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70" r:id="rId6"/>
    <p:sldMasterId id="2147483692" r:id="rId7"/>
    <p:sldMasterId id="2147483695" r:id="rId8"/>
  </p:sldMasterIdLst>
  <p:notesMasterIdLst>
    <p:notesMasterId r:id="rId28"/>
  </p:notesMasterIdLst>
  <p:handoutMasterIdLst>
    <p:handoutMasterId r:id="rId29"/>
  </p:handoutMasterIdLst>
  <p:sldIdLst>
    <p:sldId id="256" r:id="rId9"/>
    <p:sldId id="321" r:id="rId10"/>
    <p:sldId id="263" r:id="rId11"/>
    <p:sldId id="444" r:id="rId12"/>
    <p:sldId id="445" r:id="rId13"/>
    <p:sldId id="2147475644" r:id="rId14"/>
    <p:sldId id="2147475647" r:id="rId15"/>
    <p:sldId id="2147475648" r:id="rId16"/>
    <p:sldId id="2147475645" r:id="rId17"/>
    <p:sldId id="2147475646" r:id="rId18"/>
    <p:sldId id="2147475649" r:id="rId19"/>
    <p:sldId id="2147475650" r:id="rId20"/>
    <p:sldId id="260" r:id="rId21"/>
    <p:sldId id="2147478855" r:id="rId22"/>
    <p:sldId id="2147478859" r:id="rId23"/>
    <p:sldId id="2147478856" r:id="rId24"/>
    <p:sldId id="2147478857" r:id="rId25"/>
    <p:sldId id="2147478858" r:id="rId26"/>
    <p:sldId id="214747565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5C7CE8-54DD-4533-9A48-B25350FF3553}" v="106" dt="2025-06-11T13:01:21.28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93705" autoAdjust="0"/>
  </p:normalViewPr>
  <p:slideViewPr>
    <p:cSldViewPr snapToGrid="0">
      <p:cViewPr varScale="1">
        <p:scale>
          <a:sx n="69" d="100"/>
          <a:sy n="69" d="100"/>
        </p:scale>
        <p:origin x="532"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presProps" Target="presProps.xml"/><Relationship Id="rId8" Type="http://schemas.openxmlformats.org/officeDocument/2006/relationships/slideMaster" Target="slideMasters/slideMaster5.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FC5399-81B6-401C-BD0F-40DB366E8968}" type="doc">
      <dgm:prSet loTypeId="urn:microsoft.com/office/officeart/2005/8/layout/process1" loCatId="process" qsTypeId="urn:microsoft.com/office/officeart/2005/8/quickstyle/simple1" qsCatId="simple" csTypeId="urn:microsoft.com/office/officeart/2005/8/colors/accent3_2" csCatId="accent3" phldr="1"/>
      <dgm:spPr/>
    </dgm:pt>
    <dgm:pt modelId="{B5EAC209-7F0F-42D8-95AE-45EC3FB913F8}">
      <dgm:prSet phldrT="[Text]"/>
      <dgm:spPr/>
      <dgm:t>
        <a:bodyPr/>
        <a:lstStyle/>
        <a:p>
          <a:r>
            <a:rPr lang="en-GB" dirty="0"/>
            <a:t>Updates and Proposal Plan to MEP and Change Panel</a:t>
          </a:r>
        </a:p>
      </dgm:t>
    </dgm:pt>
    <dgm:pt modelId="{6B491E19-704D-4EC6-AFB8-4DDE8FFE1656}" type="parTrans" cxnId="{DB2E794A-B320-4106-9281-D2DD3D37C0FC}">
      <dgm:prSet/>
      <dgm:spPr/>
      <dgm:t>
        <a:bodyPr/>
        <a:lstStyle/>
        <a:p>
          <a:endParaRPr lang="en-GB"/>
        </a:p>
      </dgm:t>
    </dgm:pt>
    <dgm:pt modelId="{EC7268E2-C40C-497C-B3F4-18C8E432C934}" type="sibTrans" cxnId="{DB2E794A-B320-4106-9281-D2DD3D37C0FC}">
      <dgm:prSet/>
      <dgm:spPr/>
      <dgm:t>
        <a:bodyPr/>
        <a:lstStyle/>
        <a:p>
          <a:endParaRPr lang="en-GB"/>
        </a:p>
      </dgm:t>
    </dgm:pt>
    <dgm:pt modelId="{23A93565-CBCA-4E8B-A655-DE1842D519FF}">
      <dgm:prSet phldrT="[Text]"/>
      <dgm:spPr>
        <a:solidFill>
          <a:schemeClr val="accent3">
            <a:lumMod val="50000"/>
          </a:schemeClr>
        </a:solidFill>
      </dgm:spPr>
      <dgm:t>
        <a:bodyPr/>
        <a:lstStyle/>
        <a:p>
          <a:r>
            <a:rPr lang="en-GB" dirty="0"/>
            <a:t>I0197 Working Group (beginning 18 June)</a:t>
          </a:r>
        </a:p>
      </dgm:t>
    </dgm:pt>
    <dgm:pt modelId="{0D062F03-6B3F-461A-809E-F617779005F6}" type="parTrans" cxnId="{8D16D2A7-E0D3-478B-978C-DD759B47ECF9}">
      <dgm:prSet/>
      <dgm:spPr/>
      <dgm:t>
        <a:bodyPr/>
        <a:lstStyle/>
        <a:p>
          <a:endParaRPr lang="en-GB"/>
        </a:p>
      </dgm:t>
    </dgm:pt>
    <dgm:pt modelId="{FC291CEB-1CB9-4DE7-960E-7FB9F05CBCCB}" type="sibTrans" cxnId="{8D16D2A7-E0D3-478B-978C-DD759B47ECF9}">
      <dgm:prSet/>
      <dgm:spPr/>
      <dgm:t>
        <a:bodyPr/>
        <a:lstStyle/>
        <a:p>
          <a:endParaRPr lang="en-GB"/>
        </a:p>
      </dgm:t>
    </dgm:pt>
    <dgm:pt modelId="{D89C58B9-8DB8-48ED-B2F6-1FD3C5F0BA42}">
      <dgm:prSet phldrT="[Text]"/>
      <dgm:spPr/>
      <dgm:t>
        <a:bodyPr/>
        <a:lstStyle/>
        <a:p>
          <a:r>
            <a:rPr lang="en-GB" dirty="0"/>
            <a:t>Solution Development and Impact Assessments</a:t>
          </a:r>
        </a:p>
      </dgm:t>
    </dgm:pt>
    <dgm:pt modelId="{8783BD10-5296-4286-8C4F-736774D07876}" type="parTrans" cxnId="{5F30833A-34FB-47C6-96B6-FB2606C5A8B6}">
      <dgm:prSet/>
      <dgm:spPr/>
      <dgm:t>
        <a:bodyPr/>
        <a:lstStyle/>
        <a:p>
          <a:endParaRPr lang="en-GB"/>
        </a:p>
      </dgm:t>
    </dgm:pt>
    <dgm:pt modelId="{A4CED8FB-2FAC-406E-8667-9B69F42BD107}" type="sibTrans" cxnId="{5F30833A-34FB-47C6-96B6-FB2606C5A8B6}">
      <dgm:prSet/>
      <dgm:spPr/>
      <dgm:t>
        <a:bodyPr/>
        <a:lstStyle/>
        <a:p>
          <a:endParaRPr lang="en-GB"/>
        </a:p>
      </dgm:t>
    </dgm:pt>
    <dgm:pt modelId="{39CB7F85-88F6-402A-B116-8706313E3537}">
      <dgm:prSet phldrT="[Text]"/>
      <dgm:spPr/>
      <dgm:t>
        <a:bodyPr/>
        <a:lstStyle/>
        <a:p>
          <a:r>
            <a:rPr lang="en-GB" dirty="0"/>
            <a:t>New</a:t>
          </a:r>
          <a:r>
            <a:rPr lang="en-GB" baseline="0" dirty="0"/>
            <a:t> Change Proposal for Electricity process once solution has been developed</a:t>
          </a:r>
          <a:endParaRPr lang="en-GB" dirty="0"/>
        </a:p>
      </dgm:t>
    </dgm:pt>
    <dgm:pt modelId="{B3CC58C0-B78E-4202-9445-8DAF06BBB0A7}" type="parTrans" cxnId="{4F320D64-8B49-4A79-83E0-17088B730118}">
      <dgm:prSet/>
      <dgm:spPr/>
      <dgm:t>
        <a:bodyPr/>
        <a:lstStyle/>
        <a:p>
          <a:endParaRPr lang="en-GB"/>
        </a:p>
      </dgm:t>
    </dgm:pt>
    <dgm:pt modelId="{A1D35AEF-D708-4483-B8E8-12A4563649D0}" type="sibTrans" cxnId="{4F320D64-8B49-4A79-83E0-17088B730118}">
      <dgm:prSet/>
      <dgm:spPr/>
      <dgm:t>
        <a:bodyPr/>
        <a:lstStyle/>
        <a:p>
          <a:endParaRPr lang="en-GB"/>
        </a:p>
      </dgm:t>
    </dgm:pt>
    <dgm:pt modelId="{E328CADF-EC9F-4498-9B37-C28C59337753}">
      <dgm:prSet phldrT="[Text]"/>
      <dgm:spPr/>
      <dgm:t>
        <a:bodyPr/>
        <a:lstStyle/>
        <a:p>
          <a:r>
            <a:rPr lang="en-GB" dirty="0"/>
            <a:t>Engagement with Change Issues Group</a:t>
          </a:r>
        </a:p>
      </dgm:t>
    </dgm:pt>
    <dgm:pt modelId="{64290145-240F-47A2-954E-D1AF0425C9DC}" type="parTrans" cxnId="{4D9E3072-1862-4DF6-855B-8A3C009950B0}">
      <dgm:prSet/>
      <dgm:spPr/>
      <dgm:t>
        <a:bodyPr/>
        <a:lstStyle/>
        <a:p>
          <a:endParaRPr lang="en-GB"/>
        </a:p>
      </dgm:t>
    </dgm:pt>
    <dgm:pt modelId="{AFEF9575-2800-4E1B-AFA2-6FB3FA9F450F}" type="sibTrans" cxnId="{4D9E3072-1862-4DF6-855B-8A3C009950B0}">
      <dgm:prSet/>
      <dgm:spPr/>
      <dgm:t>
        <a:bodyPr/>
        <a:lstStyle/>
        <a:p>
          <a:endParaRPr lang="en-GB"/>
        </a:p>
      </dgm:t>
    </dgm:pt>
    <dgm:pt modelId="{FD7E5FAB-66DE-48F3-82A0-BAEBAA123D11}" type="pres">
      <dgm:prSet presAssocID="{05FC5399-81B6-401C-BD0F-40DB366E8968}" presName="Name0" presStyleCnt="0">
        <dgm:presLayoutVars>
          <dgm:dir/>
          <dgm:resizeHandles val="exact"/>
        </dgm:presLayoutVars>
      </dgm:prSet>
      <dgm:spPr/>
    </dgm:pt>
    <dgm:pt modelId="{C0A23DC5-7C99-40CC-9C20-935CA5C905F2}" type="pres">
      <dgm:prSet presAssocID="{B5EAC209-7F0F-42D8-95AE-45EC3FB913F8}" presName="node" presStyleLbl="node1" presStyleIdx="0" presStyleCnt="5">
        <dgm:presLayoutVars>
          <dgm:bulletEnabled val="1"/>
        </dgm:presLayoutVars>
      </dgm:prSet>
      <dgm:spPr/>
    </dgm:pt>
    <dgm:pt modelId="{271A8F4D-B07C-4883-A76E-C523D03975CC}" type="pres">
      <dgm:prSet presAssocID="{EC7268E2-C40C-497C-B3F4-18C8E432C934}" presName="sibTrans" presStyleLbl="sibTrans2D1" presStyleIdx="0" presStyleCnt="4"/>
      <dgm:spPr/>
    </dgm:pt>
    <dgm:pt modelId="{7AC87218-8CE2-4AA4-B37D-EE992D7B8236}" type="pres">
      <dgm:prSet presAssocID="{EC7268E2-C40C-497C-B3F4-18C8E432C934}" presName="connectorText" presStyleLbl="sibTrans2D1" presStyleIdx="0" presStyleCnt="4"/>
      <dgm:spPr/>
    </dgm:pt>
    <dgm:pt modelId="{4B88B1BA-4209-46EF-B225-57BA46358EEC}" type="pres">
      <dgm:prSet presAssocID="{E328CADF-EC9F-4498-9B37-C28C59337753}" presName="node" presStyleLbl="node1" presStyleIdx="1" presStyleCnt="5">
        <dgm:presLayoutVars>
          <dgm:bulletEnabled val="1"/>
        </dgm:presLayoutVars>
      </dgm:prSet>
      <dgm:spPr/>
    </dgm:pt>
    <dgm:pt modelId="{990566D7-06B6-4B66-B4D9-F36565A714F0}" type="pres">
      <dgm:prSet presAssocID="{AFEF9575-2800-4E1B-AFA2-6FB3FA9F450F}" presName="sibTrans" presStyleLbl="sibTrans2D1" presStyleIdx="1" presStyleCnt="4"/>
      <dgm:spPr/>
    </dgm:pt>
    <dgm:pt modelId="{014AE972-C18E-4750-9787-C02D6DF5094D}" type="pres">
      <dgm:prSet presAssocID="{AFEF9575-2800-4E1B-AFA2-6FB3FA9F450F}" presName="connectorText" presStyleLbl="sibTrans2D1" presStyleIdx="1" presStyleCnt="4"/>
      <dgm:spPr/>
    </dgm:pt>
    <dgm:pt modelId="{83BAD034-B7EB-4CBF-BA93-8B58B64581E3}" type="pres">
      <dgm:prSet presAssocID="{23A93565-CBCA-4E8B-A655-DE1842D519FF}" presName="node" presStyleLbl="node1" presStyleIdx="2" presStyleCnt="5">
        <dgm:presLayoutVars>
          <dgm:bulletEnabled val="1"/>
        </dgm:presLayoutVars>
      </dgm:prSet>
      <dgm:spPr/>
    </dgm:pt>
    <dgm:pt modelId="{627B0A43-3DBE-4F6E-83C6-814506465629}" type="pres">
      <dgm:prSet presAssocID="{FC291CEB-1CB9-4DE7-960E-7FB9F05CBCCB}" presName="sibTrans" presStyleLbl="sibTrans2D1" presStyleIdx="2" presStyleCnt="4"/>
      <dgm:spPr/>
    </dgm:pt>
    <dgm:pt modelId="{46048832-10F1-45C7-9E29-F4CD6E669E91}" type="pres">
      <dgm:prSet presAssocID="{FC291CEB-1CB9-4DE7-960E-7FB9F05CBCCB}" presName="connectorText" presStyleLbl="sibTrans2D1" presStyleIdx="2" presStyleCnt="4"/>
      <dgm:spPr/>
    </dgm:pt>
    <dgm:pt modelId="{8C522672-BBD6-4F03-9CC4-5980B0BE18A5}" type="pres">
      <dgm:prSet presAssocID="{D89C58B9-8DB8-48ED-B2F6-1FD3C5F0BA42}" presName="node" presStyleLbl="node1" presStyleIdx="3" presStyleCnt="5">
        <dgm:presLayoutVars>
          <dgm:bulletEnabled val="1"/>
        </dgm:presLayoutVars>
      </dgm:prSet>
      <dgm:spPr/>
    </dgm:pt>
    <dgm:pt modelId="{86249856-CE7C-4986-BCAB-5BD7ED1D1B59}" type="pres">
      <dgm:prSet presAssocID="{A4CED8FB-2FAC-406E-8667-9B69F42BD107}" presName="sibTrans" presStyleLbl="sibTrans2D1" presStyleIdx="3" presStyleCnt="4"/>
      <dgm:spPr/>
    </dgm:pt>
    <dgm:pt modelId="{E070ED1A-4CAA-4F18-A3A2-2215F7402E73}" type="pres">
      <dgm:prSet presAssocID="{A4CED8FB-2FAC-406E-8667-9B69F42BD107}" presName="connectorText" presStyleLbl="sibTrans2D1" presStyleIdx="3" presStyleCnt="4"/>
      <dgm:spPr/>
    </dgm:pt>
    <dgm:pt modelId="{0F4FD805-1F1D-4635-BE97-DF2D82EC8D27}" type="pres">
      <dgm:prSet presAssocID="{39CB7F85-88F6-402A-B116-8706313E3537}" presName="node" presStyleLbl="node1" presStyleIdx="4" presStyleCnt="5">
        <dgm:presLayoutVars>
          <dgm:bulletEnabled val="1"/>
        </dgm:presLayoutVars>
      </dgm:prSet>
      <dgm:spPr/>
    </dgm:pt>
  </dgm:ptLst>
  <dgm:cxnLst>
    <dgm:cxn modelId="{62BBDC08-C09F-4B5D-B10F-3296DD592B1A}" type="presOf" srcId="{39CB7F85-88F6-402A-B116-8706313E3537}" destId="{0F4FD805-1F1D-4635-BE97-DF2D82EC8D27}" srcOrd="0" destOrd="0" presId="urn:microsoft.com/office/officeart/2005/8/layout/process1"/>
    <dgm:cxn modelId="{12E6591B-10F8-4D4F-941D-2782F3922769}" type="presOf" srcId="{AFEF9575-2800-4E1B-AFA2-6FB3FA9F450F}" destId="{014AE972-C18E-4750-9787-C02D6DF5094D}" srcOrd="1" destOrd="0" presId="urn:microsoft.com/office/officeart/2005/8/layout/process1"/>
    <dgm:cxn modelId="{5F30833A-34FB-47C6-96B6-FB2606C5A8B6}" srcId="{05FC5399-81B6-401C-BD0F-40DB366E8968}" destId="{D89C58B9-8DB8-48ED-B2F6-1FD3C5F0BA42}" srcOrd="3" destOrd="0" parTransId="{8783BD10-5296-4286-8C4F-736774D07876}" sibTransId="{A4CED8FB-2FAC-406E-8667-9B69F42BD107}"/>
    <dgm:cxn modelId="{D63A213E-D750-49AD-B49C-D14347D0695D}" type="presOf" srcId="{B5EAC209-7F0F-42D8-95AE-45EC3FB913F8}" destId="{C0A23DC5-7C99-40CC-9C20-935CA5C905F2}" srcOrd="0" destOrd="0" presId="urn:microsoft.com/office/officeart/2005/8/layout/process1"/>
    <dgm:cxn modelId="{E4778863-5B3F-48AC-86E6-F7A6A3F1332F}" type="presOf" srcId="{D89C58B9-8DB8-48ED-B2F6-1FD3C5F0BA42}" destId="{8C522672-BBD6-4F03-9CC4-5980B0BE18A5}" srcOrd="0" destOrd="0" presId="urn:microsoft.com/office/officeart/2005/8/layout/process1"/>
    <dgm:cxn modelId="{4F320D64-8B49-4A79-83E0-17088B730118}" srcId="{05FC5399-81B6-401C-BD0F-40DB366E8968}" destId="{39CB7F85-88F6-402A-B116-8706313E3537}" srcOrd="4" destOrd="0" parTransId="{B3CC58C0-B78E-4202-9445-8DAF06BBB0A7}" sibTransId="{A1D35AEF-D708-4483-B8E8-12A4563649D0}"/>
    <dgm:cxn modelId="{4FC5196A-11B7-409E-BE1E-6BEA8BE45AB9}" type="presOf" srcId="{EC7268E2-C40C-497C-B3F4-18C8E432C934}" destId="{7AC87218-8CE2-4AA4-B37D-EE992D7B8236}" srcOrd="1" destOrd="0" presId="urn:microsoft.com/office/officeart/2005/8/layout/process1"/>
    <dgm:cxn modelId="{DB2E794A-B320-4106-9281-D2DD3D37C0FC}" srcId="{05FC5399-81B6-401C-BD0F-40DB366E8968}" destId="{B5EAC209-7F0F-42D8-95AE-45EC3FB913F8}" srcOrd="0" destOrd="0" parTransId="{6B491E19-704D-4EC6-AFB8-4DDE8FFE1656}" sibTransId="{EC7268E2-C40C-497C-B3F4-18C8E432C934}"/>
    <dgm:cxn modelId="{4D9E3072-1862-4DF6-855B-8A3C009950B0}" srcId="{05FC5399-81B6-401C-BD0F-40DB366E8968}" destId="{E328CADF-EC9F-4498-9B37-C28C59337753}" srcOrd="1" destOrd="0" parTransId="{64290145-240F-47A2-954E-D1AF0425C9DC}" sibTransId="{AFEF9575-2800-4E1B-AFA2-6FB3FA9F450F}"/>
    <dgm:cxn modelId="{19362173-67BD-4254-8EB9-A3B80DB633E6}" type="presOf" srcId="{E328CADF-EC9F-4498-9B37-C28C59337753}" destId="{4B88B1BA-4209-46EF-B225-57BA46358EEC}" srcOrd="0" destOrd="0" presId="urn:microsoft.com/office/officeart/2005/8/layout/process1"/>
    <dgm:cxn modelId="{C8918175-FC65-4FE1-AD77-923D762AD02E}" type="presOf" srcId="{05FC5399-81B6-401C-BD0F-40DB366E8968}" destId="{FD7E5FAB-66DE-48F3-82A0-BAEBAA123D11}" srcOrd="0" destOrd="0" presId="urn:microsoft.com/office/officeart/2005/8/layout/process1"/>
    <dgm:cxn modelId="{886B2D59-533C-4B15-BCEA-77D906C8563D}" type="presOf" srcId="{FC291CEB-1CB9-4DE7-960E-7FB9F05CBCCB}" destId="{46048832-10F1-45C7-9E29-F4CD6E669E91}" srcOrd="1" destOrd="0" presId="urn:microsoft.com/office/officeart/2005/8/layout/process1"/>
    <dgm:cxn modelId="{657A7F8E-265E-4E20-B5AC-49283C6360BE}" type="presOf" srcId="{A4CED8FB-2FAC-406E-8667-9B69F42BD107}" destId="{86249856-CE7C-4986-BCAB-5BD7ED1D1B59}" srcOrd="0" destOrd="0" presId="urn:microsoft.com/office/officeart/2005/8/layout/process1"/>
    <dgm:cxn modelId="{C5F380A6-8224-4910-8096-036A977821A1}" type="presOf" srcId="{FC291CEB-1CB9-4DE7-960E-7FB9F05CBCCB}" destId="{627B0A43-3DBE-4F6E-83C6-814506465629}" srcOrd="0" destOrd="0" presId="urn:microsoft.com/office/officeart/2005/8/layout/process1"/>
    <dgm:cxn modelId="{8D16D2A7-E0D3-478B-978C-DD759B47ECF9}" srcId="{05FC5399-81B6-401C-BD0F-40DB366E8968}" destId="{23A93565-CBCA-4E8B-A655-DE1842D519FF}" srcOrd="2" destOrd="0" parTransId="{0D062F03-6B3F-461A-809E-F617779005F6}" sibTransId="{FC291CEB-1CB9-4DE7-960E-7FB9F05CBCCB}"/>
    <dgm:cxn modelId="{CB75E4A7-06A5-4C38-9A79-10C42B606B0D}" type="presOf" srcId="{EC7268E2-C40C-497C-B3F4-18C8E432C934}" destId="{271A8F4D-B07C-4883-A76E-C523D03975CC}" srcOrd="0" destOrd="0" presId="urn:microsoft.com/office/officeart/2005/8/layout/process1"/>
    <dgm:cxn modelId="{B41D78D1-0971-4234-BB0E-EDE3706C2B88}" type="presOf" srcId="{A4CED8FB-2FAC-406E-8667-9B69F42BD107}" destId="{E070ED1A-4CAA-4F18-A3A2-2215F7402E73}" srcOrd="1" destOrd="0" presId="urn:microsoft.com/office/officeart/2005/8/layout/process1"/>
    <dgm:cxn modelId="{035D71D4-81DE-4E52-9EE5-800B50798FB3}" type="presOf" srcId="{AFEF9575-2800-4E1B-AFA2-6FB3FA9F450F}" destId="{990566D7-06B6-4B66-B4D9-F36565A714F0}" srcOrd="0" destOrd="0" presId="urn:microsoft.com/office/officeart/2005/8/layout/process1"/>
    <dgm:cxn modelId="{734BDBE8-1829-4377-A712-6B64BB57E1B2}" type="presOf" srcId="{23A93565-CBCA-4E8B-A655-DE1842D519FF}" destId="{83BAD034-B7EB-4CBF-BA93-8B58B64581E3}" srcOrd="0" destOrd="0" presId="urn:microsoft.com/office/officeart/2005/8/layout/process1"/>
    <dgm:cxn modelId="{E45037A1-AAA1-414F-BCDA-39012E30333B}" type="presParOf" srcId="{FD7E5FAB-66DE-48F3-82A0-BAEBAA123D11}" destId="{C0A23DC5-7C99-40CC-9C20-935CA5C905F2}" srcOrd="0" destOrd="0" presId="urn:microsoft.com/office/officeart/2005/8/layout/process1"/>
    <dgm:cxn modelId="{C889FC95-2646-4775-B31D-03CDD7129A7D}" type="presParOf" srcId="{FD7E5FAB-66DE-48F3-82A0-BAEBAA123D11}" destId="{271A8F4D-B07C-4883-A76E-C523D03975CC}" srcOrd="1" destOrd="0" presId="urn:microsoft.com/office/officeart/2005/8/layout/process1"/>
    <dgm:cxn modelId="{7A3F81F4-954A-4BED-AC11-6D2A4A96D3EF}" type="presParOf" srcId="{271A8F4D-B07C-4883-A76E-C523D03975CC}" destId="{7AC87218-8CE2-4AA4-B37D-EE992D7B8236}" srcOrd="0" destOrd="0" presId="urn:microsoft.com/office/officeart/2005/8/layout/process1"/>
    <dgm:cxn modelId="{4AD075C3-D295-4408-9D2B-DA833F9D4783}" type="presParOf" srcId="{FD7E5FAB-66DE-48F3-82A0-BAEBAA123D11}" destId="{4B88B1BA-4209-46EF-B225-57BA46358EEC}" srcOrd="2" destOrd="0" presId="urn:microsoft.com/office/officeart/2005/8/layout/process1"/>
    <dgm:cxn modelId="{9209DAC6-5831-4D5A-B695-E5A66FC40EDD}" type="presParOf" srcId="{FD7E5FAB-66DE-48F3-82A0-BAEBAA123D11}" destId="{990566D7-06B6-4B66-B4D9-F36565A714F0}" srcOrd="3" destOrd="0" presId="urn:microsoft.com/office/officeart/2005/8/layout/process1"/>
    <dgm:cxn modelId="{79A87938-99F0-4E6E-8EA0-F8F60DFF1E97}" type="presParOf" srcId="{990566D7-06B6-4B66-B4D9-F36565A714F0}" destId="{014AE972-C18E-4750-9787-C02D6DF5094D}" srcOrd="0" destOrd="0" presId="urn:microsoft.com/office/officeart/2005/8/layout/process1"/>
    <dgm:cxn modelId="{D59C726F-097D-4455-9D39-C32C3A9F44DA}" type="presParOf" srcId="{FD7E5FAB-66DE-48F3-82A0-BAEBAA123D11}" destId="{83BAD034-B7EB-4CBF-BA93-8B58B64581E3}" srcOrd="4" destOrd="0" presId="urn:microsoft.com/office/officeart/2005/8/layout/process1"/>
    <dgm:cxn modelId="{4E336990-B6A8-4D75-9E21-47318CAA9D26}" type="presParOf" srcId="{FD7E5FAB-66DE-48F3-82A0-BAEBAA123D11}" destId="{627B0A43-3DBE-4F6E-83C6-814506465629}" srcOrd="5" destOrd="0" presId="urn:microsoft.com/office/officeart/2005/8/layout/process1"/>
    <dgm:cxn modelId="{3DDD0B74-301B-43CA-B4A7-D3F22593EDA3}" type="presParOf" srcId="{627B0A43-3DBE-4F6E-83C6-814506465629}" destId="{46048832-10F1-45C7-9E29-F4CD6E669E91}" srcOrd="0" destOrd="0" presId="urn:microsoft.com/office/officeart/2005/8/layout/process1"/>
    <dgm:cxn modelId="{19D176AE-814E-4276-A6CF-D94AEA9030DF}" type="presParOf" srcId="{FD7E5FAB-66DE-48F3-82A0-BAEBAA123D11}" destId="{8C522672-BBD6-4F03-9CC4-5980B0BE18A5}" srcOrd="6" destOrd="0" presId="urn:microsoft.com/office/officeart/2005/8/layout/process1"/>
    <dgm:cxn modelId="{5144A685-E589-4858-B7ED-96FCF8E84EB1}" type="presParOf" srcId="{FD7E5FAB-66DE-48F3-82A0-BAEBAA123D11}" destId="{86249856-CE7C-4986-BCAB-5BD7ED1D1B59}" srcOrd="7" destOrd="0" presId="urn:microsoft.com/office/officeart/2005/8/layout/process1"/>
    <dgm:cxn modelId="{7480221F-01A1-4C62-BAFE-C739FD063447}" type="presParOf" srcId="{86249856-CE7C-4986-BCAB-5BD7ED1D1B59}" destId="{E070ED1A-4CAA-4F18-A3A2-2215F7402E73}" srcOrd="0" destOrd="0" presId="urn:microsoft.com/office/officeart/2005/8/layout/process1"/>
    <dgm:cxn modelId="{0C3BD512-0AFB-4B43-AEE2-57EC8A5C4923}" type="presParOf" srcId="{FD7E5FAB-66DE-48F3-82A0-BAEBAA123D11}" destId="{0F4FD805-1F1D-4635-BE97-DF2D82EC8D27}"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AB21EC-D440-4DEB-9665-4491C16182A4}" type="doc">
      <dgm:prSet loTypeId="urn:microsoft.com/office/officeart/2008/layout/LinedList" loCatId="hierarchy" qsTypeId="urn:microsoft.com/office/officeart/2005/8/quickstyle/simple1" qsCatId="simple" csTypeId="urn:microsoft.com/office/officeart/2005/8/colors/colorful3" csCatId="colorful" phldr="1"/>
      <dgm:spPr/>
      <dgm:t>
        <a:bodyPr/>
        <a:lstStyle/>
        <a:p>
          <a:endParaRPr lang="en-GB"/>
        </a:p>
      </dgm:t>
    </dgm:pt>
    <dgm:pt modelId="{445B297C-4152-4785-A0D6-541A96CE8F04}">
      <dgm:prSet phldrT="[Text]" custT="1"/>
      <dgm:spPr/>
      <dgm:t>
        <a:bodyPr/>
        <a:lstStyle/>
        <a:p>
          <a:pPr algn="l">
            <a:buNone/>
          </a:pPr>
          <a:r>
            <a:rPr lang="en-GB" sz="1800" dirty="0">
              <a:latin typeface="Roboto" panose="02000000000000000000" pitchFamily="2" charset="0"/>
              <a:ea typeface="Roboto" panose="02000000000000000000" pitchFamily="2" charset="0"/>
              <a:cs typeface="Roboto" panose="02000000000000000000" pitchFamily="2" charset="0"/>
            </a:rPr>
            <a:t>Feedback from Parties in response to the Information Request for I0197 and previous engagement with Performance Assurance indicates:</a:t>
          </a:r>
        </a:p>
      </dgm:t>
    </dgm:pt>
    <dgm:pt modelId="{00C225DE-6674-46C3-BA5C-2DCF6758710C}" type="parTrans" cxnId="{1B994697-301A-4DDB-A0EA-819F039E1C6C}">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2EBF70D7-6606-4A6E-A821-329AF1ACAD28}" type="sibTrans" cxnId="{1B994697-301A-4DDB-A0EA-819F039E1C6C}">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183A18E2-6BBC-483A-91B0-9658A6A1F158}">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Significant gaps exist in both electricity and gas non-emergency meter fault resolution processes.</a:t>
          </a:r>
        </a:p>
      </dgm:t>
    </dgm:pt>
    <dgm:pt modelId="{CAF1B315-4C7E-437F-B551-C31780A56BB3}" type="parTrans" cxnId="{3BC2BF6B-AAB6-4923-9E38-50BBDE9E9C8C}">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9E37F45C-F7E7-4FC1-8FEC-02D1EBCEA781}" type="sibTrans" cxnId="{3BC2BF6B-AAB6-4923-9E38-50BBDE9E9C8C}">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5D4DDEEC-B136-4458-ADEE-C654EAEF156F}">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Electricity processes lack clarity, standardised categorisation, and sufficient resourcing.</a:t>
          </a:r>
        </a:p>
      </dgm:t>
    </dgm:pt>
    <dgm:pt modelId="{8F3B7C0F-84EA-4EDF-8B82-073ED61C997A}" type="parTrans" cxnId="{39FF35E8-1851-4A17-9E10-581176CE8203}">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673223E3-673D-4BCF-B14B-FC37031F5204}" type="sibTrans" cxnId="{39FF35E8-1851-4A17-9E10-581176CE8203}">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B6AF3587-9B07-4462-972C-7873E84A6AC9}">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Gas processes, while functional, lack a formal REC-defined process and standardised communication flows.</a:t>
          </a:r>
        </a:p>
      </dgm:t>
    </dgm:pt>
    <dgm:pt modelId="{4E372F4D-F7A6-4D94-976A-E00E9CBE4A11}" type="parTrans" cxnId="{9B0D0AE5-C15D-4034-B739-9D9B88D610AA}">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C89B6AD9-0E9C-405A-B952-5084BE6731F8}" type="sibTrans" cxnId="{9B0D0AE5-C15D-4034-B739-9D9B88D610AA}">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E826E564-7027-4CD2-98B3-0882DCCDE24B}">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There is a need for standardised categorisation, improved data quality, enhanced communication flows, and clearer responsibilities which can be enforced.</a:t>
          </a:r>
        </a:p>
      </dgm:t>
    </dgm:pt>
    <dgm:pt modelId="{1C9EECA9-AF55-4BBE-B102-837E36B5C050}" type="parTrans" cxnId="{5E9A8502-71D2-4D22-9A9C-E242B1020C19}">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671674B1-13A7-4937-A5F5-7292462CA6A9}" type="sibTrans" cxnId="{5E9A8502-71D2-4D22-9A9C-E242B1020C19}">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893208D2-5596-4F86-A629-A3BB3BEAF682}">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Consumers expect a good level of service from the industry, and delays in meter fault resolution impacts billing and settlement.</a:t>
          </a:r>
        </a:p>
      </dgm:t>
    </dgm:pt>
    <dgm:pt modelId="{4CFC9F8D-A833-4C13-81BB-3B9BB7D914A4}" type="parTrans" cxnId="{D834A9AC-D2D3-4361-A5CB-9DD60A8A8B56}">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D6411325-B9CF-45E7-921E-B92634999964}" type="sibTrans" cxnId="{D834A9AC-D2D3-4361-A5CB-9DD60A8A8B56}">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D9D0EEF2-B905-4BCD-A6B1-0A3B00C3332A}" type="pres">
      <dgm:prSet presAssocID="{DDAB21EC-D440-4DEB-9665-4491C16182A4}" presName="vert0" presStyleCnt="0">
        <dgm:presLayoutVars>
          <dgm:dir/>
          <dgm:animOne val="branch"/>
          <dgm:animLvl val="lvl"/>
        </dgm:presLayoutVars>
      </dgm:prSet>
      <dgm:spPr/>
    </dgm:pt>
    <dgm:pt modelId="{A38EFF97-4579-4C1F-A187-8B61AADBF2BD}" type="pres">
      <dgm:prSet presAssocID="{445B297C-4152-4785-A0D6-541A96CE8F04}" presName="thickLine" presStyleLbl="alignNode1" presStyleIdx="0" presStyleCnt="1"/>
      <dgm:spPr/>
    </dgm:pt>
    <dgm:pt modelId="{C92BD4F2-5C0B-4ABF-8753-EE4976F30790}" type="pres">
      <dgm:prSet presAssocID="{445B297C-4152-4785-A0D6-541A96CE8F04}" presName="horz1" presStyleCnt="0"/>
      <dgm:spPr/>
    </dgm:pt>
    <dgm:pt modelId="{A2D5BD90-4628-4086-A177-8E92607E9B91}" type="pres">
      <dgm:prSet presAssocID="{445B297C-4152-4785-A0D6-541A96CE8F04}" presName="tx1" presStyleLbl="revTx" presStyleIdx="0" presStyleCnt="6" custScaleX="143340"/>
      <dgm:spPr/>
    </dgm:pt>
    <dgm:pt modelId="{D53ACB9A-A410-476C-87A9-3B987CFA6C76}" type="pres">
      <dgm:prSet presAssocID="{445B297C-4152-4785-A0D6-541A96CE8F04}" presName="vert1" presStyleCnt="0"/>
      <dgm:spPr/>
    </dgm:pt>
    <dgm:pt modelId="{830B3F08-99E9-4854-B7BB-2804D93F1C95}" type="pres">
      <dgm:prSet presAssocID="{183A18E2-6BBC-483A-91B0-9658A6A1F158}" presName="vertSpace2a" presStyleCnt="0"/>
      <dgm:spPr/>
    </dgm:pt>
    <dgm:pt modelId="{8C90F996-1C24-4AB8-86D5-97BBE12D3FD9}" type="pres">
      <dgm:prSet presAssocID="{183A18E2-6BBC-483A-91B0-9658A6A1F158}" presName="horz2" presStyleCnt="0"/>
      <dgm:spPr/>
    </dgm:pt>
    <dgm:pt modelId="{CE91F2CC-6219-4A4E-A18B-8C64D11EFF7D}" type="pres">
      <dgm:prSet presAssocID="{183A18E2-6BBC-483A-91B0-9658A6A1F158}" presName="horzSpace2" presStyleCnt="0"/>
      <dgm:spPr/>
    </dgm:pt>
    <dgm:pt modelId="{092F4C28-ADEB-4C27-9258-2906F4DEA1EC}" type="pres">
      <dgm:prSet presAssocID="{183A18E2-6BBC-483A-91B0-9658A6A1F158}" presName="tx2" presStyleLbl="revTx" presStyleIdx="1" presStyleCnt="6"/>
      <dgm:spPr/>
    </dgm:pt>
    <dgm:pt modelId="{DF53CA57-2964-4F62-B82F-C349CB5D35DF}" type="pres">
      <dgm:prSet presAssocID="{183A18E2-6BBC-483A-91B0-9658A6A1F158}" presName="vert2" presStyleCnt="0"/>
      <dgm:spPr/>
    </dgm:pt>
    <dgm:pt modelId="{93F63E17-41A8-4B8F-B95B-A4B6326516B4}" type="pres">
      <dgm:prSet presAssocID="{183A18E2-6BBC-483A-91B0-9658A6A1F158}" presName="thinLine2b" presStyleLbl="callout" presStyleIdx="0" presStyleCnt="5"/>
      <dgm:spPr/>
    </dgm:pt>
    <dgm:pt modelId="{C0D84F52-23B6-43C0-AA7C-196D664D8DF2}" type="pres">
      <dgm:prSet presAssocID="{183A18E2-6BBC-483A-91B0-9658A6A1F158}" presName="vertSpace2b" presStyleCnt="0"/>
      <dgm:spPr/>
    </dgm:pt>
    <dgm:pt modelId="{A6DCA3D4-D34C-496F-814F-1AC303B8F0CF}" type="pres">
      <dgm:prSet presAssocID="{5D4DDEEC-B136-4458-ADEE-C654EAEF156F}" presName="horz2" presStyleCnt="0"/>
      <dgm:spPr/>
    </dgm:pt>
    <dgm:pt modelId="{A14B4399-DE33-446A-8EA6-8905E444101D}" type="pres">
      <dgm:prSet presAssocID="{5D4DDEEC-B136-4458-ADEE-C654EAEF156F}" presName="horzSpace2" presStyleCnt="0"/>
      <dgm:spPr/>
    </dgm:pt>
    <dgm:pt modelId="{B43FEB25-B5B4-49FC-A0CD-A00A8EC4BE1A}" type="pres">
      <dgm:prSet presAssocID="{5D4DDEEC-B136-4458-ADEE-C654EAEF156F}" presName="tx2" presStyleLbl="revTx" presStyleIdx="2" presStyleCnt="6"/>
      <dgm:spPr/>
    </dgm:pt>
    <dgm:pt modelId="{DD598F6A-4822-4054-A987-1BB8256D3854}" type="pres">
      <dgm:prSet presAssocID="{5D4DDEEC-B136-4458-ADEE-C654EAEF156F}" presName="vert2" presStyleCnt="0"/>
      <dgm:spPr/>
    </dgm:pt>
    <dgm:pt modelId="{30057E18-C428-4F87-AEC8-C6AD894D29EE}" type="pres">
      <dgm:prSet presAssocID="{5D4DDEEC-B136-4458-ADEE-C654EAEF156F}" presName="thinLine2b" presStyleLbl="callout" presStyleIdx="1" presStyleCnt="5"/>
      <dgm:spPr/>
    </dgm:pt>
    <dgm:pt modelId="{C8B67795-2140-437D-870C-366079ACF8D0}" type="pres">
      <dgm:prSet presAssocID="{5D4DDEEC-B136-4458-ADEE-C654EAEF156F}" presName="vertSpace2b" presStyleCnt="0"/>
      <dgm:spPr/>
    </dgm:pt>
    <dgm:pt modelId="{BEF32589-F802-4858-A888-83DB1A700817}" type="pres">
      <dgm:prSet presAssocID="{B6AF3587-9B07-4462-972C-7873E84A6AC9}" presName="horz2" presStyleCnt="0"/>
      <dgm:spPr/>
    </dgm:pt>
    <dgm:pt modelId="{3DF3EB2E-5D6D-4BD5-9656-6078E53F74FB}" type="pres">
      <dgm:prSet presAssocID="{B6AF3587-9B07-4462-972C-7873E84A6AC9}" presName="horzSpace2" presStyleCnt="0"/>
      <dgm:spPr/>
    </dgm:pt>
    <dgm:pt modelId="{A4BF2DA3-DD83-4DD7-B331-1E7146E71A6F}" type="pres">
      <dgm:prSet presAssocID="{B6AF3587-9B07-4462-972C-7873E84A6AC9}" presName="tx2" presStyleLbl="revTx" presStyleIdx="3" presStyleCnt="6"/>
      <dgm:spPr/>
    </dgm:pt>
    <dgm:pt modelId="{F46371C8-C770-4C21-9E22-529B89DC4643}" type="pres">
      <dgm:prSet presAssocID="{B6AF3587-9B07-4462-972C-7873E84A6AC9}" presName="vert2" presStyleCnt="0"/>
      <dgm:spPr/>
    </dgm:pt>
    <dgm:pt modelId="{FDCA617A-F40A-4030-B8C8-C1C4CF214AC7}" type="pres">
      <dgm:prSet presAssocID="{B6AF3587-9B07-4462-972C-7873E84A6AC9}" presName="thinLine2b" presStyleLbl="callout" presStyleIdx="2" presStyleCnt="5"/>
      <dgm:spPr/>
    </dgm:pt>
    <dgm:pt modelId="{CFB336DA-4549-4004-9DA4-93E6E6829CC4}" type="pres">
      <dgm:prSet presAssocID="{B6AF3587-9B07-4462-972C-7873E84A6AC9}" presName="vertSpace2b" presStyleCnt="0"/>
      <dgm:spPr/>
    </dgm:pt>
    <dgm:pt modelId="{982CBB4F-1750-4F05-8542-D17C14EB0679}" type="pres">
      <dgm:prSet presAssocID="{E826E564-7027-4CD2-98B3-0882DCCDE24B}" presName="horz2" presStyleCnt="0"/>
      <dgm:spPr/>
    </dgm:pt>
    <dgm:pt modelId="{35570C7C-2742-494C-B665-5D2B583FACC0}" type="pres">
      <dgm:prSet presAssocID="{E826E564-7027-4CD2-98B3-0882DCCDE24B}" presName="horzSpace2" presStyleCnt="0"/>
      <dgm:spPr/>
    </dgm:pt>
    <dgm:pt modelId="{6734EF42-7F09-4B65-96C5-C354FFE59CD0}" type="pres">
      <dgm:prSet presAssocID="{E826E564-7027-4CD2-98B3-0882DCCDE24B}" presName="tx2" presStyleLbl="revTx" presStyleIdx="4" presStyleCnt="6"/>
      <dgm:spPr/>
    </dgm:pt>
    <dgm:pt modelId="{EAFBDB3B-DF8B-4C41-A38C-553EB358DDF6}" type="pres">
      <dgm:prSet presAssocID="{E826E564-7027-4CD2-98B3-0882DCCDE24B}" presName="vert2" presStyleCnt="0"/>
      <dgm:spPr/>
    </dgm:pt>
    <dgm:pt modelId="{B7E741C3-7351-4153-B6A8-EBA0A8B562EC}" type="pres">
      <dgm:prSet presAssocID="{E826E564-7027-4CD2-98B3-0882DCCDE24B}" presName="thinLine2b" presStyleLbl="callout" presStyleIdx="3" presStyleCnt="5"/>
      <dgm:spPr/>
    </dgm:pt>
    <dgm:pt modelId="{42ACC05A-F575-4C3D-A248-C2A5D0057473}" type="pres">
      <dgm:prSet presAssocID="{E826E564-7027-4CD2-98B3-0882DCCDE24B}" presName="vertSpace2b" presStyleCnt="0"/>
      <dgm:spPr/>
    </dgm:pt>
    <dgm:pt modelId="{2903F5D7-431C-4768-90CF-9130417FDDEA}" type="pres">
      <dgm:prSet presAssocID="{893208D2-5596-4F86-A629-A3BB3BEAF682}" presName="horz2" presStyleCnt="0"/>
      <dgm:spPr/>
    </dgm:pt>
    <dgm:pt modelId="{45E471F1-3376-4C27-BD1E-8C7502511797}" type="pres">
      <dgm:prSet presAssocID="{893208D2-5596-4F86-A629-A3BB3BEAF682}" presName="horzSpace2" presStyleCnt="0"/>
      <dgm:spPr/>
    </dgm:pt>
    <dgm:pt modelId="{2CB1F26F-3469-4244-B190-3F5281D0FEDA}" type="pres">
      <dgm:prSet presAssocID="{893208D2-5596-4F86-A629-A3BB3BEAF682}" presName="tx2" presStyleLbl="revTx" presStyleIdx="5" presStyleCnt="6"/>
      <dgm:spPr/>
    </dgm:pt>
    <dgm:pt modelId="{0A26F6F7-DFFC-4D0B-8BC2-98B97BF4E584}" type="pres">
      <dgm:prSet presAssocID="{893208D2-5596-4F86-A629-A3BB3BEAF682}" presName="vert2" presStyleCnt="0"/>
      <dgm:spPr/>
    </dgm:pt>
    <dgm:pt modelId="{97A5E545-DB1E-40FA-825E-F84190BD69CC}" type="pres">
      <dgm:prSet presAssocID="{893208D2-5596-4F86-A629-A3BB3BEAF682}" presName="thinLine2b" presStyleLbl="callout" presStyleIdx="4" presStyleCnt="5"/>
      <dgm:spPr/>
    </dgm:pt>
    <dgm:pt modelId="{1511EFE1-F698-4C85-BF40-26443DFD3E4D}" type="pres">
      <dgm:prSet presAssocID="{893208D2-5596-4F86-A629-A3BB3BEAF682}" presName="vertSpace2b" presStyleCnt="0"/>
      <dgm:spPr/>
    </dgm:pt>
  </dgm:ptLst>
  <dgm:cxnLst>
    <dgm:cxn modelId="{5E9A8502-71D2-4D22-9A9C-E242B1020C19}" srcId="{445B297C-4152-4785-A0D6-541A96CE8F04}" destId="{E826E564-7027-4CD2-98B3-0882DCCDE24B}" srcOrd="3" destOrd="0" parTransId="{1C9EECA9-AF55-4BBE-B102-837E36B5C050}" sibTransId="{671674B1-13A7-4937-A5F5-7292462CA6A9}"/>
    <dgm:cxn modelId="{48423F1B-C084-4BA8-A8B6-52FEC2CA66C9}" type="presOf" srcId="{E826E564-7027-4CD2-98B3-0882DCCDE24B}" destId="{6734EF42-7F09-4B65-96C5-C354FFE59CD0}" srcOrd="0" destOrd="0" presId="urn:microsoft.com/office/officeart/2008/layout/LinedList"/>
    <dgm:cxn modelId="{F2636C5D-79CD-483A-9F4B-53CAEEB6ED3F}" type="presOf" srcId="{893208D2-5596-4F86-A629-A3BB3BEAF682}" destId="{2CB1F26F-3469-4244-B190-3F5281D0FEDA}" srcOrd="0" destOrd="0" presId="urn:microsoft.com/office/officeart/2008/layout/LinedList"/>
    <dgm:cxn modelId="{3B16B249-36EE-47F4-A446-5DFB0217EFED}" type="presOf" srcId="{B6AF3587-9B07-4462-972C-7873E84A6AC9}" destId="{A4BF2DA3-DD83-4DD7-B331-1E7146E71A6F}" srcOrd="0" destOrd="0" presId="urn:microsoft.com/office/officeart/2008/layout/LinedList"/>
    <dgm:cxn modelId="{3BC2BF6B-AAB6-4923-9E38-50BBDE9E9C8C}" srcId="{445B297C-4152-4785-A0D6-541A96CE8F04}" destId="{183A18E2-6BBC-483A-91B0-9658A6A1F158}" srcOrd="0" destOrd="0" parTransId="{CAF1B315-4C7E-437F-B551-C31780A56BB3}" sibTransId="{9E37F45C-F7E7-4FC1-8FEC-02D1EBCEA781}"/>
    <dgm:cxn modelId="{D3DCBE84-D342-4562-BAC8-AC488722216F}" type="presOf" srcId="{5D4DDEEC-B136-4458-ADEE-C654EAEF156F}" destId="{B43FEB25-B5B4-49FC-A0CD-A00A8EC4BE1A}" srcOrd="0" destOrd="0" presId="urn:microsoft.com/office/officeart/2008/layout/LinedList"/>
    <dgm:cxn modelId="{1B994697-301A-4DDB-A0EA-819F039E1C6C}" srcId="{DDAB21EC-D440-4DEB-9665-4491C16182A4}" destId="{445B297C-4152-4785-A0D6-541A96CE8F04}" srcOrd="0" destOrd="0" parTransId="{00C225DE-6674-46C3-BA5C-2DCF6758710C}" sibTransId="{2EBF70D7-6606-4A6E-A821-329AF1ACAD28}"/>
    <dgm:cxn modelId="{D834A9AC-D2D3-4361-A5CB-9DD60A8A8B56}" srcId="{445B297C-4152-4785-A0D6-541A96CE8F04}" destId="{893208D2-5596-4F86-A629-A3BB3BEAF682}" srcOrd="4" destOrd="0" parTransId="{4CFC9F8D-A833-4C13-81BB-3B9BB7D914A4}" sibTransId="{D6411325-B9CF-45E7-921E-B92634999964}"/>
    <dgm:cxn modelId="{A3E62DB0-5F0D-41AB-A848-6276ADE8C5A0}" type="presOf" srcId="{445B297C-4152-4785-A0D6-541A96CE8F04}" destId="{A2D5BD90-4628-4086-A177-8E92607E9B91}" srcOrd="0" destOrd="0" presId="urn:microsoft.com/office/officeart/2008/layout/LinedList"/>
    <dgm:cxn modelId="{CF6A9EBE-497D-449B-BE17-5504F735414D}" type="presOf" srcId="{DDAB21EC-D440-4DEB-9665-4491C16182A4}" destId="{D9D0EEF2-B905-4BCD-A6B1-0A3B00C3332A}" srcOrd="0" destOrd="0" presId="urn:microsoft.com/office/officeart/2008/layout/LinedList"/>
    <dgm:cxn modelId="{259313E0-83FF-48D4-B9C7-10DA32093A21}" type="presOf" srcId="{183A18E2-6BBC-483A-91B0-9658A6A1F158}" destId="{092F4C28-ADEB-4C27-9258-2906F4DEA1EC}" srcOrd="0" destOrd="0" presId="urn:microsoft.com/office/officeart/2008/layout/LinedList"/>
    <dgm:cxn modelId="{9B0D0AE5-C15D-4034-B739-9D9B88D610AA}" srcId="{445B297C-4152-4785-A0D6-541A96CE8F04}" destId="{B6AF3587-9B07-4462-972C-7873E84A6AC9}" srcOrd="2" destOrd="0" parTransId="{4E372F4D-F7A6-4D94-976A-E00E9CBE4A11}" sibTransId="{C89B6AD9-0E9C-405A-B952-5084BE6731F8}"/>
    <dgm:cxn modelId="{39FF35E8-1851-4A17-9E10-581176CE8203}" srcId="{445B297C-4152-4785-A0D6-541A96CE8F04}" destId="{5D4DDEEC-B136-4458-ADEE-C654EAEF156F}" srcOrd="1" destOrd="0" parTransId="{8F3B7C0F-84EA-4EDF-8B82-073ED61C997A}" sibTransId="{673223E3-673D-4BCF-B14B-FC37031F5204}"/>
    <dgm:cxn modelId="{5E2C8420-8DF3-4DBB-8F52-FE18484141BD}" type="presParOf" srcId="{D9D0EEF2-B905-4BCD-A6B1-0A3B00C3332A}" destId="{A38EFF97-4579-4C1F-A187-8B61AADBF2BD}" srcOrd="0" destOrd="0" presId="urn:microsoft.com/office/officeart/2008/layout/LinedList"/>
    <dgm:cxn modelId="{6B6D2919-5107-43FD-9C25-7701CE8EC19C}" type="presParOf" srcId="{D9D0EEF2-B905-4BCD-A6B1-0A3B00C3332A}" destId="{C92BD4F2-5C0B-4ABF-8753-EE4976F30790}" srcOrd="1" destOrd="0" presId="urn:microsoft.com/office/officeart/2008/layout/LinedList"/>
    <dgm:cxn modelId="{A2E88DD5-0323-4553-B4EE-4E962108A008}" type="presParOf" srcId="{C92BD4F2-5C0B-4ABF-8753-EE4976F30790}" destId="{A2D5BD90-4628-4086-A177-8E92607E9B91}" srcOrd="0" destOrd="0" presId="urn:microsoft.com/office/officeart/2008/layout/LinedList"/>
    <dgm:cxn modelId="{0F39347D-8D11-40EB-8F32-40BF344F66A0}" type="presParOf" srcId="{C92BD4F2-5C0B-4ABF-8753-EE4976F30790}" destId="{D53ACB9A-A410-476C-87A9-3B987CFA6C76}" srcOrd="1" destOrd="0" presId="urn:microsoft.com/office/officeart/2008/layout/LinedList"/>
    <dgm:cxn modelId="{229F869D-EDB7-4265-A120-698BF2272C37}" type="presParOf" srcId="{D53ACB9A-A410-476C-87A9-3B987CFA6C76}" destId="{830B3F08-99E9-4854-B7BB-2804D93F1C95}" srcOrd="0" destOrd="0" presId="urn:microsoft.com/office/officeart/2008/layout/LinedList"/>
    <dgm:cxn modelId="{5BB3B8FB-3FBD-48E5-8AA6-B9F1285B7732}" type="presParOf" srcId="{D53ACB9A-A410-476C-87A9-3B987CFA6C76}" destId="{8C90F996-1C24-4AB8-86D5-97BBE12D3FD9}" srcOrd="1" destOrd="0" presId="urn:microsoft.com/office/officeart/2008/layout/LinedList"/>
    <dgm:cxn modelId="{10D69CE5-13CF-4051-AF42-54CA3719865F}" type="presParOf" srcId="{8C90F996-1C24-4AB8-86D5-97BBE12D3FD9}" destId="{CE91F2CC-6219-4A4E-A18B-8C64D11EFF7D}" srcOrd="0" destOrd="0" presId="urn:microsoft.com/office/officeart/2008/layout/LinedList"/>
    <dgm:cxn modelId="{8D57C524-6F05-485A-BC17-C87E2260D589}" type="presParOf" srcId="{8C90F996-1C24-4AB8-86D5-97BBE12D3FD9}" destId="{092F4C28-ADEB-4C27-9258-2906F4DEA1EC}" srcOrd="1" destOrd="0" presId="urn:microsoft.com/office/officeart/2008/layout/LinedList"/>
    <dgm:cxn modelId="{D6CD8ECB-5453-440E-A0B0-7C6961A532C1}" type="presParOf" srcId="{8C90F996-1C24-4AB8-86D5-97BBE12D3FD9}" destId="{DF53CA57-2964-4F62-B82F-C349CB5D35DF}" srcOrd="2" destOrd="0" presId="urn:microsoft.com/office/officeart/2008/layout/LinedList"/>
    <dgm:cxn modelId="{60CADB0C-CA34-46DF-B894-65C3B1175CDD}" type="presParOf" srcId="{D53ACB9A-A410-476C-87A9-3B987CFA6C76}" destId="{93F63E17-41A8-4B8F-B95B-A4B6326516B4}" srcOrd="2" destOrd="0" presId="urn:microsoft.com/office/officeart/2008/layout/LinedList"/>
    <dgm:cxn modelId="{C847C5E4-D04B-4DDE-92C2-6C5982C7BEC1}" type="presParOf" srcId="{D53ACB9A-A410-476C-87A9-3B987CFA6C76}" destId="{C0D84F52-23B6-43C0-AA7C-196D664D8DF2}" srcOrd="3" destOrd="0" presId="urn:microsoft.com/office/officeart/2008/layout/LinedList"/>
    <dgm:cxn modelId="{6E314578-DA71-470F-9710-7CEC9C723437}" type="presParOf" srcId="{D53ACB9A-A410-476C-87A9-3B987CFA6C76}" destId="{A6DCA3D4-D34C-496F-814F-1AC303B8F0CF}" srcOrd="4" destOrd="0" presId="urn:microsoft.com/office/officeart/2008/layout/LinedList"/>
    <dgm:cxn modelId="{ADBA3CE5-4877-4D8C-883D-D1C81763CA43}" type="presParOf" srcId="{A6DCA3D4-D34C-496F-814F-1AC303B8F0CF}" destId="{A14B4399-DE33-446A-8EA6-8905E444101D}" srcOrd="0" destOrd="0" presId="urn:microsoft.com/office/officeart/2008/layout/LinedList"/>
    <dgm:cxn modelId="{FFD6F3C0-82E5-49C5-919E-47F46BB99E7A}" type="presParOf" srcId="{A6DCA3D4-D34C-496F-814F-1AC303B8F0CF}" destId="{B43FEB25-B5B4-49FC-A0CD-A00A8EC4BE1A}" srcOrd="1" destOrd="0" presId="urn:microsoft.com/office/officeart/2008/layout/LinedList"/>
    <dgm:cxn modelId="{2FC5478D-0623-458C-96E8-C9293CAFC97A}" type="presParOf" srcId="{A6DCA3D4-D34C-496F-814F-1AC303B8F0CF}" destId="{DD598F6A-4822-4054-A987-1BB8256D3854}" srcOrd="2" destOrd="0" presId="urn:microsoft.com/office/officeart/2008/layout/LinedList"/>
    <dgm:cxn modelId="{83DA0BA6-27FA-4DCF-8D28-2C92BFFAC9DF}" type="presParOf" srcId="{D53ACB9A-A410-476C-87A9-3B987CFA6C76}" destId="{30057E18-C428-4F87-AEC8-C6AD894D29EE}" srcOrd="5" destOrd="0" presId="urn:microsoft.com/office/officeart/2008/layout/LinedList"/>
    <dgm:cxn modelId="{31B7E9A3-543C-4E6B-ABEC-CCDA60CD52A7}" type="presParOf" srcId="{D53ACB9A-A410-476C-87A9-3B987CFA6C76}" destId="{C8B67795-2140-437D-870C-366079ACF8D0}" srcOrd="6" destOrd="0" presId="urn:microsoft.com/office/officeart/2008/layout/LinedList"/>
    <dgm:cxn modelId="{FE5E043E-B872-4382-98AB-6A759AC6DD96}" type="presParOf" srcId="{D53ACB9A-A410-476C-87A9-3B987CFA6C76}" destId="{BEF32589-F802-4858-A888-83DB1A700817}" srcOrd="7" destOrd="0" presId="urn:microsoft.com/office/officeart/2008/layout/LinedList"/>
    <dgm:cxn modelId="{664DC319-284A-467E-AC3A-32356C02C31F}" type="presParOf" srcId="{BEF32589-F802-4858-A888-83DB1A700817}" destId="{3DF3EB2E-5D6D-4BD5-9656-6078E53F74FB}" srcOrd="0" destOrd="0" presId="urn:microsoft.com/office/officeart/2008/layout/LinedList"/>
    <dgm:cxn modelId="{1CEF3DCD-ABDB-4FBF-A3DA-F2DC02BF8557}" type="presParOf" srcId="{BEF32589-F802-4858-A888-83DB1A700817}" destId="{A4BF2DA3-DD83-4DD7-B331-1E7146E71A6F}" srcOrd="1" destOrd="0" presId="urn:microsoft.com/office/officeart/2008/layout/LinedList"/>
    <dgm:cxn modelId="{EC0110FE-7ECD-46F7-9A15-60599EDE6F69}" type="presParOf" srcId="{BEF32589-F802-4858-A888-83DB1A700817}" destId="{F46371C8-C770-4C21-9E22-529B89DC4643}" srcOrd="2" destOrd="0" presId="urn:microsoft.com/office/officeart/2008/layout/LinedList"/>
    <dgm:cxn modelId="{DBF72CD2-E3EC-4A09-AA43-E1812533A7F2}" type="presParOf" srcId="{D53ACB9A-A410-476C-87A9-3B987CFA6C76}" destId="{FDCA617A-F40A-4030-B8C8-C1C4CF214AC7}" srcOrd="8" destOrd="0" presId="urn:microsoft.com/office/officeart/2008/layout/LinedList"/>
    <dgm:cxn modelId="{4C30C406-BD84-437D-9F18-B6EC375E6A27}" type="presParOf" srcId="{D53ACB9A-A410-476C-87A9-3B987CFA6C76}" destId="{CFB336DA-4549-4004-9DA4-93E6E6829CC4}" srcOrd="9" destOrd="0" presId="urn:microsoft.com/office/officeart/2008/layout/LinedList"/>
    <dgm:cxn modelId="{AC8BF901-661E-4CCC-B8D1-B1B078FF0CC8}" type="presParOf" srcId="{D53ACB9A-A410-476C-87A9-3B987CFA6C76}" destId="{982CBB4F-1750-4F05-8542-D17C14EB0679}" srcOrd="10" destOrd="0" presId="urn:microsoft.com/office/officeart/2008/layout/LinedList"/>
    <dgm:cxn modelId="{49759532-8FB7-4270-9B4B-16286BF781D9}" type="presParOf" srcId="{982CBB4F-1750-4F05-8542-D17C14EB0679}" destId="{35570C7C-2742-494C-B665-5D2B583FACC0}" srcOrd="0" destOrd="0" presId="urn:microsoft.com/office/officeart/2008/layout/LinedList"/>
    <dgm:cxn modelId="{613E4D6A-4D16-4823-9014-33DF1E073868}" type="presParOf" srcId="{982CBB4F-1750-4F05-8542-D17C14EB0679}" destId="{6734EF42-7F09-4B65-96C5-C354FFE59CD0}" srcOrd="1" destOrd="0" presId="urn:microsoft.com/office/officeart/2008/layout/LinedList"/>
    <dgm:cxn modelId="{6DF2DBBD-A23E-4A5E-89F7-D0037DB2469E}" type="presParOf" srcId="{982CBB4F-1750-4F05-8542-D17C14EB0679}" destId="{EAFBDB3B-DF8B-4C41-A38C-553EB358DDF6}" srcOrd="2" destOrd="0" presId="urn:microsoft.com/office/officeart/2008/layout/LinedList"/>
    <dgm:cxn modelId="{C4625228-1D87-4370-AB96-68D716BBD7CF}" type="presParOf" srcId="{D53ACB9A-A410-476C-87A9-3B987CFA6C76}" destId="{B7E741C3-7351-4153-B6A8-EBA0A8B562EC}" srcOrd="11" destOrd="0" presId="urn:microsoft.com/office/officeart/2008/layout/LinedList"/>
    <dgm:cxn modelId="{C98E1B7F-0527-4357-BEEB-62067C399794}" type="presParOf" srcId="{D53ACB9A-A410-476C-87A9-3B987CFA6C76}" destId="{42ACC05A-F575-4C3D-A248-C2A5D0057473}" srcOrd="12" destOrd="0" presId="urn:microsoft.com/office/officeart/2008/layout/LinedList"/>
    <dgm:cxn modelId="{A0A8BF1D-5376-4E68-B364-C2C0D31262AE}" type="presParOf" srcId="{D53ACB9A-A410-476C-87A9-3B987CFA6C76}" destId="{2903F5D7-431C-4768-90CF-9130417FDDEA}" srcOrd="13" destOrd="0" presId="urn:microsoft.com/office/officeart/2008/layout/LinedList"/>
    <dgm:cxn modelId="{9F72CCC4-C6BD-4891-9C83-BBFA4B3C30B2}" type="presParOf" srcId="{2903F5D7-431C-4768-90CF-9130417FDDEA}" destId="{45E471F1-3376-4C27-BD1E-8C7502511797}" srcOrd="0" destOrd="0" presId="urn:microsoft.com/office/officeart/2008/layout/LinedList"/>
    <dgm:cxn modelId="{4EAC1577-DD72-4665-BCEB-0E2EFC1570B2}" type="presParOf" srcId="{2903F5D7-431C-4768-90CF-9130417FDDEA}" destId="{2CB1F26F-3469-4244-B190-3F5281D0FEDA}" srcOrd="1" destOrd="0" presId="urn:microsoft.com/office/officeart/2008/layout/LinedList"/>
    <dgm:cxn modelId="{419724D9-1586-4F08-8FE3-56D60D633A43}" type="presParOf" srcId="{2903F5D7-431C-4768-90CF-9130417FDDEA}" destId="{0A26F6F7-DFFC-4D0B-8BC2-98B97BF4E584}" srcOrd="2" destOrd="0" presId="urn:microsoft.com/office/officeart/2008/layout/LinedList"/>
    <dgm:cxn modelId="{50D11B33-F547-46E7-821D-E7D1BD4B8846}" type="presParOf" srcId="{D53ACB9A-A410-476C-87A9-3B987CFA6C76}" destId="{97A5E545-DB1E-40FA-825E-F84190BD69CC}" srcOrd="14" destOrd="0" presId="urn:microsoft.com/office/officeart/2008/layout/LinedList"/>
    <dgm:cxn modelId="{D4BD0099-3032-41E3-9A4B-1F0B43B68E7E}" type="presParOf" srcId="{D53ACB9A-A410-476C-87A9-3B987CFA6C76}" destId="{1511EFE1-F698-4C85-BF40-26443DFD3E4D}"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35AD36-3545-43BD-BDCF-71DE63455A68}" type="doc">
      <dgm:prSet loTypeId="urn:microsoft.com/office/officeart/2005/8/layout/hList3" loCatId="list" qsTypeId="urn:microsoft.com/office/officeart/2005/8/quickstyle/simple1" qsCatId="simple" csTypeId="urn:microsoft.com/office/officeart/2005/8/colors/accent3_1" csCatId="accent3" phldr="1"/>
      <dgm:spPr/>
      <dgm:t>
        <a:bodyPr/>
        <a:lstStyle/>
        <a:p>
          <a:endParaRPr lang="en-GB"/>
        </a:p>
      </dgm:t>
    </dgm:pt>
    <dgm:pt modelId="{742C0F81-54D5-455C-BA7B-BE99BAD0110E}">
      <dgm:prSet phldrT="[Text]" custT="1"/>
      <dgm:spPr/>
      <dgm:t>
        <a:bodyPr/>
        <a:lstStyle/>
        <a:p>
          <a:r>
            <a:rPr lang="en-GB" sz="1800" b="1" dirty="0">
              <a:latin typeface="Roboto" panose="02000000000000000000" pitchFamily="2" charset="0"/>
              <a:ea typeface="Roboto" panose="02000000000000000000" pitchFamily="2" charset="0"/>
              <a:cs typeface="Roboto" panose="02000000000000000000" pitchFamily="2" charset="0"/>
            </a:rPr>
            <a:t>Based on this, we have identified the following key requirements for a well-defined non-emergency Meter Fault Resolution process across Electricity and Gas which we want to explore and further develop with this Working Group:</a:t>
          </a:r>
        </a:p>
      </dgm:t>
    </dgm:pt>
    <dgm:pt modelId="{A97E140F-11A1-45E2-A3B6-B884C6773D35}" type="parTrans" cxnId="{1F6CC763-4910-47E4-B354-17C77E9107BE}">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8A1503BF-3FEE-4303-81C3-E7E68EAF4062}" type="sibTrans" cxnId="{1F6CC763-4910-47E4-B354-17C77E9107BE}">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F5453D8D-0303-41DF-972A-E914C39C4E57}">
      <dgm:prSet phldrT="[Text]" custT="1"/>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Possibly better method of communication between Parties</a:t>
          </a:r>
        </a:p>
      </dgm:t>
    </dgm:pt>
    <dgm:pt modelId="{567F143A-ADB1-449D-910B-0365A7662E8B}" type="parTrans" cxnId="{D0A73938-C11F-44E6-9D72-A9F9C3446004}">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92AB245C-2ABE-426B-82A0-929D52446C41}" type="sibTrans" cxnId="{D0A73938-C11F-44E6-9D72-A9F9C3446004}">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02699996-14FC-4BDB-B5E9-18466E2C9863}">
      <dgm:prSet phldrT="[Text]" custT="1"/>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Highlighting existing support available under the REC to unblock issues</a:t>
          </a:r>
        </a:p>
      </dgm:t>
    </dgm:pt>
    <dgm:pt modelId="{1C885219-4C2D-46FF-8A13-66DE82DAED73}" type="parTrans" cxnId="{94D551BD-1B08-40C1-8C0F-92926130F7C0}">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25F95663-A5DC-4FC1-8CFA-1A3AD3EB40DF}" type="sibTrans" cxnId="{94D551BD-1B08-40C1-8C0F-92926130F7C0}">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4C7DB081-0DE9-4A10-B2F8-A8E87E4E9ABA}">
      <dgm:prSet phldrT="[Text]" custT="1"/>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Clearly defined obligations to establish accountability</a:t>
          </a:r>
        </a:p>
      </dgm:t>
    </dgm:pt>
    <dgm:pt modelId="{FE9C8CA0-72BA-49F3-90F0-B89BC3252D20}" type="parTrans" cxnId="{03D3C5FC-6FA1-4774-8387-AF95015671A8}">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4F1BFA21-410B-4D6F-9235-333E5EC1DD7B}" type="sibTrans" cxnId="{03D3C5FC-6FA1-4774-8387-AF95015671A8}">
      <dgm:prSet/>
      <dgm:spPr/>
      <dgm:t>
        <a:bodyPr/>
        <a:lstStyle/>
        <a:p>
          <a:endParaRPr lang="en-GB" sz="1800">
            <a:latin typeface="Roboto" panose="02000000000000000000" pitchFamily="2" charset="0"/>
            <a:ea typeface="Roboto" panose="02000000000000000000" pitchFamily="2" charset="0"/>
            <a:cs typeface="Roboto" panose="02000000000000000000" pitchFamily="2" charset="0"/>
          </a:endParaRPr>
        </a:p>
      </dgm:t>
    </dgm:pt>
    <dgm:pt modelId="{7785B618-31B7-4119-87DC-2F052F73EA93}">
      <dgm:prSet phldrT="[Text]" custT="1"/>
      <dgm:spPr/>
      <dgm:t>
        <a:bodyPr/>
        <a:lstStyle/>
        <a:p>
          <a:r>
            <a:rPr lang="en-GB" sz="1800" dirty="0">
              <a:latin typeface="Roboto" panose="02000000000000000000" pitchFamily="2" charset="0"/>
              <a:ea typeface="Roboto" panose="02000000000000000000" pitchFamily="2" charset="0"/>
              <a:cs typeface="Roboto" panose="02000000000000000000" pitchFamily="2" charset="0"/>
            </a:rPr>
            <a:t>Ability to monitor progress and performance at Market and Party level</a:t>
          </a:r>
        </a:p>
      </dgm:t>
    </dgm:pt>
    <dgm:pt modelId="{B6D5DE02-13A1-4F7F-9264-F17C455CD2A4}" type="parTrans" cxnId="{0B3A59A1-F2F0-4DF8-B49C-D281D9A279E6}">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02F67132-25D9-4611-A05F-A1D849884177}" type="sibTrans" cxnId="{0B3A59A1-F2F0-4DF8-B49C-D281D9A279E6}">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81D2E89F-BB59-4315-AA58-A340754916A6}" type="pres">
      <dgm:prSet presAssocID="{B935AD36-3545-43BD-BDCF-71DE63455A68}" presName="composite" presStyleCnt="0">
        <dgm:presLayoutVars>
          <dgm:chMax val="1"/>
          <dgm:dir/>
          <dgm:resizeHandles val="exact"/>
        </dgm:presLayoutVars>
      </dgm:prSet>
      <dgm:spPr/>
    </dgm:pt>
    <dgm:pt modelId="{DCA32ABB-4D3C-42A8-A75F-E5B62A130C6B}" type="pres">
      <dgm:prSet presAssocID="{742C0F81-54D5-455C-BA7B-BE99BAD0110E}" presName="roof" presStyleLbl="dkBgShp" presStyleIdx="0" presStyleCnt="2"/>
      <dgm:spPr/>
    </dgm:pt>
    <dgm:pt modelId="{34FF1818-A2F9-4E7A-BB62-7FE9D098BB51}" type="pres">
      <dgm:prSet presAssocID="{742C0F81-54D5-455C-BA7B-BE99BAD0110E}" presName="pillars" presStyleCnt="0"/>
      <dgm:spPr/>
    </dgm:pt>
    <dgm:pt modelId="{101F0EB5-52BA-4FBD-8FC6-87466A8D5FE3}" type="pres">
      <dgm:prSet presAssocID="{742C0F81-54D5-455C-BA7B-BE99BAD0110E}" presName="pillar1" presStyleLbl="node1" presStyleIdx="0" presStyleCnt="4">
        <dgm:presLayoutVars>
          <dgm:bulletEnabled val="1"/>
        </dgm:presLayoutVars>
      </dgm:prSet>
      <dgm:spPr/>
    </dgm:pt>
    <dgm:pt modelId="{94F9C03E-38A8-46B9-BD64-96BE20E96309}" type="pres">
      <dgm:prSet presAssocID="{F5453D8D-0303-41DF-972A-E914C39C4E57}" presName="pillarX" presStyleLbl="node1" presStyleIdx="1" presStyleCnt="4">
        <dgm:presLayoutVars>
          <dgm:bulletEnabled val="1"/>
        </dgm:presLayoutVars>
      </dgm:prSet>
      <dgm:spPr/>
    </dgm:pt>
    <dgm:pt modelId="{A6365006-7052-46D7-AF0D-FDDF2A62E829}" type="pres">
      <dgm:prSet presAssocID="{7785B618-31B7-4119-87DC-2F052F73EA93}" presName="pillarX" presStyleLbl="node1" presStyleIdx="2" presStyleCnt="4">
        <dgm:presLayoutVars>
          <dgm:bulletEnabled val="1"/>
        </dgm:presLayoutVars>
      </dgm:prSet>
      <dgm:spPr/>
    </dgm:pt>
    <dgm:pt modelId="{F20F7BF6-935C-4BC0-A0CD-D76396AC30A6}" type="pres">
      <dgm:prSet presAssocID="{02699996-14FC-4BDB-B5E9-18466E2C9863}" presName="pillarX" presStyleLbl="node1" presStyleIdx="3" presStyleCnt="4">
        <dgm:presLayoutVars>
          <dgm:bulletEnabled val="1"/>
        </dgm:presLayoutVars>
      </dgm:prSet>
      <dgm:spPr/>
    </dgm:pt>
    <dgm:pt modelId="{092797FE-9B13-406A-8F59-20D0D359B5B5}" type="pres">
      <dgm:prSet presAssocID="{742C0F81-54D5-455C-BA7B-BE99BAD0110E}" presName="base" presStyleLbl="dkBgShp" presStyleIdx="1" presStyleCnt="2"/>
      <dgm:spPr/>
    </dgm:pt>
  </dgm:ptLst>
  <dgm:cxnLst>
    <dgm:cxn modelId="{A499EE18-72DB-4FAD-A9D8-14C2E1FF5ADC}" type="presOf" srcId="{B935AD36-3545-43BD-BDCF-71DE63455A68}" destId="{81D2E89F-BB59-4315-AA58-A340754916A6}" srcOrd="0" destOrd="0" presId="urn:microsoft.com/office/officeart/2005/8/layout/hList3"/>
    <dgm:cxn modelId="{D0A73938-C11F-44E6-9D72-A9F9C3446004}" srcId="{742C0F81-54D5-455C-BA7B-BE99BAD0110E}" destId="{F5453D8D-0303-41DF-972A-E914C39C4E57}" srcOrd="1" destOrd="0" parTransId="{567F143A-ADB1-449D-910B-0365A7662E8B}" sibTransId="{92AB245C-2ABE-426B-82A0-929D52446C41}"/>
    <dgm:cxn modelId="{1F6CC763-4910-47E4-B354-17C77E9107BE}" srcId="{B935AD36-3545-43BD-BDCF-71DE63455A68}" destId="{742C0F81-54D5-455C-BA7B-BE99BAD0110E}" srcOrd="0" destOrd="0" parTransId="{A97E140F-11A1-45E2-A3B6-B884C6773D35}" sibTransId="{8A1503BF-3FEE-4303-81C3-E7E68EAF4062}"/>
    <dgm:cxn modelId="{FDA92169-82A8-4BDF-B8DB-264453DC1EEA}" type="presOf" srcId="{F5453D8D-0303-41DF-972A-E914C39C4E57}" destId="{94F9C03E-38A8-46B9-BD64-96BE20E96309}" srcOrd="0" destOrd="0" presId="urn:microsoft.com/office/officeart/2005/8/layout/hList3"/>
    <dgm:cxn modelId="{186D9197-7859-4DBF-A525-5D97BBDE2808}" type="presOf" srcId="{4C7DB081-0DE9-4A10-B2F8-A8E87E4E9ABA}" destId="{101F0EB5-52BA-4FBD-8FC6-87466A8D5FE3}" srcOrd="0" destOrd="0" presId="urn:microsoft.com/office/officeart/2005/8/layout/hList3"/>
    <dgm:cxn modelId="{0B3A59A1-F2F0-4DF8-B49C-D281D9A279E6}" srcId="{742C0F81-54D5-455C-BA7B-BE99BAD0110E}" destId="{7785B618-31B7-4119-87DC-2F052F73EA93}" srcOrd="2" destOrd="0" parTransId="{B6D5DE02-13A1-4F7F-9264-F17C455CD2A4}" sibTransId="{02F67132-25D9-4611-A05F-A1D849884177}"/>
    <dgm:cxn modelId="{3510F5B7-39C1-4F68-98D6-3A52C56DE34D}" type="presOf" srcId="{02699996-14FC-4BDB-B5E9-18466E2C9863}" destId="{F20F7BF6-935C-4BC0-A0CD-D76396AC30A6}" srcOrd="0" destOrd="0" presId="urn:microsoft.com/office/officeart/2005/8/layout/hList3"/>
    <dgm:cxn modelId="{94D551BD-1B08-40C1-8C0F-92926130F7C0}" srcId="{742C0F81-54D5-455C-BA7B-BE99BAD0110E}" destId="{02699996-14FC-4BDB-B5E9-18466E2C9863}" srcOrd="3" destOrd="0" parTransId="{1C885219-4C2D-46FF-8A13-66DE82DAED73}" sibTransId="{25F95663-A5DC-4FC1-8CFA-1A3AD3EB40DF}"/>
    <dgm:cxn modelId="{96EAEBE6-5E47-43DB-BE43-9468F5CEB3FD}" type="presOf" srcId="{7785B618-31B7-4119-87DC-2F052F73EA93}" destId="{A6365006-7052-46D7-AF0D-FDDF2A62E829}" srcOrd="0" destOrd="0" presId="urn:microsoft.com/office/officeart/2005/8/layout/hList3"/>
    <dgm:cxn modelId="{C0D837F2-BF5C-4E12-8137-5A9F27013A75}" type="presOf" srcId="{742C0F81-54D5-455C-BA7B-BE99BAD0110E}" destId="{DCA32ABB-4D3C-42A8-A75F-E5B62A130C6B}" srcOrd="0" destOrd="0" presId="urn:microsoft.com/office/officeart/2005/8/layout/hList3"/>
    <dgm:cxn modelId="{03D3C5FC-6FA1-4774-8387-AF95015671A8}" srcId="{742C0F81-54D5-455C-BA7B-BE99BAD0110E}" destId="{4C7DB081-0DE9-4A10-B2F8-A8E87E4E9ABA}" srcOrd="0" destOrd="0" parTransId="{FE9C8CA0-72BA-49F3-90F0-B89BC3252D20}" sibTransId="{4F1BFA21-410B-4D6F-9235-333E5EC1DD7B}"/>
    <dgm:cxn modelId="{D4CE45DE-715F-479B-942E-8F6A4E174628}" type="presParOf" srcId="{81D2E89F-BB59-4315-AA58-A340754916A6}" destId="{DCA32ABB-4D3C-42A8-A75F-E5B62A130C6B}" srcOrd="0" destOrd="0" presId="urn:microsoft.com/office/officeart/2005/8/layout/hList3"/>
    <dgm:cxn modelId="{879995E2-A2D8-409F-95C2-E3F980504FE2}" type="presParOf" srcId="{81D2E89F-BB59-4315-AA58-A340754916A6}" destId="{34FF1818-A2F9-4E7A-BB62-7FE9D098BB51}" srcOrd="1" destOrd="0" presId="urn:microsoft.com/office/officeart/2005/8/layout/hList3"/>
    <dgm:cxn modelId="{0D2B4CF2-FD71-45B0-8F38-55398B3BB3C0}" type="presParOf" srcId="{34FF1818-A2F9-4E7A-BB62-7FE9D098BB51}" destId="{101F0EB5-52BA-4FBD-8FC6-87466A8D5FE3}" srcOrd="0" destOrd="0" presId="urn:microsoft.com/office/officeart/2005/8/layout/hList3"/>
    <dgm:cxn modelId="{B0804B56-F592-45DE-B143-544525A444B5}" type="presParOf" srcId="{34FF1818-A2F9-4E7A-BB62-7FE9D098BB51}" destId="{94F9C03E-38A8-46B9-BD64-96BE20E96309}" srcOrd="1" destOrd="0" presId="urn:microsoft.com/office/officeart/2005/8/layout/hList3"/>
    <dgm:cxn modelId="{47558141-518A-43F6-92FB-E6C71FEED3B6}" type="presParOf" srcId="{34FF1818-A2F9-4E7A-BB62-7FE9D098BB51}" destId="{A6365006-7052-46D7-AF0D-FDDF2A62E829}" srcOrd="2" destOrd="0" presId="urn:microsoft.com/office/officeart/2005/8/layout/hList3"/>
    <dgm:cxn modelId="{7B7050B8-831B-4935-BB76-63F741526E41}" type="presParOf" srcId="{34FF1818-A2F9-4E7A-BB62-7FE9D098BB51}" destId="{F20F7BF6-935C-4BC0-A0CD-D76396AC30A6}" srcOrd="3" destOrd="0" presId="urn:microsoft.com/office/officeart/2005/8/layout/hList3"/>
    <dgm:cxn modelId="{67DEFA24-67CF-42C5-BEF6-751CC7C9071B}" type="presParOf" srcId="{81D2E89F-BB59-4315-AA58-A340754916A6}" destId="{092797FE-9B13-406A-8F59-20D0D359B5B5}"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93AF08-D281-4771-A64A-5FB81A47BF9F}" type="doc">
      <dgm:prSet loTypeId="urn:microsoft.com/office/officeart/2005/8/layout/default" loCatId="list" qsTypeId="urn:microsoft.com/office/officeart/2005/8/quickstyle/simple1" qsCatId="simple" csTypeId="urn:microsoft.com/office/officeart/2005/8/colors/accent3_2" csCatId="accent3" phldr="1"/>
      <dgm:spPr/>
      <dgm:t>
        <a:bodyPr/>
        <a:lstStyle/>
        <a:p>
          <a:endParaRPr lang="en-GB"/>
        </a:p>
      </dgm:t>
    </dgm:pt>
    <dgm:pt modelId="{7F44A119-C7ED-43E1-9AFB-7BBD8827AD74}">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A MEM must within X Working Days of initial notification of a suspected fault, attempt to arrange a site visit.</a:t>
          </a:r>
        </a:p>
      </dgm:t>
    </dgm:pt>
    <dgm:pt modelId="{EFA0F73A-5C3A-4553-931C-4231916D2AB7}" type="parTrans" cxnId="{72C386AA-C42B-45D7-9AC8-62ED3AE2DC90}">
      <dgm:prSet/>
      <dgm:spPr/>
      <dgm:t>
        <a:bodyPr/>
        <a:lstStyle/>
        <a:p>
          <a:endParaRPr lang="en-GB" sz="1400">
            <a:latin typeface="Arial" panose="020B0604020202020204" pitchFamily="34" charset="0"/>
            <a:cs typeface="Arial" panose="020B0604020202020204" pitchFamily="34" charset="0"/>
          </a:endParaRPr>
        </a:p>
      </dgm:t>
    </dgm:pt>
    <dgm:pt modelId="{6EAF865A-5826-42E6-A989-80D57162E880}" type="sibTrans" cxnId="{72C386AA-C42B-45D7-9AC8-62ED3AE2DC90}">
      <dgm:prSet/>
      <dgm:spPr/>
      <dgm:t>
        <a:bodyPr/>
        <a:lstStyle/>
        <a:p>
          <a:endParaRPr lang="en-GB" sz="1400">
            <a:latin typeface="Arial" panose="020B0604020202020204" pitchFamily="34" charset="0"/>
            <a:cs typeface="Arial" panose="020B0604020202020204" pitchFamily="34" charset="0"/>
          </a:endParaRPr>
        </a:p>
      </dgm:t>
    </dgm:pt>
    <dgm:pt modelId="{143D78F7-9148-41D8-B72B-21854D890736}">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A MEM must for a period of at least 12 months hold evidence of attempts made to investigate and resolve meter fault.</a:t>
          </a:r>
        </a:p>
      </dgm:t>
    </dgm:pt>
    <dgm:pt modelId="{DE743908-6835-4F1F-BC1B-C173D93EBFCB}" type="parTrans" cxnId="{4807EB26-FFAB-4B20-9F92-B8754D0AC919}">
      <dgm:prSet/>
      <dgm:spPr/>
      <dgm:t>
        <a:bodyPr/>
        <a:lstStyle/>
        <a:p>
          <a:endParaRPr lang="en-GB" sz="1400">
            <a:latin typeface="Arial" panose="020B0604020202020204" pitchFamily="34" charset="0"/>
            <a:cs typeface="Arial" panose="020B0604020202020204" pitchFamily="34" charset="0"/>
          </a:endParaRPr>
        </a:p>
      </dgm:t>
    </dgm:pt>
    <dgm:pt modelId="{34F0030F-E8F3-4E5A-97A8-3EBA091AEC74}" type="sibTrans" cxnId="{4807EB26-FFAB-4B20-9F92-B8754D0AC919}">
      <dgm:prSet/>
      <dgm:spPr/>
      <dgm:t>
        <a:bodyPr/>
        <a:lstStyle/>
        <a:p>
          <a:endParaRPr lang="en-GB" sz="1400">
            <a:latin typeface="Arial" panose="020B0604020202020204" pitchFamily="34" charset="0"/>
            <a:cs typeface="Arial" panose="020B0604020202020204" pitchFamily="34" charset="0"/>
          </a:endParaRPr>
        </a:p>
      </dgm:t>
    </dgm:pt>
    <dgm:pt modelId="{20FCA292-3578-4DB0-B961-A850313BFFD9}">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An Energy Supplier must do X to support site visit scheduling.</a:t>
          </a:r>
        </a:p>
      </dgm:t>
    </dgm:pt>
    <dgm:pt modelId="{D3950312-5BC1-453D-B171-96C3992264C1}" type="parTrans" cxnId="{7D9F8BBC-E266-4B0E-8387-02A3872065F4}">
      <dgm:prSet/>
      <dgm:spPr/>
      <dgm:t>
        <a:bodyPr/>
        <a:lstStyle/>
        <a:p>
          <a:endParaRPr lang="en-GB" sz="1400">
            <a:latin typeface="Arial" panose="020B0604020202020204" pitchFamily="34" charset="0"/>
            <a:cs typeface="Arial" panose="020B0604020202020204" pitchFamily="34" charset="0"/>
          </a:endParaRPr>
        </a:p>
      </dgm:t>
    </dgm:pt>
    <dgm:pt modelId="{4DA7B7E6-1224-45CB-BC94-68EC8E4CFA36}" type="sibTrans" cxnId="{7D9F8BBC-E266-4B0E-8387-02A3872065F4}">
      <dgm:prSet/>
      <dgm:spPr/>
      <dgm:t>
        <a:bodyPr/>
        <a:lstStyle/>
        <a:p>
          <a:endParaRPr lang="en-GB" sz="1400">
            <a:latin typeface="Arial" panose="020B0604020202020204" pitchFamily="34" charset="0"/>
            <a:cs typeface="Arial" panose="020B0604020202020204" pitchFamily="34" charset="0"/>
          </a:endParaRPr>
        </a:p>
      </dgm:t>
    </dgm:pt>
    <dgm:pt modelId="{977D88DB-6DDD-4AA0-83C8-CE9EFB2A2F92}">
      <dgm:prSet phldrT="[Tex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A MEM must make X attempts within X Working Days to investigate and resolve a fault.</a:t>
          </a:r>
        </a:p>
      </dgm:t>
    </dgm:pt>
    <dgm:pt modelId="{B707697C-6E17-4FEC-9B7E-589C5949609A}" type="parTrans" cxnId="{FCD60ABA-2315-4E6B-A6F9-802EBF14A933}">
      <dgm:prSet/>
      <dgm:spPr/>
      <dgm:t>
        <a:bodyPr/>
        <a:lstStyle/>
        <a:p>
          <a:endParaRPr lang="en-GB" sz="1400">
            <a:latin typeface="Arial" panose="020B0604020202020204" pitchFamily="34" charset="0"/>
            <a:cs typeface="Arial" panose="020B0604020202020204" pitchFamily="34" charset="0"/>
          </a:endParaRPr>
        </a:p>
      </dgm:t>
    </dgm:pt>
    <dgm:pt modelId="{5D3D9994-D8D6-4BBD-A1EC-4E180D30C8B4}" type="sibTrans" cxnId="{FCD60ABA-2315-4E6B-A6F9-802EBF14A933}">
      <dgm:prSet/>
      <dgm:spPr/>
      <dgm:t>
        <a:bodyPr/>
        <a:lstStyle/>
        <a:p>
          <a:endParaRPr lang="en-GB" sz="1400">
            <a:latin typeface="Arial" panose="020B0604020202020204" pitchFamily="34" charset="0"/>
            <a:cs typeface="Arial" panose="020B0604020202020204" pitchFamily="34" charset="0"/>
          </a:endParaRPr>
        </a:p>
      </dgm:t>
    </dgm:pt>
    <dgm:pt modelId="{EE8C5930-B55D-482C-BCBD-1EC526090B46}">
      <dgm:prSet custT="1"/>
      <dgm:spPr/>
      <dgm:t>
        <a:bodyPr/>
        <a:lstStyle/>
        <a:p>
          <a:r>
            <a:rPr lang="en-GB" sz="1400" dirty="0">
              <a:latin typeface="Roboto" panose="02000000000000000000" pitchFamily="2" charset="0"/>
              <a:ea typeface="Roboto" panose="02000000000000000000" pitchFamily="2" charset="0"/>
              <a:cs typeface="Roboto" panose="02000000000000000000" pitchFamily="2" charset="0"/>
            </a:rPr>
            <a:t>A MEM must resolve X% of all faults within X Working Days.</a:t>
          </a:r>
        </a:p>
      </dgm:t>
    </dgm:pt>
    <dgm:pt modelId="{514E2EA9-006C-4BAC-9E7A-E5B9285FF193}" type="parTrans" cxnId="{B4F74139-B9FA-4D75-B929-B73B875FB424}">
      <dgm:prSet/>
      <dgm:spPr/>
      <dgm:t>
        <a:bodyPr/>
        <a:lstStyle/>
        <a:p>
          <a:endParaRPr lang="en-GB" sz="1400">
            <a:latin typeface="Arial" panose="020B0604020202020204" pitchFamily="34" charset="0"/>
            <a:cs typeface="Arial" panose="020B0604020202020204" pitchFamily="34" charset="0"/>
          </a:endParaRPr>
        </a:p>
      </dgm:t>
    </dgm:pt>
    <dgm:pt modelId="{C1536D9D-71B5-4F8F-B8CA-8F986FA7BD2B}" type="sibTrans" cxnId="{B4F74139-B9FA-4D75-B929-B73B875FB424}">
      <dgm:prSet/>
      <dgm:spPr/>
      <dgm:t>
        <a:bodyPr/>
        <a:lstStyle/>
        <a:p>
          <a:endParaRPr lang="en-GB" sz="1400">
            <a:latin typeface="Arial" panose="020B0604020202020204" pitchFamily="34" charset="0"/>
            <a:cs typeface="Arial" panose="020B0604020202020204" pitchFamily="34" charset="0"/>
          </a:endParaRPr>
        </a:p>
      </dgm:t>
    </dgm:pt>
    <dgm:pt modelId="{E8F617AD-0E6E-4961-A9ED-287E1FA0FC3B}" type="pres">
      <dgm:prSet presAssocID="{2293AF08-D281-4771-A64A-5FB81A47BF9F}" presName="diagram" presStyleCnt="0">
        <dgm:presLayoutVars>
          <dgm:dir/>
          <dgm:resizeHandles val="exact"/>
        </dgm:presLayoutVars>
      </dgm:prSet>
      <dgm:spPr/>
    </dgm:pt>
    <dgm:pt modelId="{F2B03E95-0593-455E-A9E5-0FAF260C0938}" type="pres">
      <dgm:prSet presAssocID="{977D88DB-6DDD-4AA0-83C8-CE9EFB2A2F92}" presName="node" presStyleLbl="node1" presStyleIdx="0" presStyleCnt="5">
        <dgm:presLayoutVars>
          <dgm:bulletEnabled val="1"/>
        </dgm:presLayoutVars>
      </dgm:prSet>
      <dgm:spPr/>
    </dgm:pt>
    <dgm:pt modelId="{086BF868-247F-43D3-BB99-314B63AEE529}" type="pres">
      <dgm:prSet presAssocID="{5D3D9994-D8D6-4BBD-A1EC-4E180D30C8B4}" presName="sibTrans" presStyleCnt="0"/>
      <dgm:spPr/>
    </dgm:pt>
    <dgm:pt modelId="{6C23BDD5-8C57-46D5-BDD0-3F05F841AB7F}" type="pres">
      <dgm:prSet presAssocID="{7F44A119-C7ED-43E1-9AFB-7BBD8827AD74}" presName="node" presStyleLbl="node1" presStyleIdx="1" presStyleCnt="5">
        <dgm:presLayoutVars>
          <dgm:bulletEnabled val="1"/>
        </dgm:presLayoutVars>
      </dgm:prSet>
      <dgm:spPr/>
    </dgm:pt>
    <dgm:pt modelId="{965B3B87-1592-442A-AC62-CAC0E913B7EF}" type="pres">
      <dgm:prSet presAssocID="{6EAF865A-5826-42E6-A989-80D57162E880}" presName="sibTrans" presStyleCnt="0"/>
      <dgm:spPr/>
    </dgm:pt>
    <dgm:pt modelId="{C198D06D-8462-49C9-9E82-FA4B7E46E8DD}" type="pres">
      <dgm:prSet presAssocID="{143D78F7-9148-41D8-B72B-21854D890736}" presName="node" presStyleLbl="node1" presStyleIdx="2" presStyleCnt="5">
        <dgm:presLayoutVars>
          <dgm:bulletEnabled val="1"/>
        </dgm:presLayoutVars>
      </dgm:prSet>
      <dgm:spPr/>
    </dgm:pt>
    <dgm:pt modelId="{708DA039-E9CD-4896-B35C-C7875BECF24F}" type="pres">
      <dgm:prSet presAssocID="{34F0030F-E8F3-4E5A-97A8-3EBA091AEC74}" presName="sibTrans" presStyleCnt="0"/>
      <dgm:spPr/>
    </dgm:pt>
    <dgm:pt modelId="{C5F66B5A-307E-47C3-82DB-89DACEF7B903}" type="pres">
      <dgm:prSet presAssocID="{EE8C5930-B55D-482C-BCBD-1EC526090B46}" presName="node" presStyleLbl="node1" presStyleIdx="3" presStyleCnt="5">
        <dgm:presLayoutVars>
          <dgm:bulletEnabled val="1"/>
        </dgm:presLayoutVars>
      </dgm:prSet>
      <dgm:spPr/>
    </dgm:pt>
    <dgm:pt modelId="{27977470-A78B-4F0C-A81C-44961672C4AF}" type="pres">
      <dgm:prSet presAssocID="{C1536D9D-71B5-4F8F-B8CA-8F986FA7BD2B}" presName="sibTrans" presStyleCnt="0"/>
      <dgm:spPr/>
    </dgm:pt>
    <dgm:pt modelId="{0330D96C-5E6C-4183-905B-438FD50D72C9}" type="pres">
      <dgm:prSet presAssocID="{20FCA292-3578-4DB0-B961-A850313BFFD9}" presName="node" presStyleLbl="node1" presStyleIdx="4" presStyleCnt="5">
        <dgm:presLayoutVars>
          <dgm:bulletEnabled val="1"/>
        </dgm:presLayoutVars>
      </dgm:prSet>
      <dgm:spPr/>
    </dgm:pt>
  </dgm:ptLst>
  <dgm:cxnLst>
    <dgm:cxn modelId="{D6020709-EF01-4FB6-8521-F9B015F6D771}" type="presOf" srcId="{2293AF08-D281-4771-A64A-5FB81A47BF9F}" destId="{E8F617AD-0E6E-4961-A9ED-287E1FA0FC3B}" srcOrd="0" destOrd="0" presId="urn:microsoft.com/office/officeart/2005/8/layout/default"/>
    <dgm:cxn modelId="{4807EB26-FFAB-4B20-9F92-B8754D0AC919}" srcId="{2293AF08-D281-4771-A64A-5FB81A47BF9F}" destId="{143D78F7-9148-41D8-B72B-21854D890736}" srcOrd="2" destOrd="0" parTransId="{DE743908-6835-4F1F-BC1B-C173D93EBFCB}" sibTransId="{34F0030F-E8F3-4E5A-97A8-3EBA091AEC74}"/>
    <dgm:cxn modelId="{B4F74139-B9FA-4D75-B929-B73B875FB424}" srcId="{2293AF08-D281-4771-A64A-5FB81A47BF9F}" destId="{EE8C5930-B55D-482C-BCBD-1EC526090B46}" srcOrd="3" destOrd="0" parTransId="{514E2EA9-006C-4BAC-9E7A-E5B9285FF193}" sibTransId="{C1536D9D-71B5-4F8F-B8CA-8F986FA7BD2B}"/>
    <dgm:cxn modelId="{C57AFA7C-0C2B-4439-82A9-5ED6C8D66F4B}" type="presOf" srcId="{143D78F7-9148-41D8-B72B-21854D890736}" destId="{C198D06D-8462-49C9-9E82-FA4B7E46E8DD}" srcOrd="0" destOrd="0" presId="urn:microsoft.com/office/officeart/2005/8/layout/default"/>
    <dgm:cxn modelId="{DDFE2F81-478F-4AA5-82C1-DE97C7030F94}" type="presOf" srcId="{977D88DB-6DDD-4AA0-83C8-CE9EFB2A2F92}" destId="{F2B03E95-0593-455E-A9E5-0FAF260C0938}" srcOrd="0" destOrd="0" presId="urn:microsoft.com/office/officeart/2005/8/layout/default"/>
    <dgm:cxn modelId="{63A71296-2483-40B5-A831-17853FD2F995}" type="presOf" srcId="{20FCA292-3578-4DB0-B961-A850313BFFD9}" destId="{0330D96C-5E6C-4183-905B-438FD50D72C9}" srcOrd="0" destOrd="0" presId="urn:microsoft.com/office/officeart/2005/8/layout/default"/>
    <dgm:cxn modelId="{64606F9C-1B72-4348-A19F-6540C1F68E6C}" type="presOf" srcId="{EE8C5930-B55D-482C-BCBD-1EC526090B46}" destId="{C5F66B5A-307E-47C3-82DB-89DACEF7B903}" srcOrd="0" destOrd="0" presId="urn:microsoft.com/office/officeart/2005/8/layout/default"/>
    <dgm:cxn modelId="{72C386AA-C42B-45D7-9AC8-62ED3AE2DC90}" srcId="{2293AF08-D281-4771-A64A-5FB81A47BF9F}" destId="{7F44A119-C7ED-43E1-9AFB-7BBD8827AD74}" srcOrd="1" destOrd="0" parTransId="{EFA0F73A-5C3A-4553-931C-4231916D2AB7}" sibTransId="{6EAF865A-5826-42E6-A989-80D57162E880}"/>
    <dgm:cxn modelId="{FCD60ABA-2315-4E6B-A6F9-802EBF14A933}" srcId="{2293AF08-D281-4771-A64A-5FB81A47BF9F}" destId="{977D88DB-6DDD-4AA0-83C8-CE9EFB2A2F92}" srcOrd="0" destOrd="0" parTransId="{B707697C-6E17-4FEC-9B7E-589C5949609A}" sibTransId="{5D3D9994-D8D6-4BBD-A1EC-4E180D30C8B4}"/>
    <dgm:cxn modelId="{44558FBA-C2B5-4050-89EB-F4948E6B78F8}" type="presOf" srcId="{7F44A119-C7ED-43E1-9AFB-7BBD8827AD74}" destId="{6C23BDD5-8C57-46D5-BDD0-3F05F841AB7F}" srcOrd="0" destOrd="0" presId="urn:microsoft.com/office/officeart/2005/8/layout/default"/>
    <dgm:cxn modelId="{7D9F8BBC-E266-4B0E-8387-02A3872065F4}" srcId="{2293AF08-D281-4771-A64A-5FB81A47BF9F}" destId="{20FCA292-3578-4DB0-B961-A850313BFFD9}" srcOrd="4" destOrd="0" parTransId="{D3950312-5BC1-453D-B171-96C3992264C1}" sibTransId="{4DA7B7E6-1224-45CB-BC94-68EC8E4CFA36}"/>
    <dgm:cxn modelId="{DEEDBC10-8C3F-4978-A4EA-FD18874A25B7}" type="presParOf" srcId="{E8F617AD-0E6E-4961-A9ED-287E1FA0FC3B}" destId="{F2B03E95-0593-455E-A9E5-0FAF260C0938}" srcOrd="0" destOrd="0" presId="urn:microsoft.com/office/officeart/2005/8/layout/default"/>
    <dgm:cxn modelId="{9974EB5C-8BA0-46B5-B955-1BF3697E6EEF}" type="presParOf" srcId="{E8F617AD-0E6E-4961-A9ED-287E1FA0FC3B}" destId="{086BF868-247F-43D3-BB99-314B63AEE529}" srcOrd="1" destOrd="0" presId="urn:microsoft.com/office/officeart/2005/8/layout/default"/>
    <dgm:cxn modelId="{2323859B-3383-46E0-A4A8-5C4A3CB3A885}" type="presParOf" srcId="{E8F617AD-0E6E-4961-A9ED-287E1FA0FC3B}" destId="{6C23BDD5-8C57-46D5-BDD0-3F05F841AB7F}" srcOrd="2" destOrd="0" presId="urn:microsoft.com/office/officeart/2005/8/layout/default"/>
    <dgm:cxn modelId="{9E413B9E-82DF-404C-B40B-F9A925A1D635}" type="presParOf" srcId="{E8F617AD-0E6E-4961-A9ED-287E1FA0FC3B}" destId="{965B3B87-1592-442A-AC62-CAC0E913B7EF}" srcOrd="3" destOrd="0" presId="urn:microsoft.com/office/officeart/2005/8/layout/default"/>
    <dgm:cxn modelId="{71569B75-CED3-4B9E-8EA1-57C3F990F249}" type="presParOf" srcId="{E8F617AD-0E6E-4961-A9ED-287E1FA0FC3B}" destId="{C198D06D-8462-49C9-9E82-FA4B7E46E8DD}" srcOrd="4" destOrd="0" presId="urn:microsoft.com/office/officeart/2005/8/layout/default"/>
    <dgm:cxn modelId="{5BDC60EC-E378-4E53-82E4-F6DE4346F36F}" type="presParOf" srcId="{E8F617AD-0E6E-4961-A9ED-287E1FA0FC3B}" destId="{708DA039-E9CD-4896-B35C-C7875BECF24F}" srcOrd="5" destOrd="0" presId="urn:microsoft.com/office/officeart/2005/8/layout/default"/>
    <dgm:cxn modelId="{08582443-C746-40F0-8878-12A0E1453A34}" type="presParOf" srcId="{E8F617AD-0E6E-4961-A9ED-287E1FA0FC3B}" destId="{C5F66B5A-307E-47C3-82DB-89DACEF7B903}" srcOrd="6" destOrd="0" presId="urn:microsoft.com/office/officeart/2005/8/layout/default"/>
    <dgm:cxn modelId="{3DB384F7-762F-47D3-8000-0C547467278B}" type="presParOf" srcId="{E8F617AD-0E6E-4961-A9ED-287E1FA0FC3B}" destId="{27977470-A78B-4F0C-A81C-44961672C4AF}" srcOrd="7" destOrd="0" presId="urn:microsoft.com/office/officeart/2005/8/layout/default"/>
    <dgm:cxn modelId="{7F11B589-757E-41DA-840C-2FDA49398235}" type="presParOf" srcId="{E8F617AD-0E6E-4961-A9ED-287E1FA0FC3B}" destId="{0330D96C-5E6C-4183-905B-438FD50D72C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D86A02-075D-4337-BB07-56FA9D727049}" type="doc">
      <dgm:prSet loTypeId="urn:microsoft.com/office/officeart/2011/layout/HexagonRadial" loCatId="officeonline" qsTypeId="urn:microsoft.com/office/officeart/2005/8/quickstyle/simple1" qsCatId="simple" csTypeId="urn:microsoft.com/office/officeart/2005/8/colors/colorful1" csCatId="colorful" phldr="1"/>
      <dgm:spPr/>
      <dgm:t>
        <a:bodyPr/>
        <a:lstStyle/>
        <a:p>
          <a:endParaRPr lang="en-GB"/>
        </a:p>
      </dgm:t>
    </dgm:pt>
    <dgm:pt modelId="{1646BF85-39B9-45B3-A0D6-64FF4DDD61F0}">
      <dgm:prSet phldrT="[Text]" custT="1"/>
      <dgm:spPr/>
      <dgm:t>
        <a:bodyPr/>
        <a:lstStyle/>
        <a:p>
          <a:r>
            <a:rPr lang="en-GB" sz="1400" b="1" dirty="0">
              <a:latin typeface="Arial" panose="020B0604020202020204" pitchFamily="34" charset="0"/>
              <a:cs typeface="Arial" panose="020B0604020202020204" pitchFamily="34" charset="0"/>
            </a:rPr>
            <a:t>Central Technology Solution</a:t>
          </a:r>
        </a:p>
      </dgm:t>
    </dgm:pt>
    <dgm:pt modelId="{763A1180-1900-4F11-AA2C-C36FFE045478}" type="parTrans" cxnId="{5178D578-5D42-4F39-9CC4-998831341384}">
      <dgm:prSet/>
      <dgm:spPr/>
      <dgm:t>
        <a:bodyPr/>
        <a:lstStyle/>
        <a:p>
          <a:endParaRPr lang="en-GB" sz="1400">
            <a:latin typeface="Arial" panose="020B0604020202020204" pitchFamily="34" charset="0"/>
            <a:cs typeface="Arial" panose="020B0604020202020204" pitchFamily="34" charset="0"/>
          </a:endParaRPr>
        </a:p>
      </dgm:t>
    </dgm:pt>
    <dgm:pt modelId="{6B634F83-5509-4819-A465-DA98CE0E2791}" type="sibTrans" cxnId="{5178D578-5D42-4F39-9CC4-998831341384}">
      <dgm:prSet/>
      <dgm:spPr/>
      <dgm:t>
        <a:bodyPr/>
        <a:lstStyle/>
        <a:p>
          <a:endParaRPr lang="en-GB" sz="1400">
            <a:latin typeface="Arial" panose="020B0604020202020204" pitchFamily="34" charset="0"/>
            <a:cs typeface="Arial" panose="020B0604020202020204" pitchFamily="34" charset="0"/>
          </a:endParaRPr>
        </a:p>
      </dgm:t>
    </dgm:pt>
    <dgm:pt modelId="{3BD9EDD7-F65F-42BD-B1D0-16F858868E20}">
      <dgm:prSet phldrT="[Text]" custT="1"/>
      <dgm:spPr/>
      <dgm:t>
        <a:bodyPr/>
        <a:lstStyle/>
        <a:p>
          <a:r>
            <a:rPr lang="en-GB" sz="1400" dirty="0">
              <a:latin typeface="Arial" panose="020B0604020202020204" pitchFamily="34" charset="0"/>
              <a:cs typeface="Arial" panose="020B0604020202020204" pitchFamily="34" charset="0"/>
            </a:rPr>
            <a:t>For secure information sharing</a:t>
          </a:r>
        </a:p>
      </dgm:t>
    </dgm:pt>
    <dgm:pt modelId="{7B81DA0E-8311-4FD8-9DF1-FCCDAD492D99}" type="parTrans" cxnId="{5F3D6F7A-7B8F-46DE-828B-4DD973B7CBFD}">
      <dgm:prSet/>
      <dgm:spPr/>
      <dgm:t>
        <a:bodyPr/>
        <a:lstStyle/>
        <a:p>
          <a:endParaRPr lang="en-GB" sz="1400">
            <a:latin typeface="Arial" panose="020B0604020202020204" pitchFamily="34" charset="0"/>
            <a:cs typeface="Arial" panose="020B0604020202020204" pitchFamily="34" charset="0"/>
          </a:endParaRPr>
        </a:p>
      </dgm:t>
    </dgm:pt>
    <dgm:pt modelId="{FBC01ACF-9555-4054-835A-D6C34A49877C}" type="sibTrans" cxnId="{5F3D6F7A-7B8F-46DE-828B-4DD973B7CBFD}">
      <dgm:prSet/>
      <dgm:spPr/>
      <dgm:t>
        <a:bodyPr/>
        <a:lstStyle/>
        <a:p>
          <a:endParaRPr lang="en-GB" sz="1400">
            <a:latin typeface="Arial" panose="020B0604020202020204" pitchFamily="34" charset="0"/>
            <a:cs typeface="Arial" panose="020B0604020202020204" pitchFamily="34" charset="0"/>
          </a:endParaRPr>
        </a:p>
      </dgm:t>
    </dgm:pt>
    <dgm:pt modelId="{1153B3C9-3DD6-4EAE-90DF-998B756806EC}">
      <dgm:prSet phldrT="[Text]" custT="1"/>
      <dgm:spPr/>
      <dgm:t>
        <a:bodyPr/>
        <a:lstStyle/>
        <a:p>
          <a:r>
            <a:rPr lang="en-GB" sz="1400" dirty="0">
              <a:latin typeface="Arial" panose="020B0604020202020204" pitchFamily="34" charset="0"/>
              <a:cs typeface="Arial" panose="020B0604020202020204" pitchFamily="34" charset="0"/>
            </a:rPr>
            <a:t>For escalation</a:t>
          </a:r>
        </a:p>
      </dgm:t>
    </dgm:pt>
    <dgm:pt modelId="{78348EF5-DAFE-4F0B-8A6F-CBD12C58F1E3}" type="parTrans" cxnId="{F4AEF619-FBFF-4263-A501-A55CF1946A2A}">
      <dgm:prSet/>
      <dgm:spPr/>
      <dgm:t>
        <a:bodyPr/>
        <a:lstStyle/>
        <a:p>
          <a:endParaRPr lang="en-GB" sz="1400">
            <a:latin typeface="Arial" panose="020B0604020202020204" pitchFamily="34" charset="0"/>
            <a:cs typeface="Arial" panose="020B0604020202020204" pitchFamily="34" charset="0"/>
          </a:endParaRPr>
        </a:p>
      </dgm:t>
    </dgm:pt>
    <dgm:pt modelId="{364D672F-9AD2-4561-8292-1A9C9D751563}" type="sibTrans" cxnId="{F4AEF619-FBFF-4263-A501-A55CF1946A2A}">
      <dgm:prSet/>
      <dgm:spPr/>
      <dgm:t>
        <a:bodyPr/>
        <a:lstStyle/>
        <a:p>
          <a:endParaRPr lang="en-GB" sz="1400">
            <a:latin typeface="Arial" panose="020B0604020202020204" pitchFamily="34" charset="0"/>
            <a:cs typeface="Arial" panose="020B0604020202020204" pitchFamily="34" charset="0"/>
          </a:endParaRPr>
        </a:p>
      </dgm:t>
    </dgm:pt>
    <dgm:pt modelId="{1F697AFD-23E4-4474-A427-14939051B2F7}">
      <dgm:prSet phldrT="[Text]" custT="1"/>
      <dgm:spPr/>
      <dgm:t>
        <a:bodyPr/>
        <a:lstStyle/>
        <a:p>
          <a:r>
            <a:rPr lang="en-GB" sz="1400" dirty="0">
              <a:latin typeface="Arial" panose="020B0604020202020204" pitchFamily="34" charset="0"/>
              <a:cs typeface="Arial" panose="020B0604020202020204" pitchFamily="34" charset="0"/>
            </a:rPr>
            <a:t>For evidence retention</a:t>
          </a:r>
        </a:p>
      </dgm:t>
    </dgm:pt>
    <dgm:pt modelId="{6FBAB1A9-B019-4C6A-99D8-B2C1712A4430}" type="parTrans" cxnId="{EDCBF5CF-7E1B-42E7-BDB9-38E0469FDD20}">
      <dgm:prSet/>
      <dgm:spPr/>
      <dgm:t>
        <a:bodyPr/>
        <a:lstStyle/>
        <a:p>
          <a:endParaRPr lang="en-GB" sz="1400">
            <a:latin typeface="Arial" panose="020B0604020202020204" pitchFamily="34" charset="0"/>
            <a:cs typeface="Arial" panose="020B0604020202020204" pitchFamily="34" charset="0"/>
          </a:endParaRPr>
        </a:p>
      </dgm:t>
    </dgm:pt>
    <dgm:pt modelId="{3C1EA44A-1BF7-46F6-99EC-54009BD00A52}" type="sibTrans" cxnId="{EDCBF5CF-7E1B-42E7-BDB9-38E0469FDD20}">
      <dgm:prSet/>
      <dgm:spPr/>
      <dgm:t>
        <a:bodyPr/>
        <a:lstStyle/>
        <a:p>
          <a:endParaRPr lang="en-GB" sz="1400">
            <a:latin typeface="Arial" panose="020B0604020202020204" pitchFamily="34" charset="0"/>
            <a:cs typeface="Arial" panose="020B0604020202020204" pitchFamily="34" charset="0"/>
          </a:endParaRPr>
        </a:p>
      </dgm:t>
    </dgm:pt>
    <dgm:pt modelId="{4FB41B51-857C-4C8B-9483-2951B0164ECD}">
      <dgm:prSet phldrT="[Text]" custT="1"/>
      <dgm:spPr/>
      <dgm:t>
        <a:bodyPr/>
        <a:lstStyle/>
        <a:p>
          <a:r>
            <a:rPr lang="en-GB" sz="1400" dirty="0">
              <a:latin typeface="Arial" panose="020B0604020202020204" pitchFamily="34" charset="0"/>
              <a:cs typeface="Arial" panose="020B0604020202020204" pitchFamily="34" charset="0"/>
            </a:rPr>
            <a:t>For reporting</a:t>
          </a:r>
        </a:p>
      </dgm:t>
    </dgm:pt>
    <dgm:pt modelId="{08DFFBC9-C38F-4991-8961-CE6F832F4627}" type="parTrans" cxnId="{E474BA9E-D52A-4821-B02C-6E862EEBAF77}">
      <dgm:prSet/>
      <dgm:spPr/>
      <dgm:t>
        <a:bodyPr/>
        <a:lstStyle/>
        <a:p>
          <a:endParaRPr lang="en-GB"/>
        </a:p>
      </dgm:t>
    </dgm:pt>
    <dgm:pt modelId="{ADFF41BA-E5AD-47A8-B839-A8E41B0988CA}" type="sibTrans" cxnId="{E474BA9E-D52A-4821-B02C-6E862EEBAF77}">
      <dgm:prSet/>
      <dgm:spPr/>
      <dgm:t>
        <a:bodyPr/>
        <a:lstStyle/>
        <a:p>
          <a:endParaRPr lang="en-GB"/>
        </a:p>
      </dgm:t>
    </dgm:pt>
    <dgm:pt modelId="{97926CAC-3E11-4D8A-B0D7-1F2A201966D1}" type="pres">
      <dgm:prSet presAssocID="{C3D86A02-075D-4337-BB07-56FA9D727049}" presName="Name0" presStyleCnt="0">
        <dgm:presLayoutVars>
          <dgm:chMax val="1"/>
          <dgm:chPref val="1"/>
          <dgm:dir/>
          <dgm:animOne val="branch"/>
          <dgm:animLvl val="lvl"/>
        </dgm:presLayoutVars>
      </dgm:prSet>
      <dgm:spPr/>
    </dgm:pt>
    <dgm:pt modelId="{DD0AA3EC-513C-4DBA-A382-82EAE16B32C1}" type="pres">
      <dgm:prSet presAssocID="{1646BF85-39B9-45B3-A0D6-64FF4DDD61F0}" presName="Parent" presStyleLbl="node0" presStyleIdx="0" presStyleCnt="1">
        <dgm:presLayoutVars>
          <dgm:chMax val="6"/>
          <dgm:chPref val="6"/>
        </dgm:presLayoutVars>
      </dgm:prSet>
      <dgm:spPr/>
    </dgm:pt>
    <dgm:pt modelId="{C2AE5F92-F213-4F97-A03E-C54F64F3EBF0}" type="pres">
      <dgm:prSet presAssocID="{3BD9EDD7-F65F-42BD-B1D0-16F858868E20}" presName="Accent1" presStyleCnt="0"/>
      <dgm:spPr/>
    </dgm:pt>
    <dgm:pt modelId="{54586D94-5FCA-4042-B58A-37D1B1D98618}" type="pres">
      <dgm:prSet presAssocID="{3BD9EDD7-F65F-42BD-B1D0-16F858868E20}" presName="Accent" presStyleLbl="bgShp" presStyleIdx="0" presStyleCnt="4"/>
      <dgm:spPr/>
    </dgm:pt>
    <dgm:pt modelId="{778E1809-5CA8-4D6A-B028-EEB4CFDBB9B1}" type="pres">
      <dgm:prSet presAssocID="{3BD9EDD7-F65F-42BD-B1D0-16F858868E20}" presName="Child1" presStyleLbl="node1" presStyleIdx="0" presStyleCnt="4">
        <dgm:presLayoutVars>
          <dgm:chMax val="0"/>
          <dgm:chPref val="0"/>
          <dgm:bulletEnabled val="1"/>
        </dgm:presLayoutVars>
      </dgm:prSet>
      <dgm:spPr/>
    </dgm:pt>
    <dgm:pt modelId="{66E1212A-940B-48B3-BAEC-4CDA830FF47E}" type="pres">
      <dgm:prSet presAssocID="{1153B3C9-3DD6-4EAE-90DF-998B756806EC}" presName="Accent2" presStyleCnt="0"/>
      <dgm:spPr/>
    </dgm:pt>
    <dgm:pt modelId="{74077A65-4BD1-4D03-B7B0-A946349569C3}" type="pres">
      <dgm:prSet presAssocID="{1153B3C9-3DD6-4EAE-90DF-998B756806EC}" presName="Accent" presStyleLbl="bgShp" presStyleIdx="1" presStyleCnt="4"/>
      <dgm:spPr/>
    </dgm:pt>
    <dgm:pt modelId="{16D779A5-F681-4CBB-8799-CC1C3C1F87E9}" type="pres">
      <dgm:prSet presAssocID="{1153B3C9-3DD6-4EAE-90DF-998B756806EC}" presName="Child2" presStyleLbl="node1" presStyleIdx="1" presStyleCnt="4">
        <dgm:presLayoutVars>
          <dgm:chMax val="0"/>
          <dgm:chPref val="0"/>
          <dgm:bulletEnabled val="1"/>
        </dgm:presLayoutVars>
      </dgm:prSet>
      <dgm:spPr/>
    </dgm:pt>
    <dgm:pt modelId="{CD726D07-47E5-4EA8-A4A0-30461311EAF1}" type="pres">
      <dgm:prSet presAssocID="{1F697AFD-23E4-4474-A427-14939051B2F7}" presName="Accent3" presStyleCnt="0"/>
      <dgm:spPr/>
    </dgm:pt>
    <dgm:pt modelId="{4630261E-C0BC-4960-B811-4CF2C6EBEC62}" type="pres">
      <dgm:prSet presAssocID="{1F697AFD-23E4-4474-A427-14939051B2F7}" presName="Accent" presStyleLbl="bgShp" presStyleIdx="2" presStyleCnt="4"/>
      <dgm:spPr/>
    </dgm:pt>
    <dgm:pt modelId="{140DDCA8-9BFA-4723-A7B6-E3A61BFB8793}" type="pres">
      <dgm:prSet presAssocID="{1F697AFD-23E4-4474-A427-14939051B2F7}" presName="Child3" presStyleLbl="node1" presStyleIdx="2" presStyleCnt="4">
        <dgm:presLayoutVars>
          <dgm:chMax val="0"/>
          <dgm:chPref val="0"/>
          <dgm:bulletEnabled val="1"/>
        </dgm:presLayoutVars>
      </dgm:prSet>
      <dgm:spPr/>
    </dgm:pt>
    <dgm:pt modelId="{F57B6314-0E73-439D-8AE3-685F7EAB1901}" type="pres">
      <dgm:prSet presAssocID="{4FB41B51-857C-4C8B-9483-2951B0164ECD}" presName="Accent4" presStyleCnt="0"/>
      <dgm:spPr/>
    </dgm:pt>
    <dgm:pt modelId="{EE1B3874-74CF-4ACD-A96C-2537F03C5F12}" type="pres">
      <dgm:prSet presAssocID="{4FB41B51-857C-4C8B-9483-2951B0164ECD}" presName="Accent" presStyleLbl="bgShp" presStyleIdx="3" presStyleCnt="4"/>
      <dgm:spPr/>
    </dgm:pt>
    <dgm:pt modelId="{B61A7D03-630D-4672-89B6-DC4DFD1B6749}" type="pres">
      <dgm:prSet presAssocID="{4FB41B51-857C-4C8B-9483-2951B0164ECD}" presName="Child4" presStyleLbl="node1" presStyleIdx="3" presStyleCnt="4">
        <dgm:presLayoutVars>
          <dgm:chMax val="0"/>
          <dgm:chPref val="0"/>
          <dgm:bulletEnabled val="1"/>
        </dgm:presLayoutVars>
      </dgm:prSet>
      <dgm:spPr/>
    </dgm:pt>
  </dgm:ptLst>
  <dgm:cxnLst>
    <dgm:cxn modelId="{F4AEF619-FBFF-4263-A501-A55CF1946A2A}" srcId="{1646BF85-39B9-45B3-A0D6-64FF4DDD61F0}" destId="{1153B3C9-3DD6-4EAE-90DF-998B756806EC}" srcOrd="1" destOrd="0" parTransId="{78348EF5-DAFE-4F0B-8A6F-CBD12C58F1E3}" sibTransId="{364D672F-9AD2-4561-8292-1A9C9D751563}"/>
    <dgm:cxn modelId="{F01F655B-7CC2-4817-A23A-28EFC94B82DC}" type="presOf" srcId="{1F697AFD-23E4-4474-A427-14939051B2F7}" destId="{140DDCA8-9BFA-4723-A7B6-E3A61BFB8793}" srcOrd="0" destOrd="0" presId="urn:microsoft.com/office/officeart/2011/layout/HexagonRadial"/>
    <dgm:cxn modelId="{A6E80B6F-0CE3-4E26-9C39-49635C553773}" type="presOf" srcId="{3BD9EDD7-F65F-42BD-B1D0-16F858868E20}" destId="{778E1809-5CA8-4D6A-B028-EEB4CFDBB9B1}" srcOrd="0" destOrd="0" presId="urn:microsoft.com/office/officeart/2011/layout/HexagonRadial"/>
    <dgm:cxn modelId="{27AE3A75-7EEE-4032-AC81-0D45CEDC7459}" type="presOf" srcId="{4FB41B51-857C-4C8B-9483-2951B0164ECD}" destId="{B61A7D03-630D-4672-89B6-DC4DFD1B6749}" srcOrd="0" destOrd="0" presId="urn:microsoft.com/office/officeart/2011/layout/HexagonRadial"/>
    <dgm:cxn modelId="{5178D578-5D42-4F39-9CC4-998831341384}" srcId="{C3D86A02-075D-4337-BB07-56FA9D727049}" destId="{1646BF85-39B9-45B3-A0D6-64FF4DDD61F0}" srcOrd="0" destOrd="0" parTransId="{763A1180-1900-4F11-AA2C-C36FFE045478}" sibTransId="{6B634F83-5509-4819-A465-DA98CE0E2791}"/>
    <dgm:cxn modelId="{5F3D6F7A-7B8F-46DE-828B-4DD973B7CBFD}" srcId="{1646BF85-39B9-45B3-A0D6-64FF4DDD61F0}" destId="{3BD9EDD7-F65F-42BD-B1D0-16F858868E20}" srcOrd="0" destOrd="0" parTransId="{7B81DA0E-8311-4FD8-9DF1-FCCDAD492D99}" sibTransId="{FBC01ACF-9555-4054-835A-D6C34A49877C}"/>
    <dgm:cxn modelId="{03B82E7D-1CEA-4615-B4F9-89D9C761CE14}" type="presOf" srcId="{1153B3C9-3DD6-4EAE-90DF-998B756806EC}" destId="{16D779A5-F681-4CBB-8799-CC1C3C1F87E9}" srcOrd="0" destOrd="0" presId="urn:microsoft.com/office/officeart/2011/layout/HexagonRadial"/>
    <dgm:cxn modelId="{E474BA9E-D52A-4821-B02C-6E862EEBAF77}" srcId="{1646BF85-39B9-45B3-A0D6-64FF4DDD61F0}" destId="{4FB41B51-857C-4C8B-9483-2951B0164ECD}" srcOrd="3" destOrd="0" parTransId="{08DFFBC9-C38F-4991-8961-CE6F832F4627}" sibTransId="{ADFF41BA-E5AD-47A8-B839-A8E41B0988CA}"/>
    <dgm:cxn modelId="{EDCBF5CF-7E1B-42E7-BDB9-38E0469FDD20}" srcId="{1646BF85-39B9-45B3-A0D6-64FF4DDD61F0}" destId="{1F697AFD-23E4-4474-A427-14939051B2F7}" srcOrd="2" destOrd="0" parTransId="{6FBAB1A9-B019-4C6A-99D8-B2C1712A4430}" sibTransId="{3C1EA44A-1BF7-46F6-99EC-54009BD00A52}"/>
    <dgm:cxn modelId="{9EA58BD5-9BEE-47FC-9015-E61C3A68DD86}" type="presOf" srcId="{1646BF85-39B9-45B3-A0D6-64FF4DDD61F0}" destId="{DD0AA3EC-513C-4DBA-A382-82EAE16B32C1}" srcOrd="0" destOrd="0" presId="urn:microsoft.com/office/officeart/2011/layout/HexagonRadial"/>
    <dgm:cxn modelId="{2F5933E7-D3CC-4A17-8A28-2BC1DD567FC4}" type="presOf" srcId="{C3D86A02-075D-4337-BB07-56FA9D727049}" destId="{97926CAC-3E11-4D8A-B0D7-1F2A201966D1}" srcOrd="0" destOrd="0" presId="urn:microsoft.com/office/officeart/2011/layout/HexagonRadial"/>
    <dgm:cxn modelId="{FF57819E-10E4-4579-B8C7-912BBA6A6843}" type="presParOf" srcId="{97926CAC-3E11-4D8A-B0D7-1F2A201966D1}" destId="{DD0AA3EC-513C-4DBA-A382-82EAE16B32C1}" srcOrd="0" destOrd="0" presId="urn:microsoft.com/office/officeart/2011/layout/HexagonRadial"/>
    <dgm:cxn modelId="{242EA054-3A75-4E3E-860E-1ECC124CD05C}" type="presParOf" srcId="{97926CAC-3E11-4D8A-B0D7-1F2A201966D1}" destId="{C2AE5F92-F213-4F97-A03E-C54F64F3EBF0}" srcOrd="1" destOrd="0" presId="urn:microsoft.com/office/officeart/2011/layout/HexagonRadial"/>
    <dgm:cxn modelId="{EC87AD7A-0520-4773-B3C2-C77D53AF10BA}" type="presParOf" srcId="{C2AE5F92-F213-4F97-A03E-C54F64F3EBF0}" destId="{54586D94-5FCA-4042-B58A-37D1B1D98618}" srcOrd="0" destOrd="0" presId="urn:microsoft.com/office/officeart/2011/layout/HexagonRadial"/>
    <dgm:cxn modelId="{74765232-2605-4A88-83E0-45E8C963166B}" type="presParOf" srcId="{97926CAC-3E11-4D8A-B0D7-1F2A201966D1}" destId="{778E1809-5CA8-4D6A-B028-EEB4CFDBB9B1}" srcOrd="2" destOrd="0" presId="urn:microsoft.com/office/officeart/2011/layout/HexagonRadial"/>
    <dgm:cxn modelId="{BD16783B-149B-4394-BC93-2335E377E496}" type="presParOf" srcId="{97926CAC-3E11-4D8A-B0D7-1F2A201966D1}" destId="{66E1212A-940B-48B3-BAEC-4CDA830FF47E}" srcOrd="3" destOrd="0" presId="urn:microsoft.com/office/officeart/2011/layout/HexagonRadial"/>
    <dgm:cxn modelId="{C2B4FD68-CE7D-4407-A936-02176AB03F66}" type="presParOf" srcId="{66E1212A-940B-48B3-BAEC-4CDA830FF47E}" destId="{74077A65-4BD1-4D03-B7B0-A946349569C3}" srcOrd="0" destOrd="0" presId="urn:microsoft.com/office/officeart/2011/layout/HexagonRadial"/>
    <dgm:cxn modelId="{529EEB20-40F1-4468-97A4-AD1A89990037}" type="presParOf" srcId="{97926CAC-3E11-4D8A-B0D7-1F2A201966D1}" destId="{16D779A5-F681-4CBB-8799-CC1C3C1F87E9}" srcOrd="4" destOrd="0" presId="urn:microsoft.com/office/officeart/2011/layout/HexagonRadial"/>
    <dgm:cxn modelId="{4873393D-92B2-4C1A-B9D1-33EC066020BD}" type="presParOf" srcId="{97926CAC-3E11-4D8A-B0D7-1F2A201966D1}" destId="{CD726D07-47E5-4EA8-A4A0-30461311EAF1}" srcOrd="5" destOrd="0" presId="urn:microsoft.com/office/officeart/2011/layout/HexagonRadial"/>
    <dgm:cxn modelId="{13E8E9B0-A2B2-44B2-8C13-DDBE2E4BB4FB}" type="presParOf" srcId="{CD726D07-47E5-4EA8-A4A0-30461311EAF1}" destId="{4630261E-C0BC-4960-B811-4CF2C6EBEC62}" srcOrd="0" destOrd="0" presId="urn:microsoft.com/office/officeart/2011/layout/HexagonRadial"/>
    <dgm:cxn modelId="{D0B70B73-72E3-4DC3-99E7-2D5A3C2C6571}" type="presParOf" srcId="{97926CAC-3E11-4D8A-B0D7-1F2A201966D1}" destId="{140DDCA8-9BFA-4723-A7B6-E3A61BFB8793}" srcOrd="6" destOrd="0" presId="urn:microsoft.com/office/officeart/2011/layout/HexagonRadial"/>
    <dgm:cxn modelId="{0D6657BA-DEE4-4AEF-BA56-15E2951DC1F5}" type="presParOf" srcId="{97926CAC-3E11-4D8A-B0D7-1F2A201966D1}" destId="{F57B6314-0E73-439D-8AE3-685F7EAB1901}" srcOrd="7" destOrd="0" presId="urn:microsoft.com/office/officeart/2011/layout/HexagonRadial"/>
    <dgm:cxn modelId="{2BEB65B9-4BE8-47DF-B302-FD1D7FA2B44C}" type="presParOf" srcId="{F57B6314-0E73-439D-8AE3-685F7EAB1901}" destId="{EE1B3874-74CF-4ACD-A96C-2537F03C5F12}" srcOrd="0" destOrd="0" presId="urn:microsoft.com/office/officeart/2011/layout/HexagonRadial"/>
    <dgm:cxn modelId="{CDEB4CEA-9DCD-4B66-968C-90329E7292CF}" type="presParOf" srcId="{97926CAC-3E11-4D8A-B0D7-1F2A201966D1}" destId="{B61A7D03-630D-4672-89B6-DC4DFD1B6749}" srcOrd="8"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23DC5-7C99-40CC-9C20-935CA5C905F2}">
      <dsp:nvSpPr>
        <dsp:cNvPr id="0" name=""/>
        <dsp:cNvSpPr/>
      </dsp:nvSpPr>
      <dsp:spPr>
        <a:xfrm>
          <a:off x="4912" y="135932"/>
          <a:ext cx="1522973" cy="200838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Updates and Proposal Plan to MEP and Change Panel</a:t>
          </a:r>
        </a:p>
      </dsp:txBody>
      <dsp:txXfrm>
        <a:off x="49518" y="180538"/>
        <a:ext cx="1433761" cy="1919171"/>
      </dsp:txXfrm>
    </dsp:sp>
    <dsp:sp modelId="{271A8F4D-B07C-4883-A76E-C523D03975CC}">
      <dsp:nvSpPr>
        <dsp:cNvPr id="0" name=""/>
        <dsp:cNvSpPr/>
      </dsp:nvSpPr>
      <dsp:spPr>
        <a:xfrm>
          <a:off x="1680183" y="951275"/>
          <a:ext cx="322870" cy="377697"/>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1680183" y="1026814"/>
        <a:ext cx="226009" cy="226619"/>
      </dsp:txXfrm>
    </dsp:sp>
    <dsp:sp modelId="{4B88B1BA-4209-46EF-B225-57BA46358EEC}">
      <dsp:nvSpPr>
        <dsp:cNvPr id="0" name=""/>
        <dsp:cNvSpPr/>
      </dsp:nvSpPr>
      <dsp:spPr>
        <a:xfrm>
          <a:off x="2137075" y="135932"/>
          <a:ext cx="1522973" cy="200838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Engagement with Change Issues Group</a:t>
          </a:r>
        </a:p>
      </dsp:txBody>
      <dsp:txXfrm>
        <a:off x="2181681" y="180538"/>
        <a:ext cx="1433761" cy="1919171"/>
      </dsp:txXfrm>
    </dsp:sp>
    <dsp:sp modelId="{990566D7-06B6-4B66-B4D9-F36565A714F0}">
      <dsp:nvSpPr>
        <dsp:cNvPr id="0" name=""/>
        <dsp:cNvSpPr/>
      </dsp:nvSpPr>
      <dsp:spPr>
        <a:xfrm>
          <a:off x="3812345" y="951275"/>
          <a:ext cx="322870" cy="377697"/>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812345" y="1026814"/>
        <a:ext cx="226009" cy="226619"/>
      </dsp:txXfrm>
    </dsp:sp>
    <dsp:sp modelId="{83BAD034-B7EB-4CBF-BA93-8B58B64581E3}">
      <dsp:nvSpPr>
        <dsp:cNvPr id="0" name=""/>
        <dsp:cNvSpPr/>
      </dsp:nvSpPr>
      <dsp:spPr>
        <a:xfrm>
          <a:off x="4269237" y="135932"/>
          <a:ext cx="1522973" cy="2008383"/>
        </a:xfrm>
        <a:prstGeom prst="roundRect">
          <a:avLst>
            <a:gd name="adj" fmla="val 10000"/>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I0197 Working Group (beginning 18 June)</a:t>
          </a:r>
        </a:p>
      </dsp:txBody>
      <dsp:txXfrm>
        <a:off x="4313843" y="180538"/>
        <a:ext cx="1433761" cy="1919171"/>
      </dsp:txXfrm>
    </dsp:sp>
    <dsp:sp modelId="{627B0A43-3DBE-4F6E-83C6-814506465629}">
      <dsp:nvSpPr>
        <dsp:cNvPr id="0" name=""/>
        <dsp:cNvSpPr/>
      </dsp:nvSpPr>
      <dsp:spPr>
        <a:xfrm>
          <a:off x="5944507" y="951275"/>
          <a:ext cx="322870" cy="377697"/>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5944507" y="1026814"/>
        <a:ext cx="226009" cy="226619"/>
      </dsp:txXfrm>
    </dsp:sp>
    <dsp:sp modelId="{8C522672-BBD6-4F03-9CC4-5980B0BE18A5}">
      <dsp:nvSpPr>
        <dsp:cNvPr id="0" name=""/>
        <dsp:cNvSpPr/>
      </dsp:nvSpPr>
      <dsp:spPr>
        <a:xfrm>
          <a:off x="6401399" y="135932"/>
          <a:ext cx="1522973" cy="200838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Solution Development and Impact Assessments</a:t>
          </a:r>
        </a:p>
      </dsp:txBody>
      <dsp:txXfrm>
        <a:off x="6446005" y="180538"/>
        <a:ext cx="1433761" cy="1919171"/>
      </dsp:txXfrm>
    </dsp:sp>
    <dsp:sp modelId="{86249856-CE7C-4986-BCAB-5BD7ED1D1B59}">
      <dsp:nvSpPr>
        <dsp:cNvPr id="0" name=""/>
        <dsp:cNvSpPr/>
      </dsp:nvSpPr>
      <dsp:spPr>
        <a:xfrm>
          <a:off x="8076670" y="951275"/>
          <a:ext cx="322870" cy="377697"/>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8076670" y="1026814"/>
        <a:ext cx="226009" cy="226619"/>
      </dsp:txXfrm>
    </dsp:sp>
    <dsp:sp modelId="{0F4FD805-1F1D-4635-BE97-DF2D82EC8D27}">
      <dsp:nvSpPr>
        <dsp:cNvPr id="0" name=""/>
        <dsp:cNvSpPr/>
      </dsp:nvSpPr>
      <dsp:spPr>
        <a:xfrm>
          <a:off x="8533562" y="135932"/>
          <a:ext cx="1522973" cy="200838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New</a:t>
          </a:r>
          <a:r>
            <a:rPr lang="en-GB" sz="1800" kern="1200" baseline="0" dirty="0"/>
            <a:t> Change Proposal for Electricity process once solution has been developed</a:t>
          </a:r>
          <a:endParaRPr lang="en-GB" sz="1800" kern="1200" dirty="0"/>
        </a:p>
      </dsp:txBody>
      <dsp:txXfrm>
        <a:off x="8578168" y="180538"/>
        <a:ext cx="1433761" cy="19191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EFF97-4579-4C1F-A187-8B61AADBF2BD}">
      <dsp:nvSpPr>
        <dsp:cNvPr id="0" name=""/>
        <dsp:cNvSpPr/>
      </dsp:nvSpPr>
      <dsp:spPr>
        <a:xfrm>
          <a:off x="0" y="0"/>
          <a:ext cx="921702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5BD90-4628-4086-A177-8E92607E9B91}">
      <dsp:nvSpPr>
        <dsp:cNvPr id="0" name=""/>
        <dsp:cNvSpPr/>
      </dsp:nvSpPr>
      <dsp:spPr>
        <a:xfrm>
          <a:off x="0" y="0"/>
          <a:ext cx="2430743" cy="3261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Feedback from Parties in response to the Information Request for I0197 and previous engagement with Performance Assurance indicates:</a:t>
          </a:r>
        </a:p>
      </dsp:txBody>
      <dsp:txXfrm>
        <a:off x="0" y="0"/>
        <a:ext cx="2430743" cy="3261673"/>
      </dsp:txXfrm>
    </dsp:sp>
    <dsp:sp modelId="{092F4C28-ADEB-4C27-9258-2906F4DEA1EC}">
      <dsp:nvSpPr>
        <dsp:cNvPr id="0" name=""/>
        <dsp:cNvSpPr/>
      </dsp:nvSpPr>
      <dsp:spPr>
        <a:xfrm>
          <a:off x="2557927" y="30737"/>
          <a:ext cx="6655970" cy="614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Significant gaps exist in both electricity and gas non-emergency meter fault resolution processes.</a:t>
          </a:r>
        </a:p>
      </dsp:txBody>
      <dsp:txXfrm>
        <a:off x="2557927" y="30737"/>
        <a:ext cx="6655970" cy="614748"/>
      </dsp:txXfrm>
    </dsp:sp>
    <dsp:sp modelId="{93F63E17-41A8-4B8F-B95B-A4B6326516B4}">
      <dsp:nvSpPr>
        <dsp:cNvPr id="0" name=""/>
        <dsp:cNvSpPr/>
      </dsp:nvSpPr>
      <dsp:spPr>
        <a:xfrm>
          <a:off x="2430743" y="645486"/>
          <a:ext cx="6783154"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3FEB25-B5B4-49FC-A0CD-A00A8EC4BE1A}">
      <dsp:nvSpPr>
        <dsp:cNvPr id="0" name=""/>
        <dsp:cNvSpPr/>
      </dsp:nvSpPr>
      <dsp:spPr>
        <a:xfrm>
          <a:off x="2557927" y="676223"/>
          <a:ext cx="6655970" cy="614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Electricity processes lack clarity, standardised categorisation, and sufficient resourcing.</a:t>
          </a:r>
        </a:p>
      </dsp:txBody>
      <dsp:txXfrm>
        <a:off x="2557927" y="676223"/>
        <a:ext cx="6655970" cy="614748"/>
      </dsp:txXfrm>
    </dsp:sp>
    <dsp:sp modelId="{30057E18-C428-4F87-AEC8-C6AD894D29EE}">
      <dsp:nvSpPr>
        <dsp:cNvPr id="0" name=""/>
        <dsp:cNvSpPr/>
      </dsp:nvSpPr>
      <dsp:spPr>
        <a:xfrm>
          <a:off x="2430743" y="1290972"/>
          <a:ext cx="6783154"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BF2DA3-DD83-4DD7-B331-1E7146E71A6F}">
      <dsp:nvSpPr>
        <dsp:cNvPr id="0" name=""/>
        <dsp:cNvSpPr/>
      </dsp:nvSpPr>
      <dsp:spPr>
        <a:xfrm>
          <a:off x="2557927" y="1321710"/>
          <a:ext cx="6655970" cy="614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Gas processes, while functional, lack a formal REC-defined process and standardised communication flows.</a:t>
          </a:r>
        </a:p>
      </dsp:txBody>
      <dsp:txXfrm>
        <a:off x="2557927" y="1321710"/>
        <a:ext cx="6655970" cy="614748"/>
      </dsp:txXfrm>
    </dsp:sp>
    <dsp:sp modelId="{FDCA617A-F40A-4030-B8C8-C1C4CF214AC7}">
      <dsp:nvSpPr>
        <dsp:cNvPr id="0" name=""/>
        <dsp:cNvSpPr/>
      </dsp:nvSpPr>
      <dsp:spPr>
        <a:xfrm>
          <a:off x="2430743" y="1936459"/>
          <a:ext cx="6783154"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34EF42-7F09-4B65-96C5-C354FFE59CD0}">
      <dsp:nvSpPr>
        <dsp:cNvPr id="0" name=""/>
        <dsp:cNvSpPr/>
      </dsp:nvSpPr>
      <dsp:spPr>
        <a:xfrm>
          <a:off x="2557927" y="1967196"/>
          <a:ext cx="6655970" cy="614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There is a need for standardised categorisation, improved data quality, enhanced communication flows, and clearer responsibilities which can be enforced.</a:t>
          </a:r>
        </a:p>
      </dsp:txBody>
      <dsp:txXfrm>
        <a:off x="2557927" y="1967196"/>
        <a:ext cx="6655970" cy="614748"/>
      </dsp:txXfrm>
    </dsp:sp>
    <dsp:sp modelId="{B7E741C3-7351-4153-B6A8-EBA0A8B562EC}">
      <dsp:nvSpPr>
        <dsp:cNvPr id="0" name=""/>
        <dsp:cNvSpPr/>
      </dsp:nvSpPr>
      <dsp:spPr>
        <a:xfrm>
          <a:off x="2430743" y="2581945"/>
          <a:ext cx="6783154"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B1F26F-3469-4244-B190-3F5281D0FEDA}">
      <dsp:nvSpPr>
        <dsp:cNvPr id="0" name=""/>
        <dsp:cNvSpPr/>
      </dsp:nvSpPr>
      <dsp:spPr>
        <a:xfrm>
          <a:off x="2557927" y="2612682"/>
          <a:ext cx="6655970" cy="614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Consumers expect a good level of service from the industry, and delays in meter fault resolution impacts billing and settlement.</a:t>
          </a:r>
        </a:p>
      </dsp:txBody>
      <dsp:txXfrm>
        <a:off x="2557927" y="2612682"/>
        <a:ext cx="6655970" cy="614748"/>
      </dsp:txXfrm>
    </dsp:sp>
    <dsp:sp modelId="{97A5E545-DB1E-40FA-825E-F84190BD69CC}">
      <dsp:nvSpPr>
        <dsp:cNvPr id="0" name=""/>
        <dsp:cNvSpPr/>
      </dsp:nvSpPr>
      <dsp:spPr>
        <a:xfrm>
          <a:off x="2430743" y="3227431"/>
          <a:ext cx="6783154"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32ABB-4D3C-42A8-A75F-E5B62A130C6B}">
      <dsp:nvSpPr>
        <dsp:cNvPr id="0" name=""/>
        <dsp:cNvSpPr/>
      </dsp:nvSpPr>
      <dsp:spPr>
        <a:xfrm>
          <a:off x="0" y="0"/>
          <a:ext cx="9216592" cy="1590810"/>
        </a:xfrm>
        <a:prstGeom prst="rect">
          <a:avLst/>
        </a:prstGeom>
        <a:solidFill>
          <a:schemeClr val="accent3">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Roboto" panose="02000000000000000000" pitchFamily="2" charset="0"/>
              <a:ea typeface="Roboto" panose="02000000000000000000" pitchFamily="2" charset="0"/>
              <a:cs typeface="Roboto" panose="02000000000000000000" pitchFamily="2" charset="0"/>
            </a:rPr>
            <a:t>Based on this, we have identified the following key requirements for a well-defined non-emergency Meter Fault Resolution process across Electricity and Gas which we want to explore and further develop with this Working Group:</a:t>
          </a:r>
        </a:p>
      </dsp:txBody>
      <dsp:txXfrm>
        <a:off x="0" y="0"/>
        <a:ext cx="9216592" cy="1590810"/>
      </dsp:txXfrm>
    </dsp:sp>
    <dsp:sp modelId="{101F0EB5-52BA-4FBD-8FC6-87466A8D5FE3}">
      <dsp:nvSpPr>
        <dsp:cNvPr id="0" name=""/>
        <dsp:cNvSpPr/>
      </dsp:nvSpPr>
      <dsp:spPr>
        <a:xfrm>
          <a:off x="0" y="1590810"/>
          <a:ext cx="2304148" cy="3340701"/>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Clearly defined obligations to establish accountability</a:t>
          </a:r>
        </a:p>
      </dsp:txBody>
      <dsp:txXfrm>
        <a:off x="0" y="1590810"/>
        <a:ext cx="2304148" cy="3340701"/>
      </dsp:txXfrm>
    </dsp:sp>
    <dsp:sp modelId="{94F9C03E-38A8-46B9-BD64-96BE20E96309}">
      <dsp:nvSpPr>
        <dsp:cNvPr id="0" name=""/>
        <dsp:cNvSpPr/>
      </dsp:nvSpPr>
      <dsp:spPr>
        <a:xfrm>
          <a:off x="2304148" y="1590810"/>
          <a:ext cx="2304148" cy="3340701"/>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Possibly better method of communication between Parties</a:t>
          </a:r>
        </a:p>
      </dsp:txBody>
      <dsp:txXfrm>
        <a:off x="2304148" y="1590810"/>
        <a:ext cx="2304148" cy="3340701"/>
      </dsp:txXfrm>
    </dsp:sp>
    <dsp:sp modelId="{A6365006-7052-46D7-AF0D-FDDF2A62E829}">
      <dsp:nvSpPr>
        <dsp:cNvPr id="0" name=""/>
        <dsp:cNvSpPr/>
      </dsp:nvSpPr>
      <dsp:spPr>
        <a:xfrm>
          <a:off x="4608296" y="1590810"/>
          <a:ext cx="2304148" cy="3340701"/>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Ability to monitor progress and performance at Market and Party level</a:t>
          </a:r>
        </a:p>
      </dsp:txBody>
      <dsp:txXfrm>
        <a:off x="4608296" y="1590810"/>
        <a:ext cx="2304148" cy="3340701"/>
      </dsp:txXfrm>
    </dsp:sp>
    <dsp:sp modelId="{F20F7BF6-935C-4BC0-A0CD-D76396AC30A6}">
      <dsp:nvSpPr>
        <dsp:cNvPr id="0" name=""/>
        <dsp:cNvSpPr/>
      </dsp:nvSpPr>
      <dsp:spPr>
        <a:xfrm>
          <a:off x="6912444" y="1590810"/>
          <a:ext cx="2304148" cy="3340701"/>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Roboto" panose="02000000000000000000" pitchFamily="2" charset="0"/>
              <a:ea typeface="Roboto" panose="02000000000000000000" pitchFamily="2" charset="0"/>
              <a:cs typeface="Roboto" panose="02000000000000000000" pitchFamily="2" charset="0"/>
            </a:rPr>
            <a:t>Highlighting existing support available under the REC to unblock issues</a:t>
          </a:r>
        </a:p>
      </dsp:txBody>
      <dsp:txXfrm>
        <a:off x="6912444" y="1590810"/>
        <a:ext cx="2304148" cy="3340701"/>
      </dsp:txXfrm>
    </dsp:sp>
    <dsp:sp modelId="{092797FE-9B13-406A-8F59-20D0D359B5B5}">
      <dsp:nvSpPr>
        <dsp:cNvPr id="0" name=""/>
        <dsp:cNvSpPr/>
      </dsp:nvSpPr>
      <dsp:spPr>
        <a:xfrm>
          <a:off x="0" y="4931511"/>
          <a:ext cx="9216592" cy="371189"/>
        </a:xfrm>
        <a:prstGeom prst="rect">
          <a:avLst/>
        </a:prstGeom>
        <a:solidFill>
          <a:schemeClr val="accent3">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B03E95-0593-455E-A9E5-0FAF260C0938}">
      <dsp:nvSpPr>
        <dsp:cNvPr id="0" name=""/>
        <dsp:cNvSpPr/>
      </dsp:nvSpPr>
      <dsp:spPr>
        <a:xfrm>
          <a:off x="3955" y="138484"/>
          <a:ext cx="2141775" cy="128506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A MEM must make X attempts within X Working Days to investigate and resolve a fault.</a:t>
          </a:r>
        </a:p>
      </dsp:txBody>
      <dsp:txXfrm>
        <a:off x="3955" y="138484"/>
        <a:ext cx="2141775" cy="1285065"/>
      </dsp:txXfrm>
    </dsp:sp>
    <dsp:sp modelId="{6C23BDD5-8C57-46D5-BDD0-3F05F841AB7F}">
      <dsp:nvSpPr>
        <dsp:cNvPr id="0" name=""/>
        <dsp:cNvSpPr/>
      </dsp:nvSpPr>
      <dsp:spPr>
        <a:xfrm>
          <a:off x="2359909" y="138484"/>
          <a:ext cx="2141775" cy="128506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A MEM must within X Working Days of initial notification of a suspected fault, attempt to arrange a site visit.</a:t>
          </a:r>
        </a:p>
      </dsp:txBody>
      <dsp:txXfrm>
        <a:off x="2359909" y="138484"/>
        <a:ext cx="2141775" cy="1285065"/>
      </dsp:txXfrm>
    </dsp:sp>
    <dsp:sp modelId="{C198D06D-8462-49C9-9E82-FA4B7E46E8DD}">
      <dsp:nvSpPr>
        <dsp:cNvPr id="0" name=""/>
        <dsp:cNvSpPr/>
      </dsp:nvSpPr>
      <dsp:spPr>
        <a:xfrm>
          <a:off x="4715862" y="138484"/>
          <a:ext cx="2141775" cy="128506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A MEM must for a period of at least 12 months hold evidence of attempts made to investigate and resolve meter fault.</a:t>
          </a:r>
        </a:p>
      </dsp:txBody>
      <dsp:txXfrm>
        <a:off x="4715862" y="138484"/>
        <a:ext cx="2141775" cy="1285065"/>
      </dsp:txXfrm>
    </dsp:sp>
    <dsp:sp modelId="{C5F66B5A-307E-47C3-82DB-89DACEF7B903}">
      <dsp:nvSpPr>
        <dsp:cNvPr id="0" name=""/>
        <dsp:cNvSpPr/>
      </dsp:nvSpPr>
      <dsp:spPr>
        <a:xfrm>
          <a:off x="7071815" y="138484"/>
          <a:ext cx="2141775" cy="128506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A MEM must resolve X% of all faults within X Working Days.</a:t>
          </a:r>
        </a:p>
      </dsp:txBody>
      <dsp:txXfrm>
        <a:off x="7071815" y="138484"/>
        <a:ext cx="2141775" cy="1285065"/>
      </dsp:txXfrm>
    </dsp:sp>
    <dsp:sp modelId="{0330D96C-5E6C-4183-905B-438FD50D72C9}">
      <dsp:nvSpPr>
        <dsp:cNvPr id="0" name=""/>
        <dsp:cNvSpPr/>
      </dsp:nvSpPr>
      <dsp:spPr>
        <a:xfrm>
          <a:off x="9427769" y="138484"/>
          <a:ext cx="2141775" cy="128506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Roboto" panose="02000000000000000000" pitchFamily="2" charset="0"/>
              <a:ea typeface="Roboto" panose="02000000000000000000" pitchFamily="2" charset="0"/>
              <a:cs typeface="Roboto" panose="02000000000000000000" pitchFamily="2" charset="0"/>
            </a:rPr>
            <a:t>An Energy Supplier must do X to support site visit scheduling.</a:t>
          </a:r>
        </a:p>
      </dsp:txBody>
      <dsp:txXfrm>
        <a:off x="9427769" y="138484"/>
        <a:ext cx="2141775" cy="128506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0AA3EC-513C-4DBA-A382-82EAE16B32C1}">
      <dsp:nvSpPr>
        <dsp:cNvPr id="0" name=""/>
        <dsp:cNvSpPr/>
      </dsp:nvSpPr>
      <dsp:spPr>
        <a:xfrm>
          <a:off x="255567" y="1347919"/>
          <a:ext cx="1713464" cy="1482043"/>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Central Technology Solution</a:t>
          </a:r>
        </a:p>
      </dsp:txBody>
      <dsp:txXfrm>
        <a:off x="539496" y="1593500"/>
        <a:ext cx="1145606" cy="990881"/>
      </dsp:txXfrm>
    </dsp:sp>
    <dsp:sp modelId="{74077A65-4BD1-4D03-B7B0-A946349569C3}">
      <dsp:nvSpPr>
        <dsp:cNvPr id="0" name=""/>
        <dsp:cNvSpPr/>
      </dsp:nvSpPr>
      <dsp:spPr>
        <a:xfrm>
          <a:off x="1328442" y="638862"/>
          <a:ext cx="646574" cy="55696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8E1809-5CA8-4D6A-B028-EEB4CFDBB9B1}">
      <dsp:nvSpPr>
        <dsp:cNvPr id="0" name=""/>
        <dsp:cNvSpPr/>
      </dsp:nvSpPr>
      <dsp:spPr>
        <a:xfrm>
          <a:off x="413435" y="0"/>
          <a:ext cx="1403998" cy="1214631"/>
        </a:xfrm>
        <a:prstGeom prst="hexagon">
          <a:avLst>
            <a:gd name="adj" fmla="val 2857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For secure information sharing</a:t>
          </a:r>
        </a:p>
      </dsp:txBody>
      <dsp:txXfrm>
        <a:off x="646108" y="201291"/>
        <a:ext cx="938652" cy="812049"/>
      </dsp:txXfrm>
    </dsp:sp>
    <dsp:sp modelId="{4630261E-C0BC-4960-B811-4CF2C6EBEC62}">
      <dsp:nvSpPr>
        <dsp:cNvPr id="0" name=""/>
        <dsp:cNvSpPr/>
      </dsp:nvSpPr>
      <dsp:spPr>
        <a:xfrm>
          <a:off x="2083016" y="1680094"/>
          <a:ext cx="646574" cy="55696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D779A5-F681-4CBB-8799-CC1C3C1F87E9}">
      <dsp:nvSpPr>
        <dsp:cNvPr id="0" name=""/>
        <dsp:cNvSpPr/>
      </dsp:nvSpPr>
      <dsp:spPr>
        <a:xfrm>
          <a:off x="1701170" y="747080"/>
          <a:ext cx="1403998" cy="1214631"/>
        </a:xfrm>
        <a:prstGeom prst="hexagon">
          <a:avLst>
            <a:gd name="adj" fmla="val 2857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For escalation</a:t>
          </a:r>
        </a:p>
      </dsp:txBody>
      <dsp:txXfrm>
        <a:off x="1933843" y="948371"/>
        <a:ext cx="938652" cy="812049"/>
      </dsp:txXfrm>
    </dsp:sp>
    <dsp:sp modelId="{EE1B3874-74CF-4ACD-A96C-2537F03C5F12}">
      <dsp:nvSpPr>
        <dsp:cNvPr id="0" name=""/>
        <dsp:cNvSpPr/>
      </dsp:nvSpPr>
      <dsp:spPr>
        <a:xfrm>
          <a:off x="1558690" y="2855450"/>
          <a:ext cx="646574" cy="55696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0DDCA8-9BFA-4723-A7B6-E3A61BFB8793}">
      <dsp:nvSpPr>
        <dsp:cNvPr id="0" name=""/>
        <dsp:cNvSpPr/>
      </dsp:nvSpPr>
      <dsp:spPr>
        <a:xfrm>
          <a:off x="1701170" y="2215752"/>
          <a:ext cx="1403998" cy="1214631"/>
        </a:xfrm>
        <a:prstGeom prst="hexagon">
          <a:avLst>
            <a:gd name="adj" fmla="val 2857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For evidence retention</a:t>
          </a:r>
        </a:p>
      </dsp:txBody>
      <dsp:txXfrm>
        <a:off x="1933843" y="2417043"/>
        <a:ext cx="938652" cy="812049"/>
      </dsp:txXfrm>
    </dsp:sp>
    <dsp:sp modelId="{B61A7D03-630D-4672-89B6-DC4DFD1B6749}">
      <dsp:nvSpPr>
        <dsp:cNvPr id="0" name=""/>
        <dsp:cNvSpPr/>
      </dsp:nvSpPr>
      <dsp:spPr>
        <a:xfrm>
          <a:off x="413435" y="2963668"/>
          <a:ext cx="1403998" cy="1214631"/>
        </a:xfrm>
        <a:prstGeom prst="hexagon">
          <a:avLst>
            <a:gd name="adj" fmla="val 2857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For reporting</a:t>
          </a:r>
        </a:p>
      </dsp:txBody>
      <dsp:txXfrm>
        <a:off x="646108" y="3164959"/>
        <a:ext cx="938652" cy="81204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16/06/2025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7B522-CFB9-478C-8043-EE7BBF06D554}" type="datetimeFigureOut">
              <a:rPr lang="en-GB" smtClean="0"/>
              <a:t>16/06/2025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8CFBE-6525-4699-AE93-380DF7FF893C}" type="slidenum">
              <a:rPr lang="en-GB" smtClean="0"/>
              <a:t>‹#›</a:t>
            </a:fld>
            <a:endParaRPr lang="en-GB"/>
          </a:p>
        </p:txBody>
      </p:sp>
    </p:spTree>
    <p:extLst>
      <p:ext uri="{BB962C8B-B14F-4D97-AF65-F5344CB8AC3E}">
        <p14:creationId xmlns:p14="http://schemas.microsoft.com/office/powerpoint/2010/main" val="3070718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C8CFBE-6525-4699-AE93-380DF7FF893C}" type="slidenum">
              <a:rPr lang="en-GB" smtClean="0"/>
              <a:t>12</a:t>
            </a:fld>
            <a:endParaRPr lang="en-GB"/>
          </a:p>
        </p:txBody>
      </p:sp>
    </p:spTree>
    <p:extLst>
      <p:ext uri="{BB962C8B-B14F-4D97-AF65-F5344CB8AC3E}">
        <p14:creationId xmlns:p14="http://schemas.microsoft.com/office/powerpoint/2010/main" val="35572924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15482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4184240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4838042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162049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146565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639806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821138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344585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8464910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658240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0881334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856286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47775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09611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165672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9154548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567285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0610972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3508678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0606675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2728207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8035320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79A102-FDD1-7EFB-AAF3-6FB57E6CD217}"/>
              </a:ext>
            </a:extLst>
          </p:cNvPr>
          <p:cNvSpPr>
            <a:spLocks noGrp="1"/>
          </p:cNvSpPr>
          <p:nvPr>
            <p:ph type="dt" sz="half" idx="10"/>
          </p:nvPr>
        </p:nvSpPr>
        <p:spPr/>
        <p:txBody>
          <a:bodyPr/>
          <a:lstStyle/>
          <a:p>
            <a:fld id="{01D0A289-5C04-466E-A35D-D1DD145EF692}" type="datetimeFigureOut">
              <a:rPr lang="en-GB" smtClean="0"/>
              <a:t>16/06/2025</a:t>
            </a:fld>
            <a:endParaRPr lang="en-GB"/>
          </a:p>
        </p:txBody>
      </p:sp>
      <p:sp>
        <p:nvSpPr>
          <p:cNvPr id="3" name="Footer Placeholder 2">
            <a:extLst>
              <a:ext uri="{FF2B5EF4-FFF2-40B4-BE49-F238E27FC236}">
                <a16:creationId xmlns:a16="http://schemas.microsoft.com/office/drawing/2014/main" id="{C10139B7-4514-C6BF-CAA0-6F98F2C7553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92206D1-ADF5-D486-8E18-0FFB05C08538}"/>
              </a:ext>
            </a:extLst>
          </p:cNvPr>
          <p:cNvSpPr>
            <a:spLocks noGrp="1"/>
          </p:cNvSpPr>
          <p:nvPr>
            <p:ph type="sldNum" sz="quarter" idx="12"/>
          </p:nvPr>
        </p:nvSpPr>
        <p:spPr/>
        <p:txBody>
          <a:bodyPr/>
          <a:lstStyle/>
          <a:p>
            <a:fld id="{20CD34B3-0DC4-4CD6-B569-CD18FC2A437B}" type="slidenum">
              <a:rPr lang="en-GB" smtClean="0"/>
              <a:t>‹#›</a:t>
            </a:fld>
            <a:endParaRPr lang="en-GB"/>
          </a:p>
        </p:txBody>
      </p:sp>
    </p:spTree>
    <p:extLst>
      <p:ext uri="{BB962C8B-B14F-4D97-AF65-F5344CB8AC3E}">
        <p14:creationId xmlns:p14="http://schemas.microsoft.com/office/powerpoint/2010/main" val="1506479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9393382" y="2893287"/>
            <a:ext cx="2798618" cy="3964713"/>
          </a:xfrm>
          <a:prstGeom prst="rect">
            <a:avLst/>
          </a:prstGeom>
        </p:spPr>
      </p:pic>
    </p:spTree>
    <p:extLst>
      <p:ext uri="{BB962C8B-B14F-4D97-AF65-F5344CB8AC3E}">
        <p14:creationId xmlns:p14="http://schemas.microsoft.com/office/powerpoint/2010/main" val="32929563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116657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9189529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111664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234218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2864890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896217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7358261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85173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1283767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648099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092884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486443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668533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7805526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5288375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3422232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8814545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rot="5400000">
            <a:off x="583047" y="3476335"/>
            <a:ext cx="2798618" cy="3964713"/>
          </a:xfrm>
          <a:prstGeom prst="rect">
            <a:avLst/>
          </a:prstGeom>
        </p:spPr>
      </p:pic>
    </p:spTree>
    <p:extLst>
      <p:ext uri="{BB962C8B-B14F-4D97-AF65-F5344CB8AC3E}">
        <p14:creationId xmlns:p14="http://schemas.microsoft.com/office/powerpoint/2010/main" val="3769560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image" Target="../media/image2.png"/><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1.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5" Type="http://schemas.openxmlformats.org/officeDocument/2006/relationships/image" Target="../media/image5.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image" Target="../media/image1.pn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theme" Target="../theme/theme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37769741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10978999" y="5238309"/>
            <a:ext cx="1213002" cy="1619691"/>
          </a:xfrm>
          <a:prstGeom prst="rect">
            <a:avLst/>
          </a:prstGeom>
        </p:spPr>
      </p:pic>
    </p:spTree>
    <p:extLst>
      <p:ext uri="{BB962C8B-B14F-4D97-AF65-F5344CB8AC3E}">
        <p14:creationId xmlns:p14="http://schemas.microsoft.com/office/powerpoint/2010/main" val="2841332449"/>
      </p:ext>
    </p:extLst>
  </p:cSld>
  <p:clrMap bg1="lt1" tx1="dk1" bg2="lt2" tx2="dk2" accent1="accent1" accent2="accent2" accent3="accent3" accent4="accent4" accent5="accent5" accent6="accent6" hlink="hlink" folHlink="folHlink"/>
  <p:sldLayoutIdLst>
    <p:sldLayoutId id="2147483693" r:id="rId1"/>
    <p:sldLayoutId id="2147483694"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a:stretch/>
        </p:blipFill>
        <p:spPr>
          <a:xfrm>
            <a:off x="10867906" y="5469307"/>
            <a:ext cx="1324094" cy="1388693"/>
          </a:xfrm>
          <a:prstGeom prst="rect">
            <a:avLst/>
          </a:prstGeom>
        </p:spPr>
      </p:pic>
    </p:spTree>
    <p:extLst>
      <p:ext uri="{BB962C8B-B14F-4D97-AF65-F5344CB8AC3E}">
        <p14:creationId xmlns:p14="http://schemas.microsoft.com/office/powerpoint/2010/main" val="52805267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Lorna.Mallon@recmanager.co.uk" TargetMode="External"/><Relationship Id="rId2" Type="http://schemas.openxmlformats.org/officeDocument/2006/relationships/hyperlink" Target="mailto:James.Hardy@recmanager.co.uk" TargetMode="External"/><Relationship Id="rId1" Type="http://schemas.openxmlformats.org/officeDocument/2006/relationships/slideLayout" Target="../slideLayouts/slideLayout27.xml"/><Relationship Id="rId4" Type="http://schemas.openxmlformats.org/officeDocument/2006/relationships/hyperlink" Target="mailto:Vaishnavi.Sharma@recmanager.co.uk"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a:xfrm>
            <a:off x="517228" y="3120224"/>
            <a:ext cx="6194468" cy="1939635"/>
          </a:xfrm>
        </p:spPr>
        <p:txBody>
          <a:bodyPr>
            <a:normAutofit/>
          </a:bodyPr>
          <a:lstStyle/>
          <a:p>
            <a:r>
              <a:rPr lang="en-GB" dirty="0"/>
              <a:t>I0197 - WORKING GROUP 1</a:t>
            </a:r>
            <a:br>
              <a:rPr lang="en-GB" dirty="0"/>
            </a:br>
            <a:br>
              <a:rPr lang="en-GB" dirty="0"/>
            </a:br>
            <a:r>
              <a:rPr lang="en-GB" sz="1600" dirty="0"/>
              <a:t>Introducing a Process to Provide Updates during Fault Resolutions</a:t>
            </a:r>
            <a:endParaRPr lang="en-GB" dirty="0"/>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8" y="4895267"/>
            <a:ext cx="6059063" cy="1009073"/>
          </a:xfrm>
        </p:spPr>
        <p:txBody>
          <a:bodyPr/>
          <a:lstStyle/>
          <a:p>
            <a:r>
              <a:rPr lang="en-GB" dirty="0"/>
              <a:t>18 June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9EB3B2-10B8-5169-0E00-27BEF7DB7EFA}"/>
              </a:ext>
            </a:extLst>
          </p:cNvPr>
          <p:cNvSpPr>
            <a:spLocks noGrp="1"/>
          </p:cNvSpPr>
          <p:nvPr>
            <p:ph type="body" sz="quarter" idx="12"/>
          </p:nvPr>
        </p:nvSpPr>
        <p:spPr>
          <a:xfrm>
            <a:off x="1099445" y="1300781"/>
            <a:ext cx="4996555" cy="1357579"/>
          </a:xfrm>
        </p:spPr>
        <p:txBody>
          <a:bodyPr anchor="ctr">
            <a:normAutofit/>
          </a:bodyPr>
          <a:lstStyle/>
          <a:p>
            <a:pPr algn="ctr"/>
            <a:r>
              <a:rPr lang="en-GB" sz="1400" b="1" dirty="0"/>
              <a:t>James Hardy</a:t>
            </a:r>
          </a:p>
          <a:p>
            <a:pPr algn="ctr"/>
            <a:r>
              <a:rPr lang="en-GB" sz="1400" dirty="0"/>
              <a:t>REC Code Manager - Senior Change Lead</a:t>
            </a:r>
          </a:p>
          <a:p>
            <a:pPr algn="ctr"/>
            <a:r>
              <a:rPr lang="en-GB" sz="1400" dirty="0"/>
              <a:t>I0197 Lead Analyst and Working Group Chair</a:t>
            </a:r>
          </a:p>
          <a:p>
            <a:pPr algn="ctr"/>
            <a:r>
              <a:rPr lang="en-GB" sz="1400" dirty="0">
                <a:hlinkClick r:id="rId2"/>
              </a:rPr>
              <a:t>James.Hardy@recmanager.co.uk</a:t>
            </a:r>
            <a:r>
              <a:rPr lang="en-GB" sz="1400" dirty="0"/>
              <a:t> </a:t>
            </a:r>
          </a:p>
        </p:txBody>
      </p:sp>
      <p:sp>
        <p:nvSpPr>
          <p:cNvPr id="2" name="Title 1">
            <a:extLst>
              <a:ext uri="{FF2B5EF4-FFF2-40B4-BE49-F238E27FC236}">
                <a16:creationId xmlns:a16="http://schemas.microsoft.com/office/drawing/2014/main" id="{2B8D6673-9D61-33DD-755C-1E9E4ED0CBB0}"/>
              </a:ext>
            </a:extLst>
          </p:cNvPr>
          <p:cNvSpPr>
            <a:spLocks noGrp="1"/>
          </p:cNvSpPr>
          <p:nvPr>
            <p:ph type="title"/>
          </p:nvPr>
        </p:nvSpPr>
        <p:spPr/>
        <p:txBody>
          <a:bodyPr anchor="ctr">
            <a:normAutofit/>
          </a:bodyPr>
          <a:lstStyle/>
          <a:p>
            <a:r>
              <a:rPr lang="en-GB"/>
              <a:t>Introducing Your presenters</a:t>
            </a:r>
          </a:p>
        </p:txBody>
      </p:sp>
      <p:sp>
        <p:nvSpPr>
          <p:cNvPr id="6" name="Text Placeholder 5">
            <a:extLst>
              <a:ext uri="{FF2B5EF4-FFF2-40B4-BE49-F238E27FC236}">
                <a16:creationId xmlns:a16="http://schemas.microsoft.com/office/drawing/2014/main" id="{C1390D25-2F4C-6CEB-C173-4F76E03F75FB}"/>
              </a:ext>
            </a:extLst>
          </p:cNvPr>
          <p:cNvSpPr>
            <a:spLocks noGrp="1"/>
          </p:cNvSpPr>
          <p:nvPr>
            <p:ph type="body" sz="quarter" idx="14"/>
          </p:nvPr>
        </p:nvSpPr>
        <p:spPr>
          <a:xfrm>
            <a:off x="3597722" y="2996510"/>
            <a:ext cx="4996555" cy="1357579"/>
          </a:xfrm>
        </p:spPr>
        <p:txBody>
          <a:bodyPr anchor="ctr">
            <a:noAutofit/>
          </a:bodyPr>
          <a:lstStyle/>
          <a:p>
            <a:pPr algn="ctr"/>
            <a:r>
              <a:rPr lang="en-GB" sz="1400" b="1" dirty="0"/>
              <a:t>Lorna Mallon</a:t>
            </a:r>
          </a:p>
          <a:p>
            <a:pPr algn="ctr"/>
            <a:r>
              <a:rPr lang="en-GB" sz="1400" dirty="0"/>
              <a:t>REC Code Manager – Principal Regulatory Consultant</a:t>
            </a:r>
          </a:p>
          <a:p>
            <a:pPr algn="ctr"/>
            <a:r>
              <a:rPr lang="en-GB" sz="1400" dirty="0"/>
              <a:t>I0197 Subject Matter Expert</a:t>
            </a:r>
          </a:p>
          <a:p>
            <a:pPr algn="ctr"/>
            <a:r>
              <a:rPr lang="en-GB" sz="1400" dirty="0">
                <a:hlinkClick r:id="rId3"/>
              </a:rPr>
              <a:t>Lorna.Mallon@recmanager.co.uk</a:t>
            </a:r>
            <a:r>
              <a:rPr lang="en-GB" sz="1400" dirty="0"/>
              <a:t> </a:t>
            </a:r>
          </a:p>
        </p:txBody>
      </p:sp>
      <p:sp>
        <p:nvSpPr>
          <p:cNvPr id="7" name="Text Placeholder 6">
            <a:extLst>
              <a:ext uri="{FF2B5EF4-FFF2-40B4-BE49-F238E27FC236}">
                <a16:creationId xmlns:a16="http://schemas.microsoft.com/office/drawing/2014/main" id="{204C15D7-C162-7F5F-195C-0A690EDA5FF5}"/>
              </a:ext>
            </a:extLst>
          </p:cNvPr>
          <p:cNvSpPr>
            <a:spLocks noGrp="1"/>
          </p:cNvSpPr>
          <p:nvPr>
            <p:ph type="body" sz="quarter" idx="16"/>
          </p:nvPr>
        </p:nvSpPr>
        <p:spPr>
          <a:xfrm>
            <a:off x="6095999" y="4692239"/>
            <a:ext cx="4996555" cy="1357579"/>
          </a:xfrm>
        </p:spPr>
        <p:txBody>
          <a:bodyPr>
            <a:normAutofit/>
          </a:bodyPr>
          <a:lstStyle/>
          <a:p>
            <a:pPr algn="ctr"/>
            <a:r>
              <a:rPr lang="en-GB" sz="1400" b="1" dirty="0"/>
              <a:t>Vaishnavi Campbell-Sharma</a:t>
            </a:r>
          </a:p>
          <a:p>
            <a:pPr algn="ctr"/>
            <a:r>
              <a:rPr lang="en-GB" sz="1400" dirty="0"/>
              <a:t>REC Code Manager – REC Performance Assurance</a:t>
            </a:r>
          </a:p>
          <a:p>
            <a:pPr algn="ctr"/>
            <a:r>
              <a:rPr lang="en-GB" sz="1400" dirty="0"/>
              <a:t>I0197 Proposer and Solution Lead</a:t>
            </a:r>
          </a:p>
          <a:p>
            <a:pPr algn="ctr"/>
            <a:r>
              <a:rPr lang="en-GB" sz="1400" dirty="0">
                <a:hlinkClick r:id="rId4"/>
              </a:rPr>
              <a:t>Vaishnavi.Sharma@recmanager.co.uk</a:t>
            </a:r>
            <a:r>
              <a:rPr lang="en-GB" sz="1400" dirty="0"/>
              <a:t> </a:t>
            </a:r>
          </a:p>
        </p:txBody>
      </p:sp>
    </p:spTree>
    <p:extLst>
      <p:ext uri="{BB962C8B-B14F-4D97-AF65-F5344CB8AC3E}">
        <p14:creationId xmlns:p14="http://schemas.microsoft.com/office/powerpoint/2010/main" val="1501684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655330067"/>
              </p:ext>
            </p:extLst>
          </p:nvPr>
        </p:nvGraphicFramePr>
        <p:xfrm>
          <a:off x="838200" y="1746207"/>
          <a:ext cx="9435860" cy="3481795"/>
        </p:xfrm>
        <a:graphic>
          <a:graphicData uri="http://schemas.openxmlformats.org/drawingml/2006/table">
            <a:tbl>
              <a:tblPr firstRow="1" bandRow="1">
                <a:tableStyleId>{F5AB1C69-6EDB-4FF4-983F-18BD219EF322}</a:tableStyleId>
              </a:tblPr>
              <a:tblGrid>
                <a:gridCol w="5092598">
                  <a:extLst>
                    <a:ext uri="{9D8B030D-6E8A-4147-A177-3AD203B41FA5}">
                      <a16:colId xmlns:a16="http://schemas.microsoft.com/office/drawing/2014/main" val="2119900406"/>
                    </a:ext>
                  </a:extLst>
                </a:gridCol>
                <a:gridCol w="2520475">
                  <a:extLst>
                    <a:ext uri="{9D8B030D-6E8A-4147-A177-3AD203B41FA5}">
                      <a16:colId xmlns:a16="http://schemas.microsoft.com/office/drawing/2014/main" val="1893307877"/>
                    </a:ext>
                  </a:extLst>
                </a:gridCol>
                <a:gridCol w="1822787">
                  <a:extLst>
                    <a:ext uri="{9D8B030D-6E8A-4147-A177-3AD203B41FA5}">
                      <a16:colId xmlns:a16="http://schemas.microsoft.com/office/drawing/2014/main" val="968907432"/>
                    </a:ext>
                  </a:extLst>
                </a:gridCol>
              </a:tblGrid>
              <a:tr h="442145">
                <a:tc>
                  <a:txBody>
                    <a:bodyPr/>
                    <a:lstStyle/>
                    <a:p>
                      <a:r>
                        <a:rPr lang="en-GB" sz="1600" cap="all" spc="300" baseline="0" dirty="0"/>
                        <a:t>Agenda Item</a:t>
                      </a:r>
                      <a:endParaRPr lang="en-GB" sz="1600" cap="all" spc="300" baseline="0" dirty="0">
                        <a:latin typeface="Roboto" panose="02000000000000000000" pitchFamily="2" charset="0"/>
                        <a:ea typeface="Roboto" panose="02000000000000000000" pitchFamily="2" charset="0"/>
                      </a:endParaRPr>
                    </a:p>
                  </a:txBody>
                  <a:tcPr anchor="ctr"/>
                </a:tc>
                <a:tc>
                  <a:txBody>
                    <a:bodyPr/>
                    <a:lstStyle/>
                    <a:p>
                      <a:r>
                        <a:rPr lang="en-GB" sz="1600" cap="all" spc="300" baseline="0" dirty="0"/>
                        <a:t>Presenter</a:t>
                      </a:r>
                      <a:endParaRPr lang="en-GB" sz="1600" cap="all" spc="300" baseline="0" dirty="0">
                        <a:latin typeface="Roboto" panose="02000000000000000000" pitchFamily="2" charset="0"/>
                        <a:ea typeface="Roboto" panose="02000000000000000000" pitchFamily="2" charset="0"/>
                      </a:endParaRPr>
                    </a:p>
                  </a:txBody>
                  <a:tcPr anchor="ctr"/>
                </a:tc>
                <a:tc>
                  <a:txBody>
                    <a:bodyPr/>
                    <a:lstStyle/>
                    <a:p>
                      <a:r>
                        <a:rPr lang="en-GB" sz="1600" cap="all" spc="300" baseline="0" dirty="0">
                          <a:latin typeface="Roboto" panose="02000000000000000000" pitchFamily="2" charset="0"/>
                          <a:ea typeface="Roboto" panose="02000000000000000000" pitchFamily="2" charset="0"/>
                        </a:rPr>
                        <a:t>Role</a:t>
                      </a:r>
                    </a:p>
                  </a:txBody>
                  <a:tcPr anchor="ctr"/>
                </a:tc>
                <a:extLst>
                  <a:ext uri="{0D108BD9-81ED-4DB2-BD59-A6C34878D82A}">
                    <a16:rowId xmlns:a16="http://schemas.microsoft.com/office/drawing/2014/main" val="677238016"/>
                  </a:ext>
                </a:extLst>
              </a:tr>
              <a:tr h="401950">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Welcome and Introductions</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James Hardy</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Chair</a:t>
                      </a:r>
                    </a:p>
                  </a:txBody>
                  <a:tcPr anchor="ctr"/>
                </a:tc>
                <a:extLst>
                  <a:ext uri="{0D108BD9-81ED-4DB2-BD59-A6C34878D82A}">
                    <a16:rowId xmlns:a16="http://schemas.microsoft.com/office/drawing/2014/main" val="2099812599"/>
                  </a:ext>
                </a:extLst>
              </a:tr>
              <a:tr h="401950">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Terms of Reference</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James Hardy</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Chair</a:t>
                      </a:r>
                    </a:p>
                  </a:txBody>
                  <a:tcPr anchor="ctr"/>
                </a:tc>
                <a:extLst>
                  <a:ext uri="{0D108BD9-81ED-4DB2-BD59-A6C34878D82A}">
                    <a16:rowId xmlns:a16="http://schemas.microsoft.com/office/drawing/2014/main" val="2904727937"/>
                  </a:ext>
                </a:extLst>
              </a:tr>
              <a:tr h="401950">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Progress and Activities to Date</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James Hardy</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Chair</a:t>
                      </a:r>
                    </a:p>
                  </a:txBody>
                  <a:tcPr anchor="ctr"/>
                </a:tc>
                <a:extLst>
                  <a:ext uri="{0D108BD9-81ED-4DB2-BD59-A6C34878D82A}">
                    <a16:rowId xmlns:a16="http://schemas.microsoft.com/office/drawing/2014/main" val="797577667"/>
                  </a:ext>
                </a:extLst>
              </a:tr>
              <a:tr h="401950">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Review of the Problem Statement</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Lorna Mallon</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Subject Matter Expert</a:t>
                      </a:r>
                    </a:p>
                  </a:txBody>
                  <a:tcPr anchor="ctr"/>
                </a:tc>
                <a:extLst>
                  <a:ext uri="{0D108BD9-81ED-4DB2-BD59-A6C34878D82A}">
                    <a16:rowId xmlns:a16="http://schemas.microsoft.com/office/drawing/2014/main" val="2276711481"/>
                  </a:ext>
                </a:extLst>
              </a:tr>
              <a:tr h="443110">
                <a:tc>
                  <a:txBody>
                    <a:bodyPr/>
                    <a:lstStyle/>
                    <a:p>
                      <a:pPr marL="0" lv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Definition of I0197</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Vaishnavi Campbell-Sharma</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Solution Lead</a:t>
                      </a:r>
                    </a:p>
                  </a:txBody>
                  <a:tcPr anchor="ctr"/>
                </a:tc>
                <a:extLst>
                  <a:ext uri="{0D108BD9-81ED-4DB2-BD59-A6C34878D82A}">
                    <a16:rowId xmlns:a16="http://schemas.microsoft.com/office/drawing/2014/main" val="1074061968"/>
                  </a:ext>
                </a:extLst>
              </a:tr>
              <a:tr h="443110">
                <a:tc>
                  <a:txBody>
                    <a:bodyPr/>
                    <a:lstStyle/>
                    <a:p>
                      <a:pPr marL="0" lv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Any Other Business</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James Hardy</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Chair</a:t>
                      </a:r>
                    </a:p>
                  </a:txBody>
                  <a:tcPr anchor="ctr"/>
                </a:tc>
                <a:extLst>
                  <a:ext uri="{0D108BD9-81ED-4DB2-BD59-A6C34878D82A}">
                    <a16:rowId xmlns:a16="http://schemas.microsoft.com/office/drawing/2014/main" val="1004322292"/>
                  </a:ext>
                </a:extLst>
              </a:tr>
              <a:tr h="429420">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Date and Time of Next Meeting</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James Hardy</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mn-cs"/>
                        </a:rPr>
                        <a:t>Chair</a:t>
                      </a:r>
                    </a:p>
                  </a:txBody>
                  <a:tcPr anchor="ctr"/>
                </a:tc>
                <a:extLst>
                  <a:ext uri="{0D108BD9-81ED-4DB2-BD59-A6C34878D82A}">
                    <a16:rowId xmlns:a16="http://schemas.microsoft.com/office/drawing/2014/main" val="266003566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1FE8-DE60-BE32-982F-252FF6BA2AB5}"/>
              </a:ext>
            </a:extLst>
          </p:cNvPr>
          <p:cNvSpPr>
            <a:spLocks noGrp="1"/>
          </p:cNvSpPr>
          <p:nvPr>
            <p:ph type="title"/>
          </p:nvPr>
        </p:nvSpPr>
        <p:spPr>
          <a:xfrm>
            <a:off x="3995161" y="3363994"/>
            <a:ext cx="6966527" cy="1325563"/>
          </a:xfrm>
        </p:spPr>
        <p:txBody>
          <a:bodyPr>
            <a:normAutofit/>
          </a:bodyPr>
          <a:lstStyle/>
          <a:p>
            <a:r>
              <a:rPr lang="en-GB" dirty="0"/>
              <a:t>TERMS of reference  </a:t>
            </a:r>
            <a:br>
              <a:rPr lang="en-GB" dirty="0"/>
            </a:br>
            <a:br>
              <a:rPr lang="en-GB" dirty="0"/>
            </a:br>
            <a:endParaRPr lang="en-GB" dirty="0"/>
          </a:p>
        </p:txBody>
      </p:sp>
      <p:sp>
        <p:nvSpPr>
          <p:cNvPr id="3" name="Table Placeholder 2">
            <a:extLst>
              <a:ext uri="{FF2B5EF4-FFF2-40B4-BE49-F238E27FC236}">
                <a16:creationId xmlns:a16="http://schemas.microsoft.com/office/drawing/2014/main" id="{8A1B37FF-4FCD-2AD2-07F7-E73F8D0E9A22}"/>
              </a:ext>
            </a:extLst>
          </p:cNvPr>
          <p:cNvSpPr>
            <a:spLocks noGrp="1"/>
          </p:cNvSpPr>
          <p:nvPr>
            <p:ph type="tbl" sz="quarter" idx="4294967295"/>
          </p:nvPr>
        </p:nvSpPr>
        <p:spPr>
          <a:xfrm>
            <a:off x="0" y="1651000"/>
            <a:ext cx="9285288" cy="4967288"/>
          </a:xfrm>
        </p:spPr>
        <p:txBody>
          <a:bodyPr>
            <a:normAutofit/>
          </a:bodyPr>
          <a:lstStyle/>
          <a:p>
            <a:endParaRPr lang="en-GB"/>
          </a:p>
          <a:p>
            <a:endParaRPr lang="en-GB"/>
          </a:p>
          <a:p>
            <a:endParaRPr lang="en-GB"/>
          </a:p>
          <a:p>
            <a:endParaRPr lang="en-GB"/>
          </a:p>
          <a:p>
            <a:endParaRPr lang="en-GB"/>
          </a:p>
          <a:p>
            <a:endParaRPr lang="en-GB"/>
          </a:p>
          <a:p>
            <a:endParaRPr lang="en-GB"/>
          </a:p>
          <a:p>
            <a:endParaRPr lang="en-GB"/>
          </a:p>
        </p:txBody>
      </p:sp>
      <p:sp>
        <p:nvSpPr>
          <p:cNvPr id="10" name="Table Placeholder 2">
            <a:extLst>
              <a:ext uri="{FF2B5EF4-FFF2-40B4-BE49-F238E27FC236}">
                <a16:creationId xmlns:a16="http://schemas.microsoft.com/office/drawing/2014/main" id="{E1753958-F306-D18C-D246-4D831FA3E3DF}"/>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BD50CE45-A8CD-35C0-04C2-B75D0EC72346}"/>
              </a:ext>
            </a:extLst>
          </p:cNvPr>
          <p:cNvSpPr txBox="1">
            <a:spLocks/>
          </p:cNvSpPr>
          <p:nvPr/>
        </p:nvSpPr>
        <p:spPr>
          <a:xfrm>
            <a:off x="838200" y="1493511"/>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solidFill>
                <a:srgbClr val="000000"/>
              </a:solidFill>
              <a:cs typeface="Roboto" panose="02000000000000000000" pitchFamily="2" charset="0"/>
            </a:endParaRPr>
          </a:p>
          <a:p>
            <a:endParaRPr lang="en-GB"/>
          </a:p>
          <a:p>
            <a:pPr marL="0" indent="0">
              <a:buNone/>
            </a:pPr>
            <a:endParaRPr lang="en-GB"/>
          </a:p>
        </p:txBody>
      </p:sp>
      <p:sp>
        <p:nvSpPr>
          <p:cNvPr id="4" name="Text Placeholder 3">
            <a:extLst>
              <a:ext uri="{FF2B5EF4-FFF2-40B4-BE49-F238E27FC236}">
                <a16:creationId xmlns:a16="http://schemas.microsoft.com/office/drawing/2014/main" id="{CDC5AED0-877F-BF7A-233F-E15EC6699CDB}"/>
              </a:ext>
            </a:extLst>
          </p:cNvPr>
          <p:cNvSpPr>
            <a:spLocks noGrp="1"/>
          </p:cNvSpPr>
          <p:nvPr>
            <p:ph type="body" sz="quarter" idx="10"/>
          </p:nvPr>
        </p:nvSpPr>
        <p:spPr>
          <a:xfrm>
            <a:off x="3995738" y="4280227"/>
            <a:ext cx="6965950" cy="1084262"/>
          </a:xfrm>
        </p:spPr>
        <p:txBody>
          <a:bodyPr/>
          <a:lstStyle/>
          <a:p>
            <a:r>
              <a:rPr lang="en-GB" dirty="0"/>
              <a:t>James Hardy</a:t>
            </a:r>
          </a:p>
        </p:txBody>
      </p:sp>
    </p:spTree>
    <p:extLst>
      <p:ext uri="{BB962C8B-B14F-4D97-AF65-F5344CB8AC3E}">
        <p14:creationId xmlns:p14="http://schemas.microsoft.com/office/powerpoint/2010/main" val="654893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5949-F94F-B208-8721-8899CB449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64C97D-BF40-E7F3-7FDA-308D7EEE01F9}"/>
              </a:ext>
            </a:extLst>
          </p:cNvPr>
          <p:cNvSpPr>
            <a:spLocks noGrp="1"/>
          </p:cNvSpPr>
          <p:nvPr>
            <p:ph type="title"/>
          </p:nvPr>
        </p:nvSpPr>
        <p:spPr>
          <a:xfrm>
            <a:off x="3888509" y="2766219"/>
            <a:ext cx="7564581" cy="1325563"/>
          </a:xfrm>
        </p:spPr>
        <p:txBody>
          <a:bodyPr>
            <a:normAutofit/>
          </a:bodyPr>
          <a:lstStyle/>
          <a:p>
            <a:r>
              <a:rPr lang="en-GB" kern="1200" dirty="0">
                <a:latin typeface="Roboto" panose="02000000000000000000" pitchFamily="2" charset="0"/>
                <a:ea typeface="Roboto" panose="02000000000000000000" pitchFamily="2" charset="0"/>
                <a:cs typeface="+mn-cs"/>
              </a:rPr>
              <a:t>Progress and Activities to Date</a:t>
            </a:r>
            <a:br>
              <a:rPr lang="en-GB" dirty="0"/>
            </a:br>
            <a:endParaRPr lang="en-GB" dirty="0"/>
          </a:p>
        </p:txBody>
      </p:sp>
      <p:sp>
        <p:nvSpPr>
          <p:cNvPr id="4" name="Text Placeholder 3">
            <a:extLst>
              <a:ext uri="{FF2B5EF4-FFF2-40B4-BE49-F238E27FC236}">
                <a16:creationId xmlns:a16="http://schemas.microsoft.com/office/drawing/2014/main" id="{81642181-9CB0-323B-60A3-FC1F8E34539C}"/>
              </a:ext>
            </a:extLst>
          </p:cNvPr>
          <p:cNvSpPr>
            <a:spLocks noGrp="1"/>
          </p:cNvSpPr>
          <p:nvPr>
            <p:ph type="body" sz="quarter" idx="10"/>
          </p:nvPr>
        </p:nvSpPr>
        <p:spPr>
          <a:xfrm>
            <a:off x="3888509" y="4292495"/>
            <a:ext cx="6965950" cy="1084262"/>
          </a:xfrm>
        </p:spPr>
        <p:txBody>
          <a:bodyPr/>
          <a:lstStyle/>
          <a:p>
            <a:r>
              <a:rPr lang="en-GB" dirty="0"/>
              <a:t>James Hardy</a:t>
            </a:r>
          </a:p>
        </p:txBody>
      </p:sp>
      <p:sp>
        <p:nvSpPr>
          <p:cNvPr id="10" name="Table Placeholder 2">
            <a:extLst>
              <a:ext uri="{FF2B5EF4-FFF2-40B4-BE49-F238E27FC236}">
                <a16:creationId xmlns:a16="http://schemas.microsoft.com/office/drawing/2014/main" id="{36AD49D8-874F-281F-CC36-CEBEEED238C1}"/>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13FDD7F8-DFF3-839B-C493-E4CAB402728F}"/>
              </a:ext>
            </a:extLst>
          </p:cNvPr>
          <p:cNvSpPr txBox="1">
            <a:spLocks/>
          </p:cNvSpPr>
          <p:nvPr/>
        </p:nvSpPr>
        <p:spPr>
          <a:xfrm>
            <a:off x="838200" y="1493511"/>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solidFill>
                <a:srgbClr val="000000"/>
              </a:solidFill>
              <a:cs typeface="Roboto" panose="02000000000000000000" pitchFamily="2" charset="0"/>
            </a:endParaRPr>
          </a:p>
          <a:p>
            <a:endParaRPr lang="en-GB"/>
          </a:p>
          <a:p>
            <a:pPr marL="0" indent="0">
              <a:buNone/>
            </a:pPr>
            <a:endParaRPr lang="en-GB"/>
          </a:p>
        </p:txBody>
      </p:sp>
    </p:spTree>
    <p:extLst>
      <p:ext uri="{BB962C8B-B14F-4D97-AF65-F5344CB8AC3E}">
        <p14:creationId xmlns:p14="http://schemas.microsoft.com/office/powerpoint/2010/main" val="2616311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C2276-7B74-469F-761D-EF4647C33748}"/>
              </a:ext>
            </a:extLst>
          </p:cNvPr>
          <p:cNvSpPr>
            <a:spLocks noGrp="1"/>
          </p:cNvSpPr>
          <p:nvPr>
            <p:ph type="title"/>
          </p:nvPr>
        </p:nvSpPr>
        <p:spPr/>
        <p:txBody>
          <a:bodyPr>
            <a:normAutofit fontScale="90000"/>
          </a:bodyPr>
          <a:lstStyle/>
          <a:p>
            <a:r>
              <a:rPr lang="en-GB" dirty="0"/>
              <a:t>I0197 – Introducing a process to provide updates during fault resolutions</a:t>
            </a:r>
          </a:p>
        </p:txBody>
      </p:sp>
      <p:sp>
        <p:nvSpPr>
          <p:cNvPr id="3" name="Content Placeholder 2">
            <a:extLst>
              <a:ext uri="{FF2B5EF4-FFF2-40B4-BE49-F238E27FC236}">
                <a16:creationId xmlns:a16="http://schemas.microsoft.com/office/drawing/2014/main" id="{1FBA6A21-74E6-7A6F-AF6A-418A72B8CF5B}"/>
              </a:ext>
            </a:extLst>
          </p:cNvPr>
          <p:cNvSpPr>
            <a:spLocks noGrp="1"/>
          </p:cNvSpPr>
          <p:nvPr>
            <p:ph sz="quarter" idx="10"/>
          </p:nvPr>
        </p:nvSpPr>
        <p:spPr>
          <a:xfrm>
            <a:off x="545592" y="1267681"/>
            <a:ext cx="9217025" cy="3002625"/>
          </a:xfrm>
        </p:spPr>
        <p:txBody>
          <a:bodyPr>
            <a:normAutofit/>
          </a:bodyPr>
          <a:lstStyle/>
          <a:p>
            <a:pPr marL="0" indent="0">
              <a:buNone/>
            </a:pPr>
            <a:endParaRPr lang="en-GB" dirty="0"/>
          </a:p>
          <a:p>
            <a:endParaRPr lang="en-GB" dirty="0"/>
          </a:p>
          <a:p>
            <a:pPr lvl="1"/>
            <a:endParaRPr lang="en-GB" dirty="0"/>
          </a:p>
        </p:txBody>
      </p:sp>
      <p:sp>
        <p:nvSpPr>
          <p:cNvPr id="5" name="Content Placeholder 2">
            <a:extLst>
              <a:ext uri="{FF2B5EF4-FFF2-40B4-BE49-F238E27FC236}">
                <a16:creationId xmlns:a16="http://schemas.microsoft.com/office/drawing/2014/main" id="{7C85CFA0-AAC5-D984-5165-C787CD414AFA}"/>
              </a:ext>
            </a:extLst>
          </p:cNvPr>
          <p:cNvSpPr txBox="1">
            <a:spLocks/>
          </p:cNvSpPr>
          <p:nvPr/>
        </p:nvSpPr>
        <p:spPr>
          <a:xfrm>
            <a:off x="545591" y="1459705"/>
            <a:ext cx="10299193" cy="4685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I0197 has been raised by REC Performance Assurance alongside I0195, I0196, and I0198.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Originally, the proposed scope sought to introduce a maximum timeframe Fault Resolution deadline to resolve issues around faulty meters. Following wider Code Manager discussions and assessment, this proposal was deemed unworkable, and the scope was amended to focus on introducing a new process to provide updates amongst impacted Market Participants during fault resolutions.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To further determine the scope for this Issue, an industry Information Request was issued by the Code Manager to gain understanding of existing gaps and problems occurring during fault resolutions. The information request received 16 responses from across gas and electricity Parties.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REC Performance Assurance reviewed the responses and have requested that this Issue focuses on a consideration to establish clearer SLAs to cover both fuels and all meter types/market segments.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To </a:t>
            </a:r>
            <a:r>
              <a:rPr lang="en-GB" dirty="0">
                <a:solidFill>
                  <a:srgbClr val="000000"/>
                </a:solidFill>
              </a:rPr>
              <a:t>assist,</a:t>
            </a:r>
            <a:r>
              <a:rPr kumimoji="0" lang="en-GB"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this</a:t>
            </a:r>
            <a:r>
              <a:rPr lang="en-GB" dirty="0">
                <a:solidFill>
                  <a:srgbClr val="000000"/>
                </a:solidFill>
              </a:rPr>
              <a:t> </a:t>
            </a:r>
            <a:r>
              <a:rPr kumimoji="0" lang="en-GB"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Working Group has been formed, and it </a:t>
            </a:r>
            <a:r>
              <a:rPr lang="en-GB" dirty="0">
                <a:solidFill>
                  <a:srgbClr val="000000"/>
                </a:solidFill>
              </a:rPr>
              <a:t>is expected that the gas and electricity processes will be addressed separately. </a:t>
            </a:r>
          </a:p>
        </p:txBody>
      </p:sp>
    </p:spTree>
    <p:extLst>
      <p:ext uri="{BB962C8B-B14F-4D97-AF65-F5344CB8AC3E}">
        <p14:creationId xmlns:p14="http://schemas.microsoft.com/office/powerpoint/2010/main" val="2454455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84FF3-1B67-DFC6-E7AE-F2FFE27655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5F2673-8600-CF8F-BAE3-613892FF7D55}"/>
              </a:ext>
            </a:extLst>
          </p:cNvPr>
          <p:cNvSpPr>
            <a:spLocks noGrp="1"/>
          </p:cNvSpPr>
          <p:nvPr>
            <p:ph type="title"/>
          </p:nvPr>
        </p:nvSpPr>
        <p:spPr/>
        <p:txBody>
          <a:bodyPr>
            <a:normAutofit fontScale="90000"/>
          </a:bodyPr>
          <a:lstStyle/>
          <a:p>
            <a:r>
              <a:rPr lang="en-GB" dirty="0"/>
              <a:t>I0197 – Electricity process Gaps and Issues</a:t>
            </a:r>
          </a:p>
        </p:txBody>
      </p:sp>
      <p:sp>
        <p:nvSpPr>
          <p:cNvPr id="3" name="Content Placeholder 2">
            <a:extLst>
              <a:ext uri="{FF2B5EF4-FFF2-40B4-BE49-F238E27FC236}">
                <a16:creationId xmlns:a16="http://schemas.microsoft.com/office/drawing/2014/main" id="{174AB6A5-2E97-C3E1-2896-B0FA259D05A8}"/>
              </a:ext>
            </a:extLst>
          </p:cNvPr>
          <p:cNvSpPr>
            <a:spLocks noGrp="1"/>
          </p:cNvSpPr>
          <p:nvPr>
            <p:ph sz="quarter" idx="10"/>
          </p:nvPr>
        </p:nvSpPr>
        <p:spPr>
          <a:xfrm>
            <a:off x="545592" y="1267681"/>
            <a:ext cx="9217025" cy="3002625"/>
          </a:xfrm>
        </p:spPr>
        <p:txBody>
          <a:bodyPr>
            <a:normAutofit/>
          </a:bodyPr>
          <a:lstStyle/>
          <a:p>
            <a:pPr marL="0" indent="0">
              <a:buNone/>
            </a:pPr>
            <a:endParaRPr lang="en-GB" dirty="0"/>
          </a:p>
          <a:p>
            <a:endParaRPr lang="en-GB" dirty="0"/>
          </a:p>
          <a:p>
            <a:pPr lvl="1"/>
            <a:endParaRPr lang="en-GB" dirty="0"/>
          </a:p>
        </p:txBody>
      </p:sp>
      <p:sp>
        <p:nvSpPr>
          <p:cNvPr id="5" name="Content Placeholder 2">
            <a:extLst>
              <a:ext uri="{FF2B5EF4-FFF2-40B4-BE49-F238E27FC236}">
                <a16:creationId xmlns:a16="http://schemas.microsoft.com/office/drawing/2014/main" id="{E94DFAE4-F695-3704-4B56-288FDFFE6A05}"/>
              </a:ext>
            </a:extLst>
          </p:cNvPr>
          <p:cNvSpPr txBox="1">
            <a:spLocks/>
          </p:cNvSpPr>
          <p:nvPr/>
        </p:nvSpPr>
        <p:spPr>
          <a:xfrm>
            <a:off x="545591" y="1459705"/>
            <a:ext cx="10299193" cy="4685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7" name="Table 6">
            <a:extLst>
              <a:ext uri="{FF2B5EF4-FFF2-40B4-BE49-F238E27FC236}">
                <a16:creationId xmlns:a16="http://schemas.microsoft.com/office/drawing/2014/main" id="{F87FE450-B861-DBD3-1150-D20509E1475C}"/>
              </a:ext>
            </a:extLst>
          </p:cNvPr>
          <p:cNvGraphicFramePr>
            <a:graphicFrameLocks noGrp="1"/>
          </p:cNvGraphicFramePr>
          <p:nvPr>
            <p:extLst>
              <p:ext uri="{D42A27DB-BD31-4B8C-83A1-F6EECF244321}">
                <p14:modId xmlns:p14="http://schemas.microsoft.com/office/powerpoint/2010/main" val="2247773017"/>
              </p:ext>
            </p:extLst>
          </p:nvPr>
        </p:nvGraphicFramePr>
        <p:xfrm>
          <a:off x="306591" y="1267681"/>
          <a:ext cx="10167445" cy="5590319"/>
        </p:xfrm>
        <a:graphic>
          <a:graphicData uri="http://schemas.openxmlformats.org/drawingml/2006/table">
            <a:tbl>
              <a:tblPr firstRow="1" bandRow="1">
                <a:tableStyleId>{2D5ABB26-0587-4C30-8999-92F81FD0307C}</a:tableStyleId>
              </a:tblPr>
              <a:tblGrid>
                <a:gridCol w="10167445">
                  <a:extLst>
                    <a:ext uri="{9D8B030D-6E8A-4147-A177-3AD203B41FA5}">
                      <a16:colId xmlns:a16="http://schemas.microsoft.com/office/drawing/2014/main" val="1959598330"/>
                    </a:ext>
                  </a:extLst>
                </a:gridCol>
              </a:tblGrid>
              <a:tr h="5590319">
                <a:tc>
                  <a:txBody>
                    <a:bodyPr/>
                    <a:lstStyle/>
                    <a:p>
                      <a:pPr marL="285750" indent="-285750">
                        <a:buFont typeface="Arial" panose="020B0604020202020204" pitchFamily="34" charset="0"/>
                        <a:buChar char="•"/>
                      </a:pPr>
                      <a:r>
                        <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Key Gaps Identified:</a:t>
                      </a:r>
                      <a:b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br>
                      <a:endPar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Processes built to meet Code compliance, not fix faults.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Lack of clarity around ownership/responsibility.</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Lack of clarity around categorisation and prioritisation.</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Lack of agreed data workarounds for low materiality faults.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Lack of accurate and prompt site contact details.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Insufficient resourcing at Suppliers to support fault resolution.</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D0005 Updates are not currently sent to Supplier, also only HH.</a:t>
                      </a:r>
                      <a:b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br>
                      <a:endPar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Issues with Data Flows:</a:t>
                      </a:r>
                      <a:b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br>
                      <a:endPar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D0001: Often lacks sufficient information for efficient investigation.</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D0002: Used to request further information, but suppliers often overlook these requests.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D0005: Should be used to maintain an audit trail and allocate action owners.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D0302: Essential for scheduling site visits, but fields are not mandatory and can be incorrectly populated.</a:t>
                      </a:r>
                      <a:b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br>
                      <a:endPar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Initial Meter Configuration:</a:t>
                      </a:r>
                      <a:b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br>
                      <a:endPar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Poor communication, manual processes, and access issues can prevent successful controls.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05170795"/>
                  </a:ext>
                </a:extLst>
              </a:tr>
            </a:tbl>
          </a:graphicData>
        </a:graphic>
      </p:graphicFrame>
    </p:spTree>
    <p:extLst>
      <p:ext uri="{BB962C8B-B14F-4D97-AF65-F5344CB8AC3E}">
        <p14:creationId xmlns:p14="http://schemas.microsoft.com/office/powerpoint/2010/main" val="290060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4E521-B517-9951-EDA9-023366309A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D2B0EE-EBD8-FC70-4D23-32B0FE7E8681}"/>
              </a:ext>
            </a:extLst>
          </p:cNvPr>
          <p:cNvSpPr>
            <a:spLocks noGrp="1"/>
          </p:cNvSpPr>
          <p:nvPr>
            <p:ph type="title"/>
          </p:nvPr>
        </p:nvSpPr>
        <p:spPr/>
        <p:txBody>
          <a:bodyPr>
            <a:normAutofit/>
          </a:bodyPr>
          <a:lstStyle/>
          <a:p>
            <a:r>
              <a:rPr lang="en-GB" dirty="0"/>
              <a:t>I0197 – Gas Process Gaps and Issues</a:t>
            </a:r>
          </a:p>
        </p:txBody>
      </p:sp>
      <p:sp>
        <p:nvSpPr>
          <p:cNvPr id="3" name="Content Placeholder 2">
            <a:extLst>
              <a:ext uri="{FF2B5EF4-FFF2-40B4-BE49-F238E27FC236}">
                <a16:creationId xmlns:a16="http://schemas.microsoft.com/office/drawing/2014/main" id="{E26C7F48-20F2-B512-68BB-EC072424D99F}"/>
              </a:ext>
            </a:extLst>
          </p:cNvPr>
          <p:cNvSpPr>
            <a:spLocks noGrp="1"/>
          </p:cNvSpPr>
          <p:nvPr>
            <p:ph sz="quarter" idx="10"/>
          </p:nvPr>
        </p:nvSpPr>
        <p:spPr>
          <a:xfrm>
            <a:off x="545592" y="1267681"/>
            <a:ext cx="9217025" cy="3002625"/>
          </a:xfrm>
        </p:spPr>
        <p:txBody>
          <a:bodyPr>
            <a:normAutofit/>
          </a:bodyPr>
          <a:lstStyle/>
          <a:p>
            <a:pPr marL="0" indent="0">
              <a:buNone/>
            </a:pPr>
            <a:endParaRPr lang="en-GB" dirty="0"/>
          </a:p>
          <a:p>
            <a:endParaRPr lang="en-GB" dirty="0"/>
          </a:p>
          <a:p>
            <a:pPr lvl="1"/>
            <a:endParaRPr lang="en-GB" dirty="0"/>
          </a:p>
        </p:txBody>
      </p:sp>
      <p:sp>
        <p:nvSpPr>
          <p:cNvPr id="5" name="Content Placeholder 2">
            <a:extLst>
              <a:ext uri="{FF2B5EF4-FFF2-40B4-BE49-F238E27FC236}">
                <a16:creationId xmlns:a16="http://schemas.microsoft.com/office/drawing/2014/main" id="{4687B365-1EED-05C3-5571-8A9A6A8B71FE}"/>
              </a:ext>
            </a:extLst>
          </p:cNvPr>
          <p:cNvSpPr txBox="1">
            <a:spLocks/>
          </p:cNvSpPr>
          <p:nvPr/>
        </p:nvSpPr>
        <p:spPr>
          <a:xfrm>
            <a:off x="545591" y="1459705"/>
            <a:ext cx="10299193" cy="4685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7" name="Table 6">
            <a:extLst>
              <a:ext uri="{FF2B5EF4-FFF2-40B4-BE49-F238E27FC236}">
                <a16:creationId xmlns:a16="http://schemas.microsoft.com/office/drawing/2014/main" id="{9FB74B84-55BD-F82F-EC70-50FCEA28D620}"/>
              </a:ext>
            </a:extLst>
          </p:cNvPr>
          <p:cNvGraphicFramePr>
            <a:graphicFrameLocks noGrp="1"/>
          </p:cNvGraphicFramePr>
          <p:nvPr>
            <p:extLst>
              <p:ext uri="{D42A27DB-BD31-4B8C-83A1-F6EECF244321}">
                <p14:modId xmlns:p14="http://schemas.microsoft.com/office/powerpoint/2010/main" val="2538970744"/>
              </p:ext>
            </p:extLst>
          </p:nvPr>
        </p:nvGraphicFramePr>
        <p:xfrm>
          <a:off x="545591" y="1267681"/>
          <a:ext cx="10499954" cy="5590319"/>
        </p:xfrm>
        <a:graphic>
          <a:graphicData uri="http://schemas.openxmlformats.org/drawingml/2006/table">
            <a:tbl>
              <a:tblPr firstRow="1" bandRow="1">
                <a:tableStyleId>{2D5ABB26-0587-4C30-8999-92F81FD0307C}</a:tableStyleId>
              </a:tblPr>
              <a:tblGrid>
                <a:gridCol w="10499954">
                  <a:extLst>
                    <a:ext uri="{9D8B030D-6E8A-4147-A177-3AD203B41FA5}">
                      <a16:colId xmlns:a16="http://schemas.microsoft.com/office/drawing/2014/main" val="2503303496"/>
                    </a:ext>
                  </a:extLst>
                </a:gridCol>
              </a:tblGrid>
              <a:tr h="5590319">
                <a:tc>
                  <a:txBody>
                    <a:bodyPr/>
                    <a:lstStyle/>
                    <a:p>
                      <a:pPr marL="285750" indent="-285750">
                        <a:buFont typeface="Arial" panose="020B0604020202020204" pitchFamily="34" charset="0"/>
                        <a:buChar char="•"/>
                      </a:pPr>
                      <a:r>
                        <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Key Gaps Identified:</a:t>
                      </a:r>
                    </a:p>
                    <a:p>
                      <a:pPr marL="285750" indent="-285750">
                        <a:buFont typeface="Arial" panose="020B0604020202020204" pitchFamily="34" charset="0"/>
                        <a:buChar char="•"/>
                      </a:pPr>
                      <a:endPar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No Code defined process for Gas meter faults.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No Code defined process for Logger faults.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No auditable industry flows relating to faults.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Poor information sharing between participants.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Appointment processes not followed.</a:t>
                      </a:r>
                    </a:p>
                    <a:p>
                      <a:pPr marL="742950" lvl="1" indent="-285750">
                        <a:buFont typeface="Arial" panose="020B0604020202020204" pitchFamily="34" charset="0"/>
                        <a:buChar char="•"/>
                      </a:pPr>
                      <a:endPar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Fault Types:</a:t>
                      </a:r>
                    </a:p>
                    <a:p>
                      <a:pPr marL="285750" indent="-285750">
                        <a:buFont typeface="Arial" panose="020B0604020202020204" pitchFamily="34" charset="0"/>
                        <a:buChar char="•"/>
                      </a:pPr>
                      <a:endPar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Transco Faulty Meter (TFM): Emergency linked, usually raised by consumers.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Faulty Equipment Query (FEQ): Non-urgent, related to billing or register read issues.</a:t>
                      </a: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Logger Faults: Identified internally, scheduled for site visit within 30 days.</a:t>
                      </a:r>
                    </a:p>
                    <a:p>
                      <a:pPr marL="742950" lvl="1" indent="-285750">
                        <a:buFont typeface="Arial" panose="020B0604020202020204" pitchFamily="34" charset="0"/>
                        <a:buChar char="•"/>
                      </a:pPr>
                      <a:endPar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Address Management:</a:t>
                      </a:r>
                      <a:br>
                        <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br>
                      <a:endPar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Inconsistent address data can lead to errors and inefficient fault resolution.</a:t>
                      </a:r>
                      <a:b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br>
                      <a:endPar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Appointment Process:</a:t>
                      </a:r>
                    </a:p>
                    <a:p>
                      <a:pPr marL="285750" indent="-285750">
                        <a:buFont typeface="Arial" panose="020B0604020202020204" pitchFamily="34" charset="0"/>
                        <a:buChar char="•"/>
                      </a:pPr>
                      <a:endPar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sz="1600" b="0"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Rarely followed, creating ambiguity over responsibility and accountability.</a:t>
                      </a:r>
                    </a:p>
                    <a:p>
                      <a:pPr marL="285750" indent="-285750">
                        <a:buFont typeface="Arial" panose="020B0604020202020204" pitchFamily="34" charset="0"/>
                        <a:buChar char="•"/>
                      </a:pPr>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05170795"/>
                  </a:ext>
                </a:extLst>
              </a:tr>
            </a:tbl>
          </a:graphicData>
        </a:graphic>
      </p:graphicFrame>
    </p:spTree>
    <p:extLst>
      <p:ext uri="{BB962C8B-B14F-4D97-AF65-F5344CB8AC3E}">
        <p14:creationId xmlns:p14="http://schemas.microsoft.com/office/powerpoint/2010/main" val="4234551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06C64-168D-0275-EA3E-C94A394891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EA6C1-B71D-0939-0439-6997947F5A0E}"/>
              </a:ext>
            </a:extLst>
          </p:cNvPr>
          <p:cNvSpPr>
            <a:spLocks noGrp="1"/>
          </p:cNvSpPr>
          <p:nvPr>
            <p:ph type="title"/>
          </p:nvPr>
        </p:nvSpPr>
        <p:spPr/>
        <p:txBody>
          <a:bodyPr>
            <a:normAutofit fontScale="90000"/>
          </a:bodyPr>
          <a:lstStyle/>
          <a:p>
            <a:r>
              <a:rPr lang="en-GB" dirty="0"/>
              <a:t>I0197 – Introducing a process to provide updates during fault resolutions</a:t>
            </a:r>
          </a:p>
        </p:txBody>
      </p:sp>
      <p:sp>
        <p:nvSpPr>
          <p:cNvPr id="3" name="Content Placeholder 2">
            <a:extLst>
              <a:ext uri="{FF2B5EF4-FFF2-40B4-BE49-F238E27FC236}">
                <a16:creationId xmlns:a16="http://schemas.microsoft.com/office/drawing/2014/main" id="{5FDA8D9A-0FE2-030F-52B7-AF64B3D20EDD}"/>
              </a:ext>
            </a:extLst>
          </p:cNvPr>
          <p:cNvSpPr>
            <a:spLocks noGrp="1"/>
          </p:cNvSpPr>
          <p:nvPr>
            <p:ph sz="quarter" idx="10"/>
          </p:nvPr>
        </p:nvSpPr>
        <p:spPr>
          <a:xfrm>
            <a:off x="545592" y="1153252"/>
            <a:ext cx="10646664" cy="3423565"/>
          </a:xfrm>
        </p:spPr>
        <p:txBody>
          <a:bodyPr>
            <a:normAutofit/>
          </a:bodyPr>
          <a:lstStyle/>
          <a:p>
            <a:r>
              <a:rPr lang="en-GB" sz="1800" dirty="0"/>
              <a:t>If this Issue proceeds</a:t>
            </a:r>
            <a:r>
              <a:rPr lang="en-GB" dirty="0"/>
              <a:t>, the following routes will be considered by the Code Manager with input from the I0197 Working Group: </a:t>
            </a:r>
          </a:p>
          <a:p>
            <a:endParaRPr lang="en-GB" dirty="0"/>
          </a:p>
          <a:p>
            <a:r>
              <a:rPr lang="en-GB" dirty="0"/>
              <a:t>I0197 remains and both the gas and electricity processes are covered under one REC Issue/Change Proposal. </a:t>
            </a:r>
          </a:p>
          <a:p>
            <a:r>
              <a:rPr lang="en-GB" dirty="0"/>
              <a:t>I0197 scope is amended to cover gas, with a new REC Issue raised for electricity. However, both would progress through the same Working Group.</a:t>
            </a:r>
          </a:p>
          <a:p>
            <a:r>
              <a:rPr lang="en-GB" dirty="0"/>
              <a:t>I0197 scope for solution development covers both the gas and electricity process, but once a solution is developed, a new REC Change Proposal (R number) is raised to implement changes for the electricity process, with I0197 implementing the gas process solution. </a:t>
            </a:r>
          </a:p>
          <a:p>
            <a:pPr marL="0" indent="0">
              <a:buNone/>
            </a:pPr>
            <a:endParaRPr lang="en-GB" sz="1800" dirty="0"/>
          </a:p>
          <a:p>
            <a:pPr lvl="1"/>
            <a:endParaRPr lang="en-GB" dirty="0"/>
          </a:p>
        </p:txBody>
      </p:sp>
      <p:graphicFrame>
        <p:nvGraphicFramePr>
          <p:cNvPr id="4" name="Diagram 3">
            <a:extLst>
              <a:ext uri="{FF2B5EF4-FFF2-40B4-BE49-F238E27FC236}">
                <a16:creationId xmlns:a16="http://schemas.microsoft.com/office/drawing/2014/main" id="{A01B1955-103C-CCBC-900A-ED5434370D5D}"/>
              </a:ext>
            </a:extLst>
          </p:cNvPr>
          <p:cNvGraphicFramePr/>
          <p:nvPr>
            <p:extLst>
              <p:ext uri="{D42A27DB-BD31-4B8C-83A1-F6EECF244321}">
                <p14:modId xmlns:p14="http://schemas.microsoft.com/office/powerpoint/2010/main" val="2185477175"/>
              </p:ext>
            </p:extLst>
          </p:nvPr>
        </p:nvGraphicFramePr>
        <p:xfrm>
          <a:off x="838200" y="4448801"/>
          <a:ext cx="10061448" cy="2280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4209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B9050-1F9F-EFB0-3B8E-237843D4B9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505BF-82FF-5A09-C681-8B6825B7F3CE}"/>
              </a:ext>
            </a:extLst>
          </p:cNvPr>
          <p:cNvSpPr>
            <a:spLocks noGrp="1"/>
          </p:cNvSpPr>
          <p:nvPr>
            <p:ph type="title"/>
          </p:nvPr>
        </p:nvSpPr>
        <p:spPr/>
        <p:txBody>
          <a:bodyPr>
            <a:normAutofit fontScale="90000"/>
          </a:bodyPr>
          <a:lstStyle/>
          <a:p>
            <a:r>
              <a:rPr lang="en-GB" dirty="0"/>
              <a:t>I0197 – Introducing a process to provide updates during fault resolutions</a:t>
            </a:r>
          </a:p>
        </p:txBody>
      </p:sp>
      <p:sp>
        <p:nvSpPr>
          <p:cNvPr id="3" name="Content Placeholder 2">
            <a:extLst>
              <a:ext uri="{FF2B5EF4-FFF2-40B4-BE49-F238E27FC236}">
                <a16:creationId xmlns:a16="http://schemas.microsoft.com/office/drawing/2014/main" id="{4EADA70F-A991-AC98-1A92-881409A18DD0}"/>
              </a:ext>
            </a:extLst>
          </p:cNvPr>
          <p:cNvSpPr>
            <a:spLocks noGrp="1"/>
          </p:cNvSpPr>
          <p:nvPr>
            <p:ph sz="quarter" idx="10"/>
          </p:nvPr>
        </p:nvSpPr>
        <p:spPr>
          <a:xfrm>
            <a:off x="499872" y="1734025"/>
            <a:ext cx="10271760" cy="4685063"/>
          </a:xfrm>
        </p:spPr>
        <p:txBody>
          <a:bodyPr>
            <a:normAutofit/>
          </a:bodyPr>
          <a:lstStyle/>
          <a:p>
            <a:pPr marL="0" indent="0">
              <a:buNone/>
            </a:pPr>
            <a:r>
              <a:rPr lang="en-GB" dirty="0"/>
              <a:t>Today, we will focus on the initial Definition of I0197, however, as the I0197 Working Group progresses, attendees will be asked to discuss the following:</a:t>
            </a:r>
          </a:p>
          <a:p>
            <a:endParaRPr lang="en-GB" dirty="0"/>
          </a:p>
          <a:p>
            <a:r>
              <a:rPr lang="en-GB" dirty="0"/>
              <a:t>Defining the term “Metering Fault”</a:t>
            </a:r>
            <a:br>
              <a:rPr lang="en-GB" dirty="0"/>
            </a:br>
            <a:endParaRPr lang="en-GB" dirty="0"/>
          </a:p>
          <a:p>
            <a:r>
              <a:rPr lang="en-GB" dirty="0"/>
              <a:t>What is the current process that Parties are following? What issues are they faced with? </a:t>
            </a:r>
            <a:br>
              <a:rPr lang="en-GB" dirty="0"/>
            </a:br>
            <a:endParaRPr lang="en-GB" dirty="0"/>
          </a:p>
          <a:p>
            <a:r>
              <a:rPr lang="en-GB" dirty="0"/>
              <a:t>Short term vs long term – how do we redesign the process? What can we currently not resolve?</a:t>
            </a:r>
            <a:br>
              <a:rPr lang="en-GB" dirty="0"/>
            </a:br>
            <a:endParaRPr lang="en-GB" dirty="0"/>
          </a:p>
          <a:p>
            <a:r>
              <a:rPr lang="en-GB" dirty="0"/>
              <a:t>What does a good solution look like? What is the most appropriate way to address the gas process vs the electricity process? </a:t>
            </a:r>
          </a:p>
          <a:p>
            <a:endParaRPr lang="en-GB" dirty="0"/>
          </a:p>
          <a:p>
            <a:endParaRPr lang="en-GB" dirty="0"/>
          </a:p>
          <a:p>
            <a:pPr lvl="1"/>
            <a:endParaRPr lang="en-GB" dirty="0"/>
          </a:p>
        </p:txBody>
      </p:sp>
    </p:spTree>
    <p:extLst>
      <p:ext uri="{BB962C8B-B14F-4D97-AF65-F5344CB8AC3E}">
        <p14:creationId xmlns:p14="http://schemas.microsoft.com/office/powerpoint/2010/main" val="2772893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2A257-4AA6-7714-4BD9-334670EAC5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DBC6F-A974-0A73-0DA3-BF97D94F4795}"/>
              </a:ext>
            </a:extLst>
          </p:cNvPr>
          <p:cNvSpPr>
            <a:spLocks noGrp="1"/>
          </p:cNvSpPr>
          <p:nvPr>
            <p:ph type="title"/>
          </p:nvPr>
        </p:nvSpPr>
        <p:spPr>
          <a:xfrm>
            <a:off x="3995161" y="3363994"/>
            <a:ext cx="6966527" cy="1325563"/>
          </a:xfrm>
        </p:spPr>
        <p:txBody>
          <a:bodyPr>
            <a:normAutofit/>
          </a:bodyPr>
          <a:lstStyle/>
          <a:p>
            <a:r>
              <a:rPr lang="en-GB" dirty="0"/>
              <a:t>Review of problem statement  </a:t>
            </a:r>
            <a:br>
              <a:rPr lang="en-GB" dirty="0"/>
            </a:br>
            <a:br>
              <a:rPr lang="en-GB" dirty="0"/>
            </a:br>
            <a:endParaRPr lang="en-GB" dirty="0"/>
          </a:p>
        </p:txBody>
      </p:sp>
      <p:sp>
        <p:nvSpPr>
          <p:cNvPr id="10" name="Table Placeholder 2">
            <a:extLst>
              <a:ext uri="{FF2B5EF4-FFF2-40B4-BE49-F238E27FC236}">
                <a16:creationId xmlns:a16="http://schemas.microsoft.com/office/drawing/2014/main" id="{D5F11B26-99F8-E319-D747-01ECC8C17338}"/>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2" name="Table Placeholder 2">
            <a:extLst>
              <a:ext uri="{FF2B5EF4-FFF2-40B4-BE49-F238E27FC236}">
                <a16:creationId xmlns:a16="http://schemas.microsoft.com/office/drawing/2014/main" id="{E76B22F0-00C0-A064-4FBB-D7451BC8F79C}"/>
              </a:ext>
            </a:extLst>
          </p:cNvPr>
          <p:cNvSpPr txBox="1">
            <a:spLocks/>
          </p:cNvSpPr>
          <p:nvPr/>
        </p:nvSpPr>
        <p:spPr>
          <a:xfrm>
            <a:off x="838200" y="1493511"/>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4" name="Text Placeholder 3">
            <a:extLst>
              <a:ext uri="{FF2B5EF4-FFF2-40B4-BE49-F238E27FC236}">
                <a16:creationId xmlns:a16="http://schemas.microsoft.com/office/drawing/2014/main" id="{BEA0226A-9FFB-0BB9-F37F-F19B0DB59D33}"/>
              </a:ext>
            </a:extLst>
          </p:cNvPr>
          <p:cNvSpPr>
            <a:spLocks noGrp="1"/>
          </p:cNvSpPr>
          <p:nvPr>
            <p:ph type="body" sz="quarter" idx="10"/>
          </p:nvPr>
        </p:nvSpPr>
        <p:spPr>
          <a:xfrm>
            <a:off x="3995738" y="4280227"/>
            <a:ext cx="6965950" cy="1084262"/>
          </a:xfrm>
        </p:spPr>
        <p:txBody>
          <a:bodyPr/>
          <a:lstStyle/>
          <a:p>
            <a:r>
              <a:rPr lang="en-GB" dirty="0"/>
              <a:t>Lorna Mallon</a:t>
            </a:r>
          </a:p>
        </p:txBody>
      </p:sp>
    </p:spTree>
    <p:extLst>
      <p:ext uri="{BB962C8B-B14F-4D97-AF65-F5344CB8AC3E}">
        <p14:creationId xmlns:p14="http://schemas.microsoft.com/office/powerpoint/2010/main" val="2373399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60056-31FB-3322-9875-563251869D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95C7CD-97F9-079D-6EAF-6B390AFD6AFF}"/>
              </a:ext>
            </a:extLst>
          </p:cNvPr>
          <p:cNvSpPr>
            <a:spLocks noGrp="1"/>
          </p:cNvSpPr>
          <p:nvPr>
            <p:ph type="title"/>
          </p:nvPr>
        </p:nvSpPr>
        <p:spPr/>
        <p:txBody>
          <a:bodyPr>
            <a:normAutofit/>
          </a:bodyPr>
          <a:lstStyle/>
          <a:p>
            <a:r>
              <a:rPr lang="en-GB" dirty="0"/>
              <a:t>I0197 – Problem Statement</a:t>
            </a:r>
          </a:p>
        </p:txBody>
      </p:sp>
      <p:sp>
        <p:nvSpPr>
          <p:cNvPr id="3" name="Content Placeholder 2">
            <a:extLst>
              <a:ext uri="{FF2B5EF4-FFF2-40B4-BE49-F238E27FC236}">
                <a16:creationId xmlns:a16="http://schemas.microsoft.com/office/drawing/2014/main" id="{947BBB80-7485-0A47-C8AF-77A9137E2F35}"/>
              </a:ext>
            </a:extLst>
          </p:cNvPr>
          <p:cNvSpPr>
            <a:spLocks noGrp="1"/>
          </p:cNvSpPr>
          <p:nvPr>
            <p:ph sz="quarter" idx="10"/>
          </p:nvPr>
        </p:nvSpPr>
        <p:spPr>
          <a:xfrm>
            <a:off x="545592" y="1267681"/>
            <a:ext cx="9217025" cy="3002625"/>
          </a:xfrm>
        </p:spPr>
        <p:txBody>
          <a:bodyPr>
            <a:normAutofit/>
          </a:bodyPr>
          <a:lstStyle/>
          <a:p>
            <a:pPr marL="0" indent="0">
              <a:buNone/>
            </a:pPr>
            <a:endParaRPr lang="en-GB" dirty="0"/>
          </a:p>
          <a:p>
            <a:endParaRPr lang="en-GB" dirty="0"/>
          </a:p>
          <a:p>
            <a:pPr lvl="1"/>
            <a:endParaRPr lang="en-GB" dirty="0"/>
          </a:p>
        </p:txBody>
      </p:sp>
      <p:sp>
        <p:nvSpPr>
          <p:cNvPr id="5" name="Content Placeholder 2">
            <a:extLst>
              <a:ext uri="{FF2B5EF4-FFF2-40B4-BE49-F238E27FC236}">
                <a16:creationId xmlns:a16="http://schemas.microsoft.com/office/drawing/2014/main" id="{3B5A72C2-87A6-CC3B-7412-E49FE2CA05EF}"/>
              </a:ext>
            </a:extLst>
          </p:cNvPr>
          <p:cNvSpPr txBox="1">
            <a:spLocks/>
          </p:cNvSpPr>
          <p:nvPr/>
        </p:nvSpPr>
        <p:spPr>
          <a:xfrm>
            <a:off x="545591" y="1459705"/>
            <a:ext cx="10299193" cy="4685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4" name="TextBox 3">
            <a:extLst>
              <a:ext uri="{FF2B5EF4-FFF2-40B4-BE49-F238E27FC236}">
                <a16:creationId xmlns:a16="http://schemas.microsoft.com/office/drawing/2014/main" id="{3DA4D18B-C049-4DE6-2D82-D37111A2F695}"/>
              </a:ext>
            </a:extLst>
          </p:cNvPr>
          <p:cNvSpPr txBox="1"/>
          <p:nvPr/>
        </p:nvSpPr>
        <p:spPr>
          <a:xfrm>
            <a:off x="545591" y="1177576"/>
            <a:ext cx="9577464" cy="5324535"/>
          </a:xfrm>
          <a:prstGeom prst="rect">
            <a:avLst/>
          </a:prstGeom>
          <a:noFill/>
        </p:spPr>
        <p:txBody>
          <a:bodyPr wrap="square" rtlCol="0">
            <a:spAutoFit/>
          </a:bodyPr>
          <a:lstStyle/>
          <a:p>
            <a:pPr marL="0" indent="0">
              <a:buFont typeface="Arial" panose="020B0604020202020204" pitchFamily="34" charset="0"/>
              <a:buNone/>
            </a:pPr>
            <a:endParaRPr lang="en-GB" sz="16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marL="0" indent="0">
              <a:lnSpc>
                <a:spcPct val="150000"/>
              </a:lnSpc>
              <a:buFont typeface="Arial" panose="020B0604020202020204" pitchFamily="34" charset="0"/>
              <a:buNone/>
            </a:pPr>
            <a:r>
              <a:rPr lang="en-GB" sz="1800" b="1" i="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a:t>
            </a:r>
            <a:r>
              <a:rPr lang="en-GB" sz="1800" dirty="0">
                <a:latin typeface="Roboto" panose="02000000000000000000" pitchFamily="2" charset="0"/>
                <a:ea typeface="Roboto" panose="02000000000000000000" pitchFamily="2" charset="0"/>
                <a:cs typeface="Roboto" panose="02000000000000000000" pitchFamily="2" charset="0"/>
              </a:rPr>
              <a:t>Consumers who have may have mismatches in industry data or faulty meters for a prolonged period have negative impacts on their billing, through inaccurate estimated bills and settlement, which can also prevent Consumers from accessing specific tariffs. Consumers, and involved Market Participants may also face difficulties in being provided updates during the fault resolution process that can lead to an increased number of complaints and a poor Consumer experience”</a:t>
            </a:r>
          </a:p>
          <a:p>
            <a:pPr marL="0" indent="0">
              <a:buFont typeface="Arial" panose="020B0604020202020204" pitchFamily="34" charset="0"/>
              <a:buNone/>
            </a:pPr>
            <a:endParaRPr lang="en-GB" sz="1800" dirty="0">
              <a:latin typeface="Roboto" panose="02000000000000000000" pitchFamily="2" charset="0"/>
              <a:ea typeface="Roboto" panose="02000000000000000000" pitchFamily="2" charset="0"/>
              <a:cs typeface="Roboto" panose="02000000000000000000" pitchFamily="2" charset="0"/>
            </a:endParaRPr>
          </a:p>
          <a:p>
            <a:pPr marL="0" indent="0">
              <a:buFont typeface="Arial" panose="020B0604020202020204" pitchFamily="34" charset="0"/>
              <a:buNone/>
            </a:pPr>
            <a:endParaRPr lang="en-GB" sz="1800" dirty="0">
              <a:latin typeface="Roboto" panose="02000000000000000000" pitchFamily="2" charset="0"/>
              <a:ea typeface="Roboto" panose="02000000000000000000" pitchFamily="2" charset="0"/>
              <a:cs typeface="Roboto" panose="02000000000000000000" pitchFamily="2" charset="0"/>
            </a:endParaRPr>
          </a:p>
          <a:p>
            <a:pPr marL="0" indent="0">
              <a:buFont typeface="Arial" panose="020B0604020202020204" pitchFamily="34" charset="0"/>
              <a:buNone/>
            </a:pPr>
            <a:endParaRPr lang="en-GB" sz="1800" dirty="0">
              <a:latin typeface="Roboto" panose="02000000000000000000" pitchFamily="2" charset="0"/>
              <a:ea typeface="Roboto" panose="02000000000000000000" pitchFamily="2" charset="0"/>
              <a:cs typeface="Roboto" panose="02000000000000000000" pitchFamily="2" charset="0"/>
            </a:endParaRPr>
          </a:p>
          <a:p>
            <a:pPr marL="0" indent="0">
              <a:buFont typeface="Arial" panose="020B0604020202020204" pitchFamily="34" charset="0"/>
              <a:buNone/>
            </a:pPr>
            <a:r>
              <a:rPr lang="en-GB" sz="1800" dirty="0">
                <a:latin typeface="Roboto" panose="02000000000000000000" pitchFamily="2" charset="0"/>
                <a:ea typeface="Roboto" panose="02000000000000000000" pitchFamily="2" charset="0"/>
                <a:cs typeface="Roboto" panose="02000000000000000000" pitchFamily="2" charset="0"/>
              </a:rPr>
              <a:t>Attendees are invited to: </a:t>
            </a:r>
          </a:p>
          <a:p>
            <a:pPr marL="0" indent="0">
              <a:buFont typeface="Arial" panose="020B0604020202020204" pitchFamily="34" charset="0"/>
              <a:buNone/>
            </a:pPr>
            <a:endParaRPr lang="en-GB" sz="1800" dirty="0">
              <a:latin typeface="Roboto" panose="02000000000000000000" pitchFamily="2" charset="0"/>
              <a:ea typeface="Roboto" panose="02000000000000000000" pitchFamily="2" charset="0"/>
              <a:cs typeface="Roboto" panose="02000000000000000000" pitchFamily="2" charset="0"/>
            </a:endParaRPr>
          </a:p>
          <a:p>
            <a:pPr marL="285750" indent="-285750">
              <a:buClr>
                <a:schemeClr val="accent3"/>
              </a:buClr>
              <a:buFont typeface="Arial" panose="020B0604020202020204" pitchFamily="34" charset="0"/>
              <a:buChar char="•"/>
            </a:pPr>
            <a:r>
              <a:rPr lang="en-GB" sz="1800" dirty="0">
                <a:latin typeface="Roboto" panose="02000000000000000000" pitchFamily="2" charset="0"/>
                <a:ea typeface="Roboto" panose="02000000000000000000" pitchFamily="2" charset="0"/>
                <a:cs typeface="Roboto" panose="02000000000000000000" pitchFamily="2" charset="0"/>
              </a:rPr>
              <a:t>Review the current problem statement; and </a:t>
            </a:r>
          </a:p>
          <a:p>
            <a:pPr marL="285750" indent="-285750">
              <a:buFont typeface="Arial" panose="020B0604020202020204" pitchFamily="34" charset="0"/>
              <a:buChar char="•"/>
            </a:pPr>
            <a:endParaRPr lang="en-GB" sz="1800" dirty="0">
              <a:latin typeface="Roboto" panose="02000000000000000000" pitchFamily="2" charset="0"/>
              <a:ea typeface="Roboto" panose="02000000000000000000" pitchFamily="2" charset="0"/>
              <a:cs typeface="Roboto" panose="02000000000000000000" pitchFamily="2" charset="0"/>
            </a:endParaRPr>
          </a:p>
          <a:p>
            <a:pPr marL="285750" indent="-285750">
              <a:buClr>
                <a:schemeClr val="accent3"/>
              </a:buClr>
              <a:buFont typeface="Arial" panose="020B0604020202020204" pitchFamily="34" charset="0"/>
              <a:buChar char="•"/>
            </a:pPr>
            <a:r>
              <a:rPr lang="en-GB" sz="1800" dirty="0">
                <a:latin typeface="Roboto" panose="02000000000000000000" pitchFamily="2" charset="0"/>
                <a:ea typeface="Roboto" panose="02000000000000000000" pitchFamily="2" charset="0"/>
                <a:cs typeface="Roboto" panose="02000000000000000000" pitchFamily="2" charset="0"/>
              </a:rPr>
              <a:t>Suggest any amendments to the problem statement.</a:t>
            </a:r>
          </a:p>
          <a:p>
            <a:endParaRPr lang="en-GB" dirty="0"/>
          </a:p>
        </p:txBody>
      </p:sp>
    </p:spTree>
    <p:extLst>
      <p:ext uri="{BB962C8B-B14F-4D97-AF65-F5344CB8AC3E}">
        <p14:creationId xmlns:p14="http://schemas.microsoft.com/office/powerpoint/2010/main" val="1113629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b="1" dirty="0">
                <a:latin typeface="Roboto"/>
                <a:ea typeface="Roboto"/>
              </a:rPr>
              <a:t>Vaishnavi </a:t>
            </a:r>
            <a:r>
              <a:rPr lang="en-GB" b="1" dirty="0" err="1">
                <a:latin typeface="Roboto"/>
                <a:ea typeface="Roboto"/>
              </a:rPr>
              <a:t>Campbell-SharmA</a:t>
            </a:r>
            <a:endParaRPr lang="en-US" dirty="0"/>
          </a:p>
        </p:txBody>
      </p:sp>
      <p:sp>
        <p:nvSpPr>
          <p:cNvPr id="7" name="Title 6">
            <a:extLst>
              <a:ext uri="{FF2B5EF4-FFF2-40B4-BE49-F238E27FC236}">
                <a16:creationId xmlns:a16="http://schemas.microsoft.com/office/drawing/2014/main" id="{68F19023-CA83-71C8-4A86-7DBE183593AC}"/>
              </a:ext>
            </a:extLst>
          </p:cNvPr>
          <p:cNvSpPr>
            <a:spLocks noGrp="1"/>
          </p:cNvSpPr>
          <p:nvPr>
            <p:ph type="title"/>
          </p:nvPr>
        </p:nvSpPr>
        <p:spPr/>
        <p:txBody>
          <a:bodyPr/>
          <a:lstStyle/>
          <a:p>
            <a:r>
              <a:rPr lang="en-GB" dirty="0"/>
              <a:t>Definition of I0197</a:t>
            </a:r>
          </a:p>
        </p:txBody>
      </p:sp>
    </p:spTree>
    <p:extLst>
      <p:ext uri="{BB962C8B-B14F-4D97-AF65-F5344CB8AC3E}">
        <p14:creationId xmlns:p14="http://schemas.microsoft.com/office/powerpoint/2010/main" val="4013944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994ED-B055-C591-E89F-EBC3A77C6E0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617D381-7AD5-1287-465D-7E5EBE33FF24}"/>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Problem Definition</a:t>
            </a:r>
          </a:p>
        </p:txBody>
      </p:sp>
      <p:sp>
        <p:nvSpPr>
          <p:cNvPr id="11" name="Rectangle 6">
            <a:extLst>
              <a:ext uri="{FF2B5EF4-FFF2-40B4-BE49-F238E27FC236}">
                <a16:creationId xmlns:a16="http://schemas.microsoft.com/office/drawing/2014/main" id="{CBAC60BF-9356-6829-145C-5B65026C92BE}"/>
              </a:ext>
            </a:extLst>
          </p:cNvPr>
          <p:cNvSpPr>
            <a:spLocks noChangeArrowheads="1"/>
          </p:cNvSpPr>
          <p:nvPr/>
        </p:nvSpPr>
        <p:spPr bwMode="auto">
          <a:xfrm>
            <a:off x="1306820" y="202941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endPar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aphicFrame>
        <p:nvGraphicFramePr>
          <p:cNvPr id="6" name="Content Placeholder 5">
            <a:extLst>
              <a:ext uri="{FF2B5EF4-FFF2-40B4-BE49-F238E27FC236}">
                <a16:creationId xmlns:a16="http://schemas.microsoft.com/office/drawing/2014/main" id="{D95D1BB1-60A9-162C-B189-554BFF5A6763}"/>
              </a:ext>
            </a:extLst>
          </p:cNvPr>
          <p:cNvGraphicFramePr>
            <a:graphicFrameLocks noGrp="1"/>
          </p:cNvGraphicFramePr>
          <p:nvPr>
            <p:ph sz="quarter" idx="10"/>
            <p:extLst>
              <p:ext uri="{D42A27DB-BD31-4B8C-83A1-F6EECF244321}">
                <p14:modId xmlns:p14="http://schemas.microsoft.com/office/powerpoint/2010/main" val="2025854051"/>
              </p:ext>
            </p:extLst>
          </p:nvPr>
        </p:nvGraphicFramePr>
        <p:xfrm>
          <a:off x="906463" y="2805470"/>
          <a:ext cx="9217025" cy="3261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3D9E6A0A-96F9-8123-ADDC-435B3C076ED6}"/>
              </a:ext>
            </a:extLst>
          </p:cNvPr>
          <p:cNvSpPr txBox="1"/>
          <p:nvPr/>
        </p:nvSpPr>
        <p:spPr>
          <a:xfrm>
            <a:off x="906463" y="1327454"/>
            <a:ext cx="9284855"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SCOPE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Under I0197, we are currently looking at non-emergency meter fault investigation and resolution process across GB Electricity and Gas market. After we have defined the REC issue, this Working </a:t>
            </a:r>
            <a:r>
              <a:rPr lang="en-GB" sz="1400" dirty="0">
                <a:solidFill>
                  <a:srgbClr val="000000"/>
                </a:solidFill>
                <a:latin typeface="Arial" panose="020B0604020202020204" pitchFamily="34" charset="0"/>
                <a:cs typeface="Arial" panose="020B0604020202020204" pitchFamily="34" charset="0"/>
              </a:rPr>
              <a:t>G</a:t>
            </a:r>
            <a:r>
              <a:rPr kumimoji="0" lang="en-GB"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roup</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may consider if it is appropriate and preferred to split the solution development by fuel and/or </a:t>
            </a:r>
            <a:r>
              <a:rPr lang="en-GB" sz="1400" dirty="0">
                <a:solidFill>
                  <a:srgbClr val="000000"/>
                </a:solidFill>
                <a:latin typeface="Arial" panose="020B0604020202020204" pitchFamily="34" charset="0"/>
                <a:cs typeface="Arial" panose="020B0604020202020204" pitchFamily="34" charset="0"/>
              </a:rPr>
              <a:t>Consumer</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(Domestic/Non-Domestic) type.</a:t>
            </a:r>
          </a:p>
        </p:txBody>
      </p:sp>
    </p:spTree>
    <p:extLst>
      <p:ext uri="{BB962C8B-B14F-4D97-AF65-F5344CB8AC3E}">
        <p14:creationId xmlns:p14="http://schemas.microsoft.com/office/powerpoint/2010/main" val="2814514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6B816-1126-158A-AB4B-9A00B6F32FE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FFB1760-1FFB-927D-CE76-D30A7F5ADD55}"/>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Problem Definition</a:t>
            </a:r>
          </a:p>
        </p:txBody>
      </p:sp>
      <p:sp>
        <p:nvSpPr>
          <p:cNvPr id="11" name="Rectangle 6">
            <a:extLst>
              <a:ext uri="{FF2B5EF4-FFF2-40B4-BE49-F238E27FC236}">
                <a16:creationId xmlns:a16="http://schemas.microsoft.com/office/drawing/2014/main" id="{C247BB63-6D07-577E-B299-E88B3CF9976E}"/>
              </a:ext>
            </a:extLst>
          </p:cNvPr>
          <p:cNvSpPr>
            <a:spLocks noChangeArrowheads="1"/>
          </p:cNvSpPr>
          <p:nvPr/>
        </p:nvSpPr>
        <p:spPr bwMode="auto">
          <a:xfrm>
            <a:off x="1306820" y="202941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endParaRPr kumimoji="0" lang="en-GB"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aphicFrame>
        <p:nvGraphicFramePr>
          <p:cNvPr id="5" name="Content Placeholder 4">
            <a:extLst>
              <a:ext uri="{FF2B5EF4-FFF2-40B4-BE49-F238E27FC236}">
                <a16:creationId xmlns:a16="http://schemas.microsoft.com/office/drawing/2014/main" id="{FD35A943-9065-2F85-6758-C133FE4BFE36}"/>
              </a:ext>
            </a:extLst>
          </p:cNvPr>
          <p:cNvGraphicFramePr>
            <a:graphicFrameLocks noGrp="1"/>
          </p:cNvGraphicFramePr>
          <p:nvPr>
            <p:ph sz="quarter" idx="10"/>
            <p:extLst>
              <p:ext uri="{D42A27DB-BD31-4B8C-83A1-F6EECF244321}">
                <p14:modId xmlns:p14="http://schemas.microsoft.com/office/powerpoint/2010/main" val="2332727752"/>
              </p:ext>
            </p:extLst>
          </p:nvPr>
        </p:nvGraphicFramePr>
        <p:xfrm>
          <a:off x="906464" y="1190170"/>
          <a:ext cx="9216592" cy="53027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53077001-579D-01EB-20CD-DFD6649C01A8}"/>
              </a:ext>
            </a:extLst>
          </p:cNvPr>
          <p:cNvSpPr txBox="1"/>
          <p:nvPr/>
        </p:nvSpPr>
        <p:spPr>
          <a:xfrm>
            <a:off x="906463" y="6123539"/>
            <a:ext cx="921659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agree with this summary? Is there anything else to add to this list?</a:t>
            </a:r>
          </a:p>
        </p:txBody>
      </p:sp>
      <p:sp>
        <p:nvSpPr>
          <p:cNvPr id="3" name="Rectangle: Rounded Corners 2">
            <a:extLst>
              <a:ext uri="{FF2B5EF4-FFF2-40B4-BE49-F238E27FC236}">
                <a16:creationId xmlns:a16="http://schemas.microsoft.com/office/drawing/2014/main" id="{AA466610-1422-49FD-E518-4E33918E212C}"/>
              </a:ext>
            </a:extLst>
          </p:cNvPr>
          <p:cNvSpPr/>
          <p:nvPr/>
        </p:nvSpPr>
        <p:spPr>
          <a:xfrm>
            <a:off x="3389014" y="3020416"/>
            <a:ext cx="4251488" cy="369314"/>
          </a:xfrm>
          <a:prstGeom prst="roundRect">
            <a:avLst/>
          </a:prstGeom>
          <a:solidFill>
            <a:schemeClr val="accent3"/>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Technology enabled solutions</a:t>
            </a:r>
          </a:p>
        </p:txBody>
      </p:sp>
      <p:sp>
        <p:nvSpPr>
          <p:cNvPr id="4" name="Rectangle: Rounded Corners 3">
            <a:extLst>
              <a:ext uri="{FF2B5EF4-FFF2-40B4-BE49-F238E27FC236}">
                <a16:creationId xmlns:a16="http://schemas.microsoft.com/office/drawing/2014/main" id="{17669A99-E158-4633-21AA-CBD4B2FF42E9}"/>
              </a:ext>
            </a:extLst>
          </p:cNvPr>
          <p:cNvSpPr/>
          <p:nvPr/>
        </p:nvSpPr>
        <p:spPr>
          <a:xfrm>
            <a:off x="1102936" y="3020416"/>
            <a:ext cx="1875934" cy="369314"/>
          </a:xfrm>
          <a:prstGeom prst="roundRect">
            <a:avLst/>
          </a:prstGeom>
          <a:solidFill>
            <a:schemeClr val="accent3"/>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Legal text</a:t>
            </a:r>
          </a:p>
        </p:txBody>
      </p:sp>
      <p:sp>
        <p:nvSpPr>
          <p:cNvPr id="6" name="Rectangle: Rounded Corners 5">
            <a:extLst>
              <a:ext uri="{FF2B5EF4-FFF2-40B4-BE49-F238E27FC236}">
                <a16:creationId xmlns:a16="http://schemas.microsoft.com/office/drawing/2014/main" id="{8C2162FD-2E46-5825-733A-B01D4FC7F6D7}"/>
              </a:ext>
            </a:extLst>
          </p:cNvPr>
          <p:cNvSpPr/>
          <p:nvPr/>
        </p:nvSpPr>
        <p:spPr>
          <a:xfrm>
            <a:off x="8050646" y="3020416"/>
            <a:ext cx="1875934" cy="369314"/>
          </a:xfrm>
          <a:prstGeom prst="roundRect">
            <a:avLst/>
          </a:prstGeom>
          <a:solidFill>
            <a:schemeClr val="accent3"/>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Supporting resources</a:t>
            </a:r>
          </a:p>
        </p:txBody>
      </p:sp>
    </p:spTree>
    <p:extLst>
      <p:ext uri="{BB962C8B-B14F-4D97-AF65-F5344CB8AC3E}">
        <p14:creationId xmlns:p14="http://schemas.microsoft.com/office/powerpoint/2010/main" val="4253221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CD3A7-97F2-96D3-EECF-16AF9B9CF85F}"/>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Clarifying Obligations</a:t>
            </a:r>
          </a:p>
        </p:txBody>
      </p:sp>
      <p:graphicFrame>
        <p:nvGraphicFramePr>
          <p:cNvPr id="4" name="Content Placeholder 3">
            <a:extLst>
              <a:ext uri="{FF2B5EF4-FFF2-40B4-BE49-F238E27FC236}">
                <a16:creationId xmlns:a16="http://schemas.microsoft.com/office/drawing/2014/main" id="{CF2AB2E8-B95E-FA65-A4A2-490498991FEE}"/>
              </a:ext>
            </a:extLst>
          </p:cNvPr>
          <p:cNvGraphicFramePr>
            <a:graphicFrameLocks noGrp="1"/>
          </p:cNvGraphicFramePr>
          <p:nvPr>
            <p:ph sz="quarter" idx="10"/>
            <p:extLst>
              <p:ext uri="{D42A27DB-BD31-4B8C-83A1-F6EECF244321}">
                <p14:modId xmlns:p14="http://schemas.microsoft.com/office/powerpoint/2010/main" val="2127622375"/>
              </p:ext>
            </p:extLst>
          </p:nvPr>
        </p:nvGraphicFramePr>
        <p:xfrm>
          <a:off x="309249" y="2991367"/>
          <a:ext cx="11573501" cy="15620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59E67300-DEEC-4355-1342-57BE3F9B1059}"/>
              </a:ext>
            </a:extLst>
          </p:cNvPr>
          <p:cNvSpPr txBox="1"/>
          <p:nvPr/>
        </p:nvSpPr>
        <p:spPr>
          <a:xfrm>
            <a:off x="906463" y="2265118"/>
            <a:ext cx="10039639" cy="6514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450"/>
              </a:spcBef>
              <a:spcAft>
                <a:spcPts val="45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Are the following options feasible?</a:t>
            </a:r>
          </a:p>
          <a:p>
            <a:pPr marL="0" marR="0" lvl="0" indent="0" algn="ctr" defTabSz="914400" rtl="0" eaLnBrk="1" fontAlgn="auto" latinLnBrk="0" hangingPunct="1">
              <a:lnSpc>
                <a:spcPct val="100000"/>
              </a:lnSpc>
              <a:spcBef>
                <a:spcPts val="450"/>
              </a:spcBef>
              <a:spcAft>
                <a:spcPts val="45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What impacts and/or blockers must we consider?</a:t>
            </a:r>
          </a:p>
        </p:txBody>
      </p:sp>
      <p:sp>
        <p:nvSpPr>
          <p:cNvPr id="7" name="TextBox 6">
            <a:extLst>
              <a:ext uri="{FF2B5EF4-FFF2-40B4-BE49-F238E27FC236}">
                <a16:creationId xmlns:a16="http://schemas.microsoft.com/office/drawing/2014/main" id="{A579EC80-0E89-567D-1F40-E19E0022BABE}"/>
              </a:ext>
            </a:extLst>
          </p:cNvPr>
          <p:cNvSpPr txBox="1"/>
          <p:nvPr/>
        </p:nvSpPr>
        <p:spPr>
          <a:xfrm>
            <a:off x="1274821" y="4647133"/>
            <a:ext cx="9184046" cy="15542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450"/>
              </a:spcBef>
              <a:spcAft>
                <a:spcPts val="45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What should an Energy Supplier’s obligations be to enable the MEM to take timely action?</a:t>
            </a:r>
          </a:p>
          <a:p>
            <a:pPr marL="0" marR="0" lvl="0" indent="0" algn="ctr" defTabSz="914400" rtl="0" eaLnBrk="1" fontAlgn="auto" latinLnBrk="0" hangingPunct="1">
              <a:lnSpc>
                <a:spcPct val="100000"/>
              </a:lnSpc>
              <a:spcBef>
                <a:spcPts val="450"/>
              </a:spcBef>
              <a:spcAft>
                <a:spcPts val="45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What, if any, should the (i)DNO and/or (i)GT obligations be?</a:t>
            </a:r>
          </a:p>
          <a:p>
            <a:pPr marL="0" marR="0" lvl="0" indent="0" algn="ctr" defTabSz="914400" rtl="0" eaLnBrk="1" fontAlgn="auto" latinLnBrk="0" hangingPunct="1">
              <a:lnSpc>
                <a:spcPct val="100000"/>
              </a:lnSpc>
              <a:spcBef>
                <a:spcPts val="450"/>
              </a:spcBef>
              <a:spcAft>
                <a:spcPts val="45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Should obligations be streamlined or not for Electricity and Gas, Domestic and Non-Domestic, ownership of Meter Asset and why? What are the distinctions to consider?</a:t>
            </a:r>
          </a:p>
          <a:p>
            <a:pPr marL="0" marR="0" lvl="0" indent="0" algn="ctr" defTabSz="914400" rtl="0" eaLnBrk="1" fontAlgn="auto" latinLnBrk="0" hangingPunct="1">
              <a:lnSpc>
                <a:spcPct val="100000"/>
              </a:lnSpc>
              <a:spcBef>
                <a:spcPts val="450"/>
              </a:spcBef>
              <a:spcAft>
                <a:spcPts val="45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Anything else to consider?</a:t>
            </a:r>
          </a:p>
        </p:txBody>
      </p:sp>
      <p:sp>
        <p:nvSpPr>
          <p:cNvPr id="8" name="Rectangle 7">
            <a:extLst>
              <a:ext uri="{FF2B5EF4-FFF2-40B4-BE49-F238E27FC236}">
                <a16:creationId xmlns:a16="http://schemas.microsoft.com/office/drawing/2014/main" id="{D8984C99-1F18-7F37-8F40-FA82BCFD3BE7}"/>
              </a:ext>
            </a:extLst>
          </p:cNvPr>
          <p:cNvSpPr/>
          <p:nvPr/>
        </p:nvSpPr>
        <p:spPr>
          <a:xfrm>
            <a:off x="1" y="1253773"/>
            <a:ext cx="12192000" cy="936556"/>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8172E5B3-74E7-38DE-5625-B11081DD85EE}"/>
              </a:ext>
            </a:extLst>
          </p:cNvPr>
          <p:cNvSpPr txBox="1"/>
          <p:nvPr/>
        </p:nvSpPr>
        <p:spPr>
          <a:xfrm>
            <a:off x="906463" y="1352719"/>
            <a:ext cx="9216591"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The feedback indicates a need to establish clear timelines and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In response to this, we are considering:</a:t>
            </a:r>
          </a:p>
        </p:txBody>
      </p:sp>
    </p:spTree>
    <p:extLst>
      <p:ext uri="{BB962C8B-B14F-4D97-AF65-F5344CB8AC3E}">
        <p14:creationId xmlns:p14="http://schemas.microsoft.com/office/powerpoint/2010/main" val="3369012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E9DB5-7561-9EB5-0C86-6F7ECF9B501D}"/>
              </a:ext>
            </a:extLst>
          </p:cNvPr>
          <p:cNvSpPr>
            <a:spLocks noGrp="1"/>
          </p:cNvSpPr>
          <p:nvPr>
            <p:ph type="title"/>
          </p:nvPr>
        </p:nvSpPr>
        <p:spPr/>
        <p:txBody>
          <a:bodyPr>
            <a:normAutofit fontScale="90000"/>
          </a:bodyPr>
          <a:lstStyle/>
          <a:p>
            <a:r>
              <a:rPr lang="en-GB" dirty="0">
                <a:latin typeface="Arial" panose="020B0604020202020204" pitchFamily="34" charset="0"/>
                <a:cs typeface="Arial" panose="020B0604020202020204" pitchFamily="34" charset="0"/>
              </a:rPr>
              <a:t>Technology for Better Communication and Monitoring</a:t>
            </a:r>
          </a:p>
        </p:txBody>
      </p:sp>
      <p:graphicFrame>
        <p:nvGraphicFramePr>
          <p:cNvPr id="6" name="Content Placeholder 5">
            <a:extLst>
              <a:ext uri="{FF2B5EF4-FFF2-40B4-BE49-F238E27FC236}">
                <a16:creationId xmlns:a16="http://schemas.microsoft.com/office/drawing/2014/main" id="{244708D3-3EE6-8EC9-7DEF-AC4A54F1AA56}"/>
              </a:ext>
            </a:extLst>
          </p:cNvPr>
          <p:cNvGraphicFramePr>
            <a:graphicFrameLocks noGrp="1"/>
          </p:cNvGraphicFramePr>
          <p:nvPr>
            <p:ph sz="quarter" idx="10"/>
          </p:nvPr>
        </p:nvGraphicFramePr>
        <p:xfrm>
          <a:off x="7670122" y="1939925"/>
          <a:ext cx="3360736" cy="4178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2">
            <a:extLst>
              <a:ext uri="{FF2B5EF4-FFF2-40B4-BE49-F238E27FC236}">
                <a16:creationId xmlns:a16="http://schemas.microsoft.com/office/drawing/2014/main" id="{B2F23F13-0E0B-4765-30BC-66452E32CF36}"/>
              </a:ext>
            </a:extLst>
          </p:cNvPr>
          <p:cNvSpPr txBox="1">
            <a:spLocks/>
          </p:cNvSpPr>
          <p:nvPr/>
        </p:nvSpPr>
        <p:spPr>
          <a:xfrm>
            <a:off x="906463" y="1604799"/>
            <a:ext cx="6408737" cy="36484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cs typeface="Roboto" panose="02000000000000000000" pitchFamily="2" charset="0"/>
              </a:rPr>
              <a:t>The feedback received indicated current process is onerous and depends solely on manual tracking due to little to no standardisation on how information is shared.</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cs typeface="Roboto" panose="02000000000000000000" pitchFamily="2" charset="0"/>
              </a:rPr>
              <a:t>This also results in inefficiencies in the process due to insufficient or incorrect information sharing.</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cs typeface="Roboto" panose="02000000000000000000" pitchFamily="2" charset="0"/>
              </a:rPr>
              <a:t>Energy Suppliers solely rely on contractual leverage to manage MEM response.</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cs typeface="Roboto" panose="02000000000000000000" pitchFamily="2" charset="0"/>
              </a:rPr>
              <a:t>MEMs face challenges around inaccurate or delayed contact details and/or Meter Point Location.</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cs typeface="Roboto" panose="02000000000000000000" pitchFamily="2" charset="0"/>
              </a:rPr>
              <a:t>Other Market </a:t>
            </a:r>
            <a:r>
              <a:rPr lang="en-GB" sz="1600" dirty="0">
                <a:solidFill>
                  <a:srgbClr val="000000"/>
                </a:solidFill>
                <a:cs typeface="Roboto" panose="02000000000000000000" pitchFamily="2" charset="0"/>
              </a:rPr>
              <a:t>P</a:t>
            </a:r>
            <a:r>
              <a:rPr kumimoji="0" lang="en-GB" sz="1600" b="0" i="0" u="none" strike="noStrike" kern="1200" cap="none" spc="0" normalizeH="0" baseline="0" noProof="0" dirty="0" err="1">
                <a:ln>
                  <a:noFill/>
                </a:ln>
                <a:solidFill>
                  <a:srgbClr val="000000"/>
                </a:solidFill>
                <a:effectLst/>
                <a:uLnTx/>
                <a:uFillTx/>
                <a:cs typeface="Roboto" panose="02000000000000000000" pitchFamily="2" charset="0"/>
              </a:rPr>
              <a:t>articipants</a:t>
            </a:r>
            <a:r>
              <a:rPr kumimoji="0" lang="en-GB" sz="1600" b="0" i="0" u="none" strike="noStrike" kern="1200" cap="none" spc="0" normalizeH="0" baseline="0" noProof="0" dirty="0">
                <a:ln>
                  <a:noFill/>
                </a:ln>
                <a:solidFill>
                  <a:srgbClr val="000000"/>
                </a:solidFill>
                <a:effectLst/>
                <a:uLnTx/>
                <a:uFillTx/>
                <a:cs typeface="Roboto" panose="02000000000000000000" pitchFamily="2" charset="0"/>
              </a:rPr>
              <a:t> such as Data </a:t>
            </a:r>
            <a:r>
              <a:rPr lang="en-GB" sz="1600" dirty="0">
                <a:solidFill>
                  <a:srgbClr val="000000"/>
                </a:solidFill>
                <a:cs typeface="Roboto" panose="02000000000000000000" pitchFamily="2" charset="0"/>
              </a:rPr>
              <a:t>C</a:t>
            </a:r>
            <a:r>
              <a:rPr kumimoji="0" lang="en-GB" sz="1600" b="0" i="0" u="none" strike="noStrike" kern="1200" cap="none" spc="0" normalizeH="0" baseline="0" noProof="0" dirty="0" err="1">
                <a:ln>
                  <a:noFill/>
                </a:ln>
                <a:solidFill>
                  <a:srgbClr val="000000"/>
                </a:solidFill>
                <a:effectLst/>
                <a:uLnTx/>
                <a:uFillTx/>
                <a:cs typeface="Roboto" panose="02000000000000000000" pitchFamily="2" charset="0"/>
              </a:rPr>
              <a:t>ollectors</a:t>
            </a:r>
            <a:r>
              <a:rPr kumimoji="0" lang="en-GB" sz="1600" b="0" i="0" u="none" strike="noStrike" kern="1200" cap="none" spc="0" normalizeH="0" baseline="0" noProof="0" dirty="0">
                <a:ln>
                  <a:noFill/>
                </a:ln>
                <a:solidFill>
                  <a:srgbClr val="000000"/>
                </a:solidFill>
                <a:effectLst/>
                <a:uLnTx/>
                <a:uFillTx/>
                <a:cs typeface="Roboto" panose="02000000000000000000" pitchFamily="2" charset="0"/>
              </a:rPr>
              <a:t> and </a:t>
            </a:r>
            <a:r>
              <a:rPr lang="en-GB" sz="1600" dirty="0">
                <a:solidFill>
                  <a:srgbClr val="000000"/>
                </a:solidFill>
                <a:cs typeface="Roboto" panose="02000000000000000000" pitchFamily="2" charset="0"/>
              </a:rPr>
              <a:t>N</a:t>
            </a:r>
            <a:r>
              <a:rPr kumimoji="0" lang="en-GB" sz="1600" b="0" i="0" u="none" strike="noStrike" kern="1200" cap="none" spc="0" normalizeH="0" baseline="0" noProof="0" dirty="0" err="1">
                <a:ln>
                  <a:noFill/>
                </a:ln>
                <a:solidFill>
                  <a:srgbClr val="000000"/>
                </a:solidFill>
                <a:effectLst/>
                <a:uLnTx/>
                <a:uFillTx/>
                <a:cs typeface="Roboto" panose="02000000000000000000" pitchFamily="2" charset="0"/>
              </a:rPr>
              <a:t>etwork</a:t>
            </a:r>
            <a:r>
              <a:rPr kumimoji="0" lang="en-GB" sz="1600" b="0" i="0" u="none" strike="noStrike" kern="1200" cap="none" spc="0" normalizeH="0" baseline="0" noProof="0" dirty="0">
                <a:ln>
                  <a:noFill/>
                </a:ln>
                <a:solidFill>
                  <a:srgbClr val="000000"/>
                </a:solidFill>
                <a:effectLst/>
                <a:uLnTx/>
                <a:uFillTx/>
                <a:cs typeface="Roboto" panose="02000000000000000000" pitchFamily="2" charset="0"/>
              </a:rPr>
              <a:t> </a:t>
            </a:r>
            <a:r>
              <a:rPr lang="en-GB" sz="1600" dirty="0">
                <a:solidFill>
                  <a:srgbClr val="000000"/>
                </a:solidFill>
                <a:cs typeface="Roboto" panose="02000000000000000000" pitchFamily="2" charset="0"/>
              </a:rPr>
              <a:t>O</a:t>
            </a:r>
            <a:r>
              <a:rPr kumimoji="0" lang="en-GB" sz="1600" b="0" i="0" u="none" strike="noStrike" kern="1200" cap="none" spc="0" normalizeH="0" baseline="0" noProof="0" dirty="0" err="1">
                <a:ln>
                  <a:noFill/>
                </a:ln>
                <a:solidFill>
                  <a:srgbClr val="000000"/>
                </a:solidFill>
                <a:effectLst/>
                <a:uLnTx/>
                <a:uFillTx/>
                <a:cs typeface="Roboto" panose="02000000000000000000" pitchFamily="2" charset="0"/>
              </a:rPr>
              <a:t>perators</a:t>
            </a:r>
            <a:r>
              <a:rPr kumimoji="0" lang="en-GB" sz="1600" b="0" i="0" u="none" strike="noStrike" kern="1200" cap="none" spc="0" normalizeH="0" baseline="0" noProof="0" dirty="0">
                <a:ln>
                  <a:noFill/>
                </a:ln>
                <a:solidFill>
                  <a:srgbClr val="000000"/>
                </a:solidFill>
                <a:effectLst/>
                <a:uLnTx/>
                <a:uFillTx/>
                <a:cs typeface="Roboto" panose="02000000000000000000" pitchFamily="2" charset="0"/>
              </a:rPr>
              <a:t> also face issues if meter faults are not timely resolved and progress as well as outcome clearly communicated.</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cs typeface="Roboto" panose="02000000000000000000" pitchFamily="2" charset="0"/>
            </a:endParaRPr>
          </a:p>
        </p:txBody>
      </p:sp>
      <p:sp>
        <p:nvSpPr>
          <p:cNvPr id="8" name="Rectangle 7">
            <a:extLst>
              <a:ext uri="{FF2B5EF4-FFF2-40B4-BE49-F238E27FC236}">
                <a16:creationId xmlns:a16="http://schemas.microsoft.com/office/drawing/2014/main" id="{6BA13451-8E8D-2317-E218-51A7570B5423}"/>
              </a:ext>
            </a:extLst>
          </p:cNvPr>
          <p:cNvSpPr/>
          <p:nvPr/>
        </p:nvSpPr>
        <p:spPr>
          <a:xfrm>
            <a:off x="838984" y="5366022"/>
            <a:ext cx="6476216" cy="933483"/>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We welcome views from the Working </a:t>
            </a:r>
            <a:r>
              <a:rPr lang="en-GB" sz="1600" dirty="0">
                <a:solidFill>
                  <a:prstClr val="white"/>
                </a:solidFill>
                <a:latin typeface="Roboto" panose="02000000000000000000" pitchFamily="2" charset="0"/>
                <a:ea typeface="Roboto" panose="02000000000000000000" pitchFamily="2" charset="0"/>
                <a:cs typeface="Roboto" panose="02000000000000000000" pitchFamily="2" charset="0"/>
              </a:rPr>
              <a:t>G</a:t>
            </a:r>
            <a:r>
              <a:rPr kumimoji="0" lang="en-GB" sz="1600" b="0" i="0" u="none" strike="noStrike" kern="1200" cap="none" spc="0" normalizeH="0" baseline="0" noProof="0" dirty="0" err="1">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roup</a:t>
            </a:r>
            <a:r>
              <a:rPr kumimoji="0" lang="en-GB" sz="16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 members on this.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What are the key considerations?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Any views on existing technology which may be suitable?</a:t>
            </a:r>
          </a:p>
        </p:txBody>
      </p:sp>
    </p:spTree>
    <p:extLst>
      <p:ext uri="{BB962C8B-B14F-4D97-AF65-F5344CB8AC3E}">
        <p14:creationId xmlns:p14="http://schemas.microsoft.com/office/powerpoint/2010/main" val="197161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DE5A5-353D-FB9D-F52A-E49814B86F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1D151E-AE14-618E-AC43-ACEF0508771E}"/>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Highlighting Support Available</a:t>
            </a:r>
          </a:p>
        </p:txBody>
      </p:sp>
      <p:sp>
        <p:nvSpPr>
          <p:cNvPr id="3" name="Content Placeholder 2">
            <a:extLst>
              <a:ext uri="{FF2B5EF4-FFF2-40B4-BE49-F238E27FC236}">
                <a16:creationId xmlns:a16="http://schemas.microsoft.com/office/drawing/2014/main" id="{FB594E31-ACD7-A594-65F0-0B4AA240DA83}"/>
              </a:ext>
            </a:extLst>
          </p:cNvPr>
          <p:cNvSpPr>
            <a:spLocks noGrp="1"/>
          </p:cNvSpPr>
          <p:nvPr>
            <p:ph sz="quarter" idx="10"/>
          </p:nvPr>
        </p:nvSpPr>
        <p:spPr/>
        <p:txBody>
          <a:bodyPr/>
          <a:lstStyle/>
          <a:p>
            <a:pPr marL="0" indent="0">
              <a:buNone/>
            </a:pPr>
            <a:r>
              <a:rPr lang="en-GB" dirty="0">
                <a:cs typeface="Roboto" panose="02000000000000000000" pitchFamily="2" charset="0"/>
              </a:rPr>
              <a:t>There is value in signposting support already available as degree of adoption across Parties varies.</a:t>
            </a:r>
          </a:p>
          <a:p>
            <a:r>
              <a:rPr lang="en-GB" dirty="0">
                <a:cs typeface="Roboto" panose="02000000000000000000" pitchFamily="2" charset="0"/>
              </a:rPr>
              <a:t>Do you commonly seek operational support from your OAMs to unblock issues with meter fault resolution, especially in the absence of contractual leverage e.g. where a Consumer may have a direct contract and relationship with the MEM?</a:t>
            </a:r>
          </a:p>
          <a:p>
            <a:r>
              <a:rPr lang="en-GB" dirty="0">
                <a:cs typeface="Roboto" panose="02000000000000000000" pitchFamily="2" charset="0"/>
              </a:rPr>
              <a:t>Are there any other areas where guidance may be beneficial to prevent delays in Meter Fault Investigation and Resolution?</a:t>
            </a:r>
          </a:p>
        </p:txBody>
      </p:sp>
    </p:spTree>
    <p:extLst>
      <p:ext uri="{BB962C8B-B14F-4D97-AF65-F5344CB8AC3E}">
        <p14:creationId xmlns:p14="http://schemas.microsoft.com/office/powerpoint/2010/main" val="192096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52497-9322-95B5-21C3-83153C9D8A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6198C4-B40A-95E4-0B93-DF6FF8830002}"/>
              </a:ext>
            </a:extLst>
          </p:cNvPr>
          <p:cNvSpPr>
            <a:spLocks noGrp="1"/>
          </p:cNvSpPr>
          <p:nvPr>
            <p:ph type="title"/>
          </p:nvPr>
        </p:nvSpPr>
        <p:spPr>
          <a:xfrm>
            <a:off x="3995161" y="3363994"/>
            <a:ext cx="6966527" cy="1325563"/>
          </a:xfrm>
        </p:spPr>
        <p:txBody>
          <a:bodyPr>
            <a:normAutofit fontScale="90000"/>
          </a:bodyPr>
          <a:lstStyle/>
          <a:p>
            <a:r>
              <a:rPr lang="en-GB" dirty="0"/>
              <a:t>Any other business &amp; date of next meeting   </a:t>
            </a:r>
            <a:br>
              <a:rPr lang="en-GB" dirty="0"/>
            </a:br>
            <a:br>
              <a:rPr lang="en-GB" dirty="0"/>
            </a:br>
            <a:endParaRPr lang="en-GB" dirty="0"/>
          </a:p>
        </p:txBody>
      </p:sp>
      <p:sp>
        <p:nvSpPr>
          <p:cNvPr id="10" name="Table Placeholder 2">
            <a:extLst>
              <a:ext uri="{FF2B5EF4-FFF2-40B4-BE49-F238E27FC236}">
                <a16:creationId xmlns:a16="http://schemas.microsoft.com/office/drawing/2014/main" id="{9C89F79B-934F-6FD7-B3F0-4D13FDD3E00E}"/>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2" name="Table Placeholder 2">
            <a:extLst>
              <a:ext uri="{FF2B5EF4-FFF2-40B4-BE49-F238E27FC236}">
                <a16:creationId xmlns:a16="http://schemas.microsoft.com/office/drawing/2014/main" id="{F6DA5BCB-480A-97C8-356D-6DFC5CF93F87}"/>
              </a:ext>
            </a:extLst>
          </p:cNvPr>
          <p:cNvSpPr txBox="1">
            <a:spLocks/>
          </p:cNvSpPr>
          <p:nvPr/>
        </p:nvSpPr>
        <p:spPr>
          <a:xfrm>
            <a:off x="838200" y="1493511"/>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4" name="Text Placeholder 3">
            <a:extLst>
              <a:ext uri="{FF2B5EF4-FFF2-40B4-BE49-F238E27FC236}">
                <a16:creationId xmlns:a16="http://schemas.microsoft.com/office/drawing/2014/main" id="{66E6E8ED-E168-FE89-3C90-03333989A9DD}"/>
              </a:ext>
            </a:extLst>
          </p:cNvPr>
          <p:cNvSpPr>
            <a:spLocks noGrp="1"/>
          </p:cNvSpPr>
          <p:nvPr>
            <p:ph type="body" sz="quarter" idx="10"/>
          </p:nvPr>
        </p:nvSpPr>
        <p:spPr>
          <a:xfrm>
            <a:off x="3995738" y="4280227"/>
            <a:ext cx="6965950" cy="1084262"/>
          </a:xfrm>
        </p:spPr>
        <p:txBody>
          <a:bodyPr/>
          <a:lstStyle/>
          <a:p>
            <a:r>
              <a:rPr lang="en-GB" dirty="0"/>
              <a:t>James Hardy </a:t>
            </a:r>
          </a:p>
        </p:txBody>
      </p:sp>
    </p:spTree>
    <p:extLst>
      <p:ext uri="{BB962C8B-B14F-4D97-AF65-F5344CB8AC3E}">
        <p14:creationId xmlns:p14="http://schemas.microsoft.com/office/powerpoint/2010/main" val="3089368229"/>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94F11279-9414-4193-8BB2-E35679FBC83A}"/>
    </a:ext>
  </a:extLst>
</a:theme>
</file>

<file path=ppt/theme/theme3.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227F3447-4B93-44BA-86EC-08F1999C5A12}">
  <ds:schemaRefs>
    <ds:schemaRef ds:uri="http://schemas.microsoft.com/office/2006/metadata/properties"/>
    <ds:schemaRef ds:uri="http://schemas.microsoft.com/office/infopath/2007/PartnerControls"/>
    <ds:schemaRef ds:uri="http://www.w3.org/XML/1998/namespace"/>
    <ds:schemaRef ds:uri="http://purl.org/dc/terms/"/>
    <ds:schemaRef ds:uri="http://schemas.microsoft.com/office/2006/documentManagement/types"/>
    <ds:schemaRef ds:uri="http://purl.org/dc/elements/1.1/"/>
    <ds:schemaRef ds:uri="http://schemas.openxmlformats.org/package/2006/metadata/core-properties"/>
    <ds:schemaRef ds:uri="a29438e6-9f8e-48db-8cd2-ba23fa24ecf7"/>
    <ds:schemaRef ds:uri="http://purl.org/dc/dcmitype/"/>
  </ds:schemaRefs>
</ds:datastoreItem>
</file>

<file path=customXml/itemProps3.xml><?xml version="1.0" encoding="utf-8"?>
<ds:datastoreItem xmlns:ds="http://schemas.openxmlformats.org/officeDocument/2006/customXml" ds:itemID="{A31B6122-167F-499E-9807-4598B9E6557C}"/>
</file>

<file path=docProps/app.xml><?xml version="1.0" encoding="utf-8"?>
<Properties xmlns="http://schemas.openxmlformats.org/officeDocument/2006/extended-properties" xmlns:vt="http://schemas.openxmlformats.org/officeDocument/2006/docPropsVTypes">
  <Template>RECCP_22_0705 - Slides</Template>
  <TotalTime>223</TotalTime>
  <Words>1740</Words>
  <Application>Microsoft Office PowerPoint</Application>
  <PresentationFormat>Widescreen</PresentationFormat>
  <Paragraphs>199</Paragraphs>
  <Slides>19</Slides>
  <Notes>1</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19</vt:i4>
      </vt:variant>
    </vt:vector>
  </HeadingPairs>
  <TitlesOfParts>
    <vt:vector size="27" baseType="lpstr">
      <vt:lpstr>Arial</vt:lpstr>
      <vt:lpstr>Calibri</vt:lpstr>
      <vt:lpstr>Roboto</vt:lpstr>
      <vt:lpstr>REC Light Event Theme</vt:lpstr>
      <vt:lpstr>REC Alternative Event Theme</vt:lpstr>
      <vt:lpstr>1_REC Light Event Theme</vt:lpstr>
      <vt:lpstr>1_REC Alternative Event Theme</vt:lpstr>
      <vt:lpstr>2_REC Light Event Theme</vt:lpstr>
      <vt:lpstr>I0197 - WORKING GROUP 1  Introducing a Process to Provide Updates during Fault Resolutions</vt:lpstr>
      <vt:lpstr>Introducing Your presenters</vt:lpstr>
      <vt:lpstr>Agenda</vt:lpstr>
      <vt:lpstr>TERMS of reference    </vt:lpstr>
      <vt:lpstr>Progress and Activities to Date </vt:lpstr>
      <vt:lpstr>I0197 – Introducing a process to provide updates during fault resolutions</vt:lpstr>
      <vt:lpstr>I0197 – Electricity process Gaps and Issues</vt:lpstr>
      <vt:lpstr>I0197 – Gas Process Gaps and Issues</vt:lpstr>
      <vt:lpstr>I0197 – Introducing a process to provide updates during fault resolutions</vt:lpstr>
      <vt:lpstr>I0197 – Introducing a process to provide updates during fault resolutions</vt:lpstr>
      <vt:lpstr>Review of problem statement    </vt:lpstr>
      <vt:lpstr>I0197 – Problem Statement</vt:lpstr>
      <vt:lpstr>Definition of I0197</vt:lpstr>
      <vt:lpstr>Problem Definition</vt:lpstr>
      <vt:lpstr>Problem Definition</vt:lpstr>
      <vt:lpstr>Clarifying Obligations</vt:lpstr>
      <vt:lpstr>Technology for Better Communication and Monitoring</vt:lpstr>
      <vt:lpstr>Highlighting Support Available</vt:lpstr>
      <vt:lpstr>Any other business &amp; date of next meeting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 CHANGE PANEL</dc:title>
  <dc:creator>James Hardy</dc:creator>
  <cp:lastModifiedBy>James Hardy</cp:lastModifiedBy>
  <cp:revision>4</cp:revision>
  <dcterms:created xsi:type="dcterms:W3CDTF">2022-07-04T12:43:32Z</dcterms:created>
  <dcterms:modified xsi:type="dcterms:W3CDTF">2025-06-16T10:53:27Z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2023-07-18T11:46:11Z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4c02641b-e48f-4d2e-915e-0d67720c1e87</vt:lpwstr>
  </property>
  <property fmtid="{D5CDD505-2E9C-101B-9397-08002B2CF9AE}" pid="10" name="MSIP_Label_2d7f055f-5347-41d4-8cbe-c035e83f4f3c_ContentBits">
    <vt:lpwstr>0</vt:lpwstr>
  </property>
  <property fmtid="{D5CDD505-2E9C-101B-9397-08002B2CF9AE}" pid="11" name="Order">
    <vt:r8>4204400</vt:r8>
  </property>
</Properties>
</file>