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0" r:id="rId6"/>
  </p:sldMasterIdLst>
  <p:notesMasterIdLst>
    <p:notesMasterId r:id="rId26"/>
  </p:notesMasterIdLst>
  <p:handoutMasterIdLst>
    <p:handoutMasterId r:id="rId27"/>
  </p:handoutMasterIdLst>
  <p:sldIdLst>
    <p:sldId id="256" r:id="rId7"/>
    <p:sldId id="263" r:id="rId8"/>
    <p:sldId id="530" r:id="rId9"/>
    <p:sldId id="538" r:id="rId10"/>
    <p:sldId id="258" r:id="rId11"/>
    <p:sldId id="533" r:id="rId12"/>
    <p:sldId id="15168" r:id="rId13"/>
    <p:sldId id="2147470988" r:id="rId14"/>
    <p:sldId id="2147470986" r:id="rId15"/>
    <p:sldId id="2147470990" r:id="rId16"/>
    <p:sldId id="2147470985" r:id="rId17"/>
    <p:sldId id="2147470987" r:id="rId18"/>
    <p:sldId id="2147470984" r:id="rId19"/>
    <p:sldId id="534" r:id="rId20"/>
    <p:sldId id="536" r:id="rId21"/>
    <p:sldId id="527" r:id="rId22"/>
    <p:sldId id="473" r:id="rId23"/>
    <p:sldId id="537" r:id="rId24"/>
    <p:sldId id="47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43C47A-D84C-BC41-5F0A-287253F5AAC4}" name="James Hardy" initials="JH" userId="S::james.hardy@talan.com::76cfd043-a32c-4e6d-a40b-b44eb2ddf810" providerId="AD"/>
  <p188:author id="{FBF2AE8E-528C-33D9-C3B5-57198228E2FA}" name="Mica Thomas" initials="MT" userId="S::mica.thomas@talan.com::b98a0bc4-6261-4e6b-8e56-6b1456d41e9e" providerId="AD"/>
  <p188:author id="{D6525996-E19A-3682-31B9-035F1CB9D17F}" name="Lorna Mallon" initials="LM" userId="S::lorna.mallon@talan.com::2e4019b0-4eaf-4f7f-ba05-0dc33a37b49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snapToGrid="0">
      <p:cViewPr varScale="1">
        <p:scale>
          <a:sx n="64" d="100"/>
          <a:sy n="64" d="100"/>
        </p:scale>
        <p:origin x="44" y="1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ASHWORTH" userId="f5979717-4c94-4176-babe-e823c5ad88ea" providerId="ADAL" clId="{82ED7D47-4AF4-4A1D-96C5-02AFAD9265F1}"/>
    <pc:docChg chg="undo redo custSel addSld delSld modSld sldOrd">
      <pc:chgData name="Annabel ASHWORTH" userId="f5979717-4c94-4176-babe-e823c5ad88ea" providerId="ADAL" clId="{82ED7D47-4AF4-4A1D-96C5-02AFAD9265F1}" dt="2026-07-23T06:42:03.982" v="1605" actId="2711"/>
      <pc:docMkLst>
        <pc:docMk/>
      </pc:docMkLst>
      <pc:sldChg chg="modSp mod">
        <pc:chgData name="Annabel ASHWORTH" userId="f5979717-4c94-4176-babe-e823c5ad88ea" providerId="ADAL" clId="{82ED7D47-4AF4-4A1D-96C5-02AFAD9265F1}" dt="2026-07-16T09:10:42.269" v="9" actId="20577"/>
        <pc:sldMkLst>
          <pc:docMk/>
          <pc:sldMk cId="424965022" sldId="256"/>
        </pc:sldMkLst>
        <pc:spChg chg="mod">
          <ac:chgData name="Annabel ASHWORTH" userId="f5979717-4c94-4176-babe-e823c5ad88ea" providerId="ADAL" clId="{82ED7D47-4AF4-4A1D-96C5-02AFAD9265F1}" dt="2026-07-16T09:10:38.170" v="1" actId="20577"/>
          <ac:spMkLst>
            <pc:docMk/>
            <pc:sldMk cId="424965022" sldId="256"/>
            <ac:spMk id="2" creationId="{D30D0C2B-7BF1-3915-E681-6021F531D6AB}"/>
          </ac:spMkLst>
        </pc:spChg>
        <pc:spChg chg="mod">
          <ac:chgData name="Annabel ASHWORTH" userId="f5979717-4c94-4176-babe-e823c5ad88ea" providerId="ADAL" clId="{82ED7D47-4AF4-4A1D-96C5-02AFAD9265F1}" dt="2026-07-16T09:10:42.269" v="9" actId="20577"/>
          <ac:spMkLst>
            <pc:docMk/>
            <pc:sldMk cId="424965022" sldId="256"/>
            <ac:spMk id="3" creationId="{CA510E5E-697D-4331-038A-BC23DF000C2A}"/>
          </ac:spMkLst>
        </pc:spChg>
      </pc:sldChg>
      <pc:sldChg chg="addSp delSp modSp mod">
        <pc:chgData name="Annabel ASHWORTH" userId="f5979717-4c94-4176-babe-e823c5ad88ea" providerId="ADAL" clId="{82ED7D47-4AF4-4A1D-96C5-02AFAD9265F1}" dt="2026-07-16T15:31:46.113" v="1572" actId="255"/>
        <pc:sldMkLst>
          <pc:docMk/>
          <pc:sldMk cId="684095043" sldId="258"/>
        </pc:sldMkLst>
        <pc:spChg chg="mod">
          <ac:chgData name="Annabel ASHWORTH" userId="f5979717-4c94-4176-babe-e823c5ad88ea" providerId="ADAL" clId="{82ED7D47-4AF4-4A1D-96C5-02AFAD9265F1}" dt="2026-07-16T09:12:57.051" v="353" actId="20577"/>
          <ac:spMkLst>
            <pc:docMk/>
            <pc:sldMk cId="684095043" sldId="258"/>
            <ac:spMk id="2" creationId="{40982072-0912-1713-2F76-353B333EECAC}"/>
          </ac:spMkLst>
        </pc:spChg>
        <pc:spChg chg="add mod">
          <ac:chgData name="Annabel ASHWORTH" userId="f5979717-4c94-4176-babe-e823c5ad88ea" providerId="ADAL" clId="{82ED7D47-4AF4-4A1D-96C5-02AFAD9265F1}" dt="2026-07-16T15:29:02.978" v="1420" actId="6549"/>
          <ac:spMkLst>
            <pc:docMk/>
            <pc:sldMk cId="684095043" sldId="258"/>
            <ac:spMk id="3" creationId="{5EF25351-224A-6C00-FD30-3C3BE4E43297}"/>
          </ac:spMkLst>
        </pc:spChg>
        <pc:graphicFrameChg chg="add mod modGraphic">
          <ac:chgData name="Annabel ASHWORTH" userId="f5979717-4c94-4176-babe-e823c5ad88ea" providerId="ADAL" clId="{82ED7D47-4AF4-4A1D-96C5-02AFAD9265F1}" dt="2026-07-16T15:31:46.113" v="1572" actId="255"/>
          <ac:graphicFrameMkLst>
            <pc:docMk/>
            <pc:sldMk cId="684095043" sldId="258"/>
            <ac:graphicFrameMk id="5" creationId="{6B632944-7C5E-4508-3ABC-74792915805A}"/>
          </ac:graphicFrameMkLst>
        </pc:graphicFrameChg>
      </pc:sldChg>
      <pc:sldChg chg="modSp mod">
        <pc:chgData name="Annabel ASHWORTH" userId="f5979717-4c94-4176-babe-e823c5ad88ea" providerId="ADAL" clId="{82ED7D47-4AF4-4A1D-96C5-02AFAD9265F1}" dt="2026-07-16T09:12:31.013" v="261" actId="20577"/>
        <pc:sldMkLst>
          <pc:docMk/>
          <pc:sldMk cId="1116783212" sldId="263"/>
        </pc:sldMkLst>
        <pc:graphicFrameChg chg="mod modGraphic">
          <ac:chgData name="Annabel ASHWORTH" userId="f5979717-4c94-4176-babe-e823c5ad88ea" providerId="ADAL" clId="{82ED7D47-4AF4-4A1D-96C5-02AFAD9265F1}" dt="2026-07-16T09:12:31.013" v="261" actId="20577"/>
          <ac:graphicFrameMkLst>
            <pc:docMk/>
            <pc:sldMk cId="1116783212" sldId="263"/>
            <ac:graphicFrameMk id="7" creationId="{F86CF725-B62F-45BF-428A-61A8EEF73994}"/>
          </ac:graphicFrameMkLst>
        </pc:graphicFrameChg>
      </pc:sldChg>
      <pc:sldChg chg="modSp mod">
        <pc:chgData name="Annabel ASHWORTH" userId="f5979717-4c94-4176-babe-e823c5ad88ea" providerId="ADAL" clId="{82ED7D47-4AF4-4A1D-96C5-02AFAD9265F1}" dt="2026-07-23T06:22:34.792" v="1604" actId="20577"/>
        <pc:sldMkLst>
          <pc:docMk/>
          <pc:sldMk cId="2820764153" sldId="472"/>
        </pc:sldMkLst>
        <pc:spChg chg="mod">
          <ac:chgData name="Annabel ASHWORTH" userId="f5979717-4c94-4176-babe-e823c5ad88ea" providerId="ADAL" clId="{82ED7D47-4AF4-4A1D-96C5-02AFAD9265F1}" dt="2026-07-23T06:22:34.792" v="1604" actId="20577"/>
          <ac:spMkLst>
            <pc:docMk/>
            <pc:sldMk cId="2820764153" sldId="472"/>
            <ac:spMk id="2" creationId="{8E5D827E-FC43-1F17-5AD1-AD04A9CFB9E2}"/>
          </ac:spMkLst>
        </pc:spChg>
      </pc:sldChg>
      <pc:sldChg chg="modSp mod">
        <pc:chgData name="Annabel ASHWORTH" userId="f5979717-4c94-4176-babe-e823c5ad88ea" providerId="ADAL" clId="{82ED7D47-4AF4-4A1D-96C5-02AFAD9265F1}" dt="2026-07-16T15:25:22.239" v="1215" actId="5793"/>
        <pc:sldMkLst>
          <pc:docMk/>
          <pc:sldMk cId="3891826549" sldId="473"/>
        </pc:sldMkLst>
        <pc:spChg chg="mod">
          <ac:chgData name="Annabel ASHWORTH" userId="f5979717-4c94-4176-babe-e823c5ad88ea" providerId="ADAL" clId="{82ED7D47-4AF4-4A1D-96C5-02AFAD9265F1}" dt="2026-07-16T15:25:22.239" v="1215" actId="5793"/>
          <ac:spMkLst>
            <pc:docMk/>
            <pc:sldMk cId="3891826549" sldId="473"/>
            <ac:spMk id="3" creationId="{6F515010-737B-67AC-C264-DE8C65BBC585}"/>
          </ac:spMkLst>
        </pc:spChg>
      </pc:sldChg>
      <pc:sldChg chg="modSp new mod">
        <pc:chgData name="Annabel ASHWORTH" userId="f5979717-4c94-4176-babe-e823c5ad88ea" providerId="ADAL" clId="{82ED7D47-4AF4-4A1D-96C5-02AFAD9265F1}" dt="2026-07-16T09:14:36.895" v="429" actId="20577"/>
        <pc:sldMkLst>
          <pc:docMk/>
          <pc:sldMk cId="2644383813" sldId="530"/>
        </pc:sldMkLst>
        <pc:spChg chg="mod">
          <ac:chgData name="Annabel ASHWORTH" userId="f5979717-4c94-4176-babe-e823c5ad88ea" providerId="ADAL" clId="{82ED7D47-4AF4-4A1D-96C5-02AFAD9265F1}" dt="2026-07-16T09:13:24.463" v="383" actId="20577"/>
          <ac:spMkLst>
            <pc:docMk/>
            <pc:sldMk cId="2644383813" sldId="530"/>
            <ac:spMk id="2" creationId="{89A23290-77B0-4A4E-5874-DBC710E23066}"/>
          </ac:spMkLst>
        </pc:spChg>
        <pc:spChg chg="mod">
          <ac:chgData name="Annabel ASHWORTH" userId="f5979717-4c94-4176-babe-e823c5ad88ea" providerId="ADAL" clId="{82ED7D47-4AF4-4A1D-96C5-02AFAD9265F1}" dt="2026-07-16T09:14:36.895" v="429" actId="20577"/>
          <ac:spMkLst>
            <pc:docMk/>
            <pc:sldMk cId="2644383813" sldId="530"/>
            <ac:spMk id="3" creationId="{6395A901-522F-3C63-468B-28AEB27FFA4B}"/>
          </ac:spMkLst>
        </pc:spChg>
      </pc:sldChg>
      <pc:sldChg chg="addSp delSp modSp new mod">
        <pc:chgData name="Annabel ASHWORTH" userId="f5979717-4c94-4176-babe-e823c5ad88ea" providerId="ADAL" clId="{82ED7D47-4AF4-4A1D-96C5-02AFAD9265F1}" dt="2026-07-17T08:29:16.232" v="1576" actId="22"/>
        <pc:sldMkLst>
          <pc:docMk/>
          <pc:sldMk cId="2125547173" sldId="533"/>
        </pc:sldMkLst>
        <pc:spChg chg="mod">
          <ac:chgData name="Annabel ASHWORTH" userId="f5979717-4c94-4176-babe-e823c5ad88ea" providerId="ADAL" clId="{82ED7D47-4AF4-4A1D-96C5-02AFAD9265F1}" dt="2026-07-16T09:14:23.429" v="418" actId="27636"/>
          <ac:spMkLst>
            <pc:docMk/>
            <pc:sldMk cId="2125547173" sldId="533"/>
            <ac:spMk id="2" creationId="{3C7465F6-A351-2437-133F-6F42A508BBD9}"/>
          </ac:spMkLst>
        </pc:spChg>
        <pc:spChg chg="mod">
          <ac:chgData name="Annabel ASHWORTH" userId="f5979717-4c94-4176-babe-e823c5ad88ea" providerId="ADAL" clId="{82ED7D47-4AF4-4A1D-96C5-02AFAD9265F1}" dt="2026-07-16T09:14:42.747" v="452" actId="20577"/>
          <ac:spMkLst>
            <pc:docMk/>
            <pc:sldMk cId="2125547173" sldId="533"/>
            <ac:spMk id="3" creationId="{782C6BBB-CFD1-9B49-B48A-44E38E0BBBAF}"/>
          </ac:spMkLst>
        </pc:spChg>
      </pc:sldChg>
      <pc:sldChg chg="modSp add mod modNotesTx">
        <pc:chgData name="Annabel ASHWORTH" userId="f5979717-4c94-4176-babe-e823c5ad88ea" providerId="ADAL" clId="{82ED7D47-4AF4-4A1D-96C5-02AFAD9265F1}" dt="2026-07-16T15:12:37.373" v="775" actId="20577"/>
        <pc:sldMkLst>
          <pc:docMk/>
          <pc:sldMk cId="3913747653" sldId="534"/>
        </pc:sldMkLst>
        <pc:spChg chg="mod">
          <ac:chgData name="Annabel ASHWORTH" userId="f5979717-4c94-4176-babe-e823c5ad88ea" providerId="ADAL" clId="{82ED7D47-4AF4-4A1D-96C5-02AFAD9265F1}" dt="2026-07-16T09:15:01.765" v="479" actId="20577"/>
          <ac:spMkLst>
            <pc:docMk/>
            <pc:sldMk cId="3913747653" sldId="534"/>
            <ac:spMk id="2" creationId="{E63DB340-A3E4-832C-5AD1-45866BBE987B}"/>
          </ac:spMkLst>
        </pc:spChg>
        <pc:spChg chg="mod">
          <ac:chgData name="Annabel ASHWORTH" userId="f5979717-4c94-4176-babe-e823c5ad88ea" providerId="ADAL" clId="{82ED7D47-4AF4-4A1D-96C5-02AFAD9265F1}" dt="2026-07-16T09:15:06.572" v="495" actId="20577"/>
          <ac:spMkLst>
            <pc:docMk/>
            <pc:sldMk cId="3913747653" sldId="534"/>
            <ac:spMk id="3" creationId="{5C7F0551-8327-72AE-8007-11B748E116E2}"/>
          </ac:spMkLst>
        </pc:spChg>
      </pc:sldChg>
      <pc:sldChg chg="modSp add del mod ord">
        <pc:chgData name="Annabel ASHWORTH" userId="f5979717-4c94-4176-babe-e823c5ad88ea" providerId="ADAL" clId="{82ED7D47-4AF4-4A1D-96C5-02AFAD9265F1}" dt="2026-07-22T23:25:00.689" v="1583" actId="47"/>
        <pc:sldMkLst>
          <pc:docMk/>
          <pc:sldMk cId="1854708719" sldId="535"/>
        </pc:sldMkLst>
      </pc:sldChg>
      <pc:sldChg chg="modSp add mod">
        <pc:chgData name="Annabel ASHWORTH" userId="f5979717-4c94-4176-babe-e823c5ad88ea" providerId="ADAL" clId="{82ED7D47-4AF4-4A1D-96C5-02AFAD9265F1}" dt="2026-07-16T09:15:46.228" v="523"/>
        <pc:sldMkLst>
          <pc:docMk/>
          <pc:sldMk cId="2541175573" sldId="536"/>
        </pc:sldMkLst>
        <pc:spChg chg="mod">
          <ac:chgData name="Annabel ASHWORTH" userId="f5979717-4c94-4176-babe-e823c5ad88ea" providerId="ADAL" clId="{82ED7D47-4AF4-4A1D-96C5-02AFAD9265F1}" dt="2026-07-16T09:15:46.228" v="523"/>
          <ac:spMkLst>
            <pc:docMk/>
            <pc:sldMk cId="2541175573" sldId="536"/>
            <ac:spMk id="2" creationId="{76C2B63F-AA70-30BA-DF5F-C9020A76B890}"/>
          </ac:spMkLst>
        </pc:spChg>
      </pc:sldChg>
      <pc:sldChg chg="modSp new mod">
        <pc:chgData name="Annabel ASHWORTH" userId="f5979717-4c94-4176-babe-e823c5ad88ea" providerId="ADAL" clId="{82ED7D47-4AF4-4A1D-96C5-02AFAD9265F1}" dt="2026-07-16T09:16:27.402" v="550" actId="20577"/>
        <pc:sldMkLst>
          <pc:docMk/>
          <pc:sldMk cId="4289457887" sldId="537"/>
        </pc:sldMkLst>
        <pc:spChg chg="mod">
          <ac:chgData name="Annabel ASHWORTH" userId="f5979717-4c94-4176-babe-e823c5ad88ea" providerId="ADAL" clId="{82ED7D47-4AF4-4A1D-96C5-02AFAD9265F1}" dt="2026-07-16T09:16:25.838" v="547" actId="20577"/>
          <ac:spMkLst>
            <pc:docMk/>
            <pc:sldMk cId="4289457887" sldId="537"/>
            <ac:spMk id="2" creationId="{6478E7B2-D3E8-5BF2-FACD-A9B8E2A0DFEF}"/>
          </ac:spMkLst>
        </pc:spChg>
        <pc:spChg chg="mod">
          <ac:chgData name="Annabel ASHWORTH" userId="f5979717-4c94-4176-babe-e823c5ad88ea" providerId="ADAL" clId="{82ED7D47-4AF4-4A1D-96C5-02AFAD9265F1}" dt="2026-07-16T09:16:27.402" v="550" actId="20577"/>
          <ac:spMkLst>
            <pc:docMk/>
            <pc:sldMk cId="4289457887" sldId="537"/>
            <ac:spMk id="3" creationId="{6B5BD154-C414-6F88-422F-0639353B2176}"/>
          </ac:spMkLst>
        </pc:spChg>
      </pc:sldChg>
      <pc:sldChg chg="addSp delSp modSp add mod ord">
        <pc:chgData name="Annabel ASHWORTH" userId="f5979717-4c94-4176-babe-e823c5ad88ea" providerId="ADAL" clId="{82ED7D47-4AF4-4A1D-96C5-02AFAD9265F1}" dt="2026-07-23T06:42:03.982" v="1605" actId="2711"/>
        <pc:sldMkLst>
          <pc:docMk/>
          <pc:sldMk cId="1955651103" sldId="538"/>
        </pc:sldMkLst>
        <pc:graphicFrameChg chg="add mod modGraphic">
          <ac:chgData name="Annabel ASHWORTH" userId="f5979717-4c94-4176-babe-e823c5ad88ea" providerId="ADAL" clId="{82ED7D47-4AF4-4A1D-96C5-02AFAD9265F1}" dt="2026-07-23T06:42:03.982" v="1605" actId="2711"/>
          <ac:graphicFrameMkLst>
            <pc:docMk/>
            <pc:sldMk cId="1955651103" sldId="538"/>
            <ac:graphicFrameMk id="4" creationId="{9F46E0E7-0E21-6EA4-C63C-9D5F5965F213}"/>
          </ac:graphicFrameMkLst>
        </pc:graphicFrameChg>
      </pc:sldChg>
      <pc:sldChg chg="add del">
        <pc:chgData name="Annabel ASHWORTH" userId="f5979717-4c94-4176-babe-e823c5ad88ea" providerId="ADAL" clId="{82ED7D47-4AF4-4A1D-96C5-02AFAD9265F1}" dt="2026-07-17T08:29:28.113" v="1579"/>
        <pc:sldMkLst>
          <pc:docMk/>
          <pc:sldMk cId="1618593977" sldId="15168"/>
        </pc:sldMkLst>
      </pc:sldChg>
      <pc:sldChg chg="add">
        <pc:chgData name="Annabel ASHWORTH" userId="f5979717-4c94-4176-babe-e823c5ad88ea" providerId="ADAL" clId="{82ED7D47-4AF4-4A1D-96C5-02AFAD9265F1}" dt="2026-07-17T08:30:09.957" v="1580"/>
        <pc:sldMkLst>
          <pc:docMk/>
          <pc:sldMk cId="994201348" sldId="2147470984"/>
        </pc:sldMkLst>
      </pc:sldChg>
      <pc:sldChg chg="add del">
        <pc:chgData name="Annabel ASHWORTH" userId="f5979717-4c94-4176-babe-e823c5ad88ea" providerId="ADAL" clId="{82ED7D47-4AF4-4A1D-96C5-02AFAD9265F1}" dt="2026-07-17T08:29:28.113" v="1579"/>
        <pc:sldMkLst>
          <pc:docMk/>
          <pc:sldMk cId="2256484602" sldId="2147470985"/>
        </pc:sldMkLst>
      </pc:sldChg>
      <pc:sldChg chg="add del">
        <pc:chgData name="Annabel ASHWORTH" userId="f5979717-4c94-4176-babe-e823c5ad88ea" providerId="ADAL" clId="{82ED7D47-4AF4-4A1D-96C5-02AFAD9265F1}" dt="2026-07-17T08:29:28.113" v="1579"/>
        <pc:sldMkLst>
          <pc:docMk/>
          <pc:sldMk cId="4238720324" sldId="2147470986"/>
        </pc:sldMkLst>
      </pc:sldChg>
      <pc:sldChg chg="add del">
        <pc:chgData name="Annabel ASHWORTH" userId="f5979717-4c94-4176-babe-e823c5ad88ea" providerId="ADAL" clId="{82ED7D47-4AF4-4A1D-96C5-02AFAD9265F1}" dt="2026-07-17T08:29:28.113" v="1579"/>
        <pc:sldMkLst>
          <pc:docMk/>
          <pc:sldMk cId="1198356767" sldId="2147470987"/>
        </pc:sldMkLst>
      </pc:sldChg>
      <pc:sldChg chg="add del">
        <pc:chgData name="Annabel ASHWORTH" userId="f5979717-4c94-4176-babe-e823c5ad88ea" providerId="ADAL" clId="{82ED7D47-4AF4-4A1D-96C5-02AFAD9265F1}" dt="2026-07-17T08:29:28.113" v="1579"/>
        <pc:sldMkLst>
          <pc:docMk/>
          <pc:sldMk cId="89053259" sldId="2147470988"/>
        </pc:sldMkLst>
      </pc:sldChg>
      <pc:sldChg chg="add del">
        <pc:chgData name="Annabel ASHWORTH" userId="f5979717-4c94-4176-babe-e823c5ad88ea" providerId="ADAL" clId="{82ED7D47-4AF4-4A1D-96C5-02AFAD9265F1}" dt="2026-07-17T08:29:28.113" v="1579"/>
        <pc:sldMkLst>
          <pc:docMk/>
          <pc:sldMk cId="4205405249" sldId="2147470990"/>
        </pc:sldMkLst>
      </pc:sldChg>
      <pc:sldMasterChg chg="delSldLayout">
        <pc:chgData name="Annabel ASHWORTH" userId="f5979717-4c94-4176-babe-e823c5ad88ea" providerId="ADAL" clId="{82ED7D47-4AF4-4A1D-96C5-02AFAD9265F1}" dt="2026-07-16T09:14:08.283" v="409" actId="47"/>
        <pc:sldMasterMkLst>
          <pc:docMk/>
          <pc:sldMasterMk cId="2033014776"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22/07/2026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22/07/2026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00F9B-8C5F-FD6A-3826-94D161ED37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604AC-37E2-EA9B-A312-5DBD0FE40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C0E36-D44C-1137-A24A-8D21BBB8B2A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4FB3DF3-C2AD-0498-E07A-C975475E86E2}"/>
              </a:ext>
            </a:extLst>
          </p:cNvPr>
          <p:cNvSpPr>
            <a:spLocks noGrp="1"/>
          </p:cNvSpPr>
          <p:nvPr>
            <p:ph type="sldNum" sz="quarter" idx="5"/>
          </p:nvPr>
        </p:nvSpPr>
        <p:spPr/>
        <p:txBody>
          <a:bodyPr/>
          <a:lstStyle/>
          <a:p>
            <a:fld id="{B79B18D0-8832-4D7D-86BE-3741CA47D7B4}" type="slidenum">
              <a:rPr lang="en-GB" smtClean="0"/>
              <a:t>4</a:t>
            </a:fld>
            <a:endParaRPr lang="en-GB"/>
          </a:p>
        </p:txBody>
      </p:sp>
    </p:spTree>
    <p:extLst>
      <p:ext uri="{BB962C8B-B14F-4D97-AF65-F5344CB8AC3E}">
        <p14:creationId xmlns:p14="http://schemas.microsoft.com/office/powerpoint/2010/main" val="3911058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79B18D0-8832-4D7D-86BE-3741CA47D7B4}" type="slidenum">
              <a:rPr lang="en-GB" smtClean="0"/>
              <a:t>5</a:t>
            </a:fld>
            <a:endParaRPr lang="en-GB"/>
          </a:p>
        </p:txBody>
      </p:sp>
    </p:spTree>
    <p:extLst>
      <p:ext uri="{BB962C8B-B14F-4D97-AF65-F5344CB8AC3E}">
        <p14:creationId xmlns:p14="http://schemas.microsoft.com/office/powerpoint/2010/main" val="2104883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1B5F8-3913-6547-2CAF-769B8DAD00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3DCF4-A573-D876-A03C-2309290A702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6733310-3AE2-CB30-3164-7C4EB49733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5DD8611-7923-55DB-E8E6-B9350DFAF46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2363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B0269-2E2B-C969-52AB-34AFFF6D5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BE30EE-1992-4E7B-EC12-AE059A96A4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87D129-8584-58E9-589B-7953D9C60A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845A7BE-19C3-517E-2A14-FBE14C0994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015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C46A-D8E7-F220-BC21-9430910A49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BE9C3-9B3B-FE32-4BF8-36159489BD4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4017B59-7FCA-945B-F06A-466400D7C49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1716A27-44EE-B9A3-BBC9-FD8E2FA3BB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1132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92CB-AB35-3A3E-336B-BD4A3F393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36AB7-F4BE-7C83-E105-9DF9979BBC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64D7393-BF5A-88AE-5A03-81E10AEAD74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4B16182-C509-512C-78EA-7F46C82615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587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270BD-C01D-7969-3C5C-29D8710E5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DE3B8E-5B3F-B3EF-8F00-38D2FCD8A1F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206B5B7-A013-3BFA-977D-F3CB9E6E92F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1DF601-5373-688D-B04D-8E755560150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7306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78341-2E89-BC9F-DE02-3C50BE4AB2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EB355-A02C-ABD4-BDAC-BEFFA01A0A3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978D64B-C6B3-8B1C-0427-EE7DC23BC12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3FCD4F-BF6D-23D7-5746-5EE7CC7FC7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DEBFC-39BD-4A42-A0A8-B275C89BC6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928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Get guidance doc up</a:t>
            </a:r>
          </a:p>
        </p:txBody>
      </p:sp>
      <p:sp>
        <p:nvSpPr>
          <p:cNvPr id="4" name="Slide Number Placeholder 3"/>
          <p:cNvSpPr>
            <a:spLocks noGrp="1"/>
          </p:cNvSpPr>
          <p:nvPr>
            <p:ph type="sldNum" sz="quarter" idx="5"/>
          </p:nvPr>
        </p:nvSpPr>
        <p:spPr/>
        <p:txBody>
          <a:bodyPr/>
          <a:lstStyle/>
          <a:p>
            <a:fld id="{B5C8CFBE-6525-4699-AE93-380DF7FF893C}" type="slidenum">
              <a:rPr lang="en-GB" smtClean="0"/>
              <a:t>14</a:t>
            </a:fld>
            <a:endParaRPr lang="en-GB"/>
          </a:p>
        </p:txBody>
      </p:sp>
    </p:spTree>
    <p:extLst>
      <p:ext uri="{BB962C8B-B14F-4D97-AF65-F5344CB8AC3E}">
        <p14:creationId xmlns:p14="http://schemas.microsoft.com/office/powerpoint/2010/main" val="2335523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5C8CFBE-6525-4699-AE93-380DF7FF893C}" type="slidenum">
              <a:rPr lang="en-GB" smtClean="0"/>
              <a:t>16</a:t>
            </a:fld>
            <a:endParaRPr lang="en-GB"/>
          </a:p>
        </p:txBody>
      </p:sp>
    </p:spTree>
    <p:extLst>
      <p:ext uri="{BB962C8B-B14F-4D97-AF65-F5344CB8AC3E}">
        <p14:creationId xmlns:p14="http://schemas.microsoft.com/office/powerpoint/2010/main" val="2172490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3.xml"/><Relationship Id="rId4" Type="http://schemas.openxmlformats.org/officeDocument/2006/relationships/image" Target="../media/image7.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7" name="Footer Placeholder 3">
            <a:extLst>
              <a:ext uri="{FF2B5EF4-FFF2-40B4-BE49-F238E27FC236}">
                <a16:creationId xmlns:a16="http://schemas.microsoft.com/office/drawing/2014/main" id="{13C092D7-3C9B-1D4F-85B2-6C6ACE0B4BCE}"/>
              </a:ext>
            </a:extLst>
          </p:cNvPr>
          <p:cNvSpPr>
            <a:spLocks noGrp="1"/>
          </p:cNvSpPr>
          <p:nvPr>
            <p:ph type="ftr" sz="quarter" idx="11"/>
          </p:nvPr>
        </p:nvSpPr>
        <p:spPr>
          <a:xfrm>
            <a:off x="719999" y="6482648"/>
            <a:ext cx="10897879" cy="143408"/>
          </a:xfrm>
        </p:spPr>
        <p:txBody>
          <a:bodyPr/>
          <a:lstStyle>
            <a:lvl1pPr>
              <a:defRPr>
                <a:solidFill>
                  <a:srgbClr val="F5F5F5"/>
                </a:solidFill>
              </a:defRPr>
            </a:lvl1pPr>
          </a:lstStyle>
          <a:p>
            <a:r>
              <a:rPr lang="en-US"/>
              <a:t>COMPLAINTS TRAINING MAY 2024</a:t>
            </a:r>
          </a:p>
        </p:txBody>
      </p:sp>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22 July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578025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22 July 2026</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5513BEA3-7A69-4C42-8455-DEC9204A3218}"/>
              </a:ext>
            </a:extLst>
          </p:cNvPr>
          <p:cNvPicPr>
            <a:picLocks noChangeAspect="1"/>
          </p:cNvPicPr>
          <p:nvPr userDrawn="1"/>
        </p:nvPicPr>
        <p:blipFill>
          <a:blip r:embed="rId4"/>
          <a:stretch>
            <a:fillRect/>
          </a:stretch>
        </p:blipFill>
        <p:spPr>
          <a:xfrm>
            <a:off x="9795641" y="85530"/>
            <a:ext cx="1965434" cy="538856"/>
          </a:xfrm>
          <a:prstGeom prst="rect">
            <a:avLst/>
          </a:prstGeom>
        </p:spPr>
      </p:pic>
    </p:spTree>
    <p:extLst>
      <p:ext uri="{BB962C8B-B14F-4D97-AF65-F5344CB8AC3E}">
        <p14:creationId xmlns:p14="http://schemas.microsoft.com/office/powerpoint/2010/main" val="3378118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720000" y="6483600"/>
            <a:ext cx="10897200" cy="144000"/>
          </a:xfrm>
          <a:prstGeom prst="rect">
            <a:avLst/>
          </a:prstGeom>
        </p:spPr>
        <p:txBody>
          <a:bodyPr vert="horz" lIns="0" tIns="0" rIns="0" bIns="0" rtlCol="0" anchor="t" anchorCtr="0"/>
          <a:lstStyle>
            <a:lvl1pPr algn="ctr">
              <a:defRPr sz="900">
                <a:solidFill>
                  <a:srgbClr val="1F144A"/>
                </a:solidFill>
                <a:latin typeface="Lato" panose="020F0502020204030203" pitchFamily="34" charset="77"/>
              </a:defRPr>
            </a:lvl1pPr>
          </a:lstStyle>
          <a:p>
            <a:r>
              <a:rPr lang="en-US"/>
              <a:t>COMPLAINTS TRAINING MAY 2024</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endParaRPr lang="en-US"/>
          </a:p>
        </p:txBody>
      </p:sp>
      <p:sp>
        <p:nvSpPr>
          <p:cNvPr id="8" name="TextBox 7">
            <a:extLst>
              <a:ext uri="{FF2B5EF4-FFF2-40B4-BE49-F238E27FC236}">
                <a16:creationId xmlns:a16="http://schemas.microsoft.com/office/drawing/2014/main" id="{D3449E85-1F5D-9EB8-5D98-0E2D87F16148}"/>
              </a:ext>
            </a:extLst>
          </p:cNvPr>
          <p:cNvSpPr txBox="1"/>
          <p:nvPr>
            <p:extLst>
              <p:ext uri="{1162E1C5-73C7-4A58-AE30-91384D911F3F}">
                <p184:classification xmlns:p184="http://schemas.microsoft.com/office/powerpoint/2018/4/main" val="hdr"/>
              </p:ext>
            </p:extLst>
          </p:nvPr>
        </p:nvSpPr>
        <p:spPr>
          <a:xfrm>
            <a:off x="5703062" y="635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9" name="TextBox 8">
            <a:extLst>
              <a:ext uri="{FF2B5EF4-FFF2-40B4-BE49-F238E27FC236}">
                <a16:creationId xmlns:a16="http://schemas.microsoft.com/office/drawing/2014/main" id="{7FA6EC8B-168A-EC97-590B-AAE7B7900C56}"/>
              </a:ext>
            </a:extLst>
          </p:cNvPr>
          <p:cNvSpPr txBox="1"/>
          <p:nvPr>
            <p:extLst>
              <p:ext uri="{1162E1C5-73C7-4A58-AE30-91384D911F3F}">
                <p184:classification xmlns:p184="http://schemas.microsoft.com/office/powerpoint/2018/4/main" val="ftr"/>
              </p:ext>
            </p:extLst>
          </p:nvPr>
        </p:nvSpPr>
        <p:spPr>
          <a:xfrm>
            <a:off x="5703062" y="66421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897952890"/>
      </p:ext>
    </p:extLst>
  </p:cSld>
  <p:clrMap bg1="lt1" tx1="dk1" bg2="lt2" tx2="dk2" accent1="accent1" accent2="accent2" accent3="accent3" accent4="accent4" accent5="accent5" accent6="accent6" hlink="hlink" folHlink="folHlink"/>
  <p:sldLayoutIdLst>
    <p:sldLayoutId id="2147483671" r:id="rId1"/>
    <p:sldLayoutId id="2147483672" r:id="rId2"/>
  </p:sldLayoutIdLst>
  <p:hf sldNum="0" hdr="0" dt="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hyperlink" Target="https://recportal.co.uk/documents/20121/5829638857/Address+Management+Current.pdf/d4e80492-d7de-38a6-3ff9-95f942bf1d28?t=1772717257003"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hyperlink" Target="https://recportal.co.uk/documents/20121/5829638857/Retail+Energy+Location+%28REL%29+Guidance+Document+Current.pdf/49a51282-be95-13cf-8732-a9947fec24ac?t=1758621390642" TargetMode="External"/><Relationship Id="rId4" Type="http://schemas.openxmlformats.org/officeDocument/2006/relationships/hyperlink" Target="https://reccodocstroage.blob.core.windows.net/data-spec-docs/310686-%20Address%20Population%20Rules%20v1.0.pdf?sp=r&amp;st=2022-08-22T14:47:25Z&amp;se=2029-08-22T22:47:25Z&amp;spr=https&amp;sv=2021-06-08&amp;sr=b&amp;sig=iy6j0oKnCZZNKEpIUDp8Fo5MIn1xCixQG7C1BkRaXw4%3D"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a:xfrm>
            <a:off x="517228" y="2955632"/>
            <a:ext cx="8699924" cy="1939635"/>
          </a:xfrm>
        </p:spPr>
        <p:txBody>
          <a:bodyPr/>
          <a:lstStyle/>
          <a:p>
            <a:r>
              <a:rPr lang="en-GB" dirty="0"/>
              <a:t>I0200 WORKING GROUP</a:t>
            </a:r>
            <a:br>
              <a:rPr lang="en-GB" dirty="0"/>
            </a:br>
            <a:r>
              <a:rPr lang="en-GB" b="0" dirty="0"/>
              <a:t>Meeting 2</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dirty="0">
                <a:latin typeface="Roboto"/>
                <a:ea typeface="Roboto"/>
                <a:cs typeface="Roboto"/>
              </a:rPr>
              <a:t>17 July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1822165969"/>
              </p:ext>
            </p:extLst>
          </p:nvPr>
        </p:nvGraphicFramePr>
        <p:xfrm>
          <a:off x="838200" y="1600127"/>
          <a:ext cx="10259291" cy="4175905"/>
        </p:xfrm>
        <a:graphic>
          <a:graphicData uri="http://schemas.openxmlformats.org/drawingml/2006/table">
            <a:tbl>
              <a:tblPr firstRow="1" bandRow="1">
                <a:tableStyleId>{F5AB1C69-6EDB-4FF4-983F-18BD219EF322}</a:tableStyleId>
              </a:tblPr>
              <a:tblGrid>
                <a:gridCol w="7203149">
                  <a:extLst>
                    <a:ext uri="{9D8B030D-6E8A-4147-A177-3AD203B41FA5}">
                      <a16:colId xmlns:a16="http://schemas.microsoft.com/office/drawing/2014/main" val="2119900406"/>
                    </a:ext>
                  </a:extLst>
                </a:gridCol>
                <a:gridCol w="3056142">
                  <a:extLst>
                    <a:ext uri="{9D8B030D-6E8A-4147-A177-3AD203B41FA5}">
                      <a16:colId xmlns:a16="http://schemas.microsoft.com/office/drawing/2014/main" val="1893307877"/>
                    </a:ext>
                  </a:extLst>
                </a:gridCol>
              </a:tblGrid>
              <a:tr h="442145">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Agenda Item</a:t>
                      </a:r>
                    </a:p>
                  </a:txBody>
                  <a:tcPr anchor="ctr"/>
                </a:tc>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Presenter</a:t>
                      </a:r>
                    </a:p>
                  </a:txBody>
                  <a:tcPr anchor="ctr"/>
                </a:tc>
                <a:extLst>
                  <a:ext uri="{0D108BD9-81ED-4DB2-BD59-A6C34878D82A}">
                    <a16:rowId xmlns:a16="http://schemas.microsoft.com/office/drawing/2014/main" val="677238016"/>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Welcome and Introduction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a:t>
                      </a:r>
                    </a:p>
                  </a:txBody>
                  <a:tcPr anchor="ctr"/>
                </a:tc>
                <a:extLst>
                  <a:ext uri="{0D108BD9-81ED-4DB2-BD59-A6C34878D82A}">
                    <a16:rowId xmlns:a16="http://schemas.microsoft.com/office/drawing/2014/main" val="2099812599"/>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Review Minutes and Actions </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04727937"/>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REL Address Data Quality and Incident </a:t>
                      </a:r>
                    </a:p>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Management </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Victoria Crossan (DCC)</a:t>
                      </a:r>
                    </a:p>
                  </a:txBody>
                  <a:tcPr anchor="ctr"/>
                </a:tc>
                <a:extLst>
                  <a:ext uri="{0D108BD9-81ED-4DB2-BD59-A6C34878D82A}">
                    <a16:rowId xmlns:a16="http://schemas.microsoft.com/office/drawing/2014/main" val="2578366995"/>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Signposting / Quick Wins</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96631404"/>
                  </a:ext>
                </a:extLst>
              </a:tr>
              <a:tr h="4019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DCC Validation Rules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Victoria Crossan (DCC)</a:t>
                      </a:r>
                    </a:p>
                  </a:txBody>
                  <a:tcPr anchor="ctr"/>
                </a:tc>
                <a:extLst>
                  <a:ext uri="{0D108BD9-81ED-4DB2-BD59-A6C34878D82A}">
                    <a16:rowId xmlns:a16="http://schemas.microsoft.com/office/drawing/2014/main" val="3917980237"/>
                  </a:ext>
                </a:extLst>
              </a:tr>
              <a:tr h="40195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Defining Unmatchable Addresses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971526461"/>
                  </a:ext>
                </a:extLst>
              </a:tr>
              <a:tr h="40195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Review Topics List and Agenda Items for Next Meeting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3766631324"/>
                  </a:ext>
                </a:extLst>
              </a:tr>
              <a:tr h="40195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Any Other Business</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2276711481"/>
                  </a:ext>
                </a:extLst>
              </a:tr>
              <a:tr h="401950">
                <a:tc>
                  <a:txBody>
                    <a:bodyPr/>
                    <a:lstStyle/>
                    <a:p>
                      <a:pPr marL="0" lv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Date and Time of Next Meeting</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1239401358"/>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23290-77B0-4A4E-5874-DBC710E23066}"/>
              </a:ext>
            </a:extLst>
          </p:cNvPr>
          <p:cNvSpPr>
            <a:spLocks noGrp="1"/>
          </p:cNvSpPr>
          <p:nvPr>
            <p:ph type="title"/>
          </p:nvPr>
        </p:nvSpPr>
        <p:spPr/>
        <p:txBody>
          <a:bodyPr/>
          <a:lstStyle/>
          <a:p>
            <a:r>
              <a:rPr lang="en-GB" dirty="0"/>
              <a:t>Review Minutes and Actions</a:t>
            </a:r>
          </a:p>
        </p:txBody>
      </p:sp>
      <p:sp>
        <p:nvSpPr>
          <p:cNvPr id="3" name="Text Placeholder 2">
            <a:extLst>
              <a:ext uri="{FF2B5EF4-FFF2-40B4-BE49-F238E27FC236}">
                <a16:creationId xmlns:a16="http://schemas.microsoft.com/office/drawing/2014/main" id="{6395A901-522F-3C63-468B-28AEB27FFA4B}"/>
              </a:ext>
            </a:extLst>
          </p:cNvPr>
          <p:cNvSpPr>
            <a:spLocks noGrp="1"/>
          </p:cNvSpPr>
          <p:nvPr>
            <p:ph type="body" sz="quarter" idx="10"/>
          </p:nvPr>
        </p:nvSpPr>
        <p:spPr/>
        <p:txBody>
          <a:bodyPr/>
          <a:lstStyle/>
          <a:p>
            <a:r>
              <a:rPr lang="en-GB" dirty="0" err="1"/>
              <a:t>cHAIR</a:t>
            </a:r>
            <a:endParaRPr lang="en-GB" dirty="0"/>
          </a:p>
        </p:txBody>
      </p:sp>
    </p:spTree>
    <p:extLst>
      <p:ext uri="{BB962C8B-B14F-4D97-AF65-F5344CB8AC3E}">
        <p14:creationId xmlns:p14="http://schemas.microsoft.com/office/powerpoint/2010/main" val="2644383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9064C-DF8E-E32B-02FD-8541BD5619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3E99FD-4CB6-DEB7-EDB9-EA0102E6725E}"/>
              </a:ext>
            </a:extLst>
          </p:cNvPr>
          <p:cNvSpPr>
            <a:spLocks noGrp="1"/>
          </p:cNvSpPr>
          <p:nvPr>
            <p:ph type="title"/>
          </p:nvPr>
        </p:nvSpPr>
        <p:spPr/>
        <p:txBody>
          <a:bodyPr>
            <a:normAutofit fontScale="90000"/>
          </a:bodyPr>
          <a:lstStyle/>
          <a:p>
            <a:r>
              <a:rPr lang="en-GB" dirty="0"/>
              <a:t>I0200 – Meeting 1 – Review Minutes and Actions</a:t>
            </a:r>
          </a:p>
        </p:txBody>
      </p:sp>
      <p:sp>
        <p:nvSpPr>
          <p:cNvPr id="3" name="TextBox 2">
            <a:extLst>
              <a:ext uri="{FF2B5EF4-FFF2-40B4-BE49-F238E27FC236}">
                <a16:creationId xmlns:a16="http://schemas.microsoft.com/office/drawing/2014/main" id="{55A8EF43-6BEE-6AA4-94F2-7A539307B496}"/>
              </a:ext>
            </a:extLst>
          </p:cNvPr>
          <p:cNvSpPr txBox="1"/>
          <p:nvPr/>
        </p:nvSpPr>
        <p:spPr>
          <a:xfrm>
            <a:off x="838200" y="1173261"/>
            <a:ext cx="9631680" cy="2462213"/>
          </a:xfrm>
          <a:prstGeom prst="rect">
            <a:avLst/>
          </a:prstGeom>
          <a:noFill/>
        </p:spPr>
        <p:txBody>
          <a:bodyPr wrap="square" rtlCol="0">
            <a:spAutoFit/>
          </a:bodyPr>
          <a:lstStyle/>
          <a:p>
            <a:pPr lvl="0">
              <a:defRPr/>
            </a:pPr>
            <a:r>
              <a:rPr lang="en-GB" sz="2000" b="1" dirty="0">
                <a:solidFill>
                  <a:srgbClr val="70ADA3"/>
                </a:solidFill>
                <a:latin typeface="Roboto" panose="02000000000000000000" pitchFamily="2" charset="0"/>
                <a:ea typeface="Roboto" panose="02000000000000000000" pitchFamily="2" charset="0"/>
                <a:cs typeface="Roboto" panose="02000000000000000000" pitchFamily="2" charset="0"/>
              </a:rPr>
              <a:t>MINUTES</a:t>
            </a:r>
          </a:p>
          <a:p>
            <a:pPr lvl="0">
              <a:defRPr/>
            </a:pPr>
            <a:endParaRPr lang="en-GB" sz="2000" b="1" dirty="0">
              <a:solidFill>
                <a:srgbClr val="70ADA3"/>
              </a:solidFill>
              <a:latin typeface="Roboto" panose="02000000000000000000" pitchFamily="2" charset="0"/>
              <a:ea typeface="Roboto" panose="02000000000000000000" pitchFamily="2" charset="0"/>
              <a:cs typeface="Roboto" panose="02000000000000000000" pitchFamily="2" charset="0"/>
            </a:endParaRPr>
          </a:p>
          <a:p>
            <a:pPr lvl="0">
              <a:defRP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No comments or amendments made. </a:t>
            </a:r>
          </a:p>
          <a:p>
            <a:endParaRPr lang="en-GB" dirty="0"/>
          </a:p>
          <a:p>
            <a:pPr lvl="0">
              <a:defRPr/>
            </a:pPr>
            <a:r>
              <a:rPr lang="en-GB" b="1" dirty="0">
                <a:solidFill>
                  <a:srgbClr val="70ADA3"/>
                </a:solidFill>
                <a:latin typeface="Roboto" panose="02000000000000000000" pitchFamily="2" charset="0"/>
                <a:ea typeface="Roboto" panose="02000000000000000000" pitchFamily="2" charset="0"/>
                <a:cs typeface="Roboto" panose="02000000000000000000" pitchFamily="2" charset="0"/>
              </a:rPr>
              <a:t>ACTIONS</a:t>
            </a:r>
          </a:p>
          <a:p>
            <a:pPr lvl="0">
              <a:defRPr/>
            </a:pPr>
            <a:endParaRPr lang="en-GB" b="1" dirty="0">
              <a:solidFill>
                <a:srgbClr val="70ADA3"/>
              </a:solidFill>
              <a:latin typeface="Roboto" panose="02000000000000000000" pitchFamily="2" charset="0"/>
              <a:ea typeface="Roboto" panose="02000000000000000000" pitchFamily="2" charset="0"/>
              <a:cs typeface="Roboto" panose="02000000000000000000" pitchFamily="2" charset="0"/>
            </a:endParaRPr>
          </a:p>
          <a:p>
            <a:pPr lvl="0">
              <a:defRPr/>
            </a:pPr>
            <a:endParaRPr lang="en-GB" b="1" dirty="0">
              <a:solidFill>
                <a:srgbClr val="70ADA3"/>
              </a:solidFill>
              <a:latin typeface="Roboto" panose="02000000000000000000" pitchFamily="2" charset="0"/>
              <a:ea typeface="Roboto" panose="02000000000000000000" pitchFamily="2" charset="0"/>
              <a:cs typeface="Roboto" panose="02000000000000000000" pitchFamily="2" charset="0"/>
            </a:endParaRPr>
          </a:p>
          <a:p>
            <a:endParaRPr lang="en-GB" dirty="0"/>
          </a:p>
        </p:txBody>
      </p:sp>
      <p:graphicFrame>
        <p:nvGraphicFramePr>
          <p:cNvPr id="4" name="Table 3">
            <a:extLst>
              <a:ext uri="{FF2B5EF4-FFF2-40B4-BE49-F238E27FC236}">
                <a16:creationId xmlns:a16="http://schemas.microsoft.com/office/drawing/2014/main" id="{9F46E0E7-0E21-6EA4-C63C-9D5F5965F213}"/>
              </a:ext>
            </a:extLst>
          </p:cNvPr>
          <p:cNvGraphicFramePr>
            <a:graphicFrameLocks noGrp="1"/>
          </p:cNvGraphicFramePr>
          <p:nvPr>
            <p:extLst>
              <p:ext uri="{D42A27DB-BD31-4B8C-83A1-F6EECF244321}">
                <p14:modId xmlns:p14="http://schemas.microsoft.com/office/powerpoint/2010/main" val="3074923652"/>
              </p:ext>
            </p:extLst>
          </p:nvPr>
        </p:nvGraphicFramePr>
        <p:xfrm>
          <a:off x="838200" y="2767457"/>
          <a:ext cx="10939272" cy="3571240"/>
        </p:xfrm>
        <a:graphic>
          <a:graphicData uri="http://schemas.openxmlformats.org/drawingml/2006/table">
            <a:tbl>
              <a:tblPr firstRow="1" bandRow="1">
                <a:tableStyleId>{F5AB1C69-6EDB-4FF4-983F-18BD219EF322}</a:tableStyleId>
              </a:tblPr>
              <a:tblGrid>
                <a:gridCol w="4968240">
                  <a:extLst>
                    <a:ext uri="{9D8B030D-6E8A-4147-A177-3AD203B41FA5}">
                      <a16:colId xmlns:a16="http://schemas.microsoft.com/office/drawing/2014/main" val="2198464023"/>
                    </a:ext>
                  </a:extLst>
                </a:gridCol>
                <a:gridCol w="3822192">
                  <a:extLst>
                    <a:ext uri="{9D8B030D-6E8A-4147-A177-3AD203B41FA5}">
                      <a16:colId xmlns:a16="http://schemas.microsoft.com/office/drawing/2014/main" val="840445847"/>
                    </a:ext>
                  </a:extLst>
                </a:gridCol>
                <a:gridCol w="2148840">
                  <a:extLst>
                    <a:ext uri="{9D8B030D-6E8A-4147-A177-3AD203B41FA5}">
                      <a16:colId xmlns:a16="http://schemas.microsoft.com/office/drawing/2014/main" val="346369764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Roboto" panose="02000000000000000000" pitchFamily="2" charset="0"/>
                          <a:ea typeface="Roboto" panose="02000000000000000000" pitchFamily="2" charset="0"/>
                          <a:cs typeface="Roboto" panose="02000000000000000000" pitchFamily="2" charset="0"/>
                        </a:rPr>
                        <a:t>ITEM</a:t>
                      </a:r>
                    </a:p>
                  </a:txBody>
                  <a:tcPr/>
                </a:tc>
                <a:tc>
                  <a:txBody>
                    <a:bodyPr/>
                    <a:lstStyle/>
                    <a:p>
                      <a:r>
                        <a:rPr lang="en-GB" sz="1600" b="1" dirty="0">
                          <a:solidFill>
                            <a:schemeClr val="bg1"/>
                          </a:solidFill>
                          <a:latin typeface="Roboto" panose="02000000000000000000" pitchFamily="2" charset="0"/>
                          <a:ea typeface="Roboto" panose="02000000000000000000" pitchFamily="2" charset="0"/>
                          <a:cs typeface="Roboto" panose="02000000000000000000" pitchFamily="2" charset="0"/>
                        </a:rPr>
                        <a:t>RESPONSIBLE</a:t>
                      </a:r>
                    </a:p>
                  </a:txBody>
                  <a:tcPr/>
                </a:tc>
                <a:tc>
                  <a:txBody>
                    <a:bodyPr/>
                    <a:lstStyle/>
                    <a:p>
                      <a:r>
                        <a:rPr lang="en-GB" sz="1600" b="1" dirty="0">
                          <a:solidFill>
                            <a:schemeClr val="bg1"/>
                          </a:solidFill>
                          <a:latin typeface="Roboto" panose="02000000000000000000" pitchFamily="2" charset="0"/>
                          <a:ea typeface="Roboto" panose="02000000000000000000" pitchFamily="2" charset="0"/>
                          <a:cs typeface="Roboto" panose="02000000000000000000" pitchFamily="2" charset="0"/>
                        </a:rPr>
                        <a:t>STATUS</a:t>
                      </a:r>
                    </a:p>
                  </a:txBody>
                  <a:tcPr/>
                </a:tc>
                <a:extLst>
                  <a:ext uri="{0D108BD9-81ED-4DB2-BD59-A6C34878D82A}">
                    <a16:rowId xmlns:a16="http://schemas.microsoft.com/office/drawing/2014/main" val="1209489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Develop initial guidance materials, including examples of appropriate and inappropriate address content, and draft a user guide outlining best practice for address data entry, including examples of good and poor data.</a:t>
                      </a:r>
                      <a:endParaRPr lang="en-GB" sz="1600" b="1"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Lorna Mallon and Vic Crossan</a:t>
                      </a: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In progress – see I0200 Working Group 2 20260717 - Address Guidance Document v0.1 </a:t>
                      </a:r>
                    </a:p>
                  </a:txBody>
                  <a:tcPr/>
                </a:tc>
                <a:extLst>
                  <a:ext uri="{0D108BD9-81ED-4DB2-BD59-A6C34878D82A}">
                    <a16:rowId xmlns:a16="http://schemas.microsoft.com/office/drawing/2014/main" val="25684618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DCC to clarify DCC Validation rules, prepare materials on DCC matching constraints and include default postcode usage within the standardisation activities and considerations.</a:t>
                      </a:r>
                      <a:endParaRPr lang="en-GB" sz="1600" b="1"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Vic Crossan</a:t>
                      </a: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In progress – To be discussed today</a:t>
                      </a:r>
                    </a:p>
                  </a:txBody>
                  <a:tcPr/>
                </a:tc>
                <a:extLst>
                  <a:ext uri="{0D108BD9-81ED-4DB2-BD59-A6C34878D82A}">
                    <a16:rowId xmlns:a16="http://schemas.microsoft.com/office/drawing/2014/main" val="239913341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chemeClr val="dk1"/>
                          </a:solidFill>
                          <a:effectLst/>
                          <a:latin typeface="Roboto" panose="02000000000000000000" pitchFamily="2" charset="0"/>
                          <a:ea typeface="Roboto" panose="02000000000000000000" pitchFamily="2" charset="0"/>
                          <a:cs typeface="Roboto" panose="02000000000000000000" pitchFamily="2" charset="0"/>
                        </a:rPr>
                        <a:t>DCC to prepare Incident Management Guidance on incident driven address updates and when and why DCC requests changes outside standard processes.</a:t>
                      </a:r>
                      <a:endParaRPr lang="en-GB" sz="1600" b="1" dirty="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Vic Crossan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In progress – To be discussed today</a:t>
                      </a:r>
                    </a:p>
                    <a:p>
                      <a:endParaRPr lang="en-GB" sz="16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1112709606"/>
                  </a:ext>
                </a:extLst>
              </a:tr>
            </a:tbl>
          </a:graphicData>
        </a:graphic>
      </p:graphicFrame>
    </p:spTree>
    <p:extLst>
      <p:ext uri="{BB962C8B-B14F-4D97-AF65-F5344CB8AC3E}">
        <p14:creationId xmlns:p14="http://schemas.microsoft.com/office/powerpoint/2010/main" val="1955651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82072-0912-1713-2F76-353B333EECAC}"/>
              </a:ext>
            </a:extLst>
          </p:cNvPr>
          <p:cNvSpPr>
            <a:spLocks noGrp="1"/>
          </p:cNvSpPr>
          <p:nvPr>
            <p:ph type="title"/>
          </p:nvPr>
        </p:nvSpPr>
        <p:spPr/>
        <p:txBody>
          <a:bodyPr>
            <a:normAutofit fontScale="90000"/>
          </a:bodyPr>
          <a:lstStyle/>
          <a:p>
            <a:r>
              <a:rPr lang="en-GB" dirty="0"/>
              <a:t>I0200 – Meeting 1 – Review Minutes and Actions</a:t>
            </a:r>
          </a:p>
        </p:txBody>
      </p:sp>
      <p:sp>
        <p:nvSpPr>
          <p:cNvPr id="3" name="TextBox 2">
            <a:extLst>
              <a:ext uri="{FF2B5EF4-FFF2-40B4-BE49-F238E27FC236}">
                <a16:creationId xmlns:a16="http://schemas.microsoft.com/office/drawing/2014/main" id="{5EF25351-224A-6C00-FD30-3C3BE4E43297}"/>
              </a:ext>
            </a:extLst>
          </p:cNvPr>
          <p:cNvSpPr txBox="1"/>
          <p:nvPr/>
        </p:nvSpPr>
        <p:spPr>
          <a:xfrm>
            <a:off x="838200" y="1173261"/>
            <a:ext cx="9631680" cy="1200329"/>
          </a:xfrm>
          <a:prstGeom prst="rect">
            <a:avLst/>
          </a:prstGeom>
          <a:noFill/>
        </p:spPr>
        <p:txBody>
          <a:bodyPr wrap="square" rtlCol="0">
            <a:spAutoFit/>
          </a:bodyPr>
          <a:lstStyle/>
          <a:p>
            <a:pPr lvl="0">
              <a:defRPr/>
            </a:pPr>
            <a:r>
              <a:rPr lang="en-GB" b="1" dirty="0">
                <a:solidFill>
                  <a:srgbClr val="70ADA3"/>
                </a:solidFill>
                <a:latin typeface="Roboto" panose="02000000000000000000" pitchFamily="2" charset="0"/>
                <a:ea typeface="Roboto" panose="02000000000000000000" pitchFamily="2" charset="0"/>
                <a:cs typeface="Roboto" panose="02000000000000000000" pitchFamily="2" charset="0"/>
              </a:rPr>
              <a:t>ACTIONS</a:t>
            </a:r>
          </a:p>
          <a:p>
            <a:pPr lvl="0">
              <a:defRPr/>
            </a:pPr>
            <a:endParaRPr lang="en-GB" b="1" dirty="0">
              <a:solidFill>
                <a:srgbClr val="70ADA3"/>
              </a:solidFill>
              <a:latin typeface="Roboto" panose="02000000000000000000" pitchFamily="2" charset="0"/>
              <a:ea typeface="Roboto" panose="02000000000000000000" pitchFamily="2" charset="0"/>
              <a:cs typeface="Roboto" panose="02000000000000000000" pitchFamily="2" charset="0"/>
            </a:endParaRPr>
          </a:p>
          <a:p>
            <a:pPr lvl="0">
              <a:defRPr/>
            </a:pPr>
            <a:endParaRPr lang="en-GB" b="1" dirty="0">
              <a:solidFill>
                <a:srgbClr val="70ADA3"/>
              </a:solidFill>
              <a:latin typeface="Roboto" panose="02000000000000000000" pitchFamily="2" charset="0"/>
              <a:ea typeface="Roboto" panose="02000000000000000000" pitchFamily="2" charset="0"/>
              <a:cs typeface="Roboto" panose="02000000000000000000" pitchFamily="2" charset="0"/>
            </a:endParaRPr>
          </a:p>
          <a:p>
            <a:endParaRPr lang="en-GB" dirty="0"/>
          </a:p>
        </p:txBody>
      </p:sp>
      <p:graphicFrame>
        <p:nvGraphicFramePr>
          <p:cNvPr id="5" name="Table 4">
            <a:extLst>
              <a:ext uri="{FF2B5EF4-FFF2-40B4-BE49-F238E27FC236}">
                <a16:creationId xmlns:a16="http://schemas.microsoft.com/office/drawing/2014/main" id="{6B632944-7C5E-4508-3ABC-74792915805A}"/>
              </a:ext>
            </a:extLst>
          </p:cNvPr>
          <p:cNvGraphicFramePr>
            <a:graphicFrameLocks noGrp="1"/>
          </p:cNvGraphicFramePr>
          <p:nvPr>
            <p:extLst>
              <p:ext uri="{D42A27DB-BD31-4B8C-83A1-F6EECF244321}">
                <p14:modId xmlns:p14="http://schemas.microsoft.com/office/powerpoint/2010/main" val="3359747065"/>
              </p:ext>
            </p:extLst>
          </p:nvPr>
        </p:nvGraphicFramePr>
        <p:xfrm>
          <a:off x="838200" y="1631696"/>
          <a:ext cx="10939272" cy="2748280"/>
        </p:xfrm>
        <a:graphic>
          <a:graphicData uri="http://schemas.openxmlformats.org/drawingml/2006/table">
            <a:tbl>
              <a:tblPr firstRow="1" bandRow="1">
                <a:tableStyleId>{F5AB1C69-6EDB-4FF4-983F-18BD219EF322}</a:tableStyleId>
              </a:tblPr>
              <a:tblGrid>
                <a:gridCol w="4968240">
                  <a:extLst>
                    <a:ext uri="{9D8B030D-6E8A-4147-A177-3AD203B41FA5}">
                      <a16:colId xmlns:a16="http://schemas.microsoft.com/office/drawing/2014/main" val="4161823685"/>
                    </a:ext>
                  </a:extLst>
                </a:gridCol>
                <a:gridCol w="3822192">
                  <a:extLst>
                    <a:ext uri="{9D8B030D-6E8A-4147-A177-3AD203B41FA5}">
                      <a16:colId xmlns:a16="http://schemas.microsoft.com/office/drawing/2014/main" val="3769619753"/>
                    </a:ext>
                  </a:extLst>
                </a:gridCol>
                <a:gridCol w="2148840">
                  <a:extLst>
                    <a:ext uri="{9D8B030D-6E8A-4147-A177-3AD203B41FA5}">
                      <a16:colId xmlns:a16="http://schemas.microsoft.com/office/drawing/2014/main" val="1084254126"/>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1" dirty="0">
                          <a:latin typeface="Roboto" panose="02000000000000000000" pitchFamily="2" charset="0"/>
                          <a:ea typeface="Roboto" panose="02000000000000000000" pitchFamily="2" charset="0"/>
                          <a:cs typeface="Roboto" panose="02000000000000000000" pitchFamily="2" charset="0"/>
                        </a:rPr>
                        <a:t>ITEM</a:t>
                      </a:r>
                    </a:p>
                  </a:txBody>
                  <a:tcPr/>
                </a:tc>
                <a:tc>
                  <a:txBody>
                    <a:bodyPr/>
                    <a:lstStyle/>
                    <a:p>
                      <a:r>
                        <a:rPr lang="en-GB" sz="1600" b="1" dirty="0">
                          <a:solidFill>
                            <a:schemeClr val="bg1"/>
                          </a:solidFill>
                          <a:latin typeface="Roboto" panose="02000000000000000000" pitchFamily="2" charset="0"/>
                          <a:ea typeface="Roboto" panose="02000000000000000000" pitchFamily="2" charset="0"/>
                          <a:cs typeface="Roboto" panose="02000000000000000000" pitchFamily="2" charset="0"/>
                        </a:rPr>
                        <a:t>RESPONSIBLE</a:t>
                      </a:r>
                    </a:p>
                  </a:txBody>
                  <a:tcPr/>
                </a:tc>
                <a:tc>
                  <a:txBody>
                    <a:bodyPr/>
                    <a:lstStyle/>
                    <a:p>
                      <a:r>
                        <a:rPr lang="en-GB" sz="1600" b="1" dirty="0">
                          <a:solidFill>
                            <a:schemeClr val="bg1"/>
                          </a:solidFill>
                          <a:latin typeface="Roboto" panose="02000000000000000000" pitchFamily="2" charset="0"/>
                          <a:ea typeface="Roboto" panose="02000000000000000000" pitchFamily="2" charset="0"/>
                          <a:cs typeface="Roboto" panose="02000000000000000000" pitchFamily="2" charset="0"/>
                        </a:rPr>
                        <a:t>STATUS</a:t>
                      </a:r>
                    </a:p>
                  </a:txBody>
                  <a:tcPr/>
                </a:tc>
                <a:extLst>
                  <a:ext uri="{0D108BD9-81ED-4DB2-BD59-A6C34878D82A}">
                    <a16:rowId xmlns:a16="http://schemas.microsoft.com/office/drawing/2014/main" val="377286595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latin typeface="Roboto" panose="02000000000000000000" pitchFamily="2" charset="0"/>
                          <a:ea typeface="Roboto" panose="02000000000000000000" pitchFamily="2" charset="0"/>
                          <a:cs typeface="Roboto" panose="02000000000000000000" pitchFamily="2" charset="0"/>
                        </a:rPr>
                        <a:t>DCC to progress agreement on definition of unmatchable addresses and the standard identification and treatment of these records. </a:t>
                      </a: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Vic Crossan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In progress – To be discussed today</a:t>
                      </a:r>
                    </a:p>
                    <a:p>
                      <a:endParaRPr lang="en-GB" sz="1600" b="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24831093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dirty="0">
                          <a:latin typeface="Roboto" panose="02000000000000000000" pitchFamily="2" charset="0"/>
                          <a:ea typeface="Roboto" panose="02000000000000000000" pitchFamily="2" charset="0"/>
                          <a:cs typeface="Roboto" panose="02000000000000000000" pitchFamily="2" charset="0"/>
                        </a:rPr>
                        <a:t>All working group participants are to share with the Code Manager any existing document, standards, or naming conventions they hold with regards to address management and submit any additional topics for the scope and agenda of the I0200 working group.</a:t>
                      </a: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All Working Group Members</a:t>
                      </a:r>
                    </a:p>
                  </a:txBody>
                  <a:tcPr/>
                </a:tc>
                <a:tc>
                  <a:txBody>
                    <a:bodyPr/>
                    <a:lstStyle/>
                    <a:p>
                      <a:r>
                        <a:rPr lang="en-GB" sz="1600" b="0" dirty="0">
                          <a:solidFill>
                            <a:schemeClr val="tx1"/>
                          </a:solidFill>
                          <a:latin typeface="Roboto" panose="02000000000000000000" pitchFamily="2" charset="0"/>
                          <a:ea typeface="Roboto" panose="02000000000000000000" pitchFamily="2" charset="0"/>
                          <a:cs typeface="Roboto" panose="02000000000000000000" pitchFamily="2" charset="0"/>
                        </a:rPr>
                        <a:t>Outstanding</a:t>
                      </a:r>
                    </a:p>
                  </a:txBody>
                  <a:tcPr/>
                </a:tc>
                <a:extLst>
                  <a:ext uri="{0D108BD9-81ED-4DB2-BD59-A6C34878D82A}">
                    <a16:rowId xmlns:a16="http://schemas.microsoft.com/office/drawing/2014/main" val="2090496050"/>
                  </a:ext>
                </a:extLst>
              </a:tr>
            </a:tbl>
          </a:graphicData>
        </a:graphic>
      </p:graphicFrame>
    </p:spTree>
    <p:extLst>
      <p:ext uri="{BB962C8B-B14F-4D97-AF65-F5344CB8AC3E}">
        <p14:creationId xmlns:p14="http://schemas.microsoft.com/office/powerpoint/2010/main" val="684095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465F6-A351-2437-133F-6F42A508BBD9}"/>
              </a:ext>
            </a:extLst>
          </p:cNvPr>
          <p:cNvSpPr>
            <a:spLocks noGrp="1"/>
          </p:cNvSpPr>
          <p:nvPr>
            <p:ph type="title"/>
          </p:nvPr>
        </p:nvSpPr>
        <p:spPr/>
        <p:txBody>
          <a:bodyPr>
            <a:normAutofit/>
          </a:bodyPr>
          <a:lstStyle/>
          <a:p>
            <a:r>
              <a:rPr lang="en-GB" dirty="0"/>
              <a:t>REL Address Data Quality and Incident </a:t>
            </a:r>
            <a:br>
              <a:rPr lang="en-GB" dirty="0"/>
            </a:br>
            <a:r>
              <a:rPr lang="en-GB" dirty="0"/>
              <a:t>Management </a:t>
            </a:r>
          </a:p>
        </p:txBody>
      </p:sp>
      <p:sp>
        <p:nvSpPr>
          <p:cNvPr id="3" name="Text Placeholder 2">
            <a:extLst>
              <a:ext uri="{FF2B5EF4-FFF2-40B4-BE49-F238E27FC236}">
                <a16:creationId xmlns:a16="http://schemas.microsoft.com/office/drawing/2014/main" id="{782C6BBB-CFD1-9B49-B48A-44E38E0BBBAF}"/>
              </a:ext>
            </a:extLst>
          </p:cNvPr>
          <p:cNvSpPr>
            <a:spLocks noGrp="1"/>
          </p:cNvSpPr>
          <p:nvPr>
            <p:ph type="body" sz="quarter" idx="10"/>
          </p:nvPr>
        </p:nvSpPr>
        <p:spPr/>
        <p:txBody>
          <a:bodyPr/>
          <a:lstStyle/>
          <a:p>
            <a:r>
              <a:rPr lang="en-GB" dirty="0"/>
              <a:t>Victoria Crossan (DCC)</a:t>
            </a:r>
          </a:p>
        </p:txBody>
      </p:sp>
    </p:spTree>
    <p:extLst>
      <p:ext uri="{BB962C8B-B14F-4D97-AF65-F5344CB8AC3E}">
        <p14:creationId xmlns:p14="http://schemas.microsoft.com/office/powerpoint/2010/main" val="2125547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8A850-8924-7783-E3AF-2350F949522C}"/>
            </a:ext>
          </a:extLst>
        </p:cNvPr>
        <p:cNvGrpSpPr/>
        <p:nvPr/>
      </p:nvGrpSpPr>
      <p:grpSpPr>
        <a:xfrm>
          <a:off x="0" y="0"/>
          <a:ext cx="0" cy="0"/>
          <a:chOff x="0" y="0"/>
          <a:chExt cx="0" cy="0"/>
        </a:xfrm>
      </p:grpSpPr>
      <p:sp>
        <p:nvSpPr>
          <p:cNvPr id="2" name="Oval 1">
            <a:extLst>
              <a:ext uri="{FF2B5EF4-FFF2-40B4-BE49-F238E27FC236}">
                <a16:creationId xmlns:a16="http://schemas.microsoft.com/office/drawing/2014/main" id="{845BD327-B2F9-77FB-C0D2-F2993A6564B8}"/>
              </a:ext>
            </a:extLst>
          </p:cNvPr>
          <p:cNvSpPr>
            <a:spLocks noChangeAspect="1"/>
          </p:cNvSpPr>
          <p:nvPr/>
        </p:nvSpPr>
        <p:spPr>
          <a:xfrm>
            <a:off x="10545598" y="4702344"/>
            <a:ext cx="1699963" cy="1488490"/>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3" descr="A purple and black building&#10;&#10;Description automatically generated">
            <a:extLst>
              <a:ext uri="{FF2B5EF4-FFF2-40B4-BE49-F238E27FC236}">
                <a16:creationId xmlns:a16="http://schemas.microsoft.com/office/drawing/2014/main" id="{5625ABED-E5BC-1AA5-A4FD-DFEAC9DB11AC}"/>
              </a:ext>
            </a:extLst>
          </p:cNvPr>
          <p:cNvPicPr>
            <a:picLocks noChangeAspect="1"/>
          </p:cNvPicPr>
          <p:nvPr/>
        </p:nvPicPr>
        <p:blipFill>
          <a:blip r:embed="rId2"/>
          <a:stretch>
            <a:fillRect/>
          </a:stretch>
        </p:blipFill>
        <p:spPr>
          <a:xfrm>
            <a:off x="10653138" y="4702344"/>
            <a:ext cx="1484881" cy="1466964"/>
          </a:xfrm>
          <a:prstGeom prst="rect">
            <a:avLst/>
          </a:prstGeom>
        </p:spPr>
      </p:pic>
      <p:sp>
        <p:nvSpPr>
          <p:cNvPr id="3" name="TextBox 2">
            <a:extLst>
              <a:ext uri="{FF2B5EF4-FFF2-40B4-BE49-F238E27FC236}">
                <a16:creationId xmlns:a16="http://schemas.microsoft.com/office/drawing/2014/main" id="{0B06B32C-79FD-A05F-0C86-54E6DFBE4560}"/>
              </a:ext>
            </a:extLst>
          </p:cNvPr>
          <p:cNvSpPr txBox="1"/>
          <p:nvPr/>
        </p:nvSpPr>
        <p:spPr>
          <a:xfrm>
            <a:off x="224084" y="11251"/>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Systemic Matching Process- Overview  </a:t>
            </a:r>
          </a:p>
        </p:txBody>
      </p:sp>
      <p:sp>
        <p:nvSpPr>
          <p:cNvPr id="8" name="Rectangle 7">
            <a:extLst>
              <a:ext uri="{FF2B5EF4-FFF2-40B4-BE49-F238E27FC236}">
                <a16:creationId xmlns:a16="http://schemas.microsoft.com/office/drawing/2014/main" id="{9DFA89C8-72CE-DB0F-259C-4336C0A13D9D}"/>
              </a:ext>
            </a:extLst>
          </p:cNvPr>
          <p:cNvSpPr/>
          <p:nvPr/>
        </p:nvSpPr>
        <p:spPr>
          <a:xfrm>
            <a:off x="708459" y="2833730"/>
            <a:ext cx="2391936"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MPL Match Against OS ABP </a:t>
            </a:r>
          </a:p>
        </p:txBody>
      </p:sp>
      <p:sp>
        <p:nvSpPr>
          <p:cNvPr id="9" name="Arrow: Down 8">
            <a:extLst>
              <a:ext uri="{FF2B5EF4-FFF2-40B4-BE49-F238E27FC236}">
                <a16:creationId xmlns:a16="http://schemas.microsoft.com/office/drawing/2014/main" id="{76F8866D-A033-4E9F-3E51-32943357DA00}"/>
              </a:ext>
            </a:extLst>
          </p:cNvPr>
          <p:cNvSpPr/>
          <p:nvPr/>
        </p:nvSpPr>
        <p:spPr>
          <a:xfrm>
            <a:off x="1447227" y="1910512"/>
            <a:ext cx="914399" cy="7643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34729418-F7A9-10C2-0F8E-E3758EB1B9CD}"/>
              </a:ext>
            </a:extLst>
          </p:cNvPr>
          <p:cNvSpPr txBox="1"/>
          <p:nvPr/>
        </p:nvSpPr>
        <p:spPr>
          <a:xfrm>
            <a:off x="1059484" y="1294625"/>
            <a:ext cx="19127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Initial Registration </a:t>
            </a:r>
          </a:p>
        </p:txBody>
      </p:sp>
      <p:sp>
        <p:nvSpPr>
          <p:cNvPr id="11" name="TextBox 10">
            <a:extLst>
              <a:ext uri="{FF2B5EF4-FFF2-40B4-BE49-F238E27FC236}">
                <a16:creationId xmlns:a16="http://schemas.microsoft.com/office/drawing/2014/main" id="{A6EB3E4F-2892-C5C7-91E9-C07196DF991A}"/>
              </a:ext>
            </a:extLst>
          </p:cNvPr>
          <p:cNvSpPr txBox="1"/>
          <p:nvPr/>
        </p:nvSpPr>
        <p:spPr>
          <a:xfrm>
            <a:off x="423746" y="4130532"/>
            <a:ext cx="3186187"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18 Attempts </a:t>
            </a:r>
            <a:r>
              <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to match using different elements of the address (Search Blazes)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The different combinations of address fields are intended to negate spurious data preventing a match.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p:txBody>
      </p:sp>
      <p:sp>
        <p:nvSpPr>
          <p:cNvPr id="12" name="Rectangle 11">
            <a:extLst>
              <a:ext uri="{FF2B5EF4-FFF2-40B4-BE49-F238E27FC236}">
                <a16:creationId xmlns:a16="http://schemas.microsoft.com/office/drawing/2014/main" id="{DD73D631-DFF1-9A9A-9A16-6CB13EAA2BD2}"/>
              </a:ext>
            </a:extLst>
          </p:cNvPr>
          <p:cNvSpPr/>
          <p:nvPr/>
        </p:nvSpPr>
        <p:spPr>
          <a:xfrm>
            <a:off x="4260256" y="2275265"/>
            <a:ext cx="3109329" cy="20313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Lato "/>
                <a:ea typeface="+mn-ea"/>
                <a:cs typeface="+mn-cs"/>
              </a:rPr>
              <a:t>Gold Standard Match?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Lato "/>
              <a:ea typeface="+mn-ea"/>
              <a:cs typeface="+mn-cs"/>
            </a:endParaRPr>
          </a:p>
          <a:p>
            <a:pPr marL="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400" b="1" i="0" u="none" strike="noStrike" kern="1200" cap="none" spc="0" normalizeH="0" baseline="0" noProof="0" dirty="0">
                <a:ln>
                  <a:noFill/>
                </a:ln>
                <a:solidFill>
                  <a:srgbClr val="FFFFFF"/>
                </a:solidFill>
                <a:effectLst/>
                <a:uLnTx/>
                <a:uFillTx/>
                <a:latin typeface="Lato "/>
                <a:ea typeface="+mn-ea"/>
                <a:cs typeface="+mn-cs"/>
              </a:rPr>
              <a:t>ONLY </a:t>
            </a:r>
            <a:r>
              <a:rPr kumimoji="0" lang="en-GB" sz="1400" b="0" i="0" u="none" strike="noStrike" kern="1200" cap="none" spc="0" normalizeH="0" baseline="0" noProof="0" dirty="0">
                <a:ln>
                  <a:noFill/>
                </a:ln>
                <a:solidFill>
                  <a:srgbClr val="FFFFFF"/>
                </a:solidFill>
                <a:effectLst/>
                <a:uLnTx/>
                <a:uFillTx/>
                <a:latin typeface="Lato "/>
                <a:ea typeface="+mn-ea"/>
                <a:cs typeface="+mn-cs"/>
              </a:rPr>
              <a:t>candidate address </a:t>
            </a:r>
            <a:r>
              <a:rPr kumimoji="0" lang="en-GB" sz="1400" b="0" i="1" u="none" strike="noStrike" kern="1200" cap="none" spc="0" normalizeH="0" baseline="0" noProof="0" dirty="0">
                <a:ln>
                  <a:noFill/>
                </a:ln>
                <a:solidFill>
                  <a:srgbClr val="FFFFFF"/>
                </a:solidFill>
                <a:effectLst/>
                <a:uLnTx/>
                <a:uFillTx/>
                <a:latin typeface="Lato "/>
                <a:ea typeface="+mn-ea"/>
                <a:cs typeface="+mn-cs"/>
              </a:rPr>
              <a:t>AND</a:t>
            </a:r>
            <a:r>
              <a:rPr kumimoji="0" lang="en-GB" sz="1400" b="0" i="0" u="none" strike="noStrike" kern="1200" cap="none" spc="0" normalizeH="0" baseline="0" noProof="0" dirty="0">
                <a:ln>
                  <a:noFill/>
                </a:ln>
                <a:solidFill>
                  <a:srgbClr val="FFFFFF"/>
                </a:solidFill>
                <a:effectLst/>
                <a:uLnTx/>
                <a:uFillTx/>
                <a:latin typeface="Lato "/>
                <a:ea typeface="+mn-ea"/>
                <a:cs typeface="+mn-cs"/>
              </a:rPr>
              <a:t> </a:t>
            </a:r>
          </a:p>
          <a:p>
            <a:pPr marL="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400" b="1" i="0" u="none" strike="noStrike" kern="1200" cap="none" spc="0" normalizeH="0" baseline="0" noProof="0" dirty="0">
                <a:ln>
                  <a:noFill/>
                </a:ln>
                <a:solidFill>
                  <a:srgbClr val="FFFFFF"/>
                </a:solidFill>
                <a:effectLst/>
                <a:uLnTx/>
                <a:uFillTx/>
                <a:latin typeface="Lato "/>
                <a:ea typeface="+mn-ea"/>
                <a:cs typeface="+mn-cs"/>
              </a:rPr>
              <a:t> ‘stands clear’ </a:t>
            </a:r>
            <a:r>
              <a:rPr kumimoji="0" lang="en-GB" sz="1400" b="0" i="0" u="none" strike="noStrike" kern="1200" cap="none" spc="0" normalizeH="0" baseline="0" noProof="0" dirty="0">
                <a:ln>
                  <a:noFill/>
                </a:ln>
                <a:solidFill>
                  <a:srgbClr val="FFFFFF"/>
                </a:solidFill>
                <a:effectLst/>
                <a:uLnTx/>
                <a:uFillTx/>
                <a:latin typeface="Lato "/>
                <a:ea typeface="+mn-ea"/>
                <a:cs typeface="+mn-cs"/>
              </a:rPr>
              <a:t>of other address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          with a confidence score close to the threshold</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Arrow: Down 13">
            <a:extLst>
              <a:ext uri="{FF2B5EF4-FFF2-40B4-BE49-F238E27FC236}">
                <a16:creationId xmlns:a16="http://schemas.microsoft.com/office/drawing/2014/main" id="{FC9920D6-5236-9703-37F8-80BF53BBE1AA}"/>
              </a:ext>
            </a:extLst>
          </p:cNvPr>
          <p:cNvSpPr/>
          <p:nvPr/>
        </p:nvSpPr>
        <p:spPr>
          <a:xfrm rot="16200000">
            <a:off x="3293519" y="2898937"/>
            <a:ext cx="914399" cy="7643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8B5AA0F2-2504-4F2D-82CF-CAF2F823B934}"/>
              </a:ext>
            </a:extLst>
          </p:cNvPr>
          <p:cNvSpPr/>
          <p:nvPr/>
        </p:nvSpPr>
        <p:spPr>
          <a:xfrm>
            <a:off x="7902630" y="874535"/>
            <a:ext cx="3109329" cy="20313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Lato "/>
                <a:ea typeface="+mn-ea"/>
                <a:cs typeface="+mn-cs"/>
              </a:rPr>
              <a:t>‘Unmatched’ REL Address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Lato "/>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’local’ UPRN (999..)</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MPL address displayed in Enquiry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Confidence score &lt;90</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EDBC2FA4-5D5A-674C-D03D-EA4CB60D1DCF}"/>
              </a:ext>
            </a:extLst>
          </p:cNvPr>
          <p:cNvSpPr/>
          <p:nvPr/>
        </p:nvSpPr>
        <p:spPr>
          <a:xfrm>
            <a:off x="7902630" y="3926019"/>
            <a:ext cx="3109329" cy="20313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Lato "/>
                <a:ea typeface="+mn-ea"/>
                <a:cs typeface="+mn-cs"/>
              </a:rPr>
              <a:t>  Matched REL Address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Lato "/>
              <a:ea typeface="+mn-ea"/>
              <a:cs typeface="+mn-cs"/>
            </a:endParaRPr>
          </a:p>
          <a:p>
            <a:pPr marL="0" marR="0" lvl="0" indent="-285750" algn="ctr" defTabSz="914400" rtl="0" eaLnBrk="1" fontAlgn="auto" latinLnBrk="0" hangingPunct="1">
              <a:lnSpc>
                <a:spcPct val="100000"/>
              </a:lnSpc>
              <a:spcBef>
                <a:spcPts val="0"/>
              </a:spcBef>
              <a:spcAft>
                <a:spcPts val="0"/>
              </a:spcAft>
              <a:buClrTx/>
              <a:buSzTx/>
              <a:buFontTx/>
              <a:buChar char="-"/>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OS ABP UPRN allocated </a:t>
            </a:r>
          </a:p>
          <a:p>
            <a:pPr marL="285750" marR="0" lvl="0" indent="-285750" algn="ctr"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BC7ED52C-F4D4-3212-CE70-F3150B6A80F9}"/>
              </a:ext>
            </a:extLst>
          </p:cNvPr>
          <p:cNvSpPr/>
          <p:nvPr/>
        </p:nvSpPr>
        <p:spPr>
          <a:xfrm rot="15208072">
            <a:off x="6791355" y="1238206"/>
            <a:ext cx="914399" cy="7643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597AEDB3-6277-3719-DDBD-22DEEF39424A}"/>
              </a:ext>
            </a:extLst>
          </p:cNvPr>
          <p:cNvSpPr txBox="1"/>
          <p:nvPr/>
        </p:nvSpPr>
        <p:spPr>
          <a:xfrm>
            <a:off x="6377486" y="1694720"/>
            <a:ext cx="4587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2045C"/>
                </a:solidFill>
                <a:effectLst/>
                <a:uLnTx/>
                <a:uFillTx/>
                <a:latin typeface="Lato "/>
                <a:ea typeface="+mn-ea"/>
                <a:cs typeface="+mn-cs"/>
              </a:rPr>
              <a:t>No</a:t>
            </a:r>
          </a:p>
        </p:txBody>
      </p:sp>
      <p:sp>
        <p:nvSpPr>
          <p:cNvPr id="19" name="Arrow: Down 18">
            <a:extLst>
              <a:ext uri="{FF2B5EF4-FFF2-40B4-BE49-F238E27FC236}">
                <a16:creationId xmlns:a16="http://schemas.microsoft.com/office/drawing/2014/main" id="{82F8AA66-6A35-F140-12DC-F5E3A01DF4CD}"/>
              </a:ext>
            </a:extLst>
          </p:cNvPr>
          <p:cNvSpPr/>
          <p:nvPr/>
        </p:nvSpPr>
        <p:spPr>
          <a:xfrm rot="18078773">
            <a:off x="6912383" y="4621507"/>
            <a:ext cx="914399" cy="764314"/>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C8FD9148-93BC-C3D9-52D4-C72C6669B60B}"/>
              </a:ext>
            </a:extLst>
          </p:cNvPr>
          <p:cNvSpPr txBox="1"/>
          <p:nvPr/>
        </p:nvSpPr>
        <p:spPr>
          <a:xfrm>
            <a:off x="6377486" y="4477331"/>
            <a:ext cx="51007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2045C"/>
                </a:solidFill>
                <a:effectLst/>
                <a:uLnTx/>
                <a:uFillTx/>
                <a:latin typeface="Lato" panose="020F0502020204030203" pitchFamily="34" charset="0"/>
                <a:ea typeface="Lato" panose="020F0502020204030203" pitchFamily="34" charset="0"/>
                <a:cs typeface="Lato" panose="020F0502020204030203" pitchFamily="34" charset="0"/>
              </a:rPr>
              <a:t>Yes</a:t>
            </a:r>
          </a:p>
        </p:txBody>
      </p:sp>
    </p:spTree>
    <p:extLst>
      <p:ext uri="{BB962C8B-B14F-4D97-AF65-F5344CB8AC3E}">
        <p14:creationId xmlns:p14="http://schemas.microsoft.com/office/powerpoint/2010/main" val="16185939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663EB-FE6B-3A0B-16DF-8FEB1BDF6AE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892774-A20C-BBDA-6E82-83F16D6A6311}"/>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Matchable vs Unmatchable </a:t>
            </a:r>
          </a:p>
        </p:txBody>
      </p:sp>
      <p:sp>
        <p:nvSpPr>
          <p:cNvPr id="16" name="Rectangle 15">
            <a:extLst>
              <a:ext uri="{FF2B5EF4-FFF2-40B4-BE49-F238E27FC236}">
                <a16:creationId xmlns:a16="http://schemas.microsoft.com/office/drawing/2014/main" id="{06DE7B11-5F0E-EF97-507B-22F17C8A66D4}"/>
              </a:ext>
            </a:extLst>
          </p:cNvPr>
          <p:cNvSpPr/>
          <p:nvPr/>
        </p:nvSpPr>
        <p:spPr>
          <a:xfrm>
            <a:off x="9406278" y="945586"/>
            <a:ext cx="2419814" cy="207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Unmatched and we will never match to OS ABP because the </a:t>
            </a:r>
            <a:r>
              <a:rPr kumimoji="0" lang="en-GB" sz="1400" b="1" i="0" u="none" strike="noStrike" kern="1200" cap="none" spc="0" normalizeH="0" baseline="0" noProof="0" dirty="0">
                <a:ln>
                  <a:noFill/>
                </a:ln>
                <a:solidFill>
                  <a:srgbClr val="FFFFFF"/>
                </a:solidFill>
                <a:effectLst/>
                <a:uLnTx/>
                <a:uFillTx/>
                <a:latin typeface="Lato "/>
                <a:ea typeface="+mn-ea"/>
                <a:cs typeface="+mn-cs"/>
              </a:rPr>
              <a:t>premise type is not found  </a:t>
            </a:r>
          </a:p>
        </p:txBody>
      </p:sp>
      <p:sp>
        <p:nvSpPr>
          <p:cNvPr id="17" name="Rectangle 16">
            <a:extLst>
              <a:ext uri="{FF2B5EF4-FFF2-40B4-BE49-F238E27FC236}">
                <a16:creationId xmlns:a16="http://schemas.microsoft.com/office/drawing/2014/main" id="{43FB55E0-DB4D-6A59-065D-EE345E9D4E01}"/>
              </a:ext>
            </a:extLst>
          </p:cNvPr>
          <p:cNvSpPr/>
          <p:nvPr/>
        </p:nvSpPr>
        <p:spPr>
          <a:xfrm>
            <a:off x="6409631" y="945585"/>
            <a:ext cx="2419814" cy="20745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Unmatched and we will never match because it is </a:t>
            </a:r>
            <a:r>
              <a:rPr kumimoji="0" lang="en-GB" sz="1400" b="1" i="0" u="none" strike="noStrike" kern="1200" cap="none" spc="0" normalizeH="0" baseline="0" noProof="0" dirty="0">
                <a:ln>
                  <a:noFill/>
                </a:ln>
                <a:solidFill>
                  <a:srgbClr val="FFFFFF"/>
                </a:solidFill>
                <a:effectLst/>
                <a:uLnTx/>
                <a:uFillTx/>
                <a:latin typeface="Lato "/>
                <a:ea typeface="+mn-ea"/>
                <a:cs typeface="+mn-cs"/>
              </a:rPr>
              <a:t>correct that the MPL isn’t matched </a:t>
            </a:r>
          </a:p>
        </p:txBody>
      </p:sp>
      <p:sp>
        <p:nvSpPr>
          <p:cNvPr id="19" name="Rectangle 18">
            <a:extLst>
              <a:ext uri="{FF2B5EF4-FFF2-40B4-BE49-F238E27FC236}">
                <a16:creationId xmlns:a16="http://schemas.microsoft.com/office/drawing/2014/main" id="{AD65428C-0314-B4AB-8D12-6289554E2D51}"/>
              </a:ext>
            </a:extLst>
          </p:cNvPr>
          <p:cNvSpPr/>
          <p:nvPr/>
        </p:nvSpPr>
        <p:spPr>
          <a:xfrm>
            <a:off x="3325145" y="949734"/>
            <a:ext cx="2419814" cy="207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srgbClr val="FFFFFF"/>
              </a:solidFill>
              <a:effectLst/>
              <a:uLnTx/>
              <a:uFillTx/>
              <a:latin typeface="Lato "/>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Unmatched and we </a:t>
            </a:r>
            <a:r>
              <a:rPr kumimoji="0" lang="en-GB" sz="1400" b="0" i="1" u="none" strike="noStrike" kern="1200" cap="none" spc="0" normalizeH="0" baseline="0" noProof="0" dirty="0">
                <a:ln>
                  <a:noFill/>
                </a:ln>
                <a:solidFill>
                  <a:srgbClr val="FFFFFF"/>
                </a:solidFill>
                <a:effectLst/>
                <a:uLnTx/>
                <a:uFillTx/>
                <a:latin typeface="Lato "/>
                <a:ea typeface="+mn-ea"/>
                <a:cs typeface="+mn-cs"/>
              </a:rPr>
              <a:t>could</a:t>
            </a:r>
            <a:r>
              <a:rPr kumimoji="0" lang="en-GB" sz="1400" b="0" i="0" u="none" strike="noStrike" kern="1200" cap="none" spc="0" normalizeH="0" baseline="0" noProof="0" dirty="0">
                <a:ln>
                  <a:noFill/>
                </a:ln>
                <a:solidFill>
                  <a:srgbClr val="FFFFFF"/>
                </a:solidFill>
                <a:effectLst/>
                <a:uLnTx/>
                <a:uFillTx/>
                <a:latin typeface="Lato "/>
                <a:ea typeface="+mn-ea"/>
                <a:cs typeface="+mn-cs"/>
              </a:rPr>
              <a:t> match if the MPL address was improved but the </a:t>
            </a:r>
            <a:r>
              <a:rPr kumimoji="0" lang="en-GB" sz="1400" b="1" i="0" u="none" strike="noStrike" kern="1200" cap="none" spc="0" normalizeH="0" baseline="0" noProof="0" dirty="0">
                <a:ln>
                  <a:noFill/>
                </a:ln>
                <a:solidFill>
                  <a:srgbClr val="FFFFFF"/>
                </a:solidFill>
                <a:effectLst/>
                <a:uLnTx/>
                <a:uFillTx/>
                <a:latin typeface="Lato "/>
                <a:ea typeface="+mn-ea"/>
                <a:cs typeface="+mn-cs"/>
              </a:rPr>
              <a:t>address is not one a consumer would Switch via a Price Comparison Website or TPI </a:t>
            </a:r>
          </a:p>
        </p:txBody>
      </p:sp>
      <p:sp>
        <p:nvSpPr>
          <p:cNvPr id="21" name="Arrow: Down 20">
            <a:extLst>
              <a:ext uri="{FF2B5EF4-FFF2-40B4-BE49-F238E27FC236}">
                <a16:creationId xmlns:a16="http://schemas.microsoft.com/office/drawing/2014/main" id="{1BD1364F-943C-FD99-B06B-4869DE9908DE}"/>
              </a:ext>
            </a:extLst>
          </p:cNvPr>
          <p:cNvSpPr/>
          <p:nvPr/>
        </p:nvSpPr>
        <p:spPr>
          <a:xfrm rot="10800000">
            <a:off x="964185" y="3124663"/>
            <a:ext cx="914399" cy="40144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0B74FAD-55C0-4F09-4833-01FC980C2836}"/>
              </a:ext>
            </a:extLst>
          </p:cNvPr>
          <p:cNvSpPr txBox="1"/>
          <p:nvPr/>
        </p:nvSpPr>
        <p:spPr>
          <a:xfrm>
            <a:off x="746361" y="1055755"/>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4" name="TextBox 23">
            <a:extLst>
              <a:ext uri="{FF2B5EF4-FFF2-40B4-BE49-F238E27FC236}">
                <a16:creationId xmlns:a16="http://schemas.microsoft.com/office/drawing/2014/main" id="{B753596C-DC18-CAB5-3E87-D795E124B2F1}"/>
              </a:ext>
            </a:extLst>
          </p:cNvPr>
          <p:cNvSpPr txBox="1"/>
          <p:nvPr/>
        </p:nvSpPr>
        <p:spPr>
          <a:xfrm>
            <a:off x="6954933" y="1055755"/>
            <a:ext cx="16626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7" name="TextBox 26">
            <a:extLst>
              <a:ext uri="{FF2B5EF4-FFF2-40B4-BE49-F238E27FC236}">
                <a16:creationId xmlns:a16="http://schemas.microsoft.com/office/drawing/2014/main" id="{B51CE5FE-834C-4F16-7ACB-D2236A845D21}"/>
              </a:ext>
            </a:extLst>
          </p:cNvPr>
          <p:cNvSpPr txBox="1"/>
          <p:nvPr/>
        </p:nvSpPr>
        <p:spPr>
          <a:xfrm>
            <a:off x="3943141" y="1055755"/>
            <a:ext cx="1329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9" name="Arrow: Down 28">
            <a:extLst>
              <a:ext uri="{FF2B5EF4-FFF2-40B4-BE49-F238E27FC236}">
                <a16:creationId xmlns:a16="http://schemas.microsoft.com/office/drawing/2014/main" id="{B10DCAA1-6E67-BC5B-78EF-7620D70E5E79}"/>
              </a:ext>
            </a:extLst>
          </p:cNvPr>
          <p:cNvSpPr/>
          <p:nvPr/>
        </p:nvSpPr>
        <p:spPr>
          <a:xfrm rot="10800000">
            <a:off x="4077852" y="3124664"/>
            <a:ext cx="914399" cy="40144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484459C9-E82C-9449-AD26-BCF7E129A657}"/>
              </a:ext>
            </a:extLst>
          </p:cNvPr>
          <p:cNvSpPr txBox="1"/>
          <p:nvPr/>
        </p:nvSpPr>
        <p:spPr>
          <a:xfrm>
            <a:off x="6504879" y="3702164"/>
            <a:ext cx="2578963"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Flats</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 or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Landlord Supplies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where no parent/appropriate UPRN to match the service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Risk of erroneous switches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Not identified by a stop word</a:t>
            </a:r>
          </a:p>
        </p:txBody>
      </p:sp>
      <p:sp>
        <p:nvSpPr>
          <p:cNvPr id="31" name="TextBox 30">
            <a:extLst>
              <a:ext uri="{FF2B5EF4-FFF2-40B4-BE49-F238E27FC236}">
                <a16:creationId xmlns:a16="http://schemas.microsoft.com/office/drawing/2014/main" id="{88D24850-EE9F-BA58-41B7-E4D9446D6BA6}"/>
              </a:ext>
            </a:extLst>
          </p:cNvPr>
          <p:cNvSpPr txBox="1"/>
          <p:nvPr/>
        </p:nvSpPr>
        <p:spPr>
          <a:xfrm>
            <a:off x="3254208" y="3628350"/>
            <a:ext cx="2707075"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Challenging &amp; complex addresses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Consumer likely to know MPXN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Infrastructure related e.g. EVCP (&gt;13 variants identified)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Potentially possible to identify by a stop word</a:t>
            </a:r>
          </a:p>
        </p:txBody>
      </p:sp>
      <p:sp>
        <p:nvSpPr>
          <p:cNvPr id="32" name="Arrow: Down 31">
            <a:extLst>
              <a:ext uri="{FF2B5EF4-FFF2-40B4-BE49-F238E27FC236}">
                <a16:creationId xmlns:a16="http://schemas.microsoft.com/office/drawing/2014/main" id="{FEB7D850-09FA-D1EF-7B66-E837E49499F4}"/>
              </a:ext>
            </a:extLst>
          </p:cNvPr>
          <p:cNvSpPr/>
          <p:nvPr/>
        </p:nvSpPr>
        <p:spPr>
          <a:xfrm rot="10800000">
            <a:off x="7009255" y="3160437"/>
            <a:ext cx="914399" cy="40144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3" name="Arrow: Down 32">
            <a:extLst>
              <a:ext uri="{FF2B5EF4-FFF2-40B4-BE49-F238E27FC236}">
                <a16:creationId xmlns:a16="http://schemas.microsoft.com/office/drawing/2014/main" id="{6502B824-D0B7-50AF-FC12-938837091C14}"/>
              </a:ext>
            </a:extLst>
          </p:cNvPr>
          <p:cNvSpPr/>
          <p:nvPr/>
        </p:nvSpPr>
        <p:spPr>
          <a:xfrm rot="10800000">
            <a:off x="10173658" y="3160437"/>
            <a:ext cx="914399" cy="40144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264B0C1-B09C-4DAC-2AC3-1C74A81C00BA}"/>
              </a:ext>
            </a:extLst>
          </p:cNvPr>
          <p:cNvSpPr/>
          <p:nvPr/>
        </p:nvSpPr>
        <p:spPr>
          <a:xfrm>
            <a:off x="386048" y="913960"/>
            <a:ext cx="2419814" cy="20745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Lato "/>
                <a:ea typeface="+mn-ea"/>
                <a:cs typeface="+mn-cs"/>
              </a:rPr>
              <a:t>Unmatched and we </a:t>
            </a:r>
            <a:r>
              <a:rPr kumimoji="0" lang="en-GB" sz="1400" b="1" i="0" u="none" strike="noStrike" kern="1200" cap="none" spc="0" normalizeH="0" baseline="0" noProof="0" dirty="0">
                <a:ln>
                  <a:noFill/>
                </a:ln>
                <a:solidFill>
                  <a:srgbClr val="FFFFFF"/>
                </a:solidFill>
                <a:effectLst/>
                <a:uLnTx/>
                <a:uFillTx/>
                <a:latin typeface="Lato "/>
                <a:ea typeface="+mn-ea"/>
                <a:cs typeface="+mn-cs"/>
              </a:rPr>
              <a:t>could match to OS ABP </a:t>
            </a:r>
            <a:r>
              <a:rPr kumimoji="0" lang="en-GB" sz="1400" b="0" i="0" u="none" strike="noStrike" kern="1200" cap="none" spc="0" normalizeH="0" baseline="0" noProof="0" dirty="0">
                <a:ln>
                  <a:noFill/>
                </a:ln>
                <a:solidFill>
                  <a:srgbClr val="FFFFFF"/>
                </a:solidFill>
                <a:effectLst/>
                <a:uLnTx/>
                <a:uFillTx/>
                <a:latin typeface="Lato "/>
                <a:ea typeface="+mn-ea"/>
                <a:cs typeface="+mn-cs"/>
              </a:rPr>
              <a:t>if the MPL address was improved</a:t>
            </a:r>
          </a:p>
        </p:txBody>
      </p:sp>
      <p:sp>
        <p:nvSpPr>
          <p:cNvPr id="5" name="TextBox 4">
            <a:extLst>
              <a:ext uri="{FF2B5EF4-FFF2-40B4-BE49-F238E27FC236}">
                <a16:creationId xmlns:a16="http://schemas.microsoft.com/office/drawing/2014/main" id="{A053DB1A-B9FB-CAD4-8F76-87B11EFFDFC2}"/>
              </a:ext>
            </a:extLst>
          </p:cNvPr>
          <p:cNvSpPr txBox="1"/>
          <p:nvPr/>
        </p:nvSpPr>
        <p:spPr>
          <a:xfrm>
            <a:off x="931350" y="1055755"/>
            <a:ext cx="1329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6" name="TextBox 5">
            <a:extLst>
              <a:ext uri="{FF2B5EF4-FFF2-40B4-BE49-F238E27FC236}">
                <a16:creationId xmlns:a16="http://schemas.microsoft.com/office/drawing/2014/main" id="{0E4607DC-889A-AEED-02CA-2EBDB285CD2E}"/>
              </a:ext>
            </a:extLst>
          </p:cNvPr>
          <p:cNvSpPr txBox="1"/>
          <p:nvPr/>
        </p:nvSpPr>
        <p:spPr>
          <a:xfrm>
            <a:off x="9799538" y="1055755"/>
            <a:ext cx="166263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7" name="TextBox 6">
            <a:extLst>
              <a:ext uri="{FF2B5EF4-FFF2-40B4-BE49-F238E27FC236}">
                <a16:creationId xmlns:a16="http://schemas.microsoft.com/office/drawing/2014/main" id="{C9BF73DB-FD1F-8788-E5F8-3908343D5C9F}"/>
              </a:ext>
            </a:extLst>
          </p:cNvPr>
          <p:cNvSpPr txBox="1"/>
          <p:nvPr/>
        </p:nvSpPr>
        <p:spPr>
          <a:xfrm>
            <a:off x="196088" y="3712875"/>
            <a:ext cx="2707075"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Prioritised on impact to consumer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E.g. Invalid Postcodes </a:t>
            </a:r>
          </a:p>
        </p:txBody>
      </p:sp>
      <p:sp>
        <p:nvSpPr>
          <p:cNvPr id="8" name="TextBox 7">
            <a:extLst>
              <a:ext uri="{FF2B5EF4-FFF2-40B4-BE49-F238E27FC236}">
                <a16:creationId xmlns:a16="http://schemas.microsoft.com/office/drawing/2014/main" id="{74A938A5-180B-18EE-C547-A490DB34FFA0}"/>
              </a:ext>
            </a:extLst>
          </p:cNvPr>
          <p:cNvSpPr txBox="1"/>
          <p:nvPr/>
        </p:nvSpPr>
        <p:spPr>
          <a:xfrm>
            <a:off x="9210274" y="3648328"/>
            <a:ext cx="2841161"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Identified by a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stop word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e.g grass verge or temporary building supply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Only applies against the Unmatched volume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Regex expression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Risk of false positives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Is Non-PAF unmatchable?</a:t>
            </a:r>
          </a:p>
        </p:txBody>
      </p:sp>
    </p:spTree>
    <p:extLst>
      <p:ext uri="{BB962C8B-B14F-4D97-AF65-F5344CB8AC3E}">
        <p14:creationId xmlns:p14="http://schemas.microsoft.com/office/powerpoint/2010/main" val="89053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C907C-D47E-8EE5-0CA0-951CA2E4E204}"/>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D139FA27-CCAB-9C4B-1C69-14F4A8521C1E}"/>
              </a:ext>
            </a:extLst>
          </p:cNvPr>
          <p:cNvSpPr>
            <a:spLocks noChangeAspect="1"/>
          </p:cNvSpPr>
          <p:nvPr/>
        </p:nvSpPr>
        <p:spPr>
          <a:xfrm>
            <a:off x="10375295" y="4611244"/>
            <a:ext cx="1675379" cy="1466964"/>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purple and black building&#10;&#10;Description automatically generated">
            <a:extLst>
              <a:ext uri="{FF2B5EF4-FFF2-40B4-BE49-F238E27FC236}">
                <a16:creationId xmlns:a16="http://schemas.microsoft.com/office/drawing/2014/main" id="{4A0A37F3-4890-6C34-F979-C828D1879E91}"/>
              </a:ext>
            </a:extLst>
          </p:cNvPr>
          <p:cNvPicPr>
            <a:picLocks noChangeAspect="1"/>
          </p:cNvPicPr>
          <p:nvPr/>
        </p:nvPicPr>
        <p:blipFill>
          <a:blip r:embed="rId3"/>
          <a:stretch>
            <a:fillRect/>
          </a:stretch>
        </p:blipFill>
        <p:spPr>
          <a:xfrm>
            <a:off x="10470543" y="4598089"/>
            <a:ext cx="1484881" cy="1466964"/>
          </a:xfrm>
          <a:prstGeom prst="rect">
            <a:avLst/>
          </a:prstGeom>
        </p:spPr>
      </p:pic>
      <p:sp>
        <p:nvSpPr>
          <p:cNvPr id="4" name="TextBox 3">
            <a:extLst>
              <a:ext uri="{FF2B5EF4-FFF2-40B4-BE49-F238E27FC236}">
                <a16:creationId xmlns:a16="http://schemas.microsoft.com/office/drawing/2014/main" id="{0447D23B-03F9-DF0F-9F64-4837D378D099}"/>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Stop Words </a:t>
            </a:r>
          </a:p>
        </p:txBody>
      </p:sp>
      <p:sp>
        <p:nvSpPr>
          <p:cNvPr id="23" name="TextBox 22">
            <a:extLst>
              <a:ext uri="{FF2B5EF4-FFF2-40B4-BE49-F238E27FC236}">
                <a16:creationId xmlns:a16="http://schemas.microsoft.com/office/drawing/2014/main" id="{9092D13B-58DE-B9A2-B9F2-2098BD40436A}"/>
              </a:ext>
            </a:extLst>
          </p:cNvPr>
          <p:cNvSpPr txBox="1"/>
          <p:nvPr/>
        </p:nvSpPr>
        <p:spPr>
          <a:xfrm>
            <a:off x="841609"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7" name="TextBox 26">
            <a:extLst>
              <a:ext uri="{FF2B5EF4-FFF2-40B4-BE49-F238E27FC236}">
                <a16:creationId xmlns:a16="http://schemas.microsoft.com/office/drawing/2014/main" id="{BF4B827A-38D0-C3DB-F54C-AAED11C8158E}"/>
              </a:ext>
            </a:extLst>
          </p:cNvPr>
          <p:cNvSpPr txBox="1"/>
          <p:nvPr/>
        </p:nvSpPr>
        <p:spPr>
          <a:xfrm>
            <a:off x="3806668"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8" name="TextBox 27">
            <a:extLst>
              <a:ext uri="{FF2B5EF4-FFF2-40B4-BE49-F238E27FC236}">
                <a16:creationId xmlns:a16="http://schemas.microsoft.com/office/drawing/2014/main" id="{68E91184-D91A-86C4-AE59-280DE2AACB89}"/>
              </a:ext>
            </a:extLst>
          </p:cNvPr>
          <p:cNvSpPr txBox="1"/>
          <p:nvPr/>
        </p:nvSpPr>
        <p:spPr>
          <a:xfrm>
            <a:off x="10046828" y="1410274"/>
            <a:ext cx="1329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2C2EE16E-5BD7-3436-BC42-64B1B397E7C8}"/>
              </a:ext>
            </a:extLst>
          </p:cNvPr>
          <p:cNvSpPr txBox="1"/>
          <p:nvPr/>
        </p:nvSpPr>
        <p:spPr>
          <a:xfrm>
            <a:off x="587053" y="913960"/>
            <a:ext cx="10763338"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1F1449"/>
                </a:solidFill>
                <a:effectLst/>
                <a:uLnTx/>
                <a:uFillTx/>
                <a:latin typeface="Calibri" panose="020F0502020204030204"/>
                <a:ea typeface="+mn-ea"/>
                <a:cs typeface="+mn-cs"/>
              </a:rPr>
              <a:t>“</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Only MPLs which relate to </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property types which are expected to be recorded within OS ABP will be deemed in scope. </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Locations (of meters) such as ‘Mast in North Field near Holly Farm’ are </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deemed ‘Out of Scope’</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since they are </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neither a postal address nor do they carry a distinct, identifiable location which will ever be expected to appear in OS ABP</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These locations are</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not </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included within the REL Guidance document or </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counted within the match rate calculations</a:t>
            </a:r>
            <a:r>
              <a:rPr kumimoji="0" lang="en-GB" sz="1600" b="0"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The very nature of meters located at sites such as those in ‘proximity’ to a building, telecoms cabinets, bus stops, advertisement hoardings or masts in fields are all </a:t>
            </a:r>
            <a:r>
              <a:rPr kumimoji="0" lang="en-GB" sz="1600" b="1" i="1"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allocated an addressSource of ‘MPL’”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1F1449"/>
                </a:solidFill>
                <a:effectLst/>
                <a:uLnTx/>
                <a:uFillTx/>
                <a:latin typeface="Lato" panose="020F0502020204030203" pitchFamily="34" charset="0"/>
                <a:ea typeface="Lato" panose="020F0502020204030203" pitchFamily="34" charset="0"/>
                <a:cs typeface="Lato" panose="020F0502020204030203" pitchFamily="34" charset="0"/>
              </a:rPr>
              <a:t>                                                                                                                                                 REL Guidance Document v1.0 - Section 2.2 – Out of Scope of REL Guidance Document &amp; Match Calculations</a:t>
            </a:r>
            <a:endParaRPr kumimoji="0" lang="en-GB" sz="10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Stop words is a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query that is only run against the unmatched REL volume-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if the address has matched then a Gold Standard match has been found against OS ABP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review new matches where potential false positives could be created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e.g. ‘exchange’ &amp; revert these matches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don’t currently use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Non PAF or Non-Postal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as a stop word. Should we?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Should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Electric Vehicle Charging Points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be included, charger/charging is should it be extended?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Examples of current descriptors identified as ‘EVC, EVC Point, EVC Point Side Of, EVC Pont, EVC Junction With, EVCP, EVCP Car Charge Point, EVCP Car Charge Pont, EVCP Charging Point, EVCP Outside, EVCP Supply, EVCP Underground Garage Supply”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TBS –abbreviation of temporary building supply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Substations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 </a:t>
            </a:r>
          </a:p>
        </p:txBody>
      </p:sp>
    </p:spTree>
    <p:extLst>
      <p:ext uri="{BB962C8B-B14F-4D97-AF65-F5344CB8AC3E}">
        <p14:creationId xmlns:p14="http://schemas.microsoft.com/office/powerpoint/2010/main" val="4238720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39F5A-A770-84F1-49AB-F959D0F99E92}"/>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F4A69497-4D5E-D5C2-9C60-DED2B1F4FAF8}"/>
              </a:ext>
            </a:extLst>
          </p:cNvPr>
          <p:cNvSpPr>
            <a:spLocks noChangeAspect="1"/>
          </p:cNvSpPr>
          <p:nvPr/>
        </p:nvSpPr>
        <p:spPr>
          <a:xfrm>
            <a:off x="10375295" y="4611244"/>
            <a:ext cx="1675379" cy="1466964"/>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purple and black building&#10;&#10;Description automatically generated">
            <a:extLst>
              <a:ext uri="{FF2B5EF4-FFF2-40B4-BE49-F238E27FC236}">
                <a16:creationId xmlns:a16="http://schemas.microsoft.com/office/drawing/2014/main" id="{24C50581-3932-3786-375F-BD9B38145AA4}"/>
              </a:ext>
            </a:extLst>
          </p:cNvPr>
          <p:cNvPicPr>
            <a:picLocks noChangeAspect="1"/>
          </p:cNvPicPr>
          <p:nvPr/>
        </p:nvPicPr>
        <p:blipFill>
          <a:blip r:embed="rId3"/>
          <a:stretch>
            <a:fillRect/>
          </a:stretch>
        </p:blipFill>
        <p:spPr>
          <a:xfrm>
            <a:off x="10470543" y="4598089"/>
            <a:ext cx="1484881" cy="1466964"/>
          </a:xfrm>
          <a:prstGeom prst="rect">
            <a:avLst/>
          </a:prstGeom>
        </p:spPr>
      </p:pic>
      <p:sp>
        <p:nvSpPr>
          <p:cNvPr id="4" name="TextBox 3">
            <a:extLst>
              <a:ext uri="{FF2B5EF4-FFF2-40B4-BE49-F238E27FC236}">
                <a16:creationId xmlns:a16="http://schemas.microsoft.com/office/drawing/2014/main" id="{489315FA-BBD9-8509-3291-F4A6CEFCC8D3}"/>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Stop Words </a:t>
            </a:r>
          </a:p>
        </p:txBody>
      </p:sp>
      <p:sp>
        <p:nvSpPr>
          <p:cNvPr id="23" name="TextBox 22">
            <a:extLst>
              <a:ext uri="{FF2B5EF4-FFF2-40B4-BE49-F238E27FC236}">
                <a16:creationId xmlns:a16="http://schemas.microsoft.com/office/drawing/2014/main" id="{5FCC7FFD-AEE2-BC1A-C558-E9942855A1DA}"/>
              </a:ext>
            </a:extLst>
          </p:cNvPr>
          <p:cNvSpPr txBox="1"/>
          <p:nvPr/>
        </p:nvSpPr>
        <p:spPr>
          <a:xfrm>
            <a:off x="841609"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7" name="TextBox 26">
            <a:extLst>
              <a:ext uri="{FF2B5EF4-FFF2-40B4-BE49-F238E27FC236}">
                <a16:creationId xmlns:a16="http://schemas.microsoft.com/office/drawing/2014/main" id="{435EC288-85DA-1FB5-3529-772AF8FE2257}"/>
              </a:ext>
            </a:extLst>
          </p:cNvPr>
          <p:cNvSpPr txBox="1"/>
          <p:nvPr/>
        </p:nvSpPr>
        <p:spPr>
          <a:xfrm>
            <a:off x="3806668"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8" name="TextBox 27">
            <a:extLst>
              <a:ext uri="{FF2B5EF4-FFF2-40B4-BE49-F238E27FC236}">
                <a16:creationId xmlns:a16="http://schemas.microsoft.com/office/drawing/2014/main" id="{7797FBBC-2136-C015-0617-40A14F4E4B21}"/>
              </a:ext>
            </a:extLst>
          </p:cNvPr>
          <p:cNvSpPr txBox="1"/>
          <p:nvPr/>
        </p:nvSpPr>
        <p:spPr>
          <a:xfrm>
            <a:off x="10046828" y="1410274"/>
            <a:ext cx="13292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415E5E48-A6EA-2BE1-02DC-42D9003EF092}"/>
              </a:ext>
            </a:extLst>
          </p:cNvPr>
          <p:cNvSpPr txBox="1"/>
          <p:nvPr/>
        </p:nvSpPr>
        <p:spPr>
          <a:xfrm>
            <a:off x="587053" y="913960"/>
            <a:ext cx="1076333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 </a:t>
            </a:r>
          </a:p>
        </p:txBody>
      </p:sp>
      <p:pic>
        <p:nvPicPr>
          <p:cNvPr id="6" name="Picture 5">
            <a:extLst>
              <a:ext uri="{FF2B5EF4-FFF2-40B4-BE49-F238E27FC236}">
                <a16:creationId xmlns:a16="http://schemas.microsoft.com/office/drawing/2014/main" id="{CFDED748-ACC5-1B95-B71D-38099C22AC1C}"/>
              </a:ext>
            </a:extLst>
          </p:cNvPr>
          <p:cNvPicPr>
            <a:picLocks noChangeAspect="1"/>
          </p:cNvPicPr>
          <p:nvPr/>
        </p:nvPicPr>
        <p:blipFill>
          <a:blip r:embed="rId4"/>
          <a:stretch>
            <a:fillRect/>
          </a:stretch>
        </p:blipFill>
        <p:spPr>
          <a:xfrm>
            <a:off x="681156" y="1073733"/>
            <a:ext cx="9464083" cy="4710534"/>
          </a:xfrm>
          <a:prstGeom prst="rect">
            <a:avLst/>
          </a:prstGeom>
        </p:spPr>
      </p:pic>
    </p:spTree>
    <p:extLst>
      <p:ext uri="{BB962C8B-B14F-4D97-AF65-F5344CB8AC3E}">
        <p14:creationId xmlns:p14="http://schemas.microsoft.com/office/powerpoint/2010/main" val="4205405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697FE-2FD2-C686-B65E-187B15CD658E}"/>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FAC1CA0E-0B89-1CD1-E2CB-57119498D252}"/>
              </a:ext>
            </a:extLst>
          </p:cNvPr>
          <p:cNvSpPr>
            <a:spLocks noChangeAspect="1"/>
          </p:cNvSpPr>
          <p:nvPr/>
        </p:nvSpPr>
        <p:spPr>
          <a:xfrm>
            <a:off x="10375295" y="4611244"/>
            <a:ext cx="1675379" cy="1466964"/>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purple and black building&#10;&#10;Description automatically generated">
            <a:extLst>
              <a:ext uri="{FF2B5EF4-FFF2-40B4-BE49-F238E27FC236}">
                <a16:creationId xmlns:a16="http://schemas.microsoft.com/office/drawing/2014/main" id="{55215ABF-A612-C344-8813-D9E849F09814}"/>
              </a:ext>
            </a:extLst>
          </p:cNvPr>
          <p:cNvPicPr>
            <a:picLocks noChangeAspect="1"/>
          </p:cNvPicPr>
          <p:nvPr/>
        </p:nvPicPr>
        <p:blipFill>
          <a:blip r:embed="rId3"/>
          <a:stretch>
            <a:fillRect/>
          </a:stretch>
        </p:blipFill>
        <p:spPr>
          <a:xfrm>
            <a:off x="10470543" y="4598089"/>
            <a:ext cx="1484881" cy="1466964"/>
          </a:xfrm>
          <a:prstGeom prst="rect">
            <a:avLst/>
          </a:prstGeom>
        </p:spPr>
      </p:pic>
      <p:sp>
        <p:nvSpPr>
          <p:cNvPr id="4" name="TextBox 3">
            <a:extLst>
              <a:ext uri="{FF2B5EF4-FFF2-40B4-BE49-F238E27FC236}">
                <a16:creationId xmlns:a16="http://schemas.microsoft.com/office/drawing/2014/main" id="{957A99A2-F263-E954-C58F-3F74EE944C96}"/>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Hidden Characters </a:t>
            </a:r>
          </a:p>
        </p:txBody>
      </p:sp>
      <p:sp>
        <p:nvSpPr>
          <p:cNvPr id="23" name="TextBox 22">
            <a:extLst>
              <a:ext uri="{FF2B5EF4-FFF2-40B4-BE49-F238E27FC236}">
                <a16:creationId xmlns:a16="http://schemas.microsoft.com/office/drawing/2014/main" id="{8FF13EAD-CA26-F220-3381-9F6F054DC544}"/>
              </a:ext>
            </a:extLst>
          </p:cNvPr>
          <p:cNvSpPr txBox="1"/>
          <p:nvPr/>
        </p:nvSpPr>
        <p:spPr>
          <a:xfrm>
            <a:off x="841609"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7" name="TextBox 26">
            <a:extLst>
              <a:ext uri="{FF2B5EF4-FFF2-40B4-BE49-F238E27FC236}">
                <a16:creationId xmlns:a16="http://schemas.microsoft.com/office/drawing/2014/main" id="{504B34F1-F5D9-750B-8E2C-675D71782B59}"/>
              </a:ext>
            </a:extLst>
          </p:cNvPr>
          <p:cNvSpPr txBox="1"/>
          <p:nvPr/>
        </p:nvSpPr>
        <p:spPr>
          <a:xfrm>
            <a:off x="3806668"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26B7C90F-848A-F329-FBBF-DD756270BCFA}"/>
              </a:ext>
            </a:extLst>
          </p:cNvPr>
          <p:cNvSpPr txBox="1"/>
          <p:nvPr/>
        </p:nvSpPr>
        <p:spPr>
          <a:xfrm>
            <a:off x="423746" y="1092594"/>
            <a:ext cx="11273883" cy="427809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The address appears valid/perfectly formed in both the Enquiry Services &amp; in CSS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have identified multiple types of hidden characters but so far only the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Non-Breaking Space Command (NBSP)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appears to cause a problem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Impact is felt downstream in the Smart Metering systems as the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NBSP is being translated as a ?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in the middle of the thoroughfare line of the address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Supplier is unable to install &amp; commission a meter</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 significant impact on consumer, GSOP payments and multiple touches across multiple parties to resolve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Does not form part of the address and is accidentally included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Requires an </a:t>
            </a: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RMP update, updating the MPL to ‘cleanse’ the address &amp; update CSS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Known Issues </a:t>
            </a: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Knowledge Article created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have proactively identified impacted records and contacted parties to try and get data cleansed before issue manifests itself.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will continue to run queries to identify any new issues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When identified how would parties prefer to be notified?  We want to maintain visibility &amp; audit trail</a:t>
            </a:r>
          </a:p>
        </p:txBody>
      </p:sp>
    </p:spTree>
    <p:extLst>
      <p:ext uri="{BB962C8B-B14F-4D97-AF65-F5344CB8AC3E}">
        <p14:creationId xmlns:p14="http://schemas.microsoft.com/office/powerpoint/2010/main" val="22564846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B1A45-68C0-0616-0056-FB4CEE18658F}"/>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5F68A60C-AD0D-DA09-67F0-77F401B17D0C}"/>
              </a:ext>
            </a:extLst>
          </p:cNvPr>
          <p:cNvSpPr>
            <a:spLocks noChangeAspect="1"/>
          </p:cNvSpPr>
          <p:nvPr/>
        </p:nvSpPr>
        <p:spPr>
          <a:xfrm>
            <a:off x="10375295" y="4611244"/>
            <a:ext cx="1675379" cy="1466964"/>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purple and black building&#10;&#10;Description automatically generated">
            <a:extLst>
              <a:ext uri="{FF2B5EF4-FFF2-40B4-BE49-F238E27FC236}">
                <a16:creationId xmlns:a16="http://schemas.microsoft.com/office/drawing/2014/main" id="{278B7CA6-103E-8127-320D-2229EF56AF29}"/>
              </a:ext>
            </a:extLst>
          </p:cNvPr>
          <p:cNvPicPr>
            <a:picLocks noChangeAspect="1"/>
          </p:cNvPicPr>
          <p:nvPr/>
        </p:nvPicPr>
        <p:blipFill>
          <a:blip r:embed="rId3"/>
          <a:stretch>
            <a:fillRect/>
          </a:stretch>
        </p:blipFill>
        <p:spPr>
          <a:xfrm>
            <a:off x="10470543" y="4598089"/>
            <a:ext cx="1484881" cy="1466964"/>
          </a:xfrm>
          <a:prstGeom prst="rect">
            <a:avLst/>
          </a:prstGeom>
        </p:spPr>
      </p:pic>
      <p:sp>
        <p:nvSpPr>
          <p:cNvPr id="4" name="TextBox 3">
            <a:extLst>
              <a:ext uri="{FF2B5EF4-FFF2-40B4-BE49-F238E27FC236}">
                <a16:creationId xmlns:a16="http://schemas.microsoft.com/office/drawing/2014/main" id="{F0CC78FB-CCA0-0BE9-04D2-05CCBE8E7C13}"/>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Incident Management </a:t>
            </a:r>
          </a:p>
        </p:txBody>
      </p:sp>
      <p:sp>
        <p:nvSpPr>
          <p:cNvPr id="23" name="TextBox 22">
            <a:extLst>
              <a:ext uri="{FF2B5EF4-FFF2-40B4-BE49-F238E27FC236}">
                <a16:creationId xmlns:a16="http://schemas.microsoft.com/office/drawing/2014/main" id="{11884A46-1B25-7337-0098-D9F6058317A2}"/>
              </a:ext>
            </a:extLst>
          </p:cNvPr>
          <p:cNvSpPr txBox="1"/>
          <p:nvPr/>
        </p:nvSpPr>
        <p:spPr>
          <a:xfrm>
            <a:off x="841609"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7" name="TextBox 26">
            <a:extLst>
              <a:ext uri="{FF2B5EF4-FFF2-40B4-BE49-F238E27FC236}">
                <a16:creationId xmlns:a16="http://schemas.microsoft.com/office/drawing/2014/main" id="{F41BE9A0-FFFA-D649-64D0-21130E1360BB}"/>
              </a:ext>
            </a:extLst>
          </p:cNvPr>
          <p:cNvSpPr txBox="1"/>
          <p:nvPr/>
        </p:nvSpPr>
        <p:spPr>
          <a:xfrm>
            <a:off x="3806668" y="1410274"/>
            <a:ext cx="16065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Lato "/>
                <a:ea typeface="+mn-ea"/>
                <a:cs typeface="+mn-cs"/>
              </a:rPr>
              <a:t>Unmatchable</a:t>
            </a:r>
            <a:r>
              <a:rPr kumimoji="0" lang="en-GB" sz="18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2" name="TextBox 1">
            <a:extLst>
              <a:ext uri="{FF2B5EF4-FFF2-40B4-BE49-F238E27FC236}">
                <a16:creationId xmlns:a16="http://schemas.microsoft.com/office/drawing/2014/main" id="{6FEE395E-8EC9-382E-1CA4-272E70CDD427}"/>
              </a:ext>
            </a:extLst>
          </p:cNvPr>
          <p:cNvSpPr txBox="1"/>
          <p:nvPr/>
        </p:nvSpPr>
        <p:spPr>
          <a:xfrm>
            <a:off x="423746" y="1092594"/>
            <a:ext cx="11273883"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Schedule 29- Address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Paragraph 2.2 states  that we should </a:t>
            </a:r>
            <a:r>
              <a:rPr kumimoji="0" lang="en-GB" sz="1600" b="0" i="1"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 investigate and resolve the inaccuracies and anomalies in the REL Addresses in each case by determining the most accurate address to be used as the REL Address (such investigation and resolution to be progressed as a Switching Incident/Switching Service Request in accordance with the process and timescales required by the Switching Service Management Schedule)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Previous AQP’s note that industry agreed to not use INC to track and resolve due to the potential volume of cases and impact of the short SLA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We would, in certain circumstances, like to start using the INC process again but recognise the impact this will have on Parties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DCC is working with RECCo proposing a REC change to create a P5 incident to respective ERDA &amp; GRDA with a longer SLA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endParaRPr>
          </a:p>
        </p:txBody>
      </p:sp>
    </p:spTree>
    <p:extLst>
      <p:ext uri="{BB962C8B-B14F-4D97-AF65-F5344CB8AC3E}">
        <p14:creationId xmlns:p14="http://schemas.microsoft.com/office/powerpoint/2010/main" val="1198356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58D2B-E7DE-D051-53D3-78F1AAB49AAD}"/>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2972D29D-5318-F08E-AADF-4DA94E2A6DEA}"/>
              </a:ext>
            </a:extLst>
          </p:cNvPr>
          <p:cNvSpPr>
            <a:spLocks noChangeAspect="1"/>
          </p:cNvSpPr>
          <p:nvPr/>
        </p:nvSpPr>
        <p:spPr>
          <a:xfrm>
            <a:off x="10375295" y="4611244"/>
            <a:ext cx="1675379" cy="1466964"/>
          </a:xfrm>
          <a:prstGeom prst="ellipse">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purple and black building&#10;&#10;Description automatically generated">
            <a:extLst>
              <a:ext uri="{FF2B5EF4-FFF2-40B4-BE49-F238E27FC236}">
                <a16:creationId xmlns:a16="http://schemas.microsoft.com/office/drawing/2014/main" id="{3D90CEA9-3481-11A9-E2EE-B2471740FF4D}"/>
              </a:ext>
            </a:extLst>
          </p:cNvPr>
          <p:cNvPicPr>
            <a:picLocks noChangeAspect="1"/>
          </p:cNvPicPr>
          <p:nvPr/>
        </p:nvPicPr>
        <p:blipFill>
          <a:blip r:embed="rId3"/>
          <a:stretch>
            <a:fillRect/>
          </a:stretch>
        </p:blipFill>
        <p:spPr>
          <a:xfrm>
            <a:off x="10470543" y="4598089"/>
            <a:ext cx="1484881" cy="1466964"/>
          </a:xfrm>
          <a:prstGeom prst="rect">
            <a:avLst/>
          </a:prstGeom>
        </p:spPr>
      </p:pic>
      <p:sp>
        <p:nvSpPr>
          <p:cNvPr id="4" name="TextBox 3">
            <a:extLst>
              <a:ext uri="{FF2B5EF4-FFF2-40B4-BE49-F238E27FC236}">
                <a16:creationId xmlns:a16="http://schemas.microsoft.com/office/drawing/2014/main" id="{06DD73A5-68B3-FD8D-7F0C-D2A730B1C8A4}"/>
              </a:ext>
            </a:extLst>
          </p:cNvPr>
          <p:cNvSpPr txBox="1"/>
          <p:nvPr/>
        </p:nvSpPr>
        <p:spPr>
          <a:xfrm>
            <a:off x="423746" y="267629"/>
            <a:ext cx="923321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F144A"/>
                </a:solidFill>
                <a:effectLst/>
                <a:uLnTx/>
                <a:uFillTx/>
                <a:latin typeface="Lato" panose="020F0502020204030203" pitchFamily="34" charset="0"/>
                <a:ea typeface="Lato" panose="020F0502020204030203" pitchFamily="34" charset="0"/>
                <a:cs typeface="Lato" panose="020F0502020204030203" pitchFamily="34" charset="0"/>
              </a:rPr>
              <a:t>Address Field Mapping</a:t>
            </a:r>
          </a:p>
        </p:txBody>
      </p:sp>
      <p:graphicFrame>
        <p:nvGraphicFramePr>
          <p:cNvPr id="5" name="Table 4">
            <a:extLst>
              <a:ext uri="{FF2B5EF4-FFF2-40B4-BE49-F238E27FC236}">
                <a16:creationId xmlns:a16="http://schemas.microsoft.com/office/drawing/2014/main" id="{5687B1F3-2888-E08C-CB49-74B340C8C9E8}"/>
              </a:ext>
            </a:extLst>
          </p:cNvPr>
          <p:cNvGraphicFramePr>
            <a:graphicFrameLocks noGrp="1"/>
          </p:cNvGraphicFramePr>
          <p:nvPr/>
        </p:nvGraphicFramePr>
        <p:xfrm>
          <a:off x="1262566" y="1399890"/>
          <a:ext cx="8128000" cy="3754120"/>
        </p:xfrm>
        <a:graphic>
          <a:graphicData uri="http://schemas.openxmlformats.org/drawingml/2006/table">
            <a:tbl>
              <a:tblPr firstRow="1" bandRow="1">
                <a:tableStyleId>{21E4AEA4-8DFA-4A89-87EB-49C32662AFE0}</a:tableStyleId>
              </a:tblPr>
              <a:tblGrid>
                <a:gridCol w="4064000">
                  <a:extLst>
                    <a:ext uri="{9D8B030D-6E8A-4147-A177-3AD203B41FA5}">
                      <a16:colId xmlns:a16="http://schemas.microsoft.com/office/drawing/2014/main" val="4099936640"/>
                    </a:ext>
                  </a:extLst>
                </a:gridCol>
                <a:gridCol w="4064000">
                  <a:extLst>
                    <a:ext uri="{9D8B030D-6E8A-4147-A177-3AD203B41FA5}">
                      <a16:colId xmlns:a16="http://schemas.microsoft.com/office/drawing/2014/main" val="3014484374"/>
                    </a:ext>
                  </a:extLst>
                </a:gridCol>
              </a:tblGrid>
              <a:tr h="370840">
                <a:tc>
                  <a:txBody>
                    <a:bodyPr/>
                    <a:lstStyle/>
                    <a:p>
                      <a:r>
                        <a:rPr lang="en-GB" dirty="0"/>
                        <a:t>MPL Address Field </a:t>
                      </a:r>
                      <a:endParaRPr lang="en-GB" dirty="0">
                        <a:latin typeface="Lato "/>
                      </a:endParaRPr>
                    </a:p>
                  </a:txBody>
                  <a:tcPr/>
                </a:tc>
                <a:tc>
                  <a:txBody>
                    <a:bodyPr/>
                    <a:lstStyle/>
                    <a:p>
                      <a:r>
                        <a:rPr lang="en-GB" dirty="0"/>
                        <a:t>Address Base Premium Field </a:t>
                      </a:r>
                      <a:endParaRPr lang="en-GB" dirty="0">
                        <a:latin typeface="Lato "/>
                      </a:endParaRPr>
                    </a:p>
                  </a:txBody>
                  <a:tcPr/>
                </a:tc>
                <a:extLst>
                  <a:ext uri="{0D108BD9-81ED-4DB2-BD59-A6C34878D82A}">
                    <a16:rowId xmlns:a16="http://schemas.microsoft.com/office/drawing/2014/main" val="1416605264"/>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deliveryPointAlias</a:t>
                      </a:r>
                    </a:p>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subBuildingNameOrNumber</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secondaryName</a:t>
                      </a:r>
                    </a:p>
                  </a:txBody>
                  <a:tcPr/>
                </a:tc>
                <a:extLst>
                  <a:ext uri="{0D108BD9-81ED-4DB2-BD59-A6C34878D82A}">
                    <a16:rowId xmlns:a16="http://schemas.microsoft.com/office/drawing/2014/main" val="2930312126"/>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buildingName </a:t>
                      </a:r>
                    </a:p>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buildingNumber</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primaryName</a:t>
                      </a:r>
                    </a:p>
                  </a:txBody>
                  <a:tcPr/>
                </a:tc>
                <a:extLst>
                  <a:ext uri="{0D108BD9-81ED-4DB2-BD59-A6C34878D82A}">
                    <a16:rowId xmlns:a16="http://schemas.microsoft.com/office/drawing/2014/main" val="3830098759"/>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thoroughfare</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street1</a:t>
                      </a:r>
                    </a:p>
                  </a:txBody>
                  <a:tcPr/>
                </a:tc>
                <a:extLst>
                  <a:ext uri="{0D108BD9-81ED-4DB2-BD59-A6C34878D82A}">
                    <a16:rowId xmlns:a16="http://schemas.microsoft.com/office/drawing/2014/main" val="2610895409"/>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dependentThoroughfare</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street2</a:t>
                      </a:r>
                    </a:p>
                  </a:txBody>
                  <a:tcPr/>
                </a:tc>
                <a:extLst>
                  <a:ext uri="{0D108BD9-81ED-4DB2-BD59-A6C34878D82A}">
                    <a16:rowId xmlns:a16="http://schemas.microsoft.com/office/drawing/2014/main" val="1887704244"/>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dependentLocality</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locality1</a:t>
                      </a:r>
                    </a:p>
                  </a:txBody>
                  <a:tcPr/>
                </a:tc>
                <a:extLst>
                  <a:ext uri="{0D108BD9-81ED-4DB2-BD59-A6C34878D82A}">
                    <a16:rowId xmlns:a16="http://schemas.microsoft.com/office/drawing/2014/main" val="846187355"/>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doubleDependentLocality</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locality2</a:t>
                      </a:r>
                    </a:p>
                  </a:txBody>
                  <a:tcPr/>
                </a:tc>
                <a:extLst>
                  <a:ext uri="{0D108BD9-81ED-4DB2-BD59-A6C34878D82A}">
                    <a16:rowId xmlns:a16="http://schemas.microsoft.com/office/drawing/2014/main" val="1690285297"/>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postTown</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Town</a:t>
                      </a:r>
                    </a:p>
                  </a:txBody>
                  <a:tcPr/>
                </a:tc>
                <a:extLst>
                  <a:ext uri="{0D108BD9-81ED-4DB2-BD59-A6C34878D82A}">
                    <a16:rowId xmlns:a16="http://schemas.microsoft.com/office/drawing/2014/main" val="3095292642"/>
                  </a:ext>
                </a:extLst>
              </a:tr>
              <a:tr h="370840">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postcode</a:t>
                      </a:r>
                    </a:p>
                  </a:txBody>
                  <a:tcPr/>
                </a:tc>
                <a:tc>
                  <a:txBody>
                    <a:bodyPr/>
                    <a:lstStyle/>
                    <a:p>
                      <a:r>
                        <a:rPr lang="en-GB" sz="1600" kern="1200" dirty="0">
                          <a:solidFill>
                            <a:srgbClr val="1F144A"/>
                          </a:solidFill>
                          <a:latin typeface="Lato" panose="020F0502020204030203" pitchFamily="34" charset="0"/>
                          <a:ea typeface="Lato" panose="020F0502020204030203" pitchFamily="34" charset="0"/>
                          <a:cs typeface="Lato" panose="020F0502020204030203" pitchFamily="34" charset="0"/>
                        </a:rPr>
                        <a:t>postcode</a:t>
                      </a:r>
                    </a:p>
                  </a:txBody>
                  <a:tcPr/>
                </a:tc>
                <a:extLst>
                  <a:ext uri="{0D108BD9-81ED-4DB2-BD59-A6C34878D82A}">
                    <a16:rowId xmlns:a16="http://schemas.microsoft.com/office/drawing/2014/main" val="1082653444"/>
                  </a:ext>
                </a:extLst>
              </a:tr>
            </a:tbl>
          </a:graphicData>
        </a:graphic>
      </p:graphicFrame>
    </p:spTree>
    <p:extLst>
      <p:ext uri="{BB962C8B-B14F-4D97-AF65-F5344CB8AC3E}">
        <p14:creationId xmlns:p14="http://schemas.microsoft.com/office/powerpoint/2010/main" val="994201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D90CC-9836-898F-1B3D-035547A59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3DB340-A3E4-832C-5AD1-45866BBE987B}"/>
              </a:ext>
            </a:extLst>
          </p:cNvPr>
          <p:cNvSpPr>
            <a:spLocks noGrp="1"/>
          </p:cNvSpPr>
          <p:nvPr>
            <p:ph type="title"/>
          </p:nvPr>
        </p:nvSpPr>
        <p:spPr/>
        <p:txBody>
          <a:bodyPr>
            <a:normAutofit/>
          </a:bodyPr>
          <a:lstStyle/>
          <a:p>
            <a:r>
              <a:rPr lang="en-GB" dirty="0"/>
              <a:t>Signposting / Quick Wins</a:t>
            </a:r>
          </a:p>
        </p:txBody>
      </p:sp>
      <p:sp>
        <p:nvSpPr>
          <p:cNvPr id="3" name="Text Placeholder 2">
            <a:extLst>
              <a:ext uri="{FF2B5EF4-FFF2-40B4-BE49-F238E27FC236}">
                <a16:creationId xmlns:a16="http://schemas.microsoft.com/office/drawing/2014/main" id="{5C7F0551-8327-72AE-8007-11B748E116E2}"/>
              </a:ext>
            </a:extLst>
          </p:cNvPr>
          <p:cNvSpPr>
            <a:spLocks noGrp="1"/>
          </p:cNvSpPr>
          <p:nvPr>
            <p:ph type="body" sz="quarter" idx="10"/>
          </p:nvPr>
        </p:nvSpPr>
        <p:spPr/>
        <p:txBody>
          <a:bodyPr/>
          <a:lstStyle/>
          <a:p>
            <a:r>
              <a:rPr lang="en-GB" dirty="0"/>
              <a:t>Lorna Mallon</a:t>
            </a:r>
          </a:p>
        </p:txBody>
      </p:sp>
    </p:spTree>
    <p:extLst>
      <p:ext uri="{BB962C8B-B14F-4D97-AF65-F5344CB8AC3E}">
        <p14:creationId xmlns:p14="http://schemas.microsoft.com/office/powerpoint/2010/main" val="3913747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D101-5C09-702E-4712-AAF091EC70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C2B63F-AA70-30BA-DF5F-C9020A76B890}"/>
              </a:ext>
            </a:extLst>
          </p:cNvPr>
          <p:cNvSpPr>
            <a:spLocks noGrp="1"/>
          </p:cNvSpPr>
          <p:nvPr>
            <p:ph type="title"/>
          </p:nvPr>
        </p:nvSpPr>
        <p:spPr/>
        <p:txBody>
          <a:bodyPr>
            <a:normAutofit/>
          </a:bodyPr>
          <a:lstStyle/>
          <a:p>
            <a:r>
              <a:rPr lang="en-GB" dirty="0"/>
              <a:t>Defining Unmatchable Addresses</a:t>
            </a:r>
          </a:p>
        </p:txBody>
      </p:sp>
      <p:sp>
        <p:nvSpPr>
          <p:cNvPr id="3" name="Text Placeholder 2">
            <a:extLst>
              <a:ext uri="{FF2B5EF4-FFF2-40B4-BE49-F238E27FC236}">
                <a16:creationId xmlns:a16="http://schemas.microsoft.com/office/drawing/2014/main" id="{4DE79924-BCF2-BDB9-167E-97292A1A8E27}"/>
              </a:ext>
            </a:extLst>
          </p:cNvPr>
          <p:cNvSpPr>
            <a:spLocks noGrp="1"/>
          </p:cNvSpPr>
          <p:nvPr>
            <p:ph type="body" sz="quarter" idx="10"/>
          </p:nvPr>
        </p:nvSpPr>
        <p:spPr/>
        <p:txBody>
          <a:bodyPr/>
          <a:lstStyle/>
          <a:p>
            <a:r>
              <a:rPr lang="en-GB" dirty="0"/>
              <a:t>Lorna Mallon</a:t>
            </a:r>
          </a:p>
        </p:txBody>
      </p:sp>
    </p:spTree>
    <p:extLst>
      <p:ext uri="{BB962C8B-B14F-4D97-AF65-F5344CB8AC3E}">
        <p14:creationId xmlns:p14="http://schemas.microsoft.com/office/powerpoint/2010/main" val="2541175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223A7-0274-57BA-B225-E3E592A116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C5211-C183-AC06-DB76-A3EED858DE4D}"/>
              </a:ext>
            </a:extLst>
          </p:cNvPr>
          <p:cNvSpPr>
            <a:spLocks noGrp="1"/>
          </p:cNvSpPr>
          <p:nvPr>
            <p:ph type="title"/>
          </p:nvPr>
        </p:nvSpPr>
        <p:spPr/>
        <p:txBody>
          <a:bodyPr>
            <a:normAutofit/>
          </a:bodyPr>
          <a:lstStyle/>
          <a:p>
            <a:r>
              <a:rPr lang="en-GB"/>
              <a:t>I0200 - topics</a:t>
            </a:r>
          </a:p>
        </p:txBody>
      </p:sp>
      <p:graphicFrame>
        <p:nvGraphicFramePr>
          <p:cNvPr id="4" name="Content Placeholder 3">
            <a:extLst>
              <a:ext uri="{FF2B5EF4-FFF2-40B4-BE49-F238E27FC236}">
                <a16:creationId xmlns:a16="http://schemas.microsoft.com/office/drawing/2014/main" id="{72CB320C-2681-E8DA-D9DC-A52EDA5DFC01}"/>
              </a:ext>
            </a:extLst>
          </p:cNvPr>
          <p:cNvGraphicFramePr>
            <a:graphicFrameLocks noGrp="1"/>
          </p:cNvGraphicFramePr>
          <p:nvPr>
            <p:ph sz="quarter" idx="10"/>
            <p:extLst>
              <p:ext uri="{D42A27DB-BD31-4B8C-83A1-F6EECF244321}">
                <p14:modId xmlns:p14="http://schemas.microsoft.com/office/powerpoint/2010/main" val="3335081415"/>
              </p:ext>
            </p:extLst>
          </p:nvPr>
        </p:nvGraphicFramePr>
        <p:xfrm>
          <a:off x="504824" y="1446148"/>
          <a:ext cx="11172825" cy="4655948"/>
        </p:xfrm>
        <a:graphic>
          <a:graphicData uri="http://schemas.openxmlformats.org/drawingml/2006/table">
            <a:tbl>
              <a:tblPr firstRow="1" bandRow="1">
                <a:tableStyleId>{F5AB1C69-6EDB-4FF4-983F-18BD219EF322}</a:tableStyleId>
              </a:tblPr>
              <a:tblGrid>
                <a:gridCol w="1564878">
                  <a:extLst>
                    <a:ext uri="{9D8B030D-6E8A-4147-A177-3AD203B41FA5}">
                      <a16:colId xmlns:a16="http://schemas.microsoft.com/office/drawing/2014/main" val="2681368744"/>
                    </a:ext>
                  </a:extLst>
                </a:gridCol>
                <a:gridCol w="1575040">
                  <a:extLst>
                    <a:ext uri="{9D8B030D-6E8A-4147-A177-3AD203B41FA5}">
                      <a16:colId xmlns:a16="http://schemas.microsoft.com/office/drawing/2014/main" val="2826276370"/>
                    </a:ext>
                  </a:extLst>
                </a:gridCol>
                <a:gridCol w="1564878">
                  <a:extLst>
                    <a:ext uri="{9D8B030D-6E8A-4147-A177-3AD203B41FA5}">
                      <a16:colId xmlns:a16="http://schemas.microsoft.com/office/drawing/2014/main" val="3485205004"/>
                    </a:ext>
                  </a:extLst>
                </a:gridCol>
                <a:gridCol w="1534393">
                  <a:extLst>
                    <a:ext uri="{9D8B030D-6E8A-4147-A177-3AD203B41FA5}">
                      <a16:colId xmlns:a16="http://schemas.microsoft.com/office/drawing/2014/main" val="3351022532"/>
                    </a:ext>
                  </a:extLst>
                </a:gridCol>
                <a:gridCol w="1544555">
                  <a:extLst>
                    <a:ext uri="{9D8B030D-6E8A-4147-A177-3AD203B41FA5}">
                      <a16:colId xmlns:a16="http://schemas.microsoft.com/office/drawing/2014/main" val="222778942"/>
                    </a:ext>
                  </a:extLst>
                </a:gridCol>
                <a:gridCol w="1585201">
                  <a:extLst>
                    <a:ext uri="{9D8B030D-6E8A-4147-A177-3AD203B41FA5}">
                      <a16:colId xmlns:a16="http://schemas.microsoft.com/office/drawing/2014/main" val="2115812300"/>
                    </a:ext>
                  </a:extLst>
                </a:gridCol>
                <a:gridCol w="1803880">
                  <a:extLst>
                    <a:ext uri="{9D8B030D-6E8A-4147-A177-3AD203B41FA5}">
                      <a16:colId xmlns:a16="http://schemas.microsoft.com/office/drawing/2014/main" val="1527901920"/>
                    </a:ext>
                  </a:extLst>
                </a:gridCol>
              </a:tblGrid>
              <a:tr h="876428">
                <a:tc>
                  <a:txBody>
                    <a:bodyPr/>
                    <a:lstStyle/>
                    <a:p>
                      <a:r>
                        <a:rPr lang="en-GB" sz="1200" dirty="0">
                          <a:latin typeface="Roboto" panose="02000000000000000000" pitchFamily="2" charset="0"/>
                          <a:ea typeface="Roboto" panose="02000000000000000000" pitchFamily="2" charset="0"/>
                          <a:cs typeface="Roboto" panose="02000000000000000000" pitchFamily="2" charset="0"/>
                        </a:rPr>
                        <a:t>Signposting from the REC / improved understanding</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Standardisation</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DCC Understanding</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New connections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Quick wins / hand over to APM</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Data Item and Reporting Changes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Legal text only</a:t>
                      </a:r>
                    </a:p>
                  </a:txBody>
                  <a:tcPr/>
                </a:tc>
                <a:extLst>
                  <a:ext uri="{0D108BD9-81ED-4DB2-BD59-A6C34878D82A}">
                    <a16:rowId xmlns:a16="http://schemas.microsoft.com/office/drawing/2014/main" val="3739984321"/>
                  </a:ext>
                </a:extLst>
              </a:tr>
              <a:tr h="2123654">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flats, particularly Scottish</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G - PAF formatting and validation</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G – CMS processes </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what cannot be included in the address e.g. security codes, what 3 words, names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Supplier’s role within the process</a:t>
                      </a:r>
                    </a:p>
                    <a:p>
                      <a:pPr marL="0" indent="0">
                        <a:buFont typeface="Arial" panose="020B0604020202020204" pitchFamily="34" charset="0"/>
                        <a:buNone/>
                      </a:pPr>
                      <a:endParaRPr lang="en-GB" sz="1100" b="0">
                        <a:latin typeface="Roboto" panose="02000000000000000000" pitchFamily="2" charset="0"/>
                        <a:ea typeface="Roboto" panose="02000000000000000000" pitchFamily="2" charset="0"/>
                        <a:cs typeface="Roboto" panose="02000000000000000000" pitchFamily="2" charset="0"/>
                      </a:endParaRPr>
                    </a:p>
                    <a:p>
                      <a:pPr marL="171450" indent="-171450">
                        <a:buFont typeface="Arial" panose="020B0604020202020204" pitchFamily="34" charset="0"/>
                        <a:buChar char="•"/>
                      </a:pPr>
                      <a:endParaRPr lang="en-GB" sz="1100" b="0">
                        <a:latin typeface="Roboto" panose="02000000000000000000" pitchFamily="2" charset="0"/>
                        <a:ea typeface="Roboto" panose="02000000000000000000" pitchFamily="2" charset="0"/>
                        <a:cs typeface="Roboto" panose="02000000000000000000" pitchFamily="2" charset="0"/>
                      </a:endParaRP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what is non-addressable</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agree formats for common address types e.g. landlord suppliers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agree formats for common address types e.g. EV chargers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What Metering Point Address Line 1 can include</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Export MPANs – should they say export?</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should phrases be used to flag as non-addressable</a:t>
                      </a:r>
                    </a:p>
                  </a:txBody>
                  <a:tcPr/>
                </a:tc>
                <a:tc>
                  <a:txBody>
                    <a:bodyPr/>
                    <a:lstStyle/>
                    <a:p>
                      <a:pPr marL="171450" indent="-171450">
                        <a:buFont typeface="Arial" panose="020B0604020202020204" pitchFamily="34" charset="0"/>
                        <a:buChar char="•"/>
                      </a:pPr>
                      <a:r>
                        <a:rPr lang="en-GB" sz="1100" b="0" dirty="0">
                          <a:latin typeface="Roboto" panose="02000000000000000000" pitchFamily="2" charset="0"/>
                          <a:ea typeface="Roboto" panose="02000000000000000000" pitchFamily="2" charset="0"/>
                          <a:cs typeface="Roboto" panose="02000000000000000000" pitchFamily="2" charset="0"/>
                        </a:rPr>
                        <a:t>DF - stop words – what are there</a:t>
                      </a:r>
                    </a:p>
                    <a:p>
                      <a:pPr marL="171450" indent="-171450">
                        <a:buFont typeface="Arial" panose="020B0604020202020204" pitchFamily="34" charset="0"/>
                        <a:buChar char="•"/>
                      </a:pPr>
                      <a:r>
                        <a:rPr lang="en-GB" sz="1100" b="0" dirty="0">
                          <a:latin typeface="Roboto" panose="02000000000000000000" pitchFamily="2" charset="0"/>
                          <a:ea typeface="Roboto" panose="02000000000000000000" pitchFamily="2" charset="0"/>
                          <a:cs typeface="Roboto" panose="02000000000000000000" pitchFamily="2" charset="0"/>
                        </a:rPr>
                        <a:t>DF – agree stop words and create published list</a:t>
                      </a:r>
                    </a:p>
                    <a:p>
                      <a:pPr marL="171450" indent="-171450">
                        <a:buFont typeface="Arial" panose="020B0604020202020204" pitchFamily="34" charset="0"/>
                        <a:buChar char="•"/>
                      </a:pPr>
                      <a:r>
                        <a:rPr lang="en-GB" sz="1100" b="0" dirty="0">
                          <a:latin typeface="Roboto" panose="02000000000000000000" pitchFamily="2" charset="0"/>
                          <a:ea typeface="Roboto" panose="02000000000000000000" pitchFamily="2" charset="0"/>
                          <a:cs typeface="Roboto" panose="02000000000000000000" pitchFamily="2" charset="0"/>
                        </a:rPr>
                        <a:t>DF – hidden and invalid characters – what are they</a:t>
                      </a:r>
                    </a:p>
                    <a:p>
                      <a:pPr marL="171450" indent="-171450">
                        <a:buFont typeface="Arial" panose="020B0604020202020204" pitchFamily="34" charset="0"/>
                        <a:buChar char="•"/>
                      </a:pPr>
                      <a:r>
                        <a:rPr lang="en-GB" sz="1100" b="0" dirty="0">
                          <a:latin typeface="Roboto" panose="02000000000000000000" pitchFamily="2" charset="0"/>
                          <a:ea typeface="Roboto" panose="02000000000000000000" pitchFamily="2" charset="0"/>
                          <a:cs typeface="Roboto" panose="02000000000000000000" pitchFamily="2" charset="0"/>
                        </a:rPr>
                        <a:t>DF - agree hidden and invalid characters and create published list</a:t>
                      </a:r>
                    </a:p>
                    <a:p>
                      <a:pPr marL="171450" indent="-171450">
                        <a:buFont typeface="Arial" panose="020B0604020202020204" pitchFamily="34" charset="0"/>
                        <a:buChar char="•"/>
                      </a:pPr>
                      <a:r>
                        <a:rPr lang="en-GB" sz="1100" b="0" dirty="0">
                          <a:latin typeface="Roboto" panose="02000000000000000000" pitchFamily="2" charset="0"/>
                          <a:ea typeface="Roboto" panose="02000000000000000000" pitchFamily="2" charset="0"/>
                          <a:cs typeface="Roboto" panose="02000000000000000000" pitchFamily="2" charset="0"/>
                        </a:rPr>
                        <a:t>DF – REL manual updates and challenging a REL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dirty="0">
                          <a:latin typeface="Roboto" panose="02000000000000000000" pitchFamily="2" charset="0"/>
                          <a:ea typeface="Roboto" panose="02000000000000000000" pitchFamily="2" charset="0"/>
                          <a:cs typeface="Roboto" panose="02000000000000000000" pitchFamily="2" charset="0"/>
                        </a:rPr>
                        <a:t>DF – DCC knowledge articles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dirty="0">
                          <a:latin typeface="Roboto" panose="02000000000000000000" pitchFamily="2" charset="0"/>
                          <a:ea typeface="Roboto" panose="02000000000000000000" pitchFamily="2" charset="0"/>
                          <a:cs typeface="Roboto" panose="02000000000000000000" pitchFamily="2" charset="0"/>
                        </a:rPr>
                        <a:t>DF – document and publish DCC matching sets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should a default postcode be used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who knows what address when?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When is it a crossed meter and when is it an address correction?</a:t>
                      </a: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E – lessons from D0381 assurance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user guides – what does good and bad look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E – D0381 user guide – what does good and bad look like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APM – spell checks on parts of the address e.g. town or county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a:latin typeface="Roboto" panose="02000000000000000000" pitchFamily="2" charset="0"/>
                          <a:ea typeface="Roboto" panose="02000000000000000000" pitchFamily="2" charset="0"/>
                          <a:cs typeface="Roboto" panose="02000000000000000000" pitchFamily="2" charset="0"/>
                        </a:rPr>
                        <a:t>DF – incident flagged by DCC – how should they be raised (i.e. data issues outside of APM)?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a:latin typeface="Roboto" panose="02000000000000000000" pitchFamily="2" charset="0"/>
                        <a:ea typeface="Roboto" panose="02000000000000000000" pitchFamily="2" charset="0"/>
                        <a:cs typeface="Roboto" panose="02000000000000000000" pitchFamily="2"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00" b="0">
                        <a:latin typeface="Roboto" panose="02000000000000000000" pitchFamily="2" charset="0"/>
                        <a:ea typeface="Roboto" panose="02000000000000000000" pitchFamily="2" charset="0"/>
                        <a:cs typeface="Roboto" panose="02000000000000000000" pitchFamily="2" charset="0"/>
                      </a:endParaRPr>
                    </a:p>
                    <a:p>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address EFD – changes each time address is updated in CDSP / MPRS and ERDS. Available on Enquiry Systems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Performance Assurance Reporting – including cross code</a:t>
                      </a:r>
                    </a:p>
                    <a:p>
                      <a:pPr marL="171450" indent="-171450">
                        <a:buFont typeface="Arial" panose="020B0604020202020204" pitchFamily="34" charset="0"/>
                        <a:buChar char="•"/>
                      </a:pPr>
                      <a:endParaRPr lang="en-GB" sz="1100" b="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Xoserve / DNOs to share UPRN if they have it and if requested by DCC</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put into code the process for DCC flagging incidents (i.e. data issues outside of APM)</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What should be in the </a:t>
                      </a:r>
                      <a:r>
                        <a:rPr lang="en-GB" sz="1100" b="0">
                          <a:latin typeface="Roboto" panose="02000000000000000000" pitchFamily="2" charset="0"/>
                          <a:ea typeface="Roboto" panose="02000000000000000000" pitchFamily="2" charset="0"/>
                          <a:cs typeface="Roboto" panose="02000000000000000000" pitchFamily="2" charset="0"/>
                          <a:hlinkClick r:id="rId3"/>
                        </a:rPr>
                        <a:t>Schedule</a:t>
                      </a:r>
                      <a:r>
                        <a:rPr lang="en-GB" sz="1100" b="0">
                          <a:latin typeface="Roboto" panose="02000000000000000000" pitchFamily="2" charset="0"/>
                          <a:ea typeface="Roboto" panose="02000000000000000000" pitchFamily="2" charset="0"/>
                          <a:cs typeface="Roboto" panose="02000000000000000000" pitchFamily="2" charset="0"/>
                        </a:rPr>
                        <a:t> (CP process), what should be in the </a:t>
                      </a:r>
                      <a:r>
                        <a:rPr lang="en-GB" sz="1100" b="0">
                          <a:latin typeface="Roboto" panose="02000000000000000000" pitchFamily="2" charset="0"/>
                          <a:ea typeface="Roboto" panose="02000000000000000000" pitchFamily="2" charset="0"/>
                          <a:cs typeface="Roboto" panose="02000000000000000000" pitchFamily="2" charset="0"/>
                          <a:hlinkClick r:id="rId4"/>
                        </a:rPr>
                        <a:t>Address Population Rules</a:t>
                      </a:r>
                      <a:r>
                        <a:rPr lang="en-GB" sz="1100" b="0">
                          <a:latin typeface="Roboto" panose="02000000000000000000" pitchFamily="2" charset="0"/>
                          <a:ea typeface="Roboto" panose="02000000000000000000" pitchFamily="2" charset="0"/>
                          <a:cs typeface="Roboto" panose="02000000000000000000" pitchFamily="2" charset="0"/>
                        </a:rPr>
                        <a:t> (CP process), </a:t>
                      </a:r>
                      <a:r>
                        <a:rPr lang="en-GB" sz="1100" b="0">
                          <a:latin typeface="Roboto" panose="02000000000000000000" pitchFamily="2" charset="0"/>
                          <a:ea typeface="Roboto" panose="02000000000000000000" pitchFamily="2" charset="0"/>
                          <a:cs typeface="Roboto" panose="02000000000000000000" pitchFamily="2" charset="0"/>
                          <a:hlinkClick r:id="rId5"/>
                        </a:rPr>
                        <a:t>REL guidance</a:t>
                      </a:r>
                      <a:r>
                        <a:rPr lang="en-GB" sz="1100" b="0">
                          <a:latin typeface="Roboto" panose="02000000000000000000" pitchFamily="2" charset="0"/>
                          <a:ea typeface="Roboto" panose="02000000000000000000" pitchFamily="2" charset="0"/>
                          <a:cs typeface="Roboto" panose="02000000000000000000" pitchFamily="2" charset="0"/>
                        </a:rPr>
                        <a:t> document, new documents.</a:t>
                      </a:r>
                    </a:p>
                    <a:p>
                      <a:pPr marL="171450" indent="-171450">
                        <a:buFont typeface="Arial" panose="020B0604020202020204" pitchFamily="34" charset="0"/>
                        <a:buChar char="•"/>
                      </a:pPr>
                      <a:r>
                        <a:rPr lang="en-GB" sz="1100" b="0">
                          <a:latin typeface="Roboto" panose="02000000000000000000" pitchFamily="2" charset="0"/>
                          <a:ea typeface="Roboto" panose="02000000000000000000" pitchFamily="2" charset="0"/>
                          <a:cs typeface="Roboto" panose="02000000000000000000" pitchFamily="2" charset="0"/>
                        </a:rPr>
                        <a:t>DF – What change process should any new documentation follow</a:t>
                      </a:r>
                    </a:p>
                  </a:txBody>
                  <a:tcPr/>
                </a:tc>
                <a:extLst>
                  <a:ext uri="{0D108BD9-81ED-4DB2-BD59-A6C34878D82A}">
                    <a16:rowId xmlns:a16="http://schemas.microsoft.com/office/drawing/2014/main" val="3838567513"/>
                  </a:ext>
                </a:extLst>
              </a:tr>
            </a:tbl>
          </a:graphicData>
        </a:graphic>
      </p:graphicFrame>
      <p:sp>
        <p:nvSpPr>
          <p:cNvPr id="5" name="TextBox 4">
            <a:extLst>
              <a:ext uri="{FF2B5EF4-FFF2-40B4-BE49-F238E27FC236}">
                <a16:creationId xmlns:a16="http://schemas.microsoft.com/office/drawing/2014/main" id="{AA5B7DF8-9FD9-3DB2-E6F9-F1DA1CF0C54A}"/>
              </a:ext>
            </a:extLst>
          </p:cNvPr>
          <p:cNvSpPr txBox="1"/>
          <p:nvPr/>
        </p:nvSpPr>
        <p:spPr>
          <a:xfrm>
            <a:off x="504824" y="6102096"/>
            <a:ext cx="5038726" cy="261610"/>
          </a:xfrm>
          <a:prstGeom prst="rect">
            <a:avLst/>
          </a:prstGeom>
          <a:noFill/>
        </p:spPr>
        <p:txBody>
          <a:bodyPr wrap="square" rtlCol="0">
            <a:spAutoFit/>
          </a:bodyPr>
          <a:lstStyle/>
          <a:p>
            <a:r>
              <a:rPr lang="en-GB" sz="1100">
                <a:latin typeface="Roboto" panose="02000000000000000000" pitchFamily="2" charset="0"/>
                <a:ea typeface="Roboto" panose="02000000000000000000" pitchFamily="2" charset="0"/>
                <a:cs typeface="Roboto" panose="02000000000000000000" pitchFamily="2" charset="0"/>
              </a:rPr>
              <a:t>DF = dual fuel, G = expected to be gas only, E = expected to be electricity only </a:t>
            </a:r>
          </a:p>
        </p:txBody>
      </p:sp>
    </p:spTree>
    <p:extLst>
      <p:ext uri="{BB962C8B-B14F-4D97-AF65-F5344CB8AC3E}">
        <p14:creationId xmlns:p14="http://schemas.microsoft.com/office/powerpoint/2010/main" val="4255239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6CBB-D860-AA04-0CB5-FB2AE3705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0BD0-EE78-B8EA-62ED-EBD9391655AD}"/>
              </a:ext>
            </a:extLst>
          </p:cNvPr>
          <p:cNvSpPr>
            <a:spLocks noGrp="1"/>
          </p:cNvSpPr>
          <p:nvPr>
            <p:ph type="title"/>
          </p:nvPr>
        </p:nvSpPr>
        <p:spPr>
          <a:xfrm>
            <a:off x="838200" y="383413"/>
            <a:ext cx="9284855" cy="660111"/>
          </a:xfrm>
        </p:spPr>
        <p:txBody>
          <a:bodyPr>
            <a:normAutofit/>
          </a:bodyPr>
          <a:lstStyle/>
          <a:p>
            <a:r>
              <a:rPr lang="en-GB"/>
              <a:t>Review agenda items for next meeting</a:t>
            </a:r>
          </a:p>
        </p:txBody>
      </p:sp>
      <p:sp>
        <p:nvSpPr>
          <p:cNvPr id="3" name="TextBox 2">
            <a:extLst>
              <a:ext uri="{FF2B5EF4-FFF2-40B4-BE49-F238E27FC236}">
                <a16:creationId xmlns:a16="http://schemas.microsoft.com/office/drawing/2014/main" id="{6F515010-737B-67AC-C264-DE8C65BBC585}"/>
              </a:ext>
            </a:extLst>
          </p:cNvPr>
          <p:cNvSpPr txBox="1"/>
          <p:nvPr/>
        </p:nvSpPr>
        <p:spPr>
          <a:xfrm>
            <a:off x="695325" y="1543050"/>
            <a:ext cx="10077450" cy="3693319"/>
          </a:xfrm>
          <a:prstGeom prst="rect">
            <a:avLst/>
          </a:prstGeom>
          <a:noFill/>
        </p:spPr>
        <p:txBody>
          <a:bodyPr wrap="square" rtlCol="0">
            <a:spAutoFit/>
          </a:bodyPr>
          <a:lstStyle/>
          <a:p>
            <a:endParaRPr lang="en-GB" b="1" dirty="0"/>
          </a:p>
          <a:p>
            <a:pPr marL="285750" indent="-285750">
              <a:buFont typeface="Arial" panose="020B0604020202020204" pitchFamily="34" charset="0"/>
              <a:buChar char="•"/>
            </a:pPr>
            <a:r>
              <a:rPr lang="en-GB" b="1" dirty="0"/>
              <a:t>Actions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dirty="0"/>
              <a:t>Standardisation</a:t>
            </a:r>
          </a:p>
          <a:p>
            <a:pPr marL="742950" lvl="1" indent="-285750">
              <a:buFont typeface="Arial" panose="020B0604020202020204" pitchFamily="34" charset="0"/>
              <a:buChar char="•"/>
            </a:pPr>
            <a:r>
              <a:rPr lang="en-GB" dirty="0"/>
              <a:t>Dual fuel – Agree formats for common address types (e.g., landlord suppliers)</a:t>
            </a:r>
          </a:p>
          <a:p>
            <a:pPr marL="742950" lvl="1" indent="-285750">
              <a:buFont typeface="Arial" panose="020B0604020202020204" pitchFamily="34" charset="0"/>
              <a:buChar char="•"/>
            </a:pPr>
            <a:r>
              <a:rPr lang="en-GB" dirty="0"/>
              <a:t>Electricity – Agree formats for common address types (e.g., EV chargers)</a:t>
            </a:r>
          </a:p>
          <a:p>
            <a:pPr marL="742950" lvl="1" indent="-285750">
              <a:buFont typeface="Arial" panose="020B0604020202020204" pitchFamily="34" charset="0"/>
              <a:buChar char="•"/>
            </a:pPr>
            <a:r>
              <a:rPr lang="en-GB" dirty="0"/>
              <a:t>Dual-fuel – Phrases flagged as non-addressable</a:t>
            </a:r>
          </a:p>
          <a:p>
            <a:pPr marL="742950" lvl="1" indent="-285750">
              <a:buFont typeface="Arial" panose="020B0604020202020204" pitchFamily="34" charset="0"/>
              <a:buChar char="•"/>
            </a:pPr>
            <a:r>
              <a:rPr lang="en-GB" dirty="0"/>
              <a:t>Electricity – Export MPANs </a:t>
            </a:r>
          </a:p>
          <a:p>
            <a:pPr lvl="1"/>
            <a:endParaRPr lang="en-GB" b="1" dirty="0"/>
          </a:p>
          <a:p>
            <a:pPr marL="285750" indent="-285750">
              <a:buFont typeface="Arial" panose="020B0604020202020204" pitchFamily="34" charset="0"/>
              <a:buChar char="•"/>
            </a:pPr>
            <a:r>
              <a:rPr lang="en-GB" b="1" dirty="0"/>
              <a:t>Signposting</a:t>
            </a:r>
          </a:p>
          <a:p>
            <a:pPr marL="742950" lvl="1" indent="-285750">
              <a:buFont typeface="Arial" panose="020B0604020202020204" pitchFamily="34" charset="0"/>
              <a:buChar char="•"/>
            </a:pPr>
            <a:r>
              <a:rPr lang="en-GB" dirty="0"/>
              <a:t>Supplier’s role in the process</a:t>
            </a:r>
          </a:p>
          <a:p>
            <a:pPr marL="742950" lvl="1"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3891826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8E7B2-D3E8-5BF2-FACD-A9B8E2A0DFEF}"/>
              </a:ext>
            </a:extLst>
          </p:cNvPr>
          <p:cNvSpPr>
            <a:spLocks noGrp="1"/>
          </p:cNvSpPr>
          <p:nvPr>
            <p:ph type="title"/>
          </p:nvPr>
        </p:nvSpPr>
        <p:spPr/>
        <p:txBody>
          <a:bodyPr/>
          <a:lstStyle/>
          <a:p>
            <a:r>
              <a:rPr lang="en-GB" dirty="0"/>
              <a:t>Any Other Business</a:t>
            </a:r>
          </a:p>
        </p:txBody>
      </p:sp>
      <p:sp>
        <p:nvSpPr>
          <p:cNvPr id="3" name="Text Placeholder 2">
            <a:extLst>
              <a:ext uri="{FF2B5EF4-FFF2-40B4-BE49-F238E27FC236}">
                <a16:creationId xmlns:a16="http://schemas.microsoft.com/office/drawing/2014/main" id="{6B5BD154-C414-6F88-422F-0639353B2176}"/>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4289457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a:xfrm>
            <a:off x="3949376" y="2766218"/>
            <a:ext cx="6966527" cy="1325563"/>
          </a:xfrm>
        </p:spPr>
        <p:txBody>
          <a:bodyPr>
            <a:normAutofit fontScale="90000"/>
          </a:bodyPr>
          <a:lstStyle/>
          <a:p>
            <a:r>
              <a:rPr lang="en-GB" dirty="0"/>
              <a:t>Date and time of next meeting: </a:t>
            </a:r>
            <a:br>
              <a:rPr lang="en-GB" dirty="0"/>
            </a:br>
            <a:br>
              <a:rPr lang="en-GB" dirty="0"/>
            </a:br>
            <a:r>
              <a:rPr lang="en-GB" dirty="0"/>
              <a:t>03 September, 14:00-16:00</a:t>
            </a:r>
          </a:p>
        </p:txBody>
      </p:sp>
    </p:spTree>
    <p:extLst>
      <p:ext uri="{BB962C8B-B14F-4D97-AF65-F5344CB8AC3E}">
        <p14:creationId xmlns:p14="http://schemas.microsoft.com/office/powerpoint/2010/main" val="2820764153"/>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1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A813BC82-E7EC-4FED-8E83-1507B58C3F5E}">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RECCP_22_0705 - Slides</Template>
  <TotalTime>2573</TotalTime>
  <Words>1782</Words>
  <Application>Microsoft Office PowerPoint</Application>
  <PresentationFormat>Widescreen</PresentationFormat>
  <Paragraphs>252</Paragraphs>
  <Slides>19</Slides>
  <Notes>10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19</vt:i4>
      </vt:variant>
    </vt:vector>
  </HeadingPairs>
  <TitlesOfParts>
    <vt:vector size="27" baseType="lpstr">
      <vt:lpstr>Arial</vt:lpstr>
      <vt:lpstr>Calibri</vt:lpstr>
      <vt:lpstr>Lato</vt:lpstr>
      <vt:lpstr>Lato </vt:lpstr>
      <vt:lpstr>Roboto</vt:lpstr>
      <vt:lpstr>REC Light Event Theme</vt:lpstr>
      <vt:lpstr>REC Alternative Event Theme</vt:lpstr>
      <vt:lpstr>1_Smart DCC</vt:lpstr>
      <vt:lpstr>I0200 WORKING GROUP Meeting 2</vt:lpstr>
      <vt:lpstr>Agenda</vt:lpstr>
      <vt:lpstr>Review Minutes and Actions</vt:lpstr>
      <vt:lpstr>I0200 – Meeting 1 – Review Minutes and Actions</vt:lpstr>
      <vt:lpstr>I0200 – Meeting 1 – Review Minutes and Actions</vt:lpstr>
      <vt:lpstr>REL Address Data Quality and Incident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Signposting / Quick Wins</vt:lpstr>
      <vt:lpstr>Defining Unmatchable Addresses</vt:lpstr>
      <vt:lpstr>I0200 - topics</vt:lpstr>
      <vt:lpstr>Review agenda items for next meeting</vt:lpstr>
      <vt:lpstr>Any Other Business</vt:lpstr>
      <vt:lpstr>Date and time of next meeting:   03 September, 14:00-16:00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lastModifiedBy>Annabel ASHWORTH</cp:lastModifiedBy>
  <cp:revision>2</cp:revision>
  <dcterms:created xsi:type="dcterms:W3CDTF">2022-07-04T12:43:32Z</dcterms:created>
  <dcterms:modified xsi:type="dcterms:W3CDTF">2026-07-23T06:42:14Z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4204400</vt:r8>
  </property>
</Properties>
</file>