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2" r:id="rId5"/>
    <p:sldMasterId id="2147483684" r:id="rId6"/>
  </p:sldMasterIdLst>
  <p:notesMasterIdLst>
    <p:notesMasterId r:id="rId29"/>
  </p:notesMasterIdLst>
  <p:sldIdLst>
    <p:sldId id="257" r:id="rId7"/>
    <p:sldId id="488" r:id="rId8"/>
    <p:sldId id="506" r:id="rId9"/>
    <p:sldId id="282" r:id="rId10"/>
    <p:sldId id="520" r:id="rId11"/>
    <p:sldId id="548" r:id="rId12"/>
    <p:sldId id="559" r:id="rId13"/>
    <p:sldId id="560" r:id="rId14"/>
    <p:sldId id="563" r:id="rId15"/>
    <p:sldId id="562" r:id="rId16"/>
    <p:sldId id="564" r:id="rId17"/>
    <p:sldId id="549" r:id="rId18"/>
    <p:sldId id="550" r:id="rId19"/>
    <p:sldId id="565" r:id="rId20"/>
    <p:sldId id="551" r:id="rId21"/>
    <p:sldId id="552" r:id="rId22"/>
    <p:sldId id="553" r:id="rId23"/>
    <p:sldId id="557" r:id="rId24"/>
    <p:sldId id="558" r:id="rId25"/>
    <p:sldId id="555" r:id="rId26"/>
    <p:sldId id="556" r:id="rId27"/>
    <p:sldId id="56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41F13F-20F0-D879-3073-496430DF9088}" name="Jonathan Hawkins" initials="JH" userId="S::Jonathan.Hawkins@retailenergycode.co.uk::9151684b-97f6-442b-a8bc-bd16b8fc0685" providerId="AD"/>
  <p188:author id="{799D2754-5E99-42CF-94E7-326D465A0112}" name="Annabel ASHWORTH" initials="AA" userId="S::annabel.ashworth@talan.com::f5979717-4c94-4176-babe-e823c5ad88e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8A4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585FCA-B057-491D-9356-C11637292462}" v="9" dt="2026-09-17T07:50:50.4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642" autoAdjust="0"/>
  </p:normalViewPr>
  <p:slideViewPr>
    <p:cSldViewPr snapToGrid="0">
      <p:cViewPr>
        <p:scale>
          <a:sx n="100" d="100"/>
          <a:sy n="100" d="100"/>
        </p:scale>
        <p:origin x="99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bel ASHWORTH" userId="f5979717-4c94-4176-babe-e823c5ad88ea" providerId="ADAL" clId="{82ED7D47-4AF4-4A1D-96C5-02AFAD9265F1}"/>
    <pc:docChg chg="addSld modSld">
      <pc:chgData name="Annabel ASHWORTH" userId="f5979717-4c94-4176-babe-e823c5ad88ea" providerId="ADAL" clId="{82ED7D47-4AF4-4A1D-96C5-02AFAD9265F1}" dt="2026-09-17T07:51:58.882" v="295" actId="20577"/>
      <pc:docMkLst>
        <pc:docMk/>
      </pc:docMkLst>
      <pc:sldChg chg="modSp mod">
        <pc:chgData name="Annabel ASHWORTH" userId="f5979717-4c94-4176-babe-e823c5ad88ea" providerId="ADAL" clId="{82ED7D47-4AF4-4A1D-96C5-02AFAD9265F1}" dt="2026-09-15T09:53:18.004" v="1" actId="20577"/>
        <pc:sldMkLst>
          <pc:docMk/>
          <pc:sldMk cId="756288677" sldId="550"/>
        </pc:sldMkLst>
        <pc:spChg chg="mod">
          <ac:chgData name="Annabel ASHWORTH" userId="f5979717-4c94-4176-babe-e823c5ad88ea" providerId="ADAL" clId="{82ED7D47-4AF4-4A1D-96C5-02AFAD9265F1}" dt="2026-09-15T09:53:18.004" v="1" actId="20577"/>
          <ac:spMkLst>
            <pc:docMk/>
            <pc:sldMk cId="756288677" sldId="550"/>
            <ac:spMk id="3" creationId="{6C0F4F23-EB51-AAF4-CD10-73C2B4540E1E}"/>
          </ac:spMkLst>
        </pc:spChg>
      </pc:sldChg>
      <pc:sldChg chg="modSp mod">
        <pc:chgData name="Annabel ASHWORTH" userId="f5979717-4c94-4176-babe-e823c5ad88ea" providerId="ADAL" clId="{82ED7D47-4AF4-4A1D-96C5-02AFAD9265F1}" dt="2026-09-15T09:54:24.776" v="6" actId="20577"/>
        <pc:sldMkLst>
          <pc:docMk/>
          <pc:sldMk cId="1683216059" sldId="552"/>
        </pc:sldMkLst>
        <pc:spChg chg="mod">
          <ac:chgData name="Annabel ASHWORTH" userId="f5979717-4c94-4176-babe-e823c5ad88ea" providerId="ADAL" clId="{82ED7D47-4AF4-4A1D-96C5-02AFAD9265F1}" dt="2026-09-15T09:54:24.776" v="6" actId="20577"/>
          <ac:spMkLst>
            <pc:docMk/>
            <pc:sldMk cId="1683216059" sldId="552"/>
            <ac:spMk id="3" creationId="{B084CB3F-8094-2669-1793-E76CBF25E456}"/>
          </ac:spMkLst>
        </pc:spChg>
      </pc:sldChg>
      <pc:sldChg chg="modSp mod modCm">
        <pc:chgData name="Annabel ASHWORTH" userId="f5979717-4c94-4176-babe-e823c5ad88ea" providerId="ADAL" clId="{82ED7D47-4AF4-4A1D-96C5-02AFAD9265F1}" dt="2026-09-17T07:51:39.548" v="280" actId="1076"/>
        <pc:sldMkLst>
          <pc:docMk/>
          <pc:sldMk cId="3640318483" sldId="556"/>
        </pc:sldMkLst>
        <pc:spChg chg="mod">
          <ac:chgData name="Annabel ASHWORTH" userId="f5979717-4c94-4176-babe-e823c5ad88ea" providerId="ADAL" clId="{82ED7D47-4AF4-4A1D-96C5-02AFAD9265F1}" dt="2026-09-17T07:37:16.721" v="239" actId="1076"/>
          <ac:spMkLst>
            <pc:docMk/>
            <pc:sldMk cId="3640318483" sldId="556"/>
            <ac:spMk id="2" creationId="{116C32B0-14D1-49A0-8630-503AA342EAB6}"/>
          </ac:spMkLst>
        </pc:spChg>
        <pc:graphicFrameChg chg="mod modGraphic">
          <ac:chgData name="Annabel ASHWORTH" userId="f5979717-4c94-4176-babe-e823c5ad88ea" providerId="ADAL" clId="{82ED7D47-4AF4-4A1D-96C5-02AFAD9265F1}" dt="2026-09-17T07:51:39.548" v="280" actId="1076"/>
          <ac:graphicFrameMkLst>
            <pc:docMk/>
            <pc:sldMk cId="3640318483" sldId="556"/>
            <ac:graphicFrameMk id="11" creationId="{8EA79151-CB8C-B28F-DF01-C5C507FDAF04}"/>
          </ac:graphicFrameMkLst>
        </pc:graphicFrameChg>
        <pc:extLst>
          <p:ext xmlns:p="http://schemas.openxmlformats.org/presentationml/2006/main" uri="{D6D511B9-2390-475A-947B-AFAB55BFBCF1}">
            <pc226:cmChg xmlns:pc226="http://schemas.microsoft.com/office/powerpoint/2022/06/main/command" chg="mod">
              <pc226:chgData name="Annabel ASHWORTH" userId="f5979717-4c94-4176-babe-e823c5ad88ea" providerId="ADAL" clId="{82ED7D47-4AF4-4A1D-96C5-02AFAD9265F1}" dt="2026-09-15T09:58:24.324" v="125" actId="20577"/>
              <pc2:cmMkLst xmlns:pc2="http://schemas.microsoft.com/office/powerpoint/2019/9/main/command">
                <pc:docMk/>
                <pc:sldMk cId="3640318483" sldId="556"/>
                <pc2:cmMk id="{371E055D-EB63-4B67-A5B8-890951B1A902}"/>
              </pc2:cmMkLst>
            </pc226:cmChg>
            <pc226:cmChg xmlns:pc226="http://schemas.microsoft.com/office/powerpoint/2022/06/main/command" chg="mod">
              <pc226:chgData name="Annabel ASHWORTH" userId="f5979717-4c94-4176-babe-e823c5ad88ea" providerId="ADAL" clId="{82ED7D47-4AF4-4A1D-96C5-02AFAD9265F1}" dt="2026-09-16T15:22:49.494" v="234" actId="6549"/>
              <pc2:cmMkLst xmlns:pc2="http://schemas.microsoft.com/office/powerpoint/2019/9/main/command">
                <pc:docMk/>
                <pc:sldMk cId="3640318483" sldId="556"/>
                <pc2:cmMk id="{CC151B62-4A22-4AE2-885C-B773FF5AC36B}"/>
              </pc2:cmMkLst>
            </pc226:cmChg>
          </p:ext>
        </pc:extLst>
      </pc:sldChg>
      <pc:sldChg chg="modSp add mod">
        <pc:chgData name="Annabel ASHWORTH" userId="f5979717-4c94-4176-babe-e823c5ad88ea" providerId="ADAL" clId="{82ED7D47-4AF4-4A1D-96C5-02AFAD9265F1}" dt="2026-09-17T07:51:58.882" v="295" actId="20577"/>
        <pc:sldMkLst>
          <pc:docMk/>
          <pc:sldMk cId="3858816100" sldId="566"/>
        </pc:sldMkLst>
        <pc:graphicFrameChg chg="mod modGraphic">
          <ac:chgData name="Annabel ASHWORTH" userId="f5979717-4c94-4176-babe-e823c5ad88ea" providerId="ADAL" clId="{82ED7D47-4AF4-4A1D-96C5-02AFAD9265F1}" dt="2026-09-17T07:51:58.882" v="295" actId="20577"/>
          <ac:graphicFrameMkLst>
            <pc:docMk/>
            <pc:sldMk cId="3858816100" sldId="566"/>
            <ac:graphicFrameMk id="11" creationId="{66E0832C-DD08-1253-63F6-886DFA163FB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A4F58F-465E-461F-A827-1BC429C87C11}"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604995-532B-422F-A505-C0016124FF77}" type="slidenum">
              <a:rPr lang="en-GB" smtClean="0"/>
              <a:t>‹#›</a:t>
            </a:fld>
            <a:endParaRPr lang="en-GB"/>
          </a:p>
        </p:txBody>
      </p:sp>
    </p:spTree>
    <p:extLst>
      <p:ext uri="{BB962C8B-B14F-4D97-AF65-F5344CB8AC3E}">
        <p14:creationId xmlns:p14="http://schemas.microsoft.com/office/powerpoint/2010/main" val="679892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762A0-C4AC-CCE1-9C11-A9CD26FEF8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4A5395-C0B4-7D7F-244A-F4A414818F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DB5065-8A5F-E3F3-2719-FEBAC6D57973}"/>
              </a:ext>
            </a:extLst>
          </p:cNvPr>
          <p:cNvSpPr>
            <a:spLocks noGrp="1"/>
          </p:cNvSpPr>
          <p:nvPr>
            <p:ph type="body" idx="1"/>
          </p:nvPr>
        </p:nvSpPr>
        <p:spPr/>
        <p:txBody>
          <a:bodyPr/>
          <a:lstStyle/>
          <a:p>
            <a:r>
              <a:rPr lang="en-GB" dirty="0"/>
              <a:t>To be added in later versions</a:t>
            </a:r>
          </a:p>
        </p:txBody>
      </p:sp>
      <p:sp>
        <p:nvSpPr>
          <p:cNvPr id="4" name="Slide Number Placeholder 3">
            <a:extLst>
              <a:ext uri="{FF2B5EF4-FFF2-40B4-BE49-F238E27FC236}">
                <a16:creationId xmlns:a16="http://schemas.microsoft.com/office/drawing/2014/main" id="{8AC0BA33-D3CD-D9E0-3BA7-E8A6F33B26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87B590-3D49-4E4E-B05A-95B3D903BA8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6261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402F7-41EE-F6CA-12B0-770B36B1A9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B09313-525F-CD93-8D40-B55888A572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AB30D8-3EBF-82DB-C868-D62A9AF5B760}"/>
              </a:ext>
            </a:extLst>
          </p:cNvPr>
          <p:cNvSpPr>
            <a:spLocks noGrp="1"/>
          </p:cNvSpPr>
          <p:nvPr>
            <p:ph type="body" idx="1"/>
          </p:nvPr>
        </p:nvSpPr>
        <p:spPr/>
        <p:txBody>
          <a:bodyPr/>
          <a:lstStyle/>
          <a:p>
            <a:r>
              <a:rPr lang="en-GB" dirty="0"/>
              <a:t>To be added in later versions</a:t>
            </a:r>
          </a:p>
        </p:txBody>
      </p:sp>
      <p:sp>
        <p:nvSpPr>
          <p:cNvPr id="4" name="Slide Number Placeholder 3">
            <a:extLst>
              <a:ext uri="{FF2B5EF4-FFF2-40B4-BE49-F238E27FC236}">
                <a16:creationId xmlns:a16="http://schemas.microsoft.com/office/drawing/2014/main" id="{F39F325D-1C7E-E277-EF8E-46FA6D04E5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87B590-3D49-4E4E-B05A-95B3D903BA8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1357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84F7B-6381-6EDE-7F1C-66527D2CD4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5B2E05-B536-004D-C3BB-C35EF50E9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99530-B91B-A40B-83D2-F3AA456053BF}"/>
              </a:ext>
            </a:extLst>
          </p:cNvPr>
          <p:cNvSpPr>
            <a:spLocks noGrp="1"/>
          </p:cNvSpPr>
          <p:nvPr>
            <p:ph type="body" idx="1"/>
          </p:nvPr>
        </p:nvSpPr>
        <p:spPr/>
        <p:txBody>
          <a:bodyPr/>
          <a:lstStyle/>
          <a:p>
            <a:r>
              <a:rPr lang="en-GB" dirty="0"/>
              <a:t>To be added in later versions</a:t>
            </a:r>
          </a:p>
        </p:txBody>
      </p:sp>
      <p:sp>
        <p:nvSpPr>
          <p:cNvPr id="4" name="Slide Number Placeholder 3">
            <a:extLst>
              <a:ext uri="{FF2B5EF4-FFF2-40B4-BE49-F238E27FC236}">
                <a16:creationId xmlns:a16="http://schemas.microsoft.com/office/drawing/2014/main" id="{2A66A4F3-DB83-5327-2B49-DFEA428E32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87B590-3D49-4E4E-B05A-95B3D903BA8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5041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CB827-AFDC-4C55-A2E0-3D94E862C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E06864-A84A-2D3E-F361-2D4642A53C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13BCFB-50D8-9F01-48C7-8B41BE19FCE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39F73E6-DDE8-5261-2D5E-D9EB89B46C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87B590-3D49-4E4E-B05A-95B3D903BA8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3994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64373-E5BA-E6F8-3DE9-F521EB7261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9F5D66-D8FB-2CC3-7906-9FA6EDF25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E8BB73-8842-6881-43C3-C458368ED2C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34D681A-3141-D16F-6358-627DA87050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87B590-3D49-4E4E-B05A-95B3D903BA8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9148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453294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151270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339068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799771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4391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225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4667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090706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18668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99584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5291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72224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91855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4846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590522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860528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0894040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930967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189871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7412693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9986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1260453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3899645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01629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847346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0532273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54070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28786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8569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1921986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7155387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380220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318697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848578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08146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51470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229695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5552263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3968984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7134266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6998458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120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2.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theme" Target="../theme/theme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image" Target="../media/image2.png"/><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
        <p:nvSpPr>
          <p:cNvPr id="5" name="TextBox 4">
            <a:extLst>
              <a:ext uri="{FF2B5EF4-FFF2-40B4-BE49-F238E27FC236}">
                <a16:creationId xmlns:a16="http://schemas.microsoft.com/office/drawing/2014/main" id="{9BDFFF20-66B9-8989-120A-7EEF44B1D405}"/>
              </a:ext>
            </a:extLst>
          </p:cNvPr>
          <p:cNvSpPr txBox="1"/>
          <p:nvPr userDrawn="1">
            <p:extLst>
              <p:ext uri="{1162E1C5-73C7-4A58-AE30-91384D911F3F}">
                <p184:classification xmlns:p184="http://schemas.microsoft.com/office/powerpoint/2018/4/main" val="ftr"/>
              </p:ext>
            </p:extLst>
          </p:nvPr>
        </p:nvSpPr>
        <p:spPr>
          <a:xfrm>
            <a:off x="63500" y="6687820"/>
            <a:ext cx="10052050" cy="106680"/>
          </a:xfrm>
          <a:prstGeom prst="rect">
            <a:avLst/>
          </a:prstGeom>
        </p:spPr>
        <p:txBody>
          <a:bodyPr horzOverflow="overflow" lIns="0" tIns="0" rIns="0" bIns="0">
            <a:spAutoFit/>
          </a:bodyPr>
          <a:lstStyle/>
          <a:p>
            <a:pPr algn="l"/>
            <a:r>
              <a:rPr lang="en-GB"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0274858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
        <p:nvSpPr>
          <p:cNvPr id="3" name="TextBox 2">
            <a:extLst>
              <a:ext uri="{FF2B5EF4-FFF2-40B4-BE49-F238E27FC236}">
                <a16:creationId xmlns:a16="http://schemas.microsoft.com/office/drawing/2014/main" id="{FB566BF6-89F9-141A-089E-7B7758776009}"/>
              </a:ext>
            </a:extLst>
          </p:cNvPr>
          <p:cNvSpPr txBox="1"/>
          <p:nvPr userDrawn="1">
            <p:extLst>
              <p:ext uri="{1162E1C5-73C7-4A58-AE30-91384D911F3F}">
                <p184:classification xmlns:p184="http://schemas.microsoft.com/office/powerpoint/2018/4/main" val="ftr"/>
              </p:ext>
            </p:extLst>
          </p:nvPr>
        </p:nvSpPr>
        <p:spPr>
          <a:xfrm>
            <a:off x="63500" y="6687820"/>
            <a:ext cx="10052050" cy="106680"/>
          </a:xfrm>
          <a:prstGeom prst="rect">
            <a:avLst/>
          </a:prstGeom>
        </p:spPr>
        <p:txBody>
          <a:bodyPr horzOverflow="overflow" lIns="0" tIns="0" rIns="0" bIns="0">
            <a:spAutoFit/>
          </a:bodyPr>
          <a:lstStyle/>
          <a:p>
            <a:pPr algn="l"/>
            <a:r>
              <a:rPr lang="en-GB"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363553829"/>
      </p:ext>
    </p:extLst>
  </p:cSld>
  <p:clrMap bg1="lt1" tx1="dk1" bg2="lt2" tx2="dk2" accent1="accent1" accent2="accent2" accent3="accent3" accent4="accent4" accent5="accent5" accent6="accent6" hlink="hlink" folHlink="folHlink"/>
  <p:sldLayoutIdLst>
    <p:sldLayoutId id="2147483683" r:id="rId1"/>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
        <p:nvSpPr>
          <p:cNvPr id="5" name="TextBox 4">
            <a:extLst>
              <a:ext uri="{FF2B5EF4-FFF2-40B4-BE49-F238E27FC236}">
                <a16:creationId xmlns:a16="http://schemas.microsoft.com/office/drawing/2014/main" id="{96AD87D4-8839-1273-672C-A3E0A32D80AC}"/>
              </a:ext>
            </a:extLst>
          </p:cNvPr>
          <p:cNvSpPr txBox="1"/>
          <p:nvPr userDrawn="1">
            <p:extLst>
              <p:ext uri="{1162E1C5-73C7-4A58-AE30-91384D911F3F}">
                <p184:classification xmlns:p184="http://schemas.microsoft.com/office/powerpoint/2018/4/main" val="ftr"/>
              </p:ext>
            </p:extLst>
          </p:nvPr>
        </p:nvSpPr>
        <p:spPr>
          <a:xfrm>
            <a:off x="63500" y="6687820"/>
            <a:ext cx="10052050" cy="106680"/>
          </a:xfrm>
          <a:prstGeom prst="rect">
            <a:avLst/>
          </a:prstGeom>
        </p:spPr>
        <p:txBody>
          <a:bodyPr horzOverflow="overflow" lIns="0" tIns="0" rIns="0" bIns="0">
            <a:spAutoFit/>
          </a:bodyPr>
          <a:lstStyle/>
          <a:p>
            <a:pPr algn="l"/>
            <a:r>
              <a:rPr lang="en-GB"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0907431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B533C81-B3A9-F22F-B657-00F2B51F39A8}"/>
              </a:ext>
            </a:extLst>
          </p:cNvPr>
          <p:cNvSpPr>
            <a:spLocks noGrp="1"/>
          </p:cNvSpPr>
          <p:nvPr>
            <p:ph type="ctrTitle"/>
          </p:nvPr>
        </p:nvSpPr>
        <p:spPr>
          <a:xfrm>
            <a:off x="517228" y="2955632"/>
            <a:ext cx="6059063" cy="1939635"/>
          </a:xfrm>
        </p:spPr>
        <p:txBody>
          <a:bodyPr>
            <a:normAutofit fontScale="90000"/>
          </a:bodyPr>
          <a:lstStyle/>
          <a:p>
            <a:r>
              <a:rPr lang="en-GB" dirty="0"/>
              <a:t>I0312 – review of Export meters works arrangements</a:t>
            </a:r>
            <a:br>
              <a:rPr lang="en-GB" dirty="0"/>
            </a:br>
            <a:br>
              <a:rPr lang="en-GB" dirty="0"/>
            </a:br>
            <a:r>
              <a:rPr lang="en-GB" dirty="0"/>
              <a:t>WORKING GROUP 4</a:t>
            </a:r>
          </a:p>
        </p:txBody>
      </p:sp>
      <p:sp>
        <p:nvSpPr>
          <p:cNvPr id="6" name="Subtitle 2">
            <a:extLst>
              <a:ext uri="{FF2B5EF4-FFF2-40B4-BE49-F238E27FC236}">
                <a16:creationId xmlns:a16="http://schemas.microsoft.com/office/drawing/2014/main" id="{7FFB6F82-3268-07E6-2389-D51AF2679D46}"/>
              </a:ext>
            </a:extLst>
          </p:cNvPr>
          <p:cNvSpPr>
            <a:spLocks noGrp="1"/>
          </p:cNvSpPr>
          <p:nvPr>
            <p:ph type="subTitle" idx="1"/>
          </p:nvPr>
        </p:nvSpPr>
        <p:spPr>
          <a:xfrm>
            <a:off x="517228" y="4895267"/>
            <a:ext cx="6059063" cy="1009073"/>
          </a:xfrm>
        </p:spPr>
        <p:txBody>
          <a:bodyPr/>
          <a:lstStyle/>
          <a:p>
            <a:r>
              <a:rPr lang="en-GB" dirty="0">
                <a:latin typeface="Roboto"/>
                <a:ea typeface="Roboto"/>
                <a:cs typeface="Roboto"/>
              </a:rPr>
              <a:t>17 September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D698-AC8B-3D88-DA08-DD6B9A5E8893}"/>
              </a:ext>
            </a:extLst>
          </p:cNvPr>
          <p:cNvSpPr>
            <a:spLocks noGrp="1"/>
          </p:cNvSpPr>
          <p:nvPr>
            <p:ph type="title"/>
          </p:nvPr>
        </p:nvSpPr>
        <p:spPr>
          <a:xfrm>
            <a:off x="838200" y="365125"/>
            <a:ext cx="9284855" cy="660111"/>
          </a:xfrm>
        </p:spPr>
        <p:txBody>
          <a:bodyPr anchor="ctr">
            <a:normAutofit/>
          </a:bodyPr>
          <a:lstStyle/>
          <a:p>
            <a:r>
              <a:rPr lang="en-GB"/>
              <a:t>Agenda</a:t>
            </a:r>
          </a:p>
        </p:txBody>
      </p:sp>
      <p:graphicFrame>
        <p:nvGraphicFramePr>
          <p:cNvPr id="4" name="Content Placeholder 3">
            <a:extLst>
              <a:ext uri="{FF2B5EF4-FFF2-40B4-BE49-F238E27FC236}">
                <a16:creationId xmlns:a16="http://schemas.microsoft.com/office/drawing/2014/main" id="{4BF80FFF-CA68-2525-2483-763BF13B62C0}"/>
              </a:ext>
            </a:extLst>
          </p:cNvPr>
          <p:cNvGraphicFramePr>
            <a:graphicFrameLocks noGrp="1"/>
          </p:cNvGraphicFramePr>
          <p:nvPr>
            <p:ph type="media" sz="quarter" idx="10"/>
            <p:extLst>
              <p:ext uri="{D42A27DB-BD31-4B8C-83A1-F6EECF244321}">
                <p14:modId xmlns:p14="http://schemas.microsoft.com/office/powerpoint/2010/main" val="3830054966"/>
              </p:ext>
            </p:extLst>
          </p:nvPr>
        </p:nvGraphicFramePr>
        <p:xfrm>
          <a:off x="609600" y="1424795"/>
          <a:ext cx="10757536" cy="5068080"/>
        </p:xfrm>
        <a:graphic>
          <a:graphicData uri="http://schemas.openxmlformats.org/drawingml/2006/table">
            <a:tbl>
              <a:tblPr firstRow="1" firstCol="1" lastRow="1" lastCol="1" bandRow="1" bandCol="1">
                <a:tableStyleId>{F5AB1C69-6EDB-4FF4-983F-18BD219EF322}</a:tableStyleId>
              </a:tblPr>
              <a:tblGrid>
                <a:gridCol w="865118">
                  <a:extLst>
                    <a:ext uri="{9D8B030D-6E8A-4147-A177-3AD203B41FA5}">
                      <a16:colId xmlns:a16="http://schemas.microsoft.com/office/drawing/2014/main" val="1478529920"/>
                    </a:ext>
                  </a:extLst>
                </a:gridCol>
                <a:gridCol w="4206529">
                  <a:extLst>
                    <a:ext uri="{9D8B030D-6E8A-4147-A177-3AD203B41FA5}">
                      <a16:colId xmlns:a16="http://schemas.microsoft.com/office/drawing/2014/main" val="4228647235"/>
                    </a:ext>
                  </a:extLst>
                </a:gridCol>
                <a:gridCol w="2851248">
                  <a:extLst>
                    <a:ext uri="{9D8B030D-6E8A-4147-A177-3AD203B41FA5}">
                      <a16:colId xmlns:a16="http://schemas.microsoft.com/office/drawing/2014/main" val="1487292598"/>
                    </a:ext>
                  </a:extLst>
                </a:gridCol>
                <a:gridCol w="831759">
                  <a:extLst>
                    <a:ext uri="{9D8B030D-6E8A-4147-A177-3AD203B41FA5}">
                      <a16:colId xmlns:a16="http://schemas.microsoft.com/office/drawing/2014/main" val="4126557002"/>
                    </a:ext>
                  </a:extLst>
                </a:gridCol>
                <a:gridCol w="2002882">
                  <a:extLst>
                    <a:ext uri="{9D8B030D-6E8A-4147-A177-3AD203B41FA5}">
                      <a16:colId xmlns:a16="http://schemas.microsoft.com/office/drawing/2014/main" val="590167111"/>
                    </a:ext>
                  </a:extLst>
                </a:gridCol>
              </a:tblGrid>
              <a:tr h="290493">
                <a:tc>
                  <a:txBody>
                    <a:bodyPr/>
                    <a:lstStyle/>
                    <a:p>
                      <a:pPr>
                        <a:spcBef>
                          <a:spcPts val="1200"/>
                        </a:spcBef>
                        <a:spcAft>
                          <a:spcPts val="1200"/>
                        </a:spcAft>
                        <a:buNone/>
                      </a:pPr>
                      <a:r>
                        <a:rPr lang="en-GB" sz="1500" spc="150" dirty="0">
                          <a:effectLst/>
                          <a:latin typeface="Roboto" panose="02000000000000000000" pitchFamily="2" charset="0"/>
                          <a:ea typeface="Roboto" panose="02000000000000000000" pitchFamily="2" charset="0"/>
                          <a:cs typeface="Roboto" panose="02000000000000000000" pitchFamily="2" charset="0"/>
                        </a:rPr>
                        <a:t> </a:t>
                      </a: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a:effectLst/>
                          <a:latin typeface="Roboto" panose="02000000000000000000" pitchFamily="2" charset="0"/>
                          <a:ea typeface="Roboto" panose="02000000000000000000" pitchFamily="2" charset="0"/>
                          <a:cs typeface="Roboto" panose="02000000000000000000" pitchFamily="2" charset="0"/>
                        </a:rPr>
                        <a:t>TITLE</a:t>
                      </a:r>
                      <a:endParaRPr lang="en-GB" sz="15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dirty="0">
                          <a:effectLst/>
                          <a:latin typeface="Roboto" panose="02000000000000000000" pitchFamily="2" charset="0"/>
                          <a:ea typeface="Roboto" panose="02000000000000000000" pitchFamily="2" charset="0"/>
                          <a:cs typeface="Roboto" panose="02000000000000000000" pitchFamily="2" charset="0"/>
                        </a:rPr>
                        <a:t>PAPER </a:t>
                      </a: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a:effectLst/>
                          <a:latin typeface="Roboto" panose="02000000000000000000" pitchFamily="2" charset="0"/>
                          <a:ea typeface="Roboto" panose="02000000000000000000" pitchFamily="2" charset="0"/>
                          <a:cs typeface="Roboto" panose="02000000000000000000" pitchFamily="2" charset="0"/>
                        </a:rPr>
                        <a:t>TIME</a:t>
                      </a:r>
                      <a:endParaRPr lang="en-GB" sz="15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a:effectLst/>
                          <a:latin typeface="Roboto" panose="02000000000000000000" pitchFamily="2" charset="0"/>
                          <a:ea typeface="Roboto" panose="02000000000000000000" pitchFamily="2" charset="0"/>
                          <a:cs typeface="Roboto" panose="02000000000000000000" pitchFamily="2" charset="0"/>
                        </a:rPr>
                        <a:t>LEAD</a:t>
                      </a:r>
                      <a:endParaRPr lang="en-GB" sz="15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extLst>
                  <a:ext uri="{0D108BD9-81ED-4DB2-BD59-A6C34878D82A}">
                    <a16:rowId xmlns:a16="http://schemas.microsoft.com/office/drawing/2014/main" val="459562486"/>
                  </a:ext>
                </a:extLst>
              </a:tr>
              <a:tr h="290493">
                <a:tc>
                  <a:txBody>
                    <a:bodyPr/>
                    <a:lstStyle/>
                    <a:p>
                      <a:pPr>
                        <a:spcBef>
                          <a:spcPts val="1200"/>
                        </a:spcBef>
                        <a:spcAft>
                          <a:spcPts val="1200"/>
                        </a:spcAft>
                        <a:buNone/>
                      </a:pPr>
                      <a:r>
                        <a:rPr lang="en-GB" sz="1500">
                          <a:effectLst/>
                          <a:latin typeface="Roboto" panose="02000000000000000000" pitchFamily="2" charset="0"/>
                          <a:ea typeface="Roboto" panose="02000000000000000000" pitchFamily="2" charset="0"/>
                          <a:cs typeface="Roboto" panose="02000000000000000000" pitchFamily="2" charset="0"/>
                        </a:rPr>
                        <a:t>1</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Welcome and Introduction</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tc>
                <a:tc>
                  <a:txBody>
                    <a:bodyPr/>
                    <a:lstStyle/>
                    <a:p>
                      <a:pPr>
                        <a:spcBef>
                          <a:spcPts val="1200"/>
                        </a:spcBef>
                        <a:spcAft>
                          <a:spcPts val="1200"/>
                        </a:spcAft>
                        <a:buNone/>
                      </a:pP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1896640117"/>
                  </a:ext>
                </a:extLst>
              </a:tr>
              <a:tr h="993294">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2</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Review minutes and actions of previous meeting</a:t>
                      </a:r>
                    </a:p>
                  </a:txBody>
                  <a:tcPr marL="104474" marR="104474" marT="0" marB="0" anchor="ctr">
                    <a:solidFill>
                      <a:srgbClr val="D5E3E0"/>
                    </a:solidFill>
                  </a:tcPr>
                </a:tc>
                <a:tc>
                  <a:txBody>
                    <a:bodyPr/>
                    <a:lstStyle/>
                    <a:p>
                      <a:pPr>
                        <a:spcBef>
                          <a:spcPts val="1200"/>
                        </a:spcBef>
                        <a:spcAft>
                          <a:spcPts val="1200"/>
                        </a:spcAft>
                        <a:buNone/>
                      </a:pPr>
                      <a:r>
                        <a:rPr lang="sv-SE" sz="1500" dirty="0">
                          <a:effectLst/>
                          <a:latin typeface="Roboto" panose="02000000000000000000" pitchFamily="2" charset="0"/>
                          <a:ea typeface="Roboto" panose="02000000000000000000" pitchFamily="2" charset="0"/>
                          <a:cs typeface="Roboto" panose="02000000000000000000" pitchFamily="2" charset="0"/>
                        </a:rPr>
                        <a:t>I0312_WG_1407_Draft Minutes v0.1</a:t>
                      </a: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solidFill>
                      <a:srgbClr val="D5E3E0"/>
                    </a:solidFill>
                  </a:tcPr>
                </a:tc>
                <a:tc>
                  <a:txBody>
                    <a:bodyPr/>
                    <a:lstStyle/>
                    <a:p>
                      <a:pPr>
                        <a:spcBef>
                          <a:spcPts val="1200"/>
                        </a:spcBef>
                        <a:spcAft>
                          <a:spcPts val="1200"/>
                        </a:spcAft>
                        <a:buNone/>
                      </a:pP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All</a:t>
                      </a:r>
                    </a:p>
                  </a:txBody>
                  <a:tcPr marL="104474" marR="104474" marT="0" marB="0" anchor="ctr"/>
                </a:tc>
                <a:extLst>
                  <a:ext uri="{0D108BD9-81ED-4DB2-BD59-A6C34878D82A}">
                    <a16:rowId xmlns:a16="http://schemas.microsoft.com/office/drawing/2014/main" val="2941741928"/>
                  </a:ext>
                </a:extLst>
              </a:tr>
              <a:tr h="993294">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3</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Process Maps</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148556880"/>
                  </a:ext>
                </a:extLst>
              </a:tr>
              <a:tr h="524759">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4</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Proving Tests</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480000718"/>
                  </a:ext>
                </a:extLst>
              </a:tr>
              <a:tr h="524759">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5</a:t>
                      </a:r>
                    </a:p>
                  </a:txBody>
                  <a:tcPr marL="104474" marR="104474" marT="0" marB="0" anchor="ctr"/>
                </a:tc>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lang="en-GB" sz="1500" dirty="0">
                          <a:effectLst/>
                          <a:latin typeface="Roboto" panose="02000000000000000000" pitchFamily="2" charset="0"/>
                          <a:ea typeface="Roboto" panose="02000000000000000000" pitchFamily="2" charset="0"/>
                          <a:cs typeface="Roboto" panose="02000000000000000000" pitchFamily="2" charset="0"/>
                        </a:rPr>
                        <a:t>Safe Isolation Providers / Crowded Meter Room MOAs</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170843783"/>
                  </a:ext>
                </a:extLst>
              </a:tr>
              <a:tr h="758976">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6</a:t>
                      </a:r>
                    </a:p>
                  </a:txBody>
                  <a:tcPr marL="104474" marR="104474" marT="0" marB="0" anchor="ctr"/>
                </a:tc>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lang="en-GB" sz="1500" dirty="0">
                          <a:effectLst/>
                          <a:latin typeface="Roboto" panose="02000000000000000000" pitchFamily="2" charset="0"/>
                          <a:ea typeface="Roboto" panose="02000000000000000000" pitchFamily="2" charset="0"/>
                          <a:cs typeface="Roboto" panose="02000000000000000000" pitchFamily="2" charset="0"/>
                        </a:rPr>
                        <a:t>Draft Party Impact Assessment</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176292842"/>
                  </a:ext>
                </a:extLst>
              </a:tr>
              <a:tr h="230671">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7</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Any Other Business</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All</a:t>
                      </a:r>
                    </a:p>
                  </a:txBody>
                  <a:tcPr marL="104474" marR="104474" marT="0" marB="0" anchor="ctr"/>
                </a:tc>
                <a:extLst>
                  <a:ext uri="{0D108BD9-81ED-4DB2-BD59-A6C34878D82A}">
                    <a16:rowId xmlns:a16="http://schemas.microsoft.com/office/drawing/2014/main" val="489591142"/>
                  </a:ext>
                </a:extLst>
              </a:tr>
              <a:tr h="461341">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8</a:t>
                      </a:r>
                    </a:p>
                  </a:txBody>
                  <a:tcPr marL="104474" marR="104474" marT="0" marB="0" anchor="ctr"/>
                </a:tc>
                <a:tc>
                  <a:txBody>
                    <a:bodyPr/>
                    <a:lstStyle/>
                    <a:p>
                      <a:pPr>
                        <a:spcBef>
                          <a:spcPts val="1200"/>
                        </a:spcBef>
                        <a:spcAft>
                          <a:spcPts val="1200"/>
                        </a:spcAft>
                        <a:buNone/>
                      </a:pPr>
                      <a:r>
                        <a:rPr lang="en-GB" sz="1500" b="0" dirty="0">
                          <a:solidFill>
                            <a:schemeClr val="tx1"/>
                          </a:solidFill>
                          <a:effectLst/>
                          <a:latin typeface="Roboto" panose="02000000000000000000" pitchFamily="2" charset="0"/>
                          <a:ea typeface="Roboto" panose="02000000000000000000" pitchFamily="2" charset="0"/>
                          <a:cs typeface="Roboto" panose="02000000000000000000" pitchFamily="2" charset="0"/>
                        </a:rPr>
                        <a:t>Next Steps</a:t>
                      </a:r>
                    </a:p>
                  </a:txBody>
                  <a:tcPr marL="104474" marR="104474" marT="0" marB="0" anchor="ctr">
                    <a:solidFill>
                      <a:srgbClr val="D5E3E0"/>
                    </a:solidFill>
                  </a:tcPr>
                </a:tc>
                <a:tc>
                  <a:txBody>
                    <a:bodyPr/>
                    <a:lstStyle/>
                    <a:p>
                      <a:pPr>
                        <a:spcBef>
                          <a:spcPts val="1200"/>
                        </a:spcBef>
                        <a:spcAft>
                          <a:spcPts val="1200"/>
                        </a:spcAft>
                        <a:buNone/>
                      </a:pPr>
                      <a:r>
                        <a:rPr lang="en-GB" sz="1500" b="0" dirty="0">
                          <a:solidFill>
                            <a:schemeClr val="tx1"/>
                          </a:solidFill>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endParaRPr lang="en-GB" sz="1500" b="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565804712"/>
                  </a:ext>
                </a:extLst>
              </a:tr>
            </a:tbl>
          </a:graphicData>
        </a:graphic>
      </p:graphicFrame>
    </p:spTree>
    <p:extLst>
      <p:ext uri="{BB962C8B-B14F-4D97-AF65-F5344CB8AC3E}">
        <p14:creationId xmlns:p14="http://schemas.microsoft.com/office/powerpoint/2010/main" val="3271377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65508-1EFB-6358-073B-C4E65D4192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30154-65C2-8F91-2800-0652FDA38EB7}"/>
              </a:ext>
            </a:extLst>
          </p:cNvPr>
          <p:cNvSpPr>
            <a:spLocks noGrp="1"/>
          </p:cNvSpPr>
          <p:nvPr>
            <p:ph type="title"/>
          </p:nvPr>
        </p:nvSpPr>
        <p:spPr/>
        <p:txBody>
          <a:bodyPr>
            <a:normAutofit/>
          </a:bodyPr>
          <a:lstStyle/>
          <a:p>
            <a:r>
              <a:rPr lang="en-GB" dirty="0"/>
              <a:t>Housekeeping Rules</a:t>
            </a:r>
          </a:p>
        </p:txBody>
      </p:sp>
      <p:sp>
        <p:nvSpPr>
          <p:cNvPr id="6" name="TextBox 5">
            <a:extLst>
              <a:ext uri="{FF2B5EF4-FFF2-40B4-BE49-F238E27FC236}">
                <a16:creationId xmlns:a16="http://schemas.microsoft.com/office/drawing/2014/main" id="{BE487A31-C851-99F4-76A0-1294CA5499AF}"/>
              </a:ext>
            </a:extLst>
          </p:cNvPr>
          <p:cNvSpPr txBox="1"/>
          <p:nvPr/>
        </p:nvSpPr>
        <p:spPr>
          <a:xfrm>
            <a:off x="838200" y="1949435"/>
            <a:ext cx="9686544"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70ADA3"/>
              </a:buClr>
              <a:buSzTx/>
              <a:buFontTx/>
              <a:buNone/>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Meetings will be recorded to provide meeting notes.</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
                <a:srgbClr val="70ADA3"/>
              </a:buClr>
              <a:buSzTx/>
              <a:buFontTx/>
              <a:buNone/>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Use the chat or the hands-up function to help flow of discussions.</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
                <a:srgbClr val="70ADA3"/>
              </a:buClr>
              <a:buSzTx/>
              <a:buFontTx/>
              <a:buNone/>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Please stay on mute if not speaking.</a:t>
            </a:r>
          </a:p>
        </p:txBody>
      </p:sp>
      <p:grpSp>
        <p:nvGrpSpPr>
          <p:cNvPr id="3" name="Group 2">
            <a:extLst>
              <a:ext uri="{FF2B5EF4-FFF2-40B4-BE49-F238E27FC236}">
                <a16:creationId xmlns:a16="http://schemas.microsoft.com/office/drawing/2014/main" id="{48FB9162-8259-CA91-6AB6-72C281C7E94C}"/>
              </a:ext>
            </a:extLst>
          </p:cNvPr>
          <p:cNvGrpSpPr/>
          <p:nvPr/>
        </p:nvGrpSpPr>
        <p:grpSpPr>
          <a:xfrm>
            <a:off x="518450" y="1966729"/>
            <a:ext cx="319750" cy="1410920"/>
            <a:chOff x="518450" y="1976254"/>
            <a:chExt cx="319750" cy="1410920"/>
          </a:xfrm>
        </p:grpSpPr>
        <p:pic>
          <p:nvPicPr>
            <p:cNvPr id="10" name="Graphic 9" descr="Radio microphone with solid fill">
              <a:extLst>
                <a:ext uri="{FF2B5EF4-FFF2-40B4-BE49-F238E27FC236}">
                  <a16:creationId xmlns:a16="http://schemas.microsoft.com/office/drawing/2014/main" id="{93E2543C-3481-6877-917B-922B9806F8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8450" y="1976254"/>
              <a:ext cx="288000" cy="288000"/>
            </a:xfrm>
            <a:prstGeom prst="rect">
              <a:avLst/>
            </a:prstGeom>
          </p:spPr>
        </p:pic>
        <p:pic>
          <p:nvPicPr>
            <p:cNvPr id="12" name="Graphic 11" descr="Raised hand with solid fill">
              <a:extLst>
                <a:ext uri="{FF2B5EF4-FFF2-40B4-BE49-F238E27FC236}">
                  <a16:creationId xmlns:a16="http://schemas.microsoft.com/office/drawing/2014/main" id="{904CE332-A12E-1260-8E6F-B8E140677C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8450" y="2547239"/>
              <a:ext cx="288000" cy="288000"/>
            </a:xfrm>
            <a:prstGeom prst="rect">
              <a:avLst/>
            </a:prstGeom>
          </p:spPr>
        </p:pic>
        <p:pic>
          <p:nvPicPr>
            <p:cNvPr id="14" name="Graphic 13" descr="Mute speaker with solid fill">
              <a:extLst>
                <a:ext uri="{FF2B5EF4-FFF2-40B4-BE49-F238E27FC236}">
                  <a16:creationId xmlns:a16="http://schemas.microsoft.com/office/drawing/2014/main" id="{E15D5F72-6B1C-4358-D377-AE7DD41D66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0200" y="3099174"/>
              <a:ext cx="288000" cy="288000"/>
            </a:xfrm>
            <a:prstGeom prst="rect">
              <a:avLst/>
            </a:prstGeom>
          </p:spPr>
        </p:pic>
      </p:grpSp>
    </p:spTree>
    <p:extLst>
      <p:ext uri="{BB962C8B-B14F-4D97-AF65-F5344CB8AC3E}">
        <p14:creationId xmlns:p14="http://schemas.microsoft.com/office/powerpoint/2010/main" val="1342326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F01A-1FB3-3A1E-8A2B-227C40FCDF9F}"/>
              </a:ext>
            </a:extLst>
          </p:cNvPr>
          <p:cNvSpPr>
            <a:spLocks noGrp="1"/>
          </p:cNvSpPr>
          <p:nvPr>
            <p:ph type="title"/>
          </p:nvPr>
        </p:nvSpPr>
        <p:spPr/>
        <p:txBody>
          <a:bodyPr/>
          <a:lstStyle/>
          <a:p>
            <a:r>
              <a:rPr lang="en-GB" dirty="0"/>
              <a:t>Review minutes and actions of previous meeting</a:t>
            </a:r>
          </a:p>
        </p:txBody>
      </p:sp>
    </p:spTree>
    <p:extLst>
      <p:ext uri="{BB962C8B-B14F-4D97-AF65-F5344CB8AC3E}">
        <p14:creationId xmlns:p14="http://schemas.microsoft.com/office/powerpoint/2010/main" val="3753635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730AB-BF11-F960-40D3-6EC67640FD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2D770-5A24-7EC6-DB1E-D1CFCDA01862}"/>
              </a:ext>
            </a:extLst>
          </p:cNvPr>
          <p:cNvSpPr>
            <a:spLocks noGrp="1"/>
          </p:cNvSpPr>
          <p:nvPr>
            <p:ph type="title"/>
          </p:nvPr>
        </p:nvSpPr>
        <p:spPr/>
        <p:txBody>
          <a:bodyPr>
            <a:normAutofit/>
          </a:bodyPr>
          <a:lstStyle/>
          <a:p>
            <a:r>
              <a:rPr lang="en-GB" dirty="0"/>
              <a:t>Working group – Actions</a:t>
            </a:r>
          </a:p>
        </p:txBody>
      </p:sp>
      <p:sp>
        <p:nvSpPr>
          <p:cNvPr id="9" name="TextBox 8">
            <a:extLst>
              <a:ext uri="{FF2B5EF4-FFF2-40B4-BE49-F238E27FC236}">
                <a16:creationId xmlns:a16="http://schemas.microsoft.com/office/drawing/2014/main" id="{70EE49FF-8069-F76A-15FA-65A348D1D630}"/>
              </a:ext>
            </a:extLst>
          </p:cNvPr>
          <p:cNvSpPr txBox="1"/>
          <p:nvPr/>
        </p:nvSpPr>
        <p:spPr>
          <a:xfrm>
            <a:off x="838199" y="1392131"/>
            <a:ext cx="10655595" cy="24929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No comments or amendments made.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graphicFrame>
        <p:nvGraphicFramePr>
          <p:cNvPr id="3" name="Table 2">
            <a:extLst>
              <a:ext uri="{FF2B5EF4-FFF2-40B4-BE49-F238E27FC236}">
                <a16:creationId xmlns:a16="http://schemas.microsoft.com/office/drawing/2014/main" id="{D34DEE70-A539-203C-72DB-DE701946205D}"/>
              </a:ext>
            </a:extLst>
          </p:cNvPr>
          <p:cNvGraphicFramePr>
            <a:graphicFrameLocks noGrp="1"/>
          </p:cNvGraphicFramePr>
          <p:nvPr>
            <p:extLst>
              <p:ext uri="{D42A27DB-BD31-4B8C-83A1-F6EECF244321}">
                <p14:modId xmlns:p14="http://schemas.microsoft.com/office/powerpoint/2010/main" val="3954771644"/>
              </p:ext>
            </p:extLst>
          </p:nvPr>
        </p:nvGraphicFramePr>
        <p:xfrm>
          <a:off x="838200" y="3046248"/>
          <a:ext cx="8861229" cy="370840"/>
        </p:xfrm>
        <a:graphic>
          <a:graphicData uri="http://schemas.openxmlformats.org/drawingml/2006/table">
            <a:tbl>
              <a:tblPr firstRow="1" bandRow="1">
                <a:tableStyleId>{F5AB1C69-6EDB-4FF4-983F-18BD219EF322}</a:tableStyleId>
              </a:tblPr>
              <a:tblGrid>
                <a:gridCol w="2333625">
                  <a:extLst>
                    <a:ext uri="{9D8B030D-6E8A-4147-A177-3AD203B41FA5}">
                      <a16:colId xmlns:a16="http://schemas.microsoft.com/office/drawing/2014/main" val="4161823685"/>
                    </a:ext>
                  </a:extLst>
                </a:gridCol>
                <a:gridCol w="6527604">
                  <a:extLst>
                    <a:ext uri="{9D8B030D-6E8A-4147-A177-3AD203B41FA5}">
                      <a16:colId xmlns:a16="http://schemas.microsoft.com/office/drawing/2014/main" val="37696197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latin typeface="Roboto" panose="02000000000000000000" pitchFamily="2" charset="0"/>
                          <a:ea typeface="Roboto" panose="02000000000000000000" pitchFamily="2" charset="0"/>
                          <a:cs typeface="Roboto" panose="02000000000000000000" pitchFamily="2" charset="0"/>
                        </a:rPr>
                        <a:t>I0312WG_1707_A01</a:t>
                      </a:r>
                    </a:p>
                  </a:txBody>
                  <a:tcPr/>
                </a:tc>
                <a:tc>
                  <a:txBody>
                    <a:bodyPr/>
                    <a:lstStyle/>
                    <a:p>
                      <a:r>
                        <a:rPr lang="en-GB" b="0" dirty="0">
                          <a:solidFill>
                            <a:schemeClr val="bg1"/>
                          </a:solidFill>
                          <a:latin typeface="Roboto" panose="02000000000000000000" pitchFamily="2" charset="0"/>
                          <a:ea typeface="Roboto" panose="02000000000000000000" pitchFamily="2" charset="0"/>
                          <a:cs typeface="Roboto" panose="02000000000000000000" pitchFamily="2" charset="0"/>
                        </a:rPr>
                        <a:t>The Code Manager to draft Impact Assessment. </a:t>
                      </a:r>
                    </a:p>
                  </a:txBody>
                  <a:tcPr/>
                </a:tc>
                <a:extLst>
                  <a:ext uri="{0D108BD9-81ED-4DB2-BD59-A6C34878D82A}">
                    <a16:rowId xmlns:a16="http://schemas.microsoft.com/office/drawing/2014/main" val="3772865957"/>
                  </a:ext>
                </a:extLst>
              </a:tr>
            </a:tbl>
          </a:graphicData>
        </a:graphic>
      </p:graphicFrame>
    </p:spTree>
    <p:extLst>
      <p:ext uri="{BB962C8B-B14F-4D97-AF65-F5344CB8AC3E}">
        <p14:creationId xmlns:p14="http://schemas.microsoft.com/office/powerpoint/2010/main" val="110983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9F7BD-71C6-348E-79A1-AFB1A8B2D1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7440BA-C4CA-8612-EBC8-C8BC53B38A15}"/>
              </a:ext>
            </a:extLst>
          </p:cNvPr>
          <p:cNvSpPr>
            <a:spLocks noGrp="1"/>
          </p:cNvSpPr>
          <p:nvPr>
            <p:ph type="title"/>
          </p:nvPr>
        </p:nvSpPr>
        <p:spPr/>
        <p:txBody>
          <a:bodyPr/>
          <a:lstStyle/>
          <a:p>
            <a:r>
              <a:rPr lang="en-GB" dirty="0"/>
              <a:t>Process maps</a:t>
            </a:r>
          </a:p>
        </p:txBody>
      </p:sp>
    </p:spTree>
    <p:extLst>
      <p:ext uri="{BB962C8B-B14F-4D97-AF65-F5344CB8AC3E}">
        <p14:creationId xmlns:p14="http://schemas.microsoft.com/office/powerpoint/2010/main" val="3347998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13D20-171C-0F2F-32A6-AAB87A560B6E}"/>
              </a:ext>
            </a:extLst>
          </p:cNvPr>
          <p:cNvSpPr>
            <a:spLocks noGrp="1"/>
          </p:cNvSpPr>
          <p:nvPr>
            <p:ph type="title"/>
          </p:nvPr>
        </p:nvSpPr>
        <p:spPr/>
        <p:txBody>
          <a:bodyPr/>
          <a:lstStyle/>
          <a:p>
            <a:r>
              <a:rPr lang="en-GB" dirty="0"/>
              <a:t>Meter Installation / Exchange</a:t>
            </a:r>
          </a:p>
        </p:txBody>
      </p:sp>
      <p:pic>
        <p:nvPicPr>
          <p:cNvPr id="6" name="Picture 5">
            <a:extLst>
              <a:ext uri="{FF2B5EF4-FFF2-40B4-BE49-F238E27FC236}">
                <a16:creationId xmlns:a16="http://schemas.microsoft.com/office/drawing/2014/main" id="{11A0A2D3-78A5-B094-3071-9EA5591AB73E}"/>
              </a:ext>
            </a:extLst>
          </p:cNvPr>
          <p:cNvPicPr>
            <a:picLocks noChangeAspect="1"/>
          </p:cNvPicPr>
          <p:nvPr/>
        </p:nvPicPr>
        <p:blipFill>
          <a:blip r:embed="rId2"/>
          <a:stretch>
            <a:fillRect/>
          </a:stretch>
        </p:blipFill>
        <p:spPr>
          <a:xfrm>
            <a:off x="-53237" y="1400168"/>
            <a:ext cx="12211199" cy="5185689"/>
          </a:xfrm>
          <a:prstGeom prst="rect">
            <a:avLst/>
          </a:prstGeom>
        </p:spPr>
      </p:pic>
    </p:spTree>
    <p:extLst>
      <p:ext uri="{BB962C8B-B14F-4D97-AF65-F5344CB8AC3E}">
        <p14:creationId xmlns:p14="http://schemas.microsoft.com/office/powerpoint/2010/main" val="2593139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96C29-ACDC-5CD1-03F8-F34D27DD652F}"/>
              </a:ext>
            </a:extLst>
          </p:cNvPr>
          <p:cNvSpPr>
            <a:spLocks noGrp="1"/>
          </p:cNvSpPr>
          <p:nvPr>
            <p:ph type="title"/>
          </p:nvPr>
        </p:nvSpPr>
        <p:spPr/>
        <p:txBody>
          <a:bodyPr/>
          <a:lstStyle/>
          <a:p>
            <a:r>
              <a:rPr lang="en-GB" dirty="0"/>
              <a:t>Meter Installation / Exchange</a:t>
            </a:r>
          </a:p>
        </p:txBody>
      </p:sp>
      <p:pic>
        <p:nvPicPr>
          <p:cNvPr id="6" name="Picture 5">
            <a:extLst>
              <a:ext uri="{FF2B5EF4-FFF2-40B4-BE49-F238E27FC236}">
                <a16:creationId xmlns:a16="http://schemas.microsoft.com/office/drawing/2014/main" id="{C6B90A36-7A71-344E-6797-7734E13B9AA2}"/>
              </a:ext>
            </a:extLst>
          </p:cNvPr>
          <p:cNvPicPr>
            <a:picLocks noChangeAspect="1"/>
          </p:cNvPicPr>
          <p:nvPr/>
        </p:nvPicPr>
        <p:blipFill>
          <a:blip r:embed="rId2"/>
          <a:stretch>
            <a:fillRect/>
          </a:stretch>
        </p:blipFill>
        <p:spPr>
          <a:xfrm>
            <a:off x="102652" y="1371600"/>
            <a:ext cx="12129229" cy="5202936"/>
          </a:xfrm>
          <a:prstGeom prst="rect">
            <a:avLst/>
          </a:prstGeom>
        </p:spPr>
      </p:pic>
    </p:spTree>
    <p:extLst>
      <p:ext uri="{BB962C8B-B14F-4D97-AF65-F5344CB8AC3E}">
        <p14:creationId xmlns:p14="http://schemas.microsoft.com/office/powerpoint/2010/main" val="2758172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B6F55-B480-CF0D-E7E6-1B5426C4B1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0D1472-8F48-F03B-3782-094BAD9FDFE1}"/>
              </a:ext>
            </a:extLst>
          </p:cNvPr>
          <p:cNvSpPr>
            <a:spLocks noGrp="1"/>
          </p:cNvSpPr>
          <p:nvPr>
            <p:ph type="title"/>
          </p:nvPr>
        </p:nvSpPr>
        <p:spPr/>
        <p:txBody>
          <a:bodyPr/>
          <a:lstStyle/>
          <a:p>
            <a:r>
              <a:rPr lang="en-GB" dirty="0"/>
              <a:t>Meter Installation / Exchange</a:t>
            </a:r>
          </a:p>
        </p:txBody>
      </p:sp>
      <p:pic>
        <p:nvPicPr>
          <p:cNvPr id="5" name="Picture 4">
            <a:extLst>
              <a:ext uri="{FF2B5EF4-FFF2-40B4-BE49-F238E27FC236}">
                <a16:creationId xmlns:a16="http://schemas.microsoft.com/office/drawing/2014/main" id="{1FD3294B-58C5-249E-574D-1AB897C2ECCC}"/>
              </a:ext>
            </a:extLst>
          </p:cNvPr>
          <p:cNvPicPr>
            <a:picLocks noChangeAspect="1"/>
          </p:cNvPicPr>
          <p:nvPr/>
        </p:nvPicPr>
        <p:blipFill>
          <a:blip r:embed="rId2"/>
          <a:stretch>
            <a:fillRect/>
          </a:stretch>
        </p:blipFill>
        <p:spPr>
          <a:xfrm>
            <a:off x="17418" y="1372235"/>
            <a:ext cx="12157163" cy="5120640"/>
          </a:xfrm>
          <a:prstGeom prst="rect">
            <a:avLst/>
          </a:prstGeom>
        </p:spPr>
      </p:pic>
    </p:spTree>
    <p:extLst>
      <p:ext uri="{BB962C8B-B14F-4D97-AF65-F5344CB8AC3E}">
        <p14:creationId xmlns:p14="http://schemas.microsoft.com/office/powerpoint/2010/main" val="3012257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9BD34-6457-18F5-DFA5-C7CDBA572178}"/>
              </a:ext>
            </a:extLst>
          </p:cNvPr>
          <p:cNvSpPr>
            <a:spLocks noGrp="1"/>
          </p:cNvSpPr>
          <p:nvPr>
            <p:ph type="title"/>
          </p:nvPr>
        </p:nvSpPr>
        <p:spPr/>
        <p:txBody>
          <a:bodyPr/>
          <a:lstStyle/>
          <a:p>
            <a:r>
              <a:rPr lang="en-GB" dirty="0"/>
              <a:t>Fault Resolution</a:t>
            </a:r>
          </a:p>
        </p:txBody>
      </p:sp>
      <p:pic>
        <p:nvPicPr>
          <p:cNvPr id="6" name="Picture 5">
            <a:extLst>
              <a:ext uri="{FF2B5EF4-FFF2-40B4-BE49-F238E27FC236}">
                <a16:creationId xmlns:a16="http://schemas.microsoft.com/office/drawing/2014/main" id="{629D9FB5-F3F6-152B-04EB-542AE522C032}"/>
              </a:ext>
            </a:extLst>
          </p:cNvPr>
          <p:cNvPicPr>
            <a:picLocks noChangeAspect="1"/>
          </p:cNvPicPr>
          <p:nvPr/>
        </p:nvPicPr>
        <p:blipFill>
          <a:blip r:embed="rId2"/>
          <a:stretch>
            <a:fillRect/>
          </a:stretch>
        </p:blipFill>
        <p:spPr>
          <a:xfrm>
            <a:off x="5986" y="1301361"/>
            <a:ext cx="12144493" cy="4870839"/>
          </a:xfrm>
          <a:prstGeom prst="rect">
            <a:avLst/>
          </a:prstGeom>
        </p:spPr>
      </p:pic>
    </p:spTree>
    <p:extLst>
      <p:ext uri="{BB962C8B-B14F-4D97-AF65-F5344CB8AC3E}">
        <p14:creationId xmlns:p14="http://schemas.microsoft.com/office/powerpoint/2010/main" val="3315993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97DA2-762C-CF14-34C6-FB63AD258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5BDF92-4D8C-B255-2908-D417E8BB5705}"/>
              </a:ext>
            </a:extLst>
          </p:cNvPr>
          <p:cNvSpPr>
            <a:spLocks noGrp="1"/>
          </p:cNvSpPr>
          <p:nvPr>
            <p:ph type="title"/>
          </p:nvPr>
        </p:nvSpPr>
        <p:spPr/>
        <p:txBody>
          <a:bodyPr/>
          <a:lstStyle/>
          <a:p>
            <a:r>
              <a:rPr lang="en-GB" dirty="0"/>
              <a:t>Fault Resolution</a:t>
            </a:r>
          </a:p>
        </p:txBody>
      </p:sp>
      <p:pic>
        <p:nvPicPr>
          <p:cNvPr id="5" name="Picture 4">
            <a:extLst>
              <a:ext uri="{FF2B5EF4-FFF2-40B4-BE49-F238E27FC236}">
                <a16:creationId xmlns:a16="http://schemas.microsoft.com/office/drawing/2014/main" id="{D1069F70-4D2D-B9BE-80E5-11D1942F7EC4}"/>
              </a:ext>
            </a:extLst>
          </p:cNvPr>
          <p:cNvPicPr>
            <a:picLocks noChangeAspect="1"/>
          </p:cNvPicPr>
          <p:nvPr/>
        </p:nvPicPr>
        <p:blipFill>
          <a:blip r:embed="rId2"/>
          <a:stretch>
            <a:fillRect/>
          </a:stretch>
        </p:blipFill>
        <p:spPr>
          <a:xfrm>
            <a:off x="-71049" y="1472064"/>
            <a:ext cx="12263049" cy="4690992"/>
          </a:xfrm>
          <a:prstGeom prst="rect">
            <a:avLst/>
          </a:prstGeom>
        </p:spPr>
      </p:pic>
    </p:spTree>
    <p:extLst>
      <p:ext uri="{BB962C8B-B14F-4D97-AF65-F5344CB8AC3E}">
        <p14:creationId xmlns:p14="http://schemas.microsoft.com/office/powerpoint/2010/main" val="2605425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4A1AC-BFB0-3865-CD6C-624B23C2D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7867D7-8CE8-9E0D-C9AB-FFF1B635F011}"/>
              </a:ext>
            </a:extLst>
          </p:cNvPr>
          <p:cNvSpPr>
            <a:spLocks noGrp="1"/>
          </p:cNvSpPr>
          <p:nvPr>
            <p:ph type="title"/>
          </p:nvPr>
        </p:nvSpPr>
        <p:spPr/>
        <p:txBody>
          <a:bodyPr/>
          <a:lstStyle/>
          <a:p>
            <a:r>
              <a:rPr lang="en-GB" dirty="0"/>
              <a:t>Proving tests</a:t>
            </a:r>
          </a:p>
        </p:txBody>
      </p:sp>
    </p:spTree>
    <p:extLst>
      <p:ext uri="{BB962C8B-B14F-4D97-AF65-F5344CB8AC3E}">
        <p14:creationId xmlns:p14="http://schemas.microsoft.com/office/powerpoint/2010/main" val="648953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84A3D-5938-E36F-AF85-065E196EF4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250433-8402-C50B-4C62-8C02C0823689}"/>
              </a:ext>
            </a:extLst>
          </p:cNvPr>
          <p:cNvSpPr>
            <a:spLocks noGrp="1"/>
          </p:cNvSpPr>
          <p:nvPr>
            <p:ph type="title"/>
          </p:nvPr>
        </p:nvSpPr>
        <p:spPr/>
        <p:txBody>
          <a:bodyPr>
            <a:normAutofit/>
          </a:bodyPr>
          <a:lstStyle/>
          <a:p>
            <a:r>
              <a:rPr lang="en-GB" dirty="0"/>
              <a:t>Proving Tests</a:t>
            </a:r>
          </a:p>
        </p:txBody>
      </p:sp>
      <p:sp>
        <p:nvSpPr>
          <p:cNvPr id="3" name="Content Placeholder 2">
            <a:extLst>
              <a:ext uri="{FF2B5EF4-FFF2-40B4-BE49-F238E27FC236}">
                <a16:creationId xmlns:a16="http://schemas.microsoft.com/office/drawing/2014/main" id="{6C0F4F23-EB51-AAF4-CD10-73C2B4540E1E}"/>
              </a:ext>
            </a:extLst>
          </p:cNvPr>
          <p:cNvSpPr>
            <a:spLocks noGrp="1"/>
          </p:cNvSpPr>
          <p:nvPr>
            <p:ph sz="quarter" idx="10"/>
          </p:nvPr>
        </p:nvSpPr>
        <p:spPr>
          <a:xfrm>
            <a:off x="906463" y="1435608"/>
            <a:ext cx="9782873" cy="4682617"/>
          </a:xfrm>
        </p:spPr>
        <p:txBody>
          <a:bodyPr>
            <a:normAutofit/>
          </a:bodyPr>
          <a:lstStyle/>
          <a:p>
            <a:pPr>
              <a:lnSpc>
                <a:spcPct val="100000"/>
              </a:lnSpc>
              <a:spcBef>
                <a:spcPts val="0"/>
              </a:spcBef>
              <a:buClrTx/>
              <a:defRPr/>
            </a:pPr>
            <a:r>
              <a:rPr lang="en-US" sz="1600" dirty="0">
                <a:cs typeface="Roboto" panose="02000000000000000000" pitchFamily="2" charset="0"/>
              </a:rPr>
              <a:t>Proving Tests are carried out to for certain Advanced Metering Assets by the MOA and Advanced Data Service (ADS), where the Metering Asset:</a:t>
            </a:r>
          </a:p>
          <a:p>
            <a:pPr lvl="1">
              <a:lnSpc>
                <a:spcPct val="100000"/>
              </a:lnSpc>
              <a:spcBef>
                <a:spcPts val="0"/>
              </a:spcBef>
              <a:buClrTx/>
              <a:defRPr/>
            </a:pPr>
            <a:r>
              <a:rPr lang="en-US" sz="1400" dirty="0">
                <a:cs typeface="Roboto" panose="02000000000000000000" pitchFamily="2" charset="0"/>
              </a:rPr>
              <a:t>is for a Complex Site; </a:t>
            </a:r>
          </a:p>
          <a:p>
            <a:pPr lvl="1">
              <a:lnSpc>
                <a:spcPct val="100000"/>
              </a:lnSpc>
              <a:spcBef>
                <a:spcPts val="0"/>
              </a:spcBef>
              <a:buClrTx/>
              <a:defRPr/>
            </a:pPr>
            <a:r>
              <a:rPr lang="en-US" sz="1400" dirty="0">
                <a:cs typeface="Roboto" panose="02000000000000000000" pitchFamily="2" charset="0"/>
              </a:rPr>
              <a:t>has a separate outstation; or</a:t>
            </a:r>
          </a:p>
          <a:p>
            <a:pPr lvl="1">
              <a:lnSpc>
                <a:spcPct val="100000"/>
              </a:lnSpc>
              <a:spcBef>
                <a:spcPts val="0"/>
              </a:spcBef>
              <a:buClrTx/>
              <a:defRPr/>
            </a:pPr>
            <a:r>
              <a:rPr lang="en-US" sz="1400" dirty="0">
                <a:cs typeface="Roboto" panose="02000000000000000000" pitchFamily="2" charset="0"/>
              </a:rPr>
              <a:t>has an integral outstation which can have a pulse multiplier than 1.</a:t>
            </a:r>
          </a:p>
          <a:p>
            <a:pPr lvl="1">
              <a:lnSpc>
                <a:spcPct val="100000"/>
              </a:lnSpc>
              <a:spcBef>
                <a:spcPts val="0"/>
              </a:spcBef>
              <a:buClrTx/>
              <a:defRPr/>
            </a:pPr>
            <a:endParaRPr lang="en-US" sz="1400" dirty="0">
              <a:cs typeface="Roboto" panose="02000000000000000000" pitchFamily="2" charset="0"/>
            </a:endParaRPr>
          </a:p>
          <a:p>
            <a:pPr>
              <a:lnSpc>
                <a:spcPct val="100000"/>
              </a:lnSpc>
              <a:spcBef>
                <a:spcPts val="0"/>
              </a:spcBef>
              <a:buClrTx/>
              <a:defRPr/>
            </a:pPr>
            <a:r>
              <a:rPr lang="en-US" sz="1600" dirty="0">
                <a:cs typeface="Roboto" panose="02000000000000000000" pitchFamily="2" charset="0"/>
              </a:rPr>
              <a:t>This is carried out in the following circumstances:</a:t>
            </a:r>
          </a:p>
          <a:p>
            <a:pPr lvl="1">
              <a:lnSpc>
                <a:spcPct val="100000"/>
              </a:lnSpc>
              <a:spcBef>
                <a:spcPts val="0"/>
              </a:spcBef>
              <a:buClrTx/>
              <a:defRPr/>
            </a:pPr>
            <a:r>
              <a:rPr lang="en-US" sz="1400" dirty="0">
                <a:cs typeface="Roboto" panose="02000000000000000000" pitchFamily="2" charset="0"/>
              </a:rPr>
              <a:t>New connections or transfers from CMRS to SMRS;</a:t>
            </a:r>
          </a:p>
          <a:p>
            <a:pPr lvl="1">
              <a:lnSpc>
                <a:spcPct val="100000"/>
              </a:lnSpc>
              <a:spcBef>
                <a:spcPts val="0"/>
              </a:spcBef>
              <a:buClrTx/>
              <a:defRPr/>
            </a:pPr>
            <a:r>
              <a:rPr lang="en-US" sz="1400" dirty="0">
                <a:cs typeface="Roboto" panose="02000000000000000000" pitchFamily="2" charset="0"/>
              </a:rPr>
              <a:t>A change of ADS or MOA, where MTDs have been manually intervened;</a:t>
            </a:r>
          </a:p>
          <a:p>
            <a:pPr lvl="1">
              <a:lnSpc>
                <a:spcPct val="100000"/>
              </a:lnSpc>
              <a:spcBef>
                <a:spcPts val="0"/>
              </a:spcBef>
              <a:buClrTx/>
              <a:defRPr/>
            </a:pPr>
            <a:r>
              <a:rPr lang="en-US" sz="1400" dirty="0">
                <a:cs typeface="Roboto" panose="02000000000000000000" pitchFamily="2" charset="0"/>
              </a:rPr>
              <a:t>A Metering Asset is reconfigured / replaced;</a:t>
            </a:r>
          </a:p>
          <a:p>
            <a:pPr lvl="1">
              <a:lnSpc>
                <a:spcPct val="100000"/>
              </a:lnSpc>
              <a:spcBef>
                <a:spcPts val="0"/>
              </a:spcBef>
              <a:buClrTx/>
              <a:defRPr/>
            </a:pPr>
            <a:r>
              <a:rPr lang="en-US" sz="1400" dirty="0">
                <a:cs typeface="Roboto" panose="02000000000000000000" pitchFamily="2" charset="0"/>
              </a:rPr>
              <a:t>There is a key field change;</a:t>
            </a:r>
          </a:p>
          <a:p>
            <a:pPr lvl="1">
              <a:lnSpc>
                <a:spcPct val="100000"/>
              </a:lnSpc>
              <a:spcBef>
                <a:spcPts val="0"/>
              </a:spcBef>
              <a:buClrTx/>
              <a:defRPr/>
            </a:pPr>
            <a:r>
              <a:rPr lang="en-US" sz="1400" dirty="0">
                <a:cs typeface="Roboto" panose="02000000000000000000" pitchFamily="2" charset="0"/>
              </a:rPr>
              <a:t>A feeder is </a:t>
            </a:r>
            <a:r>
              <a:rPr lang="en-US" sz="1400" dirty="0" err="1">
                <a:cs typeface="Roboto" panose="02000000000000000000" pitchFamily="2" charset="0"/>
              </a:rPr>
              <a:t>Energised</a:t>
            </a:r>
            <a:r>
              <a:rPr lang="en-US" sz="1400" dirty="0">
                <a:cs typeface="Roboto" panose="02000000000000000000" pitchFamily="2" charset="0"/>
              </a:rPr>
              <a:t> for the first time; or</a:t>
            </a:r>
          </a:p>
          <a:p>
            <a:pPr lvl="1">
              <a:lnSpc>
                <a:spcPct val="100000"/>
              </a:lnSpc>
              <a:spcBef>
                <a:spcPts val="0"/>
              </a:spcBef>
              <a:buClrTx/>
              <a:defRPr/>
            </a:pPr>
            <a:r>
              <a:rPr lang="en-US" sz="1400" dirty="0">
                <a:cs typeface="Roboto" panose="02000000000000000000" pitchFamily="2" charset="0"/>
              </a:rPr>
              <a:t>A Complex Site is created, modified or removed.</a:t>
            </a:r>
          </a:p>
          <a:p>
            <a:pPr lvl="1">
              <a:lnSpc>
                <a:spcPct val="100000"/>
              </a:lnSpc>
              <a:spcBef>
                <a:spcPts val="0"/>
              </a:spcBef>
              <a:buClrTx/>
              <a:defRPr/>
            </a:pPr>
            <a:endParaRPr lang="en-US" sz="1400" dirty="0">
              <a:cs typeface="Roboto" panose="02000000000000000000" pitchFamily="2" charset="0"/>
            </a:endParaRPr>
          </a:p>
          <a:p>
            <a:pPr>
              <a:lnSpc>
                <a:spcPct val="100000"/>
              </a:lnSpc>
              <a:spcBef>
                <a:spcPts val="0"/>
              </a:spcBef>
              <a:buClrTx/>
              <a:defRPr/>
            </a:pPr>
            <a:r>
              <a:rPr lang="en-US" sz="1600" dirty="0">
                <a:cs typeface="Roboto" panose="02000000000000000000" pitchFamily="2" charset="0"/>
              </a:rPr>
              <a:t>The MOA shall decide which of four methods to use for the Proving Test, in conjunction with the ADS, in accordance with timescales set out in the REC.</a:t>
            </a:r>
          </a:p>
          <a:p>
            <a:pPr>
              <a:lnSpc>
                <a:spcPct val="100000"/>
              </a:lnSpc>
              <a:spcBef>
                <a:spcPts val="0"/>
              </a:spcBef>
              <a:buClrTx/>
              <a:defRPr/>
            </a:pPr>
            <a:endParaRPr lang="en-US" sz="1600" dirty="0">
              <a:cs typeface="Roboto" panose="02000000000000000000" pitchFamily="2" charset="0"/>
            </a:endParaRPr>
          </a:p>
          <a:p>
            <a:pPr>
              <a:lnSpc>
                <a:spcPct val="100000"/>
              </a:lnSpc>
              <a:spcBef>
                <a:spcPts val="0"/>
              </a:spcBef>
              <a:buClrTx/>
              <a:defRPr/>
            </a:pPr>
            <a:r>
              <a:rPr lang="en-US" sz="1600" dirty="0">
                <a:cs typeface="Roboto" panose="02000000000000000000" pitchFamily="2" charset="0"/>
              </a:rPr>
              <a:t>The MOA will send results of the Proving Test to relevant parties, including the Electricity Supplier. </a:t>
            </a:r>
          </a:p>
          <a:p>
            <a:pPr lvl="1">
              <a:lnSpc>
                <a:spcPct val="100000"/>
              </a:lnSpc>
              <a:spcBef>
                <a:spcPts val="0"/>
              </a:spcBef>
              <a:buClrTx/>
              <a:defRPr/>
            </a:pPr>
            <a:endParaRPr lang="en-GB" sz="1400" dirty="0">
              <a:cs typeface="Roboto" panose="02000000000000000000" pitchFamily="2" charset="0"/>
            </a:endParaRPr>
          </a:p>
        </p:txBody>
      </p:sp>
    </p:spTree>
    <p:extLst>
      <p:ext uri="{BB962C8B-B14F-4D97-AF65-F5344CB8AC3E}">
        <p14:creationId xmlns:p14="http://schemas.microsoft.com/office/powerpoint/2010/main" val="756288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125BA-2C3A-5843-51B2-11E293A9B5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ADC37A-3E96-17E7-D1E4-3BD441CCB2C3}"/>
              </a:ext>
            </a:extLst>
          </p:cNvPr>
          <p:cNvSpPr>
            <a:spLocks noGrp="1"/>
          </p:cNvSpPr>
          <p:nvPr>
            <p:ph type="title"/>
          </p:nvPr>
        </p:nvSpPr>
        <p:spPr/>
        <p:txBody>
          <a:bodyPr>
            <a:normAutofit/>
          </a:bodyPr>
          <a:lstStyle/>
          <a:p>
            <a:r>
              <a:rPr lang="en-GB" dirty="0"/>
              <a:t>Proving Tests</a:t>
            </a:r>
          </a:p>
        </p:txBody>
      </p:sp>
      <p:sp>
        <p:nvSpPr>
          <p:cNvPr id="3" name="Content Placeholder 2">
            <a:extLst>
              <a:ext uri="{FF2B5EF4-FFF2-40B4-BE49-F238E27FC236}">
                <a16:creationId xmlns:a16="http://schemas.microsoft.com/office/drawing/2014/main" id="{985DD3B5-234C-B9BB-D910-C8B111E5113B}"/>
              </a:ext>
            </a:extLst>
          </p:cNvPr>
          <p:cNvSpPr>
            <a:spLocks noGrp="1"/>
          </p:cNvSpPr>
          <p:nvPr>
            <p:ph sz="quarter" idx="10"/>
          </p:nvPr>
        </p:nvSpPr>
        <p:spPr>
          <a:xfrm>
            <a:off x="906463" y="1435608"/>
            <a:ext cx="9782873" cy="4682617"/>
          </a:xfrm>
        </p:spPr>
        <p:txBody>
          <a:bodyPr>
            <a:normAutofit/>
          </a:bodyPr>
          <a:lstStyle/>
          <a:p>
            <a:pPr marL="0" indent="0">
              <a:lnSpc>
                <a:spcPct val="100000"/>
              </a:lnSpc>
              <a:spcBef>
                <a:spcPts val="0"/>
              </a:spcBef>
              <a:buClrTx/>
              <a:buNone/>
              <a:defRPr/>
            </a:pPr>
            <a:r>
              <a:rPr lang="en-US" sz="1600" b="1" dirty="0">
                <a:cs typeface="Roboto" panose="02000000000000000000" pitchFamily="2" charset="0"/>
              </a:rPr>
              <a:t>Initiating Proving Tests </a:t>
            </a:r>
          </a:p>
          <a:p>
            <a:pPr>
              <a:lnSpc>
                <a:spcPct val="100000"/>
              </a:lnSpc>
              <a:spcBef>
                <a:spcPts val="0"/>
              </a:spcBef>
              <a:buClrTx/>
              <a:defRPr/>
            </a:pPr>
            <a:r>
              <a:rPr lang="en-US" sz="1600" dirty="0">
                <a:cs typeface="Roboto" panose="02000000000000000000" pitchFamily="2" charset="0"/>
              </a:rPr>
              <a:t>The majority of circumstances in which a Proving Test would be initiated would expect to be initiated by the Import Supplier, where there is a shared import/export meter using the Import Supplier’s MOA. </a:t>
            </a:r>
          </a:p>
          <a:p>
            <a:pPr>
              <a:lnSpc>
                <a:spcPct val="100000"/>
              </a:lnSpc>
              <a:spcBef>
                <a:spcPts val="0"/>
              </a:spcBef>
              <a:buClrTx/>
              <a:defRPr/>
            </a:pPr>
            <a:endParaRPr lang="en-US" sz="1600" dirty="0">
              <a:cs typeface="Roboto" panose="02000000000000000000" pitchFamily="2" charset="0"/>
            </a:endParaRPr>
          </a:p>
          <a:p>
            <a:pPr>
              <a:lnSpc>
                <a:spcPct val="100000"/>
              </a:lnSpc>
              <a:spcBef>
                <a:spcPts val="0"/>
              </a:spcBef>
              <a:buClrTx/>
              <a:defRPr/>
            </a:pPr>
            <a:r>
              <a:rPr lang="en-US" sz="1600" dirty="0">
                <a:cs typeface="Roboto" panose="02000000000000000000" pitchFamily="2" charset="0"/>
              </a:rPr>
              <a:t>Where a Proving Test is required as a result of metering works initiated by the Export Supplier, </a:t>
            </a:r>
            <a:r>
              <a:rPr lang="en-US" sz="1600" b="1" dirty="0">
                <a:cs typeface="Roboto" panose="02000000000000000000" pitchFamily="2" charset="0"/>
              </a:rPr>
              <a:t>is it assumed the Export Supplier will be required to request the Proving Test from the MOA?</a:t>
            </a:r>
            <a:r>
              <a:rPr lang="en-US" sz="1600" dirty="0">
                <a:cs typeface="Roboto" panose="02000000000000000000" pitchFamily="2" charset="0"/>
              </a:rPr>
              <a:t> Examples include:</a:t>
            </a:r>
          </a:p>
          <a:p>
            <a:pPr lvl="1">
              <a:lnSpc>
                <a:spcPct val="100000"/>
              </a:lnSpc>
              <a:spcBef>
                <a:spcPts val="0"/>
              </a:spcBef>
              <a:buClrTx/>
              <a:defRPr/>
            </a:pPr>
            <a:r>
              <a:rPr lang="en-US" sz="1400" dirty="0">
                <a:cs typeface="Roboto" panose="02000000000000000000" pitchFamily="2" charset="0"/>
              </a:rPr>
              <a:t>Reconfiguration or replacement required by the Associated Export Supplier</a:t>
            </a:r>
          </a:p>
          <a:p>
            <a:pPr lvl="1">
              <a:lnSpc>
                <a:spcPct val="100000"/>
              </a:lnSpc>
              <a:spcBef>
                <a:spcPts val="0"/>
              </a:spcBef>
              <a:buClrTx/>
              <a:defRPr/>
            </a:pPr>
            <a:r>
              <a:rPr lang="en-US" sz="1400" dirty="0">
                <a:cs typeface="Roboto" panose="02000000000000000000" pitchFamily="2" charset="0"/>
              </a:rPr>
              <a:t>Key field change requested by the Associated Export Supplier</a:t>
            </a:r>
          </a:p>
          <a:p>
            <a:pPr lvl="1">
              <a:lnSpc>
                <a:spcPct val="100000"/>
              </a:lnSpc>
              <a:spcBef>
                <a:spcPts val="0"/>
              </a:spcBef>
              <a:buClrTx/>
              <a:defRPr/>
            </a:pPr>
            <a:endParaRPr lang="en-US" sz="1400" dirty="0">
              <a:cs typeface="Roboto" panose="02000000000000000000" pitchFamily="2" charset="0"/>
            </a:endParaRPr>
          </a:p>
          <a:p>
            <a:pPr marL="0" indent="0">
              <a:lnSpc>
                <a:spcPct val="100000"/>
              </a:lnSpc>
              <a:spcBef>
                <a:spcPts val="0"/>
              </a:spcBef>
              <a:buClrTx/>
              <a:buNone/>
              <a:defRPr/>
            </a:pPr>
            <a:r>
              <a:rPr lang="en-US" sz="1600" b="1" dirty="0">
                <a:cs typeface="Roboto" panose="02000000000000000000" pitchFamily="2" charset="0"/>
              </a:rPr>
              <a:t>Issuing Results of Proving Tests</a:t>
            </a:r>
          </a:p>
          <a:p>
            <a:pPr>
              <a:lnSpc>
                <a:spcPct val="100000"/>
              </a:lnSpc>
              <a:spcBef>
                <a:spcPts val="0"/>
              </a:spcBef>
              <a:buClrTx/>
              <a:defRPr/>
            </a:pPr>
            <a:r>
              <a:rPr lang="en-US" sz="1600" dirty="0">
                <a:cs typeface="Roboto" panose="02000000000000000000" pitchFamily="2" charset="0"/>
              </a:rPr>
              <a:t>Where a MOA issues the results of a Proving Test (D0214) to the Electricity Supplier, should this be issued to both the Import and Export Suppliers? </a:t>
            </a:r>
          </a:p>
          <a:p>
            <a:pPr lvl="1">
              <a:lnSpc>
                <a:spcPct val="100000"/>
              </a:lnSpc>
              <a:spcBef>
                <a:spcPts val="0"/>
              </a:spcBef>
              <a:buClrTx/>
              <a:defRPr/>
            </a:pPr>
            <a:r>
              <a:rPr lang="en-US" sz="1400" dirty="0">
                <a:cs typeface="Roboto" panose="02000000000000000000" pitchFamily="2" charset="0"/>
              </a:rPr>
              <a:t>BSC CoP4 requires testing for both import and export directions, so the Proving Test would usually be relevant to both.</a:t>
            </a:r>
          </a:p>
          <a:p>
            <a:pPr lvl="1">
              <a:lnSpc>
                <a:spcPct val="100000"/>
              </a:lnSpc>
              <a:spcBef>
                <a:spcPts val="0"/>
              </a:spcBef>
              <a:buClrTx/>
              <a:defRPr/>
            </a:pPr>
            <a:endParaRPr lang="en-US" sz="1400" dirty="0">
              <a:cs typeface="Roboto" panose="02000000000000000000" pitchFamily="2" charset="0"/>
            </a:endParaRPr>
          </a:p>
          <a:p>
            <a:pPr marL="0" indent="0">
              <a:lnSpc>
                <a:spcPct val="100000"/>
              </a:lnSpc>
              <a:spcBef>
                <a:spcPts val="0"/>
              </a:spcBef>
              <a:buClrTx/>
              <a:buNone/>
              <a:defRPr/>
            </a:pPr>
            <a:r>
              <a:rPr lang="en-US" sz="1600" b="1" dirty="0">
                <a:cs typeface="Roboto" panose="02000000000000000000" pitchFamily="2" charset="0"/>
              </a:rPr>
              <a:t>Are there any other aspects of Proving Tests that should be considered? </a:t>
            </a:r>
          </a:p>
        </p:txBody>
      </p:sp>
    </p:spTree>
    <p:extLst>
      <p:ext uri="{BB962C8B-B14F-4D97-AF65-F5344CB8AC3E}">
        <p14:creationId xmlns:p14="http://schemas.microsoft.com/office/powerpoint/2010/main" val="2927044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97016-C496-0835-C76F-9FBC54CFFA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23F6C8-CABE-2FEF-739B-6C240E137E5C}"/>
              </a:ext>
            </a:extLst>
          </p:cNvPr>
          <p:cNvSpPr>
            <a:spLocks noGrp="1"/>
          </p:cNvSpPr>
          <p:nvPr>
            <p:ph type="title"/>
          </p:nvPr>
        </p:nvSpPr>
        <p:spPr/>
        <p:txBody>
          <a:bodyPr/>
          <a:lstStyle/>
          <a:p>
            <a:pPr lvl="0">
              <a:lnSpc>
                <a:spcPct val="100000"/>
              </a:lnSpc>
              <a:spcBef>
                <a:spcPts val="1200"/>
              </a:spcBef>
              <a:spcAft>
                <a:spcPts val="1200"/>
              </a:spcAft>
              <a:defRPr/>
            </a:pPr>
            <a:r>
              <a:rPr lang="en-GB" dirty="0">
                <a:cs typeface="Roboto" panose="02000000000000000000" pitchFamily="2" charset="0"/>
              </a:rPr>
              <a:t>Safe Isolation Providers / Crowded Meter Room MOAs</a:t>
            </a:r>
          </a:p>
        </p:txBody>
      </p:sp>
    </p:spTree>
    <p:extLst>
      <p:ext uri="{BB962C8B-B14F-4D97-AF65-F5344CB8AC3E}">
        <p14:creationId xmlns:p14="http://schemas.microsoft.com/office/powerpoint/2010/main" val="3842109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87093-4298-90DB-584C-C09A9036EF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762A2C-7A16-0459-6A14-B3844C6E0139}"/>
              </a:ext>
            </a:extLst>
          </p:cNvPr>
          <p:cNvSpPr>
            <a:spLocks noGrp="1"/>
          </p:cNvSpPr>
          <p:nvPr>
            <p:ph type="title"/>
          </p:nvPr>
        </p:nvSpPr>
        <p:spPr/>
        <p:txBody>
          <a:bodyPr>
            <a:normAutofit fontScale="90000"/>
          </a:bodyPr>
          <a:lstStyle/>
          <a:p>
            <a:pPr lvl="0">
              <a:lnSpc>
                <a:spcPct val="100000"/>
              </a:lnSpc>
              <a:spcBef>
                <a:spcPts val="1200"/>
              </a:spcBef>
              <a:spcAft>
                <a:spcPts val="1200"/>
              </a:spcAft>
              <a:defRPr/>
            </a:pPr>
            <a:r>
              <a:rPr lang="en-GB" dirty="0">
                <a:cs typeface="Roboto" panose="02000000000000000000" pitchFamily="2" charset="0"/>
              </a:rPr>
              <a:t>Safe Isolation Providers / Crowded Meter Room MOAs</a:t>
            </a:r>
          </a:p>
        </p:txBody>
      </p:sp>
      <p:sp>
        <p:nvSpPr>
          <p:cNvPr id="3" name="Content Placeholder 2">
            <a:extLst>
              <a:ext uri="{FF2B5EF4-FFF2-40B4-BE49-F238E27FC236}">
                <a16:creationId xmlns:a16="http://schemas.microsoft.com/office/drawing/2014/main" id="{B084CB3F-8094-2669-1793-E76CBF25E456}"/>
              </a:ext>
            </a:extLst>
          </p:cNvPr>
          <p:cNvSpPr>
            <a:spLocks noGrp="1"/>
          </p:cNvSpPr>
          <p:nvPr>
            <p:ph sz="quarter" idx="10"/>
          </p:nvPr>
        </p:nvSpPr>
        <p:spPr>
          <a:xfrm>
            <a:off x="906463" y="1435608"/>
            <a:ext cx="9782873" cy="4682617"/>
          </a:xfrm>
        </p:spPr>
        <p:txBody>
          <a:bodyPr>
            <a:normAutofit lnSpcReduction="10000"/>
          </a:bodyPr>
          <a:lstStyle/>
          <a:p>
            <a:pPr>
              <a:lnSpc>
                <a:spcPct val="100000"/>
              </a:lnSpc>
              <a:spcBef>
                <a:spcPts val="0"/>
              </a:spcBef>
              <a:buClrTx/>
              <a:defRPr/>
            </a:pPr>
            <a:r>
              <a:rPr lang="en-US" dirty="0">
                <a:cs typeface="Roboto" panose="02000000000000000000" pitchFamily="2" charset="0"/>
              </a:rPr>
              <a:t>SIPs and Crowded Meter Room MOAs are required to notify the Electricity Supplier where:</a:t>
            </a:r>
          </a:p>
          <a:p>
            <a:pPr lvl="1">
              <a:lnSpc>
                <a:spcPct val="100000"/>
              </a:lnSpc>
              <a:spcBef>
                <a:spcPts val="0"/>
              </a:spcBef>
              <a:buClrTx/>
              <a:defRPr/>
            </a:pPr>
            <a:r>
              <a:rPr lang="en-US" dirty="0">
                <a:cs typeface="Roboto" panose="02000000000000000000" pitchFamily="2" charset="0"/>
              </a:rPr>
              <a:t>The site is not De-</a:t>
            </a:r>
            <a:r>
              <a:rPr lang="en-US" dirty="0" err="1">
                <a:cs typeface="Roboto" panose="02000000000000000000" pitchFamily="2" charset="0"/>
              </a:rPr>
              <a:t>energised</a:t>
            </a:r>
            <a:r>
              <a:rPr lang="en-US" dirty="0">
                <a:cs typeface="Roboto" panose="02000000000000000000" pitchFamily="2" charset="0"/>
              </a:rPr>
              <a:t> and re-</a:t>
            </a:r>
            <a:r>
              <a:rPr lang="en-US" dirty="0" err="1">
                <a:cs typeface="Roboto" panose="02000000000000000000" pitchFamily="2" charset="0"/>
              </a:rPr>
              <a:t>energised</a:t>
            </a:r>
            <a:r>
              <a:rPr lang="en-US" dirty="0">
                <a:cs typeface="Roboto" panose="02000000000000000000" pitchFamily="2" charset="0"/>
              </a:rPr>
              <a:t> on the same day (D0139 for both events); and</a:t>
            </a:r>
          </a:p>
          <a:p>
            <a:pPr lvl="1">
              <a:lnSpc>
                <a:spcPct val="100000"/>
              </a:lnSpc>
              <a:spcBef>
                <a:spcPts val="0"/>
              </a:spcBef>
              <a:buClrTx/>
              <a:defRPr/>
            </a:pPr>
            <a:r>
              <a:rPr lang="en-US" dirty="0">
                <a:cs typeface="Roboto" panose="02000000000000000000" pitchFamily="2" charset="0"/>
              </a:rPr>
              <a:t>Where damage to Metering Equipment is identified (D0136 or telephone). </a:t>
            </a:r>
          </a:p>
          <a:p>
            <a:pPr lvl="1">
              <a:lnSpc>
                <a:spcPct val="100000"/>
              </a:lnSpc>
              <a:spcBef>
                <a:spcPts val="0"/>
              </a:spcBef>
              <a:buClrTx/>
              <a:defRPr/>
            </a:pPr>
            <a:endParaRPr lang="en-US" dirty="0">
              <a:cs typeface="Roboto" panose="02000000000000000000" pitchFamily="2" charset="0"/>
            </a:endParaRPr>
          </a:p>
          <a:p>
            <a:pPr>
              <a:lnSpc>
                <a:spcPct val="100000"/>
              </a:lnSpc>
              <a:spcBef>
                <a:spcPts val="0"/>
              </a:spcBef>
              <a:buClrTx/>
              <a:defRPr/>
            </a:pPr>
            <a:r>
              <a:rPr lang="en-US" dirty="0">
                <a:cs typeface="Roboto" panose="02000000000000000000" pitchFamily="2" charset="0"/>
              </a:rPr>
              <a:t>SIPs only are also required to notify the Electricity Supplier where:</a:t>
            </a:r>
          </a:p>
          <a:p>
            <a:pPr lvl="1">
              <a:lnSpc>
                <a:spcPct val="100000"/>
              </a:lnSpc>
              <a:spcBef>
                <a:spcPts val="0"/>
              </a:spcBef>
              <a:buClrTx/>
              <a:defRPr/>
            </a:pPr>
            <a:r>
              <a:rPr lang="en-US" dirty="0">
                <a:cs typeface="Roboto" panose="02000000000000000000" pitchFamily="2" charset="0"/>
              </a:rPr>
              <a:t>Works have been completed, as expected, on the day (D0396);</a:t>
            </a:r>
          </a:p>
          <a:p>
            <a:pPr lvl="1">
              <a:lnSpc>
                <a:spcPct val="100000"/>
              </a:lnSpc>
              <a:spcBef>
                <a:spcPts val="0"/>
              </a:spcBef>
              <a:buClrTx/>
              <a:defRPr/>
            </a:pPr>
            <a:r>
              <a:rPr lang="en-US" dirty="0">
                <a:cs typeface="Roboto" panose="02000000000000000000" pitchFamily="2" charset="0"/>
              </a:rPr>
              <a:t>If additional needs information is identified (D0396); and</a:t>
            </a:r>
          </a:p>
          <a:p>
            <a:pPr lvl="1">
              <a:lnSpc>
                <a:spcPct val="100000"/>
              </a:lnSpc>
              <a:spcBef>
                <a:spcPts val="0"/>
              </a:spcBef>
              <a:buClrTx/>
              <a:defRPr/>
            </a:pPr>
            <a:r>
              <a:rPr lang="en-US" dirty="0">
                <a:cs typeface="Roboto" panose="02000000000000000000" pitchFamily="2" charset="0"/>
              </a:rPr>
              <a:t>If pre-existing levels of smart comms can’t be re-established (D0002). </a:t>
            </a:r>
          </a:p>
          <a:p>
            <a:pPr lvl="1">
              <a:lnSpc>
                <a:spcPct val="100000"/>
              </a:lnSpc>
              <a:spcBef>
                <a:spcPts val="0"/>
              </a:spcBef>
              <a:buClrTx/>
              <a:defRPr/>
            </a:pPr>
            <a:endParaRPr lang="en-US" dirty="0">
              <a:cs typeface="Roboto" panose="02000000000000000000" pitchFamily="2" charset="0"/>
            </a:endParaRPr>
          </a:p>
          <a:p>
            <a:pPr>
              <a:lnSpc>
                <a:spcPct val="100000"/>
              </a:lnSpc>
              <a:spcBef>
                <a:spcPts val="0"/>
              </a:spcBef>
              <a:buClrTx/>
              <a:defRPr/>
            </a:pPr>
            <a:r>
              <a:rPr lang="en-US" dirty="0">
                <a:cs typeface="Roboto" panose="02000000000000000000" pitchFamily="2" charset="0"/>
              </a:rPr>
              <a:t>The REC does not distinguish between Import and Export Metering Points. It requires the SIP to notify the ‘Registered Supplier’. This would include both Import and Export Suppliers by default, as both are registered to the Metering Point for that address. </a:t>
            </a:r>
          </a:p>
          <a:p>
            <a:pPr>
              <a:lnSpc>
                <a:spcPct val="100000"/>
              </a:lnSpc>
              <a:spcBef>
                <a:spcPts val="0"/>
              </a:spcBef>
              <a:buClrTx/>
              <a:defRPr/>
            </a:pPr>
            <a:endParaRPr lang="en-US" dirty="0">
              <a:cs typeface="Roboto" panose="02000000000000000000" pitchFamily="2" charset="0"/>
            </a:endParaRPr>
          </a:p>
          <a:p>
            <a:pPr>
              <a:lnSpc>
                <a:spcPct val="100000"/>
              </a:lnSpc>
              <a:spcBef>
                <a:spcPts val="0"/>
              </a:spcBef>
              <a:buClrTx/>
              <a:defRPr/>
            </a:pPr>
            <a:r>
              <a:rPr lang="en-US" dirty="0">
                <a:cs typeface="Roboto" panose="02000000000000000000" pitchFamily="2" charset="0"/>
              </a:rPr>
              <a:t>Should the SIP/Crowded Meter Room MOA be required to notify both Import and Export Suppliers in these events? </a:t>
            </a:r>
          </a:p>
          <a:p>
            <a:pPr lvl="1">
              <a:lnSpc>
                <a:spcPct val="100000"/>
              </a:lnSpc>
              <a:spcBef>
                <a:spcPts val="0"/>
              </a:spcBef>
              <a:buClrTx/>
              <a:defRPr/>
            </a:pPr>
            <a:r>
              <a:rPr lang="en-US" dirty="0">
                <a:cs typeface="Roboto" panose="02000000000000000000" pitchFamily="2" charset="0"/>
              </a:rPr>
              <a:t>If so, should this be made explicit? </a:t>
            </a:r>
          </a:p>
          <a:p>
            <a:pPr lvl="1">
              <a:lnSpc>
                <a:spcPct val="100000"/>
              </a:lnSpc>
              <a:spcBef>
                <a:spcPts val="0"/>
              </a:spcBef>
              <a:buClrTx/>
              <a:defRPr/>
            </a:pPr>
            <a:r>
              <a:rPr lang="en-US" dirty="0">
                <a:cs typeface="Roboto" panose="02000000000000000000" pitchFamily="2" charset="0"/>
              </a:rPr>
              <a:t>How would they know to look for multiple Suppliers to notify? </a:t>
            </a:r>
          </a:p>
          <a:p>
            <a:pPr lvl="1">
              <a:lnSpc>
                <a:spcPct val="100000"/>
              </a:lnSpc>
              <a:spcBef>
                <a:spcPts val="0"/>
              </a:spcBef>
              <a:buClrTx/>
              <a:defRPr/>
            </a:pPr>
            <a:r>
              <a:rPr lang="en-US" dirty="0">
                <a:cs typeface="Roboto" panose="02000000000000000000" pitchFamily="2" charset="0"/>
              </a:rPr>
              <a:t>Could this be a barrier to entry? </a:t>
            </a:r>
          </a:p>
          <a:p>
            <a:pPr lvl="1">
              <a:lnSpc>
                <a:spcPct val="100000"/>
              </a:lnSpc>
              <a:spcBef>
                <a:spcPts val="0"/>
              </a:spcBef>
              <a:buClrTx/>
              <a:defRPr/>
            </a:pPr>
            <a:endParaRPr lang="en-GB" sz="1400" dirty="0">
              <a:cs typeface="Roboto" panose="02000000000000000000" pitchFamily="2" charset="0"/>
            </a:endParaRPr>
          </a:p>
        </p:txBody>
      </p:sp>
    </p:spTree>
    <p:extLst>
      <p:ext uri="{BB962C8B-B14F-4D97-AF65-F5344CB8AC3E}">
        <p14:creationId xmlns:p14="http://schemas.microsoft.com/office/powerpoint/2010/main" val="1683216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D9551-80FA-B4C5-2A2C-B132F573E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FEA305-3902-78D0-7BD9-090165488590}"/>
              </a:ext>
            </a:extLst>
          </p:cNvPr>
          <p:cNvSpPr>
            <a:spLocks noGrp="1"/>
          </p:cNvSpPr>
          <p:nvPr>
            <p:ph type="title"/>
          </p:nvPr>
        </p:nvSpPr>
        <p:spPr/>
        <p:txBody>
          <a:bodyPr/>
          <a:lstStyle/>
          <a:p>
            <a:pPr lvl="0">
              <a:lnSpc>
                <a:spcPct val="100000"/>
              </a:lnSpc>
              <a:spcBef>
                <a:spcPts val="1200"/>
              </a:spcBef>
              <a:spcAft>
                <a:spcPts val="1200"/>
              </a:spcAft>
              <a:defRPr/>
            </a:pPr>
            <a:r>
              <a:rPr lang="en-GB" dirty="0">
                <a:cs typeface="Roboto" panose="02000000000000000000" pitchFamily="2" charset="0"/>
              </a:rPr>
              <a:t>Draft Party Impact Assessment</a:t>
            </a:r>
          </a:p>
        </p:txBody>
      </p:sp>
    </p:spTree>
    <p:extLst>
      <p:ext uri="{BB962C8B-B14F-4D97-AF65-F5344CB8AC3E}">
        <p14:creationId xmlns:p14="http://schemas.microsoft.com/office/powerpoint/2010/main" val="3538895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C8954-453C-A3B2-36C0-DFD8B0BA8E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B0B1E8-98E2-54E7-619C-F59F20787289}"/>
              </a:ext>
            </a:extLst>
          </p:cNvPr>
          <p:cNvSpPr>
            <a:spLocks noGrp="1"/>
          </p:cNvSpPr>
          <p:nvPr>
            <p:ph type="title"/>
          </p:nvPr>
        </p:nvSpPr>
        <p:spPr/>
        <p:txBody>
          <a:bodyPr>
            <a:normAutofit fontScale="90000"/>
          </a:bodyPr>
          <a:lstStyle/>
          <a:p>
            <a:pPr lvl="0">
              <a:lnSpc>
                <a:spcPct val="100000"/>
              </a:lnSpc>
              <a:spcBef>
                <a:spcPts val="1200"/>
              </a:spcBef>
              <a:spcAft>
                <a:spcPts val="1200"/>
              </a:spcAft>
              <a:defRPr/>
            </a:pPr>
            <a:r>
              <a:rPr lang="en-GB" dirty="0">
                <a:cs typeface="Roboto" panose="02000000000000000000" pitchFamily="2" charset="0"/>
              </a:rPr>
              <a:t>Draft Legal Text – REC Schedule 14 – Metering Operations</a:t>
            </a:r>
          </a:p>
        </p:txBody>
      </p:sp>
      <p:sp>
        <p:nvSpPr>
          <p:cNvPr id="3" name="Content Placeholder 2">
            <a:extLst>
              <a:ext uri="{FF2B5EF4-FFF2-40B4-BE49-F238E27FC236}">
                <a16:creationId xmlns:a16="http://schemas.microsoft.com/office/drawing/2014/main" id="{C6CCC155-51CF-1440-2ACD-F0E48DDEF879}"/>
              </a:ext>
            </a:extLst>
          </p:cNvPr>
          <p:cNvSpPr>
            <a:spLocks noGrp="1"/>
          </p:cNvSpPr>
          <p:nvPr>
            <p:ph sz="quarter" idx="10"/>
          </p:nvPr>
        </p:nvSpPr>
        <p:spPr>
          <a:xfrm>
            <a:off x="356616" y="1170432"/>
            <a:ext cx="11402567" cy="5413248"/>
          </a:xfrm>
        </p:spPr>
        <p:txBody>
          <a:bodyPr>
            <a:normAutofit/>
          </a:bodyPr>
          <a:lstStyle/>
          <a:p>
            <a:r>
              <a:rPr lang="en-GB" dirty="0"/>
              <a:t>New requirements introduced: </a:t>
            </a:r>
          </a:p>
          <a:p>
            <a:pPr lvl="1"/>
            <a:r>
              <a:rPr lang="en-GB" dirty="0"/>
              <a:t>Where it has entered into a valid contract with the Appointed MOA, the Export Supplier should be able to request a meter exchange and upgrades for the Associated Export and Import Metering Point.  </a:t>
            </a:r>
          </a:p>
          <a:p>
            <a:pPr lvl="1"/>
            <a:r>
              <a:rPr lang="en-GB" dirty="0"/>
              <a:t>Both the Import and Export Suppliers should be required to notify each other of planned meter works, prior to the planned date.</a:t>
            </a:r>
          </a:p>
          <a:p>
            <a:pPr lvl="1"/>
            <a:r>
              <a:rPr lang="en-GB" dirty="0"/>
              <a:t>An objection/query mechanism if one Supplier has concerns about the meter work. </a:t>
            </a:r>
          </a:p>
          <a:p>
            <a:pPr lvl="1"/>
            <a:r>
              <a:rPr lang="en-GB" dirty="0"/>
              <a:t>Permanent meter removal and de-energisation is restricted to the Import Supplier for both Import/Export Supplies. </a:t>
            </a:r>
          </a:p>
          <a:p>
            <a:pPr lvl="2"/>
            <a:r>
              <a:rPr lang="en-GB" dirty="0"/>
              <a:t>The Meter Operator is not prohibited from removals/de-energisation to make the site safe where required. </a:t>
            </a:r>
          </a:p>
          <a:p>
            <a:pPr lvl="2"/>
            <a:r>
              <a:rPr lang="en-GB" dirty="0"/>
              <a:t>The Meter Operator may still make changes to the Meter Technical Details (MTDs) and energisation status where required. </a:t>
            </a:r>
          </a:p>
          <a:p>
            <a:pPr lvl="2"/>
            <a:r>
              <a:rPr lang="en-GB" dirty="0"/>
              <a:t>Does not apply to Export-only sites. </a:t>
            </a:r>
          </a:p>
          <a:p>
            <a:pPr lvl="1"/>
            <a:r>
              <a:rPr lang="en-GB" dirty="0"/>
              <a:t>Where it has entered into a valid contract with the Appointed MOA, Export Suppliers should be able to request fault investigations for both Import/Export Supply’s. </a:t>
            </a:r>
          </a:p>
          <a:p>
            <a:pPr lvl="1"/>
            <a:r>
              <a:rPr lang="en-GB" dirty="0"/>
              <a:t>Both Import and Export Suppliers are required to notify each other of fault investigations; or the Data Service to notify both Suppliers (consequential BSC change needed). </a:t>
            </a:r>
          </a:p>
          <a:p>
            <a:pPr lvl="1"/>
            <a:r>
              <a:rPr lang="en-GB" dirty="0">
                <a:cs typeface="Roboto" panose="02000000000000000000" pitchFamily="2" charset="0"/>
              </a:rPr>
              <a:t>Introduce query mechanism for Supplier’s to request additional information about the fault investigation. </a:t>
            </a:r>
          </a:p>
          <a:p>
            <a:pPr lvl="1"/>
            <a:r>
              <a:rPr lang="en-GB" dirty="0">
                <a:cs typeface="Roboto" panose="02000000000000000000" pitchFamily="2" charset="0"/>
              </a:rPr>
              <a:t>The MOA shall notify both associated Suppliers of the outcome of a fault investigation. </a:t>
            </a:r>
          </a:p>
          <a:p>
            <a:pPr lvl="1"/>
            <a:r>
              <a:rPr lang="en-GB" dirty="0">
                <a:cs typeface="Roboto" panose="02000000000000000000" pitchFamily="2" charset="0"/>
              </a:rPr>
              <a:t>Similarly to de-energisation, energisation is restricted to the Import Supplier. </a:t>
            </a:r>
          </a:p>
          <a:p>
            <a:pPr lvl="1"/>
            <a:r>
              <a:rPr lang="en-GB" dirty="0"/>
              <a:t>Where the meter work is driven by the Export Supplier and can lead to a change of Market Segment, the Import Supplier should be notified.</a:t>
            </a:r>
            <a:endParaRPr lang="en-GB" dirty="0">
              <a:cs typeface="Roboto" panose="02000000000000000000" pitchFamily="2" charset="0"/>
            </a:endParaRPr>
          </a:p>
          <a:p>
            <a:pPr lvl="1"/>
            <a:endParaRPr lang="en-GB" dirty="0"/>
          </a:p>
          <a:p>
            <a:pPr lvl="1"/>
            <a:endParaRPr lang="en-GB" dirty="0"/>
          </a:p>
          <a:p>
            <a:pPr marL="457200" lvl="1" indent="0">
              <a:buNone/>
            </a:pPr>
            <a:endParaRPr lang="en-GB" dirty="0"/>
          </a:p>
        </p:txBody>
      </p:sp>
    </p:spTree>
    <p:extLst>
      <p:ext uri="{BB962C8B-B14F-4D97-AF65-F5344CB8AC3E}">
        <p14:creationId xmlns:p14="http://schemas.microsoft.com/office/powerpoint/2010/main" val="2486190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3E2A-09DC-B5BA-086D-B0D5D31632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6339D1-DC7C-2018-60BD-7A9B0071BD9A}"/>
              </a:ext>
            </a:extLst>
          </p:cNvPr>
          <p:cNvSpPr>
            <a:spLocks noGrp="1"/>
          </p:cNvSpPr>
          <p:nvPr>
            <p:ph type="title"/>
          </p:nvPr>
        </p:nvSpPr>
        <p:spPr/>
        <p:txBody>
          <a:bodyPr>
            <a:normAutofit/>
          </a:bodyPr>
          <a:lstStyle/>
          <a:p>
            <a:pPr lvl="0">
              <a:lnSpc>
                <a:spcPct val="100000"/>
              </a:lnSpc>
              <a:spcBef>
                <a:spcPts val="1200"/>
              </a:spcBef>
              <a:spcAft>
                <a:spcPts val="1200"/>
              </a:spcAft>
              <a:defRPr/>
            </a:pPr>
            <a:r>
              <a:rPr lang="en-GB" dirty="0">
                <a:cs typeface="Roboto" panose="02000000000000000000" pitchFamily="2" charset="0"/>
              </a:rPr>
              <a:t>Draft Legal Text and Guidance</a:t>
            </a:r>
          </a:p>
        </p:txBody>
      </p:sp>
      <p:sp>
        <p:nvSpPr>
          <p:cNvPr id="3" name="Content Placeholder 2">
            <a:extLst>
              <a:ext uri="{FF2B5EF4-FFF2-40B4-BE49-F238E27FC236}">
                <a16:creationId xmlns:a16="http://schemas.microsoft.com/office/drawing/2014/main" id="{220F3195-CC2B-536D-A4A6-5ACCBCC4D989}"/>
              </a:ext>
            </a:extLst>
          </p:cNvPr>
          <p:cNvSpPr>
            <a:spLocks noGrp="1"/>
          </p:cNvSpPr>
          <p:nvPr>
            <p:ph sz="quarter" idx="10"/>
          </p:nvPr>
        </p:nvSpPr>
        <p:spPr>
          <a:xfrm>
            <a:off x="356616" y="1170432"/>
            <a:ext cx="11402567" cy="1292111"/>
          </a:xfrm>
        </p:spPr>
        <p:txBody>
          <a:bodyPr>
            <a:normAutofit/>
          </a:bodyPr>
          <a:lstStyle/>
          <a:p>
            <a:r>
              <a:rPr lang="en-GB" dirty="0"/>
              <a:t>REC Schedule 1 – Interpretation and Definitions Schedule</a:t>
            </a:r>
          </a:p>
          <a:p>
            <a:pPr marL="0" indent="0">
              <a:buNone/>
            </a:pPr>
            <a:endParaRPr lang="en-GB" dirty="0"/>
          </a:p>
          <a:p>
            <a:pPr lvl="1"/>
            <a:endParaRPr lang="en-GB" dirty="0"/>
          </a:p>
          <a:p>
            <a:pPr marL="457200" lvl="1" indent="0">
              <a:buNone/>
            </a:pPr>
            <a:endParaRPr lang="en-GB" dirty="0"/>
          </a:p>
        </p:txBody>
      </p:sp>
      <p:graphicFrame>
        <p:nvGraphicFramePr>
          <p:cNvPr id="5" name="Table 4">
            <a:extLst>
              <a:ext uri="{FF2B5EF4-FFF2-40B4-BE49-F238E27FC236}">
                <a16:creationId xmlns:a16="http://schemas.microsoft.com/office/drawing/2014/main" id="{87755E53-C8C8-0BC7-3418-0BDA613D94CF}"/>
              </a:ext>
            </a:extLst>
          </p:cNvPr>
          <p:cNvGraphicFramePr>
            <a:graphicFrameLocks noGrp="1"/>
          </p:cNvGraphicFramePr>
          <p:nvPr>
            <p:extLst>
              <p:ext uri="{D42A27DB-BD31-4B8C-83A1-F6EECF244321}">
                <p14:modId xmlns:p14="http://schemas.microsoft.com/office/powerpoint/2010/main" val="3824162365"/>
              </p:ext>
            </p:extLst>
          </p:nvPr>
        </p:nvGraphicFramePr>
        <p:xfrm>
          <a:off x="1416627" y="1706492"/>
          <a:ext cx="8128000" cy="421071"/>
        </p:xfrm>
        <a:graphic>
          <a:graphicData uri="http://schemas.openxmlformats.org/drawingml/2006/table">
            <a:tbl>
              <a:tblPr firstRow="1" bandRow="1">
                <a:tableStyleId>{5940675A-B579-460E-94D1-54222C63F5DA}</a:tableStyleId>
              </a:tblPr>
              <a:tblGrid>
                <a:gridCol w="1806407">
                  <a:extLst>
                    <a:ext uri="{9D8B030D-6E8A-4147-A177-3AD203B41FA5}">
                      <a16:colId xmlns:a16="http://schemas.microsoft.com/office/drawing/2014/main" val="1717831285"/>
                    </a:ext>
                  </a:extLst>
                </a:gridCol>
                <a:gridCol w="6321593">
                  <a:extLst>
                    <a:ext uri="{9D8B030D-6E8A-4147-A177-3AD203B41FA5}">
                      <a16:colId xmlns:a16="http://schemas.microsoft.com/office/drawing/2014/main" val="324822360"/>
                    </a:ext>
                  </a:extLst>
                </a:gridCol>
              </a:tblGrid>
              <a:tr h="421071">
                <a:tc>
                  <a:txBody>
                    <a:bodyPr/>
                    <a:lstStyle/>
                    <a:p>
                      <a:r>
                        <a:rPr lang="en-GB" dirty="0">
                          <a:solidFill>
                            <a:srgbClr val="FF0000"/>
                          </a:solidFill>
                        </a:rPr>
                        <a:t>Import Supplier</a:t>
                      </a:r>
                    </a:p>
                  </a:txBody>
                  <a:tcPr/>
                </a:tc>
                <a:tc>
                  <a:txBody>
                    <a:bodyPr/>
                    <a:lstStyle/>
                    <a:p>
                      <a:r>
                        <a:rPr lang="en-GB" dirty="0">
                          <a:solidFill>
                            <a:srgbClr val="FF0000"/>
                          </a:solidFill>
                        </a:rPr>
                        <a:t>means the Registered Supplier for an Import Metering Point.</a:t>
                      </a:r>
                    </a:p>
                  </a:txBody>
                  <a:tcPr/>
                </a:tc>
                <a:extLst>
                  <a:ext uri="{0D108BD9-81ED-4DB2-BD59-A6C34878D82A}">
                    <a16:rowId xmlns:a16="http://schemas.microsoft.com/office/drawing/2014/main" val="1364296026"/>
                  </a:ext>
                </a:extLst>
              </a:tr>
            </a:tbl>
          </a:graphicData>
        </a:graphic>
      </p:graphicFrame>
      <p:sp>
        <p:nvSpPr>
          <p:cNvPr id="6" name="Content Placeholder 2">
            <a:extLst>
              <a:ext uri="{FF2B5EF4-FFF2-40B4-BE49-F238E27FC236}">
                <a16:creationId xmlns:a16="http://schemas.microsoft.com/office/drawing/2014/main" id="{BA68F305-6109-C1D0-0621-FD3DF69B9CD3}"/>
              </a:ext>
            </a:extLst>
          </p:cNvPr>
          <p:cNvSpPr txBox="1">
            <a:spLocks/>
          </p:cNvSpPr>
          <p:nvPr/>
        </p:nvSpPr>
        <p:spPr>
          <a:xfrm>
            <a:off x="356616" y="2627411"/>
            <a:ext cx="11402567" cy="12921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At our WG3 session, a member proposed additional guidance for Export Suppliers on communicating delays to customers who have requested meter works.</a:t>
            </a:r>
          </a:p>
          <a:p>
            <a:pPr lvl="1"/>
            <a:r>
              <a:rPr lang="en-GB" dirty="0"/>
              <a:t>Delays due to the fact that the Export Supplier is unable to carry out the request and needs to notify the Import Supplier. </a:t>
            </a:r>
          </a:p>
          <a:p>
            <a:pPr marL="0" indent="0">
              <a:buFont typeface="Arial" panose="020B0604020202020204" pitchFamily="34" charset="0"/>
              <a:buNone/>
            </a:pPr>
            <a:endParaRPr lang="en-GB" dirty="0"/>
          </a:p>
          <a:p>
            <a:pPr lvl="1"/>
            <a:endParaRPr lang="en-GB" dirty="0"/>
          </a:p>
          <a:p>
            <a:pPr marL="457200" lvl="1" indent="0">
              <a:buFont typeface="Arial" panose="020B0604020202020204" pitchFamily="34" charset="0"/>
              <a:buNone/>
            </a:pPr>
            <a:endParaRPr lang="en-GB" dirty="0"/>
          </a:p>
        </p:txBody>
      </p:sp>
    </p:spTree>
    <p:extLst>
      <p:ext uri="{BB962C8B-B14F-4D97-AF65-F5344CB8AC3E}">
        <p14:creationId xmlns:p14="http://schemas.microsoft.com/office/powerpoint/2010/main" val="2441248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56B3D-6E06-1626-EF66-988DFC5A9A16}"/>
              </a:ext>
            </a:extLst>
          </p:cNvPr>
          <p:cNvSpPr>
            <a:spLocks noGrp="1"/>
          </p:cNvSpPr>
          <p:nvPr>
            <p:ph type="title"/>
          </p:nvPr>
        </p:nvSpPr>
        <p:spPr/>
        <p:txBody>
          <a:bodyPr/>
          <a:lstStyle/>
          <a:p>
            <a:r>
              <a:rPr lang="en-GB" dirty="0"/>
              <a:t>Party Impact Assessment</a:t>
            </a:r>
          </a:p>
        </p:txBody>
      </p:sp>
      <p:sp>
        <p:nvSpPr>
          <p:cNvPr id="3" name="Content Placeholder 2">
            <a:extLst>
              <a:ext uri="{FF2B5EF4-FFF2-40B4-BE49-F238E27FC236}">
                <a16:creationId xmlns:a16="http://schemas.microsoft.com/office/drawing/2014/main" id="{375B2AEF-A5B7-4FCC-E2DE-9DBBD836E006}"/>
              </a:ext>
            </a:extLst>
          </p:cNvPr>
          <p:cNvSpPr>
            <a:spLocks noGrp="1"/>
          </p:cNvSpPr>
          <p:nvPr>
            <p:ph sz="quarter" idx="10"/>
          </p:nvPr>
        </p:nvSpPr>
        <p:spPr>
          <a:xfrm>
            <a:off x="906463" y="1408176"/>
            <a:ext cx="10267505" cy="4710049"/>
          </a:xfrm>
        </p:spPr>
        <p:txBody>
          <a:bodyPr>
            <a:normAutofit/>
          </a:bodyPr>
          <a:lstStyle/>
          <a:p>
            <a:r>
              <a:rPr lang="en-GB" dirty="0"/>
              <a:t>The Code Manager will integrate the outcome of today’s discussions into the legal text drafting. </a:t>
            </a:r>
          </a:p>
          <a:p>
            <a:r>
              <a:rPr lang="en-GB" dirty="0"/>
              <a:t>Subject to feedback in this meeting, the next steps will involve: </a:t>
            </a:r>
          </a:p>
          <a:p>
            <a:pPr lvl="1"/>
            <a:r>
              <a:rPr lang="en-GB" dirty="0"/>
              <a:t>Change Report (Update to Plan) to extend the milestone timetable; </a:t>
            </a:r>
          </a:p>
          <a:p>
            <a:pPr lvl="1"/>
            <a:r>
              <a:rPr lang="en-GB" dirty="0"/>
              <a:t>Issue the draft legal text for legal review; </a:t>
            </a:r>
          </a:p>
          <a:p>
            <a:pPr lvl="1"/>
            <a:r>
              <a:rPr lang="en-GB" dirty="0"/>
              <a:t>Issue the Party impact assessment.</a:t>
            </a:r>
          </a:p>
          <a:p>
            <a:r>
              <a:rPr lang="en-GB" dirty="0"/>
              <a:t>The Party impact assessment will seek to: </a:t>
            </a:r>
          </a:p>
          <a:p>
            <a:pPr lvl="1"/>
            <a:r>
              <a:rPr lang="en-GB" dirty="0"/>
              <a:t>Validate the assumptions made by the I0312 Working Group regarding impacts to industry and Consumers/generators; </a:t>
            </a:r>
          </a:p>
          <a:p>
            <a:pPr lvl="1"/>
            <a:r>
              <a:rPr lang="en-GB" dirty="0"/>
              <a:t>Validate the notification mechanisms – if industry confirm that SDEP should be used, a Service Provider Impact Assessment will need to be issued. </a:t>
            </a:r>
          </a:p>
          <a:p>
            <a:r>
              <a:rPr lang="en-GB" dirty="0"/>
              <a:t>Any confidential information shared would not be detailed in the Change Report but may be collectively summarised. </a:t>
            </a:r>
          </a:p>
          <a:p>
            <a:pPr lvl="1"/>
            <a:endParaRPr lang="en-GB" dirty="0"/>
          </a:p>
          <a:p>
            <a:pPr marL="457200" lvl="1" indent="0">
              <a:buNone/>
            </a:pPr>
            <a:endParaRPr lang="en-GB" dirty="0"/>
          </a:p>
        </p:txBody>
      </p:sp>
    </p:spTree>
    <p:extLst>
      <p:ext uri="{BB962C8B-B14F-4D97-AF65-F5344CB8AC3E}">
        <p14:creationId xmlns:p14="http://schemas.microsoft.com/office/powerpoint/2010/main" val="610774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62921-03BA-C641-64D4-D39DC2D6AD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C32B0-14D1-49A0-8630-503AA342EAB6}"/>
              </a:ext>
            </a:extLst>
          </p:cNvPr>
          <p:cNvSpPr>
            <a:spLocks noGrp="1"/>
          </p:cNvSpPr>
          <p:nvPr>
            <p:ph type="title"/>
          </p:nvPr>
        </p:nvSpPr>
        <p:spPr>
          <a:xfrm>
            <a:off x="857250" y="165100"/>
            <a:ext cx="9284855" cy="660111"/>
          </a:xfrm>
        </p:spPr>
        <p:txBody>
          <a:bodyPr>
            <a:noAutofit/>
          </a:bodyPr>
          <a:lstStyle/>
          <a:p>
            <a:r>
              <a:rPr lang="en-GB" sz="2400" dirty="0"/>
              <a:t>Party Impact Assessment – Draft Questions</a:t>
            </a:r>
          </a:p>
        </p:txBody>
      </p:sp>
      <p:graphicFrame>
        <p:nvGraphicFramePr>
          <p:cNvPr id="11" name="Table 10">
            <a:extLst>
              <a:ext uri="{FF2B5EF4-FFF2-40B4-BE49-F238E27FC236}">
                <a16:creationId xmlns:a16="http://schemas.microsoft.com/office/drawing/2014/main" id="{8EA79151-CB8C-B28F-DF01-C5C507FDAF04}"/>
              </a:ext>
            </a:extLst>
          </p:cNvPr>
          <p:cNvGraphicFramePr>
            <a:graphicFrameLocks noGrp="1"/>
          </p:cNvGraphicFramePr>
          <p:nvPr>
            <p:extLst>
              <p:ext uri="{D42A27DB-BD31-4B8C-83A1-F6EECF244321}">
                <p14:modId xmlns:p14="http://schemas.microsoft.com/office/powerpoint/2010/main" val="1729747190"/>
              </p:ext>
            </p:extLst>
          </p:nvPr>
        </p:nvGraphicFramePr>
        <p:xfrm>
          <a:off x="562540" y="1355725"/>
          <a:ext cx="11066919" cy="4356735"/>
        </p:xfrm>
        <a:graphic>
          <a:graphicData uri="http://schemas.openxmlformats.org/drawingml/2006/table">
            <a:tbl>
              <a:tblPr firstRow="1" bandRow="1">
                <a:tableStyleId>{5940675A-B579-460E-94D1-54222C63F5DA}</a:tableStyleId>
              </a:tblPr>
              <a:tblGrid>
                <a:gridCol w="425012">
                  <a:extLst>
                    <a:ext uri="{9D8B030D-6E8A-4147-A177-3AD203B41FA5}">
                      <a16:colId xmlns:a16="http://schemas.microsoft.com/office/drawing/2014/main" val="1011480252"/>
                    </a:ext>
                  </a:extLst>
                </a:gridCol>
                <a:gridCol w="10641907">
                  <a:extLst>
                    <a:ext uri="{9D8B030D-6E8A-4147-A177-3AD203B41FA5}">
                      <a16:colId xmlns:a16="http://schemas.microsoft.com/office/drawing/2014/main" val="3574219088"/>
                    </a:ext>
                  </a:extLst>
                </a:gridCol>
              </a:tblGrid>
              <a:tr h="370840">
                <a:tc>
                  <a:txBody>
                    <a:bodyPr/>
                    <a:lstStyle/>
                    <a:p>
                      <a:r>
                        <a:rPr lang="en-GB" sz="1000" b="1" dirty="0">
                          <a:solidFill>
                            <a:schemeClr val="bg1"/>
                          </a:solidFill>
                          <a:latin typeface="Roboto" panose="02000000000000000000" pitchFamily="2" charset="0"/>
                          <a:ea typeface="Roboto" panose="02000000000000000000" pitchFamily="2" charset="0"/>
                          <a:cs typeface="Roboto" panose="02000000000000000000" pitchFamily="2" charset="0"/>
                        </a:rPr>
                        <a:t>No.</a:t>
                      </a:r>
                    </a:p>
                  </a:txBody>
                  <a:tcPr>
                    <a:solidFill>
                      <a:srgbClr val="68A495"/>
                    </a:solidFill>
                  </a:tcPr>
                </a:tc>
                <a:tc>
                  <a:txBody>
                    <a:bodyPr/>
                    <a:lstStyle/>
                    <a:p>
                      <a:r>
                        <a:rPr lang="en-GB" sz="1000" b="1" dirty="0">
                          <a:solidFill>
                            <a:schemeClr val="bg1"/>
                          </a:solidFill>
                          <a:latin typeface="Roboto" panose="02000000000000000000" pitchFamily="2" charset="0"/>
                          <a:ea typeface="Roboto" panose="02000000000000000000" pitchFamily="2" charset="0"/>
                          <a:cs typeface="Roboto" panose="02000000000000000000" pitchFamily="2" charset="0"/>
                        </a:rPr>
                        <a:t>Question</a:t>
                      </a:r>
                    </a:p>
                  </a:txBody>
                  <a:tcPr>
                    <a:solidFill>
                      <a:srgbClr val="68A495"/>
                    </a:solidFill>
                  </a:tcPr>
                </a:tc>
                <a:extLst>
                  <a:ext uri="{0D108BD9-81ED-4DB2-BD59-A6C34878D82A}">
                    <a16:rowId xmlns:a16="http://schemas.microsoft.com/office/drawing/2014/main" val="3833115265"/>
                  </a:ext>
                </a:extLst>
              </a:tr>
              <a:tr h="370840">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1</a:t>
                      </a:r>
                    </a:p>
                  </a:txBody>
                  <a:tcPr marL="68580" marR="68580" marT="0" marB="0" anchor="ctr"/>
                </a:tc>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Do you have any comments on the proposed solution?</a:t>
                      </a:r>
                    </a:p>
                  </a:txBody>
                  <a:tcPr marL="68580" marR="68580" marT="0" marB="0" anchor="ctr"/>
                </a:tc>
                <a:extLst>
                  <a:ext uri="{0D108BD9-81ED-4DB2-BD59-A6C34878D82A}">
                    <a16:rowId xmlns:a16="http://schemas.microsoft.com/office/drawing/2014/main" val="786497216"/>
                  </a:ext>
                </a:extLst>
              </a:tr>
              <a:tr h="370840">
                <a:tc>
                  <a:txBody>
                    <a:bodyPr/>
                    <a:lstStyle/>
                    <a:p>
                      <a:pPr>
                        <a:lnSpc>
                          <a:spcPct val="115000"/>
                        </a:lnSpc>
                        <a:buNone/>
                      </a:pPr>
                      <a:r>
                        <a:rPr lang="en-GB" sz="1000">
                          <a:effectLst/>
                          <a:latin typeface="Roboto" panose="02000000000000000000" pitchFamily="2" charset="0"/>
                          <a:ea typeface="Roboto" panose="02000000000000000000" pitchFamily="2" charset="0"/>
                          <a:cs typeface="Roboto" panose="02000000000000000000" pitchFamily="2" charset="0"/>
                        </a:rPr>
                        <a:t>2</a:t>
                      </a:r>
                    </a:p>
                  </a:txBody>
                  <a:tcPr marL="68580" marR="68580" marT="0" marB="0" anchor="ct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000" dirty="0">
                          <a:effectLst/>
                          <a:latin typeface="Roboto" panose="02000000000000000000" pitchFamily="2" charset="0"/>
                          <a:ea typeface="Roboto" panose="02000000000000000000" pitchFamily="2" charset="0"/>
                          <a:cs typeface="Roboto" panose="02000000000000000000" pitchFamily="2" charset="0"/>
                        </a:rPr>
                        <a:t>Do you agree the proposed solution addresses the problem statement? Are there any alternate solutions that would better address the problem statement?</a:t>
                      </a:r>
                    </a:p>
                  </a:txBody>
                  <a:tcPr marL="68580" marR="68580" marT="0" marB="0" anchor="ctr"/>
                </a:tc>
                <a:extLst>
                  <a:ext uri="{0D108BD9-81ED-4DB2-BD59-A6C34878D82A}">
                    <a16:rowId xmlns:a16="http://schemas.microsoft.com/office/drawing/2014/main" val="546410741"/>
                  </a:ext>
                </a:extLst>
              </a:tr>
              <a:tr h="370840">
                <a:tc>
                  <a:txBody>
                    <a:bodyPr/>
                    <a:lstStyle/>
                    <a:p>
                      <a:pPr>
                        <a:lnSpc>
                          <a:spcPct val="115000"/>
                        </a:lnSpc>
                        <a:buNone/>
                      </a:pPr>
                      <a:r>
                        <a:rPr lang="en-GB" sz="1000">
                          <a:effectLst/>
                          <a:latin typeface="Roboto" panose="02000000000000000000" pitchFamily="2" charset="0"/>
                          <a:ea typeface="Roboto" panose="02000000000000000000" pitchFamily="2" charset="0"/>
                          <a:cs typeface="Roboto" panose="02000000000000000000" pitchFamily="2" charset="0"/>
                        </a:rPr>
                        <a:t>3</a:t>
                      </a:r>
                    </a:p>
                  </a:txBody>
                  <a:tcPr marL="68580" marR="68580" marT="0" marB="0" anchor="ct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000" dirty="0">
                          <a:effectLst/>
                          <a:latin typeface="Roboto" panose="02000000000000000000" pitchFamily="2" charset="0"/>
                          <a:ea typeface="Roboto" panose="02000000000000000000" pitchFamily="2" charset="0"/>
                          <a:cs typeface="Roboto" panose="02000000000000000000" pitchFamily="2" charset="0"/>
                        </a:rPr>
                        <a:t>Consider the process maps provided for the meter installation and fault resolution processes for both Import and Export Suppliers. Do you think we have identified and considered all processes and scenarios that may be impacted through the implementation of the proposed change?</a:t>
                      </a:r>
                    </a:p>
                  </a:txBody>
                  <a:tcPr marL="68580" marR="68580" marT="0" marB="0" anchor="ctr"/>
                </a:tc>
                <a:extLst>
                  <a:ext uri="{0D108BD9-81ED-4DB2-BD59-A6C34878D82A}">
                    <a16:rowId xmlns:a16="http://schemas.microsoft.com/office/drawing/2014/main" val="906852299"/>
                  </a:ext>
                </a:extLst>
              </a:tr>
              <a:tr h="370840">
                <a:tc>
                  <a:txBody>
                    <a:bodyPr/>
                    <a:lstStyle/>
                    <a:p>
                      <a:pPr>
                        <a:lnSpc>
                          <a:spcPct val="115000"/>
                        </a:lnSpc>
                        <a:buNone/>
                      </a:pPr>
                      <a:r>
                        <a:rPr lang="en-GB" sz="1000">
                          <a:effectLst/>
                          <a:latin typeface="Roboto" panose="02000000000000000000" pitchFamily="2" charset="0"/>
                          <a:ea typeface="Roboto" panose="02000000000000000000" pitchFamily="2" charset="0"/>
                          <a:cs typeface="Roboto" panose="02000000000000000000" pitchFamily="2" charset="0"/>
                        </a:rPr>
                        <a:t>4</a:t>
                      </a:r>
                    </a:p>
                  </a:txBody>
                  <a:tcPr marL="68580" marR="68580" marT="0" marB="0" anchor="ct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000" dirty="0">
                          <a:effectLst/>
                          <a:latin typeface="Roboto" panose="02000000000000000000" pitchFamily="2" charset="0"/>
                          <a:ea typeface="Roboto" panose="02000000000000000000" pitchFamily="2" charset="0"/>
                          <a:cs typeface="Roboto" panose="02000000000000000000" pitchFamily="2" charset="0"/>
                        </a:rPr>
                        <a:t>The I0312 Working Group indicated a preference for the use of SDEP as a mechanism for the Export Supplier to notify the Import Supplier of meter exchange requests, prior to the planned date. Do you agree with the use of SDEP for this process? Do you consider another mechanism to be more appropriate? </a:t>
                      </a:r>
                    </a:p>
                  </a:txBody>
                  <a:tcPr marL="68580" marR="68580" marT="0" marB="0" anchor="ctr"/>
                </a:tc>
                <a:extLst>
                  <a:ext uri="{0D108BD9-81ED-4DB2-BD59-A6C34878D82A}">
                    <a16:rowId xmlns:a16="http://schemas.microsoft.com/office/drawing/2014/main" val="4001209001"/>
                  </a:ext>
                </a:extLst>
              </a:tr>
              <a:tr h="370840">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5</a:t>
                      </a:r>
                    </a:p>
                  </a:txBody>
                  <a:tcPr marL="68580" marR="6858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effectLst/>
                          <a:latin typeface="Roboto" panose="02000000000000000000" pitchFamily="2" charset="0"/>
                          <a:ea typeface="Roboto" panose="02000000000000000000" pitchFamily="2" charset="0"/>
                          <a:cs typeface="Roboto" panose="02000000000000000000" pitchFamily="2" charset="0"/>
                        </a:rPr>
                        <a:t>The I0312 Working Group indicated a preference for the creation of a new SDEP query to be sent from the Supplier initiating a meter fault investigation to the associated Import/Export Supplier. Do you agree with the use of SDEP for this process? Do you consider another mechanism to be more appropriate? </a:t>
                      </a:r>
                    </a:p>
                  </a:txBody>
                  <a:tcPr marL="68580" marR="68580" marT="0" marB="0" anchor="ctr"/>
                </a:tc>
                <a:extLst>
                  <a:ext uri="{0D108BD9-81ED-4DB2-BD59-A6C34878D82A}">
                    <a16:rowId xmlns:a16="http://schemas.microsoft.com/office/drawing/2014/main" val="2362225014"/>
                  </a:ext>
                </a:extLst>
              </a:tr>
              <a:tr h="370840">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6</a:t>
                      </a:r>
                    </a:p>
                  </a:txBody>
                  <a:tcPr marL="68580" marR="68580" marT="0" marB="0" anchor="ctr"/>
                </a:tc>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The I0312 Working Group indicated a preference for the use of the following data flows: </a:t>
                      </a:r>
                    </a:p>
                    <a:p>
                      <a:pPr marL="171450" indent="-171450">
                        <a:lnSpc>
                          <a:spcPct val="115000"/>
                        </a:lnSpc>
                        <a:buFont typeface="Arial" panose="020B0604020202020204" pitchFamily="34" charset="0"/>
                        <a:buChar char="•"/>
                      </a:pPr>
                      <a:r>
                        <a:rPr lang="en-GB" sz="1000" dirty="0">
                          <a:effectLst/>
                          <a:latin typeface="Roboto" panose="02000000000000000000" pitchFamily="2" charset="0"/>
                          <a:ea typeface="Roboto" panose="02000000000000000000" pitchFamily="2" charset="0"/>
                          <a:cs typeface="Roboto" panose="02000000000000000000" pitchFamily="2" charset="0"/>
                        </a:rPr>
                        <a:t>D0001 Request Metering System Investigation - can be raised by the ADS or the initiating Supplier that holds a contract with the Associated MOA to trigger a meter fault investigation. The D0001 can also be sent to the Associated Supplier with new 'Reason for Request'</a:t>
                      </a:r>
                    </a:p>
                    <a:p>
                      <a:pPr marL="171450" indent="-171450">
                        <a:lnSpc>
                          <a:spcPct val="115000"/>
                        </a:lnSpc>
                        <a:buFont typeface="Arial" panose="020B0604020202020204" pitchFamily="34" charset="0"/>
                        <a:buChar char="•"/>
                      </a:pPr>
                      <a:r>
                        <a:rPr lang="en-GB" sz="1000" dirty="0">
                          <a:effectLst/>
                          <a:latin typeface="Roboto" panose="02000000000000000000" pitchFamily="2" charset="0"/>
                          <a:ea typeface="Roboto" panose="02000000000000000000" pitchFamily="2" charset="0"/>
                          <a:cs typeface="Roboto" panose="02000000000000000000" pitchFamily="2" charset="0"/>
                        </a:rPr>
                        <a:t>D0002 Fault Resolution Report or Request for Decision on Further Action - can be raised by the associated Import Supplier to respond to the Export Supplier with a rejection reason or to notify the Export Supplier of a fault resolution</a:t>
                      </a:r>
                    </a:p>
                    <a:p>
                      <a:pPr marL="171450" indent="-171450">
                        <a:lnSpc>
                          <a:spcPct val="115000"/>
                        </a:lnSpc>
                        <a:buFont typeface="Arial" panose="020B0604020202020204" pitchFamily="34" charset="0"/>
                        <a:buChar char="•"/>
                      </a:pPr>
                      <a:r>
                        <a:rPr lang="en-GB" sz="1000" dirty="0">
                          <a:effectLst/>
                          <a:latin typeface="Roboto" panose="02000000000000000000" pitchFamily="2" charset="0"/>
                          <a:ea typeface="Roboto" panose="02000000000000000000" pitchFamily="2" charset="0"/>
                          <a:cs typeface="Roboto" panose="02000000000000000000" pitchFamily="2" charset="0"/>
                        </a:rPr>
                        <a:t>D0005 Instruction on Action to allow for notification of appointment information based on existing structure, with new 'Requested Action Code'</a:t>
                      </a:r>
                    </a:p>
                    <a:p>
                      <a:pPr marL="171450" indent="-171450">
                        <a:lnSpc>
                          <a:spcPct val="115000"/>
                        </a:lnSpc>
                        <a:buFont typeface="Arial" panose="020B0604020202020204" pitchFamily="34" charset="0"/>
                        <a:buChar char="•"/>
                      </a:pPr>
                      <a:r>
                        <a:rPr lang="en-GB" sz="1000" dirty="0">
                          <a:effectLst/>
                          <a:latin typeface="Roboto" panose="02000000000000000000" pitchFamily="2" charset="0"/>
                          <a:ea typeface="Roboto" panose="02000000000000000000" pitchFamily="2" charset="0"/>
                          <a:cs typeface="Roboto" panose="02000000000000000000" pitchFamily="2" charset="0"/>
                        </a:rPr>
                        <a:t>D0135 Asset Condition Report/D0136 Report to Supplier of Possible Irregularity for the Associated MOA to send failure reasons to both the Export and Import Supplier</a:t>
                      </a:r>
                    </a:p>
                    <a:p>
                      <a:pPr>
                        <a:lnSpc>
                          <a:spcPct val="115000"/>
                        </a:lnSpc>
                        <a:buNone/>
                      </a:pPr>
                      <a:endParaRPr lang="en-GB" sz="10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extLst>
                  <a:ext uri="{0D108BD9-81ED-4DB2-BD59-A6C34878D82A}">
                    <a16:rowId xmlns:a16="http://schemas.microsoft.com/office/drawing/2014/main" val="1567346573"/>
                  </a:ext>
                </a:extLst>
              </a:tr>
              <a:tr h="370840">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7</a:t>
                      </a:r>
                    </a:p>
                  </a:txBody>
                  <a:tcPr marL="68580" marR="68580" marT="0" marB="0" anchor="ctr"/>
                </a:tc>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In addition to the proposed legal text changes to the REC, the I0312 Working Group indicated a preference for an additional guidance document around Import/Export Supplier communications with Consumers. Do you agree with this proposal? Are there any scenarios that should also be considered for guidance that have not yet been identified? </a:t>
                      </a:r>
                    </a:p>
                  </a:txBody>
                  <a:tcPr marL="68580" marR="68580" marT="0" marB="0" anchor="ctr"/>
                </a:tc>
                <a:extLst>
                  <a:ext uri="{0D108BD9-81ED-4DB2-BD59-A6C34878D82A}">
                    <a16:rowId xmlns:a16="http://schemas.microsoft.com/office/drawing/2014/main" val="3450265645"/>
                  </a:ext>
                </a:extLst>
              </a:tr>
              <a:tr h="370840">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8</a:t>
                      </a:r>
                    </a:p>
                  </a:txBody>
                  <a:tcPr marL="68580" marR="68580" marT="0" marB="0" anchor="ctr"/>
                </a:tc>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Do you have any comments on the draft legal text?</a:t>
                      </a:r>
                    </a:p>
                  </a:txBody>
                  <a:tcPr marL="68580" marR="68580" marT="0" marB="0" anchor="ctr"/>
                </a:tc>
                <a:extLst>
                  <a:ext uri="{0D108BD9-81ED-4DB2-BD59-A6C34878D82A}">
                    <a16:rowId xmlns:a16="http://schemas.microsoft.com/office/drawing/2014/main" val="3002426463"/>
                  </a:ext>
                </a:extLst>
              </a:tr>
            </a:tbl>
          </a:graphicData>
        </a:graphic>
      </p:graphicFrame>
    </p:spTree>
    <p:extLst>
      <p:ext uri="{BB962C8B-B14F-4D97-AF65-F5344CB8AC3E}">
        <p14:creationId xmlns:p14="http://schemas.microsoft.com/office/powerpoint/2010/main" val="3640318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A87D7-1AA4-7F74-B090-BEFFA5BBDD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8C3836-5CE3-FA36-291C-05E1381199BB}"/>
              </a:ext>
            </a:extLst>
          </p:cNvPr>
          <p:cNvSpPr>
            <a:spLocks noGrp="1"/>
          </p:cNvSpPr>
          <p:nvPr>
            <p:ph type="title"/>
          </p:nvPr>
        </p:nvSpPr>
        <p:spPr>
          <a:xfrm>
            <a:off x="857250" y="165100"/>
            <a:ext cx="9284855" cy="660111"/>
          </a:xfrm>
        </p:spPr>
        <p:txBody>
          <a:bodyPr>
            <a:noAutofit/>
          </a:bodyPr>
          <a:lstStyle/>
          <a:p>
            <a:r>
              <a:rPr lang="en-GB" sz="2400" dirty="0"/>
              <a:t>Party Impact Assessment – Draft Questions</a:t>
            </a:r>
          </a:p>
        </p:txBody>
      </p:sp>
      <p:graphicFrame>
        <p:nvGraphicFramePr>
          <p:cNvPr id="11" name="Table 10">
            <a:extLst>
              <a:ext uri="{FF2B5EF4-FFF2-40B4-BE49-F238E27FC236}">
                <a16:creationId xmlns:a16="http://schemas.microsoft.com/office/drawing/2014/main" id="{66E0832C-DD08-1253-63F6-886DFA163FB0}"/>
              </a:ext>
            </a:extLst>
          </p:cNvPr>
          <p:cNvGraphicFramePr>
            <a:graphicFrameLocks noGrp="1"/>
          </p:cNvGraphicFramePr>
          <p:nvPr>
            <p:extLst>
              <p:ext uri="{D42A27DB-BD31-4B8C-83A1-F6EECF244321}">
                <p14:modId xmlns:p14="http://schemas.microsoft.com/office/powerpoint/2010/main" val="968750965"/>
              </p:ext>
            </p:extLst>
          </p:nvPr>
        </p:nvGraphicFramePr>
        <p:xfrm>
          <a:off x="629215" y="1422400"/>
          <a:ext cx="11066919" cy="3439795"/>
        </p:xfrm>
        <a:graphic>
          <a:graphicData uri="http://schemas.openxmlformats.org/drawingml/2006/table">
            <a:tbl>
              <a:tblPr firstRow="1" bandRow="1">
                <a:tableStyleId>{5940675A-B579-460E-94D1-54222C63F5DA}</a:tableStyleId>
              </a:tblPr>
              <a:tblGrid>
                <a:gridCol w="425012">
                  <a:extLst>
                    <a:ext uri="{9D8B030D-6E8A-4147-A177-3AD203B41FA5}">
                      <a16:colId xmlns:a16="http://schemas.microsoft.com/office/drawing/2014/main" val="1011480252"/>
                    </a:ext>
                  </a:extLst>
                </a:gridCol>
                <a:gridCol w="10641907">
                  <a:extLst>
                    <a:ext uri="{9D8B030D-6E8A-4147-A177-3AD203B41FA5}">
                      <a16:colId xmlns:a16="http://schemas.microsoft.com/office/drawing/2014/main" val="3574219088"/>
                    </a:ext>
                  </a:extLst>
                </a:gridCol>
              </a:tblGrid>
              <a:tr h="370840">
                <a:tc>
                  <a:txBody>
                    <a:bodyPr/>
                    <a:lstStyle/>
                    <a:p>
                      <a:r>
                        <a:rPr lang="en-GB" sz="1000" b="1" dirty="0">
                          <a:solidFill>
                            <a:schemeClr val="bg1"/>
                          </a:solidFill>
                          <a:latin typeface="Roboto" panose="02000000000000000000" pitchFamily="2" charset="0"/>
                          <a:ea typeface="Roboto" panose="02000000000000000000" pitchFamily="2" charset="0"/>
                          <a:cs typeface="Roboto" panose="02000000000000000000" pitchFamily="2" charset="0"/>
                        </a:rPr>
                        <a:t>No.</a:t>
                      </a:r>
                    </a:p>
                  </a:txBody>
                  <a:tcPr>
                    <a:solidFill>
                      <a:srgbClr val="68A495"/>
                    </a:solidFill>
                  </a:tcPr>
                </a:tc>
                <a:tc>
                  <a:txBody>
                    <a:bodyPr/>
                    <a:lstStyle/>
                    <a:p>
                      <a:r>
                        <a:rPr lang="en-GB" sz="1000" b="1" dirty="0">
                          <a:solidFill>
                            <a:schemeClr val="bg1"/>
                          </a:solidFill>
                          <a:latin typeface="Roboto" panose="02000000000000000000" pitchFamily="2" charset="0"/>
                          <a:ea typeface="Roboto" panose="02000000000000000000" pitchFamily="2" charset="0"/>
                          <a:cs typeface="Roboto" panose="02000000000000000000" pitchFamily="2" charset="0"/>
                        </a:rPr>
                        <a:t>Question</a:t>
                      </a:r>
                    </a:p>
                  </a:txBody>
                  <a:tcPr>
                    <a:solidFill>
                      <a:srgbClr val="68A495"/>
                    </a:solidFill>
                  </a:tcPr>
                </a:tc>
                <a:extLst>
                  <a:ext uri="{0D108BD9-81ED-4DB2-BD59-A6C34878D82A}">
                    <a16:rowId xmlns:a16="http://schemas.microsoft.com/office/drawing/2014/main" val="3833115265"/>
                  </a:ext>
                </a:extLst>
              </a:tr>
              <a:tr h="370840">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9</a:t>
                      </a:r>
                    </a:p>
                  </a:txBody>
                  <a:tcPr marL="68580" marR="68580" marT="0" marB="0" anchor="ctr"/>
                </a:tc>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Would implementing the proposed solution incur any costs to your business? If so, please provide details breaking down design/build/test costs and on-going costs. If preferable, please indicate which of the below ranges your costs may fall:</a:t>
                      </a:r>
                    </a:p>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A) Nil;</a:t>
                      </a:r>
                    </a:p>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B) Up to £9,999;</a:t>
                      </a:r>
                    </a:p>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C) Between £10,000 and £49,999;</a:t>
                      </a:r>
                    </a:p>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D) Between £50,000 and £99,999; or</a:t>
                      </a:r>
                    </a:p>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E) more than £100,000.</a:t>
                      </a:r>
                    </a:p>
                  </a:txBody>
                  <a:tcPr marL="68580" marR="68580" marT="0" marB="0" anchor="ctr"/>
                </a:tc>
                <a:extLst>
                  <a:ext uri="{0D108BD9-81ED-4DB2-BD59-A6C34878D82A}">
                    <a16:rowId xmlns:a16="http://schemas.microsoft.com/office/drawing/2014/main" val="22553396"/>
                  </a:ext>
                </a:extLst>
              </a:tr>
              <a:tr h="370840">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10</a:t>
                      </a:r>
                    </a:p>
                  </a:txBody>
                  <a:tcPr marL="68580" marR="68580" marT="0" marB="0" anchor="ctr"/>
                </a:tc>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Do you identify any positive or negative Consumer outcomes through the implementation of the proposed solution? </a:t>
                      </a:r>
                    </a:p>
                  </a:txBody>
                  <a:tcPr marL="68580" marR="68580" marT="0" marB="0" anchor="ctr"/>
                </a:tc>
                <a:extLst>
                  <a:ext uri="{0D108BD9-81ED-4DB2-BD59-A6C34878D82A}">
                    <a16:rowId xmlns:a16="http://schemas.microsoft.com/office/drawing/2014/main" val="3171443228"/>
                  </a:ext>
                </a:extLst>
              </a:tr>
              <a:tr h="370840">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11</a:t>
                      </a:r>
                    </a:p>
                  </a:txBody>
                  <a:tcPr marL="68580" marR="68580" marT="0" marB="0" anchor="ctr"/>
                </a:tc>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Do you identify any benefits to your business or the energy market through the implementation of the proposed solution?</a:t>
                      </a:r>
                    </a:p>
                  </a:txBody>
                  <a:tcPr marL="68580" marR="68580" marT="0" marB="0" anchor="ctr"/>
                </a:tc>
                <a:extLst>
                  <a:ext uri="{0D108BD9-81ED-4DB2-BD59-A6C34878D82A}">
                    <a16:rowId xmlns:a16="http://schemas.microsoft.com/office/drawing/2014/main" val="1378632515"/>
                  </a:ext>
                </a:extLst>
              </a:tr>
              <a:tr h="370840">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12</a:t>
                      </a:r>
                    </a:p>
                  </a:txBody>
                  <a:tcPr marL="68580" marR="68580" marT="0" marB="0" anchor="ctr"/>
                </a:tc>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Taking into consideration both the costs and the benefits seen, do you consider this change should be made?</a:t>
                      </a:r>
                    </a:p>
                  </a:txBody>
                  <a:tcPr marL="68580" marR="68580" marT="0" marB="0" anchor="ctr"/>
                </a:tc>
                <a:extLst>
                  <a:ext uri="{0D108BD9-81ED-4DB2-BD59-A6C34878D82A}">
                    <a16:rowId xmlns:a16="http://schemas.microsoft.com/office/drawing/2014/main" val="4254625156"/>
                  </a:ext>
                </a:extLst>
              </a:tr>
              <a:tr h="370840">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13</a:t>
                      </a:r>
                    </a:p>
                  </a:txBody>
                  <a:tcPr marL="68580" marR="68580" marT="0" marB="0" anchor="ctr"/>
                </a:tc>
                <a:tc>
                  <a:txBody>
                    <a:bodyPr/>
                    <a:lstStyle/>
                    <a:p>
                      <a:pPr>
                        <a:lnSpc>
                          <a:spcPct val="115000"/>
                        </a:lnSpc>
                        <a:buNone/>
                      </a:pPr>
                      <a:r>
                        <a:rPr lang="en-GB" sz="1000">
                          <a:effectLst/>
                          <a:latin typeface="Roboto" panose="02000000000000000000" pitchFamily="2" charset="0"/>
                          <a:ea typeface="Roboto" panose="02000000000000000000" pitchFamily="2" charset="0"/>
                          <a:cs typeface="Roboto" panose="02000000000000000000" pitchFamily="2" charset="0"/>
                        </a:rPr>
                        <a:t>What lead time would be required by your business to implement the proposed solution? Please </a:t>
                      </a:r>
                    </a:p>
                    <a:p>
                      <a:pPr>
                        <a:lnSpc>
                          <a:spcPct val="115000"/>
                        </a:lnSpc>
                        <a:buNone/>
                      </a:pPr>
                      <a:r>
                        <a:rPr lang="en-GB" sz="1000">
                          <a:effectLst/>
                          <a:latin typeface="Roboto" panose="02000000000000000000" pitchFamily="2" charset="0"/>
                          <a:ea typeface="Roboto" panose="02000000000000000000" pitchFamily="2" charset="0"/>
                          <a:cs typeface="Roboto" panose="02000000000000000000" pitchFamily="2" charset="0"/>
                        </a:rPr>
                        <a:t>provide justification.</a:t>
                      </a:r>
                    </a:p>
                  </a:txBody>
                  <a:tcPr marL="68580" marR="68580" marT="0" marB="0" anchor="ctr"/>
                </a:tc>
                <a:extLst>
                  <a:ext uri="{0D108BD9-81ED-4DB2-BD59-A6C34878D82A}">
                    <a16:rowId xmlns:a16="http://schemas.microsoft.com/office/drawing/2014/main" val="2299571931"/>
                  </a:ext>
                </a:extLst>
              </a:tr>
              <a:tr h="370840">
                <a:tc>
                  <a:txBody>
                    <a:bodyPr/>
                    <a:lstStyle/>
                    <a:p>
                      <a:pPr>
                        <a:lnSpc>
                          <a:spcPct val="115000"/>
                        </a:lnSpc>
                        <a:buNone/>
                      </a:pPr>
                      <a:r>
                        <a:rPr lang="en-GB" sz="1000">
                          <a:effectLst/>
                          <a:latin typeface="Roboto" panose="02000000000000000000" pitchFamily="2" charset="0"/>
                          <a:ea typeface="Roboto" panose="02000000000000000000" pitchFamily="2" charset="0"/>
                          <a:cs typeface="Roboto" panose="02000000000000000000" pitchFamily="2" charset="0"/>
                        </a:rPr>
                        <a:t>14</a:t>
                      </a:r>
                      <a:endParaRPr lang="en-GB" sz="10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nSpc>
                          <a:spcPct val="115000"/>
                        </a:lnSpc>
                        <a:buNone/>
                      </a:pPr>
                      <a:r>
                        <a:rPr lang="en-GB" sz="1000" dirty="0">
                          <a:effectLst/>
                          <a:latin typeface="Roboto" panose="02000000000000000000" pitchFamily="2" charset="0"/>
                          <a:ea typeface="Roboto" panose="02000000000000000000" pitchFamily="2" charset="0"/>
                          <a:cs typeface="Roboto" panose="02000000000000000000" pitchFamily="2" charset="0"/>
                        </a:rPr>
                        <a:t>Do you have any other comments relating to this Change Proposal?</a:t>
                      </a:r>
                    </a:p>
                  </a:txBody>
                  <a:tcPr marL="68580" marR="68580" marT="0" marB="0" anchor="ctr"/>
                </a:tc>
                <a:extLst>
                  <a:ext uri="{0D108BD9-81ED-4DB2-BD59-A6C34878D82A}">
                    <a16:rowId xmlns:a16="http://schemas.microsoft.com/office/drawing/2014/main" val="4253237687"/>
                  </a:ext>
                </a:extLst>
              </a:tr>
            </a:tbl>
          </a:graphicData>
        </a:graphic>
      </p:graphicFrame>
    </p:spTree>
    <p:extLst>
      <p:ext uri="{BB962C8B-B14F-4D97-AF65-F5344CB8AC3E}">
        <p14:creationId xmlns:p14="http://schemas.microsoft.com/office/powerpoint/2010/main" val="3858816100"/>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3.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520F8E-23C6-474E-B3AD-FE1D2862D527}">
  <ds:schemaRefs>
    <ds:schemaRef ds:uri="http://schemas.microsoft.com/office/2006/metadata/properties"/>
    <ds:schemaRef ds:uri="http://schemas.microsoft.com/office/infopath/2007/PartnerControls"/>
    <ds:schemaRef ds:uri="9cc2d045-8e25-435d-815b-720e20c2c938"/>
    <ds:schemaRef ds:uri="d56f5920-408a-468e-ac0d-d8a840070622"/>
  </ds:schemaRefs>
</ds:datastoreItem>
</file>

<file path=customXml/itemProps2.xml><?xml version="1.0" encoding="utf-8"?>
<ds:datastoreItem xmlns:ds="http://schemas.openxmlformats.org/officeDocument/2006/customXml" ds:itemID="{B5A4DF95-34F8-4711-BC41-0C4447D4B1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2B8639-FE08-4830-87F4-479A47B450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2815</TotalTime>
  <Words>1833</Words>
  <Application>Microsoft Office PowerPoint</Application>
  <PresentationFormat>Widescreen</PresentationFormat>
  <Paragraphs>197</Paragraphs>
  <Slides>22</Slides>
  <Notes>5</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22</vt:i4>
      </vt:variant>
    </vt:vector>
  </HeadingPairs>
  <TitlesOfParts>
    <vt:vector size="29" baseType="lpstr">
      <vt:lpstr>Aptos</vt:lpstr>
      <vt:lpstr>Arial</vt:lpstr>
      <vt:lpstr>Calibri</vt:lpstr>
      <vt:lpstr>Roboto</vt:lpstr>
      <vt:lpstr>REC Light Event Theme</vt:lpstr>
      <vt:lpstr>REC Alternative Event Theme</vt:lpstr>
      <vt:lpstr>1_REC Light Event Theme</vt:lpstr>
      <vt:lpstr>I0312 – review of Export meters works arrangements  WORKING GROUP 4</vt:lpstr>
      <vt:lpstr>Agenda</vt:lpstr>
      <vt:lpstr>Housekeeping Rules</vt:lpstr>
      <vt:lpstr>Review minutes and actions of previous meeting</vt:lpstr>
      <vt:lpstr>Working group – Actions</vt:lpstr>
      <vt:lpstr>Process maps</vt:lpstr>
      <vt:lpstr>Meter Installation / Exchange</vt:lpstr>
      <vt:lpstr>Meter Installation / Exchange</vt:lpstr>
      <vt:lpstr>Meter Installation / Exchange</vt:lpstr>
      <vt:lpstr>Fault Resolution</vt:lpstr>
      <vt:lpstr>Fault Resolution</vt:lpstr>
      <vt:lpstr>Proving tests</vt:lpstr>
      <vt:lpstr>Proving Tests</vt:lpstr>
      <vt:lpstr>Proving Tests</vt:lpstr>
      <vt:lpstr>Safe Isolation Providers / Crowded Meter Room MOAs</vt:lpstr>
      <vt:lpstr>Safe Isolation Providers / Crowded Meter Room MOAs</vt:lpstr>
      <vt:lpstr>Draft Party Impact Assessment</vt:lpstr>
      <vt:lpstr>Draft Legal Text – REC Schedule 14 – Metering Operations</vt:lpstr>
      <vt:lpstr>Draft Legal Text and Guidance</vt:lpstr>
      <vt:lpstr>Party Impact Assessment</vt:lpstr>
      <vt:lpstr>Party Impact Assessment – Draft Questions</vt:lpstr>
      <vt:lpstr>Party Impact Assessment – Draft Questions</vt:lpstr>
    </vt:vector>
  </TitlesOfParts>
  <Company>TALAN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Annabel ASHWORTH</dc:creator>
  <cp:lastModifiedBy>Annabel ASHWORTH</cp:lastModifiedBy>
  <cp:revision>5</cp:revision>
  <dcterms:created xsi:type="dcterms:W3CDTF">2026-09-07T13:20:22Z</dcterms:created>
  <dcterms:modified xsi:type="dcterms:W3CDTF">2026-09-17T07:52:00Z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0x010100E3F83C56C950074FBBC1FEEA0F1826A8</vt:lpwstr>
  </property>
  <property fmtid="{D5CDD505-2E9C-101B-9397-08002B2CF9AE}" pid="4" name="MSIP_Label_6e012c00-73e0-4c5a-b205-28a930a96e5e_Enabled">
    <vt:lpwstr>true</vt:lpwstr>
  </property>
  <property fmtid="{D5CDD505-2E9C-101B-9397-08002B2CF9AE}" pid="5" name="MSIP_Label_6e012c00-73e0-4c5a-b205-28a930a96e5e_SetDate">
    <vt:lpwstr>2026-09-08T16:53:26Z</vt:lpwstr>
  </property>
  <property fmtid="{D5CDD505-2E9C-101B-9397-08002B2CF9AE}" pid="6" name="MSIP_Label_6e012c00-73e0-4c5a-b205-28a930a96e5e_Method">
    <vt:lpwstr>Standard</vt:lpwstr>
  </property>
  <property fmtid="{D5CDD505-2E9C-101B-9397-08002B2CF9AE}" pid="7" name="MSIP_Label_6e012c00-73e0-4c5a-b205-28a930a96e5e_Name">
    <vt:lpwstr>Internal and Partners</vt:lpwstr>
  </property>
  <property fmtid="{D5CDD505-2E9C-101B-9397-08002B2CF9AE}" pid="8" name="MSIP_Label_6e012c00-73e0-4c5a-b205-28a930a96e5e_SiteId">
    <vt:lpwstr>f59e1ee2-6e37-44df-b088-2e81f9d1b201</vt:lpwstr>
  </property>
  <property fmtid="{D5CDD505-2E9C-101B-9397-08002B2CF9AE}" pid="9" name="MSIP_Label_6e012c00-73e0-4c5a-b205-28a930a96e5e_ActionId">
    <vt:lpwstr>e93c065a-95e6-4843-a580-0ed62576d4e8</vt:lpwstr>
  </property>
  <property fmtid="{D5CDD505-2E9C-101B-9397-08002B2CF9AE}" pid="10" name="MSIP_Label_6e012c00-73e0-4c5a-b205-28a930a96e5e_ContentBits">
    <vt:lpwstr>2</vt:lpwstr>
  </property>
  <property fmtid="{D5CDD505-2E9C-101B-9397-08002B2CF9AE}" pid="11" name="MSIP_Label_6e012c00-73e0-4c5a-b205-28a930a96e5e_Tag">
    <vt:lpwstr>10, 3, 0, 1</vt:lpwstr>
  </property>
  <property fmtid="{D5CDD505-2E9C-101B-9397-08002B2CF9AE}" pid="12" name="ClassificationContentMarkingFooterLocations">
    <vt:lpwstr>REC Light Event Theme:5\REC Alternative Event Theme:3\1_REC Light Event Theme:5</vt:lpwstr>
  </property>
  <property fmtid="{D5CDD505-2E9C-101B-9397-08002B2CF9AE}" pid="13"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ies>
</file>