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sldIdLst>
    <p:sldId id="256" r:id="rId7"/>
    <p:sldId id="260" r:id="rId8"/>
    <p:sldId id="258" r:id="rId9"/>
    <p:sldId id="259" r:id="rId10"/>
    <p:sldId id="261" r:id="rId11"/>
    <p:sldId id="262" r:id="rId12"/>
    <p:sldId id="263"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0C209A-8547-4FA3-BA7B-F1B7519947EB}" v="2" dt="2025-05-14T13:08:47.3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47" autoAdjust="0"/>
    <p:restoredTop sz="94660"/>
  </p:normalViewPr>
  <p:slideViewPr>
    <p:cSldViewPr snapToGrid="0">
      <p:cViewPr varScale="1">
        <p:scale>
          <a:sx n="70" d="100"/>
          <a:sy n="70" d="100"/>
        </p:scale>
        <p:origin x="3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4.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 Brand" userId="802db1994f201511" providerId="LiveId" clId="{74482C4F-958B-4F00-891D-BE78761F5348}"/>
    <pc:docChg chg="undo custSel modSld">
      <pc:chgData name="Steve Brand" userId="802db1994f201511" providerId="LiveId" clId="{74482C4F-958B-4F00-891D-BE78761F5348}" dt="2025-05-14T08:57:42.091" v="18" actId="14100"/>
      <pc:docMkLst>
        <pc:docMk/>
      </pc:docMkLst>
      <pc:sldChg chg="addSp delSp modSp mod">
        <pc:chgData name="Steve Brand" userId="802db1994f201511" providerId="LiveId" clId="{74482C4F-958B-4F00-891D-BE78761F5348}" dt="2025-05-14T08:57:42.091" v="18" actId="14100"/>
        <pc:sldMkLst>
          <pc:docMk/>
          <pc:sldMk cId="1462958240" sldId="261"/>
        </pc:sldMkLst>
        <pc:spChg chg="mod">
          <ac:chgData name="Steve Brand" userId="802db1994f201511" providerId="LiveId" clId="{74482C4F-958B-4F00-891D-BE78761F5348}" dt="2025-05-14T08:57:13.261" v="8" actId="26606"/>
          <ac:spMkLst>
            <pc:docMk/>
            <pc:sldMk cId="1462958240" sldId="261"/>
            <ac:spMk id="2" creationId="{E07BAC51-E38F-CDBC-A21D-85882AECEF03}"/>
          </ac:spMkLst>
        </pc:spChg>
        <pc:spChg chg="del">
          <ac:chgData name="Steve Brand" userId="802db1994f201511" providerId="LiveId" clId="{74482C4F-958B-4F00-891D-BE78761F5348}" dt="2025-05-14T08:56:38.845" v="0" actId="26606"/>
          <ac:spMkLst>
            <pc:docMk/>
            <pc:sldMk cId="1462958240" sldId="261"/>
            <ac:spMk id="45" creationId="{99ED5833-B85B-4103-8A3B-CAB0308E6C15}"/>
          </ac:spMkLst>
        </pc:spChg>
        <pc:spChg chg="add del">
          <ac:chgData name="Steve Brand" userId="802db1994f201511" providerId="LiveId" clId="{74482C4F-958B-4F00-891D-BE78761F5348}" dt="2025-05-14T08:57:13.271" v="9" actId="26606"/>
          <ac:spMkLst>
            <pc:docMk/>
            <pc:sldMk cId="1462958240" sldId="261"/>
            <ac:spMk id="50" creationId="{2151139A-886F-4B97-8815-729AD3831BBD}"/>
          </ac:spMkLst>
        </pc:spChg>
        <pc:spChg chg="add del">
          <ac:chgData name="Steve Brand" userId="802db1994f201511" providerId="LiveId" clId="{74482C4F-958B-4F00-891D-BE78761F5348}" dt="2025-05-14T08:57:13.271" v="9" actId="26606"/>
          <ac:spMkLst>
            <pc:docMk/>
            <pc:sldMk cId="1462958240" sldId="261"/>
            <ac:spMk id="52" creationId="{AB5E08C4-8CDD-4623-A5B8-E998C6DEE3B7}"/>
          </ac:spMkLst>
        </pc:spChg>
        <pc:spChg chg="add del">
          <ac:chgData name="Steve Brand" userId="802db1994f201511" providerId="LiveId" clId="{74482C4F-958B-4F00-891D-BE78761F5348}" dt="2025-05-14T08:57:13.271" v="9" actId="26606"/>
          <ac:spMkLst>
            <pc:docMk/>
            <pc:sldMk cId="1462958240" sldId="261"/>
            <ac:spMk id="54" creationId="{15F33878-D502-4FFA-8ACE-F2AECDB2A23F}"/>
          </ac:spMkLst>
        </pc:spChg>
        <pc:spChg chg="add del">
          <ac:chgData name="Steve Brand" userId="802db1994f201511" providerId="LiveId" clId="{74482C4F-958B-4F00-891D-BE78761F5348}" dt="2025-05-14T08:57:13.271" v="9" actId="26606"/>
          <ac:spMkLst>
            <pc:docMk/>
            <pc:sldMk cId="1462958240" sldId="261"/>
            <ac:spMk id="56" creationId="{D3539FEE-81D3-4406-802E-60B20B16F4F6}"/>
          </ac:spMkLst>
        </pc:spChg>
        <pc:spChg chg="add del">
          <ac:chgData name="Steve Brand" userId="802db1994f201511" providerId="LiveId" clId="{74482C4F-958B-4F00-891D-BE78761F5348}" dt="2025-05-14T08:57:13.271" v="9" actId="26606"/>
          <ac:spMkLst>
            <pc:docMk/>
            <pc:sldMk cId="1462958240" sldId="261"/>
            <ac:spMk id="58" creationId="{DC701763-729E-462F-A5A8-E0DEFEB1E2E4}"/>
          </ac:spMkLst>
        </pc:spChg>
        <pc:spChg chg="add del">
          <ac:chgData name="Steve Brand" userId="802db1994f201511" providerId="LiveId" clId="{74482C4F-958B-4F00-891D-BE78761F5348}" dt="2025-05-14T08:57:11.075" v="6" actId="26606"/>
          <ac:spMkLst>
            <pc:docMk/>
            <pc:sldMk cId="1462958240" sldId="261"/>
            <ac:spMk id="63" creationId="{2151139A-886F-4B97-8815-729AD3831BBD}"/>
          </ac:spMkLst>
        </pc:spChg>
        <pc:spChg chg="add del">
          <ac:chgData name="Steve Brand" userId="802db1994f201511" providerId="LiveId" clId="{74482C4F-958B-4F00-891D-BE78761F5348}" dt="2025-05-14T08:57:11.075" v="6" actId="26606"/>
          <ac:spMkLst>
            <pc:docMk/>
            <pc:sldMk cId="1462958240" sldId="261"/>
            <ac:spMk id="65" creationId="{AB5E08C4-8CDD-4623-A5B8-E998C6DEE3B7}"/>
          </ac:spMkLst>
        </pc:spChg>
        <pc:spChg chg="add del">
          <ac:chgData name="Steve Brand" userId="802db1994f201511" providerId="LiveId" clId="{74482C4F-958B-4F00-891D-BE78761F5348}" dt="2025-05-14T08:57:11.075" v="6" actId="26606"/>
          <ac:spMkLst>
            <pc:docMk/>
            <pc:sldMk cId="1462958240" sldId="261"/>
            <ac:spMk id="67" creationId="{15F33878-D502-4FFA-8ACE-F2AECDB2A23F}"/>
          </ac:spMkLst>
        </pc:spChg>
        <pc:spChg chg="add del">
          <ac:chgData name="Steve Brand" userId="802db1994f201511" providerId="LiveId" clId="{74482C4F-958B-4F00-891D-BE78761F5348}" dt="2025-05-14T08:57:11.075" v="6" actId="26606"/>
          <ac:spMkLst>
            <pc:docMk/>
            <pc:sldMk cId="1462958240" sldId="261"/>
            <ac:spMk id="69" creationId="{D3539FEE-81D3-4406-802E-60B20B16F4F6}"/>
          </ac:spMkLst>
        </pc:spChg>
        <pc:spChg chg="add del">
          <ac:chgData name="Steve Brand" userId="802db1994f201511" providerId="LiveId" clId="{74482C4F-958B-4F00-891D-BE78761F5348}" dt="2025-05-14T08:57:11.075" v="6" actId="26606"/>
          <ac:spMkLst>
            <pc:docMk/>
            <pc:sldMk cId="1462958240" sldId="261"/>
            <ac:spMk id="71" creationId="{DC701763-729E-462F-A5A8-E0DEFEB1E2E4}"/>
          </ac:spMkLst>
        </pc:spChg>
        <pc:spChg chg="add del">
          <ac:chgData name="Steve Brand" userId="802db1994f201511" providerId="LiveId" clId="{74482C4F-958B-4F00-891D-BE78761F5348}" dt="2025-05-14T08:57:13.261" v="8" actId="26606"/>
          <ac:spMkLst>
            <pc:docMk/>
            <pc:sldMk cId="1462958240" sldId="261"/>
            <ac:spMk id="73" creationId="{99ED5833-B85B-4103-8A3B-CAB0308E6C15}"/>
          </ac:spMkLst>
        </pc:spChg>
        <pc:spChg chg="add">
          <ac:chgData name="Steve Brand" userId="802db1994f201511" providerId="LiveId" clId="{74482C4F-958B-4F00-891D-BE78761F5348}" dt="2025-05-14T08:57:13.271" v="9" actId="26606"/>
          <ac:spMkLst>
            <pc:docMk/>
            <pc:sldMk cId="1462958240" sldId="261"/>
            <ac:spMk id="75" creationId="{2151139A-886F-4B97-8815-729AD3831BBD}"/>
          </ac:spMkLst>
        </pc:spChg>
        <pc:spChg chg="add">
          <ac:chgData name="Steve Brand" userId="802db1994f201511" providerId="LiveId" clId="{74482C4F-958B-4F00-891D-BE78761F5348}" dt="2025-05-14T08:57:13.271" v="9" actId="26606"/>
          <ac:spMkLst>
            <pc:docMk/>
            <pc:sldMk cId="1462958240" sldId="261"/>
            <ac:spMk id="76" creationId="{AB5E08C4-8CDD-4623-A5B8-E998C6DEE3B7}"/>
          </ac:spMkLst>
        </pc:spChg>
        <pc:spChg chg="add">
          <ac:chgData name="Steve Brand" userId="802db1994f201511" providerId="LiveId" clId="{74482C4F-958B-4F00-891D-BE78761F5348}" dt="2025-05-14T08:57:13.271" v="9" actId="26606"/>
          <ac:spMkLst>
            <pc:docMk/>
            <pc:sldMk cId="1462958240" sldId="261"/>
            <ac:spMk id="77" creationId="{15F33878-D502-4FFA-8ACE-F2AECDB2A23F}"/>
          </ac:spMkLst>
        </pc:spChg>
        <pc:spChg chg="add">
          <ac:chgData name="Steve Brand" userId="802db1994f201511" providerId="LiveId" clId="{74482C4F-958B-4F00-891D-BE78761F5348}" dt="2025-05-14T08:57:13.271" v="9" actId="26606"/>
          <ac:spMkLst>
            <pc:docMk/>
            <pc:sldMk cId="1462958240" sldId="261"/>
            <ac:spMk id="78" creationId="{D3539FEE-81D3-4406-802E-60B20B16F4F6}"/>
          </ac:spMkLst>
        </pc:spChg>
        <pc:spChg chg="add">
          <ac:chgData name="Steve Brand" userId="802db1994f201511" providerId="LiveId" clId="{74482C4F-958B-4F00-891D-BE78761F5348}" dt="2025-05-14T08:57:13.271" v="9" actId="26606"/>
          <ac:spMkLst>
            <pc:docMk/>
            <pc:sldMk cId="1462958240" sldId="261"/>
            <ac:spMk id="79" creationId="{DC701763-729E-462F-A5A8-E0DEFEB1E2E4}"/>
          </ac:spMkLst>
        </pc:spChg>
        <pc:picChg chg="mod ord">
          <ac:chgData name="Steve Brand" userId="802db1994f201511" providerId="LiveId" clId="{74482C4F-958B-4F00-891D-BE78761F5348}" dt="2025-05-14T08:57:42.091" v="18" actId="14100"/>
          <ac:picMkLst>
            <pc:docMk/>
            <pc:sldMk cId="1462958240" sldId="261"/>
            <ac:picMk id="3" creationId="{3C5E9501-3B66-8176-DE58-9358FD768B35}"/>
          </ac:picMkLst>
        </pc:picChg>
        <pc:picChg chg="mod ord">
          <ac:chgData name="Steve Brand" userId="802db1994f201511" providerId="LiveId" clId="{74482C4F-958B-4F00-891D-BE78761F5348}" dt="2025-05-14T08:57:32.683" v="15" actId="14100"/>
          <ac:picMkLst>
            <pc:docMk/>
            <pc:sldMk cId="1462958240" sldId="261"/>
            <ac:picMk id="4" creationId="{9D2C3568-7C8F-47F2-3C11-E3C7059A20EC}"/>
          </ac:picMkLst>
        </pc:picChg>
      </pc:sldChg>
    </pc:docChg>
  </pc:docChgLst>
  <pc:docChgLst>
    <pc:chgData name="James Rees" userId="ae747685-59f7-4046-8ccf-98b152de0327" providerId="ADAL" clId="{810C209A-8547-4FA3-BA7B-F1B7519947EB}"/>
    <pc:docChg chg="addSld modSld">
      <pc:chgData name="James Rees" userId="ae747685-59f7-4046-8ccf-98b152de0327" providerId="ADAL" clId="{810C209A-8547-4FA3-BA7B-F1B7519947EB}" dt="2025-05-14T13:08:47.307" v="1"/>
      <pc:docMkLst>
        <pc:docMk/>
      </pc:docMkLst>
      <pc:sldChg chg="add">
        <pc:chgData name="James Rees" userId="ae747685-59f7-4046-8ccf-98b152de0327" providerId="ADAL" clId="{810C209A-8547-4FA3-BA7B-F1B7519947EB}" dt="2025-05-14T10:45:37.102" v="0"/>
        <pc:sldMkLst>
          <pc:docMk/>
          <pc:sldMk cId="1800283475" sldId="256"/>
        </pc:sldMkLst>
      </pc:sldChg>
      <pc:sldChg chg="add">
        <pc:chgData name="James Rees" userId="ae747685-59f7-4046-8ccf-98b152de0327" providerId="ADAL" clId="{810C209A-8547-4FA3-BA7B-F1B7519947EB}" dt="2025-05-14T13:08:47.307" v="1"/>
        <pc:sldMkLst>
          <pc:docMk/>
          <pc:sldMk cId="2029326300" sldId="262"/>
        </pc:sldMkLst>
      </pc:sldChg>
      <pc:sldChg chg="add">
        <pc:chgData name="James Rees" userId="ae747685-59f7-4046-8ccf-98b152de0327" providerId="ADAL" clId="{810C209A-8547-4FA3-BA7B-F1B7519947EB}" dt="2025-05-14T13:08:47.307" v="1"/>
        <pc:sldMkLst>
          <pc:docMk/>
          <pc:sldMk cId="1596201139" sldId="263"/>
        </pc:sldMkLst>
      </pc:sldChg>
      <pc:sldChg chg="add">
        <pc:chgData name="James Rees" userId="ae747685-59f7-4046-8ccf-98b152de0327" providerId="ADAL" clId="{810C209A-8547-4FA3-BA7B-F1B7519947EB}" dt="2025-05-14T13:08:47.307" v="1"/>
        <pc:sldMkLst>
          <pc:docMk/>
          <pc:sldMk cId="2914275735" sldId="26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61060-9E36-1E5A-380C-B3A08CF693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6FF3401-84FF-91F4-F9C2-6DC8D3CB94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6F6710F-CCDD-8E78-CE3B-C9FA0BA35DDE}"/>
              </a:ext>
            </a:extLst>
          </p:cNvPr>
          <p:cNvSpPr>
            <a:spLocks noGrp="1"/>
          </p:cNvSpPr>
          <p:nvPr>
            <p:ph type="dt" sz="half" idx="10"/>
          </p:nvPr>
        </p:nvSpPr>
        <p:spPr/>
        <p:txBody>
          <a:bodyPr/>
          <a:lstStyle/>
          <a:p>
            <a:fld id="{54AAF6C5-7745-4423-B95E-3905664C2155}" type="datetimeFigureOut">
              <a:rPr lang="en-GB" smtClean="0"/>
              <a:t>14/05/2025</a:t>
            </a:fld>
            <a:endParaRPr lang="en-GB"/>
          </a:p>
        </p:txBody>
      </p:sp>
      <p:sp>
        <p:nvSpPr>
          <p:cNvPr id="5" name="Footer Placeholder 4">
            <a:extLst>
              <a:ext uri="{FF2B5EF4-FFF2-40B4-BE49-F238E27FC236}">
                <a16:creationId xmlns:a16="http://schemas.microsoft.com/office/drawing/2014/main" id="{9125394D-7C8F-05DF-FB9C-286277B5D6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954EAD-C2D4-63C4-12B2-E4F18B3637B2}"/>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1497627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46F4D-F4F8-2037-5AF3-FC0778E8BDC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6E4CC1-A2FB-5371-4A8F-FE5EEF070F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AC6222-26ED-782A-1F09-3194A7D05C4D}"/>
              </a:ext>
            </a:extLst>
          </p:cNvPr>
          <p:cNvSpPr>
            <a:spLocks noGrp="1"/>
          </p:cNvSpPr>
          <p:nvPr>
            <p:ph type="dt" sz="half" idx="10"/>
          </p:nvPr>
        </p:nvSpPr>
        <p:spPr/>
        <p:txBody>
          <a:bodyPr/>
          <a:lstStyle/>
          <a:p>
            <a:fld id="{54AAF6C5-7745-4423-B95E-3905664C2155}" type="datetimeFigureOut">
              <a:rPr lang="en-GB" smtClean="0"/>
              <a:t>14/05/2025</a:t>
            </a:fld>
            <a:endParaRPr lang="en-GB"/>
          </a:p>
        </p:txBody>
      </p:sp>
      <p:sp>
        <p:nvSpPr>
          <p:cNvPr id="5" name="Footer Placeholder 4">
            <a:extLst>
              <a:ext uri="{FF2B5EF4-FFF2-40B4-BE49-F238E27FC236}">
                <a16:creationId xmlns:a16="http://schemas.microsoft.com/office/drawing/2014/main" id="{CAC01F1A-6F7A-2CFE-B029-FF6974A0C9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AFEBD5-63F4-3AE1-35B1-7FA81C25C60F}"/>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1720280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5CF97-2B83-1F10-BDE3-D4AB3E7855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23A8EA7-BFE8-DA6B-75F8-2CACF10382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69DE0B-E6E6-5825-E7C7-6173130DB87F}"/>
              </a:ext>
            </a:extLst>
          </p:cNvPr>
          <p:cNvSpPr>
            <a:spLocks noGrp="1"/>
          </p:cNvSpPr>
          <p:nvPr>
            <p:ph type="dt" sz="half" idx="10"/>
          </p:nvPr>
        </p:nvSpPr>
        <p:spPr/>
        <p:txBody>
          <a:bodyPr/>
          <a:lstStyle/>
          <a:p>
            <a:fld id="{54AAF6C5-7745-4423-B95E-3905664C2155}" type="datetimeFigureOut">
              <a:rPr lang="en-GB" smtClean="0"/>
              <a:t>14/05/2025</a:t>
            </a:fld>
            <a:endParaRPr lang="en-GB"/>
          </a:p>
        </p:txBody>
      </p:sp>
      <p:sp>
        <p:nvSpPr>
          <p:cNvPr id="5" name="Footer Placeholder 4">
            <a:extLst>
              <a:ext uri="{FF2B5EF4-FFF2-40B4-BE49-F238E27FC236}">
                <a16:creationId xmlns:a16="http://schemas.microsoft.com/office/drawing/2014/main" id="{700F0B30-FA31-62D7-8D92-191E390692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706623-AB75-CF41-C720-DFA2FE5D6790}"/>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258823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41D73-B744-3F85-617A-B2EBB03D70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EABDD9-C1A0-011E-CF98-5779EAF12D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6F869C9-8D28-4EEA-399D-B7D3E5CB9D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3CE32B6-E41C-D1A7-D728-D0AB69678332}"/>
              </a:ext>
            </a:extLst>
          </p:cNvPr>
          <p:cNvSpPr>
            <a:spLocks noGrp="1"/>
          </p:cNvSpPr>
          <p:nvPr>
            <p:ph type="dt" sz="half" idx="10"/>
          </p:nvPr>
        </p:nvSpPr>
        <p:spPr/>
        <p:txBody>
          <a:bodyPr/>
          <a:lstStyle/>
          <a:p>
            <a:fld id="{54AAF6C5-7745-4423-B95E-3905664C2155}" type="datetimeFigureOut">
              <a:rPr lang="en-GB" smtClean="0"/>
              <a:t>14/05/2025</a:t>
            </a:fld>
            <a:endParaRPr lang="en-GB"/>
          </a:p>
        </p:txBody>
      </p:sp>
      <p:sp>
        <p:nvSpPr>
          <p:cNvPr id="6" name="Footer Placeholder 5">
            <a:extLst>
              <a:ext uri="{FF2B5EF4-FFF2-40B4-BE49-F238E27FC236}">
                <a16:creationId xmlns:a16="http://schemas.microsoft.com/office/drawing/2014/main" id="{52362E94-608D-DA66-CB9A-0A93BE3336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8BF81D-FCB1-96C3-75FE-75378BFE345F}"/>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469627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5E6F-AF83-3696-25B2-D6F571DEC04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45B8F7-5241-57F9-70D4-3B28D0F423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0C3C15-B595-8EDC-E165-41E0E3C6EA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FF9F4-FB3D-0980-75B6-EAFD5E5A47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A72496-3D9D-C83F-B96A-AA7E397ED9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D78BA64-0278-926C-D968-08A3998B74D8}"/>
              </a:ext>
            </a:extLst>
          </p:cNvPr>
          <p:cNvSpPr>
            <a:spLocks noGrp="1"/>
          </p:cNvSpPr>
          <p:nvPr>
            <p:ph type="dt" sz="half" idx="10"/>
          </p:nvPr>
        </p:nvSpPr>
        <p:spPr/>
        <p:txBody>
          <a:bodyPr/>
          <a:lstStyle/>
          <a:p>
            <a:fld id="{54AAF6C5-7745-4423-B95E-3905664C2155}" type="datetimeFigureOut">
              <a:rPr lang="en-GB" smtClean="0"/>
              <a:t>14/05/2025</a:t>
            </a:fld>
            <a:endParaRPr lang="en-GB"/>
          </a:p>
        </p:txBody>
      </p:sp>
      <p:sp>
        <p:nvSpPr>
          <p:cNvPr id="8" name="Footer Placeholder 7">
            <a:extLst>
              <a:ext uri="{FF2B5EF4-FFF2-40B4-BE49-F238E27FC236}">
                <a16:creationId xmlns:a16="http://schemas.microsoft.com/office/drawing/2014/main" id="{E541333A-0868-5DA2-1731-25F68FA4EE6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B8A6127-EA66-6636-C1DA-AEE432BBF08A}"/>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1447690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9B00C-0A03-765B-BE93-EADA7AF2F01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97FB413-8839-FAD0-CDE4-1288CDEBF4D3}"/>
              </a:ext>
            </a:extLst>
          </p:cNvPr>
          <p:cNvSpPr>
            <a:spLocks noGrp="1"/>
          </p:cNvSpPr>
          <p:nvPr>
            <p:ph type="dt" sz="half" idx="10"/>
          </p:nvPr>
        </p:nvSpPr>
        <p:spPr/>
        <p:txBody>
          <a:bodyPr/>
          <a:lstStyle/>
          <a:p>
            <a:fld id="{54AAF6C5-7745-4423-B95E-3905664C2155}" type="datetimeFigureOut">
              <a:rPr lang="en-GB" smtClean="0"/>
              <a:t>14/05/2025</a:t>
            </a:fld>
            <a:endParaRPr lang="en-GB"/>
          </a:p>
        </p:txBody>
      </p:sp>
      <p:sp>
        <p:nvSpPr>
          <p:cNvPr id="4" name="Footer Placeholder 3">
            <a:extLst>
              <a:ext uri="{FF2B5EF4-FFF2-40B4-BE49-F238E27FC236}">
                <a16:creationId xmlns:a16="http://schemas.microsoft.com/office/drawing/2014/main" id="{7563E252-F1DF-C6D5-2F06-508409A1BFD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0BAE069-D03C-9FD6-01A9-64551FEA865A}"/>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102835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BF97B-0F9C-8A61-C27E-DF153AC3F274}"/>
              </a:ext>
            </a:extLst>
          </p:cNvPr>
          <p:cNvSpPr>
            <a:spLocks noGrp="1"/>
          </p:cNvSpPr>
          <p:nvPr>
            <p:ph type="dt" sz="half" idx="10"/>
          </p:nvPr>
        </p:nvSpPr>
        <p:spPr/>
        <p:txBody>
          <a:bodyPr/>
          <a:lstStyle/>
          <a:p>
            <a:fld id="{54AAF6C5-7745-4423-B95E-3905664C2155}" type="datetimeFigureOut">
              <a:rPr lang="en-GB" smtClean="0"/>
              <a:t>14/05/2025</a:t>
            </a:fld>
            <a:endParaRPr lang="en-GB"/>
          </a:p>
        </p:txBody>
      </p:sp>
      <p:sp>
        <p:nvSpPr>
          <p:cNvPr id="3" name="Footer Placeholder 2">
            <a:extLst>
              <a:ext uri="{FF2B5EF4-FFF2-40B4-BE49-F238E27FC236}">
                <a16:creationId xmlns:a16="http://schemas.microsoft.com/office/drawing/2014/main" id="{C14DC8E0-6761-D370-95D7-09827FEE65A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5FBE439-5C9F-1ED6-B883-A5F7E738DDC8}"/>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573175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2E34E-B85C-8454-C8CA-5F9565D9A9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E20939E-5399-6CEA-3412-B1768F262B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10C3418-C384-1E6B-344E-7F5D0F79E5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32987E-076A-0C0E-C17D-BBFF05677AC5}"/>
              </a:ext>
            </a:extLst>
          </p:cNvPr>
          <p:cNvSpPr>
            <a:spLocks noGrp="1"/>
          </p:cNvSpPr>
          <p:nvPr>
            <p:ph type="dt" sz="half" idx="10"/>
          </p:nvPr>
        </p:nvSpPr>
        <p:spPr/>
        <p:txBody>
          <a:bodyPr/>
          <a:lstStyle/>
          <a:p>
            <a:fld id="{54AAF6C5-7745-4423-B95E-3905664C2155}" type="datetimeFigureOut">
              <a:rPr lang="en-GB" smtClean="0"/>
              <a:t>14/05/2025</a:t>
            </a:fld>
            <a:endParaRPr lang="en-GB"/>
          </a:p>
        </p:txBody>
      </p:sp>
      <p:sp>
        <p:nvSpPr>
          <p:cNvPr id="6" name="Footer Placeholder 5">
            <a:extLst>
              <a:ext uri="{FF2B5EF4-FFF2-40B4-BE49-F238E27FC236}">
                <a16:creationId xmlns:a16="http://schemas.microsoft.com/office/drawing/2014/main" id="{CEE06555-6999-379A-EC2A-CC3A5FD4E6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449307-B3BF-CCF9-0067-A32A77B2FBB9}"/>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660455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95A05-DAAD-CA44-7DF6-6DD7115DBE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6734DC2-283A-50C4-23AB-82DEB7D4E2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0ABCAAE-A3D7-E9AC-9800-D2A3FE7E06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1795C0-9615-DBED-C6F6-F612FEAA0F9C}"/>
              </a:ext>
            </a:extLst>
          </p:cNvPr>
          <p:cNvSpPr>
            <a:spLocks noGrp="1"/>
          </p:cNvSpPr>
          <p:nvPr>
            <p:ph type="dt" sz="half" idx="10"/>
          </p:nvPr>
        </p:nvSpPr>
        <p:spPr/>
        <p:txBody>
          <a:bodyPr/>
          <a:lstStyle/>
          <a:p>
            <a:fld id="{54AAF6C5-7745-4423-B95E-3905664C2155}" type="datetimeFigureOut">
              <a:rPr lang="en-GB" smtClean="0"/>
              <a:t>14/05/2025</a:t>
            </a:fld>
            <a:endParaRPr lang="en-GB"/>
          </a:p>
        </p:txBody>
      </p:sp>
      <p:sp>
        <p:nvSpPr>
          <p:cNvPr id="6" name="Footer Placeholder 5">
            <a:extLst>
              <a:ext uri="{FF2B5EF4-FFF2-40B4-BE49-F238E27FC236}">
                <a16:creationId xmlns:a16="http://schemas.microsoft.com/office/drawing/2014/main" id="{DE79436A-32A2-F136-EA72-F5BAB7C51C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3E37FA-B59C-6C0F-E5E4-0DC670B3E9F3}"/>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507197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EEC6A-ED21-B09A-6727-86692CCAF66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F48F79-E629-E404-4096-C844B6458B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ACBD5E-7BC1-6F45-0853-95C32E772320}"/>
              </a:ext>
            </a:extLst>
          </p:cNvPr>
          <p:cNvSpPr>
            <a:spLocks noGrp="1"/>
          </p:cNvSpPr>
          <p:nvPr>
            <p:ph type="dt" sz="half" idx="10"/>
          </p:nvPr>
        </p:nvSpPr>
        <p:spPr/>
        <p:txBody>
          <a:bodyPr/>
          <a:lstStyle/>
          <a:p>
            <a:fld id="{54AAF6C5-7745-4423-B95E-3905664C2155}" type="datetimeFigureOut">
              <a:rPr lang="en-GB" smtClean="0"/>
              <a:t>14/05/2025</a:t>
            </a:fld>
            <a:endParaRPr lang="en-GB"/>
          </a:p>
        </p:txBody>
      </p:sp>
      <p:sp>
        <p:nvSpPr>
          <p:cNvPr id="5" name="Footer Placeholder 4">
            <a:extLst>
              <a:ext uri="{FF2B5EF4-FFF2-40B4-BE49-F238E27FC236}">
                <a16:creationId xmlns:a16="http://schemas.microsoft.com/office/drawing/2014/main" id="{12F32033-5363-66F1-7D1E-AF37160D5B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98E89B-B7D5-8C7F-5F42-50D66A76E188}"/>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869537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10E112-9139-D4CE-F4D0-2F377E69A7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FC68C0-CC5E-6701-D91A-400F82C9EC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87A0BF-33E4-DFF4-8B02-7AF2D05005A3}"/>
              </a:ext>
            </a:extLst>
          </p:cNvPr>
          <p:cNvSpPr>
            <a:spLocks noGrp="1"/>
          </p:cNvSpPr>
          <p:nvPr>
            <p:ph type="dt" sz="half" idx="10"/>
          </p:nvPr>
        </p:nvSpPr>
        <p:spPr/>
        <p:txBody>
          <a:bodyPr/>
          <a:lstStyle/>
          <a:p>
            <a:fld id="{54AAF6C5-7745-4423-B95E-3905664C2155}" type="datetimeFigureOut">
              <a:rPr lang="en-GB" smtClean="0"/>
              <a:t>14/05/2025</a:t>
            </a:fld>
            <a:endParaRPr lang="en-GB"/>
          </a:p>
        </p:txBody>
      </p:sp>
      <p:sp>
        <p:nvSpPr>
          <p:cNvPr id="5" name="Footer Placeholder 4">
            <a:extLst>
              <a:ext uri="{FF2B5EF4-FFF2-40B4-BE49-F238E27FC236}">
                <a16:creationId xmlns:a16="http://schemas.microsoft.com/office/drawing/2014/main" id="{FA8E88F4-5CA7-BC90-F64B-F17A89EEFE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59C47C-5F6F-BC30-7AE4-3E6B8503D377}"/>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793484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rgbClr val="262626"/>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4ACDB9DF-2756-48AE-BE79-25168974471B}" type="datetimeFigureOut">
              <a:rPr lang="en-GB" smtClean="0"/>
              <a:t>14/05/2025</a:t>
            </a:fld>
            <a:endParaRPr lang="en-GB"/>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EADA7659-0F3B-4D6F-B17B-9D25D00676F4}" type="slidenum">
              <a:rPr lang="en-GB" smtClean="0"/>
              <a:t>‹#›</a:t>
            </a:fld>
            <a:endParaRPr lang="en-GB"/>
          </a:p>
        </p:txBody>
      </p:sp>
    </p:spTree>
    <p:extLst>
      <p:ext uri="{BB962C8B-B14F-4D97-AF65-F5344CB8AC3E}">
        <p14:creationId xmlns:p14="http://schemas.microsoft.com/office/powerpoint/2010/main" val="3561282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CDB9DF-2756-48AE-BE79-25168974471B}" type="datetimeFigureOut">
              <a:rPr lang="en-GB" smtClean="0"/>
              <a:t>14/05/2025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DA7659-0F3B-4D6F-B17B-9D25D00676F4}" type="slidenum">
              <a:rPr lang="en-GB" smtClean="0"/>
              <a:t>‹#›</a:t>
            </a:fld>
            <a:endParaRPr lang="en-GB"/>
          </a:p>
        </p:txBody>
      </p:sp>
    </p:spTree>
    <p:extLst>
      <p:ext uri="{BB962C8B-B14F-4D97-AF65-F5344CB8AC3E}">
        <p14:creationId xmlns:p14="http://schemas.microsoft.com/office/powerpoint/2010/main" val="2352992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CDB9DF-2756-48AE-BE79-25168974471B}" type="datetimeFigureOut">
              <a:rPr lang="en-GB" smtClean="0"/>
              <a:t>14/05/2025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DA7659-0F3B-4D6F-B17B-9D25D00676F4}" type="slidenum">
              <a:rPr lang="en-GB" smtClean="0"/>
              <a:t>‹#›</a:t>
            </a:fld>
            <a:endParaRPr lang="en-GB"/>
          </a:p>
        </p:txBody>
      </p:sp>
    </p:spTree>
    <p:extLst>
      <p:ext uri="{BB962C8B-B14F-4D97-AF65-F5344CB8AC3E}">
        <p14:creationId xmlns:p14="http://schemas.microsoft.com/office/powerpoint/2010/main" val="2309122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CDB9DF-2756-48AE-BE79-25168974471B}" type="datetimeFigureOut">
              <a:rPr lang="en-GB" smtClean="0"/>
              <a:t>14/05/2025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ADA7659-0F3B-4D6F-B17B-9D25D00676F4}" type="slidenum">
              <a:rPr lang="en-GB" smtClean="0"/>
              <a:t>‹#›</a:t>
            </a:fld>
            <a:endParaRPr lang="en-GB"/>
          </a:p>
        </p:txBody>
      </p:sp>
    </p:spTree>
    <p:extLst>
      <p:ext uri="{BB962C8B-B14F-4D97-AF65-F5344CB8AC3E}">
        <p14:creationId xmlns:p14="http://schemas.microsoft.com/office/powerpoint/2010/main" val="39132072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CDB9DF-2756-48AE-BE79-25168974471B}" type="datetimeFigureOut">
              <a:rPr lang="en-GB" smtClean="0"/>
              <a:t>14/05/2025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ADA7659-0F3B-4D6F-B17B-9D25D00676F4}" type="slidenum">
              <a:rPr lang="en-GB" smtClean="0"/>
              <a:t>‹#›</a:t>
            </a:fld>
            <a:endParaRPr lang="en-GB"/>
          </a:p>
        </p:txBody>
      </p:sp>
    </p:spTree>
    <p:extLst>
      <p:ext uri="{BB962C8B-B14F-4D97-AF65-F5344CB8AC3E}">
        <p14:creationId xmlns:p14="http://schemas.microsoft.com/office/powerpoint/2010/main" val="1584746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CDB9DF-2756-48AE-BE79-25168974471B}" type="datetimeFigureOut">
              <a:rPr lang="en-GB" smtClean="0"/>
              <a:t>14/05/2025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ADA7659-0F3B-4D6F-B17B-9D25D00676F4}" type="slidenum">
              <a:rPr lang="en-GB" smtClean="0"/>
              <a:t>‹#›</a:t>
            </a:fld>
            <a:endParaRPr lang="en-GB"/>
          </a:p>
        </p:txBody>
      </p:sp>
    </p:spTree>
    <p:extLst>
      <p:ext uri="{BB962C8B-B14F-4D97-AF65-F5344CB8AC3E}">
        <p14:creationId xmlns:p14="http://schemas.microsoft.com/office/powerpoint/2010/main" val="785898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CDB9DF-2756-48AE-BE79-25168974471B}" type="datetimeFigureOut">
              <a:rPr lang="en-GB" smtClean="0"/>
              <a:t>14/05/2025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ADA7659-0F3B-4D6F-B17B-9D25D00676F4}" type="slidenum">
              <a:rPr lang="en-GB" smtClean="0"/>
              <a:t>‹#›</a:t>
            </a:fld>
            <a:endParaRPr lang="en-GB"/>
          </a:p>
        </p:txBody>
      </p:sp>
    </p:spTree>
    <p:extLst>
      <p:ext uri="{BB962C8B-B14F-4D97-AF65-F5344CB8AC3E}">
        <p14:creationId xmlns:p14="http://schemas.microsoft.com/office/powerpoint/2010/main" val="7096316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4ACDB9DF-2756-48AE-BE79-25168974471B}" type="datetimeFigureOut">
              <a:rPr lang="en-GB" smtClean="0"/>
              <a:t>14/05/2025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EADA7659-0F3B-4D6F-B17B-9D25D00676F4}" type="slidenum">
              <a:rPr lang="en-GB" smtClean="0"/>
              <a:t>‹#›</a:t>
            </a:fld>
            <a:endParaRPr lang="en-GB"/>
          </a:p>
        </p:txBody>
      </p:sp>
    </p:spTree>
    <p:extLst>
      <p:ext uri="{BB962C8B-B14F-4D97-AF65-F5344CB8AC3E}">
        <p14:creationId xmlns:p14="http://schemas.microsoft.com/office/powerpoint/2010/main" val="1404877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4ACDB9DF-2756-48AE-BE79-25168974471B}" type="datetimeFigureOut">
              <a:rPr lang="en-GB" smtClean="0"/>
              <a:t>14/05/2025</a:t>
            </a:fld>
            <a:endParaRPr lang="en-GB"/>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EADA7659-0F3B-4D6F-B17B-9D25D00676F4}" type="slidenum">
              <a:rPr lang="en-GB" smtClean="0"/>
              <a:t>‹#›</a:t>
            </a:fld>
            <a:endParaRPr lang="en-GB"/>
          </a:p>
        </p:txBody>
      </p:sp>
    </p:spTree>
    <p:extLst>
      <p:ext uri="{BB962C8B-B14F-4D97-AF65-F5344CB8AC3E}">
        <p14:creationId xmlns:p14="http://schemas.microsoft.com/office/powerpoint/2010/main" val="691940647"/>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CDB9DF-2756-48AE-BE79-25168974471B}" type="datetimeFigureOut">
              <a:rPr lang="en-GB" smtClean="0"/>
              <a:t>14/05/2025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DA7659-0F3B-4D6F-B17B-9D25D00676F4}" type="slidenum">
              <a:rPr lang="en-GB" smtClean="0"/>
              <a:t>‹#›</a:t>
            </a:fld>
            <a:endParaRPr lang="en-GB"/>
          </a:p>
        </p:txBody>
      </p:sp>
    </p:spTree>
    <p:extLst>
      <p:ext uri="{BB962C8B-B14F-4D97-AF65-F5344CB8AC3E}">
        <p14:creationId xmlns:p14="http://schemas.microsoft.com/office/powerpoint/2010/main" val="30828107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CDB9DF-2756-48AE-BE79-25168974471B}" type="datetimeFigureOut">
              <a:rPr lang="en-GB" smtClean="0"/>
              <a:t>14/05/2025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ADA7659-0F3B-4D6F-B17B-9D25D00676F4}" type="slidenum">
              <a:rPr lang="en-GB" smtClean="0"/>
              <a:t>‹#›</a:t>
            </a:fld>
            <a:endParaRPr lang="en-GB"/>
          </a:p>
        </p:txBody>
      </p:sp>
    </p:spTree>
    <p:extLst>
      <p:ext uri="{BB962C8B-B14F-4D97-AF65-F5344CB8AC3E}">
        <p14:creationId xmlns:p14="http://schemas.microsoft.com/office/powerpoint/2010/main" val="3605177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339980023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23.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52C032-7C30-3360-179A-53086CB9F9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A1B0ED2-D016-D3D8-9EEF-9E0E4EE850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C05003-5D52-2775-F1F0-73540104F0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AAF6C5-7745-4423-B95E-3905664C2155}" type="datetimeFigureOut">
              <a:rPr lang="en-GB" smtClean="0"/>
              <a:t>14/05/2025</a:t>
            </a:fld>
            <a:endParaRPr lang="en-GB"/>
          </a:p>
        </p:txBody>
      </p:sp>
      <p:sp>
        <p:nvSpPr>
          <p:cNvPr id="5" name="Footer Placeholder 4">
            <a:extLst>
              <a:ext uri="{FF2B5EF4-FFF2-40B4-BE49-F238E27FC236}">
                <a16:creationId xmlns:a16="http://schemas.microsoft.com/office/drawing/2014/main" id="{2A7532B9-6915-22E3-9C63-56CB294384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2265577-9071-A9A9-4190-281057AD65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FA80A6-16F4-4356-B0C4-6B5A7C94F794}" type="slidenum">
              <a:rPr lang="en-GB" smtClean="0"/>
              <a:t>‹#›</a:t>
            </a:fld>
            <a:endParaRPr lang="en-GB"/>
          </a:p>
        </p:txBody>
      </p:sp>
    </p:spTree>
    <p:extLst>
      <p:ext uri="{BB962C8B-B14F-4D97-AF65-F5344CB8AC3E}">
        <p14:creationId xmlns:p14="http://schemas.microsoft.com/office/powerpoint/2010/main" val="2350026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4ACDB9DF-2756-48AE-BE79-25168974471B}" type="datetimeFigureOut">
              <a:rPr lang="en-GB" smtClean="0"/>
              <a:t>14/05/2025</a:t>
            </a:fld>
            <a:endParaRPr lang="en-GB"/>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GB"/>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EADA7659-0F3B-4D6F-B17B-9D25D00676F4}" type="slidenum">
              <a:rPr lang="en-GB" smtClean="0"/>
              <a:t>‹#›</a:t>
            </a:fld>
            <a:endParaRPr lang="en-GB"/>
          </a:p>
        </p:txBody>
      </p:sp>
    </p:spTree>
    <p:extLst>
      <p:ext uri="{BB962C8B-B14F-4D97-AF65-F5344CB8AC3E}">
        <p14:creationId xmlns:p14="http://schemas.microsoft.com/office/powerpoint/2010/main" val="1214493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663009179"/>
      </p:ext>
    </p:extLst>
  </p:cSld>
  <p:clrMap bg1="lt1" tx1="dk1" bg2="lt2" tx2="dk2" accent1="accent1" accent2="accent2" accent3="accent3" accent4="accent4" accent5="accent5" accent6="accent6" hlink="hlink" folHlink="folHlink"/>
  <p:sldLayoutIdLst>
    <p:sldLayoutId id="2147483673"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028AFC5-F99E-9BCD-460C-AE6B46097B65}"/>
              </a:ext>
            </a:extLst>
          </p:cNvPr>
          <p:cNvSpPr txBox="1"/>
          <p:nvPr/>
        </p:nvSpPr>
        <p:spPr>
          <a:xfrm>
            <a:off x="1289957" y="1284422"/>
            <a:ext cx="9612086" cy="507049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Over the past quarter, efforts have been focused on refining key elements of the project scope.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Two primary areas are currently being addressed: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endParaRPr>
          </a:p>
          <a:p>
            <a:pPr marL="342900" marR="0" lvl="0" indent="-342900" algn="l" defTabSz="457200" rtl="0" eaLnBrk="1" fontAlgn="auto" latinLnBrk="0" hangingPunct="1">
              <a:lnSpc>
                <a:spcPct val="106000"/>
              </a:lnSpc>
              <a:spcBef>
                <a:spcPts val="0"/>
              </a:spcBef>
              <a:spcAft>
                <a:spcPts val="800"/>
              </a:spcAft>
              <a:buClrTx/>
              <a:buSzPts val="1000"/>
              <a:buFont typeface="Symbol" panose="05050102010706020507" pitchFamily="18" charset="2"/>
              <a:buChar char=""/>
              <a:tabLst>
                <a:tab pos="457200" algn="l"/>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Authorisation process</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for the installer to perform the fuse upgrade</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endParaRPr>
          </a:p>
          <a:p>
            <a:pPr marL="342900" marR="0" lvl="0" indent="-342900" algn="l" defTabSz="457200" rtl="0" eaLnBrk="1" fontAlgn="auto" latinLnBrk="0" hangingPunct="1">
              <a:lnSpc>
                <a:spcPct val="106000"/>
              </a:lnSpc>
              <a:spcBef>
                <a:spcPts val="0"/>
              </a:spcBef>
              <a:spcAft>
                <a:spcPts val="800"/>
              </a:spcAft>
              <a:buClrTx/>
              <a:buSzPts val="1000"/>
              <a:buFont typeface="Symbol" panose="05050102010706020507" pitchFamily="18" charset="2"/>
              <a:buChar char=""/>
              <a:tabLst>
                <a:tab pos="457200" algn="l"/>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Audit trail mechanism</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between installers and the DNOs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In parallel, we are developing internally a comprehensive report outlining the end-to-end solution. This document will provide a detailed view of the proposed approach and will be shared with the DNO teams for review.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The purpose is to ensure alignment and confidence across all DNOs. We anticipate the report will be ready for review in early June.</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Once the report has been reviewed and endorsed, we plan to re-engage with DCUSA to initiate the formation of a working group. This group will be responsible for progressing the implementation of the required code changes.</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184638C9-0F73-EFF7-42A9-EC958E74F86A}"/>
              </a:ext>
            </a:extLst>
          </p:cNvPr>
          <p:cNvSpPr txBox="1"/>
          <p:nvPr/>
        </p:nvSpPr>
        <p:spPr>
          <a:xfrm>
            <a:off x="1449977" y="503087"/>
            <a:ext cx="8196943"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Fuse Upgrades on DNO cut-outs to facilitate LCT Connections</a:t>
            </a:r>
          </a:p>
        </p:txBody>
      </p:sp>
    </p:spTree>
    <p:extLst>
      <p:ext uri="{BB962C8B-B14F-4D97-AF65-F5344CB8AC3E}">
        <p14:creationId xmlns:p14="http://schemas.microsoft.com/office/powerpoint/2010/main" val="1800283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662D00-8A67-3C21-5CF6-874864D45FFB}"/>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 name="Rectangle 29">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16AF805-8BC5-40D4-D926-84DC0F3FFCB8}"/>
              </a:ext>
            </a:extLst>
          </p:cNvPr>
          <p:cNvSpPr txBox="1"/>
          <p:nvPr/>
        </p:nvSpPr>
        <p:spPr>
          <a:xfrm>
            <a:off x="699714" y="353160"/>
            <a:ext cx="7091300" cy="898581"/>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kumimoji="0" lang="en-US" sz="2800" b="0" i="0" u="none" strike="noStrike" cap="none" spc="0" normalizeH="0" baseline="0" noProof="0" dirty="0">
                <a:ln>
                  <a:noFill/>
                </a:ln>
                <a:solidFill>
                  <a:srgbClr val="FFFFFF"/>
                </a:solidFill>
                <a:effectLst/>
                <a:uLnTx/>
                <a:uFillTx/>
                <a:latin typeface="+mj-lt"/>
                <a:ea typeface="+mj-ea"/>
                <a:cs typeface="+mj-cs"/>
              </a:rPr>
              <a:t>Source: </a:t>
            </a:r>
            <a:r>
              <a:rPr lang="en-US" sz="2800" dirty="0">
                <a:solidFill>
                  <a:srgbClr val="FFFFFF"/>
                </a:solidFill>
                <a:latin typeface="+mj-lt"/>
                <a:ea typeface="+mj-ea"/>
                <a:cs typeface="+mj-cs"/>
              </a:rPr>
              <a:t>National Energy System Operator – March 2025</a:t>
            </a:r>
            <a:endParaRPr kumimoji="0" lang="en-US" sz="2800" b="0" i="0" u="none" strike="noStrike" cap="none" spc="0" normalizeH="0" baseline="0" noProof="0" dirty="0">
              <a:ln>
                <a:noFill/>
              </a:ln>
              <a:solidFill>
                <a:srgbClr val="FFFFFF"/>
              </a:solidFill>
              <a:effectLst/>
              <a:uLnTx/>
              <a:uFillTx/>
              <a:latin typeface="+mj-lt"/>
              <a:ea typeface="+mj-ea"/>
              <a:cs typeface="+mj-cs"/>
            </a:endParaRPr>
          </a:p>
        </p:txBody>
      </p:sp>
      <p:pic>
        <p:nvPicPr>
          <p:cNvPr id="3" name="Picture 2">
            <a:extLst>
              <a:ext uri="{FF2B5EF4-FFF2-40B4-BE49-F238E27FC236}">
                <a16:creationId xmlns:a16="http://schemas.microsoft.com/office/drawing/2014/main" id="{D4ED60BF-0514-CF91-CC71-E370804F8F2F}"/>
              </a:ext>
            </a:extLst>
          </p:cNvPr>
          <p:cNvPicPr>
            <a:picLocks noChangeAspect="1"/>
          </p:cNvPicPr>
          <p:nvPr/>
        </p:nvPicPr>
        <p:blipFill>
          <a:blip r:embed="rId2"/>
          <a:stretch>
            <a:fillRect/>
          </a:stretch>
        </p:blipFill>
        <p:spPr>
          <a:xfrm>
            <a:off x="715748" y="2133600"/>
            <a:ext cx="5131088" cy="4219311"/>
          </a:xfrm>
          <a:prstGeom prst="rect">
            <a:avLst/>
          </a:prstGeom>
        </p:spPr>
      </p:pic>
      <p:pic>
        <p:nvPicPr>
          <p:cNvPr id="2" name="Picture 1">
            <a:extLst>
              <a:ext uri="{FF2B5EF4-FFF2-40B4-BE49-F238E27FC236}">
                <a16:creationId xmlns:a16="http://schemas.microsoft.com/office/drawing/2014/main" id="{2703B73B-E636-D756-851A-B422CD781B20}"/>
              </a:ext>
            </a:extLst>
          </p:cNvPr>
          <p:cNvPicPr>
            <a:picLocks noChangeAspect="1"/>
          </p:cNvPicPr>
          <p:nvPr/>
        </p:nvPicPr>
        <p:blipFill>
          <a:blip r:embed="rId3"/>
          <a:stretch>
            <a:fillRect/>
          </a:stretch>
        </p:blipFill>
        <p:spPr>
          <a:xfrm>
            <a:off x="6345166" y="2133599"/>
            <a:ext cx="5131087" cy="4060371"/>
          </a:xfrm>
          <a:prstGeom prst="rect">
            <a:avLst/>
          </a:prstGeom>
        </p:spPr>
      </p:pic>
      <p:sp>
        <p:nvSpPr>
          <p:cNvPr id="10" name="TextBox 9">
            <a:extLst>
              <a:ext uri="{FF2B5EF4-FFF2-40B4-BE49-F238E27FC236}">
                <a16:creationId xmlns:a16="http://schemas.microsoft.com/office/drawing/2014/main" id="{DB0BD6C5-C3E7-9E72-834F-2945CDC5D458}"/>
              </a:ext>
            </a:extLst>
          </p:cNvPr>
          <p:cNvSpPr txBox="1"/>
          <p:nvPr/>
        </p:nvSpPr>
        <p:spPr>
          <a:xfrm>
            <a:off x="7097486" y="5754197"/>
            <a:ext cx="3733789" cy="598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10160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16F862-AF37-C0FE-9D76-FA43ABCCCC75}"/>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7" name="Rectangle 16">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23DC91B-34D8-1C31-ED6D-0E809EC515B3}"/>
              </a:ext>
            </a:extLst>
          </p:cNvPr>
          <p:cNvPicPr>
            <a:picLocks noChangeAspect="1"/>
          </p:cNvPicPr>
          <p:nvPr/>
        </p:nvPicPr>
        <p:blipFill>
          <a:blip r:embed="rId2"/>
          <a:stretch>
            <a:fillRect/>
          </a:stretch>
        </p:blipFill>
        <p:spPr>
          <a:xfrm>
            <a:off x="715748" y="2724298"/>
            <a:ext cx="5131088" cy="2911892"/>
          </a:xfrm>
          <a:prstGeom prst="rect">
            <a:avLst/>
          </a:prstGeom>
        </p:spPr>
      </p:pic>
      <p:pic>
        <p:nvPicPr>
          <p:cNvPr id="6" name="Picture 5">
            <a:extLst>
              <a:ext uri="{FF2B5EF4-FFF2-40B4-BE49-F238E27FC236}">
                <a16:creationId xmlns:a16="http://schemas.microsoft.com/office/drawing/2014/main" id="{CD155A88-DCE0-DEDD-9B08-BD394679D38A}"/>
              </a:ext>
            </a:extLst>
          </p:cNvPr>
          <p:cNvPicPr>
            <a:picLocks noChangeAspect="1"/>
          </p:cNvPicPr>
          <p:nvPr/>
        </p:nvPicPr>
        <p:blipFill>
          <a:blip r:embed="rId3"/>
          <a:stretch>
            <a:fillRect/>
          </a:stretch>
        </p:blipFill>
        <p:spPr>
          <a:xfrm>
            <a:off x="6345165" y="2658163"/>
            <a:ext cx="5131087" cy="3117135"/>
          </a:xfrm>
          <a:prstGeom prst="rect">
            <a:avLst/>
          </a:prstGeom>
        </p:spPr>
      </p:pic>
      <p:sp>
        <p:nvSpPr>
          <p:cNvPr id="10" name="TextBox 9">
            <a:extLst>
              <a:ext uri="{FF2B5EF4-FFF2-40B4-BE49-F238E27FC236}">
                <a16:creationId xmlns:a16="http://schemas.microsoft.com/office/drawing/2014/main" id="{C1C42E49-37F2-5601-120F-64D48FD44B3C}"/>
              </a:ext>
            </a:extLst>
          </p:cNvPr>
          <p:cNvSpPr txBox="1"/>
          <p:nvPr/>
        </p:nvSpPr>
        <p:spPr>
          <a:xfrm>
            <a:off x="7097486" y="5754197"/>
            <a:ext cx="3733789" cy="598714"/>
          </a:xfrm>
          <a:prstGeom prst="rect">
            <a:avLst/>
          </a:prstGeom>
          <a:noFill/>
        </p:spPr>
        <p:txBody>
          <a:bodyPr wrap="square" rtlCol="0">
            <a:spAutoFit/>
          </a:bodyPr>
          <a:lstStyle/>
          <a:p>
            <a:endParaRPr lang="en-GB"/>
          </a:p>
        </p:txBody>
      </p:sp>
      <p:sp>
        <p:nvSpPr>
          <p:cNvPr id="12" name="TextBox 11">
            <a:extLst>
              <a:ext uri="{FF2B5EF4-FFF2-40B4-BE49-F238E27FC236}">
                <a16:creationId xmlns:a16="http://schemas.microsoft.com/office/drawing/2014/main" id="{B2393530-1A69-A71D-2E17-B987C5ED0407}"/>
              </a:ext>
            </a:extLst>
          </p:cNvPr>
          <p:cNvSpPr txBox="1"/>
          <p:nvPr/>
        </p:nvSpPr>
        <p:spPr>
          <a:xfrm>
            <a:off x="699713" y="248038"/>
            <a:ext cx="7856458" cy="11592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700" kern="1200" dirty="0">
                <a:solidFill>
                  <a:srgbClr val="FFFFFF"/>
                </a:solidFill>
                <a:latin typeface="+mj-lt"/>
                <a:ea typeface="+mj-ea"/>
                <a:cs typeface="+mj-cs"/>
              </a:rPr>
              <a:t>Source: Clean Power Action Plan 2030 UK GOV – Dec 2024</a:t>
            </a:r>
          </a:p>
        </p:txBody>
      </p:sp>
    </p:spTree>
    <p:extLst>
      <p:ext uri="{BB962C8B-B14F-4D97-AF65-F5344CB8AC3E}">
        <p14:creationId xmlns:p14="http://schemas.microsoft.com/office/powerpoint/2010/main" val="305246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F377B1-0642-9E64-F91D-C14C23FAF66C}"/>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4CB0195-40E7-EBAC-C6E1-01662CA3BEDB}"/>
              </a:ext>
            </a:extLst>
          </p:cNvPr>
          <p:cNvSpPr txBox="1"/>
          <p:nvPr/>
        </p:nvSpPr>
        <p:spPr>
          <a:xfrm>
            <a:off x="699713" y="248038"/>
            <a:ext cx="7063721" cy="11592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700" kern="1200" dirty="0">
                <a:solidFill>
                  <a:srgbClr val="FFFFFF"/>
                </a:solidFill>
                <a:latin typeface="+mj-lt"/>
                <a:ea typeface="+mj-ea"/>
                <a:cs typeface="+mj-cs"/>
              </a:rPr>
              <a:t>Source: Clean Power Action Plan 2030 UK GOV – Dec 2024</a:t>
            </a:r>
          </a:p>
        </p:txBody>
      </p:sp>
      <p:pic>
        <p:nvPicPr>
          <p:cNvPr id="4" name="Picture 3" descr="A blue and white diagram with text&#10;&#10;AI-generated content may be incorrect.">
            <a:extLst>
              <a:ext uri="{FF2B5EF4-FFF2-40B4-BE49-F238E27FC236}">
                <a16:creationId xmlns:a16="http://schemas.microsoft.com/office/drawing/2014/main" id="{D71716B0-576C-98AD-0895-BAE7C884BBFE}"/>
              </a:ext>
            </a:extLst>
          </p:cNvPr>
          <p:cNvPicPr>
            <a:picLocks noChangeAspect="1"/>
          </p:cNvPicPr>
          <p:nvPr/>
        </p:nvPicPr>
        <p:blipFill>
          <a:blip r:embed="rId2"/>
          <a:stretch>
            <a:fillRect/>
          </a:stretch>
        </p:blipFill>
        <p:spPr>
          <a:xfrm>
            <a:off x="1366146" y="2157802"/>
            <a:ext cx="8741229" cy="4452160"/>
          </a:xfrm>
          <a:prstGeom prst="rect">
            <a:avLst/>
          </a:prstGeom>
        </p:spPr>
      </p:pic>
      <p:sp>
        <p:nvSpPr>
          <p:cNvPr id="10" name="TextBox 9">
            <a:extLst>
              <a:ext uri="{FF2B5EF4-FFF2-40B4-BE49-F238E27FC236}">
                <a16:creationId xmlns:a16="http://schemas.microsoft.com/office/drawing/2014/main" id="{37045777-63AA-2E42-4CC0-12B709F9BE66}"/>
              </a:ext>
            </a:extLst>
          </p:cNvPr>
          <p:cNvSpPr txBox="1"/>
          <p:nvPr/>
        </p:nvSpPr>
        <p:spPr>
          <a:xfrm>
            <a:off x="7097486" y="5754197"/>
            <a:ext cx="3733789" cy="598714"/>
          </a:xfrm>
          <a:prstGeom prst="rect">
            <a:avLst/>
          </a:prstGeom>
          <a:noFill/>
        </p:spPr>
        <p:txBody>
          <a:bodyPr wrap="square" rtlCol="0">
            <a:spAutoFit/>
          </a:bodyPr>
          <a:lstStyle/>
          <a:p>
            <a:endParaRPr lang="en-GB"/>
          </a:p>
        </p:txBody>
      </p:sp>
    </p:spTree>
    <p:extLst>
      <p:ext uri="{BB962C8B-B14F-4D97-AF65-F5344CB8AC3E}">
        <p14:creationId xmlns:p14="http://schemas.microsoft.com/office/powerpoint/2010/main" val="74942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49A657-0949-6F25-FDDC-5F561A7242A5}"/>
            </a:ext>
          </a:extLst>
        </p:cNvPr>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6" name="Rectangle 75">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07BAC51-E38F-CDBC-A21D-85882AECEF03}"/>
              </a:ext>
            </a:extLst>
          </p:cNvPr>
          <p:cNvSpPr txBox="1"/>
          <p:nvPr/>
        </p:nvSpPr>
        <p:spPr>
          <a:xfrm>
            <a:off x="699714" y="353160"/>
            <a:ext cx="7091300" cy="898581"/>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kumimoji="0" lang="en-US" sz="2800" b="0" i="0" u="none" strike="noStrike" cap="none" spc="0" normalizeH="0" baseline="0" noProof="0">
                <a:ln>
                  <a:noFill/>
                </a:ln>
                <a:solidFill>
                  <a:srgbClr val="FFFFFF"/>
                </a:solidFill>
                <a:effectLst/>
                <a:uLnTx/>
                <a:uFillTx/>
                <a:latin typeface="+mj-lt"/>
                <a:ea typeface="+mj-ea"/>
                <a:cs typeface="+mj-cs"/>
              </a:rPr>
              <a:t>Source: </a:t>
            </a:r>
            <a:r>
              <a:rPr lang="en-US" sz="2800">
                <a:solidFill>
                  <a:srgbClr val="FFFFFF"/>
                </a:solidFill>
                <a:latin typeface="+mj-lt"/>
                <a:ea typeface="+mj-ea"/>
                <a:cs typeface="+mj-cs"/>
              </a:rPr>
              <a:t>DESNZ – GOV UK - Quarterly Report to end of December 2024</a:t>
            </a:r>
            <a:endParaRPr kumimoji="0" lang="en-US" sz="2800" b="0" i="0" u="none" strike="noStrike" cap="none" spc="0" normalizeH="0" baseline="0" noProof="0">
              <a:ln>
                <a:noFill/>
              </a:ln>
              <a:solidFill>
                <a:srgbClr val="FFFFFF"/>
              </a:solidFill>
              <a:effectLst/>
              <a:uLnTx/>
              <a:uFillTx/>
              <a:latin typeface="+mj-lt"/>
              <a:ea typeface="+mj-ea"/>
              <a:cs typeface="+mj-cs"/>
            </a:endParaRPr>
          </a:p>
        </p:txBody>
      </p:sp>
      <p:pic>
        <p:nvPicPr>
          <p:cNvPr id="3" name="Picture 2">
            <a:extLst>
              <a:ext uri="{FF2B5EF4-FFF2-40B4-BE49-F238E27FC236}">
                <a16:creationId xmlns:a16="http://schemas.microsoft.com/office/drawing/2014/main" id="{3C5E9501-3B66-8176-DE58-9358FD768B35}"/>
              </a:ext>
            </a:extLst>
          </p:cNvPr>
          <p:cNvPicPr>
            <a:picLocks noChangeAspect="1"/>
          </p:cNvPicPr>
          <p:nvPr/>
        </p:nvPicPr>
        <p:blipFill>
          <a:blip r:embed="rId2"/>
          <a:stretch>
            <a:fillRect/>
          </a:stretch>
        </p:blipFill>
        <p:spPr>
          <a:xfrm>
            <a:off x="6233588" y="2380041"/>
            <a:ext cx="5131088" cy="3374156"/>
          </a:xfrm>
          <a:prstGeom prst="rect">
            <a:avLst/>
          </a:prstGeom>
        </p:spPr>
      </p:pic>
      <p:pic>
        <p:nvPicPr>
          <p:cNvPr id="4" name="Picture 3">
            <a:extLst>
              <a:ext uri="{FF2B5EF4-FFF2-40B4-BE49-F238E27FC236}">
                <a16:creationId xmlns:a16="http://schemas.microsoft.com/office/drawing/2014/main" id="{9D2C3568-7C8F-47F2-3C11-E3C7059A20EC}"/>
              </a:ext>
            </a:extLst>
          </p:cNvPr>
          <p:cNvPicPr>
            <a:picLocks noChangeAspect="1"/>
          </p:cNvPicPr>
          <p:nvPr/>
        </p:nvPicPr>
        <p:blipFill>
          <a:blip r:embed="rId3"/>
          <a:stretch>
            <a:fillRect/>
          </a:stretch>
        </p:blipFill>
        <p:spPr>
          <a:xfrm>
            <a:off x="1102501" y="2403298"/>
            <a:ext cx="5131087" cy="3431445"/>
          </a:xfrm>
          <a:prstGeom prst="rect">
            <a:avLst/>
          </a:prstGeom>
        </p:spPr>
      </p:pic>
      <p:sp>
        <p:nvSpPr>
          <p:cNvPr id="10" name="TextBox 9">
            <a:extLst>
              <a:ext uri="{FF2B5EF4-FFF2-40B4-BE49-F238E27FC236}">
                <a16:creationId xmlns:a16="http://schemas.microsoft.com/office/drawing/2014/main" id="{19355E8E-EC86-9225-9C93-5C193ABA69AE}"/>
              </a:ext>
            </a:extLst>
          </p:cNvPr>
          <p:cNvSpPr txBox="1"/>
          <p:nvPr/>
        </p:nvSpPr>
        <p:spPr>
          <a:xfrm>
            <a:off x="7097486" y="5754197"/>
            <a:ext cx="3733789" cy="598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2958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dirty="0">
                <a:latin typeface="Roboto"/>
                <a:ea typeface="Roboto"/>
                <a:cs typeface="Roboto"/>
              </a:rPr>
              <a:t>Change proposal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273454" y="1828800"/>
          <a:ext cx="11645092" cy="350520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lt1"/>
                          </a:solidFill>
                          <a:latin typeface="Arial"/>
                          <a:ea typeface="Roboto"/>
                          <a:cs typeface="Arial"/>
                        </a:rPr>
                        <a:t>CP</a:t>
                      </a:r>
                    </a:p>
                  </a:txBody>
                  <a:tcPr>
                    <a:solidFill>
                      <a:srgbClr val="70ADA3"/>
                    </a:solidFill>
                  </a:tcPr>
                </a:tc>
                <a:tc>
                  <a:txBody>
                    <a:bodyPr/>
                    <a:lstStyle/>
                    <a:p>
                      <a:r>
                        <a:rPr lang="en-GB" sz="1400" dirty="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R0152</a:t>
                      </a:r>
                    </a:p>
                  </a:txBody>
                  <a:tcPr marL="0" marR="0" marT="0" marB="0" anchor="ctr">
                    <a:solidFill>
                      <a:srgbClr val="CFE3DF"/>
                    </a:solidFill>
                  </a:tcPr>
                </a:tc>
                <a:tc>
                  <a:txBody>
                    <a:bodyPr/>
                    <a:lstStyle/>
                    <a:p>
                      <a:pPr algn="l" fontAlgn="t"/>
                      <a:r>
                        <a:rPr lang="en-GB" sz="1200" b="0" i="0" u="none" strike="noStrike">
                          <a:solidFill>
                            <a:srgbClr val="000000"/>
                          </a:solidFill>
                          <a:effectLst/>
                          <a:latin typeface="Arial"/>
                        </a:rPr>
                        <a:t>Revision to the Consolidated Metering Code of Practice (CoMCoP) </a:t>
                      </a:r>
                    </a:p>
                  </a:txBody>
                  <a:tcPr marL="0" marR="0" marT="0" marB="0" anchor="ctr">
                    <a:solidFill>
                      <a:srgbClr val="CFE3DF"/>
                    </a:solidFill>
                  </a:tcPr>
                </a:tc>
                <a:tc>
                  <a:txBody>
                    <a:bodyPr/>
                    <a:lstStyle/>
                    <a:p>
                      <a:pPr algn="l" fontAlgn="ctr"/>
                      <a:r>
                        <a:rPr lang="en-GB" sz="1200" b="0" i="0" u="none" strike="noStrike">
                          <a:solidFill>
                            <a:srgbClr val="000000"/>
                          </a:solidFill>
                          <a:effectLst/>
                          <a:latin typeface="Arial"/>
                        </a:rPr>
                        <a:t>Caroline Freimuller</a:t>
                      </a:r>
                      <a:endParaRPr lang="en-GB" sz="1200" b="0" i="0" u="none" strike="noStrike" err="1">
                        <a:solidFill>
                          <a:srgbClr val="000000"/>
                        </a:solidFill>
                        <a:effectLst/>
                        <a:latin typeface="Arial"/>
                      </a:endParaRPr>
                    </a:p>
                  </a:txBody>
                  <a:tcPr marL="0" marR="0" marT="0" marB="0" anchor="ctr">
                    <a:solidFill>
                      <a:srgbClr val="CFE3DF"/>
                    </a:solidFill>
                  </a:tcPr>
                </a:tc>
                <a:tc>
                  <a:txBody>
                    <a:bodyPr/>
                    <a:lstStyle/>
                    <a:p>
                      <a:pPr lvl="0" algn="l">
                        <a:lnSpc>
                          <a:spcPct val="100000"/>
                        </a:lnSpc>
                        <a:spcBef>
                          <a:spcPts val="0"/>
                        </a:spcBef>
                        <a:spcAft>
                          <a:spcPts val="0"/>
                        </a:spcAft>
                        <a:buNone/>
                      </a:pPr>
                      <a:r>
                        <a:rPr lang="en-GB" sz="1200" b="0" i="0" u="none" strike="noStrike" kern="1200">
                          <a:solidFill>
                            <a:srgbClr val="000000"/>
                          </a:solidFill>
                          <a:effectLst/>
                          <a:latin typeface="Arial"/>
                          <a:ea typeface="+mn-ea"/>
                          <a:cs typeface="+mn-cs"/>
                        </a:rPr>
                        <a:t>This Change Proposal is due to be presented at June MEP for final decision.</a:t>
                      </a:r>
                    </a:p>
                  </a:txBody>
                  <a:tcPr anchor="ctr">
                    <a:solidFill>
                      <a:srgbClr val="CFE3DF"/>
                    </a:solidFill>
                  </a:tcPr>
                </a:tc>
                <a:extLst>
                  <a:ext uri="{0D108BD9-81ED-4DB2-BD59-A6C34878D82A}">
                    <a16:rowId xmlns:a16="http://schemas.microsoft.com/office/drawing/2014/main" val="185265701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I0197</a:t>
                      </a:r>
                    </a:p>
                  </a:txBody>
                  <a:tcPr marL="0" marR="0" marT="0" marB="0" anchor="ctr">
                    <a:solidFill>
                      <a:srgbClr val="CFE3DF">
                        <a:alpha val="25098"/>
                      </a:srgbClr>
                    </a:solidFill>
                  </a:tcPr>
                </a:tc>
                <a:tc>
                  <a:txBody>
                    <a:bodyPr/>
                    <a:lstStyle/>
                    <a:p>
                      <a:pPr algn="l" fontAlgn="t"/>
                      <a:r>
                        <a:rPr lang="en-GB" sz="1200" b="0" i="0" u="none" strike="noStrike" dirty="0">
                          <a:solidFill>
                            <a:srgbClr val="000000"/>
                          </a:solidFill>
                          <a:effectLst/>
                          <a:latin typeface="Arial"/>
                        </a:rPr>
                        <a:t>Introducing a process to provide updates during fault resolutions</a:t>
                      </a:r>
                    </a:p>
                  </a:txBody>
                  <a:tcPr marL="0" marR="0" marT="0" marB="0" anchor="ctr">
                    <a:solidFill>
                      <a:srgbClr val="CFE3DF">
                        <a:alpha val="25098"/>
                      </a:srgbClr>
                    </a:solidFill>
                  </a:tcPr>
                </a:tc>
                <a:tc>
                  <a:txBody>
                    <a:bodyPr/>
                    <a:lstStyle/>
                    <a:p>
                      <a:pPr algn="l" fontAlgn="ctr"/>
                      <a:r>
                        <a:rPr lang="en-GB" sz="1200" b="0" i="0" u="none" strike="noStrike" dirty="0">
                          <a:solidFill>
                            <a:srgbClr val="000000"/>
                          </a:solidFill>
                          <a:effectLst/>
                          <a:latin typeface="Arial"/>
                        </a:rPr>
                        <a:t>James Hardy</a:t>
                      </a:r>
                    </a:p>
                  </a:txBody>
                  <a:tcPr marL="0" marR="0" marT="0" marB="0" anchor="ctr">
                    <a:solidFill>
                      <a:srgbClr val="CFE3DF">
                        <a:alpha val="25098"/>
                      </a:srgbClr>
                    </a:solidFill>
                  </a:tcPr>
                </a:tc>
                <a:tc>
                  <a:txBody>
                    <a:bodyPr/>
                    <a:lstStyle/>
                    <a:p>
                      <a:pPr lvl="0" algn="l">
                        <a:lnSpc>
                          <a:spcPct val="100000"/>
                        </a:lnSpc>
                        <a:spcBef>
                          <a:spcPts val="0"/>
                        </a:spcBef>
                        <a:spcAft>
                          <a:spcPts val="0"/>
                        </a:spcAft>
                        <a:buNone/>
                      </a:pPr>
                      <a:r>
                        <a:rPr lang="en-GB" sz="1200" dirty="0">
                          <a:latin typeface="Arial"/>
                          <a:cs typeface="Arial"/>
                        </a:rPr>
                        <a:t>The Change Report (Proposal Plan) is to be presented to the REC Change Panel on 03 June 2025. The Code Manager is continuing to explore the scope of the Issue and has engaged with the REC Metering Expert Panel and will engage with the REC Change Issues Group to discuss possible options on how to proceed with this Issue. Due to the expected large scope of, and interest in, this Issue, the Code Manager intends to set up a specific I0197 working group to begin in June. </a:t>
                      </a:r>
                    </a:p>
                  </a:txBody>
                  <a:tcPr anchor="ctr">
                    <a:solidFill>
                      <a:srgbClr val="CFE3DF">
                        <a:alpha val="25098"/>
                      </a:srgbClr>
                    </a:solidFill>
                  </a:tcPr>
                </a:tc>
                <a:extLst>
                  <a:ext uri="{0D108BD9-81ED-4DB2-BD59-A6C34878D82A}">
                    <a16:rowId xmlns:a16="http://schemas.microsoft.com/office/drawing/2014/main" val="228561368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R0201</a:t>
                      </a:r>
                    </a:p>
                  </a:txBody>
                  <a:tcPr marL="0" marR="0" marT="0" marB="0" anchor="ctr">
                    <a:solidFill>
                      <a:srgbClr val="CFE3DF"/>
                    </a:solidFill>
                  </a:tcPr>
                </a:tc>
                <a:tc>
                  <a:txBody>
                    <a:bodyPr/>
                    <a:lstStyle/>
                    <a:p>
                      <a:pPr algn="l" fontAlgn="t"/>
                      <a:r>
                        <a:rPr lang="en-GB" sz="1200" b="0" i="0" u="none" strike="noStrike">
                          <a:solidFill>
                            <a:srgbClr val="000000"/>
                          </a:solidFill>
                          <a:effectLst/>
                          <a:latin typeface="Arial"/>
                        </a:rPr>
                        <a:t>Creation of a Tool to Manually Correct ERDS / CSS Discrepancies</a:t>
                      </a:r>
                      <a:br>
                        <a:rPr lang="en-GB" sz="1200" b="0" i="0" u="none" strike="noStrike">
                          <a:solidFill>
                            <a:srgbClr val="000000"/>
                          </a:solidFill>
                          <a:effectLst/>
                          <a:latin typeface="Arial"/>
                        </a:rPr>
                      </a:br>
                      <a:endParaRPr lang="en-GB" sz="1200" b="0" i="0" u="none" strike="noStrike">
                        <a:solidFill>
                          <a:srgbClr val="000000"/>
                        </a:solidFill>
                        <a:effectLst/>
                        <a:latin typeface="Arial"/>
                      </a:endParaRPr>
                    </a:p>
                  </a:txBody>
                  <a:tcPr marL="0" marR="0" marT="0" marB="0" anchor="ctr">
                    <a:solidFill>
                      <a:srgbClr val="CFE3DF"/>
                    </a:solidFill>
                  </a:tcPr>
                </a:tc>
                <a:tc>
                  <a:txBody>
                    <a:bodyPr/>
                    <a:lstStyle/>
                    <a:p>
                      <a:pPr algn="l" fontAlgn="ctr"/>
                      <a:r>
                        <a:rPr lang="en-GB" sz="1200" b="0" i="0" u="none" strike="noStrike">
                          <a:solidFill>
                            <a:srgbClr val="000000"/>
                          </a:solidFill>
                          <a:effectLst/>
                          <a:latin typeface="Arial"/>
                        </a:rPr>
                        <a:t>Ben Giblin</a:t>
                      </a:r>
                    </a:p>
                  </a:txBody>
                  <a:tcPr marL="0" marR="0" marT="0" marB="0" anchor="ctr">
                    <a:solidFill>
                      <a:srgbClr val="CFE3DF"/>
                    </a:solidFill>
                  </a:tcPr>
                </a:tc>
                <a:tc>
                  <a:txBody>
                    <a:bodyPr/>
                    <a:lstStyle/>
                    <a:p>
                      <a:pPr lvl="0" algn="l">
                        <a:lnSpc>
                          <a:spcPct val="100000"/>
                        </a:lnSpc>
                        <a:spcBef>
                          <a:spcPts val="0"/>
                        </a:spcBef>
                        <a:spcAft>
                          <a:spcPts val="0"/>
                        </a:spcAft>
                        <a:buNone/>
                      </a:pPr>
                      <a:r>
                        <a:rPr lang="en-GB" sz="1200" dirty="0">
                          <a:latin typeface="Arial"/>
                        </a:rPr>
                        <a:t>The corresponding BSC Change has been raised, however the REC Code Manager is working with the BSC to determine the timeline and implementation approach for this change proposal. This is because REC Party responses to the Impact Assessment requested sight of the BSC consultation responses before going to vote. </a:t>
                      </a:r>
                    </a:p>
                  </a:txBody>
                  <a:tcPr anchor="ctr">
                    <a:solidFill>
                      <a:srgbClr val="CFE3DF"/>
                    </a:solidFill>
                  </a:tcPr>
                </a:tc>
                <a:extLst>
                  <a:ext uri="{0D108BD9-81ED-4DB2-BD59-A6C34878D82A}">
                    <a16:rowId xmlns:a16="http://schemas.microsoft.com/office/drawing/2014/main" val="415320847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R0202</a:t>
                      </a:r>
                    </a:p>
                  </a:txBody>
                  <a:tcPr marL="0" marR="0" marT="0" marB="0" anchor="ctr">
                    <a:solidFill>
                      <a:srgbClr val="CFE3DF">
                        <a:alpha val="25098"/>
                      </a:srgbClr>
                    </a:solidFill>
                  </a:tcPr>
                </a:tc>
                <a:tc>
                  <a:txBody>
                    <a:bodyPr/>
                    <a:lstStyle/>
                    <a:p>
                      <a:pPr algn="l" fontAlgn="t"/>
                      <a:r>
                        <a:rPr lang="fr-FR" sz="1200" b="0" i="0" u="none" strike="noStrike">
                          <a:solidFill>
                            <a:srgbClr val="000000"/>
                          </a:solidFill>
                          <a:effectLst/>
                          <a:latin typeface="Arial"/>
                        </a:rPr>
                        <a:t>Performance Assurance Report Catalogue Updates (MHHS)</a:t>
                      </a:r>
                    </a:p>
                  </a:txBody>
                  <a:tcPr marL="0" marR="0" marT="0" marB="0" anchor="ctr">
                    <a:solidFill>
                      <a:srgbClr val="CFE3DF">
                        <a:alpha val="25098"/>
                      </a:srgbClr>
                    </a:solidFill>
                  </a:tcPr>
                </a:tc>
                <a:tc>
                  <a:txBody>
                    <a:bodyPr/>
                    <a:lstStyle/>
                    <a:p>
                      <a:pPr algn="l" fontAlgn="ctr"/>
                      <a:r>
                        <a:rPr lang="en-GB" sz="1200" b="0" i="0" u="none" strike="noStrike">
                          <a:solidFill>
                            <a:srgbClr val="000000"/>
                          </a:solidFill>
                          <a:effectLst/>
                          <a:latin typeface="Arial"/>
                        </a:rPr>
                        <a:t>Harriet Truss</a:t>
                      </a:r>
                    </a:p>
                  </a:txBody>
                  <a:tcPr marL="0" marR="0" marT="0" marB="0" anchor="ctr">
                    <a:solidFill>
                      <a:srgbClr val="CFE3DF">
                        <a:alpha val="25098"/>
                      </a:srgbClr>
                    </a:solidFill>
                  </a:tcPr>
                </a:tc>
                <a:tc>
                  <a:txBody>
                    <a:bodyPr/>
                    <a:lstStyle/>
                    <a:p>
                      <a:pPr lvl="0" algn="l">
                        <a:lnSpc>
                          <a:spcPct val="100000"/>
                        </a:lnSpc>
                        <a:spcBef>
                          <a:spcPts val="0"/>
                        </a:spcBef>
                        <a:spcAft>
                          <a:spcPts val="0"/>
                        </a:spcAft>
                        <a:buNone/>
                      </a:pPr>
                      <a:r>
                        <a:rPr lang="en-GB" sz="1200" kern="1200" dirty="0">
                          <a:solidFill>
                            <a:schemeClr val="dk1"/>
                          </a:solidFill>
                          <a:latin typeface="Arial"/>
                          <a:ea typeface="+mn-ea"/>
                          <a:cs typeface="Arial"/>
                        </a:rPr>
                        <a:t>The Final Recommendation was approved by REC Performance Assurance Board on 29 April 2025. This change requires MEMs to provide a new monthly report on Meter Asset Data. The implementation approach is for the first report to be submitted 3 months after the CP approval.  The notice of implementation communication confirmed the date of the first report as 07 August 2025, for data as at the end of July. </a:t>
                      </a:r>
                    </a:p>
                  </a:txBody>
                  <a:tcPr anchor="ctr">
                    <a:solidFill>
                      <a:srgbClr val="CFE3DF">
                        <a:alpha val="25098"/>
                      </a:srgbClr>
                    </a:solidFill>
                  </a:tcPr>
                </a:tc>
                <a:extLst>
                  <a:ext uri="{0D108BD9-81ED-4DB2-BD59-A6C34878D82A}">
                    <a16:rowId xmlns:a16="http://schemas.microsoft.com/office/drawing/2014/main" val="2023612932"/>
                  </a:ext>
                </a:extLst>
              </a:tr>
            </a:tbl>
          </a:graphicData>
        </a:graphic>
      </p:graphicFrame>
    </p:spTree>
    <p:extLst>
      <p:ext uri="{BB962C8B-B14F-4D97-AF65-F5344CB8AC3E}">
        <p14:creationId xmlns:p14="http://schemas.microsoft.com/office/powerpoint/2010/main" val="2029326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8EF5B-1E24-5D82-5880-C3947E04B1B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65578FEE-7243-1D16-17AC-76E608C086D6}"/>
              </a:ext>
            </a:extLst>
          </p:cNvPr>
          <p:cNvSpPr txBox="1">
            <a:spLocks noGrp="1"/>
          </p:cNvSpPr>
          <p:nvPr>
            <p:ph type="title"/>
          </p:nvPr>
        </p:nvSpPr>
        <p:spPr/>
        <p:txBody>
          <a:bodyPr/>
          <a:lstStyle/>
          <a:p>
            <a:pPr lvl="0"/>
            <a:r>
              <a:rPr lang="en-GB" dirty="0">
                <a:latin typeface="Roboto"/>
                <a:ea typeface="Roboto"/>
                <a:cs typeface="Roboto"/>
              </a:rPr>
              <a:t>Change proposal tracker</a:t>
            </a:r>
          </a:p>
        </p:txBody>
      </p:sp>
      <p:graphicFrame>
        <p:nvGraphicFramePr>
          <p:cNvPr id="4" name="Table 4">
            <a:extLst>
              <a:ext uri="{FF2B5EF4-FFF2-40B4-BE49-F238E27FC236}">
                <a16:creationId xmlns:a16="http://schemas.microsoft.com/office/drawing/2014/main" id="{6CFFC8C3-8CB4-0F81-1679-57E45D149649}"/>
              </a:ext>
            </a:extLst>
          </p:cNvPr>
          <p:cNvGraphicFramePr>
            <a:graphicFrameLocks noGrp="1"/>
          </p:cNvGraphicFramePr>
          <p:nvPr/>
        </p:nvGraphicFramePr>
        <p:xfrm>
          <a:off x="344696" y="1310640"/>
          <a:ext cx="11645092" cy="423672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lt1"/>
                          </a:solidFill>
                          <a:latin typeface="Arial"/>
                          <a:ea typeface="Roboto"/>
                          <a:cs typeface="Arial"/>
                        </a:rPr>
                        <a:t>CP</a:t>
                      </a:r>
                    </a:p>
                  </a:txBody>
                  <a:tcPr>
                    <a:solidFill>
                      <a:srgbClr val="70ADA3"/>
                    </a:solidFill>
                  </a:tcPr>
                </a:tc>
                <a:tc>
                  <a:txBody>
                    <a:bodyPr/>
                    <a:lstStyle/>
                    <a:p>
                      <a:r>
                        <a:rPr lang="en-GB" sz="1400" dirty="0">
                          <a:latin typeface="Arial"/>
                          <a:ea typeface="Roboto"/>
                          <a:cs typeface="Arial"/>
                        </a:rPr>
                        <a:t>Title</a:t>
                      </a:r>
                    </a:p>
                  </a:txBody>
                  <a:tcPr>
                    <a:solidFill>
                      <a:srgbClr val="70ADA3"/>
                    </a:solidFill>
                  </a:tcPr>
                </a:tc>
                <a:tc>
                  <a:txBody>
                    <a:bodyPr/>
                    <a:lstStyle/>
                    <a:p>
                      <a:r>
                        <a:rPr lang="en-GB" sz="1400" dirty="0">
                          <a:latin typeface="Arial"/>
                          <a:ea typeface="Roboto"/>
                          <a:cs typeface="Arial"/>
                        </a:rPr>
                        <a:t>Lead</a:t>
                      </a:r>
                    </a:p>
                  </a:txBody>
                  <a:tcPr>
                    <a:solidFill>
                      <a:srgbClr val="70ADA3"/>
                    </a:solidFill>
                  </a:tcPr>
                </a:tc>
                <a:tc>
                  <a:txBody>
                    <a:bodyPr/>
                    <a:lstStyle/>
                    <a:p>
                      <a:r>
                        <a:rPr lang="en-GB" sz="1400" dirty="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R0207</a:t>
                      </a:r>
                    </a:p>
                  </a:txBody>
                  <a:tcPr marL="0" marR="0" marT="0" marB="0" anchor="ctr">
                    <a:solidFill>
                      <a:srgbClr val="CFE3DF"/>
                    </a:solidFill>
                  </a:tcPr>
                </a:tc>
                <a:tc>
                  <a:txBody>
                    <a:bodyPr/>
                    <a:lstStyle/>
                    <a:p>
                      <a:pPr algn="l" fontAlgn="t"/>
                      <a:r>
                        <a:rPr lang="en-GB" sz="1200" b="0" i="0" u="none" strike="noStrike">
                          <a:solidFill>
                            <a:srgbClr val="000000"/>
                          </a:solidFill>
                          <a:effectLst/>
                          <a:latin typeface="Arial" panose="020B0604020202020204" pitchFamily="34" charset="0"/>
                        </a:rPr>
                        <a:t>Import / Export MOA Charging Clarification</a:t>
                      </a:r>
                    </a:p>
                  </a:txBody>
                  <a:tcPr marL="0" marR="0" marT="0" marB="0" anchor="ctr">
                    <a:solidFill>
                      <a:srgbClr val="CFE3DF"/>
                    </a:solidFill>
                  </a:tcPr>
                </a:tc>
                <a:tc>
                  <a:txBody>
                    <a:bodyPr/>
                    <a:lstStyle/>
                    <a:p>
                      <a:pPr algn="l" fontAlgn="ctr"/>
                      <a:r>
                        <a:rPr lang="en-GB" sz="1200" b="0" i="0" u="none" strike="noStrike" dirty="0">
                          <a:solidFill>
                            <a:srgbClr val="000000"/>
                          </a:solidFill>
                          <a:effectLst/>
                          <a:latin typeface="Arial" panose="020B0604020202020204" pitchFamily="34" charset="0"/>
                        </a:rPr>
                        <a:t>Caroline Freimuller</a:t>
                      </a:r>
                    </a:p>
                  </a:txBody>
                  <a:tcPr marL="0" marR="0" marT="0" marB="0" anchor="ctr">
                    <a:solidFill>
                      <a:srgbClr val="CFE3DF"/>
                    </a:solidFill>
                  </a:tcPr>
                </a:tc>
                <a:tc>
                  <a:txBody>
                    <a:bodyPr/>
                    <a:lstStyle/>
                    <a:p>
                      <a:pPr lvl="0" algn="l">
                        <a:lnSpc>
                          <a:spcPct val="100000"/>
                        </a:lnSpc>
                        <a:spcBef>
                          <a:spcPts val="0"/>
                        </a:spcBef>
                        <a:spcAft>
                          <a:spcPts val="0"/>
                        </a:spcAft>
                        <a:buNone/>
                      </a:pPr>
                      <a:r>
                        <a:rPr lang="en-GB" sz="1200" b="0" i="0" u="none" strike="noStrike" kern="1200">
                          <a:solidFill>
                            <a:srgbClr val="000000"/>
                          </a:solidFill>
                          <a:effectLst/>
                          <a:latin typeface="Arial" panose="020B0604020202020204" pitchFamily="34" charset="0"/>
                          <a:ea typeface="+mn-ea"/>
                          <a:cs typeface="+mn-cs"/>
                        </a:rPr>
                        <a:t>Awaiting Authority Decision – the Authority has not provided a date by which they expect to be able to make a decision.</a:t>
                      </a:r>
                    </a:p>
                  </a:txBody>
                  <a:tcPr anchor="ctr">
                    <a:solidFill>
                      <a:srgbClr val="CFE3DF"/>
                    </a:solidFill>
                  </a:tcPr>
                </a:tc>
                <a:extLst>
                  <a:ext uri="{0D108BD9-81ED-4DB2-BD59-A6C34878D82A}">
                    <a16:rowId xmlns:a16="http://schemas.microsoft.com/office/drawing/2014/main" val="268346009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I0216</a:t>
                      </a:r>
                    </a:p>
                  </a:txBody>
                  <a:tcPr marL="0" marR="0" marT="0" marB="0" anchor="ctr">
                    <a:solidFill>
                      <a:srgbClr val="CFE3DF">
                        <a:alpha val="25098"/>
                      </a:srgbClr>
                    </a:solidFill>
                  </a:tcPr>
                </a:tc>
                <a:tc>
                  <a:txBody>
                    <a:bodyPr/>
                    <a:lstStyle/>
                    <a:p>
                      <a:pPr algn="l" fontAlgn="t"/>
                      <a:r>
                        <a:rPr lang="en-GB" sz="1200" b="0" i="0" u="none" strike="noStrike" dirty="0">
                          <a:solidFill>
                            <a:srgbClr val="000000"/>
                          </a:solidFill>
                          <a:effectLst/>
                          <a:latin typeface="Arial" panose="020B0604020202020204" pitchFamily="34" charset="0"/>
                        </a:rPr>
                        <a:t>REC Changes to tie in with DCP419</a:t>
                      </a:r>
                    </a:p>
                  </a:txBody>
                  <a:tcPr marL="0" marR="0" marT="0" marB="0" anchor="ctr">
                    <a:solidFill>
                      <a:srgbClr val="CFE3DF">
                        <a:alpha val="25098"/>
                      </a:srgbClr>
                    </a:solidFill>
                  </a:tcPr>
                </a:tc>
                <a:tc>
                  <a:txBody>
                    <a:bodyPr/>
                    <a:lstStyle/>
                    <a:p>
                      <a:pPr algn="l" fontAlgn="ctr"/>
                      <a:r>
                        <a:rPr lang="en-GB" sz="1200" b="0" i="0" u="none" strike="noStrike" dirty="0">
                          <a:solidFill>
                            <a:srgbClr val="000000"/>
                          </a:solidFill>
                          <a:effectLst/>
                          <a:latin typeface="Arial" panose="020B0604020202020204" pitchFamily="34" charset="0"/>
                        </a:rPr>
                        <a:t>Caroline Freimuller</a:t>
                      </a:r>
                    </a:p>
                  </a:txBody>
                  <a:tcPr marL="0" marR="0" marT="0" marB="0" anchor="ctr">
                    <a:solidFill>
                      <a:srgbClr val="CFE3DF">
                        <a:alpha val="25098"/>
                      </a:srgbClr>
                    </a:solidFill>
                  </a:tcPr>
                </a:tc>
                <a:tc>
                  <a:txBody>
                    <a:bodyPr/>
                    <a:lstStyle/>
                    <a:p>
                      <a:pPr lvl="0" algn="l">
                        <a:lnSpc>
                          <a:spcPct val="100000"/>
                        </a:lnSpc>
                        <a:spcBef>
                          <a:spcPts val="0"/>
                        </a:spcBef>
                        <a:spcAft>
                          <a:spcPts val="0"/>
                        </a:spcAft>
                        <a:buNone/>
                      </a:pPr>
                      <a:r>
                        <a:rPr lang="en-GB" sz="1200" b="0" i="0" u="none" strike="noStrike" kern="1200" dirty="0">
                          <a:solidFill>
                            <a:srgbClr val="000000"/>
                          </a:solidFill>
                          <a:effectLst/>
                          <a:latin typeface="Arial" panose="020B0604020202020204" pitchFamily="34" charset="0"/>
                          <a:ea typeface="+mn-ea"/>
                          <a:cs typeface="+mn-cs"/>
                        </a:rPr>
                        <a:t>The Cross Code Steering Group confirmed REC as the lead code for this joint REC / DCUSA change.</a:t>
                      </a:r>
                    </a:p>
                    <a:p>
                      <a:pPr lvl="0" algn="l">
                        <a:lnSpc>
                          <a:spcPct val="100000"/>
                        </a:lnSpc>
                        <a:spcBef>
                          <a:spcPts val="0"/>
                        </a:spcBef>
                        <a:spcAft>
                          <a:spcPts val="0"/>
                        </a:spcAft>
                        <a:buNone/>
                      </a:pPr>
                      <a:endParaRPr lang="en-GB" sz="1200" b="0" i="0" u="none" strike="noStrike" kern="1200" dirty="0">
                        <a:solidFill>
                          <a:srgbClr val="000000"/>
                        </a:solidFill>
                        <a:effectLst/>
                        <a:latin typeface="Arial" panose="020B0604020202020204" pitchFamily="34" charset="0"/>
                        <a:ea typeface="+mn-ea"/>
                        <a:cs typeface="+mn-cs"/>
                      </a:endParaRPr>
                    </a:p>
                    <a:p>
                      <a:pPr lvl="0" algn="l">
                        <a:lnSpc>
                          <a:spcPct val="100000"/>
                        </a:lnSpc>
                        <a:spcBef>
                          <a:spcPts val="0"/>
                        </a:spcBef>
                        <a:spcAft>
                          <a:spcPts val="0"/>
                        </a:spcAft>
                        <a:buNone/>
                      </a:pPr>
                      <a:r>
                        <a:rPr lang="en-GB" sz="1200" b="0" i="0" u="none" strike="noStrike" kern="1200" dirty="0">
                          <a:solidFill>
                            <a:srgbClr val="000000"/>
                          </a:solidFill>
                          <a:effectLst/>
                          <a:latin typeface="Arial" panose="020B0604020202020204" pitchFamily="34" charset="0"/>
                          <a:ea typeface="+mn-ea"/>
                          <a:cs typeface="+mn-cs"/>
                        </a:rPr>
                        <a:t>The Code Manager has had conversations with DCUSA, Ofgem and the Proposer of the DCUSA Change (Scottish and Southern Energy Networks, plus the Energy Networks Association), and is now conducting the business case and preparing the Change Report (For Consultation).</a:t>
                      </a:r>
                    </a:p>
                  </a:txBody>
                  <a:tcPr anchor="ctr">
                    <a:solidFill>
                      <a:srgbClr val="CFE3DF">
                        <a:alpha val="25098"/>
                      </a:srgbClr>
                    </a:solidFill>
                  </a:tcPr>
                </a:tc>
                <a:extLst>
                  <a:ext uri="{0D108BD9-81ED-4DB2-BD59-A6C34878D82A}">
                    <a16:rowId xmlns:a16="http://schemas.microsoft.com/office/drawing/2014/main" val="788948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R0235</a:t>
                      </a:r>
                    </a:p>
                  </a:txBody>
                  <a:tcPr marL="0" marR="0" marT="0" marB="0" anchor="ctr">
                    <a:solidFill>
                      <a:srgbClr val="CFE3DF"/>
                    </a:solidFill>
                  </a:tcPr>
                </a:tc>
                <a:tc>
                  <a:txBody>
                    <a:bodyPr/>
                    <a:lstStyle/>
                    <a:p>
                      <a:pPr algn="l" fontAlgn="t"/>
                      <a:r>
                        <a:rPr lang="it-IT" sz="1200" b="0" i="0" u="none" strike="noStrike" dirty="0">
                          <a:solidFill>
                            <a:srgbClr val="000000"/>
                          </a:solidFill>
                          <a:effectLst/>
                          <a:latin typeface="Arial" panose="020B0604020202020204" pitchFamily="34" charset="0"/>
                        </a:rPr>
                        <a:t>Missing Scenario Variants in D0179</a:t>
                      </a:r>
                    </a:p>
                  </a:txBody>
                  <a:tcPr marL="0" marR="0" marT="0" marB="0" anchor="ctr">
                    <a:solidFill>
                      <a:srgbClr val="CFE3DF"/>
                    </a:solidFill>
                  </a:tcPr>
                </a:tc>
                <a:tc>
                  <a:txBody>
                    <a:bodyPr/>
                    <a:lstStyle/>
                    <a:p>
                      <a:pPr algn="l" fontAlgn="ctr"/>
                      <a:r>
                        <a:rPr lang="en-GB" sz="1200" b="0" i="0" u="none" strike="noStrike" dirty="0">
                          <a:solidFill>
                            <a:srgbClr val="000000"/>
                          </a:solidFill>
                          <a:effectLst/>
                          <a:latin typeface="Arial" panose="020B0604020202020204" pitchFamily="34" charset="0"/>
                        </a:rPr>
                        <a:t>Caroline Freimuller</a:t>
                      </a:r>
                    </a:p>
                  </a:txBody>
                  <a:tcPr marL="0" marR="0" marT="0" marB="0" anchor="ctr">
                    <a:solidFill>
                      <a:srgbClr val="CFE3DF"/>
                    </a:solidFill>
                  </a:tcPr>
                </a:tc>
                <a:tc>
                  <a:txBody>
                    <a:bodyPr/>
                    <a:lstStyle/>
                    <a:p>
                      <a:pPr lvl="0" algn="l">
                        <a:lnSpc>
                          <a:spcPct val="100000"/>
                        </a:lnSpc>
                        <a:spcBef>
                          <a:spcPts val="0"/>
                        </a:spcBef>
                        <a:spcAft>
                          <a:spcPts val="0"/>
                        </a:spcAft>
                        <a:buNone/>
                      </a:pPr>
                      <a:r>
                        <a:rPr lang="en-GB" sz="1200" b="0" i="0" u="none" strike="noStrike" kern="1200" dirty="0">
                          <a:solidFill>
                            <a:srgbClr val="000000"/>
                          </a:solidFill>
                          <a:effectLst/>
                          <a:latin typeface="Arial" panose="020B0604020202020204" pitchFamily="34" charset="0"/>
                          <a:ea typeface="+mn-ea"/>
                          <a:cs typeface="+mn-cs"/>
                        </a:rPr>
                        <a:t>Following discussions at the Change Issues Group and responses received at Party impact assessment, the Code Manager has raised an alternate change (R0235A) so Parties can consult on both solution options. These are:</a:t>
                      </a:r>
                    </a:p>
                    <a:p>
                      <a:pPr lvl="0" algn="l">
                        <a:lnSpc>
                          <a:spcPct val="100000"/>
                        </a:lnSpc>
                        <a:spcBef>
                          <a:spcPts val="0"/>
                        </a:spcBef>
                        <a:spcAft>
                          <a:spcPts val="0"/>
                        </a:spcAft>
                        <a:buNone/>
                      </a:pPr>
                      <a:endParaRPr lang="en-GB" sz="1200" b="0" i="0" u="none" strike="noStrike" kern="1200" dirty="0">
                        <a:solidFill>
                          <a:srgbClr val="000000"/>
                        </a:solidFill>
                        <a:effectLst/>
                        <a:latin typeface="Arial" panose="020B0604020202020204" pitchFamily="34" charset="0"/>
                        <a:ea typeface="+mn-ea"/>
                        <a:cs typeface="+mn-cs"/>
                      </a:endParaRPr>
                    </a:p>
                    <a:p>
                      <a:pPr marL="171450" lvl="0" indent="-171450" algn="l">
                        <a:lnSpc>
                          <a:spcPct val="100000"/>
                        </a:lnSpc>
                        <a:spcBef>
                          <a:spcPts val="0"/>
                        </a:spcBef>
                        <a:spcAft>
                          <a:spcPts val="0"/>
                        </a:spcAft>
                        <a:buFont typeface="Arial" panose="020B0604020202020204" pitchFamily="34" charset="0"/>
                        <a:buChar char="•"/>
                      </a:pPr>
                      <a:r>
                        <a:rPr lang="en-GB" sz="1200" b="0" i="0" u="none" strike="noStrike" kern="1200" dirty="0">
                          <a:solidFill>
                            <a:srgbClr val="000000"/>
                          </a:solidFill>
                          <a:effectLst/>
                          <a:latin typeface="Arial" panose="020B0604020202020204" pitchFamily="34" charset="0"/>
                          <a:ea typeface="+mn-ea"/>
                          <a:cs typeface="+mn-cs"/>
                        </a:rPr>
                        <a:t>R0235 – the addition of the missing D0179 Scenario Variants to the Data Specification</a:t>
                      </a:r>
                    </a:p>
                    <a:p>
                      <a:pPr marL="171450" lvl="0" indent="-171450" algn="l">
                        <a:lnSpc>
                          <a:spcPct val="100000"/>
                        </a:lnSpc>
                        <a:spcBef>
                          <a:spcPts val="0"/>
                        </a:spcBef>
                        <a:spcAft>
                          <a:spcPts val="0"/>
                        </a:spcAft>
                        <a:buFont typeface="Arial" panose="020B0604020202020204" pitchFamily="34" charset="0"/>
                        <a:buChar char="•"/>
                      </a:pPr>
                      <a:endParaRPr lang="en-GB" sz="1200" b="0" i="0" u="none" strike="noStrike" kern="1200" dirty="0">
                        <a:solidFill>
                          <a:srgbClr val="000000"/>
                        </a:solidFill>
                        <a:effectLst/>
                        <a:latin typeface="Arial" panose="020B0604020202020204" pitchFamily="34" charset="0"/>
                        <a:ea typeface="+mn-ea"/>
                        <a:cs typeface="+mn-cs"/>
                      </a:endParaRPr>
                    </a:p>
                    <a:p>
                      <a:pPr marL="171450" lvl="0" indent="-171450" algn="l">
                        <a:lnSpc>
                          <a:spcPct val="100000"/>
                        </a:lnSpc>
                        <a:spcBef>
                          <a:spcPts val="0"/>
                        </a:spcBef>
                        <a:spcAft>
                          <a:spcPts val="0"/>
                        </a:spcAft>
                        <a:buFont typeface="Arial" panose="020B0604020202020204" pitchFamily="34" charset="0"/>
                        <a:buChar char="•"/>
                      </a:pPr>
                      <a:r>
                        <a:rPr lang="en-GB" sz="1200" b="0" i="0" u="none" strike="noStrike" kern="1200" dirty="0">
                          <a:solidFill>
                            <a:srgbClr val="000000"/>
                          </a:solidFill>
                          <a:effectLst/>
                          <a:latin typeface="Arial" panose="020B0604020202020204" pitchFamily="34" charset="0"/>
                          <a:ea typeface="+mn-ea"/>
                          <a:cs typeface="+mn-cs"/>
                        </a:rPr>
                        <a:t>R0235A – the removal of the D0179 from Schedule 14 Metering Operations, and instead requiring the D0139 to be sent for all Meter types.</a:t>
                      </a:r>
                    </a:p>
                    <a:p>
                      <a:pPr marL="171450" lvl="0" indent="-171450" algn="l">
                        <a:lnSpc>
                          <a:spcPct val="100000"/>
                        </a:lnSpc>
                        <a:spcBef>
                          <a:spcPts val="0"/>
                        </a:spcBef>
                        <a:spcAft>
                          <a:spcPts val="0"/>
                        </a:spcAft>
                        <a:buFont typeface="Arial" panose="020B0604020202020204" pitchFamily="34" charset="0"/>
                        <a:buChar char="•"/>
                      </a:pPr>
                      <a:endParaRPr lang="en-GB" sz="1200" b="0" i="0" u="none" strike="noStrike" kern="1200" dirty="0">
                        <a:solidFill>
                          <a:srgbClr val="000000"/>
                        </a:solidFill>
                        <a:effectLst/>
                        <a:latin typeface="Arial" panose="020B0604020202020204" pitchFamily="34" charset="0"/>
                        <a:ea typeface="+mn-ea"/>
                        <a:cs typeface="+mn-cs"/>
                      </a:endParaRPr>
                    </a:p>
                    <a:p>
                      <a:pPr marL="0" lvl="0" indent="0" algn="l">
                        <a:lnSpc>
                          <a:spcPct val="100000"/>
                        </a:lnSpc>
                        <a:spcBef>
                          <a:spcPts val="0"/>
                        </a:spcBef>
                        <a:spcAft>
                          <a:spcPts val="0"/>
                        </a:spcAft>
                        <a:buFont typeface="Arial" panose="020B0604020202020204" pitchFamily="34" charset="0"/>
                        <a:buNone/>
                      </a:pPr>
                      <a:r>
                        <a:rPr lang="en-GB" sz="1200" b="0" i="0" u="none" strike="noStrike" kern="1200" dirty="0">
                          <a:solidFill>
                            <a:srgbClr val="000000"/>
                          </a:solidFill>
                          <a:effectLst/>
                          <a:latin typeface="Arial" panose="020B0604020202020204" pitchFamily="34" charset="0"/>
                          <a:ea typeface="+mn-ea"/>
                          <a:cs typeface="+mn-cs"/>
                        </a:rPr>
                        <a:t>The Change Report (For Consultation) has been published, and will be reviewed by REC Change Panel on 20 May 2025.</a:t>
                      </a:r>
                    </a:p>
                  </a:txBody>
                  <a:tcPr anchor="ctr">
                    <a:solidFill>
                      <a:srgbClr val="CFE3DF"/>
                    </a:solidFill>
                  </a:tcPr>
                </a:tc>
                <a:extLst>
                  <a:ext uri="{0D108BD9-81ED-4DB2-BD59-A6C34878D82A}">
                    <a16:rowId xmlns:a16="http://schemas.microsoft.com/office/drawing/2014/main" val="241204482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R0235A</a:t>
                      </a:r>
                    </a:p>
                  </a:txBody>
                  <a:tcPr marL="0" marR="0" marT="0" marB="0" anchor="ctr">
                    <a:solidFill>
                      <a:srgbClr val="CFE3DF">
                        <a:alpha val="25000"/>
                      </a:srgbClr>
                    </a:solidFill>
                  </a:tcPr>
                </a:tc>
                <a:tc>
                  <a:txBody>
                    <a:bodyPr/>
                    <a:lstStyle/>
                    <a:p>
                      <a:pPr algn="l" fontAlgn="t"/>
                      <a:r>
                        <a:rPr lang="en-GB" sz="1200" b="0" i="0" u="none" strike="noStrike" dirty="0">
                          <a:solidFill>
                            <a:srgbClr val="000000"/>
                          </a:solidFill>
                          <a:effectLst/>
                          <a:latin typeface="Arial" panose="020B0604020202020204" pitchFamily="34" charset="0"/>
                        </a:rPr>
                        <a:t>Missing Scenario Variants in D0179 Alternate Solution</a:t>
                      </a:r>
                    </a:p>
                  </a:txBody>
                  <a:tcPr marL="0" marR="0" marT="0" marB="0" anchor="ctr">
                    <a:solidFill>
                      <a:srgbClr val="CFE3DF">
                        <a:alpha val="25000"/>
                      </a:srgbClr>
                    </a:solidFill>
                  </a:tcPr>
                </a:tc>
                <a:tc>
                  <a:txBody>
                    <a:bodyPr/>
                    <a:lstStyle/>
                    <a:p>
                      <a:pPr algn="l" fontAlgn="ctr"/>
                      <a:r>
                        <a:rPr lang="en-GB" sz="1200" b="0" i="0" u="none" strike="noStrike" dirty="0">
                          <a:solidFill>
                            <a:srgbClr val="000000"/>
                          </a:solidFill>
                          <a:effectLst/>
                          <a:latin typeface="Arial" panose="020B0604020202020204" pitchFamily="34" charset="0"/>
                        </a:rPr>
                        <a:t>Caroline Freimuller</a:t>
                      </a:r>
                    </a:p>
                  </a:txBody>
                  <a:tcPr marL="0" marR="0" marT="0" marB="0" anchor="ctr">
                    <a:solidFill>
                      <a:srgbClr val="CFE3DF">
                        <a:alpha val="25000"/>
                      </a:srgbClr>
                    </a:solidFill>
                  </a:tcPr>
                </a:tc>
                <a:tc>
                  <a:txBody>
                    <a:bodyPr/>
                    <a:lstStyle/>
                    <a:p>
                      <a:pPr lvl="0" algn="l">
                        <a:lnSpc>
                          <a:spcPct val="100000"/>
                        </a:lnSpc>
                        <a:spcBef>
                          <a:spcPts val="0"/>
                        </a:spcBef>
                        <a:spcAft>
                          <a:spcPts val="0"/>
                        </a:spcAft>
                        <a:buNone/>
                      </a:pPr>
                      <a:r>
                        <a:rPr lang="en-GB" sz="1200" b="0" i="0" u="none" strike="noStrike" kern="1200" dirty="0">
                          <a:solidFill>
                            <a:srgbClr val="000000"/>
                          </a:solidFill>
                          <a:effectLst/>
                          <a:latin typeface="Arial" panose="020B0604020202020204" pitchFamily="34" charset="0"/>
                          <a:ea typeface="+mn-ea"/>
                          <a:cs typeface="+mn-cs"/>
                        </a:rPr>
                        <a:t>As above.</a:t>
                      </a:r>
                    </a:p>
                  </a:txBody>
                  <a:tcPr anchor="ctr">
                    <a:solidFill>
                      <a:srgbClr val="CFE3DF">
                        <a:alpha val="25000"/>
                      </a:srgbClr>
                    </a:solidFill>
                  </a:tcPr>
                </a:tc>
                <a:extLst>
                  <a:ext uri="{0D108BD9-81ED-4DB2-BD59-A6C34878D82A}">
                    <a16:rowId xmlns:a16="http://schemas.microsoft.com/office/drawing/2014/main" val="2927840116"/>
                  </a:ext>
                </a:extLst>
              </a:tr>
            </a:tbl>
          </a:graphicData>
        </a:graphic>
      </p:graphicFrame>
    </p:spTree>
    <p:extLst>
      <p:ext uri="{BB962C8B-B14F-4D97-AF65-F5344CB8AC3E}">
        <p14:creationId xmlns:p14="http://schemas.microsoft.com/office/powerpoint/2010/main" val="1596201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9A9D2-3C2C-34B1-067E-A14EEA62578F}"/>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40D71A9F-64BA-743A-86C8-992BB8024843}"/>
              </a:ext>
            </a:extLst>
          </p:cNvPr>
          <p:cNvSpPr txBox="1">
            <a:spLocks noGrp="1"/>
          </p:cNvSpPr>
          <p:nvPr>
            <p:ph type="title"/>
          </p:nvPr>
        </p:nvSpPr>
        <p:spPr/>
        <p:txBody>
          <a:bodyPr/>
          <a:lstStyle/>
          <a:p>
            <a:pPr lvl="0"/>
            <a:r>
              <a:rPr lang="en-GB" dirty="0">
                <a:latin typeface="Roboto"/>
                <a:ea typeface="Roboto"/>
                <a:cs typeface="Roboto"/>
              </a:rPr>
              <a:t>Change proposal tracker</a:t>
            </a:r>
          </a:p>
        </p:txBody>
      </p:sp>
      <p:graphicFrame>
        <p:nvGraphicFramePr>
          <p:cNvPr id="4" name="Table 4">
            <a:extLst>
              <a:ext uri="{FF2B5EF4-FFF2-40B4-BE49-F238E27FC236}">
                <a16:creationId xmlns:a16="http://schemas.microsoft.com/office/drawing/2014/main" id="{90CBD14D-D071-AA93-93AC-F36834B69918}"/>
              </a:ext>
            </a:extLst>
          </p:cNvPr>
          <p:cNvGraphicFramePr>
            <a:graphicFrameLocks noGrp="1"/>
          </p:cNvGraphicFramePr>
          <p:nvPr/>
        </p:nvGraphicFramePr>
        <p:xfrm>
          <a:off x="417478" y="2374907"/>
          <a:ext cx="11645092" cy="166116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lt1"/>
                          </a:solidFill>
                          <a:latin typeface="Arial"/>
                          <a:ea typeface="Roboto"/>
                          <a:cs typeface="Arial"/>
                        </a:rPr>
                        <a:t>CP</a:t>
                      </a:r>
                    </a:p>
                  </a:txBody>
                  <a:tcPr>
                    <a:solidFill>
                      <a:srgbClr val="70ADA3"/>
                    </a:solidFill>
                  </a:tcPr>
                </a:tc>
                <a:tc>
                  <a:txBody>
                    <a:bodyPr/>
                    <a:lstStyle/>
                    <a:p>
                      <a:r>
                        <a:rPr lang="en-GB" sz="1400" dirty="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R0238</a:t>
                      </a:r>
                    </a:p>
                  </a:txBody>
                  <a:tcPr marL="0" marR="0" marT="0" marB="0" anchor="ctr">
                    <a:solidFill>
                      <a:srgbClr val="CFE3DF"/>
                    </a:solidFill>
                  </a:tcPr>
                </a:tc>
                <a:tc>
                  <a:txBody>
                    <a:bodyPr/>
                    <a:lstStyle/>
                    <a:p>
                      <a:pPr algn="l" fontAlgn="t"/>
                      <a:r>
                        <a:rPr lang="en-GB" sz="1200" b="0" i="0" u="none" strike="noStrike" dirty="0">
                          <a:solidFill>
                            <a:srgbClr val="000000"/>
                          </a:solidFill>
                          <a:effectLst/>
                          <a:latin typeface="Arial" panose="020B0604020202020204" pitchFamily="34" charset="0"/>
                        </a:rPr>
                        <a:t>Performance Assurance Reporting Catalogue - Annual Review</a:t>
                      </a:r>
                    </a:p>
                  </a:txBody>
                  <a:tcPr marL="0" marR="0" marT="0" marB="0" anchor="ctr">
                    <a:solidFill>
                      <a:srgbClr val="CFE3DF"/>
                    </a:solidFill>
                  </a:tcPr>
                </a:tc>
                <a:tc>
                  <a:txBody>
                    <a:bodyPr/>
                    <a:lstStyle/>
                    <a:p>
                      <a:pPr algn="l" fontAlgn="ctr"/>
                      <a:r>
                        <a:rPr lang="en-GB" sz="1200" b="0" i="0" u="none" strike="noStrike" dirty="0">
                          <a:solidFill>
                            <a:srgbClr val="000000"/>
                          </a:solidFill>
                          <a:effectLst/>
                          <a:latin typeface="Arial" panose="020B0604020202020204" pitchFamily="34" charset="0"/>
                        </a:rPr>
                        <a:t>James Hardy</a:t>
                      </a:r>
                    </a:p>
                  </a:txBody>
                  <a:tcPr marL="0" marR="0" marT="0" marB="0" anchor="ctr">
                    <a:solidFill>
                      <a:srgbClr val="CFE3DF"/>
                    </a:solidFill>
                  </a:tcPr>
                </a:tc>
                <a:tc>
                  <a:txBody>
                    <a:bodyPr/>
                    <a:lstStyle/>
                    <a:p>
                      <a:pPr lvl="0" algn="l">
                        <a:lnSpc>
                          <a:spcPct val="100000"/>
                        </a:lnSpc>
                        <a:spcBef>
                          <a:spcPts val="0"/>
                        </a:spcBef>
                        <a:spcAft>
                          <a:spcPts val="0"/>
                        </a:spcAft>
                        <a:buNone/>
                      </a:pPr>
                      <a:r>
                        <a:rPr lang="en-GB" sz="1200">
                          <a:latin typeface="Arial"/>
                          <a:cs typeface="Arial"/>
                        </a:rPr>
                        <a:t>Change Report (Final Recommendation) has been published and will be presented to the REC Performance Assurance board on 27 May 2025. Should this Change Proposal gain approval from the PAB, R0238 will be implemented on 27 June 2025.</a:t>
                      </a:r>
                    </a:p>
                  </a:txBody>
                  <a:tcPr anchor="ctr">
                    <a:solidFill>
                      <a:srgbClr val="CFE3DF"/>
                    </a:solidFill>
                  </a:tcPr>
                </a:tc>
                <a:extLst>
                  <a:ext uri="{0D108BD9-81ED-4DB2-BD59-A6C34878D82A}">
                    <a16:rowId xmlns:a16="http://schemas.microsoft.com/office/drawing/2014/main" val="3733969232"/>
                  </a:ext>
                </a:extLst>
              </a:tr>
              <a:tr h="4211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R0244</a:t>
                      </a:r>
                    </a:p>
                  </a:txBody>
                  <a:tcPr marL="0" marR="0" marT="0" marB="0" anchor="ctr">
                    <a:solidFill>
                      <a:srgbClr val="CFE3DF">
                        <a:alpha val="25000"/>
                      </a:srgbClr>
                    </a:solidFill>
                  </a:tcPr>
                </a:tc>
                <a:tc>
                  <a:txBody>
                    <a:bodyPr/>
                    <a:lstStyle/>
                    <a:p>
                      <a:pPr algn="l" fontAlgn="t"/>
                      <a:r>
                        <a:rPr lang="en-GB" sz="1200" b="0" i="0" u="none" strike="noStrike" dirty="0">
                          <a:solidFill>
                            <a:srgbClr val="000000"/>
                          </a:solidFill>
                          <a:effectLst/>
                          <a:latin typeface="Arial" panose="020B0604020202020204" pitchFamily="34" charset="0"/>
                        </a:rPr>
                        <a:t>C21 to be introduced into STIRG Document</a:t>
                      </a:r>
                    </a:p>
                  </a:txBody>
                  <a:tcPr marL="0" marR="0" marT="0" marB="0" anchor="ctr">
                    <a:solidFill>
                      <a:srgbClr val="CFE3DF">
                        <a:alpha val="25000"/>
                      </a:srgbClr>
                    </a:solidFill>
                  </a:tcPr>
                </a:tc>
                <a:tc>
                  <a:txBody>
                    <a:bodyPr/>
                    <a:lstStyle/>
                    <a:p>
                      <a:pPr algn="l" fontAlgn="ctr"/>
                      <a:r>
                        <a:rPr lang="en-GB" sz="1200" b="0" i="0" u="none" strike="noStrike" dirty="0">
                          <a:solidFill>
                            <a:srgbClr val="000000"/>
                          </a:solidFill>
                          <a:effectLst/>
                          <a:latin typeface="Arial" panose="020B0604020202020204" pitchFamily="34" charset="0"/>
                        </a:rPr>
                        <a:t>Caroline Freimuller</a:t>
                      </a:r>
                    </a:p>
                  </a:txBody>
                  <a:tcPr marL="0" marR="0" marT="0" marB="0" anchor="ctr">
                    <a:solidFill>
                      <a:srgbClr val="CFE3DF">
                        <a:alpha val="25000"/>
                      </a:srgbClr>
                    </a:solidFill>
                  </a:tcPr>
                </a:tc>
                <a:tc>
                  <a:txBody>
                    <a:bodyPr/>
                    <a:lstStyle/>
                    <a:p>
                      <a:pPr>
                        <a:spcBef>
                          <a:spcPts val="600"/>
                        </a:spcBef>
                      </a:pPr>
                      <a:r>
                        <a:rPr lang="en-GB" sz="1200" b="0" dirty="0">
                          <a:latin typeface="Arial"/>
                          <a:ea typeface="Roboto"/>
                          <a:cs typeface="Arial"/>
                        </a:rPr>
                        <a:t>This Issue has progressed to a Change Proposal and is currently out for consultation.</a:t>
                      </a:r>
                    </a:p>
                    <a:p>
                      <a:pPr>
                        <a:spcBef>
                          <a:spcPts val="600"/>
                        </a:spcBef>
                      </a:pPr>
                      <a:r>
                        <a:rPr lang="en-GB" sz="1200" b="0" dirty="0">
                          <a:latin typeface="Arial"/>
                          <a:ea typeface="Roboto"/>
                          <a:cs typeface="Arial"/>
                        </a:rPr>
                        <a:t>The only change made to the legal text/data item after impact assessment is that connection arrangement is no longer capitalised.</a:t>
                      </a:r>
                    </a:p>
                  </a:txBody>
                  <a:tcPr anchor="ctr">
                    <a:solidFill>
                      <a:srgbClr val="CFE3DF">
                        <a:alpha val="25000"/>
                      </a:srgbClr>
                    </a:solidFill>
                  </a:tcPr>
                </a:tc>
                <a:extLst>
                  <a:ext uri="{0D108BD9-81ED-4DB2-BD59-A6C34878D82A}">
                    <a16:rowId xmlns:a16="http://schemas.microsoft.com/office/drawing/2014/main" val="401339840"/>
                  </a:ext>
                </a:extLst>
              </a:tr>
            </a:tbl>
          </a:graphicData>
        </a:graphic>
      </p:graphicFrame>
    </p:spTree>
    <p:extLst>
      <p:ext uri="{BB962C8B-B14F-4D97-AF65-F5344CB8AC3E}">
        <p14:creationId xmlns:p14="http://schemas.microsoft.com/office/powerpoint/2010/main" val="29142757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etropolitan">
  <a:themeElements>
    <a:clrScheme name="Metropolitan">
      <a:dk1>
        <a:sysClr val="windowText" lastClr="000000"/>
      </a:dk1>
      <a:lt1>
        <a:sysClr val="window" lastClr="FFFFFF"/>
      </a:lt1>
      <a:dk2>
        <a:srgbClr val="471101"/>
      </a:dk2>
      <a:lt2>
        <a:srgbClr val="E7E8E2"/>
      </a:lt2>
      <a:accent1>
        <a:srgbClr val="A6B727"/>
      </a:accent1>
      <a:accent2>
        <a:srgbClr val="F04304"/>
      </a:accent2>
      <a:accent3>
        <a:srgbClr val="EF8606"/>
      </a:accent3>
      <a:accent4>
        <a:srgbClr val="F2C100"/>
      </a:accent4>
      <a:accent5>
        <a:srgbClr val="A65001"/>
      </a:accent5>
      <a:accent6>
        <a:srgbClr val="BA9585"/>
      </a:accent6>
      <a:hlink>
        <a:srgbClr val="00B0F0"/>
      </a:hlink>
      <a:folHlink>
        <a:srgbClr val="7F7F7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3A8A2BB7-7C5E-4EB2-B1F1-CFFF0F57E773}"/>
    </a:ext>
  </a:extLst>
</a:theme>
</file>

<file path=ppt/theme/theme3.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32F809-4D4E-496A-893E-745251C7F507}">
  <ds:schemaRefs>
    <ds:schemaRef ds:uri="http://schemas.microsoft.com/office/2006/metadata/properties"/>
    <ds:schemaRef ds:uri="http://schemas.microsoft.com/office/infopath/2007/PartnerControls"/>
    <ds:schemaRef ds:uri="d56f5920-408a-468e-ac0d-d8a840070622"/>
    <ds:schemaRef ds:uri="9cc2d045-8e25-435d-815b-720e20c2c938"/>
  </ds:schemaRefs>
</ds:datastoreItem>
</file>

<file path=customXml/itemProps2.xml><?xml version="1.0" encoding="utf-8"?>
<ds:datastoreItem xmlns:ds="http://schemas.openxmlformats.org/officeDocument/2006/customXml" ds:itemID="{801FD7BF-A50B-4A35-A6D5-CFC6F49B55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732B72D-695D-479F-A3B4-2A9A3EA7FCB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175</TotalTime>
  <Words>841</Words>
  <Application>Microsoft Office PowerPoint</Application>
  <PresentationFormat>Widescreen</PresentationFormat>
  <Paragraphs>80</Paragraphs>
  <Slides>8</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8</vt:i4>
      </vt:variant>
    </vt:vector>
  </HeadingPairs>
  <TitlesOfParts>
    <vt:vector size="18" baseType="lpstr">
      <vt:lpstr>Aptos</vt:lpstr>
      <vt:lpstr>Aptos Display</vt:lpstr>
      <vt:lpstr>Arial</vt:lpstr>
      <vt:lpstr>Calibri</vt:lpstr>
      <vt:lpstr>Calibri Light</vt:lpstr>
      <vt:lpstr>Roboto</vt:lpstr>
      <vt:lpstr>Symbol</vt:lpstr>
      <vt:lpstr>Office Theme</vt:lpstr>
      <vt:lpstr>Metropolitan</vt:lpstr>
      <vt:lpstr>1_REC Light Event Theme</vt:lpstr>
      <vt:lpstr>PowerPoint Presentation</vt:lpstr>
      <vt:lpstr>PowerPoint Presentation</vt:lpstr>
      <vt:lpstr>PowerPoint Presentation</vt:lpstr>
      <vt:lpstr>PowerPoint Presentation</vt:lpstr>
      <vt:lpstr>PowerPoint Presentation</vt:lpstr>
      <vt:lpstr>Change proposal tracker</vt:lpstr>
      <vt:lpstr>Change proposal tracker</vt:lpstr>
      <vt:lpstr>Change proposal tracker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Brand</dc:creator>
  <cp:lastModifiedBy>James Rees</cp:lastModifiedBy>
  <cp:revision>3</cp:revision>
  <dcterms:created xsi:type="dcterms:W3CDTF">2025-04-29T08:59:39Z</dcterms:created>
  <dcterms:modified xsi:type="dcterms:W3CDTF">2025-05-14T13:08:58Z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ies>
</file>