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helle Simpson" initials="MS" lastIdx="2" clrIdx="0">
    <p:extLst>
      <p:ext uri="{19B8F6BF-5375-455C-9EA6-DF929625EA0E}">
        <p15:presenceInfo xmlns:p15="http://schemas.microsoft.com/office/powerpoint/2012/main" userId="S::michelle.simpson@electralink.co.uk::51e81b1a-c9e1-4628-87ec-d881332caac5" providerId="AD"/>
      </p:ext>
    </p:extLst>
  </p:cmAuthor>
  <p:cmAuthor id="2" name="Rosalind Timperley" initials="RT" lastIdx="3" clrIdx="1">
    <p:extLst>
      <p:ext uri="{19B8F6BF-5375-455C-9EA6-DF929625EA0E}">
        <p15:presenceInfo xmlns:p15="http://schemas.microsoft.com/office/powerpoint/2012/main" userId="S::rosalind.timperley@electralink.co.uk::c458de0f-85bd-485d-85c9-70ce325145c1" providerId="AD"/>
      </p:ext>
    </p:extLst>
  </p:cmAuthor>
  <p:cmAuthor id="3" name="Vanessa Macedo" initials="VM" lastIdx="3" clrIdx="2">
    <p:extLst>
      <p:ext uri="{19B8F6BF-5375-455C-9EA6-DF929625EA0E}">
        <p15:presenceInfo xmlns:p15="http://schemas.microsoft.com/office/powerpoint/2012/main" userId="S::vanessa.macedo@electralink.co.uk::ba730b5d-1d94-4f60-89e0-713687aad52e" providerId="AD"/>
      </p:ext>
    </p:extLst>
  </p:cmAuthor>
  <p:cmAuthor id="4" name="Robert Purdon" initials="RP" lastIdx="1" clrIdx="3">
    <p:extLst>
      <p:ext uri="{19B8F6BF-5375-455C-9EA6-DF929625EA0E}">
        <p15:presenceInfo xmlns:p15="http://schemas.microsoft.com/office/powerpoint/2012/main" userId="S::robert.purdon@electralink.co.uk::342e2e08-11e4-43a9-8ced-e0aab854bdd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ABF098-E6F3-4352-88C0-53E6D8B5B5F0}" v="2" dt="2024-07-29T11:41:17.0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CB27C0-90FB-4D43-8148-6DB8E78878D8}" type="datetimeFigureOut">
              <a:rPr lang="en-GB" smtClean="0"/>
              <a:t>31/07/2024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DB8908-3C75-4DE2-B94A-54AD4A60FD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8476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9823D-4CC8-DE45-5A94-633F998AE0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0EA705-F9C2-4100-7720-1255A7C3E8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25B42E-92CF-C4E5-871A-AD4CF851B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74EA2-C240-4A39-BC29-D5212281F1EC}" type="datetimeFigureOut">
              <a:rPr lang="en-GB" smtClean="0"/>
              <a:t>31/07/2024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EC1524-7BDD-8C3A-6BE7-48BE0915D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1238D6-B938-6508-EE1D-F51BBE14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EA114-4580-45BE-9193-2A518CBA3B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6411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2BC46-C36D-A83B-00B1-6B1908DC5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F0DE8-D5F8-0779-006B-0A4CBE2CE2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A440DE-D357-BC6A-F7DB-801721DD2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74EA2-C240-4A39-BC29-D5212281F1EC}" type="datetimeFigureOut">
              <a:rPr lang="en-GB" smtClean="0"/>
              <a:t>31/07/2024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50A969-EF73-6A90-34B0-9111A23ED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1EE195-B127-4B94-682A-0B70AA714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EA114-4580-45BE-9193-2A518CBA3B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264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73919-A533-1F7F-1A6D-49D39FBDE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8B92E-1018-A0C3-F157-C4A59E7F23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88551-BDB8-3BC7-E669-0FEE2709F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74EA2-C240-4A39-BC29-D5212281F1EC}" type="datetimeFigureOut">
              <a:rPr lang="en-GB" smtClean="0"/>
              <a:t>31/07/2024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CC8B1-4EC7-F292-FB0C-096A2E4FD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BC2FB3-54A4-08D6-91F8-9FC9C5CE5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EA114-4580-45BE-9193-2A518CBA3B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3008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599B0-888D-8520-A510-4A3F923D3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F3228-DA9E-719A-EF14-CF5EE98EFB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E11269-1435-B668-D420-536C56CB03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1978AE-E0CE-1E9B-2A54-DA612BF87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74EA2-C240-4A39-BC29-D5212281F1EC}" type="datetimeFigureOut">
              <a:rPr lang="en-GB" smtClean="0"/>
              <a:t>31/07/2024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3A1233-87DF-8E8A-E3F6-6FEB91E18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BEF64D-8408-0625-9962-DC95405D7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EA114-4580-45BE-9193-2A518CBA3B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495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86483-9B99-24C4-098F-17CF76C5E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A3C555-27BE-4CCD-857F-D6E5FD41E9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3CB7B8-68F7-26A8-B84D-73307C7434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A9778B-3EF2-F33D-4AB4-32F17AF7E4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F69B27-65B8-79CE-002E-1F78E53F43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F0AB961-31E1-07D7-9CA4-41287B966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74EA2-C240-4A39-BC29-D5212281F1EC}" type="datetimeFigureOut">
              <a:rPr lang="en-GB" smtClean="0"/>
              <a:t>31/07/2024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7AD8CD-BE97-0184-4F58-AB990C542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B08BE7-9048-AA90-2D60-B4475A5C0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EA114-4580-45BE-9193-2A518CBA3B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1593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EECF2-5F33-78FB-00BC-1425C400D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503CBE-F314-499A-0991-E2DC1BB4B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74EA2-C240-4A39-BC29-D5212281F1EC}" type="datetimeFigureOut">
              <a:rPr lang="en-GB" smtClean="0"/>
              <a:t>31/07/2024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4109A0-9091-B657-2316-4F63CBD19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87C24A-FA4F-8564-CBFC-1F511B1EE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EA114-4580-45BE-9193-2A518CBA3B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134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3D21F2-0317-181E-36E2-1B68084F2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74EA2-C240-4A39-BC29-D5212281F1EC}" type="datetimeFigureOut">
              <a:rPr lang="en-GB" smtClean="0"/>
              <a:t>31/07/2024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EC3D7D-5219-9CBD-0999-9F3E22C38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A134F1-E269-9977-3F70-0CBF576D0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EA114-4580-45BE-9193-2A518CBA3B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39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55C41-7E4B-288B-CB97-FAB670779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E49A9-A430-E38A-E82C-EDDF5B4B72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EA97B8-910C-B02D-1AAA-BA82BF1839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E16752-9821-F65D-A3E7-0076BA018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74EA2-C240-4A39-BC29-D5212281F1EC}" type="datetimeFigureOut">
              <a:rPr lang="en-GB" smtClean="0"/>
              <a:t>31/07/2024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08756B-E13F-70E4-73D6-48FEE94AB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3253F3-4CDE-242A-21DE-9B72BE92C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EA114-4580-45BE-9193-2A518CBA3B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6991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884B7-DAF4-B682-FFBA-9F7F2334D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FA7D4D-5230-24CA-9195-E5864FF502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F59B88-7EAF-BD20-B8AB-DE0E161198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23703E-B018-99CB-91C7-2C4C98536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74EA2-C240-4A39-BC29-D5212281F1EC}" type="datetimeFigureOut">
              <a:rPr lang="en-GB" smtClean="0"/>
              <a:t>31/07/2024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E5C0CC-094C-494D-D403-AE5747540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3803EC-E9AB-46DE-148B-143B62513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EA114-4580-45BE-9193-2A518CBA3B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792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B829B-2472-FA85-00BF-FF40F2396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36E641-F2F9-F071-8703-7F97345840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8B1CE9-FC82-07AA-7475-B4226201D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74EA2-C240-4A39-BC29-D5212281F1EC}" type="datetimeFigureOut">
              <a:rPr lang="en-GB" smtClean="0"/>
              <a:t>31/07/2024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46432-2493-4CC2-B161-7B6A0DE7B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3C6850-188F-9D59-3C10-B0CCAC222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EA114-4580-45BE-9193-2A518CBA3B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7590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366DF7-2594-7691-BBCD-25C35DC94E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471432-CFE3-B9B6-01FC-E677809A3B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1644C2-ABF8-E249-0D9D-5ECF93C6C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74EA2-C240-4A39-BC29-D5212281F1EC}" type="datetimeFigureOut">
              <a:rPr lang="en-GB" smtClean="0"/>
              <a:t>31/07/2024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8F9E2C-08AD-D400-B81E-8EEE4A43B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317BF8-EB59-7ACD-7533-7D6432FEB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EA114-4580-45BE-9193-2A518CBA3B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59430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pag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2C6B722-D5C0-415A-837A-0E9FCA7044E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93D001-79CB-44F8-B6EA-7CCCC7943628}"/>
              </a:ext>
            </a:extLst>
          </p:cNvPr>
          <p:cNvSpPr/>
          <p:nvPr userDrawn="1"/>
        </p:nvSpPr>
        <p:spPr>
          <a:xfrm>
            <a:off x="-12032" y="0"/>
            <a:ext cx="12204032" cy="6858000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D65275-4802-4002-8940-0AA61D83C0E6}"/>
              </a:ext>
            </a:extLst>
          </p:cNvPr>
          <p:cNvSpPr txBox="1">
            <a:spLocks/>
          </p:cNvSpPr>
          <p:nvPr userDrawn="1"/>
        </p:nvSpPr>
        <p:spPr>
          <a:xfrm>
            <a:off x="8906185" y="60081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lang="en-GB" sz="1200" kern="1200" smtClean="0">
                <a:solidFill>
                  <a:srgbClr val="F5981F"/>
                </a:solidFill>
                <a:latin typeface="Montserrat SemiBold" panose="000007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E5BB32FA-2915-400D-8D73-E1F5803EF263}"/>
              </a:ext>
            </a:extLst>
          </p:cNvPr>
          <p:cNvSpPr txBox="1">
            <a:spLocks/>
          </p:cNvSpPr>
          <p:nvPr userDrawn="1"/>
        </p:nvSpPr>
        <p:spPr>
          <a:xfrm>
            <a:off x="8906185" y="639424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lang="en-GB" sz="1200" kern="1200" smtClean="0">
                <a:solidFill>
                  <a:srgbClr val="F5981F"/>
                </a:solidFill>
                <a:latin typeface="Montserrat SemiBold" panose="000007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kern="1200" dirty="0">
              <a:solidFill>
                <a:srgbClr val="16315B"/>
              </a:solidFill>
              <a:latin typeface="Montserrat SemiBold" panose="00000700000000000000" pitchFamily="2" charset="0"/>
              <a:ea typeface="+mn-ea"/>
              <a:cs typeface="+mn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5138EFA-985A-4800-AE11-30C06C7B0E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01414" y="6619995"/>
            <a:ext cx="5020364" cy="25391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5687E75-F1CA-4830-9243-1A51141FEFAF}"/>
              </a:ext>
            </a:extLst>
          </p:cNvPr>
          <p:cNvSpPr txBox="1"/>
          <p:nvPr userDrawn="1"/>
        </p:nvSpPr>
        <p:spPr>
          <a:xfrm>
            <a:off x="4316081" y="6626386"/>
            <a:ext cx="35530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>
                <a:solidFill>
                  <a:schemeClr val="bg1"/>
                </a:solidFill>
                <a:latin typeface="Montserrat" panose="00000500000000000000" pitchFamily="2" charset="0"/>
              </a:rPr>
              <a:t> | </a:t>
            </a:r>
            <a:fld id="{638BE22F-B459-4E34-8929-1FA9739FF5FF}" type="slidenum">
              <a:rPr lang="en-GB" sz="1050" kern="1200" smtClean="0">
                <a:solidFill>
                  <a:schemeClr val="bg1"/>
                </a:solidFill>
                <a:latin typeface="Montserrat" panose="00000500000000000000" pitchFamily="2" charset="0"/>
                <a:ea typeface="+mn-ea"/>
                <a:cs typeface="+mn-cs"/>
              </a:rPr>
              <a:pPr/>
              <a:t>‹#›</a:t>
            </a:fld>
            <a:r>
              <a:rPr lang="en-GB" sz="1050" dirty="0">
                <a:solidFill>
                  <a:schemeClr val="bg1"/>
                </a:solidFill>
                <a:latin typeface="Montserrat" panose="00000500000000000000" pitchFamily="2" charset="0"/>
              </a:rPr>
              <a:t> | </a:t>
            </a:r>
            <a:r>
              <a:rPr lang="en-GB" sz="1050" dirty="0">
                <a:solidFill>
                  <a:schemeClr val="bg1"/>
                </a:solidFill>
              </a:rPr>
              <a:t>ElectraLink confidential | </a:t>
            </a:r>
            <a:r>
              <a:rPr lang="en-GB" sz="1050" i="1" dirty="0">
                <a:solidFill>
                  <a:schemeClr val="bg1"/>
                </a:solidFill>
              </a:rPr>
              <a:t>©ElectraLink 2021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A45FFDA-FA28-431A-AD09-596ACDB4AAFF}"/>
              </a:ext>
            </a:extLst>
          </p:cNvPr>
          <p:cNvGrpSpPr/>
          <p:nvPr userDrawn="1"/>
        </p:nvGrpSpPr>
        <p:grpSpPr>
          <a:xfrm>
            <a:off x="227527" y="6368172"/>
            <a:ext cx="1445834" cy="530377"/>
            <a:chOff x="1682616" y="4690187"/>
            <a:chExt cx="1445834" cy="53037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5A7C124-692D-4256-B48B-F71C329DE634}"/>
                </a:ext>
              </a:extLst>
            </p:cNvPr>
            <p:cNvSpPr txBox="1"/>
            <p:nvPr userDrawn="1"/>
          </p:nvSpPr>
          <p:spPr>
            <a:xfrm>
              <a:off x="1682616" y="4958954"/>
              <a:ext cx="144583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550" dirty="0">
                  <a:solidFill>
                    <a:srgbClr val="010203"/>
                  </a:solidFill>
                </a:rPr>
                <a:t>FS 559738  EMS 559739 </a:t>
              </a:r>
              <a:r>
                <a:rPr lang="en-GB" sz="550" kern="1200" dirty="0">
                  <a:solidFill>
                    <a:srgbClr val="010203"/>
                  </a:solidFill>
                  <a:effectLst/>
                  <a:latin typeface="+mn-lt"/>
                  <a:ea typeface="+mn-ea"/>
                  <a:cs typeface="+mn-cs"/>
                </a:rPr>
                <a:t>IS 619353</a:t>
              </a:r>
              <a:endParaRPr lang="en-GB" sz="550" dirty="0">
                <a:solidFill>
                  <a:srgbClr val="010203"/>
                </a:solidFill>
              </a:endParaRPr>
            </a:p>
            <a:p>
              <a:pPr algn="ctr"/>
              <a:endParaRPr lang="en-GB" sz="550" dirty="0">
                <a:solidFill>
                  <a:schemeClr val="accent3"/>
                </a:solidFill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EF3BD148-C037-4F86-B1E2-BDF09912B5B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0028" y="4690187"/>
              <a:ext cx="1171011" cy="259614"/>
            </a:xfrm>
            <a:prstGeom prst="rect">
              <a:avLst/>
            </a:prstGeom>
          </p:spPr>
        </p:pic>
      </p:grpSp>
      <p:pic>
        <p:nvPicPr>
          <p:cNvPr id="19" name="Graphic 18">
            <a:extLst>
              <a:ext uri="{FF2B5EF4-FFF2-40B4-BE49-F238E27FC236}">
                <a16:creationId xmlns:a16="http://schemas.microsoft.com/office/drawing/2014/main" id="{295EB204-3FBB-4054-9071-46A652E9EA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14929" y="411352"/>
            <a:ext cx="1483936" cy="63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052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940438-A42A-1BC9-3890-B9BD4C04E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F2959B-25C1-643D-4C71-FDB94B2C5F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545E16-67E3-0DBF-88D1-70A382E9FC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474EA2-C240-4A39-BC29-D5212281F1EC}" type="datetimeFigureOut">
              <a:rPr lang="en-GB" smtClean="0"/>
              <a:t>31/07/2024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66D565-E0C5-8149-949E-3BD28E8500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21C542-15EA-8F8D-2FA3-F7CAB9BABB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6EA114-4580-45BE-9193-2A518CBA3B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7732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Rectangle 165">
            <a:extLst>
              <a:ext uri="{FF2B5EF4-FFF2-40B4-BE49-F238E27FC236}">
                <a16:creationId xmlns:a16="http://schemas.microsoft.com/office/drawing/2014/main" id="{A7DA4D34-5694-1A43-912F-B9E732F5A9B2}"/>
              </a:ext>
            </a:extLst>
          </p:cNvPr>
          <p:cNvSpPr/>
          <p:nvPr/>
        </p:nvSpPr>
        <p:spPr>
          <a:xfrm>
            <a:off x="8154344" y="5001363"/>
            <a:ext cx="2152622" cy="6239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A69CC765-E579-414D-B649-1941BE4AE4BA}"/>
              </a:ext>
            </a:extLst>
          </p:cNvPr>
          <p:cNvSpPr/>
          <p:nvPr/>
        </p:nvSpPr>
        <p:spPr>
          <a:xfrm>
            <a:off x="186554" y="1037533"/>
            <a:ext cx="2468398" cy="6239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F6CF14E0-8E3F-534C-86D9-60C033A54B06}"/>
              </a:ext>
            </a:extLst>
          </p:cNvPr>
          <p:cNvSpPr/>
          <p:nvPr/>
        </p:nvSpPr>
        <p:spPr>
          <a:xfrm>
            <a:off x="186554" y="2715504"/>
            <a:ext cx="2468398" cy="6239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6E410197-6BCB-7946-B67D-0E2167C3A1A9}"/>
              </a:ext>
            </a:extLst>
          </p:cNvPr>
          <p:cNvSpPr/>
          <p:nvPr/>
        </p:nvSpPr>
        <p:spPr>
          <a:xfrm>
            <a:off x="9025664" y="3186845"/>
            <a:ext cx="2336350" cy="6239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EBB3AA10-4A14-4341-9E00-499598237A7A}"/>
              </a:ext>
            </a:extLst>
          </p:cNvPr>
          <p:cNvSpPr/>
          <p:nvPr/>
        </p:nvSpPr>
        <p:spPr>
          <a:xfrm>
            <a:off x="8154344" y="4143524"/>
            <a:ext cx="2152622" cy="6239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0EE0638D-22F0-B642-AB3A-58B680800FF6}"/>
              </a:ext>
            </a:extLst>
          </p:cNvPr>
          <p:cNvCxnSpPr>
            <a:cxnSpLocks/>
          </p:cNvCxnSpPr>
          <p:nvPr/>
        </p:nvCxnSpPr>
        <p:spPr>
          <a:xfrm>
            <a:off x="5869921" y="4032487"/>
            <a:ext cx="0" cy="438617"/>
          </a:xfrm>
          <a:prstGeom prst="straightConnector1">
            <a:avLst/>
          </a:prstGeom>
          <a:ln>
            <a:solidFill>
              <a:srgbClr val="16315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Arrow Connector 130">
            <a:extLst>
              <a:ext uri="{FF2B5EF4-FFF2-40B4-BE49-F238E27FC236}">
                <a16:creationId xmlns:a16="http://schemas.microsoft.com/office/drawing/2014/main" id="{37A6F72D-A3C6-2245-A592-0ED53D708D6D}"/>
              </a:ext>
            </a:extLst>
          </p:cNvPr>
          <p:cNvCxnSpPr>
            <a:cxnSpLocks/>
          </p:cNvCxnSpPr>
          <p:nvPr/>
        </p:nvCxnSpPr>
        <p:spPr>
          <a:xfrm>
            <a:off x="7114259" y="4032487"/>
            <a:ext cx="0" cy="438617"/>
          </a:xfrm>
          <a:prstGeom prst="straightConnector1">
            <a:avLst/>
          </a:prstGeom>
          <a:ln>
            <a:solidFill>
              <a:srgbClr val="16315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Rectangle 126">
            <a:extLst>
              <a:ext uri="{FF2B5EF4-FFF2-40B4-BE49-F238E27FC236}">
                <a16:creationId xmlns:a16="http://schemas.microsoft.com/office/drawing/2014/main" id="{8AB9EB30-9D6E-DC47-991D-D34302667E32}"/>
              </a:ext>
            </a:extLst>
          </p:cNvPr>
          <p:cNvSpPr/>
          <p:nvPr/>
        </p:nvSpPr>
        <p:spPr>
          <a:xfrm>
            <a:off x="5320138" y="3648759"/>
            <a:ext cx="1109187" cy="623925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54927352-017D-204B-9D6E-4F81DC694939}"/>
              </a:ext>
            </a:extLst>
          </p:cNvPr>
          <p:cNvSpPr/>
          <p:nvPr/>
        </p:nvSpPr>
        <p:spPr>
          <a:xfrm>
            <a:off x="6517342" y="3648759"/>
            <a:ext cx="1109187" cy="623925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72C2ADDA-A191-194A-A0EA-3C8E1F6A518D}"/>
              </a:ext>
            </a:extLst>
          </p:cNvPr>
          <p:cNvCxnSpPr>
            <a:cxnSpLocks/>
            <a:stCxn id="72" idx="2"/>
          </p:cNvCxnSpPr>
          <p:nvPr/>
        </p:nvCxnSpPr>
        <p:spPr>
          <a:xfrm>
            <a:off x="4251769" y="1627934"/>
            <a:ext cx="1558015" cy="856945"/>
          </a:xfrm>
          <a:prstGeom prst="straightConnector1">
            <a:avLst/>
          </a:prstGeom>
          <a:ln>
            <a:solidFill>
              <a:srgbClr val="16315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DFAE1B47-E3B0-6144-BB4C-806590381C94}"/>
              </a:ext>
            </a:extLst>
          </p:cNvPr>
          <p:cNvGrpSpPr/>
          <p:nvPr/>
        </p:nvGrpSpPr>
        <p:grpSpPr>
          <a:xfrm>
            <a:off x="3024611" y="1851319"/>
            <a:ext cx="2968625" cy="449536"/>
            <a:chOff x="2931132" y="1851319"/>
            <a:chExt cx="2968625" cy="449536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73CCD887-3C12-7C4A-8656-7D0B7A3E69A1}"/>
                </a:ext>
              </a:extLst>
            </p:cNvPr>
            <p:cNvSpPr/>
            <p:nvPr/>
          </p:nvSpPr>
          <p:spPr>
            <a:xfrm>
              <a:off x="3045432" y="1851319"/>
              <a:ext cx="2848697" cy="449536"/>
            </a:xfrm>
            <a:prstGeom prst="rect">
              <a:avLst/>
            </a:prstGeom>
            <a:solidFill>
              <a:srgbClr val="16315B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0B103CA-3F9A-6240-BAAF-C018B503CA84}"/>
                </a:ext>
              </a:extLst>
            </p:cNvPr>
            <p:cNvSpPr txBox="1"/>
            <p:nvPr/>
          </p:nvSpPr>
          <p:spPr>
            <a:xfrm>
              <a:off x="2931132" y="1969432"/>
              <a:ext cx="2968625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marL="12700" algn="ctr">
                <a:spcBef>
                  <a:spcPts val="100"/>
                </a:spcBef>
              </a:pPr>
              <a:r>
                <a:rPr lang="en-GB" sz="1400" dirty="0">
                  <a:solidFill>
                    <a:srgbClr val="FFFFFF"/>
                  </a:solidFill>
                  <a:latin typeface="+mj-lt"/>
                  <a:cs typeface="Arial"/>
                </a:rPr>
                <a:t>Output quality leads to hub</a:t>
              </a:r>
              <a:endParaRPr lang="en-GB" sz="1400" dirty="0">
                <a:solidFill>
                  <a:prstClr val="black"/>
                </a:solidFill>
                <a:latin typeface="+mj-lt"/>
                <a:cs typeface="Arial"/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D9031516-0B61-E64B-B494-CAF4269542F8}"/>
              </a:ext>
            </a:extLst>
          </p:cNvPr>
          <p:cNvGrpSpPr/>
          <p:nvPr/>
        </p:nvGrpSpPr>
        <p:grpSpPr>
          <a:xfrm>
            <a:off x="5462390" y="2642283"/>
            <a:ext cx="1960169" cy="830997"/>
            <a:chOff x="5039928" y="2754509"/>
            <a:chExt cx="2683160" cy="1137503"/>
          </a:xfrm>
          <a:solidFill>
            <a:srgbClr val="F27A20"/>
          </a:solidFill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9A95DB14-FD7B-0946-A5D3-34D9305BAAB8}"/>
                </a:ext>
              </a:extLst>
            </p:cNvPr>
            <p:cNvSpPr/>
            <p:nvPr/>
          </p:nvSpPr>
          <p:spPr>
            <a:xfrm flipH="1">
              <a:off x="5039928" y="2754509"/>
              <a:ext cx="2683160" cy="11375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1CBB9343-83F4-9D43-A6F0-7CA1C0F0BB96}"/>
                </a:ext>
              </a:extLst>
            </p:cNvPr>
            <p:cNvSpPr/>
            <p:nvPr/>
          </p:nvSpPr>
          <p:spPr>
            <a:xfrm>
              <a:off x="5104425" y="2904100"/>
              <a:ext cx="2552844" cy="80046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en-US" sz="1600" spc="-40" dirty="0">
                  <a:solidFill>
                    <a:schemeClr val="bg1"/>
                  </a:solidFill>
                  <a:latin typeface="+mj-lt"/>
                </a:rPr>
                <a:t>Central Hub –</a:t>
              </a:r>
            </a:p>
            <a:p>
              <a:pPr algn="ctr"/>
              <a:r>
                <a:rPr lang="en-US" sz="1600" spc="-40" dirty="0">
                  <a:solidFill>
                    <a:schemeClr val="bg1"/>
                  </a:solidFill>
                  <a:latin typeface="+mj-lt"/>
                </a:rPr>
                <a:t>TRAS Provider</a:t>
              </a:r>
            </a:p>
          </p:txBody>
        </p: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CFED5592-352B-0443-BB49-AE2BDABE0BB4}"/>
              </a:ext>
            </a:extLst>
          </p:cNvPr>
          <p:cNvGrpSpPr/>
          <p:nvPr/>
        </p:nvGrpSpPr>
        <p:grpSpPr>
          <a:xfrm>
            <a:off x="2801732" y="1033581"/>
            <a:ext cx="2799085" cy="594353"/>
            <a:chOff x="2381663" y="1212093"/>
            <a:chExt cx="2799085" cy="594353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CA23AB24-3F0B-2F4E-B03E-4E11003684D5}"/>
                </a:ext>
              </a:extLst>
            </p:cNvPr>
            <p:cNvSpPr/>
            <p:nvPr/>
          </p:nvSpPr>
          <p:spPr>
            <a:xfrm>
              <a:off x="2482651" y="1212093"/>
              <a:ext cx="2698097" cy="594353"/>
            </a:xfrm>
            <a:prstGeom prst="rect">
              <a:avLst/>
            </a:prstGeom>
            <a:solidFill>
              <a:srgbClr val="F5981F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6813EF81-7551-5B46-97B0-E20CD23B117E}"/>
                </a:ext>
              </a:extLst>
            </p:cNvPr>
            <p:cNvSpPr/>
            <p:nvPr/>
          </p:nvSpPr>
          <p:spPr>
            <a:xfrm>
              <a:off x="2381663" y="1259309"/>
              <a:ext cx="279908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2700" algn="ctr">
                <a:spcBef>
                  <a:spcPts val="100"/>
                </a:spcBef>
              </a:pPr>
              <a:r>
                <a:rPr lang="en-GB" sz="1400" dirty="0">
                  <a:solidFill>
                    <a:srgbClr val="FFFFFF"/>
                  </a:solidFill>
                  <a:latin typeface="+mj-lt"/>
                  <a:cs typeface="Arial"/>
                </a:rPr>
                <a:t>Suppliers utilise in house analytics capability</a:t>
              </a:r>
              <a:endParaRPr lang="en-GB" sz="1400" dirty="0">
                <a:solidFill>
                  <a:prstClr val="black"/>
                </a:solidFill>
                <a:latin typeface="+mj-lt"/>
                <a:cs typeface="Arial"/>
              </a:endParaRPr>
            </a:p>
          </p:txBody>
        </p:sp>
      </p:grp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2774D331-5654-384B-B8FB-19490A91D122}"/>
              </a:ext>
            </a:extLst>
          </p:cNvPr>
          <p:cNvCxnSpPr>
            <a:cxnSpLocks/>
          </p:cNvCxnSpPr>
          <p:nvPr/>
        </p:nvCxnSpPr>
        <p:spPr>
          <a:xfrm flipH="1">
            <a:off x="7532570" y="2254370"/>
            <a:ext cx="760906" cy="375326"/>
          </a:xfrm>
          <a:prstGeom prst="straightConnector1">
            <a:avLst/>
          </a:prstGeom>
          <a:ln>
            <a:solidFill>
              <a:srgbClr val="16315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Group 87">
            <a:extLst>
              <a:ext uri="{FF2B5EF4-FFF2-40B4-BE49-F238E27FC236}">
                <a16:creationId xmlns:a16="http://schemas.microsoft.com/office/drawing/2014/main" id="{C3CF4B54-C64D-7244-A0A0-4E09D75DE50F}"/>
              </a:ext>
            </a:extLst>
          </p:cNvPr>
          <p:cNvGrpSpPr/>
          <p:nvPr/>
        </p:nvGrpSpPr>
        <p:grpSpPr>
          <a:xfrm>
            <a:off x="7978477" y="1830115"/>
            <a:ext cx="3107483" cy="933654"/>
            <a:chOff x="7660673" y="1985821"/>
            <a:chExt cx="3107483" cy="933654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E1431133-E829-DF45-91DB-78B51801367F}"/>
                </a:ext>
              </a:extLst>
            </p:cNvPr>
            <p:cNvSpPr/>
            <p:nvPr/>
          </p:nvSpPr>
          <p:spPr>
            <a:xfrm>
              <a:off x="7660673" y="1985821"/>
              <a:ext cx="3107483" cy="870126"/>
            </a:xfrm>
            <a:prstGeom prst="rect">
              <a:avLst/>
            </a:prstGeom>
            <a:solidFill>
              <a:srgbClr val="16315B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2E4D74A-B71C-2D4A-8679-0D715DBDEA55}"/>
                </a:ext>
              </a:extLst>
            </p:cNvPr>
            <p:cNvSpPr txBox="1"/>
            <p:nvPr/>
          </p:nvSpPr>
          <p:spPr>
            <a:xfrm>
              <a:off x="7717890" y="2044877"/>
              <a:ext cx="2993048" cy="87459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marL="12700" algn="ctr">
                <a:spcBef>
                  <a:spcPts val="100"/>
                </a:spcBef>
              </a:pPr>
              <a:r>
                <a:rPr lang="en-GB" sz="1400" dirty="0">
                  <a:solidFill>
                    <a:srgbClr val="FFFFFF"/>
                  </a:solidFill>
                  <a:latin typeface="+mj-lt"/>
                  <a:cs typeface="Arial"/>
                </a:rPr>
                <a:t>Output non centrally held data  plus other lead source data -  ETTOS/UKRPA/Shipper etc</a:t>
              </a:r>
            </a:p>
            <a:p>
              <a:pPr marL="12700" algn="ctr">
                <a:spcBef>
                  <a:spcPts val="100"/>
                </a:spcBef>
              </a:pPr>
              <a:endParaRPr lang="en-GB" sz="1400" dirty="0">
                <a:solidFill>
                  <a:srgbClr val="FFFFFF"/>
                </a:solidFill>
                <a:latin typeface="+mj-lt"/>
                <a:cs typeface="Arial"/>
              </a:endParaRP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949D61FA-2D94-7F4B-93CC-16E30F9BF566}"/>
              </a:ext>
            </a:extLst>
          </p:cNvPr>
          <p:cNvGrpSpPr/>
          <p:nvPr/>
        </p:nvGrpSpPr>
        <p:grpSpPr>
          <a:xfrm>
            <a:off x="8529859" y="1037533"/>
            <a:ext cx="2848697" cy="599897"/>
            <a:chOff x="8142100" y="1188176"/>
            <a:chExt cx="2848697" cy="599897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30EF0109-B746-454B-84E8-620460976960}"/>
                </a:ext>
              </a:extLst>
            </p:cNvPr>
            <p:cNvSpPr/>
            <p:nvPr/>
          </p:nvSpPr>
          <p:spPr>
            <a:xfrm>
              <a:off x="8142100" y="1188176"/>
              <a:ext cx="2848697" cy="594353"/>
            </a:xfrm>
            <a:prstGeom prst="rect">
              <a:avLst/>
            </a:prstGeom>
            <a:solidFill>
              <a:srgbClr val="F5981F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35C0D7D2-8B10-D749-B6EA-6B526E7EB25D}"/>
                </a:ext>
              </a:extLst>
            </p:cNvPr>
            <p:cNvSpPr/>
            <p:nvPr/>
          </p:nvSpPr>
          <p:spPr>
            <a:xfrm>
              <a:off x="8142100" y="1264853"/>
              <a:ext cx="279908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2700" algn="ctr">
                <a:spcBef>
                  <a:spcPts val="100"/>
                </a:spcBef>
              </a:pPr>
              <a:r>
                <a:rPr lang="en-GB" sz="1400" dirty="0">
                  <a:solidFill>
                    <a:srgbClr val="FFFFFF"/>
                  </a:solidFill>
                  <a:latin typeface="+mj-lt"/>
                  <a:cs typeface="Arial"/>
                </a:rPr>
                <a:t>Suppliers with no/little analytics</a:t>
              </a:r>
            </a:p>
          </p:txBody>
        </p: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D7DD5507-954A-164D-84B0-9E78DAFE9E0A}"/>
              </a:ext>
            </a:extLst>
          </p:cNvPr>
          <p:cNvGrpSpPr/>
          <p:nvPr/>
        </p:nvGrpSpPr>
        <p:grpSpPr>
          <a:xfrm>
            <a:off x="603954" y="3884218"/>
            <a:ext cx="3879061" cy="2539532"/>
            <a:chOff x="258955" y="3732054"/>
            <a:chExt cx="3879061" cy="2539532"/>
          </a:xfrm>
        </p:grpSpPr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65FBCC1C-9611-3945-8ECF-55DBA7F1BF9E}"/>
                </a:ext>
              </a:extLst>
            </p:cNvPr>
            <p:cNvSpPr/>
            <p:nvPr/>
          </p:nvSpPr>
          <p:spPr>
            <a:xfrm>
              <a:off x="3127385" y="5647661"/>
              <a:ext cx="1010631" cy="623925"/>
            </a:xfrm>
            <a:prstGeom prst="rect">
              <a:avLst/>
            </a:prstGeom>
            <a:solidFill>
              <a:srgbClr val="16315B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206792D4-2A62-6144-ACD8-A3769F5CA1CB}"/>
                </a:ext>
              </a:extLst>
            </p:cNvPr>
            <p:cNvSpPr/>
            <p:nvPr/>
          </p:nvSpPr>
          <p:spPr>
            <a:xfrm>
              <a:off x="1703937" y="4609358"/>
              <a:ext cx="1010631" cy="623925"/>
            </a:xfrm>
            <a:prstGeom prst="rect">
              <a:avLst/>
            </a:prstGeom>
            <a:solidFill>
              <a:srgbClr val="16315B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1CF338A9-BB60-D447-8950-5EEB26042185}"/>
                </a:ext>
              </a:extLst>
            </p:cNvPr>
            <p:cNvSpPr/>
            <p:nvPr/>
          </p:nvSpPr>
          <p:spPr>
            <a:xfrm>
              <a:off x="271063" y="4609358"/>
              <a:ext cx="1010631" cy="623925"/>
            </a:xfrm>
            <a:prstGeom prst="rect">
              <a:avLst/>
            </a:prstGeom>
            <a:solidFill>
              <a:srgbClr val="16315B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5C840957-0B31-C140-B780-7C8D88D5018A}"/>
                </a:ext>
              </a:extLst>
            </p:cNvPr>
            <p:cNvSpPr/>
            <p:nvPr/>
          </p:nvSpPr>
          <p:spPr>
            <a:xfrm>
              <a:off x="3127385" y="4609358"/>
              <a:ext cx="1010631" cy="623925"/>
            </a:xfrm>
            <a:prstGeom prst="rect">
              <a:avLst/>
            </a:prstGeom>
            <a:solidFill>
              <a:srgbClr val="16315B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BDAF158F-F95F-E64E-85FC-F0C6E29F2796}"/>
                </a:ext>
              </a:extLst>
            </p:cNvPr>
            <p:cNvSpPr/>
            <p:nvPr/>
          </p:nvSpPr>
          <p:spPr>
            <a:xfrm>
              <a:off x="1703937" y="3732054"/>
              <a:ext cx="1010631" cy="623925"/>
            </a:xfrm>
            <a:prstGeom prst="rect">
              <a:avLst/>
            </a:prstGeom>
            <a:solidFill>
              <a:srgbClr val="16315B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0EFA9E70-B1A7-9C48-93B9-7F7AB645E036}"/>
                </a:ext>
              </a:extLst>
            </p:cNvPr>
            <p:cNvSpPr/>
            <p:nvPr/>
          </p:nvSpPr>
          <p:spPr>
            <a:xfrm>
              <a:off x="271063" y="3732054"/>
              <a:ext cx="1010631" cy="623925"/>
            </a:xfrm>
            <a:prstGeom prst="rect">
              <a:avLst/>
            </a:prstGeom>
            <a:solidFill>
              <a:srgbClr val="16315B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C2DDF621-1520-6648-971F-998C5A0B0A67}"/>
                </a:ext>
              </a:extLst>
            </p:cNvPr>
            <p:cNvSpPr/>
            <p:nvPr/>
          </p:nvSpPr>
          <p:spPr>
            <a:xfrm>
              <a:off x="3127385" y="3732054"/>
              <a:ext cx="1010631" cy="623925"/>
            </a:xfrm>
            <a:prstGeom prst="rect">
              <a:avLst/>
            </a:prstGeom>
            <a:solidFill>
              <a:srgbClr val="16315B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B0ECEE0B-E5E1-614F-94E3-3BABFAD6E412}"/>
                </a:ext>
              </a:extLst>
            </p:cNvPr>
            <p:cNvGrpSpPr/>
            <p:nvPr/>
          </p:nvGrpSpPr>
          <p:grpSpPr>
            <a:xfrm>
              <a:off x="258955" y="3750841"/>
              <a:ext cx="3878564" cy="2328360"/>
              <a:chOff x="548069" y="3722570"/>
              <a:chExt cx="4332856" cy="2601078"/>
            </a:xfrm>
          </p:grpSpPr>
          <p:sp>
            <p:nvSpPr>
              <p:cNvPr id="91" name="object 30">
                <a:extLst>
                  <a:ext uri="{FF2B5EF4-FFF2-40B4-BE49-F238E27FC236}">
                    <a16:creationId xmlns:a16="http://schemas.microsoft.com/office/drawing/2014/main" id="{CE663AF8-49FC-CF43-9BC4-0A2EC6D51547}"/>
                  </a:ext>
                </a:extLst>
              </p:cNvPr>
              <p:cNvSpPr txBox="1"/>
              <p:nvPr/>
            </p:nvSpPr>
            <p:spPr>
              <a:xfrm>
                <a:off x="636729" y="3722570"/>
                <a:ext cx="1008810" cy="492443"/>
              </a:xfrm>
              <a:prstGeom prst="rect">
                <a:avLst/>
              </a:prstGeom>
            </p:spPr>
            <p:txBody>
              <a:bodyPr vert="horz" wrap="square" lIns="0" tIns="30480" rIns="0" bIns="0" rtlCol="0">
                <a:spAutoFit/>
              </a:bodyPr>
              <a:lstStyle/>
              <a:p>
                <a:pPr marL="12700" marR="5080" indent="-635" algn="ctr">
                  <a:lnSpc>
                    <a:spcPts val="1200"/>
                  </a:lnSpc>
                  <a:spcBef>
                    <a:spcPts val="240"/>
                  </a:spcBef>
                </a:pPr>
                <a:r>
                  <a:rPr sz="1000" dirty="0">
                    <a:solidFill>
                      <a:srgbClr val="FFFFFF"/>
                    </a:solidFill>
                    <a:cs typeface="Arial"/>
                  </a:rPr>
                  <a:t>Assess  Vulnerability /  affordability</a:t>
                </a:r>
                <a:endParaRPr sz="1000" dirty="0">
                  <a:solidFill>
                    <a:prstClr val="black"/>
                  </a:solidFill>
                  <a:cs typeface="Arial"/>
                </a:endParaRPr>
              </a:p>
            </p:txBody>
          </p:sp>
          <p:sp>
            <p:nvSpPr>
              <p:cNvPr id="93" name="object 32">
                <a:extLst>
                  <a:ext uri="{FF2B5EF4-FFF2-40B4-BE49-F238E27FC236}">
                    <a16:creationId xmlns:a16="http://schemas.microsoft.com/office/drawing/2014/main" id="{51BE85E3-2E06-A74A-AF85-638044454473}"/>
                  </a:ext>
                </a:extLst>
              </p:cNvPr>
              <p:cNvSpPr/>
              <p:nvPr/>
            </p:nvSpPr>
            <p:spPr>
              <a:xfrm>
                <a:off x="1786714" y="3839240"/>
                <a:ext cx="236220" cy="276225"/>
              </a:xfrm>
              <a:custGeom>
                <a:avLst/>
                <a:gdLst/>
                <a:ahLst/>
                <a:cxnLst/>
                <a:rect l="l" t="t" r="r" b="b"/>
                <a:pathLst>
                  <a:path w="236219" h="276225">
                    <a:moveTo>
                      <a:pt x="117983" y="0"/>
                    </a:moveTo>
                    <a:lnTo>
                      <a:pt x="0" y="138049"/>
                    </a:lnTo>
                    <a:lnTo>
                      <a:pt x="117983" y="275971"/>
                    </a:lnTo>
                    <a:lnTo>
                      <a:pt x="117983" y="220853"/>
                    </a:lnTo>
                    <a:lnTo>
                      <a:pt x="235839" y="220853"/>
                    </a:lnTo>
                    <a:lnTo>
                      <a:pt x="235839" y="55245"/>
                    </a:lnTo>
                    <a:lnTo>
                      <a:pt x="117983" y="55245"/>
                    </a:lnTo>
                    <a:lnTo>
                      <a:pt x="117983" y="0"/>
                    </a:lnTo>
                    <a:close/>
                  </a:path>
                </a:pathLst>
              </a:custGeom>
              <a:solidFill>
                <a:srgbClr val="AFBBDE"/>
              </a:solidFill>
            </p:spPr>
            <p:txBody>
              <a:bodyPr wrap="square" lIns="0" tIns="0" rIns="0" bIns="0" rtlCol="0"/>
              <a:lstStyle/>
              <a:p>
                <a:endParaRPr sz="1600">
                  <a:solidFill>
                    <a:prstClr val="black"/>
                  </a:solidFill>
                </a:endParaRPr>
              </a:p>
            </p:txBody>
          </p:sp>
          <p:sp>
            <p:nvSpPr>
              <p:cNvPr id="95" name="object 34">
                <a:extLst>
                  <a:ext uri="{FF2B5EF4-FFF2-40B4-BE49-F238E27FC236}">
                    <a16:creationId xmlns:a16="http://schemas.microsoft.com/office/drawing/2014/main" id="{8FF0C93D-4A3B-EE4C-902C-41CE40C3E9B4}"/>
                  </a:ext>
                </a:extLst>
              </p:cNvPr>
              <p:cNvSpPr txBox="1"/>
              <p:nvPr/>
            </p:nvSpPr>
            <p:spPr>
              <a:xfrm>
                <a:off x="2193094" y="3839240"/>
                <a:ext cx="1051395" cy="336246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algn="ctr">
                  <a:lnSpc>
                    <a:spcPts val="1260"/>
                  </a:lnSpc>
                  <a:spcBef>
                    <a:spcPts val="100"/>
                  </a:spcBef>
                </a:pPr>
                <a:r>
                  <a:rPr sz="1000" dirty="0">
                    <a:solidFill>
                      <a:srgbClr val="FFFFFF"/>
                    </a:solidFill>
                    <a:cs typeface="Arial"/>
                  </a:rPr>
                  <a:t>Assess stolen</a:t>
                </a:r>
                <a:endParaRPr sz="1000" dirty="0">
                  <a:solidFill>
                    <a:prstClr val="black"/>
                  </a:solidFill>
                  <a:cs typeface="Arial"/>
                </a:endParaRPr>
              </a:p>
              <a:p>
                <a:pPr marL="4445" algn="ctr">
                  <a:lnSpc>
                    <a:spcPts val="1260"/>
                  </a:lnSpc>
                </a:pPr>
                <a:r>
                  <a:rPr sz="1000" dirty="0">
                    <a:solidFill>
                      <a:srgbClr val="FFFFFF"/>
                    </a:solidFill>
                    <a:cs typeface="Arial"/>
                  </a:rPr>
                  <a:t>energy</a:t>
                </a:r>
                <a:endParaRPr sz="1000" dirty="0">
                  <a:solidFill>
                    <a:prstClr val="black"/>
                  </a:solidFill>
                  <a:cs typeface="Arial"/>
                </a:endParaRPr>
              </a:p>
            </p:txBody>
          </p:sp>
          <p:sp>
            <p:nvSpPr>
              <p:cNvPr id="97" name="object 36">
                <a:extLst>
                  <a:ext uri="{FF2B5EF4-FFF2-40B4-BE49-F238E27FC236}">
                    <a16:creationId xmlns:a16="http://schemas.microsoft.com/office/drawing/2014/main" id="{0215215E-D81F-964C-A9B4-A50884B80BCE}"/>
                  </a:ext>
                </a:extLst>
              </p:cNvPr>
              <p:cNvSpPr/>
              <p:nvPr/>
            </p:nvSpPr>
            <p:spPr>
              <a:xfrm>
                <a:off x="3394475" y="3846311"/>
                <a:ext cx="236220" cy="276225"/>
              </a:xfrm>
              <a:custGeom>
                <a:avLst/>
                <a:gdLst/>
                <a:ahLst/>
                <a:cxnLst/>
                <a:rect l="l" t="t" r="r" b="b"/>
                <a:pathLst>
                  <a:path w="236220" h="276225">
                    <a:moveTo>
                      <a:pt x="117982" y="0"/>
                    </a:moveTo>
                    <a:lnTo>
                      <a:pt x="0" y="138049"/>
                    </a:lnTo>
                    <a:lnTo>
                      <a:pt x="117982" y="275971"/>
                    </a:lnTo>
                    <a:lnTo>
                      <a:pt x="117982" y="220853"/>
                    </a:lnTo>
                    <a:lnTo>
                      <a:pt x="235966" y="220853"/>
                    </a:lnTo>
                    <a:lnTo>
                      <a:pt x="235966" y="55245"/>
                    </a:lnTo>
                    <a:lnTo>
                      <a:pt x="117982" y="55245"/>
                    </a:lnTo>
                    <a:lnTo>
                      <a:pt x="117982" y="0"/>
                    </a:lnTo>
                    <a:close/>
                  </a:path>
                </a:pathLst>
              </a:custGeom>
              <a:solidFill>
                <a:srgbClr val="AFBBDE"/>
              </a:solidFill>
            </p:spPr>
            <p:txBody>
              <a:bodyPr wrap="square" lIns="0" tIns="0" rIns="0" bIns="0" rtlCol="0"/>
              <a:lstStyle/>
              <a:p>
                <a:endParaRPr sz="1600">
                  <a:solidFill>
                    <a:prstClr val="black"/>
                  </a:solidFill>
                </a:endParaRPr>
              </a:p>
            </p:txBody>
          </p:sp>
          <p:sp>
            <p:nvSpPr>
              <p:cNvPr id="99" name="object 38">
                <a:extLst>
                  <a:ext uri="{FF2B5EF4-FFF2-40B4-BE49-F238E27FC236}">
                    <a16:creationId xmlns:a16="http://schemas.microsoft.com/office/drawing/2014/main" id="{EA968689-8733-4448-8995-2984771E76F8}"/>
                  </a:ext>
                </a:extLst>
              </p:cNvPr>
              <p:cNvSpPr txBox="1"/>
              <p:nvPr/>
            </p:nvSpPr>
            <p:spPr>
              <a:xfrm>
                <a:off x="3932783" y="3814778"/>
                <a:ext cx="785494" cy="336246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algn="ctr">
                  <a:lnSpc>
                    <a:spcPts val="1260"/>
                  </a:lnSpc>
                  <a:spcBef>
                    <a:spcPts val="100"/>
                  </a:spcBef>
                </a:pPr>
                <a:r>
                  <a:rPr sz="1000" dirty="0">
                    <a:solidFill>
                      <a:srgbClr val="FFFFFF"/>
                    </a:solidFill>
                    <a:cs typeface="Arial"/>
                  </a:rPr>
                  <a:t>Investigate</a:t>
                </a:r>
                <a:endParaRPr sz="1000" dirty="0">
                  <a:solidFill>
                    <a:prstClr val="black"/>
                  </a:solidFill>
                  <a:cs typeface="Arial"/>
                </a:endParaRPr>
              </a:p>
              <a:p>
                <a:pPr marL="1270" algn="ctr">
                  <a:lnSpc>
                    <a:spcPts val="1260"/>
                  </a:lnSpc>
                </a:pPr>
                <a:r>
                  <a:rPr sz="1000" dirty="0">
                    <a:solidFill>
                      <a:srgbClr val="FFFFFF"/>
                    </a:solidFill>
                    <a:cs typeface="Arial"/>
                  </a:rPr>
                  <a:t>Tamper</a:t>
                </a:r>
                <a:endParaRPr sz="1000" dirty="0">
                  <a:solidFill>
                    <a:prstClr val="black"/>
                  </a:solidFill>
                  <a:cs typeface="Arial"/>
                </a:endParaRPr>
              </a:p>
            </p:txBody>
          </p:sp>
          <p:sp>
            <p:nvSpPr>
              <p:cNvPr id="101" name="object 40">
                <a:extLst>
                  <a:ext uri="{FF2B5EF4-FFF2-40B4-BE49-F238E27FC236}">
                    <a16:creationId xmlns:a16="http://schemas.microsoft.com/office/drawing/2014/main" id="{C13113F4-571D-2844-87FE-D31A8E85A292}"/>
                  </a:ext>
                </a:extLst>
              </p:cNvPr>
              <p:cNvSpPr/>
              <p:nvPr/>
            </p:nvSpPr>
            <p:spPr>
              <a:xfrm>
                <a:off x="959457" y="4416128"/>
                <a:ext cx="276225" cy="236220"/>
              </a:xfrm>
              <a:custGeom>
                <a:avLst/>
                <a:gdLst/>
                <a:ahLst/>
                <a:cxnLst/>
                <a:rect l="l" t="t" r="r" b="b"/>
                <a:pathLst>
                  <a:path w="276225" h="236220">
                    <a:moveTo>
                      <a:pt x="220814" y="0"/>
                    </a:moveTo>
                    <a:lnTo>
                      <a:pt x="55206" y="0"/>
                    </a:lnTo>
                    <a:lnTo>
                      <a:pt x="55206" y="117983"/>
                    </a:lnTo>
                    <a:lnTo>
                      <a:pt x="0" y="117983"/>
                    </a:lnTo>
                    <a:lnTo>
                      <a:pt x="138010" y="235966"/>
                    </a:lnTo>
                    <a:lnTo>
                      <a:pt x="276009" y="117983"/>
                    </a:lnTo>
                    <a:lnTo>
                      <a:pt x="220814" y="117983"/>
                    </a:lnTo>
                    <a:lnTo>
                      <a:pt x="220814" y="0"/>
                    </a:lnTo>
                    <a:close/>
                  </a:path>
                </a:pathLst>
              </a:custGeom>
              <a:solidFill>
                <a:srgbClr val="AFBBDE"/>
              </a:solidFill>
            </p:spPr>
            <p:txBody>
              <a:bodyPr wrap="square" lIns="0" tIns="0" rIns="0" bIns="0" rtlCol="0"/>
              <a:lstStyle/>
              <a:p>
                <a:endParaRPr sz="1600">
                  <a:solidFill>
                    <a:prstClr val="black"/>
                  </a:solidFill>
                </a:endParaRPr>
              </a:p>
            </p:txBody>
          </p:sp>
          <p:sp>
            <p:nvSpPr>
              <p:cNvPr id="103" name="object 42">
                <a:extLst>
                  <a:ext uri="{FF2B5EF4-FFF2-40B4-BE49-F238E27FC236}">
                    <a16:creationId xmlns:a16="http://schemas.microsoft.com/office/drawing/2014/main" id="{7AF573D1-5475-A54C-8593-1D0546EF27B5}"/>
                  </a:ext>
                </a:extLst>
              </p:cNvPr>
              <p:cNvSpPr txBox="1"/>
              <p:nvPr/>
            </p:nvSpPr>
            <p:spPr>
              <a:xfrm>
                <a:off x="3794860" y="4838168"/>
                <a:ext cx="1008289" cy="358153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algn="ctr">
                  <a:spcBef>
                    <a:spcPts val="100"/>
                  </a:spcBef>
                </a:pPr>
                <a:r>
                  <a:rPr sz="1000" dirty="0">
                    <a:solidFill>
                      <a:srgbClr val="FFFFFF"/>
                    </a:solidFill>
                    <a:cs typeface="Arial"/>
                  </a:rPr>
                  <a:t>Replace Meter</a:t>
                </a:r>
                <a:endParaRPr sz="1000" dirty="0">
                  <a:solidFill>
                    <a:prstClr val="black"/>
                  </a:solidFill>
                  <a:cs typeface="Arial"/>
                </a:endParaRPr>
              </a:p>
            </p:txBody>
          </p:sp>
          <p:sp>
            <p:nvSpPr>
              <p:cNvPr id="105" name="object 44">
                <a:extLst>
                  <a:ext uri="{FF2B5EF4-FFF2-40B4-BE49-F238E27FC236}">
                    <a16:creationId xmlns:a16="http://schemas.microsoft.com/office/drawing/2014/main" id="{FA350C89-E081-7D49-A073-719F644F71D6}"/>
                  </a:ext>
                </a:extLst>
              </p:cNvPr>
              <p:cNvSpPr/>
              <p:nvPr/>
            </p:nvSpPr>
            <p:spPr>
              <a:xfrm>
                <a:off x="3407811" y="4822992"/>
                <a:ext cx="236220" cy="276225"/>
              </a:xfrm>
              <a:custGeom>
                <a:avLst/>
                <a:gdLst/>
                <a:ahLst/>
                <a:cxnLst/>
                <a:rect l="l" t="t" r="r" b="b"/>
                <a:pathLst>
                  <a:path w="236220" h="276225">
                    <a:moveTo>
                      <a:pt x="117982" y="0"/>
                    </a:moveTo>
                    <a:lnTo>
                      <a:pt x="117982" y="55245"/>
                    </a:lnTo>
                    <a:lnTo>
                      <a:pt x="0" y="55245"/>
                    </a:lnTo>
                    <a:lnTo>
                      <a:pt x="0" y="220853"/>
                    </a:lnTo>
                    <a:lnTo>
                      <a:pt x="117982" y="220853"/>
                    </a:lnTo>
                    <a:lnTo>
                      <a:pt x="117982" y="276098"/>
                    </a:lnTo>
                    <a:lnTo>
                      <a:pt x="235966" y="138049"/>
                    </a:lnTo>
                    <a:lnTo>
                      <a:pt x="117982" y="0"/>
                    </a:lnTo>
                    <a:close/>
                  </a:path>
                </a:pathLst>
              </a:custGeom>
              <a:solidFill>
                <a:srgbClr val="AFBBDE"/>
              </a:solidFill>
            </p:spPr>
            <p:txBody>
              <a:bodyPr wrap="square" lIns="0" tIns="0" rIns="0" bIns="0" rtlCol="0"/>
              <a:lstStyle/>
              <a:p>
                <a:endParaRPr sz="1600">
                  <a:solidFill>
                    <a:prstClr val="black"/>
                  </a:solidFill>
                </a:endParaRPr>
              </a:p>
            </p:txBody>
          </p:sp>
          <p:sp>
            <p:nvSpPr>
              <p:cNvPr id="107" name="object 46">
                <a:extLst>
                  <a:ext uri="{FF2B5EF4-FFF2-40B4-BE49-F238E27FC236}">
                    <a16:creationId xmlns:a16="http://schemas.microsoft.com/office/drawing/2014/main" id="{D465EA1A-B884-BF4F-8F40-2135A35DD624}"/>
                  </a:ext>
                </a:extLst>
              </p:cNvPr>
              <p:cNvSpPr txBox="1"/>
              <p:nvPr/>
            </p:nvSpPr>
            <p:spPr>
              <a:xfrm>
                <a:off x="2296717" y="4879967"/>
                <a:ext cx="860171" cy="166712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spcBef>
                    <a:spcPts val="100"/>
                  </a:spcBef>
                </a:pPr>
                <a:r>
                  <a:rPr sz="1000" dirty="0">
                    <a:solidFill>
                      <a:srgbClr val="FFFFFF"/>
                    </a:solidFill>
                    <a:cs typeface="Arial"/>
                  </a:rPr>
                  <a:t>Make safe</a:t>
                </a:r>
                <a:endParaRPr sz="1000" dirty="0">
                  <a:solidFill>
                    <a:prstClr val="black"/>
                  </a:solidFill>
                  <a:cs typeface="Arial"/>
                </a:endParaRPr>
              </a:p>
            </p:txBody>
          </p:sp>
          <p:sp>
            <p:nvSpPr>
              <p:cNvPr id="109" name="object 48">
                <a:extLst>
                  <a:ext uri="{FF2B5EF4-FFF2-40B4-BE49-F238E27FC236}">
                    <a16:creationId xmlns:a16="http://schemas.microsoft.com/office/drawing/2014/main" id="{1ED2AD83-C060-494D-8F1C-2C244BE66DE3}"/>
                  </a:ext>
                </a:extLst>
              </p:cNvPr>
              <p:cNvSpPr/>
              <p:nvPr/>
            </p:nvSpPr>
            <p:spPr>
              <a:xfrm>
                <a:off x="1800051" y="4815920"/>
                <a:ext cx="236220" cy="276225"/>
              </a:xfrm>
              <a:custGeom>
                <a:avLst/>
                <a:gdLst/>
                <a:ahLst/>
                <a:cxnLst/>
                <a:rect l="l" t="t" r="r" b="b"/>
                <a:pathLst>
                  <a:path w="236219" h="276225">
                    <a:moveTo>
                      <a:pt x="117982" y="0"/>
                    </a:moveTo>
                    <a:lnTo>
                      <a:pt x="117982" y="55245"/>
                    </a:lnTo>
                    <a:lnTo>
                      <a:pt x="0" y="55245"/>
                    </a:lnTo>
                    <a:lnTo>
                      <a:pt x="0" y="220853"/>
                    </a:lnTo>
                    <a:lnTo>
                      <a:pt x="117982" y="220853"/>
                    </a:lnTo>
                    <a:lnTo>
                      <a:pt x="117982" y="276098"/>
                    </a:lnTo>
                    <a:lnTo>
                      <a:pt x="235966" y="138049"/>
                    </a:lnTo>
                    <a:lnTo>
                      <a:pt x="117982" y="0"/>
                    </a:lnTo>
                    <a:close/>
                  </a:path>
                </a:pathLst>
              </a:custGeom>
              <a:solidFill>
                <a:srgbClr val="AFBBDE"/>
              </a:solidFill>
            </p:spPr>
            <p:txBody>
              <a:bodyPr wrap="square" lIns="0" tIns="0" rIns="0" bIns="0" rtlCol="0"/>
              <a:lstStyle/>
              <a:p>
                <a:endParaRPr sz="1600">
                  <a:solidFill>
                    <a:prstClr val="black"/>
                  </a:solidFill>
                </a:endParaRPr>
              </a:p>
            </p:txBody>
          </p:sp>
          <p:sp>
            <p:nvSpPr>
              <p:cNvPr id="111" name="object 50">
                <a:extLst>
                  <a:ext uri="{FF2B5EF4-FFF2-40B4-BE49-F238E27FC236}">
                    <a16:creationId xmlns:a16="http://schemas.microsoft.com/office/drawing/2014/main" id="{E37B955B-2CD0-E84D-B11A-479600473784}"/>
                  </a:ext>
                </a:extLst>
              </p:cNvPr>
              <p:cNvSpPr txBox="1"/>
              <p:nvPr/>
            </p:nvSpPr>
            <p:spPr>
              <a:xfrm>
                <a:off x="548069" y="4746922"/>
                <a:ext cx="1137510" cy="500840"/>
              </a:xfrm>
              <a:prstGeom prst="rect">
                <a:avLst/>
              </a:prstGeom>
            </p:spPr>
            <p:txBody>
              <a:bodyPr vert="horz" wrap="square" lIns="0" tIns="27940" rIns="0" bIns="0" rtlCol="0">
                <a:spAutoFit/>
              </a:bodyPr>
              <a:lstStyle/>
              <a:p>
                <a:pPr marL="12700" marR="5080" indent="5715" algn="ctr">
                  <a:lnSpc>
                    <a:spcPct val="91000"/>
                  </a:lnSpc>
                  <a:spcBef>
                    <a:spcPts val="220"/>
                  </a:spcBef>
                </a:pPr>
                <a:r>
                  <a:rPr sz="1000" dirty="0">
                    <a:solidFill>
                      <a:srgbClr val="FFFFFF"/>
                    </a:solidFill>
                    <a:cs typeface="Arial"/>
                  </a:rPr>
                  <a:t>COM Debt  discussion  (existing &amp; new)</a:t>
                </a:r>
                <a:endParaRPr sz="1000" dirty="0">
                  <a:solidFill>
                    <a:prstClr val="black"/>
                  </a:solidFill>
                  <a:cs typeface="Arial"/>
                </a:endParaRPr>
              </a:p>
            </p:txBody>
          </p:sp>
          <p:sp>
            <p:nvSpPr>
              <p:cNvPr id="113" name="object 52">
                <a:extLst>
                  <a:ext uri="{FF2B5EF4-FFF2-40B4-BE49-F238E27FC236}">
                    <a16:creationId xmlns:a16="http://schemas.microsoft.com/office/drawing/2014/main" id="{CECA8CC0-943B-D143-B762-F938A01F89D3}"/>
                  </a:ext>
                </a:extLst>
              </p:cNvPr>
              <p:cNvSpPr/>
              <p:nvPr/>
            </p:nvSpPr>
            <p:spPr>
              <a:xfrm>
                <a:off x="4128273" y="5493058"/>
                <a:ext cx="276225" cy="259079"/>
              </a:xfrm>
              <a:custGeom>
                <a:avLst/>
                <a:gdLst/>
                <a:ahLst/>
                <a:cxnLst/>
                <a:rect l="l" t="t" r="r" b="b"/>
                <a:pathLst>
                  <a:path w="276225" h="259079">
                    <a:moveTo>
                      <a:pt x="220852" y="0"/>
                    </a:moveTo>
                    <a:lnTo>
                      <a:pt x="55244" y="0"/>
                    </a:lnTo>
                    <a:lnTo>
                      <a:pt x="55244" y="129527"/>
                    </a:lnTo>
                    <a:lnTo>
                      <a:pt x="0" y="129527"/>
                    </a:lnTo>
                    <a:lnTo>
                      <a:pt x="138048" y="259080"/>
                    </a:lnTo>
                    <a:lnTo>
                      <a:pt x="275970" y="129527"/>
                    </a:lnTo>
                    <a:lnTo>
                      <a:pt x="220852" y="129527"/>
                    </a:lnTo>
                    <a:lnTo>
                      <a:pt x="220852" y="0"/>
                    </a:lnTo>
                    <a:close/>
                  </a:path>
                </a:pathLst>
              </a:custGeom>
              <a:solidFill>
                <a:srgbClr val="AFBBDE"/>
              </a:solidFill>
            </p:spPr>
            <p:txBody>
              <a:bodyPr wrap="square" lIns="0" tIns="0" rIns="0" bIns="0" rtlCol="0"/>
              <a:lstStyle/>
              <a:p>
                <a:endParaRPr sz="1600">
                  <a:solidFill>
                    <a:prstClr val="black"/>
                  </a:solidFill>
                </a:endParaRPr>
              </a:p>
            </p:txBody>
          </p:sp>
          <p:sp>
            <p:nvSpPr>
              <p:cNvPr id="115" name="object 54">
                <a:extLst>
                  <a:ext uri="{FF2B5EF4-FFF2-40B4-BE49-F238E27FC236}">
                    <a16:creationId xmlns:a16="http://schemas.microsoft.com/office/drawing/2014/main" id="{2580A389-AFE2-E440-94AA-8CF1FA97986E}"/>
                  </a:ext>
                </a:extLst>
              </p:cNvPr>
              <p:cNvSpPr txBox="1"/>
              <p:nvPr/>
            </p:nvSpPr>
            <p:spPr>
              <a:xfrm>
                <a:off x="3752475" y="5951169"/>
                <a:ext cx="1128450" cy="372479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algn="ctr">
                  <a:spcBef>
                    <a:spcPts val="100"/>
                  </a:spcBef>
                </a:pPr>
                <a:r>
                  <a:rPr sz="1000" dirty="0">
                    <a:solidFill>
                      <a:srgbClr val="FFFFFF"/>
                    </a:solidFill>
                    <a:cs typeface="Arial"/>
                  </a:rPr>
                  <a:t>Report </a:t>
                </a:r>
                <a:endParaRPr lang="en-GB" sz="1000" dirty="0">
                  <a:solidFill>
                    <a:srgbClr val="FFFFFF"/>
                  </a:solidFill>
                  <a:cs typeface="Arial"/>
                </a:endParaRPr>
              </a:p>
              <a:p>
                <a:pPr marL="12700" algn="ctr">
                  <a:spcBef>
                    <a:spcPts val="100"/>
                  </a:spcBef>
                </a:pPr>
                <a:r>
                  <a:rPr sz="1000" dirty="0">
                    <a:solidFill>
                      <a:srgbClr val="FFFFFF"/>
                    </a:solidFill>
                    <a:cs typeface="Arial"/>
                  </a:rPr>
                  <a:t>- to Hub</a:t>
                </a:r>
                <a:endParaRPr sz="1000" dirty="0">
                  <a:solidFill>
                    <a:prstClr val="black"/>
                  </a:solidFill>
                  <a:cs typeface="Arial"/>
                </a:endParaRPr>
              </a:p>
            </p:txBody>
          </p:sp>
        </p:grp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24FB8436-B9C6-174C-8845-CD59BD0F968D}"/>
              </a:ext>
            </a:extLst>
          </p:cNvPr>
          <p:cNvGrpSpPr/>
          <p:nvPr/>
        </p:nvGrpSpPr>
        <p:grpSpPr>
          <a:xfrm>
            <a:off x="5521046" y="4567942"/>
            <a:ext cx="1960170" cy="830997"/>
            <a:chOff x="5039930" y="2754511"/>
            <a:chExt cx="2683162" cy="1137504"/>
          </a:xfrm>
          <a:solidFill>
            <a:srgbClr val="F27A20"/>
          </a:solidFill>
        </p:grpSpPr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44FF9F16-2260-A748-A558-B8F102DF519C}"/>
                </a:ext>
              </a:extLst>
            </p:cNvPr>
            <p:cNvSpPr/>
            <p:nvPr/>
          </p:nvSpPr>
          <p:spPr>
            <a:xfrm flipH="1">
              <a:off x="5039930" y="2754511"/>
              <a:ext cx="2683161" cy="11375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7201F300-7808-894D-B0F7-7D81516140B7}"/>
                </a:ext>
              </a:extLst>
            </p:cNvPr>
            <p:cNvSpPr/>
            <p:nvPr/>
          </p:nvSpPr>
          <p:spPr>
            <a:xfrm>
              <a:off x="5039930" y="2913112"/>
              <a:ext cx="2683162" cy="8004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+mj-lt"/>
                </a:rPr>
                <a:t>RP Providers  </a:t>
              </a:r>
              <a:br>
                <a:rPr lang="en-US" sz="1600" dirty="0">
                  <a:solidFill>
                    <a:schemeClr val="bg1"/>
                  </a:solidFill>
                  <a:latin typeface="+mj-lt"/>
                </a:rPr>
              </a:br>
              <a:r>
                <a:rPr lang="en-US" sz="1600" dirty="0">
                  <a:solidFill>
                    <a:schemeClr val="bg1"/>
                  </a:solidFill>
                  <a:latin typeface="+mj-lt"/>
                </a:rPr>
                <a:t>(100% coverage)</a:t>
              </a:r>
            </a:p>
          </p:txBody>
        </p:sp>
      </p:grpSp>
      <p:sp>
        <p:nvSpPr>
          <p:cNvPr id="125" name="object 21">
            <a:extLst>
              <a:ext uri="{FF2B5EF4-FFF2-40B4-BE49-F238E27FC236}">
                <a16:creationId xmlns:a16="http://schemas.microsoft.com/office/drawing/2014/main" id="{2CC2478E-9562-2145-B6FD-B0D03027D776}"/>
              </a:ext>
            </a:extLst>
          </p:cNvPr>
          <p:cNvSpPr txBox="1"/>
          <p:nvPr/>
        </p:nvSpPr>
        <p:spPr>
          <a:xfrm>
            <a:off x="6471909" y="3672408"/>
            <a:ext cx="1200051" cy="534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905" algn="ctr">
              <a:lnSpc>
                <a:spcPct val="109800"/>
              </a:lnSpc>
              <a:spcBef>
                <a:spcPts val="100"/>
              </a:spcBef>
            </a:pPr>
            <a:r>
              <a:rPr sz="1050" dirty="0">
                <a:solidFill>
                  <a:srgbClr val="FFFFFF"/>
                </a:solidFill>
                <a:latin typeface="Montserrat Medium" pitchFamily="2" charset="77"/>
                <a:cs typeface="Arial"/>
              </a:rPr>
              <a:t>RPOs pull extra leads based </a:t>
            </a:r>
            <a:br>
              <a:rPr lang="en-GB" sz="1050" dirty="0">
                <a:solidFill>
                  <a:srgbClr val="FFFFFF"/>
                </a:solidFill>
                <a:latin typeface="Montserrat Medium" pitchFamily="2" charset="77"/>
                <a:cs typeface="Arial"/>
              </a:rPr>
            </a:br>
            <a:r>
              <a:rPr sz="1050" dirty="0">
                <a:solidFill>
                  <a:srgbClr val="FFFFFF"/>
                </a:solidFill>
                <a:latin typeface="Montserrat Medium" pitchFamily="2" charset="77"/>
                <a:cs typeface="Arial"/>
              </a:rPr>
              <a:t>on insight</a:t>
            </a:r>
            <a:endParaRPr sz="1050" dirty="0">
              <a:solidFill>
                <a:prstClr val="black"/>
              </a:solidFill>
              <a:latin typeface="Montserrat Medium" pitchFamily="2" charset="77"/>
              <a:cs typeface="Arial"/>
            </a:endParaRPr>
          </a:p>
        </p:txBody>
      </p:sp>
      <p:sp>
        <p:nvSpPr>
          <p:cNvPr id="126" name="object 25">
            <a:extLst>
              <a:ext uri="{FF2B5EF4-FFF2-40B4-BE49-F238E27FC236}">
                <a16:creationId xmlns:a16="http://schemas.microsoft.com/office/drawing/2014/main" id="{E5737529-880C-E84A-9B0F-CA25C5E784DA}"/>
              </a:ext>
            </a:extLst>
          </p:cNvPr>
          <p:cNvSpPr txBox="1"/>
          <p:nvPr/>
        </p:nvSpPr>
        <p:spPr>
          <a:xfrm>
            <a:off x="5287869" y="3761278"/>
            <a:ext cx="1161324" cy="3571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9800"/>
              </a:lnSpc>
              <a:spcBef>
                <a:spcPts val="100"/>
              </a:spcBef>
            </a:pPr>
            <a:r>
              <a:rPr sz="1050" dirty="0">
                <a:solidFill>
                  <a:srgbClr val="FFFFFF"/>
                </a:solidFill>
                <a:latin typeface="Montserrat Medium" pitchFamily="2" charset="77"/>
                <a:cs typeface="Arial"/>
              </a:rPr>
              <a:t>Push Leads  to RP  Providers</a:t>
            </a:r>
            <a:endParaRPr sz="1050" dirty="0">
              <a:solidFill>
                <a:prstClr val="black"/>
              </a:solidFill>
              <a:latin typeface="Montserrat Medium" pitchFamily="2" charset="77"/>
              <a:cs typeface="Arial"/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A227CEC9-2FE6-BD4F-9DAF-3337BEC0504A}"/>
              </a:ext>
            </a:extLst>
          </p:cNvPr>
          <p:cNvSpPr/>
          <p:nvPr/>
        </p:nvSpPr>
        <p:spPr>
          <a:xfrm>
            <a:off x="3298081" y="2715505"/>
            <a:ext cx="1326038" cy="623925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3" name="object 26">
            <a:extLst>
              <a:ext uri="{FF2B5EF4-FFF2-40B4-BE49-F238E27FC236}">
                <a16:creationId xmlns:a16="http://schemas.microsoft.com/office/drawing/2014/main" id="{9B20CB93-A474-EC4B-A63D-7DB8FD25AA80}"/>
              </a:ext>
            </a:extLst>
          </p:cNvPr>
          <p:cNvSpPr txBox="1"/>
          <p:nvPr/>
        </p:nvSpPr>
        <p:spPr>
          <a:xfrm>
            <a:off x="3318004" y="2751336"/>
            <a:ext cx="1261971" cy="5427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87325">
              <a:lnSpc>
                <a:spcPct val="110000"/>
              </a:lnSpc>
              <a:spcBef>
                <a:spcPts val="100"/>
              </a:spcBef>
            </a:pPr>
            <a:r>
              <a:rPr sz="1050" dirty="0">
                <a:solidFill>
                  <a:srgbClr val="FFFFFF"/>
                </a:solidFill>
                <a:latin typeface="Montserrat Medium" pitchFamily="2" charset="77"/>
                <a:cs typeface="Arial"/>
              </a:rPr>
              <a:t>Reports to  Supplier/Shipper</a:t>
            </a:r>
            <a:endParaRPr sz="1050" dirty="0">
              <a:solidFill>
                <a:prstClr val="black"/>
              </a:solidFill>
              <a:latin typeface="Montserrat Medium" pitchFamily="2" charset="77"/>
              <a:cs typeface="Arial"/>
            </a:endParaRPr>
          </a:p>
          <a:p>
            <a:pPr marL="152400">
              <a:spcBef>
                <a:spcPts val="130"/>
              </a:spcBef>
            </a:pPr>
            <a:r>
              <a:rPr sz="1050" dirty="0">
                <a:solidFill>
                  <a:srgbClr val="FFFFFF"/>
                </a:solidFill>
                <a:latin typeface="Montserrat Medium" pitchFamily="2" charset="77"/>
                <a:cs typeface="Arial"/>
              </a:rPr>
              <a:t>/Settlement</a:t>
            </a:r>
            <a:endParaRPr sz="1050" dirty="0">
              <a:solidFill>
                <a:prstClr val="black"/>
              </a:solidFill>
              <a:latin typeface="Montserrat Medium" pitchFamily="2" charset="77"/>
              <a:cs typeface="Arial"/>
            </a:endParaRPr>
          </a:p>
        </p:txBody>
      </p: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B7EFF893-746D-814F-B7C4-7864FB432A76}"/>
              </a:ext>
            </a:extLst>
          </p:cNvPr>
          <p:cNvCxnSpPr>
            <a:cxnSpLocks/>
          </p:cNvCxnSpPr>
          <p:nvPr/>
        </p:nvCxnSpPr>
        <p:spPr>
          <a:xfrm flipH="1">
            <a:off x="4721863" y="3043490"/>
            <a:ext cx="458885" cy="0"/>
          </a:xfrm>
          <a:prstGeom prst="straightConnector1">
            <a:avLst/>
          </a:prstGeom>
          <a:ln>
            <a:solidFill>
              <a:srgbClr val="16315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Rectangle 136">
            <a:extLst>
              <a:ext uri="{FF2B5EF4-FFF2-40B4-BE49-F238E27FC236}">
                <a16:creationId xmlns:a16="http://schemas.microsoft.com/office/drawing/2014/main" id="{5F357993-AF90-2B48-8B45-ED0241CC57EE}"/>
              </a:ext>
            </a:extLst>
          </p:cNvPr>
          <p:cNvSpPr/>
          <p:nvPr/>
        </p:nvSpPr>
        <p:spPr>
          <a:xfrm>
            <a:off x="381442" y="348128"/>
            <a:ext cx="48189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27A20"/>
                </a:solidFill>
                <a:latin typeface="+mj-lt"/>
              </a:rPr>
              <a:t>Extending the Scope of TRAS</a:t>
            </a:r>
          </a:p>
        </p:txBody>
      </p:sp>
      <p:sp>
        <p:nvSpPr>
          <p:cNvPr id="140" name="object 19">
            <a:extLst>
              <a:ext uri="{FF2B5EF4-FFF2-40B4-BE49-F238E27FC236}">
                <a16:creationId xmlns:a16="http://schemas.microsoft.com/office/drawing/2014/main" id="{D4B7B4D5-B6DA-E343-8A4F-F3946EB646A7}"/>
              </a:ext>
            </a:extLst>
          </p:cNvPr>
          <p:cNvSpPr txBox="1"/>
          <p:nvPr/>
        </p:nvSpPr>
        <p:spPr>
          <a:xfrm>
            <a:off x="8687210" y="3323342"/>
            <a:ext cx="2878937" cy="3571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938" marR="5080" indent="4763" algn="ctr">
              <a:lnSpc>
                <a:spcPct val="109800"/>
              </a:lnSpc>
              <a:spcBef>
                <a:spcPts val="100"/>
              </a:spcBef>
            </a:pPr>
            <a:r>
              <a:rPr sz="1050" dirty="0">
                <a:solidFill>
                  <a:srgbClr val="16315B"/>
                </a:solidFill>
                <a:latin typeface="Montserrat Medium" pitchFamily="2" charset="77"/>
                <a:cs typeface="Arial"/>
              </a:rPr>
              <a:t>Data provided to TRAS</a:t>
            </a:r>
            <a:br>
              <a:rPr lang="en-GB" sz="1050" dirty="0">
                <a:solidFill>
                  <a:srgbClr val="16315B"/>
                </a:solidFill>
                <a:latin typeface="Montserrat Medium" pitchFamily="2" charset="77"/>
                <a:cs typeface="Arial"/>
              </a:rPr>
            </a:br>
            <a:r>
              <a:rPr sz="1050" dirty="0">
                <a:solidFill>
                  <a:srgbClr val="16315B"/>
                </a:solidFill>
                <a:latin typeface="Montserrat Medium" pitchFamily="2" charset="77"/>
                <a:cs typeface="Arial"/>
              </a:rPr>
              <a:t> by DTS/Xoserve etc</a:t>
            </a:r>
          </a:p>
        </p:txBody>
      </p:sp>
      <p:sp>
        <p:nvSpPr>
          <p:cNvPr id="141" name="object 20">
            <a:extLst>
              <a:ext uri="{FF2B5EF4-FFF2-40B4-BE49-F238E27FC236}">
                <a16:creationId xmlns:a16="http://schemas.microsoft.com/office/drawing/2014/main" id="{F9578BCC-24D6-4F44-A361-60484D09BADE}"/>
              </a:ext>
            </a:extLst>
          </p:cNvPr>
          <p:cNvSpPr txBox="1"/>
          <p:nvPr/>
        </p:nvSpPr>
        <p:spPr>
          <a:xfrm>
            <a:off x="8182524" y="4273803"/>
            <a:ext cx="2124442" cy="3571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938" marR="5080" indent="4763" algn="ctr">
              <a:lnSpc>
                <a:spcPct val="109800"/>
              </a:lnSpc>
              <a:spcBef>
                <a:spcPts val="100"/>
              </a:spcBef>
            </a:pPr>
            <a:r>
              <a:rPr sz="1050" dirty="0">
                <a:solidFill>
                  <a:srgbClr val="16315B"/>
                </a:solidFill>
                <a:latin typeface="Montserrat Medium" pitchFamily="2" charset="77"/>
                <a:cs typeface="Arial"/>
              </a:rPr>
              <a:t>TRAS extended to </a:t>
            </a:r>
            <a:br>
              <a:rPr lang="en-GB" sz="1050" dirty="0">
                <a:solidFill>
                  <a:srgbClr val="16315B"/>
                </a:solidFill>
                <a:latin typeface="Montserrat Medium" pitchFamily="2" charset="77"/>
                <a:cs typeface="Arial"/>
              </a:rPr>
            </a:br>
            <a:r>
              <a:rPr sz="1050" dirty="0">
                <a:solidFill>
                  <a:srgbClr val="16315B"/>
                </a:solidFill>
                <a:latin typeface="Montserrat Medium" pitchFamily="2" charset="77"/>
                <a:cs typeface="Arial"/>
              </a:rPr>
              <a:t>include  field services</a:t>
            </a:r>
          </a:p>
        </p:txBody>
      </p:sp>
      <p:sp>
        <p:nvSpPr>
          <p:cNvPr id="142" name="object 27">
            <a:extLst>
              <a:ext uri="{FF2B5EF4-FFF2-40B4-BE49-F238E27FC236}">
                <a16:creationId xmlns:a16="http://schemas.microsoft.com/office/drawing/2014/main" id="{F7DCB459-3B21-0945-A6F0-68D7D2A44D82}"/>
              </a:ext>
            </a:extLst>
          </p:cNvPr>
          <p:cNvSpPr txBox="1"/>
          <p:nvPr/>
        </p:nvSpPr>
        <p:spPr>
          <a:xfrm>
            <a:off x="444236" y="1163832"/>
            <a:ext cx="1974214" cy="3571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9800"/>
              </a:lnSpc>
              <a:spcBef>
                <a:spcPts val="100"/>
              </a:spcBef>
            </a:pPr>
            <a:r>
              <a:rPr sz="1050" dirty="0">
                <a:solidFill>
                  <a:srgbClr val="16315B"/>
                </a:solidFill>
                <a:latin typeface="Montserrat Medium" pitchFamily="2" charset="77"/>
                <a:cs typeface="Arial"/>
              </a:rPr>
              <a:t>Elective Supplier Service </a:t>
            </a:r>
            <a:br>
              <a:rPr lang="en-GB" sz="1050" dirty="0">
                <a:solidFill>
                  <a:srgbClr val="16315B"/>
                </a:solidFill>
                <a:latin typeface="Montserrat Medium" pitchFamily="2" charset="77"/>
                <a:cs typeface="Arial"/>
              </a:rPr>
            </a:br>
            <a:r>
              <a:rPr sz="1050" dirty="0">
                <a:solidFill>
                  <a:srgbClr val="16315B"/>
                </a:solidFill>
                <a:latin typeface="Montserrat Medium" pitchFamily="2" charset="77"/>
                <a:cs typeface="Arial"/>
              </a:rPr>
              <a:t>for  analysis</a:t>
            </a:r>
          </a:p>
        </p:txBody>
      </p:sp>
      <p:sp>
        <p:nvSpPr>
          <p:cNvPr id="143" name="object 28">
            <a:extLst>
              <a:ext uri="{FF2B5EF4-FFF2-40B4-BE49-F238E27FC236}">
                <a16:creationId xmlns:a16="http://schemas.microsoft.com/office/drawing/2014/main" id="{BDDC2E21-E969-9C4A-BEE1-3E1F9B183479}"/>
              </a:ext>
            </a:extLst>
          </p:cNvPr>
          <p:cNvSpPr txBox="1"/>
          <p:nvPr/>
        </p:nvSpPr>
        <p:spPr>
          <a:xfrm>
            <a:off x="331110" y="2819145"/>
            <a:ext cx="2262358" cy="365484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algn="ctr">
              <a:spcBef>
                <a:spcPts val="229"/>
              </a:spcBef>
            </a:pPr>
            <a:r>
              <a:rPr sz="1050" dirty="0">
                <a:solidFill>
                  <a:srgbClr val="16315B"/>
                </a:solidFill>
                <a:latin typeface="Montserrat Medium" pitchFamily="2" charset="77"/>
                <a:cs typeface="Arial"/>
              </a:rPr>
              <a:t>Improved UIG reporting –</a:t>
            </a:r>
          </a:p>
          <a:p>
            <a:pPr marL="4445" algn="ctr">
              <a:spcBef>
                <a:spcPts val="130"/>
              </a:spcBef>
            </a:pPr>
            <a:r>
              <a:rPr sz="1050" dirty="0">
                <a:solidFill>
                  <a:srgbClr val="16315B"/>
                </a:solidFill>
                <a:latin typeface="Montserrat Medium" pitchFamily="2" charset="77"/>
                <a:cs typeface="Arial"/>
              </a:rPr>
              <a:t>feed from TRAS to CMS</a:t>
            </a:r>
          </a:p>
        </p:txBody>
      </p:sp>
      <p:sp>
        <p:nvSpPr>
          <p:cNvPr id="144" name="object 62">
            <a:extLst>
              <a:ext uri="{FF2B5EF4-FFF2-40B4-BE49-F238E27FC236}">
                <a16:creationId xmlns:a16="http://schemas.microsoft.com/office/drawing/2014/main" id="{45B182E0-C85F-F949-8865-E2ED8DD9AB4A}"/>
              </a:ext>
            </a:extLst>
          </p:cNvPr>
          <p:cNvSpPr txBox="1"/>
          <p:nvPr/>
        </p:nvSpPr>
        <p:spPr>
          <a:xfrm>
            <a:off x="8182524" y="5111432"/>
            <a:ext cx="2124442" cy="3571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938" marR="5080" indent="4763" algn="ctr">
              <a:lnSpc>
                <a:spcPct val="109800"/>
              </a:lnSpc>
              <a:spcBef>
                <a:spcPts val="100"/>
              </a:spcBef>
            </a:pPr>
            <a:r>
              <a:rPr sz="1050" dirty="0">
                <a:solidFill>
                  <a:srgbClr val="16315B"/>
                </a:solidFill>
                <a:latin typeface="Montserrat Medium" pitchFamily="2" charset="77"/>
                <a:cs typeface="Arial"/>
              </a:rPr>
              <a:t>RPOs insight plus data  </a:t>
            </a:r>
            <a:br>
              <a:rPr lang="en-GB" sz="1050" dirty="0">
                <a:solidFill>
                  <a:srgbClr val="16315B"/>
                </a:solidFill>
                <a:latin typeface="Montserrat Medium" pitchFamily="2" charset="77"/>
                <a:cs typeface="Arial"/>
              </a:rPr>
            </a:br>
            <a:r>
              <a:rPr sz="1050" dirty="0">
                <a:solidFill>
                  <a:srgbClr val="16315B"/>
                </a:solidFill>
                <a:latin typeface="Montserrat Medium" pitchFamily="2" charset="77"/>
                <a:cs typeface="Arial"/>
              </a:rPr>
              <a:t>leads to more theft</a:t>
            </a:r>
          </a:p>
        </p:txBody>
      </p:sp>
      <p:cxnSp>
        <p:nvCxnSpPr>
          <p:cNvPr id="152" name="Straight Arrow Connector 151">
            <a:extLst>
              <a:ext uri="{FF2B5EF4-FFF2-40B4-BE49-F238E27FC236}">
                <a16:creationId xmlns:a16="http://schemas.microsoft.com/office/drawing/2014/main" id="{9082635A-FD24-2643-A1AF-68A621A193EA}"/>
              </a:ext>
            </a:extLst>
          </p:cNvPr>
          <p:cNvCxnSpPr>
            <a:cxnSpLocks/>
          </p:cNvCxnSpPr>
          <p:nvPr/>
        </p:nvCxnSpPr>
        <p:spPr>
          <a:xfrm flipH="1">
            <a:off x="2713954" y="3043490"/>
            <a:ext cx="458885" cy="0"/>
          </a:xfrm>
          <a:prstGeom prst="straightConnector1">
            <a:avLst/>
          </a:prstGeom>
          <a:ln>
            <a:solidFill>
              <a:srgbClr val="16315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Rectangle 152">
            <a:extLst>
              <a:ext uri="{FF2B5EF4-FFF2-40B4-BE49-F238E27FC236}">
                <a16:creationId xmlns:a16="http://schemas.microsoft.com/office/drawing/2014/main" id="{02BAC58C-142B-7F45-BB4D-001E7618274A}"/>
              </a:ext>
            </a:extLst>
          </p:cNvPr>
          <p:cNvSpPr/>
          <p:nvPr/>
        </p:nvSpPr>
        <p:spPr>
          <a:xfrm>
            <a:off x="7890075" y="4019368"/>
            <a:ext cx="668773" cy="338554"/>
          </a:xfrm>
          <a:prstGeom prst="rect">
            <a:avLst/>
          </a:prstGeom>
          <a:solidFill>
            <a:srgbClr val="0079C4"/>
          </a:solidFill>
          <a:ln w="28575"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  <a:latin typeface="+mj-lt"/>
                <a:cs typeface="Arial"/>
              </a:rPr>
              <a:t>New</a:t>
            </a:r>
            <a:endParaRPr lang="en-GB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DC641534-EEBD-1E4E-9E9D-C951D6D2264F}"/>
              </a:ext>
            </a:extLst>
          </p:cNvPr>
          <p:cNvSpPr/>
          <p:nvPr/>
        </p:nvSpPr>
        <p:spPr>
          <a:xfrm>
            <a:off x="10999440" y="3581162"/>
            <a:ext cx="668773" cy="338554"/>
          </a:xfrm>
          <a:prstGeom prst="rect">
            <a:avLst/>
          </a:prstGeom>
          <a:solidFill>
            <a:srgbClr val="0079C4"/>
          </a:solidFill>
          <a:ln w="28575"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  <a:latin typeface="+mj-lt"/>
                <a:cs typeface="Arial"/>
              </a:rPr>
              <a:t>New</a:t>
            </a:r>
            <a:endParaRPr lang="en-GB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136BDC3B-D09C-3344-B5E4-66F1C1A94410}"/>
              </a:ext>
            </a:extLst>
          </p:cNvPr>
          <p:cNvSpPr/>
          <p:nvPr/>
        </p:nvSpPr>
        <p:spPr>
          <a:xfrm>
            <a:off x="10000759" y="5396803"/>
            <a:ext cx="668773" cy="338554"/>
          </a:xfrm>
          <a:prstGeom prst="rect">
            <a:avLst/>
          </a:prstGeom>
          <a:solidFill>
            <a:srgbClr val="0079C4"/>
          </a:solidFill>
          <a:ln w="28575"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  <a:latin typeface="+mj-lt"/>
                <a:cs typeface="Arial"/>
              </a:rPr>
              <a:t>New</a:t>
            </a:r>
            <a:endParaRPr lang="en-GB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6BF29823-E409-8D4C-A7AB-D4732DE1B4B5}"/>
              </a:ext>
            </a:extLst>
          </p:cNvPr>
          <p:cNvSpPr/>
          <p:nvPr/>
        </p:nvSpPr>
        <p:spPr>
          <a:xfrm>
            <a:off x="2329098" y="2515933"/>
            <a:ext cx="668773" cy="338554"/>
          </a:xfrm>
          <a:prstGeom prst="rect">
            <a:avLst/>
          </a:prstGeom>
          <a:solidFill>
            <a:srgbClr val="0079C4"/>
          </a:solidFill>
          <a:ln w="28575"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  <a:latin typeface="+mj-lt"/>
                <a:cs typeface="Arial"/>
              </a:rPr>
              <a:t>New</a:t>
            </a:r>
            <a:endParaRPr lang="en-GB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02E553F3-390D-E14D-93E5-42036B475F6E}"/>
              </a:ext>
            </a:extLst>
          </p:cNvPr>
          <p:cNvSpPr/>
          <p:nvPr/>
        </p:nvSpPr>
        <p:spPr>
          <a:xfrm>
            <a:off x="38385" y="1460131"/>
            <a:ext cx="668773" cy="338554"/>
          </a:xfrm>
          <a:prstGeom prst="rect">
            <a:avLst/>
          </a:prstGeom>
          <a:solidFill>
            <a:srgbClr val="0079C4"/>
          </a:solidFill>
          <a:ln w="28575"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  <a:latin typeface="+mj-lt"/>
                <a:cs typeface="Arial"/>
              </a:rPr>
              <a:t>New</a:t>
            </a:r>
            <a:endParaRPr lang="en-GB" sz="16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168" name="Straight Arrow Connector 167">
            <a:extLst>
              <a:ext uri="{FF2B5EF4-FFF2-40B4-BE49-F238E27FC236}">
                <a16:creationId xmlns:a16="http://schemas.microsoft.com/office/drawing/2014/main" id="{539855DB-2B99-1143-B3DB-81318455ABB8}"/>
              </a:ext>
            </a:extLst>
          </p:cNvPr>
          <p:cNvCxnSpPr>
            <a:cxnSpLocks/>
          </p:cNvCxnSpPr>
          <p:nvPr/>
        </p:nvCxnSpPr>
        <p:spPr>
          <a:xfrm>
            <a:off x="7584085" y="3113572"/>
            <a:ext cx="428199" cy="338376"/>
          </a:xfrm>
          <a:prstGeom prst="straightConnector1">
            <a:avLst/>
          </a:prstGeom>
          <a:ln>
            <a:solidFill>
              <a:srgbClr val="16315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4572149B-B6D0-1E40-AB6C-68867DCC3C1F}"/>
              </a:ext>
            </a:extLst>
          </p:cNvPr>
          <p:cNvCxnSpPr>
            <a:cxnSpLocks/>
          </p:cNvCxnSpPr>
          <p:nvPr/>
        </p:nvCxnSpPr>
        <p:spPr>
          <a:xfrm flipH="1">
            <a:off x="4930925" y="3264375"/>
            <a:ext cx="311479" cy="276018"/>
          </a:xfrm>
          <a:prstGeom prst="straightConnector1">
            <a:avLst/>
          </a:prstGeom>
          <a:ln>
            <a:solidFill>
              <a:srgbClr val="16315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7088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B6ABD153718F40AB257D99BCA5D342" ma:contentTypeVersion="17" ma:contentTypeDescription="Create a new document." ma:contentTypeScope="" ma:versionID="301b13d97a55f9a65467461cd509b061">
  <xsd:schema xmlns:xsd="http://www.w3.org/2001/XMLSchema" xmlns:xs="http://www.w3.org/2001/XMLSchema" xmlns:p="http://schemas.microsoft.com/office/2006/metadata/properties" xmlns:ns2="33669984-af94-4b35-9f37-f4574e663bce" xmlns:ns3="d5e8df70-7ba7-462a-92bc-0eb2af61e599" targetNamespace="http://schemas.microsoft.com/office/2006/metadata/properties" ma:root="true" ma:fieldsID="3fde56c427cf4bf5bb0626ec1799454f" ns2:_="" ns3:_="">
    <xsd:import namespace="33669984-af94-4b35-9f37-f4574e663bce"/>
    <xsd:import namespace="d5e8df70-7ba7-462a-92bc-0eb2af61e5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669984-af94-4b35-9f37-f4574e663b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5e11d1ff-3de3-40aa-b1cb-720a3f5ef5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e8df70-7ba7-462a-92bc-0eb2af61e59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188e3084-6947-48ea-be46-cbabc134540f}" ma:internalName="TaxCatchAll" ma:showField="CatchAllData" ma:web="d5e8df70-7ba7-462a-92bc-0eb2af61e5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3669984-af94-4b35-9f37-f4574e663bce">
      <Terms xmlns="http://schemas.microsoft.com/office/infopath/2007/PartnerControls"/>
    </lcf76f155ced4ddcb4097134ff3c332f>
    <TaxCatchAll xmlns="d5e8df70-7ba7-462a-92bc-0eb2af61e599"/>
  </documentManagement>
</p:properties>
</file>

<file path=customXml/itemProps1.xml><?xml version="1.0" encoding="utf-8"?>
<ds:datastoreItem xmlns:ds="http://schemas.openxmlformats.org/officeDocument/2006/customXml" ds:itemID="{1095F2EB-7041-477B-9175-D74B7B2D61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3669984-af94-4b35-9f37-f4574e663bce"/>
    <ds:schemaRef ds:uri="d5e8df70-7ba7-462a-92bc-0eb2af61e59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DB58C25-C018-43F2-AC08-8623D004060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4714091-4B2D-4053-AB58-6332531D521A}">
  <ds:schemaRefs>
    <ds:schemaRef ds:uri="http://purl.org/dc/terms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elements/1.1/"/>
    <ds:schemaRef ds:uri="33669984-af94-4b35-9f37-f4574e663bce"/>
    <ds:schemaRef ds:uri="http://schemas.microsoft.com/office/infopath/2007/PartnerControls"/>
    <ds:schemaRef ds:uri="http://schemas.openxmlformats.org/package/2006/metadata/core-properties"/>
    <ds:schemaRef ds:uri="d5e8df70-7ba7-462a-92bc-0eb2af61e599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144</Words>
  <Application>Microsoft Office PowerPoint</Application>
  <PresentationFormat>Widescreen</PresentationFormat>
  <Paragraphs>33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Montserrat</vt:lpstr>
      <vt:lpstr>Montserrat Medium</vt:lpstr>
      <vt:lpstr>Montserrat SemiBold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Michelle Simpson</dc:creator>
  <cp:lastModifiedBy>Elise Handy</cp:lastModifiedBy>
  <cp:revision>2</cp:revision>
  <dcterms:created xsi:type="dcterms:W3CDTF">2024-07-29T11:17:38Z</dcterms:created>
  <dcterms:modified xsi:type="dcterms:W3CDTF">2024-07-31T12:30:15Z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d7f055f-5347-41d4-8cbe-c035e83f4f3c_Enabled">
    <vt:lpwstr>true</vt:lpwstr>
  </property>
  <property fmtid="{D5CDD505-2E9C-101B-9397-08002B2CF9AE}" pid="3" name="MSIP_Label_2d7f055f-5347-41d4-8cbe-c035e83f4f3c_SetDate">
    <vt:lpwstr>2024-07-31T12:30:14Z</vt:lpwstr>
  </property>
  <property fmtid="{D5CDD505-2E9C-101B-9397-08002B2CF9AE}" pid="4" name="MSIP_Label_2d7f055f-5347-41d4-8cbe-c035e83f4f3c_Method">
    <vt:lpwstr>Standard</vt:lpwstr>
  </property>
  <property fmtid="{D5CDD505-2E9C-101B-9397-08002B2CF9AE}" pid="5" name="MSIP_Label_2d7f055f-5347-41d4-8cbe-c035e83f4f3c_Name">
    <vt:lpwstr>defa4170-0d19-0005-0004-bc88714345d2</vt:lpwstr>
  </property>
  <property fmtid="{D5CDD505-2E9C-101B-9397-08002B2CF9AE}" pid="6" name="MSIP_Label_2d7f055f-5347-41d4-8cbe-c035e83f4f3c_SiteId">
    <vt:lpwstr>883dbbc0-a334-4b54-87cf-04fa94aeafb8</vt:lpwstr>
  </property>
  <property fmtid="{D5CDD505-2E9C-101B-9397-08002B2CF9AE}" pid="7" name="MSIP_Label_2d7f055f-5347-41d4-8cbe-c035e83f4f3c_ActionId">
    <vt:lpwstr>3a9513eb-cb64-4b66-9b19-45ccc56401d4</vt:lpwstr>
  </property>
  <property fmtid="{D5CDD505-2E9C-101B-9397-08002B2CF9AE}" pid="8" name="MSIP_Label_2d7f055f-5347-41d4-8cbe-c035e83f4f3c_ContentBits">
    <vt:lpwstr>0</vt:lpwstr>
  </property>
  <property fmtid="{D5CDD505-2E9C-101B-9397-08002B2CF9AE}" pid="9" name="ContentTypeId">
    <vt:lpwstr>0x01010064B6ABD153718F40AB257D99BCA5D342</vt:lpwstr>
  </property>
</Properties>
</file>