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5" r:id="rId5"/>
    <p:sldMasterId id="2147483667" r:id="rId6"/>
    <p:sldMasterId id="2147483672" r:id="rId7"/>
  </p:sldMasterIdLst>
  <p:sldIdLst>
    <p:sldId id="256" r:id="rId8"/>
    <p:sldId id="273" r:id="rId9"/>
    <p:sldId id="276" r:id="rId10"/>
    <p:sldId id="274" r:id="rId11"/>
    <p:sldId id="278" r:id="rId12"/>
    <p:sldId id="275" r:id="rId13"/>
    <p:sldId id="27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F5E05F-5033-B682-EBA8-0FE6CC632AFF}" name="Helen Fosberry" initials="HF" userId="S::helen.fosberry@gemserv.com::2e9ecf43-cbea-4d39-8719-8e93eba0f898" providerId="AD"/>
  <p188:author id="{FCD59662-593C-BAED-A802-71B28BAEEDD6}" name="Jonathan Hawkins" initials="JH" userId="S::jonathan.hawkins_retailenergycode.co.uk#ext#@gemserv.onmicrosoft.com::30ae6901-dfad-4c2d-9044-7c0595121bfe" providerId="AD"/>
  <p188:author id="{18556C70-4398-7BE0-7A06-2B1603B3F856}" name="jonny.moore@retailenergycode.co.uk" initials="jo" userId="S::urn:spo:guest#jonny.moore@retailenergycode.co.uk::" providerId="AD"/>
  <p188:author id="{C260E573-3377-7BB6-F182-6B233E7F404F}" name="Andrew Wallace" initials="AW" userId="S::andrew.wallace_retailenergycode.co.uk#ext#@gemserv.onmicrosoft.com::7b5ca4d3-1046-4713-9ef7-e802701a061f" providerId="AD"/>
  <p188:author id="{3CA8DB82-AC20-D1A0-D116-14AAF134FD4C}" name="Harriet Truss" initials="HT" userId="S::Harriet.Truss@gemserv.com::72d40984-8d05-4920-83aa-b550ee91c34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038617-FBED-40ED-8F83-CD9ED95B2E95}" v="25" dt="2025-06-16T14:55:50.1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5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3.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et Truss" userId="72d40984-8d05-4920-83aa-b550ee91c34c" providerId="ADAL" clId="{B2038617-FBED-40ED-8F83-CD9ED95B2E95}"/>
    <pc:docChg chg="undo redo custSel addSld delSld modSld sldOrd">
      <pc:chgData name="Harriet Truss" userId="72d40984-8d05-4920-83aa-b550ee91c34c" providerId="ADAL" clId="{B2038617-FBED-40ED-8F83-CD9ED95B2E95}" dt="2025-06-16T14:57:29.337" v="2139" actId="20577"/>
      <pc:docMkLst>
        <pc:docMk/>
      </pc:docMkLst>
      <pc:sldChg chg="modSp mod">
        <pc:chgData name="Harriet Truss" userId="72d40984-8d05-4920-83aa-b550ee91c34c" providerId="ADAL" clId="{B2038617-FBED-40ED-8F83-CD9ED95B2E95}" dt="2025-06-16T10:57:35.175" v="19" actId="20577"/>
        <pc:sldMkLst>
          <pc:docMk/>
          <pc:sldMk cId="926684283" sldId="256"/>
        </pc:sldMkLst>
        <pc:spChg chg="mod">
          <ac:chgData name="Harriet Truss" userId="72d40984-8d05-4920-83aa-b550ee91c34c" providerId="ADAL" clId="{B2038617-FBED-40ED-8F83-CD9ED95B2E95}" dt="2025-06-16T10:57:35.175" v="19" actId="20577"/>
          <ac:spMkLst>
            <pc:docMk/>
            <pc:sldMk cId="926684283" sldId="256"/>
            <ac:spMk id="2" creationId="{089707A2-F54D-B46A-FF8A-BD06EFF32FB2}"/>
          </ac:spMkLst>
        </pc:spChg>
      </pc:sldChg>
      <pc:sldChg chg="del">
        <pc:chgData name="Harriet Truss" userId="72d40984-8d05-4920-83aa-b550ee91c34c" providerId="ADAL" clId="{B2038617-FBED-40ED-8F83-CD9ED95B2E95}" dt="2025-06-16T12:31:28.037" v="1758" actId="47"/>
        <pc:sldMkLst>
          <pc:docMk/>
          <pc:sldMk cId="1283722567" sldId="258"/>
        </pc:sldMkLst>
      </pc:sldChg>
      <pc:sldChg chg="del">
        <pc:chgData name="Harriet Truss" userId="72d40984-8d05-4920-83aa-b550ee91c34c" providerId="ADAL" clId="{B2038617-FBED-40ED-8F83-CD9ED95B2E95}" dt="2025-06-16T12:03:34.231" v="1751" actId="47"/>
        <pc:sldMkLst>
          <pc:docMk/>
          <pc:sldMk cId="279229018" sldId="259"/>
        </pc:sldMkLst>
      </pc:sldChg>
      <pc:sldChg chg="del">
        <pc:chgData name="Harriet Truss" userId="72d40984-8d05-4920-83aa-b550ee91c34c" providerId="ADAL" clId="{B2038617-FBED-40ED-8F83-CD9ED95B2E95}" dt="2025-06-16T12:32:57.800" v="1762" actId="47"/>
        <pc:sldMkLst>
          <pc:docMk/>
          <pc:sldMk cId="842247959" sldId="262"/>
        </pc:sldMkLst>
      </pc:sldChg>
      <pc:sldChg chg="del">
        <pc:chgData name="Harriet Truss" userId="72d40984-8d05-4920-83aa-b550ee91c34c" providerId="ADAL" clId="{B2038617-FBED-40ED-8F83-CD9ED95B2E95}" dt="2025-06-16T12:03:35.478" v="1753" actId="47"/>
        <pc:sldMkLst>
          <pc:docMk/>
          <pc:sldMk cId="2395714636" sldId="263"/>
        </pc:sldMkLst>
      </pc:sldChg>
      <pc:sldChg chg="del">
        <pc:chgData name="Harriet Truss" userId="72d40984-8d05-4920-83aa-b550ee91c34c" providerId="ADAL" clId="{B2038617-FBED-40ED-8F83-CD9ED95B2E95}" dt="2025-06-16T12:03:36.435" v="1754" actId="47"/>
        <pc:sldMkLst>
          <pc:docMk/>
          <pc:sldMk cId="1293464833" sldId="264"/>
        </pc:sldMkLst>
      </pc:sldChg>
      <pc:sldChg chg="del">
        <pc:chgData name="Harriet Truss" userId="72d40984-8d05-4920-83aa-b550ee91c34c" providerId="ADAL" clId="{B2038617-FBED-40ED-8F83-CD9ED95B2E95}" dt="2025-06-16T12:31:54.045" v="1761" actId="47"/>
        <pc:sldMkLst>
          <pc:docMk/>
          <pc:sldMk cId="1196094630" sldId="265"/>
        </pc:sldMkLst>
      </pc:sldChg>
      <pc:sldChg chg="del">
        <pc:chgData name="Harriet Truss" userId="72d40984-8d05-4920-83aa-b550ee91c34c" providerId="ADAL" clId="{B2038617-FBED-40ED-8F83-CD9ED95B2E95}" dt="2025-06-16T12:03:44.641" v="1755" actId="47"/>
        <pc:sldMkLst>
          <pc:docMk/>
          <pc:sldMk cId="3562799188" sldId="266"/>
        </pc:sldMkLst>
      </pc:sldChg>
      <pc:sldChg chg="del">
        <pc:chgData name="Harriet Truss" userId="72d40984-8d05-4920-83aa-b550ee91c34c" providerId="ADAL" clId="{B2038617-FBED-40ED-8F83-CD9ED95B2E95}" dt="2025-06-16T12:03:34.711" v="1752" actId="47"/>
        <pc:sldMkLst>
          <pc:docMk/>
          <pc:sldMk cId="1182538288" sldId="267"/>
        </pc:sldMkLst>
      </pc:sldChg>
      <pc:sldChg chg="del">
        <pc:chgData name="Harriet Truss" userId="72d40984-8d05-4920-83aa-b550ee91c34c" providerId="ADAL" clId="{B2038617-FBED-40ED-8F83-CD9ED95B2E95}" dt="2025-06-16T12:03:48.636" v="1756" actId="47"/>
        <pc:sldMkLst>
          <pc:docMk/>
          <pc:sldMk cId="610252179" sldId="268"/>
        </pc:sldMkLst>
      </pc:sldChg>
      <pc:sldChg chg="del">
        <pc:chgData name="Harriet Truss" userId="72d40984-8d05-4920-83aa-b550ee91c34c" providerId="ADAL" clId="{B2038617-FBED-40ED-8F83-CD9ED95B2E95}" dt="2025-06-16T12:03:49.541" v="1757" actId="47"/>
        <pc:sldMkLst>
          <pc:docMk/>
          <pc:sldMk cId="2222876869" sldId="269"/>
        </pc:sldMkLst>
      </pc:sldChg>
      <pc:sldChg chg="del">
        <pc:chgData name="Harriet Truss" userId="72d40984-8d05-4920-83aa-b550ee91c34c" providerId="ADAL" clId="{B2038617-FBED-40ED-8F83-CD9ED95B2E95}" dt="2025-06-16T13:00:27.562" v="1788" actId="47"/>
        <pc:sldMkLst>
          <pc:docMk/>
          <pc:sldMk cId="2854967439" sldId="270"/>
        </pc:sldMkLst>
      </pc:sldChg>
      <pc:sldChg chg="del">
        <pc:chgData name="Harriet Truss" userId="72d40984-8d05-4920-83aa-b550ee91c34c" providerId="ADAL" clId="{B2038617-FBED-40ED-8F83-CD9ED95B2E95}" dt="2025-06-16T12:31:40.044" v="1760" actId="47"/>
        <pc:sldMkLst>
          <pc:docMk/>
          <pc:sldMk cId="3094401345" sldId="271"/>
        </pc:sldMkLst>
      </pc:sldChg>
      <pc:sldChg chg="del">
        <pc:chgData name="Harriet Truss" userId="72d40984-8d05-4920-83aa-b550ee91c34c" providerId="ADAL" clId="{B2038617-FBED-40ED-8F83-CD9ED95B2E95}" dt="2025-06-16T12:31:32.430" v="1759" actId="47"/>
        <pc:sldMkLst>
          <pc:docMk/>
          <pc:sldMk cId="2724020592" sldId="272"/>
        </pc:sldMkLst>
      </pc:sldChg>
      <pc:sldChg chg="modSp new mod">
        <pc:chgData name="Harriet Truss" userId="72d40984-8d05-4920-83aa-b550ee91c34c" providerId="ADAL" clId="{B2038617-FBED-40ED-8F83-CD9ED95B2E95}" dt="2025-06-16T11:13:54.250" v="150" actId="20577"/>
        <pc:sldMkLst>
          <pc:docMk/>
          <pc:sldMk cId="574140173" sldId="273"/>
        </pc:sldMkLst>
        <pc:spChg chg="mod">
          <ac:chgData name="Harriet Truss" userId="72d40984-8d05-4920-83aa-b550ee91c34c" providerId="ADAL" clId="{B2038617-FBED-40ED-8F83-CD9ED95B2E95}" dt="2025-06-16T10:59:34.015" v="99" actId="20577"/>
          <ac:spMkLst>
            <pc:docMk/>
            <pc:sldMk cId="574140173" sldId="273"/>
            <ac:spMk id="2" creationId="{DF9CFE0A-5821-9C82-0FC7-ED69429396F7}"/>
          </ac:spMkLst>
        </pc:spChg>
        <pc:spChg chg="mod">
          <ac:chgData name="Harriet Truss" userId="72d40984-8d05-4920-83aa-b550ee91c34c" providerId="ADAL" clId="{B2038617-FBED-40ED-8F83-CD9ED95B2E95}" dt="2025-06-16T11:13:54.250" v="150" actId="20577"/>
          <ac:spMkLst>
            <pc:docMk/>
            <pc:sldMk cId="574140173" sldId="273"/>
            <ac:spMk id="3" creationId="{4319027F-169E-4A33-F7A9-508B65E2B649}"/>
          </ac:spMkLst>
        </pc:spChg>
      </pc:sldChg>
      <pc:sldChg chg="addSp delSp modSp new mod">
        <pc:chgData name="Harriet Truss" userId="72d40984-8d05-4920-83aa-b550ee91c34c" providerId="ADAL" clId="{B2038617-FBED-40ED-8F83-CD9ED95B2E95}" dt="2025-06-16T11:48:32.572" v="1008" actId="20577"/>
        <pc:sldMkLst>
          <pc:docMk/>
          <pc:sldMk cId="906071319" sldId="274"/>
        </pc:sldMkLst>
        <pc:spChg chg="mod">
          <ac:chgData name="Harriet Truss" userId="72d40984-8d05-4920-83aa-b550ee91c34c" providerId="ADAL" clId="{B2038617-FBED-40ED-8F83-CD9ED95B2E95}" dt="2025-06-16T11:17:02.209" v="175" actId="20577"/>
          <ac:spMkLst>
            <pc:docMk/>
            <pc:sldMk cId="906071319" sldId="274"/>
            <ac:spMk id="2" creationId="{595945AD-3C2F-A989-D015-170C0F771E8E}"/>
          </ac:spMkLst>
        </pc:spChg>
        <pc:spChg chg="del">
          <ac:chgData name="Harriet Truss" userId="72d40984-8d05-4920-83aa-b550ee91c34c" providerId="ADAL" clId="{B2038617-FBED-40ED-8F83-CD9ED95B2E95}" dt="2025-06-16T11:34:13.061" v="177"/>
          <ac:spMkLst>
            <pc:docMk/>
            <pc:sldMk cId="906071319" sldId="274"/>
            <ac:spMk id="3" creationId="{F7BE758B-9AC4-D241-51B6-BACF2F5766EB}"/>
          </ac:spMkLst>
        </pc:spChg>
        <pc:graphicFrameChg chg="add mod modGraphic">
          <ac:chgData name="Harriet Truss" userId="72d40984-8d05-4920-83aa-b550ee91c34c" providerId="ADAL" clId="{B2038617-FBED-40ED-8F83-CD9ED95B2E95}" dt="2025-06-16T11:48:32.572" v="1008" actId="20577"/>
          <ac:graphicFrameMkLst>
            <pc:docMk/>
            <pc:sldMk cId="906071319" sldId="274"/>
            <ac:graphicFrameMk id="4" creationId="{9B2C5322-BE65-20E9-4671-82A9AB4BF12C}"/>
          </ac:graphicFrameMkLst>
        </pc:graphicFrameChg>
      </pc:sldChg>
      <pc:sldChg chg="addSp delSp modSp new mod">
        <pc:chgData name="Harriet Truss" userId="72d40984-8d05-4920-83aa-b550ee91c34c" providerId="ADAL" clId="{B2038617-FBED-40ED-8F83-CD9ED95B2E95}" dt="2025-06-16T14:57:29.337" v="2139" actId="20577"/>
        <pc:sldMkLst>
          <pc:docMk/>
          <pc:sldMk cId="3757961083" sldId="275"/>
        </pc:sldMkLst>
        <pc:spChg chg="mod">
          <ac:chgData name="Harriet Truss" userId="72d40984-8d05-4920-83aa-b550ee91c34c" providerId="ADAL" clId="{B2038617-FBED-40ED-8F83-CD9ED95B2E95}" dt="2025-06-16T11:36:37.876" v="211" actId="20577"/>
          <ac:spMkLst>
            <pc:docMk/>
            <pc:sldMk cId="3757961083" sldId="275"/>
            <ac:spMk id="2" creationId="{D3037905-C8A8-7304-E062-920BE7E19E1D}"/>
          </ac:spMkLst>
        </pc:spChg>
        <pc:spChg chg="mod">
          <ac:chgData name="Harriet Truss" userId="72d40984-8d05-4920-83aa-b550ee91c34c" providerId="ADAL" clId="{B2038617-FBED-40ED-8F83-CD9ED95B2E95}" dt="2025-06-16T14:57:29.337" v="2139" actId="20577"/>
          <ac:spMkLst>
            <pc:docMk/>
            <pc:sldMk cId="3757961083" sldId="275"/>
            <ac:spMk id="3" creationId="{843764D6-8AAB-F641-54EB-5C1AC563A009}"/>
          </ac:spMkLst>
        </pc:spChg>
        <pc:spChg chg="add del">
          <ac:chgData name="Harriet Truss" userId="72d40984-8d05-4920-83aa-b550ee91c34c" providerId="ADAL" clId="{B2038617-FBED-40ED-8F83-CD9ED95B2E95}" dt="2025-06-16T12:03:12.074" v="1747" actId="22"/>
          <ac:spMkLst>
            <pc:docMk/>
            <pc:sldMk cId="3757961083" sldId="275"/>
            <ac:spMk id="5" creationId="{44A8BAF7-5334-C40F-DB7D-EE528D1DFC93}"/>
          </ac:spMkLst>
        </pc:spChg>
        <pc:spChg chg="add del">
          <ac:chgData name="Harriet Truss" userId="72d40984-8d05-4920-83aa-b550ee91c34c" providerId="ADAL" clId="{B2038617-FBED-40ED-8F83-CD9ED95B2E95}" dt="2025-06-16T12:33:55.872" v="1782" actId="22"/>
          <ac:spMkLst>
            <pc:docMk/>
            <pc:sldMk cId="3757961083" sldId="275"/>
            <ac:spMk id="8" creationId="{53FE0F81-42F7-7C23-9893-073AF50B96BF}"/>
          </ac:spMkLst>
        </pc:spChg>
        <pc:graphicFrameChg chg="add del mod">
          <ac:chgData name="Harriet Truss" userId="72d40984-8d05-4920-83aa-b550ee91c34c" providerId="ADAL" clId="{B2038617-FBED-40ED-8F83-CD9ED95B2E95}" dt="2025-06-16T12:33:16.834" v="1764" actId="478"/>
          <ac:graphicFrameMkLst>
            <pc:docMk/>
            <pc:sldMk cId="3757961083" sldId="275"/>
            <ac:graphicFrameMk id="6" creationId="{0570046F-1035-DF0B-1CFF-6F062BA9B204}"/>
          </ac:graphicFrameMkLst>
        </pc:graphicFrameChg>
        <pc:graphicFrameChg chg="add del mod">
          <ac:chgData name="Harriet Truss" userId="72d40984-8d05-4920-83aa-b550ee91c34c" providerId="ADAL" clId="{B2038617-FBED-40ED-8F83-CD9ED95B2E95}" dt="2025-06-16T14:45:33.720" v="1960" actId="478"/>
          <ac:graphicFrameMkLst>
            <pc:docMk/>
            <pc:sldMk cId="3757961083" sldId="275"/>
            <ac:graphicFrameMk id="9" creationId="{938530E5-0D90-FAE4-3E96-745501BE5415}"/>
          </ac:graphicFrameMkLst>
        </pc:graphicFrameChg>
        <pc:graphicFrameChg chg="add mod modGraphic">
          <ac:chgData name="Harriet Truss" userId="72d40984-8d05-4920-83aa-b550ee91c34c" providerId="ADAL" clId="{B2038617-FBED-40ED-8F83-CD9ED95B2E95}" dt="2025-06-16T14:57:12.917" v="2138" actId="255"/>
          <ac:graphicFrameMkLst>
            <pc:docMk/>
            <pc:sldMk cId="3757961083" sldId="275"/>
            <ac:graphicFrameMk id="10" creationId="{D9BFE827-3828-DED6-B8C8-A6283F7C11A2}"/>
          </ac:graphicFrameMkLst>
        </pc:graphicFrameChg>
      </pc:sldChg>
      <pc:sldChg chg="modSp new mod ord">
        <pc:chgData name="Harriet Truss" userId="72d40984-8d05-4920-83aa-b550ee91c34c" providerId="ADAL" clId="{B2038617-FBED-40ED-8F83-CD9ED95B2E95}" dt="2025-06-16T14:43:06.563" v="1910" actId="6549"/>
        <pc:sldMkLst>
          <pc:docMk/>
          <pc:sldMk cId="3648378418" sldId="276"/>
        </pc:sldMkLst>
        <pc:spChg chg="mod">
          <ac:chgData name="Harriet Truss" userId="72d40984-8d05-4920-83aa-b550ee91c34c" providerId="ADAL" clId="{B2038617-FBED-40ED-8F83-CD9ED95B2E95}" dt="2025-06-16T11:37:13.946" v="252" actId="20577"/>
          <ac:spMkLst>
            <pc:docMk/>
            <pc:sldMk cId="3648378418" sldId="276"/>
            <ac:spMk id="2" creationId="{355F6E06-3CED-939A-25A5-962C5D1EE586}"/>
          </ac:spMkLst>
        </pc:spChg>
        <pc:spChg chg="mod">
          <ac:chgData name="Harriet Truss" userId="72d40984-8d05-4920-83aa-b550ee91c34c" providerId="ADAL" clId="{B2038617-FBED-40ED-8F83-CD9ED95B2E95}" dt="2025-06-16T14:43:06.563" v="1910" actId="6549"/>
          <ac:spMkLst>
            <pc:docMk/>
            <pc:sldMk cId="3648378418" sldId="276"/>
            <ac:spMk id="3" creationId="{4C7EA449-0A7B-EF5C-3B30-8A6D5C985E99}"/>
          </ac:spMkLst>
        </pc:spChg>
      </pc:sldChg>
      <pc:sldChg chg="modSp add mod">
        <pc:chgData name="Harriet Truss" userId="72d40984-8d05-4920-83aa-b550ee91c34c" providerId="ADAL" clId="{B2038617-FBED-40ED-8F83-CD9ED95B2E95}" dt="2025-06-16T14:53:33.203" v="2119" actId="20577"/>
        <pc:sldMkLst>
          <pc:docMk/>
          <pc:sldMk cId="3171798461" sldId="277"/>
        </pc:sldMkLst>
        <pc:spChg chg="mod">
          <ac:chgData name="Harriet Truss" userId="72d40984-8d05-4920-83aa-b550ee91c34c" providerId="ADAL" clId="{B2038617-FBED-40ED-8F83-CD9ED95B2E95}" dt="2025-06-16T13:30:54.766" v="1831"/>
          <ac:spMkLst>
            <pc:docMk/>
            <pc:sldMk cId="3171798461" sldId="277"/>
            <ac:spMk id="2" creationId="{4A41864D-2BE9-0381-6F9B-1888C3BF6FFF}"/>
          </ac:spMkLst>
        </pc:spChg>
        <pc:spChg chg="mod">
          <ac:chgData name="Harriet Truss" userId="72d40984-8d05-4920-83aa-b550ee91c34c" providerId="ADAL" clId="{B2038617-FBED-40ED-8F83-CD9ED95B2E95}" dt="2025-06-16T14:53:33.203" v="2119" actId="20577"/>
          <ac:spMkLst>
            <pc:docMk/>
            <pc:sldMk cId="3171798461" sldId="277"/>
            <ac:spMk id="3" creationId="{E18605CE-029D-B654-D3EE-65567E4903E1}"/>
          </ac:spMkLst>
        </pc:spChg>
      </pc:sldChg>
      <pc:sldChg chg="modSp add mod">
        <pc:chgData name="Harriet Truss" userId="72d40984-8d05-4920-83aa-b550ee91c34c" providerId="ADAL" clId="{B2038617-FBED-40ED-8F83-CD9ED95B2E95}" dt="2025-06-16T11:49:06.751" v="1011" actId="20577"/>
        <pc:sldMkLst>
          <pc:docMk/>
          <pc:sldMk cId="3529019684" sldId="278"/>
        </pc:sldMkLst>
        <pc:graphicFrameChg chg="mod modGraphic">
          <ac:chgData name="Harriet Truss" userId="72d40984-8d05-4920-83aa-b550ee91c34c" providerId="ADAL" clId="{B2038617-FBED-40ED-8F83-CD9ED95B2E95}" dt="2025-06-16T11:49:06.751" v="1011" actId="20577"/>
          <ac:graphicFrameMkLst>
            <pc:docMk/>
            <pc:sldMk cId="3529019684" sldId="278"/>
            <ac:graphicFrameMk id="4" creationId="{BD1123D9-B72B-67AA-C396-142285B12081}"/>
          </ac:graphicFrameMkLst>
        </pc:graphicFrame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135834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42202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439065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82978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9027F-6A21-ACF3-2B3A-288497BD08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4D59ECC-53B5-32DB-2D67-746282B078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3D3504-80AA-B0F5-B13E-B2610A88FCDC}"/>
              </a:ext>
            </a:extLst>
          </p:cNvPr>
          <p:cNvSpPr>
            <a:spLocks noGrp="1"/>
          </p:cNvSpPr>
          <p:nvPr>
            <p:ph type="dt" sz="half" idx="10"/>
          </p:nvPr>
        </p:nvSpPr>
        <p:spPr/>
        <p:txBody>
          <a:bodyPr/>
          <a:lstStyle/>
          <a:p>
            <a:fld id="{F0F978F1-2E46-4888-A5E8-AA233C8418B3}" type="datetimeFigureOut">
              <a:rPr lang="en-GB" smtClean="0"/>
              <a:t>16/06/2025</a:t>
            </a:fld>
            <a:endParaRPr lang="en-GB"/>
          </a:p>
        </p:txBody>
      </p:sp>
      <p:sp>
        <p:nvSpPr>
          <p:cNvPr id="5" name="Footer Placeholder 4">
            <a:extLst>
              <a:ext uri="{FF2B5EF4-FFF2-40B4-BE49-F238E27FC236}">
                <a16:creationId xmlns:a16="http://schemas.microsoft.com/office/drawing/2014/main" id="{AD2189E1-2507-CC25-6270-4023FB1C02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5C4EE3-F096-0ED4-AAB0-41CEFA37336A}"/>
              </a:ext>
            </a:extLst>
          </p:cNvPr>
          <p:cNvSpPr>
            <a:spLocks noGrp="1"/>
          </p:cNvSpPr>
          <p:nvPr>
            <p:ph type="sldNum" sz="quarter" idx="12"/>
          </p:nvPr>
        </p:nvSpPr>
        <p:spPr/>
        <p:txBody>
          <a:bodyPr/>
          <a:lstStyle/>
          <a:p>
            <a:fld id="{4E65CB12-BC94-484D-B5C0-890EB7AA3773}" type="slidenum">
              <a:rPr lang="en-GB" smtClean="0"/>
              <a:t>‹#›</a:t>
            </a:fld>
            <a:endParaRPr lang="en-GB"/>
          </a:p>
        </p:txBody>
      </p:sp>
    </p:spTree>
    <p:extLst>
      <p:ext uri="{BB962C8B-B14F-4D97-AF65-F5344CB8AC3E}">
        <p14:creationId xmlns:p14="http://schemas.microsoft.com/office/powerpoint/2010/main" val="2737073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772305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095264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45355B7-4873-9049-91DC-BD9569FC3C6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9D52D23D-8C1E-D149-B70C-7D7729849804}"/>
              </a:ext>
            </a:extLst>
          </p:cNvPr>
          <p:cNvPicPr>
            <a:picLocks noChangeAspect="1"/>
          </p:cNvPicPr>
          <p:nvPr userDrawn="1"/>
        </p:nvPicPr>
        <p:blipFill>
          <a:blip r:embed="rId3"/>
          <a:stretch>
            <a:fillRect/>
          </a:stretch>
        </p:blipFill>
        <p:spPr>
          <a:xfrm>
            <a:off x="1975628" y="666830"/>
            <a:ext cx="5007702" cy="3326671"/>
          </a:xfrm>
          <a:prstGeom prst="rect">
            <a:avLst/>
          </a:prstGeom>
        </p:spPr>
      </p:pic>
      <p:sp>
        <p:nvSpPr>
          <p:cNvPr id="12" name="Title 1">
            <a:extLst>
              <a:ext uri="{FF2B5EF4-FFF2-40B4-BE49-F238E27FC236}">
                <a16:creationId xmlns:a16="http://schemas.microsoft.com/office/drawing/2014/main" id="{2CEDF779-8B3B-164C-97D3-6155464DD9E5}"/>
              </a:ext>
            </a:extLst>
          </p:cNvPr>
          <p:cNvSpPr txBox="1">
            <a:spLocks/>
          </p:cNvSpPr>
          <p:nvPr userDrawn="1"/>
        </p:nvSpPr>
        <p:spPr>
          <a:xfrm>
            <a:off x="2090979" y="4756999"/>
            <a:ext cx="6220407" cy="1377027"/>
          </a:xfrm>
          <a:prstGeom prst="rect">
            <a:avLst/>
          </a:prstGeom>
          <a:solidFill>
            <a:srgbClr val="DBA32E"/>
          </a:solidFill>
          <a:ln>
            <a:noFill/>
          </a:ln>
        </p:spPr>
        <p:txBody>
          <a:bodyPr vert="horz" lIns="288000" tIns="45720" rIns="91440" bIns="45720" rtlCol="0" anchor="ctr">
            <a:normAutofit/>
          </a:bodyPr>
          <a:lstStyle>
            <a:lvl1pPr algn="l" defTabSz="914400" rtl="0" eaLnBrk="1" latinLnBrk="0" hangingPunct="1">
              <a:lnSpc>
                <a:spcPct val="150000"/>
              </a:lnSpc>
              <a:spcBef>
                <a:spcPct val="0"/>
              </a:spcBef>
              <a:buNone/>
              <a:defRPr sz="2000" b="1" i="0" kern="1200" cap="all" spc="300" baseline="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stStyle>
          <a:p>
            <a:r>
              <a:rPr lang="en-GB"/>
              <a:t>Presentation title</a:t>
            </a:r>
            <a:br>
              <a:rPr lang="en-GB"/>
            </a:br>
            <a:r>
              <a:rPr lang="en-GB"/>
              <a:t>day month year</a:t>
            </a:r>
            <a:endParaRPr lang="en-US"/>
          </a:p>
        </p:txBody>
      </p:sp>
    </p:spTree>
    <p:extLst>
      <p:ext uri="{BB962C8B-B14F-4D97-AF65-F5344CB8AC3E}">
        <p14:creationId xmlns:p14="http://schemas.microsoft.com/office/powerpoint/2010/main" val="3713498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8" name="Picture 7" descr="A picture containing stove, kitchen appliance, gear&#10;&#10;Description automatically generated">
            <a:extLst>
              <a:ext uri="{FF2B5EF4-FFF2-40B4-BE49-F238E27FC236}">
                <a16:creationId xmlns:a16="http://schemas.microsoft.com/office/drawing/2014/main" id="{8499DDEF-F031-FC48-9B34-E9ED135259F0}"/>
              </a:ext>
            </a:extLst>
          </p:cNvPr>
          <p:cNvPicPr>
            <a:picLocks noChangeAspect="1"/>
          </p:cNvPicPr>
          <p:nvPr userDrawn="1"/>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flipH="1">
            <a:off x="0" y="0"/>
            <a:ext cx="12192000" cy="685800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C9B184D7-6227-A446-ADF6-8FD32A060137}"/>
              </a:ext>
            </a:extLst>
          </p:cNvPr>
          <p:cNvPicPr>
            <a:picLocks noChangeAspect="1"/>
          </p:cNvPicPr>
          <p:nvPr userDrawn="1"/>
        </p:nvPicPr>
        <p:blipFill>
          <a:blip r:embed="rId4"/>
          <a:stretch>
            <a:fillRect/>
          </a:stretch>
        </p:blipFill>
        <p:spPr>
          <a:xfrm>
            <a:off x="1975628" y="666830"/>
            <a:ext cx="5007702" cy="3326671"/>
          </a:xfrm>
          <a:prstGeom prst="rect">
            <a:avLst/>
          </a:prstGeom>
        </p:spPr>
      </p:pic>
      <p:sp>
        <p:nvSpPr>
          <p:cNvPr id="10" name="Title 1">
            <a:extLst>
              <a:ext uri="{FF2B5EF4-FFF2-40B4-BE49-F238E27FC236}">
                <a16:creationId xmlns:a16="http://schemas.microsoft.com/office/drawing/2014/main" id="{B5420F02-61F1-2640-8598-A31885F9B39A}"/>
              </a:ext>
            </a:extLst>
          </p:cNvPr>
          <p:cNvSpPr txBox="1">
            <a:spLocks/>
          </p:cNvSpPr>
          <p:nvPr userDrawn="1"/>
        </p:nvSpPr>
        <p:spPr>
          <a:xfrm>
            <a:off x="2090979" y="4756999"/>
            <a:ext cx="6220407" cy="1377027"/>
          </a:xfrm>
          <a:prstGeom prst="rect">
            <a:avLst/>
          </a:prstGeom>
          <a:solidFill>
            <a:srgbClr val="68A495"/>
          </a:solidFill>
          <a:ln>
            <a:noFill/>
          </a:ln>
        </p:spPr>
        <p:txBody>
          <a:bodyPr vert="horz" lIns="288000" tIns="45720" rIns="91440" bIns="45720" rtlCol="0" anchor="ctr">
            <a:normAutofit/>
          </a:bodyPr>
          <a:lstStyle>
            <a:lvl1pPr algn="l" defTabSz="914400" rtl="0" eaLnBrk="1" latinLnBrk="0" hangingPunct="1">
              <a:lnSpc>
                <a:spcPct val="150000"/>
              </a:lnSpc>
              <a:spcBef>
                <a:spcPct val="0"/>
              </a:spcBef>
              <a:buNone/>
              <a:defRPr sz="2000" b="1" i="0" kern="1200" cap="all" spc="300" baseline="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stStyle>
          <a:p>
            <a:r>
              <a:rPr lang="en-GB"/>
              <a:t>Presentation title</a:t>
            </a:r>
            <a:br>
              <a:rPr lang="en-GB"/>
            </a:br>
            <a:r>
              <a:rPr lang="en-GB"/>
              <a:t>day month year</a:t>
            </a:r>
            <a:endParaRPr lang="en-US"/>
          </a:p>
        </p:txBody>
      </p:sp>
    </p:spTree>
    <p:extLst>
      <p:ext uri="{BB962C8B-B14F-4D97-AF65-F5344CB8AC3E}">
        <p14:creationId xmlns:p14="http://schemas.microsoft.com/office/powerpoint/2010/main" val="4199099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6/16/2025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546160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4239889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083288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218873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173770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938234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6.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theme" Target="../theme/theme3.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8.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4.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45856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78" r:id="rId5"/>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136914686"/>
      </p:ext>
    </p:extLst>
  </p:cSld>
  <p:clrMap bg1="lt1" tx1="dk1" bg2="lt2" tx2="dk2" accent1="accent1" accent2="accent2" accent3="accent3" accent4="accent4" accent5="accent5" accent6="accent6" hlink="hlink" folHlink="folHlink"/>
  <p:sldLayoutIdLst>
    <p:sldLayoutId id="2147483666"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82CFDD-2998-0148-BDB0-1031D8BDF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cap="all" baseline="0">
                <a:latin typeface="+mj-lt"/>
              </a:rPr>
              <a:t>   Presentation title</a:t>
            </a:r>
            <a:endParaRPr lang="en-US"/>
          </a:p>
        </p:txBody>
      </p:sp>
      <p:sp>
        <p:nvSpPr>
          <p:cNvPr id="4" name="Date Placeholder 3">
            <a:extLst>
              <a:ext uri="{FF2B5EF4-FFF2-40B4-BE49-F238E27FC236}">
                <a16:creationId xmlns:a16="http://schemas.microsoft.com/office/drawing/2014/main" id="{5DAD6800-0D0D-B849-8889-B8411F6C7C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08198-F68D-BF4F-8FAC-A6E667E19459}" type="datetimeFigureOut">
              <a:rPr lang="en-US" smtClean="0"/>
              <a:t>6/16/2025</a:t>
            </a:fld>
            <a:endParaRPr lang="en-US"/>
          </a:p>
        </p:txBody>
      </p:sp>
      <p:sp>
        <p:nvSpPr>
          <p:cNvPr id="6" name="Slide Number Placeholder 5">
            <a:extLst>
              <a:ext uri="{FF2B5EF4-FFF2-40B4-BE49-F238E27FC236}">
                <a16:creationId xmlns:a16="http://schemas.microsoft.com/office/drawing/2014/main" id="{6562991B-4CAC-7F48-AA90-9F6E605406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54D2F0-BC05-E84C-AECD-3599EF6E9579}" type="slidenum">
              <a:rPr lang="en-US" smtClean="0"/>
              <a:t>‹#›</a:t>
            </a:fld>
            <a:endParaRPr lang="en-US"/>
          </a:p>
        </p:txBody>
      </p:sp>
    </p:spTree>
    <p:extLst>
      <p:ext uri="{BB962C8B-B14F-4D97-AF65-F5344CB8AC3E}">
        <p14:creationId xmlns:p14="http://schemas.microsoft.com/office/powerpoint/2010/main" val="68307884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Lst>
  <p:txStyles>
    <p:titleStyle>
      <a:lvl1pPr algn="l" defTabSz="914400" rtl="0" eaLnBrk="1" latinLnBrk="0" hangingPunct="1">
        <a:lnSpc>
          <a:spcPct val="90000"/>
        </a:lnSpc>
        <a:spcBef>
          <a:spcPct val="0"/>
        </a:spcBef>
        <a:buNone/>
        <a:defRPr sz="2000" b="1" i="0" kern="1200" cap="all" spc="300" baseline="0">
          <a:solidFill>
            <a:srgbClr val="68A495"/>
          </a:solidFill>
          <a:latin typeface="ROBOTO MEDIUM" panose="02000000000000000000" pitchFamily="2" charset="0"/>
          <a:ea typeface="ROBOTO MEDIUM" panose="02000000000000000000" pitchFamily="2" charset="0"/>
          <a:cs typeface="ROBOTO MEDIUM"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9732184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mhhsprogramme.sharepoint.com/:w:/r/sites/Market-wideHalfHourlySettlement/Change%20IAs/MHHS-DEL1318%20CR025%20-%20DIP%20Interface%20Name%20Changes.docx?d=w91e30f89919e40be9a07d136a54d306e&amp;csf=1&amp;web=1&amp;e=R7ny6q" TargetMode="External"/><Relationship Id="rId2" Type="http://schemas.openxmlformats.org/officeDocument/2006/relationships/hyperlink" Target="https://mhhsprogramme.sharepoint.com/:w:/r/sites/Market-wideHalfHourlySettlement/Change%20IAs/MHHS-DEL1317%20CR024%20-%20Data%20Item%20Names%20and%20Descriptions%20v1.2.docx?d=w22b5666d64b248e8a2f5796e5c170a13&amp;csf=1&amp;web=1&amp;e=vMeOUV" TargetMode="External"/><Relationship Id="rId1" Type="http://schemas.openxmlformats.org/officeDocument/2006/relationships/slideLayout" Target="../slideLayouts/slideLayout5.xml"/><Relationship Id="rId5" Type="http://schemas.openxmlformats.org/officeDocument/2006/relationships/hyperlink" Target="https://mhhsprogramme.sharepoint.com/:w:/r/sites/Market-wideHalfHourlySettlement/Change%20IAs/MHHS-DEL2285%20CR045%20-%20Registration%20Service%20SSD%20Fix%20Tool%20v1.0.docx?d=w348bfff35e1e40f288c55c6a0b1e2b8f&amp;csf=1&amp;web=1&amp;e=Necb1V" TargetMode="External"/><Relationship Id="rId4" Type="http://schemas.openxmlformats.org/officeDocument/2006/relationships/hyperlink" Target="https://mhhsprogramme.sharepoint.com/:w:/r/sites/Market-wideHalfHourlySettlement/Change%20IAs/MHHS-DEL2284%20CR044%20-%20Data%20Refresh%20Message%20IF-051%20v1.0.docx?d=w07d1a5fee59b4480ad42a8b924b8ee39&amp;csf=1&amp;web=1&amp;e=4SjSMZ"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mhhsprogramme.sharepoint.com/:w:/r/sites/Market-wideHalfHourlySettlement/Change%20IAs/MHHS-DEL2974%20OHCR006%20-%20Advanced%20Register%20Read%20and%20Meter%20Configuration%20Inclusion%20v1.0.docx?d=w30821f44c3e44c3a80c1ccc0276eb7a2&amp;csf=1&amp;web=1&amp;e=m9gLh1" TargetMode="External"/><Relationship Id="rId2" Type="http://schemas.openxmlformats.org/officeDocument/2006/relationships/hyperlink" Target="https://mhhsprogramme.sharepoint.com/:w:/r/sites/Market-wideHalfHourlySettlement/Change%20IAs/MHHS-DEL2973%20OHCR005%20-%20Validation%20of%20Service%20Provider%20CoS%20Appointments%20v1.0.docx?d=w038ea355992d414092ed9d6a33a87847&amp;csf=1&amp;web=1&amp;e=ggVZf9" TargetMode="External"/><Relationship Id="rId1" Type="http://schemas.openxmlformats.org/officeDocument/2006/relationships/slideLayout" Target="../slideLayouts/slideLayout5.xml"/><Relationship Id="rId4" Type="http://schemas.openxmlformats.org/officeDocument/2006/relationships/hyperlink" Target="https://mhhsprogramme.sharepoint.com/:w:/r/sites/Market-wideHalfHourlySettlement/Change%20IAs/MHHS%20-%20DEL3129%20CR057%20-%20Change-Request-JSON%20Body%20response%20v1.0.docx?d=w582d46deb3ff464b830754c55e994726&amp;csf=1&amp;web=1&amp;e=PtSayT"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www.mhhsprogramme.co.uk/api/documentlibrary/Design%20Documents/MHHS%20DEL976%20Design%20Issue%20Notification%20Log%20(External)%20updated%20version.xlsx?d=wd01b22492db94effa808358cfe049554&amp;csf=1&amp;web=1&amp;e=ZyS9mg"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707A2-F54D-B46A-FF8A-BD06EFF32FB2}"/>
              </a:ext>
            </a:extLst>
          </p:cNvPr>
          <p:cNvSpPr>
            <a:spLocks noGrp="1"/>
          </p:cNvSpPr>
          <p:nvPr>
            <p:ph type="ctrTitle"/>
          </p:nvPr>
        </p:nvSpPr>
        <p:spPr/>
        <p:txBody>
          <a:bodyPr>
            <a:normAutofit/>
          </a:bodyPr>
          <a:lstStyle/>
          <a:p>
            <a:r>
              <a:rPr lang="en-GB" dirty="0"/>
              <a:t>APPROACH to deferred programme change </a:t>
            </a:r>
          </a:p>
        </p:txBody>
      </p:sp>
      <p:sp>
        <p:nvSpPr>
          <p:cNvPr id="3" name="Subtitle 2">
            <a:extLst>
              <a:ext uri="{FF2B5EF4-FFF2-40B4-BE49-F238E27FC236}">
                <a16:creationId xmlns:a16="http://schemas.microsoft.com/office/drawing/2014/main" id="{FA59F151-B133-2D10-F519-9CDC82ECC5E2}"/>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926684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CFE0A-5821-9C82-0FC7-ED69429396F7}"/>
              </a:ext>
            </a:extLst>
          </p:cNvPr>
          <p:cNvSpPr>
            <a:spLocks noGrp="1"/>
          </p:cNvSpPr>
          <p:nvPr>
            <p:ph type="title"/>
          </p:nvPr>
        </p:nvSpPr>
        <p:spPr/>
        <p:txBody>
          <a:bodyPr/>
          <a:lstStyle/>
          <a:p>
            <a:r>
              <a:rPr lang="en-GB" dirty="0"/>
              <a:t>MHHS Programme Change </a:t>
            </a:r>
          </a:p>
        </p:txBody>
      </p:sp>
      <p:sp>
        <p:nvSpPr>
          <p:cNvPr id="3" name="Content Placeholder 2">
            <a:extLst>
              <a:ext uri="{FF2B5EF4-FFF2-40B4-BE49-F238E27FC236}">
                <a16:creationId xmlns:a16="http://schemas.microsoft.com/office/drawing/2014/main" id="{4319027F-169E-4A33-F7A9-508B65E2B649}"/>
              </a:ext>
            </a:extLst>
          </p:cNvPr>
          <p:cNvSpPr>
            <a:spLocks noGrp="1"/>
          </p:cNvSpPr>
          <p:nvPr>
            <p:ph idx="1"/>
          </p:nvPr>
        </p:nvSpPr>
        <p:spPr/>
        <p:txBody>
          <a:bodyPr/>
          <a:lstStyle/>
          <a:p>
            <a:r>
              <a:rPr lang="en-GB" dirty="0"/>
              <a:t>On Hold Change Requests</a:t>
            </a:r>
          </a:p>
          <a:p>
            <a:r>
              <a:rPr lang="en-GB" dirty="0"/>
              <a:t>Deferred Design Issue Notifications (DINs)</a:t>
            </a:r>
          </a:p>
        </p:txBody>
      </p:sp>
    </p:spTree>
    <p:extLst>
      <p:ext uri="{BB962C8B-B14F-4D97-AF65-F5344CB8AC3E}">
        <p14:creationId xmlns:p14="http://schemas.microsoft.com/office/powerpoint/2010/main" val="574140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F6E06-3CED-939A-25A5-962C5D1EE586}"/>
              </a:ext>
            </a:extLst>
          </p:cNvPr>
          <p:cNvSpPr>
            <a:spLocks noGrp="1"/>
          </p:cNvSpPr>
          <p:nvPr>
            <p:ph type="title"/>
          </p:nvPr>
        </p:nvSpPr>
        <p:spPr/>
        <p:txBody>
          <a:bodyPr/>
          <a:lstStyle/>
          <a:p>
            <a:r>
              <a:rPr lang="en-GB" dirty="0"/>
              <a:t>OHCR</a:t>
            </a:r>
            <a:r>
              <a:rPr lang="en-GB" sz="1200" dirty="0"/>
              <a:t>s</a:t>
            </a:r>
            <a:r>
              <a:rPr lang="en-GB" dirty="0"/>
              <a:t> rec approach</a:t>
            </a:r>
          </a:p>
        </p:txBody>
      </p:sp>
      <p:sp>
        <p:nvSpPr>
          <p:cNvPr id="3" name="Content Placeholder 2">
            <a:extLst>
              <a:ext uri="{FF2B5EF4-FFF2-40B4-BE49-F238E27FC236}">
                <a16:creationId xmlns:a16="http://schemas.microsoft.com/office/drawing/2014/main" id="{4C7EA449-0A7B-EF5C-3B30-8A6D5C985E99}"/>
              </a:ext>
            </a:extLst>
          </p:cNvPr>
          <p:cNvSpPr>
            <a:spLocks noGrp="1"/>
          </p:cNvSpPr>
          <p:nvPr>
            <p:ph idx="1"/>
          </p:nvPr>
        </p:nvSpPr>
        <p:spPr>
          <a:xfrm>
            <a:off x="838200" y="1825625"/>
            <a:ext cx="9705975" cy="4351338"/>
          </a:xfrm>
        </p:spPr>
        <p:txBody>
          <a:bodyPr/>
          <a:lstStyle/>
          <a:p>
            <a:pPr marL="0" indent="0">
              <a:buNone/>
            </a:pPr>
            <a:r>
              <a:rPr lang="en-GB" b="1" dirty="0"/>
              <a:t>On Hold Change Requests</a:t>
            </a:r>
          </a:p>
          <a:p>
            <a:pPr marL="0" indent="0">
              <a:buNone/>
            </a:pPr>
            <a:r>
              <a:rPr lang="en-GB" sz="1400" dirty="0"/>
              <a:t>Programme Change Requests that were placed on hold as they didn't meet the requirements of the Change Freeze (fix a defect in the design, or critical to Milestone 10 (M10)). </a:t>
            </a:r>
          </a:p>
          <a:p>
            <a:pPr marL="0" indent="0">
              <a:buNone/>
            </a:pPr>
            <a:r>
              <a:rPr lang="en-GB" sz="1400" dirty="0"/>
              <a:t>Programme Change Board confirmed closure and for the changes to be progressed under BAU on 28 January 2025.</a:t>
            </a:r>
          </a:p>
          <a:p>
            <a:pPr marL="0" indent="0">
              <a:buNone/>
            </a:pPr>
            <a:endParaRPr lang="en-GB" dirty="0"/>
          </a:p>
          <a:p>
            <a:r>
              <a:rPr lang="en-GB" sz="1400" dirty="0"/>
              <a:t>Seven change requests</a:t>
            </a:r>
          </a:p>
          <a:p>
            <a:pPr lvl="1"/>
            <a:r>
              <a:rPr lang="en-GB" sz="1200" dirty="0"/>
              <a:t>One REC change in flight; </a:t>
            </a:r>
          </a:p>
          <a:p>
            <a:pPr lvl="1"/>
            <a:r>
              <a:rPr lang="en-GB" sz="1200" dirty="0"/>
              <a:t>Three potential REC changes on Code Manager internal log </a:t>
            </a:r>
          </a:p>
          <a:p>
            <a:pPr lvl="1"/>
            <a:r>
              <a:rPr lang="en-GB" sz="1200" dirty="0"/>
              <a:t>Three where no REC change required</a:t>
            </a:r>
          </a:p>
          <a:p>
            <a:r>
              <a:rPr lang="en-GB" sz="1400" dirty="0"/>
              <a:t>Where REC change required, OHCRs to be progressed through the BAU change process</a:t>
            </a:r>
          </a:p>
          <a:p>
            <a:r>
              <a:rPr lang="en-GB" sz="1400" dirty="0"/>
              <a:t>Prioritisation in line with others on Change Register, which includes consideration of SCR/MHHS  </a:t>
            </a:r>
          </a:p>
          <a:p>
            <a:r>
              <a:rPr lang="en-GB" sz="1400" dirty="0"/>
              <a:t>Cross code dependencies managed through Cross Code Steering Group and REC engagement in </a:t>
            </a:r>
            <a:r>
              <a:rPr lang="en-GB" sz="1400" dirty="0" err="1"/>
              <a:t>Elexon’s</a:t>
            </a:r>
            <a:r>
              <a:rPr lang="en-GB" sz="1400" dirty="0"/>
              <a:t> MHHS Expert Group</a:t>
            </a:r>
          </a:p>
        </p:txBody>
      </p:sp>
    </p:spTree>
    <p:extLst>
      <p:ext uri="{BB962C8B-B14F-4D97-AF65-F5344CB8AC3E}">
        <p14:creationId xmlns:p14="http://schemas.microsoft.com/office/powerpoint/2010/main" val="3648378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945AD-3C2F-A989-D015-170C0F771E8E}"/>
              </a:ext>
            </a:extLst>
          </p:cNvPr>
          <p:cNvSpPr>
            <a:spLocks noGrp="1"/>
          </p:cNvSpPr>
          <p:nvPr>
            <p:ph type="title"/>
          </p:nvPr>
        </p:nvSpPr>
        <p:spPr/>
        <p:txBody>
          <a:bodyPr/>
          <a:lstStyle/>
          <a:p>
            <a:r>
              <a:rPr lang="en-GB" dirty="0"/>
              <a:t>On hold change Requests</a:t>
            </a:r>
          </a:p>
        </p:txBody>
      </p:sp>
      <p:graphicFrame>
        <p:nvGraphicFramePr>
          <p:cNvPr id="4" name="Content Placeholder 3">
            <a:extLst>
              <a:ext uri="{FF2B5EF4-FFF2-40B4-BE49-F238E27FC236}">
                <a16:creationId xmlns:a16="http://schemas.microsoft.com/office/drawing/2014/main" id="{9B2C5322-BE65-20E9-4671-82A9AB4BF12C}"/>
              </a:ext>
            </a:extLst>
          </p:cNvPr>
          <p:cNvGraphicFramePr>
            <a:graphicFrameLocks noGrp="1"/>
          </p:cNvGraphicFramePr>
          <p:nvPr>
            <p:ph idx="1"/>
            <p:extLst>
              <p:ext uri="{D42A27DB-BD31-4B8C-83A1-F6EECF244321}">
                <p14:modId xmlns:p14="http://schemas.microsoft.com/office/powerpoint/2010/main" val="1941033733"/>
              </p:ext>
            </p:extLst>
          </p:nvPr>
        </p:nvGraphicFramePr>
        <p:xfrm>
          <a:off x="385762" y="1310987"/>
          <a:ext cx="11420475" cy="4623087"/>
        </p:xfrm>
        <a:graphic>
          <a:graphicData uri="http://schemas.openxmlformats.org/drawingml/2006/table">
            <a:tbl>
              <a:tblPr>
                <a:tableStyleId>{5C22544A-7EE6-4342-B048-85BDC9FD1C3A}</a:tableStyleId>
              </a:tblPr>
              <a:tblGrid>
                <a:gridCol w="542473">
                  <a:extLst>
                    <a:ext uri="{9D8B030D-6E8A-4147-A177-3AD203B41FA5}">
                      <a16:colId xmlns:a16="http://schemas.microsoft.com/office/drawing/2014/main" val="4290686720"/>
                    </a:ext>
                  </a:extLst>
                </a:gridCol>
                <a:gridCol w="818467">
                  <a:extLst>
                    <a:ext uri="{9D8B030D-6E8A-4147-A177-3AD203B41FA5}">
                      <a16:colId xmlns:a16="http://schemas.microsoft.com/office/drawing/2014/main" val="2297876947"/>
                    </a:ext>
                  </a:extLst>
                </a:gridCol>
                <a:gridCol w="1465628">
                  <a:extLst>
                    <a:ext uri="{9D8B030D-6E8A-4147-A177-3AD203B41FA5}">
                      <a16:colId xmlns:a16="http://schemas.microsoft.com/office/drawing/2014/main" val="160555815"/>
                    </a:ext>
                  </a:extLst>
                </a:gridCol>
                <a:gridCol w="599575">
                  <a:extLst>
                    <a:ext uri="{9D8B030D-6E8A-4147-A177-3AD203B41FA5}">
                      <a16:colId xmlns:a16="http://schemas.microsoft.com/office/drawing/2014/main" val="73386326"/>
                    </a:ext>
                  </a:extLst>
                </a:gridCol>
                <a:gridCol w="675711">
                  <a:extLst>
                    <a:ext uri="{9D8B030D-6E8A-4147-A177-3AD203B41FA5}">
                      <a16:colId xmlns:a16="http://schemas.microsoft.com/office/drawing/2014/main" val="1220482977"/>
                    </a:ext>
                  </a:extLst>
                </a:gridCol>
                <a:gridCol w="2352793">
                  <a:extLst>
                    <a:ext uri="{9D8B030D-6E8A-4147-A177-3AD203B41FA5}">
                      <a16:colId xmlns:a16="http://schemas.microsoft.com/office/drawing/2014/main" val="3303256266"/>
                    </a:ext>
                  </a:extLst>
                </a:gridCol>
                <a:gridCol w="2702387">
                  <a:extLst>
                    <a:ext uri="{9D8B030D-6E8A-4147-A177-3AD203B41FA5}">
                      <a16:colId xmlns:a16="http://schemas.microsoft.com/office/drawing/2014/main" val="1475233200"/>
                    </a:ext>
                  </a:extLst>
                </a:gridCol>
                <a:gridCol w="2263441">
                  <a:extLst>
                    <a:ext uri="{9D8B030D-6E8A-4147-A177-3AD203B41FA5}">
                      <a16:colId xmlns:a16="http://schemas.microsoft.com/office/drawing/2014/main" val="350877576"/>
                    </a:ext>
                  </a:extLst>
                </a:gridCol>
              </a:tblGrid>
              <a:tr h="996757">
                <a:tc>
                  <a:txBody>
                    <a:bodyPr/>
                    <a:lstStyle/>
                    <a:p>
                      <a:pPr algn="l" fontAlgn="t"/>
                      <a:r>
                        <a:rPr lang="en-GB" sz="1100" b="1"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Date Raised</a:t>
                      </a:r>
                      <a:endParaRPr lang="en-GB" sz="11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a:solidFill>
                            <a:schemeClr val="bg1"/>
                          </a:solidFill>
                          <a:effectLst/>
                          <a:latin typeface="Roboto" panose="02000000000000000000" pitchFamily="2" charset="0"/>
                          <a:ea typeface="Roboto" panose="02000000000000000000" pitchFamily="2" charset="0"/>
                          <a:cs typeface="Roboto" panose="02000000000000000000" pitchFamily="2" charset="0"/>
                        </a:rPr>
                        <a:t>On Hold Change Request Number</a:t>
                      </a:r>
                      <a:endParaRPr lang="en-GB" sz="1100" b="1" i="0" u="none" strike="noStrike">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Change Request </a:t>
                      </a:r>
                      <a:r>
                        <a:rPr lang="en-GB" sz="1100" b="1" u="none" strike="noStrike" dirty="0" err="1">
                          <a:solidFill>
                            <a:schemeClr val="bg1"/>
                          </a:solidFill>
                          <a:effectLst/>
                          <a:latin typeface="Roboto" panose="02000000000000000000" pitchFamily="2" charset="0"/>
                          <a:ea typeface="Roboto" panose="02000000000000000000" pitchFamily="2" charset="0"/>
                          <a:cs typeface="Roboto" panose="02000000000000000000" pitchFamily="2" charset="0"/>
                        </a:rPr>
                        <a:t>Narne</a:t>
                      </a:r>
                      <a:endParaRPr lang="en-GB" sz="11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Raised by</a:t>
                      </a:r>
                      <a:endParaRPr lang="en-GB" sz="11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a:solidFill>
                            <a:schemeClr val="bg1"/>
                          </a:solidFill>
                          <a:effectLst/>
                          <a:latin typeface="Roboto" panose="02000000000000000000" pitchFamily="2" charset="0"/>
                          <a:ea typeface="Roboto" panose="02000000000000000000" pitchFamily="2" charset="0"/>
                          <a:cs typeface="Roboto" panose="02000000000000000000" pitchFamily="2" charset="0"/>
                        </a:rPr>
                        <a:t>MHHS CR Number</a:t>
                      </a:r>
                      <a:endParaRPr lang="en-GB" sz="1100" b="1" i="0" u="none" strike="noStrike">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Reason for postponement</a:t>
                      </a:r>
                      <a:endParaRPr lang="en-GB" sz="11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Change Board Decision</a:t>
                      </a:r>
                      <a:endParaRPr lang="en-GB" sz="11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REC change requirement</a:t>
                      </a:r>
                      <a:endParaRPr lang="en-GB" sz="11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extLst>
                  <a:ext uri="{0D108BD9-81ED-4DB2-BD59-A6C34878D82A}">
                    <a16:rowId xmlns:a16="http://schemas.microsoft.com/office/drawing/2014/main" val="3567548743"/>
                  </a:ext>
                </a:extLst>
              </a:tr>
              <a:tr h="681147">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Jun-23</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sng" strike="noStrike" dirty="0">
                          <a:effectLst/>
                          <a:latin typeface="Roboto" panose="02000000000000000000" pitchFamily="2" charset="0"/>
                          <a:ea typeface="Roboto" panose="02000000000000000000" pitchFamily="2" charset="0"/>
                          <a:cs typeface="Roboto" panose="02000000000000000000" pitchFamily="2" charset="0"/>
                          <a:hlinkClick r:id="rId2"/>
                        </a:rPr>
                        <a:t>OHCR001</a:t>
                      </a:r>
                      <a:endParaRPr lang="en-GB" sz="1100" b="0" i="0" u="sng" strike="noStrike" dirty="0">
                        <a:solidFill>
                          <a:srgbClr val="467886"/>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Data Item Names and Descriptions</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RECCO</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CR024</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Deferred to a post-M10 implementation at DAG 13 Mar-24.</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Closure of On-Hold Change request. Recommendation for raiser to go through BAU process.</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No REC change required - REC drafting already reflects updates</a:t>
                      </a:r>
                      <a:endParaRPr lang="en-GB" sz="1100" b="0" i="0" u="none" strike="noStrike" dirty="0">
                        <a:solidFill>
                          <a:srgbClr val="C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extLst>
                  <a:ext uri="{0D108BD9-81ED-4DB2-BD59-A6C34878D82A}">
                    <a16:rowId xmlns:a16="http://schemas.microsoft.com/office/drawing/2014/main" val="2123824483"/>
                  </a:ext>
                </a:extLst>
              </a:tr>
              <a:tr h="681147">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Jun-23</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sng" strike="noStrike">
                          <a:effectLst/>
                          <a:latin typeface="Roboto" panose="02000000000000000000" pitchFamily="2" charset="0"/>
                          <a:ea typeface="Roboto" panose="02000000000000000000" pitchFamily="2" charset="0"/>
                          <a:cs typeface="Roboto" panose="02000000000000000000" pitchFamily="2" charset="0"/>
                          <a:hlinkClick r:id="rId3"/>
                        </a:rPr>
                        <a:t>OHCR002</a:t>
                      </a:r>
                      <a:endParaRPr lang="en-GB" sz="1100" b="0" i="0" u="sng" strike="noStrike">
                        <a:solidFill>
                          <a:srgbClr val="467886"/>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DIP Interface Name Changes</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RECCO</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CR025</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Deferred to a post-M10 implementation at DAG 13 Mar-24.</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Closure of On-Hold Change request. Recommendation for raiser to go through BAU process.</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No REC change required - REC drafting already reflects updates</a:t>
                      </a:r>
                      <a:endParaRPr lang="en-GB" sz="1100" b="0" i="0" u="none" strike="noStrike" dirty="0">
                        <a:solidFill>
                          <a:srgbClr val="C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extLst>
                  <a:ext uri="{0D108BD9-81ED-4DB2-BD59-A6C34878D82A}">
                    <a16:rowId xmlns:a16="http://schemas.microsoft.com/office/drawing/2014/main" val="2596046294"/>
                  </a:ext>
                </a:extLst>
              </a:tr>
              <a:tr h="1132018">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Feb-24</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sng" strike="noStrike">
                          <a:effectLst/>
                          <a:latin typeface="Roboto" panose="02000000000000000000" pitchFamily="2" charset="0"/>
                          <a:ea typeface="Roboto" panose="02000000000000000000" pitchFamily="2" charset="0"/>
                          <a:cs typeface="Roboto" panose="02000000000000000000" pitchFamily="2" charset="0"/>
                          <a:hlinkClick r:id="rId4"/>
                        </a:rPr>
                        <a:t>OHCR003</a:t>
                      </a:r>
                      <a:endParaRPr lang="en-GB" sz="1100" b="0" i="0" u="sng" strike="noStrike">
                        <a:solidFill>
                          <a:srgbClr val="467886"/>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Implementation Of  'Data Refresh' Message IF-051</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MHHSP</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CR044</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PPIR issued to gather views on whether solution is implementable pre-M10. Rejected at PSG on 05-Jun-24 based on PPIR responses. Recommended tor post-M10 implementation.</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Closure of On-Hold Change request. Recommendation for raiser to go through BAU process.</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Potential REC change required - BSC CP 1607 raised. IA required to understand REC impact.</a:t>
                      </a:r>
                      <a:endParaRPr lang="en-GB" sz="1100" b="0" i="0" u="none" strike="noStrike" dirty="0">
                        <a:solidFill>
                          <a:srgbClr val="C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extLst>
                  <a:ext uri="{0D108BD9-81ED-4DB2-BD59-A6C34878D82A}">
                    <a16:rowId xmlns:a16="http://schemas.microsoft.com/office/drawing/2014/main" val="1809922712"/>
                  </a:ext>
                </a:extLst>
              </a:tr>
              <a:tr h="1132018">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Feb-24</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sng" strike="noStrike" dirty="0">
                          <a:effectLst/>
                          <a:latin typeface="Roboto" panose="02000000000000000000" pitchFamily="2" charset="0"/>
                          <a:ea typeface="Roboto" panose="02000000000000000000" pitchFamily="2" charset="0"/>
                          <a:cs typeface="Roboto" panose="02000000000000000000" pitchFamily="2" charset="0"/>
                          <a:hlinkClick r:id="rId5"/>
                        </a:rPr>
                        <a:t>OHCR004</a:t>
                      </a:r>
                      <a:endParaRPr lang="en-GB" sz="1100" b="0" i="0" u="sng" strike="noStrike" dirty="0">
                        <a:solidFill>
                          <a:srgbClr val="467886"/>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Supply Start Date (SSD) correction Tool</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MHHSP &amp; SCS</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CR045</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PPIR issued to gather views on whether solution is implementable pre-M10. Rejected at PSG on 03-Jul-24 based on PPIR responses. Recommended tor post-M10 implementation.</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Closure of On-Hold Change request. </a:t>
                      </a:r>
                    </a:p>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Going through BAU process as R0201, IA response submitted by Programme. Implementation target date of February 2026 (or after Early Life Support).</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R0201 progressing, BSC CP 1606 raised and at consultation. Cross code alignment agreed. Suggested implementation date by BSC March 2026.</a:t>
                      </a:r>
                      <a:endParaRPr lang="en-GB" sz="1100" b="0" i="0" u="none" strike="noStrike" dirty="0">
                        <a:solidFill>
                          <a:srgbClr val="C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extLst>
                  <a:ext uri="{0D108BD9-81ED-4DB2-BD59-A6C34878D82A}">
                    <a16:rowId xmlns:a16="http://schemas.microsoft.com/office/drawing/2014/main" val="897175122"/>
                  </a:ext>
                </a:extLst>
              </a:tr>
            </a:tbl>
          </a:graphicData>
        </a:graphic>
      </p:graphicFrame>
    </p:spTree>
    <p:extLst>
      <p:ext uri="{BB962C8B-B14F-4D97-AF65-F5344CB8AC3E}">
        <p14:creationId xmlns:p14="http://schemas.microsoft.com/office/powerpoint/2010/main" val="906071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8C4EE-94E6-70B4-B715-7483D12A29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4E18E2-9691-E0D1-4F13-424CC61C37D0}"/>
              </a:ext>
            </a:extLst>
          </p:cNvPr>
          <p:cNvSpPr>
            <a:spLocks noGrp="1"/>
          </p:cNvSpPr>
          <p:nvPr>
            <p:ph type="title"/>
          </p:nvPr>
        </p:nvSpPr>
        <p:spPr/>
        <p:txBody>
          <a:bodyPr/>
          <a:lstStyle/>
          <a:p>
            <a:r>
              <a:rPr lang="en-GB" dirty="0"/>
              <a:t>On hold change Requests</a:t>
            </a:r>
          </a:p>
        </p:txBody>
      </p:sp>
      <p:graphicFrame>
        <p:nvGraphicFramePr>
          <p:cNvPr id="4" name="Content Placeholder 3">
            <a:extLst>
              <a:ext uri="{FF2B5EF4-FFF2-40B4-BE49-F238E27FC236}">
                <a16:creationId xmlns:a16="http://schemas.microsoft.com/office/drawing/2014/main" id="{BD1123D9-B72B-67AA-C396-142285B12081}"/>
              </a:ext>
            </a:extLst>
          </p:cNvPr>
          <p:cNvGraphicFramePr>
            <a:graphicFrameLocks noGrp="1"/>
          </p:cNvGraphicFramePr>
          <p:nvPr>
            <p:ph idx="1"/>
            <p:extLst>
              <p:ext uri="{D42A27DB-BD31-4B8C-83A1-F6EECF244321}">
                <p14:modId xmlns:p14="http://schemas.microsoft.com/office/powerpoint/2010/main" val="4265593273"/>
              </p:ext>
            </p:extLst>
          </p:nvPr>
        </p:nvGraphicFramePr>
        <p:xfrm>
          <a:off x="381000" y="1282410"/>
          <a:ext cx="11410949" cy="4489741"/>
        </p:xfrm>
        <a:graphic>
          <a:graphicData uri="http://schemas.openxmlformats.org/drawingml/2006/table">
            <a:tbl>
              <a:tblPr>
                <a:tableStyleId>{5C22544A-7EE6-4342-B048-85BDC9FD1C3A}</a:tableStyleId>
              </a:tblPr>
              <a:tblGrid>
                <a:gridCol w="542020">
                  <a:extLst>
                    <a:ext uri="{9D8B030D-6E8A-4147-A177-3AD203B41FA5}">
                      <a16:colId xmlns:a16="http://schemas.microsoft.com/office/drawing/2014/main" val="4290686720"/>
                    </a:ext>
                  </a:extLst>
                </a:gridCol>
                <a:gridCol w="817785">
                  <a:extLst>
                    <a:ext uri="{9D8B030D-6E8A-4147-A177-3AD203B41FA5}">
                      <a16:colId xmlns:a16="http://schemas.microsoft.com/office/drawing/2014/main" val="2297876947"/>
                    </a:ext>
                  </a:extLst>
                </a:gridCol>
                <a:gridCol w="1464405">
                  <a:extLst>
                    <a:ext uri="{9D8B030D-6E8A-4147-A177-3AD203B41FA5}">
                      <a16:colId xmlns:a16="http://schemas.microsoft.com/office/drawing/2014/main" val="160555815"/>
                    </a:ext>
                  </a:extLst>
                </a:gridCol>
                <a:gridCol w="599075">
                  <a:extLst>
                    <a:ext uri="{9D8B030D-6E8A-4147-A177-3AD203B41FA5}">
                      <a16:colId xmlns:a16="http://schemas.microsoft.com/office/drawing/2014/main" val="73386326"/>
                    </a:ext>
                  </a:extLst>
                </a:gridCol>
                <a:gridCol w="675148">
                  <a:extLst>
                    <a:ext uri="{9D8B030D-6E8A-4147-A177-3AD203B41FA5}">
                      <a16:colId xmlns:a16="http://schemas.microsoft.com/office/drawing/2014/main" val="1220482977"/>
                    </a:ext>
                  </a:extLst>
                </a:gridCol>
                <a:gridCol w="2350830">
                  <a:extLst>
                    <a:ext uri="{9D8B030D-6E8A-4147-A177-3AD203B41FA5}">
                      <a16:colId xmlns:a16="http://schemas.microsoft.com/office/drawing/2014/main" val="3303256266"/>
                    </a:ext>
                  </a:extLst>
                </a:gridCol>
                <a:gridCol w="2700133">
                  <a:extLst>
                    <a:ext uri="{9D8B030D-6E8A-4147-A177-3AD203B41FA5}">
                      <a16:colId xmlns:a16="http://schemas.microsoft.com/office/drawing/2014/main" val="1475233200"/>
                    </a:ext>
                  </a:extLst>
                </a:gridCol>
                <a:gridCol w="2261553">
                  <a:extLst>
                    <a:ext uri="{9D8B030D-6E8A-4147-A177-3AD203B41FA5}">
                      <a16:colId xmlns:a16="http://schemas.microsoft.com/office/drawing/2014/main" val="350877576"/>
                    </a:ext>
                  </a:extLst>
                </a:gridCol>
              </a:tblGrid>
              <a:tr h="749504">
                <a:tc>
                  <a:txBody>
                    <a:bodyPr/>
                    <a:lstStyle/>
                    <a:p>
                      <a:pPr algn="l" fontAlgn="t"/>
                      <a:r>
                        <a:rPr lang="en-GB" sz="1100" b="1"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Date Raised</a:t>
                      </a:r>
                      <a:endParaRPr lang="en-GB" sz="11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a:solidFill>
                            <a:schemeClr val="bg1"/>
                          </a:solidFill>
                          <a:effectLst/>
                          <a:latin typeface="Roboto" panose="02000000000000000000" pitchFamily="2" charset="0"/>
                          <a:ea typeface="Roboto" panose="02000000000000000000" pitchFamily="2" charset="0"/>
                          <a:cs typeface="Roboto" panose="02000000000000000000" pitchFamily="2" charset="0"/>
                        </a:rPr>
                        <a:t>On Hold Change Request Number</a:t>
                      </a:r>
                      <a:endParaRPr lang="en-GB" sz="1100" b="1" i="0" u="none" strike="noStrike">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Change Request </a:t>
                      </a:r>
                      <a:r>
                        <a:rPr lang="en-GB" sz="1100" b="1" u="none" strike="noStrike" dirty="0" err="1">
                          <a:solidFill>
                            <a:schemeClr val="bg1"/>
                          </a:solidFill>
                          <a:effectLst/>
                          <a:latin typeface="Roboto" panose="02000000000000000000" pitchFamily="2" charset="0"/>
                          <a:ea typeface="Roboto" panose="02000000000000000000" pitchFamily="2" charset="0"/>
                          <a:cs typeface="Roboto" panose="02000000000000000000" pitchFamily="2" charset="0"/>
                        </a:rPr>
                        <a:t>Narne</a:t>
                      </a:r>
                      <a:endParaRPr lang="en-GB" sz="11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Raised by</a:t>
                      </a:r>
                      <a:endParaRPr lang="en-GB" sz="11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a:solidFill>
                            <a:schemeClr val="bg1"/>
                          </a:solidFill>
                          <a:effectLst/>
                          <a:latin typeface="Roboto" panose="02000000000000000000" pitchFamily="2" charset="0"/>
                          <a:ea typeface="Roboto" panose="02000000000000000000" pitchFamily="2" charset="0"/>
                          <a:cs typeface="Roboto" panose="02000000000000000000" pitchFamily="2" charset="0"/>
                        </a:rPr>
                        <a:t>MHHS CR Number</a:t>
                      </a:r>
                      <a:endParaRPr lang="en-GB" sz="1100" b="1" i="0" u="none" strike="noStrike">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Reason for postponement</a:t>
                      </a:r>
                      <a:endParaRPr lang="en-GB" sz="11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Change Board Decision</a:t>
                      </a:r>
                      <a:endParaRPr lang="en-GB" sz="11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tc>
                  <a:txBody>
                    <a:bodyPr/>
                    <a:lstStyle/>
                    <a:p>
                      <a:pPr algn="l" fontAlgn="t"/>
                      <a:r>
                        <a:rPr lang="en-GB" sz="1100" b="1"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rPr>
                        <a:t>REC change requirement</a:t>
                      </a:r>
                      <a:endParaRPr lang="en-GB" sz="1100" b="1" i="0" u="none" strike="noStrike"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solidFill>
                      <a:schemeClr val="accent1"/>
                    </a:solidFill>
                  </a:tcPr>
                </a:tc>
                <a:extLst>
                  <a:ext uri="{0D108BD9-81ED-4DB2-BD59-A6C34878D82A}">
                    <a16:rowId xmlns:a16="http://schemas.microsoft.com/office/drawing/2014/main" val="3567548743"/>
                  </a:ext>
                </a:extLst>
              </a:tr>
              <a:tr h="1495367">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Jul-24</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sng" strike="noStrike">
                          <a:effectLst/>
                          <a:latin typeface="Roboto" panose="02000000000000000000" pitchFamily="2" charset="0"/>
                          <a:ea typeface="Roboto" panose="02000000000000000000" pitchFamily="2" charset="0"/>
                          <a:cs typeface="Roboto" panose="02000000000000000000" pitchFamily="2" charset="0"/>
                          <a:hlinkClick r:id="rId2"/>
                        </a:rPr>
                        <a:t>OHCR005</a:t>
                      </a:r>
                      <a:endParaRPr lang="en-GB" sz="1100" b="0" i="0" u="sng" strike="noStrike">
                        <a:solidFill>
                          <a:srgbClr val="467886"/>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Validation of Service  Provider COS Appointments</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British Gas</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N/A</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CR raised to Programme in July 2024. PPIR issued to all Participants, responses confirmed pre-M10 implementation is not feasible. CR not eligible for pre-M10 Change Control process as post-M 10 implementation does not meet the Change Freeze criteria.</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Closure of On-Hold Change request. Recommendation for raiser to go through BAU process.</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BSC CP expected. </a:t>
                      </a:r>
                    </a:p>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REC change impact to be understood. </a:t>
                      </a:r>
                    </a:p>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On BSC's agenda for MHHS Expert Group 18/06/2025.</a:t>
                      </a:r>
                      <a:endParaRPr lang="en-GB" sz="1100" b="0" i="0" u="none" strike="noStrike" dirty="0">
                        <a:solidFill>
                          <a:srgbClr val="C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extLst>
                  <a:ext uri="{0D108BD9-81ED-4DB2-BD59-A6C34878D82A}">
                    <a16:rowId xmlns:a16="http://schemas.microsoft.com/office/drawing/2014/main" val="2713898756"/>
                  </a:ext>
                </a:extLst>
              </a:tr>
              <a:tr h="1122435">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Jul-24</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sng" strike="noStrike">
                          <a:effectLst/>
                          <a:latin typeface="Roboto" panose="02000000000000000000" pitchFamily="2" charset="0"/>
                          <a:ea typeface="Roboto" panose="02000000000000000000" pitchFamily="2" charset="0"/>
                          <a:cs typeface="Roboto" panose="02000000000000000000" pitchFamily="2" charset="0"/>
                          <a:hlinkClick r:id="rId3"/>
                        </a:rPr>
                        <a:t>OHCR006</a:t>
                      </a:r>
                      <a:endParaRPr lang="en-GB" sz="1100" b="0" i="0" u="sng" strike="noStrike">
                        <a:solidFill>
                          <a:srgbClr val="467886"/>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Advanced Register Read and Meter Configuration Inclusion</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LSC</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N/A</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CR not eligible for pre-M10 Change Control process as implementation not required until after M10, as stated by Change Raiser.</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Closure of On-Hold Change request. Recommendation for raiser to go through BAU process.</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BSC Issue 118 raised (Requirement to send D0149 for some Advanced MPANs, SSC to be mandatory for some Advanced MPANs). </a:t>
                      </a:r>
                      <a:br>
                        <a:rPr lang="en-GB" sz="1100" u="none" strike="noStrike" dirty="0">
                          <a:effectLst/>
                          <a:latin typeface="Roboto" panose="02000000000000000000" pitchFamily="2" charset="0"/>
                          <a:ea typeface="Roboto" panose="02000000000000000000" pitchFamily="2" charset="0"/>
                          <a:cs typeface="Roboto" panose="02000000000000000000" pitchFamily="2" charset="0"/>
                        </a:rPr>
                      </a:br>
                      <a:r>
                        <a:rPr lang="en-GB" sz="1100" u="none" strike="noStrike" dirty="0">
                          <a:effectLst/>
                          <a:latin typeface="Roboto" panose="02000000000000000000" pitchFamily="2" charset="0"/>
                          <a:ea typeface="Roboto" panose="02000000000000000000" pitchFamily="2" charset="0"/>
                          <a:cs typeface="Roboto" panose="02000000000000000000" pitchFamily="2" charset="0"/>
                        </a:rPr>
                        <a:t>REC changes expected. </a:t>
                      </a:r>
                      <a:br>
                        <a:rPr lang="en-GB" sz="1100" u="none" strike="noStrike" dirty="0">
                          <a:effectLst/>
                          <a:latin typeface="Roboto" panose="02000000000000000000" pitchFamily="2" charset="0"/>
                          <a:ea typeface="Roboto" panose="02000000000000000000" pitchFamily="2" charset="0"/>
                          <a:cs typeface="Roboto" panose="02000000000000000000" pitchFamily="2" charset="0"/>
                        </a:rPr>
                      </a:br>
                      <a:r>
                        <a:rPr lang="en-GB" sz="1100" u="none" strike="noStrike" dirty="0">
                          <a:effectLst/>
                          <a:latin typeface="Roboto" panose="02000000000000000000" pitchFamily="2" charset="0"/>
                          <a:ea typeface="Roboto" panose="02000000000000000000" pitchFamily="2" charset="0"/>
                          <a:cs typeface="Roboto" panose="02000000000000000000" pitchFamily="2" charset="0"/>
                        </a:rPr>
                        <a:t>CCSG to confirm lead code.</a:t>
                      </a:r>
                      <a:endParaRPr lang="en-GB" sz="1100" b="0" i="0" u="none" strike="noStrike" dirty="0">
                        <a:solidFill>
                          <a:srgbClr val="C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extLst>
                  <a:ext uri="{0D108BD9-81ED-4DB2-BD59-A6C34878D82A}">
                    <a16:rowId xmlns:a16="http://schemas.microsoft.com/office/drawing/2014/main" val="2127037336"/>
                  </a:ext>
                </a:extLst>
              </a:tr>
              <a:tr h="1122435">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Nov-24</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sng" strike="noStrike">
                          <a:effectLst/>
                          <a:latin typeface="Roboto" panose="02000000000000000000" pitchFamily="2" charset="0"/>
                          <a:ea typeface="Roboto" panose="02000000000000000000" pitchFamily="2" charset="0"/>
                          <a:cs typeface="Roboto" panose="02000000000000000000" pitchFamily="2" charset="0"/>
                          <a:hlinkClick r:id="rId4"/>
                        </a:rPr>
                        <a:t>OHCR007</a:t>
                      </a:r>
                      <a:endParaRPr lang="en-GB" sz="1100" b="0" i="0" u="sng" strike="noStrike">
                        <a:solidFill>
                          <a:srgbClr val="467886"/>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Remove requirement to respond to DIP With a JSON body</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Helix</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a:effectLst/>
                          <a:latin typeface="Roboto" panose="02000000000000000000" pitchFamily="2" charset="0"/>
                          <a:ea typeface="Roboto" panose="02000000000000000000" pitchFamily="2" charset="0"/>
                          <a:cs typeface="Roboto" panose="02000000000000000000" pitchFamily="2" charset="0"/>
                        </a:rPr>
                        <a:t>CR057</a:t>
                      </a:r>
                      <a:endParaRPr lang="en-GB" sz="11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Rejected by PSG due to not meeting the pre-M10 Change Freeze criteria, with the alternative solution recommended for implementation.</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Closure Of On-Hold Change request. Alternate solution for CR057 undergoing testing. Recommendation for change raiser to go through BAU process if the proposed solution from OHCR007 is required post-M10.</a:t>
                      </a:r>
                      <a:endParaRPr lang="en-GB" sz="11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tc>
                  <a:txBody>
                    <a:bodyPr/>
                    <a:lstStyle/>
                    <a:p>
                      <a:pPr algn="l" fontAlgn="t"/>
                      <a:r>
                        <a:rPr lang="en-GB" sz="1100" u="none" strike="noStrike" dirty="0">
                          <a:effectLst/>
                          <a:latin typeface="Roboto" panose="02000000000000000000" pitchFamily="2" charset="0"/>
                          <a:ea typeface="Roboto" panose="02000000000000000000" pitchFamily="2" charset="0"/>
                          <a:cs typeface="Roboto" panose="02000000000000000000" pitchFamily="2" charset="0"/>
                        </a:rPr>
                        <a:t>No REC change required</a:t>
                      </a:r>
                      <a:endParaRPr lang="en-GB" sz="1100" b="0" i="0" u="none" strike="noStrike" dirty="0">
                        <a:solidFill>
                          <a:srgbClr val="C00000"/>
                        </a:solidFill>
                        <a:effectLst/>
                        <a:latin typeface="Roboto" panose="02000000000000000000" pitchFamily="2" charset="0"/>
                        <a:ea typeface="Roboto" panose="02000000000000000000" pitchFamily="2" charset="0"/>
                        <a:cs typeface="Roboto" panose="02000000000000000000" pitchFamily="2" charset="0"/>
                      </a:endParaRPr>
                    </a:p>
                  </a:txBody>
                  <a:tcPr marL="3272" marR="3272" marT="3272" marB="0"/>
                </a:tc>
                <a:extLst>
                  <a:ext uri="{0D108BD9-81ED-4DB2-BD59-A6C34878D82A}">
                    <a16:rowId xmlns:a16="http://schemas.microsoft.com/office/drawing/2014/main" val="1854516229"/>
                  </a:ext>
                </a:extLst>
              </a:tr>
            </a:tbl>
          </a:graphicData>
        </a:graphic>
      </p:graphicFrame>
    </p:spTree>
    <p:extLst>
      <p:ext uri="{BB962C8B-B14F-4D97-AF65-F5344CB8AC3E}">
        <p14:creationId xmlns:p14="http://schemas.microsoft.com/office/powerpoint/2010/main" val="3529019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37905-C8A8-7304-E062-920BE7E19E1D}"/>
              </a:ext>
            </a:extLst>
          </p:cNvPr>
          <p:cNvSpPr>
            <a:spLocks noGrp="1"/>
          </p:cNvSpPr>
          <p:nvPr>
            <p:ph type="title"/>
          </p:nvPr>
        </p:nvSpPr>
        <p:spPr/>
        <p:txBody>
          <a:bodyPr/>
          <a:lstStyle/>
          <a:p>
            <a:r>
              <a:rPr lang="en-GB" dirty="0"/>
              <a:t>Deferred DINs</a:t>
            </a:r>
          </a:p>
        </p:txBody>
      </p:sp>
      <p:sp>
        <p:nvSpPr>
          <p:cNvPr id="3" name="Content Placeholder 2">
            <a:extLst>
              <a:ext uri="{FF2B5EF4-FFF2-40B4-BE49-F238E27FC236}">
                <a16:creationId xmlns:a16="http://schemas.microsoft.com/office/drawing/2014/main" id="{843764D6-8AAB-F641-54EB-5C1AC563A009}"/>
              </a:ext>
            </a:extLst>
          </p:cNvPr>
          <p:cNvSpPr>
            <a:spLocks noGrp="1"/>
          </p:cNvSpPr>
          <p:nvPr>
            <p:ph idx="1"/>
          </p:nvPr>
        </p:nvSpPr>
        <p:spPr>
          <a:xfrm>
            <a:off x="838200" y="1330325"/>
            <a:ext cx="10515600" cy="4351338"/>
          </a:xfrm>
        </p:spPr>
        <p:txBody>
          <a:bodyPr>
            <a:normAutofit/>
          </a:bodyPr>
          <a:lstStyle/>
          <a:p>
            <a:pPr marL="0" indent="0">
              <a:buNone/>
            </a:pPr>
            <a:r>
              <a:rPr lang="en-GB" sz="1600" b="1" dirty="0"/>
              <a:t>Deferred DINs</a:t>
            </a:r>
          </a:p>
          <a:p>
            <a:r>
              <a:rPr lang="en-GB" sz="1600" dirty="0"/>
              <a:t>DINs raised, confirmed as needing a change BUT NOT updated in the MHHS design</a:t>
            </a:r>
          </a:p>
          <a:p>
            <a:r>
              <a:rPr lang="en-GB" sz="1600" dirty="0"/>
              <a:t>Change to be progressed via BAU change processes</a:t>
            </a:r>
          </a:p>
          <a:p>
            <a:r>
              <a:rPr lang="en-GB" sz="1600" dirty="0">
                <a:hlinkClick r:id="rId2"/>
              </a:rPr>
              <a:t>DIN log</a:t>
            </a:r>
            <a:endParaRPr lang="en-GB" sz="1600" dirty="0"/>
          </a:p>
          <a:p>
            <a:r>
              <a:rPr lang="en-GB" sz="1600" dirty="0"/>
              <a:t>Live, DINs still being raised and going through process to be confirmed as required and deferred</a:t>
            </a:r>
          </a:p>
          <a:p>
            <a:endParaRPr lang="en-GB" sz="1600" dirty="0"/>
          </a:p>
          <a:p>
            <a:pPr marL="0" indent="0">
              <a:buNone/>
            </a:pPr>
            <a:r>
              <a:rPr lang="en-GB" sz="1600" u="sng" dirty="0"/>
              <a:t>Current status 16/06/2025</a:t>
            </a:r>
          </a:p>
          <a:p>
            <a:r>
              <a:rPr lang="en-GB" sz="1600" dirty="0"/>
              <a:t>100 Deferred DINs = Assessment Complete / Implementation Deferred</a:t>
            </a:r>
          </a:p>
          <a:p>
            <a:r>
              <a:rPr lang="en-GB" sz="1600" dirty="0"/>
              <a:t>2 aligned to REC – both confirmed as need design/Swagger updates but REC change already captured</a:t>
            </a:r>
          </a:p>
          <a:p>
            <a:r>
              <a:rPr lang="en-GB" sz="1600" dirty="0"/>
              <a:t>Further 55 DINs added to DIN log </a:t>
            </a:r>
          </a:p>
          <a:p>
            <a:pPr lvl="1"/>
            <a:r>
              <a:rPr lang="en-GB" dirty="0"/>
              <a:t>11 = Assessment Complete / Implementation Deferred </a:t>
            </a:r>
          </a:p>
          <a:p>
            <a:pPr lvl="1"/>
            <a:r>
              <a:rPr lang="en-GB" dirty="0"/>
              <a:t>1 known REC change required: </a:t>
            </a:r>
          </a:p>
          <a:p>
            <a:endParaRPr lang="en-GB" dirty="0"/>
          </a:p>
        </p:txBody>
      </p:sp>
      <p:graphicFrame>
        <p:nvGraphicFramePr>
          <p:cNvPr id="10" name="Table 9">
            <a:extLst>
              <a:ext uri="{FF2B5EF4-FFF2-40B4-BE49-F238E27FC236}">
                <a16:creationId xmlns:a16="http://schemas.microsoft.com/office/drawing/2014/main" id="{D9BFE827-3828-DED6-B8C8-A6283F7C11A2}"/>
              </a:ext>
            </a:extLst>
          </p:cNvPr>
          <p:cNvGraphicFramePr>
            <a:graphicFrameLocks noGrp="1"/>
          </p:cNvGraphicFramePr>
          <p:nvPr>
            <p:extLst>
              <p:ext uri="{D42A27DB-BD31-4B8C-83A1-F6EECF244321}">
                <p14:modId xmlns:p14="http://schemas.microsoft.com/office/powerpoint/2010/main" val="2301436159"/>
              </p:ext>
            </p:extLst>
          </p:nvPr>
        </p:nvGraphicFramePr>
        <p:xfrm>
          <a:off x="3035300" y="5527675"/>
          <a:ext cx="7689851" cy="1144334"/>
        </p:xfrm>
        <a:graphic>
          <a:graphicData uri="http://schemas.openxmlformats.org/drawingml/2006/table">
            <a:tbl>
              <a:tblPr firstRow="1" firstCol="1" bandRow="1">
                <a:tableStyleId>{5C22544A-7EE6-4342-B048-85BDC9FD1C3A}</a:tableStyleId>
              </a:tblPr>
              <a:tblGrid>
                <a:gridCol w="708470">
                  <a:extLst>
                    <a:ext uri="{9D8B030D-6E8A-4147-A177-3AD203B41FA5}">
                      <a16:colId xmlns:a16="http://schemas.microsoft.com/office/drawing/2014/main" val="2485192333"/>
                    </a:ext>
                  </a:extLst>
                </a:gridCol>
                <a:gridCol w="856068">
                  <a:extLst>
                    <a:ext uri="{9D8B030D-6E8A-4147-A177-3AD203B41FA5}">
                      <a16:colId xmlns:a16="http://schemas.microsoft.com/office/drawing/2014/main" val="1050092903"/>
                    </a:ext>
                  </a:extLst>
                </a:gridCol>
                <a:gridCol w="2877287">
                  <a:extLst>
                    <a:ext uri="{9D8B030D-6E8A-4147-A177-3AD203B41FA5}">
                      <a16:colId xmlns:a16="http://schemas.microsoft.com/office/drawing/2014/main" val="2697616016"/>
                    </a:ext>
                  </a:extLst>
                </a:gridCol>
                <a:gridCol w="323850">
                  <a:extLst>
                    <a:ext uri="{9D8B030D-6E8A-4147-A177-3AD203B41FA5}">
                      <a16:colId xmlns:a16="http://schemas.microsoft.com/office/drawing/2014/main" val="578814746"/>
                    </a:ext>
                  </a:extLst>
                </a:gridCol>
                <a:gridCol w="1047750">
                  <a:extLst>
                    <a:ext uri="{9D8B030D-6E8A-4147-A177-3AD203B41FA5}">
                      <a16:colId xmlns:a16="http://schemas.microsoft.com/office/drawing/2014/main" val="2533262631"/>
                    </a:ext>
                  </a:extLst>
                </a:gridCol>
                <a:gridCol w="1876426">
                  <a:extLst>
                    <a:ext uri="{9D8B030D-6E8A-4147-A177-3AD203B41FA5}">
                      <a16:colId xmlns:a16="http://schemas.microsoft.com/office/drawing/2014/main" val="461402808"/>
                    </a:ext>
                  </a:extLst>
                </a:gridCol>
              </a:tblGrid>
              <a:tr h="885444">
                <a:tc>
                  <a:txBody>
                    <a:bodyPr/>
                    <a:lstStyle/>
                    <a:p>
                      <a:pPr>
                        <a:lnSpc>
                          <a:spcPct val="115000"/>
                        </a:lnSpc>
                        <a:spcAft>
                          <a:spcPts val="800"/>
                        </a:spcAft>
                        <a:buNone/>
                      </a:pPr>
                      <a:r>
                        <a:rPr lang="en-GB" sz="1100" b="0" cap="all" dirty="0">
                          <a:solidFill>
                            <a:schemeClr val="tx1"/>
                          </a:solidFill>
                          <a:effectLst/>
                        </a:rPr>
                        <a:t>MHHS-DIN-1191</a:t>
                      </a:r>
                      <a:endParaRPr lang="en-GB" sz="1100" b="0" cap="all" dirty="0">
                        <a:solidFill>
                          <a:schemeClr val="tx1"/>
                        </a:solidFill>
                        <a:effectLst/>
                        <a:latin typeface="Arial" panose="020B0604020202020204" pitchFamily="34" charset="0"/>
                        <a:ea typeface="Aptos" panose="020B0004020202020204" pitchFamily="34" charset="0"/>
                      </a:endParaRPr>
                    </a:p>
                  </a:txBody>
                  <a:tcPr marL="68580" marR="68580" marT="0" marB="0">
                    <a:solidFill>
                      <a:schemeClr val="accent3">
                        <a:lumMod val="20000"/>
                        <a:lumOff val="80000"/>
                      </a:schemeClr>
                    </a:solidFill>
                  </a:tcPr>
                </a:tc>
                <a:tc>
                  <a:txBody>
                    <a:bodyPr/>
                    <a:lstStyle/>
                    <a:p>
                      <a:pPr>
                        <a:lnSpc>
                          <a:spcPct val="115000"/>
                        </a:lnSpc>
                        <a:spcAft>
                          <a:spcPts val="800"/>
                        </a:spcAft>
                        <a:buNone/>
                      </a:pPr>
                      <a:r>
                        <a:rPr lang="en-GB" sz="1100" b="0" cap="none" dirty="0">
                          <a:solidFill>
                            <a:schemeClr val="tx1"/>
                          </a:solidFill>
                          <a:effectLst/>
                        </a:rPr>
                        <a:t>D0383 requirement to send to supplier</a:t>
                      </a:r>
                      <a:endParaRPr lang="en-GB" sz="1100" b="0" cap="none" dirty="0">
                        <a:solidFill>
                          <a:schemeClr val="tx1"/>
                        </a:solidFill>
                        <a:effectLst/>
                        <a:latin typeface="Arial" panose="020B0604020202020204" pitchFamily="34" charset="0"/>
                        <a:ea typeface="Aptos" panose="020B0004020202020204" pitchFamily="34" charset="0"/>
                      </a:endParaRPr>
                    </a:p>
                  </a:txBody>
                  <a:tcPr marL="68580" marR="68580" marT="0" marB="0">
                    <a:solidFill>
                      <a:schemeClr val="accent3">
                        <a:lumMod val="20000"/>
                        <a:lumOff val="80000"/>
                      </a:schemeClr>
                    </a:solidFill>
                  </a:tcPr>
                </a:tc>
                <a:tc>
                  <a:txBody>
                    <a:bodyPr/>
                    <a:lstStyle/>
                    <a:p>
                      <a:pPr>
                        <a:lnSpc>
                          <a:spcPct val="115000"/>
                        </a:lnSpc>
                        <a:spcAft>
                          <a:spcPts val="800"/>
                        </a:spcAft>
                        <a:buNone/>
                      </a:pPr>
                      <a:r>
                        <a:rPr lang="en-GB" sz="1100" b="0" cap="none" dirty="0">
                          <a:solidFill>
                            <a:schemeClr val="tx1"/>
                          </a:solidFill>
                          <a:effectLst/>
                        </a:rPr>
                        <a:t>Documentation published by the MHHS programme and the REC say that the flow does go to the supplier, we believe this documentation is incorrect and needs to be updated to remove any reference to the supplier receiving the D0383 data flow</a:t>
                      </a:r>
                      <a:endParaRPr lang="en-GB" sz="1100" b="0" cap="none" dirty="0">
                        <a:solidFill>
                          <a:schemeClr val="tx1"/>
                        </a:solidFill>
                        <a:effectLst/>
                        <a:latin typeface="Arial" panose="020B0604020202020204" pitchFamily="34" charset="0"/>
                        <a:ea typeface="Aptos" panose="020B0004020202020204" pitchFamily="34" charset="0"/>
                      </a:endParaRPr>
                    </a:p>
                  </a:txBody>
                  <a:tcPr marL="68580" marR="68580" marT="0" marB="0">
                    <a:solidFill>
                      <a:schemeClr val="accent3">
                        <a:lumMod val="20000"/>
                        <a:lumOff val="80000"/>
                      </a:schemeClr>
                    </a:solidFill>
                  </a:tcPr>
                </a:tc>
                <a:tc>
                  <a:txBody>
                    <a:bodyPr/>
                    <a:lstStyle/>
                    <a:p>
                      <a:pPr>
                        <a:lnSpc>
                          <a:spcPct val="115000"/>
                        </a:lnSpc>
                        <a:spcAft>
                          <a:spcPts val="800"/>
                        </a:spcAft>
                        <a:buNone/>
                      </a:pPr>
                      <a:r>
                        <a:rPr lang="en-GB" sz="1100" b="0" cap="none" dirty="0">
                          <a:solidFill>
                            <a:schemeClr val="tx1"/>
                          </a:solidFill>
                          <a:effectLst/>
                        </a:rPr>
                        <a:t> </a:t>
                      </a:r>
                      <a:endParaRPr lang="en-GB" sz="1100" b="0" cap="none" dirty="0">
                        <a:solidFill>
                          <a:schemeClr val="tx1"/>
                        </a:solidFill>
                        <a:effectLst/>
                        <a:latin typeface="Arial" panose="020B0604020202020204" pitchFamily="34" charset="0"/>
                        <a:ea typeface="Aptos" panose="020B0004020202020204" pitchFamily="34" charset="0"/>
                      </a:endParaRPr>
                    </a:p>
                  </a:txBody>
                  <a:tcPr marL="68580" marR="68580" marT="0" marB="0">
                    <a:solidFill>
                      <a:schemeClr val="accent3">
                        <a:lumMod val="20000"/>
                        <a:lumOff val="80000"/>
                      </a:schemeClr>
                    </a:solidFill>
                  </a:tcPr>
                </a:tc>
                <a:tc>
                  <a:txBody>
                    <a:bodyPr/>
                    <a:lstStyle/>
                    <a:p>
                      <a:pPr>
                        <a:lnSpc>
                          <a:spcPct val="115000"/>
                        </a:lnSpc>
                        <a:spcAft>
                          <a:spcPts val="800"/>
                        </a:spcAft>
                        <a:buNone/>
                      </a:pPr>
                      <a:r>
                        <a:rPr lang="en-GB" sz="1100" b="0" cap="none" dirty="0">
                          <a:solidFill>
                            <a:schemeClr val="tx1"/>
                          </a:solidFill>
                          <a:effectLst/>
                        </a:rPr>
                        <a:t>Open - awaiting assessment</a:t>
                      </a:r>
                      <a:endParaRPr lang="en-GB" sz="1100" b="0" cap="none" dirty="0">
                        <a:solidFill>
                          <a:schemeClr val="tx1"/>
                        </a:solidFill>
                        <a:effectLst/>
                        <a:latin typeface="Arial" panose="020B0604020202020204" pitchFamily="34" charset="0"/>
                        <a:ea typeface="Aptos" panose="020B0004020202020204" pitchFamily="34" charset="0"/>
                      </a:endParaRPr>
                    </a:p>
                  </a:txBody>
                  <a:tcPr marL="68580" marR="68580" marT="0" marB="0">
                    <a:solidFill>
                      <a:schemeClr val="accent3">
                        <a:lumMod val="20000"/>
                        <a:lumOff val="80000"/>
                      </a:schemeClr>
                    </a:solidFill>
                  </a:tcPr>
                </a:tc>
                <a:tc>
                  <a:txBody>
                    <a:bodyPr/>
                    <a:lstStyle/>
                    <a:p>
                      <a:pPr>
                        <a:lnSpc>
                          <a:spcPct val="115000"/>
                        </a:lnSpc>
                        <a:spcAft>
                          <a:spcPts val="800"/>
                        </a:spcAft>
                        <a:buNone/>
                      </a:pPr>
                      <a:r>
                        <a:rPr lang="en-GB" sz="1100" b="0" cap="none" dirty="0">
                          <a:solidFill>
                            <a:schemeClr val="tx1"/>
                          </a:solidFill>
                          <a:effectLst/>
                        </a:rPr>
                        <a:t>Error/correction</a:t>
                      </a:r>
                      <a:endParaRPr lang="en-GB" sz="1100" b="0" cap="none" dirty="0">
                        <a:solidFill>
                          <a:schemeClr val="tx1"/>
                        </a:solidFill>
                        <a:effectLst/>
                        <a:latin typeface="Arial" panose="020B0604020202020204" pitchFamily="34" charset="0"/>
                        <a:ea typeface="Aptos" panose="020B0004020202020204" pitchFamily="34" charset="0"/>
                      </a:endParaRPr>
                    </a:p>
                  </a:txBody>
                  <a:tcPr marL="68580" marR="68580" marT="0" marB="0">
                    <a:solidFill>
                      <a:schemeClr val="accent3">
                        <a:lumMod val="20000"/>
                        <a:lumOff val="80000"/>
                      </a:schemeClr>
                    </a:solidFill>
                  </a:tcPr>
                </a:tc>
                <a:extLst>
                  <a:ext uri="{0D108BD9-81ED-4DB2-BD59-A6C34878D82A}">
                    <a16:rowId xmlns:a16="http://schemas.microsoft.com/office/drawing/2014/main" val="4200499959"/>
                  </a:ext>
                </a:extLst>
              </a:tr>
            </a:tbl>
          </a:graphicData>
        </a:graphic>
      </p:graphicFrame>
    </p:spTree>
    <p:extLst>
      <p:ext uri="{BB962C8B-B14F-4D97-AF65-F5344CB8AC3E}">
        <p14:creationId xmlns:p14="http://schemas.microsoft.com/office/powerpoint/2010/main" val="3757961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D80F4-4EEA-56F2-77B9-5585DC094E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41864D-2BE9-0381-6F9B-1888C3BF6FFF}"/>
              </a:ext>
            </a:extLst>
          </p:cNvPr>
          <p:cNvSpPr>
            <a:spLocks noGrp="1"/>
          </p:cNvSpPr>
          <p:nvPr>
            <p:ph type="title"/>
          </p:nvPr>
        </p:nvSpPr>
        <p:spPr/>
        <p:txBody>
          <a:bodyPr/>
          <a:lstStyle/>
          <a:p>
            <a:r>
              <a:rPr lang="en-GB" dirty="0"/>
              <a:t>Deferred DINs rec approach</a:t>
            </a:r>
          </a:p>
        </p:txBody>
      </p:sp>
      <p:sp>
        <p:nvSpPr>
          <p:cNvPr id="3" name="Content Placeholder 2">
            <a:extLst>
              <a:ext uri="{FF2B5EF4-FFF2-40B4-BE49-F238E27FC236}">
                <a16:creationId xmlns:a16="http://schemas.microsoft.com/office/drawing/2014/main" id="{E18605CE-029D-B654-D3EE-65567E4903E1}"/>
              </a:ext>
            </a:extLst>
          </p:cNvPr>
          <p:cNvSpPr>
            <a:spLocks noGrp="1"/>
          </p:cNvSpPr>
          <p:nvPr>
            <p:ph idx="1"/>
          </p:nvPr>
        </p:nvSpPr>
        <p:spPr/>
        <p:txBody>
          <a:bodyPr/>
          <a:lstStyle/>
          <a:p>
            <a:endParaRPr lang="en-GB" dirty="0"/>
          </a:p>
          <a:p>
            <a:r>
              <a:rPr lang="en-GB" sz="1800" dirty="0"/>
              <a:t>Where REC change required, deferred DINs to be progressed through the BAU change process</a:t>
            </a:r>
          </a:p>
          <a:p>
            <a:r>
              <a:rPr lang="en-GB" sz="1800" dirty="0"/>
              <a:t>Known potential REC changes on Code Manager internal log </a:t>
            </a:r>
          </a:p>
          <a:p>
            <a:r>
              <a:rPr lang="en-GB" sz="1800" dirty="0"/>
              <a:t>Opportunities for grouping to be considered</a:t>
            </a:r>
          </a:p>
          <a:p>
            <a:r>
              <a:rPr lang="en-GB" sz="1800" dirty="0"/>
              <a:t>Prioritisation in line with others on Change Register, which includes consideration of SCR/MHHS  </a:t>
            </a:r>
          </a:p>
          <a:p>
            <a:r>
              <a:rPr lang="en-GB" sz="1800" dirty="0"/>
              <a:t>Cross code dependencies managed through Cross Code Steering Group and REC engagement in </a:t>
            </a:r>
            <a:r>
              <a:rPr lang="en-GB" sz="1800" dirty="0" err="1"/>
              <a:t>Elexon’s</a:t>
            </a:r>
            <a:r>
              <a:rPr lang="en-GB" sz="1800" dirty="0"/>
              <a:t> MHHS Expert Group</a:t>
            </a:r>
          </a:p>
          <a:p>
            <a:endParaRPr lang="en-GB" dirty="0"/>
          </a:p>
        </p:txBody>
      </p:sp>
    </p:spTree>
    <p:extLst>
      <p:ext uri="{BB962C8B-B14F-4D97-AF65-F5344CB8AC3E}">
        <p14:creationId xmlns:p14="http://schemas.microsoft.com/office/powerpoint/2010/main" val="3171798461"/>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TITLE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Helen Fosberry</DisplayName>
        <AccountId>69</AccountId>
        <AccountType/>
      </UserInfo>
      <UserInfo>
        <DisplayName>Jonathan Hawkins</DisplayName>
        <AccountId>70</AccountId>
        <AccountType/>
      </UserInfo>
      <UserInfo>
        <DisplayName>Samantha Briggs</DisplayName>
        <AccountId>71</AccountId>
        <AccountType/>
      </UserInfo>
      <UserInfo>
        <DisplayName>Lorna Mallon</DisplayName>
        <AccountId>72</AccountId>
        <AccountType/>
      </UserInfo>
      <UserInfo>
        <DisplayName>Glenn Sheern</DisplayName>
        <AccountId>46</AccountId>
        <AccountType/>
      </UserInfo>
      <UserInfo>
        <DisplayName>Sarah Jones</DisplayName>
        <AccountId>21</AccountId>
        <AccountType/>
      </UserInfo>
      <UserInfo>
        <DisplayName>Andrew Wallace</DisplayName>
        <AccountId>20</AccountId>
        <AccountType/>
      </UserInfo>
      <UserInfo>
        <DisplayName>Harriet Truss</DisplayName>
        <AccountId>28</AccountId>
        <AccountType/>
      </UserInfo>
      <UserInfo>
        <DisplayName>Paul Rocke</DisplayName>
        <AccountId>76</AccountId>
        <AccountType/>
      </UserInfo>
      <UserInfo>
        <DisplayName>Shelley Rouse</DisplayName>
        <AccountId>67</AccountId>
        <AccountType/>
      </UserInfo>
      <UserInfo>
        <DisplayName>Carl Dennis</DisplayName>
        <AccountId>68</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3904D3-F9F1-439B-A67E-51913A861EC2}">
  <ds:schemaRefs>
    <ds:schemaRef ds:uri="3f6ed69e-84d9-4723-91c0-16076643eb0b"/>
    <ds:schemaRef ds:uri="981172a9-3503-4c87-a0ad-21075700eba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29FC3AB-AE65-44C8-A0B0-A1852E7F103F}"/>
</file>

<file path=customXml/itemProps3.xml><?xml version="1.0" encoding="utf-8"?>
<ds:datastoreItem xmlns:ds="http://schemas.openxmlformats.org/officeDocument/2006/customXml" ds:itemID="{36BF1C07-BC7B-4D1E-87F1-ACDFF169F3B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1329</TotalTime>
  <Words>926</Words>
  <Application>Microsoft Office PowerPoint</Application>
  <PresentationFormat>Widescreen</PresentationFormat>
  <Paragraphs>119</Paragraphs>
  <Slides>7</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7</vt:i4>
      </vt:variant>
    </vt:vector>
  </HeadingPairs>
  <TitlesOfParts>
    <vt:vector size="18" baseType="lpstr">
      <vt:lpstr>Arial</vt:lpstr>
      <vt:lpstr>Calibri</vt:lpstr>
      <vt:lpstr>Calibri Light</vt:lpstr>
      <vt:lpstr>Roboto</vt:lpstr>
      <vt:lpstr>Roboto Medium</vt:lpstr>
      <vt:lpstr>Roboto Slab</vt:lpstr>
      <vt:lpstr>Wingdings</vt:lpstr>
      <vt:lpstr>REC Light Event Theme</vt:lpstr>
      <vt:lpstr>REC Alternative Event Theme</vt:lpstr>
      <vt:lpstr>TITLE SLIDES</vt:lpstr>
      <vt:lpstr>CONTENT SLIDE</vt:lpstr>
      <vt:lpstr>APPROACH to deferred programme change </vt:lpstr>
      <vt:lpstr>MHHS Programme Change </vt:lpstr>
      <vt:lpstr>OHCRs rec approach</vt:lpstr>
      <vt:lpstr>On hold change Requests</vt:lpstr>
      <vt:lpstr>On hold change Requests</vt:lpstr>
      <vt:lpstr>Deferred DINs</vt:lpstr>
      <vt:lpstr>Deferred DINs rec approach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Harriet Truss</dc:creator>
  <cp:lastModifiedBy>Harriet Truss</cp:lastModifiedBy>
  <cp:revision>2</cp:revision>
  <dcterms:created xsi:type="dcterms:W3CDTF">2023-12-13T09:02:29Z</dcterms:created>
  <dcterms:modified xsi:type="dcterms:W3CDTF">2025-06-17T09:04:54Z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d7f055f-5347-41d4-8cbe-c035e83f4f3c_Enabled">
    <vt:lpwstr>true</vt:lpwstr>
  </property>
  <property fmtid="{D5CDD505-2E9C-101B-9397-08002B2CF9AE}" pid="3" name="MSIP_Label_2d7f055f-5347-41d4-8cbe-c035e83f4f3c_SetDate">
    <vt:lpwstr>2023-12-13T10:01:23Z</vt:lpwstr>
  </property>
  <property fmtid="{D5CDD505-2E9C-101B-9397-08002B2CF9AE}" pid="4" name="MSIP_Label_2d7f055f-5347-41d4-8cbe-c035e83f4f3c_Method">
    <vt:lpwstr>Standard</vt:lpwstr>
  </property>
  <property fmtid="{D5CDD505-2E9C-101B-9397-08002B2CF9AE}" pid="5" name="MSIP_Label_2d7f055f-5347-41d4-8cbe-c035e83f4f3c_Name">
    <vt:lpwstr>defa4170-0d19-0005-0004-bc88714345d2</vt:lpwstr>
  </property>
  <property fmtid="{D5CDD505-2E9C-101B-9397-08002B2CF9AE}" pid="6" name="MSIP_Label_2d7f055f-5347-41d4-8cbe-c035e83f4f3c_SiteId">
    <vt:lpwstr>883dbbc0-a334-4b54-87cf-04fa94aeafb8</vt:lpwstr>
  </property>
  <property fmtid="{D5CDD505-2E9C-101B-9397-08002B2CF9AE}" pid="7" name="MSIP_Label_2d7f055f-5347-41d4-8cbe-c035e83f4f3c_ActionId">
    <vt:lpwstr>1a3c97bf-e67f-4a2f-a63c-3c71e704554b</vt:lpwstr>
  </property>
  <property fmtid="{D5CDD505-2E9C-101B-9397-08002B2CF9AE}" pid="8" name="MSIP_Label_2d7f055f-5347-41d4-8cbe-c035e83f4f3c_ContentBits">
    <vt:lpwstr>0</vt:lpwstr>
  </property>
  <property fmtid="{D5CDD505-2E9C-101B-9397-08002B2CF9AE}" pid="9" name="ContentTypeId">
    <vt:lpwstr>0x010100E3F83C56C950074FBBC1FEEA0F1826A8</vt:lpwstr>
  </property>
  <property fmtid="{D5CDD505-2E9C-101B-9397-08002B2CF9AE}" pid="10" name="MediaServiceImageTags">
    <vt:lpwstr/>
  </property>
</Properties>
</file>