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66" r:id="rId6"/>
    <p:sldId id="312" r:id="rId7"/>
    <p:sldId id="311" r:id="rId8"/>
    <p:sldId id="317" r:id="rId9"/>
    <p:sldId id="278" r:id="rId10"/>
    <p:sldId id="279"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92A26A-A896-7A7B-02F3-17025C7E4F96}" name="Elise Handy" initials="EH" userId="S::elise.handy@retailenergycode.co.uk::0c15e4cf-618d-4f6c-b418-0372feec2c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EFFE"/>
    <a:srgbClr val="021D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404" autoAdjust="0"/>
  </p:normalViewPr>
  <p:slideViewPr>
    <p:cSldViewPr snapToGrid="0" snapToObjects="1">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92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B19F-2CFD-7FCB-57B5-64FF9E58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72B1C-BEAC-5356-B59A-AFD49FC70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D363C-2925-3AF6-A6A5-5D6D6D650A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B858E5-4000-E71D-7096-68E776E9217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5402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F5C4-696B-820B-EDEE-A6E5BAB81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CDAEF-58EE-E567-DDA7-DBF3D5DF5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43542-D2F1-9316-745F-FDCE760C9C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3DB328-B750-F964-1913-0FAD30A1398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456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71FEA-AA7B-889D-5377-C9344266E98F}"/>
              </a:ext>
            </a:extLst>
          </p:cNvPr>
          <p:cNvSpPr txBox="1"/>
          <p:nvPr>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Enquiry.services@retailenergycode.co.uk"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retailenergycode.co.uk/our-programmes/enquiry-services-evolution/" TargetMode="External"/><Relationship Id="rId5" Type="http://schemas.openxmlformats.org/officeDocument/2006/relationships/hyperlink" Target="mailto:keith.little@ccgconsulting.co.uk" TargetMode="External"/><Relationship Id="rId4" Type="http://schemas.openxmlformats.org/officeDocument/2006/relationships/hyperlink" Target="mailto:elise.handy@retailenergycode.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5486400" cy="365760"/>
          </a:xfrm>
          <a:prstGeom prst="rect">
            <a:avLst/>
          </a:prstGeom>
          <a:noFill/>
          <a:ln/>
        </p:spPr>
        <p:txBody>
          <a:bodyPr wrap="square" lIns="0" tIns="0" rIns="0" bIns="0" rtlCol="0" anchor="ctr"/>
          <a:lstStyle/>
          <a:p>
            <a:pPr marL="0" indent="0">
              <a:buNone/>
            </a:pPr>
            <a:r>
              <a:rPr lang="en-US" sz="1300" dirty="0">
                <a:solidFill>
                  <a:srgbClr val="C9CFE2"/>
                </a:solidFill>
                <a:latin typeface="Aptos" pitchFamily="34" charset="0"/>
                <a:ea typeface="Aptos" pitchFamily="34" charset="-122"/>
                <a:cs typeface="Aptos" pitchFamily="34" charset="-120"/>
              </a:rPr>
              <a:t>Wednesday 09 September 2026</a:t>
            </a:r>
            <a:endParaRPr lang="en-US" sz="1300" dirty="0"/>
          </a:p>
        </p:txBody>
      </p:sp>
      <p:sp>
        <p:nvSpPr>
          <p:cNvPr id="3" name="Text 1"/>
          <p:cNvSpPr/>
          <p:nvPr/>
        </p:nvSpPr>
        <p:spPr>
          <a:xfrm>
            <a:off x="502920" y="1554480"/>
            <a:ext cx="11185855" cy="1463040"/>
          </a:xfrm>
          <a:prstGeom prst="rect">
            <a:avLst/>
          </a:prstGeom>
          <a:noFill/>
          <a:ln/>
        </p:spPr>
        <p:txBody>
          <a:bodyPr wrap="square" lIns="0" tIns="0" rIns="0" bIns="0" rtlCol="0" anchor="ctr"/>
          <a:lstStyle/>
          <a:p>
            <a:pPr marL="0" indent="0">
              <a:buNone/>
            </a:pPr>
            <a:r>
              <a:rPr lang="en-US" sz="7200" b="1" dirty="0">
                <a:solidFill>
                  <a:srgbClr val="FFFFFF"/>
                </a:solidFill>
                <a:latin typeface="Aptos Display" pitchFamily="34" charset="0"/>
                <a:ea typeface="Aptos Display" pitchFamily="34" charset="-122"/>
                <a:cs typeface="Aptos Display" pitchFamily="34" charset="-120"/>
              </a:rPr>
              <a:t>The Enquiry Services Evolution </a:t>
            </a:r>
            <a:endParaRPr lang="en-US" sz="7200" dirty="0"/>
          </a:p>
        </p:txBody>
      </p:sp>
      <p:sp>
        <p:nvSpPr>
          <p:cNvPr id="4" name="Text 2"/>
          <p:cNvSpPr/>
          <p:nvPr/>
        </p:nvSpPr>
        <p:spPr>
          <a:xfrm>
            <a:off x="502920" y="3543301"/>
            <a:ext cx="11185855" cy="594360"/>
          </a:xfrm>
          <a:prstGeom prst="rect">
            <a:avLst/>
          </a:prstGeom>
          <a:noFill/>
          <a:ln/>
        </p:spPr>
        <p:txBody>
          <a:bodyPr wrap="square" lIns="0" tIns="0" rIns="0" bIns="0" rtlCol="0" anchor="ctr"/>
          <a:lstStyle/>
          <a:p>
            <a:r>
              <a:rPr lang="en-US" sz="2800" dirty="0">
                <a:solidFill>
                  <a:srgbClr val="20D6FF"/>
                </a:solidFill>
                <a:latin typeface="Aptos Display"/>
              </a:rPr>
              <a:t>Working with industry to evolve the Enquiry Services</a:t>
            </a:r>
            <a:endParaRPr lang="en-US" sz="2800" dirty="0">
              <a:latin typeface="Aptos Display"/>
            </a:endParaRPr>
          </a:p>
        </p:txBody>
      </p:sp>
      <p:sp>
        <p:nvSpPr>
          <p:cNvPr id="5" name="Text 3"/>
          <p:cNvSpPr/>
          <p:nvPr/>
        </p:nvSpPr>
        <p:spPr>
          <a:xfrm>
            <a:off x="502920" y="4417753"/>
            <a:ext cx="7528255" cy="457200"/>
          </a:xfrm>
          <a:prstGeom prst="rect">
            <a:avLst/>
          </a:prstGeom>
          <a:noFill/>
          <a:ln/>
        </p:spPr>
        <p:txBody>
          <a:bodyPr wrap="square" lIns="0" tIns="0" rIns="0" bIns="0" rtlCol="0" anchor="ctr"/>
          <a:lstStyle/>
          <a:p>
            <a:pPr marL="0" indent="0">
              <a:buNone/>
            </a:pPr>
            <a:r>
              <a:rPr lang="en-US" sz="1600" i="1" dirty="0">
                <a:solidFill>
                  <a:srgbClr val="C9CFE2"/>
                </a:solidFill>
                <a:latin typeface="Aptos" pitchFamily="34" charset="0"/>
              </a:rPr>
              <a:t>Gas goes first but electricity is planned alongside it.</a:t>
            </a:r>
            <a:endParaRPr lang="en-US" sz="1600" dirty="0"/>
          </a:p>
        </p:txBody>
      </p:sp>
      <p:sp>
        <p:nvSpPr>
          <p:cNvPr id="6" name="Text 4"/>
          <p:cNvSpPr/>
          <p:nvPr/>
        </p:nvSpPr>
        <p:spPr>
          <a:xfrm>
            <a:off x="502920" y="6355080"/>
            <a:ext cx="7315200" cy="274320"/>
          </a:xfrm>
          <a:prstGeom prst="rect">
            <a:avLst/>
          </a:prstGeom>
          <a:noFill/>
          <a:ln/>
        </p:spPr>
        <p:txBody>
          <a:bodyPr wrap="square" lIns="0" tIns="0" rIns="0" bIns="0" rtlCol="0" anchor="ctr"/>
          <a:lstStyle/>
          <a:p>
            <a:pPr marL="0" indent="0">
              <a:buNone/>
            </a:pPr>
            <a:r>
              <a:rPr lang="en-US" sz="1000" dirty="0">
                <a:solidFill>
                  <a:srgbClr val="9AA4BC"/>
                </a:solidFill>
                <a:latin typeface="Aptos" pitchFamily="34" charset="0"/>
                <a:ea typeface="Aptos" pitchFamily="34" charset="-122"/>
                <a:cs typeface="Aptos" pitchFamily="34" charset="-120"/>
              </a:rPr>
              <a:t>RECCo ES Evolution </a:t>
            </a:r>
            <a:r>
              <a:rPr lang="en-US" sz="1000" dirty="0" err="1">
                <a:solidFill>
                  <a:srgbClr val="9AA4BC"/>
                </a:solidFill>
                <a:latin typeface="Aptos" pitchFamily="34" charset="0"/>
                <a:ea typeface="Aptos" pitchFamily="34" charset="-122"/>
                <a:cs typeface="Aptos" pitchFamily="34" charset="-120"/>
              </a:rPr>
              <a:t>Programme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0" spc="600" dirty="0">
                <a:solidFill>
                  <a:srgbClr val="20D6FF"/>
                </a:solidFill>
                <a:latin typeface="Aptos Display" pitchFamily="34" charset="0"/>
              </a:rPr>
              <a:t>WHAT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502920" y="1463040"/>
            <a:ext cx="11185855" cy="2103120"/>
          </a:xfrm>
          <a:prstGeom prst="rect">
            <a:avLst/>
          </a:prstGeom>
          <a:noFill/>
          <a:ln/>
        </p:spPr>
        <p:txBody>
          <a:bodyPr wrap="square" lIns="0" tIns="0" rIns="0" bIns="0" rtlCol="0" anchor="ctr"/>
          <a:lstStyle/>
          <a:p>
            <a:pPr lvl="0">
              <a:defRPr/>
            </a:pPr>
            <a:r>
              <a:rPr lang="en-GB" sz="2400" b="1" dirty="0">
                <a:solidFill>
                  <a:srgbClr val="FFFFFF"/>
                </a:solidFill>
                <a:latin typeface="Aptos Display" pitchFamily="34" charset="0"/>
              </a:rPr>
              <a:t>The Enquiry Services Evolution project brings together improvements to both the Gas Enquiry Service (GES) and the Electricity Enquiry Service (EES). The aim is to provide one consistent experience for users across both gas and electricity through a coordinated, cross-fuel approach.</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02920"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31520"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1</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31520"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Discovery</a:t>
            </a:r>
          </a:p>
        </p:txBody>
      </p:sp>
      <p:sp>
        <p:nvSpPr>
          <p:cNvPr id="9" name="Text 7"/>
          <p:cNvSpPr/>
          <p:nvPr/>
        </p:nvSpPr>
        <p:spPr>
          <a:xfrm>
            <a:off x="731520"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June 2026 – December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C9CFE2"/>
                </a:solidFill>
                <a:latin typeface="Aptos" pitchFamily="34" charset="0"/>
                <a:ea typeface="Aptos" pitchFamily="34" charset="-122"/>
                <a:cs typeface="Aptos" pitchFamily="34" charset="-120"/>
              </a:rPr>
              <a:t>Engagement via workshops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Delivery approach for EES confirmed.</a:t>
            </a:r>
          </a:p>
        </p:txBody>
      </p:sp>
      <p:sp>
        <p:nvSpPr>
          <p:cNvPr id="10" name="Shape 8"/>
          <p:cNvSpPr/>
          <p:nvPr/>
        </p:nvSpPr>
        <p:spPr>
          <a:xfrm>
            <a:off x="3345104"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573704"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3573704"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RECCo Gateway Opens</a:t>
            </a:r>
          </a:p>
        </p:txBody>
      </p:sp>
      <p:sp>
        <p:nvSpPr>
          <p:cNvPr id="13" name="Text 11"/>
          <p:cNvSpPr/>
          <p:nvPr/>
        </p:nvSpPr>
        <p:spPr>
          <a:xfrm>
            <a:off x="3573704"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Late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C9CFE2"/>
                </a:solidFill>
                <a:latin typeface="Aptos" pitchFamily="34" charset="0"/>
                <a:ea typeface="Aptos" pitchFamily="34" charset="-122"/>
                <a:cs typeface="Aptos" pitchFamily="34" charset="-120"/>
              </a:rPr>
              <a:t>A period of parallel running between existing and future arrangements.</a:t>
            </a: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p:txBody>
      </p:sp>
      <p:sp>
        <p:nvSpPr>
          <p:cNvPr id="14" name="Shape 12"/>
          <p:cNvSpPr/>
          <p:nvPr/>
        </p:nvSpPr>
        <p:spPr>
          <a:xfrm>
            <a:off x="6187288"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415888"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3</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6415888"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GES go-live</a:t>
            </a:r>
          </a:p>
        </p:txBody>
      </p:sp>
      <p:sp>
        <p:nvSpPr>
          <p:cNvPr id="17" name="Text 15"/>
          <p:cNvSpPr/>
          <p:nvPr/>
        </p:nvSpPr>
        <p:spPr>
          <a:xfrm>
            <a:off x="6415888" y="4709279"/>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To be confirmed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C9CFE2"/>
                </a:solidFill>
                <a:latin typeface="Aptos" pitchFamily="34" charset="0"/>
                <a:ea typeface="Aptos" pitchFamily="34" charset="-122"/>
                <a:cs typeface="Aptos" pitchFamily="34" charset="-120"/>
              </a:rPr>
              <a:t>The new Gas Enquiry Service is expected to go-live.</a:t>
            </a: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p:txBody>
      </p:sp>
      <p:sp>
        <p:nvSpPr>
          <p:cNvPr id="18" name="Shape 16"/>
          <p:cNvSpPr/>
          <p:nvPr/>
        </p:nvSpPr>
        <p:spPr>
          <a:xfrm>
            <a:off x="9029471"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258071"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4</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258071"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EES Development</a:t>
            </a:r>
          </a:p>
        </p:txBody>
      </p:sp>
      <p:sp>
        <p:nvSpPr>
          <p:cNvPr id="21" name="Text 19"/>
          <p:cNvSpPr/>
          <p:nvPr/>
        </p:nvSpPr>
        <p:spPr>
          <a:xfrm>
            <a:off x="9258071"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Further details to be confirmed as the plan progresses</a:t>
            </a:r>
            <a:r>
              <a:rPr kumimoji="0" lang="en-US"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502920" y="6446520"/>
            <a:ext cx="6400800" cy="274320"/>
          </a:xfrm>
          <a:prstGeom prst="rect">
            <a:avLst/>
          </a:prstGeom>
          <a:noFill/>
          <a:ln/>
        </p:spPr>
        <p:txBody>
          <a:bodyPr wrap="square" lIns="0" tIns="0" rIns="0" bIns="0" rtlCol="0" anchor="ctr"/>
          <a:lstStyle/>
          <a:p>
            <a:pPr lvl="0">
              <a:defRPr/>
            </a:pPr>
            <a:r>
              <a:rPr lang="en-US" sz="900" dirty="0">
                <a:solidFill>
                  <a:srgbClr val="9AA4BC"/>
                </a:solidFill>
                <a:latin typeface="Aptos" pitchFamily="34" charset="0"/>
                <a:ea typeface="Aptos" pitchFamily="34" charset="-122"/>
                <a:cs typeface="Aptos" pitchFamily="34" charset="-120"/>
              </a:rPr>
              <a:t>RECCo ES Evolution </a:t>
            </a:r>
            <a:r>
              <a:rPr lang="en-US" sz="900" dirty="0" err="1">
                <a:solidFill>
                  <a:srgbClr val="9AA4BC"/>
                </a:solidFill>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dirty="0">
                <a:solidFill>
                  <a:srgbClr val="9AA4BC"/>
                </a:solidFill>
                <a:latin typeface="Aptos"/>
                <a:ea typeface="Aptos" pitchFamily="34" charset="-122"/>
                <a:cs typeface="Aptos" pitchFamily="34" charset="-120"/>
              </a:rPr>
              <a:t>2</a:t>
            </a:r>
            <a:r>
              <a:rPr kumimoji="0" lang="en-US" sz="900" b="0" i="0" u="none" strike="noStrike" kern="1200" cap="none" spc="0" normalizeH="0" baseline="0" noProof="0" dirty="0">
                <a:ln>
                  <a:noFill/>
                </a:ln>
                <a:solidFill>
                  <a:srgbClr val="9AA4BC"/>
                </a:solidFill>
                <a:effectLst/>
                <a:uLnTx/>
                <a:uFillTx/>
                <a:latin typeface="Aptos"/>
                <a:ea typeface="Aptos" pitchFamily="34" charset="-122"/>
                <a:cs typeface="Aptos" pitchFamily="34" charset="-120"/>
              </a:rPr>
              <a:t>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30A569-3676-565F-3F3F-CBE61DE808B7}"/>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0E1284A-25F5-9DC0-C301-A51F50F432D6}"/>
              </a:ext>
            </a:extLst>
          </p:cNvPr>
          <p:cNvSpPr/>
          <p:nvPr/>
        </p:nvSpPr>
        <p:spPr>
          <a:xfrm>
            <a:off x="502920" y="6446520"/>
            <a:ext cx="6400800" cy="274320"/>
          </a:xfrm>
          <a:prstGeom prst="rect">
            <a:avLst/>
          </a:prstGeom>
          <a:noFill/>
          <a:ln/>
        </p:spPr>
        <p:txBody>
          <a:bodyPr wrap="square" lIns="0" tIns="0" rIns="0" bIns="0" rtlCol="0" anchor="ctr"/>
          <a:lstStyle/>
          <a:p>
            <a:pPr lvl="0">
              <a:defRPr/>
            </a:pPr>
            <a:r>
              <a:rPr lang="en-US" sz="900" dirty="0">
                <a:solidFill>
                  <a:srgbClr val="9AA4BC"/>
                </a:solidFill>
                <a:latin typeface="Aptos" pitchFamily="34" charset="0"/>
                <a:ea typeface="Aptos" pitchFamily="34" charset="-122"/>
                <a:cs typeface="Aptos" pitchFamily="34" charset="-120"/>
              </a:rPr>
              <a:t>RECCo ES Evolution </a:t>
            </a:r>
            <a:r>
              <a:rPr lang="en-US" sz="900" dirty="0" err="1">
                <a:solidFill>
                  <a:srgbClr val="9AA4BC"/>
                </a:solidFill>
                <a:latin typeface="Aptos" pitchFamily="34" charset="0"/>
                <a:ea typeface="Aptos" pitchFamily="34" charset="-122"/>
                <a:cs typeface="Aptos" pitchFamily="34" charset="-120"/>
              </a:rPr>
              <a:t>Programme</a:t>
            </a:r>
            <a:endParaRPr lang="en-US" sz="900" dirty="0">
              <a:solidFill>
                <a:prstClr val="black"/>
              </a:solidFill>
            </a:endParaRPr>
          </a:p>
        </p:txBody>
      </p:sp>
      <p:sp>
        <p:nvSpPr>
          <p:cNvPr id="18" name="Text 16">
            <a:extLst>
              <a:ext uri="{FF2B5EF4-FFF2-40B4-BE49-F238E27FC236}">
                <a16:creationId xmlns:a16="http://schemas.microsoft.com/office/drawing/2014/main" id="{DB5053F7-A228-872D-8950-FF98CCE95806}"/>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dirty="0">
                <a:solidFill>
                  <a:srgbClr val="5A647A"/>
                </a:solidFill>
                <a:latin typeface="Aptos"/>
                <a:ea typeface="Aptos" pitchFamily="34" charset="-122"/>
                <a:cs typeface="Aptos" pitchFamily="34" charset="-120"/>
              </a:rPr>
              <a:t>3 / 7</a:t>
            </a:r>
          </a:p>
        </p:txBody>
      </p:sp>
      <p:sp>
        <p:nvSpPr>
          <p:cNvPr id="2" name="Text 0">
            <a:extLst>
              <a:ext uri="{FF2B5EF4-FFF2-40B4-BE49-F238E27FC236}">
                <a16:creationId xmlns:a16="http://schemas.microsoft.com/office/drawing/2014/main" id="{CAADD7B0-7F0A-6156-0315-3D4F8A3F832A}"/>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WHY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562B639B-ECED-3BAF-6AA4-1CD058B67ED5}"/>
              </a:ext>
            </a:extLst>
          </p:cNvPr>
          <p:cNvSpPr/>
          <p:nvPr/>
        </p:nvSpPr>
        <p:spPr>
          <a:xfrm>
            <a:off x="502920" y="868680"/>
            <a:ext cx="11185855" cy="1417320"/>
          </a:xfrm>
          <a:prstGeom prst="rect">
            <a:avLst/>
          </a:prstGeom>
          <a:noFill/>
          <a:ln/>
        </p:spPr>
        <p:txBody>
          <a:bodyPr wrap="square" lIns="0" tIns="0" rIns="0" bIns="0" rtlCol="0" anchor="t"/>
          <a:lstStyle/>
          <a:p>
            <a:pPr>
              <a:defRPr/>
            </a:pPr>
            <a:r>
              <a:rPr lang="en-US" sz="3600" b="1" dirty="0">
                <a:solidFill>
                  <a:srgbClr val="021D5E"/>
                </a:solidFill>
                <a:latin typeface="Aptos Display" pitchFamily="34" charset="0"/>
                <a:ea typeface="Aptos Display" pitchFamily="34" charset="-122"/>
                <a:cs typeface="Aptos Display" pitchFamily="34" charset="-120"/>
              </a:rPr>
              <a:t>The market has moved further than the service</a:t>
            </a:r>
            <a:r>
              <a:rPr lang="en-US" sz="3600" dirty="0">
                <a:solidFill>
                  <a:prstClr val="black"/>
                </a:solidFill>
                <a:latin typeface="Calibri" panose="020F0502020204030204"/>
              </a:rPr>
              <a:t>.</a:t>
            </a:r>
            <a:endParaRPr lang="en-US" sz="3600" dirty="0">
              <a:solidFill>
                <a:prstClr val="black"/>
              </a:solidFill>
            </a:endParaRPr>
          </a:p>
        </p:txBody>
      </p:sp>
      <p:sp>
        <p:nvSpPr>
          <p:cNvPr id="6" name="Text 4">
            <a:extLst>
              <a:ext uri="{FF2B5EF4-FFF2-40B4-BE49-F238E27FC236}">
                <a16:creationId xmlns:a16="http://schemas.microsoft.com/office/drawing/2014/main" id="{7561BCFB-EB25-49EF-1F59-41358D228F27}"/>
              </a:ext>
            </a:extLst>
          </p:cNvPr>
          <p:cNvSpPr/>
          <p:nvPr/>
        </p:nvSpPr>
        <p:spPr>
          <a:xfrm>
            <a:off x="502919" y="1814624"/>
            <a:ext cx="11185855" cy="411480"/>
          </a:xfrm>
          <a:prstGeom prst="rect">
            <a:avLst/>
          </a:prstGeom>
          <a:noFill/>
          <a:ln/>
        </p:spPr>
        <p:txBody>
          <a:bodyPr wrap="square" lIns="0" tIns="0" rIns="0" bIns="0" rtlCol="0" anchor="ctr"/>
          <a:lstStyle/>
          <a:p>
            <a:pPr>
              <a:defRPr/>
            </a:pPr>
            <a:endParaRPr lang="en-GB" sz="1600" dirty="0">
              <a:solidFill>
                <a:srgbClr val="0F172A"/>
              </a:solidFill>
              <a:latin typeface="Aptos" pitchFamily="34" charset="0"/>
            </a:endParaRPr>
          </a:p>
          <a:p>
            <a:pPr>
              <a:defRPr/>
            </a:pPr>
            <a:r>
              <a:rPr lang="en-GB" sz="1600" dirty="0">
                <a:solidFill>
                  <a:srgbClr val="0F172A"/>
                </a:solidFill>
                <a:latin typeface="Aptos" pitchFamily="34" charset="0"/>
              </a:rPr>
              <a:t>The current services have supported the market well, but they are becoming harder to update and improve. By modernising them, we can maintain the reliable service users expect while making it easier to introduce future improvements as industry needs change.</a:t>
            </a:r>
          </a:p>
        </p:txBody>
      </p:sp>
      <p:sp>
        <p:nvSpPr>
          <p:cNvPr id="7" name="Shape 5">
            <a:extLst>
              <a:ext uri="{FF2B5EF4-FFF2-40B4-BE49-F238E27FC236}">
                <a16:creationId xmlns:a16="http://schemas.microsoft.com/office/drawing/2014/main" id="{26AA934F-A0F4-AA8C-4F74-646DA8CD9F63}"/>
              </a:ext>
            </a:extLst>
          </p:cNvPr>
          <p:cNvSpPr/>
          <p:nvPr/>
        </p:nvSpPr>
        <p:spPr>
          <a:xfrm>
            <a:off x="502919"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97CBC882-B013-5DFD-2729-4821164A99AE}"/>
              </a:ext>
            </a:extLst>
          </p:cNvPr>
          <p:cNvSpPr/>
          <p:nvPr/>
        </p:nvSpPr>
        <p:spPr>
          <a:xfrm>
            <a:off x="502919"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a:extLst>
              <a:ext uri="{FF2B5EF4-FFF2-40B4-BE49-F238E27FC236}">
                <a16:creationId xmlns:a16="http://schemas.microsoft.com/office/drawing/2014/main" id="{CEF562F0-3EFB-A8FA-0614-024BE3CC222F}"/>
              </a:ext>
            </a:extLst>
          </p:cNvPr>
          <p:cNvSpPr/>
          <p:nvPr/>
        </p:nvSpPr>
        <p:spPr>
          <a:xfrm>
            <a:off x="777239"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Up to date digital technologies.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B844F1EF-2E73-8A95-6284-AF2D0A86887B}"/>
              </a:ext>
            </a:extLst>
          </p:cNvPr>
          <p:cNvSpPr/>
          <p:nvPr/>
        </p:nvSpPr>
        <p:spPr>
          <a:xfrm>
            <a:off x="777239" y="362511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F172A"/>
                </a:solidFill>
                <a:latin typeface="Aptos" pitchFamily="34" charset="0"/>
              </a:rPr>
              <a:t>Better value for money as it is easier to expand and maintain.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FF2B5EF4-FFF2-40B4-BE49-F238E27FC236}">
                <a16:creationId xmlns:a16="http://schemas.microsoft.com/office/drawing/2014/main" id="{5D3B0587-8C99-41A5-9F5E-C379D1B3CCFE}"/>
              </a:ext>
            </a:extLst>
          </p:cNvPr>
          <p:cNvSpPr/>
          <p:nvPr/>
        </p:nvSpPr>
        <p:spPr>
          <a:xfrm>
            <a:off x="6278727"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a:extLst>
              <a:ext uri="{FF2B5EF4-FFF2-40B4-BE49-F238E27FC236}">
                <a16:creationId xmlns:a16="http://schemas.microsoft.com/office/drawing/2014/main" id="{987C9472-1FF4-FF9C-5FC6-366BC2EF5597}"/>
              </a:ext>
            </a:extLst>
          </p:cNvPr>
          <p:cNvSpPr/>
          <p:nvPr/>
        </p:nvSpPr>
        <p:spPr>
          <a:xfrm>
            <a:off x="6278727"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6D3AD040-7B0B-7C2C-F6BE-75FE85D8B833}"/>
              </a:ext>
            </a:extLst>
          </p:cNvPr>
          <p:cNvSpPr/>
          <p:nvPr/>
        </p:nvSpPr>
        <p:spPr>
          <a:xfrm>
            <a:off x="6553047"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Reliability remains.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D5D10C04-7879-E9B1-8C81-74AAECA67E01}"/>
              </a:ext>
            </a:extLst>
          </p:cNvPr>
          <p:cNvSpPr/>
          <p:nvPr/>
        </p:nvSpPr>
        <p:spPr>
          <a:xfrm>
            <a:off x="6553048" y="3574336"/>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Fewer planned outages, ability to scale based on demand.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a:extLst>
              <a:ext uri="{FF2B5EF4-FFF2-40B4-BE49-F238E27FC236}">
                <a16:creationId xmlns:a16="http://schemas.microsoft.com/office/drawing/2014/main" id="{10A3FD2E-4FCD-FB5F-1D6B-5C8AE9300C15}"/>
              </a:ext>
            </a:extLst>
          </p:cNvPr>
          <p:cNvSpPr/>
          <p:nvPr/>
        </p:nvSpPr>
        <p:spPr>
          <a:xfrm>
            <a:off x="502919"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a:extLst>
              <a:ext uri="{FF2B5EF4-FFF2-40B4-BE49-F238E27FC236}">
                <a16:creationId xmlns:a16="http://schemas.microsoft.com/office/drawing/2014/main" id="{9850CE42-89D7-73CC-B070-F2A1BC6B0D95}"/>
              </a:ext>
            </a:extLst>
          </p:cNvPr>
          <p:cNvSpPr/>
          <p:nvPr/>
        </p:nvSpPr>
        <p:spPr>
          <a:xfrm>
            <a:off x="502919"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Text 15">
            <a:extLst>
              <a:ext uri="{FF2B5EF4-FFF2-40B4-BE49-F238E27FC236}">
                <a16:creationId xmlns:a16="http://schemas.microsoft.com/office/drawing/2014/main" id="{43291602-3477-ABBE-E3F3-1847ED0F1CA6}"/>
              </a:ext>
            </a:extLst>
          </p:cNvPr>
          <p:cNvSpPr/>
          <p:nvPr/>
        </p:nvSpPr>
        <p:spPr>
          <a:xfrm>
            <a:off x="777239"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Room for data access and flexibility.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Text 16">
            <a:extLst>
              <a:ext uri="{FF2B5EF4-FFF2-40B4-BE49-F238E27FC236}">
                <a16:creationId xmlns:a16="http://schemas.microsoft.com/office/drawing/2014/main" id="{07821DB3-59A7-0C08-94FA-0D75DE738B8E}"/>
              </a:ext>
            </a:extLst>
          </p:cNvPr>
          <p:cNvSpPr/>
          <p:nvPr/>
        </p:nvSpPr>
        <p:spPr>
          <a:xfrm>
            <a:off x="777239"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Space to widen access, aligned to current and new use cases. </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Shape 17">
            <a:extLst>
              <a:ext uri="{FF2B5EF4-FFF2-40B4-BE49-F238E27FC236}">
                <a16:creationId xmlns:a16="http://schemas.microsoft.com/office/drawing/2014/main" id="{E87CA3EA-7C74-E601-B13D-CAC462CCA4DF}"/>
              </a:ext>
            </a:extLst>
          </p:cNvPr>
          <p:cNvSpPr/>
          <p:nvPr/>
        </p:nvSpPr>
        <p:spPr>
          <a:xfrm>
            <a:off x="6278727"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hape 18">
            <a:extLst>
              <a:ext uri="{FF2B5EF4-FFF2-40B4-BE49-F238E27FC236}">
                <a16:creationId xmlns:a16="http://schemas.microsoft.com/office/drawing/2014/main" id="{EC1ECDCA-74EB-E7CD-5EBC-C4FE76AC8FA1}"/>
              </a:ext>
            </a:extLst>
          </p:cNvPr>
          <p:cNvSpPr/>
          <p:nvPr/>
        </p:nvSpPr>
        <p:spPr>
          <a:xfrm>
            <a:off x="6278727"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 19">
            <a:extLst>
              <a:ext uri="{FF2B5EF4-FFF2-40B4-BE49-F238E27FC236}">
                <a16:creationId xmlns:a16="http://schemas.microsoft.com/office/drawing/2014/main" id="{70B5C41A-C74B-1515-0B28-15ACD3B56995}"/>
              </a:ext>
            </a:extLst>
          </p:cNvPr>
          <p:cNvSpPr/>
          <p:nvPr/>
        </p:nvSpPr>
        <p:spPr>
          <a:xfrm>
            <a:off x="6553047"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Better alignment across gas and electricity records.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 20">
            <a:extLst>
              <a:ext uri="{FF2B5EF4-FFF2-40B4-BE49-F238E27FC236}">
                <a16:creationId xmlns:a16="http://schemas.microsoft.com/office/drawing/2014/main" id="{3E29E1E5-86DB-FDB0-F6EF-4C9963887D3B}"/>
              </a:ext>
            </a:extLst>
          </p:cNvPr>
          <p:cNvSpPr/>
          <p:nvPr/>
        </p:nvSpPr>
        <p:spPr>
          <a:xfrm>
            <a:off x="6553047"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Dual-fuel experience.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661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lvl="0">
              <a:defRPr/>
            </a:pPr>
            <a:r>
              <a:rPr lang="en-US" sz="900" dirty="0">
                <a:solidFill>
                  <a:srgbClr val="9AA4BC"/>
                </a:solidFill>
                <a:latin typeface="Aptos" pitchFamily="34" charset="0"/>
                <a:ea typeface="Aptos" pitchFamily="34" charset="-122"/>
                <a:cs typeface="Aptos" pitchFamily="34" charset="-120"/>
              </a:rPr>
              <a:t>RECCo ES Evolution </a:t>
            </a:r>
            <a:r>
              <a:rPr lang="en-US" sz="900" dirty="0" err="1">
                <a:solidFill>
                  <a:srgbClr val="9AA4BC"/>
                </a:solidFill>
                <a:latin typeface="Aptos" pitchFamily="34" charset="0"/>
                <a:ea typeface="Aptos" pitchFamily="34" charset="-122"/>
                <a:cs typeface="Aptos" pitchFamily="34" charset="-120"/>
              </a:rPr>
              <a:t>Programme</a:t>
            </a:r>
            <a:endParaRPr lang="en-US" sz="900" dirty="0">
              <a:solidFill>
                <a:prstClr val="black"/>
              </a:solidFill>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dirty="0">
                <a:solidFill>
                  <a:srgbClr val="5A647A"/>
                </a:solidFill>
                <a:latin typeface="Aptos"/>
                <a:ea typeface="Aptos" pitchFamily="34" charset="-122"/>
                <a:cs typeface="Aptos" pitchFamily="34" charset="-120"/>
              </a:rPr>
              <a:t>4</a:t>
            </a: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 / </a:t>
            </a:r>
            <a:r>
              <a:rPr lang="en-US" sz="900" dirty="0">
                <a:solidFill>
                  <a:srgbClr val="5A647A"/>
                </a:solidFill>
                <a:latin typeface="Aptos"/>
                <a:ea typeface="Aptos" pitchFamily="34" charset="-122"/>
                <a:cs typeface="Aptos" pitchFamily="34" charset="-120"/>
              </a:rPr>
              <a:t>7</a:t>
            </a:r>
            <a:endPar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endParaRP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HOW</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Gas goes first.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Conscious decision based on market risk.</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Evolution happens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Lift-and-shift first, by design. Then changes can be made to how the data is made available and stored behind the scenes.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13">
            <a:extLst>
              <a:ext uri="{FF2B5EF4-FFF2-40B4-BE49-F238E27FC236}">
                <a16:creationId xmlns:a16="http://schemas.microsoft.com/office/drawing/2014/main" id="{896D97D2-2EC5-DAB8-A823-0FF406EA36E3}"/>
              </a:ext>
            </a:extLst>
          </p:cNvPr>
          <p:cNvSpPr/>
          <p:nvPr/>
        </p:nvSpPr>
        <p:spPr>
          <a:xfrm>
            <a:off x="593437"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1997"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6317"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GES Online will be re-platformed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16">
            <a:extLst>
              <a:ext uri="{FF2B5EF4-FFF2-40B4-BE49-F238E27FC236}">
                <a16:creationId xmlns:a16="http://schemas.microsoft.com/office/drawing/2014/main" id="{24C18579-CEB6-9A5D-D017-D4DAF6C467BB}"/>
              </a:ext>
            </a:extLst>
          </p:cNvPr>
          <p:cNvSpPr/>
          <p:nvPr/>
        </p:nvSpPr>
        <p:spPr>
          <a:xfrm>
            <a:off x="776317"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New GES front end with an improved user experience. </a:t>
            </a:r>
            <a:endParaRPr kumimoji="0" lang="en-US" sz="13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Electricity is planned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lvl="0">
              <a:defRPr/>
            </a:pPr>
            <a:r>
              <a:rPr lang="en-GB" sz="1300" dirty="0">
                <a:solidFill>
                  <a:srgbClr val="0F172A"/>
                </a:solidFill>
                <a:latin typeface="Aptos" pitchFamily="34" charset="0"/>
              </a:rPr>
              <a:t>The Electricity Enquiry Service is also within the scope of this project. Decisions on how it will be delivered are expected by first half of 2027.</a:t>
            </a:r>
            <a:endParaRPr lang="en-US" sz="1300" dirty="0">
              <a:solidFill>
                <a:srgbClr val="0F172A"/>
              </a:solidFill>
              <a:latin typeface="Aptos" pitchFamily="34" charset="0"/>
            </a:endParaRPr>
          </a:p>
        </p:txBody>
      </p:sp>
      <p:sp>
        <p:nvSpPr>
          <p:cNvPr id="7" name="Text 8">
            <a:extLst>
              <a:ext uri="{FF2B5EF4-FFF2-40B4-BE49-F238E27FC236}">
                <a16:creationId xmlns:a16="http://schemas.microsoft.com/office/drawing/2014/main" id="{EE8D7DE6-7858-979C-4AA6-30F18E475708}"/>
              </a:ext>
            </a:extLst>
          </p:cNvPr>
          <p:cNvSpPr/>
          <p:nvPr/>
        </p:nvSpPr>
        <p:spPr>
          <a:xfrm>
            <a:off x="731520" y="3520440"/>
            <a:ext cx="4861408" cy="777240"/>
          </a:xfrm>
          <a:prstGeom prst="rect">
            <a:avLst/>
          </a:prstGeom>
          <a:noFill/>
          <a:ln/>
        </p:spPr>
        <p:txBody>
          <a:bodyPr wrap="square" lIns="0" tIns="0" rIns="0" bIns="0" rtlCol="0" anchor="ctr"/>
          <a:lstStyle/>
          <a:p>
            <a:pPr lvl="0">
              <a:defRPr/>
            </a:pPr>
            <a:endParaRPr lang="en-US" sz="1300" dirty="0">
              <a:solidFill>
                <a:srgbClr val="0F172A"/>
              </a:solidFill>
              <a:latin typeface="Aptos" pitchFamily="34" charset="0"/>
            </a:endParaRPr>
          </a:p>
        </p:txBody>
      </p:sp>
      <p:sp>
        <p:nvSpPr>
          <p:cNvPr id="9" name="Shape 9">
            <a:extLst>
              <a:ext uri="{FF2B5EF4-FFF2-40B4-BE49-F238E27FC236}">
                <a16:creationId xmlns:a16="http://schemas.microsoft.com/office/drawing/2014/main" id="{A0848497-A913-BBA5-280C-E4050260FDDF}"/>
              </a:ext>
            </a:extLst>
          </p:cNvPr>
          <p:cNvSpPr/>
          <p:nvPr/>
        </p:nvSpPr>
        <p:spPr>
          <a:xfrm>
            <a:off x="501997" y="2247324"/>
            <a:ext cx="5410048" cy="1474284"/>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10">
            <a:extLst>
              <a:ext uri="{FF2B5EF4-FFF2-40B4-BE49-F238E27FC236}">
                <a16:creationId xmlns:a16="http://schemas.microsoft.com/office/drawing/2014/main" id="{D4930C29-5AB4-5ECC-0961-13AD6E719668}"/>
              </a:ext>
            </a:extLst>
          </p:cNvPr>
          <p:cNvSpPr/>
          <p:nvPr/>
        </p:nvSpPr>
        <p:spPr>
          <a:xfrm>
            <a:off x="501997" y="2247324"/>
            <a:ext cx="91440" cy="1474284"/>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4D67C33F-0680-6D85-3007-50EE5187D9C9}"/>
              </a:ext>
            </a:extLst>
          </p:cNvPr>
          <p:cNvSpPr/>
          <p:nvPr/>
        </p:nvSpPr>
        <p:spPr>
          <a:xfrm>
            <a:off x="776317" y="2411916"/>
            <a:ext cx="4861408" cy="411480"/>
          </a:xfrm>
          <a:prstGeom prst="rect">
            <a:avLst/>
          </a:prstGeom>
          <a:noFill/>
          <a:ln/>
        </p:spPr>
        <p:txBody>
          <a:bodyPr wrap="square" lIns="0" tIns="0" rIns="0" bIns="0" rtlCol="0" anchor="ctr"/>
          <a:lstStyle/>
          <a:p>
            <a:pPr lvl="0">
              <a:defRPr/>
            </a:pPr>
            <a:r>
              <a:rPr lang="en-US" sz="1700" b="1" dirty="0">
                <a:solidFill>
                  <a:srgbClr val="021D5E"/>
                </a:solidFill>
                <a:latin typeface="Aptos Display" pitchFamily="34" charset="0"/>
              </a:rPr>
              <a:t>GES API Gateway transition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668984A6-5BD9-862E-43DE-257DADD7E122}"/>
              </a:ext>
            </a:extLst>
          </p:cNvPr>
          <p:cNvSpPr/>
          <p:nvPr/>
        </p:nvSpPr>
        <p:spPr>
          <a:xfrm>
            <a:off x="776317" y="2841684"/>
            <a:ext cx="4861408" cy="777240"/>
          </a:xfrm>
          <a:prstGeom prst="rect">
            <a:avLst/>
          </a:prstGeom>
          <a:noFill/>
          <a:ln/>
        </p:spPr>
        <p:txBody>
          <a:bodyPr wrap="square" lIns="0" tIns="0" rIns="0" bIns="0" rtlCol="0" anchor="ctr"/>
          <a:lstStyle/>
          <a:p>
            <a:pPr lvl="0">
              <a:defRPr/>
            </a:pPr>
            <a:r>
              <a:rPr lang="en-GB" sz="1300" dirty="0">
                <a:solidFill>
                  <a:srgbClr val="0F172A"/>
                </a:solidFill>
                <a:latin typeface="Aptos" pitchFamily="34" charset="0"/>
              </a:rPr>
              <a:t>This work doesn’t change who uses the service, and it doesn’t change the data you get. We will maintain the same data interfaces. You’ll keep getting the same data, the same way, as you do now. Xoserve continues to power the APIs through transition.</a:t>
            </a:r>
            <a:endParaRPr lang="en-US" sz="1300" dirty="0">
              <a:solidFill>
                <a:srgbClr val="0F172A"/>
              </a:solidFill>
              <a:latin typeface="Aptos" pitchFamily="34" charset="0"/>
            </a:endParaRPr>
          </a:p>
        </p:txBody>
      </p:sp>
    </p:spTree>
    <p:extLst>
      <p:ext uri="{BB962C8B-B14F-4D97-AF65-F5344CB8AC3E}">
        <p14:creationId xmlns:p14="http://schemas.microsoft.com/office/powerpoint/2010/main" val="2558716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lvl="0">
              <a:defRPr/>
            </a:pPr>
            <a:r>
              <a:rPr lang="en-US" sz="900" dirty="0">
                <a:solidFill>
                  <a:srgbClr val="9AA4BC"/>
                </a:solidFill>
                <a:latin typeface="Aptos" pitchFamily="34" charset="0"/>
                <a:ea typeface="Aptos" pitchFamily="34" charset="-122"/>
                <a:cs typeface="Aptos" pitchFamily="34" charset="-120"/>
              </a:rPr>
              <a:t>RECCo ES Evolution </a:t>
            </a:r>
            <a:r>
              <a:rPr lang="en-US" sz="900" dirty="0" err="1">
                <a:solidFill>
                  <a:srgbClr val="9AA4BC"/>
                </a:solidFill>
                <a:latin typeface="Aptos" pitchFamily="34" charset="0"/>
                <a:ea typeface="Aptos" pitchFamily="34" charset="-122"/>
                <a:cs typeface="Aptos" pitchFamily="34" charset="-120"/>
              </a:rPr>
              <a:t>Programme</a:t>
            </a:r>
            <a:endParaRPr lang="en-US" sz="900" dirty="0">
              <a:solidFill>
                <a:prstClr val="black"/>
              </a:solidFill>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dirty="0">
                <a:solidFill>
                  <a:srgbClr val="5A647A"/>
                </a:solidFill>
                <a:latin typeface="Aptos"/>
                <a:ea typeface="Aptos" pitchFamily="34" charset="-122"/>
                <a:cs typeface="Aptos" pitchFamily="34" charset="-120"/>
              </a:rPr>
              <a:t>5</a:t>
            </a: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 / 7</a:t>
            </a: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GETTING READY</a:t>
            </a: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Getting ready, and the network that gets us there.</a:t>
            </a: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RECCo is testing the API internally, working with Service Providers and speaking with users of the service.</a:t>
            </a:r>
          </a:p>
        </p:txBody>
      </p:sp>
      <p:sp>
        <p:nvSpPr>
          <p:cNvPr id="20" name="Shape 5">
            <a:extLst>
              <a:ext uri="{FF2B5EF4-FFF2-40B4-BE49-F238E27FC236}">
                <a16:creationId xmlns:a16="http://schemas.microsoft.com/office/drawing/2014/main" id="{138B4186-9AA4-7766-F7DE-8B91A90A0367}"/>
              </a:ext>
            </a:extLst>
          </p:cNvPr>
          <p:cNvSpPr/>
          <p:nvPr/>
        </p:nvSpPr>
        <p:spPr>
          <a:xfrm>
            <a:off x="502920"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6">
            <a:extLst>
              <a:ext uri="{FF2B5EF4-FFF2-40B4-BE49-F238E27FC236}">
                <a16:creationId xmlns:a16="http://schemas.microsoft.com/office/drawing/2014/main" id="{1DE1280C-1081-5E1B-BB33-27F13050B678}"/>
              </a:ext>
            </a:extLst>
          </p:cNvPr>
          <p:cNvSpPr/>
          <p:nvPr/>
        </p:nvSpPr>
        <p:spPr>
          <a:xfrm>
            <a:off x="502920"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7">
            <a:extLst>
              <a:ext uri="{FF2B5EF4-FFF2-40B4-BE49-F238E27FC236}">
                <a16:creationId xmlns:a16="http://schemas.microsoft.com/office/drawing/2014/main" id="{EA5449E3-99FA-48E8-1A33-4693B0F53992}"/>
              </a:ext>
            </a:extLst>
          </p:cNvPr>
          <p:cNvSpPr/>
          <p:nvPr/>
        </p:nvSpPr>
        <p:spPr>
          <a:xfrm>
            <a:off x="777240"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API testing is underway now</a:t>
            </a:r>
          </a:p>
        </p:txBody>
      </p:sp>
      <p:sp>
        <p:nvSpPr>
          <p:cNvPr id="23" name="Text 8">
            <a:extLst>
              <a:ext uri="{FF2B5EF4-FFF2-40B4-BE49-F238E27FC236}">
                <a16:creationId xmlns:a16="http://schemas.microsoft.com/office/drawing/2014/main" id="{4A17CBED-3C51-E700-F025-85F38D0449D2}"/>
              </a:ext>
            </a:extLst>
          </p:cNvPr>
          <p:cNvSpPr/>
          <p:nvPr/>
        </p:nvSpPr>
        <p:spPr>
          <a:xfrm>
            <a:off x="777240"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RECCo is running the API endpoint switch internally first, so the new gateway is proven before any party has to move.</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Discovery</a:t>
            </a: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Service Providers working with RECCo to determine actions needed to deliver the new service.</a:t>
            </a:r>
          </a:p>
        </p:txBody>
      </p:sp>
      <p:sp>
        <p:nvSpPr>
          <p:cNvPr id="28" name="Shape 13">
            <a:extLst>
              <a:ext uri="{FF2B5EF4-FFF2-40B4-BE49-F238E27FC236}">
                <a16:creationId xmlns:a16="http://schemas.microsoft.com/office/drawing/2014/main" id="{896D97D2-2EC5-DAB8-A823-0FF406EA36E3}"/>
              </a:ext>
            </a:extLst>
          </p:cNvPr>
          <p:cNvSpPr/>
          <p:nvPr/>
        </p:nvSpPr>
        <p:spPr>
          <a:xfrm>
            <a:off x="502920"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2920"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7240"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The Exchange Sessions</a:t>
            </a:r>
          </a:p>
        </p:txBody>
      </p:sp>
      <p:sp>
        <p:nvSpPr>
          <p:cNvPr id="31" name="Text 16">
            <a:extLst>
              <a:ext uri="{FF2B5EF4-FFF2-40B4-BE49-F238E27FC236}">
                <a16:creationId xmlns:a16="http://schemas.microsoft.com/office/drawing/2014/main" id="{24C18579-CEB6-9A5D-D017-D4DAF6C467BB}"/>
              </a:ext>
            </a:extLst>
          </p:cNvPr>
          <p:cNvSpPr/>
          <p:nvPr/>
        </p:nvSpPr>
        <p:spPr>
          <a:xfrm>
            <a:off x="777240"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The Exchange is a rolling programme. You will see more of these as </a:t>
            </a:r>
            <a:r>
              <a:rPr lang="en-US" sz="1300" dirty="0">
                <a:solidFill>
                  <a:srgbClr val="0F172A"/>
                </a:solidFill>
                <a:latin typeface="Aptos" pitchFamily="34" charset="0"/>
                <a:ea typeface="Aptos" pitchFamily="34" charset="-122"/>
                <a:cs typeface="Aptos" pitchFamily="34" charset="-120"/>
              </a:rPr>
              <a:t>project</a:t>
            </a: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 gathers pace</a:t>
            </a:r>
            <a:r>
              <a:rPr lang="en-US" sz="1300" dirty="0">
                <a:solidFill>
                  <a:srgbClr val="0F172A"/>
                </a:solidFill>
                <a:latin typeface="Aptos" pitchFamily="34" charset="0"/>
                <a:ea typeface="Aptos" pitchFamily="34" charset="-122"/>
                <a:cs typeface="Aptos" pitchFamily="34" charset="-120"/>
              </a:rPr>
              <a:t>. Current focus is GES API 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hlinkClick r:id="rId3"/>
              </a:rPr>
              <a:t>Enquiry.services@retailenergycode.co.uk</a:t>
            </a:r>
            <a:r>
              <a:rPr lang="en-US" sz="1300" dirty="0">
                <a:solidFill>
                  <a:srgbClr val="0F172A"/>
                </a:solidFill>
                <a:latin typeface="Aptos" pitchFamily="34" charset="0"/>
                <a:ea typeface="Aptos" pitchFamily="34" charset="-122"/>
                <a:cs typeface="Aptos" pitchFamily="34" charset="-120"/>
              </a:rPr>
              <a:t>.</a:t>
            </a:r>
            <a:endPar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endParaRP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highlight>
                  <a:srgbClr val="FFFFFF"/>
                </a:highlight>
                <a:uLnTx/>
                <a:uFillTx/>
                <a:latin typeface="Aptos Display" pitchFamily="34" charset="0"/>
                <a:ea typeface="Aptos Display" pitchFamily="34" charset="-122"/>
                <a:cs typeface="Aptos Display" pitchFamily="34" charset="-120"/>
              </a:rPr>
              <a:t>External User testing</a:t>
            </a: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0F172A"/>
                </a:solidFill>
                <a:highlight>
                  <a:srgbClr val="FFFFFF"/>
                </a:highlight>
                <a:latin typeface="Aptos" pitchFamily="34" charset="0"/>
                <a:ea typeface="Aptos" pitchFamily="34" charset="-122"/>
                <a:cs typeface="Aptos" pitchFamily="34" charset="-120"/>
              </a:rPr>
              <a:t>RECCo is working with 10 </a:t>
            </a:r>
            <a:r>
              <a:rPr lang="en-US" sz="1300" dirty="0" err="1">
                <a:solidFill>
                  <a:srgbClr val="0F172A"/>
                </a:solidFill>
                <a:highlight>
                  <a:srgbClr val="FFFFFF"/>
                </a:highlight>
                <a:latin typeface="Aptos" pitchFamily="34" charset="0"/>
                <a:ea typeface="Aptos" pitchFamily="34" charset="-122"/>
                <a:cs typeface="Aptos" pitchFamily="34" charset="-120"/>
              </a:rPr>
              <a:t>organisations</a:t>
            </a:r>
            <a:r>
              <a:rPr lang="en-US" sz="1300" dirty="0">
                <a:solidFill>
                  <a:srgbClr val="0F172A"/>
                </a:solidFill>
                <a:highlight>
                  <a:srgbClr val="FFFFFF"/>
                </a:highlight>
                <a:latin typeface="Aptos" pitchFamily="34" charset="0"/>
                <a:ea typeface="Aptos" pitchFamily="34" charset="-122"/>
                <a:cs typeface="Aptos" pitchFamily="34" charset="-120"/>
              </a:rPr>
              <a:t> to ensure the transition to the new gateway is as smooth as possible.</a:t>
            </a:r>
            <a:endParaRPr kumimoji="0" lang="en-US" sz="1300" b="1" i="0" u="none" strike="noStrike" kern="1200" cap="none" spc="0" normalizeH="0" baseline="0" noProof="0" dirty="0">
              <a:ln>
                <a:noFill/>
              </a:ln>
              <a:solidFill>
                <a:srgbClr val="4C37F4"/>
              </a:solidFill>
              <a:effectLst/>
              <a:highlight>
                <a:srgbClr val="FFFFFF"/>
              </a:highlight>
              <a:uLnTx/>
              <a:uFillTx/>
              <a:latin typeface="Aptos" pitchFamily="34" charset="0"/>
              <a:ea typeface="Aptos" pitchFamily="34" charset="-122"/>
              <a:cs typeface="Aptos" pitchFamily="34" charset="-120"/>
            </a:endParaRPr>
          </a:p>
        </p:txBody>
      </p:sp>
    </p:spTree>
    <p:extLst>
      <p:ext uri="{BB962C8B-B14F-4D97-AF65-F5344CB8AC3E}">
        <p14:creationId xmlns:p14="http://schemas.microsoft.com/office/powerpoint/2010/main" val="2558716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11185855" cy="292608"/>
          </a:xfrm>
          <a:prstGeom prst="rect">
            <a:avLst/>
          </a:prstGeom>
          <a:noFill/>
          <a:ln/>
        </p:spPr>
        <p:txBody>
          <a:bodyPr wrap="square" lIns="0" tIns="0" rIns="0" bIns="0" rtlCol="0" anchor="ctr"/>
          <a:lstStyle/>
          <a:p>
            <a:pPr marL="0" indent="0">
              <a:buNone/>
            </a:pPr>
            <a:r>
              <a:rPr lang="en-US" sz="1100" b="1" kern="0" spc="600" dirty="0">
                <a:solidFill>
                  <a:srgbClr val="0F9F6B"/>
                </a:solidFill>
                <a:latin typeface="Aptos Display" pitchFamily="34" charset="0"/>
                <a:ea typeface="Aptos Display" pitchFamily="34" charset="-122"/>
                <a:cs typeface="Aptos Display" pitchFamily="34" charset="-120"/>
              </a:rPr>
              <a:t>REFERENCE</a:t>
            </a:r>
            <a:endParaRPr lang="en-US" sz="1100" dirty="0"/>
          </a:p>
        </p:txBody>
      </p:sp>
      <p:sp>
        <p:nvSpPr>
          <p:cNvPr id="3" name="Text 1"/>
          <p:cNvSpPr/>
          <p:nvPr/>
        </p:nvSpPr>
        <p:spPr>
          <a:xfrm>
            <a:off x="502920" y="868680"/>
            <a:ext cx="11185855" cy="1417320"/>
          </a:xfrm>
          <a:prstGeom prst="rect">
            <a:avLst/>
          </a:prstGeom>
          <a:noFill/>
          <a:ln/>
        </p:spPr>
        <p:txBody>
          <a:bodyPr wrap="square" lIns="0" tIns="0" rIns="0" bIns="0" rtlCol="0" anchor="t"/>
          <a:lstStyle/>
          <a:p>
            <a:pPr marL="0" indent="0">
              <a:buNone/>
            </a:pPr>
            <a:r>
              <a:rPr lang="en-US" sz="3600" b="1" dirty="0">
                <a:solidFill>
                  <a:srgbClr val="021D5E"/>
                </a:solidFill>
                <a:latin typeface="Aptos Display" pitchFamily="34" charset="0"/>
                <a:ea typeface="Aptos Display" pitchFamily="34" charset="-122"/>
                <a:cs typeface="Aptos Display" pitchFamily="34" charset="-120"/>
              </a:rPr>
              <a:t>The dates that matter</a:t>
            </a:r>
            <a:endParaRPr lang="en-US" sz="3600" dirty="0"/>
          </a:p>
        </p:txBody>
      </p:sp>
      <p:sp>
        <p:nvSpPr>
          <p:cNvPr id="4" name="Text 2"/>
          <p:cNvSpPr/>
          <p:nvPr/>
        </p:nvSpPr>
        <p:spPr>
          <a:xfrm>
            <a:off x="502920" y="1691640"/>
            <a:ext cx="11185855" cy="320040"/>
          </a:xfrm>
          <a:prstGeom prst="rect">
            <a:avLst/>
          </a:prstGeom>
          <a:noFill/>
          <a:ln/>
        </p:spPr>
        <p:txBody>
          <a:bodyPr wrap="square" lIns="0" tIns="0" rIns="0" bIns="0" rtlCol="0" anchor="ctr"/>
          <a:lstStyle/>
          <a:p>
            <a:pPr marL="0" indent="0">
              <a:buNone/>
            </a:pPr>
            <a:r>
              <a:rPr lang="en-US" sz="1400" i="1" dirty="0">
                <a:solidFill>
                  <a:srgbClr val="0F9F6B"/>
                </a:solidFill>
                <a:latin typeface="Aptos" pitchFamily="34" charset="0"/>
                <a:ea typeface="Aptos" pitchFamily="34" charset="-122"/>
                <a:cs typeface="Aptos" pitchFamily="34" charset="-120"/>
              </a:rPr>
              <a:t>Every date here is publicly stated and approved </a:t>
            </a:r>
            <a:r>
              <a:rPr lang="en-US" sz="1400" i="1">
                <a:solidFill>
                  <a:srgbClr val="0F9F6B"/>
                </a:solidFill>
                <a:latin typeface="Aptos" pitchFamily="34" charset="0"/>
                <a:ea typeface="Aptos" pitchFamily="34" charset="-122"/>
                <a:cs typeface="Aptos" pitchFamily="34" charset="-120"/>
              </a:rPr>
              <a:t>for use. </a:t>
            </a:r>
            <a:r>
              <a:rPr lang="en-US" sz="1400" i="1" dirty="0">
                <a:solidFill>
                  <a:srgbClr val="0F9F6B"/>
                </a:solidFill>
                <a:latin typeface="Aptos" pitchFamily="34" charset="0"/>
                <a:ea typeface="Aptos" pitchFamily="34" charset="-122"/>
                <a:cs typeface="Aptos" pitchFamily="34" charset="-120"/>
              </a:rPr>
              <a:t>These are current planning dates and are subject to change as the programme develops.</a:t>
            </a:r>
            <a:endParaRPr lang="en-US" sz="1400" dirty="0"/>
          </a:p>
        </p:txBody>
      </p:sp>
      <p:sp>
        <p:nvSpPr>
          <p:cNvPr id="6" name="Text 3"/>
          <p:cNvSpPr/>
          <p:nvPr/>
        </p:nvSpPr>
        <p:spPr>
          <a:xfrm>
            <a:off x="502920" y="5989320"/>
            <a:ext cx="11185855" cy="320040"/>
          </a:xfrm>
          <a:prstGeom prst="rect">
            <a:avLst/>
          </a:prstGeom>
          <a:noFill/>
          <a:ln/>
        </p:spPr>
        <p:txBody>
          <a:bodyPr wrap="square" lIns="0" tIns="0" rIns="0" bIns="0" rtlCol="0" anchor="ctr"/>
          <a:lstStyle/>
          <a:p>
            <a:pPr marL="0" indent="0">
              <a:buNone/>
            </a:pPr>
            <a:r>
              <a:rPr lang="en-US" sz="1100" i="1" dirty="0">
                <a:solidFill>
                  <a:srgbClr val="5A647A"/>
                </a:solidFill>
                <a:latin typeface="Aptos" pitchFamily="34" charset="0"/>
                <a:ea typeface="Aptos" pitchFamily="34" charset="-122"/>
                <a:cs typeface="Aptos" pitchFamily="34" charset="-120"/>
              </a:rPr>
              <a:t>Three months' advance notice before every operational milestone that affects users. No hard cutover at any milestone.</a:t>
            </a:r>
            <a:endParaRPr lang="en-US" sz="1100" dirty="0"/>
          </a:p>
        </p:txBody>
      </p:sp>
      <p:sp>
        <p:nvSpPr>
          <p:cNvPr id="7" name="Text 4"/>
          <p:cNvSpPr/>
          <p:nvPr/>
        </p:nvSpPr>
        <p:spPr>
          <a:xfrm>
            <a:off x="502920" y="6446520"/>
            <a:ext cx="6400800" cy="274320"/>
          </a:xfrm>
          <a:prstGeom prst="rect">
            <a:avLst/>
          </a:prstGeom>
          <a:noFill/>
          <a:ln/>
        </p:spPr>
        <p:txBody>
          <a:bodyPr wrap="square" lIns="0" tIns="0" rIns="0" bIns="0" rtlCol="0" anchor="ctr"/>
          <a:lstStyle/>
          <a:p>
            <a:pPr lvl="0">
              <a:defRPr/>
            </a:pPr>
            <a:r>
              <a:rPr lang="en-US" sz="900" dirty="0">
                <a:solidFill>
                  <a:srgbClr val="9AA4BC"/>
                </a:solidFill>
                <a:latin typeface="Aptos" pitchFamily="34" charset="0"/>
                <a:ea typeface="Aptos" pitchFamily="34" charset="-122"/>
                <a:cs typeface="Aptos" pitchFamily="34" charset="-120"/>
              </a:rPr>
              <a:t>RECCo ES Evolution </a:t>
            </a:r>
            <a:r>
              <a:rPr lang="en-US" sz="900" dirty="0" err="1">
                <a:solidFill>
                  <a:srgbClr val="9AA4BC"/>
                </a:solidFill>
                <a:latin typeface="Aptos" pitchFamily="34" charset="0"/>
                <a:ea typeface="Aptos" pitchFamily="34" charset="-122"/>
                <a:cs typeface="Aptos" pitchFamily="34" charset="-120"/>
              </a:rPr>
              <a:t>Programme</a:t>
            </a:r>
            <a:endParaRPr lang="en-US" sz="900" dirty="0">
              <a:solidFill>
                <a:prstClr val="black"/>
              </a:solidFill>
            </a:endParaRPr>
          </a:p>
        </p:txBody>
      </p:sp>
      <p:sp>
        <p:nvSpPr>
          <p:cNvPr id="8" name="Text 5"/>
          <p:cNvSpPr/>
          <p:nvPr/>
        </p:nvSpPr>
        <p:spPr>
          <a:xfrm>
            <a:off x="10820095" y="6446520"/>
            <a:ext cx="868680" cy="274320"/>
          </a:xfrm>
          <a:prstGeom prst="rect">
            <a:avLst/>
          </a:prstGeom>
          <a:noFill/>
          <a:ln/>
        </p:spPr>
        <p:txBody>
          <a:bodyPr wrap="square" lIns="0" tIns="0" rIns="0" bIns="0" rtlCol="0" anchor="ctr"/>
          <a:lstStyle/>
          <a:p>
            <a:pPr marL="0" indent="0" algn="r">
              <a:buNone/>
            </a:pPr>
            <a:r>
              <a:rPr lang="en-US" sz="900" dirty="0">
                <a:solidFill>
                  <a:srgbClr val="5A647A"/>
                </a:solidFill>
                <a:latin typeface="Aptos"/>
                <a:ea typeface="Aptos" pitchFamily="34" charset="-122"/>
                <a:cs typeface="Aptos" pitchFamily="34" charset="-120"/>
              </a:rPr>
              <a:t>6 / 7</a:t>
            </a:r>
          </a:p>
        </p:txBody>
      </p:sp>
      <p:graphicFrame>
        <p:nvGraphicFramePr>
          <p:cNvPr id="24" name="Table 0"/>
          <p:cNvGraphicFramePr>
            <a:graphicFrameLocks noGrp="1"/>
          </p:cNvGraphicFramePr>
          <p:nvPr>
            <p:extLst>
              <p:ext uri="{D42A27DB-BD31-4B8C-83A1-F6EECF244321}">
                <p14:modId xmlns:p14="http://schemas.microsoft.com/office/powerpoint/2010/main" val="4251073259"/>
              </p:ext>
            </p:extLst>
          </p:nvPr>
        </p:nvGraphicFramePr>
        <p:xfrm>
          <a:off x="502920" y="2194560"/>
          <a:ext cx="11185855" cy="2194560"/>
        </p:xfrm>
        <a:graphic>
          <a:graphicData uri="http://schemas.openxmlformats.org/drawingml/2006/table">
            <a:tbl>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7162495">
                  <a:extLst>
                    <a:ext uri="{9D8B030D-6E8A-4147-A177-3AD203B41FA5}">
                      <a16:colId xmlns:a16="http://schemas.microsoft.com/office/drawing/2014/main" val="20002"/>
                    </a:ext>
                  </a:extLst>
                </a:gridCol>
              </a:tblGrid>
              <a:tr h="365760">
                <a:tc>
                  <a:txBody>
                    <a:bodyPr/>
                    <a:lstStyle/>
                    <a:p>
                      <a:pPr marL="0" indent="0">
                        <a:buNone/>
                      </a:pPr>
                      <a:r>
                        <a:rPr lang="en-US" sz="1200" b="1" dirty="0">
                          <a:solidFill>
                            <a:srgbClr val="FFFFFF"/>
                          </a:solidFill>
                          <a:latin typeface="Aptos" pitchFamily="34" charset="0"/>
                          <a:ea typeface="Aptos" pitchFamily="34" charset="-122"/>
                          <a:cs typeface="Aptos" pitchFamily="34" charset="-120"/>
                        </a:rPr>
                        <a:t>PHASE</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dirty="0">
                          <a:solidFill>
                            <a:srgbClr val="FFFFFF"/>
                          </a:solidFill>
                          <a:latin typeface="Aptos" pitchFamily="34" charset="0"/>
                          <a:ea typeface="Aptos" pitchFamily="34" charset="-122"/>
                          <a:cs typeface="Aptos" pitchFamily="34" charset="-120"/>
                        </a:rPr>
                        <a:t>WHEN</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dirty="0">
                          <a:solidFill>
                            <a:srgbClr val="FFFFFF"/>
                          </a:solidFill>
                          <a:latin typeface="Aptos" pitchFamily="34" charset="0"/>
                          <a:ea typeface="Aptos" pitchFamily="34" charset="-122"/>
                          <a:cs typeface="Aptos" pitchFamily="34" charset="-120"/>
                        </a:rPr>
                        <a:t>WHAT HAPPENS</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extLst>
                  <a:ext uri="{0D108BD9-81ED-4DB2-BD59-A6C34878D82A}">
                    <a16:rowId xmlns:a16="http://schemas.microsoft.com/office/drawing/2014/main" val="10000"/>
                  </a:ext>
                </a:extLst>
              </a:tr>
              <a:tr h="365760">
                <a:tc rowSpan="3">
                  <a:txBody>
                    <a:bodyPr/>
                    <a:lstStyle/>
                    <a:p>
                      <a:pPr marL="0" indent="0">
                        <a:buNone/>
                      </a:pPr>
                      <a:r>
                        <a:rPr lang="en-US" sz="1200" b="1" dirty="0">
                          <a:solidFill>
                            <a:srgbClr val="021D5E"/>
                          </a:solidFill>
                          <a:latin typeface="Aptos" pitchFamily="34" charset="0"/>
                          <a:ea typeface="Aptos" pitchFamily="34" charset="-122"/>
                          <a:cs typeface="Aptos" pitchFamily="34" charset="-120"/>
                        </a:rPr>
                        <a:t>Discovery</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June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Discovery. Workshop outputs feed in directly.</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3"/>
                  </a:ext>
                </a:extLst>
              </a:tr>
              <a:tr h="365760">
                <a:tc vMerge="1">
                  <a:txBody>
                    <a:bodyPr/>
                    <a:lstStyle/>
                    <a:p>
                      <a:endParaRPr lang="en-US"/>
                    </a:p>
                  </a:txBody>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August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User Community launches.</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4"/>
                  </a:ext>
                </a:extLst>
              </a:tr>
              <a:tr h="365760">
                <a:tc vMerge="1">
                  <a:txBody>
                    <a:bodyPr/>
                    <a:lstStyle/>
                    <a:p>
                      <a:endParaRPr lang="en-US"/>
                    </a:p>
                  </a:txBody>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Jul to Oct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gateway testing window. Three months to validate.</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5"/>
                  </a:ext>
                </a:extLst>
              </a:tr>
              <a:tr h="365760">
                <a:tc rowSpan="2">
                  <a:txBody>
                    <a:bodyPr/>
                    <a:lstStyle/>
                    <a:p>
                      <a:pPr marL="0" indent="0">
                        <a:buNone/>
                      </a:pPr>
                      <a:r>
                        <a:rPr lang="en-US" sz="1200" b="1" dirty="0">
                          <a:solidFill>
                            <a:srgbClr val="021D5E"/>
                          </a:solidFill>
                          <a:latin typeface="Aptos" pitchFamily="34" charset="0"/>
                          <a:ea typeface="Aptos" pitchFamily="34" charset="-122"/>
                          <a:cs typeface="Aptos" pitchFamily="34" charset="-120"/>
                        </a:rPr>
                        <a:t>Transition</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Nov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gateway opens with parallel running.</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6"/>
                  </a:ext>
                </a:extLst>
              </a:tr>
              <a:tr h="365760">
                <a:tc vMerge="1">
                  <a:txBody>
                    <a:bodyPr/>
                    <a:lstStyle/>
                    <a:p>
                      <a:endParaRPr lang="en-US"/>
                    </a:p>
                  </a:txBody>
                  <a:tcPr/>
                </a:tc>
                <a:tc>
                  <a:txBody>
                    <a:bodyPr/>
                    <a:lstStyle/>
                    <a:p>
                      <a:pPr marL="0" indent="0">
                        <a:buNone/>
                      </a:pPr>
                      <a:r>
                        <a:rPr lang="en-US" sz="1200" b="1">
                          <a:solidFill>
                            <a:srgbClr val="4C37F4"/>
                          </a:solidFill>
                          <a:latin typeface="Aptos"/>
                          <a:ea typeface="Aptos" pitchFamily="34" charset="-122"/>
                          <a:cs typeface="Aptos" pitchFamily="34" charset="-120"/>
                        </a:rPr>
                        <a:t>First half 2027</a:t>
                      </a:r>
                      <a:endParaRPr lang="en-US" sz="1200">
                        <a:latin typeface="Aptos"/>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b="1" dirty="0">
                          <a:solidFill>
                            <a:srgbClr val="0F172A"/>
                          </a:solidFill>
                          <a:latin typeface="Aptos" pitchFamily="34" charset="0"/>
                          <a:ea typeface="Aptos" pitchFamily="34" charset="-122"/>
                          <a:cs typeface="Aptos" pitchFamily="34" charset="-120"/>
                        </a:rPr>
                        <a:t>API endpoint transition target. The single biggest operational ask.</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822960"/>
            <a:ext cx="11185855" cy="1280160"/>
          </a:xfrm>
          <a:prstGeom prst="rect">
            <a:avLst/>
          </a:prstGeom>
          <a:noFill/>
          <a:ln/>
        </p:spPr>
        <p:txBody>
          <a:bodyPr wrap="square" lIns="0" tIns="0" rIns="0" bIns="0" rtlCol="0" anchor="ctr"/>
          <a:lstStyle/>
          <a:p>
            <a:pPr marL="0" indent="0">
              <a:buNone/>
            </a:pPr>
            <a:r>
              <a:rPr lang="en-US" sz="6400" b="1" dirty="0">
                <a:solidFill>
                  <a:srgbClr val="FFFFFF"/>
                </a:solidFill>
                <a:latin typeface="Aptos Display" pitchFamily="34" charset="0"/>
                <a:ea typeface="Aptos Display" pitchFamily="34" charset="-122"/>
                <a:cs typeface="Aptos Display" pitchFamily="34" charset="-120"/>
              </a:rPr>
              <a:t>Thank you.</a:t>
            </a:r>
            <a:endParaRPr lang="en-US" sz="6400" dirty="0"/>
          </a:p>
        </p:txBody>
      </p:sp>
      <p:sp>
        <p:nvSpPr>
          <p:cNvPr id="3" name="Shape 1"/>
          <p:cNvSpPr/>
          <p:nvPr/>
        </p:nvSpPr>
        <p:spPr>
          <a:xfrm>
            <a:off x="502920" y="2194560"/>
            <a:ext cx="2286000" cy="0"/>
          </a:xfrm>
          <a:prstGeom prst="line">
            <a:avLst/>
          </a:prstGeom>
          <a:noFill/>
          <a:ln w="25400">
            <a:solidFill>
              <a:srgbClr val="20D6FF"/>
            </a:solidFill>
            <a:prstDash val="solid"/>
          </a:ln>
        </p:spPr>
        <p:txBody>
          <a:bodyPr/>
          <a:lstStyle/>
          <a:p>
            <a:endParaRPr lang="en-GB"/>
          </a:p>
        </p:txBody>
      </p:sp>
      <p:sp>
        <p:nvSpPr>
          <p:cNvPr id="5" name="Shape 3"/>
          <p:cNvSpPr/>
          <p:nvPr/>
        </p:nvSpPr>
        <p:spPr>
          <a:xfrm>
            <a:off x="502920" y="3383280"/>
            <a:ext cx="5364328" cy="2377440"/>
          </a:xfrm>
          <a:prstGeom prst="rect">
            <a:avLst/>
          </a:prstGeom>
          <a:solidFill>
            <a:srgbClr val="010E2F">
              <a:alpha val="70000"/>
            </a:srgbClr>
          </a:solidFill>
          <a:ln w="12700">
            <a:solidFill>
              <a:srgbClr val="4C37F4"/>
            </a:solidFill>
            <a:prstDash val="solid"/>
          </a:ln>
        </p:spPr>
        <p:txBody>
          <a:bodyPr/>
          <a:lstStyle/>
          <a:p>
            <a:endParaRPr lang="en-GB"/>
          </a:p>
        </p:txBody>
      </p:sp>
      <p:sp>
        <p:nvSpPr>
          <p:cNvPr id="6" name="Text 4"/>
          <p:cNvSpPr/>
          <p:nvPr/>
        </p:nvSpPr>
        <p:spPr>
          <a:xfrm>
            <a:off x="777240" y="3611880"/>
            <a:ext cx="4815688" cy="292608"/>
          </a:xfrm>
          <a:prstGeom prst="rect">
            <a:avLst/>
          </a:prstGeom>
          <a:noFill/>
          <a:ln/>
        </p:spPr>
        <p:txBody>
          <a:bodyPr wrap="square" lIns="0" tIns="0" rIns="0" bIns="0" rtlCol="0" anchor="ctr"/>
          <a:lstStyle/>
          <a:p>
            <a:pPr marL="0" indent="0">
              <a:buNone/>
            </a:pPr>
            <a:r>
              <a:rPr lang="en-US" sz="1100" b="1" kern="0" spc="400" dirty="0">
                <a:solidFill>
                  <a:srgbClr val="20D6FF"/>
                </a:solidFill>
                <a:latin typeface="Aptos Display" pitchFamily="34" charset="0"/>
                <a:ea typeface="Aptos Display" pitchFamily="34" charset="-122"/>
                <a:cs typeface="Aptos Display" pitchFamily="34" charset="-120"/>
              </a:rPr>
              <a:t>PRIMARY POINT OF CONTACT</a:t>
            </a:r>
            <a:endParaRPr lang="en-US" sz="1100" dirty="0"/>
          </a:p>
        </p:txBody>
      </p:sp>
      <p:sp>
        <p:nvSpPr>
          <p:cNvPr id="7" name="Text 5"/>
          <p:cNvSpPr/>
          <p:nvPr/>
        </p:nvSpPr>
        <p:spPr>
          <a:xfrm>
            <a:off x="777240" y="3977640"/>
            <a:ext cx="4815688" cy="502920"/>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Elise Handy</a:t>
            </a:r>
            <a:endParaRPr lang="en-US" sz="2200" dirty="0"/>
          </a:p>
        </p:txBody>
      </p:sp>
      <p:sp>
        <p:nvSpPr>
          <p:cNvPr id="8" name="Text 6"/>
          <p:cNvSpPr/>
          <p:nvPr/>
        </p:nvSpPr>
        <p:spPr>
          <a:xfrm>
            <a:off x="777240" y="4480560"/>
            <a:ext cx="4815688" cy="365760"/>
          </a:xfrm>
          <a:prstGeom prst="rect">
            <a:avLst/>
          </a:prstGeom>
          <a:noFill/>
          <a:ln/>
        </p:spPr>
        <p:txBody>
          <a:bodyPr wrap="square" lIns="0" tIns="0" rIns="0" bIns="0" rtlCol="0" anchor="ctr"/>
          <a:lstStyle/>
          <a:p>
            <a:pPr marL="0" indent="0">
              <a:buNone/>
            </a:pPr>
            <a:r>
              <a:rPr lang="en-US" sz="1400" dirty="0">
                <a:solidFill>
                  <a:srgbClr val="FFFFFF"/>
                </a:solidFill>
                <a:latin typeface="Aptos" pitchFamily="34" charset="0"/>
                <a:ea typeface="Aptos" pitchFamily="34" charset="-122"/>
                <a:cs typeface="Aptos" pitchFamily="34" charset="-120"/>
              </a:rPr>
              <a:t>RECCo Service Delivery Manager</a:t>
            </a:r>
            <a:endParaRPr lang="en-US" sz="1400" dirty="0"/>
          </a:p>
        </p:txBody>
      </p:sp>
      <p:sp>
        <p:nvSpPr>
          <p:cNvPr id="9" name="Text 7"/>
          <p:cNvSpPr/>
          <p:nvPr/>
        </p:nvSpPr>
        <p:spPr>
          <a:xfrm>
            <a:off x="777240" y="4800600"/>
            <a:ext cx="4815688" cy="365760"/>
          </a:xfrm>
          <a:prstGeom prst="rect">
            <a:avLst/>
          </a:prstGeom>
          <a:noFill/>
          <a:ln/>
        </p:spPr>
        <p:txBody>
          <a:bodyPr wrap="square" lIns="0" tIns="0" rIns="0" bIns="0" rtlCol="0" anchor="ctr"/>
          <a:lstStyle/>
          <a:p>
            <a:pPr marL="0" indent="0">
              <a:buNone/>
            </a:pPr>
            <a:r>
              <a:rPr lang="en-US" sz="1300" i="1" dirty="0">
                <a:solidFill>
                  <a:srgbClr val="C9CFE2"/>
                </a:solidFill>
                <a:latin typeface="Aptos" pitchFamily="34" charset="0"/>
                <a:ea typeface="Aptos" pitchFamily="34" charset="-122"/>
                <a:cs typeface="Aptos" pitchFamily="34" charset="-120"/>
              </a:rPr>
              <a:t>RECCo  ·  Enquiry Services Evolution Programme</a:t>
            </a:r>
            <a:endParaRPr lang="en-US" sz="1300" dirty="0"/>
          </a:p>
        </p:txBody>
      </p:sp>
      <p:sp>
        <p:nvSpPr>
          <p:cNvPr id="10" name="Text 8">
            <a:hlinkClick r:id="rId4" tooltip="Email Elise Handy"/>
          </p:cNvPr>
          <p:cNvSpPr/>
          <p:nvPr/>
        </p:nvSpPr>
        <p:spPr>
          <a:xfrm>
            <a:off x="777240" y="5212080"/>
            <a:ext cx="4815688" cy="365760"/>
          </a:xfrm>
          <a:prstGeom prst="rect">
            <a:avLst/>
          </a:prstGeom>
          <a:noFill/>
          <a:ln/>
        </p:spPr>
        <p:txBody>
          <a:bodyPr wrap="square" lIns="0" tIns="0" rIns="0" bIns="0" rtlCol="0" anchor="ctr"/>
          <a:lstStyle/>
          <a:p>
            <a:pPr marL="0" indent="0">
              <a:buNone/>
            </a:pPr>
            <a:r>
              <a:rPr lang="en-US" sz="1300" u="sng" dirty="0">
                <a:solidFill>
                  <a:srgbClr val="20D6FF"/>
                </a:solidFill>
                <a:latin typeface="Aptos" pitchFamily="34" charset="0"/>
                <a:ea typeface="Aptos" pitchFamily="34" charset="-122"/>
                <a:cs typeface="Aptos" pitchFamily="34" charset="-120"/>
                <a:hlinkClick r:id="rId4" tooltip="Email Elise Handy">
                  <a:extLst>
                    <a:ext uri="{A12FA001-AC4F-418D-AE19-62706E023703}">
                      <ahyp:hlinkClr xmlns:ahyp="http://schemas.microsoft.com/office/drawing/2018/hyperlinkcolor" val="tx"/>
                    </a:ext>
                  </a:extLst>
                </a:hlinkClick>
              </a:rPr>
              <a:t>elise.handy@retailenergycode.co.uk</a:t>
            </a:r>
            <a:endParaRPr lang="en-US" sz="1300" u="sng" dirty="0">
              <a:solidFill>
                <a:srgbClr val="20D6FF"/>
              </a:solidFill>
              <a:latin typeface="Aptos" pitchFamily="34" charset="0"/>
              <a:ea typeface="Aptos" pitchFamily="34" charset="-122"/>
              <a:cs typeface="Aptos" pitchFamily="34" charset="-120"/>
            </a:endParaRPr>
          </a:p>
          <a:p>
            <a:pPr marL="0" indent="0">
              <a:buNone/>
            </a:pPr>
            <a:r>
              <a:rPr lang="en-US" sz="1300" u="sng" dirty="0">
                <a:solidFill>
                  <a:srgbClr val="20D6FF"/>
                </a:solidFill>
                <a:latin typeface="Aptos" pitchFamily="34" charset="0"/>
              </a:rPr>
              <a:t>enquiry.services@retailenergycode.co.uk</a:t>
            </a:r>
            <a:endParaRPr lang="en-US" sz="1300" dirty="0"/>
          </a:p>
        </p:txBody>
      </p:sp>
      <p:sp>
        <p:nvSpPr>
          <p:cNvPr id="11" name="Shape 9"/>
          <p:cNvSpPr/>
          <p:nvPr/>
        </p:nvSpPr>
        <p:spPr>
          <a:xfrm>
            <a:off x="6324448" y="3383280"/>
            <a:ext cx="5364328" cy="2377440"/>
          </a:xfrm>
          <a:prstGeom prst="rect">
            <a:avLst/>
          </a:prstGeom>
          <a:solidFill>
            <a:srgbClr val="010E2F">
              <a:alpha val="70000"/>
            </a:srgbClr>
          </a:solidFill>
          <a:ln w="12700">
            <a:solidFill>
              <a:srgbClr val="4C37F4"/>
            </a:solidFill>
            <a:prstDash val="solid"/>
          </a:ln>
        </p:spPr>
        <p:txBody>
          <a:bodyPr/>
          <a:lstStyle/>
          <a:p>
            <a:endParaRPr lang="en-GB"/>
          </a:p>
        </p:txBody>
      </p:sp>
      <p:sp>
        <p:nvSpPr>
          <p:cNvPr id="12" name="Text 10"/>
          <p:cNvSpPr/>
          <p:nvPr/>
        </p:nvSpPr>
        <p:spPr>
          <a:xfrm>
            <a:off x="6598768" y="3611880"/>
            <a:ext cx="4815688" cy="292608"/>
          </a:xfrm>
          <a:prstGeom prst="rect">
            <a:avLst/>
          </a:prstGeom>
          <a:noFill/>
          <a:ln/>
        </p:spPr>
        <p:txBody>
          <a:bodyPr wrap="square" lIns="0" tIns="0" rIns="0" bIns="0" rtlCol="0" anchor="ctr"/>
          <a:lstStyle/>
          <a:p>
            <a:pPr marL="0" indent="0">
              <a:buNone/>
            </a:pPr>
            <a:r>
              <a:rPr lang="en-US" sz="1100" b="1" kern="0" spc="400" dirty="0">
                <a:solidFill>
                  <a:srgbClr val="B8AEFB"/>
                </a:solidFill>
                <a:latin typeface="Aptos Display" pitchFamily="34" charset="0"/>
                <a:ea typeface="Aptos Display" pitchFamily="34" charset="-122"/>
                <a:cs typeface="Aptos Display" pitchFamily="34" charset="-120"/>
              </a:rPr>
              <a:t>ALSO AVAILABLE</a:t>
            </a:r>
            <a:endParaRPr lang="en-US" sz="1100" dirty="0"/>
          </a:p>
        </p:txBody>
      </p:sp>
      <p:sp>
        <p:nvSpPr>
          <p:cNvPr id="13" name="Text 11"/>
          <p:cNvSpPr/>
          <p:nvPr/>
        </p:nvSpPr>
        <p:spPr>
          <a:xfrm>
            <a:off x="6598768" y="3977640"/>
            <a:ext cx="4815688" cy="502920"/>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Keith Little</a:t>
            </a:r>
            <a:endParaRPr lang="en-US" sz="2200" dirty="0"/>
          </a:p>
        </p:txBody>
      </p:sp>
      <p:sp>
        <p:nvSpPr>
          <p:cNvPr id="14" name="Text 12"/>
          <p:cNvSpPr/>
          <p:nvPr/>
        </p:nvSpPr>
        <p:spPr>
          <a:xfrm>
            <a:off x="6598768" y="4480560"/>
            <a:ext cx="4815688" cy="365760"/>
          </a:xfrm>
          <a:prstGeom prst="rect">
            <a:avLst/>
          </a:prstGeom>
          <a:noFill/>
          <a:ln/>
        </p:spPr>
        <p:txBody>
          <a:bodyPr wrap="square" lIns="0" tIns="0" rIns="0" bIns="0" rtlCol="0" anchor="ctr"/>
          <a:lstStyle/>
          <a:p>
            <a:pPr marL="0" indent="0">
              <a:buNone/>
            </a:pPr>
            <a:r>
              <a:rPr lang="en-US" sz="1400" dirty="0">
                <a:solidFill>
                  <a:srgbClr val="FFFFFF"/>
                </a:solidFill>
                <a:latin typeface="Aptos" pitchFamily="34" charset="0"/>
                <a:ea typeface="Aptos" pitchFamily="34" charset="-122"/>
                <a:cs typeface="Aptos" pitchFamily="34" charset="-120"/>
              </a:rPr>
              <a:t>Stakeholder Engagement Lead</a:t>
            </a:r>
            <a:endParaRPr lang="en-US" sz="1400" dirty="0"/>
          </a:p>
        </p:txBody>
      </p:sp>
      <p:sp>
        <p:nvSpPr>
          <p:cNvPr id="15" name="Text 13"/>
          <p:cNvSpPr/>
          <p:nvPr/>
        </p:nvSpPr>
        <p:spPr>
          <a:xfrm>
            <a:off x="6598768" y="4800600"/>
            <a:ext cx="4815688" cy="365760"/>
          </a:xfrm>
          <a:prstGeom prst="rect">
            <a:avLst/>
          </a:prstGeom>
          <a:noFill/>
          <a:ln/>
        </p:spPr>
        <p:txBody>
          <a:bodyPr wrap="square" lIns="0" tIns="0" rIns="0" bIns="0" rtlCol="0" anchor="ctr"/>
          <a:lstStyle/>
          <a:p>
            <a:pPr marL="0" indent="0">
              <a:buNone/>
            </a:pPr>
            <a:r>
              <a:rPr lang="en-US" sz="1300" i="1" dirty="0">
                <a:solidFill>
                  <a:srgbClr val="C9CFE2"/>
                </a:solidFill>
                <a:latin typeface="Aptos" pitchFamily="34" charset="0"/>
                <a:ea typeface="Aptos" pitchFamily="34" charset="-122"/>
                <a:cs typeface="Aptos" pitchFamily="34" charset="-120"/>
              </a:rPr>
              <a:t>CCG Consulting  ·  Supporting RECCo on the ES Evolution Programme</a:t>
            </a:r>
            <a:endParaRPr lang="en-US" sz="1300" dirty="0"/>
          </a:p>
        </p:txBody>
      </p:sp>
      <p:sp>
        <p:nvSpPr>
          <p:cNvPr id="16" name="Text 14">
            <a:hlinkClick r:id="rId5" tooltip="Email Keith Little"/>
          </p:cNvPr>
          <p:cNvSpPr/>
          <p:nvPr/>
        </p:nvSpPr>
        <p:spPr>
          <a:xfrm>
            <a:off x="6598768" y="5212080"/>
            <a:ext cx="4815688" cy="365760"/>
          </a:xfrm>
          <a:prstGeom prst="rect">
            <a:avLst/>
          </a:prstGeom>
          <a:noFill/>
          <a:ln/>
        </p:spPr>
        <p:txBody>
          <a:bodyPr wrap="square" lIns="0" tIns="0" rIns="0" bIns="0" rtlCol="0" anchor="ctr"/>
          <a:lstStyle/>
          <a:p>
            <a:pPr marL="0" indent="0">
              <a:buNone/>
            </a:pPr>
            <a:r>
              <a:rPr lang="en-US" sz="1300" u="sng" dirty="0">
                <a:solidFill>
                  <a:srgbClr val="20D6FF"/>
                </a:solidFill>
                <a:latin typeface="Aptos" pitchFamily="34" charset="0"/>
                <a:ea typeface="Aptos" pitchFamily="34" charset="-122"/>
                <a:cs typeface="Aptos" pitchFamily="34" charset="-120"/>
                <a:hlinkClick r:id="rId5" tooltip="Email Keith Little">
                  <a:extLst>
                    <a:ext uri="{A12FA001-AC4F-418D-AE19-62706E023703}">
                      <ahyp:hlinkClr xmlns:ahyp="http://schemas.microsoft.com/office/drawing/2018/hyperlinkcolor" val="tx"/>
                    </a:ext>
                  </a:extLst>
                </a:hlinkClick>
              </a:rPr>
              <a:t>keith.little@ccgconsulting.co.uk</a:t>
            </a:r>
            <a:endParaRPr lang="en-US" sz="1300" dirty="0"/>
          </a:p>
        </p:txBody>
      </p:sp>
      <p:sp>
        <p:nvSpPr>
          <p:cNvPr id="17" name="Text 15"/>
          <p:cNvSpPr/>
          <p:nvPr/>
        </p:nvSpPr>
        <p:spPr>
          <a:xfrm>
            <a:off x="502920" y="6355080"/>
            <a:ext cx="11185855" cy="274320"/>
          </a:xfrm>
          <a:prstGeom prst="rect">
            <a:avLst/>
          </a:prstGeom>
          <a:noFill/>
          <a:ln/>
        </p:spPr>
        <p:txBody>
          <a:bodyPr wrap="square" lIns="0" tIns="0" rIns="0" bIns="0" rtlCol="0" anchor="ctr"/>
          <a:lstStyle/>
          <a:p>
            <a:pPr marL="0" indent="0">
              <a:buNone/>
            </a:pPr>
            <a:r>
              <a:rPr lang="en-US" sz="1000" dirty="0">
                <a:solidFill>
                  <a:srgbClr val="9AA4BC"/>
                </a:solidFill>
                <a:latin typeface="Aptos" pitchFamily="34" charset="0"/>
                <a:ea typeface="Aptos" pitchFamily="34" charset="-122"/>
                <a:cs typeface="Aptos" pitchFamily="34" charset="-120"/>
              </a:rPr>
              <a:t>RECCo ES Evolution Programme  |  Internal &amp; Partners  |  September 2026</a:t>
            </a:r>
            <a:endParaRPr lang="en-US" sz="1000" dirty="0"/>
          </a:p>
        </p:txBody>
      </p:sp>
      <p:sp>
        <p:nvSpPr>
          <p:cNvPr id="18" name="Text 5">
            <a:extLst>
              <a:ext uri="{FF2B5EF4-FFF2-40B4-BE49-F238E27FC236}">
                <a16:creationId xmlns:a16="http://schemas.microsoft.com/office/drawing/2014/main" id="{920B427E-B094-E28B-C0B7-034DC07D422C}"/>
              </a:ext>
            </a:extLst>
          </p:cNvPr>
          <p:cNvSpPr/>
          <p:nvPr/>
        </p:nvSpPr>
        <p:spPr>
          <a:xfrm>
            <a:off x="10820095" y="6446520"/>
            <a:ext cx="868680" cy="274320"/>
          </a:xfrm>
          <a:prstGeom prst="rect">
            <a:avLst/>
          </a:prstGeom>
          <a:noFill/>
          <a:ln/>
        </p:spPr>
        <p:txBody>
          <a:bodyPr wrap="square" lIns="0" tIns="0" rIns="0" bIns="0" rtlCol="0" anchor="ctr"/>
          <a:lstStyle/>
          <a:p>
            <a:pPr marL="0" indent="0" algn="r">
              <a:buNone/>
            </a:pPr>
            <a:r>
              <a:rPr lang="en-US" sz="900" dirty="0">
                <a:solidFill>
                  <a:srgbClr val="5A647A"/>
                </a:solidFill>
                <a:latin typeface="Aptos"/>
                <a:ea typeface="Aptos" pitchFamily="34" charset="-122"/>
                <a:cs typeface="Aptos" pitchFamily="34" charset="-120"/>
              </a:rPr>
              <a:t>7 / 7</a:t>
            </a:r>
          </a:p>
        </p:txBody>
      </p:sp>
      <p:sp>
        <p:nvSpPr>
          <p:cNvPr id="19" name="Text 0">
            <a:extLst>
              <a:ext uri="{FF2B5EF4-FFF2-40B4-BE49-F238E27FC236}">
                <a16:creationId xmlns:a16="http://schemas.microsoft.com/office/drawing/2014/main" id="{9F35E4B7-05DE-A7BA-50B7-42216A636A6A}"/>
              </a:ext>
            </a:extLst>
          </p:cNvPr>
          <p:cNvSpPr/>
          <p:nvPr/>
        </p:nvSpPr>
        <p:spPr>
          <a:xfrm>
            <a:off x="502921" y="2140789"/>
            <a:ext cx="11185855" cy="1280160"/>
          </a:xfrm>
          <a:prstGeom prst="rect">
            <a:avLst/>
          </a:prstGeom>
          <a:noFill/>
          <a:ln/>
        </p:spPr>
        <p:txBody>
          <a:bodyPr wrap="square" lIns="0" tIns="0" rIns="0" bIns="0" rtlCol="0" anchor="ctr"/>
          <a:lstStyle/>
          <a:p>
            <a:r>
              <a:rPr lang="en-US" sz="2400" b="1" dirty="0">
                <a:solidFill>
                  <a:srgbClr val="FFFFFF"/>
                </a:solidFill>
                <a:latin typeface="Aptos Display" pitchFamily="34" charset="0"/>
                <a:ea typeface="Aptos Display" pitchFamily="34" charset="-122"/>
                <a:cs typeface="Aptos Display" pitchFamily="34" charset="-120"/>
              </a:rPr>
              <a:t>To keep up to date, visit our new webpage </a:t>
            </a:r>
            <a:r>
              <a:rPr lang="en-US" sz="2400" b="1" dirty="0">
                <a:solidFill>
                  <a:schemeClr val="accent1">
                    <a:lumMod val="20000"/>
                    <a:lumOff val="80000"/>
                  </a:schemeClr>
                </a:solidFill>
                <a:latin typeface="Aptos Display" pitchFamily="34" charset="0"/>
                <a:ea typeface="Aptos Display" pitchFamily="34" charset="-122"/>
                <a:cs typeface="Aptos Display" pitchFamily="34" charset="-120"/>
                <a:hlinkClick r:id="rId6">
                  <a:extLst>
                    <a:ext uri="{A12FA001-AC4F-418D-AE19-62706E023703}">
                      <ahyp:hlinkClr xmlns:ahyp="http://schemas.microsoft.com/office/drawing/2018/hyperlinkcolor" val="tx"/>
                    </a:ext>
                  </a:extLst>
                </a:hlinkClick>
              </a:rPr>
              <a:t>https://retailenergycode.co.uk/our-programmes/enquiry-services-evolution/</a:t>
            </a:r>
            <a:r>
              <a:rPr lang="en-US" sz="2400" b="1" dirty="0">
                <a:solidFill>
                  <a:schemeClr val="accent1">
                    <a:lumMod val="20000"/>
                    <a:lumOff val="80000"/>
                  </a:schemeClr>
                </a:solidFill>
                <a:latin typeface="Aptos Display" pitchFamily="34" charset="0"/>
                <a:ea typeface="Aptos Display" pitchFamily="34" charset="-122"/>
                <a:cs typeface="Aptos Display" pitchFamily="34" charset="-120"/>
              </a:rPr>
              <a:t> </a:t>
            </a:r>
            <a:endParaRPr lang="en-US" sz="2400" dirty="0">
              <a:solidFill>
                <a:schemeClr val="accent1">
                  <a:lumMod val="20000"/>
                  <a:lumOff val="80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7C489C-AC4F-44DD-851C-17999EF6D08B}">
  <ds:schemaRefs>
    <ds:schemaRef ds:uri="39b2a43a-f138-4051-bfd1-be836c1e7ae7"/>
    <ds:schemaRef ds:uri="http://purl.org/dc/dcmitype/"/>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8D131C0-E0ED-4181-9DC0-E0EF3DBB40AC}"/>
</file>

<file path=customXml/itemProps3.xml><?xml version="1.0" encoding="utf-8"?>
<ds:datastoreItem xmlns:ds="http://schemas.openxmlformats.org/officeDocument/2006/customXml" ds:itemID="{8CE0782C-3B26-438E-8410-16608A37E0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785</Words>
  <Application>Microsoft Office PowerPoint</Application>
  <PresentationFormat>Widescreen</PresentationFormat>
  <Paragraphs>111</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Jon Griffiths</Manager>
  <Company>CCG Consulting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The_Exchange_Workshop_Slide_Pack_MEMs_DNOs_Transporters_HAs_vFINAL</dc:title>
  <dc:subject>Stakeholder workshop deck — May 2026</dc:subject>
  <dc:creator>Keith Little</dc:creator>
  <cp:lastModifiedBy>Elise Handy</cp:lastModifiedBy>
  <cp:revision>62</cp:revision>
  <dcterms:created xsi:type="dcterms:W3CDTF">2026-05-03T19:53:26Z</dcterms:created>
  <dcterms:modified xsi:type="dcterms:W3CDTF">2026-09-02T12:03:59Z</dcterms:modified>
  <cp:category>RECCo</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6e012c00-73e0-4c5a-b205-28a930a96e5e_Enabled">
    <vt:lpwstr>true</vt:lpwstr>
  </property>
  <property fmtid="{D5CDD505-2E9C-101B-9397-08002B2CF9AE}" pid="5" name="MSIP_Label_6e012c00-73e0-4c5a-b205-28a930a96e5e_SetDate">
    <vt:lpwstr>2026-05-07T07:35:48Z</vt:lpwstr>
  </property>
  <property fmtid="{D5CDD505-2E9C-101B-9397-08002B2CF9AE}" pid="6" name="MSIP_Label_6e012c00-73e0-4c5a-b205-28a930a96e5e_Method">
    <vt:lpwstr>Standard</vt:lpwstr>
  </property>
  <property fmtid="{D5CDD505-2E9C-101B-9397-08002B2CF9AE}" pid="7" name="MSIP_Label_6e012c00-73e0-4c5a-b205-28a930a96e5e_Name">
    <vt:lpwstr>Internal and Partners</vt:lpwstr>
  </property>
  <property fmtid="{D5CDD505-2E9C-101B-9397-08002B2CF9AE}" pid="8" name="MSIP_Label_6e012c00-73e0-4c5a-b205-28a930a96e5e_SiteId">
    <vt:lpwstr>f59e1ee2-6e37-44df-b088-2e81f9d1b201</vt:lpwstr>
  </property>
  <property fmtid="{D5CDD505-2E9C-101B-9397-08002B2CF9AE}" pid="9" name="MSIP_Label_6e012c00-73e0-4c5a-b205-28a930a96e5e_ActionId">
    <vt:lpwstr>e14ac63e-b594-4e01-a6eb-2d32571fd076</vt:lpwstr>
  </property>
  <property fmtid="{D5CDD505-2E9C-101B-9397-08002B2CF9AE}" pid="10" name="MSIP_Label_6e012c00-73e0-4c5a-b205-28a930a96e5e_ContentBits">
    <vt:lpwstr>2</vt:lpwstr>
  </property>
  <property fmtid="{D5CDD505-2E9C-101B-9397-08002B2CF9AE}" pid="11" name="MSIP_Label_6e012c00-73e0-4c5a-b205-28a930a96e5e_Tag">
    <vt:lpwstr>10, 3, 0, 2</vt:lpwstr>
  </property>
  <property fmtid="{D5CDD505-2E9C-101B-9397-08002B2CF9AE}" pid="12" name="ClassificationContentMarkingFooterLocations">
    <vt:lpwstr>Office Theme:3</vt:lpwstr>
  </property>
  <property fmtid="{D5CDD505-2E9C-101B-9397-08002B2CF9AE}" pid="13"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4" name="xd_ProgID">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bool>false</vt:bool>
  </property>
</Properties>
</file>