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40"/>
  </p:notesMasterIdLst>
  <p:handoutMasterIdLst>
    <p:handoutMasterId r:id="rId41"/>
  </p:handoutMasterIdLst>
  <p:sldIdLst>
    <p:sldId id="713" r:id="rId5"/>
    <p:sldId id="25781" r:id="rId6"/>
    <p:sldId id="25783" r:id="rId7"/>
    <p:sldId id="25776" r:id="rId8"/>
    <p:sldId id="25777" r:id="rId9"/>
    <p:sldId id="25778" r:id="rId10"/>
    <p:sldId id="25779" r:id="rId11"/>
    <p:sldId id="25780" r:id="rId12"/>
    <p:sldId id="25782" r:id="rId13"/>
    <p:sldId id="25772" r:id="rId14"/>
    <p:sldId id="715" r:id="rId15"/>
    <p:sldId id="25758" r:id="rId16"/>
    <p:sldId id="25759" r:id="rId17"/>
    <p:sldId id="25760" r:id="rId18"/>
    <p:sldId id="25773" r:id="rId19"/>
    <p:sldId id="25761" r:id="rId20"/>
    <p:sldId id="25774" r:id="rId21"/>
    <p:sldId id="25775" r:id="rId22"/>
    <p:sldId id="25766" r:id="rId23"/>
    <p:sldId id="25771" r:id="rId24"/>
    <p:sldId id="25770" r:id="rId25"/>
    <p:sldId id="736" r:id="rId26"/>
    <p:sldId id="737" r:id="rId27"/>
    <p:sldId id="25757" r:id="rId28"/>
    <p:sldId id="741" r:id="rId29"/>
    <p:sldId id="746" r:id="rId30"/>
    <p:sldId id="745" r:id="rId31"/>
    <p:sldId id="25755" r:id="rId32"/>
    <p:sldId id="25767" r:id="rId33"/>
    <p:sldId id="25762" r:id="rId34"/>
    <p:sldId id="25756" r:id="rId35"/>
    <p:sldId id="25768" r:id="rId36"/>
    <p:sldId id="730" r:id="rId37"/>
    <p:sldId id="25764" r:id="rId38"/>
    <p:sldId id="2576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97E102-4818-81F5-68C7-EBF3A1FA427E}" name="Dunning, Timothy (DCC)" initials="D(" userId="S::tim.dunning@smartdcc.co.uk::75cf3f49-e55f-489b-b8b1-3a70109b69fa" providerId="AD"/>
  <p188:author id="{C8629618-57DB-C984-3915-3403A3E279EB}" name="Sareen, Ekta (DCC)" initials="SE(" userId="S::ekta.sareen@smartdcc.co.uk::66c555fa-5fbb-4e09-bd80-4e07d6b0681f" providerId="AD"/>
  <p188:author id="{CE99A64D-D431-68FE-2AFF-0F7D1B6CF8DA}" name="Collins, Nigel (DCC)" initials="C(" userId="S::nigel.collins@smartdcc.co.uk::a13daf7a-8117-481c-853a-0ec74fcea780" providerId="AD"/>
  <p188:author id="{04DE5B5C-C834-9496-6040-2793A557E537}" name="Walker, Debbie (DCC)" initials="WD(" userId="S::Debbie.Walker@smartdcc.co.uk::24247330-4459-43b4-a25f-73830fe4adb0" providerId="AD"/>
  <p188:author id="{44D25170-BA2A-1FCD-CD8E-893DDE3B7A2B}" name="Grey, Cordelia (DCC)" initials="GC(" userId="S::Cordelia.Grey2@smartdcc.co.uk::70db2d95-ba2b-4235-8d9f-8b4670dd298c" providerId="AD"/>
  <p188:author id="{25337E71-410A-6186-D54D-CB996BA7E4E5}" name="Jenny Bridges" initials="JB" userId="S::JBridges@capitaitservices.onmicrosoft.com::46bbae6c-6e75-4d26-8d9e-acdc0be727a7" providerId="AD"/>
  <p188:author id="{80929E98-7AC9-8659-A2BD-DE03A229F20F}" name="Baker, Bradley (DCC)" initials="BB(" userId="S::Bradley.Baker@smartdcc.co.uk::5dd06c7b-837b-421f-907c-2900a7eb0d82" providerId="AD"/>
  <p188:author id="{D80C9DAE-CDF5-1E75-CC8A-45A76FCD8C65}" name="Stuart, Gary (DCC)" initials="S(" userId="S::gary.stuart@smartdcc.co.uk::1d4e4b4e-7a2a-460b-a13a-bbde8bc2620c" providerId="AD"/>
  <p188:author id="{F93C22AF-62FA-EDD4-3B6E-0564704969EC}" name="Bridges, Jenny (DCC)" initials="BJ(" userId="S::Jenny.Bridges@smartdcc.co.uk::070a9d46-306e-4e44-b0c0-0cc8c5477c9b" providerId="AD"/>
  <p188:author id="{C6464ECD-37E1-DE59-E546-19A123CC2542}" name="Collins, Nigel (DCC)" initials="CN(" userId="S::Nigel.Collins@smartdcc.co.uk::a13daf7a-8117-481c-853a-0ec74fcea78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144A"/>
    <a:srgbClr val="F39200"/>
    <a:srgbClr val="95C11F"/>
    <a:srgbClr val="009CBB"/>
    <a:srgbClr val="FFCC00"/>
    <a:srgbClr val="CA005D"/>
    <a:srgbClr val="F5F5F5"/>
    <a:srgbClr val="5C2071"/>
    <a:srgbClr val="9CA299"/>
    <a:srgbClr val="BF1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016528-74E0-3504-0E11-9B58B048792F}" v="1" dt="2024-01-05T09:00:07.409"/>
    <p1510:client id="{540EB5E6-C1DE-46EC-A389-E1F41869B904}" v="2954" dt="2024-01-05T16:56:02.944"/>
    <p1510:client id="{B4544D27-95EB-07DA-6E90-588A656BC622}" v="5" dt="2024-01-05T15:23:40.587"/>
    <p1510:client id="{D867EC84-FCCE-4507-8EF8-CF65D6390506}" v="469" dt="2024-01-05T17:03:05.355"/>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a:solidFill>
                  <a:schemeClr val="tx1"/>
                </a:solidFill>
              </a:rPr>
              <a:t>New opened incidents per week</a:t>
            </a:r>
          </a:p>
        </c:rich>
      </c:tx>
      <c:layout>
        <c:manualLayout>
          <c:xMode val="edge"/>
          <c:yMode val="edge"/>
          <c:x val="0.25997698098915067"/>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03699163836656E-2"/>
          <c:y val="0.14429908564687627"/>
          <c:w val="0.93317136243387122"/>
          <c:h val="0.77666835243748999"/>
        </c:manualLayout>
      </c:layout>
      <c:lineChart>
        <c:grouping val="standard"/>
        <c:varyColors val="0"/>
        <c:ser>
          <c:idx val="0"/>
          <c:order val="0"/>
          <c:tx>
            <c:strRef>
              <c:f>'[Copy of Copy of slide 3 New open incts volume1.xlsx]Data '!$B$1</c:f>
              <c:strCache>
                <c:ptCount val="1"/>
                <c:pt idx="0">
                  <c:v>Volume of New INCs</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dLbls>
            <c:delete val="1"/>
          </c:dLbls>
          <c:cat>
            <c:numRef>
              <c:f>'[Copy of Copy of slide 3 New open incts volume1.xlsx]Data '!$A$17:$A$22</c:f>
              <c:numCache>
                <c:formatCode>d\-mmm</c:formatCode>
                <c:ptCount val="6"/>
                <c:pt idx="0">
                  <c:v>45060</c:v>
                </c:pt>
                <c:pt idx="1">
                  <c:v>45067</c:v>
                </c:pt>
                <c:pt idx="2">
                  <c:v>45074</c:v>
                </c:pt>
                <c:pt idx="3">
                  <c:v>45081</c:v>
                </c:pt>
                <c:pt idx="4">
                  <c:v>45088</c:v>
                </c:pt>
                <c:pt idx="5">
                  <c:v>45095</c:v>
                </c:pt>
              </c:numCache>
            </c:numRef>
          </c:cat>
          <c:val>
            <c:numRef>
              <c:f>'[Copy of Copy of slide 3 New open incts volume1.xlsx]Data '!$B$17:$B$22</c:f>
              <c:numCache>
                <c:formatCode>#,##0</c:formatCode>
                <c:ptCount val="6"/>
                <c:pt idx="0" formatCode="General">
                  <c:v>239</c:v>
                </c:pt>
                <c:pt idx="1">
                  <c:v>196</c:v>
                </c:pt>
                <c:pt idx="2" formatCode="General">
                  <c:v>159</c:v>
                </c:pt>
                <c:pt idx="3" formatCode="General">
                  <c:v>153</c:v>
                </c:pt>
                <c:pt idx="4" formatCode="General">
                  <c:v>128</c:v>
                </c:pt>
                <c:pt idx="5" formatCode="General">
                  <c:v>150</c:v>
                </c:pt>
              </c:numCache>
            </c:numRef>
          </c:val>
          <c:smooth val="0"/>
          <c:extLst>
            <c:ext xmlns:c16="http://schemas.microsoft.com/office/drawing/2014/chart" uri="{C3380CC4-5D6E-409C-BE32-E72D297353CC}">
              <c16:uniqueId val="{00000000-DE57-40EA-8316-0D15615A538A}"/>
            </c:ext>
          </c:extLst>
        </c:ser>
        <c:dLbls>
          <c:dLblPos val="ctr"/>
          <c:showLegendKey val="0"/>
          <c:showVal val="1"/>
          <c:showCatName val="0"/>
          <c:showSerName val="0"/>
          <c:showPercent val="0"/>
          <c:showBubbleSize val="0"/>
        </c:dLbls>
        <c:marker val="1"/>
        <c:smooth val="0"/>
        <c:axId val="266852111"/>
        <c:axId val="266862095"/>
      </c:lineChart>
      <c:dateAx>
        <c:axId val="266852111"/>
        <c:scaling>
          <c:orientation val="minMax"/>
        </c:scaling>
        <c:delete val="0"/>
        <c:axPos val="b"/>
        <c:majorGridlines>
          <c:spPr>
            <a:ln w="9525" cap="flat" cmpd="sng" algn="ctr">
              <a:solidFill>
                <a:schemeClr val="tx1">
                  <a:lumMod val="15000"/>
                  <a:lumOff val="85000"/>
                </a:schemeClr>
              </a:solidFill>
              <a:round/>
            </a:ln>
            <a:effectLst/>
          </c:spPr>
        </c:majorGridlines>
        <c:numFmt formatCode="d\-m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6862095"/>
        <c:crosses val="autoZero"/>
        <c:auto val="1"/>
        <c:lblOffset val="100"/>
        <c:baseTimeUnit val="days"/>
        <c:majorUnit val="7"/>
        <c:majorTimeUnit val="days"/>
      </c:dateAx>
      <c:valAx>
        <c:axId val="2668620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6852111"/>
        <c:crosses val="autoZero"/>
        <c:crossBetween val="between"/>
        <c:majorUnit val="1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chemeClr val="tx1"/>
                </a:solidFill>
              </a:rPr>
              <a:t>New opened incidents per week</a:t>
            </a:r>
          </a:p>
        </c:rich>
      </c:tx>
      <c:layout>
        <c:manualLayout>
          <c:xMode val="edge"/>
          <c:yMode val="edge"/>
          <c:x val="0.27745491858137344"/>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303699163836656E-2"/>
          <c:y val="0.14429908564687627"/>
          <c:w val="0.93317136243387122"/>
          <c:h val="0.77666835243748999"/>
        </c:manualLayout>
      </c:layout>
      <c:lineChart>
        <c:grouping val="standard"/>
        <c:varyColors val="0"/>
        <c:ser>
          <c:idx val="0"/>
          <c:order val="0"/>
          <c:tx>
            <c:strRef>
              <c:f>'[Copy of Copy of slide 3 New open incts volume1.xlsx]Data '!$B$1</c:f>
              <c:strCache>
                <c:ptCount val="1"/>
                <c:pt idx="0">
                  <c:v>Volume of New INCs</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dLbls>
            <c:delete val="1"/>
          </c:dLbls>
          <c:cat>
            <c:numRef>
              <c:f>'[Copy of Copy of slide 3 New open incts volume1.xlsx]Data '!$A$18:$A$23</c:f>
              <c:numCache>
                <c:formatCode>d\-mmm</c:formatCode>
                <c:ptCount val="6"/>
                <c:pt idx="0">
                  <c:v>45067</c:v>
                </c:pt>
                <c:pt idx="1">
                  <c:v>45074</c:v>
                </c:pt>
                <c:pt idx="2">
                  <c:v>45081</c:v>
                </c:pt>
                <c:pt idx="3">
                  <c:v>45088</c:v>
                </c:pt>
                <c:pt idx="4">
                  <c:v>45095</c:v>
                </c:pt>
                <c:pt idx="5">
                  <c:v>45102</c:v>
                </c:pt>
              </c:numCache>
            </c:numRef>
          </c:cat>
          <c:val>
            <c:numRef>
              <c:f>'[Copy of Copy of slide 3 New open incts volume1.xlsx]Data '!$B$18:$B$23</c:f>
              <c:numCache>
                <c:formatCode>General</c:formatCode>
                <c:ptCount val="6"/>
                <c:pt idx="0" formatCode="#,##0">
                  <c:v>196</c:v>
                </c:pt>
                <c:pt idx="1">
                  <c:v>159</c:v>
                </c:pt>
                <c:pt idx="2">
                  <c:v>153</c:v>
                </c:pt>
                <c:pt idx="3">
                  <c:v>128</c:v>
                </c:pt>
                <c:pt idx="4">
                  <c:v>150</c:v>
                </c:pt>
                <c:pt idx="5">
                  <c:v>144</c:v>
                </c:pt>
              </c:numCache>
            </c:numRef>
          </c:val>
          <c:smooth val="0"/>
          <c:extLst>
            <c:ext xmlns:c16="http://schemas.microsoft.com/office/drawing/2014/chart" uri="{C3380CC4-5D6E-409C-BE32-E72D297353CC}">
              <c16:uniqueId val="{00000000-7EE4-460F-9D71-428A3D7CD3F2}"/>
            </c:ext>
          </c:extLst>
        </c:ser>
        <c:dLbls>
          <c:dLblPos val="ctr"/>
          <c:showLegendKey val="0"/>
          <c:showVal val="1"/>
          <c:showCatName val="0"/>
          <c:showSerName val="0"/>
          <c:showPercent val="0"/>
          <c:showBubbleSize val="0"/>
        </c:dLbls>
        <c:marker val="1"/>
        <c:smooth val="0"/>
        <c:axId val="266852111"/>
        <c:axId val="266862095"/>
      </c:lineChart>
      <c:dateAx>
        <c:axId val="266852111"/>
        <c:scaling>
          <c:orientation val="minMax"/>
        </c:scaling>
        <c:delete val="0"/>
        <c:axPos val="b"/>
        <c:majorGridlines>
          <c:spPr>
            <a:ln w="9525" cap="flat" cmpd="sng" algn="ctr">
              <a:solidFill>
                <a:schemeClr val="tx1">
                  <a:lumMod val="15000"/>
                  <a:lumOff val="85000"/>
                </a:schemeClr>
              </a:solidFill>
              <a:round/>
            </a:ln>
            <a:effectLst/>
          </c:spPr>
        </c:majorGridlines>
        <c:numFmt formatCode="d\-m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6862095"/>
        <c:crosses val="autoZero"/>
        <c:auto val="1"/>
        <c:lblOffset val="100"/>
        <c:baseTimeUnit val="days"/>
        <c:majorUnit val="7"/>
        <c:majorTimeUnit val="days"/>
      </c:dateAx>
      <c:valAx>
        <c:axId val="26686209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6852111"/>
        <c:crosses val="autoZero"/>
        <c:crossBetween val="between"/>
        <c:majorUnit val="1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503A42-2F92-45B6-9A78-AA1001456A42}" type="doc">
      <dgm:prSet loTypeId="urn:microsoft.com/office/officeart/2005/8/layout/pyramid2" loCatId="list" qsTypeId="urn:microsoft.com/office/officeart/2005/8/quickstyle/simple1" qsCatId="simple" csTypeId="urn:microsoft.com/office/officeart/2005/8/colors/accent1_2" csCatId="accent1" phldr="1"/>
      <dgm:spPr/>
    </dgm:pt>
    <dgm:pt modelId="{909F6ED8-D5F0-4E21-B970-9AE9D65CC8D6}" type="pres">
      <dgm:prSet presAssocID="{39503A42-2F92-45B6-9A78-AA1001456A42}" presName="compositeShape" presStyleCnt="0">
        <dgm:presLayoutVars>
          <dgm:dir/>
          <dgm:resizeHandles/>
        </dgm:presLayoutVars>
      </dgm:prSet>
      <dgm:spPr/>
    </dgm:pt>
  </dgm:ptLst>
  <dgm:cxnLst>
    <dgm:cxn modelId="{49220395-CE3F-43D9-AAE6-D0900A98A3DE}" type="presOf" srcId="{39503A42-2F92-45B6-9A78-AA1001456A42}" destId="{909F6ED8-D5F0-4E21-B970-9AE9D65CC8D6}" srcOrd="0"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8257A41-EA39-144C-94F5-BB23EA0970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A5A6656-30D6-9942-82C1-6789D74F83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98FA0B-A7FD-8842-B264-4CE4AB2019F3}" type="datetimeFigureOut">
              <a:rPr lang="en-US" smtClean="0"/>
              <a:t>1/5/2024</a:t>
            </a:fld>
            <a:endParaRPr lang="en-US"/>
          </a:p>
        </p:txBody>
      </p:sp>
      <p:sp>
        <p:nvSpPr>
          <p:cNvPr id="4" name="Footer Placeholder 3">
            <a:extLst>
              <a:ext uri="{FF2B5EF4-FFF2-40B4-BE49-F238E27FC236}">
                <a16:creationId xmlns:a16="http://schemas.microsoft.com/office/drawing/2014/main" id="{84DC6DD0-BC1F-3240-81A6-20D1FEC4BF5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A538D7B-1FC0-0546-92BA-89F0541929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061C44D-82E2-3641-A2C9-47657260E49A}" type="slidenum">
              <a:rPr lang="en-US" smtClean="0"/>
              <a:t>‹#›</a:t>
            </a:fld>
            <a:endParaRPr lang="en-US"/>
          </a:p>
        </p:txBody>
      </p:sp>
    </p:spTree>
    <p:extLst>
      <p:ext uri="{BB962C8B-B14F-4D97-AF65-F5344CB8AC3E}">
        <p14:creationId xmlns:p14="http://schemas.microsoft.com/office/powerpoint/2010/main" val="2246635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C2C167-253E-004B-941D-C39B95E4AF71}" type="datetimeFigureOut">
              <a:rPr lang="en-US" smtClean="0"/>
              <a:t>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3DEBFC-39BD-4A42-A0A8-B275C89BC6F7}" type="slidenum">
              <a:rPr lang="en-US" smtClean="0"/>
              <a:t>‹#›</a:t>
            </a:fld>
            <a:endParaRPr lang="en-US"/>
          </a:p>
        </p:txBody>
      </p:sp>
    </p:spTree>
    <p:extLst>
      <p:ext uri="{BB962C8B-B14F-4D97-AF65-F5344CB8AC3E}">
        <p14:creationId xmlns:p14="http://schemas.microsoft.com/office/powerpoint/2010/main" val="2031268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23DEBFC-39BD-4A42-A0A8-B275C89BC6F7}" type="slidenum">
              <a:rPr lang="en-US" smtClean="0"/>
              <a:t>1</a:t>
            </a:fld>
            <a:endParaRPr lang="en-US"/>
          </a:p>
        </p:txBody>
      </p:sp>
    </p:spTree>
    <p:extLst>
      <p:ext uri="{BB962C8B-B14F-4D97-AF65-F5344CB8AC3E}">
        <p14:creationId xmlns:p14="http://schemas.microsoft.com/office/powerpoint/2010/main" val="284765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 Note</a:t>
            </a:r>
            <a:endParaRPr lang="en-GB"/>
          </a:p>
        </p:txBody>
      </p:sp>
      <p:sp>
        <p:nvSpPr>
          <p:cNvPr id="4" name="Slide Number Placeholder 3"/>
          <p:cNvSpPr>
            <a:spLocks noGrp="1"/>
          </p:cNvSpPr>
          <p:nvPr>
            <p:ph type="sldNum" sz="quarter" idx="5"/>
          </p:nvPr>
        </p:nvSpPr>
        <p:spPr/>
        <p:txBody>
          <a:bodyPr/>
          <a:lstStyle/>
          <a:p>
            <a:fld id="{423DEBFC-39BD-4A42-A0A8-B275C89BC6F7}" type="slidenum">
              <a:rPr lang="en-US" smtClean="0"/>
              <a:t>2</a:t>
            </a:fld>
            <a:endParaRPr lang="en-US"/>
          </a:p>
        </p:txBody>
      </p:sp>
    </p:spTree>
    <p:extLst>
      <p:ext uri="{BB962C8B-B14F-4D97-AF65-F5344CB8AC3E}">
        <p14:creationId xmlns:p14="http://schemas.microsoft.com/office/powerpoint/2010/main" val="895605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 Note</a:t>
            </a:r>
            <a:endParaRPr lang="en-GB"/>
          </a:p>
        </p:txBody>
      </p:sp>
      <p:sp>
        <p:nvSpPr>
          <p:cNvPr id="4" name="Slide Number Placeholder 3"/>
          <p:cNvSpPr>
            <a:spLocks noGrp="1"/>
          </p:cNvSpPr>
          <p:nvPr>
            <p:ph type="sldNum" sz="quarter" idx="5"/>
          </p:nvPr>
        </p:nvSpPr>
        <p:spPr/>
        <p:txBody>
          <a:bodyPr/>
          <a:lstStyle/>
          <a:p>
            <a:fld id="{423DEBFC-39BD-4A42-A0A8-B275C89BC6F7}" type="slidenum">
              <a:rPr lang="en-US" smtClean="0"/>
              <a:t>3</a:t>
            </a:fld>
            <a:endParaRPr lang="en-US"/>
          </a:p>
        </p:txBody>
      </p:sp>
    </p:spTree>
    <p:extLst>
      <p:ext uri="{BB962C8B-B14F-4D97-AF65-F5344CB8AC3E}">
        <p14:creationId xmlns:p14="http://schemas.microsoft.com/office/powerpoint/2010/main" val="2789171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 Note</a:t>
            </a:r>
            <a:endParaRPr lang="en-GB"/>
          </a:p>
        </p:txBody>
      </p:sp>
      <p:sp>
        <p:nvSpPr>
          <p:cNvPr id="4" name="Slide Number Placeholder 3"/>
          <p:cNvSpPr>
            <a:spLocks noGrp="1"/>
          </p:cNvSpPr>
          <p:nvPr>
            <p:ph type="sldNum" sz="quarter" idx="5"/>
          </p:nvPr>
        </p:nvSpPr>
        <p:spPr/>
        <p:txBody>
          <a:bodyPr/>
          <a:lstStyle/>
          <a:p>
            <a:fld id="{423DEBFC-39BD-4A42-A0A8-B275C89BC6F7}" type="slidenum">
              <a:rPr lang="en-US" smtClean="0"/>
              <a:t>11</a:t>
            </a:fld>
            <a:endParaRPr lang="en-US"/>
          </a:p>
        </p:txBody>
      </p:sp>
    </p:spTree>
    <p:extLst>
      <p:ext uri="{BB962C8B-B14F-4D97-AF65-F5344CB8AC3E}">
        <p14:creationId xmlns:p14="http://schemas.microsoft.com/office/powerpoint/2010/main" val="2969720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23DEBFC-39BD-4A42-A0A8-B275C89BC6F7}" type="slidenum">
              <a:rPr lang="en-US" smtClean="0"/>
              <a:t>13</a:t>
            </a:fld>
            <a:endParaRPr lang="en-US"/>
          </a:p>
        </p:txBody>
      </p:sp>
    </p:spTree>
    <p:extLst>
      <p:ext uri="{BB962C8B-B14F-4D97-AF65-F5344CB8AC3E}">
        <p14:creationId xmlns:p14="http://schemas.microsoft.com/office/powerpoint/2010/main" val="15747997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8747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January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picture containing logo&#10;&#10;Description automatically generated">
            <a:extLst>
              <a:ext uri="{FF2B5EF4-FFF2-40B4-BE49-F238E27FC236}">
                <a16:creationId xmlns:a16="http://schemas.microsoft.com/office/drawing/2014/main" id="{CD2C7047-1D88-BB1E-F196-F576B21E5FB9}"/>
              </a:ext>
            </a:extLst>
          </p:cNvPr>
          <p:cNvPicPr>
            <a:picLocks noChangeAspect="1"/>
          </p:cNvPicPr>
          <p:nvPr userDrawn="1"/>
        </p:nvPicPr>
        <p:blipFill>
          <a:blip r:embed="rId4"/>
          <a:stretch>
            <a:fillRect/>
          </a:stretch>
        </p:blipFill>
        <p:spPr>
          <a:xfrm>
            <a:off x="9795641" y="85530"/>
            <a:ext cx="1965434" cy="538856"/>
          </a:xfrm>
          <a:prstGeom prst="rect">
            <a:avLst/>
          </a:prstGeom>
        </p:spPr>
      </p:pic>
    </p:spTree>
    <p:extLst>
      <p:ext uri="{BB962C8B-B14F-4D97-AF65-F5344CB8AC3E}">
        <p14:creationId xmlns:p14="http://schemas.microsoft.com/office/powerpoint/2010/main" val="990217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January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descr="A picture containing logo&#10;&#10;Description automatically generated">
            <a:extLst>
              <a:ext uri="{FF2B5EF4-FFF2-40B4-BE49-F238E27FC236}">
                <a16:creationId xmlns:a16="http://schemas.microsoft.com/office/drawing/2014/main" id="{82229F8E-208D-87EE-A2DB-2D69F867E1AA}"/>
              </a:ext>
            </a:extLst>
          </p:cNvPr>
          <p:cNvPicPr>
            <a:picLocks noChangeAspect="1"/>
          </p:cNvPicPr>
          <p:nvPr userDrawn="1"/>
        </p:nvPicPr>
        <p:blipFill>
          <a:blip r:embed="rId4"/>
          <a:stretch>
            <a:fillRect/>
          </a:stretch>
        </p:blipFill>
        <p:spPr>
          <a:xfrm>
            <a:off x="9795641" y="85530"/>
            <a:ext cx="1965434" cy="538856"/>
          </a:xfrm>
          <a:prstGeom prst="rect">
            <a:avLst/>
          </a:prstGeom>
        </p:spPr>
      </p:pic>
    </p:spTree>
    <p:extLst>
      <p:ext uri="{BB962C8B-B14F-4D97-AF65-F5344CB8AC3E}">
        <p14:creationId xmlns:p14="http://schemas.microsoft.com/office/powerpoint/2010/main" val="2023970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January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2" name="Picture 1" descr="A picture containing logo&#10;&#10;Description automatically generated">
            <a:extLst>
              <a:ext uri="{FF2B5EF4-FFF2-40B4-BE49-F238E27FC236}">
                <a16:creationId xmlns:a16="http://schemas.microsoft.com/office/drawing/2014/main" id="{D74F6F5E-FBE3-BB7C-DD06-C618D6171EE9}"/>
              </a:ext>
            </a:extLst>
          </p:cNvPr>
          <p:cNvPicPr>
            <a:picLocks noChangeAspect="1"/>
          </p:cNvPicPr>
          <p:nvPr userDrawn="1"/>
        </p:nvPicPr>
        <p:blipFill>
          <a:blip r:embed="rId4"/>
          <a:stretch>
            <a:fillRect/>
          </a:stretch>
        </p:blipFill>
        <p:spPr>
          <a:xfrm>
            <a:off x="9795641" y="85530"/>
            <a:ext cx="1965434" cy="538856"/>
          </a:xfrm>
          <a:prstGeom prst="rect">
            <a:avLst/>
          </a:prstGeom>
        </p:spPr>
      </p:pic>
    </p:spTree>
    <p:extLst>
      <p:ext uri="{BB962C8B-B14F-4D97-AF65-F5344CB8AC3E}">
        <p14:creationId xmlns:p14="http://schemas.microsoft.com/office/powerpoint/2010/main" val="2475280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January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6814342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EB3407DB-C9CE-17C4-DA39-9377389A6A6B}"/>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C56AD8C9-0EA7-A3F0-BEEF-3A58E1D92FD2}"/>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1975256445"/>
      </p:ext>
    </p:extLst>
  </p:cSld>
  <p:clrMap bg1="lt1" tx1="dk1" bg2="lt2" tx2="dk2" accent1="accent1" accent2="accent2" accent3="accent3" accent4="accent4" accent5="accent5" accent6="accent6" hlink="hlink" folHlink="folHlink"/>
  <p:sldLayoutIdLst>
    <p:sldLayoutId id="2147483685" r:id="rId1"/>
    <p:sldLayoutId id="2147483702" r:id="rId2"/>
    <p:sldLayoutId id="2147483688" r:id="rId3"/>
    <p:sldLayoutId id="2147483667" r:id="rId4"/>
    <p:sldLayoutId id="2147483703"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recportal.co.uk/group/guest/-/dcc-service-level-agreements-for-the-switching-incentive-regime?p_l_back_url=%2Fsearch%3Fq%3DR009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4F256-83BE-EA45-98F2-E0682E333071}"/>
              </a:ext>
            </a:extLst>
          </p:cNvPr>
          <p:cNvSpPr>
            <a:spLocks noGrp="1"/>
          </p:cNvSpPr>
          <p:nvPr>
            <p:ph type="ctrTitle"/>
          </p:nvPr>
        </p:nvSpPr>
        <p:spPr>
          <a:xfrm>
            <a:off x="3959998" y="1885062"/>
            <a:ext cx="6529917" cy="1800000"/>
          </a:xfrm>
        </p:spPr>
        <p:txBody>
          <a:bodyPr/>
          <a:lstStyle/>
          <a:p>
            <a:r>
              <a:rPr lang="en-US" dirty="0">
                <a:latin typeface="Lato"/>
                <a:ea typeface="Lato"/>
                <a:cs typeface="Lato"/>
              </a:rPr>
              <a:t>Switching Change Proposal:</a:t>
            </a:r>
            <a:br>
              <a:rPr lang="en-US" dirty="0"/>
            </a:br>
            <a:r>
              <a:rPr lang="en-US" dirty="0">
                <a:latin typeface="Lato"/>
                <a:ea typeface="Lato"/>
                <a:cs typeface="Lato"/>
              </a:rPr>
              <a:t>Final SLAs &amp; Exclusions</a:t>
            </a:r>
            <a:br>
              <a:rPr lang="en-US" dirty="0"/>
            </a:br>
            <a:endParaRPr lang="en-US" dirty="0"/>
          </a:p>
        </p:txBody>
      </p:sp>
      <p:sp>
        <p:nvSpPr>
          <p:cNvPr id="3" name="Subtitle 2">
            <a:extLst>
              <a:ext uri="{FF2B5EF4-FFF2-40B4-BE49-F238E27FC236}">
                <a16:creationId xmlns:a16="http://schemas.microsoft.com/office/drawing/2014/main" id="{57988AEA-541C-F149-BF06-E6F918CCBD29}"/>
              </a:ext>
            </a:extLst>
          </p:cNvPr>
          <p:cNvSpPr>
            <a:spLocks noGrp="1"/>
          </p:cNvSpPr>
          <p:nvPr>
            <p:ph type="subTitle" idx="1"/>
          </p:nvPr>
        </p:nvSpPr>
        <p:spPr>
          <a:xfrm>
            <a:off x="3959998" y="5039577"/>
            <a:ext cx="6644640" cy="978635"/>
          </a:xfrm>
        </p:spPr>
        <p:txBody>
          <a:bodyPr/>
          <a:lstStyle/>
          <a:p>
            <a:r>
              <a:rPr lang="en-US" sz="1600" i="1" dirty="0"/>
              <a:t>We believe in making Britain more connected, </a:t>
            </a:r>
            <a:br>
              <a:rPr lang="en-US" sz="1600" i="1" dirty="0"/>
            </a:br>
            <a:r>
              <a:rPr lang="en-US" sz="1600" i="1" dirty="0"/>
              <a:t>so we can all lead smarter, greener lives.</a:t>
            </a:r>
          </a:p>
        </p:txBody>
      </p:sp>
      <p:sp>
        <p:nvSpPr>
          <p:cNvPr id="4" name="Date Placeholder 3">
            <a:extLst>
              <a:ext uri="{FF2B5EF4-FFF2-40B4-BE49-F238E27FC236}">
                <a16:creationId xmlns:a16="http://schemas.microsoft.com/office/drawing/2014/main" id="{B1C44ADC-0532-9147-B9F9-9AB576C9C808}"/>
              </a:ext>
            </a:extLst>
          </p:cNvPr>
          <p:cNvSpPr>
            <a:spLocks noGrp="1"/>
          </p:cNvSpPr>
          <p:nvPr>
            <p:ph type="dt" sz="half" idx="10"/>
          </p:nvPr>
        </p:nvSpPr>
        <p:spPr>
          <a:xfrm>
            <a:off x="3960000" y="5804381"/>
            <a:ext cx="2743200" cy="365125"/>
          </a:xfrm>
        </p:spPr>
        <p:txBody>
          <a:bodyPr/>
          <a:lstStyle/>
          <a:p>
            <a:r>
              <a:rPr lang="en-GB" dirty="0"/>
              <a:t>12</a:t>
            </a:r>
            <a:r>
              <a:rPr lang="en-GB" baseline="30000" dirty="0"/>
              <a:t>th</a:t>
            </a:r>
            <a:r>
              <a:rPr lang="en-GB" dirty="0"/>
              <a:t> January 2024 Working Group</a:t>
            </a:r>
            <a:endParaRPr lang="en-US" dirty="0"/>
          </a:p>
        </p:txBody>
      </p:sp>
      <p:sp>
        <p:nvSpPr>
          <p:cNvPr id="6" name="TextBox 5">
            <a:extLst>
              <a:ext uri="{FF2B5EF4-FFF2-40B4-BE49-F238E27FC236}">
                <a16:creationId xmlns:a16="http://schemas.microsoft.com/office/drawing/2014/main" id="{B9626055-D783-4DAE-8586-D65145D86FC4}"/>
              </a:ext>
            </a:extLst>
          </p:cNvPr>
          <p:cNvSpPr txBox="1"/>
          <p:nvPr/>
        </p:nvSpPr>
        <p:spPr>
          <a:xfrm>
            <a:off x="3960000" y="3685062"/>
            <a:ext cx="5354822" cy="400110"/>
          </a:xfrm>
          <a:prstGeom prst="rect">
            <a:avLst/>
          </a:prstGeom>
          <a:noFill/>
        </p:spPr>
        <p:txBody>
          <a:bodyPr wrap="square" lIns="91440" tIns="45720" rIns="91440" bIns="45720" rtlCol="0" anchor="t">
            <a:spAutoFit/>
          </a:bodyPr>
          <a:lstStyle/>
          <a:p>
            <a:r>
              <a:rPr lang="en-GB" sz="2000" b="1">
                <a:solidFill>
                  <a:schemeClr val="accent1"/>
                </a:solidFill>
                <a:latin typeface="Lato"/>
                <a:ea typeface="Lato"/>
                <a:cs typeface="Lato"/>
              </a:rPr>
              <a:t>R0092 – DCC Proposals</a:t>
            </a:r>
          </a:p>
        </p:txBody>
      </p:sp>
    </p:spTree>
    <p:extLst>
      <p:ext uri="{BB962C8B-B14F-4D97-AF65-F5344CB8AC3E}">
        <p14:creationId xmlns:p14="http://schemas.microsoft.com/office/powerpoint/2010/main" val="1683945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14F77-9B18-8D9F-FB96-A94AC355D27B}"/>
              </a:ext>
            </a:extLst>
          </p:cNvPr>
          <p:cNvSpPr>
            <a:spLocks noGrp="1"/>
          </p:cNvSpPr>
          <p:nvPr>
            <p:ph type="title"/>
          </p:nvPr>
        </p:nvSpPr>
        <p:spPr>
          <a:xfrm>
            <a:off x="640858" y="431920"/>
            <a:ext cx="9000000" cy="720000"/>
          </a:xfrm>
        </p:spPr>
        <p:txBody>
          <a:bodyPr/>
          <a:lstStyle/>
          <a:p>
            <a:r>
              <a:rPr lang="en-GB" dirty="0">
                <a:latin typeface="Lato"/>
                <a:ea typeface="Lato"/>
                <a:cs typeface="Lato"/>
              </a:rPr>
              <a:t>Overview on the new evolved R92 proposals</a:t>
            </a:r>
            <a:endParaRPr lang="en-GB" dirty="0"/>
          </a:p>
        </p:txBody>
      </p:sp>
      <p:graphicFrame>
        <p:nvGraphicFramePr>
          <p:cNvPr id="4" name="Table 4">
            <a:extLst>
              <a:ext uri="{FF2B5EF4-FFF2-40B4-BE49-F238E27FC236}">
                <a16:creationId xmlns:a16="http://schemas.microsoft.com/office/drawing/2014/main" id="{AA0E6D70-7413-2175-78F1-76C454BBD219}"/>
              </a:ext>
            </a:extLst>
          </p:cNvPr>
          <p:cNvGraphicFramePr>
            <a:graphicFrameLocks noGrp="1"/>
          </p:cNvGraphicFramePr>
          <p:nvPr>
            <p:extLst>
              <p:ext uri="{D42A27DB-BD31-4B8C-83A1-F6EECF244321}">
                <p14:modId xmlns:p14="http://schemas.microsoft.com/office/powerpoint/2010/main" val="3180747206"/>
              </p:ext>
            </p:extLst>
          </p:nvPr>
        </p:nvGraphicFramePr>
        <p:xfrm>
          <a:off x="640858" y="3811596"/>
          <a:ext cx="10725134" cy="2164080"/>
        </p:xfrm>
        <a:graphic>
          <a:graphicData uri="http://schemas.openxmlformats.org/drawingml/2006/table">
            <a:tbl>
              <a:tblPr firstRow="1" bandRow="1">
                <a:tableStyleId>{5C22544A-7EE6-4342-B048-85BDC9FD1C3A}</a:tableStyleId>
              </a:tblPr>
              <a:tblGrid>
                <a:gridCol w="3575045">
                  <a:extLst>
                    <a:ext uri="{9D8B030D-6E8A-4147-A177-3AD203B41FA5}">
                      <a16:colId xmlns:a16="http://schemas.microsoft.com/office/drawing/2014/main" val="1543300848"/>
                    </a:ext>
                  </a:extLst>
                </a:gridCol>
                <a:gridCol w="4150879">
                  <a:extLst>
                    <a:ext uri="{9D8B030D-6E8A-4147-A177-3AD203B41FA5}">
                      <a16:colId xmlns:a16="http://schemas.microsoft.com/office/drawing/2014/main" val="2823958330"/>
                    </a:ext>
                  </a:extLst>
                </a:gridCol>
                <a:gridCol w="2999210">
                  <a:extLst>
                    <a:ext uri="{9D8B030D-6E8A-4147-A177-3AD203B41FA5}">
                      <a16:colId xmlns:a16="http://schemas.microsoft.com/office/drawing/2014/main" val="3403050326"/>
                    </a:ext>
                  </a:extLst>
                </a:gridCol>
              </a:tblGrid>
              <a:tr h="310261">
                <a:tc>
                  <a:txBody>
                    <a:bodyPr/>
                    <a:lstStyle/>
                    <a:p>
                      <a:r>
                        <a:rPr lang="en-GB" sz="1600">
                          <a:latin typeface="Lato" panose="020F0502020204030203" pitchFamily="34" charset="0"/>
                          <a:ea typeface="Lato" panose="020F0502020204030203" pitchFamily="34" charset="0"/>
                          <a:cs typeface="Lato" panose="020F0502020204030203" pitchFamily="34" charset="0"/>
                        </a:rPr>
                        <a:t>Category</a:t>
                      </a:r>
                    </a:p>
                  </a:txBody>
                  <a:tcPr/>
                </a:tc>
                <a:tc>
                  <a:txBody>
                    <a:bodyPr/>
                    <a:lstStyle/>
                    <a:p>
                      <a:r>
                        <a:rPr lang="en-GB" sz="1600">
                          <a:latin typeface="Lato" panose="020F0502020204030203" pitchFamily="34" charset="0"/>
                          <a:ea typeface="Lato" panose="020F0502020204030203" pitchFamily="34" charset="0"/>
                          <a:cs typeface="Lato" panose="020F0502020204030203" pitchFamily="34" charset="0"/>
                        </a:rPr>
                        <a:t>Metric</a:t>
                      </a:r>
                    </a:p>
                  </a:txBody>
                  <a:tcPr/>
                </a:tc>
                <a:tc>
                  <a:txBody>
                    <a:bodyPr/>
                    <a:lstStyle/>
                    <a:p>
                      <a:r>
                        <a:rPr lang="en-GB" sz="1600">
                          <a:latin typeface="Lato" panose="020F0502020204030203" pitchFamily="34" charset="0"/>
                          <a:ea typeface="Lato" panose="020F0502020204030203" pitchFamily="34" charset="0"/>
                          <a:cs typeface="Lato" panose="020F0502020204030203" pitchFamily="34" charset="0"/>
                        </a:rPr>
                        <a:t>Service Definition Ref.</a:t>
                      </a:r>
                    </a:p>
                  </a:txBody>
                  <a:tcPr/>
                </a:tc>
                <a:extLst>
                  <a:ext uri="{0D108BD9-81ED-4DB2-BD59-A6C34878D82A}">
                    <a16:rowId xmlns:a16="http://schemas.microsoft.com/office/drawing/2014/main" val="2257536119"/>
                  </a:ext>
                </a:extLst>
              </a:tr>
              <a:tr h="282820">
                <a:tc rowSpan="3">
                  <a:txBody>
                    <a:bodyPr/>
                    <a:lstStyle/>
                    <a:p>
                      <a:r>
                        <a:rPr lang="en-GB" sz="1400" b="0" dirty="0">
                          <a:solidFill>
                            <a:schemeClr val="tx1"/>
                          </a:solidFill>
                          <a:latin typeface="Lato" panose="020F0502020204030203" pitchFamily="34" charset="0"/>
                          <a:ea typeface="Lato" panose="020F0502020204030203" pitchFamily="34" charset="0"/>
                          <a:cs typeface="Lato" panose="020F0502020204030203" pitchFamily="34" charset="0"/>
                        </a:rPr>
                        <a:t>CSS Message Targets</a:t>
                      </a:r>
                    </a:p>
                  </a:txBody>
                  <a:tcPr/>
                </a:tc>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Synchronous Messages</a:t>
                      </a:r>
                    </a:p>
                  </a:txBody>
                  <a:tcPr/>
                </a:tc>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CSS 6.1</a:t>
                      </a:r>
                    </a:p>
                  </a:txBody>
                  <a:tcPr/>
                </a:tc>
                <a:extLst>
                  <a:ext uri="{0D108BD9-81ED-4DB2-BD59-A6C34878D82A}">
                    <a16:rowId xmlns:a16="http://schemas.microsoft.com/office/drawing/2014/main" val="3000081705"/>
                  </a:ext>
                </a:extLst>
              </a:tr>
              <a:tr h="282820">
                <a:tc vMerge="1">
                  <a:txBody>
                    <a:bodyPr/>
                    <a:lstStyle/>
                    <a:p>
                      <a:endParaRPr lang="en-GB"/>
                    </a:p>
                  </a:txBody>
                  <a:tcPr/>
                </a:tc>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Asynchronous Messages</a:t>
                      </a:r>
                    </a:p>
                  </a:txBody>
                  <a:tcPr/>
                </a:tc>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CSS 6.2</a:t>
                      </a:r>
                    </a:p>
                  </a:txBody>
                  <a:tcPr/>
                </a:tc>
                <a:extLst>
                  <a:ext uri="{0D108BD9-81ED-4DB2-BD59-A6C34878D82A}">
                    <a16:rowId xmlns:a16="http://schemas.microsoft.com/office/drawing/2014/main" val="3206339245"/>
                  </a:ext>
                </a:extLst>
              </a:tr>
              <a:tr h="282820">
                <a:tc vMerge="1">
                  <a:txBody>
                    <a:bodyPr/>
                    <a:lstStyle/>
                    <a:p>
                      <a:endParaRPr lang="en-GB"/>
                    </a:p>
                  </a:txBody>
                  <a:tcPr/>
                </a:tc>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Gate Closure</a:t>
                      </a:r>
                    </a:p>
                  </a:txBody>
                  <a:tcPr/>
                </a:tc>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CSS 6.3</a:t>
                      </a:r>
                    </a:p>
                  </a:txBody>
                  <a:tcPr/>
                </a:tc>
                <a:extLst>
                  <a:ext uri="{0D108BD9-81ED-4DB2-BD59-A6C34878D82A}">
                    <a16:rowId xmlns:a16="http://schemas.microsoft.com/office/drawing/2014/main" val="1207309060"/>
                  </a:ext>
                </a:extLst>
              </a:tr>
              <a:tr h="282820">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Incident Management Targets</a:t>
                      </a:r>
                    </a:p>
                  </a:txBody>
                  <a:tcPr/>
                </a:tc>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SO (DCC) and CSS (Landmark) Incidents</a:t>
                      </a:r>
                    </a:p>
                  </a:txBody>
                  <a:tcPr/>
                </a:tc>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SO/CSS 5.2</a:t>
                      </a:r>
                    </a:p>
                  </a:txBody>
                  <a:tcPr/>
                </a:tc>
                <a:extLst>
                  <a:ext uri="{0D108BD9-81ED-4DB2-BD59-A6C34878D82A}">
                    <a16:rowId xmlns:a16="http://schemas.microsoft.com/office/drawing/2014/main" val="806920764"/>
                  </a:ext>
                </a:extLst>
              </a:tr>
              <a:tr h="282820">
                <a:tc>
                  <a:txBody>
                    <a:bodyPr/>
                    <a:lstStyle/>
                    <a:p>
                      <a:endParaRPr lang="en-GB" sz="1400" b="0">
                        <a:solidFill>
                          <a:schemeClr val="tx1"/>
                        </a:solidFill>
                        <a:latin typeface="Lato" panose="020F0502020204030203" pitchFamily="34" charset="0"/>
                        <a:ea typeface="Lato" panose="020F0502020204030203" pitchFamily="34" charset="0"/>
                        <a:cs typeface="Lato" panose="020F0502020204030203" pitchFamily="34" charset="0"/>
                      </a:endParaRPr>
                    </a:p>
                  </a:txBody>
                  <a:tcPr/>
                </a:tc>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Service Requests</a:t>
                      </a:r>
                    </a:p>
                  </a:txBody>
                  <a:tcPr/>
                </a:tc>
                <a:tc>
                  <a:txBody>
                    <a:bodyPr/>
                    <a:lstStyle/>
                    <a:p>
                      <a:r>
                        <a:rPr lang="en-GB" sz="1400" b="0">
                          <a:solidFill>
                            <a:schemeClr val="tx1"/>
                          </a:solidFill>
                          <a:latin typeface="Lato" panose="020F0502020204030203" pitchFamily="34" charset="0"/>
                          <a:ea typeface="Lato" panose="020F0502020204030203" pitchFamily="34" charset="0"/>
                          <a:cs typeface="Lato" panose="020F0502020204030203" pitchFamily="34" charset="0"/>
                        </a:rPr>
                        <a:t>SO/CSS 5.4</a:t>
                      </a:r>
                    </a:p>
                  </a:txBody>
                  <a:tcPr/>
                </a:tc>
                <a:extLst>
                  <a:ext uri="{0D108BD9-81ED-4DB2-BD59-A6C34878D82A}">
                    <a16:rowId xmlns:a16="http://schemas.microsoft.com/office/drawing/2014/main" val="3144617002"/>
                  </a:ext>
                </a:extLst>
              </a:tr>
              <a:tr h="282820">
                <a:tc>
                  <a:txBody>
                    <a:bodyPr/>
                    <a:lstStyle/>
                    <a:p>
                      <a:r>
                        <a:rPr lang="en-GB" sz="1400">
                          <a:latin typeface="Lato" panose="020F0502020204030203" pitchFamily="34" charset="0"/>
                          <a:ea typeface="Lato" panose="020F0502020204030203" pitchFamily="34" charset="0"/>
                          <a:cs typeface="Lato" panose="020F0502020204030203" pitchFamily="34" charset="0"/>
                        </a:rPr>
                        <a:t>Summary for discussion </a:t>
                      </a:r>
                    </a:p>
                  </a:txBody>
                  <a:tcPr/>
                </a:tc>
                <a:tc gridSpan="2">
                  <a:txBody>
                    <a:bodyPr/>
                    <a:lstStyle/>
                    <a:p>
                      <a:r>
                        <a:rPr lang="en-GB" sz="1400" dirty="0">
                          <a:latin typeface="Lato" panose="020F0502020204030203" pitchFamily="34" charset="0"/>
                          <a:ea typeface="Lato" panose="020F0502020204030203" pitchFamily="34" charset="0"/>
                          <a:cs typeface="Lato" panose="020F0502020204030203" pitchFamily="34" charset="0"/>
                        </a:rPr>
                        <a:t>Call W/C 18</a:t>
                      </a:r>
                      <a:r>
                        <a:rPr lang="en-GB" sz="1400" baseline="30000" dirty="0">
                          <a:latin typeface="Lato" panose="020F0502020204030203" pitchFamily="34" charset="0"/>
                          <a:ea typeface="Lato" panose="020F0502020204030203" pitchFamily="34" charset="0"/>
                          <a:cs typeface="Lato" panose="020F0502020204030203" pitchFamily="34" charset="0"/>
                        </a:rPr>
                        <a:t>th</a:t>
                      </a:r>
                      <a:r>
                        <a:rPr lang="en-GB" sz="1400" dirty="0">
                          <a:latin typeface="Lato" panose="020F0502020204030203" pitchFamily="34" charset="0"/>
                          <a:ea typeface="Lato" panose="020F0502020204030203" pitchFamily="34" charset="0"/>
                          <a:cs typeface="Lato" panose="020F0502020204030203" pitchFamily="34" charset="0"/>
                        </a:rPr>
                        <a:t> Dec and Jan Working Group</a:t>
                      </a:r>
                    </a:p>
                  </a:txBody>
                  <a:tcPr/>
                </a:tc>
                <a:tc hMerge="1">
                  <a:txBody>
                    <a:bodyPr/>
                    <a:lstStyle/>
                    <a:p>
                      <a:endParaRPr lang="en-GB"/>
                    </a:p>
                  </a:txBody>
                  <a:tcPr/>
                </a:tc>
                <a:extLst>
                  <a:ext uri="{0D108BD9-81ED-4DB2-BD59-A6C34878D82A}">
                    <a16:rowId xmlns:a16="http://schemas.microsoft.com/office/drawing/2014/main" val="3108245026"/>
                  </a:ext>
                </a:extLst>
              </a:tr>
            </a:tbl>
          </a:graphicData>
        </a:graphic>
      </p:graphicFrame>
      <p:sp>
        <p:nvSpPr>
          <p:cNvPr id="5" name="TextBox 4">
            <a:extLst>
              <a:ext uri="{FF2B5EF4-FFF2-40B4-BE49-F238E27FC236}">
                <a16:creationId xmlns:a16="http://schemas.microsoft.com/office/drawing/2014/main" id="{D4C2F0F5-018A-449D-783D-827D6167316A}"/>
              </a:ext>
            </a:extLst>
          </p:cNvPr>
          <p:cNvSpPr txBox="1"/>
          <p:nvPr/>
        </p:nvSpPr>
        <p:spPr>
          <a:xfrm>
            <a:off x="550445" y="1079526"/>
            <a:ext cx="11391899" cy="2554545"/>
          </a:xfrm>
          <a:prstGeom prst="rect">
            <a:avLst/>
          </a:prstGeom>
          <a:noFill/>
        </p:spPr>
        <p:txBody>
          <a:bodyPr wrap="square" rtlCol="0">
            <a:spAutoFit/>
          </a:bodyPr>
          <a:lstStyle/>
          <a:p>
            <a:r>
              <a:rPr lang="en-GB" sz="1600" dirty="0">
                <a:latin typeface="Lato" panose="020F0502020204030203" pitchFamily="34" charset="0"/>
                <a:ea typeface="Lato" panose="020F0502020204030203" pitchFamily="34" charset="0"/>
                <a:cs typeface="Lato" panose="020F0502020204030203" pitchFamily="34" charset="0"/>
              </a:rPr>
              <a:t>Following the successful go-live of the Switching Service, and subsequent understanding of user and system behaviour, DCC initiated a REC Change Proposal (</a:t>
            </a:r>
            <a:r>
              <a:rPr lang="en-GB" sz="1600" dirty="0">
                <a:latin typeface="Lato" panose="020F0502020204030203" pitchFamily="34" charset="0"/>
                <a:ea typeface="Lato" panose="020F0502020204030203" pitchFamily="34" charset="0"/>
                <a:cs typeface="Lato" panose="020F0502020204030203" pitchFamily="34" charset="0"/>
                <a:hlinkClick r:id="rId3">
                  <a:extLst>
                    <a:ext uri="{A12FA001-AC4F-418D-AE19-62706E023703}">
                      <ahyp:hlinkClr xmlns:ahyp="http://schemas.microsoft.com/office/drawing/2018/hyperlinkcolor" val="tx"/>
                    </a:ext>
                  </a:extLst>
                </a:hlinkClick>
              </a:rPr>
              <a:t>R0092 ‘Service Level Agreements for the Switching Incentive Regime’</a:t>
            </a:r>
            <a:r>
              <a:rPr lang="en-GB" sz="1600" dirty="0">
                <a:latin typeface="Lato" panose="020F0502020204030203" pitchFamily="34" charset="0"/>
                <a:ea typeface="Lato" panose="020F0502020204030203" pitchFamily="34" charset="0"/>
                <a:cs typeface="Lato" panose="020F0502020204030203" pitchFamily="34" charset="0"/>
              </a:rPr>
              <a:t>) to align the Switching SLAs (originally defined early in the design process) with this real-world behaviour.</a:t>
            </a:r>
          </a:p>
          <a:p>
            <a:endParaRPr lang="en-GB" sz="1600" dirty="0">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GB" sz="1600" dirty="0">
                <a:latin typeface="Lato" panose="020F0502020204030203" pitchFamily="34" charset="0"/>
                <a:ea typeface="Lato" panose="020F0502020204030203" pitchFamily="34" charset="0"/>
                <a:cs typeface="Lato" panose="020F0502020204030203" pitchFamily="34" charset="0"/>
              </a:rPr>
              <a:t>DCC has used the feedback gained through the R0092 Working Group with </a:t>
            </a:r>
            <a:r>
              <a:rPr lang="en-GB" sz="1600" dirty="0" err="1">
                <a:latin typeface="Lato" panose="020F0502020204030203" pitchFamily="34" charset="0"/>
                <a:ea typeface="Lato" panose="020F0502020204030203" pitchFamily="34" charset="0"/>
                <a:cs typeface="Lato" panose="020F0502020204030203" pitchFamily="34" charset="0"/>
              </a:rPr>
              <a:t>RECCo</a:t>
            </a:r>
            <a:r>
              <a:rPr lang="en-GB" sz="1600" dirty="0">
                <a:latin typeface="Lato" panose="020F0502020204030203" pitchFamily="34" charset="0"/>
                <a:ea typeface="Lato" panose="020F0502020204030203" pitchFamily="34" charset="0"/>
                <a:cs typeface="Lato" panose="020F0502020204030203" pitchFamily="34" charset="0"/>
              </a:rPr>
              <a:t> and industry to create an updated proposal covering the areas discussed to date. </a:t>
            </a:r>
          </a:p>
          <a:p>
            <a:pPr marL="285750" indent="-285750">
              <a:buFont typeface="Arial" panose="020B0604020202020204" pitchFamily="34" charset="0"/>
              <a:buChar char="•"/>
            </a:pPr>
            <a:r>
              <a:rPr lang="en-GB" sz="1600" dirty="0">
                <a:latin typeface="Lato" panose="020F0502020204030203" pitchFamily="34" charset="0"/>
                <a:ea typeface="Lato" panose="020F0502020204030203" pitchFamily="34" charset="0"/>
                <a:cs typeface="Lato" panose="020F0502020204030203" pitchFamily="34" charset="0"/>
              </a:rPr>
              <a:t>This was considered as part of the PIA process and the initial thoughts of </a:t>
            </a:r>
            <a:r>
              <a:rPr lang="en-GB" sz="1600" dirty="0" err="1">
                <a:latin typeface="Lato" panose="020F0502020204030203" pitchFamily="34" charset="0"/>
                <a:ea typeface="Lato" panose="020F0502020204030203" pitchFamily="34" charset="0"/>
                <a:cs typeface="Lato" panose="020F0502020204030203" pitchFamily="34" charset="0"/>
              </a:rPr>
              <a:t>RECCo</a:t>
            </a:r>
            <a:r>
              <a:rPr lang="en-GB" sz="1600" dirty="0">
                <a:latin typeface="Lato" panose="020F0502020204030203" pitchFamily="34" charset="0"/>
                <a:ea typeface="Lato" panose="020F0502020204030203" pitchFamily="34" charset="0"/>
                <a:cs typeface="Lato" panose="020F0502020204030203" pitchFamily="34" charset="0"/>
              </a:rPr>
              <a:t> and industry were fed back to DCC on 29 November 2023, along with some compromise suggestions. </a:t>
            </a:r>
          </a:p>
          <a:p>
            <a:pPr marL="285750" indent="-285750">
              <a:buFont typeface="Arial" panose="020B0604020202020204" pitchFamily="34" charset="0"/>
              <a:buChar char="•"/>
            </a:pPr>
            <a:r>
              <a:rPr lang="en-GB" sz="1600" dirty="0">
                <a:latin typeface="Lato" panose="020F0502020204030203" pitchFamily="34" charset="0"/>
                <a:ea typeface="Lato" panose="020F0502020204030203" pitchFamily="34" charset="0"/>
                <a:cs typeface="Lato" panose="020F0502020204030203" pitchFamily="34" charset="0"/>
              </a:rPr>
              <a:t>The current CSS solution delivers a cost-effective service to DCC’s customers, and this has been considered in our response to the compromises. This deck is DCC’s response to those discussions. </a:t>
            </a:r>
          </a:p>
        </p:txBody>
      </p:sp>
    </p:spTree>
    <p:extLst>
      <p:ext uri="{BB962C8B-B14F-4D97-AF65-F5344CB8AC3E}">
        <p14:creationId xmlns:p14="http://schemas.microsoft.com/office/powerpoint/2010/main" val="3846253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14F77-9B18-8D9F-FB96-A94AC355D27B}"/>
              </a:ext>
            </a:extLst>
          </p:cNvPr>
          <p:cNvSpPr>
            <a:spLocks noGrp="1"/>
          </p:cNvSpPr>
          <p:nvPr>
            <p:ph type="title"/>
          </p:nvPr>
        </p:nvSpPr>
        <p:spPr>
          <a:xfrm>
            <a:off x="640858" y="431920"/>
            <a:ext cx="9000000" cy="720000"/>
          </a:xfrm>
        </p:spPr>
        <p:txBody>
          <a:bodyPr/>
          <a:lstStyle/>
          <a:p>
            <a:r>
              <a:rPr lang="en-GB" dirty="0">
                <a:latin typeface="Lato"/>
                <a:ea typeface="Lato"/>
                <a:cs typeface="Lato"/>
              </a:rPr>
              <a:t>REC Objectives</a:t>
            </a:r>
            <a:r>
              <a:rPr lang="en-GB">
                <a:latin typeface="Lato"/>
                <a:ea typeface="Lato"/>
                <a:cs typeface="Lato"/>
              </a:rPr>
              <a:t>, headlines and switches to date</a:t>
            </a:r>
            <a:endParaRPr lang="en-GB" dirty="0"/>
          </a:p>
        </p:txBody>
      </p:sp>
      <p:sp>
        <p:nvSpPr>
          <p:cNvPr id="5" name="TextBox 4">
            <a:extLst>
              <a:ext uri="{FF2B5EF4-FFF2-40B4-BE49-F238E27FC236}">
                <a16:creationId xmlns:a16="http://schemas.microsoft.com/office/drawing/2014/main" id="{D4C2F0F5-018A-449D-783D-827D6167316A}"/>
              </a:ext>
            </a:extLst>
          </p:cNvPr>
          <p:cNvSpPr txBox="1"/>
          <p:nvPr/>
        </p:nvSpPr>
        <p:spPr>
          <a:xfrm>
            <a:off x="550445" y="1079526"/>
            <a:ext cx="11391899" cy="1569660"/>
          </a:xfrm>
          <a:prstGeom prst="rect">
            <a:avLst/>
          </a:prstGeom>
          <a:noFill/>
        </p:spPr>
        <p:txBody>
          <a:bodyPr wrap="square" rtlCol="0">
            <a:spAutoFit/>
          </a:bodyPr>
          <a:lstStyle/>
          <a:p>
            <a:pPr marL="342900" indent="-342900">
              <a:buAutoNum type="alphaLcParenBoth"/>
            </a:pPr>
            <a:r>
              <a:rPr lang="en-GB" sz="1600" b="1" dirty="0">
                <a:latin typeface="Lato" panose="020F0502020204030203" pitchFamily="34" charset="0"/>
                <a:ea typeface="Lato" panose="020F0502020204030203" pitchFamily="34" charset="0"/>
                <a:cs typeface="Lato" panose="020F0502020204030203" pitchFamily="34" charset="0"/>
              </a:rPr>
              <a:t>facilitate effective competition in the energy retail markets;</a:t>
            </a:r>
          </a:p>
          <a:p>
            <a:pPr marL="342900" indent="-342900">
              <a:buAutoNum type="alphaLcParenBoth"/>
            </a:pPr>
            <a:r>
              <a:rPr lang="en-GB" sz="1600" dirty="0">
                <a:latin typeface="Lato" panose="020F0502020204030203" pitchFamily="34" charset="0"/>
                <a:ea typeface="Lato" panose="020F0502020204030203" pitchFamily="34" charset="0"/>
                <a:cs typeface="Lato" panose="020F0502020204030203" pitchFamily="34" charset="0"/>
              </a:rPr>
              <a:t>facilitate the efficient entry and participation of Energy Suppliers and other relevant parties in the energy retail markets;</a:t>
            </a:r>
          </a:p>
          <a:p>
            <a:pPr marL="342900" indent="-342900">
              <a:buAutoNum type="alphaLcParenBoth"/>
            </a:pPr>
            <a:r>
              <a:rPr lang="en-GB" sz="1600" b="1" dirty="0">
                <a:latin typeface="Lato" panose="020F0502020204030203" pitchFamily="34" charset="0"/>
                <a:ea typeface="Lato" panose="020F0502020204030203" pitchFamily="34" charset="0"/>
                <a:cs typeface="Lato" panose="020F0502020204030203" pitchFamily="34" charset="0"/>
              </a:rPr>
              <a:t>facilitate the efficient operation of the energy retail markets;</a:t>
            </a:r>
          </a:p>
          <a:p>
            <a:pPr marL="342900" indent="-342900">
              <a:buAutoNum type="alphaLcParenBoth"/>
            </a:pPr>
            <a:r>
              <a:rPr lang="en-GB" sz="1600" dirty="0">
                <a:latin typeface="Lato" panose="020F0502020204030203" pitchFamily="34" charset="0"/>
                <a:ea typeface="Lato" panose="020F0502020204030203" pitchFamily="34" charset="0"/>
                <a:cs typeface="Lato" panose="020F0502020204030203" pitchFamily="34" charset="0"/>
              </a:rPr>
              <a:t>protect the interests of Consumers in relation to the energy retail markets;</a:t>
            </a:r>
          </a:p>
          <a:p>
            <a:pPr marL="342900" indent="-342900">
              <a:buAutoNum type="alphaLcParenBoth"/>
            </a:pPr>
            <a:r>
              <a:rPr lang="en-GB" sz="1600" dirty="0">
                <a:latin typeface="Lato" panose="020F0502020204030203" pitchFamily="34" charset="0"/>
                <a:ea typeface="Lato" panose="020F0502020204030203" pitchFamily="34" charset="0"/>
                <a:cs typeface="Lato" panose="020F0502020204030203" pitchFamily="34" charset="0"/>
              </a:rPr>
              <a:t>facilitate the development and implementation of innovative products and services in the energy retail markets;</a:t>
            </a:r>
          </a:p>
          <a:p>
            <a:pPr marL="342900" indent="-342900">
              <a:buAutoNum type="alphaLcParenBoth"/>
            </a:pPr>
            <a:r>
              <a:rPr lang="en-GB" sz="1600" dirty="0">
                <a:latin typeface="Lato" panose="020F0502020204030203" pitchFamily="34" charset="0"/>
                <a:ea typeface="Lato" panose="020F0502020204030203" pitchFamily="34" charset="0"/>
                <a:cs typeface="Lato" panose="020F0502020204030203" pitchFamily="34" charset="0"/>
              </a:rPr>
              <a:t>facilitate the development and implementation of new technologies in the energy retail markets.</a:t>
            </a:r>
          </a:p>
        </p:txBody>
      </p:sp>
      <p:sp>
        <p:nvSpPr>
          <p:cNvPr id="3" name="TextBox 2">
            <a:extLst>
              <a:ext uri="{FF2B5EF4-FFF2-40B4-BE49-F238E27FC236}">
                <a16:creationId xmlns:a16="http://schemas.microsoft.com/office/drawing/2014/main" id="{65CAFE9D-2F65-CA97-7929-9C2E833D363D}"/>
              </a:ext>
            </a:extLst>
          </p:cNvPr>
          <p:cNvSpPr txBox="1"/>
          <p:nvPr/>
        </p:nvSpPr>
        <p:spPr>
          <a:xfrm>
            <a:off x="640858" y="3501963"/>
            <a:ext cx="4915880" cy="1200329"/>
          </a:xfrm>
          <a:prstGeom prst="rect">
            <a:avLst/>
          </a:prstGeom>
          <a:noFill/>
        </p:spPr>
        <p:txBody>
          <a:bodyPr wrap="square" rtlCol="0">
            <a:spAutoFit/>
          </a:bodyPr>
          <a:lstStyle/>
          <a:p>
            <a:r>
              <a:rPr lang="en-GB" b="1" i="1" dirty="0">
                <a:latin typeface="Lato" panose="020F0502020204030203" pitchFamily="34" charset="0"/>
                <a:ea typeface="Lato" panose="020F0502020204030203" pitchFamily="34" charset="0"/>
                <a:cs typeface="Lato" panose="020F0502020204030203" pitchFamily="34" charset="0"/>
              </a:rPr>
              <a:t>“Switching rise continues with large suppliers in favour.</a:t>
            </a:r>
            <a:r>
              <a:rPr lang="en-GB" i="1" dirty="0">
                <a:latin typeface="Lato" panose="020F0502020204030203" pitchFamily="34" charset="0"/>
                <a:ea typeface="Lato" panose="020F0502020204030203" pitchFamily="34" charset="0"/>
                <a:cs typeface="Lato" panose="020F0502020204030203" pitchFamily="34" charset="0"/>
              </a:rPr>
              <a:t> The number of domestic customers switching supplier hit a two-year high in November.” </a:t>
            </a:r>
            <a:r>
              <a:rPr lang="en-GB" b="1" dirty="0">
                <a:latin typeface="Lato" panose="020F0502020204030203" pitchFamily="34" charset="0"/>
                <a:ea typeface="Lato" panose="020F0502020204030203" pitchFamily="34" charset="0"/>
                <a:cs typeface="Lato" panose="020F0502020204030203" pitchFamily="34" charset="0"/>
              </a:rPr>
              <a:t>Utility Week</a:t>
            </a:r>
          </a:p>
        </p:txBody>
      </p:sp>
      <p:sp>
        <p:nvSpPr>
          <p:cNvPr id="4" name="TextBox 3">
            <a:extLst>
              <a:ext uri="{FF2B5EF4-FFF2-40B4-BE49-F238E27FC236}">
                <a16:creationId xmlns:a16="http://schemas.microsoft.com/office/drawing/2014/main" id="{816CC538-C974-0498-531B-4EFDE6A856CC}"/>
              </a:ext>
            </a:extLst>
          </p:cNvPr>
          <p:cNvSpPr txBox="1"/>
          <p:nvPr/>
        </p:nvSpPr>
        <p:spPr>
          <a:xfrm>
            <a:off x="5998304" y="3501963"/>
            <a:ext cx="4915880" cy="1754326"/>
          </a:xfrm>
          <a:prstGeom prst="rect">
            <a:avLst/>
          </a:prstGeom>
          <a:noFill/>
        </p:spPr>
        <p:txBody>
          <a:bodyPr wrap="square" rtlCol="0">
            <a:spAutoFit/>
          </a:bodyPr>
          <a:lstStyle/>
          <a:p>
            <a:r>
              <a:rPr lang="en-GB" b="1" dirty="0">
                <a:latin typeface="Lato" panose="020F0502020204030203" pitchFamily="34" charset="0"/>
                <a:ea typeface="Lato" panose="020F0502020204030203" pitchFamily="34" charset="0"/>
                <a:cs typeface="Lato" panose="020F0502020204030203" pitchFamily="34" charset="0"/>
              </a:rPr>
              <a:t>Switches to date</a:t>
            </a:r>
          </a:p>
          <a:p>
            <a:r>
              <a:rPr lang="en-GB" dirty="0">
                <a:latin typeface="Lato" panose="020F0502020204030203" pitchFamily="34" charset="0"/>
                <a:ea typeface="Lato" panose="020F0502020204030203" pitchFamily="34" charset="0"/>
                <a:cs typeface="Lato" panose="020F0502020204030203" pitchFamily="34" charset="0"/>
              </a:rPr>
              <a:t>Attempted: 20,729,822</a:t>
            </a:r>
          </a:p>
          <a:p>
            <a:r>
              <a:rPr lang="en-GB" dirty="0">
                <a:latin typeface="Lato" panose="020F0502020204030203" pitchFamily="34" charset="0"/>
                <a:ea typeface="Lato" panose="020F0502020204030203" pitchFamily="34" charset="0"/>
                <a:cs typeface="Lato" panose="020F0502020204030203" pitchFamily="34" charset="0"/>
              </a:rPr>
              <a:t>Successful: 20,728,156</a:t>
            </a:r>
          </a:p>
          <a:p>
            <a:r>
              <a:rPr lang="en-GB" dirty="0">
                <a:latin typeface="Lato" panose="020F0502020204030203" pitchFamily="34" charset="0"/>
                <a:ea typeface="Lato" panose="020F0502020204030203" pitchFamily="34" charset="0"/>
                <a:cs typeface="Lato" panose="020F0502020204030203" pitchFamily="34" charset="0"/>
              </a:rPr>
              <a:t>Switch request success rate: 99.99%</a:t>
            </a:r>
          </a:p>
          <a:p>
            <a:r>
              <a:rPr lang="en-GB" dirty="0">
                <a:latin typeface="Lato" panose="020F0502020204030203" pitchFamily="34" charset="0"/>
                <a:ea typeface="Lato" panose="020F0502020204030203" pitchFamily="34" charset="0"/>
                <a:cs typeface="Lato" panose="020F0502020204030203" pitchFamily="34" charset="0"/>
              </a:rPr>
              <a:t>Failed: 1,666</a:t>
            </a:r>
          </a:p>
          <a:p>
            <a:r>
              <a:rPr lang="en-GB" dirty="0">
                <a:latin typeface="Lato" panose="020F0502020204030203" pitchFamily="34" charset="0"/>
                <a:ea typeface="Lato" panose="020F0502020204030203" pitchFamily="34" charset="0"/>
                <a:cs typeface="Lato" panose="020F0502020204030203" pitchFamily="34" charset="0"/>
              </a:rPr>
              <a:t>Fail rate: 0.01%</a:t>
            </a:r>
          </a:p>
        </p:txBody>
      </p:sp>
      <p:sp>
        <p:nvSpPr>
          <p:cNvPr id="6" name="Title 1">
            <a:extLst>
              <a:ext uri="{FF2B5EF4-FFF2-40B4-BE49-F238E27FC236}">
                <a16:creationId xmlns:a16="http://schemas.microsoft.com/office/drawing/2014/main" id="{881FB9BE-AB17-28F1-2D07-5E1B77C7E253}"/>
              </a:ext>
            </a:extLst>
          </p:cNvPr>
          <p:cNvSpPr txBox="1">
            <a:spLocks/>
          </p:cNvSpPr>
          <p:nvPr/>
        </p:nvSpPr>
        <p:spPr>
          <a:xfrm>
            <a:off x="640858" y="2936792"/>
            <a:ext cx="9000000" cy="720000"/>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r>
              <a:rPr lang="en-GB" dirty="0">
                <a:latin typeface="Lato"/>
                <a:ea typeface="Lato"/>
                <a:cs typeface="Lato"/>
              </a:rPr>
              <a:t>Recent headlines</a:t>
            </a:r>
            <a:endParaRPr lang="en-GB" dirty="0"/>
          </a:p>
        </p:txBody>
      </p:sp>
    </p:spTree>
    <p:extLst>
      <p:ext uri="{BB962C8B-B14F-4D97-AF65-F5344CB8AC3E}">
        <p14:creationId xmlns:p14="http://schemas.microsoft.com/office/powerpoint/2010/main" val="2200048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9FC77-2868-122C-72D5-E09F01FA22F5}"/>
              </a:ext>
            </a:extLst>
          </p:cNvPr>
          <p:cNvSpPr>
            <a:spLocks noGrp="1"/>
          </p:cNvSpPr>
          <p:nvPr>
            <p:ph type="title"/>
          </p:nvPr>
        </p:nvSpPr>
        <p:spPr>
          <a:xfrm>
            <a:off x="719999" y="282825"/>
            <a:ext cx="9000000" cy="720000"/>
          </a:xfrm>
        </p:spPr>
        <p:txBody>
          <a:bodyPr/>
          <a:lstStyle/>
          <a:p>
            <a:r>
              <a:rPr lang="en-GB"/>
              <a:t>6.1 Synchronous Response and peak volume boundaries</a:t>
            </a:r>
          </a:p>
        </p:txBody>
      </p:sp>
      <p:sp>
        <p:nvSpPr>
          <p:cNvPr id="3" name="Content Placeholder 2">
            <a:extLst>
              <a:ext uri="{FF2B5EF4-FFF2-40B4-BE49-F238E27FC236}">
                <a16:creationId xmlns:a16="http://schemas.microsoft.com/office/drawing/2014/main" id="{6FBAF8D0-AD8F-0054-970F-CAC13602A728}"/>
              </a:ext>
            </a:extLst>
          </p:cNvPr>
          <p:cNvSpPr>
            <a:spLocks noGrp="1"/>
          </p:cNvSpPr>
          <p:nvPr>
            <p:ph sz="half" idx="1"/>
          </p:nvPr>
        </p:nvSpPr>
        <p:spPr>
          <a:xfrm>
            <a:off x="712390" y="646961"/>
            <a:ext cx="10759611" cy="5508742"/>
          </a:xfrm>
        </p:spPr>
        <p:txBody>
          <a:bodyPr vert="horz" lIns="0" tIns="0" rIns="0" bIns="0" rtlCol="0" anchor="t">
            <a:noAutofit/>
          </a:bodyPr>
          <a:lstStyle/>
          <a:p>
            <a:r>
              <a:rPr lang="en-GB" dirty="0">
                <a:latin typeface="Lato" panose="020F0502020204030203" pitchFamily="34" charset="0"/>
                <a:ea typeface="Lato" panose="020F0502020204030203" pitchFamily="34" charset="0"/>
                <a:cs typeface="Lato" panose="020F0502020204030203" pitchFamily="34" charset="0"/>
              </a:rPr>
              <a:t>REC Proposals</a:t>
            </a:r>
          </a:p>
          <a:p>
            <a:r>
              <a:rPr lang="en-GB" sz="1100" dirty="0">
                <a:latin typeface="Lato" panose="020F0502020204030203" pitchFamily="34" charset="0"/>
                <a:ea typeface="Lato" panose="020F0502020204030203" pitchFamily="34" charset="0"/>
                <a:cs typeface="Lato" panose="020F0502020204030203" pitchFamily="34" charset="0"/>
              </a:rPr>
              <a:t>Peak Volume Boundaries </a:t>
            </a:r>
          </a:p>
          <a:p>
            <a:pPr marL="628015" lvl="1" indent="-171450">
              <a:buFont typeface="Arial" panose="020B0604020202020204" pitchFamily="34" charset="0"/>
              <a:buChar char="•"/>
            </a:pPr>
            <a:r>
              <a:rPr lang="en-GB" sz="1200" dirty="0" err="1">
                <a:solidFill>
                  <a:srgbClr val="000000"/>
                </a:solidFill>
                <a:effectLst/>
                <a:latin typeface="Lato" panose="020F0502020204030203" pitchFamily="34" charset="0"/>
                <a:ea typeface="Lato" panose="020F0502020204030203" pitchFamily="34" charset="0"/>
                <a:cs typeface="Lato" panose="020F0502020204030203" pitchFamily="34" charset="0"/>
              </a:rPr>
              <a:t>RECCo</a:t>
            </a:r>
            <a:r>
              <a:rPr lang="en-GB" sz="1200" dirty="0">
                <a:solidFill>
                  <a:srgbClr val="000000"/>
                </a:solidFill>
                <a:effectLst/>
                <a:latin typeface="Lato" panose="020F0502020204030203" pitchFamily="34" charset="0"/>
                <a:ea typeface="Lato" panose="020F0502020204030203" pitchFamily="34" charset="0"/>
                <a:cs typeface="Lato" panose="020F0502020204030203" pitchFamily="34" charset="0"/>
              </a:rPr>
              <a:t> appreciated the science behind the new figure and the fact that DCC have amended their proposal from 260k to 1.088m. However, </a:t>
            </a:r>
            <a:r>
              <a:rPr lang="en-GB" sz="1200" dirty="0" err="1">
                <a:solidFill>
                  <a:srgbClr val="000000"/>
                </a:solidFill>
                <a:effectLst/>
                <a:latin typeface="Lato" panose="020F0502020204030203" pitchFamily="34" charset="0"/>
                <a:ea typeface="Lato" panose="020F0502020204030203" pitchFamily="34" charset="0"/>
                <a:cs typeface="Lato" panose="020F0502020204030203" pitchFamily="34" charset="0"/>
              </a:rPr>
              <a:t>RECCo</a:t>
            </a:r>
            <a:r>
              <a:rPr lang="en-GB" sz="1200" dirty="0">
                <a:solidFill>
                  <a:srgbClr val="000000"/>
                </a:solidFill>
                <a:effectLst/>
                <a:latin typeface="Lato" panose="020F0502020204030203" pitchFamily="34" charset="0"/>
                <a:ea typeface="Lato" panose="020F0502020204030203" pitchFamily="34" charset="0"/>
                <a:cs typeface="Lato" panose="020F0502020204030203" pitchFamily="34" charset="0"/>
              </a:rPr>
              <a:t> felt this could be low and therefore have asked if DCC could add 5% on top of its calculations as contingency.</a:t>
            </a:r>
          </a:p>
          <a:p>
            <a:r>
              <a:rPr lang="en-GB" sz="1100" dirty="0">
                <a:latin typeface="Lato" panose="020F0502020204030203" pitchFamily="34" charset="0"/>
                <a:ea typeface="Lato" panose="020F0502020204030203" pitchFamily="34" charset="0"/>
                <a:cs typeface="Lato" panose="020F0502020204030203" pitchFamily="34" charset="0"/>
              </a:rPr>
              <a:t>Synchronous Response measurement</a:t>
            </a:r>
          </a:p>
          <a:p>
            <a:pPr marL="628015" lvl="1" indent="-171450">
              <a:buFont typeface="Arial" panose="020B0604020202020204" pitchFamily="34" charset="0"/>
              <a:buChar char="•"/>
            </a:pPr>
            <a:r>
              <a:rPr lang="en-GB" sz="1200" dirty="0" err="1">
                <a:solidFill>
                  <a:srgbClr val="000000"/>
                </a:solidFill>
                <a:latin typeface="Lato" panose="020F0502020204030203" pitchFamily="34" charset="0"/>
                <a:ea typeface="Lato" panose="020F0502020204030203" pitchFamily="34" charset="0"/>
                <a:cs typeface="Lato" panose="020F0502020204030203" pitchFamily="34" charset="0"/>
              </a:rPr>
              <a:t>RECCo</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response was to support this proposal.</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However, </a:t>
            </a:r>
            <a:r>
              <a:rPr lang="en-GB" sz="1200" dirty="0" err="1">
                <a:solidFill>
                  <a:srgbClr val="000000"/>
                </a:solidFill>
                <a:latin typeface="Lato" panose="020F0502020204030203" pitchFamily="34" charset="0"/>
                <a:ea typeface="Lato" panose="020F0502020204030203" pitchFamily="34" charset="0"/>
                <a:cs typeface="Lato" panose="020F0502020204030203" pitchFamily="34" charset="0"/>
              </a:rPr>
              <a:t>RECCo</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has suggested that DCC considers introducing a maximum process time of 10 seconds.</a:t>
            </a:r>
            <a:endParaRPr lang="en-GB" dirty="0">
              <a:latin typeface="Lato" panose="020F0502020204030203" pitchFamily="34" charset="0"/>
              <a:ea typeface="Lato" panose="020F0502020204030203" pitchFamily="34" charset="0"/>
              <a:cs typeface="Lato" panose="020F0502020204030203" pitchFamily="34" charset="0"/>
            </a:endParaRPr>
          </a:p>
          <a:p>
            <a:r>
              <a:rPr lang="en-GB" dirty="0">
                <a:latin typeface="Lato" panose="020F0502020204030203" pitchFamily="34" charset="0"/>
                <a:ea typeface="Lato" panose="020F0502020204030203" pitchFamily="34" charset="0"/>
                <a:cs typeface="Lato" panose="020F0502020204030203" pitchFamily="34" charset="0"/>
              </a:rPr>
              <a:t>DCC Response</a:t>
            </a:r>
          </a:p>
          <a:p>
            <a:r>
              <a:rPr lang="en-GB" sz="1100" dirty="0">
                <a:latin typeface="Lato" panose="020F0502020204030203" pitchFamily="34" charset="0"/>
                <a:ea typeface="Lato" panose="020F0502020204030203" pitchFamily="34" charset="0"/>
                <a:cs typeface="Lato" panose="020F0502020204030203" pitchFamily="34" charset="0"/>
              </a:rPr>
              <a:t>Peak Volume Boundaries </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An extended dataset (</a:t>
            </a:r>
            <a:r>
              <a:rPr lang="en-GB" sz="1200" dirty="0">
                <a:solidFill>
                  <a:srgbClr val="000000"/>
                </a:solidFill>
                <a:effectLst/>
                <a:latin typeface="Lato" panose="020F0502020204030203" pitchFamily="34" charset="0"/>
                <a:ea typeface="Lato" panose="020F0502020204030203" pitchFamily="34" charset="0"/>
                <a:cs typeface="Lato" panose="020F0502020204030203" pitchFamily="34" charset="0"/>
              </a:rPr>
              <a:t>6 months instead of 3 months)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suggests that the data is consistent. Therefore, DCC is willing to add the 5% in the spirit of collaboration – Important to note MHHS impact has not been considered in these threshold estimates.</a:t>
            </a:r>
            <a:endParaRPr lang="en-GB" sz="1200" dirty="0">
              <a:latin typeface="Lato" panose="020F0502020204030203" pitchFamily="34" charset="0"/>
              <a:ea typeface="Lato" panose="020F0502020204030203" pitchFamily="34" charset="0"/>
              <a:cs typeface="Lato" panose="020F0502020204030203" pitchFamily="34" charset="0"/>
            </a:endParaRPr>
          </a:p>
          <a:p>
            <a:r>
              <a:rPr lang="en-GB" sz="1100" dirty="0">
                <a:latin typeface="Lato" panose="020F0502020204030203" pitchFamily="34" charset="0"/>
                <a:ea typeface="Lato" panose="020F0502020204030203" pitchFamily="34" charset="0"/>
                <a:cs typeface="Lato" panose="020F0502020204030203" pitchFamily="34" charset="0"/>
              </a:rPr>
              <a:t>Synchronous Response measurement</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welcomes </a:t>
            </a:r>
            <a:r>
              <a:rPr lang="en-GB" sz="1200" dirty="0" err="1">
                <a:solidFill>
                  <a:srgbClr val="000000"/>
                </a:solidFill>
                <a:latin typeface="Lato" panose="020F0502020204030203" pitchFamily="34" charset="0"/>
                <a:ea typeface="Lato" panose="020F0502020204030203" pitchFamily="34" charset="0"/>
                <a:cs typeface="Lato" panose="020F0502020204030203" pitchFamily="34" charset="0"/>
              </a:rPr>
              <a:t>RECCo’s</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support on the proposed changes and believe this will give a fit for purpose, challenging yet achievable incentive measure that will deliver the customer service our customers deserve. </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If industry requires further assurance, DCC would welcome reintroducing an appropriate target for the daily 90</a:t>
            </a:r>
            <a:r>
              <a:rPr lang="en-GB" sz="1200" baseline="30000" dirty="0">
                <a:solidFill>
                  <a:srgbClr val="000000"/>
                </a:solidFill>
                <a:latin typeface="Lato" panose="020F0502020204030203" pitchFamily="34" charset="0"/>
                <a:ea typeface="Lato" panose="020F0502020204030203" pitchFamily="34" charset="0"/>
                <a:cs typeface="Lato" panose="020F0502020204030203" pitchFamily="34" charset="0"/>
              </a:rPr>
              <a:t>th</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percentile.</a:t>
            </a:r>
          </a:p>
          <a:p>
            <a:r>
              <a:rPr lang="en-GB" dirty="0">
                <a:latin typeface="Lato" panose="020F0502020204030203" pitchFamily="34" charset="0"/>
                <a:ea typeface="Lato" panose="020F0502020204030203" pitchFamily="34" charset="0"/>
                <a:cs typeface="Lato" panose="020F0502020204030203" pitchFamily="34" charset="0"/>
              </a:rPr>
              <a:t>Actions </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to amend the peak volume boundary (following approval of R92).</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to discuss, with its Service Provider, the possibility to run the system at a higher minimum capacity to avoid the need to scale-up for all but the highest periods of demand.</a:t>
            </a:r>
          </a:p>
          <a:p>
            <a:pPr marL="1085203" lvl="2" indent="-171450">
              <a:buFont typeface="Arial" panose="020B0604020202020204" pitchFamily="34" charset="0"/>
              <a:buChar char="•"/>
            </a:pPr>
            <a:r>
              <a:rPr lang="en-GB" sz="1000" dirty="0">
                <a:solidFill>
                  <a:srgbClr val="000000"/>
                </a:solidFill>
                <a:latin typeface="Lato" panose="020F0502020204030203" pitchFamily="34" charset="0"/>
                <a:ea typeface="Lato" panose="020F0502020204030203" pitchFamily="34" charset="0"/>
                <a:cs typeface="Lato" panose="020F0502020204030203" pitchFamily="34" charset="0"/>
              </a:rPr>
              <a:t>We spoke in the working groups about how DCC run the system at 4 instances as a minimum and allow auto-scaling to ramp up as and when needed. This gives the best cost-effective solution but doesn’t lend itself to the best customer service. Now we have the confirmation that the REC definition was incorrect on reporting performance on ALL relevant messages, DCC will now report on all messages going forward.</a:t>
            </a:r>
          </a:p>
          <a:p>
            <a:pPr marL="0" lvl="1"/>
            <a:r>
              <a:rPr lang="en-GB" sz="1600" b="1" dirty="0">
                <a:latin typeface="Lato" panose="020F0502020204030203" pitchFamily="34" charset="0"/>
                <a:ea typeface="Lato" panose="020F0502020204030203" pitchFamily="34" charset="0"/>
                <a:cs typeface="Lato" panose="020F0502020204030203" pitchFamily="34" charset="0"/>
              </a:rPr>
              <a:t>DCC considers that this revised proposal will better facilitate REC Objective (c) as increasing the number of minimum instances will enhance CSS operation.</a:t>
            </a:r>
            <a:endParaRPr lang="en-US" sz="1600" b="1" dirty="0">
              <a:latin typeface="Lato" panose="020F0502020204030203" pitchFamily="34" charset="0"/>
              <a:ea typeface="Lato" panose="020F0502020204030203" pitchFamily="34" charset="0"/>
              <a:cs typeface="Lato" panose="020F0502020204030203" pitchFamily="34" charset="0"/>
            </a:endParaRPr>
          </a:p>
          <a:p>
            <a:pPr marL="742939" lvl="1" indent="-285750">
              <a:buFont typeface="Arial" panose="020B0604020202020204" pitchFamily="34" charset="0"/>
              <a:buChar char="•"/>
            </a:pPr>
            <a:endParaRPr lang="en-GB" sz="12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742939" lvl="1" indent="-285750">
              <a:buFont typeface="Arial" panose="020B0604020202020204" pitchFamily="34" charset="0"/>
              <a:buChar char="•"/>
            </a:pPr>
            <a:endParaRPr lang="en-GB" sz="12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742939" lvl="1" indent="-285750">
              <a:buFont typeface="Arial" panose="020B0604020202020204" pitchFamily="34" charset="0"/>
              <a:buChar char="•"/>
            </a:pPr>
            <a:endParaRPr lang="en-GB"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4071848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9FC77-2868-122C-72D5-E09F01FA22F5}"/>
              </a:ext>
            </a:extLst>
          </p:cNvPr>
          <p:cNvSpPr>
            <a:spLocks noGrp="1"/>
          </p:cNvSpPr>
          <p:nvPr>
            <p:ph type="title"/>
          </p:nvPr>
        </p:nvSpPr>
        <p:spPr>
          <a:xfrm>
            <a:off x="719999" y="417150"/>
            <a:ext cx="9000000" cy="720000"/>
          </a:xfrm>
        </p:spPr>
        <p:txBody>
          <a:bodyPr/>
          <a:lstStyle/>
          <a:p>
            <a:r>
              <a:rPr lang="en-GB" dirty="0"/>
              <a:t>6.2 Asynchronous Response</a:t>
            </a:r>
          </a:p>
        </p:txBody>
      </p:sp>
      <p:sp>
        <p:nvSpPr>
          <p:cNvPr id="3" name="Content Placeholder 2">
            <a:extLst>
              <a:ext uri="{FF2B5EF4-FFF2-40B4-BE49-F238E27FC236}">
                <a16:creationId xmlns:a16="http://schemas.microsoft.com/office/drawing/2014/main" id="{6FBAF8D0-AD8F-0054-970F-CAC13602A728}"/>
              </a:ext>
            </a:extLst>
          </p:cNvPr>
          <p:cNvSpPr>
            <a:spLocks noGrp="1"/>
          </p:cNvSpPr>
          <p:nvPr>
            <p:ph sz="half" idx="1"/>
          </p:nvPr>
        </p:nvSpPr>
        <p:spPr>
          <a:xfrm>
            <a:off x="719999" y="937124"/>
            <a:ext cx="10912642" cy="5133737"/>
          </a:xfrm>
        </p:spPr>
        <p:txBody>
          <a:bodyPr vert="horz" lIns="0" tIns="0" rIns="0" bIns="0" rtlCol="0" anchor="t">
            <a:noAutofit/>
          </a:bodyPr>
          <a:lstStyle/>
          <a:p>
            <a:r>
              <a:rPr lang="en-GB" dirty="0">
                <a:latin typeface="Lato" panose="020F0502020204030203" pitchFamily="34" charset="0"/>
                <a:ea typeface="Lato" panose="020F0502020204030203" pitchFamily="34" charset="0"/>
                <a:cs typeface="Lato" panose="020F0502020204030203" pitchFamily="34" charset="0"/>
              </a:rPr>
              <a:t>REC Proposals</a:t>
            </a:r>
          </a:p>
          <a:p>
            <a:pPr marL="628015" lvl="1" indent="-171450">
              <a:buFont typeface="Arial" panose="020B0604020202020204" pitchFamily="34" charset="0"/>
              <a:buChar char="•"/>
            </a:pPr>
            <a:r>
              <a:rPr lang="en-GB" sz="1200" dirty="0" err="1">
                <a:solidFill>
                  <a:srgbClr val="000000"/>
                </a:solidFill>
                <a:latin typeface="Lato" panose="020F0502020204030203" pitchFamily="34" charset="0"/>
                <a:ea typeface="Lato" panose="020F0502020204030203" pitchFamily="34" charset="0"/>
                <a:cs typeface="Lato" panose="020F0502020204030203" pitchFamily="34" charset="0"/>
              </a:rPr>
              <a:t>RECCo</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response was to remain at hourly with either a maximum response time of 60 seconds or the retention of the 90th percentile targets. Many respondents were concerned that if at critical times, a message is being processed and then was held and sent the next day could create rejections. The Maximum Demand Volume would then need to be calculated based on hourly. </a:t>
            </a:r>
          </a:p>
          <a:p>
            <a:r>
              <a:rPr lang="en-GB" dirty="0">
                <a:latin typeface="Lato" panose="020F0502020204030203" pitchFamily="34" charset="0"/>
                <a:ea typeface="Lato" panose="020F0502020204030203" pitchFamily="34" charset="0"/>
                <a:cs typeface="Lato" panose="020F0502020204030203" pitchFamily="34" charset="0"/>
              </a:rPr>
              <a:t>DCC Response</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appreciates the support for daily measures as we shared analysis in the working groups that measuring hourly does not give an accurate measure of customer service and weakens the incentive altogether as it makes it unachievable. </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understands that assurance is still required on processing the outliers – therefore we would be supportive of retaining an appropriate target for the daily 90</a:t>
            </a:r>
            <a:r>
              <a:rPr lang="en-GB" sz="1200" baseline="30000" dirty="0">
                <a:solidFill>
                  <a:srgbClr val="000000"/>
                </a:solidFill>
                <a:latin typeface="Lato" panose="020F0502020204030203" pitchFamily="34" charset="0"/>
                <a:ea typeface="Lato" panose="020F0502020204030203" pitchFamily="34" charset="0"/>
                <a:cs typeface="Lato" panose="020F0502020204030203" pitchFamily="34" charset="0"/>
              </a:rPr>
              <a:t>th</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percentile. </a:t>
            </a:r>
          </a:p>
          <a:p>
            <a:pPr marL="628015" lvl="1" indent="-171450">
              <a:buFont typeface="Arial"/>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seeks clarification from the working group on ‘critical times’ i.e. when this occurs and whether this requires a separate SLA.</a:t>
            </a:r>
          </a:p>
          <a:p>
            <a:r>
              <a:rPr lang="en-GB" dirty="0">
                <a:latin typeface="Lato" panose="020F0502020204030203" pitchFamily="34" charset="0"/>
                <a:ea typeface="Lato" panose="020F0502020204030203" pitchFamily="34" charset="0"/>
                <a:cs typeface="Lato" panose="020F0502020204030203" pitchFamily="34" charset="0"/>
              </a:rPr>
              <a:t>Actions</a:t>
            </a:r>
          </a:p>
          <a:p>
            <a:pPr marL="742939"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to discuss, with its Service Provider, the possibility to run the system at a higher minimum capacity to avoid the need to scale-up for all but the highest periods of demand.</a:t>
            </a:r>
          </a:p>
          <a:p>
            <a:pPr marL="1200127" lvl="2" indent="-285750">
              <a:buFont typeface="Arial" panose="020B0604020202020204" pitchFamily="34" charset="0"/>
              <a:buChar char="•"/>
            </a:pPr>
            <a:r>
              <a:rPr lang="en-GB" sz="1000" dirty="0">
                <a:solidFill>
                  <a:srgbClr val="000000"/>
                </a:solidFill>
                <a:latin typeface="Lato" panose="020F0502020204030203" pitchFamily="34" charset="0"/>
                <a:ea typeface="Lato" panose="020F0502020204030203" pitchFamily="34" charset="0"/>
                <a:cs typeface="Lato" panose="020F0502020204030203" pitchFamily="34" charset="0"/>
              </a:rPr>
              <a:t>We spoke in the working groups about how DCC run the system at 4 instances as a minimum and allow auto-scaling to ramp up as and when needed. This gives the best cost-effective solution but doesn’t lend itself to the best customer service. Now we have the confirmation that the REC definition was incorrect on reporting performance on ALL relevant messages, DCC will now report on all messages going forward.</a:t>
            </a:r>
          </a:p>
          <a:p>
            <a:pPr marL="742939"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to report on all messages going forward – to reflect the confirmation of the REC definition.</a:t>
            </a:r>
          </a:p>
          <a:p>
            <a:pPr marL="742939"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to introduce an enhanced exceptions process (including the recruitment of resources) to ensure we remove every instance of failure outside of our control. DCC welcomes the support from </a:t>
            </a:r>
            <a:r>
              <a:rPr lang="en-GB" sz="1200" dirty="0" err="1">
                <a:solidFill>
                  <a:srgbClr val="000000"/>
                </a:solidFill>
                <a:latin typeface="Lato" panose="020F0502020204030203" pitchFamily="34" charset="0"/>
                <a:ea typeface="Lato" panose="020F0502020204030203" pitchFamily="34" charset="0"/>
                <a:cs typeface="Lato" panose="020F0502020204030203" pitchFamily="34" charset="0"/>
              </a:rPr>
              <a:t>RECCo</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in supporting these exceptions into PAB. </a:t>
            </a:r>
          </a:p>
          <a:p>
            <a:pPr marL="0" lvl="1"/>
            <a:endParaRPr lang="en-GB" sz="1600" b="1" dirty="0">
              <a:latin typeface="Lato" panose="020F0502020204030203" pitchFamily="34" charset="0"/>
              <a:ea typeface="Lato" panose="020F0502020204030203" pitchFamily="34" charset="0"/>
              <a:cs typeface="Lato" panose="020F0502020204030203" pitchFamily="34" charset="0"/>
            </a:endParaRPr>
          </a:p>
          <a:p>
            <a:pPr marL="0" lvl="1"/>
            <a:r>
              <a:rPr lang="en-GB" sz="1600" b="1" dirty="0">
                <a:latin typeface="Lato" panose="020F0502020204030203" pitchFamily="34" charset="0"/>
                <a:ea typeface="Lato" panose="020F0502020204030203" pitchFamily="34" charset="0"/>
                <a:cs typeface="Lato" panose="020F0502020204030203" pitchFamily="34" charset="0"/>
              </a:rPr>
              <a:t>DCC considers that this revised proposal will better facilitate REC Objective (c) as increasing the number of minimum instances will enhance CSS operation as well as increasing performance visibility by reporting on all message types.</a:t>
            </a:r>
            <a:endParaRPr lang="en-US" sz="1600" b="1" dirty="0">
              <a:latin typeface="Lato" panose="020F0502020204030203" pitchFamily="34" charset="0"/>
              <a:ea typeface="Lato" panose="020F0502020204030203" pitchFamily="34" charset="0"/>
              <a:cs typeface="Lato" panose="020F0502020204030203" pitchFamily="34" charset="0"/>
            </a:endParaRPr>
          </a:p>
          <a:p>
            <a:pPr marL="628015" lvl="1" indent="-171450">
              <a:buFont typeface="Arial" panose="020B0604020202020204" pitchFamily="34" charset="0"/>
              <a:buChar char="•"/>
            </a:pPr>
            <a:endParaRPr lang="en-GB" sz="1200"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792825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9FC77-2868-122C-72D5-E09F01FA22F5}"/>
              </a:ext>
            </a:extLst>
          </p:cNvPr>
          <p:cNvSpPr>
            <a:spLocks noGrp="1"/>
          </p:cNvSpPr>
          <p:nvPr>
            <p:ph type="title"/>
          </p:nvPr>
        </p:nvSpPr>
        <p:spPr>
          <a:xfrm>
            <a:off x="719999" y="118261"/>
            <a:ext cx="9000000" cy="720000"/>
          </a:xfrm>
        </p:spPr>
        <p:txBody>
          <a:bodyPr/>
          <a:lstStyle/>
          <a:p>
            <a:r>
              <a:rPr lang="en-GB" dirty="0"/>
              <a:t>6.3 Gate Closure</a:t>
            </a:r>
          </a:p>
        </p:txBody>
      </p:sp>
      <p:sp>
        <p:nvSpPr>
          <p:cNvPr id="3" name="Content Placeholder 2">
            <a:extLst>
              <a:ext uri="{FF2B5EF4-FFF2-40B4-BE49-F238E27FC236}">
                <a16:creationId xmlns:a16="http://schemas.microsoft.com/office/drawing/2014/main" id="{6FBAF8D0-AD8F-0054-970F-CAC13602A728}"/>
              </a:ext>
            </a:extLst>
          </p:cNvPr>
          <p:cNvSpPr>
            <a:spLocks noGrp="1"/>
          </p:cNvSpPr>
          <p:nvPr>
            <p:ph sz="half" idx="1"/>
          </p:nvPr>
        </p:nvSpPr>
        <p:spPr>
          <a:xfrm>
            <a:off x="719999" y="631595"/>
            <a:ext cx="11076768" cy="5495827"/>
          </a:xfrm>
        </p:spPr>
        <p:txBody>
          <a:bodyPr vert="horz" lIns="0" tIns="0" rIns="0" bIns="0" rtlCol="0" anchor="t">
            <a:noAutofit/>
          </a:bodyPr>
          <a:lstStyle/>
          <a:p>
            <a:r>
              <a:rPr lang="en-GB" sz="1400" dirty="0">
                <a:latin typeface="Lato" panose="020F0502020204030203" pitchFamily="34" charset="0"/>
                <a:ea typeface="Lato" panose="020F0502020204030203" pitchFamily="34" charset="0"/>
                <a:cs typeface="Lato" panose="020F0502020204030203" pitchFamily="34" charset="0"/>
              </a:rPr>
              <a:t>REC Proposals</a:t>
            </a:r>
          </a:p>
          <a:p>
            <a:pPr marL="628015" lvl="1" indent="-171450">
              <a:buFont typeface="Arial" panose="020B0604020202020204" pitchFamily="34" charset="0"/>
              <a:buChar char="•"/>
            </a:pPr>
            <a:r>
              <a:rPr lang="en-GB" sz="1200" err="1">
                <a:solidFill>
                  <a:srgbClr val="000000"/>
                </a:solidFill>
                <a:latin typeface="Lato" panose="020F0502020204030203" pitchFamily="34" charset="0"/>
                <a:ea typeface="Lato" panose="020F0502020204030203" pitchFamily="34" charset="0"/>
                <a:cs typeface="Lato" panose="020F0502020204030203" pitchFamily="34" charset="0"/>
              </a:rPr>
              <a:t>RECCo’s</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response is that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gate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closure is to remain the responsibility of the DCC for the end-to-end processing with the utilisation of the exceptions process available from the PAB. This was seen as a big risk area for industry and therefore there is no appetite for compromise.</a:t>
            </a:r>
          </a:p>
          <a:p>
            <a:pPr>
              <a:spcBef>
                <a:spcPts val="600"/>
              </a:spcBef>
            </a:pPr>
            <a:r>
              <a:rPr lang="en-GB" sz="1400" dirty="0">
                <a:latin typeface="Lato" panose="020F0502020204030203" pitchFamily="34" charset="0"/>
                <a:ea typeface="Lato" panose="020F0502020204030203" pitchFamily="34" charset="0"/>
                <a:cs typeface="Lato" panose="020F0502020204030203" pitchFamily="34" charset="0"/>
              </a:rPr>
              <a:t>DCC Response</a:t>
            </a:r>
            <a:endParaRPr lang="en-GB" sz="1400">
              <a:latin typeface="Lato" panose="020F0502020204030203" pitchFamily="34" charset="0"/>
              <a:ea typeface="Lato" panose="020F0502020204030203" pitchFamily="34" charset="0"/>
              <a:cs typeface="Lato" panose="020F0502020204030203" pitchFamily="34" charset="0"/>
            </a:endParaRP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shared and discussed data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at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the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last working group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process that clearly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showed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is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being measured on aspects of the system completely out of DCC’s control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this was acknowledged by the REC Code Manager. DCC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is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also being held to account for third parties that DCC do not have a contractual relationship with which was accepted by the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working group</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We agree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that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we have a responsibility to help PAB manage their responsibility to ensure non-compliance is addressed across the infrastructure. </a:t>
            </a:r>
          </a:p>
          <a:p>
            <a:pPr marL="628015" lvl="1" indent="-171450">
              <a:buFont typeface="Arial" panose="020B0604020202020204" pitchFamily="34" charset="0"/>
              <a:buChar char="•"/>
            </a:pPr>
            <a:r>
              <a:rPr lang="en-GB" sz="1200">
                <a:solidFill>
                  <a:srgbClr val="000000"/>
                </a:solidFill>
                <a:latin typeface="Lato" panose="020F0502020204030203" pitchFamily="34" charset="0"/>
                <a:ea typeface="Lato" panose="020F0502020204030203" pitchFamily="34" charset="0"/>
                <a:cs typeface="Lato" panose="020F0502020204030203" pitchFamily="34" charset="0"/>
              </a:rPr>
              <a:t>Ofgem has been clear on the principle that economic incentive regimes should only apply to areas within DCC’s control. This decision has been made since the submission of the PIA and therefore, DCC would ask that the REC take this into consideration. </a:t>
            </a:r>
          </a:p>
          <a:p>
            <a:pPr marL="1085203" lvl="2" indent="-171450">
              <a:buFont typeface="Arial" panose="020B0604020202020204" pitchFamily="34" charset="0"/>
              <a:buChar char="•"/>
            </a:pPr>
            <a:r>
              <a:rPr lang="en-GB" sz="1000">
                <a:solidFill>
                  <a:srgbClr val="000000"/>
                </a:solidFill>
                <a:latin typeface="Lato" panose="020F0502020204030203" pitchFamily="34" charset="0"/>
                <a:ea typeface="Lato" panose="020F0502020204030203" pitchFamily="34" charset="0"/>
                <a:cs typeface="Lato" panose="020F0502020204030203" pitchFamily="34" charset="0"/>
              </a:rPr>
              <a:t>In March 2022 Ofgem wrote to DCC, “</a:t>
            </a:r>
            <a:r>
              <a:rPr lang="en-GB" sz="1000" i="1">
                <a:solidFill>
                  <a:srgbClr val="000000"/>
                </a:solidFill>
                <a:latin typeface="Lato" panose="020F0502020204030203" pitchFamily="34" charset="0"/>
                <a:ea typeface="Lato" panose="020F0502020204030203" pitchFamily="34" charset="0"/>
                <a:cs typeface="Lato" panose="020F0502020204030203" pitchFamily="34" charset="0"/>
              </a:rPr>
              <a:t>We will take wider evidence into account when deciding whether DCC should lose margin under the OPR associated to SRV8.11. For example, we will consider what options DCC explored with its Fundamental Service Providers (FSPs) and customers to improve performance, </a:t>
            </a:r>
            <a:r>
              <a:rPr lang="en-GB" sz="1000" b="1" i="1">
                <a:solidFill>
                  <a:srgbClr val="000000"/>
                </a:solidFill>
                <a:latin typeface="Lato" panose="020F0502020204030203" pitchFamily="34" charset="0"/>
                <a:ea typeface="Lato" panose="020F0502020204030203" pitchFamily="34" charset="0"/>
                <a:cs typeface="Lato" panose="020F0502020204030203" pitchFamily="34" charset="0"/>
              </a:rPr>
              <a:t>or whether the targets were not met due to circumstances outside of DCC’s control.</a:t>
            </a:r>
            <a:r>
              <a:rPr lang="en-GB" sz="1000" i="1">
                <a:solidFill>
                  <a:srgbClr val="000000"/>
                </a:solidFill>
                <a:latin typeface="Lato" panose="020F0502020204030203" pitchFamily="34" charset="0"/>
                <a:ea typeface="Lato" panose="020F0502020204030203" pitchFamily="34" charset="0"/>
                <a:cs typeface="Lato" panose="020F0502020204030203" pitchFamily="34" charset="0"/>
              </a:rPr>
              <a:t>” </a:t>
            </a:r>
            <a:r>
              <a:rPr lang="en-GB" sz="1000">
                <a:solidFill>
                  <a:srgbClr val="000000"/>
                </a:solidFill>
                <a:latin typeface="Lato" panose="020F0502020204030203" pitchFamily="34" charset="0"/>
                <a:ea typeface="Lato" panose="020F0502020204030203" pitchFamily="34" charset="0"/>
                <a:cs typeface="Lato" panose="020F0502020204030203" pitchFamily="34" charset="0"/>
              </a:rPr>
              <a:t>This confirms Ofgem's position that where performance is outside of DCC's control, DCC should not lose margin. In October 2023, Ofgem published it’s minded-to position to zero weight SRV8.11 because it was outside of DCC’s control.</a:t>
            </a:r>
            <a:endParaRPr lang="en-GB" sz="1000" i="1">
              <a:solidFill>
                <a:srgbClr val="000000"/>
              </a:solidFill>
              <a:latin typeface="Lato" panose="020F0502020204030203" pitchFamily="34" charset="0"/>
              <a:ea typeface="Lato" panose="020F0502020204030203" pitchFamily="34" charset="0"/>
              <a:cs typeface="Lato" panose="020F0502020204030203" pitchFamily="34" charset="0"/>
            </a:endParaRP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is happy to continue to measure and report on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end-to-end performance as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a KPI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 this provides visibility for PAB so that it may address issues that are impacting performance as well as transparency on how DCC has</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fulfilled its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obligations to manage issues across the process.</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understands that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this is a big risk area for industry</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 An option to address this would be</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to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create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SLA response times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for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the end user points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 which could</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ensure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timey responses and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in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turn limit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the CSS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performance impact.</a:t>
            </a:r>
            <a:endParaRPr lang="en-GB" sz="1200" dirty="0">
              <a:solidFill>
                <a:srgbClr val="000000"/>
              </a:solidFill>
              <a:latin typeface="Lato" panose="020F0502020204030203" pitchFamily="34" charset="0"/>
              <a:ea typeface="Lato" panose="020F0502020204030203" pitchFamily="34" charset="0"/>
              <a:cs typeface="Lato" panose="020F0502020204030203" pitchFamily="34" charset="0"/>
            </a:endParaRPr>
          </a:p>
          <a:p>
            <a:pPr indent="-624">
              <a:spcBef>
                <a:spcPts val="600"/>
              </a:spcBef>
            </a:pPr>
            <a:r>
              <a:rPr lang="en-GB" sz="1400">
                <a:latin typeface="Lato" panose="020F0502020204030203" pitchFamily="34" charset="0"/>
                <a:ea typeface="Lato" panose="020F0502020204030203" pitchFamily="34" charset="0"/>
                <a:cs typeface="Lato" panose="020F0502020204030203" pitchFamily="34" charset="0"/>
              </a:rPr>
              <a:t>Actions</a:t>
            </a:r>
            <a:endParaRPr lang="en-GB" sz="1400">
              <a:solidFill>
                <a:srgbClr val="000000"/>
              </a:solidFill>
              <a:latin typeface="Lato" panose="020F0502020204030203" pitchFamily="34" charset="0"/>
              <a:ea typeface="Lato" panose="020F0502020204030203" pitchFamily="34" charset="0"/>
              <a:cs typeface="Lato" panose="020F0502020204030203" pitchFamily="34" charset="0"/>
            </a:endParaRPr>
          </a:p>
          <a:p>
            <a:pPr marL="628015" lvl="1" indent="-171450">
              <a:buFont typeface="Arial" panose="020B0604020202020204" pitchFamily="34" charset="0"/>
              <a:buChar char="•"/>
            </a:pPr>
            <a:r>
              <a:rPr lang="en-GB" sz="1200">
                <a:solidFill>
                  <a:srgbClr val="000000"/>
                </a:solidFill>
                <a:latin typeface="Lato" panose="020F0502020204030203" pitchFamily="34" charset="0"/>
                <a:ea typeface="Lato" panose="020F0502020204030203" pitchFamily="34" charset="0"/>
                <a:cs typeface="Lato" panose="020F0502020204030203" pitchFamily="34" charset="0"/>
              </a:rPr>
              <a:t>DCC to pre-set an increased minimum number of instances for two hours around gate closure time to minimise the processing time (but this does not resolve the issue of the measure being outside of DCC’s control).</a:t>
            </a:r>
          </a:p>
          <a:p>
            <a:pPr marL="1085203" lvl="2" indent="-171450">
              <a:buFont typeface="Arial" panose="020B0604020202020204" pitchFamily="34" charset="0"/>
              <a:buChar char="•"/>
            </a:pPr>
            <a:r>
              <a:rPr lang="en-GB" sz="1000">
                <a:solidFill>
                  <a:srgbClr val="000000"/>
                </a:solidFill>
                <a:latin typeface="Lato" panose="020F0502020204030203" pitchFamily="34" charset="0"/>
                <a:ea typeface="Lato" panose="020F0502020204030203" pitchFamily="34" charset="0"/>
                <a:cs typeface="Lato" panose="020F0502020204030203" pitchFamily="34" charset="0"/>
              </a:rPr>
              <a:t>We spoke in the working groups about how DCC can increase the minimum number of instances when required – this is the only option available to DCC to somewhat maximise its chances of meeting this SLA. This would have an additional estimated cost of £10k per annum..</a:t>
            </a:r>
          </a:p>
          <a:p>
            <a:pPr marL="628015" lvl="1" indent="-171450">
              <a:buFont typeface="Arial" panose="020B0604020202020204" pitchFamily="34" charset="0"/>
              <a:buChar char="•"/>
            </a:pPr>
            <a:r>
              <a:rPr lang="en-GB" sz="1200">
                <a:solidFill>
                  <a:srgbClr val="000000"/>
                </a:solidFill>
                <a:latin typeface="Lato" panose="020F0502020204030203" pitchFamily="34" charset="0"/>
                <a:ea typeface="Lato" panose="020F0502020204030203" pitchFamily="34" charset="0"/>
                <a:cs typeface="Lato" panose="020F0502020204030203" pitchFamily="34" charset="0"/>
              </a:rPr>
              <a:t>DCC to introduce an enhanced exceptions process (including the recruitment of resources) to ensure we remove every instance of failure outside of our control.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welcomes</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the support from </a:t>
            </a:r>
            <a:r>
              <a:rPr lang="en-GB" sz="1200" dirty="0" err="1">
                <a:solidFill>
                  <a:srgbClr val="000000"/>
                </a:solidFill>
                <a:latin typeface="Lato" panose="020F0502020204030203" pitchFamily="34" charset="0"/>
                <a:ea typeface="Lato" panose="020F0502020204030203" pitchFamily="34" charset="0"/>
                <a:cs typeface="Lato" panose="020F0502020204030203" pitchFamily="34" charset="0"/>
              </a:rPr>
              <a:t>RECCo</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in supporting these exceptions into PAB. </a:t>
            </a:r>
          </a:p>
          <a:p>
            <a:pPr marL="628015" lvl="1" indent="-171450">
              <a:buFont typeface="Arial" panose="020B0604020202020204" pitchFamily="34" charset="0"/>
              <a:buChar char="•"/>
            </a:pPr>
            <a:endParaRPr lang="en-US" sz="12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0" lvl="1"/>
            <a:r>
              <a:rPr lang="en-GB" b="1">
                <a:latin typeface="Lato" panose="020F0502020204030203" pitchFamily="34" charset="0"/>
                <a:ea typeface="Lato" panose="020F0502020204030203" pitchFamily="34" charset="0"/>
                <a:cs typeface="Lato" panose="020F0502020204030203" pitchFamily="34" charset="0"/>
              </a:rPr>
              <a:t>DCC considers that this revised proposal will better facilitate REC Objective (c) as increasing the number of minimum instances will enhance CSS operation.</a:t>
            </a:r>
          </a:p>
          <a:p>
            <a:pPr marL="456565" lvl="1"/>
            <a:endParaRPr lang="en-GB" sz="11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456565" lvl="1"/>
            <a:endParaRPr lang="en-GB" sz="11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456565" lvl="1"/>
            <a:endParaRPr lang="en-GB"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910739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9FC77-2868-122C-72D5-E09F01FA22F5}"/>
              </a:ext>
            </a:extLst>
          </p:cNvPr>
          <p:cNvSpPr>
            <a:spLocks noGrp="1"/>
          </p:cNvSpPr>
          <p:nvPr>
            <p:ph type="title"/>
          </p:nvPr>
        </p:nvSpPr>
        <p:spPr>
          <a:xfrm>
            <a:off x="719999" y="449565"/>
            <a:ext cx="9000000" cy="720000"/>
          </a:xfrm>
        </p:spPr>
        <p:txBody>
          <a:bodyPr/>
          <a:lstStyle/>
          <a:p>
            <a:r>
              <a:rPr lang="en-GB"/>
              <a:t>5 (SO) Service Levels: Switching Incidents Measurement</a:t>
            </a:r>
          </a:p>
        </p:txBody>
      </p:sp>
      <p:sp>
        <p:nvSpPr>
          <p:cNvPr id="3" name="Content Placeholder 2">
            <a:extLst>
              <a:ext uri="{FF2B5EF4-FFF2-40B4-BE49-F238E27FC236}">
                <a16:creationId xmlns:a16="http://schemas.microsoft.com/office/drawing/2014/main" id="{6FBAF8D0-AD8F-0054-970F-CAC13602A728}"/>
              </a:ext>
            </a:extLst>
          </p:cNvPr>
          <p:cNvSpPr>
            <a:spLocks noGrp="1"/>
          </p:cNvSpPr>
          <p:nvPr>
            <p:ph sz="half" idx="1"/>
          </p:nvPr>
        </p:nvSpPr>
        <p:spPr>
          <a:xfrm>
            <a:off x="719999" y="979515"/>
            <a:ext cx="10376730" cy="4968797"/>
          </a:xfrm>
        </p:spPr>
        <p:txBody>
          <a:bodyPr vert="horz" lIns="0" tIns="0" rIns="0" bIns="0" rtlCol="0" anchor="t">
            <a:noAutofit/>
          </a:bodyPr>
          <a:lstStyle/>
          <a:p>
            <a:r>
              <a:rPr lang="en-GB" dirty="0">
                <a:latin typeface="Lato" panose="020F0502020204030203" pitchFamily="34" charset="0"/>
                <a:ea typeface="Lato" panose="020F0502020204030203" pitchFamily="34" charset="0"/>
                <a:cs typeface="Lato" panose="020F0502020204030203" pitchFamily="34" charset="0"/>
              </a:rPr>
              <a:t>REC Proposals</a:t>
            </a:r>
          </a:p>
          <a:p>
            <a:pPr marL="628015" lvl="1" indent="-171450">
              <a:buFont typeface="Arial" panose="020B0604020202020204" pitchFamily="34" charset="0"/>
              <a:buChar char="•"/>
            </a:pPr>
            <a:r>
              <a:rPr lang="en-GB" sz="1200" err="1">
                <a:solidFill>
                  <a:srgbClr val="000000"/>
                </a:solidFill>
                <a:latin typeface="Lato" panose="020F0502020204030203" pitchFamily="34" charset="0"/>
                <a:ea typeface="Lato" panose="020F0502020204030203" pitchFamily="34" charset="0"/>
                <a:cs typeface="Lato" panose="020F0502020204030203" pitchFamily="34" charset="0"/>
              </a:rPr>
              <a:t>RECCo</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has no support for this change; however, a compromise could be considered by Incorporating a maximum resolution time for Switching Incidents with the suggestion of 5WD for P3 and 15WD for P4. Alternatively, no more than an additional 100% of the current response time of 6WD for P3 and 20WD for P4. </a:t>
            </a:r>
          </a:p>
          <a:p>
            <a:pPr marL="456565" lvl="1"/>
            <a:endParaRPr lang="en-GB" sz="1600" b="1" dirty="0">
              <a:latin typeface="Lato" panose="020F0502020204030203" pitchFamily="34" charset="0"/>
              <a:ea typeface="Lato" panose="020F0502020204030203" pitchFamily="34" charset="0"/>
              <a:cs typeface="Lato" panose="020F0502020204030203" pitchFamily="34" charset="0"/>
            </a:endParaRPr>
          </a:p>
          <a:p>
            <a:pPr marL="0" lvl="1"/>
            <a:r>
              <a:rPr lang="en-GB" sz="1600" b="1" dirty="0">
                <a:latin typeface="Lato" panose="020F0502020204030203" pitchFamily="34" charset="0"/>
                <a:ea typeface="Lato" panose="020F0502020204030203" pitchFamily="34" charset="0"/>
                <a:cs typeface="Lato" panose="020F0502020204030203" pitchFamily="34" charset="0"/>
              </a:rPr>
              <a:t>DCC Response</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Delivering 100% across P3 and P4 measures is impossible to deliver, and hasn’t been delivered to date, for the complex incidents we see in CSS.  DCC accepts that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industry</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need assurance that incidents will not be left and will be processed in line with their priority status but for example, a 90% target for Category 3 incidents would literally affect 1 incident per month. Since the Working Group, DCC took on the challenge to improve Category 3 performance from 51% and are now delivering above 90% through service improvement processes. The current regime penalises, not incentivises this improvement.</a:t>
            </a:r>
          </a:p>
          <a:p>
            <a:pPr marL="628015" lvl="1" indent="-171450">
              <a:buFont typeface="Arial" panose="020B0604020202020204" pitchFamily="34" charset="0"/>
              <a:buChar char="•"/>
            </a:pPr>
            <a:endParaRPr lang="en-GB" sz="1200" dirty="0">
              <a:solidFill>
                <a:schemeClr val="tx1"/>
              </a:solidFill>
              <a:latin typeface="Lato" panose="020F0502020204030203" pitchFamily="34" charset="0"/>
              <a:ea typeface="Lato" panose="020F0502020204030203" pitchFamily="34" charset="0"/>
              <a:cs typeface="Lato" panose="020F0502020204030203" pitchFamily="34" charset="0"/>
            </a:endParaRPr>
          </a:p>
          <a:p>
            <a:pPr indent="-624"/>
            <a:r>
              <a:rPr lang="en-GB">
                <a:latin typeface="Lato" panose="020F0502020204030203" pitchFamily="34" charset="0"/>
                <a:ea typeface="Lato" panose="020F0502020204030203" pitchFamily="34" charset="0"/>
                <a:cs typeface="Lato" panose="020F0502020204030203" pitchFamily="34" charset="0"/>
              </a:rPr>
              <a:t>Actions</a:t>
            </a:r>
            <a:endParaRPr lang="en-GB" sz="1400">
              <a:solidFill>
                <a:schemeClr val="tx1"/>
              </a:solidFill>
              <a:latin typeface="Lato" panose="020F0502020204030203" pitchFamily="34" charset="0"/>
              <a:ea typeface="Lato" panose="020F0502020204030203" pitchFamily="34" charset="0"/>
              <a:cs typeface="Lato" panose="020F0502020204030203" pitchFamily="34" charset="0"/>
            </a:endParaRPr>
          </a:p>
          <a:p>
            <a:pPr marL="628015" lvl="1" indent="-171450">
              <a:buFont typeface="Arial" panose="020B0604020202020204" pitchFamily="34" charset="0"/>
              <a:buChar char="•"/>
            </a:pPr>
            <a:r>
              <a:rPr lang="en-GB" sz="1200">
                <a:solidFill>
                  <a:srgbClr val="000000"/>
                </a:solidFill>
                <a:latin typeface="Lato" panose="020F0502020204030203" pitchFamily="34" charset="0"/>
                <a:ea typeface="Lato" panose="020F0502020204030203" pitchFamily="34" charset="0"/>
                <a:cs typeface="Lato" panose="020F0502020204030203" pitchFamily="34" charset="0"/>
              </a:rPr>
              <a:t>DCC to increase resources within the suppliers' teams to ensure resources are available to process incidents 100% of the time.</a:t>
            </a:r>
          </a:p>
          <a:p>
            <a:pPr marL="1085203" lvl="2" indent="-171450">
              <a:buFont typeface="Arial" panose="020B0604020202020204" pitchFamily="34" charset="0"/>
              <a:buChar char="•"/>
            </a:pPr>
            <a:r>
              <a:rPr lang="en-GB" sz="1000">
                <a:solidFill>
                  <a:srgbClr val="000000"/>
                </a:solidFill>
                <a:latin typeface="Lato" panose="020F0502020204030203" pitchFamily="34" charset="0"/>
                <a:ea typeface="Lato" panose="020F0502020204030203" pitchFamily="34" charset="0"/>
                <a:cs typeface="Lato" panose="020F0502020204030203" pitchFamily="34" charset="0"/>
              </a:rPr>
              <a:t>If DCC is to hold their CSS supplier to 100% delivery of all incidents, then we will need to increase resources as above. This will increase the cost of CSS and will not guarantee 100% SLAs but is a recognition of the importance of delivery to industry.</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to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introduce an enhanced exceptions process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(including the recruitment of resources)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to ensure we remove every instance of failure outside of our control</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 DCC welcomes the support from </a:t>
            </a:r>
            <a:r>
              <a:rPr lang="en-GB" sz="1200" err="1">
                <a:solidFill>
                  <a:srgbClr val="000000"/>
                </a:solidFill>
                <a:latin typeface="Lato" panose="020F0502020204030203" pitchFamily="34" charset="0"/>
                <a:ea typeface="Lato" panose="020F0502020204030203" pitchFamily="34" charset="0"/>
                <a:cs typeface="Lato" panose="020F0502020204030203" pitchFamily="34" charset="0"/>
              </a:rPr>
              <a:t>RECCo</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 in supporting these exceptions into PAB</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a:t>
            </a:r>
            <a:endParaRPr lang="en-GB" sz="1200">
              <a:solidFill>
                <a:srgbClr val="000000"/>
              </a:solidFill>
              <a:latin typeface="Lato" panose="020F0502020204030203" pitchFamily="34" charset="0"/>
              <a:ea typeface="Lato" panose="020F0502020204030203" pitchFamily="34" charset="0"/>
              <a:cs typeface="Lato" panose="020F0502020204030203" pitchFamily="34" charset="0"/>
            </a:endParaRPr>
          </a:p>
          <a:p>
            <a:pPr marL="0" lvl="1"/>
            <a:endParaRPr lang="en-GB" sz="1600" b="1">
              <a:latin typeface="Lato" panose="020F0502020204030203" pitchFamily="34" charset="0"/>
              <a:ea typeface="Lato" panose="020F0502020204030203" pitchFamily="34" charset="0"/>
              <a:cs typeface="Lato" panose="020F0502020204030203" pitchFamily="34" charset="0"/>
            </a:endParaRPr>
          </a:p>
          <a:p>
            <a:pPr marL="0" lvl="1"/>
            <a:r>
              <a:rPr lang="en-GB" sz="1600" b="1">
                <a:latin typeface="Lato" panose="020F0502020204030203" pitchFamily="34" charset="0"/>
                <a:ea typeface="Lato" panose="020F0502020204030203" pitchFamily="34" charset="0"/>
                <a:cs typeface="Lato" panose="020F0502020204030203" pitchFamily="34" charset="0"/>
              </a:rPr>
              <a:t>DCC considers that this revised proposal will better facilitate REC Objective (a) as providing greater transparency of failures outside of DCC’s control to the PAB will facilitate effective competition in the energy retail markets.</a:t>
            </a:r>
            <a:endParaRPr lang="en-US" sz="1600" b="1">
              <a:latin typeface="Lato" panose="020F0502020204030203" pitchFamily="34" charset="0"/>
              <a:ea typeface="Lato" panose="020F0502020204030203" pitchFamily="34" charset="0"/>
              <a:cs typeface="Lato" panose="020F0502020204030203" pitchFamily="34" charset="0"/>
            </a:endParaRPr>
          </a:p>
          <a:p>
            <a:pPr marL="628639" lvl="1" indent="-171450">
              <a:buFont typeface="Arial" panose="020B0604020202020204" pitchFamily="34" charset="0"/>
              <a:buChar char="•"/>
            </a:pPr>
            <a:endParaRPr lang="en-US" sz="12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456565" lvl="1"/>
            <a:endParaRPr lang="en-GB" sz="11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456565" lvl="1"/>
            <a:endParaRPr lang="en-GB" sz="12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456565" lvl="1"/>
            <a:endParaRPr lang="en-GB" sz="11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628015" lvl="1" indent="-171450">
              <a:buFont typeface="Arial" panose="020B0604020202020204" pitchFamily="34" charset="0"/>
              <a:buChar char="•"/>
            </a:pPr>
            <a:endParaRPr lang="en-GB"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29986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9FC77-2868-122C-72D5-E09F01FA22F5}"/>
              </a:ext>
            </a:extLst>
          </p:cNvPr>
          <p:cNvSpPr>
            <a:spLocks noGrp="1"/>
          </p:cNvSpPr>
          <p:nvPr>
            <p:ph type="title"/>
          </p:nvPr>
        </p:nvSpPr>
        <p:spPr>
          <a:xfrm>
            <a:off x="719999" y="639000"/>
            <a:ext cx="9000000" cy="720000"/>
          </a:xfrm>
        </p:spPr>
        <p:txBody>
          <a:bodyPr/>
          <a:lstStyle/>
          <a:p>
            <a:r>
              <a:rPr lang="en-GB" dirty="0">
                <a:latin typeface="Lato"/>
                <a:ea typeface="Lato"/>
                <a:cs typeface="Lato"/>
              </a:rPr>
              <a:t>SO (DCC) Switching Standard Service Requests - </a:t>
            </a:r>
            <a:r>
              <a:rPr lang="en-GB" sz="2400" dirty="0">
                <a:latin typeface="Lato"/>
                <a:ea typeface="Lato"/>
                <a:cs typeface="Lato"/>
              </a:rPr>
              <a:t>SO 5.4</a:t>
            </a:r>
            <a:endParaRPr lang="en-GB" dirty="0">
              <a:latin typeface="Lato"/>
              <a:ea typeface="Lato"/>
              <a:cs typeface="Lato"/>
            </a:endParaRPr>
          </a:p>
        </p:txBody>
      </p:sp>
      <p:sp>
        <p:nvSpPr>
          <p:cNvPr id="3" name="Content Placeholder 2">
            <a:extLst>
              <a:ext uri="{FF2B5EF4-FFF2-40B4-BE49-F238E27FC236}">
                <a16:creationId xmlns:a16="http://schemas.microsoft.com/office/drawing/2014/main" id="{6FBAF8D0-AD8F-0054-970F-CAC13602A728}"/>
              </a:ext>
            </a:extLst>
          </p:cNvPr>
          <p:cNvSpPr>
            <a:spLocks noGrp="1"/>
          </p:cNvSpPr>
          <p:nvPr>
            <p:ph sz="half" idx="1"/>
          </p:nvPr>
        </p:nvSpPr>
        <p:spPr>
          <a:xfrm>
            <a:off x="719999" y="1359000"/>
            <a:ext cx="10041785" cy="4570460"/>
          </a:xfrm>
        </p:spPr>
        <p:txBody>
          <a:bodyPr vert="horz" lIns="0" tIns="0" rIns="0" bIns="0" rtlCol="0" anchor="t">
            <a:noAutofit/>
          </a:bodyPr>
          <a:lstStyle/>
          <a:p>
            <a:r>
              <a:rPr lang="en-GB" dirty="0">
                <a:latin typeface="Lato" panose="020F0502020204030203" pitchFamily="34" charset="0"/>
                <a:ea typeface="Lato" panose="020F0502020204030203" pitchFamily="34" charset="0"/>
                <a:cs typeface="Lato" panose="020F0502020204030203" pitchFamily="34" charset="0"/>
              </a:rPr>
              <a:t>REC Proposals</a:t>
            </a:r>
          </a:p>
          <a:p>
            <a:pPr marL="628015" lvl="1" indent="-171450">
              <a:buFont typeface="Arial" panose="020B0604020202020204" pitchFamily="34" charset="0"/>
              <a:buChar char="•"/>
            </a:pPr>
            <a:r>
              <a:rPr lang="en-GB" sz="1200" err="1">
                <a:solidFill>
                  <a:srgbClr val="000000"/>
                </a:solidFill>
                <a:latin typeface="Lato" panose="020F0502020204030203" pitchFamily="34" charset="0"/>
                <a:ea typeface="Lato" panose="020F0502020204030203" pitchFamily="34" charset="0"/>
                <a:cs typeface="Lato" panose="020F0502020204030203" pitchFamily="34" charset="0"/>
              </a:rPr>
              <a:t>RECCo</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stated there is no support to change the SLAs; however, Incorporating a maximum 100% response time for Service Requests of 15WD could be a compromise. </a:t>
            </a:r>
          </a:p>
          <a:p>
            <a:pPr marL="456565" lvl="1"/>
            <a:endParaRPr lang="en-GB" sz="1100" dirty="0">
              <a:solidFill>
                <a:srgbClr val="000000"/>
              </a:solidFill>
              <a:latin typeface="Lato" panose="020F0502020204030203" pitchFamily="34" charset="0"/>
              <a:ea typeface="Lato" panose="020F0502020204030203" pitchFamily="34" charset="0"/>
              <a:cs typeface="Lato" panose="020F0502020204030203" pitchFamily="34" charset="0"/>
            </a:endParaRPr>
          </a:p>
          <a:p>
            <a:r>
              <a:rPr lang="en-GB" dirty="0">
                <a:latin typeface="Lato" panose="020F0502020204030203" pitchFamily="34" charset="0"/>
                <a:ea typeface="Lato" panose="020F0502020204030203" pitchFamily="34" charset="0"/>
                <a:cs typeface="Lato" panose="020F0502020204030203" pitchFamily="34" charset="0"/>
              </a:rPr>
              <a:t>DCC Response</a:t>
            </a: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Delivering 100% across all Service Requests gives no room for manoeuvre, and everything is treated as a priority. To keep costs of CSS down, current supplier contracts do not have Service Request contracted SLAs in CSS and are delivered as a best endeavours basis. Failures of the 100% performance measure in the year have led to failed incentive regime measures and therefore penalty charges to DCC. DCC will now need to formalise this service with the CSS suppliers, and this will result in additional costs to CSS.</a:t>
            </a:r>
          </a:p>
          <a:p>
            <a:pPr marL="628015" lvl="1" indent="-171450">
              <a:buFont typeface="Arial" panose="020B0604020202020204" pitchFamily="34" charset="0"/>
              <a:buChar char="•"/>
            </a:pPr>
            <a:endParaRPr lang="en-GB" sz="1200" dirty="0">
              <a:solidFill>
                <a:srgbClr val="000000"/>
              </a:solidFill>
              <a:latin typeface="Lato" panose="020F0502020204030203" pitchFamily="34" charset="0"/>
              <a:ea typeface="Lato" panose="020F0502020204030203" pitchFamily="34" charset="0"/>
              <a:cs typeface="Lato" panose="020F0502020204030203" pitchFamily="34" charset="0"/>
            </a:endParaRPr>
          </a:p>
          <a:p>
            <a:pPr indent="-624"/>
            <a:r>
              <a:rPr lang="en-GB">
                <a:latin typeface="Lato" panose="020F0502020204030203" pitchFamily="34" charset="0"/>
                <a:ea typeface="Lato" panose="020F0502020204030203" pitchFamily="34" charset="0"/>
                <a:cs typeface="Lato" panose="020F0502020204030203" pitchFamily="34" charset="0"/>
              </a:rPr>
              <a:t>Actions</a:t>
            </a:r>
            <a:endParaRPr lang="en-GB" sz="12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628015"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to raise CRs into Capgemini, Landmark, Capita and Entrust. </a:t>
            </a:r>
          </a:p>
          <a:p>
            <a:pPr marL="1085203" lvl="2" indent="-171450">
              <a:buFont typeface="Arial" panose="020B0604020202020204" pitchFamily="34" charset="0"/>
              <a:buChar char="•"/>
            </a:pPr>
            <a:r>
              <a:rPr lang="en-GB" sz="1000">
                <a:solidFill>
                  <a:srgbClr val="000000"/>
                </a:solidFill>
                <a:latin typeface="Lato" panose="020F0502020204030203" pitchFamily="34" charset="0"/>
                <a:ea typeface="Lato" panose="020F0502020204030203" pitchFamily="34" charset="0"/>
                <a:cs typeface="Lato" panose="020F0502020204030203" pitchFamily="34" charset="0"/>
              </a:rPr>
              <a:t>DCC believes the CSS Suppliers would not agree to a 100% contract change without a considerable investment in resources and this will be investigated through the CRs.</a:t>
            </a:r>
          </a:p>
          <a:p>
            <a:pPr marL="628639" lvl="1" indent="-1714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to introduce an enhanced exceptions process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(including the recruitment of resources)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to ensure we remove every instance of failure outside of our control</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 DCC welcomes the support from </a:t>
            </a:r>
            <a:r>
              <a:rPr lang="en-GB" sz="1200" err="1">
                <a:solidFill>
                  <a:srgbClr val="000000"/>
                </a:solidFill>
                <a:latin typeface="Lato" panose="020F0502020204030203" pitchFamily="34" charset="0"/>
                <a:ea typeface="Lato" panose="020F0502020204030203" pitchFamily="34" charset="0"/>
                <a:cs typeface="Lato" panose="020F0502020204030203" pitchFamily="34" charset="0"/>
              </a:rPr>
              <a:t>RECCo</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 in supporting these exceptions into PAB</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a:t>
            </a:r>
            <a:endParaRPr lang="en-GB" sz="1200">
              <a:solidFill>
                <a:srgbClr val="000000"/>
              </a:solidFill>
              <a:latin typeface="Lato" panose="020F0502020204030203" pitchFamily="34" charset="0"/>
              <a:ea typeface="Lato" panose="020F0502020204030203" pitchFamily="34" charset="0"/>
              <a:cs typeface="Lato" panose="020F0502020204030203" pitchFamily="34" charset="0"/>
            </a:endParaRPr>
          </a:p>
          <a:p>
            <a:pPr marL="0" lvl="1"/>
            <a:endParaRPr lang="en-GB" sz="1600" b="1">
              <a:latin typeface="Lato" panose="020F0502020204030203" pitchFamily="34" charset="0"/>
              <a:ea typeface="Lato" panose="020F0502020204030203" pitchFamily="34" charset="0"/>
              <a:cs typeface="Lato" panose="020F0502020204030203" pitchFamily="34" charset="0"/>
            </a:endParaRPr>
          </a:p>
          <a:p>
            <a:pPr marL="0" lvl="1"/>
            <a:r>
              <a:rPr lang="en-GB" sz="1600" b="1">
                <a:latin typeface="Lato" panose="020F0502020204030203" pitchFamily="34" charset="0"/>
                <a:ea typeface="Lato" panose="020F0502020204030203" pitchFamily="34" charset="0"/>
                <a:cs typeface="Lato" panose="020F0502020204030203" pitchFamily="34" charset="0"/>
              </a:rPr>
              <a:t>DCC considers that this revised proposal will better facilitate REC Objective (a) as providing greater transparency of failures outside of DCC’s control to the PAB will facilitate effective competition in the energy retail markets.</a:t>
            </a:r>
            <a:endParaRPr lang="en-US" sz="1600" b="1">
              <a:latin typeface="Lato" panose="020F0502020204030203" pitchFamily="34" charset="0"/>
              <a:ea typeface="Lato" panose="020F0502020204030203" pitchFamily="34" charset="0"/>
              <a:cs typeface="Lato" panose="020F0502020204030203" pitchFamily="34" charset="0"/>
            </a:endParaRPr>
          </a:p>
          <a:p>
            <a:pPr marL="628639" lvl="1" indent="-171450">
              <a:buFont typeface="Arial" panose="020B0604020202020204" pitchFamily="34" charset="0"/>
              <a:buChar char="•"/>
            </a:pPr>
            <a:endParaRPr lang="en-US" sz="12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628015" lvl="1" indent="-171450">
              <a:buFont typeface="Arial" panose="020B0604020202020204" pitchFamily="34" charset="0"/>
              <a:buChar char="•"/>
            </a:pPr>
            <a:endParaRPr lang="en-GB" sz="11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456565" lvl="1"/>
            <a:endParaRPr lang="en-GB" sz="12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456565" lvl="1"/>
            <a:endParaRPr lang="en-GB" sz="1100" dirty="0">
              <a:solidFill>
                <a:srgbClr val="000000"/>
              </a:solidFill>
              <a:latin typeface="Lato" panose="020F0502020204030203" pitchFamily="34" charset="0"/>
              <a:ea typeface="Lato" panose="020F0502020204030203" pitchFamily="34" charset="0"/>
              <a:cs typeface="Lato" panose="020F0502020204030203" pitchFamily="34" charset="0"/>
            </a:endParaRPr>
          </a:p>
          <a:p>
            <a:pPr marL="628015" lvl="1" indent="-171450">
              <a:buFont typeface="Arial" panose="020B0604020202020204" pitchFamily="34" charset="0"/>
              <a:buChar char="•"/>
            </a:pPr>
            <a:endParaRPr lang="en-GB"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624407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9BC6A-DD9D-3610-7D5F-1E4E7E5A1582}"/>
              </a:ext>
            </a:extLst>
          </p:cNvPr>
          <p:cNvSpPr>
            <a:spLocks noGrp="1"/>
          </p:cNvSpPr>
          <p:nvPr>
            <p:ph type="title"/>
          </p:nvPr>
        </p:nvSpPr>
        <p:spPr>
          <a:xfrm>
            <a:off x="720000" y="360000"/>
            <a:ext cx="9000000" cy="720000"/>
          </a:xfrm>
        </p:spPr>
        <p:txBody>
          <a:bodyPr/>
          <a:lstStyle/>
          <a:p>
            <a:r>
              <a:rPr lang="en-GB"/>
              <a:t>Summary</a:t>
            </a:r>
          </a:p>
        </p:txBody>
      </p:sp>
      <p:sp>
        <p:nvSpPr>
          <p:cNvPr id="3" name="Content Placeholder 2">
            <a:extLst>
              <a:ext uri="{FF2B5EF4-FFF2-40B4-BE49-F238E27FC236}">
                <a16:creationId xmlns:a16="http://schemas.microsoft.com/office/drawing/2014/main" id="{F4ED014D-680A-9FD0-1B90-B202148653FE}"/>
              </a:ext>
            </a:extLst>
          </p:cNvPr>
          <p:cNvSpPr>
            <a:spLocks noGrp="1"/>
          </p:cNvSpPr>
          <p:nvPr>
            <p:ph sz="half" idx="1"/>
          </p:nvPr>
        </p:nvSpPr>
        <p:spPr>
          <a:xfrm>
            <a:off x="720000" y="846797"/>
            <a:ext cx="10473864" cy="5261771"/>
          </a:xfrm>
        </p:spPr>
        <p:txBody>
          <a:bodyPr vert="horz" lIns="0" tIns="0" rIns="0" bIns="0" rtlCol="0" anchor="t">
            <a:noAutofit/>
          </a:bodyPr>
          <a:lstStyle/>
          <a:p>
            <a:r>
              <a:rPr lang="en-GB" sz="1400">
                <a:latin typeface="Lato" panose="020F0502020204030203" pitchFamily="34" charset="0"/>
                <a:ea typeface="Lato" panose="020F0502020204030203" pitchFamily="34" charset="0"/>
                <a:cs typeface="Lato" panose="020F0502020204030203" pitchFamily="34" charset="0"/>
              </a:rPr>
              <a:t>Any</a:t>
            </a:r>
            <a:r>
              <a:rPr lang="en-GB" sz="1400" dirty="0">
                <a:latin typeface="Lato" panose="020F0502020204030203" pitchFamily="34" charset="0"/>
                <a:ea typeface="Lato" panose="020F0502020204030203" pitchFamily="34" charset="0"/>
                <a:cs typeface="Lato" panose="020F0502020204030203" pitchFamily="34" charset="0"/>
              </a:rPr>
              <a:t> good measure of performance over a </a:t>
            </a:r>
            <a:r>
              <a:rPr lang="en-GB" sz="1400">
                <a:latin typeface="Lato" panose="020F0502020204030203" pitchFamily="34" charset="0"/>
                <a:ea typeface="Lato" panose="020F0502020204030203" pitchFamily="34" charset="0"/>
                <a:cs typeface="Lato" panose="020F0502020204030203" pitchFamily="34" charset="0"/>
              </a:rPr>
              <a:t>month</a:t>
            </a:r>
            <a:r>
              <a:rPr lang="en-GB" sz="1400" dirty="0">
                <a:latin typeface="Lato" panose="020F0502020204030203" pitchFamily="34" charset="0"/>
                <a:ea typeface="Lato" panose="020F0502020204030203" pitchFamily="34" charset="0"/>
                <a:cs typeface="Lato" panose="020F0502020204030203" pitchFamily="34" charset="0"/>
              </a:rPr>
              <a:t>, where there are millions of events during the month, should not be determined by a single bad event </a:t>
            </a:r>
            <a:r>
              <a:rPr lang="en-GB" sz="1400">
                <a:latin typeface="Lato" panose="020F0502020204030203" pitchFamily="34" charset="0"/>
                <a:ea typeface="Lato" panose="020F0502020204030203" pitchFamily="34" charset="0"/>
                <a:cs typeface="Lato" panose="020F0502020204030203" pitchFamily="34" charset="0"/>
              </a:rPr>
              <a:t>especially </a:t>
            </a:r>
            <a:r>
              <a:rPr lang="en-GB" sz="1400" dirty="0">
                <a:latin typeface="Lato" panose="020F0502020204030203" pitchFamily="34" charset="0"/>
                <a:ea typeface="Lato" panose="020F0502020204030203" pitchFamily="34" charset="0"/>
                <a:cs typeface="Lato" panose="020F0502020204030203" pitchFamily="34" charset="0"/>
              </a:rPr>
              <a:t>when the vast majority of events are within target. DCC </a:t>
            </a:r>
            <a:r>
              <a:rPr lang="en-GB" sz="1400">
                <a:latin typeface="Lato" panose="020F0502020204030203" pitchFamily="34" charset="0"/>
                <a:ea typeface="Lato" panose="020F0502020204030203" pitchFamily="34" charset="0"/>
                <a:cs typeface="Lato" panose="020F0502020204030203" pitchFamily="34" charset="0"/>
              </a:rPr>
              <a:t>considers</a:t>
            </a:r>
            <a:r>
              <a:rPr lang="en-GB" sz="1400" dirty="0">
                <a:latin typeface="Lato" panose="020F0502020204030203" pitchFamily="34" charset="0"/>
                <a:ea typeface="Lato" panose="020F0502020204030203" pitchFamily="34" charset="0"/>
                <a:cs typeface="Lato" panose="020F0502020204030203" pitchFamily="34" charset="0"/>
              </a:rPr>
              <a:t> that the current measurement regime </a:t>
            </a:r>
            <a:r>
              <a:rPr lang="en-GB" sz="1400">
                <a:latin typeface="Lato" panose="020F0502020204030203" pitchFamily="34" charset="0"/>
                <a:ea typeface="Lato" panose="020F0502020204030203" pitchFamily="34" charset="0"/>
                <a:cs typeface="Lato" panose="020F0502020204030203" pitchFamily="34" charset="0"/>
              </a:rPr>
              <a:t>misrepresents</a:t>
            </a:r>
            <a:r>
              <a:rPr lang="en-GB" sz="1400" dirty="0">
                <a:latin typeface="Lato" panose="020F0502020204030203" pitchFamily="34" charset="0"/>
                <a:ea typeface="Lato" panose="020F0502020204030203" pitchFamily="34" charset="0"/>
                <a:cs typeface="Lato" panose="020F0502020204030203" pitchFamily="34" charset="0"/>
              </a:rPr>
              <a:t> the overall performance of the Central Switching Service. </a:t>
            </a:r>
          </a:p>
          <a:p>
            <a:r>
              <a:rPr lang="en-GB" sz="1400" dirty="0">
                <a:latin typeface="Lato" panose="020F0502020204030203" pitchFamily="34" charset="0"/>
                <a:ea typeface="Lato" panose="020F0502020204030203" pitchFamily="34" charset="0"/>
                <a:cs typeface="Lato" panose="020F0502020204030203" pitchFamily="34" charset="0"/>
              </a:rPr>
              <a:t>Asks of </a:t>
            </a:r>
            <a:r>
              <a:rPr lang="en-GB" sz="1400" dirty="0" err="1">
                <a:latin typeface="Lato" panose="020F0502020204030203" pitchFamily="34" charset="0"/>
                <a:ea typeface="Lato" panose="020F0502020204030203" pitchFamily="34" charset="0"/>
                <a:cs typeface="Lato" panose="020F0502020204030203" pitchFamily="34" charset="0"/>
              </a:rPr>
              <a:t>RECCo</a:t>
            </a:r>
            <a:r>
              <a:rPr lang="en-GB" sz="1400" dirty="0">
                <a:latin typeface="Lato" panose="020F0502020204030203" pitchFamily="34" charset="0"/>
                <a:ea typeface="Lato" panose="020F0502020204030203" pitchFamily="34" charset="0"/>
                <a:cs typeface="Lato" panose="020F0502020204030203" pitchFamily="34" charset="0"/>
              </a:rPr>
              <a:t> and Industry</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Consider the Ofgem precedent with the decision to remove any measures from incentive regimes that DCC cannot control and apply the same principle to Gate Closure.</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Consider the cost benefit of additional resource implications on DCC/CSS/REC Parties to correct inappropriate measures.</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Support DCC increasing the minimum instance counts for Asynchronous messages and Gate Closure.</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Work with DCC on a joint process for exception reporting to PAB.</a:t>
            </a:r>
          </a:p>
          <a:p>
            <a:r>
              <a:rPr lang="en-GB" sz="1400" dirty="0">
                <a:latin typeface="Lato" panose="020F0502020204030203" pitchFamily="34" charset="0"/>
                <a:ea typeface="Lato" panose="020F0502020204030203" pitchFamily="34" charset="0"/>
                <a:cs typeface="Lato" panose="020F0502020204030203" pitchFamily="34" charset="0"/>
              </a:rPr>
              <a:t>What can DCC do to compromise?</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Add the 5% contingency to the Peak Volume boundaries.</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Introduction of infrastructure changes to increase minimum instances for Asynchronous messages and Gate Closure operations. </a:t>
            </a:r>
          </a:p>
          <a:p>
            <a:pPr marL="742315" lvl="1" indent="-285750">
              <a:buFont typeface="Arial" panose="020B0604020202020204" pitchFamily="34" charset="0"/>
              <a:buChar char="•"/>
            </a:pPr>
            <a:r>
              <a:rPr lang="en-GB" sz="1200">
                <a:solidFill>
                  <a:srgbClr val="000000"/>
                </a:solidFill>
                <a:latin typeface="Lato" panose="020F0502020204030203" pitchFamily="34" charset="0"/>
                <a:ea typeface="Lato" panose="020F0502020204030203" pitchFamily="34" charset="0"/>
                <a:cs typeface="Lato" panose="020F0502020204030203" pitchFamily="34" charset="0"/>
              </a:rPr>
              <a:t>Retain an appropriate</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daily target on synchronous</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and asynchronous messages</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for the </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90</a:t>
            </a:r>
            <a:r>
              <a:rPr lang="en-GB" sz="1200" baseline="30000" dirty="0">
                <a:solidFill>
                  <a:srgbClr val="000000"/>
                </a:solidFill>
                <a:latin typeface="Lato" panose="020F0502020204030203" pitchFamily="34" charset="0"/>
                <a:ea typeface="Lato" panose="020F0502020204030203" pitchFamily="34" charset="0"/>
                <a:cs typeface="Lato" panose="020F0502020204030203" pitchFamily="34" charset="0"/>
              </a:rPr>
              <a:t>th</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percentile</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 </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Gate closure - In the case of failures, provide supporting data reporting for the end-to-end process to enable PAB to address non-compliance.</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to introduce an enhanced exceptions process and resource to ensure we remove every instance of failure outside of our control. </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Service Requests will need to be formally backed off in CSS supplier contracts. This will be an additional cost to DCC. </a:t>
            </a:r>
          </a:p>
          <a:p>
            <a:r>
              <a:rPr lang="en-GB" sz="1400" dirty="0">
                <a:latin typeface="Lato" panose="020F0502020204030203" pitchFamily="34" charset="0"/>
                <a:ea typeface="Lato" panose="020F0502020204030203" pitchFamily="34" charset="0"/>
                <a:cs typeface="Lato" panose="020F0502020204030203" pitchFamily="34" charset="0"/>
              </a:rPr>
              <a:t>Additional actions for DCC</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Detailed </a:t>
            </a:r>
            <a:r>
              <a:rPr lang="en-GB" sz="1200">
                <a:solidFill>
                  <a:srgbClr val="000000"/>
                </a:solidFill>
                <a:latin typeface="Lato" panose="020F0502020204030203" pitchFamily="34" charset="0"/>
                <a:ea typeface="Lato" panose="020F0502020204030203" pitchFamily="34" charset="0"/>
                <a:cs typeface="Lato" panose="020F0502020204030203" pitchFamily="34" charset="0"/>
              </a:rPr>
              <a:t>exceptions</a:t>
            </a: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 process introduction: </a:t>
            </a:r>
          </a:p>
          <a:p>
            <a:pPr marL="1199515" lvl="2" indent="-171450">
              <a:buFont typeface="Wingdings" panose="020B0604020202020204" pitchFamily="34" charset="0"/>
              <a:buChar char="§"/>
            </a:pPr>
            <a:r>
              <a:rPr lang="en-GB" sz="1000" b="1">
                <a:solidFill>
                  <a:srgbClr val="000000"/>
                </a:solidFill>
                <a:latin typeface="Lato" panose="020F0502020204030203" pitchFamily="34" charset="0"/>
                <a:ea typeface="Lato" panose="020F0502020204030203" pitchFamily="34" charset="0"/>
                <a:cs typeface="Lato" panose="020F0502020204030203" pitchFamily="34" charset="0"/>
              </a:rPr>
              <a:t>Hybrid - </a:t>
            </a:r>
            <a:r>
              <a:rPr lang="en-GB" sz="1000">
                <a:solidFill>
                  <a:srgbClr val="000000"/>
                </a:solidFill>
                <a:latin typeface="Lato" panose="020F0502020204030203" pitchFamily="34" charset="0"/>
                <a:ea typeface="Lato" panose="020F0502020204030203" pitchFamily="34" charset="0"/>
                <a:cs typeface="Lato" panose="020F0502020204030203" pitchFamily="34" charset="0"/>
              </a:rPr>
              <a:t>Manual/Automated tooling – DCC to explore, via a CR into Capgemini, the development of an auto tooling solution to identify and remove agreed exceptions in line with audit processes. </a:t>
            </a:r>
          </a:p>
          <a:p>
            <a:pPr marL="742315" lvl="1" indent="-285750">
              <a:buFont typeface="Arial" panose="020B0604020202020204" pitchFamily="34" charset="0"/>
              <a:buChar char="•"/>
            </a:pPr>
            <a:r>
              <a:rPr lang="en-GB" sz="1200" dirty="0">
                <a:solidFill>
                  <a:srgbClr val="000000"/>
                </a:solidFill>
                <a:latin typeface="Lato" panose="020F0502020204030203" pitchFamily="34" charset="0"/>
                <a:ea typeface="Lato" panose="020F0502020204030203" pitchFamily="34" charset="0"/>
                <a:cs typeface="Lato" panose="020F0502020204030203" pitchFamily="34" charset="0"/>
              </a:rPr>
              <a:t>DCC and its Service Providers will need additional resources to be available to process incidents and Service Requests 100% of the time and therefore we will need to change the current operating model. </a:t>
            </a:r>
          </a:p>
          <a:p>
            <a:pPr marL="456565" lvl="1"/>
            <a:endParaRPr lang="en-GB" dirty="0">
              <a:latin typeface="Lato" panose="020F0502020204030203" pitchFamily="34" charset="0"/>
              <a:ea typeface="Lato" panose="020F0502020204030203" pitchFamily="34" charset="0"/>
              <a:cs typeface="Lato" panose="020F0502020204030203" pitchFamily="34" charset="0"/>
            </a:endParaRPr>
          </a:p>
          <a:p>
            <a:endParaRPr lang="en-GB"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111587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43CC4-FDB7-F91E-FFFB-A6804F6A5D7B}"/>
              </a:ext>
            </a:extLst>
          </p:cNvPr>
          <p:cNvSpPr>
            <a:spLocks noGrp="1"/>
          </p:cNvSpPr>
          <p:nvPr>
            <p:ph type="ctrTitle"/>
          </p:nvPr>
        </p:nvSpPr>
        <p:spPr/>
        <p:txBody>
          <a:bodyPr/>
          <a:lstStyle/>
          <a:p>
            <a:r>
              <a:rPr lang="en-GB"/>
              <a:t>Appendix &amp; Previous slides</a:t>
            </a:r>
            <a:br>
              <a:rPr lang="en-GB"/>
            </a:br>
            <a:endParaRPr lang="en-GB" sz="2800"/>
          </a:p>
        </p:txBody>
      </p:sp>
      <p:sp>
        <p:nvSpPr>
          <p:cNvPr id="3" name="Subtitle 2">
            <a:extLst>
              <a:ext uri="{FF2B5EF4-FFF2-40B4-BE49-F238E27FC236}">
                <a16:creationId xmlns:a16="http://schemas.microsoft.com/office/drawing/2014/main" id="{909CC776-006B-F39E-147E-0F66493841CD}"/>
              </a:ext>
            </a:extLst>
          </p:cNvPr>
          <p:cNvSpPr>
            <a:spLocks noGrp="1"/>
          </p:cNvSpPr>
          <p:nvPr>
            <p:ph type="subTitle" idx="1"/>
          </p:nvPr>
        </p:nvSpPr>
        <p:spPr/>
        <p:txBody>
          <a:bodyPr/>
          <a:lstStyle/>
          <a:p>
            <a:r>
              <a:rPr lang="en-GB"/>
              <a:t>Previously presented supporting slides</a:t>
            </a:r>
          </a:p>
        </p:txBody>
      </p:sp>
    </p:spTree>
    <p:extLst>
      <p:ext uri="{BB962C8B-B14F-4D97-AF65-F5344CB8AC3E}">
        <p14:creationId xmlns:p14="http://schemas.microsoft.com/office/powerpoint/2010/main" val="339540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14F77-9B18-8D9F-FB96-A94AC355D27B}"/>
              </a:ext>
            </a:extLst>
          </p:cNvPr>
          <p:cNvSpPr>
            <a:spLocks noGrp="1"/>
          </p:cNvSpPr>
          <p:nvPr>
            <p:ph type="title"/>
          </p:nvPr>
        </p:nvSpPr>
        <p:spPr/>
        <p:txBody>
          <a:bodyPr/>
          <a:lstStyle/>
          <a:p>
            <a:r>
              <a:rPr lang="en-GB">
                <a:latin typeface="Lato"/>
                <a:ea typeface="Lato"/>
                <a:cs typeface="Lato"/>
              </a:rPr>
              <a:t>Overview on the new evolved proposals</a:t>
            </a:r>
            <a:endParaRPr lang="en-GB"/>
          </a:p>
        </p:txBody>
      </p:sp>
      <p:graphicFrame>
        <p:nvGraphicFramePr>
          <p:cNvPr id="4" name="Table 4">
            <a:extLst>
              <a:ext uri="{FF2B5EF4-FFF2-40B4-BE49-F238E27FC236}">
                <a16:creationId xmlns:a16="http://schemas.microsoft.com/office/drawing/2014/main" id="{AA0E6D70-7413-2175-78F1-76C454BBD219}"/>
              </a:ext>
            </a:extLst>
          </p:cNvPr>
          <p:cNvGraphicFramePr>
            <a:graphicFrameLocks noGrp="1"/>
          </p:cNvGraphicFramePr>
          <p:nvPr>
            <p:extLst>
              <p:ext uri="{D42A27DB-BD31-4B8C-83A1-F6EECF244321}">
                <p14:modId xmlns:p14="http://schemas.microsoft.com/office/powerpoint/2010/main" val="2675616292"/>
              </p:ext>
            </p:extLst>
          </p:nvPr>
        </p:nvGraphicFramePr>
        <p:xfrm>
          <a:off x="560471" y="2987051"/>
          <a:ext cx="10569932" cy="3103335"/>
        </p:xfrm>
        <a:graphic>
          <a:graphicData uri="http://schemas.openxmlformats.org/drawingml/2006/table">
            <a:tbl>
              <a:tblPr firstRow="1" bandRow="1">
                <a:tableStyleId>{5C22544A-7EE6-4342-B048-85BDC9FD1C3A}</a:tableStyleId>
              </a:tblPr>
              <a:tblGrid>
                <a:gridCol w="3523311">
                  <a:extLst>
                    <a:ext uri="{9D8B030D-6E8A-4147-A177-3AD203B41FA5}">
                      <a16:colId xmlns:a16="http://schemas.microsoft.com/office/drawing/2014/main" val="1543300848"/>
                    </a:ext>
                  </a:extLst>
                </a:gridCol>
                <a:gridCol w="4090813">
                  <a:extLst>
                    <a:ext uri="{9D8B030D-6E8A-4147-A177-3AD203B41FA5}">
                      <a16:colId xmlns:a16="http://schemas.microsoft.com/office/drawing/2014/main" val="2823958330"/>
                    </a:ext>
                  </a:extLst>
                </a:gridCol>
                <a:gridCol w="2955808">
                  <a:extLst>
                    <a:ext uri="{9D8B030D-6E8A-4147-A177-3AD203B41FA5}">
                      <a16:colId xmlns:a16="http://schemas.microsoft.com/office/drawing/2014/main" val="3403050326"/>
                    </a:ext>
                  </a:extLst>
                </a:gridCol>
              </a:tblGrid>
              <a:tr h="344815">
                <a:tc>
                  <a:txBody>
                    <a:bodyPr/>
                    <a:lstStyle/>
                    <a:p>
                      <a:r>
                        <a:rPr lang="en-GB" sz="1600"/>
                        <a:t>Category</a:t>
                      </a:r>
                    </a:p>
                  </a:txBody>
                  <a:tcPr/>
                </a:tc>
                <a:tc>
                  <a:txBody>
                    <a:bodyPr/>
                    <a:lstStyle/>
                    <a:p>
                      <a:r>
                        <a:rPr lang="en-GB" sz="1600"/>
                        <a:t>Metric</a:t>
                      </a:r>
                    </a:p>
                  </a:txBody>
                  <a:tcPr/>
                </a:tc>
                <a:tc>
                  <a:txBody>
                    <a:bodyPr/>
                    <a:lstStyle/>
                    <a:p>
                      <a:r>
                        <a:rPr lang="en-GB" sz="1600"/>
                        <a:t>Service Definition Ref.</a:t>
                      </a:r>
                    </a:p>
                  </a:txBody>
                  <a:tcPr/>
                </a:tc>
                <a:extLst>
                  <a:ext uri="{0D108BD9-81ED-4DB2-BD59-A6C34878D82A}">
                    <a16:rowId xmlns:a16="http://schemas.microsoft.com/office/drawing/2014/main" val="2257536119"/>
                  </a:ext>
                </a:extLst>
              </a:tr>
              <a:tr h="344815">
                <a:tc rowSpan="3">
                  <a:txBody>
                    <a:bodyPr/>
                    <a:lstStyle/>
                    <a:p>
                      <a:r>
                        <a:rPr lang="en-GB" sz="1400" b="0">
                          <a:solidFill>
                            <a:schemeClr val="tx1"/>
                          </a:solidFill>
                        </a:rPr>
                        <a:t>CSS Message Targets</a:t>
                      </a:r>
                    </a:p>
                  </a:txBody>
                  <a:tcPr/>
                </a:tc>
                <a:tc>
                  <a:txBody>
                    <a:bodyPr/>
                    <a:lstStyle/>
                    <a:p>
                      <a:r>
                        <a:rPr lang="en-GB" sz="1400" b="0">
                          <a:solidFill>
                            <a:schemeClr val="tx1"/>
                          </a:solidFill>
                        </a:rPr>
                        <a:t>Synchronous Messages</a:t>
                      </a:r>
                    </a:p>
                  </a:txBody>
                  <a:tcPr/>
                </a:tc>
                <a:tc>
                  <a:txBody>
                    <a:bodyPr/>
                    <a:lstStyle/>
                    <a:p>
                      <a:r>
                        <a:rPr lang="en-GB" sz="1400" b="0">
                          <a:solidFill>
                            <a:schemeClr val="tx1"/>
                          </a:solidFill>
                        </a:rPr>
                        <a:t>CSS 6.1</a:t>
                      </a:r>
                    </a:p>
                  </a:txBody>
                  <a:tcPr/>
                </a:tc>
                <a:extLst>
                  <a:ext uri="{0D108BD9-81ED-4DB2-BD59-A6C34878D82A}">
                    <a16:rowId xmlns:a16="http://schemas.microsoft.com/office/drawing/2014/main" val="3000081705"/>
                  </a:ext>
                </a:extLst>
              </a:tr>
              <a:tr h="344815">
                <a:tc vMerge="1">
                  <a:txBody>
                    <a:bodyPr/>
                    <a:lstStyle/>
                    <a:p>
                      <a:endParaRPr lang="en-GB"/>
                    </a:p>
                  </a:txBody>
                  <a:tcPr/>
                </a:tc>
                <a:tc>
                  <a:txBody>
                    <a:bodyPr/>
                    <a:lstStyle/>
                    <a:p>
                      <a:r>
                        <a:rPr lang="en-GB" sz="1400" b="0">
                          <a:solidFill>
                            <a:schemeClr val="tx1"/>
                          </a:solidFill>
                        </a:rPr>
                        <a:t>Asynchronous Messages</a:t>
                      </a:r>
                    </a:p>
                  </a:txBody>
                  <a:tcPr/>
                </a:tc>
                <a:tc>
                  <a:txBody>
                    <a:bodyPr/>
                    <a:lstStyle/>
                    <a:p>
                      <a:r>
                        <a:rPr lang="en-GB" sz="1400" b="0">
                          <a:solidFill>
                            <a:schemeClr val="tx1"/>
                          </a:solidFill>
                        </a:rPr>
                        <a:t>CSS 6.2</a:t>
                      </a:r>
                    </a:p>
                  </a:txBody>
                  <a:tcPr/>
                </a:tc>
                <a:extLst>
                  <a:ext uri="{0D108BD9-81ED-4DB2-BD59-A6C34878D82A}">
                    <a16:rowId xmlns:a16="http://schemas.microsoft.com/office/drawing/2014/main" val="3206339245"/>
                  </a:ext>
                </a:extLst>
              </a:tr>
              <a:tr h="344815">
                <a:tc vMerge="1">
                  <a:txBody>
                    <a:bodyPr/>
                    <a:lstStyle/>
                    <a:p>
                      <a:endParaRPr lang="en-GB"/>
                    </a:p>
                  </a:txBody>
                  <a:tcPr/>
                </a:tc>
                <a:tc>
                  <a:txBody>
                    <a:bodyPr/>
                    <a:lstStyle/>
                    <a:p>
                      <a:r>
                        <a:rPr lang="en-GB" sz="1400" b="0">
                          <a:solidFill>
                            <a:schemeClr val="tx1"/>
                          </a:solidFill>
                        </a:rPr>
                        <a:t>Gate Closure</a:t>
                      </a:r>
                    </a:p>
                  </a:txBody>
                  <a:tcPr/>
                </a:tc>
                <a:tc>
                  <a:txBody>
                    <a:bodyPr/>
                    <a:lstStyle/>
                    <a:p>
                      <a:r>
                        <a:rPr lang="en-GB" sz="1400" b="0">
                          <a:solidFill>
                            <a:schemeClr val="tx1"/>
                          </a:solidFill>
                        </a:rPr>
                        <a:t>CSS 6.3</a:t>
                      </a:r>
                    </a:p>
                  </a:txBody>
                  <a:tcPr/>
                </a:tc>
                <a:extLst>
                  <a:ext uri="{0D108BD9-81ED-4DB2-BD59-A6C34878D82A}">
                    <a16:rowId xmlns:a16="http://schemas.microsoft.com/office/drawing/2014/main" val="1207309060"/>
                  </a:ext>
                </a:extLst>
              </a:tr>
              <a:tr h="344815">
                <a:tc rowSpan="2">
                  <a:txBody>
                    <a:bodyPr/>
                    <a:lstStyle/>
                    <a:p>
                      <a:r>
                        <a:rPr lang="en-GB" sz="1400" b="0">
                          <a:solidFill>
                            <a:schemeClr val="tx1"/>
                          </a:solidFill>
                        </a:rPr>
                        <a:t>Incident Management Targets</a:t>
                      </a:r>
                    </a:p>
                  </a:txBody>
                  <a:tcPr/>
                </a:tc>
                <a:tc>
                  <a:txBody>
                    <a:bodyPr/>
                    <a:lstStyle/>
                    <a:p>
                      <a:r>
                        <a:rPr lang="en-GB" sz="1400" b="0">
                          <a:solidFill>
                            <a:schemeClr val="tx1"/>
                          </a:solidFill>
                        </a:rPr>
                        <a:t>SO (DCC) and CSS (Landmark) Incidents</a:t>
                      </a:r>
                    </a:p>
                  </a:txBody>
                  <a:tcPr/>
                </a:tc>
                <a:tc>
                  <a:txBody>
                    <a:bodyPr/>
                    <a:lstStyle/>
                    <a:p>
                      <a:r>
                        <a:rPr lang="en-GB" sz="1400" b="0">
                          <a:solidFill>
                            <a:schemeClr val="tx1"/>
                          </a:solidFill>
                        </a:rPr>
                        <a:t>SO/CSS 5.2</a:t>
                      </a:r>
                    </a:p>
                  </a:txBody>
                  <a:tcPr/>
                </a:tc>
                <a:extLst>
                  <a:ext uri="{0D108BD9-81ED-4DB2-BD59-A6C34878D82A}">
                    <a16:rowId xmlns:a16="http://schemas.microsoft.com/office/drawing/2014/main" val="806920764"/>
                  </a:ext>
                </a:extLst>
              </a:tr>
              <a:tr h="344815">
                <a:tc vMerge="1">
                  <a:txBody>
                    <a:bodyPr/>
                    <a:lstStyle/>
                    <a:p>
                      <a:endParaRPr lang="en-GB"/>
                    </a:p>
                  </a:txBody>
                  <a:tcPr/>
                </a:tc>
                <a:tc>
                  <a:txBody>
                    <a:bodyPr/>
                    <a:lstStyle/>
                    <a:p>
                      <a:r>
                        <a:rPr lang="en-GB" sz="1400" b="0">
                          <a:solidFill>
                            <a:schemeClr val="tx1"/>
                          </a:solidFill>
                        </a:rPr>
                        <a:t>ERDS/GRDS Incidents</a:t>
                      </a:r>
                    </a:p>
                  </a:txBody>
                  <a:tcPr/>
                </a:tc>
                <a:tc>
                  <a:txBody>
                    <a:bodyPr/>
                    <a:lstStyle/>
                    <a:p>
                      <a:r>
                        <a:rPr lang="en-GB" sz="1400" b="0">
                          <a:solidFill>
                            <a:schemeClr val="tx1"/>
                          </a:solidFill>
                        </a:rPr>
                        <a:t>ERDS/GRDS 6.2</a:t>
                      </a:r>
                    </a:p>
                  </a:txBody>
                  <a:tcPr/>
                </a:tc>
                <a:extLst>
                  <a:ext uri="{0D108BD9-81ED-4DB2-BD59-A6C34878D82A}">
                    <a16:rowId xmlns:a16="http://schemas.microsoft.com/office/drawing/2014/main" val="2938031381"/>
                  </a:ext>
                </a:extLst>
              </a:tr>
              <a:tr h="344815">
                <a:tc>
                  <a:txBody>
                    <a:bodyPr/>
                    <a:lstStyle/>
                    <a:p>
                      <a:endParaRPr lang="en-GB" sz="1400" b="0">
                        <a:solidFill>
                          <a:schemeClr val="tx1"/>
                        </a:solidFill>
                      </a:endParaRPr>
                    </a:p>
                  </a:txBody>
                  <a:tcPr/>
                </a:tc>
                <a:tc>
                  <a:txBody>
                    <a:bodyPr/>
                    <a:lstStyle/>
                    <a:p>
                      <a:r>
                        <a:rPr lang="en-GB" sz="1400" b="0">
                          <a:solidFill>
                            <a:schemeClr val="tx1"/>
                          </a:solidFill>
                        </a:rPr>
                        <a:t>Service Requests</a:t>
                      </a:r>
                    </a:p>
                  </a:txBody>
                  <a:tcPr/>
                </a:tc>
                <a:tc>
                  <a:txBody>
                    <a:bodyPr/>
                    <a:lstStyle/>
                    <a:p>
                      <a:endParaRPr lang="en-GB" sz="1400" b="0">
                        <a:solidFill>
                          <a:schemeClr val="tx1"/>
                        </a:solidFill>
                      </a:endParaRPr>
                    </a:p>
                  </a:txBody>
                  <a:tcPr/>
                </a:tc>
                <a:extLst>
                  <a:ext uri="{0D108BD9-81ED-4DB2-BD59-A6C34878D82A}">
                    <a16:rowId xmlns:a16="http://schemas.microsoft.com/office/drawing/2014/main" val="3144617002"/>
                  </a:ext>
                </a:extLst>
              </a:tr>
              <a:tr h="344815">
                <a:tc>
                  <a:txBody>
                    <a:bodyPr/>
                    <a:lstStyle/>
                    <a:p>
                      <a:r>
                        <a:rPr lang="en-GB" sz="1400"/>
                        <a:t>Performance Measurement Exclusions</a:t>
                      </a:r>
                    </a:p>
                  </a:txBody>
                  <a:tcPr/>
                </a:tc>
                <a:tc gridSpan="2">
                  <a:txBody>
                    <a:bodyPr/>
                    <a:lstStyle/>
                    <a:p>
                      <a:r>
                        <a:rPr lang="en-GB" sz="1400"/>
                        <a:t>Relevant to all areas</a:t>
                      </a:r>
                    </a:p>
                  </a:txBody>
                  <a:tcPr/>
                </a:tc>
                <a:tc hMerge="1">
                  <a:txBody>
                    <a:bodyPr/>
                    <a:lstStyle/>
                    <a:p>
                      <a:endParaRPr lang="en-GB" sz="1400"/>
                    </a:p>
                  </a:txBody>
                  <a:tcPr/>
                </a:tc>
                <a:extLst>
                  <a:ext uri="{0D108BD9-81ED-4DB2-BD59-A6C34878D82A}">
                    <a16:rowId xmlns:a16="http://schemas.microsoft.com/office/drawing/2014/main" val="914229029"/>
                  </a:ext>
                </a:extLst>
              </a:tr>
              <a:tr h="344815">
                <a:tc>
                  <a:txBody>
                    <a:bodyPr/>
                    <a:lstStyle/>
                    <a:p>
                      <a:r>
                        <a:rPr lang="en-GB" sz="1400"/>
                        <a:t>Working Group Next Steps</a:t>
                      </a:r>
                    </a:p>
                  </a:txBody>
                  <a:tcPr/>
                </a:tc>
                <a:tc gridSpan="2">
                  <a:txBody>
                    <a:bodyPr/>
                    <a:lstStyle/>
                    <a:p>
                      <a:endParaRPr lang="en-GB" sz="1400"/>
                    </a:p>
                  </a:txBody>
                  <a:tcPr/>
                </a:tc>
                <a:tc hMerge="1">
                  <a:txBody>
                    <a:bodyPr/>
                    <a:lstStyle/>
                    <a:p>
                      <a:endParaRPr lang="en-GB"/>
                    </a:p>
                  </a:txBody>
                  <a:tcPr/>
                </a:tc>
                <a:extLst>
                  <a:ext uri="{0D108BD9-81ED-4DB2-BD59-A6C34878D82A}">
                    <a16:rowId xmlns:a16="http://schemas.microsoft.com/office/drawing/2014/main" val="3108245026"/>
                  </a:ext>
                </a:extLst>
              </a:tr>
            </a:tbl>
          </a:graphicData>
        </a:graphic>
      </p:graphicFrame>
      <p:sp>
        <p:nvSpPr>
          <p:cNvPr id="5" name="TextBox 4">
            <a:extLst>
              <a:ext uri="{FF2B5EF4-FFF2-40B4-BE49-F238E27FC236}">
                <a16:creationId xmlns:a16="http://schemas.microsoft.com/office/drawing/2014/main" id="{D4C2F0F5-018A-449D-783D-827D6167316A}"/>
              </a:ext>
            </a:extLst>
          </p:cNvPr>
          <p:cNvSpPr txBox="1"/>
          <p:nvPr/>
        </p:nvSpPr>
        <p:spPr>
          <a:xfrm>
            <a:off x="560471" y="1417391"/>
            <a:ext cx="11391899" cy="1569660"/>
          </a:xfrm>
          <a:prstGeom prst="rect">
            <a:avLst/>
          </a:prstGeom>
          <a:noFill/>
        </p:spPr>
        <p:txBody>
          <a:bodyPr wrap="square" rtlCol="0">
            <a:spAutoFit/>
          </a:bodyPr>
          <a:lstStyle/>
          <a:p>
            <a:r>
              <a:rPr lang="en-GB" sz="1600"/>
              <a:t>Following the successful go-live of the Switching Service, and subsequent understanding of user and system behaviour, DCC initiated a REC Change Proposal (R0092) to align the Switching SLAs (originally defined early in the design process) with this real-world behaviour.</a:t>
            </a:r>
          </a:p>
          <a:p>
            <a:endParaRPr lang="en-GB" sz="1600"/>
          </a:p>
          <a:p>
            <a:r>
              <a:rPr lang="en-GB" sz="1600"/>
              <a:t>DCC has used the feedback gained through the R0092 working group with REC and Industry to create an updated proposal covering the areas discussed to date. This slide pack outlines our best suggestions of how these SLAs could be changed to enable an accurate and tangible measurement of the performance levels in these areas.</a:t>
            </a:r>
          </a:p>
        </p:txBody>
      </p:sp>
    </p:spTree>
    <p:extLst>
      <p:ext uri="{BB962C8B-B14F-4D97-AF65-F5344CB8AC3E}">
        <p14:creationId xmlns:p14="http://schemas.microsoft.com/office/powerpoint/2010/main" val="498115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Top Corners Rounded 22">
            <a:extLst>
              <a:ext uri="{FF2B5EF4-FFF2-40B4-BE49-F238E27FC236}">
                <a16:creationId xmlns:a16="http://schemas.microsoft.com/office/drawing/2014/main" id="{42E17F94-1BDE-853D-74E0-07466312F21C}"/>
              </a:ext>
            </a:extLst>
          </p:cNvPr>
          <p:cNvSpPr/>
          <p:nvPr/>
        </p:nvSpPr>
        <p:spPr>
          <a:xfrm>
            <a:off x="1443377" y="1189498"/>
            <a:ext cx="3505771" cy="380566"/>
          </a:xfrm>
          <a:prstGeom prst="round2Same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Current Definition</a:t>
            </a:r>
          </a:p>
        </p:txBody>
      </p:sp>
      <p:sp>
        <p:nvSpPr>
          <p:cNvPr id="18" name="TextBox 17">
            <a:extLst>
              <a:ext uri="{FF2B5EF4-FFF2-40B4-BE49-F238E27FC236}">
                <a16:creationId xmlns:a16="http://schemas.microsoft.com/office/drawing/2014/main" id="{7A8CB3CF-0036-A044-FDFE-658C5E23BDC1}"/>
              </a:ext>
            </a:extLst>
          </p:cNvPr>
          <p:cNvSpPr txBox="1"/>
          <p:nvPr/>
        </p:nvSpPr>
        <p:spPr>
          <a:xfrm rot="16200000">
            <a:off x="549371" y="4392492"/>
            <a:ext cx="1109608" cy="400109"/>
          </a:xfrm>
          <a:prstGeom prst="rect">
            <a:avLst/>
          </a:prstGeom>
          <a:noFill/>
        </p:spPr>
        <p:txBody>
          <a:bodyPr wrap="square" rtlCol="0">
            <a:spAutoFit/>
          </a:bodyPr>
          <a:lstStyle/>
          <a:p>
            <a:r>
              <a:rPr lang="en-GB" sz="2000">
                <a:solidFill>
                  <a:schemeClr val="bg1"/>
                </a:solidFill>
              </a:rPr>
              <a:t>Proposal</a:t>
            </a:r>
          </a:p>
        </p:txBody>
      </p:sp>
      <p:sp>
        <p:nvSpPr>
          <p:cNvPr id="2" name="Title 1">
            <a:extLst>
              <a:ext uri="{FF2B5EF4-FFF2-40B4-BE49-F238E27FC236}">
                <a16:creationId xmlns:a16="http://schemas.microsoft.com/office/drawing/2014/main" id="{14941AD0-5CF8-8CAB-6A2F-0321F537B7B8}"/>
              </a:ext>
            </a:extLst>
          </p:cNvPr>
          <p:cNvSpPr>
            <a:spLocks noGrp="1"/>
          </p:cNvSpPr>
          <p:nvPr>
            <p:ph type="title"/>
          </p:nvPr>
        </p:nvSpPr>
        <p:spPr>
          <a:xfrm>
            <a:off x="709974" y="289342"/>
            <a:ext cx="9000000" cy="538787"/>
          </a:xfrm>
        </p:spPr>
        <p:txBody>
          <a:bodyPr/>
          <a:lstStyle/>
          <a:p>
            <a:r>
              <a:rPr lang="en-GB"/>
              <a:t>6.1 Synchronous Response</a:t>
            </a:r>
          </a:p>
        </p:txBody>
      </p:sp>
      <p:sp>
        <p:nvSpPr>
          <p:cNvPr id="19" name="TextBox 18">
            <a:extLst>
              <a:ext uri="{FF2B5EF4-FFF2-40B4-BE49-F238E27FC236}">
                <a16:creationId xmlns:a16="http://schemas.microsoft.com/office/drawing/2014/main" id="{B327C390-A774-F2ED-79D1-CCB2CF3A001B}"/>
              </a:ext>
            </a:extLst>
          </p:cNvPr>
          <p:cNvSpPr txBox="1"/>
          <p:nvPr/>
        </p:nvSpPr>
        <p:spPr>
          <a:xfrm>
            <a:off x="379786" y="4038163"/>
            <a:ext cx="11352425" cy="2031325"/>
          </a:xfrm>
          <a:prstGeom prst="rect">
            <a:avLst/>
          </a:prstGeom>
          <a:noFill/>
        </p:spPr>
        <p:txBody>
          <a:bodyPr wrap="square" lIns="91440" tIns="45720" rIns="91440" bIns="45720" rtlCol="0" anchor="t">
            <a:spAutoFit/>
          </a:bodyPr>
          <a:lstStyle/>
          <a:p>
            <a:r>
              <a:rPr lang="en-GB" sz="1400" b="1"/>
              <a:t>Key Outcomes</a:t>
            </a:r>
          </a:p>
          <a:p>
            <a:pPr marL="285750" indent="-285750">
              <a:buFont typeface="Arial" panose="020B0604020202020204" pitchFamily="34" charset="0"/>
              <a:buChar char="•"/>
            </a:pPr>
            <a:r>
              <a:rPr lang="en-GB" sz="1400"/>
              <a:t>Applying the two-second performance level to both Average and Peak category days simplifies the measure and reduces the overall target time</a:t>
            </a:r>
            <a:endParaRPr lang="en-GB" sz="1400">
              <a:cs typeface="Calibri"/>
            </a:endParaRPr>
          </a:p>
          <a:p>
            <a:pPr marL="285750" indent="-285750">
              <a:buFont typeface="Arial" panose="020B0604020202020204" pitchFamily="34" charset="0"/>
              <a:buChar char="•"/>
            </a:pPr>
            <a:r>
              <a:rPr lang="en-GB" sz="1400"/>
              <a:t>The 90</a:t>
            </a:r>
            <a:r>
              <a:rPr lang="en-GB" sz="1400" baseline="30000"/>
              <a:t>th</a:t>
            </a:r>
            <a:r>
              <a:rPr lang="en-GB" sz="1400"/>
              <a:t> percentile measure does not bring any additional Performance Assurance benefits; removing it negates the need for a CR and saves costs</a:t>
            </a:r>
            <a:endParaRPr lang="en-GB" sz="1400">
              <a:cs typeface="Calibri"/>
            </a:endParaRPr>
          </a:p>
          <a:p>
            <a:pPr marL="285750" indent="-285750">
              <a:buFont typeface="Arial" panose="020B0604020202020204" pitchFamily="34" charset="0"/>
              <a:buChar char="•"/>
            </a:pPr>
            <a:r>
              <a:rPr lang="en-GB" sz="1400"/>
              <a:t>As daily volumes are sufficiently high to avoid single anomalies causing a failure for the month, a 100% SLA is challenging yet achievable within existing service design. However, increasing peak numbers from 281k to 1.088m </a:t>
            </a:r>
            <a:r>
              <a:rPr lang="en-GB" sz="1400">
                <a:cs typeface="Calibri"/>
              </a:rPr>
              <a:t>will need to be flagged to DCC Service Design for review as part of a CR off the back of this REC Change Proposal, which may incur a cost</a:t>
            </a:r>
          </a:p>
          <a:p>
            <a:pPr marL="285750" indent="-285750">
              <a:buFont typeface="Arial" panose="020B0604020202020204" pitchFamily="34" charset="0"/>
              <a:buChar char="•"/>
            </a:pPr>
            <a:r>
              <a:rPr lang="en-GB" sz="1400"/>
              <a:t>All message types are included as per Service Definition (removal of ambiguity)</a:t>
            </a:r>
            <a:endParaRPr lang="en-GB" sz="1400">
              <a:cs typeface="Calibri"/>
            </a:endParaRPr>
          </a:p>
          <a:p>
            <a:pPr marL="285750" indent="-285750">
              <a:buFont typeface="Arial" panose="020B0604020202020204" pitchFamily="34" charset="0"/>
              <a:buChar char="•"/>
            </a:pPr>
            <a:r>
              <a:rPr lang="en-GB" sz="1400"/>
              <a:t>Daily measurement maintained as per Service Definition</a:t>
            </a:r>
            <a:endParaRPr lang="en-GB" sz="1400">
              <a:cs typeface="Calibri"/>
            </a:endParaRPr>
          </a:p>
          <a:p>
            <a:endParaRPr lang="en-GB" sz="1400" b="1">
              <a:solidFill>
                <a:srgbClr val="000000"/>
              </a:solidFill>
              <a:cs typeface="Calibri"/>
            </a:endParaRPr>
          </a:p>
        </p:txBody>
      </p:sp>
      <p:graphicFrame>
        <p:nvGraphicFramePr>
          <p:cNvPr id="20" name="Table 5">
            <a:extLst>
              <a:ext uri="{FF2B5EF4-FFF2-40B4-BE49-F238E27FC236}">
                <a16:creationId xmlns:a16="http://schemas.microsoft.com/office/drawing/2014/main" id="{1DF6302F-0BD2-3FE1-28FC-E4292307518C}"/>
              </a:ext>
            </a:extLst>
          </p:cNvPr>
          <p:cNvGraphicFramePr>
            <a:graphicFrameLocks noGrp="1"/>
          </p:cNvGraphicFramePr>
          <p:nvPr>
            <p:extLst>
              <p:ext uri="{D42A27DB-BD31-4B8C-83A1-F6EECF244321}">
                <p14:modId xmlns:p14="http://schemas.microsoft.com/office/powerpoint/2010/main" val="2500400641"/>
              </p:ext>
            </p:extLst>
          </p:nvPr>
        </p:nvGraphicFramePr>
        <p:xfrm>
          <a:off x="530181" y="1570064"/>
          <a:ext cx="5748917" cy="1854200"/>
        </p:xfrm>
        <a:graphic>
          <a:graphicData uri="http://schemas.openxmlformats.org/drawingml/2006/table">
            <a:tbl>
              <a:tblPr firstRow="1" bandRow="1">
                <a:tableStyleId>{5C22544A-7EE6-4342-B048-85BDC9FD1C3A}</a:tableStyleId>
              </a:tblPr>
              <a:tblGrid>
                <a:gridCol w="2261690">
                  <a:extLst>
                    <a:ext uri="{9D8B030D-6E8A-4147-A177-3AD203B41FA5}">
                      <a16:colId xmlns:a16="http://schemas.microsoft.com/office/drawing/2014/main" val="98255676"/>
                    </a:ext>
                  </a:extLst>
                </a:gridCol>
                <a:gridCol w="3487227">
                  <a:extLst>
                    <a:ext uri="{9D8B030D-6E8A-4147-A177-3AD203B41FA5}">
                      <a16:colId xmlns:a16="http://schemas.microsoft.com/office/drawing/2014/main" val="3475550456"/>
                    </a:ext>
                  </a:extLst>
                </a:gridCol>
              </a:tblGrid>
              <a:tr h="370840">
                <a:tc>
                  <a:txBody>
                    <a:bodyPr/>
                    <a:lstStyle/>
                    <a:p>
                      <a:r>
                        <a:rPr lang="en-GB" sz="1600"/>
                        <a:t>Performance Parameter</a:t>
                      </a:r>
                    </a:p>
                  </a:txBody>
                  <a:tcPr/>
                </a:tc>
                <a:tc>
                  <a:txBody>
                    <a:bodyPr/>
                    <a:lstStyle/>
                    <a:p>
                      <a:r>
                        <a:rPr lang="en-GB" sz="1600"/>
                        <a:t>Performance Level </a:t>
                      </a:r>
                    </a:p>
                  </a:txBody>
                  <a:tcPr/>
                </a:tc>
                <a:extLst>
                  <a:ext uri="{0D108BD9-81ED-4DB2-BD59-A6C34878D82A}">
                    <a16:rowId xmlns:a16="http://schemas.microsoft.com/office/drawing/2014/main" val="179611537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Average daily volume</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mean time of two seconds or less</a:t>
                      </a:r>
                    </a:p>
                  </a:txBody>
                  <a:tcPr marL="68580" marR="68580" marT="0" marB="0" anchor="ctr"/>
                </a:tc>
                <a:extLst>
                  <a:ext uri="{0D108BD9-81ED-4DB2-BD59-A6C34878D82A}">
                    <a16:rowId xmlns:a16="http://schemas.microsoft.com/office/drawing/2014/main" val="333691268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Average daily volume</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90th percentile time of four seconds or less</a:t>
                      </a:r>
                    </a:p>
                  </a:txBody>
                  <a:tcPr marL="68580" marR="68580" marT="0" marB="0" anchor="ctr"/>
                </a:tc>
                <a:extLst>
                  <a:ext uri="{0D108BD9-81ED-4DB2-BD59-A6C34878D82A}">
                    <a16:rowId xmlns:a16="http://schemas.microsoft.com/office/drawing/2014/main" val="1570073064"/>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Peak daily volume</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mean time of three seconds or less</a:t>
                      </a:r>
                    </a:p>
                  </a:txBody>
                  <a:tcPr marL="68580" marR="68580" marT="0" marB="0" anchor="ctr"/>
                </a:tc>
                <a:extLst>
                  <a:ext uri="{0D108BD9-81ED-4DB2-BD59-A6C34878D82A}">
                    <a16:rowId xmlns:a16="http://schemas.microsoft.com/office/drawing/2014/main" val="1994293953"/>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Peak daily volume</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90th percentile time of six seconds or less</a:t>
                      </a:r>
                    </a:p>
                  </a:txBody>
                  <a:tcPr marL="68580" marR="68580" marT="0" marB="0" anchor="ctr"/>
                </a:tc>
                <a:extLst>
                  <a:ext uri="{0D108BD9-81ED-4DB2-BD59-A6C34878D82A}">
                    <a16:rowId xmlns:a16="http://schemas.microsoft.com/office/drawing/2014/main" val="795852390"/>
                  </a:ext>
                </a:extLst>
              </a:tr>
            </a:tbl>
          </a:graphicData>
        </a:graphic>
      </p:graphicFrame>
      <p:graphicFrame>
        <p:nvGraphicFramePr>
          <p:cNvPr id="21" name="Table 5">
            <a:extLst>
              <a:ext uri="{FF2B5EF4-FFF2-40B4-BE49-F238E27FC236}">
                <a16:creationId xmlns:a16="http://schemas.microsoft.com/office/drawing/2014/main" id="{2E6EF48D-05F5-989D-D29F-5B37FF99482C}"/>
              </a:ext>
            </a:extLst>
          </p:cNvPr>
          <p:cNvGraphicFramePr>
            <a:graphicFrameLocks noGrp="1"/>
          </p:cNvGraphicFramePr>
          <p:nvPr>
            <p:extLst>
              <p:ext uri="{D42A27DB-BD31-4B8C-83A1-F6EECF244321}">
                <p14:modId xmlns:p14="http://schemas.microsoft.com/office/powerpoint/2010/main" val="1003166074"/>
              </p:ext>
            </p:extLst>
          </p:nvPr>
        </p:nvGraphicFramePr>
        <p:xfrm>
          <a:off x="6402978" y="1570064"/>
          <a:ext cx="5284319" cy="741680"/>
        </p:xfrm>
        <a:graphic>
          <a:graphicData uri="http://schemas.openxmlformats.org/drawingml/2006/table">
            <a:tbl>
              <a:tblPr firstRow="1" bandRow="1">
                <a:tableStyleId>{5C22544A-7EE6-4342-B048-85BDC9FD1C3A}</a:tableStyleId>
              </a:tblPr>
              <a:tblGrid>
                <a:gridCol w="2538992">
                  <a:extLst>
                    <a:ext uri="{9D8B030D-6E8A-4147-A177-3AD203B41FA5}">
                      <a16:colId xmlns:a16="http://schemas.microsoft.com/office/drawing/2014/main" val="98255676"/>
                    </a:ext>
                  </a:extLst>
                </a:gridCol>
                <a:gridCol w="2745327">
                  <a:extLst>
                    <a:ext uri="{9D8B030D-6E8A-4147-A177-3AD203B41FA5}">
                      <a16:colId xmlns:a16="http://schemas.microsoft.com/office/drawing/2014/main" val="3475550456"/>
                    </a:ext>
                  </a:extLst>
                </a:gridCol>
              </a:tblGrid>
              <a:tr h="370840">
                <a:tc>
                  <a:txBody>
                    <a:bodyPr/>
                    <a:lstStyle/>
                    <a:p>
                      <a:r>
                        <a:rPr lang="en-GB" sz="1600"/>
                        <a:t>Performance Parameter</a:t>
                      </a:r>
                    </a:p>
                  </a:txBody>
                  <a:tcPr/>
                </a:tc>
                <a:tc>
                  <a:txBody>
                    <a:bodyPr/>
                    <a:lstStyle/>
                    <a:p>
                      <a:r>
                        <a:rPr lang="en-GB" sz="1600"/>
                        <a:t>Performance Level </a:t>
                      </a:r>
                    </a:p>
                  </a:txBody>
                  <a:tcPr/>
                </a:tc>
                <a:extLst>
                  <a:ext uri="{0D108BD9-81ED-4DB2-BD59-A6C34878D82A}">
                    <a16:rowId xmlns:a16="http://schemas.microsoft.com/office/drawing/2014/main" val="179611537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Average and Peak daily volume</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mean time of two seconds or less</a:t>
                      </a:r>
                    </a:p>
                  </a:txBody>
                  <a:tcPr marL="68580" marR="68580" marT="0" marB="0" anchor="ctr"/>
                </a:tc>
                <a:extLst>
                  <a:ext uri="{0D108BD9-81ED-4DB2-BD59-A6C34878D82A}">
                    <a16:rowId xmlns:a16="http://schemas.microsoft.com/office/drawing/2014/main" val="3336912681"/>
                  </a:ext>
                </a:extLst>
              </a:tr>
            </a:tbl>
          </a:graphicData>
        </a:graphic>
      </p:graphicFrame>
      <p:sp>
        <p:nvSpPr>
          <p:cNvPr id="22" name="TextBox 21">
            <a:extLst>
              <a:ext uri="{FF2B5EF4-FFF2-40B4-BE49-F238E27FC236}">
                <a16:creationId xmlns:a16="http://schemas.microsoft.com/office/drawing/2014/main" id="{44A263E1-7909-D6B2-788D-4E857835BF1C}"/>
              </a:ext>
            </a:extLst>
          </p:cNvPr>
          <p:cNvSpPr txBox="1"/>
          <p:nvPr/>
        </p:nvSpPr>
        <p:spPr>
          <a:xfrm>
            <a:off x="570286" y="727866"/>
            <a:ext cx="11157116" cy="523220"/>
          </a:xfrm>
          <a:prstGeom prst="rect">
            <a:avLst/>
          </a:prstGeom>
          <a:noFill/>
        </p:spPr>
        <p:txBody>
          <a:bodyPr wrap="square" rtlCol="0">
            <a:spAutoFit/>
          </a:bodyPr>
          <a:lstStyle/>
          <a:p>
            <a:r>
              <a:rPr lang="en-GB" sz="1400" b="1">
                <a:solidFill>
                  <a:schemeClr val="accent1"/>
                </a:solidFill>
                <a:effectLst/>
                <a:latin typeface="Lato" panose="020F0502020204030203" pitchFamily="34" charset="0"/>
                <a:ea typeface="Lato" panose="020F0502020204030203" pitchFamily="34" charset="0"/>
                <a:cs typeface="Lato" panose="020F0502020204030203" pitchFamily="34" charset="0"/>
              </a:rPr>
              <a:t>Following receipt of Market Messages from CSS Users, the CSS Provider shall carry out synchronous validation and provide a response within the following times:</a:t>
            </a:r>
          </a:p>
        </p:txBody>
      </p:sp>
      <p:sp>
        <p:nvSpPr>
          <p:cNvPr id="24" name="Rectangle: Top Corners Rounded 23">
            <a:extLst>
              <a:ext uri="{FF2B5EF4-FFF2-40B4-BE49-F238E27FC236}">
                <a16:creationId xmlns:a16="http://schemas.microsoft.com/office/drawing/2014/main" id="{203C3F0A-2B83-1763-98F8-5B6987CDEC6C}"/>
              </a:ext>
            </a:extLst>
          </p:cNvPr>
          <p:cNvSpPr/>
          <p:nvPr/>
        </p:nvSpPr>
        <p:spPr>
          <a:xfrm>
            <a:off x="7062940" y="1189498"/>
            <a:ext cx="3505771" cy="380566"/>
          </a:xfrm>
          <a:prstGeom prst="round2Same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Proposal</a:t>
            </a:r>
          </a:p>
        </p:txBody>
      </p:sp>
      <p:graphicFrame>
        <p:nvGraphicFramePr>
          <p:cNvPr id="26" name="Table 26">
            <a:extLst>
              <a:ext uri="{FF2B5EF4-FFF2-40B4-BE49-F238E27FC236}">
                <a16:creationId xmlns:a16="http://schemas.microsoft.com/office/drawing/2014/main" id="{69D7479D-5FFB-D99B-B912-B53FF579A4AA}"/>
              </a:ext>
            </a:extLst>
          </p:cNvPr>
          <p:cNvGraphicFramePr>
            <a:graphicFrameLocks noGrp="1"/>
          </p:cNvGraphicFramePr>
          <p:nvPr>
            <p:extLst>
              <p:ext uri="{D42A27DB-BD31-4B8C-83A1-F6EECF244321}">
                <p14:modId xmlns:p14="http://schemas.microsoft.com/office/powerpoint/2010/main" val="723468097"/>
              </p:ext>
            </p:extLst>
          </p:nvPr>
        </p:nvGraphicFramePr>
        <p:xfrm>
          <a:off x="6402977" y="2495142"/>
          <a:ext cx="5284320" cy="1584960"/>
        </p:xfrm>
        <a:graphic>
          <a:graphicData uri="http://schemas.openxmlformats.org/drawingml/2006/table">
            <a:tbl>
              <a:tblPr firstCol="1" bandRow="1">
                <a:tableStyleId>{5C22544A-7EE6-4342-B048-85BDC9FD1C3A}</a:tableStyleId>
              </a:tblPr>
              <a:tblGrid>
                <a:gridCol w="1100718">
                  <a:extLst>
                    <a:ext uri="{9D8B030D-6E8A-4147-A177-3AD203B41FA5}">
                      <a16:colId xmlns:a16="http://schemas.microsoft.com/office/drawing/2014/main" val="3820790854"/>
                    </a:ext>
                  </a:extLst>
                </a:gridCol>
                <a:gridCol w="4183602">
                  <a:extLst>
                    <a:ext uri="{9D8B030D-6E8A-4147-A177-3AD203B41FA5}">
                      <a16:colId xmlns:a16="http://schemas.microsoft.com/office/drawing/2014/main" val="1467317042"/>
                    </a:ext>
                  </a:extLst>
                </a:gridCol>
              </a:tblGrid>
              <a:tr h="370840">
                <a:tc>
                  <a:txBody>
                    <a:bodyPr/>
                    <a:lstStyle/>
                    <a:p>
                      <a:r>
                        <a:rPr lang="en-GB" sz="1600"/>
                        <a:t>Definition</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000"/>
                        <a:t>Mean Daily Response = 100 x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u="sng"/>
                        <a:t>Nr days where mean response time for all messages</a:t>
                      </a:r>
                      <a:r>
                        <a:rPr lang="en-GB" sz="1000" u="sng" baseline="0"/>
                        <a:t> ≤2s</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u="none" baseline="0"/>
                        <a:t>Count of days in the month</a:t>
                      </a:r>
                      <a:endParaRPr lang="en-GB" sz="1000" u="none"/>
                    </a:p>
                  </a:txBody>
                  <a:tcPr/>
                </a:tc>
                <a:extLst>
                  <a:ext uri="{0D108BD9-81ED-4DB2-BD59-A6C34878D82A}">
                    <a16:rowId xmlns:a16="http://schemas.microsoft.com/office/drawing/2014/main" val="185839198"/>
                  </a:ext>
                </a:extLst>
              </a:tr>
              <a:tr h="370840">
                <a:tc>
                  <a:txBody>
                    <a:bodyPr/>
                    <a:lstStyle/>
                    <a:p>
                      <a:r>
                        <a:rPr lang="en-GB" sz="1600"/>
                        <a:t>Target</a:t>
                      </a:r>
                    </a:p>
                  </a:txBody>
                  <a:tcPr/>
                </a:tc>
                <a:tc>
                  <a:txBody>
                    <a:bodyPr/>
                    <a:lstStyle/>
                    <a:p>
                      <a:r>
                        <a:rPr lang="en-GB" sz="1400"/>
                        <a:t>100% of days in month meeting mean daily response of 2 seconds or less</a:t>
                      </a:r>
                    </a:p>
                  </a:txBody>
                  <a:tcPr/>
                </a:tc>
                <a:extLst>
                  <a:ext uri="{0D108BD9-81ED-4DB2-BD59-A6C34878D82A}">
                    <a16:rowId xmlns:a16="http://schemas.microsoft.com/office/drawing/2014/main" val="1817293636"/>
                  </a:ext>
                </a:extLst>
              </a:tr>
              <a:tr h="370840">
                <a:tc>
                  <a:txBody>
                    <a:bodyPr/>
                    <a:lstStyle/>
                    <a:p>
                      <a:r>
                        <a:rPr lang="en-GB" sz="1600"/>
                        <a:t>Boundary</a:t>
                      </a:r>
                    </a:p>
                  </a:txBody>
                  <a:tcPr/>
                </a:tc>
                <a:tc>
                  <a:txBody>
                    <a:bodyPr/>
                    <a:lstStyle/>
                    <a:p>
                      <a:r>
                        <a:rPr lang="en-GB" sz="1400"/>
                        <a:t>Target applies where </a:t>
                      </a:r>
                      <a:r>
                        <a:rPr lang="en-GB" sz="1400" b="1"/>
                        <a:t>daily</a:t>
                      </a:r>
                      <a:r>
                        <a:rPr lang="en-GB" sz="1400"/>
                        <a:t> volume of </a:t>
                      </a:r>
                      <a:r>
                        <a:rPr lang="en-GB" sz="1400" b="1"/>
                        <a:t>all</a:t>
                      </a:r>
                      <a:r>
                        <a:rPr lang="en-GB" sz="1400"/>
                        <a:t> messages received &lt;= </a:t>
                      </a:r>
                      <a:r>
                        <a:rPr lang="en-GB" sz="1400" b="1"/>
                        <a:t>1.088m</a:t>
                      </a:r>
                      <a:r>
                        <a:rPr lang="en-GB" sz="1400"/>
                        <a:t>  </a:t>
                      </a:r>
                    </a:p>
                  </a:txBody>
                  <a:tcPr/>
                </a:tc>
                <a:extLst>
                  <a:ext uri="{0D108BD9-81ED-4DB2-BD59-A6C34878D82A}">
                    <a16:rowId xmlns:a16="http://schemas.microsoft.com/office/drawing/2014/main" val="471102651"/>
                  </a:ext>
                </a:extLst>
              </a:tr>
            </a:tbl>
          </a:graphicData>
        </a:graphic>
      </p:graphicFrame>
    </p:spTree>
    <p:extLst>
      <p:ext uri="{BB962C8B-B14F-4D97-AF65-F5344CB8AC3E}">
        <p14:creationId xmlns:p14="http://schemas.microsoft.com/office/powerpoint/2010/main" val="1989542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Top Corners Rounded 22">
            <a:extLst>
              <a:ext uri="{FF2B5EF4-FFF2-40B4-BE49-F238E27FC236}">
                <a16:creationId xmlns:a16="http://schemas.microsoft.com/office/drawing/2014/main" id="{42E17F94-1BDE-853D-74E0-07466312F21C}"/>
              </a:ext>
            </a:extLst>
          </p:cNvPr>
          <p:cNvSpPr/>
          <p:nvPr/>
        </p:nvSpPr>
        <p:spPr>
          <a:xfrm>
            <a:off x="1443377" y="1115343"/>
            <a:ext cx="3505771" cy="380566"/>
          </a:xfrm>
          <a:prstGeom prst="round2Same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Current Definition</a:t>
            </a:r>
          </a:p>
        </p:txBody>
      </p:sp>
      <p:sp>
        <p:nvSpPr>
          <p:cNvPr id="18" name="TextBox 17">
            <a:extLst>
              <a:ext uri="{FF2B5EF4-FFF2-40B4-BE49-F238E27FC236}">
                <a16:creationId xmlns:a16="http://schemas.microsoft.com/office/drawing/2014/main" id="{7A8CB3CF-0036-A044-FDFE-658C5E23BDC1}"/>
              </a:ext>
            </a:extLst>
          </p:cNvPr>
          <p:cNvSpPr txBox="1"/>
          <p:nvPr/>
        </p:nvSpPr>
        <p:spPr>
          <a:xfrm rot="16200000">
            <a:off x="549371" y="4392492"/>
            <a:ext cx="1109608" cy="400109"/>
          </a:xfrm>
          <a:prstGeom prst="rect">
            <a:avLst/>
          </a:prstGeom>
          <a:noFill/>
        </p:spPr>
        <p:txBody>
          <a:bodyPr wrap="square" rtlCol="0">
            <a:spAutoFit/>
          </a:bodyPr>
          <a:lstStyle/>
          <a:p>
            <a:r>
              <a:rPr lang="en-GB" sz="2000">
                <a:solidFill>
                  <a:schemeClr val="bg1"/>
                </a:solidFill>
              </a:rPr>
              <a:t>Proposal</a:t>
            </a:r>
          </a:p>
        </p:txBody>
      </p:sp>
      <p:sp>
        <p:nvSpPr>
          <p:cNvPr id="2" name="Title 1">
            <a:extLst>
              <a:ext uri="{FF2B5EF4-FFF2-40B4-BE49-F238E27FC236}">
                <a16:creationId xmlns:a16="http://schemas.microsoft.com/office/drawing/2014/main" id="{14941AD0-5CF8-8CAB-6A2F-0321F537B7B8}"/>
              </a:ext>
            </a:extLst>
          </p:cNvPr>
          <p:cNvSpPr>
            <a:spLocks noGrp="1"/>
          </p:cNvSpPr>
          <p:nvPr>
            <p:ph type="title"/>
          </p:nvPr>
        </p:nvSpPr>
        <p:spPr>
          <a:xfrm>
            <a:off x="720000" y="209132"/>
            <a:ext cx="9000000" cy="538787"/>
          </a:xfrm>
        </p:spPr>
        <p:txBody>
          <a:bodyPr/>
          <a:lstStyle/>
          <a:p>
            <a:r>
              <a:rPr lang="en-GB"/>
              <a:t>6.2 Asynchronous Response</a:t>
            </a:r>
          </a:p>
        </p:txBody>
      </p:sp>
      <p:sp>
        <p:nvSpPr>
          <p:cNvPr id="19" name="TextBox 18">
            <a:extLst>
              <a:ext uri="{FF2B5EF4-FFF2-40B4-BE49-F238E27FC236}">
                <a16:creationId xmlns:a16="http://schemas.microsoft.com/office/drawing/2014/main" id="{B327C390-A774-F2ED-79D1-CCB2CF3A001B}"/>
              </a:ext>
            </a:extLst>
          </p:cNvPr>
          <p:cNvSpPr txBox="1"/>
          <p:nvPr/>
        </p:nvSpPr>
        <p:spPr>
          <a:xfrm>
            <a:off x="525248" y="3924279"/>
            <a:ext cx="11352425" cy="2462213"/>
          </a:xfrm>
          <a:prstGeom prst="rect">
            <a:avLst/>
          </a:prstGeom>
          <a:noFill/>
        </p:spPr>
        <p:txBody>
          <a:bodyPr wrap="square" lIns="91440" tIns="45720" rIns="91440" bIns="45720" rtlCol="0" anchor="t">
            <a:spAutoFit/>
          </a:bodyPr>
          <a:lstStyle/>
          <a:p>
            <a:r>
              <a:rPr lang="en-GB" sz="1400" b="1"/>
              <a:t>Key Outcomes</a:t>
            </a:r>
          </a:p>
          <a:p>
            <a:pPr marL="285750" indent="-285750">
              <a:buFont typeface="Arial" panose="020B0604020202020204" pitchFamily="34" charset="0"/>
              <a:buChar char="•"/>
            </a:pPr>
            <a:r>
              <a:rPr lang="en-GB" sz="1400"/>
              <a:t>Applying the three-second performance level to both Average and Peak category days simplifies the measure and reduces the overall target time</a:t>
            </a:r>
            <a:endParaRPr lang="en-GB" sz="1400">
              <a:cs typeface="Calibri"/>
            </a:endParaRPr>
          </a:p>
          <a:p>
            <a:pPr marL="285750" indent="-285750">
              <a:buFont typeface="Arial" panose="020B0604020202020204" pitchFamily="34" charset="0"/>
              <a:buChar char="•"/>
            </a:pPr>
            <a:r>
              <a:rPr lang="en-GB" sz="1400"/>
              <a:t>In moving to daily volumes, the message counts are sufficiently high to avoid single anomalies causing a failure for the month, therefore a 100% SLA is challenging yet achievable within the current service design</a:t>
            </a:r>
            <a:endParaRPr lang="en-GB" sz="1400">
              <a:cs typeface="Calibri"/>
            </a:endParaRPr>
          </a:p>
          <a:p>
            <a:pPr marL="285750" indent="-285750">
              <a:buFont typeface="Arial" panose="020B0604020202020204" pitchFamily="34" charset="0"/>
              <a:buChar char="•"/>
            </a:pPr>
            <a:r>
              <a:rPr lang="en-GB" sz="1400"/>
              <a:t>The 90</a:t>
            </a:r>
            <a:r>
              <a:rPr lang="en-GB" sz="1400" baseline="30000"/>
              <a:t>th</a:t>
            </a:r>
            <a:r>
              <a:rPr lang="en-GB" sz="1400"/>
              <a:t> percentile measure does not bring any additional Performance Assurance benefits; removing it negates the need for a CR and saves costs</a:t>
            </a:r>
            <a:endParaRPr lang="en-GB" sz="1400">
              <a:cs typeface="Calibri"/>
            </a:endParaRPr>
          </a:p>
          <a:p>
            <a:pPr marL="285750" indent="-285750">
              <a:buFont typeface="Arial" panose="020B0604020202020204" pitchFamily="34" charset="0"/>
              <a:buChar char="•"/>
            </a:pPr>
            <a:r>
              <a:rPr lang="en-GB" sz="1400"/>
              <a:t>All message types are included to align with measure 6.1 and ensure that all critical messages are tracked</a:t>
            </a:r>
            <a:endParaRPr lang="en-GB" sz="1400">
              <a:cs typeface="Calibri"/>
            </a:endParaRPr>
          </a:p>
          <a:p>
            <a:pPr marL="285750" indent="-285750">
              <a:buFont typeface="Arial" panose="020B0604020202020204" pitchFamily="34" charset="0"/>
              <a:buChar char="•"/>
            </a:pPr>
            <a:r>
              <a:rPr lang="en-GB" sz="1400"/>
              <a:t>Measure simplified and ambiguity removed</a:t>
            </a:r>
            <a:endParaRPr lang="en-GB" sz="1400">
              <a:cs typeface="Calibri"/>
            </a:endParaRPr>
          </a:p>
          <a:p>
            <a:pPr marL="285750" indent="-285750">
              <a:buFont typeface="Arial" panose="020B0604020202020204" pitchFamily="34" charset="0"/>
              <a:buChar char="•"/>
            </a:pPr>
            <a:r>
              <a:rPr lang="en-GB" sz="1400">
                <a:cs typeface="Calibri"/>
              </a:rPr>
              <a:t>However, increasing peak numbers from 281k to 1.088m will need to be flagged to DCC Service Design for review as part of a CR off the back of this REC Change Proposal, which may incur a cost</a:t>
            </a:r>
          </a:p>
          <a:p>
            <a:pPr marL="285750" indent="-285750">
              <a:buFont typeface="Arial" panose="020B0604020202020204" pitchFamily="34" charset="0"/>
              <a:buChar char="•"/>
            </a:pPr>
            <a:endParaRPr lang="en-GB" sz="1400">
              <a:solidFill>
                <a:srgbClr val="FF0000"/>
              </a:solidFill>
              <a:cs typeface="Calibri"/>
            </a:endParaRPr>
          </a:p>
          <a:p>
            <a:endParaRPr lang="en-GB" sz="1400" b="1">
              <a:solidFill>
                <a:srgbClr val="000000"/>
              </a:solidFill>
              <a:cs typeface="Calibri"/>
            </a:endParaRPr>
          </a:p>
        </p:txBody>
      </p:sp>
      <p:graphicFrame>
        <p:nvGraphicFramePr>
          <p:cNvPr id="20" name="Table 5">
            <a:extLst>
              <a:ext uri="{FF2B5EF4-FFF2-40B4-BE49-F238E27FC236}">
                <a16:creationId xmlns:a16="http://schemas.microsoft.com/office/drawing/2014/main" id="{1DF6302F-0BD2-3FE1-28FC-E4292307518C}"/>
              </a:ext>
            </a:extLst>
          </p:cNvPr>
          <p:cNvGraphicFramePr>
            <a:graphicFrameLocks noGrp="1"/>
          </p:cNvGraphicFramePr>
          <p:nvPr>
            <p:extLst>
              <p:ext uri="{D42A27DB-BD31-4B8C-83A1-F6EECF244321}">
                <p14:modId xmlns:p14="http://schemas.microsoft.com/office/powerpoint/2010/main" val="3347823844"/>
              </p:ext>
            </p:extLst>
          </p:nvPr>
        </p:nvGraphicFramePr>
        <p:xfrm>
          <a:off x="530181" y="1450801"/>
          <a:ext cx="5748917" cy="1854200"/>
        </p:xfrm>
        <a:graphic>
          <a:graphicData uri="http://schemas.openxmlformats.org/drawingml/2006/table">
            <a:tbl>
              <a:tblPr firstRow="1" bandRow="1">
                <a:tableStyleId>{5C22544A-7EE6-4342-B048-85BDC9FD1C3A}</a:tableStyleId>
              </a:tblPr>
              <a:tblGrid>
                <a:gridCol w="2261690">
                  <a:extLst>
                    <a:ext uri="{9D8B030D-6E8A-4147-A177-3AD203B41FA5}">
                      <a16:colId xmlns:a16="http://schemas.microsoft.com/office/drawing/2014/main" val="98255676"/>
                    </a:ext>
                  </a:extLst>
                </a:gridCol>
                <a:gridCol w="3487227">
                  <a:extLst>
                    <a:ext uri="{9D8B030D-6E8A-4147-A177-3AD203B41FA5}">
                      <a16:colId xmlns:a16="http://schemas.microsoft.com/office/drawing/2014/main" val="3475550456"/>
                    </a:ext>
                  </a:extLst>
                </a:gridCol>
              </a:tblGrid>
              <a:tr h="370840">
                <a:tc>
                  <a:txBody>
                    <a:bodyPr/>
                    <a:lstStyle/>
                    <a:p>
                      <a:r>
                        <a:rPr lang="en-GB" sz="1600"/>
                        <a:t>Performance Parameter</a:t>
                      </a:r>
                    </a:p>
                  </a:txBody>
                  <a:tcPr/>
                </a:tc>
                <a:tc>
                  <a:txBody>
                    <a:bodyPr/>
                    <a:lstStyle/>
                    <a:p>
                      <a:r>
                        <a:rPr lang="en-GB" sz="1600"/>
                        <a:t>Performance Level </a:t>
                      </a:r>
                    </a:p>
                  </a:txBody>
                  <a:tcPr/>
                </a:tc>
                <a:extLst>
                  <a:ext uri="{0D108BD9-81ED-4DB2-BD59-A6C34878D82A}">
                    <a16:rowId xmlns:a16="http://schemas.microsoft.com/office/drawing/2014/main" val="179611537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Average hourly volume</a:t>
                      </a:r>
                    </a:p>
                  </a:txBody>
                  <a:tcPr marL="68580" marR="68580" marT="0" marB="0"/>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mean time of three seconds or less</a:t>
                      </a:r>
                    </a:p>
                  </a:txBody>
                  <a:tcPr marL="68580" marR="68580" marT="0" marB="0"/>
                </a:tc>
                <a:extLst>
                  <a:ext uri="{0D108BD9-81ED-4DB2-BD59-A6C34878D82A}">
                    <a16:rowId xmlns:a16="http://schemas.microsoft.com/office/drawing/2014/main" val="333691268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Average hourly volume</a:t>
                      </a:r>
                    </a:p>
                  </a:txBody>
                  <a:tcPr marL="68580" marR="68580" marT="0" marB="0"/>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90th percentile time of six seconds or less</a:t>
                      </a:r>
                    </a:p>
                  </a:txBody>
                  <a:tcPr marL="68580" marR="68580" marT="0" marB="0"/>
                </a:tc>
                <a:extLst>
                  <a:ext uri="{0D108BD9-81ED-4DB2-BD59-A6C34878D82A}">
                    <a16:rowId xmlns:a16="http://schemas.microsoft.com/office/drawing/2014/main" val="1570073064"/>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Peak hourly volume</a:t>
                      </a:r>
                    </a:p>
                  </a:txBody>
                  <a:tcPr marL="68580" marR="68580" marT="0" marB="0"/>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mean time of five seconds or less</a:t>
                      </a:r>
                    </a:p>
                  </a:txBody>
                  <a:tcPr marL="68580" marR="68580" marT="0" marB="0"/>
                </a:tc>
                <a:extLst>
                  <a:ext uri="{0D108BD9-81ED-4DB2-BD59-A6C34878D82A}">
                    <a16:rowId xmlns:a16="http://schemas.microsoft.com/office/drawing/2014/main" val="1994293953"/>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Peak hourly volume</a:t>
                      </a:r>
                    </a:p>
                  </a:txBody>
                  <a:tcPr marL="68580" marR="68580" marT="0" marB="0"/>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90th percentile time of eight seconds or less</a:t>
                      </a:r>
                    </a:p>
                  </a:txBody>
                  <a:tcPr marL="68580" marR="68580" marT="0" marB="0"/>
                </a:tc>
                <a:extLst>
                  <a:ext uri="{0D108BD9-81ED-4DB2-BD59-A6C34878D82A}">
                    <a16:rowId xmlns:a16="http://schemas.microsoft.com/office/drawing/2014/main" val="795852390"/>
                  </a:ext>
                </a:extLst>
              </a:tr>
            </a:tbl>
          </a:graphicData>
        </a:graphic>
      </p:graphicFrame>
      <p:sp>
        <p:nvSpPr>
          <p:cNvPr id="24" name="Rectangle: Top Corners Rounded 23">
            <a:extLst>
              <a:ext uri="{FF2B5EF4-FFF2-40B4-BE49-F238E27FC236}">
                <a16:creationId xmlns:a16="http://schemas.microsoft.com/office/drawing/2014/main" id="{203C3F0A-2B83-1763-98F8-5B6987CDEC6C}"/>
              </a:ext>
            </a:extLst>
          </p:cNvPr>
          <p:cNvSpPr/>
          <p:nvPr/>
        </p:nvSpPr>
        <p:spPr>
          <a:xfrm>
            <a:off x="7062940" y="1115343"/>
            <a:ext cx="3505771" cy="380566"/>
          </a:xfrm>
          <a:prstGeom prst="round2Same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Proposal</a:t>
            </a:r>
          </a:p>
        </p:txBody>
      </p:sp>
      <p:graphicFrame>
        <p:nvGraphicFramePr>
          <p:cNvPr id="26" name="Table 26">
            <a:extLst>
              <a:ext uri="{FF2B5EF4-FFF2-40B4-BE49-F238E27FC236}">
                <a16:creationId xmlns:a16="http://schemas.microsoft.com/office/drawing/2014/main" id="{69D7479D-5FFB-D99B-B912-B53FF579A4AA}"/>
              </a:ext>
            </a:extLst>
          </p:cNvPr>
          <p:cNvGraphicFramePr>
            <a:graphicFrameLocks noGrp="1"/>
          </p:cNvGraphicFramePr>
          <p:nvPr>
            <p:extLst>
              <p:ext uri="{D42A27DB-BD31-4B8C-83A1-F6EECF244321}">
                <p14:modId xmlns:p14="http://schemas.microsoft.com/office/powerpoint/2010/main" val="2785225823"/>
              </p:ext>
            </p:extLst>
          </p:nvPr>
        </p:nvGraphicFramePr>
        <p:xfrm>
          <a:off x="6402977" y="2447947"/>
          <a:ext cx="5284320" cy="1584960"/>
        </p:xfrm>
        <a:graphic>
          <a:graphicData uri="http://schemas.openxmlformats.org/drawingml/2006/table">
            <a:tbl>
              <a:tblPr firstCol="1" bandRow="1">
                <a:tableStyleId>{5C22544A-7EE6-4342-B048-85BDC9FD1C3A}</a:tableStyleId>
              </a:tblPr>
              <a:tblGrid>
                <a:gridCol w="1100718">
                  <a:extLst>
                    <a:ext uri="{9D8B030D-6E8A-4147-A177-3AD203B41FA5}">
                      <a16:colId xmlns:a16="http://schemas.microsoft.com/office/drawing/2014/main" val="3820790854"/>
                    </a:ext>
                  </a:extLst>
                </a:gridCol>
                <a:gridCol w="4183602">
                  <a:extLst>
                    <a:ext uri="{9D8B030D-6E8A-4147-A177-3AD203B41FA5}">
                      <a16:colId xmlns:a16="http://schemas.microsoft.com/office/drawing/2014/main" val="1467317042"/>
                    </a:ext>
                  </a:extLst>
                </a:gridCol>
              </a:tblGrid>
              <a:tr h="370840">
                <a:tc>
                  <a:txBody>
                    <a:bodyPr/>
                    <a:lstStyle/>
                    <a:p>
                      <a:r>
                        <a:rPr lang="en-GB" sz="1600"/>
                        <a:t>Definition</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000"/>
                        <a:t>Mean Daily Response = 100 x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u="sng"/>
                        <a:t>Nr days where mean response time for all messages</a:t>
                      </a:r>
                      <a:r>
                        <a:rPr lang="en-GB" sz="1000" u="sng" baseline="0"/>
                        <a:t> ≤3s</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u="none" baseline="0"/>
                        <a:t>Count of days in the month</a:t>
                      </a:r>
                      <a:endParaRPr lang="en-GB" sz="1000" u="none"/>
                    </a:p>
                  </a:txBody>
                  <a:tcPr/>
                </a:tc>
                <a:extLst>
                  <a:ext uri="{0D108BD9-81ED-4DB2-BD59-A6C34878D82A}">
                    <a16:rowId xmlns:a16="http://schemas.microsoft.com/office/drawing/2014/main" val="185839198"/>
                  </a:ext>
                </a:extLst>
              </a:tr>
              <a:tr h="370840">
                <a:tc>
                  <a:txBody>
                    <a:bodyPr/>
                    <a:lstStyle/>
                    <a:p>
                      <a:r>
                        <a:rPr lang="en-GB" sz="1600"/>
                        <a:t>Target</a:t>
                      </a:r>
                    </a:p>
                  </a:txBody>
                  <a:tcPr/>
                </a:tc>
                <a:tc>
                  <a:txBody>
                    <a:bodyPr/>
                    <a:lstStyle/>
                    <a:p>
                      <a:r>
                        <a:rPr lang="en-GB" sz="1400"/>
                        <a:t>100% of days in month meeting mean daily response of 3 seconds or less</a:t>
                      </a:r>
                    </a:p>
                  </a:txBody>
                  <a:tcPr/>
                </a:tc>
                <a:extLst>
                  <a:ext uri="{0D108BD9-81ED-4DB2-BD59-A6C34878D82A}">
                    <a16:rowId xmlns:a16="http://schemas.microsoft.com/office/drawing/2014/main" val="1817293636"/>
                  </a:ext>
                </a:extLst>
              </a:tr>
              <a:tr h="370840">
                <a:tc>
                  <a:txBody>
                    <a:bodyPr/>
                    <a:lstStyle/>
                    <a:p>
                      <a:r>
                        <a:rPr lang="en-GB" sz="1600"/>
                        <a:t>Boundary</a:t>
                      </a:r>
                    </a:p>
                  </a:txBody>
                  <a:tcPr/>
                </a:tc>
                <a:tc>
                  <a:txBody>
                    <a:bodyPr/>
                    <a:lstStyle/>
                    <a:p>
                      <a:r>
                        <a:rPr lang="en-GB" sz="1400"/>
                        <a:t>Target applies where </a:t>
                      </a:r>
                      <a:r>
                        <a:rPr lang="en-GB" sz="1400" b="1"/>
                        <a:t>daily</a:t>
                      </a:r>
                      <a:r>
                        <a:rPr lang="en-GB" sz="1400"/>
                        <a:t> volume of </a:t>
                      </a:r>
                      <a:r>
                        <a:rPr lang="en-GB" sz="1400" b="1"/>
                        <a:t>all</a:t>
                      </a:r>
                      <a:r>
                        <a:rPr lang="en-GB" sz="1400"/>
                        <a:t> messages received &lt;=</a:t>
                      </a:r>
                      <a:r>
                        <a:rPr lang="en-GB" sz="1400">
                          <a:solidFill>
                            <a:srgbClr val="FF0000"/>
                          </a:solidFill>
                        </a:rPr>
                        <a:t> </a:t>
                      </a:r>
                      <a:r>
                        <a:rPr lang="en-GB" sz="1400">
                          <a:solidFill>
                            <a:schemeClr val="tx1"/>
                          </a:solidFill>
                        </a:rPr>
                        <a:t>1.088m </a:t>
                      </a:r>
                      <a:endParaRPr lang="en-GB" sz="1400"/>
                    </a:p>
                  </a:txBody>
                  <a:tcPr/>
                </a:tc>
                <a:extLst>
                  <a:ext uri="{0D108BD9-81ED-4DB2-BD59-A6C34878D82A}">
                    <a16:rowId xmlns:a16="http://schemas.microsoft.com/office/drawing/2014/main" val="471102651"/>
                  </a:ext>
                </a:extLst>
              </a:tr>
            </a:tbl>
          </a:graphicData>
        </a:graphic>
      </p:graphicFrame>
      <p:sp>
        <p:nvSpPr>
          <p:cNvPr id="3" name="TextBox 2">
            <a:extLst>
              <a:ext uri="{FF2B5EF4-FFF2-40B4-BE49-F238E27FC236}">
                <a16:creationId xmlns:a16="http://schemas.microsoft.com/office/drawing/2014/main" id="{0CFB5DB1-5431-AA87-C0E7-5617B275F7C6}"/>
              </a:ext>
            </a:extLst>
          </p:cNvPr>
          <p:cNvSpPr txBox="1"/>
          <p:nvPr/>
        </p:nvSpPr>
        <p:spPr>
          <a:xfrm>
            <a:off x="679895" y="607332"/>
            <a:ext cx="11054063" cy="523220"/>
          </a:xfrm>
          <a:prstGeom prst="rect">
            <a:avLst/>
          </a:prstGeom>
          <a:noFill/>
        </p:spPr>
        <p:txBody>
          <a:bodyPr wrap="square" lIns="91440" tIns="45720" rIns="91440" bIns="45720" rtlCol="0" anchor="t">
            <a:spAutoFit/>
          </a:bodyPr>
          <a:lstStyle/>
          <a:p>
            <a:r>
              <a:rPr lang="en-GB" sz="1400" b="1">
                <a:solidFill>
                  <a:schemeClr val="accent1"/>
                </a:solidFill>
                <a:effectLst/>
                <a:latin typeface="Lato"/>
                <a:ea typeface="Lato"/>
                <a:cs typeface="Lato"/>
              </a:rPr>
              <a:t>The CSS Provider shall process </a:t>
            </a:r>
            <a:r>
              <a:rPr lang="en-GB" sz="1400" b="1">
                <a:effectLst/>
                <a:latin typeface="Lato"/>
                <a:ea typeface="Lato"/>
                <a:cs typeface="Lato"/>
              </a:rPr>
              <a:t>Market Messages</a:t>
            </a:r>
            <a:r>
              <a:rPr lang="en-GB" sz="1400" b="1">
                <a:solidFill>
                  <a:schemeClr val="accent1">
                    <a:lumMod val="50000"/>
                    <a:lumOff val="50000"/>
                  </a:schemeClr>
                </a:solidFill>
                <a:effectLst/>
                <a:latin typeface="Lato"/>
                <a:ea typeface="Lato"/>
                <a:cs typeface="Lato"/>
              </a:rPr>
              <a:t> </a:t>
            </a:r>
            <a:r>
              <a:rPr lang="en-GB" sz="1400" b="1">
                <a:solidFill>
                  <a:schemeClr val="accent1"/>
                </a:solidFill>
                <a:effectLst/>
                <a:latin typeface="Lato"/>
                <a:ea typeface="Lato"/>
                <a:cs typeface="Lato"/>
              </a:rPr>
              <a:t>(from the point of receipt by CSS to the point where CSS sends out the response of either "Validated" or "Rejected") as follows:</a:t>
            </a:r>
          </a:p>
        </p:txBody>
      </p:sp>
      <p:graphicFrame>
        <p:nvGraphicFramePr>
          <p:cNvPr id="21" name="Table 5">
            <a:extLst>
              <a:ext uri="{FF2B5EF4-FFF2-40B4-BE49-F238E27FC236}">
                <a16:creationId xmlns:a16="http://schemas.microsoft.com/office/drawing/2014/main" id="{2E6EF48D-05F5-989D-D29F-5B37FF99482C}"/>
              </a:ext>
            </a:extLst>
          </p:cNvPr>
          <p:cNvGraphicFramePr>
            <a:graphicFrameLocks noGrp="1"/>
          </p:cNvGraphicFramePr>
          <p:nvPr>
            <p:extLst>
              <p:ext uri="{D42A27DB-BD31-4B8C-83A1-F6EECF244321}">
                <p14:modId xmlns:p14="http://schemas.microsoft.com/office/powerpoint/2010/main" val="3817890497"/>
              </p:ext>
            </p:extLst>
          </p:nvPr>
        </p:nvGraphicFramePr>
        <p:xfrm>
          <a:off x="6402978" y="1450227"/>
          <a:ext cx="5284319" cy="741680"/>
        </p:xfrm>
        <a:graphic>
          <a:graphicData uri="http://schemas.openxmlformats.org/drawingml/2006/table">
            <a:tbl>
              <a:tblPr firstRow="1" bandRow="1">
                <a:tableStyleId>{5C22544A-7EE6-4342-B048-85BDC9FD1C3A}</a:tableStyleId>
              </a:tblPr>
              <a:tblGrid>
                <a:gridCol w="2491367">
                  <a:extLst>
                    <a:ext uri="{9D8B030D-6E8A-4147-A177-3AD203B41FA5}">
                      <a16:colId xmlns:a16="http://schemas.microsoft.com/office/drawing/2014/main" val="98255676"/>
                    </a:ext>
                  </a:extLst>
                </a:gridCol>
                <a:gridCol w="2792952">
                  <a:extLst>
                    <a:ext uri="{9D8B030D-6E8A-4147-A177-3AD203B41FA5}">
                      <a16:colId xmlns:a16="http://schemas.microsoft.com/office/drawing/2014/main" val="3475550456"/>
                    </a:ext>
                  </a:extLst>
                </a:gridCol>
              </a:tblGrid>
              <a:tr h="370840">
                <a:tc>
                  <a:txBody>
                    <a:bodyPr/>
                    <a:lstStyle/>
                    <a:p>
                      <a:r>
                        <a:rPr lang="en-GB" sz="1600"/>
                        <a:t>Performance Parameter</a:t>
                      </a:r>
                    </a:p>
                  </a:txBody>
                  <a:tcPr/>
                </a:tc>
                <a:tc>
                  <a:txBody>
                    <a:bodyPr/>
                    <a:lstStyle/>
                    <a:p>
                      <a:r>
                        <a:rPr lang="en-GB" sz="1600"/>
                        <a:t>Performance Level </a:t>
                      </a:r>
                    </a:p>
                  </a:txBody>
                  <a:tcPr/>
                </a:tc>
                <a:extLst>
                  <a:ext uri="{0D108BD9-81ED-4DB2-BD59-A6C34878D82A}">
                    <a16:rowId xmlns:a16="http://schemas.microsoft.com/office/drawing/2014/main" val="1796115371"/>
                  </a:ext>
                </a:extLst>
              </a:tr>
              <a:tr h="370840">
                <a:tc>
                  <a:txBody>
                    <a:bodyPr/>
                    <a:lstStyle/>
                    <a:p>
                      <a:r>
                        <a:rPr lang="en-GB" sz="1400">
                          <a:solidFill>
                            <a:schemeClr val="tx1"/>
                          </a:solidFill>
                          <a:effectLst/>
                          <a:latin typeface="Calibri"/>
                          <a:ea typeface="Times New Roman" panose="02020603050405020304" pitchFamily="18" charset="0"/>
                          <a:cs typeface="Calibri"/>
                        </a:rPr>
                        <a:t>Average and Peak daily volume</a:t>
                      </a:r>
                    </a:p>
                  </a:txBody>
                  <a:tcPr marL="68580" marR="68580" marT="0" marB="0" anchor="ctr"/>
                </a:tc>
                <a:tc>
                  <a:txBody>
                    <a:bodyPr/>
                    <a:lstStyle/>
                    <a:p>
                      <a:r>
                        <a:rPr lang="en-GB" sz="1400">
                          <a:solidFill>
                            <a:schemeClr val="tx1"/>
                          </a:solidFill>
                          <a:effectLst/>
                          <a:latin typeface="Calibri"/>
                          <a:ea typeface="Times New Roman" panose="02020603050405020304" pitchFamily="18" charset="0"/>
                          <a:cs typeface="Calibri"/>
                        </a:rPr>
                        <a:t>mean time of three seconds or less</a:t>
                      </a:r>
                    </a:p>
                  </a:txBody>
                  <a:tcPr marL="68580" marR="68580" marT="0" marB="0" anchor="ctr"/>
                </a:tc>
                <a:extLst>
                  <a:ext uri="{0D108BD9-81ED-4DB2-BD59-A6C34878D82A}">
                    <a16:rowId xmlns:a16="http://schemas.microsoft.com/office/drawing/2014/main" val="3336912681"/>
                  </a:ext>
                </a:extLst>
              </a:tr>
            </a:tbl>
          </a:graphicData>
        </a:graphic>
      </p:graphicFrame>
    </p:spTree>
    <p:extLst>
      <p:ext uri="{BB962C8B-B14F-4D97-AF65-F5344CB8AC3E}">
        <p14:creationId xmlns:p14="http://schemas.microsoft.com/office/powerpoint/2010/main" val="3463004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Top Corners Rounded 22">
            <a:extLst>
              <a:ext uri="{FF2B5EF4-FFF2-40B4-BE49-F238E27FC236}">
                <a16:creationId xmlns:a16="http://schemas.microsoft.com/office/drawing/2014/main" id="{42E17F94-1BDE-853D-74E0-07466312F21C}"/>
              </a:ext>
            </a:extLst>
          </p:cNvPr>
          <p:cNvSpPr/>
          <p:nvPr/>
        </p:nvSpPr>
        <p:spPr>
          <a:xfrm>
            <a:off x="1453403" y="1019051"/>
            <a:ext cx="3505771" cy="380566"/>
          </a:xfrm>
          <a:prstGeom prst="round2Same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Current Definition</a:t>
            </a:r>
          </a:p>
        </p:txBody>
      </p:sp>
      <p:sp>
        <p:nvSpPr>
          <p:cNvPr id="18" name="TextBox 17">
            <a:extLst>
              <a:ext uri="{FF2B5EF4-FFF2-40B4-BE49-F238E27FC236}">
                <a16:creationId xmlns:a16="http://schemas.microsoft.com/office/drawing/2014/main" id="{7A8CB3CF-0036-A044-FDFE-658C5E23BDC1}"/>
              </a:ext>
            </a:extLst>
          </p:cNvPr>
          <p:cNvSpPr txBox="1"/>
          <p:nvPr/>
        </p:nvSpPr>
        <p:spPr>
          <a:xfrm rot="16200000">
            <a:off x="549371" y="4392492"/>
            <a:ext cx="1109608" cy="400109"/>
          </a:xfrm>
          <a:prstGeom prst="rect">
            <a:avLst/>
          </a:prstGeom>
          <a:noFill/>
        </p:spPr>
        <p:txBody>
          <a:bodyPr wrap="square" rtlCol="0">
            <a:spAutoFit/>
          </a:bodyPr>
          <a:lstStyle/>
          <a:p>
            <a:r>
              <a:rPr lang="en-GB" sz="2000">
                <a:solidFill>
                  <a:schemeClr val="bg1"/>
                </a:solidFill>
              </a:rPr>
              <a:t>Proposal</a:t>
            </a:r>
          </a:p>
        </p:txBody>
      </p:sp>
      <p:sp>
        <p:nvSpPr>
          <p:cNvPr id="2" name="Title 1">
            <a:extLst>
              <a:ext uri="{FF2B5EF4-FFF2-40B4-BE49-F238E27FC236}">
                <a16:creationId xmlns:a16="http://schemas.microsoft.com/office/drawing/2014/main" id="{14941AD0-5CF8-8CAB-6A2F-0321F537B7B8}"/>
              </a:ext>
            </a:extLst>
          </p:cNvPr>
          <p:cNvSpPr>
            <a:spLocks noGrp="1"/>
          </p:cNvSpPr>
          <p:nvPr>
            <p:ph type="title"/>
          </p:nvPr>
        </p:nvSpPr>
        <p:spPr>
          <a:xfrm>
            <a:off x="669868" y="159000"/>
            <a:ext cx="9000000" cy="538787"/>
          </a:xfrm>
        </p:spPr>
        <p:txBody>
          <a:bodyPr/>
          <a:lstStyle/>
          <a:p>
            <a:r>
              <a:rPr lang="en-GB"/>
              <a:t>6.3 Gate Closure</a:t>
            </a:r>
          </a:p>
        </p:txBody>
      </p:sp>
      <p:sp>
        <p:nvSpPr>
          <p:cNvPr id="19" name="TextBox 18">
            <a:extLst>
              <a:ext uri="{FF2B5EF4-FFF2-40B4-BE49-F238E27FC236}">
                <a16:creationId xmlns:a16="http://schemas.microsoft.com/office/drawing/2014/main" id="{B327C390-A774-F2ED-79D1-CCB2CF3A001B}"/>
              </a:ext>
            </a:extLst>
          </p:cNvPr>
          <p:cNvSpPr txBox="1"/>
          <p:nvPr/>
        </p:nvSpPr>
        <p:spPr>
          <a:xfrm>
            <a:off x="139709" y="3549795"/>
            <a:ext cx="11912581" cy="2893100"/>
          </a:xfrm>
          <a:prstGeom prst="rect">
            <a:avLst/>
          </a:prstGeom>
          <a:noFill/>
        </p:spPr>
        <p:txBody>
          <a:bodyPr wrap="square" lIns="91440" tIns="45720" rIns="91440" bIns="45720" rtlCol="0" anchor="t">
            <a:spAutoFit/>
          </a:bodyPr>
          <a:lstStyle/>
          <a:p>
            <a:r>
              <a:rPr lang="en-GB" sz="1400" b="1"/>
              <a:t>Key Outcomes – </a:t>
            </a:r>
            <a:endParaRPr lang="en-GB" sz="1400" b="1">
              <a:solidFill>
                <a:srgbClr val="FF0000"/>
              </a:solidFill>
              <a:cs typeface="Calibri"/>
            </a:endParaRPr>
          </a:p>
          <a:p>
            <a:r>
              <a:rPr lang="en-GB" sz="1400">
                <a:cs typeface="Calibri" panose="020F0502020204030204"/>
              </a:rPr>
              <a:t>Discussions through the workshops have highlighted the fact that measuring the</a:t>
            </a:r>
          </a:p>
          <a:p>
            <a:r>
              <a:rPr lang="en-GB" sz="1400">
                <a:cs typeface="Calibri" panose="020F0502020204030204"/>
              </a:rPr>
              <a:t>SLAs outside of DCC control is unfair. Proposal is we measure 6.3 Gate Closure as the</a:t>
            </a:r>
          </a:p>
          <a:p>
            <a:r>
              <a:rPr lang="en-GB" sz="1400">
                <a:cs typeface="Calibri" panose="020F0502020204030204"/>
              </a:rPr>
              <a:t>CSS process within DCC's/CSS control and that forms the measure in the incentive </a:t>
            </a:r>
          </a:p>
          <a:p>
            <a:r>
              <a:rPr lang="en-GB" sz="1400">
                <a:cs typeface="Calibri" panose="020F0502020204030204"/>
              </a:rPr>
              <a:t>regime. No change to the measure itself but we propose to only measure the part of</a:t>
            </a:r>
          </a:p>
          <a:p>
            <a:r>
              <a:rPr lang="en-GB" sz="1400">
                <a:cs typeface="Calibri" panose="020F0502020204030204"/>
              </a:rPr>
              <a:t>the process within DCC's control. In addition, we propose to introduce a new KPI measure under the Switching Operator that tracks DCC's management of issues that impact end-to-end Gate Closure, including that which is outside of CSS control. The latter is not an SLA and therefore not part of the incentive regime.</a:t>
            </a:r>
          </a:p>
          <a:p>
            <a:endParaRPr lang="en-GB" sz="1400"/>
          </a:p>
          <a:p>
            <a:r>
              <a:rPr lang="en-GB" sz="1400"/>
              <a:t>The use of the Processing Complete point in time means that DCC’s SLA will be completely within DCC’s control</a:t>
            </a:r>
            <a:endParaRPr lang="en-GB" sz="1400">
              <a:cs typeface="Calibri"/>
            </a:endParaRPr>
          </a:p>
          <a:p>
            <a:pPr marL="285750" indent="-285750">
              <a:buFont typeface="Arial" panose="020B0604020202020204" pitchFamily="34" charset="0"/>
              <a:buChar char="•"/>
            </a:pPr>
            <a:r>
              <a:rPr lang="en-GB" sz="1400"/>
              <a:t>End-to-end system design will still target 35-minute mean Gate Closure time, but SLA will be against elements within DCC control</a:t>
            </a:r>
            <a:endParaRPr lang="en-GB" sz="1400">
              <a:cs typeface="Calibri"/>
            </a:endParaRPr>
          </a:p>
          <a:p>
            <a:pPr marL="285750" indent="-285750">
              <a:buFont typeface="Arial" panose="020B0604020202020204" pitchFamily="34" charset="0"/>
              <a:buChar char="•"/>
            </a:pPr>
            <a:r>
              <a:rPr lang="en-GB" sz="1400"/>
              <a:t>Applying the same performance levels to both Average and Peak category days simplifies the measures and removes ambiguity</a:t>
            </a:r>
            <a:endParaRPr lang="en-GB" sz="1400">
              <a:cs typeface="Calibri"/>
            </a:endParaRPr>
          </a:p>
          <a:p>
            <a:pPr marL="285750" indent="-285750">
              <a:buFont typeface="Arial" panose="020B0604020202020204" pitchFamily="34" charset="0"/>
              <a:buChar char="•"/>
            </a:pPr>
            <a:r>
              <a:rPr lang="en-GB" sz="1400">
                <a:cs typeface="Calibri"/>
              </a:rPr>
              <a:t>DCC will continue to report the end-to-end gate closure time as supporting evidence, highlighting any slow user end points to the PAB</a:t>
            </a:r>
          </a:p>
          <a:p>
            <a:pPr marL="285750" indent="-285750">
              <a:buFont typeface="Arial" panose="020B0604020202020204" pitchFamily="34" charset="0"/>
              <a:buChar char="•"/>
            </a:pPr>
            <a:endParaRPr lang="en-GB" sz="1400">
              <a:solidFill>
                <a:srgbClr val="FF0000"/>
              </a:solidFill>
              <a:cs typeface="Calibri"/>
            </a:endParaRPr>
          </a:p>
        </p:txBody>
      </p:sp>
      <p:graphicFrame>
        <p:nvGraphicFramePr>
          <p:cNvPr id="20" name="Table 5">
            <a:extLst>
              <a:ext uri="{FF2B5EF4-FFF2-40B4-BE49-F238E27FC236}">
                <a16:creationId xmlns:a16="http://schemas.microsoft.com/office/drawing/2014/main" id="{1DF6302F-0BD2-3FE1-28FC-E4292307518C}"/>
              </a:ext>
            </a:extLst>
          </p:cNvPr>
          <p:cNvGraphicFramePr>
            <a:graphicFrameLocks noGrp="1"/>
          </p:cNvGraphicFramePr>
          <p:nvPr>
            <p:extLst>
              <p:ext uri="{D42A27DB-BD31-4B8C-83A1-F6EECF244321}">
                <p14:modId xmlns:p14="http://schemas.microsoft.com/office/powerpoint/2010/main" val="3611407418"/>
              </p:ext>
            </p:extLst>
          </p:nvPr>
        </p:nvGraphicFramePr>
        <p:xfrm>
          <a:off x="540207" y="1399616"/>
          <a:ext cx="5748917" cy="1965960"/>
        </p:xfrm>
        <a:graphic>
          <a:graphicData uri="http://schemas.openxmlformats.org/drawingml/2006/table">
            <a:tbl>
              <a:tblPr firstRow="1" bandRow="1">
                <a:tableStyleId>{5C22544A-7EE6-4342-B048-85BDC9FD1C3A}</a:tableStyleId>
              </a:tblPr>
              <a:tblGrid>
                <a:gridCol w="2261690">
                  <a:extLst>
                    <a:ext uri="{9D8B030D-6E8A-4147-A177-3AD203B41FA5}">
                      <a16:colId xmlns:a16="http://schemas.microsoft.com/office/drawing/2014/main" val="98255676"/>
                    </a:ext>
                  </a:extLst>
                </a:gridCol>
                <a:gridCol w="3487227">
                  <a:extLst>
                    <a:ext uri="{9D8B030D-6E8A-4147-A177-3AD203B41FA5}">
                      <a16:colId xmlns:a16="http://schemas.microsoft.com/office/drawing/2014/main" val="3475550456"/>
                    </a:ext>
                  </a:extLst>
                </a:gridCol>
              </a:tblGrid>
              <a:tr h="370840">
                <a:tc>
                  <a:txBody>
                    <a:bodyPr/>
                    <a:lstStyle/>
                    <a:p>
                      <a:r>
                        <a:rPr lang="en-GB" sz="1600"/>
                        <a:t>Performance Parameter</a:t>
                      </a:r>
                    </a:p>
                  </a:txBody>
                  <a:tcPr/>
                </a:tc>
                <a:tc>
                  <a:txBody>
                    <a:bodyPr/>
                    <a:lstStyle/>
                    <a:p>
                      <a:r>
                        <a:rPr lang="en-GB" sz="1600"/>
                        <a:t>Performance Level </a:t>
                      </a:r>
                    </a:p>
                  </a:txBody>
                  <a:tcPr/>
                </a:tc>
                <a:extLst>
                  <a:ext uri="{0D108BD9-81ED-4DB2-BD59-A6C34878D82A}">
                    <a16:rowId xmlns:a16="http://schemas.microsoft.com/office/drawing/2014/main" val="179611537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Average daily volume</a:t>
                      </a:r>
                    </a:p>
                  </a:txBody>
                  <a:tcPr marL="68580" marR="68580" marT="0" marB="0"/>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mean response time of 20 minutes or less</a:t>
                      </a:r>
                    </a:p>
                  </a:txBody>
                  <a:tcPr marL="68580" marR="68580" marT="0" marB="0"/>
                </a:tc>
                <a:extLst>
                  <a:ext uri="{0D108BD9-81ED-4DB2-BD59-A6C34878D82A}">
                    <a16:rowId xmlns:a16="http://schemas.microsoft.com/office/drawing/2014/main" val="333691268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Average daily volume</a:t>
                      </a:r>
                    </a:p>
                  </a:txBody>
                  <a:tcPr marL="68580" marR="68580" marT="0" marB="0"/>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90th percentile response time of 25 minutes or less</a:t>
                      </a:r>
                    </a:p>
                  </a:txBody>
                  <a:tcPr marL="68580" marR="68580" marT="0" marB="0"/>
                </a:tc>
                <a:extLst>
                  <a:ext uri="{0D108BD9-81ED-4DB2-BD59-A6C34878D82A}">
                    <a16:rowId xmlns:a16="http://schemas.microsoft.com/office/drawing/2014/main" val="1570073064"/>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Peak daily volume</a:t>
                      </a:r>
                    </a:p>
                  </a:txBody>
                  <a:tcPr marL="68580" marR="68580" marT="0" marB="0"/>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mean response time of 35 minutes or less</a:t>
                      </a:r>
                    </a:p>
                  </a:txBody>
                  <a:tcPr marL="68580" marR="68580" marT="0" marB="0"/>
                </a:tc>
                <a:extLst>
                  <a:ext uri="{0D108BD9-81ED-4DB2-BD59-A6C34878D82A}">
                    <a16:rowId xmlns:a16="http://schemas.microsoft.com/office/drawing/2014/main" val="1994293953"/>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Peak daily volume</a:t>
                      </a:r>
                    </a:p>
                  </a:txBody>
                  <a:tcPr marL="68580" marR="68580" marT="0" marB="0"/>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90th percentile response time of 40 minutes or less</a:t>
                      </a:r>
                    </a:p>
                  </a:txBody>
                  <a:tcPr marL="68580" marR="68580" marT="0" marB="0"/>
                </a:tc>
                <a:extLst>
                  <a:ext uri="{0D108BD9-81ED-4DB2-BD59-A6C34878D82A}">
                    <a16:rowId xmlns:a16="http://schemas.microsoft.com/office/drawing/2014/main" val="795852390"/>
                  </a:ext>
                </a:extLst>
              </a:tr>
            </a:tbl>
          </a:graphicData>
        </a:graphic>
      </p:graphicFrame>
      <p:graphicFrame>
        <p:nvGraphicFramePr>
          <p:cNvPr id="21" name="Table 5">
            <a:extLst>
              <a:ext uri="{FF2B5EF4-FFF2-40B4-BE49-F238E27FC236}">
                <a16:creationId xmlns:a16="http://schemas.microsoft.com/office/drawing/2014/main" id="{2E6EF48D-05F5-989D-D29F-5B37FF99482C}"/>
              </a:ext>
            </a:extLst>
          </p:cNvPr>
          <p:cNvGraphicFramePr>
            <a:graphicFrameLocks noGrp="1"/>
          </p:cNvGraphicFramePr>
          <p:nvPr>
            <p:extLst>
              <p:ext uri="{D42A27DB-BD31-4B8C-83A1-F6EECF244321}">
                <p14:modId xmlns:p14="http://schemas.microsoft.com/office/powerpoint/2010/main" val="2805911894"/>
              </p:ext>
            </p:extLst>
          </p:nvPr>
        </p:nvGraphicFramePr>
        <p:xfrm>
          <a:off x="6413004" y="1399616"/>
          <a:ext cx="5552331" cy="1168400"/>
        </p:xfrm>
        <a:graphic>
          <a:graphicData uri="http://schemas.openxmlformats.org/drawingml/2006/table">
            <a:tbl>
              <a:tblPr firstRow="1" bandRow="1">
                <a:tableStyleId>{5C22544A-7EE6-4342-B048-85BDC9FD1C3A}</a:tableStyleId>
              </a:tblPr>
              <a:tblGrid>
                <a:gridCol w="2427475">
                  <a:extLst>
                    <a:ext uri="{9D8B030D-6E8A-4147-A177-3AD203B41FA5}">
                      <a16:colId xmlns:a16="http://schemas.microsoft.com/office/drawing/2014/main" val="98255676"/>
                    </a:ext>
                  </a:extLst>
                </a:gridCol>
                <a:gridCol w="3124856">
                  <a:extLst>
                    <a:ext uri="{9D8B030D-6E8A-4147-A177-3AD203B41FA5}">
                      <a16:colId xmlns:a16="http://schemas.microsoft.com/office/drawing/2014/main" val="3475550456"/>
                    </a:ext>
                  </a:extLst>
                </a:gridCol>
              </a:tblGrid>
              <a:tr h="370840">
                <a:tc>
                  <a:txBody>
                    <a:bodyPr/>
                    <a:lstStyle/>
                    <a:p>
                      <a:r>
                        <a:rPr lang="en-GB" sz="1600"/>
                        <a:t>Performance Parameter</a:t>
                      </a:r>
                    </a:p>
                  </a:txBody>
                  <a:tcPr/>
                </a:tc>
                <a:tc>
                  <a:txBody>
                    <a:bodyPr/>
                    <a:lstStyle/>
                    <a:p>
                      <a:r>
                        <a:rPr lang="en-GB" sz="1600"/>
                        <a:t>Performance Level </a:t>
                      </a:r>
                    </a:p>
                  </a:txBody>
                  <a:tcPr/>
                </a:tc>
                <a:extLst>
                  <a:ext uri="{0D108BD9-81ED-4DB2-BD59-A6C34878D82A}">
                    <a16:rowId xmlns:a16="http://schemas.microsoft.com/office/drawing/2014/main" val="179611537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Average and Peak daily volume</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mean time of 35 minutes or less</a:t>
                      </a:r>
                    </a:p>
                  </a:txBody>
                  <a:tcPr marL="68580" marR="68580" marT="0" marB="0" anchor="ctr"/>
                </a:tc>
                <a:extLst>
                  <a:ext uri="{0D108BD9-81ED-4DB2-BD59-A6C34878D82A}">
                    <a16:rowId xmlns:a16="http://schemas.microsoft.com/office/drawing/2014/main" val="3336912681"/>
                  </a:ext>
                </a:extLst>
              </a:tr>
              <a:tr h="3708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Average and Peak daily volume</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90th percentile response time of 40 minutes or less</a:t>
                      </a:r>
                    </a:p>
                  </a:txBody>
                  <a:tcPr marL="68580" marR="68580" marT="0" marB="0" anchor="ctr"/>
                </a:tc>
                <a:extLst>
                  <a:ext uri="{0D108BD9-81ED-4DB2-BD59-A6C34878D82A}">
                    <a16:rowId xmlns:a16="http://schemas.microsoft.com/office/drawing/2014/main" val="833340799"/>
                  </a:ext>
                </a:extLst>
              </a:tr>
            </a:tbl>
          </a:graphicData>
        </a:graphic>
      </p:graphicFrame>
      <p:sp>
        <p:nvSpPr>
          <p:cNvPr id="22" name="TextBox 21">
            <a:extLst>
              <a:ext uri="{FF2B5EF4-FFF2-40B4-BE49-F238E27FC236}">
                <a16:creationId xmlns:a16="http://schemas.microsoft.com/office/drawing/2014/main" id="{44A263E1-7909-D6B2-788D-4E857835BF1C}"/>
              </a:ext>
            </a:extLst>
          </p:cNvPr>
          <p:cNvSpPr txBox="1"/>
          <p:nvPr/>
        </p:nvSpPr>
        <p:spPr>
          <a:xfrm>
            <a:off x="570286" y="517313"/>
            <a:ext cx="11157116" cy="523220"/>
          </a:xfrm>
          <a:prstGeom prst="rect">
            <a:avLst/>
          </a:prstGeom>
          <a:noFill/>
        </p:spPr>
        <p:txBody>
          <a:bodyPr wrap="square" lIns="91440" tIns="45720" rIns="91440" bIns="45720" rtlCol="0" anchor="t">
            <a:spAutoFit/>
          </a:bodyPr>
          <a:lstStyle/>
          <a:p>
            <a:r>
              <a:rPr lang="en-GB" sz="1400" b="1">
                <a:latin typeface="Lato"/>
                <a:ea typeface="Lato"/>
                <a:cs typeface="Lato"/>
              </a:rPr>
              <a:t>The CSS Provider shall process the securing of Switches up to the point where all messages are queued for delivery to each relevant Market Participant (from the time of Gate Closure to CSS Processing Complete) as follows:</a:t>
            </a:r>
          </a:p>
        </p:txBody>
      </p:sp>
      <p:sp>
        <p:nvSpPr>
          <p:cNvPr id="24" name="Rectangle: Top Corners Rounded 23">
            <a:extLst>
              <a:ext uri="{FF2B5EF4-FFF2-40B4-BE49-F238E27FC236}">
                <a16:creationId xmlns:a16="http://schemas.microsoft.com/office/drawing/2014/main" id="{203C3F0A-2B83-1763-98F8-5B6987CDEC6C}"/>
              </a:ext>
            </a:extLst>
          </p:cNvPr>
          <p:cNvSpPr/>
          <p:nvPr/>
        </p:nvSpPr>
        <p:spPr>
          <a:xfrm>
            <a:off x="7072966" y="1019051"/>
            <a:ext cx="3505771" cy="380566"/>
          </a:xfrm>
          <a:prstGeom prst="round2Same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Proposal</a:t>
            </a:r>
          </a:p>
        </p:txBody>
      </p:sp>
      <p:graphicFrame>
        <p:nvGraphicFramePr>
          <p:cNvPr id="26" name="Table 26">
            <a:extLst>
              <a:ext uri="{FF2B5EF4-FFF2-40B4-BE49-F238E27FC236}">
                <a16:creationId xmlns:a16="http://schemas.microsoft.com/office/drawing/2014/main" id="{69D7479D-5FFB-D99B-B912-B53FF579A4AA}"/>
              </a:ext>
            </a:extLst>
          </p:cNvPr>
          <p:cNvGraphicFramePr>
            <a:graphicFrameLocks noGrp="1"/>
          </p:cNvGraphicFramePr>
          <p:nvPr>
            <p:extLst>
              <p:ext uri="{D42A27DB-BD31-4B8C-83A1-F6EECF244321}">
                <p14:modId xmlns:p14="http://schemas.microsoft.com/office/powerpoint/2010/main" val="2048078071"/>
              </p:ext>
            </p:extLst>
          </p:nvPr>
        </p:nvGraphicFramePr>
        <p:xfrm>
          <a:off x="6332792" y="3020406"/>
          <a:ext cx="5552333" cy="1981200"/>
        </p:xfrm>
        <a:graphic>
          <a:graphicData uri="http://schemas.openxmlformats.org/drawingml/2006/table">
            <a:tbl>
              <a:tblPr firstCol="1" bandRow="1">
                <a:tableStyleId>{5C22544A-7EE6-4342-B048-85BDC9FD1C3A}</a:tableStyleId>
              </a:tblPr>
              <a:tblGrid>
                <a:gridCol w="1227713">
                  <a:extLst>
                    <a:ext uri="{9D8B030D-6E8A-4147-A177-3AD203B41FA5}">
                      <a16:colId xmlns:a16="http://schemas.microsoft.com/office/drawing/2014/main" val="3820790854"/>
                    </a:ext>
                  </a:extLst>
                </a:gridCol>
                <a:gridCol w="4324620">
                  <a:extLst>
                    <a:ext uri="{9D8B030D-6E8A-4147-A177-3AD203B41FA5}">
                      <a16:colId xmlns:a16="http://schemas.microsoft.com/office/drawing/2014/main" val="1467317042"/>
                    </a:ext>
                  </a:extLst>
                </a:gridCol>
              </a:tblGrid>
              <a:tr h="370840">
                <a:tc rowSpan="2">
                  <a:txBody>
                    <a:bodyPr/>
                    <a:lstStyle/>
                    <a:p>
                      <a:r>
                        <a:rPr lang="en-GB" sz="1600"/>
                        <a:t>Definitions</a:t>
                      </a:r>
                    </a:p>
                  </a:txBody>
                  <a:tcPr anchor="ct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000"/>
                        <a:t>Mean Processing Complete Time = 100 x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u="sng"/>
                        <a:t>Nr days where Processing Complete reached in </a:t>
                      </a:r>
                      <a:r>
                        <a:rPr lang="en-GB" sz="1000" u="sng" baseline="0"/>
                        <a:t>≤35 mins</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u="none" baseline="0"/>
                        <a:t>Count of days in the month</a:t>
                      </a:r>
                      <a:endParaRPr lang="en-GB" sz="1000" u="none"/>
                    </a:p>
                  </a:txBody>
                  <a:tcPr/>
                </a:tc>
                <a:extLst>
                  <a:ext uri="{0D108BD9-81ED-4DB2-BD59-A6C34878D82A}">
                    <a16:rowId xmlns:a16="http://schemas.microsoft.com/office/drawing/2014/main" val="185839198"/>
                  </a:ext>
                </a:extLst>
              </a:tr>
              <a:tr h="370840">
                <a:tc vMerge="1">
                  <a:txBody>
                    <a:bodyPr/>
                    <a:lstStyle/>
                    <a:p>
                      <a:endParaRPr lang="en-GB" sz="1600"/>
                    </a:p>
                  </a:txBody>
                  <a:tcPr/>
                </a:tc>
                <a:tc>
                  <a:txBody>
                    <a:bodyPr/>
                    <a:lstStyle/>
                    <a:p>
                      <a:r>
                        <a:rPr lang="en-GB" sz="1000"/>
                        <a:t>If 90</a:t>
                      </a:r>
                      <a:r>
                        <a:rPr lang="en-GB" sz="1000" baseline="30000"/>
                        <a:t>th</a:t>
                      </a:r>
                      <a:r>
                        <a:rPr lang="en-GB" sz="1000"/>
                        <a:t> percentile value of time to reach Processing Complete over month range </a:t>
                      </a:r>
                      <a:r>
                        <a:rPr lang="en-GB" sz="1000" u="none" baseline="0"/>
                        <a:t>≤40 mins = Pass</a:t>
                      </a:r>
                      <a:endParaRPr lang="en-GB" sz="1000" u="none"/>
                    </a:p>
                  </a:txBody>
                  <a:tcPr/>
                </a:tc>
                <a:extLst>
                  <a:ext uri="{0D108BD9-81ED-4DB2-BD59-A6C34878D82A}">
                    <a16:rowId xmlns:a16="http://schemas.microsoft.com/office/drawing/2014/main" val="4076299522"/>
                  </a:ext>
                </a:extLst>
              </a:tr>
              <a:tr h="370840">
                <a:tc>
                  <a:txBody>
                    <a:bodyPr/>
                    <a:lstStyle/>
                    <a:p>
                      <a:r>
                        <a:rPr lang="en-GB" sz="1600"/>
                        <a:t>Targets</a:t>
                      </a:r>
                    </a:p>
                  </a:txBody>
                  <a:tcPr/>
                </a:tc>
                <a:tc>
                  <a:txBody>
                    <a:bodyPr/>
                    <a:lstStyle/>
                    <a:p>
                      <a:pPr marL="0" indent="0">
                        <a:buFont typeface="Arial" panose="020B0604020202020204" pitchFamily="34" charset="0"/>
                        <a:buNone/>
                      </a:pPr>
                      <a:r>
                        <a:rPr lang="en-GB" sz="1400"/>
                        <a:t>Mean: 100% of days in month meeting SLA</a:t>
                      </a:r>
                    </a:p>
                    <a:p>
                      <a:pPr marL="0" indent="0">
                        <a:buFont typeface="Arial" panose="020B0604020202020204" pitchFamily="34" charset="0"/>
                        <a:buNone/>
                      </a:pPr>
                      <a:r>
                        <a:rPr lang="en-GB" sz="1400"/>
                        <a:t>90</a:t>
                      </a:r>
                      <a:r>
                        <a:rPr lang="en-GB" sz="1400" baseline="30000"/>
                        <a:t>th</a:t>
                      </a:r>
                      <a:r>
                        <a:rPr lang="en-GB" sz="1400"/>
                        <a:t>: Value of 40 minutes or less</a:t>
                      </a:r>
                    </a:p>
                  </a:txBody>
                  <a:tcPr/>
                </a:tc>
                <a:extLst>
                  <a:ext uri="{0D108BD9-81ED-4DB2-BD59-A6C34878D82A}">
                    <a16:rowId xmlns:a16="http://schemas.microsoft.com/office/drawing/2014/main" val="1817293636"/>
                  </a:ext>
                </a:extLst>
              </a:tr>
              <a:tr h="370840">
                <a:tc>
                  <a:txBody>
                    <a:bodyPr/>
                    <a:lstStyle/>
                    <a:p>
                      <a:r>
                        <a:rPr lang="en-GB" sz="1600"/>
                        <a:t>Boundaries</a:t>
                      </a:r>
                    </a:p>
                  </a:txBody>
                  <a:tcPr/>
                </a:tc>
                <a:tc>
                  <a:txBody>
                    <a:bodyPr/>
                    <a:lstStyle/>
                    <a:p>
                      <a:r>
                        <a:rPr lang="en-GB" sz="1400"/>
                        <a:t>Targets apply where </a:t>
                      </a:r>
                      <a:r>
                        <a:rPr lang="en-GB" sz="1400" b="1"/>
                        <a:t>daily</a:t>
                      </a:r>
                      <a:r>
                        <a:rPr lang="en-GB" sz="1400"/>
                        <a:t> volume of </a:t>
                      </a:r>
                      <a:r>
                        <a:rPr lang="en-GB" sz="1400" b="1"/>
                        <a:t>all</a:t>
                      </a:r>
                      <a:r>
                        <a:rPr lang="en-GB" sz="1400"/>
                        <a:t> active switches &amp; initial registrations  &lt;= 281.6k</a:t>
                      </a:r>
                      <a:r>
                        <a:rPr lang="en-GB" sz="1400">
                          <a:solidFill>
                            <a:srgbClr val="FF0000"/>
                          </a:solidFill>
                        </a:rPr>
                        <a:t> </a:t>
                      </a:r>
                      <a:r>
                        <a:rPr lang="en-GB" sz="1400"/>
                        <a:t>(current Peak limit)</a:t>
                      </a:r>
                    </a:p>
                  </a:txBody>
                  <a:tcPr/>
                </a:tc>
                <a:extLst>
                  <a:ext uri="{0D108BD9-81ED-4DB2-BD59-A6C34878D82A}">
                    <a16:rowId xmlns:a16="http://schemas.microsoft.com/office/drawing/2014/main" val="471102651"/>
                  </a:ext>
                </a:extLst>
              </a:tr>
            </a:tbl>
          </a:graphicData>
        </a:graphic>
      </p:graphicFrame>
    </p:spTree>
    <p:extLst>
      <p:ext uri="{BB962C8B-B14F-4D97-AF65-F5344CB8AC3E}">
        <p14:creationId xmlns:p14="http://schemas.microsoft.com/office/powerpoint/2010/main" val="2876882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A328C-9A97-1489-477A-3FB4EAFB25A1}"/>
              </a:ext>
            </a:extLst>
          </p:cNvPr>
          <p:cNvSpPr>
            <a:spLocks noGrp="1"/>
          </p:cNvSpPr>
          <p:nvPr>
            <p:ph type="title"/>
          </p:nvPr>
        </p:nvSpPr>
        <p:spPr/>
        <p:txBody>
          <a:bodyPr/>
          <a:lstStyle/>
          <a:p>
            <a:r>
              <a:rPr lang="en-GB">
                <a:latin typeface="Lato"/>
                <a:ea typeface="Lato"/>
                <a:cs typeface="Lato"/>
              </a:rPr>
              <a:t>6.3 Gate Closure cont....</a:t>
            </a:r>
            <a:endParaRPr lang="en-GB" b="0">
              <a:ea typeface="Lato"/>
              <a:cs typeface="Lato"/>
            </a:endParaRPr>
          </a:p>
          <a:p>
            <a:endParaRPr lang="en-GB">
              <a:ea typeface="Lato"/>
              <a:cs typeface="Lato"/>
            </a:endParaRPr>
          </a:p>
        </p:txBody>
      </p:sp>
      <p:sp>
        <p:nvSpPr>
          <p:cNvPr id="3" name="Content Placeholder 2">
            <a:extLst>
              <a:ext uri="{FF2B5EF4-FFF2-40B4-BE49-F238E27FC236}">
                <a16:creationId xmlns:a16="http://schemas.microsoft.com/office/drawing/2014/main" id="{68C48329-B562-EF83-B215-18B53B756B32}"/>
              </a:ext>
            </a:extLst>
          </p:cNvPr>
          <p:cNvSpPr>
            <a:spLocks noGrp="1"/>
          </p:cNvSpPr>
          <p:nvPr>
            <p:ph sz="half" idx="1"/>
          </p:nvPr>
        </p:nvSpPr>
        <p:spPr>
          <a:xfrm>
            <a:off x="720000" y="1080000"/>
            <a:ext cx="10283368" cy="4140000"/>
          </a:xfrm>
        </p:spPr>
        <p:txBody>
          <a:bodyPr vert="horz" lIns="0" tIns="0" rIns="0" bIns="0" rtlCol="0" anchor="t">
            <a:noAutofit/>
          </a:bodyPr>
          <a:lstStyle/>
          <a:p>
            <a:r>
              <a:rPr lang="en-GB">
                <a:solidFill>
                  <a:schemeClr val="tx1"/>
                </a:solidFill>
                <a:latin typeface="Lato"/>
                <a:ea typeface="Lato"/>
                <a:cs typeface="Lato"/>
              </a:rPr>
              <a:t>Example </a:t>
            </a:r>
            <a:r>
              <a:rPr lang="en-GB" b="0">
                <a:solidFill>
                  <a:schemeClr val="tx1"/>
                </a:solidFill>
                <a:latin typeface="Lato"/>
                <a:ea typeface="Lato"/>
                <a:cs typeface="Lato"/>
              </a:rPr>
              <a:t>– On the 12th September 2023 one of the largest energy suppliers submitted a large amount of internal Switches. This led to one million Switch messages at Gate Closure which DCC processed in 19 minutes 56 seconds. However, the end-to-end processing time for this was 43 minutes 12 seconds including the DCC processing time. </a:t>
            </a:r>
          </a:p>
          <a:p>
            <a:r>
              <a:rPr lang="en-GB" b="0">
                <a:solidFill>
                  <a:schemeClr val="tx1"/>
                </a:solidFill>
                <a:latin typeface="Lato"/>
                <a:ea typeface="Lato"/>
                <a:cs typeface="Lato"/>
              </a:rPr>
              <a:t>This additional time taken to progress Gate Closure is completely outside of DCC's control. DCC needs to provide a service to our customers to get these messages out as quick as we can. This example shows how DCC performed well against our REC Obligations. Using the two measures going forward is a better way to measure DCC performance and still capture slow end point performance that DCC can share with the REC Manager as part of its Switching Operator obligations. </a:t>
            </a:r>
          </a:p>
          <a:p>
            <a:r>
              <a:rPr lang="en-GB" b="0">
                <a:solidFill>
                  <a:schemeClr val="tx1"/>
                </a:solidFill>
                <a:latin typeface="Lato"/>
                <a:ea typeface="Lato"/>
                <a:cs typeface="Lato"/>
              </a:rPr>
              <a:t>DCC are not proposing to change anything in the Gate Closure process, only the way we measure DCC's performance within it. </a:t>
            </a:r>
            <a:endParaRPr lang="en-GB" b="0">
              <a:solidFill>
                <a:schemeClr val="tx1"/>
              </a:solidFill>
              <a:ea typeface="Lato"/>
              <a:cs typeface="Lato"/>
            </a:endParaRPr>
          </a:p>
          <a:p>
            <a:endParaRPr lang="en-GB">
              <a:solidFill>
                <a:srgbClr val="FF0000"/>
              </a:solidFill>
              <a:ea typeface="Lato"/>
              <a:cs typeface="Lato"/>
            </a:endParaRPr>
          </a:p>
          <a:p>
            <a:endParaRPr lang="en-GB">
              <a:solidFill>
                <a:srgbClr val="FF0000"/>
              </a:solidFill>
              <a:ea typeface="Lato"/>
              <a:cs typeface="Lato"/>
            </a:endParaRPr>
          </a:p>
          <a:p>
            <a:endParaRPr lang="en-GB">
              <a:solidFill>
                <a:srgbClr val="FF0000"/>
              </a:solidFill>
              <a:ea typeface="Lato"/>
              <a:cs typeface="Lato"/>
            </a:endParaRPr>
          </a:p>
          <a:p>
            <a:endParaRPr lang="en-GB">
              <a:solidFill>
                <a:srgbClr val="FF0000"/>
              </a:solidFill>
              <a:ea typeface="Lato"/>
              <a:cs typeface="Lato"/>
            </a:endParaRPr>
          </a:p>
          <a:p>
            <a:endParaRPr lang="en-GB">
              <a:solidFill>
                <a:srgbClr val="FF0000"/>
              </a:solidFill>
              <a:ea typeface="Lato"/>
              <a:cs typeface="Lato"/>
            </a:endParaRPr>
          </a:p>
          <a:p>
            <a:endParaRPr lang="en-GB">
              <a:ea typeface="Lato"/>
              <a:cs typeface="Lato"/>
            </a:endParaRPr>
          </a:p>
          <a:p>
            <a:endParaRPr lang="en-GB">
              <a:ea typeface="Lato"/>
              <a:cs typeface="Lato"/>
            </a:endParaRPr>
          </a:p>
        </p:txBody>
      </p:sp>
    </p:spTree>
    <p:extLst>
      <p:ext uri="{BB962C8B-B14F-4D97-AF65-F5344CB8AC3E}">
        <p14:creationId xmlns:p14="http://schemas.microsoft.com/office/powerpoint/2010/main" val="1766906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Top Corners Rounded 22">
            <a:extLst>
              <a:ext uri="{FF2B5EF4-FFF2-40B4-BE49-F238E27FC236}">
                <a16:creationId xmlns:a16="http://schemas.microsoft.com/office/drawing/2014/main" id="{42E17F94-1BDE-853D-74E0-07466312F21C}"/>
              </a:ext>
            </a:extLst>
          </p:cNvPr>
          <p:cNvSpPr/>
          <p:nvPr/>
        </p:nvSpPr>
        <p:spPr>
          <a:xfrm>
            <a:off x="1473456" y="683259"/>
            <a:ext cx="3505771" cy="380566"/>
          </a:xfrm>
          <a:prstGeom prst="round2Same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Current Definition</a:t>
            </a:r>
          </a:p>
        </p:txBody>
      </p:sp>
      <p:sp>
        <p:nvSpPr>
          <p:cNvPr id="18" name="TextBox 17">
            <a:extLst>
              <a:ext uri="{FF2B5EF4-FFF2-40B4-BE49-F238E27FC236}">
                <a16:creationId xmlns:a16="http://schemas.microsoft.com/office/drawing/2014/main" id="{7A8CB3CF-0036-A044-FDFE-658C5E23BDC1}"/>
              </a:ext>
            </a:extLst>
          </p:cNvPr>
          <p:cNvSpPr txBox="1"/>
          <p:nvPr/>
        </p:nvSpPr>
        <p:spPr>
          <a:xfrm rot="16200000">
            <a:off x="549371" y="3755910"/>
            <a:ext cx="1109608" cy="400109"/>
          </a:xfrm>
          <a:prstGeom prst="rect">
            <a:avLst/>
          </a:prstGeom>
          <a:noFill/>
        </p:spPr>
        <p:txBody>
          <a:bodyPr wrap="square" rtlCol="0">
            <a:spAutoFit/>
          </a:bodyPr>
          <a:lstStyle/>
          <a:p>
            <a:r>
              <a:rPr lang="en-GB" sz="2000">
                <a:solidFill>
                  <a:schemeClr val="bg1"/>
                </a:solidFill>
              </a:rPr>
              <a:t>Proposal</a:t>
            </a:r>
          </a:p>
        </p:txBody>
      </p:sp>
      <p:sp>
        <p:nvSpPr>
          <p:cNvPr id="2" name="Title 1">
            <a:extLst>
              <a:ext uri="{FF2B5EF4-FFF2-40B4-BE49-F238E27FC236}">
                <a16:creationId xmlns:a16="http://schemas.microsoft.com/office/drawing/2014/main" id="{14941AD0-5CF8-8CAB-6A2F-0321F537B7B8}"/>
              </a:ext>
            </a:extLst>
          </p:cNvPr>
          <p:cNvSpPr>
            <a:spLocks noGrp="1"/>
          </p:cNvSpPr>
          <p:nvPr>
            <p:ph type="title"/>
          </p:nvPr>
        </p:nvSpPr>
        <p:spPr>
          <a:xfrm>
            <a:off x="720000" y="249237"/>
            <a:ext cx="9000000" cy="538787"/>
          </a:xfrm>
        </p:spPr>
        <p:txBody>
          <a:bodyPr/>
          <a:lstStyle/>
          <a:p>
            <a:r>
              <a:rPr lang="en-GB"/>
              <a:t>5 (SO) Service Levels: Switching Incidents</a:t>
            </a:r>
          </a:p>
        </p:txBody>
      </p:sp>
      <p:sp>
        <p:nvSpPr>
          <p:cNvPr id="19" name="TextBox 18">
            <a:extLst>
              <a:ext uri="{FF2B5EF4-FFF2-40B4-BE49-F238E27FC236}">
                <a16:creationId xmlns:a16="http://schemas.microsoft.com/office/drawing/2014/main" id="{B327C390-A774-F2ED-79D1-CCB2CF3A001B}"/>
              </a:ext>
            </a:extLst>
          </p:cNvPr>
          <p:cNvSpPr txBox="1"/>
          <p:nvPr/>
        </p:nvSpPr>
        <p:spPr>
          <a:xfrm>
            <a:off x="124695" y="3479087"/>
            <a:ext cx="11499497" cy="2677656"/>
          </a:xfrm>
          <a:prstGeom prst="rect">
            <a:avLst/>
          </a:prstGeom>
          <a:noFill/>
        </p:spPr>
        <p:txBody>
          <a:bodyPr wrap="square" lIns="91440" tIns="45720" rIns="91440" bIns="45720" rtlCol="0" anchor="t">
            <a:spAutoFit/>
          </a:bodyPr>
          <a:lstStyle/>
          <a:p>
            <a:r>
              <a:rPr lang="en-GB" sz="1400" b="1"/>
              <a:t>Key Outcomes</a:t>
            </a:r>
          </a:p>
          <a:p>
            <a:pPr marL="285750" indent="-285750">
              <a:buFont typeface="Arial" panose="020B0604020202020204" pitchFamily="34" charset="0"/>
              <a:buChar char="•"/>
            </a:pPr>
            <a:r>
              <a:rPr lang="en-GB" sz="1400"/>
              <a:t>DCC is only responsible for incidents that are within its control as SO and CSS Provider. Anything</a:t>
            </a:r>
            <a:endParaRPr lang="en-GB" sz="1400">
              <a:cs typeface="Calibri"/>
            </a:endParaRPr>
          </a:p>
          <a:p>
            <a:r>
              <a:rPr lang="en-GB" sz="1400">
                <a:cs typeface="Calibri"/>
              </a:rPr>
              <a:t>       outside of DCC control will be removed from the measure. </a:t>
            </a:r>
          </a:p>
          <a:p>
            <a:pPr marL="285750" indent="-285750">
              <a:buFont typeface="Arial" panose="020B0604020202020204" pitchFamily="34" charset="0"/>
              <a:buChar char="•"/>
            </a:pPr>
            <a:r>
              <a:rPr lang="en-GB" sz="1400"/>
              <a:t>Focus is maintained on high priority incidents</a:t>
            </a:r>
            <a:endParaRPr lang="en-GB" sz="1400">
              <a:cs typeface="Calibri"/>
            </a:endParaRPr>
          </a:p>
          <a:p>
            <a:pPr marL="285750" indent="-285750">
              <a:buFont typeface="Arial" panose="020B0604020202020204" pitchFamily="34" charset="0"/>
              <a:buChar char="•"/>
            </a:pPr>
            <a:r>
              <a:rPr lang="en-GB" sz="1400"/>
              <a:t>Ambiguity on target levels is removed</a:t>
            </a:r>
            <a:endParaRPr lang="en-GB" sz="1400">
              <a:cs typeface="Calibri"/>
            </a:endParaRPr>
          </a:p>
          <a:p>
            <a:pPr marL="285750" indent="-285750">
              <a:buFont typeface="Arial" panose="020B0604020202020204" pitchFamily="34" charset="0"/>
              <a:buChar char="•"/>
            </a:pPr>
            <a:r>
              <a:rPr lang="en-GB" sz="1400"/>
              <a:t>Applying a 90% resolution target on lower priority 3 incidents and 95% for priority 4s will enable </a:t>
            </a:r>
            <a:endParaRPr lang="en-GB" sz="1400">
              <a:cs typeface="Calibri"/>
            </a:endParaRPr>
          </a:p>
          <a:p>
            <a:r>
              <a:rPr lang="en-GB" sz="1400"/>
              <a:t>       detailed investigation of P3/P4s, and no change to the policy of  P1 &amp; P2s to be prioritised. </a:t>
            </a:r>
            <a:endParaRPr lang="en-GB" sz="1400">
              <a:cs typeface="Calibri"/>
            </a:endParaRPr>
          </a:p>
          <a:p>
            <a:pPr marL="285750" indent="-285750">
              <a:buFont typeface="Arial"/>
              <a:buChar char="•"/>
            </a:pPr>
            <a:r>
              <a:rPr lang="en-GB" sz="1400"/>
              <a:t>It also allows for service infancy and the associated new issues experienced. Volumes are extremely low so the impact of a miss is huge on percentage. At present Service is 51% so we would suggest 90% as an interim target to incentivise DCC to improve service and review once we hit that measure. </a:t>
            </a:r>
            <a:endParaRPr lang="en-GB" sz="1400">
              <a:cs typeface="Calibri"/>
            </a:endParaRPr>
          </a:p>
          <a:p>
            <a:pPr marL="285750" indent="-285750">
              <a:buFont typeface="Arial" panose="020B0604020202020204" pitchFamily="34" charset="0"/>
              <a:buChar char="•"/>
            </a:pPr>
            <a:r>
              <a:rPr lang="en-GB" sz="1400"/>
              <a:t>Value for Money – </a:t>
            </a:r>
            <a:r>
              <a:rPr lang="en-GB" sz="1400">
                <a:cs typeface="Calibri"/>
              </a:rPr>
              <a:t>There would be a commercial impact to reach 100% </a:t>
            </a:r>
            <a:endParaRPr lang="en-GB" sz="1400"/>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Service Improvement plans are now in place for Priority 3 and 4 incident lifecycle process.</a:t>
            </a:r>
          </a:p>
        </p:txBody>
      </p:sp>
      <p:graphicFrame>
        <p:nvGraphicFramePr>
          <p:cNvPr id="20" name="Table 5">
            <a:extLst>
              <a:ext uri="{FF2B5EF4-FFF2-40B4-BE49-F238E27FC236}">
                <a16:creationId xmlns:a16="http://schemas.microsoft.com/office/drawing/2014/main" id="{1DF6302F-0BD2-3FE1-28FC-E4292307518C}"/>
              </a:ext>
            </a:extLst>
          </p:cNvPr>
          <p:cNvGraphicFramePr>
            <a:graphicFrameLocks noGrp="1"/>
          </p:cNvGraphicFramePr>
          <p:nvPr>
            <p:extLst>
              <p:ext uri="{D42A27DB-BD31-4B8C-83A1-F6EECF244321}">
                <p14:modId xmlns:p14="http://schemas.microsoft.com/office/powerpoint/2010/main" val="2719955755"/>
              </p:ext>
            </p:extLst>
          </p:nvPr>
        </p:nvGraphicFramePr>
        <p:xfrm>
          <a:off x="560261" y="1147138"/>
          <a:ext cx="5748918" cy="1854200"/>
        </p:xfrm>
        <a:graphic>
          <a:graphicData uri="http://schemas.openxmlformats.org/drawingml/2006/table">
            <a:tbl>
              <a:tblPr firstRow="1" bandRow="1">
                <a:tableStyleId>{5C22544A-7EE6-4342-B048-85BDC9FD1C3A}</a:tableStyleId>
              </a:tblPr>
              <a:tblGrid>
                <a:gridCol w="1094885">
                  <a:extLst>
                    <a:ext uri="{9D8B030D-6E8A-4147-A177-3AD203B41FA5}">
                      <a16:colId xmlns:a16="http://schemas.microsoft.com/office/drawing/2014/main" val="98255676"/>
                    </a:ext>
                  </a:extLst>
                </a:gridCol>
                <a:gridCol w="2300437">
                  <a:extLst>
                    <a:ext uri="{9D8B030D-6E8A-4147-A177-3AD203B41FA5}">
                      <a16:colId xmlns:a16="http://schemas.microsoft.com/office/drawing/2014/main" val="3475550456"/>
                    </a:ext>
                  </a:extLst>
                </a:gridCol>
                <a:gridCol w="2353596">
                  <a:extLst>
                    <a:ext uri="{9D8B030D-6E8A-4147-A177-3AD203B41FA5}">
                      <a16:colId xmlns:a16="http://schemas.microsoft.com/office/drawing/2014/main" val="39332735"/>
                    </a:ext>
                  </a:extLst>
                </a:gridCol>
              </a:tblGrid>
              <a:tr h="370840">
                <a:tc>
                  <a:txBody>
                    <a:bodyPr/>
                    <a:lstStyle/>
                    <a:p>
                      <a:r>
                        <a:rPr lang="en-GB" sz="1600"/>
                        <a:t>Priority</a:t>
                      </a:r>
                    </a:p>
                  </a:txBody>
                  <a:tcPr/>
                </a:tc>
                <a:tc>
                  <a:txBody>
                    <a:bodyPr/>
                    <a:lstStyle/>
                    <a:p>
                      <a:r>
                        <a:rPr lang="en-GB" sz="1600"/>
                        <a:t>Target Response Time</a:t>
                      </a:r>
                    </a:p>
                  </a:txBody>
                  <a:tcPr/>
                </a:tc>
                <a:tc>
                  <a:txBody>
                    <a:bodyPr/>
                    <a:lstStyle/>
                    <a:p>
                      <a:r>
                        <a:rPr lang="en-GB" sz="1600"/>
                        <a:t>Target Resolution Time</a:t>
                      </a:r>
                    </a:p>
                  </a:txBody>
                  <a:tcPr/>
                </a:tc>
                <a:extLst>
                  <a:ext uri="{0D108BD9-81ED-4DB2-BD59-A6C34878D82A}">
                    <a16:rowId xmlns:a16="http://schemas.microsoft.com/office/drawing/2014/main" val="179611537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Priority 1</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30 minutes</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4 hours</a:t>
                      </a:r>
                    </a:p>
                  </a:txBody>
                  <a:tcPr marL="68580" marR="68580" marT="0" marB="0" anchor="ctr"/>
                </a:tc>
                <a:extLst>
                  <a:ext uri="{0D108BD9-81ED-4DB2-BD59-A6C34878D82A}">
                    <a16:rowId xmlns:a16="http://schemas.microsoft.com/office/drawing/2014/main" val="333691268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Priority 2</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hour</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24 hours</a:t>
                      </a:r>
                    </a:p>
                  </a:txBody>
                  <a:tcPr marL="68580" marR="68580" marT="0" marB="0" anchor="ctr"/>
                </a:tc>
                <a:extLst>
                  <a:ext uri="{0D108BD9-81ED-4DB2-BD59-A6C34878D82A}">
                    <a16:rowId xmlns:a16="http://schemas.microsoft.com/office/drawing/2014/main" val="1570073064"/>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Priority 3</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 working hours</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 working days</a:t>
                      </a:r>
                    </a:p>
                  </a:txBody>
                  <a:tcPr marL="68580" marR="68580" marT="0" marB="0" anchor="ctr"/>
                </a:tc>
                <a:extLst>
                  <a:ext uri="{0D108BD9-81ED-4DB2-BD59-A6C34878D82A}">
                    <a16:rowId xmlns:a16="http://schemas.microsoft.com/office/drawing/2014/main" val="1994293953"/>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Priority 4</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working day</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10 working days</a:t>
                      </a:r>
                    </a:p>
                  </a:txBody>
                  <a:tcPr marL="68580" marR="68580" marT="0" marB="0" anchor="ctr"/>
                </a:tc>
                <a:extLst>
                  <a:ext uri="{0D108BD9-81ED-4DB2-BD59-A6C34878D82A}">
                    <a16:rowId xmlns:a16="http://schemas.microsoft.com/office/drawing/2014/main" val="795852390"/>
                  </a:ext>
                </a:extLst>
              </a:tr>
            </a:tbl>
          </a:graphicData>
        </a:graphic>
      </p:graphicFrame>
      <p:sp>
        <p:nvSpPr>
          <p:cNvPr id="24" name="Rectangle: Top Corners Rounded 23">
            <a:extLst>
              <a:ext uri="{FF2B5EF4-FFF2-40B4-BE49-F238E27FC236}">
                <a16:creationId xmlns:a16="http://schemas.microsoft.com/office/drawing/2014/main" id="{203C3F0A-2B83-1763-98F8-5B6987CDEC6C}"/>
              </a:ext>
            </a:extLst>
          </p:cNvPr>
          <p:cNvSpPr/>
          <p:nvPr/>
        </p:nvSpPr>
        <p:spPr>
          <a:xfrm>
            <a:off x="7072966" y="683259"/>
            <a:ext cx="3505771" cy="380566"/>
          </a:xfrm>
          <a:prstGeom prst="round2Same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Proposal</a:t>
            </a:r>
          </a:p>
        </p:txBody>
      </p:sp>
      <p:sp>
        <p:nvSpPr>
          <p:cNvPr id="3" name="TextBox 2">
            <a:extLst>
              <a:ext uri="{FF2B5EF4-FFF2-40B4-BE49-F238E27FC236}">
                <a16:creationId xmlns:a16="http://schemas.microsoft.com/office/drawing/2014/main" id="{6BE8765D-32DB-396B-241F-E99BE73F2BCF}"/>
              </a:ext>
            </a:extLst>
          </p:cNvPr>
          <p:cNvSpPr txBox="1"/>
          <p:nvPr/>
        </p:nvSpPr>
        <p:spPr>
          <a:xfrm>
            <a:off x="6429921" y="1144098"/>
            <a:ext cx="5676213" cy="160043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400"/>
              <a:t>No change to response and resolution target times for major incident</a:t>
            </a:r>
          </a:p>
          <a:p>
            <a:pPr marL="285750" indent="-285750">
              <a:buFont typeface="Arial" panose="020B0604020202020204" pitchFamily="34" charset="0"/>
              <a:buChar char="•"/>
            </a:pPr>
            <a:r>
              <a:rPr lang="en-GB" sz="1400"/>
              <a:t>Exclusions to be defined and applied </a:t>
            </a:r>
            <a:endParaRPr lang="en-GB" sz="1400">
              <a:cs typeface="Calibri"/>
            </a:endParaRPr>
          </a:p>
          <a:p>
            <a:pPr marL="285750" indent="-285750">
              <a:buFont typeface="Arial" panose="020B0604020202020204" pitchFamily="34" charset="0"/>
              <a:buChar char="•"/>
            </a:pPr>
            <a:r>
              <a:rPr lang="en-GB" sz="1400"/>
              <a:t>Response targets are only applicable to incidents raised by Market Participants via the Switching Portal</a:t>
            </a:r>
            <a:endParaRPr lang="en-GB" sz="1400">
              <a:cs typeface="Calibri"/>
            </a:endParaRPr>
          </a:p>
          <a:p>
            <a:pPr marL="285750" indent="-285750">
              <a:buFont typeface="Arial" panose="020B0604020202020204" pitchFamily="34" charset="0"/>
              <a:buChar char="•"/>
            </a:pPr>
            <a:r>
              <a:rPr lang="en-GB" sz="1400"/>
              <a:t>Incident response and resolution for ERDS and GRDS are not part of DCC’s targets</a:t>
            </a:r>
            <a:endParaRPr lang="en-GB" sz="1400">
              <a:cs typeface="Calibri"/>
            </a:endParaRPr>
          </a:p>
          <a:p>
            <a:pPr marL="285750" indent="-285750">
              <a:buFont typeface="Arial" panose="020B0604020202020204" pitchFamily="34" charset="0"/>
              <a:buChar char="•"/>
            </a:pPr>
            <a:r>
              <a:rPr lang="en-GB" sz="1400"/>
              <a:t>Currently implied 100% target changed to the following:</a:t>
            </a:r>
            <a:endParaRPr lang="en-GB" sz="1400">
              <a:solidFill>
                <a:srgbClr val="FF0000"/>
              </a:solidFill>
            </a:endParaRPr>
          </a:p>
        </p:txBody>
      </p:sp>
      <p:graphicFrame>
        <p:nvGraphicFramePr>
          <p:cNvPr id="4" name="Table 5">
            <a:extLst>
              <a:ext uri="{FF2B5EF4-FFF2-40B4-BE49-F238E27FC236}">
                <a16:creationId xmlns:a16="http://schemas.microsoft.com/office/drawing/2014/main" id="{25DA3907-7562-6E98-DEE2-B61DDB27D6E2}"/>
              </a:ext>
            </a:extLst>
          </p:cNvPr>
          <p:cNvGraphicFramePr>
            <a:graphicFrameLocks noGrp="1"/>
          </p:cNvGraphicFramePr>
          <p:nvPr>
            <p:extLst>
              <p:ext uri="{D42A27DB-BD31-4B8C-83A1-F6EECF244321}">
                <p14:modId xmlns:p14="http://schemas.microsoft.com/office/powerpoint/2010/main" val="1863313688"/>
              </p:ext>
            </p:extLst>
          </p:nvPr>
        </p:nvGraphicFramePr>
        <p:xfrm>
          <a:off x="7618258" y="2745008"/>
          <a:ext cx="3569648" cy="1854199"/>
        </p:xfrm>
        <a:graphic>
          <a:graphicData uri="http://schemas.openxmlformats.org/drawingml/2006/table">
            <a:tbl>
              <a:tblPr firstRow="1" bandRow="1">
                <a:tableStyleId>{5C22544A-7EE6-4342-B048-85BDC9FD1C3A}</a:tableStyleId>
              </a:tblPr>
              <a:tblGrid>
                <a:gridCol w="892411">
                  <a:extLst>
                    <a:ext uri="{9D8B030D-6E8A-4147-A177-3AD203B41FA5}">
                      <a16:colId xmlns:a16="http://schemas.microsoft.com/office/drawing/2014/main" val="98255676"/>
                    </a:ext>
                  </a:extLst>
                </a:gridCol>
                <a:gridCol w="1233629">
                  <a:extLst>
                    <a:ext uri="{9D8B030D-6E8A-4147-A177-3AD203B41FA5}">
                      <a16:colId xmlns:a16="http://schemas.microsoft.com/office/drawing/2014/main" val="3475550456"/>
                    </a:ext>
                  </a:extLst>
                </a:gridCol>
                <a:gridCol w="1443608">
                  <a:extLst>
                    <a:ext uri="{9D8B030D-6E8A-4147-A177-3AD203B41FA5}">
                      <a16:colId xmlns:a16="http://schemas.microsoft.com/office/drawing/2014/main" val="422070505"/>
                    </a:ext>
                  </a:extLst>
                </a:gridCol>
              </a:tblGrid>
              <a:tr h="370840">
                <a:tc>
                  <a:txBody>
                    <a:bodyPr/>
                    <a:lstStyle/>
                    <a:p>
                      <a:r>
                        <a:rPr lang="en-GB" sz="1200"/>
                        <a:t>Priority</a:t>
                      </a:r>
                    </a:p>
                  </a:txBody>
                  <a:tcPr/>
                </a:tc>
                <a:tc>
                  <a:txBody>
                    <a:bodyPr/>
                    <a:lstStyle/>
                    <a:p>
                      <a:r>
                        <a:rPr lang="en-GB" sz="1200"/>
                        <a:t>Response Target</a:t>
                      </a:r>
                    </a:p>
                  </a:txBody>
                  <a:tcPr/>
                </a:tc>
                <a:tc>
                  <a:txBody>
                    <a:bodyPr/>
                    <a:lstStyle/>
                    <a:p>
                      <a:r>
                        <a:rPr lang="en-GB" sz="1200"/>
                        <a:t>Resolution Target</a:t>
                      </a:r>
                    </a:p>
                  </a:txBody>
                  <a:tcPr/>
                </a:tc>
                <a:extLst>
                  <a:ext uri="{0D108BD9-81ED-4DB2-BD59-A6C34878D82A}">
                    <a16:rowId xmlns:a16="http://schemas.microsoft.com/office/drawing/2014/main" val="1796115371"/>
                  </a:ext>
                </a:extLst>
              </a:tr>
              <a:tr h="370840">
                <a:tc>
                  <a:txBody>
                    <a:bodyPr/>
                    <a:lstStyle/>
                    <a:p>
                      <a:r>
                        <a:rPr lang="en-GB" sz="1400">
                          <a:solidFill>
                            <a:schemeClr val="tx1"/>
                          </a:solidFill>
                          <a:effectLst/>
                          <a:latin typeface="Calibri"/>
                          <a:ea typeface="Times New Roman" panose="02020603050405020304" pitchFamily="18" charset="0"/>
                          <a:cs typeface="Calibri"/>
                        </a:rPr>
                        <a:t>Priority 1</a:t>
                      </a:r>
                    </a:p>
                  </a:txBody>
                  <a:tcPr marL="68580" marR="68580" marT="0" marB="0" anchor="ctr"/>
                </a:tc>
                <a:tc>
                  <a:txBody>
                    <a:bodyPr/>
                    <a:lstStyle/>
                    <a:p>
                      <a:pPr algn="ctr"/>
                      <a:r>
                        <a:rPr lang="en-GB" sz="1400">
                          <a:solidFill>
                            <a:schemeClr val="tx1"/>
                          </a:solidFill>
                          <a:effectLst/>
                          <a:latin typeface="Calibri"/>
                          <a:ea typeface="Times New Roman" panose="02020603050405020304" pitchFamily="18" charset="0"/>
                          <a:cs typeface="Calibri"/>
                        </a:rPr>
                        <a:t>100%</a:t>
                      </a:r>
                    </a:p>
                  </a:txBody>
                  <a:tcPr marL="68580" marR="68580" marT="0" marB="0" anchor="ctr"/>
                </a:tc>
                <a:tc>
                  <a:txBody>
                    <a:bodyPr/>
                    <a:lstStyle/>
                    <a:p>
                      <a:pPr algn="ctr"/>
                      <a:r>
                        <a:rPr lang="en-GB" sz="1400">
                          <a:solidFill>
                            <a:schemeClr val="tx1"/>
                          </a:solidFill>
                          <a:effectLst/>
                          <a:latin typeface="Calibri"/>
                          <a:ea typeface="Times New Roman" panose="02020603050405020304" pitchFamily="18" charset="0"/>
                          <a:cs typeface="Calibri"/>
                        </a:rPr>
                        <a:t>100%</a:t>
                      </a:r>
                    </a:p>
                  </a:txBody>
                  <a:tcPr marL="68580" marR="68580" marT="0" marB="0" anchor="ctr"/>
                </a:tc>
                <a:extLst>
                  <a:ext uri="{0D108BD9-81ED-4DB2-BD59-A6C34878D82A}">
                    <a16:rowId xmlns:a16="http://schemas.microsoft.com/office/drawing/2014/main" val="3336912681"/>
                  </a:ext>
                </a:extLst>
              </a:tr>
              <a:tr h="370840">
                <a:tc>
                  <a:txBody>
                    <a:bodyPr/>
                    <a:lstStyle/>
                    <a:p>
                      <a:r>
                        <a:rPr lang="en-GB" sz="1400">
                          <a:solidFill>
                            <a:schemeClr val="tx1"/>
                          </a:solidFill>
                          <a:effectLst/>
                          <a:latin typeface="Calibri"/>
                          <a:ea typeface="Times New Roman" panose="02020603050405020304" pitchFamily="18" charset="0"/>
                          <a:cs typeface="Calibri"/>
                        </a:rPr>
                        <a:t>Priority 2</a:t>
                      </a:r>
                    </a:p>
                  </a:txBody>
                  <a:tcPr marL="68580" marR="68580" marT="0" marB="0" anchor="ctr"/>
                </a:tc>
                <a:tc>
                  <a:txBody>
                    <a:bodyPr/>
                    <a:lstStyle/>
                    <a:p>
                      <a:pPr algn="ctr"/>
                      <a:r>
                        <a:rPr lang="en-GB" sz="1400">
                          <a:solidFill>
                            <a:schemeClr val="tx1"/>
                          </a:solidFill>
                          <a:effectLst/>
                          <a:latin typeface="Calibri"/>
                          <a:ea typeface="Times New Roman" panose="02020603050405020304" pitchFamily="18" charset="0"/>
                          <a:cs typeface="Calibri"/>
                        </a:rPr>
                        <a:t>100%</a:t>
                      </a:r>
                    </a:p>
                  </a:txBody>
                  <a:tcPr marL="68580" marR="68580" marT="0" marB="0" anchor="ctr"/>
                </a:tc>
                <a:tc>
                  <a:txBody>
                    <a:bodyPr/>
                    <a:lstStyle/>
                    <a:p>
                      <a:pPr algn="ctr"/>
                      <a:r>
                        <a:rPr lang="en-GB" sz="1400">
                          <a:solidFill>
                            <a:schemeClr val="tx1"/>
                          </a:solidFill>
                          <a:effectLst/>
                          <a:latin typeface="Calibri"/>
                          <a:ea typeface="Times New Roman" panose="02020603050405020304" pitchFamily="18" charset="0"/>
                          <a:cs typeface="Calibri"/>
                        </a:rPr>
                        <a:t>100%</a:t>
                      </a:r>
                    </a:p>
                  </a:txBody>
                  <a:tcPr marL="68580" marR="68580" marT="0" marB="0" anchor="ctr"/>
                </a:tc>
                <a:extLst>
                  <a:ext uri="{0D108BD9-81ED-4DB2-BD59-A6C34878D82A}">
                    <a16:rowId xmlns:a16="http://schemas.microsoft.com/office/drawing/2014/main" val="1570073064"/>
                  </a:ext>
                </a:extLst>
              </a:tr>
              <a:tr h="370840">
                <a:tc>
                  <a:txBody>
                    <a:bodyPr/>
                    <a:lstStyle/>
                    <a:p>
                      <a:r>
                        <a:rPr lang="en-GB" sz="1400">
                          <a:solidFill>
                            <a:schemeClr val="tx1"/>
                          </a:solidFill>
                          <a:effectLst/>
                          <a:latin typeface="Calibri"/>
                          <a:ea typeface="Times New Roman" panose="02020603050405020304" pitchFamily="18" charset="0"/>
                          <a:cs typeface="Calibri"/>
                        </a:rPr>
                        <a:t>Priority 3</a:t>
                      </a:r>
                      <a:endPar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tc>
                <a:tc>
                  <a:txBody>
                    <a:bodyPr/>
                    <a:lstStyle/>
                    <a:p>
                      <a:pPr algn="ctr"/>
                      <a:r>
                        <a:rPr lang="en-GB" sz="1400">
                          <a:solidFill>
                            <a:schemeClr val="tx1"/>
                          </a:solidFill>
                          <a:effectLst/>
                          <a:latin typeface="Calibri"/>
                          <a:ea typeface="Times New Roman" panose="02020603050405020304" pitchFamily="18" charset="0"/>
                          <a:cs typeface="Calibri"/>
                        </a:rPr>
                        <a:t>99%</a:t>
                      </a:r>
                    </a:p>
                  </a:txBody>
                  <a:tcPr marL="68580" marR="68580" marT="0" marB="0" anchor="ctr"/>
                </a:tc>
                <a:tc>
                  <a:txBody>
                    <a:bodyPr/>
                    <a:lstStyle/>
                    <a:p>
                      <a:pPr algn="ctr"/>
                      <a:r>
                        <a:rPr lang="en-GB" sz="1400">
                          <a:solidFill>
                            <a:schemeClr val="tx1"/>
                          </a:solidFill>
                          <a:effectLst/>
                          <a:latin typeface="Calibri"/>
                          <a:ea typeface="Times New Roman" panose="02020603050405020304" pitchFamily="18" charset="0"/>
                          <a:cs typeface="Calibri"/>
                        </a:rPr>
                        <a:t>90%</a:t>
                      </a:r>
                    </a:p>
                  </a:txBody>
                  <a:tcPr marL="68580" marR="68580" marT="0" marB="0" anchor="ctr"/>
                </a:tc>
                <a:extLst>
                  <a:ext uri="{0D108BD9-81ED-4DB2-BD59-A6C34878D82A}">
                    <a16:rowId xmlns:a16="http://schemas.microsoft.com/office/drawing/2014/main" val="1994293953"/>
                  </a:ext>
                </a:extLst>
              </a:tr>
              <a:tr h="370839">
                <a:tc>
                  <a:txBody>
                    <a:bodyPr/>
                    <a:lstStyle/>
                    <a:p>
                      <a:pPr lvl="0">
                        <a:buNone/>
                      </a:pPr>
                      <a:r>
                        <a:rPr lang="en-GB" sz="1400">
                          <a:solidFill>
                            <a:schemeClr val="tx1"/>
                          </a:solidFill>
                          <a:effectLst/>
                          <a:latin typeface="Calibri"/>
                          <a:ea typeface="Times New Roman" panose="02020603050405020304" pitchFamily="18" charset="0"/>
                          <a:cs typeface="Calibri"/>
                        </a:rPr>
                        <a:t>Priority 4</a:t>
                      </a:r>
                    </a:p>
                  </a:txBody>
                  <a:tcPr marL="68580" marR="68580" marT="0" marB="0" anchor="ctr"/>
                </a:tc>
                <a:tc>
                  <a:txBody>
                    <a:bodyPr/>
                    <a:lstStyle/>
                    <a:p>
                      <a:pPr lvl="0" algn="ctr">
                        <a:buNone/>
                      </a:pPr>
                      <a:r>
                        <a:rPr lang="en-GB" sz="1400">
                          <a:solidFill>
                            <a:schemeClr val="tx1"/>
                          </a:solidFill>
                          <a:effectLst/>
                          <a:latin typeface="Calibri"/>
                          <a:ea typeface="Times New Roman" panose="02020603050405020304" pitchFamily="18" charset="0"/>
                          <a:cs typeface="Calibri"/>
                        </a:rPr>
                        <a:t>99%</a:t>
                      </a:r>
                    </a:p>
                  </a:txBody>
                  <a:tcPr marL="68580" marR="68580" marT="0" marB="0" anchor="ctr"/>
                </a:tc>
                <a:tc>
                  <a:txBody>
                    <a:bodyPr/>
                    <a:lstStyle/>
                    <a:p>
                      <a:pPr lvl="0" algn="ctr">
                        <a:buNone/>
                      </a:pPr>
                      <a:r>
                        <a:rPr lang="en-GB" sz="1400">
                          <a:solidFill>
                            <a:schemeClr val="tx1"/>
                          </a:solidFill>
                          <a:effectLst/>
                          <a:latin typeface="Calibri"/>
                          <a:ea typeface="Times New Roman" panose="02020603050405020304" pitchFamily="18" charset="0"/>
                          <a:cs typeface="Calibri"/>
                        </a:rPr>
                        <a:t>95%</a:t>
                      </a:r>
                    </a:p>
                  </a:txBody>
                  <a:tcPr marL="68580" marR="68580" marT="0" marB="0" anchor="ctr"/>
                </a:tc>
                <a:extLst>
                  <a:ext uri="{0D108BD9-81ED-4DB2-BD59-A6C34878D82A}">
                    <a16:rowId xmlns:a16="http://schemas.microsoft.com/office/drawing/2014/main" val="3152228283"/>
                  </a:ext>
                </a:extLst>
              </a:tr>
            </a:tbl>
          </a:graphicData>
        </a:graphic>
      </p:graphicFrame>
    </p:spTree>
    <p:extLst>
      <p:ext uri="{BB962C8B-B14F-4D97-AF65-F5344CB8AC3E}">
        <p14:creationId xmlns:p14="http://schemas.microsoft.com/office/powerpoint/2010/main" val="797899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99E60-174A-1588-451D-3C5D9AF25B16}"/>
              </a:ext>
            </a:extLst>
          </p:cNvPr>
          <p:cNvSpPr>
            <a:spLocks noGrp="1"/>
          </p:cNvSpPr>
          <p:nvPr>
            <p:ph type="title"/>
          </p:nvPr>
        </p:nvSpPr>
        <p:spPr/>
        <p:txBody>
          <a:bodyPr/>
          <a:lstStyle/>
          <a:p>
            <a:r>
              <a:rPr lang="en-GB">
                <a:latin typeface="Lato"/>
                <a:ea typeface="Lato"/>
                <a:cs typeface="Lato"/>
              </a:rPr>
              <a:t>5 (SO) Service Levels: Switching Incidents</a:t>
            </a:r>
            <a:endParaRPr lang="en-US">
              <a:latin typeface="Lato"/>
            </a:endParaRPr>
          </a:p>
        </p:txBody>
      </p:sp>
      <p:sp>
        <p:nvSpPr>
          <p:cNvPr id="3" name="Content Placeholder 2">
            <a:extLst>
              <a:ext uri="{FF2B5EF4-FFF2-40B4-BE49-F238E27FC236}">
                <a16:creationId xmlns:a16="http://schemas.microsoft.com/office/drawing/2014/main" id="{DC54415B-D19C-D854-9CE7-8C8B070182A2}"/>
              </a:ext>
            </a:extLst>
          </p:cNvPr>
          <p:cNvSpPr>
            <a:spLocks noGrp="1"/>
          </p:cNvSpPr>
          <p:nvPr>
            <p:ph sz="half" idx="1"/>
          </p:nvPr>
        </p:nvSpPr>
        <p:spPr>
          <a:xfrm>
            <a:off x="339000" y="1190290"/>
            <a:ext cx="11326103" cy="4140000"/>
          </a:xfrm>
        </p:spPr>
        <p:txBody>
          <a:bodyPr vert="horz" lIns="0" tIns="0" rIns="0" bIns="0" rtlCol="0" anchor="t">
            <a:noAutofit/>
          </a:bodyPr>
          <a:lstStyle/>
          <a:p>
            <a:r>
              <a:rPr lang="en-GB">
                <a:solidFill>
                  <a:schemeClr val="tx1"/>
                </a:solidFill>
                <a:latin typeface="Lato"/>
                <a:ea typeface="Lato"/>
                <a:cs typeface="Lato"/>
              </a:rPr>
              <a:t>Priority 3</a:t>
            </a:r>
            <a:r>
              <a:rPr lang="en-GB" b="0">
                <a:solidFill>
                  <a:schemeClr val="tx1"/>
                </a:solidFill>
                <a:latin typeface="Lato"/>
                <a:ea typeface="Lato"/>
                <a:cs typeface="Lato"/>
              </a:rPr>
              <a:t> – Can we implement an interim measure of 90% rather than the unachievable 100%.</a:t>
            </a:r>
          </a:p>
          <a:p>
            <a:pPr marL="285750" indent="-285750">
              <a:buFont typeface="Arial"/>
              <a:buChar char="•"/>
            </a:pPr>
            <a:r>
              <a:rPr lang="en-GB" b="0">
                <a:solidFill>
                  <a:schemeClr val="tx1"/>
                </a:solidFill>
                <a:latin typeface="Lato"/>
                <a:ea typeface="Lato"/>
                <a:cs typeface="Lato"/>
              </a:rPr>
              <a:t>Data – We are averaging nine Priority 3 incidents per month based on 2023 data. By nature Priority 3 incidents are more complicated and therefore additional time is usually taken to resolve. Should volumes increase in line with more switching activity across the industry, a target of 90% (currently 51% performance) would give DCC a real incentive to improve performance. At the workshop it was stated that it would not be acceptable for 10% of incidents to fail this SLA but as we can see that would be one incident at most, per month, based on current volumes.</a:t>
            </a:r>
          </a:p>
          <a:p>
            <a:endParaRPr lang="en-GB">
              <a:solidFill>
                <a:srgbClr val="FF0000"/>
              </a:solidFill>
              <a:latin typeface="Lato"/>
              <a:ea typeface="Lato"/>
              <a:cs typeface="Lato"/>
            </a:endParaRPr>
          </a:p>
          <a:p>
            <a:r>
              <a:rPr lang="en-GB">
                <a:solidFill>
                  <a:schemeClr val="tx1"/>
                </a:solidFill>
                <a:latin typeface="Lato"/>
                <a:ea typeface="Lato"/>
                <a:cs typeface="Lato"/>
              </a:rPr>
              <a:t>Priority 4 </a:t>
            </a:r>
            <a:r>
              <a:rPr lang="en-GB" b="0">
                <a:solidFill>
                  <a:schemeClr val="tx1"/>
                </a:solidFill>
                <a:latin typeface="Lato"/>
                <a:ea typeface="Lato"/>
                <a:cs typeface="Lato"/>
              </a:rPr>
              <a:t>– Can we implement an interim measure of 95% rather than the unachievable 100%. </a:t>
            </a:r>
          </a:p>
          <a:p>
            <a:pPr marL="285750" indent="-285750">
              <a:buFont typeface="Arial"/>
              <a:buChar char="•"/>
            </a:pPr>
            <a:r>
              <a:rPr lang="en-GB" b="0">
                <a:solidFill>
                  <a:schemeClr val="tx1"/>
                </a:solidFill>
                <a:latin typeface="Lato"/>
                <a:ea typeface="Lato"/>
                <a:cs typeface="Lato"/>
              </a:rPr>
              <a:t>Data – We are averaging 454 Priority 4 incidents per month based on 2023 data. So, a 95% success measure on these low priority incidents would give DCC some leeway of 22 incidents per month. Currently 88% performance so a target of 95% would be an incremental and achievable incentive for DCC to improve performance</a:t>
            </a:r>
            <a:r>
              <a:rPr lang="en-GB">
                <a:solidFill>
                  <a:schemeClr val="tx1"/>
                </a:solidFill>
                <a:latin typeface="Lato"/>
                <a:ea typeface="Lato"/>
                <a:cs typeface="Lato"/>
              </a:rPr>
              <a:t>.  </a:t>
            </a:r>
            <a:endParaRPr lang="en-GB" b="0">
              <a:solidFill>
                <a:schemeClr val="tx1"/>
              </a:solidFill>
              <a:latin typeface="Lato"/>
              <a:ea typeface="Lato"/>
              <a:cs typeface="Lato"/>
            </a:endParaRPr>
          </a:p>
          <a:p>
            <a:endParaRPr lang="en-GB" b="0">
              <a:solidFill>
                <a:schemeClr val="tx1"/>
              </a:solidFill>
              <a:ea typeface="Lato" panose="020F0502020204030203" pitchFamily="34" charset="77"/>
              <a:cs typeface="Lato" panose="020F0502020204030203" pitchFamily="34" charset="77"/>
            </a:endParaRPr>
          </a:p>
          <a:p>
            <a:r>
              <a:rPr lang="en-GB" b="0">
                <a:solidFill>
                  <a:schemeClr val="tx1"/>
                </a:solidFill>
                <a:latin typeface="Lato"/>
                <a:ea typeface="Lato"/>
                <a:cs typeface="Lato"/>
              </a:rPr>
              <a:t>DCC is investing time and resources to develop Service improvement plans for Priority 3 &amp; 4 SLA measures.</a:t>
            </a:r>
          </a:p>
          <a:p>
            <a:endParaRPr lang="en-GB">
              <a:solidFill>
                <a:srgbClr val="FF0000"/>
              </a:solidFill>
              <a:latin typeface="Lato"/>
              <a:ea typeface="Lato"/>
              <a:cs typeface="Lato"/>
            </a:endParaRPr>
          </a:p>
          <a:p>
            <a:r>
              <a:rPr lang="en-GB">
                <a:solidFill>
                  <a:schemeClr val="tx1"/>
                </a:solidFill>
                <a:latin typeface="Lato"/>
                <a:ea typeface="Lato"/>
                <a:cs typeface="Lato"/>
              </a:rPr>
              <a:t>Examples of the types of incidents that would be a Priority 3 and 4 are on the following slide.</a:t>
            </a:r>
          </a:p>
          <a:p>
            <a:endParaRPr lang="en-GB">
              <a:solidFill>
                <a:srgbClr val="FF0000"/>
              </a:solidFill>
              <a:ea typeface="Lato"/>
              <a:cs typeface="Lato"/>
            </a:endParaRPr>
          </a:p>
        </p:txBody>
      </p:sp>
    </p:spTree>
    <p:extLst>
      <p:ext uri="{BB962C8B-B14F-4D97-AF65-F5344CB8AC3E}">
        <p14:creationId xmlns:p14="http://schemas.microsoft.com/office/powerpoint/2010/main" val="2185988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38491-EBBD-363F-82A2-639ABCE17816}"/>
              </a:ext>
            </a:extLst>
          </p:cNvPr>
          <p:cNvSpPr>
            <a:spLocks noGrp="1"/>
          </p:cNvSpPr>
          <p:nvPr>
            <p:ph type="title"/>
          </p:nvPr>
        </p:nvSpPr>
        <p:spPr/>
        <p:txBody>
          <a:bodyPr/>
          <a:lstStyle/>
          <a:p>
            <a:r>
              <a:rPr lang="en-GB"/>
              <a:t>Examples of P3 and P4 incident types </a:t>
            </a:r>
          </a:p>
        </p:txBody>
      </p:sp>
      <p:sp>
        <p:nvSpPr>
          <p:cNvPr id="3" name="Content Placeholder 2">
            <a:extLst>
              <a:ext uri="{FF2B5EF4-FFF2-40B4-BE49-F238E27FC236}">
                <a16:creationId xmlns:a16="http://schemas.microsoft.com/office/drawing/2014/main" id="{A831DEBE-A7E2-24BA-6E39-364CD455C25D}"/>
              </a:ext>
            </a:extLst>
          </p:cNvPr>
          <p:cNvSpPr>
            <a:spLocks noGrp="1"/>
          </p:cNvSpPr>
          <p:nvPr>
            <p:ph sz="half" idx="1"/>
          </p:nvPr>
        </p:nvSpPr>
        <p:spPr>
          <a:xfrm>
            <a:off x="239698" y="1026734"/>
            <a:ext cx="11345662" cy="4939060"/>
          </a:xfrm>
        </p:spPr>
        <p:txBody>
          <a:bodyPr vert="horz" lIns="0" tIns="0" rIns="0" bIns="0" rtlCol="0" anchor="t">
            <a:noAutofit/>
          </a:bodyPr>
          <a:lstStyle/>
          <a:p>
            <a:endParaRPr lang="en-GB" sz="1200"/>
          </a:p>
          <a:p>
            <a:r>
              <a:rPr lang="en-GB">
                <a:latin typeface="Lato"/>
                <a:ea typeface="Lato"/>
                <a:cs typeface="Lato"/>
              </a:rPr>
              <a:t>Data below is since Jan 1 2023</a:t>
            </a:r>
          </a:p>
          <a:p>
            <a:r>
              <a:rPr lang="en-GB">
                <a:latin typeface="Lato"/>
                <a:ea typeface="Lato"/>
                <a:cs typeface="Lato"/>
              </a:rPr>
              <a:t>Examples of P3 incident types/issues raised: 40% of 54 incidents relate to “Security” (11) or “Submission Error” (11), 16% relate to “Application” (9)</a:t>
            </a:r>
          </a:p>
          <a:p>
            <a:pPr marL="171450" indent="-171450">
              <a:buFont typeface="Arial" panose="020B0604020202020204" pitchFamily="34" charset="0"/>
              <a:buChar char="•"/>
            </a:pPr>
            <a:r>
              <a:rPr lang="en-GB" b="0">
                <a:latin typeface="Lato"/>
                <a:ea typeface="Lato"/>
                <a:cs typeface="Lato"/>
              </a:rPr>
              <a:t>Submission error in this instance was used for incidents raised relating to missed messages, potential duplicates or were raised on the back of a service request where a party is trying to update their ARO/SRO</a:t>
            </a:r>
            <a:endParaRPr lang="en-GB"/>
          </a:p>
          <a:p>
            <a:pPr marL="171450" indent="-171450">
              <a:buFont typeface="Arial" panose="020B0604020202020204" pitchFamily="34" charset="0"/>
              <a:buChar char="•"/>
            </a:pPr>
            <a:r>
              <a:rPr lang="en-GB" b="0"/>
              <a:t>Most of the security categorised incidents were raised by DCC Security around data received from the Azure cosmos data base where they noticed an anomaly – of those then resolved, statement of no impact was confirmed post alert being raised </a:t>
            </a:r>
          </a:p>
          <a:p>
            <a:pPr marL="171450" indent="-171450">
              <a:buFont typeface="Arial" panose="020B0604020202020204" pitchFamily="34" charset="0"/>
              <a:buChar char="•"/>
            </a:pPr>
            <a:r>
              <a:rPr lang="en-GB" b="0">
                <a:latin typeface="Lato"/>
                <a:ea typeface="Lato"/>
                <a:cs typeface="Lato"/>
              </a:rPr>
              <a:t>The majority of incidents in the Application category relate to certificate issues</a:t>
            </a:r>
          </a:p>
          <a:p>
            <a:pPr marL="171450" indent="-171450">
              <a:buFont typeface="Arial" panose="020B0604020202020204" pitchFamily="34" charset="0"/>
              <a:buChar char="•"/>
            </a:pPr>
            <a:endParaRPr lang="en-GB" b="0">
              <a:latin typeface="Lato"/>
              <a:ea typeface="Lato"/>
              <a:cs typeface="Lato"/>
            </a:endParaRPr>
          </a:p>
          <a:p>
            <a:r>
              <a:rPr lang="en-GB"/>
              <a:t>Examples of P4 incident types/issues raised: 70% of 12,833 incidents relate to “Submission Error” (10,691), 7.5% relate to “Application” (986)</a:t>
            </a:r>
          </a:p>
          <a:p>
            <a:pPr marL="171450" indent="-171450">
              <a:buFont typeface="Arial" panose="020B0604020202020204" pitchFamily="34" charset="0"/>
              <a:buChar char="•"/>
            </a:pPr>
            <a:r>
              <a:rPr lang="en-GB" b="0"/>
              <a:t>83% of submission error categorised incidents were Error API incidents raised by Landmark to parties </a:t>
            </a:r>
          </a:p>
          <a:p>
            <a:pPr marL="171450" indent="-171450">
              <a:buFont typeface="Arial" panose="020B0604020202020204" pitchFamily="34" charset="0"/>
              <a:buChar char="•"/>
            </a:pPr>
            <a:r>
              <a:rPr lang="en-GB" b="0"/>
              <a:t>In the category Application, 99% relate to failed registrations/status updates needed in external systems</a:t>
            </a:r>
          </a:p>
        </p:txBody>
      </p:sp>
    </p:spTree>
    <p:extLst>
      <p:ext uri="{BB962C8B-B14F-4D97-AF65-F5344CB8AC3E}">
        <p14:creationId xmlns:p14="http://schemas.microsoft.com/office/powerpoint/2010/main" val="1708838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4672-1BCE-E9DB-E3BA-A62F0B832940}"/>
              </a:ext>
            </a:extLst>
          </p:cNvPr>
          <p:cNvSpPr>
            <a:spLocks noGrp="1"/>
          </p:cNvSpPr>
          <p:nvPr>
            <p:ph type="title"/>
          </p:nvPr>
        </p:nvSpPr>
        <p:spPr>
          <a:xfrm>
            <a:off x="720000" y="279316"/>
            <a:ext cx="9000000" cy="498578"/>
          </a:xfrm>
        </p:spPr>
        <p:txBody>
          <a:bodyPr/>
          <a:lstStyle/>
          <a:p>
            <a:r>
              <a:rPr lang="en-GB"/>
              <a:t>Performance Measurement Exclusions: Context</a:t>
            </a:r>
            <a:br>
              <a:rPr lang="en-GB"/>
            </a:br>
            <a:endParaRPr lang="en-GB" sz="1600"/>
          </a:p>
        </p:txBody>
      </p:sp>
      <p:sp>
        <p:nvSpPr>
          <p:cNvPr id="5" name="TextBox 4">
            <a:extLst>
              <a:ext uri="{FF2B5EF4-FFF2-40B4-BE49-F238E27FC236}">
                <a16:creationId xmlns:a16="http://schemas.microsoft.com/office/drawing/2014/main" id="{696398BC-D3B3-FE13-01FF-03BF383272B6}"/>
              </a:ext>
            </a:extLst>
          </p:cNvPr>
          <p:cNvSpPr txBox="1"/>
          <p:nvPr/>
        </p:nvSpPr>
        <p:spPr>
          <a:xfrm rot="16200000">
            <a:off x="-46581" y="3828187"/>
            <a:ext cx="1707187" cy="584775"/>
          </a:xfrm>
          <a:prstGeom prst="rect">
            <a:avLst/>
          </a:prstGeom>
          <a:noFill/>
        </p:spPr>
        <p:txBody>
          <a:bodyPr wrap="square" rtlCol="0">
            <a:spAutoFit/>
          </a:bodyPr>
          <a:lstStyle/>
          <a:p>
            <a:r>
              <a:rPr lang="en-GB" sz="3200" b="1">
                <a:solidFill>
                  <a:schemeClr val="bg1"/>
                </a:solidFill>
              </a:rPr>
              <a:t>Issues</a:t>
            </a:r>
          </a:p>
        </p:txBody>
      </p:sp>
      <p:sp>
        <p:nvSpPr>
          <p:cNvPr id="8" name="TextBox 7">
            <a:extLst>
              <a:ext uri="{FF2B5EF4-FFF2-40B4-BE49-F238E27FC236}">
                <a16:creationId xmlns:a16="http://schemas.microsoft.com/office/drawing/2014/main" id="{2F0C9C98-83C2-8131-7E02-F94F01819E8D}"/>
              </a:ext>
            </a:extLst>
          </p:cNvPr>
          <p:cNvSpPr txBox="1"/>
          <p:nvPr/>
        </p:nvSpPr>
        <p:spPr>
          <a:xfrm>
            <a:off x="765281" y="4841271"/>
            <a:ext cx="11022808" cy="1077218"/>
          </a:xfrm>
          <a:prstGeom prst="rect">
            <a:avLst/>
          </a:prstGeom>
          <a:noFill/>
          <a:ln w="12700">
            <a:solidFill>
              <a:schemeClr val="tx1"/>
            </a:solidFill>
          </a:ln>
        </p:spPr>
        <p:txBody>
          <a:bodyPr wrap="square" lIns="91440" tIns="45720" rIns="91440" bIns="45720" rtlCol="0" anchor="t">
            <a:spAutoFit/>
          </a:bodyPr>
          <a:lstStyle/>
          <a:p>
            <a:r>
              <a:rPr lang="en-GB" sz="1600" b="1">
                <a:cs typeface="Calibri"/>
              </a:rPr>
              <a:t>It was felt that the REC definitions provide the process to include exceptions via the PAB process on a monthly basis. DCC acknowledged this and will continue to use the current exclusions process which DCC will have to invest time and resource into. In addition to this DCC will need to invest time and effort into appealing the decision to penalise DCC through the incentive regime. </a:t>
            </a:r>
          </a:p>
        </p:txBody>
      </p:sp>
      <p:sp>
        <p:nvSpPr>
          <p:cNvPr id="3" name="TextBox 2">
            <a:extLst>
              <a:ext uri="{FF2B5EF4-FFF2-40B4-BE49-F238E27FC236}">
                <a16:creationId xmlns:a16="http://schemas.microsoft.com/office/drawing/2014/main" id="{FDBA6259-09AA-1693-76E4-722F96D7B328}"/>
              </a:ext>
            </a:extLst>
          </p:cNvPr>
          <p:cNvSpPr txBox="1"/>
          <p:nvPr/>
        </p:nvSpPr>
        <p:spPr>
          <a:xfrm>
            <a:off x="720000" y="729620"/>
            <a:ext cx="10824300" cy="2185214"/>
          </a:xfrm>
          <a:prstGeom prst="rect">
            <a:avLst/>
          </a:prstGeom>
          <a:noFill/>
        </p:spPr>
        <p:txBody>
          <a:bodyPr wrap="square" lIns="91440" tIns="45720" rIns="91440" bIns="45720" rtlCol="0" anchor="t">
            <a:spAutoFit/>
          </a:bodyPr>
          <a:lstStyle/>
          <a:p>
            <a:r>
              <a:rPr lang="en-GB" sz="1200"/>
              <a:t>DCC has been providing REC Manager with additional reporting, taking into account events that are outside of DCC’s control, helping to provide clarity around core system performance and incident resolution. These events form an exclusions list, which is a living document that is updated in response to ongoing events and User behaviour. DCC is seeking to formalise this exclusions list and integrate it into the SLA reporting.</a:t>
            </a:r>
            <a:endParaRPr lang="en-GB" sz="1200">
              <a:cs typeface="Calibri"/>
            </a:endParaRPr>
          </a:p>
          <a:p>
            <a:endParaRPr lang="en-GB" sz="1200">
              <a:cs typeface="Calibri"/>
            </a:endParaRPr>
          </a:p>
          <a:p>
            <a:r>
              <a:rPr lang="en-GB" sz="1400" b="1"/>
              <a:t>Exclusions are required to remove events that do not fall within the criteria for the metric calculation or are erroneous due to incorrect data entered.</a:t>
            </a:r>
            <a:endParaRPr lang="en-GB" sz="1400" b="1">
              <a:cs typeface="Calibri"/>
            </a:endParaRPr>
          </a:p>
          <a:p>
            <a:endParaRPr lang="en-GB" sz="1200">
              <a:cs typeface="Calibri"/>
            </a:endParaRPr>
          </a:p>
          <a:p>
            <a:r>
              <a:rPr lang="en-GB" sz="1200"/>
              <a:t>There are different types of exclusions that fall into two classifications: Data Cleanse and Business Exception</a:t>
            </a:r>
            <a:endParaRPr lang="en-GB" sz="1200">
              <a:cs typeface="Calibri"/>
            </a:endParaRPr>
          </a:p>
          <a:p>
            <a:pPr marL="285750" indent="-285750">
              <a:buFont typeface="Arial" panose="020B0604020202020204" pitchFamily="34" charset="0"/>
              <a:buChar char="•"/>
            </a:pPr>
            <a:r>
              <a:rPr lang="en-GB" sz="1200" b="1"/>
              <a:t>Data Cleanse  </a:t>
            </a:r>
            <a:r>
              <a:rPr lang="en-GB" sz="1200"/>
              <a:t>- </a:t>
            </a:r>
            <a:r>
              <a:rPr lang="en-GB" sz="1200" u="none" strike="noStrike">
                <a:effectLst/>
              </a:rPr>
              <a:t>The Event is in scope for the Measure but is removed from the Service Level calculation because the attributes of the Event have been identified as erroneous by DCC</a:t>
            </a:r>
            <a:endParaRPr lang="en-GB" sz="1200" b="0" i="0" u="none" strike="noStrike">
              <a:effectLst/>
              <a:latin typeface="Calibri"/>
              <a:cs typeface="Calibri"/>
            </a:endParaRPr>
          </a:p>
          <a:p>
            <a:pPr marL="285750" indent="-285750">
              <a:buFont typeface="Arial" panose="020B0604020202020204" pitchFamily="34" charset="0"/>
              <a:buChar char="•"/>
            </a:pPr>
            <a:r>
              <a:rPr lang="en-GB" sz="1200" b="1"/>
              <a:t>Business Exception </a:t>
            </a:r>
            <a:r>
              <a:rPr lang="en-GB" sz="1200"/>
              <a:t>- </a:t>
            </a:r>
            <a:r>
              <a:rPr lang="en-GB" sz="1200" u="none" strike="noStrike">
                <a:effectLst/>
              </a:rPr>
              <a:t>The Event is in scope for the Measure but is removed from the Service Level calculation on agreement by DCC</a:t>
            </a:r>
            <a:endParaRPr lang="en-GB" sz="1200" u="none" strike="noStrike">
              <a:effectLst/>
              <a:cs typeface="Calibri"/>
            </a:endParaRPr>
          </a:p>
        </p:txBody>
      </p:sp>
      <p:sp>
        <p:nvSpPr>
          <p:cNvPr id="25" name="TextBox 24">
            <a:extLst>
              <a:ext uri="{FF2B5EF4-FFF2-40B4-BE49-F238E27FC236}">
                <a16:creationId xmlns:a16="http://schemas.microsoft.com/office/drawing/2014/main" id="{CB34E627-E5BD-D354-45A0-63D33A1BBE71}"/>
              </a:ext>
            </a:extLst>
          </p:cNvPr>
          <p:cNvSpPr txBox="1"/>
          <p:nvPr/>
        </p:nvSpPr>
        <p:spPr>
          <a:xfrm>
            <a:off x="8302427" y="2933730"/>
            <a:ext cx="3618028" cy="1792798"/>
          </a:xfrm>
          <a:prstGeom prst="rect">
            <a:avLst/>
          </a:prstGeom>
          <a:ln/>
        </p:spPr>
        <p:style>
          <a:lnRef idx="0">
            <a:schemeClr val="accent2"/>
          </a:lnRef>
          <a:fillRef idx="3">
            <a:schemeClr val="accent2"/>
          </a:fillRef>
          <a:effectRef idx="3">
            <a:schemeClr val="accent2"/>
          </a:effectRef>
          <a:fontRef idx="minor">
            <a:schemeClr val="lt1"/>
          </a:fontRef>
        </p:style>
        <p:txBody>
          <a:bodyPr wrap="square" lIns="91440" tIns="45720" rIns="91440" bIns="45720" rtlCol="0" anchor="t">
            <a:spAutoFit/>
          </a:bodyPr>
          <a:lstStyle/>
          <a:p>
            <a:pPr algn="ctr" defTabSz="533400">
              <a:lnSpc>
                <a:spcPct val="90000"/>
              </a:lnSpc>
              <a:spcBef>
                <a:spcPct val="0"/>
              </a:spcBef>
              <a:spcAft>
                <a:spcPct val="35000"/>
              </a:spcAft>
            </a:pPr>
            <a:r>
              <a:rPr lang="en-GB" sz="1000" b="0" kern="1200"/>
              <a:t>Incident Assigned to Landmark incorrectly</a:t>
            </a:r>
            <a:r>
              <a:rPr lang="en-GB" sz="1000"/>
              <a:t> </a:t>
            </a:r>
            <a:endParaRPr lang="en-GB" sz="1000" b="0" kern="1200">
              <a:cs typeface="Calibri"/>
            </a:endParaRPr>
          </a:p>
          <a:p>
            <a:pPr marL="171450" lvl="0" indent="-171450" algn="l" defTabSz="533400">
              <a:lnSpc>
                <a:spcPct val="90000"/>
              </a:lnSpc>
              <a:spcBef>
                <a:spcPct val="0"/>
              </a:spcBef>
              <a:spcAft>
                <a:spcPct val="35000"/>
              </a:spcAft>
              <a:buFont typeface="Arial" panose="020B0604020202020204" pitchFamily="34" charset="0"/>
              <a:buChar char="•"/>
            </a:pPr>
            <a:r>
              <a:rPr lang="en-GB" sz="1000" b="0" kern="1200"/>
              <a:t>Impact:</a:t>
            </a:r>
            <a:endParaRPr lang="en-GB" sz="1000" b="0" kern="1200">
              <a:cs typeface="Calibri"/>
            </a:endParaRPr>
          </a:p>
          <a:p>
            <a:pPr marL="628650" lvl="1" indent="-171450" defTabSz="533400">
              <a:lnSpc>
                <a:spcPct val="90000"/>
              </a:lnSpc>
              <a:spcBef>
                <a:spcPct val="0"/>
              </a:spcBef>
              <a:spcAft>
                <a:spcPct val="35000"/>
              </a:spcAft>
              <a:buFont typeface="Arial" panose="020B0604020202020204" pitchFamily="34" charset="0"/>
              <a:buChar char="•"/>
            </a:pPr>
            <a:r>
              <a:rPr lang="en-GB" sz="1000" b="0" kern="1200"/>
              <a:t>The Provider, Switching Operator Service Centre and Switching Operator are all measured against Incident Resolution although the provider had no intervention on support of the issue</a:t>
            </a:r>
            <a:endParaRPr lang="en-GB" sz="1000" b="0" kern="1200">
              <a:cs typeface="Calibri"/>
            </a:endParaRPr>
          </a:p>
          <a:p>
            <a:pPr marL="171450" lvl="0" indent="-171450" algn="l" defTabSz="533400">
              <a:lnSpc>
                <a:spcPct val="90000"/>
              </a:lnSpc>
              <a:spcBef>
                <a:spcPct val="0"/>
              </a:spcBef>
              <a:spcAft>
                <a:spcPct val="35000"/>
              </a:spcAft>
              <a:buFont typeface="Arial" panose="020B0604020202020204" pitchFamily="34" charset="0"/>
              <a:buChar char="•"/>
            </a:pPr>
            <a:r>
              <a:rPr lang="en-GB" sz="1000"/>
              <a:t>PMEL:</a:t>
            </a:r>
            <a:endParaRPr lang="en-GB" sz="1000">
              <a:cs typeface="Calibri"/>
            </a:endParaRPr>
          </a:p>
          <a:p>
            <a:pPr marL="628650" lvl="1" indent="-171450" defTabSz="533400">
              <a:lnSpc>
                <a:spcPct val="90000"/>
              </a:lnSpc>
              <a:spcBef>
                <a:spcPct val="0"/>
              </a:spcBef>
              <a:spcAft>
                <a:spcPct val="35000"/>
              </a:spcAft>
              <a:buFont typeface="Arial" panose="020B0604020202020204" pitchFamily="34" charset="0"/>
              <a:buChar char="•"/>
            </a:pPr>
            <a:r>
              <a:rPr lang="en-GB" sz="1000"/>
              <a:t>Removed from Landmark Resolution Calculation only as part of Data Cleanse Rule</a:t>
            </a:r>
            <a:endParaRPr lang="en-GB" sz="1000" b="0" kern="1200">
              <a:cs typeface="Calibri"/>
            </a:endParaRPr>
          </a:p>
          <a:p>
            <a:endParaRPr lang="en-GB" sz="1200"/>
          </a:p>
        </p:txBody>
      </p:sp>
      <p:sp>
        <p:nvSpPr>
          <p:cNvPr id="26" name="TextBox 25">
            <a:extLst>
              <a:ext uri="{FF2B5EF4-FFF2-40B4-BE49-F238E27FC236}">
                <a16:creationId xmlns:a16="http://schemas.microsoft.com/office/drawing/2014/main" id="{6A099F30-FFDD-5AFD-7A10-460E7AAF9170}"/>
              </a:ext>
            </a:extLst>
          </p:cNvPr>
          <p:cNvSpPr txBox="1"/>
          <p:nvPr/>
        </p:nvSpPr>
        <p:spPr>
          <a:xfrm>
            <a:off x="379157" y="2931892"/>
            <a:ext cx="3796570" cy="1277273"/>
          </a:xfrm>
          <a:prstGeom prst="rect">
            <a:avLst/>
          </a:prstGeom>
          <a:ln/>
        </p:spPr>
        <p:style>
          <a:lnRef idx="0">
            <a:schemeClr val="accent2"/>
          </a:lnRef>
          <a:fillRef idx="3">
            <a:schemeClr val="accent2"/>
          </a:fillRef>
          <a:effectRef idx="3">
            <a:schemeClr val="accent2"/>
          </a:effectRef>
          <a:fontRef idx="minor">
            <a:schemeClr val="lt1"/>
          </a:fontRef>
        </p:style>
        <p:txBody>
          <a:bodyPr wrap="square" lIns="91440" tIns="45720" rIns="91440" bIns="45720" rtlCol="0" anchor="t">
            <a:spAutoFit/>
          </a:bodyPr>
          <a:lstStyle/>
          <a:p>
            <a:pPr indent="-171450" algn="ctr" defTabSz="533400">
              <a:lnSpc>
                <a:spcPct val="90000"/>
              </a:lnSpc>
              <a:spcBef>
                <a:spcPct val="0"/>
              </a:spcBef>
              <a:spcAft>
                <a:spcPct val="35000"/>
              </a:spcAft>
              <a:buFont typeface="Arial" panose="020B0604020202020204" pitchFamily="34" charset="0"/>
              <a:buChar char="•"/>
            </a:pPr>
            <a:r>
              <a:rPr lang="en-GB" sz="1000"/>
              <a:t>National Outage impacting the Internet</a:t>
            </a:r>
            <a:endParaRPr lang="en-GB" sz="1000">
              <a:cs typeface="Calibri"/>
            </a:endParaRPr>
          </a:p>
          <a:p>
            <a:pPr marL="171450" lvl="0" indent="-171450" algn="l" defTabSz="533400">
              <a:lnSpc>
                <a:spcPct val="90000"/>
              </a:lnSpc>
              <a:spcBef>
                <a:spcPct val="0"/>
              </a:spcBef>
              <a:spcAft>
                <a:spcPct val="35000"/>
              </a:spcAft>
              <a:buFont typeface="Arial" panose="020B0604020202020204" pitchFamily="34" charset="0"/>
              <a:buChar char="•"/>
            </a:pPr>
            <a:r>
              <a:rPr lang="en-GB" sz="1000" b="0" kern="1200"/>
              <a:t>Impact:</a:t>
            </a:r>
            <a:endParaRPr lang="en-GB" sz="1000" b="0" kern="1200">
              <a:cs typeface="Calibri"/>
            </a:endParaRPr>
          </a:p>
          <a:p>
            <a:pPr marL="628650" lvl="1" indent="-171450" defTabSz="533400">
              <a:lnSpc>
                <a:spcPct val="90000"/>
              </a:lnSpc>
              <a:spcBef>
                <a:spcPct val="0"/>
              </a:spcBef>
              <a:spcAft>
                <a:spcPct val="35000"/>
              </a:spcAft>
              <a:buFont typeface="Arial" panose="020B0604020202020204" pitchFamily="34" charset="0"/>
              <a:buChar char="•"/>
            </a:pPr>
            <a:r>
              <a:rPr lang="en-GB" sz="1000" b="0" kern="1200"/>
              <a:t>Target Response times failing SLA</a:t>
            </a:r>
            <a:endParaRPr lang="en-GB" sz="1000" b="0" kern="1200">
              <a:cs typeface="Calibri"/>
            </a:endParaRPr>
          </a:p>
          <a:p>
            <a:pPr marL="171450" lvl="0" indent="-171450" algn="l" defTabSz="533400">
              <a:lnSpc>
                <a:spcPct val="90000"/>
              </a:lnSpc>
              <a:spcBef>
                <a:spcPct val="0"/>
              </a:spcBef>
              <a:spcAft>
                <a:spcPct val="35000"/>
              </a:spcAft>
              <a:buFont typeface="Arial" panose="020B0604020202020204" pitchFamily="34" charset="0"/>
              <a:buChar char="•"/>
            </a:pPr>
            <a:r>
              <a:rPr lang="en-GB" sz="1000"/>
              <a:t>PMEL:</a:t>
            </a:r>
            <a:endParaRPr lang="en-GB" sz="1000">
              <a:cs typeface="Calibri"/>
            </a:endParaRPr>
          </a:p>
          <a:p>
            <a:pPr marL="628650" lvl="1" indent="-171450" defTabSz="533400">
              <a:lnSpc>
                <a:spcPct val="90000"/>
              </a:lnSpc>
              <a:spcBef>
                <a:spcPct val="0"/>
              </a:spcBef>
              <a:spcAft>
                <a:spcPct val="35000"/>
              </a:spcAft>
              <a:buFont typeface="Arial" panose="020B0604020202020204" pitchFamily="34" charset="0"/>
              <a:buChar char="•"/>
            </a:pPr>
            <a:r>
              <a:rPr lang="en-GB" sz="1000"/>
              <a:t>Events failing Target Response times during the outage removed from the calculation as part of Business Exception Rule</a:t>
            </a:r>
            <a:endParaRPr lang="en-GB" sz="1000">
              <a:cs typeface="Calibri"/>
            </a:endParaRPr>
          </a:p>
        </p:txBody>
      </p:sp>
      <p:sp>
        <p:nvSpPr>
          <p:cNvPr id="27" name="TextBox 26">
            <a:extLst>
              <a:ext uri="{FF2B5EF4-FFF2-40B4-BE49-F238E27FC236}">
                <a16:creationId xmlns:a16="http://schemas.microsoft.com/office/drawing/2014/main" id="{2C82332E-1707-B87D-A6C7-B04DCD2BEA92}"/>
              </a:ext>
            </a:extLst>
          </p:cNvPr>
          <p:cNvSpPr txBox="1"/>
          <p:nvPr/>
        </p:nvSpPr>
        <p:spPr>
          <a:xfrm>
            <a:off x="4347960" y="2929052"/>
            <a:ext cx="3796570" cy="1277273"/>
          </a:xfrm>
          <a:prstGeom prst="rect">
            <a:avLst/>
          </a:prstGeom>
          <a:ln/>
        </p:spPr>
        <p:style>
          <a:lnRef idx="0">
            <a:schemeClr val="accent2"/>
          </a:lnRef>
          <a:fillRef idx="3">
            <a:schemeClr val="accent2"/>
          </a:fillRef>
          <a:effectRef idx="3">
            <a:schemeClr val="accent2"/>
          </a:effectRef>
          <a:fontRef idx="minor">
            <a:schemeClr val="lt1"/>
          </a:fontRef>
        </p:style>
        <p:txBody>
          <a:bodyPr wrap="square" lIns="91440" tIns="45720" rIns="91440" bIns="45720" rtlCol="0" anchor="t">
            <a:spAutoFit/>
          </a:bodyPr>
          <a:lstStyle/>
          <a:p>
            <a:pPr indent="-171450" algn="ctr" defTabSz="533400">
              <a:lnSpc>
                <a:spcPct val="90000"/>
              </a:lnSpc>
              <a:spcBef>
                <a:spcPct val="0"/>
              </a:spcBef>
              <a:spcAft>
                <a:spcPct val="35000"/>
              </a:spcAft>
              <a:buFont typeface="Arial" panose="020B0604020202020204" pitchFamily="34" charset="0"/>
              <a:buChar char="•"/>
            </a:pPr>
            <a:r>
              <a:rPr lang="en-GB" sz="1000"/>
              <a:t>System reported SLA status does not reflect the true SLA due to Incident State Change to Resolved after Service Restoration</a:t>
            </a:r>
            <a:endParaRPr lang="en-GB" sz="1000">
              <a:cs typeface="Calibri"/>
            </a:endParaRPr>
          </a:p>
          <a:p>
            <a:pPr marL="171450" indent="-171450" defTabSz="533400">
              <a:lnSpc>
                <a:spcPct val="90000"/>
              </a:lnSpc>
              <a:spcBef>
                <a:spcPct val="0"/>
              </a:spcBef>
              <a:spcAft>
                <a:spcPct val="35000"/>
              </a:spcAft>
              <a:buFont typeface="Arial" panose="020B0604020202020204" pitchFamily="34" charset="0"/>
              <a:buChar char="•"/>
            </a:pPr>
            <a:r>
              <a:rPr lang="en-GB" sz="1000"/>
              <a:t>Impact:</a:t>
            </a:r>
            <a:endParaRPr lang="en-GB" sz="1000">
              <a:cs typeface="Calibri"/>
            </a:endParaRPr>
          </a:p>
          <a:p>
            <a:pPr indent="-171450" algn="ctr" defTabSz="533400">
              <a:lnSpc>
                <a:spcPct val="90000"/>
              </a:lnSpc>
              <a:spcBef>
                <a:spcPct val="0"/>
              </a:spcBef>
              <a:spcAft>
                <a:spcPct val="35000"/>
              </a:spcAft>
              <a:buFont typeface="Arial" panose="020B0604020202020204" pitchFamily="34" charset="0"/>
              <a:buChar char="•"/>
            </a:pPr>
            <a:r>
              <a:rPr lang="en-GB" sz="1000" b="0" kern="1200"/>
              <a:t>SLA reported inaccurately</a:t>
            </a:r>
            <a:endParaRPr lang="en-GB" sz="1000" b="0" kern="1200">
              <a:cs typeface="Calibri"/>
            </a:endParaRPr>
          </a:p>
          <a:p>
            <a:pPr marL="171450" lvl="0" indent="-171450" algn="l" defTabSz="533400">
              <a:lnSpc>
                <a:spcPct val="90000"/>
              </a:lnSpc>
              <a:spcBef>
                <a:spcPct val="0"/>
              </a:spcBef>
              <a:spcAft>
                <a:spcPct val="35000"/>
              </a:spcAft>
              <a:buFont typeface="Arial" panose="020B0604020202020204" pitchFamily="34" charset="0"/>
              <a:buChar char="•"/>
            </a:pPr>
            <a:r>
              <a:rPr lang="en-GB" sz="1000"/>
              <a:t>PMEL:</a:t>
            </a:r>
            <a:endParaRPr lang="en-GB" sz="1000">
              <a:cs typeface="Calibri"/>
            </a:endParaRPr>
          </a:p>
          <a:p>
            <a:pPr marL="628650" lvl="1" indent="-171450" defTabSz="533400">
              <a:lnSpc>
                <a:spcPct val="90000"/>
              </a:lnSpc>
              <a:spcBef>
                <a:spcPct val="0"/>
              </a:spcBef>
              <a:spcAft>
                <a:spcPct val="35000"/>
              </a:spcAft>
              <a:buFont typeface="Arial" panose="020B0604020202020204" pitchFamily="34" charset="0"/>
              <a:buChar char="•"/>
            </a:pPr>
            <a:r>
              <a:rPr lang="en-GB" sz="1000"/>
              <a:t>Evidence analysed and SLA Status updated to reflect true SLA as part of Business Exception Rule</a:t>
            </a:r>
            <a:endParaRPr lang="en-GB" sz="1000">
              <a:cs typeface="Calibri"/>
            </a:endParaRPr>
          </a:p>
        </p:txBody>
      </p:sp>
    </p:spTree>
    <p:extLst>
      <p:ext uri="{BB962C8B-B14F-4D97-AF65-F5344CB8AC3E}">
        <p14:creationId xmlns:p14="http://schemas.microsoft.com/office/powerpoint/2010/main" val="1035880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Top Corners Rounded 22">
            <a:extLst>
              <a:ext uri="{FF2B5EF4-FFF2-40B4-BE49-F238E27FC236}">
                <a16:creationId xmlns:a16="http://schemas.microsoft.com/office/drawing/2014/main" id="{42E17F94-1BDE-853D-74E0-07466312F21C}"/>
              </a:ext>
            </a:extLst>
          </p:cNvPr>
          <p:cNvSpPr/>
          <p:nvPr/>
        </p:nvSpPr>
        <p:spPr>
          <a:xfrm>
            <a:off x="1353140" y="833499"/>
            <a:ext cx="3505771" cy="380566"/>
          </a:xfrm>
          <a:prstGeom prst="round2Same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Current Definition</a:t>
            </a:r>
          </a:p>
        </p:txBody>
      </p:sp>
      <p:sp>
        <p:nvSpPr>
          <p:cNvPr id="18" name="TextBox 17">
            <a:extLst>
              <a:ext uri="{FF2B5EF4-FFF2-40B4-BE49-F238E27FC236}">
                <a16:creationId xmlns:a16="http://schemas.microsoft.com/office/drawing/2014/main" id="{7A8CB3CF-0036-A044-FDFE-658C5E23BDC1}"/>
              </a:ext>
            </a:extLst>
          </p:cNvPr>
          <p:cNvSpPr txBox="1"/>
          <p:nvPr/>
        </p:nvSpPr>
        <p:spPr>
          <a:xfrm rot="16200000">
            <a:off x="549371" y="3755910"/>
            <a:ext cx="1109608" cy="400109"/>
          </a:xfrm>
          <a:prstGeom prst="rect">
            <a:avLst/>
          </a:prstGeom>
          <a:noFill/>
        </p:spPr>
        <p:txBody>
          <a:bodyPr wrap="square" rtlCol="0">
            <a:spAutoFit/>
          </a:bodyPr>
          <a:lstStyle/>
          <a:p>
            <a:r>
              <a:rPr lang="en-GB" sz="2000">
                <a:solidFill>
                  <a:schemeClr val="bg1"/>
                </a:solidFill>
              </a:rPr>
              <a:t>Proposal</a:t>
            </a:r>
          </a:p>
        </p:txBody>
      </p:sp>
      <p:sp>
        <p:nvSpPr>
          <p:cNvPr id="19" name="TextBox 18">
            <a:extLst>
              <a:ext uri="{FF2B5EF4-FFF2-40B4-BE49-F238E27FC236}">
                <a16:creationId xmlns:a16="http://schemas.microsoft.com/office/drawing/2014/main" id="{B327C390-A774-F2ED-79D1-CCB2CF3A001B}"/>
              </a:ext>
            </a:extLst>
          </p:cNvPr>
          <p:cNvSpPr txBox="1"/>
          <p:nvPr/>
        </p:nvSpPr>
        <p:spPr>
          <a:xfrm>
            <a:off x="124695" y="3154236"/>
            <a:ext cx="11499497" cy="2893100"/>
          </a:xfrm>
          <a:prstGeom prst="rect">
            <a:avLst/>
          </a:prstGeom>
          <a:noFill/>
        </p:spPr>
        <p:txBody>
          <a:bodyPr wrap="square" lIns="91440" tIns="45720" rIns="91440" bIns="45720" rtlCol="0" anchor="t">
            <a:spAutoFit/>
          </a:bodyPr>
          <a:lstStyle/>
          <a:p>
            <a:r>
              <a:rPr lang="en-GB" sz="1400" b="1"/>
              <a:t>Key Outcomes</a:t>
            </a:r>
          </a:p>
          <a:p>
            <a:endParaRPr lang="en-GB" sz="1400" b="1">
              <a:cs typeface="Calibri"/>
            </a:endParaRPr>
          </a:p>
          <a:p>
            <a:pPr marL="285750" indent="-285750">
              <a:buFont typeface="Arial" panose="020B0604020202020204" pitchFamily="34" charset="0"/>
              <a:buChar char="•"/>
            </a:pPr>
            <a:r>
              <a:rPr lang="en-GB" sz="1400"/>
              <a:t>Focus is maintained on high priority standard service requests</a:t>
            </a:r>
            <a:endParaRPr lang="en-GB" sz="1400">
              <a:cs typeface="Calibri"/>
            </a:endParaRPr>
          </a:p>
          <a:p>
            <a:pPr marL="285750" indent="-285750">
              <a:buFont typeface="Arial" panose="020B0604020202020204" pitchFamily="34" charset="0"/>
              <a:buChar char="•"/>
            </a:pPr>
            <a:r>
              <a:rPr lang="en-GB" sz="1400"/>
              <a:t>Ambiguity on target levels is removed</a:t>
            </a:r>
            <a:endParaRPr lang="en-GB" sz="1400">
              <a:cs typeface="Calibri"/>
            </a:endParaRPr>
          </a:p>
          <a:p>
            <a:pPr marL="285750" indent="-285750">
              <a:buFont typeface="Arial" panose="020B0604020202020204" pitchFamily="34" charset="0"/>
              <a:buChar char="•"/>
            </a:pPr>
            <a:r>
              <a:rPr lang="en-GB" sz="1400"/>
              <a:t>Applying a</a:t>
            </a:r>
            <a:r>
              <a:rPr lang="en-GB" sz="1400">
                <a:solidFill>
                  <a:srgbClr val="FF0000"/>
                </a:solidFill>
              </a:rPr>
              <a:t> </a:t>
            </a:r>
            <a:r>
              <a:rPr lang="en-GB" sz="1400"/>
              <a:t>98% fulfilment target on lower priority requests will enable detailed responses of P3/P4s, and will allow P1 &amp; P2s to be prioritised.</a:t>
            </a:r>
            <a:endParaRPr lang="en-GB" sz="1400">
              <a:cs typeface="Calibri"/>
            </a:endParaRPr>
          </a:p>
          <a:p>
            <a:pPr marL="285750" indent="-285750">
              <a:buFont typeface="Arial" panose="020B0604020202020204" pitchFamily="34" charset="0"/>
              <a:buChar char="•"/>
            </a:pPr>
            <a:r>
              <a:rPr lang="en-GB" sz="1400">
                <a:cs typeface="Calibri"/>
              </a:rPr>
              <a:t>Value for Money – There would be a commercial impact to reach a 100% target</a:t>
            </a:r>
            <a:endParaRPr lang="en-GB"/>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In 2023 we have seen on average 45 Priority 3 standard service requests per month and 104 Priority 4s. Re-aligning the fulfilment target to 98% from 100% would give DCC a little leeway of 3 Priority 3 requests per month and 5 priority 4s which would make all the difference in the Switching Incentive Regime. </a:t>
            </a:r>
          </a:p>
          <a:p>
            <a:pPr marL="285750" indent="-285750">
              <a:buFont typeface="Arial" panose="020B0604020202020204" pitchFamily="34" charset="0"/>
              <a:buChar char="•"/>
            </a:pPr>
            <a:endParaRPr lang="en-GB" sz="1400">
              <a:cs typeface="Calibri"/>
            </a:endParaRPr>
          </a:p>
          <a:p>
            <a:pPr marL="285750" indent="-285750">
              <a:buFont typeface="Arial" panose="020B0604020202020204" pitchFamily="34" charset="0"/>
              <a:buChar char="•"/>
            </a:pPr>
            <a:r>
              <a:rPr lang="en-GB" sz="1400">
                <a:cs typeface="Calibri"/>
              </a:rPr>
              <a:t>Service improvement plan underway to achieve 98% performance and beyond consistently </a:t>
            </a:r>
          </a:p>
          <a:p>
            <a:pPr marL="285750" indent="-285750">
              <a:buFont typeface="Arial" panose="020B0604020202020204" pitchFamily="34" charset="0"/>
              <a:buChar char="•"/>
            </a:pPr>
            <a:endParaRPr lang="en-GB" sz="1400">
              <a:highlight>
                <a:srgbClr val="FFFF00"/>
              </a:highlight>
              <a:cs typeface="Calibri"/>
            </a:endParaRPr>
          </a:p>
        </p:txBody>
      </p:sp>
      <p:graphicFrame>
        <p:nvGraphicFramePr>
          <p:cNvPr id="20" name="Table 5">
            <a:extLst>
              <a:ext uri="{FF2B5EF4-FFF2-40B4-BE49-F238E27FC236}">
                <a16:creationId xmlns:a16="http://schemas.microsoft.com/office/drawing/2014/main" id="{1DF6302F-0BD2-3FE1-28FC-E4292307518C}"/>
              </a:ext>
            </a:extLst>
          </p:cNvPr>
          <p:cNvGraphicFramePr>
            <a:graphicFrameLocks noGrp="1"/>
          </p:cNvGraphicFramePr>
          <p:nvPr>
            <p:extLst>
              <p:ext uri="{D42A27DB-BD31-4B8C-83A1-F6EECF244321}">
                <p14:modId xmlns:p14="http://schemas.microsoft.com/office/powerpoint/2010/main" val="2755007897"/>
              </p:ext>
            </p:extLst>
          </p:nvPr>
        </p:nvGraphicFramePr>
        <p:xfrm>
          <a:off x="1033298" y="1214065"/>
          <a:ext cx="4260497" cy="1854200"/>
        </p:xfrm>
        <a:graphic>
          <a:graphicData uri="http://schemas.openxmlformats.org/drawingml/2006/table">
            <a:tbl>
              <a:tblPr firstRow="1" bandRow="1">
                <a:tableStyleId>{5C22544A-7EE6-4342-B048-85BDC9FD1C3A}</a:tableStyleId>
              </a:tblPr>
              <a:tblGrid>
                <a:gridCol w="1468724">
                  <a:extLst>
                    <a:ext uri="{9D8B030D-6E8A-4147-A177-3AD203B41FA5}">
                      <a16:colId xmlns:a16="http://schemas.microsoft.com/office/drawing/2014/main" val="98255676"/>
                    </a:ext>
                  </a:extLst>
                </a:gridCol>
                <a:gridCol w="2791773">
                  <a:extLst>
                    <a:ext uri="{9D8B030D-6E8A-4147-A177-3AD203B41FA5}">
                      <a16:colId xmlns:a16="http://schemas.microsoft.com/office/drawing/2014/main" val="39332735"/>
                    </a:ext>
                  </a:extLst>
                </a:gridCol>
              </a:tblGrid>
              <a:tr h="370840">
                <a:tc>
                  <a:txBody>
                    <a:bodyPr/>
                    <a:lstStyle/>
                    <a:p>
                      <a:r>
                        <a:rPr lang="en-GB" sz="1600"/>
                        <a:t>Priority</a:t>
                      </a:r>
                    </a:p>
                  </a:txBody>
                  <a:tcPr/>
                </a:tc>
                <a:tc>
                  <a:txBody>
                    <a:bodyPr/>
                    <a:lstStyle/>
                    <a:p>
                      <a:r>
                        <a:rPr lang="en-GB" sz="1600"/>
                        <a:t>Target Fulfilment Time</a:t>
                      </a:r>
                    </a:p>
                  </a:txBody>
                  <a:tcPr/>
                </a:tc>
                <a:extLst>
                  <a:ext uri="{0D108BD9-81ED-4DB2-BD59-A6C34878D82A}">
                    <a16:rowId xmlns:a16="http://schemas.microsoft.com/office/drawing/2014/main" val="179611537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Priority 1</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working day</a:t>
                      </a:r>
                    </a:p>
                  </a:txBody>
                  <a:tcPr marL="68580" marR="68580" marT="0" marB="0" anchor="ctr"/>
                </a:tc>
                <a:extLst>
                  <a:ext uri="{0D108BD9-81ED-4DB2-BD59-A6C34878D82A}">
                    <a16:rowId xmlns:a16="http://schemas.microsoft.com/office/drawing/2014/main" val="3336912681"/>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Priority 2</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 working days</a:t>
                      </a:r>
                    </a:p>
                  </a:txBody>
                  <a:tcPr marL="68580" marR="68580" marT="0" marB="0" anchor="ctr"/>
                </a:tc>
                <a:extLst>
                  <a:ext uri="{0D108BD9-81ED-4DB2-BD59-A6C34878D82A}">
                    <a16:rowId xmlns:a16="http://schemas.microsoft.com/office/drawing/2014/main" val="1570073064"/>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Priority 3</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 working days</a:t>
                      </a:r>
                    </a:p>
                  </a:txBody>
                  <a:tcPr marL="68580" marR="68580" marT="0" marB="0" anchor="ctr"/>
                </a:tc>
                <a:extLst>
                  <a:ext uri="{0D108BD9-81ED-4DB2-BD59-A6C34878D82A}">
                    <a16:rowId xmlns:a16="http://schemas.microsoft.com/office/drawing/2014/main" val="1994293953"/>
                  </a:ext>
                </a:extLst>
              </a:tr>
              <a:tr h="370840">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Priority 4</a:t>
                      </a:r>
                    </a:p>
                  </a:txBody>
                  <a:tcPr marL="68580" marR="68580" marT="0" marB="0" anchor="ctr"/>
                </a:tc>
                <a:tc>
                  <a:txBody>
                    <a:bodyPr/>
                    <a:lstStyle/>
                    <a:p>
                      <a:r>
                        <a:rPr lang="en-GB" sz="14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10 working days</a:t>
                      </a:r>
                    </a:p>
                  </a:txBody>
                  <a:tcPr marL="68580" marR="68580" marT="0" marB="0" anchor="ctr"/>
                </a:tc>
                <a:extLst>
                  <a:ext uri="{0D108BD9-81ED-4DB2-BD59-A6C34878D82A}">
                    <a16:rowId xmlns:a16="http://schemas.microsoft.com/office/drawing/2014/main" val="795852390"/>
                  </a:ext>
                </a:extLst>
              </a:tr>
            </a:tbl>
          </a:graphicData>
        </a:graphic>
      </p:graphicFrame>
      <p:sp>
        <p:nvSpPr>
          <p:cNvPr id="24" name="Rectangle: Top Corners Rounded 23">
            <a:extLst>
              <a:ext uri="{FF2B5EF4-FFF2-40B4-BE49-F238E27FC236}">
                <a16:creationId xmlns:a16="http://schemas.microsoft.com/office/drawing/2014/main" id="{203C3F0A-2B83-1763-98F8-5B6987CDEC6C}"/>
              </a:ext>
            </a:extLst>
          </p:cNvPr>
          <p:cNvSpPr/>
          <p:nvPr/>
        </p:nvSpPr>
        <p:spPr>
          <a:xfrm>
            <a:off x="6972703" y="833499"/>
            <a:ext cx="3505771" cy="380566"/>
          </a:xfrm>
          <a:prstGeom prst="round2Same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Proposal</a:t>
            </a:r>
          </a:p>
        </p:txBody>
      </p:sp>
      <p:sp>
        <p:nvSpPr>
          <p:cNvPr id="3" name="TextBox 2">
            <a:extLst>
              <a:ext uri="{FF2B5EF4-FFF2-40B4-BE49-F238E27FC236}">
                <a16:creationId xmlns:a16="http://schemas.microsoft.com/office/drawing/2014/main" id="{6BE8765D-32DB-396B-241F-E99BE73F2BCF}"/>
              </a:ext>
            </a:extLst>
          </p:cNvPr>
          <p:cNvSpPr txBox="1"/>
          <p:nvPr/>
        </p:nvSpPr>
        <p:spPr>
          <a:xfrm>
            <a:off x="6327532" y="1351777"/>
            <a:ext cx="5676213" cy="738664"/>
          </a:xfrm>
          <a:prstGeom prst="rect">
            <a:avLst/>
          </a:prstGeom>
          <a:noFill/>
        </p:spPr>
        <p:txBody>
          <a:bodyPr wrap="square" rtlCol="0">
            <a:spAutoFit/>
          </a:bodyPr>
          <a:lstStyle/>
          <a:p>
            <a:pPr marL="285750" indent="-285750">
              <a:buFont typeface="Arial" panose="020B0604020202020204" pitchFamily="34" charset="0"/>
              <a:buChar char="•"/>
            </a:pPr>
            <a:r>
              <a:rPr lang="en-GB" sz="1400"/>
              <a:t>No change to fulfilment times for any request</a:t>
            </a:r>
          </a:p>
          <a:p>
            <a:pPr marL="285750" indent="-285750">
              <a:buFont typeface="Arial" panose="020B0604020202020204" pitchFamily="34" charset="0"/>
              <a:buChar char="•"/>
            </a:pPr>
            <a:r>
              <a:rPr lang="en-GB" sz="1400"/>
              <a:t>Exclusions to be defined and applied (see later slides)</a:t>
            </a:r>
          </a:p>
          <a:p>
            <a:pPr marL="285750" indent="-285750">
              <a:buFont typeface="Arial" panose="020B0604020202020204" pitchFamily="34" charset="0"/>
              <a:buChar char="•"/>
            </a:pPr>
            <a:r>
              <a:rPr lang="en-GB" sz="1400"/>
              <a:t>Currently implied 100% target changed to the following:</a:t>
            </a:r>
            <a:endParaRPr lang="en-GB" sz="1400">
              <a:solidFill>
                <a:srgbClr val="FF0000"/>
              </a:solidFill>
            </a:endParaRPr>
          </a:p>
        </p:txBody>
      </p:sp>
      <p:graphicFrame>
        <p:nvGraphicFramePr>
          <p:cNvPr id="4" name="Table 5">
            <a:extLst>
              <a:ext uri="{FF2B5EF4-FFF2-40B4-BE49-F238E27FC236}">
                <a16:creationId xmlns:a16="http://schemas.microsoft.com/office/drawing/2014/main" id="{25DA3907-7562-6E98-DEE2-B61DDB27D6E2}"/>
              </a:ext>
            </a:extLst>
          </p:cNvPr>
          <p:cNvGraphicFramePr>
            <a:graphicFrameLocks noGrp="1"/>
          </p:cNvGraphicFramePr>
          <p:nvPr>
            <p:extLst>
              <p:ext uri="{D42A27DB-BD31-4B8C-83A1-F6EECF244321}">
                <p14:modId xmlns:p14="http://schemas.microsoft.com/office/powerpoint/2010/main" val="3106077613"/>
              </p:ext>
            </p:extLst>
          </p:nvPr>
        </p:nvGraphicFramePr>
        <p:xfrm>
          <a:off x="6612203" y="2053055"/>
          <a:ext cx="4285814" cy="1854200"/>
        </p:xfrm>
        <a:graphic>
          <a:graphicData uri="http://schemas.openxmlformats.org/drawingml/2006/table">
            <a:tbl>
              <a:tblPr firstRow="1" bandRow="1">
                <a:tableStyleId>{5C22544A-7EE6-4342-B048-85BDC9FD1C3A}</a:tableStyleId>
              </a:tblPr>
              <a:tblGrid>
                <a:gridCol w="1930400">
                  <a:extLst>
                    <a:ext uri="{9D8B030D-6E8A-4147-A177-3AD203B41FA5}">
                      <a16:colId xmlns:a16="http://schemas.microsoft.com/office/drawing/2014/main" val="98255676"/>
                    </a:ext>
                  </a:extLst>
                </a:gridCol>
                <a:gridCol w="2355414">
                  <a:extLst>
                    <a:ext uri="{9D8B030D-6E8A-4147-A177-3AD203B41FA5}">
                      <a16:colId xmlns:a16="http://schemas.microsoft.com/office/drawing/2014/main" val="422070505"/>
                    </a:ext>
                  </a:extLst>
                </a:gridCol>
              </a:tblGrid>
              <a:tr h="370840">
                <a:tc>
                  <a:txBody>
                    <a:bodyPr/>
                    <a:lstStyle/>
                    <a:p>
                      <a:r>
                        <a:rPr lang="en-GB" sz="1600"/>
                        <a:t>Priority</a:t>
                      </a:r>
                    </a:p>
                  </a:txBody>
                  <a:tcPr/>
                </a:tc>
                <a:tc>
                  <a:txBody>
                    <a:bodyPr/>
                    <a:lstStyle/>
                    <a:p>
                      <a:r>
                        <a:rPr lang="en-GB" sz="1600"/>
                        <a:t>Fulfilment Target</a:t>
                      </a:r>
                    </a:p>
                  </a:txBody>
                  <a:tcPr/>
                </a:tc>
                <a:extLst>
                  <a:ext uri="{0D108BD9-81ED-4DB2-BD59-A6C34878D82A}">
                    <a16:rowId xmlns:a16="http://schemas.microsoft.com/office/drawing/2014/main" val="1796115371"/>
                  </a:ext>
                </a:extLst>
              </a:tr>
              <a:tr h="370840">
                <a:tc>
                  <a:txBody>
                    <a:bodyPr/>
                    <a:lstStyle/>
                    <a:p>
                      <a:r>
                        <a:rPr lang="en-GB" sz="1400">
                          <a:solidFill>
                            <a:schemeClr val="tx1"/>
                          </a:solidFill>
                          <a:effectLst/>
                          <a:latin typeface="Calibri"/>
                          <a:ea typeface="Times New Roman" panose="02020603050405020304" pitchFamily="18" charset="0"/>
                          <a:cs typeface="Calibri"/>
                        </a:rPr>
                        <a:t>Priority 1</a:t>
                      </a:r>
                    </a:p>
                  </a:txBody>
                  <a:tcPr marL="68580" marR="68580" marT="0" marB="0" anchor="ctr"/>
                </a:tc>
                <a:tc>
                  <a:txBody>
                    <a:bodyPr/>
                    <a:lstStyle/>
                    <a:p>
                      <a:r>
                        <a:rPr lang="en-GB" sz="1400">
                          <a:solidFill>
                            <a:schemeClr val="tx1"/>
                          </a:solidFill>
                          <a:effectLst/>
                          <a:latin typeface="Calibri"/>
                          <a:ea typeface="Times New Roman" panose="02020603050405020304" pitchFamily="18" charset="0"/>
                          <a:cs typeface="Calibri"/>
                        </a:rPr>
                        <a:t>100%</a:t>
                      </a:r>
                    </a:p>
                  </a:txBody>
                  <a:tcPr marL="68580" marR="68580" marT="0" marB="0" anchor="ctr"/>
                </a:tc>
                <a:extLst>
                  <a:ext uri="{0D108BD9-81ED-4DB2-BD59-A6C34878D82A}">
                    <a16:rowId xmlns:a16="http://schemas.microsoft.com/office/drawing/2014/main" val="3336912681"/>
                  </a:ext>
                </a:extLst>
              </a:tr>
              <a:tr h="370840">
                <a:tc>
                  <a:txBody>
                    <a:bodyPr/>
                    <a:lstStyle/>
                    <a:p>
                      <a:r>
                        <a:rPr lang="en-GB" sz="1400">
                          <a:solidFill>
                            <a:schemeClr val="tx1"/>
                          </a:solidFill>
                          <a:effectLst/>
                          <a:latin typeface="Calibri"/>
                          <a:ea typeface="Times New Roman" panose="02020603050405020304" pitchFamily="18" charset="0"/>
                          <a:cs typeface="Calibri"/>
                        </a:rPr>
                        <a:t>Priority 2</a:t>
                      </a:r>
                    </a:p>
                  </a:txBody>
                  <a:tcPr marL="68580" marR="68580" marT="0" marB="0" anchor="ctr"/>
                </a:tc>
                <a:tc>
                  <a:txBody>
                    <a:bodyPr/>
                    <a:lstStyle/>
                    <a:p>
                      <a:r>
                        <a:rPr lang="en-GB" sz="1400">
                          <a:solidFill>
                            <a:schemeClr val="tx1"/>
                          </a:solidFill>
                          <a:effectLst/>
                          <a:latin typeface="Calibri"/>
                          <a:ea typeface="Times New Roman" panose="02020603050405020304" pitchFamily="18" charset="0"/>
                          <a:cs typeface="Calibri"/>
                        </a:rPr>
                        <a:t>100%</a:t>
                      </a:r>
                    </a:p>
                  </a:txBody>
                  <a:tcPr marL="68580" marR="68580" marT="0" marB="0" anchor="ctr"/>
                </a:tc>
                <a:extLst>
                  <a:ext uri="{0D108BD9-81ED-4DB2-BD59-A6C34878D82A}">
                    <a16:rowId xmlns:a16="http://schemas.microsoft.com/office/drawing/2014/main" val="1570073064"/>
                  </a:ext>
                </a:extLst>
              </a:tr>
              <a:tr h="370840">
                <a:tc>
                  <a:txBody>
                    <a:bodyPr/>
                    <a:lstStyle/>
                    <a:p>
                      <a:r>
                        <a:rPr lang="en-GB" sz="1400">
                          <a:solidFill>
                            <a:schemeClr val="tx1"/>
                          </a:solidFill>
                          <a:effectLst/>
                          <a:latin typeface="Calibri"/>
                          <a:ea typeface="Times New Roman" panose="02020603050405020304" pitchFamily="18" charset="0"/>
                          <a:cs typeface="Calibri"/>
                        </a:rPr>
                        <a:t>Priority 3</a:t>
                      </a:r>
                    </a:p>
                  </a:txBody>
                  <a:tcPr marL="68580" marR="68580" marT="0" marB="0" anchor="ctr"/>
                </a:tc>
                <a:tc>
                  <a:txBody>
                    <a:bodyPr/>
                    <a:lstStyle/>
                    <a:p>
                      <a:r>
                        <a:rPr lang="en-GB" sz="1400">
                          <a:solidFill>
                            <a:schemeClr val="tx1"/>
                          </a:solidFill>
                          <a:effectLst/>
                          <a:latin typeface="Calibri"/>
                          <a:ea typeface="Times New Roman" panose="02020603050405020304" pitchFamily="18" charset="0"/>
                          <a:cs typeface="Calibri"/>
                        </a:rPr>
                        <a:t>98%</a:t>
                      </a:r>
                    </a:p>
                  </a:txBody>
                  <a:tcPr marL="68580" marR="68580" marT="0" marB="0" anchor="ctr"/>
                </a:tc>
                <a:extLst>
                  <a:ext uri="{0D108BD9-81ED-4DB2-BD59-A6C34878D82A}">
                    <a16:rowId xmlns:a16="http://schemas.microsoft.com/office/drawing/2014/main" val="1994293953"/>
                  </a:ext>
                </a:extLst>
              </a:tr>
              <a:tr h="3708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400">
                          <a:solidFill>
                            <a:schemeClr val="tx1"/>
                          </a:solidFill>
                          <a:effectLst/>
                          <a:latin typeface="Calibri"/>
                          <a:ea typeface="Times New Roman" panose="02020603050405020304" pitchFamily="18" charset="0"/>
                          <a:cs typeface="Calibri"/>
                        </a:rPr>
                        <a:t>Priority 4</a:t>
                      </a:r>
                    </a:p>
                  </a:txBody>
                  <a:tcPr marL="68580" marR="68580" marT="0" marB="0" anchor="ctr"/>
                </a:tc>
                <a:tc>
                  <a:txBody>
                    <a:bodyPr/>
                    <a:lstStyle/>
                    <a:p>
                      <a:r>
                        <a:rPr lang="en-GB" sz="1400">
                          <a:solidFill>
                            <a:schemeClr val="tx1"/>
                          </a:solidFill>
                          <a:effectLst/>
                          <a:latin typeface="Calibri"/>
                          <a:ea typeface="Times New Roman" panose="02020603050405020304" pitchFamily="18" charset="0"/>
                          <a:cs typeface="Calibri"/>
                        </a:rPr>
                        <a:t>98%</a:t>
                      </a:r>
                    </a:p>
                  </a:txBody>
                  <a:tcPr marL="68580" marR="68580" marT="0" marB="0" anchor="ctr"/>
                </a:tc>
                <a:extLst>
                  <a:ext uri="{0D108BD9-81ED-4DB2-BD59-A6C34878D82A}">
                    <a16:rowId xmlns:a16="http://schemas.microsoft.com/office/drawing/2014/main" val="2673526646"/>
                  </a:ext>
                </a:extLst>
              </a:tr>
            </a:tbl>
          </a:graphicData>
        </a:graphic>
      </p:graphicFrame>
      <p:sp>
        <p:nvSpPr>
          <p:cNvPr id="7" name="Title 1">
            <a:extLst>
              <a:ext uri="{FF2B5EF4-FFF2-40B4-BE49-F238E27FC236}">
                <a16:creationId xmlns:a16="http://schemas.microsoft.com/office/drawing/2014/main" id="{3637D294-BF9B-1A97-9DA5-A85661074DC1}"/>
              </a:ext>
            </a:extLst>
          </p:cNvPr>
          <p:cNvSpPr txBox="1">
            <a:spLocks/>
          </p:cNvSpPr>
          <p:nvPr/>
        </p:nvSpPr>
        <p:spPr>
          <a:xfrm>
            <a:off x="580313" y="155803"/>
            <a:ext cx="9000000" cy="720000"/>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r>
              <a:rPr lang="en-GB">
                <a:latin typeface="Lato"/>
                <a:ea typeface="Lato"/>
                <a:cs typeface="Lato"/>
              </a:rPr>
              <a:t>SO (DCC) Switching Standard Service Requests</a:t>
            </a:r>
            <a:br>
              <a:rPr lang="en-GB"/>
            </a:br>
            <a:r>
              <a:rPr lang="en-GB" sz="1600">
                <a:latin typeface="Lato"/>
                <a:ea typeface="Lato"/>
                <a:cs typeface="Lato"/>
              </a:rPr>
              <a:t>SO 5.4</a:t>
            </a:r>
            <a:endParaRPr lang="en-GB">
              <a:latin typeface="Lato"/>
              <a:ea typeface="Lato"/>
              <a:cs typeface="Lato"/>
            </a:endParaRPr>
          </a:p>
        </p:txBody>
      </p:sp>
    </p:spTree>
    <p:extLst>
      <p:ext uri="{BB962C8B-B14F-4D97-AF65-F5344CB8AC3E}">
        <p14:creationId xmlns:p14="http://schemas.microsoft.com/office/powerpoint/2010/main" val="4164870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09BC-3180-F56F-D902-5D70184C20AC}"/>
              </a:ext>
            </a:extLst>
          </p:cNvPr>
          <p:cNvSpPr>
            <a:spLocks noGrp="1"/>
          </p:cNvSpPr>
          <p:nvPr>
            <p:ph type="title"/>
          </p:nvPr>
        </p:nvSpPr>
        <p:spPr/>
        <p:txBody>
          <a:bodyPr/>
          <a:lstStyle/>
          <a:p>
            <a:r>
              <a:rPr lang="en-GB">
                <a:latin typeface="Lato"/>
                <a:ea typeface="Lato"/>
                <a:cs typeface="Lato"/>
              </a:rPr>
              <a:t>Working Group Next Steps</a:t>
            </a:r>
            <a:endParaRPr lang="en-GB"/>
          </a:p>
        </p:txBody>
      </p:sp>
      <p:sp>
        <p:nvSpPr>
          <p:cNvPr id="3" name="Content Placeholder 2">
            <a:extLst>
              <a:ext uri="{FF2B5EF4-FFF2-40B4-BE49-F238E27FC236}">
                <a16:creationId xmlns:a16="http://schemas.microsoft.com/office/drawing/2014/main" id="{89573E57-F819-6072-695B-2A7C82E58F92}"/>
              </a:ext>
            </a:extLst>
          </p:cNvPr>
          <p:cNvSpPr>
            <a:spLocks noGrp="1"/>
          </p:cNvSpPr>
          <p:nvPr>
            <p:ph sz="half" idx="1"/>
          </p:nvPr>
        </p:nvSpPr>
        <p:spPr>
          <a:xfrm>
            <a:off x="720000" y="1079999"/>
            <a:ext cx="10554078" cy="4877455"/>
          </a:xfrm>
        </p:spPr>
        <p:txBody>
          <a:bodyPr vert="horz" lIns="0" tIns="0" rIns="0" bIns="0" rtlCol="0" anchor="t">
            <a:noAutofit/>
          </a:bodyPr>
          <a:lstStyle/>
          <a:p>
            <a:r>
              <a:rPr lang="en-GB">
                <a:latin typeface="Lato"/>
                <a:ea typeface="Lato"/>
                <a:cs typeface="Lato"/>
              </a:rPr>
              <a:t>Following the really positive interactive workshops:</a:t>
            </a:r>
            <a:endParaRPr lang="en-GB">
              <a:ea typeface="Lato"/>
              <a:cs typeface="Lato"/>
            </a:endParaRPr>
          </a:p>
          <a:p>
            <a:pPr marL="742315" lvl="1" indent="-285750">
              <a:buFont typeface="Arial"/>
              <a:buChar char="•"/>
            </a:pPr>
            <a:r>
              <a:rPr lang="en-GB">
                <a:latin typeface="Lato"/>
                <a:ea typeface="Lato"/>
                <a:cs typeface="Lato"/>
              </a:rPr>
              <a:t>DCC has evolved its original set of proposals  </a:t>
            </a:r>
            <a:endParaRPr lang="en-GB">
              <a:ea typeface="Lato"/>
              <a:cs typeface="Lato"/>
            </a:endParaRPr>
          </a:p>
          <a:p>
            <a:pPr marL="742315" lvl="1" indent="-285750">
              <a:buFont typeface="Arial"/>
              <a:buChar char="•"/>
            </a:pPr>
            <a:r>
              <a:rPr lang="en-GB">
                <a:latin typeface="Lato"/>
                <a:ea typeface="Lato"/>
                <a:cs typeface="Lato"/>
              </a:rPr>
              <a:t>We believe these measures are an accurate way of measuring the customer experience; they are stretching but are also realistic </a:t>
            </a:r>
            <a:endParaRPr lang="en-GB">
              <a:ea typeface="Lato"/>
              <a:cs typeface="Lato"/>
            </a:endParaRPr>
          </a:p>
          <a:p>
            <a:pPr marL="456565" lvl="1"/>
            <a:endParaRPr lang="en-GB">
              <a:latin typeface="Lato"/>
              <a:ea typeface="Lato"/>
              <a:cs typeface="Lato"/>
            </a:endParaRPr>
          </a:p>
          <a:p>
            <a:pPr marL="285750" indent="-285750">
              <a:buFont typeface="Arial"/>
              <a:buChar char="•"/>
            </a:pPr>
            <a:r>
              <a:rPr lang="en-GB">
                <a:latin typeface="Lato"/>
                <a:ea typeface="Lato"/>
                <a:cs typeface="Lato"/>
              </a:rPr>
              <a:t>The Final DCC proposal will now be issued for a minimum 20 Working Day Impact Assessment </a:t>
            </a:r>
            <a:endParaRPr lang="en-GB">
              <a:ea typeface="Lato"/>
              <a:cs typeface="Lato"/>
            </a:endParaRPr>
          </a:p>
          <a:p>
            <a:pPr marL="285750" indent="-285750">
              <a:buFont typeface="Arial"/>
              <a:buChar char="•"/>
            </a:pPr>
            <a:endParaRPr lang="en-GB">
              <a:latin typeface="Lato"/>
              <a:ea typeface="Lato"/>
              <a:cs typeface="Lato"/>
            </a:endParaRPr>
          </a:p>
          <a:p>
            <a:pPr marL="456565" lvl="1"/>
            <a:endParaRPr lang="en-GB">
              <a:ea typeface="Lato"/>
              <a:cs typeface="Lato"/>
            </a:endParaRPr>
          </a:p>
          <a:p>
            <a:pPr marL="0" lvl="1"/>
            <a:endParaRPr lang="en-GB" sz="1600" b="1">
              <a:latin typeface="Lato"/>
              <a:ea typeface="Lato"/>
              <a:cs typeface="Lato"/>
            </a:endParaRPr>
          </a:p>
          <a:p>
            <a:pPr marL="0" lvl="1"/>
            <a:r>
              <a:rPr lang="en-GB" sz="1600" b="1">
                <a:latin typeface="Lato"/>
                <a:ea typeface="Lato"/>
                <a:cs typeface="Lato"/>
              </a:rPr>
              <a:t>As a workgroup we should then do a final review / tidy up of all of the PAB measures to ensure we have set the legacy for success in the future across CSS.</a:t>
            </a:r>
          </a:p>
          <a:p>
            <a:endParaRPr lang="en-GB">
              <a:latin typeface="Lato"/>
              <a:ea typeface="Lato"/>
              <a:cs typeface="Lato"/>
            </a:endParaRPr>
          </a:p>
          <a:p>
            <a:endParaRPr lang="en-GB">
              <a:ea typeface="Lato"/>
              <a:cs typeface="Lato"/>
            </a:endParaRPr>
          </a:p>
          <a:p>
            <a:endParaRPr lang="en-GB">
              <a:ea typeface="Lato"/>
              <a:cs typeface="Lato"/>
            </a:endParaRPr>
          </a:p>
          <a:p>
            <a:endParaRPr lang="en-GB">
              <a:ea typeface="Lato"/>
              <a:cs typeface="Lato"/>
            </a:endParaRPr>
          </a:p>
        </p:txBody>
      </p:sp>
    </p:spTree>
    <p:extLst>
      <p:ext uri="{BB962C8B-B14F-4D97-AF65-F5344CB8AC3E}">
        <p14:creationId xmlns:p14="http://schemas.microsoft.com/office/powerpoint/2010/main" val="4235815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6FFA3-668B-5546-733A-D71F235A6AAD}"/>
              </a:ext>
            </a:extLst>
          </p:cNvPr>
          <p:cNvSpPr>
            <a:spLocks noGrp="1"/>
          </p:cNvSpPr>
          <p:nvPr>
            <p:ph type="title"/>
          </p:nvPr>
        </p:nvSpPr>
        <p:spPr/>
        <p:txBody>
          <a:bodyPr/>
          <a:lstStyle/>
          <a:p>
            <a:r>
              <a:rPr lang="en-GB">
                <a:latin typeface="Lato"/>
                <a:ea typeface="Lato"/>
                <a:cs typeface="Lato"/>
              </a:rPr>
              <a:t>1506_02 - </a:t>
            </a:r>
            <a:r>
              <a:rPr lang="en-US">
                <a:latin typeface="Lato"/>
                <a:ea typeface="Lato"/>
                <a:cs typeface="Lato"/>
              </a:rPr>
              <a:t>S</a:t>
            </a:r>
            <a:r>
              <a:rPr lang="en-GB" err="1">
                <a:latin typeface="Lato"/>
                <a:ea typeface="Lato"/>
                <a:cs typeface="Lato"/>
              </a:rPr>
              <a:t>ynchronous</a:t>
            </a:r>
            <a:r>
              <a:rPr lang="en-GB">
                <a:latin typeface="Lato"/>
                <a:ea typeface="Lato"/>
                <a:cs typeface="Lato"/>
              </a:rPr>
              <a:t> Response – Mean Hourly Response for ALL messages</a:t>
            </a:r>
          </a:p>
        </p:txBody>
      </p:sp>
      <p:sp>
        <p:nvSpPr>
          <p:cNvPr id="4" name="TextBox 3">
            <a:extLst>
              <a:ext uri="{FF2B5EF4-FFF2-40B4-BE49-F238E27FC236}">
                <a16:creationId xmlns:a16="http://schemas.microsoft.com/office/drawing/2014/main" id="{941D7E53-746C-E264-D620-BFE5FCC4D304}"/>
              </a:ext>
            </a:extLst>
          </p:cNvPr>
          <p:cNvSpPr txBox="1"/>
          <p:nvPr/>
        </p:nvSpPr>
        <p:spPr>
          <a:xfrm>
            <a:off x="720000" y="1197376"/>
            <a:ext cx="9409421" cy="923330"/>
          </a:xfrm>
          <a:prstGeom prst="rect">
            <a:avLst/>
          </a:prstGeom>
          <a:noFill/>
        </p:spPr>
        <p:txBody>
          <a:bodyPr wrap="square" rtlCol="0">
            <a:spAutoFit/>
          </a:bodyPr>
          <a:lstStyle/>
          <a:p>
            <a:r>
              <a:rPr lang="en-GB"/>
              <a:t>The data below shows the Mean hourly response for ALL message types in May 2023. It shows that there is no obvious correlation between mean response time and the volume of messages processed in any hourly period.</a:t>
            </a:r>
          </a:p>
        </p:txBody>
      </p:sp>
      <p:pic>
        <p:nvPicPr>
          <p:cNvPr id="3" name="Picture 2">
            <a:extLst>
              <a:ext uri="{FF2B5EF4-FFF2-40B4-BE49-F238E27FC236}">
                <a16:creationId xmlns:a16="http://schemas.microsoft.com/office/drawing/2014/main" id="{5E8C817D-79B3-DCEF-D0C2-2D87C3BA6892}"/>
              </a:ext>
            </a:extLst>
          </p:cNvPr>
          <p:cNvPicPr>
            <a:picLocks noChangeAspect="1"/>
          </p:cNvPicPr>
          <p:nvPr/>
        </p:nvPicPr>
        <p:blipFill>
          <a:blip r:embed="rId2"/>
          <a:stretch>
            <a:fillRect/>
          </a:stretch>
        </p:blipFill>
        <p:spPr>
          <a:xfrm>
            <a:off x="796413" y="2161217"/>
            <a:ext cx="7718322" cy="3410908"/>
          </a:xfrm>
          <a:prstGeom prst="rect">
            <a:avLst/>
          </a:prstGeom>
        </p:spPr>
      </p:pic>
      <p:cxnSp>
        <p:nvCxnSpPr>
          <p:cNvPr id="7" name="Straight Connector 6">
            <a:extLst>
              <a:ext uri="{FF2B5EF4-FFF2-40B4-BE49-F238E27FC236}">
                <a16:creationId xmlns:a16="http://schemas.microsoft.com/office/drawing/2014/main" id="{9D577394-6C87-42F1-B575-5D7982FAC9E1}"/>
              </a:ext>
            </a:extLst>
          </p:cNvPr>
          <p:cNvCxnSpPr/>
          <p:nvPr/>
        </p:nvCxnSpPr>
        <p:spPr>
          <a:xfrm>
            <a:off x="1425677" y="2488790"/>
            <a:ext cx="7384026" cy="0"/>
          </a:xfrm>
          <a:prstGeom prst="line">
            <a:avLst/>
          </a:prstGeom>
          <a:ln w="12700">
            <a:solidFill>
              <a:srgbClr val="F392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772C9C4-1FEA-C592-D45A-C2CE848C28E4}"/>
              </a:ext>
            </a:extLst>
          </p:cNvPr>
          <p:cNvSpPr txBox="1"/>
          <p:nvPr/>
        </p:nvSpPr>
        <p:spPr>
          <a:xfrm>
            <a:off x="8772525" y="2288765"/>
            <a:ext cx="3096104" cy="369332"/>
          </a:xfrm>
          <a:prstGeom prst="rect">
            <a:avLst/>
          </a:prstGeom>
          <a:noFill/>
        </p:spPr>
        <p:txBody>
          <a:bodyPr wrap="none" rtlCol="0">
            <a:spAutoFit/>
          </a:bodyPr>
          <a:lstStyle/>
          <a:p>
            <a:r>
              <a:rPr lang="en-US">
                <a:solidFill>
                  <a:srgbClr val="F39200"/>
                </a:solidFill>
              </a:rPr>
              <a:t>3-second Target for Peak Hours</a:t>
            </a:r>
            <a:endParaRPr lang="en-GB">
              <a:solidFill>
                <a:srgbClr val="F39200"/>
              </a:solidFill>
            </a:endParaRPr>
          </a:p>
        </p:txBody>
      </p:sp>
      <p:cxnSp>
        <p:nvCxnSpPr>
          <p:cNvPr id="13" name="Straight Connector 12">
            <a:extLst>
              <a:ext uri="{FF2B5EF4-FFF2-40B4-BE49-F238E27FC236}">
                <a16:creationId xmlns:a16="http://schemas.microsoft.com/office/drawing/2014/main" id="{60B0B92B-93AB-11A2-E6C1-4DB2DC57265F}"/>
              </a:ext>
            </a:extLst>
          </p:cNvPr>
          <p:cNvCxnSpPr/>
          <p:nvPr/>
        </p:nvCxnSpPr>
        <p:spPr>
          <a:xfrm>
            <a:off x="1425677" y="3326990"/>
            <a:ext cx="7384026"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D87A73C-DB5B-32D6-CEB2-5B761CB3594F}"/>
              </a:ext>
            </a:extLst>
          </p:cNvPr>
          <p:cNvSpPr txBox="1"/>
          <p:nvPr/>
        </p:nvSpPr>
        <p:spPr>
          <a:xfrm>
            <a:off x="8791575" y="3136490"/>
            <a:ext cx="3406510" cy="369332"/>
          </a:xfrm>
          <a:prstGeom prst="rect">
            <a:avLst/>
          </a:prstGeom>
          <a:noFill/>
        </p:spPr>
        <p:txBody>
          <a:bodyPr wrap="none" rtlCol="0">
            <a:spAutoFit/>
          </a:bodyPr>
          <a:lstStyle/>
          <a:p>
            <a:r>
              <a:rPr lang="en-US">
                <a:solidFill>
                  <a:srgbClr val="0070C0"/>
                </a:solidFill>
              </a:rPr>
              <a:t>2-second Target for Average Hours</a:t>
            </a:r>
            <a:endParaRPr lang="en-GB">
              <a:solidFill>
                <a:srgbClr val="0070C0"/>
              </a:solidFill>
            </a:endParaRPr>
          </a:p>
        </p:txBody>
      </p:sp>
      <p:sp>
        <p:nvSpPr>
          <p:cNvPr id="16" name="Arrow: Right 15">
            <a:extLst>
              <a:ext uri="{FF2B5EF4-FFF2-40B4-BE49-F238E27FC236}">
                <a16:creationId xmlns:a16="http://schemas.microsoft.com/office/drawing/2014/main" id="{41B74559-1937-94F4-368B-DC50D3BDCE21}"/>
              </a:ext>
            </a:extLst>
          </p:cNvPr>
          <p:cNvSpPr/>
          <p:nvPr/>
        </p:nvSpPr>
        <p:spPr>
          <a:xfrm rot="10800000">
            <a:off x="7871272" y="4355689"/>
            <a:ext cx="1015552" cy="470517"/>
          </a:xfrm>
          <a:prstGeom prst="rightArrow">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DCEFA1C8-6BF5-FD77-DD25-0DDE3C7A5FA7}"/>
              </a:ext>
            </a:extLst>
          </p:cNvPr>
          <p:cNvSpPr txBox="1"/>
          <p:nvPr/>
        </p:nvSpPr>
        <p:spPr>
          <a:xfrm>
            <a:off x="8900079" y="4026590"/>
            <a:ext cx="2829404" cy="1754326"/>
          </a:xfrm>
          <a:prstGeom prst="rect">
            <a:avLst/>
          </a:prstGeom>
          <a:noFill/>
        </p:spPr>
        <p:txBody>
          <a:bodyPr wrap="square" rtlCol="0">
            <a:spAutoFit/>
          </a:bodyPr>
          <a:lstStyle/>
          <a:p>
            <a:r>
              <a:rPr lang="en-US"/>
              <a:t>Each dot represents an hour.</a:t>
            </a:r>
          </a:p>
          <a:p>
            <a:r>
              <a:rPr lang="en-US"/>
              <a:t>The position of the dot on the y-axis (time) does not depend on the message volume in that hour (x-axis)</a:t>
            </a:r>
            <a:endParaRPr lang="en-GB"/>
          </a:p>
        </p:txBody>
      </p:sp>
      <p:sp>
        <p:nvSpPr>
          <p:cNvPr id="5" name="TextBox 4">
            <a:extLst>
              <a:ext uri="{FF2B5EF4-FFF2-40B4-BE49-F238E27FC236}">
                <a16:creationId xmlns:a16="http://schemas.microsoft.com/office/drawing/2014/main" id="{30BBE787-E68E-3C8C-A162-6BD16214CF40}"/>
              </a:ext>
            </a:extLst>
          </p:cNvPr>
          <p:cNvSpPr txBox="1"/>
          <p:nvPr/>
        </p:nvSpPr>
        <p:spPr>
          <a:xfrm>
            <a:off x="796413" y="5704204"/>
            <a:ext cx="10785987" cy="307777"/>
          </a:xfrm>
          <a:prstGeom prst="rect">
            <a:avLst/>
          </a:prstGeom>
          <a:noFill/>
        </p:spPr>
        <p:txBody>
          <a:bodyPr wrap="square" rtlCol="0">
            <a:spAutoFit/>
          </a:bodyPr>
          <a:lstStyle/>
          <a:p>
            <a:r>
              <a:rPr lang="en-US" sz="1400"/>
              <a:t>Average hour = 0 - 3,500 messages; Peak = 3,501 - 25,300; Above Peak = 25,301+</a:t>
            </a:r>
            <a:endParaRPr lang="en-GB" sz="1400"/>
          </a:p>
        </p:txBody>
      </p:sp>
      <p:sp>
        <p:nvSpPr>
          <p:cNvPr id="6" name="TextBox 5">
            <a:extLst>
              <a:ext uri="{FF2B5EF4-FFF2-40B4-BE49-F238E27FC236}">
                <a16:creationId xmlns:a16="http://schemas.microsoft.com/office/drawing/2014/main" id="{ADD114DC-3E64-EB74-2230-1AAA0981886E}"/>
              </a:ext>
            </a:extLst>
          </p:cNvPr>
          <p:cNvSpPr txBox="1"/>
          <p:nvPr/>
        </p:nvSpPr>
        <p:spPr>
          <a:xfrm>
            <a:off x="10039350" y="663224"/>
            <a:ext cx="2152650" cy="900246"/>
          </a:xfrm>
          <a:prstGeom prst="rect">
            <a:avLst/>
          </a:prstGeom>
          <a:noFill/>
          <a:ln w="3175">
            <a:solidFill>
              <a:schemeClr val="tx1"/>
            </a:solidFill>
          </a:ln>
        </p:spPr>
        <p:txBody>
          <a:bodyPr wrap="square" rtlCol="0">
            <a:spAutoFit/>
          </a:bodyPr>
          <a:lstStyle/>
          <a:p>
            <a:r>
              <a:rPr lang="en-GB" sz="1050" b="1"/>
              <a:t>Action 1506_02</a:t>
            </a:r>
            <a:r>
              <a:rPr lang="en-GB" sz="1050"/>
              <a:t>: The DCC to confirm the required timescales to process synchronous and  asynchronous responses during peak demand volumes. </a:t>
            </a:r>
          </a:p>
        </p:txBody>
      </p:sp>
    </p:spTree>
    <p:extLst>
      <p:ext uri="{BB962C8B-B14F-4D97-AF65-F5344CB8AC3E}">
        <p14:creationId xmlns:p14="http://schemas.microsoft.com/office/powerpoint/2010/main" val="1860492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D3B1068-7504-4E00-8BBC-0A11DC7961CE}"/>
              </a:ext>
            </a:extLst>
          </p:cNvPr>
          <p:cNvPicPr>
            <a:picLocks noChangeAspect="1"/>
          </p:cNvPicPr>
          <p:nvPr/>
        </p:nvPicPr>
        <p:blipFill>
          <a:blip r:embed="rId2"/>
          <a:stretch>
            <a:fillRect/>
          </a:stretch>
        </p:blipFill>
        <p:spPr>
          <a:xfrm>
            <a:off x="834566" y="2091811"/>
            <a:ext cx="7661734" cy="3568813"/>
          </a:xfrm>
          <a:prstGeom prst="rect">
            <a:avLst/>
          </a:prstGeom>
        </p:spPr>
      </p:pic>
      <p:sp>
        <p:nvSpPr>
          <p:cNvPr id="2" name="Title 1">
            <a:extLst>
              <a:ext uri="{FF2B5EF4-FFF2-40B4-BE49-F238E27FC236}">
                <a16:creationId xmlns:a16="http://schemas.microsoft.com/office/drawing/2014/main" id="{CE36FFA3-668B-5546-733A-D71F235A6AAD}"/>
              </a:ext>
            </a:extLst>
          </p:cNvPr>
          <p:cNvSpPr>
            <a:spLocks noGrp="1"/>
          </p:cNvSpPr>
          <p:nvPr>
            <p:ph type="title"/>
          </p:nvPr>
        </p:nvSpPr>
        <p:spPr/>
        <p:txBody>
          <a:bodyPr/>
          <a:lstStyle/>
          <a:p>
            <a:r>
              <a:rPr lang="en-GB">
                <a:latin typeface="Lato"/>
                <a:ea typeface="Lato"/>
                <a:cs typeface="Lato"/>
              </a:rPr>
              <a:t>1506_02 - </a:t>
            </a:r>
            <a:r>
              <a:rPr lang="en-US">
                <a:latin typeface="Lato"/>
                <a:ea typeface="Lato"/>
                <a:cs typeface="Lato"/>
              </a:rPr>
              <a:t>As</a:t>
            </a:r>
            <a:r>
              <a:rPr lang="en-GB" err="1">
                <a:latin typeface="Lato"/>
                <a:ea typeface="Lato"/>
                <a:cs typeface="Lato"/>
              </a:rPr>
              <a:t>ynchronous</a:t>
            </a:r>
            <a:r>
              <a:rPr lang="en-GB">
                <a:latin typeface="Lato"/>
                <a:ea typeface="Lato"/>
                <a:cs typeface="Lato"/>
              </a:rPr>
              <a:t> Response – Mean Hourly Response for ALL messages</a:t>
            </a:r>
          </a:p>
        </p:txBody>
      </p:sp>
      <p:sp>
        <p:nvSpPr>
          <p:cNvPr id="4" name="TextBox 3">
            <a:extLst>
              <a:ext uri="{FF2B5EF4-FFF2-40B4-BE49-F238E27FC236}">
                <a16:creationId xmlns:a16="http://schemas.microsoft.com/office/drawing/2014/main" id="{941D7E53-746C-E264-D620-BFE5FCC4D304}"/>
              </a:ext>
            </a:extLst>
          </p:cNvPr>
          <p:cNvSpPr txBox="1"/>
          <p:nvPr/>
        </p:nvSpPr>
        <p:spPr>
          <a:xfrm>
            <a:off x="720000" y="1197376"/>
            <a:ext cx="9409421" cy="923330"/>
          </a:xfrm>
          <a:prstGeom prst="rect">
            <a:avLst/>
          </a:prstGeom>
          <a:noFill/>
        </p:spPr>
        <p:txBody>
          <a:bodyPr wrap="square" rtlCol="0">
            <a:spAutoFit/>
          </a:bodyPr>
          <a:lstStyle/>
          <a:p>
            <a:r>
              <a:rPr lang="en-GB"/>
              <a:t>The data below shows the Mean hourly response for ALL message types in May 2023. It shows that there is no obvious correlation between response time and the volume of messages processed in any hourly period.</a:t>
            </a:r>
          </a:p>
        </p:txBody>
      </p:sp>
      <p:cxnSp>
        <p:nvCxnSpPr>
          <p:cNvPr id="7" name="Straight Connector 6">
            <a:extLst>
              <a:ext uri="{FF2B5EF4-FFF2-40B4-BE49-F238E27FC236}">
                <a16:creationId xmlns:a16="http://schemas.microsoft.com/office/drawing/2014/main" id="{9D577394-6C87-42F1-B575-5D7982FAC9E1}"/>
              </a:ext>
            </a:extLst>
          </p:cNvPr>
          <p:cNvCxnSpPr/>
          <p:nvPr/>
        </p:nvCxnSpPr>
        <p:spPr>
          <a:xfrm>
            <a:off x="1425677" y="2429570"/>
            <a:ext cx="7384026" cy="0"/>
          </a:xfrm>
          <a:prstGeom prst="line">
            <a:avLst/>
          </a:prstGeom>
          <a:ln w="12700">
            <a:solidFill>
              <a:srgbClr val="F392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772C9C4-1FEA-C592-D45A-C2CE848C28E4}"/>
              </a:ext>
            </a:extLst>
          </p:cNvPr>
          <p:cNvSpPr txBox="1"/>
          <p:nvPr/>
        </p:nvSpPr>
        <p:spPr>
          <a:xfrm>
            <a:off x="8772525" y="2257706"/>
            <a:ext cx="3096104" cy="369332"/>
          </a:xfrm>
          <a:prstGeom prst="rect">
            <a:avLst/>
          </a:prstGeom>
          <a:noFill/>
        </p:spPr>
        <p:txBody>
          <a:bodyPr wrap="none" rtlCol="0">
            <a:spAutoFit/>
          </a:bodyPr>
          <a:lstStyle/>
          <a:p>
            <a:r>
              <a:rPr lang="en-US">
                <a:solidFill>
                  <a:srgbClr val="F39200"/>
                </a:solidFill>
              </a:rPr>
              <a:t>5-second Target for Peak Hours</a:t>
            </a:r>
            <a:endParaRPr lang="en-GB">
              <a:solidFill>
                <a:srgbClr val="F39200"/>
              </a:solidFill>
            </a:endParaRPr>
          </a:p>
        </p:txBody>
      </p:sp>
      <p:cxnSp>
        <p:nvCxnSpPr>
          <p:cNvPr id="13" name="Straight Connector 12">
            <a:extLst>
              <a:ext uri="{FF2B5EF4-FFF2-40B4-BE49-F238E27FC236}">
                <a16:creationId xmlns:a16="http://schemas.microsoft.com/office/drawing/2014/main" id="{60B0B92B-93AB-11A2-E6C1-4DB2DC57265F}"/>
              </a:ext>
            </a:extLst>
          </p:cNvPr>
          <p:cNvCxnSpPr/>
          <p:nvPr/>
        </p:nvCxnSpPr>
        <p:spPr>
          <a:xfrm>
            <a:off x="1425677" y="3469865"/>
            <a:ext cx="7384026"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D87A73C-DB5B-32D6-CEB2-5B761CB3594F}"/>
              </a:ext>
            </a:extLst>
          </p:cNvPr>
          <p:cNvSpPr txBox="1"/>
          <p:nvPr/>
        </p:nvSpPr>
        <p:spPr>
          <a:xfrm>
            <a:off x="8782050" y="3279365"/>
            <a:ext cx="3406510" cy="369332"/>
          </a:xfrm>
          <a:prstGeom prst="rect">
            <a:avLst/>
          </a:prstGeom>
          <a:noFill/>
        </p:spPr>
        <p:txBody>
          <a:bodyPr wrap="none" rtlCol="0">
            <a:spAutoFit/>
          </a:bodyPr>
          <a:lstStyle/>
          <a:p>
            <a:r>
              <a:rPr lang="en-US">
                <a:solidFill>
                  <a:srgbClr val="0070C0"/>
                </a:solidFill>
              </a:rPr>
              <a:t>3-second Target for Average Hours</a:t>
            </a:r>
            <a:endParaRPr lang="en-GB">
              <a:solidFill>
                <a:srgbClr val="0070C0"/>
              </a:solidFill>
            </a:endParaRPr>
          </a:p>
        </p:txBody>
      </p:sp>
      <p:sp>
        <p:nvSpPr>
          <p:cNvPr id="16" name="Arrow: Right 15">
            <a:extLst>
              <a:ext uri="{FF2B5EF4-FFF2-40B4-BE49-F238E27FC236}">
                <a16:creationId xmlns:a16="http://schemas.microsoft.com/office/drawing/2014/main" id="{41B74559-1937-94F4-368B-DC50D3BDCE21}"/>
              </a:ext>
            </a:extLst>
          </p:cNvPr>
          <p:cNvSpPr/>
          <p:nvPr/>
        </p:nvSpPr>
        <p:spPr>
          <a:xfrm rot="10800000">
            <a:off x="7871272" y="4355689"/>
            <a:ext cx="1015552" cy="470517"/>
          </a:xfrm>
          <a:prstGeom prst="rightArrow">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DCEFA1C8-6BF5-FD77-DD25-0DDE3C7A5FA7}"/>
              </a:ext>
            </a:extLst>
          </p:cNvPr>
          <p:cNvSpPr txBox="1"/>
          <p:nvPr/>
        </p:nvSpPr>
        <p:spPr>
          <a:xfrm>
            <a:off x="8900079" y="4026590"/>
            <a:ext cx="2829404" cy="1754326"/>
          </a:xfrm>
          <a:prstGeom prst="rect">
            <a:avLst/>
          </a:prstGeom>
          <a:noFill/>
        </p:spPr>
        <p:txBody>
          <a:bodyPr wrap="square" rtlCol="0">
            <a:spAutoFit/>
          </a:bodyPr>
          <a:lstStyle/>
          <a:p>
            <a:r>
              <a:rPr lang="en-US"/>
              <a:t>Each dot represents an hour.</a:t>
            </a:r>
          </a:p>
          <a:p>
            <a:r>
              <a:rPr lang="en-US"/>
              <a:t>The position of the dot on the y-axis (time) does not depend on the message volume in that hour (x-axis)</a:t>
            </a:r>
            <a:endParaRPr lang="en-GB"/>
          </a:p>
        </p:txBody>
      </p:sp>
      <p:sp>
        <p:nvSpPr>
          <p:cNvPr id="3" name="TextBox 2">
            <a:extLst>
              <a:ext uri="{FF2B5EF4-FFF2-40B4-BE49-F238E27FC236}">
                <a16:creationId xmlns:a16="http://schemas.microsoft.com/office/drawing/2014/main" id="{D33744C2-A8BE-1041-0B3C-1B51EE79DA7E}"/>
              </a:ext>
            </a:extLst>
          </p:cNvPr>
          <p:cNvSpPr txBox="1"/>
          <p:nvPr/>
        </p:nvSpPr>
        <p:spPr>
          <a:xfrm>
            <a:off x="796413" y="5799454"/>
            <a:ext cx="10785987" cy="307777"/>
          </a:xfrm>
          <a:prstGeom prst="rect">
            <a:avLst/>
          </a:prstGeom>
          <a:noFill/>
        </p:spPr>
        <p:txBody>
          <a:bodyPr wrap="square" rtlCol="0">
            <a:spAutoFit/>
          </a:bodyPr>
          <a:lstStyle/>
          <a:p>
            <a:r>
              <a:rPr lang="en-US" sz="1400"/>
              <a:t>Average hour = 0 - 3,500 messages; Peak = 3,501 - 25,300; Above Peak = 25,301+</a:t>
            </a:r>
            <a:endParaRPr lang="en-GB" sz="1400"/>
          </a:p>
        </p:txBody>
      </p:sp>
      <p:sp>
        <p:nvSpPr>
          <p:cNvPr id="6" name="TextBox 5">
            <a:extLst>
              <a:ext uri="{FF2B5EF4-FFF2-40B4-BE49-F238E27FC236}">
                <a16:creationId xmlns:a16="http://schemas.microsoft.com/office/drawing/2014/main" id="{ECBB9992-33F7-6A28-103A-5B155644641B}"/>
              </a:ext>
            </a:extLst>
          </p:cNvPr>
          <p:cNvSpPr txBox="1"/>
          <p:nvPr/>
        </p:nvSpPr>
        <p:spPr>
          <a:xfrm>
            <a:off x="10039350" y="663224"/>
            <a:ext cx="2152650" cy="900246"/>
          </a:xfrm>
          <a:prstGeom prst="rect">
            <a:avLst/>
          </a:prstGeom>
          <a:noFill/>
          <a:ln w="3175">
            <a:solidFill>
              <a:schemeClr val="tx1"/>
            </a:solidFill>
          </a:ln>
        </p:spPr>
        <p:txBody>
          <a:bodyPr wrap="square" rtlCol="0">
            <a:spAutoFit/>
          </a:bodyPr>
          <a:lstStyle/>
          <a:p>
            <a:r>
              <a:rPr lang="en-GB" sz="1050" b="1"/>
              <a:t>Action 1506_02</a:t>
            </a:r>
            <a:r>
              <a:rPr lang="en-GB" sz="1050"/>
              <a:t>: The DCC to confirm the required timescales to process synchronous and asynchronous responses during peak demand volumes. </a:t>
            </a:r>
          </a:p>
        </p:txBody>
      </p:sp>
    </p:spTree>
    <p:extLst>
      <p:ext uri="{BB962C8B-B14F-4D97-AF65-F5344CB8AC3E}">
        <p14:creationId xmlns:p14="http://schemas.microsoft.com/office/powerpoint/2010/main" val="4097299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6FFA3-668B-5546-733A-D71F235A6AAD}"/>
              </a:ext>
            </a:extLst>
          </p:cNvPr>
          <p:cNvSpPr>
            <a:spLocks noGrp="1"/>
          </p:cNvSpPr>
          <p:nvPr>
            <p:ph type="title"/>
          </p:nvPr>
        </p:nvSpPr>
        <p:spPr/>
        <p:txBody>
          <a:bodyPr/>
          <a:lstStyle/>
          <a:p>
            <a:r>
              <a:rPr lang="en-GB">
                <a:latin typeface="Lato"/>
                <a:ea typeface="Lato"/>
                <a:cs typeface="Lato"/>
              </a:rPr>
              <a:t>1506_04 – </a:t>
            </a:r>
            <a:r>
              <a:rPr lang="en-US">
                <a:latin typeface="Lato"/>
                <a:ea typeface="Lato"/>
                <a:cs typeface="Lato"/>
              </a:rPr>
              <a:t>Gate Closure Diagram</a:t>
            </a:r>
            <a:endParaRPr lang="en-GB">
              <a:latin typeface="Lato"/>
              <a:ea typeface="Lato"/>
              <a:cs typeface="Lato"/>
            </a:endParaRPr>
          </a:p>
        </p:txBody>
      </p:sp>
      <p:sp>
        <p:nvSpPr>
          <p:cNvPr id="3" name="TextBox 2">
            <a:extLst>
              <a:ext uri="{FF2B5EF4-FFF2-40B4-BE49-F238E27FC236}">
                <a16:creationId xmlns:a16="http://schemas.microsoft.com/office/drawing/2014/main" id="{D90DD0EE-7CDD-9A50-6DE4-F00639E14F77}"/>
              </a:ext>
            </a:extLst>
          </p:cNvPr>
          <p:cNvSpPr txBox="1"/>
          <p:nvPr/>
        </p:nvSpPr>
        <p:spPr>
          <a:xfrm>
            <a:off x="10353675" y="651681"/>
            <a:ext cx="1762125" cy="1384995"/>
          </a:xfrm>
          <a:prstGeom prst="rect">
            <a:avLst/>
          </a:prstGeom>
          <a:noFill/>
          <a:ln w="3175">
            <a:solidFill>
              <a:schemeClr val="tx1"/>
            </a:solidFill>
          </a:ln>
        </p:spPr>
        <p:txBody>
          <a:bodyPr wrap="square" lIns="91440" tIns="45720" rIns="91440" bIns="45720" rtlCol="0" anchor="t">
            <a:spAutoFit/>
          </a:bodyPr>
          <a:lstStyle/>
          <a:p>
            <a:r>
              <a:rPr lang="en-GB" sz="1050" b="1"/>
              <a:t>Action 1506_04</a:t>
            </a:r>
            <a:r>
              <a:rPr lang="en-GB" sz="1050"/>
              <a:t> </a:t>
            </a:r>
            <a:r>
              <a:rPr lang="en-GB" sz="1050">
                <a:solidFill>
                  <a:srgbClr val="000000"/>
                </a:solidFill>
                <a:effectLst/>
                <a:latin typeface="Calibri" panose="020F0502020204030204" pitchFamily="34" charset="0"/>
                <a:ea typeface="Calibri" panose="020F0502020204030204" pitchFamily="34" charset="0"/>
              </a:rPr>
              <a:t>DCC to produce a slide demonstrating the dependencies on user response vs dependencies on the DCC to complete processes regarding gate closure</a:t>
            </a:r>
            <a:endParaRPr lang="en-GB" sz="1050"/>
          </a:p>
        </p:txBody>
      </p:sp>
      <p:pic>
        <p:nvPicPr>
          <p:cNvPr id="6" name="Picture 5">
            <a:extLst>
              <a:ext uri="{FF2B5EF4-FFF2-40B4-BE49-F238E27FC236}">
                <a16:creationId xmlns:a16="http://schemas.microsoft.com/office/drawing/2014/main" id="{45BDB6AA-69DB-ED52-49D3-385665993903}"/>
              </a:ext>
            </a:extLst>
          </p:cNvPr>
          <p:cNvPicPr>
            <a:picLocks noChangeAspect="1"/>
          </p:cNvPicPr>
          <p:nvPr/>
        </p:nvPicPr>
        <p:blipFill>
          <a:blip r:embed="rId2"/>
          <a:stretch>
            <a:fillRect/>
          </a:stretch>
        </p:blipFill>
        <p:spPr>
          <a:xfrm>
            <a:off x="908037" y="845184"/>
            <a:ext cx="8501435" cy="5294075"/>
          </a:xfrm>
          <a:prstGeom prst="rect">
            <a:avLst/>
          </a:prstGeom>
        </p:spPr>
      </p:pic>
      <p:sp>
        <p:nvSpPr>
          <p:cNvPr id="7" name="Rectangle: Rounded Corners 6">
            <a:extLst>
              <a:ext uri="{FF2B5EF4-FFF2-40B4-BE49-F238E27FC236}">
                <a16:creationId xmlns:a16="http://schemas.microsoft.com/office/drawing/2014/main" id="{35AE1417-92FC-AC56-A26A-DA4DE4E01DCC}"/>
              </a:ext>
            </a:extLst>
          </p:cNvPr>
          <p:cNvSpPr/>
          <p:nvPr/>
        </p:nvSpPr>
        <p:spPr>
          <a:xfrm>
            <a:off x="10353674" y="2896841"/>
            <a:ext cx="1343025" cy="1722783"/>
          </a:xfrm>
          <a:prstGeom prst="roundRect">
            <a:avLst/>
          </a:prstGeom>
          <a:solidFill>
            <a:srgbClr val="70AD47">
              <a:lumMod val="40000"/>
              <a:lumOff val="60000"/>
            </a:srgbClr>
          </a:solidFill>
          <a:ln w="12700" cap="flat" cmpd="sng" algn="ctr">
            <a:solidFill>
              <a:srgbClr val="4472C4">
                <a:shade val="50000"/>
              </a:srgbClr>
            </a:solidFill>
            <a:prstDash val="lgDashDot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effectLst/>
                <a:uLnTx/>
                <a:uFillTx/>
                <a:latin typeface="Calibri" panose="020F0502020204030204"/>
                <a:ea typeface="+mn-ea"/>
                <a:cs typeface="+mn-cs"/>
              </a:rPr>
              <a:t>Boundary of DCC’s exclusive control</a:t>
            </a:r>
            <a:endParaRPr kumimoji="0" lang="en-GB" sz="1800" b="0" i="0" u="none" strike="noStrike" kern="0" cap="none" spc="0" normalizeH="0" baseline="0" noProof="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90354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6FFA3-668B-5546-733A-D71F235A6AAD}"/>
              </a:ext>
            </a:extLst>
          </p:cNvPr>
          <p:cNvSpPr>
            <a:spLocks noGrp="1"/>
          </p:cNvSpPr>
          <p:nvPr>
            <p:ph type="title"/>
          </p:nvPr>
        </p:nvSpPr>
        <p:spPr/>
        <p:txBody>
          <a:bodyPr/>
          <a:lstStyle/>
          <a:p>
            <a:r>
              <a:rPr lang="en-GB">
                <a:latin typeface="Lato"/>
                <a:ea typeface="Lato"/>
                <a:cs typeface="Lato"/>
              </a:rPr>
              <a:t>1506_03 – </a:t>
            </a:r>
            <a:r>
              <a:rPr lang="en-US">
                <a:latin typeface="Lato"/>
                <a:ea typeface="Lato"/>
                <a:cs typeface="Lato"/>
              </a:rPr>
              <a:t>Time for CSS Instances to Scale-Up</a:t>
            </a:r>
            <a:endParaRPr lang="en-GB">
              <a:latin typeface="Lato"/>
              <a:ea typeface="Lato"/>
              <a:cs typeface="Lato"/>
            </a:endParaRPr>
          </a:p>
        </p:txBody>
      </p:sp>
      <p:sp>
        <p:nvSpPr>
          <p:cNvPr id="4" name="TextBox 3">
            <a:extLst>
              <a:ext uri="{FF2B5EF4-FFF2-40B4-BE49-F238E27FC236}">
                <a16:creationId xmlns:a16="http://schemas.microsoft.com/office/drawing/2014/main" id="{941D7E53-746C-E264-D620-BFE5FCC4D304}"/>
              </a:ext>
            </a:extLst>
          </p:cNvPr>
          <p:cNvSpPr txBox="1"/>
          <p:nvPr/>
        </p:nvSpPr>
        <p:spPr>
          <a:xfrm>
            <a:off x="720000" y="1197376"/>
            <a:ext cx="10014675" cy="4247317"/>
          </a:xfrm>
          <a:prstGeom prst="rect">
            <a:avLst/>
          </a:prstGeom>
          <a:noFill/>
        </p:spPr>
        <p:txBody>
          <a:bodyPr wrap="square" rtlCol="0">
            <a:spAutoFit/>
          </a:bodyPr>
          <a:lstStyle/>
          <a:p>
            <a:r>
              <a:rPr lang="en-GB"/>
              <a:t>Microsoft (Azure) do not provide scaling timescales for new function instances, nor do they publish the scaling algorithms. </a:t>
            </a:r>
          </a:p>
          <a:p>
            <a:endParaRPr lang="en-GB"/>
          </a:p>
          <a:p>
            <a:r>
              <a:rPr lang="en-GB"/>
              <a:t>CSS can specify the </a:t>
            </a:r>
            <a:r>
              <a:rPr lang="en-GB" b="1"/>
              <a:t>minimum</a:t>
            </a:r>
            <a:r>
              <a:rPr lang="en-GB"/>
              <a:t> number of function instances. This is currently set at 4 per data centre (8 in total). </a:t>
            </a:r>
          </a:p>
          <a:p>
            <a:endParaRPr lang="en-GB"/>
          </a:p>
          <a:p>
            <a:r>
              <a:rPr lang="en-GB"/>
              <a:t>Microsoft keep an </a:t>
            </a:r>
            <a:r>
              <a:rPr lang="en-GB" b="1"/>
              <a:t>equivalent</a:t>
            </a:r>
            <a:r>
              <a:rPr lang="en-GB"/>
              <a:t> number of function instances in the background ready to add – effectively on </a:t>
            </a:r>
            <a:r>
              <a:rPr lang="en-GB" b="1"/>
              <a:t>hot standby</a:t>
            </a:r>
            <a:r>
              <a:rPr lang="en-GB"/>
              <a:t>. Adding these in is a matter of seconds (exact timing is not known).</a:t>
            </a:r>
          </a:p>
          <a:p>
            <a:r>
              <a:rPr lang="en-GB"/>
              <a:t>We can therefore scales from 4 to 8 instances per site quickly (but still in the same order as a 2-second SLA).</a:t>
            </a:r>
          </a:p>
          <a:p>
            <a:endParaRPr lang="en-GB"/>
          </a:p>
          <a:p>
            <a:r>
              <a:rPr lang="en-GB"/>
              <a:t>Scaling </a:t>
            </a:r>
            <a:r>
              <a:rPr lang="en-GB" b="1"/>
              <a:t>beyond</a:t>
            </a:r>
            <a:r>
              <a:rPr lang="en-GB"/>
              <a:t> the number of instances on hot standby takes longer. Again, MS do not specify and we can only sample at minute intervals. We see it scales-up </a:t>
            </a:r>
            <a:r>
              <a:rPr lang="en-GB" b="1"/>
              <a:t>within a minute </a:t>
            </a:r>
            <a:r>
              <a:rPr lang="en-GB"/>
              <a:t>but exact timing is not known. Increases in demand of this type will not achieve the SLA.</a:t>
            </a:r>
          </a:p>
          <a:p>
            <a:endParaRPr lang="en-GB"/>
          </a:p>
        </p:txBody>
      </p:sp>
      <p:sp>
        <p:nvSpPr>
          <p:cNvPr id="3" name="TextBox 2">
            <a:extLst>
              <a:ext uri="{FF2B5EF4-FFF2-40B4-BE49-F238E27FC236}">
                <a16:creationId xmlns:a16="http://schemas.microsoft.com/office/drawing/2014/main" id="{D90DD0EE-7CDD-9A50-6DE4-F00639E14F77}"/>
              </a:ext>
            </a:extLst>
          </p:cNvPr>
          <p:cNvSpPr txBox="1"/>
          <p:nvPr/>
        </p:nvSpPr>
        <p:spPr>
          <a:xfrm>
            <a:off x="10353675" y="651681"/>
            <a:ext cx="1762125" cy="900246"/>
          </a:xfrm>
          <a:prstGeom prst="rect">
            <a:avLst/>
          </a:prstGeom>
          <a:noFill/>
          <a:ln w="3175">
            <a:solidFill>
              <a:schemeClr val="tx1"/>
            </a:solidFill>
          </a:ln>
        </p:spPr>
        <p:txBody>
          <a:bodyPr wrap="square" rtlCol="0">
            <a:spAutoFit/>
          </a:bodyPr>
          <a:lstStyle/>
          <a:p>
            <a:r>
              <a:rPr lang="en-GB" sz="1050" b="1"/>
              <a:t>Action 1506_03</a:t>
            </a:r>
            <a:r>
              <a:rPr lang="en-GB" sz="1050"/>
              <a:t>: The DCC to confirm how long in-hour scaling processes takes to account for unexpected peak volumes. </a:t>
            </a:r>
          </a:p>
        </p:txBody>
      </p:sp>
    </p:spTree>
    <p:extLst>
      <p:ext uri="{BB962C8B-B14F-4D97-AF65-F5344CB8AC3E}">
        <p14:creationId xmlns:p14="http://schemas.microsoft.com/office/powerpoint/2010/main" val="3689843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A9B2BC-7B6E-C417-4DC5-7E4469504CEF}"/>
              </a:ext>
            </a:extLst>
          </p:cNvPr>
          <p:cNvPicPr>
            <a:picLocks noChangeAspect="1"/>
          </p:cNvPicPr>
          <p:nvPr/>
        </p:nvPicPr>
        <p:blipFill rotWithShape="1">
          <a:blip r:embed="rId2"/>
          <a:srcRect l="1284"/>
          <a:stretch/>
        </p:blipFill>
        <p:spPr>
          <a:xfrm>
            <a:off x="518794" y="727073"/>
            <a:ext cx="4977385" cy="5230896"/>
          </a:xfrm>
          <a:prstGeom prst="rect">
            <a:avLst/>
          </a:prstGeom>
        </p:spPr>
      </p:pic>
      <p:pic>
        <p:nvPicPr>
          <p:cNvPr id="7" name="Picture 6">
            <a:extLst>
              <a:ext uri="{FF2B5EF4-FFF2-40B4-BE49-F238E27FC236}">
                <a16:creationId xmlns:a16="http://schemas.microsoft.com/office/drawing/2014/main" id="{A0287840-8859-7170-D0B4-6EDAB8699721}"/>
              </a:ext>
            </a:extLst>
          </p:cNvPr>
          <p:cNvPicPr>
            <a:picLocks noChangeAspect="1"/>
          </p:cNvPicPr>
          <p:nvPr/>
        </p:nvPicPr>
        <p:blipFill rotWithShape="1">
          <a:blip r:embed="rId3"/>
          <a:srcRect t="-1" b="2332"/>
          <a:stretch/>
        </p:blipFill>
        <p:spPr>
          <a:xfrm>
            <a:off x="6096000" y="727073"/>
            <a:ext cx="5657850" cy="3265805"/>
          </a:xfrm>
          <a:prstGeom prst="rect">
            <a:avLst/>
          </a:prstGeom>
        </p:spPr>
      </p:pic>
      <p:sp>
        <p:nvSpPr>
          <p:cNvPr id="9" name="TextBox 8">
            <a:extLst>
              <a:ext uri="{FF2B5EF4-FFF2-40B4-BE49-F238E27FC236}">
                <a16:creationId xmlns:a16="http://schemas.microsoft.com/office/drawing/2014/main" id="{21CB17E8-2F66-9B4E-B4F1-17A3F1BB96F9}"/>
              </a:ext>
            </a:extLst>
          </p:cNvPr>
          <p:cNvSpPr txBox="1"/>
          <p:nvPr/>
        </p:nvSpPr>
        <p:spPr>
          <a:xfrm>
            <a:off x="323849" y="190500"/>
            <a:ext cx="9915525" cy="461665"/>
          </a:xfrm>
          <a:prstGeom prst="rect">
            <a:avLst/>
          </a:prstGeom>
          <a:noFill/>
        </p:spPr>
        <p:txBody>
          <a:bodyPr wrap="square" rtlCol="0">
            <a:spAutoFit/>
          </a:bodyPr>
          <a:lstStyle/>
          <a:p>
            <a:r>
              <a:rPr lang="en-GB" sz="2400" b="1">
                <a:latin typeface="Lato" panose="020F0502020204030203" pitchFamily="34" charset="0"/>
                <a:ea typeface="Lato" panose="020F0502020204030203" pitchFamily="34" charset="0"/>
                <a:cs typeface="Lato" panose="020F0502020204030203" pitchFamily="34" charset="0"/>
              </a:rPr>
              <a:t>Snapshot view of the open Incidents by state and priority as of 22/06</a:t>
            </a:r>
          </a:p>
        </p:txBody>
      </p:sp>
      <p:graphicFrame>
        <p:nvGraphicFramePr>
          <p:cNvPr id="10" name="Table 3">
            <a:extLst>
              <a:ext uri="{FF2B5EF4-FFF2-40B4-BE49-F238E27FC236}">
                <a16:creationId xmlns:a16="http://schemas.microsoft.com/office/drawing/2014/main" id="{91F74EF4-26BC-DF7B-C050-AA2A6FCF7659}"/>
              </a:ext>
            </a:extLst>
          </p:cNvPr>
          <p:cNvGraphicFramePr>
            <a:graphicFrameLocks noGrp="1"/>
          </p:cNvGraphicFramePr>
          <p:nvPr/>
        </p:nvGraphicFramePr>
        <p:xfrm>
          <a:off x="6172462" y="4178100"/>
          <a:ext cx="5500743" cy="1962749"/>
        </p:xfrm>
        <a:graphic>
          <a:graphicData uri="http://schemas.openxmlformats.org/drawingml/2006/table">
            <a:tbl>
              <a:tblPr firstRow="1" bandRow="1"/>
              <a:tblGrid>
                <a:gridCol w="5500743">
                  <a:extLst>
                    <a:ext uri="{9D8B030D-6E8A-4147-A177-3AD203B41FA5}">
                      <a16:colId xmlns:a16="http://schemas.microsoft.com/office/drawing/2014/main" val="18260834"/>
                    </a:ext>
                  </a:extLst>
                </a:gridCol>
              </a:tblGrid>
              <a:tr h="31682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200">
                          <a:latin typeface="Lato"/>
                          <a:ea typeface="Lato"/>
                          <a:cs typeface="Lato"/>
                        </a:rPr>
                        <a:t>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F144A"/>
                    </a:solidFill>
                  </a:tcPr>
                </a:tc>
                <a:extLst>
                  <a:ext uri="{0D108BD9-81ED-4DB2-BD59-A6C34878D82A}">
                    <a16:rowId xmlns:a16="http://schemas.microsoft.com/office/drawing/2014/main" val="949524101"/>
                  </a:ext>
                </a:extLst>
              </a:tr>
              <a:tr h="124546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a:lnSpc>
                          <a:spcPct val="100000"/>
                        </a:lnSpc>
                        <a:spcBef>
                          <a:spcPts val="0"/>
                        </a:spcBef>
                        <a:spcAft>
                          <a:spcPts val="0"/>
                        </a:spcAft>
                        <a:buNone/>
                      </a:pPr>
                      <a:r>
                        <a:rPr lang="en-GB" sz="1200" b="0" i="0" u="none" strike="noStrike" kern="1200" noProof="0">
                          <a:solidFill>
                            <a:schemeClr val="tx1"/>
                          </a:solidFill>
                          <a:effectLst/>
                          <a:latin typeface="Lato"/>
                        </a:rPr>
                        <a:t>As of 22/06 there are 1042 incidents in an open state which includes “Resolved” as incidents stay in this state for 3 days to allow users to reject the resolution provided. </a:t>
                      </a:r>
                    </a:p>
                    <a:p>
                      <a:pPr marL="0" marR="0" lvl="0" indent="0" algn="l">
                        <a:lnSpc>
                          <a:spcPct val="100000"/>
                        </a:lnSpc>
                        <a:spcBef>
                          <a:spcPts val="0"/>
                        </a:spcBef>
                        <a:spcAft>
                          <a:spcPts val="0"/>
                        </a:spcAft>
                        <a:buNone/>
                      </a:pPr>
                      <a:endParaRPr lang="en-GB" sz="1200" b="0" i="0" u="none" strike="noStrike" kern="1200" noProof="0">
                        <a:solidFill>
                          <a:schemeClr val="tx1"/>
                        </a:solidFill>
                        <a:effectLst/>
                        <a:latin typeface="Lato"/>
                      </a:endParaRPr>
                    </a:p>
                    <a:p>
                      <a:pPr marL="0" marR="0" lvl="0" indent="0" algn="l">
                        <a:lnSpc>
                          <a:spcPct val="100000"/>
                        </a:lnSpc>
                        <a:spcBef>
                          <a:spcPts val="0"/>
                        </a:spcBef>
                        <a:spcAft>
                          <a:spcPts val="0"/>
                        </a:spcAft>
                        <a:buNone/>
                      </a:pPr>
                      <a:r>
                        <a:rPr lang="en-GB" sz="1200" b="0" i="0" u="none" strike="noStrike" kern="1200" noProof="0">
                          <a:solidFill>
                            <a:schemeClr val="tx1"/>
                          </a:solidFill>
                          <a:effectLst/>
                          <a:latin typeface="Lato"/>
                        </a:rPr>
                        <a:t>Within this stage 849 are on hold with a market participant, New and In progress states are used for DNO’s and other licensed parties.</a:t>
                      </a:r>
                    </a:p>
                    <a:p>
                      <a:pPr marL="0" marR="0" lvl="0" indent="0" algn="l">
                        <a:lnSpc>
                          <a:spcPct val="100000"/>
                        </a:lnSpc>
                        <a:spcBef>
                          <a:spcPts val="0"/>
                        </a:spcBef>
                        <a:spcAft>
                          <a:spcPts val="0"/>
                        </a:spcAft>
                        <a:buNone/>
                      </a:pPr>
                      <a:endParaRPr lang="en-GB" sz="1200" b="0" i="0" u="none" strike="noStrike" kern="1200" noProof="0">
                        <a:solidFill>
                          <a:schemeClr val="tx1"/>
                        </a:solidFill>
                        <a:effectLst/>
                        <a:latin typeface="Lato"/>
                      </a:endParaRPr>
                    </a:p>
                    <a:p>
                      <a:pPr marL="0" marR="0" lvl="0" indent="0" algn="l">
                        <a:lnSpc>
                          <a:spcPct val="100000"/>
                        </a:lnSpc>
                        <a:spcBef>
                          <a:spcPts val="0"/>
                        </a:spcBef>
                        <a:spcAft>
                          <a:spcPts val="0"/>
                        </a:spcAft>
                        <a:buNone/>
                      </a:pPr>
                      <a:r>
                        <a:rPr lang="en-GB" sz="1200" b="0" i="0" u="none" strike="noStrike" kern="1200" noProof="0">
                          <a:solidFill>
                            <a:schemeClr val="tx1"/>
                          </a:solidFill>
                          <a:effectLst/>
                          <a:latin typeface="Lato"/>
                        </a:rPr>
                        <a:t>Out of the 1042, 98.94% of these are P4 incidents, 1.06% are P3 and we have no current major incidents open. </a:t>
                      </a:r>
                      <a:endParaRPr lang="en-US">
                        <a:latin typeface="Lato"/>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4075271"/>
                  </a:ext>
                </a:extLst>
              </a:tr>
            </a:tbl>
          </a:graphicData>
        </a:graphic>
      </p:graphicFrame>
    </p:spTree>
    <p:extLst>
      <p:ext uri="{BB962C8B-B14F-4D97-AF65-F5344CB8AC3E}">
        <p14:creationId xmlns:p14="http://schemas.microsoft.com/office/powerpoint/2010/main" val="2982701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187774F-45C4-2724-9B1C-F7D1D523A770}"/>
              </a:ext>
            </a:extLst>
          </p:cNvPr>
          <p:cNvGraphicFramePr>
            <a:graphicFrameLocks/>
          </p:cNvGraphicFramePr>
          <p:nvPr/>
        </p:nvGraphicFramePr>
        <p:xfrm>
          <a:off x="6154220" y="1011972"/>
          <a:ext cx="5578867" cy="193154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1E88798B-E86F-38C6-43D1-EBDCF49C19EE}"/>
              </a:ext>
            </a:extLst>
          </p:cNvPr>
          <p:cNvSpPr txBox="1"/>
          <p:nvPr/>
        </p:nvSpPr>
        <p:spPr>
          <a:xfrm>
            <a:off x="114300" y="180975"/>
            <a:ext cx="9656424" cy="830997"/>
          </a:xfrm>
          <a:prstGeom prst="rect">
            <a:avLst/>
          </a:prstGeom>
          <a:noFill/>
        </p:spPr>
        <p:txBody>
          <a:bodyPr wrap="square" rtlCol="0">
            <a:spAutoFit/>
          </a:bodyPr>
          <a:lstStyle/>
          <a:p>
            <a:r>
              <a:rPr lang="en-GB" sz="2400" b="1">
                <a:latin typeface="Lato" panose="020F0502020204030203" pitchFamily="34" charset="0"/>
                <a:ea typeface="Lato" panose="020F0502020204030203" pitchFamily="34" charset="0"/>
                <a:cs typeface="Lato" panose="020F0502020204030203" pitchFamily="34" charset="0"/>
              </a:rPr>
              <a:t>A view of trending of new incidents coming into the desk and age of current on hold incidents </a:t>
            </a:r>
          </a:p>
        </p:txBody>
      </p:sp>
      <p:graphicFrame>
        <p:nvGraphicFramePr>
          <p:cNvPr id="8" name="Table 3">
            <a:extLst>
              <a:ext uri="{FF2B5EF4-FFF2-40B4-BE49-F238E27FC236}">
                <a16:creationId xmlns:a16="http://schemas.microsoft.com/office/drawing/2014/main" id="{A3357788-E5DB-28B9-3A26-E32E8C130A07}"/>
              </a:ext>
            </a:extLst>
          </p:cNvPr>
          <p:cNvGraphicFramePr>
            <a:graphicFrameLocks noGrp="1"/>
          </p:cNvGraphicFramePr>
          <p:nvPr/>
        </p:nvGraphicFramePr>
        <p:xfrm>
          <a:off x="6212440" y="3071973"/>
          <a:ext cx="5520647" cy="2886567"/>
        </p:xfrm>
        <a:graphic>
          <a:graphicData uri="http://schemas.openxmlformats.org/drawingml/2006/table">
            <a:tbl>
              <a:tblPr firstRow="1" bandRow="1"/>
              <a:tblGrid>
                <a:gridCol w="5520647">
                  <a:extLst>
                    <a:ext uri="{9D8B030D-6E8A-4147-A177-3AD203B41FA5}">
                      <a16:colId xmlns:a16="http://schemas.microsoft.com/office/drawing/2014/main" val="18260834"/>
                    </a:ext>
                  </a:extLst>
                </a:gridCol>
              </a:tblGrid>
              <a:tr h="37800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a:latin typeface="Lato"/>
                          <a:ea typeface="Lato"/>
                          <a:cs typeface="Lato"/>
                        </a:rPr>
                        <a:t>Commentary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F144A"/>
                    </a:solidFill>
                  </a:tcPr>
                </a:tc>
                <a:extLst>
                  <a:ext uri="{0D108BD9-81ED-4DB2-BD59-A6C34878D82A}">
                    <a16:rowId xmlns:a16="http://schemas.microsoft.com/office/drawing/2014/main" val="949524101"/>
                  </a:ext>
                </a:extLst>
              </a:tr>
              <a:tr h="250856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457200" lvl="1" indent="0" rtl="0" eaLnBrk="1" latinLnBrk="0" hangingPunct="1">
                        <a:buFont typeface="Arial" panose="020B0604020202020204" pitchFamily="34" charset="0"/>
                        <a:buNone/>
                      </a:pPr>
                      <a:endParaRPr lang="en-GB" sz="1400" b="1" kern="1200">
                        <a:solidFill>
                          <a:schemeClr val="dk1"/>
                        </a:solidFill>
                        <a:effectLst/>
                        <a:latin typeface="Lato" panose="020F0502020204030203" pitchFamily="34" charset="0"/>
                        <a:ea typeface="Lato" panose="020F0502020204030203" pitchFamily="34" charset="0"/>
                        <a:cs typeface="Lato" panose="020F0502020204030203" pitchFamily="34" charset="0"/>
                      </a:endParaRPr>
                    </a:p>
                    <a:p>
                      <a:pPr marL="0" lvl="0" indent="0" rtl="0" eaLnBrk="1" latinLnBrk="0" hangingPunct="1">
                        <a:buFont typeface="Arial" panose="020B0604020202020204" pitchFamily="34" charset="0"/>
                        <a:buNone/>
                      </a:pPr>
                      <a:r>
                        <a:rPr lang="en-GB" sz="1400" b="1" kern="1200">
                          <a:solidFill>
                            <a:schemeClr val="dk1"/>
                          </a:solidFill>
                          <a:effectLst/>
                          <a:latin typeface="Lato" panose="020F0502020204030203" pitchFamily="34" charset="0"/>
                          <a:ea typeface="Lato" panose="020F0502020204030203" pitchFamily="34" charset="0"/>
                          <a:cs typeface="Lato" panose="020F0502020204030203" pitchFamily="34" charset="0"/>
                        </a:rPr>
                        <a:t>Between the 12th June and 18th of June we have received 150 Incidents </a:t>
                      </a:r>
                      <a:endParaRPr lang="en-GB" sz="1400">
                        <a:effectLst/>
                        <a:latin typeface="Lato" panose="020F0502020204030203" pitchFamily="34" charset="0"/>
                        <a:ea typeface="Lato" panose="020F0502020204030203" pitchFamily="34" charset="0"/>
                        <a:cs typeface="Lato" panose="020F0502020204030203" pitchFamily="34" charset="0"/>
                      </a:endParaRPr>
                    </a:p>
                    <a:p>
                      <a:pPr marL="457200" lvl="1" indent="0" rtl="0" eaLnBrk="1" latinLnBrk="0" hangingPunct="1">
                        <a:buFont typeface="Arial" panose="020B0604020202020204" pitchFamily="34" charset="0"/>
                        <a:buNone/>
                      </a:pPr>
                      <a:r>
                        <a:rPr lang="en-GB" sz="1400" kern="1200">
                          <a:solidFill>
                            <a:schemeClr val="dk1"/>
                          </a:solidFill>
                          <a:effectLst/>
                          <a:latin typeface="Lato" panose="020F0502020204030203" pitchFamily="34" charset="0"/>
                          <a:ea typeface="Lato" panose="020F0502020204030203" pitchFamily="34" charset="0"/>
                          <a:cs typeface="Lato" panose="020F0502020204030203" pitchFamily="34" charset="0"/>
                        </a:rPr>
                        <a:t>101 were related to Error API. </a:t>
                      </a:r>
                      <a:endParaRPr lang="en-GB" sz="1400">
                        <a:effectLst/>
                        <a:latin typeface="Lato" panose="020F0502020204030203" pitchFamily="34" charset="0"/>
                        <a:ea typeface="Lato" panose="020F0502020204030203" pitchFamily="34" charset="0"/>
                        <a:cs typeface="Lato" panose="020F0502020204030203" pitchFamily="34" charset="0"/>
                      </a:endParaRPr>
                    </a:p>
                    <a:p>
                      <a:pPr marL="457200" lvl="1" indent="0" rtl="0" eaLnBrk="1" latinLnBrk="0" hangingPunct="1">
                        <a:buFont typeface="Arial" panose="020B0604020202020204" pitchFamily="34" charset="0"/>
                        <a:buNone/>
                      </a:pPr>
                      <a:r>
                        <a:rPr lang="en-US" sz="1400" kern="1200">
                          <a:solidFill>
                            <a:schemeClr val="dk1"/>
                          </a:solidFill>
                          <a:effectLst/>
                          <a:latin typeface="Lato" panose="020F0502020204030203" pitchFamily="34" charset="0"/>
                          <a:ea typeface="Lato" panose="020F0502020204030203" pitchFamily="34" charset="0"/>
                          <a:cs typeface="Lato" panose="020F0502020204030203" pitchFamily="34" charset="0"/>
                        </a:rPr>
                        <a:t>15 were related to Failed Registration.</a:t>
                      </a:r>
                      <a:endParaRPr lang="en-GB" sz="1400">
                        <a:effectLst/>
                        <a:latin typeface="Lato" panose="020F0502020204030203" pitchFamily="34" charset="0"/>
                        <a:ea typeface="Lato" panose="020F0502020204030203" pitchFamily="34" charset="0"/>
                        <a:cs typeface="Lato" panose="020F0502020204030203" pitchFamily="34" charset="0"/>
                      </a:endParaRPr>
                    </a:p>
                    <a:p>
                      <a:pPr marL="457200" lvl="1" indent="0" rtl="0" eaLnBrk="1" latinLnBrk="0" hangingPunct="1">
                        <a:buFont typeface="Arial" panose="020B0604020202020204" pitchFamily="34" charset="0"/>
                        <a:buNone/>
                      </a:pPr>
                      <a:r>
                        <a:rPr lang="en-GB" sz="1400" kern="1200">
                          <a:solidFill>
                            <a:schemeClr val="dk1"/>
                          </a:solidFill>
                          <a:effectLst/>
                          <a:latin typeface="Lato" panose="020F0502020204030203" pitchFamily="34" charset="0"/>
                          <a:ea typeface="Lato" panose="020F0502020204030203" pitchFamily="34" charset="0"/>
                          <a:cs typeface="Lato" panose="020F0502020204030203" pitchFamily="34" charset="0"/>
                        </a:rPr>
                        <a:t>11 were related to One or more CSS business validation errors </a:t>
                      </a:r>
                      <a:endParaRPr lang="en-GB" sz="1400">
                        <a:effectLst/>
                        <a:latin typeface="Lato" panose="020F0502020204030203" pitchFamily="34" charset="0"/>
                        <a:ea typeface="Lato" panose="020F0502020204030203" pitchFamily="34" charset="0"/>
                        <a:cs typeface="Lato" panose="020F0502020204030203" pitchFamily="34" charset="0"/>
                      </a:endParaRPr>
                    </a:p>
                    <a:p>
                      <a:pPr marL="457200" lvl="1" indent="0" rtl="0" eaLnBrk="1" latinLnBrk="0" hangingPunct="1">
                        <a:buFont typeface="Arial" panose="020B0604020202020204" pitchFamily="34" charset="0"/>
                        <a:buNone/>
                      </a:pPr>
                      <a:r>
                        <a:rPr lang="en-GB" sz="1400" kern="1200">
                          <a:solidFill>
                            <a:schemeClr val="dk1"/>
                          </a:solidFill>
                          <a:effectLst/>
                          <a:latin typeface="Lato" panose="020F0502020204030203" pitchFamily="34" charset="0"/>
                          <a:ea typeface="Lato" panose="020F0502020204030203" pitchFamily="34" charset="0"/>
                          <a:cs typeface="Lato" panose="020F0502020204030203" pitchFamily="34" charset="0"/>
                        </a:rPr>
                        <a:t>With the remainder being across several areas.</a:t>
                      </a:r>
                      <a:endParaRPr lang="en-GB" sz="1400">
                        <a:effectLst/>
                        <a:latin typeface="Lato" panose="020F0502020204030203" pitchFamily="34" charset="0"/>
                        <a:ea typeface="Lato" panose="020F0502020204030203" pitchFamily="34" charset="0"/>
                        <a:cs typeface="Lato" panose="020F0502020204030203" pitchFamily="34" charset="0"/>
                      </a:endParaRPr>
                    </a:p>
                    <a:p>
                      <a:pPr marL="0" marR="0" lvl="0" indent="0" algn="l">
                        <a:lnSpc>
                          <a:spcPct val="100000"/>
                        </a:lnSpc>
                        <a:spcBef>
                          <a:spcPts val="0"/>
                        </a:spcBef>
                        <a:spcAft>
                          <a:spcPts val="0"/>
                        </a:spcAft>
                        <a:buNone/>
                      </a:pPr>
                      <a:endParaRPr lang="en-US" sz="1400">
                        <a:latin typeface="Lato" panose="020F0502020204030203" pitchFamily="34" charset="0"/>
                        <a:ea typeface="Lato" panose="020F0502020204030203" pitchFamily="34" charset="0"/>
                        <a:cs typeface="Lato" panose="020F0502020204030203" pitchFamily="34" charset="0"/>
                      </a:endParaRPr>
                    </a:p>
                    <a:p>
                      <a:pPr marL="0" marR="0" lvl="0" indent="0" algn="l">
                        <a:lnSpc>
                          <a:spcPct val="100000"/>
                        </a:lnSpc>
                        <a:spcBef>
                          <a:spcPts val="0"/>
                        </a:spcBef>
                        <a:spcAft>
                          <a:spcPts val="0"/>
                        </a:spcAft>
                        <a:buNone/>
                      </a:pPr>
                      <a:r>
                        <a:rPr lang="en-US" sz="1400">
                          <a:latin typeface="Lato"/>
                          <a:ea typeface="Lato"/>
                          <a:cs typeface="Lato"/>
                        </a:rPr>
                        <a:t>To the left the graph is showing the age of incidents which are currently on hold awaiting a market participant response.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4075271"/>
                  </a:ext>
                </a:extLst>
              </a:tr>
            </a:tbl>
          </a:graphicData>
        </a:graphic>
      </p:graphicFrame>
      <p:pic>
        <p:nvPicPr>
          <p:cNvPr id="10" name="Picture 9">
            <a:extLst>
              <a:ext uri="{FF2B5EF4-FFF2-40B4-BE49-F238E27FC236}">
                <a16:creationId xmlns:a16="http://schemas.microsoft.com/office/drawing/2014/main" id="{C2D75CA1-53DB-8FD4-CEA4-45AFF2D1F4CF}"/>
              </a:ext>
            </a:extLst>
          </p:cNvPr>
          <p:cNvPicPr>
            <a:picLocks noChangeAspect="1"/>
          </p:cNvPicPr>
          <p:nvPr/>
        </p:nvPicPr>
        <p:blipFill rotWithShape="1">
          <a:blip r:embed="rId3"/>
          <a:srcRect l="1033" r="-1"/>
          <a:stretch/>
        </p:blipFill>
        <p:spPr>
          <a:xfrm>
            <a:off x="339047" y="1011972"/>
            <a:ext cx="5520647" cy="4839128"/>
          </a:xfrm>
          <a:prstGeom prst="rect">
            <a:avLst/>
          </a:prstGeom>
        </p:spPr>
      </p:pic>
    </p:spTree>
    <p:extLst>
      <p:ext uri="{BB962C8B-B14F-4D97-AF65-F5344CB8AC3E}">
        <p14:creationId xmlns:p14="http://schemas.microsoft.com/office/powerpoint/2010/main" val="909177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1CB17E8-2F66-9B4E-B4F1-17A3F1BB96F9}"/>
              </a:ext>
            </a:extLst>
          </p:cNvPr>
          <p:cNvSpPr txBox="1"/>
          <p:nvPr/>
        </p:nvSpPr>
        <p:spPr>
          <a:xfrm>
            <a:off x="323849" y="190500"/>
            <a:ext cx="9591675" cy="461665"/>
          </a:xfrm>
          <a:prstGeom prst="rect">
            <a:avLst/>
          </a:prstGeom>
          <a:noFill/>
        </p:spPr>
        <p:txBody>
          <a:bodyPr wrap="square" rtlCol="0">
            <a:spAutoFit/>
          </a:bodyPr>
          <a:lstStyle/>
          <a:p>
            <a:r>
              <a:rPr lang="en-GB" sz="2400" b="1">
                <a:latin typeface="Lato" panose="020F0502020204030203" pitchFamily="34" charset="0"/>
                <a:ea typeface="Lato" panose="020F0502020204030203" pitchFamily="34" charset="0"/>
                <a:cs typeface="Lato" panose="020F0502020204030203" pitchFamily="34" charset="0"/>
              </a:rPr>
              <a:t>Snapshot view of the open Incidents by state and priority as of 28/06</a:t>
            </a:r>
          </a:p>
        </p:txBody>
      </p:sp>
      <p:graphicFrame>
        <p:nvGraphicFramePr>
          <p:cNvPr id="10" name="Table 3">
            <a:extLst>
              <a:ext uri="{FF2B5EF4-FFF2-40B4-BE49-F238E27FC236}">
                <a16:creationId xmlns:a16="http://schemas.microsoft.com/office/drawing/2014/main" id="{91F74EF4-26BC-DF7B-C050-AA2A6FCF7659}"/>
              </a:ext>
            </a:extLst>
          </p:cNvPr>
          <p:cNvGraphicFramePr>
            <a:graphicFrameLocks noGrp="1"/>
          </p:cNvGraphicFramePr>
          <p:nvPr/>
        </p:nvGraphicFramePr>
        <p:xfrm>
          <a:off x="6249356" y="4178100"/>
          <a:ext cx="5500743" cy="1962749"/>
        </p:xfrm>
        <a:graphic>
          <a:graphicData uri="http://schemas.openxmlformats.org/drawingml/2006/table">
            <a:tbl>
              <a:tblPr firstRow="1" bandRow="1"/>
              <a:tblGrid>
                <a:gridCol w="5500743">
                  <a:extLst>
                    <a:ext uri="{9D8B030D-6E8A-4147-A177-3AD203B41FA5}">
                      <a16:colId xmlns:a16="http://schemas.microsoft.com/office/drawing/2014/main" val="18260834"/>
                    </a:ext>
                  </a:extLst>
                </a:gridCol>
              </a:tblGrid>
              <a:tr h="31682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200">
                          <a:latin typeface="Lato"/>
                          <a:ea typeface="Lato"/>
                          <a:cs typeface="Lato"/>
                        </a:rPr>
                        <a:t>Summary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F144A"/>
                    </a:solidFill>
                  </a:tcPr>
                </a:tc>
                <a:extLst>
                  <a:ext uri="{0D108BD9-81ED-4DB2-BD59-A6C34878D82A}">
                    <a16:rowId xmlns:a16="http://schemas.microsoft.com/office/drawing/2014/main" val="949524101"/>
                  </a:ext>
                </a:extLst>
              </a:tr>
              <a:tr h="124546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a:lnSpc>
                          <a:spcPct val="100000"/>
                        </a:lnSpc>
                        <a:spcBef>
                          <a:spcPts val="0"/>
                        </a:spcBef>
                        <a:spcAft>
                          <a:spcPts val="0"/>
                        </a:spcAft>
                        <a:buNone/>
                      </a:pPr>
                      <a:r>
                        <a:rPr lang="en-GB" sz="1200" b="0" i="0" u="none" strike="noStrike" kern="1200" noProof="0">
                          <a:solidFill>
                            <a:schemeClr val="tx1"/>
                          </a:solidFill>
                          <a:effectLst/>
                          <a:latin typeface="Lato"/>
                        </a:rPr>
                        <a:t>As of 28/06 there are 1364 incidents in an open state which includes “Resolved” as incidents stay in this state for 3 days to allow users to reject the resolution provided. </a:t>
                      </a:r>
                    </a:p>
                    <a:p>
                      <a:pPr marL="0" marR="0" lvl="0" indent="0" algn="l">
                        <a:lnSpc>
                          <a:spcPct val="100000"/>
                        </a:lnSpc>
                        <a:spcBef>
                          <a:spcPts val="0"/>
                        </a:spcBef>
                        <a:spcAft>
                          <a:spcPts val="0"/>
                        </a:spcAft>
                        <a:buNone/>
                      </a:pPr>
                      <a:endParaRPr lang="en-GB" sz="1200" b="0" i="0" u="none" strike="noStrike" kern="1200" noProof="0">
                        <a:solidFill>
                          <a:schemeClr val="tx1"/>
                        </a:solidFill>
                        <a:effectLst/>
                        <a:latin typeface="Lato"/>
                      </a:endParaRPr>
                    </a:p>
                    <a:p>
                      <a:pPr marL="0" marR="0" lvl="0" indent="0" algn="l">
                        <a:lnSpc>
                          <a:spcPct val="100000"/>
                        </a:lnSpc>
                        <a:spcBef>
                          <a:spcPts val="0"/>
                        </a:spcBef>
                        <a:spcAft>
                          <a:spcPts val="0"/>
                        </a:spcAft>
                        <a:buNone/>
                      </a:pPr>
                      <a:r>
                        <a:rPr lang="en-GB" sz="1200" b="0" i="0" u="none" strike="noStrike" kern="1200" noProof="0">
                          <a:solidFill>
                            <a:schemeClr val="tx1"/>
                          </a:solidFill>
                          <a:effectLst/>
                          <a:latin typeface="Lato"/>
                        </a:rPr>
                        <a:t>Within this stage 386 are on hold with a market participant, New and In progress states are used for DNO’s and other licensed parties.</a:t>
                      </a:r>
                    </a:p>
                    <a:p>
                      <a:pPr marL="0" marR="0" lvl="0" indent="0" algn="l">
                        <a:lnSpc>
                          <a:spcPct val="100000"/>
                        </a:lnSpc>
                        <a:spcBef>
                          <a:spcPts val="0"/>
                        </a:spcBef>
                        <a:spcAft>
                          <a:spcPts val="0"/>
                        </a:spcAft>
                        <a:buNone/>
                      </a:pPr>
                      <a:endParaRPr lang="en-GB" sz="1200" b="0" i="0" u="none" strike="noStrike" kern="1200" noProof="0">
                        <a:solidFill>
                          <a:schemeClr val="tx1"/>
                        </a:solidFill>
                        <a:effectLst/>
                        <a:latin typeface="Lato"/>
                      </a:endParaRPr>
                    </a:p>
                    <a:p>
                      <a:pPr marL="0" marR="0" lvl="0" indent="0" algn="l">
                        <a:lnSpc>
                          <a:spcPct val="100000"/>
                        </a:lnSpc>
                        <a:spcBef>
                          <a:spcPts val="0"/>
                        </a:spcBef>
                        <a:spcAft>
                          <a:spcPts val="0"/>
                        </a:spcAft>
                        <a:buNone/>
                      </a:pPr>
                      <a:r>
                        <a:rPr lang="en-GB" sz="1200" b="0" i="0" u="none" strike="noStrike" kern="1200" noProof="0">
                          <a:solidFill>
                            <a:schemeClr val="tx1"/>
                          </a:solidFill>
                          <a:effectLst/>
                          <a:latin typeface="Lato"/>
                        </a:rPr>
                        <a:t>Out of the 1364, 98.98% of these are P4 incidents, 1.02% are P3 and we have one current major incident open. </a:t>
                      </a:r>
                      <a:endParaRPr lang="en-US">
                        <a:latin typeface="Lato"/>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4075271"/>
                  </a:ext>
                </a:extLst>
              </a:tr>
            </a:tbl>
          </a:graphicData>
        </a:graphic>
      </p:graphicFrame>
      <p:pic>
        <p:nvPicPr>
          <p:cNvPr id="3" name="Picture 2">
            <a:extLst>
              <a:ext uri="{FF2B5EF4-FFF2-40B4-BE49-F238E27FC236}">
                <a16:creationId xmlns:a16="http://schemas.microsoft.com/office/drawing/2014/main" id="{605EBE69-6786-1626-0A75-9AD056CAD533}"/>
              </a:ext>
            </a:extLst>
          </p:cNvPr>
          <p:cNvPicPr>
            <a:picLocks noChangeAspect="1"/>
          </p:cNvPicPr>
          <p:nvPr/>
        </p:nvPicPr>
        <p:blipFill>
          <a:blip r:embed="rId2"/>
          <a:stretch>
            <a:fillRect/>
          </a:stretch>
        </p:blipFill>
        <p:spPr>
          <a:xfrm>
            <a:off x="410622" y="672944"/>
            <a:ext cx="5685378" cy="5467905"/>
          </a:xfrm>
          <a:prstGeom prst="rect">
            <a:avLst/>
          </a:prstGeom>
        </p:spPr>
      </p:pic>
      <p:pic>
        <p:nvPicPr>
          <p:cNvPr id="6" name="Picture 5">
            <a:extLst>
              <a:ext uri="{FF2B5EF4-FFF2-40B4-BE49-F238E27FC236}">
                <a16:creationId xmlns:a16="http://schemas.microsoft.com/office/drawing/2014/main" id="{F886C384-7E61-557E-ACFF-D07FE2CCE127}"/>
              </a:ext>
            </a:extLst>
          </p:cNvPr>
          <p:cNvPicPr>
            <a:picLocks noChangeAspect="1"/>
          </p:cNvPicPr>
          <p:nvPr/>
        </p:nvPicPr>
        <p:blipFill rotWithShape="1">
          <a:blip r:embed="rId3"/>
          <a:srcRect t="8031"/>
          <a:stretch/>
        </p:blipFill>
        <p:spPr>
          <a:xfrm>
            <a:off x="6249356" y="717151"/>
            <a:ext cx="5423849" cy="3286678"/>
          </a:xfrm>
          <a:prstGeom prst="rect">
            <a:avLst/>
          </a:prstGeom>
        </p:spPr>
      </p:pic>
    </p:spTree>
    <p:extLst>
      <p:ext uri="{BB962C8B-B14F-4D97-AF65-F5344CB8AC3E}">
        <p14:creationId xmlns:p14="http://schemas.microsoft.com/office/powerpoint/2010/main" val="2537341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4672-1BCE-E9DB-E3BA-A62F0B832940}"/>
              </a:ext>
            </a:extLst>
          </p:cNvPr>
          <p:cNvSpPr>
            <a:spLocks noGrp="1"/>
          </p:cNvSpPr>
          <p:nvPr>
            <p:ph type="title"/>
          </p:nvPr>
        </p:nvSpPr>
        <p:spPr/>
        <p:txBody>
          <a:bodyPr/>
          <a:lstStyle/>
          <a:p>
            <a:r>
              <a:rPr lang="en-GB"/>
              <a:t>Performance Measurement Exclusions: Approach</a:t>
            </a:r>
            <a:br>
              <a:rPr lang="en-GB"/>
            </a:br>
            <a:r>
              <a:rPr lang="en-GB" sz="1600"/>
              <a:t>All service areas</a:t>
            </a:r>
          </a:p>
        </p:txBody>
      </p:sp>
      <p:sp>
        <p:nvSpPr>
          <p:cNvPr id="5" name="TextBox 4">
            <a:extLst>
              <a:ext uri="{FF2B5EF4-FFF2-40B4-BE49-F238E27FC236}">
                <a16:creationId xmlns:a16="http://schemas.microsoft.com/office/drawing/2014/main" id="{696398BC-D3B3-FE13-01FF-03BF383272B6}"/>
              </a:ext>
            </a:extLst>
          </p:cNvPr>
          <p:cNvSpPr txBox="1"/>
          <p:nvPr/>
        </p:nvSpPr>
        <p:spPr>
          <a:xfrm rot="16200000">
            <a:off x="-46581" y="3828187"/>
            <a:ext cx="1707187" cy="584775"/>
          </a:xfrm>
          <a:prstGeom prst="rect">
            <a:avLst/>
          </a:prstGeom>
          <a:noFill/>
        </p:spPr>
        <p:txBody>
          <a:bodyPr wrap="square" rtlCol="0">
            <a:spAutoFit/>
          </a:bodyPr>
          <a:lstStyle/>
          <a:p>
            <a:r>
              <a:rPr lang="en-GB" sz="3200" b="1">
                <a:solidFill>
                  <a:schemeClr val="bg1"/>
                </a:solidFill>
              </a:rPr>
              <a:t>Issues</a:t>
            </a:r>
          </a:p>
        </p:txBody>
      </p:sp>
      <p:graphicFrame>
        <p:nvGraphicFramePr>
          <p:cNvPr id="7" name="Diagram 6">
            <a:extLst>
              <a:ext uri="{FF2B5EF4-FFF2-40B4-BE49-F238E27FC236}">
                <a16:creationId xmlns:a16="http://schemas.microsoft.com/office/drawing/2014/main" id="{EE603C8B-D05D-1415-A527-6E48D63E78E3}"/>
              </a:ext>
            </a:extLst>
          </p:cNvPr>
          <p:cNvGraphicFramePr/>
          <p:nvPr/>
        </p:nvGraphicFramePr>
        <p:xfrm>
          <a:off x="-879364" y="2211572"/>
          <a:ext cx="5833617" cy="39402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2F0C9C98-83C2-8131-7E02-F94F01819E8D}"/>
              </a:ext>
            </a:extLst>
          </p:cNvPr>
          <p:cNvSpPr txBox="1"/>
          <p:nvPr/>
        </p:nvSpPr>
        <p:spPr>
          <a:xfrm>
            <a:off x="514624" y="5633352"/>
            <a:ext cx="1156914" cy="584775"/>
          </a:xfrm>
          <a:prstGeom prst="rect">
            <a:avLst/>
          </a:prstGeom>
          <a:noFill/>
        </p:spPr>
        <p:txBody>
          <a:bodyPr wrap="square" rtlCol="0">
            <a:spAutoFit/>
          </a:bodyPr>
          <a:lstStyle/>
          <a:p>
            <a:r>
              <a:rPr lang="en-GB" sz="3200" b="1">
                <a:solidFill>
                  <a:schemeClr val="bg1"/>
                </a:solidFill>
              </a:rPr>
              <a:t>ISSUE</a:t>
            </a:r>
          </a:p>
        </p:txBody>
      </p:sp>
      <p:sp>
        <p:nvSpPr>
          <p:cNvPr id="9" name="TextBox 8">
            <a:extLst>
              <a:ext uri="{FF2B5EF4-FFF2-40B4-BE49-F238E27FC236}">
                <a16:creationId xmlns:a16="http://schemas.microsoft.com/office/drawing/2014/main" id="{A52FF6D2-92CD-3D9A-FF3B-7E9697170C6F}"/>
              </a:ext>
            </a:extLst>
          </p:cNvPr>
          <p:cNvSpPr txBox="1"/>
          <p:nvPr/>
        </p:nvSpPr>
        <p:spPr>
          <a:xfrm>
            <a:off x="4425040" y="5600203"/>
            <a:ext cx="1554749" cy="584775"/>
          </a:xfrm>
          <a:prstGeom prst="rect">
            <a:avLst/>
          </a:prstGeom>
          <a:noFill/>
        </p:spPr>
        <p:txBody>
          <a:bodyPr wrap="square" rtlCol="0">
            <a:spAutoFit/>
          </a:bodyPr>
          <a:lstStyle/>
          <a:p>
            <a:r>
              <a:rPr lang="en-GB" sz="3200" b="1">
                <a:solidFill>
                  <a:schemeClr val="bg1"/>
                </a:solidFill>
              </a:rPr>
              <a:t>IMPACT</a:t>
            </a:r>
          </a:p>
        </p:txBody>
      </p:sp>
      <p:sp>
        <p:nvSpPr>
          <p:cNvPr id="10" name="TextBox 9">
            <a:extLst>
              <a:ext uri="{FF2B5EF4-FFF2-40B4-BE49-F238E27FC236}">
                <a16:creationId xmlns:a16="http://schemas.microsoft.com/office/drawing/2014/main" id="{B83C47F6-4639-FA14-C2BF-45C58D150D2B}"/>
              </a:ext>
            </a:extLst>
          </p:cNvPr>
          <p:cNvSpPr txBox="1"/>
          <p:nvPr/>
        </p:nvSpPr>
        <p:spPr>
          <a:xfrm>
            <a:off x="8140220" y="5633352"/>
            <a:ext cx="2315052" cy="584775"/>
          </a:xfrm>
          <a:prstGeom prst="rect">
            <a:avLst/>
          </a:prstGeom>
          <a:noFill/>
        </p:spPr>
        <p:txBody>
          <a:bodyPr wrap="square" rtlCol="0">
            <a:spAutoFit/>
          </a:bodyPr>
          <a:lstStyle/>
          <a:p>
            <a:r>
              <a:rPr lang="en-GB" sz="3200" b="1">
                <a:solidFill>
                  <a:schemeClr val="bg1"/>
                </a:solidFill>
              </a:rPr>
              <a:t>SOLUTION</a:t>
            </a:r>
          </a:p>
        </p:txBody>
      </p:sp>
      <p:graphicFrame>
        <p:nvGraphicFramePr>
          <p:cNvPr id="14" name="Content Placeholder 4">
            <a:extLst>
              <a:ext uri="{FF2B5EF4-FFF2-40B4-BE49-F238E27FC236}">
                <a16:creationId xmlns:a16="http://schemas.microsoft.com/office/drawing/2014/main" id="{576F021D-B215-59B6-C2E6-55C135E183F9}"/>
              </a:ext>
            </a:extLst>
          </p:cNvPr>
          <p:cNvGraphicFramePr>
            <a:graphicFrameLocks noGrp="1"/>
          </p:cNvGraphicFramePr>
          <p:nvPr>
            <p:ph idx="1"/>
          </p:nvPr>
        </p:nvGraphicFramePr>
        <p:xfrm>
          <a:off x="514624" y="1315811"/>
          <a:ext cx="10976128" cy="4221819"/>
        </p:xfrm>
        <a:graphic>
          <a:graphicData uri="http://schemas.openxmlformats.org/drawingml/2006/table">
            <a:tbl>
              <a:tblPr firstRow="1">
                <a:tableStyleId>{5C22544A-7EE6-4342-B048-85BDC9FD1C3A}</a:tableStyleId>
              </a:tblPr>
              <a:tblGrid>
                <a:gridCol w="811282">
                  <a:extLst>
                    <a:ext uri="{9D8B030D-6E8A-4147-A177-3AD203B41FA5}">
                      <a16:colId xmlns:a16="http://schemas.microsoft.com/office/drawing/2014/main" val="20001"/>
                    </a:ext>
                  </a:extLst>
                </a:gridCol>
                <a:gridCol w="1785262">
                  <a:extLst>
                    <a:ext uri="{9D8B030D-6E8A-4147-A177-3AD203B41FA5}">
                      <a16:colId xmlns:a16="http://schemas.microsoft.com/office/drawing/2014/main" val="20002"/>
                    </a:ext>
                  </a:extLst>
                </a:gridCol>
                <a:gridCol w="7090240">
                  <a:extLst>
                    <a:ext uri="{9D8B030D-6E8A-4147-A177-3AD203B41FA5}">
                      <a16:colId xmlns:a16="http://schemas.microsoft.com/office/drawing/2014/main" val="20003"/>
                    </a:ext>
                  </a:extLst>
                </a:gridCol>
                <a:gridCol w="1289344">
                  <a:extLst>
                    <a:ext uri="{9D8B030D-6E8A-4147-A177-3AD203B41FA5}">
                      <a16:colId xmlns:a16="http://schemas.microsoft.com/office/drawing/2014/main" val="1822675044"/>
                    </a:ext>
                  </a:extLst>
                </a:gridCol>
              </a:tblGrid>
              <a:tr h="516901">
                <a:tc>
                  <a:txBody>
                    <a:bodyPr/>
                    <a:lstStyle/>
                    <a:p>
                      <a:pPr marL="0" algn="l" defTabSz="914377" rtl="0" eaLnBrk="1" fontAlgn="ctr" latinLnBrk="0" hangingPunct="1"/>
                      <a:r>
                        <a:rPr lang="en-GB" sz="1400" b="1" kern="1200">
                          <a:solidFill>
                            <a:schemeClr val="lt1"/>
                          </a:solidFill>
                          <a:latin typeface="+mn-lt"/>
                          <a:ea typeface="+mn-ea"/>
                          <a:cs typeface="+mn-cs"/>
                        </a:rPr>
                        <a:t>Ref</a:t>
                      </a:r>
                    </a:p>
                  </a:txBody>
                  <a:tcPr marL="45720" marR="45720" anchor="ctr"/>
                </a:tc>
                <a:tc>
                  <a:txBody>
                    <a:bodyPr/>
                    <a:lstStyle/>
                    <a:p>
                      <a:pPr marL="0" lvl="1" algn="l" defTabSz="914377" rtl="0" eaLnBrk="1" fontAlgn="ctr" latinLnBrk="0" hangingPunct="1"/>
                      <a:r>
                        <a:rPr lang="en-GB" sz="1400" b="1" kern="1200">
                          <a:solidFill>
                            <a:schemeClr val="lt1"/>
                          </a:solidFill>
                          <a:latin typeface="+mn-lt"/>
                          <a:ea typeface="+mn-ea"/>
                          <a:cs typeface="+mn-cs"/>
                        </a:rPr>
                        <a:t>Method Title</a:t>
                      </a:r>
                    </a:p>
                  </a:txBody>
                  <a:tcPr marL="45720" marR="45720" anchor="ctr"/>
                </a:tc>
                <a:tc>
                  <a:txBody>
                    <a:bodyPr/>
                    <a:lstStyle/>
                    <a:p>
                      <a:pPr marL="0" lvl="1" algn="l" defTabSz="914377" rtl="0" eaLnBrk="1" fontAlgn="ctr" latinLnBrk="0" hangingPunct="1"/>
                      <a:r>
                        <a:rPr lang="en-GB" sz="1400" b="1" kern="1200">
                          <a:solidFill>
                            <a:schemeClr val="lt1"/>
                          </a:solidFill>
                          <a:latin typeface="+mn-lt"/>
                          <a:ea typeface="+mn-ea"/>
                          <a:cs typeface="+mn-cs"/>
                        </a:rPr>
                        <a:t>Service Level Calculation Methodology</a:t>
                      </a:r>
                    </a:p>
                  </a:txBody>
                  <a:tcPr marL="45720" marR="45720" anchor="ctr"/>
                </a:tc>
                <a:tc>
                  <a:txBody>
                    <a:bodyPr/>
                    <a:lstStyle/>
                    <a:p>
                      <a:pPr marL="0" lvl="1" algn="l" defTabSz="914377" rtl="0" eaLnBrk="1" fontAlgn="ctr" latinLnBrk="0" hangingPunct="1"/>
                      <a:r>
                        <a:rPr lang="en-GB" sz="1400" b="1" kern="1200">
                          <a:solidFill>
                            <a:schemeClr val="lt1"/>
                          </a:solidFill>
                          <a:latin typeface="+mn-lt"/>
                          <a:ea typeface="+mn-ea"/>
                          <a:cs typeface="+mn-cs"/>
                        </a:rPr>
                        <a:t>Applies To</a:t>
                      </a:r>
                    </a:p>
                  </a:txBody>
                  <a:tcPr marL="45720" marR="45720"/>
                </a:tc>
                <a:extLst>
                  <a:ext uri="{0D108BD9-81ED-4DB2-BD59-A6C34878D82A}">
                    <a16:rowId xmlns:a16="http://schemas.microsoft.com/office/drawing/2014/main" val="10000"/>
                  </a:ext>
                </a:extLst>
              </a:tr>
              <a:tr h="734543">
                <a:tc>
                  <a:txBody>
                    <a:bodyPr/>
                    <a:lstStyle/>
                    <a:p>
                      <a:pPr lvl="0" algn="l" fontAlgn="ctr"/>
                      <a:r>
                        <a:rPr lang="en-GB" sz="1000" b="1" u="none" strike="noStrike">
                          <a:effectLst/>
                        </a:rPr>
                        <a:t>PMEL1</a:t>
                      </a:r>
                      <a:endParaRPr lang="en-GB" sz="1000" b="1" i="0" u="none" strike="noStrike">
                        <a:solidFill>
                          <a:srgbClr val="000000"/>
                        </a:solidFill>
                        <a:effectLst/>
                        <a:latin typeface="Calibri"/>
                      </a:endParaRPr>
                    </a:p>
                  </a:txBody>
                  <a:tcPr marL="45720" marR="45720" anchor="ctr"/>
                </a:tc>
                <a:tc>
                  <a:txBody>
                    <a:bodyPr/>
                    <a:lstStyle/>
                    <a:p>
                      <a:pPr lvl="0" algn="l" fontAlgn="ctr"/>
                      <a:r>
                        <a:rPr lang="en-GB" sz="1000"/>
                        <a:t>Auto Identified Exclusions/Exceptions</a:t>
                      </a:r>
                      <a:endParaRPr lang="en-GB" sz="1000" b="0" i="0" u="none" strike="noStrike">
                        <a:solidFill>
                          <a:srgbClr val="000000"/>
                        </a:solidFill>
                        <a:effectLst/>
                        <a:latin typeface="Calibri"/>
                      </a:endParaRPr>
                    </a:p>
                  </a:txBody>
                  <a:tcPr marL="45720" marR="45720" anchor="ctr"/>
                </a:tc>
                <a:tc>
                  <a:txBody>
                    <a:bodyPr/>
                    <a:lstStyle/>
                    <a:p>
                      <a:pPr marL="0" indent="0">
                        <a:buFont typeface="Arial" panose="020B0604020202020204" pitchFamily="34" charset="0"/>
                        <a:buNone/>
                      </a:pPr>
                      <a:r>
                        <a:rPr lang="en-GB" sz="1000"/>
                        <a:t>Events that can be auto identified based on rules will have the PMEL Classification applied where applicable and will be removed from any Performance Measure Calculations</a:t>
                      </a:r>
                    </a:p>
                    <a:p>
                      <a:pPr marL="0" indent="0">
                        <a:buFont typeface="Arial" panose="020B0604020202020204" pitchFamily="34" charset="0"/>
                        <a:buNone/>
                      </a:pPr>
                      <a:endParaRPr lang="en-GB" sz="1000" b="1"/>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000" u="none" strike="noStrike">
                          <a:solidFill>
                            <a:srgbClr val="FF0000"/>
                          </a:solidFill>
                          <a:effectLst/>
                        </a:rPr>
                        <a:t>Not included  in count of Total Events regardless Event SLA Status</a:t>
                      </a:r>
                    </a:p>
                  </a:txBody>
                  <a:tcPr marL="45720" marR="45720" anchor="ct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000" u="none" strike="noStrike">
                          <a:solidFill>
                            <a:schemeClr val="tx1"/>
                          </a:solidFill>
                          <a:effectLst/>
                        </a:rPr>
                        <a:t>ALL</a:t>
                      </a:r>
                    </a:p>
                  </a:txBody>
                  <a:tcPr marL="45720" marR="45720" anchor="ctr"/>
                </a:tc>
                <a:extLst>
                  <a:ext uri="{0D108BD9-81ED-4DB2-BD59-A6C34878D82A}">
                    <a16:rowId xmlns:a16="http://schemas.microsoft.com/office/drawing/2014/main" val="10001"/>
                  </a:ext>
                </a:extLst>
              </a:tr>
              <a:tr h="833752">
                <a:tc>
                  <a:txBody>
                    <a:bodyPr/>
                    <a:lstStyle/>
                    <a:p>
                      <a:pPr lvl="0" algn="l" fontAlgn="ctr"/>
                      <a:r>
                        <a:rPr lang="en-GB" sz="1000" b="1" i="0" u="none" strike="noStrike">
                          <a:solidFill>
                            <a:srgbClr val="000000"/>
                          </a:solidFill>
                          <a:effectLst/>
                          <a:latin typeface="Calibri"/>
                        </a:rPr>
                        <a:t>PMEL2</a:t>
                      </a:r>
                    </a:p>
                  </a:txBody>
                  <a:tcPr marL="45720" marR="45720" anchor="ctr"/>
                </a:tc>
                <a:tc>
                  <a:txBody>
                    <a:bodyPr/>
                    <a:lstStyle/>
                    <a:p>
                      <a:pPr lvl="0" algn="l" fontAlgn="ctr"/>
                      <a:r>
                        <a:rPr lang="en-GB" sz="1000" b="0" i="0">
                          <a:solidFill>
                            <a:srgbClr val="000000"/>
                          </a:solidFill>
                          <a:latin typeface="+mn-lt"/>
                        </a:rPr>
                        <a:t>Manually Identified Exclusions/Exceptions</a:t>
                      </a:r>
                      <a:endParaRPr lang="en-GB" sz="1000"/>
                    </a:p>
                  </a:txBody>
                  <a:tcPr marL="45720" marR="45720" anchor="ctr"/>
                </a:tc>
                <a:tc>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en-GB" sz="1000"/>
                        <a:t>Events that have breached their SLA will be examined to ascertain if they meet the PMEL definition, PMEL classification applied where applicable and will be removed from any Performance Measure Calculations</a:t>
                      </a:r>
                    </a:p>
                    <a:p>
                      <a:pPr marL="0" marR="0" lvl="0" indent="0" algn="l" defTabSz="914377" rtl="0" eaLnBrk="1" fontAlgn="ctr" latinLnBrk="0" hangingPunct="1">
                        <a:lnSpc>
                          <a:spcPct val="100000"/>
                        </a:lnSpc>
                        <a:spcBef>
                          <a:spcPts val="0"/>
                        </a:spcBef>
                        <a:spcAft>
                          <a:spcPts val="0"/>
                        </a:spcAft>
                        <a:buClrTx/>
                        <a:buSzTx/>
                        <a:buFontTx/>
                        <a:buNone/>
                        <a:tabLst/>
                        <a:defRPr/>
                      </a:pPr>
                      <a:endParaRPr lang="en-GB" sz="1000"/>
                    </a:p>
                    <a:p>
                      <a:pPr marL="0" marR="0" lvl="0" indent="0" algn="l" defTabSz="914377" rtl="0" eaLnBrk="1" fontAlgn="ctr" latinLnBrk="0" hangingPunct="1">
                        <a:lnSpc>
                          <a:spcPct val="100000"/>
                        </a:lnSpc>
                        <a:spcBef>
                          <a:spcPts val="0"/>
                        </a:spcBef>
                        <a:spcAft>
                          <a:spcPts val="0"/>
                        </a:spcAft>
                        <a:buClrTx/>
                        <a:buSzTx/>
                        <a:buFontTx/>
                        <a:buNone/>
                        <a:tabLst/>
                        <a:defRPr/>
                      </a:pPr>
                      <a:r>
                        <a:rPr lang="en-GB" sz="1000">
                          <a:solidFill>
                            <a:srgbClr val="FF0000"/>
                          </a:solidFill>
                        </a:rPr>
                        <a:t>Missed Events analysed only</a:t>
                      </a:r>
                    </a:p>
                  </a:txBody>
                  <a:tcPr marL="45720" marR="45720" anchor="ctr"/>
                </a:tc>
                <a:tc>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en-GB" sz="1000"/>
                        <a:t>ALL</a:t>
                      </a:r>
                    </a:p>
                  </a:txBody>
                  <a:tcPr marL="45720" marR="45720" anchor="ctr"/>
                </a:tc>
                <a:extLst>
                  <a:ext uri="{0D108BD9-81ED-4DB2-BD59-A6C34878D82A}">
                    <a16:rowId xmlns:a16="http://schemas.microsoft.com/office/drawing/2014/main" val="10002"/>
                  </a:ext>
                </a:extLst>
              </a:tr>
              <a:tr h="682161">
                <a:tc>
                  <a:txBody>
                    <a:bodyPr/>
                    <a:lstStyle/>
                    <a:p>
                      <a:pPr lvl="0" algn="l" fontAlgn="ctr"/>
                      <a:r>
                        <a:rPr lang="en-GB" sz="1000" b="1" i="0" u="none" strike="noStrike">
                          <a:solidFill>
                            <a:srgbClr val="000000"/>
                          </a:solidFill>
                          <a:effectLst/>
                          <a:latin typeface="Calibri"/>
                        </a:rPr>
                        <a:t>PMEL3</a:t>
                      </a:r>
                    </a:p>
                  </a:txBody>
                  <a:tcPr marL="45720" marR="45720" anchor="ctr"/>
                </a:tc>
                <a:tc>
                  <a:txBody>
                    <a:bodyPr/>
                    <a:lstStyle/>
                    <a:p>
                      <a:r>
                        <a:rPr lang="en-GB" sz="1000">
                          <a:solidFill>
                            <a:srgbClr val="000000"/>
                          </a:solidFill>
                          <a:latin typeface="+mn-lt"/>
                        </a:rPr>
                        <a:t>Manually Reviewed SLA Metric Change</a:t>
                      </a:r>
                    </a:p>
                  </a:txBody>
                  <a:tcPr marL="45720" marR="45720" anchor="ctr"/>
                </a:tc>
                <a:tc>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en-GB" sz="1000"/>
                        <a:t>Events that have breached their SLA will be examined to ascertain if the system reported SLA status reflects the true SLA - Evidence based</a:t>
                      </a:r>
                    </a:p>
                    <a:p>
                      <a:pPr marL="0" marR="0" lvl="0" indent="0" algn="l" defTabSz="914377" rtl="0" eaLnBrk="1" fontAlgn="ctr" latinLnBrk="0" hangingPunct="1">
                        <a:lnSpc>
                          <a:spcPct val="100000"/>
                        </a:lnSpc>
                        <a:spcBef>
                          <a:spcPts val="0"/>
                        </a:spcBef>
                        <a:spcAft>
                          <a:spcPts val="0"/>
                        </a:spcAft>
                        <a:buClrTx/>
                        <a:buSzTx/>
                        <a:buFontTx/>
                        <a:buNone/>
                        <a:tabLst/>
                        <a:defRPr/>
                      </a:pPr>
                      <a:endParaRPr lang="en-GB" sz="1000"/>
                    </a:p>
                    <a:p>
                      <a:pPr marL="0" marR="0" lvl="0" indent="0" algn="l" defTabSz="914377" rtl="0" eaLnBrk="1" fontAlgn="ctr" latinLnBrk="0" hangingPunct="1">
                        <a:lnSpc>
                          <a:spcPct val="100000"/>
                        </a:lnSpc>
                        <a:spcBef>
                          <a:spcPts val="0"/>
                        </a:spcBef>
                        <a:spcAft>
                          <a:spcPts val="0"/>
                        </a:spcAft>
                        <a:buClrTx/>
                        <a:buSzTx/>
                        <a:buFontTx/>
                        <a:buNone/>
                        <a:tabLst/>
                        <a:defRPr/>
                      </a:pPr>
                      <a:r>
                        <a:rPr lang="en-GB" sz="1000">
                          <a:solidFill>
                            <a:srgbClr val="FF0000"/>
                          </a:solidFill>
                        </a:rPr>
                        <a:t>Missed Events analysed only</a:t>
                      </a:r>
                    </a:p>
                  </a:txBody>
                  <a:tcPr marL="45720" marR="45720" anchor="ctr"/>
                </a:tc>
                <a:tc>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en-GB" sz="1000"/>
                        <a:t>ALL</a:t>
                      </a:r>
                    </a:p>
                  </a:txBody>
                  <a:tcPr marL="45720" marR="45720" anchor="ctr"/>
                </a:tc>
                <a:extLst>
                  <a:ext uri="{0D108BD9-81ED-4DB2-BD59-A6C34878D82A}">
                    <a16:rowId xmlns:a16="http://schemas.microsoft.com/office/drawing/2014/main" val="10003"/>
                  </a:ext>
                </a:extLst>
              </a:tr>
              <a:tr h="734543">
                <a:tc>
                  <a:txBody>
                    <a:bodyPr/>
                    <a:lstStyle/>
                    <a:p>
                      <a:pPr lvl="0" algn="l" fontAlgn="ctr"/>
                      <a:r>
                        <a:rPr lang="en-GB" sz="1000" b="1" i="0" u="none" strike="noStrike">
                          <a:solidFill>
                            <a:srgbClr val="000000"/>
                          </a:solidFill>
                          <a:effectLst/>
                          <a:latin typeface="Calibri"/>
                        </a:rPr>
                        <a:t>PMEL4</a:t>
                      </a:r>
                    </a:p>
                  </a:txBody>
                  <a:tcPr marL="45720" marR="45720" anchor="ctr"/>
                </a:tc>
                <a:tc>
                  <a:txBody>
                    <a:bodyPr/>
                    <a:lstStyle/>
                    <a:p>
                      <a:pPr fontAlgn="ctr"/>
                      <a:r>
                        <a:rPr lang="en-GB" sz="1000">
                          <a:solidFill>
                            <a:srgbClr val="000000"/>
                          </a:solidFill>
                          <a:latin typeface="+mn-lt"/>
                        </a:rPr>
                        <a:t>Switching Operator Specific Exception</a:t>
                      </a:r>
                    </a:p>
                  </a:txBody>
                  <a:tcPr marL="45720" marR="45720" anchor="ctr"/>
                </a:tc>
                <a:tc>
                  <a:txBody>
                    <a:bodyPr/>
                    <a:lstStyle/>
                    <a:p>
                      <a:pPr marL="0" indent="0" fontAlgn="ctr">
                        <a:buFont typeface="Arial" panose="020B0604020202020204" pitchFamily="34" charset="0"/>
                        <a:buNone/>
                      </a:pPr>
                      <a:r>
                        <a:rPr lang="en-GB" sz="1000">
                          <a:solidFill>
                            <a:srgbClr val="000000"/>
                          </a:solidFill>
                          <a:latin typeface="+mn-lt"/>
                        </a:rPr>
                        <a:t>Incident records that have a ERDS/GRDS SLA attached</a:t>
                      </a:r>
                    </a:p>
                    <a:p>
                      <a:pPr marL="0" indent="0" fontAlgn="ctr">
                        <a:buFont typeface="Arial" panose="020B0604020202020204" pitchFamily="34" charset="0"/>
                        <a:buNone/>
                      </a:pPr>
                      <a:endParaRPr lang="en-GB" sz="1000">
                        <a:solidFill>
                          <a:srgbClr val="000000"/>
                        </a:solidFill>
                        <a:latin typeface="+mn-lt"/>
                      </a:endParaRP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000" u="none" strike="noStrike">
                          <a:solidFill>
                            <a:srgbClr val="FF0000"/>
                          </a:solidFill>
                          <a:effectLst/>
                        </a:rPr>
                        <a:t>Not included  in count of Total Events regardless Event SLA Status</a:t>
                      </a:r>
                    </a:p>
                  </a:txBody>
                  <a:tcPr marL="45720" marR="45720" anchor="ctr"/>
                </a:tc>
                <a:tc>
                  <a:txBody>
                    <a:bodyPr/>
                    <a:lstStyle/>
                    <a:p>
                      <a:pPr lvl="0" algn="l" fontAlgn="ctr"/>
                      <a:r>
                        <a:rPr lang="en-GB" sz="1000" b="0" i="0" u="none" strike="noStrike">
                          <a:solidFill>
                            <a:srgbClr val="000000"/>
                          </a:solidFill>
                          <a:effectLst/>
                          <a:latin typeface="Calibri"/>
                        </a:rPr>
                        <a:t>SO</a:t>
                      </a:r>
                    </a:p>
                  </a:txBody>
                  <a:tcPr marL="45720" marR="45720" anchor="ctr"/>
                </a:tc>
                <a:extLst>
                  <a:ext uri="{0D108BD9-81ED-4DB2-BD59-A6C34878D82A}">
                    <a16:rowId xmlns:a16="http://schemas.microsoft.com/office/drawing/2014/main" val="10004"/>
                  </a:ext>
                </a:extLst>
              </a:tr>
              <a:tr h="649810">
                <a:tc>
                  <a:txBody>
                    <a:bodyPr/>
                    <a:lstStyle/>
                    <a:p>
                      <a:pPr lvl="0" algn="l" fontAlgn="ctr"/>
                      <a:r>
                        <a:rPr lang="en-GB" sz="1000" b="1" i="0" u="none" strike="noStrike">
                          <a:solidFill>
                            <a:srgbClr val="000000"/>
                          </a:solidFill>
                          <a:effectLst/>
                          <a:latin typeface="Calibri"/>
                        </a:rPr>
                        <a:t>PMEL5</a:t>
                      </a:r>
                    </a:p>
                  </a:txBody>
                  <a:tcPr marL="45720" marR="45720" anchor="ctr"/>
                </a:tc>
                <a:tc>
                  <a:txBody>
                    <a:bodyPr/>
                    <a:lstStyle/>
                    <a:p>
                      <a:pPr fontAlgn="ctr"/>
                      <a:r>
                        <a:rPr lang="en-GB" sz="1000">
                          <a:solidFill>
                            <a:srgbClr val="000000"/>
                          </a:solidFill>
                          <a:latin typeface="+mn-lt"/>
                        </a:rPr>
                        <a:t>Service Catalogue Requests</a:t>
                      </a:r>
                    </a:p>
                  </a:txBody>
                  <a:tcPr marL="45720" marR="45720" anchor="ct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000" b="0" i="0" u="none" strike="noStrike">
                          <a:solidFill>
                            <a:srgbClr val="000000"/>
                          </a:solidFill>
                          <a:effectLst/>
                          <a:latin typeface="Calibri"/>
                        </a:rPr>
                        <a:t>Service Catalogue Requests will be manually examined to ascertain if they should be classified as an exclusion, if applicable a PMEL Classification will be applied and will be removed from any Performance Measure Calculation</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000" b="0" i="0" u="none" strike="noStrike">
                        <a:solidFill>
                          <a:srgbClr val="000000"/>
                        </a:solidFill>
                        <a:effectLst/>
                        <a:latin typeface="Calibri"/>
                      </a:endParaRP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000" u="none" strike="noStrike">
                          <a:solidFill>
                            <a:srgbClr val="FF0000"/>
                          </a:solidFill>
                          <a:effectLst/>
                        </a:rPr>
                        <a:t>Not included  in count of Total Events regardless Event SLA Status</a:t>
                      </a:r>
                    </a:p>
                  </a:txBody>
                  <a:tcPr marL="45720" marR="45720" anchor="ctr"/>
                </a:tc>
                <a:tc>
                  <a:txBody>
                    <a:bodyPr/>
                    <a:lstStyle/>
                    <a:p>
                      <a:pPr lvl="0" algn="l" fontAlgn="ctr"/>
                      <a:r>
                        <a:rPr lang="en-GB" sz="1000" b="0" i="0" u="none" strike="noStrike">
                          <a:solidFill>
                            <a:srgbClr val="000000"/>
                          </a:solidFill>
                          <a:effectLst/>
                          <a:latin typeface="Calibri"/>
                        </a:rPr>
                        <a:t>ALL</a:t>
                      </a:r>
                    </a:p>
                  </a:txBody>
                  <a:tcPr marL="45720" marR="45720" anchor="ctr"/>
                </a:tc>
                <a:extLst>
                  <a:ext uri="{0D108BD9-81ED-4DB2-BD59-A6C34878D82A}">
                    <a16:rowId xmlns:a16="http://schemas.microsoft.com/office/drawing/2014/main" val="3442266454"/>
                  </a:ext>
                </a:extLst>
              </a:tr>
            </a:tbl>
          </a:graphicData>
        </a:graphic>
      </p:graphicFrame>
    </p:spTree>
    <p:extLst>
      <p:ext uri="{BB962C8B-B14F-4D97-AF65-F5344CB8AC3E}">
        <p14:creationId xmlns:p14="http://schemas.microsoft.com/office/powerpoint/2010/main" val="1053431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80DA-4DF1-CD4E-0491-88A44472852A}"/>
              </a:ext>
            </a:extLst>
          </p:cNvPr>
          <p:cNvSpPr>
            <a:spLocks noGrp="1"/>
          </p:cNvSpPr>
          <p:nvPr>
            <p:ph type="title"/>
          </p:nvPr>
        </p:nvSpPr>
        <p:spPr/>
        <p:txBody>
          <a:bodyPr/>
          <a:lstStyle/>
          <a:p>
            <a:r>
              <a:rPr lang="en-GB"/>
              <a:t>Proposed Performance Measurement Exclusions</a:t>
            </a:r>
            <a:br>
              <a:rPr lang="en-GB"/>
            </a:br>
            <a:r>
              <a:rPr lang="en-GB" sz="1600"/>
              <a:t>Service Catalogue-Related</a:t>
            </a:r>
          </a:p>
        </p:txBody>
      </p:sp>
      <p:graphicFrame>
        <p:nvGraphicFramePr>
          <p:cNvPr id="3" name="Table 6">
            <a:extLst>
              <a:ext uri="{FF2B5EF4-FFF2-40B4-BE49-F238E27FC236}">
                <a16:creationId xmlns:a16="http://schemas.microsoft.com/office/drawing/2014/main" id="{9F08FD82-CD3C-647B-BAE8-E11992B8907A}"/>
              </a:ext>
            </a:extLst>
          </p:cNvPr>
          <p:cNvGraphicFramePr>
            <a:graphicFrameLocks noGrp="1"/>
          </p:cNvGraphicFramePr>
          <p:nvPr>
            <p:extLst>
              <p:ext uri="{D42A27DB-BD31-4B8C-83A1-F6EECF244321}">
                <p14:modId xmlns:p14="http://schemas.microsoft.com/office/powerpoint/2010/main" val="471624530"/>
              </p:ext>
            </p:extLst>
          </p:nvPr>
        </p:nvGraphicFramePr>
        <p:xfrm>
          <a:off x="245660" y="1260000"/>
          <a:ext cx="11663086" cy="4224978"/>
        </p:xfrm>
        <a:graphic>
          <a:graphicData uri="http://schemas.openxmlformats.org/drawingml/2006/table">
            <a:tbl>
              <a:tblPr firstRow="1" bandRow="1">
                <a:tableStyleId>{5C22544A-7EE6-4342-B048-85BDC9FD1C3A}</a:tableStyleId>
              </a:tblPr>
              <a:tblGrid>
                <a:gridCol w="410867">
                  <a:extLst>
                    <a:ext uri="{9D8B030D-6E8A-4147-A177-3AD203B41FA5}">
                      <a16:colId xmlns:a16="http://schemas.microsoft.com/office/drawing/2014/main" val="2948027460"/>
                    </a:ext>
                  </a:extLst>
                </a:gridCol>
                <a:gridCol w="1877892">
                  <a:extLst>
                    <a:ext uri="{9D8B030D-6E8A-4147-A177-3AD203B41FA5}">
                      <a16:colId xmlns:a16="http://schemas.microsoft.com/office/drawing/2014/main" val="3471561075"/>
                    </a:ext>
                  </a:extLst>
                </a:gridCol>
                <a:gridCol w="2681070">
                  <a:extLst>
                    <a:ext uri="{9D8B030D-6E8A-4147-A177-3AD203B41FA5}">
                      <a16:colId xmlns:a16="http://schemas.microsoft.com/office/drawing/2014/main" val="3062856010"/>
                    </a:ext>
                  </a:extLst>
                </a:gridCol>
                <a:gridCol w="1620647">
                  <a:extLst>
                    <a:ext uri="{9D8B030D-6E8A-4147-A177-3AD203B41FA5}">
                      <a16:colId xmlns:a16="http://schemas.microsoft.com/office/drawing/2014/main" val="2347712785"/>
                    </a:ext>
                  </a:extLst>
                </a:gridCol>
                <a:gridCol w="1190264">
                  <a:extLst>
                    <a:ext uri="{9D8B030D-6E8A-4147-A177-3AD203B41FA5}">
                      <a16:colId xmlns:a16="http://schemas.microsoft.com/office/drawing/2014/main" val="368492097"/>
                    </a:ext>
                  </a:extLst>
                </a:gridCol>
                <a:gridCol w="1986844">
                  <a:extLst>
                    <a:ext uri="{9D8B030D-6E8A-4147-A177-3AD203B41FA5}">
                      <a16:colId xmlns:a16="http://schemas.microsoft.com/office/drawing/2014/main" val="2416022918"/>
                    </a:ext>
                  </a:extLst>
                </a:gridCol>
                <a:gridCol w="1216074">
                  <a:extLst>
                    <a:ext uri="{9D8B030D-6E8A-4147-A177-3AD203B41FA5}">
                      <a16:colId xmlns:a16="http://schemas.microsoft.com/office/drawing/2014/main" val="302707681"/>
                    </a:ext>
                  </a:extLst>
                </a:gridCol>
                <a:gridCol w="679428">
                  <a:extLst>
                    <a:ext uri="{9D8B030D-6E8A-4147-A177-3AD203B41FA5}">
                      <a16:colId xmlns:a16="http://schemas.microsoft.com/office/drawing/2014/main" val="3223791410"/>
                    </a:ext>
                  </a:extLst>
                </a:gridCol>
              </a:tblGrid>
              <a:tr h="933138">
                <a:tc>
                  <a:txBody>
                    <a:bodyPr/>
                    <a:lstStyle/>
                    <a:p>
                      <a:endParaRPr lang="en-GB" sz="1400"/>
                    </a:p>
                  </a:txBody>
                  <a:tcPr/>
                </a:tc>
                <a:tc>
                  <a:txBody>
                    <a:bodyPr/>
                    <a:lstStyle/>
                    <a:p>
                      <a:r>
                        <a:rPr lang="en-GB" sz="1400"/>
                        <a:t>Title</a:t>
                      </a:r>
                    </a:p>
                  </a:txBody>
                  <a:tcPr/>
                </a:tc>
                <a:tc>
                  <a:txBody>
                    <a:bodyPr/>
                    <a:lstStyle/>
                    <a:p>
                      <a:r>
                        <a:rPr lang="en-GB" sz="1400"/>
                        <a:t>Use Case/Justification</a:t>
                      </a:r>
                    </a:p>
                  </a:txBody>
                  <a:tcPr/>
                </a:tc>
                <a:tc>
                  <a:txBody>
                    <a:bodyPr/>
                    <a:lstStyle/>
                    <a:p>
                      <a:r>
                        <a:rPr lang="en-GB" sz="1400"/>
                        <a:t>Related Service Definition Criteria</a:t>
                      </a:r>
                    </a:p>
                  </a:txBody>
                  <a:tcPr/>
                </a:tc>
                <a:tc>
                  <a:txBody>
                    <a:bodyPr/>
                    <a:lstStyle/>
                    <a:p>
                      <a:r>
                        <a:rPr lang="en-GB" sz="1400"/>
                        <a:t>Identification Process</a:t>
                      </a:r>
                    </a:p>
                  </a:txBody>
                  <a:tcPr/>
                </a:tc>
                <a:tc>
                  <a:txBody>
                    <a:bodyPr/>
                    <a:lstStyle/>
                    <a:p>
                      <a:r>
                        <a:rPr lang="en-GB" sz="1400"/>
                        <a:t>Governance</a:t>
                      </a:r>
                    </a:p>
                  </a:txBody>
                  <a:tcPr/>
                </a:tc>
                <a:tc>
                  <a:txBody>
                    <a:bodyPr/>
                    <a:lstStyle/>
                    <a:p>
                      <a:r>
                        <a:rPr lang="en-GB" sz="1400"/>
                        <a:t>Exclusion Type</a:t>
                      </a:r>
                    </a:p>
                  </a:txBody>
                  <a:tcPr/>
                </a:tc>
                <a:tc>
                  <a:txBody>
                    <a:bodyPr/>
                    <a:lstStyle/>
                    <a:p>
                      <a:r>
                        <a:rPr lang="en-GB" sz="1400"/>
                        <a:t>PMEL Approach</a:t>
                      </a:r>
                    </a:p>
                  </a:txBody>
                  <a:tcPr/>
                </a:tc>
                <a:extLst>
                  <a:ext uri="{0D108BD9-81ED-4DB2-BD59-A6C34878D82A}">
                    <a16:rowId xmlns:a16="http://schemas.microsoft.com/office/drawing/2014/main" val="1963670536"/>
                  </a:ext>
                </a:extLst>
              </a:tr>
              <a:tr h="366232">
                <a:tc rowSpan="6">
                  <a:txBody>
                    <a:bodyPr/>
                    <a:lstStyle/>
                    <a:p>
                      <a:pPr algn="ctr" fontAlgn="ctr"/>
                      <a:r>
                        <a:rPr lang="en-GB" sz="1000" b="0" i="0" u="none" strike="noStrike" kern="1200">
                          <a:solidFill>
                            <a:srgbClr val="000000"/>
                          </a:solidFill>
                          <a:effectLst/>
                          <a:latin typeface="Calibri"/>
                          <a:ea typeface="+mn-ea"/>
                          <a:cs typeface="+mn-cs"/>
                        </a:rPr>
                        <a:t>Service Catalogue</a:t>
                      </a:r>
                    </a:p>
                  </a:txBody>
                  <a:tcPr marL="0" marR="0" marT="0" marB="0" vert="vert270" anchor="ctr"/>
                </a:tc>
                <a:tc>
                  <a:txBody>
                    <a:bodyPr/>
                    <a:lstStyle/>
                    <a:p>
                      <a:pPr algn="l" fontAlgn="ctr"/>
                      <a:r>
                        <a:rPr lang="en-GB" sz="1000" b="0" i="0" u="none" strike="noStrike">
                          <a:solidFill>
                            <a:srgbClr val="000000"/>
                          </a:solidFill>
                          <a:effectLst/>
                          <a:latin typeface="Calibri"/>
                        </a:rPr>
                        <a:t>Non Standard Service Request</a:t>
                      </a:r>
                    </a:p>
                  </a:txBody>
                  <a:tcPr marL="90000" marR="90000" marT="46800" marB="46800" anchor="ctr"/>
                </a:tc>
                <a:tc>
                  <a:txBody>
                    <a:bodyPr/>
                    <a:lstStyle/>
                    <a:p>
                      <a:pPr algn="l" fontAlgn="ctr"/>
                      <a:r>
                        <a:rPr lang="en-GB" sz="1000" b="0" i="0" u="none" strike="noStrike">
                          <a:solidFill>
                            <a:srgbClr val="000000"/>
                          </a:solidFill>
                          <a:effectLst/>
                          <a:latin typeface="Calibri"/>
                        </a:rPr>
                        <a:t>Non-standard Service Requests have no defined SLAs</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SO 5.4.1 – 5.4.4</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Automatic and 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PMEL5</a:t>
                      </a:r>
                    </a:p>
                  </a:txBody>
                  <a:tcPr anchor="ctr"/>
                </a:tc>
                <a:extLst>
                  <a:ext uri="{0D108BD9-81ED-4DB2-BD59-A6C34878D82A}">
                    <a16:rowId xmlns:a16="http://schemas.microsoft.com/office/drawing/2014/main" val="781659270"/>
                  </a:ext>
                </a:extLst>
              </a:tr>
              <a:tr h="366232">
                <a:tc vMerge="1">
                  <a:txBody>
                    <a:bodyPr/>
                    <a:lstStyle/>
                    <a:p>
                      <a:pPr algn="l" fontAlgn="ctr"/>
                      <a:endParaRPr lang="en-GB" sz="1100" b="0"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b="0" i="0" u="none" strike="noStrike">
                          <a:solidFill>
                            <a:srgbClr val="000000"/>
                          </a:solidFill>
                          <a:effectLst/>
                          <a:latin typeface="Calibri"/>
                        </a:rPr>
                        <a:t>Cancelled Service Request</a:t>
                      </a:r>
                    </a:p>
                  </a:txBody>
                  <a:tcPr marL="90000" marR="90000" marT="46800" marB="46800" anchor="ctr"/>
                </a:tc>
                <a:tc>
                  <a:txBody>
                    <a:bodyPr/>
                    <a:lstStyle/>
                    <a:p>
                      <a:pPr algn="l" fontAlgn="ctr"/>
                      <a:r>
                        <a:rPr lang="en-GB" sz="1000" b="0" i="0" u="none" strike="noStrike">
                          <a:solidFill>
                            <a:srgbClr val="000000"/>
                          </a:solidFill>
                          <a:effectLst/>
                          <a:latin typeface="Calibri"/>
                        </a:rPr>
                        <a:t>Service Request has been cancelled</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SO 5.4.1 – 5.4.4, 6.2</a:t>
                      </a:r>
                      <a:endParaRPr kumimoji="0" lang="en-GB" sz="1000" b="1" i="0" u="none" strike="noStrike" kern="1200" cap="none" spc="0" normalizeH="0" baseline="0" noProof="0">
                        <a:ln>
                          <a:noFill/>
                        </a:ln>
                        <a:solidFill>
                          <a:srgbClr val="FF0000"/>
                        </a:solidFill>
                        <a:effectLst/>
                        <a:uLnTx/>
                        <a:uFillTx/>
                        <a:latin typeface="Calibri"/>
                        <a:ea typeface="+mn-ea"/>
                        <a:cs typeface="+mn-cs"/>
                      </a:endParaRPr>
                    </a:p>
                    <a:p>
                      <a:pPr marL="0" marR="0" lvl="0" indent="0" algn="l">
                        <a:lnSpc>
                          <a:spcPct val="100000"/>
                        </a:lnSpc>
                        <a:spcBef>
                          <a:spcPts val="0"/>
                        </a:spcBef>
                        <a:spcAft>
                          <a:spcPts val="0"/>
                        </a:spcAft>
                        <a:buClrTx/>
                        <a:buSzTx/>
                        <a:buFontTx/>
                        <a:buNone/>
                      </a:pPr>
                      <a:r>
                        <a:rPr lang="en-GB" sz="1000" b="0" i="0" u="none" strike="noStrike" kern="1200" cap="none" spc="0" normalizeH="0" baseline="0" noProof="0">
                          <a:ln>
                            <a:noFill/>
                          </a:ln>
                          <a:solidFill>
                            <a:schemeClr val="tx1"/>
                          </a:solidFill>
                          <a:effectLst/>
                          <a:uLnTx/>
                          <a:uFillTx/>
                          <a:latin typeface="Calibri"/>
                          <a:ea typeface="+mn-ea"/>
                          <a:cs typeface="+mn-cs"/>
                        </a:rPr>
                        <a:t>CSS 6.5</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Automatic and 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PMEL5</a:t>
                      </a:r>
                    </a:p>
                  </a:txBody>
                  <a:tcPr anchor="ctr"/>
                </a:tc>
                <a:extLst>
                  <a:ext uri="{0D108BD9-81ED-4DB2-BD59-A6C34878D82A}">
                    <a16:rowId xmlns:a16="http://schemas.microsoft.com/office/drawing/2014/main" val="4238816688"/>
                  </a:ext>
                </a:extLst>
              </a:tr>
              <a:tr h="366232">
                <a:tc vMerge="1">
                  <a:txBody>
                    <a:bodyPr/>
                    <a:lstStyle/>
                    <a:p>
                      <a:endParaRPr lang="en-GB"/>
                    </a:p>
                  </a:txBody>
                  <a:tcPr/>
                </a:tc>
                <a:tc>
                  <a:txBody>
                    <a:bodyPr/>
                    <a:lstStyle/>
                    <a:p>
                      <a:pPr algn="l" fontAlgn="ctr"/>
                      <a:r>
                        <a:rPr lang="en-GB" sz="1000" b="0" i="0" u="none" strike="noStrike">
                          <a:solidFill>
                            <a:srgbClr val="000000"/>
                          </a:solidFill>
                          <a:effectLst/>
                          <a:latin typeface="Calibri"/>
                        </a:rPr>
                        <a:t>Duplicate Service Request</a:t>
                      </a:r>
                    </a:p>
                  </a:txBody>
                  <a:tcPr marL="90000" marR="90000" marT="46800" marB="46800" anchor="ctr"/>
                </a:tc>
                <a:tc>
                  <a:txBody>
                    <a:bodyPr/>
                    <a:lstStyle/>
                    <a:p>
                      <a:pPr algn="l" fontAlgn="b"/>
                      <a:r>
                        <a:rPr lang="en-GB" sz="1000" b="0" i="0" u="none" strike="noStrike">
                          <a:solidFill>
                            <a:srgbClr val="000000"/>
                          </a:solidFill>
                          <a:effectLst/>
                          <a:latin typeface="Calibri"/>
                        </a:rPr>
                        <a:t>Duplicate Service Request created</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SO 5.4.1 – 5.4.4, 6.2</a:t>
                      </a:r>
                      <a:endParaRPr kumimoji="0" lang="en-GB" sz="1000" b="1" i="0" u="none" strike="noStrike" kern="1200" cap="none" spc="0" normalizeH="0" baseline="0" noProof="0">
                        <a:ln>
                          <a:noFill/>
                        </a:ln>
                        <a:solidFill>
                          <a:srgbClr val="FF0000"/>
                        </a:solidFill>
                        <a:effectLst/>
                        <a:uLnTx/>
                        <a:uFillTx/>
                        <a:latin typeface="Calibri"/>
                        <a:ea typeface="+mn-ea"/>
                        <a:cs typeface="+mn-cs"/>
                      </a:endParaRPr>
                    </a:p>
                    <a:p>
                      <a:pPr marL="0" marR="0" lvl="0" indent="0" algn="l">
                        <a:lnSpc>
                          <a:spcPct val="100000"/>
                        </a:lnSpc>
                        <a:spcBef>
                          <a:spcPts val="0"/>
                        </a:spcBef>
                        <a:spcAft>
                          <a:spcPts val="0"/>
                        </a:spcAft>
                        <a:buNone/>
                      </a:pPr>
                      <a:r>
                        <a:rPr lang="en-GB" sz="1000" b="0" i="0" u="none" strike="noStrike" noProof="0">
                          <a:solidFill>
                            <a:schemeClr val="tx1"/>
                          </a:solidFill>
                          <a:effectLst/>
                          <a:latin typeface="Calibri"/>
                        </a:rPr>
                        <a:t>CSS 6.5</a:t>
                      </a:r>
                      <a:endParaRPr lang="en-GB"/>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Automatic and 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DS&amp;A</a:t>
                      </a:r>
                      <a:endParaRPr lang="en-GB" sz="1000" b="0" i="0" u="none" strike="noStrike">
                        <a:solidFill>
                          <a:srgbClr val="000000"/>
                        </a:solidFill>
                        <a:effectLst/>
                        <a:latin typeface="Calibri"/>
                      </a:endParaRP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PMEL5</a:t>
                      </a:r>
                      <a:endParaRPr lang="en-GB" sz="1000" b="0" i="0" u="none" strike="noStrike">
                        <a:solidFill>
                          <a:srgbClr val="000000"/>
                        </a:solidFill>
                        <a:effectLst/>
                        <a:latin typeface="Calibri"/>
                      </a:endParaRPr>
                    </a:p>
                  </a:txBody>
                  <a:tcPr anchor="ctr"/>
                </a:tc>
                <a:extLst>
                  <a:ext uri="{0D108BD9-81ED-4DB2-BD59-A6C34878D82A}">
                    <a16:rowId xmlns:a16="http://schemas.microsoft.com/office/drawing/2014/main" val="1278516505"/>
                  </a:ext>
                </a:extLst>
              </a:tr>
              <a:tr h="366232">
                <a:tc vMerge="1">
                  <a:txBody>
                    <a:bodyPr/>
                    <a:lstStyle/>
                    <a:p>
                      <a:endParaRPr lang="en-GB"/>
                    </a:p>
                  </a:txBody>
                  <a:tcPr/>
                </a:tc>
                <a:tc>
                  <a:txBody>
                    <a:bodyPr/>
                    <a:lstStyle/>
                    <a:p>
                      <a:pPr algn="l" fontAlgn="ctr"/>
                      <a:r>
                        <a:rPr lang="en-GB" sz="1000" b="0" i="0" u="none" strike="noStrike">
                          <a:solidFill>
                            <a:srgbClr val="000000"/>
                          </a:solidFill>
                          <a:effectLst/>
                          <a:latin typeface="Calibri"/>
                        </a:rPr>
                        <a:t>Service Request Raised In Error</a:t>
                      </a:r>
                    </a:p>
                  </a:txBody>
                  <a:tcPr marL="90000" marR="90000" marT="46800" marB="46800" anchor="ctr"/>
                </a:tc>
                <a:tc>
                  <a:txBody>
                    <a:bodyPr/>
                    <a:lstStyle/>
                    <a:p>
                      <a:pPr algn="l" fontAlgn="b"/>
                      <a:r>
                        <a:rPr lang="en-GB" sz="1000" b="0" i="0" u="none" strike="noStrike">
                          <a:solidFill>
                            <a:srgbClr val="000000"/>
                          </a:solidFill>
                          <a:effectLst/>
                          <a:latin typeface="Calibri"/>
                        </a:rPr>
                        <a:t>Service Request raised in error</a:t>
                      </a:r>
                      <a:endParaRPr lang="en-GB" sz="1000" b="0" i="0" u="none" strike="noStrike">
                        <a:solidFill>
                          <a:srgbClr val="FF0000"/>
                        </a:solidFill>
                        <a:effectLst/>
                        <a:latin typeface="Calibri"/>
                      </a:endParaRP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SO 5.4.1 – 5.4.4, 6.2</a:t>
                      </a:r>
                      <a:endParaRPr kumimoji="0" lang="en-GB" sz="1000" b="1" i="0" u="none" strike="noStrike" kern="1200" cap="none" spc="0" normalizeH="0" baseline="0" noProof="0">
                        <a:ln>
                          <a:noFill/>
                        </a:ln>
                        <a:solidFill>
                          <a:srgbClr val="FF0000"/>
                        </a:solidFill>
                        <a:effectLst/>
                        <a:uLnTx/>
                        <a:uFillTx/>
                        <a:latin typeface="Calibri"/>
                        <a:ea typeface="+mn-ea"/>
                        <a:cs typeface="+mn-cs"/>
                      </a:endParaRPr>
                    </a:p>
                    <a:p>
                      <a:pPr marL="0" marR="0" lvl="0" indent="0" algn="l">
                        <a:lnSpc>
                          <a:spcPct val="100000"/>
                        </a:lnSpc>
                        <a:spcBef>
                          <a:spcPts val="0"/>
                        </a:spcBef>
                        <a:spcAft>
                          <a:spcPts val="0"/>
                        </a:spcAft>
                        <a:buNone/>
                      </a:pPr>
                      <a:r>
                        <a:rPr lang="en-GB" sz="1000" b="0" i="0" u="none" strike="noStrike" noProof="0">
                          <a:solidFill>
                            <a:schemeClr val="tx1"/>
                          </a:solidFill>
                          <a:effectLst/>
                          <a:latin typeface="Calibri"/>
                        </a:rPr>
                        <a:t>CSS 6.5</a:t>
                      </a:r>
                      <a:endParaRPr lang="en-GB"/>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Automatic and 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PMEL5</a:t>
                      </a:r>
                    </a:p>
                  </a:txBody>
                  <a:tcPr anchor="ctr"/>
                </a:tc>
                <a:extLst>
                  <a:ext uri="{0D108BD9-81ED-4DB2-BD59-A6C34878D82A}">
                    <a16:rowId xmlns:a16="http://schemas.microsoft.com/office/drawing/2014/main" val="383255728"/>
                  </a:ext>
                </a:extLst>
              </a:tr>
              <a:tr h="366232">
                <a:tc vMerge="1">
                  <a:txBody>
                    <a:bodyPr/>
                    <a:lstStyle/>
                    <a:p>
                      <a:endParaRPr lang="en-GB"/>
                    </a:p>
                  </a:txBody>
                  <a:tcPr/>
                </a:tc>
                <a:tc>
                  <a:txBody>
                    <a:bodyPr/>
                    <a:lstStyle/>
                    <a:p>
                      <a:pPr algn="l" fontAlgn="ctr"/>
                      <a:r>
                        <a:rPr lang="en-GB" sz="1000" b="0" i="0" u="none" strike="noStrike">
                          <a:solidFill>
                            <a:srgbClr val="000000"/>
                          </a:solidFill>
                          <a:effectLst/>
                          <a:latin typeface="Calibri"/>
                        </a:rPr>
                        <a:t>Mandatory Information Not Supplied/Inaccurate</a:t>
                      </a:r>
                    </a:p>
                  </a:txBody>
                  <a:tcPr marL="90000" marR="90000" marT="46800" marB="46800" anchor="ctr"/>
                </a:tc>
                <a:tc>
                  <a:txBody>
                    <a:bodyPr/>
                    <a:lstStyle/>
                    <a:p>
                      <a:pPr algn="l" fontAlgn="ctr"/>
                      <a:r>
                        <a:rPr lang="en-GB" sz="1000" b="0" i="0" u="none" strike="noStrike">
                          <a:solidFill>
                            <a:srgbClr val="000000"/>
                          </a:solidFill>
                          <a:effectLst/>
                          <a:latin typeface="Calibri"/>
                        </a:rPr>
                        <a:t>Information to support fulfilment not provided or inaccurate</a:t>
                      </a:r>
                    </a:p>
                  </a:txBody>
                  <a:tcPr marL="90000" marR="90000" marT="46800" marB="46800" anchor="ctr"/>
                </a:tc>
                <a:tc>
                  <a:txBody>
                    <a:bodyPr/>
                    <a:lstStyle/>
                    <a:p>
                      <a:pPr marL="0" marR="0" lvl="0" indent="0" algn="l" rtl="0" eaLnBrk="1" fontAlgn="b" latinLnBrk="0" hangingPunct="1">
                        <a:lnSpc>
                          <a:spcPct val="100000"/>
                        </a:lnSpc>
                        <a:spcBef>
                          <a:spcPts val="0"/>
                        </a:spcBef>
                        <a:spcAft>
                          <a:spcPts val="0"/>
                        </a:spcAft>
                        <a:buClrTx/>
                        <a:buSzTx/>
                        <a:buFontTx/>
                        <a:buNone/>
                      </a:pPr>
                      <a:r>
                        <a:rPr kumimoji="0" lang="en-GB" sz="1000" b="0" i="0" u="none" strike="noStrike" kern="1200" cap="none" spc="0" normalizeH="0" baseline="0" noProof="0">
                          <a:ln>
                            <a:noFill/>
                          </a:ln>
                          <a:solidFill>
                            <a:srgbClr val="000000"/>
                          </a:solidFill>
                          <a:effectLst/>
                          <a:uLnTx/>
                          <a:uFillTx/>
                          <a:latin typeface="Calibri"/>
                          <a:ea typeface="+mn-ea"/>
                          <a:cs typeface="+mn-cs"/>
                        </a:rPr>
                        <a:t>SO 5.4.1 – 5.4.4, 6.2</a:t>
                      </a:r>
                      <a:endParaRPr lang="en-US">
                        <a:latin typeface="Calibri"/>
                      </a:endParaRPr>
                    </a:p>
                    <a:p>
                      <a:pPr marL="0" marR="0" lvl="0" indent="0" algn="l">
                        <a:lnSpc>
                          <a:spcPct val="100000"/>
                        </a:lnSpc>
                        <a:spcBef>
                          <a:spcPts val="0"/>
                        </a:spcBef>
                        <a:spcAft>
                          <a:spcPts val="0"/>
                        </a:spcAft>
                        <a:buNone/>
                      </a:pPr>
                      <a:r>
                        <a:rPr lang="en-GB" sz="1000" b="0" i="0" u="none" strike="noStrike" kern="1200" cap="none" spc="0" normalizeH="0" baseline="0" noProof="0">
                          <a:ln>
                            <a:noFill/>
                          </a:ln>
                          <a:solidFill>
                            <a:schemeClr val="tx1"/>
                          </a:solidFill>
                          <a:effectLst/>
                          <a:uLnTx/>
                          <a:uFillTx/>
                          <a:latin typeface="Calibri"/>
                        </a:rPr>
                        <a:t>CSS 6.5</a:t>
                      </a:r>
                      <a:endParaRPr kumimoji="0" lang="en-GB"/>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Automatic and 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PMEL5</a:t>
                      </a:r>
                    </a:p>
                  </a:txBody>
                  <a:tcPr anchor="ctr"/>
                </a:tc>
                <a:extLst>
                  <a:ext uri="{0D108BD9-81ED-4DB2-BD59-A6C34878D82A}">
                    <a16:rowId xmlns:a16="http://schemas.microsoft.com/office/drawing/2014/main" val="3605744852"/>
                  </a:ext>
                </a:extLst>
              </a:tr>
              <a:tr h="366232">
                <a:tc vMerge="1">
                  <a:txBody>
                    <a:bodyPr/>
                    <a:lstStyle/>
                    <a:p>
                      <a:endParaRPr lang="en-GB"/>
                    </a:p>
                  </a:txBody>
                  <a:tcPr/>
                </a:tc>
                <a:tc>
                  <a:txBody>
                    <a:bodyPr/>
                    <a:lstStyle/>
                    <a:p>
                      <a:pPr algn="l" fontAlgn="ctr"/>
                      <a:r>
                        <a:rPr lang="en-GB" sz="1000" b="0" i="0" u="none" strike="noStrike">
                          <a:solidFill>
                            <a:srgbClr val="000000"/>
                          </a:solidFill>
                          <a:effectLst/>
                          <a:latin typeface="Calibri"/>
                        </a:rPr>
                        <a:t>Service Request Related to Pre Prod/Dev</a:t>
                      </a:r>
                    </a:p>
                  </a:txBody>
                  <a:tcPr marL="90000" marR="90000" marT="46800" marB="46800" anchor="ctr"/>
                </a:tc>
                <a:tc>
                  <a:txBody>
                    <a:bodyPr/>
                    <a:lstStyle/>
                    <a:p>
                      <a:pPr algn="l" fontAlgn="ctr"/>
                      <a:r>
                        <a:rPr lang="en-GB" sz="1000" b="0" i="0" u="none" strike="noStrike">
                          <a:solidFill>
                            <a:srgbClr val="000000"/>
                          </a:solidFill>
                          <a:effectLst/>
                          <a:latin typeface="Calibri"/>
                        </a:rPr>
                        <a:t>Non CSS Service Impacting</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SO 5.4.1 – 5.4.4, 6.2</a:t>
                      </a:r>
                      <a:endParaRPr kumimoji="0" lang="en-GB" sz="1000" b="1" i="0" u="none" strike="noStrike" kern="1200" cap="none" spc="0" normalizeH="0" baseline="0" noProof="0">
                        <a:ln>
                          <a:noFill/>
                        </a:ln>
                        <a:solidFill>
                          <a:srgbClr val="FF0000"/>
                        </a:solidFill>
                        <a:effectLst/>
                        <a:uLnTx/>
                        <a:uFillTx/>
                        <a:latin typeface="Calibri"/>
                        <a:ea typeface="+mn-ea"/>
                        <a:cs typeface="+mn-cs"/>
                      </a:endParaRP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Automatic and 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a:ea typeface="+mn-ea"/>
                          <a:cs typeface="+mn-cs"/>
                        </a:rPr>
                        <a:t>PMEL5</a:t>
                      </a:r>
                    </a:p>
                  </a:txBody>
                  <a:tcPr anchor="ctr"/>
                </a:tc>
                <a:extLst>
                  <a:ext uri="{0D108BD9-81ED-4DB2-BD59-A6C34878D82A}">
                    <a16:rowId xmlns:a16="http://schemas.microsoft.com/office/drawing/2014/main" val="1393192854"/>
                  </a:ext>
                </a:extLst>
              </a:tr>
            </a:tbl>
          </a:graphicData>
        </a:graphic>
      </p:graphicFrame>
    </p:spTree>
    <p:extLst>
      <p:ext uri="{BB962C8B-B14F-4D97-AF65-F5344CB8AC3E}">
        <p14:creationId xmlns:p14="http://schemas.microsoft.com/office/powerpoint/2010/main" val="1301168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E88798B-E86F-38C6-43D1-EBDCF49C19EE}"/>
              </a:ext>
            </a:extLst>
          </p:cNvPr>
          <p:cNvSpPr txBox="1"/>
          <p:nvPr/>
        </p:nvSpPr>
        <p:spPr>
          <a:xfrm>
            <a:off x="114300" y="180975"/>
            <a:ext cx="9656424" cy="830997"/>
          </a:xfrm>
          <a:prstGeom prst="rect">
            <a:avLst/>
          </a:prstGeom>
          <a:noFill/>
        </p:spPr>
        <p:txBody>
          <a:bodyPr wrap="square" rtlCol="0">
            <a:spAutoFit/>
          </a:bodyPr>
          <a:lstStyle/>
          <a:p>
            <a:r>
              <a:rPr lang="en-GB" sz="2400" b="1">
                <a:latin typeface="Lato" panose="020F0502020204030203" pitchFamily="34" charset="0"/>
                <a:ea typeface="Lato" panose="020F0502020204030203" pitchFamily="34" charset="0"/>
                <a:cs typeface="Lato" panose="020F0502020204030203" pitchFamily="34" charset="0"/>
              </a:rPr>
              <a:t>A view of trending of new incidents coming into the desk and age of current on hold incidents </a:t>
            </a:r>
          </a:p>
        </p:txBody>
      </p:sp>
      <p:graphicFrame>
        <p:nvGraphicFramePr>
          <p:cNvPr id="8" name="Table 3">
            <a:extLst>
              <a:ext uri="{FF2B5EF4-FFF2-40B4-BE49-F238E27FC236}">
                <a16:creationId xmlns:a16="http://schemas.microsoft.com/office/drawing/2014/main" id="{A3357788-E5DB-28B9-3A26-E32E8C130A07}"/>
              </a:ext>
            </a:extLst>
          </p:cNvPr>
          <p:cNvGraphicFramePr>
            <a:graphicFrameLocks noGrp="1"/>
          </p:cNvGraphicFramePr>
          <p:nvPr/>
        </p:nvGraphicFramePr>
        <p:xfrm>
          <a:off x="6212440" y="3350760"/>
          <a:ext cx="5520647" cy="2682240"/>
        </p:xfrm>
        <a:graphic>
          <a:graphicData uri="http://schemas.openxmlformats.org/drawingml/2006/table">
            <a:tbl>
              <a:tblPr firstRow="1" bandRow="1"/>
              <a:tblGrid>
                <a:gridCol w="5520647">
                  <a:extLst>
                    <a:ext uri="{9D8B030D-6E8A-4147-A177-3AD203B41FA5}">
                      <a16:colId xmlns:a16="http://schemas.microsoft.com/office/drawing/2014/main" val="18260834"/>
                    </a:ext>
                  </a:extLst>
                </a:gridCol>
              </a:tblGrid>
              <a:tr h="23964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200">
                          <a:latin typeface="Lato"/>
                          <a:ea typeface="Lato"/>
                          <a:cs typeface="Lato"/>
                        </a:rPr>
                        <a:t>Commentary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F144A"/>
                    </a:solidFill>
                  </a:tcPr>
                </a:tc>
                <a:extLst>
                  <a:ext uri="{0D108BD9-81ED-4DB2-BD59-A6C34878D82A}">
                    <a16:rowId xmlns:a16="http://schemas.microsoft.com/office/drawing/2014/main" val="949524101"/>
                  </a:ext>
                </a:extLst>
              </a:tr>
              <a:tr h="21867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457200" lvl="1" indent="0" rtl="0" eaLnBrk="1" latinLnBrk="0" hangingPunct="1">
                        <a:buFont typeface="Arial" panose="020B0604020202020204" pitchFamily="34" charset="0"/>
                        <a:buNone/>
                      </a:pPr>
                      <a:endParaRPr lang="en-GB" sz="1400" b="1" kern="1200">
                        <a:solidFill>
                          <a:schemeClr val="dk1"/>
                        </a:solidFill>
                        <a:effectLst/>
                        <a:latin typeface="Lato" panose="020F0502020204030203" pitchFamily="34" charset="0"/>
                        <a:ea typeface="Lato" panose="020F0502020204030203" pitchFamily="34" charset="0"/>
                        <a:cs typeface="Lato" panose="020F0502020204030203" pitchFamily="34" charset="0"/>
                      </a:endParaRPr>
                    </a:p>
                    <a:p>
                      <a:pPr marL="0" indent="0">
                        <a:buFont typeface="Arial,Sans-Serif"/>
                        <a:buNone/>
                      </a:pPr>
                      <a:r>
                        <a:rPr lang="en-GB" sz="1200" b="1">
                          <a:latin typeface="Lato"/>
                          <a:ea typeface="Lato"/>
                          <a:cs typeface="Lato"/>
                        </a:rPr>
                        <a:t>Between the 19th June and 25th of June we have received 144 Incidents </a:t>
                      </a:r>
                      <a:endParaRPr lang="en-US" sz="1200">
                        <a:latin typeface="Lato" panose="020F0502020204030203" pitchFamily="34" charset="0"/>
                        <a:ea typeface="Lato" panose="020F0502020204030203" pitchFamily="34" charset="0"/>
                        <a:cs typeface="Lato" panose="020F0502020204030203" pitchFamily="34" charset="0"/>
                      </a:endParaRPr>
                    </a:p>
                    <a:p>
                      <a:pPr marL="628650" lvl="1" indent="-171450">
                        <a:buFont typeface="Arial" panose="020B0604020202020204" pitchFamily="34" charset="0"/>
                        <a:buChar char="•"/>
                      </a:pPr>
                      <a:r>
                        <a:rPr lang="en-GB" sz="1200" b="1">
                          <a:latin typeface="Lato"/>
                          <a:ea typeface="Lato"/>
                          <a:cs typeface="Lato"/>
                        </a:rPr>
                        <a:t>   </a:t>
                      </a:r>
                      <a:r>
                        <a:rPr lang="en-GB" sz="1200">
                          <a:latin typeface="Lato"/>
                          <a:ea typeface="Lato"/>
                          <a:cs typeface="Lato"/>
                        </a:rPr>
                        <a:t>75 were related to Error API. </a:t>
                      </a:r>
                      <a:endParaRPr lang="en-US" sz="1200">
                        <a:latin typeface="Lato"/>
                        <a:ea typeface="Lato"/>
                        <a:cs typeface="Lato"/>
                      </a:endParaRPr>
                    </a:p>
                    <a:p>
                      <a:pPr marL="742950" lvl="1" indent="-285750">
                        <a:buFont typeface="Arial,Sans-Serif"/>
                        <a:buChar char="•"/>
                      </a:pPr>
                      <a:r>
                        <a:rPr lang="en-US" sz="1200">
                          <a:latin typeface="Lato"/>
                          <a:ea typeface="Lato"/>
                          <a:cs typeface="Lato"/>
                        </a:rPr>
                        <a:t>14 were related to Failed Registration.</a:t>
                      </a:r>
                      <a:endParaRPr lang="en-GB" sz="1200">
                        <a:latin typeface="Lato"/>
                        <a:ea typeface="Lato"/>
                        <a:cs typeface="Lato"/>
                      </a:endParaRPr>
                    </a:p>
                    <a:p>
                      <a:pPr marL="742950" lvl="1" indent="-285750">
                        <a:buFont typeface="Arial,Sans-Serif"/>
                        <a:buChar char="•"/>
                      </a:pPr>
                      <a:r>
                        <a:rPr lang="en-GB" sz="1200">
                          <a:latin typeface="Lato"/>
                          <a:ea typeface="Lato"/>
                          <a:cs typeface="Lato"/>
                        </a:rPr>
                        <a:t>29 were related to One or more CSS business validation errors </a:t>
                      </a:r>
                    </a:p>
                    <a:p>
                      <a:pPr marL="742950" lvl="1" indent="-285750">
                        <a:buFont typeface="Arial,Sans-Serif"/>
                        <a:buChar char="•"/>
                      </a:pPr>
                      <a:r>
                        <a:rPr lang="en-GB" sz="1200">
                          <a:latin typeface="Lato"/>
                          <a:ea typeface="Lato"/>
                          <a:cs typeface="Lato"/>
                        </a:rPr>
                        <a:t>With the remainder being across several areas.</a:t>
                      </a:r>
                    </a:p>
                    <a:p>
                      <a:pPr marL="0" marR="0" lvl="0" indent="0" algn="l">
                        <a:lnSpc>
                          <a:spcPct val="100000"/>
                        </a:lnSpc>
                        <a:spcBef>
                          <a:spcPts val="0"/>
                        </a:spcBef>
                        <a:spcAft>
                          <a:spcPts val="0"/>
                        </a:spcAft>
                        <a:buNone/>
                      </a:pPr>
                      <a:endParaRPr lang="en-US" sz="1400">
                        <a:latin typeface="Lato" panose="020F0502020204030203" pitchFamily="34" charset="0"/>
                        <a:ea typeface="Lato" panose="020F0502020204030203" pitchFamily="34" charset="0"/>
                        <a:cs typeface="Lato" panose="020F0502020204030203" pitchFamily="34" charset="0"/>
                      </a:endParaRPr>
                    </a:p>
                    <a:p>
                      <a:pPr marL="0" marR="0" lvl="0" indent="0" algn="l">
                        <a:lnSpc>
                          <a:spcPct val="100000"/>
                        </a:lnSpc>
                        <a:spcBef>
                          <a:spcPts val="0"/>
                        </a:spcBef>
                        <a:spcAft>
                          <a:spcPts val="0"/>
                        </a:spcAft>
                        <a:buNone/>
                      </a:pPr>
                      <a:r>
                        <a:rPr lang="en-US" sz="1400">
                          <a:latin typeface="Lato"/>
                          <a:ea typeface="Lato"/>
                          <a:cs typeface="Lato"/>
                        </a:rPr>
                        <a:t>To the left the graph is showing the age of incidents which are currently on hold awaiting a market participant response.</a:t>
                      </a:r>
                    </a:p>
                    <a:p>
                      <a:pPr marL="0" marR="0" lvl="0" indent="0" algn="l">
                        <a:lnSpc>
                          <a:spcPct val="100000"/>
                        </a:lnSpc>
                        <a:spcBef>
                          <a:spcPts val="0"/>
                        </a:spcBef>
                        <a:spcAft>
                          <a:spcPts val="0"/>
                        </a:spcAft>
                        <a:buNone/>
                      </a:pPr>
                      <a:endParaRPr lang="en-US" sz="1400">
                        <a:latin typeface="Lato"/>
                        <a:ea typeface="Lato"/>
                        <a:cs typeface="Lato"/>
                      </a:endParaRPr>
                    </a:p>
                    <a:p>
                      <a:pPr marL="0" marR="0" lvl="0" indent="0" algn="l">
                        <a:lnSpc>
                          <a:spcPct val="100000"/>
                        </a:lnSpc>
                        <a:spcBef>
                          <a:spcPts val="0"/>
                        </a:spcBef>
                        <a:spcAft>
                          <a:spcPts val="0"/>
                        </a:spcAft>
                        <a:buNone/>
                      </a:pPr>
                      <a:r>
                        <a:rPr lang="en-US" sz="1400">
                          <a:latin typeface="Lato"/>
                          <a:ea typeface="Lato"/>
                          <a:cs typeface="Lato"/>
                        </a:rPr>
                        <a:t>The largest contributing party to the on-hold queue (500 incidents) confirmed closure this week.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4075271"/>
                  </a:ext>
                </a:extLst>
              </a:tr>
            </a:tbl>
          </a:graphicData>
        </a:graphic>
      </p:graphicFrame>
      <p:graphicFrame>
        <p:nvGraphicFramePr>
          <p:cNvPr id="3" name="Chart 2">
            <a:extLst>
              <a:ext uri="{FF2B5EF4-FFF2-40B4-BE49-F238E27FC236}">
                <a16:creationId xmlns:a16="http://schemas.microsoft.com/office/drawing/2014/main" id="{C5790CB0-F01A-FD06-99DD-CAB38D262AC4}"/>
              </a:ext>
            </a:extLst>
          </p:cNvPr>
          <p:cNvGraphicFramePr>
            <a:graphicFrameLocks/>
          </p:cNvGraphicFramePr>
          <p:nvPr/>
        </p:nvGraphicFramePr>
        <p:xfrm>
          <a:off x="6107483" y="899460"/>
          <a:ext cx="5625604" cy="2332011"/>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A2EE8746-AD23-9D68-CBDB-7995BCE3F87F}"/>
              </a:ext>
            </a:extLst>
          </p:cNvPr>
          <p:cNvPicPr>
            <a:picLocks noChangeAspect="1"/>
          </p:cNvPicPr>
          <p:nvPr/>
        </p:nvPicPr>
        <p:blipFill>
          <a:blip r:embed="rId3"/>
          <a:stretch>
            <a:fillRect/>
          </a:stretch>
        </p:blipFill>
        <p:spPr>
          <a:xfrm>
            <a:off x="458913" y="1011972"/>
            <a:ext cx="5125141" cy="5090324"/>
          </a:xfrm>
          <a:prstGeom prst="rect">
            <a:avLst/>
          </a:prstGeom>
        </p:spPr>
      </p:pic>
    </p:spTree>
    <p:extLst>
      <p:ext uri="{BB962C8B-B14F-4D97-AF65-F5344CB8AC3E}">
        <p14:creationId xmlns:p14="http://schemas.microsoft.com/office/powerpoint/2010/main" val="2823426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80DA-4DF1-CD4E-0491-88A44472852A}"/>
              </a:ext>
            </a:extLst>
          </p:cNvPr>
          <p:cNvSpPr>
            <a:spLocks noGrp="1"/>
          </p:cNvSpPr>
          <p:nvPr>
            <p:ph type="title"/>
          </p:nvPr>
        </p:nvSpPr>
        <p:spPr/>
        <p:txBody>
          <a:bodyPr/>
          <a:lstStyle/>
          <a:p>
            <a:r>
              <a:rPr lang="en-GB"/>
              <a:t>Proposed Performance Measurement Exclusions</a:t>
            </a:r>
            <a:br>
              <a:rPr lang="en-GB"/>
            </a:br>
            <a:r>
              <a:rPr lang="en-GB" sz="1600"/>
              <a:t>Incident-Related</a:t>
            </a:r>
          </a:p>
        </p:txBody>
      </p:sp>
      <p:graphicFrame>
        <p:nvGraphicFramePr>
          <p:cNvPr id="3" name="Table 6">
            <a:extLst>
              <a:ext uri="{FF2B5EF4-FFF2-40B4-BE49-F238E27FC236}">
                <a16:creationId xmlns:a16="http://schemas.microsoft.com/office/drawing/2014/main" id="{9F08FD82-CD3C-647B-BAE8-E11992B8907A}"/>
              </a:ext>
            </a:extLst>
          </p:cNvPr>
          <p:cNvGraphicFramePr>
            <a:graphicFrameLocks noGrp="1"/>
          </p:cNvGraphicFramePr>
          <p:nvPr/>
        </p:nvGraphicFramePr>
        <p:xfrm>
          <a:off x="288878" y="1260000"/>
          <a:ext cx="11614243" cy="3887576"/>
        </p:xfrm>
        <a:graphic>
          <a:graphicData uri="http://schemas.openxmlformats.org/drawingml/2006/table">
            <a:tbl>
              <a:tblPr firstRow="1" bandRow="1">
                <a:tableStyleId>{5C22544A-7EE6-4342-B048-85BDC9FD1C3A}</a:tableStyleId>
              </a:tblPr>
              <a:tblGrid>
                <a:gridCol w="354058">
                  <a:extLst>
                    <a:ext uri="{9D8B030D-6E8A-4147-A177-3AD203B41FA5}">
                      <a16:colId xmlns:a16="http://schemas.microsoft.com/office/drawing/2014/main" val="2948027460"/>
                    </a:ext>
                  </a:extLst>
                </a:gridCol>
                <a:gridCol w="1634862">
                  <a:extLst>
                    <a:ext uri="{9D8B030D-6E8A-4147-A177-3AD203B41FA5}">
                      <a16:colId xmlns:a16="http://schemas.microsoft.com/office/drawing/2014/main" val="3471561075"/>
                    </a:ext>
                  </a:extLst>
                </a:gridCol>
                <a:gridCol w="2334412">
                  <a:extLst>
                    <a:ext uri="{9D8B030D-6E8A-4147-A177-3AD203B41FA5}">
                      <a16:colId xmlns:a16="http://schemas.microsoft.com/office/drawing/2014/main" val="3062856010"/>
                    </a:ext>
                  </a:extLst>
                </a:gridCol>
                <a:gridCol w="1409985">
                  <a:extLst>
                    <a:ext uri="{9D8B030D-6E8A-4147-A177-3AD203B41FA5}">
                      <a16:colId xmlns:a16="http://schemas.microsoft.com/office/drawing/2014/main" val="2347712785"/>
                    </a:ext>
                  </a:extLst>
                </a:gridCol>
                <a:gridCol w="1047345">
                  <a:extLst>
                    <a:ext uri="{9D8B030D-6E8A-4147-A177-3AD203B41FA5}">
                      <a16:colId xmlns:a16="http://schemas.microsoft.com/office/drawing/2014/main" val="368492097"/>
                    </a:ext>
                  </a:extLst>
                </a:gridCol>
                <a:gridCol w="1832674">
                  <a:extLst>
                    <a:ext uri="{9D8B030D-6E8A-4147-A177-3AD203B41FA5}">
                      <a16:colId xmlns:a16="http://schemas.microsoft.com/office/drawing/2014/main" val="3795168003"/>
                    </a:ext>
                  </a:extLst>
                </a:gridCol>
                <a:gridCol w="2055519">
                  <a:extLst>
                    <a:ext uri="{9D8B030D-6E8A-4147-A177-3AD203B41FA5}">
                      <a16:colId xmlns:a16="http://schemas.microsoft.com/office/drawing/2014/main" val="1944277851"/>
                    </a:ext>
                  </a:extLst>
                </a:gridCol>
                <a:gridCol w="945388">
                  <a:extLst>
                    <a:ext uri="{9D8B030D-6E8A-4147-A177-3AD203B41FA5}">
                      <a16:colId xmlns:a16="http://schemas.microsoft.com/office/drawing/2014/main" val="3841442640"/>
                    </a:ext>
                  </a:extLst>
                </a:gridCol>
              </a:tblGrid>
              <a:tr h="526185">
                <a:tc>
                  <a:txBody>
                    <a:bodyPr/>
                    <a:lstStyle/>
                    <a:p>
                      <a:endParaRPr lang="en-GB" sz="1400"/>
                    </a:p>
                  </a:txBody>
                  <a:tcPr/>
                </a:tc>
                <a:tc>
                  <a:txBody>
                    <a:bodyPr/>
                    <a:lstStyle/>
                    <a:p>
                      <a:r>
                        <a:rPr lang="en-GB" sz="1400"/>
                        <a:t>Title</a:t>
                      </a:r>
                    </a:p>
                  </a:txBody>
                  <a:tcPr/>
                </a:tc>
                <a:tc>
                  <a:txBody>
                    <a:bodyPr/>
                    <a:lstStyle/>
                    <a:p>
                      <a:r>
                        <a:rPr lang="en-GB" sz="1400"/>
                        <a:t>Use Case/Justification</a:t>
                      </a:r>
                    </a:p>
                  </a:txBody>
                  <a:tcPr/>
                </a:tc>
                <a:tc>
                  <a:txBody>
                    <a:bodyPr/>
                    <a:lstStyle/>
                    <a:p>
                      <a:r>
                        <a:rPr lang="en-GB" sz="1400"/>
                        <a:t>Related Service Definition Criteria</a:t>
                      </a:r>
                    </a:p>
                  </a:txBody>
                  <a:tcPr/>
                </a:tc>
                <a:tc>
                  <a:txBody>
                    <a:bodyPr/>
                    <a:lstStyle/>
                    <a:p>
                      <a:r>
                        <a:rPr lang="en-GB" sz="1400"/>
                        <a:t>Identification Process</a:t>
                      </a:r>
                    </a:p>
                  </a:txBody>
                  <a:tcPr/>
                </a:tc>
                <a:tc>
                  <a:txBody>
                    <a:bodyPr/>
                    <a:lstStyle/>
                    <a:p>
                      <a:r>
                        <a:rPr lang="en-GB" sz="1400"/>
                        <a:t>Governance Process</a:t>
                      </a:r>
                    </a:p>
                  </a:txBody>
                  <a:tcPr/>
                </a:tc>
                <a:tc>
                  <a:txBody>
                    <a:bodyPr/>
                    <a:lstStyle/>
                    <a:p>
                      <a:r>
                        <a:rPr lang="en-GB" sz="1400"/>
                        <a:t>Exclusion Type</a:t>
                      </a:r>
                    </a:p>
                  </a:txBody>
                  <a:tcPr/>
                </a:tc>
                <a:tc>
                  <a:txBody>
                    <a:bodyPr/>
                    <a:lstStyle/>
                    <a:p>
                      <a:r>
                        <a:rPr lang="en-GB" sz="1400"/>
                        <a:t>Approach Type</a:t>
                      </a:r>
                    </a:p>
                  </a:txBody>
                  <a:tcPr/>
                </a:tc>
                <a:extLst>
                  <a:ext uri="{0D108BD9-81ED-4DB2-BD59-A6C34878D82A}">
                    <a16:rowId xmlns:a16="http://schemas.microsoft.com/office/drawing/2014/main" val="1963670536"/>
                  </a:ext>
                </a:extLst>
              </a:tr>
              <a:tr h="366317">
                <a:tc rowSpan="7">
                  <a:txBody>
                    <a:bodyPr/>
                    <a:lstStyle/>
                    <a:p>
                      <a:pPr algn="ctr" fontAlgn="ctr"/>
                      <a:r>
                        <a:rPr lang="en-GB" sz="1400" b="0" i="0" u="none" strike="noStrike">
                          <a:solidFill>
                            <a:srgbClr val="000000"/>
                          </a:solidFill>
                          <a:effectLst/>
                          <a:latin typeface="Calibri" panose="020F0502020204030204" pitchFamily="34" charset="0"/>
                        </a:rPr>
                        <a:t>Incident</a:t>
                      </a:r>
                    </a:p>
                  </a:txBody>
                  <a:tcPr marL="90000" marR="90000" marT="46800" marB="46800" vert="vert270" anchor="ctr"/>
                </a:tc>
                <a:tc>
                  <a:txBody>
                    <a:bodyPr/>
                    <a:lstStyle/>
                    <a:p>
                      <a:pPr algn="l" fontAlgn="ctr"/>
                      <a:r>
                        <a:rPr lang="en-GB" sz="1000" b="0" i="0" u="none" strike="noStrike">
                          <a:solidFill>
                            <a:srgbClr val="000000"/>
                          </a:solidFill>
                          <a:effectLst/>
                          <a:latin typeface="Calibri" panose="020F0502020204030204" pitchFamily="34" charset="0"/>
                        </a:rPr>
                        <a:t>ERDS and GRDS – Attached SLA</a:t>
                      </a:r>
                    </a:p>
                  </a:txBody>
                  <a:tcPr marL="90000" marR="90000" marT="46800" marB="46800" anchor="ctr"/>
                </a:tc>
                <a:tc>
                  <a:txBody>
                    <a:bodyPr/>
                    <a:lstStyle/>
                    <a:p>
                      <a:pPr algn="l" fontAlgn="ctr"/>
                      <a:r>
                        <a:rPr lang="en-GB" sz="1000" b="0" i="0" u="none" strike="noStrike" kern="1200" err="1">
                          <a:solidFill>
                            <a:srgbClr val="000000"/>
                          </a:solidFill>
                          <a:effectLst/>
                          <a:latin typeface="Calibri" panose="020F0502020204030204" pitchFamily="34" charset="0"/>
                          <a:ea typeface="+mn-ea"/>
                          <a:cs typeface="+mn-cs"/>
                        </a:rPr>
                        <a:t>RECCo</a:t>
                      </a:r>
                      <a:r>
                        <a:rPr lang="en-GB" sz="1000" b="0" i="0" u="none" strike="noStrike" kern="1200">
                          <a:solidFill>
                            <a:srgbClr val="000000"/>
                          </a:solidFill>
                          <a:effectLst/>
                          <a:latin typeface="Calibri" panose="020F0502020204030204" pitchFamily="34" charset="0"/>
                          <a:ea typeface="+mn-ea"/>
                          <a:cs typeface="+mn-cs"/>
                        </a:rPr>
                        <a:t> Managed, not under DCC Control</a:t>
                      </a:r>
                    </a:p>
                  </a:txBody>
                  <a:tcPr marL="90000" marR="90000" marT="46800" marB="46800" anchor="ctr"/>
                </a:tc>
                <a:tc>
                  <a:txBody>
                    <a:bodyPr/>
                    <a:lstStyle/>
                    <a:p>
                      <a:pPr algn="l" fontAlgn="b"/>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kern="1200">
                          <a:solidFill>
                            <a:srgbClr val="000000"/>
                          </a:solidFill>
                          <a:effectLst/>
                          <a:latin typeface="Calibri" panose="020F0502020204030204" pitchFamily="34" charset="0"/>
                          <a:ea typeface="+mn-ea"/>
                          <a:cs typeface="+mn-cs"/>
                        </a:rPr>
                        <a:t>5.2.1 to 5.2.8</a:t>
                      </a:r>
                    </a:p>
                  </a:txBody>
                  <a:tcPr anchor="ctr"/>
                </a:tc>
                <a:tc>
                  <a:txBody>
                    <a:bodyPr/>
                    <a:lstStyle/>
                    <a:p>
                      <a:pPr algn="l" fontAlgn="b"/>
                      <a:r>
                        <a:rPr lang="en-GB" sz="1000" b="0" i="0" u="none" strike="noStrike" kern="1200">
                          <a:solidFill>
                            <a:srgbClr val="000000"/>
                          </a:solidFill>
                          <a:effectLst/>
                          <a:latin typeface="Calibri" panose="020F0502020204030204" pitchFamily="34" charset="0"/>
                          <a:ea typeface="+mn-ea"/>
                          <a:cs typeface="+mn-cs"/>
                        </a:rPr>
                        <a:t>Automatic</a:t>
                      </a:r>
                    </a:p>
                  </a:txBody>
                  <a:tcPr anchor="ctr"/>
                </a:tc>
                <a:tc>
                  <a:txBody>
                    <a:bodyPr/>
                    <a:lstStyle/>
                    <a:p>
                      <a:pPr algn="l" fontAlgn="b"/>
                      <a:r>
                        <a:rPr lang="en-GB" sz="1000" b="0" i="0" u="none" strike="noStrike" kern="1200">
                          <a:solidFill>
                            <a:srgbClr val="000000"/>
                          </a:solidFill>
                          <a:effectLst/>
                          <a:latin typeface="Calibri" panose="020F0502020204030204" pitchFamily="34" charset="0"/>
                          <a:ea typeface="+mn-ea"/>
                          <a:cs typeface="+mn-cs"/>
                        </a:rPr>
                        <a:t>DS&amp;A</a:t>
                      </a:r>
                    </a:p>
                  </a:txBody>
                  <a:tcPr anchor="ctr"/>
                </a:tc>
                <a:tc>
                  <a:txBody>
                    <a:bodyPr/>
                    <a:lstStyle/>
                    <a:p>
                      <a:pPr algn="l" fontAlgn="b"/>
                      <a:r>
                        <a:rPr lang="en-GB" sz="1000" b="0" i="0" u="none" strike="noStrike" kern="1200">
                          <a:solidFill>
                            <a:srgbClr val="000000"/>
                          </a:solidFill>
                          <a:effectLst/>
                          <a:latin typeface="Calibri" panose="020F0502020204030204" pitchFamily="34" charset="0"/>
                          <a:ea typeface="+mn-ea"/>
                          <a:cs typeface="+mn-cs"/>
                        </a:rPr>
                        <a:t>Data Cleanse</a:t>
                      </a:r>
                    </a:p>
                  </a:txBody>
                  <a:tcPr anchor="ctr"/>
                </a:tc>
                <a:tc>
                  <a:txBody>
                    <a:bodyPr/>
                    <a:lstStyle/>
                    <a:p>
                      <a:pPr algn="l" fontAlgn="b"/>
                      <a:r>
                        <a:rPr lang="en-GB" sz="1000" b="0" i="0" u="none" strike="noStrike" kern="1200">
                          <a:solidFill>
                            <a:srgbClr val="000000"/>
                          </a:solidFill>
                          <a:effectLst/>
                          <a:latin typeface="Calibri" panose="020F0502020204030204" pitchFamily="34" charset="0"/>
                          <a:ea typeface="+mn-ea"/>
                          <a:cs typeface="+mn-cs"/>
                        </a:rPr>
                        <a:t>PMEL4</a:t>
                      </a:r>
                    </a:p>
                  </a:txBody>
                  <a:tcPr anchor="ctr"/>
                </a:tc>
                <a:extLst>
                  <a:ext uri="{0D108BD9-81ED-4DB2-BD59-A6C34878D82A}">
                    <a16:rowId xmlns:a16="http://schemas.microsoft.com/office/drawing/2014/main" val="1315176262"/>
                  </a:ext>
                </a:extLst>
              </a:tr>
              <a:tr h="244786">
                <a:tc vMerge="1">
                  <a:txBody>
                    <a:bodyPr/>
                    <a:lstStyle/>
                    <a:p>
                      <a:pPr algn="l" fontAlgn="ctr"/>
                      <a:endParaRPr lang="en-GB" sz="1100" b="0"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b="0" i="0" u="none" strike="noStrike">
                          <a:solidFill>
                            <a:srgbClr val="000000"/>
                          </a:solidFill>
                          <a:effectLst/>
                          <a:latin typeface="Calibri" panose="020F0502020204030204" pitchFamily="34" charset="0"/>
                        </a:rPr>
                        <a:t>Cancelled State</a:t>
                      </a:r>
                    </a:p>
                  </a:txBody>
                  <a:tcPr marL="90000" marR="90000" marT="46800" marB="46800" anchor="ctr"/>
                </a:tc>
                <a:tc>
                  <a:txBody>
                    <a:bodyPr/>
                    <a:lstStyle/>
                    <a:p>
                      <a:pPr algn="l" fontAlgn="ctr"/>
                      <a:r>
                        <a:rPr lang="en-GB" sz="1000" b="0" i="0" u="none" strike="noStrike">
                          <a:solidFill>
                            <a:srgbClr val="000000"/>
                          </a:solidFill>
                          <a:effectLst/>
                          <a:latin typeface="Calibri" panose="020F0502020204030204" pitchFamily="34" charset="0"/>
                        </a:rPr>
                        <a:t>Cancelled</a:t>
                      </a:r>
                    </a:p>
                  </a:txBody>
                  <a:tcPr marL="90000" marR="90000" marT="46800" marB="46800" anchor="ctr"/>
                </a:tc>
                <a:tc>
                  <a:txBody>
                    <a:bodyPr/>
                    <a:lstStyle/>
                    <a:p>
                      <a:pPr algn="l" fontAlgn="b"/>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kern="1200">
                          <a:solidFill>
                            <a:srgbClr val="000000"/>
                          </a:solidFill>
                          <a:effectLst/>
                          <a:latin typeface="Calibri" panose="020F0502020204030204" pitchFamily="34" charset="0"/>
                          <a:ea typeface="+mn-ea"/>
                          <a:cs typeface="+mn-cs"/>
                        </a:rPr>
                        <a:t>5.2.1 to 5.2.8</a:t>
                      </a:r>
                    </a:p>
                  </a:txBody>
                  <a:tcPr anchor="ctr"/>
                </a:tc>
                <a:tc>
                  <a:txBody>
                    <a:bodyPr/>
                    <a:lstStyle/>
                    <a:p>
                      <a:pPr algn="l" fontAlgn="b"/>
                      <a:r>
                        <a:rPr lang="en-GB" sz="1000" b="0" i="0" u="none" strike="noStrike">
                          <a:solidFill>
                            <a:srgbClr val="000000"/>
                          </a:solidFill>
                          <a:effectLst/>
                          <a:latin typeface="Calibri" panose="020F0502020204030204" pitchFamily="34" charset="0"/>
                        </a:rPr>
                        <a:t>Automatic</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PMEL1</a:t>
                      </a:r>
                    </a:p>
                  </a:txBody>
                  <a:tcPr anchor="ctr"/>
                </a:tc>
                <a:extLst>
                  <a:ext uri="{0D108BD9-81ED-4DB2-BD59-A6C34878D82A}">
                    <a16:rowId xmlns:a16="http://schemas.microsoft.com/office/drawing/2014/main" val="3269442541"/>
                  </a:ext>
                </a:extLst>
              </a:tr>
              <a:tr h="244786">
                <a:tc vMerge="1">
                  <a:txBody>
                    <a:bodyPr/>
                    <a:lstStyle/>
                    <a:p>
                      <a:pPr algn="l" fontAlgn="ctr"/>
                      <a:endParaRPr lang="en-GB" sz="1100" b="0"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b="0" i="0" u="none" strike="noStrike">
                          <a:solidFill>
                            <a:srgbClr val="000000"/>
                          </a:solidFill>
                          <a:effectLst/>
                          <a:latin typeface="Calibri" panose="020F0502020204030204" pitchFamily="34" charset="0"/>
                        </a:rPr>
                        <a:t>Duplicate Incident</a:t>
                      </a:r>
                    </a:p>
                  </a:txBody>
                  <a:tcPr marL="90000" marR="90000" marT="46800" marB="46800" anchor="ctr"/>
                </a:tc>
                <a:tc>
                  <a:txBody>
                    <a:bodyPr/>
                    <a:lstStyle/>
                    <a:p>
                      <a:pPr algn="l" fontAlgn="b"/>
                      <a:r>
                        <a:rPr lang="en-GB" sz="1000" b="0" i="0" u="none" strike="noStrike">
                          <a:solidFill>
                            <a:srgbClr val="000000"/>
                          </a:solidFill>
                          <a:effectLst/>
                          <a:latin typeface="Calibri" panose="020F0502020204030204" pitchFamily="34" charset="0"/>
                        </a:rPr>
                        <a:t>Duplicate incident created</a:t>
                      </a:r>
                    </a:p>
                  </a:txBody>
                  <a:tcPr marL="90000" marR="90000" marT="46800" marB="46800" anchor="ctr"/>
                </a:tc>
                <a:tc>
                  <a:txBody>
                    <a:bodyPr/>
                    <a:lstStyle/>
                    <a:p>
                      <a:pPr algn="l" fontAlgn="b"/>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kern="1200">
                          <a:solidFill>
                            <a:srgbClr val="000000"/>
                          </a:solidFill>
                          <a:effectLst/>
                          <a:latin typeface="Calibri" panose="020F0502020204030204" pitchFamily="34" charset="0"/>
                          <a:ea typeface="+mn-ea"/>
                          <a:cs typeface="+mn-cs"/>
                        </a:rPr>
                        <a:t>5.2.1 to 5.2.8</a:t>
                      </a:r>
                    </a:p>
                  </a:txBody>
                  <a:tcPr anchor="ctr"/>
                </a:tc>
                <a:tc>
                  <a:txBody>
                    <a:bodyPr/>
                    <a:lstStyle/>
                    <a:p>
                      <a:pPr algn="l" fontAlgn="b"/>
                      <a:r>
                        <a:rPr lang="en-GB" sz="1000" b="0" i="0" u="none" strike="noStrike">
                          <a:solidFill>
                            <a:srgbClr val="000000"/>
                          </a:solidFill>
                          <a:effectLst/>
                          <a:latin typeface="Calibri" panose="020F0502020204030204" pitchFamily="34" charset="0"/>
                        </a:rPr>
                        <a:t>Automatic</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PMEL1</a:t>
                      </a:r>
                    </a:p>
                  </a:txBody>
                  <a:tcPr anchor="ctr"/>
                </a:tc>
                <a:extLst>
                  <a:ext uri="{0D108BD9-81ED-4DB2-BD59-A6C34878D82A}">
                    <a16:rowId xmlns:a16="http://schemas.microsoft.com/office/drawing/2014/main" val="307763010"/>
                  </a:ext>
                </a:extLst>
              </a:tr>
              <a:tr h="414930">
                <a:tc vMerge="1">
                  <a:txBody>
                    <a:bodyPr/>
                    <a:lstStyle/>
                    <a:p>
                      <a:pPr algn="l" fontAlgn="ctr"/>
                      <a:endParaRPr lang="en-GB" sz="1100" b="0"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b="0" i="0" u="none" strike="noStrike">
                          <a:solidFill>
                            <a:srgbClr val="000000"/>
                          </a:solidFill>
                          <a:effectLst/>
                          <a:latin typeface="Calibri" panose="020F0502020204030204" pitchFamily="34" charset="0"/>
                        </a:rPr>
                        <a:t>Raised In Error</a:t>
                      </a:r>
                    </a:p>
                  </a:txBody>
                  <a:tcPr marL="90000" marR="90000" marT="46800" marB="46800" anchor="ctr"/>
                </a:tc>
                <a:tc>
                  <a:txBody>
                    <a:bodyPr/>
                    <a:lstStyle/>
                    <a:p>
                      <a:pPr algn="l" fontAlgn="b"/>
                      <a:r>
                        <a:rPr lang="en-GB" sz="1000" b="0" i="0" u="none" strike="noStrike">
                          <a:solidFill>
                            <a:srgbClr val="000000"/>
                          </a:solidFill>
                          <a:effectLst/>
                          <a:latin typeface="Calibri" panose="020F0502020204030204" pitchFamily="34" charset="0"/>
                        </a:rPr>
                        <a:t>Incident raised in error – </a:t>
                      </a:r>
                      <a:r>
                        <a:rPr lang="en-GB" sz="1000" b="0" i="0" u="none" strike="noStrike">
                          <a:solidFill>
                            <a:schemeClr val="tx1"/>
                          </a:solidFill>
                          <a:effectLst/>
                          <a:latin typeface="Calibri" panose="020F0502020204030204" pitchFamily="34" charset="0"/>
                        </a:rPr>
                        <a:t>manually or system generated</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a:solidFill>
                            <a:srgbClr val="000000"/>
                          </a:solidFill>
                          <a:effectLst/>
                          <a:latin typeface="Calibri" panose="020F0502020204030204" pitchFamily="34" charset="0"/>
                        </a:rPr>
                        <a:t>5.2.1 to 5.2.8</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PMEL2</a:t>
                      </a:r>
                    </a:p>
                  </a:txBody>
                  <a:tcPr anchor="ctr"/>
                </a:tc>
                <a:extLst>
                  <a:ext uri="{0D108BD9-81ED-4DB2-BD59-A6C34878D82A}">
                    <a16:rowId xmlns:a16="http://schemas.microsoft.com/office/drawing/2014/main" val="1132012864"/>
                  </a:ext>
                </a:extLst>
              </a:tr>
              <a:tr h="510433">
                <a:tc vMerge="1">
                  <a:txBody>
                    <a:bodyPr/>
                    <a:lstStyle/>
                    <a:p>
                      <a:pPr algn="l" fontAlgn="ctr"/>
                      <a:endParaRPr lang="en-GB" sz="1100" b="0"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b="0" i="0" u="none" strike="noStrike">
                          <a:solidFill>
                            <a:srgbClr val="000000"/>
                          </a:solidFill>
                          <a:effectLst/>
                          <a:latin typeface="Calibri" panose="020F0502020204030204" pitchFamily="34" charset="0"/>
                        </a:rPr>
                        <a:t>Non CSS Impacting</a:t>
                      </a:r>
                    </a:p>
                  </a:txBody>
                  <a:tcPr marL="90000" marR="90000" marT="46800" marB="46800" anchor="ctr"/>
                </a:tc>
                <a:tc>
                  <a:txBody>
                    <a:bodyPr/>
                    <a:lstStyle/>
                    <a:p>
                      <a:pPr algn="l" fontAlgn="b"/>
                      <a:r>
                        <a:rPr lang="en-GB" sz="1000" b="0" i="0" u="none" strike="noStrike">
                          <a:solidFill>
                            <a:srgbClr val="000000"/>
                          </a:solidFill>
                          <a:effectLst/>
                          <a:latin typeface="Calibri" panose="020F0502020204030204" pitchFamily="34" charset="0"/>
                        </a:rPr>
                        <a:t>Issue not impacting CSS or Switches</a:t>
                      </a:r>
                    </a:p>
                  </a:txBody>
                  <a:tcPr marL="90000" marR="90000" marT="46800" marB="46800" anchor="ctr"/>
                </a:tc>
                <a:tc>
                  <a:txBody>
                    <a:bodyPr/>
                    <a:lstStyle/>
                    <a:p>
                      <a:pPr algn="l" fontAlgn="b"/>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kern="1200">
                          <a:solidFill>
                            <a:srgbClr val="000000"/>
                          </a:solidFill>
                          <a:effectLst/>
                          <a:latin typeface="Calibri" panose="020F0502020204030204" pitchFamily="34" charset="0"/>
                          <a:ea typeface="+mn-ea"/>
                          <a:cs typeface="+mn-cs"/>
                        </a:rPr>
                        <a:t>5.2.1 to 5.2.8</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algn="l" fontAlgn="b"/>
                      <a:r>
                        <a:rPr lang="en-GB" sz="1000" b="0" i="0" u="none" strike="noStrike">
                          <a:solidFill>
                            <a:srgbClr val="000000"/>
                          </a:solidFill>
                          <a:effectLst/>
                          <a:latin typeface="Calibri" panose="020F0502020204030204" pitchFamily="34" charset="0"/>
                        </a:rPr>
                        <a:t>DS&amp;A, DCC Service Owner, ILSM</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Business Exception</a:t>
                      </a:r>
                    </a:p>
                  </a:txBody>
                  <a:tcPr anchor="ctr"/>
                </a:tc>
                <a:tc>
                  <a:txBody>
                    <a:bodyPr/>
                    <a:lstStyle/>
                    <a:p>
                      <a:pPr algn="l" fontAlgn="b"/>
                      <a:r>
                        <a:rPr lang="en-GB" sz="1000" b="0" i="0" u="none" strike="noStrike">
                          <a:solidFill>
                            <a:srgbClr val="000000"/>
                          </a:solidFill>
                          <a:effectLst/>
                          <a:latin typeface="Calibri" panose="020F0502020204030204" pitchFamily="34" charset="0"/>
                        </a:rPr>
                        <a:t>PMEL2</a:t>
                      </a:r>
                    </a:p>
                  </a:txBody>
                  <a:tcPr anchor="ctr"/>
                </a:tc>
                <a:extLst>
                  <a:ext uri="{0D108BD9-81ED-4DB2-BD59-A6C34878D82A}">
                    <a16:rowId xmlns:a16="http://schemas.microsoft.com/office/drawing/2014/main" val="3182337128"/>
                  </a:ext>
                </a:extLst>
              </a:tr>
              <a:tr h="925363">
                <a:tc vMerge="1">
                  <a:txBody>
                    <a:bodyPr/>
                    <a:lstStyle/>
                    <a:p>
                      <a:pPr algn="l" fontAlgn="ctr"/>
                      <a:endParaRPr lang="en-GB" sz="1100" b="0"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b="0" i="0" u="none" strike="noStrike">
                          <a:solidFill>
                            <a:srgbClr val="000000"/>
                          </a:solidFill>
                          <a:effectLst/>
                          <a:latin typeface="Calibri" panose="020F0502020204030204" pitchFamily="34" charset="0"/>
                        </a:rPr>
                        <a:t>Not SO Or Provider Responsibility</a:t>
                      </a:r>
                    </a:p>
                  </a:txBody>
                  <a:tcPr marL="90000" marR="90000" marT="46800" marB="46800" anchor="ctr"/>
                </a:tc>
                <a:tc>
                  <a:txBody>
                    <a:bodyPr/>
                    <a:lstStyle/>
                    <a:p>
                      <a:pPr algn="l" fontAlgn="ctr"/>
                      <a:r>
                        <a:rPr lang="en-GB" sz="1000" b="0" i="0" u="none" strike="noStrike">
                          <a:solidFill>
                            <a:srgbClr val="000000"/>
                          </a:solidFill>
                          <a:effectLst/>
                          <a:latin typeface="Calibri" panose="020F0502020204030204" pitchFamily="34" charset="0"/>
                        </a:rPr>
                        <a:t>Incident raised due to message unable to be delivered - this could be due to an endpoint being down, capacity issues/scaling or a business rule failure (failed to deliver)</a:t>
                      </a:r>
                    </a:p>
                  </a:txBody>
                  <a:tcPr marL="90000" marR="90000" marT="46800" marB="46800" anchor="ctr"/>
                </a:tc>
                <a:tc>
                  <a:txBody>
                    <a:bodyPr/>
                    <a:lstStyle/>
                    <a:p>
                      <a:pPr algn="l" fontAlgn="b"/>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kern="1200">
                          <a:solidFill>
                            <a:srgbClr val="000000"/>
                          </a:solidFill>
                          <a:effectLst/>
                          <a:latin typeface="Calibri" panose="020F0502020204030204" pitchFamily="34" charset="0"/>
                          <a:ea typeface="+mn-ea"/>
                          <a:cs typeface="+mn-cs"/>
                        </a:rPr>
                        <a:t>5.2.1 to 5.2.8</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DS&amp;A, DCC Service Owner, ILSM</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Business Exception</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PMEL2</a:t>
                      </a:r>
                    </a:p>
                  </a:txBody>
                  <a:tcPr anchor="ctr"/>
                </a:tc>
                <a:extLst>
                  <a:ext uri="{0D108BD9-81ED-4DB2-BD59-A6C34878D82A}">
                    <a16:rowId xmlns:a16="http://schemas.microsoft.com/office/drawing/2014/main" val="1531053277"/>
                  </a:ext>
                </a:extLst>
              </a:tr>
              <a:tr h="414930">
                <a:tc vMerge="1">
                  <a:txBody>
                    <a:bodyPr/>
                    <a:lstStyle/>
                    <a:p>
                      <a:pPr algn="l" fontAlgn="ctr"/>
                      <a:endParaRPr lang="en-GB" sz="1100" b="0"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b="0" i="0" u="none" strike="noStrike">
                          <a:solidFill>
                            <a:srgbClr val="000000"/>
                          </a:solidFill>
                          <a:effectLst/>
                          <a:latin typeface="Calibri" panose="020F0502020204030204" pitchFamily="34" charset="0"/>
                        </a:rPr>
                        <a:t>Catalogue Request/Service Request</a:t>
                      </a:r>
                    </a:p>
                  </a:txBody>
                  <a:tcPr marL="90000" marR="90000" marT="46800" marB="46800" anchor="ctr"/>
                </a:tc>
                <a:tc>
                  <a:txBody>
                    <a:bodyPr/>
                    <a:lstStyle/>
                    <a:p>
                      <a:pPr algn="l" fontAlgn="b"/>
                      <a:r>
                        <a:rPr lang="en-GB" sz="1000" b="0" i="0" u="none" strike="noStrike">
                          <a:solidFill>
                            <a:srgbClr val="000000"/>
                          </a:solidFill>
                          <a:effectLst/>
                          <a:latin typeface="Calibri" panose="020F0502020204030204" pitchFamily="34" charset="0"/>
                        </a:rPr>
                        <a:t>Request erroneously raised in Incident module</a:t>
                      </a:r>
                    </a:p>
                  </a:txBody>
                  <a:tcPr marL="90000" marR="90000" marT="46800" marB="46800" anchor="ctr"/>
                </a:tc>
                <a:tc>
                  <a:txBody>
                    <a:bodyPr/>
                    <a:lstStyle/>
                    <a:p>
                      <a:pPr algn="l" fontAlgn="b"/>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kern="1200">
                          <a:solidFill>
                            <a:srgbClr val="000000"/>
                          </a:solidFill>
                          <a:effectLst/>
                          <a:latin typeface="Calibri" panose="020F0502020204030204" pitchFamily="34" charset="0"/>
                          <a:ea typeface="+mn-ea"/>
                          <a:cs typeface="+mn-cs"/>
                        </a:rPr>
                        <a:t>5.2.1 to 5.2.8</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PMEL2</a:t>
                      </a:r>
                    </a:p>
                  </a:txBody>
                  <a:tcPr anchor="ctr"/>
                </a:tc>
                <a:extLst>
                  <a:ext uri="{0D108BD9-81ED-4DB2-BD59-A6C34878D82A}">
                    <a16:rowId xmlns:a16="http://schemas.microsoft.com/office/drawing/2014/main" val="20519268"/>
                  </a:ext>
                </a:extLst>
              </a:tr>
            </a:tbl>
          </a:graphicData>
        </a:graphic>
      </p:graphicFrame>
    </p:spTree>
    <p:extLst>
      <p:ext uri="{BB962C8B-B14F-4D97-AF65-F5344CB8AC3E}">
        <p14:creationId xmlns:p14="http://schemas.microsoft.com/office/powerpoint/2010/main" val="1905163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80DA-4DF1-CD4E-0491-88A44472852A}"/>
              </a:ext>
            </a:extLst>
          </p:cNvPr>
          <p:cNvSpPr>
            <a:spLocks noGrp="1"/>
          </p:cNvSpPr>
          <p:nvPr>
            <p:ph type="title"/>
          </p:nvPr>
        </p:nvSpPr>
        <p:spPr/>
        <p:txBody>
          <a:bodyPr/>
          <a:lstStyle/>
          <a:p>
            <a:r>
              <a:rPr lang="en-GB"/>
              <a:t>Proposed Performance Measurement Exclusions</a:t>
            </a:r>
            <a:br>
              <a:rPr lang="en-GB"/>
            </a:br>
            <a:r>
              <a:rPr lang="en-GB" sz="1600"/>
              <a:t>Incident-Related</a:t>
            </a:r>
          </a:p>
        </p:txBody>
      </p:sp>
      <p:graphicFrame>
        <p:nvGraphicFramePr>
          <p:cNvPr id="3" name="Table 6">
            <a:extLst>
              <a:ext uri="{FF2B5EF4-FFF2-40B4-BE49-F238E27FC236}">
                <a16:creationId xmlns:a16="http://schemas.microsoft.com/office/drawing/2014/main" id="{9F08FD82-CD3C-647B-BAE8-E11992B8907A}"/>
              </a:ext>
            </a:extLst>
          </p:cNvPr>
          <p:cNvGraphicFramePr>
            <a:graphicFrameLocks noGrp="1"/>
          </p:cNvGraphicFramePr>
          <p:nvPr/>
        </p:nvGraphicFramePr>
        <p:xfrm>
          <a:off x="381126" y="1068089"/>
          <a:ext cx="11506075" cy="4381698"/>
        </p:xfrm>
        <a:graphic>
          <a:graphicData uri="http://schemas.openxmlformats.org/drawingml/2006/table">
            <a:tbl>
              <a:tblPr firstRow="1" bandRow="1">
                <a:tableStyleId>{5C22544A-7EE6-4342-B048-85BDC9FD1C3A}</a:tableStyleId>
              </a:tblPr>
              <a:tblGrid>
                <a:gridCol w="372029">
                  <a:extLst>
                    <a:ext uri="{9D8B030D-6E8A-4147-A177-3AD203B41FA5}">
                      <a16:colId xmlns:a16="http://schemas.microsoft.com/office/drawing/2014/main" val="2948027460"/>
                    </a:ext>
                  </a:extLst>
                </a:gridCol>
                <a:gridCol w="1700387">
                  <a:extLst>
                    <a:ext uri="{9D8B030D-6E8A-4147-A177-3AD203B41FA5}">
                      <a16:colId xmlns:a16="http://schemas.microsoft.com/office/drawing/2014/main" val="3471561075"/>
                    </a:ext>
                  </a:extLst>
                </a:gridCol>
                <a:gridCol w="2427647">
                  <a:extLst>
                    <a:ext uri="{9D8B030D-6E8A-4147-A177-3AD203B41FA5}">
                      <a16:colId xmlns:a16="http://schemas.microsoft.com/office/drawing/2014/main" val="3062856010"/>
                    </a:ext>
                  </a:extLst>
                </a:gridCol>
                <a:gridCol w="1467458">
                  <a:extLst>
                    <a:ext uri="{9D8B030D-6E8A-4147-A177-3AD203B41FA5}">
                      <a16:colId xmlns:a16="http://schemas.microsoft.com/office/drawing/2014/main" val="2347712785"/>
                    </a:ext>
                  </a:extLst>
                </a:gridCol>
                <a:gridCol w="856664">
                  <a:extLst>
                    <a:ext uri="{9D8B030D-6E8A-4147-A177-3AD203B41FA5}">
                      <a16:colId xmlns:a16="http://schemas.microsoft.com/office/drawing/2014/main" val="368492097"/>
                    </a:ext>
                  </a:extLst>
                </a:gridCol>
                <a:gridCol w="1560630">
                  <a:extLst>
                    <a:ext uri="{9D8B030D-6E8A-4147-A177-3AD203B41FA5}">
                      <a16:colId xmlns:a16="http://schemas.microsoft.com/office/drawing/2014/main" val="2416022918"/>
                    </a:ext>
                  </a:extLst>
                </a:gridCol>
                <a:gridCol w="1560630">
                  <a:extLst>
                    <a:ext uri="{9D8B030D-6E8A-4147-A177-3AD203B41FA5}">
                      <a16:colId xmlns:a16="http://schemas.microsoft.com/office/drawing/2014/main" val="2187632513"/>
                    </a:ext>
                  </a:extLst>
                </a:gridCol>
                <a:gridCol w="1560630">
                  <a:extLst>
                    <a:ext uri="{9D8B030D-6E8A-4147-A177-3AD203B41FA5}">
                      <a16:colId xmlns:a16="http://schemas.microsoft.com/office/drawing/2014/main" val="1385847589"/>
                    </a:ext>
                  </a:extLst>
                </a:gridCol>
              </a:tblGrid>
              <a:tr h="933138">
                <a:tc>
                  <a:txBody>
                    <a:bodyPr/>
                    <a:lstStyle/>
                    <a:p>
                      <a:endParaRPr lang="en-GB" sz="1400"/>
                    </a:p>
                  </a:txBody>
                  <a:tcPr/>
                </a:tc>
                <a:tc>
                  <a:txBody>
                    <a:bodyPr/>
                    <a:lstStyle/>
                    <a:p>
                      <a:r>
                        <a:rPr lang="en-GB" sz="1400"/>
                        <a:t>Title</a:t>
                      </a:r>
                    </a:p>
                  </a:txBody>
                  <a:tcPr/>
                </a:tc>
                <a:tc>
                  <a:txBody>
                    <a:bodyPr/>
                    <a:lstStyle/>
                    <a:p>
                      <a:r>
                        <a:rPr lang="en-GB" sz="1400"/>
                        <a:t>Use Case/Justification</a:t>
                      </a:r>
                    </a:p>
                  </a:txBody>
                  <a:tcPr/>
                </a:tc>
                <a:tc>
                  <a:txBody>
                    <a:bodyPr/>
                    <a:lstStyle/>
                    <a:p>
                      <a:r>
                        <a:rPr lang="en-GB" sz="1400"/>
                        <a:t>Related Service Definition Criteria</a:t>
                      </a:r>
                    </a:p>
                  </a:txBody>
                  <a:tcPr/>
                </a:tc>
                <a:tc>
                  <a:txBody>
                    <a:bodyPr/>
                    <a:lstStyle/>
                    <a:p>
                      <a:r>
                        <a:rPr lang="en-GB" sz="1400"/>
                        <a:t>Identification Process</a:t>
                      </a:r>
                    </a:p>
                  </a:txBody>
                  <a:tcPr/>
                </a:tc>
                <a:tc>
                  <a:txBody>
                    <a:bodyPr/>
                    <a:lstStyle/>
                    <a:p>
                      <a:r>
                        <a:rPr lang="en-GB" sz="1400"/>
                        <a:t>Governance</a:t>
                      </a:r>
                    </a:p>
                  </a:txBody>
                  <a:tcPr/>
                </a:tc>
                <a:tc>
                  <a:txBody>
                    <a:bodyPr/>
                    <a:lstStyle/>
                    <a:p>
                      <a:r>
                        <a:rPr lang="en-GB" sz="1400"/>
                        <a:t>Exclusion Type</a:t>
                      </a:r>
                    </a:p>
                  </a:txBody>
                  <a:tcPr/>
                </a:tc>
                <a:tc>
                  <a:txBody>
                    <a:bodyPr/>
                    <a:lstStyle/>
                    <a:p>
                      <a:r>
                        <a:rPr lang="en-GB" sz="1400"/>
                        <a:t>PMEL Approach</a:t>
                      </a:r>
                    </a:p>
                  </a:txBody>
                  <a:tcPr/>
                </a:tc>
                <a:extLst>
                  <a:ext uri="{0D108BD9-81ED-4DB2-BD59-A6C34878D82A}">
                    <a16:rowId xmlns:a16="http://schemas.microsoft.com/office/drawing/2014/main" val="1963670536"/>
                  </a:ext>
                </a:extLst>
              </a:tr>
              <a:tr h="366232">
                <a:tc rowSpan="6">
                  <a:txBody>
                    <a:bodyPr/>
                    <a:lstStyle/>
                    <a:p>
                      <a:pPr marL="0" algn="ctr" defTabSz="914377" rtl="0" eaLnBrk="1" fontAlgn="ctr" latinLnBrk="0" hangingPunct="1"/>
                      <a:r>
                        <a:rPr lang="en-GB" sz="1100" b="0" i="0" u="none" strike="noStrike" kern="1200">
                          <a:solidFill>
                            <a:srgbClr val="000000"/>
                          </a:solidFill>
                          <a:effectLst/>
                          <a:latin typeface="Calibri" panose="020F0502020204030204" pitchFamily="34" charset="0"/>
                          <a:ea typeface="+mn-ea"/>
                          <a:cs typeface="+mn-cs"/>
                        </a:rPr>
                        <a:t>Incident</a:t>
                      </a:r>
                    </a:p>
                  </a:txBody>
                  <a:tcPr marL="0" marR="0" marT="0" marB="0" vert="vert270" anchor="ctr"/>
                </a:tc>
                <a:tc>
                  <a:txBody>
                    <a:bodyPr/>
                    <a:lstStyle/>
                    <a:p>
                      <a:pPr algn="l" fontAlgn="ctr"/>
                      <a:r>
                        <a:rPr lang="en-GB" sz="1000" b="0" i="0" u="none" strike="noStrike">
                          <a:solidFill>
                            <a:srgbClr val="000000"/>
                          </a:solidFill>
                          <a:effectLst/>
                          <a:latin typeface="Calibri" panose="020F0502020204030204" pitchFamily="34" charset="0"/>
                        </a:rPr>
                        <a:t>Planned Maintenance</a:t>
                      </a:r>
                    </a:p>
                  </a:txBody>
                  <a:tcPr marL="90000" marR="90000" marT="46800" marB="46800" anchor="ctr"/>
                </a:tc>
                <a:tc>
                  <a:txBody>
                    <a:bodyPr/>
                    <a:lstStyle/>
                    <a:p>
                      <a:pPr algn="l" fontAlgn="ctr"/>
                      <a:r>
                        <a:rPr lang="en-GB" sz="1000" b="0" i="0" u="none" strike="noStrike">
                          <a:solidFill>
                            <a:srgbClr val="000000"/>
                          </a:solidFill>
                          <a:effectLst/>
                          <a:latin typeface="Calibri" panose="020F0502020204030204" pitchFamily="34" charset="0"/>
                        </a:rPr>
                        <a:t>Incident raised due to unavailability during Planned Maintenance Window</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a:solidFill>
                            <a:srgbClr val="000000"/>
                          </a:solidFill>
                          <a:effectLst/>
                          <a:latin typeface="Calibri" panose="020F0502020204030204" pitchFamily="34" charset="0"/>
                        </a:rPr>
                        <a:t>5.2.1 to 5.2.8</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DS&amp;A, DCC Service Owner, ILSM</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PMEL2</a:t>
                      </a:r>
                    </a:p>
                  </a:txBody>
                  <a:tcPr anchor="ctr"/>
                </a:tc>
                <a:extLst>
                  <a:ext uri="{0D108BD9-81ED-4DB2-BD59-A6C34878D82A}">
                    <a16:rowId xmlns:a16="http://schemas.microsoft.com/office/drawing/2014/main" val="781659270"/>
                  </a:ext>
                </a:extLst>
              </a:tr>
              <a:tr h="366232">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Event Monitoring</a:t>
                      </a:r>
                    </a:p>
                  </a:txBody>
                  <a:tcPr marL="90000" marR="90000" marT="46800" marB="46800" anchor="ctr"/>
                </a:tc>
                <a:tc>
                  <a:txBody>
                    <a:bodyPr/>
                    <a:lstStyle/>
                    <a:p>
                      <a:pPr algn="l" fontAlgn="ctr"/>
                      <a:r>
                        <a:rPr lang="en-GB" sz="1000" b="0" i="0" u="none" strike="noStrike">
                          <a:solidFill>
                            <a:srgbClr val="000000"/>
                          </a:solidFill>
                          <a:effectLst/>
                          <a:latin typeface="Calibri" panose="020F0502020204030204" pitchFamily="34" charset="0"/>
                        </a:rPr>
                        <a:t>Alert/Alarm for Information only</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a:solidFill>
                            <a:srgbClr val="000000"/>
                          </a:solidFill>
                          <a:effectLst/>
                          <a:latin typeface="Calibri" panose="020F0502020204030204" pitchFamily="34" charset="0"/>
                        </a:rPr>
                        <a:t>5.2.1 to 5.2.8</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PMEL2</a:t>
                      </a:r>
                    </a:p>
                  </a:txBody>
                  <a:tcPr anchor="ctr"/>
                </a:tc>
                <a:extLst>
                  <a:ext uri="{0D108BD9-81ED-4DB2-BD59-A6C34878D82A}">
                    <a16:rowId xmlns:a16="http://schemas.microsoft.com/office/drawing/2014/main" val="697702081"/>
                  </a:ext>
                </a:extLst>
              </a:tr>
              <a:tr h="366232">
                <a:tc vMerge="1">
                  <a:txBody>
                    <a:bodyPr/>
                    <a:lstStyle/>
                    <a:p>
                      <a:pPr algn="l" fontAlgn="ctr"/>
                      <a:endParaRPr lang="en-GB" sz="1100" b="0"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b="0" i="0" u="none" strike="noStrike">
                          <a:solidFill>
                            <a:srgbClr val="000000"/>
                          </a:solidFill>
                          <a:effectLst/>
                          <a:latin typeface="Calibri" panose="020F0502020204030204" pitchFamily="34" charset="0"/>
                        </a:rPr>
                        <a:t>Testing/Production Proving</a:t>
                      </a:r>
                    </a:p>
                  </a:txBody>
                  <a:tcPr marL="90000" marR="90000" marT="46800" marB="46800" anchor="ctr"/>
                </a:tc>
                <a:tc>
                  <a:txBody>
                    <a:bodyPr/>
                    <a:lstStyle/>
                    <a:p>
                      <a:pPr algn="l" fontAlgn="ctr"/>
                      <a:r>
                        <a:rPr lang="en-GB" sz="1000" b="0" i="0" u="none" strike="noStrike">
                          <a:solidFill>
                            <a:srgbClr val="000000"/>
                          </a:solidFill>
                          <a:effectLst/>
                          <a:latin typeface="Calibri" panose="020F0502020204030204" pitchFamily="34" charset="0"/>
                        </a:rPr>
                        <a:t>Incident raised for testing purposes only</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a:solidFill>
                            <a:srgbClr val="000000"/>
                          </a:solidFill>
                          <a:effectLst/>
                          <a:latin typeface="Calibri" panose="020F0502020204030204" pitchFamily="34" charset="0"/>
                        </a:rPr>
                        <a:t>5.2.1 to 5.2.8</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PMEL2</a:t>
                      </a:r>
                    </a:p>
                  </a:txBody>
                  <a:tcPr anchor="ctr"/>
                </a:tc>
                <a:extLst>
                  <a:ext uri="{0D108BD9-81ED-4DB2-BD59-A6C34878D82A}">
                    <a16:rowId xmlns:a16="http://schemas.microsoft.com/office/drawing/2014/main" val="4238816688"/>
                  </a:ext>
                </a:extLst>
              </a:tr>
              <a:tr h="366232">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Known Defects</a:t>
                      </a:r>
                    </a:p>
                  </a:txBody>
                  <a:tcPr marL="90000" marR="90000" marT="46800" marB="46800" anchor="ctr"/>
                </a:tc>
                <a:tc>
                  <a:txBody>
                    <a:bodyPr/>
                    <a:lstStyle/>
                    <a:p>
                      <a:pPr algn="l" fontAlgn="ctr"/>
                      <a:r>
                        <a:rPr lang="en-GB" sz="1000" b="0" i="0" u="none" strike="noStrike">
                          <a:solidFill>
                            <a:srgbClr val="000000"/>
                          </a:solidFill>
                          <a:effectLst/>
                          <a:latin typeface="Calibri" panose="020F0502020204030204" pitchFamily="34" charset="0"/>
                        </a:rPr>
                        <a:t>We have an open Problem Record</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a:solidFill>
                            <a:srgbClr val="000000"/>
                          </a:solidFill>
                          <a:effectLst/>
                          <a:latin typeface="Calibri" panose="020F0502020204030204" pitchFamily="34" charset="0"/>
                        </a:rPr>
                        <a:t>5.2.1 to 5.2.8</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DS&amp;A, DCC Service Owner, ILSM</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PMEL2</a:t>
                      </a:r>
                      <a:endParaRPr lang="en-GB" sz="1000" b="0" i="0" u="none" strike="noStrike">
                        <a:solidFill>
                          <a:srgbClr val="000000"/>
                        </a:solidFill>
                        <a:effectLst/>
                        <a:latin typeface="Calibri" panose="020F0502020204030204" pitchFamily="34" charset="0"/>
                      </a:endParaRPr>
                    </a:p>
                  </a:txBody>
                  <a:tcPr anchor="ctr"/>
                </a:tc>
                <a:extLst>
                  <a:ext uri="{0D108BD9-81ED-4DB2-BD59-A6C34878D82A}">
                    <a16:rowId xmlns:a16="http://schemas.microsoft.com/office/drawing/2014/main" val="1278516505"/>
                  </a:ext>
                </a:extLst>
              </a:tr>
              <a:tr h="366232">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Tooling Defect/Issue</a:t>
                      </a:r>
                    </a:p>
                  </a:txBody>
                  <a:tcPr marL="90000" marR="90000" marT="46800" marB="46800" anchor="ctr"/>
                </a:tc>
                <a:tc>
                  <a:txBody>
                    <a:bodyPr/>
                    <a:lstStyle/>
                    <a:p>
                      <a:pPr algn="l" fontAlgn="ctr"/>
                      <a:r>
                        <a:rPr lang="en-GB" sz="1000" b="0" i="0" u="none" strike="noStrike">
                          <a:solidFill>
                            <a:srgbClr val="000000"/>
                          </a:solidFill>
                          <a:effectLst/>
                          <a:latin typeface="Calibri" panose="020F0502020204030204" pitchFamily="34" charset="0"/>
                        </a:rPr>
                        <a:t>ServiceNow Configuration/Workflow Issues – This could be where an SLA has incorrectly attached, integration has failed</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a:solidFill>
                            <a:srgbClr val="000000"/>
                          </a:solidFill>
                          <a:effectLst/>
                          <a:latin typeface="Calibri" panose="020F0502020204030204" pitchFamily="34" charset="0"/>
                        </a:rPr>
                        <a:t>5.2.1 to 5.2.8</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DS&amp;A</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Data Cleanse</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kern="1200">
                          <a:solidFill>
                            <a:srgbClr val="000000"/>
                          </a:solidFill>
                          <a:effectLst/>
                          <a:latin typeface="Calibri" panose="020F0502020204030204" pitchFamily="34" charset="0"/>
                          <a:ea typeface="+mn-ea"/>
                          <a:cs typeface="+mn-cs"/>
                        </a:rPr>
                        <a:t>PMEL2</a:t>
                      </a:r>
                    </a:p>
                  </a:txBody>
                  <a:tcPr anchor="ctr"/>
                </a:tc>
                <a:extLst>
                  <a:ext uri="{0D108BD9-81ED-4DB2-BD59-A6C34878D82A}">
                    <a16:rowId xmlns:a16="http://schemas.microsoft.com/office/drawing/2014/main" val="1393192854"/>
                  </a:ext>
                </a:extLst>
              </a:tr>
              <a:tr h="366232">
                <a:tc vMerge="1">
                  <a:txBody>
                    <a:bodyPr/>
                    <a:lstStyle/>
                    <a:p>
                      <a:pPr algn="ctr" fontAlgn="ctr"/>
                      <a:endParaRPr lang="en-GB" sz="1400" b="0" i="0" u="none" strike="noStrike">
                        <a:solidFill>
                          <a:srgbClr val="000000"/>
                        </a:solidFill>
                        <a:effectLst/>
                        <a:latin typeface="Calibri" panose="020F0502020204030204" pitchFamily="34" charset="0"/>
                      </a:endParaRPr>
                    </a:p>
                  </a:txBody>
                  <a:tcPr marL="90000" marR="90000" marT="46800" marB="46800" vert="vert270" anchor="ctr"/>
                </a:tc>
                <a:tc>
                  <a:txBody>
                    <a:bodyPr/>
                    <a:lstStyle/>
                    <a:p>
                      <a:pPr algn="l" fontAlgn="ctr"/>
                      <a:r>
                        <a:rPr lang="en-GB" sz="1000" b="0" i="0" u="none" strike="noStrike">
                          <a:solidFill>
                            <a:srgbClr val="000000"/>
                          </a:solidFill>
                          <a:effectLst/>
                          <a:latin typeface="Calibri" panose="020F0502020204030204" pitchFamily="34" charset="0"/>
                        </a:rPr>
                        <a:t>SLA Metric Correction</a:t>
                      </a:r>
                    </a:p>
                  </a:txBody>
                  <a:tcPr marL="90000" marR="90000" marT="46800" marB="46800" anchor="ctr"/>
                </a:tc>
                <a:tc>
                  <a:txBody>
                    <a:bodyPr/>
                    <a:lstStyle/>
                    <a:p>
                      <a:pPr algn="l" fontAlgn="ctr"/>
                      <a:r>
                        <a:rPr lang="en-GB" sz="1000" b="0" i="0" u="none" strike="noStrike">
                          <a:solidFill>
                            <a:srgbClr val="000000"/>
                          </a:solidFill>
                          <a:effectLst/>
                          <a:latin typeface="Calibri" panose="020F0502020204030204" pitchFamily="34" charset="0"/>
                        </a:rPr>
                        <a:t>Where the System generated SLA status based on Service Restoration or Incident Response is different to actual – this could be due to incorrect tool usage</a:t>
                      </a:r>
                    </a:p>
                  </a:txBody>
                  <a:tcPr marL="90000" marR="90000" marT="46800" marB="46800"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 </a:t>
                      </a:r>
                      <a:r>
                        <a:rPr lang="en-GB" sz="1000" b="0" i="0" u="none" strike="noStrike">
                          <a:solidFill>
                            <a:srgbClr val="000000"/>
                          </a:solidFill>
                          <a:effectLst/>
                          <a:latin typeface="Calibri" panose="020F0502020204030204" pitchFamily="34" charset="0"/>
                        </a:rPr>
                        <a:t>5.2.1 to 5.2.8</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DS&amp;A, DCC Service Owner, ILSM</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Business Exception</a:t>
                      </a:r>
                    </a:p>
                  </a:txBody>
                  <a:tcPr anchor="ct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PMEL3</a:t>
                      </a:r>
                    </a:p>
                  </a:txBody>
                  <a:tcPr anchor="ctr"/>
                </a:tc>
                <a:extLst>
                  <a:ext uri="{0D108BD9-81ED-4DB2-BD59-A6C34878D82A}">
                    <a16:rowId xmlns:a16="http://schemas.microsoft.com/office/drawing/2014/main" val="652481289"/>
                  </a:ext>
                </a:extLst>
              </a:tr>
            </a:tbl>
          </a:graphicData>
        </a:graphic>
      </p:graphicFrame>
    </p:spTree>
    <p:extLst>
      <p:ext uri="{BB962C8B-B14F-4D97-AF65-F5344CB8AC3E}">
        <p14:creationId xmlns:p14="http://schemas.microsoft.com/office/powerpoint/2010/main" val="321691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80DA-4DF1-CD4E-0491-88A44472852A}"/>
              </a:ext>
            </a:extLst>
          </p:cNvPr>
          <p:cNvSpPr>
            <a:spLocks noGrp="1"/>
          </p:cNvSpPr>
          <p:nvPr>
            <p:ph type="title"/>
          </p:nvPr>
        </p:nvSpPr>
        <p:spPr/>
        <p:txBody>
          <a:bodyPr/>
          <a:lstStyle/>
          <a:p>
            <a:r>
              <a:rPr lang="en-GB"/>
              <a:t>Proposed Performance Measurement Exclusions</a:t>
            </a:r>
            <a:br>
              <a:rPr lang="en-GB"/>
            </a:br>
            <a:r>
              <a:rPr lang="en-GB" sz="1600"/>
              <a:t>Availability, Transaction Times</a:t>
            </a:r>
          </a:p>
        </p:txBody>
      </p:sp>
      <p:graphicFrame>
        <p:nvGraphicFramePr>
          <p:cNvPr id="3" name="Table 6">
            <a:extLst>
              <a:ext uri="{FF2B5EF4-FFF2-40B4-BE49-F238E27FC236}">
                <a16:creationId xmlns:a16="http://schemas.microsoft.com/office/drawing/2014/main" id="{9F08FD82-CD3C-647B-BAE8-E11992B8907A}"/>
              </a:ext>
            </a:extLst>
          </p:cNvPr>
          <p:cNvGraphicFramePr>
            <a:graphicFrameLocks noGrp="1"/>
          </p:cNvGraphicFramePr>
          <p:nvPr/>
        </p:nvGraphicFramePr>
        <p:xfrm>
          <a:off x="245660" y="1260000"/>
          <a:ext cx="11663087" cy="3982370"/>
        </p:xfrm>
        <a:graphic>
          <a:graphicData uri="http://schemas.openxmlformats.org/drawingml/2006/table">
            <a:tbl>
              <a:tblPr firstRow="1" bandRow="1">
                <a:tableStyleId>{5C22544A-7EE6-4342-B048-85BDC9FD1C3A}</a:tableStyleId>
              </a:tblPr>
              <a:tblGrid>
                <a:gridCol w="377107">
                  <a:extLst>
                    <a:ext uri="{9D8B030D-6E8A-4147-A177-3AD203B41FA5}">
                      <a16:colId xmlns:a16="http://schemas.microsoft.com/office/drawing/2014/main" val="2948027460"/>
                    </a:ext>
                  </a:extLst>
                </a:gridCol>
                <a:gridCol w="1723591">
                  <a:extLst>
                    <a:ext uri="{9D8B030D-6E8A-4147-A177-3AD203B41FA5}">
                      <a16:colId xmlns:a16="http://schemas.microsoft.com/office/drawing/2014/main" val="3471561075"/>
                    </a:ext>
                  </a:extLst>
                </a:gridCol>
                <a:gridCol w="2460774">
                  <a:extLst>
                    <a:ext uri="{9D8B030D-6E8A-4147-A177-3AD203B41FA5}">
                      <a16:colId xmlns:a16="http://schemas.microsoft.com/office/drawing/2014/main" val="3062856010"/>
                    </a:ext>
                  </a:extLst>
                </a:gridCol>
                <a:gridCol w="1487483">
                  <a:extLst>
                    <a:ext uri="{9D8B030D-6E8A-4147-A177-3AD203B41FA5}">
                      <a16:colId xmlns:a16="http://schemas.microsoft.com/office/drawing/2014/main" val="2347712785"/>
                    </a:ext>
                  </a:extLst>
                </a:gridCol>
                <a:gridCol w="868354">
                  <a:extLst>
                    <a:ext uri="{9D8B030D-6E8A-4147-A177-3AD203B41FA5}">
                      <a16:colId xmlns:a16="http://schemas.microsoft.com/office/drawing/2014/main" val="368492097"/>
                    </a:ext>
                  </a:extLst>
                </a:gridCol>
                <a:gridCol w="1581926">
                  <a:extLst>
                    <a:ext uri="{9D8B030D-6E8A-4147-A177-3AD203B41FA5}">
                      <a16:colId xmlns:a16="http://schemas.microsoft.com/office/drawing/2014/main" val="2416022918"/>
                    </a:ext>
                  </a:extLst>
                </a:gridCol>
                <a:gridCol w="1581926">
                  <a:extLst>
                    <a:ext uri="{9D8B030D-6E8A-4147-A177-3AD203B41FA5}">
                      <a16:colId xmlns:a16="http://schemas.microsoft.com/office/drawing/2014/main" val="4140033874"/>
                    </a:ext>
                  </a:extLst>
                </a:gridCol>
                <a:gridCol w="1581926">
                  <a:extLst>
                    <a:ext uri="{9D8B030D-6E8A-4147-A177-3AD203B41FA5}">
                      <a16:colId xmlns:a16="http://schemas.microsoft.com/office/drawing/2014/main" val="3519800250"/>
                    </a:ext>
                  </a:extLst>
                </a:gridCol>
              </a:tblGrid>
              <a:tr h="1028151">
                <a:tc>
                  <a:txBody>
                    <a:bodyPr/>
                    <a:lstStyle/>
                    <a:p>
                      <a:pPr algn="ctr"/>
                      <a:endParaRPr lang="en-GB" sz="1400"/>
                    </a:p>
                  </a:txBody>
                  <a:tcPr/>
                </a:tc>
                <a:tc>
                  <a:txBody>
                    <a:bodyPr/>
                    <a:lstStyle/>
                    <a:p>
                      <a:pPr algn="ctr"/>
                      <a:r>
                        <a:rPr lang="en-GB" sz="1400"/>
                        <a:t>Title</a:t>
                      </a:r>
                    </a:p>
                  </a:txBody>
                  <a:tcPr/>
                </a:tc>
                <a:tc>
                  <a:txBody>
                    <a:bodyPr/>
                    <a:lstStyle/>
                    <a:p>
                      <a:pPr algn="ctr"/>
                      <a:r>
                        <a:rPr lang="en-GB" sz="1400"/>
                        <a:t>Use Case/Justification</a:t>
                      </a:r>
                    </a:p>
                  </a:txBody>
                  <a:tcPr/>
                </a:tc>
                <a:tc>
                  <a:txBody>
                    <a:bodyPr/>
                    <a:lstStyle/>
                    <a:p>
                      <a:pPr algn="ctr"/>
                      <a:r>
                        <a:rPr lang="en-GB" sz="1400"/>
                        <a:t>Related Service Definition Criteria</a:t>
                      </a:r>
                    </a:p>
                  </a:txBody>
                  <a:tcPr/>
                </a:tc>
                <a:tc>
                  <a:txBody>
                    <a:bodyPr/>
                    <a:lstStyle/>
                    <a:p>
                      <a:pPr algn="ctr"/>
                      <a:r>
                        <a:rPr lang="en-GB" sz="1400"/>
                        <a:t>Identification Process</a:t>
                      </a:r>
                    </a:p>
                  </a:txBody>
                  <a:tcPr/>
                </a:tc>
                <a:tc>
                  <a:txBody>
                    <a:bodyPr/>
                    <a:lstStyle/>
                    <a:p>
                      <a:pPr algn="ctr"/>
                      <a:r>
                        <a:rPr lang="en-GB" sz="1400"/>
                        <a:t>Governance</a:t>
                      </a:r>
                    </a:p>
                  </a:txBody>
                  <a:tcPr/>
                </a:tc>
                <a:tc>
                  <a:txBody>
                    <a:bodyPr/>
                    <a:lstStyle/>
                    <a:p>
                      <a:pPr algn="ctr"/>
                      <a:r>
                        <a:rPr lang="en-GB" sz="1400"/>
                        <a:t>Exclusion Type</a:t>
                      </a:r>
                    </a:p>
                  </a:txBody>
                  <a:tcPr/>
                </a:tc>
                <a:tc>
                  <a:txBody>
                    <a:bodyPr/>
                    <a:lstStyle/>
                    <a:p>
                      <a:pPr algn="ctr"/>
                      <a:r>
                        <a:rPr lang="en-GB" sz="1400"/>
                        <a:t>PMEL Approach</a:t>
                      </a:r>
                    </a:p>
                  </a:txBody>
                  <a:tcPr/>
                </a:tc>
                <a:extLst>
                  <a:ext uri="{0D108BD9-81ED-4DB2-BD59-A6C34878D82A}">
                    <a16:rowId xmlns:a16="http://schemas.microsoft.com/office/drawing/2014/main" val="1963670536"/>
                  </a:ext>
                </a:extLst>
              </a:tr>
              <a:tr h="732947">
                <a:tc>
                  <a:txBody>
                    <a:bodyPr/>
                    <a:lstStyle/>
                    <a:p>
                      <a:pPr algn="ctr" fontAlgn="ctr"/>
                      <a:r>
                        <a:rPr lang="en-GB" sz="1100" b="0" i="0" u="none" strike="noStrike" kern="1200">
                          <a:solidFill>
                            <a:srgbClr val="000000"/>
                          </a:solidFill>
                          <a:effectLst/>
                          <a:latin typeface="Calibri" panose="020F0502020204030204" pitchFamily="34" charset="0"/>
                          <a:ea typeface="+mn-ea"/>
                          <a:cs typeface="+mn-cs"/>
                        </a:rPr>
                        <a:t>Availability</a:t>
                      </a:r>
                    </a:p>
                  </a:txBody>
                  <a:tcPr marL="0" marR="0" marT="0" marB="0" vert="vert270" anchor="ctr"/>
                </a:tc>
                <a:tc>
                  <a:txBody>
                    <a:bodyPr/>
                    <a:lstStyle/>
                    <a:p>
                      <a:pPr algn="ctr" fontAlgn="ctr"/>
                      <a:r>
                        <a:rPr lang="en-GB" sz="1000" b="0" i="0" u="none" strike="noStrike">
                          <a:solidFill>
                            <a:srgbClr val="000000"/>
                          </a:solidFill>
                          <a:effectLst/>
                          <a:latin typeface="Calibri" panose="020F0502020204030204" pitchFamily="34" charset="0"/>
                        </a:rPr>
                        <a:t>Planned Maintenance</a:t>
                      </a:r>
                    </a:p>
                  </a:txBody>
                  <a:tcPr marL="90000" marR="90000" marT="46800" marB="46800" anchor="ctr"/>
                </a:tc>
                <a:tc>
                  <a:txBody>
                    <a:bodyPr/>
                    <a:lstStyle/>
                    <a:p>
                      <a:pPr algn="ctr" fontAlgn="b"/>
                      <a:r>
                        <a:rPr lang="en-GB" sz="1000" b="0" i="0" u="none" strike="noStrike">
                          <a:solidFill>
                            <a:srgbClr val="000000"/>
                          </a:solidFill>
                          <a:effectLst/>
                          <a:latin typeface="Calibri" panose="020F0502020204030204" pitchFamily="34" charset="0"/>
                        </a:rPr>
                        <a:t>Planned Maintenance excluded from Availability Measure</a:t>
                      </a:r>
                    </a:p>
                  </a:txBody>
                  <a:tcPr marL="90000" marR="90000" marT="46800" marB="46800" anchor="ctr"/>
                </a:tc>
                <a:tc>
                  <a:txBody>
                    <a:bodyPr/>
                    <a:lstStyle/>
                    <a:p>
                      <a:pPr algn="ctr" fontAlgn="b"/>
                      <a:endParaRPr lang="en-GB" sz="1000" b="0" i="0" u="none" strike="noStrike">
                        <a:solidFill>
                          <a:srgbClr val="000000"/>
                        </a:solidFill>
                        <a:effectLst/>
                        <a:latin typeface="Calibri" panose="020F0502020204030204" pitchFamily="34" charset="0"/>
                      </a:endParaRPr>
                    </a:p>
                  </a:txBody>
                  <a:tcPr marL="90000" marR="90000" marT="46800" marB="46800"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Manual – Data Analysis</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DS&amp;A, DCC Service Owner, ILSM</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Data Cleanse</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PMEL3</a:t>
                      </a:r>
                    </a:p>
                  </a:txBody>
                  <a:tcPr anchor="ctr"/>
                </a:tc>
                <a:extLst>
                  <a:ext uri="{0D108BD9-81ED-4DB2-BD59-A6C34878D82A}">
                    <a16:rowId xmlns:a16="http://schemas.microsoft.com/office/drawing/2014/main" val="781659270"/>
                  </a:ext>
                </a:extLst>
              </a:tr>
              <a:tr h="1110636">
                <a:tc rowSpan="2">
                  <a:txBody>
                    <a:bodyPr/>
                    <a:lstStyle/>
                    <a:p>
                      <a:pPr algn="ctr" fontAlgn="ctr"/>
                      <a:r>
                        <a:rPr lang="en-GB" sz="1100" b="0" i="0" u="none" strike="noStrike">
                          <a:solidFill>
                            <a:srgbClr val="000000"/>
                          </a:solidFill>
                          <a:effectLst/>
                          <a:latin typeface="Calibri" panose="020F0502020204030204" pitchFamily="34" charset="0"/>
                        </a:rPr>
                        <a:t>Transaction Times</a:t>
                      </a:r>
                    </a:p>
                  </a:txBody>
                  <a:tcPr marL="0" marR="0" marT="0" marB="0" vert="vert270" anchor="ctr"/>
                </a:tc>
                <a:tc>
                  <a:txBody>
                    <a:bodyPr/>
                    <a:lstStyle/>
                    <a:p>
                      <a:pPr marL="0" marR="0" lvl="0" indent="0" algn="ctr" defTabSz="914377"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Planned Maintenance</a:t>
                      </a:r>
                    </a:p>
                    <a:p>
                      <a:pPr algn="ctr" fontAlgn="ctr"/>
                      <a:endParaRPr lang="en-GB" sz="1000" b="0" i="0" u="none" strike="noStrike">
                        <a:solidFill>
                          <a:srgbClr val="000000"/>
                        </a:solidFill>
                        <a:effectLst/>
                        <a:latin typeface="Calibri" panose="020F0502020204030204" pitchFamily="34" charset="0"/>
                      </a:endParaRPr>
                    </a:p>
                  </a:txBody>
                  <a:tcPr marL="90000" marR="90000" marT="46800" marB="46800" anchor="ctr"/>
                </a:tc>
                <a:tc>
                  <a:txBody>
                    <a:bodyPr/>
                    <a:lstStyle/>
                    <a:p>
                      <a:pPr algn="ctr" fontAlgn="ctr"/>
                      <a:endParaRPr lang="en-GB" sz="1000" b="0" i="0" u="none" strike="noStrike">
                        <a:solidFill>
                          <a:srgbClr val="000000"/>
                        </a:solidFill>
                        <a:effectLst/>
                        <a:latin typeface="Calibri" panose="020F0502020204030204" pitchFamily="34" charset="0"/>
                      </a:endParaRPr>
                    </a:p>
                  </a:txBody>
                  <a:tcPr marL="90000" marR="90000" marT="46800" marB="46800" anchor="ctr"/>
                </a:tc>
                <a:tc>
                  <a:txBody>
                    <a:bodyPr/>
                    <a:lstStyle/>
                    <a:p>
                      <a:pPr algn="ctr" fontAlgn="ctr"/>
                      <a:endParaRPr lang="en-GB" sz="1000" b="0" i="0" u="none" strike="noStrike">
                        <a:solidFill>
                          <a:srgbClr val="000000"/>
                        </a:solidFill>
                        <a:effectLst/>
                        <a:latin typeface="Calibri" panose="020F0502020204030204" pitchFamily="34" charset="0"/>
                      </a:endParaRPr>
                    </a:p>
                  </a:txBody>
                  <a:tcPr marL="90000" marR="90000" marT="46800" marB="46800"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Calibri" panose="020F0502020204030204" pitchFamily="34" charset="0"/>
                      </a:endParaRP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Calibri" panose="020F0502020204030204" pitchFamily="34" charset="0"/>
                      </a:endParaRP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endParaRPr lang="en-GB" sz="1000" b="0" i="0" u="none" strike="noStrike">
                        <a:solidFill>
                          <a:srgbClr val="000000"/>
                        </a:solidFill>
                        <a:effectLst/>
                        <a:latin typeface="Calibri" panose="020F0502020204030204" pitchFamily="34" charset="0"/>
                      </a:endParaRPr>
                    </a:p>
                  </a:txBody>
                  <a:tcPr anchor="ctr"/>
                </a:tc>
                <a:extLst>
                  <a:ext uri="{0D108BD9-81ED-4DB2-BD59-A6C34878D82A}">
                    <a16:rowId xmlns:a16="http://schemas.microsoft.com/office/drawing/2014/main" val="2684485178"/>
                  </a:ext>
                </a:extLst>
              </a:tr>
              <a:tr h="1110636">
                <a:tc vMerge="1">
                  <a:txBody>
                    <a:bodyPr/>
                    <a:lstStyle/>
                    <a:p>
                      <a:pPr algn="ctr" fontAlgn="ctr"/>
                      <a:r>
                        <a:rPr lang="en-GB" sz="1100" b="0" i="0" u="none" strike="noStrike">
                          <a:solidFill>
                            <a:srgbClr val="000000"/>
                          </a:solidFill>
                          <a:effectLst/>
                          <a:latin typeface="Calibri" panose="020F0502020204030204" pitchFamily="34" charset="0"/>
                        </a:rPr>
                        <a:t>Transaction Times</a:t>
                      </a:r>
                    </a:p>
                  </a:txBody>
                  <a:tcPr marL="0" marR="0" marT="0" marB="0" vert="vert270" anchor="ctr"/>
                </a:tc>
                <a:tc>
                  <a:txBody>
                    <a:bodyPr/>
                    <a:lstStyle/>
                    <a:p>
                      <a:pPr algn="ctr" fontAlgn="ctr"/>
                      <a:r>
                        <a:rPr lang="en-GB" sz="1000" b="0" i="0" u="none" strike="noStrike">
                          <a:solidFill>
                            <a:srgbClr val="000000"/>
                          </a:solidFill>
                          <a:effectLst/>
                          <a:latin typeface="Calibri" panose="020F0502020204030204" pitchFamily="34" charset="0"/>
                        </a:rPr>
                        <a:t>Volumes above agreed thresholds</a:t>
                      </a:r>
                    </a:p>
                  </a:txBody>
                  <a:tcPr marL="90000" marR="90000" marT="46800" marB="46800" anchor="ctr"/>
                </a:tc>
                <a:tc>
                  <a:txBody>
                    <a:bodyPr/>
                    <a:lstStyle/>
                    <a:p>
                      <a:pPr algn="ctr" fontAlgn="ctr"/>
                      <a:r>
                        <a:rPr lang="en-GB" sz="1000" b="0" i="0" u="none" strike="noStrike">
                          <a:solidFill>
                            <a:srgbClr val="000000"/>
                          </a:solidFill>
                          <a:effectLst/>
                          <a:latin typeface="Calibri" panose="020F0502020204030204" pitchFamily="34" charset="0"/>
                        </a:rPr>
                        <a:t>Message volumes beyond the agreed system capacity thresholds</a:t>
                      </a:r>
                    </a:p>
                    <a:p>
                      <a:pPr algn="ctr" fontAlgn="ctr"/>
                      <a:r>
                        <a:rPr lang="en-GB" sz="1000" b="0" i="0" u="none" strike="noStrike">
                          <a:solidFill>
                            <a:srgbClr val="000000"/>
                          </a:solidFill>
                          <a:effectLst/>
                          <a:latin typeface="Calibri" panose="020F0502020204030204" pitchFamily="34" charset="0"/>
                        </a:rPr>
                        <a:t>E.g. instances where the volume of hourly messages is over 25,300 or daily switches is over 281,600</a:t>
                      </a:r>
                    </a:p>
                  </a:txBody>
                  <a:tcPr marL="90000" marR="90000" marT="46800" marB="46800" anchor="ctr"/>
                </a:tc>
                <a:tc>
                  <a:txBody>
                    <a:bodyPr/>
                    <a:lstStyle/>
                    <a:p>
                      <a:pPr algn="ctr" fontAlgn="ctr"/>
                      <a:r>
                        <a:rPr lang="en-GB" sz="1000" b="0" i="0" u="none" strike="noStrike">
                          <a:solidFill>
                            <a:srgbClr val="000000"/>
                          </a:solidFill>
                          <a:effectLst/>
                          <a:latin typeface="Calibri" panose="020F0502020204030204" pitchFamily="34" charset="0"/>
                        </a:rPr>
                        <a:t>CSS 6.1, 6.2 &amp; 6.3</a:t>
                      </a:r>
                    </a:p>
                    <a:p>
                      <a:pPr algn="ctr" fontAlgn="ctr"/>
                      <a:r>
                        <a:rPr lang="en-GB" sz="1000" b="0" i="0" u="none" strike="noStrike">
                          <a:solidFill>
                            <a:srgbClr val="000000"/>
                          </a:solidFill>
                          <a:effectLst/>
                          <a:latin typeface="Calibri" panose="020F0502020204030204" pitchFamily="34" charset="0"/>
                        </a:rPr>
                        <a:t>Response times</a:t>
                      </a:r>
                    </a:p>
                  </a:txBody>
                  <a:tcPr marL="90000" marR="90000" marT="46800" marB="46800"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Automatic</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DS&amp;A, DCC Service Owner, ILSM</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Data Cleanse</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panose="020F0502020204030204" pitchFamily="34" charset="0"/>
                        </a:rPr>
                        <a:t>PMEL3</a:t>
                      </a:r>
                    </a:p>
                  </a:txBody>
                  <a:tcPr anchor="ctr"/>
                </a:tc>
                <a:extLst>
                  <a:ext uri="{0D108BD9-81ED-4DB2-BD59-A6C34878D82A}">
                    <a16:rowId xmlns:a16="http://schemas.microsoft.com/office/drawing/2014/main" val="4238816688"/>
                  </a:ext>
                </a:extLst>
              </a:tr>
            </a:tbl>
          </a:graphicData>
        </a:graphic>
      </p:graphicFrame>
    </p:spTree>
    <p:extLst>
      <p:ext uri="{BB962C8B-B14F-4D97-AF65-F5344CB8AC3E}">
        <p14:creationId xmlns:p14="http://schemas.microsoft.com/office/powerpoint/2010/main" val="1692433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80DA-4DF1-CD4E-0491-88A44472852A}"/>
              </a:ext>
            </a:extLst>
          </p:cNvPr>
          <p:cNvSpPr>
            <a:spLocks noGrp="1"/>
          </p:cNvSpPr>
          <p:nvPr>
            <p:ph type="title"/>
          </p:nvPr>
        </p:nvSpPr>
        <p:spPr/>
        <p:txBody>
          <a:bodyPr/>
          <a:lstStyle/>
          <a:p>
            <a:r>
              <a:rPr lang="en-GB"/>
              <a:t>Proposed Performance Measurement Exclusions</a:t>
            </a:r>
            <a:br>
              <a:rPr lang="en-GB"/>
            </a:br>
            <a:r>
              <a:rPr lang="en-GB" sz="1600"/>
              <a:t>Miscellaneous</a:t>
            </a:r>
          </a:p>
        </p:txBody>
      </p:sp>
      <p:graphicFrame>
        <p:nvGraphicFramePr>
          <p:cNvPr id="3" name="Table 6">
            <a:extLst>
              <a:ext uri="{FF2B5EF4-FFF2-40B4-BE49-F238E27FC236}">
                <a16:creationId xmlns:a16="http://schemas.microsoft.com/office/drawing/2014/main" id="{9F08FD82-CD3C-647B-BAE8-E11992B8907A}"/>
              </a:ext>
            </a:extLst>
          </p:cNvPr>
          <p:cNvGraphicFramePr>
            <a:graphicFrameLocks noGrp="1"/>
          </p:cNvGraphicFramePr>
          <p:nvPr>
            <p:extLst>
              <p:ext uri="{D42A27DB-BD31-4B8C-83A1-F6EECF244321}">
                <p14:modId xmlns:p14="http://schemas.microsoft.com/office/powerpoint/2010/main" val="3995126059"/>
              </p:ext>
            </p:extLst>
          </p:nvPr>
        </p:nvGraphicFramePr>
        <p:xfrm>
          <a:off x="245660" y="1260000"/>
          <a:ext cx="11663087" cy="3964402"/>
        </p:xfrm>
        <a:graphic>
          <a:graphicData uri="http://schemas.openxmlformats.org/drawingml/2006/table">
            <a:tbl>
              <a:tblPr firstRow="1" bandRow="1">
                <a:tableStyleId>{5C22544A-7EE6-4342-B048-85BDC9FD1C3A}</a:tableStyleId>
              </a:tblPr>
              <a:tblGrid>
                <a:gridCol w="377107">
                  <a:extLst>
                    <a:ext uri="{9D8B030D-6E8A-4147-A177-3AD203B41FA5}">
                      <a16:colId xmlns:a16="http://schemas.microsoft.com/office/drawing/2014/main" val="2948027460"/>
                    </a:ext>
                  </a:extLst>
                </a:gridCol>
                <a:gridCol w="1723591">
                  <a:extLst>
                    <a:ext uri="{9D8B030D-6E8A-4147-A177-3AD203B41FA5}">
                      <a16:colId xmlns:a16="http://schemas.microsoft.com/office/drawing/2014/main" val="3471561075"/>
                    </a:ext>
                  </a:extLst>
                </a:gridCol>
                <a:gridCol w="2460774">
                  <a:extLst>
                    <a:ext uri="{9D8B030D-6E8A-4147-A177-3AD203B41FA5}">
                      <a16:colId xmlns:a16="http://schemas.microsoft.com/office/drawing/2014/main" val="3062856010"/>
                    </a:ext>
                  </a:extLst>
                </a:gridCol>
                <a:gridCol w="1487483">
                  <a:extLst>
                    <a:ext uri="{9D8B030D-6E8A-4147-A177-3AD203B41FA5}">
                      <a16:colId xmlns:a16="http://schemas.microsoft.com/office/drawing/2014/main" val="2347712785"/>
                    </a:ext>
                  </a:extLst>
                </a:gridCol>
                <a:gridCol w="868354">
                  <a:extLst>
                    <a:ext uri="{9D8B030D-6E8A-4147-A177-3AD203B41FA5}">
                      <a16:colId xmlns:a16="http://schemas.microsoft.com/office/drawing/2014/main" val="368492097"/>
                    </a:ext>
                  </a:extLst>
                </a:gridCol>
                <a:gridCol w="1581926">
                  <a:extLst>
                    <a:ext uri="{9D8B030D-6E8A-4147-A177-3AD203B41FA5}">
                      <a16:colId xmlns:a16="http://schemas.microsoft.com/office/drawing/2014/main" val="2416022918"/>
                    </a:ext>
                  </a:extLst>
                </a:gridCol>
                <a:gridCol w="1581926">
                  <a:extLst>
                    <a:ext uri="{9D8B030D-6E8A-4147-A177-3AD203B41FA5}">
                      <a16:colId xmlns:a16="http://schemas.microsoft.com/office/drawing/2014/main" val="3055577807"/>
                    </a:ext>
                  </a:extLst>
                </a:gridCol>
                <a:gridCol w="1581926">
                  <a:extLst>
                    <a:ext uri="{9D8B030D-6E8A-4147-A177-3AD203B41FA5}">
                      <a16:colId xmlns:a16="http://schemas.microsoft.com/office/drawing/2014/main" val="1993944779"/>
                    </a:ext>
                  </a:extLst>
                </a:gridCol>
              </a:tblGrid>
              <a:tr h="849755">
                <a:tc>
                  <a:txBody>
                    <a:bodyPr/>
                    <a:lstStyle/>
                    <a:p>
                      <a:pPr algn="ctr"/>
                      <a:endParaRPr lang="en-GB" sz="1400"/>
                    </a:p>
                  </a:txBody>
                  <a:tcPr/>
                </a:tc>
                <a:tc>
                  <a:txBody>
                    <a:bodyPr/>
                    <a:lstStyle/>
                    <a:p>
                      <a:pPr algn="ctr"/>
                      <a:r>
                        <a:rPr lang="en-GB" sz="1400"/>
                        <a:t>Title</a:t>
                      </a:r>
                    </a:p>
                  </a:txBody>
                  <a:tcPr/>
                </a:tc>
                <a:tc>
                  <a:txBody>
                    <a:bodyPr/>
                    <a:lstStyle/>
                    <a:p>
                      <a:pPr algn="ctr"/>
                      <a:r>
                        <a:rPr lang="en-GB" sz="1400"/>
                        <a:t>Use Case/Justification</a:t>
                      </a:r>
                    </a:p>
                  </a:txBody>
                  <a:tcPr/>
                </a:tc>
                <a:tc>
                  <a:txBody>
                    <a:bodyPr/>
                    <a:lstStyle/>
                    <a:p>
                      <a:pPr algn="ctr"/>
                      <a:r>
                        <a:rPr lang="en-GB" sz="1400"/>
                        <a:t>Related Service Definition Criteria</a:t>
                      </a:r>
                    </a:p>
                  </a:txBody>
                  <a:tcPr/>
                </a:tc>
                <a:tc>
                  <a:txBody>
                    <a:bodyPr/>
                    <a:lstStyle/>
                    <a:p>
                      <a:pPr algn="ctr"/>
                      <a:r>
                        <a:rPr lang="en-GB" sz="1400"/>
                        <a:t>Identification Process</a:t>
                      </a:r>
                    </a:p>
                  </a:txBody>
                  <a:tcPr/>
                </a:tc>
                <a:tc>
                  <a:txBody>
                    <a:bodyPr/>
                    <a:lstStyle/>
                    <a:p>
                      <a:pPr algn="ctr"/>
                      <a:r>
                        <a:rPr lang="en-GB" sz="1400"/>
                        <a:t>Governance</a:t>
                      </a:r>
                    </a:p>
                  </a:txBody>
                  <a:tcPr/>
                </a:tc>
                <a:tc>
                  <a:txBody>
                    <a:bodyPr/>
                    <a:lstStyle/>
                    <a:p>
                      <a:pPr algn="ctr"/>
                      <a:r>
                        <a:rPr lang="en-GB" sz="1400"/>
                        <a:t>Exclusion Type</a:t>
                      </a:r>
                    </a:p>
                  </a:txBody>
                  <a:tcPr/>
                </a:tc>
                <a:tc>
                  <a:txBody>
                    <a:bodyPr/>
                    <a:lstStyle/>
                    <a:p>
                      <a:pPr algn="ctr"/>
                      <a:r>
                        <a:rPr lang="en-GB" sz="1400"/>
                        <a:t>PMEL Approach</a:t>
                      </a:r>
                    </a:p>
                  </a:txBody>
                  <a:tcPr/>
                </a:tc>
                <a:extLst>
                  <a:ext uri="{0D108BD9-81ED-4DB2-BD59-A6C34878D82A}">
                    <a16:rowId xmlns:a16="http://schemas.microsoft.com/office/drawing/2014/main" val="1963670536"/>
                  </a:ext>
                </a:extLst>
              </a:tr>
              <a:tr h="605772">
                <a:tc rowSpan="5">
                  <a:txBody>
                    <a:bodyPr/>
                    <a:lstStyle/>
                    <a:p>
                      <a:pPr algn="ctr" fontAlgn="ctr"/>
                      <a:r>
                        <a:rPr lang="en-GB" sz="1100" b="0" i="0" u="none" strike="noStrike" kern="1200">
                          <a:solidFill>
                            <a:srgbClr val="000000"/>
                          </a:solidFill>
                          <a:effectLst/>
                          <a:latin typeface="Calibri"/>
                          <a:ea typeface="+mn-ea"/>
                          <a:cs typeface="+mn-cs"/>
                        </a:rPr>
                        <a:t>Miscellaneous</a:t>
                      </a:r>
                    </a:p>
                  </a:txBody>
                  <a:tcPr marL="0" marR="0" marT="0" marB="0" vert="vert270" anchor="ctr"/>
                </a:tc>
                <a:tc>
                  <a:txBody>
                    <a:bodyPr/>
                    <a:lstStyle/>
                    <a:p>
                      <a:pPr algn="l" fontAlgn="ctr"/>
                      <a:r>
                        <a:rPr lang="en-GB" sz="1000" b="0" i="0" u="none" strike="noStrike">
                          <a:solidFill>
                            <a:srgbClr val="000000"/>
                          </a:solidFill>
                          <a:effectLst/>
                          <a:latin typeface="Calibri"/>
                        </a:rPr>
                        <a:t>Event Outside of Service Provider Control</a:t>
                      </a:r>
                    </a:p>
                  </a:txBody>
                  <a:tcPr marL="90000" marR="90000" marT="46800" marB="46800" anchor="ctr"/>
                </a:tc>
                <a:tc>
                  <a:txBody>
                    <a:bodyPr/>
                    <a:lstStyle/>
                    <a:p>
                      <a:pPr algn="l" fontAlgn="b"/>
                      <a:r>
                        <a:rPr lang="en-GB" sz="1000" b="0" i="0" u="none" strike="noStrike">
                          <a:solidFill>
                            <a:srgbClr val="000000"/>
                          </a:solidFill>
                          <a:effectLst/>
                          <a:latin typeface="Calibri"/>
                        </a:rPr>
                        <a:t>Any 'event'/non-standard behaviour by Market Participants that negatively/positively impacts the performance metrics</a:t>
                      </a:r>
                    </a:p>
                    <a:p>
                      <a:pPr algn="l" fontAlgn="b"/>
                      <a:r>
                        <a:rPr lang="en-GB" sz="1000" b="0" i="0" u="none" strike="noStrike">
                          <a:solidFill>
                            <a:srgbClr val="000000"/>
                          </a:solidFill>
                          <a:effectLst/>
                          <a:latin typeface="Calibri"/>
                        </a:rPr>
                        <a:t>E.g. where user end-points are responding slowly (or not at all)</a:t>
                      </a:r>
                    </a:p>
                  </a:txBody>
                  <a:tcPr marL="90000" marR="90000" marT="46800" marB="46800" anchor="ctr"/>
                </a:tc>
                <a:tc>
                  <a:txBody>
                    <a:bodyPr/>
                    <a:lstStyle/>
                    <a:p>
                      <a:pPr algn="ctr" fontAlgn="b"/>
                      <a:r>
                        <a:rPr lang="en-GB" sz="1000" b="0" i="0" u="none" strike="noStrike">
                          <a:solidFill>
                            <a:srgbClr val="000000"/>
                          </a:solidFill>
                          <a:effectLst/>
                          <a:latin typeface="Calibri"/>
                        </a:rPr>
                        <a:t>ALL</a:t>
                      </a:r>
                    </a:p>
                  </a:txBody>
                  <a:tcPr marL="90000" marR="90000" marT="46800" marB="46800"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Manual – Data Analysis</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DS&amp;A, DCC Service Owner, ILSM</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Business Exception</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PMEL3</a:t>
                      </a:r>
                    </a:p>
                  </a:txBody>
                  <a:tcPr anchor="ctr"/>
                </a:tc>
                <a:extLst>
                  <a:ext uri="{0D108BD9-81ED-4DB2-BD59-A6C34878D82A}">
                    <a16:rowId xmlns:a16="http://schemas.microsoft.com/office/drawing/2014/main" val="781659270"/>
                  </a:ext>
                </a:extLst>
              </a:tr>
              <a:tr h="292808">
                <a:tc vMerge="1">
                  <a:txBody>
                    <a:bodyPr/>
                    <a:lstStyle/>
                    <a:p>
                      <a:endParaRPr lang="en-GB"/>
                    </a:p>
                  </a:txBody>
                  <a:tcPr/>
                </a:tc>
                <a:tc gridSpan="2">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Erroneous User Service Levels that indicates User issue</a:t>
                      </a:r>
                    </a:p>
                  </a:txBody>
                  <a:tcPr marL="90000" marR="90000" marT="46800" marB="46800" anchor="ctr"/>
                </a:tc>
                <a:tc hMerge="1">
                  <a:txBody>
                    <a:bodyPr/>
                    <a:lstStyle/>
                    <a:p>
                      <a:pPr algn="ctr" fontAlgn="ctr"/>
                      <a:endParaRPr lang="en-GB" sz="1200" b="0" i="0" u="none" strike="noStrike">
                        <a:solidFill>
                          <a:srgbClr val="000000"/>
                        </a:solidFill>
                        <a:effectLst/>
                        <a:latin typeface="Calibri" panose="020F0502020204030204" pitchFamily="34" charset="0"/>
                      </a:endParaRPr>
                    </a:p>
                  </a:txBody>
                  <a:tcPr marL="90000" marR="90000" marT="46800" marB="46800" anchor="ctr"/>
                </a:tc>
                <a:tc>
                  <a:txBody>
                    <a:bodyPr/>
                    <a:lstStyle/>
                    <a:p>
                      <a:pPr algn="ctr" fontAlgn="ctr"/>
                      <a:r>
                        <a:rPr lang="en-GB" sz="1000" b="0" i="0" u="none" strike="noStrike">
                          <a:solidFill>
                            <a:srgbClr val="000000"/>
                          </a:solidFill>
                          <a:effectLst/>
                          <a:latin typeface="Calibri"/>
                        </a:rPr>
                        <a:t>ALL</a:t>
                      </a:r>
                    </a:p>
                  </a:txBody>
                  <a:tcPr marL="90000" marR="90000" marT="46800" marB="46800"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Manual – Data Analysis</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DS&amp;A, DCC Service Owner, ILSM</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Business Exception</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PMEL3</a:t>
                      </a:r>
                    </a:p>
                  </a:txBody>
                  <a:tcPr anchor="ctr"/>
                </a:tc>
                <a:extLst>
                  <a:ext uri="{0D108BD9-81ED-4DB2-BD59-A6C34878D82A}">
                    <a16:rowId xmlns:a16="http://schemas.microsoft.com/office/drawing/2014/main" val="1167831266"/>
                  </a:ext>
                </a:extLst>
              </a:tr>
              <a:tr h="317224">
                <a:tc vMerge="1">
                  <a:txBody>
                    <a:bodyPr/>
                    <a:lstStyle/>
                    <a:p>
                      <a:endParaRPr lang="en-GB"/>
                    </a:p>
                  </a:txBody>
                  <a:tcPr/>
                </a:tc>
                <a:tc gridSpan="2">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Exceptional Industry Incidents that impact DCC Service</a:t>
                      </a:r>
                    </a:p>
                  </a:txBody>
                  <a:tcPr marL="90000" marR="90000" marT="46800" marB="46800" anchor="ctr"/>
                </a:tc>
                <a:tc hMerge="1">
                  <a:txBody>
                    <a:bodyPr/>
                    <a:lstStyle/>
                    <a:p>
                      <a:pPr algn="ctr" fontAlgn="ctr"/>
                      <a:endParaRPr lang="en-GB" sz="1200" b="0" i="0" u="none" strike="noStrike">
                        <a:solidFill>
                          <a:srgbClr val="000000"/>
                        </a:solidFill>
                        <a:effectLst/>
                        <a:latin typeface="Calibri" panose="020F0502020204030204" pitchFamily="34" charset="0"/>
                      </a:endParaRPr>
                    </a:p>
                  </a:txBody>
                  <a:tcPr marL="90000" marR="90000" marT="46800" marB="46800" anchor="ctr"/>
                </a:tc>
                <a:tc>
                  <a:txBody>
                    <a:bodyPr/>
                    <a:lstStyle/>
                    <a:p>
                      <a:pPr algn="ctr" fontAlgn="ctr"/>
                      <a:r>
                        <a:rPr lang="en-GB" sz="1000" b="0" i="0" u="none" strike="noStrike">
                          <a:solidFill>
                            <a:srgbClr val="000000"/>
                          </a:solidFill>
                          <a:effectLst/>
                          <a:latin typeface="Calibri"/>
                        </a:rPr>
                        <a:t>ALL</a:t>
                      </a:r>
                    </a:p>
                  </a:txBody>
                  <a:tcPr marL="90000" marR="90000" marT="46800" marB="46800"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Manual – Data Analysis</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DS&amp;A, DCC Service Owner, ILSM</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Business Exception</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PMEL3</a:t>
                      </a:r>
                    </a:p>
                  </a:txBody>
                  <a:tcPr anchor="ctr"/>
                </a:tc>
                <a:extLst>
                  <a:ext uri="{0D108BD9-81ED-4DB2-BD59-A6C34878D82A}">
                    <a16:rowId xmlns:a16="http://schemas.microsoft.com/office/drawing/2014/main" val="2398264297"/>
                  </a:ext>
                </a:extLst>
              </a:tr>
              <a:tr h="317224">
                <a:tc vMerge="1">
                  <a:txBody>
                    <a:bodyPr/>
                    <a:lstStyle/>
                    <a:p>
                      <a:endParaRPr lang="en-GB"/>
                    </a:p>
                  </a:txBody>
                  <a:tcPr/>
                </a:tc>
                <a:tc gridSpan="2">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Force Majeure</a:t>
                      </a:r>
                    </a:p>
                  </a:txBody>
                  <a:tcPr marL="90000" marR="90000" marT="46800" marB="46800" anchor="ctr"/>
                </a:tc>
                <a:tc hMerge="1">
                  <a:txBody>
                    <a:bodyPr/>
                    <a:lstStyle/>
                    <a:p>
                      <a:pPr algn="ctr" fontAlgn="ctr"/>
                      <a:endParaRPr lang="en-GB" sz="1200" b="0" i="0" u="none" strike="noStrike">
                        <a:solidFill>
                          <a:srgbClr val="000000"/>
                        </a:solidFill>
                        <a:effectLst/>
                        <a:latin typeface="Calibri" panose="020F0502020204030204" pitchFamily="34" charset="0"/>
                      </a:endParaRPr>
                    </a:p>
                  </a:txBody>
                  <a:tcPr marL="90000" marR="90000" marT="46800" marB="46800" anchor="ctr"/>
                </a:tc>
                <a:tc>
                  <a:txBody>
                    <a:bodyPr/>
                    <a:lstStyle/>
                    <a:p>
                      <a:pPr algn="ctr" fontAlgn="ctr"/>
                      <a:r>
                        <a:rPr lang="en-GB" sz="1000" b="0" i="0" u="none" strike="noStrike">
                          <a:solidFill>
                            <a:srgbClr val="000000"/>
                          </a:solidFill>
                          <a:effectLst/>
                          <a:latin typeface="Calibri"/>
                        </a:rPr>
                        <a:t>ALL</a:t>
                      </a:r>
                    </a:p>
                  </a:txBody>
                  <a:tcPr marL="90000" marR="90000" marT="46800" marB="46800"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Manual – Data Analysis</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DS&amp;A, DCC Service Owner, ILSM</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Business Exception</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PMEL3</a:t>
                      </a:r>
                    </a:p>
                  </a:txBody>
                  <a:tcPr anchor="ctr"/>
                </a:tc>
                <a:extLst>
                  <a:ext uri="{0D108BD9-81ED-4DB2-BD59-A6C34878D82A}">
                    <a16:rowId xmlns:a16="http://schemas.microsoft.com/office/drawing/2014/main" val="468328128"/>
                  </a:ext>
                </a:extLst>
              </a:tr>
              <a:tr h="917927">
                <a:tc vMerge="1">
                  <a:txBody>
                    <a:bodyPr/>
                    <a:lstStyle/>
                    <a:p>
                      <a:pPr algn="ctr" fontAlgn="ctr"/>
                      <a:endParaRPr lang="en-GB" sz="1100" b="0" i="0" u="none" strike="noStrike">
                        <a:solidFill>
                          <a:srgbClr val="000000"/>
                        </a:solidFill>
                        <a:effectLst/>
                        <a:latin typeface="Calibri" panose="020F0502020204030204" pitchFamily="34" charset="0"/>
                      </a:endParaRPr>
                    </a:p>
                  </a:txBody>
                  <a:tcPr marL="0" marR="0" marT="0" marB="0" vert="vert270" anchor="ctr"/>
                </a:tc>
                <a:tc gridSpan="2">
                  <a:txBody>
                    <a:bodyPr/>
                    <a:lstStyle/>
                    <a:p>
                      <a:pPr marL="0" marR="0" lvl="0" indent="0" algn="l" defTabSz="914377" rtl="0" eaLnBrk="1" fontAlgn="ctr"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Incorrect Tool Usage by Market Participants</a:t>
                      </a:r>
                    </a:p>
                  </a:txBody>
                  <a:tcPr marL="90000" marR="90000" marT="46800" marB="46800" anchor="ctr"/>
                </a:tc>
                <a:tc hMerge="1">
                  <a:txBody>
                    <a:bodyPr/>
                    <a:lstStyle/>
                    <a:p>
                      <a:pPr algn="ctr" fontAlgn="ctr"/>
                      <a:endParaRPr lang="en-GB" sz="1200" b="0" i="0" u="none" strike="noStrike">
                        <a:solidFill>
                          <a:srgbClr val="000000"/>
                        </a:solidFill>
                        <a:effectLst/>
                        <a:latin typeface="Calibri" panose="020F0502020204030204" pitchFamily="34" charset="0"/>
                      </a:endParaRPr>
                    </a:p>
                  </a:txBody>
                  <a:tcPr marL="90000" marR="90000" marT="46800" marB="46800" anchor="ctr"/>
                </a:tc>
                <a:tc>
                  <a:txBody>
                    <a:bodyPr/>
                    <a:lstStyle/>
                    <a:p>
                      <a:pPr algn="l" fontAlgn="ctr"/>
                      <a:r>
                        <a:rPr lang="en-GB" sz="1000" b="0" i="0" u="none" strike="noStrike">
                          <a:solidFill>
                            <a:srgbClr val="000000"/>
                          </a:solidFill>
                          <a:effectLst/>
                          <a:latin typeface="Calibri"/>
                        </a:rPr>
                        <a:t>CSS 6.1, 6.2, 6.3 &amp; 6.5</a:t>
                      </a:r>
                    </a:p>
                    <a:p>
                      <a:pPr marL="0" marR="0" lvl="0" indent="0" algn="l"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SO </a:t>
                      </a:r>
                      <a:r>
                        <a:rPr lang="en-GB" sz="1000" b="0" i="0" u="none" strike="noStrike">
                          <a:solidFill>
                            <a:srgbClr val="000000"/>
                          </a:solidFill>
                          <a:effectLst/>
                          <a:latin typeface="Calibri"/>
                        </a:rPr>
                        <a:t>5.2.1 to 5.2.8, </a:t>
                      </a:r>
                      <a:r>
                        <a:rPr kumimoji="0" lang="en-GB" sz="1000" b="0" i="0" u="none" strike="noStrike" kern="1200" cap="none" spc="0" normalizeH="0" baseline="0" noProof="0">
                          <a:ln>
                            <a:noFill/>
                          </a:ln>
                          <a:solidFill>
                            <a:srgbClr val="000000"/>
                          </a:solidFill>
                          <a:effectLst/>
                          <a:uLnTx/>
                          <a:uFillTx/>
                          <a:latin typeface="Calibri"/>
                          <a:ea typeface="+mn-ea"/>
                          <a:cs typeface="+mn-cs"/>
                        </a:rPr>
                        <a:t>5.4.1 – 5.4.4, 6.2</a:t>
                      </a:r>
                      <a:endParaRPr kumimoji="0" lang="en-GB" sz="1000" b="1" i="0" u="none" strike="noStrike" kern="1200" cap="none" spc="0" normalizeH="0" baseline="0" noProof="0">
                        <a:ln>
                          <a:noFill/>
                        </a:ln>
                        <a:solidFill>
                          <a:srgbClr val="FF0000"/>
                        </a:solidFill>
                        <a:effectLst/>
                        <a:uLnTx/>
                        <a:uFillTx/>
                        <a:latin typeface="Calibri"/>
                        <a:ea typeface="+mn-ea"/>
                        <a:cs typeface="+mn-cs"/>
                      </a:endParaRPr>
                    </a:p>
                  </a:txBody>
                  <a:tcPr marL="90000" marR="90000" marT="46800" marB="46800"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a:ea typeface="+mn-ea"/>
                          <a:cs typeface="+mn-cs"/>
                        </a:rPr>
                        <a:t>Manual – Data Analysis</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DS&amp;A, DCC Service Owner, ILSM</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Data Cleanse</a:t>
                      </a:r>
                    </a:p>
                  </a:txBody>
                  <a:tcPr anchor="ctr"/>
                </a:tc>
                <a:tc>
                  <a:txBody>
                    <a:bodyPr/>
                    <a:lstStyle/>
                    <a:p>
                      <a:pPr marL="0" marR="0" lvl="0" indent="0" algn="ctr" defTabSz="914377" rtl="0" eaLnBrk="1" fontAlgn="b" latinLnBrk="0" hangingPunct="1">
                        <a:lnSpc>
                          <a:spcPct val="100000"/>
                        </a:lnSpc>
                        <a:spcBef>
                          <a:spcPts val="0"/>
                        </a:spcBef>
                        <a:spcAft>
                          <a:spcPts val="0"/>
                        </a:spcAft>
                        <a:buClrTx/>
                        <a:buSzTx/>
                        <a:buFontTx/>
                        <a:buNone/>
                        <a:tabLst/>
                        <a:defRPr/>
                      </a:pPr>
                      <a:r>
                        <a:rPr lang="en-GB" sz="1000" b="0" i="0" u="none" strike="noStrike">
                          <a:solidFill>
                            <a:srgbClr val="000000"/>
                          </a:solidFill>
                          <a:effectLst/>
                          <a:latin typeface="Calibri"/>
                        </a:rPr>
                        <a:t>PMEL3</a:t>
                      </a:r>
                    </a:p>
                  </a:txBody>
                  <a:tcPr anchor="ctr"/>
                </a:tc>
                <a:extLst>
                  <a:ext uri="{0D108BD9-81ED-4DB2-BD59-A6C34878D82A}">
                    <a16:rowId xmlns:a16="http://schemas.microsoft.com/office/drawing/2014/main" val="4238816688"/>
                  </a:ext>
                </a:extLst>
              </a:tr>
            </a:tbl>
          </a:graphicData>
        </a:graphic>
      </p:graphicFrame>
    </p:spTree>
    <p:extLst>
      <p:ext uri="{BB962C8B-B14F-4D97-AF65-F5344CB8AC3E}">
        <p14:creationId xmlns:p14="http://schemas.microsoft.com/office/powerpoint/2010/main" val="3073211683"/>
      </p:ext>
    </p:extLst>
  </p:cSld>
  <p:clrMapOvr>
    <a:masterClrMapping/>
  </p:clrMapOvr>
</p:sld>
</file>

<file path=ppt/theme/theme1.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brown, leo (DCC)</DisplayName>
        <AccountId>13</AccountId>
        <AccountType/>
      </UserInfo>
      <UserInfo>
        <DisplayName>Bridges, Jenny (DCC)</DisplayName>
        <AccountId>24</AccountId>
        <AccountType/>
      </UserInfo>
      <UserInfo>
        <DisplayName>Dondi, Arik (DCC)</DisplayName>
        <AccountId>47</AccountId>
        <AccountType/>
      </UserInfo>
      <UserInfo>
        <DisplayName>Stuart, Gary (DCC)</DisplayName>
        <AccountId>35</AccountId>
        <AccountType/>
      </UserInfo>
    </SharedWithUsers>
    <lcf76f155ced4ddcb4097134ff3c332f xmlns="33669984-af94-4b35-9f37-f4574e663bce">
      <Terms xmlns="http://schemas.microsoft.com/office/infopath/2007/PartnerControls"/>
    </lcf76f155ced4ddcb4097134ff3c332f>
    <TaxCatchAll xmlns="d5e8df70-7ba7-462a-92bc-0eb2af61e599"/>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E3B40A-157F-4E5D-A905-6966D6EC17CA}">
  <ds:schemaRefs>
    <ds:schemaRef ds:uri="http://schemas.microsoft.com/sharepoint/v3/contenttype/forms"/>
  </ds:schemaRefs>
</ds:datastoreItem>
</file>

<file path=customXml/itemProps2.xml><?xml version="1.0" encoding="utf-8"?>
<ds:datastoreItem xmlns:ds="http://schemas.openxmlformats.org/officeDocument/2006/customXml" ds:itemID="{901B2B10-FFFE-4A21-B0A8-E39175640131}">
  <ds:schemaRefs>
    <ds:schemaRef ds:uri="http://purl.org/dc/dcmitype/"/>
    <ds:schemaRef ds:uri="http://purl.org/dc/terms/"/>
    <ds:schemaRef ds:uri="http://schemas.microsoft.com/office/2006/metadata/properties"/>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d5e8df70-7ba7-462a-92bc-0eb2af61e599"/>
    <ds:schemaRef ds:uri="33669984-af94-4b35-9f37-f4574e663bce"/>
    <ds:schemaRef ds:uri="http://www.w3.org/XML/1998/namespace"/>
  </ds:schemaRefs>
</ds:datastoreItem>
</file>

<file path=customXml/itemProps3.xml><?xml version="1.0" encoding="utf-8"?>
<ds:datastoreItem xmlns:ds="http://schemas.openxmlformats.org/officeDocument/2006/customXml" ds:itemID="{9CFD1C2F-A141-42CA-ACEA-463541ED79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315</TotalTime>
  <Words>7425</Words>
  <Application>Microsoft Office PowerPoint</Application>
  <PresentationFormat>Widescreen</PresentationFormat>
  <Paragraphs>775</Paragraphs>
  <Slides>35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Arial,Sans-Serif</vt:lpstr>
      <vt:lpstr>Calibri</vt:lpstr>
      <vt:lpstr>Lato</vt:lpstr>
      <vt:lpstr>Wingdings</vt:lpstr>
      <vt:lpstr>Smart DCC</vt:lpstr>
      <vt:lpstr>Switching Change Proposal: Final SLAs &amp; Exclusions </vt:lpstr>
      <vt:lpstr>Overview on the new evolved R92 proposals</vt:lpstr>
      <vt:lpstr>REC Objectives, headlines and switches to date</vt:lpstr>
      <vt:lpstr>6.1 Synchronous Response and peak volume boundaries</vt:lpstr>
      <vt:lpstr>6.2 Asynchronous Response</vt:lpstr>
      <vt:lpstr>6.3 Gate Closure</vt:lpstr>
      <vt:lpstr>5 (SO) Service Levels: Switching Incidents Measurement</vt:lpstr>
      <vt:lpstr>SO (DCC) Switching Standard Service Requests - SO 5.4</vt:lpstr>
      <vt:lpstr>Summary</vt:lpstr>
      <vt:lpstr>Appendix &amp; Previous slides </vt:lpstr>
      <vt:lpstr>Overview on the new evolved proposals</vt:lpstr>
      <vt:lpstr>6.1 Synchronous Response</vt:lpstr>
      <vt:lpstr>6.2 Asynchronous Response</vt:lpstr>
      <vt:lpstr>6.3 Gate Closure</vt:lpstr>
      <vt:lpstr>6.3 Gate Closure cont.... </vt:lpstr>
      <vt:lpstr>5 (SO) Service Levels: Switching Incidents</vt:lpstr>
      <vt:lpstr>5 (SO) Service Levels: Switching Incidents</vt:lpstr>
      <vt:lpstr>Examples of P3 and P4 incident types </vt:lpstr>
      <vt:lpstr>Performance Measurement Exclusions: Context </vt:lpstr>
      <vt:lpstr>PowerPoint Presentation</vt:lpstr>
      <vt:lpstr>Working Group Next Steps</vt:lpstr>
      <vt:lpstr>1506_02 - Synchronous Response – Mean Hourly Response for ALL messages</vt:lpstr>
      <vt:lpstr>1506_02 - Asynchronous Response – Mean Hourly Response for ALL messages</vt:lpstr>
      <vt:lpstr>1506_04 – Gate Closure Diagram</vt:lpstr>
      <vt:lpstr>1506_03 – Time for CSS Instances to Scale-Up</vt:lpstr>
      <vt:lpstr>PowerPoint Presentation</vt:lpstr>
      <vt:lpstr>PowerPoint Presentation</vt:lpstr>
      <vt:lpstr>PowerPoint Presentation</vt:lpstr>
      <vt:lpstr>Performance Measurement Exclusions: Approach All service areas</vt:lpstr>
      <vt:lpstr>Proposed Performance Measurement Exclusions Service Catalogue-Related</vt:lpstr>
      <vt:lpstr>PowerPoint Presentation</vt:lpstr>
      <vt:lpstr>Proposed Performance Measurement Exclusions Incident-Related</vt:lpstr>
      <vt:lpstr>Proposed Performance Measurement Exclusions Incident-Related</vt:lpstr>
      <vt:lpstr>Proposed Performance Measurement Exclusions Availability, Transaction Times</vt:lpstr>
      <vt:lpstr>Proposed Performance Measurement Exclusions Miscellaneous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Bridges, Jenny (DCC)</dc:creator>
  <cp:lastModifiedBy>Elise Handy</cp:lastModifiedBy>
  <cp:revision>3</cp:revision>
  <dcterms:created xsi:type="dcterms:W3CDTF">2019-01-31T11:09:37Z</dcterms:created>
  <dcterms:modified xsi:type="dcterms:W3CDTF">2024-01-05T17:18:29Z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Order">
    <vt:r8>212800</vt:r8>
  </property>
  <property fmtid="{D5CDD505-2E9C-101B-9397-08002B2CF9AE}" pid="5" name="xd_Signature">
    <vt:bool>false</vt:bool>
  </property>
  <property fmtid="{D5CDD505-2E9C-101B-9397-08002B2CF9AE}" pid="6" name="xd_ProgID">
    <vt:lpwstr/>
  </property>
  <property fmtid="{D5CDD505-2E9C-101B-9397-08002B2CF9AE}" pid="7" name="_ColorHex">
    <vt:lpwstr/>
  </property>
  <property fmtid="{D5CDD505-2E9C-101B-9397-08002B2CF9AE}" pid="8" name="_Emoji">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_ColorTag">
    <vt:lpwstr/>
  </property>
  <property fmtid="{D5CDD505-2E9C-101B-9397-08002B2CF9AE}" pid="13" name="TriggerFlowInfo">
    <vt:lpwstr/>
  </property>
  <property fmtid="{D5CDD505-2E9C-101B-9397-08002B2CF9AE}" pid="14" name="MSIP_Label_8a2b8bca-8558-4eb0-9160-cb4de095652d_Enabled">
    <vt:lpwstr>true</vt:lpwstr>
  </property>
  <property fmtid="{D5CDD505-2E9C-101B-9397-08002B2CF9AE}" pid="15" name="MSIP_Label_8a2b8bca-8558-4eb0-9160-cb4de095652d_SetDate">
    <vt:lpwstr>2023-05-16T12:53:29Z</vt:lpwstr>
  </property>
  <property fmtid="{D5CDD505-2E9C-101B-9397-08002B2CF9AE}" pid="16" name="MSIP_Label_8a2b8bca-8558-4eb0-9160-cb4de095652d_Method">
    <vt:lpwstr>Privileged</vt:lpwstr>
  </property>
  <property fmtid="{D5CDD505-2E9C-101B-9397-08002B2CF9AE}" pid="17" name="MSIP_Label_8a2b8bca-8558-4eb0-9160-cb4de095652d_Name">
    <vt:lpwstr>DCC_Controlled</vt:lpwstr>
  </property>
  <property fmtid="{D5CDD505-2E9C-101B-9397-08002B2CF9AE}" pid="18" name="MSIP_Label_8a2b8bca-8558-4eb0-9160-cb4de095652d_SiteId">
    <vt:lpwstr>d77ea84a-f7fd-4928-b8a3-64763b0a7710</vt:lpwstr>
  </property>
  <property fmtid="{D5CDD505-2E9C-101B-9397-08002B2CF9AE}" pid="19" name="MSIP_Label_8a2b8bca-8558-4eb0-9160-cb4de095652d_ActionId">
    <vt:lpwstr>6f9b8d2c-fa8e-4661-b822-797e0139438d</vt:lpwstr>
  </property>
  <property fmtid="{D5CDD505-2E9C-101B-9397-08002B2CF9AE}" pid="20" name="MSIP_Label_8a2b8bca-8558-4eb0-9160-cb4de095652d_ContentBits">
    <vt:lpwstr>3</vt:lpwstr>
  </property>
  <property fmtid="{D5CDD505-2E9C-101B-9397-08002B2CF9AE}" pid="21" name="MSIP_Label_2d7f055f-5347-41d4-8cbe-c035e83f4f3c_Enabled">
    <vt:lpwstr>true</vt:lpwstr>
  </property>
  <property fmtid="{D5CDD505-2E9C-101B-9397-08002B2CF9AE}" pid="22" name="MSIP_Label_2d7f055f-5347-41d4-8cbe-c035e83f4f3c_SetDate">
    <vt:lpwstr>2024-01-05T17:18:28Z</vt:lpwstr>
  </property>
  <property fmtid="{D5CDD505-2E9C-101B-9397-08002B2CF9AE}" pid="23" name="MSIP_Label_2d7f055f-5347-41d4-8cbe-c035e83f4f3c_Method">
    <vt:lpwstr>Standard</vt:lpwstr>
  </property>
  <property fmtid="{D5CDD505-2E9C-101B-9397-08002B2CF9AE}" pid="24" name="MSIP_Label_2d7f055f-5347-41d4-8cbe-c035e83f4f3c_Name">
    <vt:lpwstr>defa4170-0d19-0005-0004-bc88714345d2</vt:lpwstr>
  </property>
  <property fmtid="{D5CDD505-2E9C-101B-9397-08002B2CF9AE}" pid="25" name="MSIP_Label_2d7f055f-5347-41d4-8cbe-c035e83f4f3c_SiteId">
    <vt:lpwstr>883dbbc0-a334-4b54-87cf-04fa94aeafb8</vt:lpwstr>
  </property>
  <property fmtid="{D5CDD505-2E9C-101B-9397-08002B2CF9AE}" pid="26" name="MSIP_Label_2d7f055f-5347-41d4-8cbe-c035e83f4f3c_ActionId">
    <vt:lpwstr>0e84f37a-d888-40a2-9ca0-81c3f19dd144</vt:lpwstr>
  </property>
  <property fmtid="{D5CDD505-2E9C-101B-9397-08002B2CF9AE}" pid="27" name="MSIP_Label_2d7f055f-5347-41d4-8cbe-c035e83f4f3c_ContentBits">
    <vt:lpwstr>0</vt:lpwstr>
  </property>
</Properties>
</file>