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4"/>
    <p:sldMasterId id="2147483683" r:id="rId5"/>
    <p:sldMasterId id="2147483691" r:id="rId6"/>
  </p:sldMasterIdLst>
  <p:notesMasterIdLst>
    <p:notesMasterId r:id="rId32"/>
  </p:notesMasterIdLst>
  <p:sldIdLst>
    <p:sldId id="256" r:id="rId7"/>
    <p:sldId id="264" r:id="rId8"/>
    <p:sldId id="259" r:id="rId9"/>
    <p:sldId id="265" r:id="rId10"/>
    <p:sldId id="273" r:id="rId11"/>
    <p:sldId id="279" r:id="rId12"/>
    <p:sldId id="260" r:id="rId13"/>
    <p:sldId id="275" r:id="rId14"/>
    <p:sldId id="276" r:id="rId15"/>
    <p:sldId id="277" r:id="rId16"/>
    <p:sldId id="278" r:id="rId17"/>
    <p:sldId id="280" r:id="rId18"/>
    <p:sldId id="282" r:id="rId19"/>
    <p:sldId id="261" r:id="rId20"/>
    <p:sldId id="281" r:id="rId21"/>
    <p:sldId id="285" r:id="rId22"/>
    <p:sldId id="283" r:id="rId23"/>
    <p:sldId id="286" r:id="rId24"/>
    <p:sldId id="284" r:id="rId25"/>
    <p:sldId id="288" r:id="rId26"/>
    <p:sldId id="287" r:id="rId27"/>
    <p:sldId id="290" r:id="rId28"/>
    <p:sldId id="262" r:id="rId29"/>
    <p:sldId id="268" r:id="rId30"/>
    <p:sldId id="263" r:id="rId31"/>
  </p:sldIdLst>
  <p:sldSz cx="12192000" cy="6858000"/>
  <p:notesSz cx="6858000" cy="9144000"/>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A495"/>
    <a:srgbClr val="DCDCCA"/>
    <a:srgbClr val="DBA32E"/>
    <a:srgbClr val="B0D0C8"/>
    <a:srgbClr val="B3CB89"/>
    <a:srgbClr val="AD632E"/>
    <a:srgbClr val="48813D"/>
    <a:srgbClr val="6125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CCD1E7-BAE4-4557-9E22-4D3A121EA1B7}" v="55" dt="2024-07-11T15:08:33.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53"/>
    <p:restoredTop sz="94694"/>
  </p:normalViewPr>
  <p:slideViewPr>
    <p:cSldViewPr snapToGrid="0" snapToObjects="1">
      <p:cViewPr varScale="1">
        <p:scale>
          <a:sx n="74" d="100"/>
          <a:sy n="74" d="100"/>
        </p:scale>
        <p:origin x="4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2274E-9D9C-1243-8D05-4ABB420FF37B}" type="datetimeFigureOut">
              <a:rPr lang="en-US" smtClean="0"/>
              <a:t>7/12/2024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86D9FC-C075-0043-B0AD-5654AC883F6F}" type="slidenum">
              <a:rPr lang="en-US" smtClean="0"/>
              <a:t>‹#›</a:t>
            </a:fld>
            <a:endParaRPr lang="en-US"/>
          </a:p>
        </p:txBody>
      </p:sp>
    </p:spTree>
    <p:extLst>
      <p:ext uri="{BB962C8B-B14F-4D97-AF65-F5344CB8AC3E}">
        <p14:creationId xmlns:p14="http://schemas.microsoft.com/office/powerpoint/2010/main" val="3800734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dirty="0"/>
              <a:t>Presentation title</a:t>
            </a:r>
            <a:br>
              <a:rPr lang="en-GB" dirty="0"/>
            </a:br>
            <a:r>
              <a:rPr lang="en-GB" dirty="0"/>
              <a:t>day month year</a:t>
            </a:r>
            <a:endParaRPr lang="en-US" dirty="0"/>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2832388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5355B7-4873-9049-91DC-BD9569FC3C6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9D52D23D-8C1E-D149-B70C-7D7729849804}"/>
              </a:ext>
            </a:extLst>
          </p:cNvPr>
          <p:cNvPicPr>
            <a:picLocks noChangeAspect="1"/>
          </p:cNvPicPr>
          <p:nvPr userDrawn="1"/>
        </p:nvPicPr>
        <p:blipFill>
          <a:blip r:embed="rId3"/>
          <a:stretch>
            <a:fillRect/>
          </a:stretch>
        </p:blipFill>
        <p:spPr>
          <a:xfrm>
            <a:off x="1975628" y="666830"/>
            <a:ext cx="5007702" cy="3326671"/>
          </a:xfrm>
          <a:prstGeom prst="rect">
            <a:avLst/>
          </a:prstGeom>
        </p:spPr>
      </p:pic>
      <p:sp>
        <p:nvSpPr>
          <p:cNvPr id="12" name="Title 1">
            <a:extLst>
              <a:ext uri="{FF2B5EF4-FFF2-40B4-BE49-F238E27FC236}">
                <a16:creationId xmlns:a16="http://schemas.microsoft.com/office/drawing/2014/main" id="{2CEDF779-8B3B-164C-97D3-6155464DD9E5}"/>
              </a:ext>
            </a:extLst>
          </p:cNvPr>
          <p:cNvSpPr txBox="1">
            <a:spLocks/>
          </p:cNvSpPr>
          <p:nvPr userDrawn="1"/>
        </p:nvSpPr>
        <p:spPr>
          <a:xfrm>
            <a:off x="2090979" y="4756999"/>
            <a:ext cx="6220407" cy="1377027"/>
          </a:xfrm>
          <a:prstGeom prst="rect">
            <a:avLst/>
          </a:prstGeom>
          <a:solidFill>
            <a:srgbClr val="DBA32E"/>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dirty="0"/>
              <a:t>Presentation title</a:t>
            </a:r>
            <a:br>
              <a:rPr lang="en-GB" dirty="0"/>
            </a:br>
            <a:r>
              <a:rPr lang="en-GB" dirty="0"/>
              <a:t>day month year</a:t>
            </a:r>
            <a:endParaRPr lang="en-US" dirty="0"/>
          </a:p>
        </p:txBody>
      </p:sp>
    </p:spTree>
    <p:extLst>
      <p:ext uri="{BB962C8B-B14F-4D97-AF65-F5344CB8AC3E}">
        <p14:creationId xmlns:p14="http://schemas.microsoft.com/office/powerpoint/2010/main" val="228476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dirty="0"/>
              <a:t>Presentation title</a:t>
            </a:r>
            <a:br>
              <a:rPr lang="en-GB" dirty="0"/>
            </a:br>
            <a:r>
              <a:rPr lang="en-GB" dirty="0"/>
              <a:t>day month year</a:t>
            </a:r>
            <a:endParaRPr lang="en-US" dirty="0"/>
          </a:p>
        </p:txBody>
      </p:sp>
    </p:spTree>
    <p:extLst>
      <p:ext uri="{BB962C8B-B14F-4D97-AF65-F5344CB8AC3E}">
        <p14:creationId xmlns:p14="http://schemas.microsoft.com/office/powerpoint/2010/main" val="1506058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2980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119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3 RUSS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4A3F14-1752-DD4E-B2D5-F5D197144CBB}"/>
              </a:ext>
            </a:extLst>
          </p:cNvPr>
          <p:cNvSpPr/>
          <p:nvPr userDrawn="1"/>
        </p:nvSpPr>
        <p:spPr>
          <a:xfrm>
            <a:off x="0" y="0"/>
            <a:ext cx="12192000" cy="6858000"/>
          </a:xfrm>
          <a:prstGeom prst="rect">
            <a:avLst/>
          </a:prstGeom>
          <a:solidFill>
            <a:srgbClr val="AD6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2572875-7A5B-2A4D-9366-E8AD352C2EDE}"/>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9" name="Picture 8" descr="A picture containing text&#10;&#10;Description automatically generated">
            <a:extLst>
              <a:ext uri="{FF2B5EF4-FFF2-40B4-BE49-F238E27FC236}">
                <a16:creationId xmlns:a16="http://schemas.microsoft.com/office/drawing/2014/main" id="{C8E24E59-6626-B446-93FD-D0E8BD115E37}"/>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8F28E52-187B-2F4F-AD37-FCCAC1E33E0C}"/>
              </a:ext>
            </a:extLst>
          </p:cNvPr>
          <p:cNvSpPr/>
          <p:nvPr userDrawn="1"/>
        </p:nvSpPr>
        <p:spPr>
          <a:xfrm>
            <a:off x="548044" y="2099387"/>
            <a:ext cx="1141608" cy="4114800"/>
          </a:xfrm>
          <a:prstGeom prst="rect">
            <a:avLst/>
          </a:prstGeom>
          <a:solidFill>
            <a:srgbClr val="DBA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4694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3655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4 PLUM">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6125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dirty="0"/>
              <a:t>Click to edit Master title style</a:t>
            </a:r>
            <a:endParaRPr lang="en-US" dirty="0"/>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AF4C8459-3696-A144-B490-E949A5A1E506}"/>
              </a:ext>
            </a:extLst>
          </p:cNvPr>
          <p:cNvSpPr/>
          <p:nvPr userDrawn="1"/>
        </p:nvSpPr>
        <p:spPr>
          <a:xfrm>
            <a:off x="548044" y="2099387"/>
            <a:ext cx="1141608" cy="4114800"/>
          </a:xfrm>
          <a:prstGeom prst="rect">
            <a:avLst/>
          </a:prstGeom>
          <a:solidFill>
            <a:srgbClr val="AD63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3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947657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dirty="0"/>
              <a:t>Click to edit Master title style</a:t>
            </a:r>
            <a:endParaRPr lang="en-US" dirty="0"/>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a:t>
            </a:r>
            <a:r>
              <a:rPr lang="en-US" dirty="0" err="1"/>
              <a:t>eos</a:t>
            </a:r>
            <a:r>
              <a:rPr lang="en-US" dirty="0"/>
              <a:t> </a:t>
            </a:r>
            <a:r>
              <a:rPr lang="en-US" dirty="0" err="1"/>
              <a:t>inani</a:t>
            </a:r>
            <a:r>
              <a:rPr lang="en-US" dirty="0"/>
              <a:t> facete option id, </a:t>
            </a:r>
            <a:r>
              <a:rPr lang="en-US" dirty="0" err="1"/>
              <a:t>vix</a:t>
            </a:r>
            <a:r>
              <a:rPr lang="en-US" dirty="0"/>
              <a:t> an </a:t>
            </a:r>
            <a:r>
              <a:rPr lang="en-US" dirty="0" err="1"/>
              <a:t>laudem</a:t>
            </a:r>
            <a:r>
              <a:rPr lang="en-US" dirty="0"/>
              <a:t> nostrum </a:t>
            </a:r>
            <a:r>
              <a:rPr lang="en-US" dirty="0" err="1"/>
              <a:t>reprehendunt</a:t>
            </a:r>
            <a:r>
              <a:rPr lang="en-US" dirty="0"/>
              <a:t>. </a:t>
            </a:r>
            <a:r>
              <a:rPr lang="en-US" dirty="0" err="1"/>
              <a:t>Aperiam</a:t>
            </a:r>
            <a:r>
              <a:rPr lang="en-US" dirty="0"/>
              <a:t> </a:t>
            </a:r>
            <a:r>
              <a:rPr lang="en-US" dirty="0" err="1"/>
              <a:t>propriae</a:t>
            </a:r>
            <a:r>
              <a:rPr lang="en-US" dirty="0"/>
              <a:t> </a:t>
            </a:r>
            <a:r>
              <a:rPr lang="en-US" dirty="0" err="1"/>
              <a:t>ei</a:t>
            </a:r>
            <a:r>
              <a:rPr lang="en-US" dirty="0"/>
              <a:t> </a:t>
            </a:r>
            <a:r>
              <a:rPr lang="en-US" dirty="0" err="1"/>
              <a:t>eum</a:t>
            </a:r>
            <a:r>
              <a:rPr lang="en-US" dirty="0"/>
              <a:t>, vim facilis </a:t>
            </a:r>
            <a:r>
              <a:rPr lang="en-US" dirty="0" err="1"/>
              <a:t>recusabo</a:t>
            </a:r>
            <a:r>
              <a:rPr lang="en-US" dirty="0"/>
              <a:t> at. Vel at </a:t>
            </a:r>
            <a:r>
              <a:rPr lang="en-US" dirty="0" err="1"/>
              <a:t>vivendum</a:t>
            </a:r>
            <a:r>
              <a:rPr lang="en-US" dirty="0"/>
              <a:t> </a:t>
            </a:r>
            <a:r>
              <a:rPr lang="en-US" dirty="0" err="1"/>
              <a:t>electram</a:t>
            </a:r>
            <a:r>
              <a:rPr lang="en-US" dirty="0"/>
              <a:t>, </a:t>
            </a:r>
            <a:r>
              <a:rPr lang="en-US" dirty="0" err="1"/>
              <a:t>ius</a:t>
            </a:r>
            <a:r>
              <a:rPr lang="en-US" dirty="0"/>
              <a:t> nihil </a:t>
            </a:r>
            <a:r>
              <a:rPr lang="en-US" dirty="0" err="1"/>
              <a:t>labores</a:t>
            </a:r>
            <a:r>
              <a:rPr lang="en-US" dirty="0"/>
              <a:t> ea. Ut </a:t>
            </a:r>
            <a:r>
              <a:rPr lang="en-US" dirty="0" err="1"/>
              <a:t>falli</a:t>
            </a:r>
            <a:r>
              <a:rPr lang="en-US" dirty="0"/>
              <a:t> </a:t>
            </a:r>
            <a:r>
              <a:rPr lang="en-US" dirty="0" err="1"/>
              <a:t>prodesset</a:t>
            </a:r>
            <a:r>
              <a:rPr lang="en-US" dirty="0"/>
              <a:t> </a:t>
            </a:r>
            <a:r>
              <a:rPr lang="en-US" dirty="0" err="1"/>
              <a:t>eum</a:t>
            </a:r>
            <a:r>
              <a:rPr lang="en-US" dirty="0"/>
              <a:t>. At duo </a:t>
            </a:r>
            <a:r>
              <a:rPr lang="en-US" dirty="0" err="1"/>
              <a:t>rebum</a:t>
            </a:r>
            <a:r>
              <a:rPr lang="en-US" dirty="0"/>
              <a:t> </a:t>
            </a:r>
            <a:r>
              <a:rPr lang="en-US" dirty="0" err="1"/>
              <a:t>epicurei</a:t>
            </a:r>
            <a:r>
              <a:rPr lang="en-US" dirty="0"/>
              <a:t> </a:t>
            </a:r>
            <a:r>
              <a:rPr lang="en-US" dirty="0" err="1"/>
              <a:t>aliquando</a:t>
            </a:r>
            <a:r>
              <a:rPr lang="en-US" dirty="0"/>
              <a:t>.</a:t>
            </a:r>
          </a:p>
          <a:p>
            <a:r>
              <a:rPr lang="en-US" dirty="0"/>
              <a:t>An per </a:t>
            </a:r>
            <a:r>
              <a:rPr lang="en-US" dirty="0" err="1"/>
              <a:t>vero</a:t>
            </a:r>
            <a:r>
              <a:rPr lang="en-US" dirty="0"/>
              <a:t> </a:t>
            </a:r>
            <a:r>
              <a:rPr lang="en-US" dirty="0" err="1"/>
              <a:t>tempor</a:t>
            </a:r>
            <a:r>
              <a:rPr lang="en-US" dirty="0"/>
              <a:t>, </a:t>
            </a:r>
            <a:r>
              <a:rPr lang="en-US" dirty="0" err="1"/>
              <a:t>ornatus</a:t>
            </a:r>
            <a:r>
              <a:rPr lang="en-US" dirty="0"/>
              <a:t> </a:t>
            </a:r>
            <a:r>
              <a:rPr lang="en-US" dirty="0" err="1"/>
              <a:t>epicurei</a:t>
            </a:r>
            <a:r>
              <a:rPr lang="en-US" dirty="0"/>
              <a:t> </a:t>
            </a:r>
            <a:r>
              <a:rPr lang="en-US" dirty="0" err="1"/>
              <a:t>intellegam</a:t>
            </a:r>
            <a:r>
              <a:rPr lang="en-US" dirty="0"/>
              <a:t> </a:t>
            </a:r>
            <a:r>
              <a:rPr lang="en-US" dirty="0" err="1"/>
              <a:t>te</a:t>
            </a:r>
            <a:r>
              <a:rPr lang="en-US" dirty="0"/>
              <a:t> usu. Eu </a:t>
            </a:r>
            <a:r>
              <a:rPr lang="en-US" dirty="0" err="1"/>
              <a:t>eos</a:t>
            </a:r>
            <a:r>
              <a:rPr lang="en-US" dirty="0"/>
              <a:t> populo </a:t>
            </a:r>
            <a:r>
              <a:rPr lang="en-US" dirty="0" err="1"/>
              <a:t>moderatius</a:t>
            </a:r>
            <a:r>
              <a:rPr lang="en-US" dirty="0"/>
              <a:t> </a:t>
            </a:r>
            <a:r>
              <a:rPr lang="en-US" dirty="0" err="1"/>
              <a:t>reprimique</a:t>
            </a:r>
            <a:r>
              <a:rPr lang="en-US" dirty="0"/>
              <a:t>, id sit </a:t>
            </a:r>
            <a:r>
              <a:rPr lang="en-US" dirty="0" err="1"/>
              <a:t>officiis</a:t>
            </a:r>
            <a:r>
              <a:rPr lang="en-US" dirty="0"/>
              <a:t> </a:t>
            </a:r>
            <a:r>
              <a:rPr lang="en-US" dirty="0" err="1"/>
              <a:t>gubergren</a:t>
            </a:r>
            <a:r>
              <a:rPr lang="en-US" dirty="0"/>
              <a:t>, qui </a:t>
            </a:r>
            <a:r>
              <a:rPr lang="en-US" dirty="0" err="1"/>
              <a:t>singulis</a:t>
            </a:r>
            <a:r>
              <a:rPr lang="en-US" dirty="0"/>
              <a:t> </a:t>
            </a:r>
            <a:r>
              <a:rPr lang="en-US" dirty="0" err="1"/>
              <a:t>recteque</a:t>
            </a:r>
            <a:r>
              <a:rPr lang="en-US" dirty="0"/>
              <a:t> </a:t>
            </a:r>
            <a:r>
              <a:rPr lang="en-US" dirty="0" err="1"/>
              <a:t>concludaturque</a:t>
            </a:r>
            <a:r>
              <a:rPr lang="en-US" dirty="0"/>
              <a:t> ad. Doming </a:t>
            </a:r>
            <a:r>
              <a:rPr lang="en-US" dirty="0" err="1"/>
              <a:t>reprimique</a:t>
            </a:r>
            <a:r>
              <a:rPr lang="en-US" dirty="0"/>
              <a:t> </a:t>
            </a:r>
            <a:r>
              <a:rPr lang="en-US" dirty="0" err="1"/>
              <a:t>ei</a:t>
            </a:r>
            <a:r>
              <a:rPr lang="en-US" dirty="0"/>
              <a:t> vis. </a:t>
            </a:r>
            <a:r>
              <a:rPr lang="en-US" dirty="0" err="1"/>
              <a:t>Enim</a:t>
            </a:r>
            <a:r>
              <a:rPr lang="en-US" dirty="0"/>
              <a:t> </a:t>
            </a:r>
            <a:r>
              <a:rPr lang="en-US" dirty="0" err="1"/>
              <a:t>tation</a:t>
            </a:r>
            <a:r>
              <a:rPr lang="en-US" dirty="0"/>
              <a:t> </a:t>
            </a:r>
            <a:r>
              <a:rPr lang="en-US" dirty="0" err="1"/>
              <a:t>ridens</a:t>
            </a:r>
            <a:r>
              <a:rPr lang="en-US" dirty="0"/>
              <a:t> </a:t>
            </a:r>
            <a:r>
              <a:rPr lang="en-US" dirty="0" err="1"/>
              <a:t>ius</a:t>
            </a:r>
            <a:r>
              <a:rPr lang="en-US" dirty="0"/>
              <a:t> an, id lorem </a:t>
            </a:r>
            <a:r>
              <a:rPr lang="en-US" dirty="0" err="1"/>
              <a:t>ullum</a:t>
            </a:r>
            <a:r>
              <a:rPr lang="en-US" dirty="0"/>
              <a:t> </a:t>
            </a:r>
            <a:r>
              <a:rPr lang="en-US" dirty="0" err="1"/>
              <a:t>iusto</a:t>
            </a:r>
            <a:r>
              <a:rPr lang="en-US" dirty="0"/>
              <a:t> sed, </a:t>
            </a:r>
            <a:r>
              <a:rPr lang="en-US" dirty="0" err="1"/>
              <a:t>ei</a:t>
            </a:r>
            <a:r>
              <a:rPr lang="en-US" dirty="0"/>
              <a:t> per </a:t>
            </a:r>
            <a:r>
              <a:rPr lang="en-US" dirty="0" err="1"/>
              <a:t>natum</a:t>
            </a:r>
            <a:r>
              <a:rPr lang="en-US" dirty="0"/>
              <a:t> </a:t>
            </a:r>
            <a:r>
              <a:rPr lang="en-US" dirty="0" err="1"/>
              <a:t>senserit</a:t>
            </a:r>
            <a:r>
              <a:rPr lang="en-US" dirty="0"/>
              <a:t>. No </a:t>
            </a:r>
            <a:r>
              <a:rPr lang="en-US" dirty="0" err="1"/>
              <a:t>est</a:t>
            </a:r>
            <a:r>
              <a:rPr lang="en-US" dirty="0"/>
              <a:t> </a:t>
            </a:r>
            <a:r>
              <a:rPr lang="en-US" dirty="0" err="1"/>
              <a:t>zril</a:t>
            </a:r>
            <a:r>
              <a:rPr lang="en-US" dirty="0"/>
              <a:t> </a:t>
            </a:r>
            <a:r>
              <a:rPr lang="en-US" dirty="0" err="1"/>
              <a:t>expetenda</a:t>
            </a:r>
            <a:r>
              <a:rPr lang="en-US" dirty="0"/>
              <a:t> </a:t>
            </a:r>
            <a:r>
              <a:rPr lang="en-US" dirty="0" err="1"/>
              <a:t>delicatissimi</a:t>
            </a:r>
            <a:r>
              <a:rPr lang="en-US" dirty="0"/>
              <a:t>, cu </a:t>
            </a:r>
            <a:r>
              <a:rPr lang="en-US" dirty="0" err="1"/>
              <a:t>eligendi</a:t>
            </a:r>
            <a:r>
              <a:rPr lang="en-US" dirty="0"/>
              <a:t> </a:t>
            </a:r>
            <a:r>
              <a:rPr lang="en-US" dirty="0" err="1"/>
              <a:t>tacimates</a:t>
            </a:r>
            <a:r>
              <a:rPr lang="en-US" dirty="0"/>
              <a:t> </a:t>
            </a:r>
            <a:r>
              <a:rPr lang="en-US" dirty="0" err="1"/>
              <a:t>theophrastus</a:t>
            </a:r>
            <a:r>
              <a:rPr lang="en-US" dirty="0"/>
              <a:t> </a:t>
            </a:r>
            <a:r>
              <a:rPr lang="en-US" dirty="0" err="1"/>
              <a:t>vix</a:t>
            </a:r>
            <a:r>
              <a:rPr lang="en-US" dirty="0"/>
              <a:t>.</a:t>
            </a:r>
          </a:p>
        </p:txBody>
      </p:sp>
    </p:spTree>
    <p:extLst>
      <p:ext uri="{BB962C8B-B14F-4D97-AF65-F5344CB8AC3E}">
        <p14:creationId xmlns:p14="http://schemas.microsoft.com/office/powerpoint/2010/main" val="77371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dirty="0"/>
              <a:t>Click to edit Master title style</a:t>
            </a:r>
            <a:endParaRPr lang="en-US" dirty="0"/>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a:t>
            </a:r>
            <a:r>
              <a:rPr lang="en-US" dirty="0" err="1"/>
              <a:t>eos</a:t>
            </a:r>
            <a:r>
              <a:rPr lang="en-US" dirty="0"/>
              <a:t> </a:t>
            </a:r>
            <a:r>
              <a:rPr lang="en-US" dirty="0" err="1"/>
              <a:t>inani</a:t>
            </a:r>
            <a:r>
              <a:rPr lang="en-US" dirty="0"/>
              <a:t> facete option id, </a:t>
            </a:r>
            <a:r>
              <a:rPr lang="en-US" dirty="0" err="1"/>
              <a:t>vix</a:t>
            </a:r>
            <a:r>
              <a:rPr lang="en-US" dirty="0"/>
              <a:t> an </a:t>
            </a:r>
            <a:r>
              <a:rPr lang="en-US" dirty="0" err="1"/>
              <a:t>laudem</a:t>
            </a:r>
            <a:r>
              <a:rPr lang="en-US" dirty="0"/>
              <a:t> nostrum </a:t>
            </a:r>
            <a:r>
              <a:rPr lang="en-US" dirty="0" err="1"/>
              <a:t>reprehendunt</a:t>
            </a:r>
            <a:r>
              <a:rPr lang="en-US" dirty="0"/>
              <a:t>. </a:t>
            </a:r>
            <a:r>
              <a:rPr lang="en-US" dirty="0" err="1"/>
              <a:t>Aperiam</a:t>
            </a:r>
            <a:r>
              <a:rPr lang="en-US" dirty="0"/>
              <a:t> </a:t>
            </a:r>
            <a:r>
              <a:rPr lang="en-US" dirty="0" err="1"/>
              <a:t>propriae</a:t>
            </a:r>
            <a:r>
              <a:rPr lang="en-US" dirty="0"/>
              <a:t> </a:t>
            </a:r>
            <a:r>
              <a:rPr lang="en-US" dirty="0" err="1"/>
              <a:t>ei</a:t>
            </a:r>
            <a:r>
              <a:rPr lang="en-US" dirty="0"/>
              <a:t> </a:t>
            </a:r>
            <a:r>
              <a:rPr lang="en-US" dirty="0" err="1"/>
              <a:t>eum</a:t>
            </a:r>
            <a:r>
              <a:rPr lang="en-US" dirty="0"/>
              <a:t>, vim facilis </a:t>
            </a:r>
            <a:r>
              <a:rPr lang="en-US" dirty="0" err="1"/>
              <a:t>recusabo</a:t>
            </a:r>
            <a:r>
              <a:rPr lang="en-US" dirty="0"/>
              <a:t> at. Vel at </a:t>
            </a:r>
            <a:r>
              <a:rPr lang="en-US" dirty="0" err="1"/>
              <a:t>vivendum</a:t>
            </a:r>
            <a:r>
              <a:rPr lang="en-US" dirty="0"/>
              <a:t> </a:t>
            </a:r>
            <a:r>
              <a:rPr lang="en-US" dirty="0" err="1"/>
              <a:t>electram</a:t>
            </a:r>
            <a:r>
              <a:rPr lang="en-US" dirty="0"/>
              <a:t>, </a:t>
            </a:r>
            <a:r>
              <a:rPr lang="en-US" dirty="0" err="1"/>
              <a:t>ius</a:t>
            </a:r>
            <a:r>
              <a:rPr lang="en-US" dirty="0"/>
              <a:t> nihil </a:t>
            </a:r>
            <a:r>
              <a:rPr lang="en-US" dirty="0" err="1"/>
              <a:t>labores</a:t>
            </a:r>
            <a:r>
              <a:rPr lang="en-US" dirty="0"/>
              <a:t> ea. Ut </a:t>
            </a:r>
            <a:r>
              <a:rPr lang="en-US" dirty="0" err="1"/>
              <a:t>falli</a:t>
            </a:r>
            <a:r>
              <a:rPr lang="en-US" dirty="0"/>
              <a:t> </a:t>
            </a:r>
            <a:r>
              <a:rPr lang="en-US" dirty="0" err="1"/>
              <a:t>prodesset</a:t>
            </a:r>
            <a:r>
              <a:rPr lang="en-US" dirty="0"/>
              <a:t> </a:t>
            </a:r>
            <a:r>
              <a:rPr lang="en-US" dirty="0" err="1"/>
              <a:t>eum</a:t>
            </a:r>
            <a:r>
              <a:rPr lang="en-US" dirty="0"/>
              <a:t>. At duo </a:t>
            </a:r>
            <a:r>
              <a:rPr lang="en-US" dirty="0" err="1"/>
              <a:t>rebum</a:t>
            </a:r>
            <a:r>
              <a:rPr lang="en-US" dirty="0"/>
              <a:t> </a:t>
            </a:r>
            <a:r>
              <a:rPr lang="en-US" dirty="0" err="1"/>
              <a:t>epicurei</a:t>
            </a:r>
            <a:r>
              <a:rPr lang="en-US" dirty="0"/>
              <a:t> </a:t>
            </a:r>
            <a:r>
              <a:rPr lang="en-US" dirty="0" err="1"/>
              <a:t>aliquando</a:t>
            </a:r>
            <a:r>
              <a:rPr lang="en-US" dirty="0"/>
              <a:t>.</a:t>
            </a:r>
          </a:p>
          <a:p>
            <a:r>
              <a:rPr lang="en-US" dirty="0"/>
              <a:t>An per </a:t>
            </a:r>
            <a:r>
              <a:rPr lang="en-US" dirty="0" err="1"/>
              <a:t>vero</a:t>
            </a:r>
            <a:r>
              <a:rPr lang="en-US" dirty="0"/>
              <a:t> </a:t>
            </a:r>
            <a:r>
              <a:rPr lang="en-US" dirty="0" err="1"/>
              <a:t>tempor</a:t>
            </a:r>
            <a:r>
              <a:rPr lang="en-US" dirty="0"/>
              <a:t>, </a:t>
            </a:r>
            <a:r>
              <a:rPr lang="en-US" dirty="0" err="1"/>
              <a:t>ornatus</a:t>
            </a:r>
            <a:r>
              <a:rPr lang="en-US" dirty="0"/>
              <a:t> </a:t>
            </a:r>
            <a:r>
              <a:rPr lang="en-US" dirty="0" err="1"/>
              <a:t>epicurei</a:t>
            </a:r>
            <a:r>
              <a:rPr lang="en-US" dirty="0"/>
              <a:t> </a:t>
            </a:r>
            <a:r>
              <a:rPr lang="en-US" dirty="0" err="1"/>
              <a:t>intellegam</a:t>
            </a:r>
            <a:r>
              <a:rPr lang="en-US" dirty="0"/>
              <a:t> </a:t>
            </a:r>
            <a:r>
              <a:rPr lang="en-US" dirty="0" err="1"/>
              <a:t>te</a:t>
            </a:r>
            <a:r>
              <a:rPr lang="en-US" dirty="0"/>
              <a:t> usu. Eu </a:t>
            </a:r>
            <a:r>
              <a:rPr lang="en-US" dirty="0" err="1"/>
              <a:t>eos</a:t>
            </a:r>
            <a:r>
              <a:rPr lang="en-US" dirty="0"/>
              <a:t> populo </a:t>
            </a:r>
            <a:r>
              <a:rPr lang="en-US" dirty="0" err="1"/>
              <a:t>moderatius</a:t>
            </a:r>
            <a:r>
              <a:rPr lang="en-US" dirty="0"/>
              <a:t> </a:t>
            </a:r>
            <a:r>
              <a:rPr lang="en-US" dirty="0" err="1"/>
              <a:t>reprimique</a:t>
            </a:r>
            <a:r>
              <a:rPr lang="en-US" dirty="0"/>
              <a:t>, id sit </a:t>
            </a:r>
            <a:r>
              <a:rPr lang="en-US" dirty="0" err="1"/>
              <a:t>officiis</a:t>
            </a:r>
            <a:r>
              <a:rPr lang="en-US" dirty="0"/>
              <a:t> </a:t>
            </a:r>
            <a:r>
              <a:rPr lang="en-US" dirty="0" err="1"/>
              <a:t>gubergren</a:t>
            </a:r>
            <a:r>
              <a:rPr lang="en-US" dirty="0"/>
              <a:t>, qui </a:t>
            </a:r>
            <a:r>
              <a:rPr lang="en-US" dirty="0" err="1"/>
              <a:t>singulis</a:t>
            </a:r>
            <a:r>
              <a:rPr lang="en-US" dirty="0"/>
              <a:t> </a:t>
            </a:r>
            <a:r>
              <a:rPr lang="en-US" dirty="0" err="1"/>
              <a:t>recteque</a:t>
            </a:r>
            <a:r>
              <a:rPr lang="en-US" dirty="0"/>
              <a:t> </a:t>
            </a:r>
            <a:r>
              <a:rPr lang="en-US" dirty="0" err="1"/>
              <a:t>concludaturque</a:t>
            </a:r>
            <a:r>
              <a:rPr lang="en-US" dirty="0"/>
              <a:t> ad. Doming </a:t>
            </a:r>
            <a:r>
              <a:rPr lang="en-US" dirty="0" err="1"/>
              <a:t>reprimique</a:t>
            </a:r>
            <a:r>
              <a:rPr lang="en-US" dirty="0"/>
              <a:t> </a:t>
            </a:r>
            <a:r>
              <a:rPr lang="en-US" dirty="0" err="1"/>
              <a:t>ei</a:t>
            </a:r>
            <a:r>
              <a:rPr lang="en-US" dirty="0"/>
              <a:t> vis. </a:t>
            </a:r>
            <a:r>
              <a:rPr lang="en-US" dirty="0" err="1"/>
              <a:t>Enim</a:t>
            </a:r>
            <a:r>
              <a:rPr lang="en-US" dirty="0"/>
              <a:t> </a:t>
            </a:r>
            <a:r>
              <a:rPr lang="en-US" dirty="0" err="1"/>
              <a:t>tation</a:t>
            </a:r>
            <a:r>
              <a:rPr lang="en-US" dirty="0"/>
              <a:t> </a:t>
            </a:r>
            <a:r>
              <a:rPr lang="en-US" dirty="0" err="1"/>
              <a:t>ridens</a:t>
            </a:r>
            <a:r>
              <a:rPr lang="en-US" dirty="0"/>
              <a:t> </a:t>
            </a:r>
            <a:r>
              <a:rPr lang="en-US" dirty="0" err="1"/>
              <a:t>ius</a:t>
            </a:r>
            <a:r>
              <a:rPr lang="en-US" dirty="0"/>
              <a:t> an, id lorem </a:t>
            </a:r>
            <a:r>
              <a:rPr lang="en-US" dirty="0" err="1"/>
              <a:t>ullum</a:t>
            </a:r>
            <a:r>
              <a:rPr lang="en-US" dirty="0"/>
              <a:t> </a:t>
            </a:r>
            <a:r>
              <a:rPr lang="en-US" dirty="0" err="1"/>
              <a:t>iusto</a:t>
            </a:r>
            <a:r>
              <a:rPr lang="en-US" dirty="0"/>
              <a:t> sed, </a:t>
            </a:r>
            <a:r>
              <a:rPr lang="en-US" dirty="0" err="1"/>
              <a:t>ei</a:t>
            </a:r>
            <a:r>
              <a:rPr lang="en-US" dirty="0"/>
              <a:t> per </a:t>
            </a:r>
            <a:r>
              <a:rPr lang="en-US" dirty="0" err="1"/>
              <a:t>natum</a:t>
            </a:r>
            <a:r>
              <a:rPr lang="en-US" dirty="0"/>
              <a:t> </a:t>
            </a:r>
            <a:r>
              <a:rPr lang="en-US" dirty="0" err="1"/>
              <a:t>senserit</a:t>
            </a:r>
            <a:r>
              <a:rPr lang="en-US" dirty="0"/>
              <a:t>. No </a:t>
            </a:r>
            <a:r>
              <a:rPr lang="en-US" dirty="0" err="1"/>
              <a:t>est</a:t>
            </a:r>
            <a:r>
              <a:rPr lang="en-US" dirty="0"/>
              <a:t> </a:t>
            </a:r>
            <a:r>
              <a:rPr lang="en-US" dirty="0" err="1"/>
              <a:t>zril</a:t>
            </a:r>
            <a:r>
              <a:rPr lang="en-US" dirty="0"/>
              <a:t> </a:t>
            </a:r>
            <a:r>
              <a:rPr lang="en-US" dirty="0" err="1"/>
              <a:t>expetenda</a:t>
            </a:r>
            <a:r>
              <a:rPr lang="en-US" dirty="0"/>
              <a:t> </a:t>
            </a:r>
            <a:r>
              <a:rPr lang="en-US" dirty="0" err="1"/>
              <a:t>delicatissimi</a:t>
            </a:r>
            <a:r>
              <a:rPr lang="en-US" dirty="0"/>
              <a:t>, cu </a:t>
            </a:r>
            <a:r>
              <a:rPr lang="en-US" dirty="0" err="1"/>
              <a:t>eligendi</a:t>
            </a:r>
            <a:r>
              <a:rPr lang="en-US" dirty="0"/>
              <a:t> </a:t>
            </a:r>
            <a:r>
              <a:rPr lang="en-US" dirty="0" err="1"/>
              <a:t>tacimates</a:t>
            </a:r>
            <a:r>
              <a:rPr lang="en-US" dirty="0"/>
              <a:t> </a:t>
            </a:r>
            <a:r>
              <a:rPr lang="en-US" dirty="0" err="1"/>
              <a:t>theophrastus</a:t>
            </a:r>
            <a:r>
              <a:rPr lang="en-US" dirty="0"/>
              <a:t> </a:t>
            </a:r>
            <a:r>
              <a:rPr lang="en-US" dirty="0" err="1"/>
              <a:t>vix</a:t>
            </a:r>
            <a:r>
              <a:rPr lang="en-US" dirty="0"/>
              <a:t>.</a:t>
            </a:r>
          </a:p>
        </p:txBody>
      </p:sp>
    </p:spTree>
    <p:extLst>
      <p:ext uri="{BB962C8B-B14F-4D97-AF65-F5344CB8AC3E}">
        <p14:creationId xmlns:p14="http://schemas.microsoft.com/office/powerpoint/2010/main" val="163702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dirty="0"/>
              <a:t>Click to edit Master title style</a:t>
            </a:r>
            <a:endParaRPr lang="en-US" dirty="0"/>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An per </a:t>
            </a:r>
            <a:r>
              <a:rPr lang="en-US" dirty="0" err="1"/>
              <a:t>vero</a:t>
            </a:r>
            <a:r>
              <a:rPr lang="en-US" dirty="0"/>
              <a:t> </a:t>
            </a:r>
            <a:r>
              <a:rPr lang="en-US" dirty="0" err="1"/>
              <a:t>tempor</a:t>
            </a:r>
            <a:r>
              <a:rPr lang="en-US" dirty="0"/>
              <a:t>, </a:t>
            </a:r>
            <a:r>
              <a:rPr lang="en-US" dirty="0" err="1"/>
              <a:t>ornatus</a:t>
            </a:r>
            <a:r>
              <a:rPr lang="en-US" dirty="0"/>
              <a:t> </a:t>
            </a:r>
            <a:r>
              <a:rPr lang="en-US" dirty="0" err="1"/>
              <a:t>epicurei</a:t>
            </a:r>
            <a:r>
              <a:rPr lang="en-US" dirty="0"/>
              <a:t> </a:t>
            </a:r>
            <a:r>
              <a:rPr lang="en-US" dirty="0" err="1"/>
              <a:t>intellegam</a:t>
            </a:r>
            <a:r>
              <a:rPr lang="en-US" dirty="0"/>
              <a:t> </a:t>
            </a:r>
            <a:r>
              <a:rPr lang="en-US" dirty="0" err="1"/>
              <a:t>te</a:t>
            </a:r>
            <a:r>
              <a:rPr lang="en-US" dirty="0"/>
              <a:t> usu. Eu </a:t>
            </a:r>
            <a:r>
              <a:rPr lang="en-US" dirty="0" err="1"/>
              <a:t>eos</a:t>
            </a:r>
            <a:r>
              <a:rPr lang="en-US" dirty="0"/>
              <a:t> populo </a:t>
            </a:r>
            <a:r>
              <a:rPr lang="en-US" dirty="0" err="1"/>
              <a:t>moderatius</a:t>
            </a:r>
            <a:r>
              <a:rPr lang="en-US" dirty="0"/>
              <a:t> </a:t>
            </a:r>
            <a:r>
              <a:rPr lang="en-US" dirty="0" err="1"/>
              <a:t>reprimique</a:t>
            </a:r>
            <a:r>
              <a:rPr lang="en-US" dirty="0"/>
              <a:t>, id sit </a:t>
            </a:r>
            <a:r>
              <a:rPr lang="en-US" dirty="0" err="1"/>
              <a:t>officiis</a:t>
            </a:r>
            <a:r>
              <a:rPr lang="en-US" dirty="0"/>
              <a:t> </a:t>
            </a:r>
            <a:r>
              <a:rPr lang="en-US" dirty="0" err="1"/>
              <a:t>gubergren</a:t>
            </a:r>
            <a:r>
              <a:rPr lang="en-US" dirty="0"/>
              <a:t>, qui </a:t>
            </a:r>
            <a:r>
              <a:rPr lang="en-US" dirty="0" err="1"/>
              <a:t>singulis</a:t>
            </a:r>
            <a:r>
              <a:rPr lang="en-US" dirty="0"/>
              <a:t> </a:t>
            </a:r>
            <a:r>
              <a:rPr lang="en-US" dirty="0" err="1"/>
              <a:t>recteque</a:t>
            </a:r>
            <a:r>
              <a:rPr lang="en-US" dirty="0"/>
              <a:t> </a:t>
            </a:r>
            <a:r>
              <a:rPr lang="en-US" dirty="0" err="1"/>
              <a:t>concludaturque</a:t>
            </a:r>
            <a:r>
              <a:rPr lang="en-US" dirty="0"/>
              <a:t> ad. Doming </a:t>
            </a:r>
            <a:r>
              <a:rPr lang="en-US" dirty="0" err="1"/>
              <a:t>reprimique</a:t>
            </a:r>
            <a:r>
              <a:rPr lang="en-US" dirty="0"/>
              <a:t> </a:t>
            </a:r>
            <a:r>
              <a:rPr lang="en-US" dirty="0" err="1"/>
              <a:t>ei</a:t>
            </a:r>
            <a:r>
              <a:rPr lang="en-US" dirty="0"/>
              <a:t> vis. </a:t>
            </a:r>
            <a:r>
              <a:rPr lang="en-US" dirty="0" err="1"/>
              <a:t>Enim</a:t>
            </a:r>
            <a:r>
              <a:rPr lang="en-US" dirty="0"/>
              <a:t> </a:t>
            </a:r>
            <a:r>
              <a:rPr lang="en-US" dirty="0" err="1"/>
              <a:t>tation</a:t>
            </a:r>
            <a:r>
              <a:rPr lang="en-US" dirty="0"/>
              <a:t> </a:t>
            </a:r>
            <a:r>
              <a:rPr lang="en-US" dirty="0" err="1"/>
              <a:t>ridens</a:t>
            </a:r>
            <a:r>
              <a:rPr lang="en-US" dirty="0"/>
              <a:t> </a:t>
            </a:r>
            <a:r>
              <a:rPr lang="en-US" dirty="0" err="1"/>
              <a:t>ius</a:t>
            </a:r>
            <a:r>
              <a:rPr lang="en-US" dirty="0"/>
              <a:t> an, id lorem </a:t>
            </a:r>
            <a:r>
              <a:rPr lang="en-US" dirty="0" err="1"/>
              <a:t>ullum</a:t>
            </a:r>
            <a:r>
              <a:rPr lang="en-US" dirty="0"/>
              <a:t> </a:t>
            </a:r>
            <a:r>
              <a:rPr lang="en-US" dirty="0" err="1"/>
              <a:t>iusto</a:t>
            </a:r>
            <a:r>
              <a:rPr lang="en-US" dirty="0"/>
              <a:t> sed, </a:t>
            </a:r>
            <a:r>
              <a:rPr lang="en-US" dirty="0" err="1"/>
              <a:t>ei</a:t>
            </a:r>
            <a:r>
              <a:rPr lang="en-US" dirty="0"/>
              <a:t> per </a:t>
            </a:r>
            <a:r>
              <a:rPr lang="en-US" dirty="0" err="1"/>
              <a:t>natum</a:t>
            </a:r>
            <a:r>
              <a:rPr lang="en-US" dirty="0"/>
              <a:t> </a:t>
            </a:r>
            <a:r>
              <a:rPr lang="en-US" dirty="0" err="1"/>
              <a:t>senserit</a:t>
            </a:r>
            <a:r>
              <a:rPr lang="en-US" dirty="0"/>
              <a:t>. No </a:t>
            </a:r>
            <a:r>
              <a:rPr lang="en-US" dirty="0" err="1"/>
              <a:t>est</a:t>
            </a:r>
            <a:r>
              <a:rPr lang="en-US" dirty="0"/>
              <a:t> </a:t>
            </a:r>
            <a:r>
              <a:rPr lang="en-US" dirty="0" err="1"/>
              <a:t>zril</a:t>
            </a:r>
            <a:r>
              <a:rPr lang="en-US" dirty="0"/>
              <a:t> </a:t>
            </a:r>
            <a:r>
              <a:rPr lang="en-US" dirty="0" err="1"/>
              <a:t>expetenda</a:t>
            </a:r>
            <a:r>
              <a:rPr lang="en-US" dirty="0"/>
              <a:t> </a:t>
            </a:r>
            <a:r>
              <a:rPr lang="en-US" dirty="0" err="1"/>
              <a:t>delicatissimi</a:t>
            </a:r>
            <a:r>
              <a:rPr lang="en-US" dirty="0"/>
              <a:t>, cu </a:t>
            </a:r>
            <a:r>
              <a:rPr lang="en-US" dirty="0" err="1"/>
              <a:t>eligendi</a:t>
            </a:r>
            <a:r>
              <a:rPr lang="en-US" dirty="0"/>
              <a:t> </a:t>
            </a:r>
            <a:r>
              <a:rPr lang="en-US" dirty="0" err="1"/>
              <a:t>tacimates</a:t>
            </a:r>
            <a:r>
              <a:rPr lang="en-US" dirty="0"/>
              <a:t> </a:t>
            </a:r>
            <a:r>
              <a:rPr lang="en-US" dirty="0" err="1"/>
              <a:t>theophrastus</a:t>
            </a:r>
            <a:r>
              <a:rPr lang="en-US" dirty="0"/>
              <a:t> </a:t>
            </a:r>
            <a:r>
              <a:rPr lang="en-US" dirty="0" err="1"/>
              <a:t>vix</a:t>
            </a:r>
            <a:r>
              <a:rPr lang="en-US" dirty="0"/>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691655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dirty="0"/>
              <a:t>Click to edit Master title style</a:t>
            </a:r>
            <a:endParaRPr lang="en-US" dirty="0"/>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Bullet Points…</a:t>
            </a:r>
          </a:p>
          <a:p>
            <a:r>
              <a:rPr lang="en-GB" dirty="0"/>
              <a:t>Click to edit Bullet Points</a:t>
            </a:r>
            <a:endParaRPr lang="en-US" dirty="0"/>
          </a:p>
        </p:txBody>
      </p:sp>
    </p:spTree>
    <p:extLst>
      <p:ext uri="{BB962C8B-B14F-4D97-AF65-F5344CB8AC3E}">
        <p14:creationId xmlns:p14="http://schemas.microsoft.com/office/powerpoint/2010/main" val="218434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62928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11.xml"/><Relationship Id="rId7" Type="http://schemas.openxmlformats.org/officeDocument/2006/relationships/theme" Target="../theme/theme3.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82CFDD-2998-0148-BDB0-1031D8BDF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cap="all" baseline="0" dirty="0">
                <a:latin typeface="+mj-lt"/>
              </a:rPr>
              <a:t>   Presentation title</a:t>
            </a:r>
            <a:endParaRPr lang="en-US" dirty="0"/>
          </a:p>
        </p:txBody>
      </p:sp>
      <p:sp>
        <p:nvSpPr>
          <p:cNvPr id="4" name="Date Placeholder 3">
            <a:extLst>
              <a:ext uri="{FF2B5EF4-FFF2-40B4-BE49-F238E27FC236}">
                <a16:creationId xmlns:a16="http://schemas.microsoft.com/office/drawing/2014/main" id="{5DAD6800-0D0D-B849-8889-B8411F6C7C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08198-F68D-BF4F-8FAC-A6E667E19459}" type="datetimeFigureOut">
              <a:rPr lang="en-US" smtClean="0"/>
              <a:t>7/12/2024</a:t>
            </a:fld>
            <a:endParaRPr lang="en-US"/>
          </a:p>
        </p:txBody>
      </p:sp>
      <p:sp>
        <p:nvSpPr>
          <p:cNvPr id="6" name="Slide Number Placeholder 5">
            <a:extLst>
              <a:ext uri="{FF2B5EF4-FFF2-40B4-BE49-F238E27FC236}">
                <a16:creationId xmlns:a16="http://schemas.microsoft.com/office/drawing/2014/main" id="{6562991B-4CAC-7F48-AA90-9F6E60540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4D2F0-BC05-E84C-AECD-3599EF6E9579}" type="slidenum">
              <a:rPr lang="en-US" smtClean="0"/>
              <a:t>‹#›</a:t>
            </a:fld>
            <a:endParaRPr lang="en-US"/>
          </a:p>
        </p:txBody>
      </p:sp>
    </p:spTree>
    <p:extLst>
      <p:ext uri="{BB962C8B-B14F-4D97-AF65-F5344CB8AC3E}">
        <p14:creationId xmlns:p14="http://schemas.microsoft.com/office/powerpoint/2010/main" val="408025362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xStyles>
    <p:titleStyle>
      <a:lvl1pPr algn="l" defTabSz="914400" rtl="0" eaLnBrk="1" latinLnBrk="0" hangingPunct="1">
        <a:lnSpc>
          <a:spcPct val="90000"/>
        </a:lnSpc>
        <a:spcBef>
          <a:spcPct val="0"/>
        </a:spcBef>
        <a:buNone/>
        <a:defRPr sz="2000" b="1" i="0" kern="1200" cap="all" spc="300" baseline="0">
          <a:solidFill>
            <a:srgbClr val="68A495"/>
          </a:solidFill>
          <a:latin typeface="ROBOTO MEDIUM" panose="02000000000000000000" pitchFamily="2" charset="0"/>
          <a:ea typeface="ROBOTO MEDIUM" panose="02000000000000000000" pitchFamily="2" charset="0"/>
          <a:cs typeface="ROBOTO MEDIUM"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0B1C6-7CFF-2E47-85D3-0E337E94C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DBD2C3F-062F-FD4D-B20D-AF91EA9E86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p:txBody>
      </p:sp>
      <p:sp>
        <p:nvSpPr>
          <p:cNvPr id="4" name="Date Placeholder 3">
            <a:extLst>
              <a:ext uri="{FF2B5EF4-FFF2-40B4-BE49-F238E27FC236}">
                <a16:creationId xmlns:a16="http://schemas.microsoft.com/office/drawing/2014/main" id="{1276B237-FC24-5C44-9710-867D3EFB6C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ABDFB-A1E3-0745-9E57-5746DCE064E8}" type="datetimeFigureOut">
              <a:rPr lang="en-US" smtClean="0"/>
              <a:t>7/12/2024</a:t>
            </a:fld>
            <a:endParaRPr lang="en-US"/>
          </a:p>
        </p:txBody>
      </p:sp>
      <p:sp>
        <p:nvSpPr>
          <p:cNvPr id="6" name="Slide Number Placeholder 5">
            <a:extLst>
              <a:ext uri="{FF2B5EF4-FFF2-40B4-BE49-F238E27FC236}">
                <a16:creationId xmlns:a16="http://schemas.microsoft.com/office/drawing/2014/main" id="{5FB81CAB-7CA0-AA41-80FC-3188849C3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5282B-C8AD-B24E-B283-023210B3626A}" type="slidenum">
              <a:rPr lang="en-US" smtClean="0"/>
              <a:t>‹#›</a:t>
            </a:fld>
            <a:endParaRPr lang="en-US"/>
          </a:p>
        </p:txBody>
      </p:sp>
    </p:spTree>
    <p:extLst>
      <p:ext uri="{BB962C8B-B14F-4D97-AF65-F5344CB8AC3E}">
        <p14:creationId xmlns:p14="http://schemas.microsoft.com/office/powerpoint/2010/main" val="2937418636"/>
      </p:ext>
    </p:extLst>
  </p:cSld>
  <p:clrMap bg1="lt1" tx1="dk1" bg2="lt2" tx2="dk2" accent1="accent1" accent2="accent2" accent3="accent3" accent4="accent4" accent5="accent5" accent6="accent6" hlink="hlink" folHlink="folHlink"/>
  <p:sldLayoutIdLst>
    <p:sldLayoutId id="2147483689" r:id="rId1"/>
    <p:sldLayoutId id="2147483684" r:id="rId2"/>
    <p:sldLayoutId id="2147483686" r:id="rId3"/>
    <p:sldLayoutId id="2147483687" r:id="rId4"/>
    <p:sldLayoutId id="2147483690" r:id="rId5"/>
  </p:sldLayoutIdLst>
  <p:txStyles>
    <p:titleStyle>
      <a:lvl1pPr algn="l" defTabSz="914400" rtl="0" eaLnBrk="1" latinLnBrk="0" hangingPunct="1">
        <a:lnSpc>
          <a:spcPct val="90000"/>
        </a:lnSpc>
        <a:spcBef>
          <a:spcPct val="0"/>
        </a:spcBef>
        <a:buNone/>
        <a:defRPr sz="24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0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dirty="0" err="1"/>
              <a:t>Bodytext</a:t>
            </a:r>
            <a:r>
              <a:rPr lang="en-US" dirty="0"/>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8"/>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134644783"/>
      </p:ext>
    </p:extLst>
  </p:cSld>
  <p:clrMap bg1="lt1" tx1="dk1" bg2="lt2" tx2="dk2" accent1="accent1" accent2="accent2" accent3="accent3" accent4="accent4" accent5="accent5" accent6="accent6" hlink="hlink" folHlink="folHlink"/>
  <p:sldLayoutIdLst>
    <p:sldLayoutId id="2147483692" r:id="rId1"/>
    <p:sldLayoutId id="2147483695" r:id="rId2"/>
    <p:sldLayoutId id="2147483696" r:id="rId3"/>
    <p:sldLayoutId id="2147483697" r:id="rId4"/>
    <p:sldLayoutId id="2147483698" r:id="rId5"/>
    <p:sldLayoutId id="2147483699" r:id="rId6"/>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hyperlink" Target="https://recportal.co.uk/change-and-release" TargetMode="Externa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s://recportal.co.uk/rec-wiki-rec-services/-/knowledge_base/rec-services/operational-account-manager-oam-" TargetMode="External"/><Relationship Id="rId3" Type="http://schemas.openxmlformats.org/officeDocument/2006/relationships/hyperlink" Target="https://digital-navigator.azurewebsites.net/" TargetMode="External"/><Relationship Id="rId7" Type="http://schemas.openxmlformats.org/officeDocument/2006/relationships/hyperlink" Target="https://digital-navigator.azurewebsites.net/dataspec" TargetMode="External"/><Relationship Id="rId12" Type="http://schemas.openxmlformats.org/officeDocument/2006/relationships/hyperlink" Target="mailto:enquiries@recmanager.co.uk" TargetMode="External"/><Relationship Id="rId2" Type="http://schemas.openxmlformats.org/officeDocument/2006/relationships/hyperlink" Target="https://recportal.co.uk/category-3-products" TargetMode="External"/><Relationship Id="rId1" Type="http://schemas.openxmlformats.org/officeDocument/2006/relationships/slideLayout" Target="../slideLayouts/slideLayout13.xml"/><Relationship Id="rId6" Type="http://schemas.openxmlformats.org/officeDocument/2006/relationships/hyperlink" Target="https://digital-navigator.azurewebsites.net/erin" TargetMode="External"/><Relationship Id="rId11" Type="http://schemas.openxmlformats.org/officeDocument/2006/relationships/hyperlink" Target="https://recportal.co.uk/group/guest/change-register" TargetMode="External"/><Relationship Id="rId5" Type="http://schemas.openxmlformats.org/officeDocument/2006/relationships/hyperlink" Target="https://recportal.co.uk/rec-wiki-landing/-/knowledge_base_search/736804709/maximized?_com_liferay_knowledge_base_web_portlet_SearchPortlet_redirect=https%3A%2F%2Frecportal.co.uk%3A443%2Frec-wiki-landing%3Fp_p_id%3Dcom_liferay_knowledge_base_web_portlet_SearchPortlet%26p_p_lifecycle%3D0%26p_p_state%3Dmaximized%26p_p_mode%3Dview%26_com_liferay_knowledge_base_web_portlet_SearchPortlet_mvcPath%3D%252Fsearch%252Fsearch.jsp%26_com_liferay_knowledge_base_web_portlet_SearchPortlet_keywords%3DSDEP%26_com_liferay_knowledge_base_web_portlet_SearchPortlet_formDate%3D1720433890177" TargetMode="External"/><Relationship Id="rId10" Type="http://schemas.openxmlformats.org/officeDocument/2006/relationships/hyperlink" Target="https://www.ecoes.co.uk/" TargetMode="External"/><Relationship Id="rId4" Type="http://schemas.openxmlformats.org/officeDocument/2006/relationships/hyperlink" Target="https://recportal.co.uk/rec-wiki-landing" TargetMode="External"/><Relationship Id="rId9" Type="http://schemas.openxmlformats.org/officeDocument/2006/relationships/hyperlink" Target="https://recportal.co.uk/rec-wiki-rec-committees/-/knowledge_base/rec-committees/rec-issues-group-ri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1A18E-7665-41B4-A5E3-241CC85BDC1C}"/>
              </a:ext>
            </a:extLst>
          </p:cNvPr>
          <p:cNvSpPr>
            <a:spLocks noGrp="1"/>
          </p:cNvSpPr>
          <p:nvPr>
            <p:ph type="ctrTitle"/>
          </p:nvPr>
        </p:nvSpPr>
        <p:spPr>
          <a:ln>
            <a:solidFill>
              <a:schemeClr val="tx1">
                <a:lumMod val="50000"/>
                <a:lumOff val="50000"/>
              </a:schemeClr>
            </a:solidFill>
          </a:ln>
        </p:spPr>
        <p:txBody>
          <a:bodyPr>
            <a:normAutofit/>
          </a:bodyPr>
          <a:lstStyle/>
          <a:p>
            <a:r>
              <a:rPr lang="en-GB" sz="2400" dirty="0"/>
              <a:t>SDEP training Deck</a:t>
            </a:r>
            <a:br>
              <a:rPr lang="en-GB" sz="2400" dirty="0"/>
            </a:br>
            <a:r>
              <a:rPr lang="en-GB" sz="2400" dirty="0"/>
              <a:t>v1.0 – JULY 2024</a:t>
            </a:r>
          </a:p>
        </p:txBody>
      </p:sp>
    </p:spTree>
    <p:extLst>
      <p:ext uri="{BB962C8B-B14F-4D97-AF65-F5344CB8AC3E}">
        <p14:creationId xmlns:p14="http://schemas.microsoft.com/office/powerpoint/2010/main" val="49629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308816-ECC7-1855-FFA3-41CC00C5E395}"/>
              </a:ext>
            </a:extLst>
          </p:cNvPr>
          <p:cNvSpPr/>
          <p:nvPr/>
        </p:nvSpPr>
        <p:spPr>
          <a:xfrm>
            <a:off x="455458" y="1940652"/>
            <a:ext cx="1278331" cy="4325394"/>
          </a:xfrm>
          <a:prstGeom prst="rect">
            <a:avLst/>
          </a:prstGeom>
          <a:solidFill>
            <a:srgbClr val="DCDC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Free Pensive ethnic man listening to answer in paper cup phone Stock Photo">
            <a:extLst>
              <a:ext uri="{FF2B5EF4-FFF2-40B4-BE49-F238E27FC236}">
                <a16:creationId xmlns:a16="http://schemas.microsoft.com/office/drawing/2014/main" id="{28B8AC72-3299-8CA1-E762-4F939D304D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515" r="141"/>
          <a:stretch/>
        </p:blipFill>
        <p:spPr bwMode="auto">
          <a:xfrm>
            <a:off x="970652" y="2556669"/>
            <a:ext cx="3406607" cy="3093359"/>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04B1DDD8-CFB4-4812-B7AD-E33AFF8FEBC0}"/>
              </a:ext>
            </a:extLst>
          </p:cNvPr>
          <p:cNvSpPr>
            <a:spLocks noGrp="1"/>
          </p:cNvSpPr>
          <p:nvPr>
            <p:ph type="subTitle" idx="1"/>
          </p:nvPr>
        </p:nvSpPr>
        <p:spPr>
          <a:xfrm>
            <a:off x="4892453" y="1297661"/>
            <a:ext cx="6875812" cy="3589567"/>
          </a:xfrm>
        </p:spPr>
        <p:txBody>
          <a:bodyPr>
            <a:normAutofit fontScale="85000" lnSpcReduction="10000"/>
          </a:bodyPr>
          <a:lstStyle/>
          <a:p>
            <a:pPr>
              <a:lnSpc>
                <a:spcPct val="150000"/>
              </a:lnSpc>
            </a:pPr>
            <a:r>
              <a:rPr lang="en-GB" dirty="0">
                <a:latin typeface="+mn-lt"/>
              </a:rPr>
              <a:t>This slide deck is for use by REC Parties who use the </a:t>
            </a:r>
            <a:r>
              <a:rPr lang="en-GB" sz="1900" b="1" dirty="0">
                <a:latin typeface="+mn-lt"/>
              </a:rPr>
              <a:t>Secure Data Exchange Portal</a:t>
            </a:r>
            <a:r>
              <a:rPr lang="en-GB" dirty="0">
                <a:latin typeface="+mn-lt"/>
              </a:rPr>
              <a:t>, as material to support training of their registered users.  It describes the use cases as required by the REC, and other best practice to support efficient and effective resolution of issues using SDEP.</a:t>
            </a:r>
          </a:p>
          <a:p>
            <a:pPr>
              <a:lnSpc>
                <a:spcPct val="150000"/>
              </a:lnSpc>
            </a:pPr>
            <a:r>
              <a:rPr lang="en-GB" dirty="0">
                <a:latin typeface="+mn-lt"/>
              </a:rPr>
              <a:t>The contents of this deck can be included in users’ own training materials as required.</a:t>
            </a:r>
          </a:p>
          <a:p>
            <a:pPr>
              <a:lnSpc>
                <a:spcPct val="150000"/>
              </a:lnSpc>
            </a:pPr>
            <a:r>
              <a:rPr lang="en-GB" dirty="0">
                <a:latin typeface="+mn-lt"/>
              </a:rPr>
              <a:t>Refer to the SDEP User Guide for more information, and to the relevant REC Schedules for full details of REC Party obligations – although best endeavours have been made to align the information here with the Code obligations, the Schedules always take precedent. This deck also may not have been updated to reflect REC changes implemented.</a:t>
            </a:r>
          </a:p>
          <a:p>
            <a:pPr>
              <a:lnSpc>
                <a:spcPct val="150000"/>
              </a:lnSpc>
            </a:pPr>
            <a:r>
              <a:rPr lang="en-GB" dirty="0">
                <a:latin typeface="+mn-lt"/>
              </a:rPr>
              <a:t>For any questions relating to the SDEP, please contact </a:t>
            </a:r>
            <a:r>
              <a:rPr lang="en-GB" b="1" dirty="0">
                <a:latin typeface="+mn-lt"/>
              </a:rPr>
              <a:t>enquiries@recmanager.co.uk</a:t>
            </a:r>
          </a:p>
          <a:p>
            <a:endParaRPr lang="en-GB" dirty="0">
              <a:latin typeface="+mn-lt"/>
            </a:endParaRPr>
          </a:p>
        </p:txBody>
      </p:sp>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631593" y="619217"/>
            <a:ext cx="6061145" cy="588756"/>
          </a:xfrm>
        </p:spPr>
        <p:txBody>
          <a:bodyPr>
            <a:normAutofit/>
          </a:bodyPr>
          <a:lstStyle/>
          <a:p>
            <a:r>
              <a:rPr lang="en-GB" sz="2800" dirty="0"/>
              <a:t>Purpose and Contents</a:t>
            </a:r>
          </a:p>
        </p:txBody>
      </p:sp>
      <p:sp>
        <p:nvSpPr>
          <p:cNvPr id="4" name="Subtitle 2">
            <a:extLst>
              <a:ext uri="{FF2B5EF4-FFF2-40B4-BE49-F238E27FC236}">
                <a16:creationId xmlns:a16="http://schemas.microsoft.com/office/drawing/2014/main" id="{83D11174-6FB1-9ECC-D9EE-7CF93889D4F4}"/>
              </a:ext>
            </a:extLst>
          </p:cNvPr>
          <p:cNvSpPr txBox="1">
            <a:spLocks/>
          </p:cNvSpPr>
          <p:nvPr/>
        </p:nvSpPr>
        <p:spPr>
          <a:xfrm>
            <a:off x="7141946" y="5147111"/>
            <a:ext cx="4133133" cy="1561697"/>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latin typeface="+mn-lt"/>
              </a:rPr>
              <a:t>Contents:</a:t>
            </a:r>
          </a:p>
          <a:p>
            <a:pPr marL="342900" indent="-342900">
              <a:buFont typeface="+mj-lt"/>
              <a:buAutoNum type="arabicPeriod"/>
            </a:pPr>
            <a:r>
              <a:rPr lang="en-GB" dirty="0">
                <a:latin typeface="+mn-lt"/>
              </a:rPr>
              <a:t>Introduction to SDEP</a:t>
            </a:r>
          </a:p>
          <a:p>
            <a:pPr marL="342900" indent="-342900">
              <a:buFont typeface="+mj-lt"/>
              <a:buAutoNum type="arabicPeriod"/>
            </a:pPr>
            <a:r>
              <a:rPr lang="en-GB" dirty="0">
                <a:latin typeface="+mn-lt"/>
              </a:rPr>
              <a:t>General guidance on use of SDEP</a:t>
            </a:r>
          </a:p>
          <a:p>
            <a:pPr marL="342900" indent="-342900">
              <a:buFont typeface="+mj-lt"/>
              <a:buAutoNum type="arabicPeriod"/>
            </a:pPr>
            <a:r>
              <a:rPr lang="en-GB" dirty="0">
                <a:latin typeface="+mn-lt"/>
              </a:rPr>
              <a:t>A look at the Process Types</a:t>
            </a:r>
          </a:p>
          <a:p>
            <a:pPr marL="342900" indent="-342900">
              <a:buFont typeface="+mj-lt"/>
              <a:buAutoNum type="arabicPeriod"/>
            </a:pPr>
            <a:r>
              <a:rPr lang="en-GB" dirty="0">
                <a:latin typeface="+mn-lt"/>
              </a:rPr>
              <a:t>Where to find more information</a:t>
            </a:r>
          </a:p>
        </p:txBody>
      </p:sp>
      <p:cxnSp>
        <p:nvCxnSpPr>
          <p:cNvPr id="5" name="Straight Connector 4">
            <a:extLst>
              <a:ext uri="{FF2B5EF4-FFF2-40B4-BE49-F238E27FC236}">
                <a16:creationId xmlns:a16="http://schemas.microsoft.com/office/drawing/2014/main" id="{1F654686-4061-1B27-2A04-F23614A7127B}"/>
              </a:ext>
            </a:extLst>
          </p:cNvPr>
          <p:cNvCxnSpPr>
            <a:cxnSpLocks/>
          </p:cNvCxnSpPr>
          <p:nvPr/>
        </p:nvCxnSpPr>
        <p:spPr>
          <a:xfrm>
            <a:off x="6923636" y="5147111"/>
            <a:ext cx="0" cy="1561697"/>
          </a:xfrm>
          <a:prstGeom prst="line">
            <a:avLst/>
          </a:prstGeom>
          <a:ln w="19050">
            <a:solidFill>
              <a:srgbClr val="68A49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80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A91F-BA36-4109-9E74-AD280F637AE9}"/>
              </a:ext>
            </a:extLst>
          </p:cNvPr>
          <p:cNvSpPr>
            <a:spLocks noGrp="1"/>
          </p:cNvSpPr>
          <p:nvPr>
            <p:ph type="title"/>
          </p:nvPr>
        </p:nvSpPr>
        <p:spPr/>
        <p:txBody>
          <a:bodyPr>
            <a:normAutofit/>
          </a:bodyPr>
          <a:lstStyle/>
          <a:p>
            <a:r>
              <a:rPr lang="en-GB" sz="3200" dirty="0"/>
              <a:t>1. Introduction to SDEP</a:t>
            </a:r>
          </a:p>
        </p:txBody>
      </p:sp>
    </p:spTree>
    <p:extLst>
      <p:ext uri="{BB962C8B-B14F-4D97-AF65-F5344CB8AC3E}">
        <p14:creationId xmlns:p14="http://schemas.microsoft.com/office/powerpoint/2010/main" val="79439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F33F-7D59-4BE6-9F0B-6A009C5B0531}"/>
              </a:ext>
            </a:extLst>
          </p:cNvPr>
          <p:cNvSpPr>
            <a:spLocks noGrp="1"/>
          </p:cNvSpPr>
          <p:nvPr>
            <p:ph type="ctrTitle"/>
          </p:nvPr>
        </p:nvSpPr>
        <p:spPr>
          <a:xfrm>
            <a:off x="2460463" y="556521"/>
            <a:ext cx="9731537" cy="678445"/>
          </a:xfrm>
        </p:spPr>
        <p:txBody>
          <a:bodyPr>
            <a:noAutofit/>
          </a:bodyPr>
          <a:lstStyle/>
          <a:p>
            <a:r>
              <a:rPr lang="en-GB" sz="2800" dirty="0"/>
              <a:t>What is The Secure data exchange portal?</a:t>
            </a:r>
          </a:p>
        </p:txBody>
      </p:sp>
      <p:sp>
        <p:nvSpPr>
          <p:cNvPr id="3" name="Subtitle 2">
            <a:extLst>
              <a:ext uri="{FF2B5EF4-FFF2-40B4-BE49-F238E27FC236}">
                <a16:creationId xmlns:a16="http://schemas.microsoft.com/office/drawing/2014/main" id="{E2820EF1-3488-41D2-A7AE-548B95978538}"/>
              </a:ext>
            </a:extLst>
          </p:cNvPr>
          <p:cNvSpPr>
            <a:spLocks noGrp="1"/>
          </p:cNvSpPr>
          <p:nvPr>
            <p:ph type="subTitle" idx="1"/>
          </p:nvPr>
        </p:nvSpPr>
        <p:spPr>
          <a:xfrm>
            <a:off x="3605048" y="1713583"/>
            <a:ext cx="8198066" cy="3755971"/>
          </a:xfrm>
        </p:spPr>
        <p:txBody>
          <a:bodyPr>
            <a:normAutofit fontScale="92500" lnSpcReduction="20000"/>
          </a:bodyPr>
          <a:lstStyle/>
          <a:p>
            <a:r>
              <a:rPr lang="en-GB" sz="1600" dirty="0">
                <a:latin typeface="+mn-lt"/>
              </a:rPr>
              <a:t>The </a:t>
            </a:r>
            <a:r>
              <a:rPr lang="en-GB" sz="1600" b="1" dirty="0">
                <a:latin typeface="+mn-lt"/>
              </a:rPr>
              <a:t>Secure Data Exchange Portal</a:t>
            </a:r>
            <a:r>
              <a:rPr lang="en-GB" sz="1600" dirty="0">
                <a:latin typeface="+mn-lt"/>
              </a:rPr>
              <a:t> (SDEP) is one of three modules in the Electricity Enquiry Service (EES) that together comprise the Secure Data Exchange Service (SDES).</a:t>
            </a:r>
          </a:p>
          <a:p>
            <a:r>
              <a:rPr lang="en-GB" sz="1600" dirty="0">
                <a:latin typeface="+mn-lt"/>
              </a:rPr>
              <a:t>The purpose of SDEP is to provide Gas Suppliers, Electricity Suppliers and Distribution Network Operators (DNO) a secure method for raising queries and exchanging information (including consumer data covered by GDPR obligations).</a:t>
            </a:r>
          </a:p>
          <a:p>
            <a:r>
              <a:rPr lang="en-GB" sz="1600" dirty="0">
                <a:latin typeface="+mn-lt"/>
              </a:rPr>
              <a:t>The communications are logged with unique reference numbers and can be searched, extracted and reported on – meaning they can be tracked and referenced throughout their lifecycle.</a:t>
            </a:r>
          </a:p>
          <a:p>
            <a:r>
              <a:rPr lang="en-GB" sz="1600" dirty="0">
                <a:latin typeface="+mn-lt"/>
              </a:rPr>
              <a:t>In some instances the REC requires that SDEP is used (or makes it available for use) for specific steps within processes.  In other instances SDEP is the usual method, but other forms of communication e.g. telephone may also be used. It should not be used where there is a data flow (e.g. gas RGMA flow / electricity D-flow) available.</a:t>
            </a:r>
          </a:p>
        </p:txBody>
      </p:sp>
      <p:cxnSp>
        <p:nvCxnSpPr>
          <p:cNvPr id="6" name="Straight Connector 5">
            <a:extLst>
              <a:ext uri="{FF2B5EF4-FFF2-40B4-BE49-F238E27FC236}">
                <a16:creationId xmlns:a16="http://schemas.microsoft.com/office/drawing/2014/main" id="{429747B4-288D-2FE3-8DA7-57A697EA5E36}"/>
              </a:ext>
            </a:extLst>
          </p:cNvPr>
          <p:cNvCxnSpPr>
            <a:cxnSpLocks/>
          </p:cNvCxnSpPr>
          <p:nvPr/>
        </p:nvCxnSpPr>
        <p:spPr>
          <a:xfrm>
            <a:off x="3179407" y="1984302"/>
            <a:ext cx="0" cy="3271092"/>
          </a:xfrm>
          <a:prstGeom prst="line">
            <a:avLst/>
          </a:prstGeom>
          <a:ln w="19050">
            <a:solidFill>
              <a:srgbClr val="68A495"/>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E6CD9A5-1001-820F-17DF-DAD00302AA01}"/>
              </a:ext>
            </a:extLst>
          </p:cNvPr>
          <p:cNvSpPr txBox="1"/>
          <p:nvPr/>
        </p:nvSpPr>
        <p:spPr>
          <a:xfrm>
            <a:off x="3436896" y="5855021"/>
            <a:ext cx="8534371" cy="800219"/>
          </a:xfrm>
          <a:prstGeom prst="rect">
            <a:avLst/>
          </a:prstGeom>
          <a:noFill/>
          <a:ln w="19050">
            <a:solidFill>
              <a:srgbClr val="68A495"/>
            </a:solidFill>
          </a:ln>
        </p:spPr>
        <p:txBody>
          <a:bodyPr wrap="square" rtlCol="0">
            <a:spAutoFit/>
          </a:bodyPr>
          <a:lstStyle/>
          <a:p>
            <a:pPr algn="ctr"/>
            <a:r>
              <a:rPr lang="en-GB" dirty="0"/>
              <a:t>SDEP Users:  </a:t>
            </a:r>
            <a:r>
              <a:rPr lang="en-GB" sz="1400" dirty="0"/>
              <a:t>Gas Suppliers  /  Electricity Suppliers  /  Electricity Distribution Network Operators (DNO)</a:t>
            </a:r>
          </a:p>
          <a:p>
            <a:pPr algn="ctr"/>
            <a:endParaRPr lang="en-GB" sz="1400" dirty="0"/>
          </a:p>
          <a:p>
            <a:pPr algn="ctr"/>
            <a:r>
              <a:rPr lang="en-GB" sz="1400" dirty="0"/>
              <a:t>[NB – Gas Transporters and Metering Agents are </a:t>
            </a:r>
            <a:r>
              <a:rPr lang="en-GB" sz="1400" u="sng" dirty="0"/>
              <a:t>not</a:t>
            </a:r>
            <a:r>
              <a:rPr lang="en-GB" sz="1400" dirty="0"/>
              <a:t> currently users]</a:t>
            </a:r>
          </a:p>
        </p:txBody>
      </p:sp>
      <p:sp>
        <p:nvSpPr>
          <p:cNvPr id="8" name="Rectangle 7">
            <a:extLst>
              <a:ext uri="{FF2B5EF4-FFF2-40B4-BE49-F238E27FC236}">
                <a16:creationId xmlns:a16="http://schemas.microsoft.com/office/drawing/2014/main" id="{14CB841D-AB29-67FB-0AB8-699B440AACCC}"/>
              </a:ext>
            </a:extLst>
          </p:cNvPr>
          <p:cNvSpPr/>
          <p:nvPr/>
        </p:nvSpPr>
        <p:spPr>
          <a:xfrm>
            <a:off x="294339" y="1901287"/>
            <a:ext cx="2501463" cy="4804313"/>
          </a:xfrm>
          <a:prstGeom prst="rect">
            <a:avLst/>
          </a:prstGeom>
          <a:solidFill>
            <a:srgbClr val="AFD1CB"/>
          </a:solid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40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5B899F51-5B4E-85F7-685F-6E564FF4FECB}"/>
              </a:ext>
            </a:extLst>
          </p:cNvPr>
          <p:cNvSpPr/>
          <p:nvPr/>
        </p:nvSpPr>
        <p:spPr>
          <a:xfrm>
            <a:off x="700922" y="2731403"/>
            <a:ext cx="1689288" cy="8601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panose="020B0604020202020204" pitchFamily="34" charset="0"/>
                <a:cs typeface="Arial" panose="020B0604020202020204" pitchFamily="34" charset="0"/>
              </a:rPr>
              <a:t>Secure Data Exchange Portal (SDEP)</a:t>
            </a:r>
          </a:p>
          <a:p>
            <a:pPr algn="ctr"/>
            <a:r>
              <a:rPr lang="en-GB" sz="1000" dirty="0">
                <a:latin typeface="Arial" panose="020B0604020202020204" pitchFamily="34" charset="0"/>
                <a:cs typeface="Arial" panose="020B0604020202020204" pitchFamily="34" charset="0"/>
              </a:rPr>
              <a:t>(Suppliers and DNOs only)</a:t>
            </a:r>
            <a:endParaRPr lang="en-GB" sz="12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AEEEC58-6A7F-F276-29DE-2851B0258BCE}"/>
              </a:ext>
            </a:extLst>
          </p:cNvPr>
          <p:cNvSpPr/>
          <p:nvPr/>
        </p:nvSpPr>
        <p:spPr>
          <a:xfrm>
            <a:off x="700922" y="3754330"/>
            <a:ext cx="1689288" cy="86016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panose="020B0604020202020204" pitchFamily="34" charset="0"/>
                <a:cs typeface="Arial" panose="020B0604020202020204" pitchFamily="34" charset="0"/>
              </a:rPr>
              <a:t>Crossed Meter Resolution Portal</a:t>
            </a:r>
          </a:p>
          <a:p>
            <a:pPr algn="ctr"/>
            <a:r>
              <a:rPr lang="en-GB" sz="1050" dirty="0">
                <a:latin typeface="Arial" panose="020B0604020202020204" pitchFamily="34" charset="0"/>
                <a:cs typeface="Arial" panose="020B0604020202020204" pitchFamily="34" charset="0"/>
              </a:rPr>
              <a:t>(Electricity Suppliers &amp; MOAs only)</a:t>
            </a:r>
            <a:endParaRPr lang="en-GB" sz="14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E599530-9889-AFFC-6E89-C758BAEB3DC8}"/>
              </a:ext>
            </a:extLst>
          </p:cNvPr>
          <p:cNvSpPr/>
          <p:nvPr/>
        </p:nvSpPr>
        <p:spPr>
          <a:xfrm>
            <a:off x="700922" y="4777257"/>
            <a:ext cx="1689288" cy="860167"/>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panose="020B0604020202020204" pitchFamily="34" charset="0"/>
                <a:cs typeface="Arial" panose="020B0604020202020204" pitchFamily="34" charset="0"/>
              </a:rPr>
              <a:t>New Metering Point Requests</a:t>
            </a:r>
          </a:p>
          <a:p>
            <a:pPr algn="ctr"/>
            <a:r>
              <a:rPr lang="en-GB" sz="1100" dirty="0">
                <a:latin typeface="Arial" panose="020B0604020202020204" pitchFamily="34" charset="0"/>
                <a:cs typeface="Arial" panose="020B0604020202020204" pitchFamily="34" charset="0"/>
              </a:rPr>
              <a:t>(Electricity Suppliers and DNOs only)</a:t>
            </a:r>
            <a:endParaRPr lang="en-GB"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DCF2DF6-A094-162C-6D4F-61853014A50C}"/>
              </a:ext>
            </a:extLst>
          </p:cNvPr>
          <p:cNvSpPr txBox="1"/>
          <p:nvPr/>
        </p:nvSpPr>
        <p:spPr>
          <a:xfrm>
            <a:off x="494041" y="6259704"/>
            <a:ext cx="2081041" cy="338554"/>
          </a:xfrm>
          <a:prstGeom prst="rect">
            <a:avLst/>
          </a:prstGeom>
          <a:noFill/>
        </p:spPr>
        <p:txBody>
          <a:bodyPr wrap="square" rtlCol="0">
            <a:spAutoFit/>
          </a:bodyPr>
          <a:lstStyle/>
          <a:p>
            <a:pPr algn="ctr"/>
            <a:r>
              <a:rPr lang="en-GB" sz="1600" dirty="0">
                <a:solidFill>
                  <a:schemeClr val="tx1">
                    <a:lumMod val="65000"/>
                    <a:lumOff val="35000"/>
                  </a:schemeClr>
                </a:solidFill>
                <a:latin typeface="Arial" panose="020B0604020202020204" pitchFamily="34" charset="0"/>
                <a:cs typeface="Arial" panose="020B0604020202020204" pitchFamily="34" charset="0"/>
              </a:rPr>
              <a:t>EES (ECOES)</a:t>
            </a:r>
            <a:endParaRPr lang="en-GB" sz="2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CF84FC3-5D62-9621-9626-DACC6FF17567}"/>
              </a:ext>
            </a:extLst>
          </p:cNvPr>
          <p:cNvSpPr txBox="1"/>
          <p:nvPr/>
        </p:nvSpPr>
        <p:spPr>
          <a:xfrm>
            <a:off x="630669" y="2198238"/>
            <a:ext cx="1829795" cy="461665"/>
          </a:xfrm>
          <a:prstGeom prst="rect">
            <a:avLst/>
          </a:prstGeom>
          <a:noFill/>
        </p:spPr>
        <p:txBody>
          <a:bodyPr wrap="square" rtlCol="0">
            <a:spAutoFit/>
          </a:bodyPr>
          <a:lstStyle/>
          <a:p>
            <a:pPr algn="ctr"/>
            <a:r>
              <a:rPr lang="en-GB" sz="1200" dirty="0">
                <a:solidFill>
                  <a:schemeClr val="accent1">
                    <a:lumMod val="75000"/>
                  </a:schemeClr>
                </a:solidFill>
                <a:latin typeface="Arial" panose="020B0604020202020204" pitchFamily="34" charset="0"/>
                <a:cs typeface="Arial" panose="020B0604020202020204" pitchFamily="34" charset="0"/>
              </a:rPr>
              <a:t>Secure Data Exchange Service (SDES)</a:t>
            </a:r>
          </a:p>
        </p:txBody>
      </p:sp>
      <p:sp>
        <p:nvSpPr>
          <p:cNvPr id="14" name="Rectangle 13">
            <a:extLst>
              <a:ext uri="{FF2B5EF4-FFF2-40B4-BE49-F238E27FC236}">
                <a16:creationId xmlns:a16="http://schemas.microsoft.com/office/drawing/2014/main" id="{EBC6D901-1DBC-0D35-F75A-53924701898E}"/>
              </a:ext>
            </a:extLst>
          </p:cNvPr>
          <p:cNvSpPr/>
          <p:nvPr/>
        </p:nvSpPr>
        <p:spPr>
          <a:xfrm>
            <a:off x="494042" y="2064916"/>
            <a:ext cx="2081041" cy="3666866"/>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1533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556521"/>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SDEP overview</a:t>
            </a:r>
            <a:endParaRPr lang="en-GB" dirty="0"/>
          </a:p>
        </p:txBody>
      </p:sp>
      <p:sp>
        <p:nvSpPr>
          <p:cNvPr id="13" name="TextBox 12">
            <a:extLst>
              <a:ext uri="{FF2B5EF4-FFF2-40B4-BE49-F238E27FC236}">
                <a16:creationId xmlns:a16="http://schemas.microsoft.com/office/drawing/2014/main" id="{2C522F00-3A73-C11D-6322-F43679FF22A6}"/>
              </a:ext>
            </a:extLst>
          </p:cNvPr>
          <p:cNvSpPr txBox="1"/>
          <p:nvPr/>
        </p:nvSpPr>
        <p:spPr>
          <a:xfrm>
            <a:off x="515008" y="1944414"/>
            <a:ext cx="10520854" cy="1323439"/>
          </a:xfrm>
          <a:prstGeom prst="rect">
            <a:avLst/>
          </a:prstGeom>
          <a:noFill/>
        </p:spPr>
        <p:txBody>
          <a:bodyPr wrap="square" rtlCol="0">
            <a:spAutoFit/>
          </a:bodyPr>
          <a:lstStyle/>
          <a:p>
            <a:r>
              <a:rPr lang="en-GB" sz="1600" dirty="0"/>
              <a:t>SDEP usage revolves around </a:t>
            </a:r>
            <a:r>
              <a:rPr lang="en-GB" sz="1600" b="1" dirty="0"/>
              <a:t>COMMUNICATIONS</a:t>
            </a:r>
            <a:r>
              <a:rPr lang="en-GB" sz="1600" dirty="0"/>
              <a:t> – individual query records that users raise and respond to, to resolve issues and exchange information.  Within a Communication, the parties will exchange </a:t>
            </a:r>
            <a:r>
              <a:rPr lang="en-GB" sz="1600" b="1" dirty="0"/>
              <a:t>MESSAGES </a:t>
            </a:r>
            <a:r>
              <a:rPr lang="en-GB" sz="1600" dirty="0"/>
              <a:t>to resolve the query.</a:t>
            </a:r>
          </a:p>
          <a:p>
            <a:endParaRPr lang="en-GB" sz="1600" dirty="0"/>
          </a:p>
          <a:p>
            <a:r>
              <a:rPr lang="en-GB" sz="1600" dirty="0"/>
              <a:t>A Communication is raised against a particular use case that exactly (or most closely) aligns to the purpose; the use case are called </a:t>
            </a:r>
            <a:r>
              <a:rPr lang="en-GB" sz="1600" b="1" dirty="0"/>
              <a:t>PROCESS TYPES</a:t>
            </a:r>
            <a:r>
              <a:rPr lang="en-GB" sz="1600" dirty="0"/>
              <a:t>, and each one has a reference and title, example below:</a:t>
            </a:r>
          </a:p>
        </p:txBody>
      </p:sp>
      <p:grpSp>
        <p:nvGrpSpPr>
          <p:cNvPr id="2" name="Group 1">
            <a:extLst>
              <a:ext uri="{FF2B5EF4-FFF2-40B4-BE49-F238E27FC236}">
                <a16:creationId xmlns:a16="http://schemas.microsoft.com/office/drawing/2014/main" id="{5BEC7E07-6C4B-0B18-83CD-B59C61AE7EC0}"/>
              </a:ext>
            </a:extLst>
          </p:cNvPr>
          <p:cNvGrpSpPr/>
          <p:nvPr/>
        </p:nvGrpSpPr>
        <p:grpSpPr>
          <a:xfrm>
            <a:off x="1763662" y="3651729"/>
            <a:ext cx="9419345" cy="1915859"/>
            <a:chOff x="1763662" y="3909848"/>
            <a:chExt cx="9419345" cy="1915859"/>
          </a:xfrm>
        </p:grpSpPr>
        <p:sp>
          <p:nvSpPr>
            <p:cNvPr id="14" name="TextBox 13">
              <a:extLst>
                <a:ext uri="{FF2B5EF4-FFF2-40B4-BE49-F238E27FC236}">
                  <a16:creationId xmlns:a16="http://schemas.microsoft.com/office/drawing/2014/main" id="{322C6CD2-DED1-A551-E725-AF5D873BF3C5}"/>
                </a:ext>
              </a:extLst>
            </p:cNvPr>
            <p:cNvSpPr txBox="1"/>
            <p:nvPr/>
          </p:nvSpPr>
          <p:spPr>
            <a:xfrm>
              <a:off x="1996966" y="3909848"/>
              <a:ext cx="9186041" cy="523220"/>
            </a:xfrm>
            <a:prstGeom prst="rect">
              <a:avLst/>
            </a:prstGeom>
            <a:noFill/>
          </p:spPr>
          <p:txBody>
            <a:bodyPr wrap="square" rtlCol="0">
              <a:spAutoFit/>
            </a:bodyPr>
            <a:lstStyle/>
            <a:p>
              <a:r>
                <a:rPr lang="en-GB" sz="2800" dirty="0"/>
                <a:t>PT0067   Duplicate Meter Points (Elec) - General Query</a:t>
              </a:r>
            </a:p>
          </p:txBody>
        </p:sp>
        <p:sp>
          <p:nvSpPr>
            <p:cNvPr id="15" name="TextBox 14">
              <a:extLst>
                <a:ext uri="{FF2B5EF4-FFF2-40B4-BE49-F238E27FC236}">
                  <a16:creationId xmlns:a16="http://schemas.microsoft.com/office/drawing/2014/main" id="{6F18212E-EAF9-9387-D84B-41D5FA3B32BE}"/>
                </a:ext>
              </a:extLst>
            </p:cNvPr>
            <p:cNvSpPr txBox="1"/>
            <p:nvPr/>
          </p:nvSpPr>
          <p:spPr>
            <a:xfrm>
              <a:off x="1763662" y="4940793"/>
              <a:ext cx="1798258" cy="369332"/>
            </a:xfrm>
            <a:prstGeom prst="rect">
              <a:avLst/>
            </a:prstGeom>
            <a:noFill/>
          </p:spPr>
          <p:txBody>
            <a:bodyPr wrap="square" rtlCol="0">
              <a:spAutoFit/>
            </a:bodyPr>
            <a:lstStyle/>
            <a:p>
              <a:r>
                <a:rPr lang="en-GB" dirty="0">
                  <a:solidFill>
                    <a:srgbClr val="68A495"/>
                  </a:solidFill>
                </a:rPr>
                <a:t>Process Type no.</a:t>
              </a:r>
            </a:p>
          </p:txBody>
        </p:sp>
        <p:sp>
          <p:nvSpPr>
            <p:cNvPr id="16" name="TextBox 15">
              <a:extLst>
                <a:ext uri="{FF2B5EF4-FFF2-40B4-BE49-F238E27FC236}">
                  <a16:creationId xmlns:a16="http://schemas.microsoft.com/office/drawing/2014/main" id="{55B74977-E9E3-2665-E5AE-274B6868592E}"/>
                </a:ext>
              </a:extLst>
            </p:cNvPr>
            <p:cNvSpPr txBox="1"/>
            <p:nvPr/>
          </p:nvSpPr>
          <p:spPr>
            <a:xfrm>
              <a:off x="4198882" y="4921174"/>
              <a:ext cx="1986456" cy="369332"/>
            </a:xfrm>
            <a:prstGeom prst="rect">
              <a:avLst/>
            </a:prstGeom>
            <a:noFill/>
          </p:spPr>
          <p:txBody>
            <a:bodyPr wrap="square" rtlCol="0">
              <a:spAutoFit/>
            </a:bodyPr>
            <a:lstStyle/>
            <a:p>
              <a:r>
                <a:rPr lang="en-GB" dirty="0">
                  <a:solidFill>
                    <a:srgbClr val="68A495"/>
                  </a:solidFill>
                </a:rPr>
                <a:t>Use case / topic</a:t>
              </a:r>
            </a:p>
          </p:txBody>
        </p:sp>
        <p:sp>
          <p:nvSpPr>
            <p:cNvPr id="17" name="TextBox 16">
              <a:extLst>
                <a:ext uri="{FF2B5EF4-FFF2-40B4-BE49-F238E27FC236}">
                  <a16:creationId xmlns:a16="http://schemas.microsoft.com/office/drawing/2014/main" id="{D8758F55-3BEA-D17D-9A8F-3B3038F1F002}"/>
                </a:ext>
              </a:extLst>
            </p:cNvPr>
            <p:cNvSpPr txBox="1"/>
            <p:nvPr/>
          </p:nvSpPr>
          <p:spPr>
            <a:xfrm>
              <a:off x="8144308" y="4902377"/>
              <a:ext cx="1986456" cy="923330"/>
            </a:xfrm>
            <a:prstGeom prst="rect">
              <a:avLst/>
            </a:prstGeom>
            <a:noFill/>
          </p:spPr>
          <p:txBody>
            <a:bodyPr wrap="square" rtlCol="0">
              <a:spAutoFit/>
            </a:bodyPr>
            <a:lstStyle/>
            <a:p>
              <a:pPr algn="ctr"/>
              <a:r>
                <a:rPr lang="en-GB" dirty="0">
                  <a:solidFill>
                    <a:srgbClr val="68A495"/>
                  </a:solidFill>
                </a:rPr>
                <a:t>General Query</a:t>
              </a:r>
            </a:p>
            <a:p>
              <a:pPr algn="ctr"/>
              <a:r>
                <a:rPr lang="en-GB" dirty="0">
                  <a:solidFill>
                    <a:srgbClr val="68A495"/>
                  </a:solidFill>
                </a:rPr>
                <a:t>Or</a:t>
              </a:r>
            </a:p>
            <a:p>
              <a:pPr algn="ctr"/>
              <a:r>
                <a:rPr lang="en-GB" dirty="0">
                  <a:solidFill>
                    <a:srgbClr val="68A495"/>
                  </a:solidFill>
                </a:rPr>
                <a:t>Escalation</a:t>
              </a:r>
            </a:p>
          </p:txBody>
        </p:sp>
        <p:sp>
          <p:nvSpPr>
            <p:cNvPr id="18" name="TextBox 17">
              <a:extLst>
                <a:ext uri="{FF2B5EF4-FFF2-40B4-BE49-F238E27FC236}">
                  <a16:creationId xmlns:a16="http://schemas.microsoft.com/office/drawing/2014/main" id="{F9B937FF-9711-19D8-E0B8-3D5EEB1A315D}"/>
                </a:ext>
              </a:extLst>
            </p:cNvPr>
            <p:cNvSpPr txBox="1"/>
            <p:nvPr/>
          </p:nvSpPr>
          <p:spPr>
            <a:xfrm>
              <a:off x="6890454" y="4916214"/>
              <a:ext cx="709449" cy="369332"/>
            </a:xfrm>
            <a:prstGeom prst="rect">
              <a:avLst/>
            </a:prstGeom>
            <a:noFill/>
          </p:spPr>
          <p:txBody>
            <a:bodyPr wrap="square" rtlCol="0">
              <a:spAutoFit/>
            </a:bodyPr>
            <a:lstStyle/>
            <a:p>
              <a:r>
                <a:rPr lang="en-GB" dirty="0">
                  <a:solidFill>
                    <a:srgbClr val="68A495"/>
                  </a:solidFill>
                </a:rPr>
                <a:t>Fuel</a:t>
              </a:r>
            </a:p>
          </p:txBody>
        </p:sp>
        <p:cxnSp>
          <p:nvCxnSpPr>
            <p:cNvPr id="20" name="Straight Arrow Connector 19">
              <a:extLst>
                <a:ext uri="{FF2B5EF4-FFF2-40B4-BE49-F238E27FC236}">
                  <a16:creationId xmlns:a16="http://schemas.microsoft.com/office/drawing/2014/main" id="{30703EBE-49E6-3E43-ADD5-9DC9A09E33A6}"/>
                </a:ext>
              </a:extLst>
            </p:cNvPr>
            <p:cNvCxnSpPr>
              <a:cxnSpLocks/>
              <a:stCxn id="15" idx="0"/>
            </p:cNvCxnSpPr>
            <p:nvPr/>
          </p:nvCxnSpPr>
          <p:spPr>
            <a:xfrm flipH="1" flipV="1">
              <a:off x="2654109" y="4397770"/>
              <a:ext cx="8682" cy="543023"/>
            </a:xfrm>
            <a:prstGeom prst="straightConnector1">
              <a:avLst/>
            </a:prstGeom>
            <a:ln>
              <a:solidFill>
                <a:srgbClr val="68A495"/>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A518D59-12A7-B5BB-C830-EB45DCE0E49A}"/>
                </a:ext>
              </a:extLst>
            </p:cNvPr>
            <p:cNvCxnSpPr/>
            <p:nvPr/>
          </p:nvCxnSpPr>
          <p:spPr>
            <a:xfrm flipV="1">
              <a:off x="4992414" y="4433068"/>
              <a:ext cx="0" cy="488106"/>
            </a:xfrm>
            <a:prstGeom prst="straightConnector1">
              <a:avLst/>
            </a:prstGeom>
            <a:ln>
              <a:solidFill>
                <a:srgbClr val="68A495"/>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FDD87FD-303E-CBFD-2197-35DFD1F728F7}"/>
                </a:ext>
              </a:extLst>
            </p:cNvPr>
            <p:cNvCxnSpPr>
              <a:cxnSpLocks/>
            </p:cNvCxnSpPr>
            <p:nvPr/>
          </p:nvCxnSpPr>
          <p:spPr>
            <a:xfrm flipV="1">
              <a:off x="9137536" y="4397770"/>
              <a:ext cx="0" cy="494096"/>
            </a:xfrm>
            <a:prstGeom prst="straightConnector1">
              <a:avLst/>
            </a:prstGeom>
            <a:ln>
              <a:solidFill>
                <a:srgbClr val="68A495"/>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40F7CD3-E186-E706-4357-D27366F4A540}"/>
                </a:ext>
              </a:extLst>
            </p:cNvPr>
            <p:cNvCxnSpPr/>
            <p:nvPr/>
          </p:nvCxnSpPr>
          <p:spPr>
            <a:xfrm flipV="1">
              <a:off x="7225785" y="4360871"/>
              <a:ext cx="0" cy="488106"/>
            </a:xfrm>
            <a:prstGeom prst="straightConnector1">
              <a:avLst/>
            </a:prstGeom>
            <a:ln>
              <a:solidFill>
                <a:srgbClr val="68A495"/>
              </a:solidFill>
              <a:tailEnd type="triangle"/>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A15B6ED5-A1DA-F63E-D9EB-9A0E8F0CE909}"/>
              </a:ext>
            </a:extLst>
          </p:cNvPr>
          <p:cNvSpPr txBox="1"/>
          <p:nvPr/>
        </p:nvSpPr>
        <p:spPr>
          <a:xfrm>
            <a:off x="515008" y="5771618"/>
            <a:ext cx="10520854" cy="830997"/>
          </a:xfrm>
          <a:prstGeom prst="rect">
            <a:avLst/>
          </a:prstGeom>
          <a:noFill/>
        </p:spPr>
        <p:txBody>
          <a:bodyPr wrap="square" rtlCol="0">
            <a:spAutoFit/>
          </a:bodyPr>
          <a:lstStyle/>
          <a:p>
            <a:r>
              <a:rPr lang="en-GB" sz="1600" dirty="0"/>
              <a:t>There are always two parties – </a:t>
            </a:r>
            <a:r>
              <a:rPr lang="en-GB" sz="1600" b="1" dirty="0"/>
              <a:t>INITIATING</a:t>
            </a:r>
            <a:r>
              <a:rPr lang="en-GB" sz="1600" dirty="0"/>
              <a:t> party raises the Communication and </a:t>
            </a:r>
            <a:r>
              <a:rPr lang="en-GB" sz="1600" b="1" dirty="0"/>
              <a:t>ASSOCIATED</a:t>
            </a:r>
            <a:r>
              <a:rPr lang="en-GB" sz="1600" dirty="0"/>
              <a:t> party receives it.</a:t>
            </a:r>
          </a:p>
          <a:p>
            <a:endParaRPr lang="en-GB" sz="1600" dirty="0"/>
          </a:p>
          <a:p>
            <a:r>
              <a:rPr lang="en-GB" sz="1600" dirty="0"/>
              <a:t>Each SDEP-user organisation has a registered ‘</a:t>
            </a:r>
            <a:r>
              <a:rPr lang="en-GB" sz="1600" b="1" dirty="0"/>
              <a:t>Master Administration User</a:t>
            </a:r>
            <a:r>
              <a:rPr lang="en-GB" sz="1600" dirty="0"/>
              <a:t>’ (MAU) who manages access / permissions.</a:t>
            </a:r>
          </a:p>
        </p:txBody>
      </p:sp>
      <p:sp>
        <p:nvSpPr>
          <p:cNvPr id="3" name="Rectangle 2">
            <a:extLst>
              <a:ext uri="{FF2B5EF4-FFF2-40B4-BE49-F238E27FC236}">
                <a16:creationId xmlns:a16="http://schemas.microsoft.com/office/drawing/2014/main" id="{9AD0DAC2-F6AA-3A2E-17E7-509B5C567DB2}"/>
              </a:ext>
            </a:extLst>
          </p:cNvPr>
          <p:cNvSpPr/>
          <p:nvPr/>
        </p:nvSpPr>
        <p:spPr>
          <a:xfrm>
            <a:off x="1463040" y="3570973"/>
            <a:ext cx="8965298" cy="2069431"/>
          </a:xfrm>
          <a:prstGeom prst="rect">
            <a:avLst/>
          </a:prstGeom>
          <a:noFill/>
          <a:ln w="28575">
            <a:solidFill>
              <a:srgbClr val="68A4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6574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556521"/>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Life cycle of a communication</a:t>
            </a:r>
            <a:endParaRPr lang="en-GB" dirty="0"/>
          </a:p>
        </p:txBody>
      </p:sp>
      <p:grpSp>
        <p:nvGrpSpPr>
          <p:cNvPr id="2" name="Group 1">
            <a:extLst>
              <a:ext uri="{FF2B5EF4-FFF2-40B4-BE49-F238E27FC236}">
                <a16:creationId xmlns:a16="http://schemas.microsoft.com/office/drawing/2014/main" id="{F4682446-D97E-4C40-E987-D9CAA637689C}"/>
              </a:ext>
            </a:extLst>
          </p:cNvPr>
          <p:cNvGrpSpPr/>
          <p:nvPr/>
        </p:nvGrpSpPr>
        <p:grpSpPr>
          <a:xfrm>
            <a:off x="2967019" y="1573776"/>
            <a:ext cx="5345980" cy="4828657"/>
            <a:chOff x="3877345" y="1874498"/>
            <a:chExt cx="4424975" cy="4362814"/>
          </a:xfrm>
        </p:grpSpPr>
        <p:sp>
          <p:nvSpPr>
            <p:cNvPr id="3" name="Oval 2">
              <a:extLst>
                <a:ext uri="{FF2B5EF4-FFF2-40B4-BE49-F238E27FC236}">
                  <a16:creationId xmlns:a16="http://schemas.microsoft.com/office/drawing/2014/main" id="{77C63E26-C361-1D35-9A0C-421934840432}"/>
                </a:ext>
              </a:extLst>
            </p:cNvPr>
            <p:cNvSpPr/>
            <p:nvPr/>
          </p:nvSpPr>
          <p:spPr bwMode="auto">
            <a:xfrm>
              <a:off x="3951652" y="1874501"/>
              <a:ext cx="4350668" cy="4362811"/>
            </a:xfrm>
            <a:prstGeom prst="ellipse">
              <a:avLst/>
            </a:prstGeom>
            <a:solidFill>
              <a:schemeClr val="bg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Aft>
                  <a:spcPts val="300"/>
                </a:spcAft>
              </a:pPr>
              <a:endParaRPr lang="en-GB" sz="1400" dirty="0" err="1">
                <a:solidFill>
                  <a:schemeClr val="tx1">
                    <a:lumMod val="85000"/>
                    <a:lumOff val="15000"/>
                  </a:schemeClr>
                </a:solidFill>
                <a:cs typeface="+mn-cs"/>
              </a:endParaRPr>
            </a:p>
          </p:txBody>
        </p:sp>
        <p:sp>
          <p:nvSpPr>
            <p:cNvPr id="4" name="Line 13">
              <a:extLst>
                <a:ext uri="{FF2B5EF4-FFF2-40B4-BE49-F238E27FC236}">
                  <a16:creationId xmlns:a16="http://schemas.microsoft.com/office/drawing/2014/main" id="{93637095-1F24-1818-7471-077775079253}"/>
                </a:ext>
              </a:extLst>
            </p:cNvPr>
            <p:cNvSpPr>
              <a:spLocks noChangeShapeType="1"/>
            </p:cNvSpPr>
            <p:nvPr/>
          </p:nvSpPr>
          <p:spPr bwMode="auto">
            <a:xfrm>
              <a:off x="6539347" y="2480825"/>
              <a:ext cx="1578" cy="1719"/>
            </a:xfrm>
            <a:prstGeom prst="line">
              <a:avLst/>
            </a:prstGeom>
            <a:no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6" name="Line 14">
              <a:extLst>
                <a:ext uri="{FF2B5EF4-FFF2-40B4-BE49-F238E27FC236}">
                  <a16:creationId xmlns:a16="http://schemas.microsoft.com/office/drawing/2014/main" id="{3D6E5FE9-A5E4-4284-B2CD-0BA453C64D36}"/>
                </a:ext>
              </a:extLst>
            </p:cNvPr>
            <p:cNvSpPr>
              <a:spLocks noChangeShapeType="1"/>
            </p:cNvSpPr>
            <p:nvPr/>
          </p:nvSpPr>
          <p:spPr bwMode="auto">
            <a:xfrm>
              <a:off x="6539347" y="2480825"/>
              <a:ext cx="1578" cy="1719"/>
            </a:xfrm>
            <a:prstGeom prst="line">
              <a:avLst/>
            </a:prstGeom>
            <a:no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7" name="Freeform 15">
              <a:extLst>
                <a:ext uri="{FF2B5EF4-FFF2-40B4-BE49-F238E27FC236}">
                  <a16:creationId xmlns:a16="http://schemas.microsoft.com/office/drawing/2014/main" id="{55B35A6A-E1A5-1DCD-774D-A7471B3BF5CD}"/>
                </a:ext>
              </a:extLst>
            </p:cNvPr>
            <p:cNvSpPr>
              <a:spLocks/>
            </p:cNvSpPr>
            <p:nvPr/>
          </p:nvSpPr>
          <p:spPr bwMode="auto">
            <a:xfrm>
              <a:off x="6688748" y="3380760"/>
              <a:ext cx="1610014" cy="2449592"/>
            </a:xfrm>
            <a:custGeom>
              <a:avLst/>
              <a:gdLst>
                <a:gd name="connsiteX0" fmla="*/ 9334 w 10000"/>
                <a:gd name="connsiteY0" fmla="*/ 0 h 10044"/>
                <a:gd name="connsiteX1" fmla="*/ 6797 w 10000"/>
                <a:gd name="connsiteY1" fmla="*/ 2284 h 10044"/>
                <a:gd name="connsiteX2" fmla="*/ 2556 w 10000"/>
                <a:gd name="connsiteY2" fmla="*/ 1498 h 10044"/>
                <a:gd name="connsiteX3" fmla="*/ 2556 w 10000"/>
                <a:gd name="connsiteY3" fmla="*/ 1498 h 10044"/>
                <a:gd name="connsiteX4" fmla="*/ 2693 w 10000"/>
                <a:gd name="connsiteY4" fmla="*/ 1800 h 10044"/>
                <a:gd name="connsiteX5" fmla="*/ 2791 w 10000"/>
                <a:gd name="connsiteY5" fmla="*/ 2130 h 10044"/>
                <a:gd name="connsiteX6" fmla="*/ 2870 w 10000"/>
                <a:gd name="connsiteY6" fmla="*/ 2467 h 10044"/>
                <a:gd name="connsiteX7" fmla="*/ 2870 w 10000"/>
                <a:gd name="connsiteY7" fmla="*/ 2811 h 10044"/>
                <a:gd name="connsiteX8" fmla="*/ 2870 w 10000"/>
                <a:gd name="connsiteY8" fmla="*/ 2811 h 10044"/>
                <a:gd name="connsiteX9" fmla="*/ 2870 w 10000"/>
                <a:gd name="connsiteY9" fmla="*/ 3071 h 10044"/>
                <a:gd name="connsiteX10" fmla="*/ 2840 w 10000"/>
                <a:gd name="connsiteY10" fmla="*/ 3323 h 10044"/>
                <a:gd name="connsiteX11" fmla="*/ 2772 w 10000"/>
                <a:gd name="connsiteY11" fmla="*/ 3583 h 10044"/>
                <a:gd name="connsiteX12" fmla="*/ 2693 w 10000"/>
                <a:gd name="connsiteY12" fmla="*/ 3836 h 10044"/>
                <a:gd name="connsiteX13" fmla="*/ 2586 w 10000"/>
                <a:gd name="connsiteY13" fmla="*/ 4075 h 10044"/>
                <a:gd name="connsiteX14" fmla="*/ 2458 w 10000"/>
                <a:gd name="connsiteY14" fmla="*/ 4314 h 10044"/>
                <a:gd name="connsiteX15" fmla="*/ 2331 w 10000"/>
                <a:gd name="connsiteY15" fmla="*/ 4538 h 10044"/>
                <a:gd name="connsiteX16" fmla="*/ 2174 w 10000"/>
                <a:gd name="connsiteY16" fmla="*/ 4763 h 10044"/>
                <a:gd name="connsiteX17" fmla="*/ 1969 w 10000"/>
                <a:gd name="connsiteY17" fmla="*/ 4981 h 10044"/>
                <a:gd name="connsiteX18" fmla="*/ 1783 w 10000"/>
                <a:gd name="connsiteY18" fmla="*/ 5184 h 10044"/>
                <a:gd name="connsiteX19" fmla="*/ 1557 w 10000"/>
                <a:gd name="connsiteY19" fmla="*/ 5374 h 10044"/>
                <a:gd name="connsiteX20" fmla="*/ 1322 w 10000"/>
                <a:gd name="connsiteY20" fmla="*/ 5564 h 10044"/>
                <a:gd name="connsiteX21" fmla="*/ 1087 w 10000"/>
                <a:gd name="connsiteY21" fmla="*/ 5753 h 10044"/>
                <a:gd name="connsiteX22" fmla="*/ 803 w 10000"/>
                <a:gd name="connsiteY22" fmla="*/ 5922 h 10044"/>
                <a:gd name="connsiteX23" fmla="*/ 519 w 10000"/>
                <a:gd name="connsiteY23" fmla="*/ 6076 h 10044"/>
                <a:gd name="connsiteX24" fmla="*/ 235 w 10000"/>
                <a:gd name="connsiteY24" fmla="*/ 6231 h 10044"/>
                <a:gd name="connsiteX25" fmla="*/ 0 w 10000"/>
                <a:gd name="connsiteY25" fmla="*/ 9307 h 10044"/>
                <a:gd name="connsiteX26" fmla="*/ 4417 w 10000"/>
                <a:gd name="connsiteY26" fmla="*/ 10044 h 10044"/>
                <a:gd name="connsiteX27" fmla="*/ 4417 w 10000"/>
                <a:gd name="connsiteY27" fmla="*/ 10044 h 10044"/>
                <a:gd name="connsiteX28" fmla="*/ 5044 w 10000"/>
                <a:gd name="connsiteY28" fmla="*/ 9735 h 10044"/>
                <a:gd name="connsiteX29" fmla="*/ 5632 w 10000"/>
                <a:gd name="connsiteY29" fmla="*/ 9391 h 10044"/>
                <a:gd name="connsiteX30" fmla="*/ 6180 w 10000"/>
                <a:gd name="connsiteY30" fmla="*/ 9033 h 10044"/>
                <a:gd name="connsiteX31" fmla="*/ 6719 w 10000"/>
                <a:gd name="connsiteY31" fmla="*/ 8661 h 10044"/>
                <a:gd name="connsiteX32" fmla="*/ 7209 w 10000"/>
                <a:gd name="connsiteY32" fmla="*/ 8246 h 10044"/>
                <a:gd name="connsiteX33" fmla="*/ 7679 w 10000"/>
                <a:gd name="connsiteY33" fmla="*/ 7839 h 10044"/>
                <a:gd name="connsiteX34" fmla="*/ 8090 w 10000"/>
                <a:gd name="connsiteY34" fmla="*/ 7397 h 10044"/>
                <a:gd name="connsiteX35" fmla="*/ 8472 w 10000"/>
                <a:gd name="connsiteY35" fmla="*/ 6947 h 10044"/>
                <a:gd name="connsiteX36" fmla="*/ 8815 w 10000"/>
                <a:gd name="connsiteY36" fmla="*/ 6470 h 10044"/>
                <a:gd name="connsiteX37" fmla="*/ 9119 w 10000"/>
                <a:gd name="connsiteY37" fmla="*/ 5992 h 10044"/>
                <a:gd name="connsiteX38" fmla="*/ 9383 w 10000"/>
                <a:gd name="connsiteY38" fmla="*/ 5493 h 10044"/>
                <a:gd name="connsiteX39" fmla="*/ 9589 w 10000"/>
                <a:gd name="connsiteY39" fmla="*/ 4981 h 10044"/>
                <a:gd name="connsiteX40" fmla="*/ 9765 w 10000"/>
                <a:gd name="connsiteY40" fmla="*/ 4454 h 10044"/>
                <a:gd name="connsiteX41" fmla="*/ 9902 w 10000"/>
                <a:gd name="connsiteY41" fmla="*/ 3906 h 10044"/>
                <a:gd name="connsiteX42" fmla="*/ 9971 w 10000"/>
                <a:gd name="connsiteY42" fmla="*/ 3359 h 10044"/>
                <a:gd name="connsiteX43" fmla="*/ 10000 w 10000"/>
                <a:gd name="connsiteY43" fmla="*/ 2811 h 10044"/>
                <a:gd name="connsiteX44" fmla="*/ 10000 w 10000"/>
                <a:gd name="connsiteY44" fmla="*/ 2811 h 10044"/>
                <a:gd name="connsiteX45" fmla="*/ 9971 w 10000"/>
                <a:gd name="connsiteY45" fmla="*/ 2453 h 10044"/>
                <a:gd name="connsiteX46" fmla="*/ 9951 w 10000"/>
                <a:gd name="connsiteY46" fmla="*/ 2095 h 10044"/>
                <a:gd name="connsiteX47" fmla="*/ 9902 w 10000"/>
                <a:gd name="connsiteY47" fmla="*/ 1736 h 10044"/>
                <a:gd name="connsiteX48" fmla="*/ 9824 w 10000"/>
                <a:gd name="connsiteY48" fmla="*/ 1392 h 10044"/>
                <a:gd name="connsiteX49" fmla="*/ 9745 w 10000"/>
                <a:gd name="connsiteY49" fmla="*/ 1034 h 10044"/>
                <a:gd name="connsiteX50" fmla="*/ 9618 w 10000"/>
                <a:gd name="connsiteY50" fmla="*/ 690 h 10044"/>
                <a:gd name="connsiteX51" fmla="*/ 9481 w 10000"/>
                <a:gd name="connsiteY51" fmla="*/ 367 h 10044"/>
                <a:gd name="connsiteX52" fmla="*/ 9334 w 10000"/>
                <a:gd name="connsiteY52" fmla="*/ 44 h 10044"/>
                <a:gd name="connsiteX53" fmla="*/ 9334 w 10000"/>
                <a:gd name="connsiteY53" fmla="*/ 0 h 10044"/>
                <a:gd name="connsiteX0" fmla="*/ 9334 w 10000"/>
                <a:gd name="connsiteY0" fmla="*/ 0 h 10044"/>
                <a:gd name="connsiteX1" fmla="*/ 6775 w 10000"/>
                <a:gd name="connsiteY1" fmla="*/ 2255 h 10044"/>
                <a:gd name="connsiteX2" fmla="*/ 2556 w 10000"/>
                <a:gd name="connsiteY2" fmla="*/ 1498 h 10044"/>
                <a:gd name="connsiteX3" fmla="*/ 2556 w 10000"/>
                <a:gd name="connsiteY3" fmla="*/ 1498 h 10044"/>
                <a:gd name="connsiteX4" fmla="*/ 2693 w 10000"/>
                <a:gd name="connsiteY4" fmla="*/ 1800 h 10044"/>
                <a:gd name="connsiteX5" fmla="*/ 2791 w 10000"/>
                <a:gd name="connsiteY5" fmla="*/ 2130 h 10044"/>
                <a:gd name="connsiteX6" fmla="*/ 2870 w 10000"/>
                <a:gd name="connsiteY6" fmla="*/ 2467 h 10044"/>
                <a:gd name="connsiteX7" fmla="*/ 2870 w 10000"/>
                <a:gd name="connsiteY7" fmla="*/ 2811 h 10044"/>
                <a:gd name="connsiteX8" fmla="*/ 2870 w 10000"/>
                <a:gd name="connsiteY8" fmla="*/ 2811 h 10044"/>
                <a:gd name="connsiteX9" fmla="*/ 2870 w 10000"/>
                <a:gd name="connsiteY9" fmla="*/ 3071 h 10044"/>
                <a:gd name="connsiteX10" fmla="*/ 2840 w 10000"/>
                <a:gd name="connsiteY10" fmla="*/ 3323 h 10044"/>
                <a:gd name="connsiteX11" fmla="*/ 2772 w 10000"/>
                <a:gd name="connsiteY11" fmla="*/ 3583 h 10044"/>
                <a:gd name="connsiteX12" fmla="*/ 2693 w 10000"/>
                <a:gd name="connsiteY12" fmla="*/ 3836 h 10044"/>
                <a:gd name="connsiteX13" fmla="*/ 2586 w 10000"/>
                <a:gd name="connsiteY13" fmla="*/ 4075 h 10044"/>
                <a:gd name="connsiteX14" fmla="*/ 2458 w 10000"/>
                <a:gd name="connsiteY14" fmla="*/ 4314 h 10044"/>
                <a:gd name="connsiteX15" fmla="*/ 2331 w 10000"/>
                <a:gd name="connsiteY15" fmla="*/ 4538 h 10044"/>
                <a:gd name="connsiteX16" fmla="*/ 2174 w 10000"/>
                <a:gd name="connsiteY16" fmla="*/ 4763 h 10044"/>
                <a:gd name="connsiteX17" fmla="*/ 1969 w 10000"/>
                <a:gd name="connsiteY17" fmla="*/ 4981 h 10044"/>
                <a:gd name="connsiteX18" fmla="*/ 1783 w 10000"/>
                <a:gd name="connsiteY18" fmla="*/ 5184 h 10044"/>
                <a:gd name="connsiteX19" fmla="*/ 1557 w 10000"/>
                <a:gd name="connsiteY19" fmla="*/ 5374 h 10044"/>
                <a:gd name="connsiteX20" fmla="*/ 1322 w 10000"/>
                <a:gd name="connsiteY20" fmla="*/ 5564 h 10044"/>
                <a:gd name="connsiteX21" fmla="*/ 1087 w 10000"/>
                <a:gd name="connsiteY21" fmla="*/ 5753 h 10044"/>
                <a:gd name="connsiteX22" fmla="*/ 803 w 10000"/>
                <a:gd name="connsiteY22" fmla="*/ 5922 h 10044"/>
                <a:gd name="connsiteX23" fmla="*/ 519 w 10000"/>
                <a:gd name="connsiteY23" fmla="*/ 6076 h 10044"/>
                <a:gd name="connsiteX24" fmla="*/ 235 w 10000"/>
                <a:gd name="connsiteY24" fmla="*/ 6231 h 10044"/>
                <a:gd name="connsiteX25" fmla="*/ 0 w 10000"/>
                <a:gd name="connsiteY25" fmla="*/ 9307 h 10044"/>
                <a:gd name="connsiteX26" fmla="*/ 4417 w 10000"/>
                <a:gd name="connsiteY26" fmla="*/ 10044 h 10044"/>
                <a:gd name="connsiteX27" fmla="*/ 4417 w 10000"/>
                <a:gd name="connsiteY27" fmla="*/ 10044 h 10044"/>
                <a:gd name="connsiteX28" fmla="*/ 5044 w 10000"/>
                <a:gd name="connsiteY28" fmla="*/ 9735 h 10044"/>
                <a:gd name="connsiteX29" fmla="*/ 5632 w 10000"/>
                <a:gd name="connsiteY29" fmla="*/ 9391 h 10044"/>
                <a:gd name="connsiteX30" fmla="*/ 6180 w 10000"/>
                <a:gd name="connsiteY30" fmla="*/ 9033 h 10044"/>
                <a:gd name="connsiteX31" fmla="*/ 6719 w 10000"/>
                <a:gd name="connsiteY31" fmla="*/ 8661 h 10044"/>
                <a:gd name="connsiteX32" fmla="*/ 7209 w 10000"/>
                <a:gd name="connsiteY32" fmla="*/ 8246 h 10044"/>
                <a:gd name="connsiteX33" fmla="*/ 7679 w 10000"/>
                <a:gd name="connsiteY33" fmla="*/ 7839 h 10044"/>
                <a:gd name="connsiteX34" fmla="*/ 8090 w 10000"/>
                <a:gd name="connsiteY34" fmla="*/ 7397 h 10044"/>
                <a:gd name="connsiteX35" fmla="*/ 8472 w 10000"/>
                <a:gd name="connsiteY35" fmla="*/ 6947 h 10044"/>
                <a:gd name="connsiteX36" fmla="*/ 8815 w 10000"/>
                <a:gd name="connsiteY36" fmla="*/ 6470 h 10044"/>
                <a:gd name="connsiteX37" fmla="*/ 9119 w 10000"/>
                <a:gd name="connsiteY37" fmla="*/ 5992 h 10044"/>
                <a:gd name="connsiteX38" fmla="*/ 9383 w 10000"/>
                <a:gd name="connsiteY38" fmla="*/ 5493 h 10044"/>
                <a:gd name="connsiteX39" fmla="*/ 9589 w 10000"/>
                <a:gd name="connsiteY39" fmla="*/ 4981 h 10044"/>
                <a:gd name="connsiteX40" fmla="*/ 9765 w 10000"/>
                <a:gd name="connsiteY40" fmla="*/ 4454 h 10044"/>
                <a:gd name="connsiteX41" fmla="*/ 9902 w 10000"/>
                <a:gd name="connsiteY41" fmla="*/ 3906 h 10044"/>
                <a:gd name="connsiteX42" fmla="*/ 9971 w 10000"/>
                <a:gd name="connsiteY42" fmla="*/ 3359 h 10044"/>
                <a:gd name="connsiteX43" fmla="*/ 10000 w 10000"/>
                <a:gd name="connsiteY43" fmla="*/ 2811 h 10044"/>
                <a:gd name="connsiteX44" fmla="*/ 10000 w 10000"/>
                <a:gd name="connsiteY44" fmla="*/ 2811 h 10044"/>
                <a:gd name="connsiteX45" fmla="*/ 9971 w 10000"/>
                <a:gd name="connsiteY45" fmla="*/ 2453 h 10044"/>
                <a:gd name="connsiteX46" fmla="*/ 9951 w 10000"/>
                <a:gd name="connsiteY46" fmla="*/ 2095 h 10044"/>
                <a:gd name="connsiteX47" fmla="*/ 9902 w 10000"/>
                <a:gd name="connsiteY47" fmla="*/ 1736 h 10044"/>
                <a:gd name="connsiteX48" fmla="*/ 9824 w 10000"/>
                <a:gd name="connsiteY48" fmla="*/ 1392 h 10044"/>
                <a:gd name="connsiteX49" fmla="*/ 9745 w 10000"/>
                <a:gd name="connsiteY49" fmla="*/ 1034 h 10044"/>
                <a:gd name="connsiteX50" fmla="*/ 9618 w 10000"/>
                <a:gd name="connsiteY50" fmla="*/ 690 h 10044"/>
                <a:gd name="connsiteX51" fmla="*/ 9481 w 10000"/>
                <a:gd name="connsiteY51" fmla="*/ 367 h 10044"/>
                <a:gd name="connsiteX52" fmla="*/ 9334 w 10000"/>
                <a:gd name="connsiteY52" fmla="*/ 44 h 10044"/>
                <a:gd name="connsiteX53" fmla="*/ 9334 w 10000"/>
                <a:gd name="connsiteY53" fmla="*/ 0 h 10044"/>
                <a:gd name="connsiteX0" fmla="*/ 9312 w 10000"/>
                <a:gd name="connsiteY0" fmla="*/ 0 h 10102"/>
                <a:gd name="connsiteX1" fmla="*/ 6775 w 10000"/>
                <a:gd name="connsiteY1" fmla="*/ 2313 h 10102"/>
                <a:gd name="connsiteX2" fmla="*/ 2556 w 10000"/>
                <a:gd name="connsiteY2" fmla="*/ 1556 h 10102"/>
                <a:gd name="connsiteX3" fmla="*/ 2556 w 10000"/>
                <a:gd name="connsiteY3" fmla="*/ 1556 h 10102"/>
                <a:gd name="connsiteX4" fmla="*/ 2693 w 10000"/>
                <a:gd name="connsiteY4" fmla="*/ 1858 h 10102"/>
                <a:gd name="connsiteX5" fmla="*/ 2791 w 10000"/>
                <a:gd name="connsiteY5" fmla="*/ 2188 h 10102"/>
                <a:gd name="connsiteX6" fmla="*/ 2870 w 10000"/>
                <a:gd name="connsiteY6" fmla="*/ 2525 h 10102"/>
                <a:gd name="connsiteX7" fmla="*/ 2870 w 10000"/>
                <a:gd name="connsiteY7" fmla="*/ 2869 h 10102"/>
                <a:gd name="connsiteX8" fmla="*/ 2870 w 10000"/>
                <a:gd name="connsiteY8" fmla="*/ 2869 h 10102"/>
                <a:gd name="connsiteX9" fmla="*/ 2870 w 10000"/>
                <a:gd name="connsiteY9" fmla="*/ 3129 h 10102"/>
                <a:gd name="connsiteX10" fmla="*/ 2840 w 10000"/>
                <a:gd name="connsiteY10" fmla="*/ 3381 h 10102"/>
                <a:gd name="connsiteX11" fmla="*/ 2772 w 10000"/>
                <a:gd name="connsiteY11" fmla="*/ 3641 h 10102"/>
                <a:gd name="connsiteX12" fmla="*/ 2693 w 10000"/>
                <a:gd name="connsiteY12" fmla="*/ 3894 h 10102"/>
                <a:gd name="connsiteX13" fmla="*/ 2586 w 10000"/>
                <a:gd name="connsiteY13" fmla="*/ 4133 h 10102"/>
                <a:gd name="connsiteX14" fmla="*/ 2458 w 10000"/>
                <a:gd name="connsiteY14" fmla="*/ 4372 h 10102"/>
                <a:gd name="connsiteX15" fmla="*/ 2331 w 10000"/>
                <a:gd name="connsiteY15" fmla="*/ 4596 h 10102"/>
                <a:gd name="connsiteX16" fmla="*/ 2174 w 10000"/>
                <a:gd name="connsiteY16" fmla="*/ 4821 h 10102"/>
                <a:gd name="connsiteX17" fmla="*/ 1969 w 10000"/>
                <a:gd name="connsiteY17" fmla="*/ 5039 h 10102"/>
                <a:gd name="connsiteX18" fmla="*/ 1783 w 10000"/>
                <a:gd name="connsiteY18" fmla="*/ 5242 h 10102"/>
                <a:gd name="connsiteX19" fmla="*/ 1557 w 10000"/>
                <a:gd name="connsiteY19" fmla="*/ 5432 h 10102"/>
                <a:gd name="connsiteX20" fmla="*/ 1322 w 10000"/>
                <a:gd name="connsiteY20" fmla="*/ 5622 h 10102"/>
                <a:gd name="connsiteX21" fmla="*/ 1087 w 10000"/>
                <a:gd name="connsiteY21" fmla="*/ 5811 h 10102"/>
                <a:gd name="connsiteX22" fmla="*/ 803 w 10000"/>
                <a:gd name="connsiteY22" fmla="*/ 5980 h 10102"/>
                <a:gd name="connsiteX23" fmla="*/ 519 w 10000"/>
                <a:gd name="connsiteY23" fmla="*/ 6134 h 10102"/>
                <a:gd name="connsiteX24" fmla="*/ 235 w 10000"/>
                <a:gd name="connsiteY24" fmla="*/ 6289 h 10102"/>
                <a:gd name="connsiteX25" fmla="*/ 0 w 10000"/>
                <a:gd name="connsiteY25" fmla="*/ 9365 h 10102"/>
                <a:gd name="connsiteX26" fmla="*/ 4417 w 10000"/>
                <a:gd name="connsiteY26" fmla="*/ 10102 h 10102"/>
                <a:gd name="connsiteX27" fmla="*/ 4417 w 10000"/>
                <a:gd name="connsiteY27" fmla="*/ 10102 h 10102"/>
                <a:gd name="connsiteX28" fmla="*/ 5044 w 10000"/>
                <a:gd name="connsiteY28" fmla="*/ 9793 h 10102"/>
                <a:gd name="connsiteX29" fmla="*/ 5632 w 10000"/>
                <a:gd name="connsiteY29" fmla="*/ 9449 h 10102"/>
                <a:gd name="connsiteX30" fmla="*/ 6180 w 10000"/>
                <a:gd name="connsiteY30" fmla="*/ 9091 h 10102"/>
                <a:gd name="connsiteX31" fmla="*/ 6719 w 10000"/>
                <a:gd name="connsiteY31" fmla="*/ 8719 h 10102"/>
                <a:gd name="connsiteX32" fmla="*/ 7209 w 10000"/>
                <a:gd name="connsiteY32" fmla="*/ 8304 h 10102"/>
                <a:gd name="connsiteX33" fmla="*/ 7679 w 10000"/>
                <a:gd name="connsiteY33" fmla="*/ 7897 h 10102"/>
                <a:gd name="connsiteX34" fmla="*/ 8090 w 10000"/>
                <a:gd name="connsiteY34" fmla="*/ 7455 h 10102"/>
                <a:gd name="connsiteX35" fmla="*/ 8472 w 10000"/>
                <a:gd name="connsiteY35" fmla="*/ 7005 h 10102"/>
                <a:gd name="connsiteX36" fmla="*/ 8815 w 10000"/>
                <a:gd name="connsiteY36" fmla="*/ 6528 h 10102"/>
                <a:gd name="connsiteX37" fmla="*/ 9119 w 10000"/>
                <a:gd name="connsiteY37" fmla="*/ 6050 h 10102"/>
                <a:gd name="connsiteX38" fmla="*/ 9383 w 10000"/>
                <a:gd name="connsiteY38" fmla="*/ 5551 h 10102"/>
                <a:gd name="connsiteX39" fmla="*/ 9589 w 10000"/>
                <a:gd name="connsiteY39" fmla="*/ 5039 h 10102"/>
                <a:gd name="connsiteX40" fmla="*/ 9765 w 10000"/>
                <a:gd name="connsiteY40" fmla="*/ 4512 h 10102"/>
                <a:gd name="connsiteX41" fmla="*/ 9902 w 10000"/>
                <a:gd name="connsiteY41" fmla="*/ 3964 h 10102"/>
                <a:gd name="connsiteX42" fmla="*/ 9971 w 10000"/>
                <a:gd name="connsiteY42" fmla="*/ 3417 h 10102"/>
                <a:gd name="connsiteX43" fmla="*/ 10000 w 10000"/>
                <a:gd name="connsiteY43" fmla="*/ 2869 h 10102"/>
                <a:gd name="connsiteX44" fmla="*/ 10000 w 10000"/>
                <a:gd name="connsiteY44" fmla="*/ 2869 h 10102"/>
                <a:gd name="connsiteX45" fmla="*/ 9971 w 10000"/>
                <a:gd name="connsiteY45" fmla="*/ 2511 h 10102"/>
                <a:gd name="connsiteX46" fmla="*/ 9951 w 10000"/>
                <a:gd name="connsiteY46" fmla="*/ 2153 h 10102"/>
                <a:gd name="connsiteX47" fmla="*/ 9902 w 10000"/>
                <a:gd name="connsiteY47" fmla="*/ 1794 h 10102"/>
                <a:gd name="connsiteX48" fmla="*/ 9824 w 10000"/>
                <a:gd name="connsiteY48" fmla="*/ 1450 h 10102"/>
                <a:gd name="connsiteX49" fmla="*/ 9745 w 10000"/>
                <a:gd name="connsiteY49" fmla="*/ 1092 h 10102"/>
                <a:gd name="connsiteX50" fmla="*/ 9618 w 10000"/>
                <a:gd name="connsiteY50" fmla="*/ 748 h 10102"/>
                <a:gd name="connsiteX51" fmla="*/ 9481 w 10000"/>
                <a:gd name="connsiteY51" fmla="*/ 425 h 10102"/>
                <a:gd name="connsiteX52" fmla="*/ 9334 w 10000"/>
                <a:gd name="connsiteY52" fmla="*/ 102 h 10102"/>
                <a:gd name="connsiteX53" fmla="*/ 9312 w 10000"/>
                <a:gd name="connsiteY53" fmla="*/ 0 h 10102"/>
                <a:gd name="connsiteX0" fmla="*/ 9334 w 10000"/>
                <a:gd name="connsiteY0" fmla="*/ 0 h 10000"/>
                <a:gd name="connsiteX1" fmla="*/ 6775 w 10000"/>
                <a:gd name="connsiteY1" fmla="*/ 2211 h 10000"/>
                <a:gd name="connsiteX2" fmla="*/ 2556 w 10000"/>
                <a:gd name="connsiteY2" fmla="*/ 1454 h 10000"/>
                <a:gd name="connsiteX3" fmla="*/ 2556 w 10000"/>
                <a:gd name="connsiteY3" fmla="*/ 1454 h 10000"/>
                <a:gd name="connsiteX4" fmla="*/ 2693 w 10000"/>
                <a:gd name="connsiteY4" fmla="*/ 1756 h 10000"/>
                <a:gd name="connsiteX5" fmla="*/ 2791 w 10000"/>
                <a:gd name="connsiteY5" fmla="*/ 2086 h 10000"/>
                <a:gd name="connsiteX6" fmla="*/ 2870 w 10000"/>
                <a:gd name="connsiteY6" fmla="*/ 2423 h 10000"/>
                <a:gd name="connsiteX7" fmla="*/ 2870 w 10000"/>
                <a:gd name="connsiteY7" fmla="*/ 2767 h 10000"/>
                <a:gd name="connsiteX8" fmla="*/ 2870 w 10000"/>
                <a:gd name="connsiteY8" fmla="*/ 2767 h 10000"/>
                <a:gd name="connsiteX9" fmla="*/ 2870 w 10000"/>
                <a:gd name="connsiteY9" fmla="*/ 3027 h 10000"/>
                <a:gd name="connsiteX10" fmla="*/ 2840 w 10000"/>
                <a:gd name="connsiteY10" fmla="*/ 3279 h 10000"/>
                <a:gd name="connsiteX11" fmla="*/ 2772 w 10000"/>
                <a:gd name="connsiteY11" fmla="*/ 3539 h 10000"/>
                <a:gd name="connsiteX12" fmla="*/ 2693 w 10000"/>
                <a:gd name="connsiteY12" fmla="*/ 3792 h 10000"/>
                <a:gd name="connsiteX13" fmla="*/ 2586 w 10000"/>
                <a:gd name="connsiteY13" fmla="*/ 4031 h 10000"/>
                <a:gd name="connsiteX14" fmla="*/ 2458 w 10000"/>
                <a:gd name="connsiteY14" fmla="*/ 4270 h 10000"/>
                <a:gd name="connsiteX15" fmla="*/ 2331 w 10000"/>
                <a:gd name="connsiteY15" fmla="*/ 4494 h 10000"/>
                <a:gd name="connsiteX16" fmla="*/ 2174 w 10000"/>
                <a:gd name="connsiteY16" fmla="*/ 4719 h 10000"/>
                <a:gd name="connsiteX17" fmla="*/ 1969 w 10000"/>
                <a:gd name="connsiteY17" fmla="*/ 4937 h 10000"/>
                <a:gd name="connsiteX18" fmla="*/ 1783 w 10000"/>
                <a:gd name="connsiteY18" fmla="*/ 5140 h 10000"/>
                <a:gd name="connsiteX19" fmla="*/ 1557 w 10000"/>
                <a:gd name="connsiteY19" fmla="*/ 5330 h 10000"/>
                <a:gd name="connsiteX20" fmla="*/ 1322 w 10000"/>
                <a:gd name="connsiteY20" fmla="*/ 5520 h 10000"/>
                <a:gd name="connsiteX21" fmla="*/ 1087 w 10000"/>
                <a:gd name="connsiteY21" fmla="*/ 5709 h 10000"/>
                <a:gd name="connsiteX22" fmla="*/ 803 w 10000"/>
                <a:gd name="connsiteY22" fmla="*/ 5878 h 10000"/>
                <a:gd name="connsiteX23" fmla="*/ 519 w 10000"/>
                <a:gd name="connsiteY23" fmla="*/ 6032 h 10000"/>
                <a:gd name="connsiteX24" fmla="*/ 235 w 10000"/>
                <a:gd name="connsiteY24" fmla="*/ 6187 h 10000"/>
                <a:gd name="connsiteX25" fmla="*/ 0 w 10000"/>
                <a:gd name="connsiteY25" fmla="*/ 9263 h 10000"/>
                <a:gd name="connsiteX26" fmla="*/ 4417 w 10000"/>
                <a:gd name="connsiteY26" fmla="*/ 10000 h 10000"/>
                <a:gd name="connsiteX27" fmla="*/ 4417 w 10000"/>
                <a:gd name="connsiteY27" fmla="*/ 10000 h 10000"/>
                <a:gd name="connsiteX28" fmla="*/ 5044 w 10000"/>
                <a:gd name="connsiteY28" fmla="*/ 9691 h 10000"/>
                <a:gd name="connsiteX29" fmla="*/ 5632 w 10000"/>
                <a:gd name="connsiteY29" fmla="*/ 9347 h 10000"/>
                <a:gd name="connsiteX30" fmla="*/ 6180 w 10000"/>
                <a:gd name="connsiteY30" fmla="*/ 8989 h 10000"/>
                <a:gd name="connsiteX31" fmla="*/ 6719 w 10000"/>
                <a:gd name="connsiteY31" fmla="*/ 8617 h 10000"/>
                <a:gd name="connsiteX32" fmla="*/ 7209 w 10000"/>
                <a:gd name="connsiteY32" fmla="*/ 8202 h 10000"/>
                <a:gd name="connsiteX33" fmla="*/ 7679 w 10000"/>
                <a:gd name="connsiteY33" fmla="*/ 7795 h 10000"/>
                <a:gd name="connsiteX34" fmla="*/ 8090 w 10000"/>
                <a:gd name="connsiteY34" fmla="*/ 7353 h 10000"/>
                <a:gd name="connsiteX35" fmla="*/ 8472 w 10000"/>
                <a:gd name="connsiteY35" fmla="*/ 6903 h 10000"/>
                <a:gd name="connsiteX36" fmla="*/ 8815 w 10000"/>
                <a:gd name="connsiteY36" fmla="*/ 6426 h 10000"/>
                <a:gd name="connsiteX37" fmla="*/ 9119 w 10000"/>
                <a:gd name="connsiteY37" fmla="*/ 5948 h 10000"/>
                <a:gd name="connsiteX38" fmla="*/ 9383 w 10000"/>
                <a:gd name="connsiteY38" fmla="*/ 5449 h 10000"/>
                <a:gd name="connsiteX39" fmla="*/ 9589 w 10000"/>
                <a:gd name="connsiteY39" fmla="*/ 4937 h 10000"/>
                <a:gd name="connsiteX40" fmla="*/ 9765 w 10000"/>
                <a:gd name="connsiteY40" fmla="*/ 4410 h 10000"/>
                <a:gd name="connsiteX41" fmla="*/ 9902 w 10000"/>
                <a:gd name="connsiteY41" fmla="*/ 3862 h 10000"/>
                <a:gd name="connsiteX42" fmla="*/ 9971 w 10000"/>
                <a:gd name="connsiteY42" fmla="*/ 3315 h 10000"/>
                <a:gd name="connsiteX43" fmla="*/ 10000 w 10000"/>
                <a:gd name="connsiteY43" fmla="*/ 2767 h 10000"/>
                <a:gd name="connsiteX44" fmla="*/ 10000 w 10000"/>
                <a:gd name="connsiteY44" fmla="*/ 2767 h 10000"/>
                <a:gd name="connsiteX45" fmla="*/ 9971 w 10000"/>
                <a:gd name="connsiteY45" fmla="*/ 2409 h 10000"/>
                <a:gd name="connsiteX46" fmla="*/ 9951 w 10000"/>
                <a:gd name="connsiteY46" fmla="*/ 2051 h 10000"/>
                <a:gd name="connsiteX47" fmla="*/ 9902 w 10000"/>
                <a:gd name="connsiteY47" fmla="*/ 1692 h 10000"/>
                <a:gd name="connsiteX48" fmla="*/ 9824 w 10000"/>
                <a:gd name="connsiteY48" fmla="*/ 1348 h 10000"/>
                <a:gd name="connsiteX49" fmla="*/ 9745 w 10000"/>
                <a:gd name="connsiteY49" fmla="*/ 990 h 10000"/>
                <a:gd name="connsiteX50" fmla="*/ 9618 w 10000"/>
                <a:gd name="connsiteY50" fmla="*/ 646 h 10000"/>
                <a:gd name="connsiteX51" fmla="*/ 9481 w 10000"/>
                <a:gd name="connsiteY51" fmla="*/ 323 h 10000"/>
                <a:gd name="connsiteX52" fmla="*/ 9334 w 10000"/>
                <a:gd name="connsiteY52" fmla="*/ 0 h 10000"/>
                <a:gd name="connsiteX0" fmla="*/ 9334 w 10000"/>
                <a:gd name="connsiteY0" fmla="*/ 0 h 10000"/>
                <a:gd name="connsiteX1" fmla="*/ 6775 w 10000"/>
                <a:gd name="connsiteY1" fmla="*/ 2211 h 10000"/>
                <a:gd name="connsiteX2" fmla="*/ 2556 w 10000"/>
                <a:gd name="connsiteY2" fmla="*/ 1454 h 10000"/>
                <a:gd name="connsiteX3" fmla="*/ 2556 w 10000"/>
                <a:gd name="connsiteY3" fmla="*/ 1454 h 10000"/>
                <a:gd name="connsiteX4" fmla="*/ 2693 w 10000"/>
                <a:gd name="connsiteY4" fmla="*/ 1756 h 10000"/>
                <a:gd name="connsiteX5" fmla="*/ 2791 w 10000"/>
                <a:gd name="connsiteY5" fmla="*/ 2086 h 10000"/>
                <a:gd name="connsiteX6" fmla="*/ 2870 w 10000"/>
                <a:gd name="connsiteY6" fmla="*/ 2423 h 10000"/>
                <a:gd name="connsiteX7" fmla="*/ 2870 w 10000"/>
                <a:gd name="connsiteY7" fmla="*/ 2767 h 10000"/>
                <a:gd name="connsiteX8" fmla="*/ 2870 w 10000"/>
                <a:gd name="connsiteY8" fmla="*/ 2767 h 10000"/>
                <a:gd name="connsiteX9" fmla="*/ 2870 w 10000"/>
                <a:gd name="connsiteY9" fmla="*/ 3027 h 10000"/>
                <a:gd name="connsiteX10" fmla="*/ 2840 w 10000"/>
                <a:gd name="connsiteY10" fmla="*/ 3279 h 10000"/>
                <a:gd name="connsiteX11" fmla="*/ 2772 w 10000"/>
                <a:gd name="connsiteY11" fmla="*/ 3539 h 10000"/>
                <a:gd name="connsiteX12" fmla="*/ 2693 w 10000"/>
                <a:gd name="connsiteY12" fmla="*/ 3792 h 10000"/>
                <a:gd name="connsiteX13" fmla="*/ 2586 w 10000"/>
                <a:gd name="connsiteY13" fmla="*/ 4031 h 10000"/>
                <a:gd name="connsiteX14" fmla="*/ 2458 w 10000"/>
                <a:gd name="connsiteY14" fmla="*/ 4270 h 10000"/>
                <a:gd name="connsiteX15" fmla="*/ 2331 w 10000"/>
                <a:gd name="connsiteY15" fmla="*/ 4494 h 10000"/>
                <a:gd name="connsiteX16" fmla="*/ 2174 w 10000"/>
                <a:gd name="connsiteY16" fmla="*/ 4719 h 10000"/>
                <a:gd name="connsiteX17" fmla="*/ 1969 w 10000"/>
                <a:gd name="connsiteY17" fmla="*/ 4937 h 10000"/>
                <a:gd name="connsiteX18" fmla="*/ 1783 w 10000"/>
                <a:gd name="connsiteY18" fmla="*/ 5140 h 10000"/>
                <a:gd name="connsiteX19" fmla="*/ 1557 w 10000"/>
                <a:gd name="connsiteY19" fmla="*/ 5330 h 10000"/>
                <a:gd name="connsiteX20" fmla="*/ 1322 w 10000"/>
                <a:gd name="connsiteY20" fmla="*/ 5520 h 10000"/>
                <a:gd name="connsiteX21" fmla="*/ 1087 w 10000"/>
                <a:gd name="connsiteY21" fmla="*/ 5709 h 10000"/>
                <a:gd name="connsiteX22" fmla="*/ 803 w 10000"/>
                <a:gd name="connsiteY22" fmla="*/ 5878 h 10000"/>
                <a:gd name="connsiteX23" fmla="*/ 519 w 10000"/>
                <a:gd name="connsiteY23" fmla="*/ 6032 h 10000"/>
                <a:gd name="connsiteX24" fmla="*/ 235 w 10000"/>
                <a:gd name="connsiteY24" fmla="*/ 6187 h 10000"/>
                <a:gd name="connsiteX25" fmla="*/ 0 w 10000"/>
                <a:gd name="connsiteY25" fmla="*/ 9263 h 10000"/>
                <a:gd name="connsiteX26" fmla="*/ 4417 w 10000"/>
                <a:gd name="connsiteY26" fmla="*/ 10000 h 10000"/>
                <a:gd name="connsiteX27" fmla="*/ 4417 w 10000"/>
                <a:gd name="connsiteY27" fmla="*/ 10000 h 10000"/>
                <a:gd name="connsiteX28" fmla="*/ 5044 w 10000"/>
                <a:gd name="connsiteY28" fmla="*/ 9691 h 10000"/>
                <a:gd name="connsiteX29" fmla="*/ 5632 w 10000"/>
                <a:gd name="connsiteY29" fmla="*/ 9347 h 10000"/>
                <a:gd name="connsiteX30" fmla="*/ 6180 w 10000"/>
                <a:gd name="connsiteY30" fmla="*/ 8989 h 10000"/>
                <a:gd name="connsiteX31" fmla="*/ 6719 w 10000"/>
                <a:gd name="connsiteY31" fmla="*/ 8617 h 10000"/>
                <a:gd name="connsiteX32" fmla="*/ 7209 w 10000"/>
                <a:gd name="connsiteY32" fmla="*/ 8202 h 10000"/>
                <a:gd name="connsiteX33" fmla="*/ 7679 w 10000"/>
                <a:gd name="connsiteY33" fmla="*/ 7795 h 10000"/>
                <a:gd name="connsiteX34" fmla="*/ 8090 w 10000"/>
                <a:gd name="connsiteY34" fmla="*/ 7353 h 10000"/>
                <a:gd name="connsiteX35" fmla="*/ 8472 w 10000"/>
                <a:gd name="connsiteY35" fmla="*/ 6903 h 10000"/>
                <a:gd name="connsiteX36" fmla="*/ 8815 w 10000"/>
                <a:gd name="connsiteY36" fmla="*/ 6426 h 10000"/>
                <a:gd name="connsiteX37" fmla="*/ 9119 w 10000"/>
                <a:gd name="connsiteY37" fmla="*/ 5948 h 10000"/>
                <a:gd name="connsiteX38" fmla="*/ 9383 w 10000"/>
                <a:gd name="connsiteY38" fmla="*/ 5449 h 10000"/>
                <a:gd name="connsiteX39" fmla="*/ 9589 w 10000"/>
                <a:gd name="connsiteY39" fmla="*/ 4937 h 10000"/>
                <a:gd name="connsiteX40" fmla="*/ 9765 w 10000"/>
                <a:gd name="connsiteY40" fmla="*/ 4410 h 10000"/>
                <a:gd name="connsiteX41" fmla="*/ 9902 w 10000"/>
                <a:gd name="connsiteY41" fmla="*/ 3862 h 10000"/>
                <a:gd name="connsiteX42" fmla="*/ 9971 w 10000"/>
                <a:gd name="connsiteY42" fmla="*/ 3315 h 10000"/>
                <a:gd name="connsiteX43" fmla="*/ 10000 w 10000"/>
                <a:gd name="connsiteY43" fmla="*/ 2767 h 10000"/>
                <a:gd name="connsiteX44" fmla="*/ 10000 w 10000"/>
                <a:gd name="connsiteY44" fmla="*/ 2767 h 10000"/>
                <a:gd name="connsiteX45" fmla="*/ 9971 w 10000"/>
                <a:gd name="connsiteY45" fmla="*/ 2409 h 10000"/>
                <a:gd name="connsiteX46" fmla="*/ 9951 w 10000"/>
                <a:gd name="connsiteY46" fmla="*/ 2051 h 10000"/>
                <a:gd name="connsiteX47" fmla="*/ 9902 w 10000"/>
                <a:gd name="connsiteY47" fmla="*/ 1692 h 10000"/>
                <a:gd name="connsiteX48" fmla="*/ 9824 w 10000"/>
                <a:gd name="connsiteY48" fmla="*/ 1348 h 10000"/>
                <a:gd name="connsiteX49" fmla="*/ 9745 w 10000"/>
                <a:gd name="connsiteY49" fmla="*/ 990 h 10000"/>
                <a:gd name="connsiteX50" fmla="*/ 9618 w 10000"/>
                <a:gd name="connsiteY50" fmla="*/ 646 h 10000"/>
                <a:gd name="connsiteX51" fmla="*/ 9481 w 10000"/>
                <a:gd name="connsiteY51" fmla="*/ 323 h 10000"/>
                <a:gd name="connsiteX52" fmla="*/ 9334 w 10000"/>
                <a:gd name="connsiteY52" fmla="*/ 0 h 10000"/>
                <a:gd name="connsiteX0" fmla="*/ 9334 w 10000"/>
                <a:gd name="connsiteY0" fmla="*/ 0 h 10015"/>
                <a:gd name="connsiteX1" fmla="*/ 6775 w 10000"/>
                <a:gd name="connsiteY1" fmla="*/ 2226 h 10015"/>
                <a:gd name="connsiteX2" fmla="*/ 2556 w 10000"/>
                <a:gd name="connsiteY2" fmla="*/ 1469 h 10015"/>
                <a:gd name="connsiteX3" fmla="*/ 2556 w 10000"/>
                <a:gd name="connsiteY3" fmla="*/ 1469 h 10015"/>
                <a:gd name="connsiteX4" fmla="*/ 2693 w 10000"/>
                <a:gd name="connsiteY4" fmla="*/ 1771 h 10015"/>
                <a:gd name="connsiteX5" fmla="*/ 2791 w 10000"/>
                <a:gd name="connsiteY5" fmla="*/ 2101 h 10015"/>
                <a:gd name="connsiteX6" fmla="*/ 2870 w 10000"/>
                <a:gd name="connsiteY6" fmla="*/ 2438 h 10015"/>
                <a:gd name="connsiteX7" fmla="*/ 2870 w 10000"/>
                <a:gd name="connsiteY7" fmla="*/ 2782 h 10015"/>
                <a:gd name="connsiteX8" fmla="*/ 2870 w 10000"/>
                <a:gd name="connsiteY8" fmla="*/ 2782 h 10015"/>
                <a:gd name="connsiteX9" fmla="*/ 2870 w 10000"/>
                <a:gd name="connsiteY9" fmla="*/ 3042 h 10015"/>
                <a:gd name="connsiteX10" fmla="*/ 2840 w 10000"/>
                <a:gd name="connsiteY10" fmla="*/ 3294 h 10015"/>
                <a:gd name="connsiteX11" fmla="*/ 2772 w 10000"/>
                <a:gd name="connsiteY11" fmla="*/ 3554 h 10015"/>
                <a:gd name="connsiteX12" fmla="*/ 2693 w 10000"/>
                <a:gd name="connsiteY12" fmla="*/ 3807 h 10015"/>
                <a:gd name="connsiteX13" fmla="*/ 2586 w 10000"/>
                <a:gd name="connsiteY13" fmla="*/ 4046 h 10015"/>
                <a:gd name="connsiteX14" fmla="*/ 2458 w 10000"/>
                <a:gd name="connsiteY14" fmla="*/ 4285 h 10015"/>
                <a:gd name="connsiteX15" fmla="*/ 2331 w 10000"/>
                <a:gd name="connsiteY15" fmla="*/ 4509 h 10015"/>
                <a:gd name="connsiteX16" fmla="*/ 2174 w 10000"/>
                <a:gd name="connsiteY16" fmla="*/ 4734 h 10015"/>
                <a:gd name="connsiteX17" fmla="*/ 1969 w 10000"/>
                <a:gd name="connsiteY17" fmla="*/ 4952 h 10015"/>
                <a:gd name="connsiteX18" fmla="*/ 1783 w 10000"/>
                <a:gd name="connsiteY18" fmla="*/ 5155 h 10015"/>
                <a:gd name="connsiteX19" fmla="*/ 1557 w 10000"/>
                <a:gd name="connsiteY19" fmla="*/ 5345 h 10015"/>
                <a:gd name="connsiteX20" fmla="*/ 1322 w 10000"/>
                <a:gd name="connsiteY20" fmla="*/ 5535 h 10015"/>
                <a:gd name="connsiteX21" fmla="*/ 1087 w 10000"/>
                <a:gd name="connsiteY21" fmla="*/ 5724 h 10015"/>
                <a:gd name="connsiteX22" fmla="*/ 803 w 10000"/>
                <a:gd name="connsiteY22" fmla="*/ 5893 h 10015"/>
                <a:gd name="connsiteX23" fmla="*/ 519 w 10000"/>
                <a:gd name="connsiteY23" fmla="*/ 6047 h 10015"/>
                <a:gd name="connsiteX24" fmla="*/ 235 w 10000"/>
                <a:gd name="connsiteY24" fmla="*/ 6202 h 10015"/>
                <a:gd name="connsiteX25" fmla="*/ 0 w 10000"/>
                <a:gd name="connsiteY25" fmla="*/ 9278 h 10015"/>
                <a:gd name="connsiteX26" fmla="*/ 4417 w 10000"/>
                <a:gd name="connsiteY26" fmla="*/ 10015 h 10015"/>
                <a:gd name="connsiteX27" fmla="*/ 4417 w 10000"/>
                <a:gd name="connsiteY27" fmla="*/ 10015 h 10015"/>
                <a:gd name="connsiteX28" fmla="*/ 5044 w 10000"/>
                <a:gd name="connsiteY28" fmla="*/ 9706 h 10015"/>
                <a:gd name="connsiteX29" fmla="*/ 5632 w 10000"/>
                <a:gd name="connsiteY29" fmla="*/ 9362 h 10015"/>
                <a:gd name="connsiteX30" fmla="*/ 6180 w 10000"/>
                <a:gd name="connsiteY30" fmla="*/ 9004 h 10015"/>
                <a:gd name="connsiteX31" fmla="*/ 6719 w 10000"/>
                <a:gd name="connsiteY31" fmla="*/ 8632 h 10015"/>
                <a:gd name="connsiteX32" fmla="*/ 7209 w 10000"/>
                <a:gd name="connsiteY32" fmla="*/ 8217 h 10015"/>
                <a:gd name="connsiteX33" fmla="*/ 7679 w 10000"/>
                <a:gd name="connsiteY33" fmla="*/ 7810 h 10015"/>
                <a:gd name="connsiteX34" fmla="*/ 8090 w 10000"/>
                <a:gd name="connsiteY34" fmla="*/ 7368 h 10015"/>
                <a:gd name="connsiteX35" fmla="*/ 8472 w 10000"/>
                <a:gd name="connsiteY35" fmla="*/ 6918 h 10015"/>
                <a:gd name="connsiteX36" fmla="*/ 8815 w 10000"/>
                <a:gd name="connsiteY36" fmla="*/ 6441 h 10015"/>
                <a:gd name="connsiteX37" fmla="*/ 9119 w 10000"/>
                <a:gd name="connsiteY37" fmla="*/ 5963 h 10015"/>
                <a:gd name="connsiteX38" fmla="*/ 9383 w 10000"/>
                <a:gd name="connsiteY38" fmla="*/ 5464 h 10015"/>
                <a:gd name="connsiteX39" fmla="*/ 9589 w 10000"/>
                <a:gd name="connsiteY39" fmla="*/ 4952 h 10015"/>
                <a:gd name="connsiteX40" fmla="*/ 9765 w 10000"/>
                <a:gd name="connsiteY40" fmla="*/ 4425 h 10015"/>
                <a:gd name="connsiteX41" fmla="*/ 9902 w 10000"/>
                <a:gd name="connsiteY41" fmla="*/ 3877 h 10015"/>
                <a:gd name="connsiteX42" fmla="*/ 9971 w 10000"/>
                <a:gd name="connsiteY42" fmla="*/ 3330 h 10015"/>
                <a:gd name="connsiteX43" fmla="*/ 10000 w 10000"/>
                <a:gd name="connsiteY43" fmla="*/ 2782 h 10015"/>
                <a:gd name="connsiteX44" fmla="*/ 10000 w 10000"/>
                <a:gd name="connsiteY44" fmla="*/ 2782 h 10015"/>
                <a:gd name="connsiteX45" fmla="*/ 9971 w 10000"/>
                <a:gd name="connsiteY45" fmla="*/ 2424 h 10015"/>
                <a:gd name="connsiteX46" fmla="*/ 9951 w 10000"/>
                <a:gd name="connsiteY46" fmla="*/ 2066 h 10015"/>
                <a:gd name="connsiteX47" fmla="*/ 9902 w 10000"/>
                <a:gd name="connsiteY47" fmla="*/ 1707 h 10015"/>
                <a:gd name="connsiteX48" fmla="*/ 9824 w 10000"/>
                <a:gd name="connsiteY48" fmla="*/ 1363 h 10015"/>
                <a:gd name="connsiteX49" fmla="*/ 9745 w 10000"/>
                <a:gd name="connsiteY49" fmla="*/ 1005 h 10015"/>
                <a:gd name="connsiteX50" fmla="*/ 9618 w 10000"/>
                <a:gd name="connsiteY50" fmla="*/ 661 h 10015"/>
                <a:gd name="connsiteX51" fmla="*/ 9481 w 10000"/>
                <a:gd name="connsiteY51" fmla="*/ 338 h 10015"/>
                <a:gd name="connsiteX52" fmla="*/ 9334 w 10000"/>
                <a:gd name="connsiteY52" fmla="*/ 0 h 10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000" h="10015">
                  <a:moveTo>
                    <a:pt x="9334" y="0"/>
                  </a:moveTo>
                  <a:lnTo>
                    <a:pt x="6775" y="2226"/>
                  </a:lnTo>
                  <a:lnTo>
                    <a:pt x="2556" y="1469"/>
                  </a:lnTo>
                  <a:lnTo>
                    <a:pt x="2556" y="1469"/>
                  </a:lnTo>
                  <a:lnTo>
                    <a:pt x="2693" y="1771"/>
                  </a:lnTo>
                  <a:cubicBezTo>
                    <a:pt x="2726" y="1881"/>
                    <a:pt x="2758" y="1991"/>
                    <a:pt x="2791" y="2101"/>
                  </a:cubicBezTo>
                  <a:cubicBezTo>
                    <a:pt x="2817" y="2213"/>
                    <a:pt x="2844" y="2326"/>
                    <a:pt x="2870" y="2438"/>
                  </a:cubicBezTo>
                  <a:lnTo>
                    <a:pt x="2870" y="2782"/>
                  </a:lnTo>
                  <a:lnTo>
                    <a:pt x="2870" y="2782"/>
                  </a:lnTo>
                  <a:lnTo>
                    <a:pt x="2870" y="3042"/>
                  </a:lnTo>
                  <a:lnTo>
                    <a:pt x="2840" y="3294"/>
                  </a:lnTo>
                  <a:cubicBezTo>
                    <a:pt x="2817" y="3381"/>
                    <a:pt x="2795" y="3467"/>
                    <a:pt x="2772" y="3554"/>
                  </a:cubicBezTo>
                  <a:cubicBezTo>
                    <a:pt x="2746" y="3638"/>
                    <a:pt x="2719" y="3723"/>
                    <a:pt x="2693" y="3807"/>
                  </a:cubicBezTo>
                  <a:cubicBezTo>
                    <a:pt x="2657" y="3887"/>
                    <a:pt x="2622" y="3966"/>
                    <a:pt x="2586" y="4046"/>
                  </a:cubicBezTo>
                  <a:lnTo>
                    <a:pt x="2458" y="4285"/>
                  </a:lnTo>
                  <a:cubicBezTo>
                    <a:pt x="2416" y="4360"/>
                    <a:pt x="2373" y="4434"/>
                    <a:pt x="2331" y="4509"/>
                  </a:cubicBezTo>
                  <a:lnTo>
                    <a:pt x="2174" y="4734"/>
                  </a:lnTo>
                  <a:cubicBezTo>
                    <a:pt x="2106" y="4807"/>
                    <a:pt x="2037" y="4879"/>
                    <a:pt x="1969" y="4952"/>
                  </a:cubicBezTo>
                  <a:lnTo>
                    <a:pt x="1783" y="5155"/>
                  </a:lnTo>
                  <a:lnTo>
                    <a:pt x="1557" y="5345"/>
                  </a:lnTo>
                  <a:lnTo>
                    <a:pt x="1322" y="5535"/>
                  </a:lnTo>
                  <a:lnTo>
                    <a:pt x="1087" y="5724"/>
                  </a:lnTo>
                  <a:lnTo>
                    <a:pt x="803" y="5893"/>
                  </a:lnTo>
                  <a:lnTo>
                    <a:pt x="519" y="6047"/>
                  </a:lnTo>
                  <a:lnTo>
                    <a:pt x="235" y="6202"/>
                  </a:lnTo>
                  <a:cubicBezTo>
                    <a:pt x="157" y="7227"/>
                    <a:pt x="78" y="8253"/>
                    <a:pt x="0" y="9278"/>
                  </a:cubicBezTo>
                  <a:lnTo>
                    <a:pt x="4417" y="10015"/>
                  </a:lnTo>
                  <a:lnTo>
                    <a:pt x="4417" y="10015"/>
                  </a:lnTo>
                  <a:lnTo>
                    <a:pt x="5044" y="9706"/>
                  </a:lnTo>
                  <a:lnTo>
                    <a:pt x="5632" y="9362"/>
                  </a:lnTo>
                  <a:lnTo>
                    <a:pt x="6180" y="9004"/>
                  </a:lnTo>
                  <a:lnTo>
                    <a:pt x="6719" y="8632"/>
                  </a:lnTo>
                  <a:lnTo>
                    <a:pt x="7209" y="8217"/>
                  </a:lnTo>
                  <a:lnTo>
                    <a:pt x="7679" y="7810"/>
                  </a:lnTo>
                  <a:lnTo>
                    <a:pt x="8090" y="7368"/>
                  </a:lnTo>
                  <a:lnTo>
                    <a:pt x="8472" y="6918"/>
                  </a:lnTo>
                  <a:lnTo>
                    <a:pt x="8815" y="6441"/>
                  </a:lnTo>
                  <a:lnTo>
                    <a:pt x="9119" y="5963"/>
                  </a:lnTo>
                  <a:lnTo>
                    <a:pt x="9383" y="5464"/>
                  </a:lnTo>
                  <a:lnTo>
                    <a:pt x="9589" y="4952"/>
                  </a:lnTo>
                  <a:cubicBezTo>
                    <a:pt x="9648" y="4776"/>
                    <a:pt x="9706" y="4601"/>
                    <a:pt x="9765" y="4425"/>
                  </a:cubicBezTo>
                  <a:cubicBezTo>
                    <a:pt x="9811" y="4242"/>
                    <a:pt x="9856" y="4060"/>
                    <a:pt x="9902" y="3877"/>
                  </a:cubicBezTo>
                  <a:cubicBezTo>
                    <a:pt x="9925" y="3695"/>
                    <a:pt x="9948" y="3512"/>
                    <a:pt x="9971" y="3330"/>
                  </a:cubicBezTo>
                  <a:cubicBezTo>
                    <a:pt x="9981" y="3147"/>
                    <a:pt x="9990" y="2965"/>
                    <a:pt x="10000" y="2782"/>
                  </a:cubicBezTo>
                  <a:lnTo>
                    <a:pt x="10000" y="2782"/>
                  </a:lnTo>
                  <a:cubicBezTo>
                    <a:pt x="9990" y="2663"/>
                    <a:pt x="9981" y="2543"/>
                    <a:pt x="9971" y="2424"/>
                  </a:cubicBezTo>
                  <a:cubicBezTo>
                    <a:pt x="9964" y="2305"/>
                    <a:pt x="9958" y="2185"/>
                    <a:pt x="9951" y="2066"/>
                  </a:cubicBezTo>
                  <a:cubicBezTo>
                    <a:pt x="9935" y="1946"/>
                    <a:pt x="9918" y="1827"/>
                    <a:pt x="9902" y="1707"/>
                  </a:cubicBezTo>
                  <a:cubicBezTo>
                    <a:pt x="9876" y="1592"/>
                    <a:pt x="9850" y="1478"/>
                    <a:pt x="9824" y="1363"/>
                  </a:cubicBezTo>
                  <a:cubicBezTo>
                    <a:pt x="9798" y="1244"/>
                    <a:pt x="9771" y="1124"/>
                    <a:pt x="9745" y="1005"/>
                  </a:cubicBezTo>
                  <a:cubicBezTo>
                    <a:pt x="9703" y="890"/>
                    <a:pt x="9660" y="776"/>
                    <a:pt x="9618" y="661"/>
                  </a:cubicBezTo>
                  <a:lnTo>
                    <a:pt x="9481" y="338"/>
                  </a:lnTo>
                  <a:lnTo>
                    <a:pt x="9334" y="0"/>
                  </a:lnTo>
                  <a:close/>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8" name="Freeform 16">
              <a:extLst>
                <a:ext uri="{FF2B5EF4-FFF2-40B4-BE49-F238E27FC236}">
                  <a16:creationId xmlns:a16="http://schemas.microsoft.com/office/drawing/2014/main" id="{F62DE761-465B-0779-9271-5DED619441EA}"/>
                </a:ext>
              </a:extLst>
            </p:cNvPr>
            <p:cNvSpPr>
              <a:spLocks/>
            </p:cNvSpPr>
            <p:nvPr/>
          </p:nvSpPr>
          <p:spPr bwMode="auto">
            <a:xfrm>
              <a:off x="6119485" y="1874498"/>
              <a:ext cx="2074950" cy="2057794"/>
            </a:xfrm>
            <a:custGeom>
              <a:avLst/>
              <a:gdLst>
                <a:gd name="connsiteX0" fmla="*/ 23 w 10000"/>
                <a:gd name="connsiteY0" fmla="*/ 0 h 10000"/>
                <a:gd name="connsiteX1" fmla="*/ 23 w 10000"/>
                <a:gd name="connsiteY1" fmla="*/ 0 h 10000"/>
                <a:gd name="connsiteX2" fmla="*/ 0 w 10000"/>
                <a:gd name="connsiteY2" fmla="*/ 0 h 10000"/>
                <a:gd name="connsiteX3" fmla="*/ 2184 w 10000"/>
                <a:gd name="connsiteY3" fmla="*/ 2977 h 10000"/>
                <a:gd name="connsiteX4" fmla="*/ 23 w 10000"/>
                <a:gd name="connsiteY4" fmla="*/ 5577 h 10000"/>
                <a:gd name="connsiteX5" fmla="*/ 23 w 10000"/>
                <a:gd name="connsiteY5" fmla="*/ 5577 h 10000"/>
                <a:gd name="connsiteX6" fmla="*/ 23 w 10000"/>
                <a:gd name="connsiteY6" fmla="*/ 5577 h 10000"/>
                <a:gd name="connsiteX7" fmla="*/ 23 w 10000"/>
                <a:gd name="connsiteY7" fmla="*/ 5577 h 10000"/>
                <a:gd name="connsiteX8" fmla="*/ 419 w 10000"/>
                <a:gd name="connsiteY8" fmla="*/ 5602 h 10000"/>
                <a:gd name="connsiteX9" fmla="*/ 822 w 10000"/>
                <a:gd name="connsiteY9" fmla="*/ 5635 h 10000"/>
                <a:gd name="connsiteX10" fmla="*/ 1225 w 10000"/>
                <a:gd name="connsiteY10" fmla="*/ 5719 h 10000"/>
                <a:gd name="connsiteX11" fmla="*/ 1583 w 10000"/>
                <a:gd name="connsiteY11" fmla="*/ 5844 h 10000"/>
                <a:gd name="connsiteX12" fmla="*/ 1963 w 10000"/>
                <a:gd name="connsiteY12" fmla="*/ 5987 h 10000"/>
                <a:gd name="connsiteX13" fmla="*/ 2306 w 10000"/>
                <a:gd name="connsiteY13" fmla="*/ 6145 h 10000"/>
                <a:gd name="connsiteX14" fmla="*/ 2648 w 10000"/>
                <a:gd name="connsiteY14" fmla="*/ 6355 h 10000"/>
                <a:gd name="connsiteX15" fmla="*/ 2968 w 10000"/>
                <a:gd name="connsiteY15" fmla="*/ 6555 h 10000"/>
                <a:gd name="connsiteX16" fmla="*/ 3272 w 10000"/>
                <a:gd name="connsiteY16" fmla="*/ 6798 h 10000"/>
                <a:gd name="connsiteX17" fmla="*/ 3554 w 10000"/>
                <a:gd name="connsiteY17" fmla="*/ 7065 h 10000"/>
                <a:gd name="connsiteX18" fmla="*/ 3790 w 10000"/>
                <a:gd name="connsiteY18" fmla="*/ 7349 h 10000"/>
                <a:gd name="connsiteX19" fmla="*/ 4033 w 10000"/>
                <a:gd name="connsiteY19" fmla="*/ 7659 h 10000"/>
                <a:gd name="connsiteX20" fmla="*/ 4254 w 10000"/>
                <a:gd name="connsiteY20" fmla="*/ 7977 h 10000"/>
                <a:gd name="connsiteX21" fmla="*/ 4437 w 10000"/>
                <a:gd name="connsiteY21" fmla="*/ 8328 h 10000"/>
                <a:gd name="connsiteX22" fmla="*/ 4597 w 10000"/>
                <a:gd name="connsiteY22" fmla="*/ 8696 h 10000"/>
                <a:gd name="connsiteX23" fmla="*/ 4754 w 10000"/>
                <a:gd name="connsiteY23" fmla="*/ 9126 h 10000"/>
                <a:gd name="connsiteX24" fmla="*/ 8029 w 10000"/>
                <a:gd name="connsiteY24" fmla="*/ 10000 h 10000"/>
                <a:gd name="connsiteX25" fmla="*/ 10000 w 10000"/>
                <a:gd name="connsiteY25" fmla="*/ 7333 h 10000"/>
                <a:gd name="connsiteX26" fmla="*/ 10000 w 10000"/>
                <a:gd name="connsiteY26" fmla="*/ 7333 h 10000"/>
                <a:gd name="connsiteX27" fmla="*/ 9878 w 10000"/>
                <a:gd name="connsiteY27" fmla="*/ 6923 h 10000"/>
                <a:gd name="connsiteX28" fmla="*/ 9718 w 10000"/>
                <a:gd name="connsiteY28" fmla="*/ 6538 h 10000"/>
                <a:gd name="connsiteX29" fmla="*/ 9551 w 10000"/>
                <a:gd name="connsiteY29" fmla="*/ 6145 h 10000"/>
                <a:gd name="connsiteX30" fmla="*/ 9376 w 10000"/>
                <a:gd name="connsiteY30" fmla="*/ 5786 h 10000"/>
                <a:gd name="connsiteX31" fmla="*/ 9193 w 10000"/>
                <a:gd name="connsiteY31" fmla="*/ 5418 h 10000"/>
                <a:gd name="connsiteX32" fmla="*/ 8973 w 10000"/>
                <a:gd name="connsiteY32" fmla="*/ 5067 h 10000"/>
                <a:gd name="connsiteX33" fmla="*/ 8752 w 10000"/>
                <a:gd name="connsiteY33" fmla="*/ 4724 h 10000"/>
                <a:gd name="connsiteX34" fmla="*/ 8531 w 10000"/>
                <a:gd name="connsiteY34" fmla="*/ 4381 h 10000"/>
                <a:gd name="connsiteX35" fmla="*/ 8288 w 10000"/>
                <a:gd name="connsiteY35" fmla="*/ 4055 h 10000"/>
                <a:gd name="connsiteX36" fmla="*/ 8029 w 10000"/>
                <a:gd name="connsiteY36" fmla="*/ 3729 h 10000"/>
                <a:gd name="connsiteX37" fmla="*/ 7770 w 10000"/>
                <a:gd name="connsiteY37" fmla="*/ 3420 h 10000"/>
                <a:gd name="connsiteX38" fmla="*/ 7489 w 10000"/>
                <a:gd name="connsiteY38" fmla="*/ 3135 h 10000"/>
                <a:gd name="connsiteX39" fmla="*/ 7184 w 10000"/>
                <a:gd name="connsiteY39" fmla="*/ 2851 h 10000"/>
                <a:gd name="connsiteX40" fmla="*/ 6887 w 10000"/>
                <a:gd name="connsiteY40" fmla="*/ 2567 h 10000"/>
                <a:gd name="connsiteX41" fmla="*/ 6583 w 10000"/>
                <a:gd name="connsiteY41" fmla="*/ 2324 h 10000"/>
                <a:gd name="connsiteX42" fmla="*/ 6263 w 10000"/>
                <a:gd name="connsiteY42" fmla="*/ 2057 h 10000"/>
                <a:gd name="connsiteX43" fmla="*/ 5921 w 10000"/>
                <a:gd name="connsiteY43" fmla="*/ 1831 h 10000"/>
                <a:gd name="connsiteX44" fmla="*/ 5578 w 10000"/>
                <a:gd name="connsiteY44" fmla="*/ 1605 h 10000"/>
                <a:gd name="connsiteX45" fmla="*/ 5236 w 10000"/>
                <a:gd name="connsiteY45" fmla="*/ 1388 h 10000"/>
                <a:gd name="connsiteX46" fmla="*/ 4878 w 10000"/>
                <a:gd name="connsiteY46" fmla="*/ 1204 h 10000"/>
                <a:gd name="connsiteX47" fmla="*/ 4513 w 10000"/>
                <a:gd name="connsiteY47" fmla="*/ 1020 h 10000"/>
                <a:gd name="connsiteX48" fmla="*/ 4132 w 10000"/>
                <a:gd name="connsiteY48" fmla="*/ 836 h 10000"/>
                <a:gd name="connsiteX49" fmla="*/ 3752 w 10000"/>
                <a:gd name="connsiteY49" fmla="*/ 694 h 10000"/>
                <a:gd name="connsiteX50" fmla="*/ 3371 w 10000"/>
                <a:gd name="connsiteY50" fmla="*/ 552 h 10000"/>
                <a:gd name="connsiteX51" fmla="*/ 2968 w 10000"/>
                <a:gd name="connsiteY51" fmla="*/ 426 h 10000"/>
                <a:gd name="connsiteX52" fmla="*/ 2572 w 10000"/>
                <a:gd name="connsiteY52" fmla="*/ 309 h 10000"/>
                <a:gd name="connsiteX53" fmla="*/ 2146 w 10000"/>
                <a:gd name="connsiteY53" fmla="*/ 226 h 10000"/>
                <a:gd name="connsiteX54" fmla="*/ 1728 w 10000"/>
                <a:gd name="connsiteY54" fmla="*/ 142 h 10000"/>
                <a:gd name="connsiteX55" fmla="*/ 1301 w 10000"/>
                <a:gd name="connsiteY55" fmla="*/ 84 h 10000"/>
                <a:gd name="connsiteX56" fmla="*/ 883 w 10000"/>
                <a:gd name="connsiteY56" fmla="*/ 42 h 10000"/>
                <a:gd name="connsiteX57" fmla="*/ 464 w 10000"/>
                <a:gd name="connsiteY57" fmla="*/ 17 h 10000"/>
                <a:gd name="connsiteX58" fmla="*/ 23 w 10000"/>
                <a:gd name="connsiteY58" fmla="*/ 0 h 10000"/>
                <a:gd name="connsiteX59" fmla="*/ 23 w 10000"/>
                <a:gd name="connsiteY59" fmla="*/ 0 h 10000"/>
                <a:gd name="connsiteX0" fmla="*/ 23 w 10014"/>
                <a:gd name="connsiteY0" fmla="*/ 0 h 10000"/>
                <a:gd name="connsiteX1" fmla="*/ 23 w 10014"/>
                <a:gd name="connsiteY1" fmla="*/ 0 h 10000"/>
                <a:gd name="connsiteX2" fmla="*/ 0 w 10014"/>
                <a:gd name="connsiteY2" fmla="*/ 0 h 10000"/>
                <a:gd name="connsiteX3" fmla="*/ 2184 w 10014"/>
                <a:gd name="connsiteY3" fmla="*/ 2977 h 10000"/>
                <a:gd name="connsiteX4" fmla="*/ 23 w 10014"/>
                <a:gd name="connsiteY4" fmla="*/ 5577 h 10000"/>
                <a:gd name="connsiteX5" fmla="*/ 23 w 10014"/>
                <a:gd name="connsiteY5" fmla="*/ 5577 h 10000"/>
                <a:gd name="connsiteX6" fmla="*/ 23 w 10014"/>
                <a:gd name="connsiteY6" fmla="*/ 5577 h 10000"/>
                <a:gd name="connsiteX7" fmla="*/ 23 w 10014"/>
                <a:gd name="connsiteY7" fmla="*/ 5577 h 10000"/>
                <a:gd name="connsiteX8" fmla="*/ 419 w 10014"/>
                <a:gd name="connsiteY8" fmla="*/ 5602 h 10000"/>
                <a:gd name="connsiteX9" fmla="*/ 822 w 10014"/>
                <a:gd name="connsiteY9" fmla="*/ 5635 h 10000"/>
                <a:gd name="connsiteX10" fmla="*/ 1225 w 10014"/>
                <a:gd name="connsiteY10" fmla="*/ 5719 h 10000"/>
                <a:gd name="connsiteX11" fmla="*/ 1583 w 10014"/>
                <a:gd name="connsiteY11" fmla="*/ 5844 h 10000"/>
                <a:gd name="connsiteX12" fmla="*/ 1963 w 10014"/>
                <a:gd name="connsiteY12" fmla="*/ 5987 h 10000"/>
                <a:gd name="connsiteX13" fmla="*/ 2306 w 10014"/>
                <a:gd name="connsiteY13" fmla="*/ 6145 h 10000"/>
                <a:gd name="connsiteX14" fmla="*/ 2648 w 10014"/>
                <a:gd name="connsiteY14" fmla="*/ 6355 h 10000"/>
                <a:gd name="connsiteX15" fmla="*/ 2968 w 10014"/>
                <a:gd name="connsiteY15" fmla="*/ 6555 h 10000"/>
                <a:gd name="connsiteX16" fmla="*/ 3272 w 10014"/>
                <a:gd name="connsiteY16" fmla="*/ 6798 h 10000"/>
                <a:gd name="connsiteX17" fmla="*/ 3554 w 10014"/>
                <a:gd name="connsiteY17" fmla="*/ 7065 h 10000"/>
                <a:gd name="connsiteX18" fmla="*/ 3790 w 10014"/>
                <a:gd name="connsiteY18" fmla="*/ 7349 h 10000"/>
                <a:gd name="connsiteX19" fmla="*/ 4033 w 10014"/>
                <a:gd name="connsiteY19" fmla="*/ 7659 h 10000"/>
                <a:gd name="connsiteX20" fmla="*/ 4254 w 10014"/>
                <a:gd name="connsiteY20" fmla="*/ 7977 h 10000"/>
                <a:gd name="connsiteX21" fmla="*/ 4437 w 10014"/>
                <a:gd name="connsiteY21" fmla="*/ 8328 h 10000"/>
                <a:gd name="connsiteX22" fmla="*/ 4597 w 10014"/>
                <a:gd name="connsiteY22" fmla="*/ 8696 h 10000"/>
                <a:gd name="connsiteX23" fmla="*/ 4754 w 10014"/>
                <a:gd name="connsiteY23" fmla="*/ 9126 h 10000"/>
                <a:gd name="connsiteX24" fmla="*/ 8029 w 10014"/>
                <a:gd name="connsiteY24" fmla="*/ 10000 h 10000"/>
                <a:gd name="connsiteX25" fmla="*/ 10000 w 10014"/>
                <a:gd name="connsiteY25" fmla="*/ 7333 h 10000"/>
                <a:gd name="connsiteX26" fmla="*/ 10014 w 10014"/>
                <a:gd name="connsiteY26" fmla="*/ 7361 h 10000"/>
                <a:gd name="connsiteX27" fmla="*/ 9878 w 10014"/>
                <a:gd name="connsiteY27" fmla="*/ 6923 h 10000"/>
                <a:gd name="connsiteX28" fmla="*/ 9718 w 10014"/>
                <a:gd name="connsiteY28" fmla="*/ 6538 h 10000"/>
                <a:gd name="connsiteX29" fmla="*/ 9551 w 10014"/>
                <a:gd name="connsiteY29" fmla="*/ 6145 h 10000"/>
                <a:gd name="connsiteX30" fmla="*/ 9376 w 10014"/>
                <a:gd name="connsiteY30" fmla="*/ 5786 h 10000"/>
                <a:gd name="connsiteX31" fmla="*/ 9193 w 10014"/>
                <a:gd name="connsiteY31" fmla="*/ 5418 h 10000"/>
                <a:gd name="connsiteX32" fmla="*/ 8973 w 10014"/>
                <a:gd name="connsiteY32" fmla="*/ 5067 h 10000"/>
                <a:gd name="connsiteX33" fmla="*/ 8752 w 10014"/>
                <a:gd name="connsiteY33" fmla="*/ 4724 h 10000"/>
                <a:gd name="connsiteX34" fmla="*/ 8531 w 10014"/>
                <a:gd name="connsiteY34" fmla="*/ 4381 h 10000"/>
                <a:gd name="connsiteX35" fmla="*/ 8288 w 10014"/>
                <a:gd name="connsiteY35" fmla="*/ 4055 h 10000"/>
                <a:gd name="connsiteX36" fmla="*/ 8029 w 10014"/>
                <a:gd name="connsiteY36" fmla="*/ 3729 h 10000"/>
                <a:gd name="connsiteX37" fmla="*/ 7770 w 10014"/>
                <a:gd name="connsiteY37" fmla="*/ 3420 h 10000"/>
                <a:gd name="connsiteX38" fmla="*/ 7489 w 10014"/>
                <a:gd name="connsiteY38" fmla="*/ 3135 h 10000"/>
                <a:gd name="connsiteX39" fmla="*/ 7184 w 10014"/>
                <a:gd name="connsiteY39" fmla="*/ 2851 h 10000"/>
                <a:gd name="connsiteX40" fmla="*/ 6887 w 10014"/>
                <a:gd name="connsiteY40" fmla="*/ 2567 h 10000"/>
                <a:gd name="connsiteX41" fmla="*/ 6583 w 10014"/>
                <a:gd name="connsiteY41" fmla="*/ 2324 h 10000"/>
                <a:gd name="connsiteX42" fmla="*/ 6263 w 10014"/>
                <a:gd name="connsiteY42" fmla="*/ 2057 h 10000"/>
                <a:gd name="connsiteX43" fmla="*/ 5921 w 10014"/>
                <a:gd name="connsiteY43" fmla="*/ 1831 h 10000"/>
                <a:gd name="connsiteX44" fmla="*/ 5578 w 10014"/>
                <a:gd name="connsiteY44" fmla="*/ 1605 h 10000"/>
                <a:gd name="connsiteX45" fmla="*/ 5236 w 10014"/>
                <a:gd name="connsiteY45" fmla="*/ 1388 h 10000"/>
                <a:gd name="connsiteX46" fmla="*/ 4878 w 10014"/>
                <a:gd name="connsiteY46" fmla="*/ 1204 h 10000"/>
                <a:gd name="connsiteX47" fmla="*/ 4513 w 10014"/>
                <a:gd name="connsiteY47" fmla="*/ 1020 h 10000"/>
                <a:gd name="connsiteX48" fmla="*/ 4132 w 10014"/>
                <a:gd name="connsiteY48" fmla="*/ 836 h 10000"/>
                <a:gd name="connsiteX49" fmla="*/ 3752 w 10014"/>
                <a:gd name="connsiteY49" fmla="*/ 694 h 10000"/>
                <a:gd name="connsiteX50" fmla="*/ 3371 w 10014"/>
                <a:gd name="connsiteY50" fmla="*/ 552 h 10000"/>
                <a:gd name="connsiteX51" fmla="*/ 2968 w 10014"/>
                <a:gd name="connsiteY51" fmla="*/ 426 h 10000"/>
                <a:gd name="connsiteX52" fmla="*/ 2572 w 10014"/>
                <a:gd name="connsiteY52" fmla="*/ 309 h 10000"/>
                <a:gd name="connsiteX53" fmla="*/ 2146 w 10014"/>
                <a:gd name="connsiteY53" fmla="*/ 226 h 10000"/>
                <a:gd name="connsiteX54" fmla="*/ 1728 w 10014"/>
                <a:gd name="connsiteY54" fmla="*/ 142 h 10000"/>
                <a:gd name="connsiteX55" fmla="*/ 1301 w 10014"/>
                <a:gd name="connsiteY55" fmla="*/ 84 h 10000"/>
                <a:gd name="connsiteX56" fmla="*/ 883 w 10014"/>
                <a:gd name="connsiteY56" fmla="*/ 42 h 10000"/>
                <a:gd name="connsiteX57" fmla="*/ 464 w 10014"/>
                <a:gd name="connsiteY57" fmla="*/ 17 h 10000"/>
                <a:gd name="connsiteX58" fmla="*/ 23 w 10014"/>
                <a:gd name="connsiteY58" fmla="*/ 0 h 10000"/>
                <a:gd name="connsiteX59" fmla="*/ 23 w 10014"/>
                <a:gd name="connsiteY59" fmla="*/ 0 h 10000"/>
                <a:gd name="connsiteX0" fmla="*/ 23 w 10014"/>
                <a:gd name="connsiteY0" fmla="*/ 0 h 10017"/>
                <a:gd name="connsiteX1" fmla="*/ 23 w 10014"/>
                <a:gd name="connsiteY1" fmla="*/ 0 h 10017"/>
                <a:gd name="connsiteX2" fmla="*/ 0 w 10014"/>
                <a:gd name="connsiteY2" fmla="*/ 0 h 10017"/>
                <a:gd name="connsiteX3" fmla="*/ 2184 w 10014"/>
                <a:gd name="connsiteY3" fmla="*/ 2977 h 10017"/>
                <a:gd name="connsiteX4" fmla="*/ 23 w 10014"/>
                <a:gd name="connsiteY4" fmla="*/ 5577 h 10017"/>
                <a:gd name="connsiteX5" fmla="*/ 23 w 10014"/>
                <a:gd name="connsiteY5" fmla="*/ 5577 h 10017"/>
                <a:gd name="connsiteX6" fmla="*/ 23 w 10014"/>
                <a:gd name="connsiteY6" fmla="*/ 5577 h 10017"/>
                <a:gd name="connsiteX7" fmla="*/ 23 w 10014"/>
                <a:gd name="connsiteY7" fmla="*/ 5577 h 10017"/>
                <a:gd name="connsiteX8" fmla="*/ 419 w 10014"/>
                <a:gd name="connsiteY8" fmla="*/ 5602 h 10017"/>
                <a:gd name="connsiteX9" fmla="*/ 822 w 10014"/>
                <a:gd name="connsiteY9" fmla="*/ 5635 h 10017"/>
                <a:gd name="connsiteX10" fmla="*/ 1225 w 10014"/>
                <a:gd name="connsiteY10" fmla="*/ 5719 h 10017"/>
                <a:gd name="connsiteX11" fmla="*/ 1583 w 10014"/>
                <a:gd name="connsiteY11" fmla="*/ 5844 h 10017"/>
                <a:gd name="connsiteX12" fmla="*/ 1963 w 10014"/>
                <a:gd name="connsiteY12" fmla="*/ 5987 h 10017"/>
                <a:gd name="connsiteX13" fmla="*/ 2306 w 10014"/>
                <a:gd name="connsiteY13" fmla="*/ 6145 h 10017"/>
                <a:gd name="connsiteX14" fmla="*/ 2648 w 10014"/>
                <a:gd name="connsiteY14" fmla="*/ 6355 h 10017"/>
                <a:gd name="connsiteX15" fmla="*/ 2968 w 10014"/>
                <a:gd name="connsiteY15" fmla="*/ 6555 h 10017"/>
                <a:gd name="connsiteX16" fmla="*/ 3272 w 10014"/>
                <a:gd name="connsiteY16" fmla="*/ 6798 h 10017"/>
                <a:gd name="connsiteX17" fmla="*/ 3554 w 10014"/>
                <a:gd name="connsiteY17" fmla="*/ 7065 h 10017"/>
                <a:gd name="connsiteX18" fmla="*/ 3790 w 10014"/>
                <a:gd name="connsiteY18" fmla="*/ 7349 h 10017"/>
                <a:gd name="connsiteX19" fmla="*/ 4033 w 10014"/>
                <a:gd name="connsiteY19" fmla="*/ 7659 h 10017"/>
                <a:gd name="connsiteX20" fmla="*/ 4254 w 10014"/>
                <a:gd name="connsiteY20" fmla="*/ 7977 h 10017"/>
                <a:gd name="connsiteX21" fmla="*/ 4437 w 10014"/>
                <a:gd name="connsiteY21" fmla="*/ 8328 h 10017"/>
                <a:gd name="connsiteX22" fmla="*/ 4597 w 10014"/>
                <a:gd name="connsiteY22" fmla="*/ 8696 h 10017"/>
                <a:gd name="connsiteX23" fmla="*/ 4754 w 10014"/>
                <a:gd name="connsiteY23" fmla="*/ 9126 h 10017"/>
                <a:gd name="connsiteX24" fmla="*/ 8081 w 10014"/>
                <a:gd name="connsiteY24" fmla="*/ 10017 h 10017"/>
                <a:gd name="connsiteX25" fmla="*/ 10000 w 10014"/>
                <a:gd name="connsiteY25" fmla="*/ 7333 h 10017"/>
                <a:gd name="connsiteX26" fmla="*/ 10014 w 10014"/>
                <a:gd name="connsiteY26" fmla="*/ 7361 h 10017"/>
                <a:gd name="connsiteX27" fmla="*/ 9878 w 10014"/>
                <a:gd name="connsiteY27" fmla="*/ 6923 h 10017"/>
                <a:gd name="connsiteX28" fmla="*/ 9718 w 10014"/>
                <a:gd name="connsiteY28" fmla="*/ 6538 h 10017"/>
                <a:gd name="connsiteX29" fmla="*/ 9551 w 10014"/>
                <a:gd name="connsiteY29" fmla="*/ 6145 h 10017"/>
                <a:gd name="connsiteX30" fmla="*/ 9376 w 10014"/>
                <a:gd name="connsiteY30" fmla="*/ 5786 h 10017"/>
                <a:gd name="connsiteX31" fmla="*/ 9193 w 10014"/>
                <a:gd name="connsiteY31" fmla="*/ 5418 h 10017"/>
                <a:gd name="connsiteX32" fmla="*/ 8973 w 10014"/>
                <a:gd name="connsiteY32" fmla="*/ 5067 h 10017"/>
                <a:gd name="connsiteX33" fmla="*/ 8752 w 10014"/>
                <a:gd name="connsiteY33" fmla="*/ 4724 h 10017"/>
                <a:gd name="connsiteX34" fmla="*/ 8531 w 10014"/>
                <a:gd name="connsiteY34" fmla="*/ 4381 h 10017"/>
                <a:gd name="connsiteX35" fmla="*/ 8288 w 10014"/>
                <a:gd name="connsiteY35" fmla="*/ 4055 h 10017"/>
                <a:gd name="connsiteX36" fmla="*/ 8029 w 10014"/>
                <a:gd name="connsiteY36" fmla="*/ 3729 h 10017"/>
                <a:gd name="connsiteX37" fmla="*/ 7770 w 10014"/>
                <a:gd name="connsiteY37" fmla="*/ 3420 h 10017"/>
                <a:gd name="connsiteX38" fmla="*/ 7489 w 10014"/>
                <a:gd name="connsiteY38" fmla="*/ 3135 h 10017"/>
                <a:gd name="connsiteX39" fmla="*/ 7184 w 10014"/>
                <a:gd name="connsiteY39" fmla="*/ 2851 h 10017"/>
                <a:gd name="connsiteX40" fmla="*/ 6887 w 10014"/>
                <a:gd name="connsiteY40" fmla="*/ 2567 h 10017"/>
                <a:gd name="connsiteX41" fmla="*/ 6583 w 10014"/>
                <a:gd name="connsiteY41" fmla="*/ 2324 h 10017"/>
                <a:gd name="connsiteX42" fmla="*/ 6263 w 10014"/>
                <a:gd name="connsiteY42" fmla="*/ 2057 h 10017"/>
                <a:gd name="connsiteX43" fmla="*/ 5921 w 10014"/>
                <a:gd name="connsiteY43" fmla="*/ 1831 h 10017"/>
                <a:gd name="connsiteX44" fmla="*/ 5578 w 10014"/>
                <a:gd name="connsiteY44" fmla="*/ 1605 h 10017"/>
                <a:gd name="connsiteX45" fmla="*/ 5236 w 10014"/>
                <a:gd name="connsiteY45" fmla="*/ 1388 h 10017"/>
                <a:gd name="connsiteX46" fmla="*/ 4878 w 10014"/>
                <a:gd name="connsiteY46" fmla="*/ 1204 h 10017"/>
                <a:gd name="connsiteX47" fmla="*/ 4513 w 10014"/>
                <a:gd name="connsiteY47" fmla="*/ 1020 h 10017"/>
                <a:gd name="connsiteX48" fmla="*/ 4132 w 10014"/>
                <a:gd name="connsiteY48" fmla="*/ 836 h 10017"/>
                <a:gd name="connsiteX49" fmla="*/ 3752 w 10014"/>
                <a:gd name="connsiteY49" fmla="*/ 694 h 10017"/>
                <a:gd name="connsiteX50" fmla="*/ 3371 w 10014"/>
                <a:gd name="connsiteY50" fmla="*/ 552 h 10017"/>
                <a:gd name="connsiteX51" fmla="*/ 2968 w 10014"/>
                <a:gd name="connsiteY51" fmla="*/ 426 h 10017"/>
                <a:gd name="connsiteX52" fmla="*/ 2572 w 10014"/>
                <a:gd name="connsiteY52" fmla="*/ 309 h 10017"/>
                <a:gd name="connsiteX53" fmla="*/ 2146 w 10014"/>
                <a:gd name="connsiteY53" fmla="*/ 226 h 10017"/>
                <a:gd name="connsiteX54" fmla="*/ 1728 w 10014"/>
                <a:gd name="connsiteY54" fmla="*/ 142 h 10017"/>
                <a:gd name="connsiteX55" fmla="*/ 1301 w 10014"/>
                <a:gd name="connsiteY55" fmla="*/ 84 h 10017"/>
                <a:gd name="connsiteX56" fmla="*/ 883 w 10014"/>
                <a:gd name="connsiteY56" fmla="*/ 42 h 10017"/>
                <a:gd name="connsiteX57" fmla="*/ 464 w 10014"/>
                <a:gd name="connsiteY57" fmla="*/ 17 h 10017"/>
                <a:gd name="connsiteX58" fmla="*/ 23 w 10014"/>
                <a:gd name="connsiteY58" fmla="*/ 0 h 10017"/>
                <a:gd name="connsiteX59" fmla="*/ 23 w 10014"/>
                <a:gd name="connsiteY59" fmla="*/ 0 h 10017"/>
                <a:gd name="connsiteX0" fmla="*/ 23 w 10014"/>
                <a:gd name="connsiteY0" fmla="*/ 0 h 10017"/>
                <a:gd name="connsiteX1" fmla="*/ 23 w 10014"/>
                <a:gd name="connsiteY1" fmla="*/ 0 h 10017"/>
                <a:gd name="connsiteX2" fmla="*/ 0 w 10014"/>
                <a:gd name="connsiteY2" fmla="*/ 0 h 10017"/>
                <a:gd name="connsiteX3" fmla="*/ 2184 w 10014"/>
                <a:gd name="connsiteY3" fmla="*/ 2977 h 10017"/>
                <a:gd name="connsiteX4" fmla="*/ 23 w 10014"/>
                <a:gd name="connsiteY4" fmla="*/ 5577 h 10017"/>
                <a:gd name="connsiteX5" fmla="*/ 23 w 10014"/>
                <a:gd name="connsiteY5" fmla="*/ 5577 h 10017"/>
                <a:gd name="connsiteX6" fmla="*/ 23 w 10014"/>
                <a:gd name="connsiteY6" fmla="*/ 5577 h 10017"/>
                <a:gd name="connsiteX7" fmla="*/ 23 w 10014"/>
                <a:gd name="connsiteY7" fmla="*/ 5577 h 10017"/>
                <a:gd name="connsiteX8" fmla="*/ 419 w 10014"/>
                <a:gd name="connsiteY8" fmla="*/ 5602 h 10017"/>
                <a:gd name="connsiteX9" fmla="*/ 822 w 10014"/>
                <a:gd name="connsiteY9" fmla="*/ 5635 h 10017"/>
                <a:gd name="connsiteX10" fmla="*/ 1225 w 10014"/>
                <a:gd name="connsiteY10" fmla="*/ 5719 h 10017"/>
                <a:gd name="connsiteX11" fmla="*/ 1583 w 10014"/>
                <a:gd name="connsiteY11" fmla="*/ 5844 h 10017"/>
                <a:gd name="connsiteX12" fmla="*/ 1963 w 10014"/>
                <a:gd name="connsiteY12" fmla="*/ 5987 h 10017"/>
                <a:gd name="connsiteX13" fmla="*/ 2306 w 10014"/>
                <a:gd name="connsiteY13" fmla="*/ 6145 h 10017"/>
                <a:gd name="connsiteX14" fmla="*/ 2648 w 10014"/>
                <a:gd name="connsiteY14" fmla="*/ 6355 h 10017"/>
                <a:gd name="connsiteX15" fmla="*/ 2968 w 10014"/>
                <a:gd name="connsiteY15" fmla="*/ 6555 h 10017"/>
                <a:gd name="connsiteX16" fmla="*/ 3272 w 10014"/>
                <a:gd name="connsiteY16" fmla="*/ 6798 h 10017"/>
                <a:gd name="connsiteX17" fmla="*/ 3554 w 10014"/>
                <a:gd name="connsiteY17" fmla="*/ 7065 h 10017"/>
                <a:gd name="connsiteX18" fmla="*/ 3790 w 10014"/>
                <a:gd name="connsiteY18" fmla="*/ 7349 h 10017"/>
                <a:gd name="connsiteX19" fmla="*/ 4033 w 10014"/>
                <a:gd name="connsiteY19" fmla="*/ 7659 h 10017"/>
                <a:gd name="connsiteX20" fmla="*/ 4254 w 10014"/>
                <a:gd name="connsiteY20" fmla="*/ 7977 h 10017"/>
                <a:gd name="connsiteX21" fmla="*/ 4437 w 10014"/>
                <a:gd name="connsiteY21" fmla="*/ 8328 h 10017"/>
                <a:gd name="connsiteX22" fmla="*/ 4597 w 10014"/>
                <a:gd name="connsiteY22" fmla="*/ 8696 h 10017"/>
                <a:gd name="connsiteX23" fmla="*/ 4754 w 10014"/>
                <a:gd name="connsiteY23" fmla="*/ 9126 h 10017"/>
                <a:gd name="connsiteX24" fmla="*/ 8047 w 10014"/>
                <a:gd name="connsiteY24" fmla="*/ 10017 h 10017"/>
                <a:gd name="connsiteX25" fmla="*/ 10000 w 10014"/>
                <a:gd name="connsiteY25" fmla="*/ 7333 h 10017"/>
                <a:gd name="connsiteX26" fmla="*/ 10014 w 10014"/>
                <a:gd name="connsiteY26" fmla="*/ 7361 h 10017"/>
                <a:gd name="connsiteX27" fmla="*/ 9878 w 10014"/>
                <a:gd name="connsiteY27" fmla="*/ 6923 h 10017"/>
                <a:gd name="connsiteX28" fmla="*/ 9718 w 10014"/>
                <a:gd name="connsiteY28" fmla="*/ 6538 h 10017"/>
                <a:gd name="connsiteX29" fmla="*/ 9551 w 10014"/>
                <a:gd name="connsiteY29" fmla="*/ 6145 h 10017"/>
                <a:gd name="connsiteX30" fmla="*/ 9376 w 10014"/>
                <a:gd name="connsiteY30" fmla="*/ 5786 h 10017"/>
                <a:gd name="connsiteX31" fmla="*/ 9193 w 10014"/>
                <a:gd name="connsiteY31" fmla="*/ 5418 h 10017"/>
                <a:gd name="connsiteX32" fmla="*/ 8973 w 10014"/>
                <a:gd name="connsiteY32" fmla="*/ 5067 h 10017"/>
                <a:gd name="connsiteX33" fmla="*/ 8752 w 10014"/>
                <a:gd name="connsiteY33" fmla="*/ 4724 h 10017"/>
                <a:gd name="connsiteX34" fmla="*/ 8531 w 10014"/>
                <a:gd name="connsiteY34" fmla="*/ 4381 h 10017"/>
                <a:gd name="connsiteX35" fmla="*/ 8288 w 10014"/>
                <a:gd name="connsiteY35" fmla="*/ 4055 h 10017"/>
                <a:gd name="connsiteX36" fmla="*/ 8029 w 10014"/>
                <a:gd name="connsiteY36" fmla="*/ 3729 h 10017"/>
                <a:gd name="connsiteX37" fmla="*/ 7770 w 10014"/>
                <a:gd name="connsiteY37" fmla="*/ 3420 h 10017"/>
                <a:gd name="connsiteX38" fmla="*/ 7489 w 10014"/>
                <a:gd name="connsiteY38" fmla="*/ 3135 h 10017"/>
                <a:gd name="connsiteX39" fmla="*/ 7184 w 10014"/>
                <a:gd name="connsiteY39" fmla="*/ 2851 h 10017"/>
                <a:gd name="connsiteX40" fmla="*/ 6887 w 10014"/>
                <a:gd name="connsiteY40" fmla="*/ 2567 h 10017"/>
                <a:gd name="connsiteX41" fmla="*/ 6583 w 10014"/>
                <a:gd name="connsiteY41" fmla="*/ 2324 h 10017"/>
                <a:gd name="connsiteX42" fmla="*/ 6263 w 10014"/>
                <a:gd name="connsiteY42" fmla="*/ 2057 h 10017"/>
                <a:gd name="connsiteX43" fmla="*/ 5921 w 10014"/>
                <a:gd name="connsiteY43" fmla="*/ 1831 h 10017"/>
                <a:gd name="connsiteX44" fmla="*/ 5578 w 10014"/>
                <a:gd name="connsiteY44" fmla="*/ 1605 h 10017"/>
                <a:gd name="connsiteX45" fmla="*/ 5236 w 10014"/>
                <a:gd name="connsiteY45" fmla="*/ 1388 h 10017"/>
                <a:gd name="connsiteX46" fmla="*/ 4878 w 10014"/>
                <a:gd name="connsiteY46" fmla="*/ 1204 h 10017"/>
                <a:gd name="connsiteX47" fmla="*/ 4513 w 10014"/>
                <a:gd name="connsiteY47" fmla="*/ 1020 h 10017"/>
                <a:gd name="connsiteX48" fmla="*/ 4132 w 10014"/>
                <a:gd name="connsiteY48" fmla="*/ 836 h 10017"/>
                <a:gd name="connsiteX49" fmla="*/ 3752 w 10014"/>
                <a:gd name="connsiteY49" fmla="*/ 694 h 10017"/>
                <a:gd name="connsiteX50" fmla="*/ 3371 w 10014"/>
                <a:gd name="connsiteY50" fmla="*/ 552 h 10017"/>
                <a:gd name="connsiteX51" fmla="*/ 2968 w 10014"/>
                <a:gd name="connsiteY51" fmla="*/ 426 h 10017"/>
                <a:gd name="connsiteX52" fmla="*/ 2572 w 10014"/>
                <a:gd name="connsiteY52" fmla="*/ 309 h 10017"/>
                <a:gd name="connsiteX53" fmla="*/ 2146 w 10014"/>
                <a:gd name="connsiteY53" fmla="*/ 226 h 10017"/>
                <a:gd name="connsiteX54" fmla="*/ 1728 w 10014"/>
                <a:gd name="connsiteY54" fmla="*/ 142 h 10017"/>
                <a:gd name="connsiteX55" fmla="*/ 1301 w 10014"/>
                <a:gd name="connsiteY55" fmla="*/ 84 h 10017"/>
                <a:gd name="connsiteX56" fmla="*/ 883 w 10014"/>
                <a:gd name="connsiteY56" fmla="*/ 42 h 10017"/>
                <a:gd name="connsiteX57" fmla="*/ 464 w 10014"/>
                <a:gd name="connsiteY57" fmla="*/ 17 h 10017"/>
                <a:gd name="connsiteX58" fmla="*/ 23 w 10014"/>
                <a:gd name="connsiteY58" fmla="*/ 0 h 10017"/>
                <a:gd name="connsiteX59" fmla="*/ 23 w 10014"/>
                <a:gd name="connsiteY59" fmla="*/ 0 h 10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014" h="10017">
                  <a:moveTo>
                    <a:pt x="23" y="0"/>
                  </a:moveTo>
                  <a:lnTo>
                    <a:pt x="23" y="0"/>
                  </a:lnTo>
                  <a:lnTo>
                    <a:pt x="0" y="0"/>
                  </a:lnTo>
                  <a:lnTo>
                    <a:pt x="2184" y="2977"/>
                  </a:lnTo>
                  <a:lnTo>
                    <a:pt x="23" y="5577"/>
                  </a:lnTo>
                  <a:lnTo>
                    <a:pt x="23" y="5577"/>
                  </a:lnTo>
                  <a:lnTo>
                    <a:pt x="23" y="5577"/>
                  </a:lnTo>
                  <a:lnTo>
                    <a:pt x="23" y="5577"/>
                  </a:lnTo>
                  <a:lnTo>
                    <a:pt x="419" y="5602"/>
                  </a:lnTo>
                  <a:lnTo>
                    <a:pt x="822" y="5635"/>
                  </a:lnTo>
                  <a:lnTo>
                    <a:pt x="1225" y="5719"/>
                  </a:lnTo>
                  <a:lnTo>
                    <a:pt x="1583" y="5844"/>
                  </a:lnTo>
                  <a:lnTo>
                    <a:pt x="1963" y="5987"/>
                  </a:lnTo>
                  <a:lnTo>
                    <a:pt x="2306" y="6145"/>
                  </a:lnTo>
                  <a:lnTo>
                    <a:pt x="2648" y="6355"/>
                  </a:lnTo>
                  <a:lnTo>
                    <a:pt x="2968" y="6555"/>
                  </a:lnTo>
                  <a:lnTo>
                    <a:pt x="3272" y="6798"/>
                  </a:lnTo>
                  <a:lnTo>
                    <a:pt x="3554" y="7065"/>
                  </a:lnTo>
                  <a:lnTo>
                    <a:pt x="3790" y="7349"/>
                  </a:lnTo>
                  <a:lnTo>
                    <a:pt x="4033" y="7659"/>
                  </a:lnTo>
                  <a:lnTo>
                    <a:pt x="4254" y="7977"/>
                  </a:lnTo>
                  <a:lnTo>
                    <a:pt x="4437" y="8328"/>
                  </a:lnTo>
                  <a:cubicBezTo>
                    <a:pt x="4490" y="8451"/>
                    <a:pt x="4544" y="8573"/>
                    <a:pt x="4597" y="8696"/>
                  </a:cubicBezTo>
                  <a:cubicBezTo>
                    <a:pt x="4649" y="8839"/>
                    <a:pt x="4702" y="8983"/>
                    <a:pt x="4754" y="9126"/>
                  </a:cubicBezTo>
                  <a:lnTo>
                    <a:pt x="8047" y="10017"/>
                  </a:lnTo>
                  <a:lnTo>
                    <a:pt x="10000" y="7333"/>
                  </a:lnTo>
                  <a:cubicBezTo>
                    <a:pt x="10005" y="7342"/>
                    <a:pt x="10009" y="7352"/>
                    <a:pt x="10014" y="7361"/>
                  </a:cubicBezTo>
                  <a:cubicBezTo>
                    <a:pt x="9973" y="7224"/>
                    <a:pt x="9919" y="7060"/>
                    <a:pt x="9878" y="6923"/>
                  </a:cubicBezTo>
                  <a:lnTo>
                    <a:pt x="9718" y="6538"/>
                  </a:lnTo>
                  <a:cubicBezTo>
                    <a:pt x="9662" y="6407"/>
                    <a:pt x="9607" y="6276"/>
                    <a:pt x="9551" y="6145"/>
                  </a:cubicBezTo>
                  <a:cubicBezTo>
                    <a:pt x="9493" y="6025"/>
                    <a:pt x="9434" y="5906"/>
                    <a:pt x="9376" y="5786"/>
                  </a:cubicBezTo>
                  <a:lnTo>
                    <a:pt x="9193" y="5418"/>
                  </a:lnTo>
                  <a:lnTo>
                    <a:pt x="8973" y="5067"/>
                  </a:lnTo>
                  <a:cubicBezTo>
                    <a:pt x="8899" y="4953"/>
                    <a:pt x="8826" y="4838"/>
                    <a:pt x="8752" y="4724"/>
                  </a:cubicBezTo>
                  <a:cubicBezTo>
                    <a:pt x="8678" y="4610"/>
                    <a:pt x="8605" y="4495"/>
                    <a:pt x="8531" y="4381"/>
                  </a:cubicBezTo>
                  <a:lnTo>
                    <a:pt x="8288" y="4055"/>
                  </a:lnTo>
                  <a:lnTo>
                    <a:pt x="8029" y="3729"/>
                  </a:lnTo>
                  <a:lnTo>
                    <a:pt x="7770" y="3420"/>
                  </a:lnTo>
                  <a:lnTo>
                    <a:pt x="7489" y="3135"/>
                  </a:lnTo>
                  <a:lnTo>
                    <a:pt x="7184" y="2851"/>
                  </a:lnTo>
                  <a:lnTo>
                    <a:pt x="6887" y="2567"/>
                  </a:lnTo>
                  <a:lnTo>
                    <a:pt x="6583" y="2324"/>
                  </a:lnTo>
                  <a:lnTo>
                    <a:pt x="6263" y="2057"/>
                  </a:lnTo>
                  <a:lnTo>
                    <a:pt x="5921" y="1831"/>
                  </a:lnTo>
                  <a:lnTo>
                    <a:pt x="5578" y="1605"/>
                  </a:lnTo>
                  <a:lnTo>
                    <a:pt x="5236" y="1388"/>
                  </a:lnTo>
                  <a:lnTo>
                    <a:pt x="4878" y="1204"/>
                  </a:lnTo>
                  <a:lnTo>
                    <a:pt x="4513" y="1020"/>
                  </a:lnTo>
                  <a:lnTo>
                    <a:pt x="4132" y="836"/>
                  </a:lnTo>
                  <a:lnTo>
                    <a:pt x="3752" y="694"/>
                  </a:lnTo>
                  <a:lnTo>
                    <a:pt x="3371" y="552"/>
                  </a:lnTo>
                  <a:lnTo>
                    <a:pt x="2968" y="426"/>
                  </a:lnTo>
                  <a:lnTo>
                    <a:pt x="2572" y="309"/>
                  </a:lnTo>
                  <a:lnTo>
                    <a:pt x="2146" y="226"/>
                  </a:lnTo>
                  <a:lnTo>
                    <a:pt x="1728" y="142"/>
                  </a:lnTo>
                  <a:lnTo>
                    <a:pt x="1301" y="84"/>
                  </a:lnTo>
                  <a:lnTo>
                    <a:pt x="883" y="42"/>
                  </a:lnTo>
                  <a:lnTo>
                    <a:pt x="464" y="17"/>
                  </a:lnTo>
                  <a:lnTo>
                    <a:pt x="23" y="0"/>
                  </a:lnTo>
                  <a:lnTo>
                    <a:pt x="23" y="0"/>
                  </a:lnTo>
                  <a:close/>
                </a:path>
              </a:pathLst>
            </a:custGeom>
            <a:solidFill>
              <a:schemeClr val="accent4"/>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9" name="Freeform 17">
              <a:extLst>
                <a:ext uri="{FF2B5EF4-FFF2-40B4-BE49-F238E27FC236}">
                  <a16:creationId xmlns:a16="http://schemas.microsoft.com/office/drawing/2014/main" id="{236D9AE5-52A5-C8AD-7304-0C5CFC8D7805}"/>
                </a:ext>
              </a:extLst>
            </p:cNvPr>
            <p:cNvSpPr>
              <a:spLocks/>
            </p:cNvSpPr>
            <p:nvPr/>
          </p:nvSpPr>
          <p:spPr bwMode="auto">
            <a:xfrm>
              <a:off x="4055728" y="1874498"/>
              <a:ext cx="2519888" cy="1861924"/>
            </a:xfrm>
            <a:custGeom>
              <a:avLst/>
              <a:gdLst/>
              <a:ahLst/>
              <a:cxnLst>
                <a:cxn ang="0">
                  <a:pos x="1311" y="0"/>
                </a:cxn>
                <a:cxn ang="0">
                  <a:pos x="1311" y="0"/>
                </a:cxn>
                <a:cxn ang="0">
                  <a:pos x="1256" y="2"/>
                </a:cxn>
                <a:cxn ang="0">
                  <a:pos x="1197" y="5"/>
                </a:cxn>
                <a:cxn ang="0">
                  <a:pos x="1142" y="10"/>
                </a:cxn>
                <a:cxn ang="0">
                  <a:pos x="1087" y="17"/>
                </a:cxn>
                <a:cxn ang="0">
                  <a:pos x="1031" y="27"/>
                </a:cxn>
                <a:cxn ang="0">
                  <a:pos x="979" y="37"/>
                </a:cxn>
                <a:cxn ang="0">
                  <a:pos x="923" y="51"/>
                </a:cxn>
                <a:cxn ang="0">
                  <a:pos x="873" y="66"/>
                </a:cxn>
                <a:cxn ang="0">
                  <a:pos x="820" y="83"/>
                </a:cxn>
                <a:cxn ang="0">
                  <a:pos x="770" y="100"/>
                </a:cxn>
                <a:cxn ang="0">
                  <a:pos x="723" y="122"/>
                </a:cxn>
                <a:cxn ang="0">
                  <a:pos x="673" y="144"/>
                </a:cxn>
                <a:cxn ang="0">
                  <a:pos x="628" y="166"/>
                </a:cxn>
                <a:cxn ang="0">
                  <a:pos x="580" y="192"/>
                </a:cxn>
                <a:cxn ang="0">
                  <a:pos x="535" y="219"/>
                </a:cxn>
                <a:cxn ang="0">
                  <a:pos x="493" y="246"/>
                </a:cxn>
                <a:cxn ang="0">
                  <a:pos x="451" y="278"/>
                </a:cxn>
                <a:cxn ang="0">
                  <a:pos x="409" y="307"/>
                </a:cxn>
                <a:cxn ang="0">
                  <a:pos x="369" y="341"/>
                </a:cxn>
                <a:cxn ang="0">
                  <a:pos x="332" y="375"/>
                </a:cxn>
                <a:cxn ang="0">
                  <a:pos x="295" y="409"/>
                </a:cxn>
                <a:cxn ang="0">
                  <a:pos x="261" y="446"/>
                </a:cxn>
                <a:cxn ang="0">
                  <a:pos x="227" y="485"/>
                </a:cxn>
                <a:cxn ang="0">
                  <a:pos x="195" y="524"/>
                </a:cxn>
                <a:cxn ang="0">
                  <a:pos x="164" y="565"/>
                </a:cxn>
                <a:cxn ang="0">
                  <a:pos x="134" y="606"/>
                </a:cxn>
                <a:cxn ang="0">
                  <a:pos x="108" y="648"/>
                </a:cxn>
                <a:cxn ang="0">
                  <a:pos x="82" y="692"/>
                </a:cxn>
                <a:cxn ang="0">
                  <a:pos x="61" y="735"/>
                </a:cxn>
                <a:cxn ang="0">
                  <a:pos x="37" y="782"/>
                </a:cxn>
                <a:cxn ang="0">
                  <a:pos x="18" y="828"/>
                </a:cxn>
                <a:cxn ang="0">
                  <a:pos x="0" y="877"/>
                </a:cxn>
                <a:cxn ang="0">
                  <a:pos x="0" y="877"/>
                </a:cxn>
                <a:cxn ang="0">
                  <a:pos x="446" y="755"/>
                </a:cxn>
                <a:cxn ang="0">
                  <a:pos x="691" y="1084"/>
                </a:cxn>
                <a:cxn ang="0">
                  <a:pos x="691" y="1084"/>
                </a:cxn>
                <a:cxn ang="0">
                  <a:pos x="691" y="1084"/>
                </a:cxn>
                <a:cxn ang="0">
                  <a:pos x="710" y="1040"/>
                </a:cxn>
                <a:cxn ang="0">
                  <a:pos x="731" y="996"/>
                </a:cxn>
                <a:cxn ang="0">
                  <a:pos x="757" y="954"/>
                </a:cxn>
                <a:cxn ang="0">
                  <a:pos x="783" y="918"/>
                </a:cxn>
                <a:cxn ang="0">
                  <a:pos x="815" y="879"/>
                </a:cxn>
                <a:cxn ang="0">
                  <a:pos x="849" y="845"/>
                </a:cxn>
                <a:cxn ang="0">
                  <a:pos x="886" y="813"/>
                </a:cxn>
                <a:cxn ang="0">
                  <a:pos x="926" y="784"/>
                </a:cxn>
                <a:cxn ang="0">
                  <a:pos x="968" y="760"/>
                </a:cxn>
                <a:cxn ang="0">
                  <a:pos x="1010" y="735"/>
                </a:cxn>
                <a:cxn ang="0">
                  <a:pos x="1058" y="716"/>
                </a:cxn>
                <a:cxn ang="0">
                  <a:pos x="1105" y="699"/>
                </a:cxn>
                <a:cxn ang="0">
                  <a:pos x="1155" y="684"/>
                </a:cxn>
                <a:cxn ang="0">
                  <a:pos x="1205" y="674"/>
                </a:cxn>
                <a:cxn ang="0">
                  <a:pos x="1258" y="670"/>
                </a:cxn>
                <a:cxn ang="0">
                  <a:pos x="1314" y="667"/>
                </a:cxn>
                <a:cxn ang="0">
                  <a:pos x="1598" y="356"/>
                </a:cxn>
                <a:cxn ang="0">
                  <a:pos x="1311" y="0"/>
                </a:cxn>
              </a:cxnLst>
              <a:rect l="0" t="0" r="r" b="b"/>
              <a:pathLst>
                <a:path w="1598" h="1084">
                  <a:moveTo>
                    <a:pt x="1311" y="0"/>
                  </a:moveTo>
                  <a:lnTo>
                    <a:pt x="1311" y="0"/>
                  </a:lnTo>
                  <a:lnTo>
                    <a:pt x="1256" y="2"/>
                  </a:lnTo>
                  <a:lnTo>
                    <a:pt x="1197" y="5"/>
                  </a:lnTo>
                  <a:lnTo>
                    <a:pt x="1142" y="10"/>
                  </a:lnTo>
                  <a:lnTo>
                    <a:pt x="1087" y="17"/>
                  </a:lnTo>
                  <a:lnTo>
                    <a:pt x="1031" y="27"/>
                  </a:lnTo>
                  <a:lnTo>
                    <a:pt x="979" y="37"/>
                  </a:lnTo>
                  <a:lnTo>
                    <a:pt x="923" y="51"/>
                  </a:lnTo>
                  <a:lnTo>
                    <a:pt x="873" y="66"/>
                  </a:lnTo>
                  <a:lnTo>
                    <a:pt x="820" y="83"/>
                  </a:lnTo>
                  <a:lnTo>
                    <a:pt x="770" y="100"/>
                  </a:lnTo>
                  <a:lnTo>
                    <a:pt x="723" y="122"/>
                  </a:lnTo>
                  <a:lnTo>
                    <a:pt x="673" y="144"/>
                  </a:lnTo>
                  <a:lnTo>
                    <a:pt x="628" y="166"/>
                  </a:lnTo>
                  <a:lnTo>
                    <a:pt x="580" y="192"/>
                  </a:lnTo>
                  <a:lnTo>
                    <a:pt x="535" y="219"/>
                  </a:lnTo>
                  <a:lnTo>
                    <a:pt x="493" y="246"/>
                  </a:lnTo>
                  <a:lnTo>
                    <a:pt x="451" y="278"/>
                  </a:lnTo>
                  <a:lnTo>
                    <a:pt x="409" y="307"/>
                  </a:lnTo>
                  <a:lnTo>
                    <a:pt x="369" y="341"/>
                  </a:lnTo>
                  <a:lnTo>
                    <a:pt x="332" y="375"/>
                  </a:lnTo>
                  <a:lnTo>
                    <a:pt x="295" y="409"/>
                  </a:lnTo>
                  <a:lnTo>
                    <a:pt x="261" y="446"/>
                  </a:lnTo>
                  <a:lnTo>
                    <a:pt x="227" y="485"/>
                  </a:lnTo>
                  <a:lnTo>
                    <a:pt x="195" y="524"/>
                  </a:lnTo>
                  <a:lnTo>
                    <a:pt x="164" y="565"/>
                  </a:lnTo>
                  <a:lnTo>
                    <a:pt x="134" y="606"/>
                  </a:lnTo>
                  <a:lnTo>
                    <a:pt x="108" y="648"/>
                  </a:lnTo>
                  <a:lnTo>
                    <a:pt x="82" y="692"/>
                  </a:lnTo>
                  <a:lnTo>
                    <a:pt x="61" y="735"/>
                  </a:lnTo>
                  <a:lnTo>
                    <a:pt x="37" y="782"/>
                  </a:lnTo>
                  <a:lnTo>
                    <a:pt x="18" y="828"/>
                  </a:lnTo>
                  <a:lnTo>
                    <a:pt x="0" y="877"/>
                  </a:lnTo>
                  <a:lnTo>
                    <a:pt x="0" y="877"/>
                  </a:lnTo>
                  <a:lnTo>
                    <a:pt x="446" y="755"/>
                  </a:lnTo>
                  <a:lnTo>
                    <a:pt x="691" y="1084"/>
                  </a:lnTo>
                  <a:lnTo>
                    <a:pt x="691" y="1084"/>
                  </a:lnTo>
                  <a:lnTo>
                    <a:pt x="691" y="1084"/>
                  </a:lnTo>
                  <a:lnTo>
                    <a:pt x="710" y="1040"/>
                  </a:lnTo>
                  <a:lnTo>
                    <a:pt x="731" y="996"/>
                  </a:lnTo>
                  <a:lnTo>
                    <a:pt x="757" y="954"/>
                  </a:lnTo>
                  <a:lnTo>
                    <a:pt x="783" y="918"/>
                  </a:lnTo>
                  <a:lnTo>
                    <a:pt x="815" y="879"/>
                  </a:lnTo>
                  <a:lnTo>
                    <a:pt x="849" y="845"/>
                  </a:lnTo>
                  <a:lnTo>
                    <a:pt x="886" y="813"/>
                  </a:lnTo>
                  <a:lnTo>
                    <a:pt x="926" y="784"/>
                  </a:lnTo>
                  <a:lnTo>
                    <a:pt x="968" y="760"/>
                  </a:lnTo>
                  <a:lnTo>
                    <a:pt x="1010" y="735"/>
                  </a:lnTo>
                  <a:lnTo>
                    <a:pt x="1058" y="716"/>
                  </a:lnTo>
                  <a:lnTo>
                    <a:pt x="1105" y="699"/>
                  </a:lnTo>
                  <a:lnTo>
                    <a:pt x="1155" y="684"/>
                  </a:lnTo>
                  <a:lnTo>
                    <a:pt x="1205" y="674"/>
                  </a:lnTo>
                  <a:lnTo>
                    <a:pt x="1258" y="670"/>
                  </a:lnTo>
                  <a:lnTo>
                    <a:pt x="1314" y="667"/>
                  </a:lnTo>
                  <a:lnTo>
                    <a:pt x="1598" y="356"/>
                  </a:lnTo>
                  <a:lnTo>
                    <a:pt x="1311" y="0"/>
                  </a:lnTo>
                  <a:close/>
                </a:path>
              </a:pathLst>
            </a:custGeom>
            <a:solidFill>
              <a:schemeClr val="accent2">
                <a:lumMod val="40000"/>
                <a:lumOff val="60000"/>
              </a:schemeClr>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10" name="Freeform 18">
              <a:extLst>
                <a:ext uri="{FF2B5EF4-FFF2-40B4-BE49-F238E27FC236}">
                  <a16:creationId xmlns:a16="http://schemas.microsoft.com/office/drawing/2014/main" id="{E0273AC7-D787-191B-8BA0-95E6CE2EBAF8}"/>
                </a:ext>
              </a:extLst>
            </p:cNvPr>
            <p:cNvSpPr>
              <a:spLocks/>
            </p:cNvSpPr>
            <p:nvPr/>
          </p:nvSpPr>
          <p:spPr bwMode="auto">
            <a:xfrm>
              <a:off x="3955129" y="3171343"/>
              <a:ext cx="1567438" cy="2658928"/>
            </a:xfrm>
            <a:custGeom>
              <a:avLst/>
              <a:gdLst>
                <a:gd name="connsiteX0" fmla="*/ 10000 w 10000"/>
                <a:gd name="connsiteY0" fmla="*/ 6488 h 10000"/>
                <a:gd name="connsiteX1" fmla="*/ 10000 w 10000"/>
                <a:gd name="connsiteY1" fmla="*/ 6488 h 10000"/>
                <a:gd name="connsiteX2" fmla="*/ 9708 w 10000"/>
                <a:gd name="connsiteY2" fmla="*/ 6345 h 10000"/>
                <a:gd name="connsiteX3" fmla="*/ 9416 w 10000"/>
                <a:gd name="connsiteY3" fmla="*/ 6203 h 10000"/>
                <a:gd name="connsiteX4" fmla="*/ 9155 w 10000"/>
                <a:gd name="connsiteY4" fmla="*/ 6048 h 10000"/>
                <a:gd name="connsiteX5" fmla="*/ 8893 w 10000"/>
                <a:gd name="connsiteY5" fmla="*/ 5886 h 10000"/>
                <a:gd name="connsiteX6" fmla="*/ 8652 w 10000"/>
                <a:gd name="connsiteY6" fmla="*/ 5699 h 10000"/>
                <a:gd name="connsiteX7" fmla="*/ 8441 w 10000"/>
                <a:gd name="connsiteY7" fmla="*/ 5524 h 10000"/>
                <a:gd name="connsiteX8" fmla="*/ 8229 w 10000"/>
                <a:gd name="connsiteY8" fmla="*/ 5336 h 10000"/>
                <a:gd name="connsiteX9" fmla="*/ 8038 w 10000"/>
                <a:gd name="connsiteY9" fmla="*/ 5136 h 10000"/>
                <a:gd name="connsiteX10" fmla="*/ 7877 w 10000"/>
                <a:gd name="connsiteY10" fmla="*/ 4929 h 10000"/>
                <a:gd name="connsiteX11" fmla="*/ 7726 w 10000"/>
                <a:gd name="connsiteY11" fmla="*/ 4722 h 10000"/>
                <a:gd name="connsiteX12" fmla="*/ 7586 w 10000"/>
                <a:gd name="connsiteY12" fmla="*/ 4502 h 10000"/>
                <a:gd name="connsiteX13" fmla="*/ 7485 w 10000"/>
                <a:gd name="connsiteY13" fmla="*/ 4282 h 10000"/>
                <a:gd name="connsiteX14" fmla="*/ 7404 w 10000"/>
                <a:gd name="connsiteY14" fmla="*/ 4049 h 10000"/>
                <a:gd name="connsiteX15" fmla="*/ 7354 w 10000"/>
                <a:gd name="connsiteY15" fmla="*/ 3810 h 10000"/>
                <a:gd name="connsiteX16" fmla="*/ 7324 w 10000"/>
                <a:gd name="connsiteY16" fmla="*/ 3577 h 10000"/>
                <a:gd name="connsiteX17" fmla="*/ 7294 w 10000"/>
                <a:gd name="connsiteY17" fmla="*/ 3338 h 10000"/>
                <a:gd name="connsiteX18" fmla="*/ 7294 w 10000"/>
                <a:gd name="connsiteY18" fmla="*/ 3338 h 10000"/>
                <a:gd name="connsiteX19" fmla="*/ 7324 w 10000"/>
                <a:gd name="connsiteY19" fmla="*/ 3021 h 10000"/>
                <a:gd name="connsiteX20" fmla="*/ 7374 w 10000"/>
                <a:gd name="connsiteY20" fmla="*/ 2710 h 10000"/>
                <a:gd name="connsiteX21" fmla="*/ 7485 w 10000"/>
                <a:gd name="connsiteY21" fmla="*/ 2406 h 10000"/>
                <a:gd name="connsiteX22" fmla="*/ 7616 w 10000"/>
                <a:gd name="connsiteY22" fmla="*/ 2128 h 10000"/>
                <a:gd name="connsiteX23" fmla="*/ 7616 w 10000"/>
                <a:gd name="connsiteY23" fmla="*/ 2128 h 10000"/>
                <a:gd name="connsiteX24" fmla="*/ 5151 w 10000"/>
                <a:gd name="connsiteY24" fmla="*/ 0 h 10000"/>
                <a:gd name="connsiteX25" fmla="*/ 664 w 10000"/>
                <a:gd name="connsiteY25" fmla="*/ 789 h 10000"/>
                <a:gd name="connsiteX26" fmla="*/ 664 w 10000"/>
                <a:gd name="connsiteY26" fmla="*/ 789 h 10000"/>
                <a:gd name="connsiteX27" fmla="*/ 686 w 10000"/>
                <a:gd name="connsiteY27" fmla="*/ 776 h 10000"/>
                <a:gd name="connsiteX28" fmla="*/ 503 w 10000"/>
                <a:gd name="connsiteY28" fmla="*/ 1087 h 10000"/>
                <a:gd name="connsiteX29" fmla="*/ 372 w 10000"/>
                <a:gd name="connsiteY29" fmla="*/ 1384 h 10000"/>
                <a:gd name="connsiteX30" fmla="*/ 262 w 10000"/>
                <a:gd name="connsiteY30" fmla="*/ 1701 h 10000"/>
                <a:gd name="connsiteX31" fmla="*/ 161 w 10000"/>
                <a:gd name="connsiteY31" fmla="*/ 2031 h 10000"/>
                <a:gd name="connsiteX32" fmla="*/ 80 w 10000"/>
                <a:gd name="connsiteY32" fmla="*/ 2348 h 10000"/>
                <a:gd name="connsiteX33" fmla="*/ 30 w 10000"/>
                <a:gd name="connsiteY33" fmla="*/ 2678 h 10000"/>
                <a:gd name="connsiteX34" fmla="*/ 0 w 10000"/>
                <a:gd name="connsiteY34" fmla="*/ 3008 h 10000"/>
                <a:gd name="connsiteX35" fmla="*/ 0 w 10000"/>
                <a:gd name="connsiteY35" fmla="*/ 3338 h 10000"/>
                <a:gd name="connsiteX36" fmla="*/ 0 w 10000"/>
                <a:gd name="connsiteY36" fmla="*/ 3338 h 10000"/>
                <a:gd name="connsiteX37" fmla="*/ 30 w 10000"/>
                <a:gd name="connsiteY37" fmla="*/ 3842 h 10000"/>
                <a:gd name="connsiteX38" fmla="*/ 111 w 10000"/>
                <a:gd name="connsiteY38" fmla="*/ 4347 h 10000"/>
                <a:gd name="connsiteX39" fmla="*/ 211 w 10000"/>
                <a:gd name="connsiteY39" fmla="*/ 4851 h 10000"/>
                <a:gd name="connsiteX40" fmla="*/ 402 w 10000"/>
                <a:gd name="connsiteY40" fmla="*/ 5336 h 10000"/>
                <a:gd name="connsiteX41" fmla="*/ 614 w 10000"/>
                <a:gd name="connsiteY41" fmla="*/ 5809 h 10000"/>
                <a:gd name="connsiteX42" fmla="*/ 905 w 10000"/>
                <a:gd name="connsiteY42" fmla="*/ 6268 h 10000"/>
                <a:gd name="connsiteX43" fmla="*/ 1197 w 10000"/>
                <a:gd name="connsiteY43" fmla="*/ 6708 h 10000"/>
                <a:gd name="connsiteX44" fmla="*/ 1569 w 10000"/>
                <a:gd name="connsiteY44" fmla="*/ 7147 h 10000"/>
                <a:gd name="connsiteX45" fmla="*/ 1942 w 10000"/>
                <a:gd name="connsiteY45" fmla="*/ 7561 h 10000"/>
                <a:gd name="connsiteX46" fmla="*/ 2384 w 10000"/>
                <a:gd name="connsiteY46" fmla="*/ 7969 h 10000"/>
                <a:gd name="connsiteX47" fmla="*/ 2867 w 10000"/>
                <a:gd name="connsiteY47" fmla="*/ 8344 h 10000"/>
                <a:gd name="connsiteX48" fmla="*/ 3370 w 10000"/>
                <a:gd name="connsiteY48" fmla="*/ 8726 h 10000"/>
                <a:gd name="connsiteX49" fmla="*/ 3903 w 10000"/>
                <a:gd name="connsiteY49" fmla="*/ 9069 h 10000"/>
                <a:gd name="connsiteX50" fmla="*/ 4487 w 10000"/>
                <a:gd name="connsiteY50" fmla="*/ 9398 h 10000"/>
                <a:gd name="connsiteX51" fmla="*/ 5091 w 10000"/>
                <a:gd name="connsiteY51" fmla="*/ 9715 h 10000"/>
                <a:gd name="connsiteX52" fmla="*/ 5734 w 10000"/>
                <a:gd name="connsiteY52" fmla="*/ 10000 h 10000"/>
                <a:gd name="connsiteX53" fmla="*/ 5573 w 10000"/>
                <a:gd name="connsiteY53" fmla="*/ 7180 h 10000"/>
                <a:gd name="connsiteX54" fmla="*/ 10000 w 10000"/>
                <a:gd name="connsiteY54" fmla="*/ 6488 h 10000"/>
                <a:gd name="connsiteX0" fmla="*/ 10000 w 10000"/>
                <a:gd name="connsiteY0" fmla="*/ 6488 h 10000"/>
                <a:gd name="connsiteX1" fmla="*/ 10000 w 10000"/>
                <a:gd name="connsiteY1" fmla="*/ 6488 h 10000"/>
                <a:gd name="connsiteX2" fmla="*/ 9708 w 10000"/>
                <a:gd name="connsiteY2" fmla="*/ 6345 h 10000"/>
                <a:gd name="connsiteX3" fmla="*/ 9416 w 10000"/>
                <a:gd name="connsiteY3" fmla="*/ 6203 h 10000"/>
                <a:gd name="connsiteX4" fmla="*/ 9155 w 10000"/>
                <a:gd name="connsiteY4" fmla="*/ 6048 h 10000"/>
                <a:gd name="connsiteX5" fmla="*/ 8893 w 10000"/>
                <a:gd name="connsiteY5" fmla="*/ 5886 h 10000"/>
                <a:gd name="connsiteX6" fmla="*/ 8652 w 10000"/>
                <a:gd name="connsiteY6" fmla="*/ 5699 h 10000"/>
                <a:gd name="connsiteX7" fmla="*/ 8441 w 10000"/>
                <a:gd name="connsiteY7" fmla="*/ 5524 h 10000"/>
                <a:gd name="connsiteX8" fmla="*/ 8229 w 10000"/>
                <a:gd name="connsiteY8" fmla="*/ 5336 h 10000"/>
                <a:gd name="connsiteX9" fmla="*/ 8038 w 10000"/>
                <a:gd name="connsiteY9" fmla="*/ 5136 h 10000"/>
                <a:gd name="connsiteX10" fmla="*/ 7877 w 10000"/>
                <a:gd name="connsiteY10" fmla="*/ 4929 h 10000"/>
                <a:gd name="connsiteX11" fmla="*/ 7726 w 10000"/>
                <a:gd name="connsiteY11" fmla="*/ 4722 h 10000"/>
                <a:gd name="connsiteX12" fmla="*/ 7586 w 10000"/>
                <a:gd name="connsiteY12" fmla="*/ 4502 h 10000"/>
                <a:gd name="connsiteX13" fmla="*/ 7485 w 10000"/>
                <a:gd name="connsiteY13" fmla="*/ 4282 h 10000"/>
                <a:gd name="connsiteX14" fmla="*/ 7404 w 10000"/>
                <a:gd name="connsiteY14" fmla="*/ 4049 h 10000"/>
                <a:gd name="connsiteX15" fmla="*/ 7354 w 10000"/>
                <a:gd name="connsiteY15" fmla="*/ 3810 h 10000"/>
                <a:gd name="connsiteX16" fmla="*/ 7324 w 10000"/>
                <a:gd name="connsiteY16" fmla="*/ 3577 h 10000"/>
                <a:gd name="connsiteX17" fmla="*/ 7294 w 10000"/>
                <a:gd name="connsiteY17" fmla="*/ 3338 h 10000"/>
                <a:gd name="connsiteX18" fmla="*/ 7294 w 10000"/>
                <a:gd name="connsiteY18" fmla="*/ 3338 h 10000"/>
                <a:gd name="connsiteX19" fmla="*/ 7324 w 10000"/>
                <a:gd name="connsiteY19" fmla="*/ 3021 h 10000"/>
                <a:gd name="connsiteX20" fmla="*/ 7374 w 10000"/>
                <a:gd name="connsiteY20" fmla="*/ 2710 h 10000"/>
                <a:gd name="connsiteX21" fmla="*/ 7485 w 10000"/>
                <a:gd name="connsiteY21" fmla="*/ 2406 h 10000"/>
                <a:gd name="connsiteX22" fmla="*/ 7616 w 10000"/>
                <a:gd name="connsiteY22" fmla="*/ 2128 h 10000"/>
                <a:gd name="connsiteX23" fmla="*/ 7616 w 10000"/>
                <a:gd name="connsiteY23" fmla="*/ 2128 h 10000"/>
                <a:gd name="connsiteX24" fmla="*/ 5151 w 10000"/>
                <a:gd name="connsiteY24" fmla="*/ 0 h 10000"/>
                <a:gd name="connsiteX25" fmla="*/ 664 w 10000"/>
                <a:gd name="connsiteY25" fmla="*/ 789 h 10000"/>
                <a:gd name="connsiteX26" fmla="*/ 664 w 10000"/>
                <a:gd name="connsiteY26" fmla="*/ 789 h 10000"/>
                <a:gd name="connsiteX27" fmla="*/ 730 w 10000"/>
                <a:gd name="connsiteY27" fmla="*/ 684 h 10000"/>
                <a:gd name="connsiteX28" fmla="*/ 503 w 10000"/>
                <a:gd name="connsiteY28" fmla="*/ 1087 h 10000"/>
                <a:gd name="connsiteX29" fmla="*/ 372 w 10000"/>
                <a:gd name="connsiteY29" fmla="*/ 1384 h 10000"/>
                <a:gd name="connsiteX30" fmla="*/ 262 w 10000"/>
                <a:gd name="connsiteY30" fmla="*/ 1701 h 10000"/>
                <a:gd name="connsiteX31" fmla="*/ 161 w 10000"/>
                <a:gd name="connsiteY31" fmla="*/ 2031 h 10000"/>
                <a:gd name="connsiteX32" fmla="*/ 80 w 10000"/>
                <a:gd name="connsiteY32" fmla="*/ 2348 h 10000"/>
                <a:gd name="connsiteX33" fmla="*/ 30 w 10000"/>
                <a:gd name="connsiteY33" fmla="*/ 2678 h 10000"/>
                <a:gd name="connsiteX34" fmla="*/ 0 w 10000"/>
                <a:gd name="connsiteY34" fmla="*/ 3008 h 10000"/>
                <a:gd name="connsiteX35" fmla="*/ 0 w 10000"/>
                <a:gd name="connsiteY35" fmla="*/ 3338 h 10000"/>
                <a:gd name="connsiteX36" fmla="*/ 0 w 10000"/>
                <a:gd name="connsiteY36" fmla="*/ 3338 h 10000"/>
                <a:gd name="connsiteX37" fmla="*/ 30 w 10000"/>
                <a:gd name="connsiteY37" fmla="*/ 3842 h 10000"/>
                <a:gd name="connsiteX38" fmla="*/ 111 w 10000"/>
                <a:gd name="connsiteY38" fmla="*/ 4347 h 10000"/>
                <a:gd name="connsiteX39" fmla="*/ 211 w 10000"/>
                <a:gd name="connsiteY39" fmla="*/ 4851 h 10000"/>
                <a:gd name="connsiteX40" fmla="*/ 402 w 10000"/>
                <a:gd name="connsiteY40" fmla="*/ 5336 h 10000"/>
                <a:gd name="connsiteX41" fmla="*/ 614 w 10000"/>
                <a:gd name="connsiteY41" fmla="*/ 5809 h 10000"/>
                <a:gd name="connsiteX42" fmla="*/ 905 w 10000"/>
                <a:gd name="connsiteY42" fmla="*/ 6268 h 10000"/>
                <a:gd name="connsiteX43" fmla="*/ 1197 w 10000"/>
                <a:gd name="connsiteY43" fmla="*/ 6708 h 10000"/>
                <a:gd name="connsiteX44" fmla="*/ 1569 w 10000"/>
                <a:gd name="connsiteY44" fmla="*/ 7147 h 10000"/>
                <a:gd name="connsiteX45" fmla="*/ 1942 w 10000"/>
                <a:gd name="connsiteY45" fmla="*/ 7561 h 10000"/>
                <a:gd name="connsiteX46" fmla="*/ 2384 w 10000"/>
                <a:gd name="connsiteY46" fmla="*/ 7969 h 10000"/>
                <a:gd name="connsiteX47" fmla="*/ 2867 w 10000"/>
                <a:gd name="connsiteY47" fmla="*/ 8344 h 10000"/>
                <a:gd name="connsiteX48" fmla="*/ 3370 w 10000"/>
                <a:gd name="connsiteY48" fmla="*/ 8726 h 10000"/>
                <a:gd name="connsiteX49" fmla="*/ 3903 w 10000"/>
                <a:gd name="connsiteY49" fmla="*/ 9069 h 10000"/>
                <a:gd name="connsiteX50" fmla="*/ 4487 w 10000"/>
                <a:gd name="connsiteY50" fmla="*/ 9398 h 10000"/>
                <a:gd name="connsiteX51" fmla="*/ 5091 w 10000"/>
                <a:gd name="connsiteY51" fmla="*/ 9715 h 10000"/>
                <a:gd name="connsiteX52" fmla="*/ 5734 w 10000"/>
                <a:gd name="connsiteY52" fmla="*/ 10000 h 10000"/>
                <a:gd name="connsiteX53" fmla="*/ 5573 w 10000"/>
                <a:gd name="connsiteY53" fmla="*/ 7180 h 10000"/>
                <a:gd name="connsiteX54" fmla="*/ 10000 w 10000"/>
                <a:gd name="connsiteY54" fmla="*/ 6488 h 10000"/>
                <a:gd name="connsiteX0" fmla="*/ 10000 w 10000"/>
                <a:gd name="connsiteY0" fmla="*/ 6501 h 10013"/>
                <a:gd name="connsiteX1" fmla="*/ 10000 w 10000"/>
                <a:gd name="connsiteY1" fmla="*/ 6501 h 10013"/>
                <a:gd name="connsiteX2" fmla="*/ 9708 w 10000"/>
                <a:gd name="connsiteY2" fmla="*/ 6358 h 10013"/>
                <a:gd name="connsiteX3" fmla="*/ 9416 w 10000"/>
                <a:gd name="connsiteY3" fmla="*/ 6216 h 10013"/>
                <a:gd name="connsiteX4" fmla="*/ 9155 w 10000"/>
                <a:gd name="connsiteY4" fmla="*/ 6061 h 10013"/>
                <a:gd name="connsiteX5" fmla="*/ 8893 w 10000"/>
                <a:gd name="connsiteY5" fmla="*/ 5899 h 10013"/>
                <a:gd name="connsiteX6" fmla="*/ 8652 w 10000"/>
                <a:gd name="connsiteY6" fmla="*/ 5712 h 10013"/>
                <a:gd name="connsiteX7" fmla="*/ 8441 w 10000"/>
                <a:gd name="connsiteY7" fmla="*/ 5537 h 10013"/>
                <a:gd name="connsiteX8" fmla="*/ 8229 w 10000"/>
                <a:gd name="connsiteY8" fmla="*/ 5349 h 10013"/>
                <a:gd name="connsiteX9" fmla="*/ 8038 w 10000"/>
                <a:gd name="connsiteY9" fmla="*/ 5149 h 10013"/>
                <a:gd name="connsiteX10" fmla="*/ 7877 w 10000"/>
                <a:gd name="connsiteY10" fmla="*/ 4942 h 10013"/>
                <a:gd name="connsiteX11" fmla="*/ 7726 w 10000"/>
                <a:gd name="connsiteY11" fmla="*/ 4735 h 10013"/>
                <a:gd name="connsiteX12" fmla="*/ 7586 w 10000"/>
                <a:gd name="connsiteY12" fmla="*/ 4515 h 10013"/>
                <a:gd name="connsiteX13" fmla="*/ 7485 w 10000"/>
                <a:gd name="connsiteY13" fmla="*/ 4295 h 10013"/>
                <a:gd name="connsiteX14" fmla="*/ 7404 w 10000"/>
                <a:gd name="connsiteY14" fmla="*/ 4062 h 10013"/>
                <a:gd name="connsiteX15" fmla="*/ 7354 w 10000"/>
                <a:gd name="connsiteY15" fmla="*/ 3823 h 10013"/>
                <a:gd name="connsiteX16" fmla="*/ 7324 w 10000"/>
                <a:gd name="connsiteY16" fmla="*/ 3590 h 10013"/>
                <a:gd name="connsiteX17" fmla="*/ 7294 w 10000"/>
                <a:gd name="connsiteY17" fmla="*/ 3351 h 10013"/>
                <a:gd name="connsiteX18" fmla="*/ 7294 w 10000"/>
                <a:gd name="connsiteY18" fmla="*/ 3351 h 10013"/>
                <a:gd name="connsiteX19" fmla="*/ 7324 w 10000"/>
                <a:gd name="connsiteY19" fmla="*/ 3034 h 10013"/>
                <a:gd name="connsiteX20" fmla="*/ 7374 w 10000"/>
                <a:gd name="connsiteY20" fmla="*/ 2723 h 10013"/>
                <a:gd name="connsiteX21" fmla="*/ 7485 w 10000"/>
                <a:gd name="connsiteY21" fmla="*/ 2419 h 10013"/>
                <a:gd name="connsiteX22" fmla="*/ 7616 w 10000"/>
                <a:gd name="connsiteY22" fmla="*/ 2141 h 10013"/>
                <a:gd name="connsiteX23" fmla="*/ 7616 w 10000"/>
                <a:gd name="connsiteY23" fmla="*/ 2141 h 10013"/>
                <a:gd name="connsiteX24" fmla="*/ 5151 w 10000"/>
                <a:gd name="connsiteY24" fmla="*/ 0 h 10013"/>
                <a:gd name="connsiteX25" fmla="*/ 664 w 10000"/>
                <a:gd name="connsiteY25" fmla="*/ 802 h 10013"/>
                <a:gd name="connsiteX26" fmla="*/ 664 w 10000"/>
                <a:gd name="connsiteY26" fmla="*/ 802 h 10013"/>
                <a:gd name="connsiteX27" fmla="*/ 730 w 10000"/>
                <a:gd name="connsiteY27" fmla="*/ 697 h 10013"/>
                <a:gd name="connsiteX28" fmla="*/ 503 w 10000"/>
                <a:gd name="connsiteY28" fmla="*/ 1100 h 10013"/>
                <a:gd name="connsiteX29" fmla="*/ 372 w 10000"/>
                <a:gd name="connsiteY29" fmla="*/ 1397 h 10013"/>
                <a:gd name="connsiteX30" fmla="*/ 262 w 10000"/>
                <a:gd name="connsiteY30" fmla="*/ 1714 h 10013"/>
                <a:gd name="connsiteX31" fmla="*/ 161 w 10000"/>
                <a:gd name="connsiteY31" fmla="*/ 2044 h 10013"/>
                <a:gd name="connsiteX32" fmla="*/ 80 w 10000"/>
                <a:gd name="connsiteY32" fmla="*/ 2361 h 10013"/>
                <a:gd name="connsiteX33" fmla="*/ 30 w 10000"/>
                <a:gd name="connsiteY33" fmla="*/ 2691 h 10013"/>
                <a:gd name="connsiteX34" fmla="*/ 0 w 10000"/>
                <a:gd name="connsiteY34" fmla="*/ 3021 h 10013"/>
                <a:gd name="connsiteX35" fmla="*/ 0 w 10000"/>
                <a:gd name="connsiteY35" fmla="*/ 3351 h 10013"/>
                <a:gd name="connsiteX36" fmla="*/ 0 w 10000"/>
                <a:gd name="connsiteY36" fmla="*/ 3351 h 10013"/>
                <a:gd name="connsiteX37" fmla="*/ 30 w 10000"/>
                <a:gd name="connsiteY37" fmla="*/ 3855 h 10013"/>
                <a:gd name="connsiteX38" fmla="*/ 111 w 10000"/>
                <a:gd name="connsiteY38" fmla="*/ 4360 h 10013"/>
                <a:gd name="connsiteX39" fmla="*/ 211 w 10000"/>
                <a:gd name="connsiteY39" fmla="*/ 4864 h 10013"/>
                <a:gd name="connsiteX40" fmla="*/ 402 w 10000"/>
                <a:gd name="connsiteY40" fmla="*/ 5349 h 10013"/>
                <a:gd name="connsiteX41" fmla="*/ 614 w 10000"/>
                <a:gd name="connsiteY41" fmla="*/ 5822 h 10013"/>
                <a:gd name="connsiteX42" fmla="*/ 905 w 10000"/>
                <a:gd name="connsiteY42" fmla="*/ 6281 h 10013"/>
                <a:gd name="connsiteX43" fmla="*/ 1197 w 10000"/>
                <a:gd name="connsiteY43" fmla="*/ 6721 h 10013"/>
                <a:gd name="connsiteX44" fmla="*/ 1569 w 10000"/>
                <a:gd name="connsiteY44" fmla="*/ 7160 h 10013"/>
                <a:gd name="connsiteX45" fmla="*/ 1942 w 10000"/>
                <a:gd name="connsiteY45" fmla="*/ 7574 h 10013"/>
                <a:gd name="connsiteX46" fmla="*/ 2384 w 10000"/>
                <a:gd name="connsiteY46" fmla="*/ 7982 h 10013"/>
                <a:gd name="connsiteX47" fmla="*/ 2867 w 10000"/>
                <a:gd name="connsiteY47" fmla="*/ 8357 h 10013"/>
                <a:gd name="connsiteX48" fmla="*/ 3370 w 10000"/>
                <a:gd name="connsiteY48" fmla="*/ 8739 h 10013"/>
                <a:gd name="connsiteX49" fmla="*/ 3903 w 10000"/>
                <a:gd name="connsiteY49" fmla="*/ 9082 h 10013"/>
                <a:gd name="connsiteX50" fmla="*/ 4487 w 10000"/>
                <a:gd name="connsiteY50" fmla="*/ 9411 h 10013"/>
                <a:gd name="connsiteX51" fmla="*/ 5091 w 10000"/>
                <a:gd name="connsiteY51" fmla="*/ 9728 h 10013"/>
                <a:gd name="connsiteX52" fmla="*/ 5734 w 10000"/>
                <a:gd name="connsiteY52" fmla="*/ 10013 h 10013"/>
                <a:gd name="connsiteX53" fmla="*/ 5573 w 10000"/>
                <a:gd name="connsiteY53" fmla="*/ 7193 h 10013"/>
                <a:gd name="connsiteX54" fmla="*/ 10000 w 10000"/>
                <a:gd name="connsiteY54" fmla="*/ 6501 h 10013"/>
                <a:gd name="connsiteX0" fmla="*/ 10000 w 10000"/>
                <a:gd name="connsiteY0" fmla="*/ 6501 h 10013"/>
                <a:gd name="connsiteX1" fmla="*/ 10000 w 10000"/>
                <a:gd name="connsiteY1" fmla="*/ 6501 h 10013"/>
                <a:gd name="connsiteX2" fmla="*/ 9708 w 10000"/>
                <a:gd name="connsiteY2" fmla="*/ 6358 h 10013"/>
                <a:gd name="connsiteX3" fmla="*/ 9416 w 10000"/>
                <a:gd name="connsiteY3" fmla="*/ 6216 h 10013"/>
                <a:gd name="connsiteX4" fmla="*/ 9155 w 10000"/>
                <a:gd name="connsiteY4" fmla="*/ 6061 h 10013"/>
                <a:gd name="connsiteX5" fmla="*/ 8893 w 10000"/>
                <a:gd name="connsiteY5" fmla="*/ 5899 h 10013"/>
                <a:gd name="connsiteX6" fmla="*/ 8652 w 10000"/>
                <a:gd name="connsiteY6" fmla="*/ 5712 h 10013"/>
                <a:gd name="connsiteX7" fmla="*/ 8441 w 10000"/>
                <a:gd name="connsiteY7" fmla="*/ 5537 h 10013"/>
                <a:gd name="connsiteX8" fmla="*/ 8229 w 10000"/>
                <a:gd name="connsiteY8" fmla="*/ 5349 h 10013"/>
                <a:gd name="connsiteX9" fmla="*/ 8038 w 10000"/>
                <a:gd name="connsiteY9" fmla="*/ 5149 h 10013"/>
                <a:gd name="connsiteX10" fmla="*/ 7877 w 10000"/>
                <a:gd name="connsiteY10" fmla="*/ 4942 h 10013"/>
                <a:gd name="connsiteX11" fmla="*/ 7726 w 10000"/>
                <a:gd name="connsiteY11" fmla="*/ 4735 h 10013"/>
                <a:gd name="connsiteX12" fmla="*/ 7586 w 10000"/>
                <a:gd name="connsiteY12" fmla="*/ 4515 h 10013"/>
                <a:gd name="connsiteX13" fmla="*/ 7485 w 10000"/>
                <a:gd name="connsiteY13" fmla="*/ 4295 h 10013"/>
                <a:gd name="connsiteX14" fmla="*/ 7404 w 10000"/>
                <a:gd name="connsiteY14" fmla="*/ 4062 h 10013"/>
                <a:gd name="connsiteX15" fmla="*/ 7354 w 10000"/>
                <a:gd name="connsiteY15" fmla="*/ 3823 h 10013"/>
                <a:gd name="connsiteX16" fmla="*/ 7324 w 10000"/>
                <a:gd name="connsiteY16" fmla="*/ 3590 h 10013"/>
                <a:gd name="connsiteX17" fmla="*/ 7294 w 10000"/>
                <a:gd name="connsiteY17" fmla="*/ 3351 h 10013"/>
                <a:gd name="connsiteX18" fmla="*/ 7294 w 10000"/>
                <a:gd name="connsiteY18" fmla="*/ 3351 h 10013"/>
                <a:gd name="connsiteX19" fmla="*/ 7324 w 10000"/>
                <a:gd name="connsiteY19" fmla="*/ 3034 h 10013"/>
                <a:gd name="connsiteX20" fmla="*/ 7374 w 10000"/>
                <a:gd name="connsiteY20" fmla="*/ 2723 h 10013"/>
                <a:gd name="connsiteX21" fmla="*/ 7485 w 10000"/>
                <a:gd name="connsiteY21" fmla="*/ 2419 h 10013"/>
                <a:gd name="connsiteX22" fmla="*/ 7616 w 10000"/>
                <a:gd name="connsiteY22" fmla="*/ 2141 h 10013"/>
                <a:gd name="connsiteX23" fmla="*/ 7616 w 10000"/>
                <a:gd name="connsiteY23" fmla="*/ 2141 h 10013"/>
                <a:gd name="connsiteX24" fmla="*/ 5151 w 10000"/>
                <a:gd name="connsiteY24" fmla="*/ 0 h 10013"/>
                <a:gd name="connsiteX25" fmla="*/ 664 w 10000"/>
                <a:gd name="connsiteY25" fmla="*/ 802 h 10013"/>
                <a:gd name="connsiteX26" fmla="*/ 664 w 10000"/>
                <a:gd name="connsiteY26" fmla="*/ 802 h 10013"/>
                <a:gd name="connsiteX27" fmla="*/ 503 w 10000"/>
                <a:gd name="connsiteY27" fmla="*/ 1100 h 10013"/>
                <a:gd name="connsiteX28" fmla="*/ 372 w 10000"/>
                <a:gd name="connsiteY28" fmla="*/ 1397 h 10013"/>
                <a:gd name="connsiteX29" fmla="*/ 262 w 10000"/>
                <a:gd name="connsiteY29" fmla="*/ 1714 h 10013"/>
                <a:gd name="connsiteX30" fmla="*/ 161 w 10000"/>
                <a:gd name="connsiteY30" fmla="*/ 2044 h 10013"/>
                <a:gd name="connsiteX31" fmla="*/ 80 w 10000"/>
                <a:gd name="connsiteY31" fmla="*/ 2361 h 10013"/>
                <a:gd name="connsiteX32" fmla="*/ 30 w 10000"/>
                <a:gd name="connsiteY32" fmla="*/ 2691 h 10013"/>
                <a:gd name="connsiteX33" fmla="*/ 0 w 10000"/>
                <a:gd name="connsiteY33" fmla="*/ 3021 h 10013"/>
                <a:gd name="connsiteX34" fmla="*/ 0 w 10000"/>
                <a:gd name="connsiteY34" fmla="*/ 3351 h 10013"/>
                <a:gd name="connsiteX35" fmla="*/ 0 w 10000"/>
                <a:gd name="connsiteY35" fmla="*/ 3351 h 10013"/>
                <a:gd name="connsiteX36" fmla="*/ 30 w 10000"/>
                <a:gd name="connsiteY36" fmla="*/ 3855 h 10013"/>
                <a:gd name="connsiteX37" fmla="*/ 111 w 10000"/>
                <a:gd name="connsiteY37" fmla="*/ 4360 h 10013"/>
                <a:gd name="connsiteX38" fmla="*/ 211 w 10000"/>
                <a:gd name="connsiteY38" fmla="*/ 4864 h 10013"/>
                <a:gd name="connsiteX39" fmla="*/ 402 w 10000"/>
                <a:gd name="connsiteY39" fmla="*/ 5349 h 10013"/>
                <a:gd name="connsiteX40" fmla="*/ 614 w 10000"/>
                <a:gd name="connsiteY40" fmla="*/ 5822 h 10013"/>
                <a:gd name="connsiteX41" fmla="*/ 905 w 10000"/>
                <a:gd name="connsiteY41" fmla="*/ 6281 h 10013"/>
                <a:gd name="connsiteX42" fmla="*/ 1197 w 10000"/>
                <a:gd name="connsiteY42" fmla="*/ 6721 h 10013"/>
                <a:gd name="connsiteX43" fmla="*/ 1569 w 10000"/>
                <a:gd name="connsiteY43" fmla="*/ 7160 h 10013"/>
                <a:gd name="connsiteX44" fmla="*/ 1942 w 10000"/>
                <a:gd name="connsiteY44" fmla="*/ 7574 h 10013"/>
                <a:gd name="connsiteX45" fmla="*/ 2384 w 10000"/>
                <a:gd name="connsiteY45" fmla="*/ 7982 h 10013"/>
                <a:gd name="connsiteX46" fmla="*/ 2867 w 10000"/>
                <a:gd name="connsiteY46" fmla="*/ 8357 h 10013"/>
                <a:gd name="connsiteX47" fmla="*/ 3370 w 10000"/>
                <a:gd name="connsiteY47" fmla="*/ 8739 h 10013"/>
                <a:gd name="connsiteX48" fmla="*/ 3903 w 10000"/>
                <a:gd name="connsiteY48" fmla="*/ 9082 h 10013"/>
                <a:gd name="connsiteX49" fmla="*/ 4487 w 10000"/>
                <a:gd name="connsiteY49" fmla="*/ 9411 h 10013"/>
                <a:gd name="connsiteX50" fmla="*/ 5091 w 10000"/>
                <a:gd name="connsiteY50" fmla="*/ 9728 h 10013"/>
                <a:gd name="connsiteX51" fmla="*/ 5734 w 10000"/>
                <a:gd name="connsiteY51" fmla="*/ 10013 h 10013"/>
                <a:gd name="connsiteX52" fmla="*/ 5573 w 10000"/>
                <a:gd name="connsiteY52" fmla="*/ 7193 h 10013"/>
                <a:gd name="connsiteX53" fmla="*/ 10000 w 10000"/>
                <a:gd name="connsiteY53" fmla="*/ 6501 h 10013"/>
                <a:gd name="connsiteX0" fmla="*/ 10000 w 10000"/>
                <a:gd name="connsiteY0" fmla="*/ 6501 h 10013"/>
                <a:gd name="connsiteX1" fmla="*/ 10000 w 10000"/>
                <a:gd name="connsiteY1" fmla="*/ 6501 h 10013"/>
                <a:gd name="connsiteX2" fmla="*/ 9708 w 10000"/>
                <a:gd name="connsiteY2" fmla="*/ 6358 h 10013"/>
                <a:gd name="connsiteX3" fmla="*/ 9416 w 10000"/>
                <a:gd name="connsiteY3" fmla="*/ 6216 h 10013"/>
                <a:gd name="connsiteX4" fmla="*/ 9155 w 10000"/>
                <a:gd name="connsiteY4" fmla="*/ 6061 h 10013"/>
                <a:gd name="connsiteX5" fmla="*/ 8893 w 10000"/>
                <a:gd name="connsiteY5" fmla="*/ 5899 h 10013"/>
                <a:gd name="connsiteX6" fmla="*/ 8652 w 10000"/>
                <a:gd name="connsiteY6" fmla="*/ 5712 h 10013"/>
                <a:gd name="connsiteX7" fmla="*/ 8441 w 10000"/>
                <a:gd name="connsiteY7" fmla="*/ 5537 h 10013"/>
                <a:gd name="connsiteX8" fmla="*/ 8229 w 10000"/>
                <a:gd name="connsiteY8" fmla="*/ 5349 h 10013"/>
                <a:gd name="connsiteX9" fmla="*/ 8038 w 10000"/>
                <a:gd name="connsiteY9" fmla="*/ 5149 h 10013"/>
                <a:gd name="connsiteX10" fmla="*/ 7877 w 10000"/>
                <a:gd name="connsiteY10" fmla="*/ 4942 h 10013"/>
                <a:gd name="connsiteX11" fmla="*/ 7726 w 10000"/>
                <a:gd name="connsiteY11" fmla="*/ 4735 h 10013"/>
                <a:gd name="connsiteX12" fmla="*/ 7586 w 10000"/>
                <a:gd name="connsiteY12" fmla="*/ 4515 h 10013"/>
                <a:gd name="connsiteX13" fmla="*/ 7485 w 10000"/>
                <a:gd name="connsiteY13" fmla="*/ 4295 h 10013"/>
                <a:gd name="connsiteX14" fmla="*/ 7404 w 10000"/>
                <a:gd name="connsiteY14" fmla="*/ 4062 h 10013"/>
                <a:gd name="connsiteX15" fmla="*/ 7354 w 10000"/>
                <a:gd name="connsiteY15" fmla="*/ 3823 h 10013"/>
                <a:gd name="connsiteX16" fmla="*/ 7324 w 10000"/>
                <a:gd name="connsiteY16" fmla="*/ 3590 h 10013"/>
                <a:gd name="connsiteX17" fmla="*/ 7294 w 10000"/>
                <a:gd name="connsiteY17" fmla="*/ 3351 h 10013"/>
                <a:gd name="connsiteX18" fmla="*/ 7294 w 10000"/>
                <a:gd name="connsiteY18" fmla="*/ 3351 h 10013"/>
                <a:gd name="connsiteX19" fmla="*/ 7324 w 10000"/>
                <a:gd name="connsiteY19" fmla="*/ 3034 h 10013"/>
                <a:gd name="connsiteX20" fmla="*/ 7374 w 10000"/>
                <a:gd name="connsiteY20" fmla="*/ 2723 h 10013"/>
                <a:gd name="connsiteX21" fmla="*/ 7485 w 10000"/>
                <a:gd name="connsiteY21" fmla="*/ 2419 h 10013"/>
                <a:gd name="connsiteX22" fmla="*/ 7616 w 10000"/>
                <a:gd name="connsiteY22" fmla="*/ 2141 h 10013"/>
                <a:gd name="connsiteX23" fmla="*/ 7616 w 10000"/>
                <a:gd name="connsiteY23" fmla="*/ 2141 h 10013"/>
                <a:gd name="connsiteX24" fmla="*/ 5151 w 10000"/>
                <a:gd name="connsiteY24" fmla="*/ 0 h 10013"/>
                <a:gd name="connsiteX25" fmla="*/ 664 w 10000"/>
                <a:gd name="connsiteY25" fmla="*/ 802 h 10013"/>
                <a:gd name="connsiteX26" fmla="*/ 503 w 10000"/>
                <a:gd name="connsiteY26" fmla="*/ 1100 h 10013"/>
                <a:gd name="connsiteX27" fmla="*/ 372 w 10000"/>
                <a:gd name="connsiteY27" fmla="*/ 1397 h 10013"/>
                <a:gd name="connsiteX28" fmla="*/ 262 w 10000"/>
                <a:gd name="connsiteY28" fmla="*/ 1714 h 10013"/>
                <a:gd name="connsiteX29" fmla="*/ 161 w 10000"/>
                <a:gd name="connsiteY29" fmla="*/ 2044 h 10013"/>
                <a:gd name="connsiteX30" fmla="*/ 80 w 10000"/>
                <a:gd name="connsiteY30" fmla="*/ 2361 h 10013"/>
                <a:gd name="connsiteX31" fmla="*/ 30 w 10000"/>
                <a:gd name="connsiteY31" fmla="*/ 2691 h 10013"/>
                <a:gd name="connsiteX32" fmla="*/ 0 w 10000"/>
                <a:gd name="connsiteY32" fmla="*/ 3021 h 10013"/>
                <a:gd name="connsiteX33" fmla="*/ 0 w 10000"/>
                <a:gd name="connsiteY33" fmla="*/ 3351 h 10013"/>
                <a:gd name="connsiteX34" fmla="*/ 0 w 10000"/>
                <a:gd name="connsiteY34" fmla="*/ 3351 h 10013"/>
                <a:gd name="connsiteX35" fmla="*/ 30 w 10000"/>
                <a:gd name="connsiteY35" fmla="*/ 3855 h 10013"/>
                <a:gd name="connsiteX36" fmla="*/ 111 w 10000"/>
                <a:gd name="connsiteY36" fmla="*/ 4360 h 10013"/>
                <a:gd name="connsiteX37" fmla="*/ 211 w 10000"/>
                <a:gd name="connsiteY37" fmla="*/ 4864 h 10013"/>
                <a:gd name="connsiteX38" fmla="*/ 402 w 10000"/>
                <a:gd name="connsiteY38" fmla="*/ 5349 h 10013"/>
                <a:gd name="connsiteX39" fmla="*/ 614 w 10000"/>
                <a:gd name="connsiteY39" fmla="*/ 5822 h 10013"/>
                <a:gd name="connsiteX40" fmla="*/ 905 w 10000"/>
                <a:gd name="connsiteY40" fmla="*/ 6281 h 10013"/>
                <a:gd name="connsiteX41" fmla="*/ 1197 w 10000"/>
                <a:gd name="connsiteY41" fmla="*/ 6721 h 10013"/>
                <a:gd name="connsiteX42" fmla="*/ 1569 w 10000"/>
                <a:gd name="connsiteY42" fmla="*/ 7160 h 10013"/>
                <a:gd name="connsiteX43" fmla="*/ 1942 w 10000"/>
                <a:gd name="connsiteY43" fmla="*/ 7574 h 10013"/>
                <a:gd name="connsiteX44" fmla="*/ 2384 w 10000"/>
                <a:gd name="connsiteY44" fmla="*/ 7982 h 10013"/>
                <a:gd name="connsiteX45" fmla="*/ 2867 w 10000"/>
                <a:gd name="connsiteY45" fmla="*/ 8357 h 10013"/>
                <a:gd name="connsiteX46" fmla="*/ 3370 w 10000"/>
                <a:gd name="connsiteY46" fmla="*/ 8739 h 10013"/>
                <a:gd name="connsiteX47" fmla="*/ 3903 w 10000"/>
                <a:gd name="connsiteY47" fmla="*/ 9082 h 10013"/>
                <a:gd name="connsiteX48" fmla="*/ 4487 w 10000"/>
                <a:gd name="connsiteY48" fmla="*/ 9411 h 10013"/>
                <a:gd name="connsiteX49" fmla="*/ 5091 w 10000"/>
                <a:gd name="connsiteY49" fmla="*/ 9728 h 10013"/>
                <a:gd name="connsiteX50" fmla="*/ 5734 w 10000"/>
                <a:gd name="connsiteY50" fmla="*/ 10013 h 10013"/>
                <a:gd name="connsiteX51" fmla="*/ 5573 w 10000"/>
                <a:gd name="connsiteY51" fmla="*/ 7193 h 10013"/>
                <a:gd name="connsiteX52" fmla="*/ 10000 w 10000"/>
                <a:gd name="connsiteY52" fmla="*/ 6501 h 10013"/>
                <a:gd name="connsiteX0" fmla="*/ 10000 w 10000"/>
                <a:gd name="connsiteY0" fmla="*/ 6501 h 10013"/>
                <a:gd name="connsiteX1" fmla="*/ 10000 w 10000"/>
                <a:gd name="connsiteY1" fmla="*/ 6501 h 10013"/>
                <a:gd name="connsiteX2" fmla="*/ 9708 w 10000"/>
                <a:gd name="connsiteY2" fmla="*/ 6358 h 10013"/>
                <a:gd name="connsiteX3" fmla="*/ 9416 w 10000"/>
                <a:gd name="connsiteY3" fmla="*/ 6216 h 10013"/>
                <a:gd name="connsiteX4" fmla="*/ 9155 w 10000"/>
                <a:gd name="connsiteY4" fmla="*/ 6061 h 10013"/>
                <a:gd name="connsiteX5" fmla="*/ 8893 w 10000"/>
                <a:gd name="connsiteY5" fmla="*/ 5899 h 10013"/>
                <a:gd name="connsiteX6" fmla="*/ 8652 w 10000"/>
                <a:gd name="connsiteY6" fmla="*/ 5712 h 10013"/>
                <a:gd name="connsiteX7" fmla="*/ 8441 w 10000"/>
                <a:gd name="connsiteY7" fmla="*/ 5537 h 10013"/>
                <a:gd name="connsiteX8" fmla="*/ 8229 w 10000"/>
                <a:gd name="connsiteY8" fmla="*/ 5349 h 10013"/>
                <a:gd name="connsiteX9" fmla="*/ 8038 w 10000"/>
                <a:gd name="connsiteY9" fmla="*/ 5149 h 10013"/>
                <a:gd name="connsiteX10" fmla="*/ 7877 w 10000"/>
                <a:gd name="connsiteY10" fmla="*/ 4942 h 10013"/>
                <a:gd name="connsiteX11" fmla="*/ 7726 w 10000"/>
                <a:gd name="connsiteY11" fmla="*/ 4735 h 10013"/>
                <a:gd name="connsiteX12" fmla="*/ 7586 w 10000"/>
                <a:gd name="connsiteY12" fmla="*/ 4515 h 10013"/>
                <a:gd name="connsiteX13" fmla="*/ 7485 w 10000"/>
                <a:gd name="connsiteY13" fmla="*/ 4295 h 10013"/>
                <a:gd name="connsiteX14" fmla="*/ 7404 w 10000"/>
                <a:gd name="connsiteY14" fmla="*/ 4062 h 10013"/>
                <a:gd name="connsiteX15" fmla="*/ 7354 w 10000"/>
                <a:gd name="connsiteY15" fmla="*/ 3823 h 10013"/>
                <a:gd name="connsiteX16" fmla="*/ 7324 w 10000"/>
                <a:gd name="connsiteY16" fmla="*/ 3590 h 10013"/>
                <a:gd name="connsiteX17" fmla="*/ 7294 w 10000"/>
                <a:gd name="connsiteY17" fmla="*/ 3351 h 10013"/>
                <a:gd name="connsiteX18" fmla="*/ 7294 w 10000"/>
                <a:gd name="connsiteY18" fmla="*/ 3351 h 10013"/>
                <a:gd name="connsiteX19" fmla="*/ 7324 w 10000"/>
                <a:gd name="connsiteY19" fmla="*/ 3034 h 10013"/>
                <a:gd name="connsiteX20" fmla="*/ 7374 w 10000"/>
                <a:gd name="connsiteY20" fmla="*/ 2723 h 10013"/>
                <a:gd name="connsiteX21" fmla="*/ 7485 w 10000"/>
                <a:gd name="connsiteY21" fmla="*/ 2419 h 10013"/>
                <a:gd name="connsiteX22" fmla="*/ 7616 w 10000"/>
                <a:gd name="connsiteY22" fmla="*/ 2141 h 10013"/>
                <a:gd name="connsiteX23" fmla="*/ 7616 w 10000"/>
                <a:gd name="connsiteY23" fmla="*/ 2141 h 10013"/>
                <a:gd name="connsiteX24" fmla="*/ 5151 w 10000"/>
                <a:gd name="connsiteY24" fmla="*/ 0 h 10013"/>
                <a:gd name="connsiteX25" fmla="*/ 648 w 10000"/>
                <a:gd name="connsiteY25" fmla="*/ 792 h 10013"/>
                <a:gd name="connsiteX26" fmla="*/ 503 w 10000"/>
                <a:gd name="connsiteY26" fmla="*/ 1100 h 10013"/>
                <a:gd name="connsiteX27" fmla="*/ 372 w 10000"/>
                <a:gd name="connsiteY27" fmla="*/ 1397 h 10013"/>
                <a:gd name="connsiteX28" fmla="*/ 262 w 10000"/>
                <a:gd name="connsiteY28" fmla="*/ 1714 h 10013"/>
                <a:gd name="connsiteX29" fmla="*/ 161 w 10000"/>
                <a:gd name="connsiteY29" fmla="*/ 2044 h 10013"/>
                <a:gd name="connsiteX30" fmla="*/ 80 w 10000"/>
                <a:gd name="connsiteY30" fmla="*/ 2361 h 10013"/>
                <a:gd name="connsiteX31" fmla="*/ 30 w 10000"/>
                <a:gd name="connsiteY31" fmla="*/ 2691 h 10013"/>
                <a:gd name="connsiteX32" fmla="*/ 0 w 10000"/>
                <a:gd name="connsiteY32" fmla="*/ 3021 h 10013"/>
                <a:gd name="connsiteX33" fmla="*/ 0 w 10000"/>
                <a:gd name="connsiteY33" fmla="*/ 3351 h 10013"/>
                <a:gd name="connsiteX34" fmla="*/ 0 w 10000"/>
                <a:gd name="connsiteY34" fmla="*/ 3351 h 10013"/>
                <a:gd name="connsiteX35" fmla="*/ 30 w 10000"/>
                <a:gd name="connsiteY35" fmla="*/ 3855 h 10013"/>
                <a:gd name="connsiteX36" fmla="*/ 111 w 10000"/>
                <a:gd name="connsiteY36" fmla="*/ 4360 h 10013"/>
                <a:gd name="connsiteX37" fmla="*/ 211 w 10000"/>
                <a:gd name="connsiteY37" fmla="*/ 4864 h 10013"/>
                <a:gd name="connsiteX38" fmla="*/ 402 w 10000"/>
                <a:gd name="connsiteY38" fmla="*/ 5349 h 10013"/>
                <a:gd name="connsiteX39" fmla="*/ 614 w 10000"/>
                <a:gd name="connsiteY39" fmla="*/ 5822 h 10013"/>
                <a:gd name="connsiteX40" fmla="*/ 905 w 10000"/>
                <a:gd name="connsiteY40" fmla="*/ 6281 h 10013"/>
                <a:gd name="connsiteX41" fmla="*/ 1197 w 10000"/>
                <a:gd name="connsiteY41" fmla="*/ 6721 h 10013"/>
                <a:gd name="connsiteX42" fmla="*/ 1569 w 10000"/>
                <a:gd name="connsiteY42" fmla="*/ 7160 h 10013"/>
                <a:gd name="connsiteX43" fmla="*/ 1942 w 10000"/>
                <a:gd name="connsiteY43" fmla="*/ 7574 h 10013"/>
                <a:gd name="connsiteX44" fmla="*/ 2384 w 10000"/>
                <a:gd name="connsiteY44" fmla="*/ 7982 h 10013"/>
                <a:gd name="connsiteX45" fmla="*/ 2867 w 10000"/>
                <a:gd name="connsiteY45" fmla="*/ 8357 h 10013"/>
                <a:gd name="connsiteX46" fmla="*/ 3370 w 10000"/>
                <a:gd name="connsiteY46" fmla="*/ 8739 h 10013"/>
                <a:gd name="connsiteX47" fmla="*/ 3903 w 10000"/>
                <a:gd name="connsiteY47" fmla="*/ 9082 h 10013"/>
                <a:gd name="connsiteX48" fmla="*/ 4487 w 10000"/>
                <a:gd name="connsiteY48" fmla="*/ 9411 h 10013"/>
                <a:gd name="connsiteX49" fmla="*/ 5091 w 10000"/>
                <a:gd name="connsiteY49" fmla="*/ 9728 h 10013"/>
                <a:gd name="connsiteX50" fmla="*/ 5734 w 10000"/>
                <a:gd name="connsiteY50" fmla="*/ 10013 h 10013"/>
                <a:gd name="connsiteX51" fmla="*/ 5573 w 10000"/>
                <a:gd name="connsiteY51" fmla="*/ 7193 h 10013"/>
                <a:gd name="connsiteX52" fmla="*/ 10000 w 10000"/>
                <a:gd name="connsiteY52" fmla="*/ 6501 h 1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000" h="10013">
                  <a:moveTo>
                    <a:pt x="10000" y="6501"/>
                  </a:moveTo>
                  <a:lnTo>
                    <a:pt x="10000" y="6501"/>
                  </a:lnTo>
                  <a:lnTo>
                    <a:pt x="9708" y="6358"/>
                  </a:lnTo>
                  <a:lnTo>
                    <a:pt x="9416" y="6216"/>
                  </a:lnTo>
                  <a:lnTo>
                    <a:pt x="9155" y="6061"/>
                  </a:lnTo>
                  <a:lnTo>
                    <a:pt x="8893" y="5899"/>
                  </a:lnTo>
                  <a:lnTo>
                    <a:pt x="8652" y="5712"/>
                  </a:lnTo>
                  <a:lnTo>
                    <a:pt x="8441" y="5537"/>
                  </a:lnTo>
                  <a:lnTo>
                    <a:pt x="8229" y="5349"/>
                  </a:lnTo>
                  <a:lnTo>
                    <a:pt x="8038" y="5149"/>
                  </a:lnTo>
                  <a:lnTo>
                    <a:pt x="7877" y="4942"/>
                  </a:lnTo>
                  <a:lnTo>
                    <a:pt x="7726" y="4735"/>
                  </a:lnTo>
                  <a:cubicBezTo>
                    <a:pt x="7679" y="4662"/>
                    <a:pt x="7633" y="4588"/>
                    <a:pt x="7586" y="4515"/>
                  </a:cubicBezTo>
                  <a:cubicBezTo>
                    <a:pt x="7552" y="4442"/>
                    <a:pt x="7519" y="4368"/>
                    <a:pt x="7485" y="4295"/>
                  </a:cubicBezTo>
                  <a:cubicBezTo>
                    <a:pt x="7458" y="4217"/>
                    <a:pt x="7431" y="4140"/>
                    <a:pt x="7404" y="4062"/>
                  </a:cubicBezTo>
                  <a:cubicBezTo>
                    <a:pt x="7387" y="3982"/>
                    <a:pt x="7371" y="3903"/>
                    <a:pt x="7354" y="3823"/>
                  </a:cubicBezTo>
                  <a:cubicBezTo>
                    <a:pt x="7344" y="3745"/>
                    <a:pt x="7334" y="3668"/>
                    <a:pt x="7324" y="3590"/>
                  </a:cubicBezTo>
                  <a:cubicBezTo>
                    <a:pt x="7314" y="3510"/>
                    <a:pt x="7304" y="3431"/>
                    <a:pt x="7294" y="3351"/>
                  </a:cubicBezTo>
                  <a:lnTo>
                    <a:pt x="7294" y="3351"/>
                  </a:lnTo>
                  <a:cubicBezTo>
                    <a:pt x="7304" y="3245"/>
                    <a:pt x="7314" y="3140"/>
                    <a:pt x="7324" y="3034"/>
                  </a:cubicBezTo>
                  <a:cubicBezTo>
                    <a:pt x="7341" y="2930"/>
                    <a:pt x="7357" y="2827"/>
                    <a:pt x="7374" y="2723"/>
                  </a:cubicBezTo>
                  <a:lnTo>
                    <a:pt x="7485" y="2419"/>
                  </a:lnTo>
                  <a:lnTo>
                    <a:pt x="7616" y="2141"/>
                  </a:lnTo>
                  <a:lnTo>
                    <a:pt x="7616" y="2141"/>
                  </a:lnTo>
                  <a:lnTo>
                    <a:pt x="5151" y="0"/>
                  </a:lnTo>
                  <a:lnTo>
                    <a:pt x="648" y="792"/>
                  </a:lnTo>
                  <a:cubicBezTo>
                    <a:pt x="594" y="891"/>
                    <a:pt x="557" y="1001"/>
                    <a:pt x="503" y="1100"/>
                  </a:cubicBezTo>
                  <a:cubicBezTo>
                    <a:pt x="459" y="1199"/>
                    <a:pt x="416" y="1298"/>
                    <a:pt x="372" y="1397"/>
                  </a:cubicBezTo>
                  <a:cubicBezTo>
                    <a:pt x="335" y="1503"/>
                    <a:pt x="299" y="1608"/>
                    <a:pt x="262" y="1714"/>
                  </a:cubicBezTo>
                  <a:cubicBezTo>
                    <a:pt x="228" y="1824"/>
                    <a:pt x="195" y="1934"/>
                    <a:pt x="161" y="2044"/>
                  </a:cubicBezTo>
                  <a:cubicBezTo>
                    <a:pt x="134" y="2150"/>
                    <a:pt x="107" y="2255"/>
                    <a:pt x="80" y="2361"/>
                  </a:cubicBezTo>
                  <a:cubicBezTo>
                    <a:pt x="63" y="2471"/>
                    <a:pt x="47" y="2581"/>
                    <a:pt x="30" y="2691"/>
                  </a:cubicBezTo>
                  <a:lnTo>
                    <a:pt x="0" y="3021"/>
                  </a:lnTo>
                  <a:lnTo>
                    <a:pt x="0" y="3351"/>
                  </a:lnTo>
                  <a:lnTo>
                    <a:pt x="0" y="3351"/>
                  </a:lnTo>
                  <a:lnTo>
                    <a:pt x="30" y="3855"/>
                  </a:lnTo>
                  <a:cubicBezTo>
                    <a:pt x="57" y="4023"/>
                    <a:pt x="84" y="4192"/>
                    <a:pt x="111" y="4360"/>
                  </a:cubicBezTo>
                  <a:cubicBezTo>
                    <a:pt x="144" y="4528"/>
                    <a:pt x="178" y="4696"/>
                    <a:pt x="211" y="4864"/>
                  </a:cubicBezTo>
                  <a:lnTo>
                    <a:pt x="402" y="5349"/>
                  </a:lnTo>
                  <a:lnTo>
                    <a:pt x="614" y="5822"/>
                  </a:lnTo>
                  <a:lnTo>
                    <a:pt x="905" y="6281"/>
                  </a:lnTo>
                  <a:lnTo>
                    <a:pt x="1197" y="6721"/>
                  </a:lnTo>
                  <a:lnTo>
                    <a:pt x="1569" y="7160"/>
                  </a:lnTo>
                  <a:lnTo>
                    <a:pt x="1942" y="7574"/>
                  </a:lnTo>
                  <a:lnTo>
                    <a:pt x="2384" y="7982"/>
                  </a:lnTo>
                  <a:lnTo>
                    <a:pt x="2867" y="8357"/>
                  </a:lnTo>
                  <a:lnTo>
                    <a:pt x="3370" y="8739"/>
                  </a:lnTo>
                  <a:lnTo>
                    <a:pt x="3903" y="9082"/>
                  </a:lnTo>
                  <a:lnTo>
                    <a:pt x="4487" y="9411"/>
                  </a:lnTo>
                  <a:lnTo>
                    <a:pt x="5091" y="9728"/>
                  </a:lnTo>
                  <a:lnTo>
                    <a:pt x="5734" y="10013"/>
                  </a:lnTo>
                  <a:cubicBezTo>
                    <a:pt x="5680" y="9073"/>
                    <a:pt x="5627" y="8133"/>
                    <a:pt x="5573" y="7193"/>
                  </a:cubicBezTo>
                  <a:lnTo>
                    <a:pt x="10000" y="6501"/>
                  </a:lnTo>
                  <a:close/>
                </a:path>
              </a:pathLst>
            </a:custGeom>
            <a:solidFill>
              <a:schemeClr val="accent2">
                <a:lumMod val="60000"/>
                <a:lumOff val="40000"/>
              </a:schemeClr>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11" name="Freeform 19">
              <a:extLst>
                <a:ext uri="{FF2B5EF4-FFF2-40B4-BE49-F238E27FC236}">
                  <a16:creationId xmlns:a16="http://schemas.microsoft.com/office/drawing/2014/main" id="{D8ACADA7-ADB5-25EC-FA22-8838A7FCAFCF}"/>
                </a:ext>
              </a:extLst>
            </p:cNvPr>
            <p:cNvSpPr>
              <a:spLocks/>
            </p:cNvSpPr>
            <p:nvPr/>
          </p:nvSpPr>
          <p:spPr bwMode="auto">
            <a:xfrm>
              <a:off x="4825256" y="4894114"/>
              <a:ext cx="2578233" cy="1343196"/>
            </a:xfrm>
            <a:custGeom>
              <a:avLst/>
              <a:gdLst/>
              <a:ahLst/>
              <a:cxnLst>
                <a:cxn ang="0">
                  <a:pos x="1184" y="438"/>
                </a:cxn>
                <a:cxn ang="0">
                  <a:pos x="1208" y="0"/>
                </a:cxn>
                <a:cxn ang="0">
                  <a:pos x="1208" y="0"/>
                </a:cxn>
                <a:cxn ang="0">
                  <a:pos x="1166" y="27"/>
                </a:cxn>
                <a:cxn ang="0">
                  <a:pos x="1124" y="49"/>
                </a:cxn>
                <a:cxn ang="0">
                  <a:pos x="1079" y="68"/>
                </a:cxn>
                <a:cxn ang="0">
                  <a:pos x="1031" y="85"/>
                </a:cxn>
                <a:cxn ang="0">
                  <a:pos x="981" y="97"/>
                </a:cxn>
                <a:cxn ang="0">
                  <a:pos x="931" y="107"/>
                </a:cxn>
                <a:cxn ang="0">
                  <a:pos x="878" y="114"/>
                </a:cxn>
                <a:cxn ang="0">
                  <a:pos x="826" y="114"/>
                </a:cxn>
                <a:cxn ang="0">
                  <a:pos x="826" y="114"/>
                </a:cxn>
                <a:cxn ang="0">
                  <a:pos x="773" y="114"/>
                </a:cxn>
                <a:cxn ang="0">
                  <a:pos x="720" y="107"/>
                </a:cxn>
                <a:cxn ang="0">
                  <a:pos x="670" y="97"/>
                </a:cxn>
                <a:cxn ang="0">
                  <a:pos x="620" y="85"/>
                </a:cxn>
                <a:cxn ang="0">
                  <a:pos x="572" y="68"/>
                </a:cxn>
                <a:cxn ang="0">
                  <a:pos x="527" y="49"/>
                </a:cxn>
                <a:cxn ang="0">
                  <a:pos x="483" y="27"/>
                </a:cxn>
                <a:cxn ang="0">
                  <a:pos x="440" y="0"/>
                </a:cxn>
                <a:cxn ang="0">
                  <a:pos x="0" y="107"/>
                </a:cxn>
                <a:cxn ang="0">
                  <a:pos x="16" y="543"/>
                </a:cxn>
                <a:cxn ang="0">
                  <a:pos x="16" y="543"/>
                </a:cxn>
                <a:cxn ang="0">
                  <a:pos x="58" y="570"/>
                </a:cxn>
                <a:cxn ang="0">
                  <a:pos x="103" y="597"/>
                </a:cxn>
                <a:cxn ang="0">
                  <a:pos x="148" y="621"/>
                </a:cxn>
                <a:cxn ang="0">
                  <a:pos x="195" y="645"/>
                </a:cxn>
                <a:cxn ang="0">
                  <a:pos x="243" y="665"/>
                </a:cxn>
                <a:cxn ang="0">
                  <a:pos x="290" y="684"/>
                </a:cxn>
                <a:cxn ang="0">
                  <a:pos x="340" y="704"/>
                </a:cxn>
                <a:cxn ang="0">
                  <a:pos x="390" y="721"/>
                </a:cxn>
                <a:cxn ang="0">
                  <a:pos x="443" y="733"/>
                </a:cxn>
                <a:cxn ang="0">
                  <a:pos x="496" y="748"/>
                </a:cxn>
                <a:cxn ang="0">
                  <a:pos x="549" y="757"/>
                </a:cxn>
                <a:cxn ang="0">
                  <a:pos x="601" y="767"/>
                </a:cxn>
                <a:cxn ang="0">
                  <a:pos x="657" y="774"/>
                </a:cxn>
                <a:cxn ang="0">
                  <a:pos x="712" y="779"/>
                </a:cxn>
                <a:cxn ang="0">
                  <a:pos x="768" y="782"/>
                </a:cxn>
                <a:cxn ang="0">
                  <a:pos x="826" y="782"/>
                </a:cxn>
                <a:cxn ang="0">
                  <a:pos x="826" y="782"/>
                </a:cxn>
                <a:cxn ang="0">
                  <a:pos x="881" y="782"/>
                </a:cxn>
                <a:cxn ang="0">
                  <a:pos x="936" y="779"/>
                </a:cxn>
                <a:cxn ang="0">
                  <a:pos x="992" y="774"/>
                </a:cxn>
                <a:cxn ang="0">
                  <a:pos x="1047" y="767"/>
                </a:cxn>
                <a:cxn ang="0">
                  <a:pos x="1103" y="757"/>
                </a:cxn>
                <a:cxn ang="0">
                  <a:pos x="1155" y="748"/>
                </a:cxn>
                <a:cxn ang="0">
                  <a:pos x="1208" y="733"/>
                </a:cxn>
                <a:cxn ang="0">
                  <a:pos x="1258" y="721"/>
                </a:cxn>
                <a:cxn ang="0">
                  <a:pos x="1308" y="704"/>
                </a:cxn>
                <a:cxn ang="0">
                  <a:pos x="1358" y="684"/>
                </a:cxn>
                <a:cxn ang="0">
                  <a:pos x="1408" y="665"/>
                </a:cxn>
                <a:cxn ang="0">
                  <a:pos x="1456" y="645"/>
                </a:cxn>
                <a:cxn ang="0">
                  <a:pos x="1501" y="621"/>
                </a:cxn>
                <a:cxn ang="0">
                  <a:pos x="1548" y="597"/>
                </a:cxn>
                <a:cxn ang="0">
                  <a:pos x="1590" y="570"/>
                </a:cxn>
                <a:cxn ang="0">
                  <a:pos x="1635" y="543"/>
                </a:cxn>
                <a:cxn ang="0">
                  <a:pos x="1184" y="438"/>
                </a:cxn>
              </a:cxnLst>
              <a:rect l="0" t="0" r="r" b="b"/>
              <a:pathLst>
                <a:path w="1635" h="782">
                  <a:moveTo>
                    <a:pt x="1184" y="438"/>
                  </a:moveTo>
                  <a:lnTo>
                    <a:pt x="1208" y="0"/>
                  </a:lnTo>
                  <a:lnTo>
                    <a:pt x="1208" y="0"/>
                  </a:lnTo>
                  <a:lnTo>
                    <a:pt x="1166" y="27"/>
                  </a:lnTo>
                  <a:lnTo>
                    <a:pt x="1124" y="49"/>
                  </a:lnTo>
                  <a:lnTo>
                    <a:pt x="1079" y="68"/>
                  </a:lnTo>
                  <a:lnTo>
                    <a:pt x="1031" y="85"/>
                  </a:lnTo>
                  <a:lnTo>
                    <a:pt x="981" y="97"/>
                  </a:lnTo>
                  <a:lnTo>
                    <a:pt x="931" y="107"/>
                  </a:lnTo>
                  <a:lnTo>
                    <a:pt x="878" y="114"/>
                  </a:lnTo>
                  <a:lnTo>
                    <a:pt x="826" y="114"/>
                  </a:lnTo>
                  <a:lnTo>
                    <a:pt x="826" y="114"/>
                  </a:lnTo>
                  <a:lnTo>
                    <a:pt x="773" y="114"/>
                  </a:lnTo>
                  <a:lnTo>
                    <a:pt x="720" y="107"/>
                  </a:lnTo>
                  <a:lnTo>
                    <a:pt x="670" y="97"/>
                  </a:lnTo>
                  <a:lnTo>
                    <a:pt x="620" y="85"/>
                  </a:lnTo>
                  <a:lnTo>
                    <a:pt x="572" y="68"/>
                  </a:lnTo>
                  <a:lnTo>
                    <a:pt x="527" y="49"/>
                  </a:lnTo>
                  <a:lnTo>
                    <a:pt x="483" y="27"/>
                  </a:lnTo>
                  <a:lnTo>
                    <a:pt x="440" y="0"/>
                  </a:lnTo>
                  <a:lnTo>
                    <a:pt x="0" y="107"/>
                  </a:lnTo>
                  <a:lnTo>
                    <a:pt x="16" y="543"/>
                  </a:lnTo>
                  <a:lnTo>
                    <a:pt x="16" y="543"/>
                  </a:lnTo>
                  <a:lnTo>
                    <a:pt x="58" y="570"/>
                  </a:lnTo>
                  <a:lnTo>
                    <a:pt x="103" y="597"/>
                  </a:lnTo>
                  <a:lnTo>
                    <a:pt x="148" y="621"/>
                  </a:lnTo>
                  <a:lnTo>
                    <a:pt x="195" y="645"/>
                  </a:lnTo>
                  <a:lnTo>
                    <a:pt x="243" y="665"/>
                  </a:lnTo>
                  <a:lnTo>
                    <a:pt x="290" y="684"/>
                  </a:lnTo>
                  <a:lnTo>
                    <a:pt x="340" y="704"/>
                  </a:lnTo>
                  <a:lnTo>
                    <a:pt x="390" y="721"/>
                  </a:lnTo>
                  <a:lnTo>
                    <a:pt x="443" y="733"/>
                  </a:lnTo>
                  <a:lnTo>
                    <a:pt x="496" y="748"/>
                  </a:lnTo>
                  <a:lnTo>
                    <a:pt x="549" y="757"/>
                  </a:lnTo>
                  <a:lnTo>
                    <a:pt x="601" y="767"/>
                  </a:lnTo>
                  <a:lnTo>
                    <a:pt x="657" y="774"/>
                  </a:lnTo>
                  <a:lnTo>
                    <a:pt x="712" y="779"/>
                  </a:lnTo>
                  <a:lnTo>
                    <a:pt x="768" y="782"/>
                  </a:lnTo>
                  <a:lnTo>
                    <a:pt x="826" y="782"/>
                  </a:lnTo>
                  <a:lnTo>
                    <a:pt x="826" y="782"/>
                  </a:lnTo>
                  <a:lnTo>
                    <a:pt x="881" y="782"/>
                  </a:lnTo>
                  <a:lnTo>
                    <a:pt x="936" y="779"/>
                  </a:lnTo>
                  <a:lnTo>
                    <a:pt x="992" y="774"/>
                  </a:lnTo>
                  <a:lnTo>
                    <a:pt x="1047" y="767"/>
                  </a:lnTo>
                  <a:lnTo>
                    <a:pt x="1103" y="757"/>
                  </a:lnTo>
                  <a:lnTo>
                    <a:pt x="1155" y="748"/>
                  </a:lnTo>
                  <a:lnTo>
                    <a:pt x="1208" y="733"/>
                  </a:lnTo>
                  <a:lnTo>
                    <a:pt x="1258" y="721"/>
                  </a:lnTo>
                  <a:lnTo>
                    <a:pt x="1308" y="704"/>
                  </a:lnTo>
                  <a:lnTo>
                    <a:pt x="1358" y="684"/>
                  </a:lnTo>
                  <a:lnTo>
                    <a:pt x="1408" y="665"/>
                  </a:lnTo>
                  <a:lnTo>
                    <a:pt x="1456" y="645"/>
                  </a:lnTo>
                  <a:lnTo>
                    <a:pt x="1501" y="621"/>
                  </a:lnTo>
                  <a:lnTo>
                    <a:pt x="1548" y="597"/>
                  </a:lnTo>
                  <a:lnTo>
                    <a:pt x="1590" y="570"/>
                  </a:lnTo>
                  <a:lnTo>
                    <a:pt x="1635" y="543"/>
                  </a:lnTo>
                  <a:lnTo>
                    <a:pt x="1184" y="438"/>
                  </a:lnTo>
                  <a:close/>
                </a:path>
              </a:pathLst>
            </a:custGeom>
            <a:solidFill>
              <a:schemeClr val="accent2"/>
            </a:solidFill>
            <a:ln w="9525">
              <a:noFill/>
              <a:round/>
              <a:headEnd/>
              <a:tailEnd/>
            </a:ln>
            <a:effectLst/>
          </p:spPr>
          <p:txBody>
            <a:bodyPr vert="horz" wrap="square" lIns="91440" tIns="45720" rIns="91440" bIns="45720" numCol="1" anchor="t" anchorCtr="0" compatLnSpc="1">
              <a:prstTxWarp prst="textNoShape">
                <a:avLst/>
              </a:prstTxWarp>
            </a:bodyPr>
            <a:lstStyle/>
            <a:p>
              <a:endParaRPr lang="en-GB" sz="1400" dirty="0"/>
            </a:p>
          </p:txBody>
        </p:sp>
        <p:sp>
          <p:nvSpPr>
            <p:cNvPr id="19" name="Rectangle 4">
              <a:extLst>
                <a:ext uri="{FF2B5EF4-FFF2-40B4-BE49-F238E27FC236}">
                  <a16:creationId xmlns:a16="http://schemas.microsoft.com/office/drawing/2014/main" id="{ED0FD508-9E91-302C-6A38-EA20B794DDD3}"/>
                </a:ext>
              </a:extLst>
            </p:cNvPr>
            <p:cNvSpPr>
              <a:spLocks noChangeArrowheads="1"/>
            </p:cNvSpPr>
            <p:nvPr/>
          </p:nvSpPr>
          <p:spPr bwMode="gray">
            <a:xfrm>
              <a:off x="6826138" y="4306952"/>
              <a:ext cx="1447478" cy="836223"/>
            </a:xfrm>
            <a:prstGeom prst="rect">
              <a:avLst/>
            </a:prstGeom>
            <a:noFill/>
            <a:ln w="9525">
              <a:noFill/>
              <a:miter lim="800000"/>
              <a:headEnd/>
              <a:tailEnd/>
            </a:ln>
            <a:effectLst/>
          </p:spPr>
          <p:txBody>
            <a:bodyPr wrap="square" lIns="90000" tIns="46800" rIns="90000" bIns="46800" anchor="ctr" anchorCtr="0">
              <a:spAutoFit/>
            </a:bodyPr>
            <a:lstStyle/>
            <a:p>
              <a:pPr algn="ctr" eaLnBrk="0" hangingPunct="0">
                <a:lnSpc>
                  <a:spcPct val="90000"/>
                </a:lnSpc>
                <a:tabLst>
                  <a:tab pos="6464300" algn="r"/>
                </a:tabLst>
              </a:pPr>
              <a:r>
                <a:rPr lang="en-GB" sz="2000" b="1" dirty="0">
                  <a:solidFill>
                    <a:schemeClr val="bg1"/>
                  </a:solidFill>
                  <a:latin typeface="+mn-lt"/>
                </a:rPr>
                <a:t>Worked / </a:t>
              </a:r>
            </a:p>
            <a:p>
              <a:pPr algn="ctr" eaLnBrk="0" hangingPunct="0">
                <a:lnSpc>
                  <a:spcPct val="90000"/>
                </a:lnSpc>
                <a:tabLst>
                  <a:tab pos="6464300" algn="r"/>
                </a:tabLst>
              </a:pPr>
              <a:r>
                <a:rPr lang="en-GB" sz="2000" b="1" dirty="0">
                  <a:solidFill>
                    <a:schemeClr val="bg1"/>
                  </a:solidFill>
                  <a:latin typeface="+mn-lt"/>
                </a:rPr>
                <a:t>Escalated if necessary</a:t>
              </a:r>
            </a:p>
          </p:txBody>
        </p:sp>
        <p:sp>
          <p:nvSpPr>
            <p:cNvPr id="21" name="Rectangle 5">
              <a:extLst>
                <a:ext uri="{FF2B5EF4-FFF2-40B4-BE49-F238E27FC236}">
                  <a16:creationId xmlns:a16="http://schemas.microsoft.com/office/drawing/2014/main" id="{DFF32DE1-7195-3018-FEE1-3A0790FA3144}"/>
                </a:ext>
              </a:extLst>
            </p:cNvPr>
            <p:cNvSpPr>
              <a:spLocks noChangeArrowheads="1"/>
            </p:cNvSpPr>
            <p:nvPr/>
          </p:nvSpPr>
          <p:spPr bwMode="gray">
            <a:xfrm>
              <a:off x="4521528" y="2642661"/>
              <a:ext cx="1276830" cy="335671"/>
            </a:xfrm>
            <a:prstGeom prst="rect">
              <a:avLst/>
            </a:prstGeom>
            <a:noFill/>
            <a:ln w="9525">
              <a:noFill/>
              <a:miter lim="800000"/>
              <a:headEnd/>
              <a:tailEnd/>
            </a:ln>
            <a:effectLst/>
          </p:spPr>
          <p:txBody>
            <a:bodyPr wrap="square" lIns="90000" tIns="46800" rIns="90000" bIns="46800" anchor="ctr" anchorCtr="0">
              <a:spAutoFit/>
            </a:bodyPr>
            <a:lstStyle/>
            <a:p>
              <a:pPr algn="ctr" eaLnBrk="0" hangingPunct="0">
                <a:lnSpc>
                  <a:spcPct val="90000"/>
                </a:lnSpc>
                <a:tabLst>
                  <a:tab pos="6464300" algn="r"/>
                </a:tabLst>
              </a:pPr>
              <a:r>
                <a:rPr lang="en-GB" sz="2000" b="1" dirty="0">
                  <a:solidFill>
                    <a:schemeClr val="bg1"/>
                  </a:solidFill>
                  <a:latin typeface="+mn-lt"/>
                </a:rPr>
                <a:t>D</a:t>
              </a:r>
              <a:r>
                <a:rPr lang="en-GB" sz="2000" b="1" dirty="0">
                  <a:solidFill>
                    <a:schemeClr val="bg1"/>
                  </a:solidFill>
                </a:rPr>
                <a:t>eleted</a:t>
              </a:r>
              <a:endParaRPr lang="en-GB" sz="2000" b="1" dirty="0">
                <a:solidFill>
                  <a:schemeClr val="bg1"/>
                </a:solidFill>
                <a:latin typeface="+mn-lt"/>
              </a:endParaRPr>
            </a:p>
          </p:txBody>
        </p:sp>
        <p:sp>
          <p:nvSpPr>
            <p:cNvPr id="23" name="Rectangle 6">
              <a:extLst>
                <a:ext uri="{FF2B5EF4-FFF2-40B4-BE49-F238E27FC236}">
                  <a16:creationId xmlns:a16="http://schemas.microsoft.com/office/drawing/2014/main" id="{B7DEC587-5F1F-5473-83BA-7F1FA9B3BA32}"/>
                </a:ext>
              </a:extLst>
            </p:cNvPr>
            <p:cNvSpPr>
              <a:spLocks noChangeArrowheads="1"/>
            </p:cNvSpPr>
            <p:nvPr/>
          </p:nvSpPr>
          <p:spPr bwMode="gray">
            <a:xfrm>
              <a:off x="6544264" y="2929940"/>
              <a:ext cx="1606858" cy="335671"/>
            </a:xfrm>
            <a:prstGeom prst="rect">
              <a:avLst/>
            </a:prstGeom>
            <a:noFill/>
            <a:ln w="9525">
              <a:noFill/>
              <a:miter lim="800000"/>
              <a:headEnd/>
              <a:tailEnd/>
            </a:ln>
            <a:effectLst/>
          </p:spPr>
          <p:txBody>
            <a:bodyPr wrap="square" lIns="90000" tIns="46800" rIns="90000" bIns="46800" anchor="ctr" anchorCtr="0">
              <a:spAutoFit/>
            </a:bodyPr>
            <a:lstStyle/>
            <a:p>
              <a:pPr algn="ctr" eaLnBrk="0" hangingPunct="0">
                <a:lnSpc>
                  <a:spcPct val="90000"/>
                </a:lnSpc>
                <a:tabLst>
                  <a:tab pos="6464300" algn="r"/>
                </a:tabLst>
              </a:pPr>
              <a:r>
                <a:rPr lang="en-GB" sz="2000" b="1" dirty="0">
                  <a:solidFill>
                    <a:schemeClr val="bg1"/>
                  </a:solidFill>
                  <a:latin typeface="+mn-lt"/>
                </a:rPr>
                <a:t>Raised</a:t>
              </a:r>
            </a:p>
          </p:txBody>
        </p:sp>
        <p:sp>
          <p:nvSpPr>
            <p:cNvPr id="25" name="Rectangle 7">
              <a:extLst>
                <a:ext uri="{FF2B5EF4-FFF2-40B4-BE49-F238E27FC236}">
                  <a16:creationId xmlns:a16="http://schemas.microsoft.com/office/drawing/2014/main" id="{267DBA92-D732-2DE8-91C9-0F3C186F83A7}"/>
                </a:ext>
              </a:extLst>
            </p:cNvPr>
            <p:cNvSpPr>
              <a:spLocks noChangeArrowheads="1"/>
            </p:cNvSpPr>
            <p:nvPr/>
          </p:nvSpPr>
          <p:spPr bwMode="gray">
            <a:xfrm>
              <a:off x="5062415" y="5455276"/>
              <a:ext cx="1415664" cy="335671"/>
            </a:xfrm>
            <a:prstGeom prst="rect">
              <a:avLst/>
            </a:prstGeom>
            <a:noFill/>
            <a:ln w="9525">
              <a:noFill/>
              <a:miter lim="800000"/>
              <a:headEnd/>
              <a:tailEnd/>
            </a:ln>
            <a:effectLst/>
          </p:spPr>
          <p:txBody>
            <a:bodyPr wrap="square" lIns="90000" tIns="46800" rIns="90000" bIns="46800" anchor="ctr" anchorCtr="0">
              <a:spAutoFit/>
            </a:bodyPr>
            <a:lstStyle/>
            <a:p>
              <a:pPr algn="ctr" eaLnBrk="0" hangingPunct="0">
                <a:lnSpc>
                  <a:spcPct val="90000"/>
                </a:lnSpc>
                <a:tabLst>
                  <a:tab pos="6464300" algn="r"/>
                </a:tabLst>
              </a:pPr>
              <a:r>
                <a:rPr lang="en-GB" sz="2000" b="1" dirty="0">
                  <a:solidFill>
                    <a:schemeClr val="bg1"/>
                  </a:solidFill>
                  <a:latin typeface="+mn-lt"/>
                </a:rPr>
                <a:t>Resolved</a:t>
              </a:r>
            </a:p>
          </p:txBody>
        </p:sp>
        <p:sp>
          <p:nvSpPr>
            <p:cNvPr id="27" name="Rectangle 8">
              <a:extLst>
                <a:ext uri="{FF2B5EF4-FFF2-40B4-BE49-F238E27FC236}">
                  <a16:creationId xmlns:a16="http://schemas.microsoft.com/office/drawing/2014/main" id="{FDAA4A24-2310-1E81-F989-5A1091C0D477}"/>
                </a:ext>
              </a:extLst>
            </p:cNvPr>
            <p:cNvSpPr>
              <a:spLocks noChangeArrowheads="1"/>
            </p:cNvSpPr>
            <p:nvPr/>
          </p:nvSpPr>
          <p:spPr bwMode="gray">
            <a:xfrm>
              <a:off x="3877345" y="4245368"/>
              <a:ext cx="1385391" cy="335671"/>
            </a:xfrm>
            <a:prstGeom prst="rect">
              <a:avLst/>
            </a:prstGeom>
            <a:noFill/>
            <a:ln w="9525">
              <a:noFill/>
              <a:miter lim="800000"/>
              <a:headEnd/>
              <a:tailEnd/>
            </a:ln>
            <a:effectLst/>
          </p:spPr>
          <p:txBody>
            <a:bodyPr wrap="square" lIns="90000" tIns="46800" rIns="90000" bIns="46800" anchor="ctr" anchorCtr="0">
              <a:spAutoFit/>
            </a:bodyPr>
            <a:lstStyle/>
            <a:p>
              <a:pPr algn="ctr" eaLnBrk="0" hangingPunct="0">
                <a:lnSpc>
                  <a:spcPct val="90000"/>
                </a:lnSpc>
                <a:tabLst>
                  <a:tab pos="6464300" algn="r"/>
                </a:tabLst>
              </a:pPr>
              <a:r>
                <a:rPr lang="en-GB" sz="2000" b="1" dirty="0">
                  <a:solidFill>
                    <a:schemeClr val="bg1"/>
                  </a:solidFill>
                  <a:latin typeface="+mn-lt"/>
                </a:rPr>
                <a:t>Ar</a:t>
              </a:r>
              <a:r>
                <a:rPr lang="en-GB" sz="2000" b="1" dirty="0">
                  <a:solidFill>
                    <a:schemeClr val="bg1"/>
                  </a:solidFill>
                </a:rPr>
                <a:t>chived</a:t>
              </a:r>
              <a:endParaRPr lang="en-GB" sz="2000" b="1" dirty="0">
                <a:solidFill>
                  <a:schemeClr val="bg1"/>
                </a:solidFill>
                <a:latin typeface="+mn-lt"/>
              </a:endParaRPr>
            </a:p>
          </p:txBody>
        </p:sp>
      </p:grpSp>
      <p:sp>
        <p:nvSpPr>
          <p:cNvPr id="29" name="Isosceles Triangle 28">
            <a:extLst>
              <a:ext uri="{FF2B5EF4-FFF2-40B4-BE49-F238E27FC236}">
                <a16:creationId xmlns:a16="http://schemas.microsoft.com/office/drawing/2014/main" id="{781ACA2D-A0EE-ED0D-A677-362FC9CE8FAA}"/>
              </a:ext>
            </a:extLst>
          </p:cNvPr>
          <p:cNvSpPr/>
          <p:nvPr/>
        </p:nvSpPr>
        <p:spPr>
          <a:xfrm rot="10800000">
            <a:off x="5048647" y="1376959"/>
            <a:ext cx="1461563" cy="2060732"/>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allout: Bent Line with Border and Accent Bar 14">
            <a:extLst>
              <a:ext uri="{FF2B5EF4-FFF2-40B4-BE49-F238E27FC236}">
                <a16:creationId xmlns:a16="http://schemas.microsoft.com/office/drawing/2014/main" id="{1A1B9963-1621-C220-AFB1-4BAF93F84FED}"/>
              </a:ext>
            </a:extLst>
          </p:cNvPr>
          <p:cNvSpPr/>
          <p:nvPr/>
        </p:nvSpPr>
        <p:spPr>
          <a:xfrm>
            <a:off x="8570624" y="1573779"/>
            <a:ext cx="3031958" cy="1417114"/>
          </a:xfrm>
          <a:prstGeom prst="accentBorderCallout2">
            <a:avLst>
              <a:gd name="adj1" fmla="val 20108"/>
              <a:gd name="adj2" fmla="val -3254"/>
              <a:gd name="adj3" fmla="val 18750"/>
              <a:gd name="adj4" fmla="val -16667"/>
              <a:gd name="adj5" fmla="val 53408"/>
              <a:gd name="adj6" fmla="val -28254"/>
            </a:avLst>
          </a:prstGeom>
          <a:solidFill>
            <a:schemeClr val="accent4">
              <a:lumMod val="40000"/>
              <a:lumOff val="60000"/>
            </a:schemeClr>
          </a:solid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lumMod val="65000"/>
                    <a:lumOff val="35000"/>
                  </a:schemeClr>
                </a:solidFill>
              </a:rPr>
              <a:t>An Escalation Process Type may be raised where an SLA in a REC process has been missed</a:t>
            </a:r>
          </a:p>
          <a:p>
            <a:pPr algn="ctr"/>
            <a:endParaRPr lang="en-GB" sz="1100" dirty="0">
              <a:solidFill>
                <a:schemeClr val="tx1">
                  <a:lumMod val="65000"/>
                  <a:lumOff val="35000"/>
                </a:schemeClr>
              </a:solidFill>
            </a:endParaRPr>
          </a:p>
          <a:p>
            <a:pPr algn="ctr"/>
            <a:r>
              <a:rPr lang="en-GB" sz="1100" dirty="0">
                <a:solidFill>
                  <a:schemeClr val="tx1">
                    <a:lumMod val="65000"/>
                    <a:lumOff val="35000"/>
                  </a:schemeClr>
                </a:solidFill>
              </a:rPr>
              <a:t>A General Query Process Type may be raised where the REC provides and/or customer information needs to be exchanged</a:t>
            </a:r>
            <a:endParaRPr lang="en-GB" dirty="0"/>
          </a:p>
        </p:txBody>
      </p:sp>
      <p:sp>
        <p:nvSpPr>
          <p:cNvPr id="16" name="Callout: Bent Line with Border and Accent Bar 15">
            <a:extLst>
              <a:ext uri="{FF2B5EF4-FFF2-40B4-BE49-F238E27FC236}">
                <a16:creationId xmlns:a16="http://schemas.microsoft.com/office/drawing/2014/main" id="{3BA24120-41EC-09EC-F6F6-12C071C1AE56}"/>
              </a:ext>
            </a:extLst>
          </p:cNvPr>
          <p:cNvSpPr/>
          <p:nvPr/>
        </p:nvSpPr>
        <p:spPr>
          <a:xfrm>
            <a:off x="8563219" y="5536893"/>
            <a:ext cx="3031958" cy="1123593"/>
          </a:xfrm>
          <a:prstGeom prst="accentBorderCallout2">
            <a:avLst>
              <a:gd name="adj1" fmla="val 51965"/>
              <a:gd name="adj2" fmla="val -2937"/>
              <a:gd name="adj3" fmla="val 73766"/>
              <a:gd name="adj4" fmla="val -24286"/>
              <a:gd name="adj5" fmla="val 54056"/>
              <a:gd name="adj6" fmla="val -52381"/>
            </a:avLst>
          </a:prstGeom>
          <a:solidFill>
            <a:schemeClr val="accent2">
              <a:lumMod val="40000"/>
              <a:lumOff val="6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lumMod val="65000"/>
                    <a:lumOff val="35000"/>
                  </a:schemeClr>
                </a:solidFill>
              </a:rPr>
              <a:t>An Escalation Communication should be resolved in 5WD</a:t>
            </a:r>
          </a:p>
          <a:p>
            <a:pPr algn="ctr"/>
            <a:endParaRPr lang="en-GB" sz="1100" dirty="0">
              <a:solidFill>
                <a:schemeClr val="tx1">
                  <a:lumMod val="65000"/>
                  <a:lumOff val="35000"/>
                </a:schemeClr>
              </a:solidFill>
            </a:endParaRPr>
          </a:p>
          <a:p>
            <a:pPr algn="ctr"/>
            <a:r>
              <a:rPr lang="en-GB" sz="1100" dirty="0">
                <a:solidFill>
                  <a:schemeClr val="tx1">
                    <a:lumMod val="65000"/>
                    <a:lumOff val="35000"/>
                  </a:schemeClr>
                </a:solidFill>
              </a:rPr>
              <a:t>A General Query Process Type should be resolved as promptly as possible</a:t>
            </a:r>
          </a:p>
        </p:txBody>
      </p:sp>
      <p:sp>
        <p:nvSpPr>
          <p:cNvPr id="17" name="Callout: Bent Line with Border and Accent Bar 16">
            <a:extLst>
              <a:ext uri="{FF2B5EF4-FFF2-40B4-BE49-F238E27FC236}">
                <a16:creationId xmlns:a16="http://schemas.microsoft.com/office/drawing/2014/main" id="{993B01C9-360F-F74B-D32C-BFA1E2536361}"/>
              </a:ext>
            </a:extLst>
          </p:cNvPr>
          <p:cNvSpPr/>
          <p:nvPr/>
        </p:nvSpPr>
        <p:spPr>
          <a:xfrm>
            <a:off x="249196" y="2864513"/>
            <a:ext cx="2155913" cy="1123593"/>
          </a:xfrm>
          <a:prstGeom prst="accentBorderCallout2">
            <a:avLst>
              <a:gd name="adj1" fmla="val 53678"/>
              <a:gd name="adj2" fmla="val 103730"/>
              <a:gd name="adj3" fmla="val 59203"/>
              <a:gd name="adj4" fmla="val 118571"/>
              <a:gd name="adj5" fmla="val 34353"/>
              <a:gd name="adj6" fmla="val 133978"/>
            </a:avLst>
          </a:prstGeom>
          <a:solidFill>
            <a:schemeClr val="accent2">
              <a:lumMod val="20000"/>
              <a:lumOff val="8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lumMod val="65000"/>
                    <a:lumOff val="35000"/>
                  </a:schemeClr>
                </a:solidFill>
              </a:rPr>
              <a:t>Communications can be manually archived, but will automatically archive after 30 days, and automatically delete after a further 30 days</a:t>
            </a:r>
          </a:p>
        </p:txBody>
      </p:sp>
    </p:spTree>
    <p:extLst>
      <p:ext uri="{BB962C8B-B14F-4D97-AF65-F5344CB8AC3E}">
        <p14:creationId xmlns:p14="http://schemas.microsoft.com/office/powerpoint/2010/main" val="292536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0024-2E42-4E82-B34F-731B7D8A56FF}"/>
              </a:ext>
            </a:extLst>
          </p:cNvPr>
          <p:cNvSpPr>
            <a:spLocks noGrp="1"/>
          </p:cNvSpPr>
          <p:nvPr>
            <p:ph type="title"/>
          </p:nvPr>
        </p:nvSpPr>
        <p:spPr/>
        <p:txBody>
          <a:bodyPr/>
          <a:lstStyle/>
          <a:p>
            <a:r>
              <a:rPr lang="en-GB" dirty="0"/>
              <a:t>2. General guidance on use of SDEP</a:t>
            </a:r>
          </a:p>
        </p:txBody>
      </p:sp>
    </p:spTree>
    <p:extLst>
      <p:ext uri="{BB962C8B-B14F-4D97-AF65-F5344CB8AC3E}">
        <p14:creationId xmlns:p14="http://schemas.microsoft.com/office/powerpoint/2010/main" val="3968147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What triggers a communication</a:t>
            </a:r>
            <a:endParaRPr lang="en-GB" dirty="0"/>
          </a:p>
        </p:txBody>
      </p:sp>
      <p:sp>
        <p:nvSpPr>
          <p:cNvPr id="13" name="TextBox 12">
            <a:extLst>
              <a:ext uri="{FF2B5EF4-FFF2-40B4-BE49-F238E27FC236}">
                <a16:creationId xmlns:a16="http://schemas.microsoft.com/office/drawing/2014/main" id="{2C522F00-3A73-C11D-6322-F43679FF22A6}"/>
              </a:ext>
            </a:extLst>
          </p:cNvPr>
          <p:cNvSpPr txBox="1"/>
          <p:nvPr/>
        </p:nvSpPr>
        <p:spPr>
          <a:xfrm>
            <a:off x="851883" y="2059914"/>
            <a:ext cx="5770289" cy="738664"/>
          </a:xfrm>
          <a:prstGeom prst="rect">
            <a:avLst/>
          </a:prstGeom>
          <a:noFill/>
        </p:spPr>
        <p:txBody>
          <a:bodyPr wrap="square" rtlCol="0">
            <a:spAutoFit/>
          </a:bodyPr>
          <a:lstStyle/>
          <a:p>
            <a:r>
              <a:rPr lang="en-GB" dirty="0"/>
              <a:t>…</a:t>
            </a:r>
            <a:r>
              <a:rPr lang="en-GB" sz="2400" b="1" dirty="0"/>
              <a:t>Exchange</a:t>
            </a:r>
            <a:r>
              <a:rPr lang="en-GB" sz="2400" dirty="0"/>
              <a:t> </a:t>
            </a:r>
            <a:r>
              <a:rPr lang="en-GB" dirty="0"/>
              <a:t>customer information with another party in order to resolve an issue on a particular subject</a:t>
            </a:r>
          </a:p>
        </p:txBody>
      </p:sp>
      <p:sp>
        <p:nvSpPr>
          <p:cNvPr id="2" name="TextBox 1">
            <a:extLst>
              <a:ext uri="{FF2B5EF4-FFF2-40B4-BE49-F238E27FC236}">
                <a16:creationId xmlns:a16="http://schemas.microsoft.com/office/drawing/2014/main" id="{BAA57F5B-3AB1-723F-1DFD-9EADE517D503}"/>
              </a:ext>
            </a:extLst>
          </p:cNvPr>
          <p:cNvSpPr txBox="1"/>
          <p:nvPr/>
        </p:nvSpPr>
        <p:spPr>
          <a:xfrm>
            <a:off x="928885" y="3120691"/>
            <a:ext cx="5693287" cy="738664"/>
          </a:xfrm>
          <a:prstGeom prst="rect">
            <a:avLst/>
          </a:prstGeom>
          <a:noFill/>
        </p:spPr>
        <p:txBody>
          <a:bodyPr wrap="square" rtlCol="0">
            <a:spAutoFit/>
          </a:bodyPr>
          <a:lstStyle/>
          <a:p>
            <a:r>
              <a:rPr lang="en-GB" dirty="0"/>
              <a:t>…</a:t>
            </a:r>
            <a:r>
              <a:rPr lang="en-GB" sz="2400" b="1" dirty="0"/>
              <a:t>Communicate</a:t>
            </a:r>
            <a:r>
              <a:rPr lang="en-GB" dirty="0"/>
              <a:t> with another party for a specific reason cited in the REC</a:t>
            </a:r>
          </a:p>
        </p:txBody>
      </p:sp>
      <p:sp>
        <p:nvSpPr>
          <p:cNvPr id="3" name="TextBox 2">
            <a:extLst>
              <a:ext uri="{FF2B5EF4-FFF2-40B4-BE49-F238E27FC236}">
                <a16:creationId xmlns:a16="http://schemas.microsoft.com/office/drawing/2014/main" id="{7B16D4FD-FEBE-3AB0-CEBA-08C2B5D83211}"/>
              </a:ext>
            </a:extLst>
          </p:cNvPr>
          <p:cNvSpPr txBox="1"/>
          <p:nvPr/>
        </p:nvSpPr>
        <p:spPr>
          <a:xfrm>
            <a:off x="851883" y="4345184"/>
            <a:ext cx="5693286" cy="738664"/>
          </a:xfrm>
          <a:prstGeom prst="rect">
            <a:avLst/>
          </a:prstGeom>
          <a:noFill/>
        </p:spPr>
        <p:txBody>
          <a:bodyPr wrap="square" rtlCol="0">
            <a:spAutoFit/>
          </a:bodyPr>
          <a:lstStyle/>
          <a:p>
            <a:r>
              <a:rPr lang="en-GB" dirty="0"/>
              <a:t>…</a:t>
            </a:r>
            <a:r>
              <a:rPr lang="en-GB" sz="2400" b="1" dirty="0"/>
              <a:t>Chase </a:t>
            </a:r>
            <a:r>
              <a:rPr lang="en-GB" dirty="0"/>
              <a:t>a Market Message not received in the timescale set out in the REC, or what you have received isn’t correct </a:t>
            </a:r>
          </a:p>
        </p:txBody>
      </p:sp>
      <p:sp>
        <p:nvSpPr>
          <p:cNvPr id="4" name="TextBox 3">
            <a:extLst>
              <a:ext uri="{FF2B5EF4-FFF2-40B4-BE49-F238E27FC236}">
                <a16:creationId xmlns:a16="http://schemas.microsoft.com/office/drawing/2014/main" id="{CA6BADDB-8085-04FC-044A-5960D2FE343A}"/>
              </a:ext>
            </a:extLst>
          </p:cNvPr>
          <p:cNvSpPr txBox="1"/>
          <p:nvPr/>
        </p:nvSpPr>
        <p:spPr>
          <a:xfrm>
            <a:off x="851883" y="5825494"/>
            <a:ext cx="5183424" cy="461665"/>
          </a:xfrm>
          <a:prstGeom prst="rect">
            <a:avLst/>
          </a:prstGeom>
          <a:noFill/>
        </p:spPr>
        <p:txBody>
          <a:bodyPr wrap="square" rtlCol="0">
            <a:spAutoFit/>
          </a:bodyPr>
          <a:lstStyle/>
          <a:p>
            <a:r>
              <a:rPr lang="en-GB" dirty="0"/>
              <a:t>…</a:t>
            </a:r>
            <a:r>
              <a:rPr lang="en-GB" sz="2400" b="1" dirty="0"/>
              <a:t>Provide </a:t>
            </a:r>
            <a:r>
              <a:rPr lang="en-GB" dirty="0"/>
              <a:t>information to another party</a:t>
            </a:r>
          </a:p>
        </p:txBody>
      </p:sp>
      <p:sp>
        <p:nvSpPr>
          <p:cNvPr id="5" name="TextBox 4">
            <a:extLst>
              <a:ext uri="{FF2B5EF4-FFF2-40B4-BE49-F238E27FC236}">
                <a16:creationId xmlns:a16="http://schemas.microsoft.com/office/drawing/2014/main" id="{2AA6CCEB-D92F-67C0-8F91-01831822CD5C}"/>
              </a:ext>
            </a:extLst>
          </p:cNvPr>
          <p:cNvSpPr txBox="1"/>
          <p:nvPr/>
        </p:nvSpPr>
        <p:spPr>
          <a:xfrm>
            <a:off x="5003961" y="1364646"/>
            <a:ext cx="2448909" cy="461665"/>
          </a:xfrm>
          <a:prstGeom prst="rect">
            <a:avLst/>
          </a:prstGeom>
          <a:noFill/>
        </p:spPr>
        <p:txBody>
          <a:bodyPr wrap="square" rtlCol="0">
            <a:spAutoFit/>
          </a:bodyPr>
          <a:lstStyle/>
          <a:p>
            <a:r>
              <a:rPr lang="en-GB" sz="2400" dirty="0"/>
              <a:t>You need to …</a:t>
            </a:r>
          </a:p>
        </p:txBody>
      </p:sp>
      <p:sp>
        <p:nvSpPr>
          <p:cNvPr id="6" name="TextBox 5">
            <a:extLst>
              <a:ext uri="{FF2B5EF4-FFF2-40B4-BE49-F238E27FC236}">
                <a16:creationId xmlns:a16="http://schemas.microsoft.com/office/drawing/2014/main" id="{A11E0C43-FAFB-25A9-A3BC-E4BAA7AA40AD}"/>
              </a:ext>
            </a:extLst>
          </p:cNvPr>
          <p:cNvSpPr txBox="1"/>
          <p:nvPr/>
        </p:nvSpPr>
        <p:spPr>
          <a:xfrm>
            <a:off x="7318465" y="2059913"/>
            <a:ext cx="4256827" cy="646331"/>
          </a:xfrm>
          <a:prstGeom prst="rect">
            <a:avLst/>
          </a:prstGeom>
          <a:noFill/>
        </p:spPr>
        <p:txBody>
          <a:bodyPr wrap="square" rtlCol="0">
            <a:spAutoFit/>
          </a:bodyPr>
          <a:lstStyle/>
          <a:p>
            <a:pPr algn="ctr"/>
            <a:r>
              <a:rPr lang="en-GB" dirty="0">
                <a:solidFill>
                  <a:srgbClr val="68A495"/>
                </a:solidFill>
              </a:rPr>
              <a:t>e.g. additional info re an Erroneous Switch or an Ombudsman complaint</a:t>
            </a:r>
          </a:p>
        </p:txBody>
      </p:sp>
      <p:sp>
        <p:nvSpPr>
          <p:cNvPr id="7" name="TextBox 6">
            <a:extLst>
              <a:ext uri="{FF2B5EF4-FFF2-40B4-BE49-F238E27FC236}">
                <a16:creationId xmlns:a16="http://schemas.microsoft.com/office/drawing/2014/main" id="{FBEC8165-75EF-92A0-AF7B-5ED77C34321E}"/>
              </a:ext>
            </a:extLst>
          </p:cNvPr>
          <p:cNvSpPr txBox="1"/>
          <p:nvPr/>
        </p:nvSpPr>
        <p:spPr>
          <a:xfrm>
            <a:off x="7318466" y="3143629"/>
            <a:ext cx="4256827" cy="646331"/>
          </a:xfrm>
          <a:prstGeom prst="rect">
            <a:avLst/>
          </a:prstGeom>
          <a:noFill/>
        </p:spPr>
        <p:txBody>
          <a:bodyPr wrap="square" rtlCol="0">
            <a:spAutoFit/>
          </a:bodyPr>
          <a:lstStyle/>
          <a:p>
            <a:pPr algn="ctr"/>
            <a:r>
              <a:rPr lang="en-GB" dirty="0">
                <a:solidFill>
                  <a:srgbClr val="68A495"/>
                </a:solidFill>
              </a:rPr>
              <a:t>e.g. CFSB 5.4 – Request and provide customer details for GSOP payments</a:t>
            </a:r>
          </a:p>
        </p:txBody>
      </p:sp>
      <p:sp>
        <p:nvSpPr>
          <p:cNvPr id="8" name="TextBox 7">
            <a:extLst>
              <a:ext uri="{FF2B5EF4-FFF2-40B4-BE49-F238E27FC236}">
                <a16:creationId xmlns:a16="http://schemas.microsoft.com/office/drawing/2014/main" id="{B8869A15-CB04-BDCB-0FF3-B09048A6DE12}"/>
              </a:ext>
            </a:extLst>
          </p:cNvPr>
          <p:cNvSpPr txBox="1"/>
          <p:nvPr/>
        </p:nvSpPr>
        <p:spPr>
          <a:xfrm>
            <a:off x="7318465" y="4345184"/>
            <a:ext cx="4256827" cy="923330"/>
          </a:xfrm>
          <a:prstGeom prst="rect">
            <a:avLst/>
          </a:prstGeom>
          <a:noFill/>
        </p:spPr>
        <p:txBody>
          <a:bodyPr wrap="square" rtlCol="0">
            <a:spAutoFit/>
          </a:bodyPr>
          <a:lstStyle/>
          <a:p>
            <a:pPr algn="ctr"/>
            <a:r>
              <a:rPr lang="en-GB" dirty="0">
                <a:solidFill>
                  <a:srgbClr val="68A495"/>
                </a:solidFill>
              </a:rPr>
              <a:t>e.g. CFSB 12.10.3 - Associated Supplier must accept or reject Crossed Meter Initial Request in 5WD</a:t>
            </a:r>
          </a:p>
        </p:txBody>
      </p:sp>
      <p:sp>
        <p:nvSpPr>
          <p:cNvPr id="9" name="TextBox 8">
            <a:extLst>
              <a:ext uri="{FF2B5EF4-FFF2-40B4-BE49-F238E27FC236}">
                <a16:creationId xmlns:a16="http://schemas.microsoft.com/office/drawing/2014/main" id="{5ADD4012-F680-1B96-6D97-2A71E268CE6A}"/>
              </a:ext>
            </a:extLst>
          </p:cNvPr>
          <p:cNvSpPr txBox="1"/>
          <p:nvPr/>
        </p:nvSpPr>
        <p:spPr>
          <a:xfrm>
            <a:off x="7370631" y="5579680"/>
            <a:ext cx="4204662" cy="923330"/>
          </a:xfrm>
          <a:prstGeom prst="rect">
            <a:avLst/>
          </a:prstGeom>
          <a:noFill/>
        </p:spPr>
        <p:txBody>
          <a:bodyPr wrap="square" rtlCol="0">
            <a:spAutoFit/>
          </a:bodyPr>
          <a:lstStyle/>
          <a:p>
            <a:pPr algn="ctr"/>
            <a:r>
              <a:rPr lang="en-GB" dirty="0">
                <a:solidFill>
                  <a:srgbClr val="68A495"/>
                </a:solidFill>
              </a:rPr>
              <a:t>e.g. Supplier provides additional information to the DNO that can't be included in the D0381 Market Message</a:t>
            </a:r>
          </a:p>
        </p:txBody>
      </p:sp>
      <p:grpSp>
        <p:nvGrpSpPr>
          <p:cNvPr id="10" name="Graphic 2">
            <a:extLst>
              <a:ext uri="{FF2B5EF4-FFF2-40B4-BE49-F238E27FC236}">
                <a16:creationId xmlns:a16="http://schemas.microsoft.com/office/drawing/2014/main" id="{4EA9CBDE-8F0D-B21B-79BF-A63CDFD24162}"/>
              </a:ext>
            </a:extLst>
          </p:cNvPr>
          <p:cNvGrpSpPr>
            <a:grpSpLocks noChangeAspect="1"/>
          </p:cNvGrpSpPr>
          <p:nvPr/>
        </p:nvGrpSpPr>
        <p:grpSpPr>
          <a:xfrm>
            <a:off x="209895" y="5907069"/>
            <a:ext cx="497342" cy="497342"/>
            <a:chOff x="5864412" y="3152586"/>
            <a:chExt cx="463177" cy="463177"/>
          </a:xfrm>
          <a:solidFill>
            <a:schemeClr val="tx1"/>
          </a:solidFill>
        </p:grpSpPr>
        <p:sp>
          <p:nvSpPr>
            <p:cNvPr id="11" name="Freeform: Shape 10">
              <a:extLst>
                <a:ext uri="{FF2B5EF4-FFF2-40B4-BE49-F238E27FC236}">
                  <a16:creationId xmlns:a16="http://schemas.microsoft.com/office/drawing/2014/main" id="{3B99B85A-2638-3BFA-B440-7F6577ACBDD1}"/>
                </a:ext>
              </a:extLst>
            </p:cNvPr>
            <p:cNvSpPr/>
            <p:nvPr/>
          </p:nvSpPr>
          <p:spPr>
            <a:xfrm>
              <a:off x="5864978" y="3153153"/>
              <a:ext cx="449554" cy="449554"/>
            </a:xfrm>
            <a:custGeom>
              <a:avLst/>
              <a:gdLst>
                <a:gd name="connsiteX0" fmla="*/ 231023 w 449554"/>
                <a:gd name="connsiteY0" fmla="*/ 462610 h 449554"/>
                <a:gd name="connsiteX1" fmla="*/ 1 w 449554"/>
                <a:gd name="connsiteY1" fmla="*/ 230457 h 449554"/>
                <a:gd name="connsiteX2" fmla="*/ 67548 w 449554"/>
                <a:gd name="connsiteY2" fmla="*/ 67548 h 449554"/>
                <a:gd name="connsiteX3" fmla="*/ 394497 w 449554"/>
                <a:gd name="connsiteY3" fmla="*/ 67548 h 449554"/>
                <a:gd name="connsiteX4" fmla="*/ 394497 w 449554"/>
                <a:gd name="connsiteY4" fmla="*/ 67548 h 449554"/>
                <a:gd name="connsiteX5" fmla="*/ 393931 w 449554"/>
                <a:gd name="connsiteY5" fmla="*/ 395063 h 449554"/>
                <a:gd name="connsiteX6" fmla="*/ 231023 w 449554"/>
                <a:gd name="connsiteY6" fmla="*/ 462610 h 449554"/>
                <a:gd name="connsiteX7" fmla="*/ 231023 w 449554"/>
                <a:gd name="connsiteY7" fmla="*/ 13056 h 449554"/>
                <a:gd name="connsiteX8" fmla="*/ 13057 w 449554"/>
                <a:gd name="connsiteY8" fmla="*/ 231022 h 449554"/>
                <a:gd name="connsiteX9" fmla="*/ 231023 w 449554"/>
                <a:gd name="connsiteY9" fmla="*/ 448988 h 449554"/>
                <a:gd name="connsiteX10" fmla="*/ 448988 w 449554"/>
                <a:gd name="connsiteY10" fmla="*/ 231022 h 449554"/>
                <a:gd name="connsiteX11" fmla="*/ 231023 w 449554"/>
                <a:gd name="connsiteY11" fmla="*/ 13056 h 44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9554" h="449554">
                  <a:moveTo>
                    <a:pt x="231023" y="462610"/>
                  </a:moveTo>
                  <a:cubicBezTo>
                    <a:pt x="103120" y="462298"/>
                    <a:pt x="-312" y="358359"/>
                    <a:pt x="1" y="230457"/>
                  </a:cubicBezTo>
                  <a:cubicBezTo>
                    <a:pt x="150" y="169370"/>
                    <a:pt x="24428" y="110817"/>
                    <a:pt x="67548" y="67548"/>
                  </a:cubicBezTo>
                  <a:cubicBezTo>
                    <a:pt x="157924" y="-22516"/>
                    <a:pt x="304121" y="-22516"/>
                    <a:pt x="394497" y="67548"/>
                  </a:cubicBezTo>
                  <a:lnTo>
                    <a:pt x="394497" y="67548"/>
                  </a:lnTo>
                  <a:cubicBezTo>
                    <a:pt x="484781" y="158145"/>
                    <a:pt x="484529" y="304779"/>
                    <a:pt x="393931" y="395063"/>
                  </a:cubicBezTo>
                  <a:cubicBezTo>
                    <a:pt x="350663" y="438183"/>
                    <a:pt x="292109" y="462461"/>
                    <a:pt x="231023" y="462610"/>
                  </a:cubicBezTo>
                  <a:close/>
                  <a:moveTo>
                    <a:pt x="231023" y="13056"/>
                  </a:moveTo>
                  <a:cubicBezTo>
                    <a:pt x="110643" y="13056"/>
                    <a:pt x="13057" y="110643"/>
                    <a:pt x="13057" y="231022"/>
                  </a:cubicBezTo>
                  <a:cubicBezTo>
                    <a:pt x="13057" y="351402"/>
                    <a:pt x="110643" y="448988"/>
                    <a:pt x="231023" y="448988"/>
                  </a:cubicBezTo>
                  <a:cubicBezTo>
                    <a:pt x="351402" y="448988"/>
                    <a:pt x="448988" y="351402"/>
                    <a:pt x="448988" y="231022"/>
                  </a:cubicBezTo>
                  <a:cubicBezTo>
                    <a:pt x="448988" y="110643"/>
                    <a:pt x="351402" y="13056"/>
                    <a:pt x="231023" y="13056"/>
                  </a:cubicBezTo>
                  <a:close/>
                </a:path>
              </a:pathLst>
            </a:custGeom>
            <a:grpFill/>
            <a:ln w="13447"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601CB1A6-ED22-5265-6AF1-20E36CA80C22}"/>
                </a:ext>
              </a:extLst>
            </p:cNvPr>
            <p:cNvSpPr/>
            <p:nvPr/>
          </p:nvSpPr>
          <p:spPr>
            <a:xfrm>
              <a:off x="6089189" y="3365103"/>
              <a:ext cx="13623" cy="136229"/>
            </a:xfrm>
            <a:custGeom>
              <a:avLst/>
              <a:gdLst>
                <a:gd name="connsiteX0" fmla="*/ 6811 w 13622"/>
                <a:gd name="connsiteY0" fmla="*/ 148489 h 136228"/>
                <a:gd name="connsiteX1" fmla="*/ 0 w 13622"/>
                <a:gd name="connsiteY1" fmla="*/ 141678 h 136228"/>
                <a:gd name="connsiteX2" fmla="*/ 0 w 13622"/>
                <a:gd name="connsiteY2" fmla="*/ 6811 h 136228"/>
                <a:gd name="connsiteX3" fmla="*/ 6811 w 13622"/>
                <a:gd name="connsiteY3" fmla="*/ 0 h 136228"/>
                <a:gd name="connsiteX4" fmla="*/ 13623 w 13622"/>
                <a:gd name="connsiteY4" fmla="*/ 6811 h 136228"/>
                <a:gd name="connsiteX5" fmla="*/ 13623 w 13622"/>
                <a:gd name="connsiteY5" fmla="*/ 141678 h 136228"/>
                <a:gd name="connsiteX6" fmla="*/ 6811 w 13622"/>
                <a:gd name="connsiteY6" fmla="*/ 148489 h 13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22" h="136228">
                  <a:moveTo>
                    <a:pt x="6811" y="148489"/>
                  </a:moveTo>
                  <a:cubicBezTo>
                    <a:pt x="3050" y="148489"/>
                    <a:pt x="0" y="145439"/>
                    <a:pt x="0" y="141678"/>
                  </a:cubicBezTo>
                  <a:lnTo>
                    <a:pt x="0" y="6811"/>
                  </a:lnTo>
                  <a:cubicBezTo>
                    <a:pt x="72" y="3080"/>
                    <a:pt x="3080" y="72"/>
                    <a:pt x="6811" y="0"/>
                  </a:cubicBezTo>
                  <a:cubicBezTo>
                    <a:pt x="10573" y="0"/>
                    <a:pt x="13623" y="3050"/>
                    <a:pt x="13623" y="6811"/>
                  </a:cubicBezTo>
                  <a:lnTo>
                    <a:pt x="13623" y="141678"/>
                  </a:lnTo>
                  <a:cubicBezTo>
                    <a:pt x="13623" y="145439"/>
                    <a:pt x="10573" y="148489"/>
                    <a:pt x="6811" y="148489"/>
                  </a:cubicBezTo>
                  <a:close/>
                </a:path>
              </a:pathLst>
            </a:custGeom>
            <a:grpFill/>
            <a:ln w="13447"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6DA3150D-B0EC-4070-E6FE-540A1E692AC3}"/>
                </a:ext>
              </a:extLst>
            </p:cNvPr>
            <p:cNvSpPr/>
            <p:nvPr/>
          </p:nvSpPr>
          <p:spPr>
            <a:xfrm>
              <a:off x="6077473" y="3285545"/>
              <a:ext cx="27246" cy="27246"/>
            </a:xfrm>
            <a:custGeom>
              <a:avLst/>
              <a:gdLst>
                <a:gd name="connsiteX0" fmla="*/ 37054 w 27245"/>
                <a:gd name="connsiteY0" fmla="*/ 18527 h 27245"/>
                <a:gd name="connsiteX1" fmla="*/ 18527 w 27245"/>
                <a:gd name="connsiteY1" fmla="*/ 37054 h 27245"/>
                <a:gd name="connsiteX2" fmla="*/ 0 w 27245"/>
                <a:gd name="connsiteY2" fmla="*/ 18527 h 27245"/>
                <a:gd name="connsiteX3" fmla="*/ 18527 w 27245"/>
                <a:gd name="connsiteY3" fmla="*/ 0 h 27245"/>
                <a:gd name="connsiteX4" fmla="*/ 37054 w 27245"/>
                <a:gd name="connsiteY4" fmla="*/ 18527 h 2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45" h="27245">
                  <a:moveTo>
                    <a:pt x="37054" y="18527"/>
                  </a:moveTo>
                  <a:cubicBezTo>
                    <a:pt x="37054" y="28759"/>
                    <a:pt x="28759" y="37054"/>
                    <a:pt x="18527" y="37054"/>
                  </a:cubicBezTo>
                  <a:cubicBezTo>
                    <a:pt x="8295" y="37054"/>
                    <a:pt x="0" y="28759"/>
                    <a:pt x="0" y="18527"/>
                  </a:cubicBezTo>
                  <a:cubicBezTo>
                    <a:pt x="0" y="8295"/>
                    <a:pt x="8295" y="0"/>
                    <a:pt x="18527" y="0"/>
                  </a:cubicBezTo>
                  <a:cubicBezTo>
                    <a:pt x="28759" y="0"/>
                    <a:pt x="37054" y="8295"/>
                    <a:pt x="37054" y="18527"/>
                  </a:cubicBezTo>
                  <a:close/>
                </a:path>
              </a:pathLst>
            </a:custGeom>
            <a:grpFill/>
            <a:ln w="13447" cap="flat">
              <a:noFill/>
              <a:prstDash val="solid"/>
              <a:miter/>
            </a:ln>
          </p:spPr>
          <p:txBody>
            <a:bodyPr rtlCol="0" anchor="ctr"/>
            <a:lstStyle/>
            <a:p>
              <a:endParaRPr lang="en-GB" dirty="0"/>
            </a:p>
          </p:txBody>
        </p:sp>
      </p:grpSp>
      <p:grpSp>
        <p:nvGrpSpPr>
          <p:cNvPr id="16" name="Graphic 2">
            <a:extLst>
              <a:ext uri="{FF2B5EF4-FFF2-40B4-BE49-F238E27FC236}">
                <a16:creationId xmlns:a16="http://schemas.microsoft.com/office/drawing/2014/main" id="{89E61898-B95F-CA86-3417-299C34BE8312}"/>
              </a:ext>
            </a:extLst>
          </p:cNvPr>
          <p:cNvGrpSpPr>
            <a:grpSpLocks noChangeAspect="1"/>
          </p:cNvGrpSpPr>
          <p:nvPr/>
        </p:nvGrpSpPr>
        <p:grpSpPr>
          <a:xfrm>
            <a:off x="209895" y="4604344"/>
            <a:ext cx="497342" cy="497342"/>
            <a:chOff x="5864412" y="3152586"/>
            <a:chExt cx="463177" cy="463177"/>
          </a:xfrm>
          <a:solidFill>
            <a:schemeClr val="tx1"/>
          </a:solidFill>
        </p:grpSpPr>
        <p:sp>
          <p:nvSpPr>
            <p:cNvPr id="17" name="Freeform: Shape 16">
              <a:extLst>
                <a:ext uri="{FF2B5EF4-FFF2-40B4-BE49-F238E27FC236}">
                  <a16:creationId xmlns:a16="http://schemas.microsoft.com/office/drawing/2014/main" id="{E8872B5A-0CD5-3E89-886B-9A594A87D72B}"/>
                </a:ext>
              </a:extLst>
            </p:cNvPr>
            <p:cNvSpPr/>
            <p:nvPr/>
          </p:nvSpPr>
          <p:spPr>
            <a:xfrm>
              <a:off x="5864412" y="3152586"/>
              <a:ext cx="463177" cy="449554"/>
            </a:xfrm>
            <a:custGeom>
              <a:avLst/>
              <a:gdLst>
                <a:gd name="connsiteX0" fmla="*/ 88549 w 463177"/>
                <a:gd name="connsiteY0" fmla="*/ 462360 h 449554"/>
                <a:gd name="connsiteX1" fmla="*/ 85279 w 463177"/>
                <a:gd name="connsiteY1" fmla="*/ 461542 h 449554"/>
                <a:gd name="connsiteX2" fmla="*/ 81737 w 463177"/>
                <a:gd name="connsiteY2" fmla="*/ 455548 h 449554"/>
                <a:gd name="connsiteX3" fmla="*/ 81737 w 463177"/>
                <a:gd name="connsiteY3" fmla="*/ 381440 h 449554"/>
                <a:gd name="connsiteX4" fmla="*/ 37463 w 463177"/>
                <a:gd name="connsiteY4" fmla="*/ 381440 h 449554"/>
                <a:gd name="connsiteX5" fmla="*/ 41 w 463177"/>
                <a:gd name="connsiteY5" fmla="*/ 347567 h 449554"/>
                <a:gd name="connsiteX6" fmla="*/ 0 w 463177"/>
                <a:gd name="connsiteY6" fmla="*/ 346293 h 449554"/>
                <a:gd name="connsiteX7" fmla="*/ 0 w 463177"/>
                <a:gd name="connsiteY7" fmla="*/ 37327 h 449554"/>
                <a:gd name="connsiteX8" fmla="*/ 37463 w 463177"/>
                <a:gd name="connsiteY8" fmla="*/ 0 h 449554"/>
                <a:gd name="connsiteX9" fmla="*/ 425714 w 463177"/>
                <a:gd name="connsiteY9" fmla="*/ 0 h 449554"/>
                <a:gd name="connsiteX10" fmla="*/ 463177 w 463177"/>
                <a:gd name="connsiteY10" fmla="*/ 37327 h 449554"/>
                <a:gd name="connsiteX11" fmla="*/ 463177 w 463177"/>
                <a:gd name="connsiteY11" fmla="*/ 346293 h 449554"/>
                <a:gd name="connsiteX12" fmla="*/ 426988 w 463177"/>
                <a:gd name="connsiteY12" fmla="*/ 381481 h 449554"/>
                <a:gd name="connsiteX13" fmla="*/ 425714 w 463177"/>
                <a:gd name="connsiteY13" fmla="*/ 381440 h 449554"/>
                <a:gd name="connsiteX14" fmla="*/ 213198 w 463177"/>
                <a:gd name="connsiteY14" fmla="*/ 381440 h 449554"/>
                <a:gd name="connsiteX15" fmla="*/ 92363 w 463177"/>
                <a:gd name="connsiteY15" fmla="*/ 461270 h 449554"/>
                <a:gd name="connsiteX16" fmla="*/ 88549 w 463177"/>
                <a:gd name="connsiteY16" fmla="*/ 462360 h 449554"/>
                <a:gd name="connsiteX17" fmla="*/ 37463 w 463177"/>
                <a:gd name="connsiteY17" fmla="*/ 13623 h 449554"/>
                <a:gd name="connsiteX18" fmla="*/ 13623 w 463177"/>
                <a:gd name="connsiteY18" fmla="*/ 37327 h 449554"/>
                <a:gd name="connsiteX19" fmla="*/ 13623 w 463177"/>
                <a:gd name="connsiteY19" fmla="*/ 346293 h 449554"/>
                <a:gd name="connsiteX20" fmla="*/ 36160 w 463177"/>
                <a:gd name="connsiteY20" fmla="*/ 367884 h 449554"/>
                <a:gd name="connsiteX21" fmla="*/ 37463 w 463177"/>
                <a:gd name="connsiteY21" fmla="*/ 367817 h 449554"/>
                <a:gd name="connsiteX22" fmla="*/ 88549 w 463177"/>
                <a:gd name="connsiteY22" fmla="*/ 367817 h 449554"/>
                <a:gd name="connsiteX23" fmla="*/ 95360 w 463177"/>
                <a:gd name="connsiteY23" fmla="*/ 374628 h 449554"/>
                <a:gd name="connsiteX24" fmla="*/ 95360 w 463177"/>
                <a:gd name="connsiteY24" fmla="*/ 442743 h 449554"/>
                <a:gd name="connsiteX25" fmla="*/ 207340 w 463177"/>
                <a:gd name="connsiteY25" fmla="*/ 368907 h 449554"/>
                <a:gd name="connsiteX26" fmla="*/ 211154 w 463177"/>
                <a:gd name="connsiteY26" fmla="*/ 367817 h 449554"/>
                <a:gd name="connsiteX27" fmla="*/ 425714 w 463177"/>
                <a:gd name="connsiteY27" fmla="*/ 367817 h 449554"/>
                <a:gd name="connsiteX28" fmla="*/ 449487 w 463177"/>
                <a:gd name="connsiteY28" fmla="*/ 347595 h 449554"/>
                <a:gd name="connsiteX29" fmla="*/ 449554 w 463177"/>
                <a:gd name="connsiteY29" fmla="*/ 346293 h 449554"/>
                <a:gd name="connsiteX30" fmla="*/ 449554 w 463177"/>
                <a:gd name="connsiteY30" fmla="*/ 37327 h 449554"/>
                <a:gd name="connsiteX31" fmla="*/ 425714 w 463177"/>
                <a:gd name="connsiteY31" fmla="*/ 13623 h 44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63177" h="449554">
                  <a:moveTo>
                    <a:pt x="88549" y="462360"/>
                  </a:moveTo>
                  <a:cubicBezTo>
                    <a:pt x="87410" y="462349"/>
                    <a:pt x="86289" y="462069"/>
                    <a:pt x="85279" y="461542"/>
                  </a:cubicBezTo>
                  <a:cubicBezTo>
                    <a:pt x="83089" y="460343"/>
                    <a:pt x="81730" y="458044"/>
                    <a:pt x="81737" y="455548"/>
                  </a:cubicBezTo>
                  <a:lnTo>
                    <a:pt x="81737" y="381440"/>
                  </a:lnTo>
                  <a:lnTo>
                    <a:pt x="37463" y="381440"/>
                  </a:lnTo>
                  <a:cubicBezTo>
                    <a:pt x="17775" y="382419"/>
                    <a:pt x="1021" y="367254"/>
                    <a:pt x="41" y="347567"/>
                  </a:cubicBezTo>
                  <a:cubicBezTo>
                    <a:pt x="20" y="347143"/>
                    <a:pt x="6" y="346718"/>
                    <a:pt x="0" y="346293"/>
                  </a:cubicBezTo>
                  <a:lnTo>
                    <a:pt x="0" y="37327"/>
                  </a:lnTo>
                  <a:cubicBezTo>
                    <a:pt x="75" y="16690"/>
                    <a:pt x="16826" y="0"/>
                    <a:pt x="37463" y="0"/>
                  </a:cubicBezTo>
                  <a:lnTo>
                    <a:pt x="425714" y="0"/>
                  </a:lnTo>
                  <a:cubicBezTo>
                    <a:pt x="446351" y="0"/>
                    <a:pt x="463102" y="16690"/>
                    <a:pt x="463177" y="37327"/>
                  </a:cubicBezTo>
                  <a:lnTo>
                    <a:pt x="463177" y="346293"/>
                  </a:lnTo>
                  <a:cubicBezTo>
                    <a:pt x="462900" y="366002"/>
                    <a:pt x="446697" y="381757"/>
                    <a:pt x="426988" y="381481"/>
                  </a:cubicBezTo>
                  <a:cubicBezTo>
                    <a:pt x="426563" y="381474"/>
                    <a:pt x="426138" y="381462"/>
                    <a:pt x="425714" y="381440"/>
                  </a:cubicBezTo>
                  <a:lnTo>
                    <a:pt x="213198" y="381440"/>
                  </a:lnTo>
                  <a:lnTo>
                    <a:pt x="92363" y="461270"/>
                  </a:lnTo>
                  <a:cubicBezTo>
                    <a:pt x="91207" y="461958"/>
                    <a:pt x="89893" y="462332"/>
                    <a:pt x="88549" y="462360"/>
                  </a:cubicBezTo>
                  <a:close/>
                  <a:moveTo>
                    <a:pt x="37463" y="13623"/>
                  </a:moveTo>
                  <a:cubicBezTo>
                    <a:pt x="24349" y="13623"/>
                    <a:pt x="13698" y="24213"/>
                    <a:pt x="13623" y="37327"/>
                  </a:cubicBezTo>
                  <a:lnTo>
                    <a:pt x="13623" y="346293"/>
                  </a:lnTo>
                  <a:cubicBezTo>
                    <a:pt x="13884" y="358479"/>
                    <a:pt x="23975" y="368145"/>
                    <a:pt x="36160" y="367884"/>
                  </a:cubicBezTo>
                  <a:cubicBezTo>
                    <a:pt x="36595" y="367874"/>
                    <a:pt x="37029" y="367852"/>
                    <a:pt x="37463" y="367817"/>
                  </a:cubicBezTo>
                  <a:lnTo>
                    <a:pt x="88549" y="367817"/>
                  </a:lnTo>
                  <a:cubicBezTo>
                    <a:pt x="92310" y="367817"/>
                    <a:pt x="95360" y="370867"/>
                    <a:pt x="95360" y="374628"/>
                  </a:cubicBezTo>
                  <a:lnTo>
                    <a:pt x="95360" y="442743"/>
                  </a:lnTo>
                  <a:lnTo>
                    <a:pt x="207340" y="368907"/>
                  </a:lnTo>
                  <a:cubicBezTo>
                    <a:pt x="208495" y="368219"/>
                    <a:pt x="209810" y="367844"/>
                    <a:pt x="211154" y="367817"/>
                  </a:cubicBezTo>
                  <a:lnTo>
                    <a:pt x="425714" y="367817"/>
                  </a:lnTo>
                  <a:cubicBezTo>
                    <a:pt x="437863" y="368798"/>
                    <a:pt x="448507" y="359744"/>
                    <a:pt x="449487" y="347595"/>
                  </a:cubicBezTo>
                  <a:cubicBezTo>
                    <a:pt x="449523" y="347162"/>
                    <a:pt x="449545" y="346728"/>
                    <a:pt x="449554" y="346293"/>
                  </a:cubicBezTo>
                  <a:lnTo>
                    <a:pt x="449554" y="37327"/>
                  </a:lnTo>
                  <a:cubicBezTo>
                    <a:pt x="449479" y="24213"/>
                    <a:pt x="438828" y="13623"/>
                    <a:pt x="425714" y="13623"/>
                  </a:cubicBezTo>
                  <a:close/>
                </a:path>
              </a:pathLst>
            </a:custGeom>
            <a:grpFill/>
            <a:ln w="13447"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7B730771-4C76-DD9C-1A30-E2E436D4ECE2}"/>
                </a:ext>
              </a:extLst>
            </p:cNvPr>
            <p:cNvSpPr/>
            <p:nvPr/>
          </p:nvSpPr>
          <p:spPr>
            <a:xfrm>
              <a:off x="5986860" y="3234307"/>
              <a:ext cx="217966" cy="177097"/>
            </a:xfrm>
            <a:custGeom>
              <a:avLst/>
              <a:gdLst>
                <a:gd name="connsiteX0" fmla="*/ 211312 w 217965"/>
                <a:gd name="connsiteY0" fmla="*/ 177113 h 177097"/>
                <a:gd name="connsiteX1" fmla="*/ 6969 w 217965"/>
                <a:gd name="connsiteY1" fmla="*/ 177113 h 177097"/>
                <a:gd name="connsiteX2" fmla="*/ 975 w 217965"/>
                <a:gd name="connsiteY2" fmla="*/ 173571 h 177097"/>
                <a:gd name="connsiteX3" fmla="*/ 975 w 217965"/>
                <a:gd name="connsiteY3" fmla="*/ 166624 h 177097"/>
                <a:gd name="connsiteX4" fmla="*/ 103010 w 217965"/>
                <a:gd name="connsiteY4" fmla="*/ 3149 h 177097"/>
                <a:gd name="connsiteX5" fmla="*/ 109141 w 217965"/>
                <a:gd name="connsiteY5" fmla="*/ 16 h 177097"/>
                <a:gd name="connsiteX6" fmla="*/ 109141 w 217965"/>
                <a:gd name="connsiteY6" fmla="*/ 16 h 177097"/>
                <a:gd name="connsiteX7" fmla="*/ 114998 w 217965"/>
                <a:gd name="connsiteY7" fmla="*/ 3286 h 177097"/>
                <a:gd name="connsiteX8" fmla="*/ 217170 w 217965"/>
                <a:gd name="connsiteY8" fmla="*/ 166760 h 177097"/>
                <a:gd name="connsiteX9" fmla="*/ 217170 w 217965"/>
                <a:gd name="connsiteY9" fmla="*/ 173707 h 177097"/>
                <a:gd name="connsiteX10" fmla="*/ 211312 w 217965"/>
                <a:gd name="connsiteY10" fmla="*/ 177113 h 177097"/>
                <a:gd name="connsiteX11" fmla="*/ 19230 w 217965"/>
                <a:gd name="connsiteY11" fmla="*/ 163490 h 177097"/>
                <a:gd name="connsiteX12" fmla="*/ 199051 w 217965"/>
                <a:gd name="connsiteY12" fmla="*/ 163490 h 177097"/>
                <a:gd name="connsiteX13" fmla="*/ 109141 w 217965"/>
                <a:gd name="connsiteY13" fmla="*/ 19905 h 1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965" h="177097">
                  <a:moveTo>
                    <a:pt x="211312" y="177113"/>
                  </a:moveTo>
                  <a:lnTo>
                    <a:pt x="6969" y="177113"/>
                  </a:lnTo>
                  <a:cubicBezTo>
                    <a:pt x="4481" y="177091"/>
                    <a:pt x="2195" y="175740"/>
                    <a:pt x="975" y="173571"/>
                  </a:cubicBezTo>
                  <a:cubicBezTo>
                    <a:pt x="-325" y="171438"/>
                    <a:pt x="-325" y="168757"/>
                    <a:pt x="975" y="166624"/>
                  </a:cubicBezTo>
                  <a:lnTo>
                    <a:pt x="103010" y="3149"/>
                  </a:lnTo>
                  <a:cubicBezTo>
                    <a:pt x="104315" y="1050"/>
                    <a:pt x="106675" y="-155"/>
                    <a:pt x="109141" y="16"/>
                  </a:cubicBezTo>
                  <a:lnTo>
                    <a:pt x="109141" y="16"/>
                  </a:lnTo>
                  <a:cubicBezTo>
                    <a:pt x="111531" y="2"/>
                    <a:pt x="113755" y="1243"/>
                    <a:pt x="114998" y="3286"/>
                  </a:cubicBezTo>
                  <a:lnTo>
                    <a:pt x="217170" y="166760"/>
                  </a:lnTo>
                  <a:cubicBezTo>
                    <a:pt x="218469" y="168893"/>
                    <a:pt x="218469" y="171574"/>
                    <a:pt x="217170" y="173707"/>
                  </a:cubicBezTo>
                  <a:cubicBezTo>
                    <a:pt x="215941" y="175782"/>
                    <a:pt x="213723" y="177071"/>
                    <a:pt x="211312" y="177113"/>
                  </a:cubicBezTo>
                  <a:close/>
                  <a:moveTo>
                    <a:pt x="19230" y="163490"/>
                  </a:moveTo>
                  <a:lnTo>
                    <a:pt x="199051" y="163490"/>
                  </a:lnTo>
                  <a:lnTo>
                    <a:pt x="109141" y="19905"/>
                  </a:lnTo>
                  <a:close/>
                </a:path>
              </a:pathLst>
            </a:custGeom>
            <a:grpFill/>
            <a:ln w="13447"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8C52EB25-4A14-7B61-B2BF-15E850FE4F1F}"/>
                </a:ext>
              </a:extLst>
            </p:cNvPr>
            <p:cNvSpPr/>
            <p:nvPr/>
          </p:nvSpPr>
          <p:spPr>
            <a:xfrm>
              <a:off x="6089189" y="3295626"/>
              <a:ext cx="13623" cy="54491"/>
            </a:xfrm>
            <a:custGeom>
              <a:avLst/>
              <a:gdLst>
                <a:gd name="connsiteX0" fmla="*/ 6811 w 13622"/>
                <a:gd name="connsiteY0" fmla="*/ 63482 h 54491"/>
                <a:gd name="connsiteX1" fmla="*/ 0 w 13622"/>
                <a:gd name="connsiteY1" fmla="*/ 56671 h 54491"/>
                <a:gd name="connsiteX2" fmla="*/ 0 w 13622"/>
                <a:gd name="connsiteY2" fmla="*/ 6811 h 54491"/>
                <a:gd name="connsiteX3" fmla="*/ 6811 w 13622"/>
                <a:gd name="connsiteY3" fmla="*/ 0 h 54491"/>
                <a:gd name="connsiteX4" fmla="*/ 13623 w 13622"/>
                <a:gd name="connsiteY4" fmla="*/ 6811 h 54491"/>
                <a:gd name="connsiteX5" fmla="*/ 13623 w 13622"/>
                <a:gd name="connsiteY5" fmla="*/ 56671 h 54491"/>
                <a:gd name="connsiteX6" fmla="*/ 6811 w 13622"/>
                <a:gd name="connsiteY6" fmla="*/ 63482 h 54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22" h="54491">
                  <a:moveTo>
                    <a:pt x="6811" y="63482"/>
                  </a:moveTo>
                  <a:cubicBezTo>
                    <a:pt x="3050" y="63482"/>
                    <a:pt x="0" y="60432"/>
                    <a:pt x="0" y="56671"/>
                  </a:cubicBezTo>
                  <a:lnTo>
                    <a:pt x="0" y="6811"/>
                  </a:lnTo>
                  <a:cubicBezTo>
                    <a:pt x="0" y="3050"/>
                    <a:pt x="3050" y="0"/>
                    <a:pt x="6811" y="0"/>
                  </a:cubicBezTo>
                  <a:cubicBezTo>
                    <a:pt x="10573" y="0"/>
                    <a:pt x="13623" y="3050"/>
                    <a:pt x="13623" y="6811"/>
                  </a:cubicBezTo>
                  <a:lnTo>
                    <a:pt x="13623" y="56671"/>
                  </a:lnTo>
                  <a:cubicBezTo>
                    <a:pt x="13623" y="60432"/>
                    <a:pt x="10573" y="63482"/>
                    <a:pt x="6811" y="63482"/>
                  </a:cubicBezTo>
                  <a:close/>
                </a:path>
              </a:pathLst>
            </a:custGeom>
            <a:grpFill/>
            <a:ln w="13447"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AD8A6DAB-B051-A081-6FB0-880930CCE4C3}"/>
                </a:ext>
              </a:extLst>
            </p:cNvPr>
            <p:cNvSpPr/>
            <p:nvPr/>
          </p:nvSpPr>
          <p:spPr>
            <a:xfrm>
              <a:off x="6089053" y="3370552"/>
              <a:ext cx="13623" cy="13623"/>
            </a:xfrm>
            <a:custGeom>
              <a:avLst/>
              <a:gdLst>
                <a:gd name="connsiteX0" fmla="*/ 13623 w 13622"/>
                <a:gd name="connsiteY0" fmla="*/ 6811 h 13622"/>
                <a:gd name="connsiteX1" fmla="*/ 6811 w 13622"/>
                <a:gd name="connsiteY1" fmla="*/ 13623 h 13622"/>
                <a:gd name="connsiteX2" fmla="*/ 0 w 13622"/>
                <a:gd name="connsiteY2" fmla="*/ 6811 h 13622"/>
                <a:gd name="connsiteX3" fmla="*/ 6811 w 13622"/>
                <a:gd name="connsiteY3" fmla="*/ 0 h 13622"/>
                <a:gd name="connsiteX4" fmla="*/ 13623 w 13622"/>
                <a:gd name="connsiteY4" fmla="*/ 6811 h 13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2" h="13622">
                  <a:moveTo>
                    <a:pt x="13623" y="6811"/>
                  </a:moveTo>
                  <a:cubicBezTo>
                    <a:pt x="13623" y="10573"/>
                    <a:pt x="10573" y="13623"/>
                    <a:pt x="6811" y="13623"/>
                  </a:cubicBezTo>
                  <a:cubicBezTo>
                    <a:pt x="3050" y="13623"/>
                    <a:pt x="0" y="10573"/>
                    <a:pt x="0" y="6811"/>
                  </a:cubicBezTo>
                  <a:cubicBezTo>
                    <a:pt x="0" y="3050"/>
                    <a:pt x="3050" y="0"/>
                    <a:pt x="6811" y="0"/>
                  </a:cubicBezTo>
                  <a:cubicBezTo>
                    <a:pt x="10573" y="0"/>
                    <a:pt x="13623" y="3050"/>
                    <a:pt x="13623" y="6811"/>
                  </a:cubicBezTo>
                  <a:close/>
                </a:path>
              </a:pathLst>
            </a:custGeom>
            <a:grpFill/>
            <a:ln w="13447" cap="flat">
              <a:noFill/>
              <a:prstDash val="solid"/>
              <a:miter/>
            </a:ln>
          </p:spPr>
          <p:txBody>
            <a:bodyPr rtlCol="0" anchor="ctr"/>
            <a:lstStyle/>
            <a:p>
              <a:endParaRPr lang="en-GB" dirty="0"/>
            </a:p>
          </p:txBody>
        </p:sp>
      </p:grpSp>
      <p:grpSp>
        <p:nvGrpSpPr>
          <p:cNvPr id="21" name="Graphic 2">
            <a:extLst>
              <a:ext uri="{FF2B5EF4-FFF2-40B4-BE49-F238E27FC236}">
                <a16:creationId xmlns:a16="http://schemas.microsoft.com/office/drawing/2014/main" id="{4DDD25A0-C147-9258-D840-6C64873AF5C8}"/>
              </a:ext>
            </a:extLst>
          </p:cNvPr>
          <p:cNvGrpSpPr>
            <a:grpSpLocks noChangeAspect="1"/>
          </p:cNvGrpSpPr>
          <p:nvPr/>
        </p:nvGrpSpPr>
        <p:grpSpPr>
          <a:xfrm>
            <a:off x="181392" y="3366203"/>
            <a:ext cx="497342" cy="497342"/>
            <a:chOff x="5864412" y="3152586"/>
            <a:chExt cx="463177" cy="463177"/>
          </a:xfrm>
          <a:solidFill>
            <a:schemeClr val="tx1"/>
          </a:solidFill>
        </p:grpSpPr>
        <p:sp>
          <p:nvSpPr>
            <p:cNvPr id="22" name="Freeform: Shape 21">
              <a:extLst>
                <a:ext uri="{FF2B5EF4-FFF2-40B4-BE49-F238E27FC236}">
                  <a16:creationId xmlns:a16="http://schemas.microsoft.com/office/drawing/2014/main" id="{0DB3E853-9440-F065-EFC2-BD9047743522}"/>
                </a:ext>
              </a:extLst>
            </p:cNvPr>
            <p:cNvSpPr/>
            <p:nvPr/>
          </p:nvSpPr>
          <p:spPr>
            <a:xfrm>
              <a:off x="6127197" y="3311428"/>
              <a:ext cx="136229" cy="136229"/>
            </a:xfrm>
            <a:custGeom>
              <a:avLst/>
              <a:gdLst>
                <a:gd name="connsiteX0" fmla="*/ 70430 w 136228"/>
                <a:gd name="connsiteY0" fmla="*/ 140860 h 136228"/>
                <a:gd name="connsiteX1" fmla="*/ 140860 w 136228"/>
                <a:gd name="connsiteY1" fmla="*/ 70430 h 136228"/>
                <a:gd name="connsiteX2" fmla="*/ 70430 w 136228"/>
                <a:gd name="connsiteY2" fmla="*/ 0 h 136228"/>
                <a:gd name="connsiteX3" fmla="*/ 0 w 136228"/>
                <a:gd name="connsiteY3" fmla="*/ 70430 h 136228"/>
                <a:gd name="connsiteX4" fmla="*/ 70430 w 136228"/>
                <a:gd name="connsiteY4" fmla="*/ 140860 h 136228"/>
                <a:gd name="connsiteX5" fmla="*/ 70430 w 136228"/>
                <a:gd name="connsiteY5" fmla="*/ 13623 h 136228"/>
                <a:gd name="connsiteX6" fmla="*/ 127237 w 136228"/>
                <a:gd name="connsiteY6" fmla="*/ 70430 h 136228"/>
                <a:gd name="connsiteX7" fmla="*/ 70430 w 136228"/>
                <a:gd name="connsiteY7" fmla="*/ 127237 h 136228"/>
                <a:gd name="connsiteX8" fmla="*/ 13623 w 136228"/>
                <a:gd name="connsiteY8" fmla="*/ 70430 h 136228"/>
                <a:gd name="connsiteX9" fmla="*/ 70020 w 136228"/>
                <a:gd name="connsiteY9" fmla="*/ 13216 h 136228"/>
                <a:gd name="connsiteX10" fmla="*/ 70430 w 136228"/>
                <a:gd name="connsiteY10" fmla="*/ 13214 h 13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228" h="136228">
                  <a:moveTo>
                    <a:pt x="70430" y="140860"/>
                  </a:moveTo>
                  <a:cubicBezTo>
                    <a:pt x="109327" y="140860"/>
                    <a:pt x="140860" y="109327"/>
                    <a:pt x="140860" y="70430"/>
                  </a:cubicBezTo>
                  <a:cubicBezTo>
                    <a:pt x="140860" y="31533"/>
                    <a:pt x="109327" y="0"/>
                    <a:pt x="70430" y="0"/>
                  </a:cubicBezTo>
                  <a:cubicBezTo>
                    <a:pt x="31533" y="0"/>
                    <a:pt x="0" y="31533"/>
                    <a:pt x="0" y="70430"/>
                  </a:cubicBezTo>
                  <a:cubicBezTo>
                    <a:pt x="75" y="109296"/>
                    <a:pt x="31564" y="140785"/>
                    <a:pt x="70430" y="140860"/>
                  </a:cubicBezTo>
                  <a:close/>
                  <a:moveTo>
                    <a:pt x="70430" y="13623"/>
                  </a:moveTo>
                  <a:cubicBezTo>
                    <a:pt x="101804" y="13623"/>
                    <a:pt x="127237" y="39057"/>
                    <a:pt x="127237" y="70430"/>
                  </a:cubicBezTo>
                  <a:cubicBezTo>
                    <a:pt x="127237" y="101804"/>
                    <a:pt x="101804" y="127237"/>
                    <a:pt x="70430" y="127237"/>
                  </a:cubicBezTo>
                  <a:cubicBezTo>
                    <a:pt x="39057" y="127237"/>
                    <a:pt x="13623" y="101804"/>
                    <a:pt x="13623" y="70430"/>
                  </a:cubicBezTo>
                  <a:cubicBezTo>
                    <a:pt x="13397" y="39057"/>
                    <a:pt x="38647" y="13442"/>
                    <a:pt x="70020" y="13216"/>
                  </a:cubicBezTo>
                  <a:cubicBezTo>
                    <a:pt x="70156" y="13214"/>
                    <a:pt x="70294" y="13214"/>
                    <a:pt x="70430" y="13214"/>
                  </a:cubicBezTo>
                  <a:close/>
                </a:path>
              </a:pathLst>
            </a:custGeom>
            <a:grpFill/>
            <a:ln w="13447"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63607FA4-53F4-0F02-FB19-2D7D41E67F0D}"/>
                </a:ext>
              </a:extLst>
            </p:cNvPr>
            <p:cNvSpPr/>
            <p:nvPr/>
          </p:nvSpPr>
          <p:spPr>
            <a:xfrm>
              <a:off x="6068755" y="3462096"/>
              <a:ext cx="258834" cy="149851"/>
            </a:xfrm>
            <a:custGeom>
              <a:avLst/>
              <a:gdLst>
                <a:gd name="connsiteX0" fmla="*/ 174509 w 258834"/>
                <a:gd name="connsiteY0" fmla="*/ 1 h 149851"/>
                <a:gd name="connsiteX1" fmla="*/ 83236 w 258834"/>
                <a:gd name="connsiteY1" fmla="*/ 1 h 149851"/>
                <a:gd name="connsiteX2" fmla="*/ 0 w 258834"/>
                <a:gd name="connsiteY2" fmla="*/ 83782 h 149851"/>
                <a:gd name="connsiteX3" fmla="*/ 0 w 258834"/>
                <a:gd name="connsiteY3" fmla="*/ 123561 h 149851"/>
                <a:gd name="connsiteX4" fmla="*/ 29698 w 258834"/>
                <a:gd name="connsiteY4" fmla="*/ 153667 h 149851"/>
                <a:gd name="connsiteX5" fmla="*/ 228183 w 258834"/>
                <a:gd name="connsiteY5" fmla="*/ 153667 h 149851"/>
                <a:gd name="connsiteX6" fmla="*/ 258829 w 258834"/>
                <a:gd name="connsiteY6" fmla="*/ 124111 h 149851"/>
                <a:gd name="connsiteX7" fmla="*/ 258834 w 258834"/>
                <a:gd name="connsiteY7" fmla="*/ 123561 h 149851"/>
                <a:gd name="connsiteX8" fmla="*/ 258834 w 258834"/>
                <a:gd name="connsiteY8" fmla="*/ 83782 h 149851"/>
                <a:gd name="connsiteX9" fmla="*/ 174783 w 258834"/>
                <a:gd name="connsiteY9" fmla="*/ 0 h 149851"/>
                <a:gd name="connsiteX10" fmla="*/ 174509 w 258834"/>
                <a:gd name="connsiteY10" fmla="*/ 1 h 149851"/>
                <a:gd name="connsiteX11" fmla="*/ 245211 w 258834"/>
                <a:gd name="connsiteY11" fmla="*/ 123561 h 149851"/>
                <a:gd name="connsiteX12" fmla="*/ 228737 w 258834"/>
                <a:gd name="connsiteY12" fmla="*/ 140054 h 149851"/>
                <a:gd name="connsiteX13" fmla="*/ 228183 w 258834"/>
                <a:gd name="connsiteY13" fmla="*/ 140044 h 149851"/>
                <a:gd name="connsiteX14" fmla="*/ 29698 w 258834"/>
                <a:gd name="connsiteY14" fmla="*/ 140044 h 149851"/>
                <a:gd name="connsiteX15" fmla="*/ 13623 w 258834"/>
                <a:gd name="connsiteY15" fmla="*/ 123561 h 149851"/>
                <a:gd name="connsiteX16" fmla="*/ 13623 w 258834"/>
                <a:gd name="connsiteY16" fmla="*/ 83782 h 149851"/>
                <a:gd name="connsiteX17" fmla="*/ 83781 w 258834"/>
                <a:gd name="connsiteY17" fmla="*/ 13624 h 149851"/>
                <a:gd name="connsiteX18" fmla="*/ 175054 w 258834"/>
                <a:gd name="connsiteY18" fmla="*/ 13624 h 149851"/>
                <a:gd name="connsiteX19" fmla="*/ 245211 w 258834"/>
                <a:gd name="connsiteY19" fmla="*/ 83782 h 14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8834" h="149851">
                  <a:moveTo>
                    <a:pt x="174509" y="1"/>
                  </a:moveTo>
                  <a:lnTo>
                    <a:pt x="83236" y="1"/>
                  </a:lnTo>
                  <a:cubicBezTo>
                    <a:pt x="37209" y="375"/>
                    <a:pt x="74" y="37754"/>
                    <a:pt x="0" y="83782"/>
                  </a:cubicBezTo>
                  <a:lnTo>
                    <a:pt x="0" y="123561"/>
                  </a:lnTo>
                  <a:cubicBezTo>
                    <a:pt x="71" y="139999"/>
                    <a:pt x="13262" y="153372"/>
                    <a:pt x="29698" y="153667"/>
                  </a:cubicBezTo>
                  <a:lnTo>
                    <a:pt x="228183" y="153667"/>
                  </a:lnTo>
                  <a:cubicBezTo>
                    <a:pt x="244807" y="153968"/>
                    <a:pt x="258528" y="140735"/>
                    <a:pt x="258829" y="124111"/>
                  </a:cubicBezTo>
                  <a:cubicBezTo>
                    <a:pt x="258833" y="123927"/>
                    <a:pt x="258834" y="123745"/>
                    <a:pt x="258834" y="123561"/>
                  </a:cubicBezTo>
                  <a:lnTo>
                    <a:pt x="258834" y="83782"/>
                  </a:lnTo>
                  <a:cubicBezTo>
                    <a:pt x="258759" y="37436"/>
                    <a:pt x="221129" y="-73"/>
                    <a:pt x="174783" y="0"/>
                  </a:cubicBezTo>
                  <a:cubicBezTo>
                    <a:pt x="174691" y="0"/>
                    <a:pt x="174600" y="1"/>
                    <a:pt x="174509" y="1"/>
                  </a:cubicBezTo>
                  <a:close/>
                  <a:moveTo>
                    <a:pt x="245211" y="123561"/>
                  </a:moveTo>
                  <a:cubicBezTo>
                    <a:pt x="245217" y="132665"/>
                    <a:pt x="237840" y="140049"/>
                    <a:pt x="228737" y="140054"/>
                  </a:cubicBezTo>
                  <a:cubicBezTo>
                    <a:pt x="228552" y="140054"/>
                    <a:pt x="228367" y="140051"/>
                    <a:pt x="228183" y="140044"/>
                  </a:cubicBezTo>
                  <a:lnTo>
                    <a:pt x="29698" y="140044"/>
                  </a:lnTo>
                  <a:cubicBezTo>
                    <a:pt x="20784" y="139753"/>
                    <a:pt x="13691" y="132478"/>
                    <a:pt x="13623" y="123561"/>
                  </a:cubicBezTo>
                  <a:lnTo>
                    <a:pt x="13623" y="83782"/>
                  </a:lnTo>
                  <a:cubicBezTo>
                    <a:pt x="13698" y="45066"/>
                    <a:pt x="45064" y="13699"/>
                    <a:pt x="83781" y="13624"/>
                  </a:cubicBezTo>
                  <a:lnTo>
                    <a:pt x="175054" y="13624"/>
                  </a:lnTo>
                  <a:cubicBezTo>
                    <a:pt x="213770" y="13699"/>
                    <a:pt x="245136" y="45066"/>
                    <a:pt x="245211" y="83782"/>
                  </a:cubicBezTo>
                  <a:close/>
                </a:path>
              </a:pathLst>
            </a:custGeom>
            <a:grpFill/>
            <a:ln w="13447"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FF83935B-4CDC-400F-F1B2-648352F4DAD1}"/>
                </a:ext>
              </a:extLst>
            </p:cNvPr>
            <p:cNvSpPr/>
            <p:nvPr/>
          </p:nvSpPr>
          <p:spPr>
            <a:xfrm>
              <a:off x="5864412" y="3152583"/>
              <a:ext cx="463177" cy="326948"/>
            </a:xfrm>
            <a:custGeom>
              <a:avLst/>
              <a:gdLst>
                <a:gd name="connsiteX0" fmla="*/ 412228 w 463177"/>
                <a:gd name="connsiteY0" fmla="*/ 3 h 326948"/>
                <a:gd name="connsiteX1" fmla="*/ 50405 w 463177"/>
                <a:gd name="connsiteY1" fmla="*/ 3 h 326948"/>
                <a:gd name="connsiteX2" fmla="*/ 0 w 463177"/>
                <a:gd name="connsiteY2" fmla="*/ 50408 h 326948"/>
                <a:gd name="connsiteX3" fmla="*/ 0 w 463177"/>
                <a:gd name="connsiteY3" fmla="*/ 208433 h 326948"/>
                <a:gd name="connsiteX4" fmla="*/ 50405 w 463177"/>
                <a:gd name="connsiteY4" fmla="*/ 258837 h 326948"/>
                <a:gd name="connsiteX5" fmla="*/ 126148 w 463177"/>
                <a:gd name="connsiteY5" fmla="*/ 258837 h 326948"/>
                <a:gd name="connsiteX6" fmla="*/ 201073 w 463177"/>
                <a:gd name="connsiteY6" fmla="*/ 333899 h 326948"/>
                <a:gd name="connsiteX7" fmla="*/ 207885 w 463177"/>
                <a:gd name="connsiteY7" fmla="*/ 336624 h 326948"/>
                <a:gd name="connsiteX8" fmla="*/ 211563 w 463177"/>
                <a:gd name="connsiteY8" fmla="*/ 335943 h 326948"/>
                <a:gd name="connsiteX9" fmla="*/ 217966 w 463177"/>
                <a:gd name="connsiteY9" fmla="*/ 326951 h 326948"/>
                <a:gd name="connsiteX10" fmla="*/ 217966 w 463177"/>
                <a:gd name="connsiteY10" fmla="*/ 258837 h 326948"/>
                <a:gd name="connsiteX11" fmla="*/ 252023 w 463177"/>
                <a:gd name="connsiteY11" fmla="*/ 258837 h 326948"/>
                <a:gd name="connsiteX12" fmla="*/ 258834 w 463177"/>
                <a:gd name="connsiteY12" fmla="*/ 252026 h 326948"/>
                <a:gd name="connsiteX13" fmla="*/ 252023 w 463177"/>
                <a:gd name="connsiteY13" fmla="*/ 245214 h 326948"/>
                <a:gd name="connsiteX14" fmla="*/ 213879 w 463177"/>
                <a:gd name="connsiteY14" fmla="*/ 245214 h 326948"/>
                <a:gd name="connsiteX15" fmla="*/ 204343 w 463177"/>
                <a:gd name="connsiteY15" fmla="*/ 254750 h 326948"/>
                <a:gd name="connsiteX16" fmla="*/ 204343 w 463177"/>
                <a:gd name="connsiteY16" fmla="*/ 317279 h 326948"/>
                <a:gd name="connsiteX17" fmla="*/ 134458 w 463177"/>
                <a:gd name="connsiteY17" fmla="*/ 248075 h 326948"/>
                <a:gd name="connsiteX18" fmla="*/ 127782 w 463177"/>
                <a:gd name="connsiteY18" fmla="*/ 245214 h 326948"/>
                <a:gd name="connsiteX19" fmla="*/ 50405 w 463177"/>
                <a:gd name="connsiteY19" fmla="*/ 245214 h 326948"/>
                <a:gd name="connsiteX20" fmla="*/ 13623 w 463177"/>
                <a:gd name="connsiteY20" fmla="*/ 208433 h 326948"/>
                <a:gd name="connsiteX21" fmla="*/ 13623 w 463177"/>
                <a:gd name="connsiteY21" fmla="*/ 50408 h 326948"/>
                <a:gd name="connsiteX22" fmla="*/ 50405 w 463177"/>
                <a:gd name="connsiteY22" fmla="*/ 13626 h 326948"/>
                <a:gd name="connsiteX23" fmla="*/ 412228 w 463177"/>
                <a:gd name="connsiteY23" fmla="*/ 13626 h 326948"/>
                <a:gd name="connsiteX24" fmla="*/ 449550 w 463177"/>
                <a:gd name="connsiteY24" fmla="*/ 49859 h 326948"/>
                <a:gd name="connsiteX25" fmla="*/ 449554 w 463177"/>
                <a:gd name="connsiteY25" fmla="*/ 50408 h 326948"/>
                <a:gd name="connsiteX26" fmla="*/ 449554 w 463177"/>
                <a:gd name="connsiteY26" fmla="*/ 208433 h 326948"/>
                <a:gd name="connsiteX27" fmla="*/ 412772 w 463177"/>
                <a:gd name="connsiteY27" fmla="*/ 245214 h 326948"/>
                <a:gd name="connsiteX28" fmla="*/ 405961 w 463177"/>
                <a:gd name="connsiteY28" fmla="*/ 252026 h 326948"/>
                <a:gd name="connsiteX29" fmla="*/ 412772 w 463177"/>
                <a:gd name="connsiteY29" fmla="*/ 258837 h 326948"/>
                <a:gd name="connsiteX30" fmla="*/ 463177 w 463177"/>
                <a:gd name="connsiteY30" fmla="*/ 208433 h 326948"/>
                <a:gd name="connsiteX31" fmla="*/ 463177 w 463177"/>
                <a:gd name="connsiteY31" fmla="*/ 50408 h 326948"/>
                <a:gd name="connsiteX32" fmla="*/ 412775 w 463177"/>
                <a:gd name="connsiteY32" fmla="*/ 0 h 326948"/>
                <a:gd name="connsiteX33" fmla="*/ 412228 w 463177"/>
                <a:gd name="connsiteY33" fmla="*/ 3 h 32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3177" h="326948">
                  <a:moveTo>
                    <a:pt x="412228" y="3"/>
                  </a:moveTo>
                  <a:lnTo>
                    <a:pt x="50405" y="3"/>
                  </a:lnTo>
                  <a:cubicBezTo>
                    <a:pt x="22567" y="3"/>
                    <a:pt x="0" y="22570"/>
                    <a:pt x="0" y="50408"/>
                  </a:cubicBezTo>
                  <a:lnTo>
                    <a:pt x="0" y="208433"/>
                  </a:lnTo>
                  <a:cubicBezTo>
                    <a:pt x="0" y="236271"/>
                    <a:pt x="22567" y="258837"/>
                    <a:pt x="50405" y="258837"/>
                  </a:cubicBezTo>
                  <a:lnTo>
                    <a:pt x="126148" y="258837"/>
                  </a:lnTo>
                  <a:lnTo>
                    <a:pt x="201073" y="333899"/>
                  </a:lnTo>
                  <a:cubicBezTo>
                    <a:pt x="202921" y="335631"/>
                    <a:pt x="205352" y="336603"/>
                    <a:pt x="207885" y="336624"/>
                  </a:cubicBezTo>
                  <a:cubicBezTo>
                    <a:pt x="209145" y="336662"/>
                    <a:pt x="210400" y="336429"/>
                    <a:pt x="211563" y="335943"/>
                  </a:cubicBezTo>
                  <a:cubicBezTo>
                    <a:pt x="215391" y="334610"/>
                    <a:pt x="217959" y="331004"/>
                    <a:pt x="217966" y="326951"/>
                  </a:cubicBezTo>
                  <a:lnTo>
                    <a:pt x="217966" y="258837"/>
                  </a:lnTo>
                  <a:lnTo>
                    <a:pt x="252023" y="258837"/>
                  </a:lnTo>
                  <a:cubicBezTo>
                    <a:pt x="255784" y="258837"/>
                    <a:pt x="258834" y="255787"/>
                    <a:pt x="258834" y="252026"/>
                  </a:cubicBezTo>
                  <a:cubicBezTo>
                    <a:pt x="258834" y="248264"/>
                    <a:pt x="255784" y="245214"/>
                    <a:pt x="252023" y="245214"/>
                  </a:cubicBezTo>
                  <a:lnTo>
                    <a:pt x="213879" y="245214"/>
                  </a:lnTo>
                  <a:cubicBezTo>
                    <a:pt x="208612" y="245214"/>
                    <a:pt x="204343" y="249484"/>
                    <a:pt x="204343" y="254750"/>
                  </a:cubicBezTo>
                  <a:lnTo>
                    <a:pt x="204343" y="317279"/>
                  </a:lnTo>
                  <a:lnTo>
                    <a:pt x="134458" y="248075"/>
                  </a:lnTo>
                  <a:cubicBezTo>
                    <a:pt x="132744" y="246212"/>
                    <a:pt x="130314" y="245169"/>
                    <a:pt x="127782" y="245214"/>
                  </a:cubicBezTo>
                  <a:lnTo>
                    <a:pt x="50405" y="245214"/>
                  </a:lnTo>
                  <a:cubicBezTo>
                    <a:pt x="30091" y="245214"/>
                    <a:pt x="13623" y="228747"/>
                    <a:pt x="13623" y="208433"/>
                  </a:cubicBezTo>
                  <a:lnTo>
                    <a:pt x="13623" y="50408"/>
                  </a:lnTo>
                  <a:cubicBezTo>
                    <a:pt x="13623" y="30094"/>
                    <a:pt x="30091" y="13626"/>
                    <a:pt x="50405" y="13626"/>
                  </a:cubicBezTo>
                  <a:lnTo>
                    <a:pt x="412228" y="13626"/>
                  </a:lnTo>
                  <a:cubicBezTo>
                    <a:pt x="432539" y="13325"/>
                    <a:pt x="449249" y="29547"/>
                    <a:pt x="449550" y="49859"/>
                  </a:cubicBezTo>
                  <a:cubicBezTo>
                    <a:pt x="449553" y="50041"/>
                    <a:pt x="449554" y="50225"/>
                    <a:pt x="449554" y="50408"/>
                  </a:cubicBezTo>
                  <a:lnTo>
                    <a:pt x="449554" y="208433"/>
                  </a:lnTo>
                  <a:cubicBezTo>
                    <a:pt x="449554" y="228747"/>
                    <a:pt x="433087" y="245214"/>
                    <a:pt x="412772" y="245214"/>
                  </a:cubicBezTo>
                  <a:cubicBezTo>
                    <a:pt x="409011" y="245214"/>
                    <a:pt x="405961" y="248264"/>
                    <a:pt x="405961" y="252026"/>
                  </a:cubicBezTo>
                  <a:cubicBezTo>
                    <a:pt x="405961" y="255787"/>
                    <a:pt x="409011" y="258837"/>
                    <a:pt x="412772" y="258837"/>
                  </a:cubicBezTo>
                  <a:cubicBezTo>
                    <a:pt x="440611" y="258837"/>
                    <a:pt x="463177" y="236271"/>
                    <a:pt x="463177" y="208433"/>
                  </a:cubicBezTo>
                  <a:lnTo>
                    <a:pt x="463177" y="50408"/>
                  </a:lnTo>
                  <a:cubicBezTo>
                    <a:pt x="463178" y="22570"/>
                    <a:pt x="440613" y="2"/>
                    <a:pt x="412775" y="0"/>
                  </a:cubicBezTo>
                  <a:cubicBezTo>
                    <a:pt x="412593" y="0"/>
                    <a:pt x="412410" y="1"/>
                    <a:pt x="412228" y="3"/>
                  </a:cubicBezTo>
                  <a:close/>
                </a:path>
              </a:pathLst>
            </a:custGeom>
            <a:grpFill/>
            <a:ln w="13447" cap="flat">
              <a:no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D4E39680-5225-8B54-E5AF-CFDC6BA7E6F7}"/>
                </a:ext>
              </a:extLst>
            </p:cNvPr>
            <p:cNvSpPr/>
            <p:nvPr/>
          </p:nvSpPr>
          <p:spPr>
            <a:xfrm>
              <a:off x="5908823" y="3215524"/>
              <a:ext cx="367817" cy="13623"/>
            </a:xfrm>
            <a:custGeom>
              <a:avLst/>
              <a:gdLst>
                <a:gd name="connsiteX0" fmla="*/ 6811 w 367817"/>
                <a:gd name="connsiteY0" fmla="*/ 13623 h 13622"/>
                <a:gd name="connsiteX1" fmla="*/ 367000 w 367817"/>
                <a:gd name="connsiteY1" fmla="*/ 13623 h 13622"/>
                <a:gd name="connsiteX2" fmla="*/ 373811 w 367817"/>
                <a:gd name="connsiteY2" fmla="*/ 6811 h 13622"/>
                <a:gd name="connsiteX3" fmla="*/ 367000 w 367817"/>
                <a:gd name="connsiteY3" fmla="*/ 0 h 13622"/>
                <a:gd name="connsiteX4" fmla="*/ 6811 w 367817"/>
                <a:gd name="connsiteY4" fmla="*/ 0 h 13622"/>
                <a:gd name="connsiteX5" fmla="*/ 0 w 367817"/>
                <a:gd name="connsiteY5" fmla="*/ 6811 h 13622"/>
                <a:gd name="connsiteX6" fmla="*/ 6811 w 367817"/>
                <a:gd name="connsiteY6" fmla="*/ 13623 h 1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817" h="13622">
                  <a:moveTo>
                    <a:pt x="6811" y="13623"/>
                  </a:moveTo>
                  <a:lnTo>
                    <a:pt x="367000" y="13623"/>
                  </a:lnTo>
                  <a:cubicBezTo>
                    <a:pt x="370761" y="13623"/>
                    <a:pt x="373811" y="10573"/>
                    <a:pt x="373811" y="6811"/>
                  </a:cubicBezTo>
                  <a:cubicBezTo>
                    <a:pt x="373811" y="3050"/>
                    <a:pt x="370761" y="0"/>
                    <a:pt x="367000" y="0"/>
                  </a:cubicBezTo>
                  <a:lnTo>
                    <a:pt x="6811" y="0"/>
                  </a:lnTo>
                  <a:cubicBezTo>
                    <a:pt x="3050" y="0"/>
                    <a:pt x="0" y="3050"/>
                    <a:pt x="0" y="6811"/>
                  </a:cubicBezTo>
                  <a:cubicBezTo>
                    <a:pt x="0" y="10573"/>
                    <a:pt x="3050" y="13623"/>
                    <a:pt x="6811" y="13623"/>
                  </a:cubicBezTo>
                  <a:close/>
                </a:path>
              </a:pathLst>
            </a:custGeom>
            <a:grpFill/>
            <a:ln w="13447" cap="flat">
              <a:no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9A7E48D5-6B64-F31C-B5CD-9752AD7803E1}"/>
                </a:ext>
              </a:extLst>
            </p:cNvPr>
            <p:cNvSpPr/>
            <p:nvPr/>
          </p:nvSpPr>
          <p:spPr>
            <a:xfrm>
              <a:off x="5908823" y="3265792"/>
              <a:ext cx="367817" cy="13623"/>
            </a:xfrm>
            <a:custGeom>
              <a:avLst/>
              <a:gdLst>
                <a:gd name="connsiteX0" fmla="*/ 373811 w 367817"/>
                <a:gd name="connsiteY0" fmla="*/ 6811 h 13622"/>
                <a:gd name="connsiteX1" fmla="*/ 367000 w 367817"/>
                <a:gd name="connsiteY1" fmla="*/ 0 h 13622"/>
                <a:gd name="connsiteX2" fmla="*/ 6811 w 367817"/>
                <a:gd name="connsiteY2" fmla="*/ 0 h 13622"/>
                <a:gd name="connsiteX3" fmla="*/ 0 w 367817"/>
                <a:gd name="connsiteY3" fmla="*/ 6811 h 13622"/>
                <a:gd name="connsiteX4" fmla="*/ 6811 w 367817"/>
                <a:gd name="connsiteY4" fmla="*/ 13623 h 13622"/>
                <a:gd name="connsiteX5" fmla="*/ 367000 w 367817"/>
                <a:gd name="connsiteY5" fmla="*/ 13623 h 13622"/>
                <a:gd name="connsiteX6" fmla="*/ 373811 w 367817"/>
                <a:gd name="connsiteY6" fmla="*/ 6811 h 1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817" h="13622">
                  <a:moveTo>
                    <a:pt x="373811" y="6811"/>
                  </a:moveTo>
                  <a:cubicBezTo>
                    <a:pt x="373811" y="3050"/>
                    <a:pt x="370761" y="0"/>
                    <a:pt x="367000" y="0"/>
                  </a:cubicBezTo>
                  <a:lnTo>
                    <a:pt x="6811" y="0"/>
                  </a:lnTo>
                  <a:cubicBezTo>
                    <a:pt x="3050" y="0"/>
                    <a:pt x="0" y="3050"/>
                    <a:pt x="0" y="6811"/>
                  </a:cubicBezTo>
                  <a:cubicBezTo>
                    <a:pt x="0" y="10573"/>
                    <a:pt x="3050" y="13623"/>
                    <a:pt x="6811" y="13623"/>
                  </a:cubicBezTo>
                  <a:lnTo>
                    <a:pt x="367000" y="13623"/>
                  </a:lnTo>
                  <a:cubicBezTo>
                    <a:pt x="370761" y="13623"/>
                    <a:pt x="373811" y="10573"/>
                    <a:pt x="373811" y="6811"/>
                  </a:cubicBezTo>
                  <a:close/>
                </a:path>
              </a:pathLst>
            </a:custGeom>
            <a:grpFill/>
            <a:ln w="13447" cap="flat">
              <a:noFill/>
              <a:prstDash val="solid"/>
              <a:miter/>
            </a:ln>
          </p:spPr>
          <p:txBody>
            <a:bodyPr rtlCol="0" anchor="ctr"/>
            <a:lstStyle/>
            <a:p>
              <a:endParaRPr lang="en-GB" dirty="0"/>
            </a:p>
          </p:txBody>
        </p:sp>
        <p:sp>
          <p:nvSpPr>
            <p:cNvPr id="27" name="Freeform: Shape 26">
              <a:extLst>
                <a:ext uri="{FF2B5EF4-FFF2-40B4-BE49-F238E27FC236}">
                  <a16:creationId xmlns:a16="http://schemas.microsoft.com/office/drawing/2014/main" id="{61D07D12-C5C0-D21A-52A4-73A46F2DF79A}"/>
                </a:ext>
              </a:extLst>
            </p:cNvPr>
            <p:cNvSpPr/>
            <p:nvPr/>
          </p:nvSpPr>
          <p:spPr>
            <a:xfrm>
              <a:off x="5908823" y="3316060"/>
              <a:ext cx="190720" cy="13623"/>
            </a:xfrm>
            <a:custGeom>
              <a:avLst/>
              <a:gdLst>
                <a:gd name="connsiteX0" fmla="*/ 6811 w 190719"/>
                <a:gd name="connsiteY0" fmla="*/ 0 h 13622"/>
                <a:gd name="connsiteX1" fmla="*/ 0 w 190719"/>
                <a:gd name="connsiteY1" fmla="*/ 6811 h 13622"/>
                <a:gd name="connsiteX2" fmla="*/ 6811 w 190719"/>
                <a:gd name="connsiteY2" fmla="*/ 13623 h 13622"/>
                <a:gd name="connsiteX3" fmla="*/ 196442 w 190719"/>
                <a:gd name="connsiteY3" fmla="*/ 13623 h 13622"/>
                <a:gd name="connsiteX4" fmla="*/ 203253 w 190719"/>
                <a:gd name="connsiteY4" fmla="*/ 6811 h 13622"/>
                <a:gd name="connsiteX5" fmla="*/ 196442 w 190719"/>
                <a:gd name="connsiteY5" fmla="*/ 0 h 1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719" h="13622">
                  <a:moveTo>
                    <a:pt x="6811" y="0"/>
                  </a:moveTo>
                  <a:cubicBezTo>
                    <a:pt x="3050" y="0"/>
                    <a:pt x="0" y="3050"/>
                    <a:pt x="0" y="6811"/>
                  </a:cubicBezTo>
                  <a:cubicBezTo>
                    <a:pt x="0" y="10573"/>
                    <a:pt x="3050" y="13623"/>
                    <a:pt x="6811" y="13623"/>
                  </a:cubicBezTo>
                  <a:lnTo>
                    <a:pt x="196442" y="13623"/>
                  </a:lnTo>
                  <a:cubicBezTo>
                    <a:pt x="200203" y="13623"/>
                    <a:pt x="203253" y="10573"/>
                    <a:pt x="203253" y="6811"/>
                  </a:cubicBezTo>
                  <a:cubicBezTo>
                    <a:pt x="203253" y="3050"/>
                    <a:pt x="200203" y="0"/>
                    <a:pt x="196442" y="0"/>
                  </a:cubicBezTo>
                  <a:close/>
                </a:path>
              </a:pathLst>
            </a:custGeom>
            <a:grpFill/>
            <a:ln w="13447" cap="flat">
              <a:noFill/>
              <a:prstDash val="solid"/>
              <a:miter/>
            </a:ln>
          </p:spPr>
          <p:txBody>
            <a:bodyPr rtlCol="0" anchor="ctr"/>
            <a:lstStyle/>
            <a:p>
              <a:endParaRPr lang="en-GB" dirty="0"/>
            </a:p>
          </p:txBody>
        </p:sp>
      </p:grpSp>
      <p:sp>
        <p:nvSpPr>
          <p:cNvPr id="28" name="Graphic 2">
            <a:extLst>
              <a:ext uri="{FF2B5EF4-FFF2-40B4-BE49-F238E27FC236}">
                <a16:creationId xmlns:a16="http://schemas.microsoft.com/office/drawing/2014/main" id="{5817D096-3532-1E72-4223-197490A28E23}"/>
              </a:ext>
            </a:extLst>
          </p:cNvPr>
          <p:cNvSpPr>
            <a:spLocks noChangeAspect="1"/>
          </p:cNvSpPr>
          <p:nvPr/>
        </p:nvSpPr>
        <p:spPr>
          <a:xfrm>
            <a:off x="229079" y="2352448"/>
            <a:ext cx="497342" cy="336438"/>
          </a:xfrm>
          <a:custGeom>
            <a:avLst/>
            <a:gdLst>
              <a:gd name="connsiteX0" fmla="*/ 507228 w 507998"/>
              <a:gd name="connsiteY0" fmla="*/ 153670 h 343646"/>
              <a:gd name="connsiteX1" fmla="*/ 422362 w 507998"/>
              <a:gd name="connsiteY1" fmla="*/ 4557 h 343646"/>
              <a:gd name="connsiteX2" fmla="*/ 415938 w 507998"/>
              <a:gd name="connsiteY2" fmla="*/ 75 h 343646"/>
              <a:gd name="connsiteX3" fmla="*/ 323900 w 507998"/>
              <a:gd name="connsiteY3" fmla="*/ 75 h 343646"/>
              <a:gd name="connsiteX4" fmla="*/ 296558 w 507998"/>
              <a:gd name="connsiteY4" fmla="*/ 2764 h 343646"/>
              <a:gd name="connsiteX5" fmla="*/ 249344 w 507998"/>
              <a:gd name="connsiteY5" fmla="*/ 19498 h 343646"/>
              <a:gd name="connsiteX6" fmla="*/ 243965 w 507998"/>
              <a:gd name="connsiteY6" fmla="*/ 15016 h 343646"/>
              <a:gd name="connsiteX7" fmla="*/ 241874 w 507998"/>
              <a:gd name="connsiteY7" fmla="*/ 13522 h 343646"/>
              <a:gd name="connsiteX8" fmla="*/ 224392 w 507998"/>
              <a:gd name="connsiteY8" fmla="*/ 3810 h 343646"/>
              <a:gd name="connsiteX9" fmla="*/ 197498 w 507998"/>
              <a:gd name="connsiteY9" fmla="*/ 75 h 343646"/>
              <a:gd name="connsiteX10" fmla="*/ 104864 w 507998"/>
              <a:gd name="connsiteY10" fmla="*/ 75 h 343646"/>
              <a:gd name="connsiteX11" fmla="*/ 98588 w 507998"/>
              <a:gd name="connsiteY11" fmla="*/ 3511 h 343646"/>
              <a:gd name="connsiteX12" fmla="*/ 1471 w 507998"/>
              <a:gd name="connsiteY12" fmla="*/ 153968 h 343646"/>
              <a:gd name="connsiteX13" fmla="*/ 2821 w 507998"/>
              <a:gd name="connsiteY13" fmla="*/ 164021 h 343646"/>
              <a:gd name="connsiteX14" fmla="*/ 3413 w 507998"/>
              <a:gd name="connsiteY14" fmla="*/ 164427 h 343646"/>
              <a:gd name="connsiteX15" fmla="*/ 254275 w 507998"/>
              <a:gd name="connsiteY15" fmla="*/ 341330 h 343646"/>
              <a:gd name="connsiteX16" fmla="*/ 297298 w 507998"/>
              <a:gd name="connsiteY16" fmla="*/ 336301 h 343646"/>
              <a:gd name="connsiteX17" fmla="*/ 297455 w 507998"/>
              <a:gd name="connsiteY17" fmla="*/ 336101 h 343646"/>
              <a:gd name="connsiteX18" fmla="*/ 303730 w 507998"/>
              <a:gd name="connsiteY18" fmla="*/ 321160 h 343646"/>
              <a:gd name="connsiteX19" fmla="*/ 311350 w 507998"/>
              <a:gd name="connsiteY19" fmla="*/ 326987 h 343646"/>
              <a:gd name="connsiteX20" fmla="*/ 319418 w 507998"/>
              <a:gd name="connsiteY20" fmla="*/ 333411 h 343646"/>
              <a:gd name="connsiteX21" fmla="*/ 338393 w 507998"/>
              <a:gd name="connsiteY21" fmla="*/ 339836 h 343646"/>
              <a:gd name="connsiteX22" fmla="*/ 369158 w 507998"/>
              <a:gd name="connsiteY22" fmla="*/ 310864 h 343646"/>
              <a:gd name="connsiteX23" fmla="*/ 369172 w 507998"/>
              <a:gd name="connsiteY23" fmla="*/ 309954 h 343646"/>
              <a:gd name="connsiteX24" fmla="*/ 376642 w 507998"/>
              <a:gd name="connsiteY24" fmla="*/ 311149 h 343646"/>
              <a:gd name="connsiteX25" fmla="*/ 380527 w 507998"/>
              <a:gd name="connsiteY25" fmla="*/ 311149 h 343646"/>
              <a:gd name="connsiteX26" fmla="*/ 407571 w 507998"/>
              <a:gd name="connsiteY26" fmla="*/ 280520 h 343646"/>
              <a:gd name="connsiteX27" fmla="*/ 402192 w 507998"/>
              <a:gd name="connsiteY27" fmla="*/ 263487 h 343646"/>
              <a:gd name="connsiteX28" fmla="*/ 417133 w 507998"/>
              <a:gd name="connsiteY28" fmla="*/ 253327 h 343646"/>
              <a:gd name="connsiteX29" fmla="*/ 423856 w 507998"/>
              <a:gd name="connsiteY29" fmla="*/ 234202 h 343646"/>
              <a:gd name="connsiteX30" fmla="*/ 420271 w 507998"/>
              <a:gd name="connsiteY30" fmla="*/ 217169 h 343646"/>
              <a:gd name="connsiteX31" fmla="*/ 419225 w 507998"/>
              <a:gd name="connsiteY31" fmla="*/ 215526 h 343646"/>
              <a:gd name="connsiteX32" fmla="*/ 504538 w 507998"/>
              <a:gd name="connsiteY32" fmla="*/ 164427 h 343646"/>
              <a:gd name="connsiteX33" fmla="*/ 507784 w 507998"/>
              <a:gd name="connsiteY33" fmla="*/ 154594 h 343646"/>
              <a:gd name="connsiteX34" fmla="*/ 507228 w 507998"/>
              <a:gd name="connsiteY34" fmla="*/ 153670 h 343646"/>
              <a:gd name="connsiteX35" fmla="*/ 404881 w 507998"/>
              <a:gd name="connsiteY35" fmla="*/ 243316 h 343646"/>
              <a:gd name="connsiteX36" fmla="*/ 394572 w 507998"/>
              <a:gd name="connsiteY36" fmla="*/ 249293 h 343646"/>
              <a:gd name="connsiteX37" fmla="*/ 382768 w 507998"/>
              <a:gd name="connsiteY37" fmla="*/ 246006 h 343646"/>
              <a:gd name="connsiteX38" fmla="*/ 382768 w 507998"/>
              <a:gd name="connsiteY38" fmla="*/ 246006 h 343646"/>
              <a:gd name="connsiteX39" fmla="*/ 276089 w 507998"/>
              <a:gd name="connsiteY39" fmla="*/ 161738 h 343646"/>
              <a:gd name="connsiteX40" fmla="*/ 265630 w 507998"/>
              <a:gd name="connsiteY40" fmla="*/ 162933 h 343646"/>
              <a:gd name="connsiteX41" fmla="*/ 266825 w 507998"/>
              <a:gd name="connsiteY41" fmla="*/ 173392 h 343646"/>
              <a:gd name="connsiteX42" fmla="*/ 386354 w 507998"/>
              <a:gd name="connsiteY42" fmla="*/ 267670 h 343646"/>
              <a:gd name="connsiteX43" fmla="*/ 392480 w 507998"/>
              <a:gd name="connsiteY43" fmla="*/ 280072 h 343646"/>
              <a:gd name="connsiteX44" fmla="*/ 389044 w 507998"/>
              <a:gd name="connsiteY44" fmla="*/ 289933 h 343646"/>
              <a:gd name="connsiteX45" fmla="*/ 378585 w 507998"/>
              <a:gd name="connsiteY45" fmla="*/ 295760 h 343646"/>
              <a:gd name="connsiteX46" fmla="*/ 366781 w 507998"/>
              <a:gd name="connsiteY46" fmla="*/ 292622 h 343646"/>
              <a:gd name="connsiteX47" fmla="*/ 247252 w 507998"/>
              <a:gd name="connsiteY47" fmla="*/ 198344 h 343646"/>
              <a:gd name="connsiteX48" fmla="*/ 236794 w 507998"/>
              <a:gd name="connsiteY48" fmla="*/ 199539 h 343646"/>
              <a:gd name="connsiteX49" fmla="*/ 237989 w 507998"/>
              <a:gd name="connsiteY49" fmla="*/ 209998 h 343646"/>
              <a:gd name="connsiteX50" fmla="*/ 347806 w 507998"/>
              <a:gd name="connsiteY50" fmla="*/ 296806 h 343646"/>
              <a:gd name="connsiteX51" fmla="*/ 347806 w 507998"/>
              <a:gd name="connsiteY51" fmla="*/ 296806 h 343646"/>
              <a:gd name="connsiteX52" fmla="*/ 353783 w 507998"/>
              <a:gd name="connsiteY52" fmla="*/ 309057 h 343646"/>
              <a:gd name="connsiteX53" fmla="*/ 350346 w 507998"/>
              <a:gd name="connsiteY53" fmla="*/ 318918 h 343646"/>
              <a:gd name="connsiteX54" fmla="*/ 328333 w 507998"/>
              <a:gd name="connsiteY54" fmla="*/ 321686 h 343646"/>
              <a:gd name="connsiteX55" fmla="*/ 328233 w 507998"/>
              <a:gd name="connsiteY55" fmla="*/ 321608 h 343646"/>
              <a:gd name="connsiteX56" fmla="*/ 320912 w 507998"/>
              <a:gd name="connsiteY56" fmla="*/ 315930 h 343646"/>
              <a:gd name="connsiteX57" fmla="*/ 304776 w 507998"/>
              <a:gd name="connsiteY57" fmla="*/ 303529 h 343646"/>
              <a:gd name="connsiteX58" fmla="*/ 292524 w 507998"/>
              <a:gd name="connsiteY58" fmla="*/ 294116 h 343646"/>
              <a:gd name="connsiteX59" fmla="*/ 292524 w 507998"/>
              <a:gd name="connsiteY59" fmla="*/ 294116 h 343646"/>
              <a:gd name="connsiteX60" fmla="*/ 218416 w 507998"/>
              <a:gd name="connsiteY60" fmla="*/ 234352 h 343646"/>
              <a:gd name="connsiteX61" fmla="*/ 208059 w 507998"/>
              <a:gd name="connsiteY61" fmla="*/ 236437 h 343646"/>
              <a:gd name="connsiteX62" fmla="*/ 209153 w 507998"/>
              <a:gd name="connsiteY62" fmla="*/ 246006 h 343646"/>
              <a:gd name="connsiteX63" fmla="*/ 282663 w 507998"/>
              <a:gd name="connsiteY63" fmla="*/ 305023 h 343646"/>
              <a:gd name="connsiteX64" fmla="*/ 288490 w 507998"/>
              <a:gd name="connsiteY64" fmla="*/ 317126 h 343646"/>
              <a:gd name="connsiteX65" fmla="*/ 272755 w 507998"/>
              <a:gd name="connsiteY65" fmla="*/ 333066 h 343646"/>
              <a:gd name="connsiteX66" fmla="*/ 262492 w 507998"/>
              <a:gd name="connsiteY66" fmla="*/ 329377 h 343646"/>
              <a:gd name="connsiteX67" fmla="*/ 17906 w 507998"/>
              <a:gd name="connsiteY67" fmla="*/ 156060 h 343646"/>
              <a:gd name="connsiteX68" fmla="*/ 108599 w 507998"/>
              <a:gd name="connsiteY68" fmla="*/ 15016 h 343646"/>
              <a:gd name="connsiteX69" fmla="*/ 197498 w 507998"/>
              <a:gd name="connsiteY69" fmla="*/ 15016 h 343646"/>
              <a:gd name="connsiteX70" fmla="*/ 218565 w 507998"/>
              <a:gd name="connsiteY70" fmla="*/ 17855 h 343646"/>
              <a:gd name="connsiteX71" fmla="*/ 233507 w 507998"/>
              <a:gd name="connsiteY71" fmla="*/ 26222 h 343646"/>
              <a:gd name="connsiteX72" fmla="*/ 236794 w 507998"/>
              <a:gd name="connsiteY72" fmla="*/ 28911 h 343646"/>
              <a:gd name="connsiteX73" fmla="*/ 138780 w 507998"/>
              <a:gd name="connsiteY73" fmla="*/ 97640 h 343646"/>
              <a:gd name="connsiteX74" fmla="*/ 137883 w 507998"/>
              <a:gd name="connsiteY74" fmla="*/ 97640 h 343646"/>
              <a:gd name="connsiteX75" fmla="*/ 137883 w 507998"/>
              <a:gd name="connsiteY75" fmla="*/ 97640 h 343646"/>
              <a:gd name="connsiteX76" fmla="*/ 137883 w 507998"/>
              <a:gd name="connsiteY76" fmla="*/ 97640 h 343646"/>
              <a:gd name="connsiteX77" fmla="*/ 134746 w 507998"/>
              <a:gd name="connsiteY77" fmla="*/ 104663 h 343646"/>
              <a:gd name="connsiteX78" fmla="*/ 138780 w 507998"/>
              <a:gd name="connsiteY78" fmla="*/ 110340 h 343646"/>
              <a:gd name="connsiteX79" fmla="*/ 150285 w 507998"/>
              <a:gd name="connsiteY79" fmla="*/ 121098 h 343646"/>
              <a:gd name="connsiteX80" fmla="*/ 166720 w 507998"/>
              <a:gd name="connsiteY80" fmla="*/ 133947 h 343646"/>
              <a:gd name="connsiteX81" fmla="*/ 170007 w 507998"/>
              <a:gd name="connsiteY81" fmla="*/ 136338 h 343646"/>
              <a:gd name="connsiteX82" fmla="*/ 173891 w 507998"/>
              <a:gd name="connsiteY82" fmla="*/ 137981 h 343646"/>
              <a:gd name="connsiteX83" fmla="*/ 206911 w 507998"/>
              <a:gd name="connsiteY83" fmla="*/ 143659 h 343646"/>
              <a:gd name="connsiteX84" fmla="*/ 211095 w 507998"/>
              <a:gd name="connsiteY84" fmla="*/ 142912 h 343646"/>
              <a:gd name="connsiteX85" fmla="*/ 211095 w 507998"/>
              <a:gd name="connsiteY85" fmla="*/ 142912 h 343646"/>
              <a:gd name="connsiteX86" fmla="*/ 216922 w 507998"/>
              <a:gd name="connsiteY86" fmla="*/ 140820 h 343646"/>
              <a:gd name="connsiteX87" fmla="*/ 218416 w 507998"/>
              <a:gd name="connsiteY87" fmla="*/ 140820 h 343646"/>
              <a:gd name="connsiteX88" fmla="*/ 221105 w 507998"/>
              <a:gd name="connsiteY88" fmla="*/ 139476 h 343646"/>
              <a:gd name="connsiteX89" fmla="*/ 224094 w 507998"/>
              <a:gd name="connsiteY89" fmla="*/ 137981 h 343646"/>
              <a:gd name="connsiteX90" fmla="*/ 234104 w 507998"/>
              <a:gd name="connsiteY90" fmla="*/ 131856 h 343646"/>
              <a:gd name="connsiteX91" fmla="*/ 258608 w 507998"/>
              <a:gd name="connsiteY91" fmla="*/ 116914 h 343646"/>
              <a:gd name="connsiteX92" fmla="*/ 273549 w 507998"/>
              <a:gd name="connsiteY92" fmla="*/ 107651 h 343646"/>
              <a:gd name="connsiteX93" fmla="*/ 273549 w 507998"/>
              <a:gd name="connsiteY93" fmla="*/ 107651 h 343646"/>
              <a:gd name="connsiteX94" fmla="*/ 274296 w 507998"/>
              <a:gd name="connsiteY94" fmla="*/ 107651 h 343646"/>
              <a:gd name="connsiteX95" fmla="*/ 276836 w 507998"/>
              <a:gd name="connsiteY95" fmla="*/ 106605 h 343646"/>
              <a:gd name="connsiteX96" fmla="*/ 276836 w 507998"/>
              <a:gd name="connsiteY96" fmla="*/ 106605 h 343646"/>
              <a:gd name="connsiteX97" fmla="*/ 405778 w 507998"/>
              <a:gd name="connsiteY97" fmla="*/ 223146 h 343646"/>
              <a:gd name="connsiteX98" fmla="*/ 408019 w 507998"/>
              <a:gd name="connsiteY98" fmla="*/ 233903 h 343646"/>
              <a:gd name="connsiteX99" fmla="*/ 404881 w 507998"/>
              <a:gd name="connsiteY99" fmla="*/ 242868 h 343646"/>
              <a:gd name="connsiteX100" fmla="*/ 407571 w 507998"/>
              <a:gd name="connsiteY100" fmla="*/ 204021 h 343646"/>
              <a:gd name="connsiteX101" fmla="*/ 323303 w 507998"/>
              <a:gd name="connsiteY101" fmla="*/ 127523 h 343646"/>
              <a:gd name="connsiteX102" fmla="*/ 286398 w 507998"/>
              <a:gd name="connsiteY102" fmla="*/ 94204 h 343646"/>
              <a:gd name="connsiteX103" fmla="*/ 286398 w 507998"/>
              <a:gd name="connsiteY103" fmla="*/ 94204 h 343646"/>
              <a:gd name="connsiteX104" fmla="*/ 286398 w 507998"/>
              <a:gd name="connsiteY104" fmla="*/ 94204 h 343646"/>
              <a:gd name="connsiteX105" fmla="*/ 278031 w 507998"/>
              <a:gd name="connsiteY105" fmla="*/ 91365 h 343646"/>
              <a:gd name="connsiteX106" fmla="*/ 277135 w 507998"/>
              <a:gd name="connsiteY106" fmla="*/ 91365 h 343646"/>
              <a:gd name="connsiteX107" fmla="*/ 275790 w 507998"/>
              <a:gd name="connsiteY107" fmla="*/ 91365 h 343646"/>
              <a:gd name="connsiteX108" fmla="*/ 272802 w 507998"/>
              <a:gd name="connsiteY108" fmla="*/ 91365 h 343646"/>
              <a:gd name="connsiteX109" fmla="*/ 270561 w 507998"/>
              <a:gd name="connsiteY109" fmla="*/ 91365 h 343646"/>
              <a:gd name="connsiteX110" fmla="*/ 266676 w 507998"/>
              <a:gd name="connsiteY110" fmla="*/ 93457 h 343646"/>
              <a:gd name="connsiteX111" fmla="*/ 266676 w 507998"/>
              <a:gd name="connsiteY111" fmla="*/ 93457 h 343646"/>
              <a:gd name="connsiteX112" fmla="*/ 245758 w 507998"/>
              <a:gd name="connsiteY112" fmla="*/ 106157 h 343646"/>
              <a:gd name="connsiteX113" fmla="*/ 225887 w 507998"/>
              <a:gd name="connsiteY113" fmla="*/ 119604 h 343646"/>
              <a:gd name="connsiteX114" fmla="*/ 221105 w 507998"/>
              <a:gd name="connsiteY114" fmla="*/ 122443 h 343646"/>
              <a:gd name="connsiteX115" fmla="*/ 217370 w 507998"/>
              <a:gd name="connsiteY115" fmla="*/ 124534 h 343646"/>
              <a:gd name="connsiteX116" fmla="*/ 215129 w 507998"/>
              <a:gd name="connsiteY116" fmla="*/ 125879 h 343646"/>
              <a:gd name="connsiteX117" fmla="*/ 200188 w 507998"/>
              <a:gd name="connsiteY117" fmla="*/ 130361 h 343646"/>
              <a:gd name="connsiteX118" fmla="*/ 197498 w 507998"/>
              <a:gd name="connsiteY118" fmla="*/ 130361 h 343646"/>
              <a:gd name="connsiteX119" fmla="*/ 193166 w 507998"/>
              <a:gd name="connsiteY119" fmla="*/ 130361 h 343646"/>
              <a:gd name="connsiteX120" fmla="*/ 190626 w 507998"/>
              <a:gd name="connsiteY120" fmla="*/ 130361 h 343646"/>
              <a:gd name="connsiteX121" fmla="*/ 187040 w 507998"/>
              <a:gd name="connsiteY121" fmla="*/ 129166 h 343646"/>
              <a:gd name="connsiteX122" fmla="*/ 182259 w 507998"/>
              <a:gd name="connsiteY122" fmla="*/ 127373 h 343646"/>
              <a:gd name="connsiteX123" fmla="*/ 171202 w 507998"/>
              <a:gd name="connsiteY123" fmla="*/ 119604 h 343646"/>
              <a:gd name="connsiteX124" fmla="*/ 159100 w 507998"/>
              <a:gd name="connsiteY124" fmla="*/ 109743 h 343646"/>
              <a:gd name="connsiteX125" fmla="*/ 154319 w 507998"/>
              <a:gd name="connsiteY125" fmla="*/ 104663 h 343646"/>
              <a:gd name="connsiteX126" fmla="*/ 254275 w 507998"/>
              <a:gd name="connsiteY126" fmla="*/ 36083 h 343646"/>
              <a:gd name="connsiteX127" fmla="*/ 256366 w 507998"/>
              <a:gd name="connsiteY127" fmla="*/ 33842 h 343646"/>
              <a:gd name="connsiteX128" fmla="*/ 256366 w 507998"/>
              <a:gd name="connsiteY128" fmla="*/ 33842 h 343646"/>
              <a:gd name="connsiteX129" fmla="*/ 299995 w 507998"/>
              <a:gd name="connsiteY129" fmla="*/ 18901 h 343646"/>
              <a:gd name="connsiteX130" fmla="*/ 323900 w 507998"/>
              <a:gd name="connsiteY130" fmla="*/ 15016 h 343646"/>
              <a:gd name="connsiteX131" fmla="*/ 411605 w 507998"/>
              <a:gd name="connsiteY131" fmla="*/ 15016 h 343646"/>
              <a:gd name="connsiteX132" fmla="*/ 490643 w 507998"/>
              <a:gd name="connsiteY132" fmla="*/ 154118 h 34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507998" h="343646">
                <a:moveTo>
                  <a:pt x="507228" y="153670"/>
                </a:moveTo>
                <a:lnTo>
                  <a:pt x="422362" y="4557"/>
                </a:lnTo>
                <a:cubicBezTo>
                  <a:pt x="421267" y="1947"/>
                  <a:pt x="418766" y="201"/>
                  <a:pt x="415938" y="75"/>
                </a:cubicBezTo>
                <a:lnTo>
                  <a:pt x="323900" y="75"/>
                </a:lnTo>
                <a:cubicBezTo>
                  <a:pt x="314726" y="184"/>
                  <a:pt x="305578" y="1084"/>
                  <a:pt x="296558" y="2764"/>
                </a:cubicBezTo>
                <a:cubicBezTo>
                  <a:pt x="280214" y="6457"/>
                  <a:pt x="264366" y="12074"/>
                  <a:pt x="249344" y="19498"/>
                </a:cubicBezTo>
                <a:lnTo>
                  <a:pt x="243965" y="15016"/>
                </a:lnTo>
                <a:lnTo>
                  <a:pt x="241874" y="13522"/>
                </a:lnTo>
                <a:cubicBezTo>
                  <a:pt x="236481" y="9557"/>
                  <a:pt x="230606" y="6294"/>
                  <a:pt x="224392" y="3810"/>
                </a:cubicBezTo>
                <a:cubicBezTo>
                  <a:pt x="215731" y="933"/>
                  <a:pt x="206616" y="-333"/>
                  <a:pt x="197498" y="75"/>
                </a:cubicBezTo>
                <a:lnTo>
                  <a:pt x="104864" y="75"/>
                </a:lnTo>
                <a:cubicBezTo>
                  <a:pt x="102324" y="79"/>
                  <a:pt x="99960" y="1373"/>
                  <a:pt x="98588" y="3511"/>
                </a:cubicBezTo>
                <a:lnTo>
                  <a:pt x="1471" y="153968"/>
                </a:lnTo>
                <a:cubicBezTo>
                  <a:pt x="-932" y="157116"/>
                  <a:pt x="-328" y="161618"/>
                  <a:pt x="2821" y="164021"/>
                </a:cubicBezTo>
                <a:cubicBezTo>
                  <a:pt x="3012" y="164166"/>
                  <a:pt x="3209" y="164302"/>
                  <a:pt x="3413" y="164427"/>
                </a:cubicBezTo>
                <a:lnTo>
                  <a:pt x="254275" y="341330"/>
                </a:lnTo>
                <a:cubicBezTo>
                  <a:pt x="267544" y="351822"/>
                  <a:pt x="286806" y="349570"/>
                  <a:pt x="297298" y="336301"/>
                </a:cubicBezTo>
                <a:cubicBezTo>
                  <a:pt x="297350" y="336234"/>
                  <a:pt x="297402" y="336168"/>
                  <a:pt x="297455" y="336101"/>
                </a:cubicBezTo>
                <a:cubicBezTo>
                  <a:pt x="300831" y="331763"/>
                  <a:pt x="302996" y="326607"/>
                  <a:pt x="303730" y="321160"/>
                </a:cubicBezTo>
                <a:lnTo>
                  <a:pt x="311350" y="326987"/>
                </a:lnTo>
                <a:lnTo>
                  <a:pt x="319418" y="333411"/>
                </a:lnTo>
                <a:cubicBezTo>
                  <a:pt x="324866" y="337578"/>
                  <a:pt x="331534" y="339836"/>
                  <a:pt x="338393" y="339836"/>
                </a:cubicBezTo>
                <a:cubicBezTo>
                  <a:pt x="354890" y="340331"/>
                  <a:pt x="368664" y="327360"/>
                  <a:pt x="369158" y="310864"/>
                </a:cubicBezTo>
                <a:cubicBezTo>
                  <a:pt x="369167" y="310560"/>
                  <a:pt x="369172" y="310257"/>
                  <a:pt x="369172" y="309954"/>
                </a:cubicBezTo>
                <a:cubicBezTo>
                  <a:pt x="371607" y="310643"/>
                  <a:pt x="374114" y="311043"/>
                  <a:pt x="376642" y="311149"/>
                </a:cubicBezTo>
                <a:lnTo>
                  <a:pt x="380527" y="311149"/>
                </a:lnTo>
                <a:cubicBezTo>
                  <a:pt x="395963" y="309195"/>
                  <a:pt x="407544" y="296078"/>
                  <a:pt x="407571" y="280520"/>
                </a:cubicBezTo>
                <a:cubicBezTo>
                  <a:pt x="407556" y="274427"/>
                  <a:pt x="405679" y="268483"/>
                  <a:pt x="402192" y="263487"/>
                </a:cubicBezTo>
                <a:cubicBezTo>
                  <a:pt x="408128" y="261779"/>
                  <a:pt x="413362" y="258219"/>
                  <a:pt x="417133" y="253327"/>
                </a:cubicBezTo>
                <a:cubicBezTo>
                  <a:pt x="421535" y="247930"/>
                  <a:pt x="423912" y="241166"/>
                  <a:pt x="423856" y="234202"/>
                </a:cubicBezTo>
                <a:cubicBezTo>
                  <a:pt x="423638" y="228362"/>
                  <a:pt x="422425" y="222602"/>
                  <a:pt x="420271" y="217169"/>
                </a:cubicBezTo>
                <a:cubicBezTo>
                  <a:pt x="420012" y="216569"/>
                  <a:pt x="419659" y="216014"/>
                  <a:pt x="419225" y="215526"/>
                </a:cubicBezTo>
                <a:lnTo>
                  <a:pt x="504538" y="164427"/>
                </a:lnTo>
                <a:cubicBezTo>
                  <a:pt x="508150" y="162609"/>
                  <a:pt x="509602" y="158206"/>
                  <a:pt x="507784" y="154594"/>
                </a:cubicBezTo>
                <a:cubicBezTo>
                  <a:pt x="507621" y="154273"/>
                  <a:pt x="507436" y="153964"/>
                  <a:pt x="507228" y="153670"/>
                </a:cubicBezTo>
                <a:close/>
                <a:moveTo>
                  <a:pt x="404881" y="243316"/>
                </a:moveTo>
                <a:cubicBezTo>
                  <a:pt x="402422" y="246653"/>
                  <a:pt x="398688" y="248816"/>
                  <a:pt x="394572" y="249293"/>
                </a:cubicBezTo>
                <a:cubicBezTo>
                  <a:pt x="390361" y="249759"/>
                  <a:pt x="386132" y="248582"/>
                  <a:pt x="382768" y="246006"/>
                </a:cubicBezTo>
                <a:lnTo>
                  <a:pt x="382768" y="246006"/>
                </a:lnTo>
                <a:lnTo>
                  <a:pt x="276089" y="161738"/>
                </a:lnTo>
                <a:cubicBezTo>
                  <a:pt x="272866" y="159195"/>
                  <a:pt x="268195" y="159728"/>
                  <a:pt x="265630" y="162933"/>
                </a:cubicBezTo>
                <a:cubicBezTo>
                  <a:pt x="263087" y="166156"/>
                  <a:pt x="263620" y="170826"/>
                  <a:pt x="266825" y="173392"/>
                </a:cubicBezTo>
                <a:lnTo>
                  <a:pt x="386354" y="267670"/>
                </a:lnTo>
                <a:cubicBezTo>
                  <a:pt x="390172" y="270662"/>
                  <a:pt x="392425" y="275223"/>
                  <a:pt x="392480" y="280072"/>
                </a:cubicBezTo>
                <a:cubicBezTo>
                  <a:pt x="392437" y="283645"/>
                  <a:pt x="391231" y="287107"/>
                  <a:pt x="389044" y="289933"/>
                </a:cubicBezTo>
                <a:cubicBezTo>
                  <a:pt x="386522" y="293248"/>
                  <a:pt x="382731" y="295361"/>
                  <a:pt x="378585" y="295760"/>
                </a:cubicBezTo>
                <a:cubicBezTo>
                  <a:pt x="374383" y="296443"/>
                  <a:pt x="370089" y="295301"/>
                  <a:pt x="366781" y="292622"/>
                </a:cubicBezTo>
                <a:lnTo>
                  <a:pt x="247252" y="198344"/>
                </a:lnTo>
                <a:cubicBezTo>
                  <a:pt x="244030" y="195801"/>
                  <a:pt x="239359" y="196334"/>
                  <a:pt x="236794" y="199539"/>
                </a:cubicBezTo>
                <a:cubicBezTo>
                  <a:pt x="234251" y="202762"/>
                  <a:pt x="234784" y="207432"/>
                  <a:pt x="237989" y="209998"/>
                </a:cubicBezTo>
                <a:lnTo>
                  <a:pt x="347806" y="296806"/>
                </a:lnTo>
                <a:lnTo>
                  <a:pt x="347806" y="296806"/>
                </a:lnTo>
                <a:cubicBezTo>
                  <a:pt x="351653" y="299689"/>
                  <a:pt x="353878" y="304249"/>
                  <a:pt x="353783" y="309057"/>
                </a:cubicBezTo>
                <a:cubicBezTo>
                  <a:pt x="353860" y="312651"/>
                  <a:pt x="352641" y="316151"/>
                  <a:pt x="350346" y="318918"/>
                </a:cubicBezTo>
                <a:cubicBezTo>
                  <a:pt x="345032" y="325762"/>
                  <a:pt x="335176" y="327000"/>
                  <a:pt x="328333" y="321686"/>
                </a:cubicBezTo>
                <a:cubicBezTo>
                  <a:pt x="328299" y="321660"/>
                  <a:pt x="328266" y="321635"/>
                  <a:pt x="328233" y="321608"/>
                </a:cubicBezTo>
                <a:lnTo>
                  <a:pt x="320912" y="315930"/>
                </a:lnTo>
                <a:lnTo>
                  <a:pt x="304776" y="303529"/>
                </a:lnTo>
                <a:lnTo>
                  <a:pt x="292524" y="294116"/>
                </a:lnTo>
                <a:lnTo>
                  <a:pt x="292524" y="294116"/>
                </a:lnTo>
                <a:lnTo>
                  <a:pt x="218416" y="234352"/>
                </a:lnTo>
                <a:cubicBezTo>
                  <a:pt x="214980" y="232067"/>
                  <a:pt x="210343" y="233001"/>
                  <a:pt x="208059" y="236437"/>
                </a:cubicBezTo>
                <a:cubicBezTo>
                  <a:pt x="206045" y="239468"/>
                  <a:pt x="206506" y="243508"/>
                  <a:pt x="209153" y="246006"/>
                </a:cubicBezTo>
                <a:lnTo>
                  <a:pt x="282663" y="305023"/>
                </a:lnTo>
                <a:cubicBezTo>
                  <a:pt x="286322" y="307980"/>
                  <a:pt x="288460" y="312422"/>
                  <a:pt x="288490" y="317126"/>
                </a:cubicBezTo>
                <a:cubicBezTo>
                  <a:pt x="288547" y="325872"/>
                  <a:pt x="281502" y="333009"/>
                  <a:pt x="272755" y="333066"/>
                </a:cubicBezTo>
                <a:cubicBezTo>
                  <a:pt x="269005" y="333090"/>
                  <a:pt x="265368" y="331783"/>
                  <a:pt x="262492" y="329377"/>
                </a:cubicBezTo>
                <a:lnTo>
                  <a:pt x="17906" y="156060"/>
                </a:lnTo>
                <a:lnTo>
                  <a:pt x="108599" y="15016"/>
                </a:lnTo>
                <a:lnTo>
                  <a:pt x="197498" y="15016"/>
                </a:lnTo>
                <a:cubicBezTo>
                  <a:pt x="204636" y="14669"/>
                  <a:pt x="211775" y="15631"/>
                  <a:pt x="218565" y="17855"/>
                </a:cubicBezTo>
                <a:cubicBezTo>
                  <a:pt x="223913" y="19930"/>
                  <a:pt x="228942" y="22747"/>
                  <a:pt x="233507" y="26222"/>
                </a:cubicBezTo>
                <a:lnTo>
                  <a:pt x="236794" y="28911"/>
                </a:lnTo>
                <a:cubicBezTo>
                  <a:pt x="158353" y="83745"/>
                  <a:pt x="142067" y="95250"/>
                  <a:pt x="138780" y="97640"/>
                </a:cubicBezTo>
                <a:lnTo>
                  <a:pt x="137883" y="97640"/>
                </a:lnTo>
                <a:lnTo>
                  <a:pt x="137883" y="97640"/>
                </a:lnTo>
                <a:lnTo>
                  <a:pt x="137883" y="97640"/>
                </a:lnTo>
                <a:cubicBezTo>
                  <a:pt x="135535" y="99149"/>
                  <a:pt x="134303" y="101906"/>
                  <a:pt x="134746" y="104663"/>
                </a:cubicBezTo>
                <a:cubicBezTo>
                  <a:pt x="134929" y="107158"/>
                  <a:pt x="136483" y="109346"/>
                  <a:pt x="138780" y="110340"/>
                </a:cubicBezTo>
                <a:cubicBezTo>
                  <a:pt x="142299" y="114249"/>
                  <a:pt x="146148" y="117849"/>
                  <a:pt x="150285" y="121098"/>
                </a:cubicBezTo>
                <a:cubicBezTo>
                  <a:pt x="155345" y="125890"/>
                  <a:pt x="160848" y="130192"/>
                  <a:pt x="166720" y="133947"/>
                </a:cubicBezTo>
                <a:lnTo>
                  <a:pt x="170007" y="136338"/>
                </a:lnTo>
                <a:lnTo>
                  <a:pt x="173891" y="137981"/>
                </a:lnTo>
                <a:cubicBezTo>
                  <a:pt x="183932" y="143576"/>
                  <a:pt x="195580" y="145579"/>
                  <a:pt x="206911" y="143659"/>
                </a:cubicBezTo>
                <a:lnTo>
                  <a:pt x="211095" y="142912"/>
                </a:lnTo>
                <a:lnTo>
                  <a:pt x="211095" y="142912"/>
                </a:lnTo>
                <a:cubicBezTo>
                  <a:pt x="213097" y="142396"/>
                  <a:pt x="215048" y="141696"/>
                  <a:pt x="216922" y="140820"/>
                </a:cubicBezTo>
                <a:lnTo>
                  <a:pt x="218416" y="140820"/>
                </a:lnTo>
                <a:lnTo>
                  <a:pt x="221105" y="139476"/>
                </a:lnTo>
                <a:lnTo>
                  <a:pt x="224094" y="137981"/>
                </a:lnTo>
                <a:lnTo>
                  <a:pt x="234104" y="131856"/>
                </a:lnTo>
                <a:cubicBezTo>
                  <a:pt x="242322" y="127074"/>
                  <a:pt x="250539" y="122144"/>
                  <a:pt x="258608" y="116914"/>
                </a:cubicBezTo>
                <a:lnTo>
                  <a:pt x="273549" y="107651"/>
                </a:lnTo>
                <a:lnTo>
                  <a:pt x="273549" y="107651"/>
                </a:lnTo>
                <a:lnTo>
                  <a:pt x="274296" y="107651"/>
                </a:lnTo>
                <a:cubicBezTo>
                  <a:pt x="275001" y="107026"/>
                  <a:pt x="275896" y="106658"/>
                  <a:pt x="276836" y="106605"/>
                </a:cubicBezTo>
                <a:lnTo>
                  <a:pt x="276836" y="106605"/>
                </a:lnTo>
                <a:lnTo>
                  <a:pt x="405778" y="223146"/>
                </a:lnTo>
                <a:cubicBezTo>
                  <a:pt x="407118" y="226582"/>
                  <a:pt x="407875" y="230217"/>
                  <a:pt x="408019" y="233903"/>
                </a:cubicBezTo>
                <a:cubicBezTo>
                  <a:pt x="407975" y="237153"/>
                  <a:pt x="406874" y="240301"/>
                  <a:pt x="404881" y="242868"/>
                </a:cubicBezTo>
                <a:close/>
                <a:moveTo>
                  <a:pt x="407571" y="204021"/>
                </a:moveTo>
                <a:lnTo>
                  <a:pt x="323303" y="127523"/>
                </a:lnTo>
                <a:lnTo>
                  <a:pt x="286398" y="94204"/>
                </a:lnTo>
                <a:lnTo>
                  <a:pt x="286398" y="94204"/>
                </a:lnTo>
                <a:lnTo>
                  <a:pt x="286398" y="94204"/>
                </a:lnTo>
                <a:cubicBezTo>
                  <a:pt x="283960" y="92436"/>
                  <a:pt x="281043" y="91446"/>
                  <a:pt x="278031" y="91365"/>
                </a:cubicBezTo>
                <a:lnTo>
                  <a:pt x="277135" y="91365"/>
                </a:lnTo>
                <a:lnTo>
                  <a:pt x="275790" y="91365"/>
                </a:lnTo>
                <a:lnTo>
                  <a:pt x="272802" y="91365"/>
                </a:lnTo>
                <a:lnTo>
                  <a:pt x="270561" y="91365"/>
                </a:lnTo>
                <a:lnTo>
                  <a:pt x="266676" y="93457"/>
                </a:lnTo>
                <a:lnTo>
                  <a:pt x="266676" y="93457"/>
                </a:lnTo>
                <a:lnTo>
                  <a:pt x="245758" y="106157"/>
                </a:lnTo>
                <a:lnTo>
                  <a:pt x="225887" y="119604"/>
                </a:lnTo>
                <a:lnTo>
                  <a:pt x="221105" y="122443"/>
                </a:lnTo>
                <a:lnTo>
                  <a:pt x="217370" y="124534"/>
                </a:lnTo>
                <a:lnTo>
                  <a:pt x="215129" y="125879"/>
                </a:lnTo>
                <a:cubicBezTo>
                  <a:pt x="210545" y="128470"/>
                  <a:pt x="205441" y="130001"/>
                  <a:pt x="200188" y="130361"/>
                </a:cubicBezTo>
                <a:lnTo>
                  <a:pt x="197498" y="130361"/>
                </a:lnTo>
                <a:lnTo>
                  <a:pt x="193166" y="130361"/>
                </a:lnTo>
                <a:lnTo>
                  <a:pt x="190626" y="130361"/>
                </a:lnTo>
                <a:lnTo>
                  <a:pt x="187040" y="129166"/>
                </a:lnTo>
                <a:lnTo>
                  <a:pt x="182259" y="127373"/>
                </a:lnTo>
                <a:cubicBezTo>
                  <a:pt x="178353" y="125113"/>
                  <a:pt x="174652" y="122513"/>
                  <a:pt x="171202" y="119604"/>
                </a:cubicBezTo>
                <a:lnTo>
                  <a:pt x="159100" y="109743"/>
                </a:lnTo>
                <a:lnTo>
                  <a:pt x="154319" y="104663"/>
                </a:lnTo>
                <a:lnTo>
                  <a:pt x="254275" y="36083"/>
                </a:lnTo>
                <a:cubicBezTo>
                  <a:pt x="255119" y="35489"/>
                  <a:pt x="255832" y="34725"/>
                  <a:pt x="256366" y="33842"/>
                </a:cubicBezTo>
                <a:lnTo>
                  <a:pt x="256366" y="33842"/>
                </a:lnTo>
                <a:cubicBezTo>
                  <a:pt x="270224" y="27051"/>
                  <a:pt x="284883" y="22031"/>
                  <a:pt x="299995" y="18901"/>
                </a:cubicBezTo>
                <a:cubicBezTo>
                  <a:pt x="307840" y="16936"/>
                  <a:pt x="315837" y="15637"/>
                  <a:pt x="323900" y="15016"/>
                </a:cubicBezTo>
                <a:lnTo>
                  <a:pt x="411605" y="15016"/>
                </a:lnTo>
                <a:lnTo>
                  <a:pt x="490643" y="154118"/>
                </a:lnTo>
                <a:close/>
              </a:path>
            </a:pathLst>
          </a:custGeom>
          <a:solidFill>
            <a:schemeClr val="tx1"/>
          </a:solidFill>
          <a:ln w="14848" cap="flat">
            <a:noFill/>
            <a:prstDash val="solid"/>
            <a:miter/>
          </a:ln>
        </p:spPr>
        <p:txBody>
          <a:bodyPr rtlCol="0" anchor="ctr"/>
          <a:lstStyle/>
          <a:p>
            <a:endParaRPr lang="en-GB" dirty="0"/>
          </a:p>
        </p:txBody>
      </p:sp>
      <p:cxnSp>
        <p:nvCxnSpPr>
          <p:cNvPr id="30" name="Straight Connector 29">
            <a:extLst>
              <a:ext uri="{FF2B5EF4-FFF2-40B4-BE49-F238E27FC236}">
                <a16:creationId xmlns:a16="http://schemas.microsoft.com/office/drawing/2014/main" id="{35336695-06F8-A72C-7768-793CA84ADA37}"/>
              </a:ext>
            </a:extLst>
          </p:cNvPr>
          <p:cNvCxnSpPr>
            <a:cxnSpLocks/>
          </p:cNvCxnSpPr>
          <p:nvPr/>
        </p:nvCxnSpPr>
        <p:spPr>
          <a:xfrm>
            <a:off x="1376413" y="2906826"/>
            <a:ext cx="904774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AD560FE-E0EA-C310-41B0-154D3C1FD170}"/>
              </a:ext>
            </a:extLst>
          </p:cNvPr>
          <p:cNvCxnSpPr>
            <a:cxnSpLocks/>
          </p:cNvCxnSpPr>
          <p:nvPr/>
        </p:nvCxnSpPr>
        <p:spPr>
          <a:xfrm>
            <a:off x="1374808" y="4108381"/>
            <a:ext cx="904774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C517937-C463-DC56-6060-0C47B0756A99}"/>
              </a:ext>
            </a:extLst>
          </p:cNvPr>
          <p:cNvCxnSpPr>
            <a:cxnSpLocks/>
          </p:cNvCxnSpPr>
          <p:nvPr/>
        </p:nvCxnSpPr>
        <p:spPr>
          <a:xfrm>
            <a:off x="1411705" y="5406189"/>
            <a:ext cx="904774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378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How to raise a communication</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659040"/>
            <a:ext cx="11078676" cy="1787797"/>
          </a:xfrm>
          <a:prstGeom prst="rect">
            <a:avLst/>
          </a:prstGeom>
          <a:noFill/>
        </p:spPr>
        <p:txBody>
          <a:bodyPr wrap="square" rtlCol="0">
            <a:spAutoFit/>
          </a:bodyPr>
          <a:lstStyle/>
          <a:p>
            <a:pPr marL="342900" indent="-342900">
              <a:lnSpc>
                <a:spcPct val="150000"/>
              </a:lnSpc>
              <a:buAutoNum type="arabicPeriod"/>
            </a:pPr>
            <a:r>
              <a:rPr lang="en-GB" sz="1500" dirty="0"/>
              <a:t>Identify the Process Type that fits your purpose (you will need to have the correct permissions to raise it).</a:t>
            </a:r>
          </a:p>
          <a:p>
            <a:pPr marL="342900" indent="-342900">
              <a:lnSpc>
                <a:spcPct val="150000"/>
              </a:lnSpc>
              <a:buAutoNum type="arabicPeriod"/>
            </a:pPr>
            <a:r>
              <a:rPr lang="en-GB" sz="1500" dirty="0"/>
              <a:t>Select the correct Company Group and MPID (Legal entity) to receive the Communication, note that you will need to select the Company Group first.</a:t>
            </a:r>
          </a:p>
          <a:p>
            <a:pPr marL="342900" indent="-342900">
              <a:lnSpc>
                <a:spcPct val="150000"/>
              </a:lnSpc>
              <a:buAutoNum type="arabicPeriod"/>
            </a:pPr>
            <a:r>
              <a:rPr lang="en-GB" sz="1500" dirty="0"/>
              <a:t>Populate the details of the call.  The mandatory / optional data items are included as fields.</a:t>
            </a:r>
          </a:p>
          <a:p>
            <a:pPr marL="342900" indent="-342900">
              <a:lnSpc>
                <a:spcPct val="150000"/>
              </a:lnSpc>
              <a:buAutoNum type="arabicPeriod"/>
            </a:pPr>
            <a:r>
              <a:rPr lang="en-GB" sz="1500" dirty="0"/>
              <a:t>You may wish to add attachments to provide more detailed or complex information, photos etc.</a:t>
            </a:r>
          </a:p>
        </p:txBody>
      </p:sp>
      <p:sp>
        <p:nvSpPr>
          <p:cNvPr id="8" name="TextBox 7">
            <a:extLst>
              <a:ext uri="{FF2B5EF4-FFF2-40B4-BE49-F238E27FC236}">
                <a16:creationId xmlns:a16="http://schemas.microsoft.com/office/drawing/2014/main" id="{B8869A15-CB04-BDCB-0FF3-B09048A6DE12}"/>
              </a:ext>
            </a:extLst>
          </p:cNvPr>
          <p:cNvSpPr txBox="1"/>
          <p:nvPr/>
        </p:nvSpPr>
        <p:spPr>
          <a:xfrm>
            <a:off x="1619741" y="3509655"/>
            <a:ext cx="10065328" cy="3323987"/>
          </a:xfrm>
          <a:prstGeom prst="rect">
            <a:avLst/>
          </a:prstGeom>
          <a:solidFill>
            <a:srgbClr val="B0D0C8"/>
          </a:solidFill>
          <a:ln>
            <a:noFill/>
          </a:ln>
        </p:spPr>
        <p:txBody>
          <a:bodyPr wrap="square" lIns="216000" rtlCol="0">
            <a:spAutoFit/>
          </a:bodyPr>
          <a:lstStyle/>
          <a:p>
            <a:r>
              <a:rPr lang="en-GB" b="1" dirty="0"/>
              <a:t>Tips on populating details:</a:t>
            </a:r>
          </a:p>
          <a:p>
            <a:pPr marL="285750" indent="-285750">
              <a:buFont typeface="Arial" panose="020B0604020202020204" pitchFamily="34" charset="0"/>
              <a:buChar char="•"/>
            </a:pPr>
            <a:r>
              <a:rPr lang="en-GB" sz="1600" dirty="0"/>
              <a:t>Ensure you </a:t>
            </a:r>
            <a:r>
              <a:rPr lang="en-GB" sz="1600" b="1" dirty="0"/>
              <a:t>select</a:t>
            </a:r>
            <a:r>
              <a:rPr lang="en-GB" sz="1600" dirty="0"/>
              <a:t> the right Process Type, e.g. if a read is missing, don’t use the disputed read Process Type, as that is for disputing a read that has been received</a:t>
            </a:r>
          </a:p>
          <a:p>
            <a:pPr marL="285750" indent="-285750">
              <a:buFont typeface="Arial" panose="020B0604020202020204" pitchFamily="34" charset="0"/>
              <a:buChar char="•"/>
            </a:pPr>
            <a:r>
              <a:rPr lang="en-GB" sz="1600" dirty="0"/>
              <a:t>Include as much </a:t>
            </a:r>
            <a:r>
              <a:rPr lang="en-GB" sz="1600" b="1" dirty="0"/>
              <a:t>information</a:t>
            </a:r>
            <a:r>
              <a:rPr lang="en-GB" sz="1600" dirty="0"/>
              <a:t> as you have and is likely to be of use to the recipient. </a:t>
            </a:r>
          </a:p>
          <a:p>
            <a:pPr marL="285750" indent="-285750">
              <a:buFont typeface="Arial" panose="020B0604020202020204" pitchFamily="34" charset="0"/>
              <a:buChar char="•"/>
            </a:pPr>
            <a:r>
              <a:rPr lang="en-GB" sz="1600" dirty="0"/>
              <a:t>Be clear on what your request is, i.e. what </a:t>
            </a:r>
            <a:r>
              <a:rPr lang="en-GB" sz="1600" b="1" dirty="0"/>
              <a:t>action</a:t>
            </a:r>
            <a:r>
              <a:rPr lang="en-GB" sz="1600" dirty="0"/>
              <a:t> is required from the recipient.</a:t>
            </a:r>
          </a:p>
          <a:p>
            <a:pPr marL="285750" indent="-285750">
              <a:buFont typeface="Arial" panose="020B0604020202020204" pitchFamily="34" charset="0"/>
              <a:buChar char="•"/>
            </a:pPr>
            <a:r>
              <a:rPr lang="en-GB" sz="1600" dirty="0"/>
              <a:t>Each communication has a subject field which appears in the main list of communications (like an inbox); be </a:t>
            </a:r>
            <a:r>
              <a:rPr lang="en-GB" sz="1600" b="1" dirty="0"/>
              <a:t>specific</a:t>
            </a:r>
            <a:r>
              <a:rPr lang="en-GB" sz="1600" dirty="0"/>
              <a:t> so the recipient and other future readers can identify the topic. Avoid vague and general descriptions such as “Erroneous Transfer”.</a:t>
            </a:r>
          </a:p>
          <a:p>
            <a:pPr marL="285750" indent="-285750">
              <a:buFont typeface="Arial" panose="020B0604020202020204" pitchFamily="34" charset="0"/>
              <a:buChar char="•"/>
            </a:pPr>
            <a:r>
              <a:rPr lang="en-GB" sz="1600" dirty="0"/>
              <a:t>Always include the </a:t>
            </a:r>
            <a:r>
              <a:rPr lang="en-GB" sz="1600" b="1" dirty="0"/>
              <a:t>MPXN</a:t>
            </a:r>
            <a:r>
              <a:rPr lang="en-GB" sz="1600" dirty="0"/>
              <a:t>(s) related to the query – either in the MPXN field, within the body of the initial message or in an attachment. We recommend including the number of MPXNs in the subject so the recipient can easily see the magnitude of the query.</a:t>
            </a:r>
          </a:p>
          <a:p>
            <a:pPr marL="285750" indent="-285750">
              <a:buFont typeface="Arial" panose="020B0604020202020204" pitchFamily="34" charset="0"/>
              <a:buChar char="•"/>
            </a:pPr>
            <a:r>
              <a:rPr lang="en-GB" sz="1600" dirty="0"/>
              <a:t>We recommend assigning yourself as </a:t>
            </a:r>
            <a:r>
              <a:rPr lang="en-GB" sz="1600" b="1" dirty="0"/>
              <a:t>owner </a:t>
            </a:r>
            <a:r>
              <a:rPr lang="en-GB" sz="1600" dirty="0"/>
              <a:t>(dependent on your organisation’s procedure) for Communications you raise</a:t>
            </a:r>
          </a:p>
        </p:txBody>
      </p:sp>
      <p:grpSp>
        <p:nvGrpSpPr>
          <p:cNvPr id="31" name="Group 30">
            <a:extLst>
              <a:ext uri="{FF2B5EF4-FFF2-40B4-BE49-F238E27FC236}">
                <a16:creationId xmlns:a16="http://schemas.microsoft.com/office/drawing/2014/main" id="{C9550930-7DF4-0A98-1FBD-A6F77888F92A}"/>
              </a:ext>
            </a:extLst>
          </p:cNvPr>
          <p:cNvGrpSpPr/>
          <p:nvPr/>
        </p:nvGrpSpPr>
        <p:grpSpPr>
          <a:xfrm>
            <a:off x="566697" y="4759820"/>
            <a:ext cx="972151" cy="866273"/>
            <a:chOff x="768829" y="4471322"/>
            <a:chExt cx="972151" cy="866273"/>
          </a:xfrm>
        </p:grpSpPr>
        <p:sp>
          <p:nvSpPr>
            <p:cNvPr id="30" name="Oval 29">
              <a:extLst>
                <a:ext uri="{FF2B5EF4-FFF2-40B4-BE49-F238E27FC236}">
                  <a16:creationId xmlns:a16="http://schemas.microsoft.com/office/drawing/2014/main" id="{9CA8C81F-122B-FAE1-6AAD-FCE87E9BE6C1}"/>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Graphic 2">
              <a:extLst>
                <a:ext uri="{FF2B5EF4-FFF2-40B4-BE49-F238E27FC236}">
                  <a16:creationId xmlns:a16="http://schemas.microsoft.com/office/drawing/2014/main" id="{77C679AD-B6D0-6105-7AFB-480E14FC8B6C}"/>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661535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8627728" cy="678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Working a received communication</a:t>
            </a:r>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694157"/>
            <a:ext cx="11107552" cy="4016484"/>
          </a:xfrm>
          <a:prstGeom prst="rect">
            <a:avLst/>
          </a:prstGeom>
          <a:noFill/>
        </p:spPr>
        <p:txBody>
          <a:bodyPr wrap="square" rtlCol="0">
            <a:spAutoFit/>
          </a:bodyPr>
          <a:lstStyle/>
          <a:p>
            <a:r>
              <a:rPr lang="en-GB" sz="1500" dirty="0"/>
              <a:t>Communications received by your Company Group will be visible in your Communications List view according to the permissions your MAU has set for you. Open and review your assigned Communications as per your organisation’s procedures, ensuring all Communications are reviewed promptly after receipt.  You can set up email notifications for new Communications / Messages (e.g. never, hourly, daily (at a set time), or immediately).</a:t>
            </a:r>
          </a:p>
          <a:p>
            <a:endParaRPr lang="en-GB" sz="1500" dirty="0"/>
          </a:p>
          <a:p>
            <a:r>
              <a:rPr lang="en-GB" sz="1500" dirty="0"/>
              <a:t>Some queries will be very straightforward to address, other may require more investigation and action.</a:t>
            </a:r>
          </a:p>
          <a:p>
            <a:endParaRPr lang="en-GB" sz="1500" dirty="0"/>
          </a:p>
          <a:p>
            <a:pPr marL="342900" indent="-342900">
              <a:buAutoNum type="arabicPeriod"/>
            </a:pPr>
            <a:r>
              <a:rPr lang="en-GB" sz="1500" dirty="0"/>
              <a:t>Assess the urgency of the query.  Escalation Process Types should be resolved within 5WD.  Other factors such as customer impact should also be taken into account.  All queries should be resolved in a prompt manner.</a:t>
            </a:r>
          </a:p>
          <a:p>
            <a:pPr marL="342900" indent="-342900">
              <a:buAutoNum type="arabicPeriod"/>
            </a:pPr>
            <a:endParaRPr lang="en-GB" sz="1500" dirty="0"/>
          </a:p>
          <a:p>
            <a:pPr marL="342900" indent="-342900">
              <a:buAutoNum type="arabicPeriod"/>
            </a:pPr>
            <a:r>
              <a:rPr lang="en-GB" sz="1500" dirty="0"/>
              <a:t>If you need additional information from the raiser, request it as specifically as possible.</a:t>
            </a:r>
          </a:p>
          <a:p>
            <a:pPr marL="342900" indent="-342900">
              <a:buAutoNum type="arabicPeriod"/>
            </a:pPr>
            <a:endParaRPr lang="en-GB" sz="1500" dirty="0"/>
          </a:p>
          <a:p>
            <a:pPr marL="342900" indent="-342900">
              <a:buAutoNum type="arabicPeriod"/>
            </a:pPr>
            <a:r>
              <a:rPr lang="en-GB" sz="1500" dirty="0"/>
              <a:t>If you need to liaise with a third party or instruct a site visit, let the raising party know any delay anticipated in responding / resolving the Communication, including the date of the site visit.</a:t>
            </a:r>
          </a:p>
          <a:p>
            <a:pPr marL="342900" indent="-342900">
              <a:buAutoNum type="arabicPeriod"/>
            </a:pPr>
            <a:endParaRPr lang="en-GB" sz="1500" dirty="0"/>
          </a:p>
          <a:p>
            <a:pPr marL="342900" indent="-342900">
              <a:buAutoNum type="arabicPeriod"/>
            </a:pPr>
            <a:r>
              <a:rPr lang="en-GB" sz="1500" dirty="0"/>
              <a:t>If you believe the Communication is not valid, e.g. raised under the wrong Process Types, explain your rationale to the raising party.  You could archive the Communication at this point, but be aware they may have a valid reason to have raised it and need it resolved.</a:t>
            </a:r>
          </a:p>
        </p:txBody>
      </p:sp>
      <p:sp>
        <p:nvSpPr>
          <p:cNvPr id="2" name="TextBox 1">
            <a:extLst>
              <a:ext uri="{FF2B5EF4-FFF2-40B4-BE49-F238E27FC236}">
                <a16:creationId xmlns:a16="http://schemas.microsoft.com/office/drawing/2014/main" id="{FAB3A6BD-FB90-4612-795F-0711E3021C3B}"/>
              </a:ext>
            </a:extLst>
          </p:cNvPr>
          <p:cNvSpPr txBox="1"/>
          <p:nvPr/>
        </p:nvSpPr>
        <p:spPr>
          <a:xfrm>
            <a:off x="1538847" y="5812774"/>
            <a:ext cx="9926053" cy="861774"/>
          </a:xfrm>
          <a:prstGeom prst="rect">
            <a:avLst/>
          </a:prstGeom>
          <a:solidFill>
            <a:srgbClr val="B0D0C8"/>
          </a:solidFill>
          <a:ln>
            <a:noFill/>
          </a:ln>
        </p:spPr>
        <p:txBody>
          <a:bodyPr wrap="square" lIns="216000" rtlCol="0">
            <a:spAutoFit/>
          </a:bodyPr>
          <a:lstStyle/>
          <a:p>
            <a:r>
              <a:rPr lang="en-GB" b="1" dirty="0"/>
              <a:t>Tips on working Communications:</a:t>
            </a:r>
          </a:p>
          <a:p>
            <a:pPr marL="285750" indent="-285750">
              <a:buFont typeface="Arial" panose="020B0604020202020204" pitchFamily="34" charset="0"/>
              <a:buChar char="•"/>
            </a:pPr>
            <a:r>
              <a:rPr lang="en-GB" sz="1600" dirty="0"/>
              <a:t>We recommend assigning yourself as </a:t>
            </a:r>
            <a:r>
              <a:rPr lang="en-GB" sz="1600" b="1" dirty="0"/>
              <a:t>owner </a:t>
            </a:r>
            <a:r>
              <a:rPr lang="en-GB" sz="1600" dirty="0"/>
              <a:t>(dependent on your organisation’s procedure) for Communications you are working on</a:t>
            </a:r>
          </a:p>
        </p:txBody>
      </p:sp>
      <p:grpSp>
        <p:nvGrpSpPr>
          <p:cNvPr id="3" name="Group 2">
            <a:extLst>
              <a:ext uri="{FF2B5EF4-FFF2-40B4-BE49-F238E27FC236}">
                <a16:creationId xmlns:a16="http://schemas.microsoft.com/office/drawing/2014/main" id="{6B0CDF8A-B4BF-83CB-97CE-29DB58532997}"/>
              </a:ext>
            </a:extLst>
          </p:cNvPr>
          <p:cNvGrpSpPr/>
          <p:nvPr/>
        </p:nvGrpSpPr>
        <p:grpSpPr>
          <a:xfrm>
            <a:off x="489695" y="5772918"/>
            <a:ext cx="972151" cy="866273"/>
            <a:chOff x="768829" y="4471322"/>
            <a:chExt cx="972151" cy="866273"/>
          </a:xfrm>
        </p:grpSpPr>
        <p:sp>
          <p:nvSpPr>
            <p:cNvPr id="4" name="Oval 3">
              <a:extLst>
                <a:ext uri="{FF2B5EF4-FFF2-40B4-BE49-F238E27FC236}">
                  <a16:creationId xmlns:a16="http://schemas.microsoft.com/office/drawing/2014/main" id="{CEDCBDCA-6FF2-7E10-BD5E-40977B349390}"/>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Graphic 2">
              <a:extLst>
                <a:ext uri="{FF2B5EF4-FFF2-40B4-BE49-F238E27FC236}">
                  <a16:creationId xmlns:a16="http://schemas.microsoft.com/office/drawing/2014/main" id="{3925B004-8A2E-3243-4339-6C1C9C5F8127}"/>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16756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Resolving a communication</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973289"/>
            <a:ext cx="11203805" cy="3093154"/>
          </a:xfrm>
          <a:prstGeom prst="rect">
            <a:avLst/>
          </a:prstGeom>
          <a:noFill/>
        </p:spPr>
        <p:txBody>
          <a:bodyPr wrap="square" rtlCol="0">
            <a:spAutoFit/>
          </a:bodyPr>
          <a:lstStyle/>
          <a:p>
            <a:r>
              <a:rPr lang="en-GB" sz="1500" b="1" dirty="0"/>
              <a:t>Escalation Process Types</a:t>
            </a:r>
            <a:r>
              <a:rPr lang="en-GB" sz="1500" dirty="0"/>
              <a:t> should be resolved in </a:t>
            </a:r>
            <a:r>
              <a:rPr lang="en-GB" sz="1500" b="1" dirty="0"/>
              <a:t>5WD </a:t>
            </a:r>
            <a:r>
              <a:rPr lang="en-GB" sz="1500" dirty="0"/>
              <a:t>(at both first and final level of escalation)</a:t>
            </a:r>
          </a:p>
          <a:p>
            <a:endParaRPr lang="en-GB" sz="1500" dirty="0"/>
          </a:p>
          <a:p>
            <a:r>
              <a:rPr lang="en-GB" sz="1500" b="1" dirty="0"/>
              <a:t>General Query Process Types</a:t>
            </a:r>
            <a:r>
              <a:rPr lang="en-GB" sz="1500" dirty="0"/>
              <a:t> do not have generic resolution timescale but you should adhere to any SLA set out in the REC for the process (e.g. PT0024 / PT0044 UTRN requests should be responded to within 3 hours), and/or make should use reasonable endeavours to resolve queries in a </a:t>
            </a:r>
            <a:r>
              <a:rPr lang="en-GB" sz="1500" b="1" dirty="0"/>
              <a:t>prompt manner</a:t>
            </a:r>
            <a:r>
              <a:rPr lang="en-GB" sz="1500" dirty="0"/>
              <a:t>.</a:t>
            </a:r>
            <a:endParaRPr lang="en-GB" sz="1500" dirty="0">
              <a:highlight>
                <a:srgbClr val="FFFF00"/>
              </a:highlight>
            </a:endParaRPr>
          </a:p>
          <a:p>
            <a:endParaRPr lang="en-GB" sz="1500" dirty="0"/>
          </a:p>
          <a:p>
            <a:pPr marL="342900" indent="-342900">
              <a:buFont typeface="+mj-lt"/>
              <a:buAutoNum type="arabicPeriod"/>
            </a:pPr>
            <a:r>
              <a:rPr lang="en-GB" sz="1500" dirty="0"/>
              <a:t>When you believe the call is resolved, make appropriately thorough checks to confirm that is the case.</a:t>
            </a:r>
          </a:p>
          <a:p>
            <a:pPr marL="342900" indent="-342900">
              <a:buFont typeface="+mj-lt"/>
              <a:buAutoNum type="arabicPeriod"/>
            </a:pPr>
            <a:endParaRPr lang="en-GB" sz="1500" dirty="0"/>
          </a:p>
          <a:p>
            <a:pPr marL="342900" indent="-342900">
              <a:buFont typeface="+mj-lt"/>
              <a:buAutoNum type="arabicPeriod"/>
            </a:pPr>
            <a:r>
              <a:rPr lang="en-GB" sz="1500" dirty="0"/>
              <a:t>If you consider there is still further work to be done, clearly explain why to the other party and describe what action you think needs to be taken to fully resolve the query.</a:t>
            </a:r>
          </a:p>
          <a:p>
            <a:pPr marL="342900" indent="-342900">
              <a:buFont typeface="+mj-lt"/>
              <a:buAutoNum type="arabicPeriod"/>
            </a:pPr>
            <a:endParaRPr lang="en-GB" sz="1500" dirty="0"/>
          </a:p>
          <a:p>
            <a:pPr marL="342900" indent="-342900">
              <a:buFont typeface="+mj-lt"/>
              <a:buAutoNum type="arabicPeriod"/>
            </a:pPr>
            <a:r>
              <a:rPr lang="en-GB" sz="1500" dirty="0"/>
              <a:t>Once there is no further action considered necessary, the Communication can then be manually archived, or allowed to lapse into archive (30WD after last activity).</a:t>
            </a:r>
          </a:p>
        </p:txBody>
      </p:sp>
      <p:sp>
        <p:nvSpPr>
          <p:cNvPr id="2" name="TextBox 1">
            <a:extLst>
              <a:ext uri="{FF2B5EF4-FFF2-40B4-BE49-F238E27FC236}">
                <a16:creationId xmlns:a16="http://schemas.microsoft.com/office/drawing/2014/main" id="{F5D774A2-D644-6353-2FBC-CC61B5D3B1ED}"/>
              </a:ext>
            </a:extLst>
          </p:cNvPr>
          <p:cNvSpPr txBox="1"/>
          <p:nvPr/>
        </p:nvSpPr>
        <p:spPr>
          <a:xfrm>
            <a:off x="1538848" y="5341140"/>
            <a:ext cx="9467360" cy="1354217"/>
          </a:xfrm>
          <a:prstGeom prst="rect">
            <a:avLst/>
          </a:prstGeom>
          <a:solidFill>
            <a:srgbClr val="B0D0C8"/>
          </a:solidFill>
          <a:ln>
            <a:noFill/>
          </a:ln>
        </p:spPr>
        <p:txBody>
          <a:bodyPr wrap="square" lIns="216000" rtlCol="0">
            <a:spAutoFit/>
          </a:bodyPr>
          <a:lstStyle/>
          <a:p>
            <a:r>
              <a:rPr lang="en-GB" b="1" dirty="0"/>
              <a:t>Tips on resolving Communications:</a:t>
            </a:r>
          </a:p>
          <a:p>
            <a:pPr marL="285750" indent="-285750">
              <a:buFont typeface="Arial" panose="020B0604020202020204" pitchFamily="34" charset="0"/>
              <a:buChar char="•"/>
            </a:pPr>
            <a:r>
              <a:rPr lang="en-GB" sz="1600" dirty="0"/>
              <a:t>It is good practice to confirm to the raising party how/why you think it is resolved, especially if the query has been more complex.</a:t>
            </a:r>
          </a:p>
          <a:p>
            <a:pPr marL="285750" indent="-285750">
              <a:buFont typeface="Arial" panose="020B0604020202020204" pitchFamily="34" charset="0"/>
              <a:buChar char="•"/>
            </a:pPr>
            <a:r>
              <a:rPr lang="en-GB" sz="1600" dirty="0"/>
              <a:t>It is not advisable to let queries lapse into archive unless you believe it is resolved; we recommend reviewing all cases before the 30WD point.</a:t>
            </a:r>
          </a:p>
        </p:txBody>
      </p:sp>
      <p:grpSp>
        <p:nvGrpSpPr>
          <p:cNvPr id="3" name="Group 2">
            <a:extLst>
              <a:ext uri="{FF2B5EF4-FFF2-40B4-BE49-F238E27FC236}">
                <a16:creationId xmlns:a16="http://schemas.microsoft.com/office/drawing/2014/main" id="{0C0D37A1-0A89-69E3-B44D-30478A5E44A6}"/>
              </a:ext>
            </a:extLst>
          </p:cNvPr>
          <p:cNvGrpSpPr/>
          <p:nvPr/>
        </p:nvGrpSpPr>
        <p:grpSpPr>
          <a:xfrm>
            <a:off x="489695" y="5580416"/>
            <a:ext cx="972151" cy="866273"/>
            <a:chOff x="768829" y="4471322"/>
            <a:chExt cx="972151" cy="866273"/>
          </a:xfrm>
        </p:grpSpPr>
        <p:sp>
          <p:nvSpPr>
            <p:cNvPr id="4" name="Oval 3">
              <a:extLst>
                <a:ext uri="{FF2B5EF4-FFF2-40B4-BE49-F238E27FC236}">
                  <a16:creationId xmlns:a16="http://schemas.microsoft.com/office/drawing/2014/main" id="{23785B97-3311-0750-4FA8-86744255D5E2}"/>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Graphic 2">
              <a:extLst>
                <a:ext uri="{FF2B5EF4-FFF2-40B4-BE49-F238E27FC236}">
                  <a16:creationId xmlns:a16="http://schemas.microsoft.com/office/drawing/2014/main" id="{085CB907-5B2A-990A-4AC3-D8CFDD723505}"/>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631964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Escalating a communication</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8061" y="1710385"/>
            <a:ext cx="11328934" cy="3754874"/>
          </a:xfrm>
          <a:prstGeom prst="rect">
            <a:avLst/>
          </a:prstGeom>
          <a:noFill/>
        </p:spPr>
        <p:txBody>
          <a:bodyPr wrap="square" rtlCol="0">
            <a:spAutoFit/>
          </a:bodyPr>
          <a:lstStyle/>
          <a:p>
            <a:r>
              <a:rPr lang="en-GB" sz="1400" b="1" dirty="0">
                <a:solidFill>
                  <a:srgbClr val="68A495"/>
                </a:solidFill>
              </a:rPr>
              <a:t>Escalation Process Types:</a:t>
            </a:r>
          </a:p>
          <a:p>
            <a:pPr marL="342900" indent="-342900">
              <a:buFont typeface="Arial" panose="020B0604020202020204" pitchFamily="34" charset="0"/>
              <a:buChar char="•"/>
            </a:pPr>
            <a:r>
              <a:rPr lang="en-GB" sz="1400" dirty="0"/>
              <a:t>If you don’t believe an Escalation Communication has been resolved at the first level (to Operational Contact) after 5WD, the system will allow you to escalate it to the </a:t>
            </a:r>
            <a:r>
              <a:rPr lang="en-GB" sz="1400" b="1" dirty="0"/>
              <a:t>final level</a:t>
            </a:r>
            <a:r>
              <a:rPr lang="en-GB" sz="1400" dirty="0"/>
              <a:t> (to Contract Manager) with a further 5WD SLA.</a:t>
            </a:r>
          </a:p>
          <a:p>
            <a:pPr marL="342900" indent="-342900">
              <a:buFont typeface="Arial" panose="020B0604020202020204" pitchFamily="34" charset="0"/>
              <a:buChar char="•"/>
            </a:pPr>
            <a:r>
              <a:rPr lang="en-GB" sz="1400" dirty="0"/>
              <a:t>If not resolved satisfactorily after the final escalation level you could:</a:t>
            </a:r>
          </a:p>
          <a:p>
            <a:pPr marL="800100" lvl="1" indent="-342900">
              <a:buFont typeface="Arial" panose="020B0604020202020204" pitchFamily="34" charset="0"/>
              <a:buChar char="•"/>
            </a:pPr>
            <a:r>
              <a:rPr lang="en-GB" sz="1400" dirty="0"/>
              <a:t>Raise a </a:t>
            </a:r>
            <a:r>
              <a:rPr lang="en-GB" sz="1400" b="1" dirty="0"/>
              <a:t>Contract Manager General Query</a:t>
            </a:r>
            <a:r>
              <a:rPr lang="en-GB" sz="1400" dirty="0"/>
              <a:t>, including the reference of the original query and clear statement of steps required for resolution.</a:t>
            </a:r>
          </a:p>
          <a:p>
            <a:pPr marL="800100" lvl="1" indent="-342900">
              <a:buFont typeface="Arial" panose="020B0604020202020204" pitchFamily="34" charset="0"/>
              <a:buChar char="•"/>
            </a:pPr>
            <a:r>
              <a:rPr lang="en-GB" sz="1400" dirty="0"/>
              <a:t>Use </a:t>
            </a:r>
            <a:r>
              <a:rPr lang="en-GB" sz="1400" b="1" dirty="0"/>
              <a:t>another communication method</a:t>
            </a:r>
            <a:r>
              <a:rPr lang="en-GB" sz="1400" dirty="0"/>
              <a:t> to reach an operational contact or the contract manager, and discuss what is preventing resolution in this instance or more generally.</a:t>
            </a:r>
          </a:p>
          <a:p>
            <a:pPr marL="800100" lvl="1" indent="-342900">
              <a:buFont typeface="Arial" panose="020B0604020202020204" pitchFamily="34" charset="0"/>
              <a:buChar char="•"/>
            </a:pPr>
            <a:r>
              <a:rPr lang="en-GB" sz="1400" b="1" dirty="0"/>
              <a:t>Notify </a:t>
            </a:r>
            <a:r>
              <a:rPr lang="en-GB" sz="1400" dirty="0"/>
              <a:t>the Code Manager (via your OAM) – this is most appropriate for repeated or seemingly systemic issues, as it will be treated as a general problem report, and is unlikely to resolve a specific query; similarly the fourth level of escalation to the Performance Assurance Board.  See Schedule 30 for information.</a:t>
            </a:r>
          </a:p>
          <a:p>
            <a:endParaRPr lang="en-GB" sz="1400" dirty="0"/>
          </a:p>
          <a:p>
            <a:r>
              <a:rPr lang="en-GB" sz="1400" b="1" dirty="0">
                <a:solidFill>
                  <a:srgbClr val="68A495"/>
                </a:solidFill>
              </a:rPr>
              <a:t>General Query Process Types:</a:t>
            </a:r>
          </a:p>
          <a:p>
            <a:pPr marL="285750" indent="-285750">
              <a:buFont typeface="Arial" panose="020B0604020202020204" pitchFamily="34" charset="0"/>
              <a:buChar char="•"/>
            </a:pPr>
            <a:r>
              <a:rPr lang="en-GB" sz="1400" dirty="0"/>
              <a:t>If a GQ has not been resolved in a reasonable time, you can raise a </a:t>
            </a:r>
            <a:r>
              <a:rPr lang="en-GB" sz="1400" b="1" dirty="0"/>
              <a:t>Contract Manager General Query</a:t>
            </a:r>
            <a:r>
              <a:rPr lang="en-GB" sz="1400" dirty="0"/>
              <a:t>, including the reference of the original query and clear statement of steps required for resolution.</a:t>
            </a:r>
          </a:p>
          <a:p>
            <a:pPr marL="285750" indent="-285750">
              <a:buFont typeface="Arial" panose="020B0604020202020204" pitchFamily="34" charset="0"/>
              <a:buChar char="•"/>
            </a:pPr>
            <a:r>
              <a:rPr lang="en-GB" sz="1400" dirty="0"/>
              <a:t>Use </a:t>
            </a:r>
            <a:r>
              <a:rPr lang="en-GB" sz="1400" b="1" dirty="0"/>
              <a:t>another communication method</a:t>
            </a:r>
            <a:r>
              <a:rPr lang="en-GB" sz="1400" dirty="0"/>
              <a:t> e.g. email/phone to reach an operational contact or the contract manager, and discuss what is preventing resolution in this instance or more generally.</a:t>
            </a:r>
          </a:p>
          <a:p>
            <a:pPr marL="285750" indent="-285750">
              <a:buFont typeface="Arial" panose="020B0604020202020204" pitchFamily="34" charset="0"/>
              <a:buChar char="•"/>
            </a:pPr>
            <a:r>
              <a:rPr lang="en-GB" sz="1400" dirty="0"/>
              <a:t>If you want to discuss SDEP use more generally, contact your OAM.</a:t>
            </a:r>
            <a:endParaRPr lang="en-GB" sz="1600" dirty="0"/>
          </a:p>
        </p:txBody>
      </p:sp>
      <p:sp>
        <p:nvSpPr>
          <p:cNvPr id="2" name="TextBox 1">
            <a:extLst>
              <a:ext uri="{FF2B5EF4-FFF2-40B4-BE49-F238E27FC236}">
                <a16:creationId xmlns:a16="http://schemas.microsoft.com/office/drawing/2014/main" id="{4FA3FFBA-9A1E-1E64-E9FF-A028097FA8DA}"/>
              </a:ext>
            </a:extLst>
          </p:cNvPr>
          <p:cNvSpPr txBox="1"/>
          <p:nvPr/>
        </p:nvSpPr>
        <p:spPr>
          <a:xfrm>
            <a:off x="1538848" y="5629894"/>
            <a:ext cx="10021093" cy="984885"/>
          </a:xfrm>
          <a:prstGeom prst="rect">
            <a:avLst/>
          </a:prstGeom>
          <a:solidFill>
            <a:srgbClr val="B0D0C8"/>
          </a:solidFill>
          <a:ln>
            <a:noFill/>
          </a:ln>
        </p:spPr>
        <p:txBody>
          <a:bodyPr wrap="square" lIns="216000" rtlCol="0">
            <a:spAutoFit/>
          </a:bodyPr>
          <a:lstStyle/>
          <a:p>
            <a:r>
              <a:rPr lang="en-GB" sz="1600" b="1" dirty="0"/>
              <a:t>Tips on escalating Communications:</a:t>
            </a:r>
          </a:p>
          <a:p>
            <a:pPr marL="285750" indent="-285750">
              <a:buFont typeface="Arial" panose="020B0604020202020204" pitchFamily="34" charset="0"/>
              <a:buChar char="•"/>
            </a:pPr>
            <a:r>
              <a:rPr lang="en-GB" sz="1400" dirty="0"/>
              <a:t>Double check the Communication has not been resolved before you escalate it</a:t>
            </a:r>
          </a:p>
          <a:p>
            <a:pPr marL="285750" indent="-285750">
              <a:buFont typeface="Arial" panose="020B0604020202020204" pitchFamily="34" charset="0"/>
              <a:buChar char="•"/>
            </a:pPr>
            <a:r>
              <a:rPr lang="en-GB" sz="1400" dirty="0"/>
              <a:t>If the other party is not responding, check that you have used the appropriate Process Type</a:t>
            </a:r>
          </a:p>
          <a:p>
            <a:pPr marL="285750" indent="-285750">
              <a:buFont typeface="Arial" panose="020B0604020202020204" pitchFamily="34" charset="0"/>
              <a:buChar char="•"/>
            </a:pPr>
            <a:r>
              <a:rPr lang="en-GB" sz="1400" dirty="0"/>
              <a:t>For repeated failures to get a response or a resolution, talk to the Code Manager</a:t>
            </a:r>
          </a:p>
        </p:txBody>
      </p:sp>
      <p:grpSp>
        <p:nvGrpSpPr>
          <p:cNvPr id="3" name="Group 2">
            <a:extLst>
              <a:ext uri="{FF2B5EF4-FFF2-40B4-BE49-F238E27FC236}">
                <a16:creationId xmlns:a16="http://schemas.microsoft.com/office/drawing/2014/main" id="{345D65F4-BF9B-7EEE-F772-B23A45DE310B}"/>
              </a:ext>
            </a:extLst>
          </p:cNvPr>
          <p:cNvGrpSpPr/>
          <p:nvPr/>
        </p:nvGrpSpPr>
        <p:grpSpPr>
          <a:xfrm>
            <a:off x="489695" y="5632857"/>
            <a:ext cx="972151" cy="866273"/>
            <a:chOff x="768829" y="4471322"/>
            <a:chExt cx="972151" cy="866273"/>
          </a:xfrm>
        </p:grpSpPr>
        <p:sp>
          <p:nvSpPr>
            <p:cNvPr id="4" name="Oval 3">
              <a:extLst>
                <a:ext uri="{FF2B5EF4-FFF2-40B4-BE49-F238E27FC236}">
                  <a16:creationId xmlns:a16="http://schemas.microsoft.com/office/drawing/2014/main" id="{7FDC90E1-2290-B22B-6CF1-9E0C0F35FF28}"/>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Graphic 2">
              <a:extLst>
                <a:ext uri="{FF2B5EF4-FFF2-40B4-BE49-F238E27FC236}">
                  <a16:creationId xmlns:a16="http://schemas.microsoft.com/office/drawing/2014/main" id="{34024A54-AEFF-CCD7-F5F4-267BFA173D28}"/>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1979195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Single Corner Snipped 26">
            <a:extLst>
              <a:ext uri="{FF2B5EF4-FFF2-40B4-BE49-F238E27FC236}">
                <a16:creationId xmlns:a16="http://schemas.microsoft.com/office/drawing/2014/main" id="{8C474973-C6BB-2ACA-86F7-54EDF41D1A02}"/>
              </a:ext>
            </a:extLst>
          </p:cNvPr>
          <p:cNvSpPr/>
          <p:nvPr/>
        </p:nvSpPr>
        <p:spPr>
          <a:xfrm>
            <a:off x="5466577" y="3905951"/>
            <a:ext cx="1162199" cy="646331"/>
          </a:xfrm>
          <a:prstGeom prst="snip1Rect">
            <a:avLst/>
          </a:prstGeom>
          <a:solidFill>
            <a:srgbClr val="DBA32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Single Corner Snipped 27">
            <a:extLst>
              <a:ext uri="{FF2B5EF4-FFF2-40B4-BE49-F238E27FC236}">
                <a16:creationId xmlns:a16="http://schemas.microsoft.com/office/drawing/2014/main" id="{7AA8E1E2-672A-2A16-0A0B-F8C9F4818872}"/>
              </a:ext>
            </a:extLst>
          </p:cNvPr>
          <p:cNvSpPr/>
          <p:nvPr/>
        </p:nvSpPr>
        <p:spPr>
          <a:xfrm>
            <a:off x="10474745" y="3932022"/>
            <a:ext cx="1162199" cy="646331"/>
          </a:xfrm>
          <a:prstGeom prst="snip1Rect">
            <a:avLst/>
          </a:prstGeom>
          <a:solidFill>
            <a:srgbClr val="DBA32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Single Corner Snipped 25">
            <a:extLst>
              <a:ext uri="{FF2B5EF4-FFF2-40B4-BE49-F238E27FC236}">
                <a16:creationId xmlns:a16="http://schemas.microsoft.com/office/drawing/2014/main" id="{83D86AD6-C775-5275-A637-92C39D42BD39}"/>
              </a:ext>
            </a:extLst>
          </p:cNvPr>
          <p:cNvSpPr/>
          <p:nvPr/>
        </p:nvSpPr>
        <p:spPr>
          <a:xfrm>
            <a:off x="555056" y="3927423"/>
            <a:ext cx="1162199" cy="646331"/>
          </a:xfrm>
          <a:prstGeom prst="snip1Rect">
            <a:avLst/>
          </a:prstGeom>
          <a:solidFill>
            <a:srgbClr val="DBA32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3FCE652-D9E2-4A1B-5526-C89BD732F233}"/>
              </a:ext>
            </a:extLst>
          </p:cNvPr>
          <p:cNvSpPr/>
          <p:nvPr/>
        </p:nvSpPr>
        <p:spPr>
          <a:xfrm>
            <a:off x="2110196" y="4795449"/>
            <a:ext cx="9422209" cy="1631346"/>
          </a:xfrm>
          <a:prstGeom prst="rect">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8EB8EBA-32FF-7B93-09B1-839006657DF2}"/>
              </a:ext>
            </a:extLst>
          </p:cNvPr>
          <p:cNvSpPr/>
          <p:nvPr/>
        </p:nvSpPr>
        <p:spPr>
          <a:xfrm>
            <a:off x="530313" y="1949119"/>
            <a:ext cx="9422209" cy="1756611"/>
          </a:xfrm>
          <a:prstGeom prst="rect">
            <a:avLst/>
          </a:prstGeom>
          <a:solidFill>
            <a:srgbClr val="B0D0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64DAF98-28F3-7198-C77C-7CF81FA9F9CD}"/>
              </a:ext>
            </a:extLst>
          </p:cNvPr>
          <p:cNvSpPr/>
          <p:nvPr/>
        </p:nvSpPr>
        <p:spPr>
          <a:xfrm>
            <a:off x="10274582" y="2261961"/>
            <a:ext cx="1258846" cy="1106251"/>
          </a:xfrm>
          <a:prstGeom prst="ellipse">
            <a:avLst/>
          </a:prstGeom>
          <a:solidFill>
            <a:srgbClr val="B0D0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8" y="431205"/>
            <a:ext cx="7554686"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Archiving and deleting</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555056" y="2033699"/>
            <a:ext cx="9308146" cy="1569660"/>
          </a:xfrm>
          <a:prstGeom prst="rect">
            <a:avLst/>
          </a:prstGeom>
          <a:noFill/>
        </p:spPr>
        <p:txBody>
          <a:bodyPr wrap="square" rtlCol="0">
            <a:spAutoFit/>
          </a:bodyPr>
          <a:lstStyle/>
          <a:p>
            <a:r>
              <a:rPr lang="en-GB" sz="1600" dirty="0"/>
              <a:t>Communications can be manually </a:t>
            </a:r>
            <a:r>
              <a:rPr lang="en-GB" sz="1600" b="1" dirty="0"/>
              <a:t>archived</a:t>
            </a:r>
            <a:r>
              <a:rPr lang="en-GB" sz="1600" dirty="0"/>
              <a:t>, or allowed to lapse into archive.</a:t>
            </a:r>
          </a:p>
          <a:p>
            <a:endParaRPr lang="en-GB" sz="1600" dirty="0"/>
          </a:p>
          <a:p>
            <a:r>
              <a:rPr lang="en-GB" sz="1600" dirty="0"/>
              <a:t>The system will archive any Communication after there has been no activity on it for 30WD.</a:t>
            </a:r>
          </a:p>
          <a:p>
            <a:endParaRPr lang="en-GB" sz="1600" dirty="0"/>
          </a:p>
          <a:p>
            <a:r>
              <a:rPr lang="en-GB" sz="1600" dirty="0"/>
              <a:t>If you open the Communication and/or send or receive a Message against the Communication it will come out of archive, and the 30WD time to archive will start again.</a:t>
            </a:r>
            <a:endParaRPr lang="en-GB" dirty="0"/>
          </a:p>
        </p:txBody>
      </p:sp>
      <p:grpSp>
        <p:nvGrpSpPr>
          <p:cNvPr id="9" name="Group 8">
            <a:extLst>
              <a:ext uri="{FF2B5EF4-FFF2-40B4-BE49-F238E27FC236}">
                <a16:creationId xmlns:a16="http://schemas.microsoft.com/office/drawing/2014/main" id="{7C9760FD-C2DB-A77E-5D33-85999CF82947}"/>
              </a:ext>
            </a:extLst>
          </p:cNvPr>
          <p:cNvGrpSpPr/>
          <p:nvPr/>
        </p:nvGrpSpPr>
        <p:grpSpPr>
          <a:xfrm>
            <a:off x="530313" y="5014756"/>
            <a:ext cx="1258846" cy="1106251"/>
            <a:chOff x="68980" y="2710870"/>
            <a:chExt cx="1702068" cy="1658999"/>
          </a:xfrm>
        </p:grpSpPr>
        <p:sp>
          <p:nvSpPr>
            <p:cNvPr id="8" name="Oval 7">
              <a:extLst>
                <a:ext uri="{FF2B5EF4-FFF2-40B4-BE49-F238E27FC236}">
                  <a16:creationId xmlns:a16="http://schemas.microsoft.com/office/drawing/2014/main" id="{FCF45D4F-0227-D27C-B819-55009B84583F}"/>
                </a:ext>
              </a:extLst>
            </p:cNvPr>
            <p:cNvSpPr/>
            <p:nvPr/>
          </p:nvSpPr>
          <p:spPr>
            <a:xfrm>
              <a:off x="68980" y="2710870"/>
              <a:ext cx="1702068" cy="1658999"/>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aphic 2">
              <a:extLst>
                <a:ext uri="{FF2B5EF4-FFF2-40B4-BE49-F238E27FC236}">
                  <a16:creationId xmlns:a16="http://schemas.microsoft.com/office/drawing/2014/main" id="{B1B41C45-BAAC-6E11-2F36-FB32D22ADF52}"/>
                </a:ext>
              </a:extLst>
            </p:cNvPr>
            <p:cNvGrpSpPr>
              <a:grpSpLocks noChangeAspect="1"/>
            </p:cNvGrpSpPr>
            <p:nvPr/>
          </p:nvGrpSpPr>
          <p:grpSpPr>
            <a:xfrm>
              <a:off x="369142" y="2960912"/>
              <a:ext cx="1149305" cy="1081698"/>
              <a:chOff x="5849940" y="3140967"/>
              <a:chExt cx="492125" cy="463176"/>
            </a:xfrm>
            <a:solidFill>
              <a:schemeClr val="tx1"/>
            </a:solidFill>
          </p:grpSpPr>
          <p:sp>
            <p:nvSpPr>
              <p:cNvPr id="3" name="Freeform: Shape 2">
                <a:extLst>
                  <a:ext uri="{FF2B5EF4-FFF2-40B4-BE49-F238E27FC236}">
                    <a16:creationId xmlns:a16="http://schemas.microsoft.com/office/drawing/2014/main" id="{95DF6A11-15A2-E8D3-B6BA-42997B1C0FA1}"/>
                  </a:ext>
                </a:extLst>
              </p:cNvPr>
              <p:cNvSpPr/>
              <p:nvPr/>
            </p:nvSpPr>
            <p:spPr>
              <a:xfrm>
                <a:off x="5849940" y="3140967"/>
                <a:ext cx="492125" cy="463176"/>
              </a:xfrm>
              <a:custGeom>
                <a:avLst/>
                <a:gdLst>
                  <a:gd name="connsiteX0" fmla="*/ 485177 w 492125"/>
                  <a:gd name="connsiteY0" fmla="*/ 64266 h 463176"/>
                  <a:gd name="connsiteX1" fmla="*/ 318434 w 492125"/>
                  <a:gd name="connsiteY1" fmla="*/ 64266 h 463176"/>
                  <a:gd name="connsiteX2" fmla="*/ 318434 w 492125"/>
                  <a:gd name="connsiteY2" fmla="*/ 7237 h 463176"/>
                  <a:gd name="connsiteX3" fmla="*/ 311197 w 492125"/>
                  <a:gd name="connsiteY3" fmla="*/ 0 h 463176"/>
                  <a:gd name="connsiteX4" fmla="*/ 180928 w 492125"/>
                  <a:gd name="connsiteY4" fmla="*/ 0 h 463176"/>
                  <a:gd name="connsiteX5" fmla="*/ 173691 w 492125"/>
                  <a:gd name="connsiteY5" fmla="*/ 7237 h 463176"/>
                  <a:gd name="connsiteX6" fmla="*/ 173691 w 492125"/>
                  <a:gd name="connsiteY6" fmla="*/ 64266 h 463176"/>
                  <a:gd name="connsiteX7" fmla="*/ 7237 w 492125"/>
                  <a:gd name="connsiteY7" fmla="*/ 64266 h 463176"/>
                  <a:gd name="connsiteX8" fmla="*/ 0 w 492125"/>
                  <a:gd name="connsiteY8" fmla="*/ 71503 h 463176"/>
                  <a:gd name="connsiteX9" fmla="*/ 7237 w 492125"/>
                  <a:gd name="connsiteY9" fmla="*/ 78740 h 463176"/>
                  <a:gd name="connsiteX10" fmla="*/ 43423 w 492125"/>
                  <a:gd name="connsiteY10" fmla="*/ 78740 h 463176"/>
                  <a:gd name="connsiteX11" fmla="*/ 43423 w 492125"/>
                  <a:gd name="connsiteY11" fmla="*/ 428148 h 463176"/>
                  <a:gd name="connsiteX12" fmla="*/ 86846 w 492125"/>
                  <a:gd name="connsiteY12" fmla="*/ 469545 h 463176"/>
                  <a:gd name="connsiteX13" fmla="*/ 405279 w 492125"/>
                  <a:gd name="connsiteY13" fmla="*/ 469545 h 463176"/>
                  <a:gd name="connsiteX14" fmla="*/ 448702 w 492125"/>
                  <a:gd name="connsiteY14" fmla="*/ 428148 h 463176"/>
                  <a:gd name="connsiteX15" fmla="*/ 448702 w 492125"/>
                  <a:gd name="connsiteY15" fmla="*/ 78740 h 463176"/>
                  <a:gd name="connsiteX16" fmla="*/ 485033 w 492125"/>
                  <a:gd name="connsiteY16" fmla="*/ 78740 h 463176"/>
                  <a:gd name="connsiteX17" fmla="*/ 492270 w 492125"/>
                  <a:gd name="connsiteY17" fmla="*/ 71503 h 463176"/>
                  <a:gd name="connsiteX18" fmla="*/ 485177 w 492125"/>
                  <a:gd name="connsiteY18" fmla="*/ 64266 h 463176"/>
                  <a:gd name="connsiteX19" fmla="*/ 188165 w 492125"/>
                  <a:gd name="connsiteY19" fmla="*/ 14474 h 463176"/>
                  <a:gd name="connsiteX20" fmla="*/ 303960 w 492125"/>
                  <a:gd name="connsiteY20" fmla="*/ 14474 h 463176"/>
                  <a:gd name="connsiteX21" fmla="*/ 303960 w 492125"/>
                  <a:gd name="connsiteY21" fmla="*/ 64266 h 463176"/>
                  <a:gd name="connsiteX22" fmla="*/ 188165 w 492125"/>
                  <a:gd name="connsiteY22" fmla="*/ 64266 h 463176"/>
                  <a:gd name="connsiteX23" fmla="*/ 434228 w 492125"/>
                  <a:gd name="connsiteY23" fmla="*/ 428148 h 463176"/>
                  <a:gd name="connsiteX24" fmla="*/ 405279 w 492125"/>
                  <a:gd name="connsiteY24" fmla="*/ 455070 h 463176"/>
                  <a:gd name="connsiteX25" fmla="*/ 86846 w 492125"/>
                  <a:gd name="connsiteY25" fmla="*/ 455070 h 463176"/>
                  <a:gd name="connsiteX26" fmla="*/ 57897 w 492125"/>
                  <a:gd name="connsiteY26" fmla="*/ 428148 h 463176"/>
                  <a:gd name="connsiteX27" fmla="*/ 57897 w 492125"/>
                  <a:gd name="connsiteY27" fmla="*/ 78740 h 463176"/>
                  <a:gd name="connsiteX28" fmla="*/ 434228 w 492125"/>
                  <a:gd name="connsiteY28" fmla="*/ 78740 h 4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2125" h="463176">
                    <a:moveTo>
                      <a:pt x="485177" y="64266"/>
                    </a:moveTo>
                    <a:lnTo>
                      <a:pt x="318434" y="64266"/>
                    </a:lnTo>
                    <a:lnTo>
                      <a:pt x="318434" y="7237"/>
                    </a:lnTo>
                    <a:cubicBezTo>
                      <a:pt x="318434" y="3240"/>
                      <a:pt x="315193" y="0"/>
                      <a:pt x="311197" y="0"/>
                    </a:cubicBezTo>
                    <a:lnTo>
                      <a:pt x="180928" y="0"/>
                    </a:lnTo>
                    <a:cubicBezTo>
                      <a:pt x="176932" y="0"/>
                      <a:pt x="173691" y="3240"/>
                      <a:pt x="173691" y="7237"/>
                    </a:cubicBezTo>
                    <a:lnTo>
                      <a:pt x="173691" y="64266"/>
                    </a:lnTo>
                    <a:lnTo>
                      <a:pt x="7237" y="64266"/>
                    </a:lnTo>
                    <a:cubicBezTo>
                      <a:pt x="3240" y="64266"/>
                      <a:pt x="0" y="67506"/>
                      <a:pt x="0" y="71503"/>
                    </a:cubicBezTo>
                    <a:cubicBezTo>
                      <a:pt x="0" y="75500"/>
                      <a:pt x="3240" y="78740"/>
                      <a:pt x="7237" y="78740"/>
                    </a:cubicBezTo>
                    <a:lnTo>
                      <a:pt x="43423" y="78740"/>
                    </a:lnTo>
                    <a:lnTo>
                      <a:pt x="43423" y="428148"/>
                    </a:lnTo>
                    <a:cubicBezTo>
                      <a:pt x="44506" y="451335"/>
                      <a:pt x="63633" y="469569"/>
                      <a:pt x="86846" y="469545"/>
                    </a:cubicBezTo>
                    <a:lnTo>
                      <a:pt x="405279" y="469545"/>
                    </a:lnTo>
                    <a:cubicBezTo>
                      <a:pt x="428492" y="469569"/>
                      <a:pt x="447620" y="451335"/>
                      <a:pt x="448702" y="428148"/>
                    </a:cubicBezTo>
                    <a:lnTo>
                      <a:pt x="448702" y="78740"/>
                    </a:lnTo>
                    <a:lnTo>
                      <a:pt x="485033" y="78740"/>
                    </a:lnTo>
                    <a:cubicBezTo>
                      <a:pt x="489029" y="78740"/>
                      <a:pt x="492270" y="75500"/>
                      <a:pt x="492270" y="71503"/>
                    </a:cubicBezTo>
                    <a:cubicBezTo>
                      <a:pt x="492196" y="67593"/>
                      <a:pt x="489085" y="64418"/>
                      <a:pt x="485177" y="64266"/>
                    </a:cubicBezTo>
                    <a:close/>
                    <a:moveTo>
                      <a:pt x="188165" y="14474"/>
                    </a:moveTo>
                    <a:lnTo>
                      <a:pt x="303960" y="14474"/>
                    </a:lnTo>
                    <a:lnTo>
                      <a:pt x="303960" y="64266"/>
                    </a:lnTo>
                    <a:lnTo>
                      <a:pt x="188165" y="64266"/>
                    </a:lnTo>
                    <a:close/>
                    <a:moveTo>
                      <a:pt x="434228" y="428148"/>
                    </a:moveTo>
                    <a:cubicBezTo>
                      <a:pt x="433163" y="443341"/>
                      <a:pt x="420508" y="455108"/>
                      <a:pt x="405279" y="455070"/>
                    </a:cubicBezTo>
                    <a:lnTo>
                      <a:pt x="86846" y="455070"/>
                    </a:lnTo>
                    <a:cubicBezTo>
                      <a:pt x="71617" y="455108"/>
                      <a:pt x="58963" y="443341"/>
                      <a:pt x="57897" y="428148"/>
                    </a:cubicBezTo>
                    <a:lnTo>
                      <a:pt x="57897" y="78740"/>
                    </a:lnTo>
                    <a:lnTo>
                      <a:pt x="434228" y="78740"/>
                    </a:lnTo>
                    <a:close/>
                  </a:path>
                </a:pathLst>
              </a:custGeom>
              <a:grpFill/>
              <a:ln w="14288" cap="flat">
                <a:noFill/>
                <a:prstDash val="solid"/>
                <a:miter/>
              </a:ln>
            </p:spPr>
            <p:txBody>
              <a:bodyPr rtlCol="0" anchor="ctr"/>
              <a:lstStyle/>
              <a:p>
                <a:endParaRPr lang="en-GB" dirty="0"/>
              </a:p>
            </p:txBody>
          </p:sp>
          <p:sp>
            <p:nvSpPr>
              <p:cNvPr id="4" name="Freeform: Shape 3">
                <a:extLst>
                  <a:ext uri="{FF2B5EF4-FFF2-40B4-BE49-F238E27FC236}">
                    <a16:creationId xmlns:a16="http://schemas.microsoft.com/office/drawing/2014/main" id="{6D874FD9-4930-20C1-0F81-73951F6517F6}"/>
                  </a:ext>
                </a:extLst>
              </p:cNvPr>
              <p:cNvSpPr/>
              <p:nvPr/>
            </p:nvSpPr>
            <p:spPr>
              <a:xfrm>
                <a:off x="6001918" y="3310751"/>
                <a:ext cx="14474" cy="188165"/>
              </a:xfrm>
              <a:custGeom>
                <a:avLst/>
                <a:gdLst>
                  <a:gd name="connsiteX0" fmla="*/ 7237 w 14474"/>
                  <a:gd name="connsiteY0" fmla="*/ 0 h 188165"/>
                  <a:gd name="connsiteX1" fmla="*/ 0 w 14474"/>
                  <a:gd name="connsiteY1" fmla="*/ 7237 h 188165"/>
                  <a:gd name="connsiteX2" fmla="*/ 0 w 14474"/>
                  <a:gd name="connsiteY2" fmla="*/ 187007 h 188165"/>
                  <a:gd name="connsiteX3" fmla="*/ 7237 w 14474"/>
                  <a:gd name="connsiteY3" fmla="*/ 194244 h 188165"/>
                  <a:gd name="connsiteX4" fmla="*/ 14474 w 14474"/>
                  <a:gd name="connsiteY4" fmla="*/ 187007 h 188165"/>
                  <a:gd name="connsiteX5" fmla="*/ 14474 w 14474"/>
                  <a:gd name="connsiteY5" fmla="*/ 7237 h 188165"/>
                  <a:gd name="connsiteX6" fmla="*/ 7237 w 14474"/>
                  <a:gd name="connsiteY6" fmla="*/ 0 h 1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4" h="188165">
                    <a:moveTo>
                      <a:pt x="7237" y="0"/>
                    </a:moveTo>
                    <a:cubicBezTo>
                      <a:pt x="3241" y="0"/>
                      <a:pt x="0" y="3241"/>
                      <a:pt x="0" y="7237"/>
                    </a:cubicBezTo>
                    <a:lnTo>
                      <a:pt x="0" y="187007"/>
                    </a:lnTo>
                    <a:cubicBezTo>
                      <a:pt x="0" y="191004"/>
                      <a:pt x="3241" y="194244"/>
                      <a:pt x="7237" y="194244"/>
                    </a:cubicBezTo>
                    <a:cubicBezTo>
                      <a:pt x="11233" y="194244"/>
                      <a:pt x="14474" y="191004"/>
                      <a:pt x="14474" y="187007"/>
                    </a:cubicBezTo>
                    <a:lnTo>
                      <a:pt x="14474" y="7237"/>
                    </a:lnTo>
                    <a:cubicBezTo>
                      <a:pt x="14474" y="3241"/>
                      <a:pt x="11233" y="0"/>
                      <a:pt x="7237" y="0"/>
                    </a:cubicBezTo>
                    <a:close/>
                  </a:path>
                </a:pathLst>
              </a:custGeom>
              <a:grpFill/>
              <a:ln w="14288"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02BFDE77-60D6-3783-3F05-AA8EC76836FA}"/>
                  </a:ext>
                </a:extLst>
              </p:cNvPr>
              <p:cNvSpPr/>
              <p:nvPr/>
            </p:nvSpPr>
            <p:spPr>
              <a:xfrm>
                <a:off x="6088763" y="3311330"/>
                <a:ext cx="14474" cy="188165"/>
              </a:xfrm>
              <a:custGeom>
                <a:avLst/>
                <a:gdLst>
                  <a:gd name="connsiteX0" fmla="*/ 7237 w 14474"/>
                  <a:gd name="connsiteY0" fmla="*/ 0 h 188165"/>
                  <a:gd name="connsiteX1" fmla="*/ 0 w 14474"/>
                  <a:gd name="connsiteY1" fmla="*/ 7237 h 188165"/>
                  <a:gd name="connsiteX2" fmla="*/ 0 w 14474"/>
                  <a:gd name="connsiteY2" fmla="*/ 187152 h 188165"/>
                  <a:gd name="connsiteX3" fmla="*/ 7237 w 14474"/>
                  <a:gd name="connsiteY3" fmla="*/ 194389 h 188165"/>
                  <a:gd name="connsiteX4" fmla="*/ 14474 w 14474"/>
                  <a:gd name="connsiteY4" fmla="*/ 187152 h 188165"/>
                  <a:gd name="connsiteX5" fmla="*/ 14474 w 14474"/>
                  <a:gd name="connsiteY5" fmla="*/ 7237 h 188165"/>
                  <a:gd name="connsiteX6" fmla="*/ 7237 w 14474"/>
                  <a:gd name="connsiteY6" fmla="*/ 0 h 1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4" h="188165">
                    <a:moveTo>
                      <a:pt x="7237" y="0"/>
                    </a:moveTo>
                    <a:cubicBezTo>
                      <a:pt x="3241" y="0"/>
                      <a:pt x="0" y="3241"/>
                      <a:pt x="0" y="7237"/>
                    </a:cubicBezTo>
                    <a:lnTo>
                      <a:pt x="0" y="187152"/>
                    </a:lnTo>
                    <a:cubicBezTo>
                      <a:pt x="0" y="191148"/>
                      <a:pt x="3241" y="194389"/>
                      <a:pt x="7237" y="194389"/>
                    </a:cubicBezTo>
                    <a:cubicBezTo>
                      <a:pt x="11233" y="194389"/>
                      <a:pt x="14474" y="191148"/>
                      <a:pt x="14474" y="187152"/>
                    </a:cubicBezTo>
                    <a:lnTo>
                      <a:pt x="14474" y="7237"/>
                    </a:lnTo>
                    <a:cubicBezTo>
                      <a:pt x="14398" y="3273"/>
                      <a:pt x="11202" y="77"/>
                      <a:pt x="7237" y="0"/>
                    </a:cubicBezTo>
                    <a:close/>
                  </a:path>
                </a:pathLst>
              </a:custGeom>
              <a:grpFill/>
              <a:ln w="1428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F54A49BC-539C-63AF-9448-37C2D5DD3CA0}"/>
                  </a:ext>
                </a:extLst>
              </p:cNvPr>
              <p:cNvSpPr/>
              <p:nvPr/>
            </p:nvSpPr>
            <p:spPr>
              <a:xfrm>
                <a:off x="6175609" y="3311330"/>
                <a:ext cx="14474" cy="188165"/>
              </a:xfrm>
              <a:custGeom>
                <a:avLst/>
                <a:gdLst>
                  <a:gd name="connsiteX0" fmla="*/ 7237 w 14474"/>
                  <a:gd name="connsiteY0" fmla="*/ 194389 h 188165"/>
                  <a:gd name="connsiteX1" fmla="*/ 14474 w 14474"/>
                  <a:gd name="connsiteY1" fmla="*/ 187152 h 188165"/>
                  <a:gd name="connsiteX2" fmla="*/ 14474 w 14474"/>
                  <a:gd name="connsiteY2" fmla="*/ 7237 h 188165"/>
                  <a:gd name="connsiteX3" fmla="*/ 7237 w 14474"/>
                  <a:gd name="connsiteY3" fmla="*/ 0 h 188165"/>
                  <a:gd name="connsiteX4" fmla="*/ 0 w 14474"/>
                  <a:gd name="connsiteY4" fmla="*/ 7237 h 188165"/>
                  <a:gd name="connsiteX5" fmla="*/ 0 w 14474"/>
                  <a:gd name="connsiteY5" fmla="*/ 187152 h 188165"/>
                  <a:gd name="connsiteX6" fmla="*/ 7237 w 14474"/>
                  <a:gd name="connsiteY6" fmla="*/ 194389 h 1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4" h="188165">
                    <a:moveTo>
                      <a:pt x="7237" y="194389"/>
                    </a:moveTo>
                    <a:cubicBezTo>
                      <a:pt x="11233" y="194389"/>
                      <a:pt x="14474" y="191148"/>
                      <a:pt x="14474" y="187152"/>
                    </a:cubicBezTo>
                    <a:lnTo>
                      <a:pt x="14474" y="7237"/>
                    </a:lnTo>
                    <a:cubicBezTo>
                      <a:pt x="14398" y="3273"/>
                      <a:pt x="11202" y="77"/>
                      <a:pt x="7237" y="0"/>
                    </a:cubicBezTo>
                    <a:cubicBezTo>
                      <a:pt x="3241" y="0"/>
                      <a:pt x="0" y="3241"/>
                      <a:pt x="0" y="7237"/>
                    </a:cubicBezTo>
                    <a:lnTo>
                      <a:pt x="0" y="187152"/>
                    </a:lnTo>
                    <a:cubicBezTo>
                      <a:pt x="0" y="191148"/>
                      <a:pt x="3241" y="194389"/>
                      <a:pt x="7237" y="194389"/>
                    </a:cubicBezTo>
                    <a:close/>
                  </a:path>
                </a:pathLst>
              </a:custGeom>
              <a:grpFill/>
              <a:ln w="14288" cap="flat">
                <a:noFill/>
                <a:prstDash val="solid"/>
                <a:miter/>
              </a:ln>
            </p:spPr>
            <p:txBody>
              <a:bodyPr rtlCol="0" anchor="ctr"/>
              <a:lstStyle/>
              <a:p>
                <a:endParaRPr lang="en-GB" dirty="0"/>
              </a:p>
            </p:txBody>
          </p:sp>
        </p:grpSp>
      </p:grpSp>
      <p:sp>
        <p:nvSpPr>
          <p:cNvPr id="10" name="TextBox 9">
            <a:extLst>
              <a:ext uri="{FF2B5EF4-FFF2-40B4-BE49-F238E27FC236}">
                <a16:creationId xmlns:a16="http://schemas.microsoft.com/office/drawing/2014/main" id="{4EBD05E0-A9D5-565D-9DD0-94F8DE4FA678}"/>
              </a:ext>
            </a:extLst>
          </p:cNvPr>
          <p:cNvSpPr txBox="1"/>
          <p:nvPr/>
        </p:nvSpPr>
        <p:spPr>
          <a:xfrm>
            <a:off x="2328798" y="4950489"/>
            <a:ext cx="9029013" cy="1323439"/>
          </a:xfrm>
          <a:prstGeom prst="rect">
            <a:avLst/>
          </a:prstGeom>
          <a:noFill/>
        </p:spPr>
        <p:txBody>
          <a:bodyPr wrap="square" rtlCol="0">
            <a:spAutoFit/>
          </a:bodyPr>
          <a:lstStyle/>
          <a:p>
            <a:r>
              <a:rPr lang="en-GB" sz="1600" dirty="0"/>
              <a:t>30WD after the latest date it was archived (the two parties may have different archive dates) it will be automatically </a:t>
            </a:r>
            <a:r>
              <a:rPr lang="en-GB" sz="1600" b="1" dirty="0"/>
              <a:t>deleted</a:t>
            </a:r>
            <a:r>
              <a:rPr lang="en-GB" sz="1600" dirty="0"/>
              <a:t> by the system (manual deletion is not possible).  </a:t>
            </a:r>
          </a:p>
          <a:p>
            <a:endParaRPr lang="en-GB" sz="1600" dirty="0"/>
          </a:p>
          <a:p>
            <a:r>
              <a:rPr lang="en-GB" sz="1600" dirty="0"/>
              <a:t>It will remain accessible and appear in reports, but attachments will be removed and no further Messages can be sent against it.</a:t>
            </a:r>
          </a:p>
        </p:txBody>
      </p:sp>
      <p:sp>
        <p:nvSpPr>
          <p:cNvPr id="11" name="Graphic 4">
            <a:extLst>
              <a:ext uri="{FF2B5EF4-FFF2-40B4-BE49-F238E27FC236}">
                <a16:creationId xmlns:a16="http://schemas.microsoft.com/office/drawing/2014/main" id="{473AA097-B048-7D93-8CD9-00DD19B3FCDE}"/>
              </a:ext>
            </a:extLst>
          </p:cNvPr>
          <p:cNvSpPr>
            <a:spLocks noChangeAspect="1"/>
          </p:cNvSpPr>
          <p:nvPr/>
        </p:nvSpPr>
        <p:spPr>
          <a:xfrm>
            <a:off x="10536093" y="2473693"/>
            <a:ext cx="728416" cy="664144"/>
          </a:xfrm>
          <a:custGeom>
            <a:avLst/>
            <a:gdLst>
              <a:gd name="connsiteX0" fmla="*/ 463176 w 507999"/>
              <a:gd name="connsiteY0" fmla="*/ 135217 h 463175"/>
              <a:gd name="connsiteX1" fmla="*/ 463176 w 507999"/>
              <a:gd name="connsiteY1" fmla="*/ 52294 h 463175"/>
              <a:gd name="connsiteX2" fmla="*/ 410882 w 507999"/>
              <a:gd name="connsiteY2" fmla="*/ 0 h 463175"/>
              <a:gd name="connsiteX3" fmla="*/ 410732 w 507999"/>
              <a:gd name="connsiteY3" fmla="*/ 0 h 463175"/>
              <a:gd name="connsiteX4" fmla="*/ 96968 w 507999"/>
              <a:gd name="connsiteY4" fmla="*/ 0 h 463175"/>
              <a:gd name="connsiteX5" fmla="*/ 44823 w 507999"/>
              <a:gd name="connsiteY5" fmla="*/ 52294 h 463175"/>
              <a:gd name="connsiteX6" fmla="*/ 44823 w 507999"/>
              <a:gd name="connsiteY6" fmla="*/ 90394 h 463175"/>
              <a:gd name="connsiteX7" fmla="*/ 0 w 507999"/>
              <a:gd name="connsiteY7" fmla="*/ 141941 h 463175"/>
              <a:gd name="connsiteX8" fmla="*/ 0 w 507999"/>
              <a:gd name="connsiteY8" fmla="*/ 410881 h 463175"/>
              <a:gd name="connsiteX9" fmla="*/ 52294 w 507999"/>
              <a:gd name="connsiteY9" fmla="*/ 463175 h 463175"/>
              <a:gd name="connsiteX10" fmla="*/ 455705 w 507999"/>
              <a:gd name="connsiteY10" fmla="*/ 463175 h 463175"/>
              <a:gd name="connsiteX11" fmla="*/ 507999 w 507999"/>
              <a:gd name="connsiteY11" fmla="*/ 410881 h 463175"/>
              <a:gd name="connsiteX12" fmla="*/ 507999 w 507999"/>
              <a:gd name="connsiteY12" fmla="*/ 186764 h 463175"/>
              <a:gd name="connsiteX13" fmla="*/ 463176 w 507999"/>
              <a:gd name="connsiteY13" fmla="*/ 135217 h 463175"/>
              <a:gd name="connsiteX14" fmla="*/ 97267 w 507999"/>
              <a:gd name="connsiteY14" fmla="*/ 14941 h 463175"/>
              <a:gd name="connsiteX15" fmla="*/ 411031 w 507999"/>
              <a:gd name="connsiteY15" fmla="*/ 14941 h 463175"/>
              <a:gd name="connsiteX16" fmla="*/ 448234 w 507999"/>
              <a:gd name="connsiteY16" fmla="*/ 52294 h 463175"/>
              <a:gd name="connsiteX17" fmla="*/ 448234 w 507999"/>
              <a:gd name="connsiteY17" fmla="*/ 134470 h 463175"/>
              <a:gd name="connsiteX18" fmla="*/ 254000 w 507999"/>
              <a:gd name="connsiteY18" fmla="*/ 134470 h 463175"/>
              <a:gd name="connsiteX19" fmla="*/ 239058 w 507999"/>
              <a:gd name="connsiteY19" fmla="*/ 119529 h 463175"/>
              <a:gd name="connsiteX20" fmla="*/ 209176 w 507999"/>
              <a:gd name="connsiteY20" fmla="*/ 89647 h 463175"/>
              <a:gd name="connsiteX21" fmla="*/ 59765 w 507999"/>
              <a:gd name="connsiteY21" fmla="*/ 89647 h 463175"/>
              <a:gd name="connsiteX22" fmla="*/ 59765 w 507999"/>
              <a:gd name="connsiteY22" fmla="*/ 52294 h 463175"/>
              <a:gd name="connsiteX23" fmla="*/ 97117 w 507999"/>
              <a:gd name="connsiteY23" fmla="*/ 14941 h 463175"/>
              <a:gd name="connsiteX24" fmla="*/ 97267 w 507999"/>
              <a:gd name="connsiteY24" fmla="*/ 14941 h 463175"/>
              <a:gd name="connsiteX25" fmla="*/ 493058 w 507999"/>
              <a:gd name="connsiteY25" fmla="*/ 410881 h 463175"/>
              <a:gd name="connsiteX26" fmla="*/ 455705 w 507999"/>
              <a:gd name="connsiteY26" fmla="*/ 448234 h 463175"/>
              <a:gd name="connsiteX27" fmla="*/ 52294 w 507999"/>
              <a:gd name="connsiteY27" fmla="*/ 448234 h 463175"/>
              <a:gd name="connsiteX28" fmla="*/ 14941 w 507999"/>
              <a:gd name="connsiteY28" fmla="*/ 410881 h 463175"/>
              <a:gd name="connsiteX29" fmla="*/ 14941 w 507999"/>
              <a:gd name="connsiteY29" fmla="*/ 141941 h 463175"/>
              <a:gd name="connsiteX30" fmla="*/ 52294 w 507999"/>
              <a:gd name="connsiteY30" fmla="*/ 104588 h 463175"/>
              <a:gd name="connsiteX31" fmla="*/ 209176 w 507999"/>
              <a:gd name="connsiteY31" fmla="*/ 104588 h 463175"/>
              <a:gd name="connsiteX32" fmla="*/ 224117 w 507999"/>
              <a:gd name="connsiteY32" fmla="*/ 119529 h 463175"/>
              <a:gd name="connsiteX33" fmla="*/ 254000 w 507999"/>
              <a:gd name="connsiteY33" fmla="*/ 149412 h 463175"/>
              <a:gd name="connsiteX34" fmla="*/ 455705 w 507999"/>
              <a:gd name="connsiteY34" fmla="*/ 149412 h 463175"/>
              <a:gd name="connsiteX35" fmla="*/ 493058 w 507999"/>
              <a:gd name="connsiteY35" fmla="*/ 186764 h 46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07999" h="463175">
                <a:moveTo>
                  <a:pt x="463176" y="135217"/>
                </a:moveTo>
                <a:lnTo>
                  <a:pt x="463176" y="52294"/>
                </a:lnTo>
                <a:cubicBezTo>
                  <a:pt x="463176" y="23413"/>
                  <a:pt x="439763" y="0"/>
                  <a:pt x="410882" y="0"/>
                </a:cubicBezTo>
                <a:cubicBezTo>
                  <a:pt x="410832" y="0"/>
                  <a:pt x="410781" y="0"/>
                  <a:pt x="410732" y="0"/>
                </a:cubicBezTo>
                <a:lnTo>
                  <a:pt x="96968" y="0"/>
                </a:lnTo>
                <a:cubicBezTo>
                  <a:pt x="68145" y="83"/>
                  <a:pt x="44823" y="23471"/>
                  <a:pt x="44823" y="52294"/>
                </a:cubicBezTo>
                <a:lnTo>
                  <a:pt x="44823" y="90394"/>
                </a:lnTo>
                <a:cubicBezTo>
                  <a:pt x="19141" y="94036"/>
                  <a:pt x="40" y="116002"/>
                  <a:pt x="0" y="141941"/>
                </a:cubicBezTo>
                <a:lnTo>
                  <a:pt x="0" y="410881"/>
                </a:lnTo>
                <a:cubicBezTo>
                  <a:pt x="0" y="439762"/>
                  <a:pt x="23413" y="463175"/>
                  <a:pt x="52294" y="463175"/>
                </a:cubicBezTo>
                <a:lnTo>
                  <a:pt x="455705" y="463175"/>
                </a:lnTo>
                <a:cubicBezTo>
                  <a:pt x="484586" y="463175"/>
                  <a:pt x="507999" y="439762"/>
                  <a:pt x="507999" y="410881"/>
                </a:cubicBezTo>
                <a:lnTo>
                  <a:pt x="507999" y="186764"/>
                </a:lnTo>
                <a:cubicBezTo>
                  <a:pt x="507959" y="160825"/>
                  <a:pt x="488858" y="138859"/>
                  <a:pt x="463176" y="135217"/>
                </a:cubicBezTo>
                <a:close/>
                <a:moveTo>
                  <a:pt x="97267" y="14941"/>
                </a:moveTo>
                <a:lnTo>
                  <a:pt x="411031" y="14941"/>
                </a:lnTo>
                <a:cubicBezTo>
                  <a:pt x="431602" y="15024"/>
                  <a:pt x="448234" y="31723"/>
                  <a:pt x="448234" y="52294"/>
                </a:cubicBezTo>
                <a:lnTo>
                  <a:pt x="448234" y="134470"/>
                </a:lnTo>
                <a:lnTo>
                  <a:pt x="254000" y="134470"/>
                </a:lnTo>
                <a:cubicBezTo>
                  <a:pt x="245748" y="134470"/>
                  <a:pt x="239058" y="127781"/>
                  <a:pt x="239058" y="119529"/>
                </a:cubicBezTo>
                <a:cubicBezTo>
                  <a:pt x="239058" y="103026"/>
                  <a:pt x="225680" y="89647"/>
                  <a:pt x="209176" y="89647"/>
                </a:cubicBezTo>
                <a:lnTo>
                  <a:pt x="59765" y="89647"/>
                </a:lnTo>
                <a:lnTo>
                  <a:pt x="59765" y="52294"/>
                </a:lnTo>
                <a:cubicBezTo>
                  <a:pt x="59764" y="31665"/>
                  <a:pt x="76488" y="14941"/>
                  <a:pt x="97117" y="14941"/>
                </a:cubicBezTo>
                <a:cubicBezTo>
                  <a:pt x="97167" y="14941"/>
                  <a:pt x="97217" y="14941"/>
                  <a:pt x="97267" y="14941"/>
                </a:cubicBezTo>
                <a:close/>
                <a:moveTo>
                  <a:pt x="493058" y="410881"/>
                </a:moveTo>
                <a:cubicBezTo>
                  <a:pt x="493058" y="431510"/>
                  <a:pt x="476334" y="448234"/>
                  <a:pt x="455705" y="448234"/>
                </a:cubicBezTo>
                <a:lnTo>
                  <a:pt x="52294" y="448234"/>
                </a:lnTo>
                <a:cubicBezTo>
                  <a:pt x="31665" y="448234"/>
                  <a:pt x="14941" y="431510"/>
                  <a:pt x="14941" y="410881"/>
                </a:cubicBezTo>
                <a:lnTo>
                  <a:pt x="14941" y="141941"/>
                </a:lnTo>
                <a:cubicBezTo>
                  <a:pt x="14941" y="121312"/>
                  <a:pt x="31665" y="104588"/>
                  <a:pt x="52294" y="104588"/>
                </a:cubicBezTo>
                <a:lnTo>
                  <a:pt x="209176" y="104588"/>
                </a:lnTo>
                <a:cubicBezTo>
                  <a:pt x="217428" y="104588"/>
                  <a:pt x="224117" y="111278"/>
                  <a:pt x="224117" y="119529"/>
                </a:cubicBezTo>
                <a:cubicBezTo>
                  <a:pt x="224117" y="136033"/>
                  <a:pt x="237496" y="149412"/>
                  <a:pt x="254000" y="149412"/>
                </a:cubicBezTo>
                <a:lnTo>
                  <a:pt x="455705" y="149412"/>
                </a:lnTo>
                <a:cubicBezTo>
                  <a:pt x="476334" y="149412"/>
                  <a:pt x="493058" y="166135"/>
                  <a:pt x="493058" y="186764"/>
                </a:cubicBezTo>
                <a:close/>
              </a:path>
            </a:pathLst>
          </a:custGeom>
          <a:solidFill>
            <a:schemeClr val="tx1"/>
          </a:solidFill>
          <a:ln w="14848" cap="flat">
            <a:noFill/>
            <a:prstDash val="solid"/>
            <a:miter/>
          </a:ln>
        </p:spPr>
        <p:txBody>
          <a:bodyPr rtlCol="0" anchor="ctr"/>
          <a:lstStyle/>
          <a:p>
            <a:endParaRPr lang="en-GB" dirty="0"/>
          </a:p>
        </p:txBody>
      </p:sp>
      <p:sp>
        <p:nvSpPr>
          <p:cNvPr id="16" name="TextBox 15">
            <a:extLst>
              <a:ext uri="{FF2B5EF4-FFF2-40B4-BE49-F238E27FC236}">
                <a16:creationId xmlns:a16="http://schemas.microsoft.com/office/drawing/2014/main" id="{35224C82-B345-6046-36B0-CC8AC50217DD}"/>
              </a:ext>
            </a:extLst>
          </p:cNvPr>
          <p:cNvSpPr txBox="1"/>
          <p:nvPr/>
        </p:nvSpPr>
        <p:spPr>
          <a:xfrm>
            <a:off x="530313" y="4112090"/>
            <a:ext cx="1258846" cy="276999"/>
          </a:xfrm>
          <a:prstGeom prst="rect">
            <a:avLst/>
          </a:prstGeom>
          <a:noFill/>
        </p:spPr>
        <p:txBody>
          <a:bodyPr wrap="square" rtlCol="0">
            <a:spAutoFit/>
          </a:bodyPr>
          <a:lstStyle/>
          <a:p>
            <a:pPr algn="ctr"/>
            <a:r>
              <a:rPr lang="en-GB" sz="1200" dirty="0"/>
              <a:t>Last accessed</a:t>
            </a:r>
          </a:p>
        </p:txBody>
      </p:sp>
      <p:sp>
        <p:nvSpPr>
          <p:cNvPr id="17" name="TextBox 16">
            <a:extLst>
              <a:ext uri="{FF2B5EF4-FFF2-40B4-BE49-F238E27FC236}">
                <a16:creationId xmlns:a16="http://schemas.microsoft.com/office/drawing/2014/main" id="{DC05C0BB-6826-1F00-6FB5-C27967381EC3}"/>
              </a:ext>
            </a:extLst>
          </p:cNvPr>
          <p:cNvSpPr txBox="1"/>
          <p:nvPr/>
        </p:nvSpPr>
        <p:spPr>
          <a:xfrm>
            <a:off x="5466577" y="3927423"/>
            <a:ext cx="1162199" cy="646331"/>
          </a:xfrm>
          <a:prstGeom prst="rect">
            <a:avLst/>
          </a:prstGeom>
          <a:noFill/>
        </p:spPr>
        <p:txBody>
          <a:bodyPr wrap="square" rtlCol="0">
            <a:spAutoFit/>
          </a:bodyPr>
          <a:lstStyle/>
          <a:p>
            <a:pPr algn="ctr"/>
            <a:r>
              <a:rPr lang="en-GB" sz="1200" dirty="0"/>
              <a:t>Automatically (or manually) archived</a:t>
            </a:r>
          </a:p>
        </p:txBody>
      </p:sp>
      <p:sp>
        <p:nvSpPr>
          <p:cNvPr id="18" name="TextBox 17">
            <a:extLst>
              <a:ext uri="{FF2B5EF4-FFF2-40B4-BE49-F238E27FC236}">
                <a16:creationId xmlns:a16="http://schemas.microsoft.com/office/drawing/2014/main" id="{1D29DFE7-273E-7C59-580E-8AC0360FE228}"/>
              </a:ext>
            </a:extLst>
          </p:cNvPr>
          <p:cNvSpPr txBox="1"/>
          <p:nvPr/>
        </p:nvSpPr>
        <p:spPr>
          <a:xfrm>
            <a:off x="10402841" y="4112090"/>
            <a:ext cx="1258846" cy="276999"/>
          </a:xfrm>
          <a:prstGeom prst="rect">
            <a:avLst/>
          </a:prstGeom>
          <a:noFill/>
        </p:spPr>
        <p:txBody>
          <a:bodyPr wrap="square" rtlCol="0">
            <a:spAutoFit/>
          </a:bodyPr>
          <a:lstStyle/>
          <a:p>
            <a:pPr algn="ctr"/>
            <a:r>
              <a:rPr lang="en-GB" sz="1200" dirty="0"/>
              <a:t>Deleted</a:t>
            </a:r>
          </a:p>
        </p:txBody>
      </p:sp>
      <p:cxnSp>
        <p:nvCxnSpPr>
          <p:cNvPr id="21" name="Straight Arrow Connector 20">
            <a:extLst>
              <a:ext uri="{FF2B5EF4-FFF2-40B4-BE49-F238E27FC236}">
                <a16:creationId xmlns:a16="http://schemas.microsoft.com/office/drawing/2014/main" id="{67762C2E-E780-5EE3-52A7-765CDEBCD1BA}"/>
              </a:ext>
            </a:extLst>
          </p:cNvPr>
          <p:cNvCxnSpPr/>
          <p:nvPr/>
        </p:nvCxnSpPr>
        <p:spPr>
          <a:xfrm flipV="1">
            <a:off x="6869229" y="4250590"/>
            <a:ext cx="3533612" cy="2"/>
          </a:xfrm>
          <a:prstGeom prst="straightConnector1">
            <a:avLst/>
          </a:prstGeom>
          <a:ln w="228600">
            <a:solidFill>
              <a:srgbClr val="DBA32E"/>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143294A-4F3F-C053-4DB1-FC0DDFC28DDD}"/>
              </a:ext>
            </a:extLst>
          </p:cNvPr>
          <p:cNvSpPr txBox="1"/>
          <p:nvPr/>
        </p:nvSpPr>
        <p:spPr>
          <a:xfrm>
            <a:off x="8211244" y="4129142"/>
            <a:ext cx="577516" cy="261610"/>
          </a:xfrm>
          <a:prstGeom prst="rect">
            <a:avLst/>
          </a:prstGeom>
          <a:noFill/>
        </p:spPr>
        <p:txBody>
          <a:bodyPr wrap="square" rtlCol="0">
            <a:spAutoFit/>
          </a:bodyPr>
          <a:lstStyle/>
          <a:p>
            <a:r>
              <a:rPr lang="en-GB" sz="1100" dirty="0"/>
              <a:t>30WD</a:t>
            </a:r>
          </a:p>
        </p:txBody>
      </p:sp>
      <p:cxnSp>
        <p:nvCxnSpPr>
          <p:cNvPr id="24" name="Straight Arrow Connector 23">
            <a:extLst>
              <a:ext uri="{FF2B5EF4-FFF2-40B4-BE49-F238E27FC236}">
                <a16:creationId xmlns:a16="http://schemas.microsoft.com/office/drawing/2014/main" id="{10370CA9-F126-82F1-441C-F1D480DBB6EE}"/>
              </a:ext>
            </a:extLst>
          </p:cNvPr>
          <p:cNvCxnSpPr/>
          <p:nvPr/>
        </p:nvCxnSpPr>
        <p:spPr>
          <a:xfrm flipV="1">
            <a:off x="1861062" y="4250585"/>
            <a:ext cx="3533612" cy="2"/>
          </a:xfrm>
          <a:prstGeom prst="straightConnector1">
            <a:avLst/>
          </a:prstGeom>
          <a:ln w="228600">
            <a:solidFill>
              <a:srgbClr val="DBA32E"/>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AE7358A-BBDB-BA23-7AB4-720207874FDE}"/>
              </a:ext>
            </a:extLst>
          </p:cNvPr>
          <p:cNvSpPr txBox="1"/>
          <p:nvPr/>
        </p:nvSpPr>
        <p:spPr>
          <a:xfrm>
            <a:off x="3203077" y="4129137"/>
            <a:ext cx="577516" cy="261610"/>
          </a:xfrm>
          <a:prstGeom prst="rect">
            <a:avLst/>
          </a:prstGeom>
          <a:noFill/>
        </p:spPr>
        <p:txBody>
          <a:bodyPr wrap="square" rtlCol="0">
            <a:spAutoFit/>
          </a:bodyPr>
          <a:lstStyle/>
          <a:p>
            <a:r>
              <a:rPr lang="en-GB" sz="1100" dirty="0"/>
              <a:t>30WD</a:t>
            </a:r>
          </a:p>
        </p:txBody>
      </p:sp>
    </p:spTree>
    <p:extLst>
      <p:ext uri="{BB962C8B-B14F-4D97-AF65-F5344CB8AC3E}">
        <p14:creationId xmlns:p14="http://schemas.microsoft.com/office/powerpoint/2010/main" val="226931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3E54-0AB1-4F07-BE3B-96F22CA42BC4}"/>
              </a:ext>
            </a:extLst>
          </p:cNvPr>
          <p:cNvSpPr>
            <a:spLocks noGrp="1"/>
          </p:cNvSpPr>
          <p:nvPr>
            <p:ph type="title"/>
          </p:nvPr>
        </p:nvSpPr>
        <p:spPr/>
        <p:txBody>
          <a:bodyPr/>
          <a:lstStyle/>
          <a:p>
            <a:r>
              <a:rPr lang="en-GB" dirty="0"/>
              <a:t>3. A look at the process types</a:t>
            </a:r>
          </a:p>
        </p:txBody>
      </p:sp>
    </p:spTree>
    <p:extLst>
      <p:ext uri="{BB962C8B-B14F-4D97-AF65-F5344CB8AC3E}">
        <p14:creationId xmlns:p14="http://schemas.microsoft.com/office/powerpoint/2010/main" val="3545677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127215"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general query process types</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926184"/>
            <a:ext cx="11242306" cy="2631490"/>
          </a:xfrm>
          <a:prstGeom prst="rect">
            <a:avLst/>
          </a:prstGeom>
          <a:noFill/>
        </p:spPr>
        <p:txBody>
          <a:bodyPr wrap="square" rtlCol="0">
            <a:spAutoFit/>
          </a:bodyPr>
          <a:lstStyle/>
          <a:p>
            <a:r>
              <a:rPr lang="en-GB" sz="1500" dirty="0"/>
              <a:t>General Queries should be raised where:</a:t>
            </a:r>
          </a:p>
          <a:p>
            <a:endParaRPr lang="en-GB" sz="1500" dirty="0"/>
          </a:p>
          <a:p>
            <a:pPr marL="342900" indent="-342900">
              <a:buAutoNum type="arabicPeriod"/>
            </a:pPr>
            <a:r>
              <a:rPr lang="en-GB" sz="1500" dirty="0"/>
              <a:t>The REC specifies use within a certain process – the Schedule will direct which Process Type should be used</a:t>
            </a:r>
          </a:p>
          <a:p>
            <a:pPr marL="342900" indent="-342900">
              <a:buAutoNum type="arabicPeriod"/>
            </a:pPr>
            <a:endParaRPr lang="en-GB" sz="1500" dirty="0"/>
          </a:p>
          <a:p>
            <a:pPr marL="342900" indent="-342900">
              <a:buAutoNum type="arabicPeriod"/>
            </a:pPr>
            <a:r>
              <a:rPr lang="en-GB" sz="1500" dirty="0"/>
              <a:t>You have a general query with another party, where you would need to exchange customer data.</a:t>
            </a:r>
          </a:p>
          <a:p>
            <a:pPr marL="342900" indent="-342900">
              <a:buAutoNum type="arabicPeriod"/>
            </a:pPr>
            <a:endParaRPr lang="en-GB" sz="1500" dirty="0"/>
          </a:p>
          <a:p>
            <a:pPr marL="342900" indent="-342900">
              <a:buAutoNum type="arabicPeriod"/>
            </a:pPr>
            <a:r>
              <a:rPr lang="en-GB" sz="1500" dirty="0"/>
              <a:t>You should not use an SDEP query where there is a standard route of communication e.g. Market Message (electricity D-flow or gas RGMA flow).</a:t>
            </a:r>
          </a:p>
          <a:p>
            <a:endParaRPr lang="en-GB" sz="1500" dirty="0"/>
          </a:p>
          <a:p>
            <a:r>
              <a:rPr lang="en-GB" sz="1500" dirty="0"/>
              <a:t>General Queries don’t usually have a defined SLA for response/resolution, but even if the REC doesn’t specify a deadline, they should still be dealt with promptly to avoid impact on end consumers and inefficient management of issues.</a:t>
            </a:r>
          </a:p>
        </p:txBody>
      </p:sp>
      <p:sp>
        <p:nvSpPr>
          <p:cNvPr id="8" name="TextBox 7">
            <a:extLst>
              <a:ext uri="{FF2B5EF4-FFF2-40B4-BE49-F238E27FC236}">
                <a16:creationId xmlns:a16="http://schemas.microsoft.com/office/drawing/2014/main" id="{B8869A15-CB04-BDCB-0FF3-B09048A6DE12}"/>
              </a:ext>
            </a:extLst>
          </p:cNvPr>
          <p:cNvSpPr txBox="1"/>
          <p:nvPr/>
        </p:nvSpPr>
        <p:spPr>
          <a:xfrm>
            <a:off x="1906004" y="4943799"/>
            <a:ext cx="9467360" cy="1415772"/>
          </a:xfrm>
          <a:prstGeom prst="rect">
            <a:avLst/>
          </a:prstGeom>
          <a:solidFill>
            <a:srgbClr val="B0D0C8"/>
          </a:solidFill>
          <a:ln>
            <a:noFill/>
          </a:ln>
        </p:spPr>
        <p:txBody>
          <a:bodyPr wrap="square" lIns="216000" rtlCol="0">
            <a:spAutoFit/>
          </a:bodyPr>
          <a:lstStyle/>
          <a:p>
            <a:r>
              <a:rPr lang="en-GB" sz="1600" b="1" dirty="0"/>
              <a:t>Tips on using GQs:</a:t>
            </a:r>
          </a:p>
          <a:p>
            <a:pPr marL="285750" indent="-285750">
              <a:buFont typeface="Arial" panose="020B0604020202020204" pitchFamily="34" charset="0"/>
              <a:buChar char="•"/>
            </a:pPr>
            <a:r>
              <a:rPr lang="en-GB" sz="1400" dirty="0"/>
              <a:t>Ensure you provide sufficient information in the body of the Communication and/or an attachment so the receiving party can fully understand the issue</a:t>
            </a:r>
          </a:p>
          <a:p>
            <a:pPr marL="285750" indent="-285750">
              <a:buFont typeface="Arial" panose="020B0604020202020204" pitchFamily="34" charset="0"/>
              <a:buChar char="•"/>
            </a:pPr>
            <a:r>
              <a:rPr lang="en-GB" sz="1400" dirty="0"/>
              <a:t>You may have noticed that the title of PT0045 has changed from ‘Missing &amp; Disputed Meter Readings (</a:t>
            </a:r>
            <a:r>
              <a:rPr lang="en-GB" sz="1400" dirty="0" err="1"/>
              <a:t>elec</a:t>
            </a:r>
            <a:r>
              <a:rPr lang="en-GB" sz="1400" dirty="0"/>
              <a:t>) General Query’ to ‘Disputed Meter Readings (</a:t>
            </a:r>
            <a:r>
              <a:rPr lang="en-GB" sz="1400" dirty="0" err="1"/>
              <a:t>elec</a:t>
            </a:r>
            <a:r>
              <a:rPr lang="en-GB" sz="1400" dirty="0"/>
              <a:t>) General Query’. This is because there are new PTs dedicated to Missing readings. See the guidance on the scenarios applicable to both use cases.</a:t>
            </a:r>
          </a:p>
        </p:txBody>
      </p:sp>
      <p:grpSp>
        <p:nvGrpSpPr>
          <p:cNvPr id="31" name="Group 30">
            <a:extLst>
              <a:ext uri="{FF2B5EF4-FFF2-40B4-BE49-F238E27FC236}">
                <a16:creationId xmlns:a16="http://schemas.microsoft.com/office/drawing/2014/main" id="{C9550930-7DF4-0A98-1FBD-A6F77888F92A}"/>
              </a:ext>
            </a:extLst>
          </p:cNvPr>
          <p:cNvGrpSpPr/>
          <p:nvPr/>
        </p:nvGrpSpPr>
        <p:grpSpPr>
          <a:xfrm>
            <a:off x="847511" y="5218549"/>
            <a:ext cx="972151" cy="866273"/>
            <a:chOff x="768829" y="4471322"/>
            <a:chExt cx="972151" cy="866273"/>
          </a:xfrm>
        </p:grpSpPr>
        <p:sp>
          <p:nvSpPr>
            <p:cNvPr id="30" name="Oval 29">
              <a:extLst>
                <a:ext uri="{FF2B5EF4-FFF2-40B4-BE49-F238E27FC236}">
                  <a16:creationId xmlns:a16="http://schemas.microsoft.com/office/drawing/2014/main" id="{9CA8C81F-122B-FAE1-6AAD-FCE87E9BE6C1}"/>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Graphic 2">
              <a:extLst>
                <a:ext uri="{FF2B5EF4-FFF2-40B4-BE49-F238E27FC236}">
                  <a16:creationId xmlns:a16="http://schemas.microsoft.com/office/drawing/2014/main" id="{77C679AD-B6D0-6105-7AFB-480E14FC8B6C}"/>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1744403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0C008797-03AE-2497-11EF-59640D593D5A}"/>
              </a:ext>
            </a:extLst>
          </p:cNvPr>
          <p:cNvGraphicFramePr>
            <a:graphicFrameLocks noGrp="1"/>
          </p:cNvGraphicFramePr>
          <p:nvPr>
            <p:extLst>
              <p:ext uri="{D42A27DB-BD31-4B8C-83A1-F6EECF244321}">
                <p14:modId xmlns:p14="http://schemas.microsoft.com/office/powerpoint/2010/main" val="1369104115"/>
              </p:ext>
            </p:extLst>
          </p:nvPr>
        </p:nvGraphicFramePr>
        <p:xfrm>
          <a:off x="446260" y="579120"/>
          <a:ext cx="5425149" cy="5440680"/>
        </p:xfrm>
        <a:graphic>
          <a:graphicData uri="http://schemas.openxmlformats.org/drawingml/2006/table">
            <a:tbl>
              <a:tblPr firstRow="1" firstCol="1" bandRow="1">
                <a:tableStyleId>{16D9F66E-5EB9-4882-86FB-DCBF35E3C3E4}</a:tableStyleId>
              </a:tblPr>
              <a:tblGrid>
                <a:gridCol w="4510751">
                  <a:extLst>
                    <a:ext uri="{9D8B030D-6E8A-4147-A177-3AD203B41FA5}">
                      <a16:colId xmlns:a16="http://schemas.microsoft.com/office/drawing/2014/main" val="3739022298"/>
                    </a:ext>
                  </a:extLst>
                </a:gridCol>
                <a:gridCol w="914398">
                  <a:extLst>
                    <a:ext uri="{9D8B030D-6E8A-4147-A177-3AD203B41FA5}">
                      <a16:colId xmlns:a16="http://schemas.microsoft.com/office/drawing/2014/main" val="1819442261"/>
                    </a:ext>
                  </a:extLst>
                </a:gridCol>
              </a:tblGrid>
              <a:tr h="223833">
                <a:tc>
                  <a:txBody>
                    <a:bodyPr/>
                    <a:lstStyle/>
                    <a:p>
                      <a:r>
                        <a:rPr lang="en-GB" sz="1100" dirty="0"/>
                        <a:t>Electricity Supplier General Query Process Types</a:t>
                      </a:r>
                    </a:p>
                  </a:txBody>
                  <a:tcPr/>
                </a:tc>
                <a:tc>
                  <a:txBody>
                    <a:bodyPr/>
                    <a:lstStyle/>
                    <a:p>
                      <a:r>
                        <a:rPr lang="en-GB" sz="1100"/>
                        <a:t>PT Ref.</a:t>
                      </a:r>
                    </a:p>
                  </a:txBody>
                  <a:tcPr/>
                </a:tc>
                <a:extLst>
                  <a:ext uri="{0D108BD9-81ED-4DB2-BD59-A6C34878D82A}">
                    <a16:rowId xmlns:a16="http://schemas.microsoft.com/office/drawing/2014/main" val="2330307367"/>
                  </a:ext>
                </a:extLst>
              </a:tr>
              <a:tr h="211398">
                <a:tc>
                  <a:txBody>
                    <a:bodyPr/>
                    <a:lstStyle/>
                    <a:p>
                      <a:r>
                        <a:rPr lang="en-GB" sz="1100" b="0" dirty="0"/>
                        <a:t>Address Management (Elec.) - General Query</a:t>
                      </a:r>
                    </a:p>
                  </a:txBody>
                  <a:tcPr/>
                </a:tc>
                <a:tc>
                  <a:txBody>
                    <a:bodyPr/>
                    <a:lstStyle/>
                    <a:p>
                      <a:r>
                        <a:rPr lang="en-GB" sz="1100" dirty="0"/>
                        <a:t>PT0030</a:t>
                      </a:r>
                    </a:p>
                  </a:txBody>
                  <a:tcPr/>
                </a:tc>
                <a:extLst>
                  <a:ext uri="{0D108BD9-81ED-4DB2-BD59-A6C34878D82A}">
                    <a16:rowId xmlns:a16="http://schemas.microsoft.com/office/drawing/2014/main" val="48000925"/>
                  </a:ext>
                </a:extLst>
              </a:tr>
              <a:tr h="211398">
                <a:tc>
                  <a:txBody>
                    <a:bodyPr/>
                    <a:lstStyle/>
                    <a:p>
                      <a:r>
                        <a:rPr lang="en-GB" sz="1100" b="0" dirty="0"/>
                        <a:t>Debt Assignment Protocol (Elec.) - General Query </a:t>
                      </a:r>
                    </a:p>
                  </a:txBody>
                  <a:tcPr/>
                </a:tc>
                <a:tc>
                  <a:txBody>
                    <a:bodyPr/>
                    <a:lstStyle/>
                    <a:p>
                      <a:r>
                        <a:rPr lang="en-GB" sz="1100" dirty="0"/>
                        <a:t>PT0051</a:t>
                      </a:r>
                    </a:p>
                  </a:txBody>
                  <a:tcPr/>
                </a:tc>
                <a:extLst>
                  <a:ext uri="{0D108BD9-81ED-4DB2-BD59-A6C34878D82A}">
                    <a16:rowId xmlns:a16="http://schemas.microsoft.com/office/drawing/2014/main" val="2331375201"/>
                  </a:ext>
                </a:extLst>
              </a:tr>
              <a:tr h="211398">
                <a:tc>
                  <a:txBody>
                    <a:bodyPr/>
                    <a:lstStyle/>
                    <a:p>
                      <a:r>
                        <a:rPr lang="en-GB" sz="1100" b="0" dirty="0"/>
                        <a:t>Disputed Meter Readings (Elec.) - General Query </a:t>
                      </a:r>
                    </a:p>
                  </a:txBody>
                  <a:tcPr/>
                </a:tc>
                <a:tc>
                  <a:txBody>
                    <a:bodyPr/>
                    <a:lstStyle/>
                    <a:p>
                      <a:r>
                        <a:rPr lang="en-GB" sz="1100"/>
                        <a:t>PT0045</a:t>
                      </a:r>
                    </a:p>
                  </a:txBody>
                  <a:tcPr/>
                </a:tc>
                <a:extLst>
                  <a:ext uri="{0D108BD9-81ED-4DB2-BD59-A6C34878D82A}">
                    <a16:rowId xmlns:a16="http://schemas.microsoft.com/office/drawing/2014/main" val="3803573978"/>
                  </a:ext>
                </a:extLst>
              </a:tr>
              <a:tr h="211398">
                <a:tc>
                  <a:txBody>
                    <a:bodyPr/>
                    <a:lstStyle/>
                    <a:p>
                      <a:r>
                        <a:rPr lang="en-GB" sz="1100" b="0" dirty="0"/>
                        <a:t>Duplicate Meter Points (Elec.) – General Query</a:t>
                      </a:r>
                    </a:p>
                  </a:txBody>
                  <a:tcPr/>
                </a:tc>
                <a:tc>
                  <a:txBody>
                    <a:bodyPr/>
                    <a:lstStyle/>
                    <a:p>
                      <a:r>
                        <a:rPr lang="en-GB" sz="1100"/>
                        <a:t>PT0067</a:t>
                      </a:r>
                    </a:p>
                  </a:txBody>
                  <a:tcPr/>
                </a:tc>
                <a:extLst>
                  <a:ext uri="{0D108BD9-81ED-4DB2-BD59-A6C34878D82A}">
                    <a16:rowId xmlns:a16="http://schemas.microsoft.com/office/drawing/2014/main" val="82833537"/>
                  </a:ext>
                </a:extLst>
              </a:tr>
              <a:tr h="211398">
                <a:tc>
                  <a:txBody>
                    <a:bodyPr/>
                    <a:lstStyle/>
                    <a:p>
                      <a:r>
                        <a:rPr lang="en-GB" sz="1100" b="0" dirty="0"/>
                        <a:t>Erroneous Transfer </a:t>
                      </a:r>
                      <a:r>
                        <a:rPr lang="en-GB" sz="1100" b="0" dirty="0" err="1"/>
                        <a:t>GSoP</a:t>
                      </a:r>
                      <a:r>
                        <a:rPr lang="en-GB" sz="1100" b="0" dirty="0"/>
                        <a:t> Payment Customer Details (Elec.) - General Query</a:t>
                      </a:r>
                    </a:p>
                  </a:txBody>
                  <a:tcPr/>
                </a:tc>
                <a:tc>
                  <a:txBody>
                    <a:bodyPr/>
                    <a:lstStyle/>
                    <a:p>
                      <a:r>
                        <a:rPr lang="en-GB" sz="1100"/>
                        <a:t>PT0062</a:t>
                      </a:r>
                    </a:p>
                  </a:txBody>
                  <a:tcPr/>
                </a:tc>
                <a:extLst>
                  <a:ext uri="{0D108BD9-81ED-4DB2-BD59-A6C34878D82A}">
                    <a16:rowId xmlns:a16="http://schemas.microsoft.com/office/drawing/2014/main" val="360239262"/>
                  </a:ext>
                </a:extLst>
              </a:tr>
              <a:tr h="211398">
                <a:tc>
                  <a:txBody>
                    <a:bodyPr/>
                    <a:lstStyle/>
                    <a:p>
                      <a:r>
                        <a:rPr lang="en-GB" sz="1100" b="0" dirty="0"/>
                        <a:t>Erroneous Transfers (Elec.) - General Query </a:t>
                      </a:r>
                    </a:p>
                  </a:txBody>
                  <a:tcPr/>
                </a:tc>
                <a:tc>
                  <a:txBody>
                    <a:bodyPr/>
                    <a:lstStyle/>
                    <a:p>
                      <a:r>
                        <a:rPr lang="en-GB" sz="1100"/>
                        <a:t>PT0047</a:t>
                      </a:r>
                    </a:p>
                  </a:txBody>
                  <a:tcPr/>
                </a:tc>
                <a:extLst>
                  <a:ext uri="{0D108BD9-81ED-4DB2-BD59-A6C34878D82A}">
                    <a16:rowId xmlns:a16="http://schemas.microsoft.com/office/drawing/2014/main" val="1074650298"/>
                  </a:ext>
                </a:extLst>
              </a:tr>
              <a:tr h="211398">
                <a:tc>
                  <a:txBody>
                    <a:bodyPr/>
                    <a:lstStyle/>
                    <a:p>
                      <a:r>
                        <a:rPr lang="en-GB" sz="1100" b="0"/>
                        <a:t>Logical Disconnections (Elec.) - General Query</a:t>
                      </a:r>
                    </a:p>
                  </a:txBody>
                  <a:tcPr/>
                </a:tc>
                <a:tc>
                  <a:txBody>
                    <a:bodyPr/>
                    <a:lstStyle/>
                    <a:p>
                      <a:r>
                        <a:rPr lang="en-GB" sz="1100"/>
                        <a:t>PT0042</a:t>
                      </a:r>
                    </a:p>
                  </a:txBody>
                  <a:tcPr/>
                </a:tc>
                <a:extLst>
                  <a:ext uri="{0D108BD9-81ED-4DB2-BD59-A6C34878D82A}">
                    <a16:rowId xmlns:a16="http://schemas.microsoft.com/office/drawing/2014/main" val="366442335"/>
                  </a:ext>
                </a:extLst>
              </a:tr>
              <a:tr h="211398">
                <a:tc>
                  <a:txBody>
                    <a:bodyPr/>
                    <a:lstStyle/>
                    <a:p>
                      <a:r>
                        <a:rPr lang="en-GB" sz="1100" b="0" dirty="0"/>
                        <a:t>Misdirected Payments  (Elec.) - General Query</a:t>
                      </a:r>
                    </a:p>
                  </a:txBody>
                  <a:tcPr/>
                </a:tc>
                <a:tc>
                  <a:txBody>
                    <a:bodyPr/>
                    <a:lstStyle/>
                    <a:p>
                      <a:r>
                        <a:rPr lang="en-GB" sz="1100"/>
                        <a:t>PT0053</a:t>
                      </a:r>
                    </a:p>
                  </a:txBody>
                  <a:tcPr/>
                </a:tc>
                <a:extLst>
                  <a:ext uri="{0D108BD9-81ED-4DB2-BD59-A6C34878D82A}">
                    <a16:rowId xmlns:a16="http://schemas.microsoft.com/office/drawing/2014/main" val="1141066496"/>
                  </a:ext>
                </a:extLst>
              </a:tr>
              <a:tr h="211398">
                <a:tc>
                  <a:txBody>
                    <a:bodyPr/>
                    <a:lstStyle/>
                    <a:p>
                      <a:r>
                        <a:rPr lang="en-GB" sz="1100" b="0" dirty="0"/>
                        <a:t>MPAS Data Error Resolution (Elec.) – General Query</a:t>
                      </a:r>
                    </a:p>
                  </a:txBody>
                  <a:tcPr/>
                </a:tc>
                <a:tc>
                  <a:txBody>
                    <a:bodyPr/>
                    <a:lstStyle/>
                    <a:p>
                      <a:r>
                        <a:rPr lang="en-GB" sz="1100"/>
                        <a:t>PT0063</a:t>
                      </a:r>
                    </a:p>
                  </a:txBody>
                  <a:tcPr/>
                </a:tc>
                <a:extLst>
                  <a:ext uri="{0D108BD9-81ED-4DB2-BD59-A6C34878D82A}">
                    <a16:rowId xmlns:a16="http://schemas.microsoft.com/office/drawing/2014/main" val="2742120569"/>
                  </a:ext>
                </a:extLst>
              </a:tr>
              <a:tr h="211398">
                <a:tc>
                  <a:txBody>
                    <a:bodyPr/>
                    <a:lstStyle/>
                    <a:p>
                      <a:r>
                        <a:rPr lang="en-GB" sz="1100" b="0"/>
                        <a:t>Physical Disconnection (Elec.) - General Query</a:t>
                      </a:r>
                    </a:p>
                  </a:txBody>
                  <a:tcPr/>
                </a:tc>
                <a:tc>
                  <a:txBody>
                    <a:bodyPr/>
                    <a:lstStyle/>
                    <a:p>
                      <a:r>
                        <a:rPr lang="en-GB" sz="1100"/>
                        <a:t>PT0026</a:t>
                      </a:r>
                    </a:p>
                  </a:txBody>
                  <a:tcPr/>
                </a:tc>
                <a:extLst>
                  <a:ext uri="{0D108BD9-81ED-4DB2-BD59-A6C34878D82A}">
                    <a16:rowId xmlns:a16="http://schemas.microsoft.com/office/drawing/2014/main" val="56813730"/>
                  </a:ext>
                </a:extLst>
              </a:tr>
              <a:tr h="211398">
                <a:tc>
                  <a:txBody>
                    <a:bodyPr/>
                    <a:lstStyle/>
                    <a:p>
                      <a:r>
                        <a:rPr lang="en-GB" sz="1100" b="0" dirty="0"/>
                        <a:t>Retrospective MPAD Amendments (Elec.)</a:t>
                      </a:r>
                    </a:p>
                  </a:txBody>
                  <a:tcPr/>
                </a:tc>
                <a:tc>
                  <a:txBody>
                    <a:bodyPr/>
                    <a:lstStyle/>
                    <a:p>
                      <a:r>
                        <a:rPr lang="en-GB" sz="1100"/>
                        <a:t>PT0029</a:t>
                      </a:r>
                    </a:p>
                  </a:txBody>
                  <a:tcPr/>
                </a:tc>
                <a:extLst>
                  <a:ext uri="{0D108BD9-81ED-4DB2-BD59-A6C34878D82A}">
                    <a16:rowId xmlns:a16="http://schemas.microsoft.com/office/drawing/2014/main" val="2226398290"/>
                  </a:ext>
                </a:extLst>
              </a:tr>
              <a:tr h="211398">
                <a:tc>
                  <a:txBody>
                    <a:bodyPr/>
                    <a:lstStyle/>
                    <a:p>
                      <a:r>
                        <a:rPr lang="en-GB" sz="1100" b="0"/>
                        <a:t>Smart PP CoS No Comm. Notif. (Elec.) - General Query</a:t>
                      </a:r>
                    </a:p>
                  </a:txBody>
                  <a:tcPr/>
                </a:tc>
                <a:tc>
                  <a:txBody>
                    <a:bodyPr/>
                    <a:lstStyle/>
                    <a:p>
                      <a:r>
                        <a:rPr lang="en-GB" sz="1100" dirty="0"/>
                        <a:t>PT0060</a:t>
                      </a:r>
                    </a:p>
                  </a:txBody>
                  <a:tcPr/>
                </a:tc>
                <a:extLst>
                  <a:ext uri="{0D108BD9-81ED-4DB2-BD59-A6C34878D82A}">
                    <a16:rowId xmlns:a16="http://schemas.microsoft.com/office/drawing/2014/main" val="214164294"/>
                  </a:ext>
                </a:extLst>
              </a:tr>
              <a:tr h="211398">
                <a:tc>
                  <a:txBody>
                    <a:bodyPr/>
                    <a:lstStyle/>
                    <a:p>
                      <a:r>
                        <a:rPr lang="en-GB" sz="1100" b="0" dirty="0"/>
                        <a:t>Smart Prepayment </a:t>
                      </a:r>
                      <a:r>
                        <a:rPr lang="en-GB" sz="1100" b="0" dirty="0" err="1"/>
                        <a:t>CoS</a:t>
                      </a:r>
                      <a:r>
                        <a:rPr lang="en-GB" sz="1100" b="0" dirty="0"/>
                        <a:t> Exceptions Process (Elec.)</a:t>
                      </a:r>
                    </a:p>
                  </a:txBody>
                  <a:tcPr/>
                </a:tc>
                <a:tc>
                  <a:txBody>
                    <a:bodyPr/>
                    <a:lstStyle/>
                    <a:p>
                      <a:r>
                        <a:rPr lang="en-GB" sz="1100"/>
                        <a:t>PT0024</a:t>
                      </a:r>
                    </a:p>
                  </a:txBody>
                  <a:tcPr/>
                </a:tc>
                <a:extLst>
                  <a:ext uri="{0D108BD9-81ED-4DB2-BD59-A6C34878D82A}">
                    <a16:rowId xmlns:a16="http://schemas.microsoft.com/office/drawing/2014/main" val="4003311269"/>
                  </a:ext>
                </a:extLst>
              </a:tr>
              <a:tr h="211398">
                <a:tc>
                  <a:txBody>
                    <a:bodyPr/>
                    <a:lstStyle/>
                    <a:p>
                      <a:r>
                        <a:rPr lang="en-GB" sz="1100" b="0" dirty="0"/>
                        <a:t>Supplier Data Error Resolution (Elec.) – General Query</a:t>
                      </a:r>
                    </a:p>
                  </a:txBody>
                  <a:tcPr/>
                </a:tc>
                <a:tc>
                  <a:txBody>
                    <a:bodyPr/>
                    <a:lstStyle/>
                    <a:p>
                      <a:r>
                        <a:rPr lang="en-GB" sz="1100"/>
                        <a:t>PT0064</a:t>
                      </a:r>
                    </a:p>
                  </a:txBody>
                  <a:tcPr/>
                </a:tc>
                <a:extLst>
                  <a:ext uri="{0D108BD9-81ED-4DB2-BD59-A6C34878D82A}">
                    <a16:rowId xmlns:a16="http://schemas.microsoft.com/office/drawing/2014/main" val="1647187796"/>
                  </a:ext>
                </a:extLst>
              </a:tr>
              <a:tr h="211398">
                <a:tc>
                  <a:txBody>
                    <a:bodyPr/>
                    <a:lstStyle/>
                    <a:p>
                      <a:r>
                        <a:rPr lang="en-GB" sz="1100" b="0" dirty="0"/>
                        <a:t>Missing Read (Elec) - General Query *</a:t>
                      </a:r>
                    </a:p>
                  </a:txBody>
                  <a:tcPr/>
                </a:tc>
                <a:tc>
                  <a:txBody>
                    <a:bodyPr/>
                    <a:lstStyle/>
                    <a:p>
                      <a:r>
                        <a:rPr lang="en-GB" sz="1100" dirty="0"/>
                        <a:t>PT0069</a:t>
                      </a:r>
                    </a:p>
                  </a:txBody>
                  <a:tcPr/>
                </a:tc>
                <a:extLst>
                  <a:ext uri="{0D108BD9-81ED-4DB2-BD59-A6C34878D82A}">
                    <a16:rowId xmlns:a16="http://schemas.microsoft.com/office/drawing/2014/main" val="2577389337"/>
                  </a:ext>
                </a:extLst>
              </a:tr>
              <a:tr h="211398">
                <a:tc>
                  <a:txBody>
                    <a:bodyPr/>
                    <a:lstStyle/>
                    <a:p>
                      <a:r>
                        <a:rPr lang="en-GB" sz="1100" b="0" dirty="0"/>
                        <a:t>Multiple Supplier Report (Elec) - General Query *</a:t>
                      </a:r>
                    </a:p>
                  </a:txBody>
                  <a:tcPr/>
                </a:tc>
                <a:tc>
                  <a:txBody>
                    <a:bodyPr/>
                    <a:lstStyle/>
                    <a:p>
                      <a:r>
                        <a:rPr lang="en-GB" sz="1100" dirty="0"/>
                        <a:t>PT0073</a:t>
                      </a:r>
                    </a:p>
                  </a:txBody>
                  <a:tcPr/>
                </a:tc>
                <a:extLst>
                  <a:ext uri="{0D108BD9-81ED-4DB2-BD59-A6C34878D82A}">
                    <a16:rowId xmlns:a16="http://schemas.microsoft.com/office/drawing/2014/main" val="2438068215"/>
                  </a:ext>
                </a:extLst>
              </a:tr>
              <a:tr h="211398">
                <a:tc>
                  <a:txBody>
                    <a:bodyPr/>
                    <a:lstStyle/>
                    <a:p>
                      <a:r>
                        <a:rPr lang="en-GB" sz="1100" b="0" dirty="0"/>
                        <a:t>Theft (Elec) - General Query *</a:t>
                      </a:r>
                    </a:p>
                  </a:txBody>
                  <a:tcPr/>
                </a:tc>
                <a:tc>
                  <a:txBody>
                    <a:bodyPr/>
                    <a:lstStyle/>
                    <a:p>
                      <a:r>
                        <a:rPr lang="en-GB" sz="1100" dirty="0"/>
                        <a:t>PT0075</a:t>
                      </a:r>
                    </a:p>
                  </a:txBody>
                  <a:tcPr/>
                </a:tc>
                <a:extLst>
                  <a:ext uri="{0D108BD9-81ED-4DB2-BD59-A6C34878D82A}">
                    <a16:rowId xmlns:a16="http://schemas.microsoft.com/office/drawing/2014/main" val="108380782"/>
                  </a:ext>
                </a:extLst>
              </a:tr>
              <a:tr h="211398">
                <a:tc>
                  <a:txBody>
                    <a:bodyPr/>
                    <a:lstStyle/>
                    <a:p>
                      <a:r>
                        <a:rPr lang="en-GB" sz="1100" b="0" dirty="0"/>
                        <a:t>Crossed Meters (DNO) (Elec) - General Query *</a:t>
                      </a:r>
                    </a:p>
                  </a:txBody>
                  <a:tcPr/>
                </a:tc>
                <a:tc>
                  <a:txBody>
                    <a:bodyPr/>
                    <a:lstStyle/>
                    <a:p>
                      <a:r>
                        <a:rPr lang="en-GB" sz="1100" dirty="0"/>
                        <a:t>PT0077</a:t>
                      </a:r>
                    </a:p>
                  </a:txBody>
                  <a:tcPr/>
                </a:tc>
                <a:extLst>
                  <a:ext uri="{0D108BD9-81ED-4DB2-BD59-A6C34878D82A}">
                    <a16:rowId xmlns:a16="http://schemas.microsoft.com/office/drawing/2014/main" val="336501028"/>
                  </a:ext>
                </a:extLst>
              </a:tr>
              <a:tr h="211398">
                <a:tc>
                  <a:txBody>
                    <a:bodyPr/>
                    <a:lstStyle/>
                    <a:p>
                      <a:r>
                        <a:rPr lang="en-GB" sz="1100" b="0" dirty="0"/>
                        <a:t>Missing MTDs (Elec) - General Query *</a:t>
                      </a:r>
                    </a:p>
                  </a:txBody>
                  <a:tcPr/>
                </a:tc>
                <a:tc>
                  <a:txBody>
                    <a:bodyPr/>
                    <a:lstStyle/>
                    <a:p>
                      <a:r>
                        <a:rPr lang="en-GB" sz="1100" dirty="0"/>
                        <a:t>PT0078</a:t>
                      </a:r>
                    </a:p>
                  </a:txBody>
                  <a:tcPr/>
                </a:tc>
                <a:extLst>
                  <a:ext uri="{0D108BD9-81ED-4DB2-BD59-A6C34878D82A}">
                    <a16:rowId xmlns:a16="http://schemas.microsoft.com/office/drawing/2014/main" val="2141187537"/>
                  </a:ext>
                </a:extLst>
              </a:tr>
              <a:tr h="211398">
                <a:tc>
                  <a:txBody>
                    <a:bodyPr/>
                    <a:lstStyle/>
                    <a:p>
                      <a:r>
                        <a:rPr lang="en-GB" sz="1100" b="0" dirty="0"/>
                        <a:t>Smart Metering Communications Issues (Elec) - General Query *</a:t>
                      </a:r>
                    </a:p>
                  </a:txBody>
                  <a:tcPr/>
                </a:tc>
                <a:tc>
                  <a:txBody>
                    <a:bodyPr/>
                    <a:lstStyle/>
                    <a:p>
                      <a:r>
                        <a:rPr lang="en-GB" sz="1100" dirty="0"/>
                        <a:t>PT0079</a:t>
                      </a:r>
                    </a:p>
                  </a:txBody>
                  <a:tcPr/>
                </a:tc>
                <a:extLst>
                  <a:ext uri="{0D108BD9-81ED-4DB2-BD59-A6C34878D82A}">
                    <a16:rowId xmlns:a16="http://schemas.microsoft.com/office/drawing/2014/main" val="2511419618"/>
                  </a:ext>
                </a:extLst>
              </a:tr>
            </a:tbl>
          </a:graphicData>
        </a:graphic>
      </p:graphicFrame>
      <p:graphicFrame>
        <p:nvGraphicFramePr>
          <p:cNvPr id="12" name="Table 6">
            <a:extLst>
              <a:ext uri="{FF2B5EF4-FFF2-40B4-BE49-F238E27FC236}">
                <a16:creationId xmlns:a16="http://schemas.microsoft.com/office/drawing/2014/main" id="{245958D3-7BB2-C7FB-DF55-BE39797155BE}"/>
              </a:ext>
            </a:extLst>
          </p:cNvPr>
          <p:cNvGraphicFramePr>
            <a:graphicFrameLocks noGrp="1"/>
          </p:cNvGraphicFramePr>
          <p:nvPr>
            <p:extLst>
              <p:ext uri="{D42A27DB-BD31-4B8C-83A1-F6EECF244321}">
                <p14:modId xmlns:p14="http://schemas.microsoft.com/office/powerpoint/2010/main" val="533406614"/>
              </p:ext>
            </p:extLst>
          </p:nvPr>
        </p:nvGraphicFramePr>
        <p:xfrm>
          <a:off x="6320592" y="272616"/>
          <a:ext cx="5297103" cy="3627120"/>
        </p:xfrm>
        <a:graphic>
          <a:graphicData uri="http://schemas.openxmlformats.org/drawingml/2006/table">
            <a:tbl>
              <a:tblPr firstRow="1" firstCol="1" bandRow="1">
                <a:tableStyleId>{8A107856-5554-42FB-B03E-39F5DBC370BA}</a:tableStyleId>
              </a:tblPr>
              <a:tblGrid>
                <a:gridCol w="4466576">
                  <a:extLst>
                    <a:ext uri="{9D8B030D-6E8A-4147-A177-3AD203B41FA5}">
                      <a16:colId xmlns:a16="http://schemas.microsoft.com/office/drawing/2014/main" val="4263879222"/>
                    </a:ext>
                  </a:extLst>
                </a:gridCol>
                <a:gridCol w="830527">
                  <a:extLst>
                    <a:ext uri="{9D8B030D-6E8A-4147-A177-3AD203B41FA5}">
                      <a16:colId xmlns:a16="http://schemas.microsoft.com/office/drawing/2014/main" val="1146396786"/>
                    </a:ext>
                  </a:extLst>
                </a:gridCol>
              </a:tblGrid>
              <a:tr h="259080">
                <a:tc>
                  <a:txBody>
                    <a:bodyPr/>
                    <a:lstStyle/>
                    <a:p>
                      <a:r>
                        <a:rPr lang="en-GB" sz="1100" dirty="0"/>
                        <a:t>Gas Supplier General Query Process Types</a:t>
                      </a:r>
                    </a:p>
                  </a:txBody>
                  <a:tcPr/>
                </a:tc>
                <a:tc>
                  <a:txBody>
                    <a:bodyPr/>
                    <a:lstStyle/>
                    <a:p>
                      <a:r>
                        <a:rPr lang="en-GB" sz="1100" dirty="0"/>
                        <a:t>PT Ref.</a:t>
                      </a:r>
                    </a:p>
                  </a:txBody>
                  <a:tcPr/>
                </a:tc>
                <a:extLst>
                  <a:ext uri="{0D108BD9-81ED-4DB2-BD59-A6C34878D82A}">
                    <a16:rowId xmlns:a16="http://schemas.microsoft.com/office/drawing/2014/main" val="1538921661"/>
                  </a:ext>
                </a:extLst>
              </a:tr>
              <a:tr h="259080">
                <a:tc>
                  <a:txBody>
                    <a:bodyPr/>
                    <a:lstStyle/>
                    <a:p>
                      <a:r>
                        <a:rPr lang="en-GB" sz="1100" b="0" dirty="0"/>
                        <a:t>Crossed Meters (Gas.) - General Query</a:t>
                      </a:r>
                    </a:p>
                  </a:txBody>
                  <a:tcPr/>
                </a:tc>
                <a:tc>
                  <a:txBody>
                    <a:bodyPr/>
                    <a:lstStyle/>
                    <a:p>
                      <a:r>
                        <a:rPr lang="en-GB" sz="1100" dirty="0"/>
                        <a:t>PT0055</a:t>
                      </a:r>
                    </a:p>
                  </a:txBody>
                  <a:tcPr/>
                </a:tc>
                <a:extLst>
                  <a:ext uri="{0D108BD9-81ED-4DB2-BD59-A6C34878D82A}">
                    <a16:rowId xmlns:a16="http://schemas.microsoft.com/office/drawing/2014/main" val="287740755"/>
                  </a:ext>
                </a:extLst>
              </a:tr>
              <a:tr h="259080">
                <a:tc>
                  <a:txBody>
                    <a:bodyPr/>
                    <a:lstStyle/>
                    <a:p>
                      <a:r>
                        <a:rPr lang="en-GB" sz="1100" b="0" dirty="0"/>
                        <a:t>Debt Assignment Protocol (Gas.) - General Query </a:t>
                      </a:r>
                    </a:p>
                  </a:txBody>
                  <a:tcPr/>
                </a:tc>
                <a:tc>
                  <a:txBody>
                    <a:bodyPr/>
                    <a:lstStyle/>
                    <a:p>
                      <a:r>
                        <a:rPr lang="en-GB" sz="1100"/>
                        <a:t>PT0052</a:t>
                      </a:r>
                    </a:p>
                  </a:txBody>
                  <a:tcPr/>
                </a:tc>
                <a:extLst>
                  <a:ext uri="{0D108BD9-81ED-4DB2-BD59-A6C34878D82A}">
                    <a16:rowId xmlns:a16="http://schemas.microsoft.com/office/drawing/2014/main" val="2253417906"/>
                  </a:ext>
                </a:extLst>
              </a:tr>
              <a:tr h="259080">
                <a:tc>
                  <a:txBody>
                    <a:bodyPr/>
                    <a:lstStyle/>
                    <a:p>
                      <a:r>
                        <a:rPr lang="en-GB" sz="1100" b="0"/>
                        <a:t>Disputed Meter Readings (Gas) - General Query </a:t>
                      </a:r>
                    </a:p>
                  </a:txBody>
                  <a:tcPr/>
                </a:tc>
                <a:tc>
                  <a:txBody>
                    <a:bodyPr/>
                    <a:lstStyle/>
                    <a:p>
                      <a:r>
                        <a:rPr lang="en-GB" sz="1100"/>
                        <a:t>PT0046</a:t>
                      </a:r>
                    </a:p>
                  </a:txBody>
                  <a:tcPr/>
                </a:tc>
                <a:extLst>
                  <a:ext uri="{0D108BD9-81ED-4DB2-BD59-A6C34878D82A}">
                    <a16:rowId xmlns:a16="http://schemas.microsoft.com/office/drawing/2014/main" val="173954051"/>
                  </a:ext>
                </a:extLst>
              </a:tr>
              <a:tr h="259080">
                <a:tc>
                  <a:txBody>
                    <a:bodyPr/>
                    <a:lstStyle/>
                    <a:p>
                      <a:r>
                        <a:rPr lang="en-GB" sz="1100" b="0"/>
                        <a:t>Duplicate Meter Points - General Query (Gas.)</a:t>
                      </a:r>
                    </a:p>
                  </a:txBody>
                  <a:tcPr/>
                </a:tc>
                <a:tc>
                  <a:txBody>
                    <a:bodyPr/>
                    <a:lstStyle/>
                    <a:p>
                      <a:r>
                        <a:rPr lang="en-GB" sz="1100"/>
                        <a:t>PT0056</a:t>
                      </a:r>
                    </a:p>
                  </a:txBody>
                  <a:tcPr/>
                </a:tc>
                <a:extLst>
                  <a:ext uri="{0D108BD9-81ED-4DB2-BD59-A6C34878D82A}">
                    <a16:rowId xmlns:a16="http://schemas.microsoft.com/office/drawing/2014/main" val="3714801587"/>
                  </a:ext>
                </a:extLst>
              </a:tr>
              <a:tr h="259080">
                <a:tc>
                  <a:txBody>
                    <a:bodyPr/>
                    <a:lstStyle/>
                    <a:p>
                      <a:r>
                        <a:rPr lang="en-GB" sz="1100" b="0" dirty="0"/>
                        <a:t>Duplicate Meter Points (Gas.)</a:t>
                      </a:r>
                    </a:p>
                  </a:txBody>
                  <a:tcPr/>
                </a:tc>
                <a:tc>
                  <a:txBody>
                    <a:bodyPr/>
                    <a:lstStyle/>
                    <a:p>
                      <a:r>
                        <a:rPr lang="en-GB" sz="1100"/>
                        <a:t>PT0028</a:t>
                      </a:r>
                    </a:p>
                  </a:txBody>
                  <a:tcPr/>
                </a:tc>
                <a:extLst>
                  <a:ext uri="{0D108BD9-81ED-4DB2-BD59-A6C34878D82A}">
                    <a16:rowId xmlns:a16="http://schemas.microsoft.com/office/drawing/2014/main" val="899694973"/>
                  </a:ext>
                </a:extLst>
              </a:tr>
              <a:tr h="259080">
                <a:tc>
                  <a:txBody>
                    <a:bodyPr/>
                    <a:lstStyle/>
                    <a:p>
                      <a:r>
                        <a:rPr lang="en-GB" sz="1100" b="0" dirty="0"/>
                        <a:t>Erroneous Transfer </a:t>
                      </a:r>
                      <a:r>
                        <a:rPr lang="en-GB" sz="1100" b="0" dirty="0" err="1"/>
                        <a:t>GSoP</a:t>
                      </a:r>
                      <a:r>
                        <a:rPr lang="en-GB" sz="1100" b="0" dirty="0"/>
                        <a:t> Payment Customer Details (Gas) - General Query</a:t>
                      </a:r>
                    </a:p>
                  </a:txBody>
                  <a:tcPr/>
                </a:tc>
                <a:tc>
                  <a:txBody>
                    <a:bodyPr/>
                    <a:lstStyle/>
                    <a:p>
                      <a:r>
                        <a:rPr lang="en-GB" sz="1100"/>
                        <a:t>PT0061</a:t>
                      </a:r>
                    </a:p>
                  </a:txBody>
                  <a:tcPr/>
                </a:tc>
                <a:extLst>
                  <a:ext uri="{0D108BD9-81ED-4DB2-BD59-A6C34878D82A}">
                    <a16:rowId xmlns:a16="http://schemas.microsoft.com/office/drawing/2014/main" val="742809864"/>
                  </a:ext>
                </a:extLst>
              </a:tr>
              <a:tr h="259080">
                <a:tc>
                  <a:txBody>
                    <a:bodyPr/>
                    <a:lstStyle/>
                    <a:p>
                      <a:r>
                        <a:rPr lang="en-GB" sz="1100" b="0" dirty="0"/>
                        <a:t>Erroneous Transfers (Gas.) - General Query </a:t>
                      </a:r>
                    </a:p>
                  </a:txBody>
                  <a:tcPr/>
                </a:tc>
                <a:tc>
                  <a:txBody>
                    <a:bodyPr/>
                    <a:lstStyle/>
                    <a:p>
                      <a:r>
                        <a:rPr lang="en-GB" sz="1100"/>
                        <a:t>PT0048</a:t>
                      </a:r>
                    </a:p>
                  </a:txBody>
                  <a:tcPr/>
                </a:tc>
                <a:extLst>
                  <a:ext uri="{0D108BD9-81ED-4DB2-BD59-A6C34878D82A}">
                    <a16:rowId xmlns:a16="http://schemas.microsoft.com/office/drawing/2014/main" val="1414249250"/>
                  </a:ext>
                </a:extLst>
              </a:tr>
              <a:tr h="259080">
                <a:tc>
                  <a:txBody>
                    <a:bodyPr/>
                    <a:lstStyle/>
                    <a:p>
                      <a:r>
                        <a:rPr lang="en-GB" sz="1100" b="0" dirty="0"/>
                        <a:t>Gas Replacement Readings (Gas.) - General Query</a:t>
                      </a:r>
                    </a:p>
                  </a:txBody>
                  <a:tcPr/>
                </a:tc>
                <a:tc>
                  <a:txBody>
                    <a:bodyPr/>
                    <a:lstStyle/>
                    <a:p>
                      <a:r>
                        <a:rPr lang="en-GB" sz="1100"/>
                        <a:t>PT0057</a:t>
                      </a:r>
                    </a:p>
                  </a:txBody>
                  <a:tcPr/>
                </a:tc>
                <a:extLst>
                  <a:ext uri="{0D108BD9-81ED-4DB2-BD59-A6C34878D82A}">
                    <a16:rowId xmlns:a16="http://schemas.microsoft.com/office/drawing/2014/main" val="859294493"/>
                  </a:ext>
                </a:extLst>
              </a:tr>
              <a:tr h="259080">
                <a:tc>
                  <a:txBody>
                    <a:bodyPr/>
                    <a:lstStyle/>
                    <a:p>
                      <a:r>
                        <a:rPr lang="en-GB" sz="1100" b="0" dirty="0"/>
                        <a:t>Misdirected Payments (Gas.) - General Query </a:t>
                      </a:r>
                    </a:p>
                  </a:txBody>
                  <a:tcPr/>
                </a:tc>
                <a:tc>
                  <a:txBody>
                    <a:bodyPr/>
                    <a:lstStyle/>
                    <a:p>
                      <a:r>
                        <a:rPr lang="en-GB" sz="1100"/>
                        <a:t>PT0054</a:t>
                      </a:r>
                    </a:p>
                  </a:txBody>
                  <a:tcPr/>
                </a:tc>
                <a:extLst>
                  <a:ext uri="{0D108BD9-81ED-4DB2-BD59-A6C34878D82A}">
                    <a16:rowId xmlns:a16="http://schemas.microsoft.com/office/drawing/2014/main" val="1963611800"/>
                  </a:ext>
                </a:extLst>
              </a:tr>
              <a:tr h="259080">
                <a:tc>
                  <a:txBody>
                    <a:bodyPr/>
                    <a:lstStyle/>
                    <a:p>
                      <a:r>
                        <a:rPr lang="en-GB" sz="1100" b="0" dirty="0"/>
                        <a:t>Smart PP </a:t>
                      </a:r>
                      <a:r>
                        <a:rPr lang="en-GB" sz="1100" b="0" dirty="0" err="1"/>
                        <a:t>CoS</a:t>
                      </a:r>
                      <a:r>
                        <a:rPr lang="en-GB" sz="1100" b="0" dirty="0"/>
                        <a:t> No Comm. </a:t>
                      </a:r>
                      <a:r>
                        <a:rPr lang="en-GB" sz="1100" b="0" dirty="0" err="1"/>
                        <a:t>Notif</a:t>
                      </a:r>
                      <a:r>
                        <a:rPr lang="en-GB" sz="1100" b="0" dirty="0"/>
                        <a:t>. (Gas) - General Query</a:t>
                      </a:r>
                    </a:p>
                  </a:txBody>
                  <a:tcPr/>
                </a:tc>
                <a:tc>
                  <a:txBody>
                    <a:bodyPr/>
                    <a:lstStyle/>
                    <a:p>
                      <a:r>
                        <a:rPr lang="en-GB" sz="1100"/>
                        <a:t>PT0059</a:t>
                      </a:r>
                    </a:p>
                  </a:txBody>
                  <a:tcPr/>
                </a:tc>
                <a:extLst>
                  <a:ext uri="{0D108BD9-81ED-4DB2-BD59-A6C34878D82A}">
                    <a16:rowId xmlns:a16="http://schemas.microsoft.com/office/drawing/2014/main" val="3066975058"/>
                  </a:ext>
                </a:extLst>
              </a:tr>
              <a:tr h="259080">
                <a:tc>
                  <a:txBody>
                    <a:bodyPr/>
                    <a:lstStyle/>
                    <a:p>
                      <a:r>
                        <a:rPr lang="en-GB" sz="1100" b="0" dirty="0"/>
                        <a:t>Smart Prepayment </a:t>
                      </a:r>
                      <a:r>
                        <a:rPr lang="en-GB" sz="1100" b="0" dirty="0" err="1"/>
                        <a:t>CoS</a:t>
                      </a:r>
                      <a:r>
                        <a:rPr lang="en-GB" sz="1100" b="0" dirty="0"/>
                        <a:t> Exceptions Process (Gas)</a:t>
                      </a:r>
                    </a:p>
                  </a:txBody>
                  <a:tcPr/>
                </a:tc>
                <a:tc>
                  <a:txBody>
                    <a:bodyPr/>
                    <a:lstStyle/>
                    <a:p>
                      <a:r>
                        <a:rPr lang="en-GB" sz="1100"/>
                        <a:t>PT0044</a:t>
                      </a:r>
                    </a:p>
                  </a:txBody>
                  <a:tcPr/>
                </a:tc>
                <a:extLst>
                  <a:ext uri="{0D108BD9-81ED-4DB2-BD59-A6C34878D82A}">
                    <a16:rowId xmlns:a16="http://schemas.microsoft.com/office/drawing/2014/main" val="3044129641"/>
                  </a:ext>
                </a:extLst>
              </a:tr>
              <a:tr h="259080">
                <a:tc>
                  <a:txBody>
                    <a:bodyPr/>
                    <a:lstStyle/>
                    <a:p>
                      <a:r>
                        <a:rPr lang="en-GB" sz="1100" b="0" dirty="0"/>
                        <a:t>Missing Read (Gas) - General Query *</a:t>
                      </a:r>
                    </a:p>
                  </a:txBody>
                  <a:tcPr/>
                </a:tc>
                <a:tc>
                  <a:txBody>
                    <a:bodyPr/>
                    <a:lstStyle/>
                    <a:p>
                      <a:r>
                        <a:rPr lang="en-GB" sz="1100" dirty="0"/>
                        <a:t>PT0070</a:t>
                      </a:r>
                    </a:p>
                  </a:txBody>
                  <a:tcPr/>
                </a:tc>
                <a:extLst>
                  <a:ext uri="{0D108BD9-81ED-4DB2-BD59-A6C34878D82A}">
                    <a16:rowId xmlns:a16="http://schemas.microsoft.com/office/drawing/2014/main" val="4073610184"/>
                  </a:ext>
                </a:extLst>
              </a:tr>
              <a:tr h="259080">
                <a:tc>
                  <a:txBody>
                    <a:bodyPr/>
                    <a:lstStyle/>
                    <a:p>
                      <a:r>
                        <a:rPr lang="en-GB" sz="1100" b="0" dirty="0"/>
                        <a:t>Theft (Gas) - General Query *</a:t>
                      </a:r>
                    </a:p>
                  </a:txBody>
                  <a:tcPr/>
                </a:tc>
                <a:tc>
                  <a:txBody>
                    <a:bodyPr/>
                    <a:lstStyle/>
                    <a:p>
                      <a:r>
                        <a:rPr lang="en-GB" sz="1100" dirty="0"/>
                        <a:t>PT0076</a:t>
                      </a:r>
                    </a:p>
                  </a:txBody>
                  <a:tcPr/>
                </a:tc>
                <a:extLst>
                  <a:ext uri="{0D108BD9-81ED-4DB2-BD59-A6C34878D82A}">
                    <a16:rowId xmlns:a16="http://schemas.microsoft.com/office/drawing/2014/main" val="3685901588"/>
                  </a:ext>
                </a:extLst>
              </a:tr>
            </a:tbl>
          </a:graphicData>
        </a:graphic>
      </p:graphicFrame>
      <p:graphicFrame>
        <p:nvGraphicFramePr>
          <p:cNvPr id="13" name="Table 8">
            <a:extLst>
              <a:ext uri="{FF2B5EF4-FFF2-40B4-BE49-F238E27FC236}">
                <a16:creationId xmlns:a16="http://schemas.microsoft.com/office/drawing/2014/main" id="{F6BB2C1D-8A90-4D2D-71E8-29811315A91D}"/>
              </a:ext>
            </a:extLst>
          </p:cNvPr>
          <p:cNvGraphicFramePr>
            <a:graphicFrameLocks noGrp="1"/>
          </p:cNvGraphicFramePr>
          <p:nvPr>
            <p:extLst>
              <p:ext uri="{D42A27DB-BD31-4B8C-83A1-F6EECF244321}">
                <p14:modId xmlns:p14="http://schemas.microsoft.com/office/powerpoint/2010/main" val="515023965"/>
              </p:ext>
            </p:extLst>
          </p:nvPr>
        </p:nvGraphicFramePr>
        <p:xfrm>
          <a:off x="6320591" y="4131075"/>
          <a:ext cx="5297103" cy="2590800"/>
        </p:xfrm>
        <a:graphic>
          <a:graphicData uri="http://schemas.openxmlformats.org/drawingml/2006/table">
            <a:tbl>
              <a:tblPr firstRow="1" firstCol="1" bandRow="1">
                <a:tableStyleId>{C4B1156A-380E-4F78-BDF5-A606A8083BF9}</a:tableStyleId>
              </a:tblPr>
              <a:tblGrid>
                <a:gridCol w="4492400">
                  <a:extLst>
                    <a:ext uri="{9D8B030D-6E8A-4147-A177-3AD203B41FA5}">
                      <a16:colId xmlns:a16="http://schemas.microsoft.com/office/drawing/2014/main" val="3730297318"/>
                    </a:ext>
                  </a:extLst>
                </a:gridCol>
                <a:gridCol w="804703">
                  <a:extLst>
                    <a:ext uri="{9D8B030D-6E8A-4147-A177-3AD203B41FA5}">
                      <a16:colId xmlns:a16="http://schemas.microsoft.com/office/drawing/2014/main" val="24260963"/>
                    </a:ext>
                  </a:extLst>
                </a:gridCol>
              </a:tblGrid>
              <a:tr h="259080">
                <a:tc>
                  <a:txBody>
                    <a:bodyPr/>
                    <a:lstStyle/>
                    <a:p>
                      <a:r>
                        <a:rPr lang="en-GB" sz="1100" dirty="0"/>
                        <a:t>Electricity Distributor General Query Process Types</a:t>
                      </a:r>
                    </a:p>
                  </a:txBody>
                  <a:tcPr/>
                </a:tc>
                <a:tc>
                  <a:txBody>
                    <a:bodyPr/>
                    <a:lstStyle/>
                    <a:p>
                      <a:r>
                        <a:rPr lang="en-GB" sz="1100" dirty="0"/>
                        <a:t>PT Ref.</a:t>
                      </a:r>
                    </a:p>
                  </a:txBody>
                  <a:tcPr/>
                </a:tc>
                <a:extLst>
                  <a:ext uri="{0D108BD9-81ED-4DB2-BD59-A6C34878D82A}">
                    <a16:rowId xmlns:a16="http://schemas.microsoft.com/office/drawing/2014/main" val="1102775170"/>
                  </a:ext>
                </a:extLst>
              </a:tr>
              <a:tr h="259080">
                <a:tc>
                  <a:txBody>
                    <a:bodyPr/>
                    <a:lstStyle/>
                    <a:p>
                      <a:r>
                        <a:rPr lang="en-GB" sz="1100" b="0" dirty="0"/>
                        <a:t>Address Management (Elec.) - General Query </a:t>
                      </a:r>
                    </a:p>
                  </a:txBody>
                  <a:tcPr/>
                </a:tc>
                <a:tc>
                  <a:txBody>
                    <a:bodyPr/>
                    <a:lstStyle/>
                    <a:p>
                      <a:r>
                        <a:rPr lang="en-GB" sz="1100"/>
                        <a:t>PT0030</a:t>
                      </a:r>
                    </a:p>
                  </a:txBody>
                  <a:tcPr/>
                </a:tc>
                <a:extLst>
                  <a:ext uri="{0D108BD9-81ED-4DB2-BD59-A6C34878D82A}">
                    <a16:rowId xmlns:a16="http://schemas.microsoft.com/office/drawing/2014/main" val="1352367441"/>
                  </a:ext>
                </a:extLst>
              </a:tr>
              <a:tr h="259080">
                <a:tc>
                  <a:txBody>
                    <a:bodyPr/>
                    <a:lstStyle/>
                    <a:p>
                      <a:r>
                        <a:rPr lang="en-GB" sz="1100" b="0" dirty="0"/>
                        <a:t>Contract Manager Query (Elec.) - General Query</a:t>
                      </a:r>
                    </a:p>
                  </a:txBody>
                  <a:tcPr/>
                </a:tc>
                <a:tc>
                  <a:txBody>
                    <a:bodyPr/>
                    <a:lstStyle/>
                    <a:p>
                      <a:r>
                        <a:rPr lang="en-GB" sz="1100" dirty="0"/>
                        <a:t>PT0031</a:t>
                      </a:r>
                    </a:p>
                  </a:txBody>
                  <a:tcPr/>
                </a:tc>
                <a:extLst>
                  <a:ext uri="{0D108BD9-81ED-4DB2-BD59-A6C34878D82A}">
                    <a16:rowId xmlns:a16="http://schemas.microsoft.com/office/drawing/2014/main" val="2202856328"/>
                  </a:ext>
                </a:extLst>
              </a:tr>
              <a:tr h="259080">
                <a:tc>
                  <a:txBody>
                    <a:bodyPr/>
                    <a:lstStyle/>
                    <a:p>
                      <a:r>
                        <a:rPr lang="en-GB" sz="1100" b="0"/>
                        <a:t>Logical Disconnections (Elec.) - General Query</a:t>
                      </a:r>
                    </a:p>
                  </a:txBody>
                  <a:tcPr/>
                </a:tc>
                <a:tc>
                  <a:txBody>
                    <a:bodyPr/>
                    <a:lstStyle/>
                    <a:p>
                      <a:r>
                        <a:rPr lang="en-GB" sz="1100"/>
                        <a:t>PT0042</a:t>
                      </a:r>
                    </a:p>
                  </a:txBody>
                  <a:tcPr/>
                </a:tc>
                <a:extLst>
                  <a:ext uri="{0D108BD9-81ED-4DB2-BD59-A6C34878D82A}">
                    <a16:rowId xmlns:a16="http://schemas.microsoft.com/office/drawing/2014/main" val="1331052343"/>
                  </a:ext>
                </a:extLst>
              </a:tr>
              <a:tr h="259080">
                <a:tc>
                  <a:txBody>
                    <a:bodyPr/>
                    <a:lstStyle/>
                    <a:p>
                      <a:r>
                        <a:rPr lang="en-GB" sz="1100" b="0" dirty="0"/>
                        <a:t>MPAS Data Error Resolution (Elec.) – General Query</a:t>
                      </a:r>
                    </a:p>
                  </a:txBody>
                  <a:tcPr/>
                </a:tc>
                <a:tc>
                  <a:txBody>
                    <a:bodyPr/>
                    <a:lstStyle/>
                    <a:p>
                      <a:r>
                        <a:rPr lang="en-GB" sz="1100"/>
                        <a:t>PT0063</a:t>
                      </a:r>
                    </a:p>
                  </a:txBody>
                  <a:tcPr/>
                </a:tc>
                <a:extLst>
                  <a:ext uri="{0D108BD9-81ED-4DB2-BD59-A6C34878D82A}">
                    <a16:rowId xmlns:a16="http://schemas.microsoft.com/office/drawing/2014/main" val="3185978947"/>
                  </a:ext>
                </a:extLst>
              </a:tr>
              <a:tr h="259080">
                <a:tc>
                  <a:txBody>
                    <a:bodyPr/>
                    <a:lstStyle/>
                    <a:p>
                      <a:r>
                        <a:rPr lang="en-GB" sz="1100" b="0"/>
                        <a:t>Physical Disconnection (Elec.) - General Query</a:t>
                      </a:r>
                    </a:p>
                  </a:txBody>
                  <a:tcPr/>
                </a:tc>
                <a:tc>
                  <a:txBody>
                    <a:bodyPr/>
                    <a:lstStyle/>
                    <a:p>
                      <a:r>
                        <a:rPr lang="en-GB" sz="1100"/>
                        <a:t>PT0026</a:t>
                      </a:r>
                    </a:p>
                  </a:txBody>
                  <a:tcPr/>
                </a:tc>
                <a:extLst>
                  <a:ext uri="{0D108BD9-81ED-4DB2-BD59-A6C34878D82A}">
                    <a16:rowId xmlns:a16="http://schemas.microsoft.com/office/drawing/2014/main" val="3327810071"/>
                  </a:ext>
                </a:extLst>
              </a:tr>
              <a:tr h="259080">
                <a:tc>
                  <a:txBody>
                    <a:bodyPr/>
                    <a:lstStyle/>
                    <a:p>
                      <a:r>
                        <a:rPr lang="en-GB" sz="1100" b="0" dirty="0"/>
                        <a:t>Retrospective MPAD Amendments (Elec.)</a:t>
                      </a:r>
                    </a:p>
                  </a:txBody>
                  <a:tcPr/>
                </a:tc>
                <a:tc>
                  <a:txBody>
                    <a:bodyPr/>
                    <a:lstStyle/>
                    <a:p>
                      <a:r>
                        <a:rPr lang="en-GB" sz="1100"/>
                        <a:t>PT0029</a:t>
                      </a:r>
                    </a:p>
                  </a:txBody>
                  <a:tcPr/>
                </a:tc>
                <a:extLst>
                  <a:ext uri="{0D108BD9-81ED-4DB2-BD59-A6C34878D82A}">
                    <a16:rowId xmlns:a16="http://schemas.microsoft.com/office/drawing/2014/main" val="3999670155"/>
                  </a:ext>
                </a:extLst>
              </a:tr>
              <a:tr h="259080">
                <a:tc>
                  <a:txBody>
                    <a:bodyPr/>
                    <a:lstStyle/>
                    <a:p>
                      <a:r>
                        <a:rPr lang="en-GB" sz="1100" b="0"/>
                        <a:t>Supplier Data Error Resolution (Elec.) – General Query</a:t>
                      </a:r>
                    </a:p>
                  </a:txBody>
                  <a:tcPr/>
                </a:tc>
                <a:tc>
                  <a:txBody>
                    <a:bodyPr/>
                    <a:lstStyle/>
                    <a:p>
                      <a:r>
                        <a:rPr lang="en-GB" sz="1100"/>
                        <a:t>PT0064</a:t>
                      </a:r>
                    </a:p>
                  </a:txBody>
                  <a:tcPr/>
                </a:tc>
                <a:extLst>
                  <a:ext uri="{0D108BD9-81ED-4DB2-BD59-A6C34878D82A}">
                    <a16:rowId xmlns:a16="http://schemas.microsoft.com/office/drawing/2014/main" val="3742800833"/>
                  </a:ext>
                </a:extLst>
              </a:tr>
              <a:tr h="259080">
                <a:tc>
                  <a:txBody>
                    <a:bodyPr/>
                    <a:lstStyle/>
                    <a:p>
                      <a:r>
                        <a:rPr lang="en-GB" sz="1100" b="0" dirty="0"/>
                        <a:t>Theft (Elec) - General Query *</a:t>
                      </a:r>
                    </a:p>
                  </a:txBody>
                  <a:tcPr/>
                </a:tc>
                <a:tc>
                  <a:txBody>
                    <a:bodyPr/>
                    <a:lstStyle/>
                    <a:p>
                      <a:r>
                        <a:rPr lang="en-GB" sz="1100" dirty="0"/>
                        <a:t>PT0075</a:t>
                      </a:r>
                    </a:p>
                  </a:txBody>
                  <a:tcPr/>
                </a:tc>
                <a:extLst>
                  <a:ext uri="{0D108BD9-81ED-4DB2-BD59-A6C34878D82A}">
                    <a16:rowId xmlns:a16="http://schemas.microsoft.com/office/drawing/2014/main" val="1594071909"/>
                  </a:ext>
                </a:extLst>
              </a:tr>
              <a:tr h="259080">
                <a:tc>
                  <a:txBody>
                    <a:bodyPr/>
                    <a:lstStyle/>
                    <a:p>
                      <a:r>
                        <a:rPr lang="en-GB" sz="1100" b="0" dirty="0"/>
                        <a:t>Crossed Meters (DNO) (Elec) - General Query *</a:t>
                      </a:r>
                    </a:p>
                  </a:txBody>
                  <a:tcPr/>
                </a:tc>
                <a:tc>
                  <a:txBody>
                    <a:bodyPr/>
                    <a:lstStyle/>
                    <a:p>
                      <a:r>
                        <a:rPr lang="en-GB" sz="1100" dirty="0"/>
                        <a:t>PT0077</a:t>
                      </a:r>
                    </a:p>
                  </a:txBody>
                  <a:tcPr/>
                </a:tc>
                <a:extLst>
                  <a:ext uri="{0D108BD9-81ED-4DB2-BD59-A6C34878D82A}">
                    <a16:rowId xmlns:a16="http://schemas.microsoft.com/office/drawing/2014/main" val="222057120"/>
                  </a:ext>
                </a:extLst>
              </a:tr>
            </a:tbl>
          </a:graphicData>
        </a:graphic>
      </p:graphicFrame>
      <p:sp>
        <p:nvSpPr>
          <p:cNvPr id="2" name="TextBox 1">
            <a:extLst>
              <a:ext uri="{FF2B5EF4-FFF2-40B4-BE49-F238E27FC236}">
                <a16:creationId xmlns:a16="http://schemas.microsoft.com/office/drawing/2014/main" id="{AD1BAB17-D905-3DCD-4299-6942869FB98D}"/>
              </a:ext>
            </a:extLst>
          </p:cNvPr>
          <p:cNvSpPr txBox="1"/>
          <p:nvPr/>
        </p:nvSpPr>
        <p:spPr>
          <a:xfrm>
            <a:off x="978711" y="6304547"/>
            <a:ext cx="4360245" cy="276999"/>
          </a:xfrm>
          <a:prstGeom prst="rect">
            <a:avLst/>
          </a:prstGeom>
          <a:noFill/>
        </p:spPr>
        <p:txBody>
          <a:bodyPr wrap="square" rtlCol="0">
            <a:spAutoFit/>
          </a:bodyPr>
          <a:lstStyle/>
          <a:p>
            <a:r>
              <a:rPr lang="en-GB" sz="1200" dirty="0"/>
              <a:t>* New Process Type from August 2024 (Change Proposal R0121)</a:t>
            </a:r>
          </a:p>
        </p:txBody>
      </p:sp>
    </p:spTree>
    <p:extLst>
      <p:ext uri="{BB962C8B-B14F-4D97-AF65-F5344CB8AC3E}">
        <p14:creationId xmlns:p14="http://schemas.microsoft.com/office/powerpoint/2010/main" val="508078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127215"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Escalations</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742282"/>
            <a:ext cx="10836030" cy="3554819"/>
          </a:xfrm>
          <a:prstGeom prst="rect">
            <a:avLst/>
          </a:prstGeom>
          <a:noFill/>
        </p:spPr>
        <p:txBody>
          <a:bodyPr wrap="square" rtlCol="0">
            <a:spAutoFit/>
          </a:bodyPr>
          <a:lstStyle/>
          <a:p>
            <a:r>
              <a:rPr lang="en-GB" sz="1500" dirty="0"/>
              <a:t>Escalation Process Types should be raised where:</a:t>
            </a:r>
          </a:p>
          <a:p>
            <a:endParaRPr lang="en-GB" sz="1500" dirty="0"/>
          </a:p>
          <a:p>
            <a:pPr marL="342900" indent="-342900">
              <a:buAutoNum type="arabicPeriod"/>
            </a:pPr>
            <a:r>
              <a:rPr lang="en-GB" sz="1500" dirty="0"/>
              <a:t>The REC specifies use within a certain process – the Schedule will direct which Process Type should be used</a:t>
            </a:r>
          </a:p>
          <a:p>
            <a:pPr marL="342900" indent="-342900">
              <a:buAutoNum type="arabicPeriod"/>
            </a:pPr>
            <a:endParaRPr lang="en-GB" sz="1500" dirty="0"/>
          </a:p>
          <a:p>
            <a:pPr marL="342900" indent="-342900">
              <a:buFontTx/>
              <a:buAutoNum type="arabicPeriod"/>
            </a:pPr>
            <a:r>
              <a:rPr lang="en-GB" sz="1500" dirty="0"/>
              <a:t>The REC allows use for steps in a process that are missed (not completed by the stated SLA deadline) or are not completed satisfactorily – the Schedule will direct which Process Type should be used</a:t>
            </a:r>
          </a:p>
          <a:p>
            <a:pPr marL="342900" indent="-342900">
              <a:buFontTx/>
              <a:buAutoNum type="arabicPeriod"/>
            </a:pPr>
            <a:endParaRPr lang="en-GB" sz="1500" dirty="0"/>
          </a:p>
          <a:p>
            <a:pPr lvl="1"/>
            <a:r>
              <a:rPr lang="en-GB" sz="1500" dirty="0"/>
              <a:t>Do not use an Escalation Process Type to escalate a General Query: they have different use cases.  If (for example) your Erroneous Switch General Query (PT0047 / PT0048) has not been responded to, use the Contract Manager General Query, not the Erroneous Switch Escalation (PT0013 / PT0034).</a:t>
            </a:r>
          </a:p>
          <a:p>
            <a:endParaRPr lang="en-GB" sz="1500" dirty="0"/>
          </a:p>
          <a:p>
            <a:r>
              <a:rPr lang="en-GB" sz="1500" dirty="0"/>
              <a:t>Escalation Communications will automatically open at the first escalation level, intended to reach a relevant operational contact at the receiving party. If not resolved within 5WD, the Initiating Party has the option to escalate to the final escalation level, intended to reach the Contract Manager at the receiving party.  The final escalation level SLA is also 5WD.  </a:t>
            </a:r>
          </a:p>
          <a:p>
            <a:r>
              <a:rPr lang="en-GB" sz="1500" dirty="0"/>
              <a:t>The receiving party should make every effort to resolve the query at the first escalation level.</a:t>
            </a:r>
          </a:p>
        </p:txBody>
      </p:sp>
      <p:sp>
        <p:nvSpPr>
          <p:cNvPr id="8" name="TextBox 7">
            <a:extLst>
              <a:ext uri="{FF2B5EF4-FFF2-40B4-BE49-F238E27FC236}">
                <a16:creationId xmlns:a16="http://schemas.microsoft.com/office/drawing/2014/main" id="{B8869A15-CB04-BDCB-0FF3-B09048A6DE12}"/>
              </a:ext>
            </a:extLst>
          </p:cNvPr>
          <p:cNvSpPr txBox="1"/>
          <p:nvPr/>
        </p:nvSpPr>
        <p:spPr>
          <a:xfrm>
            <a:off x="1864912" y="5297995"/>
            <a:ext cx="9467360" cy="1415772"/>
          </a:xfrm>
          <a:prstGeom prst="rect">
            <a:avLst/>
          </a:prstGeom>
          <a:solidFill>
            <a:srgbClr val="B0D0C8"/>
          </a:solidFill>
          <a:ln>
            <a:noFill/>
          </a:ln>
        </p:spPr>
        <p:txBody>
          <a:bodyPr wrap="square" lIns="216000" rtlCol="0">
            <a:spAutoFit/>
          </a:bodyPr>
          <a:lstStyle/>
          <a:p>
            <a:r>
              <a:rPr lang="en-GB" sz="1600" b="1" dirty="0"/>
              <a:t>Tips on using Escalation Process types:</a:t>
            </a:r>
          </a:p>
          <a:p>
            <a:pPr marL="285750" indent="-285750">
              <a:buFont typeface="Arial" panose="020B0604020202020204" pitchFamily="34" charset="0"/>
              <a:buChar char="•"/>
            </a:pPr>
            <a:r>
              <a:rPr lang="en-GB" sz="1400" dirty="0"/>
              <a:t>For a Crossed Meters query (PT0066 / PT0027), do not escalate until after the site visit has occurred; check if a site visit date has been shared in the Crossed Meters Portal (electricity) or in SDEP.</a:t>
            </a:r>
          </a:p>
          <a:p>
            <a:pPr marL="285750" indent="-285750">
              <a:buFont typeface="Arial" panose="020B0604020202020204" pitchFamily="34" charset="0"/>
              <a:buChar char="•"/>
            </a:pPr>
            <a:r>
              <a:rPr lang="en-GB" sz="1400" dirty="0"/>
              <a:t>You may have noticed that the title of PT0012 has changed from ‘Missing &amp; Disputed Meter Readings (</a:t>
            </a:r>
            <a:r>
              <a:rPr lang="en-GB" sz="1400" dirty="0" err="1"/>
              <a:t>elec</a:t>
            </a:r>
            <a:r>
              <a:rPr lang="en-GB" sz="1400" dirty="0"/>
              <a:t>) Escalation’ to ‘Disputed Meter Readings (</a:t>
            </a:r>
            <a:r>
              <a:rPr lang="en-GB" sz="1400" dirty="0" err="1"/>
              <a:t>elec</a:t>
            </a:r>
            <a:r>
              <a:rPr lang="en-GB" sz="1400" dirty="0"/>
              <a:t>) Escalation’. This is because there are new PTs dedicated to Missing readings. See the guidance on the scenarios applicable to both use cases.</a:t>
            </a:r>
          </a:p>
        </p:txBody>
      </p:sp>
      <p:grpSp>
        <p:nvGrpSpPr>
          <p:cNvPr id="31" name="Group 30">
            <a:extLst>
              <a:ext uri="{FF2B5EF4-FFF2-40B4-BE49-F238E27FC236}">
                <a16:creationId xmlns:a16="http://schemas.microsoft.com/office/drawing/2014/main" id="{C9550930-7DF4-0A98-1FBD-A6F77888F92A}"/>
              </a:ext>
            </a:extLst>
          </p:cNvPr>
          <p:cNvGrpSpPr/>
          <p:nvPr/>
        </p:nvGrpSpPr>
        <p:grpSpPr>
          <a:xfrm>
            <a:off x="803894" y="5527934"/>
            <a:ext cx="972151" cy="866273"/>
            <a:chOff x="768829" y="4471322"/>
            <a:chExt cx="972151" cy="866273"/>
          </a:xfrm>
        </p:grpSpPr>
        <p:sp>
          <p:nvSpPr>
            <p:cNvPr id="30" name="Oval 29">
              <a:extLst>
                <a:ext uri="{FF2B5EF4-FFF2-40B4-BE49-F238E27FC236}">
                  <a16:creationId xmlns:a16="http://schemas.microsoft.com/office/drawing/2014/main" id="{9CA8C81F-122B-FAE1-6AAD-FCE87E9BE6C1}"/>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Graphic 2">
              <a:extLst>
                <a:ext uri="{FF2B5EF4-FFF2-40B4-BE49-F238E27FC236}">
                  <a16:creationId xmlns:a16="http://schemas.microsoft.com/office/drawing/2014/main" id="{77C679AD-B6D0-6105-7AFB-480E14FC8B6C}"/>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
        <p:nvSpPr>
          <p:cNvPr id="2" name="TextBox 1">
            <a:extLst>
              <a:ext uri="{FF2B5EF4-FFF2-40B4-BE49-F238E27FC236}">
                <a16:creationId xmlns:a16="http://schemas.microsoft.com/office/drawing/2014/main" id="{3118D543-D7FF-0047-A07B-50516CF82634}"/>
              </a:ext>
            </a:extLst>
          </p:cNvPr>
          <p:cNvSpPr txBox="1"/>
          <p:nvPr/>
        </p:nvSpPr>
        <p:spPr>
          <a:xfrm>
            <a:off x="741514" y="3421781"/>
            <a:ext cx="481264" cy="707886"/>
          </a:xfrm>
          <a:prstGeom prst="rect">
            <a:avLst/>
          </a:prstGeom>
          <a:noFill/>
        </p:spPr>
        <p:txBody>
          <a:bodyPr wrap="square" rtlCol="0">
            <a:spAutoFit/>
          </a:bodyPr>
          <a:lstStyle/>
          <a:p>
            <a:r>
              <a:rPr lang="en-GB" sz="4000" b="1" dirty="0">
                <a:solidFill>
                  <a:srgbClr val="68A495"/>
                </a:solidFill>
              </a:rPr>
              <a:t>!</a:t>
            </a:r>
            <a:endParaRPr lang="en-GB" b="1" dirty="0">
              <a:solidFill>
                <a:srgbClr val="68A495"/>
              </a:solidFill>
            </a:endParaRPr>
          </a:p>
        </p:txBody>
      </p:sp>
    </p:spTree>
    <p:extLst>
      <p:ext uri="{BB962C8B-B14F-4D97-AF65-F5344CB8AC3E}">
        <p14:creationId xmlns:p14="http://schemas.microsoft.com/office/powerpoint/2010/main" val="3760494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4">
            <a:extLst>
              <a:ext uri="{FF2B5EF4-FFF2-40B4-BE49-F238E27FC236}">
                <a16:creationId xmlns:a16="http://schemas.microsoft.com/office/drawing/2014/main" id="{0C008797-03AE-2497-11EF-59640D593D5A}"/>
              </a:ext>
            </a:extLst>
          </p:cNvPr>
          <p:cNvGraphicFramePr>
            <a:graphicFrameLocks noGrp="1"/>
          </p:cNvGraphicFramePr>
          <p:nvPr>
            <p:extLst>
              <p:ext uri="{D42A27DB-BD31-4B8C-83A1-F6EECF244321}">
                <p14:modId xmlns:p14="http://schemas.microsoft.com/office/powerpoint/2010/main" val="1055349697"/>
              </p:ext>
            </p:extLst>
          </p:nvPr>
        </p:nvGraphicFramePr>
        <p:xfrm>
          <a:off x="446260" y="1919031"/>
          <a:ext cx="5425149" cy="2590798"/>
        </p:xfrm>
        <a:graphic>
          <a:graphicData uri="http://schemas.openxmlformats.org/drawingml/2006/table">
            <a:tbl>
              <a:tblPr firstRow="1" firstCol="1" bandRow="1">
                <a:tableStyleId>{16D9F66E-5EB9-4882-86FB-DCBF35E3C3E4}</a:tableStyleId>
              </a:tblPr>
              <a:tblGrid>
                <a:gridCol w="4366370">
                  <a:extLst>
                    <a:ext uri="{9D8B030D-6E8A-4147-A177-3AD203B41FA5}">
                      <a16:colId xmlns:a16="http://schemas.microsoft.com/office/drawing/2014/main" val="3739022298"/>
                    </a:ext>
                  </a:extLst>
                </a:gridCol>
                <a:gridCol w="1058779">
                  <a:extLst>
                    <a:ext uri="{9D8B030D-6E8A-4147-A177-3AD203B41FA5}">
                      <a16:colId xmlns:a16="http://schemas.microsoft.com/office/drawing/2014/main" val="1819442261"/>
                    </a:ext>
                  </a:extLst>
                </a:gridCol>
              </a:tblGrid>
              <a:tr h="310513">
                <a:tc>
                  <a:txBody>
                    <a:bodyPr/>
                    <a:lstStyle/>
                    <a:p>
                      <a:r>
                        <a:rPr lang="en-GB" sz="1100" dirty="0"/>
                        <a:t>Electricity Supplier Escalation Process Types</a:t>
                      </a:r>
                    </a:p>
                  </a:txBody>
                  <a:tcPr/>
                </a:tc>
                <a:tc>
                  <a:txBody>
                    <a:bodyPr/>
                    <a:lstStyle/>
                    <a:p>
                      <a:r>
                        <a:rPr lang="en-GB" sz="1100"/>
                        <a:t>PT Ref.</a:t>
                      </a:r>
                    </a:p>
                  </a:txBody>
                  <a:tcPr/>
                </a:tc>
                <a:extLst>
                  <a:ext uri="{0D108BD9-81ED-4DB2-BD59-A6C34878D82A}">
                    <a16:rowId xmlns:a16="http://schemas.microsoft.com/office/drawing/2014/main" val="2330307367"/>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Crossed Meters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PT0066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8000925"/>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Debt Assignment Protocol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PT0022</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89885759"/>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Disputed Meter Readings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PT0012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03573978"/>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Duplicate Meter Points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PT0068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0239262"/>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Erroneous Transfer Re-registration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PT0020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41066496"/>
                  </a:ext>
                </a:extLst>
              </a:tr>
              <a:tr h="253365">
                <a:tc>
                  <a:txBody>
                    <a:bodyPr/>
                    <a:lstStyle/>
                    <a:p>
                      <a:pPr>
                        <a:lnSpc>
                          <a:spcPct val="107000"/>
                        </a:lnSpc>
                        <a:spcAft>
                          <a:spcPts val="800"/>
                        </a:spcAft>
                      </a:pPr>
                      <a:r>
                        <a:rPr lang="en-GB" sz="1100" b="0">
                          <a:solidFill>
                            <a:srgbClr val="000000"/>
                          </a:solidFill>
                          <a:effectLst/>
                          <a:latin typeface="Calibri" panose="020F0502020204030204" pitchFamily="34" charset="0"/>
                          <a:ea typeface="Calibri" panose="020F0502020204030204" pitchFamily="34" charset="0"/>
                          <a:cs typeface="Calibri" panose="020F0502020204030204" pitchFamily="34" charset="0"/>
                        </a:rPr>
                        <a:t>Erroneous Transfers (Elec.) - Escalation</a:t>
                      </a:r>
                      <a:endParaRPr lang="en-GB" sz="18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PT0013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42120569"/>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Misdirected Payments (Elec.)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PT0023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03311269"/>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Missing Read (Elec) – Escalation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PT0071</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09911204"/>
                  </a:ext>
                </a:extLst>
              </a:tr>
              <a:tr h="253365">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Address Management (Elec) – Escalation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PT0074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50769249"/>
                  </a:ext>
                </a:extLst>
              </a:tr>
            </a:tbl>
          </a:graphicData>
        </a:graphic>
      </p:graphicFrame>
      <p:graphicFrame>
        <p:nvGraphicFramePr>
          <p:cNvPr id="12" name="Table 6">
            <a:extLst>
              <a:ext uri="{FF2B5EF4-FFF2-40B4-BE49-F238E27FC236}">
                <a16:creationId xmlns:a16="http://schemas.microsoft.com/office/drawing/2014/main" id="{245958D3-7BB2-C7FB-DF55-BE39797155BE}"/>
              </a:ext>
            </a:extLst>
          </p:cNvPr>
          <p:cNvGraphicFramePr>
            <a:graphicFrameLocks noGrp="1"/>
          </p:cNvGraphicFramePr>
          <p:nvPr>
            <p:extLst>
              <p:ext uri="{D42A27DB-BD31-4B8C-83A1-F6EECF244321}">
                <p14:modId xmlns:p14="http://schemas.microsoft.com/office/powerpoint/2010/main" val="323714100"/>
              </p:ext>
            </p:extLst>
          </p:nvPr>
        </p:nvGraphicFramePr>
        <p:xfrm>
          <a:off x="6320592" y="1919031"/>
          <a:ext cx="5297103" cy="2590800"/>
        </p:xfrm>
        <a:graphic>
          <a:graphicData uri="http://schemas.openxmlformats.org/drawingml/2006/table">
            <a:tbl>
              <a:tblPr firstRow="1" firstCol="1" bandRow="1">
                <a:tableStyleId>{8A107856-5554-42FB-B03E-39F5DBC370BA}</a:tableStyleId>
              </a:tblPr>
              <a:tblGrid>
                <a:gridCol w="4466576">
                  <a:extLst>
                    <a:ext uri="{9D8B030D-6E8A-4147-A177-3AD203B41FA5}">
                      <a16:colId xmlns:a16="http://schemas.microsoft.com/office/drawing/2014/main" val="4263879222"/>
                    </a:ext>
                  </a:extLst>
                </a:gridCol>
                <a:gridCol w="830527">
                  <a:extLst>
                    <a:ext uri="{9D8B030D-6E8A-4147-A177-3AD203B41FA5}">
                      <a16:colId xmlns:a16="http://schemas.microsoft.com/office/drawing/2014/main" val="1146396786"/>
                    </a:ext>
                  </a:extLst>
                </a:gridCol>
              </a:tblGrid>
              <a:tr h="259080">
                <a:tc>
                  <a:txBody>
                    <a:bodyPr/>
                    <a:lstStyle/>
                    <a:p>
                      <a:r>
                        <a:rPr lang="en-GB" sz="1100" dirty="0"/>
                        <a:t>Gas Supplier Escalation Process Types</a:t>
                      </a:r>
                    </a:p>
                  </a:txBody>
                  <a:tcPr/>
                </a:tc>
                <a:tc>
                  <a:txBody>
                    <a:bodyPr/>
                    <a:lstStyle/>
                    <a:p>
                      <a:r>
                        <a:rPr lang="en-GB" sz="1100"/>
                        <a:t>PT Ref.</a:t>
                      </a:r>
                    </a:p>
                  </a:txBody>
                  <a:tcPr/>
                </a:tc>
                <a:extLst>
                  <a:ext uri="{0D108BD9-81ED-4DB2-BD59-A6C34878D82A}">
                    <a16:rowId xmlns:a16="http://schemas.microsoft.com/office/drawing/2014/main" val="1538921661"/>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Crossed Meters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PT0027</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20138793"/>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Debt Assignment Protocol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PT0037</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7740755"/>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Disputed Meter Readings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PT0033</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53417906"/>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Duplicate Meter Points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PT0028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3954051"/>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Erroneous Transfer Re-registration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PT0035</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14801587"/>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Erroneous Transfers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PT0034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99694973"/>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Misdirected Payments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PT0038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42809864"/>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Replacement Readings (Gas.) – Escalation</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PT0065</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14249250"/>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Missing Read (Gas) – Escalation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PT0072</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59294493"/>
                  </a:ext>
                </a:extLst>
              </a:tr>
            </a:tbl>
          </a:graphicData>
        </a:graphic>
      </p:graphicFrame>
      <p:graphicFrame>
        <p:nvGraphicFramePr>
          <p:cNvPr id="13" name="Table 8">
            <a:extLst>
              <a:ext uri="{FF2B5EF4-FFF2-40B4-BE49-F238E27FC236}">
                <a16:creationId xmlns:a16="http://schemas.microsoft.com/office/drawing/2014/main" id="{F6BB2C1D-8A90-4D2D-71E8-29811315A91D}"/>
              </a:ext>
            </a:extLst>
          </p:cNvPr>
          <p:cNvGraphicFramePr>
            <a:graphicFrameLocks noGrp="1"/>
          </p:cNvGraphicFramePr>
          <p:nvPr>
            <p:extLst>
              <p:ext uri="{D42A27DB-BD31-4B8C-83A1-F6EECF244321}">
                <p14:modId xmlns:p14="http://schemas.microsoft.com/office/powerpoint/2010/main" val="2735276046"/>
              </p:ext>
            </p:extLst>
          </p:nvPr>
        </p:nvGraphicFramePr>
        <p:xfrm>
          <a:off x="3447448" y="5412304"/>
          <a:ext cx="5297103" cy="518160"/>
        </p:xfrm>
        <a:graphic>
          <a:graphicData uri="http://schemas.openxmlformats.org/drawingml/2006/table">
            <a:tbl>
              <a:tblPr firstRow="1" firstCol="1" bandRow="1">
                <a:tableStyleId>{C4B1156A-380E-4F78-BDF5-A606A8083BF9}</a:tableStyleId>
              </a:tblPr>
              <a:tblGrid>
                <a:gridCol w="4492400">
                  <a:extLst>
                    <a:ext uri="{9D8B030D-6E8A-4147-A177-3AD203B41FA5}">
                      <a16:colId xmlns:a16="http://schemas.microsoft.com/office/drawing/2014/main" val="3730297318"/>
                    </a:ext>
                  </a:extLst>
                </a:gridCol>
                <a:gridCol w="804703">
                  <a:extLst>
                    <a:ext uri="{9D8B030D-6E8A-4147-A177-3AD203B41FA5}">
                      <a16:colId xmlns:a16="http://schemas.microsoft.com/office/drawing/2014/main" val="24260963"/>
                    </a:ext>
                  </a:extLst>
                </a:gridCol>
              </a:tblGrid>
              <a:tr h="259080">
                <a:tc>
                  <a:txBody>
                    <a:bodyPr/>
                    <a:lstStyle/>
                    <a:p>
                      <a:r>
                        <a:rPr lang="en-GB" sz="1100" dirty="0"/>
                        <a:t>Electricity Distributor Escalation Process Type</a:t>
                      </a:r>
                    </a:p>
                  </a:txBody>
                  <a:tcPr/>
                </a:tc>
                <a:tc>
                  <a:txBody>
                    <a:bodyPr/>
                    <a:lstStyle/>
                    <a:p>
                      <a:r>
                        <a:rPr lang="en-GB" sz="1100" dirty="0"/>
                        <a:t>PT Ref.</a:t>
                      </a:r>
                    </a:p>
                  </a:txBody>
                  <a:tcPr/>
                </a:tc>
                <a:extLst>
                  <a:ext uri="{0D108BD9-81ED-4DB2-BD59-A6C34878D82A}">
                    <a16:rowId xmlns:a16="http://schemas.microsoft.com/office/drawing/2014/main" val="1102775170"/>
                  </a:ext>
                </a:extLst>
              </a:tr>
              <a:tr h="259080">
                <a:tc>
                  <a:txBody>
                    <a:bodyPr/>
                    <a:lstStyle/>
                    <a:p>
                      <a:pPr>
                        <a:lnSpc>
                          <a:spcPct val="107000"/>
                        </a:lnSpc>
                        <a:spcAft>
                          <a:spcPts val="800"/>
                        </a:spcAft>
                      </a:pPr>
                      <a:r>
                        <a:rPr lang="en-GB" sz="11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Address Management (Elec) – Escalation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pPr>
                      <a:r>
                        <a:rPr lang="en-GB"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PT0074</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52367441"/>
                  </a:ext>
                </a:extLst>
              </a:tr>
            </a:tbl>
          </a:graphicData>
        </a:graphic>
      </p:graphicFrame>
      <p:sp>
        <p:nvSpPr>
          <p:cNvPr id="2" name="TextBox 1">
            <a:extLst>
              <a:ext uri="{FF2B5EF4-FFF2-40B4-BE49-F238E27FC236}">
                <a16:creationId xmlns:a16="http://schemas.microsoft.com/office/drawing/2014/main" id="{8E175820-4A3B-9D68-3700-F7A0A3762488}"/>
              </a:ext>
            </a:extLst>
          </p:cNvPr>
          <p:cNvSpPr txBox="1"/>
          <p:nvPr/>
        </p:nvSpPr>
        <p:spPr>
          <a:xfrm>
            <a:off x="978711" y="6304547"/>
            <a:ext cx="4360245" cy="276999"/>
          </a:xfrm>
          <a:prstGeom prst="rect">
            <a:avLst/>
          </a:prstGeom>
          <a:noFill/>
        </p:spPr>
        <p:txBody>
          <a:bodyPr wrap="square" rtlCol="0">
            <a:spAutoFit/>
          </a:bodyPr>
          <a:lstStyle/>
          <a:p>
            <a:r>
              <a:rPr lang="en-GB" sz="1200" dirty="0"/>
              <a:t>* New Process Type from August 2024 (Change Proposal R0121)</a:t>
            </a:r>
          </a:p>
        </p:txBody>
      </p:sp>
    </p:spTree>
    <p:extLst>
      <p:ext uri="{BB962C8B-B14F-4D97-AF65-F5344CB8AC3E}">
        <p14:creationId xmlns:p14="http://schemas.microsoft.com/office/powerpoint/2010/main" val="2163770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127215"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Contract manager general queries</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1706235"/>
            <a:ext cx="11242306" cy="2631490"/>
          </a:xfrm>
          <a:prstGeom prst="rect">
            <a:avLst/>
          </a:prstGeom>
          <a:noFill/>
        </p:spPr>
        <p:txBody>
          <a:bodyPr wrap="square" rtlCol="0">
            <a:spAutoFit/>
          </a:bodyPr>
          <a:lstStyle/>
          <a:p>
            <a:r>
              <a:rPr lang="en-GB" sz="1500" dirty="0"/>
              <a:t>Contract Manager General Queries should be raised where:</a:t>
            </a:r>
          </a:p>
          <a:p>
            <a:endParaRPr lang="en-GB" sz="1500" dirty="0"/>
          </a:p>
          <a:p>
            <a:pPr marL="342900" indent="-342900">
              <a:buAutoNum type="arabicPeriod"/>
            </a:pPr>
            <a:r>
              <a:rPr lang="en-GB" sz="1500" dirty="0"/>
              <a:t>Escalation where all other escalation routes have been exhausted:</a:t>
            </a:r>
          </a:p>
          <a:p>
            <a:pPr marL="800100" lvl="1" indent="-342900">
              <a:buFont typeface="+mj-lt"/>
              <a:buAutoNum type="alphaLcParenR"/>
            </a:pPr>
            <a:r>
              <a:rPr lang="en-GB" sz="1500" dirty="0"/>
              <a:t>A non-compliance by another party where resolution needs customer data to be shared, and no other escalation route exists (i.e. no relevant SDEP Process Type exists)</a:t>
            </a:r>
          </a:p>
          <a:p>
            <a:pPr marL="800100" lvl="1" indent="-342900">
              <a:buFont typeface="+mj-lt"/>
              <a:buAutoNum type="alphaLcParenR"/>
            </a:pPr>
            <a:r>
              <a:rPr lang="en-GB" sz="1500" dirty="0"/>
              <a:t>A General Query Process Type that has not been resolved within a reasonable time (against any SLA in the REC, and/or the magnitude / urgency of situation) – note that the REC does not prescribe a generic time limit for General Queries</a:t>
            </a:r>
          </a:p>
          <a:p>
            <a:pPr marL="800100" lvl="1" indent="-342900">
              <a:buFont typeface="+mj-lt"/>
              <a:buAutoNum type="alphaLcParenR"/>
            </a:pPr>
            <a:r>
              <a:rPr lang="en-GB" sz="1500" dirty="0"/>
              <a:t>An Escalation Process Type has still not been resolved 5 WD after escalation to the final level</a:t>
            </a:r>
          </a:p>
          <a:p>
            <a:pPr marL="342900" indent="-342900">
              <a:buAutoNum type="arabicPeriod"/>
            </a:pPr>
            <a:endParaRPr lang="en-GB" sz="1500" dirty="0"/>
          </a:p>
          <a:p>
            <a:pPr marL="342900" indent="-342900">
              <a:buAutoNum type="arabicPeriod"/>
            </a:pPr>
            <a:r>
              <a:rPr lang="en-GB" sz="1500" dirty="0"/>
              <a:t>A query with another party that needs customer data to be shared, and no other communication route exists (i.e. no relevant SDEP Process Type exists)</a:t>
            </a:r>
          </a:p>
        </p:txBody>
      </p:sp>
      <p:sp>
        <p:nvSpPr>
          <p:cNvPr id="8" name="TextBox 7">
            <a:extLst>
              <a:ext uri="{FF2B5EF4-FFF2-40B4-BE49-F238E27FC236}">
                <a16:creationId xmlns:a16="http://schemas.microsoft.com/office/drawing/2014/main" id="{B8869A15-CB04-BDCB-0FF3-B09048A6DE12}"/>
              </a:ext>
            </a:extLst>
          </p:cNvPr>
          <p:cNvSpPr txBox="1"/>
          <p:nvPr/>
        </p:nvSpPr>
        <p:spPr>
          <a:xfrm>
            <a:off x="1263606" y="4352214"/>
            <a:ext cx="10758349" cy="2492990"/>
          </a:xfrm>
          <a:prstGeom prst="rect">
            <a:avLst/>
          </a:prstGeom>
          <a:solidFill>
            <a:srgbClr val="B0D0C8"/>
          </a:solidFill>
          <a:ln>
            <a:noFill/>
          </a:ln>
        </p:spPr>
        <p:txBody>
          <a:bodyPr wrap="square" lIns="216000" rtlCol="0">
            <a:spAutoFit/>
          </a:bodyPr>
          <a:lstStyle/>
          <a:p>
            <a:r>
              <a:rPr lang="en-GB" sz="1600" b="1" dirty="0"/>
              <a:t>Tips on using CMGQs:</a:t>
            </a:r>
          </a:p>
          <a:p>
            <a:pPr marL="285750" indent="-285750">
              <a:buFont typeface="Arial" panose="020B0604020202020204" pitchFamily="34" charset="0"/>
              <a:buChar char="•"/>
            </a:pPr>
            <a:r>
              <a:rPr lang="en-GB" sz="1400" dirty="0"/>
              <a:t>Before raising a CMGQ, </a:t>
            </a:r>
            <a:r>
              <a:rPr lang="en-GB" sz="1400" b="1" dirty="0"/>
              <a:t>ensure the query is valid</a:t>
            </a:r>
            <a:r>
              <a:rPr lang="en-GB" sz="1400" dirty="0"/>
              <a:t> and the trigger has occurred, and it should not be managed another way e.g. via data flows, to ensure that Contract Managers can focus on genuine queries.  </a:t>
            </a:r>
          </a:p>
          <a:p>
            <a:pPr marL="285750" indent="-285750">
              <a:buFont typeface="Arial" panose="020B0604020202020204" pitchFamily="34" charset="0"/>
              <a:buChar char="•"/>
            </a:pPr>
            <a:r>
              <a:rPr lang="en-GB" sz="1400" dirty="0"/>
              <a:t>If there are query types you need regularly that don’t have a Process Type, </a:t>
            </a:r>
            <a:r>
              <a:rPr lang="en-GB" sz="1400" b="1" dirty="0"/>
              <a:t>contact the Code Manager</a:t>
            </a:r>
            <a:r>
              <a:rPr lang="en-GB" sz="1400" dirty="0"/>
              <a:t> to discuss if a new PT is required. If the queries indicate a more systemic issue, parties are expected to improve their processes to fix break points.</a:t>
            </a:r>
          </a:p>
          <a:p>
            <a:pPr marL="285750" indent="-285750">
              <a:buFont typeface="Arial" panose="020B0604020202020204" pitchFamily="34" charset="0"/>
              <a:buChar char="•"/>
            </a:pPr>
            <a:r>
              <a:rPr lang="en-GB" sz="1400" dirty="0"/>
              <a:t>If you raise a CMGQ related to an existing General Query or Escalation Communication, always </a:t>
            </a:r>
            <a:r>
              <a:rPr lang="en-GB" sz="1400" b="1" dirty="0"/>
              <a:t>include the original Communication reference(s)</a:t>
            </a:r>
            <a:r>
              <a:rPr lang="en-GB" sz="1400" dirty="0"/>
              <a:t> – also include Communication reference(s) in any email.</a:t>
            </a:r>
          </a:p>
          <a:p>
            <a:pPr marL="285750" indent="-285750">
              <a:buFont typeface="Arial" panose="020B0604020202020204" pitchFamily="34" charset="0"/>
              <a:buChar char="•"/>
            </a:pPr>
            <a:r>
              <a:rPr lang="en-GB" sz="1400" dirty="0"/>
              <a:t>If you raise a CMGQ on an existing General Query or Escalation Communication, it is likely the original Communication will contain the detail of the query. Therefore, it’s probably preferable to </a:t>
            </a:r>
            <a:r>
              <a:rPr lang="en-GB" sz="1400" b="1" dirty="0"/>
              <a:t>use the original Communication </a:t>
            </a:r>
            <a:r>
              <a:rPr lang="en-GB" sz="1400" dirty="0"/>
              <a:t>to continue the resolution action. You may prefer to close the CMGQ to avoid duplication, or to retain it until the original query is resolved to ensure it remains a priority – we would recommend retaining until resolution.</a:t>
            </a:r>
          </a:p>
        </p:txBody>
      </p:sp>
      <p:grpSp>
        <p:nvGrpSpPr>
          <p:cNvPr id="31" name="Group 30">
            <a:extLst>
              <a:ext uri="{FF2B5EF4-FFF2-40B4-BE49-F238E27FC236}">
                <a16:creationId xmlns:a16="http://schemas.microsoft.com/office/drawing/2014/main" id="{C9550930-7DF4-0A98-1FBD-A6F77888F92A}"/>
              </a:ext>
            </a:extLst>
          </p:cNvPr>
          <p:cNvGrpSpPr/>
          <p:nvPr/>
        </p:nvGrpSpPr>
        <p:grpSpPr>
          <a:xfrm>
            <a:off x="220190" y="5018551"/>
            <a:ext cx="972151" cy="866273"/>
            <a:chOff x="768829" y="4471322"/>
            <a:chExt cx="972151" cy="866273"/>
          </a:xfrm>
        </p:grpSpPr>
        <p:sp>
          <p:nvSpPr>
            <p:cNvPr id="30" name="Oval 29">
              <a:extLst>
                <a:ext uri="{FF2B5EF4-FFF2-40B4-BE49-F238E27FC236}">
                  <a16:creationId xmlns:a16="http://schemas.microsoft.com/office/drawing/2014/main" id="{9CA8C81F-122B-FAE1-6AAD-FCE87E9BE6C1}"/>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Graphic 2">
              <a:extLst>
                <a:ext uri="{FF2B5EF4-FFF2-40B4-BE49-F238E27FC236}">
                  <a16:creationId xmlns:a16="http://schemas.microsoft.com/office/drawing/2014/main" id="{77C679AD-B6D0-6105-7AFB-480E14FC8B6C}"/>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graphicFrame>
        <p:nvGraphicFramePr>
          <p:cNvPr id="2" name="Table 1">
            <a:extLst>
              <a:ext uri="{FF2B5EF4-FFF2-40B4-BE49-F238E27FC236}">
                <a16:creationId xmlns:a16="http://schemas.microsoft.com/office/drawing/2014/main" id="{BE25181D-1F1F-0D61-6C56-84F0119DC8AE}"/>
              </a:ext>
            </a:extLst>
          </p:cNvPr>
          <p:cNvGraphicFramePr>
            <a:graphicFrameLocks noGrp="1"/>
          </p:cNvGraphicFramePr>
          <p:nvPr>
            <p:extLst>
              <p:ext uri="{D42A27DB-BD31-4B8C-83A1-F6EECF244321}">
                <p14:modId xmlns:p14="http://schemas.microsoft.com/office/powerpoint/2010/main" val="3941965878"/>
              </p:ext>
            </p:extLst>
          </p:nvPr>
        </p:nvGraphicFramePr>
        <p:xfrm>
          <a:off x="6545926" y="1174503"/>
          <a:ext cx="5425149" cy="518160"/>
        </p:xfrm>
        <a:graphic>
          <a:graphicData uri="http://schemas.openxmlformats.org/drawingml/2006/table">
            <a:tbl>
              <a:tblPr firstRow="1" firstCol="1" bandRow="1">
                <a:tableStyleId>{16D9F66E-5EB9-4882-86FB-DCBF35E3C3E4}</a:tableStyleId>
              </a:tblPr>
              <a:tblGrid>
                <a:gridCol w="4366370">
                  <a:extLst>
                    <a:ext uri="{9D8B030D-6E8A-4147-A177-3AD203B41FA5}">
                      <a16:colId xmlns:a16="http://schemas.microsoft.com/office/drawing/2014/main" val="228005812"/>
                    </a:ext>
                  </a:extLst>
                </a:gridCol>
                <a:gridCol w="1058779">
                  <a:extLst>
                    <a:ext uri="{9D8B030D-6E8A-4147-A177-3AD203B41FA5}">
                      <a16:colId xmlns:a16="http://schemas.microsoft.com/office/drawing/2014/main" val="3037715220"/>
                    </a:ext>
                  </a:extLst>
                </a:gridCol>
              </a:tblGrid>
              <a:tr h="223833">
                <a:tc>
                  <a:txBody>
                    <a:bodyPr/>
                    <a:lstStyle/>
                    <a:p>
                      <a:r>
                        <a:rPr lang="en-GB" sz="1100" dirty="0"/>
                        <a:t>Electricity Supplier &amp; DNO CMGQ Process Type</a:t>
                      </a:r>
                    </a:p>
                  </a:txBody>
                  <a:tcPr/>
                </a:tc>
                <a:tc>
                  <a:txBody>
                    <a:bodyPr/>
                    <a:lstStyle/>
                    <a:p>
                      <a:r>
                        <a:rPr lang="en-GB" sz="1100"/>
                        <a:t>PT Ref.</a:t>
                      </a:r>
                    </a:p>
                  </a:txBody>
                  <a:tcPr/>
                </a:tc>
                <a:extLst>
                  <a:ext uri="{0D108BD9-81ED-4DB2-BD59-A6C34878D82A}">
                    <a16:rowId xmlns:a16="http://schemas.microsoft.com/office/drawing/2014/main" val="4104559872"/>
                  </a:ext>
                </a:extLst>
              </a:tr>
              <a:tr h="211398">
                <a:tc>
                  <a:txBody>
                    <a:bodyPr/>
                    <a:lstStyle/>
                    <a:p>
                      <a:r>
                        <a:rPr lang="en-GB" sz="1100" b="0" dirty="0"/>
                        <a:t>Contract Manager Query (Elec.) - General Query</a:t>
                      </a:r>
                    </a:p>
                  </a:txBody>
                  <a:tcPr/>
                </a:tc>
                <a:tc>
                  <a:txBody>
                    <a:bodyPr/>
                    <a:lstStyle/>
                    <a:p>
                      <a:r>
                        <a:rPr lang="en-GB" sz="1100" dirty="0"/>
                        <a:t>PT0031</a:t>
                      </a:r>
                    </a:p>
                  </a:txBody>
                  <a:tcPr/>
                </a:tc>
                <a:extLst>
                  <a:ext uri="{0D108BD9-81ED-4DB2-BD59-A6C34878D82A}">
                    <a16:rowId xmlns:a16="http://schemas.microsoft.com/office/drawing/2014/main" val="736211115"/>
                  </a:ext>
                </a:extLst>
              </a:tr>
            </a:tbl>
          </a:graphicData>
        </a:graphic>
      </p:graphicFrame>
      <p:graphicFrame>
        <p:nvGraphicFramePr>
          <p:cNvPr id="3" name="Table 2">
            <a:extLst>
              <a:ext uri="{FF2B5EF4-FFF2-40B4-BE49-F238E27FC236}">
                <a16:creationId xmlns:a16="http://schemas.microsoft.com/office/drawing/2014/main" id="{B0013F78-81F2-33B9-1935-615CE8B80BAE}"/>
              </a:ext>
            </a:extLst>
          </p:cNvPr>
          <p:cNvGraphicFramePr>
            <a:graphicFrameLocks noGrp="1"/>
          </p:cNvGraphicFramePr>
          <p:nvPr>
            <p:extLst>
              <p:ext uri="{D42A27DB-BD31-4B8C-83A1-F6EECF244321}">
                <p14:modId xmlns:p14="http://schemas.microsoft.com/office/powerpoint/2010/main" val="3578210973"/>
              </p:ext>
            </p:extLst>
          </p:nvPr>
        </p:nvGraphicFramePr>
        <p:xfrm>
          <a:off x="6545926" y="1807135"/>
          <a:ext cx="5425149" cy="518160"/>
        </p:xfrm>
        <a:graphic>
          <a:graphicData uri="http://schemas.openxmlformats.org/drawingml/2006/table">
            <a:tbl>
              <a:tblPr firstRow="1" firstCol="1" bandRow="1">
                <a:tableStyleId>{8A107856-5554-42FB-B03E-39F5DBC370BA}</a:tableStyleId>
              </a:tblPr>
              <a:tblGrid>
                <a:gridCol w="4378748">
                  <a:extLst>
                    <a:ext uri="{9D8B030D-6E8A-4147-A177-3AD203B41FA5}">
                      <a16:colId xmlns:a16="http://schemas.microsoft.com/office/drawing/2014/main" val="2397656292"/>
                    </a:ext>
                  </a:extLst>
                </a:gridCol>
                <a:gridCol w="1046401">
                  <a:extLst>
                    <a:ext uri="{9D8B030D-6E8A-4147-A177-3AD203B41FA5}">
                      <a16:colId xmlns:a16="http://schemas.microsoft.com/office/drawing/2014/main" val="3354609701"/>
                    </a:ext>
                  </a:extLst>
                </a:gridCol>
              </a:tblGrid>
              <a:tr h="259080">
                <a:tc>
                  <a:txBody>
                    <a:bodyPr/>
                    <a:lstStyle/>
                    <a:p>
                      <a:r>
                        <a:rPr lang="en-GB" sz="1100" dirty="0"/>
                        <a:t>Gas Supplier CMGQ Process Type</a:t>
                      </a:r>
                    </a:p>
                  </a:txBody>
                  <a:tcPr/>
                </a:tc>
                <a:tc>
                  <a:txBody>
                    <a:bodyPr/>
                    <a:lstStyle/>
                    <a:p>
                      <a:r>
                        <a:rPr lang="en-GB" sz="1100" dirty="0"/>
                        <a:t>PT Ref.</a:t>
                      </a:r>
                    </a:p>
                  </a:txBody>
                  <a:tcPr/>
                </a:tc>
                <a:extLst>
                  <a:ext uri="{0D108BD9-81ED-4DB2-BD59-A6C34878D82A}">
                    <a16:rowId xmlns:a16="http://schemas.microsoft.com/office/drawing/2014/main" val="4051430710"/>
                  </a:ext>
                </a:extLst>
              </a:tr>
              <a:tr h="259080">
                <a:tc>
                  <a:txBody>
                    <a:bodyPr/>
                    <a:lstStyle/>
                    <a:p>
                      <a:r>
                        <a:rPr lang="en-GB" sz="1100" b="0" dirty="0"/>
                        <a:t>Contract Manager Query (Gas) - General Query</a:t>
                      </a:r>
                    </a:p>
                  </a:txBody>
                  <a:tcPr/>
                </a:tc>
                <a:tc>
                  <a:txBody>
                    <a:bodyPr/>
                    <a:lstStyle/>
                    <a:p>
                      <a:r>
                        <a:rPr lang="en-GB" sz="1100" dirty="0"/>
                        <a:t>PT0043</a:t>
                      </a:r>
                    </a:p>
                  </a:txBody>
                  <a:tcPr/>
                </a:tc>
                <a:extLst>
                  <a:ext uri="{0D108BD9-81ED-4DB2-BD59-A6C34878D82A}">
                    <a16:rowId xmlns:a16="http://schemas.microsoft.com/office/drawing/2014/main" val="3936552956"/>
                  </a:ext>
                </a:extLst>
              </a:tr>
            </a:tbl>
          </a:graphicData>
        </a:graphic>
      </p:graphicFrame>
    </p:spTree>
    <p:extLst>
      <p:ext uri="{BB962C8B-B14F-4D97-AF65-F5344CB8AC3E}">
        <p14:creationId xmlns:p14="http://schemas.microsoft.com/office/powerpoint/2010/main" val="2565341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5651048-7E38-2BBF-43A4-AFBA9285B400}"/>
              </a:ext>
            </a:extLst>
          </p:cNvPr>
          <p:cNvSpPr/>
          <p:nvPr/>
        </p:nvSpPr>
        <p:spPr>
          <a:xfrm>
            <a:off x="10415321" y="1896177"/>
            <a:ext cx="1337912" cy="4016484"/>
          </a:xfrm>
          <a:prstGeom prst="rect">
            <a:avLst/>
          </a:prstGeom>
          <a:solidFill>
            <a:srgbClr val="68A4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127215"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When not to use sdep</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2108042"/>
            <a:ext cx="9500133" cy="4016484"/>
          </a:xfrm>
          <a:prstGeom prst="rect">
            <a:avLst/>
          </a:prstGeom>
          <a:noFill/>
        </p:spPr>
        <p:txBody>
          <a:bodyPr wrap="square" rtlCol="0">
            <a:spAutoFit/>
          </a:bodyPr>
          <a:lstStyle/>
          <a:p>
            <a:r>
              <a:rPr lang="en-GB" sz="1500" dirty="0"/>
              <a:t>There may be times when it is inappropriate to contact another party via the SDEP.  Other communication routes include the standard Market Messages, emails to specific contacts (subject-specific lists are available on the REC Portal), or telephone.</a:t>
            </a:r>
          </a:p>
          <a:p>
            <a:endParaRPr lang="en-GB" sz="1500" dirty="0"/>
          </a:p>
          <a:p>
            <a:endParaRPr lang="en-GB" sz="1500" dirty="0"/>
          </a:p>
          <a:p>
            <a:r>
              <a:rPr lang="en-GB" sz="1500" dirty="0"/>
              <a:t>It is likely that you should use another communication route in the following scenarios (for example):</a:t>
            </a:r>
          </a:p>
          <a:p>
            <a:endParaRPr lang="en-GB" sz="1500" dirty="0"/>
          </a:p>
          <a:p>
            <a:pPr marL="285750" indent="-285750">
              <a:buFont typeface="Arial" panose="020B0604020202020204" pitchFamily="34" charset="0"/>
              <a:buChar char="•"/>
            </a:pPr>
            <a:r>
              <a:rPr lang="en-GB" sz="1500" dirty="0"/>
              <a:t>When there is a Market Message (e.g. D-flow or RGMA flow) available and/or described for use in the REC.</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r>
              <a:rPr lang="en-GB" sz="1500" dirty="0"/>
              <a:t>When the criteria have not been met, or in a scenario not described.  E.g. raising an Escalation Process Type when the SLA has not yet passed. </a:t>
            </a:r>
          </a:p>
          <a:p>
            <a:pPr marL="285750" indent="-285750">
              <a:buFont typeface="Arial" panose="020B0604020202020204" pitchFamily="34" charset="0"/>
              <a:buChar char="•"/>
            </a:pPr>
            <a:endParaRPr lang="en-GB" sz="1500" dirty="0"/>
          </a:p>
          <a:p>
            <a:pPr marL="285750" indent="-285750">
              <a:buFont typeface="Arial" panose="020B0604020202020204" pitchFamily="34" charset="0"/>
              <a:buChar char="•"/>
            </a:pPr>
            <a:r>
              <a:rPr lang="en-GB" sz="1500" dirty="0"/>
              <a:t>Your query is not related to a particular MPXN(s), rather, it is about general party-party interactions.</a:t>
            </a:r>
          </a:p>
          <a:p>
            <a:endParaRPr lang="en-GB" sz="1500" dirty="0"/>
          </a:p>
          <a:p>
            <a:endParaRPr lang="en-GB" sz="1500" dirty="0"/>
          </a:p>
          <a:p>
            <a:endParaRPr lang="en-GB" sz="1500" dirty="0"/>
          </a:p>
          <a:p>
            <a:pPr marL="342900" indent="-342900">
              <a:buAutoNum type="arabicPeriod"/>
            </a:pPr>
            <a:endParaRPr lang="en-GB" sz="1500" dirty="0"/>
          </a:p>
        </p:txBody>
      </p:sp>
      <p:sp>
        <p:nvSpPr>
          <p:cNvPr id="2" name="Graphic 12">
            <a:extLst>
              <a:ext uri="{FF2B5EF4-FFF2-40B4-BE49-F238E27FC236}">
                <a16:creationId xmlns:a16="http://schemas.microsoft.com/office/drawing/2014/main" id="{E9378B9B-CA56-BFE9-95F5-3C3EFA4F6573}"/>
              </a:ext>
            </a:extLst>
          </p:cNvPr>
          <p:cNvSpPr>
            <a:spLocks noChangeAspect="1"/>
          </p:cNvSpPr>
          <p:nvPr/>
        </p:nvSpPr>
        <p:spPr>
          <a:xfrm>
            <a:off x="10787637" y="2965388"/>
            <a:ext cx="595787" cy="866597"/>
          </a:xfrm>
          <a:custGeom>
            <a:avLst/>
            <a:gdLst>
              <a:gd name="connsiteX0" fmla="*/ 154503 w 308784"/>
              <a:gd name="connsiteY0" fmla="*/ 0 h 449140"/>
              <a:gd name="connsiteX1" fmla="*/ 111 w 308784"/>
              <a:gd name="connsiteY1" fmla="*/ 154392 h 449140"/>
              <a:gd name="connsiteX2" fmla="*/ 111 w 308784"/>
              <a:gd name="connsiteY2" fmla="*/ 269484 h 449140"/>
              <a:gd name="connsiteX3" fmla="*/ 111 w 308784"/>
              <a:gd name="connsiteY3" fmla="*/ 271730 h 449140"/>
              <a:gd name="connsiteX4" fmla="*/ 71973 w 308784"/>
              <a:gd name="connsiteY4" fmla="*/ 339522 h 449140"/>
              <a:gd name="connsiteX5" fmla="*/ 78991 w 308784"/>
              <a:gd name="connsiteY5" fmla="*/ 332504 h 449140"/>
              <a:gd name="connsiteX6" fmla="*/ 78991 w 308784"/>
              <a:gd name="connsiteY6" fmla="*/ 201973 h 449140"/>
              <a:gd name="connsiteX7" fmla="*/ 71973 w 308784"/>
              <a:gd name="connsiteY7" fmla="*/ 194955 h 449140"/>
              <a:gd name="connsiteX8" fmla="*/ 14146 w 308784"/>
              <a:gd name="connsiteY8" fmla="*/ 224570 h 449140"/>
              <a:gd name="connsiteX9" fmla="*/ 14146 w 308784"/>
              <a:gd name="connsiteY9" fmla="*/ 154392 h 449140"/>
              <a:gd name="connsiteX10" fmla="*/ 154503 w 308784"/>
              <a:gd name="connsiteY10" fmla="*/ 14036 h 449140"/>
              <a:gd name="connsiteX11" fmla="*/ 294859 w 308784"/>
              <a:gd name="connsiteY11" fmla="*/ 154392 h 449140"/>
              <a:gd name="connsiteX12" fmla="*/ 294859 w 308784"/>
              <a:gd name="connsiteY12" fmla="*/ 224570 h 449140"/>
              <a:gd name="connsiteX13" fmla="*/ 236611 w 308784"/>
              <a:gd name="connsiteY13" fmla="*/ 194674 h 449140"/>
              <a:gd name="connsiteX14" fmla="*/ 229593 w 308784"/>
              <a:gd name="connsiteY14" fmla="*/ 201692 h 449140"/>
              <a:gd name="connsiteX15" fmla="*/ 229593 w 308784"/>
              <a:gd name="connsiteY15" fmla="*/ 332224 h 449140"/>
              <a:gd name="connsiteX16" fmla="*/ 236611 w 308784"/>
              <a:gd name="connsiteY16" fmla="*/ 339241 h 449140"/>
              <a:gd name="connsiteX17" fmla="*/ 290648 w 308784"/>
              <a:gd name="connsiteY17" fmla="*/ 314539 h 449140"/>
              <a:gd name="connsiteX18" fmla="*/ 182574 w 308784"/>
              <a:gd name="connsiteY18" fmla="*/ 419666 h 449140"/>
              <a:gd name="connsiteX19" fmla="*/ 182574 w 308784"/>
              <a:gd name="connsiteY19" fmla="*/ 407033 h 449140"/>
              <a:gd name="connsiteX20" fmla="*/ 175556 w 308784"/>
              <a:gd name="connsiteY20" fmla="*/ 400016 h 449140"/>
              <a:gd name="connsiteX21" fmla="*/ 133449 w 308784"/>
              <a:gd name="connsiteY21" fmla="*/ 400016 h 449140"/>
              <a:gd name="connsiteX22" fmla="*/ 126431 w 308784"/>
              <a:gd name="connsiteY22" fmla="*/ 407033 h 449140"/>
              <a:gd name="connsiteX23" fmla="*/ 126431 w 308784"/>
              <a:gd name="connsiteY23" fmla="*/ 449140 h 449140"/>
              <a:gd name="connsiteX24" fmla="*/ 133449 w 308784"/>
              <a:gd name="connsiteY24" fmla="*/ 456158 h 449140"/>
              <a:gd name="connsiteX25" fmla="*/ 175556 w 308784"/>
              <a:gd name="connsiteY25" fmla="*/ 456158 h 449140"/>
              <a:gd name="connsiteX26" fmla="*/ 182574 w 308784"/>
              <a:gd name="connsiteY26" fmla="*/ 449140 h 449140"/>
              <a:gd name="connsiteX27" fmla="*/ 182574 w 308784"/>
              <a:gd name="connsiteY27" fmla="*/ 433842 h 449140"/>
              <a:gd name="connsiteX28" fmla="*/ 308895 w 308784"/>
              <a:gd name="connsiteY28" fmla="*/ 280713 h 449140"/>
              <a:gd name="connsiteX29" fmla="*/ 308895 w 308784"/>
              <a:gd name="connsiteY29" fmla="*/ 154392 h 449140"/>
              <a:gd name="connsiteX30" fmla="*/ 154503 w 308784"/>
              <a:gd name="connsiteY30" fmla="*/ 0 h 449140"/>
              <a:gd name="connsiteX31" fmla="*/ 65376 w 308784"/>
              <a:gd name="connsiteY31" fmla="*/ 209412 h 449140"/>
              <a:gd name="connsiteX32" fmla="*/ 65376 w 308784"/>
              <a:gd name="connsiteY32" fmla="*/ 325065 h 449140"/>
              <a:gd name="connsiteX33" fmla="*/ 14541 w 308784"/>
              <a:gd name="connsiteY33" fmla="*/ 260247 h 449140"/>
              <a:gd name="connsiteX34" fmla="*/ 65376 w 308784"/>
              <a:gd name="connsiteY34" fmla="*/ 209412 h 449140"/>
              <a:gd name="connsiteX35" fmla="*/ 168538 w 308784"/>
              <a:gd name="connsiteY35" fmla="*/ 442123 h 449140"/>
              <a:gd name="connsiteX36" fmla="*/ 140467 w 308784"/>
              <a:gd name="connsiteY36" fmla="*/ 442123 h 449140"/>
              <a:gd name="connsiteX37" fmla="*/ 140467 w 308784"/>
              <a:gd name="connsiteY37" fmla="*/ 414051 h 449140"/>
              <a:gd name="connsiteX38" fmla="*/ 168538 w 308784"/>
              <a:gd name="connsiteY38" fmla="*/ 414051 h 449140"/>
              <a:gd name="connsiteX39" fmla="*/ 243629 w 308784"/>
              <a:gd name="connsiteY39" fmla="*/ 325065 h 449140"/>
              <a:gd name="connsiteX40" fmla="*/ 243629 w 308784"/>
              <a:gd name="connsiteY40" fmla="*/ 209412 h 449140"/>
              <a:gd name="connsiteX41" fmla="*/ 294465 w 308784"/>
              <a:gd name="connsiteY41" fmla="*/ 274230 h 449140"/>
              <a:gd name="connsiteX42" fmla="*/ 243629 w 308784"/>
              <a:gd name="connsiteY42" fmla="*/ 325065 h 44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08784" h="449140">
                <a:moveTo>
                  <a:pt x="154503" y="0"/>
                </a:moveTo>
                <a:cubicBezTo>
                  <a:pt x="69234" y="0"/>
                  <a:pt x="111" y="69124"/>
                  <a:pt x="111" y="154392"/>
                </a:cubicBezTo>
                <a:lnTo>
                  <a:pt x="111" y="269484"/>
                </a:lnTo>
                <a:cubicBezTo>
                  <a:pt x="-37" y="270225"/>
                  <a:pt x="-37" y="270989"/>
                  <a:pt x="111" y="271730"/>
                </a:cubicBezTo>
                <a:cubicBezTo>
                  <a:pt x="2408" y="309757"/>
                  <a:pt x="33877" y="339443"/>
                  <a:pt x="71973" y="339522"/>
                </a:cubicBezTo>
                <a:cubicBezTo>
                  <a:pt x="75818" y="339448"/>
                  <a:pt x="78916" y="336349"/>
                  <a:pt x="78991" y="332504"/>
                </a:cubicBezTo>
                <a:lnTo>
                  <a:pt x="78991" y="201973"/>
                </a:lnTo>
                <a:cubicBezTo>
                  <a:pt x="78916" y="198128"/>
                  <a:pt x="75818" y="195029"/>
                  <a:pt x="71973" y="194955"/>
                </a:cubicBezTo>
                <a:cubicBezTo>
                  <a:pt x="49092" y="195098"/>
                  <a:pt x="27634" y="206087"/>
                  <a:pt x="14146" y="224570"/>
                </a:cubicBezTo>
                <a:lnTo>
                  <a:pt x="14146" y="154392"/>
                </a:lnTo>
                <a:cubicBezTo>
                  <a:pt x="14146" y="76875"/>
                  <a:pt x="76986" y="14036"/>
                  <a:pt x="154503" y="14036"/>
                </a:cubicBezTo>
                <a:cubicBezTo>
                  <a:pt x="232019" y="14036"/>
                  <a:pt x="294859" y="76875"/>
                  <a:pt x="294859" y="154392"/>
                </a:cubicBezTo>
                <a:lnTo>
                  <a:pt x="294859" y="224570"/>
                </a:lnTo>
                <a:cubicBezTo>
                  <a:pt x="281343" y="205861"/>
                  <a:pt x="259691" y="194749"/>
                  <a:pt x="236611" y="194674"/>
                </a:cubicBezTo>
                <a:cubicBezTo>
                  <a:pt x="232767" y="194749"/>
                  <a:pt x="229668" y="197848"/>
                  <a:pt x="229593" y="201692"/>
                </a:cubicBezTo>
                <a:lnTo>
                  <a:pt x="229593" y="332224"/>
                </a:lnTo>
                <a:cubicBezTo>
                  <a:pt x="229668" y="336068"/>
                  <a:pt x="232767" y="339167"/>
                  <a:pt x="236611" y="339241"/>
                </a:cubicBezTo>
                <a:cubicBezTo>
                  <a:pt x="257339" y="339170"/>
                  <a:pt x="277031" y="330167"/>
                  <a:pt x="290648" y="314539"/>
                </a:cubicBezTo>
                <a:cubicBezTo>
                  <a:pt x="277759" y="367404"/>
                  <a:pt x="235775" y="408243"/>
                  <a:pt x="182574" y="419666"/>
                </a:cubicBezTo>
                <a:lnTo>
                  <a:pt x="182574" y="407033"/>
                </a:lnTo>
                <a:cubicBezTo>
                  <a:pt x="182574" y="403158"/>
                  <a:pt x="179431" y="400016"/>
                  <a:pt x="175556" y="400016"/>
                </a:cubicBezTo>
                <a:lnTo>
                  <a:pt x="133449" y="400016"/>
                </a:lnTo>
                <a:cubicBezTo>
                  <a:pt x="129573" y="400016"/>
                  <a:pt x="126431" y="403158"/>
                  <a:pt x="126431" y="407033"/>
                </a:cubicBezTo>
                <a:lnTo>
                  <a:pt x="126431" y="449140"/>
                </a:lnTo>
                <a:cubicBezTo>
                  <a:pt x="126431" y="453016"/>
                  <a:pt x="129573" y="456158"/>
                  <a:pt x="133449" y="456158"/>
                </a:cubicBezTo>
                <a:lnTo>
                  <a:pt x="175556" y="456158"/>
                </a:lnTo>
                <a:cubicBezTo>
                  <a:pt x="179431" y="456158"/>
                  <a:pt x="182574" y="453016"/>
                  <a:pt x="182574" y="449140"/>
                </a:cubicBezTo>
                <a:lnTo>
                  <a:pt x="182574" y="433842"/>
                </a:lnTo>
                <a:cubicBezTo>
                  <a:pt x="255958" y="419703"/>
                  <a:pt x="308965" y="355447"/>
                  <a:pt x="308895" y="280713"/>
                </a:cubicBezTo>
                <a:lnTo>
                  <a:pt x="308895" y="154392"/>
                </a:lnTo>
                <a:cubicBezTo>
                  <a:pt x="308895" y="69124"/>
                  <a:pt x="239771" y="0"/>
                  <a:pt x="154503" y="0"/>
                </a:cubicBezTo>
                <a:close/>
                <a:moveTo>
                  <a:pt x="65376" y="209412"/>
                </a:moveTo>
                <a:lnTo>
                  <a:pt x="65376" y="325065"/>
                </a:lnTo>
                <a:cubicBezTo>
                  <a:pt x="33439" y="321204"/>
                  <a:pt x="10680" y="292184"/>
                  <a:pt x="14541" y="260247"/>
                </a:cubicBezTo>
                <a:cubicBezTo>
                  <a:pt x="17760" y="233619"/>
                  <a:pt x="38748" y="212631"/>
                  <a:pt x="65376" y="209412"/>
                </a:cubicBezTo>
                <a:close/>
                <a:moveTo>
                  <a:pt x="168538" y="442123"/>
                </a:moveTo>
                <a:lnTo>
                  <a:pt x="140467" y="442123"/>
                </a:lnTo>
                <a:lnTo>
                  <a:pt x="140467" y="414051"/>
                </a:lnTo>
                <a:lnTo>
                  <a:pt x="168538" y="414051"/>
                </a:lnTo>
                <a:close/>
                <a:moveTo>
                  <a:pt x="243629" y="325065"/>
                </a:moveTo>
                <a:lnTo>
                  <a:pt x="243629" y="209412"/>
                </a:lnTo>
                <a:cubicBezTo>
                  <a:pt x="275566" y="213273"/>
                  <a:pt x="298326" y="242293"/>
                  <a:pt x="294465" y="274230"/>
                </a:cubicBezTo>
                <a:cubicBezTo>
                  <a:pt x="291245" y="300858"/>
                  <a:pt x="270257" y="321846"/>
                  <a:pt x="243629" y="325065"/>
                </a:cubicBezTo>
                <a:close/>
              </a:path>
            </a:pathLst>
          </a:custGeom>
          <a:solidFill>
            <a:schemeClr val="tx1"/>
          </a:solidFill>
          <a:ln w="13855" cap="flat">
            <a:noFill/>
            <a:prstDash val="solid"/>
            <a:miter/>
          </a:ln>
        </p:spPr>
        <p:txBody>
          <a:bodyPr rtlCol="0" anchor="ctr"/>
          <a:lstStyle/>
          <a:p>
            <a:endParaRPr lang="en-GB" dirty="0"/>
          </a:p>
        </p:txBody>
      </p:sp>
      <p:sp>
        <p:nvSpPr>
          <p:cNvPr id="3" name="Graphic 4">
            <a:extLst>
              <a:ext uri="{FF2B5EF4-FFF2-40B4-BE49-F238E27FC236}">
                <a16:creationId xmlns:a16="http://schemas.microsoft.com/office/drawing/2014/main" id="{A5661AEF-0480-4BB0-2FEB-07EDEC260C6A}"/>
              </a:ext>
            </a:extLst>
          </p:cNvPr>
          <p:cNvSpPr>
            <a:spLocks noChangeAspect="1"/>
          </p:cNvSpPr>
          <p:nvPr/>
        </p:nvSpPr>
        <p:spPr>
          <a:xfrm>
            <a:off x="10787637" y="4060762"/>
            <a:ext cx="704876" cy="580488"/>
          </a:xfrm>
          <a:custGeom>
            <a:avLst/>
            <a:gdLst>
              <a:gd name="connsiteX0" fmla="*/ 456597 w 507998"/>
              <a:gd name="connsiteY0" fmla="*/ 2 h 418352"/>
              <a:gd name="connsiteX1" fmla="*/ 53187 w 507998"/>
              <a:gd name="connsiteY1" fmla="*/ 2 h 418352"/>
              <a:gd name="connsiteX2" fmla="*/ 445 w 507998"/>
              <a:gd name="connsiteY2" fmla="*/ 51698 h 418352"/>
              <a:gd name="connsiteX3" fmla="*/ 445 w 507998"/>
              <a:gd name="connsiteY3" fmla="*/ 56778 h 418352"/>
              <a:gd name="connsiteX4" fmla="*/ 445 w 507998"/>
              <a:gd name="connsiteY4" fmla="*/ 366060 h 418352"/>
              <a:gd name="connsiteX5" fmla="*/ 52737 w 507998"/>
              <a:gd name="connsiteY5" fmla="*/ 418355 h 418352"/>
              <a:gd name="connsiteX6" fmla="*/ 53187 w 507998"/>
              <a:gd name="connsiteY6" fmla="*/ 418354 h 418352"/>
              <a:gd name="connsiteX7" fmla="*/ 456597 w 507998"/>
              <a:gd name="connsiteY7" fmla="*/ 418354 h 418352"/>
              <a:gd name="connsiteX8" fmla="*/ 508443 w 507998"/>
              <a:gd name="connsiteY8" fmla="*/ 366060 h 418352"/>
              <a:gd name="connsiteX9" fmla="*/ 508443 w 507998"/>
              <a:gd name="connsiteY9" fmla="*/ 52296 h 418352"/>
              <a:gd name="connsiteX10" fmla="*/ 456597 w 507998"/>
              <a:gd name="connsiteY10" fmla="*/ 2 h 418352"/>
              <a:gd name="connsiteX11" fmla="*/ 53187 w 507998"/>
              <a:gd name="connsiteY11" fmla="*/ 14943 h 418352"/>
              <a:gd name="connsiteX12" fmla="*/ 456597 w 507998"/>
              <a:gd name="connsiteY12" fmla="*/ 14943 h 418352"/>
              <a:gd name="connsiteX13" fmla="*/ 493502 w 507998"/>
              <a:gd name="connsiteY13" fmla="*/ 50802 h 418352"/>
              <a:gd name="connsiteX14" fmla="*/ 279695 w 507998"/>
              <a:gd name="connsiteY14" fmla="*/ 218890 h 418352"/>
              <a:gd name="connsiteX15" fmla="*/ 229791 w 507998"/>
              <a:gd name="connsiteY15" fmla="*/ 218890 h 418352"/>
              <a:gd name="connsiteX16" fmla="*/ 15386 w 507998"/>
              <a:gd name="connsiteY16" fmla="*/ 51250 h 418352"/>
              <a:gd name="connsiteX17" fmla="*/ 53187 w 507998"/>
              <a:gd name="connsiteY17" fmla="*/ 14943 h 418352"/>
              <a:gd name="connsiteX18" fmla="*/ 456597 w 507998"/>
              <a:gd name="connsiteY18" fmla="*/ 403413 h 418352"/>
              <a:gd name="connsiteX19" fmla="*/ 53187 w 507998"/>
              <a:gd name="connsiteY19" fmla="*/ 403413 h 418352"/>
              <a:gd name="connsiteX20" fmla="*/ 15389 w 507998"/>
              <a:gd name="connsiteY20" fmla="*/ 366511 h 418352"/>
              <a:gd name="connsiteX21" fmla="*/ 15386 w 507998"/>
              <a:gd name="connsiteY21" fmla="*/ 366060 h 418352"/>
              <a:gd name="connsiteX22" fmla="*/ 15386 w 507998"/>
              <a:gd name="connsiteY22" fmla="*/ 70225 h 418352"/>
              <a:gd name="connsiteX23" fmla="*/ 220677 w 507998"/>
              <a:gd name="connsiteY23" fmla="*/ 230992 h 418352"/>
              <a:gd name="connsiteX24" fmla="*/ 288659 w 507998"/>
              <a:gd name="connsiteY24" fmla="*/ 230992 h 418352"/>
              <a:gd name="connsiteX25" fmla="*/ 493502 w 507998"/>
              <a:gd name="connsiteY25" fmla="*/ 69777 h 418352"/>
              <a:gd name="connsiteX26" fmla="*/ 493502 w 507998"/>
              <a:gd name="connsiteY26" fmla="*/ 366060 h 418352"/>
              <a:gd name="connsiteX27" fmla="*/ 456597 w 507998"/>
              <a:gd name="connsiteY27" fmla="*/ 403413 h 418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7998" h="418352">
                <a:moveTo>
                  <a:pt x="456597" y="2"/>
                </a:moveTo>
                <a:lnTo>
                  <a:pt x="53187" y="2"/>
                </a:lnTo>
                <a:cubicBezTo>
                  <a:pt x="24363" y="-247"/>
                  <a:pt x="773" y="22875"/>
                  <a:pt x="445" y="51698"/>
                </a:cubicBezTo>
                <a:cubicBezTo>
                  <a:pt x="-148" y="53340"/>
                  <a:pt x="-148" y="55137"/>
                  <a:pt x="445" y="56778"/>
                </a:cubicBezTo>
                <a:lnTo>
                  <a:pt x="445" y="366060"/>
                </a:lnTo>
                <a:cubicBezTo>
                  <a:pt x="444" y="394941"/>
                  <a:pt x="23856" y="418355"/>
                  <a:pt x="52737" y="418355"/>
                </a:cubicBezTo>
                <a:cubicBezTo>
                  <a:pt x="52887" y="418355"/>
                  <a:pt x="53037" y="418355"/>
                  <a:pt x="53187" y="418354"/>
                </a:cubicBezTo>
                <a:lnTo>
                  <a:pt x="456597" y="418354"/>
                </a:lnTo>
                <a:cubicBezTo>
                  <a:pt x="485304" y="418107"/>
                  <a:pt x="508445" y="394766"/>
                  <a:pt x="508443" y="366060"/>
                </a:cubicBezTo>
                <a:lnTo>
                  <a:pt x="508443" y="52296"/>
                </a:lnTo>
                <a:cubicBezTo>
                  <a:pt x="508445" y="23589"/>
                  <a:pt x="485304" y="248"/>
                  <a:pt x="456597" y="2"/>
                </a:cubicBezTo>
                <a:close/>
                <a:moveTo>
                  <a:pt x="53187" y="14943"/>
                </a:moveTo>
                <a:lnTo>
                  <a:pt x="456597" y="14943"/>
                </a:lnTo>
                <a:cubicBezTo>
                  <a:pt x="476484" y="15166"/>
                  <a:pt x="492707" y="30931"/>
                  <a:pt x="493502" y="50802"/>
                </a:cubicBezTo>
                <a:lnTo>
                  <a:pt x="279695" y="218890"/>
                </a:lnTo>
                <a:cubicBezTo>
                  <a:pt x="264758" y="229520"/>
                  <a:pt x="244728" y="229520"/>
                  <a:pt x="229791" y="218890"/>
                </a:cubicBezTo>
                <a:lnTo>
                  <a:pt x="15386" y="51250"/>
                </a:lnTo>
                <a:cubicBezTo>
                  <a:pt x="15876" y="30820"/>
                  <a:pt x="32754" y="14609"/>
                  <a:pt x="53187" y="14943"/>
                </a:cubicBezTo>
                <a:close/>
                <a:moveTo>
                  <a:pt x="456597" y="403413"/>
                </a:moveTo>
                <a:lnTo>
                  <a:pt x="53187" y="403413"/>
                </a:lnTo>
                <a:cubicBezTo>
                  <a:pt x="32559" y="403661"/>
                  <a:pt x="15636" y="387139"/>
                  <a:pt x="15389" y="366511"/>
                </a:cubicBezTo>
                <a:cubicBezTo>
                  <a:pt x="15387" y="366360"/>
                  <a:pt x="15386" y="366211"/>
                  <a:pt x="15386" y="366060"/>
                </a:cubicBezTo>
                <a:lnTo>
                  <a:pt x="15386" y="70225"/>
                </a:lnTo>
                <a:lnTo>
                  <a:pt x="220677" y="230992"/>
                </a:lnTo>
                <a:cubicBezTo>
                  <a:pt x="240913" y="245815"/>
                  <a:pt x="268423" y="245815"/>
                  <a:pt x="288659" y="230992"/>
                </a:cubicBezTo>
                <a:lnTo>
                  <a:pt x="493502" y="69777"/>
                </a:lnTo>
                <a:lnTo>
                  <a:pt x="493502" y="366060"/>
                </a:lnTo>
                <a:cubicBezTo>
                  <a:pt x="493503" y="386516"/>
                  <a:pt x="477052" y="403168"/>
                  <a:pt x="456597" y="403413"/>
                </a:cubicBezTo>
                <a:close/>
              </a:path>
            </a:pathLst>
          </a:custGeom>
          <a:solidFill>
            <a:schemeClr val="tx1"/>
          </a:solidFill>
          <a:ln w="14848" cap="flat">
            <a:noFill/>
            <a:prstDash val="solid"/>
            <a:miter/>
          </a:ln>
        </p:spPr>
        <p:txBody>
          <a:bodyPr rtlCol="0" anchor="ctr"/>
          <a:lstStyle/>
          <a:p>
            <a:endParaRPr lang="en-GB" dirty="0"/>
          </a:p>
        </p:txBody>
      </p:sp>
      <p:grpSp>
        <p:nvGrpSpPr>
          <p:cNvPr id="4" name="Graphic 5">
            <a:extLst>
              <a:ext uri="{FF2B5EF4-FFF2-40B4-BE49-F238E27FC236}">
                <a16:creationId xmlns:a16="http://schemas.microsoft.com/office/drawing/2014/main" id="{6245984F-3459-3550-B645-18AF0F8FD0F6}"/>
              </a:ext>
            </a:extLst>
          </p:cNvPr>
          <p:cNvGrpSpPr>
            <a:grpSpLocks noChangeAspect="1"/>
          </p:cNvGrpSpPr>
          <p:nvPr/>
        </p:nvGrpSpPr>
        <p:grpSpPr>
          <a:xfrm>
            <a:off x="10688490" y="4891683"/>
            <a:ext cx="897117" cy="580488"/>
            <a:chOff x="5842001" y="3219822"/>
            <a:chExt cx="507998" cy="328705"/>
          </a:xfrm>
          <a:solidFill>
            <a:schemeClr val="tx1"/>
          </a:solidFill>
        </p:grpSpPr>
        <p:sp>
          <p:nvSpPr>
            <p:cNvPr id="5" name="Freeform: Shape 4">
              <a:extLst>
                <a:ext uri="{FF2B5EF4-FFF2-40B4-BE49-F238E27FC236}">
                  <a16:creationId xmlns:a16="http://schemas.microsoft.com/office/drawing/2014/main" id="{9EF6A84E-6D48-11A8-15A0-55B75392E685}"/>
                </a:ext>
              </a:extLst>
            </p:cNvPr>
            <p:cNvSpPr/>
            <p:nvPr/>
          </p:nvSpPr>
          <p:spPr>
            <a:xfrm>
              <a:off x="5841999" y="3219822"/>
              <a:ext cx="507998" cy="328705"/>
            </a:xfrm>
            <a:custGeom>
              <a:avLst/>
              <a:gdLst>
                <a:gd name="connsiteX0" fmla="*/ 500529 w 507998"/>
                <a:gd name="connsiteY0" fmla="*/ 268941 h 328705"/>
                <a:gd name="connsiteX1" fmla="*/ 463176 w 507998"/>
                <a:gd name="connsiteY1" fmla="*/ 268941 h 328705"/>
                <a:gd name="connsiteX2" fmla="*/ 463176 w 507998"/>
                <a:gd name="connsiteY2" fmla="*/ 52294 h 328705"/>
                <a:gd name="connsiteX3" fmla="*/ 410882 w 507998"/>
                <a:gd name="connsiteY3" fmla="*/ 0 h 328705"/>
                <a:gd name="connsiteX4" fmla="*/ 410733 w 507998"/>
                <a:gd name="connsiteY4" fmla="*/ 0 h 328705"/>
                <a:gd name="connsiteX5" fmla="*/ 97119 w 507998"/>
                <a:gd name="connsiteY5" fmla="*/ 0 h 328705"/>
                <a:gd name="connsiteX6" fmla="*/ 44825 w 507998"/>
                <a:gd name="connsiteY6" fmla="*/ 52294 h 328705"/>
                <a:gd name="connsiteX7" fmla="*/ 44825 w 507998"/>
                <a:gd name="connsiteY7" fmla="*/ 268941 h 328705"/>
                <a:gd name="connsiteX8" fmla="*/ 7472 w 507998"/>
                <a:gd name="connsiteY8" fmla="*/ 268941 h 328705"/>
                <a:gd name="connsiteX9" fmla="*/ 1 w 507998"/>
                <a:gd name="connsiteY9" fmla="*/ 276707 h 328705"/>
                <a:gd name="connsiteX10" fmla="*/ 2 w 507998"/>
                <a:gd name="connsiteY10" fmla="*/ 276710 h 328705"/>
                <a:gd name="connsiteX11" fmla="*/ 52295 w 507998"/>
                <a:gd name="connsiteY11" fmla="*/ 328705 h 328705"/>
                <a:gd name="connsiteX12" fmla="*/ 455706 w 507998"/>
                <a:gd name="connsiteY12" fmla="*/ 328705 h 328705"/>
                <a:gd name="connsiteX13" fmla="*/ 508000 w 507998"/>
                <a:gd name="connsiteY13" fmla="*/ 276411 h 328705"/>
                <a:gd name="connsiteX14" fmla="*/ 508000 w 507998"/>
                <a:gd name="connsiteY14" fmla="*/ 276411 h 328705"/>
                <a:gd name="connsiteX15" fmla="*/ 500529 w 507998"/>
                <a:gd name="connsiteY15" fmla="*/ 268941 h 328705"/>
                <a:gd name="connsiteX16" fmla="*/ 59766 w 507998"/>
                <a:gd name="connsiteY16" fmla="*/ 52294 h 328705"/>
                <a:gd name="connsiteX17" fmla="*/ 97119 w 507998"/>
                <a:gd name="connsiteY17" fmla="*/ 14941 h 328705"/>
                <a:gd name="connsiteX18" fmla="*/ 410882 w 507998"/>
                <a:gd name="connsiteY18" fmla="*/ 14941 h 328705"/>
                <a:gd name="connsiteX19" fmla="*/ 448235 w 507998"/>
                <a:gd name="connsiteY19" fmla="*/ 52294 h 328705"/>
                <a:gd name="connsiteX20" fmla="*/ 448235 w 507998"/>
                <a:gd name="connsiteY20" fmla="*/ 268941 h 328705"/>
                <a:gd name="connsiteX21" fmla="*/ 59766 w 507998"/>
                <a:gd name="connsiteY21" fmla="*/ 268941 h 328705"/>
                <a:gd name="connsiteX22" fmla="*/ 455706 w 507998"/>
                <a:gd name="connsiteY22" fmla="*/ 313764 h 328705"/>
                <a:gd name="connsiteX23" fmla="*/ 52295 w 507998"/>
                <a:gd name="connsiteY23" fmla="*/ 313764 h 328705"/>
                <a:gd name="connsiteX24" fmla="*/ 15690 w 507998"/>
                <a:gd name="connsiteY24" fmla="*/ 283882 h 328705"/>
                <a:gd name="connsiteX25" fmla="*/ 493058 w 507998"/>
                <a:gd name="connsiteY25" fmla="*/ 283882 h 328705"/>
                <a:gd name="connsiteX26" fmla="*/ 455706 w 507998"/>
                <a:gd name="connsiteY26" fmla="*/ 313764 h 32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998" h="328705">
                  <a:moveTo>
                    <a:pt x="500529" y="268941"/>
                  </a:moveTo>
                  <a:lnTo>
                    <a:pt x="463176" y="268941"/>
                  </a:lnTo>
                  <a:lnTo>
                    <a:pt x="463176" y="52294"/>
                  </a:lnTo>
                  <a:cubicBezTo>
                    <a:pt x="463176" y="23413"/>
                    <a:pt x="439763" y="0"/>
                    <a:pt x="410882" y="0"/>
                  </a:cubicBezTo>
                  <a:cubicBezTo>
                    <a:pt x="410833" y="0"/>
                    <a:pt x="410782" y="0"/>
                    <a:pt x="410733" y="0"/>
                  </a:cubicBezTo>
                  <a:lnTo>
                    <a:pt x="97119" y="0"/>
                  </a:lnTo>
                  <a:cubicBezTo>
                    <a:pt x="68238" y="0"/>
                    <a:pt x="44825" y="23413"/>
                    <a:pt x="44825" y="52294"/>
                  </a:cubicBezTo>
                  <a:lnTo>
                    <a:pt x="44825" y="268941"/>
                  </a:lnTo>
                  <a:lnTo>
                    <a:pt x="7472" y="268941"/>
                  </a:lnTo>
                  <a:cubicBezTo>
                    <a:pt x="3264" y="269023"/>
                    <a:pt x="-80" y="272500"/>
                    <a:pt x="1" y="276707"/>
                  </a:cubicBezTo>
                  <a:cubicBezTo>
                    <a:pt x="1" y="276709"/>
                    <a:pt x="2" y="276709"/>
                    <a:pt x="2" y="276710"/>
                  </a:cubicBezTo>
                  <a:cubicBezTo>
                    <a:pt x="166" y="305475"/>
                    <a:pt x="23531" y="328705"/>
                    <a:pt x="52295" y="328705"/>
                  </a:cubicBezTo>
                  <a:lnTo>
                    <a:pt x="455706" y="328705"/>
                  </a:lnTo>
                  <a:cubicBezTo>
                    <a:pt x="484587" y="328705"/>
                    <a:pt x="508000" y="305292"/>
                    <a:pt x="508000" y="276411"/>
                  </a:cubicBezTo>
                  <a:lnTo>
                    <a:pt x="508000" y="276411"/>
                  </a:lnTo>
                  <a:cubicBezTo>
                    <a:pt x="508000" y="272286"/>
                    <a:pt x="504654" y="268941"/>
                    <a:pt x="500529" y="268941"/>
                  </a:cubicBezTo>
                  <a:close/>
                  <a:moveTo>
                    <a:pt x="59766" y="52294"/>
                  </a:moveTo>
                  <a:cubicBezTo>
                    <a:pt x="59766" y="31665"/>
                    <a:pt x="76489" y="14941"/>
                    <a:pt x="97119" y="14941"/>
                  </a:cubicBezTo>
                  <a:lnTo>
                    <a:pt x="410882" y="14941"/>
                  </a:lnTo>
                  <a:cubicBezTo>
                    <a:pt x="431511" y="14941"/>
                    <a:pt x="448235" y="31665"/>
                    <a:pt x="448235" y="52294"/>
                  </a:cubicBezTo>
                  <a:lnTo>
                    <a:pt x="448235" y="268941"/>
                  </a:lnTo>
                  <a:lnTo>
                    <a:pt x="59766" y="268941"/>
                  </a:lnTo>
                  <a:close/>
                  <a:moveTo>
                    <a:pt x="455706" y="313764"/>
                  </a:moveTo>
                  <a:lnTo>
                    <a:pt x="52295" y="313764"/>
                  </a:lnTo>
                  <a:cubicBezTo>
                    <a:pt x="34543" y="313767"/>
                    <a:pt x="19240" y="301276"/>
                    <a:pt x="15690" y="283882"/>
                  </a:cubicBezTo>
                  <a:lnTo>
                    <a:pt x="493058" y="283882"/>
                  </a:lnTo>
                  <a:cubicBezTo>
                    <a:pt x="489455" y="301554"/>
                    <a:pt x="473738" y="314127"/>
                    <a:pt x="455706" y="313764"/>
                  </a:cubicBezTo>
                  <a:close/>
                </a:path>
              </a:pathLst>
            </a:custGeom>
            <a:grpFill/>
            <a:ln w="1484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A79F47D3-7FE8-8199-540A-B5DA92563D2F}"/>
                </a:ext>
              </a:extLst>
            </p:cNvPr>
            <p:cNvSpPr/>
            <p:nvPr/>
          </p:nvSpPr>
          <p:spPr>
            <a:xfrm>
              <a:off x="6066118" y="3264645"/>
              <a:ext cx="149411" cy="119529"/>
            </a:xfrm>
            <a:custGeom>
              <a:avLst/>
              <a:gdLst>
                <a:gd name="connsiteX0" fmla="*/ 52144 w 149411"/>
                <a:gd name="connsiteY0" fmla="*/ 127149 h 119529"/>
                <a:gd name="connsiteX1" fmla="*/ 46019 w 149411"/>
                <a:gd name="connsiteY1" fmla="*/ 123862 h 119529"/>
                <a:gd name="connsiteX2" fmla="*/ 32721 w 149411"/>
                <a:gd name="connsiteY2" fmla="*/ 104588 h 119529"/>
                <a:gd name="connsiteX3" fmla="*/ 7471 w 149411"/>
                <a:gd name="connsiteY3" fmla="*/ 104588 h 119529"/>
                <a:gd name="connsiteX4" fmla="*/ 0 w 149411"/>
                <a:gd name="connsiteY4" fmla="*/ 97117 h 119529"/>
                <a:gd name="connsiteX5" fmla="*/ 0 w 149411"/>
                <a:gd name="connsiteY5" fmla="*/ 7471 h 119529"/>
                <a:gd name="connsiteX6" fmla="*/ 7471 w 149411"/>
                <a:gd name="connsiteY6" fmla="*/ 0 h 119529"/>
                <a:gd name="connsiteX7" fmla="*/ 141941 w 149411"/>
                <a:gd name="connsiteY7" fmla="*/ 0 h 119529"/>
                <a:gd name="connsiteX8" fmla="*/ 149411 w 149411"/>
                <a:gd name="connsiteY8" fmla="*/ 7471 h 119529"/>
                <a:gd name="connsiteX9" fmla="*/ 149411 w 149411"/>
                <a:gd name="connsiteY9" fmla="*/ 97117 h 119529"/>
                <a:gd name="connsiteX10" fmla="*/ 141941 w 149411"/>
                <a:gd name="connsiteY10" fmla="*/ 104588 h 119529"/>
                <a:gd name="connsiteX11" fmla="*/ 71867 w 149411"/>
                <a:gd name="connsiteY11" fmla="*/ 104588 h 119529"/>
                <a:gd name="connsiteX12" fmla="*/ 58270 w 149411"/>
                <a:gd name="connsiteY12" fmla="*/ 124011 h 119529"/>
                <a:gd name="connsiteX13" fmla="*/ 52144 w 149411"/>
                <a:gd name="connsiteY13" fmla="*/ 127149 h 119529"/>
                <a:gd name="connsiteX14" fmla="*/ 14941 w 149411"/>
                <a:gd name="connsiteY14" fmla="*/ 89647 h 119529"/>
                <a:gd name="connsiteX15" fmla="*/ 36606 w 149411"/>
                <a:gd name="connsiteY15" fmla="*/ 89647 h 119529"/>
                <a:gd name="connsiteX16" fmla="*/ 42732 w 149411"/>
                <a:gd name="connsiteY16" fmla="*/ 92934 h 119529"/>
                <a:gd name="connsiteX17" fmla="*/ 52294 w 149411"/>
                <a:gd name="connsiteY17" fmla="*/ 106530 h 119529"/>
                <a:gd name="connsiteX18" fmla="*/ 61856 w 149411"/>
                <a:gd name="connsiteY18" fmla="*/ 92934 h 119529"/>
                <a:gd name="connsiteX19" fmla="*/ 67982 w 149411"/>
                <a:gd name="connsiteY19" fmla="*/ 89647 h 119529"/>
                <a:gd name="connsiteX20" fmla="*/ 134470 w 149411"/>
                <a:gd name="connsiteY20" fmla="*/ 89647 h 119529"/>
                <a:gd name="connsiteX21" fmla="*/ 134470 w 149411"/>
                <a:gd name="connsiteY21" fmla="*/ 14941 h 119529"/>
                <a:gd name="connsiteX22" fmla="*/ 14941 w 149411"/>
                <a:gd name="connsiteY22" fmla="*/ 14941 h 11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9411" h="119529">
                  <a:moveTo>
                    <a:pt x="52144" y="127149"/>
                  </a:moveTo>
                  <a:cubicBezTo>
                    <a:pt x="49672" y="127182"/>
                    <a:pt x="47357" y="125940"/>
                    <a:pt x="46019" y="123862"/>
                  </a:cubicBezTo>
                  <a:lnTo>
                    <a:pt x="32721" y="104588"/>
                  </a:lnTo>
                  <a:lnTo>
                    <a:pt x="7471" y="104588"/>
                  </a:lnTo>
                  <a:cubicBezTo>
                    <a:pt x="3345" y="104588"/>
                    <a:pt x="0" y="101243"/>
                    <a:pt x="0" y="97117"/>
                  </a:cubicBezTo>
                  <a:lnTo>
                    <a:pt x="0" y="7471"/>
                  </a:lnTo>
                  <a:cubicBezTo>
                    <a:pt x="0" y="3345"/>
                    <a:pt x="3345" y="0"/>
                    <a:pt x="7471" y="0"/>
                  </a:cubicBezTo>
                  <a:lnTo>
                    <a:pt x="141941" y="0"/>
                  </a:lnTo>
                  <a:cubicBezTo>
                    <a:pt x="146066" y="0"/>
                    <a:pt x="149411" y="3345"/>
                    <a:pt x="149411" y="7471"/>
                  </a:cubicBezTo>
                  <a:lnTo>
                    <a:pt x="149411" y="97117"/>
                  </a:lnTo>
                  <a:cubicBezTo>
                    <a:pt x="149411" y="101243"/>
                    <a:pt x="146066" y="104588"/>
                    <a:pt x="141941" y="104588"/>
                  </a:cubicBezTo>
                  <a:lnTo>
                    <a:pt x="71867" y="104588"/>
                  </a:lnTo>
                  <a:lnTo>
                    <a:pt x="58270" y="124011"/>
                  </a:lnTo>
                  <a:cubicBezTo>
                    <a:pt x="56878" y="126012"/>
                    <a:pt x="54581" y="127188"/>
                    <a:pt x="52144" y="127149"/>
                  </a:cubicBezTo>
                  <a:close/>
                  <a:moveTo>
                    <a:pt x="14941" y="89647"/>
                  </a:moveTo>
                  <a:lnTo>
                    <a:pt x="36606" y="89647"/>
                  </a:lnTo>
                  <a:cubicBezTo>
                    <a:pt x="39078" y="89613"/>
                    <a:pt x="41393" y="90856"/>
                    <a:pt x="42732" y="92934"/>
                  </a:cubicBezTo>
                  <a:lnTo>
                    <a:pt x="52294" y="106530"/>
                  </a:lnTo>
                  <a:lnTo>
                    <a:pt x="61856" y="92934"/>
                  </a:lnTo>
                  <a:cubicBezTo>
                    <a:pt x="63195" y="90856"/>
                    <a:pt x="65509" y="89613"/>
                    <a:pt x="67982" y="89647"/>
                  </a:cubicBezTo>
                  <a:lnTo>
                    <a:pt x="134470" y="89647"/>
                  </a:lnTo>
                  <a:lnTo>
                    <a:pt x="134470" y="14941"/>
                  </a:lnTo>
                  <a:lnTo>
                    <a:pt x="14941" y="14941"/>
                  </a:lnTo>
                  <a:close/>
                </a:path>
              </a:pathLst>
            </a:custGeom>
            <a:grpFill/>
            <a:ln w="14848" cap="flat">
              <a:noFill/>
              <a:prstDash val="solid"/>
              <a:miter/>
            </a:ln>
          </p:spPr>
          <p:txBody>
            <a:bodyPr rtlCol="0" anchor="ctr"/>
            <a:lstStyle/>
            <a:p>
              <a:endParaRPr lang="en-GB" dirty="0"/>
            </a:p>
          </p:txBody>
        </p:sp>
      </p:grpSp>
      <p:grpSp>
        <p:nvGrpSpPr>
          <p:cNvPr id="9" name="Graphic 2">
            <a:extLst>
              <a:ext uri="{FF2B5EF4-FFF2-40B4-BE49-F238E27FC236}">
                <a16:creationId xmlns:a16="http://schemas.microsoft.com/office/drawing/2014/main" id="{134D1C26-C315-FEA0-978D-748827611D97}"/>
              </a:ext>
            </a:extLst>
          </p:cNvPr>
          <p:cNvGrpSpPr>
            <a:grpSpLocks noChangeAspect="1"/>
          </p:cNvGrpSpPr>
          <p:nvPr/>
        </p:nvGrpSpPr>
        <p:grpSpPr>
          <a:xfrm>
            <a:off x="10719693" y="2094149"/>
            <a:ext cx="704875" cy="704875"/>
            <a:chOff x="5864412" y="3152586"/>
            <a:chExt cx="463177" cy="463177"/>
          </a:xfrm>
          <a:solidFill>
            <a:schemeClr val="tx1"/>
          </a:solidFill>
        </p:grpSpPr>
        <p:sp>
          <p:nvSpPr>
            <p:cNvPr id="10" name="Freeform: Shape 9">
              <a:extLst>
                <a:ext uri="{FF2B5EF4-FFF2-40B4-BE49-F238E27FC236}">
                  <a16:creationId xmlns:a16="http://schemas.microsoft.com/office/drawing/2014/main" id="{8785BE7E-4EE1-D97E-E9D9-2A2C2F383F88}"/>
                </a:ext>
              </a:extLst>
            </p:cNvPr>
            <p:cNvSpPr/>
            <p:nvPr/>
          </p:nvSpPr>
          <p:spPr>
            <a:xfrm>
              <a:off x="5881548" y="3415799"/>
              <a:ext cx="217966" cy="190720"/>
            </a:xfrm>
            <a:custGeom>
              <a:avLst/>
              <a:gdLst>
                <a:gd name="connsiteX0" fmla="*/ 213362 w 217965"/>
                <a:gd name="connsiteY0" fmla="*/ 186341 h 190719"/>
                <a:gd name="connsiteX1" fmla="*/ 124678 w 217965"/>
                <a:gd name="connsiteY1" fmla="*/ 186341 h 190719"/>
                <a:gd name="connsiteX2" fmla="*/ 79314 w 217965"/>
                <a:gd name="connsiteY2" fmla="*/ 142627 h 190719"/>
                <a:gd name="connsiteX3" fmla="*/ 79314 w 217965"/>
                <a:gd name="connsiteY3" fmla="*/ 142612 h 190719"/>
                <a:gd name="connsiteX4" fmla="*/ 79314 w 217965"/>
                <a:gd name="connsiteY4" fmla="*/ 22049 h 190719"/>
                <a:gd name="connsiteX5" fmla="*/ 133805 w 217965"/>
                <a:gd name="connsiteY5" fmla="*/ 75451 h 190719"/>
                <a:gd name="connsiteX6" fmla="*/ 138573 w 217965"/>
                <a:gd name="connsiteY6" fmla="*/ 77358 h 190719"/>
                <a:gd name="connsiteX7" fmla="*/ 145425 w 217965"/>
                <a:gd name="connsiteY7" fmla="*/ 70588 h 190719"/>
                <a:gd name="connsiteX8" fmla="*/ 143341 w 217965"/>
                <a:gd name="connsiteY8" fmla="*/ 65642 h 190719"/>
                <a:gd name="connsiteX9" fmla="*/ 77270 w 217965"/>
                <a:gd name="connsiteY9" fmla="*/ 1070 h 190719"/>
                <a:gd name="connsiteX10" fmla="*/ 77270 w 217965"/>
                <a:gd name="connsiteY10" fmla="*/ 1070 h 190719"/>
                <a:gd name="connsiteX11" fmla="*/ 77270 w 217965"/>
                <a:gd name="connsiteY11" fmla="*/ 1070 h 190719"/>
                <a:gd name="connsiteX12" fmla="*/ 75772 w 217965"/>
                <a:gd name="connsiteY12" fmla="*/ 116 h 190719"/>
                <a:gd name="connsiteX13" fmla="*/ 73456 w 217965"/>
                <a:gd name="connsiteY13" fmla="*/ 116 h 190719"/>
                <a:gd name="connsiteX14" fmla="*/ 73456 w 217965"/>
                <a:gd name="connsiteY14" fmla="*/ 116 h 190719"/>
                <a:gd name="connsiteX15" fmla="*/ 71004 w 217965"/>
                <a:gd name="connsiteY15" fmla="*/ 116 h 190719"/>
                <a:gd name="connsiteX16" fmla="*/ 69641 w 217965"/>
                <a:gd name="connsiteY16" fmla="*/ 1070 h 190719"/>
                <a:gd name="connsiteX17" fmla="*/ 68824 w 217965"/>
                <a:gd name="connsiteY17" fmla="*/ 1070 h 190719"/>
                <a:gd name="connsiteX18" fmla="*/ 2072 w 217965"/>
                <a:gd name="connsiteY18" fmla="*/ 65642 h 190719"/>
                <a:gd name="connsiteX19" fmla="*/ 1936 w 217965"/>
                <a:gd name="connsiteY19" fmla="*/ 75315 h 190719"/>
                <a:gd name="connsiteX20" fmla="*/ 11608 w 217965"/>
                <a:gd name="connsiteY20" fmla="*/ 75451 h 190719"/>
                <a:gd name="connsiteX21" fmla="*/ 66781 w 217965"/>
                <a:gd name="connsiteY21" fmla="*/ 22049 h 190719"/>
                <a:gd name="connsiteX22" fmla="*/ 66781 w 217965"/>
                <a:gd name="connsiteY22" fmla="*/ 142612 h 190719"/>
                <a:gd name="connsiteX23" fmla="*/ 124678 w 217965"/>
                <a:gd name="connsiteY23" fmla="*/ 199964 h 190719"/>
                <a:gd name="connsiteX24" fmla="*/ 213362 w 217965"/>
                <a:gd name="connsiteY24" fmla="*/ 199964 h 190719"/>
                <a:gd name="connsiteX25" fmla="*/ 220174 w 217965"/>
                <a:gd name="connsiteY25" fmla="*/ 193152 h 190719"/>
                <a:gd name="connsiteX26" fmla="*/ 213362 w 217965"/>
                <a:gd name="connsiteY26" fmla="*/ 186341 h 19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7965" h="190719">
                  <a:moveTo>
                    <a:pt x="213362" y="186341"/>
                  </a:moveTo>
                  <a:lnTo>
                    <a:pt x="124678" y="186341"/>
                  </a:lnTo>
                  <a:cubicBezTo>
                    <a:pt x="100079" y="186796"/>
                    <a:pt x="79769" y="167225"/>
                    <a:pt x="79314" y="142627"/>
                  </a:cubicBezTo>
                  <a:cubicBezTo>
                    <a:pt x="79314" y="142621"/>
                    <a:pt x="79314" y="142617"/>
                    <a:pt x="79314" y="142612"/>
                  </a:cubicBezTo>
                  <a:lnTo>
                    <a:pt x="79314" y="22049"/>
                  </a:lnTo>
                  <a:lnTo>
                    <a:pt x="133805" y="75451"/>
                  </a:lnTo>
                  <a:cubicBezTo>
                    <a:pt x="135058" y="76725"/>
                    <a:pt x="136787" y="77415"/>
                    <a:pt x="138573" y="77358"/>
                  </a:cubicBezTo>
                  <a:cubicBezTo>
                    <a:pt x="142334" y="77381"/>
                    <a:pt x="145402" y="74350"/>
                    <a:pt x="145425" y="70588"/>
                  </a:cubicBezTo>
                  <a:cubicBezTo>
                    <a:pt x="145436" y="68724"/>
                    <a:pt x="144683" y="66937"/>
                    <a:pt x="143341" y="65642"/>
                  </a:cubicBezTo>
                  <a:lnTo>
                    <a:pt x="77270" y="1070"/>
                  </a:lnTo>
                  <a:lnTo>
                    <a:pt x="77270" y="1070"/>
                  </a:lnTo>
                  <a:cubicBezTo>
                    <a:pt x="77270" y="1070"/>
                    <a:pt x="77270" y="1070"/>
                    <a:pt x="77270" y="1070"/>
                  </a:cubicBezTo>
                  <a:lnTo>
                    <a:pt x="75772" y="116"/>
                  </a:lnTo>
                  <a:cubicBezTo>
                    <a:pt x="75006" y="-24"/>
                    <a:pt x="74221" y="-24"/>
                    <a:pt x="73456" y="116"/>
                  </a:cubicBezTo>
                  <a:lnTo>
                    <a:pt x="73456" y="116"/>
                  </a:lnTo>
                  <a:cubicBezTo>
                    <a:pt x="72646" y="-39"/>
                    <a:pt x="71814" y="-39"/>
                    <a:pt x="71004" y="116"/>
                  </a:cubicBezTo>
                  <a:lnTo>
                    <a:pt x="69641" y="1070"/>
                  </a:lnTo>
                  <a:lnTo>
                    <a:pt x="68824" y="1070"/>
                  </a:lnTo>
                  <a:lnTo>
                    <a:pt x="2072" y="65642"/>
                  </a:lnTo>
                  <a:cubicBezTo>
                    <a:pt x="-637" y="68276"/>
                    <a:pt x="-698" y="72606"/>
                    <a:pt x="1936" y="75315"/>
                  </a:cubicBezTo>
                  <a:cubicBezTo>
                    <a:pt x="4569" y="78023"/>
                    <a:pt x="8899" y="78084"/>
                    <a:pt x="11608" y="75451"/>
                  </a:cubicBezTo>
                  <a:lnTo>
                    <a:pt x="66781" y="22049"/>
                  </a:lnTo>
                  <a:lnTo>
                    <a:pt x="66781" y="142612"/>
                  </a:lnTo>
                  <a:cubicBezTo>
                    <a:pt x="67298" y="174282"/>
                    <a:pt x="93004" y="199746"/>
                    <a:pt x="124678" y="199964"/>
                  </a:cubicBezTo>
                  <a:lnTo>
                    <a:pt x="213362" y="199964"/>
                  </a:lnTo>
                  <a:cubicBezTo>
                    <a:pt x="217124" y="199964"/>
                    <a:pt x="220174" y="196914"/>
                    <a:pt x="220174" y="193152"/>
                  </a:cubicBezTo>
                  <a:cubicBezTo>
                    <a:pt x="220174" y="189391"/>
                    <a:pt x="217124" y="186341"/>
                    <a:pt x="213362" y="186341"/>
                  </a:cubicBezTo>
                  <a:close/>
                </a:path>
              </a:pathLst>
            </a:custGeom>
            <a:grpFill/>
            <a:ln w="13447"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3AF1E7A0-645A-6D80-057B-1F774B3AE1FC}"/>
                </a:ext>
              </a:extLst>
            </p:cNvPr>
            <p:cNvSpPr/>
            <p:nvPr/>
          </p:nvSpPr>
          <p:spPr>
            <a:xfrm>
              <a:off x="6092322" y="3152580"/>
              <a:ext cx="217966" cy="190720"/>
            </a:xfrm>
            <a:custGeom>
              <a:avLst/>
              <a:gdLst>
                <a:gd name="connsiteX0" fmla="*/ 6811 w 217965"/>
                <a:gd name="connsiteY0" fmla="*/ 13629 h 190719"/>
                <a:gd name="connsiteX1" fmla="*/ 95496 w 217965"/>
                <a:gd name="connsiteY1" fmla="*/ 13629 h 190719"/>
                <a:gd name="connsiteX2" fmla="*/ 140860 w 217965"/>
                <a:gd name="connsiteY2" fmla="*/ 57343 h 190719"/>
                <a:gd name="connsiteX3" fmla="*/ 140860 w 217965"/>
                <a:gd name="connsiteY3" fmla="*/ 57358 h 190719"/>
                <a:gd name="connsiteX4" fmla="*/ 140860 w 217965"/>
                <a:gd name="connsiteY4" fmla="*/ 177920 h 190719"/>
                <a:gd name="connsiteX5" fmla="*/ 85415 w 217965"/>
                <a:gd name="connsiteY5" fmla="*/ 124519 h 190719"/>
                <a:gd name="connsiteX6" fmla="*/ 75743 w 217965"/>
                <a:gd name="connsiteY6" fmla="*/ 124655 h 190719"/>
                <a:gd name="connsiteX7" fmla="*/ 75879 w 217965"/>
                <a:gd name="connsiteY7" fmla="*/ 134327 h 190719"/>
                <a:gd name="connsiteX8" fmla="*/ 142631 w 217965"/>
                <a:gd name="connsiteY8" fmla="*/ 198900 h 190719"/>
                <a:gd name="connsiteX9" fmla="*/ 143449 w 217965"/>
                <a:gd name="connsiteY9" fmla="*/ 198900 h 190719"/>
                <a:gd name="connsiteX10" fmla="*/ 144811 w 217965"/>
                <a:gd name="connsiteY10" fmla="*/ 199853 h 190719"/>
                <a:gd name="connsiteX11" fmla="*/ 149851 w 217965"/>
                <a:gd name="connsiteY11" fmla="*/ 199853 h 190719"/>
                <a:gd name="connsiteX12" fmla="*/ 151214 w 217965"/>
                <a:gd name="connsiteY12" fmla="*/ 198900 h 190719"/>
                <a:gd name="connsiteX13" fmla="*/ 152031 w 217965"/>
                <a:gd name="connsiteY13" fmla="*/ 198900 h 190719"/>
                <a:gd name="connsiteX14" fmla="*/ 152031 w 217965"/>
                <a:gd name="connsiteY14" fmla="*/ 198900 h 190719"/>
                <a:gd name="connsiteX15" fmla="*/ 218647 w 217965"/>
                <a:gd name="connsiteY15" fmla="*/ 134327 h 190719"/>
                <a:gd name="connsiteX16" fmla="*/ 218783 w 217965"/>
                <a:gd name="connsiteY16" fmla="*/ 124655 h 190719"/>
                <a:gd name="connsiteX17" fmla="*/ 209111 w 217965"/>
                <a:gd name="connsiteY17" fmla="*/ 124519 h 190719"/>
                <a:gd name="connsiteX18" fmla="*/ 154619 w 217965"/>
                <a:gd name="connsiteY18" fmla="*/ 177920 h 190719"/>
                <a:gd name="connsiteX19" fmla="*/ 154619 w 217965"/>
                <a:gd name="connsiteY19" fmla="*/ 57358 h 190719"/>
                <a:gd name="connsiteX20" fmla="*/ 95496 w 217965"/>
                <a:gd name="connsiteY20" fmla="*/ 6 h 190719"/>
                <a:gd name="connsiteX21" fmla="*/ 6811 w 217965"/>
                <a:gd name="connsiteY21" fmla="*/ 6 h 190719"/>
                <a:gd name="connsiteX22" fmla="*/ 0 w 217965"/>
                <a:gd name="connsiteY22" fmla="*/ 6817 h 190719"/>
                <a:gd name="connsiteX23" fmla="*/ 6811 w 217965"/>
                <a:gd name="connsiteY23" fmla="*/ 13629 h 19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965" h="190719">
                  <a:moveTo>
                    <a:pt x="6811" y="13629"/>
                  </a:moveTo>
                  <a:lnTo>
                    <a:pt x="95496" y="13629"/>
                  </a:lnTo>
                  <a:cubicBezTo>
                    <a:pt x="120095" y="13173"/>
                    <a:pt x="140404" y="32745"/>
                    <a:pt x="140860" y="57343"/>
                  </a:cubicBezTo>
                  <a:cubicBezTo>
                    <a:pt x="140860" y="57348"/>
                    <a:pt x="140860" y="57353"/>
                    <a:pt x="140860" y="57358"/>
                  </a:cubicBezTo>
                  <a:lnTo>
                    <a:pt x="140860" y="177920"/>
                  </a:lnTo>
                  <a:lnTo>
                    <a:pt x="85415" y="124519"/>
                  </a:lnTo>
                  <a:cubicBezTo>
                    <a:pt x="82707" y="121886"/>
                    <a:pt x="78376" y="121947"/>
                    <a:pt x="75743" y="124655"/>
                  </a:cubicBezTo>
                  <a:cubicBezTo>
                    <a:pt x="73110" y="127364"/>
                    <a:pt x="73171" y="131694"/>
                    <a:pt x="75879" y="134327"/>
                  </a:cubicBezTo>
                  <a:lnTo>
                    <a:pt x="142631" y="198900"/>
                  </a:lnTo>
                  <a:lnTo>
                    <a:pt x="143449" y="198900"/>
                  </a:lnTo>
                  <a:lnTo>
                    <a:pt x="144811" y="199853"/>
                  </a:lnTo>
                  <a:cubicBezTo>
                    <a:pt x="146413" y="200575"/>
                    <a:pt x="148249" y="200575"/>
                    <a:pt x="149851" y="199853"/>
                  </a:cubicBezTo>
                  <a:lnTo>
                    <a:pt x="151214" y="198900"/>
                  </a:lnTo>
                  <a:lnTo>
                    <a:pt x="152031" y="198900"/>
                  </a:lnTo>
                  <a:lnTo>
                    <a:pt x="152031" y="198900"/>
                  </a:lnTo>
                  <a:lnTo>
                    <a:pt x="218647" y="134327"/>
                  </a:lnTo>
                  <a:cubicBezTo>
                    <a:pt x="221355" y="131694"/>
                    <a:pt x="221416" y="127364"/>
                    <a:pt x="218783" y="124655"/>
                  </a:cubicBezTo>
                  <a:cubicBezTo>
                    <a:pt x="216150" y="121947"/>
                    <a:pt x="211819" y="121886"/>
                    <a:pt x="209111" y="124519"/>
                  </a:cubicBezTo>
                  <a:lnTo>
                    <a:pt x="154619" y="177920"/>
                  </a:lnTo>
                  <a:lnTo>
                    <a:pt x="154619" y="57358"/>
                  </a:lnTo>
                  <a:cubicBezTo>
                    <a:pt x="154096" y="25209"/>
                    <a:pt x="127646" y="-449"/>
                    <a:pt x="95496" y="6"/>
                  </a:cubicBezTo>
                  <a:lnTo>
                    <a:pt x="6811" y="6"/>
                  </a:lnTo>
                  <a:cubicBezTo>
                    <a:pt x="3050" y="6"/>
                    <a:pt x="0" y="3056"/>
                    <a:pt x="0" y="6817"/>
                  </a:cubicBezTo>
                  <a:cubicBezTo>
                    <a:pt x="0" y="10579"/>
                    <a:pt x="3050" y="13629"/>
                    <a:pt x="6811" y="13629"/>
                  </a:cubicBezTo>
                  <a:close/>
                </a:path>
              </a:pathLst>
            </a:custGeom>
            <a:grpFill/>
            <a:ln w="13447"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F00F0919-F149-0B0C-613F-0906FD8DB640}"/>
                </a:ext>
              </a:extLst>
            </p:cNvPr>
            <p:cNvSpPr/>
            <p:nvPr/>
          </p:nvSpPr>
          <p:spPr>
            <a:xfrm>
              <a:off x="5905280" y="3152451"/>
              <a:ext cx="95360" cy="95360"/>
            </a:xfrm>
            <a:custGeom>
              <a:avLst/>
              <a:gdLst>
                <a:gd name="connsiteX0" fmla="*/ 51903 w 95359"/>
                <a:gd name="connsiteY0" fmla="*/ 102987 h 95359"/>
                <a:gd name="connsiteX1" fmla="*/ 102988 w 95359"/>
                <a:gd name="connsiteY1" fmla="*/ 51086 h 95359"/>
                <a:gd name="connsiteX2" fmla="*/ 51085 w 95359"/>
                <a:gd name="connsiteY2" fmla="*/ 2 h 95359"/>
                <a:gd name="connsiteX3" fmla="*/ 0 w 95359"/>
                <a:gd name="connsiteY3" fmla="*/ 51629 h 95359"/>
                <a:gd name="connsiteX4" fmla="*/ 51355 w 95359"/>
                <a:gd name="connsiteY4" fmla="*/ 102990 h 95359"/>
                <a:gd name="connsiteX5" fmla="*/ 51903 w 95359"/>
                <a:gd name="connsiteY5" fmla="*/ 102987 h 95359"/>
                <a:gd name="connsiteX6" fmla="*/ 51903 w 95359"/>
                <a:gd name="connsiteY6" fmla="*/ 13757 h 95359"/>
                <a:gd name="connsiteX7" fmla="*/ 89364 w 95359"/>
                <a:gd name="connsiteY7" fmla="*/ 52036 h 95359"/>
                <a:gd name="connsiteX8" fmla="*/ 51086 w 95359"/>
                <a:gd name="connsiteY8" fmla="*/ 89496 h 95359"/>
                <a:gd name="connsiteX9" fmla="*/ 13623 w 95359"/>
                <a:gd name="connsiteY9" fmla="*/ 51629 h 95359"/>
                <a:gd name="connsiteX10" fmla="*/ 51766 w 95359"/>
                <a:gd name="connsiteY10" fmla="*/ 13757 h 95359"/>
                <a:gd name="connsiteX11" fmla="*/ 51903 w 95359"/>
                <a:gd name="connsiteY11" fmla="*/ 13757 h 9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359" h="95359">
                  <a:moveTo>
                    <a:pt x="51903" y="102987"/>
                  </a:moveTo>
                  <a:cubicBezTo>
                    <a:pt x="80342" y="102761"/>
                    <a:pt x="103212" y="79524"/>
                    <a:pt x="102988" y="51086"/>
                  </a:cubicBezTo>
                  <a:cubicBezTo>
                    <a:pt x="102761" y="22647"/>
                    <a:pt x="79524" y="-224"/>
                    <a:pt x="51085" y="2"/>
                  </a:cubicBezTo>
                  <a:cubicBezTo>
                    <a:pt x="22754" y="227"/>
                    <a:pt x="-74" y="23297"/>
                    <a:pt x="0" y="51629"/>
                  </a:cubicBezTo>
                  <a:cubicBezTo>
                    <a:pt x="-1" y="79993"/>
                    <a:pt x="22991" y="102989"/>
                    <a:pt x="51355" y="102990"/>
                  </a:cubicBezTo>
                  <a:cubicBezTo>
                    <a:pt x="51538" y="102990"/>
                    <a:pt x="51721" y="102989"/>
                    <a:pt x="51903" y="102987"/>
                  </a:cubicBezTo>
                  <a:close/>
                  <a:moveTo>
                    <a:pt x="51903" y="13757"/>
                  </a:moveTo>
                  <a:cubicBezTo>
                    <a:pt x="72818" y="13983"/>
                    <a:pt x="89590" y="31121"/>
                    <a:pt x="89364" y="52036"/>
                  </a:cubicBezTo>
                  <a:cubicBezTo>
                    <a:pt x="89138" y="72950"/>
                    <a:pt x="72001" y="89722"/>
                    <a:pt x="51086" y="89496"/>
                  </a:cubicBezTo>
                  <a:cubicBezTo>
                    <a:pt x="30331" y="89272"/>
                    <a:pt x="13624" y="72385"/>
                    <a:pt x="13623" y="51629"/>
                  </a:cubicBezTo>
                  <a:cubicBezTo>
                    <a:pt x="13698" y="30638"/>
                    <a:pt x="30775" y="13682"/>
                    <a:pt x="51766" y="13757"/>
                  </a:cubicBezTo>
                  <a:cubicBezTo>
                    <a:pt x="51812" y="13757"/>
                    <a:pt x="51857" y="13757"/>
                    <a:pt x="51903" y="13757"/>
                  </a:cubicBezTo>
                  <a:close/>
                </a:path>
              </a:pathLst>
            </a:custGeom>
            <a:grpFill/>
            <a:ln w="13447"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BC80903D-2CAE-B411-2B34-B7B08B6E8504}"/>
                </a:ext>
              </a:extLst>
            </p:cNvPr>
            <p:cNvSpPr/>
            <p:nvPr/>
          </p:nvSpPr>
          <p:spPr>
            <a:xfrm>
              <a:off x="5864412" y="3266882"/>
              <a:ext cx="177097" cy="108983"/>
            </a:xfrm>
            <a:custGeom>
              <a:avLst/>
              <a:gdLst>
                <a:gd name="connsiteX0" fmla="*/ 157071 w 177097"/>
                <a:gd name="connsiteY0" fmla="*/ 111980 h 108982"/>
                <a:gd name="connsiteX1" fmla="*/ 185679 w 177097"/>
                <a:gd name="connsiteY1" fmla="*/ 83372 h 108982"/>
                <a:gd name="connsiteX2" fmla="*/ 185679 w 177097"/>
                <a:gd name="connsiteY2" fmla="*/ 61030 h 108982"/>
                <a:gd name="connsiteX3" fmla="*/ 124649 w 177097"/>
                <a:gd name="connsiteY3" fmla="*/ 0 h 108982"/>
                <a:gd name="connsiteX4" fmla="*/ 61030 w 177097"/>
                <a:gd name="connsiteY4" fmla="*/ 0 h 108982"/>
                <a:gd name="connsiteX5" fmla="*/ 0 w 177097"/>
                <a:gd name="connsiteY5" fmla="*/ 61030 h 108982"/>
                <a:gd name="connsiteX6" fmla="*/ 0 w 177097"/>
                <a:gd name="connsiteY6" fmla="*/ 83372 h 108982"/>
                <a:gd name="connsiteX7" fmla="*/ 28608 w 177097"/>
                <a:gd name="connsiteY7" fmla="*/ 111980 h 108982"/>
                <a:gd name="connsiteX8" fmla="*/ 13623 w 177097"/>
                <a:gd name="connsiteY8" fmla="*/ 83372 h 108982"/>
                <a:gd name="connsiteX9" fmla="*/ 13623 w 177097"/>
                <a:gd name="connsiteY9" fmla="*/ 61030 h 108982"/>
                <a:gd name="connsiteX10" fmla="*/ 61030 w 177097"/>
                <a:gd name="connsiteY10" fmla="*/ 13623 h 108982"/>
                <a:gd name="connsiteX11" fmla="*/ 124649 w 177097"/>
                <a:gd name="connsiteY11" fmla="*/ 13623 h 108982"/>
                <a:gd name="connsiteX12" fmla="*/ 172057 w 177097"/>
                <a:gd name="connsiteY12" fmla="*/ 61030 h 108982"/>
                <a:gd name="connsiteX13" fmla="*/ 172057 w 177097"/>
                <a:gd name="connsiteY13" fmla="*/ 83372 h 108982"/>
                <a:gd name="connsiteX14" fmla="*/ 157071 w 177097"/>
                <a:gd name="connsiteY14" fmla="*/ 98357 h 108982"/>
                <a:gd name="connsiteX15" fmla="*/ 28608 w 177097"/>
                <a:gd name="connsiteY15" fmla="*/ 98357 h 108982"/>
                <a:gd name="connsiteX16" fmla="*/ 13623 w 177097"/>
                <a:gd name="connsiteY16" fmla="*/ 83372 h 108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7097" h="108982">
                  <a:moveTo>
                    <a:pt x="157071" y="111980"/>
                  </a:moveTo>
                  <a:cubicBezTo>
                    <a:pt x="172840" y="111905"/>
                    <a:pt x="185605" y="99140"/>
                    <a:pt x="185679" y="83372"/>
                  </a:cubicBezTo>
                  <a:lnTo>
                    <a:pt x="185679" y="61030"/>
                  </a:lnTo>
                  <a:cubicBezTo>
                    <a:pt x="185605" y="27355"/>
                    <a:pt x="158325" y="75"/>
                    <a:pt x="124649" y="0"/>
                  </a:cubicBezTo>
                  <a:lnTo>
                    <a:pt x="61030" y="0"/>
                  </a:lnTo>
                  <a:cubicBezTo>
                    <a:pt x="27355" y="75"/>
                    <a:pt x="75" y="27355"/>
                    <a:pt x="0" y="61030"/>
                  </a:cubicBezTo>
                  <a:lnTo>
                    <a:pt x="0" y="83372"/>
                  </a:lnTo>
                  <a:cubicBezTo>
                    <a:pt x="0" y="99172"/>
                    <a:pt x="12808" y="111980"/>
                    <a:pt x="28608" y="111980"/>
                  </a:cubicBezTo>
                  <a:close/>
                  <a:moveTo>
                    <a:pt x="13623" y="83372"/>
                  </a:moveTo>
                  <a:lnTo>
                    <a:pt x="13623" y="61030"/>
                  </a:lnTo>
                  <a:cubicBezTo>
                    <a:pt x="13698" y="34879"/>
                    <a:pt x="34879" y="13698"/>
                    <a:pt x="61030" y="13623"/>
                  </a:cubicBezTo>
                  <a:lnTo>
                    <a:pt x="124649" y="13623"/>
                  </a:lnTo>
                  <a:cubicBezTo>
                    <a:pt x="150770" y="13772"/>
                    <a:pt x="171908" y="34910"/>
                    <a:pt x="172057" y="61030"/>
                  </a:cubicBezTo>
                  <a:lnTo>
                    <a:pt x="172057" y="83372"/>
                  </a:lnTo>
                  <a:cubicBezTo>
                    <a:pt x="172057" y="91648"/>
                    <a:pt x="165347" y="98357"/>
                    <a:pt x="157071" y="98357"/>
                  </a:cubicBezTo>
                  <a:lnTo>
                    <a:pt x="28608" y="98357"/>
                  </a:lnTo>
                  <a:cubicBezTo>
                    <a:pt x="20332" y="98357"/>
                    <a:pt x="13623" y="91648"/>
                    <a:pt x="13623" y="83372"/>
                  </a:cubicBezTo>
                  <a:close/>
                </a:path>
              </a:pathLst>
            </a:custGeom>
            <a:grpFill/>
            <a:ln w="13447"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5538DE03-2A71-ED42-2C93-DB67F2EE7059}"/>
                </a:ext>
              </a:extLst>
            </p:cNvPr>
            <p:cNvSpPr/>
            <p:nvPr/>
          </p:nvSpPr>
          <p:spPr>
            <a:xfrm>
              <a:off x="6184413" y="3389624"/>
              <a:ext cx="95360" cy="95360"/>
            </a:xfrm>
            <a:custGeom>
              <a:avLst/>
              <a:gdLst>
                <a:gd name="connsiteX0" fmla="*/ 0 w 95359"/>
                <a:gd name="connsiteY0" fmla="*/ 51358 h 95359"/>
                <a:gd name="connsiteX1" fmla="*/ 51358 w 95359"/>
                <a:gd name="connsiteY1" fmla="*/ 102989 h 95359"/>
                <a:gd name="connsiteX2" fmla="*/ 102989 w 95359"/>
                <a:gd name="connsiteY2" fmla="*/ 51631 h 95359"/>
                <a:gd name="connsiteX3" fmla="*/ 51631 w 95359"/>
                <a:gd name="connsiteY3" fmla="*/ 0 h 95359"/>
                <a:gd name="connsiteX4" fmla="*/ 51358 w 95359"/>
                <a:gd name="connsiteY4" fmla="*/ 0 h 95359"/>
                <a:gd name="connsiteX5" fmla="*/ 0 w 95359"/>
                <a:gd name="connsiteY5" fmla="*/ 51358 h 95359"/>
                <a:gd name="connsiteX6" fmla="*/ 89230 w 95359"/>
                <a:gd name="connsiteY6" fmla="*/ 51358 h 95359"/>
                <a:gd name="connsiteX7" fmla="*/ 51495 w 95359"/>
                <a:gd name="connsiteY7" fmla="*/ 89366 h 95359"/>
                <a:gd name="connsiteX8" fmla="*/ 13487 w 95359"/>
                <a:gd name="connsiteY8" fmla="*/ 51631 h 95359"/>
                <a:gd name="connsiteX9" fmla="*/ 51222 w 95359"/>
                <a:gd name="connsiteY9" fmla="*/ 13623 h 95359"/>
                <a:gd name="connsiteX10" fmla="*/ 51358 w 95359"/>
                <a:gd name="connsiteY10" fmla="*/ 13623 h 95359"/>
                <a:gd name="connsiteX11" fmla="*/ 88685 w 95359"/>
                <a:gd name="connsiteY11" fmla="*/ 51358 h 9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359" h="95359">
                  <a:moveTo>
                    <a:pt x="0" y="51358"/>
                  </a:moveTo>
                  <a:cubicBezTo>
                    <a:pt x="-75" y="79797"/>
                    <a:pt x="22919" y="102914"/>
                    <a:pt x="51358" y="102989"/>
                  </a:cubicBezTo>
                  <a:cubicBezTo>
                    <a:pt x="79797" y="103064"/>
                    <a:pt x="102914" y="80070"/>
                    <a:pt x="102989" y="51631"/>
                  </a:cubicBezTo>
                  <a:cubicBezTo>
                    <a:pt x="103064" y="23190"/>
                    <a:pt x="80070" y="75"/>
                    <a:pt x="51631" y="0"/>
                  </a:cubicBezTo>
                  <a:cubicBezTo>
                    <a:pt x="51540" y="0"/>
                    <a:pt x="51450" y="0"/>
                    <a:pt x="51358" y="0"/>
                  </a:cubicBezTo>
                  <a:cubicBezTo>
                    <a:pt x="23026" y="75"/>
                    <a:pt x="75" y="23025"/>
                    <a:pt x="0" y="51358"/>
                  </a:cubicBezTo>
                  <a:close/>
                  <a:moveTo>
                    <a:pt x="89230" y="51358"/>
                  </a:moveTo>
                  <a:cubicBezTo>
                    <a:pt x="89305" y="72273"/>
                    <a:pt x="72411" y="89291"/>
                    <a:pt x="51495" y="89366"/>
                  </a:cubicBezTo>
                  <a:cubicBezTo>
                    <a:pt x="30579" y="89441"/>
                    <a:pt x="13563" y="72546"/>
                    <a:pt x="13487" y="51631"/>
                  </a:cubicBezTo>
                  <a:cubicBezTo>
                    <a:pt x="13412" y="30715"/>
                    <a:pt x="30307" y="13698"/>
                    <a:pt x="51222" y="13623"/>
                  </a:cubicBezTo>
                  <a:cubicBezTo>
                    <a:pt x="51267" y="13623"/>
                    <a:pt x="51313" y="13623"/>
                    <a:pt x="51358" y="13623"/>
                  </a:cubicBezTo>
                  <a:cubicBezTo>
                    <a:pt x="71978" y="13992"/>
                    <a:pt x="88541" y="30736"/>
                    <a:pt x="88685" y="51358"/>
                  </a:cubicBezTo>
                  <a:close/>
                </a:path>
              </a:pathLst>
            </a:custGeom>
            <a:grpFill/>
            <a:ln w="13447"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0490BFBB-934B-E506-EE0C-402346FE19D2}"/>
                </a:ext>
              </a:extLst>
            </p:cNvPr>
            <p:cNvSpPr/>
            <p:nvPr/>
          </p:nvSpPr>
          <p:spPr>
            <a:xfrm>
              <a:off x="6142999" y="3503919"/>
              <a:ext cx="177097" cy="108983"/>
            </a:xfrm>
            <a:custGeom>
              <a:avLst/>
              <a:gdLst>
                <a:gd name="connsiteX0" fmla="*/ 124649 w 177097"/>
                <a:gd name="connsiteY0" fmla="*/ 0 h 108982"/>
                <a:gd name="connsiteX1" fmla="*/ 61030 w 177097"/>
                <a:gd name="connsiteY1" fmla="*/ 0 h 108982"/>
                <a:gd name="connsiteX2" fmla="*/ 0 w 177097"/>
                <a:gd name="connsiteY2" fmla="*/ 61031 h 108982"/>
                <a:gd name="connsiteX3" fmla="*/ 0 w 177097"/>
                <a:gd name="connsiteY3" fmla="*/ 83236 h 108982"/>
                <a:gd name="connsiteX4" fmla="*/ 28608 w 177097"/>
                <a:gd name="connsiteY4" fmla="*/ 111844 h 108982"/>
                <a:gd name="connsiteX5" fmla="*/ 157344 w 177097"/>
                <a:gd name="connsiteY5" fmla="*/ 111844 h 108982"/>
                <a:gd name="connsiteX6" fmla="*/ 185952 w 177097"/>
                <a:gd name="connsiteY6" fmla="*/ 83236 h 108982"/>
                <a:gd name="connsiteX7" fmla="*/ 185952 w 177097"/>
                <a:gd name="connsiteY7" fmla="*/ 61031 h 108982"/>
                <a:gd name="connsiteX8" fmla="*/ 124649 w 177097"/>
                <a:gd name="connsiteY8" fmla="*/ 0 h 108982"/>
                <a:gd name="connsiteX9" fmla="*/ 172057 w 177097"/>
                <a:gd name="connsiteY9" fmla="*/ 83236 h 108982"/>
                <a:gd name="connsiteX10" fmla="*/ 157344 w 177097"/>
                <a:gd name="connsiteY10" fmla="*/ 98221 h 108982"/>
                <a:gd name="connsiteX11" fmla="*/ 28608 w 177097"/>
                <a:gd name="connsiteY11" fmla="*/ 98221 h 108982"/>
                <a:gd name="connsiteX12" fmla="*/ 13623 w 177097"/>
                <a:gd name="connsiteY12" fmla="*/ 83236 h 108982"/>
                <a:gd name="connsiteX13" fmla="*/ 13623 w 177097"/>
                <a:gd name="connsiteY13" fmla="*/ 61031 h 108982"/>
                <a:gd name="connsiteX14" fmla="*/ 61030 w 177097"/>
                <a:gd name="connsiteY14" fmla="*/ 13623 h 108982"/>
                <a:gd name="connsiteX15" fmla="*/ 124649 w 177097"/>
                <a:gd name="connsiteY15" fmla="*/ 13623 h 108982"/>
                <a:gd name="connsiteX16" fmla="*/ 172057 w 177097"/>
                <a:gd name="connsiteY16" fmla="*/ 61031 h 108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7097" h="108982">
                  <a:moveTo>
                    <a:pt x="124649" y="0"/>
                  </a:moveTo>
                  <a:lnTo>
                    <a:pt x="61030" y="0"/>
                  </a:lnTo>
                  <a:cubicBezTo>
                    <a:pt x="27355" y="75"/>
                    <a:pt x="75" y="27355"/>
                    <a:pt x="0" y="61031"/>
                  </a:cubicBezTo>
                  <a:lnTo>
                    <a:pt x="0" y="83236"/>
                  </a:lnTo>
                  <a:cubicBezTo>
                    <a:pt x="0" y="99036"/>
                    <a:pt x="12808" y="111844"/>
                    <a:pt x="28608" y="111844"/>
                  </a:cubicBezTo>
                  <a:lnTo>
                    <a:pt x="157344" y="111844"/>
                  </a:lnTo>
                  <a:cubicBezTo>
                    <a:pt x="173112" y="111769"/>
                    <a:pt x="185877" y="99004"/>
                    <a:pt x="185952" y="83236"/>
                  </a:cubicBezTo>
                  <a:lnTo>
                    <a:pt x="185952" y="61031"/>
                  </a:lnTo>
                  <a:cubicBezTo>
                    <a:pt x="185877" y="27249"/>
                    <a:pt x="158431" y="-75"/>
                    <a:pt x="124649" y="0"/>
                  </a:cubicBezTo>
                  <a:close/>
                  <a:moveTo>
                    <a:pt x="172057" y="83236"/>
                  </a:moveTo>
                  <a:cubicBezTo>
                    <a:pt x="172058" y="91407"/>
                    <a:pt x="165514" y="98072"/>
                    <a:pt x="157344" y="98221"/>
                  </a:cubicBezTo>
                  <a:lnTo>
                    <a:pt x="28608" y="98221"/>
                  </a:lnTo>
                  <a:cubicBezTo>
                    <a:pt x="20332" y="98221"/>
                    <a:pt x="13623" y="91512"/>
                    <a:pt x="13623" y="83236"/>
                  </a:cubicBezTo>
                  <a:lnTo>
                    <a:pt x="13623" y="61031"/>
                  </a:lnTo>
                  <a:cubicBezTo>
                    <a:pt x="13623" y="34847"/>
                    <a:pt x="34847" y="13623"/>
                    <a:pt x="61030" y="13623"/>
                  </a:cubicBezTo>
                  <a:lnTo>
                    <a:pt x="124649" y="13623"/>
                  </a:lnTo>
                  <a:cubicBezTo>
                    <a:pt x="150801" y="13698"/>
                    <a:pt x="171982" y="34879"/>
                    <a:pt x="172057" y="61031"/>
                  </a:cubicBezTo>
                  <a:close/>
                </a:path>
              </a:pathLst>
            </a:custGeom>
            <a:grpFill/>
            <a:ln w="13447"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706174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703529"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Notes on other process types / tools</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606393" y="2146543"/>
            <a:ext cx="10751418" cy="1538883"/>
          </a:xfrm>
          <a:prstGeom prst="rect">
            <a:avLst/>
          </a:prstGeom>
          <a:noFill/>
        </p:spPr>
        <p:txBody>
          <a:bodyPr wrap="square" rtlCol="0">
            <a:spAutoFit/>
          </a:bodyPr>
          <a:lstStyle/>
          <a:p>
            <a:pPr marL="285750" indent="-285750">
              <a:buFont typeface="Arial" panose="020B0604020202020204" pitchFamily="34" charset="0"/>
              <a:buChar char="•"/>
            </a:pPr>
            <a:r>
              <a:rPr lang="en-GB" sz="1600" dirty="0"/>
              <a:t>PT0029 Retrospective MPAD Amendments (Elec.) – use of this Process Type is laid out in the Balancing and Settlement Code (BSC), BSCP604, will require an attachment as per the BSCP form</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There is no General Query for electricity Crossed Meter queries, as these should go via the Crossed Meter Portal.</a:t>
            </a:r>
            <a:endParaRPr lang="en-GB" sz="1500" dirty="0"/>
          </a:p>
          <a:p>
            <a:endParaRPr lang="en-GB" sz="1500" dirty="0"/>
          </a:p>
          <a:p>
            <a:pPr marL="342900" indent="-342900">
              <a:buAutoNum type="arabicPeriod"/>
            </a:pPr>
            <a:endParaRPr lang="en-GB" sz="1500" dirty="0"/>
          </a:p>
        </p:txBody>
      </p:sp>
    </p:spTree>
    <p:extLst>
      <p:ext uri="{BB962C8B-B14F-4D97-AF65-F5344CB8AC3E}">
        <p14:creationId xmlns:p14="http://schemas.microsoft.com/office/powerpoint/2010/main" val="459797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B39F39-558E-882A-B717-FBCC688269F7}"/>
              </a:ext>
            </a:extLst>
          </p:cNvPr>
          <p:cNvSpPr txBox="1">
            <a:spLocks/>
          </p:cNvSpPr>
          <p:nvPr/>
        </p:nvSpPr>
        <p:spPr>
          <a:xfrm>
            <a:off x="2576077" y="431205"/>
            <a:ext cx="8127215" cy="6784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r>
              <a:rPr lang="en-GB" sz="2800" dirty="0"/>
              <a:t>Changes to sdep</a:t>
            </a:r>
            <a:endParaRPr lang="en-GB" dirty="0"/>
          </a:p>
        </p:txBody>
      </p:sp>
      <p:sp>
        <p:nvSpPr>
          <p:cNvPr id="6" name="TextBox 5">
            <a:extLst>
              <a:ext uri="{FF2B5EF4-FFF2-40B4-BE49-F238E27FC236}">
                <a16:creationId xmlns:a16="http://schemas.microsoft.com/office/drawing/2014/main" id="{A11E0C43-FAFB-25A9-A3BC-E4BAA7AA40AD}"/>
              </a:ext>
            </a:extLst>
          </p:cNvPr>
          <p:cNvSpPr txBox="1"/>
          <p:nvPr/>
        </p:nvSpPr>
        <p:spPr>
          <a:xfrm>
            <a:off x="474847" y="2021689"/>
            <a:ext cx="11242306" cy="3323987"/>
          </a:xfrm>
          <a:prstGeom prst="rect">
            <a:avLst/>
          </a:prstGeom>
          <a:noFill/>
        </p:spPr>
        <p:txBody>
          <a:bodyPr wrap="square" rtlCol="0">
            <a:spAutoFit/>
          </a:bodyPr>
          <a:lstStyle/>
          <a:p>
            <a:r>
              <a:rPr lang="en-GB" sz="1400" b="1" dirty="0"/>
              <a:t>Open changes in July 2024:</a:t>
            </a:r>
            <a:endParaRPr lang="en-GB" sz="1500" b="1" dirty="0"/>
          </a:p>
          <a:p>
            <a:endParaRPr lang="en-GB" sz="1400" b="1" dirty="0">
              <a:solidFill>
                <a:srgbClr val="68A495"/>
              </a:solidFill>
            </a:endParaRPr>
          </a:p>
          <a:p>
            <a:pPr lvl="1"/>
            <a:r>
              <a:rPr lang="en-GB" sz="1400" b="1" dirty="0">
                <a:solidFill>
                  <a:srgbClr val="68A495"/>
                </a:solidFill>
              </a:rPr>
              <a:t>R0121 - SDEP Review Improvements (1) - Process Types</a:t>
            </a:r>
          </a:p>
          <a:p>
            <a:pPr lvl="1"/>
            <a:r>
              <a:rPr lang="en-GB" sz="1400" dirty="0"/>
              <a:t>Implemented on 23 August 2024; it introduces a number of new SDEP Process Types (use cases), which are available for use from 23 August.</a:t>
            </a:r>
          </a:p>
          <a:p>
            <a:pPr lvl="1"/>
            <a:r>
              <a:rPr lang="en-GB" sz="1400" dirty="0"/>
              <a:t>The SDEP User Guide has also been updated under Category 3 Change C3-0083.</a:t>
            </a:r>
          </a:p>
          <a:p>
            <a:pPr lvl="1"/>
            <a:endParaRPr lang="en-GB" sz="1400" dirty="0"/>
          </a:p>
          <a:p>
            <a:pPr lvl="1"/>
            <a:r>
              <a:rPr lang="en-GB" sz="1400" b="1" dirty="0">
                <a:solidFill>
                  <a:srgbClr val="68A495"/>
                </a:solidFill>
              </a:rPr>
              <a:t>R0122 - SDEP Review Improvements (2) - Usability</a:t>
            </a:r>
          </a:p>
          <a:p>
            <a:pPr lvl="1"/>
            <a:r>
              <a:rPr lang="en-GB" sz="1400" dirty="0"/>
              <a:t>Developed to introduce new functionality into the SDEP, for instance new statuses to help manage workflow, enhanced filters and enhanced notification emails.  Progression of the CP is on hold due to the Market-wide Half Hourly Settlement (MHHS) programme.</a:t>
            </a:r>
          </a:p>
          <a:p>
            <a:pPr lvl="1"/>
            <a:endParaRPr lang="en-GB" sz="1400" dirty="0"/>
          </a:p>
          <a:p>
            <a:pPr lvl="1"/>
            <a:r>
              <a:rPr lang="en-GB" sz="1400" b="1" dirty="0">
                <a:solidFill>
                  <a:srgbClr val="68A495"/>
                </a:solidFill>
              </a:rPr>
              <a:t>R0161 - Enabling Robotics for SDEP</a:t>
            </a:r>
          </a:p>
          <a:p>
            <a:pPr lvl="1"/>
            <a:r>
              <a:rPr lang="en-GB" sz="1400" dirty="0"/>
              <a:t>Raised to facilitate machine to machine interaction with the SDEP, increasing efficiency.  It is on hold due to the MHHS Programme.</a:t>
            </a:r>
          </a:p>
          <a:p>
            <a:pPr lvl="1"/>
            <a:endParaRPr lang="en-GB" sz="1400" dirty="0"/>
          </a:p>
          <a:p>
            <a:pPr lvl="1"/>
            <a:r>
              <a:rPr lang="en-GB" sz="1400" b="1" dirty="0">
                <a:solidFill>
                  <a:srgbClr val="68A495"/>
                </a:solidFill>
              </a:rPr>
              <a:t>R0162 - Access to SDES for Gas Networks</a:t>
            </a:r>
          </a:p>
          <a:p>
            <a:pPr lvl="1"/>
            <a:r>
              <a:rPr lang="en-GB" sz="1400" dirty="0"/>
              <a:t>Raised to allow Gas Networks to use the SDEP to send/receive information. It is on hold due to the MHHS Programme.</a:t>
            </a:r>
          </a:p>
        </p:txBody>
      </p:sp>
      <p:sp>
        <p:nvSpPr>
          <p:cNvPr id="8" name="TextBox 7">
            <a:extLst>
              <a:ext uri="{FF2B5EF4-FFF2-40B4-BE49-F238E27FC236}">
                <a16:creationId xmlns:a16="http://schemas.microsoft.com/office/drawing/2014/main" id="{B8869A15-CB04-BDCB-0FF3-B09048A6DE12}"/>
              </a:ext>
            </a:extLst>
          </p:cNvPr>
          <p:cNvSpPr txBox="1"/>
          <p:nvPr/>
        </p:nvSpPr>
        <p:spPr>
          <a:xfrm>
            <a:off x="1812246" y="6078825"/>
            <a:ext cx="9467360" cy="584775"/>
          </a:xfrm>
          <a:prstGeom prst="rect">
            <a:avLst/>
          </a:prstGeom>
          <a:solidFill>
            <a:srgbClr val="B0D0C8"/>
          </a:solidFill>
          <a:ln>
            <a:noFill/>
          </a:ln>
        </p:spPr>
        <p:txBody>
          <a:bodyPr wrap="square" lIns="216000" rtlCol="0">
            <a:spAutoFit/>
          </a:bodyPr>
          <a:lstStyle/>
          <a:p>
            <a:r>
              <a:rPr lang="en-GB" sz="1600" dirty="0"/>
              <a:t>More information on the REC change process and REC Issues, Change Proposals and Category 3 changes can be found on the </a:t>
            </a:r>
            <a:r>
              <a:rPr lang="en-GB" sz="1600" dirty="0">
                <a:hlinkClick r:id="rId2"/>
              </a:rPr>
              <a:t>REC Portal</a:t>
            </a:r>
            <a:r>
              <a:rPr lang="en-GB" sz="1600" dirty="0"/>
              <a:t>.</a:t>
            </a:r>
            <a:endParaRPr lang="en-GB" sz="1400" dirty="0"/>
          </a:p>
        </p:txBody>
      </p:sp>
      <p:grpSp>
        <p:nvGrpSpPr>
          <p:cNvPr id="31" name="Group 30">
            <a:extLst>
              <a:ext uri="{FF2B5EF4-FFF2-40B4-BE49-F238E27FC236}">
                <a16:creationId xmlns:a16="http://schemas.microsoft.com/office/drawing/2014/main" id="{C9550930-7DF4-0A98-1FBD-A6F77888F92A}"/>
              </a:ext>
            </a:extLst>
          </p:cNvPr>
          <p:cNvGrpSpPr/>
          <p:nvPr/>
        </p:nvGrpSpPr>
        <p:grpSpPr>
          <a:xfrm>
            <a:off x="749577" y="5922687"/>
            <a:ext cx="972151" cy="866273"/>
            <a:chOff x="768829" y="4471322"/>
            <a:chExt cx="972151" cy="866273"/>
          </a:xfrm>
        </p:grpSpPr>
        <p:sp>
          <p:nvSpPr>
            <p:cNvPr id="30" name="Oval 29">
              <a:extLst>
                <a:ext uri="{FF2B5EF4-FFF2-40B4-BE49-F238E27FC236}">
                  <a16:creationId xmlns:a16="http://schemas.microsoft.com/office/drawing/2014/main" id="{9CA8C81F-122B-FAE1-6AAD-FCE87E9BE6C1}"/>
                </a:ext>
              </a:extLst>
            </p:cNvPr>
            <p:cNvSpPr/>
            <p:nvPr/>
          </p:nvSpPr>
          <p:spPr>
            <a:xfrm>
              <a:off x="768829" y="4471322"/>
              <a:ext cx="972151" cy="866273"/>
            </a:xfrm>
            <a:prstGeom prst="ellipse">
              <a:avLst/>
            </a:prstGeom>
            <a:solidFill>
              <a:srgbClr val="B0D0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Graphic 2">
              <a:extLst>
                <a:ext uri="{FF2B5EF4-FFF2-40B4-BE49-F238E27FC236}">
                  <a16:creationId xmlns:a16="http://schemas.microsoft.com/office/drawing/2014/main" id="{77C679AD-B6D0-6105-7AFB-480E14FC8B6C}"/>
                </a:ext>
              </a:extLst>
            </p:cNvPr>
            <p:cNvSpPr>
              <a:spLocks noChangeAspect="1"/>
            </p:cNvSpPr>
            <p:nvPr/>
          </p:nvSpPr>
          <p:spPr>
            <a:xfrm>
              <a:off x="1006234" y="4673551"/>
              <a:ext cx="497342" cy="461817"/>
            </a:xfrm>
            <a:custGeom>
              <a:avLst/>
              <a:gdLst>
                <a:gd name="connsiteX0" fmla="*/ 462147 w 480331"/>
                <a:gd name="connsiteY0" fmla="*/ 78227 h 446021"/>
                <a:gd name="connsiteX1" fmla="*/ 452712 w 480331"/>
                <a:gd name="connsiteY1" fmla="*/ 78227 h 446021"/>
                <a:gd name="connsiteX2" fmla="*/ 452712 w 480331"/>
                <a:gd name="connsiteY2" fmla="*/ 28993 h 446021"/>
                <a:gd name="connsiteX3" fmla="*/ 423721 w 480331"/>
                <a:gd name="connsiteY3" fmla="*/ 2 h 446021"/>
                <a:gd name="connsiteX4" fmla="*/ 308784 w 480331"/>
                <a:gd name="connsiteY4" fmla="*/ 2 h 446021"/>
                <a:gd name="connsiteX5" fmla="*/ 240166 w 480331"/>
                <a:gd name="connsiteY5" fmla="*/ 41345 h 446021"/>
                <a:gd name="connsiteX6" fmla="*/ 171547 w 480331"/>
                <a:gd name="connsiteY6" fmla="*/ 2 h 446021"/>
                <a:gd name="connsiteX7" fmla="*/ 56610 w 480331"/>
                <a:gd name="connsiteY7" fmla="*/ 2 h 446021"/>
                <a:gd name="connsiteX8" fmla="*/ 27619 w 480331"/>
                <a:gd name="connsiteY8" fmla="*/ 28993 h 446021"/>
                <a:gd name="connsiteX9" fmla="*/ 27619 w 480331"/>
                <a:gd name="connsiteY9" fmla="*/ 78227 h 446021"/>
                <a:gd name="connsiteX10" fmla="*/ 18184 w 480331"/>
                <a:gd name="connsiteY10" fmla="*/ 78227 h 446021"/>
                <a:gd name="connsiteX11" fmla="*/ 0 w 480331"/>
                <a:gd name="connsiteY11" fmla="*/ 95210 h 446021"/>
                <a:gd name="connsiteX12" fmla="*/ 0 w 480331"/>
                <a:gd name="connsiteY12" fmla="*/ 378262 h 446021"/>
                <a:gd name="connsiteX13" fmla="*/ 27962 w 480331"/>
                <a:gd name="connsiteY13" fmla="*/ 404166 h 446021"/>
                <a:gd name="connsiteX14" fmla="*/ 182354 w 480331"/>
                <a:gd name="connsiteY14" fmla="*/ 404166 h 446021"/>
                <a:gd name="connsiteX15" fmla="*/ 231760 w 480331"/>
                <a:gd name="connsiteY15" fmla="*/ 448254 h 446021"/>
                <a:gd name="connsiteX16" fmla="*/ 231760 w 480331"/>
                <a:gd name="connsiteY16" fmla="*/ 449454 h 446021"/>
                <a:gd name="connsiteX17" fmla="*/ 231760 w 480331"/>
                <a:gd name="connsiteY17" fmla="*/ 450827 h 446021"/>
                <a:gd name="connsiteX18" fmla="*/ 232789 w 480331"/>
                <a:gd name="connsiteY18" fmla="*/ 452371 h 446021"/>
                <a:gd name="connsiteX19" fmla="*/ 233647 w 480331"/>
                <a:gd name="connsiteY19" fmla="*/ 453228 h 446021"/>
                <a:gd name="connsiteX20" fmla="*/ 235019 w 480331"/>
                <a:gd name="connsiteY20" fmla="*/ 454258 h 446021"/>
                <a:gd name="connsiteX21" fmla="*/ 235019 w 480331"/>
                <a:gd name="connsiteY21" fmla="*/ 454258 h 446021"/>
                <a:gd name="connsiteX22" fmla="*/ 235877 w 480331"/>
                <a:gd name="connsiteY22" fmla="*/ 454258 h 446021"/>
                <a:gd name="connsiteX23" fmla="*/ 237421 w 480331"/>
                <a:gd name="connsiteY23" fmla="*/ 454258 h 446021"/>
                <a:gd name="connsiteX24" fmla="*/ 237421 w 480331"/>
                <a:gd name="connsiteY24" fmla="*/ 454258 h 446021"/>
                <a:gd name="connsiteX25" fmla="*/ 239479 w 480331"/>
                <a:gd name="connsiteY25" fmla="*/ 454258 h 446021"/>
                <a:gd name="connsiteX26" fmla="*/ 239479 w 480331"/>
                <a:gd name="connsiteY26" fmla="*/ 454258 h 446021"/>
                <a:gd name="connsiteX27" fmla="*/ 241881 w 480331"/>
                <a:gd name="connsiteY27" fmla="*/ 454258 h 446021"/>
                <a:gd name="connsiteX28" fmla="*/ 241881 w 480331"/>
                <a:gd name="connsiteY28" fmla="*/ 454258 h 446021"/>
                <a:gd name="connsiteX29" fmla="*/ 244111 w 480331"/>
                <a:gd name="connsiteY29" fmla="*/ 452199 h 446021"/>
                <a:gd name="connsiteX30" fmla="*/ 244111 w 480331"/>
                <a:gd name="connsiteY30" fmla="*/ 452199 h 446021"/>
                <a:gd name="connsiteX31" fmla="*/ 245998 w 480331"/>
                <a:gd name="connsiteY31" fmla="*/ 448254 h 446021"/>
                <a:gd name="connsiteX32" fmla="*/ 295404 w 480331"/>
                <a:gd name="connsiteY32" fmla="*/ 404166 h 446021"/>
                <a:gd name="connsiteX33" fmla="*/ 449796 w 480331"/>
                <a:gd name="connsiteY33" fmla="*/ 404166 h 446021"/>
                <a:gd name="connsiteX34" fmla="*/ 480273 w 480331"/>
                <a:gd name="connsiteY34" fmla="*/ 378969 h 446021"/>
                <a:gd name="connsiteX35" fmla="*/ 480331 w 480331"/>
                <a:gd name="connsiteY35" fmla="*/ 378262 h 446021"/>
                <a:gd name="connsiteX36" fmla="*/ 480331 w 480331"/>
                <a:gd name="connsiteY36" fmla="*/ 95210 h 446021"/>
                <a:gd name="connsiteX37" fmla="*/ 462147 w 480331"/>
                <a:gd name="connsiteY37" fmla="*/ 78227 h 446021"/>
                <a:gd name="connsiteX38" fmla="*/ 308784 w 480331"/>
                <a:gd name="connsiteY38" fmla="*/ 17157 h 446021"/>
                <a:gd name="connsiteX39" fmla="*/ 423721 w 480331"/>
                <a:gd name="connsiteY39" fmla="*/ 17157 h 446021"/>
                <a:gd name="connsiteX40" fmla="*/ 435557 w 480331"/>
                <a:gd name="connsiteY40" fmla="*/ 28993 h 446021"/>
                <a:gd name="connsiteX41" fmla="*/ 435557 w 480331"/>
                <a:gd name="connsiteY41" fmla="*/ 337778 h 446021"/>
                <a:gd name="connsiteX42" fmla="*/ 423721 w 480331"/>
                <a:gd name="connsiteY42" fmla="*/ 349614 h 446021"/>
                <a:gd name="connsiteX43" fmla="*/ 291630 w 480331"/>
                <a:gd name="connsiteY43" fmla="*/ 349614 h 446021"/>
                <a:gd name="connsiteX44" fmla="*/ 250458 w 480331"/>
                <a:gd name="connsiteY44" fmla="*/ 364367 h 446021"/>
                <a:gd name="connsiteX45" fmla="*/ 248571 w 480331"/>
                <a:gd name="connsiteY45" fmla="*/ 366254 h 446021"/>
                <a:gd name="connsiteX46" fmla="*/ 248571 w 480331"/>
                <a:gd name="connsiteY46" fmla="*/ 74625 h 446021"/>
                <a:gd name="connsiteX47" fmla="*/ 308752 w 480331"/>
                <a:gd name="connsiteY47" fmla="*/ 17156 h 446021"/>
                <a:gd name="connsiteX48" fmla="*/ 308784 w 480331"/>
                <a:gd name="connsiteY48" fmla="*/ 17157 h 446021"/>
                <a:gd name="connsiteX49" fmla="*/ 44774 w 480331"/>
                <a:gd name="connsiteY49" fmla="*/ 28993 h 446021"/>
                <a:gd name="connsiteX50" fmla="*/ 56610 w 480331"/>
                <a:gd name="connsiteY50" fmla="*/ 17157 h 446021"/>
                <a:gd name="connsiteX51" fmla="*/ 171547 w 480331"/>
                <a:gd name="connsiteY51" fmla="*/ 17157 h 446021"/>
                <a:gd name="connsiteX52" fmla="*/ 231581 w 480331"/>
                <a:gd name="connsiteY52" fmla="*/ 74778 h 446021"/>
                <a:gd name="connsiteX53" fmla="*/ 231588 w 480331"/>
                <a:gd name="connsiteY53" fmla="*/ 75140 h 446021"/>
                <a:gd name="connsiteX54" fmla="*/ 231588 w 480331"/>
                <a:gd name="connsiteY54" fmla="*/ 366769 h 446021"/>
                <a:gd name="connsiteX55" fmla="*/ 229701 w 480331"/>
                <a:gd name="connsiteY55" fmla="*/ 365053 h 446021"/>
                <a:gd name="connsiteX56" fmla="*/ 190760 w 480331"/>
                <a:gd name="connsiteY56" fmla="*/ 350129 h 446021"/>
                <a:gd name="connsiteX57" fmla="*/ 56610 w 480331"/>
                <a:gd name="connsiteY57" fmla="*/ 350129 h 446021"/>
                <a:gd name="connsiteX58" fmla="*/ 44774 w 480331"/>
                <a:gd name="connsiteY58" fmla="*/ 338292 h 446021"/>
                <a:gd name="connsiteX59" fmla="*/ 182011 w 480331"/>
                <a:gd name="connsiteY59" fmla="*/ 387011 h 446021"/>
                <a:gd name="connsiteX60" fmla="*/ 27619 w 480331"/>
                <a:gd name="connsiteY60" fmla="*/ 387011 h 446021"/>
                <a:gd name="connsiteX61" fmla="*/ 17155 w 480331"/>
                <a:gd name="connsiteY61" fmla="*/ 378262 h 446021"/>
                <a:gd name="connsiteX62" fmla="*/ 18184 w 480331"/>
                <a:gd name="connsiteY62" fmla="*/ 95382 h 446021"/>
                <a:gd name="connsiteX63" fmla="*/ 27619 w 480331"/>
                <a:gd name="connsiteY63" fmla="*/ 95382 h 446021"/>
                <a:gd name="connsiteX64" fmla="*/ 27619 w 480331"/>
                <a:gd name="connsiteY64" fmla="*/ 337949 h 446021"/>
                <a:gd name="connsiteX65" fmla="*/ 56610 w 480331"/>
                <a:gd name="connsiteY65" fmla="*/ 366940 h 446021"/>
                <a:gd name="connsiteX66" fmla="*/ 189731 w 480331"/>
                <a:gd name="connsiteY66" fmla="*/ 366940 h 446021"/>
                <a:gd name="connsiteX67" fmla="*/ 218036 w 480331"/>
                <a:gd name="connsiteY67" fmla="*/ 377233 h 446021"/>
                <a:gd name="connsiteX68" fmla="*/ 231074 w 480331"/>
                <a:gd name="connsiteY68" fmla="*/ 408112 h 446021"/>
                <a:gd name="connsiteX69" fmla="*/ 182354 w 480331"/>
                <a:gd name="connsiteY69" fmla="*/ 387011 h 446021"/>
                <a:gd name="connsiteX70" fmla="*/ 463176 w 480331"/>
                <a:gd name="connsiteY70" fmla="*/ 378262 h 446021"/>
                <a:gd name="connsiteX71" fmla="*/ 452540 w 480331"/>
                <a:gd name="connsiteY71" fmla="*/ 387011 h 446021"/>
                <a:gd name="connsiteX72" fmla="*/ 298148 w 480331"/>
                <a:gd name="connsiteY72" fmla="*/ 387011 h 446021"/>
                <a:gd name="connsiteX73" fmla="*/ 249429 w 480331"/>
                <a:gd name="connsiteY73" fmla="*/ 407940 h 446021"/>
                <a:gd name="connsiteX74" fmla="*/ 262123 w 480331"/>
                <a:gd name="connsiteY74" fmla="*/ 377405 h 446021"/>
                <a:gd name="connsiteX75" fmla="*/ 291115 w 480331"/>
                <a:gd name="connsiteY75" fmla="*/ 367112 h 446021"/>
                <a:gd name="connsiteX76" fmla="*/ 423721 w 480331"/>
                <a:gd name="connsiteY76" fmla="*/ 367112 h 446021"/>
                <a:gd name="connsiteX77" fmla="*/ 452712 w 480331"/>
                <a:gd name="connsiteY77" fmla="*/ 338121 h 446021"/>
                <a:gd name="connsiteX78" fmla="*/ 452712 w 480331"/>
                <a:gd name="connsiteY78" fmla="*/ 95382 h 446021"/>
                <a:gd name="connsiteX79" fmla="*/ 463176 w 480331"/>
                <a:gd name="connsiteY79" fmla="*/ 95382 h 44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80331" h="446021">
                  <a:moveTo>
                    <a:pt x="462147" y="78227"/>
                  </a:moveTo>
                  <a:lnTo>
                    <a:pt x="452712" y="78227"/>
                  </a:lnTo>
                  <a:lnTo>
                    <a:pt x="452712" y="28993"/>
                  </a:lnTo>
                  <a:cubicBezTo>
                    <a:pt x="452712" y="12982"/>
                    <a:pt x="439733" y="2"/>
                    <a:pt x="423721" y="2"/>
                  </a:cubicBezTo>
                  <a:lnTo>
                    <a:pt x="308784" y="2"/>
                  </a:lnTo>
                  <a:cubicBezTo>
                    <a:pt x="279959" y="-210"/>
                    <a:pt x="253450" y="15762"/>
                    <a:pt x="240166" y="41345"/>
                  </a:cubicBezTo>
                  <a:cubicBezTo>
                    <a:pt x="226881" y="15762"/>
                    <a:pt x="200372" y="-210"/>
                    <a:pt x="171547" y="2"/>
                  </a:cubicBezTo>
                  <a:lnTo>
                    <a:pt x="56610" y="2"/>
                  </a:lnTo>
                  <a:cubicBezTo>
                    <a:pt x="40599" y="2"/>
                    <a:pt x="27619" y="12982"/>
                    <a:pt x="27619" y="28993"/>
                  </a:cubicBezTo>
                  <a:lnTo>
                    <a:pt x="27619" y="78227"/>
                  </a:lnTo>
                  <a:lnTo>
                    <a:pt x="18184" y="78227"/>
                  </a:lnTo>
                  <a:cubicBezTo>
                    <a:pt x="8592" y="78206"/>
                    <a:pt x="633" y="85640"/>
                    <a:pt x="0" y="95210"/>
                  </a:cubicBezTo>
                  <a:lnTo>
                    <a:pt x="0" y="378262"/>
                  </a:lnTo>
                  <a:cubicBezTo>
                    <a:pt x="1080" y="392897"/>
                    <a:pt x="13289" y="404206"/>
                    <a:pt x="27962" y="404166"/>
                  </a:cubicBezTo>
                  <a:lnTo>
                    <a:pt x="182354" y="404166"/>
                  </a:lnTo>
                  <a:cubicBezTo>
                    <a:pt x="207573" y="404329"/>
                    <a:pt x="228737" y="423216"/>
                    <a:pt x="231760" y="448254"/>
                  </a:cubicBezTo>
                  <a:cubicBezTo>
                    <a:pt x="231760" y="448254"/>
                    <a:pt x="231760" y="449111"/>
                    <a:pt x="231760" y="449454"/>
                  </a:cubicBezTo>
                  <a:lnTo>
                    <a:pt x="231760" y="450827"/>
                  </a:lnTo>
                  <a:cubicBezTo>
                    <a:pt x="232043" y="451379"/>
                    <a:pt x="232388" y="451897"/>
                    <a:pt x="232789" y="452371"/>
                  </a:cubicBezTo>
                  <a:lnTo>
                    <a:pt x="233647" y="453228"/>
                  </a:lnTo>
                  <a:cubicBezTo>
                    <a:pt x="234028" y="453664"/>
                    <a:pt x="234494" y="454014"/>
                    <a:pt x="235019" y="454258"/>
                  </a:cubicBezTo>
                  <a:lnTo>
                    <a:pt x="235019" y="454258"/>
                  </a:lnTo>
                  <a:cubicBezTo>
                    <a:pt x="235019" y="454258"/>
                    <a:pt x="235019" y="454258"/>
                    <a:pt x="235877" y="454258"/>
                  </a:cubicBezTo>
                  <a:lnTo>
                    <a:pt x="237421" y="454258"/>
                  </a:lnTo>
                  <a:lnTo>
                    <a:pt x="237421" y="454258"/>
                  </a:lnTo>
                  <a:lnTo>
                    <a:pt x="239479" y="454258"/>
                  </a:lnTo>
                  <a:lnTo>
                    <a:pt x="239479" y="454258"/>
                  </a:lnTo>
                  <a:lnTo>
                    <a:pt x="241881" y="454258"/>
                  </a:lnTo>
                  <a:lnTo>
                    <a:pt x="241881" y="454258"/>
                  </a:lnTo>
                  <a:cubicBezTo>
                    <a:pt x="242780" y="453762"/>
                    <a:pt x="243545" y="453055"/>
                    <a:pt x="244111" y="452199"/>
                  </a:cubicBezTo>
                  <a:lnTo>
                    <a:pt x="244111" y="452199"/>
                  </a:lnTo>
                  <a:cubicBezTo>
                    <a:pt x="245144" y="451118"/>
                    <a:pt x="245804" y="449736"/>
                    <a:pt x="245998" y="448254"/>
                  </a:cubicBezTo>
                  <a:cubicBezTo>
                    <a:pt x="249021" y="423216"/>
                    <a:pt x="270184" y="404329"/>
                    <a:pt x="295404" y="404166"/>
                  </a:cubicBezTo>
                  <a:lnTo>
                    <a:pt x="449796" y="404166"/>
                  </a:lnTo>
                  <a:cubicBezTo>
                    <a:pt x="465170" y="405624"/>
                    <a:pt x="478815" y="394343"/>
                    <a:pt x="480273" y="378969"/>
                  </a:cubicBezTo>
                  <a:cubicBezTo>
                    <a:pt x="480295" y="378734"/>
                    <a:pt x="480314" y="378498"/>
                    <a:pt x="480331" y="378262"/>
                  </a:cubicBezTo>
                  <a:lnTo>
                    <a:pt x="480331" y="95210"/>
                  </a:lnTo>
                  <a:cubicBezTo>
                    <a:pt x="479698" y="85640"/>
                    <a:pt x="471738" y="78206"/>
                    <a:pt x="462147" y="78227"/>
                  </a:cubicBezTo>
                  <a:close/>
                  <a:moveTo>
                    <a:pt x="308784" y="17157"/>
                  </a:moveTo>
                  <a:lnTo>
                    <a:pt x="423721" y="17157"/>
                  </a:lnTo>
                  <a:cubicBezTo>
                    <a:pt x="430258" y="17157"/>
                    <a:pt x="435557" y="22456"/>
                    <a:pt x="435557" y="28993"/>
                  </a:cubicBezTo>
                  <a:lnTo>
                    <a:pt x="435557" y="337778"/>
                  </a:lnTo>
                  <a:cubicBezTo>
                    <a:pt x="435557" y="344315"/>
                    <a:pt x="430258" y="349614"/>
                    <a:pt x="423721" y="349614"/>
                  </a:cubicBezTo>
                  <a:lnTo>
                    <a:pt x="291630" y="349614"/>
                  </a:lnTo>
                  <a:cubicBezTo>
                    <a:pt x="276506" y="348969"/>
                    <a:pt x="261731" y="354263"/>
                    <a:pt x="250458" y="364367"/>
                  </a:cubicBezTo>
                  <a:lnTo>
                    <a:pt x="248571" y="366254"/>
                  </a:lnTo>
                  <a:lnTo>
                    <a:pt x="248571" y="74625"/>
                  </a:lnTo>
                  <a:cubicBezTo>
                    <a:pt x="249321" y="42137"/>
                    <a:pt x="276264" y="16407"/>
                    <a:pt x="308752" y="17156"/>
                  </a:cubicBezTo>
                  <a:cubicBezTo>
                    <a:pt x="308764" y="17156"/>
                    <a:pt x="308774" y="17156"/>
                    <a:pt x="308784" y="17157"/>
                  </a:cubicBezTo>
                  <a:close/>
                  <a:moveTo>
                    <a:pt x="44774" y="28993"/>
                  </a:moveTo>
                  <a:cubicBezTo>
                    <a:pt x="44774" y="22456"/>
                    <a:pt x="50073" y="17157"/>
                    <a:pt x="56610" y="17157"/>
                  </a:cubicBezTo>
                  <a:lnTo>
                    <a:pt x="171547" y="17157"/>
                  </a:lnTo>
                  <a:cubicBezTo>
                    <a:pt x="204036" y="16490"/>
                    <a:pt x="230916" y="42288"/>
                    <a:pt x="231581" y="74778"/>
                  </a:cubicBezTo>
                  <a:cubicBezTo>
                    <a:pt x="231585" y="74899"/>
                    <a:pt x="231586" y="75019"/>
                    <a:pt x="231588" y="75140"/>
                  </a:cubicBezTo>
                  <a:lnTo>
                    <a:pt x="231588" y="366769"/>
                  </a:lnTo>
                  <a:lnTo>
                    <a:pt x="229701" y="365053"/>
                  </a:lnTo>
                  <a:cubicBezTo>
                    <a:pt x="218962" y="355519"/>
                    <a:pt x="205122" y="350215"/>
                    <a:pt x="190760" y="350129"/>
                  </a:cubicBezTo>
                  <a:lnTo>
                    <a:pt x="56610" y="350129"/>
                  </a:lnTo>
                  <a:cubicBezTo>
                    <a:pt x="50073" y="350129"/>
                    <a:pt x="44774" y="344830"/>
                    <a:pt x="44774" y="338292"/>
                  </a:cubicBezTo>
                  <a:close/>
                  <a:moveTo>
                    <a:pt x="182011" y="387011"/>
                  </a:moveTo>
                  <a:lnTo>
                    <a:pt x="27619" y="387011"/>
                  </a:lnTo>
                  <a:cubicBezTo>
                    <a:pt x="22546" y="386818"/>
                    <a:pt x="18244" y="383220"/>
                    <a:pt x="17155" y="378262"/>
                  </a:cubicBezTo>
                  <a:lnTo>
                    <a:pt x="18184" y="95382"/>
                  </a:lnTo>
                  <a:lnTo>
                    <a:pt x="27619" y="95382"/>
                  </a:lnTo>
                  <a:lnTo>
                    <a:pt x="27619" y="337949"/>
                  </a:lnTo>
                  <a:cubicBezTo>
                    <a:pt x="27619" y="353961"/>
                    <a:pt x="40599" y="366940"/>
                    <a:pt x="56610" y="366940"/>
                  </a:cubicBezTo>
                  <a:lnTo>
                    <a:pt x="189731" y="366940"/>
                  </a:lnTo>
                  <a:cubicBezTo>
                    <a:pt x="200101" y="366836"/>
                    <a:pt x="210155" y="370493"/>
                    <a:pt x="218036" y="377233"/>
                  </a:cubicBezTo>
                  <a:cubicBezTo>
                    <a:pt x="225948" y="385627"/>
                    <a:pt x="230576" y="396587"/>
                    <a:pt x="231074" y="408112"/>
                  </a:cubicBezTo>
                  <a:cubicBezTo>
                    <a:pt x="218182" y="395029"/>
                    <a:pt x="200715" y="387464"/>
                    <a:pt x="182354" y="387011"/>
                  </a:cubicBezTo>
                  <a:close/>
                  <a:moveTo>
                    <a:pt x="463176" y="378262"/>
                  </a:moveTo>
                  <a:cubicBezTo>
                    <a:pt x="462128" y="383316"/>
                    <a:pt x="457702" y="386958"/>
                    <a:pt x="452540" y="387011"/>
                  </a:cubicBezTo>
                  <a:lnTo>
                    <a:pt x="298148" y="387011"/>
                  </a:lnTo>
                  <a:cubicBezTo>
                    <a:pt x="279812" y="387418"/>
                    <a:pt x="262348" y="394921"/>
                    <a:pt x="249429" y="407940"/>
                  </a:cubicBezTo>
                  <a:cubicBezTo>
                    <a:pt x="249897" y="396577"/>
                    <a:pt x="254399" y="385752"/>
                    <a:pt x="262123" y="377405"/>
                  </a:cubicBezTo>
                  <a:cubicBezTo>
                    <a:pt x="270112" y="370387"/>
                    <a:pt x="280489" y="366704"/>
                    <a:pt x="291115" y="367112"/>
                  </a:cubicBezTo>
                  <a:lnTo>
                    <a:pt x="423721" y="367112"/>
                  </a:lnTo>
                  <a:cubicBezTo>
                    <a:pt x="439733" y="367112"/>
                    <a:pt x="452712" y="354133"/>
                    <a:pt x="452712" y="338121"/>
                  </a:cubicBezTo>
                  <a:lnTo>
                    <a:pt x="452712" y="95382"/>
                  </a:lnTo>
                  <a:lnTo>
                    <a:pt x="463176" y="95382"/>
                  </a:lnTo>
                  <a:close/>
                </a:path>
              </a:pathLst>
            </a:custGeom>
            <a:solidFill>
              <a:schemeClr val="tx1"/>
            </a:solidFill>
            <a:ln w="17009" cap="flat">
              <a:noFill/>
              <a:prstDash val="solid"/>
              <a:miter/>
            </a:ln>
          </p:spPr>
          <p:txBody>
            <a:bodyPr rtlCol="0" anchor="ctr"/>
            <a:lstStyle/>
            <a:p>
              <a:endParaRPr lang="en-GB" dirty="0"/>
            </a:p>
          </p:txBody>
        </p:sp>
      </p:grpSp>
      <p:sp>
        <p:nvSpPr>
          <p:cNvPr id="2" name="TextBox 1">
            <a:extLst>
              <a:ext uri="{FF2B5EF4-FFF2-40B4-BE49-F238E27FC236}">
                <a16:creationId xmlns:a16="http://schemas.microsoft.com/office/drawing/2014/main" id="{398DFD86-2A13-8577-9BA8-3B35A193E992}"/>
              </a:ext>
            </a:extLst>
          </p:cNvPr>
          <p:cNvSpPr txBox="1"/>
          <p:nvPr/>
        </p:nvSpPr>
        <p:spPr>
          <a:xfrm>
            <a:off x="2672327" y="1218548"/>
            <a:ext cx="8464101" cy="523220"/>
          </a:xfrm>
          <a:prstGeom prst="rect">
            <a:avLst/>
          </a:prstGeom>
          <a:noFill/>
        </p:spPr>
        <p:txBody>
          <a:bodyPr wrap="square" rtlCol="0">
            <a:spAutoFit/>
          </a:bodyPr>
          <a:lstStyle/>
          <a:p>
            <a:pPr algn="ctr"/>
            <a:r>
              <a:rPr lang="en-GB" sz="1400" dirty="0"/>
              <a:t>Changes to the SDEP and/or any related REC documentation will go through a REC change process, to ensure that users are consulted on the details of the proposed amendments and when/how/if they should be implemented.</a:t>
            </a:r>
          </a:p>
        </p:txBody>
      </p:sp>
      <p:cxnSp>
        <p:nvCxnSpPr>
          <p:cNvPr id="3" name="Straight Connector 2">
            <a:extLst>
              <a:ext uri="{FF2B5EF4-FFF2-40B4-BE49-F238E27FC236}">
                <a16:creationId xmlns:a16="http://schemas.microsoft.com/office/drawing/2014/main" id="{CF32B9AD-7DF8-3E9D-38B2-070FA02F81F0}"/>
              </a:ext>
            </a:extLst>
          </p:cNvPr>
          <p:cNvCxnSpPr>
            <a:cxnSpLocks/>
          </p:cNvCxnSpPr>
          <p:nvPr/>
        </p:nvCxnSpPr>
        <p:spPr>
          <a:xfrm>
            <a:off x="3179407" y="1936177"/>
            <a:ext cx="7177376" cy="0"/>
          </a:xfrm>
          <a:prstGeom prst="line">
            <a:avLst/>
          </a:prstGeom>
          <a:ln w="19050">
            <a:solidFill>
              <a:srgbClr val="68A49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848CE21-05BC-85F0-7E55-4611E3602965}"/>
              </a:ext>
            </a:extLst>
          </p:cNvPr>
          <p:cNvSpPr txBox="1"/>
          <p:nvPr/>
        </p:nvSpPr>
        <p:spPr>
          <a:xfrm>
            <a:off x="474847" y="5494049"/>
            <a:ext cx="11242305" cy="307777"/>
          </a:xfrm>
          <a:prstGeom prst="rect">
            <a:avLst/>
          </a:prstGeom>
          <a:noFill/>
        </p:spPr>
        <p:txBody>
          <a:bodyPr wrap="square" rtlCol="0">
            <a:spAutoFit/>
          </a:bodyPr>
          <a:lstStyle/>
          <a:p>
            <a:r>
              <a:rPr lang="en-GB" sz="1400" dirty="0"/>
              <a:t>Other changes may propose additional SDEP use cases as part of their solution and be introduced in the future.</a:t>
            </a:r>
            <a:endParaRPr lang="en-GB" sz="1600" dirty="0"/>
          </a:p>
        </p:txBody>
      </p:sp>
    </p:spTree>
    <p:extLst>
      <p:ext uri="{BB962C8B-B14F-4D97-AF65-F5344CB8AC3E}">
        <p14:creationId xmlns:p14="http://schemas.microsoft.com/office/powerpoint/2010/main" val="1093413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31C1D-B903-46DA-A1A7-6CB392FDC9C5}"/>
              </a:ext>
            </a:extLst>
          </p:cNvPr>
          <p:cNvSpPr>
            <a:spLocks noGrp="1"/>
          </p:cNvSpPr>
          <p:nvPr>
            <p:ph type="title"/>
          </p:nvPr>
        </p:nvSpPr>
        <p:spPr/>
        <p:txBody>
          <a:bodyPr/>
          <a:lstStyle/>
          <a:p>
            <a:r>
              <a:rPr lang="en-GB" dirty="0"/>
              <a:t>4. Where to find More information</a:t>
            </a:r>
          </a:p>
        </p:txBody>
      </p:sp>
    </p:spTree>
    <p:extLst>
      <p:ext uri="{BB962C8B-B14F-4D97-AF65-F5344CB8AC3E}">
        <p14:creationId xmlns:p14="http://schemas.microsoft.com/office/powerpoint/2010/main" val="2385451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489473" y="498292"/>
            <a:ext cx="9378477" cy="678445"/>
          </a:xfrm>
        </p:spPr>
        <p:txBody>
          <a:bodyPr>
            <a:noAutofit/>
          </a:bodyPr>
          <a:lstStyle/>
          <a:p>
            <a:r>
              <a:rPr lang="en-GB" sz="2800" dirty="0"/>
              <a:t>Where to find more information on SDEP</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760526" y="1946759"/>
            <a:ext cx="10670947" cy="4675422"/>
          </a:xfrm>
        </p:spPr>
        <p:txBody>
          <a:bodyPr>
            <a:normAutofit fontScale="92500" lnSpcReduction="10000"/>
          </a:bodyPr>
          <a:lstStyle/>
          <a:p>
            <a:r>
              <a:rPr lang="en-GB" dirty="0">
                <a:latin typeface="+mn-lt"/>
              </a:rPr>
              <a:t>Your organisation’s SDEP Master Administration User (MAU), or other senior user</a:t>
            </a:r>
          </a:p>
          <a:p>
            <a:r>
              <a:rPr lang="en-GB" dirty="0">
                <a:latin typeface="+mn-lt"/>
                <a:hlinkClick r:id="rId2"/>
              </a:rPr>
              <a:t>SDEP User Guide</a:t>
            </a:r>
            <a:r>
              <a:rPr lang="en-GB" dirty="0">
                <a:latin typeface="+mn-lt"/>
              </a:rPr>
              <a:t> – Category 3 document, available on the REC Portal and in the SDEP</a:t>
            </a:r>
          </a:p>
          <a:p>
            <a:r>
              <a:rPr lang="en-GB" dirty="0">
                <a:latin typeface="+mn-lt"/>
              </a:rPr>
              <a:t>Key </a:t>
            </a:r>
            <a:r>
              <a:rPr lang="en-GB" dirty="0">
                <a:latin typeface="+mn-lt"/>
                <a:hlinkClick r:id="rId3"/>
              </a:rPr>
              <a:t>Schedules</a:t>
            </a:r>
            <a:r>
              <a:rPr lang="en-GB" dirty="0">
                <a:latin typeface="+mn-lt"/>
              </a:rPr>
              <a:t>:</a:t>
            </a:r>
          </a:p>
          <a:p>
            <a:pPr marL="628650" indent="-342900">
              <a:buFont typeface="Arial" panose="020B0604020202020204" pitchFamily="34" charset="0"/>
              <a:buChar char="•"/>
            </a:pPr>
            <a:r>
              <a:rPr lang="en-GB" dirty="0">
                <a:latin typeface="+mn-lt"/>
              </a:rPr>
              <a:t>Schedule 17 - Secure Data Exchange</a:t>
            </a:r>
          </a:p>
          <a:p>
            <a:pPr marL="628650" indent="-342900">
              <a:buFont typeface="Arial" panose="020B0604020202020204" pitchFamily="34" charset="0"/>
              <a:buChar char="•"/>
            </a:pPr>
            <a:r>
              <a:rPr lang="en-GB" dirty="0">
                <a:latin typeface="+mn-lt"/>
              </a:rPr>
              <a:t>Schedule 30 - Resolution of Consumer Facing Switching and Billing Issues</a:t>
            </a:r>
          </a:p>
          <a:p>
            <a:r>
              <a:rPr lang="en-GB" dirty="0">
                <a:latin typeface="+mn-lt"/>
              </a:rPr>
              <a:t>Other REC Schedules that direct use of SDEP – Address Management, Metering Operations, Prepayment, Related Metering Points, RMP Lifecycle and Unbilled Energy Code of Practice</a:t>
            </a:r>
          </a:p>
          <a:p>
            <a:r>
              <a:rPr lang="en-GB" dirty="0">
                <a:latin typeface="+mn-lt"/>
              </a:rPr>
              <a:t>The </a:t>
            </a:r>
            <a:r>
              <a:rPr lang="en-GB" dirty="0">
                <a:latin typeface="+mn-lt"/>
                <a:hlinkClick r:id="rId4"/>
              </a:rPr>
              <a:t>REC Wiki</a:t>
            </a:r>
            <a:r>
              <a:rPr lang="en-GB" dirty="0">
                <a:latin typeface="+mn-lt"/>
              </a:rPr>
              <a:t> contains information on </a:t>
            </a:r>
            <a:r>
              <a:rPr lang="en-GB" dirty="0">
                <a:latin typeface="+mn-lt"/>
                <a:hlinkClick r:id="rId5"/>
              </a:rPr>
              <a:t>SDEP escalations</a:t>
            </a:r>
            <a:r>
              <a:rPr lang="en-GB" dirty="0">
                <a:latin typeface="+mn-lt"/>
              </a:rPr>
              <a:t> and other REC processes</a:t>
            </a:r>
          </a:p>
          <a:p>
            <a:r>
              <a:rPr lang="en-GB" dirty="0">
                <a:latin typeface="+mn-lt"/>
              </a:rPr>
              <a:t>Our AI tool </a:t>
            </a:r>
            <a:r>
              <a:rPr lang="en-GB" dirty="0">
                <a:latin typeface="+mn-lt"/>
                <a:hlinkClick r:id="rId6"/>
              </a:rPr>
              <a:t>ERIN</a:t>
            </a:r>
            <a:r>
              <a:rPr lang="en-GB" dirty="0">
                <a:latin typeface="+mn-lt"/>
              </a:rPr>
              <a:t> can be asked questions on the SDEP and any other REC matter</a:t>
            </a:r>
          </a:p>
          <a:p>
            <a:r>
              <a:rPr lang="en-GB" dirty="0">
                <a:latin typeface="+mn-lt"/>
              </a:rPr>
              <a:t>The </a:t>
            </a:r>
            <a:r>
              <a:rPr lang="en-GB" dirty="0">
                <a:latin typeface="+mn-lt"/>
                <a:hlinkClick r:id="rId7"/>
              </a:rPr>
              <a:t>REC Data Specification</a:t>
            </a:r>
            <a:r>
              <a:rPr lang="en-GB" dirty="0">
                <a:latin typeface="+mn-lt"/>
              </a:rPr>
              <a:t> contains the detail of all SDEP Process Types</a:t>
            </a:r>
          </a:p>
          <a:p>
            <a:r>
              <a:rPr lang="en-GB" dirty="0">
                <a:latin typeface="+mn-lt"/>
              </a:rPr>
              <a:t>Your REC </a:t>
            </a:r>
            <a:r>
              <a:rPr lang="en-GB" dirty="0">
                <a:latin typeface="+mn-lt"/>
                <a:hlinkClick r:id="rId8"/>
              </a:rPr>
              <a:t>Operational Account Manager</a:t>
            </a:r>
            <a:r>
              <a:rPr lang="en-GB" dirty="0">
                <a:latin typeface="+mn-lt"/>
              </a:rPr>
              <a:t> can support with SDEP usage and managing query resolutions with other parties</a:t>
            </a:r>
          </a:p>
          <a:p>
            <a:r>
              <a:rPr lang="en-GB" dirty="0">
                <a:latin typeface="+mn-lt"/>
              </a:rPr>
              <a:t>Discussions with other SDEP users can be held at the monthly </a:t>
            </a:r>
            <a:r>
              <a:rPr lang="en-GB" dirty="0">
                <a:latin typeface="+mn-lt"/>
                <a:hlinkClick r:id="rId9"/>
              </a:rPr>
              <a:t>REC Issues Group</a:t>
            </a:r>
            <a:endParaRPr lang="en-GB" dirty="0">
              <a:latin typeface="+mn-lt"/>
            </a:endParaRPr>
          </a:p>
          <a:p>
            <a:r>
              <a:rPr lang="en-GB" dirty="0">
                <a:latin typeface="+mn-lt"/>
              </a:rPr>
              <a:t>C&amp;C enquiry desk (via the </a:t>
            </a:r>
            <a:r>
              <a:rPr lang="en-GB" dirty="0">
                <a:latin typeface="+mn-lt"/>
                <a:hlinkClick r:id="rId10"/>
              </a:rPr>
              <a:t>EES</a:t>
            </a:r>
            <a:r>
              <a:rPr lang="en-GB" dirty="0">
                <a:latin typeface="+mn-lt"/>
              </a:rPr>
              <a:t>)</a:t>
            </a:r>
          </a:p>
          <a:p>
            <a:r>
              <a:rPr lang="en-GB" dirty="0">
                <a:latin typeface="+mn-lt"/>
              </a:rPr>
              <a:t>R0121 and other change documentation – </a:t>
            </a:r>
            <a:r>
              <a:rPr lang="en-GB" dirty="0">
                <a:latin typeface="+mn-lt"/>
                <a:hlinkClick r:id="rId11"/>
              </a:rPr>
              <a:t>REC Change Register</a:t>
            </a:r>
            <a:endParaRPr lang="en-GB" dirty="0">
              <a:latin typeface="+mn-lt"/>
            </a:endParaRPr>
          </a:p>
          <a:p>
            <a:r>
              <a:rPr lang="en-GB" dirty="0">
                <a:latin typeface="+mn-lt"/>
              </a:rPr>
              <a:t>REC Code Manager - </a:t>
            </a:r>
            <a:r>
              <a:rPr lang="en-GB" dirty="0">
                <a:latin typeface="+mn-lt"/>
                <a:hlinkClick r:id="rId12"/>
              </a:rPr>
              <a:t>enquiries@recmanager.co.uk</a:t>
            </a:r>
            <a:endParaRPr lang="en-GB" dirty="0">
              <a:latin typeface="+mn-lt"/>
            </a:endParaRPr>
          </a:p>
        </p:txBody>
      </p:sp>
    </p:spTree>
    <p:extLst>
      <p:ext uri="{BB962C8B-B14F-4D97-AF65-F5344CB8AC3E}">
        <p14:creationId xmlns:p14="http://schemas.microsoft.com/office/powerpoint/2010/main" val="2258510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D8AA-C4EE-44B5-9C3B-0D6B682C01F2}"/>
              </a:ext>
            </a:extLst>
          </p:cNvPr>
          <p:cNvSpPr>
            <a:spLocks noGrp="1"/>
          </p:cNvSpPr>
          <p:nvPr>
            <p:ph type="title"/>
          </p:nvPr>
        </p:nvSpPr>
        <p:spPr/>
        <p:txBody>
          <a:bodyPr/>
          <a:lstStyle/>
          <a:p>
            <a:r>
              <a:rPr lang="en-GB" sz="4000" dirty="0"/>
              <a:t>END</a:t>
            </a:r>
            <a:endParaRPr lang="en-GB" dirty="0"/>
          </a:p>
        </p:txBody>
      </p:sp>
    </p:spTree>
    <p:extLst>
      <p:ext uri="{BB962C8B-B14F-4D97-AF65-F5344CB8AC3E}">
        <p14:creationId xmlns:p14="http://schemas.microsoft.com/office/powerpoint/2010/main" val="4331459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7af6dba-f870-40c6-a7fb-5991d73382cc"/>
</p:tagLst>
</file>

<file path=ppt/theme/theme1.xml><?xml version="1.0" encoding="utf-8"?>
<a:theme xmlns:a="http://schemas.openxmlformats.org/drawingml/2006/main" name="TITL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8480C6-D16B-498B-ACCC-EFAAA16FE1CC}">
  <ds:schemaRefs>
    <ds:schemaRef ds:uri="33669984-af94-4b35-9f37-f4574e663bc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purl.org/dc/terms/"/>
    <ds:schemaRef ds:uri="http://purl.org/dc/dcmitype/"/>
    <ds:schemaRef ds:uri="d5e8df70-7ba7-462a-92bc-0eb2af61e599"/>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A576750-AD5D-40C9-A387-CD26A323F3FA}">
  <ds:schemaRefs>
    <ds:schemaRef ds:uri="http://schemas.microsoft.com/sharepoint/v3/contenttype/forms"/>
  </ds:schemaRefs>
</ds:datastoreItem>
</file>

<file path=customXml/itemProps3.xml><?xml version="1.0" encoding="utf-8"?>
<ds:datastoreItem xmlns:ds="http://schemas.openxmlformats.org/officeDocument/2006/customXml" ds:itemID="{CBC8B6A8-20F0-446D-9DB4-6032EF3A8F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35967</TotalTime>
  <Words>4296</Words>
  <Application>Microsoft Office PowerPoint</Application>
  <PresentationFormat>Widescreen</PresentationFormat>
  <Paragraphs>375</Paragraphs>
  <Slides>25</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Arial</vt:lpstr>
      <vt:lpstr>Calibri</vt:lpstr>
      <vt:lpstr>Calibri Light</vt:lpstr>
      <vt:lpstr>Roboto</vt:lpstr>
      <vt:lpstr>ROBOTO MEDIUM</vt:lpstr>
      <vt:lpstr>Roboto Slab</vt:lpstr>
      <vt:lpstr>Wingdings</vt:lpstr>
      <vt:lpstr>TITLE SLIDES</vt:lpstr>
      <vt:lpstr>SECTION SLIDES</vt:lpstr>
      <vt:lpstr>CONTENT SLIDE</vt:lpstr>
      <vt:lpstr>SDEP training Deck v1.0 – JULY 2024</vt:lpstr>
      <vt:lpstr>Purpose and Contents</vt:lpstr>
      <vt:lpstr>1. Introduction to SDEP</vt:lpstr>
      <vt:lpstr>What is The Secure data exchange portal?</vt:lpstr>
      <vt:lpstr>PowerPoint Presentation</vt:lpstr>
      <vt:lpstr>PowerPoint Presentation</vt:lpstr>
      <vt:lpstr>2. General guidance on use of SDEP</vt:lpstr>
      <vt:lpstr>PowerPoint Presentation</vt:lpstr>
      <vt:lpstr>PowerPoint Presentation</vt:lpstr>
      <vt:lpstr>PowerPoint Presentation</vt:lpstr>
      <vt:lpstr>PowerPoint Presentation</vt:lpstr>
      <vt:lpstr>PowerPoint Presentation</vt:lpstr>
      <vt:lpstr>PowerPoint Presentation</vt:lpstr>
      <vt:lpstr>3. A look at the process types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Where to find More information</vt:lpstr>
      <vt:lpstr>Where to find more information on SDEP</vt:lpstr>
      <vt:lpstr>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 Lewis</dc:creator>
  <cp:lastModifiedBy>Elise Handy</cp:lastModifiedBy>
  <cp:revision>110</cp:revision>
  <dcterms:created xsi:type="dcterms:W3CDTF">2021-02-18T13:21:08Z</dcterms:created>
  <dcterms:modified xsi:type="dcterms:W3CDTF">2024-07-12T07:59:46Z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SIP_Label_2d7f055f-5347-41d4-8cbe-c035e83f4f3c_Enabled">
    <vt:lpwstr>true</vt:lpwstr>
  </property>
  <property fmtid="{D5CDD505-2E9C-101B-9397-08002B2CF9AE}" pid="4" name="MSIP_Label_2d7f055f-5347-41d4-8cbe-c035e83f4f3c_SetDate">
    <vt:lpwstr>2024-07-12T07:59:44Z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65c3f890-04aa-4654-8478-6de6fd85b4d1</vt:lpwstr>
  </property>
  <property fmtid="{D5CDD505-2E9C-101B-9397-08002B2CF9AE}" pid="9" name="MSIP_Label_2d7f055f-5347-41d4-8cbe-c035e83f4f3c_ContentBits">
    <vt:lpwstr>0</vt:lpwstr>
  </property>
</Properties>
</file>