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  <p:sldMasterId id="2147483676" r:id="rId6"/>
  </p:sldMasterIdLst>
  <p:notesMasterIdLst>
    <p:notesMasterId r:id="rId14"/>
  </p:notesMasterIdLst>
  <p:handoutMasterIdLst>
    <p:handoutMasterId r:id="rId15"/>
  </p:handoutMasterIdLst>
  <p:sldIdLst>
    <p:sldId id="330" r:id="rId7"/>
    <p:sldId id="348" r:id="rId8"/>
    <p:sldId id="358" r:id="rId9"/>
    <p:sldId id="353" r:id="rId10"/>
    <p:sldId id="357" r:id="rId11"/>
    <p:sldId id="355" r:id="rId12"/>
    <p:sldId id="35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A3"/>
    <a:srgbClr val="4D8934"/>
    <a:srgbClr val="898989"/>
    <a:srgbClr val="EBF1E6"/>
    <a:srgbClr val="D5E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3EF099-3747-43E2-BA0C-5CF474DBFFB4}" v="1006" dt="2025-05-29T15:36:51.579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BB61C-4D73-41AD-96E0-6EE1419635A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059A655-D585-439A-B4A3-9AADB49AD789}">
      <dgm:prSet phldrT="[Text]" custT="1"/>
      <dgm:spPr/>
      <dgm:t>
        <a:bodyPr/>
        <a:lstStyle/>
        <a:p>
          <a:r>
            <a:rPr lang="en-GB" sz="1200" dirty="0"/>
            <a:t>Forward Migration initiated</a:t>
          </a:r>
        </a:p>
      </dgm:t>
    </dgm:pt>
    <dgm:pt modelId="{8FB16F9B-EE1F-48CF-A4DC-44746643CCED}" type="parTrans" cxnId="{C4DB3AEC-2DC5-42DA-92D1-11485E666D35}">
      <dgm:prSet/>
      <dgm:spPr/>
      <dgm:t>
        <a:bodyPr/>
        <a:lstStyle/>
        <a:p>
          <a:endParaRPr lang="en-GB" sz="1200"/>
        </a:p>
      </dgm:t>
    </dgm:pt>
    <dgm:pt modelId="{83FF5039-A7A4-47AB-BCDB-829B32377F4F}" type="sibTrans" cxnId="{C4DB3AEC-2DC5-42DA-92D1-11485E666D35}">
      <dgm:prSet custT="1"/>
      <dgm:spPr/>
      <dgm:t>
        <a:bodyPr/>
        <a:lstStyle/>
        <a:p>
          <a:endParaRPr lang="en-GB" sz="1200"/>
        </a:p>
      </dgm:t>
    </dgm:pt>
    <dgm:pt modelId="{E64400E8-EAFA-4989-A739-14E0D69351E9}">
      <dgm:prSet phldrT="[Text]" custT="1"/>
      <dgm:spPr/>
      <dgm:t>
        <a:bodyPr/>
        <a:lstStyle/>
        <a:p>
          <a:r>
            <a:rPr lang="en-GB" sz="1200" dirty="0"/>
            <a:t>Losing MOA operating Metering Point in non-MHHS arrangements</a:t>
          </a:r>
        </a:p>
      </dgm:t>
    </dgm:pt>
    <dgm:pt modelId="{89EEA43F-84EF-4385-AFCE-E904A72AC9D9}" type="parTrans" cxnId="{F7F759CC-3FA8-42C9-858D-6133362587BA}">
      <dgm:prSet/>
      <dgm:spPr/>
      <dgm:t>
        <a:bodyPr/>
        <a:lstStyle/>
        <a:p>
          <a:endParaRPr lang="en-GB" sz="1200"/>
        </a:p>
      </dgm:t>
    </dgm:pt>
    <dgm:pt modelId="{B883281D-5589-4584-A0D4-D9DE93BB2269}" type="sibTrans" cxnId="{F7F759CC-3FA8-42C9-858D-6133362587BA}">
      <dgm:prSet custT="1"/>
      <dgm:spPr/>
      <dgm:t>
        <a:bodyPr/>
        <a:lstStyle/>
        <a:p>
          <a:endParaRPr lang="en-GB" sz="1200"/>
        </a:p>
      </dgm:t>
    </dgm:pt>
    <dgm:pt modelId="{983D67CC-70F7-4ED5-A5CF-0999FCDDEF36}">
      <dgm:prSet phldrT="[Text]" custT="1"/>
      <dgm:spPr/>
      <dgm:t>
        <a:bodyPr/>
        <a:lstStyle/>
        <a:p>
          <a:r>
            <a:rPr lang="en-GB" sz="1200" dirty="0"/>
            <a:t>No provision for the Registration Service to be updated during a migration – D0312 will be rejected for in flight migrations</a:t>
          </a:r>
        </a:p>
      </dgm:t>
    </dgm:pt>
    <dgm:pt modelId="{4B1A24ED-7F82-4E38-AAF4-372396DBEE64}" type="parTrans" cxnId="{9F5D0814-BBA7-4C4E-A508-F42BF7FC3133}">
      <dgm:prSet/>
      <dgm:spPr/>
      <dgm:t>
        <a:bodyPr/>
        <a:lstStyle/>
        <a:p>
          <a:endParaRPr lang="en-GB" sz="1200"/>
        </a:p>
      </dgm:t>
    </dgm:pt>
    <dgm:pt modelId="{6F00B832-F080-41D1-B216-8493BEC3CE5E}" type="sibTrans" cxnId="{9F5D0814-BBA7-4C4E-A508-F42BF7FC3133}">
      <dgm:prSet custT="1"/>
      <dgm:spPr/>
      <dgm:t>
        <a:bodyPr/>
        <a:lstStyle/>
        <a:p>
          <a:endParaRPr lang="en-GB" sz="1200"/>
        </a:p>
      </dgm:t>
    </dgm:pt>
    <dgm:pt modelId="{4807A2BA-329B-45A2-8A0C-156A9208F4DE}">
      <dgm:prSet phldrT="[Text]" custT="1"/>
      <dgm:spPr/>
      <dgm:t>
        <a:bodyPr/>
        <a:lstStyle/>
        <a:p>
          <a:r>
            <a:rPr lang="en-GB" sz="1200" dirty="0"/>
            <a:t>Meter updates after MTDs shared as part of migration</a:t>
          </a:r>
        </a:p>
      </dgm:t>
    </dgm:pt>
    <dgm:pt modelId="{7F3FF736-7537-4ED2-8411-444A96B43EAF}" type="parTrans" cxnId="{3D387FF5-F268-482E-A714-34FA2CA967CC}">
      <dgm:prSet/>
      <dgm:spPr/>
      <dgm:t>
        <a:bodyPr/>
        <a:lstStyle/>
        <a:p>
          <a:endParaRPr lang="en-GB" sz="1200"/>
        </a:p>
      </dgm:t>
    </dgm:pt>
    <dgm:pt modelId="{E24A3114-9111-4700-8861-491905BC317C}" type="sibTrans" cxnId="{3D387FF5-F268-482E-A714-34FA2CA967CC}">
      <dgm:prSet custT="1"/>
      <dgm:spPr/>
      <dgm:t>
        <a:bodyPr/>
        <a:lstStyle/>
        <a:p>
          <a:endParaRPr lang="en-GB" sz="1200"/>
        </a:p>
      </dgm:t>
    </dgm:pt>
    <dgm:pt modelId="{D3D1EB82-0CFD-4EBB-B708-4DEADCB03172}">
      <dgm:prSet phldrT="[Text]" custT="1"/>
      <dgm:spPr/>
      <dgm:t>
        <a:bodyPr/>
        <a:lstStyle/>
        <a:p>
          <a:r>
            <a:rPr lang="en-GB" sz="1200" dirty="0"/>
            <a:t>Losing MOA required to share MTD updates until Gaining MOA EFD</a:t>
          </a:r>
          <a:br>
            <a:rPr lang="en-GB" sz="1200" dirty="0"/>
          </a:br>
          <a:r>
            <a:rPr lang="en-GB" sz="1200" dirty="0"/>
            <a:t>Sent via D0149/150 or D0268</a:t>
          </a:r>
        </a:p>
      </dgm:t>
    </dgm:pt>
    <dgm:pt modelId="{4CEE67C9-6001-49FA-A479-8D74FD084D6F}" type="parTrans" cxnId="{1FEED638-B46C-4A6F-8FA7-E1A2BD1CBC15}">
      <dgm:prSet/>
      <dgm:spPr/>
      <dgm:t>
        <a:bodyPr/>
        <a:lstStyle/>
        <a:p>
          <a:endParaRPr lang="en-GB" sz="1200"/>
        </a:p>
      </dgm:t>
    </dgm:pt>
    <dgm:pt modelId="{D86C7BBB-ABB2-4C8F-BBDF-C4EF89913B2F}" type="sibTrans" cxnId="{1FEED638-B46C-4A6F-8FA7-E1A2BD1CBC15}">
      <dgm:prSet custT="1"/>
      <dgm:spPr/>
      <dgm:t>
        <a:bodyPr/>
        <a:lstStyle/>
        <a:p>
          <a:endParaRPr lang="en-GB" sz="1200"/>
        </a:p>
      </dgm:t>
    </dgm:pt>
    <dgm:pt modelId="{1C4BEB73-C9F7-45E9-86A1-84440D779D5E}" type="pres">
      <dgm:prSet presAssocID="{252BB61C-4D73-41AD-96E0-6EE1419635A5}" presName="Name0" presStyleCnt="0">
        <dgm:presLayoutVars>
          <dgm:dir/>
          <dgm:resizeHandles val="exact"/>
        </dgm:presLayoutVars>
      </dgm:prSet>
      <dgm:spPr/>
    </dgm:pt>
    <dgm:pt modelId="{1D448A8B-3213-4B0B-A019-07751DB8B9F5}" type="pres">
      <dgm:prSet presAssocID="{5059A655-D585-439A-B4A3-9AADB49AD789}" presName="node" presStyleLbl="node1" presStyleIdx="0" presStyleCnt="5">
        <dgm:presLayoutVars>
          <dgm:bulletEnabled val="1"/>
        </dgm:presLayoutVars>
      </dgm:prSet>
      <dgm:spPr/>
    </dgm:pt>
    <dgm:pt modelId="{C22ABF7A-A85E-4B46-B927-C9654F82963C}" type="pres">
      <dgm:prSet presAssocID="{83FF5039-A7A4-47AB-BCDB-829B32377F4F}" presName="sibTrans" presStyleLbl="sibTrans2D1" presStyleIdx="0" presStyleCnt="4"/>
      <dgm:spPr/>
    </dgm:pt>
    <dgm:pt modelId="{BD72EE5A-6A3A-452C-83A9-96AD9A897012}" type="pres">
      <dgm:prSet presAssocID="{83FF5039-A7A4-47AB-BCDB-829B32377F4F}" presName="connectorText" presStyleLbl="sibTrans2D1" presStyleIdx="0" presStyleCnt="4"/>
      <dgm:spPr/>
    </dgm:pt>
    <dgm:pt modelId="{8460B6D2-A96E-4A72-AA0A-2A245EB26AF8}" type="pres">
      <dgm:prSet presAssocID="{E64400E8-EAFA-4989-A739-14E0D69351E9}" presName="node" presStyleLbl="node1" presStyleIdx="1" presStyleCnt="5">
        <dgm:presLayoutVars>
          <dgm:bulletEnabled val="1"/>
        </dgm:presLayoutVars>
      </dgm:prSet>
      <dgm:spPr/>
    </dgm:pt>
    <dgm:pt modelId="{1CE91FA3-EC4B-4046-BEBD-98359762AA6A}" type="pres">
      <dgm:prSet presAssocID="{B883281D-5589-4584-A0D4-D9DE93BB2269}" presName="sibTrans" presStyleLbl="sibTrans2D1" presStyleIdx="1" presStyleCnt="4"/>
      <dgm:spPr/>
    </dgm:pt>
    <dgm:pt modelId="{4C6220B4-50DC-4BB4-B2D1-1E04B27A23EF}" type="pres">
      <dgm:prSet presAssocID="{B883281D-5589-4584-A0D4-D9DE93BB2269}" presName="connectorText" presStyleLbl="sibTrans2D1" presStyleIdx="1" presStyleCnt="4"/>
      <dgm:spPr/>
    </dgm:pt>
    <dgm:pt modelId="{54D3E139-4B67-4B46-A899-CB0DD55036D0}" type="pres">
      <dgm:prSet presAssocID="{4807A2BA-329B-45A2-8A0C-156A9208F4DE}" presName="node" presStyleLbl="node1" presStyleIdx="2" presStyleCnt="5">
        <dgm:presLayoutVars>
          <dgm:bulletEnabled val="1"/>
        </dgm:presLayoutVars>
      </dgm:prSet>
      <dgm:spPr/>
    </dgm:pt>
    <dgm:pt modelId="{F7F9E7B9-0E41-4B45-AD6E-F756113D8B55}" type="pres">
      <dgm:prSet presAssocID="{E24A3114-9111-4700-8861-491905BC317C}" presName="sibTrans" presStyleLbl="sibTrans2D1" presStyleIdx="2" presStyleCnt="4"/>
      <dgm:spPr/>
    </dgm:pt>
    <dgm:pt modelId="{D1845517-652E-419B-8FE4-3D283EDB43BE}" type="pres">
      <dgm:prSet presAssocID="{E24A3114-9111-4700-8861-491905BC317C}" presName="connectorText" presStyleLbl="sibTrans2D1" presStyleIdx="2" presStyleCnt="4"/>
      <dgm:spPr/>
    </dgm:pt>
    <dgm:pt modelId="{3F163BFD-0334-4F94-81B2-FE082FF9FA6C}" type="pres">
      <dgm:prSet presAssocID="{D3D1EB82-0CFD-4EBB-B708-4DEADCB03172}" presName="node" presStyleLbl="node1" presStyleIdx="3" presStyleCnt="5">
        <dgm:presLayoutVars>
          <dgm:bulletEnabled val="1"/>
        </dgm:presLayoutVars>
      </dgm:prSet>
      <dgm:spPr/>
    </dgm:pt>
    <dgm:pt modelId="{10300229-F1D1-476E-877A-306B7EB0F0DB}" type="pres">
      <dgm:prSet presAssocID="{D86C7BBB-ABB2-4C8F-BBDF-C4EF89913B2F}" presName="sibTrans" presStyleLbl="sibTrans2D1" presStyleIdx="3" presStyleCnt="4"/>
      <dgm:spPr/>
    </dgm:pt>
    <dgm:pt modelId="{B4DA38DC-33C1-4F68-B0EF-6154B824ED69}" type="pres">
      <dgm:prSet presAssocID="{D86C7BBB-ABB2-4C8F-BBDF-C4EF89913B2F}" presName="connectorText" presStyleLbl="sibTrans2D1" presStyleIdx="3" presStyleCnt="4"/>
      <dgm:spPr/>
    </dgm:pt>
    <dgm:pt modelId="{8B01D6C8-4722-43A5-8884-7FE3D0394F7E}" type="pres">
      <dgm:prSet presAssocID="{983D67CC-70F7-4ED5-A5CF-0999FCDDEF36}" presName="node" presStyleLbl="node1" presStyleIdx="4" presStyleCnt="5">
        <dgm:presLayoutVars>
          <dgm:bulletEnabled val="1"/>
        </dgm:presLayoutVars>
      </dgm:prSet>
      <dgm:spPr/>
    </dgm:pt>
  </dgm:ptLst>
  <dgm:cxnLst>
    <dgm:cxn modelId="{072B9000-6DD0-4335-AA2F-D22383591069}" type="presOf" srcId="{B883281D-5589-4584-A0D4-D9DE93BB2269}" destId="{1CE91FA3-EC4B-4046-BEBD-98359762AA6A}" srcOrd="0" destOrd="0" presId="urn:microsoft.com/office/officeart/2005/8/layout/process1"/>
    <dgm:cxn modelId="{9F5D0814-BBA7-4C4E-A508-F42BF7FC3133}" srcId="{252BB61C-4D73-41AD-96E0-6EE1419635A5}" destId="{983D67CC-70F7-4ED5-A5CF-0999FCDDEF36}" srcOrd="4" destOrd="0" parTransId="{4B1A24ED-7F82-4E38-AAF4-372396DBEE64}" sibTransId="{6F00B832-F080-41D1-B216-8493BEC3CE5E}"/>
    <dgm:cxn modelId="{C7EA2B1E-68BE-4828-A985-F612D99C008E}" type="presOf" srcId="{D3D1EB82-0CFD-4EBB-B708-4DEADCB03172}" destId="{3F163BFD-0334-4F94-81B2-FE082FF9FA6C}" srcOrd="0" destOrd="0" presId="urn:microsoft.com/office/officeart/2005/8/layout/process1"/>
    <dgm:cxn modelId="{A4796B28-041D-4421-A699-8D145422B7A1}" type="presOf" srcId="{B883281D-5589-4584-A0D4-D9DE93BB2269}" destId="{4C6220B4-50DC-4BB4-B2D1-1E04B27A23EF}" srcOrd="1" destOrd="0" presId="urn:microsoft.com/office/officeart/2005/8/layout/process1"/>
    <dgm:cxn modelId="{1FEED638-B46C-4A6F-8FA7-E1A2BD1CBC15}" srcId="{252BB61C-4D73-41AD-96E0-6EE1419635A5}" destId="{D3D1EB82-0CFD-4EBB-B708-4DEADCB03172}" srcOrd="3" destOrd="0" parTransId="{4CEE67C9-6001-49FA-A479-8D74FD084D6F}" sibTransId="{D86C7BBB-ABB2-4C8F-BBDF-C4EF89913B2F}"/>
    <dgm:cxn modelId="{AA93C45D-F1E4-4772-BE7C-AAD5FA38960D}" type="presOf" srcId="{83FF5039-A7A4-47AB-BCDB-829B32377F4F}" destId="{BD72EE5A-6A3A-452C-83A9-96AD9A897012}" srcOrd="1" destOrd="0" presId="urn:microsoft.com/office/officeart/2005/8/layout/process1"/>
    <dgm:cxn modelId="{1BA92144-7FAB-4A9A-8A1A-8EF5CDDC4567}" type="presOf" srcId="{83FF5039-A7A4-47AB-BCDB-829B32377F4F}" destId="{C22ABF7A-A85E-4B46-B927-C9654F82963C}" srcOrd="0" destOrd="0" presId="urn:microsoft.com/office/officeart/2005/8/layout/process1"/>
    <dgm:cxn modelId="{1486456A-F1B8-4EAD-8F6A-EBFF634593A4}" type="presOf" srcId="{E24A3114-9111-4700-8861-491905BC317C}" destId="{F7F9E7B9-0E41-4B45-AD6E-F756113D8B55}" srcOrd="0" destOrd="0" presId="urn:microsoft.com/office/officeart/2005/8/layout/process1"/>
    <dgm:cxn modelId="{94BB657A-636E-4FD2-BCB5-5617F19E674D}" type="presOf" srcId="{D86C7BBB-ABB2-4C8F-BBDF-C4EF89913B2F}" destId="{B4DA38DC-33C1-4F68-B0EF-6154B824ED69}" srcOrd="1" destOrd="0" presId="urn:microsoft.com/office/officeart/2005/8/layout/process1"/>
    <dgm:cxn modelId="{8A2D6088-055E-4C83-8F82-6CCE8556029C}" type="presOf" srcId="{5059A655-D585-439A-B4A3-9AADB49AD789}" destId="{1D448A8B-3213-4B0B-A019-07751DB8B9F5}" srcOrd="0" destOrd="0" presId="urn:microsoft.com/office/officeart/2005/8/layout/process1"/>
    <dgm:cxn modelId="{B94A9989-0229-4CEF-8227-C041B44D4EB8}" type="presOf" srcId="{983D67CC-70F7-4ED5-A5CF-0999FCDDEF36}" destId="{8B01D6C8-4722-43A5-8884-7FE3D0394F7E}" srcOrd="0" destOrd="0" presId="urn:microsoft.com/office/officeart/2005/8/layout/process1"/>
    <dgm:cxn modelId="{AE23D98F-8C4B-49D7-900B-17EB671B55F4}" type="presOf" srcId="{4807A2BA-329B-45A2-8A0C-156A9208F4DE}" destId="{54D3E139-4B67-4B46-A899-CB0DD55036D0}" srcOrd="0" destOrd="0" presId="urn:microsoft.com/office/officeart/2005/8/layout/process1"/>
    <dgm:cxn modelId="{24F0F590-1C40-446D-B3B0-ACEDA4E2D879}" type="presOf" srcId="{E24A3114-9111-4700-8861-491905BC317C}" destId="{D1845517-652E-419B-8FE4-3D283EDB43BE}" srcOrd="1" destOrd="0" presId="urn:microsoft.com/office/officeart/2005/8/layout/process1"/>
    <dgm:cxn modelId="{10AFA8AA-3032-4341-A40C-94E99F3220EA}" type="presOf" srcId="{252BB61C-4D73-41AD-96E0-6EE1419635A5}" destId="{1C4BEB73-C9F7-45E9-86A1-84440D779D5E}" srcOrd="0" destOrd="0" presId="urn:microsoft.com/office/officeart/2005/8/layout/process1"/>
    <dgm:cxn modelId="{D149A1BD-8F00-4CF8-B3CB-1D87A7CD0BE3}" type="presOf" srcId="{D86C7BBB-ABB2-4C8F-BBDF-C4EF89913B2F}" destId="{10300229-F1D1-476E-877A-306B7EB0F0DB}" srcOrd="0" destOrd="0" presId="urn:microsoft.com/office/officeart/2005/8/layout/process1"/>
    <dgm:cxn modelId="{F7F759CC-3FA8-42C9-858D-6133362587BA}" srcId="{252BB61C-4D73-41AD-96E0-6EE1419635A5}" destId="{E64400E8-EAFA-4989-A739-14E0D69351E9}" srcOrd="1" destOrd="0" parTransId="{89EEA43F-84EF-4385-AFCE-E904A72AC9D9}" sibTransId="{B883281D-5589-4584-A0D4-D9DE93BB2269}"/>
    <dgm:cxn modelId="{C4DB3AEC-2DC5-42DA-92D1-11485E666D35}" srcId="{252BB61C-4D73-41AD-96E0-6EE1419635A5}" destId="{5059A655-D585-439A-B4A3-9AADB49AD789}" srcOrd="0" destOrd="0" parTransId="{8FB16F9B-EE1F-48CF-A4DC-44746643CCED}" sibTransId="{83FF5039-A7A4-47AB-BCDB-829B32377F4F}"/>
    <dgm:cxn modelId="{3D387FF5-F268-482E-A714-34FA2CA967CC}" srcId="{252BB61C-4D73-41AD-96E0-6EE1419635A5}" destId="{4807A2BA-329B-45A2-8A0C-156A9208F4DE}" srcOrd="2" destOrd="0" parTransId="{7F3FF736-7537-4ED2-8411-444A96B43EAF}" sibTransId="{E24A3114-9111-4700-8861-491905BC317C}"/>
    <dgm:cxn modelId="{EAFD88F9-834C-4652-B895-2250CD0EF129}" type="presOf" srcId="{E64400E8-EAFA-4989-A739-14E0D69351E9}" destId="{8460B6D2-A96E-4A72-AA0A-2A245EB26AF8}" srcOrd="0" destOrd="0" presId="urn:microsoft.com/office/officeart/2005/8/layout/process1"/>
    <dgm:cxn modelId="{C7A3AD4A-3041-46BD-A6D0-E3B69782DAC7}" type="presParOf" srcId="{1C4BEB73-C9F7-45E9-86A1-84440D779D5E}" destId="{1D448A8B-3213-4B0B-A019-07751DB8B9F5}" srcOrd="0" destOrd="0" presId="urn:microsoft.com/office/officeart/2005/8/layout/process1"/>
    <dgm:cxn modelId="{B75F942C-0808-4C56-84F3-BFD47115D7D3}" type="presParOf" srcId="{1C4BEB73-C9F7-45E9-86A1-84440D779D5E}" destId="{C22ABF7A-A85E-4B46-B927-C9654F82963C}" srcOrd="1" destOrd="0" presId="urn:microsoft.com/office/officeart/2005/8/layout/process1"/>
    <dgm:cxn modelId="{6E3ED7D0-00F8-4F4E-9135-A8810446A12A}" type="presParOf" srcId="{C22ABF7A-A85E-4B46-B927-C9654F82963C}" destId="{BD72EE5A-6A3A-452C-83A9-96AD9A897012}" srcOrd="0" destOrd="0" presId="urn:microsoft.com/office/officeart/2005/8/layout/process1"/>
    <dgm:cxn modelId="{8D3753A5-1BDC-4453-B31B-CCF477984023}" type="presParOf" srcId="{1C4BEB73-C9F7-45E9-86A1-84440D779D5E}" destId="{8460B6D2-A96E-4A72-AA0A-2A245EB26AF8}" srcOrd="2" destOrd="0" presId="urn:microsoft.com/office/officeart/2005/8/layout/process1"/>
    <dgm:cxn modelId="{7B40780D-012E-4AC2-B00E-8A3B800E86F4}" type="presParOf" srcId="{1C4BEB73-C9F7-45E9-86A1-84440D779D5E}" destId="{1CE91FA3-EC4B-4046-BEBD-98359762AA6A}" srcOrd="3" destOrd="0" presId="urn:microsoft.com/office/officeart/2005/8/layout/process1"/>
    <dgm:cxn modelId="{5454627C-15D8-4B26-B76F-2A765A173C66}" type="presParOf" srcId="{1CE91FA3-EC4B-4046-BEBD-98359762AA6A}" destId="{4C6220B4-50DC-4BB4-B2D1-1E04B27A23EF}" srcOrd="0" destOrd="0" presId="urn:microsoft.com/office/officeart/2005/8/layout/process1"/>
    <dgm:cxn modelId="{CB48C752-C1B6-435A-9AA1-A5CCD49A4B29}" type="presParOf" srcId="{1C4BEB73-C9F7-45E9-86A1-84440D779D5E}" destId="{54D3E139-4B67-4B46-A899-CB0DD55036D0}" srcOrd="4" destOrd="0" presId="urn:microsoft.com/office/officeart/2005/8/layout/process1"/>
    <dgm:cxn modelId="{63703E6A-6F90-40AA-8842-42BFF3985B04}" type="presParOf" srcId="{1C4BEB73-C9F7-45E9-86A1-84440D779D5E}" destId="{F7F9E7B9-0E41-4B45-AD6E-F756113D8B55}" srcOrd="5" destOrd="0" presId="urn:microsoft.com/office/officeart/2005/8/layout/process1"/>
    <dgm:cxn modelId="{E96488FB-6EDB-45F2-9E0B-9BE3160D6A6B}" type="presParOf" srcId="{F7F9E7B9-0E41-4B45-AD6E-F756113D8B55}" destId="{D1845517-652E-419B-8FE4-3D283EDB43BE}" srcOrd="0" destOrd="0" presId="urn:microsoft.com/office/officeart/2005/8/layout/process1"/>
    <dgm:cxn modelId="{5D9D27D6-25C7-45CE-8CD8-117FA8139AC2}" type="presParOf" srcId="{1C4BEB73-C9F7-45E9-86A1-84440D779D5E}" destId="{3F163BFD-0334-4F94-81B2-FE082FF9FA6C}" srcOrd="6" destOrd="0" presId="urn:microsoft.com/office/officeart/2005/8/layout/process1"/>
    <dgm:cxn modelId="{1C357393-928F-44D1-997A-A6457D94D319}" type="presParOf" srcId="{1C4BEB73-C9F7-45E9-86A1-84440D779D5E}" destId="{10300229-F1D1-476E-877A-306B7EB0F0DB}" srcOrd="7" destOrd="0" presId="urn:microsoft.com/office/officeart/2005/8/layout/process1"/>
    <dgm:cxn modelId="{04DB511E-CD1F-48BD-A513-8B4A252714DB}" type="presParOf" srcId="{10300229-F1D1-476E-877A-306B7EB0F0DB}" destId="{B4DA38DC-33C1-4F68-B0EF-6154B824ED69}" srcOrd="0" destOrd="0" presId="urn:microsoft.com/office/officeart/2005/8/layout/process1"/>
    <dgm:cxn modelId="{AA654EE5-36C9-4853-967A-1FB12648325B}" type="presParOf" srcId="{1C4BEB73-C9F7-45E9-86A1-84440D779D5E}" destId="{8B01D6C8-4722-43A5-8884-7FE3D0394F7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2BB61C-4D73-41AD-96E0-6EE1419635A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059A655-D585-439A-B4A3-9AADB49AD78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200" dirty="0"/>
            <a:t>Reverse Migration initiated</a:t>
          </a:r>
        </a:p>
      </dgm:t>
    </dgm:pt>
    <dgm:pt modelId="{8FB16F9B-EE1F-48CF-A4DC-44746643CCED}" type="parTrans" cxnId="{C4DB3AEC-2DC5-42DA-92D1-11485E666D35}">
      <dgm:prSet/>
      <dgm:spPr/>
      <dgm:t>
        <a:bodyPr/>
        <a:lstStyle/>
        <a:p>
          <a:endParaRPr lang="en-GB" sz="1200"/>
        </a:p>
      </dgm:t>
    </dgm:pt>
    <dgm:pt modelId="{83FF5039-A7A4-47AB-BCDB-829B32377F4F}" type="sibTrans" cxnId="{C4DB3AEC-2DC5-42DA-92D1-11485E666D35}">
      <dgm:prSet custT="1"/>
      <dgm:spPr/>
      <dgm:t>
        <a:bodyPr/>
        <a:lstStyle/>
        <a:p>
          <a:endParaRPr lang="en-GB" sz="1200"/>
        </a:p>
      </dgm:t>
    </dgm:pt>
    <dgm:pt modelId="{E64400E8-EAFA-4989-A739-14E0D69351E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200" dirty="0"/>
            <a:t>Losing MOA operating Metering Point in MHHS arrangements</a:t>
          </a:r>
        </a:p>
      </dgm:t>
    </dgm:pt>
    <dgm:pt modelId="{89EEA43F-84EF-4385-AFCE-E904A72AC9D9}" type="parTrans" cxnId="{F7F759CC-3FA8-42C9-858D-6133362587BA}">
      <dgm:prSet/>
      <dgm:spPr/>
      <dgm:t>
        <a:bodyPr/>
        <a:lstStyle/>
        <a:p>
          <a:endParaRPr lang="en-GB" sz="1200"/>
        </a:p>
      </dgm:t>
    </dgm:pt>
    <dgm:pt modelId="{B883281D-5589-4584-A0D4-D9DE93BB2269}" type="sibTrans" cxnId="{F7F759CC-3FA8-42C9-858D-6133362587BA}">
      <dgm:prSet custT="1"/>
      <dgm:spPr/>
      <dgm:t>
        <a:bodyPr/>
        <a:lstStyle/>
        <a:p>
          <a:endParaRPr lang="en-GB" sz="1200"/>
        </a:p>
      </dgm:t>
    </dgm:pt>
    <dgm:pt modelId="{983D67CC-70F7-4ED5-A5CF-0999FCDDEF36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200" dirty="0"/>
            <a:t>Losing MOA required to share MTD updates until Gaining MOA EFD</a:t>
          </a:r>
          <a:br>
            <a:rPr lang="en-GB" sz="1200" dirty="0"/>
          </a:br>
          <a:r>
            <a:rPr lang="en-GB" sz="1200" dirty="0"/>
            <a:t>Sent via D0149/150 or D0268</a:t>
          </a:r>
        </a:p>
      </dgm:t>
    </dgm:pt>
    <dgm:pt modelId="{4B1A24ED-7F82-4E38-AAF4-372396DBEE64}" type="parTrans" cxnId="{9F5D0814-BBA7-4C4E-A508-F42BF7FC3133}">
      <dgm:prSet/>
      <dgm:spPr/>
      <dgm:t>
        <a:bodyPr/>
        <a:lstStyle/>
        <a:p>
          <a:endParaRPr lang="en-GB" sz="1200"/>
        </a:p>
      </dgm:t>
    </dgm:pt>
    <dgm:pt modelId="{6F00B832-F080-41D1-B216-8493BEC3CE5E}" type="sibTrans" cxnId="{9F5D0814-BBA7-4C4E-A508-F42BF7FC3133}">
      <dgm:prSet custT="1"/>
      <dgm:spPr/>
      <dgm:t>
        <a:bodyPr/>
        <a:lstStyle/>
        <a:p>
          <a:endParaRPr lang="en-GB" sz="1200"/>
        </a:p>
      </dgm:t>
    </dgm:pt>
    <dgm:pt modelId="{4807A2BA-329B-45A2-8A0C-156A9208F4D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200" dirty="0"/>
            <a:t>Meter updates after MTDs shared as part of migration</a:t>
          </a:r>
        </a:p>
      </dgm:t>
    </dgm:pt>
    <dgm:pt modelId="{7F3FF736-7537-4ED2-8411-444A96B43EAF}" type="parTrans" cxnId="{3D387FF5-F268-482E-A714-34FA2CA967CC}">
      <dgm:prSet/>
      <dgm:spPr/>
      <dgm:t>
        <a:bodyPr/>
        <a:lstStyle/>
        <a:p>
          <a:endParaRPr lang="en-GB" sz="1200"/>
        </a:p>
      </dgm:t>
    </dgm:pt>
    <dgm:pt modelId="{E24A3114-9111-4700-8861-491905BC317C}" type="sibTrans" cxnId="{3D387FF5-F268-482E-A714-34FA2CA967CC}">
      <dgm:prSet custT="1"/>
      <dgm:spPr/>
      <dgm:t>
        <a:bodyPr/>
        <a:lstStyle/>
        <a:p>
          <a:endParaRPr lang="en-GB" sz="1200"/>
        </a:p>
      </dgm:t>
    </dgm:pt>
    <dgm:pt modelId="{41108229-1297-4B8A-9DE5-97EC34C57825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200" dirty="0"/>
            <a:t>No provision for the Registration Service to be updated during a migration – IF005 will be rejected for in flight migrations</a:t>
          </a:r>
        </a:p>
      </dgm:t>
    </dgm:pt>
    <dgm:pt modelId="{62284E1E-BF09-4217-8720-2158C9A8DCD4}" type="parTrans" cxnId="{129535C6-B401-4F39-82D7-8981CDE9CF06}">
      <dgm:prSet/>
      <dgm:spPr/>
      <dgm:t>
        <a:bodyPr/>
        <a:lstStyle/>
        <a:p>
          <a:endParaRPr lang="en-GB" sz="1200"/>
        </a:p>
      </dgm:t>
    </dgm:pt>
    <dgm:pt modelId="{49819A70-5713-4A70-8B77-5AA0E32E1DE4}" type="sibTrans" cxnId="{129535C6-B401-4F39-82D7-8981CDE9CF06}">
      <dgm:prSet/>
      <dgm:spPr/>
      <dgm:t>
        <a:bodyPr/>
        <a:lstStyle/>
        <a:p>
          <a:endParaRPr lang="en-GB" sz="1200"/>
        </a:p>
      </dgm:t>
    </dgm:pt>
    <dgm:pt modelId="{1C4BEB73-C9F7-45E9-86A1-84440D779D5E}" type="pres">
      <dgm:prSet presAssocID="{252BB61C-4D73-41AD-96E0-6EE1419635A5}" presName="Name0" presStyleCnt="0">
        <dgm:presLayoutVars>
          <dgm:dir/>
          <dgm:resizeHandles val="exact"/>
        </dgm:presLayoutVars>
      </dgm:prSet>
      <dgm:spPr/>
    </dgm:pt>
    <dgm:pt modelId="{1D448A8B-3213-4B0B-A019-07751DB8B9F5}" type="pres">
      <dgm:prSet presAssocID="{5059A655-D585-439A-B4A3-9AADB49AD789}" presName="node" presStyleLbl="node1" presStyleIdx="0" presStyleCnt="5">
        <dgm:presLayoutVars>
          <dgm:bulletEnabled val="1"/>
        </dgm:presLayoutVars>
      </dgm:prSet>
      <dgm:spPr/>
    </dgm:pt>
    <dgm:pt modelId="{C22ABF7A-A85E-4B46-B927-C9654F82963C}" type="pres">
      <dgm:prSet presAssocID="{83FF5039-A7A4-47AB-BCDB-829B32377F4F}" presName="sibTrans" presStyleLbl="sibTrans2D1" presStyleIdx="0" presStyleCnt="4"/>
      <dgm:spPr/>
    </dgm:pt>
    <dgm:pt modelId="{BD72EE5A-6A3A-452C-83A9-96AD9A897012}" type="pres">
      <dgm:prSet presAssocID="{83FF5039-A7A4-47AB-BCDB-829B32377F4F}" presName="connectorText" presStyleLbl="sibTrans2D1" presStyleIdx="0" presStyleCnt="4"/>
      <dgm:spPr/>
    </dgm:pt>
    <dgm:pt modelId="{8460B6D2-A96E-4A72-AA0A-2A245EB26AF8}" type="pres">
      <dgm:prSet presAssocID="{E64400E8-EAFA-4989-A739-14E0D69351E9}" presName="node" presStyleLbl="node1" presStyleIdx="1" presStyleCnt="5">
        <dgm:presLayoutVars>
          <dgm:bulletEnabled val="1"/>
        </dgm:presLayoutVars>
      </dgm:prSet>
      <dgm:spPr/>
    </dgm:pt>
    <dgm:pt modelId="{1CE91FA3-EC4B-4046-BEBD-98359762AA6A}" type="pres">
      <dgm:prSet presAssocID="{B883281D-5589-4584-A0D4-D9DE93BB2269}" presName="sibTrans" presStyleLbl="sibTrans2D1" presStyleIdx="1" presStyleCnt="4"/>
      <dgm:spPr/>
    </dgm:pt>
    <dgm:pt modelId="{4C6220B4-50DC-4BB4-B2D1-1E04B27A23EF}" type="pres">
      <dgm:prSet presAssocID="{B883281D-5589-4584-A0D4-D9DE93BB2269}" presName="connectorText" presStyleLbl="sibTrans2D1" presStyleIdx="1" presStyleCnt="4"/>
      <dgm:spPr/>
    </dgm:pt>
    <dgm:pt modelId="{54D3E139-4B67-4B46-A899-CB0DD55036D0}" type="pres">
      <dgm:prSet presAssocID="{4807A2BA-329B-45A2-8A0C-156A9208F4DE}" presName="node" presStyleLbl="node1" presStyleIdx="2" presStyleCnt="5">
        <dgm:presLayoutVars>
          <dgm:bulletEnabled val="1"/>
        </dgm:presLayoutVars>
      </dgm:prSet>
      <dgm:spPr/>
    </dgm:pt>
    <dgm:pt modelId="{F7F9E7B9-0E41-4B45-AD6E-F756113D8B55}" type="pres">
      <dgm:prSet presAssocID="{E24A3114-9111-4700-8861-491905BC317C}" presName="sibTrans" presStyleLbl="sibTrans2D1" presStyleIdx="2" presStyleCnt="4"/>
      <dgm:spPr/>
    </dgm:pt>
    <dgm:pt modelId="{D1845517-652E-419B-8FE4-3D283EDB43BE}" type="pres">
      <dgm:prSet presAssocID="{E24A3114-9111-4700-8861-491905BC317C}" presName="connectorText" presStyleLbl="sibTrans2D1" presStyleIdx="2" presStyleCnt="4"/>
      <dgm:spPr/>
    </dgm:pt>
    <dgm:pt modelId="{8B01D6C8-4722-43A5-8884-7FE3D0394F7E}" type="pres">
      <dgm:prSet presAssocID="{983D67CC-70F7-4ED5-A5CF-0999FCDDEF36}" presName="node" presStyleLbl="node1" presStyleIdx="3" presStyleCnt="5" custLinFactNeighborX="5185" custLinFactNeighborY="-2121">
        <dgm:presLayoutVars>
          <dgm:bulletEnabled val="1"/>
        </dgm:presLayoutVars>
      </dgm:prSet>
      <dgm:spPr/>
    </dgm:pt>
    <dgm:pt modelId="{3DCCE4B3-F587-4754-A228-8EEECB1B13B2}" type="pres">
      <dgm:prSet presAssocID="{6F00B832-F080-41D1-B216-8493BEC3CE5E}" presName="sibTrans" presStyleLbl="sibTrans2D1" presStyleIdx="3" presStyleCnt="4"/>
      <dgm:spPr/>
    </dgm:pt>
    <dgm:pt modelId="{1B5865EB-1968-4403-A8C4-A0300A205464}" type="pres">
      <dgm:prSet presAssocID="{6F00B832-F080-41D1-B216-8493BEC3CE5E}" presName="connectorText" presStyleLbl="sibTrans2D1" presStyleIdx="3" presStyleCnt="4"/>
      <dgm:spPr/>
    </dgm:pt>
    <dgm:pt modelId="{464F144A-B1E8-4C8F-B152-2CF289F3C44C}" type="pres">
      <dgm:prSet presAssocID="{41108229-1297-4B8A-9DE5-97EC34C57825}" presName="node" presStyleLbl="node1" presStyleIdx="4" presStyleCnt="5">
        <dgm:presLayoutVars>
          <dgm:bulletEnabled val="1"/>
        </dgm:presLayoutVars>
      </dgm:prSet>
      <dgm:spPr/>
    </dgm:pt>
  </dgm:ptLst>
  <dgm:cxnLst>
    <dgm:cxn modelId="{072B9000-6DD0-4335-AA2F-D22383591069}" type="presOf" srcId="{B883281D-5589-4584-A0D4-D9DE93BB2269}" destId="{1CE91FA3-EC4B-4046-BEBD-98359762AA6A}" srcOrd="0" destOrd="0" presId="urn:microsoft.com/office/officeart/2005/8/layout/process1"/>
    <dgm:cxn modelId="{9F5D0814-BBA7-4C4E-A508-F42BF7FC3133}" srcId="{252BB61C-4D73-41AD-96E0-6EE1419635A5}" destId="{983D67CC-70F7-4ED5-A5CF-0999FCDDEF36}" srcOrd="3" destOrd="0" parTransId="{4B1A24ED-7F82-4E38-AAF4-372396DBEE64}" sibTransId="{6F00B832-F080-41D1-B216-8493BEC3CE5E}"/>
    <dgm:cxn modelId="{A4796B28-041D-4421-A699-8D145422B7A1}" type="presOf" srcId="{B883281D-5589-4584-A0D4-D9DE93BB2269}" destId="{4C6220B4-50DC-4BB4-B2D1-1E04B27A23EF}" srcOrd="1" destOrd="0" presId="urn:microsoft.com/office/officeart/2005/8/layout/process1"/>
    <dgm:cxn modelId="{C2181C38-661C-46C1-8AA3-80C7917E51C6}" type="presOf" srcId="{41108229-1297-4B8A-9DE5-97EC34C57825}" destId="{464F144A-B1E8-4C8F-B152-2CF289F3C44C}" srcOrd="0" destOrd="0" presId="urn:microsoft.com/office/officeart/2005/8/layout/process1"/>
    <dgm:cxn modelId="{BB41AD39-677B-42C0-B492-3E0A9F269834}" type="presOf" srcId="{6F00B832-F080-41D1-B216-8493BEC3CE5E}" destId="{1B5865EB-1968-4403-A8C4-A0300A205464}" srcOrd="1" destOrd="0" presId="urn:microsoft.com/office/officeart/2005/8/layout/process1"/>
    <dgm:cxn modelId="{AA93C45D-F1E4-4772-BE7C-AAD5FA38960D}" type="presOf" srcId="{83FF5039-A7A4-47AB-BCDB-829B32377F4F}" destId="{BD72EE5A-6A3A-452C-83A9-96AD9A897012}" srcOrd="1" destOrd="0" presId="urn:microsoft.com/office/officeart/2005/8/layout/process1"/>
    <dgm:cxn modelId="{1BA92144-7FAB-4A9A-8A1A-8EF5CDDC4567}" type="presOf" srcId="{83FF5039-A7A4-47AB-BCDB-829B32377F4F}" destId="{C22ABF7A-A85E-4B46-B927-C9654F82963C}" srcOrd="0" destOrd="0" presId="urn:microsoft.com/office/officeart/2005/8/layout/process1"/>
    <dgm:cxn modelId="{1486456A-F1B8-4EAD-8F6A-EBFF634593A4}" type="presOf" srcId="{E24A3114-9111-4700-8861-491905BC317C}" destId="{F7F9E7B9-0E41-4B45-AD6E-F756113D8B55}" srcOrd="0" destOrd="0" presId="urn:microsoft.com/office/officeart/2005/8/layout/process1"/>
    <dgm:cxn modelId="{E43AF76A-3A2B-4DE5-B317-74FABF69C92E}" type="presOf" srcId="{6F00B832-F080-41D1-B216-8493BEC3CE5E}" destId="{3DCCE4B3-F587-4754-A228-8EEECB1B13B2}" srcOrd="0" destOrd="0" presId="urn:microsoft.com/office/officeart/2005/8/layout/process1"/>
    <dgm:cxn modelId="{8A2D6088-055E-4C83-8F82-6CCE8556029C}" type="presOf" srcId="{5059A655-D585-439A-B4A3-9AADB49AD789}" destId="{1D448A8B-3213-4B0B-A019-07751DB8B9F5}" srcOrd="0" destOrd="0" presId="urn:microsoft.com/office/officeart/2005/8/layout/process1"/>
    <dgm:cxn modelId="{B94A9989-0229-4CEF-8227-C041B44D4EB8}" type="presOf" srcId="{983D67CC-70F7-4ED5-A5CF-0999FCDDEF36}" destId="{8B01D6C8-4722-43A5-8884-7FE3D0394F7E}" srcOrd="0" destOrd="0" presId="urn:microsoft.com/office/officeart/2005/8/layout/process1"/>
    <dgm:cxn modelId="{AE23D98F-8C4B-49D7-900B-17EB671B55F4}" type="presOf" srcId="{4807A2BA-329B-45A2-8A0C-156A9208F4DE}" destId="{54D3E139-4B67-4B46-A899-CB0DD55036D0}" srcOrd="0" destOrd="0" presId="urn:microsoft.com/office/officeart/2005/8/layout/process1"/>
    <dgm:cxn modelId="{24F0F590-1C40-446D-B3B0-ACEDA4E2D879}" type="presOf" srcId="{E24A3114-9111-4700-8861-491905BC317C}" destId="{D1845517-652E-419B-8FE4-3D283EDB43BE}" srcOrd="1" destOrd="0" presId="urn:microsoft.com/office/officeart/2005/8/layout/process1"/>
    <dgm:cxn modelId="{10AFA8AA-3032-4341-A40C-94E99F3220EA}" type="presOf" srcId="{252BB61C-4D73-41AD-96E0-6EE1419635A5}" destId="{1C4BEB73-C9F7-45E9-86A1-84440D779D5E}" srcOrd="0" destOrd="0" presId="urn:microsoft.com/office/officeart/2005/8/layout/process1"/>
    <dgm:cxn modelId="{129535C6-B401-4F39-82D7-8981CDE9CF06}" srcId="{252BB61C-4D73-41AD-96E0-6EE1419635A5}" destId="{41108229-1297-4B8A-9DE5-97EC34C57825}" srcOrd="4" destOrd="0" parTransId="{62284E1E-BF09-4217-8720-2158C9A8DCD4}" sibTransId="{49819A70-5713-4A70-8B77-5AA0E32E1DE4}"/>
    <dgm:cxn modelId="{F7F759CC-3FA8-42C9-858D-6133362587BA}" srcId="{252BB61C-4D73-41AD-96E0-6EE1419635A5}" destId="{E64400E8-EAFA-4989-A739-14E0D69351E9}" srcOrd="1" destOrd="0" parTransId="{89EEA43F-84EF-4385-AFCE-E904A72AC9D9}" sibTransId="{B883281D-5589-4584-A0D4-D9DE93BB2269}"/>
    <dgm:cxn modelId="{C4DB3AEC-2DC5-42DA-92D1-11485E666D35}" srcId="{252BB61C-4D73-41AD-96E0-6EE1419635A5}" destId="{5059A655-D585-439A-B4A3-9AADB49AD789}" srcOrd="0" destOrd="0" parTransId="{8FB16F9B-EE1F-48CF-A4DC-44746643CCED}" sibTransId="{83FF5039-A7A4-47AB-BCDB-829B32377F4F}"/>
    <dgm:cxn modelId="{3D387FF5-F268-482E-A714-34FA2CA967CC}" srcId="{252BB61C-4D73-41AD-96E0-6EE1419635A5}" destId="{4807A2BA-329B-45A2-8A0C-156A9208F4DE}" srcOrd="2" destOrd="0" parTransId="{7F3FF736-7537-4ED2-8411-444A96B43EAF}" sibTransId="{E24A3114-9111-4700-8861-491905BC317C}"/>
    <dgm:cxn modelId="{EAFD88F9-834C-4652-B895-2250CD0EF129}" type="presOf" srcId="{E64400E8-EAFA-4989-A739-14E0D69351E9}" destId="{8460B6D2-A96E-4A72-AA0A-2A245EB26AF8}" srcOrd="0" destOrd="0" presId="urn:microsoft.com/office/officeart/2005/8/layout/process1"/>
    <dgm:cxn modelId="{C7A3AD4A-3041-46BD-A6D0-E3B69782DAC7}" type="presParOf" srcId="{1C4BEB73-C9F7-45E9-86A1-84440D779D5E}" destId="{1D448A8B-3213-4B0B-A019-07751DB8B9F5}" srcOrd="0" destOrd="0" presId="urn:microsoft.com/office/officeart/2005/8/layout/process1"/>
    <dgm:cxn modelId="{B75F942C-0808-4C56-84F3-BFD47115D7D3}" type="presParOf" srcId="{1C4BEB73-C9F7-45E9-86A1-84440D779D5E}" destId="{C22ABF7A-A85E-4B46-B927-C9654F82963C}" srcOrd="1" destOrd="0" presId="urn:microsoft.com/office/officeart/2005/8/layout/process1"/>
    <dgm:cxn modelId="{6E3ED7D0-00F8-4F4E-9135-A8810446A12A}" type="presParOf" srcId="{C22ABF7A-A85E-4B46-B927-C9654F82963C}" destId="{BD72EE5A-6A3A-452C-83A9-96AD9A897012}" srcOrd="0" destOrd="0" presId="urn:microsoft.com/office/officeart/2005/8/layout/process1"/>
    <dgm:cxn modelId="{8D3753A5-1BDC-4453-B31B-CCF477984023}" type="presParOf" srcId="{1C4BEB73-C9F7-45E9-86A1-84440D779D5E}" destId="{8460B6D2-A96E-4A72-AA0A-2A245EB26AF8}" srcOrd="2" destOrd="0" presId="urn:microsoft.com/office/officeart/2005/8/layout/process1"/>
    <dgm:cxn modelId="{7B40780D-012E-4AC2-B00E-8A3B800E86F4}" type="presParOf" srcId="{1C4BEB73-C9F7-45E9-86A1-84440D779D5E}" destId="{1CE91FA3-EC4B-4046-BEBD-98359762AA6A}" srcOrd="3" destOrd="0" presId="urn:microsoft.com/office/officeart/2005/8/layout/process1"/>
    <dgm:cxn modelId="{5454627C-15D8-4B26-B76F-2A765A173C66}" type="presParOf" srcId="{1CE91FA3-EC4B-4046-BEBD-98359762AA6A}" destId="{4C6220B4-50DC-4BB4-B2D1-1E04B27A23EF}" srcOrd="0" destOrd="0" presId="urn:microsoft.com/office/officeart/2005/8/layout/process1"/>
    <dgm:cxn modelId="{CB48C752-C1B6-435A-9AA1-A5CCD49A4B29}" type="presParOf" srcId="{1C4BEB73-C9F7-45E9-86A1-84440D779D5E}" destId="{54D3E139-4B67-4B46-A899-CB0DD55036D0}" srcOrd="4" destOrd="0" presId="urn:microsoft.com/office/officeart/2005/8/layout/process1"/>
    <dgm:cxn modelId="{63703E6A-6F90-40AA-8842-42BFF3985B04}" type="presParOf" srcId="{1C4BEB73-C9F7-45E9-86A1-84440D779D5E}" destId="{F7F9E7B9-0E41-4B45-AD6E-F756113D8B55}" srcOrd="5" destOrd="0" presId="urn:microsoft.com/office/officeart/2005/8/layout/process1"/>
    <dgm:cxn modelId="{E96488FB-6EDB-45F2-9E0B-9BE3160D6A6B}" type="presParOf" srcId="{F7F9E7B9-0E41-4B45-AD6E-F756113D8B55}" destId="{D1845517-652E-419B-8FE4-3D283EDB43BE}" srcOrd="0" destOrd="0" presId="urn:microsoft.com/office/officeart/2005/8/layout/process1"/>
    <dgm:cxn modelId="{AA654EE5-36C9-4853-967A-1FB12648325B}" type="presParOf" srcId="{1C4BEB73-C9F7-45E9-86A1-84440D779D5E}" destId="{8B01D6C8-4722-43A5-8884-7FE3D0394F7E}" srcOrd="6" destOrd="0" presId="urn:microsoft.com/office/officeart/2005/8/layout/process1"/>
    <dgm:cxn modelId="{AE9B7E32-DD62-4E4E-B8A2-941CDE58307B}" type="presParOf" srcId="{1C4BEB73-C9F7-45E9-86A1-84440D779D5E}" destId="{3DCCE4B3-F587-4754-A228-8EEECB1B13B2}" srcOrd="7" destOrd="0" presId="urn:microsoft.com/office/officeart/2005/8/layout/process1"/>
    <dgm:cxn modelId="{52A2B957-8099-41F1-B742-23ABB674B635}" type="presParOf" srcId="{3DCCE4B3-F587-4754-A228-8EEECB1B13B2}" destId="{1B5865EB-1968-4403-A8C4-A0300A205464}" srcOrd="0" destOrd="0" presId="urn:microsoft.com/office/officeart/2005/8/layout/process1"/>
    <dgm:cxn modelId="{FCF9F3BF-652A-4126-9FCF-058F6127102B}" type="presParOf" srcId="{1C4BEB73-C9F7-45E9-86A1-84440D779D5E}" destId="{464F144A-B1E8-4C8F-B152-2CF289F3C44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48A8B-3213-4B0B-A019-07751DB8B9F5}">
      <dsp:nvSpPr>
        <dsp:cNvPr id="0" name=""/>
        <dsp:cNvSpPr/>
      </dsp:nvSpPr>
      <dsp:spPr>
        <a:xfrm>
          <a:off x="4359" y="648568"/>
          <a:ext cx="1351596" cy="13431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Forward Migration initiated</a:t>
          </a:r>
        </a:p>
      </dsp:txBody>
      <dsp:txXfrm>
        <a:off x="43698" y="687907"/>
        <a:ext cx="1272918" cy="1264470"/>
      </dsp:txXfrm>
    </dsp:sp>
    <dsp:sp modelId="{C22ABF7A-A85E-4B46-B927-C9654F82963C}">
      <dsp:nvSpPr>
        <dsp:cNvPr id="0" name=""/>
        <dsp:cNvSpPr/>
      </dsp:nvSpPr>
      <dsp:spPr>
        <a:xfrm>
          <a:off x="1491115" y="1152545"/>
          <a:ext cx="286538" cy="335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1491115" y="1219584"/>
        <a:ext cx="200577" cy="201117"/>
      </dsp:txXfrm>
    </dsp:sp>
    <dsp:sp modelId="{8460B6D2-A96E-4A72-AA0A-2A245EB26AF8}">
      <dsp:nvSpPr>
        <dsp:cNvPr id="0" name=""/>
        <dsp:cNvSpPr/>
      </dsp:nvSpPr>
      <dsp:spPr>
        <a:xfrm>
          <a:off x="1896594" y="648568"/>
          <a:ext cx="1351596" cy="13431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Losing MOA operating Metering Point in non-MHHS arrangements</a:t>
          </a:r>
        </a:p>
      </dsp:txBody>
      <dsp:txXfrm>
        <a:off x="1935933" y="687907"/>
        <a:ext cx="1272918" cy="1264470"/>
      </dsp:txXfrm>
    </dsp:sp>
    <dsp:sp modelId="{1CE91FA3-EC4B-4046-BEBD-98359762AA6A}">
      <dsp:nvSpPr>
        <dsp:cNvPr id="0" name=""/>
        <dsp:cNvSpPr/>
      </dsp:nvSpPr>
      <dsp:spPr>
        <a:xfrm>
          <a:off x="3383350" y="1152545"/>
          <a:ext cx="286538" cy="335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383350" y="1219584"/>
        <a:ext cx="200577" cy="201117"/>
      </dsp:txXfrm>
    </dsp:sp>
    <dsp:sp modelId="{54D3E139-4B67-4B46-A899-CB0DD55036D0}">
      <dsp:nvSpPr>
        <dsp:cNvPr id="0" name=""/>
        <dsp:cNvSpPr/>
      </dsp:nvSpPr>
      <dsp:spPr>
        <a:xfrm>
          <a:off x="3788829" y="648568"/>
          <a:ext cx="1351596" cy="13431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Meter updates after MTDs shared as part of migration</a:t>
          </a:r>
        </a:p>
      </dsp:txBody>
      <dsp:txXfrm>
        <a:off x="3828168" y="687907"/>
        <a:ext cx="1272918" cy="1264470"/>
      </dsp:txXfrm>
    </dsp:sp>
    <dsp:sp modelId="{F7F9E7B9-0E41-4B45-AD6E-F756113D8B55}">
      <dsp:nvSpPr>
        <dsp:cNvPr id="0" name=""/>
        <dsp:cNvSpPr/>
      </dsp:nvSpPr>
      <dsp:spPr>
        <a:xfrm>
          <a:off x="5275585" y="1152545"/>
          <a:ext cx="286538" cy="335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5275585" y="1219584"/>
        <a:ext cx="200577" cy="201117"/>
      </dsp:txXfrm>
    </dsp:sp>
    <dsp:sp modelId="{3F163BFD-0334-4F94-81B2-FE082FF9FA6C}">
      <dsp:nvSpPr>
        <dsp:cNvPr id="0" name=""/>
        <dsp:cNvSpPr/>
      </dsp:nvSpPr>
      <dsp:spPr>
        <a:xfrm>
          <a:off x="5681064" y="648568"/>
          <a:ext cx="1351596" cy="13431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Losing MOA required to share MTD updates until Gaining MOA EFD</a:t>
          </a:r>
          <a:br>
            <a:rPr lang="en-GB" sz="1200" kern="1200" dirty="0"/>
          </a:br>
          <a:r>
            <a:rPr lang="en-GB" sz="1200" kern="1200" dirty="0"/>
            <a:t>Sent via D0149/150 or D0268</a:t>
          </a:r>
        </a:p>
      </dsp:txBody>
      <dsp:txXfrm>
        <a:off x="5720403" y="687907"/>
        <a:ext cx="1272918" cy="1264470"/>
      </dsp:txXfrm>
    </dsp:sp>
    <dsp:sp modelId="{10300229-F1D1-476E-877A-306B7EB0F0DB}">
      <dsp:nvSpPr>
        <dsp:cNvPr id="0" name=""/>
        <dsp:cNvSpPr/>
      </dsp:nvSpPr>
      <dsp:spPr>
        <a:xfrm>
          <a:off x="7167819" y="1152545"/>
          <a:ext cx="286538" cy="3351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7167819" y="1219584"/>
        <a:ext cx="200577" cy="201117"/>
      </dsp:txXfrm>
    </dsp:sp>
    <dsp:sp modelId="{8B01D6C8-4722-43A5-8884-7FE3D0394F7E}">
      <dsp:nvSpPr>
        <dsp:cNvPr id="0" name=""/>
        <dsp:cNvSpPr/>
      </dsp:nvSpPr>
      <dsp:spPr>
        <a:xfrm>
          <a:off x="7573298" y="648568"/>
          <a:ext cx="1351596" cy="13431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No provision for the Registration Service to be updated during a migration – D0312 will be rejected for in flight migrations</a:t>
          </a:r>
        </a:p>
      </dsp:txBody>
      <dsp:txXfrm>
        <a:off x="7612637" y="687907"/>
        <a:ext cx="1272918" cy="12644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48A8B-3213-4B0B-A019-07751DB8B9F5}">
      <dsp:nvSpPr>
        <dsp:cNvPr id="0" name=""/>
        <dsp:cNvSpPr/>
      </dsp:nvSpPr>
      <dsp:spPr>
        <a:xfrm>
          <a:off x="4444" y="496478"/>
          <a:ext cx="1377853" cy="136924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Reverse Migration initiated</a:t>
          </a:r>
        </a:p>
      </dsp:txBody>
      <dsp:txXfrm>
        <a:off x="44548" y="536582"/>
        <a:ext cx="1297645" cy="1289034"/>
      </dsp:txXfrm>
    </dsp:sp>
    <dsp:sp modelId="{C22ABF7A-A85E-4B46-B927-C9654F82963C}">
      <dsp:nvSpPr>
        <dsp:cNvPr id="0" name=""/>
        <dsp:cNvSpPr/>
      </dsp:nvSpPr>
      <dsp:spPr>
        <a:xfrm>
          <a:off x="1520083" y="1010246"/>
          <a:ext cx="292105" cy="3417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1520083" y="1078587"/>
        <a:ext cx="204474" cy="205025"/>
      </dsp:txXfrm>
    </dsp:sp>
    <dsp:sp modelId="{8460B6D2-A96E-4A72-AA0A-2A245EB26AF8}">
      <dsp:nvSpPr>
        <dsp:cNvPr id="0" name=""/>
        <dsp:cNvSpPr/>
      </dsp:nvSpPr>
      <dsp:spPr>
        <a:xfrm>
          <a:off x="1933440" y="496478"/>
          <a:ext cx="1377853" cy="136924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Losing MOA operating Metering Point in MHHS arrangements</a:t>
          </a:r>
        </a:p>
      </dsp:txBody>
      <dsp:txXfrm>
        <a:off x="1973544" y="536582"/>
        <a:ext cx="1297645" cy="1289034"/>
      </dsp:txXfrm>
    </dsp:sp>
    <dsp:sp modelId="{1CE91FA3-EC4B-4046-BEBD-98359762AA6A}">
      <dsp:nvSpPr>
        <dsp:cNvPr id="0" name=""/>
        <dsp:cNvSpPr/>
      </dsp:nvSpPr>
      <dsp:spPr>
        <a:xfrm>
          <a:off x="3449079" y="1010246"/>
          <a:ext cx="292105" cy="3417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449079" y="1078587"/>
        <a:ext cx="204474" cy="205025"/>
      </dsp:txXfrm>
    </dsp:sp>
    <dsp:sp modelId="{54D3E139-4B67-4B46-A899-CB0DD55036D0}">
      <dsp:nvSpPr>
        <dsp:cNvPr id="0" name=""/>
        <dsp:cNvSpPr/>
      </dsp:nvSpPr>
      <dsp:spPr>
        <a:xfrm>
          <a:off x="3862435" y="496478"/>
          <a:ext cx="1377853" cy="136924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Meter updates after MTDs shared as part of migration</a:t>
          </a:r>
        </a:p>
      </dsp:txBody>
      <dsp:txXfrm>
        <a:off x="3902539" y="536582"/>
        <a:ext cx="1297645" cy="1289034"/>
      </dsp:txXfrm>
    </dsp:sp>
    <dsp:sp modelId="{F7F9E7B9-0E41-4B45-AD6E-F756113D8B55}">
      <dsp:nvSpPr>
        <dsp:cNvPr id="0" name=""/>
        <dsp:cNvSpPr/>
      </dsp:nvSpPr>
      <dsp:spPr>
        <a:xfrm rot="21549003">
          <a:off x="5385202" y="995596"/>
          <a:ext cx="307284" cy="3417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5385207" y="1064621"/>
        <a:ext cx="215099" cy="205025"/>
      </dsp:txXfrm>
    </dsp:sp>
    <dsp:sp modelId="{8B01D6C8-4722-43A5-8884-7FE3D0394F7E}">
      <dsp:nvSpPr>
        <dsp:cNvPr id="0" name=""/>
        <dsp:cNvSpPr/>
      </dsp:nvSpPr>
      <dsp:spPr>
        <a:xfrm>
          <a:off x="5820007" y="467437"/>
          <a:ext cx="1377853" cy="136924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Losing MOA required to share MTD updates until Gaining MOA EFD</a:t>
          </a:r>
          <a:br>
            <a:rPr lang="en-GB" sz="1200" kern="1200" dirty="0"/>
          </a:br>
          <a:r>
            <a:rPr lang="en-GB" sz="1200" kern="1200" dirty="0"/>
            <a:t>Sent via D0149/150 or D0268</a:t>
          </a:r>
        </a:p>
      </dsp:txBody>
      <dsp:txXfrm>
        <a:off x="5860111" y="507541"/>
        <a:ext cx="1297645" cy="1289034"/>
      </dsp:txXfrm>
    </dsp:sp>
    <dsp:sp modelId="{3DCCE4B3-F587-4754-A228-8EEECB1B13B2}">
      <dsp:nvSpPr>
        <dsp:cNvPr id="0" name=""/>
        <dsp:cNvSpPr/>
      </dsp:nvSpPr>
      <dsp:spPr>
        <a:xfrm rot="52531">
          <a:off x="7328486" y="995845"/>
          <a:ext cx="276991" cy="3417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7328491" y="1063551"/>
        <a:ext cx="193894" cy="205025"/>
      </dsp:txXfrm>
    </dsp:sp>
    <dsp:sp modelId="{464F144A-B1E8-4C8F-B152-2CF289F3C44C}">
      <dsp:nvSpPr>
        <dsp:cNvPr id="0" name=""/>
        <dsp:cNvSpPr/>
      </dsp:nvSpPr>
      <dsp:spPr>
        <a:xfrm>
          <a:off x="7720426" y="496478"/>
          <a:ext cx="1377853" cy="136924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No provision for the Registration Service to be updated during a migration – IF005 will be rejected for in flight migrations</a:t>
          </a:r>
        </a:p>
      </dsp:txBody>
      <dsp:txXfrm>
        <a:off x="7760530" y="536582"/>
        <a:ext cx="1297645" cy="1289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29/05/2025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52F68-BE8F-4687-B237-3408E31B585B}" type="datetimeFigureOut">
              <a:rPr lang="en-GB" smtClean="0"/>
              <a:t>29/05/2025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DC138-9B39-4257-A70B-AEE8A8F76A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3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46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936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72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78347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16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479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5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2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8F1B0-B970-FE58-E1E7-0BDAB467B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I0240 - Data alignment of meter information through MHHS Migration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B8EF2-7D30-8BE1-E770-43C97EAC35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Harriet Truss</a:t>
            </a:r>
          </a:p>
          <a:p>
            <a:r>
              <a:rPr lang="en-GB" dirty="0"/>
              <a:t>Change Issues Group – 05 June 2025</a:t>
            </a:r>
          </a:p>
        </p:txBody>
      </p:sp>
    </p:spTree>
    <p:extLst>
      <p:ext uri="{BB962C8B-B14F-4D97-AF65-F5344CB8AC3E}">
        <p14:creationId xmlns:p14="http://schemas.microsoft.com/office/powerpoint/2010/main" val="486205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34BF-41D6-A102-5158-92579EE43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Scope of I0240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26967-688A-20CA-8059-2D82B57C6B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98995" y="2286000"/>
            <a:ext cx="8700655" cy="3892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cs typeface="Roboto" panose="02000000000000000000" pitchFamily="2" charset="0"/>
              </a:rPr>
              <a:t>Submission</a:t>
            </a:r>
          </a:p>
          <a:p>
            <a:pPr marL="342900" lvl="0" indent="-342900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70ADA3"/>
              </a:buClr>
              <a:buSzPts val="1100"/>
              <a:buFont typeface="Symbol" panose="05050102010706020507" pitchFamily="18" charset="2"/>
              <a:buChar char=""/>
            </a:pPr>
            <a:r>
              <a:rPr lang="en-GB" u="none" strike="noStrike" dirty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To address where meter updates are made whilst a migration is underway and the Registration Service will not receive updates</a:t>
            </a:r>
          </a:p>
          <a:p>
            <a:pPr marL="342900" lvl="0" indent="-342900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70ADA3"/>
              </a:buClr>
              <a:buSzPts val="1100"/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000000"/>
                </a:solidFill>
                <a:cs typeface="Roboto" panose="02000000000000000000" pitchFamily="2" charset="0"/>
              </a:rPr>
              <a:t>Impacts Forward and Reverse</a:t>
            </a:r>
            <a:r>
              <a:rPr lang="en-GB" u="none" strike="noStrike" dirty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 migrations</a:t>
            </a:r>
          </a:p>
          <a:p>
            <a:pPr marL="0" indent="0">
              <a:buNone/>
            </a:pPr>
            <a:endParaRPr lang="en-GB" dirty="0"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  <a:cs typeface="Roboto" panose="02000000000000000000" pitchFamily="2" charset="0"/>
              </a:rPr>
              <a:t>Additional</a:t>
            </a:r>
          </a:p>
          <a:p>
            <a:pPr marL="342900" lvl="0" indent="-342900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70ADA3"/>
              </a:buClr>
              <a:buSzPts val="1100"/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000000"/>
                </a:solidFill>
                <a:cs typeface="Roboto" panose="02000000000000000000" pitchFamily="2" charset="0"/>
              </a:rPr>
              <a:t>The </a:t>
            </a:r>
            <a:r>
              <a:rPr lang="en-GB" u="none" strike="noStrike" dirty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same issue could arise in relation to energisation status</a:t>
            </a:r>
            <a:endParaRPr lang="en-GB" dirty="0">
              <a:solidFill>
                <a:srgbClr val="000000"/>
              </a:solidFill>
              <a:cs typeface="Roboto" panose="02000000000000000000" pitchFamily="2" charset="0"/>
            </a:endParaRPr>
          </a:p>
          <a:p>
            <a:endParaRPr lang="en-GB" dirty="0">
              <a:cs typeface="Roboto" panose="02000000000000000000" pitchFamily="2" charset="0"/>
            </a:endParaRPr>
          </a:p>
          <a:p>
            <a:pPr lvl="1"/>
            <a:endParaRPr lang="en-GB" sz="1800" dirty="0">
              <a:cs typeface="Roboto" panose="02000000000000000000" pitchFamily="2" charset="0"/>
            </a:endParaRPr>
          </a:p>
          <a:p>
            <a:pPr lvl="1"/>
            <a:endParaRPr lang="en-GB" sz="1800" dirty="0">
              <a:cs typeface="Roboto" panose="02000000000000000000" pitchFamily="2" charset="0"/>
            </a:endParaRPr>
          </a:p>
          <a:p>
            <a:endParaRPr lang="en-GB" dirty="0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35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5E78-A0B8-0D7A-8F38-4348C87C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03582-E0C9-E55D-91A5-A6E6FC89913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During Transition, Meter Technical Details held between Parties may not align with those held by the Registration Service (ERDS/SMRS) due to meter updates occurring during the migration of Metering Point</a:t>
            </a:r>
          </a:p>
          <a:p>
            <a:r>
              <a:rPr lang="en-GB" dirty="0"/>
              <a:t>This in turn could result in out of date MTDs being received via the PUB-036, requiring intervention to correct the discrepancy</a:t>
            </a:r>
          </a:p>
        </p:txBody>
      </p:sp>
    </p:spTree>
    <p:extLst>
      <p:ext uri="{BB962C8B-B14F-4D97-AF65-F5344CB8AC3E}">
        <p14:creationId xmlns:p14="http://schemas.microsoft.com/office/powerpoint/2010/main" val="3763031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7543-F5C2-AD31-69D9-C13B7F371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Meter Updates – Forward migration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7FCDF7-2CCA-D15A-78AB-FDC1EA6F0B89}"/>
              </a:ext>
            </a:extLst>
          </p:cNvPr>
          <p:cNvSpPr txBox="1">
            <a:spLocks/>
          </p:cNvSpPr>
          <p:nvPr/>
        </p:nvSpPr>
        <p:spPr>
          <a:xfrm>
            <a:off x="1171575" y="4697686"/>
            <a:ext cx="9217025" cy="16364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Gap – No provision in design or code for Registration Service to be updated. </a:t>
            </a:r>
          </a:p>
          <a:p>
            <a:r>
              <a:rPr lang="en-GB" sz="1400" dirty="0"/>
              <a:t>Proposed solution </a:t>
            </a:r>
          </a:p>
          <a:p>
            <a:pPr lvl="1"/>
            <a:r>
              <a:rPr lang="en-GB" sz="1400" dirty="0"/>
              <a:t>Agreed process for Gaining MOA to be able (data and know to send it) to update MTDs once migration completed via IF005.</a:t>
            </a:r>
          </a:p>
          <a:p>
            <a:pPr lvl="1"/>
            <a:r>
              <a:rPr lang="en-GB" sz="1400" dirty="0"/>
              <a:t>Avoid, where possible, booking any non-emergency jobs on a pending migration or don’t pick sites for migration that have jobs. </a:t>
            </a:r>
          </a:p>
          <a:p>
            <a:r>
              <a:rPr lang="en-GB" sz="1400" dirty="0"/>
              <a:t>What should the mechanism be for informing the Gaining MOA to make update post migration?</a:t>
            </a:r>
          </a:p>
          <a:p>
            <a:endParaRPr lang="en-GB" sz="1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F30165-5389-FEC2-6AED-5F2C40E0BE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8046401"/>
              </p:ext>
            </p:extLst>
          </p:nvPr>
        </p:nvGraphicFramePr>
        <p:xfrm>
          <a:off x="1193799" y="2160314"/>
          <a:ext cx="8929255" cy="2640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5EF42FA-DF87-92EB-C4D1-21424A0439E1}"/>
              </a:ext>
            </a:extLst>
          </p:cNvPr>
          <p:cNvSpPr txBox="1"/>
          <p:nvPr/>
        </p:nvSpPr>
        <p:spPr>
          <a:xfrm>
            <a:off x="1085849" y="1661976"/>
            <a:ext cx="8562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Migration Schedule: </a:t>
            </a:r>
          </a:p>
          <a:p>
            <a:r>
              <a:rPr lang="en-GB" sz="140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2.7.15 (MHHS Migration with Switch), 2.8.15 (MHHS Migration with </a:t>
            </a:r>
            <a:r>
              <a:rPr lang="en-GB" sz="1400" b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</a:t>
            </a:r>
            <a:r>
              <a:rPr lang="en-GB" sz="140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Switch): </a:t>
            </a:r>
          </a:p>
          <a:p>
            <a:r>
              <a:rPr lang="en-GB" sz="1400" b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Where the MTDs change before the Gaining MOA effective from date, the Losing MOA shall send revised MTDs. </a:t>
            </a:r>
          </a:p>
        </p:txBody>
      </p:sp>
    </p:spTree>
    <p:extLst>
      <p:ext uri="{BB962C8B-B14F-4D97-AF65-F5344CB8AC3E}">
        <p14:creationId xmlns:p14="http://schemas.microsoft.com/office/powerpoint/2010/main" val="309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F1FDA-75E7-2D9A-3E85-14F985184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5BE61-B773-2DB0-D857-CCB6F993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Meter Updates – reverse migration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A521E3-C538-1359-F6C1-E3E75690EAAF}"/>
              </a:ext>
            </a:extLst>
          </p:cNvPr>
          <p:cNvSpPr txBox="1">
            <a:spLocks/>
          </p:cNvSpPr>
          <p:nvPr/>
        </p:nvSpPr>
        <p:spPr>
          <a:xfrm>
            <a:off x="1095375" y="4697686"/>
            <a:ext cx="9217025" cy="13938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Gap – No provision in design or code for Registration Service to be updated </a:t>
            </a:r>
          </a:p>
          <a:p>
            <a:r>
              <a:rPr lang="en-GB" sz="1400" dirty="0"/>
              <a:t>Proposed solution </a:t>
            </a:r>
          </a:p>
          <a:p>
            <a:pPr lvl="1"/>
            <a:r>
              <a:rPr lang="en-GB" sz="1400" dirty="0"/>
              <a:t>Agreed process for Gaining MOA to be able (data and know to send it) to update MTDs once migration completed via D0312</a:t>
            </a:r>
          </a:p>
          <a:p>
            <a:pPr lvl="1"/>
            <a:r>
              <a:rPr lang="en-GB" sz="1400" dirty="0"/>
              <a:t>Avoid, where possible, booking any non-emergency jobs on a pending migration or don’t pick sites for migration that have jobs. </a:t>
            </a:r>
          </a:p>
          <a:p>
            <a:r>
              <a:rPr lang="en-GB" sz="1400" dirty="0"/>
              <a:t>What should the mechanism be for informing the Gaining MOA to action the update post migration?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B837765-8701-B5F5-133D-120499CE8B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1201732"/>
              </p:ext>
            </p:extLst>
          </p:nvPr>
        </p:nvGraphicFramePr>
        <p:xfrm>
          <a:off x="1165224" y="2160314"/>
          <a:ext cx="9102725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48E1924-279F-9059-1CEB-88A6FB6C0F77}"/>
              </a:ext>
            </a:extLst>
          </p:cNvPr>
          <p:cNvSpPr txBox="1"/>
          <p:nvPr/>
        </p:nvSpPr>
        <p:spPr>
          <a:xfrm>
            <a:off x="1057274" y="1430300"/>
            <a:ext cx="8562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Migration Schedule: </a:t>
            </a:r>
          </a:p>
          <a:p>
            <a:r>
              <a:rPr lang="en-GB" sz="140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3.8.7 (Reverse Migration with Switch): </a:t>
            </a:r>
          </a:p>
          <a:p>
            <a:r>
              <a:rPr lang="en-GB" sz="1400" b="1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Where the MTDs change before the Gaining MOA effective from date, the Losing MOA shall send revised MTDs. </a:t>
            </a:r>
          </a:p>
        </p:txBody>
      </p:sp>
    </p:spTree>
    <p:extLst>
      <p:ext uri="{BB962C8B-B14F-4D97-AF65-F5344CB8AC3E}">
        <p14:creationId xmlns:p14="http://schemas.microsoft.com/office/powerpoint/2010/main" val="2158551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483F3-52B5-3BF1-5776-33FC5F9CC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E6A5E-4197-FE0D-D631-D5F2221C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energisation status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CD71C-1B0D-47D5-F3FD-EF2F13733A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96963" y="1714500"/>
            <a:ext cx="9217025" cy="4178330"/>
          </a:xfrm>
        </p:spPr>
        <p:txBody>
          <a:bodyPr>
            <a:normAutofit/>
          </a:bodyPr>
          <a:lstStyle/>
          <a:p>
            <a:r>
              <a:rPr lang="en-GB" sz="1600" dirty="0">
                <a:cs typeface="Roboto" panose="02000000000000000000" pitchFamily="2" charset="0"/>
              </a:rPr>
              <a:t>During a migration </a:t>
            </a:r>
            <a:r>
              <a:rPr lang="en-GB" sz="1600" u="none" strike="noStrike" dirty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the energisation status is provided to MPRS via the D0205</a:t>
            </a:r>
          </a:p>
          <a:p>
            <a:pPr lvl="1"/>
            <a:r>
              <a:rPr lang="en-GB" sz="1400" u="none" strike="noStrike" dirty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the D0205 will be rejected (via the D0203) during a migration </a:t>
            </a:r>
          </a:p>
          <a:p>
            <a:r>
              <a:rPr lang="en-GB" sz="1600" u="none" strike="noStrike" dirty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Gap – no provision for updating the Registration Service </a:t>
            </a:r>
          </a:p>
          <a:p>
            <a:endParaRPr lang="en-GB" sz="1600" dirty="0">
              <a:solidFill>
                <a:srgbClr val="000000"/>
              </a:solidFill>
              <a:cs typeface="Roboto" panose="02000000000000000000" pitchFamily="2" charset="0"/>
            </a:endParaRPr>
          </a:p>
          <a:p>
            <a:r>
              <a:rPr lang="en-GB" sz="1600" u="none" strike="noStrike" dirty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Code Manager intention to bring this additional issue into scope of I0240</a:t>
            </a:r>
          </a:p>
          <a:p>
            <a:pPr marL="342900" lvl="0" indent="-342900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70ADA3"/>
              </a:buClr>
              <a:buSzPts val="1100"/>
              <a:buFont typeface="Symbol" panose="05050102010706020507" pitchFamily="18" charset="2"/>
              <a:buChar char=""/>
            </a:pPr>
            <a:endParaRPr lang="en-GB" sz="1600" dirty="0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815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BD0CA-C2B2-20C7-50D1-FCDB5BD24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A0311B-A90F-9ECF-9FC2-ED65C9E0B61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Please bring questions, comments, ideas to the meeting</a:t>
            </a:r>
          </a:p>
        </p:txBody>
      </p:sp>
    </p:spTree>
    <p:extLst>
      <p:ext uri="{BB962C8B-B14F-4D97-AF65-F5344CB8AC3E}">
        <p14:creationId xmlns:p14="http://schemas.microsoft.com/office/powerpoint/2010/main" val="3031414450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CONTENT SLIDE">
  <a:themeElements>
    <a:clrScheme name="Custom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ADA3"/>
      </a:accent1>
      <a:accent2>
        <a:srgbClr val="7B282E"/>
      </a:accent2>
      <a:accent3>
        <a:srgbClr val="E7AB00"/>
      </a:accent3>
      <a:accent4>
        <a:srgbClr val="4D8934"/>
      </a:accent4>
      <a:accent5>
        <a:srgbClr val="BE651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6E3C76-3D00-40D0-A28F-F5D45DDA47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9cc2d045-8e25-435d-815b-720e20c2c938"/>
    <ds:schemaRef ds:uri="d56f5920-408a-468e-ac0d-d8a840070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7F3447-4B93-44BA-86EC-08F1999C5A12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d5e8df70-7ba7-462a-92bc-0eb2af61e599"/>
    <ds:schemaRef ds:uri="33669984-af94-4b35-9f37-f4574e663bce"/>
    <ds:schemaRef ds:uri="http://purl.org/dc/terms/"/>
    <ds:schemaRef ds:uri="http://schemas.microsoft.com/office/2006/metadata/properties"/>
    <ds:schemaRef ds:uri="http://purl.org/dc/dcmitype/"/>
    <ds:schemaRef ds:uri="9cc2d045-8e25-435d-815b-720e20c2c938"/>
    <ds:schemaRef ds:uri="d56f5920-408a-468e-ac0d-d8a840070622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6862</TotalTime>
  <Words>533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REC Light Event Theme</vt:lpstr>
      <vt:lpstr>REC Alternative Event Theme</vt:lpstr>
      <vt:lpstr>CONTENT SLIDE</vt:lpstr>
      <vt:lpstr>I0240 - Data alignment of meter information through MHHS Migration</vt:lpstr>
      <vt:lpstr>Scope of I0240</vt:lpstr>
      <vt:lpstr>Problem Statement</vt:lpstr>
      <vt:lpstr>Meter Updates – Forward migration</vt:lpstr>
      <vt:lpstr>Meter Updates – reverse migration</vt:lpstr>
      <vt:lpstr>energisation status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Harriet Truss</cp:lastModifiedBy>
  <cp:revision>11</cp:revision>
  <dcterms:created xsi:type="dcterms:W3CDTF">2022-06-22T15:18:17Z</dcterms:created>
  <dcterms:modified xsi:type="dcterms:W3CDTF">2025-05-29T16:54:08Z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2024-08-20T12:05:38Z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48eb3cd8-71c0-4bfc-a21f-0b1da1e565cb</vt:lpwstr>
  </property>
  <property fmtid="{D5CDD505-2E9C-101B-9397-08002B2CF9AE}" pid="10" name="MSIP_Label_2d7f055f-5347-41d4-8cbe-c035e83f4f3c_ContentBits">
    <vt:lpwstr>0</vt:lpwstr>
  </property>
  <property fmtid="{D5CDD505-2E9C-101B-9397-08002B2CF9AE}" pid="11" name="Order">
    <vt:r8>5675900</vt:r8>
  </property>
</Properties>
</file>