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59" r:id="rId6"/>
    <p:sldMasterId id="2147484203" r:id="rId7"/>
    <p:sldMasterId id="2147484225" r:id="rId8"/>
  </p:sldMasterIdLst>
  <p:notesMasterIdLst>
    <p:notesMasterId r:id="rId46"/>
  </p:notesMasterIdLst>
  <p:handoutMasterIdLst>
    <p:handoutMasterId r:id="rId47"/>
  </p:handoutMasterIdLst>
  <p:sldIdLst>
    <p:sldId id="256" r:id="rId9"/>
    <p:sldId id="269" r:id="rId10"/>
    <p:sldId id="263" r:id="rId11"/>
    <p:sldId id="2147475850" r:id="rId12"/>
    <p:sldId id="2147475874" r:id="rId13"/>
    <p:sldId id="258" r:id="rId14"/>
    <p:sldId id="2147475903" r:id="rId15"/>
    <p:sldId id="2147475860" r:id="rId16"/>
    <p:sldId id="2147475736" r:id="rId17"/>
    <p:sldId id="2147475881" r:id="rId18"/>
    <p:sldId id="2147475882" r:id="rId19"/>
    <p:sldId id="2147475898" r:id="rId20"/>
    <p:sldId id="2147475899" r:id="rId21"/>
    <p:sldId id="2147475876" r:id="rId22"/>
    <p:sldId id="2147475880" r:id="rId23"/>
    <p:sldId id="2147475890" r:id="rId24"/>
    <p:sldId id="2147475866" r:id="rId25"/>
    <p:sldId id="2147475891" r:id="rId26"/>
    <p:sldId id="2147475892" r:id="rId27"/>
    <p:sldId id="2147327164" r:id="rId28"/>
    <p:sldId id="2147475879" r:id="rId29"/>
    <p:sldId id="265" r:id="rId30"/>
    <p:sldId id="2147475884" r:id="rId31"/>
    <p:sldId id="2147475893" r:id="rId32"/>
    <p:sldId id="2147475894" r:id="rId33"/>
    <p:sldId id="2147475883" r:id="rId34"/>
    <p:sldId id="2147475895" r:id="rId35"/>
    <p:sldId id="2147475896" r:id="rId36"/>
    <p:sldId id="2147475897" r:id="rId37"/>
    <p:sldId id="2147475886" r:id="rId38"/>
    <p:sldId id="2147475904" r:id="rId39"/>
    <p:sldId id="2147475887" r:id="rId40"/>
    <p:sldId id="2147475888" r:id="rId41"/>
    <p:sldId id="2147475900" r:id="rId42"/>
    <p:sldId id="2147475901" r:id="rId43"/>
    <p:sldId id="2147475902" r:id="rId44"/>
    <p:sldId id="257"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C92CC032-E440-4675-A4B8-3D1BBB2A5521}" name="Harry Firth" initials="HF" userId="S::harry.firth@talan.com::929e6a20-3b88-458e-85a8-12a243658d38"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FBF2AE8E-528C-33D9-C3B5-57198228E2FA}" name="Mica Thomas" initials="MT" userId="S::mica.thomas@talan.com::b98a0bc4-6261-4e6b-8e56-6b1456d41e9e"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 id="{597AF7B7-550D-587E-4175-BC07ADDF27F4}" name="Harriet Truss" initials="HT" userId="S::harriet.truss@talan.com::01cc4f64-e88d-41d0-86eb-e313c80ff5e5" providerId="AD"/>
  <p188:author id="{F896BEBD-FA49-A226-ED2C-484EC8691D8C}" name="Lydia Bentley" initials="LB" userId="S::lydia.bentley@talan.com::d2bb50aa-62b1-4ab8-8132-ef8e8ed57e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AEA4"/>
    <a:srgbClr val="70ADA3"/>
    <a:srgbClr val="4D8934"/>
    <a:srgbClr val="7B27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66308-4A66-4900-B1F1-2EA91ADB9182}" v="69" dt="2025-08-07T07:56:41.788"/>
    <p1510:client id="{FD872F64-6F30-4F7F-B972-88578364B642}" v="402" dt="2025-08-07T08:29:30.300"/>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microsoft.com/office/2015/10/relationships/revisionInfo" Target="revisionInfo.xml"/><Relationship Id="rId5" Type="http://schemas.openxmlformats.org/officeDocument/2006/relationships/slideMaster" Target="slideMasters/slideMaster2.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notesMaster" Target="notesMasters/notesMaster1.xml"/><Relationship Id="rId20" Type="http://schemas.openxmlformats.org/officeDocument/2006/relationships/slide" Target="slides/slide12.xml"/><Relationship Id="rId41" Type="http://schemas.openxmlformats.org/officeDocument/2006/relationships/slide" Target="slides/slide33.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Hardy" userId="76cfd043-a32c-4e6d-a40b-b44eb2ddf810" providerId="ADAL" clId="{FD872F64-6F30-4F7F-B972-88578364B642}"/>
    <pc:docChg chg="undo custSel addSld delSld modSld">
      <pc:chgData name="James Hardy" userId="76cfd043-a32c-4e6d-a40b-b44eb2ddf810" providerId="ADAL" clId="{FD872F64-6F30-4F7F-B972-88578364B642}" dt="2025-08-07T08:29:30.300" v="4952" actId="1076"/>
      <pc:docMkLst>
        <pc:docMk/>
      </pc:docMkLst>
      <pc:sldChg chg="addSp modSp mod">
        <pc:chgData name="James Hardy" userId="76cfd043-a32c-4e6d-a40b-b44eb2ddf810" providerId="ADAL" clId="{FD872F64-6F30-4F7F-B972-88578364B642}" dt="2025-08-07T08:29:30.300" v="4952" actId="1076"/>
        <pc:sldMkLst>
          <pc:docMk/>
          <pc:sldMk cId="684095043" sldId="258"/>
        </pc:sldMkLst>
        <pc:spChg chg="mod">
          <ac:chgData name="James Hardy" userId="76cfd043-a32c-4e6d-a40b-b44eb2ddf810" providerId="ADAL" clId="{FD872F64-6F30-4F7F-B972-88578364B642}" dt="2025-08-07T07:14:57.549" v="4521" actId="20577"/>
          <ac:spMkLst>
            <pc:docMk/>
            <pc:sldMk cId="684095043" sldId="258"/>
            <ac:spMk id="2" creationId="{40982072-0912-1713-2F76-353B333EECAC}"/>
          </ac:spMkLst>
        </pc:spChg>
        <pc:spChg chg="add mod">
          <ac:chgData name="James Hardy" userId="76cfd043-a32c-4e6d-a40b-b44eb2ddf810" providerId="ADAL" clId="{FD872F64-6F30-4F7F-B972-88578364B642}" dt="2025-08-07T08:29:30.300" v="4952" actId="1076"/>
          <ac:spMkLst>
            <pc:docMk/>
            <pc:sldMk cId="684095043" sldId="258"/>
            <ac:spMk id="3" creationId="{CEC07835-430A-660A-E55E-C7E3120A3FF8}"/>
          </ac:spMkLst>
        </pc:spChg>
      </pc:sldChg>
      <pc:sldChg chg="modSp mod">
        <pc:chgData name="James Hardy" userId="76cfd043-a32c-4e6d-a40b-b44eb2ddf810" providerId="ADAL" clId="{FD872F64-6F30-4F7F-B972-88578364B642}" dt="2025-08-06T07:36:07.662" v="22" actId="20577"/>
        <pc:sldMkLst>
          <pc:docMk/>
          <pc:sldMk cId="1116783212" sldId="263"/>
        </pc:sldMkLst>
        <pc:graphicFrameChg chg="modGraphic">
          <ac:chgData name="James Hardy" userId="76cfd043-a32c-4e6d-a40b-b44eb2ddf810" providerId="ADAL" clId="{FD872F64-6F30-4F7F-B972-88578364B642}" dt="2025-08-06T07:36:07.662" v="22" actId="20577"/>
          <ac:graphicFrameMkLst>
            <pc:docMk/>
            <pc:sldMk cId="1116783212" sldId="263"/>
            <ac:graphicFrameMk id="3" creationId="{ADE9F281-2DB4-898F-0D79-1AE200709F3A}"/>
          </ac:graphicFrameMkLst>
        </pc:graphicFrameChg>
      </pc:sldChg>
      <pc:sldChg chg="add">
        <pc:chgData name="James Hardy" userId="76cfd043-a32c-4e6d-a40b-b44eb2ddf810" providerId="ADAL" clId="{FD872F64-6F30-4F7F-B972-88578364B642}" dt="2025-08-06T07:56:47.730" v="50"/>
        <pc:sldMkLst>
          <pc:docMk/>
          <pc:sldMk cId="629995870" sldId="265"/>
        </pc:sldMkLst>
      </pc:sldChg>
      <pc:sldChg chg="add">
        <pc:chgData name="James Hardy" userId="76cfd043-a32c-4e6d-a40b-b44eb2ddf810" providerId="ADAL" clId="{FD872F64-6F30-4F7F-B972-88578364B642}" dt="2025-08-06T07:56:47.730" v="50"/>
        <pc:sldMkLst>
          <pc:docMk/>
          <pc:sldMk cId="3738270906" sldId="2147327164"/>
        </pc:sldMkLst>
      </pc:sldChg>
      <pc:sldChg chg="addSp modSp mod">
        <pc:chgData name="James Hardy" userId="76cfd043-a32c-4e6d-a40b-b44eb2ddf810" providerId="ADAL" clId="{FD872F64-6F30-4F7F-B972-88578364B642}" dt="2025-08-06T15:00:47.148" v="3527" actId="114"/>
        <pc:sldMkLst>
          <pc:docMk/>
          <pc:sldMk cId="3180844284" sldId="2147475736"/>
        </pc:sldMkLst>
        <pc:spChg chg="mod">
          <ac:chgData name="James Hardy" userId="76cfd043-a32c-4e6d-a40b-b44eb2ddf810" providerId="ADAL" clId="{FD872F64-6F30-4F7F-B972-88578364B642}" dt="2025-08-06T14:42:23.939" v="2665" actId="20577"/>
          <ac:spMkLst>
            <pc:docMk/>
            <pc:sldMk cId="3180844284" sldId="2147475736"/>
            <ac:spMk id="2" creationId="{C3D82DD0-3663-2F37-DBA5-823E5544A016}"/>
          </ac:spMkLst>
        </pc:spChg>
        <pc:spChg chg="add mod">
          <ac:chgData name="James Hardy" userId="76cfd043-a32c-4e6d-a40b-b44eb2ddf810" providerId="ADAL" clId="{FD872F64-6F30-4F7F-B972-88578364B642}" dt="2025-08-06T15:00:47.148" v="3527" actId="114"/>
          <ac:spMkLst>
            <pc:docMk/>
            <pc:sldMk cId="3180844284" sldId="2147475736"/>
            <ac:spMk id="3" creationId="{B66441A7-C26B-92E1-159F-6AC3796162EE}"/>
          </ac:spMkLst>
        </pc:spChg>
      </pc:sldChg>
      <pc:sldChg chg="modSp mod">
        <pc:chgData name="James Hardy" userId="76cfd043-a32c-4e6d-a40b-b44eb2ddf810" providerId="ADAL" clId="{FD872F64-6F30-4F7F-B972-88578364B642}" dt="2025-08-06T07:36:17.199" v="45" actId="20577"/>
        <pc:sldMkLst>
          <pc:docMk/>
          <pc:sldMk cId="691650113" sldId="2147475860"/>
        </pc:sldMkLst>
        <pc:spChg chg="mod">
          <ac:chgData name="James Hardy" userId="76cfd043-a32c-4e6d-a40b-b44eb2ddf810" providerId="ADAL" clId="{FD872F64-6F30-4F7F-B972-88578364B642}" dt="2025-08-06T07:36:17.199" v="45" actId="20577"/>
          <ac:spMkLst>
            <pc:docMk/>
            <pc:sldMk cId="691650113" sldId="2147475860"/>
            <ac:spMk id="5" creationId="{4B990F9B-3D8E-A5F3-9221-A4EFA231FB3F}"/>
          </ac:spMkLst>
        </pc:spChg>
      </pc:sldChg>
      <pc:sldChg chg="add">
        <pc:chgData name="James Hardy" userId="76cfd043-a32c-4e6d-a40b-b44eb2ddf810" providerId="ADAL" clId="{FD872F64-6F30-4F7F-B972-88578364B642}" dt="2025-08-06T07:56:47.730" v="50"/>
        <pc:sldMkLst>
          <pc:docMk/>
          <pc:sldMk cId="1753996183" sldId="2147475879"/>
        </pc:sldMkLst>
      </pc:sldChg>
      <pc:sldChg chg="addSp modSp mod">
        <pc:chgData name="James Hardy" userId="76cfd043-a32c-4e6d-a40b-b44eb2ddf810" providerId="ADAL" clId="{FD872F64-6F30-4F7F-B972-88578364B642}" dt="2025-08-06T12:39:05.795" v="140" actId="1076"/>
        <pc:sldMkLst>
          <pc:docMk/>
          <pc:sldMk cId="341935085" sldId="2147475882"/>
        </pc:sldMkLst>
        <pc:spChg chg="mod">
          <ac:chgData name="James Hardy" userId="76cfd043-a32c-4e6d-a40b-b44eb2ddf810" providerId="ADAL" clId="{FD872F64-6F30-4F7F-B972-88578364B642}" dt="2025-08-06T12:35:56.025" v="123" actId="20577"/>
          <ac:spMkLst>
            <pc:docMk/>
            <pc:sldMk cId="341935085" sldId="2147475882"/>
            <ac:spMk id="2" creationId="{ABB5488F-0C9A-A40A-C734-4554EFE6049F}"/>
          </ac:spMkLst>
        </pc:spChg>
        <pc:spChg chg="add mod">
          <ac:chgData name="James Hardy" userId="76cfd043-a32c-4e6d-a40b-b44eb2ddf810" providerId="ADAL" clId="{FD872F64-6F30-4F7F-B972-88578364B642}" dt="2025-08-06T12:39:05.795" v="140" actId="1076"/>
          <ac:spMkLst>
            <pc:docMk/>
            <pc:sldMk cId="341935085" sldId="2147475882"/>
            <ac:spMk id="3" creationId="{F5279F2E-61B5-6BDF-DBBA-01C671825895}"/>
          </ac:spMkLst>
        </pc:spChg>
      </pc:sldChg>
      <pc:sldChg chg="add">
        <pc:chgData name="James Hardy" userId="76cfd043-a32c-4e6d-a40b-b44eb2ddf810" providerId="ADAL" clId="{FD872F64-6F30-4F7F-B972-88578364B642}" dt="2025-08-06T07:57:16.421" v="51"/>
        <pc:sldMkLst>
          <pc:docMk/>
          <pc:sldMk cId="189325615" sldId="2147475883"/>
        </pc:sldMkLst>
      </pc:sldChg>
      <pc:sldChg chg="del">
        <pc:chgData name="James Hardy" userId="76cfd043-a32c-4e6d-a40b-b44eb2ddf810" providerId="ADAL" clId="{FD872F64-6F30-4F7F-B972-88578364B642}" dt="2025-08-06T07:56:35.361" v="49" actId="47"/>
        <pc:sldMkLst>
          <pc:docMk/>
          <pc:sldMk cId="2694147813" sldId="2147475883"/>
        </pc:sldMkLst>
      </pc:sldChg>
      <pc:sldChg chg="del">
        <pc:chgData name="James Hardy" userId="76cfd043-a32c-4e6d-a40b-b44eb2ddf810" providerId="ADAL" clId="{FD872F64-6F30-4F7F-B972-88578364B642}" dt="2025-08-06T07:57:20.337" v="52" actId="47"/>
        <pc:sldMkLst>
          <pc:docMk/>
          <pc:sldMk cId="3973862767" sldId="2147475885"/>
        </pc:sldMkLst>
      </pc:sldChg>
      <pc:sldChg chg="modSp mod">
        <pc:chgData name="James Hardy" userId="76cfd043-a32c-4e6d-a40b-b44eb2ddf810" providerId="ADAL" clId="{FD872F64-6F30-4F7F-B972-88578364B642}" dt="2025-08-06T15:03:42.508" v="4151" actId="20577"/>
        <pc:sldMkLst>
          <pc:docMk/>
          <pc:sldMk cId="2478560104" sldId="2147475888"/>
        </pc:sldMkLst>
        <pc:spChg chg="mod">
          <ac:chgData name="James Hardy" userId="76cfd043-a32c-4e6d-a40b-b44eb2ddf810" providerId="ADAL" clId="{FD872F64-6F30-4F7F-B972-88578364B642}" dt="2025-08-06T15:03:42.508" v="4151" actId="20577"/>
          <ac:spMkLst>
            <pc:docMk/>
            <pc:sldMk cId="2478560104" sldId="2147475888"/>
            <ac:spMk id="3" creationId="{1D8B0A12-BADA-7B68-6697-125DC1B641D7}"/>
          </ac:spMkLst>
        </pc:spChg>
      </pc:sldChg>
      <pc:sldChg chg="add del">
        <pc:chgData name="James Hardy" userId="76cfd043-a32c-4e6d-a40b-b44eb2ddf810" providerId="ADAL" clId="{FD872F64-6F30-4F7F-B972-88578364B642}" dt="2025-08-06T07:56:31.025" v="48"/>
        <pc:sldMkLst>
          <pc:docMk/>
          <pc:sldMk cId="1341641625" sldId="2147475891"/>
        </pc:sldMkLst>
      </pc:sldChg>
      <pc:sldChg chg="add">
        <pc:chgData name="James Hardy" userId="76cfd043-a32c-4e6d-a40b-b44eb2ddf810" providerId="ADAL" clId="{FD872F64-6F30-4F7F-B972-88578364B642}" dt="2025-08-06T07:56:47.730" v="50"/>
        <pc:sldMkLst>
          <pc:docMk/>
          <pc:sldMk cId="2701364209" sldId="2147475892"/>
        </pc:sldMkLst>
      </pc:sldChg>
      <pc:sldChg chg="add">
        <pc:chgData name="James Hardy" userId="76cfd043-a32c-4e6d-a40b-b44eb2ddf810" providerId="ADAL" clId="{FD872F64-6F30-4F7F-B972-88578364B642}" dt="2025-08-06T07:57:16.421" v="51"/>
        <pc:sldMkLst>
          <pc:docMk/>
          <pc:sldMk cId="4249822901" sldId="2147475893"/>
        </pc:sldMkLst>
      </pc:sldChg>
      <pc:sldChg chg="add">
        <pc:chgData name="James Hardy" userId="76cfd043-a32c-4e6d-a40b-b44eb2ddf810" providerId="ADAL" clId="{FD872F64-6F30-4F7F-B972-88578364B642}" dt="2025-08-06T07:57:16.421" v="51"/>
        <pc:sldMkLst>
          <pc:docMk/>
          <pc:sldMk cId="3247219379" sldId="2147475894"/>
        </pc:sldMkLst>
      </pc:sldChg>
      <pc:sldChg chg="add">
        <pc:chgData name="James Hardy" userId="76cfd043-a32c-4e6d-a40b-b44eb2ddf810" providerId="ADAL" clId="{FD872F64-6F30-4F7F-B972-88578364B642}" dt="2025-08-06T07:57:16.421" v="51"/>
        <pc:sldMkLst>
          <pc:docMk/>
          <pc:sldMk cId="2692307085" sldId="2147475895"/>
        </pc:sldMkLst>
      </pc:sldChg>
      <pc:sldChg chg="add">
        <pc:chgData name="James Hardy" userId="76cfd043-a32c-4e6d-a40b-b44eb2ddf810" providerId="ADAL" clId="{FD872F64-6F30-4F7F-B972-88578364B642}" dt="2025-08-06T07:57:16.421" v="51"/>
        <pc:sldMkLst>
          <pc:docMk/>
          <pc:sldMk cId="2367955841" sldId="2147475896"/>
        </pc:sldMkLst>
      </pc:sldChg>
      <pc:sldChg chg="add">
        <pc:chgData name="James Hardy" userId="76cfd043-a32c-4e6d-a40b-b44eb2ddf810" providerId="ADAL" clId="{FD872F64-6F30-4F7F-B972-88578364B642}" dt="2025-08-06T07:57:16.421" v="51"/>
        <pc:sldMkLst>
          <pc:docMk/>
          <pc:sldMk cId="1451682237" sldId="2147475897"/>
        </pc:sldMkLst>
      </pc:sldChg>
      <pc:sldChg chg="addSp delSp modSp add mod">
        <pc:chgData name="James Hardy" userId="76cfd043-a32c-4e6d-a40b-b44eb2ddf810" providerId="ADAL" clId="{FD872F64-6F30-4F7F-B972-88578364B642}" dt="2025-08-06T14:32:09.401" v="2583" actId="404"/>
        <pc:sldMkLst>
          <pc:docMk/>
          <pc:sldMk cId="1720259324" sldId="2147475898"/>
        </pc:sldMkLst>
        <pc:spChg chg="mod">
          <ac:chgData name="James Hardy" userId="76cfd043-a32c-4e6d-a40b-b44eb2ddf810" providerId="ADAL" clId="{FD872F64-6F30-4F7F-B972-88578364B642}" dt="2025-08-06T12:40:25.872" v="167" actId="20577"/>
          <ac:spMkLst>
            <pc:docMk/>
            <pc:sldMk cId="1720259324" sldId="2147475898"/>
            <ac:spMk id="2" creationId="{47600F96-0638-2C6F-4BC3-3D00AA8138F1}"/>
          </ac:spMkLst>
        </pc:spChg>
        <pc:spChg chg="del mod">
          <ac:chgData name="James Hardy" userId="76cfd043-a32c-4e6d-a40b-b44eb2ddf810" providerId="ADAL" clId="{FD872F64-6F30-4F7F-B972-88578364B642}" dt="2025-08-06T12:40:28.012" v="169"/>
          <ac:spMkLst>
            <pc:docMk/>
            <pc:sldMk cId="1720259324" sldId="2147475898"/>
            <ac:spMk id="3" creationId="{0A59A9FD-1D4A-F5C2-8869-6E60E176EF52}"/>
          </ac:spMkLst>
        </pc:spChg>
        <pc:graphicFrameChg chg="add mod modGraphic">
          <ac:chgData name="James Hardy" userId="76cfd043-a32c-4e6d-a40b-b44eb2ddf810" providerId="ADAL" clId="{FD872F64-6F30-4F7F-B972-88578364B642}" dt="2025-08-06T14:32:09.401" v="2583" actId="404"/>
          <ac:graphicFrameMkLst>
            <pc:docMk/>
            <pc:sldMk cId="1720259324" sldId="2147475898"/>
            <ac:graphicFrameMk id="4" creationId="{0780A129-8E50-3048-4ADE-6D02A9D8BA13}"/>
          </ac:graphicFrameMkLst>
        </pc:graphicFrameChg>
      </pc:sldChg>
      <pc:sldChg chg="new del">
        <pc:chgData name="James Hardy" userId="76cfd043-a32c-4e6d-a40b-b44eb2ddf810" providerId="ADAL" clId="{FD872F64-6F30-4F7F-B972-88578364B642}" dt="2025-08-06T12:39:33.369" v="142" actId="680"/>
        <pc:sldMkLst>
          <pc:docMk/>
          <pc:sldMk cId="4117160529" sldId="2147475898"/>
        </pc:sldMkLst>
      </pc:sldChg>
      <pc:sldChg chg="modSp add mod">
        <pc:chgData name="James Hardy" userId="76cfd043-a32c-4e6d-a40b-b44eb2ddf810" providerId="ADAL" clId="{FD872F64-6F30-4F7F-B972-88578364B642}" dt="2025-08-06T14:34:24.834" v="2607" actId="20577"/>
        <pc:sldMkLst>
          <pc:docMk/>
          <pc:sldMk cId="954553966" sldId="2147475899"/>
        </pc:sldMkLst>
        <pc:spChg chg="mod">
          <ac:chgData name="James Hardy" userId="76cfd043-a32c-4e6d-a40b-b44eb2ddf810" providerId="ADAL" clId="{FD872F64-6F30-4F7F-B972-88578364B642}" dt="2025-08-06T14:23:22.332" v="1718" actId="20577"/>
          <ac:spMkLst>
            <pc:docMk/>
            <pc:sldMk cId="954553966" sldId="2147475899"/>
            <ac:spMk id="2" creationId="{0BBFF2A3-D4B2-4FC5-30FA-FBBA3F84BB2D}"/>
          </ac:spMkLst>
        </pc:spChg>
        <pc:spChg chg="mod">
          <ac:chgData name="James Hardy" userId="76cfd043-a32c-4e6d-a40b-b44eb2ddf810" providerId="ADAL" clId="{FD872F64-6F30-4F7F-B972-88578364B642}" dt="2025-08-06T14:34:24.834" v="2607" actId="20577"/>
          <ac:spMkLst>
            <pc:docMk/>
            <pc:sldMk cId="954553966" sldId="2147475899"/>
            <ac:spMk id="3" creationId="{0BA161CD-D0DB-80C1-3261-1D171DEB2E7D}"/>
          </ac:spMkLst>
        </pc:spChg>
      </pc:sldChg>
      <pc:sldChg chg="modSp add mod">
        <pc:chgData name="James Hardy" userId="76cfd043-a32c-4e6d-a40b-b44eb2ddf810" providerId="ADAL" clId="{FD872F64-6F30-4F7F-B972-88578364B642}" dt="2025-08-07T07:58:21.726" v="4618" actId="5793"/>
        <pc:sldMkLst>
          <pc:docMk/>
          <pc:sldMk cId="332979864" sldId="2147475903"/>
        </pc:sldMkLst>
        <pc:spChg chg="mod">
          <ac:chgData name="James Hardy" userId="76cfd043-a32c-4e6d-a40b-b44eb2ddf810" providerId="ADAL" clId="{FD872F64-6F30-4F7F-B972-88578364B642}" dt="2025-08-07T07:12:53.325" v="4418" actId="20577"/>
          <ac:spMkLst>
            <pc:docMk/>
            <pc:sldMk cId="332979864" sldId="2147475903"/>
            <ac:spMk id="2" creationId="{3490530E-5DFB-2052-8575-25123BCD8CE3}"/>
          </ac:spMkLst>
        </pc:spChg>
        <pc:spChg chg="mod">
          <ac:chgData name="James Hardy" userId="76cfd043-a32c-4e6d-a40b-b44eb2ddf810" providerId="ADAL" clId="{FD872F64-6F30-4F7F-B972-88578364B642}" dt="2025-08-07T07:58:21.726" v="4618" actId="5793"/>
          <ac:spMkLst>
            <pc:docMk/>
            <pc:sldMk cId="332979864" sldId="2147475903"/>
            <ac:spMk id="3" creationId="{F74AAFFE-C236-B057-E061-55AEAA9B0CCE}"/>
          </ac:spMkLst>
        </pc:spChg>
      </pc:sldChg>
    </pc:docChg>
  </pc:docChgLst>
  <pc:docChgLst>
    <pc:chgData name="Harry Firth" userId="929e6a20-3b88-458e-85a8-12a243658d38" providerId="ADAL" clId="{2B566308-4A66-4900-B1F1-2EA91ADB9182}"/>
    <pc:docChg chg="undo custSel addSld delSld modSld">
      <pc:chgData name="Harry Firth" userId="929e6a20-3b88-458e-85a8-12a243658d38" providerId="ADAL" clId="{2B566308-4A66-4900-B1F1-2EA91ADB9182}" dt="2025-08-07T07:56:41.788" v="602" actId="20577"/>
      <pc:docMkLst>
        <pc:docMk/>
      </pc:docMkLst>
      <pc:sldChg chg="modSp mod">
        <pc:chgData name="Harry Firth" userId="929e6a20-3b88-458e-85a8-12a243658d38" providerId="ADAL" clId="{2B566308-4A66-4900-B1F1-2EA91ADB9182}" dt="2025-08-05T08:04:25.501" v="13" actId="20577"/>
        <pc:sldMkLst>
          <pc:docMk/>
          <pc:sldMk cId="424965022" sldId="256"/>
        </pc:sldMkLst>
        <pc:spChg chg="mod">
          <ac:chgData name="Harry Firth" userId="929e6a20-3b88-458e-85a8-12a243658d38" providerId="ADAL" clId="{2B566308-4A66-4900-B1F1-2EA91ADB9182}" dt="2025-08-05T08:04:25.501" v="13" actId="20577"/>
          <ac:spMkLst>
            <pc:docMk/>
            <pc:sldMk cId="424965022" sldId="256"/>
            <ac:spMk id="3" creationId="{CA510E5E-697D-4331-038A-BC23DF000C2A}"/>
          </ac:spMkLst>
        </pc:spChg>
      </pc:sldChg>
      <pc:sldChg chg="modSp mod">
        <pc:chgData name="Harry Firth" userId="929e6a20-3b88-458e-85a8-12a243658d38" providerId="ADAL" clId="{2B566308-4A66-4900-B1F1-2EA91ADB9182}" dt="2025-08-05T08:20:37.580" v="527" actId="5793"/>
        <pc:sldMkLst>
          <pc:docMk/>
          <pc:sldMk cId="1876557297" sldId="257"/>
        </pc:sldMkLst>
        <pc:spChg chg="mod">
          <ac:chgData name="Harry Firth" userId="929e6a20-3b88-458e-85a8-12a243658d38" providerId="ADAL" clId="{2B566308-4A66-4900-B1F1-2EA91ADB9182}" dt="2025-08-05T08:20:37.580" v="527" actId="5793"/>
          <ac:spMkLst>
            <pc:docMk/>
            <pc:sldMk cId="1876557297" sldId="257"/>
            <ac:spMk id="2" creationId="{5B02A7D5-1EE1-44B5-DC76-072639BE3655}"/>
          </ac:spMkLst>
        </pc:spChg>
      </pc:sldChg>
      <pc:sldChg chg="addSp delSp modSp mod">
        <pc:chgData name="Harry Firth" userId="929e6a20-3b88-458e-85a8-12a243658d38" providerId="ADAL" clId="{2B566308-4A66-4900-B1F1-2EA91ADB9182}" dt="2025-08-05T08:15:05.499" v="294" actId="478"/>
        <pc:sldMkLst>
          <pc:docMk/>
          <pc:sldMk cId="684095043" sldId="258"/>
        </pc:sldMkLst>
        <pc:spChg chg="mod">
          <ac:chgData name="Harry Firth" userId="929e6a20-3b88-458e-85a8-12a243658d38" providerId="ADAL" clId="{2B566308-4A66-4900-B1F1-2EA91ADB9182}" dt="2025-08-05T08:14:43.763" v="290" actId="20577"/>
          <ac:spMkLst>
            <pc:docMk/>
            <pc:sldMk cId="684095043" sldId="258"/>
            <ac:spMk id="2" creationId="{40982072-0912-1713-2F76-353B333EECAC}"/>
          </ac:spMkLst>
        </pc:spChg>
      </pc:sldChg>
      <pc:sldChg chg="del">
        <pc:chgData name="Harry Firth" userId="929e6a20-3b88-458e-85a8-12a243658d38" providerId="ADAL" clId="{2B566308-4A66-4900-B1F1-2EA91ADB9182}" dt="2025-08-05T08:16:48.707" v="361" actId="47"/>
        <pc:sldMkLst>
          <pc:docMk/>
          <pc:sldMk cId="3716568229" sldId="259"/>
        </pc:sldMkLst>
      </pc:sldChg>
      <pc:sldChg chg="modSp mod">
        <pc:chgData name="Harry Firth" userId="929e6a20-3b88-458e-85a8-12a243658d38" providerId="ADAL" clId="{2B566308-4A66-4900-B1F1-2EA91ADB9182}" dt="2025-08-06T15:47:28.674" v="556" actId="20577"/>
        <pc:sldMkLst>
          <pc:docMk/>
          <pc:sldMk cId="1116783212" sldId="263"/>
        </pc:sldMkLst>
        <pc:graphicFrameChg chg="mod modGraphic">
          <ac:chgData name="Harry Firth" userId="929e6a20-3b88-458e-85a8-12a243658d38" providerId="ADAL" clId="{2B566308-4A66-4900-B1F1-2EA91ADB9182}" dt="2025-08-06T15:47:28.674" v="556" actId="20577"/>
          <ac:graphicFrameMkLst>
            <pc:docMk/>
            <pc:sldMk cId="1116783212" sldId="263"/>
            <ac:graphicFrameMk id="3" creationId="{ADE9F281-2DB4-898F-0D79-1AE200709F3A}"/>
          </ac:graphicFrameMkLst>
        </pc:graphicFrameChg>
      </pc:sldChg>
      <pc:sldChg chg="del">
        <pc:chgData name="Harry Firth" userId="929e6a20-3b88-458e-85a8-12a243658d38" providerId="ADAL" clId="{2B566308-4A66-4900-B1F1-2EA91ADB9182}" dt="2025-08-05T08:15:10.467" v="298" actId="47"/>
        <pc:sldMkLst>
          <pc:docMk/>
          <pc:sldMk cId="629995870" sldId="265"/>
        </pc:sldMkLst>
      </pc:sldChg>
      <pc:sldChg chg="del">
        <pc:chgData name="Harry Firth" userId="929e6a20-3b88-458e-85a8-12a243658d38" providerId="ADAL" clId="{2B566308-4A66-4900-B1F1-2EA91ADB9182}" dt="2025-08-05T08:15:11.107" v="299" actId="47"/>
        <pc:sldMkLst>
          <pc:docMk/>
          <pc:sldMk cId="3127062294" sldId="301"/>
        </pc:sldMkLst>
      </pc:sldChg>
      <pc:sldChg chg="addSp delSp modSp mod">
        <pc:chgData name="Harry Firth" userId="929e6a20-3b88-458e-85a8-12a243658d38" providerId="ADAL" clId="{2B566308-4A66-4900-B1F1-2EA91ADB9182}" dt="2025-08-05T08:16:12.619" v="339" actId="478"/>
        <pc:sldMkLst>
          <pc:docMk/>
          <pc:sldMk cId="3180844284" sldId="2147475736"/>
        </pc:sldMkLst>
        <pc:spChg chg="mod">
          <ac:chgData name="Harry Firth" userId="929e6a20-3b88-458e-85a8-12a243658d38" providerId="ADAL" clId="{2B566308-4A66-4900-B1F1-2EA91ADB9182}" dt="2025-08-05T08:16:02.811" v="335" actId="20577"/>
          <ac:spMkLst>
            <pc:docMk/>
            <pc:sldMk cId="3180844284" sldId="2147475736"/>
            <ac:spMk id="2" creationId="{C3D82DD0-3663-2F37-DBA5-823E5544A016}"/>
          </ac:spMkLst>
        </pc:spChg>
      </pc:sldChg>
      <pc:sldChg chg="del">
        <pc:chgData name="Harry Firth" userId="929e6a20-3b88-458e-85a8-12a243658d38" providerId="ADAL" clId="{2B566308-4A66-4900-B1F1-2EA91ADB9182}" dt="2025-08-05T08:16:15.857" v="340" actId="47"/>
        <pc:sldMkLst>
          <pc:docMk/>
          <pc:sldMk cId="3685995722" sldId="2147475746"/>
        </pc:sldMkLst>
      </pc:sldChg>
      <pc:sldChg chg="modSp mod">
        <pc:chgData name="Harry Firth" userId="929e6a20-3b88-458e-85a8-12a243658d38" providerId="ADAL" clId="{2B566308-4A66-4900-B1F1-2EA91ADB9182}" dt="2025-08-05T08:15:55.565" v="329" actId="6549"/>
        <pc:sldMkLst>
          <pc:docMk/>
          <pc:sldMk cId="691650113" sldId="2147475860"/>
        </pc:sldMkLst>
        <pc:spChg chg="mod">
          <ac:chgData name="Harry Firth" userId="929e6a20-3b88-458e-85a8-12a243658d38" providerId="ADAL" clId="{2B566308-4A66-4900-B1F1-2EA91ADB9182}" dt="2025-08-05T08:15:48.695" v="306"/>
          <ac:spMkLst>
            <pc:docMk/>
            <pc:sldMk cId="691650113" sldId="2147475860"/>
            <ac:spMk id="2" creationId="{3EC75E90-C6D4-F023-EC2F-579BE7128B23}"/>
          </ac:spMkLst>
        </pc:spChg>
        <pc:spChg chg="mod">
          <ac:chgData name="Harry Firth" userId="929e6a20-3b88-458e-85a8-12a243658d38" providerId="ADAL" clId="{2B566308-4A66-4900-B1F1-2EA91ADB9182}" dt="2025-08-05T08:15:55.565" v="329" actId="6549"/>
          <ac:spMkLst>
            <pc:docMk/>
            <pc:sldMk cId="691650113" sldId="2147475860"/>
            <ac:spMk id="5" creationId="{4B990F9B-3D8E-A5F3-9221-A4EFA231FB3F}"/>
          </ac:spMkLst>
        </pc:spChg>
      </pc:sldChg>
      <pc:sldChg chg="modSp mod">
        <pc:chgData name="Harry Firth" userId="929e6a20-3b88-458e-85a8-12a243658d38" providerId="ADAL" clId="{2B566308-4A66-4900-B1F1-2EA91ADB9182}" dt="2025-08-05T08:17:51.175" v="413" actId="20577"/>
        <pc:sldMkLst>
          <pc:docMk/>
          <pc:sldMk cId="3519481105" sldId="2147475866"/>
        </pc:sldMkLst>
        <pc:spChg chg="mod">
          <ac:chgData name="Harry Firth" userId="929e6a20-3b88-458e-85a8-12a243658d38" providerId="ADAL" clId="{2B566308-4A66-4900-B1F1-2EA91ADB9182}" dt="2025-08-05T08:17:38.790" v="390"/>
          <ac:spMkLst>
            <pc:docMk/>
            <pc:sldMk cId="3519481105" sldId="2147475866"/>
            <ac:spMk id="2" creationId="{FFF4139D-BEA7-697E-5A93-F5477986D690}"/>
          </ac:spMkLst>
        </pc:spChg>
        <pc:spChg chg="mod">
          <ac:chgData name="Harry Firth" userId="929e6a20-3b88-458e-85a8-12a243658d38" providerId="ADAL" clId="{2B566308-4A66-4900-B1F1-2EA91ADB9182}" dt="2025-08-05T08:17:51.175" v="413" actId="20577"/>
          <ac:spMkLst>
            <pc:docMk/>
            <pc:sldMk cId="3519481105" sldId="2147475866"/>
            <ac:spMk id="4" creationId="{785D755C-E5A5-D668-B72B-76C348E5C7E1}"/>
          </ac:spMkLst>
        </pc:spChg>
      </pc:sldChg>
      <pc:sldChg chg="modSp mod">
        <pc:chgData name="Harry Firth" userId="929e6a20-3b88-458e-85a8-12a243658d38" providerId="ADAL" clId="{2B566308-4A66-4900-B1F1-2EA91ADB9182}" dt="2025-08-05T08:14:33.829" v="284" actId="20577"/>
        <pc:sldMkLst>
          <pc:docMk/>
          <pc:sldMk cId="2616978192" sldId="2147475874"/>
        </pc:sldMkLst>
        <pc:spChg chg="mod">
          <ac:chgData name="Harry Firth" userId="929e6a20-3b88-458e-85a8-12a243658d38" providerId="ADAL" clId="{2B566308-4A66-4900-B1F1-2EA91ADB9182}" dt="2025-08-05T08:14:28.627" v="272" actId="20577"/>
          <ac:spMkLst>
            <pc:docMk/>
            <pc:sldMk cId="2616978192" sldId="2147475874"/>
            <ac:spMk id="2" creationId="{92FFBE81-857F-0659-EC62-20F7EDC03463}"/>
          </ac:spMkLst>
        </pc:spChg>
        <pc:spChg chg="mod">
          <ac:chgData name="Harry Firth" userId="929e6a20-3b88-458e-85a8-12a243658d38" providerId="ADAL" clId="{2B566308-4A66-4900-B1F1-2EA91ADB9182}" dt="2025-08-05T08:14:33.829" v="284" actId="20577"/>
          <ac:spMkLst>
            <pc:docMk/>
            <pc:sldMk cId="2616978192" sldId="2147475874"/>
            <ac:spMk id="5" creationId="{9D972FB9-FE57-5D13-AC02-B215615C68D8}"/>
          </ac:spMkLst>
        </pc:spChg>
      </pc:sldChg>
      <pc:sldChg chg="modSp mod">
        <pc:chgData name="Harry Firth" userId="929e6a20-3b88-458e-85a8-12a243658d38" providerId="ADAL" clId="{2B566308-4A66-4900-B1F1-2EA91ADB9182}" dt="2025-08-05T08:17:09.988" v="383" actId="20577"/>
        <pc:sldMkLst>
          <pc:docMk/>
          <pc:sldMk cId="4264937441" sldId="2147475876"/>
        </pc:sldMkLst>
        <pc:spChg chg="mod">
          <ac:chgData name="Harry Firth" userId="929e6a20-3b88-458e-85a8-12a243658d38" providerId="ADAL" clId="{2B566308-4A66-4900-B1F1-2EA91ADB9182}" dt="2025-08-05T08:17:04.598" v="363" actId="20577"/>
          <ac:spMkLst>
            <pc:docMk/>
            <pc:sldMk cId="4264937441" sldId="2147475876"/>
            <ac:spMk id="2" creationId="{6316E2A5-CB24-372C-090F-0578500B1073}"/>
          </ac:spMkLst>
        </pc:spChg>
        <pc:spChg chg="mod">
          <ac:chgData name="Harry Firth" userId="929e6a20-3b88-458e-85a8-12a243658d38" providerId="ADAL" clId="{2B566308-4A66-4900-B1F1-2EA91ADB9182}" dt="2025-08-05T08:17:09.988" v="383" actId="20577"/>
          <ac:spMkLst>
            <pc:docMk/>
            <pc:sldMk cId="4264937441" sldId="2147475876"/>
            <ac:spMk id="5" creationId="{37F9F481-6F0B-8CA9-9DF2-04B62C0277D4}"/>
          </ac:spMkLst>
        </pc:spChg>
      </pc:sldChg>
      <pc:sldChg chg="del">
        <pc:chgData name="Harry Firth" userId="929e6a20-3b88-458e-85a8-12a243658d38" providerId="ADAL" clId="{2B566308-4A66-4900-B1F1-2EA91ADB9182}" dt="2025-08-05T08:15:08.358" v="295" actId="47"/>
        <pc:sldMkLst>
          <pc:docMk/>
          <pc:sldMk cId="3991575533" sldId="2147475877"/>
        </pc:sldMkLst>
      </pc:sldChg>
      <pc:sldChg chg="del">
        <pc:chgData name="Harry Firth" userId="929e6a20-3b88-458e-85a8-12a243658d38" providerId="ADAL" clId="{2B566308-4A66-4900-B1F1-2EA91ADB9182}" dt="2025-08-05T08:15:08.899" v="296" actId="47"/>
        <pc:sldMkLst>
          <pc:docMk/>
          <pc:sldMk cId="508335412" sldId="2147475878"/>
        </pc:sldMkLst>
      </pc:sldChg>
      <pc:sldChg chg="del">
        <pc:chgData name="Harry Firth" userId="929e6a20-3b88-458e-85a8-12a243658d38" providerId="ADAL" clId="{2B566308-4A66-4900-B1F1-2EA91ADB9182}" dt="2025-08-05T08:15:09.441" v="297" actId="47"/>
        <pc:sldMkLst>
          <pc:docMk/>
          <pc:sldMk cId="1753996183" sldId="2147475879"/>
        </pc:sldMkLst>
      </pc:sldChg>
      <pc:sldChg chg="modSp mod">
        <pc:chgData name="Harry Firth" userId="929e6a20-3b88-458e-85a8-12a243658d38" providerId="ADAL" clId="{2B566308-4A66-4900-B1F1-2EA91ADB9182}" dt="2025-08-05T08:17:20.250" v="389" actId="6549"/>
        <pc:sldMkLst>
          <pc:docMk/>
          <pc:sldMk cId="3740750" sldId="2147475880"/>
        </pc:sldMkLst>
        <pc:spChg chg="mod">
          <ac:chgData name="Harry Firth" userId="929e6a20-3b88-458e-85a8-12a243658d38" providerId="ADAL" clId="{2B566308-4A66-4900-B1F1-2EA91ADB9182}" dt="2025-08-05T08:17:16.723" v="388" actId="20577"/>
          <ac:spMkLst>
            <pc:docMk/>
            <pc:sldMk cId="3740750" sldId="2147475880"/>
            <ac:spMk id="2" creationId="{E0DCDAF6-CE71-1FF6-FB07-1CA8BCCD7269}"/>
          </ac:spMkLst>
        </pc:spChg>
        <pc:spChg chg="mod">
          <ac:chgData name="Harry Firth" userId="929e6a20-3b88-458e-85a8-12a243658d38" providerId="ADAL" clId="{2B566308-4A66-4900-B1F1-2EA91ADB9182}" dt="2025-08-05T08:17:20.250" v="389" actId="6549"/>
          <ac:spMkLst>
            <pc:docMk/>
            <pc:sldMk cId="3740750" sldId="2147475880"/>
            <ac:spMk id="3" creationId="{44762267-9381-F7C5-DD40-D720CE4A9AA7}"/>
          </ac:spMkLst>
        </pc:spChg>
      </pc:sldChg>
      <pc:sldChg chg="modSp mod">
        <pc:chgData name="Harry Firth" userId="929e6a20-3b88-458e-85a8-12a243658d38" providerId="ADAL" clId="{2B566308-4A66-4900-B1F1-2EA91ADB9182}" dt="2025-08-05T08:16:34.367" v="355" actId="20577"/>
        <pc:sldMkLst>
          <pc:docMk/>
          <pc:sldMk cId="3076287904" sldId="2147475881"/>
        </pc:sldMkLst>
        <pc:spChg chg="mod">
          <ac:chgData name="Harry Firth" userId="929e6a20-3b88-458e-85a8-12a243658d38" providerId="ADAL" clId="{2B566308-4A66-4900-B1F1-2EA91ADB9182}" dt="2025-08-05T08:16:29.429" v="343" actId="20577"/>
          <ac:spMkLst>
            <pc:docMk/>
            <pc:sldMk cId="3076287904" sldId="2147475881"/>
            <ac:spMk id="2" creationId="{4E2F529E-D8CE-3C90-2925-16F61B3C0C8F}"/>
          </ac:spMkLst>
        </pc:spChg>
        <pc:spChg chg="mod">
          <ac:chgData name="Harry Firth" userId="929e6a20-3b88-458e-85a8-12a243658d38" providerId="ADAL" clId="{2B566308-4A66-4900-B1F1-2EA91ADB9182}" dt="2025-08-05T08:16:34.367" v="355" actId="20577"/>
          <ac:spMkLst>
            <pc:docMk/>
            <pc:sldMk cId="3076287904" sldId="2147475881"/>
            <ac:spMk id="5" creationId="{ABCB56FB-2F4C-0ED7-13ED-0AF3E5D611E8}"/>
          </ac:spMkLst>
        </pc:spChg>
      </pc:sldChg>
      <pc:sldChg chg="delSp modSp mod">
        <pc:chgData name="Harry Firth" userId="929e6a20-3b88-458e-85a8-12a243658d38" providerId="ADAL" clId="{2B566308-4A66-4900-B1F1-2EA91ADB9182}" dt="2025-08-05T08:16:45.531" v="360" actId="478"/>
        <pc:sldMkLst>
          <pc:docMk/>
          <pc:sldMk cId="341935085" sldId="2147475882"/>
        </pc:sldMkLst>
        <pc:spChg chg="mod">
          <ac:chgData name="Harry Firth" userId="929e6a20-3b88-458e-85a8-12a243658d38" providerId="ADAL" clId="{2B566308-4A66-4900-B1F1-2EA91ADB9182}" dt="2025-08-05T08:16:42.160" v="359" actId="20577"/>
          <ac:spMkLst>
            <pc:docMk/>
            <pc:sldMk cId="341935085" sldId="2147475882"/>
            <ac:spMk id="2" creationId="{ABB5488F-0C9A-A40A-C734-4554EFE6049F}"/>
          </ac:spMkLst>
        </pc:spChg>
      </pc:sldChg>
      <pc:sldChg chg="add del">
        <pc:chgData name="Harry Firth" userId="929e6a20-3b88-458e-85a8-12a243658d38" providerId="ADAL" clId="{2B566308-4A66-4900-B1F1-2EA91ADB9182}" dt="2025-08-05T08:17:59.085" v="415"/>
        <pc:sldMkLst>
          <pc:docMk/>
          <pc:sldMk cId="98385151" sldId="2147475883"/>
        </pc:sldMkLst>
      </pc:sldChg>
      <pc:sldChg chg="modSp add mod">
        <pc:chgData name="Harry Firth" userId="929e6a20-3b88-458e-85a8-12a243658d38" providerId="ADAL" clId="{2B566308-4A66-4900-B1F1-2EA91ADB9182}" dt="2025-08-05T08:18:12.981" v="422" actId="20577"/>
        <pc:sldMkLst>
          <pc:docMk/>
          <pc:sldMk cId="2694147813" sldId="2147475883"/>
        </pc:sldMkLst>
      </pc:sldChg>
      <pc:sldChg chg="modSp add mod">
        <pc:chgData name="Harry Firth" userId="929e6a20-3b88-458e-85a8-12a243658d38" providerId="ADAL" clId="{2B566308-4A66-4900-B1F1-2EA91ADB9182}" dt="2025-08-05T08:18:34.606" v="428" actId="20577"/>
        <pc:sldMkLst>
          <pc:docMk/>
          <pc:sldMk cId="2877097344" sldId="2147475884"/>
        </pc:sldMkLst>
        <pc:spChg chg="mod">
          <ac:chgData name="Harry Firth" userId="929e6a20-3b88-458e-85a8-12a243658d38" providerId="ADAL" clId="{2B566308-4A66-4900-B1F1-2EA91ADB9182}" dt="2025-08-05T08:18:34.606" v="428" actId="20577"/>
          <ac:spMkLst>
            <pc:docMk/>
            <pc:sldMk cId="2877097344" sldId="2147475884"/>
            <ac:spMk id="2" creationId="{EAEB8225-C015-2816-9562-6019085F3B64}"/>
          </ac:spMkLst>
        </pc:spChg>
      </pc:sldChg>
      <pc:sldChg chg="modSp add mod">
        <pc:chgData name="Harry Firth" userId="929e6a20-3b88-458e-85a8-12a243658d38" providerId="ADAL" clId="{2B566308-4A66-4900-B1F1-2EA91ADB9182}" dt="2025-08-05T08:18:44.919" v="433" actId="20577"/>
        <pc:sldMkLst>
          <pc:docMk/>
          <pc:sldMk cId="3973862767" sldId="2147475885"/>
        </pc:sldMkLst>
      </pc:sldChg>
      <pc:sldChg chg="modSp add mod">
        <pc:chgData name="Harry Firth" userId="929e6a20-3b88-458e-85a8-12a243658d38" providerId="ADAL" clId="{2B566308-4A66-4900-B1F1-2EA91ADB9182}" dt="2025-08-05T08:19:12.566" v="470" actId="20577"/>
        <pc:sldMkLst>
          <pc:docMk/>
          <pc:sldMk cId="3207930753" sldId="2147475886"/>
        </pc:sldMkLst>
        <pc:spChg chg="mod">
          <ac:chgData name="Harry Firth" userId="929e6a20-3b88-458e-85a8-12a243658d38" providerId="ADAL" clId="{2B566308-4A66-4900-B1F1-2EA91ADB9182}" dt="2025-08-05T08:19:05.180" v="458" actId="20577"/>
          <ac:spMkLst>
            <pc:docMk/>
            <pc:sldMk cId="3207930753" sldId="2147475886"/>
            <ac:spMk id="2" creationId="{8AF2B93E-C538-CA2D-4F1F-CD6045B998EB}"/>
          </ac:spMkLst>
        </pc:spChg>
        <pc:spChg chg="mod">
          <ac:chgData name="Harry Firth" userId="929e6a20-3b88-458e-85a8-12a243658d38" providerId="ADAL" clId="{2B566308-4A66-4900-B1F1-2EA91ADB9182}" dt="2025-08-05T08:19:12.566" v="470" actId="20577"/>
          <ac:spMkLst>
            <pc:docMk/>
            <pc:sldMk cId="3207930753" sldId="2147475886"/>
            <ac:spMk id="4" creationId="{C8EE7796-5479-57D4-283D-65653FF4D8CE}"/>
          </ac:spMkLst>
        </pc:spChg>
      </pc:sldChg>
      <pc:sldChg chg="modSp add mod">
        <pc:chgData name="Harry Firth" userId="929e6a20-3b88-458e-85a8-12a243658d38" providerId="ADAL" clId="{2B566308-4A66-4900-B1F1-2EA91ADB9182}" dt="2025-08-05T08:19:50.963" v="497" actId="20577"/>
        <pc:sldMkLst>
          <pc:docMk/>
          <pc:sldMk cId="1750327280" sldId="2147475887"/>
        </pc:sldMkLst>
        <pc:spChg chg="mod">
          <ac:chgData name="Harry Firth" userId="929e6a20-3b88-458e-85a8-12a243658d38" providerId="ADAL" clId="{2B566308-4A66-4900-B1F1-2EA91ADB9182}" dt="2025-08-05T08:19:48.293" v="496" actId="20577"/>
          <ac:spMkLst>
            <pc:docMk/>
            <pc:sldMk cId="1750327280" sldId="2147475887"/>
            <ac:spMk id="2" creationId="{DA7C7576-6A8B-F7DE-F249-17E4374D1409}"/>
          </ac:spMkLst>
        </pc:spChg>
        <pc:spChg chg="mod">
          <ac:chgData name="Harry Firth" userId="929e6a20-3b88-458e-85a8-12a243658d38" providerId="ADAL" clId="{2B566308-4A66-4900-B1F1-2EA91ADB9182}" dt="2025-08-05T08:19:50.963" v="497" actId="20577"/>
          <ac:spMkLst>
            <pc:docMk/>
            <pc:sldMk cId="1750327280" sldId="2147475887"/>
            <ac:spMk id="4" creationId="{E216D246-DF5A-8302-6A3B-7B5C0B4E0185}"/>
          </ac:spMkLst>
        </pc:spChg>
      </pc:sldChg>
      <pc:sldChg chg="new del">
        <pc:chgData name="Harry Firth" userId="929e6a20-3b88-458e-85a8-12a243658d38" providerId="ADAL" clId="{2B566308-4A66-4900-B1F1-2EA91ADB9182}" dt="2025-08-05T08:20:00.190" v="499" actId="680"/>
        <pc:sldMkLst>
          <pc:docMk/>
          <pc:sldMk cId="1867060222" sldId="2147475888"/>
        </pc:sldMkLst>
      </pc:sldChg>
      <pc:sldChg chg="modSp add mod">
        <pc:chgData name="Harry Firth" userId="929e6a20-3b88-458e-85a8-12a243658d38" providerId="ADAL" clId="{2B566308-4A66-4900-B1F1-2EA91ADB9182}" dt="2025-08-05T08:20:17.455" v="512" actId="27636"/>
        <pc:sldMkLst>
          <pc:docMk/>
          <pc:sldMk cId="2478560104" sldId="2147475888"/>
        </pc:sldMkLst>
        <pc:spChg chg="mod">
          <ac:chgData name="Harry Firth" userId="929e6a20-3b88-458e-85a8-12a243658d38" providerId="ADAL" clId="{2B566308-4A66-4900-B1F1-2EA91ADB9182}" dt="2025-08-05T08:20:17.455" v="512" actId="27636"/>
          <ac:spMkLst>
            <pc:docMk/>
            <pc:sldMk cId="2478560104" sldId="2147475888"/>
            <ac:spMk id="2" creationId="{D483587E-D6E2-A16D-BC59-B31F785AC296}"/>
          </ac:spMkLst>
        </pc:spChg>
      </pc:sldChg>
      <pc:sldChg chg="modSp add del mod">
        <pc:chgData name="Harry Firth" userId="929e6a20-3b88-458e-85a8-12a243658d38" providerId="ADAL" clId="{2B566308-4A66-4900-B1F1-2EA91ADB9182}" dt="2025-08-06T15:49:35.729" v="569" actId="47"/>
        <pc:sldMkLst>
          <pc:docMk/>
          <pc:sldMk cId="3644726107" sldId="2147475889"/>
        </pc:sldMkLst>
        <pc:spChg chg="mod">
          <ac:chgData name="Harry Firth" userId="929e6a20-3b88-458e-85a8-12a243658d38" providerId="ADAL" clId="{2B566308-4A66-4900-B1F1-2EA91ADB9182}" dt="2025-08-06T15:49:14.591" v="568" actId="14100"/>
          <ac:spMkLst>
            <pc:docMk/>
            <pc:sldMk cId="3644726107" sldId="2147475889"/>
            <ac:spMk id="2" creationId="{E07D8A8F-8986-65F7-A9F2-823ABD1E819C}"/>
          </ac:spMkLst>
        </pc:spChg>
      </pc:sldChg>
      <pc:sldChg chg="modSp add mod">
        <pc:chgData name="Harry Firth" userId="929e6a20-3b88-458e-85a8-12a243658d38" providerId="ADAL" clId="{2B566308-4A66-4900-B1F1-2EA91ADB9182}" dt="2025-08-06T15:49:58.825" v="598" actId="20577"/>
        <pc:sldMkLst>
          <pc:docMk/>
          <pc:sldMk cId="230369236" sldId="2147475900"/>
        </pc:sldMkLst>
        <pc:spChg chg="mod">
          <ac:chgData name="Harry Firth" userId="929e6a20-3b88-458e-85a8-12a243658d38" providerId="ADAL" clId="{2B566308-4A66-4900-B1F1-2EA91ADB9182}" dt="2025-08-06T15:49:58.825" v="598" actId="20577"/>
          <ac:spMkLst>
            <pc:docMk/>
            <pc:sldMk cId="230369236" sldId="2147475900"/>
            <ac:spMk id="2" creationId="{40982072-0912-1713-2F76-353B333EECAC}"/>
          </ac:spMkLst>
        </pc:spChg>
      </pc:sldChg>
      <pc:sldChg chg="add">
        <pc:chgData name="Harry Firth" userId="929e6a20-3b88-458e-85a8-12a243658d38" providerId="ADAL" clId="{2B566308-4A66-4900-B1F1-2EA91ADB9182}" dt="2025-08-06T15:50:17.224" v="599"/>
        <pc:sldMkLst>
          <pc:docMk/>
          <pc:sldMk cId="429534522" sldId="2147475901"/>
        </pc:sldMkLst>
      </pc:sldChg>
      <pc:sldChg chg="add">
        <pc:chgData name="Harry Firth" userId="929e6a20-3b88-458e-85a8-12a243658d38" providerId="ADAL" clId="{2B566308-4A66-4900-B1F1-2EA91ADB9182}" dt="2025-08-06T15:50:25.967" v="600"/>
        <pc:sldMkLst>
          <pc:docMk/>
          <pc:sldMk cId="4135981630" sldId="2147475902"/>
        </pc:sldMkLst>
      </pc:sldChg>
      <pc:sldChg chg="modSp add mod">
        <pc:chgData name="Harry Firth" userId="929e6a20-3b88-458e-85a8-12a243658d38" providerId="ADAL" clId="{2B566308-4A66-4900-B1F1-2EA91ADB9182}" dt="2025-08-07T07:56:41.788" v="602" actId="20577"/>
        <pc:sldMkLst>
          <pc:docMk/>
          <pc:sldMk cId="2103831322" sldId="2147475904"/>
        </pc:sldMkLst>
        <pc:spChg chg="mod">
          <ac:chgData name="Harry Firth" userId="929e6a20-3b88-458e-85a8-12a243658d38" providerId="ADAL" clId="{2B566308-4A66-4900-B1F1-2EA91ADB9182}" dt="2025-08-07T07:56:41.788" v="602" actId="20577"/>
          <ac:spMkLst>
            <pc:docMk/>
            <pc:sldMk cId="2103831322" sldId="2147475904"/>
            <ac:spMk id="2" creationId="{5FCD86A4-7A1A-F3BD-0C6F-F6E9E3AB04F9}"/>
          </ac:spMkLst>
        </pc:spChg>
      </pc:sldChg>
    </pc:docChg>
  </pc:docChgLst>
  <pc:docChgLst>
    <pc:chgData name="Caroline Freimuller" userId="df327c0c-1f69-4687-a57f-dcf171525c90" providerId="ADAL" clId="{127ABA1D-29AF-44B9-A271-5EFAD1184BD2}"/>
    <pc:docChg chg="undo custSel addSld modSld">
      <pc:chgData name="Caroline Freimuller" userId="df327c0c-1f69-4687-a57f-dcf171525c90" providerId="ADAL" clId="{127ABA1D-29AF-44B9-A271-5EFAD1184BD2}" dt="2025-08-05T08:30:59.961" v="224" actId="27636"/>
      <pc:docMkLst>
        <pc:docMk/>
      </pc:docMkLst>
      <pc:sldChg chg="modSp mod">
        <pc:chgData name="Caroline Freimuller" userId="df327c0c-1f69-4687-a57f-dcf171525c90" providerId="ADAL" clId="{127ABA1D-29AF-44B9-A271-5EFAD1184BD2}" dt="2025-08-05T08:30:53.544" v="217" actId="27636"/>
        <pc:sldMkLst>
          <pc:docMk/>
          <pc:sldMk cId="3740750" sldId="2147475880"/>
        </pc:sldMkLst>
        <pc:spChg chg="mod">
          <ac:chgData name="Caroline Freimuller" userId="df327c0c-1f69-4687-a57f-dcf171525c90" providerId="ADAL" clId="{127ABA1D-29AF-44B9-A271-5EFAD1184BD2}" dt="2025-08-05T08:30:53.544" v="217" actId="27636"/>
          <ac:spMkLst>
            <pc:docMk/>
            <pc:sldMk cId="3740750" sldId="2147475880"/>
            <ac:spMk id="2" creationId="{E0DCDAF6-CE71-1FF6-FB07-1CA8BCCD7269}"/>
          </ac:spMkLst>
        </pc:spChg>
        <pc:spChg chg="mod">
          <ac:chgData name="Caroline Freimuller" userId="df327c0c-1f69-4687-a57f-dcf171525c90" providerId="ADAL" clId="{127ABA1D-29AF-44B9-A271-5EFAD1184BD2}" dt="2025-08-05T08:28:31.645" v="14" actId="20577"/>
          <ac:spMkLst>
            <pc:docMk/>
            <pc:sldMk cId="3740750" sldId="2147475880"/>
            <ac:spMk id="3" creationId="{44762267-9381-F7C5-DD40-D720CE4A9AA7}"/>
          </ac:spMkLst>
        </pc:spChg>
      </pc:sldChg>
      <pc:sldChg chg="modSp add mod">
        <pc:chgData name="Caroline Freimuller" userId="df327c0c-1f69-4687-a57f-dcf171525c90" providerId="ADAL" clId="{127ABA1D-29AF-44B9-A271-5EFAD1184BD2}" dt="2025-08-05T08:30:59.961" v="224" actId="27636"/>
        <pc:sldMkLst>
          <pc:docMk/>
          <pc:sldMk cId="2463332413" sldId="2147475890"/>
        </pc:sldMkLst>
        <pc:spChg chg="mod">
          <ac:chgData name="Caroline Freimuller" userId="df327c0c-1f69-4687-a57f-dcf171525c90" providerId="ADAL" clId="{127ABA1D-29AF-44B9-A271-5EFAD1184BD2}" dt="2025-08-05T08:30:59.961" v="224" actId="27636"/>
          <ac:spMkLst>
            <pc:docMk/>
            <pc:sldMk cId="2463332413" sldId="2147475890"/>
            <ac:spMk id="2" creationId="{6AC0BF7F-AB9A-CB4B-59CB-C386FCFB5E0E}"/>
          </ac:spMkLst>
        </pc:spChg>
        <pc:spChg chg="mod">
          <ac:chgData name="Caroline Freimuller" userId="df327c0c-1f69-4687-a57f-dcf171525c90" providerId="ADAL" clId="{127ABA1D-29AF-44B9-A271-5EFAD1184BD2}" dt="2025-08-05T08:30:24.926" v="210" actId="20577"/>
          <ac:spMkLst>
            <pc:docMk/>
            <pc:sldMk cId="2463332413" sldId="2147475890"/>
            <ac:spMk id="3" creationId="{EF5DE45A-A5C1-5403-CF63-89ACDF25736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07/08/2025</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07/08/2025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16</a:t>
            </a:fld>
            <a:endParaRPr lang="en-GB"/>
          </a:p>
        </p:txBody>
      </p:sp>
    </p:spTree>
    <p:extLst>
      <p:ext uri="{BB962C8B-B14F-4D97-AF65-F5344CB8AC3E}">
        <p14:creationId xmlns:p14="http://schemas.microsoft.com/office/powerpoint/2010/main" val="2965965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3067D-C8F5-4247-B26D-356F34207E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88057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192278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28506180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5767213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270445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2703772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1078691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7182703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7619511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3623025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1449234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945773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8513371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4085742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0446233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482792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274474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744835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75923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2330189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4266504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3640173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7293143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3544067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6928274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1E86DE8-06EA-94DA-6511-05585175D973}"/>
              </a:ext>
            </a:extLst>
          </p:cNvPr>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EA9559A2-63DA-4BC5-95E2-FB1F49F6FD33}" type="datetimeFigureOut">
              <a:rPr kumimoji="0" lang="en-GB" sz="1800" b="0" i="0" u="none" strike="noStrike" kern="1200" cap="none" spc="0" normalizeH="0" baseline="0" noProof="0">
                <a:ln>
                  <a:noFill/>
                </a:ln>
                <a:solidFill>
                  <a:srgbClr val="000000"/>
                </a:solidFill>
                <a:effectLst/>
                <a:uLnTx/>
                <a:uFillTx/>
                <a:latin typeface="Aptos" panose="020B0004020202020204" pitchFamily="34"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07/08/2025</a:t>
            </a:fld>
            <a:endParaRPr kumimoji="0" lang="en-GB" sz="1800" b="0" i="0" u="none" strike="noStrike" kern="1200" cap="none" spc="0" normalizeH="0" baseline="0" noProof="0">
              <a:ln>
                <a:noFill/>
              </a:ln>
              <a:solidFill>
                <a:srgbClr val="000000"/>
              </a:solidFill>
              <a:effectLst/>
              <a:uLnTx/>
              <a:uFillTx/>
              <a:latin typeface="Aptos" panose="020B0004020202020204" pitchFamily="34" charset="0"/>
              <a:ea typeface="+mn-ea"/>
              <a:cs typeface="+mn-cs"/>
            </a:endParaRPr>
          </a:p>
        </p:txBody>
      </p:sp>
      <p:sp>
        <p:nvSpPr>
          <p:cNvPr id="5" name="Footer Placeholder 4">
            <a:extLst>
              <a:ext uri="{FF2B5EF4-FFF2-40B4-BE49-F238E27FC236}">
                <a16:creationId xmlns:a16="http://schemas.microsoft.com/office/drawing/2014/main" id="{E7F7EA88-9F5D-23DC-898E-AEB04F59559C}"/>
              </a:ext>
            </a:extLst>
          </p:cNvPr>
          <p:cNvSpPr>
            <a:spLocks noGrp="1"/>
          </p:cNvSpPr>
          <p:nvPr>
            <p:ph type="ftr" sz="quarter" idx="11"/>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ptos" panose="020B0004020202020204" pitchFamily="34" charset="0"/>
              <a:ea typeface="+mn-ea"/>
              <a:cs typeface="+mn-cs"/>
            </a:endParaRPr>
          </a:p>
        </p:txBody>
      </p:sp>
      <p:sp>
        <p:nvSpPr>
          <p:cNvPr id="6" name="Slide Number Placeholder 5">
            <a:extLst>
              <a:ext uri="{FF2B5EF4-FFF2-40B4-BE49-F238E27FC236}">
                <a16:creationId xmlns:a16="http://schemas.microsoft.com/office/drawing/2014/main" id="{DA77F8A0-4058-0D12-F8EE-7B4E10973E66}"/>
              </a:ext>
            </a:extLst>
          </p:cNvPr>
          <p:cNvSpPr>
            <a:spLocks noGrp="1"/>
          </p:cNvSpPr>
          <p:nvPr>
            <p:ph type="sldNum" sz="quarter" idx="12"/>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ED9331F3-A931-4A92-96C9-2CC8B0E22507}" type="slidenum">
              <a:rPr kumimoji="0" lang="en-GB" sz="1800" b="0" i="0" u="none" strike="noStrike" kern="1200" cap="none" spc="0" normalizeH="0" baseline="0" noProof="0">
                <a:ln>
                  <a:noFill/>
                </a:ln>
                <a:solidFill>
                  <a:srgbClr val="000000"/>
                </a:solidFill>
                <a:effectLst/>
                <a:uLnTx/>
                <a:uFillTx/>
                <a:latin typeface="Aptos" panose="020B0004020202020204" pitchFamily="34"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GB" sz="1800" b="0" i="0" u="none" strike="noStrike" kern="1200" cap="none" spc="0" normalizeH="0" baseline="0" noProof="0">
              <a:ln>
                <a:noFill/>
              </a:ln>
              <a:solidFill>
                <a:srgbClr val="000000"/>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16591431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122770930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image" Target="../media/image2.png"/><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image" Target="../media/image1.png"/><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5.xml"/><Relationship Id="rId1" Type="http://schemas.openxmlformats.org/officeDocument/2006/relationships/slideLayout" Target="../slideLayouts/slideLayout46.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98"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36" r:id="rId2"/>
  </p:sldLayoutIdLst>
  <p:hf sldNum="0" hdr="0" dt="0"/>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701474795"/>
      </p:ext>
    </p:extLst>
  </p:cSld>
  <p:clrMap bg1="lt1" tx1="dk1" bg2="lt2" tx2="dk2" accent1="accent1" accent2="accent2" accent3="accent3" accent4="accent4" accent5="accent5" accent6="accent6" hlink="hlink" folHlink="folHlink"/>
  <p:sldLayoutIdLst>
    <p:sldLayoutId id="2147484160" r:id="rId1"/>
    <p:sldLayoutId id="2147484161"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4">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013672708"/>
      </p:ext>
    </p:extLst>
  </p:cSld>
  <p:clrMap bg1="lt1" tx1="dk1" bg2="lt2" tx2="dk2" accent1="accent1" accent2="accent2" accent3="accent3" accent4="accent4" accent5="accent5" accent6="accent6" hlink="hlink" folHlink="folHlink"/>
  <p:sldLayoutIdLst>
    <p:sldLayoutId id="2147484204" r:id="rId1"/>
    <p:sldLayoutId id="2147484205" r:id="rId2"/>
    <p:sldLayoutId id="2147484206" r:id="rId3"/>
    <p:sldLayoutId id="2147484207" r:id="rId4"/>
    <p:sldLayoutId id="2147484208" r:id="rId5"/>
    <p:sldLayoutId id="2147484209" r:id="rId6"/>
    <p:sldLayoutId id="2147484210" r:id="rId7"/>
    <p:sldLayoutId id="2147484211" r:id="rId8"/>
    <p:sldLayoutId id="2147484212" r:id="rId9"/>
    <p:sldLayoutId id="2147484213" r:id="rId10"/>
    <p:sldLayoutId id="2147484214" r:id="rId11"/>
    <p:sldLayoutId id="2147484215" r:id="rId12"/>
    <p:sldLayoutId id="2147484216" r:id="rId13"/>
    <p:sldLayoutId id="2147484217" r:id="rId14"/>
    <p:sldLayoutId id="2147484218" r:id="rId15"/>
    <p:sldLayoutId id="2147484219" r:id="rId16"/>
    <p:sldLayoutId id="2147484220" r:id="rId17"/>
    <p:sldLayoutId id="2147484221" r:id="rId18"/>
    <p:sldLayoutId id="2147484222" r:id="rId19"/>
    <p:sldLayoutId id="2147484223" r:id="rId20"/>
    <p:sldLayoutId id="2147484224" r:id="rId21"/>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3"/>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4"/>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2901883868"/>
      </p:ext>
    </p:extLst>
  </p:cSld>
  <p:clrMap bg1="lt1" tx1="dk1" bg2="lt2" tx2="dk2" accent1="accent1" accent2="accent2" accent3="accent3" accent4="accent4" accent5="accent5" accent6="accent6" hlink="hlink" folHlink="folHlink"/>
  <p:sldLayoutIdLst>
    <p:sldLayoutId id="2147484226" r:id="rId1"/>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6.xml.rels><?xml version="1.0" encoding="UTF-8" standalone="yes"?>
<Relationships xmlns="http://schemas.openxmlformats.org/package/2006/relationships"><Relationship Id="rId3" Type="http://schemas.openxmlformats.org/officeDocument/2006/relationships/hyperlink" Target="https://recportal.co.uk/group/guest/-/i0190-related-meter-point-rmp-status-rules" TargetMode="External"/><Relationship Id="rId2" Type="http://schemas.openxmlformats.org/officeDocument/2006/relationships/notesSlide" Target="../notesSlides/notesSlide3.xml"/><Relationship Id="rId1" Type="http://schemas.openxmlformats.org/officeDocument/2006/relationships/slideLayout" Target="../slideLayouts/slideLayout4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8.svg"/></Relationships>
</file>

<file path=ppt/slides/_rels/slide2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8.xml"/></Relationships>
</file>

<file path=ppt/slides/_rels/slide2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svg"/><Relationship Id="rId7" Type="http://schemas.openxmlformats.org/officeDocument/2006/relationships/image" Target="../media/image25.svg"/><Relationship Id="rId2" Type="http://schemas.openxmlformats.org/officeDocument/2006/relationships/image" Target="../media/image11.png"/><Relationship Id="rId1" Type="http://schemas.openxmlformats.org/officeDocument/2006/relationships/slideLayout" Target="../slideLayouts/slideLayout37.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 Id="rId9" Type="http://schemas.openxmlformats.org/officeDocument/2006/relationships/image" Target="../media/image18.svg"/></Relationships>
</file>

<file path=ppt/slides/_rels/slide2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4.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Change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Roboto"/>
                <a:ea typeface="Roboto"/>
                <a:cs typeface="Roboto"/>
              </a:rPr>
              <a:t>07 August 2025</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cs typeface="Roboto" panose="02000000000000000000" pitchFamily="2" charset="0"/>
              </a:rPr>
              <a:t>1. Welcome and introduction</a:t>
            </a: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cs typeface="Roboto" panose="02000000000000000000" pitchFamily="2" charset="0"/>
              </a:rPr>
              <a:t>Paul </a:t>
            </a:r>
            <a:r>
              <a:rPr lang="en-GB" err="1">
                <a:cs typeface="Roboto" panose="02000000000000000000" pitchFamily="2" charset="0"/>
              </a:rPr>
              <a:t>witton-dauris</a:t>
            </a:r>
            <a:endParaRPr lang="en-GB">
              <a:cs typeface="Roboto" panose="02000000000000000000" pitchFamily="2" charset="0"/>
            </a:endParaRP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47344" y="335120"/>
            <a:ext cx="9284855" cy="660111"/>
          </a:xfrm>
        </p:spPr>
        <p:txBody>
          <a:bodyPr anchor="ctr">
            <a:normAutofit/>
          </a:bodyPr>
          <a:lstStyle/>
          <a:p>
            <a:r>
              <a:rPr lang="en-GB" sz="2400">
                <a:cs typeface="Roboto" panose="02000000000000000000" pitchFamily="2"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2589346219"/>
              </p:ext>
            </p:extLst>
          </p:nvPr>
        </p:nvGraphicFramePr>
        <p:xfrm>
          <a:off x="1033272" y="995231"/>
          <a:ext cx="9528049" cy="5725609"/>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60586">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TITLE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a:solidFill>
                            <a:schemeClr val="tx1"/>
                          </a:solidFill>
                          <a:effectLst/>
                          <a:latin typeface="Arial" panose="020B0604020202020204" pitchFamily="34" charset="0"/>
                          <a:cs typeface="Arial" panose="020B0604020202020204" pitchFamily="34" charset="0"/>
                        </a:rPr>
                        <a:t>TIME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LEAD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400415">
                <a:tc>
                  <a:txBody>
                    <a:bodyPr/>
                    <a:lstStyle/>
                    <a:p>
                      <a:pPr algn="l" rtl="0" fontAlgn="base"/>
                      <a:r>
                        <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1 </a:t>
                      </a:r>
                      <a:endPar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l" rtl="0" fontAlgn="base"/>
                      <a:r>
                        <a:rPr lang="en-GB" sz="1000" b="1" cap="none" spc="0">
                          <a:solidFill>
                            <a:schemeClr val="tx1"/>
                          </a:solidFill>
                          <a:effectLst/>
                          <a:latin typeface="Roboto" panose="02000000000000000000" pitchFamily="2" charset="0"/>
                          <a:ea typeface="Roboto" panose="02000000000000000000" pitchFamily="2" charset="0"/>
                          <a:cs typeface="Roboto" panose="02000000000000000000" pitchFamily="2" charset="0"/>
                        </a:rPr>
                        <a:t>Welcome and Introduction</a:t>
                      </a: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ctr" rtl="0" fontAlgn="base"/>
                      <a:r>
                        <a:rPr lang="en-GB" sz="1000" b="1"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l" rtl="0" fontAlgn="base"/>
                      <a:r>
                        <a:rPr lang="en-GB" sz="1000" b="1"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Chair </a:t>
                      </a: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extLst>
                  <a:ext uri="{0D108BD9-81ED-4DB2-BD59-A6C34878D82A}">
                    <a16:rowId xmlns:a16="http://schemas.microsoft.com/office/drawing/2014/main" val="662143624"/>
                  </a:ext>
                </a:extLst>
              </a:tr>
              <a:tr h="411480">
                <a:tc>
                  <a:txBody>
                    <a:bodyPr/>
                    <a:lstStyle/>
                    <a:p>
                      <a:pPr algn="l" rtl="0" fontAlgn="base"/>
                      <a:r>
                        <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2</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Confirmation of Agenda</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Chair</a:t>
                      </a:r>
                    </a:p>
                  </a:txBody>
                  <a:tcPr marL="22680" marR="11861" marT="6480" marB="48600" anchor="ctr"/>
                </a:tc>
                <a:extLst>
                  <a:ext uri="{0D108BD9-81ED-4DB2-BD59-A6C34878D82A}">
                    <a16:rowId xmlns:a16="http://schemas.microsoft.com/office/drawing/2014/main" val="222051283"/>
                  </a:ext>
                </a:extLst>
              </a:tr>
              <a:tr h="338328">
                <a:tc>
                  <a:txBody>
                    <a:bodyPr/>
                    <a:lstStyle/>
                    <a:p>
                      <a:pPr marL="0" algn="l" defTabSz="914400" rtl="0" eaLnBrk="1" fontAlgn="base" latinLnBrk="0" hangingPunct="1"/>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3</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Approval of Previous Minutes</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10:05</a:t>
                      </a:r>
                    </a:p>
                  </a:txBody>
                  <a:tcPr marL="22680" marR="11861" marT="6480" marB="48600" anchor="ctr"/>
                </a:tc>
                <a:tc>
                  <a:txBody>
                    <a:bodyPr/>
                    <a:lstStyle/>
                    <a:p>
                      <a:pPr fontAlgn="ct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Harry Firth</a:t>
                      </a:r>
                    </a:p>
                  </a:txBody>
                  <a:tcPr marL="22680" marR="11861" marT="6480" marB="48600" anchor="ctr"/>
                </a:tc>
                <a:extLst>
                  <a:ext uri="{0D108BD9-81ED-4DB2-BD59-A6C34878D82A}">
                    <a16:rowId xmlns:a16="http://schemas.microsoft.com/office/drawing/2014/main" val="2348779415"/>
                  </a:ext>
                </a:extLst>
              </a:tr>
              <a:tr h="420624">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4</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I0205 – Provision of Half-Hourly Consumption Data for Advanced Meter</a:t>
                      </a:r>
                    </a:p>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Erroneous Switches</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10:10</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James Hardy</a:t>
                      </a:r>
                    </a:p>
                  </a:txBody>
                  <a:tcPr marL="22680" marR="11861" marT="6480" marB="48600" anchor="ctr"/>
                </a:tc>
                <a:extLst>
                  <a:ext uri="{0D108BD9-81ED-4DB2-BD59-A6C34878D82A}">
                    <a16:rowId xmlns:a16="http://schemas.microsoft.com/office/drawing/2014/main" val="4068699295"/>
                  </a:ext>
                </a:extLst>
              </a:tr>
              <a:tr h="402336">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5</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I0172 - End-to-End New Connections Process Review</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10:30</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Lorna Mallon</a:t>
                      </a:r>
                    </a:p>
                  </a:txBody>
                  <a:tcPr marL="22680" marR="11861" marT="6480" marB="48600" anchor="ctr"/>
                </a:tc>
                <a:extLst>
                  <a:ext uri="{0D108BD9-81ED-4DB2-BD59-A6C34878D82A}">
                    <a16:rowId xmlns:a16="http://schemas.microsoft.com/office/drawing/2014/main" val="3583367527"/>
                  </a:ext>
                </a:extLst>
              </a:tr>
              <a:tr h="41148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6</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I0240 - Data alignment of meter information through MHHS Migration</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11:00</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James Hardy</a:t>
                      </a:r>
                    </a:p>
                  </a:txBody>
                  <a:tcPr marL="22680" marR="11861" marT="6480" marB="48600" anchor="ctr"/>
                </a:tc>
                <a:extLst>
                  <a:ext uri="{0D108BD9-81ED-4DB2-BD59-A6C34878D82A}">
                    <a16:rowId xmlns:a16="http://schemas.microsoft.com/office/drawing/2014/main" val="1051063983"/>
                  </a:ext>
                </a:extLst>
              </a:tr>
              <a:tr h="420624">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7</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I0190 - Related Meter Point RMP Status Rules</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11:15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Caroline Freimuller</a:t>
                      </a:r>
                    </a:p>
                  </a:txBody>
                  <a:tcPr marL="22680" marR="11861" marT="6480" marB="48600" anchor="ctr"/>
                </a:tc>
                <a:extLst>
                  <a:ext uri="{0D108BD9-81ED-4DB2-BD59-A6C34878D82A}">
                    <a16:rowId xmlns:a16="http://schemas.microsoft.com/office/drawing/2014/main" val="3803395524"/>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8</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R0169 – Introduction of End of Gate Closure Notifications</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11:35</a:t>
                      </a:r>
                    </a:p>
                  </a:txBody>
                  <a:tcPr marL="22680" marR="11861" marT="6480" marB="48600" anchor="ctr"/>
                </a:tc>
                <a:tc>
                  <a:txBody>
                    <a:bodyPr/>
                    <a:lstStyle/>
                    <a:p>
                      <a:pPr algn="l" rtl="0" fontAlgn="base"/>
                      <a:endPar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Maxime Van </a:t>
                      </a:r>
                      <a:r>
                        <a:rPr lang="en-GB" sz="1000" b="1" kern="1200" cap="none" spc="0" err="1">
                          <a:solidFill>
                            <a:schemeClr val="tx1"/>
                          </a:solidFill>
                          <a:effectLst/>
                          <a:latin typeface="Roboto" panose="02000000000000000000" pitchFamily="2" charset="0"/>
                          <a:ea typeface="Roboto" panose="02000000000000000000" pitchFamily="2" charset="0"/>
                          <a:cs typeface="Roboto" panose="02000000000000000000" pitchFamily="2" charset="0"/>
                        </a:rPr>
                        <a:t>Eyseren</a:t>
                      </a:r>
                      <a:endPar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algn="l" rtl="0" fontAlgn="base"/>
                      <a:endPar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extLst>
                  <a:ext uri="{0D108BD9-81ED-4DB2-BD59-A6C34878D82A}">
                    <a16:rowId xmlns:a16="http://schemas.microsoft.com/office/drawing/2014/main" val="4150883755"/>
                  </a:ext>
                </a:extLst>
              </a:tr>
              <a:tr h="40212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9</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R0178 - Improvements to CSS Business Process Logic</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11:55</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Maxime Van </a:t>
                      </a:r>
                      <a:r>
                        <a:rPr lang="en-GB" sz="1000" b="1" kern="1200" cap="none" spc="0" err="1">
                          <a:solidFill>
                            <a:schemeClr val="tx1"/>
                          </a:solidFill>
                          <a:effectLst/>
                          <a:latin typeface="Roboto" panose="02000000000000000000" pitchFamily="2" charset="0"/>
                          <a:ea typeface="Roboto" panose="02000000000000000000" pitchFamily="2" charset="0"/>
                          <a:cs typeface="Roboto" panose="02000000000000000000" pitchFamily="2" charset="0"/>
                        </a:rPr>
                        <a:t>Eyseren</a:t>
                      </a:r>
                      <a:endPar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extLst>
                  <a:ext uri="{0D108BD9-81ED-4DB2-BD59-A6C34878D82A}">
                    <a16:rowId xmlns:a16="http://schemas.microsoft.com/office/drawing/2014/main" val="3148998907"/>
                  </a:ext>
                </a:extLst>
              </a:tr>
              <a:tr h="42976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Issue Tracker Update</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12:15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James Hardy</a:t>
                      </a:r>
                    </a:p>
                  </a:txBody>
                  <a:tcPr marL="22680" marR="11861" marT="6480" marB="48600" anchor="ctr"/>
                </a:tc>
                <a:extLst>
                  <a:ext uri="{0D108BD9-81ED-4DB2-BD59-A6C34878D82A}">
                    <a16:rowId xmlns:a16="http://schemas.microsoft.com/office/drawing/2014/main" val="758051816"/>
                  </a:ext>
                </a:extLst>
              </a:tr>
              <a:tr h="38404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11</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Any Other Business</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12:25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All</a:t>
                      </a:r>
                    </a:p>
                  </a:txBody>
                  <a:tcPr marL="22680" marR="11861" marT="6480" marB="48600" anchor="ctr"/>
                </a:tc>
                <a:extLst>
                  <a:ext uri="{0D108BD9-81ED-4DB2-BD59-A6C34878D82A}">
                    <a16:rowId xmlns:a16="http://schemas.microsoft.com/office/drawing/2014/main" val="3098268389"/>
                  </a:ext>
                </a:extLst>
              </a:tr>
              <a:tr h="374904">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R0232 - Non-Domestic Change Of</a:t>
                      </a:r>
                    </a:p>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Occupier SDEP Screens </a:t>
                      </a:r>
                    </a:p>
                  </a:txBody>
                  <a:tcPr marL="22680" marR="11861" marT="6480" marB="48600" anchor="ctr"/>
                </a:tc>
                <a:tc>
                  <a:txBody>
                    <a:bodyPr/>
                    <a:lstStyle/>
                    <a:p>
                      <a:pPr algn="ctr" rtl="0" fontAlgn="base"/>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James Hardy</a:t>
                      </a:r>
                    </a:p>
                  </a:txBody>
                  <a:tcPr marL="22680" marR="11861" marT="6480" marB="48600" anchor="ctr"/>
                </a:tc>
                <a:extLst>
                  <a:ext uri="{0D108BD9-81ED-4DB2-BD59-A6C34878D82A}">
                    <a16:rowId xmlns:a16="http://schemas.microsoft.com/office/drawing/2014/main" val="3141601623"/>
                  </a:ext>
                </a:extLst>
              </a:tr>
              <a:tr h="356616">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R0148 - Introduction of Classification-based Access Model</a:t>
                      </a:r>
                    </a:p>
                  </a:txBody>
                  <a:tcPr marL="22680" marR="11861" marT="6480" marB="48600" anchor="ctr"/>
                </a:tc>
                <a:tc>
                  <a:txBody>
                    <a:bodyPr/>
                    <a:lstStyle/>
                    <a:p>
                      <a:pPr algn="ctr" rtl="0" fontAlgn="base"/>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Glenn Sheern</a:t>
                      </a:r>
                    </a:p>
                  </a:txBody>
                  <a:tcPr marL="22680" marR="11861" marT="6480" marB="48600" anchor="ctr"/>
                </a:tc>
                <a:extLst>
                  <a:ext uri="{0D108BD9-81ED-4DB2-BD59-A6C34878D82A}">
                    <a16:rowId xmlns:a16="http://schemas.microsoft.com/office/drawing/2014/main" val="1866848171"/>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a:cs typeface="Roboto" panose="02000000000000000000" pitchFamily="2" charset="0"/>
              </a:rPr>
            </a:br>
            <a:r>
              <a:rPr lang="en-GB" sz="2400">
                <a:cs typeface="Roboto" panose="02000000000000000000" pitchFamily="2" charset="0"/>
              </a:rPr>
              <a:t>3. approval of previous minutes</a:t>
            </a:r>
            <a:br>
              <a:rPr lang="en-GB">
                <a:cs typeface="Roboto" panose="02000000000000000000" pitchFamily="2" charset="0"/>
              </a:rPr>
            </a:br>
            <a:r>
              <a:rPr lang="en-GB">
                <a:cs typeface="Roboto" panose="02000000000000000000" pitchFamily="2" charset="0"/>
              </a:rPr>
              <a:t> </a:t>
            </a:r>
            <a:br>
              <a:rPr lang="en-GB">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cs typeface="Roboto" panose="02000000000000000000" pitchFamily="2" charset="0"/>
              </a:rPr>
              <a:t>Harry firth</a:t>
            </a:r>
          </a:p>
        </p:txBody>
      </p:sp>
    </p:spTree>
    <p:extLst>
      <p:ext uri="{BB962C8B-B14F-4D97-AF65-F5344CB8AC3E}">
        <p14:creationId xmlns:p14="http://schemas.microsoft.com/office/powerpoint/2010/main" val="2974688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D4E0E-DB37-1FF2-E535-F6143280D5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FFBE81-857F-0659-EC62-20F7EDC03463}"/>
              </a:ext>
            </a:extLst>
          </p:cNvPr>
          <p:cNvSpPr>
            <a:spLocks noGrp="1"/>
          </p:cNvSpPr>
          <p:nvPr>
            <p:ph type="title"/>
          </p:nvPr>
        </p:nvSpPr>
        <p:spPr>
          <a:xfrm>
            <a:off x="4032250" y="1600200"/>
            <a:ext cx="6968505" cy="2303275"/>
          </a:xfrm>
        </p:spPr>
        <p:txBody>
          <a:bodyPr>
            <a:normAutofit fontScale="90000"/>
          </a:bodyPr>
          <a:lstStyle/>
          <a:p>
            <a:r>
              <a:rPr lang="en-GB" sz="2400">
                <a:cs typeface="Roboto" panose="02000000000000000000" pitchFamily="2" charset="0"/>
              </a:rPr>
              <a:t>4. I0205 – Provision of Half-Hourly Consumption Data for Advanced Meter Erroneous Switches</a:t>
            </a:r>
            <a:br>
              <a:rPr lang="en-GB" sz="2400">
                <a:cs typeface="Roboto" panose="02000000000000000000" pitchFamily="2" charset="0"/>
              </a:rPr>
            </a:br>
            <a:br>
              <a:rPr lang="en-GB" sz="2400">
                <a:cs typeface="Roboto" panose="02000000000000000000" pitchFamily="2" charset="0"/>
              </a:rPr>
            </a:br>
            <a:br>
              <a:rPr lang="en-GB" sz="24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9D972FB9-FE57-5D13-AC02-B215615C68D8}"/>
              </a:ext>
            </a:extLst>
          </p:cNvPr>
          <p:cNvSpPr>
            <a:spLocks noGrp="1"/>
          </p:cNvSpPr>
          <p:nvPr>
            <p:ph type="body" sz="quarter" idx="10"/>
          </p:nvPr>
        </p:nvSpPr>
        <p:spPr/>
        <p:txBody>
          <a:bodyPr/>
          <a:lstStyle/>
          <a:p>
            <a:r>
              <a:rPr lang="en-GB">
                <a:cs typeface="Roboto" panose="02000000000000000000" pitchFamily="2" charset="0"/>
              </a:rPr>
              <a:t>James hardy</a:t>
            </a:r>
          </a:p>
        </p:txBody>
      </p:sp>
    </p:spTree>
    <p:extLst>
      <p:ext uri="{BB962C8B-B14F-4D97-AF65-F5344CB8AC3E}">
        <p14:creationId xmlns:p14="http://schemas.microsoft.com/office/powerpoint/2010/main" val="2616978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normAutofit fontScale="90000"/>
          </a:bodyPr>
          <a:lstStyle/>
          <a:p>
            <a:r>
              <a:rPr lang="en-GB"/>
              <a:t>I0205 – Review of Party Impact Assessment</a:t>
            </a:r>
          </a:p>
        </p:txBody>
      </p:sp>
      <p:sp>
        <p:nvSpPr>
          <p:cNvPr id="3" name="TextBox 2">
            <a:extLst>
              <a:ext uri="{FF2B5EF4-FFF2-40B4-BE49-F238E27FC236}">
                <a16:creationId xmlns:a16="http://schemas.microsoft.com/office/drawing/2014/main" id="{CEC07835-430A-660A-E55E-C7E3120A3FF8}"/>
              </a:ext>
            </a:extLst>
          </p:cNvPr>
          <p:cNvSpPr txBox="1"/>
          <p:nvPr/>
        </p:nvSpPr>
        <p:spPr>
          <a:xfrm>
            <a:off x="521208" y="948690"/>
            <a:ext cx="10661904" cy="5909310"/>
          </a:xfrm>
          <a:prstGeom prst="rect">
            <a:avLst/>
          </a:prstGeom>
          <a:noFill/>
        </p:spPr>
        <p:txBody>
          <a:bodyPr wrap="square" rtlCol="0">
            <a:spAutoFit/>
          </a:bodyPr>
          <a:lstStyle/>
          <a:p>
            <a:endParaRPr lang="en-GB"/>
          </a:p>
          <a:p>
            <a:r>
              <a:rPr lang="en-GB"/>
              <a:t>The Code Manager has reviewed the responses of the recent Party impact assessment and is preparing for the industry consultation expected to be issued in late August. </a:t>
            </a:r>
          </a:p>
          <a:p>
            <a:endParaRPr lang="en-GB"/>
          </a:p>
          <a:p>
            <a:r>
              <a:rPr lang="en-GB" b="1"/>
              <a:t>General Support but a need for refinement</a:t>
            </a:r>
            <a:r>
              <a:rPr lang="en-GB"/>
              <a:t>: The majority of respondents supported the Change, but solution refinements suggestions were made. One respondent did not believe the change was required as they deem the current process to be working appropriately. Overall, responses acknowledged that the proposed solution serves as a necessary interim measure until a more enduring, automated solution (expected to be via </a:t>
            </a:r>
            <a:r>
              <a:rPr lang="en-GB" err="1"/>
              <a:t>Elexon’s</a:t>
            </a:r>
            <a:r>
              <a:rPr lang="en-GB"/>
              <a:t> </a:t>
            </a:r>
            <a:r>
              <a:rPr lang="en-GB" err="1"/>
              <a:t>Kinnect</a:t>
            </a:r>
            <a:r>
              <a:rPr lang="en-GB"/>
              <a:t> Insight Platform) becomes available. </a:t>
            </a:r>
          </a:p>
          <a:p>
            <a:endParaRPr lang="en-GB"/>
          </a:p>
          <a:p>
            <a:r>
              <a:rPr lang="en-GB" b="1"/>
              <a:t>Concerns Raised</a:t>
            </a:r>
            <a:r>
              <a:rPr lang="en-GB"/>
              <a:t>: Concerns were raised about Half-Hourly data availability and the responsibilities on Energy Suppliers, manual data handling, and the feasibility of a November 2025 implementation. </a:t>
            </a:r>
          </a:p>
          <a:p>
            <a:endParaRPr lang="en-GB"/>
          </a:p>
          <a:p>
            <a:r>
              <a:rPr lang="en-GB" b="1"/>
              <a:t>Terminology: </a:t>
            </a:r>
            <a:r>
              <a:rPr lang="en-GB"/>
              <a:t>Inconsistency in the use of the term Gaining Supplier was found in the Change documentation. The Code Manager will rectify this to ensure that the Energy Supplier receiving the Consumer post-repatriation is deemed as the Gaining Supplier.</a:t>
            </a:r>
            <a:endParaRPr lang="en-GB" b="1"/>
          </a:p>
          <a:p>
            <a:endParaRPr lang="en-GB"/>
          </a:p>
          <a:p>
            <a:r>
              <a:rPr lang="en-GB" b="1"/>
              <a:t>Template and SLA Preferences</a:t>
            </a:r>
            <a:r>
              <a:rPr lang="en-GB"/>
              <a:t>: Preferences varied between two reporting templates; most respondents agreed to the 5-working-day SLA, though some suggested extending it. </a:t>
            </a:r>
          </a:p>
          <a:p>
            <a:endParaRPr lang="en-GB"/>
          </a:p>
          <a:p>
            <a:r>
              <a:rPr lang="en-GB" b="1"/>
              <a:t>Benefits</a:t>
            </a:r>
            <a:r>
              <a:rPr lang="en-GB"/>
              <a:t>: Respondents noted potential benefits of improved billing accuracy and positive Consumer outcomes. </a:t>
            </a:r>
          </a:p>
        </p:txBody>
      </p:sp>
    </p:spTree>
    <p:extLst>
      <p:ext uri="{BB962C8B-B14F-4D97-AF65-F5344CB8AC3E}">
        <p14:creationId xmlns:p14="http://schemas.microsoft.com/office/powerpoint/2010/main" val="684095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BCD0F-62C6-0ED9-1BF5-B1613D2E6A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90530E-5DFB-2052-8575-25123BCD8CE3}"/>
              </a:ext>
            </a:extLst>
          </p:cNvPr>
          <p:cNvSpPr>
            <a:spLocks noGrp="1"/>
          </p:cNvSpPr>
          <p:nvPr>
            <p:ph type="title"/>
          </p:nvPr>
        </p:nvSpPr>
        <p:spPr/>
        <p:txBody>
          <a:bodyPr/>
          <a:lstStyle/>
          <a:p>
            <a:r>
              <a:rPr lang="en-GB"/>
              <a:t>I0205 – solution refinement</a:t>
            </a:r>
          </a:p>
        </p:txBody>
      </p:sp>
      <p:sp>
        <p:nvSpPr>
          <p:cNvPr id="3" name="TextBox 2">
            <a:extLst>
              <a:ext uri="{FF2B5EF4-FFF2-40B4-BE49-F238E27FC236}">
                <a16:creationId xmlns:a16="http://schemas.microsoft.com/office/drawing/2014/main" id="{F74AAFFE-C236-B057-E061-55AEAA9B0CCE}"/>
              </a:ext>
            </a:extLst>
          </p:cNvPr>
          <p:cNvSpPr txBox="1"/>
          <p:nvPr/>
        </p:nvSpPr>
        <p:spPr>
          <a:xfrm>
            <a:off x="594360" y="1600200"/>
            <a:ext cx="10661904" cy="2308324"/>
          </a:xfrm>
          <a:prstGeom prst="rect">
            <a:avLst/>
          </a:prstGeom>
          <a:noFill/>
        </p:spPr>
        <p:txBody>
          <a:bodyPr wrap="square" rtlCol="0">
            <a:spAutoFit/>
          </a:bodyPr>
          <a:lstStyle/>
          <a:p>
            <a:r>
              <a:rPr lang="en-GB"/>
              <a:t>To assist with the solution refinement, we would like to discuss the following aspects of I0205 with Change Issues Group attendees: </a:t>
            </a:r>
          </a:p>
          <a:p>
            <a:endParaRPr lang="en-GB"/>
          </a:p>
          <a:p>
            <a:pPr marL="285750" indent="-285750">
              <a:buFont typeface="Arial" panose="020B0604020202020204" pitchFamily="34" charset="0"/>
              <a:buChar char="•"/>
            </a:pPr>
            <a:r>
              <a:rPr lang="en-GB"/>
              <a:t>The Proposed SLA Obligation for Energy Suppliers and Legal Drafting </a:t>
            </a:r>
          </a:p>
          <a:p>
            <a:endParaRPr lang="en-GB"/>
          </a:p>
          <a:p>
            <a:pPr marL="285750" indent="-285750">
              <a:buFont typeface="Arial" panose="020B0604020202020204" pitchFamily="34" charset="0"/>
              <a:buChar char="•"/>
            </a:pPr>
            <a:r>
              <a:rPr lang="en-GB"/>
              <a:t>Reporting Template Requirements </a:t>
            </a:r>
          </a:p>
          <a:p>
            <a:endParaRPr lang="en-GB"/>
          </a:p>
          <a:p>
            <a:pPr marL="285750" indent="-285750">
              <a:buFont typeface="Arial" panose="020B0604020202020204" pitchFamily="34" charset="0"/>
              <a:buChar char="•"/>
            </a:pPr>
            <a:r>
              <a:rPr lang="en-GB"/>
              <a:t>Required Lead Time(s), System Changes and Implementation Approach </a:t>
            </a:r>
          </a:p>
        </p:txBody>
      </p:sp>
    </p:spTree>
    <p:extLst>
      <p:ext uri="{BB962C8B-B14F-4D97-AF65-F5344CB8AC3E}">
        <p14:creationId xmlns:p14="http://schemas.microsoft.com/office/powerpoint/2010/main" val="332979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3959098" y="2277362"/>
            <a:ext cx="7315454" cy="2303275"/>
          </a:xfrm>
        </p:spPr>
        <p:txBody>
          <a:bodyPr>
            <a:normAutofit fontScale="90000"/>
          </a:bodyPr>
          <a:lstStyle/>
          <a:p>
            <a:br>
              <a:rPr lang="en-GB" sz="2700">
                <a:cs typeface="Roboto" panose="02000000000000000000" pitchFamily="2" charset="0"/>
              </a:rPr>
            </a:br>
            <a:r>
              <a:rPr lang="en-GB" sz="2700">
                <a:cs typeface="Roboto" panose="02000000000000000000" pitchFamily="2" charset="0"/>
              </a:rPr>
              <a:t>5. I0172 - End-to-End New Connections Process Review</a:t>
            </a:r>
            <a:br>
              <a:rPr lang="en-GB" sz="2700">
                <a:cs typeface="Roboto" panose="02000000000000000000" pitchFamily="2" charset="0"/>
              </a:rPr>
            </a:br>
            <a:br>
              <a:rPr lang="en-GB" sz="2700">
                <a:cs typeface="Roboto" panose="02000000000000000000" pitchFamily="2" charset="0"/>
              </a:rPr>
            </a:br>
            <a:br>
              <a:rPr lang="it-IT" sz="2700">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normAutofit/>
          </a:bodyPr>
          <a:lstStyle/>
          <a:p>
            <a:r>
              <a:rPr lang="en-GB">
                <a:cs typeface="Roboto" panose="02000000000000000000" pitchFamily="2" charset="0"/>
              </a:rPr>
              <a:t>Lorna Mallon</a:t>
            </a:r>
          </a:p>
        </p:txBody>
      </p:sp>
    </p:spTree>
    <p:extLst>
      <p:ext uri="{BB962C8B-B14F-4D97-AF65-F5344CB8AC3E}">
        <p14:creationId xmlns:p14="http://schemas.microsoft.com/office/powerpoint/2010/main" val="691650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82DD0-3663-2F37-DBA5-823E5544A016}"/>
              </a:ext>
            </a:extLst>
          </p:cNvPr>
          <p:cNvSpPr>
            <a:spLocks noGrp="1"/>
          </p:cNvSpPr>
          <p:nvPr>
            <p:ph type="title"/>
          </p:nvPr>
        </p:nvSpPr>
        <p:spPr/>
        <p:txBody>
          <a:bodyPr>
            <a:normAutofit fontScale="90000"/>
          </a:bodyPr>
          <a:lstStyle/>
          <a:p>
            <a:r>
              <a:rPr lang="en-GB"/>
              <a:t>I0172 – End-to-End New Connections Process Review</a:t>
            </a:r>
          </a:p>
        </p:txBody>
      </p:sp>
      <p:sp>
        <p:nvSpPr>
          <p:cNvPr id="3" name="TextBox 2">
            <a:extLst>
              <a:ext uri="{FF2B5EF4-FFF2-40B4-BE49-F238E27FC236}">
                <a16:creationId xmlns:a16="http://schemas.microsoft.com/office/drawing/2014/main" id="{B66441A7-C26B-92E1-159F-6AC3796162EE}"/>
              </a:ext>
            </a:extLst>
          </p:cNvPr>
          <p:cNvSpPr txBox="1"/>
          <p:nvPr/>
        </p:nvSpPr>
        <p:spPr>
          <a:xfrm>
            <a:off x="838200" y="1720840"/>
            <a:ext cx="9553575" cy="4524315"/>
          </a:xfrm>
          <a:prstGeom prst="rect">
            <a:avLst/>
          </a:prstGeom>
          <a:noFill/>
        </p:spPr>
        <p:txBody>
          <a:bodyPr wrap="square" rtlCol="0">
            <a:spAutoFit/>
          </a:bodyPr>
          <a:lstStyle/>
          <a:p>
            <a:r>
              <a:rPr lang="en-GB"/>
              <a:t>As part of I0172 and the ongoing  End-to-End New Connections Process Review, the Code Manager is now going to review the Non-IGT Gas Meter install process. We request engagement on: </a:t>
            </a:r>
          </a:p>
          <a:p>
            <a:endParaRPr lang="en-GB"/>
          </a:p>
          <a:p>
            <a:pPr marL="285750" indent="-285750">
              <a:buFont typeface="Arial" panose="020B0604020202020204" pitchFamily="34" charset="0"/>
              <a:buChar char="•"/>
            </a:pPr>
            <a:r>
              <a:rPr lang="en-GB"/>
              <a:t>Energy Supplier Requesting Jobs</a:t>
            </a:r>
          </a:p>
          <a:p>
            <a:pPr marL="285750" indent="-285750">
              <a:buFont typeface="Arial" panose="020B0604020202020204" pitchFamily="34" charset="0"/>
              <a:buChar char="•"/>
            </a:pPr>
            <a:r>
              <a:rPr lang="en-GB"/>
              <a:t>MAM Sending Results </a:t>
            </a:r>
          </a:p>
          <a:p>
            <a:pPr marL="285750" indent="-285750">
              <a:buFont typeface="Arial" panose="020B0604020202020204" pitchFamily="34" charset="0"/>
              <a:buChar char="•"/>
            </a:pPr>
            <a:r>
              <a:rPr lang="en-GB"/>
              <a:t>Updating Central Systems</a:t>
            </a:r>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p>
          <a:p>
            <a:r>
              <a:rPr lang="en-GB"/>
              <a:t>The Code Manager has prepared a process map to run through with Change Issue Groups attendees. Please note, these process map is based upon the processes included in Schedule 14 – Metering Operations, however the Code Manager recognises that alternative commercial arrangements can be in place.</a:t>
            </a:r>
          </a:p>
          <a:p>
            <a:endParaRPr lang="en-GB"/>
          </a:p>
          <a:p>
            <a:r>
              <a:rPr lang="en-GB" i="1"/>
              <a:t>6.4.9 - Commercial arrangements will dictate variances from the job request which are notified e.g. some Gas Suppliers may only wish to know when a job is completed, others may wish to be notified of all cancellations and changes to appointments.</a:t>
            </a:r>
          </a:p>
        </p:txBody>
      </p:sp>
    </p:spTree>
    <p:extLst>
      <p:ext uri="{BB962C8B-B14F-4D97-AF65-F5344CB8AC3E}">
        <p14:creationId xmlns:p14="http://schemas.microsoft.com/office/powerpoint/2010/main" val="31808442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DBF48-C4EA-A8A3-D8E8-9D42722B9C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2F529E-D8CE-3C90-2925-16F61B3C0C8F}"/>
              </a:ext>
            </a:extLst>
          </p:cNvPr>
          <p:cNvSpPr>
            <a:spLocks noGrp="1"/>
          </p:cNvSpPr>
          <p:nvPr>
            <p:ph type="title"/>
          </p:nvPr>
        </p:nvSpPr>
        <p:spPr>
          <a:xfrm>
            <a:off x="3959098" y="2277362"/>
            <a:ext cx="7315454" cy="2303275"/>
          </a:xfrm>
        </p:spPr>
        <p:txBody>
          <a:bodyPr>
            <a:normAutofit fontScale="90000"/>
          </a:bodyPr>
          <a:lstStyle/>
          <a:p>
            <a:br>
              <a:rPr lang="en-GB" sz="2700">
                <a:cs typeface="Roboto" panose="02000000000000000000" pitchFamily="2" charset="0"/>
              </a:rPr>
            </a:br>
            <a:r>
              <a:rPr lang="en-GB" sz="2700">
                <a:cs typeface="Roboto" panose="02000000000000000000" pitchFamily="2" charset="0"/>
              </a:rPr>
              <a:t>6. I0240 - Data alignment of meter information through MHHS Migration</a:t>
            </a:r>
            <a:br>
              <a:rPr lang="en-GB" sz="2700">
                <a:cs typeface="Roboto" panose="02000000000000000000" pitchFamily="2" charset="0"/>
              </a:rPr>
            </a:br>
            <a:br>
              <a:rPr lang="it-IT" sz="2700">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ABCB56FB-2F4C-0ED7-13ED-0AF3E5D611E8}"/>
              </a:ext>
            </a:extLst>
          </p:cNvPr>
          <p:cNvSpPr>
            <a:spLocks noGrp="1"/>
          </p:cNvSpPr>
          <p:nvPr>
            <p:ph type="body" sz="quarter" idx="10"/>
          </p:nvPr>
        </p:nvSpPr>
        <p:spPr/>
        <p:txBody>
          <a:bodyPr>
            <a:normAutofit/>
          </a:bodyPr>
          <a:lstStyle/>
          <a:p>
            <a:r>
              <a:rPr lang="en-GB">
                <a:cs typeface="Roboto" panose="02000000000000000000" pitchFamily="2" charset="0"/>
              </a:rPr>
              <a:t>James hardy</a:t>
            </a:r>
          </a:p>
        </p:txBody>
      </p:sp>
    </p:spTree>
    <p:extLst>
      <p:ext uri="{BB962C8B-B14F-4D97-AF65-F5344CB8AC3E}">
        <p14:creationId xmlns:p14="http://schemas.microsoft.com/office/powerpoint/2010/main" val="3076287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8B638-9B02-563F-5EB8-58117A1DD0F2}"/>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ABB5488F-0C9A-A40A-C734-4554EFE6049F}"/>
              </a:ext>
            </a:extLst>
          </p:cNvPr>
          <p:cNvSpPr txBox="1">
            <a:spLocks noGrp="1"/>
          </p:cNvSpPr>
          <p:nvPr>
            <p:ph type="title"/>
          </p:nvPr>
        </p:nvSpPr>
        <p:spPr/>
        <p:txBody>
          <a:bodyPr>
            <a:normAutofit fontScale="90000"/>
          </a:bodyPr>
          <a:lstStyle/>
          <a:p>
            <a:pPr lvl="0"/>
            <a:r>
              <a:rPr lang="en-GB">
                <a:latin typeface="Roboto"/>
                <a:ea typeface="Roboto"/>
                <a:cs typeface="Roboto"/>
              </a:rPr>
              <a:t>I0240 – Data Alignment of Meter Information Through MHHS Migration</a:t>
            </a:r>
          </a:p>
        </p:txBody>
      </p:sp>
      <p:sp>
        <p:nvSpPr>
          <p:cNvPr id="3" name="TextBox 2">
            <a:extLst>
              <a:ext uri="{FF2B5EF4-FFF2-40B4-BE49-F238E27FC236}">
                <a16:creationId xmlns:a16="http://schemas.microsoft.com/office/drawing/2014/main" id="{F5279F2E-61B5-6BDF-DBBA-01C671825895}"/>
              </a:ext>
            </a:extLst>
          </p:cNvPr>
          <p:cNvSpPr txBox="1"/>
          <p:nvPr/>
        </p:nvSpPr>
        <p:spPr>
          <a:xfrm>
            <a:off x="557784" y="1475256"/>
            <a:ext cx="10122408" cy="5355312"/>
          </a:xfrm>
          <a:prstGeom prst="rect">
            <a:avLst/>
          </a:prstGeom>
          <a:noFill/>
        </p:spPr>
        <p:txBody>
          <a:bodyPr wrap="square" rtlCol="0">
            <a:spAutoFit/>
          </a:bodyPr>
          <a:lstStyle/>
          <a:p>
            <a:pPr marL="285750" indent="-285750">
              <a:buFont typeface="Arial" panose="020B0604020202020204" pitchFamily="34" charset="0"/>
              <a:buChar char="•"/>
            </a:pPr>
            <a:r>
              <a:rPr lang="en-GB"/>
              <a:t>This Issue looks to address that when Meter updates are made during a Market Wide Half-Hourly Settlement (MHHS) migration, whilst the Meter Technical Details (MTDs) will be shared between participants, there will be no update sent to the Registration Service as the Gaining Meter Operator Agent (MOA) will not know that they need to send a D0312 (for reverse migration) or IF005 (for forward migration) and the Losing MOA cannot send the message.</a:t>
            </a:r>
          </a:p>
          <a:p>
            <a:pPr marL="285750" indent="-285750">
              <a:buFont typeface="Arial" panose="020B0604020202020204" pitchFamily="34" charset="0"/>
              <a:buChar char="•"/>
            </a:pPr>
            <a:endParaRPr lang="en-GB"/>
          </a:p>
          <a:p>
            <a:pPr marL="285750" indent="-285750">
              <a:buFont typeface="Arial" panose="020B0604020202020204" pitchFamily="34" charset="0"/>
              <a:buChar char="•"/>
            </a:pPr>
            <a:r>
              <a:rPr lang="en-GB"/>
              <a:t>During MHHS migration, key Market Messages from the Losing MOA, such as D0312, IF005, D0205, and D0139, are rejected by the Registration Service, preventing updates to meter details and Energisation status. This creates a risk of data misalignment, as the Gaining MOA may not be aware that updates occurred and therefore cannot resend them.</a:t>
            </a:r>
          </a:p>
          <a:p>
            <a:pPr marL="285750" indent="-285750">
              <a:buFont typeface="Arial" panose="020B0604020202020204" pitchFamily="34" charset="0"/>
              <a:buChar char="•"/>
            </a:pPr>
            <a:endParaRPr lang="en-GB"/>
          </a:p>
          <a:p>
            <a:pPr marL="285750" indent="-285750">
              <a:buFont typeface="Arial" panose="020B0604020202020204" pitchFamily="34" charset="0"/>
              <a:buChar char="•"/>
            </a:pPr>
            <a:r>
              <a:rPr lang="en-GB"/>
              <a:t>This Issue presents a risk to data accuracy and operational consistency across the market and requires clarification and potential process changes to ensure that all relevant updates are captured and communicated effectively during the migration window. </a:t>
            </a:r>
          </a:p>
          <a:p>
            <a:pPr marL="285750" indent="-285750">
              <a:buFont typeface="Arial" panose="020B0604020202020204" pitchFamily="34" charset="0"/>
              <a:buChar char="•"/>
            </a:pPr>
            <a:endParaRPr lang="en-GB"/>
          </a:p>
          <a:p>
            <a:pPr marL="285750" indent="-285750">
              <a:buFont typeface="Arial" panose="020B0604020202020204" pitchFamily="34" charset="0"/>
              <a:buChar char="•"/>
            </a:pPr>
            <a:r>
              <a:rPr lang="en-GB"/>
              <a:t>This Issue is required to be resolved for MHHS Reversed Migration. Given that this may start impacting industry from M8/10, currently expected in September 2025, a solution is required to be developed as soon as practicable. </a:t>
            </a:r>
          </a:p>
          <a:p>
            <a:pPr marL="285750" indent="-285750">
              <a:buFont typeface="Arial" panose="020B0604020202020204" pitchFamily="34" charset="0"/>
              <a:buChar char="•"/>
            </a:pPr>
            <a:endParaRPr lang="en-GB"/>
          </a:p>
        </p:txBody>
      </p:sp>
    </p:spTree>
    <p:extLst>
      <p:ext uri="{BB962C8B-B14F-4D97-AF65-F5344CB8AC3E}">
        <p14:creationId xmlns:p14="http://schemas.microsoft.com/office/powerpoint/2010/main" val="341935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75AF9-9AED-4C0D-8672-F9F7F625385B}"/>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47600F96-0638-2C6F-4BC3-3D00AA8138F1}"/>
              </a:ext>
            </a:extLst>
          </p:cNvPr>
          <p:cNvSpPr txBox="1">
            <a:spLocks noGrp="1"/>
          </p:cNvSpPr>
          <p:nvPr>
            <p:ph type="title"/>
          </p:nvPr>
        </p:nvSpPr>
        <p:spPr/>
        <p:txBody>
          <a:bodyPr>
            <a:normAutofit/>
          </a:bodyPr>
          <a:lstStyle/>
          <a:p>
            <a:pPr lvl="0"/>
            <a:r>
              <a:rPr lang="en-GB">
                <a:latin typeface="Roboto"/>
                <a:ea typeface="Roboto"/>
                <a:cs typeface="Roboto"/>
              </a:rPr>
              <a:t>I0240 – Solution Options</a:t>
            </a:r>
          </a:p>
        </p:txBody>
      </p:sp>
      <p:graphicFrame>
        <p:nvGraphicFramePr>
          <p:cNvPr id="4" name="Table 3">
            <a:extLst>
              <a:ext uri="{FF2B5EF4-FFF2-40B4-BE49-F238E27FC236}">
                <a16:creationId xmlns:a16="http://schemas.microsoft.com/office/drawing/2014/main" id="{0780A129-8E50-3048-4ADE-6D02A9D8BA13}"/>
              </a:ext>
            </a:extLst>
          </p:cNvPr>
          <p:cNvGraphicFramePr>
            <a:graphicFrameLocks noGrp="1"/>
          </p:cNvGraphicFramePr>
          <p:nvPr>
            <p:extLst>
              <p:ext uri="{D42A27DB-BD31-4B8C-83A1-F6EECF244321}">
                <p14:modId xmlns:p14="http://schemas.microsoft.com/office/powerpoint/2010/main" val="807672721"/>
              </p:ext>
            </p:extLst>
          </p:nvPr>
        </p:nvGraphicFramePr>
        <p:xfrm>
          <a:off x="491056" y="1293999"/>
          <a:ext cx="10280576" cy="5044971"/>
        </p:xfrm>
        <a:graphic>
          <a:graphicData uri="http://schemas.openxmlformats.org/drawingml/2006/table">
            <a:tbl>
              <a:tblPr firstRow="1" bandRow="1">
                <a:tableStyleId>{F5AB1C69-6EDB-4FF4-983F-18BD219EF322}</a:tableStyleId>
              </a:tblPr>
              <a:tblGrid>
                <a:gridCol w="1840664">
                  <a:extLst>
                    <a:ext uri="{9D8B030D-6E8A-4147-A177-3AD203B41FA5}">
                      <a16:colId xmlns:a16="http://schemas.microsoft.com/office/drawing/2014/main" val="3720564230"/>
                    </a:ext>
                  </a:extLst>
                </a:gridCol>
                <a:gridCol w="4219956">
                  <a:extLst>
                    <a:ext uri="{9D8B030D-6E8A-4147-A177-3AD203B41FA5}">
                      <a16:colId xmlns:a16="http://schemas.microsoft.com/office/drawing/2014/main" val="1243889869"/>
                    </a:ext>
                  </a:extLst>
                </a:gridCol>
                <a:gridCol w="4219956">
                  <a:extLst>
                    <a:ext uri="{9D8B030D-6E8A-4147-A177-3AD203B41FA5}">
                      <a16:colId xmlns:a16="http://schemas.microsoft.com/office/drawing/2014/main" val="2525682385"/>
                    </a:ext>
                  </a:extLst>
                </a:gridCol>
              </a:tblGrid>
              <a:tr h="322329">
                <a:tc>
                  <a:txBody>
                    <a:bodyPr/>
                    <a:lstStyle/>
                    <a:p>
                      <a:r>
                        <a:rPr lang="en-GB" sz="1600"/>
                        <a:t>Option</a:t>
                      </a:r>
                    </a:p>
                  </a:txBody>
                  <a:tcPr>
                    <a:solidFill>
                      <a:srgbClr val="70ADA3"/>
                    </a:solidFill>
                  </a:tcPr>
                </a:tc>
                <a:tc>
                  <a:txBody>
                    <a:bodyPr/>
                    <a:lstStyle/>
                    <a:p>
                      <a:r>
                        <a:rPr lang="en-GB" sz="1600"/>
                        <a:t>Pros</a:t>
                      </a:r>
                    </a:p>
                  </a:txBody>
                  <a:tcPr>
                    <a:solidFill>
                      <a:srgbClr val="70ADA3"/>
                    </a:solidFill>
                  </a:tcPr>
                </a:tc>
                <a:tc>
                  <a:txBody>
                    <a:bodyPr/>
                    <a:lstStyle/>
                    <a:p>
                      <a:r>
                        <a:rPr lang="en-GB" sz="1600"/>
                        <a:t>Cons</a:t>
                      </a:r>
                    </a:p>
                  </a:txBody>
                  <a:tcPr>
                    <a:solidFill>
                      <a:srgbClr val="70ADA3"/>
                    </a:solidFill>
                  </a:tcPr>
                </a:tc>
                <a:extLst>
                  <a:ext uri="{0D108BD9-81ED-4DB2-BD59-A6C34878D82A}">
                    <a16:rowId xmlns:a16="http://schemas.microsoft.com/office/drawing/2014/main" val="3559779416"/>
                  </a:ext>
                </a:extLst>
              </a:tr>
              <a:tr h="1139190">
                <a:tc>
                  <a:txBody>
                    <a:bodyPr/>
                    <a:lstStyle/>
                    <a:p>
                      <a:pPr marL="342900" indent="-342900">
                        <a:buAutoNum type="arabicParenR"/>
                      </a:pPr>
                      <a:r>
                        <a:rPr lang="en-GB" sz="1400"/>
                        <a:t>Introduction of a New Flow for the Gaining MOA</a:t>
                      </a:r>
                    </a:p>
                    <a:p>
                      <a:pPr marL="0" indent="0">
                        <a:buNone/>
                      </a:pPr>
                      <a:endParaRPr lang="en-GB" sz="1400"/>
                    </a:p>
                  </a:txBody>
                  <a:tcPr/>
                </a:tc>
                <a:tc>
                  <a:txBody>
                    <a:bodyPr/>
                    <a:lstStyle/>
                    <a:p>
                      <a:pPr marL="285750" indent="-285750">
                        <a:buFont typeface="Arial" panose="020B0604020202020204" pitchFamily="34" charset="0"/>
                        <a:buChar char="•"/>
                      </a:pPr>
                      <a:r>
                        <a:rPr lang="en-GB" sz="1400"/>
                        <a:t>Standardised process for Parties to follow</a:t>
                      </a:r>
                    </a:p>
                    <a:p>
                      <a:pPr marL="285750" indent="-285750">
                        <a:buFont typeface="Arial" panose="020B0604020202020204" pitchFamily="34" charset="0"/>
                        <a:buChar char="•"/>
                      </a:pPr>
                      <a:r>
                        <a:rPr lang="en-GB" sz="1400"/>
                        <a:t>Enduring solution </a:t>
                      </a:r>
                    </a:p>
                  </a:txBody>
                  <a:tcPr/>
                </a:tc>
                <a:tc>
                  <a:txBody>
                    <a:bodyPr/>
                    <a:lstStyle/>
                    <a:p>
                      <a:pPr marL="285750" indent="-285750">
                        <a:buFont typeface="Arial" panose="020B0604020202020204" pitchFamily="34" charset="0"/>
                        <a:buChar char="•"/>
                      </a:pPr>
                      <a:r>
                        <a:rPr lang="en-GB" sz="1400"/>
                        <a:t>High cost and complexity </a:t>
                      </a:r>
                    </a:p>
                    <a:p>
                      <a:pPr marL="285750" indent="-285750">
                        <a:buFont typeface="Arial" panose="020B0604020202020204" pitchFamily="34" charset="0"/>
                        <a:buChar char="•"/>
                      </a:pPr>
                      <a:r>
                        <a:rPr lang="en-GB" sz="1400"/>
                        <a:t>Lengthy lead time and development process</a:t>
                      </a:r>
                    </a:p>
                    <a:p>
                      <a:pPr marL="285750" indent="-285750">
                        <a:buFont typeface="Arial" panose="020B0604020202020204" pitchFamily="34" charset="0"/>
                        <a:buChar char="•"/>
                      </a:pPr>
                      <a:r>
                        <a:rPr lang="en-GB" sz="1400"/>
                        <a:t>No implementation around M8/M10</a:t>
                      </a:r>
                    </a:p>
                    <a:p>
                      <a:pPr marL="285750" indent="-285750">
                        <a:buFont typeface="Arial" panose="020B0604020202020204" pitchFamily="34" charset="0"/>
                        <a:buChar char="•"/>
                      </a:pPr>
                      <a:r>
                        <a:rPr lang="en-GB" sz="1400"/>
                        <a:t>Schedule 14 drafting and amendments</a:t>
                      </a:r>
                    </a:p>
                  </a:txBody>
                  <a:tcPr/>
                </a:tc>
                <a:extLst>
                  <a:ext uri="{0D108BD9-81ED-4DB2-BD59-A6C34878D82A}">
                    <a16:rowId xmlns:a16="http://schemas.microsoft.com/office/drawing/2014/main" val="1763582018"/>
                  </a:ext>
                </a:extLst>
              </a:tr>
              <a:tr h="2198901">
                <a:tc>
                  <a:txBody>
                    <a:bodyPr/>
                    <a:lstStyle/>
                    <a:p>
                      <a:r>
                        <a:rPr lang="en-GB" sz="1400"/>
                        <a:t>2)   Use of SDEP to provide further details and updates between Parties </a:t>
                      </a:r>
                    </a:p>
                    <a:p>
                      <a:endParaRPr lang="en-GB" sz="1400"/>
                    </a:p>
                  </a:txBody>
                  <a:tcPr/>
                </a:tc>
                <a:tc>
                  <a:txBody>
                    <a:bodyPr/>
                    <a:lstStyle/>
                    <a:p>
                      <a:pPr marL="285750" indent="-285750">
                        <a:buFont typeface="Arial" panose="020B0604020202020204" pitchFamily="34" charset="0"/>
                        <a:buChar char="•"/>
                      </a:pPr>
                      <a:r>
                        <a:rPr lang="en-GB" sz="1400"/>
                        <a:t>Standardised process for Parties to follow</a:t>
                      </a:r>
                    </a:p>
                    <a:p>
                      <a:pPr marL="285750" indent="-285750">
                        <a:buFont typeface="Arial" panose="020B0604020202020204" pitchFamily="34" charset="0"/>
                        <a:buChar char="•"/>
                      </a:pPr>
                      <a:r>
                        <a:rPr lang="en-GB" sz="1400"/>
                        <a:t>Use of the REC’s secure means of data sharing provides further reassurance and security</a:t>
                      </a:r>
                    </a:p>
                  </a:txBody>
                  <a:tcPr/>
                </a:tc>
                <a:tc>
                  <a:txBody>
                    <a:bodyPr/>
                    <a:lstStyle/>
                    <a:p>
                      <a:pPr marL="285750" indent="-285750">
                        <a:buFont typeface="Arial" panose="020B0604020202020204" pitchFamily="34" charset="0"/>
                        <a:buChar char="•"/>
                      </a:pPr>
                      <a:r>
                        <a:rPr lang="en-GB" sz="1400"/>
                        <a:t>High cost and complexity</a:t>
                      </a:r>
                    </a:p>
                    <a:p>
                      <a:pPr marL="285750" indent="-285750">
                        <a:buFont typeface="Arial" panose="020B0604020202020204" pitchFamily="34" charset="0"/>
                        <a:buChar char="•"/>
                      </a:pPr>
                      <a:r>
                        <a:rPr lang="en-GB" sz="1400"/>
                        <a:t>Lengthy development process, </a:t>
                      </a:r>
                    </a:p>
                    <a:p>
                      <a:pPr marL="285750" indent="-285750">
                        <a:buFont typeface="Arial" panose="020B0604020202020204" pitchFamily="34" charset="0"/>
                        <a:buChar char="•"/>
                      </a:pPr>
                      <a:r>
                        <a:rPr lang="en-GB" sz="1400"/>
                        <a:t>No implementation around M8/M10</a:t>
                      </a:r>
                    </a:p>
                    <a:p>
                      <a:pPr marL="285750" indent="-285750">
                        <a:buFont typeface="Arial" panose="020B0604020202020204" pitchFamily="34" charset="0"/>
                        <a:buChar char="•"/>
                      </a:pPr>
                      <a:r>
                        <a:rPr lang="en-GB" sz="1400"/>
                        <a:t>Service Provider timelines</a:t>
                      </a:r>
                    </a:p>
                    <a:p>
                      <a:pPr marL="285750" indent="-285750">
                        <a:buFont typeface="Arial" panose="020B0604020202020204" pitchFamily="34" charset="0"/>
                        <a:buChar char="•"/>
                      </a:pPr>
                      <a:r>
                        <a:rPr lang="en-GB" sz="1400"/>
                        <a:t>Data risks if SDEP screens were to be re-purposed, or provided an additional use for an I0240 solution</a:t>
                      </a:r>
                    </a:p>
                    <a:p>
                      <a:pPr marL="285750" indent="-285750">
                        <a:buFont typeface="Arial" panose="020B0604020202020204" pitchFamily="34" charset="0"/>
                        <a:buChar char="•"/>
                      </a:pPr>
                      <a:r>
                        <a:rPr lang="en-GB" sz="1400"/>
                        <a:t>MOAs presently do not have access to SDEP. A new user category and training would be required.</a:t>
                      </a:r>
                    </a:p>
                  </a:txBody>
                  <a:tcPr/>
                </a:tc>
                <a:extLst>
                  <a:ext uri="{0D108BD9-81ED-4DB2-BD59-A6C34878D82A}">
                    <a16:rowId xmlns:a16="http://schemas.microsoft.com/office/drawing/2014/main" val="852328114"/>
                  </a:ext>
                </a:extLst>
              </a:tr>
              <a:tr h="1351132">
                <a:tc>
                  <a:txBody>
                    <a:bodyPr/>
                    <a:lstStyle/>
                    <a:p>
                      <a:r>
                        <a:rPr lang="en-GB" sz="1400"/>
                        <a:t>3)    As per contract (Energy Suppliers informer each other between themselves)</a:t>
                      </a:r>
                    </a:p>
                    <a:p>
                      <a:endParaRPr lang="en-GB" sz="1400"/>
                    </a:p>
                  </a:txBody>
                  <a:tcPr/>
                </a:tc>
                <a:tc>
                  <a:txBody>
                    <a:bodyPr/>
                    <a:lstStyle/>
                    <a:p>
                      <a:pPr marL="285750" indent="-285750">
                        <a:buFont typeface="Arial" panose="020B0604020202020204" pitchFamily="34" charset="0"/>
                        <a:buChar char="•"/>
                      </a:pPr>
                      <a:r>
                        <a:rPr lang="en-GB" sz="1400"/>
                        <a:t>Quick resolution, in event of Category 3 update or Guidance Document, implementation could occur close to M8/10</a:t>
                      </a:r>
                    </a:p>
                    <a:p>
                      <a:pPr marL="285750" indent="-285750">
                        <a:buFont typeface="Arial" panose="020B0604020202020204" pitchFamily="34" charset="0"/>
                        <a:buChar char="•"/>
                      </a:pPr>
                      <a:r>
                        <a:rPr lang="en-GB" sz="1400"/>
                        <a:t>Cost-effective (minimal cost to implement)</a:t>
                      </a:r>
                    </a:p>
                    <a:p>
                      <a:pPr marL="285750" indent="-285750">
                        <a:buFont typeface="Arial" panose="020B0604020202020204" pitchFamily="34" charset="0"/>
                        <a:buChar char="•"/>
                      </a:pPr>
                      <a:r>
                        <a:rPr lang="en-GB" sz="1400"/>
                        <a:t>Flexibility and quick amendments possible where required</a:t>
                      </a:r>
                    </a:p>
                  </a:txBody>
                  <a:tcPr/>
                </a:tc>
                <a:tc>
                  <a:txBody>
                    <a:bodyPr/>
                    <a:lstStyle/>
                    <a:p>
                      <a:pPr marL="285750" indent="-285750">
                        <a:buFont typeface="Arial" panose="020B0604020202020204" pitchFamily="34" charset="0"/>
                        <a:buChar char="•"/>
                      </a:pPr>
                      <a:r>
                        <a:rPr lang="en-GB" sz="1400"/>
                        <a:t>Increased burden on Energy Suppliers</a:t>
                      </a:r>
                    </a:p>
                    <a:p>
                      <a:pPr marL="285750" indent="-285750">
                        <a:buFont typeface="Arial" panose="020B0604020202020204" pitchFamily="34" charset="0"/>
                        <a:buChar char="•"/>
                      </a:pPr>
                      <a:r>
                        <a:rPr lang="en-GB" sz="1400"/>
                        <a:t>Risks associated with introducing a process and/or obligation that is not codified </a:t>
                      </a:r>
                    </a:p>
                  </a:txBody>
                  <a:tcPr/>
                </a:tc>
                <a:extLst>
                  <a:ext uri="{0D108BD9-81ED-4DB2-BD59-A6C34878D82A}">
                    <a16:rowId xmlns:a16="http://schemas.microsoft.com/office/drawing/2014/main" val="2144586301"/>
                  </a:ext>
                </a:extLst>
              </a:tr>
            </a:tbl>
          </a:graphicData>
        </a:graphic>
      </p:graphicFrame>
    </p:spTree>
    <p:extLst>
      <p:ext uri="{BB962C8B-B14F-4D97-AF65-F5344CB8AC3E}">
        <p14:creationId xmlns:p14="http://schemas.microsoft.com/office/powerpoint/2010/main" val="1720259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577A2-B888-13F2-AA8E-4F96BF9ED9D1}"/>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0BBFF2A3-D4B2-4FC5-30FA-FBBA3F84BB2D}"/>
              </a:ext>
            </a:extLst>
          </p:cNvPr>
          <p:cNvSpPr txBox="1">
            <a:spLocks noGrp="1"/>
          </p:cNvSpPr>
          <p:nvPr>
            <p:ph type="title"/>
          </p:nvPr>
        </p:nvSpPr>
        <p:spPr/>
        <p:txBody>
          <a:bodyPr>
            <a:normAutofit/>
          </a:bodyPr>
          <a:lstStyle/>
          <a:p>
            <a:pPr lvl="0"/>
            <a:r>
              <a:rPr lang="en-GB">
                <a:latin typeface="Roboto"/>
                <a:ea typeface="Roboto"/>
                <a:cs typeface="Roboto"/>
              </a:rPr>
              <a:t>I0240 – discussion</a:t>
            </a:r>
          </a:p>
        </p:txBody>
      </p:sp>
      <p:sp>
        <p:nvSpPr>
          <p:cNvPr id="3" name="TextBox 2">
            <a:extLst>
              <a:ext uri="{FF2B5EF4-FFF2-40B4-BE49-F238E27FC236}">
                <a16:creationId xmlns:a16="http://schemas.microsoft.com/office/drawing/2014/main" id="{0BA161CD-D0DB-80C1-3261-1D171DEB2E7D}"/>
              </a:ext>
            </a:extLst>
          </p:cNvPr>
          <p:cNvSpPr txBox="1"/>
          <p:nvPr/>
        </p:nvSpPr>
        <p:spPr>
          <a:xfrm>
            <a:off x="557784" y="1475256"/>
            <a:ext cx="10122408" cy="535531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The Code Manager’s current position is that option 3 (as per contract) would be the most suitable solution for the following factors: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a:solidFill>
                <a:prstClr val="black"/>
              </a:solidFill>
              <a:latin typeface="Calibri" panose="020F0502020204030204"/>
            </a:endParaRPr>
          </a:p>
          <a:p>
            <a:pPr marL="742950" lvl="1" indent="-285750">
              <a:buFont typeface="Arial" panose="020B0604020202020204" pitchFamily="34" charset="0"/>
              <a:buChar char="•"/>
            </a:pPr>
            <a:r>
              <a:rPr lang="en-GB"/>
              <a:t>A Category 3 document or guidance note reduces how rigid the solution would be and allows for further flexibility and quick amendments should any further issues or impact arise further down the line. Similarly, it would avoid touching Schedule 14 and impacting the MHHS Code Drafting.</a:t>
            </a:r>
          </a:p>
          <a:p>
            <a:pPr lvl="1"/>
            <a:endParaRPr lang="en-GB"/>
          </a:p>
          <a:p>
            <a:pPr marL="742950" lvl="1" indent="-285750">
              <a:buFont typeface="Arial" panose="020B0604020202020204" pitchFamily="34" charset="0"/>
              <a:buChar char="•"/>
            </a:pPr>
            <a:r>
              <a:rPr lang="en-GB"/>
              <a:t>Option 3 would allow for a quick resolution, potentially ahead of MHHS M8/10. It is assumed that option 1, and 2, would require significant development and time to complete, particularly for Service Provider impact assessments, solution development and training. </a:t>
            </a:r>
          </a:p>
          <a:p>
            <a:pPr marL="742950" lvl="1" indent="-285750">
              <a:buFont typeface="Arial" panose="020B0604020202020204" pitchFamily="34" charset="0"/>
              <a:buChar char="•"/>
            </a:pPr>
            <a:endParaRPr kumimoji="0" lang="en-GB" b="0" i="0" u="none" strike="noStrike" kern="1200" cap="none" spc="0" normalizeH="0" baseline="0" noProof="0">
              <a:ln>
                <a:noFill/>
              </a:ln>
              <a:solidFill>
                <a:prstClr val="black"/>
              </a:solidFill>
              <a:effectLst/>
              <a:uLnTx/>
              <a:uFillTx/>
              <a:latin typeface="Calibri" panose="020F0502020204030204"/>
              <a:ea typeface="+mn-ea"/>
              <a:cs typeface="+mn-cs"/>
            </a:endParaRPr>
          </a:p>
          <a:p>
            <a:pPr marL="742950" lvl="1" indent="-285750">
              <a:buFont typeface="Arial" panose="020B0604020202020204" pitchFamily="34" charset="0"/>
              <a:buChar char="•"/>
            </a:pPr>
            <a:r>
              <a:rPr lang="en-GB"/>
              <a:t>The issue only impacts instances where a Meter update is made in the 5-day window between a migration initiation and the migration going live. As such the numbers of issues should be quite small and the issue will be timebound during the migration period. Therefore, a new flow and/or the use of SDEP would not be cost effective.</a:t>
            </a:r>
          </a:p>
          <a:p>
            <a:pPr marL="742950" lvl="1" indent="-285750">
              <a:buFont typeface="Arial" panose="020B0604020202020204" pitchFamily="34" charset="0"/>
              <a:buChar char="•"/>
            </a:pPr>
            <a:endParaRPr lang="en-GB"/>
          </a:p>
          <a:p>
            <a:pPr marL="742950" lvl="1" indent="-285750">
              <a:buFont typeface="Arial" panose="020B0604020202020204" pitchFamily="34" charset="0"/>
              <a:buChar char="•"/>
            </a:pPr>
            <a:endParaRPr lang="en-GB"/>
          </a:p>
          <a:p>
            <a:pPr marL="285750" indent="-285750">
              <a:buFont typeface="Arial" panose="020B0604020202020204" pitchFamily="34" charset="0"/>
              <a:buChar char="•"/>
            </a:pPr>
            <a:r>
              <a:rPr lang="en-GB"/>
              <a:t>The Code Manager invites impacted stakeholders to discuss their preference and or other suggestions. </a:t>
            </a:r>
          </a:p>
          <a:p>
            <a:pPr marL="742950" lvl="1" indent="-285750">
              <a:buFont typeface="Arial" panose="020B0604020202020204" pitchFamily="34" charset="0"/>
              <a:buChar char="•"/>
            </a:pPr>
            <a:endParaRPr kumimoji="0" lang="en-GB"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45539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61AAF-4881-38E3-3E2D-AF70C724BC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16E2A5-CB24-372C-090F-0578500B1073}"/>
              </a:ext>
            </a:extLst>
          </p:cNvPr>
          <p:cNvSpPr>
            <a:spLocks noGrp="1"/>
          </p:cNvSpPr>
          <p:nvPr>
            <p:ph type="title"/>
          </p:nvPr>
        </p:nvSpPr>
        <p:spPr>
          <a:xfrm>
            <a:off x="4032250" y="1600200"/>
            <a:ext cx="6968505" cy="2303275"/>
          </a:xfrm>
        </p:spPr>
        <p:txBody>
          <a:bodyPr>
            <a:normAutofit/>
          </a:bodyPr>
          <a:lstStyle/>
          <a:p>
            <a:r>
              <a:rPr lang="en-GB" sz="2400">
                <a:cs typeface="Roboto"/>
              </a:rPr>
              <a:t>7. I0190 - Related Meter Point RMP Status Rules</a:t>
            </a:r>
            <a:br>
              <a:rPr lang="en-GB">
                <a:cs typeface="Roboto"/>
              </a:rPr>
            </a:br>
            <a:br>
              <a:rPr lang="en-GB">
                <a:cs typeface="Roboto"/>
              </a:rPr>
            </a:br>
            <a:endParaRPr lang="en-GB">
              <a:cs typeface="Roboto"/>
            </a:endParaRPr>
          </a:p>
        </p:txBody>
      </p:sp>
      <p:sp>
        <p:nvSpPr>
          <p:cNvPr id="5" name="Text Placeholder 4">
            <a:extLst>
              <a:ext uri="{FF2B5EF4-FFF2-40B4-BE49-F238E27FC236}">
                <a16:creationId xmlns:a16="http://schemas.microsoft.com/office/drawing/2014/main" id="{37F9F481-6F0B-8CA9-9DF2-04B62C0277D4}"/>
              </a:ext>
            </a:extLst>
          </p:cNvPr>
          <p:cNvSpPr>
            <a:spLocks noGrp="1"/>
          </p:cNvSpPr>
          <p:nvPr>
            <p:ph type="body" sz="quarter" idx="10"/>
          </p:nvPr>
        </p:nvSpPr>
        <p:spPr/>
        <p:txBody>
          <a:bodyPr/>
          <a:lstStyle/>
          <a:p>
            <a:r>
              <a:rPr lang="en-GB">
                <a:cs typeface="Roboto" panose="02000000000000000000" pitchFamily="2" charset="0"/>
              </a:rPr>
              <a:t>Caroline </a:t>
            </a:r>
            <a:r>
              <a:rPr lang="en-GB" err="1">
                <a:cs typeface="Roboto" panose="02000000000000000000" pitchFamily="2" charset="0"/>
              </a:rPr>
              <a:t>freimuller</a:t>
            </a:r>
            <a:endParaRPr lang="en-GB">
              <a:cs typeface="Roboto" panose="02000000000000000000" pitchFamily="2" charset="0"/>
            </a:endParaRPr>
          </a:p>
        </p:txBody>
      </p:sp>
    </p:spTree>
    <p:extLst>
      <p:ext uri="{BB962C8B-B14F-4D97-AF65-F5344CB8AC3E}">
        <p14:creationId xmlns:p14="http://schemas.microsoft.com/office/powerpoint/2010/main" val="4264937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D84C8-0B7C-2A46-80A7-3A4BF60F17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DCDAF6-CE71-1FF6-FB07-1CA8BCCD7269}"/>
              </a:ext>
            </a:extLst>
          </p:cNvPr>
          <p:cNvSpPr>
            <a:spLocks noGrp="1"/>
          </p:cNvSpPr>
          <p:nvPr>
            <p:ph type="title"/>
          </p:nvPr>
        </p:nvSpPr>
        <p:spPr/>
        <p:txBody>
          <a:bodyPr>
            <a:normAutofit fontScale="90000"/>
          </a:bodyPr>
          <a:lstStyle/>
          <a:p>
            <a:r>
              <a:rPr lang="en-GB"/>
              <a:t>I0190 - Related Meter Point RMP Status Rules</a:t>
            </a:r>
          </a:p>
        </p:txBody>
      </p:sp>
      <p:sp>
        <p:nvSpPr>
          <p:cNvPr id="3" name="Content Placeholder 2">
            <a:extLst>
              <a:ext uri="{FF2B5EF4-FFF2-40B4-BE49-F238E27FC236}">
                <a16:creationId xmlns:a16="http://schemas.microsoft.com/office/drawing/2014/main" id="{44762267-9381-F7C5-DD40-D720CE4A9AA7}"/>
              </a:ext>
            </a:extLst>
          </p:cNvPr>
          <p:cNvSpPr>
            <a:spLocks noGrp="1"/>
          </p:cNvSpPr>
          <p:nvPr>
            <p:ph idx="1"/>
          </p:nvPr>
        </p:nvSpPr>
        <p:spPr>
          <a:xfrm>
            <a:off x="222826" y="1368425"/>
            <a:ext cx="11655229" cy="4351338"/>
          </a:xfrm>
        </p:spPr>
        <p:txBody>
          <a:bodyPr>
            <a:normAutofit/>
          </a:bodyPr>
          <a:lstStyle/>
          <a:p>
            <a:r>
              <a:rPr lang="en-GB"/>
              <a:t>The drafting in Schedule 28 – Related Metering Points has been updated for Market-wide Half Hourly Settlement (MHHS), allowing related Metering Points to be in a Status of Operational or Created in SMRS as long as all Related Metering Points are in the same Status. </a:t>
            </a:r>
          </a:p>
          <a:p>
            <a:endParaRPr lang="en-GB"/>
          </a:p>
          <a:p>
            <a:r>
              <a:rPr lang="en-GB"/>
              <a:t>This Change Proposal suggests allowing Secondary Metering Points with a Status of Created to be linked to Primary Metering Points with a Status of Operational, for MHHS migrated Metering Points only. A change to Schedule 28 section 5 would be made stating this.</a:t>
            </a:r>
          </a:p>
          <a:p>
            <a:endParaRPr lang="en-GB"/>
          </a:p>
          <a:p>
            <a:r>
              <a:rPr lang="en-GB"/>
              <a:t>Once the relationship is established, the agents will be automatically appointed on the Secondary Metering Point to match the Primary Metering Point, moving the RMP Status from Created to Operational.</a:t>
            </a:r>
          </a:p>
          <a:p>
            <a:endParaRPr lang="en-GB"/>
          </a:p>
          <a:p>
            <a:endParaRPr lang="en-GB" sz="1300">
              <a:cs typeface="Roboto" panose="02000000000000000000" pitchFamily="2" charset="0"/>
            </a:endParaRPr>
          </a:p>
        </p:txBody>
      </p:sp>
    </p:spTree>
    <p:extLst>
      <p:ext uri="{BB962C8B-B14F-4D97-AF65-F5344CB8AC3E}">
        <p14:creationId xmlns:p14="http://schemas.microsoft.com/office/powerpoint/2010/main" val="3740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B8250-A8C6-1B0F-4C38-8AD869796D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C0BF7F-AB9A-CB4B-59CB-C386FCFB5E0E}"/>
              </a:ext>
            </a:extLst>
          </p:cNvPr>
          <p:cNvSpPr>
            <a:spLocks noGrp="1"/>
          </p:cNvSpPr>
          <p:nvPr>
            <p:ph type="title"/>
          </p:nvPr>
        </p:nvSpPr>
        <p:spPr/>
        <p:txBody>
          <a:bodyPr>
            <a:normAutofit fontScale="90000"/>
          </a:bodyPr>
          <a:lstStyle/>
          <a:p>
            <a:r>
              <a:rPr lang="en-GB"/>
              <a:t>I0190 - Related Meter Point RMP Status Rules</a:t>
            </a:r>
          </a:p>
        </p:txBody>
      </p:sp>
      <p:sp>
        <p:nvSpPr>
          <p:cNvPr id="3" name="Content Placeholder 2">
            <a:extLst>
              <a:ext uri="{FF2B5EF4-FFF2-40B4-BE49-F238E27FC236}">
                <a16:creationId xmlns:a16="http://schemas.microsoft.com/office/drawing/2014/main" id="{EF5DE45A-A5C1-5403-CF63-89ACDF25736F}"/>
              </a:ext>
            </a:extLst>
          </p:cNvPr>
          <p:cNvSpPr>
            <a:spLocks noGrp="1"/>
          </p:cNvSpPr>
          <p:nvPr>
            <p:ph idx="1"/>
          </p:nvPr>
        </p:nvSpPr>
        <p:spPr>
          <a:xfrm>
            <a:off x="222826" y="1368424"/>
            <a:ext cx="11655229" cy="5361559"/>
          </a:xfrm>
        </p:spPr>
        <p:txBody>
          <a:bodyPr>
            <a:normAutofit/>
          </a:bodyPr>
          <a:lstStyle/>
          <a:p>
            <a:pPr marL="0" indent="0">
              <a:buNone/>
            </a:pPr>
            <a:r>
              <a:rPr lang="en-GB"/>
              <a:t>Questions from the Code Manager to Energy Suppliers:</a:t>
            </a:r>
          </a:p>
          <a:p>
            <a:pPr marL="0" indent="0">
              <a:buNone/>
            </a:pPr>
            <a:endParaRPr lang="en-GB"/>
          </a:p>
          <a:p>
            <a:r>
              <a:rPr lang="en-GB"/>
              <a:t>How many new Secondary Metering Points do you expect to link to existing Primary Metering Points over the next two years?</a:t>
            </a:r>
          </a:p>
          <a:p>
            <a:endParaRPr lang="en-GB"/>
          </a:p>
          <a:p>
            <a:r>
              <a:rPr lang="en-GB"/>
              <a:t>Do you feel it would be useful to be able to create relationships between Metering Points where the Primary Metering Point is Operational and the Secondary Metering Point is Created?</a:t>
            </a:r>
          </a:p>
          <a:p>
            <a:endParaRPr lang="en-GB"/>
          </a:p>
          <a:p>
            <a:r>
              <a:rPr lang="en-GB"/>
              <a:t>In what scenarios do you expect to set up a new Secondary Metering Point against an existing Primary Metering Point (rather than linking two new Metering Points)?</a:t>
            </a:r>
          </a:p>
          <a:p>
            <a:endParaRPr lang="en-GB"/>
          </a:p>
          <a:p>
            <a:pPr marL="0" indent="0">
              <a:buNone/>
            </a:pPr>
            <a:endParaRPr lang="en-GB"/>
          </a:p>
          <a:p>
            <a:pPr marL="0" indent="0">
              <a:buNone/>
            </a:pPr>
            <a:r>
              <a:rPr lang="en-GB"/>
              <a:t>These questions are all also being asked in an open </a:t>
            </a:r>
            <a:r>
              <a:rPr lang="en-GB">
                <a:hlinkClick r:id="rId3"/>
              </a:rPr>
              <a:t>Information Request</a:t>
            </a:r>
            <a:r>
              <a:rPr lang="en-GB"/>
              <a:t>, closing 23:59 22 August 2025.</a:t>
            </a:r>
          </a:p>
          <a:p>
            <a:endParaRPr lang="en-GB" sz="1300">
              <a:cs typeface="Roboto" panose="02000000000000000000" pitchFamily="2" charset="0"/>
            </a:endParaRPr>
          </a:p>
        </p:txBody>
      </p:sp>
    </p:spTree>
    <p:extLst>
      <p:ext uri="{BB962C8B-B14F-4D97-AF65-F5344CB8AC3E}">
        <p14:creationId xmlns:p14="http://schemas.microsoft.com/office/powerpoint/2010/main" val="2463332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D1EF9-5093-CF4D-F09B-A591D62FDD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F4139D-BEA7-697E-5A93-F5477986D690}"/>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8. R0169 – Introduction of End of Gate Closure Notifications</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785D755C-E5A5-D668-B72B-76C348E5C7E1}"/>
              </a:ext>
            </a:extLst>
          </p:cNvPr>
          <p:cNvSpPr>
            <a:spLocks noGrp="1"/>
          </p:cNvSpPr>
          <p:nvPr>
            <p:ph type="body" sz="quarter" idx="10"/>
          </p:nvPr>
        </p:nvSpPr>
        <p:spPr/>
        <p:txBody>
          <a:bodyPr/>
          <a:lstStyle/>
          <a:p>
            <a:r>
              <a:rPr lang="en-GB"/>
              <a:t>Maxime van </a:t>
            </a:r>
            <a:r>
              <a:rPr lang="en-GB" err="1"/>
              <a:t>eyseren</a:t>
            </a:r>
            <a:endParaRPr lang="en-GB"/>
          </a:p>
        </p:txBody>
      </p:sp>
    </p:spTree>
    <p:extLst>
      <p:ext uri="{BB962C8B-B14F-4D97-AF65-F5344CB8AC3E}">
        <p14:creationId xmlns:p14="http://schemas.microsoft.com/office/powerpoint/2010/main" val="35194811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C21DE-6E31-7089-1624-F5B0FB49C5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26C3C6-D0DF-C14E-D206-53554A73385F}"/>
              </a:ext>
            </a:extLst>
          </p:cNvPr>
          <p:cNvSpPr>
            <a:spLocks noGrp="1"/>
          </p:cNvSpPr>
          <p:nvPr>
            <p:ph type="title"/>
          </p:nvPr>
        </p:nvSpPr>
        <p:spPr/>
        <p:txBody>
          <a:bodyPr/>
          <a:lstStyle/>
          <a:p>
            <a:r>
              <a:rPr lang="en-GB"/>
              <a:t>CSS Changes – overview</a:t>
            </a:r>
          </a:p>
        </p:txBody>
      </p:sp>
      <p:sp>
        <p:nvSpPr>
          <p:cNvPr id="4" name="Text Placeholder 3">
            <a:extLst>
              <a:ext uri="{FF2B5EF4-FFF2-40B4-BE49-F238E27FC236}">
                <a16:creationId xmlns:a16="http://schemas.microsoft.com/office/drawing/2014/main" id="{0319D3E9-5E03-B16F-29E1-9877448DD8E0}"/>
              </a:ext>
            </a:extLst>
          </p:cNvPr>
          <p:cNvSpPr>
            <a:spLocks noGrp="1"/>
          </p:cNvSpPr>
          <p:nvPr>
            <p:ph type="body" sz="quarter" idx="11"/>
          </p:nvPr>
        </p:nvSpPr>
        <p:spPr>
          <a:xfrm>
            <a:off x="520700" y="1364033"/>
            <a:ext cx="10496550" cy="4460875"/>
          </a:xfrm>
        </p:spPr>
        <p:txBody>
          <a:bodyPr>
            <a:noAutofit/>
          </a:bodyPr>
          <a:lstStyle/>
          <a:p>
            <a:pPr marL="0" indent="0">
              <a:lnSpc>
                <a:spcPct val="110000"/>
              </a:lnSpc>
              <a:buNone/>
            </a:pPr>
            <a:r>
              <a:rPr lang="en-GB" sz="1600"/>
              <a:t>The Code Manager has recently completed Impact Assessments with the CSS Provider for two technical changes:  </a:t>
            </a:r>
          </a:p>
          <a:p>
            <a:pPr lvl="1">
              <a:lnSpc>
                <a:spcPct val="110000"/>
              </a:lnSpc>
              <a:spcBef>
                <a:spcPts val="1800"/>
              </a:spcBef>
            </a:pPr>
            <a:r>
              <a:rPr lang="en-GB"/>
              <a:t>R0169 - </a:t>
            </a:r>
            <a:r>
              <a:rPr lang="en-GB">
                <a:cs typeface="Roboto" panose="02000000000000000000" pitchFamily="2" charset="0"/>
              </a:rPr>
              <a:t>Introduction of End of Gate Closure notifications</a:t>
            </a:r>
          </a:p>
          <a:p>
            <a:pPr lvl="1">
              <a:lnSpc>
                <a:spcPct val="110000"/>
              </a:lnSpc>
              <a:spcBef>
                <a:spcPts val="1200"/>
              </a:spcBef>
              <a:spcAft>
                <a:spcPts val="1800"/>
              </a:spcAft>
            </a:pPr>
            <a:r>
              <a:rPr lang="en-GB">
                <a:cs typeface="Roboto" panose="02000000000000000000" pitchFamily="2" charset="0"/>
              </a:rPr>
              <a:t>R0178 - Improvements to CSS Business Process Logic</a:t>
            </a:r>
            <a:endParaRPr lang="en-GB" sz="1600"/>
          </a:p>
          <a:p>
            <a:pPr marL="0" indent="0">
              <a:lnSpc>
                <a:spcPct val="110000"/>
              </a:lnSpc>
              <a:buNone/>
            </a:pPr>
            <a:r>
              <a:rPr lang="en-GB" sz="1600"/>
              <a:t>The results of the impact assessment do not give us a clear business case to move forward with the changes and as such we would like to invite feedback on the progression of both changes.</a:t>
            </a:r>
          </a:p>
        </p:txBody>
      </p:sp>
      <p:sp>
        <p:nvSpPr>
          <p:cNvPr id="6" name="Rectangle 5">
            <a:extLst>
              <a:ext uri="{FF2B5EF4-FFF2-40B4-BE49-F238E27FC236}">
                <a16:creationId xmlns:a16="http://schemas.microsoft.com/office/drawing/2014/main" id="{827E2F1A-00B8-F082-DA5A-F665559A497A}"/>
              </a:ext>
            </a:extLst>
          </p:cNvPr>
          <p:cNvSpPr/>
          <p:nvPr/>
        </p:nvSpPr>
        <p:spPr>
          <a:xfrm>
            <a:off x="495300" y="403805"/>
            <a:ext cx="10515600" cy="6050390"/>
          </a:xfrm>
          <a:prstGeom prst="rect">
            <a:avLst/>
          </a:prstGeom>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16416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a:t>R0169 – overview</a:t>
            </a:r>
          </a:p>
        </p:txBody>
      </p:sp>
      <p:sp>
        <p:nvSpPr>
          <p:cNvPr id="6" name="Rectangle 5">
            <a:extLst>
              <a:ext uri="{FF2B5EF4-FFF2-40B4-BE49-F238E27FC236}">
                <a16:creationId xmlns:a16="http://schemas.microsoft.com/office/drawing/2014/main" id="{EC858DDF-8DD9-03B6-32A1-6F6088883E06}"/>
              </a:ext>
            </a:extLst>
          </p:cNvPr>
          <p:cNvSpPr/>
          <p:nvPr/>
        </p:nvSpPr>
        <p:spPr>
          <a:xfrm>
            <a:off x="495300" y="403805"/>
            <a:ext cx="10515600" cy="6050390"/>
          </a:xfrm>
          <a:prstGeom prst="rect">
            <a:avLst/>
          </a:prstGeom>
          <a:noFill/>
        </p:spPr>
        <p:txBody>
          <a:bodyPr/>
          <a:lstStyle/>
          <a:p>
            <a:endParaRPr lang="en-GB"/>
          </a:p>
        </p:txBody>
      </p:sp>
      <p:grpSp>
        <p:nvGrpSpPr>
          <p:cNvPr id="18" name="Group 17">
            <a:extLst>
              <a:ext uri="{FF2B5EF4-FFF2-40B4-BE49-F238E27FC236}">
                <a16:creationId xmlns:a16="http://schemas.microsoft.com/office/drawing/2014/main" id="{C9295EB8-4877-D700-C475-18304E555897}"/>
              </a:ext>
            </a:extLst>
          </p:cNvPr>
          <p:cNvGrpSpPr/>
          <p:nvPr/>
        </p:nvGrpSpPr>
        <p:grpSpPr>
          <a:xfrm>
            <a:off x="504384" y="1516269"/>
            <a:ext cx="3202359" cy="3728727"/>
            <a:chOff x="504384" y="1516269"/>
            <a:chExt cx="3202359" cy="3728727"/>
          </a:xfrm>
        </p:grpSpPr>
        <p:sp>
          <p:nvSpPr>
            <p:cNvPr id="7" name="Freeform: Shape 6">
              <a:extLst>
                <a:ext uri="{FF2B5EF4-FFF2-40B4-BE49-F238E27FC236}">
                  <a16:creationId xmlns:a16="http://schemas.microsoft.com/office/drawing/2014/main" id="{DFA6DFC3-CB20-C610-08E9-38676A1D5F6E}"/>
                </a:ext>
              </a:extLst>
            </p:cNvPr>
            <p:cNvSpPr/>
            <p:nvPr/>
          </p:nvSpPr>
          <p:spPr>
            <a:xfrm>
              <a:off x="504384" y="1516269"/>
              <a:ext cx="3202359" cy="3011137"/>
            </a:xfrm>
            <a:custGeom>
              <a:avLst/>
              <a:gdLst>
                <a:gd name="connsiteX0" fmla="*/ 240891 w 3202359"/>
                <a:gd name="connsiteY0" fmla="*/ 0 h 3011137"/>
                <a:gd name="connsiteX1" fmla="*/ 2961468 w 3202359"/>
                <a:gd name="connsiteY1" fmla="*/ 0 h 3011137"/>
                <a:gd name="connsiteX2" fmla="*/ 3202359 w 3202359"/>
                <a:gd name="connsiteY2" fmla="*/ 240891 h 3011137"/>
                <a:gd name="connsiteX3" fmla="*/ 3202359 w 3202359"/>
                <a:gd name="connsiteY3" fmla="*/ 3011137 h 3011137"/>
                <a:gd name="connsiteX4" fmla="*/ 3202359 w 3202359"/>
                <a:gd name="connsiteY4" fmla="*/ 3011137 h 3011137"/>
                <a:gd name="connsiteX5" fmla="*/ 0 w 3202359"/>
                <a:gd name="connsiteY5" fmla="*/ 3011137 h 3011137"/>
                <a:gd name="connsiteX6" fmla="*/ 0 w 3202359"/>
                <a:gd name="connsiteY6" fmla="*/ 3011137 h 3011137"/>
                <a:gd name="connsiteX7" fmla="*/ 0 w 3202359"/>
                <a:gd name="connsiteY7" fmla="*/ 240891 h 3011137"/>
                <a:gd name="connsiteX8" fmla="*/ 240891 w 3202359"/>
                <a:gd name="connsiteY8" fmla="*/ 0 h 3011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2359" h="3011137">
                  <a:moveTo>
                    <a:pt x="240891" y="0"/>
                  </a:moveTo>
                  <a:lnTo>
                    <a:pt x="2961468" y="0"/>
                  </a:lnTo>
                  <a:cubicBezTo>
                    <a:pt x="3094508" y="0"/>
                    <a:pt x="3202359" y="107851"/>
                    <a:pt x="3202359" y="240891"/>
                  </a:cubicBezTo>
                  <a:lnTo>
                    <a:pt x="3202359" y="3011137"/>
                  </a:lnTo>
                  <a:lnTo>
                    <a:pt x="3202359" y="3011137"/>
                  </a:lnTo>
                  <a:lnTo>
                    <a:pt x="0" y="3011137"/>
                  </a:lnTo>
                  <a:lnTo>
                    <a:pt x="0" y="3011137"/>
                  </a:lnTo>
                  <a:lnTo>
                    <a:pt x="0" y="240891"/>
                  </a:lnTo>
                  <a:cubicBezTo>
                    <a:pt x="0" y="107851"/>
                    <a:pt x="107851" y="0"/>
                    <a:pt x="240891" y="0"/>
                  </a:cubicBezTo>
                  <a:close/>
                </a:path>
              </a:pathLst>
            </a:custGeom>
            <a:ln>
              <a:solidFill>
                <a:srgbClr val="70ADA3"/>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3415" tIns="139135" rIns="93415" bIns="22860" numCol="1" spcCol="1270" anchor="t" anchorCtr="0">
              <a:noAutofit/>
            </a:bodyPr>
            <a:lstStyle/>
            <a:p>
              <a:pPr marL="171450" lvl="1" indent="-171450" algn="l" defTabSz="800100">
                <a:lnSpc>
                  <a:spcPct val="90000"/>
                </a:lnSpc>
                <a:spcBef>
                  <a:spcPct val="0"/>
                </a:spcBef>
                <a:spcAft>
                  <a:spcPct val="15000"/>
                </a:spcAft>
                <a:buChar char="•"/>
              </a:pPr>
              <a:endParaRPr lang="en-GB" sz="1600" b="0" i="0" kern="1200">
                <a:latin typeface="Roboto" panose="02000000000000000000" pitchFamily="2" charset="0"/>
                <a:ea typeface="Roboto" panose="02000000000000000000" pitchFamily="2" charset="0"/>
                <a:cs typeface="Roboto" panose="02000000000000000000" pitchFamily="2" charset="0"/>
              </a:endParaRPr>
            </a:p>
            <a:p>
              <a:pPr marL="171450" lvl="1" indent="-171450" algn="l" defTabSz="800100">
                <a:lnSpc>
                  <a:spcPct val="90000"/>
                </a:lnSpc>
                <a:spcBef>
                  <a:spcPct val="0"/>
                </a:spcBef>
                <a:spcAft>
                  <a:spcPct val="15000"/>
                </a:spcAft>
                <a:buChar char="•"/>
              </a:pPr>
              <a:r>
                <a:rPr lang="en-GB" sz="1600" b="0" i="0" kern="1200">
                  <a:latin typeface="Roboto" panose="02000000000000000000" pitchFamily="2" charset="0"/>
                  <a:ea typeface="Roboto" panose="02000000000000000000" pitchFamily="2" charset="0"/>
                  <a:cs typeface="Roboto" panose="02000000000000000000" pitchFamily="2" charset="0"/>
                </a:rPr>
                <a:t>CSS Users currently do not receive notifications when the End-of-Gate Closure (</a:t>
              </a:r>
              <a:r>
                <a:rPr lang="en-GB" sz="1600" b="0" i="0" kern="1200" err="1">
                  <a:latin typeface="Roboto" panose="02000000000000000000" pitchFamily="2" charset="0"/>
                  <a:ea typeface="Roboto" panose="02000000000000000000" pitchFamily="2" charset="0"/>
                  <a:cs typeface="Roboto" panose="02000000000000000000" pitchFamily="2" charset="0"/>
                </a:rPr>
                <a:t>EoGC</a:t>
              </a:r>
              <a:r>
                <a:rPr lang="en-GB" sz="1600" b="0" i="0" kern="1200">
                  <a:latin typeface="Roboto" panose="02000000000000000000" pitchFamily="2" charset="0"/>
                  <a:ea typeface="Roboto" panose="02000000000000000000" pitchFamily="2" charset="0"/>
                  <a:cs typeface="Roboto" panose="02000000000000000000" pitchFamily="2" charset="0"/>
                </a:rPr>
                <a:t>) event is completed.</a:t>
              </a:r>
            </a:p>
            <a:p>
              <a:pPr marL="171450" lvl="1" indent="-171450" algn="l" defTabSz="800100">
                <a:lnSpc>
                  <a:spcPct val="90000"/>
                </a:lnSpc>
                <a:spcBef>
                  <a:spcPct val="0"/>
                </a:spcBef>
                <a:spcAft>
                  <a:spcPct val="15000"/>
                </a:spcAft>
                <a:buChar char="•"/>
              </a:pPr>
              <a:endParaRPr lang="en-GB" sz="1600" kern="1200">
                <a:latin typeface="Roboto" panose="02000000000000000000" pitchFamily="2" charset="0"/>
                <a:ea typeface="Roboto" panose="02000000000000000000" pitchFamily="2" charset="0"/>
                <a:cs typeface="Roboto" panose="02000000000000000000" pitchFamily="2" charset="0"/>
              </a:endParaRPr>
            </a:p>
            <a:p>
              <a:pPr marL="171450" lvl="1" indent="-171450" algn="l" defTabSz="800100">
                <a:lnSpc>
                  <a:spcPct val="90000"/>
                </a:lnSpc>
                <a:spcBef>
                  <a:spcPct val="0"/>
                </a:spcBef>
                <a:spcAft>
                  <a:spcPct val="15000"/>
                </a:spcAft>
                <a:buChar char="•"/>
              </a:pPr>
              <a:r>
                <a:rPr lang="en-GB" sz="1600" b="0" i="0" kern="1200">
                  <a:latin typeface="Roboto" panose="02000000000000000000" pitchFamily="2" charset="0"/>
                  <a:ea typeface="Roboto" panose="02000000000000000000" pitchFamily="2" charset="0"/>
                  <a:cs typeface="Roboto" panose="02000000000000000000" pitchFamily="2" charset="0"/>
                </a:rPr>
                <a:t>As a result, they must </a:t>
              </a:r>
              <a:r>
                <a:rPr lang="en-GB" sz="1600" b="1" i="0" kern="1200">
                  <a:latin typeface="Roboto" panose="02000000000000000000" pitchFamily="2" charset="0"/>
                  <a:ea typeface="Roboto" panose="02000000000000000000" pitchFamily="2" charset="0"/>
                  <a:cs typeface="Roboto" panose="02000000000000000000" pitchFamily="2" charset="0"/>
                </a:rPr>
                <a:t>assume</a:t>
              </a:r>
              <a:r>
                <a:rPr lang="en-GB" sz="1600" b="0" i="0" kern="1200">
                  <a:latin typeface="Roboto" panose="02000000000000000000" pitchFamily="2" charset="0"/>
                  <a:ea typeface="Roboto" panose="02000000000000000000" pitchFamily="2" charset="0"/>
                  <a:cs typeface="Roboto" panose="02000000000000000000" pitchFamily="2" charset="0"/>
                </a:rPr>
                <a:t> when the gate closure has occurred to begin their downstream processing.</a:t>
              </a:r>
              <a:endParaRPr lang="en-GB" sz="1600" kern="1200">
                <a:latin typeface="Roboto" panose="02000000000000000000" pitchFamily="2" charset="0"/>
                <a:ea typeface="Roboto" panose="02000000000000000000" pitchFamily="2" charset="0"/>
                <a:cs typeface="Roboto" panose="02000000000000000000" pitchFamily="2" charset="0"/>
              </a:endParaRPr>
            </a:p>
          </p:txBody>
        </p:sp>
        <p:sp>
          <p:nvSpPr>
            <p:cNvPr id="8" name="Freeform: Shape 7">
              <a:extLst>
                <a:ext uri="{FF2B5EF4-FFF2-40B4-BE49-F238E27FC236}">
                  <a16:creationId xmlns:a16="http://schemas.microsoft.com/office/drawing/2014/main" id="{78323AE0-D8FD-05E1-F979-DD3376F68E41}"/>
                </a:ext>
              </a:extLst>
            </p:cNvPr>
            <p:cNvSpPr/>
            <p:nvPr/>
          </p:nvSpPr>
          <p:spPr>
            <a:xfrm>
              <a:off x="504384" y="4217084"/>
              <a:ext cx="3202359" cy="1027912"/>
            </a:xfrm>
            <a:custGeom>
              <a:avLst/>
              <a:gdLst>
                <a:gd name="connsiteX0" fmla="*/ 0 w 3202359"/>
                <a:gd name="connsiteY0" fmla="*/ 0 h 1027912"/>
                <a:gd name="connsiteX1" fmla="*/ 3202359 w 3202359"/>
                <a:gd name="connsiteY1" fmla="*/ 0 h 1027912"/>
                <a:gd name="connsiteX2" fmla="*/ 3202359 w 3202359"/>
                <a:gd name="connsiteY2" fmla="*/ 1027912 h 1027912"/>
                <a:gd name="connsiteX3" fmla="*/ 0 w 3202359"/>
                <a:gd name="connsiteY3" fmla="*/ 1027912 h 1027912"/>
                <a:gd name="connsiteX4" fmla="*/ 0 w 3202359"/>
                <a:gd name="connsiteY4" fmla="*/ 0 h 1027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2359" h="1027912">
                  <a:moveTo>
                    <a:pt x="0" y="0"/>
                  </a:moveTo>
                  <a:lnTo>
                    <a:pt x="3202359" y="0"/>
                  </a:lnTo>
                  <a:lnTo>
                    <a:pt x="3202359" y="1027912"/>
                  </a:lnTo>
                  <a:lnTo>
                    <a:pt x="0" y="1027912"/>
                  </a:lnTo>
                  <a:lnTo>
                    <a:pt x="0" y="0"/>
                  </a:lnTo>
                  <a:close/>
                </a:path>
              </a:pathLst>
            </a:custGeom>
            <a:solidFill>
              <a:srgbClr val="70ADA3"/>
            </a:solidFill>
            <a:ln>
              <a:solidFill>
                <a:srgbClr val="70ADA3"/>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1920" tIns="0" rIns="987817" bIns="0" numCol="1" spcCol="1270" anchor="ctr" anchorCtr="0">
              <a:noAutofit/>
            </a:bodyPr>
            <a:lstStyle/>
            <a:p>
              <a:pPr marL="0" lvl="0" indent="0" algn="l" defTabSz="1422400">
                <a:lnSpc>
                  <a:spcPct val="90000"/>
                </a:lnSpc>
                <a:spcBef>
                  <a:spcPct val="0"/>
                </a:spcBef>
                <a:spcAft>
                  <a:spcPct val="35000"/>
                </a:spcAft>
                <a:buNone/>
              </a:pPr>
              <a:r>
                <a:rPr lang="en-GB" sz="3200" kern="1200">
                  <a:latin typeface="Roboto" panose="02000000000000000000" pitchFamily="2" charset="0"/>
                  <a:ea typeface="Roboto" panose="02000000000000000000" pitchFamily="2" charset="0"/>
                  <a:cs typeface="Roboto" panose="02000000000000000000" pitchFamily="2" charset="0"/>
                </a:rPr>
                <a:t>Issue</a:t>
              </a:r>
            </a:p>
          </p:txBody>
        </p:sp>
      </p:grpSp>
      <p:sp>
        <p:nvSpPr>
          <p:cNvPr id="9" name="Oval 8" descr="Question Mark with solid fill">
            <a:extLst>
              <a:ext uri="{FF2B5EF4-FFF2-40B4-BE49-F238E27FC236}">
                <a16:creationId xmlns:a16="http://schemas.microsoft.com/office/drawing/2014/main" id="{1BB9C4EC-436C-7E4D-6A9C-C0F426780F31}"/>
              </a:ext>
            </a:extLst>
          </p:cNvPr>
          <p:cNvSpPr/>
          <p:nvPr/>
        </p:nvSpPr>
        <p:spPr>
          <a:xfrm>
            <a:off x="2598368" y="4341942"/>
            <a:ext cx="840630" cy="801917"/>
          </a:xfrm>
          <a:prstGeom prst="ellipse">
            <a:avLst/>
          </a:prstGeom>
          <a:blipFill>
            <a:blip r:embed="rId2">
              <a:extLst>
                <a:ext uri="{96DAC541-7B7A-43D3-8B79-37D633B846F1}">
                  <asvg:svgBlip xmlns:asvg="http://schemas.microsoft.com/office/drawing/2016/SVG/main" r:embed="rId3"/>
                </a:ext>
              </a:extLst>
            </a:blip>
            <a:srcRect/>
            <a:stretch>
              <a:fillRect t="-2000" b="-2000"/>
            </a:stretch>
          </a:blip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GB"/>
          </a:p>
        </p:txBody>
      </p:sp>
      <p:grpSp>
        <p:nvGrpSpPr>
          <p:cNvPr id="17" name="Group 16">
            <a:extLst>
              <a:ext uri="{FF2B5EF4-FFF2-40B4-BE49-F238E27FC236}">
                <a16:creationId xmlns:a16="http://schemas.microsoft.com/office/drawing/2014/main" id="{7F43F587-9C4D-375E-13C7-B83EFEB06323}"/>
              </a:ext>
            </a:extLst>
          </p:cNvPr>
          <p:cNvGrpSpPr/>
          <p:nvPr/>
        </p:nvGrpSpPr>
        <p:grpSpPr>
          <a:xfrm>
            <a:off x="4108562" y="1505736"/>
            <a:ext cx="3202359" cy="3728727"/>
            <a:chOff x="4108562" y="1505736"/>
            <a:chExt cx="3202359" cy="3728727"/>
          </a:xfrm>
        </p:grpSpPr>
        <p:sp>
          <p:nvSpPr>
            <p:cNvPr id="10" name="Freeform: Shape 9">
              <a:extLst>
                <a:ext uri="{FF2B5EF4-FFF2-40B4-BE49-F238E27FC236}">
                  <a16:creationId xmlns:a16="http://schemas.microsoft.com/office/drawing/2014/main" id="{8C9AB788-130F-341C-D35F-7B6B34925160}"/>
                </a:ext>
              </a:extLst>
            </p:cNvPr>
            <p:cNvSpPr/>
            <p:nvPr/>
          </p:nvSpPr>
          <p:spPr>
            <a:xfrm>
              <a:off x="4108562" y="1505736"/>
              <a:ext cx="3202359" cy="3011137"/>
            </a:xfrm>
            <a:custGeom>
              <a:avLst/>
              <a:gdLst>
                <a:gd name="connsiteX0" fmla="*/ 240891 w 3202359"/>
                <a:gd name="connsiteY0" fmla="*/ 0 h 3011137"/>
                <a:gd name="connsiteX1" fmla="*/ 2961468 w 3202359"/>
                <a:gd name="connsiteY1" fmla="*/ 0 h 3011137"/>
                <a:gd name="connsiteX2" fmla="*/ 3202359 w 3202359"/>
                <a:gd name="connsiteY2" fmla="*/ 240891 h 3011137"/>
                <a:gd name="connsiteX3" fmla="*/ 3202359 w 3202359"/>
                <a:gd name="connsiteY3" fmla="*/ 3011137 h 3011137"/>
                <a:gd name="connsiteX4" fmla="*/ 3202359 w 3202359"/>
                <a:gd name="connsiteY4" fmla="*/ 3011137 h 3011137"/>
                <a:gd name="connsiteX5" fmla="*/ 0 w 3202359"/>
                <a:gd name="connsiteY5" fmla="*/ 3011137 h 3011137"/>
                <a:gd name="connsiteX6" fmla="*/ 0 w 3202359"/>
                <a:gd name="connsiteY6" fmla="*/ 3011137 h 3011137"/>
                <a:gd name="connsiteX7" fmla="*/ 0 w 3202359"/>
                <a:gd name="connsiteY7" fmla="*/ 240891 h 3011137"/>
                <a:gd name="connsiteX8" fmla="*/ 240891 w 3202359"/>
                <a:gd name="connsiteY8" fmla="*/ 0 h 3011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2359" h="3011137">
                  <a:moveTo>
                    <a:pt x="240891" y="0"/>
                  </a:moveTo>
                  <a:lnTo>
                    <a:pt x="2961468" y="0"/>
                  </a:lnTo>
                  <a:cubicBezTo>
                    <a:pt x="3094508" y="0"/>
                    <a:pt x="3202359" y="107851"/>
                    <a:pt x="3202359" y="240891"/>
                  </a:cubicBezTo>
                  <a:lnTo>
                    <a:pt x="3202359" y="3011137"/>
                  </a:lnTo>
                  <a:lnTo>
                    <a:pt x="3202359" y="3011137"/>
                  </a:lnTo>
                  <a:lnTo>
                    <a:pt x="0" y="3011137"/>
                  </a:lnTo>
                  <a:lnTo>
                    <a:pt x="0" y="3011137"/>
                  </a:lnTo>
                  <a:lnTo>
                    <a:pt x="0" y="240891"/>
                  </a:lnTo>
                  <a:cubicBezTo>
                    <a:pt x="0" y="107851"/>
                    <a:pt x="107851" y="0"/>
                    <a:pt x="240891" y="0"/>
                  </a:cubicBezTo>
                  <a:close/>
                </a:path>
              </a:pathLst>
            </a:custGeom>
            <a:ln>
              <a:solidFill>
                <a:srgbClr val="70ADA3"/>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3415" tIns="139135" rIns="93415" bIns="22860" numCol="1" spcCol="1270" anchor="t" anchorCtr="0">
              <a:noAutofit/>
            </a:bodyPr>
            <a:lstStyle/>
            <a:p>
              <a:pPr marL="171450" lvl="1" indent="-171450" algn="l" defTabSz="800100">
                <a:lnSpc>
                  <a:spcPct val="90000"/>
                </a:lnSpc>
                <a:spcBef>
                  <a:spcPct val="0"/>
                </a:spcBef>
                <a:spcAft>
                  <a:spcPct val="15000"/>
                </a:spcAft>
                <a:buChar char="•"/>
              </a:pPr>
              <a:endParaRPr lang="en-GB" sz="1600" b="0" i="0" kern="1200">
                <a:latin typeface="Roboto" panose="02000000000000000000" pitchFamily="2" charset="0"/>
                <a:ea typeface="Roboto" panose="02000000000000000000" pitchFamily="2" charset="0"/>
                <a:cs typeface="Roboto" panose="02000000000000000000" pitchFamily="2" charset="0"/>
              </a:endParaRPr>
            </a:p>
            <a:p>
              <a:pPr marL="171450" lvl="1" indent="-171450" algn="l" defTabSz="800100">
                <a:lnSpc>
                  <a:spcPct val="90000"/>
                </a:lnSpc>
                <a:spcBef>
                  <a:spcPct val="0"/>
                </a:spcBef>
                <a:spcAft>
                  <a:spcPct val="15000"/>
                </a:spcAft>
                <a:buChar char="•"/>
              </a:pPr>
              <a:r>
                <a:rPr lang="en-GB" sz="1600" b="0" i="0" kern="1200">
                  <a:latin typeface="Roboto" panose="02000000000000000000" pitchFamily="2" charset="0"/>
                  <a:ea typeface="Roboto" panose="02000000000000000000" pitchFamily="2" charset="0"/>
                  <a:cs typeface="Roboto" panose="02000000000000000000" pitchFamily="2" charset="0"/>
                </a:rPr>
                <a:t>It risks </a:t>
              </a:r>
              <a:r>
                <a:rPr lang="en-GB" sz="1600" b="1" i="0" kern="1200">
                  <a:latin typeface="Roboto" panose="02000000000000000000" pitchFamily="2" charset="0"/>
                  <a:ea typeface="Roboto" panose="02000000000000000000" pitchFamily="2" charset="0"/>
                  <a:cs typeface="Roboto" panose="02000000000000000000" pitchFamily="2" charset="0"/>
                </a:rPr>
                <a:t>delays or errors</a:t>
              </a:r>
              <a:r>
                <a:rPr lang="en-GB" sz="1600" b="0" i="0" kern="1200">
                  <a:latin typeface="Roboto" panose="02000000000000000000" pitchFamily="2" charset="0"/>
                  <a:ea typeface="Roboto" panose="02000000000000000000" pitchFamily="2" charset="0"/>
                  <a:cs typeface="Roboto" panose="02000000000000000000" pitchFamily="2" charset="0"/>
                </a:rPr>
                <a:t> in time-sensitive downstream processes such as RMP registrations and agent appointments (SMDRs), especially under the </a:t>
              </a:r>
              <a:r>
                <a:rPr lang="en-GB" sz="1600" b="1" i="0" kern="1200">
                  <a:latin typeface="Roboto" panose="02000000000000000000" pitchFamily="2" charset="0"/>
                  <a:ea typeface="Roboto" panose="02000000000000000000" pitchFamily="2" charset="0"/>
                  <a:cs typeface="Roboto" panose="02000000000000000000" pitchFamily="2" charset="0"/>
                </a:rPr>
                <a:t>tight timelines</a:t>
              </a:r>
              <a:r>
                <a:rPr lang="en-GB" sz="1600" b="0" i="0" kern="1200">
                  <a:latin typeface="Roboto" panose="02000000000000000000" pitchFamily="2" charset="0"/>
                  <a:ea typeface="Roboto" panose="02000000000000000000" pitchFamily="2" charset="0"/>
                  <a:cs typeface="Roboto" panose="02000000000000000000" pitchFamily="2" charset="0"/>
                </a:rPr>
                <a:t> required by market obligations and the MHHS programme.</a:t>
              </a:r>
              <a:endParaRPr lang="en-GB" sz="1600" kern="1200">
                <a:latin typeface="Roboto" panose="02000000000000000000" pitchFamily="2" charset="0"/>
                <a:ea typeface="Roboto" panose="02000000000000000000" pitchFamily="2" charset="0"/>
                <a:cs typeface="Roboto" panose="02000000000000000000" pitchFamily="2" charset="0"/>
              </a:endParaRPr>
            </a:p>
          </p:txBody>
        </p:sp>
        <p:sp>
          <p:nvSpPr>
            <p:cNvPr id="11" name="Freeform: Shape 10">
              <a:extLst>
                <a:ext uri="{FF2B5EF4-FFF2-40B4-BE49-F238E27FC236}">
                  <a16:creationId xmlns:a16="http://schemas.microsoft.com/office/drawing/2014/main" id="{06CDE091-72AA-DB8D-A5E6-FA1A15152D73}"/>
                </a:ext>
              </a:extLst>
            </p:cNvPr>
            <p:cNvSpPr/>
            <p:nvPr/>
          </p:nvSpPr>
          <p:spPr>
            <a:xfrm>
              <a:off x="4108562" y="4206551"/>
              <a:ext cx="3202359" cy="1027912"/>
            </a:xfrm>
            <a:custGeom>
              <a:avLst/>
              <a:gdLst>
                <a:gd name="connsiteX0" fmla="*/ 0 w 3202359"/>
                <a:gd name="connsiteY0" fmla="*/ 0 h 1027912"/>
                <a:gd name="connsiteX1" fmla="*/ 3202359 w 3202359"/>
                <a:gd name="connsiteY1" fmla="*/ 0 h 1027912"/>
                <a:gd name="connsiteX2" fmla="*/ 3202359 w 3202359"/>
                <a:gd name="connsiteY2" fmla="*/ 1027912 h 1027912"/>
                <a:gd name="connsiteX3" fmla="*/ 0 w 3202359"/>
                <a:gd name="connsiteY3" fmla="*/ 1027912 h 1027912"/>
                <a:gd name="connsiteX4" fmla="*/ 0 w 3202359"/>
                <a:gd name="connsiteY4" fmla="*/ 0 h 1027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2359" h="1027912">
                  <a:moveTo>
                    <a:pt x="0" y="0"/>
                  </a:moveTo>
                  <a:lnTo>
                    <a:pt x="3202359" y="0"/>
                  </a:lnTo>
                  <a:lnTo>
                    <a:pt x="3202359" y="1027912"/>
                  </a:lnTo>
                  <a:lnTo>
                    <a:pt x="0" y="1027912"/>
                  </a:lnTo>
                  <a:lnTo>
                    <a:pt x="0" y="0"/>
                  </a:lnTo>
                  <a:close/>
                </a:path>
              </a:pathLst>
            </a:custGeom>
            <a:solidFill>
              <a:srgbClr val="70ADA3"/>
            </a:solidFill>
            <a:ln>
              <a:solidFill>
                <a:srgbClr val="70ADA3"/>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1920" tIns="0" rIns="987817" bIns="0" numCol="1" spcCol="1270" anchor="ctr" anchorCtr="0">
              <a:noAutofit/>
            </a:bodyPr>
            <a:lstStyle/>
            <a:p>
              <a:pPr marL="0" lvl="0" indent="0" algn="l" defTabSz="1422400">
                <a:lnSpc>
                  <a:spcPct val="90000"/>
                </a:lnSpc>
                <a:spcBef>
                  <a:spcPct val="0"/>
                </a:spcBef>
                <a:spcAft>
                  <a:spcPct val="35000"/>
                </a:spcAft>
                <a:buNone/>
              </a:pPr>
              <a:r>
                <a:rPr lang="en-GB" sz="3200" kern="1200">
                  <a:latin typeface="Roboto" panose="02000000000000000000" pitchFamily="2" charset="0"/>
                  <a:ea typeface="Roboto" panose="02000000000000000000" pitchFamily="2" charset="0"/>
                  <a:cs typeface="Roboto" panose="02000000000000000000" pitchFamily="2" charset="0"/>
                </a:rPr>
                <a:t>Impact</a:t>
              </a:r>
            </a:p>
          </p:txBody>
        </p:sp>
      </p:grpSp>
      <p:sp>
        <p:nvSpPr>
          <p:cNvPr id="12" name="Oval 11" descr="Exclamation mark with solid fill">
            <a:extLst>
              <a:ext uri="{FF2B5EF4-FFF2-40B4-BE49-F238E27FC236}">
                <a16:creationId xmlns:a16="http://schemas.microsoft.com/office/drawing/2014/main" id="{86B6D3AD-9DBC-0BCA-C8E2-A466A629DD79}"/>
              </a:ext>
            </a:extLst>
          </p:cNvPr>
          <p:cNvSpPr/>
          <p:nvPr/>
        </p:nvSpPr>
        <p:spPr>
          <a:xfrm>
            <a:off x="6316870" y="4319422"/>
            <a:ext cx="836864" cy="844049"/>
          </a:xfrm>
          <a:prstGeom prst="ellipse">
            <a:avLst/>
          </a:prstGeom>
          <a:blipFill>
            <a:blip r:embed="rId4">
              <a:extLst>
                <a:ext uri="{96DAC541-7B7A-43D3-8B79-37D633B846F1}">
                  <asvg:svgBlip xmlns:asvg="http://schemas.microsoft.com/office/drawing/2016/SVG/main" r:embed="rId5"/>
                </a:ext>
              </a:extLst>
            </a:blip>
            <a:srcRect/>
            <a:stretch>
              <a:fillRect/>
            </a:stretch>
          </a:blip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GB"/>
          </a:p>
        </p:txBody>
      </p:sp>
      <p:grpSp>
        <p:nvGrpSpPr>
          <p:cNvPr id="30" name="Group 29">
            <a:extLst>
              <a:ext uri="{FF2B5EF4-FFF2-40B4-BE49-F238E27FC236}">
                <a16:creationId xmlns:a16="http://schemas.microsoft.com/office/drawing/2014/main" id="{3F582F90-9574-880C-8CA8-F82D052227FC}"/>
              </a:ext>
            </a:extLst>
          </p:cNvPr>
          <p:cNvGrpSpPr/>
          <p:nvPr/>
        </p:nvGrpSpPr>
        <p:grpSpPr>
          <a:xfrm>
            <a:off x="7710855" y="1505736"/>
            <a:ext cx="3202360" cy="3728727"/>
            <a:chOff x="7710855" y="1505736"/>
            <a:chExt cx="3202360" cy="3728727"/>
          </a:xfrm>
        </p:grpSpPr>
        <p:sp>
          <p:nvSpPr>
            <p:cNvPr id="29" name="Freeform: Shape 28">
              <a:extLst>
                <a:ext uri="{FF2B5EF4-FFF2-40B4-BE49-F238E27FC236}">
                  <a16:creationId xmlns:a16="http://schemas.microsoft.com/office/drawing/2014/main" id="{0CD9DF37-A7D4-D160-217D-E36E04E41EBE}"/>
                </a:ext>
              </a:extLst>
            </p:cNvPr>
            <p:cNvSpPr/>
            <p:nvPr/>
          </p:nvSpPr>
          <p:spPr>
            <a:xfrm>
              <a:off x="7710855" y="1505736"/>
              <a:ext cx="3202359" cy="3011137"/>
            </a:xfrm>
            <a:custGeom>
              <a:avLst/>
              <a:gdLst>
                <a:gd name="connsiteX0" fmla="*/ 240891 w 3202359"/>
                <a:gd name="connsiteY0" fmla="*/ 0 h 3011137"/>
                <a:gd name="connsiteX1" fmla="*/ 2961468 w 3202359"/>
                <a:gd name="connsiteY1" fmla="*/ 0 h 3011137"/>
                <a:gd name="connsiteX2" fmla="*/ 3202359 w 3202359"/>
                <a:gd name="connsiteY2" fmla="*/ 240891 h 3011137"/>
                <a:gd name="connsiteX3" fmla="*/ 3202359 w 3202359"/>
                <a:gd name="connsiteY3" fmla="*/ 3011137 h 3011137"/>
                <a:gd name="connsiteX4" fmla="*/ 3202359 w 3202359"/>
                <a:gd name="connsiteY4" fmla="*/ 3011137 h 3011137"/>
                <a:gd name="connsiteX5" fmla="*/ 0 w 3202359"/>
                <a:gd name="connsiteY5" fmla="*/ 3011137 h 3011137"/>
                <a:gd name="connsiteX6" fmla="*/ 0 w 3202359"/>
                <a:gd name="connsiteY6" fmla="*/ 3011137 h 3011137"/>
                <a:gd name="connsiteX7" fmla="*/ 0 w 3202359"/>
                <a:gd name="connsiteY7" fmla="*/ 240891 h 3011137"/>
                <a:gd name="connsiteX8" fmla="*/ 240891 w 3202359"/>
                <a:gd name="connsiteY8" fmla="*/ 0 h 3011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2359" h="3011137">
                  <a:moveTo>
                    <a:pt x="240891" y="0"/>
                  </a:moveTo>
                  <a:lnTo>
                    <a:pt x="2961468" y="0"/>
                  </a:lnTo>
                  <a:cubicBezTo>
                    <a:pt x="3094508" y="0"/>
                    <a:pt x="3202359" y="107851"/>
                    <a:pt x="3202359" y="240891"/>
                  </a:cubicBezTo>
                  <a:lnTo>
                    <a:pt x="3202359" y="3011137"/>
                  </a:lnTo>
                  <a:lnTo>
                    <a:pt x="3202359" y="3011137"/>
                  </a:lnTo>
                  <a:lnTo>
                    <a:pt x="0" y="3011137"/>
                  </a:lnTo>
                  <a:lnTo>
                    <a:pt x="0" y="3011137"/>
                  </a:lnTo>
                  <a:lnTo>
                    <a:pt x="0" y="240891"/>
                  </a:lnTo>
                  <a:cubicBezTo>
                    <a:pt x="0" y="107851"/>
                    <a:pt x="107851" y="0"/>
                    <a:pt x="240891" y="0"/>
                  </a:cubicBezTo>
                  <a:close/>
                </a:path>
              </a:pathLst>
            </a:custGeom>
            <a:ln>
              <a:solidFill>
                <a:srgbClr val="70ADA3"/>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3415" tIns="139135" rIns="93415" bIns="22860" numCol="1" spcCol="1270" anchor="t" anchorCtr="0">
              <a:noAutofit/>
            </a:bodyPr>
            <a:lstStyle/>
            <a:p>
              <a:pPr marL="171450" lvl="1" indent="-171450" algn="l" defTabSz="800100">
                <a:lnSpc>
                  <a:spcPct val="90000"/>
                </a:lnSpc>
                <a:spcBef>
                  <a:spcPct val="0"/>
                </a:spcBef>
                <a:spcAft>
                  <a:spcPct val="15000"/>
                </a:spcAft>
                <a:buChar char="•"/>
              </a:pPr>
              <a:endParaRPr lang="en-GB" sz="1600" b="0" i="0" kern="1200">
                <a:latin typeface="Roboto" panose="02000000000000000000" pitchFamily="2" charset="0"/>
                <a:ea typeface="Roboto" panose="02000000000000000000" pitchFamily="2" charset="0"/>
                <a:cs typeface="Roboto" panose="02000000000000000000" pitchFamily="2" charset="0"/>
              </a:endParaRPr>
            </a:p>
            <a:p>
              <a:pPr marL="171450" lvl="1" indent="-171450" algn="l" defTabSz="800100">
                <a:lnSpc>
                  <a:spcPct val="90000"/>
                </a:lnSpc>
                <a:spcBef>
                  <a:spcPct val="0"/>
                </a:spcBef>
                <a:spcAft>
                  <a:spcPct val="15000"/>
                </a:spcAft>
                <a:buChar char="•"/>
              </a:pPr>
              <a:r>
                <a:rPr lang="en-GB" sz="1600" b="0" i="0" kern="1200">
                  <a:latin typeface="Roboto" panose="02000000000000000000" pitchFamily="2" charset="0"/>
                  <a:ea typeface="Roboto" panose="02000000000000000000" pitchFamily="2" charset="0"/>
                  <a:cs typeface="Roboto" panose="02000000000000000000" pitchFamily="2" charset="0"/>
                </a:rPr>
                <a:t>Implement a new functionality that enables CSS to </a:t>
              </a:r>
              <a:r>
                <a:rPr lang="en-GB" sz="1600" b="1" i="0" kern="1200">
                  <a:latin typeface="Roboto" panose="02000000000000000000" pitchFamily="2" charset="0"/>
                  <a:ea typeface="Roboto" panose="02000000000000000000" pitchFamily="2" charset="0"/>
                  <a:cs typeface="Roboto" panose="02000000000000000000" pitchFamily="2" charset="0"/>
                </a:rPr>
                <a:t>send </a:t>
              </a:r>
              <a:r>
                <a:rPr lang="en-GB" sz="1600" b="1" i="0" kern="1200" err="1">
                  <a:latin typeface="Roboto" panose="02000000000000000000" pitchFamily="2" charset="0"/>
                  <a:ea typeface="Roboto" panose="02000000000000000000" pitchFamily="2" charset="0"/>
                  <a:cs typeface="Roboto" panose="02000000000000000000" pitchFamily="2" charset="0"/>
                </a:rPr>
                <a:t>EoGC</a:t>
              </a:r>
              <a:r>
                <a:rPr lang="en-GB" sz="1600" b="1" i="0" kern="1200">
                  <a:latin typeface="Roboto" panose="02000000000000000000" pitchFamily="2" charset="0"/>
                  <a:ea typeface="Roboto" panose="02000000000000000000" pitchFamily="2" charset="0"/>
                  <a:cs typeface="Roboto" panose="02000000000000000000" pitchFamily="2" charset="0"/>
                </a:rPr>
                <a:t> notifications </a:t>
              </a:r>
              <a:r>
                <a:rPr lang="en-GB" sz="1600" b="0" i="0" kern="1200">
                  <a:latin typeface="Roboto" panose="02000000000000000000" pitchFamily="2" charset="0"/>
                  <a:ea typeface="Roboto" panose="02000000000000000000" pitchFamily="2" charset="0"/>
                  <a:cs typeface="Roboto" panose="02000000000000000000" pitchFamily="2" charset="0"/>
                </a:rPr>
                <a:t>to CSS users, allowing them to trigger downstream processes promptly and accurately, and </a:t>
              </a:r>
              <a:r>
                <a:rPr lang="en-GB" sz="1600" b="1" i="0" kern="1200">
                  <a:latin typeface="Roboto" panose="02000000000000000000" pitchFamily="2" charset="0"/>
                  <a:ea typeface="Roboto" panose="02000000000000000000" pitchFamily="2" charset="0"/>
                  <a:cs typeface="Roboto" panose="02000000000000000000" pitchFamily="2" charset="0"/>
                </a:rPr>
                <a:t>improve overall efficiency, compliance, and performance monitoring</a:t>
              </a:r>
              <a:r>
                <a:rPr lang="en-GB" sz="1600" b="0" i="0" kern="1200">
                  <a:latin typeface="Roboto" panose="02000000000000000000" pitchFamily="2" charset="0"/>
                  <a:ea typeface="Roboto" panose="02000000000000000000" pitchFamily="2" charset="0"/>
                  <a:cs typeface="Roboto" panose="02000000000000000000" pitchFamily="2" charset="0"/>
                </a:rPr>
                <a:t>.</a:t>
              </a:r>
              <a:endParaRPr lang="en-GB" sz="1600" kern="1200">
                <a:latin typeface="Roboto" panose="02000000000000000000" pitchFamily="2" charset="0"/>
                <a:ea typeface="Roboto" panose="02000000000000000000" pitchFamily="2" charset="0"/>
                <a:cs typeface="Roboto" panose="02000000000000000000" pitchFamily="2" charset="0"/>
              </a:endParaRPr>
            </a:p>
          </p:txBody>
        </p:sp>
        <p:grpSp>
          <p:nvGrpSpPr>
            <p:cNvPr id="28" name="Group 27">
              <a:extLst>
                <a:ext uri="{FF2B5EF4-FFF2-40B4-BE49-F238E27FC236}">
                  <a16:creationId xmlns:a16="http://schemas.microsoft.com/office/drawing/2014/main" id="{D12EE51F-4B6F-0FA9-EC0F-E285E4DA6B00}"/>
                </a:ext>
              </a:extLst>
            </p:cNvPr>
            <p:cNvGrpSpPr/>
            <p:nvPr/>
          </p:nvGrpSpPr>
          <p:grpSpPr>
            <a:xfrm>
              <a:off x="7710856" y="4206551"/>
              <a:ext cx="3202359" cy="1027912"/>
              <a:chOff x="7710856" y="3341521"/>
              <a:chExt cx="3202359" cy="1027912"/>
            </a:xfrm>
          </p:grpSpPr>
          <p:sp>
            <p:nvSpPr>
              <p:cNvPr id="14" name="Freeform: Shape 13">
                <a:extLst>
                  <a:ext uri="{FF2B5EF4-FFF2-40B4-BE49-F238E27FC236}">
                    <a16:creationId xmlns:a16="http://schemas.microsoft.com/office/drawing/2014/main" id="{5A094D7E-4B2F-05D3-85F9-19F362245230}"/>
                  </a:ext>
                </a:extLst>
              </p:cNvPr>
              <p:cNvSpPr/>
              <p:nvPr/>
            </p:nvSpPr>
            <p:spPr>
              <a:xfrm>
                <a:off x="7710856" y="3341521"/>
                <a:ext cx="3202359" cy="1027912"/>
              </a:xfrm>
              <a:custGeom>
                <a:avLst/>
                <a:gdLst>
                  <a:gd name="connsiteX0" fmla="*/ 0 w 3202359"/>
                  <a:gd name="connsiteY0" fmla="*/ 0 h 1027912"/>
                  <a:gd name="connsiteX1" fmla="*/ 3202359 w 3202359"/>
                  <a:gd name="connsiteY1" fmla="*/ 0 h 1027912"/>
                  <a:gd name="connsiteX2" fmla="*/ 3202359 w 3202359"/>
                  <a:gd name="connsiteY2" fmla="*/ 1027912 h 1027912"/>
                  <a:gd name="connsiteX3" fmla="*/ 0 w 3202359"/>
                  <a:gd name="connsiteY3" fmla="*/ 1027912 h 1027912"/>
                  <a:gd name="connsiteX4" fmla="*/ 0 w 3202359"/>
                  <a:gd name="connsiteY4" fmla="*/ 0 h 1027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2359" h="1027912">
                    <a:moveTo>
                      <a:pt x="0" y="0"/>
                    </a:moveTo>
                    <a:lnTo>
                      <a:pt x="3202359" y="0"/>
                    </a:lnTo>
                    <a:lnTo>
                      <a:pt x="3202359" y="1027912"/>
                    </a:lnTo>
                    <a:lnTo>
                      <a:pt x="0" y="1027912"/>
                    </a:lnTo>
                    <a:lnTo>
                      <a:pt x="0" y="0"/>
                    </a:lnTo>
                    <a:close/>
                  </a:path>
                </a:pathLst>
              </a:custGeom>
              <a:solidFill>
                <a:srgbClr val="70ADA3"/>
              </a:solidFill>
              <a:ln>
                <a:solidFill>
                  <a:srgbClr val="70ADA3"/>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06680" tIns="0" rIns="982737" bIns="0" numCol="1" spcCol="1270" anchor="ctr" anchorCtr="0">
                <a:noAutofit/>
              </a:bodyPr>
              <a:lstStyle/>
              <a:p>
                <a:pPr marL="0" lvl="0" indent="0" algn="l" defTabSz="1244600">
                  <a:lnSpc>
                    <a:spcPct val="90000"/>
                  </a:lnSpc>
                  <a:spcBef>
                    <a:spcPct val="0"/>
                  </a:spcBef>
                  <a:spcAft>
                    <a:spcPct val="35000"/>
                  </a:spcAft>
                  <a:buNone/>
                </a:pPr>
                <a:r>
                  <a:rPr lang="en-GB" sz="2800" kern="1200">
                    <a:latin typeface="Roboto" panose="02000000000000000000" pitchFamily="2" charset="0"/>
                    <a:ea typeface="Roboto" panose="02000000000000000000" pitchFamily="2" charset="0"/>
                    <a:cs typeface="Roboto" panose="02000000000000000000" pitchFamily="2" charset="0"/>
                  </a:rPr>
                  <a:t>Proposed Solution</a:t>
                </a:r>
              </a:p>
            </p:txBody>
          </p:sp>
          <p:sp>
            <p:nvSpPr>
              <p:cNvPr id="27" name="Oval 26" descr="Arrow Right with solid fill">
                <a:extLst>
                  <a:ext uri="{FF2B5EF4-FFF2-40B4-BE49-F238E27FC236}">
                    <a16:creationId xmlns:a16="http://schemas.microsoft.com/office/drawing/2014/main" id="{38580713-2252-25A1-7C0B-B21BB431C028}"/>
                  </a:ext>
                </a:extLst>
              </p:cNvPr>
              <p:cNvSpPr/>
              <p:nvPr/>
            </p:nvSpPr>
            <p:spPr>
              <a:xfrm>
                <a:off x="10000199" y="3449469"/>
                <a:ext cx="769547" cy="812015"/>
              </a:xfrm>
              <a:prstGeom prst="ellipse">
                <a:avLst/>
              </a:prstGeom>
              <a:blipFill>
                <a:blip r:embed="rId6">
                  <a:extLst>
                    <a:ext uri="{96DAC541-7B7A-43D3-8B79-37D633B846F1}">
                      <asvg:svgBlip xmlns:asvg="http://schemas.microsoft.com/office/drawing/2016/SVG/main" r:embed="rId7"/>
                    </a:ext>
                  </a:extLst>
                </a:blip>
                <a:srcRect/>
                <a:stretch>
                  <a:fillRect l="-3000" r="-3000"/>
                </a:stretch>
              </a:blip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GB"/>
              </a:p>
            </p:txBody>
          </p:sp>
        </p:grpSp>
      </p:grpSp>
    </p:spTree>
    <p:extLst>
      <p:ext uri="{BB962C8B-B14F-4D97-AF65-F5344CB8AC3E}">
        <p14:creationId xmlns:p14="http://schemas.microsoft.com/office/powerpoint/2010/main" val="27013642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ubtitle 2">
            <a:extLst>
              <a:ext uri="{FF2B5EF4-FFF2-40B4-BE49-F238E27FC236}">
                <a16:creationId xmlns:a16="http://schemas.microsoft.com/office/drawing/2014/main" id="{99F73036-C751-3A39-479B-1837D1EA51E2}"/>
              </a:ext>
            </a:extLst>
          </p:cNvPr>
          <p:cNvSpPr txBox="1">
            <a:spLocks/>
          </p:cNvSpPr>
          <p:nvPr/>
        </p:nvSpPr>
        <p:spPr>
          <a:xfrm>
            <a:off x="424019" y="1300593"/>
            <a:ext cx="11057210" cy="56168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baseline="0">
                <a:solidFill>
                  <a:schemeClr val="tx1"/>
                </a:solidFill>
                <a:latin typeface="Roboto Slab"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Roboto Slab"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27965" marR="0" lvl="1" indent="-227965" algn="l" defTabSz="1219170" rtl="0" eaLnBrk="1" fontAlgn="auto" latinLnBrk="0" hangingPunct="1">
              <a:lnSpc>
                <a:spcPct val="100000"/>
              </a:lnSpc>
              <a:spcBef>
                <a:spcPts val="300"/>
              </a:spcBef>
              <a:spcAft>
                <a:spcPts val="1200"/>
              </a:spcAft>
              <a:buClr>
                <a:srgbClr val="FFFFFF">
                  <a:lumMod val="50000"/>
                </a:srgbClr>
              </a:buClr>
              <a:buSzPct val="75000"/>
              <a:buFont typeface="Wingdings 3" panose="05040102010807070707" pitchFamily="18" charset="2"/>
              <a:buChar char="u"/>
              <a:tabLst/>
              <a:defRPr/>
            </a:pPr>
            <a:r>
              <a:rPr kumimoji="0" lang="en-GB" sz="1600" b="0" i="0" u="none" strike="noStrike" kern="1200" cap="none" spc="0" normalizeH="0" baseline="0" noProof="0">
                <a:ln>
                  <a:noFill/>
                </a:ln>
                <a:solidFill>
                  <a:sysClr val="windowText" lastClr="000000"/>
                </a:solidFill>
                <a:effectLst/>
                <a:uLnTx/>
                <a:uFillTx/>
                <a:latin typeface="Roboto" panose="02000000000000000000" pitchFamily="2" charset="0"/>
                <a:ea typeface="Roboto" panose="02000000000000000000" pitchFamily="2" charset="0"/>
                <a:cs typeface="Roboto" panose="02000000000000000000" pitchFamily="2" charset="0"/>
              </a:rPr>
              <a:t>Creation of a dedicated End-of-Gate-Closure (</a:t>
            </a:r>
            <a:r>
              <a:rPr kumimoji="0" lang="en-GB" sz="1600" b="0" i="0" u="none" strike="noStrike" kern="1200" cap="none" spc="0" normalizeH="0" baseline="0" noProof="0" err="1">
                <a:ln>
                  <a:noFill/>
                </a:ln>
                <a:solidFill>
                  <a:sysClr val="windowText" lastClr="000000"/>
                </a:solidFill>
                <a:effectLst/>
                <a:uLnTx/>
                <a:uFillTx/>
                <a:latin typeface="Roboto" panose="02000000000000000000" pitchFamily="2" charset="0"/>
                <a:ea typeface="Roboto" panose="02000000000000000000" pitchFamily="2" charset="0"/>
                <a:cs typeface="Roboto" panose="02000000000000000000" pitchFamily="2" charset="0"/>
              </a:rPr>
              <a:t>EoGC</a:t>
            </a:r>
            <a:r>
              <a:rPr kumimoji="0" lang="en-GB" sz="1600" b="0" i="0" u="none" strike="noStrike" kern="1200" cap="none" spc="0" normalizeH="0" baseline="0" noProof="0">
                <a:ln>
                  <a:noFill/>
                </a:ln>
                <a:solidFill>
                  <a:sysClr val="windowText" lastClr="000000"/>
                </a:solidFill>
                <a:effectLst/>
                <a:uLnTx/>
                <a:uFillTx/>
                <a:latin typeface="Roboto" panose="02000000000000000000" pitchFamily="2" charset="0"/>
                <a:ea typeface="Roboto" panose="02000000000000000000" pitchFamily="2" charset="0"/>
                <a:cs typeface="Roboto" panose="02000000000000000000" pitchFamily="2" charset="0"/>
              </a:rPr>
              <a:t>) message for two use case as follows:</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grpSp>
        <p:nvGrpSpPr>
          <p:cNvPr id="25" name="Group 24">
            <a:extLst>
              <a:ext uri="{FF2B5EF4-FFF2-40B4-BE49-F238E27FC236}">
                <a16:creationId xmlns:a16="http://schemas.microsoft.com/office/drawing/2014/main" id="{2653D3F8-A4D1-E975-605E-6B43090876E8}"/>
              </a:ext>
            </a:extLst>
          </p:cNvPr>
          <p:cNvGrpSpPr/>
          <p:nvPr/>
        </p:nvGrpSpPr>
        <p:grpSpPr>
          <a:xfrm>
            <a:off x="464296" y="2439144"/>
            <a:ext cx="5486400" cy="2286000"/>
            <a:chOff x="6096000" y="2286000"/>
            <a:chExt cx="5342381" cy="2286000"/>
          </a:xfrm>
        </p:grpSpPr>
        <p:sp>
          <p:nvSpPr>
            <p:cNvPr id="26" name="Rectangle: Rounded Corners 2">
              <a:extLst>
                <a:ext uri="{FF2B5EF4-FFF2-40B4-BE49-F238E27FC236}">
                  <a16:creationId xmlns:a16="http://schemas.microsoft.com/office/drawing/2014/main" id="{1FC50044-541C-D02D-ADD3-4BCCBA15F3BD}"/>
                </a:ext>
              </a:extLst>
            </p:cNvPr>
            <p:cNvSpPr/>
            <p:nvPr/>
          </p:nvSpPr>
          <p:spPr>
            <a:xfrm>
              <a:off x="6096000" y="2286000"/>
              <a:ext cx="5342381" cy="2286000"/>
            </a:xfrm>
            <a:prstGeom prst="rect">
              <a:avLst/>
            </a:prstGeom>
            <a:solidFill>
              <a:srgbClr val="70AD47">
                <a:lumMod val="40000"/>
                <a:lumOff val="60000"/>
              </a:srgbClr>
            </a:solidFill>
            <a:ln w="19050" cap="flat" cmpd="sng" algn="ctr">
              <a:solidFill>
                <a:srgbClr val="70AD47">
                  <a:lumMod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27" name="Rectangle: Rounded Corners 9">
              <a:extLst>
                <a:ext uri="{FF2B5EF4-FFF2-40B4-BE49-F238E27FC236}">
                  <a16:creationId xmlns:a16="http://schemas.microsoft.com/office/drawing/2014/main" id="{AC611068-557C-C84A-C1E3-0A515D7783E1}"/>
                </a:ext>
              </a:extLst>
            </p:cNvPr>
            <p:cNvSpPr/>
            <p:nvPr/>
          </p:nvSpPr>
          <p:spPr>
            <a:xfrm>
              <a:off x="6248400" y="3162300"/>
              <a:ext cx="1210235" cy="533400"/>
            </a:xfrm>
            <a:prstGeom prst="rect">
              <a:avLst/>
            </a:prstGeom>
            <a:solidFill>
              <a:srgbClr val="70AD47">
                <a:lumMod val="75000"/>
              </a:srgbClr>
            </a:solidFill>
            <a:ln w="19050" cap="flat" cmpd="sng" algn="ctr">
              <a:solidFill>
                <a:srgbClr val="70AD47">
                  <a:lumMod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rPr>
                <a:t>CSS</a:t>
              </a:r>
            </a:p>
          </p:txBody>
        </p:sp>
        <p:sp>
          <p:nvSpPr>
            <p:cNvPr id="28" name="Rectangle: Rounded Corners 11">
              <a:extLst>
                <a:ext uri="{FF2B5EF4-FFF2-40B4-BE49-F238E27FC236}">
                  <a16:creationId xmlns:a16="http://schemas.microsoft.com/office/drawing/2014/main" id="{75A6D03F-359D-96C6-63B3-1A06F6CE9575}"/>
                </a:ext>
              </a:extLst>
            </p:cNvPr>
            <p:cNvSpPr/>
            <p:nvPr/>
          </p:nvSpPr>
          <p:spPr>
            <a:xfrm>
              <a:off x="9517349" y="2488327"/>
              <a:ext cx="1632394" cy="533400"/>
            </a:xfrm>
            <a:prstGeom prst="rect">
              <a:avLst/>
            </a:prstGeom>
            <a:solidFill>
              <a:srgbClr val="70AD47">
                <a:lumMod val="75000"/>
              </a:srgbClr>
            </a:solidFill>
            <a:ln w="19050" cap="flat" cmpd="sng" algn="ctr">
              <a:solidFill>
                <a:srgbClr val="70AD47">
                  <a:lumMod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rPr>
                <a:t>ERDA</a:t>
              </a:r>
            </a:p>
          </p:txBody>
        </p:sp>
        <p:sp>
          <p:nvSpPr>
            <p:cNvPr id="29" name="Rectangle: Rounded Corners 13">
              <a:extLst>
                <a:ext uri="{FF2B5EF4-FFF2-40B4-BE49-F238E27FC236}">
                  <a16:creationId xmlns:a16="http://schemas.microsoft.com/office/drawing/2014/main" id="{8DCD3A32-1B37-6770-1930-0A9071A7FAC9}"/>
                </a:ext>
              </a:extLst>
            </p:cNvPr>
            <p:cNvSpPr/>
            <p:nvPr/>
          </p:nvSpPr>
          <p:spPr>
            <a:xfrm>
              <a:off x="9517349" y="3145991"/>
              <a:ext cx="1632394" cy="533400"/>
            </a:xfrm>
            <a:prstGeom prst="rect">
              <a:avLst/>
            </a:prstGeom>
            <a:solidFill>
              <a:srgbClr val="70AD47">
                <a:lumMod val="75000"/>
              </a:srgbClr>
            </a:solidFill>
            <a:ln w="19050" cap="flat" cmpd="sng" algn="ctr">
              <a:solidFill>
                <a:srgbClr val="70AD47">
                  <a:lumMod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rPr>
                <a:t>GRDA</a:t>
              </a:r>
            </a:p>
          </p:txBody>
        </p:sp>
        <p:sp>
          <p:nvSpPr>
            <p:cNvPr id="30" name="Rectangle: Rounded Corners 15">
              <a:extLst>
                <a:ext uri="{FF2B5EF4-FFF2-40B4-BE49-F238E27FC236}">
                  <a16:creationId xmlns:a16="http://schemas.microsoft.com/office/drawing/2014/main" id="{EDF5CF4D-B070-D0E6-5D09-0A8FAC43B724}"/>
                </a:ext>
              </a:extLst>
            </p:cNvPr>
            <p:cNvSpPr/>
            <p:nvPr/>
          </p:nvSpPr>
          <p:spPr>
            <a:xfrm>
              <a:off x="9517349" y="3803655"/>
              <a:ext cx="1632394" cy="533400"/>
            </a:xfrm>
            <a:prstGeom prst="rect">
              <a:avLst/>
            </a:prstGeom>
            <a:solidFill>
              <a:srgbClr val="70AD47">
                <a:lumMod val="75000"/>
              </a:srgbClr>
            </a:solidFill>
            <a:ln w="19050" cap="flat" cmpd="sng" algn="ctr">
              <a:solidFill>
                <a:srgbClr val="70AD47">
                  <a:lumMod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rPr>
                <a:t>DSP</a:t>
              </a:r>
            </a:p>
          </p:txBody>
        </p:sp>
        <p:cxnSp>
          <p:nvCxnSpPr>
            <p:cNvPr id="31" name="Straight Arrow Connector 30">
              <a:extLst>
                <a:ext uri="{FF2B5EF4-FFF2-40B4-BE49-F238E27FC236}">
                  <a16:creationId xmlns:a16="http://schemas.microsoft.com/office/drawing/2014/main" id="{0FA061E8-68FE-2661-186A-792489748E11}"/>
                </a:ext>
              </a:extLst>
            </p:cNvPr>
            <p:cNvCxnSpPr>
              <a:cxnSpLocks/>
              <a:endCxn id="28" idx="1"/>
            </p:cNvCxnSpPr>
            <p:nvPr/>
          </p:nvCxnSpPr>
          <p:spPr>
            <a:xfrm flipV="1">
              <a:off x="7318397" y="2755027"/>
              <a:ext cx="2198952" cy="505264"/>
            </a:xfrm>
            <a:prstGeom prst="straightConnector1">
              <a:avLst/>
            </a:prstGeom>
            <a:noFill/>
            <a:ln w="6350" cap="flat" cmpd="sng" algn="ctr">
              <a:solidFill>
                <a:srgbClr val="70AD47">
                  <a:lumMod val="75000"/>
                </a:srgbClr>
              </a:solidFill>
              <a:prstDash val="solid"/>
              <a:miter lim="800000"/>
              <a:tailEnd type="triangle"/>
            </a:ln>
            <a:effectLst/>
          </p:spPr>
        </p:cxnSp>
        <p:cxnSp>
          <p:nvCxnSpPr>
            <p:cNvPr id="32" name="Straight Arrow Connector 31">
              <a:extLst>
                <a:ext uri="{FF2B5EF4-FFF2-40B4-BE49-F238E27FC236}">
                  <a16:creationId xmlns:a16="http://schemas.microsoft.com/office/drawing/2014/main" id="{6325DB64-C5A9-88B8-DA1A-0F19C100D3D4}"/>
                </a:ext>
              </a:extLst>
            </p:cNvPr>
            <p:cNvCxnSpPr>
              <a:cxnSpLocks/>
              <a:endCxn id="29" idx="1"/>
            </p:cNvCxnSpPr>
            <p:nvPr/>
          </p:nvCxnSpPr>
          <p:spPr>
            <a:xfrm>
              <a:off x="7318397" y="3412691"/>
              <a:ext cx="2198952" cy="0"/>
            </a:xfrm>
            <a:prstGeom prst="straightConnector1">
              <a:avLst/>
            </a:prstGeom>
            <a:noFill/>
            <a:ln w="6350" cap="flat" cmpd="sng" algn="ctr">
              <a:solidFill>
                <a:srgbClr val="70AD47">
                  <a:lumMod val="75000"/>
                </a:srgbClr>
              </a:solidFill>
              <a:prstDash val="solid"/>
              <a:miter lim="800000"/>
              <a:tailEnd type="triangle"/>
            </a:ln>
            <a:effectLst/>
          </p:spPr>
        </p:cxnSp>
        <p:cxnSp>
          <p:nvCxnSpPr>
            <p:cNvPr id="33" name="Straight Arrow Connector 32">
              <a:extLst>
                <a:ext uri="{FF2B5EF4-FFF2-40B4-BE49-F238E27FC236}">
                  <a16:creationId xmlns:a16="http://schemas.microsoft.com/office/drawing/2014/main" id="{371359B7-2DD3-7440-9873-C3C4E62CA36B}"/>
                </a:ext>
              </a:extLst>
            </p:cNvPr>
            <p:cNvCxnSpPr>
              <a:cxnSpLocks/>
              <a:endCxn id="30" idx="1"/>
            </p:cNvCxnSpPr>
            <p:nvPr/>
          </p:nvCxnSpPr>
          <p:spPr>
            <a:xfrm>
              <a:off x="7318397" y="3565091"/>
              <a:ext cx="2198952" cy="505264"/>
            </a:xfrm>
            <a:prstGeom prst="straightConnector1">
              <a:avLst/>
            </a:prstGeom>
            <a:noFill/>
            <a:ln w="6350" cap="flat" cmpd="sng" algn="ctr">
              <a:solidFill>
                <a:srgbClr val="70AD47">
                  <a:lumMod val="75000"/>
                </a:srgbClr>
              </a:solidFill>
              <a:prstDash val="solid"/>
              <a:miter lim="800000"/>
              <a:tailEnd type="triangle"/>
            </a:ln>
            <a:effectLst/>
          </p:spPr>
        </p:cxnSp>
        <p:sp>
          <p:nvSpPr>
            <p:cNvPr id="34" name="TextBox 33">
              <a:extLst>
                <a:ext uri="{FF2B5EF4-FFF2-40B4-BE49-F238E27FC236}">
                  <a16:creationId xmlns:a16="http://schemas.microsoft.com/office/drawing/2014/main" id="{5EABCFA6-CA8A-F6C1-7C3A-D4735C9FA76C}"/>
                </a:ext>
              </a:extLst>
            </p:cNvPr>
            <p:cNvSpPr txBox="1"/>
            <p:nvPr/>
          </p:nvSpPr>
          <p:spPr>
            <a:xfrm>
              <a:off x="6188636" y="2373868"/>
              <a:ext cx="2590800" cy="33855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prstClr val="black"/>
                  </a:solidFill>
                  <a:effectLst/>
                  <a:uLnTx/>
                  <a:uFillTx/>
                  <a:cs typeface="Arial" panose="020B0604020202020204" pitchFamily="34" charset="0"/>
                </a:rPr>
                <a:t>EoGC (PS) Notification</a:t>
              </a:r>
            </a:p>
          </p:txBody>
        </p:sp>
      </p:grpSp>
      <p:grpSp>
        <p:nvGrpSpPr>
          <p:cNvPr id="35" name="Group 34">
            <a:extLst>
              <a:ext uri="{FF2B5EF4-FFF2-40B4-BE49-F238E27FC236}">
                <a16:creationId xmlns:a16="http://schemas.microsoft.com/office/drawing/2014/main" id="{95582624-A710-3153-93D0-7D607298A871}"/>
              </a:ext>
            </a:extLst>
          </p:cNvPr>
          <p:cNvGrpSpPr/>
          <p:nvPr/>
        </p:nvGrpSpPr>
        <p:grpSpPr>
          <a:xfrm>
            <a:off x="6352049" y="2422835"/>
            <a:ext cx="5486400" cy="2286000"/>
            <a:chOff x="6096000" y="2286000"/>
            <a:chExt cx="5342381" cy="2286000"/>
          </a:xfrm>
        </p:grpSpPr>
        <p:sp>
          <p:nvSpPr>
            <p:cNvPr id="36" name="Rectangle: Rounded Corners 25">
              <a:extLst>
                <a:ext uri="{FF2B5EF4-FFF2-40B4-BE49-F238E27FC236}">
                  <a16:creationId xmlns:a16="http://schemas.microsoft.com/office/drawing/2014/main" id="{FD5EAB40-8254-1889-4041-1FC6E42BD89D}"/>
                </a:ext>
              </a:extLst>
            </p:cNvPr>
            <p:cNvSpPr/>
            <p:nvPr/>
          </p:nvSpPr>
          <p:spPr>
            <a:xfrm>
              <a:off x="6096000" y="2286000"/>
              <a:ext cx="5342381" cy="2286000"/>
            </a:xfrm>
            <a:prstGeom prst="rect">
              <a:avLst/>
            </a:prstGeom>
            <a:solidFill>
              <a:srgbClr val="E2EFED"/>
            </a:solidFill>
            <a:ln w="19050" cap="flat" cmpd="sng" algn="ctr">
              <a:solidFill>
                <a:srgbClr val="70AD47">
                  <a:lumMod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37" name="Rectangle: Rounded Corners 26">
              <a:extLst>
                <a:ext uri="{FF2B5EF4-FFF2-40B4-BE49-F238E27FC236}">
                  <a16:creationId xmlns:a16="http://schemas.microsoft.com/office/drawing/2014/main" id="{3B529BB3-ED04-41D2-C5EC-D98BF8D219C0}"/>
                </a:ext>
              </a:extLst>
            </p:cNvPr>
            <p:cNvSpPr/>
            <p:nvPr/>
          </p:nvSpPr>
          <p:spPr>
            <a:xfrm>
              <a:off x="6277941" y="3162300"/>
              <a:ext cx="1210235" cy="533400"/>
            </a:xfrm>
            <a:prstGeom prst="rect">
              <a:avLst/>
            </a:prstGeom>
            <a:solidFill>
              <a:srgbClr val="3F6D65"/>
            </a:solidFill>
            <a:ln w="19050" cap="flat" cmpd="sng" algn="ctr">
              <a:solidFill>
                <a:srgbClr val="70AD47">
                  <a:lumMod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rPr>
                <a:t>CSS</a:t>
              </a:r>
            </a:p>
          </p:txBody>
        </p:sp>
        <p:sp>
          <p:nvSpPr>
            <p:cNvPr id="38" name="Rectangle: Rounded Corners 28">
              <a:extLst>
                <a:ext uri="{FF2B5EF4-FFF2-40B4-BE49-F238E27FC236}">
                  <a16:creationId xmlns:a16="http://schemas.microsoft.com/office/drawing/2014/main" id="{4BE0A7DF-F2B9-A088-2D85-F7CD63C32A1E}"/>
                </a:ext>
              </a:extLst>
            </p:cNvPr>
            <p:cNvSpPr/>
            <p:nvPr/>
          </p:nvSpPr>
          <p:spPr>
            <a:xfrm>
              <a:off x="9529316" y="3162300"/>
              <a:ext cx="1632394" cy="533400"/>
            </a:xfrm>
            <a:prstGeom prst="rect">
              <a:avLst/>
            </a:prstGeom>
            <a:solidFill>
              <a:srgbClr val="3F6D65"/>
            </a:solidFill>
            <a:ln w="19050" cap="flat" cmpd="sng" algn="ctr">
              <a:solidFill>
                <a:srgbClr val="70AD47">
                  <a:lumMod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rPr>
                <a:t>Any CSS User</a:t>
              </a:r>
            </a:p>
          </p:txBody>
        </p:sp>
        <p:cxnSp>
          <p:nvCxnSpPr>
            <p:cNvPr id="39" name="Straight Arrow Connector 38">
              <a:extLst>
                <a:ext uri="{FF2B5EF4-FFF2-40B4-BE49-F238E27FC236}">
                  <a16:creationId xmlns:a16="http://schemas.microsoft.com/office/drawing/2014/main" id="{C0A7EEA4-7E3D-3893-829D-9D9514FD42EE}"/>
                </a:ext>
              </a:extLst>
            </p:cNvPr>
            <p:cNvCxnSpPr>
              <a:cxnSpLocks/>
              <a:endCxn id="38" idx="1"/>
            </p:cNvCxnSpPr>
            <p:nvPr/>
          </p:nvCxnSpPr>
          <p:spPr>
            <a:xfrm>
              <a:off x="7326000" y="3429000"/>
              <a:ext cx="2203316" cy="0"/>
            </a:xfrm>
            <a:prstGeom prst="straightConnector1">
              <a:avLst/>
            </a:prstGeom>
            <a:noFill/>
            <a:ln w="6350" cap="flat" cmpd="sng" algn="ctr">
              <a:solidFill>
                <a:srgbClr val="70AD47">
                  <a:lumMod val="75000"/>
                </a:srgbClr>
              </a:solidFill>
              <a:prstDash val="solid"/>
              <a:miter lim="800000"/>
              <a:tailEnd type="triangle"/>
            </a:ln>
            <a:effectLst/>
          </p:spPr>
        </p:cxnSp>
        <p:sp>
          <p:nvSpPr>
            <p:cNvPr id="40" name="TextBox 39">
              <a:extLst>
                <a:ext uri="{FF2B5EF4-FFF2-40B4-BE49-F238E27FC236}">
                  <a16:creationId xmlns:a16="http://schemas.microsoft.com/office/drawing/2014/main" id="{BD26517B-C7D0-EC6A-11A4-3F18EA33F952}"/>
                </a:ext>
              </a:extLst>
            </p:cNvPr>
            <p:cNvSpPr txBox="1"/>
            <p:nvPr/>
          </p:nvSpPr>
          <p:spPr>
            <a:xfrm>
              <a:off x="6188636" y="2373868"/>
              <a:ext cx="2590800" cy="33855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prstClr val="black"/>
                  </a:solidFill>
                  <a:effectLst/>
                  <a:uLnTx/>
                  <a:uFillTx/>
                  <a:cs typeface="Arial" panose="020B0604020202020204" pitchFamily="34" charset="0"/>
                </a:rPr>
                <a:t>2. EoGC (B) Notification</a:t>
              </a:r>
            </a:p>
          </p:txBody>
        </p:sp>
      </p:grpSp>
      <p:sp>
        <p:nvSpPr>
          <p:cNvPr id="41" name="TextBox 40">
            <a:extLst>
              <a:ext uri="{FF2B5EF4-FFF2-40B4-BE49-F238E27FC236}">
                <a16:creationId xmlns:a16="http://schemas.microsoft.com/office/drawing/2014/main" id="{7B35A043-C4BD-0D28-7E2B-46EA58AB581B}"/>
              </a:ext>
            </a:extLst>
          </p:cNvPr>
          <p:cNvSpPr txBox="1"/>
          <p:nvPr/>
        </p:nvSpPr>
        <p:spPr>
          <a:xfrm>
            <a:off x="7490886" y="4256900"/>
            <a:ext cx="2262713" cy="276999"/>
          </a:xfrm>
          <a:prstGeom prst="rect">
            <a:avLst/>
          </a:prstGeom>
          <a:noFill/>
        </p:spPr>
        <p:txBody>
          <a:bodyPr wrap="square" rtlCol="0">
            <a:spAutoFit/>
          </a:bodyPr>
          <a:lstStyle/>
          <a:p>
            <a:pPr algn="ctr" defTabSz="457200"/>
            <a:r>
              <a:rPr lang="en-GB" sz="1200">
                <a:solidFill>
                  <a:prstClr val="black"/>
                </a:solidFill>
                <a:latin typeface="Arial" panose="020B0604020202020204" pitchFamily="34" charset="0"/>
                <a:cs typeface="Arial" panose="020B0604020202020204" pitchFamily="34" charset="0"/>
              </a:rPr>
              <a:t>(If subscribed)</a:t>
            </a:r>
          </a:p>
        </p:txBody>
      </p:sp>
      <p:sp>
        <p:nvSpPr>
          <p:cNvPr id="42" name="Rectangle 41">
            <a:extLst>
              <a:ext uri="{FF2B5EF4-FFF2-40B4-BE49-F238E27FC236}">
                <a16:creationId xmlns:a16="http://schemas.microsoft.com/office/drawing/2014/main" id="{14BF2260-81B8-FE88-D05E-F5597B24BE24}"/>
              </a:ext>
            </a:extLst>
          </p:cNvPr>
          <p:cNvSpPr/>
          <p:nvPr/>
        </p:nvSpPr>
        <p:spPr>
          <a:xfrm>
            <a:off x="464295" y="1756373"/>
            <a:ext cx="5486399" cy="319423"/>
          </a:xfrm>
          <a:prstGeom prst="rect">
            <a:avLst/>
          </a:prstGeom>
          <a:solidFill>
            <a:srgbClr val="498934"/>
          </a:solidFill>
          <a:ln>
            <a:noFill/>
          </a:ln>
        </p:spPr>
        <p:txBody>
          <a:bodyPr wrap="square" lIns="96000" tIns="48000" rIns="96000" bIns="48000" rtlCol="0" anchor="ctr">
            <a:noAutofit/>
          </a:bodyPr>
          <a:lstStyle/>
          <a:p>
            <a:pPr algn="ctr" defTabSz="1219170">
              <a:defRPr/>
            </a:pPr>
            <a:r>
              <a:rPr lang="en-GB" sz="1400" b="1">
                <a:solidFill>
                  <a:srgbClr val="FFFFFF"/>
                </a:solidFill>
                <a:latin typeface="Arial" panose="020B0604020202020204" pitchFamily="34" charset="0"/>
                <a:cs typeface="Arial" panose="020B0604020202020204" pitchFamily="34" charset="0"/>
              </a:rPr>
              <a:t>1.  A Party Specific Notification</a:t>
            </a:r>
          </a:p>
        </p:txBody>
      </p:sp>
      <p:sp>
        <p:nvSpPr>
          <p:cNvPr id="43" name="Rectangle 42">
            <a:extLst>
              <a:ext uri="{FF2B5EF4-FFF2-40B4-BE49-F238E27FC236}">
                <a16:creationId xmlns:a16="http://schemas.microsoft.com/office/drawing/2014/main" id="{667DA410-7B92-A4A4-01B4-2A554B3AC0C9}"/>
              </a:ext>
            </a:extLst>
          </p:cNvPr>
          <p:cNvSpPr/>
          <p:nvPr/>
        </p:nvSpPr>
        <p:spPr>
          <a:xfrm>
            <a:off x="6352049" y="1756373"/>
            <a:ext cx="5486399" cy="319423"/>
          </a:xfrm>
          <a:prstGeom prst="rect">
            <a:avLst/>
          </a:prstGeom>
          <a:solidFill>
            <a:srgbClr val="3F6D65"/>
          </a:solidFill>
          <a:ln>
            <a:noFill/>
          </a:ln>
        </p:spPr>
        <p:txBody>
          <a:bodyPr wrap="square" lIns="96000" tIns="48000" rIns="96000" bIns="48000" rtlCol="0" anchor="ctr">
            <a:noAutofit/>
          </a:bodyPr>
          <a:lstStyle/>
          <a:p>
            <a:pPr algn="ctr" defTabSz="1219170">
              <a:defRPr/>
            </a:pPr>
            <a:r>
              <a:rPr lang="en-GB" sz="1400" b="1">
                <a:solidFill>
                  <a:srgbClr val="FFFFFF"/>
                </a:solidFill>
                <a:latin typeface="Arial" panose="020B0604020202020204" pitchFamily="34" charset="0"/>
                <a:cs typeface="Arial" panose="020B0604020202020204" pitchFamily="34" charset="0"/>
              </a:rPr>
              <a:t>2.  A Generic Broadcast Notification</a:t>
            </a:r>
          </a:p>
        </p:txBody>
      </p:sp>
      <p:sp>
        <p:nvSpPr>
          <p:cNvPr id="44" name="Subtitle 2">
            <a:extLst>
              <a:ext uri="{FF2B5EF4-FFF2-40B4-BE49-F238E27FC236}">
                <a16:creationId xmlns:a16="http://schemas.microsoft.com/office/drawing/2014/main" id="{15171FD4-BCC8-CD91-49E0-FDADD689A59D}"/>
              </a:ext>
            </a:extLst>
          </p:cNvPr>
          <p:cNvSpPr txBox="1">
            <a:spLocks/>
          </p:cNvSpPr>
          <p:nvPr/>
        </p:nvSpPr>
        <p:spPr>
          <a:xfrm>
            <a:off x="424019" y="5116108"/>
            <a:ext cx="11057210" cy="1073975"/>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baseline="0">
                <a:solidFill>
                  <a:schemeClr val="tx1"/>
                </a:solidFill>
                <a:latin typeface="Roboto Slab"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Roboto Slab"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27965" marR="0" lvl="1" indent="-227965" algn="l" defTabSz="1219170" rtl="0" eaLnBrk="1" fontAlgn="auto" latinLnBrk="0" hangingPunct="1">
              <a:lnSpc>
                <a:spcPct val="100000"/>
              </a:lnSpc>
              <a:spcBef>
                <a:spcPts val="300"/>
              </a:spcBef>
              <a:spcAft>
                <a:spcPts val="1200"/>
              </a:spcAft>
              <a:buClr>
                <a:srgbClr val="FFFFFF">
                  <a:lumMod val="50000"/>
                </a:srgbClr>
              </a:buClr>
              <a:buSzPct val="75000"/>
              <a:buFont typeface="Wingdings 3" panose="05040102010807070707" pitchFamily="18" charset="2"/>
              <a:buChar char="u"/>
              <a:tabLst/>
              <a:defRPr/>
            </a:pPr>
            <a:r>
              <a:rPr kumimoji="0" lang="en-GB" sz="1600" b="0" i="0" u="none" strike="noStrike" kern="1200" cap="none" spc="0" normalizeH="0" baseline="0" noProof="0">
                <a:ln>
                  <a:noFill/>
                </a:ln>
                <a:effectLst/>
                <a:uLnTx/>
                <a:uFillTx/>
                <a:latin typeface="Roboto" panose="02000000000000000000" pitchFamily="2" charset="0"/>
                <a:ea typeface="Roboto" panose="02000000000000000000" pitchFamily="2" charset="0"/>
                <a:cs typeface="Roboto" panose="02000000000000000000" pitchFamily="2" charset="0"/>
              </a:rPr>
              <a:t>Both the </a:t>
            </a:r>
            <a:r>
              <a:rPr kumimoji="0" lang="en-GB" sz="1600" b="0" i="0" u="none" strike="noStrike" kern="1200" cap="none" spc="0" normalizeH="0" baseline="0" noProof="0" err="1">
                <a:ln>
                  <a:noFill/>
                </a:ln>
                <a:effectLst/>
                <a:uLnTx/>
                <a:uFillTx/>
                <a:latin typeface="Roboto" panose="02000000000000000000" pitchFamily="2" charset="0"/>
                <a:ea typeface="Roboto" panose="02000000000000000000" pitchFamily="2" charset="0"/>
                <a:cs typeface="Roboto" panose="02000000000000000000" pitchFamily="2" charset="0"/>
              </a:rPr>
              <a:t>EoGC</a:t>
            </a:r>
            <a:r>
              <a:rPr kumimoji="0" lang="en-GB" sz="1600" b="0" i="0" u="none" strike="noStrike" kern="1200" cap="none" spc="0" normalizeH="0" baseline="0" noProof="0">
                <a:ln>
                  <a:noFill/>
                </a:ln>
                <a:effectLst/>
                <a:uLnTx/>
                <a:uFillTx/>
                <a:latin typeface="Roboto" panose="02000000000000000000" pitchFamily="2" charset="0"/>
                <a:ea typeface="Roboto" panose="02000000000000000000" pitchFamily="2" charset="0"/>
                <a:cs typeface="Roboto" panose="02000000000000000000" pitchFamily="2" charset="0"/>
              </a:rPr>
              <a:t> (PS) and </a:t>
            </a:r>
            <a:r>
              <a:rPr kumimoji="0" lang="en-GB" sz="1600" b="0" i="0" u="none" strike="noStrike" kern="1200" cap="none" spc="0" normalizeH="0" baseline="0" noProof="0" err="1">
                <a:ln>
                  <a:noFill/>
                </a:ln>
                <a:effectLst/>
                <a:uLnTx/>
                <a:uFillTx/>
                <a:latin typeface="Roboto" panose="02000000000000000000" pitchFamily="2" charset="0"/>
                <a:ea typeface="Roboto" panose="02000000000000000000" pitchFamily="2" charset="0"/>
                <a:cs typeface="Roboto" panose="02000000000000000000" pitchFamily="2" charset="0"/>
              </a:rPr>
              <a:t>EoGC</a:t>
            </a:r>
            <a:r>
              <a:rPr kumimoji="0" lang="en-GB" sz="1600" b="0" i="0" u="none" strike="noStrike" kern="1200" cap="none" spc="0" normalizeH="0" baseline="0" noProof="0">
                <a:ln>
                  <a:noFill/>
                </a:ln>
                <a:effectLst/>
                <a:uLnTx/>
                <a:uFillTx/>
                <a:latin typeface="Roboto" panose="02000000000000000000" pitchFamily="2" charset="0"/>
                <a:ea typeface="Roboto" panose="02000000000000000000" pitchFamily="2" charset="0"/>
                <a:cs typeface="Roboto" panose="02000000000000000000" pitchFamily="2" charset="0"/>
              </a:rPr>
              <a:t> (B) messages will enter the standard retry protocol if delivery fails (short retry and, if still unsuccessful, long retry).</a:t>
            </a:r>
          </a:p>
          <a:p>
            <a:pPr marL="227965" lvl="1" indent="-227965" algn="l" defTabSz="1219170">
              <a:lnSpc>
                <a:spcPct val="100000"/>
              </a:lnSpc>
              <a:spcBef>
                <a:spcPts val="300"/>
              </a:spcBef>
              <a:spcAft>
                <a:spcPts val="1200"/>
              </a:spcAft>
              <a:buClr>
                <a:srgbClr val="FFFFFF">
                  <a:lumMod val="50000"/>
                </a:srgbClr>
              </a:buClr>
              <a:buSzPct val="75000"/>
              <a:buFont typeface="Wingdings 3" panose="05040102010807070707" pitchFamily="18" charset="2"/>
              <a:buChar char="u"/>
              <a:defRPr/>
            </a:pPr>
            <a:r>
              <a:rPr kumimoji="0" lang="en-GB" sz="1600" b="0" i="0" u="none" strike="noStrike" kern="1200" cap="none" spc="0" normalizeH="0" baseline="0" noProof="0" err="1">
                <a:ln>
                  <a:noFill/>
                </a:ln>
                <a:effectLst/>
                <a:uLnTx/>
                <a:uFillTx/>
                <a:latin typeface="Roboto" panose="02000000000000000000" pitchFamily="2" charset="0"/>
                <a:ea typeface="Roboto" panose="02000000000000000000" pitchFamily="2" charset="0"/>
                <a:cs typeface="Roboto" panose="02000000000000000000" pitchFamily="2" charset="0"/>
              </a:rPr>
              <a:t>EoGC</a:t>
            </a:r>
            <a:r>
              <a:rPr kumimoji="0" lang="en-GB" sz="1600" b="0" i="0" u="none" strike="noStrike" kern="1200" cap="none" spc="0" normalizeH="0" baseline="0" noProof="0">
                <a:ln>
                  <a:noFill/>
                </a:ln>
                <a:effectLst/>
                <a:uLnTx/>
                <a:uFillTx/>
                <a:latin typeface="Roboto" panose="02000000000000000000" pitchFamily="2" charset="0"/>
                <a:ea typeface="Roboto" panose="02000000000000000000" pitchFamily="2" charset="0"/>
                <a:cs typeface="Roboto" panose="02000000000000000000" pitchFamily="2" charset="0"/>
              </a:rPr>
              <a:t> messages do NOT redefine Gate Closure as per current REC drafting.</a:t>
            </a:r>
          </a:p>
          <a:p>
            <a:pPr marL="0" marR="0" lvl="0" indent="0" algn="l" defTabSz="914400" rtl="0" eaLnBrk="1" fontAlgn="base" latinLnBrk="0" hangingPunct="1">
              <a:lnSpc>
                <a:spcPct val="100000"/>
              </a:lnSpc>
              <a:spcBef>
                <a:spcPts val="1000"/>
              </a:spcBef>
              <a:spcAft>
                <a:spcPts val="0"/>
              </a:spcAft>
              <a:buClr>
                <a:srgbClr val="68A495"/>
              </a:buClr>
              <a:buSzTx/>
              <a:buFont typeface="Arial" panose="020B0604020202020204" pitchFamily="34" charset="0"/>
              <a:buNone/>
              <a:tabLst/>
              <a:defRPr/>
            </a:pPr>
            <a:endParaRPr kumimoji="0" lang="en-GB" sz="1600" b="0" i="0" u="none" strike="noStrike" kern="1200" cap="all" spc="250" normalizeH="0" baseline="0" noProof="0">
              <a:ln>
                <a:noFill/>
              </a:ln>
              <a:solidFill>
                <a:srgbClr val="68A495"/>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6" name="Title 1">
            <a:extLst>
              <a:ext uri="{FF2B5EF4-FFF2-40B4-BE49-F238E27FC236}">
                <a16:creationId xmlns:a16="http://schemas.microsoft.com/office/drawing/2014/main" id="{C59AF84A-DBA1-FA9F-965F-E6BE4F5F9669}"/>
              </a:ext>
            </a:extLst>
          </p:cNvPr>
          <p:cNvSpPr>
            <a:spLocks noGrp="1"/>
          </p:cNvSpPr>
          <p:nvPr>
            <p:ph type="title"/>
          </p:nvPr>
        </p:nvSpPr>
        <p:spPr>
          <a:xfrm>
            <a:off x="838200" y="365125"/>
            <a:ext cx="9284855" cy="660111"/>
          </a:xfrm>
        </p:spPr>
        <p:txBody>
          <a:bodyPr/>
          <a:lstStyle/>
          <a:p>
            <a:r>
              <a:rPr lang="en-GB"/>
              <a:t>R0169 – Proposed Solution</a:t>
            </a:r>
          </a:p>
        </p:txBody>
      </p:sp>
    </p:spTree>
    <p:extLst>
      <p:ext uri="{BB962C8B-B14F-4D97-AF65-F5344CB8AC3E}">
        <p14:creationId xmlns:p14="http://schemas.microsoft.com/office/powerpoint/2010/main" val="37382709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331B9F31-8305-492B-FEF8-15041D889236}"/>
              </a:ext>
            </a:extLst>
          </p:cNvPr>
          <p:cNvSpPr>
            <a:spLocks noGrp="1"/>
          </p:cNvSpPr>
          <p:nvPr>
            <p:ph type="title"/>
          </p:nvPr>
        </p:nvSpPr>
        <p:spPr>
          <a:xfrm>
            <a:off x="838200" y="365125"/>
            <a:ext cx="9284855" cy="660111"/>
          </a:xfrm>
        </p:spPr>
        <p:txBody>
          <a:bodyPr/>
          <a:lstStyle/>
          <a:p>
            <a:r>
              <a:rPr lang="en-GB"/>
              <a:t>R0169 – Business Case</a:t>
            </a:r>
          </a:p>
        </p:txBody>
      </p:sp>
      <p:grpSp>
        <p:nvGrpSpPr>
          <p:cNvPr id="28" name="Group 27">
            <a:extLst>
              <a:ext uri="{FF2B5EF4-FFF2-40B4-BE49-F238E27FC236}">
                <a16:creationId xmlns:a16="http://schemas.microsoft.com/office/drawing/2014/main" id="{1706F0F1-05AA-BA93-093C-376455458A83}"/>
              </a:ext>
            </a:extLst>
          </p:cNvPr>
          <p:cNvGrpSpPr/>
          <p:nvPr/>
        </p:nvGrpSpPr>
        <p:grpSpPr>
          <a:xfrm>
            <a:off x="188205" y="1421986"/>
            <a:ext cx="5713239" cy="616239"/>
            <a:chOff x="448555" y="939386"/>
            <a:chExt cx="5713239" cy="616239"/>
          </a:xfrm>
        </p:grpSpPr>
        <p:sp>
          <p:nvSpPr>
            <p:cNvPr id="15" name="Freeform: Shape 14">
              <a:extLst>
                <a:ext uri="{FF2B5EF4-FFF2-40B4-BE49-F238E27FC236}">
                  <a16:creationId xmlns:a16="http://schemas.microsoft.com/office/drawing/2014/main" id="{D4571E4E-F5F5-1299-BE2E-71B7DDBF8AB3}"/>
                </a:ext>
              </a:extLst>
            </p:cNvPr>
            <p:cNvSpPr/>
            <p:nvPr/>
          </p:nvSpPr>
          <p:spPr>
            <a:xfrm>
              <a:off x="756674" y="939386"/>
              <a:ext cx="5405120" cy="616239"/>
            </a:xfrm>
            <a:custGeom>
              <a:avLst/>
              <a:gdLst>
                <a:gd name="connsiteX0" fmla="*/ 0 w 5405120"/>
                <a:gd name="connsiteY0" fmla="*/ 0 h 616237"/>
                <a:gd name="connsiteX1" fmla="*/ 5097002 w 5405120"/>
                <a:gd name="connsiteY1" fmla="*/ 0 h 616237"/>
                <a:gd name="connsiteX2" fmla="*/ 5405120 w 5405120"/>
                <a:gd name="connsiteY2" fmla="*/ 308119 h 616237"/>
                <a:gd name="connsiteX3" fmla="*/ 5097002 w 5405120"/>
                <a:gd name="connsiteY3" fmla="*/ 616237 h 616237"/>
                <a:gd name="connsiteX4" fmla="*/ 0 w 5405120"/>
                <a:gd name="connsiteY4" fmla="*/ 616237 h 616237"/>
                <a:gd name="connsiteX5" fmla="*/ 0 w 5405120"/>
                <a:gd name="connsiteY5" fmla="*/ 0 h 61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616237">
                  <a:moveTo>
                    <a:pt x="5405120" y="616236"/>
                  </a:moveTo>
                  <a:lnTo>
                    <a:pt x="308118" y="616236"/>
                  </a:lnTo>
                  <a:lnTo>
                    <a:pt x="0" y="308118"/>
                  </a:lnTo>
                  <a:lnTo>
                    <a:pt x="308118" y="1"/>
                  </a:lnTo>
                  <a:lnTo>
                    <a:pt x="5405120" y="1"/>
                  </a:lnTo>
                  <a:lnTo>
                    <a:pt x="5405120" y="616236"/>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425803" tIns="68581" rIns="128016" bIns="68581" numCol="1" spcCol="1270" anchor="ctr" anchorCtr="0">
              <a:noAutofit/>
            </a:bodyPr>
            <a:lstStyle/>
            <a:p>
              <a:pPr marL="0" lvl="0" indent="0" algn="l" defTabSz="800100">
                <a:lnSpc>
                  <a:spcPct val="90000"/>
                </a:lnSpc>
                <a:spcBef>
                  <a:spcPct val="0"/>
                </a:spcBef>
                <a:spcAft>
                  <a:spcPct val="35000"/>
                </a:spcAft>
                <a:buNone/>
              </a:pPr>
              <a:r>
                <a:rPr lang="en-GB" sz="1800" b="1" kern="1200"/>
                <a:t>Need for the change</a:t>
              </a:r>
            </a:p>
          </p:txBody>
        </p:sp>
        <p:sp>
          <p:nvSpPr>
            <p:cNvPr id="16" name="Oval 15" descr="Hurdle with solid fill">
              <a:extLst>
                <a:ext uri="{FF2B5EF4-FFF2-40B4-BE49-F238E27FC236}">
                  <a16:creationId xmlns:a16="http://schemas.microsoft.com/office/drawing/2014/main" id="{3A0744F7-187E-E12C-7165-931AABFB3159}"/>
                </a:ext>
              </a:extLst>
            </p:cNvPr>
            <p:cNvSpPr/>
            <p:nvPr/>
          </p:nvSpPr>
          <p:spPr>
            <a:xfrm>
              <a:off x="448555" y="939387"/>
              <a:ext cx="616237" cy="616237"/>
            </a:xfrm>
            <a:prstGeom prst="ellipse">
              <a:avLst/>
            </a:prstGeom>
            <a:blipFill>
              <a:blip r:embed="rId2">
                <a:extLst>
                  <a:ext uri="{96DAC541-7B7A-43D3-8B79-37D633B846F1}">
                    <asvg:svgBlip xmlns:asvg="http://schemas.microsoft.com/office/drawing/2016/SVG/main" r:embed="rId3"/>
                  </a:ext>
                </a:extLst>
              </a:blip>
              <a:stretch>
                <a:fillRect/>
              </a:stretch>
            </a:blipFill>
          </p:spPr>
          <p:style>
            <a:lnRef idx="2">
              <a:schemeClr val="lt1">
                <a:hueOff val="0"/>
                <a:satOff val="0"/>
                <a:lumOff val="0"/>
                <a:alphaOff val="0"/>
              </a:schemeClr>
            </a:lnRef>
            <a:fillRef idx="1">
              <a:scrgbClr r="0" g="0" b="0"/>
            </a:fillRef>
            <a:effectRef idx="0">
              <a:schemeClr val="accent2">
                <a:tint val="50000"/>
                <a:hueOff val="0"/>
                <a:satOff val="0"/>
                <a:lumOff val="0"/>
                <a:alphaOff val="0"/>
              </a:schemeClr>
            </a:effectRef>
            <a:fontRef idx="minor">
              <a:schemeClr val="lt1">
                <a:hueOff val="0"/>
                <a:satOff val="0"/>
                <a:lumOff val="0"/>
                <a:alphaOff val="0"/>
              </a:schemeClr>
            </a:fontRef>
          </p:style>
          <p:txBody>
            <a:bodyPr/>
            <a:lstStyle/>
            <a:p>
              <a:endParaRPr lang="en-GB"/>
            </a:p>
          </p:txBody>
        </p:sp>
      </p:grpSp>
      <p:grpSp>
        <p:nvGrpSpPr>
          <p:cNvPr id="34" name="Group 33">
            <a:extLst>
              <a:ext uri="{FF2B5EF4-FFF2-40B4-BE49-F238E27FC236}">
                <a16:creationId xmlns:a16="http://schemas.microsoft.com/office/drawing/2014/main" id="{D56B91B6-4F2D-0E6A-429B-379295500BD3}"/>
              </a:ext>
            </a:extLst>
          </p:cNvPr>
          <p:cNvGrpSpPr/>
          <p:nvPr/>
        </p:nvGrpSpPr>
        <p:grpSpPr>
          <a:xfrm>
            <a:off x="6125455" y="1421986"/>
            <a:ext cx="5713239" cy="616239"/>
            <a:chOff x="6404855" y="1002976"/>
            <a:chExt cx="5713239" cy="616239"/>
          </a:xfrm>
        </p:grpSpPr>
        <p:sp>
          <p:nvSpPr>
            <p:cNvPr id="17" name="Freeform: Shape 16">
              <a:extLst>
                <a:ext uri="{FF2B5EF4-FFF2-40B4-BE49-F238E27FC236}">
                  <a16:creationId xmlns:a16="http://schemas.microsoft.com/office/drawing/2014/main" id="{C9D552D4-13B9-56B0-FEAB-099D4E84C964}"/>
                </a:ext>
              </a:extLst>
            </p:cNvPr>
            <p:cNvSpPr/>
            <p:nvPr/>
          </p:nvSpPr>
          <p:spPr>
            <a:xfrm>
              <a:off x="6712974" y="1002976"/>
              <a:ext cx="5405120" cy="616239"/>
            </a:xfrm>
            <a:custGeom>
              <a:avLst/>
              <a:gdLst>
                <a:gd name="connsiteX0" fmla="*/ 0 w 5405120"/>
                <a:gd name="connsiteY0" fmla="*/ 0 h 616237"/>
                <a:gd name="connsiteX1" fmla="*/ 5097002 w 5405120"/>
                <a:gd name="connsiteY1" fmla="*/ 0 h 616237"/>
                <a:gd name="connsiteX2" fmla="*/ 5405120 w 5405120"/>
                <a:gd name="connsiteY2" fmla="*/ 308119 h 616237"/>
                <a:gd name="connsiteX3" fmla="*/ 5097002 w 5405120"/>
                <a:gd name="connsiteY3" fmla="*/ 616237 h 616237"/>
                <a:gd name="connsiteX4" fmla="*/ 0 w 5405120"/>
                <a:gd name="connsiteY4" fmla="*/ 616237 h 616237"/>
                <a:gd name="connsiteX5" fmla="*/ 0 w 5405120"/>
                <a:gd name="connsiteY5" fmla="*/ 0 h 61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616237">
                  <a:moveTo>
                    <a:pt x="5405120" y="616236"/>
                  </a:moveTo>
                  <a:lnTo>
                    <a:pt x="308118" y="616236"/>
                  </a:lnTo>
                  <a:lnTo>
                    <a:pt x="0" y="308118"/>
                  </a:lnTo>
                  <a:lnTo>
                    <a:pt x="308118" y="1"/>
                  </a:lnTo>
                  <a:lnTo>
                    <a:pt x="5405120" y="1"/>
                  </a:lnTo>
                  <a:lnTo>
                    <a:pt x="5405120" y="616236"/>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425803" tIns="68581" rIns="128016" bIns="68580" numCol="1" spcCol="1270" anchor="ctr" anchorCtr="0">
              <a:noAutofit/>
            </a:bodyPr>
            <a:lstStyle/>
            <a:p>
              <a:pPr marL="0" lvl="0" indent="0" algn="l" defTabSz="800100">
                <a:lnSpc>
                  <a:spcPct val="90000"/>
                </a:lnSpc>
                <a:spcBef>
                  <a:spcPct val="0"/>
                </a:spcBef>
                <a:spcAft>
                  <a:spcPct val="35000"/>
                </a:spcAft>
                <a:buNone/>
              </a:pPr>
              <a:r>
                <a:rPr lang="en-GB" sz="1800" b="1" kern="1200"/>
                <a:t>Benefits</a:t>
              </a:r>
            </a:p>
          </p:txBody>
        </p:sp>
        <p:sp>
          <p:nvSpPr>
            <p:cNvPr id="18" name="Oval 17" descr="Checkmark with solid fill">
              <a:extLst>
                <a:ext uri="{FF2B5EF4-FFF2-40B4-BE49-F238E27FC236}">
                  <a16:creationId xmlns:a16="http://schemas.microsoft.com/office/drawing/2014/main" id="{FB77B2EA-BE8C-4476-5C71-361F0DC29956}"/>
                </a:ext>
              </a:extLst>
            </p:cNvPr>
            <p:cNvSpPr/>
            <p:nvPr/>
          </p:nvSpPr>
          <p:spPr>
            <a:xfrm>
              <a:off x="6404855" y="1002977"/>
              <a:ext cx="616237" cy="616237"/>
            </a:xfrm>
            <a:prstGeom prst="ellipse">
              <a:avLst/>
            </a:prstGeom>
            <a:blipFill>
              <a:blip r:embed="rId4">
                <a:extLst>
                  <a:ext uri="{96DAC541-7B7A-43D3-8B79-37D633B846F1}">
                    <asvg:svgBlip xmlns:asvg="http://schemas.microsoft.com/office/drawing/2016/SVG/main" r:embed="rId5"/>
                  </a:ext>
                </a:extLst>
              </a:blip>
              <a:stretch>
                <a:fillRect/>
              </a:stretch>
            </a:blipFill>
          </p:spPr>
          <p:style>
            <a:lnRef idx="2">
              <a:schemeClr val="lt1">
                <a:hueOff val="0"/>
                <a:satOff val="0"/>
                <a:lumOff val="0"/>
                <a:alphaOff val="0"/>
              </a:schemeClr>
            </a:lnRef>
            <a:fillRef idx="1">
              <a:scrgbClr r="0" g="0" b="0"/>
            </a:fillRef>
            <a:effectRef idx="0">
              <a:schemeClr val="accent3">
                <a:tint val="50000"/>
                <a:hueOff val="0"/>
                <a:satOff val="0"/>
                <a:lumOff val="0"/>
                <a:alphaOff val="0"/>
              </a:schemeClr>
            </a:effectRef>
            <a:fontRef idx="minor">
              <a:schemeClr val="lt1">
                <a:hueOff val="0"/>
                <a:satOff val="0"/>
                <a:lumOff val="0"/>
                <a:alphaOff val="0"/>
              </a:schemeClr>
            </a:fontRef>
          </p:style>
          <p:txBody>
            <a:bodyPr/>
            <a:lstStyle/>
            <a:p>
              <a:endParaRPr lang="en-GB"/>
            </a:p>
          </p:txBody>
        </p:sp>
      </p:grpSp>
      <p:grpSp>
        <p:nvGrpSpPr>
          <p:cNvPr id="31" name="Group 30">
            <a:extLst>
              <a:ext uri="{FF2B5EF4-FFF2-40B4-BE49-F238E27FC236}">
                <a16:creationId xmlns:a16="http://schemas.microsoft.com/office/drawing/2014/main" id="{CD0E670A-C55D-3B57-2A54-487D0DF646B0}"/>
              </a:ext>
            </a:extLst>
          </p:cNvPr>
          <p:cNvGrpSpPr/>
          <p:nvPr/>
        </p:nvGrpSpPr>
        <p:grpSpPr>
          <a:xfrm>
            <a:off x="188205" y="3817565"/>
            <a:ext cx="5713239" cy="616238"/>
            <a:chOff x="448555" y="2539765"/>
            <a:chExt cx="5713239" cy="616238"/>
          </a:xfrm>
        </p:grpSpPr>
        <p:sp>
          <p:nvSpPr>
            <p:cNvPr id="19" name="Freeform: Shape 18">
              <a:extLst>
                <a:ext uri="{FF2B5EF4-FFF2-40B4-BE49-F238E27FC236}">
                  <a16:creationId xmlns:a16="http://schemas.microsoft.com/office/drawing/2014/main" id="{65742285-E46B-82A3-7C63-299DE0886D7F}"/>
                </a:ext>
              </a:extLst>
            </p:cNvPr>
            <p:cNvSpPr/>
            <p:nvPr/>
          </p:nvSpPr>
          <p:spPr>
            <a:xfrm>
              <a:off x="756674" y="2539765"/>
              <a:ext cx="5405120" cy="616238"/>
            </a:xfrm>
            <a:custGeom>
              <a:avLst/>
              <a:gdLst>
                <a:gd name="connsiteX0" fmla="*/ 0 w 5405120"/>
                <a:gd name="connsiteY0" fmla="*/ 0 h 616237"/>
                <a:gd name="connsiteX1" fmla="*/ 5097002 w 5405120"/>
                <a:gd name="connsiteY1" fmla="*/ 0 h 616237"/>
                <a:gd name="connsiteX2" fmla="*/ 5405120 w 5405120"/>
                <a:gd name="connsiteY2" fmla="*/ 308119 h 616237"/>
                <a:gd name="connsiteX3" fmla="*/ 5097002 w 5405120"/>
                <a:gd name="connsiteY3" fmla="*/ 616237 h 616237"/>
                <a:gd name="connsiteX4" fmla="*/ 0 w 5405120"/>
                <a:gd name="connsiteY4" fmla="*/ 616237 h 616237"/>
                <a:gd name="connsiteX5" fmla="*/ 0 w 5405120"/>
                <a:gd name="connsiteY5" fmla="*/ 0 h 61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616237">
                  <a:moveTo>
                    <a:pt x="5405120" y="616236"/>
                  </a:moveTo>
                  <a:lnTo>
                    <a:pt x="308118" y="616236"/>
                  </a:lnTo>
                  <a:lnTo>
                    <a:pt x="0" y="308118"/>
                  </a:lnTo>
                  <a:lnTo>
                    <a:pt x="308118" y="1"/>
                  </a:lnTo>
                  <a:lnTo>
                    <a:pt x="5405120" y="1"/>
                  </a:lnTo>
                  <a:lnTo>
                    <a:pt x="5405120" y="616236"/>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425803" tIns="68581" rIns="128016" bIns="68579" numCol="1" spcCol="1270" anchor="ctr" anchorCtr="0">
              <a:noAutofit/>
            </a:bodyPr>
            <a:lstStyle/>
            <a:p>
              <a:pPr marL="0" lvl="0" indent="0" algn="l" defTabSz="800100">
                <a:lnSpc>
                  <a:spcPct val="90000"/>
                </a:lnSpc>
                <a:spcBef>
                  <a:spcPct val="0"/>
                </a:spcBef>
                <a:spcAft>
                  <a:spcPct val="35000"/>
                </a:spcAft>
                <a:buNone/>
              </a:pPr>
              <a:r>
                <a:rPr lang="en-GB" sz="1800" b="1" kern="1200"/>
                <a:t>Key Consideration: Cost</a:t>
              </a:r>
            </a:p>
          </p:txBody>
        </p:sp>
        <p:sp>
          <p:nvSpPr>
            <p:cNvPr id="20" name="Oval 19" descr="Coins with solid fill">
              <a:extLst>
                <a:ext uri="{FF2B5EF4-FFF2-40B4-BE49-F238E27FC236}">
                  <a16:creationId xmlns:a16="http://schemas.microsoft.com/office/drawing/2014/main" id="{0BFFD5E9-3F34-FAD7-4E02-2E048227553B}"/>
                </a:ext>
              </a:extLst>
            </p:cNvPr>
            <p:cNvSpPr/>
            <p:nvPr/>
          </p:nvSpPr>
          <p:spPr>
            <a:xfrm>
              <a:off x="448555" y="2539766"/>
              <a:ext cx="616237" cy="616237"/>
            </a:xfrm>
            <a:prstGeom prst="ellipse">
              <a:avLst/>
            </a:prstGeom>
            <a:blipFill>
              <a:blip r:embed="rId6">
                <a:extLst>
                  <a:ext uri="{96DAC541-7B7A-43D3-8B79-37D633B846F1}">
                    <asvg:svgBlip xmlns:asvg="http://schemas.microsoft.com/office/drawing/2016/SVG/main" r:embed="rId7"/>
                  </a:ext>
                </a:extLst>
              </a:blip>
              <a:stretch>
                <a:fillRect/>
              </a:stretch>
            </a:blipFill>
          </p:spPr>
          <p:style>
            <a:lnRef idx="2">
              <a:schemeClr val="lt1">
                <a:hueOff val="0"/>
                <a:satOff val="0"/>
                <a:lumOff val="0"/>
                <a:alphaOff val="0"/>
              </a:schemeClr>
            </a:lnRef>
            <a:fillRef idx="1">
              <a:scrgbClr r="0" g="0" b="0"/>
            </a:fillRef>
            <a:effectRef idx="0">
              <a:schemeClr val="accent4">
                <a:tint val="50000"/>
                <a:hueOff val="0"/>
                <a:satOff val="0"/>
                <a:lumOff val="0"/>
                <a:alphaOff val="0"/>
              </a:schemeClr>
            </a:effectRef>
            <a:fontRef idx="minor">
              <a:schemeClr val="lt1">
                <a:hueOff val="0"/>
                <a:satOff val="0"/>
                <a:lumOff val="0"/>
                <a:alphaOff val="0"/>
              </a:schemeClr>
            </a:fontRef>
          </p:style>
          <p:txBody>
            <a:bodyPr/>
            <a:lstStyle/>
            <a:p>
              <a:endParaRPr lang="en-GB"/>
            </a:p>
          </p:txBody>
        </p:sp>
      </p:grpSp>
      <p:grpSp>
        <p:nvGrpSpPr>
          <p:cNvPr id="32" name="Group 31">
            <a:extLst>
              <a:ext uri="{FF2B5EF4-FFF2-40B4-BE49-F238E27FC236}">
                <a16:creationId xmlns:a16="http://schemas.microsoft.com/office/drawing/2014/main" id="{F6C6BEB3-71E0-86FE-EEB4-F936AE6D9B96}"/>
              </a:ext>
            </a:extLst>
          </p:cNvPr>
          <p:cNvGrpSpPr/>
          <p:nvPr/>
        </p:nvGrpSpPr>
        <p:grpSpPr>
          <a:xfrm>
            <a:off x="6125456" y="3817565"/>
            <a:ext cx="5713239" cy="616238"/>
            <a:chOff x="448555" y="3339954"/>
            <a:chExt cx="5713239" cy="616238"/>
          </a:xfrm>
        </p:grpSpPr>
        <p:sp>
          <p:nvSpPr>
            <p:cNvPr id="21" name="Freeform: Shape 20">
              <a:extLst>
                <a:ext uri="{FF2B5EF4-FFF2-40B4-BE49-F238E27FC236}">
                  <a16:creationId xmlns:a16="http://schemas.microsoft.com/office/drawing/2014/main" id="{885669D8-9507-5373-012E-DD7752C503D3}"/>
                </a:ext>
              </a:extLst>
            </p:cNvPr>
            <p:cNvSpPr/>
            <p:nvPr/>
          </p:nvSpPr>
          <p:spPr>
            <a:xfrm>
              <a:off x="756674" y="3339954"/>
              <a:ext cx="5405120" cy="616238"/>
            </a:xfrm>
            <a:custGeom>
              <a:avLst/>
              <a:gdLst>
                <a:gd name="connsiteX0" fmla="*/ 0 w 5405120"/>
                <a:gd name="connsiteY0" fmla="*/ 0 h 616237"/>
                <a:gd name="connsiteX1" fmla="*/ 5097002 w 5405120"/>
                <a:gd name="connsiteY1" fmla="*/ 0 h 616237"/>
                <a:gd name="connsiteX2" fmla="*/ 5405120 w 5405120"/>
                <a:gd name="connsiteY2" fmla="*/ 308119 h 616237"/>
                <a:gd name="connsiteX3" fmla="*/ 5097002 w 5405120"/>
                <a:gd name="connsiteY3" fmla="*/ 616237 h 616237"/>
                <a:gd name="connsiteX4" fmla="*/ 0 w 5405120"/>
                <a:gd name="connsiteY4" fmla="*/ 616237 h 616237"/>
                <a:gd name="connsiteX5" fmla="*/ 0 w 5405120"/>
                <a:gd name="connsiteY5" fmla="*/ 0 h 61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616237">
                  <a:moveTo>
                    <a:pt x="5405120" y="616236"/>
                  </a:moveTo>
                  <a:lnTo>
                    <a:pt x="308118" y="616236"/>
                  </a:lnTo>
                  <a:lnTo>
                    <a:pt x="0" y="308118"/>
                  </a:lnTo>
                  <a:lnTo>
                    <a:pt x="308118" y="1"/>
                  </a:lnTo>
                  <a:lnTo>
                    <a:pt x="5405120" y="1"/>
                  </a:lnTo>
                  <a:lnTo>
                    <a:pt x="5405120" y="616236"/>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425803" tIns="68581" rIns="128016" bIns="68580" numCol="1" spcCol="1270" anchor="ctr" anchorCtr="0">
              <a:noAutofit/>
            </a:bodyPr>
            <a:lstStyle/>
            <a:p>
              <a:pPr marL="0" lvl="0" indent="0" algn="l" defTabSz="800100">
                <a:lnSpc>
                  <a:spcPct val="90000"/>
                </a:lnSpc>
                <a:spcBef>
                  <a:spcPct val="0"/>
                </a:spcBef>
                <a:spcAft>
                  <a:spcPct val="35000"/>
                </a:spcAft>
                <a:buNone/>
              </a:pPr>
              <a:r>
                <a:rPr lang="en-GB" sz="1800" b="1" kern="1200">
                  <a:latin typeface="+mn-lt"/>
                </a:rPr>
                <a:t>Additional Points</a:t>
              </a:r>
              <a:endParaRPr lang="en-GB" sz="1800" b="1" kern="1200"/>
            </a:p>
          </p:txBody>
        </p:sp>
        <p:sp>
          <p:nvSpPr>
            <p:cNvPr id="22" name="Oval 21" descr="Information with solid fill">
              <a:extLst>
                <a:ext uri="{FF2B5EF4-FFF2-40B4-BE49-F238E27FC236}">
                  <a16:creationId xmlns:a16="http://schemas.microsoft.com/office/drawing/2014/main" id="{ABCD0AE2-E6D9-79D2-9BB3-ECE020309EBA}"/>
                </a:ext>
              </a:extLst>
            </p:cNvPr>
            <p:cNvSpPr/>
            <p:nvPr/>
          </p:nvSpPr>
          <p:spPr>
            <a:xfrm>
              <a:off x="448555" y="3339955"/>
              <a:ext cx="616237" cy="616237"/>
            </a:xfrm>
            <a:prstGeom prst="ellipse">
              <a:avLst/>
            </a:prstGeom>
            <a:blipFill>
              <a:blip r:embed="rId8">
                <a:extLst>
                  <a:ext uri="{96DAC541-7B7A-43D3-8B79-37D633B846F1}">
                    <asvg:svgBlip xmlns:asvg="http://schemas.microsoft.com/office/drawing/2016/SVG/main" r:embed="rId9"/>
                  </a:ext>
                </a:extLst>
              </a:blip>
              <a:stretch>
                <a:fillRect/>
              </a:stretch>
            </a:blipFill>
          </p:spPr>
          <p:style>
            <a:lnRef idx="2">
              <a:schemeClr val="lt1">
                <a:hueOff val="0"/>
                <a:satOff val="0"/>
                <a:lumOff val="0"/>
                <a:alphaOff val="0"/>
              </a:schemeClr>
            </a:lnRef>
            <a:fillRef idx="1">
              <a:scrgbClr r="0" g="0" b="0"/>
            </a:fillRef>
            <a:effectRef idx="0">
              <a:schemeClr val="accent5">
                <a:tint val="50000"/>
                <a:hueOff val="0"/>
                <a:satOff val="0"/>
                <a:lumOff val="0"/>
                <a:alphaOff val="0"/>
              </a:schemeClr>
            </a:effectRef>
            <a:fontRef idx="minor">
              <a:schemeClr val="lt1">
                <a:hueOff val="0"/>
                <a:satOff val="0"/>
                <a:lumOff val="0"/>
                <a:alphaOff val="0"/>
              </a:schemeClr>
            </a:fontRef>
          </p:style>
          <p:txBody>
            <a:bodyPr/>
            <a:lstStyle/>
            <a:p>
              <a:endParaRPr lang="en-GB"/>
            </a:p>
          </p:txBody>
        </p:sp>
      </p:grpSp>
      <p:sp>
        <p:nvSpPr>
          <p:cNvPr id="30" name="TextBox 29">
            <a:extLst>
              <a:ext uri="{FF2B5EF4-FFF2-40B4-BE49-F238E27FC236}">
                <a16:creationId xmlns:a16="http://schemas.microsoft.com/office/drawing/2014/main" id="{305933EA-EA48-70F3-F71A-06EA595F2B9B}"/>
              </a:ext>
            </a:extLst>
          </p:cNvPr>
          <p:cNvSpPr txBox="1"/>
          <p:nvPr/>
        </p:nvSpPr>
        <p:spPr>
          <a:xfrm>
            <a:off x="838200" y="2029192"/>
            <a:ext cx="5105400" cy="1477328"/>
          </a:xfrm>
          <a:prstGeom prst="rect">
            <a:avLst/>
          </a:prstGeom>
          <a:noFill/>
        </p:spPr>
        <p:txBody>
          <a:bodyPr wrap="square">
            <a:spAutoFit/>
          </a:bodyPr>
          <a:lstStyle/>
          <a:p>
            <a:pPr algn="l">
              <a:spcBef>
                <a:spcPts val="600"/>
              </a:spcBef>
              <a:spcAft>
                <a:spcPts val="300"/>
              </a:spcAft>
              <a:buNone/>
            </a:pPr>
            <a:r>
              <a:rPr lang="en-GB" sz="1600" b="1" i="0">
                <a:solidFill>
                  <a:srgbClr val="424242"/>
                </a:solidFill>
                <a:effectLst/>
                <a:latin typeface="Roboto" panose="02000000000000000000" pitchFamily="2" charset="0"/>
                <a:ea typeface="Roboto" panose="02000000000000000000" pitchFamily="2" charset="0"/>
                <a:cs typeface="Roboto" panose="02000000000000000000" pitchFamily="2" charset="0"/>
              </a:rPr>
              <a:t>No formal End-of-Gate Closure (</a:t>
            </a:r>
            <a:r>
              <a:rPr lang="en-GB" sz="1600" b="1" i="0" err="1">
                <a:solidFill>
                  <a:srgbClr val="424242"/>
                </a:solidFill>
                <a:effectLst/>
                <a:latin typeface="Roboto" panose="02000000000000000000" pitchFamily="2" charset="0"/>
                <a:ea typeface="Roboto" panose="02000000000000000000" pitchFamily="2" charset="0"/>
                <a:cs typeface="Roboto" panose="02000000000000000000" pitchFamily="2" charset="0"/>
              </a:rPr>
              <a:t>EoGC</a:t>
            </a:r>
            <a:r>
              <a:rPr lang="en-GB" sz="1600" b="1" i="0">
                <a:solidFill>
                  <a:srgbClr val="424242"/>
                </a:solidFill>
                <a:effectLst/>
                <a:latin typeface="Roboto" panose="02000000000000000000" pitchFamily="2" charset="0"/>
                <a:ea typeface="Roboto" panose="02000000000000000000" pitchFamily="2" charset="0"/>
                <a:cs typeface="Roboto" panose="02000000000000000000" pitchFamily="2" charset="0"/>
              </a:rPr>
              <a:t>) notification</a:t>
            </a:r>
            <a:endParaRPr lang="en-GB" sz="1600" b="0" i="0">
              <a:solidFill>
                <a:srgbClr val="424242"/>
              </a:solidFill>
              <a:effectLst/>
              <a:latin typeface="Roboto" panose="02000000000000000000" pitchFamily="2" charset="0"/>
              <a:ea typeface="Roboto" panose="02000000000000000000" pitchFamily="2" charset="0"/>
              <a:cs typeface="Roboto" panose="02000000000000000000" pitchFamily="2" charset="0"/>
            </a:endParaRPr>
          </a:p>
          <a:p>
            <a:pPr marL="285750" indent="-285750" algn="l">
              <a:spcBef>
                <a:spcPts val="300"/>
              </a:spcBef>
              <a:spcAft>
                <a:spcPts val="300"/>
              </a:spcAft>
              <a:buFont typeface="Arial" panose="020B0604020202020204" pitchFamily="34" charset="0"/>
              <a:buChar char="•"/>
            </a:pPr>
            <a:r>
              <a:rPr lang="en-GB" sz="1600" b="0" i="0">
                <a:solidFill>
                  <a:srgbClr val="424242"/>
                </a:solidFill>
                <a:effectLst/>
                <a:latin typeface="Roboto" panose="02000000000000000000" pitchFamily="2" charset="0"/>
                <a:ea typeface="Roboto" panose="02000000000000000000" pitchFamily="2" charset="0"/>
                <a:cs typeface="Roboto" panose="02000000000000000000" pitchFamily="2" charset="0"/>
              </a:rPr>
              <a:t>CSS Users must </a:t>
            </a:r>
            <a:r>
              <a:rPr lang="en-GB" sz="1600" b="1" i="0">
                <a:solidFill>
                  <a:srgbClr val="424242"/>
                </a:solidFill>
                <a:effectLst/>
                <a:latin typeface="Roboto" panose="02000000000000000000" pitchFamily="2" charset="0"/>
                <a:ea typeface="Roboto" panose="02000000000000000000" pitchFamily="2" charset="0"/>
                <a:cs typeface="Roboto" panose="02000000000000000000" pitchFamily="2" charset="0"/>
              </a:rPr>
              <a:t>infer</a:t>
            </a:r>
            <a:r>
              <a:rPr lang="en-GB" sz="1600" b="0" i="0">
                <a:solidFill>
                  <a:srgbClr val="424242"/>
                </a:solidFill>
                <a:effectLst/>
                <a:latin typeface="Roboto" panose="02000000000000000000" pitchFamily="2" charset="0"/>
                <a:ea typeface="Roboto" panose="02000000000000000000" pitchFamily="2" charset="0"/>
                <a:cs typeface="Roboto" panose="02000000000000000000" pitchFamily="2" charset="0"/>
              </a:rPr>
              <a:t> gate closure completion.</a:t>
            </a:r>
          </a:p>
          <a:p>
            <a:pPr marL="285750" indent="-285750" algn="l">
              <a:spcBef>
                <a:spcPts val="300"/>
              </a:spcBef>
              <a:spcAft>
                <a:spcPts val="300"/>
              </a:spcAft>
              <a:buFont typeface="Arial" panose="020B0604020202020204" pitchFamily="34" charset="0"/>
              <a:buChar char="•"/>
            </a:pPr>
            <a:r>
              <a:rPr lang="en-GB" sz="1600" b="1">
                <a:solidFill>
                  <a:srgbClr val="424242"/>
                </a:solidFill>
                <a:latin typeface="Roboto" panose="02000000000000000000" pitchFamily="2" charset="0"/>
                <a:ea typeface="Roboto" panose="02000000000000000000" pitchFamily="2" charset="0"/>
                <a:cs typeface="Roboto" panose="02000000000000000000" pitchFamily="2" charset="0"/>
              </a:rPr>
              <a:t>R</a:t>
            </a:r>
            <a:r>
              <a:rPr lang="en-GB" sz="1600" b="1" i="0">
                <a:solidFill>
                  <a:srgbClr val="424242"/>
                </a:solidFill>
                <a:effectLst/>
                <a:latin typeface="Roboto" panose="02000000000000000000" pitchFamily="2" charset="0"/>
                <a:ea typeface="Roboto" panose="02000000000000000000" pitchFamily="2" charset="0"/>
                <a:cs typeface="Roboto" panose="02000000000000000000" pitchFamily="2" charset="0"/>
              </a:rPr>
              <a:t>econciliation processes</a:t>
            </a:r>
            <a:r>
              <a:rPr lang="en-GB" sz="1600" b="0" i="0">
                <a:solidFill>
                  <a:srgbClr val="424242"/>
                </a:solidFill>
                <a:effectLst/>
                <a:latin typeface="Roboto" panose="02000000000000000000" pitchFamily="2" charset="0"/>
                <a:ea typeface="Roboto" panose="02000000000000000000" pitchFamily="2" charset="0"/>
                <a:cs typeface="Roboto" panose="02000000000000000000" pitchFamily="2" charset="0"/>
              </a:rPr>
              <a:t> are required to confirm message receipt before triggering downstream processes.</a:t>
            </a:r>
          </a:p>
        </p:txBody>
      </p:sp>
      <p:sp>
        <p:nvSpPr>
          <p:cNvPr id="33" name="TextBox 32">
            <a:extLst>
              <a:ext uri="{FF2B5EF4-FFF2-40B4-BE49-F238E27FC236}">
                <a16:creationId xmlns:a16="http://schemas.microsoft.com/office/drawing/2014/main" id="{EFC3EA17-8DDE-2B94-FD25-F364994D77D0}"/>
              </a:ext>
            </a:extLst>
          </p:cNvPr>
          <p:cNvSpPr txBox="1"/>
          <p:nvPr/>
        </p:nvSpPr>
        <p:spPr>
          <a:xfrm>
            <a:off x="6733294" y="2029192"/>
            <a:ext cx="5105400" cy="1308050"/>
          </a:xfrm>
          <a:prstGeom prst="rect">
            <a:avLst/>
          </a:prstGeom>
          <a:noFill/>
        </p:spPr>
        <p:txBody>
          <a:bodyPr wrap="square">
            <a:spAutoFit/>
          </a:bodyPr>
          <a:lstStyle/>
          <a:p>
            <a:pPr marL="285750" indent="-285750" algn="l">
              <a:spcBef>
                <a:spcPts val="600"/>
              </a:spcBef>
              <a:spcAft>
                <a:spcPts val="300"/>
              </a:spcAft>
              <a:buFont typeface="Arial" panose="020B0604020202020204" pitchFamily="34" charset="0"/>
              <a:buChar char="•"/>
            </a:pPr>
            <a:r>
              <a:rPr lang="en-GB" sz="1600" b="0" i="0">
                <a:solidFill>
                  <a:srgbClr val="424242"/>
                </a:solidFill>
                <a:effectLst/>
                <a:latin typeface="Roboto" panose="02000000000000000000" pitchFamily="2" charset="0"/>
                <a:ea typeface="Roboto" panose="02000000000000000000" pitchFamily="2" charset="0"/>
                <a:cs typeface="Roboto" panose="02000000000000000000" pitchFamily="2" charset="0"/>
              </a:rPr>
              <a:t>Helps identify </a:t>
            </a:r>
            <a:r>
              <a:rPr lang="en-GB" sz="1600" b="1" i="0">
                <a:solidFill>
                  <a:srgbClr val="424242"/>
                </a:solidFill>
                <a:effectLst/>
                <a:latin typeface="Roboto" panose="02000000000000000000" pitchFamily="2" charset="0"/>
                <a:ea typeface="Roboto" panose="02000000000000000000" pitchFamily="2" charset="0"/>
                <a:cs typeface="Roboto" panose="02000000000000000000" pitchFamily="2" charset="0"/>
              </a:rPr>
              <a:t>potential message gaps </a:t>
            </a:r>
            <a:r>
              <a:rPr lang="en-GB" sz="1600" b="0" i="0">
                <a:solidFill>
                  <a:srgbClr val="424242"/>
                </a:solidFill>
                <a:effectLst/>
                <a:latin typeface="Roboto" panose="02000000000000000000" pitchFamily="2" charset="0"/>
                <a:ea typeface="Roboto" panose="02000000000000000000" pitchFamily="2" charset="0"/>
                <a:cs typeface="Roboto" panose="02000000000000000000" pitchFamily="2" charset="0"/>
              </a:rPr>
              <a:t>earlier.</a:t>
            </a:r>
          </a:p>
          <a:p>
            <a:pPr marL="285750" indent="-285750" algn="l">
              <a:spcBef>
                <a:spcPts val="600"/>
              </a:spcBef>
              <a:spcAft>
                <a:spcPts val="300"/>
              </a:spcAft>
              <a:buFont typeface="Arial" panose="020B0604020202020204" pitchFamily="34" charset="0"/>
              <a:buChar char="•"/>
            </a:pPr>
            <a:r>
              <a:rPr lang="en-GB" sz="1600" b="0" i="0" err="1">
                <a:solidFill>
                  <a:srgbClr val="424242"/>
                </a:solidFill>
                <a:effectLst/>
                <a:latin typeface="Roboto" panose="02000000000000000000" pitchFamily="2" charset="0"/>
                <a:ea typeface="Roboto" panose="02000000000000000000" pitchFamily="2" charset="0"/>
                <a:cs typeface="Roboto" panose="02000000000000000000" pitchFamily="2" charset="0"/>
              </a:rPr>
              <a:t>EoGC</a:t>
            </a:r>
            <a:r>
              <a:rPr lang="en-GB" sz="1600" b="0" i="0">
                <a:solidFill>
                  <a:srgbClr val="424242"/>
                </a:solidFill>
                <a:effectLst/>
                <a:latin typeface="Roboto" panose="02000000000000000000" pitchFamily="2" charset="0"/>
                <a:ea typeface="Roboto" panose="02000000000000000000" pitchFamily="2" charset="0"/>
                <a:cs typeface="Roboto" panose="02000000000000000000" pitchFamily="2" charset="0"/>
              </a:rPr>
              <a:t> message adds </a:t>
            </a:r>
            <a:r>
              <a:rPr lang="en-GB" sz="1600" b="1" i="0">
                <a:solidFill>
                  <a:srgbClr val="424242"/>
                </a:solidFill>
                <a:effectLst/>
                <a:latin typeface="Roboto" panose="02000000000000000000" pitchFamily="2" charset="0"/>
                <a:ea typeface="Roboto" panose="02000000000000000000" pitchFamily="2" charset="0"/>
                <a:cs typeface="Roboto" panose="02000000000000000000" pitchFamily="2" charset="0"/>
              </a:rPr>
              <a:t>clarity and resilience.</a:t>
            </a:r>
          </a:p>
          <a:p>
            <a:pPr marL="285750" indent="-285750" algn="l">
              <a:spcBef>
                <a:spcPts val="600"/>
              </a:spcBef>
              <a:spcAft>
                <a:spcPts val="300"/>
              </a:spcAft>
              <a:buFont typeface="Arial" panose="020B0604020202020204" pitchFamily="34" charset="0"/>
              <a:buChar char="•"/>
            </a:pPr>
            <a:r>
              <a:rPr lang="en-GB" sz="1600" b="0" i="0">
                <a:solidFill>
                  <a:srgbClr val="424242"/>
                </a:solidFill>
                <a:effectLst/>
                <a:latin typeface="Roboto" panose="02000000000000000000" pitchFamily="2" charset="0"/>
                <a:ea typeface="Roboto" panose="02000000000000000000" pitchFamily="2" charset="0"/>
                <a:cs typeface="Roboto" panose="02000000000000000000" pitchFamily="2" charset="0"/>
              </a:rPr>
              <a:t>Supports </a:t>
            </a:r>
            <a:r>
              <a:rPr lang="en-GB" sz="1600" b="1" i="0">
                <a:solidFill>
                  <a:srgbClr val="424242"/>
                </a:solidFill>
                <a:effectLst/>
                <a:latin typeface="Roboto" panose="02000000000000000000" pitchFamily="2" charset="0"/>
                <a:ea typeface="Roboto" panose="02000000000000000000" pitchFamily="2" charset="0"/>
                <a:cs typeface="Roboto" panose="02000000000000000000" pitchFamily="2" charset="0"/>
              </a:rPr>
              <a:t>timely and accurate </a:t>
            </a:r>
            <a:r>
              <a:rPr lang="en-GB" sz="1600" b="0" i="0">
                <a:solidFill>
                  <a:srgbClr val="424242"/>
                </a:solidFill>
                <a:effectLst/>
                <a:latin typeface="Roboto" panose="02000000000000000000" pitchFamily="2" charset="0"/>
                <a:ea typeface="Roboto" panose="02000000000000000000" pitchFamily="2" charset="0"/>
                <a:cs typeface="Roboto" panose="02000000000000000000" pitchFamily="2" charset="0"/>
              </a:rPr>
              <a:t>downstream processing.</a:t>
            </a:r>
          </a:p>
        </p:txBody>
      </p:sp>
      <p:sp>
        <p:nvSpPr>
          <p:cNvPr id="35" name="TextBox 34">
            <a:extLst>
              <a:ext uri="{FF2B5EF4-FFF2-40B4-BE49-F238E27FC236}">
                <a16:creationId xmlns:a16="http://schemas.microsoft.com/office/drawing/2014/main" id="{90367783-145F-C6EE-DBD0-3A30B212557E}"/>
              </a:ext>
            </a:extLst>
          </p:cNvPr>
          <p:cNvSpPr txBox="1"/>
          <p:nvPr/>
        </p:nvSpPr>
        <p:spPr>
          <a:xfrm>
            <a:off x="838200" y="4430942"/>
            <a:ext cx="5105400" cy="915635"/>
          </a:xfrm>
          <a:prstGeom prst="rect">
            <a:avLst/>
          </a:prstGeom>
          <a:noFill/>
        </p:spPr>
        <p:txBody>
          <a:bodyPr wrap="square">
            <a:spAutoFit/>
          </a:bodyPr>
          <a:lstStyle/>
          <a:p>
            <a:pPr algn="l">
              <a:spcBef>
                <a:spcPts val="600"/>
              </a:spcBef>
              <a:spcAft>
                <a:spcPts val="300"/>
              </a:spcAft>
              <a:buNone/>
            </a:pPr>
            <a:r>
              <a:rPr lang="en-GB" sz="1600" i="0">
                <a:solidFill>
                  <a:srgbClr val="424242"/>
                </a:solidFill>
                <a:effectLst/>
                <a:latin typeface="Roboto" panose="02000000000000000000" pitchFamily="2" charset="0"/>
                <a:ea typeface="Roboto" panose="02000000000000000000" pitchFamily="2" charset="0"/>
                <a:cs typeface="Roboto" panose="02000000000000000000" pitchFamily="2" charset="0"/>
              </a:rPr>
              <a:t>Following the completion of the PIA, the total ROM cost of the change is </a:t>
            </a:r>
            <a:r>
              <a:rPr lang="en-GB" sz="1600" b="1" i="0">
                <a:solidFill>
                  <a:srgbClr val="424242"/>
                </a:solidFill>
                <a:effectLst/>
                <a:latin typeface="Roboto" panose="02000000000000000000" pitchFamily="2" charset="0"/>
                <a:ea typeface="Roboto" panose="02000000000000000000" pitchFamily="2" charset="0"/>
                <a:cs typeface="Roboto" panose="02000000000000000000" pitchFamily="2" charset="0"/>
              </a:rPr>
              <a:t>£513,016.49 - £636,159.33.</a:t>
            </a:r>
          </a:p>
          <a:p>
            <a:pPr algn="l">
              <a:spcBef>
                <a:spcPts val="600"/>
              </a:spcBef>
              <a:spcAft>
                <a:spcPts val="300"/>
              </a:spcAft>
              <a:buNone/>
            </a:pPr>
            <a:endParaRPr lang="en-GB" sz="1400" b="1" i="0">
              <a:solidFill>
                <a:srgbClr val="424242"/>
              </a:solidFill>
              <a:effectLst/>
              <a:latin typeface="Roboto" panose="02000000000000000000" pitchFamily="2" charset="0"/>
              <a:ea typeface="Roboto" panose="02000000000000000000" pitchFamily="2" charset="0"/>
              <a:cs typeface="Roboto" panose="02000000000000000000" pitchFamily="2" charset="0"/>
            </a:endParaRPr>
          </a:p>
        </p:txBody>
      </p:sp>
      <p:sp>
        <p:nvSpPr>
          <p:cNvPr id="36" name="TextBox 35">
            <a:extLst>
              <a:ext uri="{FF2B5EF4-FFF2-40B4-BE49-F238E27FC236}">
                <a16:creationId xmlns:a16="http://schemas.microsoft.com/office/drawing/2014/main" id="{8C431243-987B-B6C1-C7D7-D69AD0F25C19}"/>
              </a:ext>
            </a:extLst>
          </p:cNvPr>
          <p:cNvSpPr txBox="1"/>
          <p:nvPr/>
        </p:nvSpPr>
        <p:spPr>
          <a:xfrm>
            <a:off x="6733294" y="4430942"/>
            <a:ext cx="5105400" cy="2015936"/>
          </a:xfrm>
          <a:prstGeom prst="rect">
            <a:avLst/>
          </a:prstGeom>
          <a:noFill/>
        </p:spPr>
        <p:txBody>
          <a:bodyPr wrap="square">
            <a:spAutoFit/>
          </a:bodyPr>
          <a:lstStyle/>
          <a:p>
            <a:pPr marL="285750" indent="-285750">
              <a:spcBef>
                <a:spcPts val="600"/>
              </a:spcBef>
              <a:spcAft>
                <a:spcPts val="300"/>
              </a:spcAft>
              <a:buFont typeface="Arial" panose="020B0604020202020204" pitchFamily="34" charset="0"/>
              <a:buChar char="•"/>
            </a:pPr>
            <a:r>
              <a:rPr lang="en-GB" sz="1600" i="0">
                <a:effectLst/>
                <a:latin typeface="Roboto" panose="02000000000000000000" pitchFamily="2" charset="0"/>
                <a:ea typeface="Roboto" panose="02000000000000000000" pitchFamily="2" charset="0"/>
                <a:cs typeface="Roboto" panose="02000000000000000000" pitchFamily="2" charset="0"/>
              </a:rPr>
              <a:t>Concerns have been raised regarding existing reporting metrics that place obligations on other central parties to perform activities </a:t>
            </a:r>
            <a:r>
              <a:rPr lang="en-US" altLang="en-US" sz="1600">
                <a:latin typeface="Roboto" panose="02000000000000000000" pitchFamily="2" charset="0"/>
                <a:ea typeface="Roboto" panose="02000000000000000000" pitchFamily="2" charset="0"/>
                <a:cs typeface="Roboto" panose="02000000000000000000" pitchFamily="2" charset="0"/>
              </a:rPr>
              <a:t>within a defined period from the start of gate closure.</a:t>
            </a:r>
          </a:p>
          <a:p>
            <a:pPr marL="285750" indent="-285750">
              <a:spcBef>
                <a:spcPts val="600"/>
              </a:spcBef>
              <a:spcAft>
                <a:spcPts val="300"/>
              </a:spcAft>
              <a:buFont typeface="Arial" panose="020B0604020202020204" pitchFamily="34" charset="0"/>
              <a:buChar char="•"/>
            </a:pPr>
            <a:r>
              <a:rPr lang="en-GB" sz="1600" i="0">
                <a:effectLst/>
                <a:latin typeface="Roboto" panose="02000000000000000000" pitchFamily="2" charset="0"/>
                <a:ea typeface="Roboto" panose="02000000000000000000" pitchFamily="2" charset="0"/>
                <a:cs typeface="Roboto" panose="02000000000000000000" pitchFamily="2" charset="0"/>
              </a:rPr>
              <a:t>Should the proposal for an </a:t>
            </a:r>
            <a:r>
              <a:rPr lang="en-GB" sz="1600" i="0" err="1">
                <a:effectLst/>
                <a:latin typeface="Roboto" panose="02000000000000000000" pitchFamily="2" charset="0"/>
                <a:ea typeface="Roboto" panose="02000000000000000000" pitchFamily="2" charset="0"/>
                <a:cs typeface="Roboto" panose="02000000000000000000" pitchFamily="2" charset="0"/>
              </a:rPr>
              <a:t>EoGC</a:t>
            </a:r>
            <a:r>
              <a:rPr lang="en-GB" sz="1600" i="0">
                <a:effectLst/>
                <a:latin typeface="Roboto" panose="02000000000000000000" pitchFamily="2" charset="0"/>
                <a:ea typeface="Roboto" panose="02000000000000000000" pitchFamily="2" charset="0"/>
                <a:cs typeface="Roboto" panose="02000000000000000000" pitchFamily="2" charset="0"/>
              </a:rPr>
              <a:t> notification be removed, these metrics may need to be revisited.</a:t>
            </a:r>
          </a:p>
          <a:p>
            <a:pPr algn="l">
              <a:spcBef>
                <a:spcPts val="600"/>
              </a:spcBef>
              <a:spcAft>
                <a:spcPts val="300"/>
              </a:spcAft>
              <a:buNone/>
            </a:pPr>
            <a:endParaRPr lang="en-GB" sz="1400" b="1" i="0">
              <a:effectLst/>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7539961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normAutofit/>
          </a:bodyPr>
          <a:lstStyle/>
          <a:p>
            <a:r>
              <a:rPr lang="en-GB"/>
              <a:t>R0169 – Questions for CHIG</a:t>
            </a:r>
          </a:p>
        </p:txBody>
      </p:sp>
      <p:sp>
        <p:nvSpPr>
          <p:cNvPr id="7" name="Block Arc 6">
            <a:extLst>
              <a:ext uri="{FF2B5EF4-FFF2-40B4-BE49-F238E27FC236}">
                <a16:creationId xmlns:a16="http://schemas.microsoft.com/office/drawing/2014/main" id="{DD36E6AB-5104-D9E2-9702-A2623871CE02}"/>
              </a:ext>
            </a:extLst>
          </p:cNvPr>
          <p:cNvSpPr/>
          <p:nvPr/>
        </p:nvSpPr>
        <p:spPr>
          <a:xfrm>
            <a:off x="-4093176" y="87826"/>
            <a:ext cx="7293488" cy="7293488"/>
          </a:xfrm>
          <a:prstGeom prst="blockArc">
            <a:avLst>
              <a:gd name="adj1" fmla="val 18900000"/>
              <a:gd name="adj2" fmla="val 2700000"/>
              <a:gd name="adj3" fmla="val 296"/>
            </a:avLst>
          </a:prstGeom>
        </p:spPr>
        <p:style>
          <a:lnRef idx="2">
            <a:schemeClr val="accent3">
              <a:shade val="60000"/>
              <a:hueOff val="0"/>
              <a:satOff val="0"/>
              <a:lumOff val="0"/>
              <a:alphaOff val="0"/>
            </a:schemeClr>
          </a:lnRef>
          <a:fillRef idx="0">
            <a:schemeClr val="accent3">
              <a:hueOff val="0"/>
              <a:satOff val="0"/>
              <a:lumOff val="0"/>
              <a:alphaOff val="0"/>
            </a:schemeClr>
          </a:fillRef>
          <a:effectRef idx="0">
            <a:schemeClr val="accent3">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8" name="Freeform: Shape 7">
            <a:extLst>
              <a:ext uri="{FF2B5EF4-FFF2-40B4-BE49-F238E27FC236}">
                <a16:creationId xmlns:a16="http://schemas.microsoft.com/office/drawing/2014/main" id="{0D17BA79-63E4-E54D-56E0-4A4B83DCC9CD}"/>
              </a:ext>
            </a:extLst>
          </p:cNvPr>
          <p:cNvSpPr/>
          <p:nvPr/>
        </p:nvSpPr>
        <p:spPr>
          <a:xfrm>
            <a:off x="2784110" y="156710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gradFill flip="none" rotWithShape="1">
            <a:gsLst>
              <a:gs pos="0">
                <a:srgbClr val="70ADA3">
                  <a:lumMod val="67000"/>
                </a:srgbClr>
              </a:gs>
              <a:gs pos="48000">
                <a:srgbClr val="70ADA3">
                  <a:lumMod val="97000"/>
                  <a:lumOff val="3000"/>
                </a:srgbClr>
              </a:gs>
              <a:gs pos="100000">
                <a:prstClr val="white"/>
              </a:gs>
            </a:gsLst>
            <a:lin ang="10800000" scaled="1"/>
            <a:tileRect/>
          </a:gradFill>
          <a:ln w="12700" cap="flat" cmpd="sng" algn="ctr">
            <a:solidFill>
              <a:prstClr val="white">
                <a:hueOff val="0"/>
                <a:satOff val="0"/>
                <a:lumOff val="0"/>
                <a:alphaOff val="0"/>
              </a:prst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860213" tIns="60960" rIns="60960" bIns="60960" numCol="1" spcCol="1270" anchor="ctr" anchorCtr="0">
            <a:noAutofit/>
          </a:bodyPr>
          <a:lstStyle/>
          <a:p>
            <a:pPr marL="0" lvl="0" indent="0" algn="l" defTabSz="800100">
              <a:lnSpc>
                <a:spcPct val="90000"/>
              </a:lnSpc>
              <a:spcBef>
                <a:spcPct val="0"/>
              </a:spcBef>
              <a:spcAft>
                <a:spcPct val="35000"/>
              </a:spcAft>
              <a:buNone/>
            </a:pPr>
            <a:r>
              <a:rPr lang="en-GB" sz="1800" b="0" i="0" kern="1200">
                <a:solidFill>
                  <a:schemeClr val="tx1"/>
                </a:solidFill>
                <a:latin typeface="Roboto" panose="02000000000000000000" pitchFamily="2" charset="0"/>
                <a:ea typeface="Roboto" panose="02000000000000000000" pitchFamily="2" charset="0"/>
                <a:cs typeface="Roboto" panose="02000000000000000000" pitchFamily="2" charset="0"/>
              </a:rPr>
              <a:t>To what extent would receiving a formal End-of-Gate Closure (</a:t>
            </a:r>
            <a:r>
              <a:rPr lang="en-GB" sz="1800" b="0" i="0" kern="1200" err="1">
                <a:solidFill>
                  <a:schemeClr val="tx1"/>
                </a:solidFill>
                <a:latin typeface="Roboto" panose="02000000000000000000" pitchFamily="2" charset="0"/>
                <a:ea typeface="Roboto" panose="02000000000000000000" pitchFamily="2" charset="0"/>
                <a:cs typeface="Roboto" panose="02000000000000000000" pitchFamily="2" charset="0"/>
              </a:rPr>
              <a:t>EoGC</a:t>
            </a:r>
            <a:r>
              <a:rPr lang="en-GB" sz="1800" b="0" i="0" kern="1200">
                <a:solidFill>
                  <a:schemeClr val="tx1"/>
                </a:solidFill>
                <a:latin typeface="Roboto" panose="02000000000000000000" pitchFamily="2" charset="0"/>
                <a:ea typeface="Roboto" panose="02000000000000000000" pitchFamily="2" charset="0"/>
                <a:cs typeface="Roboto" panose="02000000000000000000" pitchFamily="2" charset="0"/>
              </a:rPr>
              <a:t>) notification improve your operational efficiency or reduce risk?</a:t>
            </a:r>
            <a:endParaRPr lang="en-GB" sz="1800" b="0" kern="120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9" name="Oval 8">
            <a:extLst>
              <a:ext uri="{FF2B5EF4-FFF2-40B4-BE49-F238E27FC236}">
                <a16:creationId xmlns:a16="http://schemas.microsoft.com/office/drawing/2014/main" id="{586C462C-7DE3-00BC-5B7C-103CE84C2C3D}"/>
              </a:ext>
            </a:extLst>
          </p:cNvPr>
          <p:cNvSpPr/>
          <p:nvPr/>
        </p:nvSpPr>
        <p:spPr>
          <a:xfrm>
            <a:off x="2106777" y="1431636"/>
            <a:ext cx="1354666" cy="1354666"/>
          </a:xfrm>
          <a:prstGeom prst="ellipse">
            <a:avLst/>
          </a:prstGeom>
        </p:spPr>
        <p:style>
          <a:lnRef idx="2">
            <a:schemeClr val="accent3">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0" name="Freeform: Shape 9">
            <a:extLst>
              <a:ext uri="{FF2B5EF4-FFF2-40B4-BE49-F238E27FC236}">
                <a16:creationId xmlns:a16="http://schemas.microsoft.com/office/drawing/2014/main" id="{7571AFC4-7434-BC0A-1D68-CE8DD1B6401A}"/>
              </a:ext>
            </a:extLst>
          </p:cNvPr>
          <p:cNvSpPr/>
          <p:nvPr/>
        </p:nvSpPr>
        <p:spPr>
          <a:xfrm>
            <a:off x="3178048" y="3192702"/>
            <a:ext cx="6907174" cy="1083733"/>
          </a:xfrm>
          <a:custGeom>
            <a:avLst/>
            <a:gdLst>
              <a:gd name="connsiteX0" fmla="*/ 0 w 6907174"/>
              <a:gd name="connsiteY0" fmla="*/ 0 h 1083733"/>
              <a:gd name="connsiteX1" fmla="*/ 6907174 w 6907174"/>
              <a:gd name="connsiteY1" fmla="*/ 0 h 1083733"/>
              <a:gd name="connsiteX2" fmla="*/ 6907174 w 6907174"/>
              <a:gd name="connsiteY2" fmla="*/ 1083733 h 1083733"/>
              <a:gd name="connsiteX3" fmla="*/ 0 w 6907174"/>
              <a:gd name="connsiteY3" fmla="*/ 1083733 h 1083733"/>
              <a:gd name="connsiteX4" fmla="*/ 0 w 6907174"/>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7174" h="1083733">
                <a:moveTo>
                  <a:pt x="0" y="0"/>
                </a:moveTo>
                <a:lnTo>
                  <a:pt x="6907174" y="0"/>
                </a:lnTo>
                <a:lnTo>
                  <a:pt x="6907174" y="1083733"/>
                </a:lnTo>
                <a:lnTo>
                  <a:pt x="0" y="1083733"/>
                </a:lnTo>
                <a:lnTo>
                  <a:pt x="0" y="0"/>
                </a:lnTo>
                <a:close/>
              </a:path>
            </a:pathLst>
          </a:custGeom>
          <a:gradFill flip="none" rotWithShape="1">
            <a:gsLst>
              <a:gs pos="0">
                <a:schemeClr val="accent3">
                  <a:lumMod val="67000"/>
                </a:schemeClr>
              </a:gs>
              <a:gs pos="48000">
                <a:schemeClr val="accent3">
                  <a:lumMod val="97000"/>
                  <a:lumOff val="3000"/>
                </a:schemeClr>
              </a:gs>
              <a:gs pos="100000">
                <a:schemeClr val="bg1"/>
              </a:gs>
            </a:gsLst>
            <a:lin ang="10800000" scaled="1"/>
            <a:tileRect/>
          </a:gra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860213" tIns="45720" rIns="45720" bIns="45720" numCol="1" spcCol="1270" anchor="ctr" anchorCtr="0">
            <a:noAutofit/>
          </a:bodyPr>
          <a:lstStyle/>
          <a:p>
            <a:pPr lvl="0" defTabSz="800100">
              <a:lnSpc>
                <a:spcPct val="90000"/>
              </a:lnSpc>
              <a:spcBef>
                <a:spcPct val="0"/>
              </a:spcBef>
              <a:spcAft>
                <a:spcPct val="35000"/>
              </a:spcAft>
            </a:pPr>
            <a:r>
              <a:rPr lang="en-GB">
                <a:solidFill>
                  <a:schemeClr val="tx1"/>
                </a:solidFill>
                <a:latin typeface="Roboto" panose="02000000000000000000" pitchFamily="2" charset="0"/>
                <a:ea typeface="Roboto" panose="02000000000000000000" pitchFamily="2" charset="0"/>
                <a:cs typeface="Roboto" panose="02000000000000000000" pitchFamily="2" charset="0"/>
              </a:rPr>
              <a:t>Are you aware of any consumer detriment with this issue?</a:t>
            </a:r>
          </a:p>
        </p:txBody>
      </p:sp>
      <p:sp>
        <p:nvSpPr>
          <p:cNvPr id="11" name="Oval 10">
            <a:extLst>
              <a:ext uri="{FF2B5EF4-FFF2-40B4-BE49-F238E27FC236}">
                <a16:creationId xmlns:a16="http://schemas.microsoft.com/office/drawing/2014/main" id="{9B40C8C2-8430-2B4D-6633-8F91EC7EC615}"/>
              </a:ext>
            </a:extLst>
          </p:cNvPr>
          <p:cNvSpPr/>
          <p:nvPr/>
        </p:nvSpPr>
        <p:spPr>
          <a:xfrm>
            <a:off x="2500714" y="3057236"/>
            <a:ext cx="1354666" cy="1354666"/>
          </a:xfrm>
          <a:prstGeom prst="ellipse">
            <a:avLst/>
          </a:prstGeom>
        </p:spPr>
        <p:style>
          <a:lnRef idx="2">
            <a:schemeClr val="accent3">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2" name="Freeform: Shape 11">
            <a:extLst>
              <a:ext uri="{FF2B5EF4-FFF2-40B4-BE49-F238E27FC236}">
                <a16:creationId xmlns:a16="http://schemas.microsoft.com/office/drawing/2014/main" id="{7FBF081D-2D59-8893-CCA6-D348C303A130}"/>
              </a:ext>
            </a:extLst>
          </p:cNvPr>
          <p:cNvSpPr/>
          <p:nvPr/>
        </p:nvSpPr>
        <p:spPr>
          <a:xfrm>
            <a:off x="2784110" y="481830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gradFill flip="none" rotWithShape="1">
            <a:gsLst>
              <a:gs pos="0">
                <a:schemeClr val="accent3">
                  <a:lumMod val="67000"/>
                </a:schemeClr>
              </a:gs>
              <a:gs pos="48000">
                <a:schemeClr val="accent3">
                  <a:lumMod val="97000"/>
                  <a:lumOff val="3000"/>
                </a:schemeClr>
              </a:gs>
              <a:gs pos="100000">
                <a:schemeClr val="bg1"/>
              </a:gs>
            </a:gsLst>
            <a:lin ang="10800000" scaled="1"/>
            <a:tileRect/>
          </a:gra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860213" tIns="45720" rIns="45720" bIns="45720" numCol="1" spcCol="1270" anchor="ctr" anchorCtr="0">
            <a:noAutofit/>
          </a:bodyPr>
          <a:lstStyle/>
          <a:p>
            <a:pPr lvl="0" defTabSz="800100">
              <a:lnSpc>
                <a:spcPct val="90000"/>
              </a:lnSpc>
              <a:spcBef>
                <a:spcPct val="0"/>
              </a:spcBef>
              <a:spcAft>
                <a:spcPct val="35000"/>
              </a:spcAft>
            </a:pPr>
            <a:r>
              <a:rPr lang="en-GB">
                <a:solidFill>
                  <a:schemeClr val="tx1"/>
                </a:solidFill>
                <a:latin typeface="Roboto" panose="02000000000000000000" pitchFamily="2" charset="0"/>
                <a:ea typeface="Roboto" panose="02000000000000000000" pitchFamily="2" charset="0"/>
                <a:cs typeface="Roboto" panose="02000000000000000000" pitchFamily="2" charset="0"/>
              </a:rPr>
              <a:t>Given the cost, do you believe the benefits of R0169 justify the investment?</a:t>
            </a:r>
          </a:p>
        </p:txBody>
      </p:sp>
      <p:sp>
        <p:nvSpPr>
          <p:cNvPr id="13" name="Oval 12">
            <a:extLst>
              <a:ext uri="{FF2B5EF4-FFF2-40B4-BE49-F238E27FC236}">
                <a16:creationId xmlns:a16="http://schemas.microsoft.com/office/drawing/2014/main" id="{469B7A7F-33BC-E5AB-51FF-5E43CB59E8A0}"/>
              </a:ext>
            </a:extLst>
          </p:cNvPr>
          <p:cNvSpPr/>
          <p:nvPr/>
        </p:nvSpPr>
        <p:spPr>
          <a:xfrm>
            <a:off x="2106777" y="4682836"/>
            <a:ext cx="1354666" cy="1354666"/>
          </a:xfrm>
          <a:prstGeom prst="ellipse">
            <a:avLst/>
          </a:prstGeom>
        </p:spPr>
        <p:style>
          <a:lnRef idx="2">
            <a:schemeClr val="accent3">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pic>
        <p:nvPicPr>
          <p:cNvPr id="4" name="Graphic 3" descr="Question Mark with solid fill">
            <a:extLst>
              <a:ext uri="{FF2B5EF4-FFF2-40B4-BE49-F238E27FC236}">
                <a16:creationId xmlns:a16="http://schemas.microsoft.com/office/drawing/2014/main" id="{7E3587A8-EBEE-55C1-03A2-4097D858A70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80110" y="1604969"/>
            <a:ext cx="1008000" cy="1008000"/>
          </a:xfrm>
          <a:prstGeom prst="rect">
            <a:avLst/>
          </a:prstGeom>
        </p:spPr>
      </p:pic>
      <p:pic>
        <p:nvPicPr>
          <p:cNvPr id="14" name="Graphic 13" descr="Question Mark with solid fill">
            <a:extLst>
              <a:ext uri="{FF2B5EF4-FFF2-40B4-BE49-F238E27FC236}">
                <a16:creationId xmlns:a16="http://schemas.microsoft.com/office/drawing/2014/main" id="{86E84730-C38B-A8B3-8EC0-C9F380FFAC4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74047" y="3230569"/>
            <a:ext cx="1008000" cy="1008000"/>
          </a:xfrm>
          <a:prstGeom prst="rect">
            <a:avLst/>
          </a:prstGeom>
        </p:spPr>
      </p:pic>
      <p:pic>
        <p:nvPicPr>
          <p:cNvPr id="15" name="Graphic 14" descr="Question Mark with solid fill">
            <a:extLst>
              <a:ext uri="{FF2B5EF4-FFF2-40B4-BE49-F238E27FC236}">
                <a16:creationId xmlns:a16="http://schemas.microsoft.com/office/drawing/2014/main" id="{91A8880E-5914-AF65-26EC-5D88500B5C5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80110" y="4856168"/>
            <a:ext cx="1008000" cy="1008000"/>
          </a:xfrm>
          <a:prstGeom prst="rect">
            <a:avLst/>
          </a:prstGeom>
        </p:spPr>
      </p:pic>
    </p:spTree>
    <p:extLst>
      <p:ext uri="{BB962C8B-B14F-4D97-AF65-F5344CB8AC3E}">
        <p14:creationId xmlns:p14="http://schemas.microsoft.com/office/powerpoint/2010/main" val="6299958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0832A-CA5F-2AD0-B26A-23996D1269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EB8225-C015-2816-9562-6019085F3B64}"/>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9. R0178 - Improvements to CSS Business Process Logic</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4B10726B-7C77-9D59-ABF5-1D26744F0EB7}"/>
              </a:ext>
            </a:extLst>
          </p:cNvPr>
          <p:cNvSpPr>
            <a:spLocks noGrp="1"/>
          </p:cNvSpPr>
          <p:nvPr>
            <p:ph type="body" sz="quarter" idx="10"/>
          </p:nvPr>
        </p:nvSpPr>
        <p:spPr/>
        <p:txBody>
          <a:bodyPr/>
          <a:lstStyle/>
          <a:p>
            <a:r>
              <a:rPr lang="en-GB"/>
              <a:t>Maxime van </a:t>
            </a:r>
            <a:r>
              <a:rPr lang="en-GB" err="1"/>
              <a:t>eyseren</a:t>
            </a:r>
            <a:endParaRPr lang="en-GB"/>
          </a:p>
        </p:txBody>
      </p:sp>
    </p:spTree>
    <p:extLst>
      <p:ext uri="{BB962C8B-B14F-4D97-AF65-F5344CB8AC3E}">
        <p14:creationId xmlns:p14="http://schemas.microsoft.com/office/powerpoint/2010/main" val="28770973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D2515-1550-44EF-0813-8540B7FDE5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8056ED-6E25-3B14-B103-7B71BFD86D50}"/>
              </a:ext>
            </a:extLst>
          </p:cNvPr>
          <p:cNvSpPr>
            <a:spLocks noGrp="1"/>
          </p:cNvSpPr>
          <p:nvPr>
            <p:ph type="title"/>
          </p:nvPr>
        </p:nvSpPr>
        <p:spPr/>
        <p:txBody>
          <a:bodyPr/>
          <a:lstStyle/>
          <a:p>
            <a:r>
              <a:rPr lang="en-GB"/>
              <a:t>R0178 – overview</a:t>
            </a:r>
          </a:p>
        </p:txBody>
      </p:sp>
      <p:sp>
        <p:nvSpPr>
          <p:cNvPr id="6" name="Rectangle 5">
            <a:extLst>
              <a:ext uri="{FF2B5EF4-FFF2-40B4-BE49-F238E27FC236}">
                <a16:creationId xmlns:a16="http://schemas.microsoft.com/office/drawing/2014/main" id="{4FE02C77-DC58-B591-C14C-EA565654335F}"/>
              </a:ext>
            </a:extLst>
          </p:cNvPr>
          <p:cNvSpPr/>
          <p:nvPr/>
        </p:nvSpPr>
        <p:spPr>
          <a:xfrm>
            <a:off x="495300" y="403805"/>
            <a:ext cx="10515600" cy="6050390"/>
          </a:xfrm>
          <a:prstGeom prst="rect">
            <a:avLst/>
          </a:prstGeom>
          <a:noFill/>
        </p:spPr>
        <p:txBody>
          <a:bodyPr/>
          <a:lstStyle/>
          <a:p>
            <a:endParaRPr lang="en-GB"/>
          </a:p>
        </p:txBody>
      </p:sp>
      <p:sp>
        <p:nvSpPr>
          <p:cNvPr id="5" name="Text Placeholder 3">
            <a:extLst>
              <a:ext uri="{FF2B5EF4-FFF2-40B4-BE49-F238E27FC236}">
                <a16:creationId xmlns:a16="http://schemas.microsoft.com/office/drawing/2014/main" id="{02BD3DAE-2A2F-859F-27B8-B65D9437E377}"/>
              </a:ext>
            </a:extLst>
          </p:cNvPr>
          <p:cNvSpPr>
            <a:spLocks noGrp="1"/>
          </p:cNvSpPr>
          <p:nvPr>
            <p:ph type="body" sz="quarter" idx="11"/>
          </p:nvPr>
        </p:nvSpPr>
        <p:spPr>
          <a:xfrm>
            <a:off x="520700" y="1364033"/>
            <a:ext cx="10496550" cy="4460875"/>
          </a:xfrm>
        </p:spPr>
        <p:txBody>
          <a:bodyPr>
            <a:noAutofit/>
          </a:bodyPr>
          <a:lstStyle/>
          <a:p>
            <a:pPr marL="0" indent="0">
              <a:lnSpc>
                <a:spcPct val="110000"/>
              </a:lnSpc>
              <a:buNone/>
            </a:pPr>
            <a:r>
              <a:rPr lang="en-GB" sz="1600"/>
              <a:t>This change proposal is aimed towards rectifying a collection of issues that were identified with the CSS Business Process Logic.</a:t>
            </a:r>
          </a:p>
          <a:p>
            <a:pPr marL="0" indent="0">
              <a:lnSpc>
                <a:spcPct val="110000"/>
              </a:lnSpc>
              <a:buNone/>
            </a:pPr>
            <a:r>
              <a:rPr lang="en-GB" sz="1600"/>
              <a:t>These have been identified as follows:</a:t>
            </a:r>
          </a:p>
        </p:txBody>
      </p:sp>
      <p:grpSp>
        <p:nvGrpSpPr>
          <p:cNvPr id="26" name="Group 25">
            <a:extLst>
              <a:ext uri="{FF2B5EF4-FFF2-40B4-BE49-F238E27FC236}">
                <a16:creationId xmlns:a16="http://schemas.microsoft.com/office/drawing/2014/main" id="{A0EE2583-4B60-B2AF-A537-1570EFF2151E}"/>
              </a:ext>
            </a:extLst>
          </p:cNvPr>
          <p:cNvGrpSpPr/>
          <p:nvPr/>
        </p:nvGrpSpPr>
        <p:grpSpPr>
          <a:xfrm>
            <a:off x="1346261" y="2543175"/>
            <a:ext cx="9499478" cy="3733872"/>
            <a:chOff x="746186" y="2543175"/>
            <a:chExt cx="9499478" cy="3733872"/>
          </a:xfrm>
        </p:grpSpPr>
        <p:sp>
          <p:nvSpPr>
            <p:cNvPr id="15" name="Rectangle 14">
              <a:extLst>
                <a:ext uri="{FF2B5EF4-FFF2-40B4-BE49-F238E27FC236}">
                  <a16:creationId xmlns:a16="http://schemas.microsoft.com/office/drawing/2014/main" id="{F9D9101C-44E8-79D9-75B1-17B4DA90229C}"/>
                </a:ext>
              </a:extLst>
            </p:cNvPr>
            <p:cNvSpPr/>
            <p:nvPr/>
          </p:nvSpPr>
          <p:spPr>
            <a:xfrm>
              <a:off x="746186" y="2543175"/>
              <a:ext cx="2501900" cy="1219200"/>
            </a:xfrm>
            <a:prstGeom prst="rect">
              <a:avLst/>
            </a:prstGeom>
            <a:solidFill>
              <a:srgbClr val="70A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5000"/>
                </a:lnSpc>
                <a:spcBef>
                  <a:spcPts val="600"/>
                </a:spcBef>
                <a:spcAft>
                  <a:spcPts val="600"/>
                </a:spcAft>
              </a:pPr>
              <a:r>
                <a:rPr lang="en-GB" sz="1600" b="1" i="0">
                  <a:solidFill>
                    <a:schemeClr val="bg1"/>
                  </a:solidFill>
                  <a:effectLst/>
                  <a:latin typeface="Roboto" panose="02000000000000000000" pitchFamily="2" charset="0"/>
                  <a:ea typeface="Roboto" panose="02000000000000000000" pitchFamily="2" charset="0"/>
                  <a:cs typeface="Roboto" panose="02000000000000000000" pitchFamily="2" charset="0"/>
                </a:rPr>
                <a:t>1. Deactivation of an active reg. whilst in-flight switch in progress</a:t>
              </a:r>
            </a:p>
          </p:txBody>
        </p:sp>
        <p:sp>
          <p:nvSpPr>
            <p:cNvPr id="16" name="Rectangle 15">
              <a:extLst>
                <a:ext uri="{FF2B5EF4-FFF2-40B4-BE49-F238E27FC236}">
                  <a16:creationId xmlns:a16="http://schemas.microsoft.com/office/drawing/2014/main" id="{B4B913CB-455E-4446-FFA8-A8291D99EA6F}"/>
                </a:ext>
              </a:extLst>
            </p:cNvPr>
            <p:cNvSpPr/>
            <p:nvPr/>
          </p:nvSpPr>
          <p:spPr>
            <a:xfrm>
              <a:off x="746186" y="3762373"/>
              <a:ext cx="2501900" cy="2514674"/>
            </a:xfrm>
            <a:prstGeom prst="rect">
              <a:avLst/>
            </a:prstGeom>
            <a:solidFill>
              <a:srgbClr val="E2EF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b="0" i="0">
                  <a:solidFill>
                    <a:srgbClr val="242424"/>
                  </a:solidFill>
                  <a:effectLst/>
                  <a:latin typeface="Roboto" panose="02000000000000000000" pitchFamily="2" charset="0"/>
                  <a:ea typeface="Roboto" panose="02000000000000000000" pitchFamily="2" charset="0"/>
                  <a:cs typeface="Roboto" panose="02000000000000000000" pitchFamily="2" charset="0"/>
                </a:rPr>
                <a:t>Instances of the incumbent supplier withdrawing before the 'Supply Effective from Date' cause accepted switches to fail at Gate Closure (17:00hrs). This leaves no losing supplier, stalling the switch process</a:t>
              </a:r>
              <a:r>
                <a:rPr lang="en-GB" sz="1200" b="0" i="0">
                  <a:solidFill>
                    <a:srgbClr val="242424"/>
                  </a:solidFill>
                  <a:effectLst/>
                </a:rPr>
                <a:t>. </a:t>
              </a:r>
            </a:p>
            <a:p>
              <a:endParaRPr lang="en-GB" sz="1200">
                <a:solidFill>
                  <a:srgbClr val="242424"/>
                </a:solidFill>
              </a:endParaRPr>
            </a:p>
          </p:txBody>
        </p:sp>
        <p:sp>
          <p:nvSpPr>
            <p:cNvPr id="20" name="Rectangle 19">
              <a:extLst>
                <a:ext uri="{FF2B5EF4-FFF2-40B4-BE49-F238E27FC236}">
                  <a16:creationId xmlns:a16="http://schemas.microsoft.com/office/drawing/2014/main" id="{7A139198-4708-7DD2-1C97-8522B411DA99}"/>
                </a:ext>
              </a:extLst>
            </p:cNvPr>
            <p:cNvSpPr/>
            <p:nvPr/>
          </p:nvSpPr>
          <p:spPr>
            <a:xfrm>
              <a:off x="4244975" y="2543175"/>
              <a:ext cx="2501900" cy="1219200"/>
            </a:xfrm>
            <a:prstGeom prst="rect">
              <a:avLst/>
            </a:prstGeom>
            <a:solidFill>
              <a:srgbClr val="70A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5000"/>
                </a:lnSpc>
                <a:spcBef>
                  <a:spcPts val="600"/>
                </a:spcBef>
                <a:spcAft>
                  <a:spcPts val="600"/>
                </a:spcAft>
              </a:pPr>
              <a:r>
                <a:rPr lang="en-GB" sz="1600" b="1" i="0">
                  <a:solidFill>
                    <a:schemeClr val="bg1"/>
                  </a:solidFill>
                  <a:effectLst/>
                  <a:latin typeface="Roboto" panose="02000000000000000000" pitchFamily="2" charset="0"/>
                  <a:ea typeface="Roboto" panose="02000000000000000000" pitchFamily="2" charset="0"/>
                  <a:cs typeface="Roboto" panose="02000000000000000000" pitchFamily="2" charset="0"/>
                </a:rPr>
                <a:t>2. Deactivation of a prior cancelled registration                         </a:t>
              </a:r>
              <a:r>
                <a:rPr lang="en-GB" sz="1600" b="1" i="0">
                  <a:solidFill>
                    <a:srgbClr val="70ADA3"/>
                  </a:solidFill>
                  <a:effectLst/>
                  <a:latin typeface="+mn-lt"/>
                  <a:ea typeface="Times New Roman" panose="02020603050405020304" pitchFamily="18" charset="0"/>
                  <a:cs typeface="Times New Roman" panose="02020603050405020304" pitchFamily="18" charset="0"/>
                </a:rPr>
                <a:t>.</a:t>
              </a:r>
            </a:p>
          </p:txBody>
        </p:sp>
        <p:sp>
          <p:nvSpPr>
            <p:cNvPr id="21" name="Rectangle 20">
              <a:extLst>
                <a:ext uri="{FF2B5EF4-FFF2-40B4-BE49-F238E27FC236}">
                  <a16:creationId xmlns:a16="http://schemas.microsoft.com/office/drawing/2014/main" id="{0FC8C750-B708-F0BD-1102-F98C90FD791A}"/>
                </a:ext>
              </a:extLst>
            </p:cNvPr>
            <p:cNvSpPr/>
            <p:nvPr/>
          </p:nvSpPr>
          <p:spPr>
            <a:xfrm>
              <a:off x="4244975" y="3762374"/>
              <a:ext cx="2501900" cy="2514673"/>
            </a:xfrm>
            <a:prstGeom prst="rect">
              <a:avLst/>
            </a:prstGeom>
            <a:solidFill>
              <a:srgbClr val="E2EF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This scenario occurs when the registered supplier of an </a:t>
              </a:r>
              <a:r>
                <a:rPr lang="en-GB" sz="1200" b="0" kern="1200" err="1">
                  <a:solidFill>
                    <a:schemeClr val="tx1"/>
                  </a:solidFill>
                  <a:effectLst/>
                  <a:latin typeface="Roboto" panose="02000000000000000000" pitchFamily="2" charset="0"/>
                  <a:ea typeface="Roboto" panose="02000000000000000000" pitchFamily="2" charset="0"/>
                  <a:cs typeface="Roboto" panose="02000000000000000000" pitchFamily="2" charset="0"/>
                </a:rPr>
                <a:t>MPxN</a:t>
              </a:r>
              <a:r>
                <a:rPr lang="en-GB" sz="12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 is the same supplier that cancelled a previous switch for the same </a:t>
              </a:r>
              <a:r>
                <a:rPr lang="en-GB" sz="1200" b="0" kern="1200" err="1">
                  <a:solidFill>
                    <a:schemeClr val="tx1"/>
                  </a:solidFill>
                  <a:effectLst/>
                  <a:latin typeface="Roboto" panose="02000000000000000000" pitchFamily="2" charset="0"/>
                  <a:ea typeface="Roboto" panose="02000000000000000000" pitchFamily="2" charset="0"/>
                  <a:cs typeface="Roboto" panose="02000000000000000000" pitchFamily="2" charset="0"/>
                </a:rPr>
                <a:t>MPxN</a:t>
              </a:r>
              <a:r>
                <a:rPr lang="en-GB" sz="12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 The supplier might accidentally deactivate the active registration using the cancelled registration identifier. CSS currently accepts this request, erroneously changing the cancelled registration state to inactive and sending out </a:t>
              </a:r>
              <a:r>
                <a:rPr lang="en-GB" sz="1200" b="0" kern="1200" err="1">
                  <a:solidFill>
                    <a:schemeClr val="tx1"/>
                  </a:solidFill>
                  <a:effectLst/>
                  <a:latin typeface="Roboto" panose="02000000000000000000" pitchFamily="2" charset="0"/>
                  <a:ea typeface="Roboto" panose="02000000000000000000" pitchFamily="2" charset="0"/>
                  <a:cs typeface="Roboto" panose="02000000000000000000" pitchFamily="2" charset="0"/>
                </a:rPr>
                <a:t>securedInactive</a:t>
              </a:r>
              <a:r>
                <a:rPr lang="en-GB" sz="12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 messages.</a:t>
              </a:r>
            </a:p>
            <a:p>
              <a:endParaRPr lang="en-GB" sz="1200">
                <a:solidFill>
                  <a:schemeClr val="tx1"/>
                </a:solidFill>
              </a:endParaRPr>
            </a:p>
          </p:txBody>
        </p:sp>
        <p:sp>
          <p:nvSpPr>
            <p:cNvPr id="23" name="Rectangle 22">
              <a:extLst>
                <a:ext uri="{FF2B5EF4-FFF2-40B4-BE49-F238E27FC236}">
                  <a16:creationId xmlns:a16="http://schemas.microsoft.com/office/drawing/2014/main" id="{AB819A03-538E-0B59-922E-AB19EDA15056}"/>
                </a:ext>
              </a:extLst>
            </p:cNvPr>
            <p:cNvSpPr/>
            <p:nvPr/>
          </p:nvSpPr>
          <p:spPr>
            <a:xfrm>
              <a:off x="7743764" y="2543175"/>
              <a:ext cx="2501900" cy="1219200"/>
            </a:xfrm>
            <a:prstGeom prst="rect">
              <a:avLst/>
            </a:prstGeom>
            <a:solidFill>
              <a:srgbClr val="70A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5000"/>
                </a:lnSpc>
                <a:spcBef>
                  <a:spcPts val="600"/>
                </a:spcBef>
                <a:spcAft>
                  <a:spcPts val="600"/>
                </a:spcAft>
              </a:pPr>
              <a:r>
                <a:rPr lang="en-GB" sz="1600" b="1" i="0">
                  <a:solidFill>
                    <a:schemeClr val="bg1"/>
                  </a:solidFill>
                  <a:effectLst/>
                  <a:latin typeface="Roboto" panose="02000000000000000000" pitchFamily="2" charset="0"/>
                  <a:ea typeface="Roboto" panose="02000000000000000000" pitchFamily="2" charset="0"/>
                  <a:cs typeface="Roboto" panose="02000000000000000000" pitchFamily="2" charset="0"/>
                </a:rPr>
                <a:t>3. OFAF switch containing multiple MPxN</a:t>
              </a:r>
              <a:r>
                <a:rPr lang="en-GB" sz="1600" b="1" i="0">
                  <a:solidFill>
                    <a:srgbClr val="70ADA3"/>
                  </a:solidFill>
                  <a:effectLst/>
                  <a:latin typeface="+mn-lt"/>
                  <a:ea typeface="Times New Roman" panose="02020603050405020304" pitchFamily="18" charset="0"/>
                  <a:cs typeface="Times New Roman" panose="02020603050405020304" pitchFamily="18" charset="0"/>
                </a:rPr>
                <a:t>.</a:t>
              </a:r>
            </a:p>
          </p:txBody>
        </p:sp>
        <p:sp>
          <p:nvSpPr>
            <p:cNvPr id="24" name="Rectangle 23">
              <a:extLst>
                <a:ext uri="{FF2B5EF4-FFF2-40B4-BE49-F238E27FC236}">
                  <a16:creationId xmlns:a16="http://schemas.microsoft.com/office/drawing/2014/main" id="{28D83F9F-3716-C60D-2BB1-1CA8328E7C28}"/>
                </a:ext>
              </a:extLst>
            </p:cNvPr>
            <p:cNvSpPr/>
            <p:nvPr/>
          </p:nvSpPr>
          <p:spPr>
            <a:xfrm>
              <a:off x="7743764" y="3762374"/>
              <a:ext cx="2501900" cy="2514673"/>
            </a:xfrm>
            <a:prstGeom prst="rect">
              <a:avLst/>
            </a:prstGeom>
            <a:solidFill>
              <a:srgbClr val="E2EF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This is the instance where the end user sends through a One Fail All Fail (OFAF) switch with the same </a:t>
              </a:r>
              <a:r>
                <a:rPr lang="en-GB" sz="1200" b="0" kern="1200" err="1">
                  <a:solidFill>
                    <a:schemeClr val="tx1"/>
                  </a:solidFill>
                  <a:effectLst/>
                  <a:latin typeface="Roboto" panose="02000000000000000000" pitchFamily="2" charset="0"/>
                  <a:ea typeface="Roboto" panose="02000000000000000000" pitchFamily="2" charset="0"/>
                  <a:cs typeface="Roboto" panose="02000000000000000000" pitchFamily="2" charset="0"/>
                </a:rPr>
                <a:t>MPxN</a:t>
              </a:r>
              <a:r>
                <a:rPr lang="en-GB" sz="12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 contained within the payload 2 or more times.</a:t>
              </a:r>
            </a:p>
            <a:p>
              <a:endParaRPr lang="en-GB" sz="1200">
                <a:solidFill>
                  <a:schemeClr val="tx1"/>
                </a:solidFill>
                <a:latin typeface="Roboto" panose="02000000000000000000" pitchFamily="2" charset="0"/>
                <a:ea typeface="Roboto" panose="02000000000000000000" pitchFamily="2" charset="0"/>
                <a:cs typeface="Roboto" panose="02000000000000000000" pitchFamily="2" charset="0"/>
              </a:endParaRPr>
            </a:p>
            <a:p>
              <a:r>
                <a:rPr lang="en-GB" sz="12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Multiple registration IDs are created for the same </a:t>
              </a:r>
              <a:r>
                <a:rPr lang="en-GB" sz="1200" b="0" kern="1200" err="1">
                  <a:solidFill>
                    <a:schemeClr val="tx1"/>
                  </a:solidFill>
                  <a:effectLst/>
                  <a:latin typeface="Roboto" panose="02000000000000000000" pitchFamily="2" charset="0"/>
                  <a:ea typeface="Roboto" panose="02000000000000000000" pitchFamily="2" charset="0"/>
                  <a:cs typeface="Roboto" panose="02000000000000000000" pitchFamily="2" charset="0"/>
                </a:rPr>
                <a:t>MPxN</a:t>
              </a:r>
              <a:r>
                <a:rPr lang="en-GB" sz="12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 and the registration is left in an incorrect state given a lack of appropriate BDVRs.</a:t>
              </a:r>
            </a:p>
          </p:txBody>
        </p:sp>
      </p:grpSp>
    </p:spTree>
    <p:extLst>
      <p:ext uri="{BB962C8B-B14F-4D97-AF65-F5344CB8AC3E}">
        <p14:creationId xmlns:p14="http://schemas.microsoft.com/office/powerpoint/2010/main" val="42498229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314D1-3BC3-D363-7B3F-9A5F423808A1}"/>
              </a:ext>
            </a:extLst>
          </p:cNvPr>
          <p:cNvSpPr>
            <a:spLocks noGrp="1"/>
          </p:cNvSpPr>
          <p:nvPr>
            <p:ph type="title"/>
          </p:nvPr>
        </p:nvSpPr>
        <p:spPr/>
        <p:txBody>
          <a:bodyPr/>
          <a:lstStyle/>
          <a:p>
            <a:r>
              <a:rPr lang="en-GB"/>
              <a:t>R0178 - solution</a:t>
            </a:r>
          </a:p>
        </p:txBody>
      </p:sp>
      <p:graphicFrame>
        <p:nvGraphicFramePr>
          <p:cNvPr id="14" name="Table 13">
            <a:extLst>
              <a:ext uri="{FF2B5EF4-FFF2-40B4-BE49-F238E27FC236}">
                <a16:creationId xmlns:a16="http://schemas.microsoft.com/office/drawing/2014/main" id="{69DFC8E6-9159-10EB-78F5-42E8910EA499}"/>
              </a:ext>
            </a:extLst>
          </p:cNvPr>
          <p:cNvGraphicFramePr>
            <a:graphicFrameLocks noGrp="1"/>
          </p:cNvGraphicFramePr>
          <p:nvPr/>
        </p:nvGraphicFramePr>
        <p:xfrm>
          <a:off x="532045" y="1152525"/>
          <a:ext cx="11140892" cy="1246460"/>
        </p:xfrm>
        <a:graphic>
          <a:graphicData uri="http://schemas.openxmlformats.org/drawingml/2006/table">
            <a:tbl>
              <a:tblPr firstRow="1" firstCol="1" bandRow="1">
                <a:tableStyleId>{F5AB1C69-6EDB-4FF4-983F-18BD219EF322}</a:tableStyleId>
              </a:tblPr>
              <a:tblGrid>
                <a:gridCol w="3382730">
                  <a:extLst>
                    <a:ext uri="{9D8B030D-6E8A-4147-A177-3AD203B41FA5}">
                      <a16:colId xmlns:a16="http://schemas.microsoft.com/office/drawing/2014/main" val="1719572607"/>
                    </a:ext>
                  </a:extLst>
                </a:gridCol>
                <a:gridCol w="7758162">
                  <a:extLst>
                    <a:ext uri="{9D8B030D-6E8A-4147-A177-3AD203B41FA5}">
                      <a16:colId xmlns:a16="http://schemas.microsoft.com/office/drawing/2014/main" val="3365152124"/>
                    </a:ext>
                  </a:extLst>
                </a:gridCol>
              </a:tblGrid>
              <a:tr h="1246460">
                <a:tc>
                  <a:txBody>
                    <a:bodyPr/>
                    <a:lstStyle/>
                    <a:p>
                      <a:pPr algn="ctr">
                        <a:lnSpc>
                          <a:spcPct val="115000"/>
                        </a:lnSpc>
                        <a:spcBef>
                          <a:spcPts val="600"/>
                        </a:spcBef>
                        <a:spcAft>
                          <a:spcPts val="600"/>
                        </a:spcAft>
                      </a:pPr>
                      <a:r>
                        <a:rPr lang="en-GB" sz="1600" b="1" i="0">
                          <a:solidFill>
                            <a:schemeClr val="bg1"/>
                          </a:solidFill>
                          <a:effectLst/>
                          <a:latin typeface="Roboto" panose="02000000000000000000" pitchFamily="2" charset="0"/>
                          <a:ea typeface="Roboto" panose="02000000000000000000" pitchFamily="2" charset="0"/>
                          <a:cs typeface="Roboto" panose="02000000000000000000" pitchFamily="2" charset="0"/>
                        </a:rPr>
                        <a:t>1. Deactivation of an active reg. whilst in-flight switch in progress</a:t>
                      </a:r>
                    </a:p>
                  </a:txBody>
                  <a:tcPr marL="54785" marR="54785"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0ADA3"/>
                    </a:solidFill>
                  </a:tcPr>
                </a:tc>
                <a:tc>
                  <a:txBody>
                    <a:bodyPr/>
                    <a:lstStyle/>
                    <a:p>
                      <a:r>
                        <a:rPr lang="en-GB" sz="13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There are instances where the incumbent supplier is withdrawing prior to the ‘Supply Effective from Date’, causing the accepted switch to fail at Gate Closure which occurs at 17:00hrs. </a:t>
                      </a:r>
                    </a:p>
                    <a:p>
                      <a:endParaRPr lang="en-GB" sz="1300" b="0" kern="1200">
                        <a:solidFill>
                          <a:schemeClr val="tx1"/>
                        </a:solidFill>
                        <a:effectLst/>
                        <a:latin typeface="Roboto" panose="02000000000000000000" pitchFamily="2" charset="0"/>
                        <a:ea typeface="Roboto" panose="02000000000000000000" pitchFamily="2" charset="0"/>
                        <a:cs typeface="Roboto" panose="02000000000000000000" pitchFamily="2" charset="0"/>
                      </a:endParaRPr>
                    </a:p>
                    <a:p>
                      <a:r>
                        <a:rPr lang="en-GB" sz="1300" b="0">
                          <a:solidFill>
                            <a:schemeClr val="tx1"/>
                          </a:solidFill>
                          <a:latin typeface="Roboto" panose="02000000000000000000" pitchFamily="2" charset="0"/>
                          <a:ea typeface="Roboto" panose="02000000000000000000" pitchFamily="2" charset="0"/>
                          <a:cs typeface="Roboto" panose="02000000000000000000" pitchFamily="2" charset="0"/>
                        </a:rPr>
                        <a:t>Number of Occurrences since go-live: </a:t>
                      </a:r>
                      <a:r>
                        <a:rPr lang="en-GB" sz="1300" b="1">
                          <a:solidFill>
                            <a:schemeClr val="tx1"/>
                          </a:solidFill>
                          <a:latin typeface="Roboto" panose="02000000000000000000" pitchFamily="2" charset="0"/>
                          <a:ea typeface="Roboto" panose="02000000000000000000" pitchFamily="2" charset="0"/>
                          <a:cs typeface="Roboto" panose="02000000000000000000" pitchFamily="2" charset="0"/>
                        </a:rPr>
                        <a:t>156</a:t>
                      </a:r>
                      <a:endParaRPr lang="en-GB" sz="1300" b="1" kern="1200">
                        <a:solidFill>
                          <a:schemeClr val="tx1"/>
                        </a:solidFill>
                        <a:effectLst/>
                        <a:latin typeface="Roboto" panose="02000000000000000000" pitchFamily="2" charset="0"/>
                        <a:ea typeface="Roboto" panose="02000000000000000000" pitchFamily="2" charset="0"/>
                        <a:cs typeface="Roboto" panose="02000000000000000000" pitchFamily="2" charset="0"/>
                      </a:endParaRPr>
                    </a:p>
                    <a:p>
                      <a:endParaRPr lang="en-GB" sz="500" b="0" kern="1200">
                        <a:solidFill>
                          <a:schemeClr val="tx1"/>
                        </a:solidFill>
                        <a:effectLst/>
                        <a:latin typeface="+mn-lt"/>
                        <a:ea typeface="+mn-ea"/>
                        <a:cs typeface="+mn-cs"/>
                      </a:endParaRPr>
                    </a:p>
                  </a:txBody>
                  <a:tcPr marL="54785" marR="54785"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2EFED"/>
                    </a:solidFill>
                  </a:tcPr>
                </a:tc>
                <a:extLst>
                  <a:ext uri="{0D108BD9-81ED-4DB2-BD59-A6C34878D82A}">
                    <a16:rowId xmlns:a16="http://schemas.microsoft.com/office/drawing/2014/main" val="2233815369"/>
                  </a:ext>
                </a:extLst>
              </a:tr>
            </a:tbl>
          </a:graphicData>
        </a:graphic>
      </p:graphicFrame>
      <p:sp>
        <p:nvSpPr>
          <p:cNvPr id="15" name="TextBox 14">
            <a:extLst>
              <a:ext uri="{FF2B5EF4-FFF2-40B4-BE49-F238E27FC236}">
                <a16:creationId xmlns:a16="http://schemas.microsoft.com/office/drawing/2014/main" id="{A3E86AB3-CE07-471C-0E8D-3BC04BF1978B}"/>
              </a:ext>
            </a:extLst>
          </p:cNvPr>
          <p:cNvSpPr txBox="1"/>
          <p:nvPr/>
        </p:nvSpPr>
        <p:spPr>
          <a:xfrm>
            <a:off x="532046" y="2477861"/>
            <a:ext cx="11140891" cy="307777"/>
          </a:xfrm>
          <a:prstGeom prst="rect">
            <a:avLst/>
          </a:prstGeom>
          <a:solidFill>
            <a:srgbClr val="488A40"/>
          </a:solidFill>
        </p:spPr>
        <p:txBody>
          <a:bodyPr wrap="square" rtlCol="0">
            <a:spAutoFit/>
          </a:bodyPr>
          <a:lstStyle/>
          <a:p>
            <a:pPr algn="ctr"/>
            <a:r>
              <a:rPr lang="en-US" sz="1400">
                <a:solidFill>
                  <a:schemeClr val="bg1"/>
                </a:solidFill>
                <a:latin typeface="Roboto" panose="02000000000000000000" pitchFamily="2" charset="0"/>
                <a:ea typeface="Roboto" panose="02000000000000000000" pitchFamily="2" charset="0"/>
                <a:cs typeface="Roboto" panose="02000000000000000000" pitchFamily="2" charset="0"/>
              </a:rPr>
              <a:t>Proposed Solution</a:t>
            </a:r>
          </a:p>
        </p:txBody>
      </p:sp>
      <p:sp>
        <p:nvSpPr>
          <p:cNvPr id="16" name="Rectangle 1">
            <a:extLst>
              <a:ext uri="{FF2B5EF4-FFF2-40B4-BE49-F238E27FC236}">
                <a16:creationId xmlns:a16="http://schemas.microsoft.com/office/drawing/2014/main" id="{14CB8719-B3E6-287E-3E6A-B8B904774775}"/>
              </a:ext>
            </a:extLst>
          </p:cNvPr>
          <p:cNvSpPr>
            <a:spLocks noChangeArrowheads="1"/>
          </p:cNvSpPr>
          <p:nvPr/>
        </p:nvSpPr>
        <p:spPr bwMode="auto">
          <a:xfrm>
            <a:off x="741144" y="2814604"/>
            <a:ext cx="10722694" cy="1184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300" b="0" i="0" u="none" strike="noStrike" cap="none" normalizeH="0" baseline="0">
                <a:ln>
                  <a:noFill/>
                </a:ln>
                <a:solidFill>
                  <a:srgbClr val="000000"/>
                </a:solidFill>
                <a:effectLst/>
                <a:latin typeface="Roboto" panose="02000000000000000000" pitchFamily="2" charset="0"/>
                <a:ea typeface="Roboto" panose="02000000000000000000" pitchFamily="2" charset="0"/>
                <a:cs typeface="Roboto" panose="02000000000000000000" pitchFamily="2" charset="0"/>
              </a:rPr>
              <a:t>The desired outcomes for each meter state have been listed in the table below. The intention is to provide as little intervention as possible and recognise the following:</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500" b="0" i="0" u="none" strike="noStrike" cap="none" normalizeH="0" baseline="0">
              <a:ln>
                <a:noFill/>
              </a:ln>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300" b="0" i="0" u="none" strike="noStrike" cap="none" normalizeH="0" baseline="0">
                <a:ln>
                  <a:noFill/>
                </a:ln>
                <a:solidFill>
                  <a:srgbClr val="000000"/>
                </a:solidFill>
                <a:effectLst/>
                <a:latin typeface="Roboto" panose="02000000000000000000" pitchFamily="2" charset="0"/>
                <a:ea typeface="Roboto" panose="02000000000000000000" pitchFamily="2" charset="0"/>
                <a:cs typeface="Roboto" panose="02000000000000000000" pitchFamily="2" charset="0"/>
              </a:rPr>
              <a:t>Dormant: The meter is inactive. Note that this is a temporary state and therefore the meter could be put back into service. </a:t>
            </a:r>
            <a:endParaRPr kumimoji="0" lang="en-GB" altLang="en-US" sz="1300" b="0" i="0" u="none" strike="noStrike" cap="none" normalizeH="0" baseline="0">
              <a:ln>
                <a:noFill/>
              </a:ln>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300" b="0" i="0" u="none" strike="noStrike" cap="none" normalizeH="0" baseline="0">
                <a:ln>
                  <a:noFill/>
                </a:ln>
                <a:solidFill>
                  <a:srgbClr val="000000"/>
                </a:solidFill>
                <a:effectLst/>
                <a:latin typeface="Roboto" panose="02000000000000000000" pitchFamily="2" charset="0"/>
                <a:ea typeface="Roboto" panose="02000000000000000000" pitchFamily="2" charset="0"/>
                <a:cs typeface="Roboto" panose="02000000000000000000" pitchFamily="2" charset="0"/>
              </a:rPr>
              <a:t>Terminated: The meter has reached end of life and cannot be reinstated. Note that this is a permanent state.</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GB" altLang="en-US" sz="1400" b="0" i="0" u="none" strike="noStrike" cap="none" normalizeH="0" baseline="0">
              <a:ln>
                <a:noFill/>
              </a:ln>
              <a:solidFill>
                <a:schemeClr val="tx1"/>
              </a:solidFill>
              <a:effectLst/>
              <a:latin typeface="+mn-lt"/>
            </a:endParaRPr>
          </a:p>
        </p:txBody>
      </p:sp>
      <p:sp>
        <p:nvSpPr>
          <p:cNvPr id="17" name="TextBox 16">
            <a:extLst>
              <a:ext uri="{FF2B5EF4-FFF2-40B4-BE49-F238E27FC236}">
                <a16:creationId xmlns:a16="http://schemas.microsoft.com/office/drawing/2014/main" id="{C2C484A9-988C-367F-129A-7A51FF3AE162}"/>
              </a:ext>
            </a:extLst>
          </p:cNvPr>
          <p:cNvSpPr txBox="1"/>
          <p:nvPr/>
        </p:nvSpPr>
        <p:spPr>
          <a:xfrm>
            <a:off x="741144" y="5764924"/>
            <a:ext cx="10722694" cy="492443"/>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300" b="0" i="0" u="none" strike="noStrike" cap="none" normalizeH="0" baseline="0">
                <a:ln>
                  <a:noFill/>
                </a:ln>
                <a:solidFill>
                  <a:srgbClr val="000000"/>
                </a:solidFill>
                <a:effectLst/>
                <a:latin typeface="Roboto" panose="02000000000000000000" pitchFamily="2" charset="0"/>
                <a:ea typeface="Roboto" panose="02000000000000000000" pitchFamily="2" charset="0"/>
                <a:cs typeface="Roboto" panose="02000000000000000000" pitchFamily="2" charset="0"/>
              </a:rPr>
              <a:t>The aim is for an effective solution to be developed which would ensure that the consumer is switched with the original effective date being used and that CSS systems could cater for such registration events whilst following the normal Gate Closure processes.   </a:t>
            </a:r>
            <a:endParaRPr kumimoji="0" lang="en-GB" altLang="en-US" sz="1300" b="0" i="0" u="none" strike="noStrike" cap="none" normalizeH="0" baseline="0">
              <a:ln>
                <a:noFill/>
              </a:ln>
              <a:solidFill>
                <a:schemeClr val="tx1"/>
              </a:solidFill>
              <a:effectLst/>
              <a:latin typeface="Roboto" panose="02000000000000000000" pitchFamily="2" charset="0"/>
              <a:ea typeface="Roboto" panose="02000000000000000000" pitchFamily="2" charset="0"/>
              <a:cs typeface="Roboto" panose="02000000000000000000" pitchFamily="2" charset="0"/>
            </a:endParaRPr>
          </a:p>
        </p:txBody>
      </p:sp>
      <p:sp>
        <p:nvSpPr>
          <p:cNvPr id="18" name="Rectangle 17">
            <a:extLst>
              <a:ext uri="{FF2B5EF4-FFF2-40B4-BE49-F238E27FC236}">
                <a16:creationId xmlns:a16="http://schemas.microsoft.com/office/drawing/2014/main" id="{E784A3E0-0403-AF29-766F-D355DC254914}"/>
              </a:ext>
            </a:extLst>
          </p:cNvPr>
          <p:cNvSpPr/>
          <p:nvPr/>
        </p:nvSpPr>
        <p:spPr>
          <a:xfrm>
            <a:off x="532046" y="2822299"/>
            <a:ext cx="11140891" cy="3544956"/>
          </a:xfrm>
          <a:prstGeom prst="rect">
            <a:avLst/>
          </a:prstGeom>
          <a:noFill/>
          <a:ln>
            <a:solidFill>
              <a:srgbClr val="488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9" name="Table 18">
            <a:extLst>
              <a:ext uri="{FF2B5EF4-FFF2-40B4-BE49-F238E27FC236}">
                <a16:creationId xmlns:a16="http://schemas.microsoft.com/office/drawing/2014/main" id="{11ACE885-8DF9-AB34-7121-C93B9DA0CE9A}"/>
              </a:ext>
            </a:extLst>
          </p:cNvPr>
          <p:cNvGraphicFramePr>
            <a:graphicFrameLocks noGrp="1"/>
          </p:cNvGraphicFramePr>
          <p:nvPr/>
        </p:nvGraphicFramePr>
        <p:xfrm>
          <a:off x="1855963" y="3950816"/>
          <a:ext cx="8890316" cy="1501140"/>
        </p:xfrm>
        <a:graphic>
          <a:graphicData uri="http://schemas.openxmlformats.org/drawingml/2006/table">
            <a:tbl>
              <a:tblPr firstRow="1" firstCol="1" bandRow="1">
                <a:tableStyleId>{5A111915-BE36-4E01-A7E5-04B1672EAD32}</a:tableStyleId>
              </a:tblPr>
              <a:tblGrid>
                <a:gridCol w="1129855">
                  <a:extLst>
                    <a:ext uri="{9D8B030D-6E8A-4147-A177-3AD203B41FA5}">
                      <a16:colId xmlns:a16="http://schemas.microsoft.com/office/drawing/2014/main" val="3903639091"/>
                    </a:ext>
                  </a:extLst>
                </a:gridCol>
                <a:gridCol w="1129855">
                  <a:extLst>
                    <a:ext uri="{9D8B030D-6E8A-4147-A177-3AD203B41FA5}">
                      <a16:colId xmlns:a16="http://schemas.microsoft.com/office/drawing/2014/main" val="237440761"/>
                    </a:ext>
                  </a:extLst>
                </a:gridCol>
                <a:gridCol w="1129855">
                  <a:extLst>
                    <a:ext uri="{9D8B030D-6E8A-4147-A177-3AD203B41FA5}">
                      <a16:colId xmlns:a16="http://schemas.microsoft.com/office/drawing/2014/main" val="3034993246"/>
                    </a:ext>
                  </a:extLst>
                </a:gridCol>
                <a:gridCol w="1129855">
                  <a:extLst>
                    <a:ext uri="{9D8B030D-6E8A-4147-A177-3AD203B41FA5}">
                      <a16:colId xmlns:a16="http://schemas.microsoft.com/office/drawing/2014/main" val="1204570057"/>
                    </a:ext>
                  </a:extLst>
                </a:gridCol>
                <a:gridCol w="4370896">
                  <a:extLst>
                    <a:ext uri="{9D8B030D-6E8A-4147-A177-3AD203B41FA5}">
                      <a16:colId xmlns:a16="http://schemas.microsoft.com/office/drawing/2014/main" val="3570351492"/>
                    </a:ext>
                  </a:extLst>
                </a:gridCol>
              </a:tblGrid>
              <a:tr h="406400">
                <a:tc>
                  <a:txBody>
                    <a:bodyPr/>
                    <a:lstStyle/>
                    <a:p>
                      <a:r>
                        <a:rPr lang="en-GB" sz="1300">
                          <a:effectLst/>
                          <a:latin typeface="Roboto" panose="02000000000000000000" pitchFamily="2" charset="0"/>
                          <a:ea typeface="Roboto" panose="02000000000000000000" pitchFamily="2" charset="0"/>
                          <a:cs typeface="Roboto" panose="02000000000000000000" pitchFamily="2" charset="0"/>
                        </a:rPr>
                        <a:t>Initial RMP Status</a:t>
                      </a:r>
                    </a:p>
                  </a:txBody>
                  <a:tcPr marL="68580" marR="68580" marT="0" marB="0" anchor="ctr">
                    <a:lnB w="12700" cap="flat" cmpd="sng" algn="ctr">
                      <a:solidFill>
                        <a:schemeClr val="tx2"/>
                      </a:solidFill>
                      <a:prstDash val="solid"/>
                      <a:round/>
                      <a:headEnd type="none" w="med" len="med"/>
                      <a:tailEnd type="none" w="med" len="med"/>
                    </a:lnB>
                  </a:tcPr>
                </a:tc>
                <a:tc>
                  <a:txBody>
                    <a:bodyPr/>
                    <a:lstStyle/>
                    <a:p>
                      <a:r>
                        <a:rPr lang="en-GB" sz="1300" u="sng">
                          <a:effectLst/>
                          <a:latin typeface="Roboto" panose="02000000000000000000" pitchFamily="2" charset="0"/>
                          <a:ea typeface="Roboto" panose="02000000000000000000" pitchFamily="2" charset="0"/>
                          <a:cs typeface="Roboto" panose="02000000000000000000" pitchFamily="2" charset="0"/>
                        </a:rPr>
                        <a:t>RMP Status changed to:</a:t>
                      </a:r>
                      <a:endParaRPr lang="en-GB" sz="130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lnB w="12700" cap="flat" cmpd="sng" algn="ctr">
                      <a:solidFill>
                        <a:schemeClr val="tx2"/>
                      </a:solidFill>
                      <a:prstDash val="solid"/>
                      <a:round/>
                      <a:headEnd type="none" w="med" len="med"/>
                      <a:tailEnd type="none" w="med" len="med"/>
                    </a:lnB>
                  </a:tcPr>
                </a:tc>
                <a:tc>
                  <a:txBody>
                    <a:bodyPr/>
                    <a:lstStyle/>
                    <a:p>
                      <a:r>
                        <a:rPr lang="en-GB" sz="1300" u="sng">
                          <a:effectLst/>
                          <a:latin typeface="Roboto" panose="02000000000000000000" pitchFamily="2" charset="0"/>
                          <a:ea typeface="Roboto" panose="02000000000000000000" pitchFamily="2" charset="0"/>
                          <a:cs typeface="Roboto" panose="02000000000000000000" pitchFamily="2" charset="0"/>
                        </a:rPr>
                        <a:t>Registration Status (from)</a:t>
                      </a:r>
                      <a:endParaRPr lang="en-GB" sz="130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lnB w="1270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u="sng">
                          <a:effectLst/>
                          <a:latin typeface="Roboto" panose="02000000000000000000" pitchFamily="2" charset="0"/>
                          <a:ea typeface="Roboto" panose="02000000000000000000" pitchFamily="2" charset="0"/>
                          <a:cs typeface="Roboto" panose="02000000000000000000" pitchFamily="2" charset="0"/>
                        </a:rPr>
                        <a:t>Registration Status (to)</a:t>
                      </a:r>
                      <a:endParaRPr lang="en-GB" sz="130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r>
                        <a:rPr lang="en-GB" sz="1300" u="sng">
                          <a:effectLst/>
                          <a:latin typeface="Roboto" panose="02000000000000000000" pitchFamily="2" charset="0"/>
                          <a:ea typeface="Roboto" panose="02000000000000000000" pitchFamily="2" charset="0"/>
                          <a:cs typeface="Roboto" panose="02000000000000000000" pitchFamily="2" charset="0"/>
                        </a:rPr>
                        <a:t>Desired Outcome</a:t>
                      </a:r>
                      <a:endParaRPr lang="en-GB" sz="130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92117715"/>
                  </a:ext>
                </a:extLst>
              </a:tr>
              <a:tr h="349250">
                <a:tc rowSpan="2">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Operational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rowSpan="2">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Dormant</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Inactive</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Active</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rowSpan="2">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Switch should continue</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42015479"/>
                  </a:ext>
                </a:extLst>
              </a:tr>
              <a:tr h="349250">
                <a:tc vMerge="1">
                  <a:txBody>
                    <a:bodyPr/>
                    <a:lstStyle/>
                    <a:p>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vMerge="1">
                  <a:txBody>
                    <a:bodyPr/>
                    <a:lstStyle/>
                    <a:p>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Inactive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Cancelled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vMerge="1">
                  <a:txBody>
                    <a:bodyPr/>
                    <a:lstStyle/>
                    <a:p>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138333080"/>
                  </a:ext>
                </a:extLst>
              </a:tr>
              <a:tr h="387350">
                <a:tc>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Dormant</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85000"/>
                      </a:schemeClr>
                    </a:solidFill>
                  </a:tcPr>
                </a:tc>
                <a:tc>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Terminated</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85000"/>
                      </a:schemeClr>
                    </a:solidFill>
                  </a:tcPr>
                </a:tc>
                <a:tc>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Inactive</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85000"/>
                      </a:schemeClr>
                    </a:solidFill>
                  </a:tcPr>
                </a:tc>
                <a:tc>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Cancelled</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85000"/>
                      </a:schemeClr>
                    </a:solidFill>
                  </a:tcPr>
                </a:tc>
                <a:tc>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Switch should not continue (this is believed to be as per current functionality)</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85000"/>
                      </a:schemeClr>
                    </a:solidFill>
                  </a:tcPr>
                </a:tc>
                <a:extLst>
                  <a:ext uri="{0D108BD9-81ED-4DB2-BD59-A6C34878D82A}">
                    <a16:rowId xmlns:a16="http://schemas.microsoft.com/office/drawing/2014/main" val="1829974185"/>
                  </a:ext>
                </a:extLst>
              </a:tr>
            </a:tbl>
          </a:graphicData>
        </a:graphic>
      </p:graphicFrame>
    </p:spTree>
    <p:extLst>
      <p:ext uri="{BB962C8B-B14F-4D97-AF65-F5344CB8AC3E}">
        <p14:creationId xmlns:p14="http://schemas.microsoft.com/office/powerpoint/2010/main" val="32472193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745F8-AA56-FDC4-CF2A-611643A508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C98074-741C-1439-514C-E8D60884CAF1}"/>
              </a:ext>
            </a:extLst>
          </p:cNvPr>
          <p:cNvSpPr>
            <a:spLocks noGrp="1"/>
          </p:cNvSpPr>
          <p:nvPr>
            <p:ph type="title"/>
          </p:nvPr>
        </p:nvSpPr>
        <p:spPr/>
        <p:txBody>
          <a:bodyPr/>
          <a:lstStyle/>
          <a:p>
            <a:r>
              <a:rPr lang="en-GB"/>
              <a:t>R0178 - solution</a:t>
            </a:r>
          </a:p>
        </p:txBody>
      </p:sp>
      <p:graphicFrame>
        <p:nvGraphicFramePr>
          <p:cNvPr id="14" name="Table 13">
            <a:extLst>
              <a:ext uri="{FF2B5EF4-FFF2-40B4-BE49-F238E27FC236}">
                <a16:creationId xmlns:a16="http://schemas.microsoft.com/office/drawing/2014/main" id="{040D88F9-FBAA-814F-FBBF-4E3CBCA25FFF}"/>
              </a:ext>
            </a:extLst>
          </p:cNvPr>
          <p:cNvGraphicFramePr>
            <a:graphicFrameLocks noGrp="1"/>
          </p:cNvGraphicFramePr>
          <p:nvPr/>
        </p:nvGraphicFramePr>
        <p:xfrm>
          <a:off x="532046" y="1121501"/>
          <a:ext cx="11140892" cy="1264920"/>
        </p:xfrm>
        <a:graphic>
          <a:graphicData uri="http://schemas.openxmlformats.org/drawingml/2006/table">
            <a:tbl>
              <a:tblPr firstRow="1" firstCol="1" bandRow="1">
                <a:tableStyleId>{F5AB1C69-6EDB-4FF4-983F-18BD219EF322}</a:tableStyleId>
              </a:tblPr>
              <a:tblGrid>
                <a:gridCol w="3382730">
                  <a:extLst>
                    <a:ext uri="{9D8B030D-6E8A-4147-A177-3AD203B41FA5}">
                      <a16:colId xmlns:a16="http://schemas.microsoft.com/office/drawing/2014/main" val="1719572607"/>
                    </a:ext>
                  </a:extLst>
                </a:gridCol>
                <a:gridCol w="7758162">
                  <a:extLst>
                    <a:ext uri="{9D8B030D-6E8A-4147-A177-3AD203B41FA5}">
                      <a16:colId xmlns:a16="http://schemas.microsoft.com/office/drawing/2014/main" val="3365152124"/>
                    </a:ext>
                  </a:extLst>
                </a:gridCol>
              </a:tblGrid>
              <a:tr h="1246460">
                <a:tc>
                  <a:txBody>
                    <a:bodyPr/>
                    <a:lstStyle/>
                    <a:p>
                      <a:pPr algn="ctr">
                        <a:lnSpc>
                          <a:spcPct val="115000"/>
                        </a:lnSpc>
                        <a:spcBef>
                          <a:spcPts val="600"/>
                        </a:spcBef>
                        <a:spcAft>
                          <a:spcPts val="600"/>
                        </a:spcAft>
                      </a:pPr>
                      <a:r>
                        <a:rPr lang="en-GB" sz="1600" b="1" i="0">
                          <a:solidFill>
                            <a:schemeClr val="bg1"/>
                          </a:solidFill>
                          <a:effectLst/>
                          <a:latin typeface="Roboto" panose="02000000000000000000" pitchFamily="2" charset="0"/>
                          <a:ea typeface="Roboto" panose="02000000000000000000" pitchFamily="2" charset="0"/>
                          <a:cs typeface="Roboto" panose="02000000000000000000" pitchFamily="2" charset="0"/>
                        </a:rPr>
                        <a:t>2. Deactivation of a prior cancelled registration </a:t>
                      </a:r>
                    </a:p>
                  </a:txBody>
                  <a:tcPr marL="54785" marR="54785"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0ADA3"/>
                    </a:solidFill>
                  </a:tcPr>
                </a:tc>
                <a:tc>
                  <a:txBody>
                    <a:bodyPr/>
                    <a:lstStyle/>
                    <a:p>
                      <a:r>
                        <a:rPr lang="en-GB" sz="13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This scenario occurs when the registered supplier of an MPxN is the same supplier that cancelled a previous switch for the same MPxN. The supplier might accidentally deactivate the active registration using the cancelled registration identifier. CSS currently accepts this request, erroneously changing the cancelled registration state to inactive and sending out securedInactive messages.</a:t>
                      </a:r>
                    </a:p>
                    <a:p>
                      <a:endParaRPr lang="en-GB" sz="1300" b="0" kern="1200">
                        <a:solidFill>
                          <a:schemeClr val="tx1"/>
                        </a:solidFill>
                        <a:effectLst/>
                        <a:latin typeface="Roboto" panose="02000000000000000000" pitchFamily="2" charset="0"/>
                        <a:ea typeface="Roboto" panose="02000000000000000000" pitchFamily="2" charset="0"/>
                        <a:cs typeface="Roboto" panose="02000000000000000000" pitchFamily="2" charset="0"/>
                      </a:endParaRPr>
                    </a:p>
                    <a:p>
                      <a:r>
                        <a:rPr lang="en-GB" sz="1300" b="0">
                          <a:solidFill>
                            <a:schemeClr val="tx1"/>
                          </a:solidFill>
                          <a:latin typeface="Roboto" panose="02000000000000000000" pitchFamily="2" charset="0"/>
                          <a:ea typeface="Roboto" panose="02000000000000000000" pitchFamily="2" charset="0"/>
                          <a:cs typeface="Roboto" panose="02000000000000000000" pitchFamily="2" charset="0"/>
                        </a:rPr>
                        <a:t>Number of Occurrences since go-live: </a:t>
                      </a:r>
                      <a:r>
                        <a:rPr lang="en-GB" sz="1300" b="1">
                          <a:solidFill>
                            <a:schemeClr val="tx1"/>
                          </a:solidFill>
                          <a:latin typeface="Roboto" panose="02000000000000000000" pitchFamily="2" charset="0"/>
                          <a:ea typeface="Roboto" panose="02000000000000000000" pitchFamily="2" charset="0"/>
                          <a:cs typeface="Roboto" panose="02000000000000000000" pitchFamily="2" charset="0"/>
                        </a:rPr>
                        <a:t>10</a:t>
                      </a:r>
                      <a:endParaRPr lang="en-GB" sz="1300" b="1" kern="1200">
                        <a:solidFill>
                          <a:schemeClr val="tx1"/>
                        </a:solidFill>
                        <a:effectLst/>
                        <a:latin typeface="Roboto" panose="02000000000000000000" pitchFamily="2" charset="0"/>
                        <a:ea typeface="Roboto" panose="02000000000000000000" pitchFamily="2" charset="0"/>
                        <a:cs typeface="Roboto" panose="02000000000000000000" pitchFamily="2" charset="0"/>
                      </a:endParaRPr>
                    </a:p>
                    <a:p>
                      <a:endParaRPr lang="en-GB" sz="500" b="0" kern="1200">
                        <a:solidFill>
                          <a:schemeClr val="tx1"/>
                        </a:solidFill>
                        <a:effectLst/>
                        <a:latin typeface="+mn-lt"/>
                        <a:ea typeface="+mn-ea"/>
                        <a:cs typeface="+mn-cs"/>
                      </a:endParaRPr>
                    </a:p>
                  </a:txBody>
                  <a:tcPr marL="54785" marR="54785"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2EFED"/>
                    </a:solidFill>
                  </a:tcPr>
                </a:tc>
                <a:extLst>
                  <a:ext uri="{0D108BD9-81ED-4DB2-BD59-A6C34878D82A}">
                    <a16:rowId xmlns:a16="http://schemas.microsoft.com/office/drawing/2014/main" val="2233815369"/>
                  </a:ext>
                </a:extLst>
              </a:tr>
            </a:tbl>
          </a:graphicData>
        </a:graphic>
      </p:graphicFrame>
      <p:sp>
        <p:nvSpPr>
          <p:cNvPr id="15" name="TextBox 14">
            <a:extLst>
              <a:ext uri="{FF2B5EF4-FFF2-40B4-BE49-F238E27FC236}">
                <a16:creationId xmlns:a16="http://schemas.microsoft.com/office/drawing/2014/main" id="{D77D13AD-5FDB-2022-953B-26C20EEB5BA1}"/>
              </a:ext>
            </a:extLst>
          </p:cNvPr>
          <p:cNvSpPr txBox="1"/>
          <p:nvPr/>
        </p:nvSpPr>
        <p:spPr>
          <a:xfrm>
            <a:off x="532046" y="2477861"/>
            <a:ext cx="11140891" cy="307777"/>
          </a:xfrm>
          <a:prstGeom prst="rect">
            <a:avLst/>
          </a:prstGeom>
          <a:solidFill>
            <a:srgbClr val="488A40"/>
          </a:solidFill>
        </p:spPr>
        <p:txBody>
          <a:bodyPr wrap="square" rtlCol="0">
            <a:spAutoFit/>
          </a:bodyPr>
          <a:lstStyle/>
          <a:p>
            <a:pPr algn="ctr"/>
            <a:r>
              <a:rPr lang="en-US" sz="1400">
                <a:solidFill>
                  <a:schemeClr val="bg1"/>
                </a:solidFill>
                <a:latin typeface="Roboto" panose="02000000000000000000" pitchFamily="2" charset="0"/>
                <a:ea typeface="Roboto" panose="02000000000000000000" pitchFamily="2" charset="0"/>
                <a:cs typeface="Roboto" panose="02000000000000000000" pitchFamily="2" charset="0"/>
              </a:rPr>
              <a:t>Proposed Solution</a:t>
            </a:r>
          </a:p>
        </p:txBody>
      </p:sp>
      <p:sp>
        <p:nvSpPr>
          <p:cNvPr id="18" name="Rectangle 17">
            <a:extLst>
              <a:ext uri="{FF2B5EF4-FFF2-40B4-BE49-F238E27FC236}">
                <a16:creationId xmlns:a16="http://schemas.microsoft.com/office/drawing/2014/main" id="{0F4085B7-581B-E110-1490-671D7E829E76}"/>
              </a:ext>
            </a:extLst>
          </p:cNvPr>
          <p:cNvSpPr/>
          <p:nvPr/>
        </p:nvSpPr>
        <p:spPr>
          <a:xfrm>
            <a:off x="532046" y="2822299"/>
            <a:ext cx="11140891" cy="3544956"/>
          </a:xfrm>
          <a:prstGeom prst="rect">
            <a:avLst/>
          </a:prstGeom>
          <a:noFill/>
          <a:ln>
            <a:solidFill>
              <a:srgbClr val="488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4" name="Picture 23">
            <a:extLst>
              <a:ext uri="{FF2B5EF4-FFF2-40B4-BE49-F238E27FC236}">
                <a16:creationId xmlns:a16="http://schemas.microsoft.com/office/drawing/2014/main" id="{19EB25E7-7002-798F-FFA6-AA0486FAEBF5}"/>
              </a:ext>
            </a:extLst>
          </p:cNvPr>
          <p:cNvPicPr>
            <a:picLocks noChangeAspect="1"/>
          </p:cNvPicPr>
          <p:nvPr/>
        </p:nvPicPr>
        <p:blipFill>
          <a:blip r:embed="rId2"/>
          <a:stretch>
            <a:fillRect/>
          </a:stretch>
        </p:blipFill>
        <p:spPr>
          <a:xfrm>
            <a:off x="1404938" y="3149806"/>
            <a:ext cx="9382125" cy="2918293"/>
          </a:xfrm>
          <a:prstGeom prst="rect">
            <a:avLst/>
          </a:prstGeom>
        </p:spPr>
      </p:pic>
    </p:spTree>
    <p:extLst>
      <p:ext uri="{BB962C8B-B14F-4D97-AF65-F5344CB8AC3E}">
        <p14:creationId xmlns:p14="http://schemas.microsoft.com/office/powerpoint/2010/main" val="1893256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86A53-5DF6-AFCF-72D9-D9F2D51D54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700408-BB0D-96F4-3630-77B4039AB1D6}"/>
              </a:ext>
            </a:extLst>
          </p:cNvPr>
          <p:cNvSpPr>
            <a:spLocks noGrp="1"/>
          </p:cNvSpPr>
          <p:nvPr>
            <p:ph type="title"/>
          </p:nvPr>
        </p:nvSpPr>
        <p:spPr/>
        <p:txBody>
          <a:bodyPr/>
          <a:lstStyle/>
          <a:p>
            <a:r>
              <a:rPr lang="en-GB"/>
              <a:t>R0178 - solution</a:t>
            </a:r>
          </a:p>
        </p:txBody>
      </p:sp>
      <p:graphicFrame>
        <p:nvGraphicFramePr>
          <p:cNvPr id="14" name="Table 13">
            <a:extLst>
              <a:ext uri="{FF2B5EF4-FFF2-40B4-BE49-F238E27FC236}">
                <a16:creationId xmlns:a16="http://schemas.microsoft.com/office/drawing/2014/main" id="{72995747-6F47-BD58-B480-2E6B77B9770C}"/>
              </a:ext>
            </a:extLst>
          </p:cNvPr>
          <p:cNvGraphicFramePr>
            <a:graphicFrameLocks noGrp="1"/>
          </p:cNvGraphicFramePr>
          <p:nvPr/>
        </p:nvGraphicFramePr>
        <p:xfrm>
          <a:off x="532045" y="1152525"/>
          <a:ext cx="11140892" cy="1264920"/>
        </p:xfrm>
        <a:graphic>
          <a:graphicData uri="http://schemas.openxmlformats.org/drawingml/2006/table">
            <a:tbl>
              <a:tblPr firstRow="1" firstCol="1" bandRow="1">
                <a:tableStyleId>{F5AB1C69-6EDB-4FF4-983F-18BD219EF322}</a:tableStyleId>
              </a:tblPr>
              <a:tblGrid>
                <a:gridCol w="3382730">
                  <a:extLst>
                    <a:ext uri="{9D8B030D-6E8A-4147-A177-3AD203B41FA5}">
                      <a16:colId xmlns:a16="http://schemas.microsoft.com/office/drawing/2014/main" val="1719572607"/>
                    </a:ext>
                  </a:extLst>
                </a:gridCol>
                <a:gridCol w="7758162">
                  <a:extLst>
                    <a:ext uri="{9D8B030D-6E8A-4147-A177-3AD203B41FA5}">
                      <a16:colId xmlns:a16="http://schemas.microsoft.com/office/drawing/2014/main" val="3365152124"/>
                    </a:ext>
                  </a:extLst>
                </a:gridCol>
              </a:tblGrid>
              <a:tr h="1246460">
                <a:tc>
                  <a:txBody>
                    <a:bodyPr/>
                    <a:lstStyle/>
                    <a:p>
                      <a:pPr algn="ctr">
                        <a:lnSpc>
                          <a:spcPct val="115000"/>
                        </a:lnSpc>
                        <a:spcBef>
                          <a:spcPts val="600"/>
                        </a:spcBef>
                        <a:spcAft>
                          <a:spcPts val="600"/>
                        </a:spcAft>
                      </a:pPr>
                      <a:r>
                        <a:rPr lang="en-GB" sz="1600" b="1" i="0">
                          <a:solidFill>
                            <a:schemeClr val="bg1"/>
                          </a:solidFill>
                          <a:effectLst/>
                          <a:latin typeface="Roboto" panose="02000000000000000000" pitchFamily="2" charset="0"/>
                          <a:ea typeface="Roboto" panose="02000000000000000000" pitchFamily="2" charset="0"/>
                          <a:cs typeface="Roboto" panose="02000000000000000000" pitchFamily="2" charset="0"/>
                        </a:rPr>
                        <a:t>3. OFAF switch containing multiple MPxN.</a:t>
                      </a:r>
                    </a:p>
                  </a:txBody>
                  <a:tcPr marL="54785" marR="54785"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0ADA3"/>
                    </a:solidFill>
                  </a:tcPr>
                </a:tc>
                <a:tc>
                  <a:txBody>
                    <a:bodyPr/>
                    <a:lstStyle/>
                    <a:p>
                      <a:r>
                        <a:rPr lang="en-GB" sz="13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This is the instance where the end user sends through a One Fail All Fail (OFAF) switch with the same MPxN contained within the payload 2 or more times.</a:t>
                      </a:r>
                    </a:p>
                    <a:p>
                      <a:r>
                        <a:rPr lang="en-GB" sz="13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Multiple registration IDs are created for the same MPxN, and the registration is left in an incorrect state given a lack of appropriate BDVRs.</a:t>
                      </a:r>
                    </a:p>
                    <a:p>
                      <a:endParaRPr lang="en-GB" sz="1300" b="0" kern="1200">
                        <a:solidFill>
                          <a:schemeClr val="tx1"/>
                        </a:solidFill>
                        <a:effectLst/>
                        <a:latin typeface="Roboto" panose="02000000000000000000" pitchFamily="2" charset="0"/>
                        <a:ea typeface="Roboto" panose="02000000000000000000" pitchFamily="2" charset="0"/>
                        <a:cs typeface="Roboto" panose="02000000000000000000" pitchFamily="2" charset="0"/>
                      </a:endParaRPr>
                    </a:p>
                    <a:p>
                      <a:r>
                        <a:rPr lang="en-GB" sz="1300" b="0">
                          <a:solidFill>
                            <a:schemeClr val="tx1"/>
                          </a:solidFill>
                          <a:latin typeface="Roboto" panose="02000000000000000000" pitchFamily="2" charset="0"/>
                          <a:ea typeface="Roboto" panose="02000000000000000000" pitchFamily="2" charset="0"/>
                          <a:cs typeface="Roboto" panose="02000000000000000000" pitchFamily="2" charset="0"/>
                        </a:rPr>
                        <a:t>Number of Occurrences since go-live: </a:t>
                      </a:r>
                      <a:r>
                        <a:rPr lang="en-GB" sz="1300" b="1">
                          <a:solidFill>
                            <a:schemeClr val="tx1"/>
                          </a:solidFill>
                          <a:latin typeface="Roboto" panose="02000000000000000000" pitchFamily="2" charset="0"/>
                          <a:ea typeface="Roboto" panose="02000000000000000000" pitchFamily="2" charset="0"/>
                          <a:cs typeface="Roboto" panose="02000000000000000000" pitchFamily="2" charset="0"/>
                        </a:rPr>
                        <a:t>19</a:t>
                      </a:r>
                      <a:endParaRPr lang="en-GB" sz="1300" b="1" kern="1200">
                        <a:solidFill>
                          <a:schemeClr val="tx1"/>
                        </a:solidFill>
                        <a:effectLst/>
                        <a:latin typeface="Roboto" panose="02000000000000000000" pitchFamily="2" charset="0"/>
                        <a:ea typeface="Roboto" panose="02000000000000000000" pitchFamily="2" charset="0"/>
                        <a:cs typeface="Roboto" panose="02000000000000000000" pitchFamily="2" charset="0"/>
                      </a:endParaRPr>
                    </a:p>
                    <a:p>
                      <a:endParaRPr lang="en-GB" sz="500" b="0" kern="1200">
                        <a:solidFill>
                          <a:schemeClr val="tx1"/>
                        </a:solidFill>
                        <a:effectLst/>
                        <a:latin typeface="+mn-lt"/>
                        <a:ea typeface="+mn-ea"/>
                        <a:cs typeface="+mn-cs"/>
                      </a:endParaRPr>
                    </a:p>
                  </a:txBody>
                  <a:tcPr marL="54785" marR="54785"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2EFED"/>
                    </a:solidFill>
                  </a:tcPr>
                </a:tc>
                <a:extLst>
                  <a:ext uri="{0D108BD9-81ED-4DB2-BD59-A6C34878D82A}">
                    <a16:rowId xmlns:a16="http://schemas.microsoft.com/office/drawing/2014/main" val="2233815369"/>
                  </a:ext>
                </a:extLst>
              </a:tr>
            </a:tbl>
          </a:graphicData>
        </a:graphic>
      </p:graphicFrame>
      <p:sp>
        <p:nvSpPr>
          <p:cNvPr id="15" name="TextBox 14">
            <a:extLst>
              <a:ext uri="{FF2B5EF4-FFF2-40B4-BE49-F238E27FC236}">
                <a16:creationId xmlns:a16="http://schemas.microsoft.com/office/drawing/2014/main" id="{EE5A2F36-843A-E5C8-3930-464D8186E320}"/>
              </a:ext>
            </a:extLst>
          </p:cNvPr>
          <p:cNvSpPr txBox="1"/>
          <p:nvPr/>
        </p:nvSpPr>
        <p:spPr>
          <a:xfrm>
            <a:off x="532046" y="2477861"/>
            <a:ext cx="11140891" cy="307777"/>
          </a:xfrm>
          <a:prstGeom prst="rect">
            <a:avLst/>
          </a:prstGeom>
          <a:solidFill>
            <a:srgbClr val="488A40"/>
          </a:solidFill>
        </p:spPr>
        <p:txBody>
          <a:bodyPr wrap="square" rtlCol="0">
            <a:spAutoFit/>
          </a:bodyPr>
          <a:lstStyle/>
          <a:p>
            <a:pPr algn="ctr"/>
            <a:r>
              <a:rPr lang="en-US" sz="1400">
                <a:solidFill>
                  <a:schemeClr val="bg1"/>
                </a:solidFill>
              </a:rPr>
              <a:t>Proposed Solution</a:t>
            </a:r>
          </a:p>
        </p:txBody>
      </p:sp>
      <p:sp>
        <p:nvSpPr>
          <p:cNvPr id="18" name="Rectangle 17">
            <a:extLst>
              <a:ext uri="{FF2B5EF4-FFF2-40B4-BE49-F238E27FC236}">
                <a16:creationId xmlns:a16="http://schemas.microsoft.com/office/drawing/2014/main" id="{31815956-0CAA-3342-7E6C-D186355992F3}"/>
              </a:ext>
            </a:extLst>
          </p:cNvPr>
          <p:cNvSpPr/>
          <p:nvPr/>
        </p:nvSpPr>
        <p:spPr>
          <a:xfrm>
            <a:off x="532046" y="2822299"/>
            <a:ext cx="11140891" cy="3544956"/>
          </a:xfrm>
          <a:prstGeom prst="rect">
            <a:avLst/>
          </a:prstGeom>
          <a:noFill/>
          <a:ln>
            <a:solidFill>
              <a:srgbClr val="488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4" name="Picture 23">
            <a:extLst>
              <a:ext uri="{FF2B5EF4-FFF2-40B4-BE49-F238E27FC236}">
                <a16:creationId xmlns:a16="http://schemas.microsoft.com/office/drawing/2014/main" id="{437A4D06-5BEB-F702-268D-CFBB16D6902C}"/>
              </a:ext>
            </a:extLst>
          </p:cNvPr>
          <p:cNvPicPr>
            <a:picLocks noChangeAspect="1"/>
          </p:cNvPicPr>
          <p:nvPr/>
        </p:nvPicPr>
        <p:blipFill>
          <a:blip r:embed="rId2"/>
          <a:stretch>
            <a:fillRect/>
          </a:stretch>
        </p:blipFill>
        <p:spPr>
          <a:xfrm>
            <a:off x="1404938" y="3149806"/>
            <a:ext cx="9382125" cy="2918293"/>
          </a:xfrm>
          <a:prstGeom prst="rect">
            <a:avLst/>
          </a:prstGeom>
        </p:spPr>
      </p:pic>
    </p:spTree>
    <p:extLst>
      <p:ext uri="{BB962C8B-B14F-4D97-AF65-F5344CB8AC3E}">
        <p14:creationId xmlns:p14="http://schemas.microsoft.com/office/powerpoint/2010/main" val="26923070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1221B-B939-7592-AF84-643FABBB1F5F}"/>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EA5CAB8D-04F8-4BF3-1D19-B5EBD37503C9}"/>
              </a:ext>
            </a:extLst>
          </p:cNvPr>
          <p:cNvSpPr>
            <a:spLocks noGrp="1"/>
          </p:cNvSpPr>
          <p:nvPr>
            <p:ph type="title"/>
          </p:nvPr>
        </p:nvSpPr>
        <p:spPr>
          <a:xfrm>
            <a:off x="838200" y="365125"/>
            <a:ext cx="9284855" cy="660111"/>
          </a:xfrm>
        </p:spPr>
        <p:txBody>
          <a:bodyPr/>
          <a:lstStyle/>
          <a:p>
            <a:r>
              <a:rPr lang="en-GB"/>
              <a:t>R0178 – Business Case</a:t>
            </a:r>
          </a:p>
        </p:txBody>
      </p:sp>
      <p:grpSp>
        <p:nvGrpSpPr>
          <p:cNvPr id="28" name="Group 27">
            <a:extLst>
              <a:ext uri="{FF2B5EF4-FFF2-40B4-BE49-F238E27FC236}">
                <a16:creationId xmlns:a16="http://schemas.microsoft.com/office/drawing/2014/main" id="{F278A80C-03F1-F57D-DE1B-E0567FB5C027}"/>
              </a:ext>
            </a:extLst>
          </p:cNvPr>
          <p:cNvGrpSpPr/>
          <p:nvPr/>
        </p:nvGrpSpPr>
        <p:grpSpPr>
          <a:xfrm>
            <a:off x="188205" y="1421986"/>
            <a:ext cx="5713239" cy="616239"/>
            <a:chOff x="448555" y="939386"/>
            <a:chExt cx="5713239" cy="616239"/>
          </a:xfrm>
        </p:grpSpPr>
        <p:sp>
          <p:nvSpPr>
            <p:cNvPr id="15" name="Freeform: Shape 14">
              <a:extLst>
                <a:ext uri="{FF2B5EF4-FFF2-40B4-BE49-F238E27FC236}">
                  <a16:creationId xmlns:a16="http://schemas.microsoft.com/office/drawing/2014/main" id="{C8D4FCB2-D933-F0BC-570B-8E914807751C}"/>
                </a:ext>
              </a:extLst>
            </p:cNvPr>
            <p:cNvSpPr/>
            <p:nvPr/>
          </p:nvSpPr>
          <p:spPr>
            <a:xfrm>
              <a:off x="756674" y="939386"/>
              <a:ext cx="5405120" cy="616239"/>
            </a:xfrm>
            <a:custGeom>
              <a:avLst/>
              <a:gdLst>
                <a:gd name="connsiteX0" fmla="*/ 0 w 5405120"/>
                <a:gd name="connsiteY0" fmla="*/ 0 h 616237"/>
                <a:gd name="connsiteX1" fmla="*/ 5097002 w 5405120"/>
                <a:gd name="connsiteY1" fmla="*/ 0 h 616237"/>
                <a:gd name="connsiteX2" fmla="*/ 5405120 w 5405120"/>
                <a:gd name="connsiteY2" fmla="*/ 308119 h 616237"/>
                <a:gd name="connsiteX3" fmla="*/ 5097002 w 5405120"/>
                <a:gd name="connsiteY3" fmla="*/ 616237 h 616237"/>
                <a:gd name="connsiteX4" fmla="*/ 0 w 5405120"/>
                <a:gd name="connsiteY4" fmla="*/ 616237 h 616237"/>
                <a:gd name="connsiteX5" fmla="*/ 0 w 5405120"/>
                <a:gd name="connsiteY5" fmla="*/ 0 h 61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616237">
                  <a:moveTo>
                    <a:pt x="5405120" y="616236"/>
                  </a:moveTo>
                  <a:lnTo>
                    <a:pt x="308118" y="616236"/>
                  </a:lnTo>
                  <a:lnTo>
                    <a:pt x="0" y="308118"/>
                  </a:lnTo>
                  <a:lnTo>
                    <a:pt x="308118" y="1"/>
                  </a:lnTo>
                  <a:lnTo>
                    <a:pt x="5405120" y="1"/>
                  </a:lnTo>
                  <a:lnTo>
                    <a:pt x="5405120" y="616236"/>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425803" tIns="68581" rIns="128016" bIns="68581" numCol="1" spcCol="1270" anchor="ctr" anchorCtr="0">
              <a:noAutofit/>
            </a:bodyPr>
            <a:lstStyle/>
            <a:p>
              <a:pPr marL="0" lvl="0" indent="0" algn="l" defTabSz="800100">
                <a:lnSpc>
                  <a:spcPct val="90000"/>
                </a:lnSpc>
                <a:spcBef>
                  <a:spcPct val="0"/>
                </a:spcBef>
                <a:spcAft>
                  <a:spcPct val="35000"/>
                </a:spcAft>
                <a:buNone/>
              </a:pPr>
              <a:r>
                <a:rPr lang="en-GB" sz="1800" b="1" kern="1200"/>
                <a:t>Need for the change</a:t>
              </a:r>
            </a:p>
          </p:txBody>
        </p:sp>
        <p:sp>
          <p:nvSpPr>
            <p:cNvPr id="16" name="Oval 15" descr="Hurdle with solid fill">
              <a:extLst>
                <a:ext uri="{FF2B5EF4-FFF2-40B4-BE49-F238E27FC236}">
                  <a16:creationId xmlns:a16="http://schemas.microsoft.com/office/drawing/2014/main" id="{4ACAF8C0-97C7-DF78-2E06-C766ED9565CD}"/>
                </a:ext>
              </a:extLst>
            </p:cNvPr>
            <p:cNvSpPr/>
            <p:nvPr/>
          </p:nvSpPr>
          <p:spPr>
            <a:xfrm>
              <a:off x="448555" y="939387"/>
              <a:ext cx="616237" cy="616237"/>
            </a:xfrm>
            <a:prstGeom prst="ellipse">
              <a:avLst/>
            </a:prstGeom>
            <a:blipFill>
              <a:blip r:embed="rId2">
                <a:extLst>
                  <a:ext uri="{96DAC541-7B7A-43D3-8B79-37D633B846F1}">
                    <asvg:svgBlip xmlns:asvg="http://schemas.microsoft.com/office/drawing/2016/SVG/main" r:embed="rId3"/>
                  </a:ext>
                </a:extLst>
              </a:blip>
              <a:stretch>
                <a:fillRect/>
              </a:stretch>
            </a:blipFill>
          </p:spPr>
          <p:style>
            <a:lnRef idx="2">
              <a:schemeClr val="lt1">
                <a:hueOff val="0"/>
                <a:satOff val="0"/>
                <a:lumOff val="0"/>
                <a:alphaOff val="0"/>
              </a:schemeClr>
            </a:lnRef>
            <a:fillRef idx="1">
              <a:scrgbClr r="0" g="0" b="0"/>
            </a:fillRef>
            <a:effectRef idx="0">
              <a:schemeClr val="accent2">
                <a:tint val="50000"/>
                <a:hueOff val="0"/>
                <a:satOff val="0"/>
                <a:lumOff val="0"/>
                <a:alphaOff val="0"/>
              </a:schemeClr>
            </a:effectRef>
            <a:fontRef idx="minor">
              <a:schemeClr val="lt1">
                <a:hueOff val="0"/>
                <a:satOff val="0"/>
                <a:lumOff val="0"/>
                <a:alphaOff val="0"/>
              </a:schemeClr>
            </a:fontRef>
          </p:style>
          <p:txBody>
            <a:bodyPr/>
            <a:lstStyle/>
            <a:p>
              <a:endParaRPr lang="en-GB"/>
            </a:p>
          </p:txBody>
        </p:sp>
      </p:grpSp>
      <p:grpSp>
        <p:nvGrpSpPr>
          <p:cNvPr id="34" name="Group 33">
            <a:extLst>
              <a:ext uri="{FF2B5EF4-FFF2-40B4-BE49-F238E27FC236}">
                <a16:creationId xmlns:a16="http://schemas.microsoft.com/office/drawing/2014/main" id="{D9929D23-D598-DDAB-DE9C-3108F4140C1B}"/>
              </a:ext>
            </a:extLst>
          </p:cNvPr>
          <p:cNvGrpSpPr/>
          <p:nvPr/>
        </p:nvGrpSpPr>
        <p:grpSpPr>
          <a:xfrm>
            <a:off x="6125455" y="1421986"/>
            <a:ext cx="5713239" cy="616239"/>
            <a:chOff x="6404855" y="1002976"/>
            <a:chExt cx="5713239" cy="616239"/>
          </a:xfrm>
        </p:grpSpPr>
        <p:sp>
          <p:nvSpPr>
            <p:cNvPr id="17" name="Freeform: Shape 16">
              <a:extLst>
                <a:ext uri="{FF2B5EF4-FFF2-40B4-BE49-F238E27FC236}">
                  <a16:creationId xmlns:a16="http://schemas.microsoft.com/office/drawing/2014/main" id="{66FA4FD7-094D-950F-02D4-96561ACF16EE}"/>
                </a:ext>
              </a:extLst>
            </p:cNvPr>
            <p:cNvSpPr/>
            <p:nvPr/>
          </p:nvSpPr>
          <p:spPr>
            <a:xfrm>
              <a:off x="6712974" y="1002976"/>
              <a:ext cx="5405120" cy="616239"/>
            </a:xfrm>
            <a:custGeom>
              <a:avLst/>
              <a:gdLst>
                <a:gd name="connsiteX0" fmla="*/ 0 w 5405120"/>
                <a:gd name="connsiteY0" fmla="*/ 0 h 616237"/>
                <a:gd name="connsiteX1" fmla="*/ 5097002 w 5405120"/>
                <a:gd name="connsiteY1" fmla="*/ 0 h 616237"/>
                <a:gd name="connsiteX2" fmla="*/ 5405120 w 5405120"/>
                <a:gd name="connsiteY2" fmla="*/ 308119 h 616237"/>
                <a:gd name="connsiteX3" fmla="*/ 5097002 w 5405120"/>
                <a:gd name="connsiteY3" fmla="*/ 616237 h 616237"/>
                <a:gd name="connsiteX4" fmla="*/ 0 w 5405120"/>
                <a:gd name="connsiteY4" fmla="*/ 616237 h 616237"/>
                <a:gd name="connsiteX5" fmla="*/ 0 w 5405120"/>
                <a:gd name="connsiteY5" fmla="*/ 0 h 61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616237">
                  <a:moveTo>
                    <a:pt x="5405120" y="616236"/>
                  </a:moveTo>
                  <a:lnTo>
                    <a:pt x="308118" y="616236"/>
                  </a:lnTo>
                  <a:lnTo>
                    <a:pt x="0" y="308118"/>
                  </a:lnTo>
                  <a:lnTo>
                    <a:pt x="308118" y="1"/>
                  </a:lnTo>
                  <a:lnTo>
                    <a:pt x="5405120" y="1"/>
                  </a:lnTo>
                  <a:lnTo>
                    <a:pt x="5405120" y="616236"/>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425803" tIns="68581" rIns="128016" bIns="68580" numCol="1" spcCol="1270" anchor="ctr" anchorCtr="0">
              <a:noAutofit/>
            </a:bodyPr>
            <a:lstStyle/>
            <a:p>
              <a:pPr marL="0" lvl="0" indent="0" algn="l" defTabSz="800100">
                <a:lnSpc>
                  <a:spcPct val="90000"/>
                </a:lnSpc>
                <a:spcBef>
                  <a:spcPct val="0"/>
                </a:spcBef>
                <a:spcAft>
                  <a:spcPct val="35000"/>
                </a:spcAft>
                <a:buNone/>
              </a:pPr>
              <a:r>
                <a:rPr lang="en-GB" sz="1800" b="1" kern="1200"/>
                <a:t>Industry Position</a:t>
              </a:r>
            </a:p>
          </p:txBody>
        </p:sp>
        <p:sp>
          <p:nvSpPr>
            <p:cNvPr id="18" name="Oval 17" descr="Factory with solid fill">
              <a:extLst>
                <a:ext uri="{FF2B5EF4-FFF2-40B4-BE49-F238E27FC236}">
                  <a16:creationId xmlns:a16="http://schemas.microsoft.com/office/drawing/2014/main" id="{1E9984F5-8D11-B42D-73D6-C73D735FEA59}"/>
                </a:ext>
              </a:extLst>
            </p:cNvPr>
            <p:cNvSpPr/>
            <p:nvPr/>
          </p:nvSpPr>
          <p:spPr>
            <a:xfrm>
              <a:off x="6404855" y="1002977"/>
              <a:ext cx="616237" cy="616237"/>
            </a:xfrm>
            <a:prstGeom prst="ellipse">
              <a:avLst/>
            </a:prstGeom>
            <a:blipFill>
              <a:blip r:embed="rId4">
                <a:extLst>
                  <a:ext uri="{96DAC541-7B7A-43D3-8B79-37D633B846F1}">
                    <asvg:svgBlip xmlns:asvg="http://schemas.microsoft.com/office/drawing/2016/SVG/main" r:embed="rId5"/>
                  </a:ext>
                </a:extLst>
              </a:blip>
              <a:stretch>
                <a:fillRect/>
              </a:stretch>
            </a:blipFill>
          </p:spPr>
          <p:style>
            <a:lnRef idx="2">
              <a:schemeClr val="lt1">
                <a:hueOff val="0"/>
                <a:satOff val="0"/>
                <a:lumOff val="0"/>
                <a:alphaOff val="0"/>
              </a:schemeClr>
            </a:lnRef>
            <a:fillRef idx="1">
              <a:scrgbClr r="0" g="0" b="0"/>
            </a:fillRef>
            <a:effectRef idx="0">
              <a:schemeClr val="accent3">
                <a:tint val="50000"/>
                <a:hueOff val="0"/>
                <a:satOff val="0"/>
                <a:lumOff val="0"/>
                <a:alphaOff val="0"/>
              </a:schemeClr>
            </a:effectRef>
            <a:fontRef idx="minor">
              <a:schemeClr val="lt1">
                <a:hueOff val="0"/>
                <a:satOff val="0"/>
                <a:lumOff val="0"/>
                <a:alphaOff val="0"/>
              </a:schemeClr>
            </a:fontRef>
          </p:style>
          <p:txBody>
            <a:bodyPr/>
            <a:lstStyle/>
            <a:p>
              <a:endParaRPr lang="en-GB"/>
            </a:p>
          </p:txBody>
        </p:sp>
      </p:grpSp>
      <p:grpSp>
        <p:nvGrpSpPr>
          <p:cNvPr id="31" name="Group 30">
            <a:extLst>
              <a:ext uri="{FF2B5EF4-FFF2-40B4-BE49-F238E27FC236}">
                <a16:creationId xmlns:a16="http://schemas.microsoft.com/office/drawing/2014/main" id="{B6192B11-F101-54E2-A0C6-FBC668F6DDB0}"/>
              </a:ext>
            </a:extLst>
          </p:cNvPr>
          <p:cNvGrpSpPr/>
          <p:nvPr/>
        </p:nvGrpSpPr>
        <p:grpSpPr>
          <a:xfrm>
            <a:off x="188205" y="3738142"/>
            <a:ext cx="5713239" cy="616238"/>
            <a:chOff x="448555" y="2539765"/>
            <a:chExt cx="5713239" cy="616238"/>
          </a:xfrm>
        </p:grpSpPr>
        <p:sp>
          <p:nvSpPr>
            <p:cNvPr id="19" name="Freeform: Shape 18">
              <a:extLst>
                <a:ext uri="{FF2B5EF4-FFF2-40B4-BE49-F238E27FC236}">
                  <a16:creationId xmlns:a16="http://schemas.microsoft.com/office/drawing/2014/main" id="{663A264F-2ED5-E8D8-06C8-7689475CCA0E}"/>
                </a:ext>
              </a:extLst>
            </p:cNvPr>
            <p:cNvSpPr/>
            <p:nvPr/>
          </p:nvSpPr>
          <p:spPr>
            <a:xfrm>
              <a:off x="756674" y="2539765"/>
              <a:ext cx="5405120" cy="616238"/>
            </a:xfrm>
            <a:custGeom>
              <a:avLst/>
              <a:gdLst>
                <a:gd name="connsiteX0" fmla="*/ 0 w 5405120"/>
                <a:gd name="connsiteY0" fmla="*/ 0 h 616237"/>
                <a:gd name="connsiteX1" fmla="*/ 5097002 w 5405120"/>
                <a:gd name="connsiteY1" fmla="*/ 0 h 616237"/>
                <a:gd name="connsiteX2" fmla="*/ 5405120 w 5405120"/>
                <a:gd name="connsiteY2" fmla="*/ 308119 h 616237"/>
                <a:gd name="connsiteX3" fmla="*/ 5097002 w 5405120"/>
                <a:gd name="connsiteY3" fmla="*/ 616237 h 616237"/>
                <a:gd name="connsiteX4" fmla="*/ 0 w 5405120"/>
                <a:gd name="connsiteY4" fmla="*/ 616237 h 616237"/>
                <a:gd name="connsiteX5" fmla="*/ 0 w 5405120"/>
                <a:gd name="connsiteY5" fmla="*/ 0 h 61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616237">
                  <a:moveTo>
                    <a:pt x="5405120" y="616236"/>
                  </a:moveTo>
                  <a:lnTo>
                    <a:pt x="308118" y="616236"/>
                  </a:lnTo>
                  <a:lnTo>
                    <a:pt x="0" y="308118"/>
                  </a:lnTo>
                  <a:lnTo>
                    <a:pt x="308118" y="1"/>
                  </a:lnTo>
                  <a:lnTo>
                    <a:pt x="5405120" y="1"/>
                  </a:lnTo>
                  <a:lnTo>
                    <a:pt x="5405120" y="616236"/>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425803" tIns="68581" rIns="128016" bIns="68579" numCol="1" spcCol="1270" anchor="ctr" anchorCtr="0">
              <a:noAutofit/>
            </a:bodyPr>
            <a:lstStyle/>
            <a:p>
              <a:pPr marL="0" lvl="0" indent="0" algn="l" defTabSz="800100">
                <a:lnSpc>
                  <a:spcPct val="90000"/>
                </a:lnSpc>
                <a:spcBef>
                  <a:spcPct val="0"/>
                </a:spcBef>
                <a:spcAft>
                  <a:spcPct val="35000"/>
                </a:spcAft>
                <a:buNone/>
              </a:pPr>
              <a:r>
                <a:rPr lang="en-GB" sz="1800" b="1" kern="1200"/>
                <a:t>Key Consideration</a:t>
              </a:r>
            </a:p>
          </p:txBody>
        </p:sp>
        <p:sp>
          <p:nvSpPr>
            <p:cNvPr id="20" name="Oval 19" descr="Comment Important with solid fill">
              <a:extLst>
                <a:ext uri="{FF2B5EF4-FFF2-40B4-BE49-F238E27FC236}">
                  <a16:creationId xmlns:a16="http://schemas.microsoft.com/office/drawing/2014/main" id="{E4AEC99E-9E68-5CCC-1B47-133235C70261}"/>
                </a:ext>
              </a:extLst>
            </p:cNvPr>
            <p:cNvSpPr/>
            <p:nvPr/>
          </p:nvSpPr>
          <p:spPr>
            <a:xfrm>
              <a:off x="448555" y="2539766"/>
              <a:ext cx="616237" cy="616237"/>
            </a:xfrm>
            <a:prstGeom prst="ellipse">
              <a:avLst/>
            </a:prstGeom>
            <a:blipFill>
              <a:blip r:embed="rId6">
                <a:extLst>
                  <a:ext uri="{96DAC541-7B7A-43D3-8B79-37D633B846F1}">
                    <asvg:svgBlip xmlns:asvg="http://schemas.microsoft.com/office/drawing/2016/SVG/main" r:embed="rId7"/>
                  </a:ext>
                </a:extLst>
              </a:blip>
              <a:stretch>
                <a:fillRect/>
              </a:stretch>
            </a:blipFill>
          </p:spPr>
          <p:style>
            <a:lnRef idx="2">
              <a:schemeClr val="lt1">
                <a:hueOff val="0"/>
                <a:satOff val="0"/>
                <a:lumOff val="0"/>
                <a:alphaOff val="0"/>
              </a:schemeClr>
            </a:lnRef>
            <a:fillRef idx="1">
              <a:scrgbClr r="0" g="0" b="0"/>
            </a:fillRef>
            <a:effectRef idx="0">
              <a:schemeClr val="accent4">
                <a:tint val="50000"/>
                <a:hueOff val="0"/>
                <a:satOff val="0"/>
                <a:lumOff val="0"/>
                <a:alphaOff val="0"/>
              </a:schemeClr>
            </a:effectRef>
            <a:fontRef idx="minor">
              <a:schemeClr val="lt1">
                <a:hueOff val="0"/>
                <a:satOff val="0"/>
                <a:lumOff val="0"/>
                <a:alphaOff val="0"/>
              </a:schemeClr>
            </a:fontRef>
          </p:style>
          <p:txBody>
            <a:bodyPr/>
            <a:lstStyle/>
            <a:p>
              <a:endParaRPr lang="en-GB"/>
            </a:p>
          </p:txBody>
        </p:sp>
      </p:grpSp>
      <p:grpSp>
        <p:nvGrpSpPr>
          <p:cNvPr id="32" name="Group 31">
            <a:extLst>
              <a:ext uri="{FF2B5EF4-FFF2-40B4-BE49-F238E27FC236}">
                <a16:creationId xmlns:a16="http://schemas.microsoft.com/office/drawing/2014/main" id="{4859087A-B5FC-D0B9-4893-587B653C6ACE}"/>
              </a:ext>
            </a:extLst>
          </p:cNvPr>
          <p:cNvGrpSpPr/>
          <p:nvPr/>
        </p:nvGrpSpPr>
        <p:grpSpPr>
          <a:xfrm>
            <a:off x="6125456" y="3738142"/>
            <a:ext cx="5713239" cy="616238"/>
            <a:chOff x="448555" y="3339954"/>
            <a:chExt cx="5713239" cy="616238"/>
          </a:xfrm>
        </p:grpSpPr>
        <p:sp>
          <p:nvSpPr>
            <p:cNvPr id="21" name="Freeform: Shape 20">
              <a:extLst>
                <a:ext uri="{FF2B5EF4-FFF2-40B4-BE49-F238E27FC236}">
                  <a16:creationId xmlns:a16="http://schemas.microsoft.com/office/drawing/2014/main" id="{470B620D-F4B5-E552-7CF6-74AF1F982945}"/>
                </a:ext>
              </a:extLst>
            </p:cNvPr>
            <p:cNvSpPr/>
            <p:nvPr/>
          </p:nvSpPr>
          <p:spPr>
            <a:xfrm>
              <a:off x="756674" y="3339954"/>
              <a:ext cx="5405120" cy="616238"/>
            </a:xfrm>
            <a:custGeom>
              <a:avLst/>
              <a:gdLst>
                <a:gd name="connsiteX0" fmla="*/ 0 w 5405120"/>
                <a:gd name="connsiteY0" fmla="*/ 0 h 616237"/>
                <a:gd name="connsiteX1" fmla="*/ 5097002 w 5405120"/>
                <a:gd name="connsiteY1" fmla="*/ 0 h 616237"/>
                <a:gd name="connsiteX2" fmla="*/ 5405120 w 5405120"/>
                <a:gd name="connsiteY2" fmla="*/ 308119 h 616237"/>
                <a:gd name="connsiteX3" fmla="*/ 5097002 w 5405120"/>
                <a:gd name="connsiteY3" fmla="*/ 616237 h 616237"/>
                <a:gd name="connsiteX4" fmla="*/ 0 w 5405120"/>
                <a:gd name="connsiteY4" fmla="*/ 616237 h 616237"/>
                <a:gd name="connsiteX5" fmla="*/ 0 w 5405120"/>
                <a:gd name="connsiteY5" fmla="*/ 0 h 61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616237">
                  <a:moveTo>
                    <a:pt x="5405120" y="616236"/>
                  </a:moveTo>
                  <a:lnTo>
                    <a:pt x="308118" y="616236"/>
                  </a:lnTo>
                  <a:lnTo>
                    <a:pt x="0" y="308118"/>
                  </a:lnTo>
                  <a:lnTo>
                    <a:pt x="308118" y="1"/>
                  </a:lnTo>
                  <a:lnTo>
                    <a:pt x="5405120" y="1"/>
                  </a:lnTo>
                  <a:lnTo>
                    <a:pt x="5405120" y="616236"/>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425803" tIns="68581" rIns="128016" bIns="68580" numCol="1" spcCol="1270" anchor="ctr" anchorCtr="0">
              <a:noAutofit/>
            </a:bodyPr>
            <a:lstStyle/>
            <a:p>
              <a:pPr marL="0" lvl="0" indent="0" algn="l" defTabSz="800100">
                <a:lnSpc>
                  <a:spcPct val="90000"/>
                </a:lnSpc>
                <a:spcBef>
                  <a:spcPct val="0"/>
                </a:spcBef>
                <a:spcAft>
                  <a:spcPct val="35000"/>
                </a:spcAft>
                <a:buNone/>
              </a:pPr>
              <a:r>
                <a:rPr lang="en-GB" sz="1800" b="1" kern="1200">
                  <a:latin typeface="+mn-lt"/>
                </a:rPr>
                <a:t>Additional Points</a:t>
              </a:r>
              <a:endParaRPr lang="en-GB" sz="1800" b="1" kern="1200"/>
            </a:p>
          </p:txBody>
        </p:sp>
        <p:sp>
          <p:nvSpPr>
            <p:cNvPr id="22" name="Oval 21" descr="Information with solid fill">
              <a:extLst>
                <a:ext uri="{FF2B5EF4-FFF2-40B4-BE49-F238E27FC236}">
                  <a16:creationId xmlns:a16="http://schemas.microsoft.com/office/drawing/2014/main" id="{15B3B1AD-6620-1FE4-4199-2B29DC81B830}"/>
                </a:ext>
              </a:extLst>
            </p:cNvPr>
            <p:cNvSpPr/>
            <p:nvPr/>
          </p:nvSpPr>
          <p:spPr>
            <a:xfrm>
              <a:off x="448555" y="3339955"/>
              <a:ext cx="616237" cy="616237"/>
            </a:xfrm>
            <a:prstGeom prst="ellipse">
              <a:avLst/>
            </a:prstGeom>
            <a:blipFill>
              <a:blip r:embed="rId8">
                <a:extLst>
                  <a:ext uri="{96DAC541-7B7A-43D3-8B79-37D633B846F1}">
                    <asvg:svgBlip xmlns:asvg="http://schemas.microsoft.com/office/drawing/2016/SVG/main" r:embed="rId9"/>
                  </a:ext>
                </a:extLst>
              </a:blip>
              <a:stretch>
                <a:fillRect/>
              </a:stretch>
            </a:blipFill>
          </p:spPr>
          <p:style>
            <a:lnRef idx="2">
              <a:schemeClr val="lt1">
                <a:hueOff val="0"/>
                <a:satOff val="0"/>
                <a:lumOff val="0"/>
                <a:alphaOff val="0"/>
              </a:schemeClr>
            </a:lnRef>
            <a:fillRef idx="1">
              <a:scrgbClr r="0" g="0" b="0"/>
            </a:fillRef>
            <a:effectRef idx="0">
              <a:schemeClr val="accent5">
                <a:tint val="50000"/>
                <a:hueOff val="0"/>
                <a:satOff val="0"/>
                <a:lumOff val="0"/>
                <a:alphaOff val="0"/>
              </a:schemeClr>
            </a:effectRef>
            <a:fontRef idx="minor">
              <a:schemeClr val="lt1">
                <a:hueOff val="0"/>
                <a:satOff val="0"/>
                <a:lumOff val="0"/>
                <a:alphaOff val="0"/>
              </a:schemeClr>
            </a:fontRef>
          </p:style>
          <p:txBody>
            <a:bodyPr/>
            <a:lstStyle/>
            <a:p>
              <a:endParaRPr lang="en-GB"/>
            </a:p>
          </p:txBody>
        </p:sp>
      </p:grpSp>
      <p:sp>
        <p:nvSpPr>
          <p:cNvPr id="30" name="TextBox 29">
            <a:extLst>
              <a:ext uri="{FF2B5EF4-FFF2-40B4-BE49-F238E27FC236}">
                <a16:creationId xmlns:a16="http://schemas.microsoft.com/office/drawing/2014/main" id="{AFEBEF33-AACC-1949-D1BA-EC9F932A242C}"/>
              </a:ext>
            </a:extLst>
          </p:cNvPr>
          <p:cNvSpPr txBox="1"/>
          <p:nvPr/>
        </p:nvSpPr>
        <p:spPr>
          <a:xfrm>
            <a:off x="838200" y="2029192"/>
            <a:ext cx="5105400" cy="1554272"/>
          </a:xfrm>
          <a:prstGeom prst="rect">
            <a:avLst/>
          </a:prstGeom>
          <a:noFill/>
        </p:spPr>
        <p:txBody>
          <a:bodyPr wrap="square">
            <a:spAutoFit/>
          </a:bodyPr>
          <a:lstStyle/>
          <a:p>
            <a:pPr marL="285750" indent="-285750" algn="l">
              <a:spcBef>
                <a:spcPts val="600"/>
              </a:spcBef>
              <a:spcAft>
                <a:spcPts val="300"/>
              </a:spcAft>
              <a:buFont typeface="Arial" panose="020B0604020202020204" pitchFamily="34" charset="0"/>
              <a:buChar char="•"/>
            </a:pPr>
            <a:r>
              <a:rPr lang="en-GB" sz="1600" i="0">
                <a:solidFill>
                  <a:srgbClr val="424242"/>
                </a:solidFill>
                <a:effectLst/>
                <a:latin typeface="Roboto" panose="02000000000000000000" pitchFamily="2" charset="0"/>
                <a:ea typeface="Roboto" panose="02000000000000000000" pitchFamily="2" charset="0"/>
                <a:cs typeface="Roboto" panose="02000000000000000000" pitchFamily="2" charset="0"/>
              </a:rPr>
              <a:t>Consumer switches </a:t>
            </a:r>
            <a:r>
              <a:rPr lang="en-GB" sz="1600">
                <a:solidFill>
                  <a:srgbClr val="424242"/>
                </a:solidFill>
                <a:latin typeface="Roboto" panose="02000000000000000000" pitchFamily="2" charset="0"/>
                <a:ea typeface="Roboto" panose="02000000000000000000" pitchFamily="2" charset="0"/>
                <a:cs typeface="Roboto" panose="02000000000000000000" pitchFamily="2" charset="0"/>
              </a:rPr>
              <a:t>can be </a:t>
            </a:r>
            <a:r>
              <a:rPr lang="en-GB" sz="1600" i="0">
                <a:solidFill>
                  <a:srgbClr val="424242"/>
                </a:solidFill>
                <a:effectLst/>
                <a:latin typeface="Roboto" panose="02000000000000000000" pitchFamily="2" charset="0"/>
                <a:ea typeface="Roboto" panose="02000000000000000000" pitchFamily="2" charset="0"/>
                <a:cs typeface="Roboto" panose="02000000000000000000" pitchFamily="2" charset="0"/>
              </a:rPr>
              <a:t>impacted by the issues (true for issue 1).</a:t>
            </a:r>
          </a:p>
          <a:p>
            <a:pPr marL="285750" indent="-285750" algn="l">
              <a:spcBef>
                <a:spcPts val="600"/>
              </a:spcBef>
              <a:spcAft>
                <a:spcPts val="300"/>
              </a:spcAft>
              <a:buFont typeface="Arial" panose="020B0604020202020204" pitchFamily="34" charset="0"/>
              <a:buChar char="•"/>
            </a:pPr>
            <a:r>
              <a:rPr lang="en-GB" sz="1600">
                <a:solidFill>
                  <a:srgbClr val="424242"/>
                </a:solidFill>
                <a:latin typeface="Roboto" panose="02000000000000000000" pitchFamily="2" charset="0"/>
                <a:ea typeface="Roboto" panose="02000000000000000000" pitchFamily="2" charset="0"/>
                <a:cs typeface="Roboto" panose="02000000000000000000" pitchFamily="2" charset="0"/>
              </a:rPr>
              <a:t>Extra work for suppliers</a:t>
            </a:r>
          </a:p>
          <a:p>
            <a:pPr marL="285750" indent="-285750" algn="l">
              <a:spcBef>
                <a:spcPts val="600"/>
              </a:spcBef>
              <a:spcAft>
                <a:spcPts val="300"/>
              </a:spcAft>
              <a:buFont typeface="Arial" panose="020B0604020202020204" pitchFamily="34" charset="0"/>
              <a:buChar char="•"/>
            </a:pPr>
            <a:r>
              <a:rPr lang="en-GB" sz="1600" i="0">
                <a:solidFill>
                  <a:srgbClr val="424242"/>
                </a:solidFill>
                <a:effectLst/>
                <a:latin typeface="Roboto" panose="02000000000000000000" pitchFamily="2" charset="0"/>
                <a:ea typeface="Roboto" panose="02000000000000000000" pitchFamily="2" charset="0"/>
                <a:cs typeface="Roboto" panose="02000000000000000000" pitchFamily="2" charset="0"/>
              </a:rPr>
              <a:t>Potential for system misalignments (</a:t>
            </a:r>
            <a:r>
              <a:rPr lang="en-GB" sz="1600" i="0" err="1">
                <a:solidFill>
                  <a:srgbClr val="424242"/>
                </a:solidFill>
                <a:effectLst/>
                <a:latin typeface="Roboto" panose="02000000000000000000" pitchFamily="2" charset="0"/>
                <a:ea typeface="Roboto" panose="02000000000000000000" pitchFamily="2" charset="0"/>
                <a:cs typeface="Roboto" panose="02000000000000000000" pitchFamily="2" charset="0"/>
              </a:rPr>
              <a:t>e.g</a:t>
            </a:r>
            <a:r>
              <a:rPr lang="en-GB" sz="1600" i="0">
                <a:solidFill>
                  <a:srgbClr val="424242"/>
                </a:solidFill>
                <a:effectLst/>
                <a:latin typeface="Roboto" panose="02000000000000000000" pitchFamily="2" charset="0"/>
                <a:ea typeface="Roboto" panose="02000000000000000000" pitchFamily="2" charset="0"/>
                <a:cs typeface="Roboto" panose="02000000000000000000" pitchFamily="2" charset="0"/>
              </a:rPr>
              <a:t> CSS and UKL)</a:t>
            </a:r>
          </a:p>
        </p:txBody>
      </p:sp>
      <p:sp>
        <p:nvSpPr>
          <p:cNvPr id="33" name="TextBox 32">
            <a:extLst>
              <a:ext uri="{FF2B5EF4-FFF2-40B4-BE49-F238E27FC236}">
                <a16:creationId xmlns:a16="http://schemas.microsoft.com/office/drawing/2014/main" id="{A98D60C3-E4E4-48B7-1F5A-449A291FC6D5}"/>
              </a:ext>
            </a:extLst>
          </p:cNvPr>
          <p:cNvSpPr txBox="1"/>
          <p:nvPr/>
        </p:nvSpPr>
        <p:spPr>
          <a:xfrm>
            <a:off x="6733294" y="2029192"/>
            <a:ext cx="5105400" cy="1061829"/>
          </a:xfrm>
          <a:prstGeom prst="rect">
            <a:avLst/>
          </a:prstGeom>
          <a:noFill/>
        </p:spPr>
        <p:txBody>
          <a:bodyPr wrap="square">
            <a:spAutoFit/>
          </a:bodyPr>
          <a:lstStyle/>
          <a:p>
            <a:pPr marL="285750" indent="-285750" algn="l">
              <a:spcBef>
                <a:spcPts val="600"/>
              </a:spcBef>
              <a:spcAft>
                <a:spcPts val="300"/>
              </a:spcAft>
              <a:buFont typeface="Arial" panose="020B0604020202020204" pitchFamily="34" charset="0"/>
              <a:buChar char="•"/>
            </a:pPr>
            <a:r>
              <a:rPr lang="en-GB" sz="1600" b="0" i="0">
                <a:solidFill>
                  <a:srgbClr val="424242"/>
                </a:solidFill>
                <a:effectLst/>
                <a:latin typeface="Roboto" panose="02000000000000000000" pitchFamily="2" charset="0"/>
                <a:ea typeface="Roboto" panose="02000000000000000000" pitchFamily="2" charset="0"/>
                <a:cs typeface="Roboto" panose="02000000000000000000" pitchFamily="2" charset="0"/>
              </a:rPr>
              <a:t>Issue needs resolution despite low volume.</a:t>
            </a:r>
          </a:p>
          <a:p>
            <a:pPr marL="285750" indent="-285750" algn="l">
              <a:spcBef>
                <a:spcPts val="600"/>
              </a:spcBef>
              <a:spcAft>
                <a:spcPts val="300"/>
              </a:spcAft>
              <a:buFont typeface="Arial" panose="020B0604020202020204" pitchFamily="34" charset="0"/>
              <a:buChar char="•"/>
            </a:pPr>
            <a:r>
              <a:rPr lang="en-GB" sz="1600" b="0" i="0">
                <a:solidFill>
                  <a:srgbClr val="424242"/>
                </a:solidFill>
                <a:effectLst/>
                <a:latin typeface="Roboto" panose="02000000000000000000" pitchFamily="2" charset="0"/>
                <a:ea typeface="Roboto" panose="02000000000000000000" pitchFamily="2" charset="0"/>
                <a:cs typeface="Roboto" panose="02000000000000000000" pitchFamily="2" charset="0"/>
              </a:rPr>
              <a:t>Cost alone shouldn't justify inaction.</a:t>
            </a:r>
          </a:p>
          <a:p>
            <a:pPr marL="285750" indent="-285750" algn="l">
              <a:spcBef>
                <a:spcPts val="600"/>
              </a:spcBef>
              <a:spcAft>
                <a:spcPts val="300"/>
              </a:spcAft>
              <a:buFont typeface="Arial" panose="020B0604020202020204" pitchFamily="34" charset="0"/>
              <a:buChar char="•"/>
            </a:pPr>
            <a:r>
              <a:rPr lang="en-GB" sz="1600" b="0" i="0">
                <a:solidFill>
                  <a:srgbClr val="424242"/>
                </a:solidFill>
                <a:effectLst/>
                <a:latin typeface="Roboto" panose="02000000000000000000" pitchFamily="2" charset="0"/>
                <a:ea typeface="Roboto" panose="02000000000000000000" pitchFamily="2" charset="0"/>
                <a:cs typeface="Roboto" panose="02000000000000000000" pitchFamily="2" charset="0"/>
              </a:rPr>
              <a:t>DCC/CSS should explore alternative solutions.</a:t>
            </a:r>
          </a:p>
        </p:txBody>
      </p:sp>
      <p:sp>
        <p:nvSpPr>
          <p:cNvPr id="35" name="TextBox 34">
            <a:extLst>
              <a:ext uri="{FF2B5EF4-FFF2-40B4-BE49-F238E27FC236}">
                <a16:creationId xmlns:a16="http://schemas.microsoft.com/office/drawing/2014/main" id="{00C5057A-5BF5-6DBD-F885-166E7DCAC98F}"/>
              </a:ext>
            </a:extLst>
          </p:cNvPr>
          <p:cNvSpPr txBox="1"/>
          <p:nvPr/>
        </p:nvSpPr>
        <p:spPr>
          <a:xfrm>
            <a:off x="838200" y="4351519"/>
            <a:ext cx="5105400" cy="1608133"/>
          </a:xfrm>
          <a:prstGeom prst="rect">
            <a:avLst/>
          </a:prstGeom>
          <a:noFill/>
        </p:spPr>
        <p:txBody>
          <a:bodyPr wrap="square">
            <a:spAutoFit/>
          </a:bodyPr>
          <a:lstStyle/>
          <a:p>
            <a:pPr marL="285750" indent="-285750" algn="l">
              <a:spcBef>
                <a:spcPts val="600"/>
              </a:spcBef>
              <a:spcAft>
                <a:spcPts val="300"/>
              </a:spcAft>
              <a:buFont typeface="Arial" panose="020B0604020202020204" pitchFamily="34" charset="0"/>
              <a:buChar char="•"/>
            </a:pPr>
            <a:r>
              <a:rPr lang="en-GB" sz="1600" i="0">
                <a:solidFill>
                  <a:srgbClr val="424242"/>
                </a:solidFill>
                <a:effectLst/>
                <a:latin typeface="Roboto" panose="02000000000000000000" pitchFamily="2" charset="0"/>
                <a:ea typeface="Roboto" panose="02000000000000000000" pitchFamily="2" charset="0"/>
                <a:cs typeface="Roboto" panose="02000000000000000000" pitchFamily="2" charset="0"/>
              </a:rPr>
              <a:t>Following the completion of the DIA, the total cost of the change is </a:t>
            </a:r>
            <a:r>
              <a:rPr lang="en-GB" sz="1600" b="1" i="0">
                <a:solidFill>
                  <a:srgbClr val="424242"/>
                </a:solidFill>
                <a:effectLst/>
                <a:latin typeface="Roboto" panose="02000000000000000000" pitchFamily="2" charset="0"/>
                <a:ea typeface="Roboto" panose="02000000000000000000" pitchFamily="2" charset="0"/>
                <a:cs typeface="Roboto" panose="02000000000000000000" pitchFamily="2" charset="0"/>
              </a:rPr>
              <a:t>£368,420.91.</a:t>
            </a:r>
          </a:p>
          <a:p>
            <a:pPr marL="285750" indent="-285750" algn="l">
              <a:spcBef>
                <a:spcPts val="600"/>
              </a:spcBef>
              <a:spcAft>
                <a:spcPts val="300"/>
              </a:spcAft>
              <a:buFont typeface="Arial" panose="020B0604020202020204" pitchFamily="34" charset="0"/>
              <a:buChar char="•"/>
            </a:pPr>
            <a:r>
              <a:rPr lang="en-GB" sz="1600" i="0">
                <a:solidFill>
                  <a:srgbClr val="424242"/>
                </a:solidFill>
                <a:effectLst/>
                <a:latin typeface="Roboto" panose="02000000000000000000" pitchFamily="2" charset="0"/>
                <a:ea typeface="Roboto" panose="02000000000000000000" pitchFamily="2" charset="0"/>
                <a:cs typeface="Roboto" panose="02000000000000000000" pitchFamily="2" charset="0"/>
              </a:rPr>
              <a:t>The numbers</a:t>
            </a:r>
            <a:r>
              <a:rPr lang="en-GB" sz="1600">
                <a:solidFill>
                  <a:srgbClr val="424242"/>
                </a:solidFill>
                <a:latin typeface="Roboto" panose="02000000000000000000" pitchFamily="2" charset="0"/>
                <a:ea typeface="Roboto" panose="02000000000000000000" pitchFamily="2" charset="0"/>
                <a:cs typeface="Roboto" panose="02000000000000000000" pitchFamily="2" charset="0"/>
              </a:rPr>
              <a:t> of for each issue is low (156, 10 ,19).</a:t>
            </a:r>
          </a:p>
          <a:p>
            <a:pPr marL="742950" lvl="1" indent="-285750">
              <a:spcBef>
                <a:spcPts val="600"/>
              </a:spcBef>
              <a:spcAft>
                <a:spcPts val="300"/>
              </a:spcAft>
              <a:buFont typeface="Arial" panose="020B0604020202020204" pitchFamily="34" charset="0"/>
              <a:buChar char="•"/>
            </a:pPr>
            <a:endParaRPr lang="en-GB" sz="1400" i="0">
              <a:solidFill>
                <a:srgbClr val="424242"/>
              </a:solidFill>
              <a:effectLst/>
              <a:latin typeface="Roboto" panose="02000000000000000000" pitchFamily="2" charset="0"/>
              <a:ea typeface="Roboto" panose="02000000000000000000" pitchFamily="2" charset="0"/>
              <a:cs typeface="Roboto" panose="02000000000000000000" pitchFamily="2" charset="0"/>
            </a:endParaRPr>
          </a:p>
          <a:p>
            <a:pPr algn="l">
              <a:spcBef>
                <a:spcPts val="600"/>
              </a:spcBef>
              <a:spcAft>
                <a:spcPts val="300"/>
              </a:spcAft>
              <a:buNone/>
            </a:pPr>
            <a:endParaRPr lang="en-GB" sz="1400" b="1" i="0">
              <a:solidFill>
                <a:srgbClr val="424242"/>
              </a:solidFill>
              <a:effectLst/>
              <a:latin typeface="Roboto" panose="02000000000000000000" pitchFamily="2" charset="0"/>
              <a:ea typeface="Roboto" panose="02000000000000000000" pitchFamily="2" charset="0"/>
              <a:cs typeface="Roboto" panose="02000000000000000000" pitchFamily="2" charset="0"/>
            </a:endParaRPr>
          </a:p>
        </p:txBody>
      </p:sp>
      <p:sp>
        <p:nvSpPr>
          <p:cNvPr id="36" name="TextBox 35">
            <a:extLst>
              <a:ext uri="{FF2B5EF4-FFF2-40B4-BE49-F238E27FC236}">
                <a16:creationId xmlns:a16="http://schemas.microsoft.com/office/drawing/2014/main" id="{2F064FCF-76E0-4045-465F-B5E49952D1E0}"/>
              </a:ext>
            </a:extLst>
          </p:cNvPr>
          <p:cNvSpPr txBox="1"/>
          <p:nvPr/>
        </p:nvSpPr>
        <p:spPr>
          <a:xfrm>
            <a:off x="6733294" y="4351519"/>
            <a:ext cx="5105400" cy="2608406"/>
          </a:xfrm>
          <a:prstGeom prst="rect">
            <a:avLst/>
          </a:prstGeom>
          <a:noFill/>
        </p:spPr>
        <p:txBody>
          <a:bodyPr wrap="square">
            <a:spAutoFit/>
          </a:bodyPr>
          <a:lstStyle/>
          <a:p>
            <a:pPr marL="285750" indent="-285750">
              <a:spcBef>
                <a:spcPts val="600"/>
              </a:spcBef>
              <a:spcAft>
                <a:spcPts val="300"/>
              </a:spcAft>
              <a:buFont typeface="Arial" panose="020B0604020202020204" pitchFamily="34" charset="0"/>
              <a:buChar char="•"/>
            </a:pPr>
            <a:r>
              <a:rPr lang="en-GB" sz="1600" i="0">
                <a:effectLst/>
                <a:latin typeface="Roboto" panose="02000000000000000000" pitchFamily="2" charset="0"/>
                <a:ea typeface="Roboto" panose="02000000000000000000" pitchFamily="2" charset="0"/>
                <a:cs typeface="Roboto" panose="02000000000000000000" pitchFamily="2" charset="0"/>
              </a:rPr>
              <a:t>An alternative solution could be the following: </a:t>
            </a:r>
          </a:p>
          <a:p>
            <a:pPr marL="742950" lvl="1" indent="-285750">
              <a:spcBef>
                <a:spcPts val="600"/>
              </a:spcBef>
              <a:spcAft>
                <a:spcPts val="300"/>
              </a:spcAft>
              <a:buFont typeface="Arial" panose="020B0604020202020204" pitchFamily="34" charset="0"/>
              <a:buChar char="•"/>
            </a:pPr>
            <a:r>
              <a:rPr lang="en-GB" sz="1600" i="0">
                <a:effectLst/>
                <a:latin typeface="Roboto" panose="02000000000000000000" pitchFamily="2" charset="0"/>
                <a:ea typeface="Roboto" panose="02000000000000000000" pitchFamily="2" charset="0"/>
                <a:cs typeface="Roboto" panose="02000000000000000000" pitchFamily="2" charset="0"/>
              </a:rPr>
              <a:t>CSS identifies incumbent supplier deactivation.</a:t>
            </a:r>
          </a:p>
          <a:p>
            <a:pPr marL="742950" lvl="1" indent="-285750">
              <a:spcBef>
                <a:spcPts val="600"/>
              </a:spcBef>
              <a:spcAft>
                <a:spcPts val="300"/>
              </a:spcAft>
              <a:buFont typeface="Arial" panose="020B0604020202020204" pitchFamily="34" charset="0"/>
              <a:buChar char="•"/>
            </a:pPr>
            <a:r>
              <a:rPr lang="en-GB" sz="1600" i="0">
                <a:effectLst/>
                <a:latin typeface="Roboto" panose="02000000000000000000" pitchFamily="2" charset="0"/>
                <a:ea typeface="Roboto" panose="02000000000000000000" pitchFamily="2" charset="0"/>
                <a:cs typeface="Roboto" panose="02000000000000000000" pitchFamily="2" charset="0"/>
              </a:rPr>
              <a:t>Notifies incoming supplier.</a:t>
            </a:r>
          </a:p>
          <a:p>
            <a:pPr marL="742950" lvl="1" indent="-285750">
              <a:spcBef>
                <a:spcPts val="600"/>
              </a:spcBef>
              <a:spcAft>
                <a:spcPts val="300"/>
              </a:spcAft>
              <a:buFont typeface="Arial" panose="020B0604020202020204" pitchFamily="34" charset="0"/>
              <a:buChar char="•"/>
            </a:pPr>
            <a:r>
              <a:rPr lang="en-GB" sz="1600" i="0">
                <a:effectLst/>
                <a:latin typeface="Roboto" panose="02000000000000000000" pitchFamily="2" charset="0"/>
                <a:ea typeface="Roboto" panose="02000000000000000000" pitchFamily="2" charset="0"/>
                <a:cs typeface="Roboto" panose="02000000000000000000" pitchFamily="2" charset="0"/>
              </a:rPr>
              <a:t>Incumbent cancels and resubmits as Initial Registration</a:t>
            </a:r>
          </a:p>
          <a:p>
            <a:pPr marL="742950" lvl="1" indent="-285750">
              <a:spcBef>
                <a:spcPts val="600"/>
              </a:spcBef>
              <a:spcAft>
                <a:spcPts val="300"/>
              </a:spcAft>
              <a:buFont typeface="Arial" panose="020B0604020202020204" pitchFamily="34" charset="0"/>
              <a:buChar char="•"/>
            </a:pPr>
            <a:r>
              <a:rPr lang="en-GB" sz="1600">
                <a:latin typeface="Roboto" panose="02000000000000000000" pitchFamily="2" charset="0"/>
                <a:ea typeface="Roboto" panose="02000000000000000000" pitchFamily="2" charset="0"/>
                <a:cs typeface="Roboto" panose="02000000000000000000" pitchFamily="2" charset="0"/>
              </a:rPr>
              <a:t>Preserves original registration effective date</a:t>
            </a:r>
            <a:endParaRPr lang="en-GB" sz="1600" i="0">
              <a:effectLst/>
              <a:latin typeface="Roboto" panose="02000000000000000000" pitchFamily="2" charset="0"/>
              <a:ea typeface="Roboto" panose="02000000000000000000" pitchFamily="2" charset="0"/>
              <a:cs typeface="Roboto" panose="02000000000000000000" pitchFamily="2" charset="0"/>
            </a:endParaRPr>
          </a:p>
          <a:p>
            <a:pPr algn="l">
              <a:spcBef>
                <a:spcPts val="600"/>
              </a:spcBef>
              <a:spcAft>
                <a:spcPts val="300"/>
              </a:spcAft>
              <a:buNone/>
            </a:pPr>
            <a:endParaRPr lang="en-GB" sz="1400" b="1" i="0">
              <a:effectLst/>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3679558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4186E-062B-57BA-1FA2-91D08E0693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2398F6-A0C8-A461-2AAA-C10B6E4078D6}"/>
              </a:ext>
            </a:extLst>
          </p:cNvPr>
          <p:cNvSpPr>
            <a:spLocks noGrp="1"/>
          </p:cNvSpPr>
          <p:nvPr>
            <p:ph type="title"/>
          </p:nvPr>
        </p:nvSpPr>
        <p:spPr/>
        <p:txBody>
          <a:bodyPr>
            <a:normAutofit/>
          </a:bodyPr>
          <a:lstStyle/>
          <a:p>
            <a:r>
              <a:rPr lang="en-GB"/>
              <a:t>R0178 – Questions for CHIG</a:t>
            </a:r>
          </a:p>
        </p:txBody>
      </p:sp>
      <p:sp>
        <p:nvSpPr>
          <p:cNvPr id="7" name="Block Arc 6">
            <a:extLst>
              <a:ext uri="{FF2B5EF4-FFF2-40B4-BE49-F238E27FC236}">
                <a16:creationId xmlns:a16="http://schemas.microsoft.com/office/drawing/2014/main" id="{DCDCE588-94CE-E313-62C9-E52BC90AD1A9}"/>
              </a:ext>
            </a:extLst>
          </p:cNvPr>
          <p:cNvSpPr/>
          <p:nvPr/>
        </p:nvSpPr>
        <p:spPr>
          <a:xfrm>
            <a:off x="-4093176" y="87826"/>
            <a:ext cx="7293488" cy="7293488"/>
          </a:xfrm>
          <a:prstGeom prst="blockArc">
            <a:avLst>
              <a:gd name="adj1" fmla="val 18900000"/>
              <a:gd name="adj2" fmla="val 2700000"/>
              <a:gd name="adj3" fmla="val 296"/>
            </a:avLst>
          </a:prstGeom>
        </p:spPr>
        <p:style>
          <a:lnRef idx="2">
            <a:schemeClr val="accent3">
              <a:shade val="60000"/>
              <a:hueOff val="0"/>
              <a:satOff val="0"/>
              <a:lumOff val="0"/>
              <a:alphaOff val="0"/>
            </a:schemeClr>
          </a:lnRef>
          <a:fillRef idx="0">
            <a:schemeClr val="accent3">
              <a:hueOff val="0"/>
              <a:satOff val="0"/>
              <a:lumOff val="0"/>
              <a:alphaOff val="0"/>
            </a:schemeClr>
          </a:fillRef>
          <a:effectRef idx="0">
            <a:schemeClr val="accent3">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8" name="Freeform: Shape 7">
            <a:extLst>
              <a:ext uri="{FF2B5EF4-FFF2-40B4-BE49-F238E27FC236}">
                <a16:creationId xmlns:a16="http://schemas.microsoft.com/office/drawing/2014/main" id="{237B598A-FE83-A40D-4915-D532D00EE294}"/>
              </a:ext>
            </a:extLst>
          </p:cNvPr>
          <p:cNvSpPr/>
          <p:nvPr/>
        </p:nvSpPr>
        <p:spPr>
          <a:xfrm>
            <a:off x="2784110" y="156710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gradFill flip="none" rotWithShape="1">
            <a:gsLst>
              <a:gs pos="0">
                <a:srgbClr val="70ADA3">
                  <a:lumMod val="67000"/>
                </a:srgbClr>
              </a:gs>
              <a:gs pos="48000">
                <a:srgbClr val="70ADA3">
                  <a:lumMod val="97000"/>
                  <a:lumOff val="3000"/>
                </a:srgbClr>
              </a:gs>
              <a:gs pos="100000">
                <a:prstClr val="white"/>
              </a:gs>
            </a:gsLst>
            <a:lin ang="10800000" scaled="1"/>
            <a:tileRect/>
          </a:gradFill>
          <a:ln w="12700" cap="flat" cmpd="sng" algn="ctr">
            <a:solidFill>
              <a:prstClr val="white">
                <a:hueOff val="0"/>
                <a:satOff val="0"/>
                <a:lumOff val="0"/>
                <a:alphaOff val="0"/>
              </a:prst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860213" tIns="60960" rIns="60960" bIns="60960" numCol="1" spcCol="1270" anchor="ctr" anchorCtr="0">
            <a:noAutofit/>
          </a:bodyPr>
          <a:lstStyle/>
          <a:p>
            <a:pPr marL="0" lvl="0" indent="0" algn="l" defTabSz="800100">
              <a:lnSpc>
                <a:spcPct val="90000"/>
              </a:lnSpc>
              <a:spcBef>
                <a:spcPct val="0"/>
              </a:spcBef>
              <a:spcAft>
                <a:spcPct val="35000"/>
              </a:spcAft>
              <a:buNone/>
            </a:pPr>
            <a:r>
              <a:rPr lang="en-GB" sz="1800" b="0" i="0" kern="1200">
                <a:solidFill>
                  <a:schemeClr val="tx1"/>
                </a:solidFill>
                <a:latin typeface="Roboto" panose="02000000000000000000" pitchFamily="2" charset="0"/>
                <a:ea typeface="Roboto" panose="02000000000000000000" pitchFamily="2" charset="0"/>
                <a:cs typeface="Roboto" panose="02000000000000000000" pitchFamily="2" charset="0"/>
              </a:rPr>
              <a:t>To what extent would this </a:t>
            </a:r>
            <a:r>
              <a:rPr lang="en-GB">
                <a:solidFill>
                  <a:schemeClr val="tx1"/>
                </a:solidFill>
                <a:latin typeface="Roboto" panose="02000000000000000000" pitchFamily="2" charset="0"/>
                <a:ea typeface="Roboto" panose="02000000000000000000" pitchFamily="2" charset="0"/>
                <a:cs typeface="Roboto" panose="02000000000000000000" pitchFamily="2" charset="0"/>
              </a:rPr>
              <a:t>change </a:t>
            </a:r>
            <a:r>
              <a:rPr lang="en-GB" sz="1800" b="0" i="0" kern="1200">
                <a:solidFill>
                  <a:schemeClr val="tx1"/>
                </a:solidFill>
                <a:latin typeface="Roboto" panose="02000000000000000000" pitchFamily="2" charset="0"/>
                <a:ea typeface="Roboto" panose="02000000000000000000" pitchFamily="2" charset="0"/>
                <a:cs typeface="Roboto" panose="02000000000000000000" pitchFamily="2" charset="0"/>
              </a:rPr>
              <a:t>improve your operational efficiency or reduce risk?</a:t>
            </a:r>
            <a:endParaRPr lang="en-GB" sz="1800" b="0" kern="120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9" name="Oval 8">
            <a:extLst>
              <a:ext uri="{FF2B5EF4-FFF2-40B4-BE49-F238E27FC236}">
                <a16:creationId xmlns:a16="http://schemas.microsoft.com/office/drawing/2014/main" id="{23419E23-A188-9FF4-E129-9D93DB728824}"/>
              </a:ext>
            </a:extLst>
          </p:cNvPr>
          <p:cNvSpPr/>
          <p:nvPr/>
        </p:nvSpPr>
        <p:spPr>
          <a:xfrm>
            <a:off x="2106777" y="1431636"/>
            <a:ext cx="1354666" cy="1354666"/>
          </a:xfrm>
          <a:prstGeom prst="ellipse">
            <a:avLst/>
          </a:prstGeom>
        </p:spPr>
        <p:style>
          <a:lnRef idx="2">
            <a:schemeClr val="accent3">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0" name="Freeform: Shape 9">
            <a:extLst>
              <a:ext uri="{FF2B5EF4-FFF2-40B4-BE49-F238E27FC236}">
                <a16:creationId xmlns:a16="http://schemas.microsoft.com/office/drawing/2014/main" id="{B6617AF2-CB1A-4A00-4F7C-E80548C96E00}"/>
              </a:ext>
            </a:extLst>
          </p:cNvPr>
          <p:cNvSpPr/>
          <p:nvPr/>
        </p:nvSpPr>
        <p:spPr>
          <a:xfrm>
            <a:off x="3178048" y="3192702"/>
            <a:ext cx="6907174" cy="1083733"/>
          </a:xfrm>
          <a:custGeom>
            <a:avLst/>
            <a:gdLst>
              <a:gd name="connsiteX0" fmla="*/ 0 w 6907174"/>
              <a:gd name="connsiteY0" fmla="*/ 0 h 1083733"/>
              <a:gd name="connsiteX1" fmla="*/ 6907174 w 6907174"/>
              <a:gd name="connsiteY1" fmla="*/ 0 h 1083733"/>
              <a:gd name="connsiteX2" fmla="*/ 6907174 w 6907174"/>
              <a:gd name="connsiteY2" fmla="*/ 1083733 h 1083733"/>
              <a:gd name="connsiteX3" fmla="*/ 0 w 6907174"/>
              <a:gd name="connsiteY3" fmla="*/ 1083733 h 1083733"/>
              <a:gd name="connsiteX4" fmla="*/ 0 w 6907174"/>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7174" h="1083733">
                <a:moveTo>
                  <a:pt x="0" y="0"/>
                </a:moveTo>
                <a:lnTo>
                  <a:pt x="6907174" y="0"/>
                </a:lnTo>
                <a:lnTo>
                  <a:pt x="6907174" y="1083733"/>
                </a:lnTo>
                <a:lnTo>
                  <a:pt x="0" y="1083733"/>
                </a:lnTo>
                <a:lnTo>
                  <a:pt x="0" y="0"/>
                </a:lnTo>
                <a:close/>
              </a:path>
            </a:pathLst>
          </a:custGeom>
          <a:gradFill flip="none" rotWithShape="1">
            <a:gsLst>
              <a:gs pos="0">
                <a:schemeClr val="accent3">
                  <a:lumMod val="67000"/>
                </a:schemeClr>
              </a:gs>
              <a:gs pos="48000">
                <a:schemeClr val="accent3">
                  <a:lumMod val="97000"/>
                  <a:lumOff val="3000"/>
                </a:schemeClr>
              </a:gs>
              <a:gs pos="100000">
                <a:schemeClr val="bg1"/>
              </a:gs>
            </a:gsLst>
            <a:lin ang="10800000" scaled="1"/>
            <a:tileRect/>
          </a:gra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860213" tIns="45720" rIns="45720" bIns="45720" numCol="1" spcCol="1270" anchor="ctr" anchorCtr="0">
            <a:noAutofit/>
          </a:bodyPr>
          <a:lstStyle/>
          <a:p>
            <a:pPr marL="0" lvl="0" indent="0" algn="l" defTabSz="800100">
              <a:lnSpc>
                <a:spcPct val="90000"/>
              </a:lnSpc>
              <a:spcBef>
                <a:spcPct val="0"/>
              </a:spcBef>
              <a:spcAft>
                <a:spcPct val="35000"/>
              </a:spcAft>
              <a:buNone/>
            </a:pPr>
            <a:r>
              <a:rPr lang="en-GB" sz="1800" b="0" kern="1200">
                <a:solidFill>
                  <a:schemeClr val="tx1"/>
                </a:solidFill>
                <a:latin typeface="Roboto" panose="02000000000000000000" pitchFamily="2" charset="0"/>
                <a:ea typeface="Roboto" panose="02000000000000000000" pitchFamily="2" charset="0"/>
                <a:cs typeface="Roboto" panose="02000000000000000000" pitchFamily="2" charset="0"/>
              </a:rPr>
              <a:t>Are you aware of any consumer detriment with this issue?</a:t>
            </a:r>
          </a:p>
        </p:txBody>
      </p:sp>
      <p:sp>
        <p:nvSpPr>
          <p:cNvPr id="11" name="Oval 10">
            <a:extLst>
              <a:ext uri="{FF2B5EF4-FFF2-40B4-BE49-F238E27FC236}">
                <a16:creationId xmlns:a16="http://schemas.microsoft.com/office/drawing/2014/main" id="{689C84A1-F59A-9C7B-1100-49749223866A}"/>
              </a:ext>
            </a:extLst>
          </p:cNvPr>
          <p:cNvSpPr/>
          <p:nvPr/>
        </p:nvSpPr>
        <p:spPr>
          <a:xfrm>
            <a:off x="2500714" y="3057236"/>
            <a:ext cx="1354666" cy="1354666"/>
          </a:xfrm>
          <a:prstGeom prst="ellipse">
            <a:avLst/>
          </a:prstGeom>
        </p:spPr>
        <p:style>
          <a:lnRef idx="2">
            <a:schemeClr val="accent3">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2" name="Freeform: Shape 11">
            <a:extLst>
              <a:ext uri="{FF2B5EF4-FFF2-40B4-BE49-F238E27FC236}">
                <a16:creationId xmlns:a16="http://schemas.microsoft.com/office/drawing/2014/main" id="{A027B367-62D4-4A9D-A629-5CA5C9A41FA1}"/>
              </a:ext>
            </a:extLst>
          </p:cNvPr>
          <p:cNvSpPr/>
          <p:nvPr/>
        </p:nvSpPr>
        <p:spPr>
          <a:xfrm>
            <a:off x="2784110" y="481830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gradFill flip="none" rotWithShape="1">
            <a:gsLst>
              <a:gs pos="0">
                <a:schemeClr val="accent3">
                  <a:lumMod val="67000"/>
                </a:schemeClr>
              </a:gs>
              <a:gs pos="48000">
                <a:schemeClr val="accent3">
                  <a:lumMod val="97000"/>
                  <a:lumOff val="3000"/>
                </a:schemeClr>
              </a:gs>
              <a:gs pos="100000">
                <a:schemeClr val="bg1"/>
              </a:gs>
            </a:gsLst>
            <a:lin ang="10800000" scaled="1"/>
            <a:tileRect/>
          </a:gra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860213" tIns="45720" rIns="45720" bIns="45720" numCol="1" spcCol="1270" anchor="ctr" anchorCtr="0">
            <a:noAutofit/>
          </a:bodyPr>
          <a:lstStyle/>
          <a:p>
            <a:pPr lvl="0" defTabSz="800100">
              <a:lnSpc>
                <a:spcPct val="90000"/>
              </a:lnSpc>
              <a:spcBef>
                <a:spcPct val="0"/>
              </a:spcBef>
              <a:spcAft>
                <a:spcPct val="35000"/>
              </a:spcAft>
            </a:pPr>
            <a:r>
              <a:rPr lang="en-GB">
                <a:solidFill>
                  <a:schemeClr val="tx1"/>
                </a:solidFill>
                <a:latin typeface="Roboto" panose="02000000000000000000" pitchFamily="2" charset="0"/>
                <a:ea typeface="Roboto" panose="02000000000000000000" pitchFamily="2" charset="0"/>
                <a:cs typeface="Roboto" panose="02000000000000000000" pitchFamily="2" charset="0"/>
              </a:rPr>
              <a:t>Given the cost, do you believe the benefits of R0178 justify the investment?</a:t>
            </a:r>
          </a:p>
        </p:txBody>
      </p:sp>
      <p:sp>
        <p:nvSpPr>
          <p:cNvPr id="13" name="Oval 12">
            <a:extLst>
              <a:ext uri="{FF2B5EF4-FFF2-40B4-BE49-F238E27FC236}">
                <a16:creationId xmlns:a16="http://schemas.microsoft.com/office/drawing/2014/main" id="{2C7BCCC6-7F65-7EE1-BCC7-7132E03D4663}"/>
              </a:ext>
            </a:extLst>
          </p:cNvPr>
          <p:cNvSpPr/>
          <p:nvPr/>
        </p:nvSpPr>
        <p:spPr>
          <a:xfrm>
            <a:off x="2106777" y="4682836"/>
            <a:ext cx="1354666" cy="1354666"/>
          </a:xfrm>
          <a:prstGeom prst="ellipse">
            <a:avLst/>
          </a:prstGeom>
        </p:spPr>
        <p:style>
          <a:lnRef idx="2">
            <a:schemeClr val="accent3">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pic>
        <p:nvPicPr>
          <p:cNvPr id="4" name="Graphic 3" descr="Question Mark with solid fill">
            <a:extLst>
              <a:ext uri="{FF2B5EF4-FFF2-40B4-BE49-F238E27FC236}">
                <a16:creationId xmlns:a16="http://schemas.microsoft.com/office/drawing/2014/main" id="{77B2BCF7-2119-8644-EE11-4E5F8A1BFEC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80110" y="1604969"/>
            <a:ext cx="1008000" cy="1008000"/>
          </a:xfrm>
          <a:prstGeom prst="rect">
            <a:avLst/>
          </a:prstGeom>
        </p:spPr>
      </p:pic>
      <p:pic>
        <p:nvPicPr>
          <p:cNvPr id="14" name="Graphic 13" descr="Question Mark with solid fill">
            <a:extLst>
              <a:ext uri="{FF2B5EF4-FFF2-40B4-BE49-F238E27FC236}">
                <a16:creationId xmlns:a16="http://schemas.microsoft.com/office/drawing/2014/main" id="{AD3FF3FA-87D6-4788-95C1-26DABD39015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74047" y="3230569"/>
            <a:ext cx="1008000" cy="1008000"/>
          </a:xfrm>
          <a:prstGeom prst="rect">
            <a:avLst/>
          </a:prstGeom>
        </p:spPr>
      </p:pic>
      <p:pic>
        <p:nvPicPr>
          <p:cNvPr id="15" name="Graphic 14" descr="Question Mark with solid fill">
            <a:extLst>
              <a:ext uri="{FF2B5EF4-FFF2-40B4-BE49-F238E27FC236}">
                <a16:creationId xmlns:a16="http://schemas.microsoft.com/office/drawing/2014/main" id="{AE3A75E7-BDA9-0CCB-6087-AEAA3EE564C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80110" y="4856168"/>
            <a:ext cx="1008000" cy="1008000"/>
          </a:xfrm>
          <a:prstGeom prst="rect">
            <a:avLst/>
          </a:prstGeom>
        </p:spPr>
      </p:pic>
    </p:spTree>
    <p:extLst>
      <p:ext uri="{BB962C8B-B14F-4D97-AF65-F5344CB8AC3E}">
        <p14:creationId xmlns:p14="http://schemas.microsoft.com/office/powerpoint/2010/main" val="14516822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92331-DE1B-6DF5-A29F-7C7261B912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F2B93E-C538-CA2D-4F1F-CD6045B998EB}"/>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10. Issue tracker update</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C8EE7796-5479-57D4-283D-65653FF4D8CE}"/>
              </a:ext>
            </a:extLst>
          </p:cNvPr>
          <p:cNvSpPr>
            <a:spLocks noGrp="1"/>
          </p:cNvSpPr>
          <p:nvPr>
            <p:ph type="body" sz="quarter" idx="10"/>
          </p:nvPr>
        </p:nvSpPr>
        <p:spPr/>
        <p:txBody>
          <a:bodyPr/>
          <a:lstStyle/>
          <a:p>
            <a:r>
              <a:rPr lang="en-GB"/>
              <a:t>James hardy</a:t>
            </a:r>
          </a:p>
        </p:txBody>
      </p:sp>
    </p:spTree>
    <p:extLst>
      <p:ext uri="{BB962C8B-B14F-4D97-AF65-F5344CB8AC3E}">
        <p14:creationId xmlns:p14="http://schemas.microsoft.com/office/powerpoint/2010/main" val="32079307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lstStyle/>
          <a:p>
            <a:pPr lvl="0"/>
            <a:r>
              <a:rPr lang="en-GB">
                <a:latin typeface="Roboto"/>
                <a:ea typeface="Roboto"/>
                <a:cs typeface="Roboto"/>
              </a:rPr>
              <a:t>Issue tracker</a:t>
            </a:r>
          </a:p>
        </p:txBody>
      </p:sp>
      <p:graphicFrame>
        <p:nvGraphicFramePr>
          <p:cNvPr id="4" name="Table 4">
            <a:extLst>
              <a:ext uri="{FF2B5EF4-FFF2-40B4-BE49-F238E27FC236}">
                <a16:creationId xmlns:a16="http://schemas.microsoft.com/office/drawing/2014/main" id="{3520E71A-4221-E5A0-B184-A8658317792B}"/>
              </a:ext>
            </a:extLst>
          </p:cNvPr>
          <p:cNvGraphicFramePr>
            <a:graphicFrameLocks noGrp="1"/>
          </p:cNvGraphicFramePr>
          <p:nvPr/>
        </p:nvGraphicFramePr>
        <p:xfrm>
          <a:off x="161306" y="1133775"/>
          <a:ext cx="11645092" cy="566039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a:latin typeface="Arial"/>
                          <a:ea typeface="Roboto"/>
                          <a:cs typeface="Arial"/>
                        </a:rPr>
                        <a:t>Issue/ CP</a:t>
                      </a:r>
                    </a:p>
                  </a:txBody>
                  <a:tcPr>
                    <a:solidFill>
                      <a:srgbClr val="70ADA3"/>
                    </a:solidFill>
                  </a:tcPr>
                </a:tc>
                <a:tc>
                  <a:txBody>
                    <a:bodyPr/>
                    <a:lstStyle/>
                    <a:p>
                      <a:r>
                        <a:rPr lang="en-GB" sz="140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R0162</a:t>
                      </a:r>
                    </a:p>
                  </a:txBody>
                  <a:tcPr anchor="ctr">
                    <a:solidFill>
                      <a:srgbClr val="CFE3DF"/>
                    </a:solidFill>
                  </a:tcPr>
                </a:tc>
                <a:tc>
                  <a:txBody>
                    <a:bodyPr/>
                    <a:lstStyle/>
                    <a:p>
                      <a:pPr marL="0" lvl="0" algn="l">
                        <a:buNone/>
                      </a:pPr>
                      <a:r>
                        <a:rPr lang="en-GB" sz="1400">
                          <a:latin typeface="Arial" panose="020B0604020202020204" pitchFamily="34" charset="0"/>
                          <a:cs typeface="Arial" panose="020B0604020202020204" pitchFamily="34" charset="0"/>
                        </a:rPr>
                        <a:t>Access to SDES for Gas Networks</a:t>
                      </a: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r>
                        <a:rPr lang="en-GB" sz="1400">
                          <a:latin typeface="Arial"/>
                          <a:ea typeface="Roboto"/>
                          <a:cs typeface="Arial"/>
                        </a:rPr>
                        <a:t>Caroline Freimuller</a:t>
                      </a:r>
                    </a:p>
                  </a:txBody>
                  <a:tcPr anchor="ctr">
                    <a:solidFill>
                      <a:srgbClr val="CFE3DF"/>
                    </a:solidFill>
                  </a:tcPr>
                </a:tc>
                <a:tc>
                  <a:txBody>
                    <a:bodyPr/>
                    <a:lstStyle/>
                    <a:p>
                      <a:pPr>
                        <a:spcBef>
                          <a:spcPts val="600"/>
                        </a:spcBef>
                      </a:pPr>
                      <a:r>
                        <a:rPr lang="en-GB" sz="1400" b="0">
                          <a:latin typeface="Arial"/>
                          <a:ea typeface="Roboto"/>
                          <a:cs typeface="Arial"/>
                        </a:rPr>
                        <a:t>Preliminary Service Provider impact assessment with the SDES Service Provider has concluded. Detailed Service Provider impact assessment is due to start W/C 11 August.</a:t>
                      </a:r>
                    </a:p>
                    <a:p>
                      <a:pPr>
                        <a:spcBef>
                          <a:spcPts val="600"/>
                        </a:spcBef>
                      </a:pPr>
                      <a:r>
                        <a:rPr lang="en-GB" sz="1400" b="0">
                          <a:latin typeface="Arial"/>
                          <a:ea typeface="Roboto"/>
                          <a:cs typeface="Arial"/>
                        </a:rPr>
                        <a:t>Due to a delay with the preliminary impact assessment, this is expected to finish in September rather than August. An extension to plan will be made available in August.</a:t>
                      </a:r>
                    </a:p>
                  </a:txBody>
                  <a:tcPr anchor="ctr">
                    <a:solidFill>
                      <a:srgbClr val="CFE3DF"/>
                    </a:solidFill>
                  </a:tcPr>
                </a:tc>
                <a:extLst>
                  <a:ext uri="{0D108BD9-81ED-4DB2-BD59-A6C34878D82A}">
                    <a16:rowId xmlns:a16="http://schemas.microsoft.com/office/drawing/2014/main" val="832764409"/>
                  </a:ext>
                </a:extLst>
              </a:tr>
              <a:tr h="4211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I0189</a:t>
                      </a:r>
                    </a:p>
                  </a:txBody>
                  <a:tcPr anchor="ctr">
                    <a:solidFill>
                      <a:srgbClr val="CFE3DF"/>
                    </a:solidFill>
                  </a:tcPr>
                </a:tc>
                <a:tc>
                  <a:txBody>
                    <a:bodyPr/>
                    <a:lstStyle/>
                    <a:p>
                      <a:pPr marL="0" lvl="0" algn="l" defTabSz="914400" rtl="0" eaLnBrk="1" latinLnBrk="0" hangingPunct="1">
                        <a:buNone/>
                      </a:pPr>
                      <a:r>
                        <a:rPr lang="en-US" sz="1400" kern="1200">
                          <a:solidFill>
                            <a:schemeClr val="dk1"/>
                          </a:solidFill>
                          <a:latin typeface="Arial" panose="020B0604020202020204" pitchFamily="34" charset="0"/>
                          <a:ea typeface="+mn-ea"/>
                          <a:cs typeface="Arial" panose="020B0604020202020204" pitchFamily="34" charset="0"/>
                        </a:rPr>
                        <a:t>Voice of the Consumer</a:t>
                      </a: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Caroline Freimuller</a:t>
                      </a:r>
                    </a:p>
                  </a:txBody>
                  <a:tcPr anchor="ctr">
                    <a:solidFill>
                      <a:srgbClr val="CFE3DF"/>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1400" b="0" kern="1200">
                          <a:solidFill>
                            <a:schemeClr val="dk1"/>
                          </a:solidFill>
                          <a:latin typeface="Arial"/>
                          <a:ea typeface="Roboto"/>
                          <a:cs typeface="Arial"/>
                        </a:rPr>
                        <a:t>The final Working Group was held on 28 July 2025.</a:t>
                      </a:r>
                    </a:p>
                    <a:p>
                      <a:pPr marL="0" marR="0" lvl="0" indent="0" algn="l" rtl="0" eaLnBrk="1" fontAlgn="auto" latinLnBrk="0" hangingPunct="1">
                        <a:lnSpc>
                          <a:spcPct val="100000"/>
                        </a:lnSpc>
                        <a:spcBef>
                          <a:spcPts val="0"/>
                        </a:spcBef>
                        <a:spcAft>
                          <a:spcPts val="0"/>
                        </a:spcAft>
                        <a:buClrTx/>
                        <a:buSzTx/>
                        <a:buFontTx/>
                        <a:buNone/>
                      </a:pPr>
                      <a:r>
                        <a:rPr lang="en-GB" sz="1400" b="0" kern="1200">
                          <a:solidFill>
                            <a:schemeClr val="dk1"/>
                          </a:solidFill>
                          <a:latin typeface="Arial"/>
                          <a:ea typeface="Roboto"/>
                          <a:cs typeface="Arial"/>
                        </a:rPr>
                        <a:t>The Code Manager will now draft the associated legal text and begin Service Provider impact assessment.</a:t>
                      </a:r>
                    </a:p>
                  </a:txBody>
                  <a:tcPr anchor="ctr">
                    <a:solidFill>
                      <a:srgbClr val="CFE3DF"/>
                    </a:solidFill>
                  </a:tcPr>
                </a:tc>
                <a:extLst>
                  <a:ext uri="{0D108BD9-81ED-4DB2-BD59-A6C34878D82A}">
                    <a16:rowId xmlns:a16="http://schemas.microsoft.com/office/drawing/2014/main" val="4253326874"/>
                  </a:ext>
                </a:extLst>
              </a:tr>
              <a:tr h="4211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R0207</a:t>
                      </a:r>
                    </a:p>
                  </a:txBody>
                  <a:tcPr anchor="ctr">
                    <a:solidFill>
                      <a:srgbClr val="CFE3DF"/>
                    </a:solidFill>
                  </a:tcPr>
                </a:tc>
                <a:tc>
                  <a:txBody>
                    <a:bodyPr/>
                    <a:lstStyle/>
                    <a:p>
                      <a:pPr marL="0" lvl="0" algn="l" defTabSz="914400" rtl="0" eaLnBrk="1" latinLnBrk="0" hangingPunct="1">
                        <a:buNone/>
                      </a:pPr>
                      <a:r>
                        <a:rPr lang="en-US" sz="1400" kern="1200">
                          <a:solidFill>
                            <a:schemeClr val="dk1"/>
                          </a:solidFill>
                          <a:latin typeface="Arial" panose="020B0604020202020204" pitchFamily="34" charset="0"/>
                          <a:ea typeface="+mn-ea"/>
                          <a:cs typeface="Arial" panose="020B0604020202020204" pitchFamily="34" charset="0"/>
                        </a:rPr>
                        <a:t> Import / Export MOA Charging Clarification </a:t>
                      </a: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Holly Law</a:t>
                      </a:r>
                    </a:p>
                  </a:txBody>
                  <a:tcPr anchor="ctr">
                    <a:solidFill>
                      <a:srgbClr val="CFE3DF"/>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1400" b="0" kern="1200">
                          <a:solidFill>
                            <a:schemeClr val="dk1"/>
                          </a:solidFill>
                          <a:latin typeface="Arial"/>
                          <a:ea typeface="Roboto"/>
                          <a:cs typeface="Arial"/>
                        </a:rPr>
                        <a:t>Following the Authority send back of R0207 Import / Export MOA Charging Clarification on 30 May 2025, the Code Manager is setting up a Working Group to develop a solution that addresses the issues as set out in the send back letter. </a:t>
                      </a:r>
                    </a:p>
                    <a:p>
                      <a:pPr marL="0" marR="0" lvl="0" indent="0" algn="l" rtl="0" eaLnBrk="1" fontAlgn="auto" latinLnBrk="0" hangingPunct="1">
                        <a:lnSpc>
                          <a:spcPct val="100000"/>
                        </a:lnSpc>
                        <a:spcBef>
                          <a:spcPts val="0"/>
                        </a:spcBef>
                        <a:spcAft>
                          <a:spcPts val="0"/>
                        </a:spcAft>
                        <a:buClrTx/>
                        <a:buSzTx/>
                        <a:buFontTx/>
                        <a:buNone/>
                      </a:pPr>
                      <a:endParaRPr lang="en-GB" sz="1400" b="0" kern="1200">
                        <a:solidFill>
                          <a:schemeClr val="dk1"/>
                        </a:solidFill>
                        <a:latin typeface="Arial"/>
                        <a:ea typeface="Roboto"/>
                        <a:cs typeface="Arial"/>
                      </a:endParaRPr>
                    </a:p>
                    <a:p>
                      <a:pPr marL="0" marR="0" lvl="0" indent="0" algn="l" rtl="0" eaLnBrk="1" fontAlgn="auto" latinLnBrk="0" hangingPunct="1">
                        <a:lnSpc>
                          <a:spcPct val="100000"/>
                        </a:lnSpc>
                        <a:spcBef>
                          <a:spcPts val="0"/>
                        </a:spcBef>
                        <a:spcAft>
                          <a:spcPts val="0"/>
                        </a:spcAft>
                        <a:buClrTx/>
                        <a:buSzTx/>
                        <a:buFontTx/>
                        <a:buNone/>
                      </a:pPr>
                      <a:r>
                        <a:rPr lang="en-GB" sz="1400" b="0" kern="1200">
                          <a:solidFill>
                            <a:schemeClr val="dk1"/>
                          </a:solidFill>
                          <a:latin typeface="Arial"/>
                          <a:ea typeface="Roboto"/>
                          <a:cs typeface="Arial"/>
                        </a:rPr>
                        <a:t>The first Working Group will be held on 3 September 14:00 - 15:30. To register your interest to be a member of the R0207 Working Group, please contact us at change.management@recmanager.co.uk</a:t>
                      </a:r>
                    </a:p>
                  </a:txBody>
                  <a:tcPr anchor="ctr">
                    <a:solidFill>
                      <a:srgbClr val="CFE3DF"/>
                    </a:solidFill>
                  </a:tcPr>
                </a:tc>
                <a:extLst>
                  <a:ext uri="{0D108BD9-81ED-4DB2-BD59-A6C34878D82A}">
                    <a16:rowId xmlns:a16="http://schemas.microsoft.com/office/drawing/2014/main" val="2751943396"/>
                  </a:ext>
                </a:extLst>
              </a:tr>
              <a:tr h="421105">
                <a:tc>
                  <a:txBody>
                    <a:bodyPr/>
                    <a:lstStyle/>
                    <a:p>
                      <a:pPr marL="0" lvl="0" indent="0" algn="l">
                        <a:lnSpc>
                          <a:spcPct val="100000"/>
                        </a:lnSpc>
                        <a:spcBef>
                          <a:spcPts val="0"/>
                        </a:spcBef>
                        <a:spcAft>
                          <a:spcPts val="0"/>
                        </a:spcAft>
                        <a:buNone/>
                      </a:pPr>
                      <a:r>
                        <a:rPr lang="en-GB" sz="1400" b="0" kern="1200">
                          <a:solidFill>
                            <a:schemeClr val="dk1"/>
                          </a:solidFill>
                          <a:latin typeface="Arial"/>
                          <a:ea typeface="Roboto"/>
                          <a:cs typeface="Arial"/>
                        </a:rPr>
                        <a:t>I0256</a:t>
                      </a:r>
                    </a:p>
                  </a:txBody>
                  <a:tcPr anchor="ctr">
                    <a:solidFill>
                      <a:srgbClr val="CFE3DF"/>
                    </a:solidFill>
                  </a:tcPr>
                </a:tc>
                <a:tc>
                  <a:txBody>
                    <a:bodyPr/>
                    <a:lstStyle/>
                    <a:p>
                      <a:pPr marL="0" lvl="0" algn="l">
                        <a:buNone/>
                      </a:pPr>
                      <a:r>
                        <a:rPr lang="en-US" sz="1400">
                          <a:latin typeface="Arial"/>
                        </a:rPr>
                        <a:t>MM00023 /D0135 - Asset Condition Report clarification of intent on R0021/R0101</a:t>
                      </a: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Caroline Freimuller</a:t>
                      </a:r>
                    </a:p>
                  </a:txBody>
                  <a:tcPr anchor="ctr">
                    <a:solidFill>
                      <a:srgbClr val="CFE3DF"/>
                    </a:solidFill>
                  </a:tcPr>
                </a:tc>
                <a:tc>
                  <a:txBody>
                    <a:bodyPr/>
                    <a:lstStyle/>
                    <a:p>
                      <a:pPr marL="0" marR="0" lvl="0" indent="0" algn="l" defTabSz="914400" rtl="0" eaLnBrk="1" fontAlgn="auto" latinLnBrk="0" hangingPunct="1">
                        <a:lnSpc>
                          <a:spcPct val="100000"/>
                        </a:lnSpc>
                        <a:spcAft>
                          <a:spcPts val="0"/>
                        </a:spcAft>
                        <a:buClrTx/>
                        <a:buSzTx/>
                        <a:buFontTx/>
                        <a:buNone/>
                      </a:pPr>
                      <a:r>
                        <a:rPr lang="en-GB" sz="1400" b="0" kern="1200">
                          <a:solidFill>
                            <a:schemeClr val="dk1"/>
                          </a:solidFill>
                          <a:latin typeface="Arial"/>
                          <a:ea typeface="Roboto"/>
                          <a:cs typeface="Arial"/>
                        </a:rPr>
                        <a:t>Party impact assessment has concluded, the Code Manager is reviewing the responses and going through business case assessment.</a:t>
                      </a:r>
                    </a:p>
                  </a:txBody>
                  <a:tcPr anchor="ctr">
                    <a:solidFill>
                      <a:srgbClr val="CFE3DF"/>
                    </a:solidFill>
                  </a:tcPr>
                </a:tc>
                <a:extLst>
                  <a:ext uri="{0D108BD9-81ED-4DB2-BD59-A6C34878D82A}">
                    <a16:rowId xmlns:a16="http://schemas.microsoft.com/office/drawing/2014/main" val="3948421482"/>
                  </a:ext>
                </a:extLst>
              </a:tr>
              <a:tr h="421105">
                <a:tc>
                  <a:txBody>
                    <a:bodyPr/>
                    <a:lstStyle/>
                    <a:p>
                      <a:pPr marL="0" lvl="0" indent="0" algn="l">
                        <a:lnSpc>
                          <a:spcPct val="100000"/>
                        </a:lnSpc>
                        <a:spcBef>
                          <a:spcPts val="0"/>
                        </a:spcBef>
                        <a:spcAft>
                          <a:spcPts val="0"/>
                        </a:spcAft>
                        <a:buNone/>
                      </a:pPr>
                      <a:r>
                        <a:rPr lang="en-GB" sz="1400" b="0" kern="1200">
                          <a:solidFill>
                            <a:schemeClr val="dk1"/>
                          </a:solidFill>
                          <a:latin typeface="Arial"/>
                          <a:ea typeface="Roboto"/>
                          <a:cs typeface="Arial"/>
                        </a:rPr>
                        <a:t>I0267</a:t>
                      </a:r>
                    </a:p>
                  </a:txBody>
                  <a:tcPr anchor="ctr">
                    <a:solidFill>
                      <a:srgbClr val="CFE3DF"/>
                    </a:solidFill>
                  </a:tcPr>
                </a:tc>
                <a:tc>
                  <a:txBody>
                    <a:bodyPr/>
                    <a:lstStyle/>
                    <a:p>
                      <a:pPr marL="0" lvl="0" algn="l">
                        <a:buNone/>
                      </a:pPr>
                      <a:r>
                        <a:rPr lang="en-US" sz="1400">
                          <a:latin typeface="Arial"/>
                        </a:rPr>
                        <a:t>Smart Meter Installation Surveys - Microbusiness requirements</a:t>
                      </a: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Caroline Freimuller</a:t>
                      </a:r>
                    </a:p>
                  </a:txBody>
                  <a:tcPr anchor="ctr">
                    <a:solidFill>
                      <a:srgbClr val="CFE3DF"/>
                    </a:solidFill>
                  </a:tcPr>
                </a:tc>
                <a:tc>
                  <a:txBody>
                    <a:bodyPr/>
                    <a:lstStyle/>
                    <a:p>
                      <a:pPr lvl="0">
                        <a:buNone/>
                      </a:pPr>
                      <a:r>
                        <a:rPr lang="en-GB" sz="1400" b="0">
                          <a:latin typeface="Arial"/>
                          <a:ea typeface="Roboto"/>
                          <a:cs typeface="Arial"/>
                        </a:rPr>
                        <a:t>An Information Request is due to open in August.</a:t>
                      </a:r>
                    </a:p>
                    <a:p>
                      <a:pPr lvl="0">
                        <a:buNone/>
                      </a:pPr>
                      <a:r>
                        <a:rPr lang="en-GB" sz="1400" b="0">
                          <a:latin typeface="Arial"/>
                          <a:ea typeface="Roboto"/>
                          <a:cs typeface="Arial"/>
                        </a:rPr>
                        <a:t>The Code Manager will be requesting commercially sensitive information as part of this Information Request, so will be treating all responses as confidential and will not be publishing the responses.</a:t>
                      </a:r>
                    </a:p>
                  </a:txBody>
                  <a:tcPr anchor="ctr">
                    <a:solidFill>
                      <a:srgbClr val="CFE3DF"/>
                    </a:solidFill>
                  </a:tcPr>
                </a:tc>
                <a:extLst>
                  <a:ext uri="{0D108BD9-81ED-4DB2-BD59-A6C34878D82A}">
                    <a16:rowId xmlns:a16="http://schemas.microsoft.com/office/drawing/2014/main" val="401339840"/>
                  </a:ext>
                </a:extLst>
              </a:tr>
            </a:tbl>
          </a:graphicData>
        </a:graphic>
      </p:graphicFrame>
    </p:spTree>
    <p:extLst>
      <p:ext uri="{BB962C8B-B14F-4D97-AF65-F5344CB8AC3E}">
        <p14:creationId xmlns:p14="http://schemas.microsoft.com/office/powerpoint/2010/main" val="21038313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B8DEE-806B-2A36-0CD2-03F08B491F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7C7576-6A8B-F7DE-F249-17E4374D1409}"/>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11. Any other business</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E216D246-DF5A-8302-6A3B-7B5C0B4E0185}"/>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7503272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4BB0F-42E7-016F-A9DF-AE964ECF05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83587E-D6E2-A16D-BC59-B31F785AC296}"/>
              </a:ext>
            </a:extLst>
          </p:cNvPr>
          <p:cNvSpPr>
            <a:spLocks noGrp="1"/>
          </p:cNvSpPr>
          <p:nvPr>
            <p:ph type="title"/>
          </p:nvPr>
        </p:nvSpPr>
        <p:spPr/>
        <p:txBody>
          <a:bodyPr>
            <a:normAutofit fontScale="90000"/>
          </a:bodyPr>
          <a:lstStyle/>
          <a:p>
            <a:r>
              <a:rPr lang="en-GB" err="1"/>
              <a:t>Aob</a:t>
            </a:r>
            <a:r>
              <a:rPr lang="en-GB"/>
              <a:t> #1 - R0232 - Non-Domestic Change Of</a:t>
            </a:r>
            <a:br>
              <a:rPr lang="en-GB"/>
            </a:br>
            <a:r>
              <a:rPr lang="en-GB"/>
              <a:t>Occupier SDEP Screens </a:t>
            </a:r>
          </a:p>
        </p:txBody>
      </p:sp>
      <p:sp>
        <p:nvSpPr>
          <p:cNvPr id="3" name="Content Placeholder 2">
            <a:extLst>
              <a:ext uri="{FF2B5EF4-FFF2-40B4-BE49-F238E27FC236}">
                <a16:creationId xmlns:a16="http://schemas.microsoft.com/office/drawing/2014/main" id="{1D8B0A12-BADA-7B68-6697-125DC1B641D7}"/>
              </a:ext>
            </a:extLst>
          </p:cNvPr>
          <p:cNvSpPr>
            <a:spLocks noGrp="1"/>
          </p:cNvSpPr>
          <p:nvPr>
            <p:ph idx="1"/>
          </p:nvPr>
        </p:nvSpPr>
        <p:spPr/>
        <p:txBody>
          <a:bodyPr>
            <a:normAutofit/>
          </a:bodyPr>
          <a:lstStyle/>
          <a:p>
            <a:r>
              <a:rPr lang="en-GB">
                <a:cs typeface="Roboto" panose="02000000000000000000" pitchFamily="2" charset="0"/>
              </a:rPr>
              <a:t>On 05 August 2025, the REC Change Panel approved the Change Report (For Consultation). The Code Manager will now issue the industry consultation for R0232 on 08 August. </a:t>
            </a:r>
          </a:p>
          <a:p>
            <a:pPr marL="0" indent="0">
              <a:buNone/>
            </a:pPr>
            <a:endParaRPr lang="en-GB">
              <a:cs typeface="Roboto" panose="02000000000000000000" pitchFamily="2" charset="0"/>
            </a:endParaRPr>
          </a:p>
          <a:p>
            <a:r>
              <a:rPr lang="en-GB">
                <a:cs typeface="Roboto" panose="02000000000000000000" pitchFamily="2" charset="0"/>
              </a:rPr>
              <a:t>The REC Change Panel also approved an updated Proposal Plan for R0232 , with a voting milestone of 08 October with a targeted implementation of 07 November 2025.</a:t>
            </a:r>
          </a:p>
          <a:p>
            <a:endParaRPr lang="en-GB">
              <a:cs typeface="Roboto" panose="02000000000000000000" pitchFamily="2" charset="0"/>
            </a:endParaRPr>
          </a:p>
          <a:p>
            <a:r>
              <a:rPr lang="en-GB">
                <a:cs typeface="Roboto" panose="02000000000000000000" pitchFamily="2" charset="0"/>
              </a:rPr>
              <a:t>To assist with preparations for the consultation, the Code Manager would like to invite Energy Suppliers to share any difficulties, or noticeable experiences, they have had with using SDEP for R0155 purposes. </a:t>
            </a:r>
          </a:p>
        </p:txBody>
      </p:sp>
    </p:spTree>
    <p:extLst>
      <p:ext uri="{BB962C8B-B14F-4D97-AF65-F5344CB8AC3E}">
        <p14:creationId xmlns:p14="http://schemas.microsoft.com/office/powerpoint/2010/main" val="24785601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a:t>AOB #2 – R0148 – overview</a:t>
            </a:r>
          </a:p>
        </p:txBody>
      </p:sp>
      <p:sp>
        <p:nvSpPr>
          <p:cNvPr id="6" name="Rectangle 5">
            <a:extLst>
              <a:ext uri="{FF2B5EF4-FFF2-40B4-BE49-F238E27FC236}">
                <a16:creationId xmlns:a16="http://schemas.microsoft.com/office/drawing/2014/main" id="{EC858DDF-8DD9-03B6-32A1-6F6088883E06}"/>
              </a:ext>
            </a:extLst>
          </p:cNvPr>
          <p:cNvSpPr/>
          <p:nvPr/>
        </p:nvSpPr>
        <p:spPr>
          <a:xfrm>
            <a:off x="495300" y="403805"/>
            <a:ext cx="10515600" cy="6050390"/>
          </a:xfrm>
          <a:prstGeom prst="rect">
            <a:avLst/>
          </a:prstGeom>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C9295EB8-4877-D700-C475-18304E555897}"/>
              </a:ext>
            </a:extLst>
          </p:cNvPr>
          <p:cNvGrpSpPr/>
          <p:nvPr/>
        </p:nvGrpSpPr>
        <p:grpSpPr>
          <a:xfrm>
            <a:off x="562121" y="1505736"/>
            <a:ext cx="3239559" cy="4114133"/>
            <a:chOff x="495084" y="1457369"/>
            <a:chExt cx="3239559" cy="4114133"/>
          </a:xfrm>
        </p:grpSpPr>
        <p:sp>
          <p:nvSpPr>
            <p:cNvPr id="7" name="Freeform: Shape 6">
              <a:extLst>
                <a:ext uri="{FF2B5EF4-FFF2-40B4-BE49-F238E27FC236}">
                  <a16:creationId xmlns:a16="http://schemas.microsoft.com/office/drawing/2014/main" id="{DFA6DFC3-CB20-C610-08E9-38676A1D5F6E}"/>
                </a:ext>
              </a:extLst>
            </p:cNvPr>
            <p:cNvSpPr/>
            <p:nvPr/>
          </p:nvSpPr>
          <p:spPr>
            <a:xfrm>
              <a:off x="495084" y="1457369"/>
              <a:ext cx="3211659" cy="3175992"/>
            </a:xfrm>
            <a:custGeom>
              <a:avLst/>
              <a:gdLst>
                <a:gd name="connsiteX0" fmla="*/ 240891 w 3202359"/>
                <a:gd name="connsiteY0" fmla="*/ 0 h 3011137"/>
                <a:gd name="connsiteX1" fmla="*/ 2961468 w 3202359"/>
                <a:gd name="connsiteY1" fmla="*/ 0 h 3011137"/>
                <a:gd name="connsiteX2" fmla="*/ 3202359 w 3202359"/>
                <a:gd name="connsiteY2" fmla="*/ 240891 h 3011137"/>
                <a:gd name="connsiteX3" fmla="*/ 3202359 w 3202359"/>
                <a:gd name="connsiteY3" fmla="*/ 3011137 h 3011137"/>
                <a:gd name="connsiteX4" fmla="*/ 3202359 w 3202359"/>
                <a:gd name="connsiteY4" fmla="*/ 3011137 h 3011137"/>
                <a:gd name="connsiteX5" fmla="*/ 0 w 3202359"/>
                <a:gd name="connsiteY5" fmla="*/ 3011137 h 3011137"/>
                <a:gd name="connsiteX6" fmla="*/ 0 w 3202359"/>
                <a:gd name="connsiteY6" fmla="*/ 3011137 h 3011137"/>
                <a:gd name="connsiteX7" fmla="*/ 0 w 3202359"/>
                <a:gd name="connsiteY7" fmla="*/ 240891 h 3011137"/>
                <a:gd name="connsiteX8" fmla="*/ 240891 w 3202359"/>
                <a:gd name="connsiteY8" fmla="*/ 0 h 3011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2359" h="3011137">
                  <a:moveTo>
                    <a:pt x="240891" y="0"/>
                  </a:moveTo>
                  <a:lnTo>
                    <a:pt x="2961468" y="0"/>
                  </a:lnTo>
                  <a:cubicBezTo>
                    <a:pt x="3094508" y="0"/>
                    <a:pt x="3202359" y="107851"/>
                    <a:pt x="3202359" y="240891"/>
                  </a:cubicBezTo>
                  <a:lnTo>
                    <a:pt x="3202359" y="3011137"/>
                  </a:lnTo>
                  <a:lnTo>
                    <a:pt x="3202359" y="3011137"/>
                  </a:lnTo>
                  <a:lnTo>
                    <a:pt x="0" y="3011137"/>
                  </a:lnTo>
                  <a:lnTo>
                    <a:pt x="0" y="3011137"/>
                  </a:lnTo>
                  <a:lnTo>
                    <a:pt x="0" y="240891"/>
                  </a:lnTo>
                  <a:cubicBezTo>
                    <a:pt x="0" y="107851"/>
                    <a:pt x="107851" y="0"/>
                    <a:pt x="240891" y="0"/>
                  </a:cubicBezTo>
                  <a:close/>
                </a:path>
              </a:pathLst>
            </a:custGeom>
            <a:ln>
              <a:solidFill>
                <a:srgbClr val="70ADA3"/>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3415" tIns="139135" rIns="93415" bIns="22860" numCol="1" spcCol="1270" anchor="t" anchorCtr="0">
              <a:noAutofit/>
            </a:bodyPr>
            <a:lstStyle/>
            <a:p>
              <a:pPr marL="171450" marR="0" lvl="1" indent="-171450" algn="l" defTabSz="800100" rtl="0" eaLnBrk="1" fontAlgn="auto" latinLnBrk="0" hangingPunct="1">
                <a:lnSpc>
                  <a:spcPct val="90000"/>
                </a:lnSpc>
                <a:spcBef>
                  <a:spcPct val="0"/>
                </a:spcBef>
                <a:spcAft>
                  <a:spcPct val="15000"/>
                </a:spcAft>
                <a:buClrTx/>
                <a:buSzTx/>
                <a:buFontTx/>
                <a:buChar char="•"/>
                <a:tabLst/>
                <a:defRPr/>
              </a:pPr>
              <a:endParaRPr kumimoji="0" lang="en-GB" sz="16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Roboto" panose="02000000000000000000" pitchFamily="2" charset="0"/>
                <a:cs typeface="Roboto" panose="02000000000000000000" pitchFamily="2" charset="0"/>
              </a:endParaRPr>
            </a:p>
            <a:p>
              <a:pPr marL="171450" marR="0" lvl="1" indent="-171450" algn="l" defTabSz="800100" rtl="0" eaLnBrk="1" fontAlgn="auto" latinLnBrk="0" hangingPunct="1">
                <a:lnSpc>
                  <a:spcPct val="90000"/>
                </a:lnSpc>
                <a:spcBef>
                  <a:spcPct val="0"/>
                </a:spcBef>
                <a:spcAft>
                  <a:spcPct val="15000"/>
                </a:spcAft>
                <a:buClrTx/>
                <a:buSzTx/>
                <a:buFontTx/>
                <a:buChar char="•"/>
                <a:tabLst/>
                <a:defRPr/>
              </a:pPr>
              <a:r>
                <a:rPr kumimoji="0" lang="en-GB" sz="16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rPr>
                <a:t>A key element of the </a:t>
              </a:r>
              <a:r>
                <a:rPr kumimoji="0" lang="en-GB" sz="1600" b="0" i="0" u="none" strike="noStrike" kern="1200" cap="none" spc="0" normalizeH="0" baseline="0" noProof="0" err="1">
                  <a:ln>
                    <a:noFill/>
                  </a:ln>
                  <a:solidFill>
                    <a:srgbClr val="000000">
                      <a:hueOff val="0"/>
                      <a:satOff val="0"/>
                      <a:lumOff val="0"/>
                      <a:alphaOff val="0"/>
                    </a:srgbClr>
                  </a:solidFill>
                  <a:effectLst/>
                  <a:uLnTx/>
                  <a:uFillTx/>
                  <a:latin typeface="Calibri" panose="020F0502020204030204"/>
                  <a:ea typeface="+mn-ea"/>
                  <a:cs typeface="+mn-cs"/>
                </a:rPr>
                <a:t>RECCo</a:t>
              </a:r>
              <a:r>
                <a:rPr kumimoji="0" lang="en-GB" sz="16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rPr>
                <a:t> Data and Digitalisation Strategy includes extending, securing, and improving access to industry data</a:t>
              </a:r>
              <a:endParaRPr kumimoji="0" lang="en-GB" sz="16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Calibri"/>
                <a:cs typeface="Calibri"/>
              </a:endParaRPr>
            </a:p>
            <a:p>
              <a:pPr marL="171450" marR="0" lvl="1" indent="-171450" algn="l" defTabSz="800100" rtl="0" eaLnBrk="1" fontAlgn="auto" latinLnBrk="0" hangingPunct="1">
                <a:lnSpc>
                  <a:spcPct val="90000"/>
                </a:lnSpc>
                <a:spcBef>
                  <a:spcPct val="0"/>
                </a:spcBef>
                <a:spcAft>
                  <a:spcPct val="15000"/>
                </a:spcAft>
                <a:buClrTx/>
                <a:buSzTx/>
                <a:buFontTx/>
                <a:buChar char="•"/>
                <a:tabLst/>
                <a:defRPr/>
              </a:pPr>
              <a:r>
                <a:rPr kumimoji="0" lang="en-GB" sz="16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rPr>
                <a:t>Currently Enquiry Services Data is only available to users whose roles and purposes for access are detailed within the Data Access Matrix (DAM). </a:t>
              </a:r>
              <a:endParaRPr kumimoji="0" lang="en-GB" sz="16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Calibri"/>
                <a:cs typeface="Calibri"/>
              </a:endParaRPr>
            </a:p>
            <a:p>
              <a:pPr marL="0" marR="0" lvl="1" indent="0" algn="l" defTabSz="800100" rtl="0" eaLnBrk="1" fontAlgn="auto" latinLnBrk="0" hangingPunct="1">
                <a:lnSpc>
                  <a:spcPct val="90000"/>
                </a:lnSpc>
                <a:spcBef>
                  <a:spcPct val="0"/>
                </a:spcBef>
                <a:spcAft>
                  <a:spcPct val="15000"/>
                </a:spcAft>
                <a:buClrTx/>
                <a:buSzTx/>
                <a:buFontTx/>
                <a:buNone/>
                <a:tabLst/>
                <a:defRPr/>
              </a:pPr>
              <a:endParaRPr kumimoji="0" lang="en-GB" sz="16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78323AE0-D8FD-05E1-F979-DD3376F68E41}"/>
                </a:ext>
              </a:extLst>
            </p:cNvPr>
            <p:cNvSpPr/>
            <p:nvPr/>
          </p:nvSpPr>
          <p:spPr>
            <a:xfrm>
              <a:off x="532284" y="4543590"/>
              <a:ext cx="3202359" cy="1027912"/>
            </a:xfrm>
            <a:custGeom>
              <a:avLst/>
              <a:gdLst>
                <a:gd name="connsiteX0" fmla="*/ 0 w 3202359"/>
                <a:gd name="connsiteY0" fmla="*/ 0 h 1027912"/>
                <a:gd name="connsiteX1" fmla="*/ 3202359 w 3202359"/>
                <a:gd name="connsiteY1" fmla="*/ 0 h 1027912"/>
                <a:gd name="connsiteX2" fmla="*/ 3202359 w 3202359"/>
                <a:gd name="connsiteY2" fmla="*/ 1027912 h 1027912"/>
                <a:gd name="connsiteX3" fmla="*/ 0 w 3202359"/>
                <a:gd name="connsiteY3" fmla="*/ 1027912 h 1027912"/>
                <a:gd name="connsiteX4" fmla="*/ 0 w 3202359"/>
                <a:gd name="connsiteY4" fmla="*/ 0 h 1027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2359" h="1027912">
                  <a:moveTo>
                    <a:pt x="0" y="0"/>
                  </a:moveTo>
                  <a:lnTo>
                    <a:pt x="3202359" y="0"/>
                  </a:lnTo>
                  <a:lnTo>
                    <a:pt x="3202359" y="1027912"/>
                  </a:lnTo>
                  <a:lnTo>
                    <a:pt x="0" y="1027912"/>
                  </a:lnTo>
                  <a:lnTo>
                    <a:pt x="0" y="0"/>
                  </a:lnTo>
                  <a:close/>
                </a:path>
              </a:pathLst>
            </a:custGeom>
            <a:solidFill>
              <a:srgbClr val="70ADA3"/>
            </a:solidFill>
            <a:ln>
              <a:solidFill>
                <a:srgbClr val="70ADA3"/>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1920" tIns="0" rIns="987817" bIns="0" numCol="1" spcCol="1270" anchor="ctr" anchorCtr="0">
              <a:noAutofit/>
            </a:bodyPr>
            <a:lstStyle/>
            <a:p>
              <a:pPr marL="0" marR="0" lvl="0" indent="0" algn="l" defTabSz="1422400" rtl="0" eaLnBrk="1" fontAlgn="auto" latinLnBrk="0" hangingPunct="1">
                <a:lnSpc>
                  <a:spcPct val="90000"/>
                </a:lnSpc>
                <a:spcBef>
                  <a:spcPct val="0"/>
                </a:spcBef>
                <a:spcAft>
                  <a:spcPct val="35000"/>
                </a:spcAft>
                <a:buClrTx/>
                <a:buSzTx/>
                <a:buFontTx/>
                <a:buNone/>
                <a:tabLst/>
                <a:defRPr/>
              </a:pPr>
              <a:r>
                <a:rPr kumimoji="0" lang="en-GB" sz="32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Issue</a:t>
              </a:r>
            </a:p>
          </p:txBody>
        </p:sp>
      </p:grpSp>
      <p:sp>
        <p:nvSpPr>
          <p:cNvPr id="9" name="Oval 8" descr="Question Mark with solid fill">
            <a:extLst>
              <a:ext uri="{FF2B5EF4-FFF2-40B4-BE49-F238E27FC236}">
                <a16:creationId xmlns:a16="http://schemas.microsoft.com/office/drawing/2014/main" id="{1BB9C4EC-436C-7E4D-6A9C-C0F426780F31}"/>
              </a:ext>
            </a:extLst>
          </p:cNvPr>
          <p:cNvSpPr/>
          <p:nvPr/>
        </p:nvSpPr>
        <p:spPr>
          <a:xfrm>
            <a:off x="2712802" y="4720408"/>
            <a:ext cx="840630" cy="801917"/>
          </a:xfrm>
          <a:prstGeom prst="ellipse">
            <a:avLst/>
          </a:prstGeom>
          <a:blipFill>
            <a:blip r:embed="rId3">
              <a:extLst>
                <a:ext uri="{96DAC541-7B7A-43D3-8B79-37D633B846F1}">
                  <asvg:svgBlip xmlns:asvg="http://schemas.microsoft.com/office/drawing/2016/SVG/main" r:embed="rId4"/>
                </a:ext>
              </a:extLst>
            </a:blip>
            <a:srcRect/>
            <a:stretch>
              <a:fillRect t="-2000" b="-2000"/>
            </a:stretch>
          </a:blip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p:txBody>
      </p:sp>
      <p:grpSp>
        <p:nvGrpSpPr>
          <p:cNvPr id="17" name="Group 16">
            <a:extLst>
              <a:ext uri="{FF2B5EF4-FFF2-40B4-BE49-F238E27FC236}">
                <a16:creationId xmlns:a16="http://schemas.microsoft.com/office/drawing/2014/main" id="{7F43F587-9C4D-375E-13C7-B83EFEB06323}"/>
              </a:ext>
            </a:extLst>
          </p:cNvPr>
          <p:cNvGrpSpPr/>
          <p:nvPr/>
        </p:nvGrpSpPr>
        <p:grpSpPr>
          <a:xfrm>
            <a:off x="4127162" y="1505736"/>
            <a:ext cx="3202359" cy="4114133"/>
            <a:chOff x="4127162" y="1505736"/>
            <a:chExt cx="3202359" cy="4114133"/>
          </a:xfrm>
        </p:grpSpPr>
        <p:sp>
          <p:nvSpPr>
            <p:cNvPr id="10" name="Freeform: Shape 9">
              <a:extLst>
                <a:ext uri="{FF2B5EF4-FFF2-40B4-BE49-F238E27FC236}">
                  <a16:creationId xmlns:a16="http://schemas.microsoft.com/office/drawing/2014/main" id="{8C9AB788-130F-341C-D35F-7B6B34925160}"/>
                </a:ext>
              </a:extLst>
            </p:cNvPr>
            <p:cNvSpPr/>
            <p:nvPr/>
          </p:nvSpPr>
          <p:spPr>
            <a:xfrm>
              <a:off x="4127162" y="1505736"/>
              <a:ext cx="3183759" cy="3086221"/>
            </a:xfrm>
            <a:custGeom>
              <a:avLst/>
              <a:gdLst>
                <a:gd name="connsiteX0" fmla="*/ 240891 w 3202359"/>
                <a:gd name="connsiteY0" fmla="*/ 0 h 3011137"/>
                <a:gd name="connsiteX1" fmla="*/ 2961468 w 3202359"/>
                <a:gd name="connsiteY1" fmla="*/ 0 h 3011137"/>
                <a:gd name="connsiteX2" fmla="*/ 3202359 w 3202359"/>
                <a:gd name="connsiteY2" fmla="*/ 240891 h 3011137"/>
                <a:gd name="connsiteX3" fmla="*/ 3202359 w 3202359"/>
                <a:gd name="connsiteY3" fmla="*/ 3011137 h 3011137"/>
                <a:gd name="connsiteX4" fmla="*/ 3202359 w 3202359"/>
                <a:gd name="connsiteY4" fmla="*/ 3011137 h 3011137"/>
                <a:gd name="connsiteX5" fmla="*/ 0 w 3202359"/>
                <a:gd name="connsiteY5" fmla="*/ 3011137 h 3011137"/>
                <a:gd name="connsiteX6" fmla="*/ 0 w 3202359"/>
                <a:gd name="connsiteY6" fmla="*/ 3011137 h 3011137"/>
                <a:gd name="connsiteX7" fmla="*/ 0 w 3202359"/>
                <a:gd name="connsiteY7" fmla="*/ 240891 h 3011137"/>
                <a:gd name="connsiteX8" fmla="*/ 240891 w 3202359"/>
                <a:gd name="connsiteY8" fmla="*/ 0 h 3011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2359" h="3011137">
                  <a:moveTo>
                    <a:pt x="240891" y="0"/>
                  </a:moveTo>
                  <a:lnTo>
                    <a:pt x="2961468" y="0"/>
                  </a:lnTo>
                  <a:cubicBezTo>
                    <a:pt x="3094508" y="0"/>
                    <a:pt x="3202359" y="107851"/>
                    <a:pt x="3202359" y="240891"/>
                  </a:cubicBezTo>
                  <a:lnTo>
                    <a:pt x="3202359" y="3011137"/>
                  </a:lnTo>
                  <a:lnTo>
                    <a:pt x="3202359" y="3011137"/>
                  </a:lnTo>
                  <a:lnTo>
                    <a:pt x="0" y="3011137"/>
                  </a:lnTo>
                  <a:lnTo>
                    <a:pt x="0" y="3011137"/>
                  </a:lnTo>
                  <a:lnTo>
                    <a:pt x="0" y="240891"/>
                  </a:lnTo>
                  <a:cubicBezTo>
                    <a:pt x="0" y="107851"/>
                    <a:pt x="107851" y="0"/>
                    <a:pt x="240891" y="0"/>
                  </a:cubicBezTo>
                  <a:close/>
                </a:path>
              </a:pathLst>
            </a:custGeom>
            <a:ln>
              <a:solidFill>
                <a:srgbClr val="70ADA3"/>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3415" tIns="139135" rIns="93415" bIns="22860" numCol="1" spcCol="1270" anchor="t" anchorCtr="0">
              <a:noAutofit/>
            </a:bodyPr>
            <a:lstStyle/>
            <a:p>
              <a:pPr marL="171450" marR="0" lvl="1" indent="-171450" algn="l" defTabSz="800100" rtl="0" eaLnBrk="1" fontAlgn="auto" latinLnBrk="0" hangingPunct="1">
                <a:lnSpc>
                  <a:spcPct val="90000"/>
                </a:lnSpc>
                <a:spcBef>
                  <a:spcPct val="0"/>
                </a:spcBef>
                <a:spcAft>
                  <a:spcPct val="15000"/>
                </a:spcAft>
                <a:buClrTx/>
                <a:buSzTx/>
                <a:buFontTx/>
                <a:buChar char="•"/>
                <a:tabLst/>
                <a:defRPr/>
              </a:pPr>
              <a:endParaRPr kumimoji="0" lang="en-GB" sz="16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endParaRPr>
            </a:p>
            <a:p>
              <a:pPr marL="171450" marR="0" lvl="1" indent="-171450" algn="l" defTabSz="800100" rtl="0" eaLnBrk="1" fontAlgn="auto" latinLnBrk="0" hangingPunct="1">
                <a:lnSpc>
                  <a:spcPct val="90000"/>
                </a:lnSpc>
                <a:spcBef>
                  <a:spcPct val="0"/>
                </a:spcBef>
                <a:spcAft>
                  <a:spcPct val="15000"/>
                </a:spcAft>
                <a:buClrTx/>
                <a:buSzTx/>
                <a:buFontTx/>
                <a:buChar char="•"/>
                <a:tabLst/>
                <a:defRPr/>
              </a:pPr>
              <a:endParaRPr kumimoji="0" lang="en-GB" sz="16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11" name="Freeform: Shape 10">
              <a:extLst>
                <a:ext uri="{FF2B5EF4-FFF2-40B4-BE49-F238E27FC236}">
                  <a16:creationId xmlns:a16="http://schemas.microsoft.com/office/drawing/2014/main" id="{06CDE091-72AA-DB8D-A5E6-FA1A15152D73}"/>
                </a:ext>
              </a:extLst>
            </p:cNvPr>
            <p:cNvSpPr/>
            <p:nvPr/>
          </p:nvSpPr>
          <p:spPr>
            <a:xfrm>
              <a:off x="4127162" y="4591957"/>
              <a:ext cx="3202359" cy="1027912"/>
            </a:xfrm>
            <a:custGeom>
              <a:avLst/>
              <a:gdLst>
                <a:gd name="connsiteX0" fmla="*/ 0 w 3202359"/>
                <a:gd name="connsiteY0" fmla="*/ 0 h 1027912"/>
                <a:gd name="connsiteX1" fmla="*/ 3202359 w 3202359"/>
                <a:gd name="connsiteY1" fmla="*/ 0 h 1027912"/>
                <a:gd name="connsiteX2" fmla="*/ 3202359 w 3202359"/>
                <a:gd name="connsiteY2" fmla="*/ 1027912 h 1027912"/>
                <a:gd name="connsiteX3" fmla="*/ 0 w 3202359"/>
                <a:gd name="connsiteY3" fmla="*/ 1027912 h 1027912"/>
                <a:gd name="connsiteX4" fmla="*/ 0 w 3202359"/>
                <a:gd name="connsiteY4" fmla="*/ 0 h 1027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2359" h="1027912">
                  <a:moveTo>
                    <a:pt x="0" y="0"/>
                  </a:moveTo>
                  <a:lnTo>
                    <a:pt x="3202359" y="0"/>
                  </a:lnTo>
                  <a:lnTo>
                    <a:pt x="3202359" y="1027912"/>
                  </a:lnTo>
                  <a:lnTo>
                    <a:pt x="0" y="1027912"/>
                  </a:lnTo>
                  <a:lnTo>
                    <a:pt x="0" y="0"/>
                  </a:lnTo>
                  <a:close/>
                </a:path>
              </a:pathLst>
            </a:custGeom>
            <a:solidFill>
              <a:srgbClr val="70ADA3"/>
            </a:solidFill>
            <a:ln>
              <a:solidFill>
                <a:srgbClr val="70ADA3"/>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1920" tIns="0" rIns="987817" bIns="0" numCol="1" spcCol="1270" anchor="ctr" anchorCtr="0">
              <a:noAutofit/>
            </a:bodyPr>
            <a:lstStyle/>
            <a:p>
              <a:pPr marL="0" marR="0" lvl="0" indent="0" algn="l" defTabSz="1422400" rtl="0" eaLnBrk="1" fontAlgn="auto" latinLnBrk="0" hangingPunct="1">
                <a:lnSpc>
                  <a:spcPct val="90000"/>
                </a:lnSpc>
                <a:spcBef>
                  <a:spcPct val="0"/>
                </a:spcBef>
                <a:spcAft>
                  <a:spcPct val="35000"/>
                </a:spcAft>
                <a:buClrTx/>
                <a:buSzTx/>
                <a:buFontTx/>
                <a:buNone/>
                <a:tabLst/>
                <a:defRPr/>
              </a:pPr>
              <a:r>
                <a:rPr kumimoji="0" lang="en-GB" sz="32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Impact</a:t>
              </a:r>
            </a:p>
          </p:txBody>
        </p:sp>
      </p:grpSp>
      <p:sp>
        <p:nvSpPr>
          <p:cNvPr id="12" name="Oval 11" descr="Exclamation mark with solid fill">
            <a:extLst>
              <a:ext uri="{FF2B5EF4-FFF2-40B4-BE49-F238E27FC236}">
                <a16:creationId xmlns:a16="http://schemas.microsoft.com/office/drawing/2014/main" id="{86B6D3AD-9DBC-0BCA-C8E2-A466A629DD79}"/>
              </a:ext>
            </a:extLst>
          </p:cNvPr>
          <p:cNvSpPr/>
          <p:nvPr/>
        </p:nvSpPr>
        <p:spPr>
          <a:xfrm>
            <a:off x="6380878" y="4630637"/>
            <a:ext cx="836864" cy="844049"/>
          </a:xfrm>
          <a:prstGeom prst="ellipse">
            <a:avLst/>
          </a:prstGeom>
          <a:blipFill>
            <a:blip r:embed="rId5">
              <a:extLst>
                <a:ext uri="{96DAC541-7B7A-43D3-8B79-37D633B846F1}">
                  <asvg:svgBlip xmlns:asvg="http://schemas.microsoft.com/office/drawing/2016/SVG/main" r:embed="rId6"/>
                </a:ext>
              </a:extLst>
            </a:blip>
            <a:srcRect/>
            <a:stretch>
              <a:fillRect/>
            </a:stretch>
          </a:blip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p:txBody>
      </p:sp>
      <p:grpSp>
        <p:nvGrpSpPr>
          <p:cNvPr id="30" name="Group 29">
            <a:extLst>
              <a:ext uri="{FF2B5EF4-FFF2-40B4-BE49-F238E27FC236}">
                <a16:creationId xmlns:a16="http://schemas.microsoft.com/office/drawing/2014/main" id="{3F582F90-9574-880C-8CA8-F82D052227FC}"/>
              </a:ext>
            </a:extLst>
          </p:cNvPr>
          <p:cNvGrpSpPr/>
          <p:nvPr/>
        </p:nvGrpSpPr>
        <p:grpSpPr>
          <a:xfrm>
            <a:off x="7655003" y="1505736"/>
            <a:ext cx="3202359" cy="4114133"/>
            <a:chOff x="7682955" y="1595507"/>
            <a:chExt cx="3202359" cy="4114133"/>
          </a:xfrm>
        </p:grpSpPr>
        <p:sp>
          <p:nvSpPr>
            <p:cNvPr id="29" name="Freeform: Shape 28">
              <a:extLst>
                <a:ext uri="{FF2B5EF4-FFF2-40B4-BE49-F238E27FC236}">
                  <a16:creationId xmlns:a16="http://schemas.microsoft.com/office/drawing/2014/main" id="{0CD9DF37-A7D4-D160-217D-E36E04E41EBE}"/>
                </a:ext>
              </a:extLst>
            </p:cNvPr>
            <p:cNvSpPr/>
            <p:nvPr/>
          </p:nvSpPr>
          <p:spPr>
            <a:xfrm>
              <a:off x="7682955" y="1595507"/>
              <a:ext cx="3202359" cy="3175992"/>
            </a:xfrm>
            <a:custGeom>
              <a:avLst/>
              <a:gdLst>
                <a:gd name="connsiteX0" fmla="*/ 240891 w 3202359"/>
                <a:gd name="connsiteY0" fmla="*/ 0 h 3011137"/>
                <a:gd name="connsiteX1" fmla="*/ 2961468 w 3202359"/>
                <a:gd name="connsiteY1" fmla="*/ 0 h 3011137"/>
                <a:gd name="connsiteX2" fmla="*/ 3202359 w 3202359"/>
                <a:gd name="connsiteY2" fmla="*/ 240891 h 3011137"/>
                <a:gd name="connsiteX3" fmla="*/ 3202359 w 3202359"/>
                <a:gd name="connsiteY3" fmla="*/ 3011137 h 3011137"/>
                <a:gd name="connsiteX4" fmla="*/ 3202359 w 3202359"/>
                <a:gd name="connsiteY4" fmla="*/ 3011137 h 3011137"/>
                <a:gd name="connsiteX5" fmla="*/ 0 w 3202359"/>
                <a:gd name="connsiteY5" fmla="*/ 3011137 h 3011137"/>
                <a:gd name="connsiteX6" fmla="*/ 0 w 3202359"/>
                <a:gd name="connsiteY6" fmla="*/ 3011137 h 3011137"/>
                <a:gd name="connsiteX7" fmla="*/ 0 w 3202359"/>
                <a:gd name="connsiteY7" fmla="*/ 240891 h 3011137"/>
                <a:gd name="connsiteX8" fmla="*/ 240891 w 3202359"/>
                <a:gd name="connsiteY8" fmla="*/ 0 h 3011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2359" h="3011137">
                  <a:moveTo>
                    <a:pt x="240891" y="0"/>
                  </a:moveTo>
                  <a:lnTo>
                    <a:pt x="2961468" y="0"/>
                  </a:lnTo>
                  <a:cubicBezTo>
                    <a:pt x="3094508" y="0"/>
                    <a:pt x="3202359" y="107851"/>
                    <a:pt x="3202359" y="240891"/>
                  </a:cubicBezTo>
                  <a:lnTo>
                    <a:pt x="3202359" y="3011137"/>
                  </a:lnTo>
                  <a:lnTo>
                    <a:pt x="3202359" y="3011137"/>
                  </a:lnTo>
                  <a:lnTo>
                    <a:pt x="0" y="3011137"/>
                  </a:lnTo>
                  <a:lnTo>
                    <a:pt x="0" y="3011137"/>
                  </a:lnTo>
                  <a:lnTo>
                    <a:pt x="0" y="240891"/>
                  </a:lnTo>
                  <a:cubicBezTo>
                    <a:pt x="0" y="107851"/>
                    <a:pt x="107851" y="0"/>
                    <a:pt x="240891" y="0"/>
                  </a:cubicBezTo>
                  <a:close/>
                </a:path>
              </a:pathLst>
            </a:custGeom>
            <a:ln>
              <a:solidFill>
                <a:srgbClr val="70ADA3"/>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3415" tIns="139135" rIns="93415" bIns="22860" numCol="1" spcCol="1270" anchor="t" anchorCtr="0">
              <a:noAutofit/>
            </a:bodyPr>
            <a:lstStyle/>
            <a:p>
              <a:pPr marL="0" marR="0" lvl="1" indent="0" algn="l" defTabSz="800100" rtl="0" eaLnBrk="1" fontAlgn="auto" latinLnBrk="0" hangingPunct="1">
                <a:lnSpc>
                  <a:spcPct val="90000"/>
                </a:lnSpc>
                <a:spcBef>
                  <a:spcPct val="0"/>
                </a:spcBef>
                <a:spcAft>
                  <a:spcPct val="15000"/>
                </a:spcAft>
                <a:buClrTx/>
                <a:buSzTx/>
                <a:buFontTx/>
                <a:buNone/>
                <a:tabLst/>
                <a:defRPr/>
              </a:pPr>
              <a:endParaRPr kumimoji="0" lang="en-GB" sz="16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endParaRPr>
            </a:p>
            <a:p>
              <a:pPr marL="171450" marR="0" lvl="1" indent="-171450" algn="l" defTabSz="800100" rtl="0" eaLnBrk="1" fontAlgn="auto" latinLnBrk="0" hangingPunct="1">
                <a:lnSpc>
                  <a:spcPct val="90000"/>
                </a:lnSpc>
                <a:spcBef>
                  <a:spcPct val="0"/>
                </a:spcBef>
                <a:spcAft>
                  <a:spcPct val="15000"/>
                </a:spcAft>
                <a:buClrTx/>
                <a:buSzTx/>
                <a:buFontTx/>
                <a:buChar char="•"/>
                <a:tabLst/>
                <a:defRPr/>
              </a:pPr>
              <a:r>
                <a:rPr kumimoji="0" lang="en-GB" sz="16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rPr>
                <a:t>Updates to the data specifications to include Enquiry Services metadata such as clear data item definitions, classification, roles and responsibilities alongside a data domain model.</a:t>
              </a:r>
            </a:p>
            <a:p>
              <a:pPr marL="171450" marR="0" lvl="1" indent="-171450" algn="l" defTabSz="800100" rtl="0" eaLnBrk="1" fontAlgn="auto" latinLnBrk="0" hangingPunct="1">
                <a:lnSpc>
                  <a:spcPct val="90000"/>
                </a:lnSpc>
                <a:spcBef>
                  <a:spcPct val="0"/>
                </a:spcBef>
                <a:spcAft>
                  <a:spcPct val="15000"/>
                </a:spcAft>
                <a:buClrTx/>
                <a:buSzTx/>
                <a:buFontTx/>
                <a:buChar char="•"/>
                <a:tabLst/>
                <a:defRPr/>
              </a:pPr>
              <a:r>
                <a:rPr kumimoji="0" lang="en-GB" sz="16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rPr>
                <a:t>Data classifications introduced as below, Always Open, Conditionally Open, Personal, Closed </a:t>
              </a:r>
            </a:p>
            <a:p>
              <a:pPr marL="171450" marR="0" lvl="1" indent="-171450" algn="l" defTabSz="800100" rtl="0" eaLnBrk="1" fontAlgn="auto" latinLnBrk="0" hangingPunct="1">
                <a:lnSpc>
                  <a:spcPct val="90000"/>
                </a:lnSpc>
                <a:spcBef>
                  <a:spcPct val="0"/>
                </a:spcBef>
                <a:spcAft>
                  <a:spcPct val="15000"/>
                </a:spcAft>
                <a:buClrTx/>
                <a:buSzTx/>
                <a:buFontTx/>
                <a:buChar char="•"/>
                <a:tabLst/>
                <a:defRPr/>
              </a:pPr>
              <a:r>
                <a:rPr kumimoji="0" lang="en-GB" sz="16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rPr>
                <a:t>A clear and efficient process for data access requests based on their classification</a:t>
              </a:r>
              <a:endParaRPr kumimoji="0" lang="en-GB" sz="16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Roboto" panose="02000000000000000000" pitchFamily="2" charset="0"/>
                <a:cs typeface="Roboto" panose="02000000000000000000" pitchFamily="2" charset="0"/>
              </a:endParaRPr>
            </a:p>
          </p:txBody>
        </p:sp>
        <p:grpSp>
          <p:nvGrpSpPr>
            <p:cNvPr id="28" name="Group 27">
              <a:extLst>
                <a:ext uri="{FF2B5EF4-FFF2-40B4-BE49-F238E27FC236}">
                  <a16:creationId xmlns:a16="http://schemas.microsoft.com/office/drawing/2014/main" id="{D12EE51F-4B6F-0FA9-EC0F-E285E4DA6B00}"/>
                </a:ext>
              </a:extLst>
            </p:cNvPr>
            <p:cNvGrpSpPr/>
            <p:nvPr/>
          </p:nvGrpSpPr>
          <p:grpSpPr>
            <a:xfrm>
              <a:off x="7682955" y="4681728"/>
              <a:ext cx="3202359" cy="1027912"/>
              <a:chOff x="7682955" y="3816698"/>
              <a:chExt cx="3202359" cy="1027912"/>
            </a:xfrm>
          </p:grpSpPr>
          <p:sp>
            <p:nvSpPr>
              <p:cNvPr id="14" name="Freeform: Shape 13">
                <a:extLst>
                  <a:ext uri="{FF2B5EF4-FFF2-40B4-BE49-F238E27FC236}">
                    <a16:creationId xmlns:a16="http://schemas.microsoft.com/office/drawing/2014/main" id="{5A094D7E-4B2F-05D3-85F9-19F362245230}"/>
                  </a:ext>
                </a:extLst>
              </p:cNvPr>
              <p:cNvSpPr/>
              <p:nvPr/>
            </p:nvSpPr>
            <p:spPr>
              <a:xfrm>
                <a:off x="7682955" y="3816698"/>
                <a:ext cx="3202359" cy="1027912"/>
              </a:xfrm>
              <a:custGeom>
                <a:avLst/>
                <a:gdLst>
                  <a:gd name="connsiteX0" fmla="*/ 0 w 3202359"/>
                  <a:gd name="connsiteY0" fmla="*/ 0 h 1027912"/>
                  <a:gd name="connsiteX1" fmla="*/ 3202359 w 3202359"/>
                  <a:gd name="connsiteY1" fmla="*/ 0 h 1027912"/>
                  <a:gd name="connsiteX2" fmla="*/ 3202359 w 3202359"/>
                  <a:gd name="connsiteY2" fmla="*/ 1027912 h 1027912"/>
                  <a:gd name="connsiteX3" fmla="*/ 0 w 3202359"/>
                  <a:gd name="connsiteY3" fmla="*/ 1027912 h 1027912"/>
                  <a:gd name="connsiteX4" fmla="*/ 0 w 3202359"/>
                  <a:gd name="connsiteY4" fmla="*/ 0 h 1027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2359" h="1027912">
                    <a:moveTo>
                      <a:pt x="0" y="0"/>
                    </a:moveTo>
                    <a:lnTo>
                      <a:pt x="3202359" y="0"/>
                    </a:lnTo>
                    <a:lnTo>
                      <a:pt x="3202359" y="1027912"/>
                    </a:lnTo>
                    <a:lnTo>
                      <a:pt x="0" y="1027912"/>
                    </a:lnTo>
                    <a:lnTo>
                      <a:pt x="0" y="0"/>
                    </a:lnTo>
                    <a:close/>
                  </a:path>
                </a:pathLst>
              </a:custGeom>
              <a:solidFill>
                <a:srgbClr val="70ADA3"/>
              </a:solidFill>
              <a:ln>
                <a:solidFill>
                  <a:srgbClr val="70ADA3"/>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06680" tIns="0" rIns="982737" bIns="0" numCol="1" spcCol="1270" anchor="ctr" anchorCtr="0">
                <a:noAutofit/>
              </a:bodyPr>
              <a:lstStyle/>
              <a:p>
                <a:pPr marL="0" marR="0" lvl="0" indent="0" algn="l" defTabSz="1244600" rtl="0" eaLnBrk="1" fontAlgn="auto" latinLnBrk="0" hangingPunct="1">
                  <a:lnSpc>
                    <a:spcPct val="90000"/>
                  </a:lnSpc>
                  <a:spcBef>
                    <a:spcPct val="0"/>
                  </a:spcBef>
                  <a:spcAft>
                    <a:spcPct val="35000"/>
                  </a:spcAft>
                  <a:buClrTx/>
                  <a:buSzTx/>
                  <a:buFontTx/>
                  <a:buNone/>
                  <a:tabLst/>
                  <a:defRPr/>
                </a:pPr>
                <a:r>
                  <a:rPr kumimoji="0" lang="en-GB" sz="28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Proposed Solution</a:t>
                </a:r>
              </a:p>
            </p:txBody>
          </p:sp>
          <p:sp>
            <p:nvSpPr>
              <p:cNvPr id="27" name="Oval 26" descr="Arrow Right with solid fill">
                <a:extLst>
                  <a:ext uri="{FF2B5EF4-FFF2-40B4-BE49-F238E27FC236}">
                    <a16:creationId xmlns:a16="http://schemas.microsoft.com/office/drawing/2014/main" id="{38580713-2252-25A1-7C0B-B21BB431C028}"/>
                  </a:ext>
                </a:extLst>
              </p:cNvPr>
              <p:cNvSpPr/>
              <p:nvPr/>
            </p:nvSpPr>
            <p:spPr>
              <a:xfrm>
                <a:off x="10028621" y="3817424"/>
                <a:ext cx="769547" cy="812015"/>
              </a:xfrm>
              <a:prstGeom prst="ellipse">
                <a:avLst/>
              </a:prstGeom>
              <a:blipFill>
                <a:blip r:embed="rId7">
                  <a:extLst>
                    <a:ext uri="{96DAC541-7B7A-43D3-8B79-37D633B846F1}">
                      <asvg:svgBlip xmlns:asvg="http://schemas.microsoft.com/office/drawing/2016/SVG/main" r:embed="rId8"/>
                    </a:ext>
                  </a:extLst>
                </a:blip>
                <a:srcRect/>
                <a:stretch>
                  <a:fillRect l="-3000" r="-3000"/>
                </a:stretch>
              </a:blip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p:txBody>
          </p:sp>
        </p:grpSp>
      </p:grpSp>
      <p:sp>
        <p:nvSpPr>
          <p:cNvPr id="13" name="TextBox 12">
            <a:extLst>
              <a:ext uri="{FF2B5EF4-FFF2-40B4-BE49-F238E27FC236}">
                <a16:creationId xmlns:a16="http://schemas.microsoft.com/office/drawing/2014/main" id="{91C276C5-A74F-1E49-D0F5-C1C413891254}"/>
              </a:ext>
            </a:extLst>
          </p:cNvPr>
          <p:cNvSpPr txBox="1"/>
          <p:nvPr/>
        </p:nvSpPr>
        <p:spPr>
          <a:xfrm>
            <a:off x="4099262" y="1505736"/>
            <a:ext cx="3005626" cy="2700739"/>
          </a:xfrm>
          <a:prstGeom prst="rect">
            <a:avLst/>
          </a:prstGeom>
          <a:noFill/>
        </p:spPr>
        <p:txBody>
          <a:bodyPr wrap="square">
            <a:spAutoFit/>
          </a:bodyPr>
          <a:lstStyle/>
          <a:p>
            <a:pPr marL="0" marR="0" lvl="1" indent="0" algn="l" defTabSz="800100" rtl="0" eaLnBrk="1" fontAlgn="auto" latinLnBrk="0" hangingPunct="1">
              <a:lnSpc>
                <a:spcPct val="90000"/>
              </a:lnSpc>
              <a:spcBef>
                <a:spcPct val="0"/>
              </a:spcBef>
              <a:spcAft>
                <a:spcPct val="1500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171450" marR="0" lvl="1" indent="-171450" algn="l" defTabSz="800100" rtl="0" eaLnBrk="1" fontAlgn="auto" latinLnBrk="0" hangingPunct="1">
              <a:lnSpc>
                <a:spcPct val="90000"/>
              </a:lnSpc>
              <a:spcBef>
                <a:spcPct val="0"/>
              </a:spcBef>
              <a:spcAft>
                <a:spcPct val="15000"/>
              </a:spcAft>
              <a:buClrTx/>
              <a:buSzTx/>
              <a:buFontTx/>
              <a:buChar char="•"/>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rPr>
              <a:t>Currently the REC has a focus on role-based access to data items within the Enquiry Services as detailed in Schedule 12 – Data Access</a:t>
            </a:r>
            <a:endParaRPr kumimoji="0" lang="en-GB" sz="1600" b="0" i="0" u="none" strike="noStrike" kern="1200" cap="none" spc="0" normalizeH="0" baseline="0" noProof="0">
              <a:ln>
                <a:noFill/>
              </a:ln>
              <a:solidFill>
                <a:srgbClr val="000000"/>
              </a:solidFill>
              <a:effectLst/>
              <a:uLnTx/>
              <a:uFillTx/>
              <a:latin typeface="Calibri" panose="020F0502020204030204"/>
              <a:ea typeface="Roboto" panose="02000000000000000000" pitchFamily="2" charset="0"/>
              <a:cs typeface="Roboto" panose="02000000000000000000" pitchFamily="2" charset="0"/>
            </a:endParaRPr>
          </a:p>
          <a:p>
            <a:pPr marL="171450" marR="0" lvl="1" indent="-171450" algn="l" defTabSz="800100" rtl="0" eaLnBrk="1" fontAlgn="auto" latinLnBrk="0" hangingPunct="1">
              <a:lnSpc>
                <a:spcPct val="90000"/>
              </a:lnSpc>
              <a:spcBef>
                <a:spcPct val="0"/>
              </a:spcBef>
              <a:spcAft>
                <a:spcPct val="15000"/>
              </a:spcAft>
              <a:buClrTx/>
              <a:buSzTx/>
              <a:buFontTx/>
              <a:buChar char="•"/>
              <a:tabLst/>
              <a:defRPr/>
            </a:pPr>
            <a:r>
              <a:rPr kumimoji="0" lang="en-GB" sz="1600" b="0" i="0" u="none" strike="noStrike" kern="1200" cap="none" spc="0" normalizeH="0" baseline="0" noProof="0">
                <a:ln>
                  <a:noFill/>
                </a:ln>
                <a:solidFill>
                  <a:srgbClr val="000000"/>
                </a:solidFill>
                <a:effectLst/>
                <a:uLnTx/>
                <a:uFillTx/>
                <a:latin typeface="Calibri" panose="020F0502020204030204"/>
                <a:ea typeface="Roboto" panose="02000000000000000000" pitchFamily="2" charset="0"/>
                <a:cs typeface="Roboto" panose="02000000000000000000" pitchFamily="2" charset="0"/>
              </a:rPr>
              <a:t>A system and process where data items are released by virtue of the data item is needed.</a:t>
            </a:r>
          </a:p>
          <a:p>
            <a:pPr marL="171450" marR="0" lvl="1" indent="-171450" algn="l" defTabSz="800100" rtl="0" eaLnBrk="1" fontAlgn="auto" latinLnBrk="0" hangingPunct="1">
              <a:lnSpc>
                <a:spcPct val="90000"/>
              </a:lnSpc>
              <a:spcBef>
                <a:spcPct val="0"/>
              </a:spcBef>
              <a:spcAft>
                <a:spcPct val="15000"/>
              </a:spcAft>
              <a:buClrTx/>
              <a:buSzTx/>
              <a:buFontTx/>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303692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0FDC6-33AE-A902-D903-E557832597C3}"/>
              </a:ext>
            </a:extLst>
          </p:cNvPr>
          <p:cNvSpPr>
            <a:spLocks noGrp="1"/>
          </p:cNvSpPr>
          <p:nvPr>
            <p:ph type="title"/>
          </p:nvPr>
        </p:nvSpPr>
        <p:spPr/>
        <p:txBody>
          <a:bodyPr/>
          <a:lstStyle/>
          <a:p>
            <a:r>
              <a:rPr lang="en-GB"/>
              <a:t>R0148 latest summary </a:t>
            </a:r>
          </a:p>
        </p:txBody>
      </p:sp>
      <p:sp>
        <p:nvSpPr>
          <p:cNvPr id="10" name="TextBox 9">
            <a:extLst>
              <a:ext uri="{FF2B5EF4-FFF2-40B4-BE49-F238E27FC236}">
                <a16:creationId xmlns:a16="http://schemas.microsoft.com/office/drawing/2014/main" id="{3D1F2BDB-8C74-60F9-98D9-278C766FEE28}"/>
              </a:ext>
            </a:extLst>
          </p:cNvPr>
          <p:cNvSpPr txBox="1"/>
          <p:nvPr/>
        </p:nvSpPr>
        <p:spPr>
          <a:xfrm>
            <a:off x="704088" y="1563624"/>
            <a:ext cx="9418967" cy="258532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err="1">
                <a:ln>
                  <a:noFill/>
                </a:ln>
                <a:solidFill>
                  <a:srgbClr val="000000"/>
                </a:solidFill>
                <a:effectLst/>
                <a:uLnTx/>
                <a:uFillTx/>
                <a:latin typeface="Calibri" panose="020F0502020204030204"/>
                <a:ea typeface="+mn-ea"/>
                <a:cs typeface="+mn-cs"/>
              </a:rPr>
              <a:t>RECCo</a:t>
            </a:r>
            <a:r>
              <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rPr>
              <a:t> has undertaken a project to look at REC controlled data sources and created a Metadata Catalogue based on a Data Classification Model. This details the data items along with descriptions, identification of the associated data, roles, responsibilities, and classification.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rPr>
              <a:t>The Electricity Service Provider Impact assessment is complete and timescales for delivery are known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rPr>
              <a:t>The Gas Enquiry Service Provider solution is more complex and needs more time to complete the Detailed Impact assessment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rPr>
              <a:t>The solution is likely to be more complex, therefore requiring more time to deliver than the Electricity Enquiry Service. </a:t>
            </a:r>
          </a:p>
        </p:txBody>
      </p:sp>
    </p:spTree>
    <p:extLst>
      <p:ext uri="{BB962C8B-B14F-4D97-AF65-F5344CB8AC3E}">
        <p14:creationId xmlns:p14="http://schemas.microsoft.com/office/powerpoint/2010/main" val="4295345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normAutofit/>
          </a:bodyPr>
          <a:lstStyle/>
          <a:p>
            <a:r>
              <a:rPr lang="en-GB"/>
              <a:t>R0148 – Questions for CHIG</a:t>
            </a:r>
          </a:p>
        </p:txBody>
      </p:sp>
      <p:sp>
        <p:nvSpPr>
          <p:cNvPr id="7" name="Block Arc 6">
            <a:extLst>
              <a:ext uri="{FF2B5EF4-FFF2-40B4-BE49-F238E27FC236}">
                <a16:creationId xmlns:a16="http://schemas.microsoft.com/office/drawing/2014/main" id="{DD36E6AB-5104-D9E2-9702-A2623871CE02}"/>
              </a:ext>
            </a:extLst>
          </p:cNvPr>
          <p:cNvSpPr/>
          <p:nvPr/>
        </p:nvSpPr>
        <p:spPr>
          <a:xfrm>
            <a:off x="-4093176" y="87826"/>
            <a:ext cx="7293488" cy="7293488"/>
          </a:xfrm>
          <a:prstGeom prst="blockArc">
            <a:avLst>
              <a:gd name="adj1" fmla="val 18900000"/>
              <a:gd name="adj2" fmla="val 2700000"/>
              <a:gd name="adj3" fmla="val 296"/>
            </a:avLst>
          </a:prstGeom>
        </p:spPr>
        <p:style>
          <a:lnRef idx="2">
            <a:schemeClr val="accent3">
              <a:shade val="60000"/>
              <a:hueOff val="0"/>
              <a:satOff val="0"/>
              <a:lumOff val="0"/>
              <a:alphaOff val="0"/>
            </a:schemeClr>
          </a:lnRef>
          <a:fillRef idx="0">
            <a:schemeClr val="accent3">
              <a:hueOff val="0"/>
              <a:satOff val="0"/>
              <a:lumOff val="0"/>
              <a:alphaOff val="0"/>
            </a:schemeClr>
          </a:fillRef>
          <a:effectRef idx="0">
            <a:schemeClr val="accent3">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0D17BA79-63E4-E54D-56E0-4A4B83DCC9CD}"/>
              </a:ext>
            </a:extLst>
          </p:cNvPr>
          <p:cNvSpPr/>
          <p:nvPr/>
        </p:nvSpPr>
        <p:spPr>
          <a:xfrm>
            <a:off x="2674047" y="1182908"/>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gradFill flip="none" rotWithShape="1">
            <a:gsLst>
              <a:gs pos="0">
                <a:srgbClr val="70ADA3">
                  <a:lumMod val="67000"/>
                </a:srgbClr>
              </a:gs>
              <a:gs pos="48000">
                <a:srgbClr val="70ADA3">
                  <a:lumMod val="97000"/>
                  <a:lumOff val="3000"/>
                </a:srgbClr>
              </a:gs>
              <a:gs pos="100000">
                <a:prstClr val="white"/>
              </a:gs>
            </a:gsLst>
            <a:lin ang="10800000" scaled="1"/>
            <a:tileRect/>
          </a:gradFill>
          <a:ln w="12700" cap="flat" cmpd="sng" algn="ctr">
            <a:solidFill>
              <a:prstClr val="white">
                <a:hueOff val="0"/>
                <a:satOff val="0"/>
                <a:lumOff val="0"/>
                <a:alphaOff val="0"/>
              </a:prst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860213" tIns="60960" rIns="60960" bIns="60960" numCol="1" spcCol="1270" anchor="ctr"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Roboto"/>
                <a:ea typeface="Roboto"/>
                <a:cs typeface="Roboto"/>
              </a:rPr>
              <a:t>Is there any benefit to progressing the electricity solution only and re-visiting gas at later date ? </a:t>
            </a:r>
          </a:p>
        </p:txBody>
      </p:sp>
      <p:sp>
        <p:nvSpPr>
          <p:cNvPr id="9" name="Oval 8">
            <a:extLst>
              <a:ext uri="{FF2B5EF4-FFF2-40B4-BE49-F238E27FC236}">
                <a16:creationId xmlns:a16="http://schemas.microsoft.com/office/drawing/2014/main" id="{586C462C-7DE3-00BC-5B7C-103CE84C2C3D}"/>
              </a:ext>
            </a:extLst>
          </p:cNvPr>
          <p:cNvSpPr/>
          <p:nvPr/>
        </p:nvSpPr>
        <p:spPr>
          <a:xfrm>
            <a:off x="1823381" y="1025236"/>
            <a:ext cx="1354666" cy="1354666"/>
          </a:xfrm>
          <a:prstGeom prst="ellipse">
            <a:avLst/>
          </a:prstGeom>
        </p:spPr>
        <p:style>
          <a:lnRef idx="2">
            <a:schemeClr val="accent3">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7571AFC4-7434-BC0A-1D68-CE8DD1B6401A}"/>
              </a:ext>
            </a:extLst>
          </p:cNvPr>
          <p:cNvSpPr/>
          <p:nvPr/>
        </p:nvSpPr>
        <p:spPr>
          <a:xfrm>
            <a:off x="3448619" y="2595748"/>
            <a:ext cx="6907174" cy="1083733"/>
          </a:xfrm>
          <a:custGeom>
            <a:avLst/>
            <a:gdLst>
              <a:gd name="connsiteX0" fmla="*/ 0 w 6907174"/>
              <a:gd name="connsiteY0" fmla="*/ 0 h 1083733"/>
              <a:gd name="connsiteX1" fmla="*/ 6907174 w 6907174"/>
              <a:gd name="connsiteY1" fmla="*/ 0 h 1083733"/>
              <a:gd name="connsiteX2" fmla="*/ 6907174 w 6907174"/>
              <a:gd name="connsiteY2" fmla="*/ 1083733 h 1083733"/>
              <a:gd name="connsiteX3" fmla="*/ 0 w 6907174"/>
              <a:gd name="connsiteY3" fmla="*/ 1083733 h 1083733"/>
              <a:gd name="connsiteX4" fmla="*/ 0 w 6907174"/>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7174" h="1083733">
                <a:moveTo>
                  <a:pt x="0" y="0"/>
                </a:moveTo>
                <a:lnTo>
                  <a:pt x="6907174" y="0"/>
                </a:lnTo>
                <a:lnTo>
                  <a:pt x="6907174" y="1083733"/>
                </a:lnTo>
                <a:lnTo>
                  <a:pt x="0" y="1083733"/>
                </a:lnTo>
                <a:lnTo>
                  <a:pt x="0" y="0"/>
                </a:lnTo>
                <a:close/>
              </a:path>
            </a:pathLst>
          </a:custGeom>
          <a:gradFill flip="none" rotWithShape="1">
            <a:gsLst>
              <a:gs pos="0">
                <a:schemeClr val="accent3">
                  <a:lumMod val="67000"/>
                </a:schemeClr>
              </a:gs>
              <a:gs pos="48000">
                <a:schemeClr val="accent3">
                  <a:lumMod val="97000"/>
                  <a:lumOff val="3000"/>
                </a:schemeClr>
              </a:gs>
              <a:gs pos="100000">
                <a:schemeClr val="bg1"/>
              </a:gs>
            </a:gsLst>
            <a:lin ang="10800000" scaled="1"/>
            <a:tileRect/>
          </a:gra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860213" tIns="45720" rIns="45720" bIns="45720" numCol="1" spcCol="1270" anchor="ctr"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Would there be any detriment to de-coupling the solutions and delivering them at different times?</a:t>
            </a:r>
          </a:p>
        </p:txBody>
      </p:sp>
      <p:sp>
        <p:nvSpPr>
          <p:cNvPr id="11" name="Oval 10">
            <a:extLst>
              <a:ext uri="{FF2B5EF4-FFF2-40B4-BE49-F238E27FC236}">
                <a16:creationId xmlns:a16="http://schemas.microsoft.com/office/drawing/2014/main" id="{9B40C8C2-8430-2B4D-6633-8F91EC7EC615}"/>
              </a:ext>
            </a:extLst>
          </p:cNvPr>
          <p:cNvSpPr/>
          <p:nvPr/>
        </p:nvSpPr>
        <p:spPr>
          <a:xfrm>
            <a:off x="2350933" y="2443665"/>
            <a:ext cx="1354666" cy="1354666"/>
          </a:xfrm>
          <a:prstGeom prst="ellipse">
            <a:avLst/>
          </a:prstGeom>
        </p:spPr>
        <p:style>
          <a:lnRef idx="2">
            <a:schemeClr val="accent3">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7FBF081D-2D59-8893-CCA6-D348C303A130}"/>
              </a:ext>
            </a:extLst>
          </p:cNvPr>
          <p:cNvSpPr/>
          <p:nvPr/>
        </p:nvSpPr>
        <p:spPr>
          <a:xfrm>
            <a:off x="3054683" y="4049493"/>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gradFill flip="none" rotWithShape="1">
            <a:gsLst>
              <a:gs pos="0">
                <a:schemeClr val="accent3">
                  <a:lumMod val="67000"/>
                </a:schemeClr>
              </a:gs>
              <a:gs pos="48000">
                <a:schemeClr val="accent3">
                  <a:lumMod val="97000"/>
                  <a:lumOff val="3000"/>
                </a:schemeClr>
              </a:gs>
              <a:gs pos="100000">
                <a:schemeClr val="bg1"/>
              </a:gs>
            </a:gsLst>
            <a:lin ang="10800000" scaled="1"/>
            <a:tileRect/>
          </a:gra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860213" tIns="45720" rIns="45720" bIns="45720" numCol="1" spcCol="1270" anchor="ctr"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What is the appetite for the electricity solution? Would you use it? </a:t>
            </a:r>
          </a:p>
        </p:txBody>
      </p:sp>
      <p:sp>
        <p:nvSpPr>
          <p:cNvPr id="13" name="Oval 12">
            <a:extLst>
              <a:ext uri="{FF2B5EF4-FFF2-40B4-BE49-F238E27FC236}">
                <a16:creationId xmlns:a16="http://schemas.microsoft.com/office/drawing/2014/main" id="{469B7A7F-33BC-E5AB-51FF-5E43CB59E8A0}"/>
              </a:ext>
            </a:extLst>
          </p:cNvPr>
          <p:cNvSpPr/>
          <p:nvPr/>
        </p:nvSpPr>
        <p:spPr>
          <a:xfrm>
            <a:off x="2377350" y="3922480"/>
            <a:ext cx="1354666" cy="1354666"/>
          </a:xfrm>
          <a:prstGeom prst="ellipse">
            <a:avLst/>
          </a:prstGeom>
        </p:spPr>
        <p:style>
          <a:lnRef idx="2">
            <a:schemeClr val="accent3">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p:txBody>
      </p:sp>
      <p:pic>
        <p:nvPicPr>
          <p:cNvPr id="4" name="Graphic 3" descr="Question Mark with solid fill">
            <a:extLst>
              <a:ext uri="{FF2B5EF4-FFF2-40B4-BE49-F238E27FC236}">
                <a16:creationId xmlns:a16="http://schemas.microsoft.com/office/drawing/2014/main" id="{7E3587A8-EBEE-55C1-03A2-4097D858A70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985723" y="1181347"/>
            <a:ext cx="1008000" cy="1008000"/>
          </a:xfrm>
          <a:prstGeom prst="rect">
            <a:avLst/>
          </a:prstGeom>
        </p:spPr>
      </p:pic>
      <p:pic>
        <p:nvPicPr>
          <p:cNvPr id="14" name="Graphic 13" descr="Question Mark with solid fill">
            <a:extLst>
              <a:ext uri="{FF2B5EF4-FFF2-40B4-BE49-F238E27FC236}">
                <a16:creationId xmlns:a16="http://schemas.microsoft.com/office/drawing/2014/main" id="{86E84730-C38B-A8B3-8EC0-C9F380FFAC4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524266" y="2595748"/>
            <a:ext cx="1008000" cy="1008000"/>
          </a:xfrm>
          <a:prstGeom prst="rect">
            <a:avLst/>
          </a:prstGeom>
        </p:spPr>
      </p:pic>
      <p:pic>
        <p:nvPicPr>
          <p:cNvPr id="15" name="Graphic 14" descr="Question Mark with solid fill">
            <a:extLst>
              <a:ext uri="{FF2B5EF4-FFF2-40B4-BE49-F238E27FC236}">
                <a16:creationId xmlns:a16="http://schemas.microsoft.com/office/drawing/2014/main" id="{91A8880E-5914-AF65-26EC-5D88500B5C5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566036" y="4085764"/>
            <a:ext cx="1008000" cy="1008000"/>
          </a:xfrm>
          <a:prstGeom prst="rect">
            <a:avLst/>
          </a:prstGeom>
        </p:spPr>
      </p:pic>
      <p:sp>
        <p:nvSpPr>
          <p:cNvPr id="6" name="Freeform: Shape 5">
            <a:extLst>
              <a:ext uri="{FF2B5EF4-FFF2-40B4-BE49-F238E27FC236}">
                <a16:creationId xmlns:a16="http://schemas.microsoft.com/office/drawing/2014/main" id="{D5EF6C84-6122-F62B-F2E7-6C2EEE6B62F4}"/>
              </a:ext>
            </a:extLst>
          </p:cNvPr>
          <p:cNvSpPr/>
          <p:nvPr/>
        </p:nvSpPr>
        <p:spPr>
          <a:xfrm>
            <a:off x="2698577" y="5447008"/>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gradFill flip="none" rotWithShape="1">
            <a:gsLst>
              <a:gs pos="0">
                <a:schemeClr val="accent3">
                  <a:lumMod val="67000"/>
                </a:schemeClr>
              </a:gs>
              <a:gs pos="48000">
                <a:schemeClr val="accent3">
                  <a:lumMod val="97000"/>
                  <a:lumOff val="3000"/>
                </a:schemeClr>
              </a:gs>
              <a:gs pos="100000">
                <a:schemeClr val="bg1"/>
              </a:gs>
            </a:gsLst>
            <a:lin ang="10800000" scaled="1"/>
            <a:tileRect/>
          </a:gra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860213" tIns="45720" rIns="45720" bIns="45720" numCol="1" spcCol="1270" anchor="ctr"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Roboto"/>
                <a:ea typeface="Roboto"/>
                <a:cs typeface="Roboto"/>
              </a:rPr>
              <a:t>For the Gas solution, would an API, online portal or both be required/preferred?  </a:t>
            </a:r>
          </a:p>
        </p:txBody>
      </p:sp>
      <p:sp>
        <p:nvSpPr>
          <p:cNvPr id="3" name="Oval 2">
            <a:extLst>
              <a:ext uri="{FF2B5EF4-FFF2-40B4-BE49-F238E27FC236}">
                <a16:creationId xmlns:a16="http://schemas.microsoft.com/office/drawing/2014/main" id="{1DB129D0-777C-4CD4-E81A-F0FCF795EDB4}"/>
              </a:ext>
            </a:extLst>
          </p:cNvPr>
          <p:cNvSpPr/>
          <p:nvPr/>
        </p:nvSpPr>
        <p:spPr>
          <a:xfrm>
            <a:off x="1969800" y="5381197"/>
            <a:ext cx="1354666" cy="1354666"/>
          </a:xfrm>
          <a:prstGeom prst="ellipse">
            <a:avLst/>
          </a:prstGeom>
        </p:spPr>
        <p:style>
          <a:lnRef idx="2">
            <a:schemeClr val="accent3">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p:txBody>
      </p:sp>
      <p:pic>
        <p:nvPicPr>
          <p:cNvPr id="5" name="Graphic 4" descr="Question Mark with solid fill">
            <a:extLst>
              <a:ext uri="{FF2B5EF4-FFF2-40B4-BE49-F238E27FC236}">
                <a16:creationId xmlns:a16="http://schemas.microsoft.com/office/drawing/2014/main" id="{C2DA9AD3-4D0A-E3C8-2470-75D5A92E4FD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192312" y="5484875"/>
            <a:ext cx="1008000" cy="1008000"/>
          </a:xfrm>
          <a:prstGeom prst="rect">
            <a:avLst/>
          </a:prstGeom>
        </p:spPr>
      </p:pic>
    </p:spTree>
    <p:extLst>
      <p:ext uri="{BB962C8B-B14F-4D97-AF65-F5344CB8AC3E}">
        <p14:creationId xmlns:p14="http://schemas.microsoft.com/office/powerpoint/2010/main" val="41359816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75888" y="2306077"/>
            <a:ext cx="7918703" cy="2245846"/>
          </a:xfrm>
        </p:spPr>
        <p:txBody>
          <a:bodyPr>
            <a:normAutofit fontScale="90000"/>
          </a:bodyPr>
          <a:lstStyle/>
          <a:p>
            <a:r>
              <a:rPr lang="en-GB" sz="2000">
                <a:latin typeface="Roboto"/>
                <a:ea typeface="Roboto"/>
                <a:cs typeface="Roboto"/>
              </a:rPr>
              <a:t>Next meeting:</a:t>
            </a:r>
            <a:br>
              <a:rPr lang="en-GB" sz="2000"/>
            </a:br>
            <a:br>
              <a:rPr lang="en-GB" sz="2200">
                <a:latin typeface="Roboto"/>
                <a:ea typeface="Roboto"/>
                <a:cs typeface="Roboto"/>
              </a:rPr>
            </a:br>
            <a:r>
              <a:rPr lang="en-GB" sz="2200">
                <a:latin typeface="Roboto"/>
                <a:ea typeface="Roboto"/>
                <a:cs typeface="Roboto"/>
              </a:rPr>
              <a:t>04 September 2025</a:t>
            </a:r>
            <a:br>
              <a:rPr lang="en-GB" sz="2200">
                <a:cs typeface="Roboto"/>
              </a:rPr>
            </a:br>
            <a:br>
              <a:rPr lang="en-GB"/>
            </a:br>
            <a:br>
              <a:rPr lang="en-GB">
                <a:latin typeface="Roboto"/>
                <a:ea typeface="Roboto"/>
              </a:rPr>
            </a:br>
            <a:r>
              <a:rPr lang="en-GB">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4.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5.xml><?xml version="1.0" encoding="utf-8"?>
<a:theme xmlns:a="http://schemas.openxmlformats.org/drawingml/2006/main" name="2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812d5f8b7b876b76a2ad9c75eeba078a">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fbebf049449dd3aab7ade17b0332434d"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
        <AccountId xsi:nil="true"/>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4F82085-0B65-41F9-AEBE-7047E5FD9E8F}">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Application>Microsoft Office PowerPoint</Application>
  <PresentationFormat>Widescreen</PresentationFormat>
  <Slides>37</Slides>
  <Notes>4</Notes>
  <HiddenSlides>0</HiddenSlides>
  <ScaleCrop>false</ScaleCrop>
  <HeadingPairs>
    <vt:vector size="4" baseType="variant">
      <vt:variant>
        <vt:lpstr>Theme</vt:lpstr>
      </vt:variant>
      <vt:variant>
        <vt:i4>5</vt:i4>
      </vt:variant>
      <vt:variant>
        <vt:lpstr>Slide Titles</vt:lpstr>
      </vt:variant>
      <vt:variant>
        <vt:i4>37</vt:i4>
      </vt:variant>
    </vt:vector>
  </HeadingPairs>
  <TitlesOfParts>
    <vt:vector size="42" baseType="lpstr">
      <vt:lpstr>REC Light Event Theme</vt:lpstr>
      <vt:lpstr>REC Alternative Event Theme</vt:lpstr>
      <vt:lpstr>1_REC Alternative Event Theme</vt:lpstr>
      <vt:lpstr>1_REC Light Event Theme</vt:lpstr>
      <vt:lpstr>2_REC Light Event Theme</vt:lpstr>
      <vt:lpstr>REC Change Issues group</vt:lpstr>
      <vt:lpstr>1. Welcome and introduction</vt:lpstr>
      <vt:lpstr>Agenda For today</vt:lpstr>
      <vt:lpstr> 3. approval of previous minutes    </vt:lpstr>
      <vt:lpstr>4. I0205 – Provision of Half-Hourly Consumption Data for Advanced Meter Erroneous Switches   </vt:lpstr>
      <vt:lpstr>I0205 – Review of Party Impact Assessment</vt:lpstr>
      <vt:lpstr>I0205 – solution refinement</vt:lpstr>
      <vt:lpstr> 5. I0172 - End-to-End New Connections Process Review    </vt:lpstr>
      <vt:lpstr>I0172 – End-to-End New Connections Process Review</vt:lpstr>
      <vt:lpstr> 6. I0240 - Data alignment of meter information through MHHS Migration   </vt:lpstr>
      <vt:lpstr>I0240 – Data Alignment of Meter Information Through MHHS Migration</vt:lpstr>
      <vt:lpstr>I0240 – Solution Options</vt:lpstr>
      <vt:lpstr>I0240 – discussion</vt:lpstr>
      <vt:lpstr>7. I0190 - Related Meter Point RMP Status Rules  </vt:lpstr>
      <vt:lpstr>I0190 - Related Meter Point RMP Status Rules</vt:lpstr>
      <vt:lpstr>I0190 - Related Meter Point RMP Status Rules</vt:lpstr>
      <vt:lpstr>8. R0169 – Introduction of End of Gate Closure Notifications  </vt:lpstr>
      <vt:lpstr>CSS Changes – overview</vt:lpstr>
      <vt:lpstr>R0169 – overview</vt:lpstr>
      <vt:lpstr>R0169 – Proposed Solution</vt:lpstr>
      <vt:lpstr>R0169 – Business Case</vt:lpstr>
      <vt:lpstr>R0169 – Questions for CHIG</vt:lpstr>
      <vt:lpstr>9. R0178 - Improvements to CSS Business Process Logic  </vt:lpstr>
      <vt:lpstr>R0178 – overview</vt:lpstr>
      <vt:lpstr>R0178 - solution</vt:lpstr>
      <vt:lpstr>R0178 - solution</vt:lpstr>
      <vt:lpstr>R0178 - solution</vt:lpstr>
      <vt:lpstr>R0178 – Business Case</vt:lpstr>
      <vt:lpstr>R0178 – Questions for CHIG</vt:lpstr>
      <vt:lpstr>10. Issue tracker update  </vt:lpstr>
      <vt:lpstr>Issue tracker</vt:lpstr>
      <vt:lpstr>11. Any other business  </vt:lpstr>
      <vt:lpstr>Aob #1 - R0232 - Non-Domestic Change Of Occupier SDEP Screens </vt:lpstr>
      <vt:lpstr>AOB #2 – R0148 – overview</vt:lpstr>
      <vt:lpstr>R0148 latest summary </vt:lpstr>
      <vt:lpstr>R0148 – Questions for CHIG</vt:lpstr>
      <vt:lpstr>Next meeting:  04 September 2025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revision>1</cp:revision>
  <dcterms:created xsi:type="dcterms:W3CDTF">2022-06-08T15:31:29Z</dcterms:created>
  <dcterms:modified xsi:type="dcterms:W3CDTF">2025-08-07T08:29:59Z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y fmtid="{D5CDD505-2E9C-101B-9397-08002B2CF9AE}" pid="11" name="Order">
    <vt:r8>5796400</vt:r8>
  </property>
</Properties>
</file>