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Lst>
  <p:notesMasterIdLst>
    <p:notesMasterId r:id="rId21"/>
  </p:notesMasterIdLst>
  <p:handoutMasterIdLst>
    <p:handoutMasterId r:id="rId22"/>
  </p:handoutMasterIdLst>
  <p:sldIdLst>
    <p:sldId id="2147475887" r:id="rId7"/>
    <p:sldId id="2147475880" r:id="rId8"/>
    <p:sldId id="2147475874" r:id="rId9"/>
    <p:sldId id="258" r:id="rId10"/>
    <p:sldId id="2147327164" r:id="rId11"/>
    <p:sldId id="2147475879" r:id="rId12"/>
    <p:sldId id="265" r:id="rId13"/>
    <p:sldId id="2147475860" r:id="rId14"/>
    <p:sldId id="2147475881" r:id="rId15"/>
    <p:sldId id="2147475882" r:id="rId16"/>
    <p:sldId id="2147475883" r:id="rId17"/>
    <p:sldId id="2147475884" r:id="rId18"/>
    <p:sldId id="2147475885" r:id="rId19"/>
    <p:sldId id="214747588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Hardy" userId="76cfd043-a32c-4e6d-a40b-b44eb2ddf810" providerId="ADAL" clId="{FE247E19-F9F6-40D6-9EEF-95B97C8217D0}"/>
    <pc:docChg chg="custSel modSld">
      <pc:chgData name="James Hardy" userId="76cfd043-a32c-4e6d-a40b-b44eb2ddf810" providerId="ADAL" clId="{FE247E19-F9F6-40D6-9EEF-95B97C8217D0}" dt="2025-07-31T10:55:24.755" v="173" actId="20577"/>
      <pc:docMkLst>
        <pc:docMk/>
      </pc:docMkLst>
      <pc:sldChg chg="modSp mod">
        <pc:chgData name="James Hardy" userId="76cfd043-a32c-4e6d-a40b-b44eb2ddf810" providerId="ADAL" clId="{FE247E19-F9F6-40D6-9EEF-95B97C8217D0}" dt="2025-07-31T10:55:24.755" v="173" actId="20577"/>
        <pc:sldMkLst>
          <pc:docMk/>
          <pc:sldMk cId="691650113" sldId="2147475860"/>
        </pc:sldMkLst>
        <pc:spChg chg="mod">
          <ac:chgData name="James Hardy" userId="76cfd043-a32c-4e6d-a40b-b44eb2ddf810" providerId="ADAL" clId="{FE247E19-F9F6-40D6-9EEF-95B97C8217D0}" dt="2025-07-31T10:55:24.755" v="173" actId="20577"/>
          <ac:spMkLst>
            <pc:docMk/>
            <pc:sldMk cId="691650113" sldId="2147475860"/>
            <ac:spMk id="5" creationId="{4B990F9B-3D8E-A5F3-9221-A4EFA231FB3F}"/>
          </ac:spMkLst>
        </pc:spChg>
      </pc:sldChg>
      <pc:sldChg chg="modSp mod">
        <pc:chgData name="James Hardy" userId="76cfd043-a32c-4e6d-a40b-b44eb2ddf810" providerId="ADAL" clId="{FE247E19-F9F6-40D6-9EEF-95B97C8217D0}" dt="2025-07-31T10:55:17.134" v="150" actId="20577"/>
        <pc:sldMkLst>
          <pc:docMk/>
          <pc:sldMk cId="2616978192" sldId="2147475874"/>
        </pc:sldMkLst>
        <pc:spChg chg="mod">
          <ac:chgData name="James Hardy" userId="76cfd043-a32c-4e6d-a40b-b44eb2ddf810" providerId="ADAL" clId="{FE247E19-F9F6-40D6-9EEF-95B97C8217D0}" dt="2025-07-31T10:55:17.134" v="150" actId="20577"/>
          <ac:spMkLst>
            <pc:docMk/>
            <pc:sldMk cId="2616978192" sldId="2147475874"/>
            <ac:spMk id="5" creationId="{9D972FB9-FE57-5D13-AC02-B215615C68D8}"/>
          </ac:spMkLst>
        </pc:spChg>
      </pc:sldChg>
      <pc:sldChg chg="modSp mod">
        <pc:chgData name="James Hardy" userId="76cfd043-a32c-4e6d-a40b-b44eb2ddf810" providerId="ADAL" clId="{FE247E19-F9F6-40D6-9EEF-95B97C8217D0}" dt="2025-07-31T10:55:05.183" v="127" actId="20577"/>
        <pc:sldMkLst>
          <pc:docMk/>
          <pc:sldMk cId="2336074693" sldId="2147475887"/>
        </pc:sldMkLst>
        <pc:spChg chg="mod">
          <ac:chgData name="James Hardy" userId="76cfd043-a32c-4e6d-a40b-b44eb2ddf810" providerId="ADAL" clId="{FE247E19-F9F6-40D6-9EEF-95B97C8217D0}" dt="2025-07-31T10:54:59.208" v="102" actId="20577"/>
          <ac:spMkLst>
            <pc:docMk/>
            <pc:sldMk cId="2336074693" sldId="2147475887"/>
            <ac:spMk id="2" creationId="{F151CFF6-9A56-8124-C5F2-32AF1FB0C6EE}"/>
          </ac:spMkLst>
        </pc:spChg>
        <pc:spChg chg="mod">
          <ac:chgData name="James Hardy" userId="76cfd043-a32c-4e6d-a40b-b44eb2ddf810" providerId="ADAL" clId="{FE247E19-F9F6-40D6-9EEF-95B97C8217D0}" dt="2025-07-31T10:55:05.183" v="127" actId="20577"/>
          <ac:spMkLst>
            <pc:docMk/>
            <pc:sldMk cId="2336074693" sldId="2147475887"/>
            <ac:spMk id="5" creationId="{491F780A-25BA-284C-DC3D-C3057422FD6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31/07/2025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31/07/2025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81198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6"/>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 id="2147484225" r:id="rId3"/>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25.sv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 Id="rId9"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78B5D-0156-D6AA-1F4C-82AAC1F1AE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1CFF6-9A56-8124-C5F2-32AF1FB0C6EE}"/>
              </a:ext>
            </a:extLst>
          </p:cNvPr>
          <p:cNvSpPr>
            <a:spLocks noGrp="1"/>
          </p:cNvSpPr>
          <p:nvPr>
            <p:ph type="ctrTitle"/>
          </p:nvPr>
        </p:nvSpPr>
        <p:spPr/>
        <p:txBody>
          <a:bodyPr>
            <a:normAutofit fontScale="90000"/>
          </a:bodyPr>
          <a:lstStyle/>
          <a:p>
            <a:r>
              <a:rPr lang="en-GB" sz="2400" dirty="0">
                <a:cs typeface="Roboto" panose="02000000000000000000" pitchFamily="2" charset="0"/>
              </a:rPr>
              <a:t>R0169 – Introduction of End of Gate Closure Notifications </a:t>
            </a:r>
            <a:br>
              <a:rPr lang="en-GB" sz="2400" dirty="0">
                <a:cs typeface="Roboto" panose="02000000000000000000" pitchFamily="2" charset="0"/>
              </a:rPr>
            </a:br>
            <a:br>
              <a:rPr lang="en-GB" sz="2400" dirty="0">
                <a:cs typeface="Roboto" panose="02000000000000000000" pitchFamily="2" charset="0"/>
              </a:rPr>
            </a:br>
            <a:r>
              <a:rPr lang="en-GB" sz="2400" dirty="0">
                <a:cs typeface="Roboto" panose="02000000000000000000" pitchFamily="2" charset="0"/>
              </a:rPr>
              <a:t>R0178- Improvements to CSS Business Logic</a:t>
            </a:r>
            <a:br>
              <a:rPr lang="en-GB" sz="2400" dirty="0">
                <a:cs typeface="Roboto" panose="02000000000000000000" pitchFamily="2" charset="0"/>
              </a:rPr>
            </a:br>
            <a:br>
              <a:rPr lang="en-GB" sz="2400" dirty="0">
                <a:cs typeface="Roboto" panose="02000000000000000000" pitchFamily="2" charset="0"/>
              </a:rPr>
            </a:br>
            <a:endParaRPr lang="en-GB" dirty="0">
              <a:cs typeface="Roboto" panose="02000000000000000000" pitchFamily="2" charset="0"/>
            </a:endParaRPr>
          </a:p>
        </p:txBody>
      </p:sp>
      <p:sp>
        <p:nvSpPr>
          <p:cNvPr id="5" name="Text Placeholder 4">
            <a:extLst>
              <a:ext uri="{FF2B5EF4-FFF2-40B4-BE49-F238E27FC236}">
                <a16:creationId xmlns:a16="http://schemas.microsoft.com/office/drawing/2014/main" id="{491F780A-25BA-284C-DC3D-C3057422FD6B}"/>
              </a:ext>
            </a:extLst>
          </p:cNvPr>
          <p:cNvSpPr>
            <a:spLocks noGrp="1"/>
          </p:cNvSpPr>
          <p:nvPr>
            <p:ph type="subTitle" idx="1"/>
          </p:nvPr>
        </p:nvSpPr>
        <p:spPr/>
        <p:txBody>
          <a:bodyPr>
            <a:normAutofit/>
          </a:bodyPr>
          <a:lstStyle/>
          <a:p>
            <a:r>
              <a:rPr lang="en-GB" sz="2400" b="1" dirty="0">
                <a:cs typeface="Roboto" panose="02000000000000000000" pitchFamily="2" charset="0"/>
              </a:rPr>
              <a:t>Rec technical services</a:t>
            </a:r>
            <a:endParaRPr lang="en-GB" b="1" dirty="0">
              <a:cs typeface="Roboto" panose="02000000000000000000" pitchFamily="2" charset="0"/>
            </a:endParaRPr>
          </a:p>
        </p:txBody>
      </p:sp>
    </p:spTree>
    <p:extLst>
      <p:ext uri="{BB962C8B-B14F-4D97-AF65-F5344CB8AC3E}">
        <p14:creationId xmlns:p14="http://schemas.microsoft.com/office/powerpoint/2010/main" val="2336074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C21DE-6E31-7089-1624-F5B0FB49C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26C3C6-D0DF-C14E-D206-53554A73385F}"/>
              </a:ext>
            </a:extLst>
          </p:cNvPr>
          <p:cNvSpPr>
            <a:spLocks noGrp="1"/>
          </p:cNvSpPr>
          <p:nvPr>
            <p:ph type="title"/>
          </p:nvPr>
        </p:nvSpPr>
        <p:spPr/>
        <p:txBody>
          <a:bodyPr/>
          <a:lstStyle/>
          <a:p>
            <a:r>
              <a:rPr lang="en-GB"/>
              <a:t>CSS Changes – overview</a:t>
            </a:r>
          </a:p>
        </p:txBody>
      </p:sp>
      <p:sp>
        <p:nvSpPr>
          <p:cNvPr id="4" name="Text Placeholder 3">
            <a:extLst>
              <a:ext uri="{FF2B5EF4-FFF2-40B4-BE49-F238E27FC236}">
                <a16:creationId xmlns:a16="http://schemas.microsoft.com/office/drawing/2014/main" id="{0319D3E9-5E03-B16F-29E1-9877448DD8E0}"/>
              </a:ext>
            </a:extLst>
          </p:cNvPr>
          <p:cNvSpPr>
            <a:spLocks noGrp="1"/>
          </p:cNvSpPr>
          <p:nvPr>
            <p:ph type="body" sz="quarter" idx="11"/>
          </p:nvPr>
        </p:nvSpPr>
        <p:spPr>
          <a:xfrm>
            <a:off x="520700" y="1364033"/>
            <a:ext cx="10496550" cy="4460875"/>
          </a:xfrm>
        </p:spPr>
        <p:txBody>
          <a:bodyPr>
            <a:noAutofit/>
          </a:bodyPr>
          <a:lstStyle/>
          <a:p>
            <a:pPr marL="0" indent="0">
              <a:lnSpc>
                <a:spcPct val="110000"/>
              </a:lnSpc>
              <a:buNone/>
            </a:pPr>
            <a:r>
              <a:rPr lang="en-GB" sz="1600"/>
              <a:t>The Code Manager has recently completed Impact Assessments with the CSS Provider for two technical changes:  </a:t>
            </a:r>
          </a:p>
          <a:p>
            <a:pPr lvl="1">
              <a:lnSpc>
                <a:spcPct val="110000"/>
              </a:lnSpc>
              <a:spcBef>
                <a:spcPts val="1800"/>
              </a:spcBef>
            </a:pPr>
            <a:r>
              <a:rPr lang="en-GB"/>
              <a:t>R0169 - </a:t>
            </a:r>
            <a:r>
              <a:rPr lang="en-GB">
                <a:cs typeface="Roboto" panose="02000000000000000000" pitchFamily="2" charset="0"/>
              </a:rPr>
              <a:t>Introduction of End of Gate Closure notifications</a:t>
            </a:r>
          </a:p>
          <a:p>
            <a:pPr lvl="1">
              <a:lnSpc>
                <a:spcPct val="110000"/>
              </a:lnSpc>
              <a:spcBef>
                <a:spcPts val="1200"/>
              </a:spcBef>
              <a:spcAft>
                <a:spcPts val="1800"/>
              </a:spcAft>
            </a:pPr>
            <a:r>
              <a:rPr lang="en-GB">
                <a:cs typeface="Roboto" panose="02000000000000000000" pitchFamily="2" charset="0"/>
              </a:rPr>
              <a:t>R0178 - Improvements to CSS Business Process Logic</a:t>
            </a:r>
            <a:endParaRPr lang="en-GB" sz="1600"/>
          </a:p>
          <a:p>
            <a:pPr marL="0" indent="0">
              <a:lnSpc>
                <a:spcPct val="110000"/>
              </a:lnSpc>
              <a:buNone/>
            </a:pPr>
            <a:r>
              <a:rPr lang="en-GB" sz="1600"/>
              <a:t>The results of the impact assessment do not give us a clear business case to move forward with the changes and as such we would like to invite feedback on the progression of both changes.</a:t>
            </a:r>
          </a:p>
        </p:txBody>
      </p:sp>
      <p:sp>
        <p:nvSpPr>
          <p:cNvPr id="6" name="Rectangle 5">
            <a:extLst>
              <a:ext uri="{FF2B5EF4-FFF2-40B4-BE49-F238E27FC236}">
                <a16:creationId xmlns:a16="http://schemas.microsoft.com/office/drawing/2014/main" id="{827E2F1A-00B8-F082-DA5A-F665559A497A}"/>
              </a:ext>
            </a:extLst>
          </p:cNvPr>
          <p:cNvSpPr/>
          <p:nvPr/>
        </p:nvSpPr>
        <p:spPr>
          <a:xfrm>
            <a:off x="495300" y="403805"/>
            <a:ext cx="10515600" cy="6050390"/>
          </a:xfrm>
          <a:prstGeom prst="rect">
            <a:avLst/>
          </a:prstGeom>
          <a:noFill/>
        </p:spPr>
        <p:txBody>
          <a:bodyPr/>
          <a:lstStyle/>
          <a:p>
            <a:endParaRPr lang="en-GB"/>
          </a:p>
        </p:txBody>
      </p:sp>
    </p:spTree>
    <p:extLst>
      <p:ext uri="{BB962C8B-B14F-4D97-AF65-F5344CB8AC3E}">
        <p14:creationId xmlns:p14="http://schemas.microsoft.com/office/powerpoint/2010/main" val="1341641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1600200"/>
            <a:ext cx="6968505" cy="2303275"/>
          </a:xfrm>
        </p:spPr>
        <p:txBody>
          <a:bodyPr>
            <a:normAutofit/>
          </a:bodyPr>
          <a:lstStyle/>
          <a:p>
            <a:r>
              <a:rPr lang="en-GB" sz="2400">
                <a:cs typeface="Roboto" panose="02000000000000000000" pitchFamily="2" charset="0"/>
              </a:rPr>
              <a:t>R0169 – Introduction of End of Gate Closure notifications</a:t>
            </a:r>
            <a:br>
              <a:rPr lang="en-GB" sz="2400">
                <a:cs typeface="Roboto" panose="02000000000000000000" pitchFamily="2" charset="0"/>
              </a:rPr>
            </a:b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sz="2400" b="1" dirty="0">
                <a:cs typeface="Roboto" panose="02000000000000000000" pitchFamily="2" charset="0"/>
              </a:rPr>
              <a:t>Rec technical services</a:t>
            </a:r>
            <a:endParaRPr lang="en-GB" b="1" dirty="0">
              <a:cs typeface="Roboto" panose="02000000000000000000" pitchFamily="2" charset="0"/>
            </a:endParaRPr>
          </a:p>
        </p:txBody>
      </p:sp>
    </p:spTree>
    <p:extLst>
      <p:ext uri="{BB962C8B-B14F-4D97-AF65-F5344CB8AC3E}">
        <p14:creationId xmlns:p14="http://schemas.microsoft.com/office/powerpoint/2010/main" val="2616978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R0169 – overview</a:t>
            </a:r>
          </a:p>
        </p:txBody>
      </p:sp>
      <p:sp>
        <p:nvSpPr>
          <p:cNvPr id="6" name="Rectangle 5">
            <a:extLst>
              <a:ext uri="{FF2B5EF4-FFF2-40B4-BE49-F238E27FC236}">
                <a16:creationId xmlns:a16="http://schemas.microsoft.com/office/drawing/2014/main" id="{EC858DDF-8DD9-03B6-32A1-6F6088883E06}"/>
              </a:ext>
            </a:extLst>
          </p:cNvPr>
          <p:cNvSpPr/>
          <p:nvPr/>
        </p:nvSpPr>
        <p:spPr>
          <a:xfrm>
            <a:off x="495300" y="403805"/>
            <a:ext cx="10515600" cy="6050390"/>
          </a:xfrm>
          <a:prstGeom prst="rect">
            <a:avLst/>
          </a:prstGeom>
          <a:noFill/>
        </p:spPr>
        <p:txBody>
          <a:bodyPr/>
          <a:lstStyle/>
          <a:p>
            <a:endParaRPr lang="en-GB"/>
          </a:p>
        </p:txBody>
      </p:sp>
      <p:grpSp>
        <p:nvGrpSpPr>
          <p:cNvPr id="18" name="Group 17">
            <a:extLst>
              <a:ext uri="{FF2B5EF4-FFF2-40B4-BE49-F238E27FC236}">
                <a16:creationId xmlns:a16="http://schemas.microsoft.com/office/drawing/2014/main" id="{C9295EB8-4877-D700-C475-18304E555897}"/>
              </a:ext>
            </a:extLst>
          </p:cNvPr>
          <p:cNvGrpSpPr/>
          <p:nvPr/>
        </p:nvGrpSpPr>
        <p:grpSpPr>
          <a:xfrm>
            <a:off x="504384" y="1516269"/>
            <a:ext cx="3202359" cy="3728727"/>
            <a:chOff x="504384" y="1516269"/>
            <a:chExt cx="3202359" cy="3728727"/>
          </a:xfrm>
        </p:grpSpPr>
        <p:sp>
          <p:nvSpPr>
            <p:cNvPr id="7" name="Freeform: Shape 6">
              <a:extLst>
                <a:ext uri="{FF2B5EF4-FFF2-40B4-BE49-F238E27FC236}">
                  <a16:creationId xmlns:a16="http://schemas.microsoft.com/office/drawing/2014/main" id="{DFA6DFC3-CB20-C610-08E9-38676A1D5F6E}"/>
                </a:ext>
              </a:extLst>
            </p:cNvPr>
            <p:cNvSpPr/>
            <p:nvPr/>
          </p:nvSpPr>
          <p:spPr>
            <a:xfrm>
              <a:off x="504384" y="1516269"/>
              <a:ext cx="3202359" cy="3011137"/>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lvl="1" indent="-171450" algn="l" defTabSz="800100">
                <a:lnSpc>
                  <a:spcPct val="90000"/>
                </a:lnSpc>
                <a:spcBef>
                  <a:spcPct val="0"/>
                </a:spcBef>
                <a:spcAft>
                  <a:spcPct val="15000"/>
                </a:spcAft>
                <a:buChar char="•"/>
              </a:pPr>
              <a:endParaRPr lang="en-GB" sz="1600" b="0" i="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CSS Users currently do not receive notifications when the End-of-Gate Closure (</a:t>
              </a:r>
              <a:r>
                <a:rPr lang="en-GB" sz="1600" b="0" i="0" kern="1200" err="1">
                  <a:latin typeface="Roboto" panose="02000000000000000000" pitchFamily="2" charset="0"/>
                  <a:ea typeface="Roboto" panose="02000000000000000000" pitchFamily="2" charset="0"/>
                  <a:cs typeface="Roboto" panose="02000000000000000000" pitchFamily="2" charset="0"/>
                </a:rPr>
                <a:t>EoGC</a:t>
              </a:r>
              <a:r>
                <a:rPr lang="en-GB" sz="1600" b="0" i="0" kern="1200">
                  <a:latin typeface="Roboto" panose="02000000000000000000" pitchFamily="2" charset="0"/>
                  <a:ea typeface="Roboto" panose="02000000000000000000" pitchFamily="2" charset="0"/>
                  <a:cs typeface="Roboto" panose="02000000000000000000" pitchFamily="2" charset="0"/>
                </a:rPr>
                <a:t>) event is completed.</a:t>
              </a:r>
            </a:p>
            <a:p>
              <a:pPr marL="171450" lvl="1" indent="-171450" algn="l" defTabSz="800100">
                <a:lnSpc>
                  <a:spcPct val="90000"/>
                </a:lnSpc>
                <a:spcBef>
                  <a:spcPct val="0"/>
                </a:spcBef>
                <a:spcAft>
                  <a:spcPct val="15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As a result, they must </a:t>
              </a:r>
              <a:r>
                <a:rPr lang="en-GB" sz="1600" b="1" i="0" kern="1200">
                  <a:latin typeface="Roboto" panose="02000000000000000000" pitchFamily="2" charset="0"/>
                  <a:ea typeface="Roboto" panose="02000000000000000000" pitchFamily="2" charset="0"/>
                  <a:cs typeface="Roboto" panose="02000000000000000000" pitchFamily="2" charset="0"/>
                </a:rPr>
                <a:t>assume</a:t>
              </a:r>
              <a:r>
                <a:rPr lang="en-GB" sz="1600" b="0" i="0" kern="1200">
                  <a:latin typeface="Roboto" panose="02000000000000000000" pitchFamily="2" charset="0"/>
                  <a:ea typeface="Roboto" panose="02000000000000000000" pitchFamily="2" charset="0"/>
                  <a:cs typeface="Roboto" panose="02000000000000000000" pitchFamily="2" charset="0"/>
                </a:rPr>
                <a:t> when the gate closure has occurred to begin their downstream processing.</a:t>
              </a:r>
              <a:endParaRPr lang="en-GB" sz="1600" kern="1200">
                <a:latin typeface="Roboto" panose="02000000000000000000" pitchFamily="2" charset="0"/>
                <a:ea typeface="Roboto" panose="02000000000000000000" pitchFamily="2" charset="0"/>
                <a:cs typeface="Roboto" panose="02000000000000000000" pitchFamily="2" charset="0"/>
              </a:endParaRPr>
            </a:p>
          </p:txBody>
        </p:sp>
        <p:sp>
          <p:nvSpPr>
            <p:cNvPr id="8" name="Freeform: Shape 7">
              <a:extLst>
                <a:ext uri="{FF2B5EF4-FFF2-40B4-BE49-F238E27FC236}">
                  <a16:creationId xmlns:a16="http://schemas.microsoft.com/office/drawing/2014/main" id="{78323AE0-D8FD-05E1-F979-DD3376F68E41}"/>
                </a:ext>
              </a:extLst>
            </p:cNvPr>
            <p:cNvSpPr/>
            <p:nvPr/>
          </p:nvSpPr>
          <p:spPr>
            <a:xfrm>
              <a:off x="504384" y="4217084"/>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lvl="0" indent="0" algn="l" defTabSz="1422400">
                <a:lnSpc>
                  <a:spcPct val="90000"/>
                </a:lnSpc>
                <a:spcBef>
                  <a:spcPct val="0"/>
                </a:spcBef>
                <a:spcAft>
                  <a:spcPct val="35000"/>
                </a:spcAft>
                <a:buNone/>
              </a:pPr>
              <a:r>
                <a:rPr lang="en-GB" sz="3200" kern="1200">
                  <a:latin typeface="Roboto" panose="02000000000000000000" pitchFamily="2" charset="0"/>
                  <a:ea typeface="Roboto" panose="02000000000000000000" pitchFamily="2" charset="0"/>
                  <a:cs typeface="Roboto" panose="02000000000000000000" pitchFamily="2" charset="0"/>
                </a:rPr>
                <a:t>Issue</a:t>
              </a:r>
            </a:p>
          </p:txBody>
        </p:sp>
      </p:grpSp>
      <p:sp>
        <p:nvSpPr>
          <p:cNvPr id="9" name="Oval 8" descr="Question Mark with solid fill">
            <a:extLst>
              <a:ext uri="{FF2B5EF4-FFF2-40B4-BE49-F238E27FC236}">
                <a16:creationId xmlns:a16="http://schemas.microsoft.com/office/drawing/2014/main" id="{1BB9C4EC-436C-7E4D-6A9C-C0F426780F31}"/>
              </a:ext>
            </a:extLst>
          </p:cNvPr>
          <p:cNvSpPr/>
          <p:nvPr/>
        </p:nvSpPr>
        <p:spPr>
          <a:xfrm>
            <a:off x="2598368" y="4341942"/>
            <a:ext cx="840630" cy="801917"/>
          </a:xfrm>
          <a:prstGeom prst="ellipse">
            <a:avLst/>
          </a:prstGeom>
          <a:blipFill>
            <a:blip r:embed="rId2">
              <a:extLst>
                <a:ext uri="{96DAC541-7B7A-43D3-8B79-37D633B846F1}">
                  <asvg:svgBlip xmlns:asvg="http://schemas.microsoft.com/office/drawing/2016/SVG/main" r:embed="rId3"/>
                </a:ext>
              </a:extLst>
            </a:blip>
            <a:srcRect/>
            <a:stretch>
              <a:fillRect t="-2000" b="-2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7" name="Group 16">
            <a:extLst>
              <a:ext uri="{FF2B5EF4-FFF2-40B4-BE49-F238E27FC236}">
                <a16:creationId xmlns:a16="http://schemas.microsoft.com/office/drawing/2014/main" id="{7F43F587-9C4D-375E-13C7-B83EFEB06323}"/>
              </a:ext>
            </a:extLst>
          </p:cNvPr>
          <p:cNvGrpSpPr/>
          <p:nvPr/>
        </p:nvGrpSpPr>
        <p:grpSpPr>
          <a:xfrm>
            <a:off x="4108562" y="1505736"/>
            <a:ext cx="3202359" cy="3728727"/>
            <a:chOff x="4108562" y="1505736"/>
            <a:chExt cx="3202359" cy="3728727"/>
          </a:xfrm>
        </p:grpSpPr>
        <p:sp>
          <p:nvSpPr>
            <p:cNvPr id="10" name="Freeform: Shape 9">
              <a:extLst>
                <a:ext uri="{FF2B5EF4-FFF2-40B4-BE49-F238E27FC236}">
                  <a16:creationId xmlns:a16="http://schemas.microsoft.com/office/drawing/2014/main" id="{8C9AB788-130F-341C-D35F-7B6B34925160}"/>
                </a:ext>
              </a:extLst>
            </p:cNvPr>
            <p:cNvSpPr/>
            <p:nvPr/>
          </p:nvSpPr>
          <p:spPr>
            <a:xfrm>
              <a:off x="4108562" y="1505736"/>
              <a:ext cx="3202359" cy="3011137"/>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lvl="1" indent="-171450" algn="l" defTabSz="800100">
                <a:lnSpc>
                  <a:spcPct val="90000"/>
                </a:lnSpc>
                <a:spcBef>
                  <a:spcPct val="0"/>
                </a:spcBef>
                <a:spcAft>
                  <a:spcPct val="15000"/>
                </a:spcAft>
                <a:buChar char="•"/>
              </a:pPr>
              <a:endParaRPr lang="en-GB" sz="1600" b="0" i="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It risks </a:t>
              </a:r>
              <a:r>
                <a:rPr lang="en-GB" sz="1600" b="1" i="0" kern="1200">
                  <a:latin typeface="Roboto" panose="02000000000000000000" pitchFamily="2" charset="0"/>
                  <a:ea typeface="Roboto" panose="02000000000000000000" pitchFamily="2" charset="0"/>
                  <a:cs typeface="Roboto" panose="02000000000000000000" pitchFamily="2" charset="0"/>
                </a:rPr>
                <a:t>delays or errors</a:t>
              </a:r>
              <a:r>
                <a:rPr lang="en-GB" sz="1600" b="0" i="0" kern="1200">
                  <a:latin typeface="Roboto" panose="02000000000000000000" pitchFamily="2" charset="0"/>
                  <a:ea typeface="Roboto" panose="02000000000000000000" pitchFamily="2" charset="0"/>
                  <a:cs typeface="Roboto" panose="02000000000000000000" pitchFamily="2" charset="0"/>
                </a:rPr>
                <a:t> in time-sensitive downstream processes such as RMP registrations and agent appointments (SMDRs), especially under the </a:t>
              </a:r>
              <a:r>
                <a:rPr lang="en-GB" sz="1600" b="1" i="0" kern="1200">
                  <a:latin typeface="Roboto" panose="02000000000000000000" pitchFamily="2" charset="0"/>
                  <a:ea typeface="Roboto" panose="02000000000000000000" pitchFamily="2" charset="0"/>
                  <a:cs typeface="Roboto" panose="02000000000000000000" pitchFamily="2" charset="0"/>
                </a:rPr>
                <a:t>tight timelines</a:t>
              </a:r>
              <a:r>
                <a:rPr lang="en-GB" sz="1600" b="0" i="0" kern="1200">
                  <a:latin typeface="Roboto" panose="02000000000000000000" pitchFamily="2" charset="0"/>
                  <a:ea typeface="Roboto" panose="02000000000000000000" pitchFamily="2" charset="0"/>
                  <a:cs typeface="Roboto" panose="02000000000000000000" pitchFamily="2" charset="0"/>
                </a:rPr>
                <a:t> required by market obligations and the MHHS programme.</a:t>
              </a:r>
              <a:endParaRPr lang="en-GB" sz="1600" kern="1200">
                <a:latin typeface="Roboto" panose="02000000000000000000" pitchFamily="2" charset="0"/>
                <a:ea typeface="Roboto" panose="02000000000000000000" pitchFamily="2" charset="0"/>
                <a:cs typeface="Roboto" panose="02000000000000000000" pitchFamily="2" charset="0"/>
              </a:endParaRPr>
            </a:p>
          </p:txBody>
        </p:sp>
        <p:sp>
          <p:nvSpPr>
            <p:cNvPr id="11" name="Freeform: Shape 10">
              <a:extLst>
                <a:ext uri="{FF2B5EF4-FFF2-40B4-BE49-F238E27FC236}">
                  <a16:creationId xmlns:a16="http://schemas.microsoft.com/office/drawing/2014/main" id="{06CDE091-72AA-DB8D-A5E6-FA1A15152D73}"/>
                </a:ext>
              </a:extLst>
            </p:cNvPr>
            <p:cNvSpPr/>
            <p:nvPr/>
          </p:nvSpPr>
          <p:spPr>
            <a:xfrm>
              <a:off x="4108562" y="4206551"/>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0" rIns="987817" bIns="0" numCol="1" spcCol="1270" anchor="ctr" anchorCtr="0">
              <a:noAutofit/>
            </a:bodyPr>
            <a:lstStyle/>
            <a:p>
              <a:pPr marL="0" lvl="0" indent="0" algn="l" defTabSz="1422400">
                <a:lnSpc>
                  <a:spcPct val="90000"/>
                </a:lnSpc>
                <a:spcBef>
                  <a:spcPct val="0"/>
                </a:spcBef>
                <a:spcAft>
                  <a:spcPct val="35000"/>
                </a:spcAft>
                <a:buNone/>
              </a:pPr>
              <a:r>
                <a:rPr lang="en-GB" sz="3200" kern="1200">
                  <a:latin typeface="Roboto" panose="02000000000000000000" pitchFamily="2" charset="0"/>
                  <a:ea typeface="Roboto" panose="02000000000000000000" pitchFamily="2" charset="0"/>
                  <a:cs typeface="Roboto" panose="02000000000000000000" pitchFamily="2" charset="0"/>
                </a:rPr>
                <a:t>Impact</a:t>
              </a:r>
            </a:p>
          </p:txBody>
        </p:sp>
      </p:grpSp>
      <p:sp>
        <p:nvSpPr>
          <p:cNvPr id="12" name="Oval 11" descr="Exclamation mark with solid fill">
            <a:extLst>
              <a:ext uri="{FF2B5EF4-FFF2-40B4-BE49-F238E27FC236}">
                <a16:creationId xmlns:a16="http://schemas.microsoft.com/office/drawing/2014/main" id="{86B6D3AD-9DBC-0BCA-C8E2-A466A629DD79}"/>
              </a:ext>
            </a:extLst>
          </p:cNvPr>
          <p:cNvSpPr/>
          <p:nvPr/>
        </p:nvSpPr>
        <p:spPr>
          <a:xfrm>
            <a:off x="6316870" y="4319422"/>
            <a:ext cx="836864" cy="844049"/>
          </a:xfrm>
          <a:prstGeom prst="ellipse">
            <a:avLst/>
          </a:prstGeom>
          <a:blipFill>
            <a:blip r:embed="rId4">
              <a:extLst>
                <a:ext uri="{96DAC541-7B7A-43D3-8B79-37D633B846F1}">
                  <asvg:svgBlip xmlns:asvg="http://schemas.microsoft.com/office/drawing/2016/SVG/main" r:embed="rId5"/>
                </a:ext>
              </a:extLst>
            </a:blip>
            <a:srcRect/>
            <a:stretch>
              <a:fillRect/>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30" name="Group 29">
            <a:extLst>
              <a:ext uri="{FF2B5EF4-FFF2-40B4-BE49-F238E27FC236}">
                <a16:creationId xmlns:a16="http://schemas.microsoft.com/office/drawing/2014/main" id="{3F582F90-9574-880C-8CA8-F82D052227FC}"/>
              </a:ext>
            </a:extLst>
          </p:cNvPr>
          <p:cNvGrpSpPr/>
          <p:nvPr/>
        </p:nvGrpSpPr>
        <p:grpSpPr>
          <a:xfrm>
            <a:off x="7710855" y="1505736"/>
            <a:ext cx="3202360" cy="3728727"/>
            <a:chOff x="7710855" y="1505736"/>
            <a:chExt cx="3202360" cy="3728727"/>
          </a:xfrm>
        </p:grpSpPr>
        <p:sp>
          <p:nvSpPr>
            <p:cNvPr id="29" name="Freeform: Shape 28">
              <a:extLst>
                <a:ext uri="{FF2B5EF4-FFF2-40B4-BE49-F238E27FC236}">
                  <a16:creationId xmlns:a16="http://schemas.microsoft.com/office/drawing/2014/main" id="{0CD9DF37-A7D4-D160-217D-E36E04E41EBE}"/>
                </a:ext>
              </a:extLst>
            </p:cNvPr>
            <p:cNvSpPr/>
            <p:nvPr/>
          </p:nvSpPr>
          <p:spPr>
            <a:xfrm>
              <a:off x="7710855" y="1505736"/>
              <a:ext cx="3202359" cy="3011137"/>
            </a:xfrm>
            <a:custGeom>
              <a:avLst/>
              <a:gdLst>
                <a:gd name="connsiteX0" fmla="*/ 240891 w 3202359"/>
                <a:gd name="connsiteY0" fmla="*/ 0 h 3011137"/>
                <a:gd name="connsiteX1" fmla="*/ 2961468 w 3202359"/>
                <a:gd name="connsiteY1" fmla="*/ 0 h 3011137"/>
                <a:gd name="connsiteX2" fmla="*/ 3202359 w 3202359"/>
                <a:gd name="connsiteY2" fmla="*/ 240891 h 3011137"/>
                <a:gd name="connsiteX3" fmla="*/ 3202359 w 3202359"/>
                <a:gd name="connsiteY3" fmla="*/ 3011137 h 3011137"/>
                <a:gd name="connsiteX4" fmla="*/ 3202359 w 3202359"/>
                <a:gd name="connsiteY4" fmla="*/ 3011137 h 3011137"/>
                <a:gd name="connsiteX5" fmla="*/ 0 w 3202359"/>
                <a:gd name="connsiteY5" fmla="*/ 3011137 h 3011137"/>
                <a:gd name="connsiteX6" fmla="*/ 0 w 3202359"/>
                <a:gd name="connsiteY6" fmla="*/ 3011137 h 3011137"/>
                <a:gd name="connsiteX7" fmla="*/ 0 w 3202359"/>
                <a:gd name="connsiteY7" fmla="*/ 240891 h 3011137"/>
                <a:gd name="connsiteX8" fmla="*/ 240891 w 3202359"/>
                <a:gd name="connsiteY8" fmla="*/ 0 h 301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2359" h="3011137">
                  <a:moveTo>
                    <a:pt x="240891" y="0"/>
                  </a:moveTo>
                  <a:lnTo>
                    <a:pt x="2961468" y="0"/>
                  </a:lnTo>
                  <a:cubicBezTo>
                    <a:pt x="3094508" y="0"/>
                    <a:pt x="3202359" y="107851"/>
                    <a:pt x="3202359" y="240891"/>
                  </a:cubicBezTo>
                  <a:lnTo>
                    <a:pt x="3202359" y="3011137"/>
                  </a:lnTo>
                  <a:lnTo>
                    <a:pt x="3202359" y="3011137"/>
                  </a:lnTo>
                  <a:lnTo>
                    <a:pt x="0" y="3011137"/>
                  </a:lnTo>
                  <a:lnTo>
                    <a:pt x="0" y="3011137"/>
                  </a:lnTo>
                  <a:lnTo>
                    <a:pt x="0" y="240891"/>
                  </a:lnTo>
                  <a:cubicBezTo>
                    <a:pt x="0" y="107851"/>
                    <a:pt x="107851" y="0"/>
                    <a:pt x="240891"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3415" tIns="139135" rIns="93415" bIns="22860" numCol="1" spcCol="1270" anchor="t" anchorCtr="0">
              <a:noAutofit/>
            </a:bodyPr>
            <a:lstStyle/>
            <a:p>
              <a:pPr marL="171450" lvl="1" indent="-171450" algn="l" defTabSz="800100">
                <a:lnSpc>
                  <a:spcPct val="90000"/>
                </a:lnSpc>
                <a:spcBef>
                  <a:spcPct val="0"/>
                </a:spcBef>
                <a:spcAft>
                  <a:spcPct val="15000"/>
                </a:spcAft>
                <a:buChar char="•"/>
              </a:pPr>
              <a:endParaRPr lang="en-GB" sz="1600" b="0" i="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600" b="0" i="0" kern="1200">
                  <a:latin typeface="Roboto" panose="02000000000000000000" pitchFamily="2" charset="0"/>
                  <a:ea typeface="Roboto" panose="02000000000000000000" pitchFamily="2" charset="0"/>
                  <a:cs typeface="Roboto" panose="02000000000000000000" pitchFamily="2" charset="0"/>
                </a:rPr>
                <a:t>Implement a new functionality that enables CSS to </a:t>
              </a:r>
              <a:r>
                <a:rPr lang="en-GB" sz="1600" b="1" i="0" kern="1200">
                  <a:latin typeface="Roboto" panose="02000000000000000000" pitchFamily="2" charset="0"/>
                  <a:ea typeface="Roboto" panose="02000000000000000000" pitchFamily="2" charset="0"/>
                  <a:cs typeface="Roboto" panose="02000000000000000000" pitchFamily="2" charset="0"/>
                </a:rPr>
                <a:t>send </a:t>
              </a:r>
              <a:r>
                <a:rPr lang="en-GB" sz="1600" b="1" i="0" kern="1200" err="1">
                  <a:latin typeface="Roboto" panose="02000000000000000000" pitchFamily="2" charset="0"/>
                  <a:ea typeface="Roboto" panose="02000000000000000000" pitchFamily="2" charset="0"/>
                  <a:cs typeface="Roboto" panose="02000000000000000000" pitchFamily="2" charset="0"/>
                </a:rPr>
                <a:t>EoGC</a:t>
              </a:r>
              <a:r>
                <a:rPr lang="en-GB" sz="1600" b="1" i="0" kern="1200">
                  <a:latin typeface="Roboto" panose="02000000000000000000" pitchFamily="2" charset="0"/>
                  <a:ea typeface="Roboto" panose="02000000000000000000" pitchFamily="2" charset="0"/>
                  <a:cs typeface="Roboto" panose="02000000000000000000" pitchFamily="2" charset="0"/>
                </a:rPr>
                <a:t> notifications </a:t>
              </a:r>
              <a:r>
                <a:rPr lang="en-GB" sz="1600" b="0" i="0" kern="1200">
                  <a:latin typeface="Roboto" panose="02000000000000000000" pitchFamily="2" charset="0"/>
                  <a:ea typeface="Roboto" panose="02000000000000000000" pitchFamily="2" charset="0"/>
                  <a:cs typeface="Roboto" panose="02000000000000000000" pitchFamily="2" charset="0"/>
                </a:rPr>
                <a:t>to CSS users, allowing them to trigger downstream processes promptly and accurately, and </a:t>
              </a:r>
              <a:r>
                <a:rPr lang="en-GB" sz="1600" b="1" i="0" kern="1200">
                  <a:latin typeface="Roboto" panose="02000000000000000000" pitchFamily="2" charset="0"/>
                  <a:ea typeface="Roboto" panose="02000000000000000000" pitchFamily="2" charset="0"/>
                  <a:cs typeface="Roboto" panose="02000000000000000000" pitchFamily="2" charset="0"/>
                </a:rPr>
                <a:t>improve overall efficiency, compliance, and performance monitoring</a:t>
              </a:r>
              <a:r>
                <a:rPr lang="en-GB" sz="1600" b="0" i="0" kern="1200">
                  <a:latin typeface="Roboto" panose="02000000000000000000" pitchFamily="2" charset="0"/>
                  <a:ea typeface="Roboto" panose="02000000000000000000" pitchFamily="2" charset="0"/>
                  <a:cs typeface="Roboto" panose="02000000000000000000" pitchFamily="2" charset="0"/>
                </a:rPr>
                <a:t>.</a:t>
              </a:r>
              <a:endParaRPr lang="en-GB" sz="1600" kern="1200">
                <a:latin typeface="Roboto" panose="02000000000000000000" pitchFamily="2" charset="0"/>
                <a:ea typeface="Roboto" panose="02000000000000000000" pitchFamily="2" charset="0"/>
                <a:cs typeface="Roboto" panose="02000000000000000000" pitchFamily="2" charset="0"/>
              </a:endParaRPr>
            </a:p>
          </p:txBody>
        </p:sp>
        <p:grpSp>
          <p:nvGrpSpPr>
            <p:cNvPr id="28" name="Group 27">
              <a:extLst>
                <a:ext uri="{FF2B5EF4-FFF2-40B4-BE49-F238E27FC236}">
                  <a16:creationId xmlns:a16="http://schemas.microsoft.com/office/drawing/2014/main" id="{D12EE51F-4B6F-0FA9-EC0F-E285E4DA6B00}"/>
                </a:ext>
              </a:extLst>
            </p:cNvPr>
            <p:cNvGrpSpPr/>
            <p:nvPr/>
          </p:nvGrpSpPr>
          <p:grpSpPr>
            <a:xfrm>
              <a:off x="7710856" y="4206551"/>
              <a:ext cx="3202359" cy="1027912"/>
              <a:chOff x="7710856" y="3341521"/>
              <a:chExt cx="3202359" cy="1027912"/>
            </a:xfrm>
          </p:grpSpPr>
          <p:sp>
            <p:nvSpPr>
              <p:cNvPr id="14" name="Freeform: Shape 13">
                <a:extLst>
                  <a:ext uri="{FF2B5EF4-FFF2-40B4-BE49-F238E27FC236}">
                    <a16:creationId xmlns:a16="http://schemas.microsoft.com/office/drawing/2014/main" id="{5A094D7E-4B2F-05D3-85F9-19F362245230}"/>
                  </a:ext>
                </a:extLst>
              </p:cNvPr>
              <p:cNvSpPr/>
              <p:nvPr/>
            </p:nvSpPr>
            <p:spPr>
              <a:xfrm>
                <a:off x="7710856" y="3341521"/>
                <a:ext cx="3202359" cy="1027912"/>
              </a:xfrm>
              <a:custGeom>
                <a:avLst/>
                <a:gdLst>
                  <a:gd name="connsiteX0" fmla="*/ 0 w 3202359"/>
                  <a:gd name="connsiteY0" fmla="*/ 0 h 1027912"/>
                  <a:gd name="connsiteX1" fmla="*/ 3202359 w 3202359"/>
                  <a:gd name="connsiteY1" fmla="*/ 0 h 1027912"/>
                  <a:gd name="connsiteX2" fmla="*/ 3202359 w 3202359"/>
                  <a:gd name="connsiteY2" fmla="*/ 1027912 h 1027912"/>
                  <a:gd name="connsiteX3" fmla="*/ 0 w 3202359"/>
                  <a:gd name="connsiteY3" fmla="*/ 1027912 h 1027912"/>
                  <a:gd name="connsiteX4" fmla="*/ 0 w 3202359"/>
                  <a:gd name="connsiteY4" fmla="*/ 0 h 102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0" rIns="982737" bIns="0" numCol="1" spcCol="1270" anchor="ctr" anchorCtr="0">
                <a:noAutofit/>
              </a:bodyPr>
              <a:lstStyle/>
              <a:p>
                <a:pPr marL="0" lvl="0" indent="0" algn="l" defTabSz="1244600">
                  <a:lnSpc>
                    <a:spcPct val="90000"/>
                  </a:lnSpc>
                  <a:spcBef>
                    <a:spcPct val="0"/>
                  </a:spcBef>
                  <a:spcAft>
                    <a:spcPct val="35000"/>
                  </a:spcAft>
                  <a:buNone/>
                </a:pPr>
                <a:r>
                  <a:rPr lang="en-GB" sz="2800" kern="1200">
                    <a:latin typeface="Roboto" panose="02000000000000000000" pitchFamily="2" charset="0"/>
                    <a:ea typeface="Roboto" panose="02000000000000000000" pitchFamily="2" charset="0"/>
                    <a:cs typeface="Roboto" panose="02000000000000000000" pitchFamily="2" charset="0"/>
                  </a:rPr>
                  <a:t>Proposed Solution</a:t>
                </a:r>
              </a:p>
            </p:txBody>
          </p:sp>
          <p:sp>
            <p:nvSpPr>
              <p:cNvPr id="27" name="Oval 26" descr="Arrow Right with solid fill">
                <a:extLst>
                  <a:ext uri="{FF2B5EF4-FFF2-40B4-BE49-F238E27FC236}">
                    <a16:creationId xmlns:a16="http://schemas.microsoft.com/office/drawing/2014/main" id="{38580713-2252-25A1-7C0B-B21BB431C028}"/>
                  </a:ext>
                </a:extLst>
              </p:cNvPr>
              <p:cNvSpPr/>
              <p:nvPr/>
            </p:nvSpPr>
            <p:spPr>
              <a:xfrm>
                <a:off x="10000199" y="3449469"/>
                <a:ext cx="769547" cy="812015"/>
              </a:xfrm>
              <a:prstGeom prst="ellipse">
                <a:avLst/>
              </a:prstGeom>
              <a:blipFill>
                <a:blip r:embed="rId6">
                  <a:extLst>
                    <a:ext uri="{96DAC541-7B7A-43D3-8B79-37D633B846F1}">
                      <asvg:svgBlip xmlns:asvg="http://schemas.microsoft.com/office/drawing/2016/SVG/main" r:embed="rId7"/>
                    </a:ext>
                  </a:extLst>
                </a:blip>
                <a:srcRect/>
                <a:stretch>
                  <a:fillRect l="-3000" r="-3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grpSp>
      </p:grpSp>
    </p:spTree>
    <p:extLst>
      <p:ext uri="{BB962C8B-B14F-4D97-AF65-F5344CB8AC3E}">
        <p14:creationId xmlns:p14="http://schemas.microsoft.com/office/powerpoint/2010/main" val="684095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
            <a:extLst>
              <a:ext uri="{FF2B5EF4-FFF2-40B4-BE49-F238E27FC236}">
                <a16:creationId xmlns:a16="http://schemas.microsoft.com/office/drawing/2014/main" id="{99F73036-C751-3A39-479B-1837D1EA51E2}"/>
              </a:ext>
            </a:extLst>
          </p:cNvPr>
          <p:cNvSpPr txBox="1">
            <a:spLocks/>
          </p:cNvSpPr>
          <p:nvPr/>
        </p:nvSpPr>
        <p:spPr>
          <a:xfrm>
            <a:off x="424019" y="1300593"/>
            <a:ext cx="11057210" cy="56168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7965" marR="0" lvl="1" indent="-227965" algn="l" defTabSz="1219170" rtl="0" eaLnBrk="1" fontAlgn="auto" latinLnBrk="0" hangingPunct="1">
              <a:lnSpc>
                <a:spcPct val="100000"/>
              </a:lnSpc>
              <a:spcBef>
                <a:spcPts val="300"/>
              </a:spcBef>
              <a:spcAft>
                <a:spcPts val="1200"/>
              </a:spcAft>
              <a:buClr>
                <a:srgbClr val="FFFFFF">
                  <a:lumMod val="50000"/>
                </a:srgbClr>
              </a:buClr>
              <a:buSzPct val="75000"/>
              <a:buFont typeface="Wingdings 3" panose="05040102010807070707" pitchFamily="18" charset="2"/>
              <a:buChar char="u"/>
              <a:tabLst/>
              <a:defRPr/>
            </a:pPr>
            <a:r>
              <a:rPr kumimoji="0" lang="en-GB" sz="1600" b="0" i="0" u="none" strike="noStrike" kern="1200" cap="none" spc="0" normalizeH="0" baseline="0" noProof="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rPr>
              <a:t>Creation of a dedicated End-of-Gate-Closure (</a:t>
            </a:r>
            <a:r>
              <a:rPr kumimoji="0" lang="en-GB" sz="1600" b="0" i="0" u="none" strike="noStrike" kern="1200" cap="none" spc="0" normalizeH="0" baseline="0" noProof="0" err="1">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rPr>
              <a:t>EoGC</a:t>
            </a:r>
            <a:r>
              <a:rPr kumimoji="0" lang="en-GB" sz="1600" b="0" i="0" u="none" strike="noStrike" kern="1200" cap="none" spc="0" normalizeH="0" baseline="0" noProof="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rPr>
              <a:t>) message for two use case as follows: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nvGrpSpPr>
          <p:cNvPr id="25" name="Group 24">
            <a:extLst>
              <a:ext uri="{FF2B5EF4-FFF2-40B4-BE49-F238E27FC236}">
                <a16:creationId xmlns:a16="http://schemas.microsoft.com/office/drawing/2014/main" id="{2653D3F8-A4D1-E975-605E-6B43090876E8}"/>
              </a:ext>
            </a:extLst>
          </p:cNvPr>
          <p:cNvGrpSpPr/>
          <p:nvPr/>
        </p:nvGrpSpPr>
        <p:grpSpPr>
          <a:xfrm>
            <a:off x="464296" y="2439144"/>
            <a:ext cx="5486400" cy="2286000"/>
            <a:chOff x="6096000" y="2286000"/>
            <a:chExt cx="5342381" cy="2286000"/>
          </a:xfrm>
        </p:grpSpPr>
        <p:sp>
          <p:nvSpPr>
            <p:cNvPr id="26" name="Rectangle: Rounded Corners 2">
              <a:extLst>
                <a:ext uri="{FF2B5EF4-FFF2-40B4-BE49-F238E27FC236}">
                  <a16:creationId xmlns:a16="http://schemas.microsoft.com/office/drawing/2014/main" id="{1FC50044-541C-D02D-ADD3-4BCCBA15F3BD}"/>
                </a:ext>
              </a:extLst>
            </p:cNvPr>
            <p:cNvSpPr/>
            <p:nvPr/>
          </p:nvSpPr>
          <p:spPr>
            <a:xfrm>
              <a:off x="6096000" y="2286000"/>
              <a:ext cx="5342381" cy="2286000"/>
            </a:xfrm>
            <a:prstGeom prst="rect">
              <a:avLst/>
            </a:prstGeom>
            <a:solidFill>
              <a:srgbClr val="70AD47">
                <a:lumMod val="40000"/>
                <a:lumOff val="60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7" name="Rectangle: Rounded Corners 9">
              <a:extLst>
                <a:ext uri="{FF2B5EF4-FFF2-40B4-BE49-F238E27FC236}">
                  <a16:creationId xmlns:a16="http://schemas.microsoft.com/office/drawing/2014/main" id="{AC611068-557C-C84A-C1E3-0A515D7783E1}"/>
                </a:ext>
              </a:extLst>
            </p:cNvPr>
            <p:cNvSpPr/>
            <p:nvPr/>
          </p:nvSpPr>
          <p:spPr>
            <a:xfrm>
              <a:off x="6248400" y="3162300"/>
              <a:ext cx="1210235" cy="533400"/>
            </a:xfrm>
            <a:prstGeom prst="rect">
              <a:avLst/>
            </a:prstGeom>
            <a:solidFill>
              <a:srgbClr val="70AD47">
                <a:lumMod val="75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28" name="Rectangle: Rounded Corners 11">
              <a:extLst>
                <a:ext uri="{FF2B5EF4-FFF2-40B4-BE49-F238E27FC236}">
                  <a16:creationId xmlns:a16="http://schemas.microsoft.com/office/drawing/2014/main" id="{75A6D03F-359D-96C6-63B3-1A06F6CE9575}"/>
                </a:ext>
              </a:extLst>
            </p:cNvPr>
            <p:cNvSpPr/>
            <p:nvPr/>
          </p:nvSpPr>
          <p:spPr>
            <a:xfrm>
              <a:off x="9517349" y="2488327"/>
              <a:ext cx="1632394" cy="533400"/>
            </a:xfrm>
            <a:prstGeom prst="rect">
              <a:avLst/>
            </a:prstGeom>
            <a:solidFill>
              <a:srgbClr val="70AD47">
                <a:lumMod val="75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ERDA</a:t>
              </a:r>
            </a:p>
          </p:txBody>
        </p:sp>
        <p:sp>
          <p:nvSpPr>
            <p:cNvPr id="29" name="Rectangle: Rounded Corners 13">
              <a:extLst>
                <a:ext uri="{FF2B5EF4-FFF2-40B4-BE49-F238E27FC236}">
                  <a16:creationId xmlns:a16="http://schemas.microsoft.com/office/drawing/2014/main" id="{8DCD3A32-1B37-6770-1930-0A9071A7FAC9}"/>
                </a:ext>
              </a:extLst>
            </p:cNvPr>
            <p:cNvSpPr/>
            <p:nvPr/>
          </p:nvSpPr>
          <p:spPr>
            <a:xfrm>
              <a:off x="9517349" y="3145991"/>
              <a:ext cx="1632394" cy="533400"/>
            </a:xfrm>
            <a:prstGeom prst="rect">
              <a:avLst/>
            </a:prstGeom>
            <a:solidFill>
              <a:srgbClr val="70AD47">
                <a:lumMod val="75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GRDA</a:t>
              </a:r>
            </a:p>
          </p:txBody>
        </p:sp>
        <p:sp>
          <p:nvSpPr>
            <p:cNvPr id="30" name="Rectangle: Rounded Corners 15">
              <a:extLst>
                <a:ext uri="{FF2B5EF4-FFF2-40B4-BE49-F238E27FC236}">
                  <a16:creationId xmlns:a16="http://schemas.microsoft.com/office/drawing/2014/main" id="{EDF5CF4D-B070-D0E6-5D09-0A8FAC43B724}"/>
                </a:ext>
              </a:extLst>
            </p:cNvPr>
            <p:cNvSpPr/>
            <p:nvPr/>
          </p:nvSpPr>
          <p:spPr>
            <a:xfrm>
              <a:off x="9517349" y="3803655"/>
              <a:ext cx="1632394" cy="533400"/>
            </a:xfrm>
            <a:prstGeom prst="rect">
              <a:avLst/>
            </a:prstGeom>
            <a:solidFill>
              <a:srgbClr val="70AD47">
                <a:lumMod val="75000"/>
              </a:srgbClr>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DSP</a:t>
              </a:r>
            </a:p>
          </p:txBody>
        </p:sp>
        <p:cxnSp>
          <p:nvCxnSpPr>
            <p:cNvPr id="31" name="Straight Arrow Connector 30">
              <a:extLst>
                <a:ext uri="{FF2B5EF4-FFF2-40B4-BE49-F238E27FC236}">
                  <a16:creationId xmlns:a16="http://schemas.microsoft.com/office/drawing/2014/main" id="{0FA061E8-68FE-2661-186A-792489748E11}"/>
                </a:ext>
              </a:extLst>
            </p:cNvPr>
            <p:cNvCxnSpPr>
              <a:cxnSpLocks/>
              <a:endCxn id="28" idx="1"/>
            </p:cNvCxnSpPr>
            <p:nvPr/>
          </p:nvCxnSpPr>
          <p:spPr>
            <a:xfrm flipV="1">
              <a:off x="7318397" y="2755027"/>
              <a:ext cx="2198952" cy="505264"/>
            </a:xfrm>
            <a:prstGeom prst="straightConnector1">
              <a:avLst/>
            </a:prstGeom>
            <a:noFill/>
            <a:ln w="6350" cap="flat" cmpd="sng" algn="ctr">
              <a:solidFill>
                <a:srgbClr val="70AD47">
                  <a:lumMod val="75000"/>
                </a:srgbClr>
              </a:solidFill>
              <a:prstDash val="solid"/>
              <a:miter lim="800000"/>
              <a:tailEnd type="triangle"/>
            </a:ln>
            <a:effectLst/>
          </p:spPr>
        </p:cxnSp>
        <p:cxnSp>
          <p:nvCxnSpPr>
            <p:cNvPr id="32" name="Straight Arrow Connector 31">
              <a:extLst>
                <a:ext uri="{FF2B5EF4-FFF2-40B4-BE49-F238E27FC236}">
                  <a16:creationId xmlns:a16="http://schemas.microsoft.com/office/drawing/2014/main" id="{6325DB64-C5A9-88B8-DA1A-0F19C100D3D4}"/>
                </a:ext>
              </a:extLst>
            </p:cNvPr>
            <p:cNvCxnSpPr>
              <a:cxnSpLocks/>
              <a:endCxn id="29" idx="1"/>
            </p:cNvCxnSpPr>
            <p:nvPr/>
          </p:nvCxnSpPr>
          <p:spPr>
            <a:xfrm>
              <a:off x="7318397" y="3412691"/>
              <a:ext cx="2198952" cy="0"/>
            </a:xfrm>
            <a:prstGeom prst="straightConnector1">
              <a:avLst/>
            </a:prstGeom>
            <a:noFill/>
            <a:ln w="6350" cap="flat" cmpd="sng" algn="ctr">
              <a:solidFill>
                <a:srgbClr val="70AD47">
                  <a:lumMod val="75000"/>
                </a:srgbClr>
              </a:solidFill>
              <a:prstDash val="solid"/>
              <a:miter lim="800000"/>
              <a:tailEnd type="triangle"/>
            </a:ln>
            <a:effectLst/>
          </p:spPr>
        </p:cxnSp>
        <p:cxnSp>
          <p:nvCxnSpPr>
            <p:cNvPr id="33" name="Straight Arrow Connector 32">
              <a:extLst>
                <a:ext uri="{FF2B5EF4-FFF2-40B4-BE49-F238E27FC236}">
                  <a16:creationId xmlns:a16="http://schemas.microsoft.com/office/drawing/2014/main" id="{371359B7-2DD3-7440-9873-C3C4E62CA36B}"/>
                </a:ext>
              </a:extLst>
            </p:cNvPr>
            <p:cNvCxnSpPr>
              <a:cxnSpLocks/>
              <a:endCxn id="30" idx="1"/>
            </p:cNvCxnSpPr>
            <p:nvPr/>
          </p:nvCxnSpPr>
          <p:spPr>
            <a:xfrm>
              <a:off x="7318397" y="3565091"/>
              <a:ext cx="2198952" cy="505264"/>
            </a:xfrm>
            <a:prstGeom prst="straightConnector1">
              <a:avLst/>
            </a:prstGeom>
            <a:noFill/>
            <a:ln w="6350" cap="flat" cmpd="sng" algn="ctr">
              <a:solidFill>
                <a:srgbClr val="70AD47">
                  <a:lumMod val="75000"/>
                </a:srgbClr>
              </a:solidFill>
              <a:prstDash val="solid"/>
              <a:miter lim="800000"/>
              <a:tailEnd type="triangle"/>
            </a:ln>
            <a:effectLst/>
          </p:spPr>
        </p:cxnSp>
        <p:sp>
          <p:nvSpPr>
            <p:cNvPr id="34" name="TextBox 33">
              <a:extLst>
                <a:ext uri="{FF2B5EF4-FFF2-40B4-BE49-F238E27FC236}">
                  <a16:creationId xmlns:a16="http://schemas.microsoft.com/office/drawing/2014/main" id="{5EABCFA6-CA8A-F6C1-7C3A-D4735C9FA76C}"/>
                </a:ext>
              </a:extLst>
            </p:cNvPr>
            <p:cNvSpPr txBox="1"/>
            <p:nvPr/>
          </p:nvSpPr>
          <p:spPr>
            <a:xfrm>
              <a:off x="6188636" y="2373868"/>
              <a:ext cx="2590800"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black"/>
                  </a:solidFill>
                  <a:effectLst/>
                  <a:uLnTx/>
                  <a:uFillTx/>
                  <a:cs typeface="Arial" panose="020B0604020202020204" pitchFamily="34" charset="0"/>
                </a:rPr>
                <a:t>EoGC (PS) Notification</a:t>
              </a:r>
            </a:p>
          </p:txBody>
        </p:sp>
      </p:grpSp>
      <p:grpSp>
        <p:nvGrpSpPr>
          <p:cNvPr id="35" name="Group 34">
            <a:extLst>
              <a:ext uri="{FF2B5EF4-FFF2-40B4-BE49-F238E27FC236}">
                <a16:creationId xmlns:a16="http://schemas.microsoft.com/office/drawing/2014/main" id="{95582624-A710-3153-93D0-7D607298A871}"/>
              </a:ext>
            </a:extLst>
          </p:cNvPr>
          <p:cNvGrpSpPr/>
          <p:nvPr/>
        </p:nvGrpSpPr>
        <p:grpSpPr>
          <a:xfrm>
            <a:off x="6352049" y="2422835"/>
            <a:ext cx="5486400" cy="2286000"/>
            <a:chOff x="6096000" y="2286000"/>
            <a:chExt cx="5342381" cy="2286000"/>
          </a:xfrm>
        </p:grpSpPr>
        <p:sp>
          <p:nvSpPr>
            <p:cNvPr id="36" name="Rectangle: Rounded Corners 25">
              <a:extLst>
                <a:ext uri="{FF2B5EF4-FFF2-40B4-BE49-F238E27FC236}">
                  <a16:creationId xmlns:a16="http://schemas.microsoft.com/office/drawing/2014/main" id="{FD5EAB40-8254-1889-4041-1FC6E42BD89D}"/>
                </a:ext>
              </a:extLst>
            </p:cNvPr>
            <p:cNvSpPr/>
            <p:nvPr/>
          </p:nvSpPr>
          <p:spPr>
            <a:xfrm>
              <a:off x="6096000" y="2286000"/>
              <a:ext cx="5342381" cy="2286000"/>
            </a:xfrm>
            <a:prstGeom prst="rect">
              <a:avLst/>
            </a:prstGeom>
            <a:solidFill>
              <a:srgbClr val="E2EFED"/>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7" name="Rectangle: Rounded Corners 26">
              <a:extLst>
                <a:ext uri="{FF2B5EF4-FFF2-40B4-BE49-F238E27FC236}">
                  <a16:creationId xmlns:a16="http://schemas.microsoft.com/office/drawing/2014/main" id="{3B529BB3-ED04-41D2-C5EC-D98BF8D219C0}"/>
                </a:ext>
              </a:extLst>
            </p:cNvPr>
            <p:cNvSpPr/>
            <p:nvPr/>
          </p:nvSpPr>
          <p:spPr>
            <a:xfrm>
              <a:off x="6277941" y="3162300"/>
              <a:ext cx="1210235" cy="533400"/>
            </a:xfrm>
            <a:prstGeom prst="rect">
              <a:avLst/>
            </a:prstGeom>
            <a:solidFill>
              <a:srgbClr val="3F6D65"/>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38" name="Rectangle: Rounded Corners 28">
              <a:extLst>
                <a:ext uri="{FF2B5EF4-FFF2-40B4-BE49-F238E27FC236}">
                  <a16:creationId xmlns:a16="http://schemas.microsoft.com/office/drawing/2014/main" id="{4BE0A7DF-F2B9-A088-2D85-F7CD63C32A1E}"/>
                </a:ext>
              </a:extLst>
            </p:cNvPr>
            <p:cNvSpPr/>
            <p:nvPr/>
          </p:nvSpPr>
          <p:spPr>
            <a:xfrm>
              <a:off x="9529316" y="3162300"/>
              <a:ext cx="1632394" cy="533400"/>
            </a:xfrm>
            <a:prstGeom prst="rect">
              <a:avLst/>
            </a:prstGeom>
            <a:solidFill>
              <a:srgbClr val="3F6D65"/>
            </a:solidFill>
            <a:ln w="19050" cap="flat" cmpd="sng" algn="ctr">
              <a:solidFill>
                <a:srgbClr val="70AD47">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Arial" panose="020B0604020202020204" pitchFamily="34" charset="0"/>
                </a:rPr>
                <a:t>Any CSS User</a:t>
              </a:r>
            </a:p>
          </p:txBody>
        </p:sp>
        <p:cxnSp>
          <p:nvCxnSpPr>
            <p:cNvPr id="39" name="Straight Arrow Connector 38">
              <a:extLst>
                <a:ext uri="{FF2B5EF4-FFF2-40B4-BE49-F238E27FC236}">
                  <a16:creationId xmlns:a16="http://schemas.microsoft.com/office/drawing/2014/main" id="{C0A7EEA4-7E3D-3893-829D-9D9514FD42EE}"/>
                </a:ext>
              </a:extLst>
            </p:cNvPr>
            <p:cNvCxnSpPr>
              <a:cxnSpLocks/>
              <a:endCxn id="38" idx="1"/>
            </p:cNvCxnSpPr>
            <p:nvPr/>
          </p:nvCxnSpPr>
          <p:spPr>
            <a:xfrm>
              <a:off x="7326000" y="3429000"/>
              <a:ext cx="2203316" cy="0"/>
            </a:xfrm>
            <a:prstGeom prst="straightConnector1">
              <a:avLst/>
            </a:prstGeom>
            <a:noFill/>
            <a:ln w="6350" cap="flat" cmpd="sng" algn="ctr">
              <a:solidFill>
                <a:srgbClr val="70AD47">
                  <a:lumMod val="75000"/>
                </a:srgbClr>
              </a:solidFill>
              <a:prstDash val="solid"/>
              <a:miter lim="800000"/>
              <a:tailEnd type="triangle"/>
            </a:ln>
            <a:effectLst/>
          </p:spPr>
        </p:cxnSp>
        <p:sp>
          <p:nvSpPr>
            <p:cNvPr id="40" name="TextBox 39">
              <a:extLst>
                <a:ext uri="{FF2B5EF4-FFF2-40B4-BE49-F238E27FC236}">
                  <a16:creationId xmlns:a16="http://schemas.microsoft.com/office/drawing/2014/main" id="{BD26517B-C7D0-EC6A-11A4-3F18EA33F952}"/>
                </a:ext>
              </a:extLst>
            </p:cNvPr>
            <p:cNvSpPr txBox="1"/>
            <p:nvPr/>
          </p:nvSpPr>
          <p:spPr>
            <a:xfrm>
              <a:off x="6188636" y="2373868"/>
              <a:ext cx="2590800" cy="33855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prstClr val="black"/>
                  </a:solidFill>
                  <a:effectLst/>
                  <a:uLnTx/>
                  <a:uFillTx/>
                  <a:cs typeface="Arial" panose="020B0604020202020204" pitchFamily="34" charset="0"/>
                </a:rPr>
                <a:t>2. EoGC (B) Notification</a:t>
              </a:r>
            </a:p>
          </p:txBody>
        </p:sp>
      </p:grpSp>
      <p:sp>
        <p:nvSpPr>
          <p:cNvPr id="41" name="TextBox 40">
            <a:extLst>
              <a:ext uri="{FF2B5EF4-FFF2-40B4-BE49-F238E27FC236}">
                <a16:creationId xmlns:a16="http://schemas.microsoft.com/office/drawing/2014/main" id="{7B35A043-C4BD-0D28-7E2B-46EA58AB581B}"/>
              </a:ext>
            </a:extLst>
          </p:cNvPr>
          <p:cNvSpPr txBox="1"/>
          <p:nvPr/>
        </p:nvSpPr>
        <p:spPr>
          <a:xfrm>
            <a:off x="7490886" y="4256900"/>
            <a:ext cx="2262713" cy="276999"/>
          </a:xfrm>
          <a:prstGeom prst="rect">
            <a:avLst/>
          </a:prstGeom>
          <a:noFill/>
        </p:spPr>
        <p:txBody>
          <a:bodyPr wrap="square" rtlCol="0">
            <a:spAutoFit/>
          </a:bodyPr>
          <a:lstStyle/>
          <a:p>
            <a:pPr algn="ctr" defTabSz="457200"/>
            <a:r>
              <a:rPr lang="en-GB" sz="1200">
                <a:solidFill>
                  <a:prstClr val="black"/>
                </a:solidFill>
                <a:latin typeface="Arial" panose="020B0604020202020204" pitchFamily="34" charset="0"/>
                <a:cs typeface="Arial" panose="020B0604020202020204" pitchFamily="34" charset="0"/>
              </a:rPr>
              <a:t>(If subscribed)</a:t>
            </a:r>
          </a:p>
        </p:txBody>
      </p:sp>
      <p:sp>
        <p:nvSpPr>
          <p:cNvPr id="42" name="Rectangle 41">
            <a:extLst>
              <a:ext uri="{FF2B5EF4-FFF2-40B4-BE49-F238E27FC236}">
                <a16:creationId xmlns:a16="http://schemas.microsoft.com/office/drawing/2014/main" id="{14BF2260-81B8-FE88-D05E-F5597B24BE24}"/>
              </a:ext>
            </a:extLst>
          </p:cNvPr>
          <p:cNvSpPr/>
          <p:nvPr/>
        </p:nvSpPr>
        <p:spPr>
          <a:xfrm>
            <a:off x="464295" y="1756373"/>
            <a:ext cx="5486399" cy="319423"/>
          </a:xfrm>
          <a:prstGeom prst="rect">
            <a:avLst/>
          </a:prstGeom>
          <a:solidFill>
            <a:srgbClr val="498934"/>
          </a:solidFill>
          <a:ln>
            <a:noFill/>
          </a:ln>
        </p:spPr>
        <p:txBody>
          <a:bodyPr wrap="square" lIns="96000" tIns="48000" rIns="96000" bIns="48000" rtlCol="0" anchor="ctr">
            <a:noAutofit/>
          </a:bodyPr>
          <a:lstStyle/>
          <a:p>
            <a:pPr algn="ctr" defTabSz="1219170">
              <a:defRPr/>
            </a:pPr>
            <a:r>
              <a:rPr lang="en-GB" sz="1400" b="1">
                <a:solidFill>
                  <a:srgbClr val="FFFFFF"/>
                </a:solidFill>
                <a:latin typeface="Arial" panose="020B0604020202020204" pitchFamily="34" charset="0"/>
                <a:cs typeface="Arial" panose="020B0604020202020204" pitchFamily="34" charset="0"/>
              </a:rPr>
              <a:t>1.  A Party Specific Notification</a:t>
            </a:r>
          </a:p>
        </p:txBody>
      </p:sp>
      <p:sp>
        <p:nvSpPr>
          <p:cNvPr id="43" name="Rectangle 42">
            <a:extLst>
              <a:ext uri="{FF2B5EF4-FFF2-40B4-BE49-F238E27FC236}">
                <a16:creationId xmlns:a16="http://schemas.microsoft.com/office/drawing/2014/main" id="{667DA410-7B92-A4A4-01B4-2A554B3AC0C9}"/>
              </a:ext>
            </a:extLst>
          </p:cNvPr>
          <p:cNvSpPr/>
          <p:nvPr/>
        </p:nvSpPr>
        <p:spPr>
          <a:xfrm>
            <a:off x="6352049" y="1756373"/>
            <a:ext cx="5486399" cy="319423"/>
          </a:xfrm>
          <a:prstGeom prst="rect">
            <a:avLst/>
          </a:prstGeom>
          <a:solidFill>
            <a:srgbClr val="3F6D65"/>
          </a:solidFill>
          <a:ln>
            <a:noFill/>
          </a:ln>
        </p:spPr>
        <p:txBody>
          <a:bodyPr wrap="square" lIns="96000" tIns="48000" rIns="96000" bIns="48000" rtlCol="0" anchor="ctr">
            <a:noAutofit/>
          </a:bodyPr>
          <a:lstStyle/>
          <a:p>
            <a:pPr algn="ctr" defTabSz="1219170">
              <a:defRPr/>
            </a:pPr>
            <a:r>
              <a:rPr lang="en-GB" sz="1400" b="1">
                <a:solidFill>
                  <a:srgbClr val="FFFFFF"/>
                </a:solidFill>
                <a:latin typeface="Arial" panose="020B0604020202020204" pitchFamily="34" charset="0"/>
                <a:cs typeface="Arial" panose="020B0604020202020204" pitchFamily="34" charset="0"/>
              </a:rPr>
              <a:t>2.  A Generic Broadcast Notification</a:t>
            </a:r>
          </a:p>
        </p:txBody>
      </p:sp>
      <p:sp>
        <p:nvSpPr>
          <p:cNvPr id="44" name="Subtitle 2">
            <a:extLst>
              <a:ext uri="{FF2B5EF4-FFF2-40B4-BE49-F238E27FC236}">
                <a16:creationId xmlns:a16="http://schemas.microsoft.com/office/drawing/2014/main" id="{15171FD4-BCC8-CD91-49E0-FDADD689A59D}"/>
              </a:ext>
            </a:extLst>
          </p:cNvPr>
          <p:cNvSpPr txBox="1">
            <a:spLocks/>
          </p:cNvSpPr>
          <p:nvPr/>
        </p:nvSpPr>
        <p:spPr>
          <a:xfrm>
            <a:off x="424019" y="5116108"/>
            <a:ext cx="11057210" cy="107397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7965" marR="0" lvl="1" indent="-227965" algn="l" defTabSz="1219170" rtl="0" eaLnBrk="1" fontAlgn="auto" latinLnBrk="0" hangingPunct="1">
              <a:lnSpc>
                <a:spcPct val="100000"/>
              </a:lnSpc>
              <a:spcBef>
                <a:spcPts val="300"/>
              </a:spcBef>
              <a:spcAft>
                <a:spcPts val="1200"/>
              </a:spcAft>
              <a:buClr>
                <a:srgbClr val="FFFFFF">
                  <a:lumMod val="50000"/>
                </a:srgbClr>
              </a:buClr>
              <a:buSzPct val="75000"/>
              <a:buFont typeface="Wingdings 3" panose="05040102010807070707" pitchFamily="18" charset="2"/>
              <a:buChar char="u"/>
              <a:tabLst/>
              <a:defRPr/>
            </a:pP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Both the </a:t>
            </a:r>
            <a:r>
              <a:rPr kumimoji="0" lang="en-GB" sz="1600" b="0" i="0" u="none" strike="noStrike" kern="1200" cap="none" spc="0" normalizeH="0" baseline="0" noProof="0" err="1">
                <a:ln>
                  <a:noFill/>
                </a:ln>
                <a:effectLst/>
                <a:uLnTx/>
                <a:uFillTx/>
                <a:latin typeface="Roboto" panose="02000000000000000000" pitchFamily="2" charset="0"/>
                <a:ea typeface="Roboto" panose="02000000000000000000" pitchFamily="2" charset="0"/>
                <a:cs typeface="Roboto" panose="02000000000000000000" pitchFamily="2" charset="0"/>
              </a:rPr>
              <a:t>EoGC</a:t>
            </a: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 (PS) and </a:t>
            </a:r>
            <a:r>
              <a:rPr kumimoji="0" lang="en-GB" sz="1600" b="0" i="0" u="none" strike="noStrike" kern="1200" cap="none" spc="0" normalizeH="0" baseline="0" noProof="0" err="1">
                <a:ln>
                  <a:noFill/>
                </a:ln>
                <a:effectLst/>
                <a:uLnTx/>
                <a:uFillTx/>
                <a:latin typeface="Roboto" panose="02000000000000000000" pitchFamily="2" charset="0"/>
                <a:ea typeface="Roboto" panose="02000000000000000000" pitchFamily="2" charset="0"/>
                <a:cs typeface="Roboto" panose="02000000000000000000" pitchFamily="2" charset="0"/>
              </a:rPr>
              <a:t>EoGC</a:t>
            </a: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 (B) messages will enter the standard retry protocol if delivery fails (short retry and, if still unsuccessful, long retry).</a:t>
            </a:r>
          </a:p>
          <a:p>
            <a:pPr marL="227965" lvl="1" indent="-227965" algn="l" defTabSz="1219170">
              <a:lnSpc>
                <a:spcPct val="100000"/>
              </a:lnSpc>
              <a:spcBef>
                <a:spcPts val="300"/>
              </a:spcBef>
              <a:spcAft>
                <a:spcPts val="1200"/>
              </a:spcAft>
              <a:buClr>
                <a:srgbClr val="FFFFFF">
                  <a:lumMod val="50000"/>
                </a:srgbClr>
              </a:buClr>
              <a:buSzPct val="75000"/>
              <a:buFont typeface="Wingdings 3" panose="05040102010807070707" pitchFamily="18" charset="2"/>
              <a:buChar char="u"/>
              <a:defRPr/>
            </a:pPr>
            <a:r>
              <a:rPr kumimoji="0" lang="en-GB" sz="1600" b="0" i="0" u="none" strike="noStrike" kern="1200" cap="none" spc="0" normalizeH="0" baseline="0" noProof="0" err="1">
                <a:ln>
                  <a:noFill/>
                </a:ln>
                <a:effectLst/>
                <a:uLnTx/>
                <a:uFillTx/>
                <a:latin typeface="Roboto" panose="02000000000000000000" pitchFamily="2" charset="0"/>
                <a:ea typeface="Roboto" panose="02000000000000000000" pitchFamily="2" charset="0"/>
                <a:cs typeface="Roboto" panose="02000000000000000000" pitchFamily="2" charset="0"/>
              </a:rPr>
              <a:t>EoGC</a:t>
            </a:r>
            <a:r>
              <a:rPr kumimoji="0" lang="en-GB" sz="1600" b="0"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t> messages do NOT redefine Gate Closure as per current REC drafting.</a:t>
            </a:r>
          </a:p>
          <a:p>
            <a:pPr marL="0" marR="0" lvl="0" indent="0" algn="l" defTabSz="914400" rtl="0" eaLnBrk="1" fontAlgn="base" latinLnBrk="0" hangingPunct="1">
              <a:lnSpc>
                <a:spcPct val="100000"/>
              </a:lnSpc>
              <a:spcBef>
                <a:spcPts val="1000"/>
              </a:spcBef>
              <a:spcAft>
                <a:spcPts val="0"/>
              </a:spcAft>
              <a:buClr>
                <a:srgbClr val="68A495"/>
              </a:buClr>
              <a:buSzTx/>
              <a:buFont typeface="Arial" panose="020B0604020202020204" pitchFamily="34" charset="0"/>
              <a:buNone/>
              <a:tabLst/>
              <a:defRPr/>
            </a:pPr>
            <a:endParaRPr kumimoji="0" lang="en-GB" sz="1600" b="0" i="0" u="none" strike="noStrike" kern="1200" cap="all" spc="250" normalizeH="0" baseline="0" noProof="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Title 1">
            <a:extLst>
              <a:ext uri="{FF2B5EF4-FFF2-40B4-BE49-F238E27FC236}">
                <a16:creationId xmlns:a16="http://schemas.microsoft.com/office/drawing/2014/main" id="{C59AF84A-DBA1-FA9F-965F-E6BE4F5F9669}"/>
              </a:ext>
            </a:extLst>
          </p:cNvPr>
          <p:cNvSpPr>
            <a:spLocks noGrp="1"/>
          </p:cNvSpPr>
          <p:nvPr>
            <p:ph type="title"/>
          </p:nvPr>
        </p:nvSpPr>
        <p:spPr>
          <a:xfrm>
            <a:off x="838200" y="365125"/>
            <a:ext cx="9284855" cy="660111"/>
          </a:xfrm>
        </p:spPr>
        <p:txBody>
          <a:bodyPr/>
          <a:lstStyle/>
          <a:p>
            <a:r>
              <a:rPr lang="en-GB"/>
              <a:t>R0169 – Proposed Solution</a:t>
            </a:r>
          </a:p>
        </p:txBody>
      </p:sp>
    </p:spTree>
    <p:extLst>
      <p:ext uri="{BB962C8B-B14F-4D97-AF65-F5344CB8AC3E}">
        <p14:creationId xmlns:p14="http://schemas.microsoft.com/office/powerpoint/2010/main" val="373827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31B9F31-8305-492B-FEF8-15041D889236}"/>
              </a:ext>
            </a:extLst>
          </p:cNvPr>
          <p:cNvSpPr>
            <a:spLocks noGrp="1"/>
          </p:cNvSpPr>
          <p:nvPr>
            <p:ph type="title"/>
          </p:nvPr>
        </p:nvSpPr>
        <p:spPr>
          <a:xfrm>
            <a:off x="838200" y="365125"/>
            <a:ext cx="9284855" cy="660111"/>
          </a:xfrm>
        </p:spPr>
        <p:txBody>
          <a:bodyPr/>
          <a:lstStyle/>
          <a:p>
            <a:r>
              <a:rPr lang="en-GB"/>
              <a:t>R0169 – Business Case</a:t>
            </a:r>
          </a:p>
        </p:txBody>
      </p:sp>
      <p:grpSp>
        <p:nvGrpSpPr>
          <p:cNvPr id="28" name="Group 27">
            <a:extLst>
              <a:ext uri="{FF2B5EF4-FFF2-40B4-BE49-F238E27FC236}">
                <a16:creationId xmlns:a16="http://schemas.microsoft.com/office/drawing/2014/main" id="{1706F0F1-05AA-BA93-093C-376455458A83}"/>
              </a:ext>
            </a:extLst>
          </p:cNvPr>
          <p:cNvGrpSpPr/>
          <p:nvPr/>
        </p:nvGrpSpPr>
        <p:grpSpPr>
          <a:xfrm>
            <a:off x="188205" y="1421986"/>
            <a:ext cx="5713239" cy="616239"/>
            <a:chOff x="448555" y="939386"/>
            <a:chExt cx="5713239" cy="616239"/>
          </a:xfrm>
        </p:grpSpPr>
        <p:sp>
          <p:nvSpPr>
            <p:cNvPr id="15" name="Freeform: Shape 14">
              <a:extLst>
                <a:ext uri="{FF2B5EF4-FFF2-40B4-BE49-F238E27FC236}">
                  <a16:creationId xmlns:a16="http://schemas.microsoft.com/office/drawing/2014/main" id="{D4571E4E-F5F5-1299-BE2E-71B7DDBF8AB3}"/>
                </a:ext>
              </a:extLst>
            </p:cNvPr>
            <p:cNvSpPr/>
            <p:nvPr/>
          </p:nvSpPr>
          <p:spPr>
            <a:xfrm>
              <a:off x="756674" y="93938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25803" tIns="68581" rIns="128016" bIns="68581" numCol="1" spcCol="1270" anchor="ctr" anchorCtr="0">
              <a:noAutofit/>
            </a:bodyPr>
            <a:lstStyle/>
            <a:p>
              <a:pPr marL="0" lvl="0" indent="0" algn="l" defTabSz="800100">
                <a:lnSpc>
                  <a:spcPct val="90000"/>
                </a:lnSpc>
                <a:spcBef>
                  <a:spcPct val="0"/>
                </a:spcBef>
                <a:spcAft>
                  <a:spcPct val="35000"/>
                </a:spcAft>
                <a:buNone/>
              </a:pPr>
              <a:r>
                <a:rPr lang="en-GB" sz="1800" b="1" kern="1200"/>
                <a:t>Need for the change</a:t>
              </a:r>
            </a:p>
          </p:txBody>
        </p:sp>
        <p:sp>
          <p:nvSpPr>
            <p:cNvPr id="16" name="Oval 15" descr="Hurdle with solid fill">
              <a:extLst>
                <a:ext uri="{FF2B5EF4-FFF2-40B4-BE49-F238E27FC236}">
                  <a16:creationId xmlns:a16="http://schemas.microsoft.com/office/drawing/2014/main" id="{3A0744F7-187E-E12C-7165-931AABFB3159}"/>
                </a:ext>
              </a:extLst>
            </p:cNvPr>
            <p:cNvSpPr/>
            <p:nvPr/>
          </p:nvSpPr>
          <p:spPr>
            <a:xfrm>
              <a:off x="448555" y="939387"/>
              <a:ext cx="616237" cy="616237"/>
            </a:xfrm>
            <a:prstGeom prst="ellipse">
              <a:avLst/>
            </a:prstGeom>
            <a:blipFill>
              <a:blip r:embed="rId2">
                <a:extLs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4" name="Group 33">
            <a:extLst>
              <a:ext uri="{FF2B5EF4-FFF2-40B4-BE49-F238E27FC236}">
                <a16:creationId xmlns:a16="http://schemas.microsoft.com/office/drawing/2014/main" id="{D56B91B6-4F2D-0E6A-429B-379295500BD3}"/>
              </a:ext>
            </a:extLst>
          </p:cNvPr>
          <p:cNvGrpSpPr/>
          <p:nvPr/>
        </p:nvGrpSpPr>
        <p:grpSpPr>
          <a:xfrm>
            <a:off x="6125455" y="1421986"/>
            <a:ext cx="5713239" cy="616239"/>
            <a:chOff x="6404855" y="1002976"/>
            <a:chExt cx="5713239" cy="616239"/>
          </a:xfrm>
        </p:grpSpPr>
        <p:sp>
          <p:nvSpPr>
            <p:cNvPr id="17" name="Freeform: Shape 16">
              <a:extLst>
                <a:ext uri="{FF2B5EF4-FFF2-40B4-BE49-F238E27FC236}">
                  <a16:creationId xmlns:a16="http://schemas.microsoft.com/office/drawing/2014/main" id="{C9D552D4-13B9-56B0-FEAB-099D4E84C964}"/>
                </a:ext>
              </a:extLst>
            </p:cNvPr>
            <p:cNvSpPr/>
            <p:nvPr/>
          </p:nvSpPr>
          <p:spPr>
            <a:xfrm>
              <a:off x="6712974" y="100297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a:t>Benefits</a:t>
              </a:r>
            </a:p>
          </p:txBody>
        </p:sp>
        <p:sp>
          <p:nvSpPr>
            <p:cNvPr id="18" name="Oval 17" descr="Checkmark with solid fill">
              <a:extLst>
                <a:ext uri="{FF2B5EF4-FFF2-40B4-BE49-F238E27FC236}">
                  <a16:creationId xmlns:a16="http://schemas.microsoft.com/office/drawing/2014/main" id="{FB77B2EA-BE8C-4476-5C71-361F0DC29956}"/>
                </a:ext>
              </a:extLst>
            </p:cNvPr>
            <p:cNvSpPr/>
            <p:nvPr/>
          </p:nvSpPr>
          <p:spPr>
            <a:xfrm>
              <a:off x="6404855" y="1002977"/>
              <a:ext cx="616237" cy="616237"/>
            </a:xfrm>
            <a:prstGeom prst="ellipse">
              <a:avLst/>
            </a:prstGeom>
            <a:blipFill>
              <a:blip r:embed="rId4">
                <a:extLs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1" name="Group 30">
            <a:extLst>
              <a:ext uri="{FF2B5EF4-FFF2-40B4-BE49-F238E27FC236}">
                <a16:creationId xmlns:a16="http://schemas.microsoft.com/office/drawing/2014/main" id="{CD0E670A-C55D-3B57-2A54-487D0DF646B0}"/>
              </a:ext>
            </a:extLst>
          </p:cNvPr>
          <p:cNvGrpSpPr/>
          <p:nvPr/>
        </p:nvGrpSpPr>
        <p:grpSpPr>
          <a:xfrm>
            <a:off x="188205" y="3817565"/>
            <a:ext cx="5713239" cy="616238"/>
            <a:chOff x="448555" y="2539765"/>
            <a:chExt cx="5713239" cy="616238"/>
          </a:xfrm>
        </p:grpSpPr>
        <p:sp>
          <p:nvSpPr>
            <p:cNvPr id="19" name="Freeform: Shape 18">
              <a:extLst>
                <a:ext uri="{FF2B5EF4-FFF2-40B4-BE49-F238E27FC236}">
                  <a16:creationId xmlns:a16="http://schemas.microsoft.com/office/drawing/2014/main" id="{65742285-E46B-82A3-7C63-299DE0886D7F}"/>
                </a:ext>
              </a:extLst>
            </p:cNvPr>
            <p:cNvSpPr/>
            <p:nvPr/>
          </p:nvSpPr>
          <p:spPr>
            <a:xfrm>
              <a:off x="756674" y="2539765"/>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25803" tIns="68581" rIns="128016" bIns="68579" numCol="1" spcCol="1270" anchor="ctr" anchorCtr="0">
              <a:noAutofit/>
            </a:bodyPr>
            <a:lstStyle/>
            <a:p>
              <a:pPr marL="0" lvl="0" indent="0" algn="l" defTabSz="800100">
                <a:lnSpc>
                  <a:spcPct val="90000"/>
                </a:lnSpc>
                <a:spcBef>
                  <a:spcPct val="0"/>
                </a:spcBef>
                <a:spcAft>
                  <a:spcPct val="35000"/>
                </a:spcAft>
                <a:buNone/>
              </a:pPr>
              <a:r>
                <a:rPr lang="en-GB" sz="1800" b="1" kern="1200"/>
                <a:t>Key Consideration: Cost</a:t>
              </a:r>
            </a:p>
          </p:txBody>
        </p:sp>
        <p:sp>
          <p:nvSpPr>
            <p:cNvPr id="20" name="Oval 19" descr="Coins with solid fill">
              <a:extLst>
                <a:ext uri="{FF2B5EF4-FFF2-40B4-BE49-F238E27FC236}">
                  <a16:creationId xmlns:a16="http://schemas.microsoft.com/office/drawing/2014/main" id="{0BFFD5E9-3F34-FAD7-4E02-2E048227553B}"/>
                </a:ext>
              </a:extLst>
            </p:cNvPr>
            <p:cNvSpPr/>
            <p:nvPr/>
          </p:nvSpPr>
          <p:spPr>
            <a:xfrm>
              <a:off x="448555" y="2539766"/>
              <a:ext cx="616237" cy="616237"/>
            </a:xfrm>
            <a:prstGeom prst="ellipse">
              <a:avLst/>
            </a:prstGeom>
            <a:blipFill>
              <a:blip r:embed="rId6">
                <a:extLst>
                  <a:ext uri="{96DAC541-7B7A-43D3-8B79-37D633B846F1}">
                    <asvg:svgBlip xmlns:asvg="http://schemas.microsoft.com/office/drawing/2016/SVG/main" r:embed="rId7"/>
                  </a:ext>
                </a:extLst>
              </a:blip>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2" name="Group 31">
            <a:extLst>
              <a:ext uri="{FF2B5EF4-FFF2-40B4-BE49-F238E27FC236}">
                <a16:creationId xmlns:a16="http://schemas.microsoft.com/office/drawing/2014/main" id="{F6C6BEB3-71E0-86FE-EEB4-F936AE6D9B96}"/>
              </a:ext>
            </a:extLst>
          </p:cNvPr>
          <p:cNvGrpSpPr/>
          <p:nvPr/>
        </p:nvGrpSpPr>
        <p:grpSpPr>
          <a:xfrm>
            <a:off x="6125456" y="3817565"/>
            <a:ext cx="5713239" cy="616238"/>
            <a:chOff x="448555" y="3339954"/>
            <a:chExt cx="5713239" cy="616238"/>
          </a:xfrm>
        </p:grpSpPr>
        <p:sp>
          <p:nvSpPr>
            <p:cNvPr id="21" name="Freeform: Shape 20">
              <a:extLst>
                <a:ext uri="{FF2B5EF4-FFF2-40B4-BE49-F238E27FC236}">
                  <a16:creationId xmlns:a16="http://schemas.microsoft.com/office/drawing/2014/main" id="{885669D8-9507-5373-012E-DD7752C503D3}"/>
                </a:ext>
              </a:extLst>
            </p:cNvPr>
            <p:cNvSpPr/>
            <p:nvPr/>
          </p:nvSpPr>
          <p:spPr>
            <a:xfrm>
              <a:off x="756674" y="3339954"/>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a:latin typeface="+mn-lt"/>
                </a:rPr>
                <a:t>Additional Points</a:t>
              </a:r>
              <a:endParaRPr lang="en-GB" sz="1800" b="1" kern="1200"/>
            </a:p>
          </p:txBody>
        </p:sp>
        <p:sp>
          <p:nvSpPr>
            <p:cNvPr id="22" name="Oval 21" descr="Information with solid fill">
              <a:extLst>
                <a:ext uri="{FF2B5EF4-FFF2-40B4-BE49-F238E27FC236}">
                  <a16:creationId xmlns:a16="http://schemas.microsoft.com/office/drawing/2014/main" id="{ABCD0AE2-E6D9-79D2-9BB3-ECE020309EBA}"/>
                </a:ext>
              </a:extLst>
            </p:cNvPr>
            <p:cNvSpPr/>
            <p:nvPr/>
          </p:nvSpPr>
          <p:spPr>
            <a:xfrm>
              <a:off x="448555" y="3339955"/>
              <a:ext cx="616237" cy="616237"/>
            </a:xfrm>
            <a:prstGeom prst="ellipse">
              <a:avLst/>
            </a:prstGeom>
            <a:blipFill>
              <a:blip r:embed="rId8">
                <a:extLs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
        <p:nvSpPr>
          <p:cNvPr id="30" name="TextBox 29">
            <a:extLst>
              <a:ext uri="{FF2B5EF4-FFF2-40B4-BE49-F238E27FC236}">
                <a16:creationId xmlns:a16="http://schemas.microsoft.com/office/drawing/2014/main" id="{305933EA-EA48-70F3-F71A-06EA595F2B9B}"/>
              </a:ext>
            </a:extLst>
          </p:cNvPr>
          <p:cNvSpPr txBox="1"/>
          <p:nvPr/>
        </p:nvSpPr>
        <p:spPr>
          <a:xfrm>
            <a:off x="838200" y="2029192"/>
            <a:ext cx="5105400" cy="1477328"/>
          </a:xfrm>
          <a:prstGeom prst="rect">
            <a:avLst/>
          </a:prstGeom>
          <a:noFill/>
        </p:spPr>
        <p:txBody>
          <a:bodyPr wrap="square">
            <a:spAutoFit/>
          </a:bodyPr>
          <a:lstStyle/>
          <a:p>
            <a:pPr algn="l">
              <a:spcBef>
                <a:spcPts val="600"/>
              </a:spcBef>
              <a:spcAft>
                <a:spcPts val="300"/>
              </a:spcAft>
              <a:buNone/>
            </a:pP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No formal End-of-Gate Closure (</a:t>
            </a:r>
            <a:r>
              <a:rPr lang="en-GB" sz="1600" b="1" i="0" err="1">
                <a:solidFill>
                  <a:srgbClr val="424242"/>
                </a:solidFill>
                <a:effectLst/>
                <a:latin typeface="Roboto" panose="02000000000000000000" pitchFamily="2" charset="0"/>
                <a:ea typeface="Roboto" panose="02000000000000000000" pitchFamily="2" charset="0"/>
                <a:cs typeface="Roboto" panose="02000000000000000000" pitchFamily="2" charset="0"/>
              </a:rPr>
              <a:t>EoGC</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 notification</a:t>
            </a:r>
            <a:endPar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endParaRPr>
          </a:p>
          <a:p>
            <a:pPr marL="285750" indent="-285750" algn="l">
              <a:spcBef>
                <a:spcPts val="3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CSS Users must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infer</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 gate closure completion.</a:t>
            </a:r>
          </a:p>
          <a:p>
            <a:pPr marL="285750" indent="-285750" algn="l">
              <a:spcBef>
                <a:spcPts val="300"/>
              </a:spcBef>
              <a:spcAft>
                <a:spcPts val="300"/>
              </a:spcAft>
              <a:buFont typeface="Arial" panose="020B0604020202020204" pitchFamily="34" charset="0"/>
              <a:buChar char="•"/>
            </a:pPr>
            <a:r>
              <a:rPr lang="en-GB" sz="1600" b="1">
                <a:solidFill>
                  <a:srgbClr val="424242"/>
                </a:solidFill>
                <a:latin typeface="Roboto" panose="02000000000000000000" pitchFamily="2" charset="0"/>
                <a:ea typeface="Roboto" panose="02000000000000000000" pitchFamily="2" charset="0"/>
                <a:cs typeface="Roboto" panose="02000000000000000000" pitchFamily="2" charset="0"/>
              </a:rPr>
              <a:t>R</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econciliation processes</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 are required to confirm message receipt before triggering downstream processes.</a:t>
            </a:r>
          </a:p>
        </p:txBody>
      </p:sp>
      <p:sp>
        <p:nvSpPr>
          <p:cNvPr id="33" name="TextBox 32">
            <a:extLst>
              <a:ext uri="{FF2B5EF4-FFF2-40B4-BE49-F238E27FC236}">
                <a16:creationId xmlns:a16="http://schemas.microsoft.com/office/drawing/2014/main" id="{EFC3EA17-8DDE-2B94-FD25-F364994D77D0}"/>
              </a:ext>
            </a:extLst>
          </p:cNvPr>
          <p:cNvSpPr txBox="1"/>
          <p:nvPr/>
        </p:nvSpPr>
        <p:spPr>
          <a:xfrm>
            <a:off x="6733294" y="2029192"/>
            <a:ext cx="5105400" cy="1308050"/>
          </a:xfrm>
          <a:prstGeom prst="rect">
            <a:avLst/>
          </a:prstGeom>
          <a:noFill/>
        </p:spPr>
        <p:txBody>
          <a:bodyPr wrap="square">
            <a:spAutoFit/>
          </a:bodyPr>
          <a:lstStyle/>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Helps identify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potential message gaps </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earlier.</a:t>
            </a:r>
          </a:p>
          <a:p>
            <a:pPr marL="285750" indent="-285750" algn="l">
              <a:spcBef>
                <a:spcPts val="600"/>
              </a:spcBef>
              <a:spcAft>
                <a:spcPts val="300"/>
              </a:spcAft>
              <a:buFont typeface="Arial" panose="020B0604020202020204" pitchFamily="34" charset="0"/>
              <a:buChar char="•"/>
            </a:pPr>
            <a:r>
              <a:rPr lang="en-GB" sz="1600" b="0" i="0" err="1">
                <a:solidFill>
                  <a:srgbClr val="424242"/>
                </a:solidFill>
                <a:effectLst/>
                <a:latin typeface="Roboto" panose="02000000000000000000" pitchFamily="2" charset="0"/>
                <a:ea typeface="Roboto" panose="02000000000000000000" pitchFamily="2" charset="0"/>
                <a:cs typeface="Roboto" panose="02000000000000000000" pitchFamily="2" charset="0"/>
              </a:rPr>
              <a:t>EoGC</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 message adds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clarity and resilience.</a:t>
            </a:r>
          </a:p>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Supports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timely and accurate </a:t>
            </a: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downstream processing.</a:t>
            </a:r>
          </a:p>
        </p:txBody>
      </p:sp>
      <p:sp>
        <p:nvSpPr>
          <p:cNvPr id="35" name="TextBox 34">
            <a:extLst>
              <a:ext uri="{FF2B5EF4-FFF2-40B4-BE49-F238E27FC236}">
                <a16:creationId xmlns:a16="http://schemas.microsoft.com/office/drawing/2014/main" id="{90367783-145F-C6EE-DBD0-3A30B212557E}"/>
              </a:ext>
            </a:extLst>
          </p:cNvPr>
          <p:cNvSpPr txBox="1"/>
          <p:nvPr/>
        </p:nvSpPr>
        <p:spPr>
          <a:xfrm>
            <a:off x="838200" y="4430942"/>
            <a:ext cx="5105400" cy="915635"/>
          </a:xfrm>
          <a:prstGeom prst="rect">
            <a:avLst/>
          </a:prstGeom>
          <a:noFill/>
        </p:spPr>
        <p:txBody>
          <a:bodyPr wrap="square">
            <a:spAutoFit/>
          </a:bodyPr>
          <a:lstStyle/>
          <a:p>
            <a:pPr algn="l">
              <a:spcBef>
                <a:spcPts val="600"/>
              </a:spcBef>
              <a:spcAft>
                <a:spcPts val="300"/>
              </a:spcAft>
              <a:buNone/>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Following the completion of the PIA, the total ROM cost of the change is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£513,016.49 - £636,159.33.</a:t>
            </a:r>
          </a:p>
          <a:p>
            <a:pPr algn="l">
              <a:spcBef>
                <a:spcPts val="600"/>
              </a:spcBef>
              <a:spcAft>
                <a:spcPts val="300"/>
              </a:spcAft>
              <a:buNone/>
            </a:pPr>
            <a:endParaRPr lang="en-GB" sz="1400" b="1" i="0">
              <a:solidFill>
                <a:srgbClr val="424242"/>
              </a:solidFill>
              <a:effectLst/>
              <a:latin typeface="Roboto" panose="02000000000000000000" pitchFamily="2" charset="0"/>
              <a:ea typeface="Roboto" panose="02000000000000000000" pitchFamily="2" charset="0"/>
              <a:cs typeface="Roboto" panose="02000000000000000000" pitchFamily="2" charset="0"/>
            </a:endParaRPr>
          </a:p>
        </p:txBody>
      </p:sp>
      <p:sp>
        <p:nvSpPr>
          <p:cNvPr id="36" name="TextBox 35">
            <a:extLst>
              <a:ext uri="{FF2B5EF4-FFF2-40B4-BE49-F238E27FC236}">
                <a16:creationId xmlns:a16="http://schemas.microsoft.com/office/drawing/2014/main" id="{8C431243-987B-B6C1-C7D7-D69AD0F25C19}"/>
              </a:ext>
            </a:extLst>
          </p:cNvPr>
          <p:cNvSpPr txBox="1"/>
          <p:nvPr/>
        </p:nvSpPr>
        <p:spPr>
          <a:xfrm>
            <a:off x="6733294" y="4430942"/>
            <a:ext cx="5105400" cy="2015936"/>
          </a:xfrm>
          <a:prstGeom prst="rect">
            <a:avLst/>
          </a:prstGeom>
          <a:noFill/>
        </p:spPr>
        <p:txBody>
          <a:bodyPr wrap="square">
            <a:spAutoFit/>
          </a:bodyPr>
          <a:lstStyle/>
          <a:p>
            <a:pPr marL="285750"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Concerns have been raised regarding existing reporting metrics that place obligations on other central parties to perform activities </a:t>
            </a:r>
            <a:r>
              <a:rPr lang="en-US" altLang="en-US" sz="1600">
                <a:latin typeface="Roboto" panose="02000000000000000000" pitchFamily="2" charset="0"/>
                <a:ea typeface="Roboto" panose="02000000000000000000" pitchFamily="2" charset="0"/>
                <a:cs typeface="Roboto" panose="02000000000000000000" pitchFamily="2" charset="0"/>
              </a:rPr>
              <a:t>within a defined period from the start of gate closure.</a:t>
            </a:r>
          </a:p>
          <a:p>
            <a:pPr marL="285750"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Should the proposal for an </a:t>
            </a:r>
            <a:r>
              <a:rPr lang="en-GB" sz="1600" i="0" err="1">
                <a:effectLst/>
                <a:latin typeface="Roboto" panose="02000000000000000000" pitchFamily="2" charset="0"/>
                <a:ea typeface="Roboto" panose="02000000000000000000" pitchFamily="2" charset="0"/>
                <a:cs typeface="Roboto" panose="02000000000000000000" pitchFamily="2" charset="0"/>
              </a:rPr>
              <a:t>EoGC</a:t>
            </a:r>
            <a:r>
              <a:rPr lang="en-GB" sz="1600" i="0">
                <a:effectLst/>
                <a:latin typeface="Roboto" panose="02000000000000000000" pitchFamily="2" charset="0"/>
                <a:ea typeface="Roboto" panose="02000000000000000000" pitchFamily="2" charset="0"/>
                <a:cs typeface="Roboto" panose="02000000000000000000" pitchFamily="2" charset="0"/>
              </a:rPr>
              <a:t> notification be removed, these metrics may need to be revisited.</a:t>
            </a:r>
          </a:p>
          <a:p>
            <a:pPr algn="l">
              <a:spcBef>
                <a:spcPts val="600"/>
              </a:spcBef>
              <a:spcAft>
                <a:spcPts val="300"/>
              </a:spcAft>
              <a:buNone/>
            </a:pPr>
            <a:endParaRPr lang="en-GB" sz="1400" b="1" i="0">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53996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a:t>R0169 – Questions for CHIG</a:t>
            </a:r>
          </a:p>
        </p:txBody>
      </p:sp>
      <p:sp>
        <p:nvSpPr>
          <p:cNvPr id="7" name="Block Arc 6">
            <a:extLst>
              <a:ext uri="{FF2B5EF4-FFF2-40B4-BE49-F238E27FC236}">
                <a16:creationId xmlns:a16="http://schemas.microsoft.com/office/drawing/2014/main" id="{DD36E6AB-5104-D9E2-9702-A2623871CE02}"/>
              </a:ext>
            </a:extLst>
          </p:cNvPr>
          <p:cNvSpPr/>
          <p:nvPr/>
        </p:nvSpPr>
        <p:spPr>
          <a:xfrm>
            <a:off x="-4093176" y="87826"/>
            <a:ext cx="7293488" cy="7293488"/>
          </a:xfrm>
          <a:prstGeom prst="blockArc">
            <a:avLst>
              <a:gd name="adj1" fmla="val 18900000"/>
              <a:gd name="adj2" fmla="val 2700000"/>
              <a:gd name="adj3" fmla="val 296"/>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Freeform: Shape 7">
            <a:extLst>
              <a:ext uri="{FF2B5EF4-FFF2-40B4-BE49-F238E27FC236}">
                <a16:creationId xmlns:a16="http://schemas.microsoft.com/office/drawing/2014/main" id="{0D17BA79-63E4-E54D-56E0-4A4B83DCC9CD}"/>
              </a:ext>
            </a:extLst>
          </p:cNvPr>
          <p:cNvSpPr/>
          <p:nvPr/>
        </p:nvSpPr>
        <p:spPr>
          <a:xfrm>
            <a:off x="2784110" y="15671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860213" tIns="60960" rIns="60960" bIns="60960" numCol="1" spcCol="1270" anchor="ctr" anchorCtr="0">
            <a:noAutofit/>
          </a:bodyPr>
          <a:lstStyle/>
          <a:p>
            <a:pPr marL="0" lvl="0" indent="0" algn="l" defTabSz="800100">
              <a:lnSpc>
                <a:spcPct val="90000"/>
              </a:lnSpc>
              <a:spcBef>
                <a:spcPct val="0"/>
              </a:spcBef>
              <a:spcAft>
                <a:spcPct val="35000"/>
              </a:spcAft>
              <a:buNone/>
            </a:pPr>
            <a:r>
              <a:rPr lang="en-GB" sz="1800" b="0" i="0" kern="1200">
                <a:solidFill>
                  <a:schemeClr val="tx1"/>
                </a:solidFill>
                <a:latin typeface="Roboto" panose="02000000000000000000" pitchFamily="2" charset="0"/>
                <a:ea typeface="Roboto" panose="02000000000000000000" pitchFamily="2" charset="0"/>
                <a:cs typeface="Roboto" panose="02000000000000000000" pitchFamily="2" charset="0"/>
              </a:rPr>
              <a:t>To what extent would receiving a formal End-of-Gate Closure (</a:t>
            </a:r>
            <a:r>
              <a:rPr lang="en-GB" sz="1800" b="0" i="0" kern="1200" err="1">
                <a:solidFill>
                  <a:schemeClr val="tx1"/>
                </a:solidFill>
                <a:latin typeface="Roboto" panose="02000000000000000000" pitchFamily="2" charset="0"/>
                <a:ea typeface="Roboto" panose="02000000000000000000" pitchFamily="2" charset="0"/>
                <a:cs typeface="Roboto" panose="02000000000000000000" pitchFamily="2" charset="0"/>
              </a:rPr>
              <a:t>EoGC</a:t>
            </a:r>
            <a:r>
              <a:rPr lang="en-GB" sz="1800" b="0" i="0" kern="1200">
                <a:solidFill>
                  <a:schemeClr val="tx1"/>
                </a:solidFill>
                <a:latin typeface="Roboto" panose="02000000000000000000" pitchFamily="2" charset="0"/>
                <a:ea typeface="Roboto" panose="02000000000000000000" pitchFamily="2" charset="0"/>
                <a:cs typeface="Roboto" panose="02000000000000000000" pitchFamily="2" charset="0"/>
              </a:rPr>
              <a:t>) notification improve your operational efficiency or reduce risk?</a:t>
            </a:r>
            <a:endParaRPr lang="en-GB" sz="1800" b="0" kern="12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9" name="Oval 8">
            <a:extLst>
              <a:ext uri="{FF2B5EF4-FFF2-40B4-BE49-F238E27FC236}">
                <a16:creationId xmlns:a16="http://schemas.microsoft.com/office/drawing/2014/main" id="{586C462C-7DE3-00BC-5B7C-103CE84C2C3D}"/>
              </a:ext>
            </a:extLst>
          </p:cNvPr>
          <p:cNvSpPr/>
          <p:nvPr/>
        </p:nvSpPr>
        <p:spPr>
          <a:xfrm>
            <a:off x="2106777" y="14316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0" name="Freeform: Shape 9">
            <a:extLst>
              <a:ext uri="{FF2B5EF4-FFF2-40B4-BE49-F238E27FC236}">
                <a16:creationId xmlns:a16="http://schemas.microsoft.com/office/drawing/2014/main" id="{7571AFC4-7434-BC0A-1D68-CE8DD1B6401A}"/>
              </a:ext>
            </a:extLst>
          </p:cNvPr>
          <p:cNvSpPr/>
          <p:nvPr/>
        </p:nvSpPr>
        <p:spPr>
          <a:xfrm>
            <a:off x="3178048" y="319270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lvl="0" defTabSz="800100">
              <a:lnSpc>
                <a:spcPct val="90000"/>
              </a:lnSpc>
              <a:spcBef>
                <a:spcPct val="0"/>
              </a:spcBef>
              <a:spcAft>
                <a:spcPct val="35000"/>
              </a:spcAft>
            </a:pPr>
            <a:r>
              <a:rPr lang="en-GB">
                <a:solidFill>
                  <a:schemeClr val="tx1"/>
                </a:solidFill>
                <a:latin typeface="Roboto" panose="02000000000000000000" pitchFamily="2" charset="0"/>
                <a:ea typeface="Roboto" panose="02000000000000000000" pitchFamily="2" charset="0"/>
                <a:cs typeface="Roboto" panose="02000000000000000000" pitchFamily="2" charset="0"/>
              </a:rPr>
              <a:t>Are you aware of any consumer detriment with this issue?</a:t>
            </a:r>
          </a:p>
        </p:txBody>
      </p:sp>
      <p:sp>
        <p:nvSpPr>
          <p:cNvPr id="11" name="Oval 10">
            <a:extLst>
              <a:ext uri="{FF2B5EF4-FFF2-40B4-BE49-F238E27FC236}">
                <a16:creationId xmlns:a16="http://schemas.microsoft.com/office/drawing/2014/main" id="{9B40C8C2-8430-2B4D-6633-8F91EC7EC615}"/>
              </a:ext>
            </a:extLst>
          </p:cNvPr>
          <p:cNvSpPr/>
          <p:nvPr/>
        </p:nvSpPr>
        <p:spPr>
          <a:xfrm>
            <a:off x="2500714" y="30572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Freeform: Shape 11">
            <a:extLst>
              <a:ext uri="{FF2B5EF4-FFF2-40B4-BE49-F238E27FC236}">
                <a16:creationId xmlns:a16="http://schemas.microsoft.com/office/drawing/2014/main" id="{7FBF081D-2D59-8893-CCA6-D348C303A130}"/>
              </a:ext>
            </a:extLst>
          </p:cNvPr>
          <p:cNvSpPr/>
          <p:nvPr/>
        </p:nvSpPr>
        <p:spPr>
          <a:xfrm>
            <a:off x="2784110" y="48183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lvl="0" defTabSz="800100">
              <a:lnSpc>
                <a:spcPct val="90000"/>
              </a:lnSpc>
              <a:spcBef>
                <a:spcPct val="0"/>
              </a:spcBef>
              <a:spcAft>
                <a:spcPct val="35000"/>
              </a:spcAft>
            </a:pPr>
            <a:r>
              <a:rPr lang="en-GB">
                <a:solidFill>
                  <a:schemeClr val="tx1"/>
                </a:solidFill>
                <a:latin typeface="Roboto" panose="02000000000000000000" pitchFamily="2" charset="0"/>
                <a:ea typeface="Roboto" panose="02000000000000000000" pitchFamily="2" charset="0"/>
                <a:cs typeface="Roboto" panose="02000000000000000000" pitchFamily="2" charset="0"/>
              </a:rPr>
              <a:t>Given the cost, do you believe the benefits of R0169 justify the investment?</a:t>
            </a:r>
          </a:p>
        </p:txBody>
      </p:sp>
      <p:sp>
        <p:nvSpPr>
          <p:cNvPr id="13" name="Oval 12">
            <a:extLst>
              <a:ext uri="{FF2B5EF4-FFF2-40B4-BE49-F238E27FC236}">
                <a16:creationId xmlns:a16="http://schemas.microsoft.com/office/drawing/2014/main" id="{469B7A7F-33BC-E5AB-51FF-5E43CB59E8A0}"/>
              </a:ext>
            </a:extLst>
          </p:cNvPr>
          <p:cNvSpPr/>
          <p:nvPr/>
        </p:nvSpPr>
        <p:spPr>
          <a:xfrm>
            <a:off x="2106777" y="46828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pic>
        <p:nvPicPr>
          <p:cNvPr id="4" name="Graphic 3" descr="Question Mark with solid fill">
            <a:extLst>
              <a:ext uri="{FF2B5EF4-FFF2-40B4-BE49-F238E27FC236}">
                <a16:creationId xmlns:a16="http://schemas.microsoft.com/office/drawing/2014/main" id="{7E3587A8-EBEE-55C1-03A2-4097D858A7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0110" y="1604969"/>
            <a:ext cx="1008000" cy="1008000"/>
          </a:xfrm>
          <a:prstGeom prst="rect">
            <a:avLst/>
          </a:prstGeom>
        </p:spPr>
      </p:pic>
      <p:pic>
        <p:nvPicPr>
          <p:cNvPr id="14" name="Graphic 13" descr="Question Mark with solid fill">
            <a:extLst>
              <a:ext uri="{FF2B5EF4-FFF2-40B4-BE49-F238E27FC236}">
                <a16:creationId xmlns:a16="http://schemas.microsoft.com/office/drawing/2014/main" id="{86E84730-C38B-A8B3-8EC0-C9F380FFAC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74047" y="3230569"/>
            <a:ext cx="1008000" cy="1008000"/>
          </a:xfrm>
          <a:prstGeom prst="rect">
            <a:avLst/>
          </a:prstGeom>
        </p:spPr>
      </p:pic>
      <p:pic>
        <p:nvPicPr>
          <p:cNvPr id="15" name="Graphic 14" descr="Question Mark with solid fill">
            <a:extLst>
              <a:ext uri="{FF2B5EF4-FFF2-40B4-BE49-F238E27FC236}">
                <a16:creationId xmlns:a16="http://schemas.microsoft.com/office/drawing/2014/main" id="{91A8880E-5914-AF65-26EC-5D88500B5C5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0110" y="4856168"/>
            <a:ext cx="1008000" cy="1008000"/>
          </a:xfrm>
          <a:prstGeom prst="rect">
            <a:avLst/>
          </a:prstGeom>
        </p:spPr>
      </p:pic>
    </p:spTree>
    <p:extLst>
      <p:ext uri="{BB962C8B-B14F-4D97-AF65-F5344CB8AC3E}">
        <p14:creationId xmlns:p14="http://schemas.microsoft.com/office/powerpoint/2010/main" val="629995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R0178 - Improvements to CSS Business Process Logic</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dirty="0">
                <a:cs typeface="Roboto" panose="02000000000000000000" pitchFamily="2" charset="0"/>
              </a:rPr>
              <a:t>Rec </a:t>
            </a:r>
            <a:r>
              <a:rPr lang="en-GB" sz="2400" b="1">
                <a:cs typeface="Roboto" panose="02000000000000000000" pitchFamily="2" charset="0"/>
              </a:rPr>
              <a:t>technical services</a:t>
            </a:r>
            <a:endParaRPr lang="en-GB" b="1">
              <a:cs typeface="Roboto" panose="02000000000000000000" pitchFamily="2" charset="0"/>
            </a:endParaRPr>
          </a:p>
        </p:txBody>
      </p:sp>
    </p:spTree>
    <p:extLst>
      <p:ext uri="{BB962C8B-B14F-4D97-AF65-F5344CB8AC3E}">
        <p14:creationId xmlns:p14="http://schemas.microsoft.com/office/powerpoint/2010/main" val="6916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D2515-1550-44EF-0813-8540B7FDE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056ED-6E25-3B14-B103-7B71BFD86D50}"/>
              </a:ext>
            </a:extLst>
          </p:cNvPr>
          <p:cNvSpPr>
            <a:spLocks noGrp="1"/>
          </p:cNvSpPr>
          <p:nvPr>
            <p:ph type="title"/>
          </p:nvPr>
        </p:nvSpPr>
        <p:spPr/>
        <p:txBody>
          <a:bodyPr/>
          <a:lstStyle/>
          <a:p>
            <a:r>
              <a:rPr lang="en-GB"/>
              <a:t>R0178 – overview</a:t>
            </a:r>
          </a:p>
        </p:txBody>
      </p:sp>
      <p:sp>
        <p:nvSpPr>
          <p:cNvPr id="6" name="Rectangle 5">
            <a:extLst>
              <a:ext uri="{FF2B5EF4-FFF2-40B4-BE49-F238E27FC236}">
                <a16:creationId xmlns:a16="http://schemas.microsoft.com/office/drawing/2014/main" id="{4FE02C77-DC58-B591-C14C-EA565654335F}"/>
              </a:ext>
            </a:extLst>
          </p:cNvPr>
          <p:cNvSpPr/>
          <p:nvPr/>
        </p:nvSpPr>
        <p:spPr>
          <a:xfrm>
            <a:off x="495300" y="403805"/>
            <a:ext cx="10515600" cy="6050390"/>
          </a:xfrm>
          <a:prstGeom prst="rect">
            <a:avLst/>
          </a:prstGeom>
          <a:noFill/>
        </p:spPr>
        <p:txBody>
          <a:bodyPr/>
          <a:lstStyle/>
          <a:p>
            <a:endParaRPr lang="en-GB"/>
          </a:p>
        </p:txBody>
      </p:sp>
      <p:sp>
        <p:nvSpPr>
          <p:cNvPr id="5" name="Text Placeholder 3">
            <a:extLst>
              <a:ext uri="{FF2B5EF4-FFF2-40B4-BE49-F238E27FC236}">
                <a16:creationId xmlns:a16="http://schemas.microsoft.com/office/drawing/2014/main" id="{02BD3DAE-2A2F-859F-27B8-B65D9437E377}"/>
              </a:ext>
            </a:extLst>
          </p:cNvPr>
          <p:cNvSpPr>
            <a:spLocks noGrp="1"/>
          </p:cNvSpPr>
          <p:nvPr>
            <p:ph type="body" sz="quarter" idx="11"/>
          </p:nvPr>
        </p:nvSpPr>
        <p:spPr>
          <a:xfrm>
            <a:off x="520700" y="1364033"/>
            <a:ext cx="10496550" cy="4460875"/>
          </a:xfrm>
        </p:spPr>
        <p:txBody>
          <a:bodyPr>
            <a:noAutofit/>
          </a:bodyPr>
          <a:lstStyle/>
          <a:p>
            <a:pPr marL="0" indent="0">
              <a:lnSpc>
                <a:spcPct val="110000"/>
              </a:lnSpc>
              <a:buNone/>
            </a:pPr>
            <a:r>
              <a:rPr lang="en-GB" sz="1600"/>
              <a:t>This change proposal is aimed towards rectifying a collection of issues that were identified with the CSS Business Process Logic.</a:t>
            </a:r>
          </a:p>
          <a:p>
            <a:pPr marL="0" indent="0">
              <a:lnSpc>
                <a:spcPct val="110000"/>
              </a:lnSpc>
              <a:buNone/>
            </a:pPr>
            <a:r>
              <a:rPr lang="en-GB" sz="1600"/>
              <a:t>These have been identified as follows:</a:t>
            </a:r>
          </a:p>
        </p:txBody>
      </p:sp>
      <p:grpSp>
        <p:nvGrpSpPr>
          <p:cNvPr id="26" name="Group 25">
            <a:extLst>
              <a:ext uri="{FF2B5EF4-FFF2-40B4-BE49-F238E27FC236}">
                <a16:creationId xmlns:a16="http://schemas.microsoft.com/office/drawing/2014/main" id="{A0EE2583-4B60-B2AF-A537-1570EFF2151E}"/>
              </a:ext>
            </a:extLst>
          </p:cNvPr>
          <p:cNvGrpSpPr/>
          <p:nvPr/>
        </p:nvGrpSpPr>
        <p:grpSpPr>
          <a:xfrm>
            <a:off x="1346261" y="2543175"/>
            <a:ext cx="9499478" cy="3733872"/>
            <a:chOff x="746186" y="2543175"/>
            <a:chExt cx="9499478" cy="3733872"/>
          </a:xfrm>
        </p:grpSpPr>
        <p:sp>
          <p:nvSpPr>
            <p:cNvPr id="15" name="Rectangle 14">
              <a:extLst>
                <a:ext uri="{FF2B5EF4-FFF2-40B4-BE49-F238E27FC236}">
                  <a16:creationId xmlns:a16="http://schemas.microsoft.com/office/drawing/2014/main" id="{F9D9101C-44E8-79D9-75B1-17B4DA90229C}"/>
                </a:ext>
              </a:extLst>
            </p:cNvPr>
            <p:cNvSpPr/>
            <p:nvPr/>
          </p:nvSpPr>
          <p:spPr>
            <a:xfrm>
              <a:off x="746186"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1. Deactivation of an active reg. whilst in-flight switch in progress</a:t>
              </a:r>
            </a:p>
          </p:txBody>
        </p:sp>
        <p:sp>
          <p:nvSpPr>
            <p:cNvPr id="16" name="Rectangle 15">
              <a:extLst>
                <a:ext uri="{FF2B5EF4-FFF2-40B4-BE49-F238E27FC236}">
                  <a16:creationId xmlns:a16="http://schemas.microsoft.com/office/drawing/2014/main" id="{B4B913CB-455E-4446-FFA8-A8291D99EA6F}"/>
                </a:ext>
              </a:extLst>
            </p:cNvPr>
            <p:cNvSpPr/>
            <p:nvPr/>
          </p:nvSpPr>
          <p:spPr>
            <a:xfrm>
              <a:off x="746186" y="3762373"/>
              <a:ext cx="2501900" cy="2514674"/>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0" i="0">
                  <a:solidFill>
                    <a:srgbClr val="242424"/>
                  </a:solidFill>
                  <a:effectLst/>
                  <a:latin typeface="Roboto" panose="02000000000000000000" pitchFamily="2" charset="0"/>
                  <a:ea typeface="Roboto" panose="02000000000000000000" pitchFamily="2" charset="0"/>
                  <a:cs typeface="Roboto" panose="02000000000000000000" pitchFamily="2" charset="0"/>
                </a:rPr>
                <a:t>Instances of the incumbent supplier withdrawing before the 'Supply Effective from Date' cause accepted switches to fail at Gate Closure (17:00hrs). This leaves no losing supplier, stalling the switch process</a:t>
              </a:r>
              <a:r>
                <a:rPr lang="en-GB" sz="1200" b="0" i="0">
                  <a:solidFill>
                    <a:srgbClr val="242424"/>
                  </a:solidFill>
                  <a:effectLst/>
                </a:rPr>
                <a:t>. </a:t>
              </a:r>
            </a:p>
            <a:p>
              <a:endParaRPr lang="en-GB" sz="1200">
                <a:solidFill>
                  <a:srgbClr val="242424"/>
                </a:solidFill>
              </a:endParaRPr>
            </a:p>
          </p:txBody>
        </p:sp>
        <p:sp>
          <p:nvSpPr>
            <p:cNvPr id="20" name="Rectangle 19">
              <a:extLst>
                <a:ext uri="{FF2B5EF4-FFF2-40B4-BE49-F238E27FC236}">
                  <a16:creationId xmlns:a16="http://schemas.microsoft.com/office/drawing/2014/main" id="{7A139198-4708-7DD2-1C97-8522B411DA99}"/>
                </a:ext>
              </a:extLst>
            </p:cNvPr>
            <p:cNvSpPr/>
            <p:nvPr/>
          </p:nvSpPr>
          <p:spPr>
            <a:xfrm>
              <a:off x="4244975"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2. Deactivation of a prior cancelled registration                         </a:t>
              </a:r>
              <a:r>
                <a:rPr lang="en-GB" sz="1600" b="1" i="0">
                  <a:solidFill>
                    <a:srgbClr val="70ADA3"/>
                  </a:solidFill>
                  <a:effectLst/>
                  <a:latin typeface="+mn-lt"/>
                  <a:ea typeface="Times New Roman" panose="02020603050405020304" pitchFamily="18" charset="0"/>
                  <a:cs typeface="Times New Roman" panose="02020603050405020304" pitchFamily="18" charset="0"/>
                </a:rPr>
                <a:t>.</a:t>
              </a:r>
            </a:p>
          </p:txBody>
        </p:sp>
        <p:sp>
          <p:nvSpPr>
            <p:cNvPr id="21" name="Rectangle 20">
              <a:extLst>
                <a:ext uri="{FF2B5EF4-FFF2-40B4-BE49-F238E27FC236}">
                  <a16:creationId xmlns:a16="http://schemas.microsoft.com/office/drawing/2014/main" id="{0FC8C750-B708-F0BD-1102-F98C90FD791A}"/>
                </a:ext>
              </a:extLst>
            </p:cNvPr>
            <p:cNvSpPr/>
            <p:nvPr/>
          </p:nvSpPr>
          <p:spPr>
            <a:xfrm>
              <a:off x="4244975" y="3762374"/>
              <a:ext cx="2501900" cy="2514673"/>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scenario occurs when the registered supplier of an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is the same supplier that cancelled a previous switch for the same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The supplier might accidentally deactivate the active registration using the cancelled registration identifier. CSS currently accepts this request, erroneously changing the cancelled registration state to inactive and sending out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securedInactive</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messages.</a:t>
              </a:r>
            </a:p>
            <a:p>
              <a:endParaRPr lang="en-GB" sz="1200">
                <a:solidFill>
                  <a:schemeClr val="tx1"/>
                </a:solidFill>
              </a:endParaRPr>
            </a:p>
          </p:txBody>
        </p:sp>
        <p:sp>
          <p:nvSpPr>
            <p:cNvPr id="23" name="Rectangle 22">
              <a:extLst>
                <a:ext uri="{FF2B5EF4-FFF2-40B4-BE49-F238E27FC236}">
                  <a16:creationId xmlns:a16="http://schemas.microsoft.com/office/drawing/2014/main" id="{AB819A03-538E-0B59-922E-AB19EDA15056}"/>
                </a:ext>
              </a:extLst>
            </p:cNvPr>
            <p:cNvSpPr/>
            <p:nvPr/>
          </p:nvSpPr>
          <p:spPr>
            <a:xfrm>
              <a:off x="7743764" y="2543175"/>
              <a:ext cx="2501900" cy="1219200"/>
            </a:xfrm>
            <a:prstGeom prst="rect">
              <a:avLst/>
            </a:prstGeom>
            <a:solidFill>
              <a:srgbClr val="70A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3. OFAF switch containing multiple MPxN</a:t>
              </a:r>
              <a:r>
                <a:rPr lang="en-GB" sz="1600" b="1" i="0">
                  <a:solidFill>
                    <a:srgbClr val="70ADA3"/>
                  </a:solidFill>
                  <a:effectLst/>
                  <a:latin typeface="+mn-lt"/>
                  <a:ea typeface="Times New Roman" panose="02020603050405020304" pitchFamily="18" charset="0"/>
                  <a:cs typeface="Times New Roman" panose="02020603050405020304" pitchFamily="18" charset="0"/>
                </a:rPr>
                <a:t>.</a:t>
              </a:r>
            </a:p>
          </p:txBody>
        </p:sp>
        <p:sp>
          <p:nvSpPr>
            <p:cNvPr id="24" name="Rectangle 23">
              <a:extLst>
                <a:ext uri="{FF2B5EF4-FFF2-40B4-BE49-F238E27FC236}">
                  <a16:creationId xmlns:a16="http://schemas.microsoft.com/office/drawing/2014/main" id="{28D83F9F-3716-C60D-2BB1-1CA8328E7C28}"/>
                </a:ext>
              </a:extLst>
            </p:cNvPr>
            <p:cNvSpPr/>
            <p:nvPr/>
          </p:nvSpPr>
          <p:spPr>
            <a:xfrm>
              <a:off x="7743764" y="3762374"/>
              <a:ext cx="2501900" cy="2514673"/>
            </a:xfrm>
            <a:prstGeom prst="rect">
              <a:avLst/>
            </a:prstGeom>
            <a:solidFill>
              <a:srgbClr val="E2E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is the instance where the end user sends through a One Fail All Fail (OFAF) switch with the same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contained within the payload 2 or more times.</a:t>
              </a:r>
            </a:p>
            <a:p>
              <a:endParaRPr lang="en-GB" sz="1200">
                <a:solidFill>
                  <a:schemeClr val="tx1"/>
                </a:solidFill>
                <a:latin typeface="Roboto" panose="02000000000000000000" pitchFamily="2" charset="0"/>
                <a:ea typeface="Roboto" panose="02000000000000000000" pitchFamily="2" charset="0"/>
                <a:cs typeface="Roboto" panose="02000000000000000000" pitchFamily="2" charset="0"/>
              </a:endParaRPr>
            </a:p>
            <a:p>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Multiple registration IDs are created for the same </a:t>
              </a:r>
              <a:r>
                <a:rPr lang="en-GB" sz="1200" b="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MPxN</a:t>
              </a:r>
              <a:r>
                <a:rPr lang="en-GB" sz="12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 and the registration is left in an incorrect state given a lack of appropriate BDVRs.</a:t>
              </a:r>
            </a:p>
          </p:txBody>
        </p:sp>
      </p:grpSp>
    </p:spTree>
    <p:extLst>
      <p:ext uri="{BB962C8B-B14F-4D97-AF65-F5344CB8AC3E}">
        <p14:creationId xmlns:p14="http://schemas.microsoft.com/office/powerpoint/2010/main" val="4249822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314D1-3BC3-D363-7B3F-9A5F423808A1}"/>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69DFC8E6-9159-10EB-78F5-42E8910EA499}"/>
              </a:ext>
            </a:extLst>
          </p:cNvPr>
          <p:cNvGraphicFramePr>
            <a:graphicFrameLocks noGrp="1"/>
          </p:cNvGraphicFramePr>
          <p:nvPr>
            <p:extLst>
              <p:ext uri="{D42A27DB-BD31-4B8C-83A1-F6EECF244321}">
                <p14:modId xmlns:p14="http://schemas.microsoft.com/office/powerpoint/2010/main" val="608219154"/>
              </p:ext>
            </p:extLst>
          </p:nvPr>
        </p:nvGraphicFramePr>
        <p:xfrm>
          <a:off x="532045" y="1152525"/>
          <a:ext cx="11140892" cy="124646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1. Deactivation of an active reg. whilst in-flight switch in progress</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There are instances where the incumbent supplier is withdrawing prior to the ‘Supply Effective from Date’, causing the accepted switch to fail at Gate Closure which occurs at 17:00hrs. </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156</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A3E86AB3-CE07-471C-0E8D-3BC04BF1978B}"/>
              </a:ext>
            </a:extLst>
          </p:cNvPr>
          <p:cNvSpPr txBox="1"/>
          <p:nvPr/>
        </p:nvSpPr>
        <p:spPr>
          <a:xfrm>
            <a:off x="532046" y="2477861"/>
            <a:ext cx="11140891" cy="307777"/>
          </a:xfrm>
          <a:prstGeom prst="rect">
            <a:avLst/>
          </a:prstGeom>
          <a:solidFill>
            <a:srgbClr val="488A40"/>
          </a:solidFill>
        </p:spPr>
        <p:txBody>
          <a:bodyPr wrap="square" rtlCol="0">
            <a:spAutoFit/>
          </a:bodyPr>
          <a:lstStyle/>
          <a:p>
            <a:pPr algn="ctr"/>
            <a:r>
              <a:rPr lang="en-US" sz="1400">
                <a:solidFill>
                  <a:schemeClr val="bg1"/>
                </a:solidFill>
                <a:latin typeface="Roboto" panose="02000000000000000000" pitchFamily="2" charset="0"/>
                <a:ea typeface="Roboto" panose="02000000000000000000" pitchFamily="2" charset="0"/>
                <a:cs typeface="Roboto" panose="02000000000000000000" pitchFamily="2" charset="0"/>
              </a:rPr>
              <a:t>Proposed Solution</a:t>
            </a:r>
          </a:p>
        </p:txBody>
      </p:sp>
      <p:sp>
        <p:nvSpPr>
          <p:cNvPr id="16" name="Rectangle 1">
            <a:extLst>
              <a:ext uri="{FF2B5EF4-FFF2-40B4-BE49-F238E27FC236}">
                <a16:creationId xmlns:a16="http://schemas.microsoft.com/office/drawing/2014/main" id="{14CB8719-B3E6-287E-3E6A-B8B904774775}"/>
              </a:ext>
            </a:extLst>
          </p:cNvPr>
          <p:cNvSpPr>
            <a:spLocks noChangeArrowheads="1"/>
          </p:cNvSpPr>
          <p:nvPr/>
        </p:nvSpPr>
        <p:spPr bwMode="auto">
          <a:xfrm>
            <a:off x="741144" y="2814604"/>
            <a:ext cx="10722694" cy="1184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300" b="0" i="0" u="none" strike="noStrike" cap="none" normalizeH="0" baseline="0">
                <a:ln>
                  <a:noFill/>
                </a:ln>
                <a:solidFill>
                  <a:srgbClr val="000000"/>
                </a:solidFill>
                <a:effectLst/>
                <a:latin typeface="Roboto" panose="02000000000000000000" pitchFamily="2" charset="0"/>
                <a:ea typeface="Roboto" panose="02000000000000000000" pitchFamily="2" charset="0"/>
                <a:cs typeface="Roboto" panose="02000000000000000000" pitchFamily="2" charset="0"/>
              </a:rPr>
              <a:t>The desired outcomes for each meter state have been listed in the table below. The intention is to provide as little intervention as possible and recognise the following: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500" b="0" i="0" u="none" strike="noStrike" cap="none" normalizeH="0" baseline="0">
              <a:ln>
                <a:noFill/>
              </a:ln>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300" b="0" i="0" u="none" strike="noStrike" cap="none" normalizeH="0" baseline="0">
                <a:ln>
                  <a:noFill/>
                </a:ln>
                <a:solidFill>
                  <a:srgbClr val="000000"/>
                </a:solidFill>
                <a:effectLst/>
                <a:latin typeface="Roboto" panose="02000000000000000000" pitchFamily="2" charset="0"/>
                <a:ea typeface="Roboto" panose="02000000000000000000" pitchFamily="2" charset="0"/>
                <a:cs typeface="Roboto" panose="02000000000000000000" pitchFamily="2" charset="0"/>
              </a:rPr>
              <a:t>Dormant: The meter is inactive. Note that this is a temporary state and therefore the meter could be put back into service. </a:t>
            </a:r>
            <a:endParaRPr kumimoji="0" lang="en-GB" altLang="en-US" sz="1300" b="0" i="0" u="none" strike="noStrike" cap="none" normalizeH="0" baseline="0">
              <a:ln>
                <a:noFill/>
              </a:ln>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1300" b="0" i="0" u="none" strike="noStrike" cap="none" normalizeH="0" baseline="0">
                <a:ln>
                  <a:noFill/>
                </a:ln>
                <a:solidFill>
                  <a:srgbClr val="000000"/>
                </a:solidFill>
                <a:effectLst/>
                <a:latin typeface="Roboto" panose="02000000000000000000" pitchFamily="2" charset="0"/>
                <a:ea typeface="Roboto" panose="02000000000000000000" pitchFamily="2" charset="0"/>
                <a:cs typeface="Roboto" panose="02000000000000000000" pitchFamily="2" charset="0"/>
              </a:rPr>
              <a:t>Terminated: The meter has reached end of life and cannot be reinstated. Note that this is a permanent state.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1400" b="0" i="0" u="none" strike="noStrike" cap="none" normalizeH="0" baseline="0">
              <a:ln>
                <a:noFill/>
              </a:ln>
              <a:solidFill>
                <a:schemeClr val="tx1"/>
              </a:solidFill>
              <a:effectLst/>
              <a:latin typeface="+mn-lt"/>
            </a:endParaRPr>
          </a:p>
        </p:txBody>
      </p:sp>
      <p:sp>
        <p:nvSpPr>
          <p:cNvPr id="17" name="TextBox 16">
            <a:extLst>
              <a:ext uri="{FF2B5EF4-FFF2-40B4-BE49-F238E27FC236}">
                <a16:creationId xmlns:a16="http://schemas.microsoft.com/office/drawing/2014/main" id="{C2C484A9-988C-367F-129A-7A51FF3AE162}"/>
              </a:ext>
            </a:extLst>
          </p:cNvPr>
          <p:cNvSpPr txBox="1"/>
          <p:nvPr/>
        </p:nvSpPr>
        <p:spPr>
          <a:xfrm>
            <a:off x="741144" y="5764924"/>
            <a:ext cx="10722694" cy="49244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300" b="0" i="0" u="none" strike="noStrike" cap="none" normalizeH="0" baseline="0">
                <a:ln>
                  <a:noFill/>
                </a:ln>
                <a:solidFill>
                  <a:srgbClr val="000000"/>
                </a:solidFill>
                <a:effectLst/>
                <a:latin typeface="Roboto" panose="02000000000000000000" pitchFamily="2" charset="0"/>
                <a:ea typeface="Roboto" panose="02000000000000000000" pitchFamily="2" charset="0"/>
                <a:cs typeface="Roboto" panose="02000000000000000000" pitchFamily="2" charset="0"/>
              </a:rPr>
              <a:t>The aim is for an effective solution to be developed which would ensure that the consumer is switched with the original effective date being used and that CSS systems could cater for such registration events whilst following the normal Gate Closure processes.   </a:t>
            </a:r>
            <a:endParaRPr kumimoji="0" lang="en-GB" altLang="en-US" sz="1300" b="0" i="0" u="none" strike="noStrike" cap="none" normalizeH="0" baseline="0">
              <a:ln>
                <a:noFill/>
              </a:ln>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
        <p:nvSpPr>
          <p:cNvPr id="18" name="Rectangle 17">
            <a:extLst>
              <a:ext uri="{FF2B5EF4-FFF2-40B4-BE49-F238E27FC236}">
                <a16:creationId xmlns:a16="http://schemas.microsoft.com/office/drawing/2014/main" id="{E784A3E0-0403-AF29-766F-D355DC254914}"/>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9" name="Table 18">
            <a:extLst>
              <a:ext uri="{FF2B5EF4-FFF2-40B4-BE49-F238E27FC236}">
                <a16:creationId xmlns:a16="http://schemas.microsoft.com/office/drawing/2014/main" id="{11ACE885-8DF9-AB34-7121-C93B9DA0CE9A}"/>
              </a:ext>
            </a:extLst>
          </p:cNvPr>
          <p:cNvGraphicFramePr>
            <a:graphicFrameLocks noGrp="1"/>
          </p:cNvGraphicFramePr>
          <p:nvPr>
            <p:extLst>
              <p:ext uri="{D42A27DB-BD31-4B8C-83A1-F6EECF244321}">
                <p14:modId xmlns:p14="http://schemas.microsoft.com/office/powerpoint/2010/main" val="3091736938"/>
              </p:ext>
            </p:extLst>
          </p:nvPr>
        </p:nvGraphicFramePr>
        <p:xfrm>
          <a:off x="1855963" y="3950816"/>
          <a:ext cx="8890316" cy="1501140"/>
        </p:xfrm>
        <a:graphic>
          <a:graphicData uri="http://schemas.openxmlformats.org/drawingml/2006/table">
            <a:tbl>
              <a:tblPr firstRow="1" firstCol="1" bandRow="1">
                <a:tableStyleId>{5A111915-BE36-4E01-A7E5-04B1672EAD32}</a:tableStyleId>
              </a:tblPr>
              <a:tblGrid>
                <a:gridCol w="1129855">
                  <a:extLst>
                    <a:ext uri="{9D8B030D-6E8A-4147-A177-3AD203B41FA5}">
                      <a16:colId xmlns:a16="http://schemas.microsoft.com/office/drawing/2014/main" val="3903639091"/>
                    </a:ext>
                  </a:extLst>
                </a:gridCol>
                <a:gridCol w="1129855">
                  <a:extLst>
                    <a:ext uri="{9D8B030D-6E8A-4147-A177-3AD203B41FA5}">
                      <a16:colId xmlns:a16="http://schemas.microsoft.com/office/drawing/2014/main" val="237440761"/>
                    </a:ext>
                  </a:extLst>
                </a:gridCol>
                <a:gridCol w="1129855">
                  <a:extLst>
                    <a:ext uri="{9D8B030D-6E8A-4147-A177-3AD203B41FA5}">
                      <a16:colId xmlns:a16="http://schemas.microsoft.com/office/drawing/2014/main" val="3034993246"/>
                    </a:ext>
                  </a:extLst>
                </a:gridCol>
                <a:gridCol w="1129855">
                  <a:extLst>
                    <a:ext uri="{9D8B030D-6E8A-4147-A177-3AD203B41FA5}">
                      <a16:colId xmlns:a16="http://schemas.microsoft.com/office/drawing/2014/main" val="1204570057"/>
                    </a:ext>
                  </a:extLst>
                </a:gridCol>
                <a:gridCol w="4370896">
                  <a:extLst>
                    <a:ext uri="{9D8B030D-6E8A-4147-A177-3AD203B41FA5}">
                      <a16:colId xmlns:a16="http://schemas.microsoft.com/office/drawing/2014/main" val="3570351492"/>
                    </a:ext>
                  </a:extLst>
                </a:gridCol>
              </a:tblGrid>
              <a:tr h="406400">
                <a:tc>
                  <a:txBody>
                    <a:bodyPr/>
                    <a:lstStyle/>
                    <a:p>
                      <a:r>
                        <a:rPr lang="en-GB" sz="1300">
                          <a:effectLst/>
                          <a:latin typeface="Roboto" panose="02000000000000000000" pitchFamily="2" charset="0"/>
                          <a:ea typeface="Roboto" panose="02000000000000000000" pitchFamily="2" charset="0"/>
                          <a:cs typeface="Roboto" panose="02000000000000000000" pitchFamily="2" charset="0"/>
                        </a:rPr>
                        <a:t>Initial RMP Status</a:t>
                      </a:r>
                    </a:p>
                  </a:txBody>
                  <a:tcPr marL="68580" marR="68580" marT="0" marB="0" anchor="ctr">
                    <a:lnB w="12700" cap="flat" cmpd="sng" algn="ctr">
                      <a:solidFill>
                        <a:schemeClr val="tx2"/>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RMP Status changed to:</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2"/>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Registration Status (from)</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u="sng">
                          <a:effectLst/>
                          <a:latin typeface="Roboto" panose="02000000000000000000" pitchFamily="2" charset="0"/>
                          <a:ea typeface="Roboto" panose="02000000000000000000" pitchFamily="2" charset="0"/>
                          <a:cs typeface="Roboto" panose="02000000000000000000" pitchFamily="2" charset="0"/>
                        </a:rPr>
                        <a:t>Registration Status (to)</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r>
                        <a:rPr lang="en-GB" sz="1300" u="sng">
                          <a:effectLst/>
                          <a:latin typeface="Roboto" panose="02000000000000000000" pitchFamily="2" charset="0"/>
                          <a:ea typeface="Roboto" panose="02000000000000000000" pitchFamily="2" charset="0"/>
                          <a:cs typeface="Roboto" panose="02000000000000000000" pitchFamily="2" charset="0"/>
                        </a:rPr>
                        <a:t>Desired Outcome</a:t>
                      </a:r>
                      <a:endParaRPr lang="en-GB" sz="13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2117715"/>
                  </a:ext>
                </a:extLst>
              </a:tr>
              <a:tr h="349250">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Operational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Dormant</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rowSpan="2">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Switch should continue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42015479"/>
                  </a:ext>
                </a:extLst>
              </a:tr>
              <a:tr h="349250">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Cancelled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solidFill>
                  </a:tcPr>
                </a:tc>
                <a:tc vMerge="1">
                  <a:txBody>
                    <a:bodyPr/>
                    <a:lstStyle/>
                    <a:p>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38333080"/>
                  </a:ext>
                </a:extLst>
              </a:tr>
              <a:tr h="387350">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Dormant</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Terminated</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Inactive</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Cancelled</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tc>
                  <a:txBody>
                    <a:bodyPr/>
                    <a:lstStyle/>
                    <a:p>
                      <a:r>
                        <a:rPr lang="en-GB" sz="1300" b="0">
                          <a:effectLst/>
                          <a:latin typeface="Roboto" panose="02000000000000000000" pitchFamily="2" charset="0"/>
                          <a:ea typeface="Roboto" panose="02000000000000000000" pitchFamily="2" charset="0"/>
                          <a:cs typeface="Roboto" panose="02000000000000000000" pitchFamily="2" charset="0"/>
                        </a:rPr>
                        <a:t>Switch should not continue (this is believed to be as per current functionality)</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2">
                        <a:lumMod val="85000"/>
                      </a:schemeClr>
                    </a:solidFill>
                  </a:tcPr>
                </a:tc>
                <a:extLst>
                  <a:ext uri="{0D108BD9-81ED-4DB2-BD59-A6C34878D82A}">
                    <a16:rowId xmlns:a16="http://schemas.microsoft.com/office/drawing/2014/main" val="1829974185"/>
                  </a:ext>
                </a:extLst>
              </a:tr>
            </a:tbl>
          </a:graphicData>
        </a:graphic>
      </p:graphicFrame>
    </p:spTree>
    <p:extLst>
      <p:ext uri="{BB962C8B-B14F-4D97-AF65-F5344CB8AC3E}">
        <p14:creationId xmlns:p14="http://schemas.microsoft.com/office/powerpoint/2010/main" val="324721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745F8-AA56-FDC4-CF2A-611643A50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98074-741C-1439-514C-E8D60884CAF1}"/>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040D88F9-FBAA-814F-FBBF-4E3CBCA25FFF}"/>
              </a:ext>
            </a:extLst>
          </p:cNvPr>
          <p:cNvGraphicFramePr>
            <a:graphicFrameLocks noGrp="1"/>
          </p:cNvGraphicFramePr>
          <p:nvPr>
            <p:extLst>
              <p:ext uri="{D42A27DB-BD31-4B8C-83A1-F6EECF244321}">
                <p14:modId xmlns:p14="http://schemas.microsoft.com/office/powerpoint/2010/main" val="3875890284"/>
              </p:ext>
            </p:extLst>
          </p:nvPr>
        </p:nvGraphicFramePr>
        <p:xfrm>
          <a:off x="532046" y="1121501"/>
          <a:ext cx="11140892" cy="126492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2. Deactivation of a prior cancelled registration </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scenario occurs when the registered supplier of an MPxN is the same supplier that cancelled a previous switch for the same MPxN. The supplier might accidentally deactivate the active registration using the cancelled registration identifier. CSS currently accepts this request, erroneously changing the cancelled registration state to inactive and sending out securedInactive messages.</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10</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D77D13AD-5FDB-2022-953B-26C20EEB5BA1}"/>
              </a:ext>
            </a:extLst>
          </p:cNvPr>
          <p:cNvSpPr txBox="1"/>
          <p:nvPr/>
        </p:nvSpPr>
        <p:spPr>
          <a:xfrm>
            <a:off x="532046" y="2477861"/>
            <a:ext cx="11140891" cy="307777"/>
          </a:xfrm>
          <a:prstGeom prst="rect">
            <a:avLst/>
          </a:prstGeom>
          <a:solidFill>
            <a:srgbClr val="488A40"/>
          </a:solidFill>
        </p:spPr>
        <p:txBody>
          <a:bodyPr wrap="square" rtlCol="0">
            <a:spAutoFit/>
          </a:bodyPr>
          <a:lstStyle/>
          <a:p>
            <a:pPr algn="ctr"/>
            <a:r>
              <a:rPr lang="en-US" sz="1400">
                <a:solidFill>
                  <a:schemeClr val="bg1"/>
                </a:solidFill>
                <a:latin typeface="Roboto" panose="02000000000000000000" pitchFamily="2" charset="0"/>
                <a:ea typeface="Roboto" panose="02000000000000000000" pitchFamily="2" charset="0"/>
                <a:cs typeface="Roboto" panose="02000000000000000000" pitchFamily="2" charset="0"/>
              </a:rPr>
              <a:t>Proposed Solution</a:t>
            </a:r>
          </a:p>
        </p:txBody>
      </p:sp>
      <p:sp>
        <p:nvSpPr>
          <p:cNvPr id="18" name="Rectangle 17">
            <a:extLst>
              <a:ext uri="{FF2B5EF4-FFF2-40B4-BE49-F238E27FC236}">
                <a16:creationId xmlns:a16="http://schemas.microsoft.com/office/drawing/2014/main" id="{0F4085B7-581B-E110-1490-671D7E829E76}"/>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19EB25E7-7002-798F-FFA6-AA0486FAEBF5}"/>
              </a:ext>
            </a:extLst>
          </p:cNvPr>
          <p:cNvPicPr>
            <a:picLocks noChangeAspect="1"/>
          </p:cNvPicPr>
          <p:nvPr/>
        </p:nvPicPr>
        <p:blipFill>
          <a:blip r:embed="rId2"/>
          <a:stretch>
            <a:fillRect/>
          </a:stretch>
        </p:blipFill>
        <p:spPr>
          <a:xfrm>
            <a:off x="1404938" y="3149806"/>
            <a:ext cx="9382125" cy="2918293"/>
          </a:xfrm>
          <a:prstGeom prst="rect">
            <a:avLst/>
          </a:prstGeom>
        </p:spPr>
      </p:pic>
    </p:spTree>
    <p:extLst>
      <p:ext uri="{BB962C8B-B14F-4D97-AF65-F5344CB8AC3E}">
        <p14:creationId xmlns:p14="http://schemas.microsoft.com/office/powerpoint/2010/main" val="189325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86A53-5DF6-AFCF-72D9-D9F2D51D5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00408-BB0D-96F4-3630-77B4039AB1D6}"/>
              </a:ext>
            </a:extLst>
          </p:cNvPr>
          <p:cNvSpPr>
            <a:spLocks noGrp="1"/>
          </p:cNvSpPr>
          <p:nvPr>
            <p:ph type="title"/>
          </p:nvPr>
        </p:nvSpPr>
        <p:spPr/>
        <p:txBody>
          <a:bodyPr/>
          <a:lstStyle/>
          <a:p>
            <a:r>
              <a:rPr lang="en-GB"/>
              <a:t>R0178 - solution</a:t>
            </a:r>
          </a:p>
        </p:txBody>
      </p:sp>
      <p:graphicFrame>
        <p:nvGraphicFramePr>
          <p:cNvPr id="14" name="Table 13">
            <a:extLst>
              <a:ext uri="{FF2B5EF4-FFF2-40B4-BE49-F238E27FC236}">
                <a16:creationId xmlns:a16="http://schemas.microsoft.com/office/drawing/2014/main" id="{72995747-6F47-BD58-B480-2E6B77B9770C}"/>
              </a:ext>
            </a:extLst>
          </p:cNvPr>
          <p:cNvGraphicFramePr>
            <a:graphicFrameLocks noGrp="1"/>
          </p:cNvGraphicFramePr>
          <p:nvPr>
            <p:extLst>
              <p:ext uri="{D42A27DB-BD31-4B8C-83A1-F6EECF244321}">
                <p14:modId xmlns:p14="http://schemas.microsoft.com/office/powerpoint/2010/main" val="4292092717"/>
              </p:ext>
            </p:extLst>
          </p:nvPr>
        </p:nvGraphicFramePr>
        <p:xfrm>
          <a:off x="532045" y="1152525"/>
          <a:ext cx="11140892" cy="1264920"/>
        </p:xfrm>
        <a:graphic>
          <a:graphicData uri="http://schemas.openxmlformats.org/drawingml/2006/table">
            <a:tbl>
              <a:tblPr firstRow="1" firstCol="1" bandRow="1">
                <a:tableStyleId>{F5AB1C69-6EDB-4FF4-983F-18BD219EF322}</a:tableStyleId>
              </a:tblPr>
              <a:tblGrid>
                <a:gridCol w="3382730">
                  <a:extLst>
                    <a:ext uri="{9D8B030D-6E8A-4147-A177-3AD203B41FA5}">
                      <a16:colId xmlns:a16="http://schemas.microsoft.com/office/drawing/2014/main" val="1719572607"/>
                    </a:ext>
                  </a:extLst>
                </a:gridCol>
                <a:gridCol w="7758162">
                  <a:extLst>
                    <a:ext uri="{9D8B030D-6E8A-4147-A177-3AD203B41FA5}">
                      <a16:colId xmlns:a16="http://schemas.microsoft.com/office/drawing/2014/main" val="3365152124"/>
                    </a:ext>
                  </a:extLst>
                </a:gridCol>
              </a:tblGrid>
              <a:tr h="1246460">
                <a:tc>
                  <a:txBody>
                    <a:bodyPr/>
                    <a:lstStyle/>
                    <a:p>
                      <a:pPr algn="ctr">
                        <a:lnSpc>
                          <a:spcPct val="115000"/>
                        </a:lnSpc>
                        <a:spcBef>
                          <a:spcPts val="600"/>
                        </a:spcBef>
                        <a:spcAft>
                          <a:spcPts val="600"/>
                        </a:spcAft>
                      </a:pPr>
                      <a:r>
                        <a:rPr lang="en-GB" sz="1600" b="1" i="0">
                          <a:solidFill>
                            <a:schemeClr val="bg1"/>
                          </a:solidFill>
                          <a:effectLst/>
                          <a:latin typeface="Roboto" panose="02000000000000000000" pitchFamily="2" charset="0"/>
                          <a:ea typeface="Roboto" panose="02000000000000000000" pitchFamily="2" charset="0"/>
                          <a:cs typeface="Roboto" panose="02000000000000000000" pitchFamily="2" charset="0"/>
                        </a:rPr>
                        <a:t>3. OFAF switch containing multiple MPxN.</a:t>
                      </a:r>
                    </a:p>
                  </a:txBody>
                  <a:tcPr marL="54785" marR="54785"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0ADA3"/>
                    </a:solidFill>
                  </a:tcPr>
                </a:tc>
                <a:tc>
                  <a:txBody>
                    <a:bodyPr/>
                    <a:lstStyle/>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This is the instance where the end user sends through a One Fail All Fail (OFAF) switch with the same MPxN contained within the payload 2 or more times.</a:t>
                      </a:r>
                    </a:p>
                    <a:p>
                      <a:r>
                        <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rPr>
                        <a:t>Multiple registration IDs are created for the same MPxN, and the registration is left in an incorrect state given a lack of appropriate BDVRs.</a:t>
                      </a:r>
                    </a:p>
                    <a:p>
                      <a:endParaRPr lang="en-GB" sz="1300" b="0"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r>
                        <a:rPr lang="en-GB" sz="1300" b="0">
                          <a:solidFill>
                            <a:schemeClr val="tx1"/>
                          </a:solidFill>
                          <a:latin typeface="Roboto" panose="02000000000000000000" pitchFamily="2" charset="0"/>
                          <a:ea typeface="Roboto" panose="02000000000000000000" pitchFamily="2" charset="0"/>
                          <a:cs typeface="Roboto" panose="02000000000000000000" pitchFamily="2" charset="0"/>
                        </a:rPr>
                        <a:t>Number of Occurrences since go-live: </a:t>
                      </a:r>
                      <a:r>
                        <a:rPr lang="en-GB" sz="1300" b="1">
                          <a:solidFill>
                            <a:schemeClr val="tx1"/>
                          </a:solidFill>
                          <a:latin typeface="Roboto" panose="02000000000000000000" pitchFamily="2" charset="0"/>
                          <a:ea typeface="Roboto" panose="02000000000000000000" pitchFamily="2" charset="0"/>
                          <a:cs typeface="Roboto" panose="02000000000000000000" pitchFamily="2" charset="0"/>
                        </a:rPr>
                        <a:t>19</a:t>
                      </a:r>
                      <a:endParaRPr lang="en-GB" sz="1300" b="1" kern="1200">
                        <a:solidFill>
                          <a:schemeClr val="tx1"/>
                        </a:solidFill>
                        <a:effectLst/>
                        <a:latin typeface="Roboto" panose="02000000000000000000" pitchFamily="2" charset="0"/>
                        <a:ea typeface="Roboto" panose="02000000000000000000" pitchFamily="2" charset="0"/>
                        <a:cs typeface="Roboto" panose="02000000000000000000" pitchFamily="2" charset="0"/>
                      </a:endParaRPr>
                    </a:p>
                    <a:p>
                      <a:endParaRPr lang="en-GB" sz="500" b="0" kern="1200">
                        <a:solidFill>
                          <a:schemeClr val="tx1"/>
                        </a:solidFill>
                        <a:effectLst/>
                        <a:latin typeface="+mn-lt"/>
                        <a:ea typeface="+mn-ea"/>
                        <a:cs typeface="+mn-cs"/>
                      </a:endParaRPr>
                    </a:p>
                  </a:txBody>
                  <a:tcPr marL="54785" marR="54785"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2EFED"/>
                    </a:solidFill>
                  </a:tcPr>
                </a:tc>
                <a:extLst>
                  <a:ext uri="{0D108BD9-81ED-4DB2-BD59-A6C34878D82A}">
                    <a16:rowId xmlns:a16="http://schemas.microsoft.com/office/drawing/2014/main" val="2233815369"/>
                  </a:ext>
                </a:extLst>
              </a:tr>
            </a:tbl>
          </a:graphicData>
        </a:graphic>
      </p:graphicFrame>
      <p:sp>
        <p:nvSpPr>
          <p:cNvPr id="15" name="TextBox 14">
            <a:extLst>
              <a:ext uri="{FF2B5EF4-FFF2-40B4-BE49-F238E27FC236}">
                <a16:creationId xmlns:a16="http://schemas.microsoft.com/office/drawing/2014/main" id="{EE5A2F36-843A-E5C8-3930-464D8186E320}"/>
              </a:ext>
            </a:extLst>
          </p:cNvPr>
          <p:cNvSpPr txBox="1"/>
          <p:nvPr/>
        </p:nvSpPr>
        <p:spPr>
          <a:xfrm>
            <a:off x="532046" y="2477861"/>
            <a:ext cx="11140891" cy="307777"/>
          </a:xfrm>
          <a:prstGeom prst="rect">
            <a:avLst/>
          </a:prstGeom>
          <a:solidFill>
            <a:srgbClr val="488A40"/>
          </a:solidFill>
        </p:spPr>
        <p:txBody>
          <a:bodyPr wrap="square" rtlCol="0">
            <a:spAutoFit/>
          </a:bodyPr>
          <a:lstStyle/>
          <a:p>
            <a:pPr algn="ctr"/>
            <a:r>
              <a:rPr lang="en-US" sz="1400">
                <a:solidFill>
                  <a:schemeClr val="bg1"/>
                </a:solidFill>
              </a:rPr>
              <a:t>Proposed Solution</a:t>
            </a:r>
          </a:p>
        </p:txBody>
      </p:sp>
      <p:sp>
        <p:nvSpPr>
          <p:cNvPr id="18" name="Rectangle 17">
            <a:extLst>
              <a:ext uri="{FF2B5EF4-FFF2-40B4-BE49-F238E27FC236}">
                <a16:creationId xmlns:a16="http://schemas.microsoft.com/office/drawing/2014/main" id="{31815956-0CAA-3342-7E6C-D186355992F3}"/>
              </a:ext>
            </a:extLst>
          </p:cNvPr>
          <p:cNvSpPr/>
          <p:nvPr/>
        </p:nvSpPr>
        <p:spPr>
          <a:xfrm>
            <a:off x="532046" y="2822299"/>
            <a:ext cx="11140891" cy="3544956"/>
          </a:xfrm>
          <a:prstGeom prst="rect">
            <a:avLst/>
          </a:prstGeom>
          <a:noFill/>
          <a:ln>
            <a:solidFill>
              <a:srgbClr val="488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437A4D06-5BEB-F702-268D-CFBB16D6902C}"/>
              </a:ext>
            </a:extLst>
          </p:cNvPr>
          <p:cNvPicPr>
            <a:picLocks noChangeAspect="1"/>
          </p:cNvPicPr>
          <p:nvPr/>
        </p:nvPicPr>
        <p:blipFill>
          <a:blip r:embed="rId2"/>
          <a:stretch>
            <a:fillRect/>
          </a:stretch>
        </p:blipFill>
        <p:spPr>
          <a:xfrm>
            <a:off x="1404938" y="3149806"/>
            <a:ext cx="9382125" cy="2918293"/>
          </a:xfrm>
          <a:prstGeom prst="rect">
            <a:avLst/>
          </a:prstGeom>
        </p:spPr>
      </p:pic>
    </p:spTree>
    <p:extLst>
      <p:ext uri="{BB962C8B-B14F-4D97-AF65-F5344CB8AC3E}">
        <p14:creationId xmlns:p14="http://schemas.microsoft.com/office/powerpoint/2010/main" val="2692307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1221B-B939-7592-AF84-643FABBB1F5F}"/>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EA5CAB8D-04F8-4BF3-1D19-B5EBD37503C9}"/>
              </a:ext>
            </a:extLst>
          </p:cNvPr>
          <p:cNvSpPr>
            <a:spLocks noGrp="1"/>
          </p:cNvSpPr>
          <p:nvPr>
            <p:ph type="title"/>
          </p:nvPr>
        </p:nvSpPr>
        <p:spPr>
          <a:xfrm>
            <a:off x="838200" y="365125"/>
            <a:ext cx="9284855" cy="660111"/>
          </a:xfrm>
        </p:spPr>
        <p:txBody>
          <a:bodyPr/>
          <a:lstStyle/>
          <a:p>
            <a:r>
              <a:rPr lang="en-GB"/>
              <a:t>R0178 – Business Case</a:t>
            </a:r>
          </a:p>
        </p:txBody>
      </p:sp>
      <p:grpSp>
        <p:nvGrpSpPr>
          <p:cNvPr id="28" name="Group 27">
            <a:extLst>
              <a:ext uri="{FF2B5EF4-FFF2-40B4-BE49-F238E27FC236}">
                <a16:creationId xmlns:a16="http://schemas.microsoft.com/office/drawing/2014/main" id="{F278A80C-03F1-F57D-DE1B-E0567FB5C027}"/>
              </a:ext>
            </a:extLst>
          </p:cNvPr>
          <p:cNvGrpSpPr/>
          <p:nvPr/>
        </p:nvGrpSpPr>
        <p:grpSpPr>
          <a:xfrm>
            <a:off x="188205" y="1421986"/>
            <a:ext cx="5713239" cy="616239"/>
            <a:chOff x="448555" y="939386"/>
            <a:chExt cx="5713239" cy="616239"/>
          </a:xfrm>
        </p:grpSpPr>
        <p:sp>
          <p:nvSpPr>
            <p:cNvPr id="15" name="Freeform: Shape 14">
              <a:extLst>
                <a:ext uri="{FF2B5EF4-FFF2-40B4-BE49-F238E27FC236}">
                  <a16:creationId xmlns:a16="http://schemas.microsoft.com/office/drawing/2014/main" id="{C8D4FCB2-D933-F0BC-570B-8E914807751C}"/>
                </a:ext>
              </a:extLst>
            </p:cNvPr>
            <p:cNvSpPr/>
            <p:nvPr/>
          </p:nvSpPr>
          <p:spPr>
            <a:xfrm>
              <a:off x="756674" y="93938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25803" tIns="68581" rIns="128016" bIns="68581" numCol="1" spcCol="1270" anchor="ctr" anchorCtr="0">
              <a:noAutofit/>
            </a:bodyPr>
            <a:lstStyle/>
            <a:p>
              <a:pPr marL="0" lvl="0" indent="0" algn="l" defTabSz="800100">
                <a:lnSpc>
                  <a:spcPct val="90000"/>
                </a:lnSpc>
                <a:spcBef>
                  <a:spcPct val="0"/>
                </a:spcBef>
                <a:spcAft>
                  <a:spcPct val="35000"/>
                </a:spcAft>
                <a:buNone/>
              </a:pPr>
              <a:r>
                <a:rPr lang="en-GB" sz="1800" b="1" kern="1200"/>
                <a:t>Need for the change</a:t>
              </a:r>
            </a:p>
          </p:txBody>
        </p:sp>
        <p:sp>
          <p:nvSpPr>
            <p:cNvPr id="16" name="Oval 15" descr="Hurdle with solid fill">
              <a:extLst>
                <a:ext uri="{FF2B5EF4-FFF2-40B4-BE49-F238E27FC236}">
                  <a16:creationId xmlns:a16="http://schemas.microsoft.com/office/drawing/2014/main" id="{4ACAF8C0-97C7-DF78-2E06-C766ED9565CD}"/>
                </a:ext>
              </a:extLst>
            </p:cNvPr>
            <p:cNvSpPr/>
            <p:nvPr/>
          </p:nvSpPr>
          <p:spPr>
            <a:xfrm>
              <a:off x="448555" y="939387"/>
              <a:ext cx="616237" cy="616237"/>
            </a:xfrm>
            <a:prstGeom prst="ellipse">
              <a:avLst/>
            </a:prstGeom>
            <a:blipFill>
              <a:blip r:embed="rId2">
                <a:extLs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4" name="Group 33">
            <a:extLst>
              <a:ext uri="{FF2B5EF4-FFF2-40B4-BE49-F238E27FC236}">
                <a16:creationId xmlns:a16="http://schemas.microsoft.com/office/drawing/2014/main" id="{D9929D23-D598-DDAB-DE9C-3108F4140C1B}"/>
              </a:ext>
            </a:extLst>
          </p:cNvPr>
          <p:cNvGrpSpPr/>
          <p:nvPr/>
        </p:nvGrpSpPr>
        <p:grpSpPr>
          <a:xfrm>
            <a:off x="6125455" y="1421986"/>
            <a:ext cx="5713239" cy="616239"/>
            <a:chOff x="6404855" y="1002976"/>
            <a:chExt cx="5713239" cy="616239"/>
          </a:xfrm>
        </p:grpSpPr>
        <p:sp>
          <p:nvSpPr>
            <p:cNvPr id="17" name="Freeform: Shape 16">
              <a:extLst>
                <a:ext uri="{FF2B5EF4-FFF2-40B4-BE49-F238E27FC236}">
                  <a16:creationId xmlns:a16="http://schemas.microsoft.com/office/drawing/2014/main" id="{66FA4FD7-094D-950F-02D4-96561ACF16EE}"/>
                </a:ext>
              </a:extLst>
            </p:cNvPr>
            <p:cNvSpPr/>
            <p:nvPr/>
          </p:nvSpPr>
          <p:spPr>
            <a:xfrm>
              <a:off x="6712974" y="1002976"/>
              <a:ext cx="5405120" cy="616239"/>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a:t>Industry Position</a:t>
              </a:r>
            </a:p>
          </p:txBody>
        </p:sp>
        <p:sp>
          <p:nvSpPr>
            <p:cNvPr id="18" name="Oval 17" descr="Factory with solid fill">
              <a:extLst>
                <a:ext uri="{FF2B5EF4-FFF2-40B4-BE49-F238E27FC236}">
                  <a16:creationId xmlns:a16="http://schemas.microsoft.com/office/drawing/2014/main" id="{1E9984F5-8D11-B42D-73D6-C73D735FEA59}"/>
                </a:ext>
              </a:extLst>
            </p:cNvPr>
            <p:cNvSpPr/>
            <p:nvPr/>
          </p:nvSpPr>
          <p:spPr>
            <a:xfrm>
              <a:off x="6404855" y="1002977"/>
              <a:ext cx="616237" cy="616237"/>
            </a:xfrm>
            <a:prstGeom prst="ellipse">
              <a:avLst/>
            </a:prstGeom>
            <a:blipFill>
              <a:blip r:embed="rId4">
                <a:extLs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1" name="Group 30">
            <a:extLst>
              <a:ext uri="{FF2B5EF4-FFF2-40B4-BE49-F238E27FC236}">
                <a16:creationId xmlns:a16="http://schemas.microsoft.com/office/drawing/2014/main" id="{B6192B11-F101-54E2-A0C6-FBC668F6DDB0}"/>
              </a:ext>
            </a:extLst>
          </p:cNvPr>
          <p:cNvGrpSpPr/>
          <p:nvPr/>
        </p:nvGrpSpPr>
        <p:grpSpPr>
          <a:xfrm>
            <a:off x="188205" y="3738142"/>
            <a:ext cx="5713239" cy="616238"/>
            <a:chOff x="448555" y="2539765"/>
            <a:chExt cx="5713239" cy="616238"/>
          </a:xfrm>
        </p:grpSpPr>
        <p:sp>
          <p:nvSpPr>
            <p:cNvPr id="19" name="Freeform: Shape 18">
              <a:extLst>
                <a:ext uri="{FF2B5EF4-FFF2-40B4-BE49-F238E27FC236}">
                  <a16:creationId xmlns:a16="http://schemas.microsoft.com/office/drawing/2014/main" id="{663A264F-2ED5-E8D8-06C8-7689475CCA0E}"/>
                </a:ext>
              </a:extLst>
            </p:cNvPr>
            <p:cNvSpPr/>
            <p:nvPr/>
          </p:nvSpPr>
          <p:spPr>
            <a:xfrm>
              <a:off x="756674" y="2539765"/>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25803" tIns="68581" rIns="128016" bIns="68579" numCol="1" spcCol="1270" anchor="ctr" anchorCtr="0">
              <a:noAutofit/>
            </a:bodyPr>
            <a:lstStyle/>
            <a:p>
              <a:pPr marL="0" lvl="0" indent="0" algn="l" defTabSz="800100">
                <a:lnSpc>
                  <a:spcPct val="90000"/>
                </a:lnSpc>
                <a:spcBef>
                  <a:spcPct val="0"/>
                </a:spcBef>
                <a:spcAft>
                  <a:spcPct val="35000"/>
                </a:spcAft>
                <a:buNone/>
              </a:pPr>
              <a:r>
                <a:rPr lang="en-GB" sz="1800" b="1" kern="1200"/>
                <a:t>Key Consideration</a:t>
              </a:r>
            </a:p>
          </p:txBody>
        </p:sp>
        <p:sp>
          <p:nvSpPr>
            <p:cNvPr id="20" name="Oval 19" descr="Comment Important with solid fill">
              <a:extLst>
                <a:ext uri="{FF2B5EF4-FFF2-40B4-BE49-F238E27FC236}">
                  <a16:creationId xmlns:a16="http://schemas.microsoft.com/office/drawing/2014/main" id="{E4AEC99E-9E68-5CCC-1B47-133235C70261}"/>
                </a:ext>
              </a:extLst>
            </p:cNvPr>
            <p:cNvSpPr/>
            <p:nvPr/>
          </p:nvSpPr>
          <p:spPr>
            <a:xfrm>
              <a:off x="448555" y="2539766"/>
              <a:ext cx="616237" cy="616237"/>
            </a:xfrm>
            <a:prstGeom prst="ellipse">
              <a:avLst/>
            </a:prstGeom>
            <a:blipFill>
              <a:blip r:embed="rId6">
                <a:extLst>
                  <a:ext uri="{96DAC541-7B7A-43D3-8B79-37D633B846F1}">
                    <asvg:svgBlip xmlns:asvg="http://schemas.microsoft.com/office/drawing/2016/SVG/main" r:embed="rId7"/>
                  </a:ext>
                </a:extLst>
              </a:blip>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grpSp>
        <p:nvGrpSpPr>
          <p:cNvPr id="32" name="Group 31">
            <a:extLst>
              <a:ext uri="{FF2B5EF4-FFF2-40B4-BE49-F238E27FC236}">
                <a16:creationId xmlns:a16="http://schemas.microsoft.com/office/drawing/2014/main" id="{4859087A-B5FC-D0B9-4893-587B653C6ACE}"/>
              </a:ext>
            </a:extLst>
          </p:cNvPr>
          <p:cNvGrpSpPr/>
          <p:nvPr/>
        </p:nvGrpSpPr>
        <p:grpSpPr>
          <a:xfrm>
            <a:off x="6125456" y="3738142"/>
            <a:ext cx="5713239" cy="616238"/>
            <a:chOff x="448555" y="3339954"/>
            <a:chExt cx="5713239" cy="616238"/>
          </a:xfrm>
        </p:grpSpPr>
        <p:sp>
          <p:nvSpPr>
            <p:cNvPr id="21" name="Freeform: Shape 20">
              <a:extLst>
                <a:ext uri="{FF2B5EF4-FFF2-40B4-BE49-F238E27FC236}">
                  <a16:creationId xmlns:a16="http://schemas.microsoft.com/office/drawing/2014/main" id="{470B620D-F4B5-E552-7CF6-74AF1F982945}"/>
                </a:ext>
              </a:extLst>
            </p:cNvPr>
            <p:cNvSpPr/>
            <p:nvPr/>
          </p:nvSpPr>
          <p:spPr>
            <a:xfrm>
              <a:off x="756674" y="3339954"/>
              <a:ext cx="5405120" cy="616238"/>
            </a:xfrm>
            <a:custGeom>
              <a:avLst/>
              <a:gdLst>
                <a:gd name="connsiteX0" fmla="*/ 0 w 5405120"/>
                <a:gd name="connsiteY0" fmla="*/ 0 h 616237"/>
                <a:gd name="connsiteX1" fmla="*/ 5097002 w 5405120"/>
                <a:gd name="connsiteY1" fmla="*/ 0 h 616237"/>
                <a:gd name="connsiteX2" fmla="*/ 5405120 w 5405120"/>
                <a:gd name="connsiteY2" fmla="*/ 308119 h 616237"/>
                <a:gd name="connsiteX3" fmla="*/ 5097002 w 5405120"/>
                <a:gd name="connsiteY3" fmla="*/ 616237 h 616237"/>
                <a:gd name="connsiteX4" fmla="*/ 0 w 5405120"/>
                <a:gd name="connsiteY4" fmla="*/ 616237 h 616237"/>
                <a:gd name="connsiteX5" fmla="*/ 0 w 5405120"/>
                <a:gd name="connsiteY5" fmla="*/ 0 h 61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616237">
                  <a:moveTo>
                    <a:pt x="5405120" y="616236"/>
                  </a:moveTo>
                  <a:lnTo>
                    <a:pt x="308118" y="616236"/>
                  </a:lnTo>
                  <a:lnTo>
                    <a:pt x="0" y="308118"/>
                  </a:lnTo>
                  <a:lnTo>
                    <a:pt x="308118" y="1"/>
                  </a:lnTo>
                  <a:lnTo>
                    <a:pt x="5405120" y="1"/>
                  </a:lnTo>
                  <a:lnTo>
                    <a:pt x="5405120" y="61623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25803" tIns="68581" rIns="128016" bIns="68580" numCol="1" spcCol="1270" anchor="ctr" anchorCtr="0">
              <a:noAutofit/>
            </a:bodyPr>
            <a:lstStyle/>
            <a:p>
              <a:pPr marL="0" lvl="0" indent="0" algn="l" defTabSz="800100">
                <a:lnSpc>
                  <a:spcPct val="90000"/>
                </a:lnSpc>
                <a:spcBef>
                  <a:spcPct val="0"/>
                </a:spcBef>
                <a:spcAft>
                  <a:spcPct val="35000"/>
                </a:spcAft>
                <a:buNone/>
              </a:pPr>
              <a:r>
                <a:rPr lang="en-GB" sz="1800" b="1" kern="1200">
                  <a:latin typeface="+mn-lt"/>
                </a:rPr>
                <a:t>Additional Points</a:t>
              </a:r>
              <a:endParaRPr lang="en-GB" sz="1800" b="1" kern="1200"/>
            </a:p>
          </p:txBody>
        </p:sp>
        <p:sp>
          <p:nvSpPr>
            <p:cNvPr id="22" name="Oval 21" descr="Information with solid fill">
              <a:extLst>
                <a:ext uri="{FF2B5EF4-FFF2-40B4-BE49-F238E27FC236}">
                  <a16:creationId xmlns:a16="http://schemas.microsoft.com/office/drawing/2014/main" id="{15B3B1AD-6620-1FE4-4199-2B29DC81B830}"/>
                </a:ext>
              </a:extLst>
            </p:cNvPr>
            <p:cNvSpPr/>
            <p:nvPr/>
          </p:nvSpPr>
          <p:spPr>
            <a:xfrm>
              <a:off x="448555" y="3339955"/>
              <a:ext cx="616237" cy="616237"/>
            </a:xfrm>
            <a:prstGeom prst="ellipse">
              <a:avLst/>
            </a:prstGeom>
            <a:blipFill>
              <a:blip r:embed="rId8">
                <a:extLst>
                  <a:ext uri="{96DAC541-7B7A-43D3-8B79-37D633B846F1}">
                    <asvg:svgBlip xmlns:asvg="http://schemas.microsoft.com/office/drawing/2016/SVG/main" r:embed="rId9"/>
                  </a:ext>
                </a:extLst>
              </a:blip>
              <a:stretch>
                <a:fillRect/>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
        <p:nvSpPr>
          <p:cNvPr id="30" name="TextBox 29">
            <a:extLst>
              <a:ext uri="{FF2B5EF4-FFF2-40B4-BE49-F238E27FC236}">
                <a16:creationId xmlns:a16="http://schemas.microsoft.com/office/drawing/2014/main" id="{AFEBEF33-AACC-1949-D1BA-EC9F932A242C}"/>
              </a:ext>
            </a:extLst>
          </p:cNvPr>
          <p:cNvSpPr txBox="1"/>
          <p:nvPr/>
        </p:nvSpPr>
        <p:spPr>
          <a:xfrm>
            <a:off x="838200" y="2029192"/>
            <a:ext cx="5105400" cy="1554272"/>
          </a:xfrm>
          <a:prstGeom prst="rect">
            <a:avLst/>
          </a:prstGeom>
          <a:noFill/>
        </p:spPr>
        <p:txBody>
          <a:bodyPr wrap="square">
            <a:spAutoFit/>
          </a:bodyPr>
          <a:lstStyle/>
          <a:p>
            <a:pPr marL="285750" indent="-285750" algn="l">
              <a:spcBef>
                <a:spcPts val="600"/>
              </a:spcBef>
              <a:spcAft>
                <a:spcPts val="300"/>
              </a:spcAft>
              <a:buFont typeface="Arial" panose="020B0604020202020204" pitchFamily="34" charset="0"/>
              <a:buChar char="•"/>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Consumer switches </a:t>
            </a:r>
            <a:r>
              <a:rPr lang="en-GB" sz="1600">
                <a:solidFill>
                  <a:srgbClr val="424242"/>
                </a:solidFill>
                <a:latin typeface="Roboto" panose="02000000000000000000" pitchFamily="2" charset="0"/>
                <a:ea typeface="Roboto" panose="02000000000000000000" pitchFamily="2" charset="0"/>
                <a:cs typeface="Roboto" panose="02000000000000000000" pitchFamily="2" charset="0"/>
              </a:rPr>
              <a:t>can be </a:t>
            </a: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impacted by the issues (true for issue 1).</a:t>
            </a:r>
          </a:p>
          <a:p>
            <a:pPr marL="285750" indent="-285750" algn="l">
              <a:spcBef>
                <a:spcPts val="600"/>
              </a:spcBef>
              <a:spcAft>
                <a:spcPts val="300"/>
              </a:spcAft>
              <a:buFont typeface="Arial" panose="020B0604020202020204" pitchFamily="34" charset="0"/>
              <a:buChar char="•"/>
            </a:pPr>
            <a:r>
              <a:rPr lang="en-GB" sz="1600">
                <a:solidFill>
                  <a:srgbClr val="424242"/>
                </a:solidFill>
                <a:latin typeface="Roboto" panose="02000000000000000000" pitchFamily="2" charset="0"/>
                <a:ea typeface="Roboto" panose="02000000000000000000" pitchFamily="2" charset="0"/>
                <a:cs typeface="Roboto" panose="02000000000000000000" pitchFamily="2" charset="0"/>
              </a:rPr>
              <a:t>Extra work for suppliers</a:t>
            </a:r>
          </a:p>
          <a:p>
            <a:pPr marL="285750" indent="-285750" algn="l">
              <a:spcBef>
                <a:spcPts val="600"/>
              </a:spcBef>
              <a:spcAft>
                <a:spcPts val="300"/>
              </a:spcAft>
              <a:buFont typeface="Arial" panose="020B0604020202020204" pitchFamily="34" charset="0"/>
              <a:buChar char="•"/>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Potential for system misalignments (</a:t>
            </a:r>
            <a:r>
              <a:rPr lang="en-GB" sz="1600" i="0" err="1">
                <a:solidFill>
                  <a:srgbClr val="424242"/>
                </a:solidFill>
                <a:effectLst/>
                <a:latin typeface="Roboto" panose="02000000000000000000" pitchFamily="2" charset="0"/>
                <a:ea typeface="Roboto" panose="02000000000000000000" pitchFamily="2" charset="0"/>
                <a:cs typeface="Roboto" panose="02000000000000000000" pitchFamily="2" charset="0"/>
              </a:rPr>
              <a:t>e.g</a:t>
            </a: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 CSS and UKL)</a:t>
            </a:r>
          </a:p>
        </p:txBody>
      </p:sp>
      <p:sp>
        <p:nvSpPr>
          <p:cNvPr id="33" name="TextBox 32">
            <a:extLst>
              <a:ext uri="{FF2B5EF4-FFF2-40B4-BE49-F238E27FC236}">
                <a16:creationId xmlns:a16="http://schemas.microsoft.com/office/drawing/2014/main" id="{A98D60C3-E4E4-48B7-1F5A-449A291FC6D5}"/>
              </a:ext>
            </a:extLst>
          </p:cNvPr>
          <p:cNvSpPr txBox="1"/>
          <p:nvPr/>
        </p:nvSpPr>
        <p:spPr>
          <a:xfrm>
            <a:off x="6733294" y="2029192"/>
            <a:ext cx="5105400" cy="1061829"/>
          </a:xfrm>
          <a:prstGeom prst="rect">
            <a:avLst/>
          </a:prstGeom>
          <a:noFill/>
        </p:spPr>
        <p:txBody>
          <a:bodyPr wrap="square">
            <a:spAutoFit/>
          </a:bodyPr>
          <a:lstStyle/>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Issue needs resolution despite low volume.</a:t>
            </a:r>
          </a:p>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Cost alone shouldn't justify inaction.</a:t>
            </a:r>
          </a:p>
          <a:p>
            <a:pPr marL="285750" indent="-285750" algn="l">
              <a:spcBef>
                <a:spcPts val="600"/>
              </a:spcBef>
              <a:spcAft>
                <a:spcPts val="300"/>
              </a:spcAft>
              <a:buFont typeface="Arial" panose="020B0604020202020204" pitchFamily="34" charset="0"/>
              <a:buChar char="•"/>
            </a:pPr>
            <a:r>
              <a:rPr lang="en-GB" sz="1600" b="0" i="0">
                <a:solidFill>
                  <a:srgbClr val="424242"/>
                </a:solidFill>
                <a:effectLst/>
                <a:latin typeface="Roboto" panose="02000000000000000000" pitchFamily="2" charset="0"/>
                <a:ea typeface="Roboto" panose="02000000000000000000" pitchFamily="2" charset="0"/>
                <a:cs typeface="Roboto" panose="02000000000000000000" pitchFamily="2" charset="0"/>
              </a:rPr>
              <a:t>DCC/CSS should explore alternative solutions.</a:t>
            </a:r>
          </a:p>
        </p:txBody>
      </p:sp>
      <p:sp>
        <p:nvSpPr>
          <p:cNvPr id="35" name="TextBox 34">
            <a:extLst>
              <a:ext uri="{FF2B5EF4-FFF2-40B4-BE49-F238E27FC236}">
                <a16:creationId xmlns:a16="http://schemas.microsoft.com/office/drawing/2014/main" id="{00C5057A-5BF5-6DBD-F885-166E7DCAC98F}"/>
              </a:ext>
            </a:extLst>
          </p:cNvPr>
          <p:cNvSpPr txBox="1"/>
          <p:nvPr/>
        </p:nvSpPr>
        <p:spPr>
          <a:xfrm>
            <a:off x="838200" y="4351519"/>
            <a:ext cx="5105400" cy="1608133"/>
          </a:xfrm>
          <a:prstGeom prst="rect">
            <a:avLst/>
          </a:prstGeom>
          <a:noFill/>
        </p:spPr>
        <p:txBody>
          <a:bodyPr wrap="square">
            <a:spAutoFit/>
          </a:bodyPr>
          <a:lstStyle/>
          <a:p>
            <a:pPr marL="285750" indent="-285750" algn="l">
              <a:spcBef>
                <a:spcPts val="600"/>
              </a:spcBef>
              <a:spcAft>
                <a:spcPts val="300"/>
              </a:spcAft>
              <a:buFont typeface="Arial" panose="020B0604020202020204" pitchFamily="34" charset="0"/>
              <a:buChar char="•"/>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Following the completion of the DIA, the total cost of the change is </a:t>
            </a:r>
            <a:r>
              <a:rPr lang="en-GB" sz="1600" b="1" i="0">
                <a:solidFill>
                  <a:srgbClr val="424242"/>
                </a:solidFill>
                <a:effectLst/>
                <a:latin typeface="Roboto" panose="02000000000000000000" pitchFamily="2" charset="0"/>
                <a:ea typeface="Roboto" panose="02000000000000000000" pitchFamily="2" charset="0"/>
                <a:cs typeface="Roboto" panose="02000000000000000000" pitchFamily="2" charset="0"/>
              </a:rPr>
              <a:t>£368,420.91.</a:t>
            </a:r>
          </a:p>
          <a:p>
            <a:pPr marL="285750" indent="-285750" algn="l">
              <a:spcBef>
                <a:spcPts val="600"/>
              </a:spcBef>
              <a:spcAft>
                <a:spcPts val="300"/>
              </a:spcAft>
              <a:buFont typeface="Arial" panose="020B0604020202020204" pitchFamily="34" charset="0"/>
              <a:buChar char="•"/>
            </a:pPr>
            <a:r>
              <a:rPr lang="en-GB" sz="1600" i="0">
                <a:solidFill>
                  <a:srgbClr val="424242"/>
                </a:solidFill>
                <a:effectLst/>
                <a:latin typeface="Roboto" panose="02000000000000000000" pitchFamily="2" charset="0"/>
                <a:ea typeface="Roboto" panose="02000000000000000000" pitchFamily="2" charset="0"/>
                <a:cs typeface="Roboto" panose="02000000000000000000" pitchFamily="2" charset="0"/>
              </a:rPr>
              <a:t>The numbers</a:t>
            </a:r>
            <a:r>
              <a:rPr lang="en-GB" sz="1600">
                <a:solidFill>
                  <a:srgbClr val="424242"/>
                </a:solidFill>
                <a:latin typeface="Roboto" panose="02000000000000000000" pitchFamily="2" charset="0"/>
                <a:ea typeface="Roboto" panose="02000000000000000000" pitchFamily="2" charset="0"/>
                <a:cs typeface="Roboto" panose="02000000000000000000" pitchFamily="2" charset="0"/>
              </a:rPr>
              <a:t> of for each issue is low (156, 10 ,19).</a:t>
            </a:r>
          </a:p>
          <a:p>
            <a:pPr marL="742950" lvl="1" indent="-285750">
              <a:spcBef>
                <a:spcPts val="600"/>
              </a:spcBef>
              <a:spcAft>
                <a:spcPts val="300"/>
              </a:spcAft>
              <a:buFont typeface="Arial" panose="020B0604020202020204" pitchFamily="34" charset="0"/>
              <a:buChar char="•"/>
            </a:pPr>
            <a:endParaRPr lang="en-GB" sz="1400" i="0">
              <a:solidFill>
                <a:srgbClr val="424242"/>
              </a:solidFill>
              <a:effectLst/>
              <a:latin typeface="Roboto" panose="02000000000000000000" pitchFamily="2" charset="0"/>
              <a:ea typeface="Roboto" panose="02000000000000000000" pitchFamily="2" charset="0"/>
              <a:cs typeface="Roboto" panose="02000000000000000000" pitchFamily="2" charset="0"/>
            </a:endParaRPr>
          </a:p>
          <a:p>
            <a:pPr algn="l">
              <a:spcBef>
                <a:spcPts val="600"/>
              </a:spcBef>
              <a:spcAft>
                <a:spcPts val="300"/>
              </a:spcAft>
              <a:buNone/>
            </a:pPr>
            <a:endParaRPr lang="en-GB" sz="1400" b="1" i="0">
              <a:solidFill>
                <a:srgbClr val="424242"/>
              </a:solidFill>
              <a:effectLst/>
              <a:latin typeface="Roboto" panose="02000000000000000000" pitchFamily="2" charset="0"/>
              <a:ea typeface="Roboto" panose="02000000000000000000" pitchFamily="2" charset="0"/>
              <a:cs typeface="Roboto" panose="02000000000000000000" pitchFamily="2" charset="0"/>
            </a:endParaRPr>
          </a:p>
        </p:txBody>
      </p:sp>
      <p:sp>
        <p:nvSpPr>
          <p:cNvPr id="36" name="TextBox 35">
            <a:extLst>
              <a:ext uri="{FF2B5EF4-FFF2-40B4-BE49-F238E27FC236}">
                <a16:creationId xmlns:a16="http://schemas.microsoft.com/office/drawing/2014/main" id="{2F064FCF-76E0-4045-465F-B5E49952D1E0}"/>
              </a:ext>
            </a:extLst>
          </p:cNvPr>
          <p:cNvSpPr txBox="1"/>
          <p:nvPr/>
        </p:nvSpPr>
        <p:spPr>
          <a:xfrm>
            <a:off x="6733294" y="4351519"/>
            <a:ext cx="5105400" cy="2608406"/>
          </a:xfrm>
          <a:prstGeom prst="rect">
            <a:avLst/>
          </a:prstGeom>
          <a:noFill/>
        </p:spPr>
        <p:txBody>
          <a:bodyPr wrap="square">
            <a:spAutoFit/>
          </a:bodyPr>
          <a:lstStyle/>
          <a:p>
            <a:pPr marL="285750"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An alternative solution could be the following: </a:t>
            </a:r>
          </a:p>
          <a:p>
            <a:pPr marL="742950" lvl="1"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CSS identifies incumbent supplier deactivation.</a:t>
            </a:r>
          </a:p>
          <a:p>
            <a:pPr marL="742950" lvl="1"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Notifies incoming supplier.</a:t>
            </a:r>
          </a:p>
          <a:p>
            <a:pPr marL="742950" lvl="1" indent="-285750">
              <a:spcBef>
                <a:spcPts val="600"/>
              </a:spcBef>
              <a:spcAft>
                <a:spcPts val="300"/>
              </a:spcAft>
              <a:buFont typeface="Arial" panose="020B0604020202020204" pitchFamily="34" charset="0"/>
              <a:buChar char="•"/>
            </a:pPr>
            <a:r>
              <a:rPr lang="en-GB" sz="1600" i="0">
                <a:effectLst/>
                <a:latin typeface="Roboto" panose="02000000000000000000" pitchFamily="2" charset="0"/>
                <a:ea typeface="Roboto" panose="02000000000000000000" pitchFamily="2" charset="0"/>
                <a:cs typeface="Roboto" panose="02000000000000000000" pitchFamily="2" charset="0"/>
              </a:rPr>
              <a:t>Incumbent cancels and resubmits as Initial Registration</a:t>
            </a:r>
          </a:p>
          <a:p>
            <a:pPr marL="742950" lvl="1" indent="-285750">
              <a:spcBef>
                <a:spcPts val="600"/>
              </a:spcBef>
              <a:spcAft>
                <a:spcPts val="300"/>
              </a:spcAft>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Preserves original registration effective date</a:t>
            </a:r>
            <a:endParaRPr lang="en-GB" sz="1600" i="0">
              <a:effectLst/>
              <a:latin typeface="Roboto" panose="02000000000000000000" pitchFamily="2" charset="0"/>
              <a:ea typeface="Roboto" panose="02000000000000000000" pitchFamily="2" charset="0"/>
              <a:cs typeface="Roboto" panose="02000000000000000000" pitchFamily="2" charset="0"/>
            </a:endParaRPr>
          </a:p>
          <a:p>
            <a:pPr algn="l">
              <a:spcBef>
                <a:spcPts val="600"/>
              </a:spcBef>
              <a:spcAft>
                <a:spcPts val="300"/>
              </a:spcAft>
              <a:buNone/>
            </a:pPr>
            <a:endParaRPr lang="en-GB" sz="1400" b="1" i="0">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67955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4186E-062B-57BA-1FA2-91D08E069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398F6-A0C8-A461-2AAA-C10B6E4078D6}"/>
              </a:ext>
            </a:extLst>
          </p:cNvPr>
          <p:cNvSpPr>
            <a:spLocks noGrp="1"/>
          </p:cNvSpPr>
          <p:nvPr>
            <p:ph type="title"/>
          </p:nvPr>
        </p:nvSpPr>
        <p:spPr/>
        <p:txBody>
          <a:bodyPr>
            <a:normAutofit/>
          </a:bodyPr>
          <a:lstStyle/>
          <a:p>
            <a:r>
              <a:rPr lang="en-GB"/>
              <a:t>R0178 – Questions for CHIG</a:t>
            </a:r>
          </a:p>
        </p:txBody>
      </p:sp>
      <p:sp>
        <p:nvSpPr>
          <p:cNvPr id="7" name="Block Arc 6">
            <a:extLst>
              <a:ext uri="{FF2B5EF4-FFF2-40B4-BE49-F238E27FC236}">
                <a16:creationId xmlns:a16="http://schemas.microsoft.com/office/drawing/2014/main" id="{DCDCE588-94CE-E313-62C9-E52BC90AD1A9}"/>
              </a:ext>
            </a:extLst>
          </p:cNvPr>
          <p:cNvSpPr/>
          <p:nvPr/>
        </p:nvSpPr>
        <p:spPr>
          <a:xfrm>
            <a:off x="-4093176" y="87826"/>
            <a:ext cx="7293488" cy="7293488"/>
          </a:xfrm>
          <a:prstGeom prst="blockArc">
            <a:avLst>
              <a:gd name="adj1" fmla="val 18900000"/>
              <a:gd name="adj2" fmla="val 2700000"/>
              <a:gd name="adj3" fmla="val 296"/>
            </a:avLst>
          </a:prstGeom>
        </p:spPr>
        <p:style>
          <a:lnRef idx="2">
            <a:schemeClr val="accent3">
              <a:shade val="60000"/>
              <a:hueOff val="0"/>
              <a:satOff val="0"/>
              <a:lumOff val="0"/>
              <a:alphaOff val="0"/>
            </a:schemeClr>
          </a:lnRef>
          <a:fillRef idx="0">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Freeform: Shape 7">
            <a:extLst>
              <a:ext uri="{FF2B5EF4-FFF2-40B4-BE49-F238E27FC236}">
                <a16:creationId xmlns:a16="http://schemas.microsoft.com/office/drawing/2014/main" id="{237B598A-FE83-A40D-4915-D532D00EE294}"/>
              </a:ext>
            </a:extLst>
          </p:cNvPr>
          <p:cNvSpPr/>
          <p:nvPr/>
        </p:nvSpPr>
        <p:spPr>
          <a:xfrm>
            <a:off x="2784110" y="15671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rgbClr val="70ADA3">
                  <a:lumMod val="67000"/>
                </a:srgbClr>
              </a:gs>
              <a:gs pos="48000">
                <a:srgbClr val="70ADA3">
                  <a:lumMod val="97000"/>
                  <a:lumOff val="3000"/>
                </a:srgbClr>
              </a:gs>
              <a:gs pos="100000">
                <a:prstClr val="white"/>
              </a:gs>
            </a:gsLst>
            <a:lin ang="10800000" scaled="1"/>
            <a:tileRect/>
          </a:gra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860213" tIns="60960" rIns="60960" bIns="60960" numCol="1" spcCol="1270" anchor="ctr" anchorCtr="0">
            <a:noAutofit/>
          </a:bodyPr>
          <a:lstStyle/>
          <a:p>
            <a:pPr marL="0" lvl="0" indent="0" algn="l" defTabSz="800100">
              <a:lnSpc>
                <a:spcPct val="90000"/>
              </a:lnSpc>
              <a:spcBef>
                <a:spcPct val="0"/>
              </a:spcBef>
              <a:spcAft>
                <a:spcPct val="35000"/>
              </a:spcAft>
              <a:buNone/>
            </a:pPr>
            <a:r>
              <a:rPr lang="en-GB" sz="1800" b="0" i="0" kern="1200">
                <a:solidFill>
                  <a:schemeClr val="tx1"/>
                </a:solidFill>
                <a:latin typeface="Roboto" panose="02000000000000000000" pitchFamily="2" charset="0"/>
                <a:ea typeface="Roboto" panose="02000000000000000000" pitchFamily="2" charset="0"/>
                <a:cs typeface="Roboto" panose="02000000000000000000" pitchFamily="2" charset="0"/>
              </a:rPr>
              <a:t>To what extent would this </a:t>
            </a:r>
            <a:r>
              <a:rPr lang="en-GB">
                <a:solidFill>
                  <a:schemeClr val="tx1"/>
                </a:solidFill>
                <a:latin typeface="Roboto" panose="02000000000000000000" pitchFamily="2" charset="0"/>
                <a:ea typeface="Roboto" panose="02000000000000000000" pitchFamily="2" charset="0"/>
                <a:cs typeface="Roboto" panose="02000000000000000000" pitchFamily="2" charset="0"/>
              </a:rPr>
              <a:t>change </a:t>
            </a:r>
            <a:r>
              <a:rPr lang="en-GB" sz="1800" b="0" i="0" kern="1200">
                <a:solidFill>
                  <a:schemeClr val="tx1"/>
                </a:solidFill>
                <a:latin typeface="Roboto" panose="02000000000000000000" pitchFamily="2" charset="0"/>
                <a:ea typeface="Roboto" panose="02000000000000000000" pitchFamily="2" charset="0"/>
                <a:cs typeface="Roboto" panose="02000000000000000000" pitchFamily="2" charset="0"/>
              </a:rPr>
              <a:t>improve your operational efficiency or reduce risk?</a:t>
            </a:r>
            <a:endParaRPr lang="en-GB" sz="1800" b="0" kern="12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9" name="Oval 8">
            <a:extLst>
              <a:ext uri="{FF2B5EF4-FFF2-40B4-BE49-F238E27FC236}">
                <a16:creationId xmlns:a16="http://schemas.microsoft.com/office/drawing/2014/main" id="{23419E23-A188-9FF4-E129-9D93DB728824}"/>
              </a:ext>
            </a:extLst>
          </p:cNvPr>
          <p:cNvSpPr/>
          <p:nvPr/>
        </p:nvSpPr>
        <p:spPr>
          <a:xfrm>
            <a:off x="2106777" y="14316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0" name="Freeform: Shape 9">
            <a:extLst>
              <a:ext uri="{FF2B5EF4-FFF2-40B4-BE49-F238E27FC236}">
                <a16:creationId xmlns:a16="http://schemas.microsoft.com/office/drawing/2014/main" id="{B6617AF2-CB1A-4A00-4F7C-E80548C96E00}"/>
              </a:ext>
            </a:extLst>
          </p:cNvPr>
          <p:cNvSpPr/>
          <p:nvPr/>
        </p:nvSpPr>
        <p:spPr>
          <a:xfrm>
            <a:off x="3178048" y="319270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marL="0" lvl="0" indent="0" algn="l" defTabSz="800100">
              <a:lnSpc>
                <a:spcPct val="90000"/>
              </a:lnSpc>
              <a:spcBef>
                <a:spcPct val="0"/>
              </a:spcBef>
              <a:spcAft>
                <a:spcPct val="35000"/>
              </a:spcAft>
              <a:buNone/>
            </a:pPr>
            <a:r>
              <a:rPr lang="en-GB" sz="1800" b="0" kern="1200">
                <a:solidFill>
                  <a:schemeClr val="tx1"/>
                </a:solidFill>
                <a:latin typeface="Roboto" panose="02000000000000000000" pitchFamily="2" charset="0"/>
                <a:ea typeface="Roboto" panose="02000000000000000000" pitchFamily="2" charset="0"/>
                <a:cs typeface="Roboto" panose="02000000000000000000" pitchFamily="2" charset="0"/>
              </a:rPr>
              <a:t>Are you aware of any consumer detriment with this issue?</a:t>
            </a:r>
          </a:p>
        </p:txBody>
      </p:sp>
      <p:sp>
        <p:nvSpPr>
          <p:cNvPr id="11" name="Oval 10">
            <a:extLst>
              <a:ext uri="{FF2B5EF4-FFF2-40B4-BE49-F238E27FC236}">
                <a16:creationId xmlns:a16="http://schemas.microsoft.com/office/drawing/2014/main" id="{689C84A1-F59A-9C7B-1100-49749223866A}"/>
              </a:ext>
            </a:extLst>
          </p:cNvPr>
          <p:cNvSpPr/>
          <p:nvPr/>
        </p:nvSpPr>
        <p:spPr>
          <a:xfrm>
            <a:off x="2500714" y="30572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Freeform: Shape 11">
            <a:extLst>
              <a:ext uri="{FF2B5EF4-FFF2-40B4-BE49-F238E27FC236}">
                <a16:creationId xmlns:a16="http://schemas.microsoft.com/office/drawing/2014/main" id="{A027B367-62D4-4A9D-A629-5CA5C9A41FA1}"/>
              </a:ext>
            </a:extLst>
          </p:cNvPr>
          <p:cNvSpPr/>
          <p:nvPr/>
        </p:nvSpPr>
        <p:spPr>
          <a:xfrm>
            <a:off x="2784110" y="481830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gradFill flip="none" rotWithShape="1">
            <a:gsLst>
              <a:gs pos="0">
                <a:schemeClr val="accent3">
                  <a:lumMod val="67000"/>
                </a:schemeClr>
              </a:gs>
              <a:gs pos="48000">
                <a:schemeClr val="accent3">
                  <a:lumMod val="97000"/>
                  <a:lumOff val="3000"/>
                </a:schemeClr>
              </a:gs>
              <a:gs pos="100000">
                <a:schemeClr val="bg1"/>
              </a:gs>
            </a:gsLst>
            <a:lin ang="10800000" scaled="1"/>
            <a:tileRect/>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860213" tIns="45720" rIns="45720" bIns="45720" numCol="1" spcCol="1270" anchor="ctr" anchorCtr="0">
            <a:noAutofit/>
          </a:bodyPr>
          <a:lstStyle/>
          <a:p>
            <a:pPr lvl="0" defTabSz="800100">
              <a:lnSpc>
                <a:spcPct val="90000"/>
              </a:lnSpc>
              <a:spcBef>
                <a:spcPct val="0"/>
              </a:spcBef>
              <a:spcAft>
                <a:spcPct val="35000"/>
              </a:spcAft>
            </a:pPr>
            <a:r>
              <a:rPr lang="en-GB">
                <a:solidFill>
                  <a:schemeClr val="tx1"/>
                </a:solidFill>
                <a:latin typeface="Roboto" panose="02000000000000000000" pitchFamily="2" charset="0"/>
                <a:ea typeface="Roboto" panose="02000000000000000000" pitchFamily="2" charset="0"/>
                <a:cs typeface="Roboto" panose="02000000000000000000" pitchFamily="2" charset="0"/>
              </a:rPr>
              <a:t>Given the cost, do you believe the benefits of R0178 justify the investment?</a:t>
            </a:r>
          </a:p>
        </p:txBody>
      </p:sp>
      <p:sp>
        <p:nvSpPr>
          <p:cNvPr id="13" name="Oval 12">
            <a:extLst>
              <a:ext uri="{FF2B5EF4-FFF2-40B4-BE49-F238E27FC236}">
                <a16:creationId xmlns:a16="http://schemas.microsoft.com/office/drawing/2014/main" id="{2C7BCCC6-7F65-7EE1-BCC7-7132E03D4663}"/>
              </a:ext>
            </a:extLst>
          </p:cNvPr>
          <p:cNvSpPr/>
          <p:nvPr/>
        </p:nvSpPr>
        <p:spPr>
          <a:xfrm>
            <a:off x="2106777" y="4682836"/>
            <a:ext cx="1354666" cy="1354666"/>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pic>
        <p:nvPicPr>
          <p:cNvPr id="4" name="Graphic 3" descr="Question Mark with solid fill">
            <a:extLst>
              <a:ext uri="{FF2B5EF4-FFF2-40B4-BE49-F238E27FC236}">
                <a16:creationId xmlns:a16="http://schemas.microsoft.com/office/drawing/2014/main" id="{77B2BCF7-2119-8644-EE11-4E5F8A1BFE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0110" y="1604969"/>
            <a:ext cx="1008000" cy="1008000"/>
          </a:xfrm>
          <a:prstGeom prst="rect">
            <a:avLst/>
          </a:prstGeom>
        </p:spPr>
      </p:pic>
      <p:pic>
        <p:nvPicPr>
          <p:cNvPr id="14" name="Graphic 13" descr="Question Mark with solid fill">
            <a:extLst>
              <a:ext uri="{FF2B5EF4-FFF2-40B4-BE49-F238E27FC236}">
                <a16:creationId xmlns:a16="http://schemas.microsoft.com/office/drawing/2014/main" id="{AD3FF3FA-87D6-4788-95C1-26DABD3901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74047" y="3230569"/>
            <a:ext cx="1008000" cy="1008000"/>
          </a:xfrm>
          <a:prstGeom prst="rect">
            <a:avLst/>
          </a:prstGeom>
        </p:spPr>
      </p:pic>
      <p:pic>
        <p:nvPicPr>
          <p:cNvPr id="15" name="Graphic 14" descr="Question Mark with solid fill">
            <a:extLst>
              <a:ext uri="{FF2B5EF4-FFF2-40B4-BE49-F238E27FC236}">
                <a16:creationId xmlns:a16="http://schemas.microsoft.com/office/drawing/2014/main" id="{AE3A75E7-BDA9-0CCB-6087-AEAA3EE564C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80110" y="4856168"/>
            <a:ext cx="1008000" cy="1008000"/>
          </a:xfrm>
          <a:prstGeom prst="rect">
            <a:avLst/>
          </a:prstGeom>
        </p:spPr>
      </p:pic>
    </p:spTree>
    <p:extLst>
      <p:ext uri="{BB962C8B-B14F-4D97-AF65-F5344CB8AC3E}">
        <p14:creationId xmlns:p14="http://schemas.microsoft.com/office/powerpoint/2010/main" val="145168223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3659B515-4E83-4893-861C-41E35E3187A1}"/>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6ab47b92-1247-4538-936d-367c1fde9864"/>
    <ds:schemaRef ds:uri="c2f174b7-c164-40fa-bb5e-16842b66142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6a2ae5a-9f00-4f6b-95ed-5d33d77c4d61}" enabled="0" method="" siteId="{76a2ae5a-9f00-4f6b-95ed-5d33d77c4d61}" removed="1"/>
</clbl:labelList>
</file>

<file path=docProps/app.xml><?xml version="1.0" encoding="utf-8"?>
<Properties xmlns="http://schemas.openxmlformats.org/officeDocument/2006/extended-properties" xmlns:vt="http://schemas.openxmlformats.org/officeDocument/2006/docPropsVTypes">
  <Template>REC Code Manager Template</Template>
  <TotalTime>2</TotalTime>
  <Words>1290</Words>
  <Application>Microsoft Office PowerPoint</Application>
  <PresentationFormat>Widescreen</PresentationFormat>
  <Paragraphs>130</Paragraphs>
  <Slides>14</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Calibri</vt:lpstr>
      <vt:lpstr>Roboto</vt:lpstr>
      <vt:lpstr>Wingdings 3</vt:lpstr>
      <vt:lpstr>REC Light Event Theme</vt:lpstr>
      <vt:lpstr>REC Alternative Event Theme</vt:lpstr>
      <vt:lpstr>1_REC Alternative Event Theme</vt:lpstr>
      <vt:lpstr>R0169 – Introduction of End of Gate Closure Notifications   R0178- Improvements to CSS Business Logic  </vt:lpstr>
      <vt:lpstr>CSS Changes – overview</vt:lpstr>
      <vt:lpstr>R0169 – Introduction of End of Gate Closure notifications  </vt:lpstr>
      <vt:lpstr>R0169 – overview</vt:lpstr>
      <vt:lpstr>R0169 – Proposed Solution</vt:lpstr>
      <vt:lpstr>R0169 – Business Case</vt:lpstr>
      <vt:lpstr>R0169 – Questions for CHIG</vt:lpstr>
      <vt:lpstr> R0178 - Improvements to CSS Business Process Logic   </vt:lpstr>
      <vt:lpstr>R0178 – overview</vt:lpstr>
      <vt:lpstr>R0178 - solution</vt:lpstr>
      <vt:lpstr>R0178 - solution</vt:lpstr>
      <vt:lpstr>R0178 - solution</vt:lpstr>
      <vt:lpstr>R0178 – Business Case</vt:lpstr>
      <vt:lpstr>R0178 – Questions for CHIG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Hardy</cp:lastModifiedBy>
  <cp:revision>2</cp:revision>
  <dcterms:created xsi:type="dcterms:W3CDTF">2022-06-08T15:31:29Z</dcterms:created>
  <dcterms:modified xsi:type="dcterms:W3CDTF">2025-07-31T10:55:25Z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