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25" r:id="rId7"/>
    <p:sldMasterId id="2147484260" r:id="rId8"/>
    <p:sldMasterId id="2147484283" r:id="rId9"/>
  </p:sldMasterIdLst>
  <p:notesMasterIdLst>
    <p:notesMasterId r:id="rId32"/>
  </p:notesMasterIdLst>
  <p:handoutMasterIdLst>
    <p:handoutMasterId r:id="rId33"/>
  </p:handoutMasterIdLst>
  <p:sldIdLst>
    <p:sldId id="256" r:id="rId10"/>
    <p:sldId id="269" r:id="rId11"/>
    <p:sldId id="2147478960" r:id="rId12"/>
    <p:sldId id="263" r:id="rId13"/>
    <p:sldId id="2147475850" r:id="rId14"/>
    <p:sldId id="2147475874" r:id="rId15"/>
    <p:sldId id="2147478968" r:id="rId16"/>
    <p:sldId id="2147478969" r:id="rId17"/>
    <p:sldId id="2147478970" r:id="rId18"/>
    <p:sldId id="2147475860" r:id="rId19"/>
    <p:sldId id="350" r:id="rId20"/>
    <p:sldId id="351" r:id="rId21"/>
    <p:sldId id="2147478965" r:id="rId22"/>
    <p:sldId id="2147478966" r:id="rId23"/>
    <p:sldId id="2147478967" r:id="rId24"/>
    <p:sldId id="2147475886" r:id="rId25"/>
    <p:sldId id="2147478964" r:id="rId26"/>
    <p:sldId id="2147478972" r:id="rId27"/>
    <p:sldId id="283" r:id="rId28"/>
    <p:sldId id="2147478971" r:id="rId29"/>
    <p:sldId id="2147475887" r:id="rId30"/>
    <p:sldId id="25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A4"/>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A9CB09-2378-4F0A-B87E-532AD34BFDCB}" v="17" dt="2026-01-15T09:53:36.072"/>
    <p1510:client id="{C8EE2DC0-DC5A-43B9-9D36-B61F5A63D8FD}" v="58" dt="2026-01-15T09:10:44.30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microsoft.com/office/2015/10/relationships/revisionInfo" Target="revisionInfo.xml"/><Relationship Id="rId21" Type="http://schemas.openxmlformats.org/officeDocument/2006/relationships/slide" Target="slides/slide12.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Firth" userId="929e6a20-3b88-458e-85a8-12a243658d38" providerId="ADAL" clId="{2338B586-EC8A-4417-96DB-BAAA6D6EB1B7}"/>
    <pc:docChg chg="undo custSel addSld delSld modSld sldOrd delMainMaster">
      <pc:chgData name="Harry Firth" userId="929e6a20-3b88-458e-85a8-12a243658d38" providerId="ADAL" clId="{2338B586-EC8A-4417-96DB-BAAA6D6EB1B7}" dt="2026-01-15T09:10:44.309" v="2028" actId="20577"/>
      <pc:docMkLst>
        <pc:docMk/>
      </pc:docMkLst>
      <pc:sldChg chg="modSp mod">
        <pc:chgData name="Harry Firth" userId="929e6a20-3b88-458e-85a8-12a243658d38" providerId="ADAL" clId="{2338B586-EC8A-4417-96DB-BAAA6D6EB1B7}" dt="2026-01-14T11:56:13.034" v="1952" actId="20577"/>
        <pc:sldMkLst>
          <pc:docMk/>
          <pc:sldMk cId="424965022" sldId="256"/>
        </pc:sldMkLst>
        <pc:spChg chg="mod">
          <ac:chgData name="Harry Firth" userId="929e6a20-3b88-458e-85a8-12a243658d38" providerId="ADAL" clId="{2338B586-EC8A-4417-96DB-BAAA6D6EB1B7}" dt="2026-01-14T11:56:13.034" v="1952" actId="20577"/>
          <ac:spMkLst>
            <pc:docMk/>
            <pc:sldMk cId="424965022" sldId="256"/>
            <ac:spMk id="3" creationId="{CA510E5E-697D-4331-038A-BC23DF000C2A}"/>
          </ac:spMkLst>
        </pc:spChg>
      </pc:sldChg>
      <pc:sldChg chg="modSp mod">
        <pc:chgData name="Harry Firth" userId="929e6a20-3b88-458e-85a8-12a243658d38" providerId="ADAL" clId="{2338B586-EC8A-4417-96DB-BAAA6D6EB1B7}" dt="2026-01-13T09:32:50.893" v="1915" actId="5793"/>
        <pc:sldMkLst>
          <pc:docMk/>
          <pc:sldMk cId="1876557297" sldId="257"/>
        </pc:sldMkLst>
        <pc:spChg chg="mod">
          <ac:chgData name="Harry Firth" userId="929e6a20-3b88-458e-85a8-12a243658d38" providerId="ADAL" clId="{2338B586-EC8A-4417-96DB-BAAA6D6EB1B7}" dt="2026-01-13T09:32:50.893" v="1915" actId="5793"/>
          <ac:spMkLst>
            <pc:docMk/>
            <pc:sldMk cId="1876557297" sldId="257"/>
            <ac:spMk id="2" creationId="{5B02A7D5-1EE1-44B5-DC76-072639BE3655}"/>
          </ac:spMkLst>
        </pc:spChg>
      </pc:sldChg>
      <pc:sldChg chg="modSp mod">
        <pc:chgData name="Harry Firth" userId="929e6a20-3b88-458e-85a8-12a243658d38" providerId="ADAL" clId="{2338B586-EC8A-4417-96DB-BAAA6D6EB1B7}" dt="2026-01-14T11:57:28.128" v="1980" actId="20577"/>
        <pc:sldMkLst>
          <pc:docMk/>
          <pc:sldMk cId="1116783212" sldId="263"/>
        </pc:sldMkLst>
        <pc:graphicFrameChg chg="mod modGraphic">
          <ac:chgData name="Harry Firth" userId="929e6a20-3b88-458e-85a8-12a243658d38" providerId="ADAL" clId="{2338B586-EC8A-4417-96DB-BAAA6D6EB1B7}" dt="2026-01-14T11:57:28.128" v="1980" actId="20577"/>
          <ac:graphicFrameMkLst>
            <pc:docMk/>
            <pc:sldMk cId="1116783212" sldId="263"/>
            <ac:graphicFrameMk id="3" creationId="{ADE9F281-2DB4-898F-0D79-1AE200709F3A}"/>
          </ac:graphicFrameMkLst>
        </pc:graphicFrameChg>
      </pc:sldChg>
      <pc:sldChg chg="modSp mod">
        <pc:chgData name="Harry Firth" userId="929e6a20-3b88-458e-85a8-12a243658d38" providerId="ADAL" clId="{2338B586-EC8A-4417-96DB-BAAA6D6EB1B7}" dt="2026-01-15T09:10:02.710" v="2002" actId="20577"/>
        <pc:sldMkLst>
          <pc:docMk/>
          <pc:sldMk cId="2386782925" sldId="269"/>
        </pc:sldMkLst>
        <pc:spChg chg="mod">
          <ac:chgData name="Harry Firth" userId="929e6a20-3b88-458e-85a8-12a243658d38" providerId="ADAL" clId="{2338B586-EC8A-4417-96DB-BAAA6D6EB1B7}" dt="2026-01-15T09:10:02.710" v="2002" actId="20577"/>
          <ac:spMkLst>
            <pc:docMk/>
            <pc:sldMk cId="2386782925" sldId="269"/>
            <ac:spMk id="5" creationId="{5707D6EE-7FB3-2299-0020-8B11F52C84E6}"/>
          </ac:spMkLst>
        </pc:spChg>
      </pc:sldChg>
      <pc:sldChg chg="add">
        <pc:chgData name="Harry Firth" userId="929e6a20-3b88-458e-85a8-12a243658d38" providerId="ADAL" clId="{2338B586-EC8A-4417-96DB-BAAA6D6EB1B7}" dt="2026-01-13T09:27:20.263" v="1883"/>
        <pc:sldMkLst>
          <pc:docMk/>
          <pc:sldMk cId="1426599431" sldId="350"/>
        </pc:sldMkLst>
      </pc:sldChg>
      <pc:sldChg chg="add">
        <pc:chgData name="Harry Firth" userId="929e6a20-3b88-458e-85a8-12a243658d38" providerId="ADAL" clId="{2338B586-EC8A-4417-96DB-BAAA6D6EB1B7}" dt="2026-01-13T09:27:29.090" v="1884"/>
        <pc:sldMkLst>
          <pc:docMk/>
          <pc:sldMk cId="1521393011" sldId="351"/>
        </pc:sldMkLst>
      </pc:sldChg>
      <pc:sldChg chg="modSp mod">
        <pc:chgData name="Harry Firth" userId="929e6a20-3b88-458e-85a8-12a243658d38" providerId="ADAL" clId="{2338B586-EC8A-4417-96DB-BAAA6D6EB1B7}" dt="2026-01-13T09:24:24.316" v="1871" actId="20577"/>
        <pc:sldMkLst>
          <pc:docMk/>
          <pc:sldMk cId="691650113" sldId="2147475860"/>
        </pc:sldMkLst>
        <pc:spChg chg="mod">
          <ac:chgData name="Harry Firth" userId="929e6a20-3b88-458e-85a8-12a243658d38" providerId="ADAL" clId="{2338B586-EC8A-4417-96DB-BAAA6D6EB1B7}" dt="2026-01-13T09:24:14.621" v="1840" actId="20577"/>
          <ac:spMkLst>
            <pc:docMk/>
            <pc:sldMk cId="691650113" sldId="2147475860"/>
            <ac:spMk id="2" creationId="{3EC75E90-C6D4-F023-EC2F-579BE7128B23}"/>
          </ac:spMkLst>
        </pc:spChg>
        <pc:spChg chg="mod">
          <ac:chgData name="Harry Firth" userId="929e6a20-3b88-458e-85a8-12a243658d38" providerId="ADAL" clId="{2338B586-EC8A-4417-96DB-BAAA6D6EB1B7}" dt="2026-01-13T09:24:24.316" v="1871" actId="20577"/>
          <ac:spMkLst>
            <pc:docMk/>
            <pc:sldMk cId="691650113" sldId="2147475860"/>
            <ac:spMk id="5" creationId="{4B990F9B-3D8E-A5F3-9221-A4EFA231FB3F}"/>
          </ac:spMkLst>
        </pc:spChg>
      </pc:sldChg>
      <pc:sldChg chg="modSp mod">
        <pc:chgData name="Harry Firth" userId="929e6a20-3b88-458e-85a8-12a243658d38" providerId="ADAL" clId="{2338B586-EC8A-4417-96DB-BAAA6D6EB1B7}" dt="2026-01-12T16:12:25.481" v="1830" actId="20577"/>
        <pc:sldMkLst>
          <pc:docMk/>
          <pc:sldMk cId="2616978192" sldId="2147475874"/>
        </pc:sldMkLst>
        <pc:spChg chg="mod">
          <ac:chgData name="Harry Firth" userId="929e6a20-3b88-458e-85a8-12a243658d38" providerId="ADAL" clId="{2338B586-EC8A-4417-96DB-BAAA6D6EB1B7}" dt="2026-01-12T16:12:17.018" v="1792" actId="20577"/>
          <ac:spMkLst>
            <pc:docMk/>
            <pc:sldMk cId="2616978192" sldId="2147475874"/>
            <ac:spMk id="2" creationId="{92FFBE81-857F-0659-EC62-20F7EDC03463}"/>
          </ac:spMkLst>
        </pc:spChg>
        <pc:spChg chg="mod">
          <ac:chgData name="Harry Firth" userId="929e6a20-3b88-458e-85a8-12a243658d38" providerId="ADAL" clId="{2338B586-EC8A-4417-96DB-BAAA6D6EB1B7}" dt="2026-01-12T16:12:25.481" v="1830" actId="20577"/>
          <ac:spMkLst>
            <pc:docMk/>
            <pc:sldMk cId="2616978192" sldId="2147475874"/>
            <ac:spMk id="5" creationId="{9D972FB9-FE57-5D13-AC02-B215615C68D8}"/>
          </ac:spMkLst>
        </pc:spChg>
      </pc:sldChg>
      <pc:sldChg chg="modSp mod">
        <pc:chgData name="Harry Firth" userId="929e6a20-3b88-458e-85a8-12a243658d38" providerId="ADAL" clId="{2338B586-EC8A-4417-96DB-BAAA6D6EB1B7}" dt="2026-01-13T09:33:07.811" v="1931" actId="20577"/>
        <pc:sldMkLst>
          <pc:docMk/>
          <pc:sldMk cId="3207930753" sldId="2147475886"/>
        </pc:sldMkLst>
        <pc:spChg chg="mod">
          <ac:chgData name="Harry Firth" userId="929e6a20-3b88-458e-85a8-12a243658d38" providerId="ADAL" clId="{2338B586-EC8A-4417-96DB-BAAA6D6EB1B7}" dt="2026-01-13T09:33:07.811" v="1931" actId="20577"/>
          <ac:spMkLst>
            <pc:docMk/>
            <pc:sldMk cId="3207930753" sldId="2147475886"/>
            <ac:spMk id="2" creationId="{8AF2B93E-C538-CA2D-4F1F-CD6045B998EB}"/>
          </ac:spMkLst>
        </pc:spChg>
        <pc:spChg chg="mod">
          <ac:chgData name="Harry Firth" userId="929e6a20-3b88-458e-85a8-12a243658d38" providerId="ADAL" clId="{2338B586-EC8A-4417-96DB-BAAA6D6EB1B7}" dt="2026-01-13T09:33:03.923" v="1929" actId="20577"/>
          <ac:spMkLst>
            <pc:docMk/>
            <pc:sldMk cId="3207930753" sldId="2147475886"/>
            <ac:spMk id="4" creationId="{C8EE7796-5479-57D4-283D-65653FF4D8CE}"/>
          </ac:spMkLst>
        </pc:spChg>
      </pc:sldChg>
      <pc:sldChg chg="addSp delSp modSp mod">
        <pc:chgData name="Harry Firth" userId="929e6a20-3b88-458e-85a8-12a243658d38" providerId="ADAL" clId="{2338B586-EC8A-4417-96DB-BAAA6D6EB1B7}" dt="2026-01-13T09:37:49.297" v="1936" actId="403"/>
        <pc:sldMkLst>
          <pc:docMk/>
          <pc:sldMk cId="2103831322" sldId="2147478964"/>
        </pc:sldMkLst>
        <pc:spChg chg="add mod">
          <ac:chgData name="Harry Firth" userId="929e6a20-3b88-458e-85a8-12a243658d38" providerId="ADAL" clId="{2338B586-EC8A-4417-96DB-BAAA6D6EB1B7}" dt="2026-01-13T09:37:49.297" v="1936" actId="403"/>
          <ac:spMkLst>
            <pc:docMk/>
            <pc:sldMk cId="2103831322" sldId="2147478964"/>
            <ac:spMk id="5" creationId="{34E19977-480E-42AB-9C9E-BBBAF39269EE}"/>
          </ac:spMkLst>
        </pc:spChg>
      </pc:sldChg>
      <pc:sldChg chg="modSp add mod">
        <pc:chgData name="Harry Firth" userId="929e6a20-3b88-458e-85a8-12a243658d38" providerId="ADAL" clId="{2338B586-EC8A-4417-96DB-BAAA6D6EB1B7}" dt="2026-01-13T09:28:02.245" v="1891" actId="20577"/>
        <pc:sldMkLst>
          <pc:docMk/>
          <pc:sldMk cId="2160282536" sldId="2147478965"/>
        </pc:sldMkLst>
        <pc:spChg chg="mod">
          <ac:chgData name="Harry Firth" userId="929e6a20-3b88-458e-85a8-12a243658d38" providerId="ADAL" clId="{2338B586-EC8A-4417-96DB-BAAA6D6EB1B7}" dt="2026-01-13T09:28:02.245" v="1891" actId="20577"/>
          <ac:spMkLst>
            <pc:docMk/>
            <pc:sldMk cId="2160282536" sldId="2147478965"/>
            <ac:spMk id="2" creationId="{1AC59F6F-87FA-64B1-00B8-77AC8283F4AE}"/>
          </ac:spMkLst>
        </pc:spChg>
      </pc:sldChg>
      <pc:sldChg chg="add">
        <pc:chgData name="Harry Firth" userId="929e6a20-3b88-458e-85a8-12a243658d38" providerId="ADAL" clId="{2338B586-EC8A-4417-96DB-BAAA6D6EB1B7}" dt="2026-01-13T09:32:03.522" v="1892"/>
        <pc:sldMkLst>
          <pc:docMk/>
          <pc:sldMk cId="3969195343" sldId="2147478966"/>
        </pc:sldMkLst>
      </pc:sldChg>
      <pc:sldChg chg="add">
        <pc:chgData name="Harry Firth" userId="929e6a20-3b88-458e-85a8-12a243658d38" providerId="ADAL" clId="{2338B586-EC8A-4417-96DB-BAAA6D6EB1B7}" dt="2026-01-13T09:32:10.874" v="1893"/>
        <pc:sldMkLst>
          <pc:docMk/>
          <pc:sldMk cId="1779333616" sldId="2147478967"/>
        </pc:sldMkLst>
      </pc:sldChg>
      <pc:sldChg chg="modSp add mod ord">
        <pc:chgData name="Harry Firth" userId="929e6a20-3b88-458e-85a8-12a243658d38" providerId="ADAL" clId="{2338B586-EC8A-4417-96DB-BAAA6D6EB1B7}" dt="2026-01-15T09:10:44.309" v="2028" actId="20577"/>
        <pc:sldMkLst>
          <pc:docMk/>
          <pc:sldMk cId="4012495589" sldId="2147478971"/>
        </pc:sldMkLst>
        <pc:spChg chg="mod">
          <ac:chgData name="Harry Firth" userId="929e6a20-3b88-458e-85a8-12a243658d38" providerId="ADAL" clId="{2338B586-EC8A-4417-96DB-BAAA6D6EB1B7}" dt="2026-01-15T09:10:38.813" v="2015"/>
          <ac:spMkLst>
            <pc:docMk/>
            <pc:sldMk cId="4012495589" sldId="2147478971"/>
            <ac:spMk id="2" creationId="{0C488D66-91CF-F64F-5BBB-C434BE81C978}"/>
          </ac:spMkLst>
        </pc:spChg>
        <pc:spChg chg="mod">
          <ac:chgData name="Harry Firth" userId="929e6a20-3b88-458e-85a8-12a243658d38" providerId="ADAL" clId="{2338B586-EC8A-4417-96DB-BAAA6D6EB1B7}" dt="2026-01-15T09:10:44.309" v="2028" actId="20577"/>
          <ac:spMkLst>
            <pc:docMk/>
            <pc:sldMk cId="4012495589" sldId="2147478971"/>
            <ac:spMk id="4" creationId="{5EE36770-9620-17AB-12E8-5C10BF7993C9}"/>
          </ac:spMkLst>
        </pc:spChg>
      </pc:sldChg>
    </pc:docChg>
  </pc:docChgLst>
  <pc:docChgLst>
    <pc:chgData name="James Hardy" userId="76cfd043-a32c-4e6d-a40b-b44eb2ddf810" providerId="ADAL" clId="{A8EF1328-5ECC-45CC-885D-4176B5B6CBFD}"/>
    <pc:docChg chg="undo redo custSel addSld delSld modSld">
      <pc:chgData name="James Hardy" userId="76cfd043-a32c-4e6d-a40b-b44eb2ddf810" providerId="ADAL" clId="{A8EF1328-5ECC-45CC-885D-4176B5B6CBFD}" dt="2026-01-15T09:53:36.066" v="1181"/>
      <pc:docMkLst>
        <pc:docMk/>
      </pc:docMkLst>
      <pc:sldChg chg="add del">
        <pc:chgData name="James Hardy" userId="76cfd043-a32c-4e6d-a40b-b44eb2ddf810" providerId="ADAL" clId="{A8EF1328-5ECC-45CC-885D-4176B5B6CBFD}" dt="2026-01-15T09:53:36.066" v="1181"/>
        <pc:sldMkLst>
          <pc:docMk/>
          <pc:sldMk cId="363590472" sldId="283"/>
        </pc:sldMkLst>
      </pc:sldChg>
      <pc:sldChg chg="modSp new mod">
        <pc:chgData name="James Hardy" userId="76cfd043-a32c-4e6d-a40b-b44eb2ddf810" providerId="ADAL" clId="{A8EF1328-5ECC-45CC-885D-4176B5B6CBFD}" dt="2026-01-15T08:19:21.004" v="73" actId="14100"/>
        <pc:sldMkLst>
          <pc:docMk/>
          <pc:sldMk cId="2278801095" sldId="2147478968"/>
        </pc:sldMkLst>
        <pc:spChg chg="mod">
          <ac:chgData name="James Hardy" userId="76cfd043-a32c-4e6d-a40b-b44eb2ddf810" providerId="ADAL" clId="{A8EF1328-5ECC-45CC-885D-4176B5B6CBFD}" dt="2026-01-15T07:54:18.093" v="10" actId="27636"/>
          <ac:spMkLst>
            <pc:docMk/>
            <pc:sldMk cId="2278801095" sldId="2147478968"/>
            <ac:spMk id="2" creationId="{69837AD3-D75A-6E8D-D758-BA5B425DFC2D}"/>
          </ac:spMkLst>
        </pc:spChg>
        <pc:spChg chg="mod">
          <ac:chgData name="James Hardy" userId="76cfd043-a32c-4e6d-a40b-b44eb2ddf810" providerId="ADAL" clId="{A8EF1328-5ECC-45CC-885D-4176B5B6CBFD}" dt="2026-01-15T08:19:21.004" v="73" actId="14100"/>
          <ac:spMkLst>
            <pc:docMk/>
            <pc:sldMk cId="2278801095" sldId="2147478968"/>
            <ac:spMk id="3" creationId="{161F475E-0D98-0DA9-F406-02C7DB21FDC8}"/>
          </ac:spMkLst>
        </pc:spChg>
      </pc:sldChg>
      <pc:sldChg chg="modSp add mod">
        <pc:chgData name="James Hardy" userId="76cfd043-a32c-4e6d-a40b-b44eb2ddf810" providerId="ADAL" clId="{A8EF1328-5ECC-45CC-885D-4176B5B6CBFD}" dt="2026-01-15T08:29:30.650" v="1178" actId="20577"/>
        <pc:sldMkLst>
          <pc:docMk/>
          <pc:sldMk cId="3949974485" sldId="2147478969"/>
        </pc:sldMkLst>
        <pc:spChg chg="mod">
          <ac:chgData name="James Hardy" userId="76cfd043-a32c-4e6d-a40b-b44eb2ddf810" providerId="ADAL" clId="{A8EF1328-5ECC-45CC-885D-4176B5B6CBFD}" dt="2026-01-15T08:19:38.025" v="90" actId="20577"/>
          <ac:spMkLst>
            <pc:docMk/>
            <pc:sldMk cId="3949974485" sldId="2147478969"/>
            <ac:spMk id="2" creationId="{9423227B-AA82-4A4A-8E8A-28E159B337A6}"/>
          </ac:spMkLst>
        </pc:spChg>
        <pc:spChg chg="mod">
          <ac:chgData name="James Hardy" userId="76cfd043-a32c-4e6d-a40b-b44eb2ddf810" providerId="ADAL" clId="{A8EF1328-5ECC-45CC-885D-4176B5B6CBFD}" dt="2026-01-15T08:29:30.650" v="1178" actId="20577"/>
          <ac:spMkLst>
            <pc:docMk/>
            <pc:sldMk cId="3949974485" sldId="2147478969"/>
            <ac:spMk id="3" creationId="{44251070-9330-B297-3168-8BD553B22E20}"/>
          </ac:spMkLst>
        </pc:spChg>
      </pc:sldChg>
      <pc:sldChg chg="modSp add mod">
        <pc:chgData name="James Hardy" userId="76cfd043-a32c-4e6d-a40b-b44eb2ddf810" providerId="ADAL" clId="{A8EF1328-5ECC-45CC-885D-4176B5B6CBFD}" dt="2026-01-15T08:29:05.872" v="1174" actId="1076"/>
        <pc:sldMkLst>
          <pc:docMk/>
          <pc:sldMk cId="1625050611" sldId="2147478970"/>
        </pc:sldMkLst>
        <pc:spChg chg="mod">
          <ac:chgData name="James Hardy" userId="76cfd043-a32c-4e6d-a40b-b44eb2ddf810" providerId="ADAL" clId="{A8EF1328-5ECC-45CC-885D-4176B5B6CBFD}" dt="2026-01-15T08:28:11.628" v="987" actId="20577"/>
          <ac:spMkLst>
            <pc:docMk/>
            <pc:sldMk cId="1625050611" sldId="2147478970"/>
            <ac:spMk id="2" creationId="{43C8BA23-2E93-A54B-207B-567C4162D446}"/>
          </ac:spMkLst>
        </pc:spChg>
        <pc:spChg chg="mod">
          <ac:chgData name="James Hardy" userId="76cfd043-a32c-4e6d-a40b-b44eb2ddf810" providerId="ADAL" clId="{A8EF1328-5ECC-45CC-885D-4176B5B6CBFD}" dt="2026-01-15T08:29:05.872" v="1174" actId="1076"/>
          <ac:spMkLst>
            <pc:docMk/>
            <pc:sldMk cId="1625050611" sldId="2147478970"/>
            <ac:spMk id="3" creationId="{03110DCD-8F15-8512-C06D-CA5E7732D055}"/>
          </ac:spMkLst>
        </pc:spChg>
      </pc:sldChg>
      <pc:sldChg chg="add del">
        <pc:chgData name="James Hardy" userId="76cfd043-a32c-4e6d-a40b-b44eb2ddf810" providerId="ADAL" clId="{A8EF1328-5ECC-45CC-885D-4176B5B6CBFD}" dt="2026-01-15T09:53:36.033" v="1180"/>
        <pc:sldMkLst>
          <pc:docMk/>
          <pc:sldMk cId="1302068697" sldId="2147478972"/>
        </pc:sldMkLst>
      </pc:sldChg>
      <pc:sldChg chg="add">
        <pc:chgData name="James Hardy" userId="76cfd043-a32c-4e6d-a40b-b44eb2ddf810" providerId="ADAL" clId="{A8EF1328-5ECC-45CC-885D-4176B5B6CBFD}" dt="2026-01-15T09:53:36.066" v="1181"/>
        <pc:sldMkLst>
          <pc:docMk/>
          <pc:sldMk cId="1581875041" sldId="2147478972"/>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15/01/2026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15/01/2026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22770930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15/01/2026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29889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2905639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985089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736795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304553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1784392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15/01/2026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259383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17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77409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5.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8.xml"/><Relationship Id="rId7" Type="http://schemas.openxmlformats.org/officeDocument/2006/relationships/image" Target="../media/image1.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5.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42" Type="http://schemas.openxmlformats.org/officeDocument/2006/relationships/slideLayout" Target="../slideLayouts/slideLayout72.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45" Type="http://schemas.openxmlformats.org/officeDocument/2006/relationships/image" Target="../media/image1.png"/><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4" Type="http://schemas.openxmlformats.org/officeDocument/2006/relationships/theme" Target="../theme/theme6.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43" Type="http://schemas.openxmlformats.org/officeDocument/2006/relationships/slideLayout" Target="../slideLayouts/slideLayout73.xml"/><Relationship Id="rId8" Type="http://schemas.openxmlformats.org/officeDocument/2006/relationships/slideLayout" Target="../slideLayouts/slideLayout38.xml"/><Relationship Id="rId3" Type="http://schemas.openxmlformats.org/officeDocument/2006/relationships/slideLayout" Target="../slideLayouts/slideLayout33.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 Id="rId46" Type="http://schemas.openxmlformats.org/officeDocument/2006/relationships/image" Target="../media/image2.png"/><Relationship Id="rId20" Type="http://schemas.openxmlformats.org/officeDocument/2006/relationships/slideLayout" Target="../slideLayouts/slideLayout50.xml"/><Relationship Id="rId4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901883868"/>
      </p:ext>
    </p:extLst>
  </p:cSld>
  <p:clrMap bg1="lt1" tx1="dk1" bg2="lt2" tx2="dk2" accent1="accent1" accent2="accent2" accent3="accent3" accent4="accent4" accent5="accent5" accent6="accent6" hlink="hlink" folHlink="folHlink"/>
  <p:sldLayoutIdLst>
    <p:sldLayoutId id="2147484226"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 id="2147484299" r:id="rId16"/>
    <p:sldLayoutId id="2147484300" r:id="rId17"/>
    <p:sldLayoutId id="2147484301" r:id="rId18"/>
    <p:sldLayoutId id="2147484302" r:id="rId19"/>
    <p:sldLayoutId id="2147484303" r:id="rId20"/>
    <p:sldLayoutId id="2147484304" r:id="rId21"/>
    <p:sldLayoutId id="2147484305" r:id="rId22"/>
    <p:sldLayoutId id="2147484306" r:id="rId23"/>
    <p:sldLayoutId id="2147484307" r:id="rId24"/>
    <p:sldLayoutId id="2147484308" r:id="rId25"/>
    <p:sldLayoutId id="2147484309" r:id="rId26"/>
    <p:sldLayoutId id="2147484310" r:id="rId27"/>
    <p:sldLayoutId id="2147484311" r:id="rId28"/>
    <p:sldLayoutId id="2147484312" r:id="rId29"/>
    <p:sldLayoutId id="2147484313" r:id="rId30"/>
    <p:sldLayoutId id="2147484314" r:id="rId31"/>
    <p:sldLayoutId id="2147484315" r:id="rId32"/>
    <p:sldLayoutId id="2147484316" r:id="rId33"/>
    <p:sldLayoutId id="2147484317" r:id="rId34"/>
    <p:sldLayoutId id="2147484318" r:id="rId35"/>
    <p:sldLayoutId id="2147484319" r:id="rId36"/>
    <p:sldLayoutId id="2147484320" r:id="rId37"/>
    <p:sldLayoutId id="2147484321" r:id="rId38"/>
    <p:sldLayoutId id="2147484322" r:id="rId39"/>
    <p:sldLayoutId id="2147484323" r:id="rId40"/>
    <p:sldLayoutId id="2147484324" r:id="rId41"/>
    <p:sldLayoutId id="2147484325" r:id="rId42"/>
    <p:sldLayoutId id="2147484326"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james.hardy@recmanager.co.uk" TargetMode="External"/><Relationship Id="rId2" Type="http://schemas.openxmlformats.org/officeDocument/2006/relationships/hyperlink" Target="mailto:enquiries@recmanager.co.uk" TargetMode="External"/><Relationship Id="rId1" Type="http://schemas.openxmlformats.org/officeDocument/2006/relationships/slideLayout" Target="../slideLayouts/slideLayout7.xml"/><Relationship Id="rId4" Type="http://schemas.openxmlformats.org/officeDocument/2006/relationships/hyperlink" Target="mailto:change.management@recmanager.co.uk"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15 January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Glenn sheern</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553479055"/>
              </p:ext>
            </p:extLst>
          </p:nvPr>
        </p:nvGraphicFramePr>
        <p:xfrm>
          <a:off x="847344" y="1163402"/>
          <a:ext cx="9528049" cy="4548469"/>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TITLE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TIME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LEAD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84754">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66344">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5385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I0172 - End-to-End New Connections Process Review</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105106398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I0296 - Registration ID Required for MHHS Appointments </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10:25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Jonny Moore</a:t>
                      </a:r>
                    </a:p>
                  </a:txBody>
                  <a:tcPr marL="22680" marR="11861" marT="6480" marB="48600" anchor="ctr"/>
                </a:tc>
                <a:extLst>
                  <a:ext uri="{0D108BD9-81ED-4DB2-BD59-A6C34878D82A}">
                    <a16:rowId xmlns:a16="http://schemas.microsoft.com/office/drawing/2014/main" val="122592965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I0297 - Meter Manufacturers Make and Type not Populated in SMRS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10:45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Jonny Moore</a:t>
                      </a:r>
                    </a:p>
                  </a:txBody>
                  <a:tcPr marL="22680" marR="11861" marT="6480" marB="48600" anchor="ctr"/>
                </a:tc>
                <a:extLst>
                  <a:ext uri="{0D108BD9-81ED-4DB2-BD59-A6C34878D82A}">
                    <a16:rowId xmlns:a16="http://schemas.microsoft.com/office/drawing/2014/main" val="2112036496"/>
                  </a:ext>
                </a:extLst>
              </a:tr>
              <a:tr h="5303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Change Team</a:t>
                      </a:r>
                    </a:p>
                  </a:txBody>
                  <a:tcPr marL="22680" marR="11861" marT="6480" marB="48600" anchor="ctr"/>
                </a:tc>
                <a:extLst>
                  <a:ext uri="{0D108BD9-81ED-4DB2-BD59-A6C34878D82A}">
                    <a16:rowId xmlns:a16="http://schemas.microsoft.com/office/drawing/2014/main" val="3098268389"/>
                  </a:ext>
                </a:extLst>
              </a:tr>
              <a:tr h="73788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I0290 - Legacy Data Item API Service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11:15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Lorna Mallon</a:t>
                      </a:r>
                    </a:p>
                  </a:txBody>
                  <a:tcPr marL="22680" marR="11861" marT="6480" marB="48600" anchor="ctr"/>
                </a:tc>
                <a:extLst>
                  <a:ext uri="{0D108BD9-81ED-4DB2-BD59-A6C34878D82A}">
                    <a16:rowId xmlns:a16="http://schemas.microsoft.com/office/drawing/2014/main" val="270219565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a:cs typeface="Roboto" panose="02000000000000000000" pitchFamily="2" charset="0"/>
              </a:rPr>
              <a:t>4. I0172 - End-to-End New Connections Process Review</a:t>
            </a:r>
            <a:br>
              <a:rPr lang="en-GB" sz="2400">
                <a:cs typeface="Roboto" panose="02000000000000000000" pitchFamily="2" charset="0"/>
              </a:rPr>
            </a:b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sz="2400" b="1">
                <a:cs typeface="Roboto" panose="02000000000000000000" pitchFamily="2" charset="0"/>
              </a:rPr>
              <a:t>James hardy</a:t>
            </a:r>
            <a:endParaRPr lang="en-GB" b="1">
              <a:cs typeface="Roboto" panose="02000000000000000000" pitchFamily="2" charset="0"/>
            </a:endParaRPr>
          </a:p>
        </p:txBody>
      </p:sp>
    </p:spTree>
    <p:extLst>
      <p:ext uri="{BB962C8B-B14F-4D97-AF65-F5344CB8AC3E}">
        <p14:creationId xmlns:p14="http://schemas.microsoft.com/office/powerpoint/2010/main" val="2616978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7AD3-D75A-6E8D-D758-BA5B425DFC2D}"/>
              </a:ext>
            </a:extLst>
          </p:cNvPr>
          <p:cNvSpPr>
            <a:spLocks noGrp="1"/>
          </p:cNvSpPr>
          <p:nvPr>
            <p:ph type="title"/>
          </p:nvPr>
        </p:nvSpPr>
        <p:spPr/>
        <p:txBody>
          <a:bodyPr>
            <a:normAutofit fontScale="90000"/>
          </a:bodyPr>
          <a:lstStyle/>
          <a:p>
            <a:r>
              <a:rPr lang="en-GB"/>
              <a:t>I0172 - </a:t>
            </a:r>
            <a:r>
              <a:rPr lang="en-GB">
                <a:cs typeface="Roboto" panose="02000000000000000000" pitchFamily="2" charset="0"/>
              </a:rPr>
              <a:t>End-to-End New Connections Process Review</a:t>
            </a:r>
            <a:endParaRPr lang="en-GB"/>
          </a:p>
        </p:txBody>
      </p:sp>
      <p:sp>
        <p:nvSpPr>
          <p:cNvPr id="3" name="Content Placeholder 2">
            <a:extLst>
              <a:ext uri="{FF2B5EF4-FFF2-40B4-BE49-F238E27FC236}">
                <a16:creationId xmlns:a16="http://schemas.microsoft.com/office/drawing/2014/main" id="{161F475E-0D98-0DA9-F406-02C7DB21FDC8}"/>
              </a:ext>
            </a:extLst>
          </p:cNvPr>
          <p:cNvSpPr>
            <a:spLocks noGrp="1"/>
          </p:cNvSpPr>
          <p:nvPr>
            <p:ph sz="quarter" idx="10"/>
          </p:nvPr>
        </p:nvSpPr>
        <p:spPr>
          <a:xfrm>
            <a:off x="548640" y="1630036"/>
            <a:ext cx="10844784" cy="5063372"/>
          </a:xfrm>
        </p:spPr>
        <p:txBody>
          <a:bodyPr>
            <a:normAutofit/>
          </a:bodyPr>
          <a:lstStyle/>
          <a:p>
            <a:pPr marL="0" indent="0">
              <a:buNone/>
            </a:pPr>
            <a:r>
              <a:rPr lang="en-GB"/>
              <a:t>To date, the Code Manager has completed the following: </a:t>
            </a:r>
          </a:p>
          <a:p>
            <a:r>
              <a:rPr lang="en-GB"/>
              <a:t>An industry information request to gain an initial understanding on the scale of the issues being explored in the new connections process; </a:t>
            </a:r>
          </a:p>
          <a:p>
            <a:r>
              <a:rPr lang="en-GB"/>
              <a:t>Engagement with the Cross-Code Steering Group (CCSG) to determine cross-code impacts with the new connections process (and subsequent Smart Meter commissioning activities). </a:t>
            </a:r>
          </a:p>
          <a:p>
            <a:r>
              <a:rPr lang="en-GB"/>
              <a:t>The Code Manager has to date led discussions on the process from MPXN creation to meter installation. Most recently the Code Manager has separated the gas and electricity processes for meter installations to allow Parties to make sure they have the most appropriate resources taking part. </a:t>
            </a:r>
          </a:p>
          <a:p>
            <a:r>
              <a:rPr lang="en-GB"/>
              <a:t>Published the process maps from the Change Issues Group discussions on the REC Portal to allow stakeholders to review, and reference, where required, and to assist with their understanding of their obligations and processes to follow. </a:t>
            </a:r>
          </a:p>
          <a:p>
            <a:r>
              <a:rPr lang="en-GB"/>
              <a:t>At present, stakeholder engagement has confirmed that the current processes are appropriately set up and no changes to the processes have been identified. As such, following a meeting between the REC Code Manager and the Proposer on 08 December 2025, it has been proposed that the Code Manager proceeds with resolving this Issue, rather than progressing I0172 into a Change Proposal.</a:t>
            </a:r>
          </a:p>
        </p:txBody>
      </p:sp>
    </p:spTree>
    <p:extLst>
      <p:ext uri="{BB962C8B-B14F-4D97-AF65-F5344CB8AC3E}">
        <p14:creationId xmlns:p14="http://schemas.microsoft.com/office/powerpoint/2010/main" val="2278801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4C17D-3AAA-A112-E825-674F6BCF89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23227B-AA82-4A4A-8E8A-28E159B337A6}"/>
              </a:ext>
            </a:extLst>
          </p:cNvPr>
          <p:cNvSpPr>
            <a:spLocks noGrp="1"/>
          </p:cNvSpPr>
          <p:nvPr>
            <p:ph type="title"/>
          </p:nvPr>
        </p:nvSpPr>
        <p:spPr/>
        <p:txBody>
          <a:bodyPr>
            <a:normAutofit/>
          </a:bodyPr>
          <a:lstStyle/>
          <a:p>
            <a:r>
              <a:rPr lang="en-GB"/>
              <a:t>I0172 – Next Steps</a:t>
            </a:r>
          </a:p>
        </p:txBody>
      </p:sp>
      <p:sp>
        <p:nvSpPr>
          <p:cNvPr id="3" name="Content Placeholder 2">
            <a:extLst>
              <a:ext uri="{FF2B5EF4-FFF2-40B4-BE49-F238E27FC236}">
                <a16:creationId xmlns:a16="http://schemas.microsoft.com/office/drawing/2014/main" id="{44251070-9330-B297-3168-8BD553B22E20}"/>
              </a:ext>
            </a:extLst>
          </p:cNvPr>
          <p:cNvSpPr>
            <a:spLocks noGrp="1"/>
          </p:cNvSpPr>
          <p:nvPr>
            <p:ph sz="quarter" idx="10"/>
          </p:nvPr>
        </p:nvSpPr>
        <p:spPr>
          <a:xfrm>
            <a:off x="521208" y="1429503"/>
            <a:ext cx="11119104" cy="5063372"/>
          </a:xfrm>
        </p:spPr>
        <p:txBody>
          <a:bodyPr>
            <a:normAutofit/>
          </a:bodyPr>
          <a:lstStyle/>
          <a:p>
            <a:pPr marL="0" indent="0">
              <a:buNone/>
            </a:pPr>
            <a:r>
              <a:rPr lang="en-GB" b="1"/>
              <a:t>Ahead of the February Change Issues Group meeting:</a:t>
            </a:r>
          </a:p>
          <a:p>
            <a:r>
              <a:rPr lang="en-GB"/>
              <a:t>All Address Managements aspects that have been raised under I0172, will continue to be considered and resolved under REC Issue I0200 – Address Management Targets. </a:t>
            </a:r>
          </a:p>
          <a:p>
            <a:r>
              <a:rPr lang="en-GB"/>
              <a:t>The Code Manager will review, and amend where required, all I0172 material and ensure they are accessible from a suitable place on the REC Portal</a:t>
            </a:r>
          </a:p>
          <a:p>
            <a:r>
              <a:rPr lang="en-GB"/>
              <a:t>REC Parties are asked if there are any other areas of the New Connections Process that they would like the Code Manager to discuss, or provide further guidance on, please contact us before </a:t>
            </a:r>
            <a:r>
              <a:rPr lang="en-GB" b="1"/>
              <a:t>29 January 2026.</a:t>
            </a:r>
            <a:endParaRPr lang="en-GB"/>
          </a:p>
          <a:p>
            <a:endParaRPr lang="en-GB"/>
          </a:p>
          <a:p>
            <a:pPr marL="0" indent="0">
              <a:buNone/>
            </a:pPr>
            <a:r>
              <a:rPr lang="en-GB" b="1"/>
              <a:t>Crossed Meters</a:t>
            </a:r>
          </a:p>
          <a:p>
            <a:r>
              <a:rPr lang="en-GB"/>
              <a:t>The Code Manager is still willing to explore the issue of crossed meters. At present, it is the Code Manager’s understanding that the crossed-meters process function correctly, but Parties require further guidance or clarity on the process. </a:t>
            </a:r>
          </a:p>
          <a:p>
            <a:r>
              <a:rPr lang="en-GB"/>
              <a:t>REC Parties are asked to contact the Code Manager with any issues they currently face with the crossed meters process, or any requests for further guidance, before </a:t>
            </a:r>
            <a:r>
              <a:rPr lang="en-GB" b="1"/>
              <a:t>05 February 2026. </a:t>
            </a:r>
            <a:endParaRPr lang="en-GB"/>
          </a:p>
        </p:txBody>
      </p:sp>
    </p:spTree>
    <p:extLst>
      <p:ext uri="{BB962C8B-B14F-4D97-AF65-F5344CB8AC3E}">
        <p14:creationId xmlns:p14="http://schemas.microsoft.com/office/powerpoint/2010/main" val="3949974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40F18-E09C-0DCD-5D70-2FFF245B8F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8BA23-2E93-A54B-207B-567C4162D446}"/>
              </a:ext>
            </a:extLst>
          </p:cNvPr>
          <p:cNvSpPr>
            <a:spLocks noGrp="1"/>
          </p:cNvSpPr>
          <p:nvPr>
            <p:ph type="title"/>
          </p:nvPr>
        </p:nvSpPr>
        <p:spPr/>
        <p:txBody>
          <a:bodyPr>
            <a:normAutofit/>
          </a:bodyPr>
          <a:lstStyle/>
          <a:p>
            <a:r>
              <a:rPr lang="en-GB"/>
              <a:t>I0172 – Contact us</a:t>
            </a:r>
          </a:p>
        </p:txBody>
      </p:sp>
      <p:sp>
        <p:nvSpPr>
          <p:cNvPr id="3" name="Content Placeholder 2">
            <a:extLst>
              <a:ext uri="{FF2B5EF4-FFF2-40B4-BE49-F238E27FC236}">
                <a16:creationId xmlns:a16="http://schemas.microsoft.com/office/drawing/2014/main" id="{03110DCD-8F15-8512-C06D-CA5E7732D055}"/>
              </a:ext>
            </a:extLst>
          </p:cNvPr>
          <p:cNvSpPr>
            <a:spLocks noGrp="1"/>
          </p:cNvSpPr>
          <p:nvPr>
            <p:ph sz="quarter" idx="10"/>
          </p:nvPr>
        </p:nvSpPr>
        <p:spPr>
          <a:xfrm>
            <a:off x="621792" y="2261607"/>
            <a:ext cx="11119104" cy="5063372"/>
          </a:xfrm>
        </p:spPr>
        <p:txBody>
          <a:bodyPr>
            <a:normAutofit/>
          </a:bodyPr>
          <a:lstStyle/>
          <a:p>
            <a:pPr marL="0" indent="0">
              <a:buNone/>
            </a:pPr>
            <a:r>
              <a:rPr lang="en-GB" b="1"/>
              <a:t>REC Service Desk: </a:t>
            </a:r>
            <a:r>
              <a:rPr lang="en-GB">
                <a:hlinkClick r:id="rId2"/>
              </a:rPr>
              <a:t>enquiries@recmanager.co.uk</a:t>
            </a:r>
            <a:r>
              <a:rPr lang="en-GB"/>
              <a:t> </a:t>
            </a:r>
          </a:p>
          <a:p>
            <a:pPr marL="0" indent="0">
              <a:buNone/>
            </a:pPr>
            <a:endParaRPr lang="en-GB"/>
          </a:p>
          <a:p>
            <a:pPr marL="0" indent="0">
              <a:buNone/>
            </a:pPr>
            <a:r>
              <a:rPr lang="en-GB" b="1"/>
              <a:t>Lead Analyst: </a:t>
            </a:r>
            <a:r>
              <a:rPr lang="en-GB">
                <a:hlinkClick r:id="rId3"/>
              </a:rPr>
              <a:t>james.hardy@recmanager.co.uk</a:t>
            </a:r>
            <a:r>
              <a:rPr lang="en-GB"/>
              <a:t> </a:t>
            </a:r>
          </a:p>
          <a:p>
            <a:pPr marL="0" indent="0">
              <a:buNone/>
            </a:pPr>
            <a:endParaRPr lang="en-GB" b="1"/>
          </a:p>
          <a:p>
            <a:pPr marL="0" indent="0">
              <a:buNone/>
            </a:pPr>
            <a:r>
              <a:rPr lang="en-GB" b="1"/>
              <a:t>Change Management: </a:t>
            </a:r>
            <a:r>
              <a:rPr lang="en-GB">
                <a:hlinkClick r:id="rId4"/>
              </a:rPr>
              <a:t>change.management@recmanager.co.uk</a:t>
            </a:r>
            <a:r>
              <a:rPr lang="en-GB"/>
              <a:t> </a:t>
            </a:r>
          </a:p>
        </p:txBody>
      </p:sp>
    </p:spTree>
    <p:extLst>
      <p:ext uri="{BB962C8B-B14F-4D97-AF65-F5344CB8AC3E}">
        <p14:creationId xmlns:p14="http://schemas.microsoft.com/office/powerpoint/2010/main" val="1625050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5. I0296 - Registration ID Required for MHHS Appointments </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a:cs typeface="Roboto" panose="02000000000000000000" pitchFamily="2" charset="0"/>
              </a:rPr>
              <a:t>Jonny </a:t>
            </a:r>
            <a:r>
              <a:rPr lang="en-GB" sz="2400" b="1" err="1">
                <a:cs typeface="Roboto" panose="02000000000000000000" pitchFamily="2" charset="0"/>
              </a:rPr>
              <a:t>moore</a:t>
            </a:r>
            <a:endParaRPr lang="en-GB" b="1">
              <a:cs typeface="Roboto" panose="02000000000000000000" pitchFamily="2" charset="0"/>
            </a:endParaRPr>
          </a:p>
        </p:txBody>
      </p:sp>
    </p:spTree>
    <p:extLst>
      <p:ext uri="{BB962C8B-B14F-4D97-AF65-F5344CB8AC3E}">
        <p14:creationId xmlns:p14="http://schemas.microsoft.com/office/powerpoint/2010/main" val="691650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a:t>I0296 – CSS REGISTRATION ID required for </a:t>
            </a:r>
            <a:r>
              <a:rPr lang="en-US" err="1"/>
              <a:t>mhhs</a:t>
            </a:r>
            <a:r>
              <a:rPr lang="en-US"/>
              <a:t> Agent appointments</a:t>
            </a:r>
            <a:endParaRPr lang="en-GB"/>
          </a:p>
        </p:txBody>
      </p:sp>
      <p:sp>
        <p:nvSpPr>
          <p:cNvPr id="7" name="TextBox 6">
            <a:extLst>
              <a:ext uri="{FF2B5EF4-FFF2-40B4-BE49-F238E27FC236}">
                <a16:creationId xmlns:a16="http://schemas.microsoft.com/office/drawing/2014/main" id="{B0EDC7A8-B9A6-2BB9-77B2-D84275FEB272}"/>
              </a:ext>
            </a:extLst>
          </p:cNvPr>
          <p:cNvSpPr txBox="1"/>
          <p:nvPr/>
        </p:nvSpPr>
        <p:spPr>
          <a:xfrm>
            <a:off x="113913" y="1172705"/>
            <a:ext cx="11203943" cy="52937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Calibri" panose="020F0502020204030204"/>
                <a:ea typeface="+mn-ea"/>
                <a:cs typeface="+mn-cs"/>
              </a:rPr>
              <a:t>Background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An issue has been identified through MHHS Early Life Support that if the DI-849 ‘Central Switching Service (CSS) Registration Id’ data item is not provided by the Supplier in the IF-031 ‘Supplier Agent Appointment Request’ Market Message, the appointment request is rejected by SMRS (Supplier Meter Registration Service). Where the item is not known and so not able to be populated, this is preventing Suppliers from appointing MHHS Agents and initiating MHHS Migrations.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The item DI-849 itself is currently optional within the IF-031, but the SMRS system design does require the CSS Registration Id in order to identify the Suppliers registration.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It is apparent that not all Suppliers know the CSS Registration Id for all their Metering Points, especially for Metering Points that haven’t been switched via CSS processes.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The item is available to Suppliers via Electricity Enquiry Service (EES), but only for Metering Points that have switched via CSS.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As the item is required to appoint MHHS Agents as part of the MHHS Migration process, Suppliers not being able to access the item could impact Suppliers being able to meet their MHHS Migration plans and put the MHHS Migration Milestone (M15) at risk.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This Issue has been raised to investigate options to provide Suppliers the CSS Registration Id where it is not known to allow MHHS Agent Appointments to be progressed.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err="1">
                <a:ln>
                  <a:noFill/>
                </a:ln>
                <a:solidFill>
                  <a:srgbClr val="000000"/>
                </a:solidFill>
                <a:effectLst/>
                <a:uLnTx/>
                <a:uFillTx/>
                <a:latin typeface="Calibri" panose="020F0502020204030204"/>
                <a:ea typeface="+mn-ea"/>
                <a:cs typeface="+mn-cs"/>
              </a:rPr>
              <a:t>Elexon</a:t>
            </a: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 are progressing a separate BSC CP to make the CSS Registration Id mandatory within the IF-031.</a:t>
            </a:r>
          </a:p>
        </p:txBody>
      </p:sp>
    </p:spTree>
    <p:extLst>
      <p:ext uri="{BB962C8B-B14F-4D97-AF65-F5344CB8AC3E}">
        <p14:creationId xmlns:p14="http://schemas.microsoft.com/office/powerpoint/2010/main" val="1426599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2428-7E3C-62B5-1199-94EE39D56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3094C-7A64-AA0C-CCF4-81FD8455572B}"/>
              </a:ext>
            </a:extLst>
          </p:cNvPr>
          <p:cNvSpPr>
            <a:spLocks noGrp="1"/>
          </p:cNvSpPr>
          <p:nvPr>
            <p:ph type="title"/>
          </p:nvPr>
        </p:nvSpPr>
        <p:spPr/>
        <p:txBody>
          <a:bodyPr>
            <a:normAutofit fontScale="90000"/>
          </a:bodyPr>
          <a:lstStyle/>
          <a:p>
            <a:r>
              <a:rPr lang="en-US"/>
              <a:t>I0296 – CSS REGISTRATION ID required for </a:t>
            </a:r>
            <a:r>
              <a:rPr lang="en-US" err="1"/>
              <a:t>mhhs</a:t>
            </a:r>
            <a:r>
              <a:rPr lang="en-US"/>
              <a:t> Agent appointments</a:t>
            </a:r>
            <a:endParaRPr lang="en-GB"/>
          </a:p>
        </p:txBody>
      </p:sp>
      <p:sp>
        <p:nvSpPr>
          <p:cNvPr id="7" name="TextBox 6">
            <a:extLst>
              <a:ext uri="{FF2B5EF4-FFF2-40B4-BE49-F238E27FC236}">
                <a16:creationId xmlns:a16="http://schemas.microsoft.com/office/drawing/2014/main" id="{701C9E70-9610-7D2D-CEF7-AF00C03F4ED8}"/>
              </a:ext>
            </a:extLst>
          </p:cNvPr>
          <p:cNvSpPr txBox="1"/>
          <p:nvPr/>
        </p:nvSpPr>
        <p:spPr>
          <a:xfrm>
            <a:off x="113913" y="1172705"/>
            <a:ext cx="11048667"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Calibri" panose="020F0502020204030204"/>
                <a:ea typeface="+mn-ea"/>
                <a:cs typeface="+mn-cs"/>
              </a:rPr>
              <a:t>Resolution Options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Two potential options have initially been identified: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 </a:t>
            </a:r>
            <a:r>
              <a:rPr kumimoji="0" lang="en-GB" sz="1600" b="1" i="0" u="none" strike="noStrike" kern="1200" cap="none" spc="0" normalizeH="0" baseline="0" noProof="0">
                <a:ln>
                  <a:noFill/>
                </a:ln>
                <a:solidFill>
                  <a:srgbClr val="70ADA3"/>
                </a:solidFill>
                <a:effectLst/>
                <a:uLnTx/>
                <a:uFillTx/>
                <a:latin typeface="Calibri" panose="020F0502020204030204"/>
                <a:ea typeface="+mn-ea"/>
                <a:cs typeface="+mn-cs"/>
              </a:rPr>
              <a:t>Code Manager process </a:t>
            </a: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where CSS Registration Ids for Metering Points not having been through a CSS managed switch are provided to Suppliers.</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This would be quick to implement but would be a short-term exercise to provide the CSS Registration ID for MHHS Migration to Suppliers on request.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An </a:t>
            </a:r>
            <a:r>
              <a:rPr kumimoji="0" lang="en-GB" sz="1600" b="1" i="0" u="none" strike="noStrike" kern="1200" cap="none" spc="0" normalizeH="0" baseline="0" noProof="0">
                <a:ln>
                  <a:noFill/>
                </a:ln>
                <a:solidFill>
                  <a:srgbClr val="70ADA3"/>
                </a:solidFill>
                <a:effectLst/>
                <a:uLnTx/>
                <a:uFillTx/>
                <a:latin typeface="Calibri" panose="020F0502020204030204"/>
                <a:ea typeface="+mn-ea"/>
                <a:cs typeface="+mn-cs"/>
              </a:rPr>
              <a:t>EES solution </a:t>
            </a: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to publish the CSS Registration Id for all Meter Points and not just those having been through a CSS managed swich.</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This would require technical changes to the EES solution and require a longer implementation time (subject to an impact assessment). However, it would be an enduring solution.</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Given that the MHHS Migration is under way and this issue is currently preventing Metering Points from Migrating, it is felt that the </a:t>
            </a:r>
            <a:r>
              <a:rPr kumimoji="0" lang="en-GB" sz="1600" b="1" i="0" u="none" strike="noStrike" kern="1200" cap="none" spc="0" normalizeH="0" baseline="0" noProof="0">
                <a:ln>
                  <a:noFill/>
                </a:ln>
                <a:solidFill>
                  <a:srgbClr val="70ADA3"/>
                </a:solidFill>
                <a:effectLst/>
                <a:uLnTx/>
                <a:uFillTx/>
                <a:latin typeface="Calibri" panose="020F0502020204030204"/>
                <a:ea typeface="+mn-ea"/>
                <a:cs typeface="+mn-cs"/>
              </a:rPr>
              <a:t>Code Manager solution </a:t>
            </a: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would be the best to progress in order to quickly mitigate the MHHS Migration Risk.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The Change Issue Group is asked for comment on:</a:t>
            </a:r>
          </a:p>
          <a:p>
            <a:pPr marL="742950" marR="0" lvl="1"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Are there alternate options that should be considered; and</a:t>
            </a:r>
          </a:p>
          <a:p>
            <a:pPr marL="742950" marR="0" lvl="1"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Do they agree that the Code Manager managed solution is the preferred option given the MHHS Migration timescales.</a:t>
            </a:r>
            <a:endParaRPr kumimoji="0" lang="en-GB" sz="1600" b="1" i="0" u="none" strike="noStrike" kern="1200" cap="none" spc="0" normalizeH="0" baseline="0" noProof="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1393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C0C65-98AB-794F-8C57-CA17CE983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C59F6F-87FA-64B1-00B8-77AC8283F4AE}"/>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6. I0297 - Meter Manufacturers Make and Type not Populated in SMRS</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701EF78F-FD64-09C8-305A-EF7D1EB1C601}"/>
              </a:ext>
            </a:extLst>
          </p:cNvPr>
          <p:cNvSpPr>
            <a:spLocks noGrp="1"/>
          </p:cNvSpPr>
          <p:nvPr>
            <p:ph type="body" sz="quarter" idx="10"/>
          </p:nvPr>
        </p:nvSpPr>
        <p:spPr/>
        <p:txBody>
          <a:bodyPr>
            <a:normAutofit/>
          </a:bodyPr>
          <a:lstStyle/>
          <a:p>
            <a:r>
              <a:rPr lang="en-GB" sz="2400" b="1">
                <a:cs typeface="Roboto" panose="02000000000000000000" pitchFamily="2" charset="0"/>
              </a:rPr>
              <a:t>Jonny </a:t>
            </a:r>
            <a:r>
              <a:rPr lang="en-GB" sz="2400" b="1" err="1">
                <a:cs typeface="Roboto" panose="02000000000000000000" pitchFamily="2" charset="0"/>
              </a:rPr>
              <a:t>moore</a:t>
            </a:r>
            <a:endParaRPr lang="en-GB" b="1">
              <a:cs typeface="Roboto" panose="02000000000000000000" pitchFamily="2" charset="0"/>
            </a:endParaRPr>
          </a:p>
        </p:txBody>
      </p:sp>
    </p:spTree>
    <p:extLst>
      <p:ext uri="{BB962C8B-B14F-4D97-AF65-F5344CB8AC3E}">
        <p14:creationId xmlns:p14="http://schemas.microsoft.com/office/powerpoint/2010/main" val="2160282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a:t>I0297 – manufacturers Make and type not populated within </a:t>
            </a:r>
            <a:r>
              <a:rPr lang="en-US" err="1"/>
              <a:t>smrs</a:t>
            </a:r>
            <a:endParaRPr lang="en-GB"/>
          </a:p>
        </p:txBody>
      </p:sp>
      <p:sp>
        <p:nvSpPr>
          <p:cNvPr id="7" name="TextBox 6">
            <a:extLst>
              <a:ext uri="{FF2B5EF4-FFF2-40B4-BE49-F238E27FC236}">
                <a16:creationId xmlns:a16="http://schemas.microsoft.com/office/drawing/2014/main" id="{B0EDC7A8-B9A6-2BB9-77B2-D84275FEB272}"/>
              </a:ext>
            </a:extLst>
          </p:cNvPr>
          <p:cNvSpPr txBox="1"/>
          <p:nvPr/>
        </p:nvSpPr>
        <p:spPr>
          <a:xfrm>
            <a:off x="113914" y="1172705"/>
            <a:ext cx="10560122" cy="49244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Calibri" panose="020F0502020204030204"/>
                <a:ea typeface="+mn-ea"/>
                <a:cs typeface="+mn-cs"/>
              </a:rPr>
              <a:t>Background</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An issue has been identified through MHHS Early Life Support that although the data item J0410 / DI-048 ‘Manufacturer Make and Type’ is required to be communicated within MHHS Meter Technical Details (MTD) Messages from Supplier Meter Registration Service (SMRS) it is not currently populated within the SMRS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The J0410 item is present within the MTD Market Messages for Traditional and Advanced Meters (D0150 and D0268) however these Messages are not sent for MHHS Migrated Smart Meters, meaning that without intervention the Manufacturers Make and Type will be sent as a null value during the migration process and potentially be lost post MHHS Migration for MHHS Migrated Metering Points.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It is not currently possible to populate the Manufacturers Make and Type in SMRS via legacy processes (it is not an item contained within the D0312).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Although this issue will not have a direct impact on the MHHS Migration process, the potential loss of the data could have an impact on a number of Supplier and Metering processes.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This Issue has been raised to consider means to either populate the item within SMRS prior to MHHS Migration or a process to ensure it is populated immediately post Migration.</a:t>
            </a:r>
          </a:p>
          <a:p>
            <a:pPr marL="0" marR="0" lvl="0" indent="0" algn="l" defTabSz="914400" rtl="0" eaLnBrk="1" fontAlgn="auto" latinLnBrk="0" hangingPunct="1">
              <a:lnSpc>
                <a:spcPct val="100000"/>
              </a:lnSpc>
              <a:spcBef>
                <a:spcPts val="0"/>
              </a:spcBef>
              <a:spcAft>
                <a:spcPts val="0"/>
              </a:spcAft>
              <a:buClr>
                <a:srgbClr val="70ADA3"/>
              </a:buClr>
              <a:buSzTx/>
              <a:buFontTx/>
              <a:buNone/>
              <a:tabLst/>
              <a:defRPr/>
            </a:pPr>
            <a:endParaRPr kumimoji="0" lang="en-GB" sz="1800" b="1" i="0" u="none" strike="noStrike" kern="1200" cap="none" spc="0" normalizeH="0" baseline="0" noProof="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195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2428-7E3C-62B5-1199-94EE39D56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3094C-7A64-AA0C-CCF4-81FD8455572B}"/>
              </a:ext>
            </a:extLst>
          </p:cNvPr>
          <p:cNvSpPr>
            <a:spLocks noGrp="1"/>
          </p:cNvSpPr>
          <p:nvPr>
            <p:ph type="title"/>
          </p:nvPr>
        </p:nvSpPr>
        <p:spPr/>
        <p:txBody>
          <a:bodyPr>
            <a:normAutofit fontScale="90000"/>
          </a:bodyPr>
          <a:lstStyle/>
          <a:p>
            <a:r>
              <a:rPr lang="en-US"/>
              <a:t>I0297 – manufacturers Make and type not populated within </a:t>
            </a:r>
            <a:r>
              <a:rPr lang="en-US" err="1"/>
              <a:t>smrs</a:t>
            </a:r>
            <a:endParaRPr lang="en-GB"/>
          </a:p>
        </p:txBody>
      </p:sp>
      <p:sp>
        <p:nvSpPr>
          <p:cNvPr id="7" name="TextBox 6">
            <a:extLst>
              <a:ext uri="{FF2B5EF4-FFF2-40B4-BE49-F238E27FC236}">
                <a16:creationId xmlns:a16="http://schemas.microsoft.com/office/drawing/2014/main" id="{701C9E70-9610-7D2D-CEF7-AF00C03F4ED8}"/>
              </a:ext>
            </a:extLst>
          </p:cNvPr>
          <p:cNvSpPr txBox="1"/>
          <p:nvPr/>
        </p:nvSpPr>
        <p:spPr>
          <a:xfrm>
            <a:off x="113914" y="1172705"/>
            <a:ext cx="10560122"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Calibri" panose="020F0502020204030204"/>
                <a:ea typeface="+mn-ea"/>
                <a:cs typeface="+mn-cs"/>
              </a:rPr>
              <a:t>Resolution Options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Two broad themes of resolution have been identified: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
                <a:srgbClr val="70ADA3"/>
              </a:buClr>
              <a:buSzTx/>
              <a:buFont typeface="+mj-lt"/>
              <a:buAutoNum type="arabicPeriod"/>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 process to populate the Manufacturers Make and Type for legacy Metering Points prior to Migration.</a:t>
            </a:r>
          </a:p>
          <a:p>
            <a:pPr marL="800100" marR="0" lvl="1" indent="-34290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The data source for this would need to be considered. </a:t>
            </a:r>
            <a:r>
              <a:rPr kumimoji="0" lang="en-GB" sz="1600" b="0" i="0" u="none" strike="noStrike" kern="1200" cap="none" spc="0" normalizeH="0" baseline="0" noProof="0" err="1">
                <a:ln>
                  <a:noFill/>
                </a:ln>
                <a:solidFill>
                  <a:srgbClr val="000000"/>
                </a:solidFill>
                <a:effectLst/>
                <a:uLnTx/>
                <a:uFillTx/>
                <a:latin typeface="Calibri" panose="020F0502020204030204"/>
                <a:ea typeface="+mn-ea"/>
                <a:cs typeface="+mn-cs"/>
              </a:rPr>
              <a:t>Electralink</a:t>
            </a: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 have confirmed they can provide data where the information has been communicated via the Data Transfer Service (DTS).</a:t>
            </a:r>
          </a:p>
          <a:p>
            <a:pPr marL="800100" marR="0" lvl="1" indent="-34290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The timing would also need to be considered with MHHS Migrations currently in flight. Should this be ASAP or post Migration? There are risks around each approach.</a:t>
            </a:r>
          </a:p>
          <a:p>
            <a:pPr marL="800100" marR="0" lvl="1" indent="-34290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If this is completed prior to the end of MHHS Migration (MHHS Milestone M15) then a mechanism to maintain the data in legacy needs to be considered. This could involve subsequent data population exercises or amending the D0312 process.</a:t>
            </a:r>
          </a:p>
          <a:p>
            <a:pPr marL="800100" marR="0" lvl="1" indent="-34290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
                <a:srgbClr val="70ADA3"/>
              </a:buClr>
              <a:buSzTx/>
              <a:buFont typeface="+mj-lt"/>
              <a:buAutoNum type="arabicPeriod"/>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A post Migration process for Meter Operator Agents (MOAs) to update the information via MHHS processes.</a:t>
            </a:r>
          </a:p>
          <a:p>
            <a:pPr marL="800100" marR="0" lvl="1" indent="-34290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This is reliant on MOAs holding the data, this may not be the case if they are newly appointed via the MHHS Migration or have overwritten the data on receipt of null values from SMRS.</a:t>
            </a:r>
          </a:p>
          <a:p>
            <a:pPr marL="800100" marR="0" lvl="1" indent="-34290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MOAs would be required to update the MTDs for all Metering Points following the Migration.</a:t>
            </a:r>
          </a:p>
          <a:p>
            <a:pPr marL="800100" marR="0" lvl="1" indent="-34290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Calibri" panose="020F0502020204030204"/>
                <a:ea typeface="+mn-ea"/>
                <a:cs typeface="+mn-cs"/>
              </a:rPr>
              <a:t>Discussion</a:t>
            </a:r>
          </a:p>
          <a:p>
            <a:pPr marL="742950" marR="0" lvl="1"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Does CHIG agree that this a material issue that requires resolution?</a:t>
            </a:r>
          </a:p>
          <a:p>
            <a:pPr marL="742950" marR="0" lvl="1"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Can any other options other than those highlighted above be identified?</a:t>
            </a:r>
          </a:p>
          <a:p>
            <a:pPr marL="742950" marR="0" lvl="1"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What are the groups thoughts on the potential options for resolution, and the risks/issues provided by each one?</a:t>
            </a:r>
            <a:endParaRPr kumimoji="0" lang="en-GB" sz="1800" b="1" i="0" u="none" strike="noStrike" kern="1200" cap="none" spc="0" normalizeH="0" baseline="0" noProof="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333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7.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Change team</a:t>
            </a:r>
          </a:p>
        </p:txBody>
      </p:sp>
    </p:spTree>
    <p:extLst>
      <p:ext uri="{BB962C8B-B14F-4D97-AF65-F5344CB8AC3E}">
        <p14:creationId xmlns:p14="http://schemas.microsoft.com/office/powerpoint/2010/main" val="3207930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sp>
        <p:nvSpPr>
          <p:cNvPr id="5" name="TextBox 4">
            <a:extLst>
              <a:ext uri="{FF2B5EF4-FFF2-40B4-BE49-F238E27FC236}">
                <a16:creationId xmlns:a16="http://schemas.microsoft.com/office/drawing/2014/main" id="{34E19977-480E-42AB-9C9E-BBBAF39269EE}"/>
              </a:ext>
            </a:extLst>
          </p:cNvPr>
          <p:cNvSpPr txBox="1"/>
          <p:nvPr/>
        </p:nvSpPr>
        <p:spPr>
          <a:xfrm>
            <a:off x="589936" y="1376967"/>
            <a:ext cx="10913806" cy="707886"/>
          </a:xfrm>
          <a:prstGeom prst="rect">
            <a:avLst/>
          </a:prstGeom>
          <a:noFill/>
        </p:spPr>
        <p:txBody>
          <a:bodyPr wrap="square">
            <a:spAutoFit/>
          </a:bodyPr>
          <a:lstStyle/>
          <a:p>
            <a:r>
              <a:rPr lang="en-GB" sz="2000">
                <a:latin typeface="Roboto" panose="02000000000000000000" pitchFamily="2" charset="0"/>
                <a:ea typeface="Roboto" panose="02000000000000000000" pitchFamily="2" charset="0"/>
                <a:cs typeface="Roboto" panose="02000000000000000000" pitchFamily="2" charset="0"/>
              </a:rPr>
              <a:t>An updated version of the Meeting Slides with the Issues Tracker included will be published on the REC Portal shortly after the December Change Issues Group meeting. </a:t>
            </a:r>
          </a:p>
        </p:txBody>
      </p:sp>
    </p:spTree>
    <p:extLst>
      <p:ext uri="{BB962C8B-B14F-4D97-AF65-F5344CB8AC3E}">
        <p14:creationId xmlns:p14="http://schemas.microsoft.com/office/powerpoint/2010/main" val="2103831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04438" y="1444326"/>
          <a:ext cx="11645092" cy="313944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R0178</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Improvements to CSS Business Process Logic</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b="0">
                          <a:latin typeface="Arial"/>
                          <a:ea typeface="Roboto"/>
                          <a:cs typeface="Arial"/>
                        </a:rPr>
                        <a:t>A Change Report (For Consultation) will be published on 21 January 2026 and will be presented to the Technical Expert Panel on 28 January 2026. The Change Report will contain a new Proposal Plan and the Change Proposal will no longer be classed as ‘On Hold’.</a:t>
                      </a:r>
                    </a:p>
                  </a:txBody>
                  <a:tcPr anchor="ctr">
                    <a:solidFill>
                      <a:srgbClr val="CFE3DF"/>
                    </a:solidFill>
                  </a:tcPr>
                </a:tc>
                <a:extLst>
                  <a:ext uri="{0D108BD9-81ED-4DB2-BD59-A6C34878D82A}">
                    <a16:rowId xmlns:a16="http://schemas.microsoft.com/office/drawing/2014/main" val="9695784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I0265</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Theft Calculator Usage and Suitability Assessment</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Following the information request that closed on 07 November 2025, TIG attendees agreed on 26 November 2025 that the Calculators need improvement and that further input is needed before an Impact Assessment can be conducted. A first Working Group session is therefore taking place on 19 January 2026 to develop solution requirements.</a:t>
                      </a:r>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I0282</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Return of Legacy Meters</a:t>
                      </a:r>
                    </a:p>
                  </a:txBody>
                  <a:tcPr marL="6350" marR="6350" marT="6350" marB="0" anchor="ctr">
                    <a:solidFill>
                      <a:srgbClr val="CFE3DF"/>
                    </a:solidFill>
                  </a:tcPr>
                </a:tc>
                <a:tc>
                  <a:txBody>
                    <a:bodyPr/>
                    <a:lstStyle/>
                    <a:p>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This Issue will be discussed with Industry Parties at the ENA and the AMO on 27 January 2026 to gather views and feedback from Distribution Network Operators (DNOs) and Meter Operator Agents (MOAs) following engagement with CMAP in October 2025 and CHIG in December 2025.</a:t>
                      </a:r>
                    </a:p>
                  </a:txBody>
                  <a:tcPr anchor="ctr">
                    <a:solidFill>
                      <a:srgbClr val="CFE3DF"/>
                    </a:solidFill>
                  </a:tcPr>
                </a:tc>
                <a:extLst>
                  <a:ext uri="{0D108BD9-81ED-4DB2-BD59-A6C34878D82A}">
                    <a16:rowId xmlns:a16="http://schemas.microsoft.com/office/drawing/2014/main" val="2418446410"/>
                  </a:ext>
                </a:extLst>
              </a:tr>
            </a:tbl>
          </a:graphicData>
        </a:graphic>
      </p:graphicFrame>
    </p:spTree>
    <p:extLst>
      <p:ext uri="{BB962C8B-B14F-4D97-AF65-F5344CB8AC3E}">
        <p14:creationId xmlns:p14="http://schemas.microsoft.com/office/powerpoint/2010/main" val="1581875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677400" cy="660111"/>
          </a:xfrm>
        </p:spPr>
        <p:txBody>
          <a:bodyPr>
            <a:normAutofit/>
          </a:bodyPr>
          <a:lstStyle/>
          <a:p>
            <a:r>
              <a:rPr lang="en-GB" sz="2400">
                <a:cs typeface="Roboto" panose="02000000000000000000" pitchFamily="2" charset="0"/>
              </a:rPr>
              <a:t>Changes Planned for February 2026 Delivery</a:t>
            </a:r>
            <a:endParaRPr lang="en-US" sz="2400">
              <a:cs typeface="Roboto" panose="02000000000000000000" pitchFamily="2" charset="0"/>
            </a:endParaRPr>
          </a:p>
        </p:txBody>
      </p:sp>
      <p:graphicFrame>
        <p:nvGraphicFramePr>
          <p:cNvPr id="5" name="Table 7">
            <a:extLst>
              <a:ext uri="{FF2B5EF4-FFF2-40B4-BE49-F238E27FC236}">
                <a16:creationId xmlns:a16="http://schemas.microsoft.com/office/drawing/2014/main" id="{FF94D40E-B5A1-ACF3-A6DD-3B2D5846F22C}"/>
              </a:ext>
            </a:extLst>
          </p:cNvPr>
          <p:cNvGraphicFramePr>
            <a:graphicFrameLocks/>
          </p:cNvGraphicFramePr>
          <p:nvPr/>
        </p:nvGraphicFramePr>
        <p:xfrm>
          <a:off x="479169" y="1192910"/>
          <a:ext cx="11233661" cy="5577840"/>
        </p:xfrm>
        <a:graphic>
          <a:graphicData uri="http://schemas.openxmlformats.org/drawingml/2006/table">
            <a:tbl>
              <a:tblPr firstRow="1" bandRow="1">
                <a:tableStyleId>{F5AB1C69-6EDB-4FF4-983F-18BD219EF322}</a:tableStyleId>
              </a:tblPr>
              <a:tblGrid>
                <a:gridCol w="9213946">
                  <a:extLst>
                    <a:ext uri="{9D8B030D-6E8A-4147-A177-3AD203B41FA5}">
                      <a16:colId xmlns:a16="http://schemas.microsoft.com/office/drawing/2014/main" val="2119900406"/>
                    </a:ext>
                  </a:extLst>
                </a:gridCol>
                <a:gridCol w="2019715">
                  <a:extLst>
                    <a:ext uri="{9D8B030D-6E8A-4147-A177-3AD203B41FA5}">
                      <a16:colId xmlns:a16="http://schemas.microsoft.com/office/drawing/2014/main" val="3092670779"/>
                    </a:ext>
                  </a:extLst>
                </a:gridCol>
              </a:tblGrid>
              <a:tr h="178690">
                <a:tc>
                  <a:txBody>
                    <a:bodyPr/>
                    <a:lstStyle/>
                    <a:p>
                      <a:pPr algn="ctr">
                        <a:spcAft>
                          <a:spcPts val="600"/>
                        </a:spcAft>
                      </a:pPr>
                      <a:r>
                        <a:rPr lang="en-GB" sz="1400" cap="all" spc="300" baseline="0">
                          <a:latin typeface="Roboto"/>
                          <a:ea typeface="Roboto"/>
                        </a:rPr>
                        <a:t>CHANGE</a:t>
                      </a:r>
                    </a:p>
                  </a:txBody>
                  <a:tcPr anchor="ctr"/>
                </a:tc>
                <a:tc>
                  <a:txBody>
                    <a:bodyPr/>
                    <a:lstStyle/>
                    <a:p>
                      <a:pPr lvl="0" algn="ctr">
                        <a:spcAft>
                          <a:spcPts val="600"/>
                        </a:spcAft>
                        <a:buNone/>
                      </a:pPr>
                      <a:r>
                        <a:rPr lang="en-GB" sz="1400" cap="all" spc="300" baseline="0">
                          <a:latin typeface="Roboto"/>
                          <a:ea typeface="Roboto"/>
                        </a:rPr>
                        <a:t>STATUS</a:t>
                      </a:r>
                    </a:p>
                  </a:txBody>
                  <a:tcPr anchor="ctr"/>
                </a:tc>
                <a:extLst>
                  <a:ext uri="{0D108BD9-81ED-4DB2-BD59-A6C34878D82A}">
                    <a16:rowId xmlns:a16="http://schemas.microsoft.com/office/drawing/2014/main" val="677238016"/>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R0179 | Proposal for Limiting Queries in EES API Calls </a:t>
                      </a:r>
                    </a:p>
                  </a:txBody>
                  <a:tcPr anchor="ct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tc>
                <a:extLst>
                  <a:ext uri="{0D108BD9-81ED-4DB2-BD59-A6C34878D82A}">
                    <a16:rowId xmlns:a16="http://schemas.microsoft.com/office/drawing/2014/main" val="3734852870"/>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R0190 | Related Meter Point RMP Status Rules</a:t>
                      </a:r>
                    </a:p>
                  </a:txBody>
                  <a:tcPr anchor="ct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Final Determination</a:t>
                      </a:r>
                    </a:p>
                  </a:txBody>
                  <a:tcPr anchor="ctr"/>
                </a:tc>
                <a:extLst>
                  <a:ext uri="{0D108BD9-81ED-4DB2-BD59-A6C34878D82A}">
                    <a16:rowId xmlns:a16="http://schemas.microsoft.com/office/drawing/2014/main" val="3679495691"/>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R0198 | Metering Asset Manager (MAM) Communication Method Register</a:t>
                      </a:r>
                    </a:p>
                  </a:txBody>
                  <a:tcPr anchor="ct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tc>
                <a:extLst>
                  <a:ext uri="{0D108BD9-81ED-4DB2-BD59-A6C34878D82A}">
                    <a16:rowId xmlns:a16="http://schemas.microsoft.com/office/drawing/2014/main" val="3942820066"/>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R0235A | Missing Scenario Variants in D0179 Alternate Solution </a:t>
                      </a:r>
                    </a:p>
                  </a:txBody>
                  <a:tcPr anchor="ctr">
                    <a:solidFill>
                      <a:srgbClr val="EBF1F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EBF1F0"/>
                    </a:solidFill>
                  </a:tcPr>
                </a:tc>
                <a:extLst>
                  <a:ext uri="{0D108BD9-81ED-4DB2-BD59-A6C34878D82A}">
                    <a16:rowId xmlns:a16="http://schemas.microsoft.com/office/drawing/2014/main" val="3180578877"/>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R0242 | Missing Scenario Variant from R0043</a:t>
                      </a:r>
                    </a:p>
                  </a:txBody>
                  <a:tcPr anchor="ctr">
                    <a:solidFill>
                      <a:srgbClr val="D5E3E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D5E3E0"/>
                    </a:solidFill>
                  </a:tcPr>
                </a:tc>
                <a:extLst>
                  <a:ext uri="{0D108BD9-81ED-4DB2-BD59-A6C34878D82A}">
                    <a16:rowId xmlns:a16="http://schemas.microsoft.com/office/drawing/2014/main" val="3614793366"/>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R0244 | C21 to be Introduced into STRIG Document</a:t>
                      </a:r>
                    </a:p>
                  </a:txBody>
                  <a:tcPr anchor="ctr">
                    <a:solidFill>
                      <a:srgbClr val="EBF1F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EBF1F0"/>
                    </a:solidFill>
                  </a:tcPr>
                </a:tc>
                <a:extLst>
                  <a:ext uri="{0D108BD9-81ED-4DB2-BD59-A6C34878D82A}">
                    <a16:rowId xmlns:a16="http://schemas.microsoft.com/office/drawing/2014/main" val="1041867292"/>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R0256 | MM00023/D0135 – Asset Condition Report Clarification of Intent of R0021/R0101</a:t>
                      </a:r>
                    </a:p>
                  </a:txBody>
                  <a:tcPr anchor="ctr">
                    <a:solidFill>
                      <a:srgbClr val="D5E3E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D5E3E0"/>
                    </a:solidFill>
                  </a:tcPr>
                </a:tc>
                <a:extLst>
                  <a:ext uri="{0D108BD9-81ED-4DB2-BD59-A6C34878D82A}">
                    <a16:rowId xmlns:a16="http://schemas.microsoft.com/office/drawing/2014/main" val="2665223316"/>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R0270 | Clarification of SIP Qualification Requirements</a:t>
                      </a:r>
                    </a:p>
                  </a:txBody>
                  <a:tcPr anchor="ctr">
                    <a:solidFill>
                      <a:srgbClr val="EBF1F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Consultation</a:t>
                      </a:r>
                    </a:p>
                  </a:txBody>
                  <a:tcPr anchor="ctr">
                    <a:solidFill>
                      <a:srgbClr val="EBF1F0"/>
                    </a:solidFill>
                  </a:tcPr>
                </a:tc>
                <a:extLst>
                  <a:ext uri="{0D108BD9-81ED-4DB2-BD59-A6C34878D82A}">
                    <a16:rowId xmlns:a16="http://schemas.microsoft.com/office/drawing/2014/main" val="1245370284"/>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R0271 | Clarification of ASP, AMI, and EMO Accession Requirements</a:t>
                      </a:r>
                    </a:p>
                  </a:txBody>
                  <a:tcPr anchor="ctr">
                    <a:solidFill>
                      <a:srgbClr val="D5E3E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D5E3E0"/>
                    </a:solidFill>
                  </a:tcPr>
                </a:tc>
                <a:extLst>
                  <a:ext uri="{0D108BD9-81ED-4DB2-BD59-A6C34878D82A}">
                    <a16:rowId xmlns:a16="http://schemas.microsoft.com/office/drawing/2014/main" val="1836522970"/>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R0272 | Enabling Transparency of the CRS Provider’s REC Service Level Performance</a:t>
                      </a:r>
                    </a:p>
                  </a:txBody>
                  <a:tcPr anchor="ctr">
                    <a:solidFill>
                      <a:srgbClr val="EBF1F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Final Determination</a:t>
                      </a:r>
                    </a:p>
                  </a:txBody>
                  <a:tcPr anchor="ctr">
                    <a:solidFill>
                      <a:srgbClr val="EBF1F0"/>
                    </a:solidFill>
                  </a:tcPr>
                </a:tc>
                <a:extLst>
                  <a:ext uri="{0D108BD9-81ED-4DB2-BD59-A6C34878D82A}">
                    <a16:rowId xmlns:a16="http://schemas.microsoft.com/office/drawing/2014/main" val="1915637372"/>
                  </a:ext>
                </a:extLst>
              </a:tr>
              <a:tr h="3181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R0277 | Data Latency SLA Alignment for Gas Enquiry Service</a:t>
                      </a:r>
                    </a:p>
                  </a:txBody>
                  <a:tcPr anchor="ctr">
                    <a:solidFill>
                      <a:srgbClr val="D5E3E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D5E3E0"/>
                    </a:solidFill>
                  </a:tcPr>
                </a:tc>
                <a:extLst>
                  <a:ext uri="{0D108BD9-81ED-4DB2-BD59-A6C34878D82A}">
                    <a16:rowId xmlns:a16="http://schemas.microsoft.com/office/drawing/2014/main" val="758685933"/>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R0280 | CSS Certificate Authority Audit Clarification</a:t>
                      </a:r>
                    </a:p>
                  </a:txBody>
                  <a:tcPr anchor="ctr">
                    <a:solidFill>
                      <a:srgbClr val="EBF1F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EBF1F0"/>
                    </a:solidFill>
                  </a:tcPr>
                </a:tc>
                <a:extLst>
                  <a:ext uri="{0D108BD9-81ED-4DB2-BD59-A6C34878D82A}">
                    <a16:rowId xmlns:a16="http://schemas.microsoft.com/office/drawing/2014/main" val="1098845401"/>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R0283 | Annual Address Management Plan Updates</a:t>
                      </a:r>
                    </a:p>
                  </a:txBody>
                  <a:tcPr anchor="ctr">
                    <a:solidFill>
                      <a:srgbClr val="D5E3E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D5E3E0"/>
                    </a:solidFill>
                  </a:tcPr>
                </a:tc>
                <a:extLst>
                  <a:ext uri="{0D108BD9-81ED-4DB2-BD59-A6C34878D82A}">
                    <a16:rowId xmlns:a16="http://schemas.microsoft.com/office/drawing/2014/main" val="3747910548"/>
                  </a:ext>
                </a:extLst>
              </a:tr>
              <a:tr h="549499">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R0287 | Clarification and Amendments to Annulment Definition in Schedule 23 – Alignment with SLC Obligations</a:t>
                      </a:r>
                    </a:p>
                  </a:txBody>
                  <a:tcPr anchor="ctr">
                    <a:solidFill>
                      <a:srgbClr val="EBF1F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Final Determination</a:t>
                      </a:r>
                    </a:p>
                  </a:txBody>
                  <a:tcPr anchor="ctr">
                    <a:solidFill>
                      <a:srgbClr val="EBF1F0"/>
                    </a:solidFill>
                  </a:tcPr>
                </a:tc>
                <a:extLst>
                  <a:ext uri="{0D108BD9-81ED-4DB2-BD59-A6C34878D82A}">
                    <a16:rowId xmlns:a16="http://schemas.microsoft.com/office/drawing/2014/main" val="3576548939"/>
                  </a:ext>
                </a:extLst>
              </a:tr>
              <a:tr h="318131">
                <a:tc>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R0293 | Housekeeping February 2026</a:t>
                      </a:r>
                    </a:p>
                  </a:txBody>
                  <a:tcPr anchor="ctr">
                    <a:solidFill>
                      <a:srgbClr val="D5E3E0"/>
                    </a:solidFill>
                  </a:tcPr>
                </a:tc>
                <a:tc>
                  <a:txBody>
                    <a:bodyPr/>
                    <a:lstStyle/>
                    <a:p>
                      <a:pPr lvl="0" algn="ctr">
                        <a:lnSpc>
                          <a:spcPct val="100000"/>
                        </a:lnSpc>
                        <a:spcBef>
                          <a:spcPts val="0"/>
                        </a:spcBef>
                        <a:spcAft>
                          <a:spcPts val="0"/>
                        </a:spcAft>
                        <a:buNone/>
                      </a:pPr>
                      <a:r>
                        <a:rPr lang="en-GB" sz="1600" b="0" i="0" u="none" strike="noStrike" baseline="0" noProof="0">
                          <a:solidFill>
                            <a:schemeClr val="tx1"/>
                          </a:solidFill>
                          <a:latin typeface="Roboto"/>
                        </a:rPr>
                        <a:t>Agreed</a:t>
                      </a:r>
                    </a:p>
                  </a:txBody>
                  <a:tcPr anchor="ctr">
                    <a:solidFill>
                      <a:srgbClr val="D5E3E0"/>
                    </a:solidFill>
                  </a:tcPr>
                </a:tc>
                <a:extLst>
                  <a:ext uri="{0D108BD9-81ED-4DB2-BD59-A6C34878D82A}">
                    <a16:rowId xmlns:a16="http://schemas.microsoft.com/office/drawing/2014/main" val="2457719570"/>
                  </a:ext>
                </a:extLst>
              </a:tr>
            </a:tbl>
          </a:graphicData>
        </a:graphic>
      </p:graphicFrame>
    </p:spTree>
    <p:extLst>
      <p:ext uri="{BB962C8B-B14F-4D97-AF65-F5344CB8AC3E}">
        <p14:creationId xmlns:p14="http://schemas.microsoft.com/office/powerpoint/2010/main" val="363590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F517F-072B-2EA7-FBEF-211DA1697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488D66-91CF-F64F-5BBB-C434BE81C978}"/>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I0290 - Legacy Data Item API Service </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5EE36770-9620-17AB-12E8-5C10BF7993C9}"/>
              </a:ext>
            </a:extLst>
          </p:cNvPr>
          <p:cNvSpPr>
            <a:spLocks noGrp="1"/>
          </p:cNvSpPr>
          <p:nvPr>
            <p:ph type="body" sz="quarter" idx="10"/>
          </p:nvPr>
        </p:nvSpPr>
        <p:spPr/>
        <p:txBody>
          <a:bodyPr/>
          <a:lstStyle/>
          <a:p>
            <a:r>
              <a:rPr lang="en-GB"/>
              <a:t>Lorna mallon</a:t>
            </a:r>
          </a:p>
        </p:txBody>
      </p:sp>
    </p:spTree>
    <p:extLst>
      <p:ext uri="{BB962C8B-B14F-4D97-AF65-F5344CB8AC3E}">
        <p14:creationId xmlns:p14="http://schemas.microsoft.com/office/powerpoint/2010/main" val="4012495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05 February 2026</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22</Slides>
  <Notes>2</Notes>
  <HiddenSlides>0</HiddenSlides>
  <ScaleCrop>false</ScaleCrop>
  <HeadingPairs>
    <vt:vector size="4" baseType="variant">
      <vt:variant>
        <vt:lpstr>Theme</vt:lpstr>
      </vt:variant>
      <vt:variant>
        <vt:i4>6</vt:i4>
      </vt:variant>
      <vt:variant>
        <vt:lpstr>Slide Titles</vt:lpstr>
      </vt:variant>
      <vt:variant>
        <vt:i4>22</vt:i4>
      </vt:variant>
    </vt:vector>
  </HeadingPairs>
  <TitlesOfParts>
    <vt:vector size="28" baseType="lpstr">
      <vt:lpstr>REC Light Event Theme</vt:lpstr>
      <vt:lpstr>REC Alternative Event Theme</vt:lpstr>
      <vt:lpstr>1_REC Alternative Event Theme</vt:lpstr>
      <vt:lpstr>2_REC Light Event Theme</vt:lpstr>
      <vt:lpstr>1_REC Light Event Theme</vt:lpstr>
      <vt:lpstr>3_REC Light Event Theme</vt:lpstr>
      <vt:lpstr>REC Change Issues group</vt:lpstr>
      <vt:lpstr>1. Welcome and introduction</vt:lpstr>
      <vt:lpstr>Housekeeping</vt:lpstr>
      <vt:lpstr>Agenda For today</vt:lpstr>
      <vt:lpstr> 3. approval of previous minutes    </vt:lpstr>
      <vt:lpstr>4. I0172 - End-to-End New Connections Process Review  </vt:lpstr>
      <vt:lpstr>I0172 - End-to-End New Connections Process Review</vt:lpstr>
      <vt:lpstr>I0172 – Next Steps</vt:lpstr>
      <vt:lpstr>I0172 – Contact us</vt:lpstr>
      <vt:lpstr> 5. I0296 - Registration ID Required for MHHS Appointments    </vt:lpstr>
      <vt:lpstr>I0296 – CSS REGISTRATION ID required for mhhs Agent appointments</vt:lpstr>
      <vt:lpstr>I0296 – CSS REGISTRATION ID required for mhhs Agent appointments</vt:lpstr>
      <vt:lpstr> 6. I0297 - Meter Manufacturers Make and Type not Populated in SMRS   </vt:lpstr>
      <vt:lpstr>I0297 – manufacturers Make and type not populated within smrs</vt:lpstr>
      <vt:lpstr>I0297 – manufacturers Make and type not populated within smrs</vt:lpstr>
      <vt:lpstr>7. Issue tracker update  </vt:lpstr>
      <vt:lpstr>Issues tracker</vt:lpstr>
      <vt:lpstr>Issues tracker</vt:lpstr>
      <vt:lpstr>Changes Planned for February 2026 Delivery</vt:lpstr>
      <vt:lpstr>I0290 - Legacy Data Item API Service   </vt:lpstr>
      <vt:lpstr>8. Any other business  </vt:lpstr>
      <vt:lpstr>Next meeting:  05 February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2026-01-15T09:54:23Z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