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350" r:id="rId5"/>
    <p:sldId id="35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90"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ine Peyroux-Sissoko" userId="91951204-4f07-4cdf-a66e-bfc82ffb46a8" providerId="ADAL" clId="{810A2B41-436C-44C6-81FE-397F3E584B15}"/>
    <pc:docChg chg="modSld">
      <pc:chgData name="Francine Peyroux-Sissoko" userId="91951204-4f07-4cdf-a66e-bfc82ffb46a8" providerId="ADAL" clId="{810A2B41-436C-44C6-81FE-397F3E584B15}" dt="2026-01-06T13:04:19.606" v="2" actId="6549"/>
      <pc:docMkLst>
        <pc:docMk/>
      </pc:docMkLst>
      <pc:sldChg chg="modSp mod">
        <pc:chgData name="Francine Peyroux-Sissoko" userId="91951204-4f07-4cdf-a66e-bfc82ffb46a8" providerId="ADAL" clId="{810A2B41-436C-44C6-81FE-397F3E584B15}" dt="2026-01-06T13:04:19.606" v="2" actId="6549"/>
        <pc:sldMkLst>
          <pc:docMk/>
          <pc:sldMk cId="1426599431" sldId="350"/>
        </pc:sldMkLst>
        <pc:spChg chg="mod">
          <ac:chgData name="Francine Peyroux-Sissoko" userId="91951204-4f07-4cdf-a66e-bfc82ffb46a8" providerId="ADAL" clId="{810A2B41-436C-44C6-81FE-397F3E584B15}" dt="2026-01-06T13:04:19.606" v="2" actId="6549"/>
          <ac:spMkLst>
            <pc:docMk/>
            <pc:sldMk cId="1426599431" sldId="350"/>
            <ac:spMk id="7" creationId="{B0EDC7A8-B9A6-2BB9-77B2-D84275FEB27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95190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7967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41258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2436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81237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58093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07362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430675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39953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03608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801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41325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61486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894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400676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99746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710962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67016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10464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3078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5466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dirty="0"/>
              <a:t>I0296 – CSS REGISTRATION ID required for </a:t>
            </a:r>
            <a:r>
              <a:rPr lang="en-US" dirty="0" err="1"/>
              <a:t>mhhs</a:t>
            </a:r>
            <a:r>
              <a:rPr lang="en-US" dirty="0"/>
              <a:t> Agent appointments</a:t>
            </a:r>
            <a:endParaRPr lang="en-GB" dirty="0"/>
          </a:p>
        </p:txBody>
      </p:sp>
      <p:sp>
        <p:nvSpPr>
          <p:cNvPr id="7" name="TextBox 6">
            <a:extLst>
              <a:ext uri="{FF2B5EF4-FFF2-40B4-BE49-F238E27FC236}">
                <a16:creationId xmlns:a16="http://schemas.microsoft.com/office/drawing/2014/main" id="{B0EDC7A8-B9A6-2BB9-77B2-D84275FEB272}"/>
              </a:ext>
            </a:extLst>
          </p:cNvPr>
          <p:cNvSpPr txBox="1"/>
          <p:nvPr/>
        </p:nvSpPr>
        <p:spPr>
          <a:xfrm>
            <a:off x="113913" y="1172705"/>
            <a:ext cx="11203943" cy="52937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Background</a:t>
            </a:r>
          </a:p>
          <a:p>
            <a:pPr marL="285750" indent="-285750">
              <a:buFont typeface="Arial" panose="020B0604020202020204" pitchFamily="34" charset="0"/>
              <a:buChar char="•"/>
              <a:defRPr/>
            </a:pPr>
            <a:r>
              <a:rPr lang="en-GB" sz="1600" dirty="0">
                <a:solidFill>
                  <a:srgbClr val="000000"/>
                </a:solidFill>
              </a:rPr>
              <a:t>An issue has been identified through MHHS Early Life Support that if the DI-849 ‘Central Switching Service (CSS) Registration Id’ data item is not provided by the Supplier in the IF-031 ‘Supplier Agent Appointment Request’ Market Message, the appointment request is rejected by SMRS (Supplier Meter Registration Service). Where the item is not known and so not able to be populated, this is preventing Suppliers from appointing MHHS Agents and initiating MHHS Migrations.</a:t>
            </a:r>
          </a:p>
          <a:p>
            <a:pPr>
              <a:defRPr/>
            </a:pPr>
            <a:endParaRPr lang="en-GB" sz="1600" dirty="0">
              <a:solidFill>
                <a:srgbClr val="000000"/>
              </a:solidFill>
            </a:endParaRPr>
          </a:p>
          <a:p>
            <a:pPr marL="285750" indent="-285750">
              <a:buFont typeface="Arial" panose="020B0604020202020204" pitchFamily="34" charset="0"/>
              <a:buChar char="•"/>
              <a:defRPr/>
            </a:pPr>
            <a:r>
              <a:rPr lang="en-GB" sz="1600" dirty="0">
                <a:solidFill>
                  <a:srgbClr val="000000"/>
                </a:solidFill>
              </a:rPr>
              <a:t>The item DI-849 itself is currently optional within the IF-031, but the SMRS system design does require the CSS Registration Id in order to identify the Suppliers registration.</a:t>
            </a:r>
          </a:p>
          <a:p>
            <a:pPr>
              <a:defRPr/>
            </a:pPr>
            <a:endParaRPr lang="en-GB" sz="1600" dirty="0">
              <a:solidFill>
                <a:srgbClr val="000000"/>
              </a:solidFill>
            </a:endParaRPr>
          </a:p>
          <a:p>
            <a:pPr marL="285750" indent="-285750">
              <a:buFont typeface="Arial" panose="020B0604020202020204" pitchFamily="34" charset="0"/>
              <a:buChar char="•"/>
              <a:defRPr/>
            </a:pPr>
            <a:r>
              <a:rPr lang="en-GB" sz="1600" dirty="0">
                <a:solidFill>
                  <a:srgbClr val="000000"/>
                </a:solidFill>
              </a:rPr>
              <a:t>It is apparent that not all Suppliers know the CSS Registration Id for all their Metering Points, especially for Metering Points that haven’t been switched via CSS processes.</a:t>
            </a:r>
          </a:p>
          <a:p>
            <a:pPr>
              <a:defRPr/>
            </a:pPr>
            <a:endParaRPr lang="en-GB" sz="1600" dirty="0">
              <a:solidFill>
                <a:srgbClr val="000000"/>
              </a:solidFill>
            </a:endParaRPr>
          </a:p>
          <a:p>
            <a:pPr marL="285750" indent="-285750">
              <a:buFont typeface="Arial" panose="020B0604020202020204" pitchFamily="34" charset="0"/>
              <a:buChar char="•"/>
              <a:defRPr/>
            </a:pPr>
            <a:r>
              <a:rPr lang="en-GB" sz="1600" dirty="0">
                <a:solidFill>
                  <a:srgbClr val="000000"/>
                </a:solidFill>
              </a:rPr>
              <a:t>The item is available to Suppliers via Electricity Enquiry Service (EES), but only for Metering Points that have switched via CSS.</a:t>
            </a:r>
          </a:p>
          <a:p>
            <a:pPr>
              <a:defRPr/>
            </a:pPr>
            <a:endParaRPr lang="en-GB" sz="1600" dirty="0">
              <a:solidFill>
                <a:srgbClr val="000000"/>
              </a:solidFill>
            </a:endParaRPr>
          </a:p>
          <a:p>
            <a:pPr marL="285750" indent="-285750">
              <a:buFont typeface="Arial" panose="020B0604020202020204" pitchFamily="34" charset="0"/>
              <a:buChar char="•"/>
              <a:defRPr/>
            </a:pPr>
            <a:r>
              <a:rPr lang="en-GB" sz="1600" dirty="0">
                <a:solidFill>
                  <a:srgbClr val="000000"/>
                </a:solidFill>
              </a:rPr>
              <a:t>As the item is required to appoint MHHS Agents as part of the MHHS Migration process, Suppliers not being able to access the item could impact Suppliers being able to meet their MHHS Migration plans and put the MHHS Migration Milestone (M15) at risk.</a:t>
            </a:r>
          </a:p>
          <a:p>
            <a:pPr>
              <a:defRPr/>
            </a:pPr>
            <a:endParaRPr lang="en-GB" sz="1600" dirty="0">
              <a:solidFill>
                <a:srgbClr val="000000"/>
              </a:solidFill>
            </a:endParaRPr>
          </a:p>
          <a:p>
            <a:pPr marL="285750" indent="-285750">
              <a:buFont typeface="Arial" panose="020B0604020202020204" pitchFamily="34" charset="0"/>
              <a:buChar char="•"/>
              <a:defRPr/>
            </a:pPr>
            <a:r>
              <a:rPr lang="en-GB" sz="1600" dirty="0">
                <a:solidFill>
                  <a:srgbClr val="000000"/>
                </a:solidFill>
              </a:rPr>
              <a:t>This Issue has been raised to investigate options to provide Suppliers the CSS Registration Id </a:t>
            </a:r>
            <a:r>
              <a:rPr lang="en-GB" sz="1600">
                <a:solidFill>
                  <a:srgbClr val="000000"/>
                </a:solidFill>
              </a:rPr>
              <a:t>where it is </a:t>
            </a:r>
            <a:r>
              <a:rPr lang="en-GB" sz="1600" dirty="0">
                <a:solidFill>
                  <a:srgbClr val="000000"/>
                </a:solidFill>
              </a:rPr>
              <a:t>not known to allow MHHS Agent Appointments to be progressed.</a:t>
            </a:r>
          </a:p>
          <a:p>
            <a:pPr marL="285750" indent="-285750">
              <a:buFont typeface="Arial" panose="020B0604020202020204" pitchFamily="34" charset="0"/>
              <a:buChar char="•"/>
              <a:defRPr/>
            </a:pPr>
            <a:endParaRPr lang="en-GB" sz="1600" dirty="0">
              <a:solidFill>
                <a:srgbClr val="000000"/>
              </a:solidFill>
            </a:endParaRPr>
          </a:p>
          <a:p>
            <a:pPr marL="285750" indent="-285750">
              <a:buFont typeface="Arial" panose="020B0604020202020204" pitchFamily="34" charset="0"/>
              <a:buChar char="•"/>
              <a:defRPr/>
            </a:pPr>
            <a:r>
              <a:rPr lang="en-GB" sz="1600" dirty="0" err="1">
                <a:solidFill>
                  <a:srgbClr val="000000"/>
                </a:solidFill>
              </a:rPr>
              <a:t>Elexon</a:t>
            </a:r>
            <a:r>
              <a:rPr lang="en-GB" sz="1600" dirty="0">
                <a:solidFill>
                  <a:srgbClr val="000000"/>
                </a:solidFill>
              </a:rPr>
              <a:t> are progressing a separate BSC CP to make the CSS Registration Id mandatory within the IF-031.</a:t>
            </a:r>
          </a:p>
        </p:txBody>
      </p:sp>
    </p:spTree>
    <p:extLst>
      <p:ext uri="{BB962C8B-B14F-4D97-AF65-F5344CB8AC3E}">
        <p14:creationId xmlns:p14="http://schemas.microsoft.com/office/powerpoint/2010/main" val="14265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dirty="0"/>
              <a:t>I0296 – CSS REGISTRATION ID required for </a:t>
            </a:r>
            <a:r>
              <a:rPr lang="en-US" dirty="0" err="1"/>
              <a:t>mhhs</a:t>
            </a:r>
            <a:r>
              <a:rPr lang="en-US" dirty="0"/>
              <a:t> Agent appointments</a:t>
            </a:r>
            <a:endParaRPr lang="en-GB" dirty="0"/>
          </a:p>
        </p:txBody>
      </p:sp>
      <p:sp>
        <p:nvSpPr>
          <p:cNvPr id="7" name="TextBox 6">
            <a:extLst>
              <a:ext uri="{FF2B5EF4-FFF2-40B4-BE49-F238E27FC236}">
                <a16:creationId xmlns:a16="http://schemas.microsoft.com/office/drawing/2014/main" id="{701C9E70-9610-7D2D-CEF7-AF00C03F4ED8}"/>
              </a:ext>
            </a:extLst>
          </p:cNvPr>
          <p:cNvSpPr txBox="1"/>
          <p:nvPr/>
        </p:nvSpPr>
        <p:spPr>
          <a:xfrm>
            <a:off x="113913" y="1172705"/>
            <a:ext cx="11048667"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rgbClr val="70ADA3"/>
                </a:solidFill>
                <a:latin typeface="Calibri" panose="020F0502020204030204"/>
              </a:rPr>
              <a:t>Resolution Options</a:t>
            </a:r>
          </a:p>
          <a:p>
            <a:pPr>
              <a:defRPr/>
            </a:pPr>
            <a:r>
              <a:rPr lang="en-GB" sz="1600" dirty="0">
                <a:solidFill>
                  <a:srgbClr val="000000"/>
                </a:solidFill>
                <a:latin typeface="Calibri" panose="020F0502020204030204"/>
              </a:rPr>
              <a:t>Two potential options have initially been identified:</a:t>
            </a:r>
          </a:p>
          <a:p>
            <a:pPr>
              <a:defRPr/>
            </a:pPr>
            <a:endParaRPr lang="en-GB" sz="1600" dirty="0">
              <a:solidFill>
                <a:srgbClr val="000000"/>
              </a:solidFill>
              <a:latin typeface="Calibri" panose="020F0502020204030204"/>
            </a:endParaRPr>
          </a:p>
          <a:p>
            <a:pPr marL="285750" indent="-285750">
              <a:buFont typeface="Arial" panose="020B0604020202020204" pitchFamily="34" charset="0"/>
              <a:buChar char="•"/>
              <a:defRPr/>
            </a:pPr>
            <a:r>
              <a:rPr lang="en-GB" sz="1600" dirty="0">
                <a:solidFill>
                  <a:srgbClr val="000000"/>
                </a:solidFill>
                <a:latin typeface="Calibri" panose="020F0502020204030204"/>
              </a:rPr>
              <a:t>A </a:t>
            </a:r>
            <a:r>
              <a:rPr lang="en-GB" sz="1600" b="1" dirty="0">
                <a:solidFill>
                  <a:schemeClr val="accent3"/>
                </a:solidFill>
                <a:latin typeface="Calibri" panose="020F0502020204030204"/>
              </a:rPr>
              <a:t>Code Manager process </a:t>
            </a:r>
            <a:r>
              <a:rPr lang="en-GB" sz="1600" dirty="0">
                <a:solidFill>
                  <a:srgbClr val="000000"/>
                </a:solidFill>
                <a:latin typeface="Calibri" panose="020F0502020204030204"/>
              </a:rPr>
              <a:t>where CSS Registration Ids for Metering Points not having been through a CSS managed switch are provided to Suppliers.</a:t>
            </a:r>
          </a:p>
          <a:p>
            <a:pPr marL="742950" lvl="1" indent="-285750">
              <a:buFont typeface="Courier New" panose="02070309020205020404" pitchFamily="49" charset="0"/>
              <a:buChar char="o"/>
              <a:defRPr/>
            </a:pPr>
            <a:r>
              <a:rPr lang="en-GB" sz="1600" dirty="0">
                <a:solidFill>
                  <a:srgbClr val="000000"/>
                </a:solidFill>
                <a:latin typeface="Calibri" panose="020F0502020204030204"/>
              </a:rPr>
              <a:t>This would be quick to implement but would be a short-term exercise to provide the CSS Registration ID for MHHS Migration to Suppliers on request.</a:t>
            </a:r>
          </a:p>
          <a:p>
            <a:pPr lvl="1">
              <a:defRPr/>
            </a:pPr>
            <a:endParaRPr lang="en-GB" sz="1600" dirty="0">
              <a:solidFill>
                <a:srgbClr val="000000"/>
              </a:solidFill>
              <a:latin typeface="Calibri" panose="020F0502020204030204"/>
            </a:endParaRPr>
          </a:p>
          <a:p>
            <a:pPr marL="285750" indent="-285750">
              <a:buFont typeface="Arial" panose="020B0604020202020204" pitchFamily="34" charset="0"/>
              <a:buChar char="•"/>
              <a:defRPr/>
            </a:pPr>
            <a:r>
              <a:rPr lang="en-GB" sz="1600" dirty="0">
                <a:solidFill>
                  <a:srgbClr val="000000"/>
                </a:solidFill>
                <a:latin typeface="Calibri" panose="020F0502020204030204"/>
              </a:rPr>
              <a:t>An </a:t>
            </a:r>
            <a:r>
              <a:rPr lang="en-GB" sz="1600" b="1" dirty="0">
                <a:solidFill>
                  <a:schemeClr val="accent3"/>
                </a:solidFill>
                <a:latin typeface="Calibri" panose="020F0502020204030204"/>
              </a:rPr>
              <a:t>EES solution </a:t>
            </a:r>
            <a:r>
              <a:rPr lang="en-GB" sz="1600" dirty="0">
                <a:solidFill>
                  <a:srgbClr val="000000"/>
                </a:solidFill>
                <a:latin typeface="Calibri" panose="020F0502020204030204"/>
              </a:rPr>
              <a:t>to publish the CSS Registration Id for all Meter Points and not just those having been through a CSS managed swich.</a:t>
            </a:r>
          </a:p>
          <a:p>
            <a:pPr marL="742950" lvl="1" indent="-285750">
              <a:buFont typeface="Courier New" panose="02070309020205020404" pitchFamily="49" charset="0"/>
              <a:buChar char="o"/>
              <a:defRPr/>
            </a:pPr>
            <a:r>
              <a:rPr lang="en-GB" sz="1600" dirty="0">
                <a:solidFill>
                  <a:srgbClr val="000000"/>
                </a:solidFill>
                <a:latin typeface="Calibri" panose="020F0502020204030204"/>
              </a:rPr>
              <a:t>This would require technical changes to the EES solution and require a longer implementation time (subject to an impact assessment). However, it would be an enduring solution.</a:t>
            </a:r>
          </a:p>
          <a:p>
            <a:pPr marL="742950" lvl="1" indent="-285750">
              <a:buFont typeface="Courier New" panose="02070309020205020404" pitchFamily="49" charset="0"/>
              <a:buChar char="o"/>
              <a:defRPr/>
            </a:pPr>
            <a:endParaRPr lang="en-GB" sz="1600" dirty="0">
              <a:solidFill>
                <a:srgbClr val="000000"/>
              </a:solidFill>
              <a:latin typeface="Calibri" panose="020F0502020204030204"/>
            </a:endParaRPr>
          </a:p>
          <a:p>
            <a:pPr>
              <a:defRPr/>
            </a:pPr>
            <a:r>
              <a:rPr lang="en-GB" sz="1600" dirty="0">
                <a:solidFill>
                  <a:srgbClr val="000000"/>
                </a:solidFill>
                <a:latin typeface="Calibri" panose="020F0502020204030204"/>
              </a:rPr>
              <a:t>Given that the MHHS Migration is under way and this issue is currently preventing Metering Points from Migrating, it is felt that the </a:t>
            </a:r>
            <a:r>
              <a:rPr lang="en-GB" sz="1600" b="1" dirty="0">
                <a:solidFill>
                  <a:schemeClr val="accent3"/>
                </a:solidFill>
                <a:latin typeface="Calibri" panose="020F0502020204030204"/>
              </a:rPr>
              <a:t>Code Manager solution </a:t>
            </a:r>
            <a:r>
              <a:rPr lang="en-GB" sz="1600" dirty="0">
                <a:solidFill>
                  <a:srgbClr val="000000"/>
                </a:solidFill>
                <a:latin typeface="Calibri" panose="020F0502020204030204"/>
              </a:rPr>
              <a:t>would be the best to progress in order to quickly mitigate the MHHS Migration Risk.</a:t>
            </a:r>
          </a:p>
          <a:p>
            <a:pPr>
              <a:defRPr/>
            </a:pPr>
            <a:endParaRPr lang="en-GB" sz="1600" dirty="0">
              <a:solidFill>
                <a:srgbClr val="000000"/>
              </a:solidFill>
              <a:latin typeface="Calibri" panose="020F0502020204030204"/>
            </a:endParaRPr>
          </a:p>
          <a:p>
            <a:pPr>
              <a:defRPr/>
            </a:pPr>
            <a:r>
              <a:rPr lang="en-GB" sz="1600" dirty="0">
                <a:solidFill>
                  <a:srgbClr val="000000"/>
                </a:solidFill>
                <a:latin typeface="Calibri" panose="020F0502020204030204"/>
              </a:rPr>
              <a:t>The Change Issue Group is asked for comment on:</a:t>
            </a:r>
          </a:p>
          <a:p>
            <a:pPr marL="742950" lvl="1" indent="-285750">
              <a:buClr>
                <a:schemeClr val="tx1"/>
              </a:buClr>
              <a:buFont typeface="Wingdings" panose="05000000000000000000" pitchFamily="2" charset="2"/>
              <a:buChar char="Ø"/>
              <a:defRPr/>
            </a:pPr>
            <a:r>
              <a:rPr lang="en-GB" sz="1600" dirty="0">
                <a:solidFill>
                  <a:srgbClr val="000000"/>
                </a:solidFill>
                <a:latin typeface="Calibri" panose="020F0502020204030204"/>
              </a:rPr>
              <a:t>Are there alternate options that should be considered; and</a:t>
            </a:r>
          </a:p>
          <a:p>
            <a:pPr marL="742950" lvl="1" indent="-285750">
              <a:buClr>
                <a:schemeClr val="tx1"/>
              </a:buClr>
              <a:buFont typeface="Wingdings" panose="05000000000000000000" pitchFamily="2" charset="2"/>
              <a:buChar char="Ø"/>
              <a:defRPr/>
            </a:pPr>
            <a:r>
              <a:rPr lang="en-GB" sz="1600" dirty="0">
                <a:solidFill>
                  <a:srgbClr val="000000"/>
                </a:solidFill>
                <a:latin typeface="Calibri" panose="020F0502020204030204"/>
              </a:rPr>
              <a:t>Do they agree that the Code Manager managed solution is the preferred option given the MHHS Migration timescales.</a:t>
            </a:r>
            <a:endParaRPr kumimoji="0" lang="en-GB" sz="1600" b="1"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393011"/>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F7A098-C2C4-4684-8F5E-5EAC1B207A92}">
  <ds:schemaRefs>
    <ds:schemaRef ds:uri="http://schemas.microsoft.com/office/2006/metadata/properties"/>
    <ds:schemaRef ds:uri="http://schemas.microsoft.com/office/infopath/2007/PartnerControls"/>
    <ds:schemaRef ds:uri="d56f5920-408a-468e-ac0d-d8a840070622"/>
    <ds:schemaRef ds:uri="9cc2d045-8e25-435d-815b-720e20c2c938"/>
  </ds:schemaRefs>
</ds:datastoreItem>
</file>

<file path=customXml/itemProps2.xml><?xml version="1.0" encoding="utf-8"?>
<ds:datastoreItem xmlns:ds="http://schemas.openxmlformats.org/officeDocument/2006/customXml" ds:itemID="{5A69E8C9-F6E5-447D-9002-88ECAE02FF23}">
  <ds:schemaRefs>
    <ds:schemaRef ds:uri="http://schemas.microsoft.com/sharepoint/v3/contenttype/forms"/>
  </ds:schemaRefs>
</ds:datastoreItem>
</file>

<file path=customXml/itemProps3.xml><?xml version="1.0" encoding="utf-8"?>
<ds:datastoreItem xmlns:ds="http://schemas.openxmlformats.org/officeDocument/2006/customXml" ds:itemID="{735420A9-EF90-446E-819B-0437B673F7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TotalTime>
  <Words>482</Words>
  <Application>Microsoft Office PowerPoint</Application>
  <PresentationFormat>Widescreen</PresentationFormat>
  <Paragraphs>30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Courier New</vt:lpstr>
      <vt:lpstr>Roboto</vt:lpstr>
      <vt:lpstr>Wingdings</vt:lpstr>
      <vt:lpstr>REC Light Event Theme</vt:lpstr>
      <vt:lpstr>I0296 – CSS REGISTRATION ID required for mhhs Agent appointments</vt:lpstr>
      <vt:lpstr>I0296 – CSS REGISTRATION ID required for mhhs Agent appointments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Jonny Moore</dc:creator>
  <cp:lastModifiedBy>Francine Peyroux-Sissoko</cp:lastModifiedBy>
  <cp:revision>3</cp:revision>
  <dcterms:created xsi:type="dcterms:W3CDTF">2025-02-04T17:04:18Z</dcterms:created>
  <dcterms:modified xsi:type="dcterms:W3CDTF">2026-01-06T13:04:27Z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c8b966b-aada-4efd-a992-0185a2b1840f_Enabled">
    <vt:lpwstr>true</vt:lpwstr>
  </property>
  <property fmtid="{D5CDD505-2E9C-101B-9397-08002B2CF9AE}" pid="3" name="MSIP_Label_fc8b966b-aada-4efd-a992-0185a2b1840f_SetDate">
    <vt:lpwstr>2025-02-04T17:07:57Z</vt:lpwstr>
  </property>
  <property fmtid="{D5CDD505-2E9C-101B-9397-08002B2CF9AE}" pid="4" name="MSIP_Label_fc8b966b-aada-4efd-a992-0185a2b1840f_Method">
    <vt:lpwstr>Privileged</vt:lpwstr>
  </property>
  <property fmtid="{D5CDD505-2E9C-101B-9397-08002B2CF9AE}" pid="5" name="MSIP_Label_fc8b966b-aada-4efd-a992-0185a2b1840f_Name">
    <vt:lpwstr>Public</vt:lpwstr>
  </property>
  <property fmtid="{D5CDD505-2E9C-101B-9397-08002B2CF9AE}" pid="6" name="MSIP_Label_fc8b966b-aada-4efd-a992-0185a2b1840f_SiteId">
    <vt:lpwstr>f59e1ee2-6e37-44df-b088-2e81f9d1b201</vt:lpwstr>
  </property>
  <property fmtid="{D5CDD505-2E9C-101B-9397-08002B2CF9AE}" pid="7" name="MSIP_Label_fc8b966b-aada-4efd-a992-0185a2b1840f_ActionId">
    <vt:lpwstr>6e72fd42-c2d2-4fc9-80c3-a53ebf2429b1</vt:lpwstr>
  </property>
  <property fmtid="{D5CDD505-2E9C-101B-9397-08002B2CF9AE}" pid="8" name="MSIP_Label_fc8b966b-aada-4efd-a992-0185a2b1840f_ContentBits">
    <vt:lpwstr>0</vt:lpwstr>
  </property>
  <property fmtid="{D5CDD505-2E9C-101B-9397-08002B2CF9AE}" pid="9" name="ContentTypeId">
    <vt:lpwstr>0x010100E3F83C56C950074FBBC1FEEA0F1826A8</vt:lpwstr>
  </property>
  <property fmtid="{D5CDD505-2E9C-101B-9397-08002B2CF9AE}" pid="10" name="MediaServiceImageTags">
    <vt:lpwstr/>
  </property>
</Properties>
</file>