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350" r:id="rId5"/>
    <p:sldId id="35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8AFBB7-8E79-499D-A6BA-6003175D43D8}" v="7" dt="2026-01-06T13:18:11.1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ine Peyroux-Sissoko" userId="91951204-4f07-4cdf-a66e-bfc82ffb46a8" providerId="ADAL" clId="{810A2B41-436C-44C6-81FE-397F3E584B15}"/>
    <pc:docChg chg="undo custSel modSld">
      <pc:chgData name="Francine Peyroux-Sissoko" userId="91951204-4f07-4cdf-a66e-bfc82ffb46a8" providerId="ADAL" clId="{810A2B41-436C-44C6-81FE-397F3E584B15}" dt="2026-01-06T13:19:39.183" v="66" actId="6549"/>
      <pc:docMkLst>
        <pc:docMk/>
      </pc:docMkLst>
      <pc:sldChg chg="modSp mod">
        <pc:chgData name="Francine Peyroux-Sissoko" userId="91951204-4f07-4cdf-a66e-bfc82ffb46a8" providerId="ADAL" clId="{810A2B41-436C-44C6-81FE-397F3E584B15}" dt="2026-01-06T13:16:38.567" v="42" actId="20577"/>
        <pc:sldMkLst>
          <pc:docMk/>
          <pc:sldMk cId="1426599431" sldId="350"/>
        </pc:sldMkLst>
        <pc:spChg chg="mod">
          <ac:chgData name="Francine Peyroux-Sissoko" userId="91951204-4f07-4cdf-a66e-bfc82ffb46a8" providerId="ADAL" clId="{810A2B41-436C-44C6-81FE-397F3E584B15}" dt="2026-01-06T13:16:38.567" v="42" actId="20577"/>
          <ac:spMkLst>
            <pc:docMk/>
            <pc:sldMk cId="1426599431" sldId="350"/>
            <ac:spMk id="7" creationId="{B0EDC7A8-B9A6-2BB9-77B2-D84275FEB272}"/>
          </ac:spMkLst>
        </pc:spChg>
      </pc:sldChg>
      <pc:sldChg chg="modSp mod">
        <pc:chgData name="Francine Peyroux-Sissoko" userId="91951204-4f07-4cdf-a66e-bfc82ffb46a8" providerId="ADAL" clId="{810A2B41-436C-44C6-81FE-397F3E584B15}" dt="2026-01-06T13:19:39.183" v="66" actId="6549"/>
        <pc:sldMkLst>
          <pc:docMk/>
          <pc:sldMk cId="1521393011" sldId="351"/>
        </pc:sldMkLst>
        <pc:spChg chg="mod">
          <ac:chgData name="Francine Peyroux-Sissoko" userId="91951204-4f07-4cdf-a66e-bfc82ffb46a8" providerId="ADAL" clId="{810A2B41-436C-44C6-81FE-397F3E584B15}" dt="2026-01-06T13:19:39.183" v="66" actId="6549"/>
          <ac:spMkLst>
            <pc:docMk/>
            <pc:sldMk cId="1521393011" sldId="351"/>
            <ac:spMk id="7" creationId="{701C9E70-9610-7D2D-CEF7-AF00C03F4ED8}"/>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95190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7967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41258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2436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81237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58093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07362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430675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339953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803608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88011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41325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61486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48947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400676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99746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710962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7670168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210464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30784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54663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E564-B3C7-6243-512D-A077FD2D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13393-3840-6B5D-F257-17D4E5FB61D8}"/>
              </a:ext>
            </a:extLst>
          </p:cNvPr>
          <p:cNvSpPr>
            <a:spLocks noGrp="1"/>
          </p:cNvSpPr>
          <p:nvPr>
            <p:ph type="title"/>
          </p:nvPr>
        </p:nvSpPr>
        <p:spPr/>
        <p:txBody>
          <a:bodyPr>
            <a:normAutofit fontScale="90000"/>
          </a:bodyPr>
          <a:lstStyle/>
          <a:p>
            <a:r>
              <a:rPr lang="en-US" dirty="0"/>
              <a:t>I0297 – manufacturers Make and type not populated within </a:t>
            </a:r>
            <a:r>
              <a:rPr lang="en-US" dirty="0" err="1"/>
              <a:t>smrs</a:t>
            </a:r>
            <a:endParaRPr lang="en-GB" dirty="0"/>
          </a:p>
        </p:txBody>
      </p:sp>
      <p:sp>
        <p:nvSpPr>
          <p:cNvPr id="7" name="TextBox 6">
            <a:extLst>
              <a:ext uri="{FF2B5EF4-FFF2-40B4-BE49-F238E27FC236}">
                <a16:creationId xmlns:a16="http://schemas.microsoft.com/office/drawing/2014/main" id="{B0EDC7A8-B9A6-2BB9-77B2-D84275FEB272}"/>
              </a:ext>
            </a:extLst>
          </p:cNvPr>
          <p:cNvSpPr txBox="1"/>
          <p:nvPr/>
        </p:nvSpPr>
        <p:spPr>
          <a:xfrm>
            <a:off x="113914" y="1172705"/>
            <a:ext cx="10560122" cy="49244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Background</a:t>
            </a:r>
          </a:p>
          <a:p>
            <a:pPr marL="285750" indent="-285750">
              <a:buClr>
                <a:schemeClr val="accent3"/>
              </a:buClr>
              <a:buFont typeface="Arial" panose="020B0604020202020204" pitchFamily="34" charset="0"/>
              <a:buChar char="•"/>
              <a:defRPr/>
            </a:pPr>
            <a:r>
              <a:rPr lang="en-GB" sz="1600" dirty="0">
                <a:solidFill>
                  <a:srgbClr val="000000"/>
                </a:solidFill>
                <a:latin typeface="Calibri" panose="020F0502020204030204"/>
              </a:rPr>
              <a:t>An issue has been identified through MHHS Early Life Support that although the data item J0410 / DI-048 ‘Manufacturer Make and Type’ is required to be communicated within MHHS </a:t>
            </a:r>
            <a:r>
              <a:rPr lang="en-GB" sz="1600" dirty="0">
                <a:solidFill>
                  <a:srgbClr val="000000"/>
                </a:solidFill>
              </a:rPr>
              <a:t>Meter Technical Details (MTD) </a:t>
            </a:r>
            <a:r>
              <a:rPr lang="en-GB" sz="1600" dirty="0">
                <a:solidFill>
                  <a:srgbClr val="000000"/>
                </a:solidFill>
                <a:latin typeface="Calibri" panose="020F0502020204030204"/>
              </a:rPr>
              <a:t>Messages from Supplier Meter Registration Service</a:t>
            </a:r>
            <a:r>
              <a:rPr lang="en-GB" sz="1600" dirty="0">
                <a:solidFill>
                  <a:srgbClr val="000000"/>
                </a:solidFill>
              </a:rPr>
              <a:t> (SMRS</a:t>
            </a:r>
            <a:r>
              <a:rPr lang="en-GB" sz="1600" dirty="0">
                <a:solidFill>
                  <a:srgbClr val="000000"/>
                </a:solidFill>
                <a:latin typeface="Calibri" panose="020F0502020204030204"/>
              </a:rPr>
              <a:t>) it is not currently populated within the SMRS database.</a:t>
            </a:r>
          </a:p>
          <a:p>
            <a:pPr>
              <a:defRPr/>
            </a:pPr>
            <a:endParaRPr lang="en-GB" sz="1600" dirty="0">
              <a:solidFill>
                <a:srgbClr val="000000"/>
              </a:solidFill>
              <a:latin typeface="Calibri" panose="020F0502020204030204"/>
            </a:endParaRPr>
          </a:p>
          <a:p>
            <a:pPr marL="285750" indent="-285750">
              <a:buClr>
                <a:schemeClr val="accent3"/>
              </a:buClr>
              <a:buFont typeface="Arial" panose="020B0604020202020204" pitchFamily="34" charset="0"/>
              <a:buChar char="•"/>
              <a:defRPr/>
            </a:pPr>
            <a:r>
              <a:rPr lang="en-GB" sz="1600" dirty="0">
                <a:solidFill>
                  <a:srgbClr val="000000"/>
                </a:solidFill>
                <a:latin typeface="Calibri" panose="020F0502020204030204"/>
              </a:rPr>
              <a:t>The J0410 item is present within the MTD Market Messages for Traditional and Advanced Meters (D0150 and D0268) however these Messages are not sent for MHHS Migrated Smart Meters, meaning that without intervention the Manufacturers Make and Type will be sent as a null value during the migration process and potentially be lost post MHHS Migration for MHHS Migrated Metering Points.</a:t>
            </a:r>
          </a:p>
          <a:p>
            <a:pPr marL="285750" indent="-285750">
              <a:buFont typeface="Arial" panose="020B0604020202020204" pitchFamily="34" charset="0"/>
              <a:buChar char="•"/>
              <a:defRPr/>
            </a:pPr>
            <a:endParaRPr lang="en-GB" sz="1600" dirty="0">
              <a:solidFill>
                <a:srgbClr val="000000"/>
              </a:solidFill>
              <a:latin typeface="Calibri" panose="020F0502020204030204"/>
            </a:endParaRPr>
          </a:p>
          <a:p>
            <a:pPr marL="285750" indent="-285750">
              <a:buClr>
                <a:schemeClr val="accent3"/>
              </a:buClr>
              <a:buFont typeface="Arial" panose="020B0604020202020204" pitchFamily="34" charset="0"/>
              <a:buChar char="•"/>
              <a:defRPr/>
            </a:pPr>
            <a:r>
              <a:rPr lang="en-GB" sz="1600" dirty="0">
                <a:solidFill>
                  <a:srgbClr val="000000"/>
                </a:solidFill>
                <a:latin typeface="Calibri" panose="020F0502020204030204"/>
              </a:rPr>
              <a:t>It is not currently possible to populate the Manufacturers Make and Type in SMRS via legacy processes (it is not an item contained within the D0312).</a:t>
            </a:r>
          </a:p>
          <a:p>
            <a:pPr>
              <a:defRPr/>
            </a:pPr>
            <a:endParaRPr lang="en-GB" sz="1600" dirty="0">
              <a:solidFill>
                <a:srgbClr val="000000"/>
              </a:solidFill>
              <a:latin typeface="Calibri" panose="020F0502020204030204"/>
            </a:endParaRPr>
          </a:p>
          <a:p>
            <a:pPr marL="285750" indent="-285750">
              <a:buClr>
                <a:schemeClr val="accent3"/>
              </a:buClr>
              <a:buFont typeface="Arial" panose="020B0604020202020204" pitchFamily="34" charset="0"/>
              <a:buChar char="•"/>
              <a:defRPr/>
            </a:pPr>
            <a:r>
              <a:rPr lang="en-GB" sz="1600" dirty="0">
                <a:solidFill>
                  <a:srgbClr val="000000"/>
                </a:solidFill>
                <a:latin typeface="Calibri" panose="020F0502020204030204"/>
              </a:rPr>
              <a:t>Although this issue will not have a direct impact on the MHHS Migration process, the potential loss of the data could have an impact on a number of Supplier and Metering processes. </a:t>
            </a:r>
          </a:p>
          <a:p>
            <a:pPr marL="285750" indent="-285750">
              <a:buFont typeface="Arial" panose="020B0604020202020204" pitchFamily="34" charset="0"/>
              <a:buChar char="•"/>
              <a:defRPr/>
            </a:pPr>
            <a:endParaRPr lang="en-GB" sz="1600" dirty="0">
              <a:solidFill>
                <a:srgbClr val="000000"/>
              </a:solidFill>
              <a:latin typeface="Calibri" panose="020F0502020204030204"/>
            </a:endParaRPr>
          </a:p>
          <a:p>
            <a:pPr marL="285750" indent="-285750">
              <a:buClr>
                <a:schemeClr val="accent3"/>
              </a:buClr>
              <a:buFont typeface="Arial" panose="020B0604020202020204" pitchFamily="34" charset="0"/>
              <a:buChar char="•"/>
              <a:defRPr/>
            </a:pPr>
            <a:r>
              <a:rPr lang="en-GB" sz="1600" dirty="0">
                <a:solidFill>
                  <a:srgbClr val="000000"/>
                </a:solidFill>
                <a:latin typeface="Calibri" panose="020F0502020204030204"/>
              </a:rPr>
              <a:t>This Issue has been raised to consider means to either populate the item within SMRS prior to MHHS Migration or a process to ensure it is populated immediately post Migration.</a:t>
            </a:r>
          </a:p>
          <a:p>
            <a:pPr marR="0" lvl="0" algn="l" defTabSz="914400" rtl="0" eaLnBrk="1" fontAlgn="auto" latinLnBrk="0" hangingPunct="1">
              <a:lnSpc>
                <a:spcPct val="100000"/>
              </a:lnSpc>
              <a:spcBef>
                <a:spcPts val="0"/>
              </a:spcBef>
              <a:spcAft>
                <a:spcPts val="0"/>
              </a:spcAft>
              <a:buClr>
                <a:srgbClr val="70ADA3"/>
              </a:buClr>
              <a:buSzTx/>
              <a:tabLst/>
              <a:defRPr/>
            </a:pPr>
            <a:endParaRPr kumimoji="0" lang="en-GB" sz="1800" b="1"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6599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72428-7E3C-62B5-1199-94EE39D56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3094C-7A64-AA0C-CCF4-81FD8455572B}"/>
              </a:ext>
            </a:extLst>
          </p:cNvPr>
          <p:cNvSpPr>
            <a:spLocks noGrp="1"/>
          </p:cNvSpPr>
          <p:nvPr>
            <p:ph type="title"/>
          </p:nvPr>
        </p:nvSpPr>
        <p:spPr/>
        <p:txBody>
          <a:bodyPr>
            <a:normAutofit fontScale="90000"/>
          </a:bodyPr>
          <a:lstStyle/>
          <a:p>
            <a:r>
              <a:rPr lang="en-US" dirty="0"/>
              <a:t>I0297 – manufacturers Make and type not populated within </a:t>
            </a:r>
            <a:r>
              <a:rPr lang="en-US" dirty="0" err="1"/>
              <a:t>smrs</a:t>
            </a:r>
            <a:endParaRPr lang="en-GB" dirty="0"/>
          </a:p>
        </p:txBody>
      </p:sp>
      <p:sp>
        <p:nvSpPr>
          <p:cNvPr id="7" name="TextBox 6">
            <a:extLst>
              <a:ext uri="{FF2B5EF4-FFF2-40B4-BE49-F238E27FC236}">
                <a16:creationId xmlns:a16="http://schemas.microsoft.com/office/drawing/2014/main" id="{701C9E70-9610-7D2D-CEF7-AF00C03F4ED8}"/>
              </a:ext>
            </a:extLst>
          </p:cNvPr>
          <p:cNvSpPr txBox="1"/>
          <p:nvPr/>
        </p:nvSpPr>
        <p:spPr>
          <a:xfrm>
            <a:off x="113914" y="1172705"/>
            <a:ext cx="10560122"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rgbClr val="70ADA3"/>
                </a:solidFill>
                <a:latin typeface="Calibri" panose="020F0502020204030204"/>
              </a:rPr>
              <a:t>Resolution Options</a:t>
            </a:r>
          </a:p>
          <a:p>
            <a:pPr>
              <a:defRPr/>
            </a:pPr>
            <a:r>
              <a:rPr lang="en-GB" sz="1600" dirty="0">
                <a:solidFill>
                  <a:srgbClr val="000000"/>
                </a:solidFill>
                <a:latin typeface="Calibri" panose="020F0502020204030204"/>
              </a:rPr>
              <a:t>Two broad themes of resolution have been identified:</a:t>
            </a:r>
          </a:p>
          <a:p>
            <a:pPr>
              <a:defRPr/>
            </a:pPr>
            <a:endParaRPr lang="en-GB" sz="1600" dirty="0">
              <a:solidFill>
                <a:srgbClr val="000000"/>
              </a:solidFill>
              <a:latin typeface="Calibri" panose="020F0502020204030204"/>
            </a:endParaRPr>
          </a:p>
          <a:p>
            <a:pPr marL="342900" indent="-342900">
              <a:buClr>
                <a:schemeClr val="accent3"/>
              </a:buClr>
              <a:buFont typeface="+mj-lt"/>
              <a:buAutoNum type="arabicPeriod"/>
              <a:defRPr/>
            </a:pPr>
            <a:r>
              <a:rPr lang="en-GB" sz="1600" dirty="0">
                <a:solidFill>
                  <a:srgbClr val="000000"/>
                </a:solidFill>
                <a:latin typeface="Calibri" panose="020F0502020204030204"/>
              </a:rPr>
              <a:t>A process to populate the Manufacturers Make and Type for legacy Metering Points prior to Migration.</a:t>
            </a:r>
          </a:p>
          <a:p>
            <a:pPr marL="800100" lvl="1" indent="-342900">
              <a:buClr>
                <a:schemeClr val="accent3"/>
              </a:buClr>
              <a:buFont typeface="Arial" panose="020B0604020202020204" pitchFamily="34" charset="0"/>
              <a:buChar char="•"/>
              <a:defRPr/>
            </a:pPr>
            <a:r>
              <a:rPr lang="en-GB" sz="1600" dirty="0">
                <a:latin typeface="Calibri" panose="020F0502020204030204"/>
              </a:rPr>
              <a:t>The data source for this would need to be considered. </a:t>
            </a:r>
            <a:r>
              <a:rPr lang="en-GB" sz="1600" dirty="0" err="1">
                <a:latin typeface="Calibri" panose="020F0502020204030204"/>
              </a:rPr>
              <a:t>Electralink</a:t>
            </a:r>
            <a:r>
              <a:rPr lang="en-GB" sz="1600" dirty="0">
                <a:latin typeface="Calibri" panose="020F0502020204030204"/>
              </a:rPr>
              <a:t> have confirmed they can provide data where the information has been communicated via the Data Transfer Service (</a:t>
            </a:r>
            <a:r>
              <a:rPr lang="en-GB" sz="1600" dirty="0"/>
              <a:t>DTS</a:t>
            </a:r>
            <a:r>
              <a:rPr lang="en-GB" sz="1600" dirty="0">
                <a:latin typeface="Calibri" panose="020F0502020204030204"/>
              </a:rPr>
              <a:t>).</a:t>
            </a:r>
          </a:p>
          <a:p>
            <a:pPr marL="800100" lvl="1" indent="-342900">
              <a:buClr>
                <a:schemeClr val="accent3"/>
              </a:buClr>
              <a:buFont typeface="Arial" panose="020B0604020202020204" pitchFamily="34" charset="0"/>
              <a:buChar char="•"/>
              <a:defRPr/>
            </a:pPr>
            <a:r>
              <a:rPr kumimoji="0" lang="en-GB" sz="1600" i="0" u="none" strike="noStrike" kern="1200" cap="none" spc="0" normalizeH="0" baseline="0" noProof="0" dirty="0">
                <a:ln>
                  <a:noFill/>
                </a:ln>
                <a:effectLst/>
                <a:uLnTx/>
                <a:uFillTx/>
                <a:latin typeface="Calibri" panose="020F0502020204030204"/>
                <a:ea typeface="+mn-ea"/>
                <a:cs typeface="+mn-cs"/>
              </a:rPr>
              <a:t>The timing would also need to be considered with MHHS Migrations currently in flight. Should this be ASAP or post Migration? There are risks around each approach.</a:t>
            </a:r>
          </a:p>
          <a:p>
            <a:pPr marL="800100" lvl="1" indent="-342900">
              <a:buClr>
                <a:schemeClr val="accent3"/>
              </a:buClr>
              <a:buFont typeface="Arial" panose="020B0604020202020204" pitchFamily="34" charset="0"/>
              <a:buChar char="•"/>
              <a:defRPr/>
            </a:pPr>
            <a:r>
              <a:rPr lang="en-GB" sz="1600" dirty="0">
                <a:latin typeface="Calibri" panose="020F0502020204030204"/>
              </a:rPr>
              <a:t>If this is completed prior to the end of MHHS Migration (MHHS Milestone M15) then a mechanism to maintain the data in legacy needs to be considered. This could involve subsequent data population exercises or amending the D0312 process.</a:t>
            </a:r>
          </a:p>
          <a:p>
            <a:pPr marL="800100" lvl="1" indent="-342900">
              <a:buClr>
                <a:schemeClr val="accent3"/>
              </a:buClr>
              <a:buFont typeface="Arial" panose="020B0604020202020204" pitchFamily="34" charset="0"/>
              <a:buChar char="•"/>
              <a:defRPr/>
            </a:pPr>
            <a:endParaRPr kumimoji="0" lang="en-GB" sz="1600" i="0" u="none" strike="noStrike" kern="1200" cap="none" spc="0" normalizeH="0" baseline="0" noProof="0" dirty="0">
              <a:ln>
                <a:noFill/>
              </a:ln>
              <a:effectLst/>
              <a:uLnTx/>
              <a:uFillTx/>
              <a:latin typeface="Calibri" panose="020F0502020204030204"/>
              <a:ea typeface="+mn-ea"/>
              <a:cs typeface="+mn-cs"/>
            </a:endParaRPr>
          </a:p>
          <a:p>
            <a:pPr marL="342900" indent="-342900">
              <a:buClr>
                <a:schemeClr val="accent3"/>
              </a:buClr>
              <a:buFont typeface="+mj-lt"/>
              <a:buAutoNum type="arabicPeriod"/>
              <a:defRPr/>
            </a:pPr>
            <a:r>
              <a:rPr lang="en-GB" sz="1600" dirty="0">
                <a:latin typeface="Calibri" panose="020F0502020204030204"/>
              </a:rPr>
              <a:t>A post Migration process for Meter Operator Agents (MOAs) to update the information via MHHS processes.</a:t>
            </a:r>
          </a:p>
          <a:p>
            <a:pPr marL="800100" lvl="1" indent="-342900">
              <a:buClr>
                <a:schemeClr val="accent3"/>
              </a:buClr>
              <a:buFont typeface="Arial" panose="020B0604020202020204" pitchFamily="34" charset="0"/>
              <a:buChar char="•"/>
              <a:defRPr/>
            </a:pPr>
            <a:r>
              <a:rPr kumimoji="0" lang="en-GB" sz="1600" i="0" u="none" strike="noStrike" kern="1200" cap="none" spc="0" normalizeH="0" baseline="0" noProof="0" dirty="0">
                <a:ln>
                  <a:noFill/>
                </a:ln>
                <a:effectLst/>
                <a:uLnTx/>
                <a:uFillTx/>
                <a:latin typeface="Calibri" panose="020F0502020204030204"/>
                <a:ea typeface="+mn-ea"/>
                <a:cs typeface="+mn-cs"/>
              </a:rPr>
              <a:t>This is reliant on MOAs holding the data, this may not be the case if they are newly appointed via the MHHS Migration or have overwritten the data on receipt of null values from SMRS.</a:t>
            </a:r>
          </a:p>
          <a:p>
            <a:pPr marL="800100" lvl="1" indent="-342900">
              <a:buClr>
                <a:schemeClr val="accent3"/>
              </a:buClr>
              <a:buFont typeface="Arial" panose="020B0604020202020204" pitchFamily="34" charset="0"/>
              <a:buChar char="•"/>
              <a:defRPr/>
            </a:pPr>
            <a:r>
              <a:rPr lang="en-GB" sz="1600" dirty="0">
                <a:latin typeface="Calibri" panose="020F0502020204030204"/>
              </a:rPr>
              <a:t>MOAs would be required to update the MTDs for all Metering Points following the Migration.</a:t>
            </a:r>
          </a:p>
          <a:p>
            <a:pPr marL="800100" lvl="1" indent="-342900">
              <a:buClr>
                <a:schemeClr val="accent3"/>
              </a:buClr>
              <a:buFont typeface="Arial" panose="020B0604020202020204" pitchFamily="34" charset="0"/>
              <a:buChar char="•"/>
              <a:defRPr/>
            </a:pPr>
            <a:endParaRPr kumimoji="0" lang="en-GB" sz="1600" i="0" u="none" strike="noStrike" kern="1200" cap="none" spc="0" normalizeH="0" baseline="0" noProof="0" dirty="0">
              <a:ln>
                <a:noFill/>
              </a:ln>
              <a:effectLst/>
              <a:uLnTx/>
              <a:uFillTx/>
              <a:latin typeface="Calibri" panose="020F0502020204030204"/>
              <a:ea typeface="+mn-ea"/>
              <a:cs typeface="+mn-cs"/>
            </a:endParaRPr>
          </a:p>
          <a:p>
            <a:pPr>
              <a:defRPr/>
            </a:pPr>
            <a:r>
              <a:rPr lang="en-GB" sz="2000" b="1" dirty="0">
                <a:solidFill>
                  <a:srgbClr val="70ADA3"/>
                </a:solidFill>
                <a:latin typeface="Calibri" panose="020F0502020204030204"/>
              </a:rPr>
              <a:t>Discussion</a:t>
            </a:r>
          </a:p>
          <a:p>
            <a:pPr marL="742950" lvl="1" indent="-285750">
              <a:buClr>
                <a:schemeClr val="accent3"/>
              </a:buClr>
              <a:buFont typeface="Arial" panose="020B0604020202020204" pitchFamily="34" charset="0"/>
              <a:buChar char="•"/>
              <a:defRPr/>
            </a:pPr>
            <a:r>
              <a:rPr lang="en-GB" sz="1600" dirty="0">
                <a:latin typeface="Calibri" panose="020F0502020204030204"/>
              </a:rPr>
              <a:t>Does CHIG agree that this a material issue that requires resolution?</a:t>
            </a:r>
          </a:p>
          <a:p>
            <a:pPr marL="742950" lvl="1" indent="-285750">
              <a:buClr>
                <a:schemeClr val="accent3"/>
              </a:buClr>
              <a:buFont typeface="Arial" panose="020B0604020202020204" pitchFamily="34" charset="0"/>
              <a:buChar char="•"/>
              <a:defRPr/>
            </a:pPr>
            <a:r>
              <a:rPr lang="en-GB" sz="1600" dirty="0">
                <a:latin typeface="Calibri" panose="020F0502020204030204"/>
              </a:rPr>
              <a:t>Can any other options other than those highlighted above be identified?</a:t>
            </a:r>
          </a:p>
          <a:p>
            <a:pPr marL="742950" lvl="1" indent="-285750">
              <a:buClr>
                <a:schemeClr val="accent3"/>
              </a:buClr>
              <a:buFont typeface="Arial" panose="020B0604020202020204" pitchFamily="34" charset="0"/>
              <a:buChar char="•"/>
              <a:defRPr/>
            </a:pPr>
            <a:r>
              <a:rPr lang="en-GB" sz="1600" dirty="0">
                <a:latin typeface="Calibri" panose="020F0502020204030204"/>
              </a:rPr>
              <a:t>What are the groups thoughts on the potential options for resolution, and the risks/issues provided by each one?</a:t>
            </a:r>
            <a:endParaRPr kumimoji="0" lang="en-GB" sz="1800" b="1"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1393011"/>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10cc177418bcca7055d8f048ebda21ee">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9e9c349f83cf47770cbf67663811287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5E0757E-65BB-46C9-BD39-5D2BA6977228}">
  <ds:schemaRefs>
    <ds:schemaRef ds:uri="http://schemas.microsoft.com/sharepoint/v3/contenttype/forms"/>
  </ds:schemaRefs>
</ds:datastoreItem>
</file>

<file path=customXml/itemProps2.xml><?xml version="1.0" encoding="utf-8"?>
<ds:datastoreItem xmlns:ds="http://schemas.openxmlformats.org/officeDocument/2006/customXml" ds:itemID="{63AEDCFF-B47D-449C-A145-D9F68A5EB6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21C3ED3-1EFA-4D49-A773-1909DCBAA11B}">
  <ds:schemaRefs>
    <ds:schemaRef ds:uri="http://schemas.microsoft.com/office/2006/metadata/properties"/>
    <ds:schemaRef ds:uri="http://schemas.microsoft.com/office/infopath/2007/PartnerControls"/>
    <ds:schemaRef ds:uri="d56f5920-408a-468e-ac0d-d8a840070622"/>
    <ds:schemaRef ds:uri="9cc2d045-8e25-435d-815b-720e20c2c938"/>
  </ds:schemaRefs>
</ds:datastoreItem>
</file>

<file path=docProps/app.xml><?xml version="1.0" encoding="utf-8"?>
<Properties xmlns="http://schemas.openxmlformats.org/officeDocument/2006/extended-properties" xmlns:vt="http://schemas.openxmlformats.org/officeDocument/2006/docPropsVTypes">
  <TotalTime>17</TotalTime>
  <Words>487</Words>
  <Application>Microsoft Office PowerPoint</Application>
  <PresentationFormat>Widescreen</PresentationFormat>
  <Paragraphs>28</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Roboto</vt:lpstr>
      <vt:lpstr>REC Light Event Theme</vt:lpstr>
      <vt:lpstr>I0297 – manufacturers Make and type not populated within smrs</vt:lpstr>
      <vt:lpstr>I0297 – manufacturers Make and type not populated within smrs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Jonny Moore</dc:creator>
  <cp:lastModifiedBy>Francine Peyroux-Sissoko</cp:lastModifiedBy>
  <cp:revision>4</cp:revision>
  <dcterms:created xsi:type="dcterms:W3CDTF">2025-02-04T17:04:18Z</dcterms:created>
  <dcterms:modified xsi:type="dcterms:W3CDTF">2026-01-06T13:19:43Z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c8b966b-aada-4efd-a992-0185a2b1840f_Enabled">
    <vt:lpwstr>true</vt:lpwstr>
  </property>
  <property fmtid="{D5CDD505-2E9C-101B-9397-08002B2CF9AE}" pid="3" name="MSIP_Label_fc8b966b-aada-4efd-a992-0185a2b1840f_SetDate">
    <vt:lpwstr>2025-02-04T17:07:57Z</vt:lpwstr>
  </property>
  <property fmtid="{D5CDD505-2E9C-101B-9397-08002B2CF9AE}" pid="4" name="MSIP_Label_fc8b966b-aada-4efd-a992-0185a2b1840f_Method">
    <vt:lpwstr>Privileged</vt:lpwstr>
  </property>
  <property fmtid="{D5CDD505-2E9C-101B-9397-08002B2CF9AE}" pid="5" name="MSIP_Label_fc8b966b-aada-4efd-a992-0185a2b1840f_Name">
    <vt:lpwstr>Public</vt:lpwstr>
  </property>
  <property fmtid="{D5CDD505-2E9C-101B-9397-08002B2CF9AE}" pid="6" name="MSIP_Label_fc8b966b-aada-4efd-a992-0185a2b1840f_SiteId">
    <vt:lpwstr>f59e1ee2-6e37-44df-b088-2e81f9d1b201</vt:lpwstr>
  </property>
  <property fmtid="{D5CDD505-2E9C-101B-9397-08002B2CF9AE}" pid="7" name="MSIP_Label_fc8b966b-aada-4efd-a992-0185a2b1840f_ActionId">
    <vt:lpwstr>6e72fd42-c2d2-4fc9-80c3-a53ebf2429b1</vt:lpwstr>
  </property>
  <property fmtid="{D5CDD505-2E9C-101B-9397-08002B2CF9AE}" pid="8" name="MSIP_Label_fc8b966b-aada-4efd-a992-0185a2b1840f_ContentBits">
    <vt:lpwstr>0</vt:lpwstr>
  </property>
  <property fmtid="{D5CDD505-2E9C-101B-9397-08002B2CF9AE}" pid="9" name="ContentTypeId">
    <vt:lpwstr>0x010100E3F83C56C950074FBBC1FEEA0F1826A8</vt:lpwstr>
  </property>
  <property fmtid="{D5CDD505-2E9C-101B-9397-08002B2CF9AE}" pid="10" name="MediaServiceImageTags">
    <vt:lpwstr/>
  </property>
</Properties>
</file>