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59" r:id="rId6"/>
    <p:sldMasterId id="2147484260" r:id="rId7"/>
    <p:sldMasterId id="2147484283" r:id="rId8"/>
  </p:sldMasterIdLst>
  <p:notesMasterIdLst>
    <p:notesMasterId r:id="rId41"/>
  </p:notesMasterIdLst>
  <p:handoutMasterIdLst>
    <p:handoutMasterId r:id="rId42"/>
  </p:handoutMasterIdLst>
  <p:sldIdLst>
    <p:sldId id="256" r:id="rId9"/>
    <p:sldId id="269" r:id="rId10"/>
    <p:sldId id="2147478960" r:id="rId11"/>
    <p:sldId id="263" r:id="rId12"/>
    <p:sldId id="2147475850" r:id="rId13"/>
    <p:sldId id="2147475874" r:id="rId14"/>
    <p:sldId id="2147478968" r:id="rId15"/>
    <p:sldId id="2147478969" r:id="rId16"/>
    <p:sldId id="2147475860" r:id="rId17"/>
    <p:sldId id="350" r:id="rId18"/>
    <p:sldId id="2147478973" r:id="rId19"/>
    <p:sldId id="2147478980" r:id="rId20"/>
    <p:sldId id="2147478981" r:id="rId21"/>
    <p:sldId id="2147478965" r:id="rId22"/>
    <p:sldId id="2147478966" r:id="rId23"/>
    <p:sldId id="2147478976" r:id="rId24"/>
    <p:sldId id="2147478977" r:id="rId25"/>
    <p:sldId id="2147478978" r:id="rId26"/>
    <p:sldId id="2147478971" r:id="rId27"/>
    <p:sldId id="258" r:id="rId28"/>
    <p:sldId id="2147475877" r:id="rId29"/>
    <p:sldId id="265" r:id="rId30"/>
    <p:sldId id="301" r:id="rId31"/>
    <p:sldId id="2147478982" r:id="rId32"/>
    <p:sldId id="2147478983" r:id="rId33"/>
    <p:sldId id="2147478984" r:id="rId34"/>
    <p:sldId id="2147475886" r:id="rId35"/>
    <p:sldId id="2147478985" r:id="rId36"/>
    <p:sldId id="2147478986" r:id="rId37"/>
    <p:sldId id="283" r:id="rId38"/>
    <p:sldId id="2147475887" r:id="rId39"/>
    <p:sldId id="25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BAB2152E-AFC3-2A5B-1E92-F636B67CE3DB}" name="Paul Witton-Dauris" initials="PW" userId="S::paul.witton-dauris@talan.com::a18a2992-b615-4af6-9607-1e3e71a8d3ad" providerId="AD"/>
  <p188:author id="{C92CC032-E440-4675-A4B8-3D1BBB2A5521}" name="Harry Firth" initials="HF" userId="S::harry.firth@talan.com::929e6a20-3b88-458e-85a8-12a243658d38"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FBF2AE8E-528C-33D9-C3B5-57198228E2FA}" name="Mica Thomas" initials="MT" userId="S::mica.thomas@talan.com::b98a0bc4-6261-4e6b-8e56-6b1456d41e9e"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597AF7B7-550D-587E-4175-BC07ADDF27F4}" name="Harriet Truss" initials="HT" userId="S::harriet.truss@talan.com::01cc4f64-e88d-41d0-86eb-e313c80ff5e5" providerId="AD"/>
  <p188:author id="{F896BEBD-FA49-A226-ED2C-484EC8691D8C}" name="Lydia Bentley" initials="LB" userId="S::lydia.bentley@talan.com::d2bb50aa-62b1-4ab8-8132-ef8e8ed57e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AEA4"/>
    <a:srgbClr val="70ADA3"/>
    <a:srgbClr val="4D8934"/>
    <a:srgbClr val="7B2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A3B17B-5A17-4D46-932B-D383886F7E8D}" v="136" dt="2026-02-05T11:06:57.275"/>
    <p1510:client id="{52B1C77D-148A-4E45-B57B-BD2B741E980A}" v="910" dt="2026-02-04T15:23:53.695"/>
    <p1510:client id="{CB7D5532-511F-4E1B-882B-7CFA04499478}" v="19" dt="2026-02-05T09:15:22.771"/>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1074"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handoutMaster" Target="handoutMasters/handoutMaster1.xml"/><Relationship Id="rId47"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microsoft.com/office/2018/10/relationships/authors" Target="author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Hardy" userId="76cfd043-a32c-4e6d-a40b-b44eb2ddf810" providerId="ADAL" clId="{A8EF1328-5ECC-45CC-885D-4176B5B6CBFD}"/>
    <pc:docChg chg="undo redo custSel addSld delSld modSld">
      <pc:chgData name="James Hardy" userId="76cfd043-a32c-4e6d-a40b-b44eb2ddf810" providerId="ADAL" clId="{A8EF1328-5ECC-45CC-885D-4176B5B6CBFD}" dt="2026-02-04T15:23:53.695" v="2500" actId="47"/>
      <pc:docMkLst>
        <pc:docMk/>
      </pc:docMkLst>
      <pc:sldChg chg="modSp new mod">
        <pc:chgData name="James Hardy" userId="76cfd043-a32c-4e6d-a40b-b44eb2ddf810" providerId="ADAL" clId="{A8EF1328-5ECC-45CC-885D-4176B5B6CBFD}" dt="2026-02-04T14:42:28.645" v="2499" actId="20577"/>
        <pc:sldMkLst>
          <pc:docMk/>
          <pc:sldMk cId="2278801095" sldId="2147478968"/>
        </pc:sldMkLst>
        <pc:spChg chg="mod">
          <ac:chgData name="James Hardy" userId="76cfd043-a32c-4e6d-a40b-b44eb2ddf810" providerId="ADAL" clId="{A8EF1328-5ECC-45CC-885D-4176B5B6CBFD}" dt="2026-02-04T14:39:05.483" v="2230" actId="20577"/>
          <ac:spMkLst>
            <pc:docMk/>
            <pc:sldMk cId="2278801095" sldId="2147478968"/>
            <ac:spMk id="2" creationId="{69837AD3-D75A-6E8D-D758-BA5B425DFC2D}"/>
          </ac:spMkLst>
        </pc:spChg>
        <pc:spChg chg="mod">
          <ac:chgData name="James Hardy" userId="76cfd043-a32c-4e6d-a40b-b44eb2ddf810" providerId="ADAL" clId="{A8EF1328-5ECC-45CC-885D-4176B5B6CBFD}" dt="2026-02-04T14:42:28.645" v="2499" actId="20577"/>
          <ac:spMkLst>
            <pc:docMk/>
            <pc:sldMk cId="2278801095" sldId="2147478968"/>
            <ac:spMk id="3" creationId="{161F475E-0D98-0DA9-F406-02C7DB21FDC8}"/>
          </ac:spMkLst>
        </pc:spChg>
      </pc:sldChg>
      <pc:sldChg chg="modSp add mod">
        <pc:chgData name="James Hardy" userId="76cfd043-a32c-4e6d-a40b-b44eb2ddf810" providerId="ADAL" clId="{A8EF1328-5ECC-45CC-885D-4176B5B6CBFD}" dt="2026-02-04T14:30:09.847" v="2087" actId="20577"/>
        <pc:sldMkLst>
          <pc:docMk/>
          <pc:sldMk cId="3949974485" sldId="2147478969"/>
        </pc:sldMkLst>
        <pc:spChg chg="mod">
          <ac:chgData name="James Hardy" userId="76cfd043-a32c-4e6d-a40b-b44eb2ddf810" providerId="ADAL" clId="{A8EF1328-5ECC-45CC-885D-4176B5B6CBFD}" dt="2026-02-04T11:55:24.308" v="1227" actId="27636"/>
          <ac:spMkLst>
            <pc:docMk/>
            <pc:sldMk cId="3949974485" sldId="2147478969"/>
            <ac:spMk id="2" creationId="{9423227B-AA82-4A4A-8E8A-28E159B337A6}"/>
          </ac:spMkLst>
        </pc:spChg>
        <pc:spChg chg="mod">
          <ac:chgData name="James Hardy" userId="76cfd043-a32c-4e6d-a40b-b44eb2ddf810" providerId="ADAL" clId="{A8EF1328-5ECC-45CC-885D-4176B5B6CBFD}" dt="2026-02-04T14:30:09.847" v="2087" actId="20577"/>
          <ac:spMkLst>
            <pc:docMk/>
            <pc:sldMk cId="3949974485" sldId="2147478969"/>
            <ac:spMk id="3" creationId="{44251070-9330-B297-3168-8BD553B22E20}"/>
          </ac:spMkLst>
        </pc:spChg>
      </pc:sldChg>
      <pc:sldChg chg="modSp add del mod">
        <pc:chgData name="James Hardy" userId="76cfd043-a32c-4e6d-a40b-b44eb2ddf810" providerId="ADAL" clId="{A8EF1328-5ECC-45CC-885D-4176B5B6CBFD}" dt="2026-02-04T15:23:53.695" v="2500" actId="47"/>
        <pc:sldMkLst>
          <pc:docMk/>
          <pc:sldMk cId="1625050611" sldId="2147478970"/>
        </pc:sldMkLst>
      </pc:sldChg>
    </pc:docChg>
  </pc:docChgLst>
  <pc:docChgLst>
    <pc:chgData name="Harriet Truss" userId="S::harriet.truss@talan.com::01cc4f64-e88d-41d0-86eb-e313c80ff5e5" providerId="AD" clId="Web-{8FF18054-99BF-39B1-2A80-ADB6AE43D7B8}"/>
    <pc:docChg chg="addSld delSld modSld">
      <pc:chgData name="Harriet Truss" userId="S::harriet.truss@talan.com::01cc4f64-e88d-41d0-86eb-e313c80ff5e5" providerId="AD" clId="Web-{8FF18054-99BF-39B1-2A80-ADB6AE43D7B8}" dt="2026-02-04T10:31:02" v="11" actId="20577"/>
      <pc:docMkLst>
        <pc:docMk/>
      </pc:docMkLst>
      <pc:sldChg chg="del">
        <pc:chgData name="Harriet Truss" userId="S::harriet.truss@talan.com::01cc4f64-e88d-41d0-86eb-e313c80ff5e5" providerId="AD" clId="Web-{8FF18054-99BF-39B1-2A80-ADB6AE43D7B8}" dt="2026-02-04T10:30:45.078" v="10"/>
        <pc:sldMkLst>
          <pc:docMk/>
          <pc:sldMk cId="861498094" sldId="2147478974"/>
        </pc:sldMkLst>
      </pc:sldChg>
      <pc:sldChg chg="add del">
        <pc:chgData name="Harriet Truss" userId="S::harriet.truss@talan.com::01cc4f64-e88d-41d0-86eb-e313c80ff5e5" providerId="AD" clId="Web-{8FF18054-99BF-39B1-2A80-ADB6AE43D7B8}" dt="2026-02-04T10:30:43.156" v="9"/>
        <pc:sldMkLst>
          <pc:docMk/>
          <pc:sldMk cId="692935976" sldId="2147478979"/>
        </pc:sldMkLst>
      </pc:sldChg>
      <pc:sldChg chg="add del">
        <pc:chgData name="Harriet Truss" userId="S::harriet.truss@talan.com::01cc4f64-e88d-41d0-86eb-e313c80ff5e5" providerId="AD" clId="Web-{8FF18054-99BF-39B1-2A80-ADB6AE43D7B8}" dt="2026-02-04T10:30:35.390" v="5"/>
        <pc:sldMkLst>
          <pc:docMk/>
          <pc:sldMk cId="3912792219" sldId="2147478979"/>
        </pc:sldMkLst>
      </pc:sldChg>
      <pc:sldChg chg="modSp add">
        <pc:chgData name="Harriet Truss" userId="S::harriet.truss@talan.com::01cc4f64-e88d-41d0-86eb-e313c80ff5e5" providerId="AD" clId="Web-{8FF18054-99BF-39B1-2A80-ADB6AE43D7B8}" dt="2026-02-04T10:31:02" v="11" actId="20577"/>
        <pc:sldMkLst>
          <pc:docMk/>
          <pc:sldMk cId="141043736" sldId="2147478980"/>
        </pc:sldMkLst>
        <pc:spChg chg="mod">
          <ac:chgData name="Harriet Truss" userId="S::harriet.truss@talan.com::01cc4f64-e88d-41d0-86eb-e313c80ff5e5" providerId="AD" clId="Web-{8FF18054-99BF-39B1-2A80-ADB6AE43D7B8}" dt="2026-02-04T10:31:02" v="11" actId="20577"/>
          <ac:spMkLst>
            <pc:docMk/>
            <pc:sldMk cId="141043736" sldId="2147478980"/>
            <ac:spMk id="6" creationId="{85DF39BC-760D-9BA8-09A2-036648A5C456}"/>
          </ac:spMkLst>
        </pc:spChg>
      </pc:sldChg>
      <pc:sldChg chg="add del">
        <pc:chgData name="Harriet Truss" userId="S::harriet.truss@talan.com::01cc4f64-e88d-41d0-86eb-e313c80ff5e5" providerId="AD" clId="Web-{8FF18054-99BF-39B1-2A80-ADB6AE43D7B8}" dt="2026-02-04T10:30:35.390" v="4"/>
        <pc:sldMkLst>
          <pc:docMk/>
          <pc:sldMk cId="4125236192" sldId="2147478980"/>
        </pc:sldMkLst>
      </pc:sldChg>
      <pc:sldChg chg="add del">
        <pc:chgData name="Harriet Truss" userId="S::harriet.truss@talan.com::01cc4f64-e88d-41d0-86eb-e313c80ff5e5" providerId="AD" clId="Web-{8FF18054-99BF-39B1-2A80-ADB6AE43D7B8}" dt="2026-02-04T10:30:35.734" v="8"/>
        <pc:sldMkLst>
          <pc:docMk/>
          <pc:sldMk cId="2290496919" sldId="2147478981"/>
        </pc:sldMkLst>
      </pc:sldChg>
      <pc:sldMasterChg chg="addSldLayout delSldLayout">
        <pc:chgData name="Harriet Truss" userId="S::harriet.truss@talan.com::01cc4f64-e88d-41d0-86eb-e313c80ff5e5" providerId="AD" clId="Web-{8FF18054-99BF-39B1-2A80-ADB6AE43D7B8}" dt="2026-02-04T10:30:35.390" v="4"/>
        <pc:sldMasterMkLst>
          <pc:docMk/>
          <pc:sldMasterMk cId="3384269000" sldId="2147483666"/>
        </pc:sldMasterMkLst>
        <pc:sldLayoutChg chg="add del">
          <pc:chgData name="Harriet Truss" userId="S::harriet.truss@talan.com::01cc4f64-e88d-41d0-86eb-e313c80ff5e5" providerId="AD" clId="Web-{8FF18054-99BF-39B1-2A80-ADB6AE43D7B8}" dt="2026-02-04T10:30:35.390" v="4"/>
          <pc:sldLayoutMkLst>
            <pc:docMk/>
            <pc:sldMasterMk cId="3384269000" sldId="2147483666"/>
            <pc:sldLayoutMk cId="3062649918" sldId="2147484137"/>
          </pc:sldLayoutMkLst>
        </pc:sldLayoutChg>
      </pc:sldMasterChg>
    </pc:docChg>
  </pc:docChgLst>
  <pc:docChgLst>
    <pc:chgData name="Harriet Truss" userId="01cc4f64-e88d-41d0-86eb-e313c80ff5e5" providerId="ADAL" clId="{D639C4ED-078F-485F-85E7-6788BECAB844}"/>
    <pc:docChg chg="undo custSel addSld modSld">
      <pc:chgData name="Harriet Truss" userId="01cc4f64-e88d-41d0-86eb-e313c80ff5e5" providerId="ADAL" clId="{D639C4ED-078F-485F-85E7-6788BECAB844}" dt="2026-02-05T09:15:22.772" v="1527" actId="20577"/>
      <pc:docMkLst>
        <pc:docMk/>
      </pc:docMkLst>
      <pc:sldChg chg="modSp mod">
        <pc:chgData name="Harriet Truss" userId="01cc4f64-e88d-41d0-86eb-e313c80ff5e5" providerId="ADAL" clId="{D639C4ED-078F-485F-85E7-6788BECAB844}" dt="2026-02-04T17:51:29.093" v="22" actId="20577"/>
        <pc:sldMkLst>
          <pc:docMk/>
          <pc:sldMk cId="1116783212" sldId="263"/>
        </pc:sldMkLst>
        <pc:graphicFrameChg chg="modGraphic">
          <ac:chgData name="Harriet Truss" userId="01cc4f64-e88d-41d0-86eb-e313c80ff5e5" providerId="ADAL" clId="{D639C4ED-078F-485F-85E7-6788BECAB844}" dt="2026-02-04T17:51:29.093" v="22" actId="20577"/>
          <ac:graphicFrameMkLst>
            <pc:docMk/>
            <pc:sldMk cId="1116783212" sldId="263"/>
            <ac:graphicFrameMk id="3" creationId="{ADE9F281-2DB4-898F-0D79-1AE200709F3A}"/>
          </ac:graphicFrameMkLst>
        </pc:graphicFrameChg>
      </pc:sldChg>
      <pc:sldChg chg="modNotesTx">
        <pc:chgData name="Harriet Truss" userId="01cc4f64-e88d-41d0-86eb-e313c80ff5e5" providerId="ADAL" clId="{D639C4ED-078F-485F-85E7-6788BECAB844}" dt="2026-02-05T09:15:22.772" v="1527" actId="20577"/>
        <pc:sldMkLst>
          <pc:docMk/>
          <pc:sldMk cId="141043736" sldId="2147478980"/>
        </pc:sldMkLst>
      </pc:sldChg>
      <pc:sldChg chg="modSp add mod modClrScheme modCm chgLayout">
        <pc:chgData name="Harriet Truss" userId="01cc4f64-e88d-41d0-86eb-e313c80ff5e5" providerId="ADAL" clId="{D639C4ED-078F-485F-85E7-6788BECAB844}" dt="2026-02-04T17:55:57.644" v="57" actId="20577"/>
        <pc:sldMkLst>
          <pc:docMk/>
          <pc:sldMk cId="3243888450" sldId="2147478982"/>
        </pc:sldMkLst>
        <pc:spChg chg="mod ord">
          <ac:chgData name="Harriet Truss" userId="01cc4f64-e88d-41d0-86eb-e313c80ff5e5" providerId="ADAL" clId="{D639C4ED-078F-485F-85E7-6788BECAB844}" dt="2026-02-04T17:55:57.644" v="57" actId="20577"/>
          <ac:spMkLst>
            <pc:docMk/>
            <pc:sldMk cId="3243888450" sldId="2147478982"/>
            <ac:spMk id="2" creationId="{C750CB03-3E89-0E6E-1850-0DA36297E177}"/>
          </ac:spMkLst>
        </pc:spChg>
        <pc:spChg chg="mod ord">
          <ac:chgData name="Harriet Truss" userId="01cc4f64-e88d-41d0-86eb-e313c80ff5e5" providerId="ADAL" clId="{D639C4ED-078F-485F-85E7-6788BECAB844}" dt="2026-02-04T17:53:05.079" v="44" actId="20577"/>
          <ac:spMkLst>
            <pc:docMk/>
            <pc:sldMk cId="3243888450" sldId="2147478982"/>
            <ac:spMk id="5" creationId="{07110D93-2D07-420C-2883-437BD1E29475}"/>
          </ac:spMkLst>
        </pc:spChg>
        <pc:extLst>
          <p:ext xmlns:p="http://schemas.openxmlformats.org/presentationml/2006/main" uri="{D6D511B9-2390-475A-947B-AFAB55BFBCF1}">
            <pc226:cmChg xmlns:pc226="http://schemas.microsoft.com/office/powerpoint/2022/06/main/command" chg="mod">
              <pc226:chgData name="Harriet Truss" userId="01cc4f64-e88d-41d0-86eb-e313c80ff5e5" providerId="ADAL" clId="{D639C4ED-078F-485F-85E7-6788BECAB844}" dt="2026-02-04T17:55:57.644" v="57" actId="20577"/>
              <pc2:cmMkLst xmlns:pc2="http://schemas.microsoft.com/office/powerpoint/2019/9/main/command">
                <pc:docMk/>
                <pc:sldMk cId="3243888450" sldId="2147478982"/>
                <pc2:cmMk id="{654DD4CF-8812-44E4-ABB9-CDEFB153C58F}"/>
              </pc2:cmMkLst>
            </pc226:cmChg>
          </p:ext>
        </pc:extLst>
      </pc:sldChg>
      <pc:sldChg chg="addSp delSp modSp add mod modClrScheme chgLayout">
        <pc:chgData name="Harriet Truss" userId="01cc4f64-e88d-41d0-86eb-e313c80ff5e5" providerId="ADAL" clId="{D639C4ED-078F-485F-85E7-6788BECAB844}" dt="2026-02-04T18:32:38.934" v="1434" actId="20577"/>
        <pc:sldMkLst>
          <pc:docMk/>
          <pc:sldMk cId="1538216957" sldId="2147478983"/>
        </pc:sldMkLst>
        <pc:spChg chg="mod ord">
          <ac:chgData name="Harriet Truss" userId="01cc4f64-e88d-41d0-86eb-e313c80ff5e5" providerId="ADAL" clId="{D639C4ED-078F-485F-85E7-6788BECAB844}" dt="2026-02-04T17:56:03.532" v="58" actId="20577"/>
          <ac:spMkLst>
            <pc:docMk/>
            <pc:sldMk cId="1538216957" sldId="2147478983"/>
            <ac:spMk id="2" creationId="{F63DB487-9B3E-CB4C-DE55-B0A1DAB8C3E0}"/>
          </ac:spMkLst>
        </pc:spChg>
        <pc:spChg chg="add del mod ord">
          <ac:chgData name="Harriet Truss" userId="01cc4f64-e88d-41d0-86eb-e313c80ff5e5" providerId="ADAL" clId="{D639C4ED-078F-485F-85E7-6788BECAB844}" dt="2026-02-04T17:52:10.130" v="25" actId="700"/>
          <ac:spMkLst>
            <pc:docMk/>
            <pc:sldMk cId="1538216957" sldId="2147478983"/>
            <ac:spMk id="3" creationId="{71CFEDC1-C12A-DA5B-AD42-C091ECDCF994}"/>
          </ac:spMkLst>
        </pc:spChg>
        <pc:spChg chg="add del mod ord">
          <ac:chgData name="Harriet Truss" userId="01cc4f64-e88d-41d0-86eb-e313c80ff5e5" providerId="ADAL" clId="{D639C4ED-078F-485F-85E7-6788BECAB844}" dt="2026-02-04T18:09:10.838" v="59" actId="1032"/>
          <ac:spMkLst>
            <pc:docMk/>
            <pc:sldMk cId="1538216957" sldId="2147478983"/>
            <ac:spMk id="4" creationId="{E25E8427-B9CA-186F-781F-4BD3C06F27EC}"/>
          </ac:spMkLst>
        </pc:spChg>
        <pc:graphicFrameChg chg="add mod modGraphic">
          <ac:chgData name="Harriet Truss" userId="01cc4f64-e88d-41d0-86eb-e313c80ff5e5" providerId="ADAL" clId="{D639C4ED-078F-485F-85E7-6788BECAB844}" dt="2026-02-04T18:32:38.934" v="1434" actId="20577"/>
          <ac:graphicFrameMkLst>
            <pc:docMk/>
            <pc:sldMk cId="1538216957" sldId="2147478983"/>
            <ac:graphicFrameMk id="5" creationId="{1629CC13-018E-372D-65E7-58E4AB7DF717}"/>
          </ac:graphicFrameMkLst>
        </pc:graphicFrameChg>
      </pc:sldChg>
      <pc:sldChg chg="modSp new mod">
        <pc:chgData name="Harriet Truss" userId="01cc4f64-e88d-41d0-86eb-e313c80ff5e5" providerId="ADAL" clId="{D639C4ED-078F-485F-85E7-6788BECAB844}" dt="2026-02-04T18:34:02.772" v="1526" actId="20577"/>
        <pc:sldMkLst>
          <pc:docMk/>
          <pc:sldMk cId="181795697" sldId="2147478984"/>
        </pc:sldMkLst>
        <pc:spChg chg="mod">
          <ac:chgData name="Harriet Truss" userId="01cc4f64-e88d-41d0-86eb-e313c80ff5e5" providerId="ADAL" clId="{D639C4ED-078F-485F-85E7-6788BECAB844}" dt="2026-02-04T18:32:46.445" v="1439" actId="20577"/>
          <ac:spMkLst>
            <pc:docMk/>
            <pc:sldMk cId="181795697" sldId="2147478984"/>
            <ac:spMk id="2" creationId="{B680DFBA-C423-50B5-CD7B-5F0BD8B2E38D}"/>
          </ac:spMkLst>
        </pc:spChg>
        <pc:spChg chg="mod">
          <ac:chgData name="Harriet Truss" userId="01cc4f64-e88d-41d0-86eb-e313c80ff5e5" providerId="ADAL" clId="{D639C4ED-078F-485F-85E7-6788BECAB844}" dt="2026-02-04T18:34:02.772" v="1526" actId="20577"/>
          <ac:spMkLst>
            <pc:docMk/>
            <pc:sldMk cId="181795697" sldId="2147478984"/>
            <ac:spMk id="3" creationId="{9C721A83-CD88-0D5D-B19A-E38E1289FD93}"/>
          </ac:spMkLst>
        </pc:spChg>
      </pc:sldChg>
    </pc:docChg>
  </pc:docChgLst>
  <pc:docChgLst>
    <pc:chgData name="Caroline Freimuller" userId="df327c0c-1f69-4687-a57f-dcf171525c90" providerId="ADAL" clId="{F508584E-F1D7-4FEC-B9DB-D84C225D84FB}"/>
    <pc:docChg chg="custSel addSld modSld">
      <pc:chgData name="Caroline Freimuller" userId="df327c0c-1f69-4687-a57f-dcf171525c90" providerId="ADAL" clId="{F508584E-F1D7-4FEC-B9DB-D84C225D84FB}" dt="2026-02-04T08:48:20.130" v="937" actId="948"/>
      <pc:docMkLst>
        <pc:docMk/>
      </pc:docMkLst>
      <pc:sldChg chg="addSp modSp mod">
        <pc:chgData name="Caroline Freimuller" userId="df327c0c-1f69-4687-a57f-dcf171525c90" providerId="ADAL" clId="{F508584E-F1D7-4FEC-B9DB-D84C225D84FB}" dt="2026-02-04T08:36:11.043" v="406" actId="20577"/>
        <pc:sldMkLst>
          <pc:docMk/>
          <pc:sldMk cId="1426599431" sldId="350"/>
        </pc:sldMkLst>
        <pc:spChg chg="mod">
          <ac:chgData name="Caroline Freimuller" userId="df327c0c-1f69-4687-a57f-dcf171525c90" providerId="ADAL" clId="{F508584E-F1D7-4FEC-B9DB-D84C225D84FB}" dt="2026-02-04T08:32:57.615" v="4" actId="27636"/>
          <ac:spMkLst>
            <pc:docMk/>
            <pc:sldMk cId="1426599431" sldId="350"/>
            <ac:spMk id="2" creationId="{AED13393-3840-6B5D-F257-17D4E5FB61D8}"/>
          </ac:spMkLst>
        </pc:spChg>
        <pc:spChg chg="add mod">
          <ac:chgData name="Caroline Freimuller" userId="df327c0c-1f69-4687-a57f-dcf171525c90" providerId="ADAL" clId="{F508584E-F1D7-4FEC-B9DB-D84C225D84FB}" dt="2026-02-04T08:35:17.528" v="233" actId="20577"/>
          <ac:spMkLst>
            <pc:docMk/>
            <pc:sldMk cId="1426599431" sldId="350"/>
            <ac:spMk id="5" creationId="{2729713E-994B-3EC2-C59D-2B69EDB64BA2}"/>
          </ac:spMkLst>
        </pc:spChg>
        <pc:spChg chg="add mod">
          <ac:chgData name="Caroline Freimuller" userId="df327c0c-1f69-4687-a57f-dcf171525c90" providerId="ADAL" clId="{F508584E-F1D7-4FEC-B9DB-D84C225D84FB}" dt="2026-02-04T08:36:11.043" v="406" actId="20577"/>
          <ac:spMkLst>
            <pc:docMk/>
            <pc:sldMk cId="1426599431" sldId="350"/>
            <ac:spMk id="6" creationId="{B58E7E91-5666-CD69-F4B7-0EA077B4F052}"/>
          </ac:spMkLst>
        </pc:spChg>
        <pc:graphicFrameChg chg="add mod">
          <ac:chgData name="Caroline Freimuller" userId="df327c0c-1f69-4687-a57f-dcf171525c90" providerId="ADAL" clId="{F508584E-F1D7-4FEC-B9DB-D84C225D84FB}" dt="2026-02-04T08:33:49.052" v="5"/>
          <ac:graphicFrameMkLst>
            <pc:docMk/>
            <pc:sldMk cId="1426599431" sldId="350"/>
            <ac:graphicFrameMk id="3" creationId="{CC99C998-B7C1-7277-275B-7F36C99B3C82}"/>
          </ac:graphicFrameMkLst>
        </pc:graphicFrameChg>
        <pc:graphicFrameChg chg="add mod modGraphic">
          <ac:chgData name="Caroline Freimuller" userId="df327c0c-1f69-4687-a57f-dcf171525c90" providerId="ADAL" clId="{F508584E-F1D7-4FEC-B9DB-D84C225D84FB}" dt="2026-02-04T08:34:23.805" v="11" actId="1076"/>
          <ac:graphicFrameMkLst>
            <pc:docMk/>
            <pc:sldMk cId="1426599431" sldId="350"/>
            <ac:graphicFrameMk id="4" creationId="{AE1CC201-B8EF-920C-E03C-457D68B743D7}"/>
          </ac:graphicFrameMkLst>
        </pc:graphicFrameChg>
      </pc:sldChg>
      <pc:sldChg chg="modSp mod">
        <pc:chgData name="Caroline Freimuller" userId="df327c0c-1f69-4687-a57f-dcf171525c90" providerId="ADAL" clId="{F508584E-F1D7-4FEC-B9DB-D84C225D84FB}" dt="2026-02-04T08:40:35.944" v="407" actId="313"/>
        <pc:sldMkLst>
          <pc:docMk/>
          <pc:sldMk cId="2160282536" sldId="2147478965"/>
        </pc:sldMkLst>
        <pc:spChg chg="mod">
          <ac:chgData name="Caroline Freimuller" userId="df327c0c-1f69-4687-a57f-dcf171525c90" providerId="ADAL" clId="{F508584E-F1D7-4FEC-B9DB-D84C225D84FB}" dt="2026-02-04T08:40:35.944" v="407" actId="313"/>
          <ac:spMkLst>
            <pc:docMk/>
            <pc:sldMk cId="2160282536" sldId="2147478965"/>
            <ac:spMk id="5" creationId="{701EF78F-FD64-09C8-305A-EF7D1EB1C601}"/>
          </ac:spMkLst>
        </pc:spChg>
      </pc:sldChg>
      <pc:sldChg chg="addSp modSp mod">
        <pc:chgData name="Caroline Freimuller" userId="df327c0c-1f69-4687-a57f-dcf171525c90" providerId="ADAL" clId="{F508584E-F1D7-4FEC-B9DB-D84C225D84FB}" dt="2026-02-04T08:48:05.463" v="935" actId="948"/>
        <pc:sldMkLst>
          <pc:docMk/>
          <pc:sldMk cId="3969195343" sldId="2147478966"/>
        </pc:sldMkLst>
        <pc:spChg chg="mod">
          <ac:chgData name="Caroline Freimuller" userId="df327c0c-1f69-4687-a57f-dcf171525c90" providerId="ADAL" clId="{F508584E-F1D7-4FEC-B9DB-D84C225D84FB}" dt="2026-02-04T08:40:41.671" v="412" actId="27636"/>
          <ac:spMkLst>
            <pc:docMk/>
            <pc:sldMk cId="3969195343" sldId="2147478966"/>
            <ac:spMk id="2" creationId="{AED13393-3840-6B5D-F257-17D4E5FB61D8}"/>
          </ac:spMkLst>
        </pc:spChg>
        <pc:spChg chg="add mod">
          <ac:chgData name="Caroline Freimuller" userId="df327c0c-1f69-4687-a57f-dcf171525c90" providerId="ADAL" clId="{F508584E-F1D7-4FEC-B9DB-D84C225D84FB}" dt="2026-02-04T08:48:05.463" v="935" actId="948"/>
          <ac:spMkLst>
            <pc:docMk/>
            <pc:sldMk cId="3969195343" sldId="2147478966"/>
            <ac:spMk id="4" creationId="{636E3CC6-5B44-2442-7887-3EE07880EEB1}"/>
          </ac:spMkLst>
        </pc:spChg>
      </pc:sldChg>
      <pc:sldChg chg="addSp delSp modSp add mod">
        <pc:chgData name="Caroline Freimuller" userId="df327c0c-1f69-4687-a57f-dcf171525c90" providerId="ADAL" clId="{F508584E-F1D7-4FEC-B9DB-D84C225D84FB}" dt="2026-02-04T08:48:11.988" v="936" actId="948"/>
        <pc:sldMkLst>
          <pc:docMk/>
          <pc:sldMk cId="375546754" sldId="2147478976"/>
        </pc:sldMkLst>
        <pc:spChg chg="add">
          <ac:chgData name="Caroline Freimuller" userId="df327c0c-1f69-4687-a57f-dcf171525c90" providerId="ADAL" clId="{F508584E-F1D7-4FEC-B9DB-D84C225D84FB}" dt="2026-02-04T08:41:39.601" v="467"/>
          <ac:spMkLst>
            <pc:docMk/>
            <pc:sldMk cId="375546754" sldId="2147478976"/>
            <ac:spMk id="3" creationId="{35485A6D-EB47-B356-94C3-8914A192B6E2}"/>
          </ac:spMkLst>
        </pc:spChg>
        <pc:spChg chg="mod">
          <ac:chgData name="Caroline Freimuller" userId="df327c0c-1f69-4687-a57f-dcf171525c90" providerId="ADAL" clId="{F508584E-F1D7-4FEC-B9DB-D84C225D84FB}" dt="2026-02-04T08:48:11.988" v="936" actId="948"/>
          <ac:spMkLst>
            <pc:docMk/>
            <pc:sldMk cId="375546754" sldId="2147478976"/>
            <ac:spMk id="4" creationId="{C81AD075-4F6E-1CC7-8C5D-6905488C45A1}"/>
          </ac:spMkLst>
        </pc:spChg>
        <pc:spChg chg="add">
          <ac:chgData name="Caroline Freimuller" userId="df327c0c-1f69-4687-a57f-dcf171525c90" providerId="ADAL" clId="{F508584E-F1D7-4FEC-B9DB-D84C225D84FB}" dt="2026-02-04T08:41:46.547" v="468"/>
          <ac:spMkLst>
            <pc:docMk/>
            <pc:sldMk cId="375546754" sldId="2147478976"/>
            <ac:spMk id="5" creationId="{BCC0E143-A492-C860-85A0-2F4E6EA9104A}"/>
          </ac:spMkLst>
        </pc:spChg>
        <pc:spChg chg="add del mod">
          <ac:chgData name="Caroline Freimuller" userId="df327c0c-1f69-4687-a57f-dcf171525c90" providerId="ADAL" clId="{F508584E-F1D7-4FEC-B9DB-D84C225D84FB}" dt="2026-02-04T08:42:31.154" v="479" actId="478"/>
          <ac:spMkLst>
            <pc:docMk/>
            <pc:sldMk cId="375546754" sldId="2147478976"/>
            <ac:spMk id="6" creationId="{2D22CEB5-9580-707F-EAC7-4A40C0435FE1}"/>
          </ac:spMkLst>
        </pc:spChg>
        <pc:spChg chg="add mod">
          <ac:chgData name="Caroline Freimuller" userId="df327c0c-1f69-4687-a57f-dcf171525c90" providerId="ADAL" clId="{F508584E-F1D7-4FEC-B9DB-D84C225D84FB}" dt="2026-02-04T08:43:45.812" v="499"/>
          <ac:spMkLst>
            <pc:docMk/>
            <pc:sldMk cId="375546754" sldId="2147478976"/>
            <ac:spMk id="7" creationId="{085A8896-DCEF-2C67-F0B2-FA37E183563A}"/>
          </ac:spMkLst>
        </pc:spChg>
      </pc:sldChg>
      <pc:sldChg chg="modSp add mod">
        <pc:chgData name="Caroline Freimuller" userId="df327c0c-1f69-4687-a57f-dcf171525c90" providerId="ADAL" clId="{F508584E-F1D7-4FEC-B9DB-D84C225D84FB}" dt="2026-02-04T08:48:20.130" v="937" actId="948"/>
        <pc:sldMkLst>
          <pc:docMk/>
          <pc:sldMk cId="2792265037" sldId="2147478977"/>
        </pc:sldMkLst>
        <pc:spChg chg="mod">
          <ac:chgData name="Caroline Freimuller" userId="df327c0c-1f69-4687-a57f-dcf171525c90" providerId="ADAL" clId="{F508584E-F1D7-4FEC-B9DB-D84C225D84FB}" dt="2026-02-04T08:48:20.130" v="937" actId="948"/>
          <ac:spMkLst>
            <pc:docMk/>
            <pc:sldMk cId="2792265037" sldId="2147478977"/>
            <ac:spMk id="4" creationId="{B0590049-1459-E097-F746-A0BDB975D3F9}"/>
          </ac:spMkLst>
        </pc:spChg>
      </pc:sldChg>
      <pc:sldChg chg="modSp add mod">
        <pc:chgData name="Caroline Freimuller" userId="df327c0c-1f69-4687-a57f-dcf171525c90" providerId="ADAL" clId="{F508584E-F1D7-4FEC-B9DB-D84C225D84FB}" dt="2026-02-04T08:47:35.281" v="933" actId="20577"/>
        <pc:sldMkLst>
          <pc:docMk/>
          <pc:sldMk cId="1804333010" sldId="2147478978"/>
        </pc:sldMkLst>
        <pc:spChg chg="mod">
          <ac:chgData name="Caroline Freimuller" userId="df327c0c-1f69-4687-a57f-dcf171525c90" providerId="ADAL" clId="{F508584E-F1D7-4FEC-B9DB-D84C225D84FB}" dt="2026-02-04T08:47:35.281" v="933" actId="20577"/>
          <ac:spMkLst>
            <pc:docMk/>
            <pc:sldMk cId="1804333010" sldId="2147478978"/>
            <ac:spMk id="4" creationId="{587EF060-ABA9-64D5-60E6-C7C1F6AA9E53}"/>
          </ac:spMkLst>
        </pc:spChg>
      </pc:sldChg>
    </pc:docChg>
  </pc:docChgLst>
  <pc:docChgLst>
    <pc:chgData name="Harry Firth" userId="929e6a20-3b88-458e-85a8-12a243658d38" providerId="ADAL" clId="{2338B586-EC8A-4417-96DB-BAAA6D6EB1B7}"/>
    <pc:docChg chg="undo custSel addSld delSld modSld sldOrd delMainMaster">
      <pc:chgData name="Harry Firth" userId="929e6a20-3b88-458e-85a8-12a243658d38" providerId="ADAL" clId="{2338B586-EC8A-4417-96DB-BAAA6D6EB1B7}" dt="2026-02-05T11:07:04.744" v="2522" actId="20577"/>
      <pc:docMkLst>
        <pc:docMk/>
      </pc:docMkLst>
      <pc:sldChg chg="modSp mod">
        <pc:chgData name="Harry Firth" userId="929e6a20-3b88-458e-85a8-12a243658d38" providerId="ADAL" clId="{2338B586-EC8A-4417-96DB-BAAA6D6EB1B7}" dt="2026-01-29T10:12:48.910" v="2040" actId="20577"/>
        <pc:sldMkLst>
          <pc:docMk/>
          <pc:sldMk cId="424965022" sldId="256"/>
        </pc:sldMkLst>
        <pc:spChg chg="mod">
          <ac:chgData name="Harry Firth" userId="929e6a20-3b88-458e-85a8-12a243658d38" providerId="ADAL" clId="{2338B586-EC8A-4417-96DB-BAAA6D6EB1B7}" dt="2026-01-29T10:12:48.910" v="2040" actId="20577"/>
          <ac:spMkLst>
            <pc:docMk/>
            <pc:sldMk cId="424965022" sldId="256"/>
            <ac:spMk id="3" creationId="{CA510E5E-697D-4331-038A-BC23DF000C2A}"/>
          </ac:spMkLst>
        </pc:spChg>
      </pc:sldChg>
      <pc:sldChg chg="modSp mod">
        <pc:chgData name="Harry Firth" userId="929e6a20-3b88-458e-85a8-12a243658d38" providerId="ADAL" clId="{2338B586-EC8A-4417-96DB-BAAA6D6EB1B7}" dt="2026-01-29T10:19:47.561" v="2249" actId="20577"/>
        <pc:sldMkLst>
          <pc:docMk/>
          <pc:sldMk cId="1876557297" sldId="257"/>
        </pc:sldMkLst>
        <pc:spChg chg="mod">
          <ac:chgData name="Harry Firth" userId="929e6a20-3b88-458e-85a8-12a243658d38" providerId="ADAL" clId="{2338B586-EC8A-4417-96DB-BAAA6D6EB1B7}" dt="2026-01-29T10:19:47.561" v="2249" actId="20577"/>
          <ac:spMkLst>
            <pc:docMk/>
            <pc:sldMk cId="1876557297" sldId="257"/>
            <ac:spMk id="2" creationId="{5B02A7D5-1EE1-44B5-DC76-072639BE3655}"/>
          </ac:spMkLst>
        </pc:spChg>
      </pc:sldChg>
      <pc:sldChg chg="add">
        <pc:chgData name="Harry Firth" userId="929e6a20-3b88-458e-85a8-12a243658d38" providerId="ADAL" clId="{2338B586-EC8A-4417-96DB-BAAA6D6EB1B7}" dt="2026-02-05T08:43:40.047" v="2375"/>
        <pc:sldMkLst>
          <pc:docMk/>
          <pc:sldMk cId="684095043" sldId="258"/>
        </pc:sldMkLst>
      </pc:sldChg>
      <pc:sldChg chg="modSp mod">
        <pc:chgData name="Harry Firth" userId="929e6a20-3b88-458e-85a8-12a243658d38" providerId="ADAL" clId="{2338B586-EC8A-4417-96DB-BAAA6D6EB1B7}" dt="2026-02-05T09:16:37.353" v="2486" actId="20577"/>
        <pc:sldMkLst>
          <pc:docMk/>
          <pc:sldMk cId="1116783212" sldId="263"/>
        </pc:sldMkLst>
        <pc:graphicFrameChg chg="mod modGraphic">
          <ac:chgData name="Harry Firth" userId="929e6a20-3b88-458e-85a8-12a243658d38" providerId="ADAL" clId="{2338B586-EC8A-4417-96DB-BAAA6D6EB1B7}" dt="2026-02-05T09:16:37.353" v="2486" actId="20577"/>
          <ac:graphicFrameMkLst>
            <pc:docMk/>
            <pc:sldMk cId="1116783212" sldId="263"/>
            <ac:graphicFrameMk id="3" creationId="{ADE9F281-2DB4-898F-0D79-1AE200709F3A}"/>
          </ac:graphicFrameMkLst>
        </pc:graphicFrameChg>
      </pc:sldChg>
      <pc:sldChg chg="add">
        <pc:chgData name="Harry Firth" userId="929e6a20-3b88-458e-85a8-12a243658d38" providerId="ADAL" clId="{2338B586-EC8A-4417-96DB-BAAA6D6EB1B7}" dt="2026-02-05T08:43:51.378" v="2377"/>
        <pc:sldMkLst>
          <pc:docMk/>
          <pc:sldMk cId="629995870" sldId="265"/>
        </pc:sldMkLst>
      </pc:sldChg>
      <pc:sldChg chg="modSp mod">
        <pc:chgData name="Harry Firth" userId="929e6a20-3b88-458e-85a8-12a243658d38" providerId="ADAL" clId="{2338B586-EC8A-4417-96DB-BAAA6D6EB1B7}" dt="2026-01-29T10:14:26.574" v="2059" actId="20577"/>
        <pc:sldMkLst>
          <pc:docMk/>
          <pc:sldMk cId="2386782925" sldId="269"/>
        </pc:sldMkLst>
        <pc:spChg chg="mod">
          <ac:chgData name="Harry Firth" userId="929e6a20-3b88-458e-85a8-12a243658d38" providerId="ADAL" clId="{2338B586-EC8A-4417-96DB-BAAA6D6EB1B7}" dt="2026-01-29T10:14:26.574" v="2059" actId="20577"/>
          <ac:spMkLst>
            <pc:docMk/>
            <pc:sldMk cId="2386782925" sldId="269"/>
            <ac:spMk id="5" creationId="{5707D6EE-7FB3-2299-0020-8B11F52C84E6}"/>
          </ac:spMkLst>
        </pc:spChg>
      </pc:sldChg>
      <pc:sldChg chg="add">
        <pc:chgData name="Harry Firth" userId="929e6a20-3b88-458e-85a8-12a243658d38" providerId="ADAL" clId="{2338B586-EC8A-4417-96DB-BAAA6D6EB1B7}" dt="2026-02-05T09:55:37.919" v="2500"/>
        <pc:sldMkLst>
          <pc:docMk/>
          <pc:sldMk cId="363590472" sldId="283"/>
        </pc:sldMkLst>
      </pc:sldChg>
      <pc:sldChg chg="add">
        <pc:chgData name="Harry Firth" userId="929e6a20-3b88-458e-85a8-12a243658d38" providerId="ADAL" clId="{2338B586-EC8A-4417-96DB-BAAA6D6EB1B7}" dt="2026-02-05T08:43:56.919" v="2378"/>
        <pc:sldMkLst>
          <pc:docMk/>
          <pc:sldMk cId="3127062294" sldId="301"/>
        </pc:sldMkLst>
      </pc:sldChg>
      <pc:sldChg chg="delSp modSp add mod">
        <pc:chgData name="Harry Firth" userId="929e6a20-3b88-458e-85a8-12a243658d38" providerId="ADAL" clId="{2338B586-EC8A-4417-96DB-BAAA6D6EB1B7}" dt="2026-01-29T10:18:23.187" v="2189"/>
        <pc:sldMkLst>
          <pc:docMk/>
          <pc:sldMk cId="1426599431" sldId="350"/>
        </pc:sldMkLst>
        <pc:spChg chg="mod">
          <ac:chgData name="Harry Firth" userId="929e6a20-3b88-458e-85a8-12a243658d38" providerId="ADAL" clId="{2338B586-EC8A-4417-96DB-BAAA6D6EB1B7}" dt="2026-01-29T10:18:19.236" v="2186" actId="20577"/>
          <ac:spMkLst>
            <pc:docMk/>
            <pc:sldMk cId="1426599431" sldId="350"/>
            <ac:spMk id="2" creationId="{AED13393-3840-6B5D-F257-17D4E5FB61D8}"/>
          </ac:spMkLst>
        </pc:spChg>
      </pc:sldChg>
      <pc:sldChg chg="modSp mod">
        <pc:chgData name="Harry Firth" userId="929e6a20-3b88-458e-85a8-12a243658d38" providerId="ADAL" clId="{2338B586-EC8A-4417-96DB-BAAA6D6EB1B7}" dt="2026-02-05T11:07:04.744" v="2522" actId="20577"/>
        <pc:sldMkLst>
          <pc:docMk/>
          <pc:sldMk cId="2974688764" sldId="2147475850"/>
        </pc:sldMkLst>
        <pc:spChg chg="mod">
          <ac:chgData name="Harry Firth" userId="929e6a20-3b88-458e-85a8-12a243658d38" providerId="ADAL" clId="{2338B586-EC8A-4417-96DB-BAAA6D6EB1B7}" dt="2026-02-05T11:07:04.744" v="2522" actId="20577"/>
          <ac:spMkLst>
            <pc:docMk/>
            <pc:sldMk cId="2974688764" sldId="2147475850"/>
            <ac:spMk id="3" creationId="{153C8D1C-9736-081E-4D60-57FAF1DD1D92}"/>
          </ac:spMkLst>
        </pc:spChg>
      </pc:sldChg>
      <pc:sldChg chg="modSp mod">
        <pc:chgData name="Harry Firth" userId="929e6a20-3b88-458e-85a8-12a243658d38" providerId="ADAL" clId="{2338B586-EC8A-4417-96DB-BAAA6D6EB1B7}" dt="2026-01-29T10:17:47.756" v="2180" actId="20577"/>
        <pc:sldMkLst>
          <pc:docMk/>
          <pc:sldMk cId="691650113" sldId="2147475860"/>
        </pc:sldMkLst>
        <pc:spChg chg="mod">
          <ac:chgData name="Harry Firth" userId="929e6a20-3b88-458e-85a8-12a243658d38" providerId="ADAL" clId="{2338B586-EC8A-4417-96DB-BAAA6D6EB1B7}" dt="2026-01-29T10:17:40.459" v="2154" actId="20577"/>
          <ac:spMkLst>
            <pc:docMk/>
            <pc:sldMk cId="691650113" sldId="2147475860"/>
            <ac:spMk id="2" creationId="{3EC75E90-C6D4-F023-EC2F-579BE7128B23}"/>
          </ac:spMkLst>
        </pc:spChg>
        <pc:spChg chg="mod">
          <ac:chgData name="Harry Firth" userId="929e6a20-3b88-458e-85a8-12a243658d38" providerId="ADAL" clId="{2338B586-EC8A-4417-96DB-BAAA6D6EB1B7}" dt="2026-01-29T10:17:47.756" v="2180" actId="20577"/>
          <ac:spMkLst>
            <pc:docMk/>
            <pc:sldMk cId="691650113" sldId="2147475860"/>
            <ac:spMk id="5" creationId="{4B990F9B-3D8E-A5F3-9221-A4EFA231FB3F}"/>
          </ac:spMkLst>
        </pc:spChg>
      </pc:sldChg>
      <pc:sldChg chg="modSp mod">
        <pc:chgData name="Harry Firth" userId="929e6a20-3b88-458e-85a8-12a243658d38" providerId="ADAL" clId="{2338B586-EC8A-4417-96DB-BAAA6D6EB1B7}" dt="2026-02-05T11:06:57.275" v="2501"/>
        <pc:sldMkLst>
          <pc:docMk/>
          <pc:sldMk cId="2616978192" sldId="2147475874"/>
        </pc:sldMkLst>
        <pc:spChg chg="mod">
          <ac:chgData name="Harry Firth" userId="929e6a20-3b88-458e-85a8-12a243658d38" providerId="ADAL" clId="{2338B586-EC8A-4417-96DB-BAAA6D6EB1B7}" dt="2026-01-12T16:12:17.018" v="1792" actId="20577"/>
          <ac:spMkLst>
            <pc:docMk/>
            <pc:sldMk cId="2616978192" sldId="2147475874"/>
            <ac:spMk id="2" creationId="{92FFBE81-857F-0659-EC62-20F7EDC03463}"/>
          </ac:spMkLst>
        </pc:spChg>
        <pc:spChg chg="mod">
          <ac:chgData name="Harry Firth" userId="929e6a20-3b88-458e-85a8-12a243658d38" providerId="ADAL" clId="{2338B586-EC8A-4417-96DB-BAAA6D6EB1B7}" dt="2026-02-05T11:06:57.275" v="2501"/>
          <ac:spMkLst>
            <pc:docMk/>
            <pc:sldMk cId="2616978192" sldId="2147475874"/>
            <ac:spMk id="5" creationId="{9D972FB9-FE57-5D13-AC02-B215615C68D8}"/>
          </ac:spMkLst>
        </pc:spChg>
      </pc:sldChg>
      <pc:sldChg chg="add">
        <pc:chgData name="Harry Firth" userId="929e6a20-3b88-458e-85a8-12a243658d38" providerId="ADAL" clId="{2338B586-EC8A-4417-96DB-BAAA6D6EB1B7}" dt="2026-02-05T08:43:45.557" v="2376"/>
        <pc:sldMkLst>
          <pc:docMk/>
          <pc:sldMk cId="3991575533" sldId="2147475877"/>
        </pc:sldMkLst>
      </pc:sldChg>
      <pc:sldChg chg="modSp mod">
        <pc:chgData name="Harry Firth" userId="929e6a20-3b88-458e-85a8-12a243658d38" providerId="ADAL" clId="{2338B586-EC8A-4417-96DB-BAAA6D6EB1B7}" dt="2026-02-05T09:16:21.914" v="2465" actId="20577"/>
        <pc:sldMkLst>
          <pc:docMk/>
          <pc:sldMk cId="3207930753" sldId="2147475886"/>
        </pc:sldMkLst>
        <pc:spChg chg="mod">
          <ac:chgData name="Harry Firth" userId="929e6a20-3b88-458e-85a8-12a243658d38" providerId="ADAL" clId="{2338B586-EC8A-4417-96DB-BAAA6D6EB1B7}" dt="2026-02-05T08:44:17.767" v="2385" actId="20577"/>
          <ac:spMkLst>
            <pc:docMk/>
            <pc:sldMk cId="3207930753" sldId="2147475886"/>
            <ac:spMk id="2" creationId="{8AF2B93E-C538-CA2D-4F1F-CD6045B998EB}"/>
          </ac:spMkLst>
        </pc:spChg>
        <pc:spChg chg="mod">
          <ac:chgData name="Harry Firth" userId="929e6a20-3b88-458e-85a8-12a243658d38" providerId="ADAL" clId="{2338B586-EC8A-4417-96DB-BAAA6D6EB1B7}" dt="2026-02-05T09:16:21.914" v="2465" actId="20577"/>
          <ac:spMkLst>
            <pc:docMk/>
            <pc:sldMk cId="3207930753" sldId="2147475886"/>
            <ac:spMk id="4" creationId="{C8EE7796-5479-57D4-283D-65653FF4D8CE}"/>
          </ac:spMkLst>
        </pc:spChg>
      </pc:sldChg>
      <pc:sldChg chg="modSp mod">
        <pc:chgData name="Harry Firth" userId="929e6a20-3b88-458e-85a8-12a243658d38" providerId="ADAL" clId="{2338B586-EC8A-4417-96DB-BAAA6D6EB1B7}" dt="2026-02-05T08:44:21.806" v="2387" actId="20577"/>
        <pc:sldMkLst>
          <pc:docMk/>
          <pc:sldMk cId="1750327280" sldId="2147475887"/>
        </pc:sldMkLst>
        <pc:spChg chg="mod">
          <ac:chgData name="Harry Firth" userId="929e6a20-3b88-458e-85a8-12a243658d38" providerId="ADAL" clId="{2338B586-EC8A-4417-96DB-BAAA6D6EB1B7}" dt="2026-02-05T08:44:21.806" v="2387" actId="20577"/>
          <ac:spMkLst>
            <pc:docMk/>
            <pc:sldMk cId="1750327280" sldId="2147475887"/>
            <ac:spMk id="2" creationId="{DA7C7576-6A8B-F7DE-F249-17E4374D1409}"/>
          </ac:spMkLst>
        </pc:spChg>
      </pc:sldChg>
      <pc:sldChg chg="addSp delSp modSp del mod">
        <pc:chgData name="Harry Firth" userId="929e6a20-3b88-458e-85a8-12a243658d38" providerId="ADAL" clId="{2338B586-EC8A-4417-96DB-BAAA6D6EB1B7}" dt="2026-02-05T08:47:18.889" v="2443" actId="47"/>
        <pc:sldMkLst>
          <pc:docMk/>
          <pc:sldMk cId="2103831322" sldId="2147478964"/>
        </pc:sldMkLst>
      </pc:sldChg>
      <pc:sldChg chg="modSp add mod">
        <pc:chgData name="Harry Firth" userId="929e6a20-3b88-458e-85a8-12a243658d38" providerId="ADAL" clId="{2338B586-EC8A-4417-96DB-BAAA6D6EB1B7}" dt="2026-02-05T08:44:10.230" v="2382" actId="20577"/>
        <pc:sldMkLst>
          <pc:docMk/>
          <pc:sldMk cId="2160282536" sldId="2147478965"/>
        </pc:sldMkLst>
        <pc:spChg chg="mod">
          <ac:chgData name="Harry Firth" userId="929e6a20-3b88-458e-85a8-12a243658d38" providerId="ADAL" clId="{2338B586-EC8A-4417-96DB-BAAA6D6EB1B7}" dt="2026-02-05T08:44:10.230" v="2382" actId="20577"/>
          <ac:spMkLst>
            <pc:docMk/>
            <pc:sldMk cId="2160282536" sldId="2147478965"/>
            <ac:spMk id="2" creationId="{1AC59F6F-87FA-64B1-00B8-77AC8283F4AE}"/>
          </ac:spMkLst>
        </pc:spChg>
        <pc:spChg chg="mod">
          <ac:chgData name="Harry Firth" userId="929e6a20-3b88-458e-85a8-12a243658d38" providerId="ADAL" clId="{2338B586-EC8A-4417-96DB-BAAA6D6EB1B7}" dt="2026-01-29T10:18:58.675" v="2224" actId="20577"/>
          <ac:spMkLst>
            <pc:docMk/>
            <pc:sldMk cId="2160282536" sldId="2147478965"/>
            <ac:spMk id="5" creationId="{701EF78F-FD64-09C8-305A-EF7D1EB1C601}"/>
          </ac:spMkLst>
        </pc:spChg>
      </pc:sldChg>
      <pc:sldChg chg="delSp modSp add mod">
        <pc:chgData name="Harry Firth" userId="929e6a20-3b88-458e-85a8-12a243658d38" providerId="ADAL" clId="{2338B586-EC8A-4417-96DB-BAAA6D6EB1B7}" dt="2026-01-29T10:19:11.011" v="2230"/>
        <pc:sldMkLst>
          <pc:docMk/>
          <pc:sldMk cId="3969195343" sldId="2147478966"/>
        </pc:sldMkLst>
        <pc:spChg chg="mod">
          <ac:chgData name="Harry Firth" userId="929e6a20-3b88-458e-85a8-12a243658d38" providerId="ADAL" clId="{2338B586-EC8A-4417-96DB-BAAA6D6EB1B7}" dt="2026-01-29T10:19:10.311" v="2228" actId="20577"/>
          <ac:spMkLst>
            <pc:docMk/>
            <pc:sldMk cId="3969195343" sldId="2147478966"/>
            <ac:spMk id="2" creationId="{AED13393-3840-6B5D-F257-17D4E5FB61D8}"/>
          </ac:spMkLst>
        </pc:spChg>
      </pc:sldChg>
      <pc:sldChg chg="modSp add mod">
        <pc:chgData name="Harry Firth" userId="929e6a20-3b88-458e-85a8-12a243658d38" providerId="ADAL" clId="{2338B586-EC8A-4417-96DB-BAAA6D6EB1B7}" dt="2026-02-05T08:39:20.618" v="2355" actId="20577"/>
        <pc:sldMkLst>
          <pc:docMk/>
          <pc:sldMk cId="1533807998" sldId="2147478971"/>
        </pc:sldMkLst>
        <pc:spChg chg="mod">
          <ac:chgData name="Harry Firth" userId="929e6a20-3b88-458e-85a8-12a243658d38" providerId="ADAL" clId="{2338B586-EC8A-4417-96DB-BAAA6D6EB1B7}" dt="2026-02-05T08:39:20.618" v="2355" actId="20577"/>
          <ac:spMkLst>
            <pc:docMk/>
            <pc:sldMk cId="1533807998" sldId="2147478971"/>
            <ac:spMk id="2" creationId="{79469824-78AF-2633-418B-A903E4A6D65F}"/>
          </ac:spMkLst>
        </pc:spChg>
        <pc:spChg chg="mod">
          <ac:chgData name="Harry Firth" userId="929e6a20-3b88-458e-85a8-12a243658d38" providerId="ADAL" clId="{2338B586-EC8A-4417-96DB-BAAA6D6EB1B7}" dt="2026-01-29T10:31:46.580" v="2267" actId="20577"/>
          <ac:spMkLst>
            <pc:docMk/>
            <pc:sldMk cId="1533807998" sldId="2147478971"/>
            <ac:spMk id="5" creationId="{D4D8C693-A8B6-E827-4AF4-0D354DDB426E}"/>
          </ac:spMkLst>
        </pc:spChg>
      </pc:sldChg>
      <pc:sldChg chg="modSp add del mod">
        <pc:chgData name="Harry Firth" userId="929e6a20-3b88-458e-85a8-12a243658d38" providerId="ADAL" clId="{2338B586-EC8A-4417-96DB-BAAA6D6EB1B7}" dt="2026-02-05T08:41:52.303" v="2362" actId="47"/>
        <pc:sldMkLst>
          <pc:docMk/>
          <pc:sldMk cId="2492765723" sldId="2147478972"/>
        </pc:sldMkLst>
      </pc:sldChg>
      <pc:sldChg chg="modSp add mod ord">
        <pc:chgData name="Harry Firth" userId="929e6a20-3b88-458e-85a8-12a243658d38" providerId="ADAL" clId="{2338B586-EC8A-4417-96DB-BAAA6D6EB1B7}" dt="2026-02-05T08:44:06.426" v="2380" actId="20577"/>
        <pc:sldMkLst>
          <pc:docMk/>
          <pc:sldMk cId="2021548050" sldId="2147478973"/>
        </pc:sldMkLst>
        <pc:spChg chg="mod">
          <ac:chgData name="Harry Firth" userId="929e6a20-3b88-458e-85a8-12a243658d38" providerId="ADAL" clId="{2338B586-EC8A-4417-96DB-BAAA6D6EB1B7}" dt="2026-02-05T08:44:06.426" v="2380" actId="20577"/>
          <ac:spMkLst>
            <pc:docMk/>
            <pc:sldMk cId="2021548050" sldId="2147478973"/>
            <ac:spMk id="2" creationId="{1F5C80B8-959C-6E1B-3257-5800FB90A9D3}"/>
          </ac:spMkLst>
        </pc:spChg>
        <pc:spChg chg="mod">
          <ac:chgData name="Harry Firth" userId="929e6a20-3b88-458e-85a8-12a243658d38" providerId="ADAL" clId="{2338B586-EC8A-4417-96DB-BAAA6D6EB1B7}" dt="2026-01-29T10:32:24.129" v="2293" actId="20577"/>
          <ac:spMkLst>
            <pc:docMk/>
            <pc:sldMk cId="2021548050" sldId="2147478973"/>
            <ac:spMk id="4" creationId="{D1E579F1-3467-00BD-3D4B-8E3BE61A280F}"/>
          </ac:spMkLst>
        </pc:spChg>
      </pc:sldChg>
      <pc:sldChg chg="modSp add del mod">
        <pc:chgData name="Harry Firth" userId="929e6a20-3b88-458e-85a8-12a243658d38" providerId="ADAL" clId="{2338B586-EC8A-4417-96DB-BAAA6D6EB1B7}" dt="2026-02-05T09:16:14.387" v="2444" actId="47"/>
        <pc:sldMkLst>
          <pc:docMk/>
          <pc:sldMk cId="2117178548" sldId="2147478975"/>
        </pc:sldMkLst>
      </pc:sldChg>
      <pc:sldChg chg="ord">
        <pc:chgData name="Harry Firth" userId="929e6a20-3b88-458e-85a8-12a243658d38" providerId="ADAL" clId="{2338B586-EC8A-4417-96DB-BAAA6D6EB1B7}" dt="2026-02-05T08:42:46.794" v="2372"/>
        <pc:sldMkLst>
          <pc:docMk/>
          <pc:sldMk cId="141043736" sldId="2147478980"/>
        </pc:sldMkLst>
      </pc:sldChg>
      <pc:sldChg chg="ord">
        <pc:chgData name="Harry Firth" userId="929e6a20-3b88-458e-85a8-12a243658d38" providerId="ADAL" clId="{2338B586-EC8A-4417-96DB-BAAA6D6EB1B7}" dt="2026-02-05T08:42:53.962" v="2374"/>
        <pc:sldMkLst>
          <pc:docMk/>
          <pc:sldMk cId="2290496919" sldId="2147478981"/>
        </pc:sldMkLst>
      </pc:sldChg>
      <pc:sldChg chg="modSp mod ord modCm">
        <pc:chgData name="Harry Firth" userId="929e6a20-3b88-458e-85a8-12a243658d38" providerId="ADAL" clId="{2338B586-EC8A-4417-96DB-BAAA6D6EB1B7}" dt="2026-02-05T08:42:10.332" v="2364"/>
        <pc:sldMkLst>
          <pc:docMk/>
          <pc:sldMk cId="3243888450" sldId="2147478982"/>
        </pc:sldMkLst>
        <pc:spChg chg="mod">
          <ac:chgData name="Harry Firth" userId="929e6a20-3b88-458e-85a8-12a243658d38" providerId="ADAL" clId="{2338B586-EC8A-4417-96DB-BAAA6D6EB1B7}" dt="2026-02-05T08:39:12.473" v="2353" actId="20577"/>
          <ac:spMkLst>
            <pc:docMk/>
            <pc:sldMk cId="3243888450" sldId="2147478982"/>
            <ac:spMk id="2" creationId="{C750CB03-3E89-0E6E-1850-0DA36297E177}"/>
          </ac:spMkLst>
        </pc:spChg>
        <pc:extLst>
          <p:ext xmlns:p="http://schemas.openxmlformats.org/presentationml/2006/main" uri="{D6D511B9-2390-475A-947B-AFAB55BFBCF1}">
            <pc226:cmChg xmlns:pc226="http://schemas.microsoft.com/office/powerpoint/2022/06/main/command" chg="mod">
              <pc226:chgData name="Harry Firth" userId="929e6a20-3b88-458e-85a8-12a243658d38" providerId="ADAL" clId="{2338B586-EC8A-4417-96DB-BAAA6D6EB1B7}" dt="2026-02-05T08:39:12.473" v="2353" actId="20577"/>
              <pc2:cmMkLst xmlns:pc2="http://schemas.microsoft.com/office/powerpoint/2019/9/main/command">
                <pc:docMk/>
                <pc:sldMk cId="3243888450" sldId="2147478982"/>
                <pc2:cmMk id="{654DD4CF-8812-44E4-ABB9-CDEFB153C58F}"/>
              </pc2:cmMkLst>
            </pc226:cmChg>
          </p:ext>
        </pc:extLst>
      </pc:sldChg>
      <pc:sldChg chg="ord">
        <pc:chgData name="Harry Firth" userId="929e6a20-3b88-458e-85a8-12a243658d38" providerId="ADAL" clId="{2338B586-EC8A-4417-96DB-BAAA6D6EB1B7}" dt="2026-02-05T08:42:20.825" v="2366"/>
        <pc:sldMkLst>
          <pc:docMk/>
          <pc:sldMk cId="1538216957" sldId="2147478983"/>
        </pc:sldMkLst>
      </pc:sldChg>
      <pc:sldChg chg="ord">
        <pc:chgData name="Harry Firth" userId="929e6a20-3b88-458e-85a8-12a243658d38" providerId="ADAL" clId="{2338B586-EC8A-4417-96DB-BAAA6D6EB1B7}" dt="2026-02-05T08:42:28.667" v="2368"/>
        <pc:sldMkLst>
          <pc:docMk/>
          <pc:sldMk cId="181795697" sldId="2147478984"/>
        </pc:sldMkLst>
      </pc:sldChg>
      <pc:sldChg chg="add">
        <pc:chgData name="Harry Firth" userId="929e6a20-3b88-458e-85a8-12a243658d38" providerId="ADAL" clId="{2338B586-EC8A-4417-96DB-BAAA6D6EB1B7}" dt="2026-02-05T09:55:24.821" v="2498"/>
        <pc:sldMkLst>
          <pc:docMk/>
          <pc:sldMk cId="2103831322" sldId="2147478985"/>
        </pc:sldMkLst>
      </pc:sldChg>
      <pc:sldChg chg="add">
        <pc:chgData name="Harry Firth" userId="929e6a20-3b88-458e-85a8-12a243658d38" providerId="ADAL" clId="{2338B586-EC8A-4417-96DB-BAAA6D6EB1B7}" dt="2026-02-05T09:55:31.087" v="2499"/>
        <pc:sldMkLst>
          <pc:docMk/>
          <pc:sldMk cId="133990412" sldId="2147478986"/>
        </pc:sldMkLst>
      </pc:sldChg>
      <pc:sldMasterChg chg="del delSldLayout">
        <pc:chgData name="Harry Firth" userId="929e6a20-3b88-458e-85a8-12a243658d38" providerId="ADAL" clId="{2338B586-EC8A-4417-96DB-BAAA6D6EB1B7}" dt="2026-02-05T09:16:14.387" v="2444" actId="47"/>
        <pc:sldMasterMkLst>
          <pc:docMk/>
          <pc:sldMasterMk cId="2901883868" sldId="2147484225"/>
        </pc:sldMasterMkLst>
        <pc:sldLayoutChg chg="del">
          <pc:chgData name="Harry Firth" userId="929e6a20-3b88-458e-85a8-12a243658d38" providerId="ADAL" clId="{2338B586-EC8A-4417-96DB-BAAA6D6EB1B7}" dt="2026-02-05T09:16:14.387" v="2444" actId="47"/>
          <pc:sldLayoutMkLst>
            <pc:docMk/>
            <pc:sldMasterMk cId="2901883868" sldId="2147484225"/>
            <pc:sldLayoutMk cId="1227709303" sldId="2147484226"/>
          </pc:sldLayoutMkLst>
        </pc:sldLayout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ata6.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image" Target="../media/image19.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6.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image" Target="../media/image1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Cameras off, hands up for questions</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Any other Business?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5CEF3B12-2D86-40AC-83E8-A657800428A8}">
      <dgm:prSet phldrT="[Text]" custT="1"/>
      <dgm:spPr>
        <a:solidFill>
          <a:srgbClr val="70ADA3"/>
        </a:solidFill>
        <a:ln>
          <a:solidFill>
            <a:srgbClr val="70ADA3"/>
          </a:solidFill>
        </a:ln>
      </dgm:spPr>
      <dgm:t>
        <a:bodyPr/>
        <a:lstStyle/>
        <a:p>
          <a:r>
            <a:rPr lang="en-GB" sz="3600">
              <a:latin typeface="Roboto" panose="02000000000000000000" pitchFamily="2" charset="0"/>
              <a:ea typeface="Roboto" panose="02000000000000000000" pitchFamily="2" charset="0"/>
              <a:cs typeface="Roboto" panose="02000000000000000000" pitchFamily="2" charset="0"/>
            </a:rPr>
            <a:t>I0290</a:t>
          </a:r>
        </a:p>
      </dgm:t>
    </dgm:pt>
    <dgm:pt modelId="{0A35A87F-BBA8-4CF6-AF1E-FE831E62F805}" type="sibTrans" cxnId="{100C4F0C-BE58-4AA0-A736-8EAFA8CADC2C}">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489AE42F-BBE2-41F5-BBE8-1C1D5E4B3E82}" type="parTrans" cxnId="{100C4F0C-BE58-4AA0-A736-8EAFA8CADC2C}">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34F88236-58BE-40B9-8B4F-BAB60FA05C29}">
      <dgm:prSet phldrT="[Text]" custT="1"/>
      <dgm:spPr>
        <a:ln>
          <a:solidFill>
            <a:srgbClr val="70ADA3"/>
          </a:solidFill>
        </a:ln>
      </dgm:spPr>
      <dgm:t>
        <a:bodyPr/>
        <a:lstStyle/>
        <a:p>
          <a:r>
            <a:rPr lang="en-GB" sz="1600" kern="1200">
              <a:latin typeface="Roboto" panose="02000000000000000000" pitchFamily="2" charset="0"/>
              <a:ea typeface="Roboto" panose="02000000000000000000" pitchFamily="2" charset="0"/>
              <a:cs typeface="Roboto" panose="02000000000000000000" pitchFamily="2" charset="0"/>
            </a:rPr>
            <a:t>An information request has recently closed on</a:t>
          </a:r>
          <a:r>
            <a:rPr lang="en-GB" sz="1600" b="1" kern="1200">
              <a:latin typeface="Roboto" panose="02000000000000000000" pitchFamily="2" charset="0"/>
              <a:ea typeface="Roboto" panose="02000000000000000000" pitchFamily="2" charset="0"/>
              <a:cs typeface="Roboto" panose="02000000000000000000" pitchFamily="2" charset="0"/>
            </a:rPr>
            <a:t> I0290</a:t>
          </a:r>
          <a:endParaRPr lang="en-GB" sz="1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dgm:t>
    </dgm:pt>
    <dgm:pt modelId="{1464B091-AC4B-4FDE-AC4D-3B9F77EF354C}" type="sibTrans" cxnId="{E6AAACE3-5948-4EB4-8BE3-122BAD561AF8}">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94B970C9-B3BF-4BB3-8062-CBBE916EF664}" type="parTrans" cxnId="{E6AAACE3-5948-4EB4-8BE3-122BAD561AF8}">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B879629A-73AD-43CB-85CA-2259837C0510}">
      <dgm:prSet phldrT="[Text]" custT="1"/>
      <dgm:spPr>
        <a:ln>
          <a:solidFill>
            <a:srgbClr val="70ADA3"/>
          </a:solidFill>
        </a:ln>
      </dgm:spPr>
      <dgm:t>
        <a:bodyPr/>
        <a:lstStyle/>
        <a:p>
          <a:r>
            <a:rPr lang="en-GB" sz="1600" kern="1200">
              <a:latin typeface="Roboto" panose="02000000000000000000" pitchFamily="2" charset="0"/>
              <a:ea typeface="Roboto" panose="02000000000000000000" pitchFamily="2" charset="0"/>
              <a:cs typeface="Roboto" panose="02000000000000000000" pitchFamily="2" charset="0"/>
            </a:rPr>
            <a:t>Feedback provided will support development of the business case for a DTN based solution, that is under consideration to be funded by the REC.</a:t>
          </a:r>
          <a:endParaRPr lang="en-GB" sz="1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dgm:t>
    </dgm:pt>
    <dgm:pt modelId="{440D4A3A-34E7-4CF8-9CFD-8A577A12B031}" type="parTrans" cxnId="{F2D4C486-ABD2-4B4A-95DE-10B81FC81B20}">
      <dgm:prSet/>
      <dgm:spPr/>
      <dgm:t>
        <a:bodyPr/>
        <a:lstStyle/>
        <a:p>
          <a:endParaRPr lang="en-GB"/>
        </a:p>
      </dgm:t>
    </dgm:pt>
    <dgm:pt modelId="{8931C1CF-9159-4CBA-B509-336687451BC2}" type="sibTrans" cxnId="{F2D4C486-ABD2-4B4A-95DE-10B81FC81B20}">
      <dgm:prSet/>
      <dgm:spPr/>
      <dgm:t>
        <a:bodyPr/>
        <a:lstStyle/>
        <a:p>
          <a:endParaRPr lang="en-GB"/>
        </a:p>
      </dgm:t>
    </dgm:pt>
    <dgm:pt modelId="{AE5673B2-106A-4144-A7A5-07889D7BD845}" type="pres">
      <dgm:prSet presAssocID="{6E15E15E-62B6-4D61-AE71-6971E65CE8F1}" presName="diagram" presStyleCnt="0">
        <dgm:presLayoutVars>
          <dgm:dir/>
          <dgm:animLvl val="lvl"/>
          <dgm:resizeHandles val="exact"/>
        </dgm:presLayoutVars>
      </dgm:prSet>
      <dgm:spPr/>
    </dgm:pt>
    <dgm:pt modelId="{1E7BE447-4D51-441F-AB5E-9B917573ECFA}" type="pres">
      <dgm:prSet presAssocID="{5CEF3B12-2D86-40AC-83E8-A657800428A8}" presName="compNode" presStyleCnt="0"/>
      <dgm:spPr/>
    </dgm:pt>
    <dgm:pt modelId="{2D72B23D-B73A-477B-805A-4DA2FE35B2FB}" type="pres">
      <dgm:prSet presAssocID="{5CEF3B12-2D86-40AC-83E8-A657800428A8}" presName="childRect" presStyleLbl="bgAcc1" presStyleIdx="0" presStyleCnt="1">
        <dgm:presLayoutVars>
          <dgm:bulletEnabled val="1"/>
        </dgm:presLayoutVars>
      </dgm:prSet>
      <dgm:spPr/>
    </dgm:pt>
    <dgm:pt modelId="{A97B815A-6055-4127-9A16-98CDEC8A32F8}" type="pres">
      <dgm:prSet presAssocID="{5CEF3B12-2D86-40AC-83E8-A657800428A8}" presName="parentText" presStyleLbl="node1" presStyleIdx="0" presStyleCnt="0">
        <dgm:presLayoutVars>
          <dgm:chMax val="0"/>
          <dgm:bulletEnabled val="1"/>
        </dgm:presLayoutVars>
      </dgm:prSet>
      <dgm:spPr/>
    </dgm:pt>
    <dgm:pt modelId="{59309587-75CA-498A-9667-37C7904DFB4D}" type="pres">
      <dgm:prSet presAssocID="{5CEF3B12-2D86-40AC-83E8-A657800428A8}" presName="parentRect" presStyleLbl="alignNode1" presStyleIdx="0" presStyleCnt="1"/>
      <dgm:spPr/>
    </dgm:pt>
    <dgm:pt modelId="{E9870623-2013-450C-940B-F5956DD1A7AA}" type="pres">
      <dgm:prSet presAssocID="{5CEF3B12-2D86-40AC-83E8-A657800428A8}" presName="adorn" presStyleLbl="fgAccFollowNode1" presStyleIdx="0" presStyleCnt="1" custScaleX="75001" custScaleY="71547" custLinFactNeighborX="-34964" custLinFactNeighborY="-17654"/>
      <dgm:spPr/>
    </dgm:pt>
  </dgm:ptLst>
  <dgm:cxnLst>
    <dgm:cxn modelId="{100C4F0C-BE58-4AA0-A736-8EAFA8CADC2C}" srcId="{6E15E15E-62B6-4D61-AE71-6971E65CE8F1}" destId="{5CEF3B12-2D86-40AC-83E8-A657800428A8}" srcOrd="0" destOrd="0" parTransId="{489AE42F-BBE2-41F5-BBE8-1C1D5E4B3E82}" sibTransId="{0A35A87F-BBA8-4CF6-AF1E-FE831E62F805}"/>
    <dgm:cxn modelId="{3FC02A20-C16C-4F55-985C-05745BFF3230}" type="presOf" srcId="{34F88236-58BE-40B9-8B4F-BAB60FA05C29}" destId="{2D72B23D-B73A-477B-805A-4DA2FE35B2FB}" srcOrd="0" destOrd="0" presId="urn:microsoft.com/office/officeart/2005/8/layout/bList2"/>
    <dgm:cxn modelId="{F2D4C486-ABD2-4B4A-95DE-10B81FC81B20}" srcId="{5CEF3B12-2D86-40AC-83E8-A657800428A8}" destId="{B879629A-73AD-43CB-85CA-2259837C0510}" srcOrd="1" destOrd="0" parTransId="{440D4A3A-34E7-4CF8-9CFD-8A577A12B031}" sibTransId="{8931C1CF-9159-4CBA-B509-336687451BC2}"/>
    <dgm:cxn modelId="{70EA93C8-CE8C-44B4-BCE3-A8FC7B4E6E3D}" type="presOf" srcId="{5CEF3B12-2D86-40AC-83E8-A657800428A8}" destId="{59309587-75CA-498A-9667-37C7904DFB4D}" srcOrd="1" destOrd="0" presId="urn:microsoft.com/office/officeart/2005/8/layout/bList2"/>
    <dgm:cxn modelId="{3CAA4EE1-9793-4F70-AF2B-3E0F90CB3406}" type="presOf" srcId="{B879629A-73AD-43CB-85CA-2259837C0510}" destId="{2D72B23D-B73A-477B-805A-4DA2FE35B2FB}" srcOrd="0" destOrd="1" presId="urn:microsoft.com/office/officeart/2005/8/layout/bList2"/>
    <dgm:cxn modelId="{E6AAACE3-5948-4EB4-8BE3-122BAD561AF8}" srcId="{5CEF3B12-2D86-40AC-83E8-A657800428A8}" destId="{34F88236-58BE-40B9-8B4F-BAB60FA05C29}" srcOrd="0" destOrd="0" parTransId="{94B970C9-B3BF-4BB3-8062-CBBE916EF664}" sibTransId="{1464B091-AC4B-4FDE-AC4D-3B9F77EF354C}"/>
    <dgm:cxn modelId="{6D4145F2-05CD-4CC5-9E10-995F333FBFB3}" type="presOf" srcId="{6E15E15E-62B6-4D61-AE71-6971E65CE8F1}" destId="{AE5673B2-106A-4144-A7A5-07889D7BD845}" srcOrd="0" destOrd="0" presId="urn:microsoft.com/office/officeart/2005/8/layout/bList2"/>
    <dgm:cxn modelId="{F8715DFE-85EB-4C9A-908A-449C37CE394B}" type="presOf" srcId="{5CEF3B12-2D86-40AC-83E8-A657800428A8}" destId="{A97B815A-6055-4127-9A16-98CDEC8A32F8}" srcOrd="0" destOrd="0" presId="urn:microsoft.com/office/officeart/2005/8/layout/bList2"/>
    <dgm:cxn modelId="{FBDD29CF-C056-4865-9D12-849C8A332D08}" type="presParOf" srcId="{AE5673B2-106A-4144-A7A5-07889D7BD845}" destId="{1E7BE447-4D51-441F-AB5E-9B917573ECFA}" srcOrd="0" destOrd="0" presId="urn:microsoft.com/office/officeart/2005/8/layout/bList2"/>
    <dgm:cxn modelId="{53CC2D27-2B6F-4326-BE60-FAC7A494C101}" type="presParOf" srcId="{1E7BE447-4D51-441F-AB5E-9B917573ECFA}" destId="{2D72B23D-B73A-477B-805A-4DA2FE35B2FB}" srcOrd="0" destOrd="0" presId="urn:microsoft.com/office/officeart/2005/8/layout/bList2"/>
    <dgm:cxn modelId="{901A28F8-C15D-4DA4-BC27-BB95BC555353}" type="presParOf" srcId="{1E7BE447-4D51-441F-AB5E-9B917573ECFA}" destId="{A97B815A-6055-4127-9A16-98CDEC8A32F8}" srcOrd="1" destOrd="0" presId="urn:microsoft.com/office/officeart/2005/8/layout/bList2"/>
    <dgm:cxn modelId="{79A4CA0E-FE00-4090-B24E-C58D82B5E9AC}" type="presParOf" srcId="{1E7BE447-4D51-441F-AB5E-9B917573ECFA}" destId="{59309587-75CA-498A-9667-37C7904DFB4D}" srcOrd="2" destOrd="0" presId="urn:microsoft.com/office/officeart/2005/8/layout/bList2"/>
    <dgm:cxn modelId="{B44DA41A-398C-4CDA-A3CC-BB561B03A84C}" type="presParOf" srcId="{1E7BE447-4D51-441F-AB5E-9B917573ECFA}" destId="{E9870623-2013-450C-940B-F5956DD1A7AA}" srcOrd="3" destOrd="0" presId="urn:microsoft.com/office/officeart/2005/8/layout/bList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5CEF3B12-2D86-40AC-83E8-A657800428A8}">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I0273 &amp; I0303</a:t>
          </a:r>
        </a:p>
      </dgm:t>
    </dgm:pt>
    <dgm:pt modelId="{0A35A87F-BBA8-4CF6-AF1E-FE831E62F805}" type="sibTrans" cxnId="{100C4F0C-BE58-4AA0-A736-8EAFA8CADC2C}">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489AE42F-BBE2-41F5-BBE8-1C1D5E4B3E82}" type="parTrans" cxnId="{100C4F0C-BE58-4AA0-A736-8EAFA8CADC2C}">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34F88236-58BE-40B9-8B4F-BAB60FA05C29}">
      <dgm:prSet phldrT="[Text]" custT="1"/>
      <dgm:spPr>
        <a:ln>
          <a:solidFill>
            <a:srgbClr val="70ADA3"/>
          </a:solidFill>
        </a:ln>
      </dgm:spPr>
      <dgm:t>
        <a:bodyPr/>
        <a:lstStyle/>
        <a:p>
          <a:r>
            <a:rPr lang="en-GB" sz="1600" kern="1200">
              <a:latin typeface="Roboto" panose="02000000000000000000" pitchFamily="2" charset="0"/>
              <a:ea typeface="Roboto" panose="02000000000000000000" pitchFamily="2" charset="0"/>
              <a:cs typeface="Roboto" panose="02000000000000000000" pitchFamily="2" charset="0"/>
            </a:rPr>
            <a:t>Joint information request planned in February</a:t>
          </a:r>
          <a:endParaRPr lang="en-GB" sz="1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dgm:t>
    </dgm:pt>
    <dgm:pt modelId="{1464B091-AC4B-4FDE-AC4D-3B9F77EF354C}" type="sibTrans" cxnId="{E6AAACE3-5948-4EB4-8BE3-122BAD561AF8}">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94B970C9-B3BF-4BB3-8062-CBBE916EF664}" type="parTrans" cxnId="{E6AAACE3-5948-4EB4-8BE3-122BAD561AF8}">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76C2F417-41B0-41E1-994A-3CD4DE1DB1F7}">
      <dgm:prSet phldrT="[Text]" custT="1"/>
      <dgm:spPr>
        <a:ln>
          <a:solidFill>
            <a:srgbClr val="70ADA3"/>
          </a:solidFill>
        </a:ln>
      </dgm:spPr>
      <dgm:t>
        <a:bodyPr/>
        <a:lstStyle/>
        <a:p>
          <a:r>
            <a:rPr lang="en-GB" sz="1600" kern="1200">
              <a:latin typeface="Roboto" panose="02000000000000000000" pitchFamily="2" charset="0"/>
              <a:ea typeface="Roboto" panose="02000000000000000000" pitchFamily="2" charset="0"/>
              <a:cs typeface="Roboto" panose="02000000000000000000" pitchFamily="2" charset="0"/>
            </a:rPr>
            <a:t>Changes to how the SSC is maintained (I0273) may provide a solution for I0303</a:t>
          </a:r>
          <a:endParaRPr lang="en-GB" sz="1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dgm:t>
    </dgm:pt>
    <dgm:pt modelId="{09BEE368-E09A-40B6-893D-8ABA350EF3BC}" type="parTrans" cxnId="{C3DE880F-D494-4CFD-96AD-43607951F52A}">
      <dgm:prSet/>
      <dgm:spPr/>
      <dgm:t>
        <a:bodyPr/>
        <a:lstStyle/>
        <a:p>
          <a:endParaRPr lang="en-GB"/>
        </a:p>
      </dgm:t>
    </dgm:pt>
    <dgm:pt modelId="{79BD7E6C-91EE-488C-A01D-C501FDC74556}" type="sibTrans" cxnId="{C3DE880F-D494-4CFD-96AD-43607951F52A}">
      <dgm:prSet/>
      <dgm:spPr/>
      <dgm:t>
        <a:bodyPr/>
        <a:lstStyle/>
        <a:p>
          <a:endParaRPr lang="en-GB"/>
        </a:p>
      </dgm:t>
    </dgm:pt>
    <dgm:pt modelId="{4A84532B-88BE-48A4-93D9-7AEA24C77CD3}">
      <dgm:prSet phldrT="[Text]" custT="1"/>
      <dgm:spPr>
        <a:ln>
          <a:solidFill>
            <a:srgbClr val="70ADA3"/>
          </a:solidFill>
        </a:ln>
      </dgm:spPr>
      <dgm:t>
        <a:bodyPr/>
        <a:lstStyle/>
        <a:p>
          <a:r>
            <a:rPr lang="en-GB" sz="1600" kern="1200">
              <a:solidFill>
                <a:schemeClr val="dk1"/>
              </a:solidFill>
              <a:latin typeface="Roboto" panose="02000000000000000000" pitchFamily="2" charset="0"/>
              <a:ea typeface="Roboto" panose="02000000000000000000" pitchFamily="2" charset="0"/>
              <a:cs typeface="Roboto" panose="02000000000000000000" pitchFamily="2" charset="0"/>
            </a:rPr>
            <a:t>Will consider opportunity for combining before progressing</a:t>
          </a:r>
          <a:endParaRPr lang="en-GB" sz="1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dgm:t>
    </dgm:pt>
    <dgm:pt modelId="{506A2FFB-EAF3-47F4-81D9-7223C5F8E950}" type="parTrans" cxnId="{D98156DA-FB06-4C27-AD00-10780B8E944E}">
      <dgm:prSet/>
      <dgm:spPr/>
      <dgm:t>
        <a:bodyPr/>
        <a:lstStyle/>
        <a:p>
          <a:endParaRPr lang="en-GB"/>
        </a:p>
      </dgm:t>
    </dgm:pt>
    <dgm:pt modelId="{7E1715FC-4671-4FDB-9A87-B66747D02361}" type="sibTrans" cxnId="{D98156DA-FB06-4C27-AD00-10780B8E944E}">
      <dgm:prSet/>
      <dgm:spPr/>
      <dgm:t>
        <a:bodyPr/>
        <a:lstStyle/>
        <a:p>
          <a:endParaRPr lang="en-GB"/>
        </a:p>
      </dgm:t>
    </dgm:pt>
    <dgm:pt modelId="{AE5673B2-106A-4144-A7A5-07889D7BD845}" type="pres">
      <dgm:prSet presAssocID="{6E15E15E-62B6-4D61-AE71-6971E65CE8F1}" presName="diagram" presStyleCnt="0">
        <dgm:presLayoutVars>
          <dgm:dir/>
          <dgm:animLvl val="lvl"/>
          <dgm:resizeHandles val="exact"/>
        </dgm:presLayoutVars>
      </dgm:prSet>
      <dgm:spPr/>
    </dgm:pt>
    <dgm:pt modelId="{1E7BE447-4D51-441F-AB5E-9B917573ECFA}" type="pres">
      <dgm:prSet presAssocID="{5CEF3B12-2D86-40AC-83E8-A657800428A8}" presName="compNode" presStyleCnt="0"/>
      <dgm:spPr/>
    </dgm:pt>
    <dgm:pt modelId="{2D72B23D-B73A-477B-805A-4DA2FE35B2FB}" type="pres">
      <dgm:prSet presAssocID="{5CEF3B12-2D86-40AC-83E8-A657800428A8}" presName="childRect" presStyleLbl="bgAcc1" presStyleIdx="0" presStyleCnt="1">
        <dgm:presLayoutVars>
          <dgm:bulletEnabled val="1"/>
        </dgm:presLayoutVars>
      </dgm:prSet>
      <dgm:spPr/>
    </dgm:pt>
    <dgm:pt modelId="{A97B815A-6055-4127-9A16-98CDEC8A32F8}" type="pres">
      <dgm:prSet presAssocID="{5CEF3B12-2D86-40AC-83E8-A657800428A8}" presName="parentText" presStyleLbl="node1" presStyleIdx="0" presStyleCnt="0">
        <dgm:presLayoutVars>
          <dgm:chMax val="0"/>
          <dgm:bulletEnabled val="1"/>
        </dgm:presLayoutVars>
      </dgm:prSet>
      <dgm:spPr/>
    </dgm:pt>
    <dgm:pt modelId="{59309587-75CA-498A-9667-37C7904DFB4D}" type="pres">
      <dgm:prSet presAssocID="{5CEF3B12-2D86-40AC-83E8-A657800428A8}" presName="parentRect" presStyleLbl="alignNode1" presStyleIdx="0" presStyleCnt="1"/>
      <dgm:spPr/>
    </dgm:pt>
    <dgm:pt modelId="{E9870623-2013-450C-940B-F5956DD1A7AA}" type="pres">
      <dgm:prSet presAssocID="{5CEF3B12-2D86-40AC-83E8-A657800428A8}" presName="adorn" presStyleLbl="fgAccFollowNode1" presStyleIdx="0" presStyleCnt="1" custScaleX="75001" custScaleY="71547" custLinFactNeighborX="-34964" custLinFactNeighborY="-17654"/>
      <dgm:spPr/>
    </dgm:pt>
  </dgm:ptLst>
  <dgm:cxnLst>
    <dgm:cxn modelId="{100C4F0C-BE58-4AA0-A736-8EAFA8CADC2C}" srcId="{6E15E15E-62B6-4D61-AE71-6971E65CE8F1}" destId="{5CEF3B12-2D86-40AC-83E8-A657800428A8}" srcOrd="0" destOrd="0" parTransId="{489AE42F-BBE2-41F5-BBE8-1C1D5E4B3E82}" sibTransId="{0A35A87F-BBA8-4CF6-AF1E-FE831E62F805}"/>
    <dgm:cxn modelId="{C3DE880F-D494-4CFD-96AD-43607951F52A}" srcId="{5CEF3B12-2D86-40AC-83E8-A657800428A8}" destId="{76C2F417-41B0-41E1-994A-3CD4DE1DB1F7}" srcOrd="1" destOrd="0" parTransId="{09BEE368-E09A-40B6-893D-8ABA350EF3BC}" sibTransId="{79BD7E6C-91EE-488C-A01D-C501FDC74556}"/>
    <dgm:cxn modelId="{C34B3910-1B11-4BC8-A163-6BED28DD39EC}" type="presOf" srcId="{34F88236-58BE-40B9-8B4F-BAB60FA05C29}" destId="{2D72B23D-B73A-477B-805A-4DA2FE35B2FB}" srcOrd="0" destOrd="0" presId="urn:microsoft.com/office/officeart/2005/8/layout/bList2"/>
    <dgm:cxn modelId="{3D573E61-D1F4-4B7E-BF46-ED34ACC455F8}" type="presOf" srcId="{4A84532B-88BE-48A4-93D9-7AEA24C77CD3}" destId="{2D72B23D-B73A-477B-805A-4DA2FE35B2FB}" srcOrd="0" destOrd="2" presId="urn:microsoft.com/office/officeart/2005/8/layout/bList2"/>
    <dgm:cxn modelId="{AFA7DAB3-FA17-49E5-85A9-B062118D5DDD}" type="presOf" srcId="{5CEF3B12-2D86-40AC-83E8-A657800428A8}" destId="{A97B815A-6055-4127-9A16-98CDEC8A32F8}" srcOrd="0" destOrd="0" presId="urn:microsoft.com/office/officeart/2005/8/layout/bList2"/>
    <dgm:cxn modelId="{990E07B5-23FF-44B9-BB05-30BD40F43557}" type="presOf" srcId="{76C2F417-41B0-41E1-994A-3CD4DE1DB1F7}" destId="{2D72B23D-B73A-477B-805A-4DA2FE35B2FB}" srcOrd="0" destOrd="1" presId="urn:microsoft.com/office/officeart/2005/8/layout/bList2"/>
    <dgm:cxn modelId="{6BD07DD2-3BDC-42F3-A817-D5B1A90058CC}" type="presOf" srcId="{5CEF3B12-2D86-40AC-83E8-A657800428A8}" destId="{59309587-75CA-498A-9667-37C7904DFB4D}" srcOrd="1" destOrd="0" presId="urn:microsoft.com/office/officeart/2005/8/layout/bList2"/>
    <dgm:cxn modelId="{D98156DA-FB06-4C27-AD00-10780B8E944E}" srcId="{5CEF3B12-2D86-40AC-83E8-A657800428A8}" destId="{4A84532B-88BE-48A4-93D9-7AEA24C77CD3}" srcOrd="2" destOrd="0" parTransId="{506A2FFB-EAF3-47F4-81D9-7223C5F8E950}" sibTransId="{7E1715FC-4671-4FDB-9A87-B66747D02361}"/>
    <dgm:cxn modelId="{E6AAACE3-5948-4EB4-8BE3-122BAD561AF8}" srcId="{5CEF3B12-2D86-40AC-83E8-A657800428A8}" destId="{34F88236-58BE-40B9-8B4F-BAB60FA05C29}" srcOrd="0" destOrd="0" parTransId="{94B970C9-B3BF-4BB3-8062-CBBE916EF664}" sibTransId="{1464B091-AC4B-4FDE-AC4D-3B9F77EF354C}"/>
    <dgm:cxn modelId="{6D4145F2-05CD-4CC5-9E10-995F333FBFB3}" type="presOf" srcId="{6E15E15E-62B6-4D61-AE71-6971E65CE8F1}" destId="{AE5673B2-106A-4144-A7A5-07889D7BD845}" srcOrd="0" destOrd="0" presId="urn:microsoft.com/office/officeart/2005/8/layout/bList2"/>
    <dgm:cxn modelId="{71A98D9D-51FB-43E1-A2B4-2B2D34FD4734}" type="presParOf" srcId="{AE5673B2-106A-4144-A7A5-07889D7BD845}" destId="{1E7BE447-4D51-441F-AB5E-9B917573ECFA}" srcOrd="0" destOrd="0" presId="urn:microsoft.com/office/officeart/2005/8/layout/bList2"/>
    <dgm:cxn modelId="{9C7AE883-8EF0-428D-B19E-C552A521188D}" type="presParOf" srcId="{1E7BE447-4D51-441F-AB5E-9B917573ECFA}" destId="{2D72B23D-B73A-477B-805A-4DA2FE35B2FB}" srcOrd="0" destOrd="0" presId="urn:microsoft.com/office/officeart/2005/8/layout/bList2"/>
    <dgm:cxn modelId="{1D9FB8FE-69CF-43BB-A3A0-9669F0E784C4}" type="presParOf" srcId="{1E7BE447-4D51-441F-AB5E-9B917573ECFA}" destId="{A97B815A-6055-4127-9A16-98CDEC8A32F8}" srcOrd="1" destOrd="0" presId="urn:microsoft.com/office/officeart/2005/8/layout/bList2"/>
    <dgm:cxn modelId="{B6C34577-E477-48B1-A124-4CDB81E33921}" type="presParOf" srcId="{1E7BE447-4D51-441F-AB5E-9B917573ECFA}" destId="{59309587-75CA-498A-9667-37C7904DFB4D}" srcOrd="2" destOrd="0" presId="urn:microsoft.com/office/officeart/2005/8/layout/bList2"/>
    <dgm:cxn modelId="{FA2AA41B-FCDF-468A-9DD3-B394496E5551}" type="presParOf" srcId="{1E7BE447-4D51-441F-AB5E-9B917573ECFA}" destId="{E9870623-2013-450C-940B-F5956DD1A7AA}" srcOrd="3" destOrd="0" presId="urn:microsoft.com/office/officeart/2005/8/layout/bList2"/>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5CEF3B12-2D86-40AC-83E8-A657800428A8}">
      <dgm:prSet phldrT="[Text]"/>
      <dgm:spPr>
        <a:solidFill>
          <a:srgbClr val="70ADA3"/>
        </a:solidFill>
        <a:ln>
          <a:solidFill>
            <a:srgbClr val="70ADA3"/>
          </a:solidFill>
        </a:ln>
      </dgm:spPr>
      <dgm:t>
        <a:bodyPr/>
        <a:lstStyle/>
        <a:p>
          <a:r>
            <a:rPr lang="en-GB" dirty="0">
              <a:latin typeface="Roboto" panose="02000000000000000000" pitchFamily="2" charset="0"/>
              <a:ea typeface="Roboto" panose="02000000000000000000" pitchFamily="2" charset="0"/>
              <a:cs typeface="Roboto" panose="02000000000000000000" pitchFamily="2" charset="0"/>
            </a:rPr>
            <a:t>Issue</a:t>
          </a:r>
        </a:p>
      </dgm:t>
    </dgm:pt>
    <dgm:pt modelId="{489AE42F-BBE2-41F5-BBE8-1C1D5E4B3E82}" type="parTrans" cxnId="{100C4F0C-BE58-4AA0-A736-8EAFA8CADC2C}">
      <dgm:prSet/>
      <dgm:spPr/>
      <dgm:t>
        <a:bodyPr/>
        <a:lstStyle/>
        <a:p>
          <a:endParaRPr lang="en-GB"/>
        </a:p>
      </dgm:t>
    </dgm:pt>
    <dgm:pt modelId="{0A35A87F-BBA8-4CF6-AF1E-FE831E62F805}" type="sibTrans" cxnId="{100C4F0C-BE58-4AA0-A736-8EAFA8CADC2C}">
      <dgm:prSet/>
      <dgm:spPr/>
      <dgm:t>
        <a:bodyPr/>
        <a:lstStyle/>
        <a:p>
          <a:endParaRPr lang="en-GB"/>
        </a:p>
      </dgm:t>
    </dgm:pt>
    <dgm:pt modelId="{34F88236-58BE-40B9-8B4F-BAB60FA05C29}">
      <dgm:prSet phldrT="[Text]" custT="1"/>
      <dgm:spPr>
        <a:ln>
          <a:solidFill>
            <a:srgbClr val="70ADA3"/>
          </a:solidFill>
        </a:ln>
      </dgm:spPr>
      <dgm:t>
        <a:bodyPr/>
        <a:lstStyle/>
        <a:p>
          <a:r>
            <a:rPr lang="en-GB" sz="1800" dirty="0"/>
            <a:t>Ofgem has consulted on, and is progressing towards a decision on the introduction of a harmonised code modification prioritisation framework across all industry codes. </a:t>
          </a:r>
          <a:endParaRPr lang="en-GB" sz="1800" dirty="0">
            <a:latin typeface="Roboto" panose="02000000000000000000" pitchFamily="2" charset="0"/>
            <a:ea typeface="Roboto" panose="02000000000000000000" pitchFamily="2" charset="0"/>
            <a:cs typeface="Roboto" panose="02000000000000000000" pitchFamily="2" charset="0"/>
          </a:endParaRPr>
        </a:p>
      </dgm:t>
    </dgm:pt>
    <dgm:pt modelId="{94B970C9-B3BF-4BB3-8062-CBBE916EF664}" type="parTrans" cxnId="{D735A77F-9160-45CA-8F6A-B66BBA0DFACC}">
      <dgm:prSet/>
      <dgm:spPr/>
      <dgm:t>
        <a:bodyPr/>
        <a:lstStyle/>
        <a:p>
          <a:endParaRPr lang="en-GB"/>
        </a:p>
      </dgm:t>
    </dgm:pt>
    <dgm:pt modelId="{1464B091-AC4B-4FDE-AC4D-3B9F77EF354C}" type="sibTrans" cxnId="{D735A77F-9160-45CA-8F6A-B66BBA0DFACC}">
      <dgm:prSet/>
      <dgm:spPr/>
      <dgm:t>
        <a:bodyPr/>
        <a:lstStyle/>
        <a:p>
          <a:endParaRPr lang="en-GB"/>
        </a:p>
      </dgm:t>
    </dgm:pt>
    <dgm:pt modelId="{9633410D-22FA-46AE-8924-AF60FF70CE20}">
      <dgm:prSet phldrT="[Text]" custT="1"/>
      <dgm:spPr>
        <a:ln>
          <a:solidFill>
            <a:srgbClr val="70ADA3"/>
          </a:solidFill>
        </a:ln>
      </dgm:spPr>
      <dgm:t>
        <a:bodyPr/>
        <a:lstStyle/>
        <a:p>
          <a:r>
            <a:rPr lang="en-GB" sz="1800" dirty="0"/>
            <a:t>This Issue is being raised to provide the formal REC change vehicle through which Ofgem’s prioritisation reforms can be tracked, developed and implemented</a:t>
          </a:r>
          <a:endParaRPr lang="en-GB" sz="1800" dirty="0">
            <a:latin typeface="Roboto" panose="02000000000000000000" pitchFamily="2" charset="0"/>
            <a:ea typeface="Roboto" panose="02000000000000000000" pitchFamily="2" charset="0"/>
            <a:cs typeface="Roboto" panose="02000000000000000000" pitchFamily="2" charset="0"/>
          </a:endParaRPr>
        </a:p>
      </dgm:t>
    </dgm:pt>
    <dgm:pt modelId="{63C577A2-0BB9-4168-974C-14E95D7FB43A}" type="parTrans" cxnId="{D632646F-2227-42F9-8736-4309D80219D1}">
      <dgm:prSet/>
      <dgm:spPr/>
      <dgm:t>
        <a:bodyPr/>
        <a:lstStyle/>
        <a:p>
          <a:endParaRPr lang="en-GB"/>
        </a:p>
      </dgm:t>
    </dgm:pt>
    <dgm:pt modelId="{F248A04B-8387-4585-A5F4-88D413220A7E}" type="sibTrans" cxnId="{D632646F-2227-42F9-8736-4309D80219D1}">
      <dgm:prSet/>
      <dgm:spPr/>
      <dgm:t>
        <a:bodyPr/>
        <a:lstStyle/>
        <a:p>
          <a:endParaRPr lang="en-GB"/>
        </a:p>
      </dgm:t>
    </dgm:pt>
    <dgm:pt modelId="{890E4264-66B9-4A56-A9C7-A1354EF0788B}">
      <dgm:prSet phldrT="[Text]"/>
      <dgm:spPr>
        <a:solidFill>
          <a:srgbClr val="70ADA3"/>
        </a:solidFill>
        <a:ln>
          <a:solidFill>
            <a:srgbClr val="70ADA3"/>
          </a:solidFill>
        </a:ln>
      </dgm:spPr>
      <dgm:t>
        <a:bodyPr/>
        <a:lstStyle/>
        <a:p>
          <a:r>
            <a:rPr lang="en-GB" dirty="0">
              <a:latin typeface="Roboto" panose="02000000000000000000" pitchFamily="2" charset="0"/>
              <a:ea typeface="Roboto" panose="02000000000000000000" pitchFamily="2" charset="0"/>
              <a:cs typeface="Roboto" panose="02000000000000000000" pitchFamily="2" charset="0"/>
            </a:rPr>
            <a:t>Proposed Solution</a:t>
          </a:r>
        </a:p>
      </dgm:t>
    </dgm:pt>
    <dgm:pt modelId="{C24B439F-1306-4305-AFC4-8C89CF4069D5}" type="parTrans" cxnId="{A74F274F-0F19-4410-B274-E8EB7426F3E5}">
      <dgm:prSet/>
      <dgm:spPr/>
      <dgm:t>
        <a:bodyPr/>
        <a:lstStyle/>
        <a:p>
          <a:endParaRPr lang="en-GB"/>
        </a:p>
      </dgm:t>
    </dgm:pt>
    <dgm:pt modelId="{446908AE-E474-4D4A-8A42-F73623D57CF6}" type="sibTrans" cxnId="{A74F274F-0F19-4410-B274-E8EB7426F3E5}">
      <dgm:prSet/>
      <dgm:spPr/>
      <dgm:t>
        <a:bodyPr/>
        <a:lstStyle/>
        <a:p>
          <a:endParaRPr lang="en-GB"/>
        </a:p>
      </dgm:t>
    </dgm:pt>
    <dgm:pt modelId="{CEB9CFF7-A48C-417F-A403-1403352FB4E1}">
      <dgm:prSet phldrT="[Text]"/>
      <dgm:spPr>
        <a:solidFill>
          <a:srgbClr val="70ADA3"/>
        </a:solidFill>
        <a:ln>
          <a:solidFill>
            <a:srgbClr val="70ADA3"/>
          </a:solidFill>
        </a:ln>
      </dgm:spPr>
      <dgm:t>
        <a:bodyPr/>
        <a:lstStyle/>
        <a:p>
          <a:r>
            <a:rPr lang="en-GB" dirty="0">
              <a:latin typeface="Roboto" panose="02000000000000000000" pitchFamily="2" charset="0"/>
              <a:ea typeface="Roboto" panose="02000000000000000000" pitchFamily="2" charset="0"/>
              <a:cs typeface="Roboto" panose="02000000000000000000" pitchFamily="2" charset="0"/>
            </a:rPr>
            <a:t>Impact</a:t>
          </a:r>
        </a:p>
      </dgm:t>
    </dgm:pt>
    <dgm:pt modelId="{704F30DA-CED3-40D1-86A4-6CB231773206}" type="parTrans" cxnId="{ADF4D362-DBEB-4D08-8A40-6A815E41852E}">
      <dgm:prSet/>
      <dgm:spPr/>
      <dgm:t>
        <a:bodyPr/>
        <a:lstStyle/>
        <a:p>
          <a:endParaRPr lang="en-GB"/>
        </a:p>
      </dgm:t>
    </dgm:pt>
    <dgm:pt modelId="{0FDCC6CC-C373-4813-B6C1-9E5A049116E9}" type="sibTrans" cxnId="{ADF4D362-DBEB-4D08-8A40-6A815E41852E}">
      <dgm:prSet/>
      <dgm:spPr/>
      <dgm:t>
        <a:bodyPr/>
        <a:lstStyle/>
        <a:p>
          <a:endParaRPr lang="en-GB"/>
        </a:p>
      </dgm:t>
    </dgm:pt>
    <dgm:pt modelId="{F4567142-53CA-42F7-9150-308B63AB4DFD}">
      <dgm:prSet phldrT="[Text]" custT="1"/>
      <dgm:spPr>
        <a:ln>
          <a:solidFill>
            <a:srgbClr val="70ADA3"/>
          </a:solidFill>
        </a:ln>
      </dgm:spPr>
      <dgm:t>
        <a:bodyPr/>
        <a:lstStyle/>
        <a:p>
          <a:r>
            <a:rPr lang="en-GB" sz="1800" dirty="0"/>
            <a:t>The REC does not currently reflect the proposed prioritisation framework. </a:t>
          </a:r>
          <a:endParaRPr lang="en-GB" sz="1800" dirty="0">
            <a:latin typeface="Roboto" panose="02000000000000000000" pitchFamily="2" charset="0"/>
            <a:ea typeface="Roboto" panose="02000000000000000000" pitchFamily="2" charset="0"/>
            <a:cs typeface="Roboto" panose="02000000000000000000" pitchFamily="2" charset="0"/>
          </a:endParaRPr>
        </a:p>
      </dgm:t>
    </dgm:pt>
    <dgm:pt modelId="{197889E9-C127-4661-A7FC-E326B4B30E52}" type="sibTrans" cxnId="{D7829B65-DD84-4072-9793-AF62002AD088}">
      <dgm:prSet/>
      <dgm:spPr/>
      <dgm:t>
        <a:bodyPr/>
        <a:lstStyle/>
        <a:p>
          <a:endParaRPr lang="en-GB"/>
        </a:p>
      </dgm:t>
    </dgm:pt>
    <dgm:pt modelId="{08F825F4-E405-4C56-88EC-8DD65DCE261A}" type="parTrans" cxnId="{D7829B65-DD84-4072-9793-AF62002AD088}">
      <dgm:prSet/>
      <dgm:spPr/>
      <dgm:t>
        <a:bodyPr/>
        <a:lstStyle/>
        <a:p>
          <a:endParaRPr lang="en-GB"/>
        </a:p>
      </dgm:t>
    </dgm:pt>
    <dgm:pt modelId="{AE5673B2-106A-4144-A7A5-07889D7BD845}" type="pres">
      <dgm:prSet presAssocID="{6E15E15E-62B6-4D61-AE71-6971E65CE8F1}" presName="diagram" presStyleCnt="0">
        <dgm:presLayoutVars>
          <dgm:dir/>
          <dgm:animLvl val="lvl"/>
          <dgm:resizeHandles val="exact"/>
        </dgm:presLayoutVars>
      </dgm:prSet>
      <dgm:spPr/>
    </dgm:pt>
    <dgm:pt modelId="{1E7BE447-4D51-441F-AB5E-9B917573ECFA}" type="pres">
      <dgm:prSet presAssocID="{5CEF3B12-2D86-40AC-83E8-A657800428A8}" presName="compNode" presStyleCnt="0"/>
      <dgm:spPr/>
    </dgm:pt>
    <dgm:pt modelId="{2D72B23D-B73A-477B-805A-4DA2FE35B2FB}" type="pres">
      <dgm:prSet presAssocID="{5CEF3B12-2D86-40AC-83E8-A657800428A8}" presName="childRect" presStyleLbl="bgAcc1" presStyleIdx="0" presStyleCnt="3" custScaleY="125963">
        <dgm:presLayoutVars>
          <dgm:bulletEnabled val="1"/>
        </dgm:presLayoutVars>
      </dgm:prSet>
      <dgm:spPr/>
    </dgm:pt>
    <dgm:pt modelId="{A97B815A-6055-4127-9A16-98CDEC8A32F8}" type="pres">
      <dgm:prSet presAssocID="{5CEF3B12-2D86-40AC-83E8-A657800428A8}" presName="parentText" presStyleLbl="node1" presStyleIdx="0" presStyleCnt="0">
        <dgm:presLayoutVars>
          <dgm:chMax val="0"/>
          <dgm:bulletEnabled val="1"/>
        </dgm:presLayoutVars>
      </dgm:prSet>
      <dgm:spPr/>
    </dgm:pt>
    <dgm:pt modelId="{59309587-75CA-498A-9667-37C7904DFB4D}" type="pres">
      <dgm:prSet presAssocID="{5CEF3B12-2D86-40AC-83E8-A657800428A8}" presName="parentRect" presStyleLbl="alignNode1" presStyleIdx="0" presStyleCnt="3"/>
      <dgm:spPr/>
    </dgm:pt>
    <dgm:pt modelId="{E9870623-2013-450C-940B-F5956DD1A7AA}" type="pres">
      <dgm:prSet presAssocID="{5CEF3B12-2D86-40AC-83E8-A657800428A8}" presName="adorn" presStyleLbl="fgAccFollowNode1" presStyleIdx="0" presStyleCnt="3" custScaleX="75001" custScaleY="71547" custLinFactNeighborX="-34964" custLinFactNeighborY="-17654"/>
      <dgm:spPr>
        <a:blipFill>
          <a:blip xmlns:r="http://schemas.openxmlformats.org/officeDocument/2006/relationships" r:embed="rId1">
            <a:extLst>
              <a:ext uri="{96DAC541-7B7A-43D3-8B79-37D633B846F1}">
                <asvg:svgBlip xmlns:asvg="http://schemas.microsoft.com/office/drawing/2016/SVG/main" r:embed="rId2"/>
              </a:ext>
            </a:extLst>
          </a:blip>
          <a:srcRect/>
          <a:stretch>
            <a:fillRect t="-2000" b="-2000"/>
          </a:stretch>
        </a:blipFill>
      </dgm:spPr>
      <dgm:extLst>
        <a:ext uri="{E40237B7-FDA0-4F09-8148-C483321AD2D9}">
          <dgm14:cNvPr xmlns:dgm14="http://schemas.microsoft.com/office/drawing/2010/diagram" id="0" name="" descr="Question Mark with solid fill"/>
        </a:ext>
      </dgm:extLst>
    </dgm:pt>
    <dgm:pt modelId="{1E562166-775D-45ED-AEDA-0A0922087629}" type="pres">
      <dgm:prSet presAssocID="{0A35A87F-BBA8-4CF6-AF1E-FE831E62F805}" presName="sibTrans" presStyleLbl="sibTrans2D1" presStyleIdx="0" presStyleCnt="0"/>
      <dgm:spPr/>
    </dgm:pt>
    <dgm:pt modelId="{3EBE2888-430E-48C2-96C5-114873705565}" type="pres">
      <dgm:prSet presAssocID="{CEB9CFF7-A48C-417F-A403-1403352FB4E1}" presName="compNode" presStyleCnt="0"/>
      <dgm:spPr/>
    </dgm:pt>
    <dgm:pt modelId="{83F3E4B5-F7F7-41B3-BA70-26B1A192DD91}" type="pres">
      <dgm:prSet presAssocID="{CEB9CFF7-A48C-417F-A403-1403352FB4E1}" presName="childRect" presStyleLbl="bgAcc1" presStyleIdx="1" presStyleCnt="3" custScaleY="125963">
        <dgm:presLayoutVars>
          <dgm:bulletEnabled val="1"/>
        </dgm:presLayoutVars>
      </dgm:prSet>
      <dgm:spPr/>
    </dgm:pt>
    <dgm:pt modelId="{259774DA-AB81-4A35-9D0D-5813353B3214}" type="pres">
      <dgm:prSet presAssocID="{CEB9CFF7-A48C-417F-A403-1403352FB4E1}" presName="parentText" presStyleLbl="node1" presStyleIdx="0" presStyleCnt="0">
        <dgm:presLayoutVars>
          <dgm:chMax val="0"/>
          <dgm:bulletEnabled val="1"/>
        </dgm:presLayoutVars>
      </dgm:prSet>
      <dgm:spPr/>
    </dgm:pt>
    <dgm:pt modelId="{6BEC4906-DAB5-447C-98D1-227A680934CE}" type="pres">
      <dgm:prSet presAssocID="{CEB9CFF7-A48C-417F-A403-1403352FB4E1}" presName="parentRect" presStyleLbl="alignNode1" presStyleIdx="1" presStyleCnt="3"/>
      <dgm:spPr/>
    </dgm:pt>
    <dgm:pt modelId="{8ED1DB2F-C766-40C3-ADCB-85D83C2FE878}" type="pres">
      <dgm:prSet presAssocID="{CEB9CFF7-A48C-417F-A403-1403352FB4E1}" presName="adorn" presStyleLbl="fgAccFollowNode1" presStyleIdx="1" presStyleCnt="3" custScaleX="74665" custScaleY="75306" custLinFactNeighborX="-24932" custLinFactNeighborY="-1684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Exclamation mark with solid fill"/>
        </a:ext>
      </dgm:extLst>
    </dgm:pt>
    <dgm:pt modelId="{601062CD-A7A2-43ED-B985-2F26A752C831}" type="pres">
      <dgm:prSet presAssocID="{0FDCC6CC-C373-4813-B6C1-9E5A049116E9}" presName="sibTrans" presStyleLbl="sibTrans2D1" presStyleIdx="0" presStyleCnt="0"/>
      <dgm:spPr/>
    </dgm:pt>
    <dgm:pt modelId="{FC1E6DBC-A6E5-4B8D-B4A4-4B0F58424B74}" type="pres">
      <dgm:prSet presAssocID="{890E4264-66B9-4A56-A9C7-A1354EF0788B}" presName="compNode" presStyleCnt="0"/>
      <dgm:spPr/>
    </dgm:pt>
    <dgm:pt modelId="{EECC2F99-D939-46DA-9ED2-F296EF3FB511}" type="pres">
      <dgm:prSet presAssocID="{890E4264-66B9-4A56-A9C7-A1354EF0788B}" presName="childRect" presStyleLbl="bgAcc1" presStyleIdx="2" presStyleCnt="3" custScaleY="125963">
        <dgm:presLayoutVars>
          <dgm:bulletEnabled val="1"/>
        </dgm:presLayoutVars>
      </dgm:prSet>
      <dgm:spPr/>
    </dgm:pt>
    <dgm:pt modelId="{54008E44-B7DA-4118-A4EF-82A76D8D166E}" type="pres">
      <dgm:prSet presAssocID="{890E4264-66B9-4A56-A9C7-A1354EF0788B}" presName="parentText" presStyleLbl="node1" presStyleIdx="0" presStyleCnt="0">
        <dgm:presLayoutVars>
          <dgm:chMax val="0"/>
          <dgm:bulletEnabled val="1"/>
        </dgm:presLayoutVars>
      </dgm:prSet>
      <dgm:spPr/>
    </dgm:pt>
    <dgm:pt modelId="{5FB7CE3B-A9EA-4CAD-9FB4-015ABC464307}" type="pres">
      <dgm:prSet presAssocID="{890E4264-66B9-4A56-A9C7-A1354EF0788B}" presName="parentRect" presStyleLbl="alignNode1" presStyleIdx="2" presStyleCnt="3"/>
      <dgm:spPr/>
    </dgm:pt>
    <dgm:pt modelId="{3ADE0D21-F4D8-42C6-BEBB-886B839101F1}" type="pres">
      <dgm:prSet presAssocID="{890E4264-66B9-4A56-A9C7-A1354EF0788B}" presName="adorn" presStyleLbl="fgAccFollowNode1" presStyleIdx="2" presStyleCnt="3" custScaleX="68659" custScaleY="72448" custLinFactNeighborX="-21568" custLinFactNeighborY="-20396"/>
      <dgm:spPr>
        <a:blipFill>
          <a:blip xmlns:r="http://schemas.openxmlformats.org/officeDocument/2006/relationships" r:embed="rId5">
            <a:extLst>
              <a:ext uri="{96DAC541-7B7A-43D3-8B79-37D633B846F1}">
                <asvg:svgBlip xmlns:asvg="http://schemas.microsoft.com/office/drawing/2016/SVG/main" r:embed="rId6"/>
              </a:ext>
            </a:extLst>
          </a:blip>
          <a:srcRect/>
          <a:stretch>
            <a:fillRect l="-3000" r="-3000"/>
          </a:stretch>
        </a:blipFill>
      </dgm:spPr>
      <dgm:extLst>
        <a:ext uri="{E40237B7-FDA0-4F09-8148-C483321AD2D9}">
          <dgm14:cNvPr xmlns:dgm14="http://schemas.microsoft.com/office/drawing/2010/diagram" id="0" name="" descr="Arrow Right with solid fill"/>
        </a:ext>
      </dgm:extLst>
    </dgm:pt>
  </dgm:ptLst>
  <dgm:cxnLst>
    <dgm:cxn modelId="{2A913807-897A-45C3-BDDE-5DF283320845}" type="presOf" srcId="{5CEF3B12-2D86-40AC-83E8-A657800428A8}" destId="{59309587-75CA-498A-9667-37C7904DFB4D}" srcOrd="1" destOrd="0" presId="urn:microsoft.com/office/officeart/2005/8/layout/bList2"/>
    <dgm:cxn modelId="{100C4F0C-BE58-4AA0-A736-8EAFA8CADC2C}" srcId="{6E15E15E-62B6-4D61-AE71-6971E65CE8F1}" destId="{5CEF3B12-2D86-40AC-83E8-A657800428A8}" srcOrd="0" destOrd="0" parTransId="{489AE42F-BBE2-41F5-BBE8-1C1D5E4B3E82}" sibTransId="{0A35A87F-BBA8-4CF6-AF1E-FE831E62F805}"/>
    <dgm:cxn modelId="{22584514-6182-452C-8796-2129DF6FDBA2}" type="presOf" srcId="{890E4264-66B9-4A56-A9C7-A1354EF0788B}" destId="{5FB7CE3B-A9EA-4CAD-9FB4-015ABC464307}" srcOrd="1" destOrd="0" presId="urn:microsoft.com/office/officeart/2005/8/layout/bList2"/>
    <dgm:cxn modelId="{3330BC40-E553-4651-993A-5D99BC993B40}" type="presOf" srcId="{0FDCC6CC-C373-4813-B6C1-9E5A049116E9}" destId="{601062CD-A7A2-43ED-B985-2F26A752C831}" srcOrd="0" destOrd="0" presId="urn:microsoft.com/office/officeart/2005/8/layout/bList2"/>
    <dgm:cxn modelId="{ADF4D362-DBEB-4D08-8A40-6A815E41852E}" srcId="{6E15E15E-62B6-4D61-AE71-6971E65CE8F1}" destId="{CEB9CFF7-A48C-417F-A403-1403352FB4E1}" srcOrd="1" destOrd="0" parTransId="{704F30DA-CED3-40D1-86A4-6CB231773206}" sibTransId="{0FDCC6CC-C373-4813-B6C1-9E5A049116E9}"/>
    <dgm:cxn modelId="{D7829B65-DD84-4072-9793-AF62002AD088}" srcId="{CEB9CFF7-A48C-417F-A403-1403352FB4E1}" destId="{F4567142-53CA-42F7-9150-308B63AB4DFD}" srcOrd="0" destOrd="0" parTransId="{08F825F4-E405-4C56-88EC-8DD65DCE261A}" sibTransId="{197889E9-C127-4661-A7FC-E326B4B30E52}"/>
    <dgm:cxn modelId="{A74F274F-0F19-4410-B274-E8EB7426F3E5}" srcId="{6E15E15E-62B6-4D61-AE71-6971E65CE8F1}" destId="{890E4264-66B9-4A56-A9C7-A1354EF0788B}" srcOrd="2" destOrd="0" parTransId="{C24B439F-1306-4305-AFC4-8C89CF4069D5}" sibTransId="{446908AE-E474-4D4A-8A42-F73623D57CF6}"/>
    <dgm:cxn modelId="{D632646F-2227-42F9-8736-4309D80219D1}" srcId="{890E4264-66B9-4A56-A9C7-A1354EF0788B}" destId="{9633410D-22FA-46AE-8924-AF60FF70CE20}" srcOrd="0" destOrd="0" parTransId="{63C577A2-0BB9-4168-974C-14E95D7FB43A}" sibTransId="{F248A04B-8387-4585-A5F4-88D413220A7E}"/>
    <dgm:cxn modelId="{CBCB9B7F-2B30-4191-AF91-C305FC520EFF}" type="presOf" srcId="{F4567142-53CA-42F7-9150-308B63AB4DFD}" destId="{83F3E4B5-F7F7-41B3-BA70-26B1A192DD91}" srcOrd="0" destOrd="0" presId="urn:microsoft.com/office/officeart/2005/8/layout/bList2"/>
    <dgm:cxn modelId="{D735A77F-9160-45CA-8F6A-B66BBA0DFACC}" srcId="{5CEF3B12-2D86-40AC-83E8-A657800428A8}" destId="{34F88236-58BE-40B9-8B4F-BAB60FA05C29}" srcOrd="0" destOrd="0" parTransId="{94B970C9-B3BF-4BB3-8062-CBBE916EF664}" sibTransId="{1464B091-AC4B-4FDE-AC4D-3B9F77EF354C}"/>
    <dgm:cxn modelId="{E2E9B192-04EC-4B37-8B51-4BCCCAC726F4}" type="presOf" srcId="{9633410D-22FA-46AE-8924-AF60FF70CE20}" destId="{EECC2F99-D939-46DA-9ED2-F296EF3FB511}" srcOrd="0" destOrd="0" presId="urn:microsoft.com/office/officeart/2005/8/layout/bList2"/>
    <dgm:cxn modelId="{3528ABA4-8D65-4A9B-9F72-2DAAE64AF3A4}" type="presOf" srcId="{0A35A87F-BBA8-4CF6-AF1E-FE831E62F805}" destId="{1E562166-775D-45ED-AEDA-0A0922087629}" srcOrd="0" destOrd="0" presId="urn:microsoft.com/office/officeart/2005/8/layout/bList2"/>
    <dgm:cxn modelId="{2F91B6A4-D33F-4D02-B2AB-1FFDCEB6AF5D}" type="presOf" srcId="{5CEF3B12-2D86-40AC-83E8-A657800428A8}" destId="{A97B815A-6055-4127-9A16-98CDEC8A32F8}" srcOrd="0" destOrd="0" presId="urn:microsoft.com/office/officeart/2005/8/layout/bList2"/>
    <dgm:cxn modelId="{75CA44B0-35DC-4425-BC7D-E56AE3BC6900}" type="presOf" srcId="{CEB9CFF7-A48C-417F-A403-1403352FB4E1}" destId="{259774DA-AB81-4A35-9D0D-5813353B3214}" srcOrd="0" destOrd="0" presId="urn:microsoft.com/office/officeart/2005/8/layout/bList2"/>
    <dgm:cxn modelId="{74966CB0-0E29-45F1-A9B2-3E882078E86D}" type="presOf" srcId="{890E4264-66B9-4A56-A9C7-A1354EF0788B}" destId="{54008E44-B7DA-4118-A4EF-82A76D8D166E}" srcOrd="0" destOrd="0" presId="urn:microsoft.com/office/officeart/2005/8/layout/bList2"/>
    <dgm:cxn modelId="{EA4C6CB7-E964-4E18-AA25-569E82B7D0FB}" type="presOf" srcId="{CEB9CFF7-A48C-417F-A403-1403352FB4E1}" destId="{6BEC4906-DAB5-447C-98D1-227A680934CE}" srcOrd="1" destOrd="0" presId="urn:microsoft.com/office/officeart/2005/8/layout/bList2"/>
    <dgm:cxn modelId="{9B62B3EA-278E-4891-A2C3-E82111BC0FBB}" type="presOf" srcId="{34F88236-58BE-40B9-8B4F-BAB60FA05C29}" destId="{2D72B23D-B73A-477B-805A-4DA2FE35B2FB}" srcOrd="0" destOrd="0" presId="urn:microsoft.com/office/officeart/2005/8/layout/bList2"/>
    <dgm:cxn modelId="{6D4145F2-05CD-4CC5-9E10-995F333FBFB3}" type="presOf" srcId="{6E15E15E-62B6-4D61-AE71-6971E65CE8F1}" destId="{AE5673B2-106A-4144-A7A5-07889D7BD845}" srcOrd="0" destOrd="0" presId="urn:microsoft.com/office/officeart/2005/8/layout/bList2"/>
    <dgm:cxn modelId="{EC0D7EB4-39B8-4504-AB66-4960618F22D4}" type="presParOf" srcId="{AE5673B2-106A-4144-A7A5-07889D7BD845}" destId="{1E7BE447-4D51-441F-AB5E-9B917573ECFA}" srcOrd="0" destOrd="0" presId="urn:microsoft.com/office/officeart/2005/8/layout/bList2"/>
    <dgm:cxn modelId="{06425230-4C8F-41AB-AD8D-251DB03BEFDE}" type="presParOf" srcId="{1E7BE447-4D51-441F-AB5E-9B917573ECFA}" destId="{2D72B23D-B73A-477B-805A-4DA2FE35B2FB}" srcOrd="0" destOrd="0" presId="urn:microsoft.com/office/officeart/2005/8/layout/bList2"/>
    <dgm:cxn modelId="{5EDBEA43-8F6F-49AB-B8E6-271FE39FB28B}" type="presParOf" srcId="{1E7BE447-4D51-441F-AB5E-9B917573ECFA}" destId="{A97B815A-6055-4127-9A16-98CDEC8A32F8}" srcOrd="1" destOrd="0" presId="urn:microsoft.com/office/officeart/2005/8/layout/bList2"/>
    <dgm:cxn modelId="{1C6CB339-2F1B-4166-BFD1-E62828F49636}" type="presParOf" srcId="{1E7BE447-4D51-441F-AB5E-9B917573ECFA}" destId="{59309587-75CA-498A-9667-37C7904DFB4D}" srcOrd="2" destOrd="0" presId="urn:microsoft.com/office/officeart/2005/8/layout/bList2"/>
    <dgm:cxn modelId="{EC04AAF5-E018-4A1B-8D24-BC5CAB8DE694}" type="presParOf" srcId="{1E7BE447-4D51-441F-AB5E-9B917573ECFA}" destId="{E9870623-2013-450C-940B-F5956DD1A7AA}" srcOrd="3" destOrd="0" presId="urn:microsoft.com/office/officeart/2005/8/layout/bList2"/>
    <dgm:cxn modelId="{A350BA9C-23D8-4D27-9150-3B4035979005}" type="presParOf" srcId="{AE5673B2-106A-4144-A7A5-07889D7BD845}" destId="{1E562166-775D-45ED-AEDA-0A0922087629}" srcOrd="1" destOrd="0" presId="urn:microsoft.com/office/officeart/2005/8/layout/bList2"/>
    <dgm:cxn modelId="{3A7F8EDB-5D2F-434D-9085-30977E5EDCA3}" type="presParOf" srcId="{AE5673B2-106A-4144-A7A5-07889D7BD845}" destId="{3EBE2888-430E-48C2-96C5-114873705565}" srcOrd="2" destOrd="0" presId="urn:microsoft.com/office/officeart/2005/8/layout/bList2"/>
    <dgm:cxn modelId="{6E502F9F-CB4D-4C57-AC3A-A75D5CC900A8}" type="presParOf" srcId="{3EBE2888-430E-48C2-96C5-114873705565}" destId="{83F3E4B5-F7F7-41B3-BA70-26B1A192DD91}" srcOrd="0" destOrd="0" presId="urn:microsoft.com/office/officeart/2005/8/layout/bList2"/>
    <dgm:cxn modelId="{46F86744-042A-47A7-9E38-8E0D19BB5289}" type="presParOf" srcId="{3EBE2888-430E-48C2-96C5-114873705565}" destId="{259774DA-AB81-4A35-9D0D-5813353B3214}" srcOrd="1" destOrd="0" presId="urn:microsoft.com/office/officeart/2005/8/layout/bList2"/>
    <dgm:cxn modelId="{3AE9CBCC-42F5-4AB5-A985-002564717B5A}" type="presParOf" srcId="{3EBE2888-430E-48C2-96C5-114873705565}" destId="{6BEC4906-DAB5-447C-98D1-227A680934CE}" srcOrd="2" destOrd="0" presId="urn:microsoft.com/office/officeart/2005/8/layout/bList2"/>
    <dgm:cxn modelId="{F1913C51-6B37-4FE2-BCB4-20A1A0F7C81B}" type="presParOf" srcId="{3EBE2888-430E-48C2-96C5-114873705565}" destId="{8ED1DB2F-C766-40C3-ADCB-85D83C2FE878}" srcOrd="3" destOrd="0" presId="urn:microsoft.com/office/officeart/2005/8/layout/bList2"/>
    <dgm:cxn modelId="{F3A6DE5A-B77C-4C11-8E9F-DC3505CCFE9E}" type="presParOf" srcId="{AE5673B2-106A-4144-A7A5-07889D7BD845}" destId="{601062CD-A7A2-43ED-B985-2F26A752C831}" srcOrd="3" destOrd="0" presId="urn:microsoft.com/office/officeart/2005/8/layout/bList2"/>
    <dgm:cxn modelId="{A2DBB456-B305-415A-9029-B386B18061DE}" type="presParOf" srcId="{AE5673B2-106A-4144-A7A5-07889D7BD845}" destId="{FC1E6DBC-A6E5-4B8D-B4A4-4B0F58424B74}" srcOrd="4" destOrd="0" presId="urn:microsoft.com/office/officeart/2005/8/layout/bList2"/>
    <dgm:cxn modelId="{6DA9885A-95B8-4CDA-A69D-D600CA9E8B11}" type="presParOf" srcId="{FC1E6DBC-A6E5-4B8D-B4A4-4B0F58424B74}" destId="{EECC2F99-D939-46DA-9ED2-F296EF3FB511}" srcOrd="0" destOrd="0" presId="urn:microsoft.com/office/officeart/2005/8/layout/bList2"/>
    <dgm:cxn modelId="{18D6EB3D-22DC-4849-895A-CB3CE3BE4FAA}" type="presParOf" srcId="{FC1E6DBC-A6E5-4B8D-B4A4-4B0F58424B74}" destId="{54008E44-B7DA-4118-A4EF-82A76D8D166E}" srcOrd="1" destOrd="0" presId="urn:microsoft.com/office/officeart/2005/8/layout/bList2"/>
    <dgm:cxn modelId="{AEF2751C-1E64-405E-92DD-11BD6D38E35D}" type="presParOf" srcId="{FC1E6DBC-A6E5-4B8D-B4A4-4B0F58424B74}" destId="{5FB7CE3B-A9EA-4CAD-9FB4-015ABC464307}" srcOrd="2" destOrd="0" presId="urn:microsoft.com/office/officeart/2005/8/layout/bList2"/>
    <dgm:cxn modelId="{3E63FCEE-C806-493E-B153-64E3AB50A9B7}" type="presParOf" srcId="{FC1E6DBC-A6E5-4B8D-B4A4-4B0F58424B74}" destId="{3ADE0D21-F4D8-42C6-BEBB-886B839101F1}" srcOrd="3" destOrd="0" presId="urn:microsoft.com/office/officeart/2005/8/layout/b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15934FD-D475-4B9C-B42F-D28459C17183}" type="doc">
      <dgm:prSet loTypeId="urn:microsoft.com/office/officeart/2005/8/layout/chevron2" loCatId="process" qsTypeId="urn:microsoft.com/office/officeart/2005/8/quickstyle/simple1" qsCatId="simple" csTypeId="urn:microsoft.com/office/officeart/2005/8/colors/accent3_2" csCatId="accent3" phldr="1"/>
      <dgm:spPr/>
      <dgm:t>
        <a:bodyPr/>
        <a:lstStyle/>
        <a:p>
          <a:endParaRPr lang="en-GB"/>
        </a:p>
      </dgm:t>
    </dgm:pt>
    <dgm:pt modelId="{33839469-490D-465E-A6E2-3076598A543B}">
      <dgm:prSet phldrT="[Text]" custT="1"/>
      <dgm:spPr/>
      <dgm:t>
        <a:bodyPr/>
        <a:lstStyle/>
        <a:p>
          <a:r>
            <a:rPr lang="en-GB" sz="2000" b="1" dirty="0"/>
            <a:t>The Act</a:t>
          </a:r>
        </a:p>
      </dgm:t>
    </dgm:pt>
    <dgm:pt modelId="{469FD5E2-8C7C-4E8E-B885-D77BE6425DDC}" type="parTrans" cxnId="{D9332FFF-2404-4B7E-AC7F-8D754055934E}">
      <dgm:prSet/>
      <dgm:spPr/>
      <dgm:t>
        <a:bodyPr/>
        <a:lstStyle/>
        <a:p>
          <a:endParaRPr lang="en-GB"/>
        </a:p>
      </dgm:t>
    </dgm:pt>
    <dgm:pt modelId="{2FED18AE-C8E5-4E7C-AD6F-A092CB7B7635}" type="sibTrans" cxnId="{D9332FFF-2404-4B7E-AC7F-8D754055934E}">
      <dgm:prSet/>
      <dgm:spPr/>
      <dgm:t>
        <a:bodyPr/>
        <a:lstStyle/>
        <a:p>
          <a:endParaRPr lang="en-GB"/>
        </a:p>
      </dgm:t>
    </dgm:pt>
    <dgm:pt modelId="{7F023613-E024-408C-A9BC-45E473A699F3}">
      <dgm:prSet phldrT="[Text]"/>
      <dgm:spPr/>
      <dgm:t>
        <a:bodyPr/>
        <a:lstStyle/>
        <a:p>
          <a:pPr>
            <a:buNone/>
          </a:pPr>
          <a:r>
            <a:rPr lang="en-GB" b="0" i="0" dirty="0"/>
            <a:t>The Act sets out a significant package of reform to the governance of the energy industry codes, including new powers and responsibilities for Ofgem.</a:t>
          </a:r>
          <a:endParaRPr lang="en-GB" dirty="0"/>
        </a:p>
      </dgm:t>
    </dgm:pt>
    <dgm:pt modelId="{FED51ECD-3471-4FDE-9F12-71DB8AC8A4E0}" type="parTrans" cxnId="{C4ED492A-41F7-48B8-A5C1-3DB7F8381790}">
      <dgm:prSet/>
      <dgm:spPr/>
      <dgm:t>
        <a:bodyPr/>
        <a:lstStyle/>
        <a:p>
          <a:endParaRPr lang="en-GB"/>
        </a:p>
      </dgm:t>
    </dgm:pt>
    <dgm:pt modelId="{33A5829A-899E-4A34-9230-360F1E9CD776}" type="sibTrans" cxnId="{C4ED492A-41F7-48B8-A5C1-3DB7F8381790}">
      <dgm:prSet/>
      <dgm:spPr/>
      <dgm:t>
        <a:bodyPr/>
        <a:lstStyle/>
        <a:p>
          <a:endParaRPr lang="en-GB"/>
        </a:p>
      </dgm:t>
    </dgm:pt>
    <dgm:pt modelId="{D3D7BE99-496F-4780-BE7B-DA458A3815C8}">
      <dgm:prSet phldrT="[Text]" custT="1"/>
      <dgm:spPr/>
      <dgm:t>
        <a:bodyPr/>
        <a:lstStyle/>
        <a:p>
          <a:r>
            <a:rPr lang="en-GB" sz="2000" b="1" dirty="0"/>
            <a:t>Ofgem Proposal</a:t>
          </a:r>
        </a:p>
      </dgm:t>
    </dgm:pt>
    <dgm:pt modelId="{450D94D8-D530-49A0-BE60-BCB4C59D7211}" type="parTrans" cxnId="{68595477-D9A0-4788-AAEE-66D4948B6ED7}">
      <dgm:prSet/>
      <dgm:spPr/>
      <dgm:t>
        <a:bodyPr/>
        <a:lstStyle/>
        <a:p>
          <a:endParaRPr lang="en-GB"/>
        </a:p>
      </dgm:t>
    </dgm:pt>
    <dgm:pt modelId="{F03DBA97-3518-4A38-8E26-2BD313B4129C}" type="sibTrans" cxnId="{68595477-D9A0-4788-AAEE-66D4948B6ED7}">
      <dgm:prSet/>
      <dgm:spPr/>
      <dgm:t>
        <a:bodyPr/>
        <a:lstStyle/>
        <a:p>
          <a:endParaRPr lang="en-GB"/>
        </a:p>
      </dgm:t>
    </dgm:pt>
    <dgm:pt modelId="{69BC3244-D3E7-4D9C-98C3-22FBCFA209E7}">
      <dgm:prSet phldrT="[Text]"/>
      <dgm:spPr/>
      <dgm:t>
        <a:bodyPr/>
        <a:lstStyle/>
        <a:p>
          <a:pPr>
            <a:buNone/>
          </a:pPr>
          <a:r>
            <a:rPr lang="en-GB" b="0" i="0" dirty="0"/>
            <a:t>Statutory consultation on harmonised approach to prioritisation</a:t>
          </a:r>
          <a:endParaRPr lang="en-GB" dirty="0"/>
        </a:p>
      </dgm:t>
    </dgm:pt>
    <dgm:pt modelId="{E4762E58-8E14-4E7A-903D-47843D73680E}" type="parTrans" cxnId="{665750AA-6773-4FD3-AE12-C8F38E320504}">
      <dgm:prSet/>
      <dgm:spPr/>
      <dgm:t>
        <a:bodyPr/>
        <a:lstStyle/>
        <a:p>
          <a:endParaRPr lang="en-GB"/>
        </a:p>
      </dgm:t>
    </dgm:pt>
    <dgm:pt modelId="{69E6A33F-ABEB-4294-B924-E966C147A53C}" type="sibTrans" cxnId="{665750AA-6773-4FD3-AE12-C8F38E320504}">
      <dgm:prSet/>
      <dgm:spPr/>
      <dgm:t>
        <a:bodyPr/>
        <a:lstStyle/>
        <a:p>
          <a:endParaRPr lang="en-GB"/>
        </a:p>
      </dgm:t>
    </dgm:pt>
    <dgm:pt modelId="{9F4B4149-D5E9-4F32-B557-B202B89388EF}">
      <dgm:prSet phldrT="[Text]" custT="1"/>
      <dgm:spPr/>
      <dgm:t>
        <a:bodyPr/>
        <a:lstStyle/>
        <a:p>
          <a:r>
            <a:rPr lang="en-GB" sz="2000" b="1" dirty="0"/>
            <a:t>REC Issue</a:t>
          </a:r>
        </a:p>
      </dgm:t>
    </dgm:pt>
    <dgm:pt modelId="{E5CA6673-AE99-4C76-81EF-F8D8C4C8427F}" type="parTrans" cxnId="{30583174-910C-413A-9398-A0A58D301FF4}">
      <dgm:prSet/>
      <dgm:spPr/>
      <dgm:t>
        <a:bodyPr/>
        <a:lstStyle/>
        <a:p>
          <a:endParaRPr lang="en-GB"/>
        </a:p>
      </dgm:t>
    </dgm:pt>
    <dgm:pt modelId="{9017D1FD-DFCD-46ED-88CC-CA33E36A34A9}" type="sibTrans" cxnId="{30583174-910C-413A-9398-A0A58D301FF4}">
      <dgm:prSet/>
      <dgm:spPr/>
      <dgm:t>
        <a:bodyPr/>
        <a:lstStyle/>
        <a:p>
          <a:endParaRPr lang="en-GB"/>
        </a:p>
      </dgm:t>
    </dgm:pt>
    <dgm:pt modelId="{87ADBE6C-2973-4C2E-A560-7420108BF5EE}">
      <dgm:prSet phldrT="[Text]"/>
      <dgm:spPr/>
      <dgm:t>
        <a:bodyPr/>
        <a:lstStyle/>
        <a:p>
          <a:pPr>
            <a:buNone/>
          </a:pPr>
          <a:r>
            <a:rPr lang="en-GB" dirty="0"/>
            <a:t>REC Issue I0304 raised and Change plan approved at Change Panel</a:t>
          </a:r>
        </a:p>
      </dgm:t>
    </dgm:pt>
    <dgm:pt modelId="{B7BD7273-CAEF-48E0-8056-577FC1F1E6AC}" type="parTrans" cxnId="{95A3AB5D-3087-4483-A264-1658F890D6EC}">
      <dgm:prSet/>
      <dgm:spPr/>
      <dgm:t>
        <a:bodyPr/>
        <a:lstStyle/>
        <a:p>
          <a:endParaRPr lang="en-GB"/>
        </a:p>
      </dgm:t>
    </dgm:pt>
    <dgm:pt modelId="{53E88276-773A-435A-95FA-140A15C55AA8}" type="sibTrans" cxnId="{95A3AB5D-3087-4483-A264-1658F890D6EC}">
      <dgm:prSet/>
      <dgm:spPr/>
      <dgm:t>
        <a:bodyPr/>
        <a:lstStyle/>
        <a:p>
          <a:endParaRPr lang="en-GB"/>
        </a:p>
      </dgm:t>
    </dgm:pt>
    <dgm:pt modelId="{24DA51BA-C3E8-496C-B0A8-50F84C27ED3E}" type="pres">
      <dgm:prSet presAssocID="{115934FD-D475-4B9C-B42F-D28459C17183}" presName="linearFlow" presStyleCnt="0">
        <dgm:presLayoutVars>
          <dgm:dir/>
          <dgm:animLvl val="lvl"/>
          <dgm:resizeHandles val="exact"/>
        </dgm:presLayoutVars>
      </dgm:prSet>
      <dgm:spPr/>
    </dgm:pt>
    <dgm:pt modelId="{0094C26C-5DE3-49C7-92B2-52D92EFF56CA}" type="pres">
      <dgm:prSet presAssocID="{33839469-490D-465E-A6E2-3076598A543B}" presName="composite" presStyleCnt="0"/>
      <dgm:spPr/>
    </dgm:pt>
    <dgm:pt modelId="{89904103-88A4-40E8-B72B-EA4414C03DC9}" type="pres">
      <dgm:prSet presAssocID="{33839469-490D-465E-A6E2-3076598A543B}" presName="parentText" presStyleLbl="alignNode1" presStyleIdx="0" presStyleCnt="3">
        <dgm:presLayoutVars>
          <dgm:chMax val="1"/>
          <dgm:bulletEnabled val="1"/>
        </dgm:presLayoutVars>
      </dgm:prSet>
      <dgm:spPr/>
    </dgm:pt>
    <dgm:pt modelId="{09190F36-1927-4F0A-9B85-37AE16131A91}" type="pres">
      <dgm:prSet presAssocID="{33839469-490D-465E-A6E2-3076598A543B}" presName="descendantText" presStyleLbl="alignAcc1" presStyleIdx="0" presStyleCnt="3">
        <dgm:presLayoutVars>
          <dgm:bulletEnabled val="1"/>
        </dgm:presLayoutVars>
      </dgm:prSet>
      <dgm:spPr/>
    </dgm:pt>
    <dgm:pt modelId="{77C279A1-DDD5-4042-BA82-4CFBDD034DB6}" type="pres">
      <dgm:prSet presAssocID="{2FED18AE-C8E5-4E7C-AD6F-A092CB7B7635}" presName="sp" presStyleCnt="0"/>
      <dgm:spPr/>
    </dgm:pt>
    <dgm:pt modelId="{3BAD93A4-151A-4721-93E6-36A0B56914C5}" type="pres">
      <dgm:prSet presAssocID="{D3D7BE99-496F-4780-BE7B-DA458A3815C8}" presName="composite" presStyleCnt="0"/>
      <dgm:spPr/>
    </dgm:pt>
    <dgm:pt modelId="{F1C1B63C-2105-4E66-9137-69EF1E975072}" type="pres">
      <dgm:prSet presAssocID="{D3D7BE99-496F-4780-BE7B-DA458A3815C8}" presName="parentText" presStyleLbl="alignNode1" presStyleIdx="1" presStyleCnt="3">
        <dgm:presLayoutVars>
          <dgm:chMax val="1"/>
          <dgm:bulletEnabled val="1"/>
        </dgm:presLayoutVars>
      </dgm:prSet>
      <dgm:spPr/>
    </dgm:pt>
    <dgm:pt modelId="{3E793AE1-A89D-401F-B565-0F86DE97B696}" type="pres">
      <dgm:prSet presAssocID="{D3D7BE99-496F-4780-BE7B-DA458A3815C8}" presName="descendantText" presStyleLbl="alignAcc1" presStyleIdx="1" presStyleCnt="3">
        <dgm:presLayoutVars>
          <dgm:bulletEnabled val="1"/>
        </dgm:presLayoutVars>
      </dgm:prSet>
      <dgm:spPr/>
    </dgm:pt>
    <dgm:pt modelId="{44F7E083-E413-4236-A5BB-14070DEB9771}" type="pres">
      <dgm:prSet presAssocID="{F03DBA97-3518-4A38-8E26-2BD313B4129C}" presName="sp" presStyleCnt="0"/>
      <dgm:spPr/>
    </dgm:pt>
    <dgm:pt modelId="{A6A8DE9D-4B0E-4F59-A7B7-6C9CD8466406}" type="pres">
      <dgm:prSet presAssocID="{9F4B4149-D5E9-4F32-B557-B202B89388EF}" presName="composite" presStyleCnt="0"/>
      <dgm:spPr/>
    </dgm:pt>
    <dgm:pt modelId="{36F42EEE-03C4-476C-A534-F7A1BE8F8249}" type="pres">
      <dgm:prSet presAssocID="{9F4B4149-D5E9-4F32-B557-B202B89388EF}" presName="parentText" presStyleLbl="alignNode1" presStyleIdx="2" presStyleCnt="3">
        <dgm:presLayoutVars>
          <dgm:chMax val="1"/>
          <dgm:bulletEnabled val="1"/>
        </dgm:presLayoutVars>
      </dgm:prSet>
      <dgm:spPr/>
    </dgm:pt>
    <dgm:pt modelId="{C0A26D7D-9BEB-4FB4-9119-C2B9C42C7155}" type="pres">
      <dgm:prSet presAssocID="{9F4B4149-D5E9-4F32-B557-B202B89388EF}" presName="descendantText" presStyleLbl="alignAcc1" presStyleIdx="2" presStyleCnt="3">
        <dgm:presLayoutVars>
          <dgm:bulletEnabled val="1"/>
        </dgm:presLayoutVars>
      </dgm:prSet>
      <dgm:spPr/>
    </dgm:pt>
  </dgm:ptLst>
  <dgm:cxnLst>
    <dgm:cxn modelId="{C4ED492A-41F7-48B8-A5C1-3DB7F8381790}" srcId="{33839469-490D-465E-A6E2-3076598A543B}" destId="{7F023613-E024-408C-A9BC-45E473A699F3}" srcOrd="0" destOrd="0" parTransId="{FED51ECD-3471-4FDE-9F12-71DB8AC8A4E0}" sibTransId="{33A5829A-899E-4A34-9230-360F1E9CD776}"/>
    <dgm:cxn modelId="{7C619238-6494-4751-9B9F-132EBDA11C7D}" type="presOf" srcId="{9F4B4149-D5E9-4F32-B557-B202B89388EF}" destId="{36F42EEE-03C4-476C-A534-F7A1BE8F8249}" srcOrd="0" destOrd="0" presId="urn:microsoft.com/office/officeart/2005/8/layout/chevron2"/>
    <dgm:cxn modelId="{95A3AB5D-3087-4483-A264-1658F890D6EC}" srcId="{9F4B4149-D5E9-4F32-B557-B202B89388EF}" destId="{87ADBE6C-2973-4C2E-A560-7420108BF5EE}" srcOrd="0" destOrd="0" parTransId="{B7BD7273-CAEF-48E0-8056-577FC1F1E6AC}" sibTransId="{53E88276-773A-435A-95FA-140A15C55AA8}"/>
    <dgm:cxn modelId="{76B2C15D-6882-4406-A7FD-C7E696650307}" type="presOf" srcId="{115934FD-D475-4B9C-B42F-D28459C17183}" destId="{24DA51BA-C3E8-496C-B0A8-50F84C27ED3E}" srcOrd="0" destOrd="0" presId="urn:microsoft.com/office/officeart/2005/8/layout/chevron2"/>
    <dgm:cxn modelId="{DCC02A4C-4368-4485-A3F8-DC140592EDD8}" type="presOf" srcId="{33839469-490D-465E-A6E2-3076598A543B}" destId="{89904103-88A4-40E8-B72B-EA4414C03DC9}" srcOrd="0" destOrd="0" presId="urn:microsoft.com/office/officeart/2005/8/layout/chevron2"/>
    <dgm:cxn modelId="{EC41C750-6640-47D7-819D-8B0B452CE492}" type="presOf" srcId="{D3D7BE99-496F-4780-BE7B-DA458A3815C8}" destId="{F1C1B63C-2105-4E66-9137-69EF1E975072}" srcOrd="0" destOrd="0" presId="urn:microsoft.com/office/officeart/2005/8/layout/chevron2"/>
    <dgm:cxn modelId="{30583174-910C-413A-9398-A0A58D301FF4}" srcId="{115934FD-D475-4B9C-B42F-D28459C17183}" destId="{9F4B4149-D5E9-4F32-B557-B202B89388EF}" srcOrd="2" destOrd="0" parTransId="{E5CA6673-AE99-4C76-81EF-F8D8C4C8427F}" sibTransId="{9017D1FD-DFCD-46ED-88CC-CA33E36A34A9}"/>
    <dgm:cxn modelId="{71850F76-2DB7-441F-9D01-86B5304170D9}" type="presOf" srcId="{7F023613-E024-408C-A9BC-45E473A699F3}" destId="{09190F36-1927-4F0A-9B85-37AE16131A91}" srcOrd="0" destOrd="0" presId="urn:microsoft.com/office/officeart/2005/8/layout/chevron2"/>
    <dgm:cxn modelId="{68595477-D9A0-4788-AAEE-66D4948B6ED7}" srcId="{115934FD-D475-4B9C-B42F-D28459C17183}" destId="{D3D7BE99-496F-4780-BE7B-DA458A3815C8}" srcOrd="1" destOrd="0" parTransId="{450D94D8-D530-49A0-BE60-BCB4C59D7211}" sibTransId="{F03DBA97-3518-4A38-8E26-2BD313B4129C}"/>
    <dgm:cxn modelId="{B1A99FA7-567A-4167-B566-0BF87A421896}" type="presOf" srcId="{69BC3244-D3E7-4D9C-98C3-22FBCFA209E7}" destId="{3E793AE1-A89D-401F-B565-0F86DE97B696}" srcOrd="0" destOrd="0" presId="urn:microsoft.com/office/officeart/2005/8/layout/chevron2"/>
    <dgm:cxn modelId="{665750AA-6773-4FD3-AE12-C8F38E320504}" srcId="{D3D7BE99-496F-4780-BE7B-DA458A3815C8}" destId="{69BC3244-D3E7-4D9C-98C3-22FBCFA209E7}" srcOrd="0" destOrd="0" parTransId="{E4762E58-8E14-4E7A-903D-47843D73680E}" sibTransId="{69E6A33F-ABEB-4294-B924-E966C147A53C}"/>
    <dgm:cxn modelId="{A1ABAEDA-1EFD-4DA8-822E-A0E4E039AAED}" type="presOf" srcId="{87ADBE6C-2973-4C2E-A560-7420108BF5EE}" destId="{C0A26D7D-9BEB-4FB4-9119-C2B9C42C7155}" srcOrd="0" destOrd="0" presId="urn:microsoft.com/office/officeart/2005/8/layout/chevron2"/>
    <dgm:cxn modelId="{D9332FFF-2404-4B7E-AC7F-8D754055934E}" srcId="{115934FD-D475-4B9C-B42F-D28459C17183}" destId="{33839469-490D-465E-A6E2-3076598A543B}" srcOrd="0" destOrd="0" parTransId="{469FD5E2-8C7C-4E8E-B885-D77BE6425DDC}" sibTransId="{2FED18AE-C8E5-4E7C-AD6F-A092CB7B7635}"/>
    <dgm:cxn modelId="{8EDF026A-E8BF-4B57-9A4A-DAD85799B49B}" type="presParOf" srcId="{24DA51BA-C3E8-496C-B0A8-50F84C27ED3E}" destId="{0094C26C-5DE3-49C7-92B2-52D92EFF56CA}" srcOrd="0" destOrd="0" presId="urn:microsoft.com/office/officeart/2005/8/layout/chevron2"/>
    <dgm:cxn modelId="{8DB222DB-17F6-4406-806C-5E2E3C920155}" type="presParOf" srcId="{0094C26C-5DE3-49C7-92B2-52D92EFF56CA}" destId="{89904103-88A4-40E8-B72B-EA4414C03DC9}" srcOrd="0" destOrd="0" presId="urn:microsoft.com/office/officeart/2005/8/layout/chevron2"/>
    <dgm:cxn modelId="{2ED1A18D-612B-4A30-880C-CA9C727AF3B7}" type="presParOf" srcId="{0094C26C-5DE3-49C7-92B2-52D92EFF56CA}" destId="{09190F36-1927-4F0A-9B85-37AE16131A91}" srcOrd="1" destOrd="0" presId="urn:microsoft.com/office/officeart/2005/8/layout/chevron2"/>
    <dgm:cxn modelId="{9BA15446-2C28-4692-A9AB-1C1929F8106B}" type="presParOf" srcId="{24DA51BA-C3E8-496C-B0A8-50F84C27ED3E}" destId="{77C279A1-DDD5-4042-BA82-4CFBDD034DB6}" srcOrd="1" destOrd="0" presId="urn:microsoft.com/office/officeart/2005/8/layout/chevron2"/>
    <dgm:cxn modelId="{92CDFBE6-2ED4-4E4F-B08B-B60C929F8A65}" type="presParOf" srcId="{24DA51BA-C3E8-496C-B0A8-50F84C27ED3E}" destId="{3BAD93A4-151A-4721-93E6-36A0B56914C5}" srcOrd="2" destOrd="0" presId="urn:microsoft.com/office/officeart/2005/8/layout/chevron2"/>
    <dgm:cxn modelId="{BF46DCD0-A766-4447-A365-561A587A8271}" type="presParOf" srcId="{3BAD93A4-151A-4721-93E6-36A0B56914C5}" destId="{F1C1B63C-2105-4E66-9137-69EF1E975072}" srcOrd="0" destOrd="0" presId="urn:microsoft.com/office/officeart/2005/8/layout/chevron2"/>
    <dgm:cxn modelId="{BB48AD39-74ED-43CD-A44A-98B3B3AB322F}" type="presParOf" srcId="{3BAD93A4-151A-4721-93E6-36A0B56914C5}" destId="{3E793AE1-A89D-401F-B565-0F86DE97B696}" srcOrd="1" destOrd="0" presId="urn:microsoft.com/office/officeart/2005/8/layout/chevron2"/>
    <dgm:cxn modelId="{F8A42190-F54F-4F22-AC18-BB1D0307B73C}" type="presParOf" srcId="{24DA51BA-C3E8-496C-B0A8-50F84C27ED3E}" destId="{44F7E083-E413-4236-A5BB-14070DEB9771}" srcOrd="3" destOrd="0" presId="urn:microsoft.com/office/officeart/2005/8/layout/chevron2"/>
    <dgm:cxn modelId="{66393851-514D-4B38-8636-6E7801B09F19}" type="presParOf" srcId="{24DA51BA-C3E8-496C-B0A8-50F84C27ED3E}" destId="{A6A8DE9D-4B0E-4F59-A7B7-6C9CD8466406}" srcOrd="4" destOrd="0" presId="urn:microsoft.com/office/officeart/2005/8/layout/chevron2"/>
    <dgm:cxn modelId="{B0FE6E78-5C93-47CC-A88C-3CEBC21EF7A6}" type="presParOf" srcId="{A6A8DE9D-4B0E-4F59-A7B7-6C9CD8466406}" destId="{36F42EEE-03C4-476C-A534-F7A1BE8F8249}" srcOrd="0" destOrd="0" presId="urn:microsoft.com/office/officeart/2005/8/layout/chevron2"/>
    <dgm:cxn modelId="{2F49B2D0-79FC-4BFC-AD56-44B8AE23881D}" type="presParOf" srcId="{A6A8DE9D-4B0E-4F59-A7B7-6C9CD8466406}" destId="{C0A26D7D-9BEB-4FB4-9119-C2B9C42C715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E08013D-9DF3-4B8A-8390-632DF8AAA920}" type="doc">
      <dgm:prSet loTypeId="urn:microsoft.com/office/officeart/2008/layout/VerticalCurvedList" loCatId="list" qsTypeId="urn:microsoft.com/office/officeart/2005/8/quickstyle/simple1" qsCatId="simple" csTypeId="urn:microsoft.com/office/officeart/2005/8/colors/accent3_2" csCatId="accent3" phldr="1"/>
      <dgm:spPr/>
      <dgm:t>
        <a:bodyPr/>
        <a:lstStyle/>
        <a:p>
          <a:endParaRPr lang="en-GB"/>
        </a:p>
      </dgm:t>
    </dgm:pt>
    <dgm:pt modelId="{EDFFB610-9C4C-46A8-A667-BB5FF2073690}">
      <dgm:prSet phldrT="[Text]"/>
      <dgm:spPr>
        <a:gradFill flip="none" rotWithShape="1">
          <a:gsLst>
            <a:gs pos="0">
              <a:schemeClr val="accent3">
                <a:lumMod val="67000"/>
              </a:schemeClr>
            </a:gs>
            <a:gs pos="48000">
              <a:schemeClr val="accent3">
                <a:lumMod val="97000"/>
                <a:lumOff val="3000"/>
              </a:schemeClr>
            </a:gs>
            <a:gs pos="100000">
              <a:schemeClr val="bg1"/>
            </a:gs>
          </a:gsLst>
          <a:lin ang="10800000" scaled="1"/>
          <a:tileRect/>
        </a:gradFill>
      </dgm:spPr>
      <dgm:t>
        <a:bodyPr/>
        <a:lstStyle/>
        <a:p>
          <a:r>
            <a:rPr lang="en-GB" b="1" dirty="0">
              <a:solidFill>
                <a:schemeClr val="tx1"/>
              </a:solidFill>
              <a:latin typeface="Outfit"/>
              <a:ea typeface="Outfit"/>
              <a:cs typeface="Times New Roman" panose="02020603050405020304" pitchFamily="18" charset="0"/>
            </a:rPr>
            <a:t>Alignment with the Strategic Direction</a:t>
          </a:r>
        </a:p>
        <a:p>
          <a:r>
            <a:rPr lang="en-GB" dirty="0">
              <a:solidFill>
                <a:schemeClr val="tx1"/>
              </a:solidFill>
              <a:latin typeface="Outfit"/>
              <a:ea typeface="Outfit"/>
              <a:cs typeface="Times New Roman" panose="02020603050405020304" pitchFamily="18" charset="0"/>
            </a:rPr>
            <a:t>(policy alignment and time horizons).</a:t>
          </a:r>
          <a:endParaRPr lang="en-GB" b="0" dirty="0">
            <a:solidFill>
              <a:schemeClr val="tx1"/>
            </a:solidFill>
            <a:latin typeface="Roboto" panose="02000000000000000000" pitchFamily="2" charset="0"/>
            <a:ea typeface="Roboto" panose="02000000000000000000" pitchFamily="2" charset="0"/>
            <a:cs typeface="Roboto" panose="02000000000000000000" pitchFamily="2" charset="0"/>
          </a:endParaRPr>
        </a:p>
      </dgm:t>
    </dgm:pt>
    <dgm:pt modelId="{14DC6217-6AC2-4268-967A-96CD9872000F}" type="parTrans" cxnId="{339BD35D-111E-4C3F-AE2C-ED775DA72749}">
      <dgm:prSet/>
      <dgm:spPr/>
      <dgm:t>
        <a:bodyPr/>
        <a:lstStyle/>
        <a:p>
          <a:endParaRPr lang="en-GB"/>
        </a:p>
      </dgm:t>
    </dgm:pt>
    <dgm:pt modelId="{CDE73CC6-7829-47A8-9E40-AD47DEB5D246}" type="sibTrans" cxnId="{339BD35D-111E-4C3F-AE2C-ED775DA72749}">
      <dgm:prSet/>
      <dgm:spPr/>
      <dgm:t>
        <a:bodyPr/>
        <a:lstStyle/>
        <a:p>
          <a:endParaRPr lang="en-GB"/>
        </a:p>
      </dgm:t>
    </dgm:pt>
    <dgm:pt modelId="{62F3792F-2A91-4757-A712-8D41F539EF67}">
      <dgm:prSet phldrT="[Text]" custT="1"/>
      <dgm:spPr>
        <a:gradFill flip="none" rotWithShape="1">
          <a:gsLst>
            <a:gs pos="0">
              <a:srgbClr val="70ADA3">
                <a:lumMod val="67000"/>
              </a:srgbClr>
            </a:gs>
            <a:gs pos="48000">
              <a:srgbClr val="70ADA3">
                <a:lumMod val="97000"/>
                <a:lumOff val="3000"/>
              </a:srgbClr>
            </a:gs>
            <a:gs pos="100000">
              <a:prstClr val="white"/>
            </a:gs>
          </a:gsLst>
          <a:lin ang="10800000" scaled="1"/>
          <a:tileRect/>
        </a:gradFill>
        <a:ln w="12700" cap="flat" cmpd="sng" algn="ctr">
          <a:solidFill>
            <a:prstClr val="white">
              <a:hueOff val="0"/>
              <a:satOff val="0"/>
              <a:lumOff val="0"/>
              <a:alphaOff val="0"/>
            </a:prstClr>
          </a:solidFill>
          <a:prstDash val="solid"/>
          <a:miter lim="800000"/>
        </a:ln>
        <a:effectLst/>
      </dgm:spPr>
      <dgm:t>
        <a:bodyPr spcFirstLastPara="0" vert="horz" wrap="square" lIns="860213" tIns="60960" rIns="60960" bIns="60960" numCol="1" spcCol="1270" anchor="ctr" anchorCtr="0"/>
        <a:lstStyle/>
        <a:p>
          <a:pPr marL="0" lvl="0" indent="0" algn="l" defTabSz="1066800">
            <a:lnSpc>
              <a:spcPct val="90000"/>
            </a:lnSpc>
            <a:spcBef>
              <a:spcPct val="0"/>
            </a:spcBef>
            <a:spcAft>
              <a:spcPct val="35000"/>
            </a:spcAft>
            <a:buNone/>
          </a:pPr>
          <a:r>
            <a:rPr lang="en-GB" sz="2000" b="1" kern="1200" dirty="0">
              <a:solidFill>
                <a:schemeClr val="tx1"/>
              </a:solidFill>
              <a:latin typeface="Outfit"/>
              <a:ea typeface="Outfit"/>
              <a:cs typeface="Times New Roman" panose="02020603050405020304" pitchFamily="18" charset="0"/>
            </a:rPr>
            <a:t>Importance</a:t>
          </a:r>
          <a:r>
            <a:rPr lang="en-GB" sz="2000" kern="1200" dirty="0">
              <a:solidFill>
                <a:schemeClr val="tx1"/>
              </a:solidFill>
              <a:latin typeface="Outfit"/>
              <a:ea typeface="Outfit"/>
              <a:cs typeface="Times New Roman" panose="02020603050405020304" pitchFamily="18" charset="0"/>
            </a:rPr>
            <a:t> </a:t>
          </a:r>
        </a:p>
        <a:p>
          <a:pPr marL="0" lvl="0" indent="0" algn="l" defTabSz="1066800">
            <a:lnSpc>
              <a:spcPct val="90000"/>
            </a:lnSpc>
            <a:spcBef>
              <a:spcPct val="0"/>
            </a:spcBef>
            <a:spcAft>
              <a:spcPct val="35000"/>
            </a:spcAft>
          </a:pPr>
          <a:r>
            <a:rPr lang="en-GB" sz="2000" kern="1200" dirty="0">
              <a:solidFill>
                <a:schemeClr val="tx1"/>
              </a:solidFill>
              <a:latin typeface="Outfit"/>
              <a:ea typeface="Outfit"/>
              <a:cs typeface="Times New Roman" panose="02020603050405020304" pitchFamily="18" charset="0"/>
            </a:rPr>
            <a:t>(value, consumer or market risk, regulatory commitments).</a:t>
          </a:r>
          <a:endParaRPr lang="en-GB" sz="2000" b="0" kern="1200" dirty="0">
            <a:solidFill>
              <a:schemeClr val="tx1"/>
            </a:solidFill>
            <a:latin typeface="Roboto" panose="02000000000000000000" pitchFamily="2" charset="0"/>
            <a:ea typeface="Roboto" panose="02000000000000000000" pitchFamily="2" charset="0"/>
            <a:cs typeface="Roboto" panose="02000000000000000000" pitchFamily="2" charset="0"/>
          </a:endParaRPr>
        </a:p>
      </dgm:t>
    </dgm:pt>
    <dgm:pt modelId="{85C4477E-097F-411F-9ACC-E3B9FB7B1E23}" type="parTrans" cxnId="{28EBE66C-917E-454A-B9DA-4A60D8C541F1}">
      <dgm:prSet/>
      <dgm:spPr/>
      <dgm:t>
        <a:bodyPr/>
        <a:lstStyle/>
        <a:p>
          <a:endParaRPr lang="en-GB"/>
        </a:p>
      </dgm:t>
    </dgm:pt>
    <dgm:pt modelId="{D9155170-3ADC-480C-A8DF-96BB334E73A7}" type="sibTrans" cxnId="{28EBE66C-917E-454A-B9DA-4A60D8C541F1}">
      <dgm:prSet/>
      <dgm:spPr/>
      <dgm:t>
        <a:bodyPr/>
        <a:lstStyle/>
        <a:p>
          <a:endParaRPr lang="en-GB"/>
        </a:p>
      </dgm:t>
    </dgm:pt>
    <dgm:pt modelId="{BCA5A67D-5BCE-4C2C-9B52-65C8FB5E4FF1}">
      <dgm:prSet phldrT="[Text]"/>
      <dgm:spPr>
        <a:gradFill flip="none" rotWithShape="1">
          <a:gsLst>
            <a:gs pos="0">
              <a:srgbClr val="70ADA3">
                <a:lumMod val="67000"/>
              </a:srgbClr>
            </a:gs>
            <a:gs pos="48000">
              <a:srgbClr val="70ADA3">
                <a:lumMod val="97000"/>
                <a:lumOff val="3000"/>
              </a:srgbClr>
            </a:gs>
            <a:gs pos="100000">
              <a:prstClr val="white"/>
            </a:gs>
          </a:gsLst>
          <a:lin ang="10800000" scaled="1"/>
          <a:tileRect/>
        </a:gradFill>
        <a:ln w="12700" cap="flat" cmpd="sng" algn="ctr">
          <a:solidFill>
            <a:prstClr val="white">
              <a:hueOff val="0"/>
              <a:satOff val="0"/>
              <a:lumOff val="0"/>
              <a:alphaOff val="0"/>
            </a:prstClr>
          </a:solidFill>
          <a:prstDash val="solid"/>
          <a:miter lim="800000"/>
        </a:ln>
        <a:effectLst/>
      </dgm:spPr>
      <dgm:t>
        <a:bodyPr spcFirstLastPara="0" vert="horz" wrap="square" lIns="860213" tIns="60960" rIns="60960" bIns="60960" numCol="1" spcCol="1270" anchor="ctr" anchorCtr="0"/>
        <a:lstStyle/>
        <a:p>
          <a:r>
            <a:rPr lang="en-GB" b="1" dirty="0">
              <a:solidFill>
                <a:schemeClr val="tx1"/>
              </a:solidFill>
              <a:latin typeface="Outfit"/>
              <a:ea typeface="Outfit"/>
              <a:cs typeface="Times New Roman" panose="02020603050405020304" pitchFamily="18" charset="0"/>
            </a:rPr>
            <a:t>Complexity</a:t>
          </a:r>
        </a:p>
        <a:p>
          <a:r>
            <a:rPr lang="en-GB" dirty="0">
              <a:solidFill>
                <a:schemeClr val="tx1"/>
              </a:solidFill>
              <a:latin typeface="Outfit"/>
              <a:ea typeface="Outfit"/>
              <a:cs typeface="Times New Roman" panose="02020603050405020304" pitchFamily="18" charset="0"/>
            </a:rPr>
            <a:t>(scale of change, interdependencies, system/process impact).</a:t>
          </a:r>
          <a:endParaRPr lang="en-GB" dirty="0">
            <a:solidFill>
              <a:schemeClr val="tx1"/>
            </a:solidFill>
            <a:latin typeface="Roboto" panose="02000000000000000000" pitchFamily="2" charset="0"/>
            <a:ea typeface="Roboto" panose="02000000000000000000" pitchFamily="2" charset="0"/>
            <a:cs typeface="Roboto" panose="02000000000000000000" pitchFamily="2" charset="0"/>
          </a:endParaRPr>
        </a:p>
      </dgm:t>
    </dgm:pt>
    <dgm:pt modelId="{6AC9DA03-EC23-4310-B86B-51E7D11D506F}" type="parTrans" cxnId="{FB5E41B9-A8A0-4A88-9698-1367E4FF938D}">
      <dgm:prSet/>
      <dgm:spPr/>
      <dgm:t>
        <a:bodyPr/>
        <a:lstStyle/>
        <a:p>
          <a:endParaRPr lang="en-GB"/>
        </a:p>
      </dgm:t>
    </dgm:pt>
    <dgm:pt modelId="{D442F0C8-5F2A-4575-A708-33D3ED8AF7F3}" type="sibTrans" cxnId="{FB5E41B9-A8A0-4A88-9698-1367E4FF938D}">
      <dgm:prSet/>
      <dgm:spPr/>
      <dgm:t>
        <a:bodyPr/>
        <a:lstStyle/>
        <a:p>
          <a:endParaRPr lang="en-GB"/>
        </a:p>
      </dgm:t>
    </dgm:pt>
    <dgm:pt modelId="{EDADD907-65DA-41C3-8B54-1AA094AE6CDC}" type="pres">
      <dgm:prSet presAssocID="{6E08013D-9DF3-4B8A-8390-632DF8AAA920}" presName="Name0" presStyleCnt="0">
        <dgm:presLayoutVars>
          <dgm:chMax val="7"/>
          <dgm:chPref val="7"/>
          <dgm:dir/>
        </dgm:presLayoutVars>
      </dgm:prSet>
      <dgm:spPr/>
    </dgm:pt>
    <dgm:pt modelId="{33F37A0C-2D97-4E28-8943-7AA2CF2C190A}" type="pres">
      <dgm:prSet presAssocID="{6E08013D-9DF3-4B8A-8390-632DF8AAA920}" presName="Name1" presStyleCnt="0"/>
      <dgm:spPr/>
    </dgm:pt>
    <dgm:pt modelId="{0E8A67B4-C2DC-46EB-8CC1-81788AB2138A}" type="pres">
      <dgm:prSet presAssocID="{6E08013D-9DF3-4B8A-8390-632DF8AAA920}" presName="cycle" presStyleCnt="0"/>
      <dgm:spPr/>
    </dgm:pt>
    <dgm:pt modelId="{6C78503B-2D05-4E8F-8724-D46259089B12}" type="pres">
      <dgm:prSet presAssocID="{6E08013D-9DF3-4B8A-8390-632DF8AAA920}" presName="srcNode" presStyleLbl="node1" presStyleIdx="0" presStyleCnt="3"/>
      <dgm:spPr/>
    </dgm:pt>
    <dgm:pt modelId="{E42CF7F7-2EC0-452D-84E7-9DAD8E8C450F}" type="pres">
      <dgm:prSet presAssocID="{6E08013D-9DF3-4B8A-8390-632DF8AAA920}" presName="conn" presStyleLbl="parChTrans1D2" presStyleIdx="0" presStyleCnt="1"/>
      <dgm:spPr/>
    </dgm:pt>
    <dgm:pt modelId="{3EDBE30B-14CF-4080-B4F1-37F432831DE9}" type="pres">
      <dgm:prSet presAssocID="{6E08013D-9DF3-4B8A-8390-632DF8AAA920}" presName="extraNode" presStyleLbl="node1" presStyleIdx="0" presStyleCnt="3"/>
      <dgm:spPr/>
    </dgm:pt>
    <dgm:pt modelId="{ED5EDBF7-B1D4-4287-84DB-178E296FB53F}" type="pres">
      <dgm:prSet presAssocID="{6E08013D-9DF3-4B8A-8390-632DF8AAA920}" presName="dstNode" presStyleLbl="node1" presStyleIdx="0" presStyleCnt="3"/>
      <dgm:spPr/>
    </dgm:pt>
    <dgm:pt modelId="{28C6314C-BF9B-48CA-99B8-34AF1600AC61}" type="pres">
      <dgm:prSet presAssocID="{EDFFB610-9C4C-46A8-A667-BB5FF2073690}" presName="text_1" presStyleLbl="node1" presStyleIdx="0" presStyleCnt="3">
        <dgm:presLayoutVars>
          <dgm:bulletEnabled val="1"/>
        </dgm:presLayoutVars>
      </dgm:prSet>
      <dgm:spPr/>
    </dgm:pt>
    <dgm:pt modelId="{541DB529-C1F6-4335-AA71-CCF34A12546E}" type="pres">
      <dgm:prSet presAssocID="{EDFFB610-9C4C-46A8-A667-BB5FF2073690}" presName="accent_1" presStyleCnt="0"/>
      <dgm:spPr/>
    </dgm:pt>
    <dgm:pt modelId="{414E2E5A-C1C3-469C-989E-519194CCC43D}" type="pres">
      <dgm:prSet presAssocID="{EDFFB610-9C4C-46A8-A667-BB5FF2073690}" presName="accentRepeatNode" presStyleLbl="solidFgAcc1" presStyleIdx="0" presStyleCnt="3"/>
      <dgm:spPr>
        <a:blipFill rotWithShape="0">
          <a:blip xmlns:r="http://schemas.openxmlformats.org/officeDocument/2006/relationships" r:embed="rId1">
            <a:duotone>
              <a:schemeClr val="accent3">
                <a:shade val="45000"/>
                <a:satMod val="135000"/>
              </a:schemeClr>
              <a:prstClr val="white"/>
            </a:duotone>
            <a:extLst>
              <a:ext uri="{96DAC541-7B7A-43D3-8B79-37D633B846F1}">
                <asvg:svgBlip xmlns:asvg="http://schemas.microsoft.com/office/drawing/2016/SVG/main" r:embed="rId2"/>
              </a:ext>
            </a:extLst>
          </a:blip>
          <a:stretch>
            <a:fillRect/>
          </a:stretch>
        </a:blipFill>
        <a:ln>
          <a:noFill/>
        </a:ln>
      </dgm:spPr>
    </dgm:pt>
    <dgm:pt modelId="{1EA3BA53-9654-4055-9DF2-D04C23158080}" type="pres">
      <dgm:prSet presAssocID="{62F3792F-2A91-4757-A712-8D41F539EF67}" presName="text_2" presStyleLbl="node1" presStyleIdx="1" presStyleCnt="3">
        <dgm:presLayoutVars>
          <dgm:bulletEnabled val="1"/>
        </dgm:presLayoutVars>
      </dgm:prSet>
      <dgm:spPr>
        <a:xfrm>
          <a:off x="1146048" y="2167466"/>
          <a:ext cx="6907174" cy="1083733"/>
        </a:xfrm>
        <a:prstGeom prst="rect">
          <a:avLst/>
        </a:prstGeom>
      </dgm:spPr>
    </dgm:pt>
    <dgm:pt modelId="{B272241F-7152-4D78-A43F-D0B0F2404C03}" type="pres">
      <dgm:prSet presAssocID="{62F3792F-2A91-4757-A712-8D41F539EF67}" presName="accent_2" presStyleCnt="0"/>
      <dgm:spPr/>
    </dgm:pt>
    <dgm:pt modelId="{66065E4D-68EF-4249-9AB1-24242CB68A79}" type="pres">
      <dgm:prSet presAssocID="{62F3792F-2A91-4757-A712-8D41F539EF67}" presName="accentRepeatNode" presStyleLbl="solidFgAcc1" presStyleIdx="1" presStyleCnt="3"/>
      <dgm:spPr>
        <a:blipFill rotWithShape="0">
          <a:blip xmlns:r="http://schemas.openxmlformats.org/officeDocument/2006/relationships" r:embed="rId1">
            <a:duotone>
              <a:schemeClr val="accent3">
                <a:shade val="45000"/>
                <a:satMod val="135000"/>
              </a:schemeClr>
              <a:prstClr val="white"/>
            </a:duotone>
            <a:extLst>
              <a:ext uri="{96DAC541-7B7A-43D3-8B79-37D633B846F1}">
                <asvg:svgBlip xmlns:asvg="http://schemas.microsoft.com/office/drawing/2016/SVG/main" r:embed="rId2"/>
              </a:ext>
            </a:extLst>
          </a:blip>
          <a:srcRect/>
          <a:stretch>
            <a:fillRect/>
          </a:stretch>
        </a:blipFill>
        <a:ln>
          <a:noFill/>
        </a:ln>
      </dgm:spPr>
    </dgm:pt>
    <dgm:pt modelId="{F5BE8A68-A32F-4498-803C-A7303CA17FB8}" type="pres">
      <dgm:prSet presAssocID="{BCA5A67D-5BCE-4C2C-9B52-65C8FB5E4FF1}" presName="text_3" presStyleLbl="node1" presStyleIdx="2" presStyleCnt="3">
        <dgm:presLayoutVars>
          <dgm:bulletEnabled val="1"/>
        </dgm:presLayoutVars>
      </dgm:prSet>
      <dgm:spPr>
        <a:xfrm>
          <a:off x="752110" y="3793066"/>
          <a:ext cx="7301111" cy="1083733"/>
        </a:xfrm>
        <a:prstGeom prst="rect">
          <a:avLst/>
        </a:prstGeom>
      </dgm:spPr>
    </dgm:pt>
    <dgm:pt modelId="{83638A63-BD79-4DFD-A07B-D06B11CD3062}" type="pres">
      <dgm:prSet presAssocID="{BCA5A67D-5BCE-4C2C-9B52-65C8FB5E4FF1}" presName="accent_3" presStyleCnt="0"/>
      <dgm:spPr/>
    </dgm:pt>
    <dgm:pt modelId="{1BFF1601-E759-44F5-806B-30291EC383E5}" type="pres">
      <dgm:prSet presAssocID="{BCA5A67D-5BCE-4C2C-9B52-65C8FB5E4FF1}" presName="accentRepeatNode" presStyleLbl="solidFgAcc1" presStyleIdx="2" presStyleCnt="3"/>
      <dgm:spPr>
        <a:blipFill rotWithShape="0">
          <a:blip xmlns:r="http://schemas.openxmlformats.org/officeDocument/2006/relationships" r:embed="rId1">
            <a:duotone>
              <a:schemeClr val="accent3">
                <a:shade val="45000"/>
                <a:satMod val="135000"/>
              </a:schemeClr>
              <a:prstClr val="white"/>
            </a:duotone>
            <a:extLst>
              <a:ext uri="{96DAC541-7B7A-43D3-8B79-37D633B846F1}">
                <asvg:svgBlip xmlns:asvg="http://schemas.microsoft.com/office/drawing/2016/SVG/main" r:embed="rId2"/>
              </a:ext>
            </a:extLst>
          </a:blip>
          <a:srcRect/>
          <a:stretch>
            <a:fillRect/>
          </a:stretch>
        </a:blipFill>
        <a:ln>
          <a:noFill/>
        </a:ln>
      </dgm:spPr>
    </dgm:pt>
  </dgm:ptLst>
  <dgm:cxnLst>
    <dgm:cxn modelId="{B7CF381A-71E6-4C84-AD4B-9301C04C0AF5}" type="presOf" srcId="{BCA5A67D-5BCE-4C2C-9B52-65C8FB5E4FF1}" destId="{F5BE8A68-A32F-4498-803C-A7303CA17FB8}" srcOrd="0" destOrd="0" presId="urn:microsoft.com/office/officeart/2008/layout/VerticalCurvedList"/>
    <dgm:cxn modelId="{D0FA9A38-EE5D-485E-9391-FFE575F38D95}" type="presOf" srcId="{6E08013D-9DF3-4B8A-8390-632DF8AAA920}" destId="{EDADD907-65DA-41C3-8B54-1AA094AE6CDC}" srcOrd="0" destOrd="0" presId="urn:microsoft.com/office/officeart/2008/layout/VerticalCurvedList"/>
    <dgm:cxn modelId="{C129EE3C-ABC7-4D37-9C31-B52E7E4C2C6F}" type="presOf" srcId="{EDFFB610-9C4C-46A8-A667-BB5FF2073690}" destId="{28C6314C-BF9B-48CA-99B8-34AF1600AC61}" srcOrd="0" destOrd="0" presId="urn:microsoft.com/office/officeart/2008/layout/VerticalCurvedList"/>
    <dgm:cxn modelId="{339BD35D-111E-4C3F-AE2C-ED775DA72749}" srcId="{6E08013D-9DF3-4B8A-8390-632DF8AAA920}" destId="{EDFFB610-9C4C-46A8-A667-BB5FF2073690}" srcOrd="0" destOrd="0" parTransId="{14DC6217-6AC2-4268-967A-96CD9872000F}" sibTransId="{CDE73CC6-7829-47A8-9E40-AD47DEB5D246}"/>
    <dgm:cxn modelId="{28EBE66C-917E-454A-B9DA-4A60D8C541F1}" srcId="{6E08013D-9DF3-4B8A-8390-632DF8AAA920}" destId="{62F3792F-2A91-4757-A712-8D41F539EF67}" srcOrd="1" destOrd="0" parTransId="{85C4477E-097F-411F-9ACC-E3B9FB7B1E23}" sibTransId="{D9155170-3ADC-480C-A8DF-96BB334E73A7}"/>
    <dgm:cxn modelId="{14033273-F16E-4A6C-88E8-D465D20BC24F}" type="presOf" srcId="{CDE73CC6-7829-47A8-9E40-AD47DEB5D246}" destId="{E42CF7F7-2EC0-452D-84E7-9DAD8E8C450F}" srcOrd="0" destOrd="0" presId="urn:microsoft.com/office/officeart/2008/layout/VerticalCurvedList"/>
    <dgm:cxn modelId="{5A3B75A9-2E1D-4EA2-B213-B06AA83C9958}" type="presOf" srcId="{62F3792F-2A91-4757-A712-8D41F539EF67}" destId="{1EA3BA53-9654-4055-9DF2-D04C23158080}" srcOrd="0" destOrd="0" presId="urn:microsoft.com/office/officeart/2008/layout/VerticalCurvedList"/>
    <dgm:cxn modelId="{FB5E41B9-A8A0-4A88-9698-1367E4FF938D}" srcId="{6E08013D-9DF3-4B8A-8390-632DF8AAA920}" destId="{BCA5A67D-5BCE-4C2C-9B52-65C8FB5E4FF1}" srcOrd="2" destOrd="0" parTransId="{6AC9DA03-EC23-4310-B86B-51E7D11D506F}" sibTransId="{D442F0C8-5F2A-4575-A708-33D3ED8AF7F3}"/>
    <dgm:cxn modelId="{FDA16B97-09B7-41D3-9764-A8AC242EEDDD}" type="presParOf" srcId="{EDADD907-65DA-41C3-8B54-1AA094AE6CDC}" destId="{33F37A0C-2D97-4E28-8943-7AA2CF2C190A}" srcOrd="0" destOrd="0" presId="urn:microsoft.com/office/officeart/2008/layout/VerticalCurvedList"/>
    <dgm:cxn modelId="{71491759-8523-44A1-9AA0-EAF05F33DAE7}" type="presParOf" srcId="{33F37A0C-2D97-4E28-8943-7AA2CF2C190A}" destId="{0E8A67B4-C2DC-46EB-8CC1-81788AB2138A}" srcOrd="0" destOrd="0" presId="urn:microsoft.com/office/officeart/2008/layout/VerticalCurvedList"/>
    <dgm:cxn modelId="{63D6DEBB-9A5E-4AEA-A694-C0DD007604F1}" type="presParOf" srcId="{0E8A67B4-C2DC-46EB-8CC1-81788AB2138A}" destId="{6C78503B-2D05-4E8F-8724-D46259089B12}" srcOrd="0" destOrd="0" presId="urn:microsoft.com/office/officeart/2008/layout/VerticalCurvedList"/>
    <dgm:cxn modelId="{D70DD870-56E1-4AAD-8A47-28AA8C83085A}" type="presParOf" srcId="{0E8A67B4-C2DC-46EB-8CC1-81788AB2138A}" destId="{E42CF7F7-2EC0-452D-84E7-9DAD8E8C450F}" srcOrd="1" destOrd="0" presId="urn:microsoft.com/office/officeart/2008/layout/VerticalCurvedList"/>
    <dgm:cxn modelId="{58B8ED77-612C-4485-8845-7365119A2C4C}" type="presParOf" srcId="{0E8A67B4-C2DC-46EB-8CC1-81788AB2138A}" destId="{3EDBE30B-14CF-4080-B4F1-37F432831DE9}" srcOrd="2" destOrd="0" presId="urn:microsoft.com/office/officeart/2008/layout/VerticalCurvedList"/>
    <dgm:cxn modelId="{C8587FE1-E403-411A-AE39-FC63E7E305E2}" type="presParOf" srcId="{0E8A67B4-C2DC-46EB-8CC1-81788AB2138A}" destId="{ED5EDBF7-B1D4-4287-84DB-178E296FB53F}" srcOrd="3" destOrd="0" presId="urn:microsoft.com/office/officeart/2008/layout/VerticalCurvedList"/>
    <dgm:cxn modelId="{5D5CA2E4-A89B-47AF-80C0-EB91BD4524DB}" type="presParOf" srcId="{33F37A0C-2D97-4E28-8943-7AA2CF2C190A}" destId="{28C6314C-BF9B-48CA-99B8-34AF1600AC61}" srcOrd="1" destOrd="0" presId="urn:microsoft.com/office/officeart/2008/layout/VerticalCurvedList"/>
    <dgm:cxn modelId="{537FF635-1438-464F-846A-D65D2D130BA8}" type="presParOf" srcId="{33F37A0C-2D97-4E28-8943-7AA2CF2C190A}" destId="{541DB529-C1F6-4335-AA71-CCF34A12546E}" srcOrd="2" destOrd="0" presId="urn:microsoft.com/office/officeart/2008/layout/VerticalCurvedList"/>
    <dgm:cxn modelId="{1C84383D-DCDB-4A3C-84CF-F4EED7FC8DC7}" type="presParOf" srcId="{541DB529-C1F6-4335-AA71-CCF34A12546E}" destId="{414E2E5A-C1C3-469C-989E-519194CCC43D}" srcOrd="0" destOrd="0" presId="urn:microsoft.com/office/officeart/2008/layout/VerticalCurvedList"/>
    <dgm:cxn modelId="{98163B5A-1B1D-45E9-A68A-DEAE6D1AD0F5}" type="presParOf" srcId="{33F37A0C-2D97-4E28-8943-7AA2CF2C190A}" destId="{1EA3BA53-9654-4055-9DF2-D04C23158080}" srcOrd="3" destOrd="0" presId="urn:microsoft.com/office/officeart/2008/layout/VerticalCurvedList"/>
    <dgm:cxn modelId="{AA5BACF2-B874-4310-967D-D6ED4AB5A5E1}" type="presParOf" srcId="{33F37A0C-2D97-4E28-8943-7AA2CF2C190A}" destId="{B272241F-7152-4D78-A43F-D0B0F2404C03}" srcOrd="4" destOrd="0" presId="urn:microsoft.com/office/officeart/2008/layout/VerticalCurvedList"/>
    <dgm:cxn modelId="{C471AB3B-9077-4121-9C89-1074318309F3}" type="presParOf" srcId="{B272241F-7152-4D78-A43F-D0B0F2404C03}" destId="{66065E4D-68EF-4249-9AB1-24242CB68A79}" srcOrd="0" destOrd="0" presId="urn:microsoft.com/office/officeart/2008/layout/VerticalCurvedList"/>
    <dgm:cxn modelId="{00435653-F56F-480C-86F7-C44910BBAFFD}" type="presParOf" srcId="{33F37A0C-2D97-4E28-8943-7AA2CF2C190A}" destId="{F5BE8A68-A32F-4498-803C-A7303CA17FB8}" srcOrd="5" destOrd="0" presId="urn:microsoft.com/office/officeart/2008/layout/VerticalCurvedList"/>
    <dgm:cxn modelId="{2961F3DD-D505-44CA-911B-1AA097B6076F}" type="presParOf" srcId="{33F37A0C-2D97-4E28-8943-7AA2CF2C190A}" destId="{83638A63-BD79-4DFD-A07B-D06B11CD3062}" srcOrd="6" destOrd="0" presId="urn:microsoft.com/office/officeart/2008/layout/VerticalCurvedList"/>
    <dgm:cxn modelId="{D80D1803-4836-491D-8D66-1ACF606DB86A}" type="presParOf" srcId="{83638A63-BD79-4DFD-A07B-D06B11CD3062}" destId="{1BFF1601-E759-44F5-806B-30291EC383E5}"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9D0BFAC-D71C-4CB2-9A6D-C8C752FD419D}" type="doc">
      <dgm:prSet loTypeId="urn:microsoft.com/office/officeart/2005/8/layout/hProcess9" loCatId="process" qsTypeId="urn:microsoft.com/office/officeart/2005/8/quickstyle/simple1" qsCatId="simple" csTypeId="urn:microsoft.com/office/officeart/2005/8/colors/accent3_2" csCatId="accent3" phldr="1"/>
      <dgm:spPr/>
      <dgm:t>
        <a:bodyPr/>
        <a:lstStyle/>
        <a:p>
          <a:endParaRPr lang="en-GB"/>
        </a:p>
      </dgm:t>
    </dgm:pt>
    <dgm:pt modelId="{D07FFAC1-4761-4E62-99B9-083C0CB04116}">
      <dgm:prSet phldrT="[Text]"/>
      <dgm:spPr/>
      <dgm:t>
        <a:bodyPr/>
        <a:lstStyle/>
        <a:p>
          <a:r>
            <a:rPr lang="en-GB" dirty="0"/>
            <a:t>Solution development  </a:t>
          </a:r>
        </a:p>
      </dgm:t>
    </dgm:pt>
    <dgm:pt modelId="{D93E320D-685B-40CE-9115-45A372BCBD5F}" type="parTrans" cxnId="{F8D6F21A-CCE4-4B19-A312-BBB2BB637C51}">
      <dgm:prSet/>
      <dgm:spPr/>
      <dgm:t>
        <a:bodyPr/>
        <a:lstStyle/>
        <a:p>
          <a:endParaRPr lang="en-GB"/>
        </a:p>
      </dgm:t>
    </dgm:pt>
    <dgm:pt modelId="{3B8C1AEB-0440-4C2B-A491-261B2E2A40C4}" type="sibTrans" cxnId="{F8D6F21A-CCE4-4B19-A312-BBB2BB637C51}">
      <dgm:prSet/>
      <dgm:spPr/>
      <dgm:t>
        <a:bodyPr/>
        <a:lstStyle/>
        <a:p>
          <a:endParaRPr lang="en-GB"/>
        </a:p>
      </dgm:t>
    </dgm:pt>
    <dgm:pt modelId="{309D2CA0-0FF5-4F5F-B66A-D6CAA33AC20A}">
      <dgm:prSet phldrT="[Text]" custT="1"/>
      <dgm:spPr/>
      <dgm:t>
        <a:bodyPr/>
        <a:lstStyle/>
        <a:p>
          <a:r>
            <a:rPr lang="en-GB" sz="3500" dirty="0"/>
            <a:t>Release activities </a:t>
          </a:r>
        </a:p>
      </dgm:t>
    </dgm:pt>
    <dgm:pt modelId="{C277E44D-C4D7-4A2B-B5FD-7A484E42AC0F}" type="parTrans" cxnId="{9D70D0AC-2D32-46D8-98FB-90EFFE5795DB}">
      <dgm:prSet/>
      <dgm:spPr/>
      <dgm:t>
        <a:bodyPr/>
        <a:lstStyle/>
        <a:p>
          <a:endParaRPr lang="en-GB"/>
        </a:p>
      </dgm:t>
    </dgm:pt>
    <dgm:pt modelId="{36F94128-81EF-48B9-A88F-C5162775FB77}" type="sibTrans" cxnId="{9D70D0AC-2D32-46D8-98FB-90EFFE5795DB}">
      <dgm:prSet/>
      <dgm:spPr/>
      <dgm:t>
        <a:bodyPr/>
        <a:lstStyle/>
        <a:p>
          <a:endParaRPr lang="en-GB"/>
        </a:p>
      </dgm:t>
    </dgm:pt>
    <dgm:pt modelId="{F5FDD66B-5F11-4BCD-A970-DEBCC1E2ED26}">
      <dgm:prSet phldrT="[Text]"/>
      <dgm:spPr/>
      <dgm:t>
        <a:bodyPr/>
        <a:lstStyle/>
        <a:p>
          <a:r>
            <a:rPr lang="en-GB" dirty="0"/>
            <a:t>Implementation</a:t>
          </a:r>
        </a:p>
      </dgm:t>
    </dgm:pt>
    <dgm:pt modelId="{EB68C723-8BCF-4244-BA37-2068D659BB10}" type="parTrans" cxnId="{72ABB25B-DDEB-420D-AA71-A10F980D70F8}">
      <dgm:prSet/>
      <dgm:spPr/>
      <dgm:t>
        <a:bodyPr/>
        <a:lstStyle/>
        <a:p>
          <a:endParaRPr lang="en-GB"/>
        </a:p>
      </dgm:t>
    </dgm:pt>
    <dgm:pt modelId="{C4C6872C-5DF4-48F2-938E-AE326B355816}" type="sibTrans" cxnId="{72ABB25B-DDEB-420D-AA71-A10F980D70F8}">
      <dgm:prSet/>
      <dgm:spPr/>
      <dgm:t>
        <a:bodyPr/>
        <a:lstStyle/>
        <a:p>
          <a:endParaRPr lang="en-GB"/>
        </a:p>
      </dgm:t>
    </dgm:pt>
    <dgm:pt modelId="{464459FA-9C95-4DDF-BDA2-8DA87452E73F}">
      <dgm:prSet custT="1"/>
      <dgm:spPr/>
      <dgm:t>
        <a:bodyPr/>
        <a:lstStyle/>
        <a:p>
          <a:r>
            <a:rPr lang="en-GB" sz="3000" dirty="0"/>
            <a:t>Ofgem direction </a:t>
          </a:r>
        </a:p>
        <a:p>
          <a:r>
            <a:rPr lang="en-GB" sz="1800" dirty="0"/>
            <a:t>(28 days to implement)</a:t>
          </a:r>
        </a:p>
      </dgm:t>
    </dgm:pt>
    <dgm:pt modelId="{5ED41F62-AF84-4629-B249-98F6F79E60EA}" type="parTrans" cxnId="{5A8DB021-92DA-416D-A127-C61B29B61C58}">
      <dgm:prSet/>
      <dgm:spPr/>
      <dgm:t>
        <a:bodyPr/>
        <a:lstStyle/>
        <a:p>
          <a:endParaRPr lang="en-GB"/>
        </a:p>
      </dgm:t>
    </dgm:pt>
    <dgm:pt modelId="{6791DB7D-F69B-4E1E-947B-94C65C2CCEA5}" type="sibTrans" cxnId="{5A8DB021-92DA-416D-A127-C61B29B61C58}">
      <dgm:prSet/>
      <dgm:spPr/>
      <dgm:t>
        <a:bodyPr/>
        <a:lstStyle/>
        <a:p>
          <a:endParaRPr lang="en-GB"/>
        </a:p>
      </dgm:t>
    </dgm:pt>
    <dgm:pt modelId="{7F07B683-58EF-4F04-8879-534ECCECD7C2}" type="pres">
      <dgm:prSet presAssocID="{29D0BFAC-D71C-4CB2-9A6D-C8C752FD419D}" presName="CompostProcess" presStyleCnt="0">
        <dgm:presLayoutVars>
          <dgm:dir/>
          <dgm:resizeHandles val="exact"/>
        </dgm:presLayoutVars>
      </dgm:prSet>
      <dgm:spPr/>
    </dgm:pt>
    <dgm:pt modelId="{C43A0FBD-3239-4140-9221-77590059AA73}" type="pres">
      <dgm:prSet presAssocID="{29D0BFAC-D71C-4CB2-9A6D-C8C752FD419D}" presName="arrow" presStyleLbl="bgShp" presStyleIdx="0" presStyleCnt="1" custScaleX="117647" custLinFactNeighborX="5415" custLinFactNeighborY="-844"/>
      <dgm:spPr/>
    </dgm:pt>
    <dgm:pt modelId="{3BD0976C-7C67-420D-A0C1-B8ECB19EC1BD}" type="pres">
      <dgm:prSet presAssocID="{29D0BFAC-D71C-4CB2-9A6D-C8C752FD419D}" presName="linearProcess" presStyleCnt="0"/>
      <dgm:spPr/>
    </dgm:pt>
    <dgm:pt modelId="{7374B2E0-0929-4C5E-A03F-BB3A31876908}" type="pres">
      <dgm:prSet presAssocID="{D07FFAC1-4761-4E62-99B9-083C0CB04116}" presName="textNode" presStyleLbl="node1" presStyleIdx="0" presStyleCnt="4">
        <dgm:presLayoutVars>
          <dgm:bulletEnabled val="1"/>
        </dgm:presLayoutVars>
      </dgm:prSet>
      <dgm:spPr/>
    </dgm:pt>
    <dgm:pt modelId="{3D72E3B5-878C-46CE-9C65-F2E84868676C}" type="pres">
      <dgm:prSet presAssocID="{3B8C1AEB-0440-4C2B-A491-261B2E2A40C4}" presName="sibTrans" presStyleCnt="0"/>
      <dgm:spPr/>
    </dgm:pt>
    <dgm:pt modelId="{0B1101CE-82D7-4016-99F6-1F4C24FF36D4}" type="pres">
      <dgm:prSet presAssocID="{464459FA-9C95-4DDF-BDA2-8DA87452E73F}" presName="textNode" presStyleLbl="node1" presStyleIdx="1" presStyleCnt="4">
        <dgm:presLayoutVars>
          <dgm:bulletEnabled val="1"/>
        </dgm:presLayoutVars>
      </dgm:prSet>
      <dgm:spPr/>
    </dgm:pt>
    <dgm:pt modelId="{8DA55B08-E543-499B-B3D9-F0E7EF4C5816}" type="pres">
      <dgm:prSet presAssocID="{6791DB7D-F69B-4E1E-947B-94C65C2CCEA5}" presName="sibTrans" presStyleCnt="0"/>
      <dgm:spPr/>
    </dgm:pt>
    <dgm:pt modelId="{AF3BC440-36F4-4223-84BE-2B0C4EC3C8D3}" type="pres">
      <dgm:prSet presAssocID="{309D2CA0-0FF5-4F5F-B66A-D6CAA33AC20A}" presName="textNode" presStyleLbl="node1" presStyleIdx="2" presStyleCnt="4">
        <dgm:presLayoutVars>
          <dgm:bulletEnabled val="1"/>
        </dgm:presLayoutVars>
      </dgm:prSet>
      <dgm:spPr/>
    </dgm:pt>
    <dgm:pt modelId="{C8223304-5E97-4B0F-A748-75A506FB51ED}" type="pres">
      <dgm:prSet presAssocID="{36F94128-81EF-48B9-A88F-C5162775FB77}" presName="sibTrans" presStyleCnt="0"/>
      <dgm:spPr/>
    </dgm:pt>
    <dgm:pt modelId="{25141C71-2506-4908-A2FE-5FCCC94DB576}" type="pres">
      <dgm:prSet presAssocID="{F5FDD66B-5F11-4BCD-A970-DEBCC1E2ED26}" presName="textNode" presStyleLbl="node1" presStyleIdx="3" presStyleCnt="4">
        <dgm:presLayoutVars>
          <dgm:bulletEnabled val="1"/>
        </dgm:presLayoutVars>
      </dgm:prSet>
      <dgm:spPr/>
    </dgm:pt>
  </dgm:ptLst>
  <dgm:cxnLst>
    <dgm:cxn modelId="{B030D401-C01D-437A-B558-0CB201372AEC}" type="presOf" srcId="{464459FA-9C95-4DDF-BDA2-8DA87452E73F}" destId="{0B1101CE-82D7-4016-99F6-1F4C24FF36D4}" srcOrd="0" destOrd="0" presId="urn:microsoft.com/office/officeart/2005/8/layout/hProcess9"/>
    <dgm:cxn modelId="{F8D6F21A-CCE4-4B19-A312-BBB2BB637C51}" srcId="{29D0BFAC-D71C-4CB2-9A6D-C8C752FD419D}" destId="{D07FFAC1-4761-4E62-99B9-083C0CB04116}" srcOrd="0" destOrd="0" parTransId="{D93E320D-685B-40CE-9115-45A372BCBD5F}" sibTransId="{3B8C1AEB-0440-4C2B-A491-261B2E2A40C4}"/>
    <dgm:cxn modelId="{5A8DB021-92DA-416D-A127-C61B29B61C58}" srcId="{29D0BFAC-D71C-4CB2-9A6D-C8C752FD419D}" destId="{464459FA-9C95-4DDF-BDA2-8DA87452E73F}" srcOrd="1" destOrd="0" parTransId="{5ED41F62-AF84-4629-B249-98F6F79E60EA}" sibTransId="{6791DB7D-F69B-4E1E-947B-94C65C2CCEA5}"/>
    <dgm:cxn modelId="{72ABB25B-DDEB-420D-AA71-A10F980D70F8}" srcId="{29D0BFAC-D71C-4CB2-9A6D-C8C752FD419D}" destId="{F5FDD66B-5F11-4BCD-A970-DEBCC1E2ED26}" srcOrd="3" destOrd="0" parTransId="{EB68C723-8BCF-4244-BA37-2068D659BB10}" sibTransId="{C4C6872C-5DF4-48F2-938E-AE326B355816}"/>
    <dgm:cxn modelId="{24F18D73-1C71-4CAD-935F-5476BA2132A9}" type="presOf" srcId="{D07FFAC1-4761-4E62-99B9-083C0CB04116}" destId="{7374B2E0-0929-4C5E-A03F-BB3A31876908}" srcOrd="0" destOrd="0" presId="urn:microsoft.com/office/officeart/2005/8/layout/hProcess9"/>
    <dgm:cxn modelId="{2D6F1759-98EC-4D79-BF98-2593256F5858}" type="presOf" srcId="{29D0BFAC-D71C-4CB2-9A6D-C8C752FD419D}" destId="{7F07B683-58EF-4F04-8879-534ECCECD7C2}" srcOrd="0" destOrd="0" presId="urn:microsoft.com/office/officeart/2005/8/layout/hProcess9"/>
    <dgm:cxn modelId="{7AD0DC8E-9A11-4DCF-89EB-C3F6FB24D99E}" type="presOf" srcId="{309D2CA0-0FF5-4F5F-B66A-D6CAA33AC20A}" destId="{AF3BC440-36F4-4223-84BE-2B0C4EC3C8D3}" srcOrd="0" destOrd="0" presId="urn:microsoft.com/office/officeart/2005/8/layout/hProcess9"/>
    <dgm:cxn modelId="{9D70D0AC-2D32-46D8-98FB-90EFFE5795DB}" srcId="{29D0BFAC-D71C-4CB2-9A6D-C8C752FD419D}" destId="{309D2CA0-0FF5-4F5F-B66A-D6CAA33AC20A}" srcOrd="2" destOrd="0" parTransId="{C277E44D-C4D7-4A2B-B5FD-7A484E42AC0F}" sibTransId="{36F94128-81EF-48B9-A88F-C5162775FB77}"/>
    <dgm:cxn modelId="{BEC72CAF-D4A6-4CDB-83F1-D4110A257085}" type="presOf" srcId="{F5FDD66B-5F11-4BCD-A970-DEBCC1E2ED26}" destId="{25141C71-2506-4908-A2FE-5FCCC94DB576}" srcOrd="0" destOrd="0" presId="urn:microsoft.com/office/officeart/2005/8/layout/hProcess9"/>
    <dgm:cxn modelId="{A1D26640-DB2F-47A2-9819-B3EE95A9A0A7}" type="presParOf" srcId="{7F07B683-58EF-4F04-8879-534ECCECD7C2}" destId="{C43A0FBD-3239-4140-9221-77590059AA73}" srcOrd="0" destOrd="0" presId="urn:microsoft.com/office/officeart/2005/8/layout/hProcess9"/>
    <dgm:cxn modelId="{1961BD2C-3C49-4C74-AF55-92D137875728}" type="presParOf" srcId="{7F07B683-58EF-4F04-8879-534ECCECD7C2}" destId="{3BD0976C-7C67-420D-A0C1-B8ECB19EC1BD}" srcOrd="1" destOrd="0" presId="urn:microsoft.com/office/officeart/2005/8/layout/hProcess9"/>
    <dgm:cxn modelId="{EE0F0576-918A-45D1-82C8-8075B8EAD207}" type="presParOf" srcId="{3BD0976C-7C67-420D-A0C1-B8ECB19EC1BD}" destId="{7374B2E0-0929-4C5E-A03F-BB3A31876908}" srcOrd="0" destOrd="0" presId="urn:microsoft.com/office/officeart/2005/8/layout/hProcess9"/>
    <dgm:cxn modelId="{C9995223-ADDC-4B19-AC54-85950B815271}" type="presParOf" srcId="{3BD0976C-7C67-420D-A0C1-B8ECB19EC1BD}" destId="{3D72E3B5-878C-46CE-9C65-F2E84868676C}" srcOrd="1" destOrd="0" presId="urn:microsoft.com/office/officeart/2005/8/layout/hProcess9"/>
    <dgm:cxn modelId="{19C9BBE0-61BF-4763-957D-95ECBAD90752}" type="presParOf" srcId="{3BD0976C-7C67-420D-A0C1-B8ECB19EC1BD}" destId="{0B1101CE-82D7-4016-99F6-1F4C24FF36D4}" srcOrd="2" destOrd="0" presId="urn:microsoft.com/office/officeart/2005/8/layout/hProcess9"/>
    <dgm:cxn modelId="{9ADEEA94-435B-4405-B8E5-C2AF7AF19791}" type="presParOf" srcId="{3BD0976C-7C67-420D-A0C1-B8ECB19EC1BD}" destId="{8DA55B08-E543-499B-B3D9-F0E7EF4C5816}" srcOrd="3" destOrd="0" presId="urn:microsoft.com/office/officeart/2005/8/layout/hProcess9"/>
    <dgm:cxn modelId="{5B181A39-D834-419B-A5CB-5A6FE5CFD044}" type="presParOf" srcId="{3BD0976C-7C67-420D-A0C1-B8ECB19EC1BD}" destId="{AF3BC440-36F4-4223-84BE-2B0C4EC3C8D3}" srcOrd="4" destOrd="0" presId="urn:microsoft.com/office/officeart/2005/8/layout/hProcess9"/>
    <dgm:cxn modelId="{9F8BB543-CBCA-4034-A431-B08BEDBB3A37}" type="presParOf" srcId="{3BD0976C-7C67-420D-A0C1-B8ECB19EC1BD}" destId="{C8223304-5E97-4B0F-A748-75A506FB51ED}" srcOrd="5" destOrd="0" presId="urn:microsoft.com/office/officeart/2005/8/layout/hProcess9"/>
    <dgm:cxn modelId="{F7B3F8F0-F765-474E-ADAD-8B3103553DFE}" type="presParOf" srcId="{3BD0976C-7C67-420D-A0C1-B8ECB19EC1BD}" destId="{25141C71-2506-4908-A2FE-5FCCC94DB576}"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0106B0A-35F3-4605-BAA1-D6CC5F3E424A}" type="doc">
      <dgm:prSet loTypeId="urn:microsoft.com/office/officeart/2005/8/layout/hProcess7" loCatId="list" qsTypeId="urn:microsoft.com/office/officeart/2005/8/quickstyle/simple1" qsCatId="simple" csTypeId="urn:microsoft.com/office/officeart/2005/8/colors/accent3_2" csCatId="accent3" phldr="1"/>
      <dgm:spPr/>
      <dgm:t>
        <a:bodyPr/>
        <a:lstStyle/>
        <a:p>
          <a:endParaRPr lang="en-GB"/>
        </a:p>
      </dgm:t>
    </dgm:pt>
    <dgm:pt modelId="{C562E5E2-E2EA-4040-8DD5-4DD87B942C28}">
      <dgm:prSet phldrT="[Text]" phldr="0"/>
      <dgm:spPr/>
      <dgm:t>
        <a:bodyPr/>
        <a:lstStyle/>
        <a:p>
          <a:r>
            <a:rPr lang="en-GB" dirty="0">
              <a:latin typeface="Roboto" panose="02000000000000000000" pitchFamily="2" charset="0"/>
              <a:ea typeface="Roboto" panose="02000000000000000000" pitchFamily="2" charset="0"/>
              <a:cs typeface="Roboto" panose="02000000000000000000" pitchFamily="2" charset="0"/>
            </a:rPr>
            <a:t>CP1622</a:t>
          </a:r>
        </a:p>
      </dgm:t>
    </dgm:pt>
    <dgm:pt modelId="{D8CD77FF-052E-4E41-9216-8037AB084C7E}" type="parTrans" cxnId="{1EF8A174-9993-4B50-85F8-2E41D380D52D}">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1B087C38-3D93-43AD-866D-48D2F5AB40C0}" type="sibTrans" cxnId="{1EF8A174-9993-4B50-85F8-2E41D380D52D}">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9AD07018-193F-4A1B-BAE0-FDF3CD7896C2}">
      <dgm:prSet phldrT="[Text]" phldr="0" custT="1"/>
      <dgm:spPr/>
      <dgm:t>
        <a:bodyPr/>
        <a:lstStyle/>
        <a:p>
          <a:r>
            <a:rPr lang="en-GB" sz="1800" dirty="0">
              <a:latin typeface="Roboto" panose="02000000000000000000" pitchFamily="2" charset="0"/>
              <a:ea typeface="Roboto" panose="02000000000000000000" pitchFamily="2" charset="0"/>
              <a:cs typeface="Roboto" panose="02000000000000000000" pitchFamily="2" charset="0"/>
            </a:rPr>
            <a:t>Raised to amend the SMRS validation rules for the Number of Displayed Register Digits (J2313) on the IF-005 in MHHS</a:t>
          </a:r>
        </a:p>
        <a:p>
          <a:endParaRPr lang="en-GB" sz="1800" dirty="0">
            <a:latin typeface="Roboto" panose="02000000000000000000" pitchFamily="2" charset="0"/>
            <a:ea typeface="Roboto" panose="02000000000000000000" pitchFamily="2" charset="0"/>
            <a:cs typeface="Roboto" panose="02000000000000000000" pitchFamily="2" charset="0"/>
          </a:endParaRPr>
        </a:p>
        <a:p>
          <a:r>
            <a:rPr lang="en-GB" sz="1800" dirty="0">
              <a:latin typeface="Roboto" panose="02000000000000000000" pitchFamily="2" charset="0"/>
              <a:ea typeface="Roboto" panose="02000000000000000000" pitchFamily="2" charset="0"/>
              <a:cs typeface="Roboto" panose="02000000000000000000" pitchFamily="2" charset="0"/>
            </a:rPr>
            <a:t>Has direct impact on D0312, which contains the J2313 for legacy</a:t>
          </a:r>
        </a:p>
      </dgm:t>
    </dgm:pt>
    <dgm:pt modelId="{85EAB609-52FD-498F-97C1-930A44FF1B20}" type="parTrans" cxnId="{4BF22730-EA0F-43C6-872B-A57AC96CBAF8}">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7CEED39C-BC82-4D31-A04C-A3BB95C66C95}" type="sibTrans" cxnId="{4BF22730-EA0F-43C6-872B-A57AC96CBAF8}">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E7225F38-8BCE-4952-A0A7-AEC159C6EC90}">
      <dgm:prSet phldrT="[Text]" phldr="0"/>
      <dgm:spPr/>
      <dgm:t>
        <a:bodyPr/>
        <a:lstStyle/>
        <a:p>
          <a:r>
            <a:rPr lang="en-GB" dirty="0">
              <a:latin typeface="Roboto" panose="02000000000000000000" pitchFamily="2" charset="0"/>
              <a:ea typeface="Roboto" panose="02000000000000000000" pitchFamily="2" charset="0"/>
              <a:cs typeface="Roboto" panose="02000000000000000000" pitchFamily="2" charset="0"/>
            </a:rPr>
            <a:t>R0300</a:t>
          </a:r>
        </a:p>
      </dgm:t>
    </dgm:pt>
    <dgm:pt modelId="{58638F72-AE9F-4832-9A48-D07BABD16A3A}" type="parTrans" cxnId="{3CD6BC21-44A4-4B56-94EE-BBED9905ED69}">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AD85D56D-F58D-4BC9-9AEE-F232A8E1D06E}" type="sibTrans" cxnId="{3CD6BC21-44A4-4B56-94EE-BBED9905ED69}">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C87D3343-E263-4C7D-AB28-270C862B02B0}">
      <dgm:prSet phldrT="[Text]" phldr="0" custT="1"/>
      <dgm:spPr/>
      <dgm:t>
        <a:bodyPr/>
        <a:lstStyle/>
        <a:p>
          <a:r>
            <a:rPr lang="en-GB" sz="1800" dirty="0">
              <a:latin typeface="Roboto" panose="02000000000000000000" pitchFamily="2" charset="0"/>
              <a:ea typeface="Roboto" panose="02000000000000000000" pitchFamily="2" charset="0"/>
              <a:cs typeface="Roboto" panose="02000000000000000000" pitchFamily="2" charset="0"/>
            </a:rPr>
            <a:t>Raised with fully-formed solution</a:t>
          </a:r>
        </a:p>
        <a:p>
          <a:endParaRPr lang="en-GB" sz="1200" dirty="0">
            <a:latin typeface="Roboto" panose="02000000000000000000" pitchFamily="2" charset="0"/>
            <a:ea typeface="Roboto" panose="02000000000000000000" pitchFamily="2" charset="0"/>
            <a:cs typeface="Roboto" panose="02000000000000000000" pitchFamily="2" charset="0"/>
          </a:endParaRPr>
        </a:p>
        <a:p>
          <a:r>
            <a:rPr lang="en-GB" sz="1800" dirty="0">
              <a:latin typeface="Roboto" panose="02000000000000000000" pitchFamily="2" charset="0"/>
              <a:ea typeface="Roboto" panose="02000000000000000000" pitchFamily="2" charset="0"/>
              <a:cs typeface="Roboto" panose="02000000000000000000" pitchFamily="2" charset="0"/>
            </a:rPr>
            <a:t>Urgent CP to meet CP1622 timings</a:t>
          </a:r>
        </a:p>
        <a:p>
          <a:endParaRPr lang="en-GB" sz="1200" dirty="0">
            <a:latin typeface="Roboto" panose="02000000000000000000" pitchFamily="2" charset="0"/>
            <a:ea typeface="Roboto" panose="02000000000000000000" pitchFamily="2" charset="0"/>
            <a:cs typeface="Roboto" panose="02000000000000000000" pitchFamily="2" charset="0"/>
          </a:endParaRPr>
        </a:p>
        <a:p>
          <a:r>
            <a:rPr lang="en-GB" sz="1800" dirty="0">
              <a:latin typeface="Roboto" panose="02000000000000000000" pitchFamily="2" charset="0"/>
              <a:ea typeface="Roboto" panose="02000000000000000000" pitchFamily="2" charset="0"/>
              <a:cs typeface="Roboto" panose="02000000000000000000" pitchFamily="2" charset="0"/>
            </a:rPr>
            <a:t>Initial assessment identified wider impacts not considered by CP1622 - REC response submitted on CP1622</a:t>
          </a:r>
        </a:p>
      </dgm:t>
    </dgm:pt>
    <dgm:pt modelId="{F96FC132-1356-4FA6-BD92-0D2AA2C4EE1C}" type="parTrans" cxnId="{E3855E03-BFD6-4A53-B670-D5918CF2A684}">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758157EE-18DB-40C6-A811-9199AC3408A7}" type="sibTrans" cxnId="{E3855E03-BFD6-4A53-B670-D5918CF2A684}">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C6A308ED-2A6A-42F0-95B2-CF17D45B8FC1}">
      <dgm:prSet phldrT="[Text]" phldr="0"/>
      <dgm:spPr/>
      <dgm:t>
        <a:bodyPr/>
        <a:lstStyle/>
        <a:p>
          <a:r>
            <a:rPr lang="en-GB" dirty="0">
              <a:latin typeface="Roboto" panose="02000000000000000000" pitchFamily="2" charset="0"/>
              <a:ea typeface="Roboto" panose="02000000000000000000" pitchFamily="2" charset="0"/>
              <a:cs typeface="Roboto" panose="02000000000000000000" pitchFamily="2" charset="0"/>
            </a:rPr>
            <a:t>MHHS Migration</a:t>
          </a:r>
        </a:p>
      </dgm:t>
    </dgm:pt>
    <dgm:pt modelId="{C8A1186F-78D4-488D-8C11-283E57A9183C}" type="parTrans" cxnId="{1A48C363-3E86-412D-90F2-8AFA40DD014A}">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41CB75C6-1DE4-445B-8320-63F3977E9661}" type="sibTrans" cxnId="{1A48C363-3E86-412D-90F2-8AFA40DD014A}">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C516C625-1119-4792-A024-74BB81CF873A}">
      <dgm:prSet phldrT="[Text]" phldr="0" custT="1"/>
      <dgm:spPr/>
      <dgm:t>
        <a:bodyPr/>
        <a:lstStyle/>
        <a:p>
          <a:r>
            <a:rPr lang="en-GB" sz="1800" dirty="0">
              <a:latin typeface="Roboto" panose="02000000000000000000" pitchFamily="2" charset="0"/>
              <a:ea typeface="Roboto" panose="02000000000000000000" pitchFamily="2" charset="0"/>
              <a:cs typeface="Roboto" panose="02000000000000000000" pitchFamily="2" charset="0"/>
            </a:rPr>
            <a:t>Intention to resolve issue which has impacted Metering Points on the MHHS Migration exclusion list</a:t>
          </a:r>
        </a:p>
        <a:p>
          <a:endParaRPr lang="en-GB" sz="1800" dirty="0">
            <a:latin typeface="Roboto" panose="02000000000000000000" pitchFamily="2" charset="0"/>
            <a:ea typeface="Roboto" panose="02000000000000000000" pitchFamily="2" charset="0"/>
            <a:cs typeface="Roboto" panose="02000000000000000000" pitchFamily="2" charset="0"/>
          </a:endParaRPr>
        </a:p>
        <a:p>
          <a:r>
            <a:rPr lang="en-GB" sz="1800" dirty="0">
              <a:latin typeface="Roboto" panose="02000000000000000000" pitchFamily="2" charset="0"/>
              <a:ea typeface="Roboto" panose="02000000000000000000" pitchFamily="2" charset="0"/>
              <a:cs typeface="Roboto" panose="02000000000000000000" pitchFamily="2" charset="0"/>
            </a:rPr>
            <a:t>Urgent resolution of CP1622 / R0300 questions required to confirm urgency and requirements</a:t>
          </a:r>
        </a:p>
        <a:p>
          <a:endParaRPr lang="en-GB" sz="1800" dirty="0">
            <a:latin typeface="Roboto" panose="02000000000000000000" pitchFamily="2" charset="0"/>
            <a:ea typeface="Roboto" panose="02000000000000000000" pitchFamily="2" charset="0"/>
            <a:cs typeface="Roboto" panose="02000000000000000000" pitchFamily="2" charset="0"/>
          </a:endParaRPr>
        </a:p>
        <a:p>
          <a:endParaRPr lang="en-GB" sz="1800" dirty="0">
            <a:latin typeface="Roboto" panose="02000000000000000000" pitchFamily="2" charset="0"/>
            <a:ea typeface="Roboto" panose="02000000000000000000" pitchFamily="2" charset="0"/>
            <a:cs typeface="Roboto" panose="02000000000000000000" pitchFamily="2" charset="0"/>
          </a:endParaRPr>
        </a:p>
      </dgm:t>
    </dgm:pt>
    <dgm:pt modelId="{A7E28DD6-C4EC-4C26-9DCE-31C9A1A8EAE4}" type="parTrans" cxnId="{9331DD73-B509-496E-B6F1-1BED59B0349F}">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711AD925-2884-41AD-9DCE-8C39C5AD93C9}" type="sibTrans" cxnId="{9331DD73-B509-496E-B6F1-1BED59B0349F}">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C3D472E6-4339-41F7-8244-9BE8CFBE1C95}" type="pres">
      <dgm:prSet presAssocID="{A0106B0A-35F3-4605-BAA1-D6CC5F3E424A}" presName="Name0" presStyleCnt="0">
        <dgm:presLayoutVars>
          <dgm:dir/>
          <dgm:animLvl val="lvl"/>
          <dgm:resizeHandles val="exact"/>
        </dgm:presLayoutVars>
      </dgm:prSet>
      <dgm:spPr/>
    </dgm:pt>
    <dgm:pt modelId="{C452752F-2B3D-478B-B04C-24E330538908}" type="pres">
      <dgm:prSet presAssocID="{C562E5E2-E2EA-4040-8DD5-4DD87B942C28}" presName="compositeNode" presStyleCnt="0">
        <dgm:presLayoutVars>
          <dgm:bulletEnabled val="1"/>
        </dgm:presLayoutVars>
      </dgm:prSet>
      <dgm:spPr/>
    </dgm:pt>
    <dgm:pt modelId="{440A28E9-552C-4B12-8F71-6BE2D2363C6E}" type="pres">
      <dgm:prSet presAssocID="{C562E5E2-E2EA-4040-8DD5-4DD87B942C28}" presName="bgRect" presStyleLbl="node1" presStyleIdx="0" presStyleCnt="3"/>
      <dgm:spPr/>
    </dgm:pt>
    <dgm:pt modelId="{C128693F-5FCB-420A-BE54-ADB1DE39372C}" type="pres">
      <dgm:prSet presAssocID="{C562E5E2-E2EA-4040-8DD5-4DD87B942C28}" presName="parentNode" presStyleLbl="node1" presStyleIdx="0" presStyleCnt="3">
        <dgm:presLayoutVars>
          <dgm:chMax val="0"/>
          <dgm:bulletEnabled val="1"/>
        </dgm:presLayoutVars>
      </dgm:prSet>
      <dgm:spPr/>
    </dgm:pt>
    <dgm:pt modelId="{EEC9946C-E123-4B5E-8181-C4FC0F8D50F8}" type="pres">
      <dgm:prSet presAssocID="{C562E5E2-E2EA-4040-8DD5-4DD87B942C28}" presName="childNode" presStyleLbl="node1" presStyleIdx="0" presStyleCnt="3">
        <dgm:presLayoutVars>
          <dgm:bulletEnabled val="1"/>
        </dgm:presLayoutVars>
      </dgm:prSet>
      <dgm:spPr/>
    </dgm:pt>
    <dgm:pt modelId="{A5CFC84C-FD57-4126-80C7-AF08BCA702E7}" type="pres">
      <dgm:prSet presAssocID="{1B087C38-3D93-43AD-866D-48D2F5AB40C0}" presName="hSp" presStyleCnt="0"/>
      <dgm:spPr/>
    </dgm:pt>
    <dgm:pt modelId="{C9091B38-0061-41C1-96BF-CB79F22307A2}" type="pres">
      <dgm:prSet presAssocID="{1B087C38-3D93-43AD-866D-48D2F5AB40C0}" presName="vProcSp" presStyleCnt="0"/>
      <dgm:spPr/>
    </dgm:pt>
    <dgm:pt modelId="{04956484-9079-4780-87BA-ADE2966BB7E5}" type="pres">
      <dgm:prSet presAssocID="{1B087C38-3D93-43AD-866D-48D2F5AB40C0}" presName="vSp1" presStyleCnt="0"/>
      <dgm:spPr/>
    </dgm:pt>
    <dgm:pt modelId="{7DD302E1-A65D-4996-8DC1-89E34B3C0BD6}" type="pres">
      <dgm:prSet presAssocID="{1B087C38-3D93-43AD-866D-48D2F5AB40C0}" presName="simulatedConn" presStyleLbl="solidFgAcc1" presStyleIdx="0" presStyleCnt="2"/>
      <dgm:spPr/>
    </dgm:pt>
    <dgm:pt modelId="{20DFA773-CB97-4C79-BB83-9888FAAAFCF7}" type="pres">
      <dgm:prSet presAssocID="{1B087C38-3D93-43AD-866D-48D2F5AB40C0}" presName="vSp2" presStyleCnt="0"/>
      <dgm:spPr/>
    </dgm:pt>
    <dgm:pt modelId="{3B0F4016-EF60-4B74-B6B8-D6CF2C9F97C1}" type="pres">
      <dgm:prSet presAssocID="{1B087C38-3D93-43AD-866D-48D2F5AB40C0}" presName="sibTrans" presStyleCnt="0"/>
      <dgm:spPr/>
    </dgm:pt>
    <dgm:pt modelId="{0F2C68D7-819D-44C9-B456-5A1D6D6E02C0}" type="pres">
      <dgm:prSet presAssocID="{E7225F38-8BCE-4952-A0A7-AEC159C6EC90}" presName="compositeNode" presStyleCnt="0">
        <dgm:presLayoutVars>
          <dgm:bulletEnabled val="1"/>
        </dgm:presLayoutVars>
      </dgm:prSet>
      <dgm:spPr/>
    </dgm:pt>
    <dgm:pt modelId="{F60EBB73-7015-4998-881A-03ECD303C57B}" type="pres">
      <dgm:prSet presAssocID="{E7225F38-8BCE-4952-A0A7-AEC159C6EC90}" presName="bgRect" presStyleLbl="node1" presStyleIdx="1" presStyleCnt="3"/>
      <dgm:spPr/>
    </dgm:pt>
    <dgm:pt modelId="{11DA6E20-621C-46D3-96D6-A69F55FB09C0}" type="pres">
      <dgm:prSet presAssocID="{E7225F38-8BCE-4952-A0A7-AEC159C6EC90}" presName="parentNode" presStyleLbl="node1" presStyleIdx="1" presStyleCnt="3">
        <dgm:presLayoutVars>
          <dgm:chMax val="0"/>
          <dgm:bulletEnabled val="1"/>
        </dgm:presLayoutVars>
      </dgm:prSet>
      <dgm:spPr/>
    </dgm:pt>
    <dgm:pt modelId="{B3C9D00B-DAE3-47F0-A5A8-5E843540EAD2}" type="pres">
      <dgm:prSet presAssocID="{E7225F38-8BCE-4952-A0A7-AEC159C6EC90}" presName="childNode" presStyleLbl="node1" presStyleIdx="1" presStyleCnt="3">
        <dgm:presLayoutVars>
          <dgm:bulletEnabled val="1"/>
        </dgm:presLayoutVars>
      </dgm:prSet>
      <dgm:spPr/>
    </dgm:pt>
    <dgm:pt modelId="{9C0E7040-854D-4E11-A228-2A58BF307292}" type="pres">
      <dgm:prSet presAssocID="{AD85D56D-F58D-4BC9-9AEE-F232A8E1D06E}" presName="hSp" presStyleCnt="0"/>
      <dgm:spPr/>
    </dgm:pt>
    <dgm:pt modelId="{F07F1F2B-EF4A-4E06-A371-43A26D82AF78}" type="pres">
      <dgm:prSet presAssocID="{AD85D56D-F58D-4BC9-9AEE-F232A8E1D06E}" presName="vProcSp" presStyleCnt="0"/>
      <dgm:spPr/>
    </dgm:pt>
    <dgm:pt modelId="{53389FD5-EB3D-4F10-BE0C-4B73B61E8C9D}" type="pres">
      <dgm:prSet presAssocID="{AD85D56D-F58D-4BC9-9AEE-F232A8E1D06E}" presName="vSp1" presStyleCnt="0"/>
      <dgm:spPr/>
    </dgm:pt>
    <dgm:pt modelId="{8E6514A2-ED8A-4D5C-8674-CCABCB2F29A9}" type="pres">
      <dgm:prSet presAssocID="{AD85D56D-F58D-4BC9-9AEE-F232A8E1D06E}" presName="simulatedConn" presStyleLbl="solidFgAcc1" presStyleIdx="1" presStyleCnt="2"/>
      <dgm:spPr/>
    </dgm:pt>
    <dgm:pt modelId="{C1094C25-17A2-490D-9DD5-58A764823D55}" type="pres">
      <dgm:prSet presAssocID="{AD85D56D-F58D-4BC9-9AEE-F232A8E1D06E}" presName="vSp2" presStyleCnt="0"/>
      <dgm:spPr/>
    </dgm:pt>
    <dgm:pt modelId="{9D45FD3A-843E-42D0-B01F-78291AF627EE}" type="pres">
      <dgm:prSet presAssocID="{AD85D56D-F58D-4BC9-9AEE-F232A8E1D06E}" presName="sibTrans" presStyleCnt="0"/>
      <dgm:spPr/>
    </dgm:pt>
    <dgm:pt modelId="{BA0E3CDF-66C1-4BE9-BAF8-DCB1B5059C8D}" type="pres">
      <dgm:prSet presAssocID="{C6A308ED-2A6A-42F0-95B2-CF17D45B8FC1}" presName="compositeNode" presStyleCnt="0">
        <dgm:presLayoutVars>
          <dgm:bulletEnabled val="1"/>
        </dgm:presLayoutVars>
      </dgm:prSet>
      <dgm:spPr/>
    </dgm:pt>
    <dgm:pt modelId="{C4C28824-9E06-4543-8754-7B3E94BC2AE6}" type="pres">
      <dgm:prSet presAssocID="{C6A308ED-2A6A-42F0-95B2-CF17D45B8FC1}" presName="bgRect" presStyleLbl="node1" presStyleIdx="2" presStyleCnt="3"/>
      <dgm:spPr/>
    </dgm:pt>
    <dgm:pt modelId="{2A3B9380-6E8A-4E52-9AD1-34DBA0FABA12}" type="pres">
      <dgm:prSet presAssocID="{C6A308ED-2A6A-42F0-95B2-CF17D45B8FC1}" presName="parentNode" presStyleLbl="node1" presStyleIdx="2" presStyleCnt="3">
        <dgm:presLayoutVars>
          <dgm:chMax val="0"/>
          <dgm:bulletEnabled val="1"/>
        </dgm:presLayoutVars>
      </dgm:prSet>
      <dgm:spPr/>
    </dgm:pt>
    <dgm:pt modelId="{3150F04C-451D-43FA-B6F6-81A49B652F36}" type="pres">
      <dgm:prSet presAssocID="{C6A308ED-2A6A-42F0-95B2-CF17D45B8FC1}" presName="childNode" presStyleLbl="node1" presStyleIdx="2" presStyleCnt="3">
        <dgm:presLayoutVars>
          <dgm:bulletEnabled val="1"/>
        </dgm:presLayoutVars>
      </dgm:prSet>
      <dgm:spPr/>
    </dgm:pt>
  </dgm:ptLst>
  <dgm:cxnLst>
    <dgm:cxn modelId="{E3855E03-BFD6-4A53-B670-D5918CF2A684}" srcId="{E7225F38-8BCE-4952-A0A7-AEC159C6EC90}" destId="{C87D3343-E263-4C7D-AB28-270C862B02B0}" srcOrd="0" destOrd="0" parTransId="{F96FC132-1356-4FA6-BD92-0D2AA2C4EE1C}" sibTransId="{758157EE-18DB-40C6-A811-9199AC3408A7}"/>
    <dgm:cxn modelId="{E712770E-84B2-4BC3-B770-126EA178E247}" type="presOf" srcId="{E7225F38-8BCE-4952-A0A7-AEC159C6EC90}" destId="{F60EBB73-7015-4998-881A-03ECD303C57B}" srcOrd="0" destOrd="0" presId="urn:microsoft.com/office/officeart/2005/8/layout/hProcess7"/>
    <dgm:cxn modelId="{3CD6BC21-44A4-4B56-94EE-BBED9905ED69}" srcId="{A0106B0A-35F3-4605-BAA1-D6CC5F3E424A}" destId="{E7225F38-8BCE-4952-A0A7-AEC159C6EC90}" srcOrd="1" destOrd="0" parTransId="{58638F72-AE9F-4832-9A48-D07BABD16A3A}" sibTransId="{AD85D56D-F58D-4BC9-9AEE-F232A8E1D06E}"/>
    <dgm:cxn modelId="{4BF22730-EA0F-43C6-872B-A57AC96CBAF8}" srcId="{C562E5E2-E2EA-4040-8DD5-4DD87B942C28}" destId="{9AD07018-193F-4A1B-BAE0-FDF3CD7896C2}" srcOrd="0" destOrd="0" parTransId="{85EAB609-52FD-498F-97C1-930A44FF1B20}" sibTransId="{7CEED39C-BC82-4D31-A04C-A3BB95C66C95}"/>
    <dgm:cxn modelId="{B1338F31-7E55-4541-B7EB-A2189FDA14F4}" type="presOf" srcId="{C6A308ED-2A6A-42F0-95B2-CF17D45B8FC1}" destId="{2A3B9380-6E8A-4E52-9AD1-34DBA0FABA12}" srcOrd="1" destOrd="0" presId="urn:microsoft.com/office/officeart/2005/8/layout/hProcess7"/>
    <dgm:cxn modelId="{FCD0FE34-1E0F-4A79-91CF-CEE284D69CEF}" type="presOf" srcId="{C562E5E2-E2EA-4040-8DD5-4DD87B942C28}" destId="{C128693F-5FCB-420A-BE54-ADB1DE39372C}" srcOrd="1" destOrd="0" presId="urn:microsoft.com/office/officeart/2005/8/layout/hProcess7"/>
    <dgm:cxn modelId="{3D20F338-41CD-406A-8B54-A674976D9D3E}" type="presOf" srcId="{E7225F38-8BCE-4952-A0A7-AEC159C6EC90}" destId="{11DA6E20-621C-46D3-96D6-A69F55FB09C0}" srcOrd="1" destOrd="0" presId="urn:microsoft.com/office/officeart/2005/8/layout/hProcess7"/>
    <dgm:cxn modelId="{21C0445F-3F02-4282-9F48-E8C784274181}" type="presOf" srcId="{A0106B0A-35F3-4605-BAA1-D6CC5F3E424A}" destId="{C3D472E6-4339-41F7-8244-9BE8CFBE1C95}" srcOrd="0" destOrd="0" presId="urn:microsoft.com/office/officeart/2005/8/layout/hProcess7"/>
    <dgm:cxn modelId="{1A48C363-3E86-412D-90F2-8AFA40DD014A}" srcId="{A0106B0A-35F3-4605-BAA1-D6CC5F3E424A}" destId="{C6A308ED-2A6A-42F0-95B2-CF17D45B8FC1}" srcOrd="2" destOrd="0" parTransId="{C8A1186F-78D4-488D-8C11-283E57A9183C}" sibTransId="{41CB75C6-1DE4-445B-8320-63F3977E9661}"/>
    <dgm:cxn modelId="{9331DD73-B509-496E-B6F1-1BED59B0349F}" srcId="{C6A308ED-2A6A-42F0-95B2-CF17D45B8FC1}" destId="{C516C625-1119-4792-A024-74BB81CF873A}" srcOrd="0" destOrd="0" parTransId="{A7E28DD6-C4EC-4C26-9DCE-31C9A1A8EAE4}" sibTransId="{711AD925-2884-41AD-9DCE-8C39C5AD93C9}"/>
    <dgm:cxn modelId="{1EF8A174-9993-4B50-85F8-2E41D380D52D}" srcId="{A0106B0A-35F3-4605-BAA1-D6CC5F3E424A}" destId="{C562E5E2-E2EA-4040-8DD5-4DD87B942C28}" srcOrd="0" destOrd="0" parTransId="{D8CD77FF-052E-4E41-9216-8037AB084C7E}" sibTransId="{1B087C38-3D93-43AD-866D-48D2F5AB40C0}"/>
    <dgm:cxn modelId="{CCC4037A-2EEB-48E2-961B-607A6E4877BC}" type="presOf" srcId="{C87D3343-E263-4C7D-AB28-270C862B02B0}" destId="{B3C9D00B-DAE3-47F0-A5A8-5E843540EAD2}" srcOrd="0" destOrd="0" presId="urn:microsoft.com/office/officeart/2005/8/layout/hProcess7"/>
    <dgm:cxn modelId="{545E1BB2-6069-4719-B37E-5038BA0A4BE0}" type="presOf" srcId="{C562E5E2-E2EA-4040-8DD5-4DD87B942C28}" destId="{440A28E9-552C-4B12-8F71-6BE2D2363C6E}" srcOrd="0" destOrd="0" presId="urn:microsoft.com/office/officeart/2005/8/layout/hProcess7"/>
    <dgm:cxn modelId="{7806D9B5-F69D-42A6-8820-467886BDFE3B}" type="presOf" srcId="{C516C625-1119-4792-A024-74BB81CF873A}" destId="{3150F04C-451D-43FA-B6F6-81A49B652F36}" srcOrd="0" destOrd="0" presId="urn:microsoft.com/office/officeart/2005/8/layout/hProcess7"/>
    <dgm:cxn modelId="{7FE1C5C3-D99C-44B6-826F-E5209CE82A51}" type="presOf" srcId="{9AD07018-193F-4A1B-BAE0-FDF3CD7896C2}" destId="{EEC9946C-E123-4B5E-8181-C4FC0F8D50F8}" srcOrd="0" destOrd="0" presId="urn:microsoft.com/office/officeart/2005/8/layout/hProcess7"/>
    <dgm:cxn modelId="{BCC366E1-8548-4116-9FF7-8ACD27B6D2AD}" type="presOf" srcId="{C6A308ED-2A6A-42F0-95B2-CF17D45B8FC1}" destId="{C4C28824-9E06-4543-8754-7B3E94BC2AE6}" srcOrd="0" destOrd="0" presId="urn:microsoft.com/office/officeart/2005/8/layout/hProcess7"/>
    <dgm:cxn modelId="{219EEDCC-2030-43E8-A212-985C049A258C}" type="presParOf" srcId="{C3D472E6-4339-41F7-8244-9BE8CFBE1C95}" destId="{C452752F-2B3D-478B-B04C-24E330538908}" srcOrd="0" destOrd="0" presId="urn:microsoft.com/office/officeart/2005/8/layout/hProcess7"/>
    <dgm:cxn modelId="{1BD1A83F-8741-450D-828D-D1ED88FEE56B}" type="presParOf" srcId="{C452752F-2B3D-478B-B04C-24E330538908}" destId="{440A28E9-552C-4B12-8F71-6BE2D2363C6E}" srcOrd="0" destOrd="0" presId="urn:microsoft.com/office/officeart/2005/8/layout/hProcess7"/>
    <dgm:cxn modelId="{C402D3D6-E3E1-4828-BB7A-C3DDB55A805B}" type="presParOf" srcId="{C452752F-2B3D-478B-B04C-24E330538908}" destId="{C128693F-5FCB-420A-BE54-ADB1DE39372C}" srcOrd="1" destOrd="0" presId="urn:microsoft.com/office/officeart/2005/8/layout/hProcess7"/>
    <dgm:cxn modelId="{957401BB-6358-4254-A186-D873A8269335}" type="presParOf" srcId="{C452752F-2B3D-478B-B04C-24E330538908}" destId="{EEC9946C-E123-4B5E-8181-C4FC0F8D50F8}" srcOrd="2" destOrd="0" presId="urn:microsoft.com/office/officeart/2005/8/layout/hProcess7"/>
    <dgm:cxn modelId="{D0BBAA7D-7E44-49C7-89FC-5128452D13D2}" type="presParOf" srcId="{C3D472E6-4339-41F7-8244-9BE8CFBE1C95}" destId="{A5CFC84C-FD57-4126-80C7-AF08BCA702E7}" srcOrd="1" destOrd="0" presId="urn:microsoft.com/office/officeart/2005/8/layout/hProcess7"/>
    <dgm:cxn modelId="{CAA55D9E-2CEF-4378-BE3E-52DA2DCFAAE1}" type="presParOf" srcId="{C3D472E6-4339-41F7-8244-9BE8CFBE1C95}" destId="{C9091B38-0061-41C1-96BF-CB79F22307A2}" srcOrd="2" destOrd="0" presId="urn:microsoft.com/office/officeart/2005/8/layout/hProcess7"/>
    <dgm:cxn modelId="{88D7CF10-6209-44C9-B597-A650C99DE172}" type="presParOf" srcId="{C9091B38-0061-41C1-96BF-CB79F22307A2}" destId="{04956484-9079-4780-87BA-ADE2966BB7E5}" srcOrd="0" destOrd="0" presId="urn:microsoft.com/office/officeart/2005/8/layout/hProcess7"/>
    <dgm:cxn modelId="{853330CF-EFA2-4584-9C1B-3EF40EC407B4}" type="presParOf" srcId="{C9091B38-0061-41C1-96BF-CB79F22307A2}" destId="{7DD302E1-A65D-4996-8DC1-89E34B3C0BD6}" srcOrd="1" destOrd="0" presId="urn:microsoft.com/office/officeart/2005/8/layout/hProcess7"/>
    <dgm:cxn modelId="{71DF6C7C-6398-4118-9DEC-755566099F81}" type="presParOf" srcId="{C9091B38-0061-41C1-96BF-CB79F22307A2}" destId="{20DFA773-CB97-4C79-BB83-9888FAAAFCF7}" srcOrd="2" destOrd="0" presId="urn:microsoft.com/office/officeart/2005/8/layout/hProcess7"/>
    <dgm:cxn modelId="{C17BACB2-A052-44A8-9647-021B4B2FC947}" type="presParOf" srcId="{C3D472E6-4339-41F7-8244-9BE8CFBE1C95}" destId="{3B0F4016-EF60-4B74-B6B8-D6CF2C9F97C1}" srcOrd="3" destOrd="0" presId="urn:microsoft.com/office/officeart/2005/8/layout/hProcess7"/>
    <dgm:cxn modelId="{8382ACBF-5452-4F45-9597-2AD6E03544A2}" type="presParOf" srcId="{C3D472E6-4339-41F7-8244-9BE8CFBE1C95}" destId="{0F2C68D7-819D-44C9-B456-5A1D6D6E02C0}" srcOrd="4" destOrd="0" presId="urn:microsoft.com/office/officeart/2005/8/layout/hProcess7"/>
    <dgm:cxn modelId="{27F000C8-20E8-4493-963D-5A26D0C6265D}" type="presParOf" srcId="{0F2C68D7-819D-44C9-B456-5A1D6D6E02C0}" destId="{F60EBB73-7015-4998-881A-03ECD303C57B}" srcOrd="0" destOrd="0" presId="urn:microsoft.com/office/officeart/2005/8/layout/hProcess7"/>
    <dgm:cxn modelId="{CA25D054-DA02-45E8-ADA0-C9973FFE0E56}" type="presParOf" srcId="{0F2C68D7-819D-44C9-B456-5A1D6D6E02C0}" destId="{11DA6E20-621C-46D3-96D6-A69F55FB09C0}" srcOrd="1" destOrd="0" presId="urn:microsoft.com/office/officeart/2005/8/layout/hProcess7"/>
    <dgm:cxn modelId="{784D8502-FDA3-4D9B-B3AC-BAAEA31A52D8}" type="presParOf" srcId="{0F2C68D7-819D-44C9-B456-5A1D6D6E02C0}" destId="{B3C9D00B-DAE3-47F0-A5A8-5E843540EAD2}" srcOrd="2" destOrd="0" presId="urn:microsoft.com/office/officeart/2005/8/layout/hProcess7"/>
    <dgm:cxn modelId="{9C2D263E-0473-404E-A669-95F24D12D80A}" type="presParOf" srcId="{C3D472E6-4339-41F7-8244-9BE8CFBE1C95}" destId="{9C0E7040-854D-4E11-A228-2A58BF307292}" srcOrd="5" destOrd="0" presId="urn:microsoft.com/office/officeart/2005/8/layout/hProcess7"/>
    <dgm:cxn modelId="{30DF8133-BCEE-4FB6-8044-E52C397C2C33}" type="presParOf" srcId="{C3D472E6-4339-41F7-8244-9BE8CFBE1C95}" destId="{F07F1F2B-EF4A-4E06-A371-43A26D82AF78}" srcOrd="6" destOrd="0" presId="urn:microsoft.com/office/officeart/2005/8/layout/hProcess7"/>
    <dgm:cxn modelId="{4958C9DE-F2E6-4C28-86C2-F4D9DD0BA81D}" type="presParOf" srcId="{F07F1F2B-EF4A-4E06-A371-43A26D82AF78}" destId="{53389FD5-EB3D-4F10-BE0C-4B73B61E8C9D}" srcOrd="0" destOrd="0" presId="urn:microsoft.com/office/officeart/2005/8/layout/hProcess7"/>
    <dgm:cxn modelId="{7460C426-A1C0-4582-9D68-C35DDBFFE796}" type="presParOf" srcId="{F07F1F2B-EF4A-4E06-A371-43A26D82AF78}" destId="{8E6514A2-ED8A-4D5C-8674-CCABCB2F29A9}" srcOrd="1" destOrd="0" presId="urn:microsoft.com/office/officeart/2005/8/layout/hProcess7"/>
    <dgm:cxn modelId="{C7D27D2C-6992-4115-BB86-6B91E8D88BA5}" type="presParOf" srcId="{F07F1F2B-EF4A-4E06-A371-43A26D82AF78}" destId="{C1094C25-17A2-490D-9DD5-58A764823D55}" srcOrd="2" destOrd="0" presId="urn:microsoft.com/office/officeart/2005/8/layout/hProcess7"/>
    <dgm:cxn modelId="{5CE68CAE-866A-4535-B331-7977A41605C6}" type="presParOf" srcId="{C3D472E6-4339-41F7-8244-9BE8CFBE1C95}" destId="{9D45FD3A-843E-42D0-B01F-78291AF627EE}" srcOrd="7" destOrd="0" presId="urn:microsoft.com/office/officeart/2005/8/layout/hProcess7"/>
    <dgm:cxn modelId="{6B743446-971D-4920-9987-DE93423B87FC}" type="presParOf" srcId="{C3D472E6-4339-41F7-8244-9BE8CFBE1C95}" destId="{BA0E3CDF-66C1-4BE9-BAF8-DCB1B5059C8D}" srcOrd="8" destOrd="0" presId="urn:microsoft.com/office/officeart/2005/8/layout/hProcess7"/>
    <dgm:cxn modelId="{D15DA39C-F765-406D-8E64-1200A6926C85}" type="presParOf" srcId="{BA0E3CDF-66C1-4BE9-BAF8-DCB1B5059C8D}" destId="{C4C28824-9E06-4543-8754-7B3E94BC2AE6}" srcOrd="0" destOrd="0" presId="urn:microsoft.com/office/officeart/2005/8/layout/hProcess7"/>
    <dgm:cxn modelId="{4A847AC8-ED64-4898-87EC-C9E404DDC873}" type="presParOf" srcId="{BA0E3CDF-66C1-4BE9-BAF8-DCB1B5059C8D}" destId="{2A3B9380-6E8A-4E52-9AD1-34DBA0FABA12}" srcOrd="1" destOrd="0" presId="urn:microsoft.com/office/officeart/2005/8/layout/hProcess7"/>
    <dgm:cxn modelId="{851EB74C-FE7A-49B4-83F3-AEB6CA545809}" type="presParOf" srcId="{BA0E3CDF-66C1-4BE9-BAF8-DCB1B5059C8D}" destId="{3150F04C-451D-43FA-B6F6-81A49B652F36}"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Cameras off, hands up for questions</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Any other Business?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2B23D-B73A-477B-805A-4DA2FE35B2FB}">
      <dsp:nvSpPr>
        <dsp:cNvPr id="0" name=""/>
        <dsp:cNvSpPr/>
      </dsp:nvSpPr>
      <dsp:spPr>
        <a:xfrm>
          <a:off x="854676" y="2896"/>
          <a:ext cx="3126133" cy="2333592"/>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An information request has recently closed on</a:t>
          </a:r>
          <a:r>
            <a:rPr lang="en-GB" sz="1600" b="1" kern="1200">
              <a:latin typeface="Roboto" panose="02000000000000000000" pitchFamily="2" charset="0"/>
              <a:ea typeface="Roboto" panose="02000000000000000000" pitchFamily="2" charset="0"/>
              <a:cs typeface="Roboto" panose="02000000000000000000" pitchFamily="2" charset="0"/>
            </a:rPr>
            <a:t> I0290</a:t>
          </a:r>
          <a:endParaRPr lang="en-GB" sz="1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Feedback provided will support development of the business case for a DTN based solution, that is under consideration to be funded by the REC.</a:t>
          </a:r>
          <a:endParaRPr lang="en-GB" sz="1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dsp:txBody>
      <dsp:txXfrm>
        <a:off x="909355" y="57575"/>
        <a:ext cx="3016775" cy="2278913"/>
      </dsp:txXfrm>
    </dsp:sp>
    <dsp:sp modelId="{59309587-75CA-498A-9667-37C7904DFB4D}">
      <dsp:nvSpPr>
        <dsp:cNvPr id="0" name=""/>
        <dsp:cNvSpPr/>
      </dsp:nvSpPr>
      <dsp:spPr>
        <a:xfrm>
          <a:off x="854676" y="2336489"/>
          <a:ext cx="3126133" cy="1003444"/>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0" rIns="45720" bIns="0" numCol="1" spcCol="1270" anchor="ctr" anchorCtr="0">
          <a:noAutofit/>
        </a:bodyPr>
        <a:lstStyle/>
        <a:p>
          <a:pPr marL="0" lvl="0" indent="0" algn="l" defTabSz="1600200">
            <a:lnSpc>
              <a:spcPct val="90000"/>
            </a:lnSpc>
            <a:spcBef>
              <a:spcPct val="0"/>
            </a:spcBef>
            <a:spcAft>
              <a:spcPct val="35000"/>
            </a:spcAft>
            <a:buNone/>
          </a:pPr>
          <a:r>
            <a:rPr lang="en-GB" sz="3600" kern="1200">
              <a:latin typeface="Roboto" panose="02000000000000000000" pitchFamily="2" charset="0"/>
              <a:ea typeface="Roboto" panose="02000000000000000000" pitchFamily="2" charset="0"/>
              <a:cs typeface="Roboto" panose="02000000000000000000" pitchFamily="2" charset="0"/>
            </a:rPr>
            <a:t>I0290</a:t>
          </a:r>
        </a:p>
      </dsp:txBody>
      <dsp:txXfrm>
        <a:off x="854676" y="2336489"/>
        <a:ext cx="2201502" cy="1003444"/>
      </dsp:txXfrm>
    </dsp:sp>
    <dsp:sp modelId="{E9870623-2013-450C-940B-F5956DD1A7AA}">
      <dsp:nvSpPr>
        <dsp:cNvPr id="0" name=""/>
        <dsp:cNvSpPr/>
      </dsp:nvSpPr>
      <dsp:spPr>
        <a:xfrm>
          <a:off x="2898817" y="2458375"/>
          <a:ext cx="820620" cy="782829"/>
        </a:xfrm>
        <a:prstGeom prst="ellipse">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2B23D-B73A-477B-805A-4DA2FE35B2FB}">
      <dsp:nvSpPr>
        <dsp:cNvPr id="0" name=""/>
        <dsp:cNvSpPr/>
      </dsp:nvSpPr>
      <dsp:spPr>
        <a:xfrm>
          <a:off x="854676" y="2896"/>
          <a:ext cx="3126133" cy="2333592"/>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Joint information request planned in February</a:t>
          </a:r>
          <a:endParaRPr lang="en-GB" sz="1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Changes to how the SSC is maintained (I0273) may provide a solution for I0303</a:t>
          </a:r>
          <a:endParaRPr lang="en-GB" sz="1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a:p>
          <a:pPr marL="171450" lvl="1" indent="-171450" algn="l" defTabSz="711200">
            <a:lnSpc>
              <a:spcPct val="90000"/>
            </a:lnSpc>
            <a:spcBef>
              <a:spcPct val="0"/>
            </a:spcBef>
            <a:spcAft>
              <a:spcPct val="15000"/>
            </a:spcAft>
            <a:buChar char="•"/>
          </a:pPr>
          <a:r>
            <a:rPr lang="en-GB" sz="1600" kern="1200">
              <a:solidFill>
                <a:schemeClr val="dk1"/>
              </a:solidFill>
              <a:latin typeface="Roboto" panose="02000000000000000000" pitchFamily="2" charset="0"/>
              <a:ea typeface="Roboto" panose="02000000000000000000" pitchFamily="2" charset="0"/>
              <a:cs typeface="Roboto" panose="02000000000000000000" pitchFamily="2" charset="0"/>
            </a:rPr>
            <a:t>Will consider opportunity for combining before progressing</a:t>
          </a:r>
          <a:endParaRPr lang="en-GB" sz="1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dsp:txBody>
      <dsp:txXfrm>
        <a:off x="909355" y="57575"/>
        <a:ext cx="3016775" cy="2278913"/>
      </dsp:txXfrm>
    </dsp:sp>
    <dsp:sp modelId="{59309587-75CA-498A-9667-37C7904DFB4D}">
      <dsp:nvSpPr>
        <dsp:cNvPr id="0" name=""/>
        <dsp:cNvSpPr/>
      </dsp:nvSpPr>
      <dsp:spPr>
        <a:xfrm>
          <a:off x="854676" y="2336489"/>
          <a:ext cx="3126133" cy="1003444"/>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0" rIns="45720" bIns="0" numCol="1" spcCol="1270" anchor="ctr" anchorCtr="0">
          <a:noAutofit/>
        </a:bodyPr>
        <a:lstStyle/>
        <a:p>
          <a:pPr marL="0" lvl="0" indent="0" algn="l" defTabSz="1600200">
            <a:lnSpc>
              <a:spcPct val="90000"/>
            </a:lnSpc>
            <a:spcBef>
              <a:spcPct val="0"/>
            </a:spcBef>
            <a:spcAft>
              <a:spcPct val="35000"/>
            </a:spcAft>
            <a:buNone/>
          </a:pPr>
          <a:r>
            <a:rPr lang="en-GB" sz="3600" kern="1200">
              <a:latin typeface="Roboto" panose="02000000000000000000" pitchFamily="2" charset="0"/>
              <a:ea typeface="Roboto" panose="02000000000000000000" pitchFamily="2" charset="0"/>
              <a:cs typeface="Roboto" panose="02000000000000000000" pitchFamily="2" charset="0"/>
            </a:rPr>
            <a:t>I0273 &amp; I0303</a:t>
          </a:r>
        </a:p>
      </dsp:txBody>
      <dsp:txXfrm>
        <a:off x="854676" y="2336489"/>
        <a:ext cx="2201502" cy="1003444"/>
      </dsp:txXfrm>
    </dsp:sp>
    <dsp:sp modelId="{E9870623-2013-450C-940B-F5956DD1A7AA}">
      <dsp:nvSpPr>
        <dsp:cNvPr id="0" name=""/>
        <dsp:cNvSpPr/>
      </dsp:nvSpPr>
      <dsp:spPr>
        <a:xfrm>
          <a:off x="2898817" y="2458375"/>
          <a:ext cx="820620" cy="782829"/>
        </a:xfrm>
        <a:prstGeom prst="ellipse">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2B23D-B73A-477B-805A-4DA2FE35B2FB}">
      <dsp:nvSpPr>
        <dsp:cNvPr id="0" name=""/>
        <dsp:cNvSpPr/>
      </dsp:nvSpPr>
      <dsp:spPr>
        <a:xfrm>
          <a:off x="9084" y="1112464"/>
          <a:ext cx="3202359" cy="3011137"/>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n-GB" sz="1800" kern="1200" dirty="0"/>
            <a:t>Ofgem has consulted on, and is progressing towards a decision on the introduction of a harmonised code modification prioritisation framework across all industry codes. </a:t>
          </a:r>
          <a:endParaRPr lang="en-GB" sz="1800" kern="1200" dirty="0">
            <a:latin typeface="Roboto" panose="02000000000000000000" pitchFamily="2" charset="0"/>
            <a:ea typeface="Roboto" panose="02000000000000000000" pitchFamily="2" charset="0"/>
            <a:cs typeface="Roboto" panose="02000000000000000000" pitchFamily="2" charset="0"/>
          </a:endParaRPr>
        </a:p>
      </dsp:txBody>
      <dsp:txXfrm>
        <a:off x="79639" y="1183019"/>
        <a:ext cx="3061249" cy="2940582"/>
      </dsp:txXfrm>
    </dsp:sp>
    <dsp:sp modelId="{59309587-75CA-498A-9667-37C7904DFB4D}">
      <dsp:nvSpPr>
        <dsp:cNvPr id="0" name=""/>
        <dsp:cNvSpPr/>
      </dsp:nvSpPr>
      <dsp:spPr>
        <a:xfrm>
          <a:off x="9084" y="3813279"/>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0" rIns="46990" bIns="0" numCol="1" spcCol="1270" anchor="ctr" anchorCtr="0">
          <a:noAutofit/>
        </a:bodyPr>
        <a:lstStyle/>
        <a:p>
          <a:pPr marL="0" lvl="0" indent="0" algn="l" defTabSz="1644650">
            <a:lnSpc>
              <a:spcPct val="90000"/>
            </a:lnSpc>
            <a:spcBef>
              <a:spcPct val="0"/>
            </a:spcBef>
            <a:spcAft>
              <a:spcPct val="35000"/>
            </a:spcAft>
            <a:buNone/>
          </a:pPr>
          <a:r>
            <a:rPr lang="en-GB" sz="3700" kern="1200" dirty="0">
              <a:latin typeface="Roboto" panose="02000000000000000000" pitchFamily="2" charset="0"/>
              <a:ea typeface="Roboto" panose="02000000000000000000" pitchFamily="2" charset="0"/>
              <a:cs typeface="Roboto" panose="02000000000000000000" pitchFamily="2" charset="0"/>
            </a:rPr>
            <a:t>Issue</a:t>
          </a:r>
        </a:p>
      </dsp:txBody>
      <dsp:txXfrm>
        <a:off x="9084" y="3813279"/>
        <a:ext cx="2255182" cy="1027912"/>
      </dsp:txXfrm>
    </dsp:sp>
    <dsp:sp modelId="{E9870623-2013-450C-940B-F5956DD1A7AA}">
      <dsp:nvSpPr>
        <dsp:cNvPr id="0" name=""/>
        <dsp:cNvSpPr/>
      </dsp:nvSpPr>
      <dsp:spPr>
        <a:xfrm>
          <a:off x="2103068" y="3938137"/>
          <a:ext cx="840630" cy="801917"/>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2000" b="-2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F3E4B5-F7F7-41B3-BA70-26B1A192DD91}">
      <dsp:nvSpPr>
        <dsp:cNvPr id="0" name=""/>
        <dsp:cNvSpPr/>
      </dsp:nvSpPr>
      <dsp:spPr>
        <a:xfrm>
          <a:off x="3613262" y="1101931"/>
          <a:ext cx="3202359" cy="3011137"/>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n-GB" sz="1800" kern="1200" dirty="0"/>
            <a:t>The REC does not currently reflect the proposed prioritisation framework. </a:t>
          </a:r>
          <a:endParaRPr lang="en-GB" sz="1800" kern="1200" dirty="0">
            <a:latin typeface="Roboto" panose="02000000000000000000" pitchFamily="2" charset="0"/>
            <a:ea typeface="Roboto" panose="02000000000000000000" pitchFamily="2" charset="0"/>
            <a:cs typeface="Roboto" panose="02000000000000000000" pitchFamily="2" charset="0"/>
          </a:endParaRPr>
        </a:p>
      </dsp:txBody>
      <dsp:txXfrm>
        <a:off x="3683817" y="1172486"/>
        <a:ext cx="3061249" cy="2940582"/>
      </dsp:txXfrm>
    </dsp:sp>
    <dsp:sp modelId="{6BEC4906-DAB5-447C-98D1-227A680934CE}">
      <dsp:nvSpPr>
        <dsp:cNvPr id="0" name=""/>
        <dsp:cNvSpPr/>
      </dsp:nvSpPr>
      <dsp:spPr>
        <a:xfrm>
          <a:off x="3613262" y="3802746"/>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0" rIns="46990" bIns="0" numCol="1" spcCol="1270" anchor="ctr" anchorCtr="0">
          <a:noAutofit/>
        </a:bodyPr>
        <a:lstStyle/>
        <a:p>
          <a:pPr marL="0" lvl="0" indent="0" algn="l" defTabSz="1644650">
            <a:lnSpc>
              <a:spcPct val="90000"/>
            </a:lnSpc>
            <a:spcBef>
              <a:spcPct val="0"/>
            </a:spcBef>
            <a:spcAft>
              <a:spcPct val="35000"/>
            </a:spcAft>
            <a:buNone/>
          </a:pPr>
          <a:r>
            <a:rPr lang="en-GB" sz="3700" kern="1200" dirty="0">
              <a:latin typeface="Roboto" panose="02000000000000000000" pitchFamily="2" charset="0"/>
              <a:ea typeface="Roboto" panose="02000000000000000000" pitchFamily="2" charset="0"/>
              <a:cs typeface="Roboto" panose="02000000000000000000" pitchFamily="2" charset="0"/>
            </a:rPr>
            <a:t>Impact</a:t>
          </a:r>
        </a:p>
      </dsp:txBody>
      <dsp:txXfrm>
        <a:off x="3613262" y="3802746"/>
        <a:ext cx="2255182" cy="1027912"/>
      </dsp:txXfrm>
    </dsp:sp>
    <dsp:sp modelId="{8ED1DB2F-C766-40C3-ADCB-85D83C2FE878}">
      <dsp:nvSpPr>
        <dsp:cNvPr id="0" name=""/>
        <dsp:cNvSpPr/>
      </dsp:nvSpPr>
      <dsp:spPr>
        <a:xfrm>
          <a:off x="5821570" y="3915617"/>
          <a:ext cx="836864" cy="844049"/>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CC2F99-D939-46DA-9ED2-F296EF3FB511}">
      <dsp:nvSpPr>
        <dsp:cNvPr id="0" name=""/>
        <dsp:cNvSpPr/>
      </dsp:nvSpPr>
      <dsp:spPr>
        <a:xfrm>
          <a:off x="7215556" y="1109939"/>
          <a:ext cx="3202359" cy="3011137"/>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n-GB" sz="1800" kern="1200" dirty="0"/>
            <a:t>This Issue is being raised to provide the formal REC change vehicle through which Ofgem’s prioritisation reforms can be tracked, developed and implemented</a:t>
          </a:r>
          <a:endParaRPr lang="en-GB" sz="1800" kern="1200" dirty="0">
            <a:latin typeface="Roboto" panose="02000000000000000000" pitchFamily="2" charset="0"/>
            <a:ea typeface="Roboto" panose="02000000000000000000" pitchFamily="2" charset="0"/>
            <a:cs typeface="Roboto" panose="02000000000000000000" pitchFamily="2" charset="0"/>
          </a:endParaRPr>
        </a:p>
      </dsp:txBody>
      <dsp:txXfrm>
        <a:off x="7286111" y="1180494"/>
        <a:ext cx="3061249" cy="2940582"/>
      </dsp:txXfrm>
    </dsp:sp>
    <dsp:sp modelId="{5FB7CE3B-A9EA-4CAD-9FB4-015ABC464307}">
      <dsp:nvSpPr>
        <dsp:cNvPr id="0" name=""/>
        <dsp:cNvSpPr/>
      </dsp:nvSpPr>
      <dsp:spPr>
        <a:xfrm>
          <a:off x="7215556" y="3810755"/>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0" rIns="46990" bIns="0" numCol="1" spcCol="1270" anchor="ctr" anchorCtr="0">
          <a:noAutofit/>
        </a:bodyPr>
        <a:lstStyle/>
        <a:p>
          <a:pPr marL="0" lvl="0" indent="0" algn="l" defTabSz="1644650">
            <a:lnSpc>
              <a:spcPct val="90000"/>
            </a:lnSpc>
            <a:spcBef>
              <a:spcPct val="0"/>
            </a:spcBef>
            <a:spcAft>
              <a:spcPct val="35000"/>
            </a:spcAft>
            <a:buNone/>
          </a:pPr>
          <a:r>
            <a:rPr lang="en-GB" sz="3700" kern="1200" dirty="0">
              <a:latin typeface="Roboto" panose="02000000000000000000" pitchFamily="2" charset="0"/>
              <a:ea typeface="Roboto" panose="02000000000000000000" pitchFamily="2" charset="0"/>
              <a:cs typeface="Roboto" panose="02000000000000000000" pitchFamily="2" charset="0"/>
            </a:rPr>
            <a:t>Proposed Solution</a:t>
          </a:r>
        </a:p>
      </dsp:txBody>
      <dsp:txXfrm>
        <a:off x="7215556" y="3810755"/>
        <a:ext cx="2255182" cy="1027912"/>
      </dsp:txXfrm>
    </dsp:sp>
    <dsp:sp modelId="{3ADE0D21-F4D8-42C6-BEBB-886B839101F1}">
      <dsp:nvSpPr>
        <dsp:cNvPr id="0" name=""/>
        <dsp:cNvSpPr/>
      </dsp:nvSpPr>
      <dsp:spPr>
        <a:xfrm>
          <a:off x="9495228" y="3899830"/>
          <a:ext cx="769547" cy="812015"/>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l="-3000" r="-3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904103-88A4-40E8-B72B-EA4414C03DC9}">
      <dsp:nvSpPr>
        <dsp:cNvPr id="0" name=""/>
        <dsp:cNvSpPr/>
      </dsp:nvSpPr>
      <dsp:spPr>
        <a:xfrm rot="5400000">
          <a:off x="-289435" y="295165"/>
          <a:ext cx="1929572" cy="1350700"/>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b="1" kern="1200" dirty="0"/>
            <a:t>The Act</a:t>
          </a:r>
        </a:p>
      </dsp:txBody>
      <dsp:txXfrm rot="-5400000">
        <a:off x="1" y="681079"/>
        <a:ext cx="1350700" cy="578872"/>
      </dsp:txXfrm>
    </dsp:sp>
    <dsp:sp modelId="{09190F36-1927-4F0A-9B85-37AE16131A91}">
      <dsp:nvSpPr>
        <dsp:cNvPr id="0" name=""/>
        <dsp:cNvSpPr/>
      </dsp:nvSpPr>
      <dsp:spPr>
        <a:xfrm rot="5400000">
          <a:off x="4907259" y="-3550829"/>
          <a:ext cx="1254221" cy="8367339"/>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None/>
          </a:pPr>
          <a:r>
            <a:rPr lang="en-GB" sz="2600" b="0" i="0" kern="1200" dirty="0"/>
            <a:t>The Act sets out a significant package of reform to the governance of the energy industry codes, including new powers and responsibilities for Ofgem.</a:t>
          </a:r>
          <a:endParaRPr lang="en-GB" sz="2600" kern="1200" dirty="0"/>
        </a:p>
      </dsp:txBody>
      <dsp:txXfrm rot="-5400000">
        <a:off x="1350700" y="66956"/>
        <a:ext cx="8306113" cy="1131769"/>
      </dsp:txXfrm>
    </dsp:sp>
    <dsp:sp modelId="{F1C1B63C-2105-4E66-9137-69EF1E975072}">
      <dsp:nvSpPr>
        <dsp:cNvPr id="0" name=""/>
        <dsp:cNvSpPr/>
      </dsp:nvSpPr>
      <dsp:spPr>
        <a:xfrm rot="5400000">
          <a:off x="-289435" y="2033983"/>
          <a:ext cx="1929572" cy="1350700"/>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b="1" kern="1200" dirty="0"/>
            <a:t>Ofgem Proposal</a:t>
          </a:r>
        </a:p>
      </dsp:txBody>
      <dsp:txXfrm rot="-5400000">
        <a:off x="1" y="2419897"/>
        <a:ext cx="1350700" cy="578872"/>
      </dsp:txXfrm>
    </dsp:sp>
    <dsp:sp modelId="{3E793AE1-A89D-401F-B565-0F86DE97B696}">
      <dsp:nvSpPr>
        <dsp:cNvPr id="0" name=""/>
        <dsp:cNvSpPr/>
      </dsp:nvSpPr>
      <dsp:spPr>
        <a:xfrm rot="5400000">
          <a:off x="4906929" y="-1811681"/>
          <a:ext cx="1254881" cy="8367339"/>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None/>
          </a:pPr>
          <a:r>
            <a:rPr lang="en-GB" sz="2600" b="0" i="0" kern="1200" dirty="0"/>
            <a:t>Statutory consultation on harmonised approach to prioritisation</a:t>
          </a:r>
          <a:endParaRPr lang="en-GB" sz="2600" kern="1200" dirty="0"/>
        </a:p>
      </dsp:txBody>
      <dsp:txXfrm rot="-5400000">
        <a:off x="1350700" y="1805806"/>
        <a:ext cx="8306081" cy="1132365"/>
      </dsp:txXfrm>
    </dsp:sp>
    <dsp:sp modelId="{36F42EEE-03C4-476C-A534-F7A1BE8F8249}">
      <dsp:nvSpPr>
        <dsp:cNvPr id="0" name=""/>
        <dsp:cNvSpPr/>
      </dsp:nvSpPr>
      <dsp:spPr>
        <a:xfrm rot="5400000">
          <a:off x="-289435" y="3772801"/>
          <a:ext cx="1929572" cy="1350700"/>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b="1" kern="1200" dirty="0"/>
            <a:t>REC Issue</a:t>
          </a:r>
        </a:p>
      </dsp:txBody>
      <dsp:txXfrm rot="-5400000">
        <a:off x="1" y="4158715"/>
        <a:ext cx="1350700" cy="578872"/>
      </dsp:txXfrm>
    </dsp:sp>
    <dsp:sp modelId="{C0A26D7D-9BEB-4FB4-9119-C2B9C42C7155}">
      <dsp:nvSpPr>
        <dsp:cNvPr id="0" name=""/>
        <dsp:cNvSpPr/>
      </dsp:nvSpPr>
      <dsp:spPr>
        <a:xfrm rot="5400000">
          <a:off x="4907259" y="-73193"/>
          <a:ext cx="1254221" cy="8367339"/>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None/>
          </a:pPr>
          <a:r>
            <a:rPr lang="en-GB" sz="2600" kern="1200" dirty="0"/>
            <a:t>REC Issue I0304 raised and Change plan approved at Change Panel</a:t>
          </a:r>
        </a:p>
      </dsp:txBody>
      <dsp:txXfrm rot="-5400000">
        <a:off x="1350700" y="3544592"/>
        <a:ext cx="8306113" cy="11317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2CF7F7-2EC0-452D-84E7-9DAD8E8C450F}">
      <dsp:nvSpPr>
        <dsp:cNvPr id="0" name=""/>
        <dsp:cNvSpPr/>
      </dsp:nvSpPr>
      <dsp:spPr>
        <a:xfrm>
          <a:off x="-6125176" y="-937410"/>
          <a:ext cx="7293488" cy="7293488"/>
        </a:xfrm>
        <a:prstGeom prst="blockArc">
          <a:avLst>
            <a:gd name="adj1" fmla="val 18900000"/>
            <a:gd name="adj2" fmla="val 2700000"/>
            <a:gd name="adj3" fmla="val 296"/>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C6314C-BF9B-48CA-99B8-34AF1600AC61}">
      <dsp:nvSpPr>
        <dsp:cNvPr id="0" name=""/>
        <dsp:cNvSpPr/>
      </dsp:nvSpPr>
      <dsp:spPr>
        <a:xfrm>
          <a:off x="752110" y="541866"/>
          <a:ext cx="7301111" cy="1083733"/>
        </a:xfrm>
        <a:prstGeom prst="rect">
          <a:avLst/>
        </a:prstGeom>
        <a:gradFill flip="none" rotWithShape="1">
          <a:gsLst>
            <a:gs pos="0">
              <a:schemeClr val="accent3">
                <a:lumMod val="67000"/>
              </a:schemeClr>
            </a:gs>
            <a:gs pos="48000">
              <a:schemeClr val="accent3">
                <a:lumMod val="97000"/>
                <a:lumOff val="3000"/>
              </a:schemeClr>
            </a:gs>
            <a:gs pos="100000">
              <a:schemeClr val="bg1"/>
            </a:gs>
          </a:gsLst>
          <a:lin ang="108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50800" rIns="50800" bIns="50800" numCol="1" spcCol="1270" anchor="ctr" anchorCtr="0">
          <a:noAutofit/>
        </a:bodyPr>
        <a:lstStyle/>
        <a:p>
          <a:pPr marL="0" lvl="0" indent="0" algn="l" defTabSz="889000">
            <a:lnSpc>
              <a:spcPct val="90000"/>
            </a:lnSpc>
            <a:spcBef>
              <a:spcPct val="0"/>
            </a:spcBef>
            <a:spcAft>
              <a:spcPct val="35000"/>
            </a:spcAft>
            <a:buNone/>
          </a:pPr>
          <a:r>
            <a:rPr lang="en-GB" sz="2000" b="1" kern="1200" dirty="0">
              <a:solidFill>
                <a:schemeClr val="tx1"/>
              </a:solidFill>
              <a:latin typeface="Outfit"/>
              <a:ea typeface="Outfit"/>
              <a:cs typeface="Times New Roman" panose="02020603050405020304" pitchFamily="18" charset="0"/>
            </a:rPr>
            <a:t>Alignment with the Strategic Direction</a:t>
          </a:r>
        </a:p>
        <a:p>
          <a:pPr marL="0" lvl="0" indent="0" algn="l" defTabSz="889000">
            <a:lnSpc>
              <a:spcPct val="90000"/>
            </a:lnSpc>
            <a:spcBef>
              <a:spcPct val="0"/>
            </a:spcBef>
            <a:spcAft>
              <a:spcPct val="35000"/>
            </a:spcAft>
            <a:buNone/>
          </a:pPr>
          <a:r>
            <a:rPr lang="en-GB" sz="2000" kern="1200" dirty="0">
              <a:solidFill>
                <a:schemeClr val="tx1"/>
              </a:solidFill>
              <a:latin typeface="Outfit"/>
              <a:ea typeface="Outfit"/>
              <a:cs typeface="Times New Roman" panose="02020603050405020304" pitchFamily="18" charset="0"/>
            </a:rPr>
            <a:t>(policy alignment and time horizons).</a:t>
          </a:r>
          <a:endParaRPr lang="en-GB" sz="2000" b="0" kern="1200" dirty="0">
            <a:solidFill>
              <a:schemeClr val="tx1"/>
            </a:solidFill>
            <a:latin typeface="Roboto" panose="02000000000000000000" pitchFamily="2" charset="0"/>
            <a:ea typeface="Roboto" panose="02000000000000000000" pitchFamily="2" charset="0"/>
            <a:cs typeface="Roboto" panose="02000000000000000000" pitchFamily="2" charset="0"/>
          </a:endParaRPr>
        </a:p>
      </dsp:txBody>
      <dsp:txXfrm>
        <a:off x="752110" y="541866"/>
        <a:ext cx="7301111" cy="1083733"/>
      </dsp:txXfrm>
    </dsp:sp>
    <dsp:sp modelId="{414E2E5A-C1C3-469C-989E-519194CCC43D}">
      <dsp:nvSpPr>
        <dsp:cNvPr id="0" name=""/>
        <dsp:cNvSpPr/>
      </dsp:nvSpPr>
      <dsp:spPr>
        <a:xfrm>
          <a:off x="74777" y="406400"/>
          <a:ext cx="1354666" cy="1354666"/>
        </a:xfrm>
        <a:prstGeom prst="ellipse">
          <a:avLst/>
        </a:prstGeom>
        <a:blipFill rotWithShape="0">
          <a:blip xmlns:r="http://schemas.openxmlformats.org/officeDocument/2006/relationships" r:embed="rId1">
            <a:duotone>
              <a:schemeClr val="accent3">
                <a:shade val="45000"/>
                <a:satMod val="135000"/>
              </a:schemeClr>
              <a:prstClr val="white"/>
            </a:duotone>
            <a:extLs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EA3BA53-9654-4055-9DF2-D04C23158080}">
      <dsp:nvSpPr>
        <dsp:cNvPr id="0" name=""/>
        <dsp:cNvSpPr/>
      </dsp:nvSpPr>
      <dsp:spPr>
        <a:xfrm>
          <a:off x="1146048" y="2167466"/>
          <a:ext cx="6907174" cy="1083733"/>
        </a:xfrm>
        <a:prstGeom prst="rect">
          <a:avLst/>
        </a:prstGeom>
        <a:gradFill flip="none" rotWithShape="1">
          <a:gsLst>
            <a:gs pos="0">
              <a:srgbClr val="70ADA3">
                <a:lumMod val="67000"/>
              </a:srgbClr>
            </a:gs>
            <a:gs pos="48000">
              <a:srgbClr val="70ADA3">
                <a:lumMod val="97000"/>
                <a:lumOff val="3000"/>
              </a:srgbClr>
            </a:gs>
            <a:gs pos="100000">
              <a:prstClr val="white"/>
            </a:gs>
          </a:gsLst>
          <a:lin ang="10800000" scaled="1"/>
          <a:tileRect/>
        </a:gra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60960" rIns="60960" bIns="60960" numCol="1" spcCol="1270" anchor="ctr" anchorCtr="0">
          <a:noAutofit/>
        </a:bodyPr>
        <a:lstStyle/>
        <a:p>
          <a:pPr marL="0" lvl="0" indent="0" algn="l" defTabSz="1066800">
            <a:lnSpc>
              <a:spcPct val="90000"/>
            </a:lnSpc>
            <a:spcBef>
              <a:spcPct val="0"/>
            </a:spcBef>
            <a:spcAft>
              <a:spcPct val="35000"/>
            </a:spcAft>
            <a:buNone/>
          </a:pPr>
          <a:r>
            <a:rPr lang="en-GB" sz="2000" b="1" kern="1200" dirty="0">
              <a:solidFill>
                <a:schemeClr val="tx1"/>
              </a:solidFill>
              <a:latin typeface="Outfit"/>
              <a:ea typeface="Outfit"/>
              <a:cs typeface="Times New Roman" panose="02020603050405020304" pitchFamily="18" charset="0"/>
            </a:rPr>
            <a:t>Importance</a:t>
          </a:r>
          <a:r>
            <a:rPr lang="en-GB" sz="2000" kern="1200" dirty="0">
              <a:solidFill>
                <a:schemeClr val="tx1"/>
              </a:solidFill>
              <a:latin typeface="Outfit"/>
              <a:ea typeface="Outfit"/>
              <a:cs typeface="Times New Roman" panose="02020603050405020304" pitchFamily="18" charset="0"/>
            </a:rPr>
            <a:t> </a:t>
          </a:r>
        </a:p>
        <a:p>
          <a:pPr marL="0" lvl="0" indent="0" algn="l" defTabSz="1066800">
            <a:lnSpc>
              <a:spcPct val="90000"/>
            </a:lnSpc>
            <a:spcBef>
              <a:spcPct val="0"/>
            </a:spcBef>
            <a:spcAft>
              <a:spcPct val="35000"/>
            </a:spcAft>
            <a:buNone/>
          </a:pPr>
          <a:r>
            <a:rPr lang="en-GB" sz="2000" kern="1200" dirty="0">
              <a:solidFill>
                <a:schemeClr val="tx1"/>
              </a:solidFill>
              <a:latin typeface="Outfit"/>
              <a:ea typeface="Outfit"/>
              <a:cs typeface="Times New Roman" panose="02020603050405020304" pitchFamily="18" charset="0"/>
            </a:rPr>
            <a:t>(value, consumer or market risk, regulatory commitments).</a:t>
          </a:r>
          <a:endParaRPr lang="en-GB" sz="2000" b="0" kern="1200" dirty="0">
            <a:solidFill>
              <a:schemeClr val="tx1"/>
            </a:solidFill>
            <a:latin typeface="Roboto" panose="02000000000000000000" pitchFamily="2" charset="0"/>
            <a:ea typeface="Roboto" panose="02000000000000000000" pitchFamily="2" charset="0"/>
            <a:cs typeface="Roboto" panose="02000000000000000000" pitchFamily="2" charset="0"/>
          </a:endParaRPr>
        </a:p>
      </dsp:txBody>
      <dsp:txXfrm>
        <a:off x="1146048" y="2167466"/>
        <a:ext cx="6907174" cy="1083733"/>
      </dsp:txXfrm>
    </dsp:sp>
    <dsp:sp modelId="{66065E4D-68EF-4249-9AB1-24242CB68A79}">
      <dsp:nvSpPr>
        <dsp:cNvPr id="0" name=""/>
        <dsp:cNvSpPr/>
      </dsp:nvSpPr>
      <dsp:spPr>
        <a:xfrm>
          <a:off x="468714" y="2032000"/>
          <a:ext cx="1354666" cy="1354666"/>
        </a:xfrm>
        <a:prstGeom prst="ellipse">
          <a:avLst/>
        </a:prstGeom>
        <a:blipFill rotWithShape="0">
          <a:blip xmlns:r="http://schemas.openxmlformats.org/officeDocument/2006/relationships" r:embed="rId1">
            <a:duotone>
              <a:schemeClr val="accent3">
                <a:shade val="45000"/>
                <a:satMod val="135000"/>
              </a:schemeClr>
              <a:prstClr val="white"/>
            </a:duotone>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5BE8A68-A32F-4498-803C-A7303CA17FB8}">
      <dsp:nvSpPr>
        <dsp:cNvPr id="0" name=""/>
        <dsp:cNvSpPr/>
      </dsp:nvSpPr>
      <dsp:spPr>
        <a:xfrm>
          <a:off x="752110" y="3793066"/>
          <a:ext cx="7301111" cy="1083733"/>
        </a:xfrm>
        <a:prstGeom prst="rect">
          <a:avLst/>
        </a:prstGeom>
        <a:gradFill flip="none" rotWithShape="1">
          <a:gsLst>
            <a:gs pos="0">
              <a:srgbClr val="70ADA3">
                <a:lumMod val="67000"/>
              </a:srgbClr>
            </a:gs>
            <a:gs pos="48000">
              <a:srgbClr val="70ADA3">
                <a:lumMod val="97000"/>
                <a:lumOff val="3000"/>
              </a:srgbClr>
            </a:gs>
            <a:gs pos="100000">
              <a:prstClr val="white"/>
            </a:gs>
          </a:gsLst>
          <a:lin ang="10800000" scaled="1"/>
          <a:tileRect/>
        </a:gra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60960" rIns="60960" bIns="60960" numCol="1" spcCol="1270" anchor="ctr" anchorCtr="0">
          <a:noAutofit/>
        </a:bodyPr>
        <a:lstStyle/>
        <a:p>
          <a:pPr marL="0" lvl="0" indent="0" algn="l" defTabSz="889000">
            <a:lnSpc>
              <a:spcPct val="90000"/>
            </a:lnSpc>
            <a:spcBef>
              <a:spcPct val="0"/>
            </a:spcBef>
            <a:spcAft>
              <a:spcPct val="35000"/>
            </a:spcAft>
            <a:buNone/>
          </a:pPr>
          <a:r>
            <a:rPr lang="en-GB" sz="2000" b="1" kern="1200" dirty="0">
              <a:solidFill>
                <a:schemeClr val="tx1"/>
              </a:solidFill>
              <a:latin typeface="Outfit"/>
              <a:ea typeface="Outfit"/>
              <a:cs typeface="Times New Roman" panose="02020603050405020304" pitchFamily="18" charset="0"/>
            </a:rPr>
            <a:t>Complexity</a:t>
          </a:r>
        </a:p>
        <a:p>
          <a:pPr marL="0" lvl="0" indent="0" algn="l" defTabSz="889000">
            <a:lnSpc>
              <a:spcPct val="90000"/>
            </a:lnSpc>
            <a:spcBef>
              <a:spcPct val="0"/>
            </a:spcBef>
            <a:spcAft>
              <a:spcPct val="35000"/>
            </a:spcAft>
            <a:buNone/>
          </a:pPr>
          <a:r>
            <a:rPr lang="en-GB" sz="2000" kern="1200" dirty="0">
              <a:solidFill>
                <a:schemeClr val="tx1"/>
              </a:solidFill>
              <a:latin typeface="Outfit"/>
              <a:ea typeface="Outfit"/>
              <a:cs typeface="Times New Roman" panose="02020603050405020304" pitchFamily="18" charset="0"/>
            </a:rPr>
            <a:t>(scale of change, interdependencies, system/process impact).</a:t>
          </a:r>
          <a:endParaRPr lang="en-GB" sz="2000" kern="1200" dirty="0">
            <a:solidFill>
              <a:schemeClr val="tx1"/>
            </a:solidFill>
            <a:latin typeface="Roboto" panose="02000000000000000000" pitchFamily="2" charset="0"/>
            <a:ea typeface="Roboto" panose="02000000000000000000" pitchFamily="2" charset="0"/>
            <a:cs typeface="Roboto" panose="02000000000000000000" pitchFamily="2" charset="0"/>
          </a:endParaRPr>
        </a:p>
      </dsp:txBody>
      <dsp:txXfrm>
        <a:off x="752110" y="3793066"/>
        <a:ext cx="7301111" cy="1083733"/>
      </dsp:txXfrm>
    </dsp:sp>
    <dsp:sp modelId="{1BFF1601-E759-44F5-806B-30291EC383E5}">
      <dsp:nvSpPr>
        <dsp:cNvPr id="0" name=""/>
        <dsp:cNvSpPr/>
      </dsp:nvSpPr>
      <dsp:spPr>
        <a:xfrm>
          <a:off x="74777" y="3657600"/>
          <a:ext cx="1354666" cy="1354666"/>
        </a:xfrm>
        <a:prstGeom prst="ellipse">
          <a:avLst/>
        </a:prstGeom>
        <a:blipFill rotWithShape="0">
          <a:blip xmlns:r="http://schemas.openxmlformats.org/officeDocument/2006/relationships" r:embed="rId1">
            <a:duotone>
              <a:schemeClr val="accent3">
                <a:shade val="45000"/>
                <a:satMod val="135000"/>
              </a:schemeClr>
              <a:prstClr val="white"/>
            </a:duotone>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3A0FBD-3239-4140-9221-77590059AA73}">
      <dsp:nvSpPr>
        <dsp:cNvPr id="0" name=""/>
        <dsp:cNvSpPr/>
      </dsp:nvSpPr>
      <dsp:spPr>
        <a:xfrm>
          <a:off x="5" y="0"/>
          <a:ext cx="10418058" cy="5418667"/>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74B2E0-0929-4C5E-A03F-BB3A31876908}">
      <dsp:nvSpPr>
        <dsp:cNvPr id="0" name=""/>
        <dsp:cNvSpPr/>
      </dsp:nvSpPr>
      <dsp:spPr>
        <a:xfrm>
          <a:off x="2861" y="1625600"/>
          <a:ext cx="2483860"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Solution development  </a:t>
          </a:r>
        </a:p>
      </dsp:txBody>
      <dsp:txXfrm>
        <a:off x="108668" y="1731407"/>
        <a:ext cx="2272246" cy="1955852"/>
      </dsp:txXfrm>
    </dsp:sp>
    <dsp:sp modelId="{0B1101CE-82D7-4016-99F6-1F4C24FF36D4}">
      <dsp:nvSpPr>
        <dsp:cNvPr id="0" name=""/>
        <dsp:cNvSpPr/>
      </dsp:nvSpPr>
      <dsp:spPr>
        <a:xfrm>
          <a:off x="2645688" y="1625600"/>
          <a:ext cx="2483860"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Ofgem direction </a:t>
          </a:r>
        </a:p>
        <a:p>
          <a:pPr marL="0" lvl="0" indent="0" algn="ctr" defTabSz="1333500">
            <a:lnSpc>
              <a:spcPct val="90000"/>
            </a:lnSpc>
            <a:spcBef>
              <a:spcPct val="0"/>
            </a:spcBef>
            <a:spcAft>
              <a:spcPct val="35000"/>
            </a:spcAft>
            <a:buNone/>
          </a:pPr>
          <a:r>
            <a:rPr lang="en-GB" sz="1800" kern="1200" dirty="0"/>
            <a:t>(28 days to implement)</a:t>
          </a:r>
        </a:p>
      </dsp:txBody>
      <dsp:txXfrm>
        <a:off x="2751495" y="1731407"/>
        <a:ext cx="2272246" cy="1955852"/>
      </dsp:txXfrm>
    </dsp:sp>
    <dsp:sp modelId="{AF3BC440-36F4-4223-84BE-2B0C4EC3C8D3}">
      <dsp:nvSpPr>
        <dsp:cNvPr id="0" name=""/>
        <dsp:cNvSpPr/>
      </dsp:nvSpPr>
      <dsp:spPr>
        <a:xfrm>
          <a:off x="5288515" y="1625600"/>
          <a:ext cx="2483860"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GB" sz="3500" kern="1200" dirty="0"/>
            <a:t>Release activities </a:t>
          </a:r>
        </a:p>
      </dsp:txBody>
      <dsp:txXfrm>
        <a:off x="5394322" y="1731407"/>
        <a:ext cx="2272246" cy="1955852"/>
      </dsp:txXfrm>
    </dsp:sp>
    <dsp:sp modelId="{25141C71-2506-4908-A2FE-5FCCC94DB576}">
      <dsp:nvSpPr>
        <dsp:cNvPr id="0" name=""/>
        <dsp:cNvSpPr/>
      </dsp:nvSpPr>
      <dsp:spPr>
        <a:xfrm>
          <a:off x="7931342" y="1625600"/>
          <a:ext cx="2483860"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Implementation</a:t>
          </a:r>
        </a:p>
      </dsp:txBody>
      <dsp:txXfrm>
        <a:off x="8037149" y="1731407"/>
        <a:ext cx="2272246" cy="195585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0A28E9-552C-4B12-8F71-6BE2D2363C6E}">
      <dsp:nvSpPr>
        <dsp:cNvPr id="0" name=""/>
        <dsp:cNvSpPr/>
      </dsp:nvSpPr>
      <dsp:spPr>
        <a:xfrm>
          <a:off x="697" y="288049"/>
          <a:ext cx="3001833" cy="3602200"/>
        </a:xfrm>
        <a:prstGeom prst="roundRect">
          <a:avLst>
            <a:gd name="adj" fmla="val 5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2870" rIns="133350" bIns="0" numCol="1" spcCol="1270" anchor="t" anchorCtr="0">
          <a:noAutofit/>
        </a:bodyPr>
        <a:lstStyle/>
        <a:p>
          <a:pPr marL="0" lvl="0" indent="0" algn="r" defTabSz="1333500">
            <a:lnSpc>
              <a:spcPct val="90000"/>
            </a:lnSpc>
            <a:spcBef>
              <a:spcPct val="0"/>
            </a:spcBef>
            <a:spcAft>
              <a:spcPct val="35000"/>
            </a:spcAft>
            <a:buNone/>
          </a:pPr>
          <a:r>
            <a:rPr lang="en-GB" sz="3000" kern="1200" dirty="0">
              <a:latin typeface="Roboto" panose="02000000000000000000" pitchFamily="2" charset="0"/>
              <a:ea typeface="Roboto" panose="02000000000000000000" pitchFamily="2" charset="0"/>
              <a:cs typeface="Roboto" panose="02000000000000000000" pitchFamily="2" charset="0"/>
            </a:rPr>
            <a:t>CP1622</a:t>
          </a:r>
        </a:p>
      </dsp:txBody>
      <dsp:txXfrm rot="16200000">
        <a:off x="-1176021" y="1464768"/>
        <a:ext cx="2953804" cy="600366"/>
      </dsp:txXfrm>
    </dsp:sp>
    <dsp:sp modelId="{EEC9946C-E123-4B5E-8181-C4FC0F8D50F8}">
      <dsp:nvSpPr>
        <dsp:cNvPr id="0" name=""/>
        <dsp:cNvSpPr/>
      </dsp:nvSpPr>
      <dsp:spPr>
        <a:xfrm>
          <a:off x="601064" y="288049"/>
          <a:ext cx="2236366" cy="360220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1722" rIns="0" bIns="0" numCol="1" spcCol="1270" anchor="t" anchorCtr="0">
          <a:noAutofit/>
        </a:bodyPr>
        <a:lstStyle/>
        <a:p>
          <a:pPr marL="0" lvl="0" indent="0" algn="l" defTabSz="800100">
            <a:lnSpc>
              <a:spcPct val="90000"/>
            </a:lnSpc>
            <a:spcBef>
              <a:spcPct val="0"/>
            </a:spcBef>
            <a:spcAft>
              <a:spcPct val="35000"/>
            </a:spcAft>
            <a:buNone/>
          </a:pPr>
          <a:r>
            <a:rPr lang="en-GB" sz="1800" kern="1200" dirty="0">
              <a:latin typeface="Roboto" panose="02000000000000000000" pitchFamily="2" charset="0"/>
              <a:ea typeface="Roboto" panose="02000000000000000000" pitchFamily="2" charset="0"/>
              <a:cs typeface="Roboto" panose="02000000000000000000" pitchFamily="2" charset="0"/>
            </a:rPr>
            <a:t>Raised to amend the SMRS validation rules for the Number of Displayed Register Digits (J2313) on the IF-005 in MHHS</a:t>
          </a:r>
        </a:p>
        <a:p>
          <a:pPr marL="0" lvl="0" indent="0" algn="l" defTabSz="800100">
            <a:lnSpc>
              <a:spcPct val="90000"/>
            </a:lnSpc>
            <a:spcBef>
              <a:spcPct val="0"/>
            </a:spcBef>
            <a:spcAft>
              <a:spcPct val="35000"/>
            </a:spcAft>
            <a:buNone/>
          </a:pPr>
          <a:endParaRPr lang="en-GB" sz="1800" kern="1200" dirty="0">
            <a:latin typeface="Roboto" panose="02000000000000000000" pitchFamily="2" charset="0"/>
            <a:ea typeface="Roboto" panose="02000000000000000000" pitchFamily="2" charset="0"/>
            <a:cs typeface="Roboto" panose="02000000000000000000" pitchFamily="2" charset="0"/>
          </a:endParaRPr>
        </a:p>
        <a:p>
          <a:pPr marL="0" lvl="0" indent="0" algn="l" defTabSz="800100">
            <a:lnSpc>
              <a:spcPct val="90000"/>
            </a:lnSpc>
            <a:spcBef>
              <a:spcPct val="0"/>
            </a:spcBef>
            <a:spcAft>
              <a:spcPct val="35000"/>
            </a:spcAft>
            <a:buNone/>
          </a:pPr>
          <a:r>
            <a:rPr lang="en-GB" sz="1800" kern="1200" dirty="0">
              <a:latin typeface="Roboto" panose="02000000000000000000" pitchFamily="2" charset="0"/>
              <a:ea typeface="Roboto" panose="02000000000000000000" pitchFamily="2" charset="0"/>
              <a:cs typeface="Roboto" panose="02000000000000000000" pitchFamily="2" charset="0"/>
            </a:rPr>
            <a:t>Has direct impact on D0312, which contains the J2313 for legacy</a:t>
          </a:r>
        </a:p>
      </dsp:txBody>
      <dsp:txXfrm>
        <a:off x="601064" y="288049"/>
        <a:ext cx="2236366" cy="3602200"/>
      </dsp:txXfrm>
    </dsp:sp>
    <dsp:sp modelId="{F60EBB73-7015-4998-881A-03ECD303C57B}">
      <dsp:nvSpPr>
        <dsp:cNvPr id="0" name=""/>
        <dsp:cNvSpPr/>
      </dsp:nvSpPr>
      <dsp:spPr>
        <a:xfrm>
          <a:off x="3107595" y="288049"/>
          <a:ext cx="3001833" cy="3602200"/>
        </a:xfrm>
        <a:prstGeom prst="roundRect">
          <a:avLst>
            <a:gd name="adj" fmla="val 5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2870" rIns="133350" bIns="0" numCol="1" spcCol="1270" anchor="t" anchorCtr="0">
          <a:noAutofit/>
        </a:bodyPr>
        <a:lstStyle/>
        <a:p>
          <a:pPr marL="0" lvl="0" indent="0" algn="r" defTabSz="1333500">
            <a:lnSpc>
              <a:spcPct val="90000"/>
            </a:lnSpc>
            <a:spcBef>
              <a:spcPct val="0"/>
            </a:spcBef>
            <a:spcAft>
              <a:spcPct val="35000"/>
            </a:spcAft>
            <a:buNone/>
          </a:pPr>
          <a:r>
            <a:rPr lang="en-GB" sz="3000" kern="1200" dirty="0">
              <a:latin typeface="Roboto" panose="02000000000000000000" pitchFamily="2" charset="0"/>
              <a:ea typeface="Roboto" panose="02000000000000000000" pitchFamily="2" charset="0"/>
              <a:cs typeface="Roboto" panose="02000000000000000000" pitchFamily="2" charset="0"/>
            </a:rPr>
            <a:t>R0300</a:t>
          </a:r>
        </a:p>
      </dsp:txBody>
      <dsp:txXfrm rot="16200000">
        <a:off x="1930876" y="1464768"/>
        <a:ext cx="2953804" cy="600366"/>
      </dsp:txXfrm>
    </dsp:sp>
    <dsp:sp modelId="{7DD302E1-A65D-4996-8DC1-89E34B3C0BD6}">
      <dsp:nvSpPr>
        <dsp:cNvPr id="0" name=""/>
        <dsp:cNvSpPr/>
      </dsp:nvSpPr>
      <dsp:spPr>
        <a:xfrm rot="5400000">
          <a:off x="2857739" y="3153001"/>
          <a:ext cx="529729" cy="450275"/>
        </a:xfrm>
        <a:prstGeom prst="flowChartExtra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C9D00B-DAE3-47F0-A5A8-5E843540EAD2}">
      <dsp:nvSpPr>
        <dsp:cNvPr id="0" name=""/>
        <dsp:cNvSpPr/>
      </dsp:nvSpPr>
      <dsp:spPr>
        <a:xfrm>
          <a:off x="3707962" y="288049"/>
          <a:ext cx="2236366" cy="360220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1722" rIns="0" bIns="0" numCol="1" spcCol="1270" anchor="t" anchorCtr="0">
          <a:noAutofit/>
        </a:bodyPr>
        <a:lstStyle/>
        <a:p>
          <a:pPr marL="0" lvl="0" indent="0" algn="l" defTabSz="800100">
            <a:lnSpc>
              <a:spcPct val="90000"/>
            </a:lnSpc>
            <a:spcBef>
              <a:spcPct val="0"/>
            </a:spcBef>
            <a:spcAft>
              <a:spcPct val="35000"/>
            </a:spcAft>
            <a:buNone/>
          </a:pPr>
          <a:r>
            <a:rPr lang="en-GB" sz="1800" kern="1200" dirty="0">
              <a:latin typeface="Roboto" panose="02000000000000000000" pitchFamily="2" charset="0"/>
              <a:ea typeface="Roboto" panose="02000000000000000000" pitchFamily="2" charset="0"/>
              <a:cs typeface="Roboto" panose="02000000000000000000" pitchFamily="2" charset="0"/>
            </a:rPr>
            <a:t>Raised with fully-formed solution</a:t>
          </a:r>
        </a:p>
        <a:p>
          <a:pPr marL="0" lvl="0" indent="0" algn="l" defTabSz="800100">
            <a:lnSpc>
              <a:spcPct val="90000"/>
            </a:lnSpc>
            <a:spcBef>
              <a:spcPct val="0"/>
            </a:spcBef>
            <a:spcAft>
              <a:spcPct val="35000"/>
            </a:spcAft>
            <a:buNone/>
          </a:pPr>
          <a:endParaRPr lang="en-GB" sz="1200" kern="1200" dirty="0">
            <a:latin typeface="Roboto" panose="02000000000000000000" pitchFamily="2" charset="0"/>
            <a:ea typeface="Roboto" panose="02000000000000000000" pitchFamily="2" charset="0"/>
            <a:cs typeface="Roboto" panose="02000000000000000000" pitchFamily="2" charset="0"/>
          </a:endParaRPr>
        </a:p>
        <a:p>
          <a:pPr marL="0" lvl="0" indent="0" algn="l" defTabSz="800100">
            <a:lnSpc>
              <a:spcPct val="90000"/>
            </a:lnSpc>
            <a:spcBef>
              <a:spcPct val="0"/>
            </a:spcBef>
            <a:spcAft>
              <a:spcPct val="35000"/>
            </a:spcAft>
            <a:buNone/>
          </a:pPr>
          <a:r>
            <a:rPr lang="en-GB" sz="1800" kern="1200" dirty="0">
              <a:latin typeface="Roboto" panose="02000000000000000000" pitchFamily="2" charset="0"/>
              <a:ea typeface="Roboto" panose="02000000000000000000" pitchFamily="2" charset="0"/>
              <a:cs typeface="Roboto" panose="02000000000000000000" pitchFamily="2" charset="0"/>
            </a:rPr>
            <a:t>Urgent CP to meet CP1622 timings</a:t>
          </a:r>
        </a:p>
        <a:p>
          <a:pPr marL="0" lvl="0" indent="0" algn="l" defTabSz="800100">
            <a:lnSpc>
              <a:spcPct val="90000"/>
            </a:lnSpc>
            <a:spcBef>
              <a:spcPct val="0"/>
            </a:spcBef>
            <a:spcAft>
              <a:spcPct val="35000"/>
            </a:spcAft>
            <a:buNone/>
          </a:pPr>
          <a:endParaRPr lang="en-GB" sz="1200" kern="1200" dirty="0">
            <a:latin typeface="Roboto" panose="02000000000000000000" pitchFamily="2" charset="0"/>
            <a:ea typeface="Roboto" panose="02000000000000000000" pitchFamily="2" charset="0"/>
            <a:cs typeface="Roboto" panose="02000000000000000000" pitchFamily="2" charset="0"/>
          </a:endParaRPr>
        </a:p>
        <a:p>
          <a:pPr marL="0" lvl="0" indent="0" algn="l" defTabSz="800100">
            <a:lnSpc>
              <a:spcPct val="90000"/>
            </a:lnSpc>
            <a:spcBef>
              <a:spcPct val="0"/>
            </a:spcBef>
            <a:spcAft>
              <a:spcPct val="35000"/>
            </a:spcAft>
            <a:buNone/>
          </a:pPr>
          <a:r>
            <a:rPr lang="en-GB" sz="1800" kern="1200" dirty="0">
              <a:latin typeface="Roboto" panose="02000000000000000000" pitchFamily="2" charset="0"/>
              <a:ea typeface="Roboto" panose="02000000000000000000" pitchFamily="2" charset="0"/>
              <a:cs typeface="Roboto" panose="02000000000000000000" pitchFamily="2" charset="0"/>
            </a:rPr>
            <a:t>Initial assessment identified wider impacts not considered by CP1622 - REC response submitted on CP1622</a:t>
          </a:r>
        </a:p>
      </dsp:txBody>
      <dsp:txXfrm>
        <a:off x="3707962" y="288049"/>
        <a:ext cx="2236366" cy="3602200"/>
      </dsp:txXfrm>
    </dsp:sp>
    <dsp:sp modelId="{C4C28824-9E06-4543-8754-7B3E94BC2AE6}">
      <dsp:nvSpPr>
        <dsp:cNvPr id="0" name=""/>
        <dsp:cNvSpPr/>
      </dsp:nvSpPr>
      <dsp:spPr>
        <a:xfrm>
          <a:off x="6214493" y="288049"/>
          <a:ext cx="3001833" cy="3602200"/>
        </a:xfrm>
        <a:prstGeom prst="roundRect">
          <a:avLst>
            <a:gd name="adj" fmla="val 5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2870" rIns="133350" bIns="0" numCol="1" spcCol="1270" anchor="t" anchorCtr="0">
          <a:noAutofit/>
        </a:bodyPr>
        <a:lstStyle/>
        <a:p>
          <a:pPr marL="0" lvl="0" indent="0" algn="r" defTabSz="1333500">
            <a:lnSpc>
              <a:spcPct val="90000"/>
            </a:lnSpc>
            <a:spcBef>
              <a:spcPct val="0"/>
            </a:spcBef>
            <a:spcAft>
              <a:spcPct val="35000"/>
            </a:spcAft>
            <a:buNone/>
          </a:pPr>
          <a:r>
            <a:rPr lang="en-GB" sz="3000" kern="1200" dirty="0">
              <a:latin typeface="Roboto" panose="02000000000000000000" pitchFamily="2" charset="0"/>
              <a:ea typeface="Roboto" panose="02000000000000000000" pitchFamily="2" charset="0"/>
              <a:cs typeface="Roboto" panose="02000000000000000000" pitchFamily="2" charset="0"/>
            </a:rPr>
            <a:t>MHHS Migration</a:t>
          </a:r>
        </a:p>
      </dsp:txBody>
      <dsp:txXfrm rot="16200000">
        <a:off x="5037774" y="1464768"/>
        <a:ext cx="2953804" cy="600366"/>
      </dsp:txXfrm>
    </dsp:sp>
    <dsp:sp modelId="{8E6514A2-ED8A-4D5C-8674-CCABCB2F29A9}">
      <dsp:nvSpPr>
        <dsp:cNvPr id="0" name=""/>
        <dsp:cNvSpPr/>
      </dsp:nvSpPr>
      <dsp:spPr>
        <a:xfrm rot="5400000">
          <a:off x="5964637" y="3153001"/>
          <a:ext cx="529729" cy="450275"/>
        </a:xfrm>
        <a:prstGeom prst="flowChartExtra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50F04C-451D-43FA-B6F6-81A49B652F36}">
      <dsp:nvSpPr>
        <dsp:cNvPr id="0" name=""/>
        <dsp:cNvSpPr/>
      </dsp:nvSpPr>
      <dsp:spPr>
        <a:xfrm>
          <a:off x="6814860" y="288049"/>
          <a:ext cx="2236366" cy="360220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1722" rIns="0" bIns="0" numCol="1" spcCol="1270" anchor="t" anchorCtr="0">
          <a:noAutofit/>
        </a:bodyPr>
        <a:lstStyle/>
        <a:p>
          <a:pPr marL="0" lvl="0" indent="0" algn="l" defTabSz="800100">
            <a:lnSpc>
              <a:spcPct val="90000"/>
            </a:lnSpc>
            <a:spcBef>
              <a:spcPct val="0"/>
            </a:spcBef>
            <a:spcAft>
              <a:spcPct val="35000"/>
            </a:spcAft>
            <a:buNone/>
          </a:pPr>
          <a:r>
            <a:rPr lang="en-GB" sz="1800" kern="1200" dirty="0">
              <a:latin typeface="Roboto" panose="02000000000000000000" pitchFamily="2" charset="0"/>
              <a:ea typeface="Roboto" panose="02000000000000000000" pitchFamily="2" charset="0"/>
              <a:cs typeface="Roboto" panose="02000000000000000000" pitchFamily="2" charset="0"/>
            </a:rPr>
            <a:t>Intention to resolve issue which has impacted Metering Points on the MHHS Migration exclusion list</a:t>
          </a:r>
        </a:p>
        <a:p>
          <a:pPr marL="0" lvl="0" indent="0" algn="l" defTabSz="800100">
            <a:lnSpc>
              <a:spcPct val="90000"/>
            </a:lnSpc>
            <a:spcBef>
              <a:spcPct val="0"/>
            </a:spcBef>
            <a:spcAft>
              <a:spcPct val="35000"/>
            </a:spcAft>
            <a:buNone/>
          </a:pPr>
          <a:endParaRPr lang="en-GB" sz="1800" kern="1200" dirty="0">
            <a:latin typeface="Roboto" panose="02000000000000000000" pitchFamily="2" charset="0"/>
            <a:ea typeface="Roboto" panose="02000000000000000000" pitchFamily="2" charset="0"/>
            <a:cs typeface="Roboto" panose="02000000000000000000" pitchFamily="2" charset="0"/>
          </a:endParaRPr>
        </a:p>
        <a:p>
          <a:pPr marL="0" lvl="0" indent="0" algn="l" defTabSz="800100">
            <a:lnSpc>
              <a:spcPct val="90000"/>
            </a:lnSpc>
            <a:spcBef>
              <a:spcPct val="0"/>
            </a:spcBef>
            <a:spcAft>
              <a:spcPct val="35000"/>
            </a:spcAft>
            <a:buNone/>
          </a:pPr>
          <a:r>
            <a:rPr lang="en-GB" sz="1800" kern="1200" dirty="0">
              <a:latin typeface="Roboto" panose="02000000000000000000" pitchFamily="2" charset="0"/>
              <a:ea typeface="Roboto" panose="02000000000000000000" pitchFamily="2" charset="0"/>
              <a:cs typeface="Roboto" panose="02000000000000000000" pitchFamily="2" charset="0"/>
            </a:rPr>
            <a:t>Urgent resolution of CP1622 / R0300 questions required to confirm urgency and requirements</a:t>
          </a:r>
        </a:p>
        <a:p>
          <a:pPr marL="0" lvl="0" indent="0" algn="l" defTabSz="800100">
            <a:lnSpc>
              <a:spcPct val="90000"/>
            </a:lnSpc>
            <a:spcBef>
              <a:spcPct val="0"/>
            </a:spcBef>
            <a:spcAft>
              <a:spcPct val="35000"/>
            </a:spcAft>
            <a:buNone/>
          </a:pPr>
          <a:endParaRPr lang="en-GB" sz="1800" kern="1200" dirty="0">
            <a:latin typeface="Roboto" panose="02000000000000000000" pitchFamily="2" charset="0"/>
            <a:ea typeface="Roboto" panose="02000000000000000000" pitchFamily="2" charset="0"/>
            <a:cs typeface="Roboto" panose="02000000000000000000" pitchFamily="2" charset="0"/>
          </a:endParaRPr>
        </a:p>
        <a:p>
          <a:pPr marL="0" lvl="0" indent="0" algn="l" defTabSz="800100">
            <a:lnSpc>
              <a:spcPct val="90000"/>
            </a:lnSpc>
            <a:spcBef>
              <a:spcPct val="0"/>
            </a:spcBef>
            <a:spcAft>
              <a:spcPct val="35000"/>
            </a:spcAft>
            <a:buNone/>
          </a:pPr>
          <a:endParaRPr lang="en-GB" sz="1800" kern="1200" dirty="0">
            <a:latin typeface="Roboto" panose="02000000000000000000" pitchFamily="2" charset="0"/>
            <a:ea typeface="Roboto" panose="02000000000000000000" pitchFamily="2" charset="0"/>
            <a:cs typeface="Roboto" panose="02000000000000000000" pitchFamily="2" charset="0"/>
          </a:endParaRPr>
        </a:p>
      </dsp:txBody>
      <dsp:txXfrm>
        <a:off x="6814860" y="288049"/>
        <a:ext cx="2236366" cy="3602200"/>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05/02/2026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05/02/2026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4</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12</a:t>
            </a:fld>
            <a:endParaRPr lang="en-GB"/>
          </a:p>
        </p:txBody>
      </p:sp>
    </p:spTree>
    <p:extLst>
      <p:ext uri="{BB962C8B-B14F-4D97-AF65-F5344CB8AC3E}">
        <p14:creationId xmlns:p14="http://schemas.microsoft.com/office/powerpoint/2010/main" val="315794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13</a:t>
            </a:fld>
            <a:endParaRPr lang="en-GB"/>
          </a:p>
        </p:txBody>
      </p:sp>
    </p:spTree>
    <p:extLst>
      <p:ext uri="{BB962C8B-B14F-4D97-AF65-F5344CB8AC3E}">
        <p14:creationId xmlns:p14="http://schemas.microsoft.com/office/powerpoint/2010/main" val="3424673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9ED63B-9FD1-4F76-A0CC-A13A0AB6110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81219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1922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8506180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5767213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270445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99854341"/>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8225359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05/02/2026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6442214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08438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0440443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883075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762919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8102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676493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079160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38080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507065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9186650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971762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7177610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764413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37849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485795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736462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0724768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929889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2905639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985089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0736795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799853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754311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777407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610151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551123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0124880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937995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9184219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4766672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28744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844107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89558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210316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49365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5846699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1108369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043244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688416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8261464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7304553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417843922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05/02/2026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2593833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06817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774099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7.xml"/><Relationship Id="rId7" Type="http://schemas.openxmlformats.org/officeDocument/2006/relationships/image" Target="../media/image1.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4.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9" Type="http://schemas.openxmlformats.org/officeDocument/2006/relationships/slideLayout" Target="../slideLayouts/slideLayout68.xml"/><Relationship Id="rId21" Type="http://schemas.openxmlformats.org/officeDocument/2006/relationships/slideLayout" Target="../slideLayouts/slideLayout50.xml"/><Relationship Id="rId34" Type="http://schemas.openxmlformats.org/officeDocument/2006/relationships/slideLayout" Target="../slideLayouts/slideLayout63.xml"/><Relationship Id="rId42" Type="http://schemas.openxmlformats.org/officeDocument/2006/relationships/slideLayout" Target="../slideLayouts/slideLayout71.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9" Type="http://schemas.openxmlformats.org/officeDocument/2006/relationships/slideLayout" Target="../slideLayouts/slideLayout58.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slideLayout" Target="../slideLayouts/slideLayout61.xml"/><Relationship Id="rId37" Type="http://schemas.openxmlformats.org/officeDocument/2006/relationships/slideLayout" Target="../slideLayouts/slideLayout66.xml"/><Relationship Id="rId40" Type="http://schemas.openxmlformats.org/officeDocument/2006/relationships/slideLayout" Target="../slideLayouts/slideLayout69.xml"/><Relationship Id="rId45" Type="http://schemas.openxmlformats.org/officeDocument/2006/relationships/image" Target="../media/image1.png"/><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36" Type="http://schemas.openxmlformats.org/officeDocument/2006/relationships/slideLayout" Target="../slideLayouts/slideLayout65.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slideLayout" Target="../slideLayouts/slideLayout60.xml"/><Relationship Id="rId44" Type="http://schemas.openxmlformats.org/officeDocument/2006/relationships/theme" Target="../theme/theme5.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 Id="rId35" Type="http://schemas.openxmlformats.org/officeDocument/2006/relationships/slideLayout" Target="../slideLayouts/slideLayout64.xml"/><Relationship Id="rId43" Type="http://schemas.openxmlformats.org/officeDocument/2006/relationships/slideLayout" Target="../slideLayouts/slideLayout72.xml"/><Relationship Id="rId8" Type="http://schemas.openxmlformats.org/officeDocument/2006/relationships/slideLayout" Target="../slideLayouts/slideLayout37.xml"/><Relationship Id="rId3" Type="http://schemas.openxmlformats.org/officeDocument/2006/relationships/slideLayout" Target="../slideLayouts/slideLayout32.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slideLayout" Target="../slideLayouts/slideLayout62.xml"/><Relationship Id="rId38" Type="http://schemas.openxmlformats.org/officeDocument/2006/relationships/slideLayout" Target="../slideLayouts/slideLayout67.xml"/><Relationship Id="rId46" Type="http://schemas.openxmlformats.org/officeDocument/2006/relationships/image" Target="../media/image2.png"/><Relationship Id="rId20" Type="http://schemas.openxmlformats.org/officeDocument/2006/relationships/slideLayout" Target="../slideLayouts/slideLayout49.xml"/><Relationship Id="rId41"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36"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701474795"/>
      </p:ext>
    </p:extLst>
  </p:cSld>
  <p:clrMap bg1="lt1" tx1="dk1" bg2="lt2" tx2="dk2" accent1="accent1" accent2="accent2" accent3="accent3" accent4="accent4" accent5="accent5" accent6="accent6" hlink="hlink" folHlink="folHlink"/>
  <p:sldLayoutIdLst>
    <p:sldLayoutId id="2147484160" r:id="rId1"/>
    <p:sldLayoutId id="214748416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7"/>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8"/>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3812228563"/>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538983824"/>
      </p:ext>
    </p:extLst>
  </p:cSld>
  <p:clrMap bg1="lt1" tx1="dk1" bg2="lt2" tx2="dk2" accent1="accent1" accent2="accent2" accent3="accent3" accent4="accent4" accent5="accent5" accent6="accent6" hlink="hlink" folHlink="folHlink"/>
  <p:sldLayoutIdLst>
    <p:sldLayoutId id="2147484284" r:id="rId1"/>
    <p:sldLayoutId id="2147484285" r:id="rId2"/>
    <p:sldLayoutId id="2147484286" r:id="rId3"/>
    <p:sldLayoutId id="2147484287" r:id="rId4"/>
    <p:sldLayoutId id="2147484288" r:id="rId5"/>
    <p:sldLayoutId id="2147484289" r:id="rId6"/>
    <p:sldLayoutId id="2147484290" r:id="rId7"/>
    <p:sldLayoutId id="2147484291" r:id="rId8"/>
    <p:sldLayoutId id="2147484292" r:id="rId9"/>
    <p:sldLayoutId id="2147484293" r:id="rId10"/>
    <p:sldLayoutId id="2147484294" r:id="rId11"/>
    <p:sldLayoutId id="2147484295" r:id="rId12"/>
    <p:sldLayoutId id="2147484296" r:id="rId13"/>
    <p:sldLayoutId id="2147484297" r:id="rId14"/>
    <p:sldLayoutId id="2147484298" r:id="rId15"/>
    <p:sldLayoutId id="2147484299" r:id="rId16"/>
    <p:sldLayoutId id="2147484300" r:id="rId17"/>
    <p:sldLayoutId id="2147484301" r:id="rId18"/>
    <p:sldLayoutId id="2147484302" r:id="rId19"/>
    <p:sldLayoutId id="2147484303" r:id="rId20"/>
    <p:sldLayoutId id="2147484304" r:id="rId21"/>
    <p:sldLayoutId id="2147484305" r:id="rId22"/>
    <p:sldLayoutId id="2147484306" r:id="rId23"/>
    <p:sldLayoutId id="2147484307" r:id="rId24"/>
    <p:sldLayoutId id="2147484308" r:id="rId25"/>
    <p:sldLayoutId id="2147484309" r:id="rId26"/>
    <p:sldLayoutId id="2147484310" r:id="rId27"/>
    <p:sldLayoutId id="2147484311" r:id="rId28"/>
    <p:sldLayoutId id="2147484312" r:id="rId29"/>
    <p:sldLayoutId id="2147484313" r:id="rId30"/>
    <p:sldLayoutId id="2147484314" r:id="rId31"/>
    <p:sldLayoutId id="2147484315" r:id="rId32"/>
    <p:sldLayoutId id="2147484316" r:id="rId33"/>
    <p:sldLayoutId id="2147484317" r:id="rId34"/>
    <p:sldLayoutId id="2147484318" r:id="rId35"/>
    <p:sldLayoutId id="2147484319" r:id="rId36"/>
    <p:sldLayoutId id="2147484320" r:id="rId37"/>
    <p:sldLayoutId id="2147484321" r:id="rId38"/>
    <p:sldLayoutId id="2147484322" r:id="rId39"/>
    <p:sldLayoutId id="2147484323" r:id="rId40"/>
    <p:sldLayoutId id="2147484324" r:id="rId41"/>
    <p:sldLayoutId id="2147484325" r:id="rId42"/>
    <p:sldLayoutId id="2147484326"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mailto:change.management@recmanager.co.uk"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hyperlink" Target="https://recportal.co.uk/group/guest/-/sharing-of-ssc-and-tpr-information-for-mhhs-smart-and-advanced-meters"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hyperlink" Target="https://recportal.co.uk/group/guest/-/ees-legacy-data-item-api-service" TargetMode="External"/><Relationship Id="rId4" Type="http://schemas.openxmlformats.org/officeDocument/2006/relationships/hyperlink" Target="https://recportal.co.uk/group/guest/-/potential-consumer-detriment-for-smart-economy-7" TargetMode="Externa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8" Type="http://schemas.openxmlformats.org/officeDocument/2006/relationships/hyperlink" Target="https://recportal.co.uk/group/guest/-/c21-to-be-introduced-into-stirg-document" TargetMode="External"/><Relationship Id="rId13" Type="http://schemas.openxmlformats.org/officeDocument/2006/relationships/hyperlink" Target="https://recportal.co.uk/group/guest/-/data-latency-sla-alignment-for-gas-enquiry-service" TargetMode="External"/><Relationship Id="rId3" Type="http://schemas.openxmlformats.org/officeDocument/2006/relationships/hyperlink" Target="https://recportal.co.uk/group/guest/-/proposal-for-limiting-queries-in-ees-api-calls-single-api-call-with-multiple-queries-" TargetMode="External"/><Relationship Id="rId7" Type="http://schemas.openxmlformats.org/officeDocument/2006/relationships/hyperlink" Target="https://recportal.co.uk/group/guest/-/missing-scenario-variant-from-r0043" TargetMode="External"/><Relationship Id="rId12" Type="http://schemas.openxmlformats.org/officeDocument/2006/relationships/hyperlink" Target="https://recportal.co.uk/group/guest/-/enabling-transparency-of-the-crs-provider-s-rec-service-level-performance" TargetMode="External"/><Relationship Id="rId17" Type="http://schemas.openxmlformats.org/officeDocument/2006/relationships/hyperlink" Target="https://recportal.co.uk/group/guest/-/housekeeping-february-2026" TargetMode="External"/><Relationship Id="rId2" Type="http://schemas.openxmlformats.org/officeDocument/2006/relationships/notesSlide" Target="../notesSlides/notesSlide5.xml"/><Relationship Id="rId16" Type="http://schemas.openxmlformats.org/officeDocument/2006/relationships/hyperlink" Target="https://recportal.co.uk/group/guest/-/clarification-and-amendments-to-annulment-definition-in-schedule-23-alignment-with-slc-obligations" TargetMode="External"/><Relationship Id="rId1" Type="http://schemas.openxmlformats.org/officeDocument/2006/relationships/slideLayout" Target="../slideLayouts/slideLayout37.xml"/><Relationship Id="rId6" Type="http://schemas.openxmlformats.org/officeDocument/2006/relationships/hyperlink" Target="https://recportal.co.uk/group/guest/-/missing-scenario-variants-in-d0179-alternate-solution" TargetMode="External"/><Relationship Id="rId11" Type="http://schemas.openxmlformats.org/officeDocument/2006/relationships/hyperlink" Target="https://recportal.co.uk/group/guest/-/clarification-of-asp-ami-and-emo-accession-requirements" TargetMode="External"/><Relationship Id="rId5" Type="http://schemas.openxmlformats.org/officeDocument/2006/relationships/hyperlink" Target="https://recportal.co.uk/group/guest/-/gas-mems-move-towards-a-single-interface-for-key-market-messages" TargetMode="External"/><Relationship Id="rId15" Type="http://schemas.openxmlformats.org/officeDocument/2006/relationships/hyperlink" Target="https://recportal.co.uk/group/guest/-/annual-address-management-plan-updates" TargetMode="External"/><Relationship Id="rId10" Type="http://schemas.openxmlformats.org/officeDocument/2006/relationships/hyperlink" Target="https://recportal.co.uk/group/guest/-/clarification-of-sip-qualification-requirements" TargetMode="External"/><Relationship Id="rId4" Type="http://schemas.openxmlformats.org/officeDocument/2006/relationships/hyperlink" Target="https://recportal.co.uk/group/guest/-/related-meter-point-rmp-status-rules" TargetMode="External"/><Relationship Id="rId9" Type="http://schemas.openxmlformats.org/officeDocument/2006/relationships/hyperlink" Target="https://recportal.co.uk/group/guest/-/mm00023-/d0135-asset-condition-report-clarification-of-intent-on-r0021/r0101" TargetMode="External"/><Relationship Id="rId14" Type="http://schemas.openxmlformats.org/officeDocument/2006/relationships/hyperlink" Target="https://recportal.co.uk/group/guest/-/css-certificate-authority-audit-clarification"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Change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05 February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cs typeface="Roboto" panose="02000000000000000000" pitchFamily="2" charset="0"/>
              </a:rPr>
              <a:t>1. Welcome and introduction</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cs typeface="Roboto" panose="02000000000000000000" pitchFamily="2" charset="0"/>
              </a:rPr>
              <a:t>Paul </a:t>
            </a:r>
            <a:r>
              <a:rPr lang="en-GB" err="1">
                <a:cs typeface="Roboto" panose="02000000000000000000" pitchFamily="2" charset="0"/>
              </a:rPr>
              <a:t>witton-dauris</a:t>
            </a:r>
            <a:endParaRPr lang="en-GB">
              <a:cs typeface="Roboto" panose="02000000000000000000" pitchFamily="2" charset="0"/>
            </a:endParaRP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3812269625"/>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47344" y="335120"/>
            <a:ext cx="9284855" cy="660111"/>
          </a:xfrm>
        </p:spPr>
        <p:txBody>
          <a:bodyPr anchor="ctr">
            <a:normAutofit/>
          </a:bodyPr>
          <a:lstStyle/>
          <a:p>
            <a:r>
              <a:rPr lang="en-GB" sz="2400">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1590074414"/>
              </p:ext>
            </p:extLst>
          </p:nvPr>
        </p:nvGraphicFramePr>
        <p:xfrm>
          <a:off x="847344" y="828203"/>
          <a:ext cx="9378204" cy="5974933"/>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47090">
                  <a:extLst>
                    <a:ext uri="{9D8B030D-6E8A-4147-A177-3AD203B41FA5}">
                      <a16:colId xmlns:a16="http://schemas.microsoft.com/office/drawing/2014/main" val="2643265497"/>
                    </a:ext>
                  </a:extLst>
                </a:gridCol>
                <a:gridCol w="1473091">
                  <a:extLst>
                    <a:ext uri="{9D8B030D-6E8A-4147-A177-3AD203B41FA5}">
                      <a16:colId xmlns:a16="http://schemas.microsoft.com/office/drawing/2014/main" val="2149799782"/>
                    </a:ext>
                  </a:extLst>
                </a:gridCol>
                <a:gridCol w="3305681">
                  <a:extLst>
                    <a:ext uri="{9D8B030D-6E8A-4147-A177-3AD203B41FA5}">
                      <a16:colId xmlns:a16="http://schemas.microsoft.com/office/drawing/2014/main" val="1672424288"/>
                    </a:ext>
                  </a:extLst>
                </a:gridCol>
              </a:tblGrid>
              <a:tr h="0">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TITLE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tc>
                <a:tc>
                  <a:txBody>
                    <a:bodyPr/>
                    <a:lstStyle/>
                    <a:p>
                      <a:pPr algn="ctr" fontAlgn="ctr"/>
                      <a:endPar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ctr"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TIME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tc>
                <a:tc>
                  <a:txBody>
                    <a:bodyPr/>
                    <a:lstStyle/>
                    <a:p>
                      <a:pPr algn="ctr" fontAlgn="ctr"/>
                      <a:endPar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LEAD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tc>
                <a:extLst>
                  <a:ext uri="{0D108BD9-81ED-4DB2-BD59-A6C34878D82A}">
                    <a16:rowId xmlns:a16="http://schemas.microsoft.com/office/drawing/2014/main" val="952606947"/>
                  </a:ext>
                </a:extLst>
              </a:tr>
              <a:tr h="464423">
                <a:tc>
                  <a:txBody>
                    <a:bodyPr/>
                    <a:lstStyle/>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Welcome and Introduction</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 </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662143624"/>
                  </a:ext>
                </a:extLst>
              </a:tr>
              <a:tr h="484754">
                <a:tc>
                  <a:txBody>
                    <a:bodyPr/>
                    <a:lstStyle/>
                    <a:p>
                      <a:pPr algn="l" rtl="0" fontAlgn="base"/>
                      <a:r>
                        <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2</a:t>
                      </a:r>
                    </a:p>
                  </a:txBody>
                  <a:tcPr marL="22680" marR="11861" marT="6480" marB="48600" anchor="ctr"/>
                </a:tc>
                <a:tc>
                  <a:txBody>
                    <a:bodyPr/>
                    <a:lstStyle/>
                    <a:p>
                      <a:pPr algn="l"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Confirmation of Agenda</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a:t>
                      </a:r>
                    </a:p>
                  </a:txBody>
                  <a:tcPr marL="22680" marR="11861" marT="6480" marB="48600" anchor="ctr"/>
                </a:tc>
                <a:extLst>
                  <a:ext uri="{0D108BD9-81ED-4DB2-BD59-A6C34878D82A}">
                    <a16:rowId xmlns:a16="http://schemas.microsoft.com/office/drawing/2014/main" val="222051283"/>
                  </a:ext>
                </a:extLst>
              </a:tr>
              <a:tr h="466344">
                <a:tc>
                  <a:txBody>
                    <a:bodyPr/>
                    <a:lstStyle/>
                    <a:p>
                      <a:pPr marL="0" algn="l" defTabSz="914400" rtl="0" eaLnBrk="1" fontAlgn="base" latinLnBrk="0" hangingPunct="1"/>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3</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Approval of Previous Minutes</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fontAlgn="ct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Harry Firth</a:t>
                      </a:r>
                    </a:p>
                  </a:txBody>
                  <a:tcPr marL="22680" marR="11861" marT="6480" marB="48600" anchor="ctr"/>
                </a:tc>
                <a:extLst>
                  <a:ext uri="{0D108BD9-81ED-4DB2-BD59-A6C34878D82A}">
                    <a16:rowId xmlns:a16="http://schemas.microsoft.com/office/drawing/2014/main" val="2348779415"/>
                  </a:ext>
                </a:extLst>
              </a:tr>
              <a:tr h="55385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4</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I0172 - End-to-End New Connections Process Review</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10:05</a:t>
                      </a:r>
                    </a:p>
                  </a:txBody>
                  <a:tcPr marL="22680" marR="11861" marT="6480" marB="48600" anchor="ctr"/>
                </a:tc>
                <a:tc>
                  <a:txBody>
                    <a:bodyPr/>
                    <a:lstStyle/>
                    <a:p>
                      <a:pPr algn="l" rtl="0" fontAlgn="base"/>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Tim Newton</a:t>
                      </a:r>
                    </a:p>
                  </a:txBody>
                  <a:tcPr marL="22680" marR="11861" marT="6480" marB="48600" anchor="ctr"/>
                </a:tc>
                <a:extLst>
                  <a:ext uri="{0D108BD9-81ED-4DB2-BD59-A6C34878D82A}">
                    <a16:rowId xmlns:a16="http://schemas.microsoft.com/office/drawing/2014/main" val="1051063983"/>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5</a:t>
                      </a:r>
                    </a:p>
                  </a:txBody>
                  <a:tcPr marL="22680" marR="11861" marT="6480" marB="48600" anchor="ctr"/>
                </a:tc>
                <a:tc>
                  <a:txBody>
                    <a:bodyPr/>
                    <a:lstStyle/>
                    <a:p>
                      <a:pPr algn="l"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I0261 - Addition of Export flag in D0303 flows</a:t>
                      </a: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10:20</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Caroline Freimuller</a:t>
                      </a:r>
                    </a:p>
                  </a:txBody>
                  <a:tcPr marL="22680" marR="11861" marT="6480" marB="48600" anchor="ctr"/>
                </a:tc>
                <a:extLst>
                  <a:ext uri="{0D108BD9-81ED-4DB2-BD59-A6C34878D82A}">
                    <a16:rowId xmlns:a16="http://schemas.microsoft.com/office/drawing/2014/main" val="1225929653"/>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6</a:t>
                      </a:r>
                    </a:p>
                  </a:txBody>
                  <a:tcPr marL="22680" marR="11861" marT="6480" marB="48600" anchor="ctr"/>
                </a:tc>
                <a:tc>
                  <a:txBody>
                    <a:bodyPr/>
                    <a:lstStyle/>
                    <a:p>
                      <a:pPr algn="l"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Approach for Issues I0273, I0290 &amp; I0303 (relating to SSC, TPR and PC)</a:t>
                      </a: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10:30</a:t>
                      </a:r>
                    </a:p>
                  </a:txBody>
                  <a:tcPr marL="22680" marR="11861" marT="6480" marB="48600" anchor="ctr"/>
                </a:tc>
                <a:tc>
                  <a:txBody>
                    <a:bodyPr/>
                    <a:lstStyle/>
                    <a:p>
                      <a:pPr algn="l" rtl="0" fontAlgn="base"/>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Harriet Truss</a:t>
                      </a:r>
                    </a:p>
                  </a:txBody>
                  <a:tcPr marL="22680" marR="11861" marT="6480" marB="48600" anchor="ctr"/>
                </a:tc>
                <a:extLst>
                  <a:ext uri="{0D108BD9-81ED-4DB2-BD59-A6C34878D82A}">
                    <a16:rowId xmlns:a16="http://schemas.microsoft.com/office/drawing/2014/main" val="3522155606"/>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7</a:t>
                      </a:r>
                    </a:p>
                  </a:txBody>
                  <a:tcPr marL="22680" marR="11861" marT="6480" marB="48600" anchor="ctr"/>
                </a:tc>
                <a:tc>
                  <a:txBody>
                    <a:bodyPr/>
                    <a:lstStyle/>
                    <a:p>
                      <a:pPr algn="l"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I0284 - Updates to Schedule 14 Measurement Transformers Commissioning Timescales</a:t>
                      </a: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10:45</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Caroline Freimuller</a:t>
                      </a:r>
                    </a:p>
                  </a:txBody>
                  <a:tcPr marL="22680" marR="11861" marT="6480" marB="48600" anchor="ctr"/>
                </a:tc>
                <a:extLst>
                  <a:ext uri="{0D108BD9-81ED-4DB2-BD59-A6C34878D82A}">
                    <a16:rowId xmlns:a16="http://schemas.microsoft.com/office/drawing/2014/main" val="2112036496"/>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8</a:t>
                      </a:r>
                    </a:p>
                  </a:txBody>
                  <a:tcPr marL="22680" marR="11861" marT="6480" marB="48600" anchor="ctr"/>
                </a:tc>
                <a:tc>
                  <a:txBody>
                    <a:bodyPr/>
                    <a:lstStyle/>
                    <a:p>
                      <a:pPr algn="l"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I0304 - Implementation of Ofgem-led Code Modification Prioritisation within the REC</a:t>
                      </a: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11:00</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Holly Law</a:t>
                      </a:r>
                    </a:p>
                  </a:txBody>
                  <a:tcPr marL="22680" marR="11861" marT="6480" marB="48600" anchor="ctr"/>
                </a:tc>
                <a:extLst>
                  <a:ext uri="{0D108BD9-81ED-4DB2-BD59-A6C34878D82A}">
                    <a16:rowId xmlns:a16="http://schemas.microsoft.com/office/drawing/2014/main" val="3816860339"/>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9</a:t>
                      </a:r>
                    </a:p>
                  </a:txBody>
                  <a:tcPr marL="22680" marR="11861" marT="6480" marB="48600" anchor="ctr"/>
                </a:tc>
                <a:tc>
                  <a:txBody>
                    <a:bodyPr/>
                    <a:lstStyle/>
                    <a:p>
                      <a:pPr algn="l"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R0300 - Amendments to D0312 to align with BSC CP1622</a:t>
                      </a: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11:15</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Harriet Truss</a:t>
                      </a:r>
                    </a:p>
                  </a:txBody>
                  <a:tcPr marL="22680" marR="11861" marT="6480" marB="48600" anchor="ctr"/>
                </a:tc>
                <a:extLst>
                  <a:ext uri="{0D108BD9-81ED-4DB2-BD59-A6C34878D82A}">
                    <a16:rowId xmlns:a16="http://schemas.microsoft.com/office/drawing/2014/main" val="2192142765"/>
                  </a:ext>
                </a:extLst>
              </a:tr>
              <a:tr h="53035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10</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Issue Tracker Update</a:t>
                      </a: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11:20</a:t>
                      </a:r>
                    </a:p>
                  </a:txBody>
                  <a:tcPr marL="22680" marR="11861" marT="6480" marB="48600" anchor="ctr"/>
                </a:tc>
                <a:tc>
                  <a:txBody>
                    <a:bodyPr/>
                    <a:lstStyle/>
                    <a:p>
                      <a:pPr algn="l" rtl="0" fontAlgn="base"/>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Holly Law</a:t>
                      </a:r>
                    </a:p>
                  </a:txBody>
                  <a:tcPr marL="22680" marR="11861" marT="6480" marB="48600" anchor="ctr"/>
                </a:tc>
                <a:extLst>
                  <a:ext uri="{0D108BD9-81ED-4DB2-BD59-A6C34878D82A}">
                    <a16:rowId xmlns:a16="http://schemas.microsoft.com/office/drawing/2014/main" val="3098268389"/>
                  </a:ext>
                </a:extLst>
              </a:tr>
              <a:tr h="73788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11</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Any Other Business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Theft Issues Group Update</a:t>
                      </a: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11:30</a:t>
                      </a:r>
                    </a:p>
                  </a:txBody>
                  <a:tcPr marL="22680" marR="11861" marT="6480" marB="48600" anchor="ctr"/>
                </a:tc>
                <a:tc>
                  <a:txBody>
                    <a:bodyPr/>
                    <a:lstStyle/>
                    <a:p>
                      <a:pPr algn="l" rtl="0" fontAlgn="base"/>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All</a:t>
                      </a:r>
                    </a:p>
                    <a:p>
                      <a:pPr algn="l" rtl="0" fontAlgn="base"/>
                      <a:endPar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l" rtl="0" fontAlgn="base"/>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Holly Law</a:t>
                      </a:r>
                    </a:p>
                  </a:txBody>
                  <a:tcPr marL="22680" marR="11861" marT="6480" marB="48600" anchor="ctr"/>
                </a:tc>
                <a:extLst>
                  <a:ext uri="{0D108BD9-81ED-4DB2-BD59-A6C34878D82A}">
                    <a16:rowId xmlns:a16="http://schemas.microsoft.com/office/drawing/2014/main" val="2702195659"/>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3. approval of previous minutes</a:t>
            </a:r>
            <a:br>
              <a:rPr lang="en-GB">
                <a:cs typeface="Roboto" panose="02000000000000000000" pitchFamily="2" charset="0"/>
              </a:rPr>
            </a:br>
            <a:r>
              <a:rPr lang="en-GB">
                <a:cs typeface="Roboto" panose="02000000000000000000" pitchFamily="2" charset="0"/>
              </a:rPr>
              <a:t> </a:t>
            </a:r>
            <a:br>
              <a:rPr lang="en-GB">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cs typeface="Roboto" panose="02000000000000000000" pitchFamily="2" charset="0"/>
              </a:rPr>
              <a:t>Harry firth</a:t>
            </a:r>
            <a:endParaRPr lang="en-GB" dirty="0">
              <a:cs typeface="Roboto" panose="02000000000000000000" pitchFamily="2" charset="0"/>
            </a:endParaRPr>
          </a:p>
        </p:txBody>
      </p:sp>
    </p:spTree>
    <p:extLst>
      <p:ext uri="{BB962C8B-B14F-4D97-AF65-F5344CB8AC3E}">
        <p14:creationId xmlns:p14="http://schemas.microsoft.com/office/powerpoint/2010/main" val="2974688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D4E0E-DB37-1FF2-E535-F6143280D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FFBE81-857F-0659-EC62-20F7EDC03463}"/>
              </a:ext>
            </a:extLst>
          </p:cNvPr>
          <p:cNvSpPr>
            <a:spLocks noGrp="1"/>
          </p:cNvSpPr>
          <p:nvPr>
            <p:ph type="title"/>
          </p:nvPr>
        </p:nvSpPr>
        <p:spPr>
          <a:xfrm>
            <a:off x="4032250" y="2013138"/>
            <a:ext cx="6968505" cy="2303275"/>
          </a:xfrm>
        </p:spPr>
        <p:txBody>
          <a:bodyPr>
            <a:normAutofit/>
          </a:bodyPr>
          <a:lstStyle/>
          <a:p>
            <a:r>
              <a:rPr lang="en-GB" sz="2400">
                <a:cs typeface="Roboto" panose="02000000000000000000" pitchFamily="2" charset="0"/>
              </a:rPr>
              <a:t>4. I0172 - End-to-End New Connections Process Review</a:t>
            </a:r>
            <a:br>
              <a:rPr lang="en-GB" sz="2400">
                <a:cs typeface="Roboto" panose="02000000000000000000" pitchFamily="2" charset="0"/>
              </a:rPr>
            </a:br>
            <a:br>
              <a:rPr lang="en-GB" sz="24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9D972FB9-FE57-5D13-AC02-B215615C68D8}"/>
              </a:ext>
            </a:extLst>
          </p:cNvPr>
          <p:cNvSpPr>
            <a:spLocks noGrp="1"/>
          </p:cNvSpPr>
          <p:nvPr>
            <p:ph type="body" sz="quarter" idx="10"/>
          </p:nvPr>
        </p:nvSpPr>
        <p:spPr/>
        <p:txBody>
          <a:bodyPr>
            <a:normAutofit/>
          </a:bodyPr>
          <a:lstStyle/>
          <a:p>
            <a:r>
              <a:rPr lang="en-GB" sz="2400" dirty="0">
                <a:cs typeface="Roboto" panose="02000000000000000000" pitchFamily="2" charset="0"/>
              </a:rPr>
              <a:t>Tim newton</a:t>
            </a:r>
          </a:p>
        </p:txBody>
      </p:sp>
    </p:spTree>
    <p:extLst>
      <p:ext uri="{BB962C8B-B14F-4D97-AF65-F5344CB8AC3E}">
        <p14:creationId xmlns:p14="http://schemas.microsoft.com/office/powerpoint/2010/main" val="2616978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37AD3-D75A-6E8D-D758-BA5B425DFC2D}"/>
              </a:ext>
            </a:extLst>
          </p:cNvPr>
          <p:cNvSpPr>
            <a:spLocks noGrp="1"/>
          </p:cNvSpPr>
          <p:nvPr>
            <p:ph type="title"/>
          </p:nvPr>
        </p:nvSpPr>
        <p:spPr/>
        <p:txBody>
          <a:bodyPr>
            <a:normAutofit fontScale="90000"/>
          </a:bodyPr>
          <a:lstStyle/>
          <a:p>
            <a:r>
              <a:rPr lang="en-GB"/>
              <a:t>I0172 - </a:t>
            </a:r>
            <a:r>
              <a:rPr lang="en-GB">
                <a:cs typeface="Roboto" panose="02000000000000000000" pitchFamily="2" charset="0"/>
              </a:rPr>
              <a:t>End-to-End New Connections Process Review</a:t>
            </a:r>
            <a:endParaRPr lang="en-GB"/>
          </a:p>
        </p:txBody>
      </p:sp>
      <p:sp>
        <p:nvSpPr>
          <p:cNvPr id="3" name="Content Placeholder 2">
            <a:extLst>
              <a:ext uri="{FF2B5EF4-FFF2-40B4-BE49-F238E27FC236}">
                <a16:creationId xmlns:a16="http://schemas.microsoft.com/office/drawing/2014/main" id="{161F475E-0D98-0DA9-F406-02C7DB21FDC8}"/>
              </a:ext>
            </a:extLst>
          </p:cNvPr>
          <p:cNvSpPr>
            <a:spLocks noGrp="1"/>
          </p:cNvSpPr>
          <p:nvPr>
            <p:ph sz="quarter" idx="10"/>
          </p:nvPr>
        </p:nvSpPr>
        <p:spPr>
          <a:xfrm>
            <a:off x="548640" y="1630036"/>
            <a:ext cx="10844784" cy="5063372"/>
          </a:xfrm>
        </p:spPr>
        <p:txBody>
          <a:bodyPr>
            <a:normAutofit/>
          </a:bodyPr>
          <a:lstStyle/>
          <a:p>
            <a:pPr marL="0" indent="0">
              <a:buNone/>
            </a:pPr>
            <a:r>
              <a:rPr lang="en-GB"/>
              <a:t>The Code Manager has received no further feedback, or requests on the new connections process since the last Change Issues Group meeting. Therefore, </a:t>
            </a:r>
            <a:r>
              <a:rPr lang="en-GB" b="1"/>
              <a:t>REC Issue I0172 – End-to-End New Connections Process review will now be classed as resolved. </a:t>
            </a:r>
          </a:p>
          <a:p>
            <a:pPr marL="0" indent="0">
              <a:buNone/>
            </a:pPr>
            <a:endParaRPr lang="en-GB" b="1"/>
          </a:p>
          <a:p>
            <a:r>
              <a:rPr lang="en-GB"/>
              <a:t>Stakeholder engagement has confirmed that the current processes are appropriately set up and no changes to the processes have been identified. </a:t>
            </a:r>
          </a:p>
          <a:p>
            <a:r>
              <a:rPr lang="en-GB"/>
              <a:t>All Address Managements aspects that have been raised under I0172, will continue to be considered and resolved under REC Issue I0200 – Address Management Targets. </a:t>
            </a:r>
          </a:p>
          <a:p>
            <a:r>
              <a:rPr lang="en-GB"/>
              <a:t>The Code Manager will review, and amend where required, all I0172 material and ensure they are accessible from a suitable place on the REC Portal.</a:t>
            </a:r>
          </a:p>
          <a:p>
            <a:r>
              <a:rPr lang="en-GB"/>
              <a:t>Recap of activities: an industry information request, engagement with the CCSG on cross‑code impacts, Change Issues Group discussions to refine the end‑to‑end new connections process (including separating gas and electricity installation activities), and published updated process maps on the REC Portal to support stakeholder understanding.</a:t>
            </a:r>
          </a:p>
          <a:p>
            <a:pPr marL="0" indent="0">
              <a:buNone/>
            </a:pPr>
            <a:endParaRPr lang="en-GB" b="1"/>
          </a:p>
          <a:p>
            <a:pPr marL="0" indent="0">
              <a:buNone/>
            </a:pPr>
            <a:endParaRPr lang="en-GB" b="1"/>
          </a:p>
          <a:p>
            <a:pPr marL="0" indent="0">
              <a:buNone/>
            </a:pPr>
            <a:endParaRPr lang="en-GB" b="1"/>
          </a:p>
        </p:txBody>
      </p:sp>
    </p:spTree>
    <p:extLst>
      <p:ext uri="{BB962C8B-B14F-4D97-AF65-F5344CB8AC3E}">
        <p14:creationId xmlns:p14="http://schemas.microsoft.com/office/powerpoint/2010/main" val="2278801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4C17D-3AAA-A112-E825-674F6BCF89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23227B-AA82-4A4A-8E8A-28E159B337A6}"/>
              </a:ext>
            </a:extLst>
          </p:cNvPr>
          <p:cNvSpPr>
            <a:spLocks noGrp="1"/>
          </p:cNvSpPr>
          <p:nvPr>
            <p:ph type="title"/>
          </p:nvPr>
        </p:nvSpPr>
        <p:spPr/>
        <p:txBody>
          <a:bodyPr>
            <a:normAutofit fontScale="90000"/>
          </a:bodyPr>
          <a:lstStyle/>
          <a:p>
            <a:r>
              <a:rPr lang="en-GB" dirty="0"/>
              <a:t>Crossed Meters – New REC Issue Expected</a:t>
            </a:r>
          </a:p>
        </p:txBody>
      </p:sp>
      <p:sp>
        <p:nvSpPr>
          <p:cNvPr id="3" name="Content Placeholder 2">
            <a:extLst>
              <a:ext uri="{FF2B5EF4-FFF2-40B4-BE49-F238E27FC236}">
                <a16:creationId xmlns:a16="http://schemas.microsoft.com/office/drawing/2014/main" id="{44251070-9330-B297-3168-8BD553B22E20}"/>
              </a:ext>
            </a:extLst>
          </p:cNvPr>
          <p:cNvSpPr>
            <a:spLocks noGrp="1"/>
          </p:cNvSpPr>
          <p:nvPr>
            <p:ph sz="quarter" idx="10"/>
          </p:nvPr>
        </p:nvSpPr>
        <p:spPr>
          <a:xfrm>
            <a:off x="521208" y="1429503"/>
            <a:ext cx="11119104" cy="5063372"/>
          </a:xfrm>
        </p:spPr>
        <p:txBody>
          <a:bodyPr>
            <a:normAutofit/>
          </a:bodyPr>
          <a:lstStyle/>
          <a:p>
            <a:pPr marL="0" indent="0">
              <a:buNone/>
            </a:pPr>
            <a:r>
              <a:rPr lang="en-GB" b="1" dirty="0"/>
              <a:t>Crossed Meters</a:t>
            </a:r>
          </a:p>
          <a:p>
            <a:r>
              <a:rPr lang="en-GB" dirty="0"/>
              <a:t>The Code Manager is still willing to explore the issue of </a:t>
            </a:r>
            <a:r>
              <a:rPr lang="en-GB"/>
              <a:t>Crossed Meters</a:t>
            </a:r>
            <a:r>
              <a:rPr lang="en-GB" dirty="0"/>
              <a:t>. At present, it is the Code Manager’s understanding that the </a:t>
            </a:r>
            <a:r>
              <a:rPr lang="en-GB"/>
              <a:t>Crossed-Meters </a:t>
            </a:r>
            <a:r>
              <a:rPr lang="en-GB" dirty="0"/>
              <a:t>process function correctly, but Parties require further guidance or clarity on the process. </a:t>
            </a:r>
          </a:p>
          <a:p>
            <a:r>
              <a:rPr lang="en-GB" dirty="0"/>
              <a:t>Thank you to all stakeholders who have provided feedback on Crossed Meters, during engagement with I0172, at the Change Issues Group, and by contacting us directly since the last Change Issues Group meeting. </a:t>
            </a:r>
          </a:p>
          <a:p>
            <a:r>
              <a:rPr lang="en-GB" dirty="0"/>
              <a:t>In the coming weeks, the REC Code Manager will raise a new REC Issue to further explore the Crossed Meters process</a:t>
            </a:r>
            <a:r>
              <a:rPr lang="en-GB" b="1"/>
              <a:t>. </a:t>
            </a:r>
            <a:r>
              <a:rPr lang="en-GB"/>
              <a:t>This will include a deep-dive into the existing process, including where it is currently not being followed, or where further guidance is required. </a:t>
            </a:r>
          </a:p>
          <a:p>
            <a:r>
              <a:rPr lang="en-GB"/>
              <a:t>Stakeholders will be able to engage via the usual Issue process, including at the Change Issues Group. If anyone has specific points within the Crossed Meter process, they would like us to explore under a new Issue, please contact us at </a:t>
            </a:r>
            <a:r>
              <a:rPr lang="en-GB">
                <a:hlinkClick r:id="rId2"/>
              </a:rPr>
              <a:t>change.management@recmanager.co.uk</a:t>
            </a:r>
            <a:r>
              <a:rPr lang="en-GB"/>
              <a:t>, and we can include these within the scope of the Issue. </a:t>
            </a:r>
          </a:p>
          <a:p>
            <a:endParaRPr lang="en-GB" dirty="0"/>
          </a:p>
        </p:txBody>
      </p:sp>
    </p:spTree>
    <p:extLst>
      <p:ext uri="{BB962C8B-B14F-4D97-AF65-F5344CB8AC3E}">
        <p14:creationId xmlns:p14="http://schemas.microsoft.com/office/powerpoint/2010/main" val="3949974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3959098" y="2277362"/>
            <a:ext cx="7315454" cy="2303275"/>
          </a:xfrm>
        </p:spPr>
        <p:txBody>
          <a:bodyPr>
            <a:normAutofit fontScale="90000"/>
          </a:bodyPr>
          <a:lstStyle/>
          <a:p>
            <a:br>
              <a:rPr lang="en-GB" sz="2700">
                <a:cs typeface="Roboto" panose="02000000000000000000" pitchFamily="2" charset="0"/>
              </a:rPr>
            </a:br>
            <a:r>
              <a:rPr lang="en-GB" sz="2700">
                <a:cs typeface="Roboto" panose="02000000000000000000" pitchFamily="2" charset="0"/>
              </a:rPr>
              <a:t>5. I0261 - Addition of Export flag in D0303 flows</a:t>
            </a:r>
            <a:br>
              <a:rPr lang="en-GB" sz="2700">
                <a:cs typeface="Roboto" panose="02000000000000000000" pitchFamily="2" charset="0"/>
              </a:rPr>
            </a:br>
            <a:br>
              <a:rPr lang="it-IT"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sz="2400" b="1">
                <a:cs typeface="Roboto" panose="02000000000000000000" pitchFamily="2" charset="0"/>
              </a:rPr>
              <a:t>Caroline </a:t>
            </a:r>
            <a:r>
              <a:rPr lang="en-GB" sz="2400" b="1" err="1">
                <a:cs typeface="Roboto" panose="02000000000000000000" pitchFamily="2" charset="0"/>
              </a:rPr>
              <a:t>freimuller</a:t>
            </a:r>
            <a:endParaRPr lang="en-GB" b="1">
              <a:cs typeface="Roboto" panose="02000000000000000000" pitchFamily="2" charset="0"/>
            </a:endParaRPr>
          </a:p>
        </p:txBody>
      </p:sp>
    </p:spTree>
    <p:extLst>
      <p:ext uri="{BB962C8B-B14F-4D97-AF65-F5344CB8AC3E}">
        <p14:creationId xmlns:p14="http://schemas.microsoft.com/office/powerpoint/2010/main" val="691650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EE564-B3C7-6243-512D-A077FD2D15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D13393-3840-6B5D-F257-17D4E5FB61D8}"/>
              </a:ext>
            </a:extLst>
          </p:cNvPr>
          <p:cNvSpPr>
            <a:spLocks noGrp="1"/>
          </p:cNvSpPr>
          <p:nvPr>
            <p:ph type="title"/>
          </p:nvPr>
        </p:nvSpPr>
        <p:spPr/>
        <p:txBody>
          <a:bodyPr>
            <a:normAutofit fontScale="90000"/>
          </a:bodyPr>
          <a:lstStyle/>
          <a:p>
            <a:r>
              <a:rPr lang="en-US"/>
              <a:t>I0261 - </a:t>
            </a:r>
            <a:r>
              <a:rPr lang="en-GB">
                <a:cs typeface="Roboto" panose="02000000000000000000" pitchFamily="2" charset="0"/>
              </a:rPr>
              <a:t>Addition of Export flag in D0303 flows</a:t>
            </a:r>
            <a:endParaRPr lang="en-GB"/>
          </a:p>
        </p:txBody>
      </p:sp>
      <p:graphicFrame>
        <p:nvGraphicFramePr>
          <p:cNvPr id="4" name="Table 3">
            <a:extLst>
              <a:ext uri="{FF2B5EF4-FFF2-40B4-BE49-F238E27FC236}">
                <a16:creationId xmlns:a16="http://schemas.microsoft.com/office/drawing/2014/main" id="{AE1CC201-B8EF-920C-E03C-457D68B743D7}"/>
              </a:ext>
            </a:extLst>
          </p:cNvPr>
          <p:cNvGraphicFramePr>
            <a:graphicFrameLocks noGrp="1"/>
          </p:cNvGraphicFramePr>
          <p:nvPr>
            <p:extLst>
              <p:ext uri="{D42A27DB-BD31-4B8C-83A1-F6EECF244321}">
                <p14:modId xmlns:p14="http://schemas.microsoft.com/office/powerpoint/2010/main" val="4284573790"/>
              </p:ext>
            </p:extLst>
          </p:nvPr>
        </p:nvGraphicFramePr>
        <p:xfrm>
          <a:off x="710185" y="2568870"/>
          <a:ext cx="10515597" cy="1958958"/>
        </p:xfrm>
        <a:graphic>
          <a:graphicData uri="http://schemas.openxmlformats.org/drawingml/2006/table">
            <a:tbl>
              <a:tblPr firstRow="1" firstCol="1" bandRow="1">
                <a:tableStyleId>{5940675A-B579-460E-94D1-54222C63F5DA}</a:tableStyleId>
              </a:tblPr>
              <a:tblGrid>
                <a:gridCol w="556549">
                  <a:extLst>
                    <a:ext uri="{9D8B030D-6E8A-4147-A177-3AD203B41FA5}">
                      <a16:colId xmlns:a16="http://schemas.microsoft.com/office/drawing/2014/main" val="1825310168"/>
                    </a:ext>
                  </a:extLst>
                </a:gridCol>
                <a:gridCol w="1144770">
                  <a:extLst>
                    <a:ext uri="{9D8B030D-6E8A-4147-A177-3AD203B41FA5}">
                      <a16:colId xmlns:a16="http://schemas.microsoft.com/office/drawing/2014/main" val="3602117962"/>
                    </a:ext>
                  </a:extLst>
                </a:gridCol>
                <a:gridCol w="565598">
                  <a:extLst>
                    <a:ext uri="{9D8B030D-6E8A-4147-A177-3AD203B41FA5}">
                      <a16:colId xmlns:a16="http://schemas.microsoft.com/office/drawing/2014/main" val="2162313836"/>
                    </a:ext>
                  </a:extLst>
                </a:gridCol>
                <a:gridCol w="2131173">
                  <a:extLst>
                    <a:ext uri="{9D8B030D-6E8A-4147-A177-3AD203B41FA5}">
                      <a16:colId xmlns:a16="http://schemas.microsoft.com/office/drawing/2014/main" val="2884719400"/>
                    </a:ext>
                  </a:extLst>
                </a:gridCol>
                <a:gridCol w="230764">
                  <a:extLst>
                    <a:ext uri="{9D8B030D-6E8A-4147-A177-3AD203B41FA5}">
                      <a16:colId xmlns:a16="http://schemas.microsoft.com/office/drawing/2014/main" val="2326409615"/>
                    </a:ext>
                  </a:extLst>
                </a:gridCol>
                <a:gridCol w="230764">
                  <a:extLst>
                    <a:ext uri="{9D8B030D-6E8A-4147-A177-3AD203B41FA5}">
                      <a16:colId xmlns:a16="http://schemas.microsoft.com/office/drawing/2014/main" val="2562858465"/>
                    </a:ext>
                  </a:extLst>
                </a:gridCol>
                <a:gridCol w="230764">
                  <a:extLst>
                    <a:ext uri="{9D8B030D-6E8A-4147-A177-3AD203B41FA5}">
                      <a16:colId xmlns:a16="http://schemas.microsoft.com/office/drawing/2014/main" val="3542344919"/>
                    </a:ext>
                  </a:extLst>
                </a:gridCol>
                <a:gridCol w="230764">
                  <a:extLst>
                    <a:ext uri="{9D8B030D-6E8A-4147-A177-3AD203B41FA5}">
                      <a16:colId xmlns:a16="http://schemas.microsoft.com/office/drawing/2014/main" val="1639906232"/>
                    </a:ext>
                  </a:extLst>
                </a:gridCol>
                <a:gridCol w="230764">
                  <a:extLst>
                    <a:ext uri="{9D8B030D-6E8A-4147-A177-3AD203B41FA5}">
                      <a16:colId xmlns:a16="http://schemas.microsoft.com/office/drawing/2014/main" val="515957928"/>
                    </a:ext>
                  </a:extLst>
                </a:gridCol>
                <a:gridCol w="230764">
                  <a:extLst>
                    <a:ext uri="{9D8B030D-6E8A-4147-A177-3AD203B41FA5}">
                      <a16:colId xmlns:a16="http://schemas.microsoft.com/office/drawing/2014/main" val="157254700"/>
                    </a:ext>
                  </a:extLst>
                </a:gridCol>
                <a:gridCol w="230764">
                  <a:extLst>
                    <a:ext uri="{9D8B030D-6E8A-4147-A177-3AD203B41FA5}">
                      <a16:colId xmlns:a16="http://schemas.microsoft.com/office/drawing/2014/main" val="1391790283"/>
                    </a:ext>
                  </a:extLst>
                </a:gridCol>
                <a:gridCol w="230764">
                  <a:extLst>
                    <a:ext uri="{9D8B030D-6E8A-4147-A177-3AD203B41FA5}">
                      <a16:colId xmlns:a16="http://schemas.microsoft.com/office/drawing/2014/main" val="741017352"/>
                    </a:ext>
                  </a:extLst>
                </a:gridCol>
                <a:gridCol w="2160584">
                  <a:extLst>
                    <a:ext uri="{9D8B030D-6E8A-4147-A177-3AD203B41FA5}">
                      <a16:colId xmlns:a16="http://schemas.microsoft.com/office/drawing/2014/main" val="933020177"/>
                    </a:ext>
                  </a:extLst>
                </a:gridCol>
                <a:gridCol w="2110811">
                  <a:extLst>
                    <a:ext uri="{9D8B030D-6E8A-4147-A177-3AD203B41FA5}">
                      <a16:colId xmlns:a16="http://schemas.microsoft.com/office/drawing/2014/main" val="1745606087"/>
                    </a:ext>
                  </a:extLst>
                </a:gridCol>
              </a:tblGrid>
              <a:tr h="964983">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AAA</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Direction of Energy Flow</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1-*</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Direction of Energy Flow message collection must be present for every meter installed which is owned by the Meter Asset Provider.</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G</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extLst>
                  <a:ext uri="{0D108BD9-81ED-4DB2-BD59-A6C34878D82A}">
                    <a16:rowId xmlns:a16="http://schemas.microsoft.com/office/drawing/2014/main" val="2673798114"/>
                  </a:ext>
                </a:extLst>
              </a:tr>
              <a:tr h="390759">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C</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 </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Direction of Energy Flow</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tc>
                  <a:txBody>
                    <a:bodyPr/>
                    <a:lstStyle/>
                    <a:p>
                      <a:pPr>
                        <a:lnSpc>
                          <a:spcPct val="115000"/>
                        </a:lnSpc>
                        <a:spcAft>
                          <a:spcPts val="800"/>
                        </a:spcAft>
                        <a:buNone/>
                      </a:pPr>
                      <a:r>
                        <a:rPr lang="en-GB" sz="1400" kern="100">
                          <a:effectLst/>
                          <a:latin typeface="Arial" panose="020B0604020202020204" pitchFamily="34" charset="0"/>
                          <a:cs typeface="Arial" panose="020B0604020202020204" pitchFamily="34" charset="0"/>
                        </a:rPr>
                        <a:t>Mandatory for MHHS Migrated Metering Points</a:t>
                      </a:r>
                      <a:endParaRPr lang="en-GB" sz="1400" kern="100">
                        <a:effectLst/>
                        <a:latin typeface="Arial" panose="020B0604020202020204" pitchFamily="34" charset="0"/>
                        <a:ea typeface="Aptos" panose="020B0004020202020204" pitchFamily="34" charset="0"/>
                        <a:cs typeface="Arial" panose="020B0604020202020204" pitchFamily="34" charset="0"/>
                      </a:endParaRPr>
                    </a:p>
                  </a:txBody>
                  <a:tcPr marL="9457" marR="9457" marT="9457" marB="9457" anchor="ctr"/>
                </a:tc>
                <a:extLst>
                  <a:ext uri="{0D108BD9-81ED-4DB2-BD59-A6C34878D82A}">
                    <a16:rowId xmlns:a16="http://schemas.microsoft.com/office/drawing/2014/main" val="3864061583"/>
                  </a:ext>
                </a:extLst>
              </a:tr>
            </a:tbl>
          </a:graphicData>
        </a:graphic>
      </p:graphicFrame>
      <p:sp>
        <p:nvSpPr>
          <p:cNvPr id="5" name="TextBox 4">
            <a:extLst>
              <a:ext uri="{FF2B5EF4-FFF2-40B4-BE49-F238E27FC236}">
                <a16:creationId xmlns:a16="http://schemas.microsoft.com/office/drawing/2014/main" id="{2729713E-994B-3EC2-C59D-2B69EDB64BA2}"/>
              </a:ext>
            </a:extLst>
          </p:cNvPr>
          <p:cNvSpPr txBox="1"/>
          <p:nvPr/>
        </p:nvSpPr>
        <p:spPr>
          <a:xfrm>
            <a:off x="710185" y="1444752"/>
            <a:ext cx="10143743" cy="923330"/>
          </a:xfrm>
          <a:prstGeom prst="rect">
            <a:avLst/>
          </a:prstGeom>
          <a:noFill/>
        </p:spPr>
        <p:txBody>
          <a:bodyPr wrap="square" rtlCol="0">
            <a:spAutoFit/>
          </a:bodyPr>
          <a:lstStyle/>
          <a:p>
            <a:r>
              <a:rPr lang="en-GB">
                <a:latin typeface="Arial" panose="020B0604020202020204" pitchFamily="34" charset="0"/>
                <a:cs typeface="Arial" panose="020B0604020202020204" pitchFamily="34" charset="0"/>
              </a:rPr>
              <a:t>Current proposed solution looks to add the below group to the bottom of the D0303</a:t>
            </a:r>
          </a:p>
          <a:p>
            <a:pPr marL="742950" lvl="1" indent="-285750">
              <a:buFont typeface="Arial" panose="020B0604020202020204" pitchFamily="34" charset="0"/>
              <a:buChar char="•"/>
            </a:pPr>
            <a:r>
              <a:rPr lang="en-GB">
                <a:latin typeface="Arial" panose="020B0604020202020204" pitchFamily="34" charset="0"/>
                <a:cs typeface="Arial" panose="020B0604020202020204" pitchFamily="34" charset="0"/>
              </a:rPr>
              <a:t>This will be reviewed post feedback that this would require legacy MOAs to update their system to add a group they can leave blank </a:t>
            </a:r>
          </a:p>
        </p:txBody>
      </p:sp>
      <p:sp>
        <p:nvSpPr>
          <p:cNvPr id="6" name="TextBox 5">
            <a:extLst>
              <a:ext uri="{FF2B5EF4-FFF2-40B4-BE49-F238E27FC236}">
                <a16:creationId xmlns:a16="http://schemas.microsoft.com/office/drawing/2014/main" id="{B58E7E91-5666-CD69-F4B7-0EA077B4F052}"/>
              </a:ext>
            </a:extLst>
          </p:cNvPr>
          <p:cNvSpPr txBox="1"/>
          <p:nvPr/>
        </p:nvSpPr>
        <p:spPr>
          <a:xfrm>
            <a:off x="542545" y="5557353"/>
            <a:ext cx="10143743" cy="646331"/>
          </a:xfrm>
          <a:prstGeom prst="rect">
            <a:avLst/>
          </a:prstGeom>
          <a:noFill/>
        </p:spPr>
        <p:txBody>
          <a:bodyPr wrap="square" rtlCol="0">
            <a:spAutoFit/>
          </a:bodyPr>
          <a:lstStyle/>
          <a:p>
            <a:r>
              <a:rPr lang="en-GB">
                <a:latin typeface="Arial" panose="020B0604020202020204" pitchFamily="34" charset="0"/>
                <a:cs typeface="Arial" panose="020B0604020202020204" pitchFamily="34" charset="0"/>
              </a:rPr>
              <a:t>Reminder: Party impact assessment closes 23:59 06 February 2026.</a:t>
            </a:r>
          </a:p>
          <a:p>
            <a:r>
              <a:rPr lang="en-GB">
                <a:latin typeface="Arial" panose="020B0604020202020204" pitchFamily="34" charset="0"/>
                <a:cs typeface="Arial" panose="020B0604020202020204" pitchFamily="34" charset="0"/>
              </a:rPr>
              <a:t>Please contact the Code Manager if you would like to submit a response but require an extension.</a:t>
            </a:r>
          </a:p>
        </p:txBody>
      </p:sp>
    </p:spTree>
    <p:extLst>
      <p:ext uri="{BB962C8B-B14F-4D97-AF65-F5344CB8AC3E}">
        <p14:creationId xmlns:p14="http://schemas.microsoft.com/office/powerpoint/2010/main" val="1426599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7BA90-9FC3-6F2F-810A-2EB542255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5C80B8-959C-6E1B-3257-5800FB90A9D3}"/>
              </a:ext>
            </a:extLst>
          </p:cNvPr>
          <p:cNvSpPr>
            <a:spLocks noGrp="1"/>
          </p:cNvSpPr>
          <p:nvPr>
            <p:ph type="title"/>
          </p:nvPr>
        </p:nvSpPr>
        <p:spPr>
          <a:xfrm>
            <a:off x="4032250" y="2020824"/>
            <a:ext cx="6968505" cy="2303275"/>
          </a:xfrm>
        </p:spPr>
        <p:txBody>
          <a:bodyPr>
            <a:normAutofit/>
          </a:bodyPr>
          <a:lstStyle/>
          <a:p>
            <a:r>
              <a:rPr lang="en-GB" sz="2400" dirty="0">
                <a:cs typeface="Roboto" panose="02000000000000000000" pitchFamily="2" charset="0"/>
              </a:rPr>
              <a:t>6. Approach for Issues I0273, I0290 &amp; I0303 (relating to SSC, TPR and PC)</a:t>
            </a:r>
            <a:br>
              <a:rPr lang="en-GB" sz="2400" dirty="0">
                <a:cs typeface="Roboto" panose="02000000000000000000" pitchFamily="2" charset="0"/>
              </a:rPr>
            </a:br>
            <a:br>
              <a:rPr lang="en-GB" sz="2400" dirty="0">
                <a:cs typeface="Roboto" panose="02000000000000000000" pitchFamily="2" charset="0"/>
              </a:rPr>
            </a:br>
            <a:endParaRPr lang="en-GB" sz="2400" dirty="0">
              <a:cs typeface="Roboto" panose="02000000000000000000" pitchFamily="2" charset="0"/>
            </a:endParaRPr>
          </a:p>
        </p:txBody>
      </p:sp>
      <p:sp>
        <p:nvSpPr>
          <p:cNvPr id="4" name="Text Placeholder 3">
            <a:extLst>
              <a:ext uri="{FF2B5EF4-FFF2-40B4-BE49-F238E27FC236}">
                <a16:creationId xmlns:a16="http://schemas.microsoft.com/office/drawing/2014/main" id="{D1E579F1-3467-00BD-3D4B-8E3BE61A280F}"/>
              </a:ext>
            </a:extLst>
          </p:cNvPr>
          <p:cNvSpPr>
            <a:spLocks noGrp="1"/>
          </p:cNvSpPr>
          <p:nvPr>
            <p:ph type="body" sz="quarter" idx="10"/>
          </p:nvPr>
        </p:nvSpPr>
        <p:spPr/>
        <p:txBody>
          <a:bodyPr/>
          <a:lstStyle/>
          <a:p>
            <a:r>
              <a:rPr lang="en-GB"/>
              <a:t>Harriet truss</a:t>
            </a:r>
          </a:p>
        </p:txBody>
      </p:sp>
    </p:spTree>
    <p:extLst>
      <p:ext uri="{BB962C8B-B14F-4D97-AF65-F5344CB8AC3E}">
        <p14:creationId xmlns:p14="http://schemas.microsoft.com/office/powerpoint/2010/main" val="2021548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61EFD-BA62-A773-3D30-B35BF8EF469E}"/>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1D30C99E-028C-67E3-7711-F7410FA2EC40}"/>
              </a:ext>
            </a:extLst>
          </p:cNvPr>
          <p:cNvSpPr txBox="1">
            <a:spLocks noGrp="1"/>
          </p:cNvSpPr>
          <p:nvPr>
            <p:ph type="title"/>
          </p:nvPr>
        </p:nvSpPr>
        <p:spPr/>
        <p:txBody>
          <a:bodyPr/>
          <a:lstStyle/>
          <a:p>
            <a:pPr lvl="0"/>
            <a:r>
              <a:rPr lang="en-GB">
                <a:latin typeface="Roboto"/>
                <a:ea typeface="Roboto"/>
                <a:cs typeface="Roboto"/>
              </a:rPr>
              <a:t>REC ISSUES I0273, I0290, I0303</a:t>
            </a:r>
          </a:p>
        </p:txBody>
      </p:sp>
      <p:sp>
        <p:nvSpPr>
          <p:cNvPr id="3" name="Text Placeholder 2">
            <a:extLst>
              <a:ext uri="{FF2B5EF4-FFF2-40B4-BE49-F238E27FC236}">
                <a16:creationId xmlns:a16="http://schemas.microsoft.com/office/drawing/2014/main" id="{4EFB1383-E101-257D-C6CC-F93B0D9CD3EA}"/>
              </a:ext>
            </a:extLst>
          </p:cNvPr>
          <p:cNvSpPr>
            <a:spLocks noGrp="1"/>
          </p:cNvSpPr>
          <p:nvPr>
            <p:ph type="body" sz="quarter" idx="10"/>
          </p:nvPr>
        </p:nvSpPr>
        <p:spPr>
          <a:xfrm>
            <a:off x="838200" y="1322388"/>
            <a:ext cx="9285288" cy="1052322"/>
          </a:xfrm>
        </p:spPr>
        <p:txBody>
          <a:bodyPr numCol="1">
            <a:normAutofit/>
          </a:bodyPr>
          <a:lstStyle/>
          <a:p>
            <a:r>
              <a:rPr lang="en-GB" sz="1600"/>
              <a:t>Market-wide Half Hourly Settlement arrangements include changes to the availability of certain Data Items that were previously strongly linked to settlement processes but have over time become embedded in Supplier business processes. </a:t>
            </a:r>
          </a:p>
        </p:txBody>
      </p:sp>
      <p:graphicFrame>
        <p:nvGraphicFramePr>
          <p:cNvPr id="5" name="Table Placeholder 4">
            <a:extLst>
              <a:ext uri="{FF2B5EF4-FFF2-40B4-BE49-F238E27FC236}">
                <a16:creationId xmlns:a16="http://schemas.microsoft.com/office/drawing/2014/main" id="{CBC817F7-94F1-7692-9454-1D2F253CB174}"/>
              </a:ext>
            </a:extLst>
          </p:cNvPr>
          <p:cNvGraphicFramePr>
            <a:graphicFrameLocks noGrp="1"/>
          </p:cNvGraphicFramePr>
          <p:nvPr>
            <p:ph type="tbl" sz="quarter" idx="11"/>
          </p:nvPr>
        </p:nvGraphicFramePr>
        <p:xfrm>
          <a:off x="838200" y="3715438"/>
          <a:ext cx="10070774" cy="2454007"/>
        </p:xfrm>
        <a:graphic>
          <a:graphicData uri="http://schemas.openxmlformats.org/drawingml/2006/table">
            <a:tbl>
              <a:tblPr firstRow="1" bandRow="1">
                <a:tableStyleId>{F5AB1C69-6EDB-4FF4-983F-18BD219EF322}</a:tableStyleId>
              </a:tblPr>
              <a:tblGrid>
                <a:gridCol w="4785492">
                  <a:extLst>
                    <a:ext uri="{9D8B030D-6E8A-4147-A177-3AD203B41FA5}">
                      <a16:colId xmlns:a16="http://schemas.microsoft.com/office/drawing/2014/main" val="1421854101"/>
                    </a:ext>
                  </a:extLst>
                </a:gridCol>
                <a:gridCol w="5285282">
                  <a:extLst>
                    <a:ext uri="{9D8B030D-6E8A-4147-A177-3AD203B41FA5}">
                      <a16:colId xmlns:a16="http://schemas.microsoft.com/office/drawing/2014/main" val="3634804842"/>
                    </a:ext>
                  </a:extLst>
                </a:gridCol>
              </a:tblGrid>
              <a:tr h="361664">
                <a:tc>
                  <a:txBody>
                    <a:bodyPr/>
                    <a:lstStyle/>
                    <a:p>
                      <a:r>
                        <a:rPr lang="en-GB" sz="1400">
                          <a:latin typeface="Roboto" panose="02000000000000000000" pitchFamily="2" charset="0"/>
                          <a:ea typeface="Roboto" panose="02000000000000000000" pitchFamily="2" charset="0"/>
                          <a:cs typeface="Roboto" panose="02000000000000000000" pitchFamily="2" charset="0"/>
                        </a:rPr>
                        <a:t>REC Issue</a:t>
                      </a:r>
                    </a:p>
                  </a:txBody>
                  <a:tcPr/>
                </a:tc>
                <a:tc>
                  <a:txBody>
                    <a:bodyPr/>
                    <a:lstStyle/>
                    <a:p>
                      <a:r>
                        <a:rPr lang="en-GB" sz="1400">
                          <a:latin typeface="Roboto" panose="02000000000000000000" pitchFamily="2" charset="0"/>
                          <a:ea typeface="Roboto" panose="02000000000000000000" pitchFamily="2" charset="0"/>
                          <a:cs typeface="Roboto" panose="02000000000000000000" pitchFamily="2" charset="0"/>
                        </a:rPr>
                        <a:t>Detail</a:t>
                      </a:r>
                    </a:p>
                  </a:txBody>
                  <a:tcPr/>
                </a:tc>
                <a:extLst>
                  <a:ext uri="{0D108BD9-81ED-4DB2-BD59-A6C34878D82A}">
                    <a16:rowId xmlns:a16="http://schemas.microsoft.com/office/drawing/2014/main" val="1848389998"/>
                  </a:ext>
                </a:extLst>
              </a:tr>
              <a:tr h="805475">
                <a:tc>
                  <a:txBody>
                    <a:bodyPr/>
                    <a:lstStyle/>
                    <a:p>
                      <a:pPr algn="l" fontAlgn="ctr">
                        <a:buNone/>
                      </a:pPr>
                      <a:r>
                        <a:rPr lang="en-GB" sz="1500" b="0" i="0" u="sng" strike="noStrike">
                          <a:solidFill>
                            <a:srgbClr val="467886"/>
                          </a:solidFill>
                          <a:effectLst/>
                          <a:latin typeface="Roboto" panose="02000000000000000000" pitchFamily="2" charset="0"/>
                          <a:ea typeface="Roboto" panose="02000000000000000000" pitchFamily="2" charset="0"/>
                          <a:cs typeface="Roboto" panose="02000000000000000000" pitchFamily="2" charset="0"/>
                          <a:hlinkClick r:id="rId3"/>
                        </a:rPr>
                        <a:t>I0273 - Sharing of SSC and TPR Information for MHHS Smart and Advanced Meters</a:t>
                      </a:r>
                      <a:endParaRPr lang="en-GB" sz="1500" b="0" i="0" u="sng" strike="noStrike">
                        <a:solidFill>
                          <a:srgbClr val="467886"/>
                        </a:solidFill>
                        <a:effectLst/>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en-GB" sz="1500" kern="1200">
                          <a:solidFill>
                            <a:schemeClr val="dk1"/>
                          </a:solidFill>
                          <a:latin typeface="Roboto" panose="02000000000000000000" pitchFamily="2" charset="0"/>
                          <a:ea typeface="Roboto" panose="02000000000000000000" pitchFamily="2" charset="0"/>
                          <a:cs typeface="Roboto" panose="02000000000000000000" pitchFamily="2" charset="0"/>
                        </a:rPr>
                        <a:t>Driven by the changes to the SSC, </a:t>
                      </a:r>
                      <a:r>
                        <a:rPr lang="en-GB" sz="1500">
                          <a:latin typeface="Roboto" panose="02000000000000000000" pitchFamily="2" charset="0"/>
                          <a:ea typeface="Roboto" panose="02000000000000000000" pitchFamily="2" charset="0"/>
                          <a:cs typeface="Roboto" panose="02000000000000000000" pitchFamily="2" charset="0"/>
                        </a:rPr>
                        <a:t>that maintenance for Smart and Advanced meters is not mandatory,</a:t>
                      </a:r>
                      <a:r>
                        <a:rPr lang="en-GB" sz="1500" kern="1200">
                          <a:solidFill>
                            <a:schemeClr val="dk1"/>
                          </a:solidFill>
                          <a:latin typeface="Roboto" panose="02000000000000000000" pitchFamily="2" charset="0"/>
                          <a:ea typeface="Roboto" panose="02000000000000000000" pitchFamily="2" charset="0"/>
                          <a:cs typeface="Roboto" panose="02000000000000000000" pitchFamily="2" charset="0"/>
                        </a:rPr>
                        <a:t> and potential requirements for continued use of SSC &amp; TPR</a:t>
                      </a:r>
                    </a:p>
                  </a:txBody>
                  <a:tcPr/>
                </a:tc>
                <a:extLst>
                  <a:ext uri="{0D108BD9-81ED-4DB2-BD59-A6C34878D82A}">
                    <a16:rowId xmlns:a16="http://schemas.microsoft.com/office/drawing/2014/main" val="2154536098"/>
                  </a:ext>
                </a:extLst>
              </a:tr>
              <a:tr h="855968">
                <a:tc>
                  <a:txBody>
                    <a:bodyPr/>
                    <a:lstStyle/>
                    <a:p>
                      <a:r>
                        <a:rPr lang="en-GB" sz="1500">
                          <a:latin typeface="Roboto" panose="02000000000000000000" pitchFamily="2" charset="0"/>
                          <a:ea typeface="Roboto" panose="02000000000000000000" pitchFamily="2" charset="0"/>
                          <a:cs typeface="Roboto" panose="02000000000000000000" pitchFamily="2" charset="0"/>
                          <a:hlinkClick r:id="rId4"/>
                        </a:rPr>
                        <a:t>I0303 - Potential Consumer detriment for Smart Economy 7</a:t>
                      </a:r>
                      <a:endParaRPr lang="en-GB" sz="150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500">
                          <a:latin typeface="Roboto" panose="02000000000000000000" pitchFamily="2" charset="0"/>
                          <a:ea typeface="Roboto" panose="02000000000000000000" pitchFamily="2" charset="0"/>
                          <a:cs typeface="Roboto" panose="02000000000000000000" pitchFamily="2" charset="0"/>
                        </a:rPr>
                        <a:t>Driven by the Profile Class changes, and that maintaining the Profile Class for Smart meters is not mandatory, which is a key indicator of Economy 7 customers</a:t>
                      </a:r>
                    </a:p>
                  </a:txBody>
                  <a:tcPr/>
                </a:tc>
                <a:extLst>
                  <a:ext uri="{0D108BD9-81ED-4DB2-BD59-A6C34878D82A}">
                    <a16:rowId xmlns:a16="http://schemas.microsoft.com/office/drawing/2014/main" val="2217823756"/>
                  </a:ext>
                </a:extLst>
              </a:tr>
              <a:tr h="430900">
                <a:tc>
                  <a:txBody>
                    <a:bodyPr/>
                    <a:lstStyle/>
                    <a:p>
                      <a:r>
                        <a:rPr lang="en-GB" sz="1500">
                          <a:latin typeface="Roboto" panose="02000000000000000000" pitchFamily="2" charset="0"/>
                          <a:ea typeface="Roboto" panose="02000000000000000000" pitchFamily="2" charset="0"/>
                          <a:cs typeface="Roboto" panose="02000000000000000000" pitchFamily="2" charset="0"/>
                          <a:hlinkClick r:id="rId5"/>
                        </a:rPr>
                        <a:t>I0290 - Legacy Data Item API Service</a:t>
                      </a:r>
                      <a:endParaRPr lang="en-GB" sz="150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500" kern="1200">
                          <a:solidFill>
                            <a:schemeClr val="dk1"/>
                          </a:solidFill>
                          <a:latin typeface="Roboto" panose="02000000000000000000" pitchFamily="2" charset="0"/>
                          <a:ea typeface="Roboto" panose="02000000000000000000" pitchFamily="2" charset="0"/>
                          <a:cs typeface="Roboto" panose="02000000000000000000" pitchFamily="2" charset="0"/>
                        </a:rPr>
                        <a:t>Looking at facilitating a way to access legacy data </a:t>
                      </a:r>
                    </a:p>
                  </a:txBody>
                  <a:tcPr/>
                </a:tc>
                <a:extLst>
                  <a:ext uri="{0D108BD9-81ED-4DB2-BD59-A6C34878D82A}">
                    <a16:rowId xmlns:a16="http://schemas.microsoft.com/office/drawing/2014/main" val="4185053445"/>
                  </a:ext>
                </a:extLst>
              </a:tr>
            </a:tbl>
          </a:graphicData>
        </a:graphic>
      </p:graphicFrame>
      <p:sp>
        <p:nvSpPr>
          <p:cNvPr id="6" name="Text Placeholder 2">
            <a:extLst>
              <a:ext uri="{FF2B5EF4-FFF2-40B4-BE49-F238E27FC236}">
                <a16:creationId xmlns:a16="http://schemas.microsoft.com/office/drawing/2014/main" id="{85DF39BC-760D-9BA8-09A2-036648A5C456}"/>
              </a:ext>
            </a:extLst>
          </p:cNvPr>
          <p:cNvSpPr txBox="1">
            <a:spLocks/>
          </p:cNvSpPr>
          <p:nvPr/>
        </p:nvSpPr>
        <p:spPr>
          <a:xfrm>
            <a:off x="838200" y="2188710"/>
            <a:ext cx="9285288" cy="1240290"/>
          </a:xfrm>
          <a:prstGeom prst="rect">
            <a:avLst/>
          </a:prstGeom>
        </p:spPr>
        <p:txBody>
          <a:bodyPr vert="horz" lIns="91440" tIns="45720" rIns="91440" bIns="45720" numCol="2" rtlCol="0" anchor="ctr">
            <a:normAutofit/>
          </a:bodyPr>
          <a:lstStyle>
            <a:lvl1pPr marL="0" indent="0" algn="l" defTabSz="914400" rtl="0" eaLnBrk="1" latinLnBrk="0" hangingPunct="1">
              <a:lnSpc>
                <a:spcPct val="90000"/>
              </a:lnSpc>
              <a:spcBef>
                <a:spcPts val="1000"/>
              </a:spcBef>
              <a:buClr>
                <a:srgbClr val="70ADA3"/>
              </a:buClr>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rgbClr val="70ADA3"/>
              </a:buClr>
              <a:buFont typeface="Arial" panose="020B0604020202020204" pitchFamily="34" charset="0"/>
              <a:buNone/>
              <a:defRPr sz="16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500"/>
              </a:spcBef>
              <a:buClr>
                <a:srgbClr val="70ADA3"/>
              </a:buClr>
              <a:buFont typeface="Arial" panose="020B0604020202020204" pitchFamily="34" charset="0"/>
              <a:buNone/>
              <a:defRPr sz="14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500"/>
              </a:spcBef>
              <a:buClr>
                <a:srgbClr val="70ADA3"/>
              </a:buClr>
              <a:buFont typeface="Arial" panose="020B0604020202020204" pitchFamily="34" charset="0"/>
              <a:buNone/>
              <a:defRPr sz="12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500"/>
              </a:spcBef>
              <a:buClr>
                <a:srgbClr val="70ADA3"/>
              </a:buClr>
              <a:buFont typeface="Arial" panose="020B0604020202020204" pitchFamily="34" charset="0"/>
              <a:buNone/>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a:t>Data items in focus:</a:t>
            </a:r>
          </a:p>
          <a:p>
            <a:pPr marL="285750" indent="-285750">
              <a:buFont typeface="Arial" panose="020B0604020202020204" pitchFamily="34" charset="0"/>
              <a:buChar char="•"/>
            </a:pPr>
            <a:r>
              <a:rPr lang="en-GB" sz="1600">
                <a:latin typeface="Roboto"/>
                <a:ea typeface="Roboto"/>
                <a:cs typeface="Roboto"/>
              </a:rPr>
              <a:t>Standard Settlement Configuration </a:t>
            </a:r>
          </a:p>
          <a:p>
            <a:pPr marL="285750" indent="-285750">
              <a:buFont typeface="Arial" panose="020B0604020202020204" pitchFamily="34" charset="0"/>
              <a:buChar char="•"/>
            </a:pPr>
            <a:r>
              <a:rPr lang="en-GB" sz="1600"/>
              <a:t>Time Pattern Regime</a:t>
            </a:r>
          </a:p>
          <a:p>
            <a:pPr marL="285750" indent="-285750">
              <a:buFont typeface="Arial" panose="020B0604020202020204" pitchFamily="34" charset="0"/>
              <a:buChar char="•"/>
            </a:pPr>
            <a:r>
              <a:rPr lang="en-GB" sz="1600"/>
              <a:t>Profile Class</a:t>
            </a:r>
          </a:p>
          <a:p>
            <a:pPr marL="285750" indent="-285750">
              <a:buFont typeface="Arial" panose="020B0604020202020204" pitchFamily="34" charset="0"/>
              <a:buChar char="•"/>
            </a:pPr>
            <a:r>
              <a:rPr lang="en-GB" sz="1600"/>
              <a:t>Measurement Class</a:t>
            </a:r>
          </a:p>
          <a:p>
            <a:pPr marL="285750" indent="-285750">
              <a:buFont typeface="Arial" panose="020B0604020202020204" pitchFamily="34" charset="0"/>
              <a:buChar char="•"/>
            </a:pPr>
            <a:r>
              <a:rPr lang="en-GB" sz="1600"/>
              <a:t>Meter </a:t>
            </a:r>
            <a:r>
              <a:rPr lang="en-GB" sz="1600" err="1"/>
              <a:t>Timeswitch</a:t>
            </a:r>
            <a:r>
              <a:rPr lang="en-GB" sz="1600"/>
              <a:t> Code</a:t>
            </a:r>
          </a:p>
        </p:txBody>
      </p:sp>
    </p:spTree>
    <p:extLst>
      <p:ext uri="{BB962C8B-B14F-4D97-AF65-F5344CB8AC3E}">
        <p14:creationId xmlns:p14="http://schemas.microsoft.com/office/powerpoint/2010/main" val="141043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ED097-6CD4-4C83-8FE2-DA2199ECA703}"/>
              </a:ext>
            </a:extLst>
          </p:cNvPr>
          <p:cNvSpPr>
            <a:spLocks noGrp="1"/>
          </p:cNvSpPr>
          <p:nvPr>
            <p:ph type="title"/>
          </p:nvPr>
        </p:nvSpPr>
        <p:spPr/>
        <p:txBody>
          <a:bodyPr/>
          <a:lstStyle/>
          <a:p>
            <a:r>
              <a:rPr lang="en-GB"/>
              <a:t>Approach</a:t>
            </a:r>
          </a:p>
        </p:txBody>
      </p:sp>
      <p:sp>
        <p:nvSpPr>
          <p:cNvPr id="3" name="Text Placeholder 2">
            <a:extLst>
              <a:ext uri="{FF2B5EF4-FFF2-40B4-BE49-F238E27FC236}">
                <a16:creationId xmlns:a16="http://schemas.microsoft.com/office/drawing/2014/main" id="{C2542EDD-5F8F-0C09-EE00-1B373BACA324}"/>
              </a:ext>
            </a:extLst>
          </p:cNvPr>
          <p:cNvSpPr>
            <a:spLocks noGrp="1"/>
          </p:cNvSpPr>
          <p:nvPr>
            <p:ph type="body" sz="quarter" idx="10"/>
          </p:nvPr>
        </p:nvSpPr>
        <p:spPr>
          <a:xfrm>
            <a:off x="837767" y="1232683"/>
            <a:ext cx="9285288" cy="1236968"/>
          </a:xfrm>
        </p:spPr>
        <p:txBody>
          <a:bodyPr>
            <a:noAutofit/>
          </a:bodyPr>
          <a:lstStyle/>
          <a:p>
            <a:pPr marL="285750" indent="-285750">
              <a:buFont typeface="Arial" panose="020B0604020202020204" pitchFamily="34" charset="0"/>
              <a:buChar char="•"/>
            </a:pPr>
            <a:r>
              <a:rPr lang="en-GB" sz="1600">
                <a:cs typeface="Roboto" panose="02000000000000000000" pitchFamily="2" charset="0"/>
              </a:rPr>
              <a:t>For now, each issue will be kept separate whilst discovery work continues </a:t>
            </a:r>
          </a:p>
          <a:p>
            <a:pPr marL="285750" indent="-285750">
              <a:buFont typeface="Arial" panose="020B0604020202020204" pitchFamily="34" charset="0"/>
              <a:buChar char="•"/>
            </a:pPr>
            <a:r>
              <a:rPr lang="en-GB" sz="1600">
                <a:cs typeface="Roboto" panose="02000000000000000000" pitchFamily="2" charset="0"/>
              </a:rPr>
              <a:t>However, change analysts, and subject matter experts, are working with the Proposers to align and create efficiencies</a:t>
            </a:r>
          </a:p>
        </p:txBody>
      </p:sp>
      <p:graphicFrame>
        <p:nvGraphicFramePr>
          <p:cNvPr id="15" name="Content Placeholder 7">
            <a:extLst>
              <a:ext uri="{FF2B5EF4-FFF2-40B4-BE49-F238E27FC236}">
                <a16:creationId xmlns:a16="http://schemas.microsoft.com/office/drawing/2014/main" id="{DE2AF0D5-00EB-1669-9798-D0A239E0D609}"/>
              </a:ext>
            </a:extLst>
          </p:cNvPr>
          <p:cNvGraphicFramePr>
            <a:graphicFrameLocks/>
          </p:cNvGraphicFramePr>
          <p:nvPr/>
        </p:nvGraphicFramePr>
        <p:xfrm>
          <a:off x="970403" y="2677099"/>
          <a:ext cx="4956672" cy="3437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Content Placeholder 7">
            <a:extLst>
              <a:ext uri="{FF2B5EF4-FFF2-40B4-BE49-F238E27FC236}">
                <a16:creationId xmlns:a16="http://schemas.microsoft.com/office/drawing/2014/main" id="{F8E172E2-1DA1-5CB2-0B4B-C20E5BD7F2D2}"/>
              </a:ext>
            </a:extLst>
          </p:cNvPr>
          <p:cNvGraphicFramePr>
            <a:graphicFrameLocks/>
          </p:cNvGraphicFramePr>
          <p:nvPr/>
        </p:nvGraphicFramePr>
        <p:xfrm>
          <a:off x="5166383" y="2677099"/>
          <a:ext cx="4956672" cy="343726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290496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C0C65-98AB-794F-8C57-CA17CE9838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C59F6F-87FA-64B1-00B8-77AC8283F4AE}"/>
              </a:ext>
            </a:extLst>
          </p:cNvPr>
          <p:cNvSpPr>
            <a:spLocks noGrp="1"/>
          </p:cNvSpPr>
          <p:nvPr>
            <p:ph type="title"/>
          </p:nvPr>
        </p:nvSpPr>
        <p:spPr>
          <a:xfrm>
            <a:off x="3959098" y="2277362"/>
            <a:ext cx="7315454" cy="2303275"/>
          </a:xfrm>
        </p:spPr>
        <p:txBody>
          <a:bodyPr>
            <a:normAutofit fontScale="90000"/>
          </a:bodyPr>
          <a:lstStyle/>
          <a:p>
            <a:br>
              <a:rPr lang="en-GB" sz="2700" dirty="0">
                <a:cs typeface="Roboto" panose="02000000000000000000" pitchFamily="2" charset="0"/>
              </a:rPr>
            </a:br>
            <a:r>
              <a:rPr lang="en-GB" sz="2700" dirty="0">
                <a:cs typeface="Roboto" panose="02000000000000000000" pitchFamily="2" charset="0"/>
              </a:rPr>
              <a:t>7. I0284 - Updates to Schedule 14 Measurement Transformers Commissioning Timescales</a:t>
            </a:r>
            <a:br>
              <a:rPr lang="en-GB" sz="2700" dirty="0">
                <a:cs typeface="Roboto" panose="02000000000000000000" pitchFamily="2" charset="0"/>
              </a:rPr>
            </a:br>
            <a:br>
              <a:rPr lang="it-IT" sz="2700" dirty="0">
                <a:cs typeface="Roboto" panose="02000000000000000000" pitchFamily="2" charset="0"/>
              </a:rPr>
            </a:br>
            <a:br>
              <a:rPr lang="en-GB" sz="2700" dirty="0">
                <a:cs typeface="Roboto" panose="02000000000000000000" pitchFamily="2" charset="0"/>
              </a:rPr>
            </a:br>
            <a:endParaRPr lang="en-GB" dirty="0">
              <a:cs typeface="Roboto" panose="02000000000000000000" pitchFamily="2" charset="0"/>
            </a:endParaRPr>
          </a:p>
        </p:txBody>
      </p:sp>
      <p:sp>
        <p:nvSpPr>
          <p:cNvPr id="5" name="Text Placeholder 4">
            <a:extLst>
              <a:ext uri="{FF2B5EF4-FFF2-40B4-BE49-F238E27FC236}">
                <a16:creationId xmlns:a16="http://schemas.microsoft.com/office/drawing/2014/main" id="{701EF78F-FD64-09C8-305A-EF7D1EB1C601}"/>
              </a:ext>
            </a:extLst>
          </p:cNvPr>
          <p:cNvSpPr>
            <a:spLocks noGrp="1"/>
          </p:cNvSpPr>
          <p:nvPr>
            <p:ph type="body" sz="quarter" idx="10"/>
          </p:nvPr>
        </p:nvSpPr>
        <p:spPr/>
        <p:txBody>
          <a:bodyPr>
            <a:normAutofit/>
          </a:bodyPr>
          <a:lstStyle/>
          <a:p>
            <a:r>
              <a:rPr lang="en-GB" sz="2400" b="1">
                <a:cs typeface="Roboto" panose="02000000000000000000" pitchFamily="2" charset="0"/>
              </a:rPr>
              <a:t>Caroline Freimuller</a:t>
            </a:r>
            <a:endParaRPr lang="en-GB" b="1">
              <a:cs typeface="Roboto" panose="02000000000000000000" pitchFamily="2" charset="0"/>
            </a:endParaRPr>
          </a:p>
        </p:txBody>
      </p:sp>
    </p:spTree>
    <p:extLst>
      <p:ext uri="{BB962C8B-B14F-4D97-AF65-F5344CB8AC3E}">
        <p14:creationId xmlns:p14="http://schemas.microsoft.com/office/powerpoint/2010/main" val="2160282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EE564-B3C7-6243-512D-A077FD2D15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D13393-3840-6B5D-F257-17D4E5FB61D8}"/>
              </a:ext>
            </a:extLst>
          </p:cNvPr>
          <p:cNvSpPr>
            <a:spLocks noGrp="1"/>
          </p:cNvSpPr>
          <p:nvPr>
            <p:ph type="title"/>
          </p:nvPr>
        </p:nvSpPr>
        <p:spPr/>
        <p:txBody>
          <a:bodyPr>
            <a:normAutofit fontScale="90000"/>
          </a:bodyPr>
          <a:lstStyle/>
          <a:p>
            <a:r>
              <a:rPr lang="en-US"/>
              <a:t>I0284 - </a:t>
            </a:r>
            <a:r>
              <a:rPr lang="en-GB">
                <a:cs typeface="Roboto" panose="02000000000000000000" pitchFamily="2" charset="0"/>
              </a:rPr>
              <a:t>Updates to Schedule 14 Measurement Transformers Commissioning Timescales</a:t>
            </a:r>
            <a:endParaRPr lang="en-GB"/>
          </a:p>
        </p:txBody>
      </p:sp>
      <p:sp>
        <p:nvSpPr>
          <p:cNvPr id="4" name="TextBox 3">
            <a:extLst>
              <a:ext uri="{FF2B5EF4-FFF2-40B4-BE49-F238E27FC236}">
                <a16:creationId xmlns:a16="http://schemas.microsoft.com/office/drawing/2014/main" id="{636E3CC6-5B44-2442-7887-3EE07880EEB1}"/>
              </a:ext>
            </a:extLst>
          </p:cNvPr>
          <p:cNvSpPr txBox="1"/>
          <p:nvPr/>
        </p:nvSpPr>
        <p:spPr>
          <a:xfrm>
            <a:off x="685800" y="1602602"/>
            <a:ext cx="11146536" cy="4422236"/>
          </a:xfrm>
          <a:prstGeom prst="rect">
            <a:avLst/>
          </a:prstGeom>
          <a:noFill/>
        </p:spPr>
        <p:txBody>
          <a:bodyPr wrap="square">
            <a:spAutoFit/>
          </a:bodyPr>
          <a:lstStyle/>
          <a:p>
            <a:pPr>
              <a:lnSpc>
                <a:spcPct val="115000"/>
              </a:lnSpc>
              <a:spcBef>
                <a:spcPts val="600"/>
              </a:spcBef>
              <a:spcAft>
                <a:spcPts val="600"/>
              </a:spcAft>
              <a:buNone/>
            </a:pPr>
            <a:r>
              <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 Schedule 14 Metering Operations sets out in section 15.6 and section 30.6 the process that shall be followed where an Electricity Metering Asset requires commissioning in accordance with BSC Metering Code of Practice 4 (CoP4) and the Measurement Transformers are owned by the Distribution Network Operator (DNO). The timescales for this are currently:</a:t>
            </a:r>
            <a:endParaRPr lang="en-GB" sz="180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Aft>
                <a:spcPts val="1200"/>
              </a:spcAft>
              <a:buFont typeface="Symbol" panose="05050102010706020507" pitchFamily="18" charset="2"/>
              <a:buChar char=""/>
            </a:pPr>
            <a:r>
              <a:rPr lang="en-GB"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DNO commissions the Measurement Transformers within 16WDs of Energisation (or receipt of D0139);</a:t>
            </a:r>
            <a:endParaRPr lang="en-GB" sz="200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15000"/>
              </a:lnSpc>
              <a:spcAft>
                <a:spcPts val="1200"/>
              </a:spcAft>
              <a:buFont typeface="Symbol" panose="05050102010706020507" pitchFamily="18" charset="2"/>
              <a:buChar char=""/>
            </a:pPr>
            <a:r>
              <a:rPr lang="en-GB"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DNO sends D0383 Notification of Commissioning Information within 21WDs of Energisation;</a:t>
            </a:r>
            <a:endParaRPr lang="en-GB" sz="200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15000"/>
              </a:lnSpc>
              <a:spcAft>
                <a:spcPts val="1200"/>
              </a:spcAft>
              <a:buFont typeface="Symbol" panose="05050102010706020507" pitchFamily="18" charset="2"/>
              <a:buChar char=""/>
            </a:pPr>
            <a:r>
              <a:rPr lang="en-GB"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Meter Operator Agent (MOA) commissions Metering Asset within 32WDs of Energisation;</a:t>
            </a:r>
            <a:endParaRPr lang="en-GB" sz="200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15000"/>
              </a:lnSpc>
              <a:spcAft>
                <a:spcPts val="1200"/>
              </a:spcAft>
              <a:buFont typeface="Symbol" panose="05050102010706020507" pitchFamily="18" charset="2"/>
              <a:buChar char=""/>
            </a:pPr>
            <a:r>
              <a:rPr lang="en-GB"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Electricity Supplier resolves any defects/omissions preventing commissioning within 65WDs of Energisation;</a:t>
            </a:r>
            <a:endParaRPr lang="en-GB" sz="200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15000"/>
              </a:lnSpc>
              <a:spcAft>
                <a:spcPts val="1200"/>
              </a:spcAft>
              <a:buFont typeface="Symbol" panose="05050102010706020507" pitchFamily="18" charset="2"/>
              <a:buChar char=""/>
            </a:pPr>
            <a:r>
              <a:rPr lang="en-GB"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After resolution, MOA commissions Metering Asset within 80WDs of Energisation; and</a:t>
            </a:r>
            <a:endParaRPr lang="en-GB" sz="200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15000"/>
              </a:lnSpc>
              <a:spcAft>
                <a:spcPts val="1200"/>
              </a:spcAft>
              <a:buFont typeface="Symbol" panose="05050102010706020507" pitchFamily="18" charset="2"/>
              <a:buChar char=""/>
            </a:pPr>
            <a:r>
              <a:rPr lang="en-GB"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MOA notifies Electricity Supplier commissioning has been completed within 5WDs of completion.</a:t>
            </a:r>
            <a:endParaRPr lang="en-GB" sz="200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69195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2E400-AE7E-B4DF-FE66-39A1DA1C1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74C441-1803-F205-95B5-831EE41B8B10}"/>
              </a:ext>
            </a:extLst>
          </p:cNvPr>
          <p:cNvSpPr>
            <a:spLocks noGrp="1"/>
          </p:cNvSpPr>
          <p:nvPr>
            <p:ph type="title"/>
          </p:nvPr>
        </p:nvSpPr>
        <p:spPr/>
        <p:txBody>
          <a:bodyPr>
            <a:normAutofit fontScale="90000"/>
          </a:bodyPr>
          <a:lstStyle/>
          <a:p>
            <a:r>
              <a:rPr lang="en-US"/>
              <a:t>I0284 - </a:t>
            </a:r>
            <a:r>
              <a:rPr lang="en-GB">
                <a:cs typeface="Roboto" panose="02000000000000000000" pitchFamily="2" charset="0"/>
              </a:rPr>
              <a:t>Updates to Schedule 14 Measurement Transformers Commissioning Timescales</a:t>
            </a:r>
            <a:endParaRPr lang="en-GB"/>
          </a:p>
        </p:txBody>
      </p:sp>
      <p:sp>
        <p:nvSpPr>
          <p:cNvPr id="4" name="TextBox 3">
            <a:extLst>
              <a:ext uri="{FF2B5EF4-FFF2-40B4-BE49-F238E27FC236}">
                <a16:creationId xmlns:a16="http://schemas.microsoft.com/office/drawing/2014/main" id="{C81AD075-4F6E-1CC7-8C5D-6905488C45A1}"/>
              </a:ext>
            </a:extLst>
          </p:cNvPr>
          <p:cNvSpPr txBox="1"/>
          <p:nvPr/>
        </p:nvSpPr>
        <p:spPr>
          <a:xfrm>
            <a:off x="612648" y="1566026"/>
            <a:ext cx="11146536" cy="5314532"/>
          </a:xfrm>
          <a:prstGeom prst="rect">
            <a:avLst/>
          </a:prstGeom>
          <a:noFill/>
        </p:spPr>
        <p:txBody>
          <a:bodyPr wrap="square">
            <a:spAutoFit/>
          </a:bodyPr>
          <a:lstStyle/>
          <a:p>
            <a:pPr>
              <a:lnSpc>
                <a:spcPct val="115000"/>
              </a:lnSpc>
              <a:spcBef>
                <a:spcPts val="600"/>
              </a:spcBef>
              <a:spcAft>
                <a:spcPts val="600"/>
              </a:spcAft>
              <a:buNone/>
            </a:pPr>
            <a:r>
              <a:rPr lang="en-GB" sz="1800" b="1">
                <a:solidFill>
                  <a:srgbClr val="6AAEA4"/>
                </a:solidFill>
                <a:effectLst/>
                <a:latin typeface="Arial" panose="020B0604020202020204" pitchFamily="34" charset="0"/>
                <a:ea typeface="Times New Roman" panose="02020603050405020304" pitchFamily="18" charset="0"/>
                <a:cs typeface="Arial" panose="020B0604020202020204" pitchFamily="34" charset="0"/>
              </a:rPr>
              <a:t>Solution option 1 proposed by the Code Manager:</a:t>
            </a:r>
          </a:p>
          <a:p>
            <a:pPr>
              <a:lnSpc>
                <a:spcPct val="115000"/>
              </a:lnSpc>
              <a:spcBef>
                <a:spcPts val="600"/>
              </a:spcBef>
              <a:spcAft>
                <a:spcPts val="600"/>
              </a:spcAft>
            </a:pPr>
            <a:r>
              <a:rPr lang="en-GB">
                <a:latin typeface="Arial" panose="020B0604020202020204" pitchFamily="34" charset="0"/>
                <a:cs typeface="Arial" panose="020B0604020202020204" pitchFamily="34" charset="0"/>
              </a:rPr>
              <a:t>The below proposal reduces the total potential time allowed to 75WDs, changes to the current timescales are red-lined.</a:t>
            </a:r>
          </a:p>
          <a:p>
            <a:pPr marL="342900" lvl="0" indent="-342900">
              <a:lnSpc>
                <a:spcPct val="115000"/>
              </a:lnSpc>
              <a:spcAft>
                <a:spcPts val="1200"/>
              </a:spcAft>
              <a:buFont typeface="Symbol" panose="05050102010706020507" pitchFamily="18" charset="2"/>
              <a:buChar char=""/>
            </a:pPr>
            <a:r>
              <a:rPr lang="en-GB">
                <a:solidFill>
                  <a:srgbClr val="000000"/>
                </a:solidFill>
                <a:latin typeface="Arial" panose="020B0604020202020204" pitchFamily="34" charset="0"/>
                <a:ea typeface="Calibri" panose="020F0502020204030204" pitchFamily="34" charset="0"/>
                <a:cs typeface="Arial" panose="020B0604020202020204" pitchFamily="34" charset="0"/>
              </a:rPr>
              <a:t>DNO commissions the Measurement Transformers within 1</a:t>
            </a:r>
            <a:r>
              <a:rPr lang="en-GB">
                <a:solidFill>
                  <a:srgbClr val="FF0000"/>
                </a:solidFill>
                <a:latin typeface="Arial" panose="020B0604020202020204" pitchFamily="34" charset="0"/>
                <a:ea typeface="Calibri" panose="020F0502020204030204" pitchFamily="34" charset="0"/>
                <a:cs typeface="Arial" panose="020B0604020202020204" pitchFamily="34" charset="0"/>
              </a:rPr>
              <a:t>5</a:t>
            </a:r>
            <a:r>
              <a:rPr lang="en-GB" strike="sngStrike">
                <a:solidFill>
                  <a:srgbClr val="FF0000"/>
                </a:solidFill>
                <a:latin typeface="Arial" panose="020B0604020202020204" pitchFamily="34" charset="0"/>
                <a:ea typeface="Calibri" panose="020F0502020204030204" pitchFamily="34" charset="0"/>
                <a:cs typeface="Arial" panose="020B0604020202020204" pitchFamily="34" charset="0"/>
              </a:rPr>
              <a:t>6</a:t>
            </a:r>
            <a:r>
              <a:rPr lang="en-GB">
                <a:solidFill>
                  <a:srgbClr val="000000"/>
                </a:solidFill>
                <a:latin typeface="Arial" panose="020B0604020202020204" pitchFamily="34" charset="0"/>
                <a:ea typeface="Calibri" panose="020F0502020204030204" pitchFamily="34" charset="0"/>
                <a:cs typeface="Arial" panose="020B0604020202020204" pitchFamily="34" charset="0"/>
              </a:rPr>
              <a:t>WDs of Energisation (or receipt of D0139);</a:t>
            </a:r>
            <a:endParaRPr lang="en-GB" sz="200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15000"/>
              </a:lnSpc>
              <a:spcAft>
                <a:spcPts val="1200"/>
              </a:spcAft>
              <a:buFont typeface="Symbol" panose="05050102010706020507" pitchFamily="18" charset="2"/>
              <a:buChar char=""/>
            </a:pPr>
            <a:r>
              <a:rPr lang="en-GB">
                <a:solidFill>
                  <a:srgbClr val="000000"/>
                </a:solidFill>
                <a:latin typeface="Arial" panose="020B0604020202020204" pitchFamily="34" charset="0"/>
                <a:ea typeface="Calibri" panose="020F0502020204030204" pitchFamily="34" charset="0"/>
                <a:cs typeface="Arial" panose="020B0604020202020204" pitchFamily="34" charset="0"/>
              </a:rPr>
              <a:t>DNO sends D0383 Notification of Commissioning Information within 2</a:t>
            </a:r>
            <a:r>
              <a:rPr lang="en-GB">
                <a:solidFill>
                  <a:srgbClr val="FF0000"/>
                </a:solidFill>
                <a:latin typeface="Arial" panose="020B0604020202020204" pitchFamily="34" charset="0"/>
                <a:ea typeface="Calibri" panose="020F0502020204030204" pitchFamily="34" charset="0"/>
                <a:cs typeface="Arial" panose="020B0604020202020204" pitchFamily="34" charset="0"/>
              </a:rPr>
              <a:t>0</a:t>
            </a:r>
            <a:r>
              <a:rPr lang="en-GB" strike="sngStrike">
                <a:solidFill>
                  <a:srgbClr val="FF0000"/>
                </a:solidFill>
                <a:latin typeface="Arial" panose="020B0604020202020204" pitchFamily="34" charset="0"/>
                <a:ea typeface="Calibri" panose="020F0502020204030204" pitchFamily="34" charset="0"/>
                <a:cs typeface="Arial" panose="020B0604020202020204" pitchFamily="34" charset="0"/>
              </a:rPr>
              <a:t>1</a:t>
            </a:r>
            <a:r>
              <a:rPr lang="en-GB">
                <a:solidFill>
                  <a:srgbClr val="000000"/>
                </a:solidFill>
                <a:latin typeface="Arial" panose="020B0604020202020204" pitchFamily="34" charset="0"/>
                <a:ea typeface="Calibri" panose="020F0502020204030204" pitchFamily="34" charset="0"/>
                <a:cs typeface="Arial" panose="020B0604020202020204" pitchFamily="34" charset="0"/>
              </a:rPr>
              <a:t>WDs of Energisation;</a:t>
            </a:r>
            <a:endParaRPr lang="en-GB" sz="200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15000"/>
              </a:lnSpc>
              <a:spcAft>
                <a:spcPts val="1200"/>
              </a:spcAft>
              <a:buFont typeface="Symbol" panose="05050102010706020507" pitchFamily="18" charset="2"/>
              <a:buChar char=""/>
            </a:pPr>
            <a:r>
              <a:rPr lang="en-GB">
                <a:solidFill>
                  <a:srgbClr val="000000"/>
                </a:solidFill>
                <a:latin typeface="Arial" panose="020B0604020202020204" pitchFamily="34" charset="0"/>
                <a:ea typeface="Calibri" panose="020F0502020204030204" pitchFamily="34" charset="0"/>
                <a:cs typeface="Arial" panose="020B0604020202020204" pitchFamily="34" charset="0"/>
              </a:rPr>
              <a:t>Meter Operator Agent (MOA) commissions Metering Asset within 3</a:t>
            </a:r>
            <a:r>
              <a:rPr lang="en-GB">
                <a:solidFill>
                  <a:srgbClr val="FF0000"/>
                </a:solidFill>
                <a:latin typeface="Arial" panose="020B0604020202020204" pitchFamily="34" charset="0"/>
                <a:ea typeface="Calibri" panose="020F0502020204030204" pitchFamily="34" charset="0"/>
                <a:cs typeface="Arial" panose="020B0604020202020204" pitchFamily="34" charset="0"/>
              </a:rPr>
              <a:t>0</a:t>
            </a:r>
            <a:r>
              <a:rPr lang="en-GB" strike="sngStrike">
                <a:solidFill>
                  <a:srgbClr val="FF0000"/>
                </a:solidFill>
                <a:latin typeface="Arial" panose="020B0604020202020204" pitchFamily="34" charset="0"/>
                <a:ea typeface="Calibri" panose="020F0502020204030204" pitchFamily="34" charset="0"/>
                <a:cs typeface="Arial" panose="020B0604020202020204" pitchFamily="34" charset="0"/>
              </a:rPr>
              <a:t>2</a:t>
            </a:r>
            <a:r>
              <a:rPr lang="en-GB">
                <a:solidFill>
                  <a:srgbClr val="000000"/>
                </a:solidFill>
                <a:latin typeface="Arial" panose="020B0604020202020204" pitchFamily="34" charset="0"/>
                <a:ea typeface="Calibri" panose="020F0502020204030204" pitchFamily="34" charset="0"/>
                <a:cs typeface="Arial" panose="020B0604020202020204" pitchFamily="34" charset="0"/>
              </a:rPr>
              <a:t>WDs of Energisation;</a:t>
            </a:r>
            <a:endParaRPr lang="en-GB" sz="200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15000"/>
              </a:lnSpc>
              <a:spcAft>
                <a:spcPts val="1200"/>
              </a:spcAft>
              <a:buFont typeface="Symbol" panose="05050102010706020507" pitchFamily="18" charset="2"/>
              <a:buChar char=""/>
            </a:pPr>
            <a:r>
              <a:rPr lang="en-GB">
                <a:solidFill>
                  <a:srgbClr val="000000"/>
                </a:solidFill>
                <a:latin typeface="Arial" panose="020B0604020202020204" pitchFamily="34" charset="0"/>
                <a:ea typeface="Calibri" panose="020F0502020204030204" pitchFamily="34" charset="0"/>
                <a:cs typeface="Arial" panose="020B0604020202020204" pitchFamily="34" charset="0"/>
              </a:rPr>
              <a:t>Electricity Supplier resolves any defects/omissions preventing commissioning within </a:t>
            </a:r>
            <a:r>
              <a:rPr lang="en-GB">
                <a:solidFill>
                  <a:srgbClr val="FF0000"/>
                </a:solidFill>
                <a:latin typeface="Arial" panose="020B0604020202020204" pitchFamily="34" charset="0"/>
                <a:ea typeface="Calibri" panose="020F0502020204030204" pitchFamily="34" charset="0"/>
                <a:cs typeface="Arial" panose="020B0604020202020204" pitchFamily="34" charset="0"/>
              </a:rPr>
              <a:t>5</a:t>
            </a:r>
            <a:r>
              <a:rPr lang="en-GB" strike="sngStrike">
                <a:solidFill>
                  <a:srgbClr val="FF0000"/>
                </a:solidFill>
                <a:latin typeface="Arial" panose="020B0604020202020204" pitchFamily="34" charset="0"/>
                <a:ea typeface="Calibri" panose="020F0502020204030204" pitchFamily="34" charset="0"/>
                <a:cs typeface="Arial" panose="020B0604020202020204" pitchFamily="34" charset="0"/>
              </a:rPr>
              <a:t>6</a:t>
            </a:r>
            <a:r>
              <a:rPr lang="en-GB">
                <a:solidFill>
                  <a:srgbClr val="000000"/>
                </a:solidFill>
                <a:latin typeface="Arial" panose="020B0604020202020204" pitchFamily="34" charset="0"/>
                <a:ea typeface="Calibri" panose="020F0502020204030204" pitchFamily="34" charset="0"/>
                <a:cs typeface="Arial" panose="020B0604020202020204" pitchFamily="34" charset="0"/>
              </a:rPr>
              <a:t>5WDs of Energisation;</a:t>
            </a:r>
            <a:endParaRPr lang="en-GB" sz="200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15000"/>
              </a:lnSpc>
              <a:spcAft>
                <a:spcPts val="1200"/>
              </a:spcAft>
              <a:buFont typeface="Symbol" panose="05050102010706020507" pitchFamily="18" charset="2"/>
              <a:buChar char=""/>
            </a:pPr>
            <a:r>
              <a:rPr lang="en-GB">
                <a:solidFill>
                  <a:srgbClr val="000000"/>
                </a:solidFill>
                <a:latin typeface="Arial" panose="020B0604020202020204" pitchFamily="34" charset="0"/>
                <a:ea typeface="Calibri" panose="020F0502020204030204" pitchFamily="34" charset="0"/>
                <a:cs typeface="Arial" panose="020B0604020202020204" pitchFamily="34" charset="0"/>
              </a:rPr>
              <a:t>After resolution, MOA commissions Metering Asset within </a:t>
            </a:r>
            <a:r>
              <a:rPr lang="en-GB">
                <a:solidFill>
                  <a:srgbClr val="FF0000"/>
                </a:solidFill>
                <a:latin typeface="Arial" panose="020B0604020202020204" pitchFamily="34" charset="0"/>
                <a:ea typeface="Calibri" panose="020F0502020204030204" pitchFamily="34" charset="0"/>
                <a:cs typeface="Arial" panose="020B0604020202020204" pitchFamily="34" charset="0"/>
              </a:rPr>
              <a:t>7</a:t>
            </a:r>
            <a:r>
              <a:rPr lang="en-GB" strike="sngStrike">
                <a:solidFill>
                  <a:srgbClr val="FF0000"/>
                </a:solidFill>
                <a:latin typeface="Arial" panose="020B0604020202020204" pitchFamily="34" charset="0"/>
                <a:ea typeface="Calibri" panose="020F0502020204030204" pitchFamily="34" charset="0"/>
                <a:cs typeface="Arial" panose="020B0604020202020204" pitchFamily="34" charset="0"/>
              </a:rPr>
              <a:t>8</a:t>
            </a:r>
            <a:r>
              <a:rPr lang="en-GB">
                <a:solidFill>
                  <a:srgbClr val="000000"/>
                </a:solidFill>
                <a:latin typeface="Arial" panose="020B0604020202020204" pitchFamily="34" charset="0"/>
                <a:ea typeface="Calibri" panose="020F0502020204030204" pitchFamily="34" charset="0"/>
                <a:cs typeface="Arial" panose="020B0604020202020204" pitchFamily="34" charset="0"/>
              </a:rPr>
              <a:t>0WDs of Energisation; and</a:t>
            </a:r>
            <a:endParaRPr lang="en-GB" sz="200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15000"/>
              </a:lnSpc>
              <a:spcAft>
                <a:spcPts val="1200"/>
              </a:spcAft>
              <a:buFont typeface="Symbol" panose="05050102010706020507" pitchFamily="18" charset="2"/>
              <a:buChar char=""/>
            </a:pPr>
            <a:r>
              <a:rPr lang="en-GB">
                <a:solidFill>
                  <a:srgbClr val="000000"/>
                </a:solidFill>
                <a:latin typeface="Arial" panose="020B0604020202020204" pitchFamily="34" charset="0"/>
                <a:ea typeface="Calibri" panose="020F0502020204030204" pitchFamily="34" charset="0"/>
                <a:cs typeface="Arial" panose="020B0604020202020204" pitchFamily="34" charset="0"/>
              </a:rPr>
              <a:t>MOA notifies Electricity Supplier commissioning has been completed within 5WDs of completion.</a:t>
            </a:r>
            <a:endParaRPr lang="en-GB" sz="200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600"/>
              </a:spcBef>
              <a:spcAft>
                <a:spcPts val="600"/>
              </a:spcAft>
            </a:pPr>
            <a:endParaRPr lang="en-GB"/>
          </a:p>
          <a:p>
            <a:pPr>
              <a:lnSpc>
                <a:spcPct val="115000"/>
              </a:lnSpc>
              <a:spcBef>
                <a:spcPts val="600"/>
              </a:spcBef>
              <a:spcAft>
                <a:spcPts val="600"/>
              </a:spcAft>
              <a:buNone/>
            </a:pPr>
            <a:endParaRPr lang="en-GB" sz="200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5546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A9D81-D6EF-571D-5AEB-3165CFA41A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09E616-71AB-6E55-0341-4BD7B45C3DCA}"/>
              </a:ext>
            </a:extLst>
          </p:cNvPr>
          <p:cNvSpPr>
            <a:spLocks noGrp="1"/>
          </p:cNvSpPr>
          <p:nvPr>
            <p:ph type="title"/>
          </p:nvPr>
        </p:nvSpPr>
        <p:spPr/>
        <p:txBody>
          <a:bodyPr>
            <a:normAutofit fontScale="90000"/>
          </a:bodyPr>
          <a:lstStyle/>
          <a:p>
            <a:r>
              <a:rPr lang="en-US"/>
              <a:t>I0284 - </a:t>
            </a:r>
            <a:r>
              <a:rPr lang="en-GB">
                <a:cs typeface="Roboto" panose="02000000000000000000" pitchFamily="2" charset="0"/>
              </a:rPr>
              <a:t>Updates to Schedule 14 Measurement Transformers Commissioning Timescales</a:t>
            </a:r>
            <a:endParaRPr lang="en-GB"/>
          </a:p>
        </p:txBody>
      </p:sp>
      <p:sp>
        <p:nvSpPr>
          <p:cNvPr id="4" name="TextBox 3">
            <a:extLst>
              <a:ext uri="{FF2B5EF4-FFF2-40B4-BE49-F238E27FC236}">
                <a16:creationId xmlns:a16="http://schemas.microsoft.com/office/drawing/2014/main" id="{B0590049-1459-E097-F746-A0BDB975D3F9}"/>
              </a:ext>
            </a:extLst>
          </p:cNvPr>
          <p:cNvSpPr txBox="1"/>
          <p:nvPr/>
        </p:nvSpPr>
        <p:spPr>
          <a:xfrm>
            <a:off x="612648" y="1566026"/>
            <a:ext cx="11146536" cy="5314532"/>
          </a:xfrm>
          <a:prstGeom prst="rect">
            <a:avLst/>
          </a:prstGeom>
          <a:noFill/>
        </p:spPr>
        <p:txBody>
          <a:bodyPr wrap="square">
            <a:spAutoFit/>
          </a:bodyPr>
          <a:lstStyle/>
          <a:p>
            <a:pPr>
              <a:lnSpc>
                <a:spcPct val="115000"/>
              </a:lnSpc>
              <a:spcBef>
                <a:spcPts val="600"/>
              </a:spcBef>
              <a:spcAft>
                <a:spcPts val="600"/>
              </a:spcAft>
              <a:buNone/>
            </a:pPr>
            <a:r>
              <a:rPr lang="en-GB" sz="1800" b="1">
                <a:solidFill>
                  <a:srgbClr val="6AAEA4"/>
                </a:solidFill>
                <a:effectLst/>
                <a:latin typeface="Arial" panose="020B0604020202020204" pitchFamily="34" charset="0"/>
                <a:ea typeface="Times New Roman" panose="02020603050405020304" pitchFamily="18" charset="0"/>
                <a:cs typeface="Arial" panose="020B0604020202020204" pitchFamily="34" charset="0"/>
              </a:rPr>
              <a:t>Solution option 2 proposed by the Code Manager:</a:t>
            </a:r>
          </a:p>
          <a:p>
            <a:pPr>
              <a:lnSpc>
                <a:spcPct val="115000"/>
              </a:lnSpc>
              <a:spcBef>
                <a:spcPts val="600"/>
              </a:spcBef>
              <a:spcAft>
                <a:spcPts val="600"/>
              </a:spcAft>
            </a:pPr>
            <a:r>
              <a:rPr lang="en-GB">
                <a:latin typeface="Arial" panose="020B0604020202020204" pitchFamily="34" charset="0"/>
                <a:cs typeface="Arial" panose="020B0604020202020204" pitchFamily="34" charset="0"/>
              </a:rPr>
              <a:t>The below proposal reduces the total potential time allowed to 65WDs, changes to the current timescales are red-lined.</a:t>
            </a:r>
          </a:p>
          <a:p>
            <a:pPr marL="342900" lvl="0" indent="-342900">
              <a:lnSpc>
                <a:spcPct val="115000"/>
              </a:lnSpc>
              <a:spcAft>
                <a:spcPts val="1200"/>
              </a:spcAft>
              <a:buFont typeface="Symbol" panose="05050102010706020507" pitchFamily="18" charset="2"/>
              <a:buChar char=""/>
            </a:pPr>
            <a:r>
              <a:rPr lang="en-GB">
                <a:solidFill>
                  <a:srgbClr val="000000"/>
                </a:solidFill>
                <a:latin typeface="Arial" panose="020B0604020202020204" pitchFamily="34" charset="0"/>
                <a:ea typeface="Calibri" panose="020F0502020204030204" pitchFamily="34" charset="0"/>
                <a:cs typeface="Arial" panose="020B0604020202020204" pitchFamily="34" charset="0"/>
              </a:rPr>
              <a:t>DNO commissions the Measurement Transformers within 1</a:t>
            </a:r>
            <a:r>
              <a:rPr lang="en-GB">
                <a:solidFill>
                  <a:srgbClr val="FF0000"/>
                </a:solidFill>
                <a:latin typeface="Arial" panose="020B0604020202020204" pitchFamily="34" charset="0"/>
                <a:ea typeface="Calibri" panose="020F0502020204030204" pitchFamily="34" charset="0"/>
                <a:cs typeface="Arial" panose="020B0604020202020204" pitchFamily="34" charset="0"/>
              </a:rPr>
              <a:t>0</a:t>
            </a:r>
            <a:r>
              <a:rPr lang="en-GB" strike="sngStrike">
                <a:solidFill>
                  <a:srgbClr val="FF0000"/>
                </a:solidFill>
                <a:latin typeface="Arial" panose="020B0604020202020204" pitchFamily="34" charset="0"/>
                <a:ea typeface="Calibri" panose="020F0502020204030204" pitchFamily="34" charset="0"/>
                <a:cs typeface="Arial" panose="020B0604020202020204" pitchFamily="34" charset="0"/>
              </a:rPr>
              <a:t>6</a:t>
            </a:r>
            <a:r>
              <a:rPr lang="en-GB">
                <a:solidFill>
                  <a:srgbClr val="000000"/>
                </a:solidFill>
                <a:latin typeface="Arial" panose="020B0604020202020204" pitchFamily="34" charset="0"/>
                <a:ea typeface="Calibri" panose="020F0502020204030204" pitchFamily="34" charset="0"/>
                <a:cs typeface="Arial" panose="020B0604020202020204" pitchFamily="34" charset="0"/>
              </a:rPr>
              <a:t>WDs of Energisation (or receipt of D0139);</a:t>
            </a:r>
            <a:endParaRPr lang="en-GB" sz="200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15000"/>
              </a:lnSpc>
              <a:spcAft>
                <a:spcPts val="1200"/>
              </a:spcAft>
              <a:buFont typeface="Symbol" panose="05050102010706020507" pitchFamily="18" charset="2"/>
              <a:buChar char=""/>
            </a:pPr>
            <a:r>
              <a:rPr lang="en-GB">
                <a:solidFill>
                  <a:srgbClr val="000000"/>
                </a:solidFill>
                <a:latin typeface="Arial" panose="020B0604020202020204" pitchFamily="34" charset="0"/>
                <a:ea typeface="Calibri" panose="020F0502020204030204" pitchFamily="34" charset="0"/>
                <a:cs typeface="Arial" panose="020B0604020202020204" pitchFamily="34" charset="0"/>
              </a:rPr>
              <a:t>DNO sends D0383 Notification of Commissioning Information within </a:t>
            </a:r>
            <a:r>
              <a:rPr lang="en-GB">
                <a:solidFill>
                  <a:srgbClr val="FF0000"/>
                </a:solidFill>
                <a:latin typeface="Arial" panose="020B0604020202020204" pitchFamily="34" charset="0"/>
                <a:ea typeface="Calibri" panose="020F0502020204030204" pitchFamily="34" charset="0"/>
                <a:cs typeface="Arial" panose="020B0604020202020204" pitchFamily="34" charset="0"/>
              </a:rPr>
              <a:t>15</a:t>
            </a:r>
            <a:r>
              <a:rPr lang="en-GB" strike="sngStrike">
                <a:solidFill>
                  <a:srgbClr val="FF0000"/>
                </a:solidFill>
                <a:latin typeface="Arial" panose="020B0604020202020204" pitchFamily="34" charset="0"/>
                <a:ea typeface="Calibri" panose="020F0502020204030204" pitchFamily="34" charset="0"/>
                <a:cs typeface="Arial" panose="020B0604020202020204" pitchFamily="34" charset="0"/>
              </a:rPr>
              <a:t>21</a:t>
            </a:r>
            <a:r>
              <a:rPr lang="en-GB">
                <a:solidFill>
                  <a:srgbClr val="000000"/>
                </a:solidFill>
                <a:latin typeface="Arial" panose="020B0604020202020204" pitchFamily="34" charset="0"/>
                <a:ea typeface="Calibri" panose="020F0502020204030204" pitchFamily="34" charset="0"/>
                <a:cs typeface="Arial" panose="020B0604020202020204" pitchFamily="34" charset="0"/>
              </a:rPr>
              <a:t>WDs of Energisation;</a:t>
            </a:r>
            <a:endParaRPr lang="en-GB" sz="200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15000"/>
              </a:lnSpc>
              <a:spcAft>
                <a:spcPts val="1200"/>
              </a:spcAft>
              <a:buFont typeface="Symbol" panose="05050102010706020507" pitchFamily="18" charset="2"/>
              <a:buChar char=""/>
            </a:pPr>
            <a:r>
              <a:rPr lang="en-GB">
                <a:solidFill>
                  <a:srgbClr val="000000"/>
                </a:solidFill>
                <a:latin typeface="Arial" panose="020B0604020202020204" pitchFamily="34" charset="0"/>
                <a:ea typeface="Calibri" panose="020F0502020204030204" pitchFamily="34" charset="0"/>
                <a:cs typeface="Arial" panose="020B0604020202020204" pitchFamily="34" charset="0"/>
              </a:rPr>
              <a:t>Meter Operator Agent (MOA) commissions Metering Asset within </a:t>
            </a:r>
            <a:r>
              <a:rPr lang="en-GB">
                <a:solidFill>
                  <a:srgbClr val="FF0000"/>
                </a:solidFill>
                <a:latin typeface="Arial" panose="020B0604020202020204" pitchFamily="34" charset="0"/>
                <a:ea typeface="Calibri" panose="020F0502020204030204" pitchFamily="34" charset="0"/>
                <a:cs typeface="Arial" panose="020B0604020202020204" pitchFamily="34" charset="0"/>
              </a:rPr>
              <a:t>25</a:t>
            </a:r>
            <a:r>
              <a:rPr lang="en-GB" strike="sngStrike">
                <a:solidFill>
                  <a:srgbClr val="FF0000"/>
                </a:solidFill>
                <a:latin typeface="Arial" panose="020B0604020202020204" pitchFamily="34" charset="0"/>
                <a:ea typeface="Calibri" panose="020F0502020204030204" pitchFamily="34" charset="0"/>
                <a:cs typeface="Arial" panose="020B0604020202020204" pitchFamily="34" charset="0"/>
              </a:rPr>
              <a:t>32</a:t>
            </a:r>
            <a:r>
              <a:rPr lang="en-GB">
                <a:solidFill>
                  <a:srgbClr val="000000"/>
                </a:solidFill>
                <a:latin typeface="Arial" panose="020B0604020202020204" pitchFamily="34" charset="0"/>
                <a:ea typeface="Calibri" panose="020F0502020204030204" pitchFamily="34" charset="0"/>
                <a:cs typeface="Arial" panose="020B0604020202020204" pitchFamily="34" charset="0"/>
              </a:rPr>
              <a:t>WDs of Energisation;</a:t>
            </a:r>
            <a:endParaRPr lang="en-GB" sz="200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15000"/>
              </a:lnSpc>
              <a:spcAft>
                <a:spcPts val="1200"/>
              </a:spcAft>
              <a:buFont typeface="Symbol" panose="05050102010706020507" pitchFamily="18" charset="2"/>
              <a:buChar char=""/>
            </a:pPr>
            <a:r>
              <a:rPr lang="en-GB">
                <a:solidFill>
                  <a:srgbClr val="000000"/>
                </a:solidFill>
                <a:latin typeface="Arial" panose="020B0604020202020204" pitchFamily="34" charset="0"/>
                <a:ea typeface="Calibri" panose="020F0502020204030204" pitchFamily="34" charset="0"/>
                <a:cs typeface="Arial" panose="020B0604020202020204" pitchFamily="34" charset="0"/>
              </a:rPr>
              <a:t>Electricity Supplier resolves any defects/omissions preventing commissioning within </a:t>
            </a:r>
            <a:r>
              <a:rPr lang="en-GB">
                <a:solidFill>
                  <a:srgbClr val="FF0000"/>
                </a:solidFill>
                <a:latin typeface="Arial" panose="020B0604020202020204" pitchFamily="34" charset="0"/>
                <a:ea typeface="Calibri" panose="020F0502020204030204" pitchFamily="34" charset="0"/>
                <a:cs typeface="Arial" panose="020B0604020202020204" pitchFamily="34" charset="0"/>
              </a:rPr>
              <a:t>50</a:t>
            </a:r>
            <a:r>
              <a:rPr lang="en-GB" strike="sngStrike">
                <a:solidFill>
                  <a:srgbClr val="FF0000"/>
                </a:solidFill>
                <a:latin typeface="Arial" panose="020B0604020202020204" pitchFamily="34" charset="0"/>
                <a:ea typeface="Calibri" panose="020F0502020204030204" pitchFamily="34" charset="0"/>
                <a:cs typeface="Arial" panose="020B0604020202020204" pitchFamily="34" charset="0"/>
              </a:rPr>
              <a:t>65</a:t>
            </a:r>
            <a:r>
              <a:rPr lang="en-GB">
                <a:solidFill>
                  <a:srgbClr val="000000"/>
                </a:solidFill>
                <a:latin typeface="Arial" panose="020B0604020202020204" pitchFamily="34" charset="0"/>
                <a:ea typeface="Calibri" panose="020F0502020204030204" pitchFamily="34" charset="0"/>
                <a:cs typeface="Arial" panose="020B0604020202020204" pitchFamily="34" charset="0"/>
              </a:rPr>
              <a:t>WDs of Energisation;</a:t>
            </a:r>
            <a:endParaRPr lang="en-GB" sz="200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15000"/>
              </a:lnSpc>
              <a:spcAft>
                <a:spcPts val="1200"/>
              </a:spcAft>
              <a:buFont typeface="Symbol" panose="05050102010706020507" pitchFamily="18" charset="2"/>
              <a:buChar char=""/>
            </a:pPr>
            <a:r>
              <a:rPr lang="en-GB">
                <a:solidFill>
                  <a:srgbClr val="000000"/>
                </a:solidFill>
                <a:latin typeface="Arial" panose="020B0604020202020204" pitchFamily="34" charset="0"/>
                <a:ea typeface="Calibri" panose="020F0502020204030204" pitchFamily="34" charset="0"/>
                <a:cs typeface="Arial" panose="020B0604020202020204" pitchFamily="34" charset="0"/>
              </a:rPr>
              <a:t>After resolution, MOA commissions Metering Asset within </a:t>
            </a:r>
            <a:r>
              <a:rPr lang="en-GB">
                <a:solidFill>
                  <a:srgbClr val="FF0000"/>
                </a:solidFill>
                <a:latin typeface="Arial" panose="020B0604020202020204" pitchFamily="34" charset="0"/>
                <a:ea typeface="Calibri" panose="020F0502020204030204" pitchFamily="34" charset="0"/>
                <a:cs typeface="Arial" panose="020B0604020202020204" pitchFamily="34" charset="0"/>
              </a:rPr>
              <a:t>6</a:t>
            </a:r>
            <a:r>
              <a:rPr lang="en-GB" strike="sngStrike">
                <a:solidFill>
                  <a:srgbClr val="FF0000"/>
                </a:solidFill>
                <a:latin typeface="Arial" panose="020B0604020202020204" pitchFamily="34" charset="0"/>
                <a:ea typeface="Calibri" panose="020F0502020204030204" pitchFamily="34" charset="0"/>
                <a:cs typeface="Arial" panose="020B0604020202020204" pitchFamily="34" charset="0"/>
              </a:rPr>
              <a:t>8</a:t>
            </a:r>
            <a:r>
              <a:rPr lang="en-GB">
                <a:solidFill>
                  <a:srgbClr val="000000"/>
                </a:solidFill>
                <a:latin typeface="Arial" panose="020B0604020202020204" pitchFamily="34" charset="0"/>
                <a:ea typeface="Calibri" panose="020F0502020204030204" pitchFamily="34" charset="0"/>
                <a:cs typeface="Arial" panose="020B0604020202020204" pitchFamily="34" charset="0"/>
              </a:rPr>
              <a:t>0WDs of Energisation; and</a:t>
            </a:r>
            <a:endParaRPr lang="en-GB" sz="200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15000"/>
              </a:lnSpc>
              <a:spcAft>
                <a:spcPts val="1200"/>
              </a:spcAft>
              <a:buFont typeface="Symbol" panose="05050102010706020507" pitchFamily="18" charset="2"/>
              <a:buChar char=""/>
            </a:pPr>
            <a:r>
              <a:rPr lang="en-GB">
                <a:solidFill>
                  <a:srgbClr val="000000"/>
                </a:solidFill>
                <a:latin typeface="Arial" panose="020B0604020202020204" pitchFamily="34" charset="0"/>
                <a:ea typeface="Calibri" panose="020F0502020204030204" pitchFamily="34" charset="0"/>
                <a:cs typeface="Arial" panose="020B0604020202020204" pitchFamily="34" charset="0"/>
              </a:rPr>
              <a:t>MOA notifies Electricity Supplier commissioning has been completed within 5WDs of completion.</a:t>
            </a:r>
            <a:endParaRPr lang="en-GB" sz="200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600"/>
              </a:spcBef>
              <a:spcAft>
                <a:spcPts val="600"/>
              </a:spcAft>
            </a:pPr>
            <a:endParaRPr lang="en-GB"/>
          </a:p>
          <a:p>
            <a:pPr>
              <a:lnSpc>
                <a:spcPct val="115000"/>
              </a:lnSpc>
              <a:spcBef>
                <a:spcPts val="600"/>
              </a:spcBef>
              <a:spcAft>
                <a:spcPts val="600"/>
              </a:spcAft>
              <a:buNone/>
            </a:pPr>
            <a:endParaRPr lang="en-GB" sz="200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92265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7D090-9441-0CF0-779E-331CF8F140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250614-969E-8258-251C-470FBA827A9F}"/>
              </a:ext>
            </a:extLst>
          </p:cNvPr>
          <p:cNvSpPr>
            <a:spLocks noGrp="1"/>
          </p:cNvSpPr>
          <p:nvPr>
            <p:ph type="title"/>
          </p:nvPr>
        </p:nvSpPr>
        <p:spPr/>
        <p:txBody>
          <a:bodyPr>
            <a:normAutofit fontScale="90000"/>
          </a:bodyPr>
          <a:lstStyle/>
          <a:p>
            <a:r>
              <a:rPr lang="en-US"/>
              <a:t>I0284 - </a:t>
            </a:r>
            <a:r>
              <a:rPr lang="en-GB">
                <a:cs typeface="Roboto" panose="02000000000000000000" pitchFamily="2" charset="0"/>
              </a:rPr>
              <a:t>Updates to Schedule 14 Measurement Transformers Commissioning Timescales</a:t>
            </a:r>
            <a:endParaRPr lang="en-GB"/>
          </a:p>
        </p:txBody>
      </p:sp>
      <p:sp>
        <p:nvSpPr>
          <p:cNvPr id="4" name="TextBox 3">
            <a:extLst>
              <a:ext uri="{FF2B5EF4-FFF2-40B4-BE49-F238E27FC236}">
                <a16:creationId xmlns:a16="http://schemas.microsoft.com/office/drawing/2014/main" id="{587EF060-ABA9-64D5-60E6-C7C1F6AA9E53}"/>
              </a:ext>
            </a:extLst>
          </p:cNvPr>
          <p:cNvSpPr txBox="1"/>
          <p:nvPr/>
        </p:nvSpPr>
        <p:spPr>
          <a:xfrm>
            <a:off x="612648" y="1566026"/>
            <a:ext cx="11146536" cy="5248360"/>
          </a:xfrm>
          <a:prstGeom prst="rect">
            <a:avLst/>
          </a:prstGeom>
          <a:noFill/>
        </p:spPr>
        <p:txBody>
          <a:bodyPr wrap="square">
            <a:spAutoFit/>
          </a:bodyPr>
          <a:lstStyle/>
          <a:p>
            <a:pPr>
              <a:lnSpc>
                <a:spcPct val="115000"/>
              </a:lnSpc>
              <a:spcBef>
                <a:spcPts val="600"/>
              </a:spcBef>
              <a:spcAft>
                <a:spcPts val="600"/>
              </a:spcAft>
              <a:buNone/>
            </a:pPr>
            <a:r>
              <a:rPr lang="en-GB" b="1">
                <a:solidFill>
                  <a:srgbClr val="6AAEA4"/>
                </a:solidFill>
                <a:latin typeface="Arial" panose="020B0604020202020204" pitchFamily="34" charset="0"/>
                <a:ea typeface="Times New Roman" panose="02020603050405020304" pitchFamily="18" charset="0"/>
                <a:cs typeface="Arial" panose="020B0604020202020204" pitchFamily="34" charset="0"/>
              </a:rPr>
              <a:t>Questions for Change Issues Group:</a:t>
            </a:r>
            <a:endParaRPr lang="en-GB" sz="1800" b="1">
              <a:solidFill>
                <a:srgbClr val="6AAEA4"/>
              </a:solidFill>
              <a:effectLst/>
              <a:latin typeface="Arial" panose="020B0604020202020204" pitchFamily="34" charset="0"/>
              <a:ea typeface="Times New Roman" panose="02020603050405020304" pitchFamily="18" charset="0"/>
              <a:cs typeface="Arial" panose="020B0604020202020204" pitchFamily="34" charset="0"/>
            </a:endParaRPr>
          </a:p>
          <a:p>
            <a:pPr marL="285750" lvl="0" indent="-285750">
              <a:buFont typeface="Arial" panose="020B0604020202020204" pitchFamily="34" charset="0"/>
              <a:buChar char="•"/>
            </a:pPr>
            <a:r>
              <a:rPr lang="en-GB">
                <a:latin typeface="Arial" panose="020B0604020202020204" pitchFamily="34" charset="0"/>
                <a:cs typeface="Arial" panose="020B0604020202020204" pitchFamily="34" charset="0"/>
              </a:rPr>
              <a:t>Do you have any preference between option 1 and 2?</a:t>
            </a:r>
          </a:p>
          <a:p>
            <a:pPr lvl="0"/>
            <a:endParaRPr lang="en-GB">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a:latin typeface="Arial" panose="020B0604020202020204" pitchFamily="34" charset="0"/>
                <a:cs typeface="Arial" panose="020B0604020202020204" pitchFamily="34" charset="0"/>
              </a:rPr>
              <a:t>Do you feel option 1 is far enough below the new RF window of 4 months to be suitable?</a:t>
            </a:r>
          </a:p>
          <a:p>
            <a:pPr lvl="0"/>
            <a:endParaRPr lang="en-GB">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a:latin typeface="Arial" panose="020B0604020202020204" pitchFamily="34" charset="0"/>
                <a:cs typeface="Arial" panose="020B0604020202020204" pitchFamily="34" charset="0"/>
              </a:rPr>
              <a:t>Are there any other timescales you would like to propose?</a:t>
            </a:r>
          </a:p>
          <a:p>
            <a:pPr lvl="0"/>
            <a:endParaRPr lang="en-GB">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a:latin typeface="Arial" panose="020B0604020202020204" pitchFamily="34" charset="0"/>
                <a:cs typeface="Arial" panose="020B0604020202020204" pitchFamily="34" charset="0"/>
              </a:rPr>
              <a:t>If you believe the timescales should not be shortened, are you happy with the risk of potentially incorrect data being crystallised if it is identified near or after new the RF window?</a:t>
            </a:r>
          </a:p>
          <a:p>
            <a:pPr marL="285750" lvl="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lvl="0"/>
            <a:endParaRPr lang="en-GB">
              <a:latin typeface="Arial" panose="020B0604020202020204" pitchFamily="34" charset="0"/>
              <a:cs typeface="Arial" panose="020B0604020202020204" pitchFamily="34" charset="0"/>
            </a:endParaRPr>
          </a:p>
          <a:p>
            <a:pPr lvl="0"/>
            <a:endParaRPr lang="en-GB">
              <a:latin typeface="Arial" panose="020B0604020202020204" pitchFamily="34" charset="0"/>
              <a:cs typeface="Arial" panose="020B0604020202020204" pitchFamily="34" charset="0"/>
            </a:endParaRPr>
          </a:p>
          <a:p>
            <a:pPr lvl="0"/>
            <a:endParaRPr lang="en-GB">
              <a:latin typeface="Arial" panose="020B0604020202020204" pitchFamily="34" charset="0"/>
              <a:cs typeface="Arial" panose="020B0604020202020204" pitchFamily="34" charset="0"/>
            </a:endParaRPr>
          </a:p>
          <a:p>
            <a:pPr lvl="0"/>
            <a:r>
              <a:rPr lang="en-GB">
                <a:latin typeface="Arial" panose="020B0604020202020204" pitchFamily="34" charset="0"/>
                <a:cs typeface="Arial" panose="020B0604020202020204" pitchFamily="34" charset="0"/>
              </a:rPr>
              <a:t>Party impact assessment will be open from 06 February 2026 to 06 March 2026 for further feedback to be provided.</a:t>
            </a:r>
          </a:p>
          <a:p>
            <a:pPr>
              <a:lnSpc>
                <a:spcPct val="115000"/>
              </a:lnSpc>
              <a:spcBef>
                <a:spcPts val="600"/>
              </a:spcBef>
              <a:spcAft>
                <a:spcPts val="600"/>
              </a:spcAft>
            </a:pPr>
            <a:endParaRPr lang="en-GB"/>
          </a:p>
          <a:p>
            <a:pPr>
              <a:lnSpc>
                <a:spcPct val="115000"/>
              </a:lnSpc>
              <a:spcBef>
                <a:spcPts val="600"/>
              </a:spcBef>
              <a:spcAft>
                <a:spcPts val="600"/>
              </a:spcAft>
              <a:buNone/>
            </a:pPr>
            <a:endParaRPr lang="en-GB" sz="200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043330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9CC5D-B8BB-867D-56C3-94D92880F7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469824-78AF-2633-418B-A903E4A6D65F}"/>
              </a:ext>
            </a:extLst>
          </p:cNvPr>
          <p:cNvSpPr>
            <a:spLocks noGrp="1"/>
          </p:cNvSpPr>
          <p:nvPr>
            <p:ph type="title"/>
          </p:nvPr>
        </p:nvSpPr>
        <p:spPr>
          <a:xfrm>
            <a:off x="3959098" y="2277362"/>
            <a:ext cx="7315454" cy="2303275"/>
          </a:xfrm>
        </p:spPr>
        <p:txBody>
          <a:bodyPr>
            <a:normAutofit fontScale="90000"/>
          </a:bodyPr>
          <a:lstStyle/>
          <a:p>
            <a:r>
              <a:rPr lang="en-GB" sz="2700" dirty="0">
                <a:cs typeface="Roboto" panose="02000000000000000000" pitchFamily="2" charset="0"/>
              </a:rPr>
              <a:t>8. I0304 - Implementation of Ofgem-led Code Modification Prioritisation within the REC</a:t>
            </a:r>
            <a:br>
              <a:rPr lang="en-GB" sz="2700" dirty="0">
                <a:cs typeface="Roboto" panose="02000000000000000000" pitchFamily="2" charset="0"/>
              </a:rPr>
            </a:br>
            <a:br>
              <a:rPr lang="it-IT" sz="2700" dirty="0">
                <a:cs typeface="Roboto" panose="02000000000000000000" pitchFamily="2" charset="0"/>
              </a:rPr>
            </a:br>
            <a:br>
              <a:rPr lang="en-GB" sz="2700" dirty="0">
                <a:cs typeface="Roboto" panose="02000000000000000000" pitchFamily="2" charset="0"/>
              </a:rPr>
            </a:br>
            <a:endParaRPr lang="en-GB" dirty="0">
              <a:cs typeface="Roboto" panose="02000000000000000000" pitchFamily="2" charset="0"/>
            </a:endParaRPr>
          </a:p>
        </p:txBody>
      </p:sp>
      <p:sp>
        <p:nvSpPr>
          <p:cNvPr id="5" name="Text Placeholder 4">
            <a:extLst>
              <a:ext uri="{FF2B5EF4-FFF2-40B4-BE49-F238E27FC236}">
                <a16:creationId xmlns:a16="http://schemas.microsoft.com/office/drawing/2014/main" id="{D4D8C693-A8B6-E827-4AF4-0D354DDB426E}"/>
              </a:ext>
            </a:extLst>
          </p:cNvPr>
          <p:cNvSpPr>
            <a:spLocks noGrp="1"/>
          </p:cNvSpPr>
          <p:nvPr>
            <p:ph type="body" sz="quarter" idx="10"/>
          </p:nvPr>
        </p:nvSpPr>
        <p:spPr/>
        <p:txBody>
          <a:bodyPr>
            <a:normAutofit/>
          </a:bodyPr>
          <a:lstStyle/>
          <a:p>
            <a:r>
              <a:rPr lang="en-GB" sz="2400" b="1">
                <a:cs typeface="Roboto" panose="02000000000000000000" pitchFamily="2" charset="0"/>
              </a:rPr>
              <a:t>Holly law</a:t>
            </a:r>
            <a:endParaRPr lang="en-GB" b="1">
              <a:cs typeface="Roboto" panose="02000000000000000000" pitchFamily="2" charset="0"/>
            </a:endParaRPr>
          </a:p>
        </p:txBody>
      </p:sp>
    </p:spTree>
    <p:extLst>
      <p:ext uri="{BB962C8B-B14F-4D97-AF65-F5344CB8AC3E}">
        <p14:creationId xmlns:p14="http://schemas.microsoft.com/office/powerpoint/2010/main" val="1533807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dirty="0"/>
              <a:t>I0304 – overview</a:t>
            </a:r>
          </a:p>
        </p:txBody>
      </p:sp>
      <p:graphicFrame>
        <p:nvGraphicFramePr>
          <p:cNvPr id="15" name="Content Placeholder 7">
            <a:extLst>
              <a:ext uri="{FF2B5EF4-FFF2-40B4-BE49-F238E27FC236}">
                <a16:creationId xmlns:a16="http://schemas.microsoft.com/office/drawing/2014/main" id="{DE2AF0D5-00EB-1669-9798-D0A239E0D609}"/>
              </a:ext>
            </a:extLst>
          </p:cNvPr>
          <p:cNvGraphicFramePr>
            <a:graphicFrameLocks/>
          </p:cNvGraphicFramePr>
          <p:nvPr/>
        </p:nvGraphicFramePr>
        <p:xfrm>
          <a:off x="838200" y="908194"/>
          <a:ext cx="10515600" cy="60503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4095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49765-C755-8519-8F44-B048ECFB108E}"/>
              </a:ext>
            </a:extLst>
          </p:cNvPr>
          <p:cNvSpPr>
            <a:spLocks noGrp="1"/>
          </p:cNvSpPr>
          <p:nvPr>
            <p:ph type="title"/>
          </p:nvPr>
        </p:nvSpPr>
        <p:spPr/>
        <p:txBody>
          <a:bodyPr/>
          <a:lstStyle/>
          <a:p>
            <a:r>
              <a:rPr lang="en-GB" dirty="0"/>
              <a:t>I0304 – Journey So Far</a:t>
            </a:r>
          </a:p>
        </p:txBody>
      </p:sp>
      <p:graphicFrame>
        <p:nvGraphicFramePr>
          <p:cNvPr id="9" name="Diagram 8">
            <a:extLst>
              <a:ext uri="{FF2B5EF4-FFF2-40B4-BE49-F238E27FC236}">
                <a16:creationId xmlns:a16="http://schemas.microsoft.com/office/drawing/2014/main" id="{456907C7-A8A3-3E7E-5725-2F22A881D5F5}"/>
              </a:ext>
            </a:extLst>
          </p:cNvPr>
          <p:cNvGraphicFramePr/>
          <p:nvPr/>
        </p:nvGraphicFramePr>
        <p:xfrm>
          <a:off x="838200" y="1250018"/>
          <a:ext cx="971804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1575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a:bodyPr>
          <a:lstStyle/>
          <a:p>
            <a:r>
              <a:rPr lang="en-GB" dirty="0"/>
              <a:t>I0304 – Prioritisation criteria</a:t>
            </a:r>
          </a:p>
        </p:txBody>
      </p:sp>
      <p:graphicFrame>
        <p:nvGraphicFramePr>
          <p:cNvPr id="5" name="Diagram 4">
            <a:extLst>
              <a:ext uri="{FF2B5EF4-FFF2-40B4-BE49-F238E27FC236}">
                <a16:creationId xmlns:a16="http://schemas.microsoft.com/office/drawing/2014/main" id="{ACBE2081-149E-E1A8-A9BE-4A454F91B11A}"/>
              </a:ext>
            </a:extLst>
          </p:cNvPr>
          <p:cNvGraphicFramePr/>
          <p:nvPr/>
        </p:nvGraphicFramePr>
        <p:xfrm>
          <a:off x="2032000" y="102523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9995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C9F77-BAC6-64A6-13FE-3BFE7CD142F7}"/>
              </a:ext>
            </a:extLst>
          </p:cNvPr>
          <p:cNvSpPr>
            <a:spLocks noGrp="1"/>
          </p:cNvSpPr>
          <p:nvPr>
            <p:ph type="title"/>
          </p:nvPr>
        </p:nvSpPr>
        <p:spPr/>
        <p:txBody>
          <a:bodyPr/>
          <a:lstStyle/>
          <a:p>
            <a:r>
              <a:rPr lang="en-GB" dirty="0"/>
              <a:t>I0304– Next Steps</a:t>
            </a:r>
          </a:p>
        </p:txBody>
      </p:sp>
      <p:graphicFrame>
        <p:nvGraphicFramePr>
          <p:cNvPr id="5" name="Diagram 4">
            <a:extLst>
              <a:ext uri="{FF2B5EF4-FFF2-40B4-BE49-F238E27FC236}">
                <a16:creationId xmlns:a16="http://schemas.microsoft.com/office/drawing/2014/main" id="{1AC1D9DD-31C9-0532-A3FB-D3B845D9F3C3}"/>
              </a:ext>
            </a:extLst>
          </p:cNvPr>
          <p:cNvGraphicFramePr/>
          <p:nvPr/>
        </p:nvGraphicFramePr>
        <p:xfrm>
          <a:off x="838200" y="1246139"/>
          <a:ext cx="10418064"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7062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0660D-5423-2932-890F-407BF20CBB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50CB03-3E89-0E6E-1850-0DA36297E177}"/>
              </a:ext>
            </a:extLst>
          </p:cNvPr>
          <p:cNvSpPr>
            <a:spLocks noGrp="1"/>
          </p:cNvSpPr>
          <p:nvPr>
            <p:ph type="title"/>
          </p:nvPr>
        </p:nvSpPr>
        <p:spPr/>
        <p:txBody>
          <a:bodyPr>
            <a:normAutofit/>
          </a:bodyPr>
          <a:lstStyle/>
          <a:p>
            <a:r>
              <a:rPr lang="en-GB" sz="2700" dirty="0">
                <a:cs typeface="Roboto" panose="02000000000000000000" pitchFamily="2" charset="0"/>
              </a:rPr>
              <a:t>9. R0300 - Amendments to D0312 to align with BSC CP1622</a:t>
            </a:r>
            <a:endParaRPr lang="en-GB" dirty="0">
              <a:cs typeface="Roboto" panose="02000000000000000000" pitchFamily="2" charset="0"/>
            </a:endParaRPr>
          </a:p>
        </p:txBody>
      </p:sp>
      <p:sp>
        <p:nvSpPr>
          <p:cNvPr id="5" name="Text Placeholder 4">
            <a:extLst>
              <a:ext uri="{FF2B5EF4-FFF2-40B4-BE49-F238E27FC236}">
                <a16:creationId xmlns:a16="http://schemas.microsoft.com/office/drawing/2014/main" id="{07110D93-2D07-420C-2883-437BD1E29475}"/>
              </a:ext>
            </a:extLst>
          </p:cNvPr>
          <p:cNvSpPr>
            <a:spLocks noGrp="1"/>
          </p:cNvSpPr>
          <p:nvPr>
            <p:ph type="body" sz="quarter" idx="10"/>
          </p:nvPr>
        </p:nvSpPr>
        <p:spPr/>
        <p:txBody>
          <a:bodyPr>
            <a:normAutofit/>
          </a:bodyPr>
          <a:lstStyle/>
          <a:p>
            <a:r>
              <a:rPr lang="en-GB" sz="2400" b="1" dirty="0">
                <a:cs typeface="Roboto" panose="02000000000000000000" pitchFamily="2" charset="0"/>
              </a:rPr>
              <a:t>Harriet Truss</a:t>
            </a:r>
            <a:endParaRPr lang="en-GB" b="1" dirty="0">
              <a:cs typeface="Roboto" panose="02000000000000000000" pitchFamily="2" charset="0"/>
            </a:endParaRPr>
          </a:p>
        </p:txBody>
      </p:sp>
    </p:spTree>
    <p:extLst>
      <p:ext uri="{BB962C8B-B14F-4D97-AF65-F5344CB8AC3E}">
        <p14:creationId xmlns:p14="http://schemas.microsoft.com/office/powerpoint/2010/main" val="3243888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A2D69-B839-0959-EB30-FBD1A05CFD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3DB487-9B3E-CB4C-DE55-B0A1DAB8C3E0}"/>
              </a:ext>
            </a:extLst>
          </p:cNvPr>
          <p:cNvSpPr>
            <a:spLocks noGrp="1"/>
          </p:cNvSpPr>
          <p:nvPr>
            <p:ph type="title"/>
          </p:nvPr>
        </p:nvSpPr>
        <p:spPr/>
        <p:txBody>
          <a:bodyPr>
            <a:normAutofit fontScale="90000"/>
          </a:bodyPr>
          <a:lstStyle/>
          <a:p>
            <a:r>
              <a:rPr lang="en-GB" dirty="0"/>
              <a:t>R0300 Amendments to D0312 to align with BSC CP1622</a:t>
            </a:r>
          </a:p>
        </p:txBody>
      </p:sp>
      <p:graphicFrame>
        <p:nvGraphicFramePr>
          <p:cNvPr id="5" name="Content Placeholder 4">
            <a:extLst>
              <a:ext uri="{FF2B5EF4-FFF2-40B4-BE49-F238E27FC236}">
                <a16:creationId xmlns:a16="http://schemas.microsoft.com/office/drawing/2014/main" id="{1629CC13-018E-372D-65E7-58E4AB7DF717}"/>
              </a:ext>
            </a:extLst>
          </p:cNvPr>
          <p:cNvGraphicFramePr>
            <a:graphicFrameLocks noGrp="1"/>
          </p:cNvGraphicFramePr>
          <p:nvPr>
            <p:ph sz="quarter" idx="10"/>
            <p:extLst>
              <p:ext uri="{D42A27DB-BD31-4B8C-83A1-F6EECF244321}">
                <p14:modId xmlns:p14="http://schemas.microsoft.com/office/powerpoint/2010/main" val="1496665738"/>
              </p:ext>
            </p:extLst>
          </p:nvPr>
        </p:nvGraphicFramePr>
        <p:xfrm>
          <a:off x="906463" y="1359632"/>
          <a:ext cx="9217025" cy="4178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8216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DFBA-C423-50B5-CD7B-5F0BD8B2E38D}"/>
              </a:ext>
            </a:extLst>
          </p:cNvPr>
          <p:cNvSpPr>
            <a:spLocks noGrp="1"/>
          </p:cNvSpPr>
          <p:nvPr>
            <p:ph type="title"/>
          </p:nvPr>
        </p:nvSpPr>
        <p:spPr/>
        <p:txBody>
          <a:bodyPr/>
          <a:lstStyle/>
          <a:p>
            <a:r>
              <a:rPr lang="en-GB" dirty="0"/>
              <a:t>R0300</a:t>
            </a:r>
          </a:p>
        </p:txBody>
      </p:sp>
      <p:sp>
        <p:nvSpPr>
          <p:cNvPr id="3" name="Content Placeholder 2">
            <a:extLst>
              <a:ext uri="{FF2B5EF4-FFF2-40B4-BE49-F238E27FC236}">
                <a16:creationId xmlns:a16="http://schemas.microsoft.com/office/drawing/2014/main" id="{9C721A83-CD88-0D5D-B19A-E38E1289FD93}"/>
              </a:ext>
            </a:extLst>
          </p:cNvPr>
          <p:cNvSpPr>
            <a:spLocks noGrp="1"/>
          </p:cNvSpPr>
          <p:nvPr>
            <p:ph sz="quarter" idx="10"/>
          </p:nvPr>
        </p:nvSpPr>
        <p:spPr/>
        <p:txBody>
          <a:bodyPr/>
          <a:lstStyle/>
          <a:p>
            <a:r>
              <a:rPr lang="en-GB" dirty="0"/>
              <a:t>Code Manager has paused activity on R0300 following initial assessment - challenges with CP1622 solution were acknowledged by BSC</a:t>
            </a:r>
          </a:p>
          <a:p>
            <a:r>
              <a:rPr lang="en-GB" dirty="0"/>
              <a:t>Following CP1622 consultation, BSC paused progression to decision </a:t>
            </a:r>
          </a:p>
          <a:p>
            <a:r>
              <a:rPr lang="en-GB" dirty="0"/>
              <a:t>REC/BSC action taken to progress urgently to joint industry engagement</a:t>
            </a:r>
          </a:p>
          <a:p>
            <a:r>
              <a:rPr lang="en-GB" dirty="0"/>
              <a:t>R0300 Change Report (Proposal Plan) </a:t>
            </a:r>
            <a:r>
              <a:rPr lang="en-GB"/>
              <a:t>published – setting </a:t>
            </a:r>
            <a:r>
              <a:rPr lang="en-GB" dirty="0"/>
              <a:t>to allow for additional solution definition work with BSC and industry.</a:t>
            </a:r>
          </a:p>
          <a:p>
            <a:r>
              <a:rPr lang="en-GB" dirty="0"/>
              <a:t>R0300 / CP1622 Workshop: Today, 05 February 2026, </a:t>
            </a:r>
            <a:r>
              <a:rPr lang="en-GB" b="1" dirty="0"/>
              <a:t>14.00-15.30pm</a:t>
            </a:r>
          </a:p>
        </p:txBody>
      </p:sp>
    </p:spTree>
    <p:extLst>
      <p:ext uri="{BB962C8B-B14F-4D97-AF65-F5344CB8AC3E}">
        <p14:creationId xmlns:p14="http://schemas.microsoft.com/office/powerpoint/2010/main" val="181795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92331-DE1B-6DF5-A29F-7C7261B91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2B93E-C538-CA2D-4F1F-CD6045B998EB}"/>
              </a:ext>
            </a:extLst>
          </p:cNvPr>
          <p:cNvSpPr>
            <a:spLocks noGrp="1"/>
          </p:cNvSpPr>
          <p:nvPr>
            <p:ph type="title"/>
          </p:nvPr>
        </p:nvSpPr>
        <p:spPr>
          <a:xfrm>
            <a:off x="4032250" y="2020824"/>
            <a:ext cx="6968505" cy="2303275"/>
          </a:xfrm>
        </p:spPr>
        <p:txBody>
          <a:bodyPr>
            <a:normAutofit/>
          </a:bodyPr>
          <a:lstStyle/>
          <a:p>
            <a:r>
              <a:rPr lang="en-GB" sz="2400" dirty="0">
                <a:cs typeface="Roboto" panose="02000000000000000000" pitchFamily="2" charset="0"/>
              </a:rPr>
              <a:t>10. Issue tracker update</a:t>
            </a:r>
            <a:br>
              <a:rPr lang="en-GB" sz="2400" dirty="0">
                <a:cs typeface="Roboto" panose="02000000000000000000" pitchFamily="2" charset="0"/>
              </a:rPr>
            </a:br>
            <a:br>
              <a:rPr lang="en-GB" sz="2400" dirty="0">
                <a:cs typeface="Roboto" panose="02000000000000000000" pitchFamily="2" charset="0"/>
              </a:rPr>
            </a:br>
            <a:endParaRPr lang="en-GB" sz="2400" dirty="0">
              <a:cs typeface="Roboto" panose="02000000000000000000" pitchFamily="2" charset="0"/>
            </a:endParaRPr>
          </a:p>
        </p:txBody>
      </p:sp>
      <p:sp>
        <p:nvSpPr>
          <p:cNvPr id="4" name="Text Placeholder 3">
            <a:extLst>
              <a:ext uri="{FF2B5EF4-FFF2-40B4-BE49-F238E27FC236}">
                <a16:creationId xmlns:a16="http://schemas.microsoft.com/office/drawing/2014/main" id="{C8EE7796-5479-57D4-283D-65653FF4D8CE}"/>
              </a:ext>
            </a:extLst>
          </p:cNvPr>
          <p:cNvSpPr>
            <a:spLocks noGrp="1"/>
          </p:cNvSpPr>
          <p:nvPr>
            <p:ph type="body" sz="quarter" idx="10"/>
          </p:nvPr>
        </p:nvSpPr>
        <p:spPr/>
        <p:txBody>
          <a:bodyPr/>
          <a:lstStyle/>
          <a:p>
            <a:r>
              <a:rPr lang="en-GB" dirty="0"/>
              <a:t>Holly law</a:t>
            </a:r>
          </a:p>
        </p:txBody>
      </p:sp>
    </p:spTree>
    <p:extLst>
      <p:ext uri="{BB962C8B-B14F-4D97-AF65-F5344CB8AC3E}">
        <p14:creationId xmlns:p14="http://schemas.microsoft.com/office/powerpoint/2010/main" val="3207930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dirty="0">
                <a:latin typeface="Roboto"/>
                <a:ea typeface="Roboto"/>
                <a:cs typeface="Roboto"/>
              </a:rPr>
              <a:t>Issues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nvGraphicFramePr>
        <p:xfrm>
          <a:off x="204438" y="1444326"/>
          <a:ext cx="11645092" cy="483489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dirty="0">
                          <a:latin typeface="Arial"/>
                          <a:ea typeface="Roboto"/>
                          <a:cs typeface="Arial"/>
                        </a:rPr>
                        <a:t>Issue/ CP</a:t>
                      </a:r>
                    </a:p>
                  </a:txBody>
                  <a:tcPr>
                    <a:solidFill>
                      <a:srgbClr val="70ADA3"/>
                    </a:solidFill>
                  </a:tcPr>
                </a:tc>
                <a:tc>
                  <a:txBody>
                    <a:bodyPr/>
                    <a:lstStyle/>
                    <a:p>
                      <a:r>
                        <a:rPr lang="en-GB" sz="1400" dirty="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dirty="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R0096</a:t>
                      </a:r>
                    </a:p>
                  </a:txBody>
                  <a:tcPr anchor="ctr">
                    <a:solidFill>
                      <a:srgbClr val="CFE3DF"/>
                    </a:solidFill>
                  </a:tcPr>
                </a:tc>
                <a:tc>
                  <a:txBody>
                    <a:bodyPr/>
                    <a:lstStyle/>
                    <a:p>
                      <a:pPr marL="0" lvl="0" algn="l">
                        <a:buNone/>
                      </a:pPr>
                      <a:r>
                        <a:rPr lang="en-US" sz="1400" dirty="0">
                          <a:latin typeface="Arial" panose="020B0604020202020204" pitchFamily="34" charset="0"/>
                          <a:cs typeface="Arial" panose="020B0604020202020204" pitchFamily="34" charset="0"/>
                        </a:rPr>
                        <a:t> CSS Message Regeneration Functionality</a:t>
                      </a:r>
                    </a:p>
                  </a:txBody>
                  <a:tcPr marL="6350" marR="6350" marT="6350" marB="0" anchor="ctr">
                    <a:solidFill>
                      <a:srgbClr val="CFE3DF"/>
                    </a:solidFill>
                  </a:tcPr>
                </a:tc>
                <a:tc>
                  <a:txBody>
                    <a:bodyPr/>
                    <a:lstStyle/>
                    <a:p>
                      <a:r>
                        <a:rPr lang="en-GB" sz="1400" dirty="0">
                          <a:latin typeface="Arial"/>
                          <a:ea typeface="Roboto"/>
                          <a:cs typeface="Arial"/>
                        </a:rPr>
                        <a:t>Bela Ashworth</a:t>
                      </a:r>
                    </a:p>
                  </a:txBody>
                  <a:tcPr anchor="ctr">
                    <a:solidFill>
                      <a:srgbClr val="CFE3DF"/>
                    </a:solidFill>
                  </a:tcPr>
                </a:tc>
                <a:tc>
                  <a:txBody>
                    <a:bodyPr/>
                    <a:lstStyle/>
                    <a:p>
                      <a:pPr>
                        <a:spcBef>
                          <a:spcPts val="600"/>
                        </a:spcBef>
                      </a:pPr>
                      <a:r>
                        <a:rPr lang="en-GB" sz="1400" b="0" dirty="0">
                          <a:latin typeface="Arial"/>
                          <a:ea typeface="Roboto"/>
                          <a:cs typeface="Arial"/>
                        </a:rPr>
                        <a:t>The consolidated consultation responses have now been published. The Code Manager is preparing the Change Report (Final Recommendation) which will be published by 18 Feb. </a:t>
                      </a:r>
                    </a:p>
                  </a:txBody>
                  <a:tcPr anchor="ctr">
                    <a:solidFill>
                      <a:srgbClr val="CFE3DF"/>
                    </a:solidFill>
                  </a:tcPr>
                </a:tc>
                <a:extLst>
                  <a:ext uri="{0D108BD9-81ED-4DB2-BD59-A6C34878D82A}">
                    <a16:rowId xmlns:a16="http://schemas.microsoft.com/office/drawing/2014/main" val="83276440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R0180</a:t>
                      </a:r>
                    </a:p>
                  </a:txBody>
                  <a:tcPr anchor="ctr">
                    <a:solidFill>
                      <a:srgbClr val="CFE3DF"/>
                    </a:solidFill>
                  </a:tcPr>
                </a:tc>
                <a:tc>
                  <a:txBody>
                    <a:bodyPr/>
                    <a:lstStyle/>
                    <a:p>
                      <a:pPr marL="0" lvl="0" algn="l">
                        <a:buNone/>
                      </a:pPr>
                      <a:r>
                        <a:rPr lang="en-US" sz="1400"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Clarity on use of on hold for switching issues, including the obligations of CSS Users</a:t>
                      </a:r>
                      <a:endParaRPr lang="en-US" sz="1400" dirty="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dirty="0">
                          <a:latin typeface="Arial"/>
                          <a:ea typeface="Roboto"/>
                          <a:cs typeface="Arial"/>
                        </a:rPr>
                        <a:t>Caroline Freimuller</a:t>
                      </a:r>
                    </a:p>
                  </a:txBody>
                  <a:tcPr anchor="ctr">
                    <a:solidFill>
                      <a:srgbClr val="CFE3DF"/>
                    </a:solidFill>
                  </a:tcPr>
                </a:tc>
                <a:tc>
                  <a:txBody>
                    <a:bodyPr/>
                    <a:lstStyle/>
                    <a:p>
                      <a:pPr>
                        <a:spcBef>
                          <a:spcPts val="600"/>
                        </a:spcBef>
                      </a:pPr>
                      <a:r>
                        <a:rPr lang="en-GB" sz="1400" b="0" dirty="0">
                          <a:latin typeface="Arial"/>
                          <a:ea typeface="Roboto"/>
                          <a:cs typeface="Arial"/>
                        </a:rPr>
                        <a:t>The consultation is open and will close on 20 Feb 2026. </a:t>
                      </a:r>
                    </a:p>
                  </a:txBody>
                  <a:tcPr anchor="ctr">
                    <a:solidFill>
                      <a:srgbClr val="CFE3DF"/>
                    </a:solidFill>
                  </a:tcPr>
                </a:tc>
                <a:extLst>
                  <a:ext uri="{0D108BD9-81ED-4DB2-BD59-A6C34878D82A}">
                    <a16:rowId xmlns:a16="http://schemas.microsoft.com/office/drawing/2014/main" val="241844641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I0196</a:t>
                      </a:r>
                    </a:p>
                  </a:txBody>
                  <a:tcPr anchor="ctr">
                    <a:solidFill>
                      <a:srgbClr val="CFE3DF"/>
                    </a:solidFill>
                  </a:tcPr>
                </a:tc>
                <a:tc>
                  <a:txBody>
                    <a:bodyPr/>
                    <a:lstStyle/>
                    <a:p>
                      <a:pPr marL="0" lvl="0" algn="l">
                        <a:buNone/>
                      </a:pPr>
                      <a:r>
                        <a:rPr lang="en-US" sz="1400"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Review of Metering Asset data transferred from MAMs to the CDSP</a:t>
                      </a:r>
                      <a:endParaRPr lang="en-US" sz="1400" dirty="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dirty="0">
                          <a:latin typeface="Arial"/>
                          <a:ea typeface="Roboto"/>
                          <a:cs typeface="Arial"/>
                        </a:rPr>
                        <a:t>Lydia Bentley</a:t>
                      </a:r>
                    </a:p>
                  </a:txBody>
                  <a:tcPr anchor="ctr">
                    <a:solidFill>
                      <a:srgbClr val="CFE3DF"/>
                    </a:solidFill>
                  </a:tcPr>
                </a:tc>
                <a:tc>
                  <a:txBody>
                    <a:bodyPr/>
                    <a:lstStyle/>
                    <a:p>
                      <a:pPr>
                        <a:spcBef>
                          <a:spcPts val="600"/>
                        </a:spcBef>
                      </a:pPr>
                      <a:r>
                        <a:rPr lang="en-GB" sz="1400" b="0" dirty="0">
                          <a:latin typeface="Arial"/>
                          <a:ea typeface="Roboto"/>
                          <a:cs typeface="Arial"/>
                        </a:rPr>
                        <a:t>The next working group will be held on 18 February 2026. </a:t>
                      </a:r>
                    </a:p>
                  </a:txBody>
                  <a:tcPr anchor="ctr">
                    <a:solidFill>
                      <a:srgbClr val="CFE3DF"/>
                    </a:solidFill>
                  </a:tcPr>
                </a:tc>
                <a:extLst>
                  <a:ext uri="{0D108BD9-81ED-4DB2-BD59-A6C34878D82A}">
                    <a16:rowId xmlns:a16="http://schemas.microsoft.com/office/drawing/2014/main" val="159352481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R0224</a:t>
                      </a:r>
                    </a:p>
                  </a:txBody>
                  <a:tcPr anchor="ctr">
                    <a:solidFill>
                      <a:srgbClr val="CFE3DF"/>
                    </a:solidFill>
                  </a:tcPr>
                </a:tc>
                <a:tc>
                  <a:txBody>
                    <a:bodyPr/>
                    <a:lstStyle/>
                    <a:p>
                      <a:pPr marL="0" lvl="0" algn="l">
                        <a:buNone/>
                      </a:pPr>
                      <a:r>
                        <a:rPr lang="en-US" sz="1400" dirty="0">
                          <a:latin typeface="Arial" panose="020B0604020202020204" pitchFamily="34" charset="0"/>
                          <a:cs typeface="Arial" panose="020B0604020202020204" pitchFamily="34" charset="0"/>
                        </a:rPr>
                        <a:t>Agile Reporting within CSS</a:t>
                      </a:r>
                    </a:p>
                  </a:txBody>
                  <a:tcPr marL="6350" marR="6350" marT="6350" marB="0" anchor="ctr">
                    <a:solidFill>
                      <a:srgbClr val="CFE3DF"/>
                    </a:solidFill>
                  </a:tcPr>
                </a:tc>
                <a:tc>
                  <a:txBody>
                    <a:bodyPr/>
                    <a:lstStyle/>
                    <a:p>
                      <a:r>
                        <a:rPr lang="en-GB" sz="1400" dirty="0">
                          <a:latin typeface="Arial"/>
                          <a:ea typeface="Roboto"/>
                          <a:cs typeface="Arial"/>
                        </a:rPr>
                        <a:t>Holly Law</a:t>
                      </a:r>
                    </a:p>
                  </a:txBody>
                  <a:tcPr anchor="ctr">
                    <a:solidFill>
                      <a:srgbClr val="CFE3DF"/>
                    </a:solidFill>
                  </a:tcPr>
                </a:tc>
                <a:tc>
                  <a:txBody>
                    <a:bodyPr/>
                    <a:lstStyle/>
                    <a:p>
                      <a:pPr>
                        <a:spcBef>
                          <a:spcPts val="600"/>
                        </a:spcBef>
                      </a:pPr>
                      <a:r>
                        <a:rPr lang="en-GB" sz="1400" b="0" dirty="0">
                          <a:latin typeface="Arial"/>
                          <a:ea typeface="Roboto"/>
                          <a:cs typeface="Arial"/>
                        </a:rPr>
                        <a:t>The Change Report (Consultation) has been published for decision at TEP on 11 Feb. Following approval, the consultation will open on 13 Feb until 6 March 2026. </a:t>
                      </a:r>
                    </a:p>
                  </a:txBody>
                  <a:tcPr anchor="ctr">
                    <a:solidFill>
                      <a:srgbClr val="CFE3DF"/>
                    </a:solidFill>
                  </a:tcPr>
                </a:tc>
                <a:extLst>
                  <a:ext uri="{0D108BD9-81ED-4DB2-BD59-A6C34878D82A}">
                    <a16:rowId xmlns:a16="http://schemas.microsoft.com/office/drawing/2014/main" val="347709483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I0237</a:t>
                      </a:r>
                    </a:p>
                  </a:txBody>
                  <a:tcPr anchor="ctr">
                    <a:solidFill>
                      <a:srgbClr val="CFE3DF"/>
                    </a:solidFill>
                  </a:tcPr>
                </a:tc>
                <a:tc>
                  <a:txBody>
                    <a:bodyPr/>
                    <a:lstStyle/>
                    <a:p>
                      <a:pPr marL="0" lvl="0" algn="l">
                        <a:buNone/>
                      </a:pPr>
                      <a:r>
                        <a:rPr lang="en-US" sz="1400" dirty="0">
                          <a:latin typeface="Arial" panose="020B0604020202020204" pitchFamily="34" charset="0"/>
                          <a:cs typeface="Arial" panose="020B0604020202020204" pitchFamily="34" charset="0"/>
                        </a:rPr>
                        <a:t> Erroneous Switch Review</a:t>
                      </a:r>
                    </a:p>
                  </a:txBody>
                  <a:tcPr marL="6350" marR="6350" marT="6350" marB="0" anchor="ctr">
                    <a:solidFill>
                      <a:srgbClr val="CFE3DF"/>
                    </a:solidFill>
                  </a:tcPr>
                </a:tc>
                <a:tc>
                  <a:txBody>
                    <a:bodyPr/>
                    <a:lstStyle/>
                    <a:p>
                      <a:r>
                        <a:rPr lang="en-GB" sz="1400" dirty="0">
                          <a:latin typeface="Arial"/>
                          <a:ea typeface="Roboto"/>
                          <a:cs typeface="Arial"/>
                        </a:rPr>
                        <a:t>James Hardy</a:t>
                      </a:r>
                    </a:p>
                  </a:txBody>
                  <a:tcPr anchor="ctr">
                    <a:solidFill>
                      <a:srgbClr val="CFE3DF"/>
                    </a:solidFill>
                  </a:tcPr>
                </a:tc>
                <a:tc>
                  <a:txBody>
                    <a:bodyPr/>
                    <a:lstStyle/>
                    <a:p>
                      <a:pPr>
                        <a:spcBef>
                          <a:spcPts val="600"/>
                        </a:spcBef>
                      </a:pPr>
                      <a:r>
                        <a:rPr lang="en-GB" sz="1400" b="0" dirty="0">
                          <a:latin typeface="Arial"/>
                          <a:ea typeface="Roboto"/>
                          <a:cs typeface="Arial"/>
                        </a:rPr>
                        <a:t>The sixth working group will be held on 19 Feb 2026. </a:t>
                      </a:r>
                    </a:p>
                  </a:txBody>
                  <a:tcPr anchor="ctr">
                    <a:solidFill>
                      <a:srgbClr val="CFE3DF"/>
                    </a:solidFill>
                  </a:tcPr>
                </a:tc>
                <a:extLst>
                  <a:ext uri="{0D108BD9-81ED-4DB2-BD59-A6C34878D82A}">
                    <a16:rowId xmlns:a16="http://schemas.microsoft.com/office/drawing/2014/main" val="173102222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R0253</a:t>
                      </a:r>
                    </a:p>
                  </a:txBody>
                  <a:tcPr anchor="ctr">
                    <a:solidFill>
                      <a:srgbClr val="CFE3DF"/>
                    </a:solidFill>
                  </a:tcPr>
                </a:tc>
                <a:tc>
                  <a:txBody>
                    <a:bodyPr/>
                    <a:lstStyle/>
                    <a:p>
                      <a:pPr marL="0" lvl="0" algn="l">
                        <a:buNone/>
                      </a:pPr>
                      <a:r>
                        <a:rPr lang="en-US" sz="1400"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Theft - DNO/Networks not providing photos</a:t>
                      </a:r>
                      <a:endParaRPr lang="en-US" sz="1400" dirty="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dirty="0">
                          <a:latin typeface="Arial"/>
                          <a:ea typeface="Roboto"/>
                          <a:cs typeface="Arial"/>
                        </a:rPr>
                        <a:t>Lydia Bentley</a:t>
                      </a:r>
                    </a:p>
                  </a:txBody>
                  <a:tcPr anchor="ctr">
                    <a:solidFill>
                      <a:srgbClr val="CFE3DF"/>
                    </a:solidFill>
                  </a:tcPr>
                </a:tc>
                <a:tc>
                  <a:txBody>
                    <a:bodyPr/>
                    <a:lstStyle/>
                    <a:p>
                      <a:pPr>
                        <a:spcBef>
                          <a:spcPts val="600"/>
                        </a:spcBef>
                      </a:pPr>
                      <a:r>
                        <a:rPr lang="en-GB" sz="1400" b="0" dirty="0">
                          <a:latin typeface="Arial"/>
                          <a:ea typeface="Roboto"/>
                          <a:cs typeface="Arial"/>
                        </a:rPr>
                        <a:t>The consultation is open and will close on 13 Feb 2026. </a:t>
                      </a:r>
                    </a:p>
                  </a:txBody>
                  <a:tcPr anchor="ctr">
                    <a:solidFill>
                      <a:srgbClr val="CFE3DF"/>
                    </a:solidFill>
                  </a:tcPr>
                </a:tc>
                <a:extLst>
                  <a:ext uri="{0D108BD9-81ED-4DB2-BD59-A6C34878D82A}">
                    <a16:rowId xmlns:a16="http://schemas.microsoft.com/office/drawing/2014/main" val="325956351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I0261</a:t>
                      </a:r>
                    </a:p>
                  </a:txBody>
                  <a:tcPr anchor="ctr">
                    <a:solidFill>
                      <a:srgbClr val="CFE3DF"/>
                    </a:solidFill>
                  </a:tcPr>
                </a:tc>
                <a:tc>
                  <a:txBody>
                    <a:bodyPr/>
                    <a:lstStyle/>
                    <a:p>
                      <a:pPr marL="0" lvl="0" algn="l">
                        <a:buNone/>
                      </a:pPr>
                      <a:r>
                        <a:rPr lang="en-US" sz="1400"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Addition of Export flag in D0303 flows</a:t>
                      </a:r>
                      <a:endParaRPr lang="en-US" sz="1400" dirty="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a:ea typeface="Roboto"/>
                          <a:cs typeface="Arial"/>
                        </a:rPr>
                        <a:t>Caroline Freimuller</a:t>
                      </a:r>
                    </a:p>
                  </a:txBody>
                  <a:tcPr anchor="ctr">
                    <a:solidFill>
                      <a:srgbClr val="CFE3DF"/>
                    </a:solidFill>
                  </a:tcPr>
                </a:tc>
                <a:tc>
                  <a:txBody>
                    <a:bodyPr/>
                    <a:lstStyle/>
                    <a:p>
                      <a:pPr>
                        <a:spcBef>
                          <a:spcPts val="600"/>
                        </a:spcBef>
                      </a:pPr>
                      <a:r>
                        <a:rPr lang="en-GB" sz="1400" b="0" dirty="0">
                          <a:latin typeface="Arial"/>
                          <a:ea typeface="Roboto"/>
                          <a:cs typeface="Arial"/>
                        </a:rPr>
                        <a:t>The Party impact assessment closes on 6 Feb 2026. </a:t>
                      </a:r>
                    </a:p>
                  </a:txBody>
                  <a:tcPr anchor="ctr">
                    <a:solidFill>
                      <a:srgbClr val="CFE3DF"/>
                    </a:solidFill>
                  </a:tcPr>
                </a:tc>
                <a:extLst>
                  <a:ext uri="{0D108BD9-81ED-4DB2-BD59-A6C34878D82A}">
                    <a16:rowId xmlns:a16="http://schemas.microsoft.com/office/drawing/2014/main" val="3955908168"/>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I0265</a:t>
                      </a:r>
                    </a:p>
                  </a:txBody>
                  <a:tcPr anchor="ctr">
                    <a:solidFill>
                      <a:srgbClr val="CFE3DF"/>
                    </a:solidFill>
                  </a:tcPr>
                </a:tc>
                <a:tc>
                  <a:txBody>
                    <a:bodyPr/>
                    <a:lstStyle/>
                    <a:p>
                      <a:pPr marL="0" lvl="0" algn="l">
                        <a:buNone/>
                      </a:pPr>
                      <a:r>
                        <a:rPr lang="en-US" sz="1400"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Theft Calculator Usage and Suitability Assessment</a:t>
                      </a:r>
                      <a:endParaRPr lang="en-US" sz="1400" dirty="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dirty="0">
                          <a:latin typeface="Arial"/>
                          <a:ea typeface="Roboto"/>
                          <a:cs typeface="Arial"/>
                        </a:rPr>
                        <a:t>Flo Monea </a:t>
                      </a:r>
                    </a:p>
                  </a:txBody>
                  <a:tcPr anchor="ctr">
                    <a:solidFill>
                      <a:srgbClr val="CFE3DF"/>
                    </a:solidFill>
                  </a:tcPr>
                </a:tc>
                <a:tc>
                  <a:txBody>
                    <a:bodyPr/>
                    <a:lstStyle/>
                    <a:p>
                      <a:pPr>
                        <a:spcBef>
                          <a:spcPts val="600"/>
                        </a:spcBef>
                      </a:pPr>
                      <a:r>
                        <a:rPr lang="en-GB" sz="1400" b="0" dirty="0">
                          <a:latin typeface="Arial"/>
                          <a:ea typeface="Roboto"/>
                          <a:cs typeface="Arial"/>
                        </a:rPr>
                        <a:t>Working group two to discuss improvements to the Theft Calculators will be held on18 Feb 2026. </a:t>
                      </a:r>
                    </a:p>
                  </a:txBody>
                  <a:tcPr anchor="ctr">
                    <a:solidFill>
                      <a:srgbClr val="CFE3DF"/>
                    </a:solidFill>
                  </a:tcPr>
                </a:tc>
                <a:extLst>
                  <a:ext uri="{0D108BD9-81ED-4DB2-BD59-A6C34878D82A}">
                    <a16:rowId xmlns:a16="http://schemas.microsoft.com/office/drawing/2014/main" val="120619572"/>
                  </a:ext>
                </a:extLst>
              </a:tr>
            </a:tbl>
          </a:graphicData>
        </a:graphic>
      </p:graphicFrame>
    </p:spTree>
    <p:extLst>
      <p:ext uri="{BB962C8B-B14F-4D97-AF65-F5344CB8AC3E}">
        <p14:creationId xmlns:p14="http://schemas.microsoft.com/office/powerpoint/2010/main" val="21038313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D2D3A-FD00-8396-4F08-91490A2779D2}"/>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A5724200-A187-4DAB-FD86-A45350BF5EC1}"/>
              </a:ext>
            </a:extLst>
          </p:cNvPr>
          <p:cNvSpPr txBox="1">
            <a:spLocks noGrp="1"/>
          </p:cNvSpPr>
          <p:nvPr>
            <p:ph type="title"/>
          </p:nvPr>
        </p:nvSpPr>
        <p:spPr/>
        <p:txBody>
          <a:bodyPr/>
          <a:lstStyle/>
          <a:p>
            <a:pPr lvl="0"/>
            <a:r>
              <a:rPr lang="en-GB" dirty="0">
                <a:latin typeface="Roboto"/>
                <a:ea typeface="Roboto"/>
                <a:cs typeface="Roboto"/>
              </a:rPr>
              <a:t>Issues tracker</a:t>
            </a:r>
          </a:p>
        </p:txBody>
      </p:sp>
      <p:graphicFrame>
        <p:nvGraphicFramePr>
          <p:cNvPr id="4" name="Table 4">
            <a:extLst>
              <a:ext uri="{FF2B5EF4-FFF2-40B4-BE49-F238E27FC236}">
                <a16:creationId xmlns:a16="http://schemas.microsoft.com/office/drawing/2014/main" id="{1FEF3118-036B-393E-21E9-8DABBF2313D3}"/>
              </a:ext>
            </a:extLst>
          </p:cNvPr>
          <p:cNvGraphicFramePr>
            <a:graphicFrameLocks noGrp="1"/>
          </p:cNvGraphicFramePr>
          <p:nvPr/>
        </p:nvGraphicFramePr>
        <p:xfrm>
          <a:off x="204438" y="1444326"/>
          <a:ext cx="11645092" cy="168275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dirty="0">
                          <a:latin typeface="Arial"/>
                          <a:ea typeface="Roboto"/>
                          <a:cs typeface="Arial"/>
                        </a:rPr>
                        <a:t>Issue/ CP</a:t>
                      </a:r>
                    </a:p>
                  </a:txBody>
                  <a:tcPr>
                    <a:solidFill>
                      <a:srgbClr val="70ADA3"/>
                    </a:solidFill>
                  </a:tcPr>
                </a:tc>
                <a:tc>
                  <a:txBody>
                    <a:bodyPr/>
                    <a:lstStyle/>
                    <a:p>
                      <a:r>
                        <a:rPr lang="en-GB" sz="1400" dirty="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dirty="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R0266</a:t>
                      </a:r>
                    </a:p>
                  </a:txBody>
                  <a:tcPr anchor="ctr">
                    <a:solidFill>
                      <a:srgbClr val="CFE3DF"/>
                    </a:solidFill>
                  </a:tcPr>
                </a:tc>
                <a:tc>
                  <a:txBody>
                    <a:bodyPr/>
                    <a:lstStyle/>
                    <a:p>
                      <a:pPr marL="0" lvl="0" algn="l">
                        <a:buNone/>
                      </a:pPr>
                      <a:r>
                        <a:rPr lang="en-US" sz="1400" dirty="0">
                          <a:latin typeface="Arial" panose="020B0604020202020204" pitchFamily="34" charset="0"/>
                          <a:cs typeface="Arial" panose="020B0604020202020204" pitchFamily="34" charset="0"/>
                        </a:rPr>
                        <a:t> REC Data Specification Clarifications</a:t>
                      </a:r>
                    </a:p>
                  </a:txBody>
                  <a:tcPr marL="6350" marR="6350" marT="6350" marB="0" anchor="ctr">
                    <a:solidFill>
                      <a:srgbClr val="CFE3DF"/>
                    </a:solidFill>
                  </a:tcPr>
                </a:tc>
                <a:tc>
                  <a:txBody>
                    <a:bodyPr/>
                    <a:lstStyle/>
                    <a:p>
                      <a:r>
                        <a:rPr lang="en-GB" sz="1400" dirty="0">
                          <a:latin typeface="Arial"/>
                          <a:ea typeface="Roboto"/>
                          <a:cs typeface="Arial"/>
                        </a:rPr>
                        <a:t>Caroline Freimuller</a:t>
                      </a:r>
                    </a:p>
                  </a:txBody>
                  <a:tcPr anchor="ctr">
                    <a:solidFill>
                      <a:srgbClr val="CFE3DF"/>
                    </a:solidFill>
                  </a:tcPr>
                </a:tc>
                <a:tc>
                  <a:txBody>
                    <a:bodyPr/>
                    <a:lstStyle/>
                    <a:p>
                      <a:pPr>
                        <a:spcBef>
                          <a:spcPts val="600"/>
                        </a:spcBef>
                      </a:pPr>
                      <a:r>
                        <a:rPr lang="en-GB" sz="1400" b="0" dirty="0">
                          <a:latin typeface="Arial"/>
                          <a:ea typeface="Roboto"/>
                          <a:cs typeface="Arial"/>
                        </a:rPr>
                        <a:t>The consultation is open and will close on 27 Feb 2026. </a:t>
                      </a:r>
                    </a:p>
                  </a:txBody>
                  <a:tcPr anchor="ctr">
                    <a:solidFill>
                      <a:srgbClr val="CFE3DF"/>
                    </a:solidFill>
                  </a:tcPr>
                </a:tc>
                <a:extLst>
                  <a:ext uri="{0D108BD9-81ED-4DB2-BD59-A6C34878D82A}">
                    <a16:rowId xmlns:a16="http://schemas.microsoft.com/office/drawing/2014/main" val="83276440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R0270</a:t>
                      </a:r>
                    </a:p>
                  </a:txBody>
                  <a:tcPr anchor="ctr">
                    <a:solidFill>
                      <a:srgbClr val="CFE3DF"/>
                    </a:solidFill>
                  </a:tcPr>
                </a:tc>
                <a:tc>
                  <a:txBody>
                    <a:bodyPr/>
                    <a:lstStyle/>
                    <a:p>
                      <a:pPr marL="0" lvl="0" algn="l">
                        <a:buNone/>
                      </a:pPr>
                      <a:r>
                        <a:rPr lang="en-US" sz="1400"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Clarification of SIP Qualification Requirements</a:t>
                      </a:r>
                      <a:endParaRPr lang="en-US" sz="1400" dirty="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dirty="0">
                          <a:latin typeface="Arial"/>
                          <a:ea typeface="Roboto"/>
                          <a:cs typeface="Arial"/>
                        </a:rPr>
                        <a:t>Caroline Freimuller</a:t>
                      </a:r>
                    </a:p>
                  </a:txBody>
                  <a:tcPr anchor="ctr">
                    <a:solidFill>
                      <a:srgbClr val="CFE3DF"/>
                    </a:solidFill>
                  </a:tcPr>
                </a:tc>
                <a:tc>
                  <a:txBody>
                    <a:bodyPr/>
                    <a:lstStyle/>
                    <a:p>
                      <a:pPr>
                        <a:spcBef>
                          <a:spcPts val="600"/>
                        </a:spcBef>
                      </a:pPr>
                      <a:r>
                        <a:rPr lang="en-GB" sz="1400" b="0" dirty="0">
                          <a:latin typeface="Arial"/>
                          <a:ea typeface="Roboto"/>
                          <a:cs typeface="Arial"/>
                        </a:rPr>
                        <a:t>The Final recommendation has been published for review at MEP on 11 Feb 2026. </a:t>
                      </a:r>
                    </a:p>
                  </a:txBody>
                  <a:tcPr anchor="ctr">
                    <a:solidFill>
                      <a:srgbClr val="CFE3DF"/>
                    </a:solidFill>
                  </a:tcPr>
                </a:tc>
                <a:extLst>
                  <a:ext uri="{0D108BD9-81ED-4DB2-BD59-A6C34878D82A}">
                    <a16:rowId xmlns:a16="http://schemas.microsoft.com/office/drawing/2014/main" val="3014283866"/>
                  </a:ext>
                </a:extLst>
              </a:tr>
            </a:tbl>
          </a:graphicData>
        </a:graphic>
      </p:graphicFrame>
    </p:spTree>
    <p:extLst>
      <p:ext uri="{BB962C8B-B14F-4D97-AF65-F5344CB8AC3E}">
        <p14:creationId xmlns:p14="http://schemas.microsoft.com/office/powerpoint/2010/main" val="133990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677400" cy="660111"/>
          </a:xfrm>
        </p:spPr>
        <p:txBody>
          <a:bodyPr>
            <a:normAutofit/>
          </a:bodyPr>
          <a:lstStyle/>
          <a:p>
            <a:r>
              <a:rPr lang="en-GB" sz="2400" dirty="0">
                <a:cs typeface="Roboto" panose="02000000000000000000" pitchFamily="2" charset="0"/>
              </a:rPr>
              <a:t>Changes Planned for February 2026 Delivery</a:t>
            </a:r>
            <a:endParaRPr lang="en-US" sz="2400" dirty="0">
              <a:cs typeface="Roboto" panose="02000000000000000000" pitchFamily="2" charset="0"/>
            </a:endParaRPr>
          </a:p>
        </p:txBody>
      </p:sp>
      <p:graphicFrame>
        <p:nvGraphicFramePr>
          <p:cNvPr id="5" name="Table 7">
            <a:extLst>
              <a:ext uri="{FF2B5EF4-FFF2-40B4-BE49-F238E27FC236}">
                <a16:creationId xmlns:a16="http://schemas.microsoft.com/office/drawing/2014/main" id="{FF94D40E-B5A1-ACF3-A6DD-3B2D5846F22C}"/>
              </a:ext>
            </a:extLst>
          </p:cNvPr>
          <p:cNvGraphicFramePr>
            <a:graphicFrameLocks/>
          </p:cNvGraphicFramePr>
          <p:nvPr/>
        </p:nvGraphicFramePr>
        <p:xfrm>
          <a:off x="306004" y="1202055"/>
          <a:ext cx="11579991" cy="5586319"/>
        </p:xfrm>
        <a:graphic>
          <a:graphicData uri="http://schemas.openxmlformats.org/drawingml/2006/table">
            <a:tbl>
              <a:tblPr firstRow="1" bandRow="1">
                <a:tableStyleId>{F5AB1C69-6EDB-4FF4-983F-18BD219EF322}</a:tableStyleId>
              </a:tblPr>
              <a:tblGrid>
                <a:gridCol w="2113346">
                  <a:extLst>
                    <a:ext uri="{9D8B030D-6E8A-4147-A177-3AD203B41FA5}">
                      <a16:colId xmlns:a16="http://schemas.microsoft.com/office/drawing/2014/main" val="852641667"/>
                    </a:ext>
                  </a:extLst>
                </a:gridCol>
                <a:gridCol w="8095416">
                  <a:extLst>
                    <a:ext uri="{9D8B030D-6E8A-4147-A177-3AD203B41FA5}">
                      <a16:colId xmlns:a16="http://schemas.microsoft.com/office/drawing/2014/main" val="2119900406"/>
                    </a:ext>
                  </a:extLst>
                </a:gridCol>
                <a:gridCol w="1371229">
                  <a:extLst>
                    <a:ext uri="{9D8B030D-6E8A-4147-A177-3AD203B41FA5}">
                      <a16:colId xmlns:a16="http://schemas.microsoft.com/office/drawing/2014/main" val="3092670779"/>
                    </a:ext>
                  </a:extLst>
                </a:gridCol>
              </a:tblGrid>
              <a:tr h="311884">
                <a:tc>
                  <a:txBody>
                    <a:bodyPr/>
                    <a:lstStyle/>
                    <a:p>
                      <a:pPr algn="ctr">
                        <a:spcAft>
                          <a:spcPts val="600"/>
                        </a:spcAft>
                      </a:pPr>
                      <a:r>
                        <a:rPr lang="en-GB" sz="1400" cap="all" spc="300" baseline="0">
                          <a:latin typeface="Roboto"/>
                          <a:ea typeface="Roboto"/>
                        </a:rPr>
                        <a:t>Theme</a:t>
                      </a:r>
                    </a:p>
                  </a:txBody>
                  <a:tcPr anchor="ctr"/>
                </a:tc>
                <a:tc>
                  <a:txBody>
                    <a:bodyPr/>
                    <a:lstStyle/>
                    <a:p>
                      <a:pPr algn="ctr">
                        <a:spcAft>
                          <a:spcPts val="600"/>
                        </a:spcAft>
                      </a:pPr>
                      <a:r>
                        <a:rPr lang="en-GB" sz="1400" cap="all" spc="300" baseline="0" dirty="0">
                          <a:latin typeface="Roboto"/>
                          <a:ea typeface="Roboto"/>
                        </a:rPr>
                        <a:t>CHANGE</a:t>
                      </a:r>
                    </a:p>
                  </a:txBody>
                  <a:tcPr anchor="ctr"/>
                </a:tc>
                <a:tc>
                  <a:txBody>
                    <a:bodyPr/>
                    <a:lstStyle/>
                    <a:p>
                      <a:pPr lvl="0" algn="ctr">
                        <a:spcAft>
                          <a:spcPts val="600"/>
                        </a:spcAft>
                        <a:buNone/>
                      </a:pPr>
                      <a:r>
                        <a:rPr lang="en-GB" sz="1400" cap="all" spc="300" baseline="0" dirty="0">
                          <a:latin typeface="Roboto"/>
                          <a:ea typeface="Roboto"/>
                        </a:rPr>
                        <a:t>STATUS</a:t>
                      </a:r>
                    </a:p>
                  </a:txBody>
                  <a:tcPr anchor="ctr"/>
                </a:tc>
                <a:extLst>
                  <a:ext uri="{0D108BD9-81ED-4DB2-BD59-A6C34878D82A}">
                    <a16:rowId xmlns:a16="http://schemas.microsoft.com/office/drawing/2014/main" val="677238016"/>
                  </a:ext>
                </a:extLst>
              </a:tr>
              <a:tr h="292282">
                <a:tc>
                  <a:txBody>
                    <a:bodyPr/>
                    <a:lstStyle/>
                    <a:p>
                      <a:pPr marL="0" lvl="0" indent="0" algn="l">
                        <a:lnSpc>
                          <a:spcPct val="100000"/>
                        </a:lnSpc>
                        <a:buNone/>
                      </a:pPr>
                      <a:r>
                        <a:rPr lang="en-US" sz="1400" b="0" dirty="0">
                          <a:solidFill>
                            <a:schemeClr val="tx1"/>
                          </a:solidFill>
                          <a:latin typeface="Roboto" panose="02000000000000000000" pitchFamily="2" charset="0"/>
                          <a:ea typeface="Roboto" panose="02000000000000000000" pitchFamily="2" charset="0"/>
                          <a:cs typeface="Roboto" panose="02000000000000000000" pitchFamily="2" charset="0"/>
                        </a:rPr>
                        <a:t>Enquiry Services</a:t>
                      </a:r>
                    </a:p>
                  </a:txBody>
                  <a:tcPr anchor="ctr"/>
                </a:tc>
                <a:tc>
                  <a:txBody>
                    <a:bodyPr/>
                    <a:lstStyle/>
                    <a:p>
                      <a:pPr marL="0" lvl="0" indent="0" algn="l">
                        <a:lnSpc>
                          <a:spcPct val="100000"/>
                        </a:lnSpc>
                        <a:buNone/>
                      </a:pPr>
                      <a:r>
                        <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hlinkClick r:id="rId3">
                            <a:extLst>
                              <a:ext uri="{A12FA001-AC4F-418D-AE19-62706E023703}">
                                <ahyp:hlinkClr xmlns:ahyp="http://schemas.microsoft.com/office/drawing/2018/hyperlinkcolor" val="tx"/>
                              </a:ext>
                            </a:extLst>
                          </a:hlinkClick>
                        </a:rPr>
                        <a:t>R0179 – Proposal for Limiting Queries in EES API Calls (Single Query per API Call)</a:t>
                      </a:r>
                      <a:endPar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lvl="0" algn="ctr">
                        <a:lnSpc>
                          <a:spcPct val="100000"/>
                        </a:lnSpc>
                        <a:spcBef>
                          <a:spcPts val="0"/>
                        </a:spcBef>
                        <a:spcAft>
                          <a:spcPts val="0"/>
                        </a:spcAft>
                        <a:buNone/>
                      </a:pPr>
                      <a:r>
                        <a:rPr lang="en-GB" sz="1400" b="0" i="0" u="none" strike="noStrike" baseline="0" noProof="0" dirty="0">
                          <a:solidFill>
                            <a:schemeClr val="tx1"/>
                          </a:solidFill>
                          <a:latin typeface="Roboto"/>
                        </a:rPr>
                        <a:t>Approved</a:t>
                      </a:r>
                    </a:p>
                  </a:txBody>
                  <a:tcPr anchor="ctr"/>
                </a:tc>
                <a:extLst>
                  <a:ext uri="{0D108BD9-81ED-4DB2-BD59-A6C34878D82A}">
                    <a16:rowId xmlns:a16="http://schemas.microsoft.com/office/drawing/2014/main" val="3942820066"/>
                  </a:ext>
                </a:extLst>
              </a:tr>
              <a:tr h="292282">
                <a:tc>
                  <a:txBody>
                    <a:bodyPr/>
                    <a:lstStyle/>
                    <a:p>
                      <a:pPr marL="0" lvl="0" indent="0" algn="l">
                        <a:lnSpc>
                          <a:spcPct val="100000"/>
                        </a:lnSpc>
                        <a:buNone/>
                      </a:pPr>
                      <a:r>
                        <a:rPr lang="en-US" sz="1400" b="0" dirty="0">
                          <a:solidFill>
                            <a:schemeClr val="tx1"/>
                          </a:solidFill>
                          <a:latin typeface="Roboto" panose="02000000000000000000" pitchFamily="2" charset="0"/>
                          <a:ea typeface="Roboto" panose="02000000000000000000" pitchFamily="2" charset="0"/>
                          <a:cs typeface="Roboto" panose="02000000000000000000" pitchFamily="2" charset="0"/>
                        </a:rPr>
                        <a:t>Metering</a:t>
                      </a:r>
                    </a:p>
                  </a:txBody>
                  <a:tcPr anchor="ctr"/>
                </a:tc>
                <a:tc>
                  <a:txBody>
                    <a:bodyPr/>
                    <a:lstStyle/>
                    <a:p>
                      <a:pPr marL="0" lvl="0" indent="0" algn="l">
                        <a:lnSpc>
                          <a:spcPct val="100000"/>
                        </a:lnSpc>
                        <a:buNone/>
                      </a:pPr>
                      <a:r>
                        <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hlinkClick r:id="rId4">
                            <a:extLst>
                              <a:ext uri="{A12FA001-AC4F-418D-AE19-62706E023703}">
                                <ahyp:hlinkClr xmlns:ahyp="http://schemas.microsoft.com/office/drawing/2018/hyperlinkcolor" val="tx"/>
                              </a:ext>
                            </a:extLst>
                          </a:hlinkClick>
                        </a:rPr>
                        <a:t>R0190 – Related Meter Point RMP Status Rules</a:t>
                      </a:r>
                      <a:endPar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lvl="0" algn="ctr">
                        <a:lnSpc>
                          <a:spcPct val="100000"/>
                        </a:lnSpc>
                        <a:spcBef>
                          <a:spcPts val="0"/>
                        </a:spcBef>
                        <a:spcAft>
                          <a:spcPts val="0"/>
                        </a:spcAft>
                        <a:buNone/>
                      </a:pPr>
                      <a:r>
                        <a:rPr lang="en-GB" sz="1400" b="0" i="0" u="none" strike="noStrike" baseline="0" noProof="0" dirty="0">
                          <a:solidFill>
                            <a:schemeClr val="tx1"/>
                          </a:solidFill>
                          <a:latin typeface="Roboto"/>
                        </a:rPr>
                        <a:t>Approved</a:t>
                      </a:r>
                    </a:p>
                  </a:txBody>
                  <a:tcPr anchor="ctr"/>
                </a:tc>
                <a:extLst>
                  <a:ext uri="{0D108BD9-81ED-4DB2-BD59-A6C34878D82A}">
                    <a16:rowId xmlns:a16="http://schemas.microsoft.com/office/drawing/2014/main" val="1327360839"/>
                  </a:ext>
                </a:extLst>
              </a:tr>
              <a:tr h="292282">
                <a:tc>
                  <a:txBody>
                    <a:bodyPr/>
                    <a:lstStyle/>
                    <a:p>
                      <a:pPr marL="0" lvl="0" indent="0" algn="l">
                        <a:lnSpc>
                          <a:spcPct val="100000"/>
                        </a:lnSpc>
                        <a:buNone/>
                      </a:pPr>
                      <a:r>
                        <a:rPr lang="en-US" sz="1400" b="0" dirty="0">
                          <a:solidFill>
                            <a:schemeClr val="tx1"/>
                          </a:solidFill>
                          <a:latin typeface="Roboto" panose="02000000000000000000" pitchFamily="2" charset="0"/>
                          <a:ea typeface="Roboto" panose="02000000000000000000" pitchFamily="2" charset="0"/>
                          <a:cs typeface="Roboto" panose="02000000000000000000" pitchFamily="2" charset="0"/>
                        </a:rPr>
                        <a:t>Metering</a:t>
                      </a:r>
                    </a:p>
                  </a:txBody>
                  <a:tcPr anchor="ctr"/>
                </a:tc>
                <a:tc>
                  <a:txBody>
                    <a:bodyPr/>
                    <a:lstStyle/>
                    <a:p>
                      <a:pPr marL="0" lvl="0" indent="0" algn="l">
                        <a:lnSpc>
                          <a:spcPct val="100000"/>
                        </a:lnSpc>
                        <a:buNone/>
                      </a:pPr>
                      <a:r>
                        <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hlinkClick r:id="rId5">
                            <a:extLst>
                              <a:ext uri="{A12FA001-AC4F-418D-AE19-62706E023703}">
                                <ahyp:hlinkClr xmlns:ahyp="http://schemas.microsoft.com/office/drawing/2018/hyperlinkcolor" val="tx"/>
                              </a:ext>
                            </a:extLst>
                          </a:hlinkClick>
                        </a:rPr>
                        <a:t>R0198 – Metering Asset Manager (MAM) Communication Method Register </a:t>
                      </a:r>
                      <a:endPar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lvl="0" algn="ctr">
                        <a:lnSpc>
                          <a:spcPct val="100000"/>
                        </a:lnSpc>
                        <a:spcBef>
                          <a:spcPts val="0"/>
                        </a:spcBef>
                        <a:spcAft>
                          <a:spcPts val="0"/>
                        </a:spcAft>
                        <a:buNone/>
                      </a:pPr>
                      <a:r>
                        <a:rPr lang="en-GB" sz="1400" b="0" i="0" u="none" strike="noStrike" baseline="0" noProof="0" dirty="0">
                          <a:solidFill>
                            <a:schemeClr val="tx1"/>
                          </a:solidFill>
                          <a:latin typeface="Roboto"/>
                        </a:rPr>
                        <a:t>Approved</a:t>
                      </a:r>
                    </a:p>
                  </a:txBody>
                  <a:tcPr anchor="ctr"/>
                </a:tc>
                <a:extLst>
                  <a:ext uri="{0D108BD9-81ED-4DB2-BD59-A6C34878D82A}">
                    <a16:rowId xmlns:a16="http://schemas.microsoft.com/office/drawing/2014/main" val="3541108071"/>
                  </a:ext>
                </a:extLst>
              </a:tr>
              <a:tr h="292282">
                <a:tc>
                  <a:txBody>
                    <a:bodyPr/>
                    <a:lstStyle/>
                    <a:p>
                      <a:pPr marL="0" lvl="0" indent="0" algn="l">
                        <a:lnSpc>
                          <a:spcPct val="100000"/>
                        </a:lnSpc>
                        <a:buNone/>
                      </a:pPr>
                      <a:r>
                        <a:rPr lang="en-US" sz="1400" b="0" dirty="0">
                          <a:solidFill>
                            <a:schemeClr val="tx1"/>
                          </a:solidFill>
                          <a:latin typeface="Roboto" panose="02000000000000000000" pitchFamily="2" charset="0"/>
                          <a:ea typeface="Roboto" panose="02000000000000000000" pitchFamily="2" charset="0"/>
                          <a:cs typeface="Roboto" panose="02000000000000000000" pitchFamily="2" charset="0"/>
                        </a:rPr>
                        <a:t>Market Messages</a:t>
                      </a:r>
                    </a:p>
                  </a:txBody>
                  <a:tcPr anchor="ctr"/>
                </a:tc>
                <a:tc>
                  <a:txBody>
                    <a:bodyPr/>
                    <a:lstStyle/>
                    <a:p>
                      <a:pPr marL="0" lvl="0" indent="0" algn="l">
                        <a:lnSpc>
                          <a:spcPct val="100000"/>
                        </a:lnSpc>
                        <a:buNone/>
                      </a:pPr>
                      <a:r>
                        <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hlinkClick r:id="rId6">
                            <a:extLst>
                              <a:ext uri="{A12FA001-AC4F-418D-AE19-62706E023703}">
                                <ahyp:hlinkClr xmlns:ahyp="http://schemas.microsoft.com/office/drawing/2018/hyperlinkcolor" val="tx"/>
                              </a:ext>
                            </a:extLst>
                          </a:hlinkClick>
                        </a:rPr>
                        <a:t>R0235A – Missing Scenario Variants in D0179 Alternate Solution</a:t>
                      </a:r>
                      <a:endPar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lvl="0" algn="ctr">
                        <a:lnSpc>
                          <a:spcPct val="100000"/>
                        </a:lnSpc>
                        <a:spcBef>
                          <a:spcPts val="0"/>
                        </a:spcBef>
                        <a:spcAft>
                          <a:spcPts val="0"/>
                        </a:spcAft>
                        <a:buNone/>
                      </a:pPr>
                      <a:r>
                        <a:rPr lang="en-GB" sz="1400" b="0" i="0" u="none" strike="noStrike" baseline="0" noProof="0" dirty="0">
                          <a:solidFill>
                            <a:schemeClr val="tx1"/>
                          </a:solidFill>
                          <a:latin typeface="Roboto"/>
                        </a:rPr>
                        <a:t>Approved</a:t>
                      </a:r>
                    </a:p>
                  </a:txBody>
                  <a:tcPr anchor="ctr"/>
                </a:tc>
                <a:extLst>
                  <a:ext uri="{0D108BD9-81ED-4DB2-BD59-A6C34878D82A}">
                    <a16:rowId xmlns:a16="http://schemas.microsoft.com/office/drawing/2014/main" val="2565904247"/>
                  </a:ext>
                </a:extLst>
              </a:tr>
              <a:tr h="292282">
                <a:tc>
                  <a:txBody>
                    <a:bodyPr/>
                    <a:lstStyle/>
                    <a:p>
                      <a:pPr marL="0" lvl="0" indent="0" algn="l">
                        <a:lnSpc>
                          <a:spcPct val="100000"/>
                        </a:lnSpc>
                        <a:buNone/>
                      </a:pPr>
                      <a:r>
                        <a:rPr lang="en-US" sz="1400" b="0" dirty="0">
                          <a:solidFill>
                            <a:schemeClr val="tx1"/>
                          </a:solidFill>
                          <a:latin typeface="Roboto" panose="02000000000000000000" pitchFamily="2" charset="0"/>
                          <a:ea typeface="Roboto" panose="02000000000000000000" pitchFamily="2" charset="0"/>
                          <a:cs typeface="Roboto" panose="02000000000000000000" pitchFamily="2" charset="0"/>
                        </a:rPr>
                        <a:t>Market Messages</a:t>
                      </a:r>
                    </a:p>
                  </a:txBody>
                  <a:tcPr anchor="ctr"/>
                </a:tc>
                <a:tc>
                  <a:txBody>
                    <a:bodyPr/>
                    <a:lstStyle/>
                    <a:p>
                      <a:pPr marL="0" lvl="0" indent="0" algn="l">
                        <a:lnSpc>
                          <a:spcPct val="100000"/>
                        </a:lnSpc>
                        <a:buNone/>
                      </a:pPr>
                      <a:r>
                        <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hlinkClick r:id="rId7">
                            <a:extLst>
                              <a:ext uri="{A12FA001-AC4F-418D-AE19-62706E023703}">
                                <ahyp:hlinkClr xmlns:ahyp="http://schemas.microsoft.com/office/drawing/2018/hyperlinkcolor" val="tx"/>
                              </a:ext>
                            </a:extLst>
                          </a:hlinkClick>
                        </a:rPr>
                        <a:t>R0242 – Missing Scenario Variant from R0043</a:t>
                      </a:r>
                      <a:endPar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lvl="0" algn="ctr">
                        <a:lnSpc>
                          <a:spcPct val="100000"/>
                        </a:lnSpc>
                        <a:spcBef>
                          <a:spcPts val="0"/>
                        </a:spcBef>
                        <a:spcAft>
                          <a:spcPts val="0"/>
                        </a:spcAft>
                        <a:buNone/>
                      </a:pPr>
                      <a:r>
                        <a:rPr lang="en-GB" sz="1400" b="0" i="0" u="none" strike="noStrike" baseline="0" noProof="0" dirty="0">
                          <a:solidFill>
                            <a:schemeClr val="tx1"/>
                          </a:solidFill>
                          <a:latin typeface="Roboto"/>
                        </a:rPr>
                        <a:t>Approved</a:t>
                      </a:r>
                    </a:p>
                  </a:txBody>
                  <a:tcPr anchor="ctr"/>
                </a:tc>
                <a:extLst>
                  <a:ext uri="{0D108BD9-81ED-4DB2-BD59-A6C34878D82A}">
                    <a16:rowId xmlns:a16="http://schemas.microsoft.com/office/drawing/2014/main" val="1789517383"/>
                  </a:ext>
                </a:extLst>
              </a:tr>
              <a:tr h="292282">
                <a:tc>
                  <a:txBody>
                    <a:bodyPr/>
                    <a:lstStyle/>
                    <a:p>
                      <a:pPr marL="0" lvl="0" indent="0" algn="l">
                        <a:lnSpc>
                          <a:spcPct val="100000"/>
                        </a:lnSpc>
                        <a:buNone/>
                      </a:pPr>
                      <a:r>
                        <a:rPr lang="en-US" sz="1400" b="0" dirty="0">
                          <a:solidFill>
                            <a:schemeClr val="tx1"/>
                          </a:solidFill>
                          <a:latin typeface="Roboto" panose="02000000000000000000" pitchFamily="2" charset="0"/>
                          <a:ea typeface="Roboto" panose="02000000000000000000" pitchFamily="2" charset="0"/>
                          <a:cs typeface="Roboto" panose="02000000000000000000" pitchFamily="2" charset="0"/>
                        </a:rPr>
                        <a:t>Metering</a:t>
                      </a:r>
                    </a:p>
                  </a:txBody>
                  <a:tcPr anchor="ctr"/>
                </a:tc>
                <a:tc>
                  <a:txBody>
                    <a:bodyPr/>
                    <a:lstStyle/>
                    <a:p>
                      <a:pPr marL="0" lvl="0" indent="0" algn="l">
                        <a:lnSpc>
                          <a:spcPct val="100000"/>
                        </a:lnSpc>
                        <a:buNone/>
                      </a:pPr>
                      <a:r>
                        <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hlinkClick r:id="rId8">
                            <a:extLst>
                              <a:ext uri="{A12FA001-AC4F-418D-AE19-62706E023703}">
                                <ahyp:hlinkClr xmlns:ahyp="http://schemas.microsoft.com/office/drawing/2018/hyperlinkcolor" val="tx"/>
                              </a:ext>
                            </a:extLst>
                          </a:hlinkClick>
                        </a:rPr>
                        <a:t>R0244 – C21 to be introduced into the STIRG Document</a:t>
                      </a:r>
                      <a:endPar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lvl="0" algn="ctr">
                        <a:lnSpc>
                          <a:spcPct val="100000"/>
                        </a:lnSpc>
                        <a:spcBef>
                          <a:spcPts val="0"/>
                        </a:spcBef>
                        <a:spcAft>
                          <a:spcPts val="0"/>
                        </a:spcAft>
                        <a:buNone/>
                      </a:pPr>
                      <a:r>
                        <a:rPr lang="en-GB" sz="1400" b="0" i="0" u="none" strike="noStrike" baseline="0" noProof="0" dirty="0">
                          <a:solidFill>
                            <a:schemeClr val="tx1"/>
                          </a:solidFill>
                          <a:latin typeface="Roboto"/>
                        </a:rPr>
                        <a:t>Approved</a:t>
                      </a:r>
                    </a:p>
                  </a:txBody>
                  <a:tcPr anchor="ctr"/>
                </a:tc>
                <a:extLst>
                  <a:ext uri="{0D108BD9-81ED-4DB2-BD59-A6C34878D82A}">
                    <a16:rowId xmlns:a16="http://schemas.microsoft.com/office/drawing/2014/main" val="2761120411"/>
                  </a:ext>
                </a:extLst>
              </a:tr>
              <a:tr h="292282">
                <a:tc>
                  <a:txBody>
                    <a:bodyPr/>
                    <a:lstStyle/>
                    <a:p>
                      <a:pPr marL="0" lvl="0" indent="0" algn="l">
                        <a:lnSpc>
                          <a:spcPct val="100000"/>
                        </a:lnSpc>
                        <a:buNone/>
                      </a:pPr>
                      <a:r>
                        <a:rPr lang="en-US" sz="1400" b="0" dirty="0">
                          <a:solidFill>
                            <a:schemeClr val="tx1"/>
                          </a:solidFill>
                          <a:latin typeface="Roboto" panose="02000000000000000000" pitchFamily="2" charset="0"/>
                          <a:ea typeface="Roboto" panose="02000000000000000000" pitchFamily="2" charset="0"/>
                          <a:cs typeface="Roboto" panose="02000000000000000000" pitchFamily="2" charset="0"/>
                        </a:rPr>
                        <a:t>Market Messages</a:t>
                      </a:r>
                    </a:p>
                  </a:txBody>
                  <a:tcPr anchor="ctr"/>
                </a:tc>
                <a:tc>
                  <a:txBody>
                    <a:bodyPr/>
                    <a:lstStyle/>
                    <a:p>
                      <a:pPr marL="0" lvl="0" indent="0" algn="l">
                        <a:lnSpc>
                          <a:spcPct val="100000"/>
                        </a:lnSpc>
                        <a:buNone/>
                      </a:pPr>
                      <a:r>
                        <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hlinkClick r:id="rId9">
                            <a:extLst>
                              <a:ext uri="{A12FA001-AC4F-418D-AE19-62706E023703}">
                                <ahyp:hlinkClr xmlns:ahyp="http://schemas.microsoft.com/office/drawing/2018/hyperlinkcolor" val="tx"/>
                              </a:ext>
                            </a:extLst>
                          </a:hlinkClick>
                        </a:rPr>
                        <a:t>R0256 – MM00023/D0135 – Asset Condition Report Clarification of intent on R0021/R0101</a:t>
                      </a:r>
                      <a:endPar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lvl="0" algn="ctr">
                        <a:lnSpc>
                          <a:spcPct val="100000"/>
                        </a:lnSpc>
                        <a:spcBef>
                          <a:spcPts val="0"/>
                        </a:spcBef>
                        <a:spcAft>
                          <a:spcPts val="0"/>
                        </a:spcAft>
                        <a:buNone/>
                      </a:pPr>
                      <a:r>
                        <a:rPr lang="en-GB" sz="1400" b="0" i="0" u="none" strike="noStrike" baseline="0" noProof="0" dirty="0">
                          <a:solidFill>
                            <a:schemeClr val="tx1"/>
                          </a:solidFill>
                          <a:latin typeface="Roboto"/>
                        </a:rPr>
                        <a:t>Approved</a:t>
                      </a:r>
                    </a:p>
                  </a:txBody>
                  <a:tcPr anchor="ctr"/>
                </a:tc>
                <a:extLst>
                  <a:ext uri="{0D108BD9-81ED-4DB2-BD59-A6C34878D82A}">
                    <a16:rowId xmlns:a16="http://schemas.microsoft.com/office/drawing/2014/main" val="2946451715"/>
                  </a:ext>
                </a:extLst>
              </a:tr>
              <a:tr h="292282">
                <a:tc>
                  <a:txBody>
                    <a:bodyPr/>
                    <a:lstStyle/>
                    <a:p>
                      <a:pPr marL="0" lvl="0" indent="0" algn="l">
                        <a:lnSpc>
                          <a:spcPct val="100000"/>
                        </a:lnSpc>
                        <a:buNone/>
                      </a:pPr>
                      <a:r>
                        <a:rPr lang="en-US" sz="1400" b="0" dirty="0">
                          <a:solidFill>
                            <a:schemeClr val="tx1"/>
                          </a:solidFill>
                          <a:latin typeface="Roboto" panose="02000000000000000000" pitchFamily="2" charset="0"/>
                          <a:ea typeface="Roboto" panose="02000000000000000000" pitchFamily="2" charset="0"/>
                          <a:cs typeface="Roboto" panose="02000000000000000000" pitchFamily="2" charset="0"/>
                        </a:rPr>
                        <a:t>Metering</a:t>
                      </a:r>
                    </a:p>
                  </a:txBody>
                  <a:tcPr anchor="ctr"/>
                </a:tc>
                <a:tc>
                  <a:txBody>
                    <a:bodyPr/>
                    <a:lstStyle/>
                    <a:p>
                      <a:pPr marL="0" lvl="0" indent="0" algn="l">
                        <a:lnSpc>
                          <a:spcPct val="100000"/>
                        </a:lnSpc>
                        <a:buNone/>
                      </a:pPr>
                      <a:r>
                        <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hlinkClick r:id="rId10">
                            <a:extLst>
                              <a:ext uri="{A12FA001-AC4F-418D-AE19-62706E023703}">
                                <ahyp:hlinkClr xmlns:ahyp="http://schemas.microsoft.com/office/drawing/2018/hyperlinkcolor" val="tx"/>
                              </a:ext>
                            </a:extLst>
                          </a:hlinkClick>
                        </a:rPr>
                        <a:t>R0270 – Clarification of SIP Qualification Requirements</a:t>
                      </a:r>
                      <a:endPar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lvl="0" algn="ctr">
                        <a:lnSpc>
                          <a:spcPct val="100000"/>
                        </a:lnSpc>
                        <a:spcBef>
                          <a:spcPts val="0"/>
                        </a:spcBef>
                        <a:spcAft>
                          <a:spcPts val="0"/>
                        </a:spcAft>
                        <a:buNone/>
                      </a:pPr>
                      <a:r>
                        <a:rPr lang="en-GB" sz="1400" b="0" i="0" u="none" strike="noStrike" baseline="0" noProof="0" dirty="0">
                          <a:solidFill>
                            <a:schemeClr val="tx1"/>
                          </a:solidFill>
                          <a:latin typeface="Roboto"/>
                        </a:rPr>
                        <a:t>Approved</a:t>
                      </a:r>
                    </a:p>
                  </a:txBody>
                  <a:tcPr anchor="ctr"/>
                </a:tc>
                <a:extLst>
                  <a:ext uri="{0D108BD9-81ED-4DB2-BD59-A6C34878D82A}">
                    <a16:rowId xmlns:a16="http://schemas.microsoft.com/office/drawing/2014/main" val="3790126799"/>
                  </a:ext>
                </a:extLst>
              </a:tr>
              <a:tr h="292282">
                <a:tc>
                  <a:txBody>
                    <a:bodyPr/>
                    <a:lstStyle/>
                    <a:p>
                      <a:pPr marL="0" lvl="0" indent="0" algn="l">
                        <a:lnSpc>
                          <a:spcPct val="100000"/>
                        </a:lnSpc>
                        <a:buNone/>
                      </a:pPr>
                      <a:r>
                        <a:rPr lang="en-US" sz="1400" b="0" dirty="0">
                          <a:solidFill>
                            <a:schemeClr val="tx1"/>
                          </a:solidFill>
                          <a:latin typeface="Roboto" panose="02000000000000000000" pitchFamily="2" charset="0"/>
                          <a:ea typeface="Roboto" panose="02000000000000000000" pitchFamily="2" charset="0"/>
                          <a:cs typeface="Roboto" panose="02000000000000000000" pitchFamily="2" charset="0"/>
                        </a:rPr>
                        <a:t>Metering </a:t>
                      </a:r>
                    </a:p>
                  </a:txBody>
                  <a:tcPr anchor="ctr"/>
                </a:tc>
                <a:tc>
                  <a:txBody>
                    <a:bodyPr/>
                    <a:lstStyle/>
                    <a:p>
                      <a:pPr marL="0" lvl="0" indent="0" algn="l">
                        <a:lnSpc>
                          <a:spcPct val="100000"/>
                        </a:lnSpc>
                        <a:buNone/>
                      </a:pPr>
                      <a:r>
                        <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hlinkClick r:id="rId11">
                            <a:extLst>
                              <a:ext uri="{A12FA001-AC4F-418D-AE19-62706E023703}">
                                <ahyp:hlinkClr xmlns:ahyp="http://schemas.microsoft.com/office/drawing/2018/hyperlinkcolor" val="tx"/>
                              </a:ext>
                            </a:extLst>
                          </a:hlinkClick>
                        </a:rPr>
                        <a:t>R0271 – Clarification of ASP, AMI and EMO Accession Requirements</a:t>
                      </a:r>
                      <a:endPar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lvl="0" algn="ctr">
                        <a:lnSpc>
                          <a:spcPct val="100000"/>
                        </a:lnSpc>
                        <a:spcBef>
                          <a:spcPts val="0"/>
                        </a:spcBef>
                        <a:spcAft>
                          <a:spcPts val="0"/>
                        </a:spcAft>
                        <a:buNone/>
                      </a:pPr>
                      <a:r>
                        <a:rPr lang="en-GB" sz="1400" b="0" i="0" u="none" strike="noStrike" baseline="0" noProof="0" dirty="0">
                          <a:solidFill>
                            <a:schemeClr val="tx1"/>
                          </a:solidFill>
                          <a:latin typeface="Roboto"/>
                        </a:rPr>
                        <a:t>Approved</a:t>
                      </a:r>
                    </a:p>
                  </a:txBody>
                  <a:tcPr anchor="ctr"/>
                </a:tc>
                <a:extLst>
                  <a:ext uri="{0D108BD9-81ED-4DB2-BD59-A6C34878D82A}">
                    <a16:rowId xmlns:a16="http://schemas.microsoft.com/office/drawing/2014/main" val="2097518124"/>
                  </a:ext>
                </a:extLst>
              </a:tr>
              <a:tr h="467825">
                <a:tc>
                  <a:txBody>
                    <a:bodyPr/>
                    <a:lstStyle/>
                    <a:p>
                      <a:pPr marL="0" lvl="0" indent="0" algn="l">
                        <a:lnSpc>
                          <a:spcPct val="100000"/>
                        </a:lnSpc>
                        <a:buNone/>
                      </a:pPr>
                      <a:r>
                        <a:rPr lang="en-US" sz="1400" b="0" dirty="0">
                          <a:solidFill>
                            <a:schemeClr val="tx1"/>
                          </a:solidFill>
                          <a:latin typeface="Roboto" panose="02000000000000000000" pitchFamily="2" charset="0"/>
                          <a:ea typeface="Roboto" panose="02000000000000000000" pitchFamily="2" charset="0"/>
                          <a:cs typeface="Roboto" panose="02000000000000000000" pitchFamily="2" charset="0"/>
                        </a:rPr>
                        <a:t>Performance Assurance</a:t>
                      </a:r>
                    </a:p>
                  </a:txBody>
                  <a:tcPr anchor="ctr"/>
                </a:tc>
                <a:tc>
                  <a:txBody>
                    <a:bodyPr/>
                    <a:lstStyle/>
                    <a:p>
                      <a:pPr marL="0" lvl="0" indent="0" algn="l">
                        <a:lnSpc>
                          <a:spcPct val="100000"/>
                        </a:lnSpc>
                        <a:buNone/>
                      </a:pPr>
                      <a:r>
                        <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hlinkClick r:id="rId12">
                            <a:extLst>
                              <a:ext uri="{A12FA001-AC4F-418D-AE19-62706E023703}">
                                <ahyp:hlinkClr xmlns:ahyp="http://schemas.microsoft.com/office/drawing/2018/hyperlinkcolor" val="tx"/>
                              </a:ext>
                            </a:extLst>
                          </a:hlinkClick>
                        </a:rPr>
                        <a:t>R0272 – Enabling Transparency of CRS Provider’s REC Service Level Performance</a:t>
                      </a:r>
                      <a:endPar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lvl="0" algn="ctr">
                        <a:lnSpc>
                          <a:spcPct val="100000"/>
                        </a:lnSpc>
                        <a:spcBef>
                          <a:spcPts val="0"/>
                        </a:spcBef>
                        <a:spcAft>
                          <a:spcPts val="0"/>
                        </a:spcAft>
                        <a:buNone/>
                      </a:pPr>
                      <a:r>
                        <a:rPr lang="en-GB" sz="1400" b="0" i="0" u="none" strike="noStrike" baseline="0" noProof="0" dirty="0">
                          <a:solidFill>
                            <a:schemeClr val="tx1"/>
                          </a:solidFill>
                          <a:latin typeface="Roboto"/>
                        </a:rPr>
                        <a:t>Approved</a:t>
                      </a:r>
                    </a:p>
                  </a:txBody>
                  <a:tcPr anchor="ctr"/>
                </a:tc>
                <a:extLst>
                  <a:ext uri="{0D108BD9-81ED-4DB2-BD59-A6C34878D82A}">
                    <a16:rowId xmlns:a16="http://schemas.microsoft.com/office/drawing/2014/main" val="3120842157"/>
                  </a:ext>
                </a:extLst>
              </a:tr>
              <a:tr h="292282">
                <a:tc>
                  <a:txBody>
                    <a:bodyPr/>
                    <a:lstStyle/>
                    <a:p>
                      <a:pPr marL="0" lvl="0" indent="0" algn="l">
                        <a:lnSpc>
                          <a:spcPct val="100000"/>
                        </a:lnSpc>
                        <a:buNone/>
                      </a:pPr>
                      <a:r>
                        <a:rPr lang="en-US" sz="1400" b="0" dirty="0">
                          <a:solidFill>
                            <a:schemeClr val="tx1"/>
                          </a:solidFill>
                          <a:latin typeface="Roboto" panose="02000000000000000000" pitchFamily="2" charset="0"/>
                          <a:ea typeface="Roboto" panose="02000000000000000000" pitchFamily="2" charset="0"/>
                          <a:cs typeface="Roboto" panose="02000000000000000000" pitchFamily="2" charset="0"/>
                        </a:rPr>
                        <a:t>Enquiry Services </a:t>
                      </a:r>
                    </a:p>
                  </a:txBody>
                  <a:tcPr anchor="ctr"/>
                </a:tc>
                <a:tc>
                  <a:txBody>
                    <a:bodyPr/>
                    <a:lstStyle/>
                    <a:p>
                      <a:pPr marL="0" lvl="0" indent="0" algn="l">
                        <a:lnSpc>
                          <a:spcPct val="100000"/>
                        </a:lnSpc>
                        <a:buNone/>
                      </a:pPr>
                      <a:r>
                        <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hlinkClick r:id="rId13">
                            <a:extLst>
                              <a:ext uri="{A12FA001-AC4F-418D-AE19-62706E023703}">
                                <ahyp:hlinkClr xmlns:ahyp="http://schemas.microsoft.com/office/drawing/2018/hyperlinkcolor" val="tx"/>
                              </a:ext>
                            </a:extLst>
                          </a:hlinkClick>
                        </a:rPr>
                        <a:t>R0277 – Data Latency SLA Alignment for Gas Enquiry Service</a:t>
                      </a:r>
                      <a:endPar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lvl="0" algn="ctr">
                        <a:lnSpc>
                          <a:spcPct val="100000"/>
                        </a:lnSpc>
                        <a:spcBef>
                          <a:spcPts val="0"/>
                        </a:spcBef>
                        <a:spcAft>
                          <a:spcPts val="0"/>
                        </a:spcAft>
                        <a:buNone/>
                      </a:pPr>
                      <a:r>
                        <a:rPr lang="en-GB" sz="1400" b="0" i="0" u="none" strike="noStrike" baseline="0" noProof="0" dirty="0">
                          <a:solidFill>
                            <a:schemeClr val="tx1"/>
                          </a:solidFill>
                          <a:latin typeface="Roboto"/>
                        </a:rPr>
                        <a:t>Approved</a:t>
                      </a:r>
                    </a:p>
                  </a:txBody>
                  <a:tcPr anchor="ctr"/>
                </a:tc>
                <a:extLst>
                  <a:ext uri="{0D108BD9-81ED-4DB2-BD59-A6C34878D82A}">
                    <a16:rowId xmlns:a16="http://schemas.microsoft.com/office/drawing/2014/main" val="2667249464"/>
                  </a:ext>
                </a:extLst>
              </a:tr>
              <a:tr h="467825">
                <a:tc>
                  <a:txBody>
                    <a:bodyPr/>
                    <a:lstStyle/>
                    <a:p>
                      <a:pPr marL="0" lvl="0" indent="0" algn="l">
                        <a:lnSpc>
                          <a:spcPct val="100000"/>
                        </a:lnSpc>
                        <a:buNone/>
                      </a:pPr>
                      <a:r>
                        <a:rPr lang="en-US" sz="1400" b="0" dirty="0">
                          <a:solidFill>
                            <a:schemeClr val="tx1"/>
                          </a:solidFill>
                          <a:latin typeface="Roboto" panose="02000000000000000000" pitchFamily="2" charset="0"/>
                          <a:ea typeface="Roboto" panose="02000000000000000000" pitchFamily="2" charset="0"/>
                          <a:cs typeface="Roboto" panose="02000000000000000000" pitchFamily="2" charset="0"/>
                        </a:rPr>
                        <a:t>Performance Assurance</a:t>
                      </a:r>
                    </a:p>
                  </a:txBody>
                  <a:tcPr anchor="ctr"/>
                </a:tc>
                <a:tc>
                  <a:txBody>
                    <a:bodyPr/>
                    <a:lstStyle/>
                    <a:p>
                      <a:pPr marL="0" lvl="0" indent="0" algn="l">
                        <a:lnSpc>
                          <a:spcPct val="100000"/>
                        </a:lnSpc>
                        <a:buNone/>
                      </a:pPr>
                      <a:r>
                        <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hlinkClick r:id="rId14">
                            <a:extLst>
                              <a:ext uri="{A12FA001-AC4F-418D-AE19-62706E023703}">
                                <ahyp:hlinkClr xmlns:ahyp="http://schemas.microsoft.com/office/drawing/2018/hyperlinkcolor" val="tx"/>
                              </a:ext>
                            </a:extLst>
                          </a:hlinkClick>
                        </a:rPr>
                        <a:t>R0280 – CSS Certificate Authority Audit Clarification</a:t>
                      </a:r>
                      <a:endPar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lvl="0" algn="ctr">
                        <a:lnSpc>
                          <a:spcPct val="100000"/>
                        </a:lnSpc>
                        <a:spcBef>
                          <a:spcPts val="0"/>
                        </a:spcBef>
                        <a:spcAft>
                          <a:spcPts val="0"/>
                        </a:spcAft>
                        <a:buNone/>
                      </a:pPr>
                      <a:r>
                        <a:rPr lang="en-GB" sz="1400" b="0" i="0" u="none" strike="noStrike" baseline="0" noProof="0" dirty="0">
                          <a:solidFill>
                            <a:schemeClr val="tx1"/>
                          </a:solidFill>
                          <a:latin typeface="Roboto"/>
                        </a:rPr>
                        <a:t>Approved</a:t>
                      </a:r>
                    </a:p>
                  </a:txBody>
                  <a:tcPr anchor="ctr"/>
                </a:tc>
                <a:extLst>
                  <a:ext uri="{0D108BD9-81ED-4DB2-BD59-A6C34878D82A}">
                    <a16:rowId xmlns:a16="http://schemas.microsoft.com/office/drawing/2014/main" val="1407695395"/>
                  </a:ext>
                </a:extLst>
              </a:tr>
              <a:tr h="467825">
                <a:tc>
                  <a:txBody>
                    <a:bodyPr/>
                    <a:lstStyle/>
                    <a:p>
                      <a:pPr marL="0" lvl="0" indent="0" algn="l">
                        <a:lnSpc>
                          <a:spcPct val="100000"/>
                        </a:lnSpc>
                        <a:buNone/>
                      </a:pPr>
                      <a:r>
                        <a:rPr lang="en-US" sz="1400" b="0" dirty="0">
                          <a:solidFill>
                            <a:schemeClr val="tx1"/>
                          </a:solidFill>
                          <a:latin typeface="Roboto" panose="02000000000000000000" pitchFamily="2" charset="0"/>
                          <a:ea typeface="Roboto" panose="02000000000000000000" pitchFamily="2" charset="0"/>
                          <a:cs typeface="Roboto" panose="02000000000000000000" pitchFamily="2" charset="0"/>
                        </a:rPr>
                        <a:t>Performance Assurance</a:t>
                      </a:r>
                    </a:p>
                  </a:txBody>
                  <a:tcPr anchor="ctr"/>
                </a:tc>
                <a:tc>
                  <a:txBody>
                    <a:bodyPr/>
                    <a:lstStyle/>
                    <a:p>
                      <a:pPr marL="0" lvl="0" indent="0" algn="l">
                        <a:lnSpc>
                          <a:spcPct val="100000"/>
                        </a:lnSpc>
                        <a:buNone/>
                      </a:pPr>
                      <a:r>
                        <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hlinkClick r:id="rId15">
                            <a:extLst>
                              <a:ext uri="{A12FA001-AC4F-418D-AE19-62706E023703}">
                                <ahyp:hlinkClr xmlns:ahyp="http://schemas.microsoft.com/office/drawing/2018/hyperlinkcolor" val="tx"/>
                              </a:ext>
                            </a:extLst>
                          </a:hlinkClick>
                        </a:rPr>
                        <a:t>R0283 – Annual Address Management Plan Updates</a:t>
                      </a:r>
                      <a:endPar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lvl="0" algn="ctr">
                        <a:lnSpc>
                          <a:spcPct val="100000"/>
                        </a:lnSpc>
                        <a:spcBef>
                          <a:spcPts val="0"/>
                        </a:spcBef>
                        <a:spcAft>
                          <a:spcPts val="0"/>
                        </a:spcAft>
                        <a:buNone/>
                      </a:pPr>
                      <a:r>
                        <a:rPr lang="en-GB" sz="1400" b="0" i="0" u="none" strike="noStrike" baseline="0" noProof="0" dirty="0">
                          <a:solidFill>
                            <a:schemeClr val="tx1"/>
                          </a:solidFill>
                          <a:latin typeface="Roboto"/>
                        </a:rPr>
                        <a:t>Approved</a:t>
                      </a:r>
                    </a:p>
                  </a:txBody>
                  <a:tcPr anchor="ctr"/>
                </a:tc>
                <a:extLst>
                  <a:ext uri="{0D108BD9-81ED-4DB2-BD59-A6C34878D82A}">
                    <a16:rowId xmlns:a16="http://schemas.microsoft.com/office/drawing/2014/main" val="720652531"/>
                  </a:ext>
                </a:extLst>
              </a:tr>
              <a:tr h="496880">
                <a:tc>
                  <a:txBody>
                    <a:bodyPr/>
                    <a:lstStyle/>
                    <a:p>
                      <a:pPr marL="0" lvl="0" indent="0" algn="l">
                        <a:lnSpc>
                          <a:spcPct val="100000"/>
                        </a:lnSpc>
                        <a:buNone/>
                      </a:pPr>
                      <a:r>
                        <a:rPr lang="en-US" sz="1400" b="0" dirty="0">
                          <a:solidFill>
                            <a:schemeClr val="tx1"/>
                          </a:solidFill>
                          <a:latin typeface="Roboto" panose="02000000000000000000" pitchFamily="2" charset="0"/>
                          <a:ea typeface="Roboto" panose="02000000000000000000" pitchFamily="2" charset="0"/>
                          <a:cs typeface="Roboto" panose="02000000000000000000" pitchFamily="2" charset="0"/>
                        </a:rPr>
                        <a:t>Switching</a:t>
                      </a:r>
                    </a:p>
                  </a:txBody>
                  <a:tcPr anchor="ctr"/>
                </a:tc>
                <a:tc>
                  <a:txBody>
                    <a:bodyPr/>
                    <a:lstStyle/>
                    <a:p>
                      <a:pPr marL="0" lvl="0" indent="0" algn="l">
                        <a:lnSpc>
                          <a:spcPct val="100000"/>
                        </a:lnSpc>
                        <a:buNone/>
                      </a:pPr>
                      <a:r>
                        <a:rPr lang="en-US" sz="140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hlinkClick r:id="rId16">
                            <a:extLst>
                              <a:ext uri="{A12FA001-AC4F-418D-AE19-62706E023703}">
                                <ahyp:hlinkClr xmlns:ahyp="http://schemas.microsoft.com/office/drawing/2018/hyperlinkcolor" val="tx"/>
                              </a:ext>
                            </a:extLst>
                          </a:hlinkClick>
                        </a:rPr>
                        <a:t>R0287/A </a:t>
                      </a:r>
                      <a:r>
                        <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hlinkClick r:id="rId16">
                            <a:extLst>
                              <a:ext uri="{A12FA001-AC4F-418D-AE19-62706E023703}">
                                <ahyp:hlinkClr xmlns:ahyp="http://schemas.microsoft.com/office/drawing/2018/hyperlinkcolor" val="tx"/>
                              </a:ext>
                            </a:extLst>
                          </a:hlinkClick>
                        </a:rPr>
                        <a:t>– Clarification and Amendments to Annulment Definition in Schedule 23 – Alignment with SLC Obligations</a:t>
                      </a:r>
                      <a:endPar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lvl="0" algn="ctr">
                        <a:lnSpc>
                          <a:spcPct val="100000"/>
                        </a:lnSpc>
                        <a:spcBef>
                          <a:spcPts val="0"/>
                        </a:spcBef>
                        <a:spcAft>
                          <a:spcPts val="0"/>
                        </a:spcAft>
                        <a:buNone/>
                      </a:pPr>
                      <a:r>
                        <a:rPr lang="en-GB" sz="1400" b="0" i="0" u="none" strike="noStrike" baseline="0" noProof="0" dirty="0">
                          <a:solidFill>
                            <a:schemeClr val="tx1"/>
                          </a:solidFill>
                          <a:latin typeface="Roboto"/>
                        </a:rPr>
                        <a:t>Awaiting Authority </a:t>
                      </a:r>
                    </a:p>
                  </a:txBody>
                  <a:tcPr anchor="ctr"/>
                </a:tc>
                <a:extLst>
                  <a:ext uri="{0D108BD9-81ED-4DB2-BD59-A6C34878D82A}">
                    <a16:rowId xmlns:a16="http://schemas.microsoft.com/office/drawing/2014/main" val="3586218821"/>
                  </a:ext>
                </a:extLst>
              </a:tr>
              <a:tr h="292282">
                <a:tc>
                  <a:txBody>
                    <a:bodyPr/>
                    <a:lstStyle/>
                    <a:p>
                      <a:pPr marL="0" lvl="0" indent="0" algn="l">
                        <a:lnSpc>
                          <a:spcPct val="100000"/>
                        </a:lnSpc>
                        <a:buNone/>
                      </a:pPr>
                      <a:r>
                        <a:rPr lang="en-US" sz="1400" b="0" dirty="0">
                          <a:solidFill>
                            <a:schemeClr val="tx1"/>
                          </a:solidFill>
                          <a:latin typeface="Roboto" panose="02000000000000000000" pitchFamily="2" charset="0"/>
                          <a:ea typeface="Roboto" panose="02000000000000000000" pitchFamily="2" charset="0"/>
                          <a:cs typeface="Roboto" panose="02000000000000000000" pitchFamily="2" charset="0"/>
                        </a:rPr>
                        <a:t>Housekeeping</a:t>
                      </a:r>
                    </a:p>
                  </a:txBody>
                  <a:tcPr anchor="ctr"/>
                </a:tc>
                <a:tc>
                  <a:txBody>
                    <a:bodyPr/>
                    <a:lstStyle/>
                    <a:p>
                      <a:pPr marL="0" lvl="0" indent="0" algn="l">
                        <a:lnSpc>
                          <a:spcPct val="100000"/>
                        </a:lnSpc>
                        <a:buNone/>
                      </a:pPr>
                      <a:r>
                        <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hlinkClick r:id="rId17">
                            <a:extLst>
                              <a:ext uri="{A12FA001-AC4F-418D-AE19-62706E023703}">
                                <ahyp:hlinkClr xmlns:ahyp="http://schemas.microsoft.com/office/drawing/2018/hyperlinkcolor" val="tx"/>
                              </a:ext>
                            </a:extLst>
                          </a:hlinkClick>
                        </a:rPr>
                        <a:t>R0293 – Housekeeping February 2026</a:t>
                      </a:r>
                      <a:endParaRPr lang="en-US" sz="140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lvl="0" algn="ctr">
                        <a:lnSpc>
                          <a:spcPct val="100000"/>
                        </a:lnSpc>
                        <a:spcBef>
                          <a:spcPts val="0"/>
                        </a:spcBef>
                        <a:spcAft>
                          <a:spcPts val="0"/>
                        </a:spcAft>
                        <a:buNone/>
                      </a:pPr>
                      <a:r>
                        <a:rPr lang="en-GB" sz="1400" b="0" i="0" u="none" strike="noStrike" baseline="0" noProof="0" dirty="0">
                          <a:solidFill>
                            <a:schemeClr val="tx1"/>
                          </a:solidFill>
                          <a:latin typeface="Roboto"/>
                        </a:rPr>
                        <a:t>Approved</a:t>
                      </a:r>
                    </a:p>
                  </a:txBody>
                  <a:tcPr anchor="ctr"/>
                </a:tc>
                <a:extLst>
                  <a:ext uri="{0D108BD9-81ED-4DB2-BD59-A6C34878D82A}">
                    <a16:rowId xmlns:a16="http://schemas.microsoft.com/office/drawing/2014/main" val="3036070325"/>
                  </a:ext>
                </a:extLst>
              </a:tr>
            </a:tbl>
          </a:graphicData>
        </a:graphic>
      </p:graphicFrame>
    </p:spTree>
    <p:extLst>
      <p:ext uri="{BB962C8B-B14F-4D97-AF65-F5344CB8AC3E}">
        <p14:creationId xmlns:p14="http://schemas.microsoft.com/office/powerpoint/2010/main" val="3635904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B8DEE-806B-2A36-0CD2-03F08B491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C7576-6A8B-F7DE-F249-17E4374D1409}"/>
              </a:ext>
            </a:extLst>
          </p:cNvPr>
          <p:cNvSpPr>
            <a:spLocks noGrp="1"/>
          </p:cNvSpPr>
          <p:nvPr>
            <p:ph type="title"/>
          </p:nvPr>
        </p:nvSpPr>
        <p:spPr>
          <a:xfrm>
            <a:off x="4032250" y="2020824"/>
            <a:ext cx="6968505" cy="2303275"/>
          </a:xfrm>
        </p:spPr>
        <p:txBody>
          <a:bodyPr>
            <a:normAutofit/>
          </a:bodyPr>
          <a:lstStyle/>
          <a:p>
            <a:r>
              <a:rPr lang="en-GB" sz="2400" dirty="0">
                <a:cs typeface="Roboto" panose="02000000000000000000" pitchFamily="2" charset="0"/>
              </a:rPr>
              <a:t>11. Any other business</a:t>
            </a:r>
            <a:br>
              <a:rPr lang="en-GB" sz="2400" dirty="0">
                <a:cs typeface="Roboto" panose="02000000000000000000" pitchFamily="2" charset="0"/>
              </a:rPr>
            </a:br>
            <a:br>
              <a:rPr lang="en-GB" sz="2400" dirty="0">
                <a:cs typeface="Roboto" panose="02000000000000000000" pitchFamily="2" charset="0"/>
              </a:rPr>
            </a:br>
            <a:endParaRPr lang="en-GB" sz="2400" dirty="0">
              <a:cs typeface="Roboto" panose="02000000000000000000" pitchFamily="2" charset="0"/>
            </a:endParaRPr>
          </a:p>
        </p:txBody>
      </p:sp>
      <p:sp>
        <p:nvSpPr>
          <p:cNvPr id="4" name="Text Placeholder 3">
            <a:extLst>
              <a:ext uri="{FF2B5EF4-FFF2-40B4-BE49-F238E27FC236}">
                <a16:creationId xmlns:a16="http://schemas.microsoft.com/office/drawing/2014/main" id="{E216D246-DF5A-8302-6A3B-7B5C0B4E0185}"/>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750327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75888" y="2306077"/>
            <a:ext cx="7918703" cy="224584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05 march 2026</a:t>
            </a:r>
            <a:br>
              <a:rPr lang="en-GB" sz="2200">
                <a:cs typeface="Roboto"/>
              </a:rPr>
            </a:b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4.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
        <AccountId xsi:nil="true"/>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Props1.xml><?xml version="1.0" encoding="utf-8"?>
<ds:datastoreItem xmlns:ds="http://schemas.openxmlformats.org/officeDocument/2006/customXml" ds:itemID="{6C3F6F20-0BDB-4333-9CC2-F89129DADA5C}">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227F3447-4B93-44BA-86EC-08F1999C5A12}">
  <ds:schemaRefs>
    <ds:schemaRef ds:uri="http://schemas.microsoft.com/office/2006/documentManagement/types"/>
    <ds:schemaRef ds:uri="http://schemas.microsoft.com/office/infopath/2007/PartnerControls"/>
    <ds:schemaRef ds:uri="d5e8df70-7ba7-462a-92bc-0eb2af61e599"/>
    <ds:schemaRef ds:uri="d56f5920-408a-468e-ac0d-d8a840070622"/>
    <ds:schemaRef ds:uri="9cc2d045-8e25-435d-815b-720e20c2c938"/>
    <ds:schemaRef ds:uri="33669984-af94-4b35-9f37-f4574e663bce"/>
    <ds:schemaRef ds:uri="http://schemas.microsoft.com/office/2006/metadata/properties"/>
    <ds:schemaRef ds:uri="http://purl.org/dc/elements/1.1/"/>
    <ds:schemaRef ds:uri="http://schemas.openxmlformats.org/package/2006/metadata/core-properties"/>
    <ds:schemaRef ds:uri="http://www.w3.org/XML/1998/namespace"/>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512</TotalTime>
  <Words>2448</Words>
  <Application>Microsoft Office PowerPoint</Application>
  <PresentationFormat>Widescreen</PresentationFormat>
  <Paragraphs>349</Paragraphs>
  <Slides>32</Slides>
  <Notes>5</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32</vt:i4>
      </vt:variant>
    </vt:vector>
  </HeadingPairs>
  <TitlesOfParts>
    <vt:vector size="44" baseType="lpstr">
      <vt:lpstr>Arial</vt:lpstr>
      <vt:lpstr>Calibri</vt:lpstr>
      <vt:lpstr>Outfit</vt:lpstr>
      <vt:lpstr>Roboto</vt:lpstr>
      <vt:lpstr>Roboto Slab</vt:lpstr>
      <vt:lpstr>Symbol</vt:lpstr>
      <vt:lpstr>Wingdings</vt:lpstr>
      <vt:lpstr>REC Light Event Theme</vt:lpstr>
      <vt:lpstr>REC Alternative Event Theme</vt:lpstr>
      <vt:lpstr>1_REC Alternative Event Theme</vt:lpstr>
      <vt:lpstr>1_REC Light Event Theme</vt:lpstr>
      <vt:lpstr>3_REC Light Event Theme</vt:lpstr>
      <vt:lpstr>REC Change Issues group</vt:lpstr>
      <vt:lpstr>1. Welcome and introduction</vt:lpstr>
      <vt:lpstr>Housekeeping</vt:lpstr>
      <vt:lpstr>Agenda For today</vt:lpstr>
      <vt:lpstr> 3. approval of previous minutes    </vt:lpstr>
      <vt:lpstr>4. I0172 - End-to-End New Connections Process Review  </vt:lpstr>
      <vt:lpstr>I0172 - End-to-End New Connections Process Review</vt:lpstr>
      <vt:lpstr>Crossed Meters – New REC Issue Expected</vt:lpstr>
      <vt:lpstr> 5. I0261 - Addition of Export flag in D0303 flows   </vt:lpstr>
      <vt:lpstr>I0261 - Addition of Export flag in D0303 flows</vt:lpstr>
      <vt:lpstr>6. Approach for Issues I0273, I0290 &amp; I0303 (relating to SSC, TPR and PC)  </vt:lpstr>
      <vt:lpstr>REC ISSUES I0273, I0290, I0303</vt:lpstr>
      <vt:lpstr>Approach</vt:lpstr>
      <vt:lpstr> 7. I0284 - Updates to Schedule 14 Measurement Transformers Commissioning Timescales   </vt:lpstr>
      <vt:lpstr>I0284 - Updates to Schedule 14 Measurement Transformers Commissioning Timescales</vt:lpstr>
      <vt:lpstr>I0284 - Updates to Schedule 14 Measurement Transformers Commissioning Timescales</vt:lpstr>
      <vt:lpstr>I0284 - Updates to Schedule 14 Measurement Transformers Commissioning Timescales</vt:lpstr>
      <vt:lpstr>I0284 - Updates to Schedule 14 Measurement Transformers Commissioning Timescales</vt:lpstr>
      <vt:lpstr>8. I0304 - Implementation of Ofgem-led Code Modification Prioritisation within the REC   </vt:lpstr>
      <vt:lpstr>I0304 – overview</vt:lpstr>
      <vt:lpstr>I0304 – Journey So Far</vt:lpstr>
      <vt:lpstr>I0304 – Prioritisation criteria</vt:lpstr>
      <vt:lpstr>I0304– Next Steps</vt:lpstr>
      <vt:lpstr>9. R0300 - Amendments to D0312 to align with BSC CP1622</vt:lpstr>
      <vt:lpstr>R0300 Amendments to D0312 to align with BSC CP1622</vt:lpstr>
      <vt:lpstr>R0300</vt:lpstr>
      <vt:lpstr>10. Issue tracker update  </vt:lpstr>
      <vt:lpstr>Issues tracker</vt:lpstr>
      <vt:lpstr>Issues tracker</vt:lpstr>
      <vt:lpstr>Changes Planned for February 2026 Delivery</vt:lpstr>
      <vt:lpstr>11. Any other business  </vt:lpstr>
      <vt:lpstr>Next meeting:  05 march 2026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Harry Firth</cp:lastModifiedBy>
  <cp:revision>1</cp:revision>
  <dcterms:created xsi:type="dcterms:W3CDTF">2022-06-08T15:31:29Z</dcterms:created>
  <dcterms:modified xsi:type="dcterms:W3CDTF">2026-02-05T11:07:06Z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y fmtid="{D5CDD505-2E9C-101B-9397-08002B2CF9AE}" pid="11" name="Order">
    <vt:r8>5796400</vt:r8>
  </property>
</Properties>
</file>