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6.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7.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60" r:id="rId7"/>
    <p:sldMasterId id="2147484283" r:id="rId8"/>
    <p:sldMasterId id="2147484327" r:id="rId9"/>
    <p:sldMasterId id="2147484348" r:id="rId10"/>
    <p:sldMasterId id="2147484369" r:id="rId11"/>
  </p:sldMasterIdLst>
  <p:notesMasterIdLst>
    <p:notesMasterId r:id="rId64"/>
  </p:notesMasterIdLst>
  <p:handoutMasterIdLst>
    <p:handoutMasterId r:id="rId65"/>
  </p:handoutMasterIdLst>
  <p:sldIdLst>
    <p:sldId id="256" r:id="rId12"/>
    <p:sldId id="269" r:id="rId13"/>
    <p:sldId id="2147478960" r:id="rId14"/>
    <p:sldId id="2147478994" r:id="rId15"/>
    <p:sldId id="263" r:id="rId16"/>
    <p:sldId id="2147475850" r:id="rId17"/>
    <p:sldId id="2147475874" r:id="rId18"/>
    <p:sldId id="258" r:id="rId19"/>
    <p:sldId id="305" r:id="rId20"/>
    <p:sldId id="306" r:id="rId21"/>
    <p:sldId id="308" r:id="rId22"/>
    <p:sldId id="304" r:id="rId23"/>
    <p:sldId id="307" r:id="rId24"/>
    <p:sldId id="268" r:id="rId25"/>
    <p:sldId id="301" r:id="rId26"/>
    <p:sldId id="2147475860" r:id="rId27"/>
    <p:sldId id="324" r:id="rId28"/>
    <p:sldId id="325" r:id="rId29"/>
    <p:sldId id="300" r:id="rId30"/>
    <p:sldId id="326" r:id="rId31"/>
    <p:sldId id="2147479004" r:id="rId32"/>
    <p:sldId id="261" r:id="rId33"/>
    <p:sldId id="262" r:id="rId34"/>
    <p:sldId id="2147479010" r:id="rId35"/>
    <p:sldId id="264" r:id="rId36"/>
    <p:sldId id="2147479000" r:id="rId37"/>
    <p:sldId id="2147479008" r:id="rId38"/>
    <p:sldId id="2147479009" r:id="rId39"/>
    <p:sldId id="452" r:id="rId40"/>
    <p:sldId id="468" r:id="rId41"/>
    <p:sldId id="469" r:id="rId42"/>
    <p:sldId id="470" r:id="rId43"/>
    <p:sldId id="538" r:id="rId44"/>
    <p:sldId id="539" r:id="rId45"/>
    <p:sldId id="540" r:id="rId46"/>
    <p:sldId id="541" r:id="rId47"/>
    <p:sldId id="461" r:id="rId48"/>
    <p:sldId id="542" r:id="rId49"/>
    <p:sldId id="543" r:id="rId50"/>
    <p:sldId id="2147479006" r:id="rId51"/>
    <p:sldId id="259" r:id="rId52"/>
    <p:sldId id="2147479007" r:id="rId53"/>
    <p:sldId id="2147479011" r:id="rId54"/>
    <p:sldId id="260" r:id="rId55"/>
    <p:sldId id="2147478973" r:id="rId56"/>
    <p:sldId id="2147478998" r:id="rId57"/>
    <p:sldId id="2147478988" r:id="rId58"/>
    <p:sldId id="2147475886" r:id="rId59"/>
    <p:sldId id="2147479012" r:id="rId60"/>
    <p:sldId id="2147479013" r:id="rId61"/>
    <p:sldId id="2147475887" r:id="rId62"/>
    <p:sldId id="25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DC25BB-E73C-4C42-80EF-611601DCD880}" v="57" dt="2026-05-07T08:30:36.338"/>
    <p1510:client id="{B0DB11E3-DF7B-48A2-9BBA-8EAE1EC96A05}" v="27" dt="2026-05-07T08:53:52.10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ata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Schedule 29 – Address Management sets out the Address Management Service provided under the REC including the business processes required to create and maintain the Meter Point Location Address (MPL Address) and the Retail Energy Location (REL) Addresses. </a:t>
          </a: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Poor address data quality may result in Erroneous or delayed Switching, Registration failures, meter location difficulties that can result in billing errors, creating Consumer detriment, operational inefficiency and increased costs across Market Participants. </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pPr>
            <a:buFont typeface="Arial" panose="020B0604020202020204" pitchFamily="34" charset="0"/>
            <a:buChar char="•"/>
          </a:pPr>
          <a:r>
            <a:rPr lang="en-GB" sz="1600" dirty="0">
              <a:latin typeface="Roboto" panose="02000000000000000000" pitchFamily="2" charset="0"/>
              <a:ea typeface="Roboto" panose="02000000000000000000" pitchFamily="2" charset="0"/>
              <a:cs typeface="Roboto" panose="02000000000000000000" pitchFamily="2" charset="0"/>
            </a:rPr>
            <a:t>Tackle specific issues stemming from poor address data quality by developing a shared understanding of the impact and implementing an improvement process with clearly defined outcomes and mutually agreed roles and responsibilities. </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1D4A0F12-5C24-4162-A790-01C6E81A233E}">
      <dgm:prSet/>
      <dgm:spPr/>
      <dgm:t>
        <a:bodyPr/>
        <a:lstStyle/>
        <a:p>
          <a:pPr>
            <a:buNone/>
          </a:pPr>
          <a:endParaRPr lang="en-GB" dirty="0"/>
        </a:p>
      </dgm:t>
    </dgm:pt>
    <dgm:pt modelId="{031930AA-602C-4620-880D-12BC9EF5AABB}" type="parTrans" cxnId="{C82C6442-E4DB-4E99-90DC-34F36A04EE85}">
      <dgm:prSet/>
      <dgm:spPr/>
      <dgm:t>
        <a:bodyPr/>
        <a:lstStyle/>
        <a:p>
          <a:endParaRPr lang="en-GB"/>
        </a:p>
      </dgm:t>
    </dgm:pt>
    <dgm:pt modelId="{09B3D6C2-ACC1-4FC7-A9E0-8DD9B6F5E8C0}" type="sibTrans" cxnId="{C82C6442-E4DB-4E99-90DC-34F36A04EE85}">
      <dgm:prSet/>
      <dgm:spPr/>
      <dgm:t>
        <a:bodyPr/>
        <a:lstStyle/>
        <a:p>
          <a:endParaRPr lang="en-GB"/>
        </a:p>
      </dgm:t>
    </dgm:pt>
    <dgm:pt modelId="{90BBB450-10FE-4FC1-93EB-342673267285}">
      <dgm:prSet/>
      <dgm:spPr/>
      <dgm:t>
        <a:bodyPr/>
        <a:lstStyle/>
        <a:p>
          <a:pPr>
            <a:buNone/>
          </a:pPr>
          <a:endParaRPr lang="en-GB" dirty="0"/>
        </a:p>
      </dgm:t>
    </dgm:pt>
    <dgm:pt modelId="{9B33DE31-F047-4CBC-AF8C-6AFC617E9BC2}" type="parTrans" cxnId="{8573A28D-3C35-4A39-A4A9-4BD1B48E914F}">
      <dgm:prSet/>
      <dgm:spPr/>
      <dgm:t>
        <a:bodyPr/>
        <a:lstStyle/>
        <a:p>
          <a:endParaRPr lang="en-GB"/>
        </a:p>
      </dgm:t>
    </dgm:pt>
    <dgm:pt modelId="{408EED8F-6DD8-43DD-883F-CBFE755ACA16}" type="sibTrans" cxnId="{8573A28D-3C35-4A39-A4A9-4BD1B48E914F}">
      <dgm:prSet/>
      <dgm:spPr/>
      <dgm:t>
        <a:bodyPr/>
        <a:lstStyle/>
        <a:p>
          <a:endParaRPr lang="en-GB"/>
        </a:p>
      </dgm:t>
    </dgm:pt>
    <dgm:pt modelId="{546ED2D7-1D4B-476B-8898-FBCC747E5185}">
      <dgm:prSet phldrT="[Text]" custT="1"/>
      <dgm:spPr>
        <a:ln>
          <a:solidFill>
            <a:srgbClr val="70ADA3"/>
          </a:solidFill>
        </a:ln>
      </dgm:spPr>
      <dgm:t>
        <a:bodyPr/>
        <a:lstStyle/>
        <a:p>
          <a:endParaRPr lang="en-GB" sz="1600" dirty="0">
            <a:latin typeface="Roboto" panose="02000000000000000000" pitchFamily="2" charset="0"/>
            <a:ea typeface="Roboto" panose="02000000000000000000" pitchFamily="2" charset="0"/>
            <a:cs typeface="Roboto" panose="02000000000000000000" pitchFamily="2" charset="0"/>
          </a:endParaRPr>
        </a:p>
      </dgm:t>
    </dgm:pt>
    <dgm:pt modelId="{38FE541C-292C-441C-8E86-F5B677D512F4}" type="parTrans" cxnId="{84D6E99B-A953-44FB-A2A2-E3107603F07F}">
      <dgm:prSet/>
      <dgm:spPr/>
      <dgm:t>
        <a:bodyPr/>
        <a:lstStyle/>
        <a:p>
          <a:endParaRPr lang="en-GB"/>
        </a:p>
      </dgm:t>
    </dgm:pt>
    <dgm:pt modelId="{29025DF6-ED07-4FF5-B86F-BCFB3C8DDBD3}" type="sibTrans" cxnId="{84D6E99B-A953-44FB-A2A2-E3107603F07F}">
      <dgm:prSet/>
      <dgm:spPr/>
      <dgm:t>
        <a:bodyPr/>
        <a:lstStyle/>
        <a:p>
          <a:endParaRPr lang="en-GB"/>
        </a:p>
      </dgm:t>
    </dgm:pt>
    <dgm:pt modelId="{B8AA2E74-F5AD-4738-B65F-7B35DC253B3B}">
      <dgm:prSet phldrT="[Text]" custT="1"/>
      <dgm:spPr>
        <a:ln>
          <a:solidFill>
            <a:srgbClr val="70ADA3"/>
          </a:solidFill>
        </a:ln>
      </dgm:spPr>
      <dgm:t>
        <a:bodyPr/>
        <a:lstStyle/>
        <a:p>
          <a:endParaRPr lang="en-GB" sz="1600" dirty="0">
            <a:latin typeface="Roboto" panose="02000000000000000000" pitchFamily="2" charset="0"/>
            <a:ea typeface="Roboto" panose="02000000000000000000" pitchFamily="2" charset="0"/>
            <a:cs typeface="Roboto" panose="02000000000000000000" pitchFamily="2" charset="0"/>
          </a:endParaRPr>
        </a:p>
      </dgm:t>
    </dgm:pt>
    <dgm:pt modelId="{56E6C885-2964-4469-AF44-E8C49A34B60A}" type="parTrans" cxnId="{1857C81F-4671-4A9B-885C-7A4C89DB4956}">
      <dgm:prSet/>
      <dgm:spPr/>
      <dgm:t>
        <a:bodyPr/>
        <a:lstStyle/>
        <a:p>
          <a:endParaRPr lang="en-GB"/>
        </a:p>
      </dgm:t>
    </dgm:pt>
    <dgm:pt modelId="{BA5BA5FC-6897-4CDF-8076-37F67D393618}" type="sibTrans" cxnId="{1857C81F-4671-4A9B-885C-7A4C89DB4956}">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9F059214-5EF3-44F7-82E6-D82AFDAAA0F3}" type="presOf" srcId="{90BBB450-10FE-4FC1-93EB-342673267285}" destId="{83F3E4B5-F7F7-41B3-BA70-26B1A192DD91}" srcOrd="0" destOrd="2" presId="urn:microsoft.com/office/officeart/2005/8/layout/bList2"/>
    <dgm:cxn modelId="{1857C81F-4671-4A9B-885C-7A4C89DB4956}" srcId="{890E4264-66B9-4A56-A9C7-A1354EF0788B}" destId="{B8AA2E74-F5AD-4738-B65F-7B35DC253B3B}" srcOrd="2" destOrd="0" parTransId="{56E6C885-2964-4469-AF44-E8C49A34B60A}" sibTransId="{BA5BA5FC-6897-4CDF-8076-37F67D393618}"/>
    <dgm:cxn modelId="{3330BC40-E553-4651-993A-5D99BC993B40}" type="presOf" srcId="{0FDCC6CC-C373-4813-B6C1-9E5A049116E9}" destId="{601062CD-A7A2-43ED-B985-2F26A752C831}" srcOrd="0" destOrd="0" presId="urn:microsoft.com/office/officeart/2005/8/layout/bList2"/>
    <dgm:cxn modelId="{C82C6442-E4DB-4E99-90DC-34F36A04EE85}" srcId="{CEB9CFF7-A48C-417F-A403-1403352FB4E1}" destId="{1D4A0F12-5C24-4162-A790-01C6E81A233E}" srcOrd="1" destOrd="0" parTransId="{031930AA-602C-4620-880D-12BC9EF5AABB}" sibTransId="{09B3D6C2-ACC1-4FC7-A9E0-8DD9B6F5E8C0}"/>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93FC095A-BCB0-4664-B63F-3BD979D795C4}" type="presOf" srcId="{1D4A0F12-5C24-4162-A790-01C6E81A233E}" destId="{83F3E4B5-F7F7-41B3-BA70-26B1A192DD91}" srcOrd="0" destOrd="1" presId="urn:microsoft.com/office/officeart/2005/8/layout/bList2"/>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8573A28D-3C35-4A39-A4A9-4BD1B48E914F}" srcId="{CEB9CFF7-A48C-417F-A403-1403352FB4E1}" destId="{90BBB450-10FE-4FC1-93EB-342673267285}" srcOrd="2" destOrd="0" parTransId="{9B33DE31-F047-4CBC-AF8C-6AFC617E9BC2}" sibTransId="{408EED8F-6DD8-43DD-883F-CBFE755ACA16}"/>
    <dgm:cxn modelId="{E2E9B192-04EC-4B37-8B51-4BCCCAC726F4}" type="presOf" srcId="{9633410D-22FA-46AE-8924-AF60FF70CE20}" destId="{EECC2F99-D939-46DA-9ED2-F296EF3FB511}" srcOrd="0" destOrd="0" presId="urn:microsoft.com/office/officeart/2005/8/layout/bList2"/>
    <dgm:cxn modelId="{84D6E99B-A953-44FB-A2A2-E3107603F07F}" srcId="{890E4264-66B9-4A56-A9C7-A1354EF0788B}" destId="{546ED2D7-1D4B-476B-8898-FBCC747E5185}" srcOrd="1" destOrd="0" parTransId="{38FE541C-292C-441C-8E86-F5B677D512F4}" sibTransId="{29025DF6-ED07-4FF5-B86F-BCFB3C8DDBD3}"/>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7C3988E6-903C-4945-976C-332CF893FD30}" type="presOf" srcId="{B8AA2E74-F5AD-4738-B65F-7B35DC253B3B}" destId="{EECC2F99-D939-46DA-9ED2-F296EF3FB511}" srcOrd="0" destOrd="2"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1A5626F9-1621-47DC-8F4D-510052031230}" type="presOf" srcId="{546ED2D7-1D4B-476B-8898-FBCC747E5185}" destId="{EECC2F99-D939-46DA-9ED2-F296EF3FB511}" srcOrd="0" destOrd="1"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10E9F4-FB43-4ED8-B4EC-73B3FFD6BBB0}"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6F1A791-F97C-4740-9850-5C22D513E313}">
      <dgm:prSe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Largest Reduction in unmatched REL records since CSS Go Live. From 2.8 million unmatched addresses in April 2025, to 2.4 million at the end of March 2026. </a:t>
          </a:r>
          <a:endParaRPr lang="en-US" sz="1600" dirty="0">
            <a:latin typeface="Roboto" panose="02000000000000000000" pitchFamily="2" charset="0"/>
            <a:ea typeface="Roboto" panose="02000000000000000000" pitchFamily="2" charset="0"/>
            <a:cs typeface="Roboto" panose="02000000000000000000" pitchFamily="2" charset="0"/>
          </a:endParaRPr>
        </a:p>
      </dgm:t>
    </dgm:pt>
    <dgm:pt modelId="{8077BCE4-BBC3-46ED-835E-BEE73C036C0B}" type="par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33AB9F94-CCA4-4787-83D6-1831CF16FD6C}" type="sibTrans" cxnId="{CD378523-0F6A-46A3-917F-F42EF297DDD9}">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F553114-1DD7-4BB8-B577-2015AD436F7A}">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Full implementation of the Batch Re-Matcher meaning all Unmatched REL record have now had a rematch attempt against all epoch updates since Go Live, and an attempt to rematch is made every 6 weeks.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03A8AA94-E4D6-4684-8058-E39729F4CF3A}" type="par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EFEC6FE-B714-4312-91BB-5935F597749D}" type="sibTrans" cxnId="{446F27E3-C8D0-4EAC-AC6E-51641F9C27D8}">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7EE53603-35BC-438E-80AF-3BA1DF97BBC5}">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Greater understanding of the Unmatched REL Volume to enable prioritisation decisions to be made.</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DB4115B8-C86D-4414-BCE0-4153E1B5E1D4}" type="par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6246502D-AC13-49DE-83AF-C369E3F467C5}" type="sibTrans" cxnId="{5C7874FF-844A-4CB5-AF20-D00FA643DE81}">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4CB6616E-5EE0-4BBA-AFBA-DF8E89DB6E54}">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Quarterly Address Quality Issues Report now available. </a:t>
          </a:r>
          <a:endParaRPr lang="en-US" sz="1600">
            <a:latin typeface="Roboto" panose="02000000000000000000" pitchFamily="2" charset="0"/>
            <a:ea typeface="Roboto" panose="02000000000000000000" pitchFamily="2" charset="0"/>
            <a:cs typeface="Roboto" panose="02000000000000000000" pitchFamily="2" charset="0"/>
          </a:endParaRPr>
        </a:p>
      </dgm:t>
    </dgm:pt>
    <dgm:pt modelId="{61EDB452-AF01-455D-ADE0-794064424F4B}" type="par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D6A523B4-FA82-492B-850E-609DF8B71D2D}" type="sibTrans" cxnId="{B9DEF42F-05E4-4C2B-BCC9-CECFC50DB5E6}">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16B2649A-871F-4330-985B-555482023C53}">
      <dgm:prSe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Increased transparency and collaborative working relationships, including via the CRS Improvement plan where a collaborative working relationship with RECCo has ensured and increased understanding of stakeholders.</a:t>
          </a:r>
          <a:endParaRPr lang="en-US" sz="1600" dirty="0">
            <a:latin typeface="Roboto" panose="02000000000000000000" pitchFamily="2" charset="0"/>
            <a:ea typeface="Roboto" panose="02000000000000000000" pitchFamily="2" charset="0"/>
            <a:cs typeface="Roboto" panose="02000000000000000000" pitchFamily="2" charset="0"/>
          </a:endParaRPr>
        </a:p>
      </dgm:t>
    </dgm:pt>
    <dgm:pt modelId="{3C1741A9-EBB0-4BC0-8C9A-0A3235E117EA}" type="par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984EBC4C-B4A6-4B14-A9A3-3E7B4CC82E50}" type="sibTrans" cxnId="{3870CAFF-C10C-4FAA-AFBA-E09541A2C173}">
      <dgm:prSet/>
      <dgm:spPr/>
      <dgm:t>
        <a:bodyPr/>
        <a:lstStyle/>
        <a:p>
          <a:endParaRPr lang="en-US" sz="1600">
            <a:latin typeface="Roboto" panose="02000000000000000000" pitchFamily="2" charset="0"/>
            <a:ea typeface="Roboto" panose="02000000000000000000" pitchFamily="2" charset="0"/>
            <a:cs typeface="Roboto" panose="02000000000000000000" pitchFamily="2" charset="0"/>
          </a:endParaRPr>
        </a:p>
      </dgm:t>
    </dgm:pt>
    <dgm:pt modelId="{03B436F5-A992-4A81-B23C-AD370016C1B3}" type="pres">
      <dgm:prSet presAssocID="{6810E9F4-FB43-4ED8-B4EC-73B3FFD6BBB0}" presName="root" presStyleCnt="0">
        <dgm:presLayoutVars>
          <dgm:dir/>
          <dgm:resizeHandles val="exact"/>
        </dgm:presLayoutVars>
      </dgm:prSet>
      <dgm:spPr/>
    </dgm:pt>
    <dgm:pt modelId="{F7FB2A73-0966-4AB4-9B6C-89A564BF4354}" type="pres">
      <dgm:prSet presAssocID="{D6F1A791-F97C-4740-9850-5C22D513E313}" presName="compNode" presStyleCnt="0"/>
      <dgm:spPr/>
    </dgm:pt>
    <dgm:pt modelId="{A9EAA797-9B67-4FD5-B3EB-6FFDAF9FA1CA}" type="pres">
      <dgm:prSet presAssocID="{D6F1A791-F97C-4740-9850-5C22D513E313}" presName="bgRect" presStyleLbl="bgShp" presStyleIdx="0" presStyleCnt="5"/>
      <dgm:spPr/>
    </dgm:pt>
    <dgm:pt modelId="{A06596BA-B5DA-42EF-BE92-80297A1E18D3}" type="pres">
      <dgm:prSet presAssocID="{D6F1A791-F97C-4740-9850-5C22D513E31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arth Globe Americas"/>
        </a:ext>
      </dgm:extLst>
    </dgm:pt>
    <dgm:pt modelId="{719398FD-A82D-4109-8A49-445B97C2E4EC}" type="pres">
      <dgm:prSet presAssocID="{D6F1A791-F97C-4740-9850-5C22D513E313}" presName="spaceRect" presStyleCnt="0"/>
      <dgm:spPr/>
    </dgm:pt>
    <dgm:pt modelId="{17003A29-F067-41EB-B3D1-5EB886B1CE50}" type="pres">
      <dgm:prSet presAssocID="{D6F1A791-F97C-4740-9850-5C22D513E313}" presName="parTx" presStyleLbl="revTx" presStyleIdx="0" presStyleCnt="5">
        <dgm:presLayoutVars>
          <dgm:chMax val="0"/>
          <dgm:chPref val="0"/>
        </dgm:presLayoutVars>
      </dgm:prSet>
      <dgm:spPr/>
    </dgm:pt>
    <dgm:pt modelId="{8F722589-6A5E-4156-980F-A6AB5204C0EC}" type="pres">
      <dgm:prSet presAssocID="{33AB9F94-CCA4-4787-83D6-1831CF16FD6C}" presName="sibTrans" presStyleCnt="0"/>
      <dgm:spPr/>
    </dgm:pt>
    <dgm:pt modelId="{E5FE9EFF-BEDC-45F6-9585-EBB062D888FB}" type="pres">
      <dgm:prSet presAssocID="{4F553114-1DD7-4BB8-B577-2015AD436F7A}" presName="compNode" presStyleCnt="0"/>
      <dgm:spPr/>
    </dgm:pt>
    <dgm:pt modelId="{BE3D2948-12D7-4D47-9DFF-000295E75962}" type="pres">
      <dgm:prSet presAssocID="{4F553114-1DD7-4BB8-B577-2015AD436F7A}" presName="bgRect" presStyleLbl="bgShp" presStyleIdx="1" presStyleCnt="5"/>
      <dgm:spPr/>
    </dgm:pt>
    <dgm:pt modelId="{083A4631-973F-4B8D-8EE1-BD6DE22B323E}" type="pres">
      <dgm:prSet presAssocID="{4F553114-1DD7-4BB8-B577-2015AD436F7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3B79D23-AFB6-4E90-B8E0-16131A532C42}" type="pres">
      <dgm:prSet presAssocID="{4F553114-1DD7-4BB8-B577-2015AD436F7A}" presName="spaceRect" presStyleCnt="0"/>
      <dgm:spPr/>
    </dgm:pt>
    <dgm:pt modelId="{3170C8D5-65EE-4317-8D49-ABE625EC316F}" type="pres">
      <dgm:prSet presAssocID="{4F553114-1DD7-4BB8-B577-2015AD436F7A}" presName="parTx" presStyleLbl="revTx" presStyleIdx="1" presStyleCnt="5">
        <dgm:presLayoutVars>
          <dgm:chMax val="0"/>
          <dgm:chPref val="0"/>
        </dgm:presLayoutVars>
      </dgm:prSet>
      <dgm:spPr/>
    </dgm:pt>
    <dgm:pt modelId="{C80FE9C8-1C79-41AC-A20F-711CC995E138}" type="pres">
      <dgm:prSet presAssocID="{6EFEC6FE-B714-4312-91BB-5935F597749D}" presName="sibTrans" presStyleCnt="0"/>
      <dgm:spPr/>
    </dgm:pt>
    <dgm:pt modelId="{F80E717C-3383-43A2-9FA7-EA1561A726DB}" type="pres">
      <dgm:prSet presAssocID="{7EE53603-35BC-438E-80AF-3BA1DF97BBC5}" presName="compNode" presStyleCnt="0"/>
      <dgm:spPr/>
    </dgm:pt>
    <dgm:pt modelId="{E7BC7305-E249-4737-BD67-FD880B54C243}" type="pres">
      <dgm:prSet presAssocID="{7EE53603-35BC-438E-80AF-3BA1DF97BBC5}" presName="bgRect" presStyleLbl="bgShp" presStyleIdx="2" presStyleCnt="5"/>
      <dgm:spPr/>
    </dgm:pt>
    <dgm:pt modelId="{3B957BCD-E8E5-4C55-BB1B-D71DFF5BF362}" type="pres">
      <dgm:prSet presAssocID="{7EE53603-35BC-438E-80AF-3BA1DF97BBC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6C834FC1-7C41-45C5-8073-2DFF30DD8523}" type="pres">
      <dgm:prSet presAssocID="{7EE53603-35BC-438E-80AF-3BA1DF97BBC5}" presName="spaceRect" presStyleCnt="0"/>
      <dgm:spPr/>
    </dgm:pt>
    <dgm:pt modelId="{97A33530-2B63-46D5-AC62-E325A091E83C}" type="pres">
      <dgm:prSet presAssocID="{7EE53603-35BC-438E-80AF-3BA1DF97BBC5}" presName="parTx" presStyleLbl="revTx" presStyleIdx="2" presStyleCnt="5">
        <dgm:presLayoutVars>
          <dgm:chMax val="0"/>
          <dgm:chPref val="0"/>
        </dgm:presLayoutVars>
      </dgm:prSet>
      <dgm:spPr/>
    </dgm:pt>
    <dgm:pt modelId="{CE3BCF2E-666C-4DF4-B712-4D1EC674DC32}" type="pres">
      <dgm:prSet presAssocID="{6246502D-AC13-49DE-83AF-C369E3F467C5}" presName="sibTrans" presStyleCnt="0"/>
      <dgm:spPr/>
    </dgm:pt>
    <dgm:pt modelId="{C8D15A4D-2F64-4EDA-BA62-B50A75EE3A6F}" type="pres">
      <dgm:prSet presAssocID="{4CB6616E-5EE0-4BBA-AFBA-DF8E89DB6E54}" presName="compNode" presStyleCnt="0"/>
      <dgm:spPr/>
    </dgm:pt>
    <dgm:pt modelId="{082186E3-0B29-4153-A4F2-80F345E1BD82}" type="pres">
      <dgm:prSet presAssocID="{4CB6616E-5EE0-4BBA-AFBA-DF8E89DB6E54}" presName="bgRect" presStyleLbl="bgShp" presStyleIdx="3" presStyleCnt="5"/>
      <dgm:spPr/>
    </dgm:pt>
    <dgm:pt modelId="{35A7D052-7BBB-42FF-8A4B-8DEAAA9964D8}" type="pres">
      <dgm:prSet presAssocID="{4CB6616E-5EE0-4BBA-AFBA-DF8E89DB6E54}"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8855C974-A3B6-4424-AC4F-471644828352}" type="pres">
      <dgm:prSet presAssocID="{4CB6616E-5EE0-4BBA-AFBA-DF8E89DB6E54}" presName="spaceRect" presStyleCnt="0"/>
      <dgm:spPr/>
    </dgm:pt>
    <dgm:pt modelId="{63B19190-C45F-4DF9-BE9E-541F630832DF}" type="pres">
      <dgm:prSet presAssocID="{4CB6616E-5EE0-4BBA-AFBA-DF8E89DB6E54}" presName="parTx" presStyleLbl="revTx" presStyleIdx="3" presStyleCnt="5">
        <dgm:presLayoutVars>
          <dgm:chMax val="0"/>
          <dgm:chPref val="0"/>
        </dgm:presLayoutVars>
      </dgm:prSet>
      <dgm:spPr/>
    </dgm:pt>
    <dgm:pt modelId="{25F7E1A5-E3EA-4E9C-B816-BA7976B67391}" type="pres">
      <dgm:prSet presAssocID="{D6A523B4-FA82-492B-850E-609DF8B71D2D}" presName="sibTrans" presStyleCnt="0"/>
      <dgm:spPr/>
    </dgm:pt>
    <dgm:pt modelId="{8C2BF8CA-29B2-4739-9122-46665773684B}" type="pres">
      <dgm:prSet presAssocID="{16B2649A-871F-4330-985B-555482023C53}" presName="compNode" presStyleCnt="0"/>
      <dgm:spPr/>
    </dgm:pt>
    <dgm:pt modelId="{133E6203-764A-4CE6-9AB1-29BE8057F6CC}" type="pres">
      <dgm:prSet presAssocID="{16B2649A-871F-4330-985B-555482023C53}" presName="bgRect" presStyleLbl="bgShp" presStyleIdx="4" presStyleCnt="5"/>
      <dgm:spPr/>
    </dgm:pt>
    <dgm:pt modelId="{41C4B169-A620-46A3-8C64-A8204B452CA7}" type="pres">
      <dgm:prSet presAssocID="{16B2649A-871F-4330-985B-555482023C5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D833E23F-D603-4FEB-A384-4CB163B3E578}" type="pres">
      <dgm:prSet presAssocID="{16B2649A-871F-4330-985B-555482023C53}" presName="spaceRect" presStyleCnt="0"/>
      <dgm:spPr/>
    </dgm:pt>
    <dgm:pt modelId="{DD553EB2-E263-4650-A402-A044C256090E}" type="pres">
      <dgm:prSet presAssocID="{16B2649A-871F-4330-985B-555482023C53}" presName="parTx" presStyleLbl="revTx" presStyleIdx="4" presStyleCnt="5">
        <dgm:presLayoutVars>
          <dgm:chMax val="0"/>
          <dgm:chPref val="0"/>
        </dgm:presLayoutVars>
      </dgm:prSet>
      <dgm:spPr/>
    </dgm:pt>
  </dgm:ptLst>
  <dgm:cxnLst>
    <dgm:cxn modelId="{61356B07-170C-4EDC-A75A-0CFF57B7DFC9}" type="presOf" srcId="{7EE53603-35BC-438E-80AF-3BA1DF97BBC5}" destId="{97A33530-2B63-46D5-AC62-E325A091E83C}" srcOrd="0" destOrd="0" presId="urn:microsoft.com/office/officeart/2018/2/layout/IconVerticalSolidList"/>
    <dgm:cxn modelId="{CD378523-0F6A-46A3-917F-F42EF297DDD9}" srcId="{6810E9F4-FB43-4ED8-B4EC-73B3FFD6BBB0}" destId="{D6F1A791-F97C-4740-9850-5C22D513E313}" srcOrd="0" destOrd="0" parTransId="{8077BCE4-BBC3-46ED-835E-BEE73C036C0B}" sibTransId="{33AB9F94-CCA4-4787-83D6-1831CF16FD6C}"/>
    <dgm:cxn modelId="{B9DEF42F-05E4-4C2B-BCC9-CECFC50DB5E6}" srcId="{6810E9F4-FB43-4ED8-B4EC-73B3FFD6BBB0}" destId="{4CB6616E-5EE0-4BBA-AFBA-DF8E89DB6E54}" srcOrd="3" destOrd="0" parTransId="{61EDB452-AF01-455D-ADE0-794064424F4B}" sibTransId="{D6A523B4-FA82-492B-850E-609DF8B71D2D}"/>
    <dgm:cxn modelId="{8728BD42-7442-45DE-9D77-F8ED34121765}" type="presOf" srcId="{4CB6616E-5EE0-4BBA-AFBA-DF8E89DB6E54}" destId="{63B19190-C45F-4DF9-BE9E-541F630832DF}" srcOrd="0" destOrd="0" presId="urn:microsoft.com/office/officeart/2018/2/layout/IconVerticalSolidList"/>
    <dgm:cxn modelId="{D92C6E4A-8C2C-4983-9735-3C37BDEE7533}" type="presOf" srcId="{D6F1A791-F97C-4740-9850-5C22D513E313}" destId="{17003A29-F067-41EB-B3D1-5EB886B1CE50}" srcOrd="0" destOrd="0" presId="urn:microsoft.com/office/officeart/2018/2/layout/IconVerticalSolidList"/>
    <dgm:cxn modelId="{F16A0E59-EC77-413B-97E7-947A746A77E0}" type="presOf" srcId="{4F553114-1DD7-4BB8-B577-2015AD436F7A}" destId="{3170C8D5-65EE-4317-8D49-ABE625EC316F}" srcOrd="0" destOrd="0" presId="urn:microsoft.com/office/officeart/2018/2/layout/IconVerticalSolidList"/>
    <dgm:cxn modelId="{77D616C8-46A3-4234-9B0A-8BD0B5436DCE}" type="presOf" srcId="{16B2649A-871F-4330-985B-555482023C53}" destId="{DD553EB2-E263-4650-A402-A044C256090E}" srcOrd="0" destOrd="0" presId="urn:microsoft.com/office/officeart/2018/2/layout/IconVerticalSolidList"/>
    <dgm:cxn modelId="{446F27E3-C8D0-4EAC-AC6E-51641F9C27D8}" srcId="{6810E9F4-FB43-4ED8-B4EC-73B3FFD6BBB0}" destId="{4F553114-1DD7-4BB8-B577-2015AD436F7A}" srcOrd="1" destOrd="0" parTransId="{03A8AA94-E4D6-4684-8058-E39729F4CF3A}" sibTransId="{6EFEC6FE-B714-4312-91BB-5935F597749D}"/>
    <dgm:cxn modelId="{0A9B3FEF-9F2A-40FD-A3C4-B9C8113FBF95}" type="presOf" srcId="{6810E9F4-FB43-4ED8-B4EC-73B3FFD6BBB0}" destId="{03B436F5-A992-4A81-B23C-AD370016C1B3}" srcOrd="0" destOrd="0" presId="urn:microsoft.com/office/officeart/2018/2/layout/IconVerticalSolidList"/>
    <dgm:cxn modelId="{5C7874FF-844A-4CB5-AF20-D00FA643DE81}" srcId="{6810E9F4-FB43-4ED8-B4EC-73B3FFD6BBB0}" destId="{7EE53603-35BC-438E-80AF-3BA1DF97BBC5}" srcOrd="2" destOrd="0" parTransId="{DB4115B8-C86D-4414-BCE0-4153E1B5E1D4}" sibTransId="{6246502D-AC13-49DE-83AF-C369E3F467C5}"/>
    <dgm:cxn modelId="{3870CAFF-C10C-4FAA-AFBA-E09541A2C173}" srcId="{6810E9F4-FB43-4ED8-B4EC-73B3FFD6BBB0}" destId="{16B2649A-871F-4330-985B-555482023C53}" srcOrd="4" destOrd="0" parTransId="{3C1741A9-EBB0-4BC0-8C9A-0A3235E117EA}" sibTransId="{984EBC4C-B4A6-4B14-A9A3-3E7B4CC82E50}"/>
    <dgm:cxn modelId="{ADA71035-9AE7-4430-B52B-F1DC0E55C6B1}" type="presParOf" srcId="{03B436F5-A992-4A81-B23C-AD370016C1B3}" destId="{F7FB2A73-0966-4AB4-9B6C-89A564BF4354}" srcOrd="0" destOrd="0" presId="urn:microsoft.com/office/officeart/2018/2/layout/IconVerticalSolidList"/>
    <dgm:cxn modelId="{EFDA7FAA-4586-425E-AA99-178DB2D25EF3}" type="presParOf" srcId="{F7FB2A73-0966-4AB4-9B6C-89A564BF4354}" destId="{A9EAA797-9B67-4FD5-B3EB-6FFDAF9FA1CA}" srcOrd="0" destOrd="0" presId="urn:microsoft.com/office/officeart/2018/2/layout/IconVerticalSolidList"/>
    <dgm:cxn modelId="{9120400B-0343-4B92-BA67-E07B879FFB22}" type="presParOf" srcId="{F7FB2A73-0966-4AB4-9B6C-89A564BF4354}" destId="{A06596BA-B5DA-42EF-BE92-80297A1E18D3}" srcOrd="1" destOrd="0" presId="urn:microsoft.com/office/officeart/2018/2/layout/IconVerticalSolidList"/>
    <dgm:cxn modelId="{73F7DF7F-AE53-405D-8A32-C597CC6092D1}" type="presParOf" srcId="{F7FB2A73-0966-4AB4-9B6C-89A564BF4354}" destId="{719398FD-A82D-4109-8A49-445B97C2E4EC}" srcOrd="2" destOrd="0" presId="urn:microsoft.com/office/officeart/2018/2/layout/IconVerticalSolidList"/>
    <dgm:cxn modelId="{AA2CC9C4-CCA9-49E9-840E-80067F580C45}" type="presParOf" srcId="{F7FB2A73-0966-4AB4-9B6C-89A564BF4354}" destId="{17003A29-F067-41EB-B3D1-5EB886B1CE50}" srcOrd="3" destOrd="0" presId="urn:microsoft.com/office/officeart/2018/2/layout/IconVerticalSolidList"/>
    <dgm:cxn modelId="{5C5F6852-8D9E-441D-87A2-5D69B756F1D8}" type="presParOf" srcId="{03B436F5-A992-4A81-B23C-AD370016C1B3}" destId="{8F722589-6A5E-4156-980F-A6AB5204C0EC}" srcOrd="1" destOrd="0" presId="urn:microsoft.com/office/officeart/2018/2/layout/IconVerticalSolidList"/>
    <dgm:cxn modelId="{A48FEF49-E7FD-4F47-BFA1-63B70CF3EF11}" type="presParOf" srcId="{03B436F5-A992-4A81-B23C-AD370016C1B3}" destId="{E5FE9EFF-BEDC-45F6-9585-EBB062D888FB}" srcOrd="2" destOrd="0" presId="urn:microsoft.com/office/officeart/2018/2/layout/IconVerticalSolidList"/>
    <dgm:cxn modelId="{F51E8197-B0D5-40F1-B6B3-0AB3F4CB62D7}" type="presParOf" srcId="{E5FE9EFF-BEDC-45F6-9585-EBB062D888FB}" destId="{BE3D2948-12D7-4D47-9DFF-000295E75962}" srcOrd="0" destOrd="0" presId="urn:microsoft.com/office/officeart/2018/2/layout/IconVerticalSolidList"/>
    <dgm:cxn modelId="{A2ABEE6A-95D2-4B0A-8DDF-3CAB039403DB}" type="presParOf" srcId="{E5FE9EFF-BEDC-45F6-9585-EBB062D888FB}" destId="{083A4631-973F-4B8D-8EE1-BD6DE22B323E}" srcOrd="1" destOrd="0" presId="urn:microsoft.com/office/officeart/2018/2/layout/IconVerticalSolidList"/>
    <dgm:cxn modelId="{A2BF4B48-891F-4F70-99DF-49B2F631FFE5}" type="presParOf" srcId="{E5FE9EFF-BEDC-45F6-9585-EBB062D888FB}" destId="{63B79D23-AFB6-4E90-B8E0-16131A532C42}" srcOrd="2" destOrd="0" presId="urn:microsoft.com/office/officeart/2018/2/layout/IconVerticalSolidList"/>
    <dgm:cxn modelId="{5EB2201D-7599-4E40-9404-BBD1E9E2E644}" type="presParOf" srcId="{E5FE9EFF-BEDC-45F6-9585-EBB062D888FB}" destId="{3170C8D5-65EE-4317-8D49-ABE625EC316F}" srcOrd="3" destOrd="0" presId="urn:microsoft.com/office/officeart/2018/2/layout/IconVerticalSolidList"/>
    <dgm:cxn modelId="{08CA3E64-923E-4A9A-9DE6-09E3A6D2D33C}" type="presParOf" srcId="{03B436F5-A992-4A81-B23C-AD370016C1B3}" destId="{C80FE9C8-1C79-41AC-A20F-711CC995E138}" srcOrd="3" destOrd="0" presId="urn:microsoft.com/office/officeart/2018/2/layout/IconVerticalSolidList"/>
    <dgm:cxn modelId="{B0ECB725-0BE8-4C29-B173-E16ACF59BDED}" type="presParOf" srcId="{03B436F5-A992-4A81-B23C-AD370016C1B3}" destId="{F80E717C-3383-43A2-9FA7-EA1561A726DB}" srcOrd="4" destOrd="0" presId="urn:microsoft.com/office/officeart/2018/2/layout/IconVerticalSolidList"/>
    <dgm:cxn modelId="{BAEC3F4D-A84E-434B-B148-8F6C9BCD7DAC}" type="presParOf" srcId="{F80E717C-3383-43A2-9FA7-EA1561A726DB}" destId="{E7BC7305-E249-4737-BD67-FD880B54C243}" srcOrd="0" destOrd="0" presId="urn:microsoft.com/office/officeart/2018/2/layout/IconVerticalSolidList"/>
    <dgm:cxn modelId="{514BFA28-00E4-4FFF-B03C-9FD2AEA97254}" type="presParOf" srcId="{F80E717C-3383-43A2-9FA7-EA1561A726DB}" destId="{3B957BCD-E8E5-4C55-BB1B-D71DFF5BF362}" srcOrd="1" destOrd="0" presId="urn:microsoft.com/office/officeart/2018/2/layout/IconVerticalSolidList"/>
    <dgm:cxn modelId="{F00FE010-F776-46CB-BF0A-DCE5C26D9EED}" type="presParOf" srcId="{F80E717C-3383-43A2-9FA7-EA1561A726DB}" destId="{6C834FC1-7C41-45C5-8073-2DFF30DD8523}" srcOrd="2" destOrd="0" presId="urn:microsoft.com/office/officeart/2018/2/layout/IconVerticalSolidList"/>
    <dgm:cxn modelId="{EA256E43-548B-41C4-8217-A32096C74D76}" type="presParOf" srcId="{F80E717C-3383-43A2-9FA7-EA1561A726DB}" destId="{97A33530-2B63-46D5-AC62-E325A091E83C}" srcOrd="3" destOrd="0" presId="urn:microsoft.com/office/officeart/2018/2/layout/IconVerticalSolidList"/>
    <dgm:cxn modelId="{82E28DBA-B180-4AF5-A90C-476A55EC45CA}" type="presParOf" srcId="{03B436F5-A992-4A81-B23C-AD370016C1B3}" destId="{CE3BCF2E-666C-4DF4-B712-4D1EC674DC32}" srcOrd="5" destOrd="0" presId="urn:microsoft.com/office/officeart/2018/2/layout/IconVerticalSolidList"/>
    <dgm:cxn modelId="{BE30C679-CFB4-44E3-B05E-F0F3A47BEAB1}" type="presParOf" srcId="{03B436F5-A992-4A81-B23C-AD370016C1B3}" destId="{C8D15A4D-2F64-4EDA-BA62-B50A75EE3A6F}" srcOrd="6" destOrd="0" presId="urn:microsoft.com/office/officeart/2018/2/layout/IconVerticalSolidList"/>
    <dgm:cxn modelId="{22A88478-9BC8-4833-8875-AD04EB8FC51A}" type="presParOf" srcId="{C8D15A4D-2F64-4EDA-BA62-B50A75EE3A6F}" destId="{082186E3-0B29-4153-A4F2-80F345E1BD82}" srcOrd="0" destOrd="0" presId="urn:microsoft.com/office/officeart/2018/2/layout/IconVerticalSolidList"/>
    <dgm:cxn modelId="{C89B6B9C-9EBE-417E-B7C4-59BA04B0C25C}" type="presParOf" srcId="{C8D15A4D-2F64-4EDA-BA62-B50A75EE3A6F}" destId="{35A7D052-7BBB-42FF-8A4B-8DEAAA9964D8}" srcOrd="1" destOrd="0" presId="urn:microsoft.com/office/officeart/2018/2/layout/IconVerticalSolidList"/>
    <dgm:cxn modelId="{F7DE38DB-CD35-4EB7-BDFF-806F587DC31E}" type="presParOf" srcId="{C8D15A4D-2F64-4EDA-BA62-B50A75EE3A6F}" destId="{8855C974-A3B6-4424-AC4F-471644828352}" srcOrd="2" destOrd="0" presId="urn:microsoft.com/office/officeart/2018/2/layout/IconVerticalSolidList"/>
    <dgm:cxn modelId="{40733194-0359-4041-8A67-4A5ECF8AE2C0}" type="presParOf" srcId="{C8D15A4D-2F64-4EDA-BA62-B50A75EE3A6F}" destId="{63B19190-C45F-4DF9-BE9E-541F630832DF}" srcOrd="3" destOrd="0" presId="urn:microsoft.com/office/officeart/2018/2/layout/IconVerticalSolidList"/>
    <dgm:cxn modelId="{E1E97E5F-59E5-4DAF-86B3-6D0B86433317}" type="presParOf" srcId="{03B436F5-A992-4A81-B23C-AD370016C1B3}" destId="{25F7E1A5-E3EA-4E9C-B816-BA7976B67391}" srcOrd="7" destOrd="0" presId="urn:microsoft.com/office/officeart/2018/2/layout/IconVerticalSolidList"/>
    <dgm:cxn modelId="{CCE28A27-EAEB-46A7-92B8-FFC2E48A6CD7}" type="presParOf" srcId="{03B436F5-A992-4A81-B23C-AD370016C1B3}" destId="{8C2BF8CA-29B2-4739-9122-46665773684B}" srcOrd="8" destOrd="0" presId="urn:microsoft.com/office/officeart/2018/2/layout/IconVerticalSolidList"/>
    <dgm:cxn modelId="{952A9D1A-5E47-4CC8-933D-3DF1DCC3E364}" type="presParOf" srcId="{8C2BF8CA-29B2-4739-9122-46665773684B}" destId="{133E6203-764A-4CE6-9AB1-29BE8057F6CC}" srcOrd="0" destOrd="0" presId="urn:microsoft.com/office/officeart/2018/2/layout/IconVerticalSolidList"/>
    <dgm:cxn modelId="{3024D3DF-A4D1-4DFE-8217-B2694826F2A8}" type="presParOf" srcId="{8C2BF8CA-29B2-4739-9122-46665773684B}" destId="{41C4B169-A620-46A3-8C64-A8204B452CA7}" srcOrd="1" destOrd="0" presId="urn:microsoft.com/office/officeart/2018/2/layout/IconVerticalSolidList"/>
    <dgm:cxn modelId="{49525B36-D2D2-456F-9FFE-9230DDD23BEF}" type="presParOf" srcId="{8C2BF8CA-29B2-4739-9122-46665773684B}" destId="{D833E23F-D603-4FEB-A384-4CB163B3E578}" srcOrd="2" destOrd="0" presId="urn:microsoft.com/office/officeart/2018/2/layout/IconVerticalSolidList"/>
    <dgm:cxn modelId="{CC13E25C-BFB3-4A3E-A1A6-52262E186521}" type="presParOf" srcId="{8C2BF8CA-29B2-4739-9122-46665773684B}" destId="{DD553EB2-E263-4650-A402-A044C256090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D07FFAC1-4761-4E62-99B9-083C0CB04116}">
      <dgm:prSet phldrT="[Text]"/>
      <dgm:spPr/>
      <dgm:t>
        <a:bodyPr/>
        <a:lstStyle/>
        <a:p>
          <a:r>
            <a:rPr lang="en-GB" dirty="0"/>
            <a:t>Change Issues Group</a:t>
          </a:r>
        </a:p>
        <a:p>
          <a:r>
            <a:rPr lang="en-GB" dirty="0"/>
            <a:t>07/05/2026</a:t>
          </a:r>
        </a:p>
      </dgm:t>
    </dgm:pt>
    <dgm:pt modelId="{D93E320D-685B-40CE-9115-45A372BCBD5F}" type="parTrans" cxnId="{F8D6F21A-CCE4-4B19-A312-BBB2BB637C51}">
      <dgm:prSet/>
      <dgm:spPr/>
      <dgm:t>
        <a:bodyPr/>
        <a:lstStyle/>
        <a:p>
          <a:endParaRPr lang="en-GB"/>
        </a:p>
      </dgm:t>
    </dgm:pt>
    <dgm:pt modelId="{3B8C1AEB-0440-4C2B-A491-261B2E2A40C4}" type="sibTrans" cxnId="{F8D6F21A-CCE4-4B19-A312-BBB2BB637C51}">
      <dgm:prSet/>
      <dgm:spPr/>
      <dgm:t>
        <a:bodyPr/>
        <a:lstStyle/>
        <a:p>
          <a:endParaRPr lang="en-GB"/>
        </a:p>
      </dgm:t>
    </dgm:pt>
    <dgm:pt modelId="{309D2CA0-0FF5-4F5F-B66A-D6CAA33AC20A}">
      <dgm:prSet phldrT="[Text]"/>
      <dgm:spPr/>
      <dgm:t>
        <a:bodyPr/>
        <a:lstStyle/>
        <a:p>
          <a:r>
            <a:rPr lang="en-GB" dirty="0"/>
            <a:t>Solution Development</a:t>
          </a:r>
        </a:p>
        <a:p>
          <a:r>
            <a:rPr lang="en-GB" dirty="0"/>
            <a:t>May - Oct</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69A1E9FE-302D-476B-A360-9D53555E5112}">
      <dgm:prSet phldrT="[Text]"/>
      <dgm:spPr/>
      <dgm:t>
        <a:bodyPr/>
        <a:lstStyle/>
        <a:p>
          <a:r>
            <a:rPr lang="en-GB" dirty="0"/>
            <a:t>I0200 Working Group</a:t>
          </a:r>
          <a:br>
            <a:rPr lang="en-GB" dirty="0"/>
          </a:br>
          <a:br>
            <a:rPr lang="en-GB" dirty="0"/>
          </a:br>
          <a:r>
            <a:rPr lang="en-GB" dirty="0"/>
            <a:t>?</a:t>
          </a:r>
        </a:p>
      </dgm:t>
    </dgm:pt>
    <dgm:pt modelId="{1E16EB32-66D9-4CE8-BAE6-DCF9FEFB0B9E}" type="parTrans" cxnId="{9B9E0F35-82F8-44C4-B6D2-BDC9FD0718BC}">
      <dgm:prSet/>
      <dgm:spPr/>
      <dgm:t>
        <a:bodyPr/>
        <a:lstStyle/>
        <a:p>
          <a:endParaRPr lang="en-GB"/>
        </a:p>
      </dgm:t>
    </dgm:pt>
    <dgm:pt modelId="{A3D90A25-9A6E-42DA-8875-252B77505B0A}" type="sibTrans" cxnId="{9B9E0F35-82F8-44C4-B6D2-BDC9FD0718BC}">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7374B2E0-0929-4C5E-A03F-BB3A31876908}" type="pres">
      <dgm:prSet presAssocID="{D07FFAC1-4761-4E62-99B9-083C0CB04116}" presName="textNode" presStyleLbl="node1" presStyleIdx="0" presStyleCnt="3">
        <dgm:presLayoutVars>
          <dgm:bulletEnabled val="1"/>
        </dgm:presLayoutVars>
      </dgm:prSet>
      <dgm:spPr/>
    </dgm:pt>
    <dgm:pt modelId="{3D72E3B5-878C-46CE-9C65-F2E84868676C}" type="pres">
      <dgm:prSet presAssocID="{3B8C1AEB-0440-4C2B-A491-261B2E2A40C4}" presName="sibTrans" presStyleCnt="0"/>
      <dgm:spPr/>
    </dgm:pt>
    <dgm:pt modelId="{AF3BC440-36F4-4223-84BE-2B0C4EC3C8D3}" type="pres">
      <dgm:prSet presAssocID="{309D2CA0-0FF5-4F5F-B66A-D6CAA33AC20A}" presName="textNode" presStyleLbl="node1" presStyleIdx="1" presStyleCnt="3">
        <dgm:presLayoutVars>
          <dgm:bulletEnabled val="1"/>
        </dgm:presLayoutVars>
      </dgm:prSet>
      <dgm:spPr/>
    </dgm:pt>
    <dgm:pt modelId="{16F27EF2-86A5-4AD6-983B-80786BF41FEA}" type="pres">
      <dgm:prSet presAssocID="{36F94128-81EF-48B9-A88F-C5162775FB77}" presName="sibTrans" presStyleCnt="0"/>
      <dgm:spPr/>
    </dgm:pt>
    <dgm:pt modelId="{4B3AAFAC-9942-4160-BB72-4D2C92E25729}" type="pres">
      <dgm:prSet presAssocID="{69A1E9FE-302D-476B-A360-9D53555E5112}" presName="textNode" presStyleLbl="node1" presStyleIdx="2" presStyleCnt="3" custLinFactNeighborY="422">
        <dgm:presLayoutVars>
          <dgm:bulletEnabled val="1"/>
        </dgm:presLayoutVars>
      </dgm:prSet>
      <dgm:spPr/>
    </dgm:pt>
  </dgm:ptLst>
  <dgm:cxnLst>
    <dgm:cxn modelId="{F8D6F21A-CCE4-4B19-A312-BBB2BB637C51}" srcId="{29D0BFAC-D71C-4CB2-9A6D-C8C752FD419D}" destId="{D07FFAC1-4761-4E62-99B9-083C0CB04116}" srcOrd="0" destOrd="0" parTransId="{D93E320D-685B-40CE-9115-45A372BCBD5F}" sibTransId="{3B8C1AEB-0440-4C2B-A491-261B2E2A40C4}"/>
    <dgm:cxn modelId="{9B9E0F35-82F8-44C4-B6D2-BDC9FD0718BC}" srcId="{29D0BFAC-D71C-4CB2-9A6D-C8C752FD419D}" destId="{69A1E9FE-302D-476B-A360-9D53555E5112}" srcOrd="2" destOrd="0" parTransId="{1E16EB32-66D9-4CE8-BAE6-DCF9FEFB0B9E}" sibTransId="{A3D90A25-9A6E-42DA-8875-252B77505B0A}"/>
    <dgm:cxn modelId="{24F18D73-1C71-4CAD-935F-5476BA2132A9}" type="presOf" srcId="{D07FFAC1-4761-4E62-99B9-083C0CB04116}" destId="{7374B2E0-0929-4C5E-A03F-BB3A31876908}" srcOrd="0" destOrd="0" presId="urn:microsoft.com/office/officeart/2005/8/layout/hProcess9"/>
    <dgm:cxn modelId="{2D6F1759-98EC-4D79-BF98-2593256F5858}" type="presOf" srcId="{29D0BFAC-D71C-4CB2-9A6D-C8C752FD419D}" destId="{7F07B683-58EF-4F04-8879-534ECCECD7C2}"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1" destOrd="0" parTransId="{C277E44D-C4D7-4A2B-B5FD-7A484E42AC0F}" sibTransId="{36F94128-81EF-48B9-A88F-C5162775FB77}"/>
    <dgm:cxn modelId="{DCB491E0-295F-401A-AFAB-066271464C29}" type="presOf" srcId="{69A1E9FE-302D-476B-A360-9D53555E5112}" destId="{4B3AAFAC-9942-4160-BB72-4D2C92E25729}"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EE0F0576-918A-45D1-82C8-8075B8EAD207}" type="presParOf" srcId="{3BD0976C-7C67-420D-A0C1-B8ECB19EC1BD}" destId="{7374B2E0-0929-4C5E-A03F-BB3A31876908}" srcOrd="0" destOrd="0" presId="urn:microsoft.com/office/officeart/2005/8/layout/hProcess9"/>
    <dgm:cxn modelId="{C9995223-ADDC-4B19-AC54-85950B815271}" type="presParOf" srcId="{3BD0976C-7C67-420D-A0C1-B8ECB19EC1BD}" destId="{3D72E3B5-878C-46CE-9C65-F2E84868676C}" srcOrd="1" destOrd="0" presId="urn:microsoft.com/office/officeart/2005/8/layout/hProcess9"/>
    <dgm:cxn modelId="{5B181A39-D834-419B-A5CB-5A6FE5CFD044}" type="presParOf" srcId="{3BD0976C-7C67-420D-A0C1-B8ECB19EC1BD}" destId="{AF3BC440-36F4-4223-84BE-2B0C4EC3C8D3}" srcOrd="2" destOrd="0" presId="urn:microsoft.com/office/officeart/2005/8/layout/hProcess9"/>
    <dgm:cxn modelId="{F9540279-3DE9-480C-91F1-4151D6A95DE3}" type="presParOf" srcId="{3BD0976C-7C67-420D-A0C1-B8ECB19EC1BD}" destId="{16F27EF2-86A5-4AD6-983B-80786BF41FEA}" srcOrd="3" destOrd="0" presId="urn:microsoft.com/office/officeart/2005/8/layout/hProcess9"/>
    <dgm:cxn modelId="{BFE1F72A-EFC4-46A9-ABFF-D41E09247C68}" type="presParOf" srcId="{3BD0976C-7C67-420D-A0C1-B8ECB19EC1BD}" destId="{4B3AAFAC-9942-4160-BB72-4D2C92E2572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This Issue seeks to explore:</a:t>
          </a: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The MHHS design does not mandate the use of SSC or support register-level TPR data for Smart and Advanced Meters, creating gaps in data availability for certain Settlement scenarios.</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To be fully determined but expected to involve the mandating of the use of SSC for Smart Meters only. </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87306421-E5B6-4965-AF57-81CF82CB4B78}">
      <dgm:prSet phldrT="[Text]" custT="1"/>
      <dgm:spPr>
        <a:ln>
          <a:solidFill>
            <a:srgbClr val="70ADA3"/>
          </a:solidFill>
        </a:ln>
      </dgm:spPr>
      <dgm:t>
        <a:bodyPr/>
        <a:lstStyle/>
        <a:p>
          <a:endParaRPr lang="en-GB" sz="1400" dirty="0">
            <a:latin typeface="Roboto" panose="02000000000000000000" pitchFamily="2" charset="0"/>
            <a:ea typeface="Roboto" panose="02000000000000000000" pitchFamily="2" charset="0"/>
            <a:cs typeface="Roboto" panose="02000000000000000000" pitchFamily="2" charset="0"/>
          </a:endParaRPr>
        </a:p>
      </dgm:t>
    </dgm:pt>
    <dgm:pt modelId="{15A59115-DF9F-495E-AB6B-0093C0D34FF7}" type="parTrans" cxnId="{653BD1D5-A86A-4168-8472-686A637DE6A4}">
      <dgm:prSet/>
      <dgm:spPr/>
      <dgm:t>
        <a:bodyPr/>
        <a:lstStyle/>
        <a:p>
          <a:endParaRPr lang="en-GB"/>
        </a:p>
      </dgm:t>
    </dgm:pt>
    <dgm:pt modelId="{9800EF0D-FD10-44BC-8606-67F2C04BFDDB}" type="sibTrans" cxnId="{653BD1D5-A86A-4168-8472-686A637DE6A4}">
      <dgm:prSet/>
      <dgm:spPr/>
      <dgm:t>
        <a:bodyPr/>
        <a:lstStyle/>
        <a:p>
          <a:endParaRPr lang="en-GB"/>
        </a:p>
      </dgm:t>
    </dgm:pt>
    <dgm:pt modelId="{53F8D991-56CA-444A-8BFD-7BC0B58BAF79}">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Whether there are scenarios where SSC is required for Smart and Advanced Meters;</a:t>
          </a:r>
        </a:p>
      </dgm:t>
    </dgm:pt>
    <dgm:pt modelId="{6AF47275-0B13-4506-9CA8-2BE1952F4C4E}" type="parTrans" cxnId="{86D4CC56-A636-4F50-9A4A-89758D8A97B5}">
      <dgm:prSet/>
      <dgm:spPr/>
      <dgm:t>
        <a:bodyPr/>
        <a:lstStyle/>
        <a:p>
          <a:endParaRPr lang="en-GB"/>
        </a:p>
      </dgm:t>
    </dgm:pt>
    <dgm:pt modelId="{F789D1D6-F890-44D9-B9DC-BACFE4C40E14}" type="sibTrans" cxnId="{86D4CC56-A636-4F50-9A4A-89758D8A97B5}">
      <dgm:prSet/>
      <dgm:spPr/>
      <dgm:t>
        <a:bodyPr/>
        <a:lstStyle/>
        <a:p>
          <a:endParaRPr lang="en-GB"/>
        </a:p>
      </dgm:t>
    </dgm:pt>
    <dgm:pt modelId="{45274F46-DCB1-4B72-A189-65419696A9DF}">
      <dgm:prSe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Whether a mechanism is needed to communicate register level TPR information.</a:t>
          </a:r>
        </a:p>
      </dgm:t>
    </dgm:pt>
    <dgm:pt modelId="{63D7C611-3877-4525-AB57-C91322BD1E2D}" type="sibTrans" cxnId="{055D430B-E45A-4120-A7FC-EF14E1BB0C15}">
      <dgm:prSet/>
      <dgm:spPr/>
      <dgm:t>
        <a:bodyPr/>
        <a:lstStyle/>
        <a:p>
          <a:endParaRPr lang="en-GB"/>
        </a:p>
      </dgm:t>
    </dgm:pt>
    <dgm:pt modelId="{81F4EB9D-CEED-4CD4-9A16-C5AFE338FB7E}" type="parTrans" cxnId="{055D430B-E45A-4120-A7FC-EF14E1BB0C15}">
      <dgm:prSet/>
      <dgm:spPr/>
      <dgm:t>
        <a:bodyPr/>
        <a:lstStyle/>
        <a:p>
          <a:endParaRPr lang="en-GB"/>
        </a:p>
      </dgm:t>
    </dgm:pt>
    <dgm:pt modelId="{6B9C0D8D-127A-4084-88F1-F60D630A593E}">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What updates are needed to the population and validation rules for the SSC data item;</a:t>
          </a:r>
        </a:p>
      </dgm:t>
    </dgm:pt>
    <dgm:pt modelId="{34168008-1BF6-4BFD-9D0B-C25C2C539F82}" type="sibTrans" cxnId="{9502C228-F315-4A6C-8991-626871E3F1E3}">
      <dgm:prSet/>
      <dgm:spPr/>
      <dgm:t>
        <a:bodyPr/>
        <a:lstStyle/>
        <a:p>
          <a:endParaRPr lang="en-GB"/>
        </a:p>
      </dgm:t>
    </dgm:pt>
    <dgm:pt modelId="{17B36EFB-4D77-47E4-B8CB-3B5E0CDA1690}" type="parTrans" cxnId="{9502C228-F315-4A6C-8991-626871E3F1E3}">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custScaleY="157097">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custScaleY="151272">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custScaleY="14794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055D430B-E45A-4120-A7FC-EF14E1BB0C15}" srcId="{34F88236-58BE-40B9-8B4F-BAB60FA05C29}" destId="{45274F46-DCB1-4B72-A189-65419696A9DF}" srcOrd="2" destOrd="0" parTransId="{81F4EB9D-CEED-4CD4-9A16-C5AFE338FB7E}" sibTransId="{63D7C611-3877-4525-AB57-C91322BD1E2D}"/>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9502C228-F315-4A6C-8991-626871E3F1E3}" srcId="{34F88236-58BE-40B9-8B4F-BAB60FA05C29}" destId="{6B9C0D8D-127A-4084-88F1-F60D630A593E}" srcOrd="1" destOrd="0" parTransId="{17B36EFB-4D77-47E4-B8CB-3B5E0CDA1690}" sibTransId="{34168008-1BF6-4BFD-9D0B-C25C2C539F82}"/>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2A1C1451-8A52-4382-B992-6D73E4FC2E85}" type="presOf" srcId="{45274F46-DCB1-4B72-A189-65419696A9DF}" destId="{2D72B23D-B73A-477B-805A-4DA2FE35B2FB}" srcOrd="0" destOrd="3" presId="urn:microsoft.com/office/officeart/2005/8/layout/bList2"/>
    <dgm:cxn modelId="{86D4CC56-A636-4F50-9A4A-89758D8A97B5}" srcId="{34F88236-58BE-40B9-8B4F-BAB60FA05C29}" destId="{53F8D991-56CA-444A-8BFD-7BC0B58BAF79}" srcOrd="0" destOrd="0" parTransId="{6AF47275-0B13-4506-9CA8-2BE1952F4C4E}" sibTransId="{F789D1D6-F890-44D9-B9DC-BACFE4C40E14}"/>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2E9B192-04EC-4B37-8B51-4BCCCAC726F4}" type="presOf" srcId="{9633410D-22FA-46AE-8924-AF60FF70CE20}" destId="{EECC2F99-D939-46DA-9ED2-F296EF3FB511}" srcOrd="0" destOrd="0"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C116BACC-140E-4BA6-9A0D-D573BEB76FEE}" type="presOf" srcId="{87306421-E5B6-4965-AF57-81CF82CB4B78}" destId="{83F3E4B5-F7F7-41B3-BA70-26B1A192DD91}" srcOrd="0" destOrd="1" presId="urn:microsoft.com/office/officeart/2005/8/layout/bList2"/>
    <dgm:cxn modelId="{653BD1D5-A86A-4168-8472-686A637DE6A4}" srcId="{CEB9CFF7-A48C-417F-A403-1403352FB4E1}" destId="{87306421-E5B6-4965-AF57-81CF82CB4B78}" srcOrd="1" destOrd="0" parTransId="{15A59115-DF9F-495E-AB6B-0093C0D34FF7}" sibTransId="{9800EF0D-FD10-44BC-8606-67F2C04BFDDB}"/>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1C717EF6-62E1-4045-9BFE-C564A3E8FB19}" type="presOf" srcId="{53F8D991-56CA-444A-8BFD-7BC0B58BAF79}" destId="{2D72B23D-B73A-477B-805A-4DA2FE35B2FB}" srcOrd="0" destOrd="1" presId="urn:microsoft.com/office/officeart/2005/8/layout/bList2"/>
    <dgm:cxn modelId="{61565EFD-AF77-41FD-83A8-592611E0752E}" type="presOf" srcId="{6B9C0D8D-127A-4084-88F1-F60D630A593E}" destId="{2D72B23D-B73A-477B-805A-4DA2FE35B2FB}" srcOrd="0" destOrd="2"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dirty="0">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dirty="0">
              <a:solidFill>
                <a:prstClr val="white"/>
              </a:solidFill>
              <a:latin typeface="Roboto" panose="02000000000000000000" pitchFamily="2" charset="0"/>
              <a:ea typeface="Roboto" panose="02000000000000000000" pitchFamily="2" charset="0"/>
              <a:cs typeface="Roboto" panose="02000000000000000000" pitchFamily="2" charset="0"/>
            </a:rPr>
            <a:t>Rationale</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6FAE5348-EDEE-4689-B138-8A82BFF057DD}">
      <dgm:prSet phldrT="[Text]" custT="1"/>
      <dgm:spPr/>
      <dgm:t>
        <a:bodyPr/>
        <a:lstStyle/>
        <a:p>
          <a:r>
            <a:rPr lang="en-GB" sz="2000" b="1" dirty="0">
              <a:latin typeface="Roboto" panose="02000000000000000000" pitchFamily="2" charset="0"/>
              <a:ea typeface="Roboto" panose="02000000000000000000" pitchFamily="2" charset="0"/>
              <a:cs typeface="Roboto" panose="02000000000000000000" pitchFamily="2" charset="0"/>
            </a:rPr>
            <a:t>Stakeholder Engagement</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I0273 will be progressed on the basis of mandating the use of SSC for </a:t>
          </a:r>
          <a:r>
            <a:rPr lang="en-GB" sz="1600" b="1" dirty="0">
              <a:latin typeface="Roboto" panose="02000000000000000000" pitchFamily="2" charset="0"/>
              <a:ea typeface="Roboto" panose="02000000000000000000" pitchFamily="2" charset="0"/>
              <a:cs typeface="Roboto" panose="02000000000000000000" pitchFamily="2" charset="0"/>
            </a:rPr>
            <a:t>Smart Meters only</a:t>
          </a:r>
          <a:r>
            <a:rPr lang="en-GB" sz="1600" b="0" dirty="0">
              <a:latin typeface="Roboto" panose="02000000000000000000" pitchFamily="2" charset="0"/>
              <a:ea typeface="Roboto" panose="02000000000000000000" pitchFamily="2" charset="0"/>
              <a:cs typeface="Roboto" panose="02000000000000000000" pitchFamily="2" charset="0"/>
            </a:rPr>
            <a:t>. However, interim guidance will be published as soon as possible.  </a:t>
          </a:r>
          <a:endParaRPr lang="en-GB" sz="1600" dirty="0">
            <a:latin typeface="Roboto" panose="02000000000000000000" pitchFamily="2" charset="0"/>
            <a:ea typeface="Roboto" panose="02000000000000000000" pitchFamily="2" charset="0"/>
            <a:cs typeface="Roboto" panose="02000000000000000000" pitchFamily="2" charset="0"/>
          </a:endParaRP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This approach limits the scope to area where the SSC remains operationally relevant/required and is manageable by the relevant operational teams. The Code Manager recognises that not all Advanced Meters had SSCs or TPRs if they were traded HH so it would not be possible to progress a solution for all Advanced Meters. </a:t>
          </a: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559E9C7E-BBA2-4C2E-90C8-1AE5E308A643}">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The Code Manager will actively engage with impacted stakeholders to develop and refine the proposed solution as efficiently as possible. This will utilise the REC Change Issues Group.</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E1CF740F-C518-4C55-BA5C-1A06DA5EA07F}">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Engagement will focus on identifying risks, operational impacts, and appropriate implementation options. A Party impact assessment and consultation will take place. </a:t>
          </a:r>
        </a:p>
      </dgm:t>
    </dgm:pt>
    <dgm:pt modelId="{2E09FC5B-DAD8-4CD2-80A8-6235670686BA}" type="parTrans" cxnId="{F680BC3B-84DE-4BC0-BD2F-143DAB0DB091}">
      <dgm:prSet/>
      <dgm:spPr/>
      <dgm:t>
        <a:bodyPr/>
        <a:lstStyle/>
        <a:p>
          <a:endParaRPr lang="en-GB"/>
        </a:p>
      </dgm:t>
    </dgm:pt>
    <dgm:pt modelId="{270A0F2A-CDED-4E9D-BD79-C07BD9779865}" type="sibTrans" cxnId="{F680BC3B-84DE-4BC0-BD2F-143DAB0DB091}">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3"/>
      <dgm:spPr/>
    </dgm:pt>
    <dgm:pt modelId="{C9E8FEC2-DFD2-41BD-BDDF-8A74FEB77330}" type="pres">
      <dgm:prSet presAssocID="{844F2916-7D53-43F5-984F-4BBC9D80E47A}" presName="parentText" presStyleLbl="node1" presStyleIdx="0" presStyleCnt="3" custScaleY="49440" custLinFactNeighborX="1643" custLinFactNeighborY="-19495">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3"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3"/>
      <dgm:spPr/>
    </dgm:pt>
    <dgm:pt modelId="{1E99DB24-80CB-4F69-9E47-DF1AC0C0D680}" type="pres">
      <dgm:prSet presAssocID="{114D4599-E801-4386-A1CF-2765316B59B2}" presName="parentText" presStyleLbl="node1" presStyleIdx="1" presStyleCnt="3" custScaleY="49440" custLinFactNeighborY="-428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3" custScaleY="93122" custLinFactNeighborY="-26343">
        <dgm:presLayoutVars>
          <dgm:bulletEnabled val="1"/>
        </dgm:presLayoutVars>
      </dgm:prSet>
      <dgm:spPr/>
    </dgm:pt>
    <dgm:pt modelId="{D6D5D302-53AF-43B4-9428-3A5CC69B6315}" type="pres">
      <dgm:prSet presAssocID="{81E092FD-803C-48F1-976D-ACBEA02AAA7C}"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1" presStyleCnt="3"/>
      <dgm:spPr/>
    </dgm:pt>
    <dgm:pt modelId="{9B743C03-6A35-46DD-873C-B3315E594362}" type="pres">
      <dgm:prSet presAssocID="{6FAE5348-EDEE-4689-B138-8A82BFF057DD}" presName="parentText" presStyleLbl="node1" presStyleIdx="2" presStyleCnt="3" custScaleY="49440" custLinFactNeighborX="4783" custLinFactNeighborY="-8322">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2" presStyleCnt="3" custScaleY="93122" custLinFactNeighborY="-19274">
        <dgm:presLayoutVars>
          <dgm:bulletEnabled val="1"/>
        </dgm:presLayoutVars>
      </dgm:prSet>
      <dgm:spPr/>
    </dgm:pt>
  </dgm:ptLst>
  <dgm:cxnLst>
    <dgm:cxn modelId="{96DDDB16-0761-450D-AEBD-CFC2E5203052}" type="presOf" srcId="{666EC54A-F639-4FE7-89A3-41661E75F6E7}" destId="{EEB89D0A-C60D-411A-B0F8-5E4786AB1395}" srcOrd="0" destOrd="0" presId="urn:microsoft.com/office/officeart/2005/8/layout/list1"/>
    <dgm:cxn modelId="{5AE8721B-49C1-40BA-A15B-F8215C66EEB9}" type="presOf" srcId="{114D4599-E801-4386-A1CF-2765316B59B2}" destId="{7869DFAD-42BD-454B-B37D-95E90E17E3CA}" srcOrd="0" destOrd="0" presId="urn:microsoft.com/office/officeart/2005/8/layout/list1"/>
    <dgm:cxn modelId="{9F1EB028-C4D4-47F2-8552-A8BB9AE80BD9}" srcId="{ABF68993-2A17-42E5-A5B9-E8FA58C39780}" destId="{6FAE5348-EDEE-4689-B138-8A82BFF057DD}" srcOrd="2" destOrd="0" parTransId="{DD35BE1B-51BF-467C-886B-8793CE387EE6}" sibTransId="{24F942F4-F0F4-4530-914C-90069137B8A5}"/>
    <dgm:cxn modelId="{24ED382D-EA35-4CEA-A68D-E6AE746491DE}" type="presOf" srcId="{844F2916-7D53-43F5-984F-4BBC9D80E47A}" destId="{C9E8FEC2-DFD2-41BD-BDDF-8A74FEB77330}" srcOrd="1" destOrd="0" presId="urn:microsoft.com/office/officeart/2005/8/layout/list1"/>
    <dgm:cxn modelId="{F680BC3B-84DE-4BC0-BD2F-143DAB0DB091}" srcId="{6FAE5348-EDEE-4689-B138-8A82BFF057DD}" destId="{E1CF740F-C518-4C55-BA5C-1A06DA5EA07F}" srcOrd="1" destOrd="0" parTransId="{2E09FC5B-DAD8-4CD2-80A8-6235670686BA}" sibTransId="{270A0F2A-CDED-4E9D-BD79-C07BD9779865}"/>
    <dgm:cxn modelId="{7AF86B3F-1326-4C98-BE73-F66F8A32048A}" type="presOf" srcId="{6FAE5348-EDEE-4689-B138-8A82BFF057DD}" destId="{657874E2-B1B8-4887-8909-280C5B04C3D6}" srcOrd="0" destOrd="0" presId="urn:microsoft.com/office/officeart/2005/8/layout/list1"/>
    <dgm:cxn modelId="{90192340-9EF9-4457-86D1-254246173625}" type="presOf" srcId="{559E9C7E-BBA2-4C2E-90C8-1AE5E308A643}" destId="{C20EFBE8-4490-492D-A502-5B3CA0A303FD}" srcOrd="0" destOrd="0" presId="urn:microsoft.com/office/officeart/2005/8/layout/list1"/>
    <dgm:cxn modelId="{C81F0367-3492-43D1-A3F5-0463E627AF0C}" srcId="{114D4599-E801-4386-A1CF-2765316B59B2}" destId="{666EC54A-F639-4FE7-89A3-41661E75F6E7}" srcOrd="0" destOrd="0" parTransId="{BA987BE2-F4AD-40C3-978E-0BDCA1F13A3D}" sibTransId="{BB23E5A4-4FC9-4796-A87C-5FF431D1F457}"/>
    <dgm:cxn modelId="{607D8D75-7782-437B-B4E9-A8A9AE0A8F5E}" srcId="{6FAE5348-EDEE-4689-B138-8A82BFF057DD}" destId="{559E9C7E-BBA2-4C2E-90C8-1AE5E308A643}" srcOrd="0" destOrd="0" parTransId="{9D5F6970-75C6-4CAB-BF6D-4F024C184ED0}" sibTransId="{7831539C-B840-4ADE-9100-502E667F7DE3}"/>
    <dgm:cxn modelId="{77B19193-1FFF-4829-97A1-C254E3A2D782}" type="presOf" srcId="{844F2916-7D53-43F5-984F-4BBC9D80E47A}" destId="{9C1FC851-1B48-4958-A60C-9C5F6F038ACE}" srcOrd="0" destOrd="0" presId="urn:microsoft.com/office/officeart/2005/8/layout/list1"/>
    <dgm:cxn modelId="{CB59B095-2D89-45E7-8FA3-B6CFDBBCB92E}" type="presOf" srcId="{114D4599-E801-4386-A1CF-2765316B59B2}" destId="{1E99DB24-80CB-4F69-9E47-DF1AC0C0D680}" srcOrd="1" destOrd="0" presId="urn:microsoft.com/office/officeart/2005/8/layout/list1"/>
    <dgm:cxn modelId="{44423599-FAB9-4959-B70F-111E89540F33}" srcId="{ABF68993-2A17-42E5-A5B9-E8FA58C39780}" destId="{844F2916-7D53-43F5-984F-4BBC9D80E47A}" srcOrd="0" destOrd="0" parTransId="{F5D4BECD-93EA-4D6E-921E-2F9CB6B56246}" sibTransId="{9CDC640B-6C41-40E2-86C6-5FEC90675FA0}"/>
    <dgm:cxn modelId="{AB5EF4A5-F165-4775-A27B-EAB1492D08C0}" type="presOf" srcId="{E1CF740F-C518-4C55-BA5C-1A06DA5EA07F}" destId="{C20EFBE8-4490-492D-A502-5B3CA0A303FD}" srcOrd="0" destOrd="1" presId="urn:microsoft.com/office/officeart/2005/8/layout/list1"/>
    <dgm:cxn modelId="{C50ADBC0-0A01-4988-8CB9-8D4AE68A68B3}" type="presOf" srcId="{8A8D7E1C-92F8-4BEB-961D-30B2AC40A4D6}" destId="{5044CCB6-D5A1-4D0D-9DD6-D34EB49C305B}" srcOrd="0" destOrd="0"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666FE4DA-87F5-48AB-9BFA-D03CD9B61500}" srcId="{844F2916-7D53-43F5-984F-4BBC9D80E47A}" destId="{8A8D7E1C-92F8-4BEB-961D-30B2AC40A4D6}" srcOrd="0" destOrd="0" parTransId="{5EEE91C7-4CD2-49D6-B254-BF9FB2FB6725}" sibTransId="{5B3FA415-837F-4FDB-ADEF-A99225AD2527}"/>
    <dgm:cxn modelId="{0176BAEC-753C-4788-A7FA-07F699A1D0F0}" type="presOf" srcId="{ABF68993-2A17-42E5-A5B9-E8FA58C39780}" destId="{3C236669-02E8-4696-AC5A-50CF80D6D50E}" srcOrd="0" destOrd="0" presId="urn:microsoft.com/office/officeart/2005/8/layout/list1"/>
    <dgm:cxn modelId="{1F2CACFA-A5FD-4774-85EE-FFE4FB6E777F}" type="presOf" srcId="{6FAE5348-EDEE-4689-B138-8A82BFF057DD}" destId="{9B743C03-6A35-46DD-873C-B3315E594362}" srcOrd="1" destOrd="0" presId="urn:microsoft.com/office/officeart/2005/8/layout/list1"/>
    <dgm:cxn modelId="{B2D228DF-6A8A-4DBF-90F6-CEC210EF1121}" type="presParOf" srcId="{3C236669-02E8-4696-AC5A-50CF80D6D50E}" destId="{2230CF89-7CF4-4392-93D3-D0C89A0E157B}" srcOrd="0" destOrd="0" presId="urn:microsoft.com/office/officeart/2005/8/layout/list1"/>
    <dgm:cxn modelId="{336407FD-54D8-40FC-A707-54C6B504BBA0}" type="presParOf" srcId="{2230CF89-7CF4-4392-93D3-D0C89A0E157B}" destId="{9C1FC851-1B48-4958-A60C-9C5F6F038ACE}" srcOrd="0" destOrd="0" presId="urn:microsoft.com/office/officeart/2005/8/layout/list1"/>
    <dgm:cxn modelId="{55B55D5F-F55E-4666-89EA-2A50BACD1594}" type="presParOf" srcId="{2230CF89-7CF4-4392-93D3-D0C89A0E157B}" destId="{C9E8FEC2-DFD2-41BD-BDDF-8A74FEB77330}" srcOrd="1" destOrd="0" presId="urn:microsoft.com/office/officeart/2005/8/layout/list1"/>
    <dgm:cxn modelId="{9C380FFE-86BC-4543-9878-26EDD326D2F4}" type="presParOf" srcId="{3C236669-02E8-4696-AC5A-50CF80D6D50E}" destId="{3EE51660-3972-45CB-A9BD-809AD9184868}" srcOrd="1" destOrd="0" presId="urn:microsoft.com/office/officeart/2005/8/layout/list1"/>
    <dgm:cxn modelId="{0C0F9431-8D36-4144-91F0-9EF9347F3B43}" type="presParOf" srcId="{3C236669-02E8-4696-AC5A-50CF80D6D50E}" destId="{5044CCB6-D5A1-4D0D-9DD6-D34EB49C305B}" srcOrd="2" destOrd="0" presId="urn:microsoft.com/office/officeart/2005/8/layout/list1"/>
    <dgm:cxn modelId="{E84C443D-5781-49F4-B43E-FF1CFD872452}" type="presParOf" srcId="{3C236669-02E8-4696-AC5A-50CF80D6D50E}" destId="{815A73E1-E53A-4E3C-91E8-1C00B64AC579}" srcOrd="3" destOrd="0" presId="urn:microsoft.com/office/officeart/2005/8/layout/list1"/>
    <dgm:cxn modelId="{E12E6951-A362-46A2-A11C-E76552A47FB6}" type="presParOf" srcId="{3C236669-02E8-4696-AC5A-50CF80D6D50E}" destId="{CE41DC5D-78DC-409F-AE98-C7BB78BA6F5D}" srcOrd="4" destOrd="0" presId="urn:microsoft.com/office/officeart/2005/8/layout/list1"/>
    <dgm:cxn modelId="{3A7479E3-9DD2-48D2-B150-ECF1BED70187}" type="presParOf" srcId="{CE41DC5D-78DC-409F-AE98-C7BB78BA6F5D}" destId="{7869DFAD-42BD-454B-B37D-95E90E17E3CA}" srcOrd="0" destOrd="0" presId="urn:microsoft.com/office/officeart/2005/8/layout/list1"/>
    <dgm:cxn modelId="{1A3720AC-FD3B-4F42-BBD7-4494590E7ABD}" type="presParOf" srcId="{CE41DC5D-78DC-409F-AE98-C7BB78BA6F5D}" destId="{1E99DB24-80CB-4F69-9E47-DF1AC0C0D680}" srcOrd="1" destOrd="0" presId="urn:microsoft.com/office/officeart/2005/8/layout/list1"/>
    <dgm:cxn modelId="{1F63BC6C-95DA-44D9-8709-7652F1AD3542}" type="presParOf" srcId="{3C236669-02E8-4696-AC5A-50CF80D6D50E}" destId="{2CEA1ECF-DD77-46AB-9BC9-E6966ABF19C6}" srcOrd="5" destOrd="0" presId="urn:microsoft.com/office/officeart/2005/8/layout/list1"/>
    <dgm:cxn modelId="{4837675B-A11F-48CD-88F1-6493032C2E57}" type="presParOf" srcId="{3C236669-02E8-4696-AC5A-50CF80D6D50E}" destId="{EEB89D0A-C60D-411A-B0F8-5E4786AB1395}" srcOrd="6" destOrd="0" presId="urn:microsoft.com/office/officeart/2005/8/layout/list1"/>
    <dgm:cxn modelId="{7FAAF03E-4006-4648-8901-C5B63976FB98}" type="presParOf" srcId="{3C236669-02E8-4696-AC5A-50CF80D6D50E}" destId="{D6D5D302-53AF-43B4-9428-3A5CC69B6315}" srcOrd="7" destOrd="0" presId="urn:microsoft.com/office/officeart/2005/8/layout/list1"/>
    <dgm:cxn modelId="{A3739D11-9DB0-40D3-B448-C58B49C418B7}" type="presParOf" srcId="{3C236669-02E8-4696-AC5A-50CF80D6D50E}" destId="{AA3AE87C-2BC1-4D1C-B99A-27B68584E700}" srcOrd="8" destOrd="0" presId="urn:microsoft.com/office/officeart/2005/8/layout/list1"/>
    <dgm:cxn modelId="{2263DFE1-AC4F-4722-A09F-7DB152F6A1BA}" type="presParOf" srcId="{AA3AE87C-2BC1-4D1C-B99A-27B68584E700}" destId="{657874E2-B1B8-4887-8909-280C5B04C3D6}" srcOrd="0" destOrd="0" presId="urn:microsoft.com/office/officeart/2005/8/layout/list1"/>
    <dgm:cxn modelId="{CA433182-6A73-493D-926D-58C53DEB2B29}" type="presParOf" srcId="{AA3AE87C-2BC1-4D1C-B99A-27B68584E700}" destId="{9B743C03-6A35-46DD-873C-B3315E594362}" srcOrd="1" destOrd="0" presId="urn:microsoft.com/office/officeart/2005/8/layout/list1"/>
    <dgm:cxn modelId="{CAE5C17B-F024-4469-8A37-629CBAF4E1B0}" type="presParOf" srcId="{3C236669-02E8-4696-AC5A-50CF80D6D50E}" destId="{3E37578E-0FBD-43D8-8533-5D0270E2CEA3}" srcOrd="9" destOrd="0" presId="urn:microsoft.com/office/officeart/2005/8/layout/list1"/>
    <dgm:cxn modelId="{75DBC4D7-2EAB-404F-A955-F7089E470EAF}" type="presParOf" srcId="{3C236669-02E8-4696-AC5A-50CF80D6D50E}" destId="{C20EFBE8-4490-492D-A502-5B3CA0A303F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dirty="0">
              <a:latin typeface="Roboto" panose="02000000000000000000" pitchFamily="2" charset="0"/>
              <a:ea typeface="Roboto" panose="02000000000000000000" pitchFamily="2" charset="0"/>
              <a:cs typeface="Roboto" panose="02000000000000000000" pitchFamily="2" charset="0"/>
            </a:rPr>
            <a:t>Purpose and Scope of Interim Guidance</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dirty="0">
              <a:solidFill>
                <a:prstClr val="white"/>
              </a:solidFill>
              <a:latin typeface="Roboto" panose="02000000000000000000" pitchFamily="2" charset="0"/>
              <a:ea typeface="Roboto" panose="02000000000000000000" pitchFamily="2" charset="0"/>
              <a:cs typeface="Roboto" panose="02000000000000000000" pitchFamily="2" charset="0"/>
            </a:rPr>
            <a:t>Expectation on Data Sharing and Market Messages</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6FAE5348-EDEE-4689-B138-8A82BFF057DD}">
      <dgm:prSet phldrT="[Text]" custT="1"/>
      <dgm:spPr/>
      <dgm:t>
        <a:bodyPr/>
        <a:lstStyle/>
        <a:p>
          <a:r>
            <a:rPr lang="en-GB" sz="2000" b="1" dirty="0">
              <a:latin typeface="Roboto" panose="02000000000000000000" pitchFamily="2" charset="0"/>
              <a:ea typeface="Roboto" panose="02000000000000000000" pitchFamily="2" charset="0"/>
              <a:cs typeface="Roboto" panose="02000000000000000000" pitchFamily="2" charset="0"/>
            </a:rPr>
            <a:t>Migrated MHHS Metering Points</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To provide clarity, and ensure consistency, on the treatment of SSC data ahead of enduring MHHS arrangements. </a:t>
          </a: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Where Parties are able to send and receive SSC data via existing Market Messages, when technically and operationally feasible, they are expected to continue doing so.</a:t>
          </a: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559E9C7E-BBA2-4C2E-90C8-1AE5E308A643}">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For Metering Points that have already migrated to MHHS, SSC data should not be removed from SMRS where it is currently populated. </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CA953EE6-5382-44E4-8712-B86251C27B7C}">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The guidance is interim and intended to be applied during the MHHS migration period whilst a full I0273 solution is developed and does not pre-empt or replace any future solution. </a:t>
          </a:r>
        </a:p>
      </dgm:t>
    </dgm:pt>
    <dgm:pt modelId="{DA19FD07-BC94-43A2-8332-E93A0237092D}" type="parTrans" cxnId="{EEE4FD98-A2DA-48D8-994A-8D0D0B9600DD}">
      <dgm:prSet/>
      <dgm:spPr/>
      <dgm:t>
        <a:bodyPr/>
        <a:lstStyle/>
        <a:p>
          <a:endParaRPr lang="en-GB"/>
        </a:p>
      </dgm:t>
    </dgm:pt>
    <dgm:pt modelId="{01687F35-05DB-461F-8A83-D800B3007C0D}" type="sibTrans" cxnId="{EEE4FD98-A2DA-48D8-994A-8D0D0B9600DD}">
      <dgm:prSet/>
      <dgm:spPr/>
      <dgm:t>
        <a:bodyPr/>
        <a:lstStyle/>
        <a:p>
          <a:endParaRPr lang="en-GB"/>
        </a:p>
      </dgm:t>
    </dgm:pt>
    <dgm:pt modelId="{404788CF-F7D2-40CB-8CC1-8C23D9945AE7}">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Parties should avoid withholding SSC data where a recognised data flow already supports it’s sharing. </a:t>
          </a:r>
        </a:p>
      </dgm:t>
    </dgm:pt>
    <dgm:pt modelId="{A7A4844B-C811-4998-B3E7-8F22B8921F64}" type="parTrans" cxnId="{54760E21-5F9D-445B-99A5-EE0096C54F6C}">
      <dgm:prSet/>
      <dgm:spPr/>
      <dgm:t>
        <a:bodyPr/>
        <a:lstStyle/>
        <a:p>
          <a:endParaRPr lang="en-GB"/>
        </a:p>
      </dgm:t>
    </dgm:pt>
    <dgm:pt modelId="{B4CFF04F-3C3B-47ED-B35F-0F2267FE5B76}" type="sibTrans" cxnId="{54760E21-5F9D-445B-99A5-EE0096C54F6C}">
      <dgm:prSet/>
      <dgm:spPr/>
      <dgm:t>
        <a:bodyPr/>
        <a:lstStyle/>
        <a:p>
          <a:endParaRPr lang="en-GB"/>
        </a:p>
      </dgm:t>
    </dgm:pt>
    <dgm:pt modelId="{4040903D-6B3A-446E-A3AF-045C25213FEC}">
      <dgm:prSet phldrT="[Text]" custT="1"/>
      <dgm:spPr/>
      <dgm:t>
        <a:bodyPr/>
        <a:lstStyle/>
        <a:p>
          <a:r>
            <a:rPr lang="en-GB" sz="1600" dirty="0">
              <a:latin typeface="Roboto" panose="02000000000000000000" pitchFamily="2" charset="0"/>
              <a:ea typeface="Roboto" panose="02000000000000000000" pitchFamily="2" charset="0"/>
              <a:cs typeface="Roboto" panose="02000000000000000000" pitchFamily="2" charset="0"/>
            </a:rPr>
            <a:t>Retaining the SSC data in SMRS supports continuity and reduces the risk of data gaps during MHHS migration. </a:t>
          </a:r>
        </a:p>
      </dgm:t>
    </dgm:pt>
    <dgm:pt modelId="{59260614-5F6F-4003-AB8C-3F34A81DB920}" type="parTrans" cxnId="{111E1A29-CF46-42AB-858C-B01E386861B7}">
      <dgm:prSet/>
      <dgm:spPr/>
      <dgm:t>
        <a:bodyPr/>
        <a:lstStyle/>
        <a:p>
          <a:endParaRPr lang="en-GB"/>
        </a:p>
      </dgm:t>
    </dgm:pt>
    <dgm:pt modelId="{24338567-51E3-401D-9A46-95940013EFC8}" type="sibTrans" cxnId="{111E1A29-CF46-42AB-858C-B01E386861B7}">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3"/>
      <dgm:spPr/>
    </dgm:pt>
    <dgm:pt modelId="{C9E8FEC2-DFD2-41BD-BDDF-8A74FEB77330}" type="pres">
      <dgm:prSet presAssocID="{844F2916-7D53-43F5-984F-4BBC9D80E47A}" presName="parentText" presStyleLbl="node1" presStyleIdx="0" presStyleCnt="3" custScaleY="49440" custLinFactNeighborX="1643" custLinFactNeighborY="-19495">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3"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3"/>
      <dgm:spPr/>
    </dgm:pt>
    <dgm:pt modelId="{1E99DB24-80CB-4F69-9E47-DF1AC0C0D680}" type="pres">
      <dgm:prSet presAssocID="{114D4599-E801-4386-A1CF-2765316B59B2}" presName="parentText" presStyleLbl="node1" presStyleIdx="1" presStyleCnt="3" custScaleY="49440" custLinFactNeighborY="-1461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3" custScaleY="93122" custLinFactNeighborY="-71496">
        <dgm:presLayoutVars>
          <dgm:bulletEnabled val="1"/>
        </dgm:presLayoutVars>
      </dgm:prSet>
      <dgm:spPr/>
    </dgm:pt>
    <dgm:pt modelId="{D6D5D302-53AF-43B4-9428-3A5CC69B6315}" type="pres">
      <dgm:prSet presAssocID="{81E092FD-803C-48F1-976D-ACBEA02AAA7C}"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1" presStyleCnt="3"/>
      <dgm:spPr/>
    </dgm:pt>
    <dgm:pt modelId="{9B743C03-6A35-46DD-873C-B3315E594362}" type="pres">
      <dgm:prSet presAssocID="{6FAE5348-EDEE-4689-B138-8A82BFF057DD}" presName="parentText" presStyleLbl="node1" presStyleIdx="2" presStyleCnt="3"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2" presStyleCnt="3" custScaleY="93122" custLinFactNeighborX="87" custLinFactNeighborY="-31664">
        <dgm:presLayoutVars>
          <dgm:bulletEnabled val="1"/>
        </dgm:presLayoutVars>
      </dgm:prSet>
      <dgm:spPr/>
    </dgm:pt>
  </dgm:ptLst>
  <dgm:cxnLst>
    <dgm:cxn modelId="{96DDDB16-0761-450D-AEBD-CFC2E5203052}" type="presOf" srcId="{666EC54A-F639-4FE7-89A3-41661E75F6E7}" destId="{EEB89D0A-C60D-411A-B0F8-5E4786AB1395}" srcOrd="0" destOrd="0" presId="urn:microsoft.com/office/officeart/2005/8/layout/list1"/>
    <dgm:cxn modelId="{5AE8721B-49C1-40BA-A15B-F8215C66EEB9}" type="presOf" srcId="{114D4599-E801-4386-A1CF-2765316B59B2}" destId="{7869DFAD-42BD-454B-B37D-95E90E17E3CA}" srcOrd="0" destOrd="0" presId="urn:microsoft.com/office/officeart/2005/8/layout/list1"/>
    <dgm:cxn modelId="{54760E21-5F9D-445B-99A5-EE0096C54F6C}" srcId="{114D4599-E801-4386-A1CF-2765316B59B2}" destId="{404788CF-F7D2-40CB-8CC1-8C23D9945AE7}" srcOrd="1" destOrd="0" parTransId="{A7A4844B-C811-4998-B3E7-8F22B8921F64}" sibTransId="{B4CFF04F-3C3B-47ED-B35F-0F2267FE5B76}"/>
    <dgm:cxn modelId="{9F1EB028-C4D4-47F2-8552-A8BB9AE80BD9}" srcId="{ABF68993-2A17-42E5-A5B9-E8FA58C39780}" destId="{6FAE5348-EDEE-4689-B138-8A82BFF057DD}" srcOrd="2" destOrd="0" parTransId="{DD35BE1B-51BF-467C-886B-8793CE387EE6}" sibTransId="{24F942F4-F0F4-4530-914C-90069137B8A5}"/>
    <dgm:cxn modelId="{111E1A29-CF46-42AB-858C-B01E386861B7}" srcId="{6FAE5348-EDEE-4689-B138-8A82BFF057DD}" destId="{4040903D-6B3A-446E-A3AF-045C25213FEC}" srcOrd="1" destOrd="0" parTransId="{59260614-5F6F-4003-AB8C-3F34A81DB920}" sibTransId="{24338567-51E3-401D-9A46-95940013EFC8}"/>
    <dgm:cxn modelId="{24ED382D-EA35-4CEA-A68D-E6AE746491DE}" type="presOf" srcId="{844F2916-7D53-43F5-984F-4BBC9D80E47A}" destId="{C9E8FEC2-DFD2-41BD-BDDF-8A74FEB77330}" srcOrd="1" destOrd="0" presId="urn:microsoft.com/office/officeart/2005/8/layout/list1"/>
    <dgm:cxn modelId="{7AF86B3F-1326-4C98-BE73-F66F8A32048A}" type="presOf" srcId="{6FAE5348-EDEE-4689-B138-8A82BFF057DD}" destId="{657874E2-B1B8-4887-8909-280C5B04C3D6}" srcOrd="0" destOrd="0" presId="urn:microsoft.com/office/officeart/2005/8/layout/list1"/>
    <dgm:cxn modelId="{90192340-9EF9-4457-86D1-254246173625}" type="presOf" srcId="{559E9C7E-BBA2-4C2E-90C8-1AE5E308A643}" destId="{C20EFBE8-4490-492D-A502-5B3CA0A303FD}" srcOrd="0" destOrd="0" presId="urn:microsoft.com/office/officeart/2005/8/layout/list1"/>
    <dgm:cxn modelId="{ADF10265-74D7-440F-AD8A-4AB9A7AD6AB3}" type="presOf" srcId="{4040903D-6B3A-446E-A3AF-045C25213FEC}" destId="{C20EFBE8-4490-492D-A502-5B3CA0A303FD}" srcOrd="0" destOrd="1" presId="urn:microsoft.com/office/officeart/2005/8/layout/list1"/>
    <dgm:cxn modelId="{C81F0367-3492-43D1-A3F5-0463E627AF0C}" srcId="{114D4599-E801-4386-A1CF-2765316B59B2}" destId="{666EC54A-F639-4FE7-89A3-41661E75F6E7}" srcOrd="0" destOrd="0" parTransId="{BA987BE2-F4AD-40C3-978E-0BDCA1F13A3D}" sibTransId="{BB23E5A4-4FC9-4796-A87C-5FF431D1F457}"/>
    <dgm:cxn modelId="{B574756A-5CAD-4127-8F54-6B3796F7C1F9}" type="presOf" srcId="{CA953EE6-5382-44E4-8712-B86251C27B7C}" destId="{5044CCB6-D5A1-4D0D-9DD6-D34EB49C305B}" srcOrd="0" destOrd="1" presId="urn:microsoft.com/office/officeart/2005/8/layout/list1"/>
    <dgm:cxn modelId="{607D8D75-7782-437B-B4E9-A8A9AE0A8F5E}" srcId="{6FAE5348-EDEE-4689-B138-8A82BFF057DD}" destId="{559E9C7E-BBA2-4C2E-90C8-1AE5E308A643}" srcOrd="0" destOrd="0" parTransId="{9D5F6970-75C6-4CAB-BF6D-4F024C184ED0}" sibTransId="{7831539C-B840-4ADE-9100-502E667F7DE3}"/>
    <dgm:cxn modelId="{77B19193-1FFF-4829-97A1-C254E3A2D782}" type="presOf" srcId="{844F2916-7D53-43F5-984F-4BBC9D80E47A}" destId="{9C1FC851-1B48-4958-A60C-9C5F6F038ACE}" srcOrd="0" destOrd="0" presId="urn:microsoft.com/office/officeart/2005/8/layout/list1"/>
    <dgm:cxn modelId="{CB59B095-2D89-45E7-8FA3-B6CFDBBCB92E}" type="presOf" srcId="{114D4599-E801-4386-A1CF-2765316B59B2}" destId="{1E99DB24-80CB-4F69-9E47-DF1AC0C0D680}" srcOrd="1" destOrd="0" presId="urn:microsoft.com/office/officeart/2005/8/layout/list1"/>
    <dgm:cxn modelId="{EEE4FD98-A2DA-48D8-994A-8D0D0B9600DD}" srcId="{844F2916-7D53-43F5-984F-4BBC9D80E47A}" destId="{CA953EE6-5382-44E4-8712-B86251C27B7C}" srcOrd="1" destOrd="0" parTransId="{DA19FD07-BC94-43A2-8332-E93A0237092D}" sibTransId="{01687F35-05DB-461F-8A83-D800B3007C0D}"/>
    <dgm:cxn modelId="{44423599-FAB9-4959-B70F-111E89540F33}" srcId="{ABF68993-2A17-42E5-A5B9-E8FA58C39780}" destId="{844F2916-7D53-43F5-984F-4BBC9D80E47A}" srcOrd="0" destOrd="0" parTransId="{F5D4BECD-93EA-4D6E-921E-2F9CB6B56246}" sibTransId="{9CDC640B-6C41-40E2-86C6-5FEC90675FA0}"/>
    <dgm:cxn modelId="{C50ADBC0-0A01-4988-8CB9-8D4AE68A68B3}" type="presOf" srcId="{8A8D7E1C-92F8-4BEB-961D-30B2AC40A4D6}" destId="{5044CCB6-D5A1-4D0D-9DD6-D34EB49C305B}" srcOrd="0" destOrd="0" presId="urn:microsoft.com/office/officeart/2005/8/layout/list1"/>
    <dgm:cxn modelId="{238453CA-442D-4526-80E9-31078A744859}" type="presOf" srcId="{404788CF-F7D2-40CB-8CC1-8C23D9945AE7}" destId="{EEB89D0A-C60D-411A-B0F8-5E4786AB1395}" srcOrd="0" destOrd="1"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666FE4DA-87F5-48AB-9BFA-D03CD9B61500}" srcId="{844F2916-7D53-43F5-984F-4BBC9D80E47A}" destId="{8A8D7E1C-92F8-4BEB-961D-30B2AC40A4D6}" srcOrd="0" destOrd="0" parTransId="{5EEE91C7-4CD2-49D6-B254-BF9FB2FB6725}" sibTransId="{5B3FA415-837F-4FDB-ADEF-A99225AD2527}"/>
    <dgm:cxn modelId="{0176BAEC-753C-4788-A7FA-07F699A1D0F0}" type="presOf" srcId="{ABF68993-2A17-42E5-A5B9-E8FA58C39780}" destId="{3C236669-02E8-4696-AC5A-50CF80D6D50E}" srcOrd="0" destOrd="0" presId="urn:microsoft.com/office/officeart/2005/8/layout/list1"/>
    <dgm:cxn modelId="{1F2CACFA-A5FD-4774-85EE-FFE4FB6E777F}" type="presOf" srcId="{6FAE5348-EDEE-4689-B138-8A82BFF057DD}" destId="{9B743C03-6A35-46DD-873C-B3315E594362}" srcOrd="1" destOrd="0" presId="urn:microsoft.com/office/officeart/2005/8/layout/list1"/>
    <dgm:cxn modelId="{B2D228DF-6A8A-4DBF-90F6-CEC210EF1121}" type="presParOf" srcId="{3C236669-02E8-4696-AC5A-50CF80D6D50E}" destId="{2230CF89-7CF4-4392-93D3-D0C89A0E157B}" srcOrd="0" destOrd="0" presId="urn:microsoft.com/office/officeart/2005/8/layout/list1"/>
    <dgm:cxn modelId="{336407FD-54D8-40FC-A707-54C6B504BBA0}" type="presParOf" srcId="{2230CF89-7CF4-4392-93D3-D0C89A0E157B}" destId="{9C1FC851-1B48-4958-A60C-9C5F6F038ACE}" srcOrd="0" destOrd="0" presId="urn:microsoft.com/office/officeart/2005/8/layout/list1"/>
    <dgm:cxn modelId="{55B55D5F-F55E-4666-89EA-2A50BACD1594}" type="presParOf" srcId="{2230CF89-7CF4-4392-93D3-D0C89A0E157B}" destId="{C9E8FEC2-DFD2-41BD-BDDF-8A74FEB77330}" srcOrd="1" destOrd="0" presId="urn:microsoft.com/office/officeart/2005/8/layout/list1"/>
    <dgm:cxn modelId="{9C380FFE-86BC-4543-9878-26EDD326D2F4}" type="presParOf" srcId="{3C236669-02E8-4696-AC5A-50CF80D6D50E}" destId="{3EE51660-3972-45CB-A9BD-809AD9184868}" srcOrd="1" destOrd="0" presId="urn:microsoft.com/office/officeart/2005/8/layout/list1"/>
    <dgm:cxn modelId="{0C0F9431-8D36-4144-91F0-9EF9347F3B43}" type="presParOf" srcId="{3C236669-02E8-4696-AC5A-50CF80D6D50E}" destId="{5044CCB6-D5A1-4D0D-9DD6-D34EB49C305B}" srcOrd="2" destOrd="0" presId="urn:microsoft.com/office/officeart/2005/8/layout/list1"/>
    <dgm:cxn modelId="{E84C443D-5781-49F4-B43E-FF1CFD872452}" type="presParOf" srcId="{3C236669-02E8-4696-AC5A-50CF80D6D50E}" destId="{815A73E1-E53A-4E3C-91E8-1C00B64AC579}" srcOrd="3" destOrd="0" presId="urn:microsoft.com/office/officeart/2005/8/layout/list1"/>
    <dgm:cxn modelId="{E12E6951-A362-46A2-A11C-E76552A47FB6}" type="presParOf" srcId="{3C236669-02E8-4696-AC5A-50CF80D6D50E}" destId="{CE41DC5D-78DC-409F-AE98-C7BB78BA6F5D}" srcOrd="4" destOrd="0" presId="urn:microsoft.com/office/officeart/2005/8/layout/list1"/>
    <dgm:cxn modelId="{3A7479E3-9DD2-48D2-B150-ECF1BED70187}" type="presParOf" srcId="{CE41DC5D-78DC-409F-AE98-C7BB78BA6F5D}" destId="{7869DFAD-42BD-454B-B37D-95E90E17E3CA}" srcOrd="0" destOrd="0" presId="urn:microsoft.com/office/officeart/2005/8/layout/list1"/>
    <dgm:cxn modelId="{1A3720AC-FD3B-4F42-BBD7-4494590E7ABD}" type="presParOf" srcId="{CE41DC5D-78DC-409F-AE98-C7BB78BA6F5D}" destId="{1E99DB24-80CB-4F69-9E47-DF1AC0C0D680}" srcOrd="1" destOrd="0" presId="urn:microsoft.com/office/officeart/2005/8/layout/list1"/>
    <dgm:cxn modelId="{1F63BC6C-95DA-44D9-8709-7652F1AD3542}" type="presParOf" srcId="{3C236669-02E8-4696-AC5A-50CF80D6D50E}" destId="{2CEA1ECF-DD77-46AB-9BC9-E6966ABF19C6}" srcOrd="5" destOrd="0" presId="urn:microsoft.com/office/officeart/2005/8/layout/list1"/>
    <dgm:cxn modelId="{4837675B-A11F-48CD-88F1-6493032C2E57}" type="presParOf" srcId="{3C236669-02E8-4696-AC5A-50CF80D6D50E}" destId="{EEB89D0A-C60D-411A-B0F8-5E4786AB1395}" srcOrd="6" destOrd="0" presId="urn:microsoft.com/office/officeart/2005/8/layout/list1"/>
    <dgm:cxn modelId="{7FAAF03E-4006-4648-8901-C5B63976FB98}" type="presParOf" srcId="{3C236669-02E8-4696-AC5A-50CF80D6D50E}" destId="{D6D5D302-53AF-43B4-9428-3A5CC69B6315}" srcOrd="7" destOrd="0" presId="urn:microsoft.com/office/officeart/2005/8/layout/list1"/>
    <dgm:cxn modelId="{A3739D11-9DB0-40D3-B448-C58B49C418B7}" type="presParOf" srcId="{3C236669-02E8-4696-AC5A-50CF80D6D50E}" destId="{AA3AE87C-2BC1-4D1C-B99A-27B68584E700}" srcOrd="8" destOrd="0" presId="urn:microsoft.com/office/officeart/2005/8/layout/list1"/>
    <dgm:cxn modelId="{2263DFE1-AC4F-4722-A09F-7DB152F6A1BA}" type="presParOf" srcId="{AA3AE87C-2BC1-4D1C-B99A-27B68584E700}" destId="{657874E2-B1B8-4887-8909-280C5B04C3D6}" srcOrd="0" destOrd="0" presId="urn:microsoft.com/office/officeart/2005/8/layout/list1"/>
    <dgm:cxn modelId="{CA433182-6A73-493D-926D-58C53DEB2B29}" type="presParOf" srcId="{AA3AE87C-2BC1-4D1C-B99A-27B68584E700}" destId="{9B743C03-6A35-46DD-873C-B3315E594362}" srcOrd="1" destOrd="0" presId="urn:microsoft.com/office/officeart/2005/8/layout/list1"/>
    <dgm:cxn modelId="{CAE5C17B-F024-4469-8A37-629CBAF4E1B0}" type="presParOf" srcId="{3C236669-02E8-4696-AC5A-50CF80D6D50E}" destId="{3E37578E-0FBD-43D8-8533-5D0270E2CEA3}" srcOrd="9" destOrd="0" presId="urn:microsoft.com/office/officeart/2005/8/layout/list1"/>
    <dgm:cxn modelId="{75DBC4D7-2EAB-404F-A955-F7089E470EAF}" type="presParOf" srcId="{3C236669-02E8-4696-AC5A-50CF80D6D50E}" destId="{C20EFBE8-4490-492D-A502-5B3CA0A303F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Schedule 29 – Address Management sets out the Address Management Service provided under the REC including the business processes required to create and maintain the Meter Point Location Address (MPL Address) and the Retail Energy Location (REL) Addresses. </a:t>
          </a:r>
        </a:p>
      </dsp:txBody>
      <dsp:txXfrm>
        <a:off x="65096"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Issue</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Poor address data quality may result in Erroneous or delayed Switching, Registration failures, meter location difficulties that can result in billing errors, creating Consumer detriment, operational inefficiency and increased costs across Market Participants. </a:t>
          </a:r>
        </a:p>
        <a:p>
          <a:pPr marL="285750" lvl="1" indent="-285750" algn="l" defTabSz="1600200">
            <a:lnSpc>
              <a:spcPct val="90000"/>
            </a:lnSpc>
            <a:spcBef>
              <a:spcPct val="0"/>
            </a:spcBef>
            <a:spcAft>
              <a:spcPct val="15000"/>
            </a:spcAft>
            <a:buNone/>
          </a:pPr>
          <a:endParaRPr lang="en-GB" sz="3600" kern="1200" dirty="0"/>
        </a:p>
        <a:p>
          <a:pPr marL="285750" lvl="1" indent="-285750" algn="l" defTabSz="1600200">
            <a:lnSpc>
              <a:spcPct val="90000"/>
            </a:lnSpc>
            <a:spcBef>
              <a:spcPct val="0"/>
            </a:spcBef>
            <a:spcAft>
              <a:spcPct val="15000"/>
            </a:spcAft>
            <a:buNone/>
          </a:pPr>
          <a:endParaRPr lang="en-GB" sz="3600" kern="1200" dirty="0"/>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Impact</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kern="1200" dirty="0">
              <a:latin typeface="Roboto" panose="02000000000000000000" pitchFamily="2" charset="0"/>
              <a:ea typeface="Roboto" panose="02000000000000000000" pitchFamily="2" charset="0"/>
              <a:cs typeface="Roboto" panose="02000000000000000000" pitchFamily="2" charset="0"/>
            </a:rPr>
            <a:t>Tackle specific issues stemming from poor address data quality by developing a shared understanding of the impact and implementing an improvement process with clearly defined outcomes and mutually agreed roles and responsibilities. </a:t>
          </a:r>
        </a:p>
        <a:p>
          <a:pPr marL="171450" lvl="1" indent="-171450" algn="l" defTabSz="711200">
            <a:lnSpc>
              <a:spcPct val="90000"/>
            </a:lnSpc>
            <a:spcBef>
              <a:spcPct val="0"/>
            </a:spcBef>
            <a:spcAft>
              <a:spcPct val="15000"/>
            </a:spcAft>
            <a:buChar char="•"/>
          </a:pPr>
          <a:endParaRPr lang="en-GB" sz="1600" kern="1200" dirty="0">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endParaRPr lang="en-GB" sz="1600" kern="1200" dirty="0">
            <a:latin typeface="Roboto" panose="02000000000000000000" pitchFamily="2" charset="0"/>
            <a:ea typeface="Roboto" panose="02000000000000000000" pitchFamily="2" charset="0"/>
            <a:cs typeface="Roboto" panose="02000000000000000000" pitchFamily="2" charset="0"/>
          </a:endParaRP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AA797-9B67-4FD5-B3EB-6FFDAF9FA1CA}">
      <dsp:nvSpPr>
        <dsp:cNvPr id="0" name=""/>
        <dsp:cNvSpPr/>
      </dsp:nvSpPr>
      <dsp:spPr>
        <a:xfrm>
          <a:off x="0" y="4286"/>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6596BA-B5DA-42EF-BE92-80297A1E18D3}">
      <dsp:nvSpPr>
        <dsp:cNvPr id="0" name=""/>
        <dsp:cNvSpPr/>
      </dsp:nvSpPr>
      <dsp:spPr>
        <a:xfrm>
          <a:off x="276173" y="209704"/>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003A29-F067-41EB-B3D1-5EB886B1CE50}">
      <dsp:nvSpPr>
        <dsp:cNvPr id="0" name=""/>
        <dsp:cNvSpPr/>
      </dsp:nvSpPr>
      <dsp:spPr>
        <a:xfrm>
          <a:off x="1054481" y="4286"/>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dirty="0">
              <a:latin typeface="Roboto" panose="02000000000000000000" pitchFamily="2" charset="0"/>
              <a:ea typeface="Roboto" panose="02000000000000000000" pitchFamily="2" charset="0"/>
              <a:cs typeface="Roboto" panose="02000000000000000000" pitchFamily="2" charset="0"/>
            </a:rPr>
            <a:t>Largest Reduction in unmatched REL records since CSS Go Live. From 2.8 million unmatched addresses in April 2025, to 2.4 million at the end of March 2026. </a:t>
          </a:r>
          <a:endParaRPr lang="en-US" sz="1600" kern="1200" dirty="0">
            <a:latin typeface="Roboto" panose="02000000000000000000" pitchFamily="2" charset="0"/>
            <a:ea typeface="Roboto" panose="02000000000000000000" pitchFamily="2" charset="0"/>
            <a:cs typeface="Roboto" panose="02000000000000000000" pitchFamily="2" charset="0"/>
          </a:endParaRPr>
        </a:p>
      </dsp:txBody>
      <dsp:txXfrm>
        <a:off x="1054481" y="4286"/>
        <a:ext cx="8487981" cy="912971"/>
      </dsp:txXfrm>
    </dsp:sp>
    <dsp:sp modelId="{BE3D2948-12D7-4D47-9DFF-000295E75962}">
      <dsp:nvSpPr>
        <dsp:cNvPr id="0" name=""/>
        <dsp:cNvSpPr/>
      </dsp:nvSpPr>
      <dsp:spPr>
        <a:xfrm>
          <a:off x="0" y="1145500"/>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A4631-973F-4B8D-8EE1-BD6DE22B323E}">
      <dsp:nvSpPr>
        <dsp:cNvPr id="0" name=""/>
        <dsp:cNvSpPr/>
      </dsp:nvSpPr>
      <dsp:spPr>
        <a:xfrm>
          <a:off x="276173" y="1350918"/>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70C8D5-65EE-4317-8D49-ABE625EC316F}">
      <dsp:nvSpPr>
        <dsp:cNvPr id="0" name=""/>
        <dsp:cNvSpPr/>
      </dsp:nvSpPr>
      <dsp:spPr>
        <a:xfrm>
          <a:off x="1054481" y="1145500"/>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Full implementation of the Batch Re-Matcher meaning all Unmatched REL record have now had a rematch attempt against all epoch updates since Go Live, and an attempt to rematch is made every 6 weeks.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1145500"/>
        <a:ext cx="8487981" cy="912971"/>
      </dsp:txXfrm>
    </dsp:sp>
    <dsp:sp modelId="{E7BC7305-E249-4737-BD67-FD880B54C243}">
      <dsp:nvSpPr>
        <dsp:cNvPr id="0" name=""/>
        <dsp:cNvSpPr/>
      </dsp:nvSpPr>
      <dsp:spPr>
        <a:xfrm>
          <a:off x="0" y="2286714"/>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57BCD-E8E5-4C55-BB1B-D71DFF5BF362}">
      <dsp:nvSpPr>
        <dsp:cNvPr id="0" name=""/>
        <dsp:cNvSpPr/>
      </dsp:nvSpPr>
      <dsp:spPr>
        <a:xfrm>
          <a:off x="276173" y="2492132"/>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A33530-2B63-46D5-AC62-E325A091E83C}">
      <dsp:nvSpPr>
        <dsp:cNvPr id="0" name=""/>
        <dsp:cNvSpPr/>
      </dsp:nvSpPr>
      <dsp:spPr>
        <a:xfrm>
          <a:off x="1054481" y="2286714"/>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Greater understanding of the Unmatched REL Volume to enable prioritisation decisions to be made.</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2286714"/>
        <a:ext cx="8487981" cy="912971"/>
      </dsp:txXfrm>
    </dsp:sp>
    <dsp:sp modelId="{082186E3-0B29-4153-A4F2-80F345E1BD82}">
      <dsp:nvSpPr>
        <dsp:cNvPr id="0" name=""/>
        <dsp:cNvSpPr/>
      </dsp:nvSpPr>
      <dsp:spPr>
        <a:xfrm>
          <a:off x="0" y="3427928"/>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A7D052-7BBB-42FF-8A4B-8DEAAA9964D8}">
      <dsp:nvSpPr>
        <dsp:cNvPr id="0" name=""/>
        <dsp:cNvSpPr/>
      </dsp:nvSpPr>
      <dsp:spPr>
        <a:xfrm>
          <a:off x="276173" y="3633346"/>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B19190-C45F-4DF9-BE9E-541F630832DF}">
      <dsp:nvSpPr>
        <dsp:cNvPr id="0" name=""/>
        <dsp:cNvSpPr/>
      </dsp:nvSpPr>
      <dsp:spPr>
        <a:xfrm>
          <a:off x="1054481" y="3427928"/>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Quarterly Address Quality Issues Report now available. </a:t>
          </a:r>
          <a:endParaRPr lang="en-US" sz="1600" kern="1200">
            <a:latin typeface="Roboto" panose="02000000000000000000" pitchFamily="2" charset="0"/>
            <a:ea typeface="Roboto" panose="02000000000000000000" pitchFamily="2" charset="0"/>
            <a:cs typeface="Roboto" panose="02000000000000000000" pitchFamily="2" charset="0"/>
          </a:endParaRPr>
        </a:p>
      </dsp:txBody>
      <dsp:txXfrm>
        <a:off x="1054481" y="3427928"/>
        <a:ext cx="8487981" cy="912971"/>
      </dsp:txXfrm>
    </dsp:sp>
    <dsp:sp modelId="{133E6203-764A-4CE6-9AB1-29BE8057F6CC}">
      <dsp:nvSpPr>
        <dsp:cNvPr id="0" name=""/>
        <dsp:cNvSpPr/>
      </dsp:nvSpPr>
      <dsp:spPr>
        <a:xfrm>
          <a:off x="0" y="4569142"/>
          <a:ext cx="9542463" cy="91297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C4B169-A620-46A3-8C64-A8204B452CA7}">
      <dsp:nvSpPr>
        <dsp:cNvPr id="0" name=""/>
        <dsp:cNvSpPr/>
      </dsp:nvSpPr>
      <dsp:spPr>
        <a:xfrm>
          <a:off x="276173" y="4774561"/>
          <a:ext cx="502134" cy="502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553EB2-E263-4650-A402-A044C256090E}">
      <dsp:nvSpPr>
        <dsp:cNvPr id="0" name=""/>
        <dsp:cNvSpPr/>
      </dsp:nvSpPr>
      <dsp:spPr>
        <a:xfrm>
          <a:off x="1054481" y="4569142"/>
          <a:ext cx="8487981" cy="912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623" tIns="96623" rIns="96623" bIns="96623" numCol="1" spcCol="1270" anchor="ctr" anchorCtr="0">
          <a:noAutofit/>
        </a:bodyPr>
        <a:lstStyle/>
        <a:p>
          <a:pPr marL="0" lvl="0" indent="0" algn="l" defTabSz="711200">
            <a:lnSpc>
              <a:spcPct val="90000"/>
            </a:lnSpc>
            <a:spcBef>
              <a:spcPct val="0"/>
            </a:spcBef>
            <a:spcAft>
              <a:spcPct val="35000"/>
            </a:spcAft>
            <a:buNone/>
          </a:pPr>
          <a:r>
            <a:rPr lang="en-GB" sz="1600" kern="1200" dirty="0">
              <a:latin typeface="Roboto" panose="02000000000000000000" pitchFamily="2" charset="0"/>
              <a:ea typeface="Roboto" panose="02000000000000000000" pitchFamily="2" charset="0"/>
              <a:cs typeface="Roboto" panose="02000000000000000000" pitchFamily="2" charset="0"/>
            </a:rPr>
            <a:t>Increased transparency and collaborative working relationships, including via the CRS Improvement plan where a collaborative working relationship with RECCo has ensured and increased understanding of stakeholders.</a:t>
          </a:r>
          <a:endParaRPr lang="en-US" sz="1600" kern="1200" dirty="0">
            <a:latin typeface="Roboto" panose="02000000000000000000" pitchFamily="2" charset="0"/>
            <a:ea typeface="Roboto" panose="02000000000000000000" pitchFamily="2" charset="0"/>
            <a:cs typeface="Roboto" panose="02000000000000000000" pitchFamily="2" charset="0"/>
          </a:endParaRPr>
        </a:p>
      </dsp:txBody>
      <dsp:txXfrm>
        <a:off x="1054481" y="4569142"/>
        <a:ext cx="8487981" cy="912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89709" y="0"/>
          <a:ext cx="8950036"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4B2E0-0929-4C5E-A03F-BB3A31876908}">
      <dsp:nvSpPr>
        <dsp:cNvPr id="0" name=""/>
        <dsp:cNvSpPr/>
      </dsp:nvSpPr>
      <dsp:spPr>
        <a:xfrm>
          <a:off x="298968" y="1625600"/>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Change Issues Group</a:t>
          </a:r>
        </a:p>
        <a:p>
          <a:pPr marL="0" lvl="0" indent="0" algn="ctr" defTabSz="1333500">
            <a:lnSpc>
              <a:spcPct val="90000"/>
            </a:lnSpc>
            <a:spcBef>
              <a:spcPct val="0"/>
            </a:spcBef>
            <a:spcAft>
              <a:spcPct val="35000"/>
            </a:spcAft>
            <a:buNone/>
          </a:pPr>
          <a:r>
            <a:rPr lang="en-GB" sz="3000" kern="1200" dirty="0"/>
            <a:t>07/05/2026</a:t>
          </a:r>
        </a:p>
      </dsp:txBody>
      <dsp:txXfrm>
        <a:off x="404775" y="1731407"/>
        <a:ext cx="2947222" cy="1955852"/>
      </dsp:txXfrm>
    </dsp:sp>
    <dsp:sp modelId="{AF3BC440-36F4-4223-84BE-2B0C4EC3C8D3}">
      <dsp:nvSpPr>
        <dsp:cNvPr id="0" name=""/>
        <dsp:cNvSpPr/>
      </dsp:nvSpPr>
      <dsp:spPr>
        <a:xfrm>
          <a:off x="3685309" y="1625600"/>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Solution Development</a:t>
          </a:r>
        </a:p>
        <a:p>
          <a:pPr marL="0" lvl="0" indent="0" algn="ctr" defTabSz="1333500">
            <a:lnSpc>
              <a:spcPct val="90000"/>
            </a:lnSpc>
            <a:spcBef>
              <a:spcPct val="0"/>
            </a:spcBef>
            <a:spcAft>
              <a:spcPct val="35000"/>
            </a:spcAft>
            <a:buNone/>
          </a:pPr>
          <a:r>
            <a:rPr lang="en-GB" sz="3000" kern="1200" dirty="0"/>
            <a:t>May - Oct</a:t>
          </a:r>
        </a:p>
      </dsp:txBody>
      <dsp:txXfrm>
        <a:off x="3791116" y="1731407"/>
        <a:ext cx="2947222" cy="1955852"/>
      </dsp:txXfrm>
    </dsp:sp>
    <dsp:sp modelId="{4B3AAFAC-9942-4160-BB72-4D2C92E25729}">
      <dsp:nvSpPr>
        <dsp:cNvPr id="0" name=""/>
        <dsp:cNvSpPr/>
      </dsp:nvSpPr>
      <dsp:spPr>
        <a:xfrm>
          <a:off x="7071649" y="1634746"/>
          <a:ext cx="3158836"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I0200 Working Group</a:t>
          </a:r>
          <a:br>
            <a:rPr lang="en-GB" sz="3000" kern="1200" dirty="0"/>
          </a:br>
          <a:br>
            <a:rPr lang="en-GB" sz="3000" kern="1200" dirty="0"/>
          </a:br>
          <a:r>
            <a:rPr lang="en-GB" sz="3000" kern="1200" dirty="0"/>
            <a:t>?</a:t>
          </a:r>
        </a:p>
      </dsp:txBody>
      <dsp:txXfrm>
        <a:off x="7177456" y="1740553"/>
        <a:ext cx="2947222" cy="1955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647507"/>
          <a:ext cx="3202359" cy="37553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This Issue seeks to explore:</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Whether there are scenarios where SSC is required for Smart and Advanced Meters;</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What updates are needed to the population and validation rules for the SSC data item;</a:t>
          </a:r>
        </a:p>
        <a:p>
          <a:pPr marL="342900" lvl="2"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Whether a mechanism is needed to communicate register level TPR information.</a:t>
          </a:r>
        </a:p>
      </dsp:txBody>
      <dsp:txXfrm>
        <a:off x="84119" y="722542"/>
        <a:ext cx="3052289" cy="3680358"/>
      </dsp:txXfrm>
    </dsp:sp>
    <dsp:sp modelId="{59309587-75CA-498A-9667-37C7904DFB4D}">
      <dsp:nvSpPr>
        <dsp:cNvPr id="0" name=""/>
        <dsp:cNvSpPr/>
      </dsp:nvSpPr>
      <dsp:spPr>
        <a:xfrm>
          <a:off x="9084" y="372045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Issue</a:t>
          </a:r>
        </a:p>
      </dsp:txBody>
      <dsp:txXfrm>
        <a:off x="9084" y="3720451"/>
        <a:ext cx="2255182" cy="1027912"/>
      </dsp:txXfrm>
    </dsp:sp>
    <dsp:sp modelId="{E9870623-2013-450C-940B-F5956DD1A7AA}">
      <dsp:nvSpPr>
        <dsp:cNvPr id="0" name=""/>
        <dsp:cNvSpPr/>
      </dsp:nvSpPr>
      <dsp:spPr>
        <a:xfrm>
          <a:off x="2103068" y="3845309"/>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671786"/>
          <a:ext cx="3202359" cy="361614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The MHHS design does not mandate the use of SSC or support register-level TPR data for Smart and Advanced Meters, creating gaps in data availability for certain Settlement scenarios.</a:t>
          </a:r>
        </a:p>
        <a:p>
          <a:pPr marL="114300" lvl="1" indent="-114300" algn="l" defTabSz="622300">
            <a:lnSpc>
              <a:spcPct val="90000"/>
            </a:lnSpc>
            <a:spcBef>
              <a:spcPct val="0"/>
            </a:spcBef>
            <a:spcAft>
              <a:spcPct val="15000"/>
            </a:spcAft>
            <a:buChar char="•"/>
          </a:pPr>
          <a:endParaRPr lang="en-GB" sz="1400" kern="1200" dirty="0">
            <a:latin typeface="Roboto" panose="02000000000000000000" pitchFamily="2" charset="0"/>
            <a:ea typeface="Roboto" panose="02000000000000000000" pitchFamily="2" charset="0"/>
            <a:cs typeface="Roboto" panose="02000000000000000000" pitchFamily="2" charset="0"/>
          </a:endParaRPr>
        </a:p>
      </dsp:txBody>
      <dsp:txXfrm>
        <a:off x="3688297" y="746821"/>
        <a:ext cx="3052289" cy="3541112"/>
      </dsp:txXfrm>
    </dsp:sp>
    <dsp:sp modelId="{6BEC4906-DAB5-447C-98D1-227A680934CE}">
      <dsp:nvSpPr>
        <dsp:cNvPr id="0" name=""/>
        <dsp:cNvSpPr/>
      </dsp:nvSpPr>
      <dsp:spPr>
        <a:xfrm>
          <a:off x="3613262" y="367510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Impact</a:t>
          </a:r>
        </a:p>
      </dsp:txBody>
      <dsp:txXfrm>
        <a:off x="3613262" y="3675106"/>
        <a:ext cx="2255182" cy="1027912"/>
      </dsp:txXfrm>
    </dsp:sp>
    <dsp:sp modelId="{8ED1DB2F-C766-40C3-ADCB-85D83C2FE878}">
      <dsp:nvSpPr>
        <dsp:cNvPr id="0" name=""/>
        <dsp:cNvSpPr/>
      </dsp:nvSpPr>
      <dsp:spPr>
        <a:xfrm>
          <a:off x="5821570" y="3787977"/>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699689"/>
          <a:ext cx="3202359" cy="353656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latin typeface="Roboto" panose="02000000000000000000" pitchFamily="2" charset="0"/>
              <a:ea typeface="Roboto" panose="02000000000000000000" pitchFamily="2" charset="0"/>
              <a:cs typeface="Roboto" panose="02000000000000000000" pitchFamily="2" charset="0"/>
            </a:rPr>
            <a:t>To be fully determined but expected to involve the mandating of the use of SSC for Smart Meters only. </a:t>
          </a:r>
        </a:p>
      </dsp:txBody>
      <dsp:txXfrm>
        <a:off x="7290591" y="774724"/>
        <a:ext cx="3052289" cy="3461532"/>
      </dsp:txXfrm>
    </dsp:sp>
    <dsp:sp modelId="{5FB7CE3B-A9EA-4CAD-9FB4-015ABC464307}">
      <dsp:nvSpPr>
        <dsp:cNvPr id="0" name=""/>
        <dsp:cNvSpPr/>
      </dsp:nvSpPr>
      <dsp:spPr>
        <a:xfrm>
          <a:off x="7215556" y="3663220"/>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663220"/>
        <a:ext cx="2255182" cy="1027912"/>
      </dsp:txXfrm>
    </dsp:sp>
    <dsp:sp modelId="{3ADE0D21-F4D8-42C6-BEBB-886B839101F1}">
      <dsp:nvSpPr>
        <dsp:cNvPr id="0" name=""/>
        <dsp:cNvSpPr/>
      </dsp:nvSpPr>
      <dsp:spPr>
        <a:xfrm>
          <a:off x="9495228" y="3752296"/>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2693"/>
          <a:ext cx="10451900" cy="1100003"/>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499872"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I0273 will be progressed on the basis of mandating the use of SSC for </a:t>
          </a:r>
          <a:r>
            <a:rPr lang="en-GB" sz="1600" b="1" kern="1200" dirty="0">
              <a:latin typeface="Roboto" panose="02000000000000000000" pitchFamily="2" charset="0"/>
              <a:ea typeface="Roboto" panose="02000000000000000000" pitchFamily="2" charset="0"/>
              <a:cs typeface="Roboto" panose="02000000000000000000" pitchFamily="2" charset="0"/>
            </a:rPr>
            <a:t>Smart Meters only</a:t>
          </a:r>
          <a:r>
            <a:rPr lang="en-GB" sz="1600" b="0" kern="1200" dirty="0">
              <a:latin typeface="Roboto" panose="02000000000000000000" pitchFamily="2" charset="0"/>
              <a:ea typeface="Roboto" panose="02000000000000000000" pitchFamily="2" charset="0"/>
              <a:cs typeface="Roboto" panose="02000000000000000000" pitchFamily="2" charset="0"/>
            </a:rPr>
            <a:t>. However, interim guidance will be published as soon as possible.  </a:t>
          </a:r>
          <a:endParaRPr lang="en-GB" sz="1600" kern="1200" dirty="0">
            <a:latin typeface="Roboto" panose="02000000000000000000" pitchFamily="2" charset="0"/>
            <a:ea typeface="Roboto" panose="02000000000000000000" pitchFamily="2" charset="0"/>
            <a:cs typeface="Roboto" panose="02000000000000000000" pitchFamily="2" charset="0"/>
          </a:endParaRPr>
        </a:p>
      </dsp:txBody>
      <dsp:txXfrm>
        <a:off x="0" y="2693"/>
        <a:ext cx="10451900" cy="1100003"/>
      </dsp:txXfrm>
    </dsp:sp>
    <dsp:sp modelId="{C9E8FEC2-DFD2-41BD-BDDF-8A74FEB77330}">
      <dsp:nvSpPr>
        <dsp:cNvPr id="0" name=""/>
        <dsp:cNvSpPr/>
      </dsp:nvSpPr>
      <dsp:spPr>
        <a:xfrm>
          <a:off x="531181" y="0"/>
          <a:ext cx="7316330" cy="437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540" tIns="0" rIns="276540"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Roboto" panose="02000000000000000000" pitchFamily="2" charset="0"/>
              <a:ea typeface="Roboto" panose="02000000000000000000" pitchFamily="2" charset="0"/>
              <a:cs typeface="Roboto" panose="02000000000000000000" pitchFamily="2" charset="0"/>
            </a:rPr>
            <a:t>What is changing?</a:t>
          </a:r>
        </a:p>
      </dsp:txBody>
      <dsp:txXfrm>
        <a:off x="552555" y="21374"/>
        <a:ext cx="7273582" cy="395092"/>
      </dsp:txXfrm>
    </dsp:sp>
    <dsp:sp modelId="{EEB89D0A-C60D-411A-B0F8-5E4786AB1395}">
      <dsp:nvSpPr>
        <dsp:cNvPr id="0" name=""/>
        <dsp:cNvSpPr/>
      </dsp:nvSpPr>
      <dsp:spPr>
        <a:xfrm>
          <a:off x="0" y="1217062"/>
          <a:ext cx="10451900" cy="154000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499872"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This approach limits the scope to area where the SSC remains operationally relevant/required and is manageable by the relevant operational teams. The Code Manager recognises that not all Advanced Meters had SSCs or TPRs if they were traded HH so it would not be possible to progress a solution for all Advanced Meters. </a:t>
          </a:r>
        </a:p>
      </dsp:txBody>
      <dsp:txXfrm>
        <a:off x="0" y="1217062"/>
        <a:ext cx="10451900" cy="1540005"/>
      </dsp:txXfrm>
    </dsp:sp>
    <dsp:sp modelId="{1E99DB24-80CB-4F69-9E47-DF1AC0C0D680}">
      <dsp:nvSpPr>
        <dsp:cNvPr id="0" name=""/>
        <dsp:cNvSpPr/>
      </dsp:nvSpPr>
      <dsp:spPr>
        <a:xfrm>
          <a:off x="522595" y="1226785"/>
          <a:ext cx="7316330" cy="437840"/>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dirty="0">
              <a:solidFill>
                <a:prstClr val="white"/>
              </a:solidFill>
              <a:latin typeface="Roboto" panose="02000000000000000000" pitchFamily="2" charset="0"/>
              <a:ea typeface="Roboto" panose="02000000000000000000" pitchFamily="2" charset="0"/>
              <a:cs typeface="Roboto" panose="02000000000000000000" pitchFamily="2" charset="0"/>
            </a:rPr>
            <a:t>Rationale</a:t>
          </a:r>
        </a:p>
      </dsp:txBody>
      <dsp:txXfrm>
        <a:off x="543969" y="1248159"/>
        <a:ext cx="7273582" cy="395092"/>
      </dsp:txXfrm>
    </dsp:sp>
    <dsp:sp modelId="{C20EFBE8-4490-492D-A502-5B3CA0A303FD}">
      <dsp:nvSpPr>
        <dsp:cNvPr id="0" name=""/>
        <dsp:cNvSpPr/>
      </dsp:nvSpPr>
      <dsp:spPr>
        <a:xfrm>
          <a:off x="0" y="2871438"/>
          <a:ext cx="10451900" cy="154000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499872"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The Code Manager will actively engage with impacted stakeholders to develop and refine the proposed solution as efficiently as possible. This will utilise the REC Change Issues Group.</a:t>
          </a:r>
        </a:p>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Engagement will focus on identifying risks, operational impacts, and appropriate implementation options. A Party impact assessment and consultation will take place. </a:t>
          </a:r>
        </a:p>
      </dsp:txBody>
      <dsp:txXfrm>
        <a:off x="0" y="2871438"/>
        <a:ext cx="10451900" cy="1540005"/>
      </dsp:txXfrm>
    </dsp:sp>
    <dsp:sp modelId="{9B743C03-6A35-46DD-873C-B3315E594362}">
      <dsp:nvSpPr>
        <dsp:cNvPr id="0" name=""/>
        <dsp:cNvSpPr/>
      </dsp:nvSpPr>
      <dsp:spPr>
        <a:xfrm>
          <a:off x="547590" y="2888043"/>
          <a:ext cx="7316330" cy="437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540" tIns="0" rIns="276540"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Roboto" panose="02000000000000000000" pitchFamily="2" charset="0"/>
              <a:ea typeface="Roboto" panose="02000000000000000000" pitchFamily="2" charset="0"/>
              <a:cs typeface="Roboto" panose="02000000000000000000" pitchFamily="2" charset="0"/>
            </a:rPr>
            <a:t>Stakeholder Engagement</a:t>
          </a:r>
        </a:p>
      </dsp:txBody>
      <dsp:txXfrm>
        <a:off x="568964" y="2909417"/>
        <a:ext cx="7273582" cy="3950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4136"/>
          <a:ext cx="10451900" cy="141680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374904"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To provide clarity, and ensure consistency, on the treatment of SSC data ahead of enduring MHHS arrangements. </a:t>
          </a:r>
        </a:p>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The guidance is interim and intended to be applied during the MHHS migration period whilst a full I0273 solution is developed and does not pre-empt or replace any future solution. </a:t>
          </a:r>
        </a:p>
      </dsp:txBody>
      <dsp:txXfrm>
        <a:off x="0" y="4136"/>
        <a:ext cx="10451900" cy="1416804"/>
      </dsp:txXfrm>
    </dsp:sp>
    <dsp:sp modelId="{C9E8FEC2-DFD2-41BD-BDDF-8A74FEB77330}">
      <dsp:nvSpPr>
        <dsp:cNvPr id="0" name=""/>
        <dsp:cNvSpPr/>
      </dsp:nvSpPr>
      <dsp:spPr>
        <a:xfrm>
          <a:off x="531181" y="0"/>
          <a:ext cx="7316330" cy="33567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540" tIns="0" rIns="276540"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Roboto" panose="02000000000000000000" pitchFamily="2" charset="0"/>
              <a:ea typeface="Roboto" panose="02000000000000000000" pitchFamily="2" charset="0"/>
              <a:cs typeface="Roboto" panose="02000000000000000000" pitchFamily="2" charset="0"/>
            </a:rPr>
            <a:t>Purpose and Scope of Interim Guidance</a:t>
          </a:r>
        </a:p>
      </dsp:txBody>
      <dsp:txXfrm>
        <a:off x="547567" y="16386"/>
        <a:ext cx="7283558" cy="302905"/>
      </dsp:txXfrm>
    </dsp:sp>
    <dsp:sp modelId="{EEB89D0A-C60D-411A-B0F8-5E4786AB1395}">
      <dsp:nvSpPr>
        <dsp:cNvPr id="0" name=""/>
        <dsp:cNvSpPr/>
      </dsp:nvSpPr>
      <dsp:spPr>
        <a:xfrm>
          <a:off x="0" y="1452541"/>
          <a:ext cx="10451900" cy="141680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374904"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Where Parties are able to send and receive SSC data via existing Market Messages, when technically and operationally feasible, they are expected to continue doing so.</a:t>
          </a:r>
        </a:p>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Parties should avoid withholding SSC data where a recognised data flow already supports it’s sharing. </a:t>
          </a:r>
        </a:p>
      </dsp:txBody>
      <dsp:txXfrm>
        <a:off x="0" y="1452541"/>
        <a:ext cx="10451900" cy="1416804"/>
      </dsp:txXfrm>
    </dsp:sp>
    <dsp:sp modelId="{1E99DB24-80CB-4F69-9E47-DF1AC0C0D680}">
      <dsp:nvSpPr>
        <dsp:cNvPr id="0" name=""/>
        <dsp:cNvSpPr/>
      </dsp:nvSpPr>
      <dsp:spPr>
        <a:xfrm>
          <a:off x="522595" y="1445938"/>
          <a:ext cx="7316330" cy="335677"/>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dirty="0">
              <a:solidFill>
                <a:prstClr val="white"/>
              </a:solidFill>
              <a:latin typeface="Roboto" panose="02000000000000000000" pitchFamily="2" charset="0"/>
              <a:ea typeface="Roboto" panose="02000000000000000000" pitchFamily="2" charset="0"/>
              <a:cs typeface="Roboto" panose="02000000000000000000" pitchFamily="2" charset="0"/>
            </a:rPr>
            <a:t>Expectation on Data Sharing and Market Messages</a:t>
          </a:r>
        </a:p>
      </dsp:txBody>
      <dsp:txXfrm>
        <a:off x="538981" y="1462324"/>
        <a:ext cx="7283558" cy="302905"/>
      </dsp:txXfrm>
    </dsp:sp>
    <dsp:sp modelId="{C20EFBE8-4490-492D-A502-5B3CA0A303FD}">
      <dsp:nvSpPr>
        <dsp:cNvPr id="0" name=""/>
        <dsp:cNvSpPr/>
      </dsp:nvSpPr>
      <dsp:spPr>
        <a:xfrm>
          <a:off x="0" y="2971048"/>
          <a:ext cx="10451900" cy="141680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1184" tIns="374904" rIns="811184"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For Metering Points that have already migrated to MHHS, SSC data should not be removed from SMRS where it is currently populated. </a:t>
          </a:r>
        </a:p>
        <a:p>
          <a:pPr marL="171450" lvl="1" indent="-171450" algn="l" defTabSz="711200">
            <a:lnSpc>
              <a:spcPct val="90000"/>
            </a:lnSpc>
            <a:spcBef>
              <a:spcPct val="0"/>
            </a:spcBef>
            <a:spcAft>
              <a:spcPct val="15000"/>
            </a:spcAft>
            <a:buChar char="•"/>
          </a:pPr>
          <a:r>
            <a:rPr lang="en-GB" sz="1600" kern="1200" dirty="0">
              <a:latin typeface="Roboto" panose="02000000000000000000" pitchFamily="2" charset="0"/>
              <a:ea typeface="Roboto" panose="02000000000000000000" pitchFamily="2" charset="0"/>
              <a:cs typeface="Roboto" panose="02000000000000000000" pitchFamily="2" charset="0"/>
            </a:rPr>
            <a:t>Retaining the SSC data in SMRS supports continuity and reduces the risk of data gaps during MHHS migration. </a:t>
          </a:r>
        </a:p>
      </dsp:txBody>
      <dsp:txXfrm>
        <a:off x="0" y="2971048"/>
        <a:ext cx="10451900" cy="1416804"/>
      </dsp:txXfrm>
    </dsp:sp>
    <dsp:sp modelId="{9B743C03-6A35-46DD-873C-B3315E594362}">
      <dsp:nvSpPr>
        <dsp:cNvPr id="0" name=""/>
        <dsp:cNvSpPr/>
      </dsp:nvSpPr>
      <dsp:spPr>
        <a:xfrm>
          <a:off x="547590" y="2969731"/>
          <a:ext cx="7316330" cy="33567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6540" tIns="0" rIns="276540" bIns="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Roboto" panose="02000000000000000000" pitchFamily="2" charset="0"/>
              <a:ea typeface="Roboto" panose="02000000000000000000" pitchFamily="2" charset="0"/>
              <a:cs typeface="Roboto" panose="02000000000000000000" pitchFamily="2" charset="0"/>
            </a:rPr>
            <a:t>Migrated MHHS Metering Points</a:t>
          </a:r>
        </a:p>
      </dsp:txBody>
      <dsp:txXfrm>
        <a:off x="563976" y="2986117"/>
        <a:ext cx="7283558" cy="302905"/>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07/05/2026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B18D0-8832-4D7D-86BE-3741CA47D7B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4883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B18D0-8832-4D7D-86BE-3741CA47D7B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4804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28210-8832-413D-AB5D-EAF7174CB1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7114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4454B-33C0-BFB8-622C-2AB2E0D46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F3E51-52EB-A178-3BD0-A1E21ABBD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3A82F9-93B5-5C56-73A3-274D163D3C3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83E2AD-C495-D5C7-5EF4-5D27CD20EC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28210-8832-413D-AB5D-EAF7174CB10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7464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07/05/2026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673315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596940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180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30589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785299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13533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873998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084522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3803442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5243136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29340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910204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027798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871826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2816909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039895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448161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4482786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9430442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530730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8042982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817508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347879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474194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98227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202886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58508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5494416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901241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6672722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84148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058634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47476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0046580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216545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156238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9846769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28827889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8474211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0330842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7781881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7826398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9427536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7841011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3323192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36767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298089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337428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931666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82851550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21458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6040762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663938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552627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736766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4584605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67908179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44859226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43159062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4773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55.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slideLayout" Target="../slideLayouts/slideLayout71.xml"/><Relationship Id="rId47" Type="http://schemas.openxmlformats.org/officeDocument/2006/relationships/slideLayout" Target="../slideLayouts/slideLayout76.xml"/><Relationship Id="rId50" Type="http://schemas.openxmlformats.org/officeDocument/2006/relationships/slideLayout" Target="../slideLayouts/slideLayout79.xml"/><Relationship Id="rId55" Type="http://schemas.openxmlformats.org/officeDocument/2006/relationships/slideLayout" Target="../slideLayouts/slideLayout84.xml"/><Relationship Id="rId63" Type="http://schemas.openxmlformats.org/officeDocument/2006/relationships/theme" Target="../theme/theme5.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9" Type="http://schemas.openxmlformats.org/officeDocument/2006/relationships/slideLayout" Target="../slideLayouts/slideLayout58.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45" Type="http://schemas.openxmlformats.org/officeDocument/2006/relationships/slideLayout" Target="../slideLayouts/slideLayout74.xml"/><Relationship Id="rId53" Type="http://schemas.openxmlformats.org/officeDocument/2006/relationships/slideLayout" Target="../slideLayouts/slideLayout82.xml"/><Relationship Id="rId58" Type="http://schemas.openxmlformats.org/officeDocument/2006/relationships/slideLayout" Target="../slideLayouts/slideLayout87.xml"/><Relationship Id="rId5" Type="http://schemas.openxmlformats.org/officeDocument/2006/relationships/slideLayout" Target="../slideLayouts/slideLayout34.xml"/><Relationship Id="rId61" Type="http://schemas.openxmlformats.org/officeDocument/2006/relationships/slideLayout" Target="../slideLayouts/slideLayout90.xml"/><Relationship Id="rId19" Type="http://schemas.openxmlformats.org/officeDocument/2006/relationships/slideLayout" Target="../slideLayouts/slideLayout4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slideLayout" Target="../slideLayouts/slideLayout72.xml"/><Relationship Id="rId48" Type="http://schemas.openxmlformats.org/officeDocument/2006/relationships/slideLayout" Target="../slideLayouts/slideLayout77.xml"/><Relationship Id="rId56" Type="http://schemas.openxmlformats.org/officeDocument/2006/relationships/slideLayout" Target="../slideLayouts/slideLayout85.xml"/><Relationship Id="rId64" Type="http://schemas.openxmlformats.org/officeDocument/2006/relationships/image" Target="../media/image1.png"/><Relationship Id="rId8" Type="http://schemas.openxmlformats.org/officeDocument/2006/relationships/slideLayout" Target="../slideLayouts/slideLayout37.xml"/><Relationship Id="rId51" Type="http://schemas.openxmlformats.org/officeDocument/2006/relationships/slideLayout" Target="../slideLayouts/slideLayout80.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46" Type="http://schemas.openxmlformats.org/officeDocument/2006/relationships/slideLayout" Target="../slideLayouts/slideLayout75.xml"/><Relationship Id="rId59" Type="http://schemas.openxmlformats.org/officeDocument/2006/relationships/slideLayout" Target="../slideLayouts/slideLayout88.xml"/><Relationship Id="rId20" Type="http://schemas.openxmlformats.org/officeDocument/2006/relationships/slideLayout" Target="../slideLayouts/slideLayout49.xml"/><Relationship Id="rId41" Type="http://schemas.openxmlformats.org/officeDocument/2006/relationships/slideLayout" Target="../slideLayouts/slideLayout70.xml"/><Relationship Id="rId54" Type="http://schemas.openxmlformats.org/officeDocument/2006/relationships/slideLayout" Target="../slideLayouts/slideLayout83.xml"/><Relationship Id="rId62" Type="http://schemas.openxmlformats.org/officeDocument/2006/relationships/slideLayout" Target="../slideLayouts/slideLayout9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49" Type="http://schemas.openxmlformats.org/officeDocument/2006/relationships/slideLayout" Target="../slideLayouts/slideLayout78.xml"/><Relationship Id="rId57" Type="http://schemas.openxmlformats.org/officeDocument/2006/relationships/slideLayout" Target="../slideLayouts/slideLayout86.xml"/><Relationship Id="rId10" Type="http://schemas.openxmlformats.org/officeDocument/2006/relationships/slideLayout" Target="../slideLayouts/slideLayout39.xml"/><Relationship Id="rId31" Type="http://schemas.openxmlformats.org/officeDocument/2006/relationships/slideLayout" Target="../slideLayouts/slideLayout60.xml"/><Relationship Id="rId44" Type="http://schemas.openxmlformats.org/officeDocument/2006/relationships/slideLayout" Target="../slideLayouts/slideLayout73.xml"/><Relationship Id="rId52" Type="http://schemas.openxmlformats.org/officeDocument/2006/relationships/slideLayout" Target="../slideLayouts/slideLayout81.xml"/><Relationship Id="rId60" Type="http://schemas.openxmlformats.org/officeDocument/2006/relationships/slideLayout" Target="../slideLayouts/slideLayout89.xml"/><Relationship Id="rId65" Type="http://schemas.openxmlformats.org/officeDocument/2006/relationships/image" Target="../media/image2.png"/><Relationship Id="rId4" Type="http://schemas.openxmlformats.org/officeDocument/2006/relationships/slideLayout" Target="../slideLayouts/slideLayout33.xml"/><Relationship Id="rId9" Type="http://schemas.openxmlformats.org/officeDocument/2006/relationships/slideLayout" Target="../slideLayouts/slideLayout38.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9"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21" Type="http://schemas.openxmlformats.org/officeDocument/2006/relationships/theme" Target="../theme/theme6.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image" Target="../media/image2.png"/><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3" Type="http://schemas.openxmlformats.org/officeDocument/2006/relationships/slideLayout" Target="../slideLayouts/slideLayout114.xml"/><Relationship Id="rId21" Type="http://schemas.openxmlformats.org/officeDocument/2006/relationships/theme" Target="../theme/theme7.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image" Target="../media/image2.png"/><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18" Type="http://schemas.openxmlformats.org/officeDocument/2006/relationships/slideLayout" Target="../slideLayouts/slideLayout149.xml"/><Relationship Id="rId3" Type="http://schemas.openxmlformats.org/officeDocument/2006/relationships/slideLayout" Target="../slideLayouts/slideLayout134.xml"/><Relationship Id="rId21" Type="http://schemas.openxmlformats.org/officeDocument/2006/relationships/theme" Target="../theme/theme8.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17" Type="http://schemas.openxmlformats.org/officeDocument/2006/relationships/slideLayout" Target="../slideLayouts/slideLayout148.xml"/><Relationship Id="rId2" Type="http://schemas.openxmlformats.org/officeDocument/2006/relationships/slideLayout" Target="../slideLayouts/slideLayout133.xml"/><Relationship Id="rId16" Type="http://schemas.openxmlformats.org/officeDocument/2006/relationships/slideLayout" Target="../slideLayouts/slideLayout147.xml"/><Relationship Id="rId20" Type="http://schemas.openxmlformats.org/officeDocument/2006/relationships/slideLayout" Target="../slideLayouts/slideLayout151.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slideLayout" Target="../slideLayouts/slideLayout146.xml"/><Relationship Id="rId23" Type="http://schemas.openxmlformats.org/officeDocument/2006/relationships/image" Target="../media/image2.png"/><Relationship Id="rId10" Type="http://schemas.openxmlformats.org/officeDocument/2006/relationships/slideLayout" Target="../slideLayouts/slideLayout141.xml"/><Relationship Id="rId19" Type="http://schemas.openxmlformats.org/officeDocument/2006/relationships/slideLayout" Target="../slideLayouts/slideLayout150.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64">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65">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405" r:id="rId39"/>
    <p:sldLayoutId id="2147484406" r:id="rId40"/>
    <p:sldLayoutId id="2147484407" r:id="rId41"/>
    <p:sldLayoutId id="2147484408" r:id="rId42"/>
    <p:sldLayoutId id="2147484390" r:id="rId43"/>
    <p:sldLayoutId id="2147484391" r:id="rId44"/>
    <p:sldLayoutId id="2147484392" r:id="rId45"/>
    <p:sldLayoutId id="2147484393" r:id="rId46"/>
    <p:sldLayoutId id="2147484394" r:id="rId47"/>
    <p:sldLayoutId id="2147484395" r:id="rId48"/>
    <p:sldLayoutId id="2147484396" r:id="rId49"/>
    <p:sldLayoutId id="2147484397" r:id="rId50"/>
    <p:sldLayoutId id="2147484398" r:id="rId51"/>
    <p:sldLayoutId id="2147484399" r:id="rId52"/>
    <p:sldLayoutId id="2147484400" r:id="rId53"/>
    <p:sldLayoutId id="2147484401" r:id="rId54"/>
    <p:sldLayoutId id="2147484402" r:id="rId55"/>
    <p:sldLayoutId id="2147484403" r:id="rId56"/>
    <p:sldLayoutId id="2147484404" r:id="rId57"/>
    <p:sldLayoutId id="2147484322" r:id="rId58"/>
    <p:sldLayoutId id="2147484323" r:id="rId59"/>
    <p:sldLayoutId id="2147484324" r:id="rId60"/>
    <p:sldLayoutId id="2147484325" r:id="rId61"/>
    <p:sldLayoutId id="2147484326" r:id="rId62"/>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54770578"/>
      </p:ext>
    </p:extLst>
  </p:cSld>
  <p:clrMap bg1="lt1" tx1="dk1" bg2="lt2" tx2="dk2" accent1="accent1" accent2="accent2" accent3="accent3" accent4="accent4" accent5="accent5" accent6="accent6" hlink="hlink" folHlink="folHlink"/>
  <p:sldLayoutIdLst>
    <p:sldLayoutId id="2147484328" r:id="rId1"/>
    <p:sldLayoutId id="214748432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 id="2147484339" r:id="rId12"/>
    <p:sldLayoutId id="2147484340" r:id="rId13"/>
    <p:sldLayoutId id="2147484341" r:id="rId14"/>
    <p:sldLayoutId id="2147484342" r:id="rId15"/>
    <p:sldLayoutId id="2147484343" r:id="rId16"/>
    <p:sldLayoutId id="2147484344" r:id="rId17"/>
    <p:sldLayoutId id="2147484345" r:id="rId18"/>
    <p:sldLayoutId id="2147484346" r:id="rId19"/>
    <p:sldLayoutId id="214748434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03281986"/>
      </p:ext>
    </p:extLst>
  </p:cSld>
  <p:clrMap bg1="lt1" tx1="dk1" bg2="lt2" tx2="dk2" accent1="accent1" accent2="accent2" accent3="accent3" accent4="accent4" accent5="accent5" accent6="accent6" hlink="hlink" folHlink="folHlink"/>
  <p:sldLayoutIdLst>
    <p:sldLayoutId id="2147484349" r:id="rId1"/>
    <p:sldLayoutId id="2147484350" r:id="rId2"/>
    <p:sldLayoutId id="2147484351" r:id="rId3"/>
    <p:sldLayoutId id="2147484352" r:id="rId4"/>
    <p:sldLayoutId id="2147484353" r:id="rId5"/>
    <p:sldLayoutId id="2147484354" r:id="rId6"/>
    <p:sldLayoutId id="2147484355" r:id="rId7"/>
    <p:sldLayoutId id="2147484356" r:id="rId8"/>
    <p:sldLayoutId id="2147484357" r:id="rId9"/>
    <p:sldLayoutId id="2147484358" r:id="rId10"/>
    <p:sldLayoutId id="2147484359" r:id="rId11"/>
    <p:sldLayoutId id="2147484360" r:id="rId12"/>
    <p:sldLayoutId id="2147484361" r:id="rId13"/>
    <p:sldLayoutId id="2147484362" r:id="rId14"/>
    <p:sldLayoutId id="2147484363" r:id="rId15"/>
    <p:sldLayoutId id="2147484364" r:id="rId16"/>
    <p:sldLayoutId id="2147484365" r:id="rId17"/>
    <p:sldLayoutId id="2147484366" r:id="rId18"/>
    <p:sldLayoutId id="2147484367" r:id="rId19"/>
    <p:sldLayoutId id="214748436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003027087"/>
      </p:ext>
    </p:extLst>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 id="2147484383" r:id="rId14"/>
    <p:sldLayoutId id="2147484384" r:id="rId15"/>
    <p:sldLayoutId id="2147484385" r:id="rId16"/>
    <p:sldLayoutId id="2147484386" r:id="rId17"/>
    <p:sldLayoutId id="2147484387" r:id="rId18"/>
    <p:sldLayoutId id="2147484388" r:id="rId19"/>
    <p:sldLayoutId id="214748438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9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9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0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group/guest/-/potential-consumer-detriment-for-smart-economy-7" TargetMode="External"/><Relationship Id="rId2" Type="http://schemas.openxmlformats.org/officeDocument/2006/relationships/notesSlide" Target="../notesSlides/notesSlide4.xml"/><Relationship Id="rId1" Type="http://schemas.openxmlformats.org/officeDocument/2006/relationships/slideLayout" Target="../slideLayouts/slideLayout11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2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12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hyperlink" Target="mailto:caroline.freimuller@recmanager.co.uk"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7.xml.rels><?xml version="1.0" encoding="UTF-8" standalone="yes"?>
<Relationships xmlns="http://schemas.openxmlformats.org/package/2006/relationships"><Relationship Id="rId2" Type="http://schemas.openxmlformats.org/officeDocument/2006/relationships/hyperlink" Target="https://recportal.co.uk/documents/20121/224214020/Secure+Data+Exchange+Portal+%28SDEP%29+User+Guide+v3.1.pdf/75c09750-5962-9382-4298-1f14451dfb13?t=1664958486523&amp;download=true" TargetMode="External"/><Relationship Id="rId1" Type="http://schemas.openxmlformats.org/officeDocument/2006/relationships/slideLayout" Target="../slideLayouts/slideLayout1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hyperlink" Target="mailto:caroline.freimuller@recmanager.co.uk" TargetMode="Externa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8" Type="http://schemas.openxmlformats.org/officeDocument/2006/relationships/hyperlink" Target="https://digital-navigator.azurewebsites.net/codes-schedules/definitions/794" TargetMode="External"/><Relationship Id="rId3" Type="http://schemas.openxmlformats.org/officeDocument/2006/relationships/hyperlink" Target="https://digital-navigator.azurewebsites.net/codes-schedules/definitions/314" TargetMode="External"/><Relationship Id="rId7" Type="http://schemas.openxmlformats.org/officeDocument/2006/relationships/hyperlink" Target="https://digital-navigator.azurewebsites.net/codes-schedules/definitions/89" TargetMode="External"/><Relationship Id="rId2" Type="http://schemas.openxmlformats.org/officeDocument/2006/relationships/hyperlink" Target="https://digital-navigator.azurewebsites.net/codes-schedules/definitions/64" TargetMode="External"/><Relationship Id="rId1" Type="http://schemas.openxmlformats.org/officeDocument/2006/relationships/slideLayout" Target="../slideLayouts/slideLayout25.xml"/><Relationship Id="rId6" Type="http://schemas.openxmlformats.org/officeDocument/2006/relationships/hyperlink" Target="https://digital-navigator.azurewebsites.net/codes-schedules/definitions/778" TargetMode="External"/><Relationship Id="rId11" Type="http://schemas.openxmlformats.org/officeDocument/2006/relationships/hyperlink" Target="https://digital-navigator.azurewebsites.net/codes-schedules/definitions/469" TargetMode="External"/><Relationship Id="rId5" Type="http://schemas.openxmlformats.org/officeDocument/2006/relationships/hyperlink" Target="https://digital-navigator.azurewebsites.net/codes-schedules/definitions/54" TargetMode="External"/><Relationship Id="rId10" Type="http://schemas.openxmlformats.org/officeDocument/2006/relationships/hyperlink" Target="https://digital-navigator.azurewebsites.net/codes-schedules/definitions/765" TargetMode="External"/><Relationship Id="rId4" Type="http://schemas.openxmlformats.org/officeDocument/2006/relationships/hyperlink" Target="https://digital-navigator.azurewebsites.net/codes-schedules/definitions/560" TargetMode="External"/><Relationship Id="rId9" Type="http://schemas.openxmlformats.org/officeDocument/2006/relationships/hyperlink" Target="https://digital-navigator.azurewebsites.net/codes-schedules/definitions/896"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mailto:caroline.freimuller@recmanager.co.uk"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hyperlink" Target="mailto:consumerconsent@retailenergycode.co.uk" TargetMode="External"/><Relationship Id="rId2" Type="http://schemas.openxmlformats.org/officeDocument/2006/relationships/hyperlink" Target="https://gbr01.safelinks.protection.outlook.com/?url=https%3A%2F%2Feot.recmanager.co.uk%2Ff%2Fa%2F3nKsKqKE38XLr3ypb24Vgg~~%2FAAAHURA~%2F5WbNlGIpQJHR0oRA9u7MIcvfbSwQ302lpm3a6eaet-wmC5GeCWDEEeUmq9bCBPErHWF-u9zkH3GD5YN7TL1bsAmddx1Fe1fcuZYOy8c3RyLAttKE2WwmoaHepRYW6dntpfh7LxwKXFy4hdtKtCN0dESYVSuptXJZ601bV8-Kh5HmXwq18NZP5JHh6dl7wQaZdwsKIAKq3qplUDi70eJdl5lHiyiysoSimzfKMg6CR0s0mpYe44Rw9nKJjLEPXRkZNydl1Ap328_peIwmqwUo6CtHCUcLUwr5WtVTBQBA5b2LAusGZx5Ce97Zet-ZuTznvw7eyd6mrASbh35aWlbzQTCsI4OUsUL6PkEPOoi6cII~&amp;data=05%7C02%7CHarriet.Truss%40recmanager.co.uk%7C18c44185d27244b3754d08dea1e02537%7C2c38dc643bd947f79d66168a7f64e0aa%7C0%7C0%7C639126181262478287%7CUnknown%7CTWFpbGZsb3d8eyJFbXB0eU1hcGkiOnRydWUsIlYiOiIwLjAuMDAwMCIsIlAiOiJXaW4zMiIsIkFOIjoiTWFpbCIsIldUIjoyfQ%3D%3D%7C0%7C%7C%7C&amp;sdata=C43WAI3TAxOkx2g0OffhEBNRyFsjiwGf3%2FHxprvl5GI%3D&amp;reserved=0" TargetMode="External"/><Relationship Id="rId1" Type="http://schemas.openxmlformats.org/officeDocument/2006/relationships/slideLayout" Target="../slideLayouts/slideLayout7.xml"/><Relationship Id="rId5" Type="http://schemas.openxmlformats.org/officeDocument/2006/relationships/hyperlink" Target="https://recportal.co.uk/consumer-consent-hub" TargetMode="External"/><Relationship Id="rId4" Type="http://schemas.openxmlformats.org/officeDocument/2006/relationships/hyperlink" Target="https://orsnoq1e00j.typeform.com/to/hMZBbBK3?typeform-source=retailenergycode.co.uk"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hyperlink" Target="https://recportal.co.uk/rec-wiki-rec-events/-/knowledge_base/2026-06-june-/june-2026-rec-release-webinar-03-june-2026-" TargetMode="Externa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07 May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673092560"/>
              </p:ext>
            </p:extLst>
          </p:nvPr>
        </p:nvGraphicFramePr>
        <p:xfrm>
          <a:off x="929537" y="877363"/>
          <a:ext cx="9159685" cy="5961223"/>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087162">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TITLE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TIME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dirty="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dirty="0">
                          <a:solidFill>
                            <a:schemeClr val="bg2"/>
                          </a:solidFill>
                          <a:effectLst/>
                          <a:latin typeface="Roboto" panose="02000000000000000000" pitchFamily="2" charset="0"/>
                          <a:ea typeface="Roboto" panose="02000000000000000000" pitchFamily="2" charset="0"/>
                          <a:cs typeface="Roboto" panose="02000000000000000000" pitchFamily="2" charset="0"/>
                        </a:rPr>
                        <a:t>LEAD </a:t>
                      </a:r>
                      <a:endParaRPr lang="en-GB" sz="1000" b="1" i="0" cap="none" spc="0" dirty="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25085">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10966">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I0200 - Review of the REC's Address Management Service</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I0273 - Sharing of SSC and TPR Information for MHHS Smart and Advanced Meters </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10:20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pt-BR"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R0290 - Legacy Data Item API Service</a:t>
                      </a:r>
                      <a:endPar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3522155606"/>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Erroneous Switch Review </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267325509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I0228 - ECOES API for Export MPAN Creation at Scale</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11:05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2562176262"/>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R0321 - DNOs Create Export MPANs for New Housing Developments</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11:10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2937073758"/>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I0318 – Introduction of Consumer Consent Solution</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3215592363"/>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11:20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Florentina Monea</a:t>
                      </a:r>
                    </a:p>
                  </a:txBody>
                  <a:tcPr marL="22680" marR="11861" marT="6480" marB="48600" anchor="ctr"/>
                </a:tc>
                <a:extLst>
                  <a:ext uri="{0D108BD9-81ED-4DB2-BD59-A6C34878D82A}">
                    <a16:rowId xmlns:a16="http://schemas.microsoft.com/office/drawing/2014/main" val="309826838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12</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11:30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dirty="0">
                <a:cs typeface="Roboto" panose="02000000000000000000" pitchFamily="2" charset="0"/>
              </a:rPr>
              <a:t>4. I0200 - Review of the REC's Address Management Service</a:t>
            </a:r>
            <a:br>
              <a:rPr lang="en-GB" sz="24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dirty="0">
                <a:cs typeface="Roboto" panose="02000000000000000000" pitchFamily="2" charset="0"/>
              </a:rPr>
              <a:t>James hardy</a:t>
            </a: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I0200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409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8E247-A81B-D932-4F25-EB69F32C1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D2C12-45CF-6B69-DCFF-29E9036F6EF3}"/>
              </a:ext>
            </a:extLst>
          </p:cNvPr>
          <p:cNvSpPr>
            <a:spLocks noGrp="1"/>
          </p:cNvSpPr>
          <p:nvPr>
            <p:ph type="title"/>
          </p:nvPr>
        </p:nvSpPr>
        <p:spPr/>
        <p:txBody>
          <a:bodyPr>
            <a:noAutofit/>
          </a:bodyPr>
          <a:lstStyle/>
          <a:p>
            <a:r>
              <a:rPr lang="en-GB" sz="2000"/>
              <a:t>I0200 – Background and CRs Improvement Plan</a:t>
            </a:r>
            <a:endParaRPr lang="en-GB" sz="2000" dirty="0"/>
          </a:p>
        </p:txBody>
      </p:sp>
      <p:sp>
        <p:nvSpPr>
          <p:cNvPr id="5" name="TextBox 4">
            <a:extLst>
              <a:ext uri="{FF2B5EF4-FFF2-40B4-BE49-F238E27FC236}">
                <a16:creationId xmlns:a16="http://schemas.microsoft.com/office/drawing/2014/main" id="{C51E53CA-F0CF-2CEB-5D3E-70C3EA27192E}"/>
              </a:ext>
            </a:extLst>
          </p:cNvPr>
          <p:cNvSpPr txBox="1"/>
          <p:nvPr/>
        </p:nvSpPr>
        <p:spPr>
          <a:xfrm>
            <a:off x="923544" y="1417320"/>
            <a:ext cx="9857232" cy="563231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December 2024, Ofgem published its decision that the DCC will retain both Licence and Code responsibilities for the Centralised Registration Service (CRS). As part of this decision, Ofgem requested that DCC and RECCo collaborate to develop a joint Improvements Plan to deliver meaningful enhancements to the CRS throughout 2025-26. As part of this plan, a dedicated Address Data Quality workstream was arranged. This workstream intended to tackle specific issues stemming from poor address data quality by developing a shared understanding of the impact and implementing an improvement process with clearly defined outcomes and mutually agreed roles and responsibilities between DCC and RECCo.</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I0200 initially progressed through the REC Change Process prior to this, via the Change Issues Group, a separate working group session and an information request, before being placed On Hold in June 2025 whilst the RECCo CRS Improvement Plan, and Address Data Quality workstream, progressed to avoid duplication of work.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Further information on the RECCo CRS Improvement Plan can be found on the RECCo website and via the Switching Address Quality Plan on the REC Portal. </a:t>
            </a: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642265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ECBB-1D6A-98E9-1BF8-48E352785AF6}"/>
              </a:ext>
            </a:extLst>
          </p:cNvPr>
          <p:cNvSpPr>
            <a:spLocks noGrp="1"/>
          </p:cNvSpPr>
          <p:nvPr>
            <p:ph type="title"/>
          </p:nvPr>
        </p:nvSpPr>
        <p:spPr>
          <a:xfrm>
            <a:off x="838200" y="365125"/>
            <a:ext cx="9284855" cy="660111"/>
          </a:xfrm>
        </p:spPr>
        <p:txBody>
          <a:bodyPr anchor="ctr">
            <a:normAutofit/>
          </a:bodyPr>
          <a:lstStyle/>
          <a:p>
            <a:r>
              <a:rPr lang="en-GB" sz="2600"/>
              <a:t>DCC Address Management – Key Highlights</a:t>
            </a:r>
          </a:p>
        </p:txBody>
      </p:sp>
      <p:graphicFrame>
        <p:nvGraphicFramePr>
          <p:cNvPr id="5" name="Content Placeholder 2">
            <a:extLst>
              <a:ext uri="{FF2B5EF4-FFF2-40B4-BE49-F238E27FC236}">
                <a16:creationId xmlns:a16="http://schemas.microsoft.com/office/drawing/2014/main" id="{429380B4-2AF5-82F7-72C3-992D02B06138}"/>
              </a:ext>
            </a:extLst>
          </p:cNvPr>
          <p:cNvGraphicFramePr>
            <a:graphicFrameLocks noGrp="1"/>
          </p:cNvGraphicFramePr>
          <p:nvPr>
            <p:ph type="media" sz="quarter" idx="10"/>
          </p:nvPr>
        </p:nvGraphicFramePr>
        <p:xfrm>
          <a:off x="581025" y="1136650"/>
          <a:ext cx="9542463"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573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768C-1715-8212-AD87-B4F63F81F33C}"/>
              </a:ext>
            </a:extLst>
          </p:cNvPr>
          <p:cNvSpPr>
            <a:spLocks noGrp="1"/>
          </p:cNvSpPr>
          <p:nvPr>
            <p:ph type="title"/>
          </p:nvPr>
        </p:nvSpPr>
        <p:spPr/>
        <p:txBody>
          <a:bodyPr>
            <a:normAutofit fontScale="90000"/>
          </a:bodyPr>
          <a:lstStyle/>
          <a:p>
            <a:r>
              <a:rPr lang="en-GB" dirty="0"/>
              <a:t>DCC Address Management and REC Change</a:t>
            </a:r>
          </a:p>
        </p:txBody>
      </p:sp>
      <p:graphicFrame>
        <p:nvGraphicFramePr>
          <p:cNvPr id="4" name="Content Placeholder 3">
            <a:extLst>
              <a:ext uri="{FF2B5EF4-FFF2-40B4-BE49-F238E27FC236}">
                <a16:creationId xmlns:a16="http://schemas.microsoft.com/office/drawing/2014/main" id="{9F26CB81-ED03-6650-E103-7CA0573056BE}"/>
              </a:ext>
            </a:extLst>
          </p:cNvPr>
          <p:cNvGraphicFramePr>
            <a:graphicFrameLocks noGrp="1"/>
          </p:cNvGraphicFramePr>
          <p:nvPr>
            <p:ph sz="quarter" idx="10"/>
          </p:nvPr>
        </p:nvGraphicFramePr>
        <p:xfrm>
          <a:off x="838200" y="1446149"/>
          <a:ext cx="10064109" cy="4783464"/>
        </p:xfrm>
        <a:graphic>
          <a:graphicData uri="http://schemas.openxmlformats.org/drawingml/2006/table">
            <a:tbl>
              <a:tblPr firstRow="1" bandRow="1">
                <a:tableStyleId>{F5AB1C69-6EDB-4FF4-983F-18BD219EF322}</a:tableStyleId>
              </a:tblPr>
              <a:tblGrid>
                <a:gridCol w="2977509">
                  <a:extLst>
                    <a:ext uri="{9D8B030D-6E8A-4147-A177-3AD203B41FA5}">
                      <a16:colId xmlns:a16="http://schemas.microsoft.com/office/drawing/2014/main" val="3595532985"/>
                    </a:ext>
                  </a:extLst>
                </a:gridCol>
                <a:gridCol w="3543300">
                  <a:extLst>
                    <a:ext uri="{9D8B030D-6E8A-4147-A177-3AD203B41FA5}">
                      <a16:colId xmlns:a16="http://schemas.microsoft.com/office/drawing/2014/main" val="3351022532"/>
                    </a:ext>
                  </a:extLst>
                </a:gridCol>
                <a:gridCol w="3543300">
                  <a:extLst>
                    <a:ext uri="{9D8B030D-6E8A-4147-A177-3AD203B41FA5}">
                      <a16:colId xmlns:a16="http://schemas.microsoft.com/office/drawing/2014/main" val="222778942"/>
                    </a:ext>
                  </a:extLst>
                </a:gridCol>
              </a:tblGrid>
              <a:tr h="280264">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Issue</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R0283</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I0200</a:t>
                      </a:r>
                    </a:p>
                  </a:txBody>
                  <a:tcPr/>
                </a:tc>
                <a:extLst>
                  <a:ext uri="{0D108BD9-81ED-4DB2-BD59-A6C34878D82A}">
                    <a16:rowId xmlns:a16="http://schemas.microsoft.com/office/drawing/2014/main" val="3739984321"/>
                  </a:ext>
                </a:extLst>
              </a:tr>
              <a:tr h="724016">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Lack of prioritisation, or timescales, to support Parties work through DCC files</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Introduced the Address Prioritisation Matrix (APM) which will be populated via a Category 3 Change Proposal and Consultation.</a:t>
                      </a:r>
                    </a:p>
                  </a:txBody>
                  <a:tcPr/>
                </a:tc>
                <a:tc>
                  <a:txBody>
                    <a:bodyPr/>
                    <a:lstStyle/>
                    <a:p>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838567513"/>
                  </a:ext>
                </a:extLst>
              </a:tr>
              <a:tr h="887504">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Lack of industry engagement or support</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APM will provide enhanced data, setting out clear prioritisations with individual SLAs. Additional industry discussions have been had and will be provided.</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Increased stakeholder engagement within I0200, an opportunity for all Parties to be involved with the solution development via the Change Issues Group or separate working group.</a:t>
                      </a:r>
                    </a:p>
                  </a:txBody>
                  <a:tcPr/>
                </a:tc>
                <a:extLst>
                  <a:ext uri="{0D108BD9-81ED-4DB2-BD59-A6C34878D82A}">
                    <a16:rowId xmlns:a16="http://schemas.microsoft.com/office/drawing/2014/main" val="269761609"/>
                  </a:ext>
                </a:extLst>
              </a:tr>
              <a:tr h="887504">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Lack of standardisation across geographic areas and fuels</a:t>
                      </a:r>
                    </a:p>
                  </a:txBody>
                  <a:tcPr/>
                </a:tc>
                <a:tc>
                  <a:txBody>
                    <a:bodyPr/>
                    <a:lstStyle/>
                    <a:p>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Looking to build on existing templates to set up GB wide naming conventions, where possible. </a:t>
                      </a:r>
                    </a:p>
                    <a:p>
                      <a:r>
                        <a:rPr lang="en-GB" sz="1200" dirty="0">
                          <a:latin typeface="Roboto" panose="02000000000000000000" pitchFamily="2" charset="0"/>
                          <a:ea typeface="Roboto" panose="02000000000000000000" pitchFamily="2" charset="0"/>
                          <a:cs typeface="Roboto" panose="02000000000000000000" pitchFamily="2" charset="0"/>
                        </a:rPr>
                        <a:t>Discuss flat addresses. </a:t>
                      </a:r>
                    </a:p>
                    <a:p>
                      <a:r>
                        <a:rPr lang="en-GB" sz="1200" dirty="0">
                          <a:latin typeface="Roboto" panose="02000000000000000000" pitchFamily="2" charset="0"/>
                          <a:ea typeface="Roboto" panose="02000000000000000000" pitchFamily="2" charset="0"/>
                          <a:cs typeface="Roboto" panose="02000000000000000000" pitchFamily="2" charset="0"/>
                        </a:rPr>
                        <a:t>Review of New Connections. </a:t>
                      </a:r>
                    </a:p>
                  </a:txBody>
                  <a:tcPr/>
                </a:tc>
                <a:extLst>
                  <a:ext uri="{0D108BD9-81ED-4DB2-BD59-A6C34878D82A}">
                    <a16:rowId xmlns:a16="http://schemas.microsoft.com/office/drawing/2014/main" val="2390000060"/>
                  </a:ext>
                </a:extLst>
              </a:tr>
              <a:tr h="724016">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Lack of understanding of DCC matching process</a:t>
                      </a:r>
                    </a:p>
                  </a:txBody>
                  <a:tcPr/>
                </a:tc>
                <a:tc>
                  <a:txBody>
                    <a:bodyPr/>
                    <a:lstStyle/>
                    <a:p>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Set out full transparency on how addresses are matched, with MPL lines are checked and what the stop words that stop validation are.</a:t>
                      </a:r>
                    </a:p>
                  </a:txBody>
                  <a:tcPr/>
                </a:tc>
                <a:extLst>
                  <a:ext uri="{0D108BD9-81ED-4DB2-BD59-A6C34878D82A}">
                    <a16:rowId xmlns:a16="http://schemas.microsoft.com/office/drawing/2014/main" val="436370037"/>
                  </a:ext>
                </a:extLst>
              </a:tr>
              <a:tr h="397041">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UPRNs are available but not sent</a:t>
                      </a:r>
                    </a:p>
                  </a:txBody>
                  <a:tcP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Discuss if UPRNs should be shared with the DCC on request, and if so, how. </a:t>
                      </a:r>
                    </a:p>
                  </a:txBody>
                  <a:tcPr/>
                </a:tc>
                <a:extLst>
                  <a:ext uri="{0D108BD9-81ED-4DB2-BD59-A6C34878D82A}">
                    <a16:rowId xmlns:a16="http://schemas.microsoft.com/office/drawing/2014/main" val="2246798545"/>
                  </a:ext>
                </a:extLst>
              </a:tr>
              <a:tr h="560529">
                <a:tc>
                  <a:txBody>
                    <a:bodyPr/>
                    <a:lstStyle/>
                    <a:p>
                      <a:r>
                        <a:rPr lang="en-GB" sz="1200" b="1" dirty="0">
                          <a:latin typeface="Roboto" panose="02000000000000000000" pitchFamily="2" charset="0"/>
                          <a:ea typeface="Roboto" panose="02000000000000000000" pitchFamily="2" charset="0"/>
                          <a:cs typeface="Roboto" panose="02000000000000000000" pitchFamily="2" charset="0"/>
                        </a:rPr>
                        <a:t>Reporting</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Following a trial in March and April, work is taking place with Parties and the DCC to establish agreed reporting. </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End-to-end review of Performance Assurance reporting to make sure it fully reflects the market, including Cross-Code consideration where applicable. </a:t>
                      </a:r>
                    </a:p>
                  </a:txBody>
                  <a:tcPr/>
                </a:tc>
                <a:extLst>
                  <a:ext uri="{0D108BD9-81ED-4DB2-BD59-A6C34878D82A}">
                    <a16:rowId xmlns:a16="http://schemas.microsoft.com/office/drawing/2014/main" val="1162459919"/>
                  </a:ext>
                </a:extLst>
              </a:tr>
            </a:tbl>
          </a:graphicData>
        </a:graphic>
      </p:graphicFrame>
    </p:spTree>
    <p:extLst>
      <p:ext uri="{BB962C8B-B14F-4D97-AF65-F5344CB8AC3E}">
        <p14:creationId xmlns:p14="http://schemas.microsoft.com/office/powerpoint/2010/main" val="4029806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C5A5-4F03-C0BC-AE1F-E2C2ABFDE374}"/>
              </a:ext>
            </a:extLst>
          </p:cNvPr>
          <p:cNvSpPr>
            <a:spLocks noGrp="1"/>
          </p:cNvSpPr>
          <p:nvPr>
            <p:ph type="title"/>
          </p:nvPr>
        </p:nvSpPr>
        <p:spPr/>
        <p:txBody>
          <a:bodyPr>
            <a:noAutofit/>
          </a:bodyPr>
          <a:lstStyle/>
          <a:p>
            <a:r>
              <a:rPr lang="en-GB" sz="2000"/>
              <a:t>I0200 – Background and CRs Improvement Plan</a:t>
            </a:r>
            <a:endParaRPr lang="en-GB" sz="2000" dirty="0"/>
          </a:p>
        </p:txBody>
      </p:sp>
      <p:sp>
        <p:nvSpPr>
          <p:cNvPr id="5" name="TextBox 4">
            <a:extLst>
              <a:ext uri="{FF2B5EF4-FFF2-40B4-BE49-F238E27FC236}">
                <a16:creationId xmlns:a16="http://schemas.microsoft.com/office/drawing/2014/main" id="{6123B452-8CF0-CDEF-8215-91BD60AB0C0E}"/>
              </a:ext>
            </a:extLst>
          </p:cNvPr>
          <p:cNvSpPr txBox="1"/>
          <p:nvPr/>
        </p:nvSpPr>
        <p:spPr>
          <a:xfrm>
            <a:off x="950976" y="1417320"/>
            <a:ext cx="9857232" cy="5355312"/>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Following the completion of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RECCo’s</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CRS Improvement Plan (particularly the Address Data Quality Workstream), I0200 has been retitled ‘</a:t>
            </a:r>
            <a:r>
              <a:rPr kumimoji="0" lang="en-GB" sz="18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of the REC’s Address Management Service</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to reflect an amended scope of the Issue.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scope of I0200 will be expanded to address a range of address quality, standardisation, and data‑sharing issues identified across industry processes. Where possible, the Issue will take a dual‑fuel approach, ensuring alignment between electricity and gas arrangements and reducing unnecessary divergence.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Code Manager will also consider feedback on Address Management that has been raised in previous, or existing Issues and Change Proposals including: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I0172 – End to End New Connections Process Review</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I0237 – Erroneous Switch Review</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R0266 – REC Data Specification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R0283 – Annual Address Management Plan Updates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I0314 – Crossed Meters Process: Clarification and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39659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5BF4-1897-0B9D-C9F8-C64F24D7177E}"/>
              </a:ext>
            </a:extLst>
          </p:cNvPr>
          <p:cNvSpPr>
            <a:spLocks noGrp="1"/>
          </p:cNvSpPr>
          <p:nvPr>
            <p:ph type="title"/>
          </p:nvPr>
        </p:nvSpPr>
        <p:spPr>
          <a:xfrm>
            <a:off x="838200" y="365125"/>
            <a:ext cx="9448800" cy="660111"/>
          </a:xfrm>
        </p:spPr>
        <p:txBody>
          <a:bodyPr>
            <a:noAutofit/>
          </a:bodyPr>
          <a:lstStyle/>
          <a:p>
            <a:r>
              <a:rPr lang="en-GB" sz="2400" dirty="0"/>
              <a:t>I0200 Scope and Examples of Potential Topics</a:t>
            </a:r>
          </a:p>
        </p:txBody>
      </p:sp>
      <p:sp>
        <p:nvSpPr>
          <p:cNvPr id="3" name="Content Placeholder 2">
            <a:extLst>
              <a:ext uri="{FF2B5EF4-FFF2-40B4-BE49-F238E27FC236}">
                <a16:creationId xmlns:a16="http://schemas.microsoft.com/office/drawing/2014/main" id="{4940F02A-C086-B96C-3F9C-0CE27AA8AA6C}"/>
              </a:ext>
            </a:extLst>
          </p:cNvPr>
          <p:cNvSpPr>
            <a:spLocks noGrp="1"/>
          </p:cNvSpPr>
          <p:nvPr>
            <p:ph sz="quarter" idx="10"/>
          </p:nvPr>
        </p:nvSpPr>
        <p:spPr>
          <a:xfrm>
            <a:off x="906463" y="2587751"/>
            <a:ext cx="9380537" cy="3530473"/>
          </a:xfrm>
        </p:spPr>
        <p:txBody>
          <a:bodyPr>
            <a:normAutofit/>
          </a:bodyPr>
          <a:lstStyle/>
          <a:p>
            <a:endParaRPr lang="en-GB" dirty="0"/>
          </a:p>
          <a:p>
            <a:endParaRPr lang="en-GB" dirty="0"/>
          </a:p>
          <a:p>
            <a:endParaRPr lang="en-GB" dirty="0"/>
          </a:p>
          <a:p>
            <a:endParaRPr lang="en-GB" dirty="0"/>
          </a:p>
          <a:p>
            <a:endParaRPr lang="en-GB" dirty="0"/>
          </a:p>
          <a:p>
            <a:endParaRPr lang="en-GB" dirty="0"/>
          </a:p>
          <a:p>
            <a:endParaRPr lang="en-GB" dirty="0"/>
          </a:p>
          <a:p>
            <a:r>
              <a:rPr lang="en-GB" sz="1400" dirty="0"/>
              <a:t>The I0200 scope is still open to additions and will be finalised at the first meeting in which solution development is discussed (either via the Change Issues Group or a separate I0200 working group). If any stakeholder has any address related issues they would like to discuss and have considered as part of the scope of I0200, please contact us at </a:t>
            </a:r>
            <a:r>
              <a:rPr lang="en-GB" sz="1400" dirty="0">
                <a:hlinkClick r:id="rId2"/>
              </a:rPr>
              <a:t>change.management@recmanager.co.uk</a:t>
            </a:r>
            <a:r>
              <a:rPr lang="en-GB" sz="1400" dirty="0"/>
              <a:t>. </a:t>
            </a:r>
          </a:p>
        </p:txBody>
      </p:sp>
      <p:graphicFrame>
        <p:nvGraphicFramePr>
          <p:cNvPr id="4" name="Table 3">
            <a:extLst>
              <a:ext uri="{FF2B5EF4-FFF2-40B4-BE49-F238E27FC236}">
                <a16:creationId xmlns:a16="http://schemas.microsoft.com/office/drawing/2014/main" id="{4464923E-FE09-67AB-DE08-4E4355E1FE72}"/>
              </a:ext>
            </a:extLst>
          </p:cNvPr>
          <p:cNvGraphicFramePr>
            <a:graphicFrameLocks noGrp="1"/>
          </p:cNvGraphicFramePr>
          <p:nvPr>
            <p:extLst>
              <p:ext uri="{D42A27DB-BD31-4B8C-83A1-F6EECF244321}">
                <p14:modId xmlns:p14="http://schemas.microsoft.com/office/powerpoint/2010/main" val="3872456605"/>
              </p:ext>
            </p:extLst>
          </p:nvPr>
        </p:nvGraphicFramePr>
        <p:xfrm>
          <a:off x="906462" y="1405466"/>
          <a:ext cx="9380538" cy="3327400"/>
        </p:xfrm>
        <a:graphic>
          <a:graphicData uri="http://schemas.openxmlformats.org/drawingml/2006/table">
            <a:tbl>
              <a:tblPr firstRow="1" bandRow="1">
                <a:tableStyleId>{0505E3EF-67EA-436B-97B2-0124C06EBD24}</a:tableStyleId>
              </a:tblPr>
              <a:tblGrid>
                <a:gridCol w="4690269">
                  <a:extLst>
                    <a:ext uri="{9D8B030D-6E8A-4147-A177-3AD203B41FA5}">
                      <a16:colId xmlns:a16="http://schemas.microsoft.com/office/drawing/2014/main" val="3072655317"/>
                    </a:ext>
                  </a:extLst>
                </a:gridCol>
                <a:gridCol w="4690269">
                  <a:extLst>
                    <a:ext uri="{9D8B030D-6E8A-4147-A177-3AD203B41FA5}">
                      <a16:colId xmlns:a16="http://schemas.microsoft.com/office/drawing/2014/main" val="3432872071"/>
                    </a:ext>
                  </a:extLst>
                </a:gridCol>
              </a:tblGrid>
              <a:tr h="370840">
                <a:tc>
                  <a:txBody>
                    <a:bodyPr/>
                    <a:lstStyle/>
                    <a:p>
                      <a:r>
                        <a:rPr lang="en-GB" sz="1400" b="0" dirty="0">
                          <a:latin typeface="Roboto" panose="02000000000000000000" pitchFamily="2" charset="0"/>
                          <a:ea typeface="Roboto" panose="02000000000000000000" pitchFamily="2" charset="0"/>
                          <a:cs typeface="Roboto" panose="02000000000000000000" pitchFamily="2" charset="0"/>
                        </a:rPr>
                        <a:t>End-to-End process mapping</a:t>
                      </a:r>
                    </a:p>
                  </a:txBody>
                  <a:tcPr/>
                </a:tc>
                <a:tc>
                  <a:txBody>
                    <a:bodyPr/>
                    <a:lstStyle/>
                    <a:p>
                      <a:r>
                        <a:rPr lang="en-GB" sz="1400" b="0" dirty="0">
                          <a:latin typeface="Roboto" panose="02000000000000000000" pitchFamily="2" charset="0"/>
                          <a:ea typeface="Roboto" panose="02000000000000000000" pitchFamily="2" charset="0"/>
                          <a:cs typeface="Roboto" panose="02000000000000000000" pitchFamily="2" charset="0"/>
                        </a:rPr>
                        <a:t>D0381 process improvement and additional guidance</a:t>
                      </a:r>
                    </a:p>
                  </a:txBody>
                  <a:tcPr/>
                </a:tc>
                <a:extLst>
                  <a:ext uri="{0D108BD9-81ED-4DB2-BD59-A6C34878D82A}">
                    <a16:rowId xmlns:a16="http://schemas.microsoft.com/office/drawing/2014/main" val="2756264215"/>
                  </a:ext>
                </a:extLst>
              </a:tr>
              <a:tr h="370840">
                <a:tc>
                  <a:txBody>
                    <a:bodyPr/>
                    <a:lstStyle/>
                    <a:p>
                      <a:r>
                        <a:rPr lang="en-GB" sz="1400" b="0" dirty="0">
                          <a:latin typeface="Roboto" panose="02000000000000000000" pitchFamily="2" charset="0"/>
                          <a:ea typeface="Roboto" panose="02000000000000000000" pitchFamily="2" charset="0"/>
                          <a:cs typeface="Roboto" panose="02000000000000000000" pitchFamily="2" charset="0"/>
                        </a:rPr>
                        <a:t>Dual-Fuel Address Management</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New Connections process </a:t>
                      </a:r>
                    </a:p>
                  </a:txBody>
                  <a:tcPr/>
                </a:tc>
                <a:extLst>
                  <a:ext uri="{0D108BD9-81ED-4DB2-BD59-A6C34878D82A}">
                    <a16:rowId xmlns:a16="http://schemas.microsoft.com/office/drawing/2014/main" val="3840906050"/>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Address Standardisation (i.e. for Landlord Supplies metered street lighting, non-addressable sites)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Review of the PARC including existing reports and required updates</a:t>
                      </a:r>
                    </a:p>
                    <a:p>
                      <a:endParaRPr lang="en-GB" sz="140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1850405157"/>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Use of Metering Point Address Line 1 </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Flat addresses (standard line on the MPL) </a:t>
                      </a:r>
                    </a:p>
                  </a:txBody>
                  <a:tcPr/>
                </a:tc>
                <a:extLst>
                  <a:ext uri="{0D108BD9-81ED-4DB2-BD59-A6C34878D82A}">
                    <a16:rowId xmlns:a16="http://schemas.microsoft.com/office/drawing/2014/main" val="2147779903"/>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Gas PAF formatting and validation </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Lessons learnt from R0283</a:t>
                      </a:r>
                    </a:p>
                  </a:txBody>
                  <a:tcPr/>
                </a:tc>
                <a:extLst>
                  <a:ext uri="{0D108BD9-81ED-4DB2-BD59-A6C34878D82A}">
                    <a16:rowId xmlns:a16="http://schemas.microsoft.com/office/drawing/2014/main" val="1964240187"/>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Stop Words and what should and should not be used</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Security concerns (GDPR, names, access codes)</a:t>
                      </a:r>
                    </a:p>
                  </a:txBody>
                  <a:tcPr/>
                </a:tc>
                <a:extLst>
                  <a:ext uri="{0D108BD9-81ED-4DB2-BD59-A6C34878D82A}">
                    <a16:rowId xmlns:a16="http://schemas.microsoft.com/office/drawing/2014/main" val="3220410763"/>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Hidden and invalid characters</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Spell check on the town, country/region, parts of address</a:t>
                      </a:r>
                    </a:p>
                  </a:txBody>
                  <a:tcPr/>
                </a:tc>
                <a:extLst>
                  <a:ext uri="{0D108BD9-81ED-4DB2-BD59-A6C34878D82A}">
                    <a16:rowId xmlns:a16="http://schemas.microsoft.com/office/drawing/2014/main" val="2814299404"/>
                  </a:ext>
                </a:extLst>
              </a:tr>
              <a:tr h="370840">
                <a:tc>
                  <a:txBody>
                    <a:bodyPr/>
                    <a:lstStyle/>
                    <a:p>
                      <a:r>
                        <a:rPr lang="en-GB" sz="1400" dirty="0">
                          <a:latin typeface="Roboto" panose="02000000000000000000" pitchFamily="2" charset="0"/>
                          <a:ea typeface="Roboto" panose="02000000000000000000" pitchFamily="2" charset="0"/>
                          <a:cs typeface="Roboto" panose="02000000000000000000" pitchFamily="2" charset="0"/>
                        </a:rPr>
                        <a:t>DCC to flag incidents to Parties for investigation</a:t>
                      </a:r>
                    </a:p>
                  </a:txBody>
                  <a:tcPr/>
                </a:tc>
                <a:tc>
                  <a:txBody>
                    <a:bodyPr/>
                    <a:lstStyle/>
                    <a:p>
                      <a:r>
                        <a:rPr lang="en-GB" sz="1400" dirty="0">
                          <a:latin typeface="Roboto" panose="02000000000000000000" pitchFamily="2" charset="0"/>
                          <a:ea typeface="Roboto" panose="02000000000000000000" pitchFamily="2" charset="0"/>
                          <a:cs typeface="Roboto" panose="02000000000000000000" pitchFamily="2" charset="0"/>
                        </a:rPr>
                        <a:t>Categorisation of documents to ensure efficiency</a:t>
                      </a:r>
                    </a:p>
                  </a:txBody>
                  <a:tcPr/>
                </a:tc>
                <a:extLst>
                  <a:ext uri="{0D108BD9-81ED-4DB2-BD59-A6C34878D82A}">
                    <a16:rowId xmlns:a16="http://schemas.microsoft.com/office/drawing/2014/main" val="3365511156"/>
                  </a:ext>
                </a:extLst>
              </a:tr>
            </a:tbl>
          </a:graphicData>
        </a:graphic>
      </p:graphicFrame>
    </p:spTree>
    <p:extLst>
      <p:ext uri="{BB962C8B-B14F-4D97-AF65-F5344CB8AC3E}">
        <p14:creationId xmlns:p14="http://schemas.microsoft.com/office/powerpoint/2010/main" val="199043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2B414-BD55-C592-3FB4-01792C176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A35F91-7F8A-C50F-DEED-955BAA2F1B0C}"/>
              </a:ext>
            </a:extLst>
          </p:cNvPr>
          <p:cNvSpPr>
            <a:spLocks noGrp="1"/>
          </p:cNvSpPr>
          <p:nvPr>
            <p:ph type="title"/>
          </p:nvPr>
        </p:nvSpPr>
        <p:spPr>
          <a:xfrm>
            <a:off x="838200" y="365125"/>
            <a:ext cx="9284855" cy="660111"/>
          </a:xfrm>
        </p:spPr>
        <p:txBody>
          <a:bodyPr anchor="ctr">
            <a:normAutofit/>
          </a:bodyPr>
          <a:lstStyle/>
          <a:p>
            <a:r>
              <a:rPr lang="en-GB" dirty="0"/>
              <a:t>I0200 – Proposal Plan</a:t>
            </a:r>
          </a:p>
        </p:txBody>
      </p:sp>
      <p:sp>
        <p:nvSpPr>
          <p:cNvPr id="10" name="Text Placeholder 2">
            <a:extLst>
              <a:ext uri="{FF2B5EF4-FFF2-40B4-BE49-F238E27FC236}">
                <a16:creationId xmlns:a16="http://schemas.microsoft.com/office/drawing/2014/main" id="{25572E21-B2F6-EA9B-7E67-656990D043C0}"/>
              </a:ext>
            </a:extLst>
          </p:cNvPr>
          <p:cNvSpPr>
            <a:spLocks noGrp="1"/>
          </p:cNvSpPr>
          <p:nvPr>
            <p:ph type="body" sz="quarter" idx="10"/>
          </p:nvPr>
        </p:nvSpPr>
        <p:spPr>
          <a:xfrm>
            <a:off x="838200" y="4915984"/>
            <a:ext cx="9285288" cy="931862"/>
          </a:xfrm>
        </p:spPr>
        <p:txBody>
          <a:bodyPr>
            <a:noAutofit/>
          </a:bodyPr>
          <a:lstStyle/>
          <a:p>
            <a:pPr marL="285750" indent="-285750" algn="just">
              <a:buFont typeface="Arial" panose="020B0604020202020204" pitchFamily="34" charset="0"/>
              <a:buChar char="•"/>
            </a:pPr>
            <a:r>
              <a:rPr lang="en-US" sz="1600" dirty="0"/>
              <a:t>Solution Analysis completed in previous progression I0200 in the REC Change Process and via the RECCo CRS Improvement Plan.</a:t>
            </a:r>
          </a:p>
          <a:p>
            <a:pPr marL="285750" indent="-285750" algn="just">
              <a:buFont typeface="Arial" panose="020B0604020202020204" pitchFamily="34" charset="0"/>
              <a:buChar char="•"/>
            </a:pPr>
            <a:r>
              <a:rPr lang="en-US" sz="1600" dirty="0"/>
              <a:t>Solution Development activity to include any required Service Provider impact assessments, once a solution(s) has been proposed.</a:t>
            </a:r>
          </a:p>
        </p:txBody>
      </p:sp>
      <p:graphicFrame>
        <p:nvGraphicFramePr>
          <p:cNvPr id="5" name="Table 4">
            <a:extLst>
              <a:ext uri="{FF2B5EF4-FFF2-40B4-BE49-F238E27FC236}">
                <a16:creationId xmlns:a16="http://schemas.microsoft.com/office/drawing/2014/main" id="{CA50F47A-5780-19F5-DD1F-8AC529049367}"/>
              </a:ext>
            </a:extLst>
          </p:cNvPr>
          <p:cNvGraphicFramePr>
            <a:graphicFrameLocks noGrp="1"/>
          </p:cNvGraphicFramePr>
          <p:nvPr/>
        </p:nvGraphicFramePr>
        <p:xfrm>
          <a:off x="838199" y="1474519"/>
          <a:ext cx="9284855" cy="2082497"/>
        </p:xfrm>
        <a:graphic>
          <a:graphicData uri="http://schemas.openxmlformats.org/drawingml/2006/table">
            <a:tbl>
              <a:tblPr firstRow="1" firstCol="1" bandRow="1"/>
              <a:tblGrid>
                <a:gridCol w="1805914">
                  <a:extLst>
                    <a:ext uri="{9D8B030D-6E8A-4147-A177-3AD203B41FA5}">
                      <a16:colId xmlns:a16="http://schemas.microsoft.com/office/drawing/2014/main" val="3585897525"/>
                    </a:ext>
                  </a:extLst>
                </a:gridCol>
                <a:gridCol w="3730353">
                  <a:extLst>
                    <a:ext uri="{9D8B030D-6E8A-4147-A177-3AD203B41FA5}">
                      <a16:colId xmlns:a16="http://schemas.microsoft.com/office/drawing/2014/main" val="2660879999"/>
                    </a:ext>
                  </a:extLst>
                </a:gridCol>
                <a:gridCol w="1874294">
                  <a:extLst>
                    <a:ext uri="{9D8B030D-6E8A-4147-A177-3AD203B41FA5}">
                      <a16:colId xmlns:a16="http://schemas.microsoft.com/office/drawing/2014/main" val="1442926917"/>
                    </a:ext>
                  </a:extLst>
                </a:gridCol>
                <a:gridCol w="1874294">
                  <a:extLst>
                    <a:ext uri="{9D8B030D-6E8A-4147-A177-3AD203B41FA5}">
                      <a16:colId xmlns:a16="http://schemas.microsoft.com/office/drawing/2014/main" val="1593326869"/>
                    </a:ext>
                  </a:extLst>
                </a:gridCol>
              </a:tblGrid>
              <a:tr h="418903">
                <a:tc>
                  <a:txBody>
                    <a:bodyPr/>
                    <a:lstStyle/>
                    <a:p>
                      <a:pPr algn="ctr">
                        <a:buNone/>
                      </a:pPr>
                      <a:r>
                        <a:rPr lang="en-GB" sz="18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Milestone</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70ADA3"/>
                    </a:solidFill>
                  </a:tcPr>
                </a:tc>
                <a:tc>
                  <a:txBody>
                    <a:bodyPr/>
                    <a:lstStyle/>
                    <a:p>
                      <a:pPr algn="ctr">
                        <a:buNone/>
                      </a:pPr>
                      <a:r>
                        <a:rPr lang="en-GB" sz="18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Activity</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70ADA3"/>
                    </a:solidFill>
                  </a:tcPr>
                </a:tc>
                <a:tc>
                  <a:txBody>
                    <a:bodyPr/>
                    <a:lstStyle/>
                    <a:p>
                      <a:pPr algn="ctr">
                        <a:buNone/>
                      </a:pPr>
                      <a:r>
                        <a:rPr lang="en-GB" sz="1800" b="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From</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70ADA3"/>
                    </a:solidFill>
                  </a:tcPr>
                </a:tc>
                <a:tc>
                  <a:txBody>
                    <a:bodyPr/>
                    <a:lstStyle/>
                    <a:p>
                      <a:pPr algn="ctr">
                        <a:buNone/>
                      </a:pPr>
                      <a:r>
                        <a:rPr lang="en-GB" sz="18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To</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70ADA3"/>
                    </a:solidFill>
                  </a:tcPr>
                </a:tc>
                <a:extLst>
                  <a:ext uri="{0D108BD9-81ED-4DB2-BD59-A6C34878D82A}">
                    <a16:rowId xmlns:a16="http://schemas.microsoft.com/office/drawing/2014/main" val="1841803778"/>
                  </a:ext>
                </a:extLst>
              </a:tr>
              <a:tr h="418903">
                <a:tc>
                  <a:txBody>
                    <a:bodyPr/>
                    <a:lstStyle/>
                    <a:p>
                      <a:pPr>
                        <a:buNone/>
                      </a:pPr>
                      <a:r>
                        <a:rPr lang="en-GB" sz="18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Definition</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CCEDE8"/>
                    </a:solidFill>
                  </a:tcPr>
                </a:tc>
                <a:tc>
                  <a:txBody>
                    <a:bodyPr/>
                    <a:lstStyle/>
                    <a:p>
                      <a:pPr>
                        <a:buNone/>
                      </a:pPr>
                      <a:r>
                        <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CCEDE8"/>
                    </a:solidFill>
                  </a:tcPr>
                </a:tc>
                <a:tc>
                  <a:txBody>
                    <a:bodyPr/>
                    <a:lstStyle/>
                    <a:p>
                      <a:pPr algn="ctr">
                        <a:buNone/>
                      </a:pPr>
                      <a:r>
                        <a:rPr lang="en-GB" sz="18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01-Apr-26</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CCEDE8"/>
                    </a:solidFill>
                  </a:tcPr>
                </a:tc>
                <a:tc>
                  <a:txBody>
                    <a:bodyPr/>
                    <a:lstStyle/>
                    <a:p>
                      <a:pPr algn="ctr">
                        <a:buNone/>
                      </a:pPr>
                      <a:r>
                        <a:rPr lang="en-GB" sz="18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30-Nov-26</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solidFill>
                      <a:srgbClr val="CCEDE8"/>
                    </a:solidFill>
                  </a:tcPr>
                </a:tc>
                <a:extLst>
                  <a:ext uri="{0D108BD9-81ED-4DB2-BD59-A6C34878D82A}">
                    <a16:rowId xmlns:a16="http://schemas.microsoft.com/office/drawing/2014/main" val="393532524"/>
                  </a:ext>
                </a:extLst>
              </a:tr>
              <a:tr h="418903">
                <a:tc>
                  <a:txBody>
                    <a:bodyPr/>
                    <a:lstStyle/>
                    <a:p>
                      <a:pPr>
                        <a:buNone/>
                      </a:pPr>
                      <a:endParaRPr lang="en-GB" sz="2000">
                        <a:effectLst/>
                        <a:latin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Solution Analysis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a:effectLst/>
                          <a:latin typeface="Arial" panose="020B0604020202020204" pitchFamily="34" charset="0"/>
                          <a:ea typeface="Times New Roman" panose="02020603050405020304" pitchFamily="18" charset="0"/>
                          <a:cs typeface="Times New Roman" panose="02020603050405020304" pitchFamily="18" charset="0"/>
                        </a:rPr>
                        <a:t>Completed</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Completed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extLst>
                  <a:ext uri="{0D108BD9-81ED-4DB2-BD59-A6C34878D82A}">
                    <a16:rowId xmlns:a16="http://schemas.microsoft.com/office/drawing/2014/main" val="446985033"/>
                  </a:ext>
                </a:extLst>
              </a:tr>
              <a:tr h="406885">
                <a:tc>
                  <a:txBody>
                    <a:bodyPr/>
                    <a:lstStyle/>
                    <a:p>
                      <a:pPr algn="ctr">
                        <a:buNone/>
                      </a:pPr>
                      <a:r>
                        <a:rPr lang="en-GB" sz="1800" b="1">
                          <a:effectLst/>
                          <a:latin typeface="Arial" panose="020B0604020202020204" pitchFamily="34" charset="0"/>
                          <a:ea typeface="Times New Roman" panose="02020603050405020304" pitchFamily="18" charset="0"/>
                          <a:cs typeface="Times New Roman" panose="02020603050405020304" pitchFamily="18"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Update to Change Issues Group</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a:effectLst/>
                          <a:latin typeface="Arial" panose="020B0604020202020204" pitchFamily="34" charset="0"/>
                          <a:ea typeface="Times New Roman" panose="02020603050405020304" pitchFamily="18" charset="0"/>
                          <a:cs typeface="Times New Roman" panose="02020603050405020304" pitchFamily="18" charset="0"/>
                        </a:rPr>
                        <a:t>May</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a:effectLst/>
                          <a:latin typeface="Arial" panose="020B0604020202020204" pitchFamily="34" charset="0"/>
                          <a:ea typeface="Times New Roman" panose="02020603050405020304" pitchFamily="18" charset="0"/>
                          <a:cs typeface="Times New Roman" panose="02020603050405020304" pitchFamily="18" charset="0"/>
                        </a:rPr>
                        <a:t>May</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extLst>
                  <a:ext uri="{0D108BD9-81ED-4DB2-BD59-A6C34878D82A}">
                    <a16:rowId xmlns:a16="http://schemas.microsoft.com/office/drawing/2014/main" val="4130416662"/>
                  </a:ext>
                </a:extLst>
              </a:tr>
              <a:tr h="418903">
                <a:tc>
                  <a:txBody>
                    <a:bodyPr/>
                    <a:lstStyle/>
                    <a:p>
                      <a:pPr>
                        <a:buNone/>
                      </a:pPr>
                      <a:endParaRPr lang="en-GB" sz="2000">
                        <a:effectLst/>
                        <a:latin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buNone/>
                      </a:pPr>
                      <a:r>
                        <a:rPr lang="en-GB" sz="1800">
                          <a:effectLst/>
                          <a:latin typeface="Arial" panose="020B0604020202020204" pitchFamily="34" charset="0"/>
                          <a:ea typeface="Times New Roman" panose="02020603050405020304" pitchFamily="18" charset="0"/>
                          <a:cs typeface="Times New Roman" panose="02020603050405020304" pitchFamily="18" charset="0"/>
                        </a:rPr>
                        <a:t>Solution Development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a:effectLst/>
                          <a:latin typeface="Arial" panose="020B0604020202020204" pitchFamily="34" charset="0"/>
                          <a:ea typeface="Times New Roman" panose="02020603050405020304" pitchFamily="18" charset="0"/>
                          <a:cs typeface="Times New Roman" panose="02020603050405020304" pitchFamily="18" charset="0"/>
                        </a:rPr>
                        <a:t>April</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tc>
                  <a:txBody>
                    <a:bodyPr/>
                    <a:lstStyle/>
                    <a:p>
                      <a:pPr algn="ctr">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November</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0676" marR="140676" marT="0" marB="0" anchor="b">
                    <a:lnL>
                      <a:noFill/>
                    </a:lnL>
                    <a:lnR>
                      <a:noFill/>
                    </a:lnR>
                    <a:lnT>
                      <a:noFill/>
                    </a:lnT>
                    <a:lnB>
                      <a:noFill/>
                    </a:lnB>
                    <a:noFill/>
                  </a:tcPr>
                </a:tc>
                <a:extLst>
                  <a:ext uri="{0D108BD9-81ED-4DB2-BD59-A6C34878D82A}">
                    <a16:rowId xmlns:a16="http://schemas.microsoft.com/office/drawing/2014/main" val="3320003393"/>
                  </a:ext>
                </a:extLst>
              </a:tr>
            </a:tbl>
          </a:graphicData>
        </a:graphic>
      </p:graphicFrame>
    </p:spTree>
    <p:extLst>
      <p:ext uri="{BB962C8B-B14F-4D97-AF65-F5344CB8AC3E}">
        <p14:creationId xmlns:p14="http://schemas.microsoft.com/office/powerpoint/2010/main" val="1778494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dirty="0"/>
              <a:t>I0200–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nvGraphicFramePr>
        <p:xfrm>
          <a:off x="838200" y="1246139"/>
          <a:ext cx="105294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dirty="0">
                <a:cs typeface="Roboto" panose="02000000000000000000" pitchFamily="2" charset="0"/>
              </a:rPr>
            </a:br>
            <a:r>
              <a:rPr lang="en-GB" sz="2700" dirty="0">
                <a:cs typeface="Roboto" panose="02000000000000000000" pitchFamily="2" charset="0"/>
              </a:rPr>
              <a:t>5. I0273 - Sharing of SSC and TPR Information for MHHS Smart and Advanced Meters </a:t>
            </a:r>
            <a:br>
              <a:rPr lang="en-GB" sz="2700" dirty="0">
                <a:cs typeface="Roboto" panose="02000000000000000000" pitchFamily="2" charset="0"/>
              </a:rPr>
            </a:br>
            <a:br>
              <a:rPr lang="en-GB" sz="27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cs typeface="Roboto" panose="02000000000000000000" pitchFamily="2" charset="0"/>
              </a:rPr>
              <a:t>James hardy</a:t>
            </a:r>
          </a:p>
        </p:txBody>
      </p:sp>
    </p:spTree>
    <p:extLst>
      <p:ext uri="{BB962C8B-B14F-4D97-AF65-F5344CB8AC3E}">
        <p14:creationId xmlns:p14="http://schemas.microsoft.com/office/powerpoint/2010/main" val="691650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I0273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742090874"/>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8578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740A1-5E0C-AB98-B1E8-604316DB6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F3435-4A43-9B4D-CDF2-2AD66D0C46A3}"/>
              </a:ext>
            </a:extLst>
          </p:cNvPr>
          <p:cNvSpPr>
            <a:spLocks noGrp="1"/>
          </p:cNvSpPr>
          <p:nvPr>
            <p:ph type="title"/>
          </p:nvPr>
        </p:nvSpPr>
        <p:spPr/>
        <p:txBody>
          <a:bodyPr/>
          <a:lstStyle/>
          <a:p>
            <a:r>
              <a:rPr lang="en-GB" dirty="0"/>
              <a:t>I0273 – Update to Plan</a:t>
            </a:r>
          </a:p>
        </p:txBody>
      </p:sp>
      <p:sp>
        <p:nvSpPr>
          <p:cNvPr id="8" name="TextBox 7">
            <a:extLst>
              <a:ext uri="{FF2B5EF4-FFF2-40B4-BE49-F238E27FC236}">
                <a16:creationId xmlns:a16="http://schemas.microsoft.com/office/drawing/2014/main" id="{98756CC0-6607-33C8-7333-2E39589F0B28}"/>
              </a:ext>
            </a:extLst>
          </p:cNvPr>
          <p:cNvSpPr txBox="1"/>
          <p:nvPr/>
        </p:nvSpPr>
        <p:spPr>
          <a:xfrm>
            <a:off x="435967" y="1240826"/>
            <a:ext cx="10481969" cy="5632311"/>
          </a:xfrm>
          <a:prstGeom prst="rect">
            <a:avLst/>
          </a:prstGeom>
          <a:noFill/>
          <a:ln>
            <a:solidFill>
              <a:schemeClr val="bg1"/>
            </a:solidFill>
          </a:ln>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 information request was issued on 12 February 2026, to establish if there is an industry need for the maintenance of SSC and TPR. In particular, the Code Manager was seeking to understand;</a:t>
            </a:r>
          </a:p>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scale of the issues and volume of impacted meters;</a:t>
            </a:r>
          </a:p>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current workarounds across industry, including potential solutions, or solutions already explored; and</a:t>
            </a:r>
          </a:p>
          <a:p>
            <a:pPr marL="742950" marR="0" lvl="1"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scale of the impact to Consumers.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As a result of the recent information request, the Code Manager placed this Issue On Hold while further discussions took place between the Code Manager and Ofgem as it had become clear that additional clarification was needed to determine, and agree, which elements fall within the scope of the REC, and which should be progressed through the MHHS Programme. These conversations with Ofgem, as the Authority, were required before the Issue can move forward into solution development given the potential impact on the MHHS business case. An approach has now been agreed, and the Issue will come off ‘On Hold’ following the next REC Metering Expert Panel.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Resulting, the Code Manager has determined that the scope of </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3"/>
              </a:rPr>
              <a:t>I0303 – Potential Consumer Detriment for Smart Economy 7 </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can be considered as part of the solution development for REC Issue I0273. I0303 has now been classed as resolved and will not be progressed further as a separate Issue.</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620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FF6A-2D68-C1CB-E269-7C8BF044B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D11A-98B9-921A-6C57-D5E59B331472}"/>
              </a:ext>
            </a:extLst>
          </p:cNvPr>
          <p:cNvSpPr>
            <a:spLocks noGrp="1"/>
          </p:cNvSpPr>
          <p:nvPr>
            <p:ph type="title"/>
          </p:nvPr>
        </p:nvSpPr>
        <p:spPr/>
        <p:txBody>
          <a:bodyPr>
            <a:normAutofit/>
          </a:bodyPr>
          <a:lstStyle/>
          <a:p>
            <a:r>
              <a:rPr lang="en-GB" dirty="0"/>
              <a:t>I0273 – Long Term Solution</a:t>
            </a:r>
          </a:p>
        </p:txBody>
      </p:sp>
      <p:graphicFrame>
        <p:nvGraphicFramePr>
          <p:cNvPr id="3" name="Diagram 2">
            <a:extLst>
              <a:ext uri="{FF2B5EF4-FFF2-40B4-BE49-F238E27FC236}">
                <a16:creationId xmlns:a16="http://schemas.microsoft.com/office/drawing/2014/main" id="{C00A2C7F-3EE6-4983-E493-C126CA9CD114}"/>
              </a:ext>
            </a:extLst>
          </p:cNvPr>
          <p:cNvGraphicFramePr/>
          <p:nvPr/>
        </p:nvGraphicFramePr>
        <p:xfrm>
          <a:off x="539189" y="1499616"/>
          <a:ext cx="10451900" cy="4499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0504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C9F4-C4EC-8C72-B025-984F67C55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84D9A-644D-4F5E-711B-FB079DF3ACDA}"/>
              </a:ext>
            </a:extLst>
          </p:cNvPr>
          <p:cNvSpPr>
            <a:spLocks noGrp="1"/>
          </p:cNvSpPr>
          <p:nvPr>
            <p:ph type="title"/>
          </p:nvPr>
        </p:nvSpPr>
        <p:spPr/>
        <p:txBody>
          <a:bodyPr>
            <a:normAutofit/>
          </a:bodyPr>
          <a:lstStyle/>
          <a:p>
            <a:r>
              <a:rPr lang="en-GB" dirty="0"/>
              <a:t>I0273 – </a:t>
            </a:r>
            <a:r>
              <a:rPr lang="en-GB"/>
              <a:t>smart meters </a:t>
            </a:r>
            <a:r>
              <a:rPr lang="en-GB" dirty="0"/>
              <a:t>Interim Guidance</a:t>
            </a:r>
          </a:p>
        </p:txBody>
      </p:sp>
      <p:graphicFrame>
        <p:nvGraphicFramePr>
          <p:cNvPr id="3" name="Diagram 2">
            <a:extLst>
              <a:ext uri="{FF2B5EF4-FFF2-40B4-BE49-F238E27FC236}">
                <a16:creationId xmlns:a16="http://schemas.microsoft.com/office/drawing/2014/main" id="{7B574564-63D7-F200-2A0C-813FC1E719D1}"/>
              </a:ext>
            </a:extLst>
          </p:cNvPr>
          <p:cNvGraphicFramePr/>
          <p:nvPr/>
        </p:nvGraphicFramePr>
        <p:xfrm>
          <a:off x="539189" y="1499616"/>
          <a:ext cx="10451900" cy="4499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2076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0C545-699F-966C-29B3-ACCE8588D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4693C-C376-FA36-21AD-0466C7E2B2D9}"/>
              </a:ext>
            </a:extLst>
          </p:cNvPr>
          <p:cNvSpPr>
            <a:spLocks noGrp="1"/>
          </p:cNvSpPr>
          <p:nvPr>
            <p:ph type="title"/>
          </p:nvPr>
        </p:nvSpPr>
        <p:spPr>
          <a:xfrm>
            <a:off x="3959098" y="2277362"/>
            <a:ext cx="7315454" cy="2303275"/>
          </a:xfrm>
        </p:spPr>
        <p:txBody>
          <a:bodyPr>
            <a:normAutofit/>
          </a:bodyPr>
          <a:lstStyle/>
          <a:p>
            <a:br>
              <a:rPr lang="en-GB" sz="2700" dirty="0">
                <a:cs typeface="Roboto" panose="02000000000000000000" pitchFamily="2" charset="0"/>
              </a:rPr>
            </a:br>
            <a:r>
              <a:rPr lang="en-GB" sz="2700" dirty="0">
                <a:cs typeface="Roboto" panose="02000000000000000000" pitchFamily="2" charset="0"/>
              </a:rPr>
              <a:t>6. </a:t>
            </a:r>
            <a:r>
              <a:rPr lang="pt-BR" sz="2700" dirty="0">
                <a:cs typeface="Roboto" panose="02000000000000000000" pitchFamily="2" charset="0"/>
              </a:rPr>
              <a:t>R0290 - Legacy Data Item API Service</a:t>
            </a:r>
            <a:br>
              <a:rPr lang="en-GB" sz="2700" dirty="0">
                <a:cs typeface="Roboto" panose="02000000000000000000" pitchFamily="2" charset="0"/>
              </a:rPr>
            </a:br>
            <a:br>
              <a:rPr lang="en-GB" sz="27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28483DD0-2394-C426-D854-9F644E0DDDC6}"/>
              </a:ext>
            </a:extLst>
          </p:cNvPr>
          <p:cNvSpPr>
            <a:spLocks noGrp="1"/>
          </p:cNvSpPr>
          <p:nvPr>
            <p:ph type="body" sz="quarter" idx="10"/>
          </p:nvPr>
        </p:nvSpPr>
        <p:spPr/>
        <p:txBody>
          <a:bodyPr>
            <a:normAutofit/>
          </a:bodyPr>
          <a:lstStyle/>
          <a:p>
            <a:r>
              <a:rPr lang="en-GB" dirty="0">
                <a:cs typeface="Roboto" panose="02000000000000000000" pitchFamily="2" charset="0"/>
              </a:rPr>
              <a:t>James hardy</a:t>
            </a:r>
          </a:p>
        </p:txBody>
      </p:sp>
    </p:spTree>
    <p:extLst>
      <p:ext uri="{BB962C8B-B14F-4D97-AF65-F5344CB8AC3E}">
        <p14:creationId xmlns:p14="http://schemas.microsoft.com/office/powerpoint/2010/main" val="745792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EE2D4-C6E9-2EDB-B523-E9173DE1FA08}"/>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8CF17F5-DEEA-A7D5-30A4-28DFCEDF0D49}"/>
              </a:ext>
            </a:extLst>
          </p:cNvPr>
          <p:cNvSpPr txBox="1">
            <a:spLocks noGrp="1"/>
          </p:cNvSpPr>
          <p:nvPr>
            <p:ph type="title"/>
          </p:nvPr>
        </p:nvSpPr>
        <p:spPr/>
        <p:txBody>
          <a:bodyPr/>
          <a:lstStyle/>
          <a:p>
            <a:pPr lvl="0"/>
            <a:r>
              <a:rPr lang="en-GB" dirty="0">
                <a:latin typeface="Roboto"/>
                <a:ea typeface="Roboto"/>
                <a:cs typeface="Roboto"/>
              </a:rPr>
              <a:t>R0290 – Legacy data item </a:t>
            </a:r>
            <a:r>
              <a:rPr lang="en-GB" dirty="0" err="1">
                <a:latin typeface="Roboto"/>
                <a:ea typeface="Roboto"/>
                <a:cs typeface="Roboto"/>
              </a:rPr>
              <a:t>api</a:t>
            </a:r>
            <a:r>
              <a:rPr lang="en-GB" dirty="0">
                <a:latin typeface="Roboto"/>
                <a:ea typeface="Roboto"/>
                <a:cs typeface="Roboto"/>
              </a:rPr>
              <a:t> service</a:t>
            </a:r>
          </a:p>
        </p:txBody>
      </p:sp>
      <p:sp>
        <p:nvSpPr>
          <p:cNvPr id="3" name="TextBox 2">
            <a:extLst>
              <a:ext uri="{FF2B5EF4-FFF2-40B4-BE49-F238E27FC236}">
                <a16:creationId xmlns:a16="http://schemas.microsoft.com/office/drawing/2014/main" id="{630E8CFB-EC91-C469-B7E2-DA6F63F416AD}"/>
              </a:ext>
            </a:extLst>
          </p:cNvPr>
          <p:cNvSpPr txBox="1"/>
          <p:nvPr/>
        </p:nvSpPr>
        <p:spPr>
          <a:xfrm>
            <a:off x="612475" y="1570008"/>
            <a:ext cx="10644997"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R0290 looks to introduce a new API provided by ElectraLink, which REC Parties and TPIs would be able to sign up as a user of at no charge.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API would provide the last held value for the following Data Items for MHHS Metering Points: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Profile Class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Standard Settlement Configuration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Time Pattern Regime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Measurement Class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Meter </a:t>
            </a:r>
            <a:r>
              <a:rPr kumimoji="0" lang="en-GB" sz="1800" b="0"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Timeswitch</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Code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API is a temporary solution and is proposed as being in place from 26 June 2026 until MHHS Milestone M16 (currently 02 July 2027)</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587739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4F69-DE34-2210-BC36-862719CA720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D9FC328-D3C4-54AF-1B8A-418B4638AC62}"/>
              </a:ext>
            </a:extLst>
          </p:cNvPr>
          <p:cNvSpPr txBox="1">
            <a:spLocks noGrp="1"/>
          </p:cNvSpPr>
          <p:nvPr>
            <p:ph type="title"/>
          </p:nvPr>
        </p:nvSpPr>
        <p:spPr/>
        <p:txBody>
          <a:bodyPr/>
          <a:lstStyle/>
          <a:p>
            <a:pPr lvl="0"/>
            <a:r>
              <a:rPr lang="en-GB" dirty="0">
                <a:latin typeface="Roboto"/>
                <a:ea typeface="Roboto"/>
                <a:cs typeface="Roboto"/>
              </a:rPr>
              <a:t>R0290 – Legacy data item </a:t>
            </a:r>
            <a:r>
              <a:rPr lang="en-GB" dirty="0" err="1">
                <a:latin typeface="Roboto"/>
                <a:ea typeface="Roboto"/>
                <a:cs typeface="Roboto"/>
              </a:rPr>
              <a:t>api</a:t>
            </a:r>
            <a:r>
              <a:rPr lang="en-GB" dirty="0">
                <a:latin typeface="Roboto"/>
                <a:ea typeface="Roboto"/>
                <a:cs typeface="Roboto"/>
              </a:rPr>
              <a:t> service</a:t>
            </a:r>
          </a:p>
        </p:txBody>
      </p:sp>
      <p:sp>
        <p:nvSpPr>
          <p:cNvPr id="3" name="TextBox 2">
            <a:extLst>
              <a:ext uri="{FF2B5EF4-FFF2-40B4-BE49-F238E27FC236}">
                <a16:creationId xmlns:a16="http://schemas.microsoft.com/office/drawing/2014/main" id="{473C2316-D3A1-D64C-A697-68F210A1340A}"/>
              </a:ext>
            </a:extLst>
          </p:cNvPr>
          <p:cNvSpPr txBox="1"/>
          <p:nvPr/>
        </p:nvSpPr>
        <p:spPr>
          <a:xfrm>
            <a:off x="612475" y="1570008"/>
            <a:ext cx="10644997"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Legal text to support the solution includes: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 new REC Schedule (Legacy Data Item API Schedule)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New defined terms within Schedule 1 Interpretations and Definitions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An addition to the Access Agreement within Schedule 9 Qualification and Maintenance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All legal text has been reviewed by the Market Design Team and REC Legal Advisors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Costs for the solution total between £512,000 and £577,000.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graphicFrame>
        <p:nvGraphicFramePr>
          <p:cNvPr id="4" name="Table 3">
            <a:extLst>
              <a:ext uri="{FF2B5EF4-FFF2-40B4-BE49-F238E27FC236}">
                <a16:creationId xmlns:a16="http://schemas.microsoft.com/office/drawing/2014/main" id="{0D3C5523-707F-50F7-9FDE-90DDA059FAB1}"/>
              </a:ext>
            </a:extLst>
          </p:cNvPr>
          <p:cNvGraphicFramePr>
            <a:graphicFrameLocks noGrp="1"/>
          </p:cNvGraphicFramePr>
          <p:nvPr/>
        </p:nvGraphicFramePr>
        <p:xfrm>
          <a:off x="1698889" y="4146098"/>
          <a:ext cx="8424168" cy="1805940"/>
        </p:xfrm>
        <a:graphic>
          <a:graphicData uri="http://schemas.openxmlformats.org/drawingml/2006/table">
            <a:tbl>
              <a:tblPr firstRow="1" firstCol="1" lastRow="1" lastCol="1" bandRow="1" bandCol="1">
                <a:tableStyleId>{912C8C85-51F0-491E-9774-3900AFEF0FD7}</a:tableStyleId>
              </a:tblPr>
              <a:tblGrid>
                <a:gridCol w="2481492">
                  <a:extLst>
                    <a:ext uri="{9D8B030D-6E8A-4147-A177-3AD203B41FA5}">
                      <a16:colId xmlns:a16="http://schemas.microsoft.com/office/drawing/2014/main" val="3730260322"/>
                    </a:ext>
                  </a:extLst>
                </a:gridCol>
                <a:gridCol w="5942676">
                  <a:extLst>
                    <a:ext uri="{9D8B030D-6E8A-4147-A177-3AD203B41FA5}">
                      <a16:colId xmlns:a16="http://schemas.microsoft.com/office/drawing/2014/main" val="1715524256"/>
                    </a:ext>
                  </a:extLst>
                </a:gridCol>
              </a:tblGrid>
              <a:tr h="288290">
                <a:tc>
                  <a:txBody>
                    <a:bodyPr/>
                    <a:lstStyle/>
                    <a:p>
                      <a:pPr algn="ctr">
                        <a:lnSpc>
                          <a:spcPct val="115000"/>
                        </a:lnSpc>
                        <a:buNone/>
                      </a:pPr>
                      <a:r>
                        <a:rPr lang="en-GB" sz="1800" cap="all" dirty="0">
                          <a:effectLst/>
                          <a:latin typeface="Roboto" panose="02000000000000000000" pitchFamily="2" charset="0"/>
                          <a:ea typeface="Roboto" panose="02000000000000000000" pitchFamily="2" charset="0"/>
                          <a:cs typeface="Roboto" panose="02000000000000000000" pitchFamily="2" charset="0"/>
                        </a:rPr>
                        <a:t> </a:t>
                      </a:r>
                      <a:endParaRPr lang="en-GB" sz="18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ct val="115000"/>
                        </a:lnSpc>
                        <a:buNone/>
                      </a:pPr>
                      <a:r>
                        <a:rPr lang="en-GB" sz="1800" cap="all" dirty="0">
                          <a:effectLst/>
                          <a:latin typeface="Roboto" panose="02000000000000000000" pitchFamily="2" charset="0"/>
                          <a:ea typeface="Roboto" panose="02000000000000000000" pitchFamily="2" charset="0"/>
                          <a:cs typeface="Roboto" panose="02000000000000000000" pitchFamily="2" charset="0"/>
                        </a:rPr>
                        <a:t>Costs</a:t>
                      </a:r>
                      <a:endParaRPr lang="en-GB" sz="18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2237849616"/>
                  </a:ext>
                </a:extLst>
              </a:tr>
              <a:tr h="288290">
                <a:tc>
                  <a:txBody>
                    <a:bodyPr/>
                    <a:lstStyle/>
                    <a:p>
                      <a:pPr algn="ctr">
                        <a:lnSpc>
                          <a:spcPct val="115000"/>
                        </a:lnSpc>
                        <a:buNone/>
                      </a:pPr>
                      <a:r>
                        <a:rPr lang="en-GB" sz="1800" b="0" cap="all" dirty="0">
                          <a:effectLst/>
                          <a:latin typeface="Roboto" panose="02000000000000000000" pitchFamily="2" charset="0"/>
                          <a:ea typeface="Roboto" panose="02000000000000000000" pitchFamily="2" charset="0"/>
                          <a:cs typeface="Roboto" panose="02000000000000000000" pitchFamily="2" charset="0"/>
                        </a:rPr>
                        <a:t>Electralink</a:t>
                      </a:r>
                      <a:endParaRPr lang="en-GB" sz="1800" b="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ct val="115000"/>
                        </a:lnSpc>
                        <a:buNone/>
                      </a:pPr>
                      <a:r>
                        <a:rPr lang="en-GB" sz="1800" b="0" dirty="0">
                          <a:effectLst/>
                          <a:latin typeface="Roboto" panose="02000000000000000000" pitchFamily="2" charset="0"/>
                          <a:ea typeface="Roboto" panose="02000000000000000000" pitchFamily="2" charset="0"/>
                          <a:cs typeface="Roboto" panose="02000000000000000000" pitchFamily="2" charset="0"/>
                        </a:rPr>
                        <a:t>£467,000</a:t>
                      </a:r>
                    </a:p>
                  </a:txBody>
                  <a:tcPr marL="68580" marR="68580" marT="0" marB="0" anchor="ctr"/>
                </a:tc>
                <a:extLst>
                  <a:ext uri="{0D108BD9-81ED-4DB2-BD59-A6C34878D82A}">
                    <a16:rowId xmlns:a16="http://schemas.microsoft.com/office/drawing/2014/main" val="2616389269"/>
                  </a:ext>
                </a:extLst>
              </a:tr>
              <a:tr h="288290">
                <a:tc>
                  <a:txBody>
                    <a:bodyPr/>
                    <a:lstStyle/>
                    <a:p>
                      <a:pPr algn="ctr">
                        <a:lnSpc>
                          <a:spcPct val="115000"/>
                        </a:lnSpc>
                        <a:buNone/>
                      </a:pPr>
                      <a:r>
                        <a:rPr lang="en-GB" sz="1800" b="0" cap="all" dirty="0">
                          <a:effectLst/>
                          <a:latin typeface="Roboto" panose="02000000000000000000" pitchFamily="2" charset="0"/>
                          <a:ea typeface="Roboto" panose="02000000000000000000" pitchFamily="2" charset="0"/>
                          <a:cs typeface="Roboto" panose="02000000000000000000" pitchFamily="2" charset="0"/>
                        </a:rPr>
                        <a:t>rec technical services</a:t>
                      </a:r>
                      <a:endParaRPr lang="en-GB" sz="1800" b="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ct val="115000"/>
                        </a:lnSpc>
                        <a:buNone/>
                      </a:pPr>
                      <a:r>
                        <a:rPr lang="en-GB" sz="1800" b="0" dirty="0">
                          <a:effectLst/>
                          <a:latin typeface="Roboto" panose="02000000000000000000" pitchFamily="2" charset="0"/>
                          <a:ea typeface="Roboto" panose="02000000000000000000" pitchFamily="2" charset="0"/>
                          <a:cs typeface="Roboto" panose="02000000000000000000" pitchFamily="2" charset="0"/>
                        </a:rPr>
                        <a:t>£30,000</a:t>
                      </a:r>
                    </a:p>
                  </a:txBody>
                  <a:tcPr marL="68580" marR="68580" marT="0" marB="0" anchor="ctr"/>
                </a:tc>
                <a:extLst>
                  <a:ext uri="{0D108BD9-81ED-4DB2-BD59-A6C34878D82A}">
                    <a16:rowId xmlns:a16="http://schemas.microsoft.com/office/drawing/2014/main" val="1754341272"/>
                  </a:ext>
                </a:extLst>
              </a:tr>
              <a:tr h="288290">
                <a:tc>
                  <a:txBody>
                    <a:bodyPr/>
                    <a:lstStyle/>
                    <a:p>
                      <a:pPr algn="ctr">
                        <a:lnSpc>
                          <a:spcPct val="115000"/>
                        </a:lnSpc>
                        <a:buNone/>
                      </a:pPr>
                      <a:r>
                        <a:rPr lang="en-GB" sz="1800" b="0" cap="all" dirty="0">
                          <a:effectLst/>
                          <a:latin typeface="Roboto" panose="02000000000000000000" pitchFamily="2" charset="0"/>
                          <a:ea typeface="Roboto" panose="02000000000000000000" pitchFamily="2" charset="0"/>
                          <a:cs typeface="Roboto" panose="02000000000000000000" pitchFamily="2" charset="0"/>
                        </a:rPr>
                        <a:t>rec professional services</a:t>
                      </a:r>
                      <a:endParaRPr lang="en-GB" sz="1800" b="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ct val="115000"/>
                        </a:lnSpc>
                        <a:buNone/>
                      </a:pPr>
                      <a:r>
                        <a:rPr lang="en-GB" sz="1800" b="0" dirty="0">
                          <a:effectLst/>
                          <a:latin typeface="Roboto" panose="02000000000000000000" pitchFamily="2" charset="0"/>
                          <a:ea typeface="Roboto" panose="02000000000000000000" pitchFamily="2" charset="0"/>
                          <a:cs typeface="Roboto" panose="02000000000000000000" pitchFamily="2" charset="0"/>
                        </a:rPr>
                        <a:t>£15,000 - £80,000</a:t>
                      </a:r>
                    </a:p>
                  </a:txBody>
                  <a:tcPr marL="68580" marR="68580" marT="0" marB="0" anchor="ctr"/>
                </a:tc>
                <a:extLst>
                  <a:ext uri="{0D108BD9-81ED-4DB2-BD59-A6C34878D82A}">
                    <a16:rowId xmlns:a16="http://schemas.microsoft.com/office/drawing/2014/main" val="1718346340"/>
                  </a:ext>
                </a:extLst>
              </a:tr>
            </a:tbl>
          </a:graphicData>
        </a:graphic>
      </p:graphicFrame>
    </p:spTree>
    <p:extLst>
      <p:ext uri="{BB962C8B-B14F-4D97-AF65-F5344CB8AC3E}">
        <p14:creationId xmlns:p14="http://schemas.microsoft.com/office/powerpoint/2010/main" val="202495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B58DB-646E-8EEA-0444-C050B365D3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1EC17807-B6BA-0961-E940-E445D4E09BE9}"/>
              </a:ext>
            </a:extLst>
          </p:cNvPr>
          <p:cNvSpPr txBox="1">
            <a:spLocks noGrp="1"/>
          </p:cNvSpPr>
          <p:nvPr>
            <p:ph type="title"/>
          </p:nvPr>
        </p:nvSpPr>
        <p:spPr/>
        <p:txBody>
          <a:bodyPr/>
          <a:lstStyle/>
          <a:p>
            <a:pPr lvl="0"/>
            <a:r>
              <a:rPr lang="en-GB" dirty="0">
                <a:latin typeface="Roboto"/>
                <a:ea typeface="Roboto"/>
                <a:cs typeface="Roboto"/>
              </a:rPr>
              <a:t>R0290 – Legacy data item </a:t>
            </a:r>
            <a:r>
              <a:rPr lang="en-GB" dirty="0" err="1">
                <a:latin typeface="Roboto"/>
                <a:ea typeface="Roboto"/>
                <a:cs typeface="Roboto"/>
              </a:rPr>
              <a:t>api</a:t>
            </a:r>
            <a:r>
              <a:rPr lang="en-GB" dirty="0">
                <a:latin typeface="Roboto"/>
                <a:ea typeface="Roboto"/>
                <a:cs typeface="Roboto"/>
              </a:rPr>
              <a:t> service</a:t>
            </a:r>
          </a:p>
        </p:txBody>
      </p:sp>
      <p:sp>
        <p:nvSpPr>
          <p:cNvPr id="3" name="TextBox 2">
            <a:extLst>
              <a:ext uri="{FF2B5EF4-FFF2-40B4-BE49-F238E27FC236}">
                <a16:creationId xmlns:a16="http://schemas.microsoft.com/office/drawing/2014/main" id="{6EA85476-EDA2-A377-1346-E834EFB45D64}"/>
              </a:ext>
            </a:extLst>
          </p:cNvPr>
          <p:cNvSpPr txBox="1"/>
          <p:nvPr/>
        </p:nvSpPr>
        <p:spPr>
          <a:xfrm>
            <a:off x="612475" y="1414733"/>
            <a:ext cx="10644997"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Code Manager minded to position is to recommend the REC Change Panel reject this Change Proposal on the basis that: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proposed solution would resolve a problem that is not impacting as many MHHS Metering Points as anticipated as the Data Items are optional rather than removed (with them being blank for ~4% rather than 100% of MHHS Metering Points)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proposed solution is expensive and a large percentage of the 2025-26 REC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Change budget</a:t>
            </a: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Code Manager has been unable to accurately establish how many Parties and TPIs would register to become a Legacy Data Item API User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Part of the use case (Reverse Migration) would become redundant at MHHS Milestone M14 (currently 28 October 2026)</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Any Party who wishes to receive this data can contract separately with ElectraLink to receive it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solution in temporary and would only be in place for 1 year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94689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4276B-F46A-BEE8-3C71-F5C6FDC2E0E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BA0CDFA-2A5D-3D22-DE72-04D427E23EDE}"/>
              </a:ext>
            </a:extLst>
          </p:cNvPr>
          <p:cNvSpPr txBox="1">
            <a:spLocks noGrp="1"/>
          </p:cNvSpPr>
          <p:nvPr>
            <p:ph type="title"/>
          </p:nvPr>
        </p:nvSpPr>
        <p:spPr/>
        <p:txBody>
          <a:bodyPr/>
          <a:lstStyle/>
          <a:p>
            <a:pPr lvl="0"/>
            <a:r>
              <a:rPr lang="en-GB" dirty="0">
                <a:latin typeface="Roboto"/>
                <a:ea typeface="Roboto"/>
                <a:cs typeface="Roboto"/>
              </a:rPr>
              <a:t>R0290 – Legacy data item </a:t>
            </a:r>
            <a:r>
              <a:rPr lang="en-GB" dirty="0" err="1">
                <a:latin typeface="Roboto"/>
                <a:ea typeface="Roboto"/>
                <a:cs typeface="Roboto"/>
              </a:rPr>
              <a:t>api</a:t>
            </a:r>
            <a:r>
              <a:rPr lang="en-GB" dirty="0">
                <a:latin typeface="Roboto"/>
                <a:ea typeface="Roboto"/>
                <a:cs typeface="Roboto"/>
              </a:rPr>
              <a:t> service</a:t>
            </a:r>
          </a:p>
        </p:txBody>
      </p:sp>
      <p:sp>
        <p:nvSpPr>
          <p:cNvPr id="3" name="TextBox 2">
            <a:extLst>
              <a:ext uri="{FF2B5EF4-FFF2-40B4-BE49-F238E27FC236}">
                <a16:creationId xmlns:a16="http://schemas.microsoft.com/office/drawing/2014/main" id="{DAD3A9A4-A3EA-1415-CC36-79E57E9DA79F}"/>
              </a:ext>
            </a:extLst>
          </p:cNvPr>
          <p:cNvSpPr txBox="1"/>
          <p:nvPr/>
        </p:nvSpPr>
        <p:spPr>
          <a:xfrm>
            <a:off x="612475" y="1570008"/>
            <a:ext cx="10644997"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consultation is open from 29 April to 21 May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Code Manager will not be able to accept late responses to this consultation, as the Change Report (Final Recommendation) must be published the first working day (26 May 2026) after the consultation closes.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you have any questions you wish to speak to the Code Manager about before responding, please contact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change.management@recmanager.co.uk</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or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3"/>
              </a:rPr>
              <a:t>caroline.freimuller@recmanager.co.uk</a:t>
            </a: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172883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67C0E-336B-07F4-8A7C-5B97E6638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3C23-AAF8-3468-2F45-25809AE4B04E}"/>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7. Erroneous Switch Review</a:t>
            </a: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A7D391B3-6A16-5024-E780-90946C58614B}"/>
              </a:ext>
            </a:extLst>
          </p:cNvPr>
          <p:cNvSpPr>
            <a:spLocks noGrp="1"/>
          </p:cNvSpPr>
          <p:nvPr>
            <p:ph type="body" sz="quarter" idx="10"/>
          </p:nvPr>
        </p:nvSpPr>
        <p:spPr/>
        <p:txBody>
          <a:bodyPr/>
          <a:lstStyle/>
          <a:p>
            <a:r>
              <a:rPr lang="en-GB" dirty="0"/>
              <a:t>James hardy</a:t>
            </a:r>
          </a:p>
        </p:txBody>
      </p:sp>
    </p:spTree>
    <p:extLst>
      <p:ext uri="{BB962C8B-B14F-4D97-AF65-F5344CB8AC3E}">
        <p14:creationId xmlns:p14="http://schemas.microsoft.com/office/powerpoint/2010/main" val="261212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8E247-A81B-D932-4F25-EB69F32C1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D2C12-45CF-6B69-DCFF-29E9036F6EF3}"/>
              </a:ext>
            </a:extLst>
          </p:cNvPr>
          <p:cNvSpPr>
            <a:spLocks noGrp="1"/>
          </p:cNvSpPr>
          <p:nvPr>
            <p:ph type="title"/>
          </p:nvPr>
        </p:nvSpPr>
        <p:spPr/>
        <p:txBody>
          <a:bodyPr>
            <a:noAutofit/>
          </a:bodyPr>
          <a:lstStyle/>
          <a:p>
            <a:r>
              <a:rPr lang="en-GB" sz="2000" dirty="0"/>
              <a:t>I0237 – Erroneous Switch Overview</a:t>
            </a:r>
          </a:p>
        </p:txBody>
      </p:sp>
      <p:sp>
        <p:nvSpPr>
          <p:cNvPr id="5" name="TextBox 4">
            <a:extLst>
              <a:ext uri="{FF2B5EF4-FFF2-40B4-BE49-F238E27FC236}">
                <a16:creationId xmlns:a16="http://schemas.microsoft.com/office/drawing/2014/main" id="{C51E53CA-F0CF-2CEB-5D3E-70C3EA27192E}"/>
              </a:ext>
            </a:extLst>
          </p:cNvPr>
          <p:cNvSpPr txBox="1"/>
          <p:nvPr/>
        </p:nvSpPr>
        <p:spPr>
          <a:xfrm>
            <a:off x="838200" y="1517904"/>
            <a:ext cx="9857232" cy="5601533"/>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Issue relates to an end‑to‑end review of the Erroneous Switch (ES) process. The current approach to resolving Erroneous Switches is failing some Consumers, with gaps in the process and several areas where improvement is required. The process has not been reviewed for a number of years, despite the introduction of Faster Switching and the upcoming implementation of MHHS.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current process creates several operational and Consumer harms. Parties are rejecting ES requests in order to meet REC response time obligations, while in some cases requests are incorrectly accepted due to insufficient time to complete due diligence checks and manage system data latency. This can result in Consumers being forced through unnecessary Switch events. There is also an inconsistent approach to handling Domestic versus Non‑Domestic Erroneous Switches.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addition, not all ES resolutions are completed using industry systems, creating Performance Assurance challenges. Consumers may be Switched multiple times unnecessarily and can be inaccurately billed, which erodes trust and confidence in the Switching process. Genuine Erroneous Switch resolutions are delayed when requests are rejected to meet obligations, leading to repeated process runs. There is further confusion over which process should be used with different Energy Suppliers, escalation timelines are misaligned with process steps, and the Code Manager escalation route is ineffective in its current form.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39030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74D5-CB1A-5DA2-8CB6-1FD9BE5CB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9DEDA-92A8-01A8-ED14-820A0C24CF3D}"/>
              </a:ext>
            </a:extLst>
          </p:cNvPr>
          <p:cNvSpPr>
            <a:spLocks noGrp="1"/>
          </p:cNvSpPr>
          <p:nvPr>
            <p:ph type="title"/>
          </p:nvPr>
        </p:nvSpPr>
        <p:spPr/>
        <p:txBody>
          <a:bodyPr>
            <a:noAutofit/>
          </a:bodyPr>
          <a:lstStyle/>
          <a:p>
            <a:r>
              <a:rPr lang="en-GB" sz="2000" dirty="0"/>
              <a:t>I0237 Working Group</a:t>
            </a:r>
          </a:p>
        </p:txBody>
      </p:sp>
      <p:sp>
        <p:nvSpPr>
          <p:cNvPr id="5" name="TextBox 4">
            <a:extLst>
              <a:ext uri="{FF2B5EF4-FFF2-40B4-BE49-F238E27FC236}">
                <a16:creationId xmlns:a16="http://schemas.microsoft.com/office/drawing/2014/main" id="{592A24B1-F9C0-8F2D-867A-57D28741AB6E}"/>
              </a:ext>
            </a:extLst>
          </p:cNvPr>
          <p:cNvSpPr txBox="1"/>
          <p:nvPr/>
        </p:nvSpPr>
        <p:spPr>
          <a:xfrm>
            <a:off x="499872" y="1163467"/>
            <a:ext cx="10408920" cy="655564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support the solution analysis and solution development, a specific I0237 working group was established by the Code Manager in September 2025. The working group met seven times between September 2025 and March 2026.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purpose of the I0237 Working Group was to undertake a comprehensive, end‑to‑end review of the Erroneous Switch resolution process to ensure it remained Consumer‑focused, operationally effective, and fit for purpose in a changing market environment. The group examined how the existing arrangements operated in practice, identified weaknesses, inconsistencies, and inefficiencies, and considered how the process could be improved to reduce Consumer detriment and enhance industry performance.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working group provided a forum for Energy Suppliers to share practical experience of operating the Erroneous Switch process, including challenges relating to system latency, due diligence, communications, escalation, and the use of industry systems such as DTN and SDEP. Through structured discussion, the group explored where process clarity could be improved, where obligations or rejection reasons were misunderstood or misapplied, and where escalation routes and process steps were misaligned with intended outcomes.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outputs of the working group were intended to inform recommendations to the Code Manager and the proposer, including potential changes to Schedule 30, associated legal drafting, market messages, and operational guidance. Overall, the objective of the working group was to ensure that Erroneous Switches were resolved as quickly, accurately, and consistently as possible, minimising unnecessary Switching activity, reducing the risk of inaccurate billing, and maintaining Consumer trust and confidence in the Switching process.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85245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80622-82C4-AEAC-1AFD-A214ECF5DAA4}"/>
              </a:ext>
            </a:extLst>
          </p:cNvPr>
          <p:cNvSpPr>
            <a:spLocks noGrp="1"/>
          </p:cNvSpPr>
          <p:nvPr>
            <p:ph type="title"/>
          </p:nvPr>
        </p:nvSpPr>
        <p:spPr/>
        <p:txBody>
          <a:bodyPr/>
          <a:lstStyle/>
          <a:p>
            <a:r>
              <a:rPr lang="en-GB"/>
              <a:t>topics discussed - 1</a:t>
            </a:r>
          </a:p>
        </p:txBody>
      </p:sp>
      <p:graphicFrame>
        <p:nvGraphicFramePr>
          <p:cNvPr id="4" name="Table 3">
            <a:extLst>
              <a:ext uri="{FF2B5EF4-FFF2-40B4-BE49-F238E27FC236}">
                <a16:creationId xmlns:a16="http://schemas.microsoft.com/office/drawing/2014/main" id="{97A6CD71-7EE4-0A33-36D0-4FCF3A70F7A1}"/>
              </a:ext>
            </a:extLst>
          </p:cNvPr>
          <p:cNvGraphicFramePr>
            <a:graphicFrameLocks noGrp="1"/>
          </p:cNvGraphicFramePr>
          <p:nvPr/>
        </p:nvGraphicFramePr>
        <p:xfrm>
          <a:off x="292608" y="1228726"/>
          <a:ext cx="11612880" cy="5579043"/>
        </p:xfrm>
        <a:graphic>
          <a:graphicData uri="http://schemas.openxmlformats.org/drawingml/2006/table">
            <a:tbl>
              <a:tblPr firstRow="1" firstCol="1" lastRow="1" lastCol="1" bandRow="1" bandCol="1"/>
              <a:tblGrid>
                <a:gridCol w="1014436">
                  <a:extLst>
                    <a:ext uri="{9D8B030D-6E8A-4147-A177-3AD203B41FA5}">
                      <a16:colId xmlns:a16="http://schemas.microsoft.com/office/drawing/2014/main" val="3720770768"/>
                    </a:ext>
                  </a:extLst>
                </a:gridCol>
                <a:gridCol w="3750731">
                  <a:extLst>
                    <a:ext uri="{9D8B030D-6E8A-4147-A177-3AD203B41FA5}">
                      <a16:colId xmlns:a16="http://schemas.microsoft.com/office/drawing/2014/main" val="3334337024"/>
                    </a:ext>
                  </a:extLst>
                </a:gridCol>
                <a:gridCol w="923925">
                  <a:extLst>
                    <a:ext uri="{9D8B030D-6E8A-4147-A177-3AD203B41FA5}">
                      <a16:colId xmlns:a16="http://schemas.microsoft.com/office/drawing/2014/main" val="723024779"/>
                    </a:ext>
                  </a:extLst>
                </a:gridCol>
                <a:gridCol w="1285875">
                  <a:extLst>
                    <a:ext uri="{9D8B030D-6E8A-4147-A177-3AD203B41FA5}">
                      <a16:colId xmlns:a16="http://schemas.microsoft.com/office/drawing/2014/main" val="458727060"/>
                    </a:ext>
                  </a:extLst>
                </a:gridCol>
                <a:gridCol w="4637913">
                  <a:extLst>
                    <a:ext uri="{9D8B030D-6E8A-4147-A177-3AD203B41FA5}">
                      <a16:colId xmlns:a16="http://schemas.microsoft.com/office/drawing/2014/main" val="3435871263"/>
                    </a:ext>
                  </a:extLst>
                </a:gridCol>
              </a:tblGrid>
              <a:tr h="491593">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Reference</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Area</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check</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discussed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727545">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2-year limit – should it be reduced / increased / remain the same? Do we need to consider MHHS impacts as Settlements window reduces?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Reduce from 24 months to 12 months as part of a new R0313. Do not wait for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8160378"/>
                  </a:ext>
                </a:extLst>
              </a:tr>
              <a:tr h="476311">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8WD SLA for new Supplier – should it be reduced / increased / remain the same?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Leave unchanged until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064583"/>
                  </a:ext>
                </a:extLst>
              </a:tr>
              <a:tr h="718503">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Rejection reasons review – do the reasons for rejection need to be set out? Should it be split by Gaining / Losing Supplier and Domestic / Non-Domestic Consumer?</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as part of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989131"/>
                  </a:ext>
                </a:extLst>
              </a:tr>
              <a:tr h="727545">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Use of ES resolution flag – REC assurance has evidence it is being misused.  Is the legal text clear on when it can / cannot be used?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guidance has already been published. Legal text to be checked as might be updated before the CSS solution. Will be resolved by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727545">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Multilateral ESs – ES involving a chain of Suppliers.  Do these still happen? Do they need to be included in the scope of I0237?</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dirty="0">
                          <a:solidFill>
                            <a:srgbClr val="000000"/>
                          </a:solidFill>
                          <a:effectLst/>
                          <a:latin typeface="Roboto" panose="02000000000000000000" pitchFamily="2" charset="0"/>
                          <a:ea typeface="Roboto" panose="02000000000000000000" pitchFamily="2" charset="0"/>
                          <a:cs typeface="Roboto" panose="02000000000000000000" pitchFamily="2" charset="0"/>
                        </a:rPr>
                        <a:t>Closed - leave unchanged until CSS solution. For CSS solution see topic 37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530107">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Non-Domestic gas only suppliers not using DTN – should there be a list of Suppliers that do or do not use the DTN? </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list being populated by OAMs and will be published once populated.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820460"/>
                  </a:ext>
                </a:extLst>
              </a:tr>
              <a:tr h="485775">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Alternative solutions to the DTN flows – for example a solution of using CSS rather than DTN</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11/12/2025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CSS solution being developed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624583">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Contacting consumer timescales - Is 20WDs now too long?</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dirty="0">
                          <a:solidFill>
                            <a:srgbClr val="000000"/>
                          </a:solidFill>
                          <a:effectLst/>
                          <a:latin typeface="Roboto" panose="02000000000000000000" pitchFamily="2" charset="0"/>
                          <a:ea typeface="Roboto" panose="02000000000000000000" pitchFamily="2" charset="0"/>
                          <a:cs typeface="Roboto" panose="02000000000000000000" pitchFamily="2" charset="0"/>
                        </a:rPr>
                        <a:t>Closed – agreed leave for now as ties in with Guaranteed Standards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2910118"/>
                  </a:ext>
                </a:extLst>
              </a:tr>
            </a:tbl>
          </a:graphicData>
        </a:graphic>
      </p:graphicFrame>
    </p:spTree>
    <p:extLst>
      <p:ext uri="{BB962C8B-B14F-4D97-AF65-F5344CB8AC3E}">
        <p14:creationId xmlns:p14="http://schemas.microsoft.com/office/powerpoint/2010/main" val="2662581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8404B-7708-4478-6D6B-9F5BC5634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8DFCC-0634-9093-B80A-D4EF813F79E1}"/>
              </a:ext>
            </a:extLst>
          </p:cNvPr>
          <p:cNvSpPr>
            <a:spLocks noGrp="1"/>
          </p:cNvSpPr>
          <p:nvPr>
            <p:ph type="title"/>
          </p:nvPr>
        </p:nvSpPr>
        <p:spPr/>
        <p:txBody>
          <a:bodyPr/>
          <a:lstStyle/>
          <a:p>
            <a:r>
              <a:rPr lang="en-GB"/>
              <a:t>topics discussed - 2</a:t>
            </a:r>
          </a:p>
        </p:txBody>
      </p:sp>
      <p:graphicFrame>
        <p:nvGraphicFramePr>
          <p:cNvPr id="4" name="Table 3">
            <a:extLst>
              <a:ext uri="{FF2B5EF4-FFF2-40B4-BE49-F238E27FC236}">
                <a16:creationId xmlns:a16="http://schemas.microsoft.com/office/drawing/2014/main" id="{216B1894-3746-A59F-BDD5-5161801610F1}"/>
              </a:ext>
            </a:extLst>
          </p:cNvPr>
          <p:cNvGraphicFramePr>
            <a:graphicFrameLocks noGrp="1"/>
          </p:cNvGraphicFramePr>
          <p:nvPr/>
        </p:nvGraphicFramePr>
        <p:xfrm>
          <a:off x="365760" y="1206076"/>
          <a:ext cx="11548871" cy="5626535"/>
        </p:xfrm>
        <a:graphic>
          <a:graphicData uri="http://schemas.openxmlformats.org/drawingml/2006/table">
            <a:tbl>
              <a:tblPr firstRow="1" firstCol="1" lastRow="1" lastCol="1" bandRow="1" bandCol="1"/>
              <a:tblGrid>
                <a:gridCol w="996696">
                  <a:extLst>
                    <a:ext uri="{9D8B030D-6E8A-4147-A177-3AD203B41FA5}">
                      <a16:colId xmlns:a16="http://schemas.microsoft.com/office/drawing/2014/main" val="3720770768"/>
                    </a:ext>
                  </a:extLst>
                </a:gridCol>
                <a:gridCol w="4114419">
                  <a:extLst>
                    <a:ext uri="{9D8B030D-6E8A-4147-A177-3AD203B41FA5}">
                      <a16:colId xmlns:a16="http://schemas.microsoft.com/office/drawing/2014/main" val="3334337024"/>
                    </a:ext>
                  </a:extLst>
                </a:gridCol>
                <a:gridCol w="885825">
                  <a:extLst>
                    <a:ext uri="{9D8B030D-6E8A-4147-A177-3AD203B41FA5}">
                      <a16:colId xmlns:a16="http://schemas.microsoft.com/office/drawing/2014/main" val="723024779"/>
                    </a:ext>
                  </a:extLst>
                </a:gridCol>
                <a:gridCol w="1066800">
                  <a:extLst>
                    <a:ext uri="{9D8B030D-6E8A-4147-A177-3AD203B41FA5}">
                      <a16:colId xmlns:a16="http://schemas.microsoft.com/office/drawing/2014/main" val="1053365203"/>
                    </a:ext>
                  </a:extLst>
                </a:gridCol>
                <a:gridCol w="4485131">
                  <a:extLst>
                    <a:ext uri="{9D8B030D-6E8A-4147-A177-3AD203B41FA5}">
                      <a16:colId xmlns:a16="http://schemas.microsoft.com/office/drawing/2014/main" val="4186353547"/>
                    </a:ext>
                  </a:extLst>
                </a:gridCol>
              </a:tblGrid>
              <a:tr h="470324">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reference</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check</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discussed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447517">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Re-registration SLA – should it be reduced / increased / remain the same?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leave unchanged until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064583"/>
                  </a:ext>
                </a:extLst>
              </a:tr>
              <a:tr h="352297">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10</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How is the cancellation of ESs working?</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 feedback in working group. Not required for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989131"/>
                  </a:ext>
                </a:extLst>
              </a:tr>
              <a:tr h="693463">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Customer service returners – is this still a valid reason? Does it need better definition or particularly steps? For example, should the ES Flag be used on re-registration?</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to remain until CSS solution. Will not be included in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882132">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MHHS issues – for example – are there any questions or clarifications on the steps to follow if the gaining supplier migrates the MPAN but the losing supplier has not started migration yet? </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 raised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693463">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Clause 5.3 - deleting metering reading history - cannot impact obligations to retain settlements data.  Does this need to be clarified?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 - housekeeping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in new CP - Will form part of shorter-term CP ahead of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820460"/>
                  </a:ext>
                </a:extLst>
              </a:tr>
              <a:tr h="6571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Consumer billing – should there be anything defined in the REC?  For example, SLA on refunds by the Erroneous Supplier?</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not required and covered by wider SLC requirements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693463">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15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Feedback on the SDEP process types – are they being used correctly?  Does anything need to be added or removed? Note R0122 is progressing.</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TBC – to be investigated once R0122 completes the change process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7886712"/>
                  </a:ext>
                </a:extLst>
              </a:tr>
              <a:tr h="595324">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Awareness of options available after SDEP, if it doesn’t work – has anyone tried the disputes process?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Guidance document to be updated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7795916"/>
                  </a:ext>
                </a:extLst>
              </a:tr>
            </a:tbl>
          </a:graphicData>
        </a:graphic>
      </p:graphicFrame>
    </p:spTree>
    <p:extLst>
      <p:ext uri="{BB962C8B-B14F-4D97-AF65-F5344CB8AC3E}">
        <p14:creationId xmlns:p14="http://schemas.microsoft.com/office/powerpoint/2010/main" val="613291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BEF9C-FC2E-ED9B-2CF5-D7A5A6AF73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5A764-B07D-458B-0B61-8BD667BDD595}"/>
              </a:ext>
            </a:extLst>
          </p:cNvPr>
          <p:cNvSpPr>
            <a:spLocks noGrp="1"/>
          </p:cNvSpPr>
          <p:nvPr>
            <p:ph type="title"/>
          </p:nvPr>
        </p:nvSpPr>
        <p:spPr/>
        <p:txBody>
          <a:bodyPr/>
          <a:lstStyle/>
          <a:p>
            <a:r>
              <a:rPr lang="en-GB"/>
              <a:t>topics discussed - 3</a:t>
            </a:r>
          </a:p>
        </p:txBody>
      </p:sp>
      <p:graphicFrame>
        <p:nvGraphicFramePr>
          <p:cNvPr id="4" name="Table 3">
            <a:extLst>
              <a:ext uri="{FF2B5EF4-FFF2-40B4-BE49-F238E27FC236}">
                <a16:creationId xmlns:a16="http://schemas.microsoft.com/office/drawing/2014/main" id="{6B38EA5F-E4A5-C8B3-8A0B-D2631FC5F852}"/>
              </a:ext>
            </a:extLst>
          </p:cNvPr>
          <p:cNvGraphicFramePr>
            <a:graphicFrameLocks noGrp="1"/>
          </p:cNvGraphicFramePr>
          <p:nvPr/>
        </p:nvGraphicFramePr>
        <p:xfrm>
          <a:off x="180975" y="1200361"/>
          <a:ext cx="11830049" cy="5585612"/>
        </p:xfrm>
        <a:graphic>
          <a:graphicData uri="http://schemas.openxmlformats.org/drawingml/2006/table">
            <a:tbl>
              <a:tblPr firstRow="1" firstCol="1" lastRow="1" lastCol="1" bandRow="1" bandCol="1"/>
              <a:tblGrid>
                <a:gridCol w="923925">
                  <a:extLst>
                    <a:ext uri="{9D8B030D-6E8A-4147-A177-3AD203B41FA5}">
                      <a16:colId xmlns:a16="http://schemas.microsoft.com/office/drawing/2014/main" val="3720770768"/>
                    </a:ext>
                  </a:extLst>
                </a:gridCol>
                <a:gridCol w="3895725">
                  <a:extLst>
                    <a:ext uri="{9D8B030D-6E8A-4147-A177-3AD203B41FA5}">
                      <a16:colId xmlns:a16="http://schemas.microsoft.com/office/drawing/2014/main" val="3334337024"/>
                    </a:ext>
                  </a:extLst>
                </a:gridCol>
                <a:gridCol w="962025">
                  <a:extLst>
                    <a:ext uri="{9D8B030D-6E8A-4147-A177-3AD203B41FA5}">
                      <a16:colId xmlns:a16="http://schemas.microsoft.com/office/drawing/2014/main" val="723024779"/>
                    </a:ext>
                  </a:extLst>
                </a:gridCol>
                <a:gridCol w="1219200">
                  <a:extLst>
                    <a:ext uri="{9D8B030D-6E8A-4147-A177-3AD203B41FA5}">
                      <a16:colId xmlns:a16="http://schemas.microsoft.com/office/drawing/2014/main" val="3577341413"/>
                    </a:ext>
                  </a:extLst>
                </a:gridCol>
                <a:gridCol w="4829174">
                  <a:extLst>
                    <a:ext uri="{9D8B030D-6E8A-4147-A177-3AD203B41FA5}">
                      <a16:colId xmlns:a16="http://schemas.microsoft.com/office/drawing/2014/main" val="1660504738"/>
                    </a:ext>
                  </a:extLst>
                </a:gridCol>
              </a:tblGrid>
              <a:tr h="491279">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reference</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check</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discussed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608316">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Fraud proven figures are increasing – are the steps clear? What happens if consumer contacts another industry participant?</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in new CP - Will form part of shorter-term CP ahead of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989131"/>
                  </a:ext>
                </a:extLst>
              </a:tr>
              <a:tr h="444987">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Should the ES reason descriptions match for both fuels? Are the still easy to understand (for raising and reviewing the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in new CP - Will form part of shorter-term CP ahead of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427221">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Should the ES reason codes match for both fuels?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leave until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502080">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20</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Prepayment consumers – consideration of specific steps or clarifications for traditional and smart PPM consumers?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 evidence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820460"/>
                  </a:ext>
                </a:extLst>
              </a:tr>
              <a:tr h="608316">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Change of Occupier flag – any feedback on knock on impacts for ES? For example, if CoO flag used on a switch does it make the ES more difficult to resolve?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 evidence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608316">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22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SoLR – what happens if ES was before SoLR and the Supplier no longer exists? Does this need to be set out in Schedule 30?</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06/11/2025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to be discussed as part of the SoLR working group. There is already some clarification in Schedule 30 clauses 4.7 &amp; 4.8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4648712"/>
                  </a:ext>
                </a:extLst>
              </a:tr>
              <a:tr h="608316">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Change of Supplier reads – how is the process working? Does anything need to be clarified? Note I0205 / MHHS. Can be flagged cross code.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no evidence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357450"/>
                  </a:ext>
                </a:extLst>
              </a:tr>
              <a:tr h="608316">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Withdrawal process – any issues or problems that directly result in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confirmed current requirements are clear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196446"/>
                  </a:ext>
                </a:extLst>
              </a:tr>
            </a:tbl>
          </a:graphicData>
        </a:graphic>
      </p:graphicFrame>
    </p:spTree>
    <p:extLst>
      <p:ext uri="{BB962C8B-B14F-4D97-AF65-F5344CB8AC3E}">
        <p14:creationId xmlns:p14="http://schemas.microsoft.com/office/powerpoint/2010/main" val="816931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BFEA-4E87-D5FC-7894-F9E63636D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0CDC2-C53C-147B-FC93-1877F1CF2686}"/>
              </a:ext>
            </a:extLst>
          </p:cNvPr>
          <p:cNvSpPr>
            <a:spLocks noGrp="1"/>
          </p:cNvSpPr>
          <p:nvPr>
            <p:ph type="title"/>
          </p:nvPr>
        </p:nvSpPr>
        <p:spPr/>
        <p:txBody>
          <a:bodyPr/>
          <a:lstStyle/>
          <a:p>
            <a:r>
              <a:rPr lang="en-GB"/>
              <a:t>topics discussed - 4</a:t>
            </a:r>
          </a:p>
        </p:txBody>
      </p:sp>
      <p:graphicFrame>
        <p:nvGraphicFramePr>
          <p:cNvPr id="4" name="Table 3">
            <a:extLst>
              <a:ext uri="{FF2B5EF4-FFF2-40B4-BE49-F238E27FC236}">
                <a16:creationId xmlns:a16="http://schemas.microsoft.com/office/drawing/2014/main" id="{0B547AB3-24D4-A296-941E-49422284990D}"/>
              </a:ext>
            </a:extLst>
          </p:cNvPr>
          <p:cNvGraphicFramePr>
            <a:graphicFrameLocks noGrp="1"/>
          </p:cNvGraphicFramePr>
          <p:nvPr/>
        </p:nvGraphicFramePr>
        <p:xfrm>
          <a:off x="285750" y="1247775"/>
          <a:ext cx="11649075" cy="5301114"/>
        </p:xfrm>
        <a:graphic>
          <a:graphicData uri="http://schemas.openxmlformats.org/drawingml/2006/table">
            <a:tbl>
              <a:tblPr firstRow="1" firstCol="1" lastRow="1" lastCol="1" bandRow="1" bandCol="1"/>
              <a:tblGrid>
                <a:gridCol w="1038225">
                  <a:extLst>
                    <a:ext uri="{9D8B030D-6E8A-4147-A177-3AD203B41FA5}">
                      <a16:colId xmlns:a16="http://schemas.microsoft.com/office/drawing/2014/main" val="3720770768"/>
                    </a:ext>
                  </a:extLst>
                </a:gridCol>
                <a:gridCol w="3829050">
                  <a:extLst>
                    <a:ext uri="{9D8B030D-6E8A-4147-A177-3AD203B41FA5}">
                      <a16:colId xmlns:a16="http://schemas.microsoft.com/office/drawing/2014/main" val="3334337024"/>
                    </a:ext>
                  </a:extLst>
                </a:gridCol>
                <a:gridCol w="1028700">
                  <a:extLst>
                    <a:ext uri="{9D8B030D-6E8A-4147-A177-3AD203B41FA5}">
                      <a16:colId xmlns:a16="http://schemas.microsoft.com/office/drawing/2014/main" val="723024779"/>
                    </a:ext>
                  </a:extLst>
                </a:gridCol>
                <a:gridCol w="1078611">
                  <a:extLst>
                    <a:ext uri="{9D8B030D-6E8A-4147-A177-3AD203B41FA5}">
                      <a16:colId xmlns:a16="http://schemas.microsoft.com/office/drawing/2014/main" val="820069007"/>
                    </a:ext>
                  </a:extLst>
                </a:gridCol>
                <a:gridCol w="4674489">
                  <a:extLst>
                    <a:ext uri="{9D8B030D-6E8A-4147-A177-3AD203B41FA5}">
                      <a16:colId xmlns:a16="http://schemas.microsoft.com/office/drawing/2014/main" val="4224739142"/>
                    </a:ext>
                  </a:extLst>
                </a:gridCol>
              </a:tblGrid>
              <a:tr h="580818">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reference</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check</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discussed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0">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Annulment process – any issues or problems that directly result in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confirmed current requirements are clear</a:t>
                      </a:r>
                    </a:p>
                    <a:p>
                      <a:pPr algn="l">
                        <a:lnSpc>
                          <a:spcPct val="115000"/>
                        </a:lnSpc>
                        <a:spcBef>
                          <a:spcPts val="600"/>
                        </a:spcBef>
                        <a:spcAft>
                          <a:spcPts val="600"/>
                        </a:spcAft>
                      </a:pPr>
                      <a:endPar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6243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Performance Assurance reporting – suggestions on improvements / tweaks / clarifications. Note topics above on alternative processes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26/03/26.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recommendations made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6243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Review of timings throughout the process – for example ES rejected but switches to original supplier immediately, also look at interactions with annulments or withdrawal</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remain unchanged until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820460"/>
                  </a:ext>
                </a:extLst>
              </a:tr>
              <a:tr h="6243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Housekeeping Changes – for example move footnotes into relevant section of Schedule 30.</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 - housekeeping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updated with version 3.1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452763">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29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Flag on GES and EES to show period of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11/12/2025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Leave unchanged until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171514"/>
                  </a:ext>
                </a:extLst>
              </a:tr>
              <a:tr h="514350">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30</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Updating escalation list – frequency – see Digital Service Provider</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09/10/2025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TBC – potential to split the PTs based on Domestic Premise Indicator to be investigated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724703"/>
                  </a:ext>
                </a:extLst>
              </a:tr>
              <a:tr h="4176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Phone line – mandatory or not? Just SDEP</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confirmed phone line is required.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0404286"/>
                  </a:ext>
                </a:extLst>
              </a:tr>
              <a:tr h="624339">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Conversations with Ombudsman – need to include both suppliers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recommendations made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4163030"/>
                  </a:ext>
                </a:extLst>
              </a:tr>
            </a:tbl>
          </a:graphicData>
        </a:graphic>
      </p:graphicFrame>
    </p:spTree>
    <p:extLst>
      <p:ext uri="{BB962C8B-B14F-4D97-AF65-F5344CB8AC3E}">
        <p14:creationId xmlns:p14="http://schemas.microsoft.com/office/powerpoint/2010/main" val="140423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6CBB-D860-AA04-0CB5-FB2AE3705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0BD0-EE78-B8EA-62ED-EBD9391655AD}"/>
              </a:ext>
            </a:extLst>
          </p:cNvPr>
          <p:cNvSpPr>
            <a:spLocks noGrp="1"/>
          </p:cNvSpPr>
          <p:nvPr>
            <p:ph type="title"/>
          </p:nvPr>
        </p:nvSpPr>
        <p:spPr>
          <a:xfrm>
            <a:off x="838200" y="383413"/>
            <a:ext cx="9284855" cy="660111"/>
          </a:xfrm>
        </p:spPr>
        <p:txBody>
          <a:bodyPr>
            <a:normAutofit/>
          </a:bodyPr>
          <a:lstStyle/>
          <a:p>
            <a:r>
              <a:rPr lang="en-GB"/>
              <a:t>topics discussed - 5</a:t>
            </a:r>
          </a:p>
        </p:txBody>
      </p:sp>
      <p:graphicFrame>
        <p:nvGraphicFramePr>
          <p:cNvPr id="4" name="Table 3">
            <a:extLst>
              <a:ext uri="{FF2B5EF4-FFF2-40B4-BE49-F238E27FC236}">
                <a16:creationId xmlns:a16="http://schemas.microsoft.com/office/drawing/2014/main" id="{10BCA74F-7A5C-22E1-6DEA-1D1C89895F69}"/>
              </a:ext>
            </a:extLst>
          </p:cNvPr>
          <p:cNvGraphicFramePr>
            <a:graphicFrameLocks noGrp="1"/>
          </p:cNvGraphicFramePr>
          <p:nvPr/>
        </p:nvGraphicFramePr>
        <p:xfrm>
          <a:off x="219075" y="1266824"/>
          <a:ext cx="11725274" cy="4598310"/>
        </p:xfrm>
        <a:graphic>
          <a:graphicData uri="http://schemas.openxmlformats.org/drawingml/2006/table">
            <a:tbl>
              <a:tblPr firstRow="1" firstCol="1" lastRow="1" lastCol="1" bandRow="1" bandCol="1"/>
              <a:tblGrid>
                <a:gridCol w="1151718">
                  <a:extLst>
                    <a:ext uri="{9D8B030D-6E8A-4147-A177-3AD203B41FA5}">
                      <a16:colId xmlns:a16="http://schemas.microsoft.com/office/drawing/2014/main" val="3720770768"/>
                    </a:ext>
                  </a:extLst>
                </a:gridCol>
                <a:gridCol w="3801282">
                  <a:extLst>
                    <a:ext uri="{9D8B030D-6E8A-4147-A177-3AD203B41FA5}">
                      <a16:colId xmlns:a16="http://schemas.microsoft.com/office/drawing/2014/main" val="3334337024"/>
                    </a:ext>
                  </a:extLst>
                </a:gridCol>
                <a:gridCol w="981075">
                  <a:extLst>
                    <a:ext uri="{9D8B030D-6E8A-4147-A177-3AD203B41FA5}">
                      <a16:colId xmlns:a16="http://schemas.microsoft.com/office/drawing/2014/main" val="723024779"/>
                    </a:ext>
                  </a:extLst>
                </a:gridCol>
                <a:gridCol w="1200150">
                  <a:extLst>
                    <a:ext uri="{9D8B030D-6E8A-4147-A177-3AD203B41FA5}">
                      <a16:colId xmlns:a16="http://schemas.microsoft.com/office/drawing/2014/main" val="3632298952"/>
                    </a:ext>
                  </a:extLst>
                </a:gridCol>
                <a:gridCol w="4591049">
                  <a:extLst>
                    <a:ext uri="{9D8B030D-6E8A-4147-A177-3AD203B41FA5}">
                      <a16:colId xmlns:a16="http://schemas.microsoft.com/office/drawing/2014/main" val="2393095284"/>
                    </a:ext>
                  </a:extLst>
                </a:gridCol>
              </a:tblGrid>
              <a:tr h="561976">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reference</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1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a:t>
                      </a:r>
                      <a:endParaRPr lang="en-GB" sz="11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check</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discussed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512064">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Added 09/10/25 – objections following an agreed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–will be resolved by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530352">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Housekeeping of D0301 – change Customer to Consumer, ET to ES etc.</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 - housekeeping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in new CP - Will form part of shorter-term CP ahead of the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820460"/>
                  </a:ext>
                </a:extLst>
              </a:tr>
              <a:tr h="530352">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Roboto" panose="02000000000000000000" pitchFamily="2" charset="0"/>
                          <a:ea typeface="Roboto" panose="02000000000000000000" pitchFamily="2" charset="0"/>
                          <a:cs typeface="Roboto" panose="02000000000000000000" pitchFamily="2" charset="0"/>
                        </a:rPr>
                        <a:t>Added Nov 25 – is a separate process for microbusiness required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added to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502920">
                <a:tc>
                  <a:txBody>
                    <a:bodyPr/>
                    <a:lstStyle/>
                    <a:p>
                      <a:pPr marL="0" algn="ctr" defTabSz="914400" rtl="0" eaLnBrk="1" latinLnBrk="0" hangingPunct="1">
                        <a:lnSpc>
                          <a:spcPct val="115000"/>
                        </a:lnSpc>
                        <a:spcBef>
                          <a:spcPts val="600"/>
                        </a:spcBef>
                        <a:spcAft>
                          <a:spcPts val="600"/>
                        </a:spcAft>
                      </a:pPr>
                      <a:r>
                        <a:rPr lang="en-GB" sz="1100" kern="1200">
                          <a:solidFill>
                            <a:srgbClr val="000000"/>
                          </a:solidFill>
                          <a:effectLst/>
                          <a:latin typeface="Roboto" panose="02000000000000000000" pitchFamily="2" charset="0"/>
                          <a:ea typeface="Roboto" panose="02000000000000000000" pitchFamily="2" charset="0"/>
                          <a:cs typeface="Roboto" panose="02000000000000000000" pitchFamily="2" charset="0"/>
                        </a:rPr>
                        <a:t>36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Discuss the introduction of a new Non-domestic only ES reason for TPI sales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22/01/26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Tbc –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added to CSS solution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5790781"/>
                  </a:ext>
                </a:extLst>
              </a:tr>
              <a:tr h="499173">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Depending on December 25 Working Group – discuss multi lateral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will not form part of CSS solution. Remains unchanged until then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8022440"/>
                  </a:ext>
                </a:extLst>
              </a:tr>
              <a:tr h="715972">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Added 14/01/26 – check on ES Status – should the descriptions match? Are they still relevant? Specifically, T – is it ever used?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19/02/2026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Closed – included in new CP. Correct to T included in R0313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7750113"/>
                  </a:ext>
                </a:extLst>
              </a:tr>
              <a:tr h="715972">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39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Erroneous Switch and Vulnerable Consumers</a:t>
                      </a:r>
                    </a:p>
                    <a:p>
                      <a:pPr>
                        <a:lnSpc>
                          <a:spcPct val="115000"/>
                        </a:lnSpc>
                        <a:spcBef>
                          <a:spcPts val="600"/>
                        </a:spcBef>
                        <a:spcAft>
                          <a:spcPts val="600"/>
                        </a:spcAft>
                      </a:pPr>
                      <a:endPar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100">
                          <a:solidFill>
                            <a:srgbClr val="000000"/>
                          </a:solidFill>
                          <a:effectLst/>
                          <a:latin typeface="Roboto" panose="02000000000000000000" pitchFamily="2" charset="0"/>
                          <a:ea typeface="Roboto" panose="02000000000000000000" pitchFamily="2" charset="0"/>
                          <a:cs typeface="Roboto" panose="02000000000000000000" pitchFamily="2" charset="0"/>
                        </a:rPr>
                        <a:t>26/03/2026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600"/>
                        </a:spcBef>
                        <a:spcAft>
                          <a:spcPts val="600"/>
                        </a:spcAft>
                      </a:pPr>
                      <a:r>
                        <a:rPr lang="en-GB" sz="1100" dirty="0">
                          <a:solidFill>
                            <a:srgbClr val="000000"/>
                          </a:solidFill>
                          <a:effectLst/>
                          <a:latin typeface="Roboto" panose="02000000000000000000" pitchFamily="2" charset="0"/>
                          <a:ea typeface="Roboto" panose="02000000000000000000" pitchFamily="2" charset="0"/>
                          <a:cs typeface="Roboto" panose="02000000000000000000" pitchFamily="2" charset="0"/>
                        </a:rPr>
                        <a:t>Closed – updated guidance provided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723616"/>
                  </a:ext>
                </a:extLst>
              </a:tr>
            </a:tbl>
          </a:graphicData>
        </a:graphic>
      </p:graphicFrame>
    </p:spTree>
    <p:extLst>
      <p:ext uri="{BB962C8B-B14F-4D97-AF65-F5344CB8AC3E}">
        <p14:creationId xmlns:p14="http://schemas.microsoft.com/office/powerpoint/2010/main" val="1409021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3802B-68E8-D12D-D5C1-191387D60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7DFC1-8891-D118-CD76-3D3B6D20371A}"/>
              </a:ext>
            </a:extLst>
          </p:cNvPr>
          <p:cNvSpPr>
            <a:spLocks noGrp="1"/>
          </p:cNvSpPr>
          <p:nvPr>
            <p:ph type="title"/>
          </p:nvPr>
        </p:nvSpPr>
        <p:spPr/>
        <p:txBody>
          <a:bodyPr>
            <a:noAutofit/>
          </a:bodyPr>
          <a:lstStyle/>
          <a:p>
            <a:r>
              <a:rPr lang="en-GB" sz="2000" dirty="0"/>
              <a:t>Erroneous Switch Review: All Change Proposals</a:t>
            </a:r>
          </a:p>
        </p:txBody>
      </p:sp>
      <p:sp>
        <p:nvSpPr>
          <p:cNvPr id="5" name="TextBox 4">
            <a:extLst>
              <a:ext uri="{FF2B5EF4-FFF2-40B4-BE49-F238E27FC236}">
                <a16:creationId xmlns:a16="http://schemas.microsoft.com/office/drawing/2014/main" id="{52730C8C-FCC6-000E-9184-6BE80DED740A}"/>
              </a:ext>
            </a:extLst>
          </p:cNvPr>
          <p:cNvSpPr txBox="1"/>
          <p:nvPr/>
        </p:nvSpPr>
        <p:spPr>
          <a:xfrm>
            <a:off x="838200" y="1141643"/>
            <a:ext cx="9857232" cy="2031325"/>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Following the completion of the I0237 working group, it was determined that I0237 would focus on the technical, CSS solution for the Erroneous Switch process, with two separate Change Proposals (R0313 and R0322) being raised to address legal drafting and quick wins. </a:t>
            </a: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Rectangle: Rounded Corners 2">
            <a:extLst>
              <a:ext uri="{FF2B5EF4-FFF2-40B4-BE49-F238E27FC236}">
                <a16:creationId xmlns:a16="http://schemas.microsoft.com/office/drawing/2014/main" id="{0447F30E-F6DB-419D-4D3C-DE53DC5F15B7}"/>
              </a:ext>
            </a:extLst>
          </p:cNvPr>
          <p:cNvSpPr/>
          <p:nvPr/>
        </p:nvSpPr>
        <p:spPr>
          <a:xfrm>
            <a:off x="123444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I0237 – Erroneous Switch Review: CSS 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current process for Erroneous Switch (ES) resolution has been reported as potentially failing some Consumers due to gaps within the process. ES obligations are a key Consumer-impacting process which facilitate the quick resolution of Consumer detriment as efficiently as possible and requires an end-to-end review including checking for alignment with Faster Switching, and Market-wide Half Hourly Settlement (MHHS). </a:t>
            </a:r>
          </a:p>
        </p:txBody>
      </p:sp>
      <p:sp>
        <p:nvSpPr>
          <p:cNvPr id="4" name="Rectangle: Rounded Corners 3">
            <a:extLst>
              <a:ext uri="{FF2B5EF4-FFF2-40B4-BE49-F238E27FC236}">
                <a16:creationId xmlns:a16="http://schemas.microsoft.com/office/drawing/2014/main" id="{C068A82B-CE13-4D72-2FB3-05F18E96CD4C}"/>
              </a:ext>
            </a:extLst>
          </p:cNvPr>
          <p:cNvSpPr/>
          <p:nvPr/>
        </p:nvSpPr>
        <p:spPr>
          <a:xfrm>
            <a:off x="449580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R0313 – Erroneous Switch Review: Amendments to Clause 4.5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current window for raising an ES is unnecessarily long, resulting in misalignment between formal industry processes and actual operational practice, and should have previously been reduced. This extended timeframe requires Energy Suppliers to continue monitoring and supporting legacy registrations well beyond their practical relevance, increasing operational and training overhead for exceptions that occur infrequently.</a:t>
            </a:r>
          </a:p>
        </p:txBody>
      </p:sp>
      <p:sp>
        <p:nvSpPr>
          <p:cNvPr id="6" name="Rectangle: Rounded Corners 5">
            <a:extLst>
              <a:ext uri="{FF2B5EF4-FFF2-40B4-BE49-F238E27FC236}">
                <a16:creationId xmlns:a16="http://schemas.microsoft.com/office/drawing/2014/main" id="{D9C8FF2B-F31A-0DAE-FDF6-2147B36929FD}"/>
              </a:ext>
            </a:extLst>
          </p:cNvPr>
          <p:cNvSpPr/>
          <p:nvPr/>
        </p:nvSpPr>
        <p:spPr>
          <a:xfrm>
            <a:off x="775716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R0322 Erroneous Switch Review: I0237 Clarifications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current ES drafting contains inconsistencies that can cause confusion and misunderstanding between Energy Suppliers regarding the applicable governance and process requirements, creating ambiguity around the correct contractual and operational framework. In addition, the I0237 Working Group has identified further required amendments to Schedule 30, highlighting that the existing drafting does not fully or accurately reflect intended process arrangements or correct terminology. </a:t>
            </a:r>
          </a:p>
        </p:txBody>
      </p:sp>
    </p:spTree>
    <p:extLst>
      <p:ext uri="{BB962C8B-B14F-4D97-AF65-F5344CB8AC3E}">
        <p14:creationId xmlns:p14="http://schemas.microsoft.com/office/powerpoint/2010/main" val="3614662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D03F3-E897-5B93-617A-BDDD49F45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890AD-DB56-B375-A2AF-D986E91FAFFE}"/>
              </a:ext>
            </a:extLst>
          </p:cNvPr>
          <p:cNvSpPr>
            <a:spLocks noGrp="1"/>
          </p:cNvSpPr>
          <p:nvPr>
            <p:ph type="title"/>
          </p:nvPr>
        </p:nvSpPr>
        <p:spPr/>
        <p:txBody>
          <a:bodyPr>
            <a:noAutofit/>
          </a:bodyPr>
          <a:lstStyle/>
          <a:p>
            <a:r>
              <a:rPr lang="en-GB" sz="2000" dirty="0"/>
              <a:t>Erroneous Switch Review: Proposed Solutions</a:t>
            </a:r>
          </a:p>
        </p:txBody>
      </p:sp>
      <p:sp>
        <p:nvSpPr>
          <p:cNvPr id="5" name="TextBox 4">
            <a:extLst>
              <a:ext uri="{FF2B5EF4-FFF2-40B4-BE49-F238E27FC236}">
                <a16:creationId xmlns:a16="http://schemas.microsoft.com/office/drawing/2014/main" id="{C805CBD0-1D67-59A8-965F-2E1A8EF0221C}"/>
              </a:ext>
            </a:extLst>
          </p:cNvPr>
          <p:cNvSpPr txBox="1"/>
          <p:nvPr/>
        </p:nvSpPr>
        <p:spPr>
          <a:xfrm>
            <a:off x="838200" y="1141643"/>
            <a:ext cx="9857232" cy="2031325"/>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Following the completion of the I0237 working group, it was determined that I0237 would focus on the technical, CSS solution for the Erroneous Switch process, with two separate Change Proposals (R0313 and R0322) being raised to address legal drafting and quick wins. </a:t>
            </a: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Rectangle: Rounded Corners 2">
            <a:extLst>
              <a:ext uri="{FF2B5EF4-FFF2-40B4-BE49-F238E27FC236}">
                <a16:creationId xmlns:a16="http://schemas.microsoft.com/office/drawing/2014/main" id="{4DA22857-0DFD-ADEE-8C0A-CF8FACA396ED}"/>
              </a:ext>
            </a:extLst>
          </p:cNvPr>
          <p:cNvSpPr/>
          <p:nvPr/>
        </p:nvSpPr>
        <p:spPr>
          <a:xfrm>
            <a:off x="123444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I0237 – Erroneous Switch Review: CSS Solution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proposed solution for I0237 will be a technical, CSS solution. An initial CSS process map was developed utilising the I0237 working group. This is, however, subject to change as the Issue progresses through the technical process. </a:t>
            </a:r>
            <a:r>
              <a:rPr kumimoji="0" lang="en-GB" sz="1800" b="0" i="0" u="none" strike="noStrike" kern="1200" cap="all" spc="0" normalizeH="0" baseline="0" noProof="0" dirty="0">
                <a:ln>
                  <a:noFill/>
                </a:ln>
                <a:solidFill>
                  <a:prstClr val="white"/>
                </a:solidFill>
                <a:effectLst/>
                <a:uLnTx/>
                <a:uFillTx/>
                <a:latin typeface="Calibri" panose="020F0502020204030204"/>
                <a:ea typeface="+mn-ea"/>
                <a:cs typeface="+mn-cs"/>
              </a:rPr>
              <a:t> </a:t>
            </a:r>
            <a:endParaRPr kumimoji="0" lang="en-GB" sz="12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Rectangle: Rounded Corners 3">
            <a:extLst>
              <a:ext uri="{FF2B5EF4-FFF2-40B4-BE49-F238E27FC236}">
                <a16:creationId xmlns:a16="http://schemas.microsoft.com/office/drawing/2014/main" id="{921F9B27-A7F7-B49E-3137-B13FABA2B341}"/>
              </a:ext>
            </a:extLst>
          </p:cNvPr>
          <p:cNvSpPr/>
          <p:nvPr/>
        </p:nvSpPr>
        <p:spPr>
          <a:xfrm>
            <a:off x="449580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R0313 – Erroneous Switch Review: Amendments to Clause 4.5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Amend Schedule 30 – Resolution of Consumer Facing Switching and Billing Issues, Section B, Clause 4.5 to align the Code with evidence</a:t>
            </a:r>
            <a:r>
              <a:rPr kumimoji="0" lang="en-GB" sz="1400" b="0" i="0" u="none" strike="noStrike" kern="1200" cap="all"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a:t>
            </a: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based operational practice, reduces unnecessary process overhead, and simplify Energy Supplier obligations</a:t>
            </a:r>
            <a:endParaRPr kumimoji="0" lang="en-GB" sz="105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Rectangle: Rounded Corners 5">
            <a:extLst>
              <a:ext uri="{FF2B5EF4-FFF2-40B4-BE49-F238E27FC236}">
                <a16:creationId xmlns:a16="http://schemas.microsoft.com/office/drawing/2014/main" id="{1BF50CAE-0394-083F-773A-63DB2776BAF7}"/>
              </a:ext>
            </a:extLst>
          </p:cNvPr>
          <p:cNvSpPr/>
          <p:nvPr/>
        </p:nvSpPr>
        <p:spPr>
          <a:xfrm>
            <a:off x="7757160" y="2368296"/>
            <a:ext cx="2542032" cy="427939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R0322 Erroneous Switch Review: I0237 Clarifications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General Updates include the following: Customer to Consumer, Transfer to Switch, Updating the Erroneous Switch Reason code description to dual fuel reasons where appropriate,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clarify when the Erroneous Switch Flag should be and should not be used.</a:t>
            </a:r>
            <a:endParaRPr kumimoji="0" lang="en-GB" sz="12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78909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267E-7832-4873-DB8C-7945EFBC0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C1627-B383-9475-94BB-411AEAE86C31}"/>
              </a:ext>
            </a:extLst>
          </p:cNvPr>
          <p:cNvSpPr>
            <a:spLocks noGrp="1"/>
          </p:cNvSpPr>
          <p:nvPr>
            <p:ph type="title"/>
          </p:nvPr>
        </p:nvSpPr>
        <p:spPr>
          <a:xfrm>
            <a:off x="838200" y="464782"/>
            <a:ext cx="9284855" cy="660111"/>
          </a:xfrm>
        </p:spPr>
        <p:txBody>
          <a:bodyPr>
            <a:noAutofit/>
          </a:bodyPr>
          <a:lstStyle/>
          <a:p>
            <a:r>
              <a:rPr lang="en-GB" sz="2400"/>
              <a:t>R0313 - Erroneous Switch Review: Amendments to Clause 4.5</a:t>
            </a:r>
            <a:br>
              <a:rPr lang="en-GB"/>
            </a:br>
            <a:endParaRPr lang="en-GB"/>
          </a:p>
        </p:txBody>
      </p:sp>
      <p:sp>
        <p:nvSpPr>
          <p:cNvPr id="10" name="Table Placeholder 2">
            <a:extLst>
              <a:ext uri="{FF2B5EF4-FFF2-40B4-BE49-F238E27FC236}">
                <a16:creationId xmlns:a16="http://schemas.microsoft.com/office/drawing/2014/main" id="{9E199FD4-1DCD-856A-5A49-81F81F5B9B67}"/>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able Placeholder 2">
            <a:extLst>
              <a:ext uri="{FF2B5EF4-FFF2-40B4-BE49-F238E27FC236}">
                <a16:creationId xmlns:a16="http://schemas.microsoft.com/office/drawing/2014/main" id="{292B428C-5CF9-F684-D2C1-46EAA23AEA58}"/>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3" name="TextBox 2">
            <a:extLst>
              <a:ext uri="{FF2B5EF4-FFF2-40B4-BE49-F238E27FC236}">
                <a16:creationId xmlns:a16="http://schemas.microsoft.com/office/drawing/2014/main" id="{CB29A755-2412-89B6-9942-C089BC8ADBB7}"/>
              </a:ext>
            </a:extLst>
          </p:cNvPr>
          <p:cNvSpPr txBox="1"/>
          <p:nvPr/>
        </p:nvSpPr>
        <p:spPr>
          <a:xfrm>
            <a:off x="632794" y="1264911"/>
            <a:ext cx="10926412"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hlinkClick r:id="" action="ppaction://noaction">
                  <a:extLst>
                    <a:ext uri="{A12FA001-AC4F-418D-AE19-62706E023703}">
                      <ahyp:hlinkClr xmlns:ahyp="http://schemas.microsoft.com/office/drawing/2018/hyperlinkcolor" val="tx"/>
                    </a:ext>
                  </a:extLst>
                </a:hlinkClick>
              </a:rPr>
              <a:t>What is the scope?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hlinkClick r:id="" action="ppaction://noaction">
                <a:extLst>
                  <a:ext uri="{A12FA001-AC4F-418D-AE19-62706E023703}">
                    <ahyp:hlinkClr xmlns:ahyp="http://schemas.microsoft.com/office/drawing/2018/hyperlinkcolor" val="tx"/>
                  </a:ext>
                </a:extLst>
              </a:hlinkClick>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Updating Erroneous Switch cut off from 24 months to 12 months.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Updating Schedule 30 and correcting Gas Status Response RET code 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What stage is it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Currently with REC Legal team for review</a:t>
            </a: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What happens next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Will go through the full REC change process including Party impact assessment and consultation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Planned implementation date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be confirmed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earlier than November 2026 release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later than any implementation of I0237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79519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9110-3874-E264-7416-0B2EB9D2F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AF77C-D95B-4117-5E12-02746EA35D43}"/>
              </a:ext>
            </a:extLst>
          </p:cNvPr>
          <p:cNvSpPr>
            <a:spLocks noGrp="1"/>
          </p:cNvSpPr>
          <p:nvPr>
            <p:ph type="title"/>
          </p:nvPr>
        </p:nvSpPr>
        <p:spPr>
          <a:xfrm>
            <a:off x="838200" y="464782"/>
            <a:ext cx="9284855" cy="660111"/>
          </a:xfrm>
        </p:spPr>
        <p:txBody>
          <a:bodyPr>
            <a:noAutofit/>
          </a:bodyPr>
          <a:lstStyle/>
          <a:p>
            <a:r>
              <a:rPr lang="en-GB" sz="2400" dirty="0"/>
              <a:t>R0322 – Erroneous Switch Review: I0237 Clarifications</a:t>
            </a:r>
            <a:br>
              <a:rPr lang="en-GB" dirty="0"/>
            </a:br>
            <a:endParaRPr lang="en-GB" dirty="0"/>
          </a:p>
        </p:txBody>
      </p:sp>
      <p:sp>
        <p:nvSpPr>
          <p:cNvPr id="10" name="Table Placeholder 2">
            <a:extLst>
              <a:ext uri="{FF2B5EF4-FFF2-40B4-BE49-F238E27FC236}">
                <a16:creationId xmlns:a16="http://schemas.microsoft.com/office/drawing/2014/main" id="{C718B941-5938-148A-C93B-373E291234D1}"/>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able Placeholder 2">
            <a:extLst>
              <a:ext uri="{FF2B5EF4-FFF2-40B4-BE49-F238E27FC236}">
                <a16:creationId xmlns:a16="http://schemas.microsoft.com/office/drawing/2014/main" id="{D6BA6D33-F8ED-9DEC-F0D6-C2A7BFC1370C}"/>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3" name="TextBox 2">
            <a:extLst>
              <a:ext uri="{FF2B5EF4-FFF2-40B4-BE49-F238E27FC236}">
                <a16:creationId xmlns:a16="http://schemas.microsoft.com/office/drawing/2014/main" id="{49A68732-DE5D-FC90-8006-964134B5E225}"/>
              </a:ext>
            </a:extLst>
          </p:cNvPr>
          <p:cNvSpPr txBox="1"/>
          <p:nvPr/>
        </p:nvSpPr>
        <p:spPr>
          <a:xfrm>
            <a:off x="854015" y="984876"/>
            <a:ext cx="1092641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Schedule 30</a:t>
            </a: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Changed Customer to Consumer, Transfer to Switch and MPAN to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MPxN</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Added table of ES reason codes, name and description – should this be here or in the data item?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Clarified the description of ES reason “Technical”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Removed part of 5.3 to make sure it does not conflict with settlement obligations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Clarified when 6.5(d) should apply – do you agree?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ES flag data item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Clarified that this is the final step in the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Clarified the enumerations are single letter</a:t>
            </a: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RET and gas data items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Updated Customer to Consumer, Transfer to Switch, Schedule 10 to Schedule 30, Current to New and Original to 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Amended ES reason descriptions to match electricity – values are unchanged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Amended Status Response to match electricity – values are unchanged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D0301 and electricity data items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Updated Customer to Consumer, Transfer to Switch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Amended ES reason descriptions to match gas – values are unchanged</a:t>
            </a:r>
          </a:p>
        </p:txBody>
      </p:sp>
    </p:spTree>
    <p:extLst>
      <p:ext uri="{BB962C8B-B14F-4D97-AF65-F5344CB8AC3E}">
        <p14:creationId xmlns:p14="http://schemas.microsoft.com/office/powerpoint/2010/main" val="41125869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039D8-E395-D5C7-CBCC-8B648AD65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0C966F-43F3-1173-88DA-543B46FA815B}"/>
              </a:ext>
            </a:extLst>
          </p:cNvPr>
          <p:cNvSpPr>
            <a:spLocks noGrp="1"/>
          </p:cNvSpPr>
          <p:nvPr>
            <p:ph type="title"/>
          </p:nvPr>
        </p:nvSpPr>
        <p:spPr>
          <a:xfrm>
            <a:off x="838200" y="519646"/>
            <a:ext cx="9284855" cy="660111"/>
          </a:xfrm>
        </p:spPr>
        <p:txBody>
          <a:bodyPr>
            <a:noAutofit/>
          </a:bodyPr>
          <a:lstStyle/>
          <a:p>
            <a:r>
              <a:rPr lang="en-GB" sz="2400" dirty="0"/>
              <a:t>R0322 – Erroneous Switch Review: I0237 Clarifications</a:t>
            </a:r>
            <a:br>
              <a:rPr lang="en-GB" dirty="0"/>
            </a:br>
            <a:endParaRPr lang="en-GB" dirty="0"/>
          </a:p>
        </p:txBody>
      </p:sp>
      <p:sp>
        <p:nvSpPr>
          <p:cNvPr id="10" name="Table Placeholder 2">
            <a:extLst>
              <a:ext uri="{FF2B5EF4-FFF2-40B4-BE49-F238E27FC236}">
                <a16:creationId xmlns:a16="http://schemas.microsoft.com/office/drawing/2014/main" id="{04030238-8592-297B-2E76-EE447C0C307E}"/>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able Placeholder 2">
            <a:extLst>
              <a:ext uri="{FF2B5EF4-FFF2-40B4-BE49-F238E27FC236}">
                <a16:creationId xmlns:a16="http://schemas.microsoft.com/office/drawing/2014/main" id="{3DE336FA-5E1E-9D06-3DE9-321277FC3B41}"/>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3" name="TextBox 2">
            <a:extLst>
              <a:ext uri="{FF2B5EF4-FFF2-40B4-BE49-F238E27FC236}">
                <a16:creationId xmlns:a16="http://schemas.microsoft.com/office/drawing/2014/main" id="{2D29F5D0-F624-3C44-90BF-CF569C645D1C}"/>
              </a:ext>
            </a:extLst>
          </p:cNvPr>
          <p:cNvSpPr txBox="1"/>
          <p:nvPr/>
        </p:nvSpPr>
        <p:spPr>
          <a:xfrm>
            <a:off x="632794" y="1264911"/>
            <a:ext cx="10926412"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What stage is it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Currently undergoing Code manager initial assessment. Proposal Plan will be published and shared with the Proposal Plan.  </a:t>
            </a:r>
            <a:b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What happens next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Will go through the full REC change process including Party impact assessment and consultation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rPr>
              <a:t>Planned implementation date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srgbClr val="70ADA3">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be confirmed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earlier than November 2026 release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later than any implementation of I0237</a:t>
            </a:r>
          </a:p>
        </p:txBody>
      </p:sp>
    </p:spTree>
    <p:extLst>
      <p:ext uri="{BB962C8B-B14F-4D97-AF65-F5344CB8AC3E}">
        <p14:creationId xmlns:p14="http://schemas.microsoft.com/office/powerpoint/2010/main" val="1524370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D43A-09F7-F58D-84C9-BEFAC44FFF9F}"/>
              </a:ext>
            </a:extLst>
          </p:cNvPr>
          <p:cNvSpPr>
            <a:spLocks noGrp="1"/>
          </p:cNvSpPr>
          <p:nvPr>
            <p:ph type="title"/>
          </p:nvPr>
        </p:nvSpPr>
        <p:spPr/>
        <p:txBody>
          <a:bodyPr>
            <a:normAutofit fontScale="90000"/>
          </a:bodyPr>
          <a:lstStyle/>
          <a:p>
            <a:r>
              <a:rPr lang="en-GB" dirty="0"/>
              <a:t>New Performance Assurance Change Proposals</a:t>
            </a:r>
          </a:p>
        </p:txBody>
      </p:sp>
      <p:sp>
        <p:nvSpPr>
          <p:cNvPr id="3" name="Content Placeholder 2">
            <a:extLst>
              <a:ext uri="{FF2B5EF4-FFF2-40B4-BE49-F238E27FC236}">
                <a16:creationId xmlns:a16="http://schemas.microsoft.com/office/drawing/2014/main" id="{B1E27A46-75FB-C2E1-EA70-396DC463B0DD}"/>
              </a:ext>
            </a:extLst>
          </p:cNvPr>
          <p:cNvSpPr>
            <a:spLocks noGrp="1"/>
          </p:cNvSpPr>
          <p:nvPr>
            <p:ph sz="quarter" idx="10"/>
          </p:nvPr>
        </p:nvSpPr>
        <p:spPr>
          <a:xfrm>
            <a:off x="838200" y="1574134"/>
            <a:ext cx="10024872" cy="5046121"/>
          </a:xfrm>
        </p:spPr>
        <p:txBody>
          <a:bodyPr>
            <a:normAutofit fontScale="47500" lnSpcReduction="20000"/>
          </a:bodyPr>
          <a:lstStyle/>
          <a:p>
            <a:pPr>
              <a:lnSpc>
                <a:spcPct val="120000"/>
              </a:lnSpc>
            </a:pPr>
            <a:r>
              <a:rPr lang="en-GB" sz="4300" dirty="0"/>
              <a:t>A new Change Proposal following the Erroneous Switch Review is also expected to implement updates to the Performance Assurance Reporting. </a:t>
            </a:r>
          </a:p>
          <a:p>
            <a:pPr>
              <a:lnSpc>
                <a:spcPct val="120000"/>
              </a:lnSpc>
            </a:pPr>
            <a:r>
              <a:rPr lang="en-GB" sz="4300" b="1" dirty="0"/>
              <a:t>I/R0XXX – Erroneous Switch Review: Assurance Reporting Update</a:t>
            </a:r>
          </a:p>
          <a:p>
            <a:pPr>
              <a:lnSpc>
                <a:spcPct val="120000"/>
              </a:lnSpc>
            </a:pPr>
            <a:r>
              <a:rPr lang="en-GB" sz="4300" dirty="0"/>
              <a:t>There is gap in the Erroneous Switch (ES) Performance Assurance reporting as the DTN does not provide MPXN level data up front. It requires individual ES permission before MPXNs are provided. However, CSS reporting does provide monthly MPXN level report. As such end-to-end monitoring of the ES process cannot be carried out at a MPXN level.</a:t>
            </a:r>
          </a:p>
          <a:p>
            <a:pPr>
              <a:lnSpc>
                <a:spcPct val="120000"/>
              </a:lnSpc>
            </a:pPr>
            <a:r>
              <a:rPr lang="en-GB" sz="4300" dirty="0"/>
              <a:t>Solution: Updated Performance Assurance Reporting Catalogue (PARC) to mandate MPXN level data for all ES reporting. Housekeeping changes to the PARC to remove redundant flows from the ES reporting requirements.</a:t>
            </a:r>
          </a:p>
          <a:p>
            <a:pPr>
              <a:lnSpc>
                <a:spcPct val="120000"/>
              </a:lnSpc>
            </a:pPr>
            <a:r>
              <a:rPr lang="en-GB" sz="4300" dirty="0"/>
              <a:t>The I0237 Erroneous Switch Review highlighted this as a “quick win” from the working group. This can be progressed while I0237 continues and alongside R0313 and R0322.</a:t>
            </a:r>
          </a:p>
          <a:p>
            <a:endParaRPr lang="en-GB" sz="2000" dirty="0"/>
          </a:p>
        </p:txBody>
      </p:sp>
    </p:spTree>
    <p:extLst>
      <p:ext uri="{BB962C8B-B14F-4D97-AF65-F5344CB8AC3E}">
        <p14:creationId xmlns:p14="http://schemas.microsoft.com/office/powerpoint/2010/main" val="2386952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D629-7329-973F-E9BC-046B8DC0A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3DE36-32CE-45EA-D2DE-D02F81F36EFC}"/>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8. I0228 - ECOES API for Export MPAN Creation at Scale</a:t>
            </a: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0FF02B90-807F-7788-16C1-82D945860AF3}"/>
              </a:ext>
            </a:extLst>
          </p:cNvPr>
          <p:cNvSpPr>
            <a:spLocks noGrp="1"/>
          </p:cNvSpPr>
          <p:nvPr>
            <p:ph type="body" sz="quarter" idx="10"/>
          </p:nvPr>
        </p:nvSpPr>
        <p:spPr/>
        <p:txBody>
          <a:bodyPr/>
          <a:lstStyle/>
          <a:p>
            <a:r>
              <a:rPr lang="en-GB" dirty="0"/>
              <a:t>James hardy</a:t>
            </a:r>
          </a:p>
        </p:txBody>
      </p:sp>
    </p:spTree>
    <p:extLst>
      <p:ext uri="{BB962C8B-B14F-4D97-AF65-F5344CB8AC3E}">
        <p14:creationId xmlns:p14="http://schemas.microsoft.com/office/powerpoint/2010/main" val="3080387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pPr lvl="0"/>
            <a:r>
              <a:rPr lang="en-GB" dirty="0">
                <a:latin typeface="Roboto"/>
                <a:ea typeface="Roboto"/>
                <a:cs typeface="Roboto"/>
              </a:rPr>
              <a:t>I0228 – ECOES API export MPAN creation at scale</a:t>
            </a:r>
          </a:p>
        </p:txBody>
      </p:sp>
      <p:sp>
        <p:nvSpPr>
          <p:cNvPr id="3" name="TextBox 2">
            <a:extLst>
              <a:ext uri="{FF2B5EF4-FFF2-40B4-BE49-F238E27FC236}">
                <a16:creationId xmlns:a16="http://schemas.microsoft.com/office/drawing/2014/main" id="{90336F00-F4B5-AE36-08C9-7336FCDACF9A}"/>
              </a:ext>
            </a:extLst>
          </p:cNvPr>
          <p:cNvSpPr txBox="1"/>
          <p:nvPr/>
        </p:nvSpPr>
        <p:spPr>
          <a:xfrm>
            <a:off x="603849" y="1570007"/>
            <a:ext cx="10118785" cy="507831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There is an open Information Request for this Issue (02 April to 08 May 2026), looking to establish the long term use case for such an API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Code Manager is asking if Energy Suppliers can provide how many Export MPANs they have created throughout 2023 – 2025 that were not related to new developments or Feed In Tariff (FIT)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Ideally numbers to be provided per DNO per month, so we have a rough gauge of how often the bulk MPAN creation process was required to be used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We are also asking for your experience in having to provide additional information to the DNO, and in using the bulk MPAN creation process including: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Pain points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it was significantly different between different DNOs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Any questions, or you wish to request an extension to respond to the Information Request please email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change.management@recmanager.co.uk</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36018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4A4BF-395F-76FC-5023-20DE307F0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19170-261F-9736-288A-09FC5A05BB0E}"/>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9. R0321 - DNOs Create Export MPANs for New Housing Developments</a:t>
            </a:r>
          </a:p>
        </p:txBody>
      </p:sp>
      <p:sp>
        <p:nvSpPr>
          <p:cNvPr id="4" name="Text Placeholder 3">
            <a:extLst>
              <a:ext uri="{FF2B5EF4-FFF2-40B4-BE49-F238E27FC236}">
                <a16:creationId xmlns:a16="http://schemas.microsoft.com/office/drawing/2014/main" id="{97F934A6-030B-519A-9973-FCAC0BC35B1A}"/>
              </a:ext>
            </a:extLst>
          </p:cNvPr>
          <p:cNvSpPr>
            <a:spLocks noGrp="1"/>
          </p:cNvSpPr>
          <p:nvPr>
            <p:ph type="body" sz="quarter" idx="10"/>
          </p:nvPr>
        </p:nvSpPr>
        <p:spPr/>
        <p:txBody>
          <a:bodyPr/>
          <a:lstStyle/>
          <a:p>
            <a:r>
              <a:rPr lang="en-GB" dirty="0"/>
              <a:t>James hardy</a:t>
            </a:r>
          </a:p>
        </p:txBody>
      </p:sp>
    </p:spTree>
    <p:extLst>
      <p:ext uri="{BB962C8B-B14F-4D97-AF65-F5344CB8AC3E}">
        <p14:creationId xmlns:p14="http://schemas.microsoft.com/office/powerpoint/2010/main" val="2324806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pPr lvl="0"/>
            <a:r>
              <a:rPr lang="en-GB" dirty="0">
                <a:latin typeface="Roboto"/>
                <a:ea typeface="Roboto"/>
                <a:cs typeface="Roboto"/>
              </a:rPr>
              <a:t>R0321 – </a:t>
            </a:r>
            <a:r>
              <a:rPr lang="en-GB" dirty="0" err="1">
                <a:latin typeface="Roboto"/>
                <a:ea typeface="Roboto"/>
                <a:cs typeface="Roboto"/>
              </a:rPr>
              <a:t>dnos</a:t>
            </a:r>
            <a:r>
              <a:rPr lang="en-GB" dirty="0">
                <a:latin typeface="Roboto"/>
                <a:ea typeface="Roboto"/>
                <a:cs typeface="Roboto"/>
              </a:rPr>
              <a:t> create export </a:t>
            </a:r>
            <a:r>
              <a:rPr lang="en-GB" dirty="0" err="1">
                <a:latin typeface="Roboto"/>
                <a:ea typeface="Roboto"/>
                <a:cs typeface="Roboto"/>
              </a:rPr>
              <a:t>mpans</a:t>
            </a:r>
            <a:r>
              <a:rPr lang="en-GB" dirty="0">
                <a:latin typeface="Roboto"/>
                <a:ea typeface="Roboto"/>
                <a:cs typeface="Roboto"/>
              </a:rPr>
              <a:t> for new housing developments</a:t>
            </a: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224950"/>
            <a:ext cx="11967714"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 legal text – Schedule 27 RMP Lifecycle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3.1 Where a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Distribution Network Operator</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creates a new connection to a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3"/>
              </a:rPr>
              <a:t>Location</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from its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4"/>
              </a:rPr>
              <a:t>Distribution System</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(unless the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5"/>
              </a:rPr>
              <a:t>Metering Point</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is to be registered in the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6"/>
              </a:rPr>
              <a:t>Central Meter Registration Service</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p>
          <a:p>
            <a:pPr marL="342900" marR="0" lvl="0" indent="-342900" algn="l" defTabSz="914400" rtl="0" eaLnBrk="1" fontAlgn="auto" latinLnBrk="0" hangingPunct="1">
              <a:lnSpc>
                <a:spcPct val="100000"/>
              </a:lnSpc>
              <a:spcBef>
                <a:spcPts val="0"/>
              </a:spcBef>
              <a:spcAft>
                <a:spcPts val="0"/>
              </a:spcAft>
              <a:buClrTx/>
              <a:buSzTx/>
              <a:buFontTx/>
              <a:buAutoNum type="alphaLcParenBoth"/>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(b) agrees with an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7"/>
              </a:rPr>
              <a:t>Electricity Supplier</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that a new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5"/>
              </a:rPr>
              <a:t>Metering Point</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should be created in accordance with 	Paragraph 7;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(c) decides to enter a new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5"/>
              </a:rPr>
              <a:t>Metering Point</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within its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8"/>
              </a:rPr>
              <a:t>Electricity Retail Data Service</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 is notified of an approved transfer from the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6"/>
              </a:rPr>
              <a:t>Central Meter Registration Service</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to the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9"/>
              </a:rPr>
              <a:t>Supplier  Meter  Registration   Service</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in accordance with the </a:t>
            </a:r>
            <a:r>
              <a:rPr kumimoji="0" lang="en-IN"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10"/>
              </a:rPr>
              <a:t>BSCP</a:t>
            </a:r>
            <a:r>
              <a:rPr kumimoji="0" lang="en-IN"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68, </a:t>
            </a: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then </a:t>
            </a:r>
            <a:r>
              <a:rPr kumimoji="0" lang="en-GB" sz="1800" b="0" i="1"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the Distribution Network Operator </a:t>
            </a:r>
            <a:r>
              <a:rPr kumimoji="0" lang="en-GB" sz="1800" b="0" i="1" u="none" strike="sng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it</a:t>
            </a:r>
            <a:r>
              <a:rPr kumimoji="0" lang="en-GB" sz="1800" b="0" i="1"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shall ensure that a record for a new Metering Point is entered within its </a:t>
            </a:r>
            <a:r>
              <a:rPr kumimoji="0" lang="en-GB"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8"/>
              </a:rPr>
              <a:t>Electricity Retail Data Service</a:t>
            </a:r>
            <a:r>
              <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and sent to the </a:t>
            </a:r>
            <a:r>
              <a:rPr kumimoji="0" lang="en-GB" sz="1800" b="0" i="1" u="sng"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11"/>
              </a:rPr>
              <a:t>CSS Provider</a:t>
            </a:r>
            <a:r>
              <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in accordance with the interface table below. </a:t>
            </a:r>
            <a:r>
              <a:rPr kumimoji="0" lang="en-GB" sz="1800" b="0" i="1"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Where the Distribution Network Operator is aware that the Location will export electricity, the Distribution Network Operator shall create a new record for an Export Metering Point (as well as an Import Metering Point).</a:t>
            </a:r>
            <a:endParaRPr kumimoji="0" lang="en-GB" sz="18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926846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C5E9-31C3-7B42-3643-5C4D437607C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9B7FC4B-6A01-7A27-DD24-1D3C275A1774}"/>
              </a:ext>
            </a:extLst>
          </p:cNvPr>
          <p:cNvSpPr txBox="1">
            <a:spLocks noGrp="1"/>
          </p:cNvSpPr>
          <p:nvPr>
            <p:ph type="title"/>
          </p:nvPr>
        </p:nvSpPr>
        <p:spPr/>
        <p:txBody>
          <a:bodyPr>
            <a:normAutofit fontScale="90000"/>
          </a:bodyPr>
          <a:lstStyle/>
          <a:p>
            <a:pPr lvl="0"/>
            <a:r>
              <a:rPr lang="en-GB" dirty="0">
                <a:latin typeface="Roboto"/>
                <a:ea typeface="Roboto"/>
                <a:cs typeface="Roboto"/>
              </a:rPr>
              <a:t>R0321 – </a:t>
            </a:r>
            <a:r>
              <a:rPr lang="en-GB" dirty="0" err="1">
                <a:latin typeface="Roboto"/>
                <a:ea typeface="Roboto"/>
                <a:cs typeface="Roboto"/>
              </a:rPr>
              <a:t>dnos</a:t>
            </a:r>
            <a:r>
              <a:rPr lang="en-GB" dirty="0">
                <a:latin typeface="Roboto"/>
                <a:ea typeface="Roboto"/>
                <a:cs typeface="Roboto"/>
              </a:rPr>
              <a:t> create export </a:t>
            </a:r>
            <a:r>
              <a:rPr lang="en-GB" dirty="0" err="1">
                <a:latin typeface="Roboto"/>
                <a:ea typeface="Roboto"/>
                <a:cs typeface="Roboto"/>
              </a:rPr>
              <a:t>mpans</a:t>
            </a:r>
            <a:r>
              <a:rPr lang="en-GB" dirty="0">
                <a:latin typeface="Roboto"/>
                <a:ea typeface="Roboto"/>
                <a:cs typeface="Roboto"/>
              </a:rPr>
              <a:t> for new housing developments</a:t>
            </a:r>
          </a:p>
        </p:txBody>
      </p:sp>
      <p:sp>
        <p:nvSpPr>
          <p:cNvPr id="3" name="TextBox 2">
            <a:extLst>
              <a:ext uri="{FF2B5EF4-FFF2-40B4-BE49-F238E27FC236}">
                <a16:creationId xmlns:a16="http://schemas.microsoft.com/office/drawing/2014/main" id="{F47A931F-C89B-3D89-8B17-3F18DDA86192}"/>
              </a:ext>
            </a:extLst>
          </p:cNvPr>
          <p:cNvSpPr txBox="1"/>
          <p:nvPr/>
        </p:nvSpPr>
        <p:spPr>
          <a:xfrm>
            <a:off x="465825" y="1449237"/>
            <a:ext cx="11067691"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Party impact assessment is open until 01 June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you have any questions you wish to speak to the Code Manager about before responding, please contact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change.management@recmanager.co.uk</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or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3"/>
              </a:rPr>
              <a:t>caroline.freimuller@recmanager.co.uk</a:t>
            </a: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163249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BA90-9FC3-6F2F-810A-2EB542255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C80B8-959C-6E1B-3257-5800FB90A9D3}"/>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10. I0318 – Introduction of Consumer Consent Solution (CCS)</a:t>
            </a: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D1E579F1-3467-00BD-3D4B-8E3BE61A280F}"/>
              </a:ext>
            </a:extLst>
          </p:cNvPr>
          <p:cNvSpPr>
            <a:spLocks noGrp="1"/>
          </p:cNvSpPr>
          <p:nvPr>
            <p:ph type="body" sz="quarter" idx="10"/>
          </p:nvPr>
        </p:nvSpPr>
        <p:spPr/>
        <p:txBody>
          <a:bodyPr/>
          <a:lstStyle/>
          <a:p>
            <a:r>
              <a:rPr lang="en-GB" dirty="0"/>
              <a:t>Harry firth</a:t>
            </a:r>
          </a:p>
        </p:txBody>
      </p:sp>
    </p:spTree>
    <p:extLst>
      <p:ext uri="{BB962C8B-B14F-4D97-AF65-F5344CB8AC3E}">
        <p14:creationId xmlns:p14="http://schemas.microsoft.com/office/powerpoint/2010/main" val="2021548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494D-7B81-0C81-BF22-BBC7453A5EF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1093D7-243A-91B3-B8B9-57EB344CEAF8}"/>
              </a:ext>
            </a:extLst>
          </p:cNvPr>
          <p:cNvSpPr>
            <a:spLocks noGrp="1"/>
          </p:cNvSpPr>
          <p:nvPr>
            <p:ph type="title"/>
          </p:nvPr>
        </p:nvSpPr>
        <p:spPr/>
        <p:txBody>
          <a:bodyPr/>
          <a:lstStyle/>
          <a:p>
            <a:r>
              <a:rPr lang="en-GB" dirty="0"/>
              <a:t>Update on CCS</a:t>
            </a:r>
          </a:p>
        </p:txBody>
      </p:sp>
      <p:sp>
        <p:nvSpPr>
          <p:cNvPr id="6" name="Content Placeholder 5">
            <a:extLst>
              <a:ext uri="{FF2B5EF4-FFF2-40B4-BE49-F238E27FC236}">
                <a16:creationId xmlns:a16="http://schemas.microsoft.com/office/drawing/2014/main" id="{51BF87AD-144A-C9AF-F0EA-22D36E72F347}"/>
              </a:ext>
            </a:extLst>
          </p:cNvPr>
          <p:cNvSpPr>
            <a:spLocks noGrp="1"/>
          </p:cNvSpPr>
          <p:nvPr>
            <p:ph sz="quarter" idx="10"/>
          </p:nvPr>
        </p:nvSpPr>
        <p:spPr>
          <a:xfrm>
            <a:off x="906463" y="1608992"/>
            <a:ext cx="9217025" cy="4883883"/>
          </a:xfrm>
        </p:spPr>
        <p:txBody>
          <a:bodyPr>
            <a:normAutofit fontScale="92500" lnSpcReduction="10000"/>
          </a:bodyPr>
          <a:lstStyle/>
          <a:p>
            <a:pPr marL="0" indent="0">
              <a:buNone/>
            </a:pPr>
            <a:r>
              <a:rPr lang="en-GB" b="1" dirty="0">
                <a:solidFill>
                  <a:srgbClr val="70ADA3"/>
                </a:solidFill>
              </a:rPr>
              <a:t>CCS Design Consultation update</a:t>
            </a:r>
            <a:endParaRPr lang="en-GB" dirty="0"/>
          </a:p>
          <a:p>
            <a:r>
              <a:rPr lang="en-GB" dirty="0"/>
              <a:t>All non-confidential responses published on 28 April 2026 on the </a:t>
            </a:r>
            <a:r>
              <a:rPr lang="en-GB" u="sng" dirty="0" err="1">
                <a:hlinkClick r:id="rId2"/>
              </a:rPr>
              <a:t>RECCo</a:t>
            </a:r>
            <a:r>
              <a:rPr lang="en-GB" u="sng" dirty="0">
                <a:hlinkClick r:id="rId2"/>
              </a:rPr>
              <a:t> website</a:t>
            </a:r>
            <a:endParaRPr lang="en-GB" dirty="0"/>
          </a:p>
          <a:p>
            <a:r>
              <a:rPr lang="en-GB" dirty="0" err="1"/>
              <a:t>RECCo</a:t>
            </a:r>
            <a:r>
              <a:rPr lang="en-GB" dirty="0"/>
              <a:t> currently reviewing all feedback to help refine the CCS design </a:t>
            </a:r>
          </a:p>
          <a:p>
            <a:r>
              <a:rPr lang="en-GB" b="1" dirty="0"/>
              <a:t>Webinar</a:t>
            </a:r>
            <a:r>
              <a:rPr lang="en-GB" dirty="0"/>
              <a:t> to share key themes and insights at </a:t>
            </a:r>
            <a:r>
              <a:rPr lang="en-GB" b="1" dirty="0"/>
              <a:t>end of May</a:t>
            </a:r>
          </a:p>
          <a:p>
            <a:r>
              <a:rPr lang="en-GB" dirty="0"/>
              <a:t>Formal </a:t>
            </a:r>
            <a:r>
              <a:rPr lang="en-GB" dirty="0" err="1"/>
              <a:t>RECCo</a:t>
            </a:r>
            <a:r>
              <a:rPr lang="en-GB" dirty="0"/>
              <a:t> response to be published at similar time</a:t>
            </a:r>
          </a:p>
          <a:p>
            <a:endParaRPr lang="en-GB" dirty="0"/>
          </a:p>
          <a:p>
            <a:pPr marL="0" indent="0">
              <a:buNone/>
            </a:pPr>
            <a:r>
              <a:rPr lang="en-GB" b="1" dirty="0">
                <a:solidFill>
                  <a:srgbClr val="70ADA3"/>
                </a:solidFill>
              </a:rPr>
              <a:t>Recent CCS Topic Solution Groups</a:t>
            </a:r>
          </a:p>
          <a:p>
            <a:r>
              <a:rPr lang="en-GB" dirty="0"/>
              <a:t>Wednesday 22 April: Tariff Interoperability</a:t>
            </a:r>
          </a:p>
          <a:p>
            <a:r>
              <a:rPr lang="en-GB" dirty="0"/>
              <a:t>Thursday 07 May (Today): User Experience</a:t>
            </a:r>
          </a:p>
          <a:p>
            <a:pPr marL="0" indent="0">
              <a:buNone/>
            </a:pPr>
            <a:endParaRPr lang="en-GB" dirty="0"/>
          </a:p>
          <a:p>
            <a:pPr marL="0" indent="0">
              <a:buNone/>
            </a:pPr>
            <a:r>
              <a:rPr lang="en-GB" dirty="0"/>
              <a:t>Next </a:t>
            </a:r>
            <a:r>
              <a:rPr lang="en-GB"/>
              <a:t>group</a:t>
            </a:r>
            <a:r>
              <a:rPr lang="en-GB" dirty="0"/>
              <a:t>: </a:t>
            </a:r>
            <a:r>
              <a:rPr lang="en-GB" b="1" dirty="0"/>
              <a:t>Thursday 21 May</a:t>
            </a:r>
            <a:r>
              <a:rPr lang="en-GB" dirty="0"/>
              <a:t>, 10.00-11.30 </a:t>
            </a:r>
          </a:p>
          <a:p>
            <a:pPr lvl="1"/>
            <a:r>
              <a:rPr lang="en-GB" dirty="0"/>
              <a:t>Customer Experience Guidelines &amp; technical topic</a:t>
            </a:r>
          </a:p>
          <a:p>
            <a:pPr marL="0" indent="0">
              <a:buNone/>
            </a:pPr>
            <a:endParaRPr lang="en-GB" dirty="0"/>
          </a:p>
          <a:p>
            <a:pPr marL="0" indent="0">
              <a:buNone/>
            </a:pPr>
            <a:r>
              <a:rPr lang="en-GB" dirty="0"/>
              <a:t>Contact </a:t>
            </a:r>
            <a:r>
              <a:rPr lang="en-GB" dirty="0">
                <a:hlinkClick r:id="rId3"/>
              </a:rPr>
              <a:t>consumerconsent@retailenergycode.co.uk</a:t>
            </a:r>
            <a:r>
              <a:rPr lang="en-GB" dirty="0"/>
              <a:t> or </a:t>
            </a:r>
            <a:r>
              <a:rPr lang="en-GB" dirty="0">
                <a:hlinkClick r:id="rId4"/>
              </a:rPr>
              <a:t>fill in a form online </a:t>
            </a:r>
            <a:r>
              <a:rPr lang="en-GB" dirty="0"/>
              <a:t>to request an invite</a:t>
            </a:r>
          </a:p>
          <a:p>
            <a:pPr lvl="1"/>
            <a:endParaRPr lang="en-GB" dirty="0"/>
          </a:p>
          <a:p>
            <a:endParaRPr lang="en-GB" dirty="0"/>
          </a:p>
        </p:txBody>
      </p:sp>
      <p:sp>
        <p:nvSpPr>
          <p:cNvPr id="2" name="Rectangle: Rounded Corners 1">
            <a:extLst>
              <a:ext uri="{FF2B5EF4-FFF2-40B4-BE49-F238E27FC236}">
                <a16:creationId xmlns:a16="http://schemas.microsoft.com/office/drawing/2014/main" id="{78B083DC-BF41-940C-A0A3-5C99AAD2DF4E}"/>
              </a:ext>
            </a:extLst>
          </p:cNvPr>
          <p:cNvSpPr/>
          <p:nvPr/>
        </p:nvSpPr>
        <p:spPr>
          <a:xfrm>
            <a:off x="7047522" y="365125"/>
            <a:ext cx="2685440" cy="12221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Further information</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5"/>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a:ea typeface="+mn-ea"/>
                <a:cs typeface="+mn-cs"/>
                <a:hlinkClick r:id="rId5"/>
              </a:rPr>
              <a:t>REC Portal - Consumer Consent Hub</a:t>
            </a:r>
            <a:endParaRPr kumimoji="0" lang="en-GB" sz="18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4912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007D-A94E-E249-7A1D-191F06B5640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72FBBED-07FF-6F89-029E-815A10033FFB}"/>
              </a:ext>
            </a:extLst>
          </p:cNvPr>
          <p:cNvSpPr>
            <a:spLocks noGrp="1"/>
          </p:cNvSpPr>
          <p:nvPr>
            <p:ph sz="quarter" idx="10"/>
          </p:nvPr>
        </p:nvSpPr>
        <p:spPr/>
        <p:txBody>
          <a:bodyPr/>
          <a:lstStyle/>
          <a:p>
            <a:endParaRPr lang="en-GB"/>
          </a:p>
        </p:txBody>
      </p:sp>
      <p:pic>
        <p:nvPicPr>
          <p:cNvPr id="5" name="Picture 4">
            <a:extLst>
              <a:ext uri="{FF2B5EF4-FFF2-40B4-BE49-F238E27FC236}">
                <a16:creationId xmlns:a16="http://schemas.microsoft.com/office/drawing/2014/main" id="{AC1AC818-5DFA-1DCF-097F-5A69C2B9E4DD}"/>
              </a:ext>
            </a:extLst>
          </p:cNvPr>
          <p:cNvPicPr>
            <a:picLocks noChangeAspect="1"/>
          </p:cNvPicPr>
          <p:nvPr/>
        </p:nvPicPr>
        <p:blipFill>
          <a:blip r:embed="rId2"/>
          <a:stretch>
            <a:fillRect/>
          </a:stretch>
        </p:blipFill>
        <p:spPr>
          <a:xfrm>
            <a:off x="61070" y="28100"/>
            <a:ext cx="12069859" cy="6801799"/>
          </a:xfrm>
          <a:prstGeom prst="rect">
            <a:avLst/>
          </a:prstGeom>
        </p:spPr>
      </p:pic>
    </p:spTree>
    <p:extLst>
      <p:ext uri="{BB962C8B-B14F-4D97-AF65-F5344CB8AC3E}">
        <p14:creationId xmlns:p14="http://schemas.microsoft.com/office/powerpoint/2010/main" val="1179716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11. Issue tracker update</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dirty="0"/>
              <a:t>Florentina </a:t>
            </a:r>
            <a:r>
              <a:rPr lang="en-GB" dirty="0" err="1"/>
              <a:t>monea</a:t>
            </a:r>
            <a:endParaRPr lang="en-GB" dirty="0"/>
          </a:p>
        </p:txBody>
      </p:sp>
    </p:spTree>
    <p:extLst>
      <p:ext uri="{BB962C8B-B14F-4D97-AF65-F5344CB8AC3E}">
        <p14:creationId xmlns:p14="http://schemas.microsoft.com/office/powerpoint/2010/main" val="3207930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195294" y="1389462"/>
          <a:ext cx="11645092" cy="501396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I0240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Data Alignment of Meter Information Through MHHS Migration</a:t>
                      </a:r>
                    </a:p>
                  </a:txBody>
                  <a:tcPr marL="6350" marR="6350" marT="6350" marB="0" anchor="ctr">
                    <a:solidFill>
                      <a:srgbClr val="CFE3DF"/>
                    </a:solidFill>
                  </a:tcPr>
                </a:tc>
                <a:tc>
                  <a:txBody>
                    <a:bodyPr/>
                    <a:lstStyle/>
                    <a:p>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On 30 April 2026, the Code Manager published an updated version of the I0240 – Data Alignment of Meter Information Through MHHS Migration guidance document. </a:t>
                      </a:r>
                    </a:p>
                    <a:p>
                      <a:pPr>
                        <a:spcBef>
                          <a:spcPts val="600"/>
                        </a:spcBef>
                      </a:pPr>
                      <a:r>
                        <a:rPr lang="en-GB" sz="1400" b="0">
                          <a:latin typeface="Arial"/>
                          <a:ea typeface="Roboto"/>
                          <a:cs typeface="Arial"/>
                        </a:rPr>
                        <a:t>The updated document includes revisions to improve the clarity of the scenario descriptions, updated scenario flowcharts, and minor typography amendments throughout. </a:t>
                      </a:r>
                    </a:p>
                  </a:txBody>
                  <a:tcPr anchor="ctr">
                    <a:solidFill>
                      <a:srgbClr val="CFE3DF"/>
                    </a:solidFill>
                  </a:tcPr>
                </a:tc>
                <a:extLst>
                  <a:ext uri="{0D108BD9-81ED-4DB2-BD59-A6C34878D82A}">
                    <a16:rowId xmlns:a16="http://schemas.microsoft.com/office/drawing/2014/main" val="284593359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I0296</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Registration ID Required for MHHS Appointments</a:t>
                      </a: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As part of I0296 the REC Code Manager have developed a process to provide Energy Suppliers the Registration ID for Metering Points that have not been through a Central Switching Service (CSS) Registration Managed Switch. This is to allow Energy Suppliers that may not hold the Registration ID for these Metering Points to populate the Market-wide Half Hourly Settlement (MHHS) Agent Appointment Messages required to initiate a MHHS Migration. The solution went live from 05 May 2026. From this date Energy Suppliers currently undertaking MHHS Migrations and requiring this information are asked to provide detail of the MPIDs they require the data for to enquires@recmanager.co.uk . The data will then be provided via upload to the REC Portal.</a:t>
                      </a:r>
                    </a:p>
                  </a:txBody>
                  <a:tcPr anchor="ctr">
                    <a:solidFill>
                      <a:srgbClr val="CFE3DF"/>
                    </a:solidFill>
                  </a:tcPr>
                </a:tc>
                <a:extLst>
                  <a:ext uri="{0D108BD9-81ED-4DB2-BD59-A6C34878D82A}">
                    <a16:rowId xmlns:a16="http://schemas.microsoft.com/office/drawing/2014/main" val="191368177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I0312</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Review of Export Meter Work Arrangements</a:t>
                      </a: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The first meeting of the new I0312 – Review of Export Meter Work Arrangements working group took place on 06 May 2026. The meeting minutes will be published no later than 13 May. The second meeting has been scheduled for 03 June (11:00 – 12:30). If you would like to attend this working group, please contact us at </a:t>
                      </a:r>
                      <a:r>
                        <a:rPr lang="en-GB" sz="1400" b="0">
                          <a:latin typeface="Arial"/>
                          <a:ea typeface="Roboto"/>
                          <a:cs typeface="Arial"/>
                          <a:hlinkClick r:id="rId2"/>
                        </a:rPr>
                        <a:t>change.management@recmanager.co.uk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386768836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I0314</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Crossed Meters Process: Clarifications and Support</a:t>
                      </a:r>
                    </a:p>
                  </a:txBody>
                  <a:tcPr marL="6350" marR="6350" marT="6350" marB="0" anchor="ctr">
                    <a:solidFill>
                      <a:srgbClr val="CFE3DF"/>
                    </a:solidFill>
                  </a:tcPr>
                </a:tc>
                <a:tc>
                  <a:txBody>
                    <a:bodyPr/>
                    <a:lstStyle/>
                    <a:p>
                      <a:r>
                        <a:rPr lang="en-GB" sz="1400">
                          <a:latin typeface="Arial"/>
                          <a:ea typeface="Roboto"/>
                          <a:cs typeface="Arial"/>
                        </a:rPr>
                        <a:t>Flo Monea</a:t>
                      </a:r>
                    </a:p>
                  </a:txBody>
                  <a:tcPr anchor="ctr">
                    <a:solidFill>
                      <a:srgbClr val="CFE3DF"/>
                    </a:solidFill>
                  </a:tcPr>
                </a:tc>
                <a:tc>
                  <a:txBody>
                    <a:bodyPr/>
                    <a:lstStyle/>
                    <a:p>
                      <a:pPr>
                        <a:spcBef>
                          <a:spcPts val="600"/>
                        </a:spcBef>
                      </a:pPr>
                      <a:r>
                        <a:rPr lang="en-GB" sz="1400" b="0">
                          <a:latin typeface="Arial"/>
                          <a:ea typeface="Roboto"/>
                          <a:cs typeface="Arial"/>
                        </a:rPr>
                        <a:t>Information Request to close on 08 May 2026. The Code Manager will assess the responses received and bring back I0314 to CHIG in June for discussion.</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EDF3-922D-ADCA-0B81-C97A1DC13E3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E730726E-3DF8-C3F6-6F55-16006088549A}"/>
              </a:ext>
            </a:extLst>
          </p:cNvPr>
          <p:cNvSpPr txBox="1">
            <a:spLocks noGrp="1"/>
          </p:cNvSpPr>
          <p:nvPr>
            <p:ph type="title"/>
          </p:nvPr>
        </p:nvSpPr>
        <p:spPr/>
        <p:txBody>
          <a:bodyPr>
            <a:normAutofit/>
          </a:bodyPr>
          <a:lstStyle/>
          <a:p>
            <a:pPr lvl="0"/>
            <a:r>
              <a:rPr lang="en-GB" dirty="0">
                <a:latin typeface="Roboto"/>
                <a:ea typeface="Roboto"/>
                <a:cs typeface="Roboto"/>
              </a:rPr>
              <a:t>June release webinar</a:t>
            </a:r>
          </a:p>
        </p:txBody>
      </p:sp>
      <p:sp>
        <p:nvSpPr>
          <p:cNvPr id="3" name="TextBox 2">
            <a:extLst>
              <a:ext uri="{FF2B5EF4-FFF2-40B4-BE49-F238E27FC236}">
                <a16:creationId xmlns:a16="http://schemas.microsoft.com/office/drawing/2014/main" id="{D0F4095A-5B42-05BD-569B-21DEDCE6FB6C}"/>
              </a:ext>
            </a:extLst>
          </p:cNvPr>
          <p:cNvSpPr txBox="1"/>
          <p:nvPr/>
        </p:nvSpPr>
        <p:spPr>
          <a:xfrm>
            <a:off x="465825" y="1449237"/>
            <a:ext cx="11067691" cy="424731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June Release Webinar is scheduled for Wednesday 03 June from 10:00 to 10:45.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Webinar will include an overview of the Change Proposals included in the June 2026 REC Release, along with the opportunity to raise questions to the Change Delivery and Release team. </a:t>
            </a:r>
          </a:p>
          <a:p>
            <a:pPr marR="0" lvl="0" algn="l" defTabSz="914400" rtl="0" eaLnBrk="1" fontAlgn="auto" latinLnBrk="0" hangingPunct="1">
              <a:lnSpc>
                <a:spcPct val="100000"/>
              </a:lnSpc>
              <a:spcBef>
                <a:spcPts val="0"/>
              </a:spcBef>
              <a:spcAft>
                <a:spcPts val="0"/>
              </a:spcAft>
              <a:buClrTx/>
              <a:buSzTx/>
              <a:tabLst/>
              <a:defRPr/>
            </a:pPr>
            <a:endParaRPr lang="en-GB" dirty="0">
              <a:solidFill>
                <a:prstClr val="black"/>
              </a:solidFill>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Agenda items include:</a:t>
            </a: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Overview of the Change Proposals included in the June 2026 REC Release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Post Implementation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Q&amp;A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you have specific questions that you would like to be covered in the session, you can contact the Code Manager by email, and we will endeavour to address your points, either at the event or in advance.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auto" latinLnBrk="0" hangingPunct="1">
              <a:lnSpc>
                <a:spcPct val="100000"/>
              </a:lnSpc>
              <a:spcBef>
                <a:spcPts val="0"/>
              </a:spcBef>
              <a:spcAft>
                <a:spcPts val="0"/>
              </a:spcAft>
              <a:buClrTx/>
              <a:buSzTx/>
              <a:tabLst/>
              <a:defRPr/>
            </a:pP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For more information on the webinar, or to secure your place, </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click here</a:t>
            </a:r>
            <a:r>
              <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1921979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12. Any other business</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04 June 2026</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hange Presentation - I0200 - Update to Plan April 2026" id="{CF4C5E77-3644-4607-AE97-5898B060FED7}" vid="{8822AE16-B503-4E96-BF58-A7215A341BE0}"/>
    </a:ext>
  </a:extLst>
</a:theme>
</file>

<file path=ppt/theme/theme7.xml><?xml version="1.0" encoding="utf-8"?>
<a:theme xmlns:a="http://schemas.openxmlformats.org/drawingml/2006/main" name="4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P Slides 11.03 (I0197)" id="{A0AB4FAA-8588-4C61-A5F6-DE8A626819D3}" vid="{A05BE26F-AE4E-4B9C-B3F3-BB8AD5056DB9}"/>
    </a:ext>
  </a:extLst>
</a:theme>
</file>

<file path=ppt/theme/theme8.xml><?xml version="1.0" encoding="utf-8"?>
<a:theme xmlns:a="http://schemas.openxmlformats.org/drawingml/2006/main" name="5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0200 - Change Issues Group - May 2026" id="{0458DE97-0CF2-49D4-B6F0-21D7E3BD4B93}" vid="{34DEF7B4-BFA1-4725-A71D-03D5A2D0FD9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F3447-4B93-44BA-86EC-08F1999C5A12}">
  <ds:schemaRefs>
    <ds:schemaRef ds:uri="http://purl.org/dc/dcmitype/"/>
    <ds:schemaRef ds:uri="http://purl.org/dc/elements/1.1/"/>
    <ds:schemaRef ds:uri="http://purl.org/dc/terms/"/>
    <ds:schemaRef ds:uri="9cc2d045-8e25-435d-815b-720e20c2c938"/>
    <ds:schemaRef ds:uri="http://schemas.microsoft.com/office/2006/documentManagement/types"/>
    <ds:schemaRef ds:uri="33669984-af94-4b35-9f37-f4574e663bce"/>
    <ds:schemaRef ds:uri="http://schemas.microsoft.com/office/infopath/2007/PartnerControls"/>
    <ds:schemaRef ds:uri="http://www.w3.org/XML/1998/namespace"/>
    <ds:schemaRef ds:uri="http://schemas.openxmlformats.org/package/2006/metadata/core-properties"/>
    <ds:schemaRef ds:uri="d56f5920-408a-468e-ac0d-d8a840070622"/>
    <ds:schemaRef ds:uri="d5e8df70-7ba7-462a-92bc-0eb2af61e59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199</TotalTime>
  <Words>6465</Words>
  <Application>Microsoft Office PowerPoint</Application>
  <PresentationFormat>Widescreen</PresentationFormat>
  <Paragraphs>693</Paragraphs>
  <Slides>52</Slides>
  <Notes>6</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52</vt:i4>
      </vt:variant>
    </vt:vector>
  </HeadingPairs>
  <TitlesOfParts>
    <vt:vector size="65" baseType="lpstr">
      <vt:lpstr>Aptos</vt:lpstr>
      <vt:lpstr>Arial</vt:lpstr>
      <vt:lpstr>Calibri</vt:lpstr>
      <vt:lpstr>Roboto</vt:lpstr>
      <vt:lpstr>Wingdings</vt:lpstr>
      <vt:lpstr>REC Light Event Theme</vt:lpstr>
      <vt:lpstr>REC Alternative Event Theme</vt:lpstr>
      <vt:lpstr>1_REC Alternative Event Theme</vt:lpstr>
      <vt:lpstr>1_REC Light Event Theme</vt:lpstr>
      <vt:lpstr>3_REC Light Event Theme</vt:lpstr>
      <vt:lpstr>2_REC Light Event Theme</vt:lpstr>
      <vt:lpstr>4_REC Light Event Theme</vt:lpstr>
      <vt:lpstr>5_REC Light Event Theme</vt:lpstr>
      <vt:lpstr>REC Change Issues group</vt:lpstr>
      <vt:lpstr>1. Welcome and introduction</vt:lpstr>
      <vt:lpstr>Housekeeping</vt:lpstr>
      <vt:lpstr> 2. confirmation of agenda    </vt:lpstr>
      <vt:lpstr>Agenda For today</vt:lpstr>
      <vt:lpstr> 3. approval of previous minutes    </vt:lpstr>
      <vt:lpstr>4. I0200 - Review of the REC's Address Management Service </vt:lpstr>
      <vt:lpstr>I0200 – overview</vt:lpstr>
      <vt:lpstr>I0200 – Background and CRs Improvement Plan</vt:lpstr>
      <vt:lpstr>DCC Address Management – Key Highlights</vt:lpstr>
      <vt:lpstr>DCC Address Management and REC Change</vt:lpstr>
      <vt:lpstr>I0200 – Background and CRs Improvement Plan</vt:lpstr>
      <vt:lpstr>I0200 Scope and Examples of Potential Topics</vt:lpstr>
      <vt:lpstr>I0200 – Proposal Plan</vt:lpstr>
      <vt:lpstr>I0200– Next Steps</vt:lpstr>
      <vt:lpstr> 5. I0273 - Sharing of SSC and TPR Information for MHHS Smart and Advanced Meters   </vt:lpstr>
      <vt:lpstr>I0273 – overview</vt:lpstr>
      <vt:lpstr>I0273 – Update to Plan</vt:lpstr>
      <vt:lpstr>I0273 – Long Term Solution</vt:lpstr>
      <vt:lpstr>I0273 – smart meters Interim Guidance</vt:lpstr>
      <vt:lpstr> 6. R0290 - Legacy Data Item API Service  </vt:lpstr>
      <vt:lpstr>R0290 – Legacy data item api service</vt:lpstr>
      <vt:lpstr>R0290 – Legacy data item api service</vt:lpstr>
      <vt:lpstr>R0290 – Legacy data item api service</vt:lpstr>
      <vt:lpstr>R0290 – Legacy data item api service</vt:lpstr>
      <vt:lpstr>7. Erroneous Switch Review </vt:lpstr>
      <vt:lpstr>I0237 – Erroneous Switch Overview</vt:lpstr>
      <vt:lpstr>I0237 Working Group</vt:lpstr>
      <vt:lpstr>topics discussed - 1</vt:lpstr>
      <vt:lpstr>topics discussed - 2</vt:lpstr>
      <vt:lpstr>topics discussed - 3</vt:lpstr>
      <vt:lpstr>topics discussed - 4</vt:lpstr>
      <vt:lpstr>topics discussed - 5</vt:lpstr>
      <vt:lpstr>Erroneous Switch Review: All Change Proposals</vt:lpstr>
      <vt:lpstr>Erroneous Switch Review: Proposed Solutions</vt:lpstr>
      <vt:lpstr>R0313 - Erroneous Switch Review: Amendments to Clause 4.5 </vt:lpstr>
      <vt:lpstr>R0322 – Erroneous Switch Review: I0237 Clarifications </vt:lpstr>
      <vt:lpstr>R0322 – Erroneous Switch Review: I0237 Clarifications </vt:lpstr>
      <vt:lpstr>New Performance Assurance Change Proposals</vt:lpstr>
      <vt:lpstr>8. I0228 - ECOES API for Export MPAN Creation at Scale </vt:lpstr>
      <vt:lpstr>I0228 – ECOES API export MPAN creation at scale</vt:lpstr>
      <vt:lpstr>9. R0321 - DNOs Create Export MPANs for New Housing Developments</vt:lpstr>
      <vt:lpstr>R0321 – dnos create export mpans for new housing developments</vt:lpstr>
      <vt:lpstr>R0321 – dnos create export mpans for new housing developments</vt:lpstr>
      <vt:lpstr>10. I0318 – Introduction of Consumer Consent Solution (CCS) </vt:lpstr>
      <vt:lpstr>Update on CCS</vt:lpstr>
      <vt:lpstr>PowerPoint Presentation</vt:lpstr>
      <vt:lpstr>11. Issue tracker update  </vt:lpstr>
      <vt:lpstr>Issues tracker</vt:lpstr>
      <vt:lpstr>June release webinar</vt:lpstr>
      <vt:lpstr>12. Any other business  </vt:lpstr>
      <vt:lpstr>Next meeting:  04 June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2</cp:revision>
  <dcterms:created xsi:type="dcterms:W3CDTF">2022-06-08T15:31:29Z</dcterms:created>
  <dcterms:modified xsi:type="dcterms:W3CDTF">2026-05-07T10:42:52Z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