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5.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60" r:id="rId7"/>
    <p:sldMasterId id="2147484283" r:id="rId8"/>
    <p:sldMasterId id="2147484409" r:id="rId9"/>
  </p:sldMasterIdLst>
  <p:notesMasterIdLst>
    <p:notesMasterId r:id="rId46"/>
  </p:notesMasterIdLst>
  <p:handoutMasterIdLst>
    <p:handoutMasterId r:id="rId47"/>
  </p:handoutMasterIdLst>
  <p:sldIdLst>
    <p:sldId id="256" r:id="rId10"/>
    <p:sldId id="269" r:id="rId11"/>
    <p:sldId id="2147478960" r:id="rId12"/>
    <p:sldId id="2147478994" r:id="rId13"/>
    <p:sldId id="263" r:id="rId14"/>
    <p:sldId id="2147475850" r:id="rId15"/>
    <p:sldId id="2147475874" r:id="rId16"/>
    <p:sldId id="2147479022" r:id="rId17"/>
    <p:sldId id="2147475860" r:id="rId18"/>
    <p:sldId id="2147475877" r:id="rId19"/>
    <p:sldId id="2147479021" r:id="rId20"/>
    <p:sldId id="265" r:id="rId21"/>
    <p:sldId id="2147479004" r:id="rId22"/>
    <p:sldId id="258" r:id="rId23"/>
    <p:sldId id="303" r:id="rId24"/>
    <p:sldId id="301" r:id="rId25"/>
    <p:sldId id="304" r:id="rId26"/>
    <p:sldId id="305" r:id="rId27"/>
    <p:sldId id="2147479000" r:id="rId28"/>
    <p:sldId id="2147479013" r:id="rId29"/>
    <p:sldId id="2147479020" r:id="rId30"/>
    <p:sldId id="2147479014" r:id="rId31"/>
    <p:sldId id="2147479015" r:id="rId32"/>
    <p:sldId id="2147479016" r:id="rId33"/>
    <p:sldId id="2147479017" r:id="rId34"/>
    <p:sldId id="2147479018" r:id="rId35"/>
    <p:sldId id="2147479019" r:id="rId36"/>
    <p:sldId id="2147475886" r:id="rId37"/>
    <p:sldId id="2147479023" r:id="rId38"/>
    <p:sldId id="2147479024" r:id="rId39"/>
    <p:sldId id="2147475887" r:id="rId40"/>
    <p:sldId id="2147479006" r:id="rId41"/>
    <p:sldId id="2147479011" r:id="rId42"/>
    <p:sldId id="268" r:id="rId43"/>
    <p:sldId id="2147479012" r:id="rId44"/>
    <p:sldId id="25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6AAEA4"/>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7F7D77-9D6D-43CB-9885-96D6358042E8}" v="87" dt="2026-06-04T08:47:54.20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notesMaster" Target="notesMasters/notesMaster1.xml"/><Relationship Id="rId20" Type="http://schemas.openxmlformats.org/officeDocument/2006/relationships/slide" Target="slides/slide11.xml"/><Relationship Id="rId41" Type="http://schemas.openxmlformats.org/officeDocument/2006/relationships/slide" Target="slides/slide32.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WITTON-DAURIS" userId="a18a2992-b615-4af6-9607-1e3e71a8d3ad" providerId="ADAL" clId="{306039B0-01BA-4824-8279-B992FDD91A31}"/>
    <pc:docChg chg="modSld">
      <pc:chgData name="Paul WITTON-DAURIS" userId="a18a2992-b615-4af6-9607-1e3e71a8d3ad" providerId="ADAL" clId="{306039B0-01BA-4824-8279-B992FDD91A31}" dt="2026-06-02T15:41:36.058" v="4" actId="255"/>
      <pc:docMkLst>
        <pc:docMk/>
      </pc:docMkLst>
      <pc:sldChg chg="modSp mod">
        <pc:chgData name="Paul WITTON-DAURIS" userId="a18a2992-b615-4af6-9607-1e3e71a8d3ad" providerId="ADAL" clId="{306039B0-01BA-4824-8279-B992FDD91A31}" dt="2026-06-02T15:41:36.058" v="4" actId="255"/>
        <pc:sldMkLst>
          <pc:docMk/>
          <pc:sldMk cId="4273929419" sldId="304"/>
        </pc:sldMkLst>
        <pc:graphicFrameChg chg="mod modGraphic">
          <ac:chgData name="Paul WITTON-DAURIS" userId="a18a2992-b615-4af6-9607-1e3e71a8d3ad" providerId="ADAL" clId="{306039B0-01BA-4824-8279-B992FDD91A31}" dt="2026-06-02T15:41:36.058" v="4" actId="255"/>
          <ac:graphicFrameMkLst>
            <pc:docMk/>
            <pc:sldMk cId="4273929419" sldId="304"/>
            <ac:graphicFrameMk id="3" creationId="{E395016F-A220-A211-5D81-23F781F65E39}"/>
          </ac:graphicFrameMkLst>
        </pc:graphicFrameChg>
      </pc:sldChg>
      <pc:sldChg chg="modSp mod">
        <pc:chgData name="Paul WITTON-DAURIS" userId="a18a2992-b615-4af6-9607-1e3e71a8d3ad" providerId="ADAL" clId="{306039B0-01BA-4824-8279-B992FDD91A31}" dt="2026-06-02T15:39:22.508" v="0" actId="20577"/>
        <pc:sldMkLst>
          <pc:docMk/>
          <pc:sldMk cId="4172792359" sldId="2147479021"/>
        </pc:sldMkLst>
        <pc:spChg chg="mod">
          <ac:chgData name="Paul WITTON-DAURIS" userId="a18a2992-b615-4af6-9607-1e3e71a8d3ad" providerId="ADAL" clId="{306039B0-01BA-4824-8279-B992FDD91A31}" dt="2026-06-02T15:39:22.508" v="0" actId="20577"/>
          <ac:spMkLst>
            <pc:docMk/>
            <pc:sldMk cId="4172792359" sldId="2147479021"/>
            <ac:spMk id="6" creationId="{4A1FAF32-738D-DDB1-35D7-E27967195D5D}"/>
          </ac:spMkLst>
        </pc:spChg>
      </pc:sldChg>
    </pc:docChg>
  </pc:docChgLst>
  <pc:docChgLst>
    <pc:chgData name="Annabel ASHWORTH" userId="f5979717-4c94-4176-babe-e823c5ad88ea" providerId="ADAL" clId="{82ED7D47-4AF4-4A1D-96C5-02AFAD9265F1}"/>
    <pc:docChg chg="custSel modSld">
      <pc:chgData name="Annabel ASHWORTH" userId="f5979717-4c94-4176-babe-e823c5ad88ea" providerId="ADAL" clId="{82ED7D47-4AF4-4A1D-96C5-02AFAD9265F1}" dt="2026-06-02T09:44:47.018" v="17" actId="20577"/>
      <pc:docMkLst>
        <pc:docMk/>
      </pc:docMkLst>
      <pc:sldChg chg="modSp mod">
        <pc:chgData name="Annabel ASHWORTH" userId="f5979717-4c94-4176-babe-e823c5ad88ea" providerId="ADAL" clId="{82ED7D47-4AF4-4A1D-96C5-02AFAD9265F1}" dt="2026-06-02T09:36:18.620" v="5" actId="1076"/>
        <pc:sldMkLst>
          <pc:docMk/>
          <pc:sldMk cId="3201804997" sldId="2147479013"/>
        </pc:sldMkLst>
        <pc:graphicFrameChg chg="mod modGraphic">
          <ac:chgData name="Annabel ASHWORTH" userId="f5979717-4c94-4176-babe-e823c5ad88ea" providerId="ADAL" clId="{82ED7D47-4AF4-4A1D-96C5-02AFAD9265F1}" dt="2026-06-02T09:36:18.620" v="5" actId="1076"/>
          <ac:graphicFrameMkLst>
            <pc:docMk/>
            <pc:sldMk cId="3201804997" sldId="2147479013"/>
            <ac:graphicFrameMk id="15" creationId="{5E49E5C6-DA12-86BA-A55E-E583424E2F87}"/>
          </ac:graphicFrameMkLst>
        </pc:graphicFrameChg>
      </pc:sldChg>
      <pc:sldChg chg="modSp mod">
        <pc:chgData name="Annabel ASHWORTH" userId="f5979717-4c94-4176-babe-e823c5ad88ea" providerId="ADAL" clId="{82ED7D47-4AF4-4A1D-96C5-02AFAD9265F1}" dt="2026-06-02T09:44:47.018" v="17" actId="20577"/>
        <pc:sldMkLst>
          <pc:docMk/>
          <pc:sldMk cId="2594638855" sldId="2147479017"/>
        </pc:sldMkLst>
        <pc:graphicFrameChg chg="modGraphic">
          <ac:chgData name="Annabel ASHWORTH" userId="f5979717-4c94-4176-babe-e823c5ad88ea" providerId="ADAL" clId="{82ED7D47-4AF4-4A1D-96C5-02AFAD9265F1}" dt="2026-06-02T09:44:47.018" v="17" actId="20577"/>
          <ac:graphicFrameMkLst>
            <pc:docMk/>
            <pc:sldMk cId="2594638855" sldId="2147479017"/>
            <ac:graphicFrameMk id="4" creationId="{F5000AE3-4836-0160-2DCD-52E8F634B7D2}"/>
          </ac:graphicFrameMkLst>
        </pc:graphicFrameChg>
      </pc:sldChg>
      <pc:sldChg chg="modSp mod">
        <pc:chgData name="Annabel ASHWORTH" userId="f5979717-4c94-4176-babe-e823c5ad88ea" providerId="ADAL" clId="{82ED7D47-4AF4-4A1D-96C5-02AFAD9265F1}" dt="2026-06-02T09:42:14.407" v="8" actId="14100"/>
        <pc:sldMkLst>
          <pc:docMk/>
          <pc:sldMk cId="2417831943" sldId="2147479018"/>
        </pc:sldMkLst>
        <pc:graphicFrameChg chg="mod modGraphic">
          <ac:chgData name="Annabel ASHWORTH" userId="f5979717-4c94-4176-babe-e823c5ad88ea" providerId="ADAL" clId="{82ED7D47-4AF4-4A1D-96C5-02AFAD9265F1}" dt="2026-06-02T09:42:14.407" v="8" actId="14100"/>
          <ac:graphicFrameMkLst>
            <pc:docMk/>
            <pc:sldMk cId="2417831943" sldId="2147479018"/>
            <ac:graphicFrameMk id="4" creationId="{7574DBD0-A586-40F1-35BF-469A6922F516}"/>
          </ac:graphicFrameMkLst>
        </pc:graphicFrameChg>
      </pc:sldChg>
      <pc:sldChg chg="addSp delSp modSp mod">
        <pc:chgData name="Annabel ASHWORTH" userId="f5979717-4c94-4176-babe-e823c5ad88ea" providerId="ADAL" clId="{82ED7D47-4AF4-4A1D-96C5-02AFAD9265F1}" dt="2026-06-02T09:42:53.808" v="15" actId="478"/>
        <pc:sldMkLst>
          <pc:docMk/>
          <pc:sldMk cId="4106065089" sldId="2147479019"/>
        </pc:sldMkLst>
        <pc:graphicFrameChg chg="mod modGraphic">
          <ac:chgData name="Annabel ASHWORTH" userId="f5979717-4c94-4176-babe-e823c5ad88ea" providerId="ADAL" clId="{82ED7D47-4AF4-4A1D-96C5-02AFAD9265F1}" dt="2026-06-02T09:42:49.465" v="14" actId="14100"/>
          <ac:graphicFrameMkLst>
            <pc:docMk/>
            <pc:sldMk cId="4106065089" sldId="2147479019"/>
            <ac:graphicFrameMk id="4" creationId="{ABAC3B9F-7A3F-6175-608D-883D50FA38F0}"/>
          </ac:graphicFrameMkLst>
        </pc:graphicFrameChg>
      </pc:sldChg>
      <pc:sldChg chg="modSp">
        <pc:chgData name="Annabel ASHWORTH" userId="f5979717-4c94-4176-babe-e823c5ad88ea" providerId="ADAL" clId="{82ED7D47-4AF4-4A1D-96C5-02AFAD9265F1}" dt="2026-06-02T09:36:44.296" v="6"/>
        <pc:sldMkLst>
          <pc:docMk/>
          <pc:sldMk cId="2323000527" sldId="2147479020"/>
        </pc:sldMkLst>
        <pc:graphicFrameChg chg="mod">
          <ac:chgData name="Annabel ASHWORTH" userId="f5979717-4c94-4176-babe-e823c5ad88ea" providerId="ADAL" clId="{82ED7D47-4AF4-4A1D-96C5-02AFAD9265F1}" dt="2026-06-02T09:36:44.296" v="6"/>
          <ac:graphicFrameMkLst>
            <pc:docMk/>
            <pc:sldMk cId="2323000527" sldId="2147479020"/>
            <ac:graphicFrameMk id="15" creationId="{777D166B-8466-DBA1-D744-3123E08517AA}"/>
          </ac:graphicFrameMkLst>
        </pc:graphicFrameChg>
      </pc:sldChg>
    </pc:docChg>
  </pc:docChgLst>
  <pc:docChgLst>
    <pc:chgData name="Harry FIRTH" userId="929e6a20-3b88-458e-85a8-12a243658d38" providerId="ADAL" clId="{2338B586-EC8A-4417-96DB-BAAA6D6EB1B7}"/>
    <pc:docChg chg="undo custSel addSld delSld modSld sldOrd delMainMaster">
      <pc:chgData name="Harry FIRTH" userId="929e6a20-3b88-458e-85a8-12a243658d38" providerId="ADAL" clId="{2338B586-EC8A-4417-96DB-BAAA6D6EB1B7}" dt="2026-06-04T08:47:54.200" v="895" actId="20577"/>
      <pc:docMkLst>
        <pc:docMk/>
      </pc:docMkLst>
      <pc:sldChg chg="modSp mod">
        <pc:chgData name="Harry FIRTH" userId="929e6a20-3b88-458e-85a8-12a243658d38" providerId="ADAL" clId="{2338B586-EC8A-4417-96DB-BAAA6D6EB1B7}" dt="2026-05-28T11:10:21.731" v="8" actId="5793"/>
        <pc:sldMkLst>
          <pc:docMk/>
          <pc:sldMk cId="424965022" sldId="256"/>
        </pc:sldMkLst>
        <pc:spChg chg="mod">
          <ac:chgData name="Harry FIRTH" userId="929e6a20-3b88-458e-85a8-12a243658d38" providerId="ADAL" clId="{2338B586-EC8A-4417-96DB-BAAA6D6EB1B7}" dt="2026-05-28T11:10:21.731" v="8" actId="5793"/>
          <ac:spMkLst>
            <pc:docMk/>
            <pc:sldMk cId="424965022" sldId="256"/>
            <ac:spMk id="3" creationId="{CA510E5E-697D-4331-038A-BC23DF000C2A}"/>
          </ac:spMkLst>
        </pc:spChg>
      </pc:sldChg>
      <pc:sldChg chg="modSp mod">
        <pc:chgData name="Harry FIRTH" userId="929e6a20-3b88-458e-85a8-12a243658d38" providerId="ADAL" clId="{2338B586-EC8A-4417-96DB-BAAA6D6EB1B7}" dt="2026-05-28T11:18:42.330" v="547" actId="20577"/>
        <pc:sldMkLst>
          <pc:docMk/>
          <pc:sldMk cId="1876557297" sldId="257"/>
        </pc:sldMkLst>
        <pc:spChg chg="mod">
          <ac:chgData name="Harry FIRTH" userId="929e6a20-3b88-458e-85a8-12a243658d38" providerId="ADAL" clId="{2338B586-EC8A-4417-96DB-BAAA6D6EB1B7}" dt="2026-05-28T11:18:42.330" v="547" actId="20577"/>
          <ac:spMkLst>
            <pc:docMk/>
            <pc:sldMk cId="1876557297" sldId="257"/>
            <ac:spMk id="2" creationId="{5B02A7D5-1EE1-44B5-DC76-072639BE3655}"/>
          </ac:spMkLst>
        </pc:spChg>
      </pc:sldChg>
      <pc:sldChg chg="modSp add del">
        <pc:chgData name="Harry FIRTH" userId="929e6a20-3b88-458e-85a8-12a243658d38" providerId="ADAL" clId="{2338B586-EC8A-4417-96DB-BAAA6D6EB1B7}" dt="2026-06-03T09:34:26.643" v="851" actId="2711"/>
        <pc:sldMkLst>
          <pc:docMk/>
          <pc:sldMk cId="684095043" sldId="258"/>
        </pc:sldMkLst>
        <pc:graphicFrameChg chg="mod">
          <ac:chgData name="Harry FIRTH" userId="929e6a20-3b88-458e-85a8-12a243658d38" providerId="ADAL" clId="{2338B586-EC8A-4417-96DB-BAAA6D6EB1B7}" dt="2026-06-03T09:34:26.643" v="851" actId="2711"/>
          <ac:graphicFrameMkLst>
            <pc:docMk/>
            <pc:sldMk cId="684095043" sldId="258"/>
            <ac:graphicFrameMk id="15" creationId="{DE2AF0D5-00EB-1669-9798-D0A239E0D609}"/>
          </ac:graphicFrameMkLst>
        </pc:graphicFrameChg>
      </pc:sldChg>
      <pc:sldChg chg="modSp mod">
        <pc:chgData name="Harry FIRTH" userId="929e6a20-3b88-458e-85a8-12a243658d38" providerId="ADAL" clId="{2338B586-EC8A-4417-96DB-BAAA6D6EB1B7}" dt="2026-06-04T08:47:54.200" v="895" actId="20577"/>
        <pc:sldMkLst>
          <pc:docMk/>
          <pc:sldMk cId="1116783212" sldId="263"/>
        </pc:sldMkLst>
        <pc:graphicFrameChg chg="mod modGraphic">
          <ac:chgData name="Harry FIRTH" userId="929e6a20-3b88-458e-85a8-12a243658d38" providerId="ADAL" clId="{2338B586-EC8A-4417-96DB-BAAA6D6EB1B7}" dt="2026-06-04T08:47:54.200" v="895" actId="20577"/>
          <ac:graphicFrameMkLst>
            <pc:docMk/>
            <pc:sldMk cId="1116783212" sldId="263"/>
            <ac:graphicFrameMk id="3" creationId="{ADE9F281-2DB4-898F-0D79-1AE200709F3A}"/>
          </ac:graphicFrameMkLst>
        </pc:graphicFrameChg>
      </pc:sldChg>
      <pc:sldChg chg="add">
        <pc:chgData name="Harry FIRTH" userId="929e6a20-3b88-458e-85a8-12a243658d38" providerId="ADAL" clId="{2338B586-EC8A-4417-96DB-BAAA6D6EB1B7}" dt="2026-06-02T10:59:44.992" v="808"/>
        <pc:sldMkLst>
          <pc:docMk/>
          <pc:sldMk cId="629995870" sldId="265"/>
        </pc:sldMkLst>
      </pc:sldChg>
      <pc:sldChg chg="delSp modSp add mod ord">
        <pc:chgData name="Harry FIRTH" userId="929e6a20-3b88-458e-85a8-12a243658d38" providerId="ADAL" clId="{2338B586-EC8A-4417-96DB-BAAA6D6EB1B7}" dt="2026-06-04T08:46:27.966" v="858"/>
        <pc:sldMkLst>
          <pc:docMk/>
          <pc:sldMk cId="1778494102" sldId="268"/>
        </pc:sldMkLst>
        <pc:graphicFrameChg chg="modGraphic">
          <ac:chgData name="Harry FIRTH" userId="929e6a20-3b88-458e-85a8-12a243658d38" providerId="ADAL" clId="{2338B586-EC8A-4417-96DB-BAAA6D6EB1B7}" dt="2026-06-02T15:50:29.826" v="818" actId="403"/>
          <ac:graphicFrameMkLst>
            <pc:docMk/>
            <pc:sldMk cId="1778494102" sldId="268"/>
            <ac:graphicFrameMk id="4" creationId="{31BCBB13-108E-9CFC-E7C5-4B90F403A604}"/>
          </ac:graphicFrameMkLst>
        </pc:graphicFrameChg>
      </pc:sldChg>
      <pc:sldChg chg="add del">
        <pc:chgData name="Harry FIRTH" userId="929e6a20-3b88-458e-85a8-12a243658d38" providerId="ADAL" clId="{2338B586-EC8A-4417-96DB-BAAA6D6EB1B7}" dt="2026-06-03T09:32:30.472" v="836"/>
        <pc:sldMkLst>
          <pc:docMk/>
          <pc:sldMk cId="3127062294" sldId="301"/>
        </pc:sldMkLst>
      </pc:sldChg>
      <pc:sldChg chg="modSp add del">
        <pc:chgData name="Harry FIRTH" userId="929e6a20-3b88-458e-85a8-12a243658d38" providerId="ADAL" clId="{2338B586-EC8A-4417-96DB-BAAA6D6EB1B7}" dt="2026-06-03T09:34:05.384" v="847" actId="2711"/>
        <pc:sldMkLst>
          <pc:docMk/>
          <pc:sldMk cId="2255467485" sldId="303"/>
        </pc:sldMkLst>
        <pc:graphicFrameChg chg="mod">
          <ac:chgData name="Harry FIRTH" userId="929e6a20-3b88-458e-85a8-12a243658d38" providerId="ADAL" clId="{2338B586-EC8A-4417-96DB-BAAA6D6EB1B7}" dt="2026-06-03T09:34:05.384" v="847" actId="2711"/>
          <ac:graphicFrameMkLst>
            <pc:docMk/>
            <pc:sldMk cId="2255467485" sldId="303"/>
            <ac:graphicFrameMk id="3" creationId="{B9EE9CF9-0A98-A730-ED8B-6B75EAFD064A}"/>
          </ac:graphicFrameMkLst>
        </pc:graphicFrameChg>
      </pc:sldChg>
      <pc:sldChg chg="modSp add del">
        <pc:chgData name="Harry FIRTH" userId="929e6a20-3b88-458e-85a8-12a243658d38" providerId="ADAL" clId="{2338B586-EC8A-4417-96DB-BAAA6D6EB1B7}" dt="2026-06-03T09:33:52.276" v="846" actId="2711"/>
        <pc:sldMkLst>
          <pc:docMk/>
          <pc:sldMk cId="4273929419" sldId="304"/>
        </pc:sldMkLst>
        <pc:graphicFrameChg chg="mod">
          <ac:chgData name="Harry FIRTH" userId="929e6a20-3b88-458e-85a8-12a243658d38" providerId="ADAL" clId="{2338B586-EC8A-4417-96DB-BAAA6D6EB1B7}" dt="2026-06-03T09:33:52.276" v="846" actId="2711"/>
          <ac:graphicFrameMkLst>
            <pc:docMk/>
            <pc:sldMk cId="4273929419" sldId="304"/>
            <ac:graphicFrameMk id="3" creationId="{E395016F-A220-A211-5D81-23F781F65E39}"/>
          </ac:graphicFrameMkLst>
        </pc:graphicFrameChg>
      </pc:sldChg>
      <pc:sldChg chg="modSp add del mod">
        <pc:chgData name="Harry FIRTH" userId="929e6a20-3b88-458e-85a8-12a243658d38" providerId="ADAL" clId="{2338B586-EC8A-4417-96DB-BAAA6D6EB1B7}" dt="2026-06-04T08:35:03.608" v="854" actId="14100"/>
        <pc:sldMkLst>
          <pc:docMk/>
          <pc:sldMk cId="648764525" sldId="305"/>
        </pc:sldMkLst>
        <pc:spChg chg="mod">
          <ac:chgData name="Harry FIRTH" userId="929e6a20-3b88-458e-85a8-12a243658d38" providerId="ADAL" clId="{2338B586-EC8A-4417-96DB-BAAA6D6EB1B7}" dt="2026-06-03T09:33:30.486" v="843" actId="2711"/>
          <ac:spMkLst>
            <pc:docMk/>
            <pc:sldMk cId="648764525" sldId="305"/>
            <ac:spMk id="8" creationId="{DC5D962D-FE37-958E-F07B-A71653F4F72D}"/>
          </ac:spMkLst>
        </pc:spChg>
        <pc:spChg chg="mod">
          <ac:chgData name="Harry FIRTH" userId="929e6a20-3b88-458e-85a8-12a243658d38" providerId="ADAL" clId="{2338B586-EC8A-4417-96DB-BAAA6D6EB1B7}" dt="2026-06-03T09:33:13.848" v="841" actId="20577"/>
          <ac:spMkLst>
            <pc:docMk/>
            <pc:sldMk cId="648764525" sldId="305"/>
            <ac:spMk id="9" creationId="{D30493FE-4876-3C4B-A89E-09B1D2B3B84E}"/>
          </ac:spMkLst>
        </pc:spChg>
        <pc:graphicFrameChg chg="mod">
          <ac:chgData name="Harry FIRTH" userId="929e6a20-3b88-458e-85a8-12a243658d38" providerId="ADAL" clId="{2338B586-EC8A-4417-96DB-BAAA6D6EB1B7}" dt="2026-06-03T09:33:21.677" v="842" actId="2711"/>
          <ac:graphicFrameMkLst>
            <pc:docMk/>
            <pc:sldMk cId="648764525" sldId="305"/>
            <ac:graphicFrameMk id="3" creationId="{A8AC274B-0851-BB7C-3C05-A5525E396FB3}"/>
          </ac:graphicFrameMkLst>
        </pc:graphicFrameChg>
        <pc:cxnChg chg="mod">
          <ac:chgData name="Harry FIRTH" userId="929e6a20-3b88-458e-85a8-12a243658d38" providerId="ADAL" clId="{2338B586-EC8A-4417-96DB-BAAA6D6EB1B7}" dt="2026-06-04T08:34:58.164" v="853" actId="14100"/>
          <ac:cxnSpMkLst>
            <pc:docMk/>
            <pc:sldMk cId="648764525" sldId="305"/>
            <ac:cxnSpMk id="5" creationId="{50CE6F9C-CCF2-6E01-5496-6F40F4BD3D15}"/>
          </ac:cxnSpMkLst>
        </pc:cxnChg>
        <pc:cxnChg chg="mod">
          <ac:chgData name="Harry FIRTH" userId="929e6a20-3b88-458e-85a8-12a243658d38" providerId="ADAL" clId="{2338B586-EC8A-4417-96DB-BAAA6D6EB1B7}" dt="2026-06-04T08:35:03.608" v="854" actId="14100"/>
          <ac:cxnSpMkLst>
            <pc:docMk/>
            <pc:sldMk cId="648764525" sldId="305"/>
            <ac:cxnSpMk id="6" creationId="{BD3E5022-A4DA-20F0-F658-B8D5836389E7}"/>
          </ac:cxnSpMkLst>
        </pc:cxnChg>
      </pc:sldChg>
      <pc:sldChg chg="modSp mod">
        <pc:chgData name="Harry FIRTH" userId="929e6a20-3b88-458e-85a8-12a243658d38" providerId="ADAL" clId="{2338B586-EC8A-4417-96DB-BAAA6D6EB1B7}" dt="2026-05-28T11:15:58.391" v="337" actId="20577"/>
        <pc:sldMkLst>
          <pc:docMk/>
          <pc:sldMk cId="691650113" sldId="2147475860"/>
        </pc:sldMkLst>
        <pc:spChg chg="mod">
          <ac:chgData name="Harry FIRTH" userId="929e6a20-3b88-458e-85a8-12a243658d38" providerId="ADAL" clId="{2338B586-EC8A-4417-96DB-BAAA6D6EB1B7}" dt="2026-05-28T11:15:52.212" v="316" actId="20577"/>
          <ac:spMkLst>
            <pc:docMk/>
            <pc:sldMk cId="691650113" sldId="2147475860"/>
            <ac:spMk id="2" creationId="{3EC75E90-C6D4-F023-EC2F-579BE7128B23}"/>
          </ac:spMkLst>
        </pc:spChg>
        <pc:spChg chg="mod">
          <ac:chgData name="Harry FIRTH" userId="929e6a20-3b88-458e-85a8-12a243658d38" providerId="ADAL" clId="{2338B586-EC8A-4417-96DB-BAAA6D6EB1B7}" dt="2026-05-28T11:15:58.391" v="337" actId="20577"/>
          <ac:spMkLst>
            <pc:docMk/>
            <pc:sldMk cId="691650113" sldId="2147475860"/>
            <ac:spMk id="5" creationId="{4B990F9B-3D8E-A5F3-9221-A4EFA231FB3F}"/>
          </ac:spMkLst>
        </pc:spChg>
      </pc:sldChg>
      <pc:sldChg chg="modSp mod">
        <pc:chgData name="Harry FIRTH" userId="929e6a20-3b88-458e-85a8-12a243658d38" providerId="ADAL" clId="{2338B586-EC8A-4417-96DB-BAAA6D6EB1B7}" dt="2026-05-28T11:15:00.915" v="277" actId="20577"/>
        <pc:sldMkLst>
          <pc:docMk/>
          <pc:sldMk cId="2616978192" sldId="2147475874"/>
        </pc:sldMkLst>
        <pc:spChg chg="mod">
          <ac:chgData name="Harry FIRTH" userId="929e6a20-3b88-458e-85a8-12a243658d38" providerId="ADAL" clId="{2338B586-EC8A-4417-96DB-BAAA6D6EB1B7}" dt="2026-05-28T11:14:57.233" v="263" actId="20577"/>
          <ac:spMkLst>
            <pc:docMk/>
            <pc:sldMk cId="2616978192" sldId="2147475874"/>
            <ac:spMk id="2" creationId="{92FFBE81-857F-0659-EC62-20F7EDC03463}"/>
          </ac:spMkLst>
        </pc:spChg>
        <pc:spChg chg="mod">
          <ac:chgData name="Harry FIRTH" userId="929e6a20-3b88-458e-85a8-12a243658d38" providerId="ADAL" clId="{2338B586-EC8A-4417-96DB-BAAA6D6EB1B7}" dt="2026-05-28T11:15:00.915" v="277" actId="20577"/>
          <ac:spMkLst>
            <pc:docMk/>
            <pc:sldMk cId="2616978192" sldId="2147475874"/>
            <ac:spMk id="5" creationId="{9D972FB9-FE57-5D13-AC02-B215615C68D8}"/>
          </ac:spMkLst>
        </pc:spChg>
      </pc:sldChg>
      <pc:sldChg chg="add">
        <pc:chgData name="Harry FIRTH" userId="929e6a20-3b88-458e-85a8-12a243658d38" providerId="ADAL" clId="{2338B586-EC8A-4417-96DB-BAAA6D6EB1B7}" dt="2026-06-02T10:59:33.204" v="806"/>
        <pc:sldMkLst>
          <pc:docMk/>
          <pc:sldMk cId="3991575533" sldId="2147475877"/>
        </pc:sldMkLst>
      </pc:sldChg>
      <pc:sldChg chg="modSp mod">
        <pc:chgData name="Harry FIRTH" userId="929e6a20-3b88-458e-85a8-12a243658d38" providerId="ADAL" clId="{2338B586-EC8A-4417-96DB-BAAA6D6EB1B7}" dt="2026-06-04T08:47:10.174" v="874" actId="20577"/>
        <pc:sldMkLst>
          <pc:docMk/>
          <pc:sldMk cId="3207930753" sldId="2147475886"/>
        </pc:sldMkLst>
        <pc:spChg chg="mod">
          <ac:chgData name="Harry FIRTH" userId="929e6a20-3b88-458e-85a8-12a243658d38" providerId="ADAL" clId="{2338B586-EC8A-4417-96DB-BAAA6D6EB1B7}" dt="2026-06-04T08:47:10.174" v="874" actId="20577"/>
          <ac:spMkLst>
            <pc:docMk/>
            <pc:sldMk cId="3207930753" sldId="2147475886"/>
            <ac:spMk id="2" creationId="{8AF2B93E-C538-CA2D-4F1F-CD6045B998EB}"/>
          </ac:spMkLst>
        </pc:spChg>
        <pc:spChg chg="mod">
          <ac:chgData name="Harry FIRTH" userId="929e6a20-3b88-458e-85a8-12a243658d38" providerId="ADAL" clId="{2338B586-EC8A-4417-96DB-BAAA6D6EB1B7}" dt="2026-06-01T10:36:05.192" v="804" actId="13926"/>
          <ac:spMkLst>
            <pc:docMk/>
            <pc:sldMk cId="3207930753" sldId="2147475886"/>
            <ac:spMk id="4" creationId="{C8EE7796-5479-57D4-283D-65653FF4D8CE}"/>
          </ac:spMkLst>
        </pc:spChg>
      </pc:sldChg>
      <pc:sldChg chg="modSp mod">
        <pc:chgData name="Harry FIRTH" userId="929e6a20-3b88-458e-85a8-12a243658d38" providerId="ADAL" clId="{2338B586-EC8A-4417-96DB-BAAA6D6EB1B7}" dt="2026-06-04T08:47:03.242" v="869" actId="20577"/>
        <pc:sldMkLst>
          <pc:docMk/>
          <pc:sldMk cId="1750327280" sldId="2147475887"/>
        </pc:sldMkLst>
        <pc:spChg chg="mod">
          <ac:chgData name="Harry FIRTH" userId="929e6a20-3b88-458e-85a8-12a243658d38" providerId="ADAL" clId="{2338B586-EC8A-4417-96DB-BAAA6D6EB1B7}" dt="2026-06-04T08:47:03.242" v="869" actId="20577"/>
          <ac:spMkLst>
            <pc:docMk/>
            <pc:sldMk cId="1750327280" sldId="2147475887"/>
            <ac:spMk id="2" creationId="{DA7C7576-6A8B-F7DE-F249-17E4374D1409}"/>
          </ac:spMkLst>
        </pc:spChg>
      </pc:sldChg>
      <pc:sldChg chg="del ord">
        <pc:chgData name="Harry FIRTH" userId="929e6a20-3b88-458e-85a8-12a243658d38" providerId="ADAL" clId="{2338B586-EC8A-4417-96DB-BAAA6D6EB1B7}" dt="2026-06-04T08:47:17.721" v="875" actId="47"/>
        <pc:sldMkLst>
          <pc:docMk/>
          <pc:sldMk cId="1179716665" sldId="2147478988"/>
        </pc:sldMkLst>
      </pc:sldChg>
      <pc:sldChg chg="modSp mod">
        <pc:chgData name="Harry FIRTH" userId="929e6a20-3b88-458e-85a8-12a243658d38" providerId="ADAL" clId="{2338B586-EC8A-4417-96DB-BAAA6D6EB1B7}" dt="2026-05-28T11:17:22.364" v="477" actId="20577"/>
        <pc:sldMkLst>
          <pc:docMk/>
          <pc:sldMk cId="261212488" sldId="2147479000"/>
        </pc:sldMkLst>
        <pc:spChg chg="mod">
          <ac:chgData name="Harry FIRTH" userId="929e6a20-3b88-458e-85a8-12a243658d38" providerId="ADAL" clId="{2338B586-EC8A-4417-96DB-BAAA6D6EB1B7}" dt="2026-05-28T11:17:15.869" v="456"/>
          <ac:spMkLst>
            <pc:docMk/>
            <pc:sldMk cId="261212488" sldId="2147479000"/>
            <ac:spMk id="2" creationId="{4AA03C23-AAF8-3468-2F45-25809AE4B04E}"/>
          </ac:spMkLst>
        </pc:spChg>
        <pc:spChg chg="mod">
          <ac:chgData name="Harry FIRTH" userId="929e6a20-3b88-458e-85a8-12a243658d38" providerId="ADAL" clId="{2338B586-EC8A-4417-96DB-BAAA6D6EB1B7}" dt="2026-05-28T11:17:22.364" v="477" actId="20577"/>
          <ac:spMkLst>
            <pc:docMk/>
            <pc:sldMk cId="261212488" sldId="2147479000"/>
            <ac:spMk id="4" creationId="{A7D391B3-6A16-5024-E780-90946C58614B}"/>
          </ac:spMkLst>
        </pc:spChg>
      </pc:sldChg>
      <pc:sldChg chg="modSp mod">
        <pc:chgData name="Harry FIRTH" userId="929e6a20-3b88-458e-85a8-12a243658d38" providerId="ADAL" clId="{2338B586-EC8A-4417-96DB-BAAA6D6EB1B7}" dt="2026-06-01T10:34:09.527" v="672" actId="27636"/>
        <pc:sldMkLst>
          <pc:docMk/>
          <pc:sldMk cId="745792837" sldId="2147479004"/>
        </pc:sldMkLst>
        <pc:spChg chg="mod">
          <ac:chgData name="Harry FIRTH" userId="929e6a20-3b88-458e-85a8-12a243658d38" providerId="ADAL" clId="{2338B586-EC8A-4417-96DB-BAAA6D6EB1B7}" dt="2026-06-01T10:34:09.527" v="672" actId="27636"/>
          <ac:spMkLst>
            <pc:docMk/>
            <pc:sldMk cId="745792837" sldId="2147479004"/>
            <ac:spMk id="2" creationId="{7714693C-C376-FA36-21AD-0466C7E2B2D9}"/>
          </ac:spMkLst>
        </pc:spChg>
        <pc:spChg chg="mod">
          <ac:chgData name="Harry FIRTH" userId="929e6a20-3b88-458e-85a8-12a243658d38" providerId="ADAL" clId="{2338B586-EC8A-4417-96DB-BAAA6D6EB1B7}" dt="2026-05-28T11:16:41.496" v="420" actId="20577"/>
          <ac:spMkLst>
            <pc:docMk/>
            <pc:sldMk cId="745792837" sldId="2147479004"/>
            <ac:spMk id="5" creationId="{28483DD0-2394-C426-D854-9F644E0DDDC6}"/>
          </ac:spMkLst>
        </pc:spChg>
      </pc:sldChg>
      <pc:sldChg chg="modSp mod ord">
        <pc:chgData name="Harry FIRTH" userId="929e6a20-3b88-458e-85a8-12a243658d38" providerId="ADAL" clId="{2338B586-EC8A-4417-96DB-BAAA6D6EB1B7}" dt="2026-06-04T08:47:06.449" v="872" actId="20577"/>
        <pc:sldMkLst>
          <pc:docMk/>
          <pc:sldMk cId="3080387628" sldId="2147479006"/>
        </pc:sldMkLst>
        <pc:spChg chg="mod">
          <ac:chgData name="Harry FIRTH" userId="929e6a20-3b88-458e-85a8-12a243658d38" providerId="ADAL" clId="{2338B586-EC8A-4417-96DB-BAAA6D6EB1B7}" dt="2026-06-04T08:47:06.449" v="872" actId="20577"/>
          <ac:spMkLst>
            <pc:docMk/>
            <pc:sldMk cId="3080387628" sldId="2147479006"/>
            <ac:spMk id="2" creationId="{6A73DE36-32CE-45EA-D2DE-D02F81F36EFC}"/>
          </ac:spMkLst>
        </pc:spChg>
        <pc:spChg chg="mod">
          <ac:chgData name="Harry FIRTH" userId="929e6a20-3b88-458e-85a8-12a243658d38" providerId="ADAL" clId="{2338B586-EC8A-4417-96DB-BAAA6D6EB1B7}" dt="2026-05-28T11:18:03.889" v="514" actId="20577"/>
          <ac:spMkLst>
            <pc:docMk/>
            <pc:sldMk cId="3080387628" sldId="2147479006"/>
            <ac:spMk id="4" creationId="{0FF02B90-807F-7788-16C1-82D945860AF3}"/>
          </ac:spMkLst>
        </pc:spChg>
      </pc:sldChg>
      <pc:sldChg chg="modSp add mod ord">
        <pc:chgData name="Harry FIRTH" userId="929e6a20-3b88-458e-85a8-12a243658d38" providerId="ADAL" clId="{2338B586-EC8A-4417-96DB-BAAA6D6EB1B7}" dt="2026-06-04T08:46:29.762" v="860"/>
        <pc:sldMkLst>
          <pc:docMk/>
          <pc:sldMk cId="76986264" sldId="2147479011"/>
        </pc:sldMkLst>
        <pc:graphicFrameChg chg="mod modGraphic">
          <ac:chgData name="Harry FIRTH" userId="929e6a20-3b88-458e-85a8-12a243658d38" providerId="ADAL" clId="{2338B586-EC8A-4417-96DB-BAAA6D6EB1B7}" dt="2026-06-02T15:51:12.805" v="825" actId="255"/>
          <ac:graphicFrameMkLst>
            <pc:docMk/>
            <pc:sldMk cId="76986264" sldId="2147479011"/>
            <ac:graphicFrameMk id="15" creationId="{DE2AF0D5-00EB-1669-9798-D0A239E0D609}"/>
          </ac:graphicFrameMkLst>
        </pc:graphicFrameChg>
      </pc:sldChg>
      <pc:sldChg chg="modSp add mod ord">
        <pc:chgData name="Harry FIRTH" userId="929e6a20-3b88-458e-85a8-12a243658d38" providerId="ADAL" clId="{2338B586-EC8A-4417-96DB-BAAA6D6EB1B7}" dt="2026-06-04T08:46:24.128" v="856"/>
        <pc:sldMkLst>
          <pc:docMk/>
          <pc:sldMk cId="3899473142" sldId="2147479012"/>
        </pc:sldMkLst>
        <pc:graphicFrameChg chg="modGraphic">
          <ac:chgData name="Harry FIRTH" userId="929e6a20-3b88-458e-85a8-12a243658d38" providerId="ADAL" clId="{2338B586-EC8A-4417-96DB-BAAA6D6EB1B7}" dt="2026-06-02T15:50:34.093" v="819" actId="403"/>
          <ac:graphicFrameMkLst>
            <pc:docMk/>
            <pc:sldMk cId="3899473142" sldId="2147479012"/>
            <ac:graphicFrameMk id="4" creationId="{D735A0C5-0422-A6D2-9720-7BFA31B87B5B}"/>
          </ac:graphicFrameMkLst>
        </pc:graphicFrameChg>
      </pc:sldChg>
      <pc:sldChg chg="modSp mod">
        <pc:chgData name="Harry FIRTH" userId="929e6a20-3b88-458e-85a8-12a243658d38" providerId="ADAL" clId="{2338B586-EC8A-4417-96DB-BAAA6D6EB1B7}" dt="2026-06-02T15:52:28.133" v="828" actId="113"/>
        <pc:sldMkLst>
          <pc:docMk/>
          <pc:sldMk cId="4014615537" sldId="2147479016"/>
        </pc:sldMkLst>
        <pc:graphicFrameChg chg="modGraphic">
          <ac:chgData name="Harry FIRTH" userId="929e6a20-3b88-458e-85a8-12a243658d38" providerId="ADAL" clId="{2338B586-EC8A-4417-96DB-BAAA6D6EB1B7}" dt="2026-06-02T15:52:28.133" v="828" actId="113"/>
          <ac:graphicFrameMkLst>
            <pc:docMk/>
            <pc:sldMk cId="4014615537" sldId="2147479016"/>
            <ac:graphicFrameMk id="4" creationId="{624A298C-5EF8-1513-BDAA-8926DE531BC3}"/>
          </ac:graphicFrameMkLst>
        </pc:graphicFrameChg>
      </pc:sldChg>
      <pc:sldChg chg="add">
        <pc:chgData name="Harry FIRTH" userId="929e6a20-3b88-458e-85a8-12a243658d38" providerId="ADAL" clId="{2338B586-EC8A-4417-96DB-BAAA6D6EB1B7}" dt="2026-06-02T10:59:39.027" v="807"/>
        <pc:sldMkLst>
          <pc:docMk/>
          <pc:sldMk cId="4172792359" sldId="2147479021"/>
        </pc:sldMkLst>
      </pc:sldChg>
      <pc:sldChg chg="add">
        <pc:chgData name="Harry FIRTH" userId="929e6a20-3b88-458e-85a8-12a243658d38" providerId="ADAL" clId="{2338B586-EC8A-4417-96DB-BAAA6D6EB1B7}" dt="2026-06-04T07:51:08.344" v="852"/>
        <pc:sldMkLst>
          <pc:docMk/>
          <pc:sldMk cId="2536756029" sldId="2147479022"/>
        </pc:sldMkLst>
      </pc:sldChg>
      <pc:sldChg chg="add del">
        <pc:chgData name="Harry FIRTH" userId="929e6a20-3b88-458e-85a8-12a243658d38" providerId="ADAL" clId="{2338B586-EC8A-4417-96DB-BAAA6D6EB1B7}" dt="2026-06-04T08:46:54.492" v="865"/>
        <pc:sldMkLst>
          <pc:docMk/>
          <pc:sldMk cId="2103831322" sldId="2147479023"/>
        </pc:sldMkLst>
      </pc:sldChg>
      <pc:sldChg chg="add">
        <pc:chgData name="Harry FIRTH" userId="929e6a20-3b88-458e-85a8-12a243658d38" providerId="ADAL" clId="{2338B586-EC8A-4417-96DB-BAAA6D6EB1B7}" dt="2026-06-04T08:46:58.859" v="866"/>
        <pc:sldMkLst>
          <pc:docMk/>
          <pc:sldMk cId="2428440467" sldId="2147479024"/>
        </pc:sldMkLst>
      </pc:sldChg>
    </pc:docChg>
  </pc:docChgLst>
  <pc:docChgLst>
    <pc:chgData name="Lorna MALLON" userId="2e4019b0-4eaf-4f7f-ba05-0dc33a37b491" providerId="ADAL" clId="{7EC75FDB-9F47-4022-833D-4A1249E4BD26}"/>
    <pc:docChg chg="undo custSel addSld delSld modSld sldOrd delMainMaster">
      <pc:chgData name="Lorna MALLON" userId="2e4019b0-4eaf-4f7f-ba05-0dc33a37b491" providerId="ADAL" clId="{7EC75FDB-9F47-4022-833D-4A1249E4BD26}" dt="2026-06-01T16:52:15.143" v="1341" actId="14100"/>
      <pc:docMkLst>
        <pc:docMk/>
      </pc:docMkLst>
      <pc:sldChg chg="modSp add mod ord">
        <pc:chgData name="Lorna MALLON" userId="2e4019b0-4eaf-4f7f-ba05-0dc33a37b491" providerId="ADAL" clId="{7EC75FDB-9F47-4022-833D-4A1249E4BD26}" dt="2026-06-01T16:51:13.767" v="1335" actId="33524"/>
        <pc:sldMkLst>
          <pc:docMk/>
          <pc:sldMk cId="3201804997" sldId="2147479013"/>
        </pc:sldMkLst>
        <pc:spChg chg="mod">
          <ac:chgData name="Lorna MALLON" userId="2e4019b0-4eaf-4f7f-ba05-0dc33a37b491" providerId="ADAL" clId="{7EC75FDB-9F47-4022-833D-4A1249E4BD26}" dt="2026-06-01T15:41:13.712" v="6" actId="27636"/>
          <ac:spMkLst>
            <pc:docMk/>
            <pc:sldMk cId="3201804997" sldId="2147479013"/>
            <ac:spMk id="2" creationId="{E533AC2F-101A-48B1-CCA0-7E51C8462B5D}"/>
          </ac:spMkLst>
        </pc:spChg>
        <pc:graphicFrameChg chg="mod modGraphic">
          <ac:chgData name="Lorna MALLON" userId="2e4019b0-4eaf-4f7f-ba05-0dc33a37b491" providerId="ADAL" clId="{7EC75FDB-9F47-4022-833D-4A1249E4BD26}" dt="2026-06-01T16:51:13.767" v="1335" actId="33524"/>
          <ac:graphicFrameMkLst>
            <pc:docMk/>
            <pc:sldMk cId="3201804997" sldId="2147479013"/>
            <ac:graphicFrameMk id="15" creationId="{5E49E5C6-DA12-86BA-A55E-E583424E2F87}"/>
          </ac:graphicFrameMkLst>
        </pc:graphicFrameChg>
      </pc:sldChg>
      <pc:sldChg chg="modSp add mod ord">
        <pc:chgData name="Lorna MALLON" userId="2e4019b0-4eaf-4f7f-ba05-0dc33a37b491" providerId="ADAL" clId="{7EC75FDB-9F47-4022-833D-4A1249E4BD26}" dt="2026-06-01T16:51:51.490" v="1338" actId="1076"/>
        <pc:sldMkLst>
          <pc:docMk/>
          <pc:sldMk cId="919785030" sldId="2147479014"/>
        </pc:sldMkLst>
        <pc:spChg chg="mod">
          <ac:chgData name="Lorna MALLON" userId="2e4019b0-4eaf-4f7f-ba05-0dc33a37b491" providerId="ADAL" clId="{7EC75FDB-9F47-4022-833D-4A1249E4BD26}" dt="2026-06-01T15:51:31.250" v="579" actId="27636"/>
          <ac:spMkLst>
            <pc:docMk/>
            <pc:sldMk cId="919785030" sldId="2147479014"/>
            <ac:spMk id="2" creationId="{85A17D47-D6D7-FE21-FFEC-B254A901AED9}"/>
          </ac:spMkLst>
        </pc:spChg>
        <pc:graphicFrameChg chg="mod modGraphic">
          <ac:chgData name="Lorna MALLON" userId="2e4019b0-4eaf-4f7f-ba05-0dc33a37b491" providerId="ADAL" clId="{7EC75FDB-9F47-4022-833D-4A1249E4BD26}" dt="2026-06-01T16:51:51.490" v="1338" actId="1076"/>
          <ac:graphicFrameMkLst>
            <pc:docMk/>
            <pc:sldMk cId="919785030" sldId="2147479014"/>
            <ac:graphicFrameMk id="4" creationId="{ACD73152-70DC-B4DE-E383-0DC1DC2B791A}"/>
          </ac:graphicFrameMkLst>
        </pc:graphicFrameChg>
      </pc:sldChg>
      <pc:sldChg chg="addSp modSp add mod">
        <pc:chgData name="Lorna MALLON" userId="2e4019b0-4eaf-4f7f-ba05-0dc33a37b491" providerId="ADAL" clId="{7EC75FDB-9F47-4022-833D-4A1249E4BD26}" dt="2026-06-01T16:52:15.143" v="1341" actId="14100"/>
        <pc:sldMkLst>
          <pc:docMk/>
          <pc:sldMk cId="1338088376" sldId="2147479015"/>
        </pc:sldMkLst>
        <pc:spChg chg="mod">
          <ac:chgData name="Lorna MALLON" userId="2e4019b0-4eaf-4f7f-ba05-0dc33a37b491" providerId="ADAL" clId="{7EC75FDB-9F47-4022-833D-4A1249E4BD26}" dt="2026-06-01T16:01:03.653" v="675" actId="20577"/>
          <ac:spMkLst>
            <pc:docMk/>
            <pc:sldMk cId="1338088376" sldId="2147479015"/>
            <ac:spMk id="2" creationId="{567F3515-421A-5ADE-38A4-CDD0561A1508}"/>
          </ac:spMkLst>
        </pc:spChg>
        <pc:spChg chg="add mod">
          <ac:chgData name="Lorna MALLON" userId="2e4019b0-4eaf-4f7f-ba05-0dc33a37b491" providerId="ADAL" clId="{7EC75FDB-9F47-4022-833D-4A1249E4BD26}" dt="2026-06-01T16:07:52.636" v="737" actId="1076"/>
          <ac:spMkLst>
            <pc:docMk/>
            <pc:sldMk cId="1338088376" sldId="2147479015"/>
            <ac:spMk id="3" creationId="{CF2F9525-694C-25B7-09B4-0CD415C49FB5}"/>
          </ac:spMkLst>
        </pc:spChg>
        <pc:spChg chg="add mod">
          <ac:chgData name="Lorna MALLON" userId="2e4019b0-4eaf-4f7f-ba05-0dc33a37b491" providerId="ADAL" clId="{7EC75FDB-9F47-4022-833D-4A1249E4BD26}" dt="2026-06-01T16:08:32.805" v="763" actId="20577"/>
          <ac:spMkLst>
            <pc:docMk/>
            <pc:sldMk cId="1338088376" sldId="2147479015"/>
            <ac:spMk id="6" creationId="{0C675553-9B91-C075-C345-95891281D4F4}"/>
          </ac:spMkLst>
        </pc:spChg>
        <pc:graphicFrameChg chg="mod modGraphic">
          <ac:chgData name="Lorna MALLON" userId="2e4019b0-4eaf-4f7f-ba05-0dc33a37b491" providerId="ADAL" clId="{7EC75FDB-9F47-4022-833D-4A1249E4BD26}" dt="2026-06-01T16:52:03.503" v="1339" actId="255"/>
          <ac:graphicFrameMkLst>
            <pc:docMk/>
            <pc:sldMk cId="1338088376" sldId="2147479015"/>
            <ac:graphicFrameMk id="4" creationId="{CC0149BF-D14F-B5B9-62F2-F01519A64A50}"/>
          </ac:graphicFrameMkLst>
        </pc:graphicFrameChg>
        <pc:graphicFrameChg chg="add mod modGraphic">
          <ac:chgData name="Lorna MALLON" userId="2e4019b0-4eaf-4f7f-ba05-0dc33a37b491" providerId="ADAL" clId="{7EC75FDB-9F47-4022-833D-4A1249E4BD26}" dt="2026-06-01T16:52:15.143" v="1341" actId="14100"/>
          <ac:graphicFrameMkLst>
            <pc:docMk/>
            <pc:sldMk cId="1338088376" sldId="2147479015"/>
            <ac:graphicFrameMk id="5" creationId="{2B19AF66-4610-1366-D142-7C7DF52A9F21}"/>
          </ac:graphicFrameMkLst>
        </pc:graphicFrameChg>
      </pc:sldChg>
      <pc:sldChg chg="modSp add mod ord">
        <pc:chgData name="Lorna MALLON" userId="2e4019b0-4eaf-4f7f-ba05-0dc33a37b491" providerId="ADAL" clId="{7EC75FDB-9F47-4022-833D-4A1249E4BD26}" dt="2026-06-01T16:49:40.680" v="1296" actId="20577"/>
        <pc:sldMkLst>
          <pc:docMk/>
          <pc:sldMk cId="4014615537" sldId="2147479016"/>
        </pc:sldMkLst>
        <pc:spChg chg="mod">
          <ac:chgData name="Lorna MALLON" userId="2e4019b0-4eaf-4f7f-ba05-0dc33a37b491" providerId="ADAL" clId="{7EC75FDB-9F47-4022-833D-4A1249E4BD26}" dt="2026-06-01T16:49:40.680" v="1296" actId="20577"/>
          <ac:spMkLst>
            <pc:docMk/>
            <pc:sldMk cId="4014615537" sldId="2147479016"/>
            <ac:spMk id="2" creationId="{9967281B-610D-2F12-7C04-3A74B83C3804}"/>
          </ac:spMkLst>
        </pc:spChg>
        <pc:graphicFrameChg chg="mod modGraphic">
          <ac:chgData name="Lorna MALLON" userId="2e4019b0-4eaf-4f7f-ba05-0dc33a37b491" providerId="ADAL" clId="{7EC75FDB-9F47-4022-833D-4A1249E4BD26}" dt="2026-06-01T16:48:29.539" v="1285" actId="20577"/>
          <ac:graphicFrameMkLst>
            <pc:docMk/>
            <pc:sldMk cId="4014615537" sldId="2147479016"/>
            <ac:graphicFrameMk id="4" creationId="{624A298C-5EF8-1513-BDAA-8926DE531BC3}"/>
          </ac:graphicFrameMkLst>
        </pc:graphicFrameChg>
      </pc:sldChg>
      <pc:sldChg chg="modSp add mod">
        <pc:chgData name="Lorna MALLON" userId="2e4019b0-4eaf-4f7f-ba05-0dc33a37b491" providerId="ADAL" clId="{7EC75FDB-9F47-4022-833D-4A1249E4BD26}" dt="2026-06-01T16:49:44.310" v="1300" actId="20577"/>
        <pc:sldMkLst>
          <pc:docMk/>
          <pc:sldMk cId="2594638855" sldId="2147479017"/>
        </pc:sldMkLst>
        <pc:spChg chg="mod">
          <ac:chgData name="Lorna MALLON" userId="2e4019b0-4eaf-4f7f-ba05-0dc33a37b491" providerId="ADAL" clId="{7EC75FDB-9F47-4022-833D-4A1249E4BD26}" dt="2026-06-01T16:49:44.310" v="1300" actId="20577"/>
          <ac:spMkLst>
            <pc:docMk/>
            <pc:sldMk cId="2594638855" sldId="2147479017"/>
            <ac:spMk id="2" creationId="{DBA14A76-F5FB-A522-63BB-7CC4C4DE9708}"/>
          </ac:spMkLst>
        </pc:spChg>
        <pc:graphicFrameChg chg="mod modGraphic">
          <ac:chgData name="Lorna MALLON" userId="2e4019b0-4eaf-4f7f-ba05-0dc33a37b491" providerId="ADAL" clId="{7EC75FDB-9F47-4022-833D-4A1249E4BD26}" dt="2026-06-01T16:48:37.710" v="1287" actId="20577"/>
          <ac:graphicFrameMkLst>
            <pc:docMk/>
            <pc:sldMk cId="2594638855" sldId="2147479017"/>
            <ac:graphicFrameMk id="4" creationId="{F5000AE3-4836-0160-2DCD-52E8F634B7D2}"/>
          </ac:graphicFrameMkLst>
        </pc:graphicFrameChg>
      </pc:sldChg>
      <pc:sldChg chg="addSp delSp modSp add mod">
        <pc:chgData name="Lorna MALLON" userId="2e4019b0-4eaf-4f7f-ba05-0dc33a37b491" providerId="ADAL" clId="{7EC75FDB-9F47-4022-833D-4A1249E4BD26}" dt="2026-06-01T16:49:25.787" v="1292" actId="255"/>
        <pc:sldMkLst>
          <pc:docMk/>
          <pc:sldMk cId="2417831943" sldId="2147479018"/>
        </pc:sldMkLst>
        <pc:spChg chg="mod">
          <ac:chgData name="Lorna MALLON" userId="2e4019b0-4eaf-4f7f-ba05-0dc33a37b491" providerId="ADAL" clId="{7EC75FDB-9F47-4022-833D-4A1249E4BD26}" dt="2026-06-01T16:20:20.667" v="932" actId="20577"/>
          <ac:spMkLst>
            <pc:docMk/>
            <pc:sldMk cId="2417831943" sldId="2147479018"/>
            <ac:spMk id="2" creationId="{BAB81039-B368-5F90-D858-1A3EBE2AA919}"/>
          </ac:spMkLst>
        </pc:spChg>
        <pc:graphicFrameChg chg="add del mod modGraphic">
          <ac:chgData name="Lorna MALLON" userId="2e4019b0-4eaf-4f7f-ba05-0dc33a37b491" providerId="ADAL" clId="{7EC75FDB-9F47-4022-833D-4A1249E4BD26}" dt="2026-06-01T16:49:25.787" v="1292" actId="255"/>
          <ac:graphicFrameMkLst>
            <pc:docMk/>
            <pc:sldMk cId="2417831943" sldId="2147479018"/>
            <ac:graphicFrameMk id="4" creationId="{7574DBD0-A586-40F1-35BF-469A6922F516}"/>
          </ac:graphicFrameMkLst>
        </pc:graphicFrameChg>
      </pc:sldChg>
      <pc:sldChg chg="addSp delSp modSp add mod">
        <pc:chgData name="Lorna MALLON" userId="2e4019b0-4eaf-4f7f-ba05-0dc33a37b491" providerId="ADAL" clId="{7EC75FDB-9F47-4022-833D-4A1249E4BD26}" dt="2026-06-01T16:49:17.504" v="1290" actId="478"/>
        <pc:sldMkLst>
          <pc:docMk/>
          <pc:sldMk cId="4106065089" sldId="2147479019"/>
        </pc:sldMkLst>
        <pc:spChg chg="mod">
          <ac:chgData name="Lorna MALLON" userId="2e4019b0-4eaf-4f7f-ba05-0dc33a37b491" providerId="ADAL" clId="{7EC75FDB-9F47-4022-833D-4A1249E4BD26}" dt="2026-06-01T16:39:54.789" v="1218" actId="2"/>
          <ac:spMkLst>
            <pc:docMk/>
            <pc:sldMk cId="4106065089" sldId="2147479019"/>
            <ac:spMk id="2" creationId="{45BC23B6-BDF7-4A7C-7B71-3339414F4BBE}"/>
          </ac:spMkLst>
        </pc:spChg>
        <pc:graphicFrameChg chg="mod modGraphic">
          <ac:chgData name="Lorna MALLON" userId="2e4019b0-4eaf-4f7f-ba05-0dc33a37b491" providerId="ADAL" clId="{7EC75FDB-9F47-4022-833D-4A1249E4BD26}" dt="2026-06-01T16:49:10.176" v="1288" actId="255"/>
          <ac:graphicFrameMkLst>
            <pc:docMk/>
            <pc:sldMk cId="4106065089" sldId="2147479019"/>
            <ac:graphicFrameMk id="4" creationId="{ABAC3B9F-7A3F-6175-608D-883D50FA38F0}"/>
          </ac:graphicFrameMkLst>
        </pc:graphicFrameChg>
      </pc:sldChg>
      <pc:sldChg chg="modSp add mod">
        <pc:chgData name="Lorna MALLON" userId="2e4019b0-4eaf-4f7f-ba05-0dc33a37b491" providerId="ADAL" clId="{7EC75FDB-9F47-4022-833D-4A1249E4BD26}" dt="2026-06-01T16:47:30.331" v="1281" actId="20577"/>
        <pc:sldMkLst>
          <pc:docMk/>
          <pc:sldMk cId="2323000527" sldId="2147479020"/>
        </pc:sldMkLst>
        <pc:spChg chg="mod">
          <ac:chgData name="Lorna MALLON" userId="2e4019b0-4eaf-4f7f-ba05-0dc33a37b491" providerId="ADAL" clId="{7EC75FDB-9F47-4022-833D-4A1249E4BD26}" dt="2026-06-01T16:47:30.331" v="1281" actId="20577"/>
          <ac:spMkLst>
            <pc:docMk/>
            <pc:sldMk cId="2323000527" sldId="2147479020"/>
            <ac:spMk id="2" creationId="{AEE4C8FC-A5F7-0585-132E-B80228D7A6B8}"/>
          </ac:spMkLst>
        </pc:spChg>
        <pc:graphicFrameChg chg="mod modGraphic">
          <ac:chgData name="Lorna MALLON" userId="2e4019b0-4eaf-4f7f-ba05-0dc33a37b491" providerId="ADAL" clId="{7EC75FDB-9F47-4022-833D-4A1249E4BD26}" dt="2026-06-01T16:36:54.729" v="1212" actId="14100"/>
          <ac:graphicFrameMkLst>
            <pc:docMk/>
            <pc:sldMk cId="2323000527" sldId="2147479020"/>
            <ac:graphicFrameMk id="15" creationId="{777D166B-8466-DBA1-D744-3123E08517AA}"/>
          </ac:graphicFrameMkLst>
        </pc:graphicFrameChg>
      </pc:sldChg>
    </pc:docChg>
  </pc:docChgLst>
  <pc:docChgLst>
    <pc:chgData name="James HARDY" userId="76cfd043-a32c-4e6d-a40b-b44eb2ddf810" providerId="ADAL" clId="{A8EF1328-5ECC-45CC-885D-4176B5B6CBFD}"/>
    <pc:docChg chg="custSel modSld">
      <pc:chgData name="James HARDY" userId="76cfd043-a32c-4e6d-a40b-b44eb2ddf810" providerId="ADAL" clId="{A8EF1328-5ECC-45CC-885D-4176B5B6CBFD}" dt="2026-06-02T09:22:41.600" v="55" actId="2711"/>
      <pc:docMkLst>
        <pc:docMk/>
      </pc:docMkLst>
      <pc:sldChg chg="modSp mod">
        <pc:chgData name="James HARDY" userId="76cfd043-a32c-4e6d-a40b-b44eb2ddf810" providerId="ADAL" clId="{A8EF1328-5ECC-45CC-885D-4176B5B6CBFD}" dt="2026-06-02T09:22:41.600" v="55" actId="2711"/>
        <pc:sldMkLst>
          <pc:docMk/>
          <pc:sldMk cId="3201804997" sldId="2147479013"/>
        </pc:sldMkLst>
        <pc:graphicFrameChg chg="mod modGraphic">
          <ac:chgData name="James HARDY" userId="76cfd043-a32c-4e6d-a40b-b44eb2ddf810" providerId="ADAL" clId="{A8EF1328-5ECC-45CC-885D-4176B5B6CBFD}" dt="2026-06-02T09:22:41.600" v="55" actId="2711"/>
          <ac:graphicFrameMkLst>
            <pc:docMk/>
            <pc:sldMk cId="3201804997" sldId="2147479013"/>
            <ac:graphicFrameMk id="15" creationId="{5E49E5C6-DA12-86BA-A55E-E583424E2F87}"/>
          </ac:graphicFrameMkLst>
        </pc:graphicFrameChg>
      </pc:sldChg>
      <pc:sldChg chg="modSp mod">
        <pc:chgData name="James HARDY" userId="76cfd043-a32c-4e6d-a40b-b44eb2ddf810" providerId="ADAL" clId="{A8EF1328-5ECC-45CC-885D-4176B5B6CBFD}" dt="2026-06-02T09:22:30.358" v="53" actId="2711"/>
        <pc:sldMkLst>
          <pc:docMk/>
          <pc:sldMk cId="919785030" sldId="2147479014"/>
        </pc:sldMkLst>
        <pc:graphicFrameChg chg="modGraphic">
          <ac:chgData name="James HARDY" userId="76cfd043-a32c-4e6d-a40b-b44eb2ddf810" providerId="ADAL" clId="{A8EF1328-5ECC-45CC-885D-4176B5B6CBFD}" dt="2026-06-02T09:22:30.358" v="53" actId="2711"/>
          <ac:graphicFrameMkLst>
            <pc:docMk/>
            <pc:sldMk cId="919785030" sldId="2147479014"/>
            <ac:graphicFrameMk id="4" creationId="{ACD73152-70DC-B4DE-E383-0DC1DC2B791A}"/>
          </ac:graphicFrameMkLst>
        </pc:graphicFrameChg>
      </pc:sldChg>
      <pc:sldChg chg="modSp mod">
        <pc:chgData name="James HARDY" userId="76cfd043-a32c-4e6d-a40b-b44eb2ddf810" providerId="ADAL" clId="{A8EF1328-5ECC-45CC-885D-4176B5B6CBFD}" dt="2026-06-02T09:22:23.911" v="52" actId="2711"/>
        <pc:sldMkLst>
          <pc:docMk/>
          <pc:sldMk cId="1338088376" sldId="2147479015"/>
        </pc:sldMkLst>
        <pc:spChg chg="mod">
          <ac:chgData name="James HARDY" userId="76cfd043-a32c-4e6d-a40b-b44eb2ddf810" providerId="ADAL" clId="{A8EF1328-5ECC-45CC-885D-4176B5B6CBFD}" dt="2026-06-02T09:22:23.911" v="52" actId="2711"/>
          <ac:spMkLst>
            <pc:docMk/>
            <pc:sldMk cId="1338088376" sldId="2147479015"/>
            <ac:spMk id="3" creationId="{CF2F9525-694C-25B7-09B4-0CD415C49FB5}"/>
          </ac:spMkLst>
        </pc:spChg>
        <pc:spChg chg="mod">
          <ac:chgData name="James HARDY" userId="76cfd043-a32c-4e6d-a40b-b44eb2ddf810" providerId="ADAL" clId="{A8EF1328-5ECC-45CC-885D-4176B5B6CBFD}" dt="2026-06-02T09:22:19.907" v="51" actId="2711"/>
          <ac:spMkLst>
            <pc:docMk/>
            <pc:sldMk cId="1338088376" sldId="2147479015"/>
            <ac:spMk id="6" creationId="{0C675553-9B91-C075-C345-95891281D4F4}"/>
          </ac:spMkLst>
        </pc:spChg>
        <pc:graphicFrameChg chg="mod modGraphic">
          <ac:chgData name="James HARDY" userId="76cfd043-a32c-4e6d-a40b-b44eb2ddf810" providerId="ADAL" clId="{A8EF1328-5ECC-45CC-885D-4176B5B6CBFD}" dt="2026-06-02T09:22:10.274" v="49" actId="1076"/>
          <ac:graphicFrameMkLst>
            <pc:docMk/>
            <pc:sldMk cId="1338088376" sldId="2147479015"/>
            <ac:graphicFrameMk id="4" creationId="{CC0149BF-D14F-B5B9-62F2-F01519A64A50}"/>
          </ac:graphicFrameMkLst>
        </pc:graphicFrameChg>
        <pc:graphicFrameChg chg="modGraphic">
          <ac:chgData name="James HARDY" userId="76cfd043-a32c-4e6d-a40b-b44eb2ddf810" providerId="ADAL" clId="{A8EF1328-5ECC-45CC-885D-4176B5B6CBFD}" dt="2026-06-02T09:22:13.650" v="50" actId="2711"/>
          <ac:graphicFrameMkLst>
            <pc:docMk/>
            <pc:sldMk cId="1338088376" sldId="2147479015"/>
            <ac:graphicFrameMk id="5" creationId="{2B19AF66-4610-1366-D142-7C7DF52A9F21}"/>
          </ac:graphicFrameMkLst>
        </pc:graphicFrameChg>
      </pc:sldChg>
      <pc:sldChg chg="modSp mod">
        <pc:chgData name="James HARDY" userId="76cfd043-a32c-4e6d-a40b-b44eb2ddf810" providerId="ADAL" clId="{A8EF1328-5ECC-45CC-885D-4176B5B6CBFD}" dt="2026-06-02T09:21:57.741" v="46" actId="2711"/>
        <pc:sldMkLst>
          <pc:docMk/>
          <pc:sldMk cId="4014615537" sldId="2147479016"/>
        </pc:sldMkLst>
        <pc:graphicFrameChg chg="modGraphic">
          <ac:chgData name="James HARDY" userId="76cfd043-a32c-4e6d-a40b-b44eb2ddf810" providerId="ADAL" clId="{A8EF1328-5ECC-45CC-885D-4176B5B6CBFD}" dt="2026-06-02T09:21:57.741" v="46" actId="2711"/>
          <ac:graphicFrameMkLst>
            <pc:docMk/>
            <pc:sldMk cId="4014615537" sldId="2147479016"/>
            <ac:graphicFrameMk id="4" creationId="{624A298C-5EF8-1513-BDAA-8926DE531BC3}"/>
          </ac:graphicFrameMkLst>
        </pc:graphicFrameChg>
      </pc:sldChg>
      <pc:sldChg chg="modSp mod">
        <pc:chgData name="James HARDY" userId="76cfd043-a32c-4e6d-a40b-b44eb2ddf810" providerId="ADAL" clId="{A8EF1328-5ECC-45CC-885D-4176B5B6CBFD}" dt="2026-06-02T09:21:53.478" v="45" actId="2711"/>
        <pc:sldMkLst>
          <pc:docMk/>
          <pc:sldMk cId="2594638855" sldId="2147479017"/>
        </pc:sldMkLst>
        <pc:graphicFrameChg chg="modGraphic">
          <ac:chgData name="James HARDY" userId="76cfd043-a32c-4e6d-a40b-b44eb2ddf810" providerId="ADAL" clId="{A8EF1328-5ECC-45CC-885D-4176B5B6CBFD}" dt="2026-06-02T09:21:53.478" v="45" actId="2711"/>
          <ac:graphicFrameMkLst>
            <pc:docMk/>
            <pc:sldMk cId="2594638855" sldId="2147479017"/>
            <ac:graphicFrameMk id="4" creationId="{F5000AE3-4836-0160-2DCD-52E8F634B7D2}"/>
          </ac:graphicFrameMkLst>
        </pc:graphicFrameChg>
      </pc:sldChg>
      <pc:sldChg chg="modSp mod">
        <pc:chgData name="James HARDY" userId="76cfd043-a32c-4e6d-a40b-b44eb2ddf810" providerId="ADAL" clId="{A8EF1328-5ECC-45CC-885D-4176B5B6CBFD}" dt="2026-06-02T09:21:48.880" v="44" actId="2711"/>
        <pc:sldMkLst>
          <pc:docMk/>
          <pc:sldMk cId="2417831943" sldId="2147479018"/>
        </pc:sldMkLst>
        <pc:graphicFrameChg chg="modGraphic">
          <ac:chgData name="James HARDY" userId="76cfd043-a32c-4e6d-a40b-b44eb2ddf810" providerId="ADAL" clId="{A8EF1328-5ECC-45CC-885D-4176B5B6CBFD}" dt="2026-06-02T09:21:48.880" v="44" actId="2711"/>
          <ac:graphicFrameMkLst>
            <pc:docMk/>
            <pc:sldMk cId="2417831943" sldId="2147479018"/>
            <ac:graphicFrameMk id="4" creationId="{7574DBD0-A586-40F1-35BF-469A6922F516}"/>
          </ac:graphicFrameMkLst>
        </pc:graphicFrameChg>
      </pc:sldChg>
      <pc:sldChg chg="modSp mod">
        <pc:chgData name="James HARDY" userId="76cfd043-a32c-4e6d-a40b-b44eb2ddf810" providerId="ADAL" clId="{A8EF1328-5ECC-45CC-885D-4176B5B6CBFD}" dt="2026-06-02T09:21:44.171" v="43" actId="14734"/>
        <pc:sldMkLst>
          <pc:docMk/>
          <pc:sldMk cId="4106065089" sldId="2147479019"/>
        </pc:sldMkLst>
        <pc:graphicFrameChg chg="modGraphic">
          <ac:chgData name="James HARDY" userId="76cfd043-a32c-4e6d-a40b-b44eb2ddf810" providerId="ADAL" clId="{A8EF1328-5ECC-45CC-885D-4176B5B6CBFD}" dt="2026-06-02T09:21:44.171" v="43" actId="14734"/>
          <ac:graphicFrameMkLst>
            <pc:docMk/>
            <pc:sldMk cId="4106065089" sldId="2147479019"/>
            <ac:graphicFrameMk id="4" creationId="{ABAC3B9F-7A3F-6175-608D-883D50FA38F0}"/>
          </ac:graphicFrameMkLst>
        </pc:graphicFrameChg>
      </pc:sldChg>
      <pc:sldChg chg="modSp mod">
        <pc:chgData name="James HARDY" userId="76cfd043-a32c-4e6d-a40b-b44eb2ddf810" providerId="ADAL" clId="{A8EF1328-5ECC-45CC-885D-4176B5B6CBFD}" dt="2026-06-02T09:22:36.682" v="54" actId="2711"/>
        <pc:sldMkLst>
          <pc:docMk/>
          <pc:sldMk cId="2323000527" sldId="2147479020"/>
        </pc:sldMkLst>
        <pc:graphicFrameChg chg="mod modGraphic">
          <ac:chgData name="James HARDY" userId="76cfd043-a32c-4e6d-a40b-b44eb2ddf810" providerId="ADAL" clId="{A8EF1328-5ECC-45CC-885D-4176B5B6CBFD}" dt="2026-06-02T09:22:36.682" v="54" actId="2711"/>
          <ac:graphicFrameMkLst>
            <pc:docMk/>
            <pc:sldMk cId="2323000527" sldId="2147479020"/>
            <ac:graphicFrameMk id="15" creationId="{777D166B-8466-DBA1-D744-3123E08517AA}"/>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2" Type="http://schemas.openxmlformats.org/officeDocument/2006/relationships/hyperlink" Target="https://retailenergycode.co.uk/round-up-ccs-design-consultation-webinar-28-may/" TargetMode="External"/><Relationship Id="rId1" Type="http://schemas.openxmlformats.org/officeDocument/2006/relationships/hyperlink" Target="https://retailenergycode.co.uk/alt/wp-content/uploads/2026/05/RECCo-Response-to-the-CCS-Design-Consultation-May-2026.pdf" TargetMode="External"/></Relationships>
</file>

<file path=ppt/diagrams/_rels/data4.xml.rels><?xml version="1.0" encoding="UTF-8" standalone="yes"?>
<Relationships xmlns="http://schemas.openxmlformats.org/package/2006/relationships"><Relationship Id="rId1" Type="http://schemas.openxmlformats.org/officeDocument/2006/relationships/image" Target="../media/image9.svg"/></Relationships>
</file>

<file path=ppt/diagrams/_rels/data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6.xml.rels><?xml version="1.0" encoding="UTF-8" standalone="yes"?>
<Relationships xmlns="http://schemas.openxmlformats.org/package/2006/relationships"><Relationship Id="rId1" Type="http://schemas.openxmlformats.org/officeDocument/2006/relationships/image" Target="../media/image13.svg"/></Relationships>
</file>

<file path=ppt/diagrams/_rels/data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8.xml.rels><?xml version="1.0" encoding="UTF-8" standalone="yes"?>
<Relationships xmlns="http://schemas.openxmlformats.org/package/2006/relationships"><Relationship Id="rId1" Type="http://schemas.openxmlformats.org/officeDocument/2006/relationships/image" Target="../media/image11.svg"/></Relationships>
</file>

<file path=ppt/diagrams/_rels/data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hyperlink" Target="https://recportal.co.uk/group/guest/-/annual-address-management-plan-updates" TargetMode="External"/><Relationship Id="rId4" Type="http://schemas.openxmlformats.org/officeDocument/2006/relationships/image" Target="../media/image12.svg"/></Relationships>
</file>

<file path=ppt/diagrams/_rels/data10.xml.rels><?xml version="1.0" encoding="UTF-8" standalone="yes"?>
<Relationships xmlns="http://schemas.openxmlformats.org/package/2006/relationships"><Relationship Id="rId1" Type="http://schemas.openxmlformats.org/officeDocument/2006/relationships/image" Target="../media/image10.svg"/></Relationships>
</file>

<file path=ppt/diagrams/_rels/data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2" Type="http://schemas.openxmlformats.org/officeDocument/2006/relationships/hyperlink" Target="https://retailenergycode.co.uk/round-up-ccs-design-consultation-webinar-28-may/" TargetMode="External"/><Relationship Id="rId1" Type="http://schemas.openxmlformats.org/officeDocument/2006/relationships/hyperlink" Target="https://retailenergycode.co.uk/alt/wp-content/uploads/2026/05/RECCo-Response-to-the-CCS-Design-Consultation-May-2026.pdf" TargetMode="External"/></Relationships>
</file>

<file path=ppt/diagrams/_rels/drawing4.xml.rels><?xml version="1.0" encoding="UTF-8" standalone="yes"?>
<Relationships xmlns="http://schemas.openxmlformats.org/package/2006/relationships"><Relationship Id="rId1" Type="http://schemas.openxmlformats.org/officeDocument/2006/relationships/image" Target="../media/image9.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6.xml.rels><?xml version="1.0" encoding="UTF-8" standalone="yes"?>
<Relationships xmlns="http://schemas.openxmlformats.org/package/2006/relationships"><Relationship Id="rId1" Type="http://schemas.openxmlformats.org/officeDocument/2006/relationships/image" Target="../media/image13.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8.xml.rels><?xml version="1.0" encoding="UTF-8" standalone="yes"?>
<Relationships xmlns="http://schemas.openxmlformats.org/package/2006/relationships"><Relationship Id="rId1" Type="http://schemas.openxmlformats.org/officeDocument/2006/relationships/image" Target="../media/image11.svg"/></Relationships>
</file>

<file path=ppt/diagrams/_rels/drawing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hyperlink" Target="https://recportal.co.uk/group/guest/-/annual-address-management-plan-updates" TargetMode="External"/><Relationship Id="rId1" Type="http://schemas.openxmlformats.org/officeDocument/2006/relationships/image" Target="../media/image10.svg"/><Relationship Id="rId4" Type="http://schemas.openxmlformats.org/officeDocument/2006/relationships/image" Target="../media/image12.svg"/></Relationships>
</file>

<file path=ppt/diagrams/_rels/drawing10.xml.rels><?xml version="1.0" encoding="UTF-8" standalone="yes"?>
<Relationships xmlns="http://schemas.openxmlformats.org/package/2006/relationships"><Relationship Id="rId1" Type="http://schemas.openxmlformats.org/officeDocument/2006/relationships/image" Target="../media/image10.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7EAED7-F690-4DBF-BBED-B5FA8147234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GB"/>
        </a:p>
      </dgm:t>
    </dgm:pt>
    <dgm:pt modelId="{F9A8597F-8190-4FF4-A031-2BA0F81CFCB5}">
      <dgm:prSet phldrT="[Text]"/>
      <dgm:spPr/>
      <dgm:t>
        <a:bodyPr/>
        <a:lstStyle/>
        <a:p>
          <a:pPr>
            <a:buNone/>
          </a:pPr>
          <a:r>
            <a:rPr lang="en-GB" b="1">
              <a:latin typeface="Roboto" panose="02000000000000000000" pitchFamily="2" charset="0"/>
              <a:ea typeface="Roboto" panose="02000000000000000000" pitchFamily="2" charset="0"/>
              <a:cs typeface="Roboto" panose="02000000000000000000" pitchFamily="2" charset="0"/>
            </a:rPr>
            <a:t>Consumer Consent Solution Design Consultation Webinar (28 May 2026)</a:t>
          </a:r>
          <a:endParaRPr lang="en-GB">
            <a:latin typeface="Roboto" panose="02000000000000000000" pitchFamily="2" charset="0"/>
            <a:ea typeface="Roboto" panose="02000000000000000000" pitchFamily="2" charset="0"/>
            <a:cs typeface="Roboto" panose="02000000000000000000" pitchFamily="2" charset="0"/>
          </a:endParaRPr>
        </a:p>
      </dgm:t>
    </dgm:pt>
    <dgm:pt modelId="{A95D6224-C747-45E1-8722-7B864AA95CD1}" type="parTrans" cxnId="{41E79C44-FA92-4627-B23E-171B792BC283}">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3EBAA073-C45F-471A-86FF-0983805F2B1C}" type="sibTrans" cxnId="{41E79C44-FA92-4627-B23E-171B792BC283}">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2E4FE3E-F2E1-402D-A100-EAF6FFA98D89}">
      <dgm:prSet/>
      <dgm:spPr/>
      <dgm:t>
        <a:bodyPr/>
        <a:lstStyle/>
        <a:p>
          <a:r>
            <a:rPr lang="en-GB">
              <a:latin typeface="Roboto" panose="02000000000000000000" pitchFamily="2" charset="0"/>
              <a:ea typeface="Roboto" panose="02000000000000000000" pitchFamily="2" charset="0"/>
              <a:cs typeface="Roboto" panose="02000000000000000000" pitchFamily="2" charset="0"/>
            </a:rPr>
            <a:t>Key themes and insights shared</a:t>
          </a:r>
        </a:p>
      </dgm:t>
    </dgm:pt>
    <dgm:pt modelId="{5F20CD72-B35D-47FF-9824-AABC665733B7}" type="parTrans" cxnId="{AA4F0F23-4F18-4DC7-9823-26377BA3902B}">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25711B7D-FDE4-4435-A8B4-3D5472F501EA}" type="sibTrans" cxnId="{AA4F0F23-4F18-4DC7-9823-26377BA3902B}">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AD0E4D72-3F12-4371-9121-2D2D166AB258}">
      <dgm:prSet/>
      <dgm:spPr/>
      <dgm:t>
        <a:bodyPr/>
        <a:lstStyle/>
        <a:p>
          <a:r>
            <a:rPr lang="en-GB" err="1">
              <a:latin typeface="Roboto" panose="02000000000000000000" pitchFamily="2" charset="0"/>
              <a:ea typeface="Roboto" panose="02000000000000000000" pitchFamily="2" charset="0"/>
              <a:cs typeface="Roboto" panose="02000000000000000000" pitchFamily="2" charset="0"/>
            </a:rPr>
            <a:t>RECCo</a:t>
          </a:r>
          <a:r>
            <a:rPr lang="en-GB">
              <a:latin typeface="Roboto" panose="02000000000000000000" pitchFamily="2" charset="0"/>
              <a:ea typeface="Roboto" panose="02000000000000000000" pitchFamily="2" charset="0"/>
              <a:cs typeface="Roboto" panose="02000000000000000000" pitchFamily="2" charset="0"/>
            </a:rPr>
            <a:t> </a:t>
          </a:r>
          <a:r>
            <a:rPr lang="en-GB">
              <a:latin typeface="Roboto" panose="02000000000000000000" pitchFamily="2" charset="0"/>
              <a:ea typeface="Roboto" panose="02000000000000000000" pitchFamily="2" charset="0"/>
              <a:cs typeface="Roboto" panose="02000000000000000000" pitchFamily="2" charset="0"/>
              <a:hlinkClick xmlns:r="http://schemas.openxmlformats.org/officeDocument/2006/relationships" r:id="rId1"/>
            </a:rPr>
            <a:t>CCS Design Consultation Response Document</a:t>
          </a:r>
          <a:r>
            <a:rPr lang="en-GB">
              <a:latin typeface="Roboto" panose="02000000000000000000" pitchFamily="2" charset="0"/>
              <a:ea typeface="Roboto" panose="02000000000000000000" pitchFamily="2" charset="0"/>
              <a:cs typeface="Roboto" panose="02000000000000000000" pitchFamily="2" charset="0"/>
            </a:rPr>
            <a:t> published</a:t>
          </a:r>
        </a:p>
      </dgm:t>
    </dgm:pt>
    <dgm:pt modelId="{38D98756-94DA-44AF-9720-2B984067D544}" type="parTrans" cxnId="{0E6FE67B-451C-464B-9C8B-ED0ADFD62495}">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A910094-5881-4E68-8746-42548618256C}" type="sibTrans" cxnId="{0E6FE67B-451C-464B-9C8B-ED0ADFD62495}">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E9E09A8-BEA1-4CC4-BE49-8B7862352CE0}">
      <dgm:prSet/>
      <dgm:spPr/>
      <dgm:t>
        <a:bodyPr/>
        <a:lstStyle/>
        <a:p>
          <a:r>
            <a:rPr lang="en-GB">
              <a:latin typeface="Roboto" panose="02000000000000000000" pitchFamily="2" charset="0"/>
              <a:ea typeface="Roboto" panose="02000000000000000000" pitchFamily="2" charset="0"/>
              <a:cs typeface="Roboto" panose="02000000000000000000" pitchFamily="2" charset="0"/>
            </a:rPr>
            <a:t>Recording, slides and Q&amp;A on the </a:t>
          </a:r>
          <a:r>
            <a:rPr lang="en-GB" err="1">
              <a:latin typeface="Roboto" panose="02000000000000000000" pitchFamily="2" charset="0"/>
              <a:ea typeface="Roboto" panose="02000000000000000000" pitchFamily="2" charset="0"/>
              <a:cs typeface="Roboto" panose="02000000000000000000" pitchFamily="2" charset="0"/>
            </a:rPr>
            <a:t>RECCo</a:t>
          </a:r>
          <a:r>
            <a:rPr lang="en-GB">
              <a:latin typeface="Roboto" panose="02000000000000000000" pitchFamily="2" charset="0"/>
              <a:ea typeface="Roboto" panose="02000000000000000000" pitchFamily="2" charset="0"/>
              <a:cs typeface="Roboto" panose="02000000000000000000" pitchFamily="2" charset="0"/>
            </a:rPr>
            <a:t> website, </a:t>
          </a:r>
          <a:r>
            <a:rPr lang="en-GB">
              <a:latin typeface="Roboto" panose="02000000000000000000" pitchFamily="2" charset="0"/>
              <a:ea typeface="Roboto" panose="02000000000000000000" pitchFamily="2" charset="0"/>
              <a:cs typeface="Roboto" panose="02000000000000000000" pitchFamily="2" charset="0"/>
              <a:hlinkClick xmlns:r="http://schemas.openxmlformats.org/officeDocument/2006/relationships" r:id="rId2"/>
            </a:rPr>
            <a:t>Round-Up: CCS Design Consultation Webinar - 28 May</a:t>
          </a:r>
          <a:endParaRPr lang="en-GB">
            <a:latin typeface="Roboto" panose="02000000000000000000" pitchFamily="2" charset="0"/>
            <a:ea typeface="Roboto" panose="02000000000000000000" pitchFamily="2" charset="0"/>
            <a:cs typeface="Roboto" panose="02000000000000000000" pitchFamily="2" charset="0"/>
          </a:endParaRPr>
        </a:p>
      </dgm:t>
    </dgm:pt>
    <dgm:pt modelId="{59B2DD29-5632-42E6-BCAB-29839AFA8B1A}" type="parTrans" cxnId="{5A13E8D2-1F58-41D9-8C9C-E49862CF4EED}">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39F362F1-36AE-44D5-A41C-A40EC5726C66}" type="sibTrans" cxnId="{5A13E8D2-1F58-41D9-8C9C-E49862CF4EED}">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636ED2C-A2D4-42C8-870C-C62CA9A7F6B8}">
      <dgm:prSet/>
      <dgm:spPr/>
      <dgm:t>
        <a:bodyPr/>
        <a:lstStyle/>
        <a:p>
          <a:r>
            <a:rPr lang="en-GB" b="1">
              <a:latin typeface="Roboto" panose="02000000000000000000" pitchFamily="2" charset="0"/>
              <a:ea typeface="Roboto" panose="02000000000000000000" pitchFamily="2" charset="0"/>
              <a:cs typeface="Roboto" panose="02000000000000000000" pitchFamily="2" charset="0"/>
            </a:rPr>
            <a:t>Current activity</a:t>
          </a:r>
        </a:p>
      </dgm:t>
    </dgm:pt>
    <dgm:pt modelId="{1AA0CC6A-F61C-4EDA-B93E-EF752F355A02}" type="parTrans" cxnId="{C7211E1B-B4AA-4E01-BB43-B5BF035337D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E0983C43-B9C5-4F3C-AD42-DAD52E77DD2F}" type="sibTrans" cxnId="{C7211E1B-B4AA-4E01-BB43-B5BF035337D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775FF2C-2EBD-40C1-9293-A04F79ED8C8F}">
      <dgm:prSet/>
      <dgm:spPr/>
      <dgm:t>
        <a:bodyPr/>
        <a:lstStyle/>
        <a:p>
          <a:r>
            <a:rPr lang="en-GB">
              <a:latin typeface="Roboto" panose="02000000000000000000" pitchFamily="2" charset="0"/>
              <a:ea typeface="Roboto" panose="02000000000000000000" pitchFamily="2" charset="0"/>
              <a:cs typeface="Roboto" panose="02000000000000000000" pitchFamily="2" charset="0"/>
            </a:rPr>
            <a:t>Onboarding technical and trust framework partner </a:t>
          </a:r>
          <a:r>
            <a:rPr lang="en-GB" err="1">
              <a:latin typeface="Roboto" panose="02000000000000000000" pitchFamily="2" charset="0"/>
              <a:ea typeface="Roboto" panose="02000000000000000000" pitchFamily="2" charset="0"/>
              <a:cs typeface="Roboto" panose="02000000000000000000" pitchFamily="2" charset="0"/>
            </a:rPr>
            <a:t>Raidiam</a:t>
          </a:r>
          <a:endParaRPr lang="en-GB">
            <a:latin typeface="Roboto" panose="02000000000000000000" pitchFamily="2" charset="0"/>
            <a:ea typeface="Roboto" panose="02000000000000000000" pitchFamily="2" charset="0"/>
            <a:cs typeface="Roboto" panose="02000000000000000000" pitchFamily="2" charset="0"/>
          </a:endParaRPr>
        </a:p>
      </dgm:t>
    </dgm:pt>
    <dgm:pt modelId="{BBF2D636-1974-4A1A-B930-5AD1EB3B0DC7}" type="parTrans" cxnId="{BBDD9D9E-A9C8-4153-AD3F-1925BACEC2AA}">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01FEF0E4-3FFB-40E6-97C6-DEA3BC13D39C}" type="sibTrans" cxnId="{BBDD9D9E-A9C8-4153-AD3F-1925BACEC2AA}">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CF5BD3C-9E5C-4E70-91DD-A0B4171D1DD8}">
      <dgm:prSet/>
      <dgm:spPr/>
      <dgm:t>
        <a:bodyPr/>
        <a:lstStyle/>
        <a:p>
          <a:r>
            <a:rPr lang="en-GB">
              <a:latin typeface="Roboto" panose="02000000000000000000" pitchFamily="2" charset="0"/>
              <a:ea typeface="Roboto" panose="02000000000000000000" pitchFamily="2" charset="0"/>
              <a:cs typeface="Roboto" panose="02000000000000000000" pitchFamily="2" charset="0"/>
            </a:rPr>
            <a:t>Refining design to enable baselining</a:t>
          </a:r>
        </a:p>
      </dgm:t>
    </dgm:pt>
    <dgm:pt modelId="{76ACEEB8-FEF8-478A-8688-4237B685A1B7}" type="parTrans" cxnId="{856624C8-01C4-49E3-9D8C-13DF3B88E34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6AA3DE53-EB82-4A95-B91B-CF8CA831D8F7}" type="sibTrans" cxnId="{856624C8-01C4-49E3-9D8C-13DF3B88E34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9B93643-BC0C-44FB-8722-A8098FB866BA}">
      <dgm:prSet/>
      <dgm:spPr/>
      <dgm:t>
        <a:bodyPr/>
        <a:lstStyle/>
        <a:p>
          <a:r>
            <a:rPr lang="en-GB">
              <a:latin typeface="Roboto" panose="02000000000000000000" pitchFamily="2" charset="0"/>
              <a:ea typeface="Roboto" panose="02000000000000000000" pitchFamily="2" charset="0"/>
              <a:cs typeface="Roboto" panose="02000000000000000000" pitchFamily="2" charset="0"/>
            </a:rPr>
            <a:t>REC drafting based on design</a:t>
          </a:r>
        </a:p>
      </dgm:t>
    </dgm:pt>
    <dgm:pt modelId="{0D3A340E-E5C6-4B5D-A6E4-FB80ECF2A061}" type="parTrans" cxnId="{32F6C0A5-3675-4CC7-B791-1A32DE14CAB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3D035D0-D5B3-4AA9-B41F-25FC7336771B}" type="sibTrans" cxnId="{32F6C0A5-3675-4CC7-B791-1A32DE14CAB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222E003F-942C-4D28-90C3-198E8A6CC381}">
      <dgm:prSet/>
      <dgm:spPr/>
      <dgm:t>
        <a:bodyPr/>
        <a:lstStyle/>
        <a:p>
          <a:r>
            <a:rPr lang="en-GB" b="1">
              <a:latin typeface="Roboto" panose="02000000000000000000" pitchFamily="2" charset="0"/>
              <a:ea typeface="Roboto" panose="02000000000000000000" pitchFamily="2" charset="0"/>
              <a:cs typeface="Roboto" panose="02000000000000000000" pitchFamily="2" charset="0"/>
            </a:rPr>
            <a:t>CCS Topic Solution Groups</a:t>
          </a:r>
        </a:p>
      </dgm:t>
    </dgm:pt>
    <dgm:pt modelId="{F271E637-3FA7-4BBE-AFE7-847DCB486AD4}" type="parTrans" cxnId="{89DFDBA4-B199-40A3-BD22-987865DC2DB5}">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41DC4F0-B97E-456D-8A1B-9FA6E087298B}" type="sibTrans" cxnId="{89DFDBA4-B199-40A3-BD22-987865DC2DB5}">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DF7CEF39-80B6-42EA-A8F6-F49C131D1844}">
      <dgm:prSet/>
      <dgm:spPr/>
      <dgm:t>
        <a:bodyPr/>
        <a:lstStyle/>
        <a:p>
          <a:r>
            <a:rPr lang="en-GB">
              <a:latin typeface="Roboto" panose="02000000000000000000" pitchFamily="2" charset="0"/>
              <a:ea typeface="Roboto" panose="02000000000000000000" pitchFamily="2" charset="0"/>
              <a:cs typeface="Roboto" panose="02000000000000000000" pitchFamily="2" charset="0"/>
            </a:rPr>
            <a:t>Thursday 04 June (Today) 10.00-11.30:  	Consent Record Schema (technical focus)</a:t>
          </a:r>
        </a:p>
      </dgm:t>
    </dgm:pt>
    <dgm:pt modelId="{34FA308F-8FC2-40CB-9389-DAA9D3BFB932}" type="parTrans" cxnId="{D1A952A5-A7DF-41F4-9B32-A4F2F9C5719A}">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77A2761-4717-4D86-A3ED-96E84CFC77A0}" type="sibTrans" cxnId="{D1A952A5-A7DF-41F4-9B32-A4F2F9C5719A}">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538E1AEF-64DC-4DE5-A198-A47BA4D882DE}">
      <dgm:prSet/>
      <dgm:spPr/>
      <dgm:t>
        <a:bodyPr/>
        <a:lstStyle/>
        <a:p>
          <a:r>
            <a:rPr lang="en-GB">
              <a:latin typeface="Roboto" panose="02000000000000000000" pitchFamily="2" charset="0"/>
              <a:ea typeface="Roboto" panose="02000000000000000000" pitchFamily="2" charset="0"/>
              <a:cs typeface="Roboto" panose="02000000000000000000" pitchFamily="2" charset="0"/>
            </a:rPr>
            <a:t>Thursday 18 June:  				Policy positions. TBC - tech specification/service definition</a:t>
          </a:r>
        </a:p>
      </dgm:t>
    </dgm:pt>
    <dgm:pt modelId="{194D3444-8FDD-4211-A5D9-9DB194CB2364}" type="parTrans" cxnId="{0A4EDC4B-3664-4CFE-8492-86C09CA1D85E}">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EDB60303-0EC1-4693-9A63-D18791545C8A}" type="sibTrans" cxnId="{0A4EDC4B-3664-4CFE-8492-86C09CA1D85E}">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D7E66061-1B4F-41EA-A372-4766EC5B5CF6}">
      <dgm:prSet/>
      <dgm:spPr/>
      <dgm:t>
        <a:bodyPr/>
        <a:lstStyle/>
        <a:p>
          <a:r>
            <a:rPr lang="en-GB">
              <a:latin typeface="Roboto" panose="02000000000000000000" pitchFamily="2" charset="0"/>
              <a:ea typeface="Roboto" panose="02000000000000000000" pitchFamily="2" charset="0"/>
              <a:cs typeface="Roboto" panose="02000000000000000000" pitchFamily="2" charset="0"/>
            </a:rPr>
            <a:t>Thursday 02 July: 				TBC - governance, accreditation, assurance </a:t>
          </a:r>
        </a:p>
      </dgm:t>
    </dgm:pt>
    <dgm:pt modelId="{ED940CAB-C312-4E40-B89B-E7C2E3341EA1}" type="parTrans" cxnId="{55283B70-FA36-498C-88E3-647E15AEA381}">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0FCC2FF-795A-423E-911C-587F5A197A37}" type="sibTrans" cxnId="{55283B70-FA36-498C-88E3-647E15AEA381}">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5EDD1E8-B959-40FA-8894-F764CD4C4589}" type="pres">
      <dgm:prSet presAssocID="{107EAED7-F690-4DBF-BBED-B5FA81472349}" presName="linear" presStyleCnt="0">
        <dgm:presLayoutVars>
          <dgm:dir/>
          <dgm:animLvl val="lvl"/>
          <dgm:resizeHandles val="exact"/>
        </dgm:presLayoutVars>
      </dgm:prSet>
      <dgm:spPr/>
    </dgm:pt>
    <dgm:pt modelId="{FE9327C6-636E-4D6A-B98B-21F2BA51E2D2}" type="pres">
      <dgm:prSet presAssocID="{F9A8597F-8190-4FF4-A031-2BA0F81CFCB5}" presName="parentLin" presStyleCnt="0"/>
      <dgm:spPr/>
    </dgm:pt>
    <dgm:pt modelId="{5BFC7CE4-30A6-4D05-9FB3-ED0DB44F2407}" type="pres">
      <dgm:prSet presAssocID="{F9A8597F-8190-4FF4-A031-2BA0F81CFCB5}" presName="parentLeftMargin" presStyleLbl="node1" presStyleIdx="0" presStyleCnt="3"/>
      <dgm:spPr/>
    </dgm:pt>
    <dgm:pt modelId="{14C623FF-BC51-4D18-BBBC-582855024875}" type="pres">
      <dgm:prSet presAssocID="{F9A8597F-8190-4FF4-A031-2BA0F81CFCB5}" presName="parentText" presStyleLbl="node1" presStyleIdx="0" presStyleCnt="3">
        <dgm:presLayoutVars>
          <dgm:chMax val="0"/>
          <dgm:bulletEnabled val="1"/>
        </dgm:presLayoutVars>
      </dgm:prSet>
      <dgm:spPr/>
    </dgm:pt>
    <dgm:pt modelId="{3D63437A-6F7E-4B17-BFEB-1F1CF23417C9}" type="pres">
      <dgm:prSet presAssocID="{F9A8597F-8190-4FF4-A031-2BA0F81CFCB5}" presName="negativeSpace" presStyleCnt="0"/>
      <dgm:spPr/>
    </dgm:pt>
    <dgm:pt modelId="{0D312B98-5154-4AB4-9C83-48324289BFAD}" type="pres">
      <dgm:prSet presAssocID="{F9A8597F-8190-4FF4-A031-2BA0F81CFCB5}" presName="childText" presStyleLbl="conFgAcc1" presStyleIdx="0" presStyleCnt="3">
        <dgm:presLayoutVars>
          <dgm:bulletEnabled val="1"/>
        </dgm:presLayoutVars>
      </dgm:prSet>
      <dgm:spPr/>
    </dgm:pt>
    <dgm:pt modelId="{E8E34BBF-3FCF-4AA0-AB1F-B47D34BC5405}" type="pres">
      <dgm:prSet presAssocID="{3EBAA073-C45F-471A-86FF-0983805F2B1C}" presName="spaceBetweenRectangles" presStyleCnt="0"/>
      <dgm:spPr/>
    </dgm:pt>
    <dgm:pt modelId="{385E8D00-AFC3-4031-AD25-D8A84B809403}" type="pres">
      <dgm:prSet presAssocID="{B636ED2C-A2D4-42C8-870C-C62CA9A7F6B8}" presName="parentLin" presStyleCnt="0"/>
      <dgm:spPr/>
    </dgm:pt>
    <dgm:pt modelId="{9517DE79-A1AC-4D05-A9AC-582CEB64E7E0}" type="pres">
      <dgm:prSet presAssocID="{B636ED2C-A2D4-42C8-870C-C62CA9A7F6B8}" presName="parentLeftMargin" presStyleLbl="node1" presStyleIdx="0" presStyleCnt="3"/>
      <dgm:spPr/>
    </dgm:pt>
    <dgm:pt modelId="{830FDB43-D3E8-422D-9718-2E1CA0811055}" type="pres">
      <dgm:prSet presAssocID="{B636ED2C-A2D4-42C8-870C-C62CA9A7F6B8}" presName="parentText" presStyleLbl="node1" presStyleIdx="1" presStyleCnt="3">
        <dgm:presLayoutVars>
          <dgm:chMax val="0"/>
          <dgm:bulletEnabled val="1"/>
        </dgm:presLayoutVars>
      </dgm:prSet>
      <dgm:spPr/>
    </dgm:pt>
    <dgm:pt modelId="{AD36E6D6-21C3-4702-8188-B4C0EC3C40AB}" type="pres">
      <dgm:prSet presAssocID="{B636ED2C-A2D4-42C8-870C-C62CA9A7F6B8}" presName="negativeSpace" presStyleCnt="0"/>
      <dgm:spPr/>
    </dgm:pt>
    <dgm:pt modelId="{2D27BF9F-1547-498A-BE65-E7ACF944E649}" type="pres">
      <dgm:prSet presAssocID="{B636ED2C-A2D4-42C8-870C-C62CA9A7F6B8}" presName="childText" presStyleLbl="conFgAcc1" presStyleIdx="1" presStyleCnt="3">
        <dgm:presLayoutVars>
          <dgm:bulletEnabled val="1"/>
        </dgm:presLayoutVars>
      </dgm:prSet>
      <dgm:spPr/>
    </dgm:pt>
    <dgm:pt modelId="{711A4976-387B-4AA9-9F13-19AFF6ECCBDA}" type="pres">
      <dgm:prSet presAssocID="{E0983C43-B9C5-4F3C-AD42-DAD52E77DD2F}" presName="spaceBetweenRectangles" presStyleCnt="0"/>
      <dgm:spPr/>
    </dgm:pt>
    <dgm:pt modelId="{C8AC33D6-D549-434E-A8F8-D0E60CCA92DF}" type="pres">
      <dgm:prSet presAssocID="{222E003F-942C-4D28-90C3-198E8A6CC381}" presName="parentLin" presStyleCnt="0"/>
      <dgm:spPr/>
    </dgm:pt>
    <dgm:pt modelId="{23C6C43F-FA19-4676-9F54-12FADA070F57}" type="pres">
      <dgm:prSet presAssocID="{222E003F-942C-4D28-90C3-198E8A6CC381}" presName="parentLeftMargin" presStyleLbl="node1" presStyleIdx="1" presStyleCnt="3"/>
      <dgm:spPr/>
    </dgm:pt>
    <dgm:pt modelId="{2B0DE032-D4CC-48A1-B4C6-FA6092047129}" type="pres">
      <dgm:prSet presAssocID="{222E003F-942C-4D28-90C3-198E8A6CC381}" presName="parentText" presStyleLbl="node1" presStyleIdx="2" presStyleCnt="3">
        <dgm:presLayoutVars>
          <dgm:chMax val="0"/>
          <dgm:bulletEnabled val="1"/>
        </dgm:presLayoutVars>
      </dgm:prSet>
      <dgm:spPr/>
    </dgm:pt>
    <dgm:pt modelId="{F350CAE5-4A39-4795-8825-E800C6A0AE31}" type="pres">
      <dgm:prSet presAssocID="{222E003F-942C-4D28-90C3-198E8A6CC381}" presName="negativeSpace" presStyleCnt="0"/>
      <dgm:spPr/>
    </dgm:pt>
    <dgm:pt modelId="{D46605E3-6B99-43D7-8D0F-656171317B1E}" type="pres">
      <dgm:prSet presAssocID="{222E003F-942C-4D28-90C3-198E8A6CC381}" presName="childText" presStyleLbl="conFgAcc1" presStyleIdx="2" presStyleCnt="3">
        <dgm:presLayoutVars>
          <dgm:bulletEnabled val="1"/>
        </dgm:presLayoutVars>
      </dgm:prSet>
      <dgm:spPr/>
    </dgm:pt>
  </dgm:ptLst>
  <dgm:cxnLst>
    <dgm:cxn modelId="{8640B403-1BB5-47F9-874D-9BDDD71F5D8A}" type="presOf" srcId="{8E9E09A8-BEA1-4CC4-BE49-8B7862352CE0}" destId="{0D312B98-5154-4AB4-9C83-48324289BFAD}" srcOrd="0" destOrd="2" presId="urn:microsoft.com/office/officeart/2005/8/layout/list1"/>
    <dgm:cxn modelId="{EF905513-B12B-4B01-825F-B38B4C3C1EFD}" type="presOf" srcId="{B636ED2C-A2D4-42C8-870C-C62CA9A7F6B8}" destId="{9517DE79-A1AC-4D05-A9AC-582CEB64E7E0}" srcOrd="0" destOrd="0" presId="urn:microsoft.com/office/officeart/2005/8/layout/list1"/>
    <dgm:cxn modelId="{C7211E1B-B4AA-4E01-BB43-B5BF035337DF}" srcId="{107EAED7-F690-4DBF-BBED-B5FA81472349}" destId="{B636ED2C-A2D4-42C8-870C-C62CA9A7F6B8}" srcOrd="1" destOrd="0" parTransId="{1AA0CC6A-F61C-4EDA-B93E-EF752F355A02}" sibTransId="{E0983C43-B9C5-4F3C-AD42-DAD52E77DD2F}"/>
    <dgm:cxn modelId="{AA4F0F23-4F18-4DC7-9823-26377BA3902B}" srcId="{F9A8597F-8190-4FF4-A031-2BA0F81CFCB5}" destId="{12E4FE3E-F2E1-402D-A100-EAF6FFA98D89}" srcOrd="0" destOrd="0" parTransId="{5F20CD72-B35D-47FF-9824-AABC665733B7}" sibTransId="{25711B7D-FDE4-4435-A8B4-3D5472F501EA}"/>
    <dgm:cxn modelId="{F283EC33-0E4F-4FED-9062-A0E4142D515F}" type="presOf" srcId="{8CF5BD3C-9E5C-4E70-91DD-A0B4171D1DD8}" destId="{2D27BF9F-1547-498A-BE65-E7ACF944E649}" srcOrd="0" destOrd="1" presId="urn:microsoft.com/office/officeart/2005/8/layout/list1"/>
    <dgm:cxn modelId="{9BD16539-A6B5-41F4-8A82-228F9D0B9AD8}" type="presOf" srcId="{DF7CEF39-80B6-42EA-A8F6-F49C131D1844}" destId="{D46605E3-6B99-43D7-8D0F-656171317B1E}" srcOrd="0" destOrd="0" presId="urn:microsoft.com/office/officeart/2005/8/layout/list1"/>
    <dgm:cxn modelId="{41E79C44-FA92-4627-B23E-171B792BC283}" srcId="{107EAED7-F690-4DBF-BBED-B5FA81472349}" destId="{F9A8597F-8190-4FF4-A031-2BA0F81CFCB5}" srcOrd="0" destOrd="0" parTransId="{A95D6224-C747-45E1-8722-7B864AA95CD1}" sibTransId="{3EBAA073-C45F-471A-86FF-0983805F2B1C}"/>
    <dgm:cxn modelId="{0A4EDC4B-3664-4CFE-8492-86C09CA1D85E}" srcId="{222E003F-942C-4D28-90C3-198E8A6CC381}" destId="{538E1AEF-64DC-4DE5-A198-A47BA4D882DE}" srcOrd="1" destOrd="0" parTransId="{194D3444-8FDD-4211-A5D9-9DB194CB2364}" sibTransId="{EDB60303-0EC1-4693-9A63-D18791545C8A}"/>
    <dgm:cxn modelId="{55283B70-FA36-498C-88E3-647E15AEA381}" srcId="{222E003F-942C-4D28-90C3-198E8A6CC381}" destId="{D7E66061-1B4F-41EA-A372-4766EC5B5CF6}" srcOrd="2" destOrd="0" parTransId="{ED940CAB-C312-4E40-B89B-E7C2E3341EA1}" sibTransId="{40FCC2FF-795A-423E-911C-587F5A197A37}"/>
    <dgm:cxn modelId="{F0D80654-7BB0-44A8-8215-61CE53D0FF8C}" type="presOf" srcId="{B636ED2C-A2D4-42C8-870C-C62CA9A7F6B8}" destId="{830FDB43-D3E8-422D-9718-2E1CA0811055}" srcOrd="1" destOrd="0" presId="urn:microsoft.com/office/officeart/2005/8/layout/list1"/>
    <dgm:cxn modelId="{6BED2F77-840D-4EB2-9AD9-8924116AE48C}" type="presOf" srcId="{222E003F-942C-4D28-90C3-198E8A6CC381}" destId="{2B0DE032-D4CC-48A1-B4C6-FA6092047129}" srcOrd="1" destOrd="0" presId="urn:microsoft.com/office/officeart/2005/8/layout/list1"/>
    <dgm:cxn modelId="{A3FE1B7B-7161-47DC-99FD-305BAD45C7C8}" type="presOf" srcId="{F9A8597F-8190-4FF4-A031-2BA0F81CFCB5}" destId="{14C623FF-BC51-4D18-BBBC-582855024875}" srcOrd="1" destOrd="0" presId="urn:microsoft.com/office/officeart/2005/8/layout/list1"/>
    <dgm:cxn modelId="{0E6FE67B-451C-464B-9C8B-ED0ADFD62495}" srcId="{F9A8597F-8190-4FF4-A031-2BA0F81CFCB5}" destId="{AD0E4D72-3F12-4371-9121-2D2D166AB258}" srcOrd="1" destOrd="0" parTransId="{38D98756-94DA-44AF-9720-2B984067D544}" sibTransId="{7A910094-5881-4E68-8746-42548618256C}"/>
    <dgm:cxn modelId="{BBDD9D9E-A9C8-4153-AD3F-1925BACEC2AA}" srcId="{B636ED2C-A2D4-42C8-870C-C62CA9A7F6B8}" destId="{4775FF2C-2EBD-40C1-9293-A04F79ED8C8F}" srcOrd="0" destOrd="0" parTransId="{BBF2D636-1974-4A1A-B930-5AD1EB3B0DC7}" sibTransId="{01FEF0E4-3FFB-40E6-97C6-DEA3BC13D39C}"/>
    <dgm:cxn modelId="{89DFDBA4-B199-40A3-BD22-987865DC2DB5}" srcId="{107EAED7-F690-4DBF-BBED-B5FA81472349}" destId="{222E003F-942C-4D28-90C3-198E8A6CC381}" srcOrd="2" destOrd="0" parTransId="{F271E637-3FA7-4BBE-AFE7-847DCB486AD4}" sibTransId="{141DC4F0-B97E-456D-8A1B-9FA6E087298B}"/>
    <dgm:cxn modelId="{D1A952A5-A7DF-41F4-9B32-A4F2F9C5719A}" srcId="{222E003F-942C-4D28-90C3-198E8A6CC381}" destId="{DF7CEF39-80B6-42EA-A8F6-F49C131D1844}" srcOrd="0" destOrd="0" parTransId="{34FA308F-8FC2-40CB-9389-DAA9D3BFB932}" sibTransId="{877A2761-4717-4D86-A3ED-96E84CFC77A0}"/>
    <dgm:cxn modelId="{32F6C0A5-3675-4CC7-B791-1A32DE14CAB9}" srcId="{B636ED2C-A2D4-42C8-870C-C62CA9A7F6B8}" destId="{19B93643-BC0C-44FB-8722-A8098FB866BA}" srcOrd="2" destOrd="0" parTransId="{0D3A340E-E5C6-4B5D-A6E4-FB80ECF2A061}" sibTransId="{13D035D0-D5B3-4AA9-B41F-25FC7336771B}"/>
    <dgm:cxn modelId="{3E468AAA-2CEE-4C01-A98B-298F4EADE26C}" type="presOf" srcId="{12E4FE3E-F2E1-402D-A100-EAF6FFA98D89}" destId="{0D312B98-5154-4AB4-9C83-48324289BFAD}" srcOrd="0" destOrd="0" presId="urn:microsoft.com/office/officeart/2005/8/layout/list1"/>
    <dgm:cxn modelId="{9ECA68B3-334F-45E5-9EF0-1C8413E7D6C0}" type="presOf" srcId="{107EAED7-F690-4DBF-BBED-B5FA81472349}" destId="{85EDD1E8-B959-40FA-8894-F764CD4C4589}" srcOrd="0" destOrd="0" presId="urn:microsoft.com/office/officeart/2005/8/layout/list1"/>
    <dgm:cxn modelId="{40327AB9-66CE-4EB9-9429-F0969A8BC4F9}" type="presOf" srcId="{222E003F-942C-4D28-90C3-198E8A6CC381}" destId="{23C6C43F-FA19-4676-9F54-12FADA070F57}" srcOrd="0" destOrd="0" presId="urn:microsoft.com/office/officeart/2005/8/layout/list1"/>
    <dgm:cxn modelId="{856624C8-01C4-49E3-9D8C-13DF3B88E342}" srcId="{B636ED2C-A2D4-42C8-870C-C62CA9A7F6B8}" destId="{8CF5BD3C-9E5C-4E70-91DD-A0B4171D1DD8}" srcOrd="1" destOrd="0" parTransId="{76ACEEB8-FEF8-478A-8688-4237B685A1B7}" sibTransId="{6AA3DE53-EB82-4A95-B91B-CF8CA831D8F7}"/>
    <dgm:cxn modelId="{5A13E8D2-1F58-41D9-8C9C-E49862CF4EED}" srcId="{F9A8597F-8190-4FF4-A031-2BA0F81CFCB5}" destId="{8E9E09A8-BEA1-4CC4-BE49-8B7862352CE0}" srcOrd="2" destOrd="0" parTransId="{59B2DD29-5632-42E6-BCAB-29839AFA8B1A}" sibTransId="{39F362F1-36AE-44D5-A41C-A40EC5726C66}"/>
    <dgm:cxn modelId="{353E81DE-3F48-4182-B690-7FD42D24B7D1}" type="presOf" srcId="{AD0E4D72-3F12-4371-9121-2D2D166AB258}" destId="{0D312B98-5154-4AB4-9C83-48324289BFAD}" srcOrd="0" destOrd="1" presId="urn:microsoft.com/office/officeart/2005/8/layout/list1"/>
    <dgm:cxn modelId="{C05F59E1-2DB2-4B53-8186-1BD6685C3B74}" type="presOf" srcId="{F9A8597F-8190-4FF4-A031-2BA0F81CFCB5}" destId="{5BFC7CE4-30A6-4D05-9FB3-ED0DB44F2407}" srcOrd="0" destOrd="0" presId="urn:microsoft.com/office/officeart/2005/8/layout/list1"/>
    <dgm:cxn modelId="{5716E3E9-6D2E-431C-9671-5A2BA99858F5}" type="presOf" srcId="{4775FF2C-2EBD-40C1-9293-A04F79ED8C8F}" destId="{2D27BF9F-1547-498A-BE65-E7ACF944E649}" srcOrd="0" destOrd="0" presId="urn:microsoft.com/office/officeart/2005/8/layout/list1"/>
    <dgm:cxn modelId="{CD5115ED-51EB-4263-8F4B-68312DF9257D}" type="presOf" srcId="{538E1AEF-64DC-4DE5-A198-A47BA4D882DE}" destId="{D46605E3-6B99-43D7-8D0F-656171317B1E}" srcOrd="0" destOrd="1" presId="urn:microsoft.com/office/officeart/2005/8/layout/list1"/>
    <dgm:cxn modelId="{088E8EF9-4D76-4BE7-96D3-33672C37F049}" type="presOf" srcId="{19B93643-BC0C-44FB-8722-A8098FB866BA}" destId="{2D27BF9F-1547-498A-BE65-E7ACF944E649}" srcOrd="0" destOrd="2" presId="urn:microsoft.com/office/officeart/2005/8/layout/list1"/>
    <dgm:cxn modelId="{1C06F7FD-434E-4020-8E78-D21D1637C1EA}" type="presOf" srcId="{D7E66061-1B4F-41EA-A372-4766EC5B5CF6}" destId="{D46605E3-6B99-43D7-8D0F-656171317B1E}" srcOrd="0" destOrd="2" presId="urn:microsoft.com/office/officeart/2005/8/layout/list1"/>
    <dgm:cxn modelId="{B0BFC75F-2C5A-4ECE-BD05-F6EF19CEF375}" type="presParOf" srcId="{85EDD1E8-B959-40FA-8894-F764CD4C4589}" destId="{FE9327C6-636E-4D6A-B98B-21F2BA51E2D2}" srcOrd="0" destOrd="0" presId="urn:microsoft.com/office/officeart/2005/8/layout/list1"/>
    <dgm:cxn modelId="{B513B66D-442A-4E9A-B68E-9E315E9CE959}" type="presParOf" srcId="{FE9327C6-636E-4D6A-B98B-21F2BA51E2D2}" destId="{5BFC7CE4-30A6-4D05-9FB3-ED0DB44F2407}" srcOrd="0" destOrd="0" presId="urn:microsoft.com/office/officeart/2005/8/layout/list1"/>
    <dgm:cxn modelId="{E3C58735-0707-40D0-9DA3-6F0250688448}" type="presParOf" srcId="{FE9327C6-636E-4D6A-B98B-21F2BA51E2D2}" destId="{14C623FF-BC51-4D18-BBBC-582855024875}" srcOrd="1" destOrd="0" presId="urn:microsoft.com/office/officeart/2005/8/layout/list1"/>
    <dgm:cxn modelId="{996732F9-A19D-4173-8597-9D3CE7620EDE}" type="presParOf" srcId="{85EDD1E8-B959-40FA-8894-F764CD4C4589}" destId="{3D63437A-6F7E-4B17-BFEB-1F1CF23417C9}" srcOrd="1" destOrd="0" presId="urn:microsoft.com/office/officeart/2005/8/layout/list1"/>
    <dgm:cxn modelId="{2F74FA35-D3A5-4F2D-8164-5A6F5D86DC74}" type="presParOf" srcId="{85EDD1E8-B959-40FA-8894-F764CD4C4589}" destId="{0D312B98-5154-4AB4-9C83-48324289BFAD}" srcOrd="2" destOrd="0" presId="urn:microsoft.com/office/officeart/2005/8/layout/list1"/>
    <dgm:cxn modelId="{87287E26-27E9-40C4-B011-70A15A8AA7CF}" type="presParOf" srcId="{85EDD1E8-B959-40FA-8894-F764CD4C4589}" destId="{E8E34BBF-3FCF-4AA0-AB1F-B47D34BC5405}" srcOrd="3" destOrd="0" presId="urn:microsoft.com/office/officeart/2005/8/layout/list1"/>
    <dgm:cxn modelId="{54BD1DBB-C38B-49B2-96CF-F02D3EE01ECD}" type="presParOf" srcId="{85EDD1E8-B959-40FA-8894-F764CD4C4589}" destId="{385E8D00-AFC3-4031-AD25-D8A84B809403}" srcOrd="4" destOrd="0" presId="urn:microsoft.com/office/officeart/2005/8/layout/list1"/>
    <dgm:cxn modelId="{0EB596DB-9764-47F7-95BF-916101FAF352}" type="presParOf" srcId="{385E8D00-AFC3-4031-AD25-D8A84B809403}" destId="{9517DE79-A1AC-4D05-A9AC-582CEB64E7E0}" srcOrd="0" destOrd="0" presId="urn:microsoft.com/office/officeart/2005/8/layout/list1"/>
    <dgm:cxn modelId="{3CF26CC5-2F3D-46EC-9A91-473EBE8BF70A}" type="presParOf" srcId="{385E8D00-AFC3-4031-AD25-D8A84B809403}" destId="{830FDB43-D3E8-422D-9718-2E1CA0811055}" srcOrd="1" destOrd="0" presId="urn:microsoft.com/office/officeart/2005/8/layout/list1"/>
    <dgm:cxn modelId="{F4D4BC90-13F0-47E8-842B-FB893C559980}" type="presParOf" srcId="{85EDD1E8-B959-40FA-8894-F764CD4C4589}" destId="{AD36E6D6-21C3-4702-8188-B4C0EC3C40AB}" srcOrd="5" destOrd="0" presId="urn:microsoft.com/office/officeart/2005/8/layout/list1"/>
    <dgm:cxn modelId="{0DB6E323-018A-4661-B12F-46431FE4FE1F}" type="presParOf" srcId="{85EDD1E8-B959-40FA-8894-F764CD4C4589}" destId="{2D27BF9F-1547-498A-BE65-E7ACF944E649}" srcOrd="6" destOrd="0" presId="urn:microsoft.com/office/officeart/2005/8/layout/list1"/>
    <dgm:cxn modelId="{2346DF0D-9A5D-417A-930E-659DF3A53C6B}" type="presParOf" srcId="{85EDD1E8-B959-40FA-8894-F764CD4C4589}" destId="{711A4976-387B-4AA9-9F13-19AFF6ECCBDA}" srcOrd="7" destOrd="0" presId="urn:microsoft.com/office/officeart/2005/8/layout/list1"/>
    <dgm:cxn modelId="{2FE395FA-D231-4E93-BF4F-31FAAF9B606C}" type="presParOf" srcId="{85EDD1E8-B959-40FA-8894-F764CD4C4589}" destId="{C8AC33D6-D549-434E-A8F8-D0E60CCA92DF}" srcOrd="8" destOrd="0" presId="urn:microsoft.com/office/officeart/2005/8/layout/list1"/>
    <dgm:cxn modelId="{23336E38-F767-42B8-A117-DE6ADC784282}" type="presParOf" srcId="{C8AC33D6-D549-434E-A8F8-D0E60CCA92DF}" destId="{23C6C43F-FA19-4676-9F54-12FADA070F57}" srcOrd="0" destOrd="0" presId="urn:microsoft.com/office/officeart/2005/8/layout/list1"/>
    <dgm:cxn modelId="{2CF90D8F-D6D1-445A-83A4-B489CC6C0B0D}" type="presParOf" srcId="{C8AC33D6-D549-434E-A8F8-D0E60CCA92DF}" destId="{2B0DE032-D4CC-48A1-B4C6-FA6092047129}" srcOrd="1" destOrd="0" presId="urn:microsoft.com/office/officeart/2005/8/layout/list1"/>
    <dgm:cxn modelId="{43A231ED-8A86-4907-B4C9-79254D34DCD0}" type="presParOf" srcId="{85EDD1E8-B959-40FA-8894-F764CD4C4589}" destId="{F350CAE5-4A39-4795-8825-E800C6A0AE31}" srcOrd="9" destOrd="0" presId="urn:microsoft.com/office/officeart/2005/8/layout/list1"/>
    <dgm:cxn modelId="{EBABE13C-14C7-4C00-A112-27DFEC064EF0}" type="presParOf" srcId="{85EDD1E8-B959-40FA-8894-F764CD4C4589}" destId="{D46605E3-6B99-43D7-8D0F-656171317B1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5934FD-D475-4B9C-B42F-D28459C17183}" type="doc">
      <dgm:prSet loTypeId="urn:microsoft.com/office/officeart/2005/8/layout/chevron2" loCatId="process" qsTypeId="urn:microsoft.com/office/officeart/2005/8/quickstyle/simple1" qsCatId="simple" csTypeId="urn:microsoft.com/office/officeart/2005/8/colors/accent3_2" csCatId="accent3" phldr="1"/>
      <dgm:spPr/>
      <dgm:t>
        <a:bodyPr/>
        <a:lstStyle/>
        <a:p>
          <a:endParaRPr lang="en-GB"/>
        </a:p>
      </dgm:t>
    </dgm:pt>
    <dgm:pt modelId="{33839469-490D-465E-A6E2-3076598A543B}">
      <dgm:prSet phldrT="[Text]" custT="1"/>
      <dgm:spPr/>
      <dgm:t>
        <a:bodyPr/>
        <a:lstStyle/>
        <a:p>
          <a:r>
            <a:rPr lang="en-GB" sz="2000" b="1"/>
            <a:t>The Act</a:t>
          </a:r>
        </a:p>
      </dgm:t>
    </dgm:pt>
    <dgm:pt modelId="{469FD5E2-8C7C-4E8E-B885-D77BE6425DDC}" type="parTrans" cxnId="{D9332FFF-2404-4B7E-AC7F-8D754055934E}">
      <dgm:prSet/>
      <dgm:spPr/>
      <dgm:t>
        <a:bodyPr/>
        <a:lstStyle/>
        <a:p>
          <a:endParaRPr lang="en-GB"/>
        </a:p>
      </dgm:t>
    </dgm:pt>
    <dgm:pt modelId="{2FED18AE-C8E5-4E7C-AD6F-A092CB7B7635}" type="sibTrans" cxnId="{D9332FFF-2404-4B7E-AC7F-8D754055934E}">
      <dgm:prSet/>
      <dgm:spPr/>
      <dgm:t>
        <a:bodyPr/>
        <a:lstStyle/>
        <a:p>
          <a:endParaRPr lang="en-GB"/>
        </a:p>
      </dgm:t>
    </dgm:pt>
    <dgm:pt modelId="{7F023613-E024-408C-A9BC-45E473A699F3}">
      <dgm:prSet phldrT="[Text]"/>
      <dgm:spPr/>
      <dgm:t>
        <a:bodyPr/>
        <a:lstStyle/>
        <a:p>
          <a:pPr>
            <a:buNone/>
          </a:pPr>
          <a:r>
            <a:rPr lang="en-GB" b="0" i="0"/>
            <a:t>   The Act sets out a significant package of reform to the governance of the energy industry codes, including new powers and responsibilities for Ofgem.</a:t>
          </a:r>
          <a:endParaRPr lang="en-GB"/>
        </a:p>
      </dgm:t>
    </dgm:pt>
    <dgm:pt modelId="{FED51ECD-3471-4FDE-9F12-71DB8AC8A4E0}" type="parTrans" cxnId="{C4ED492A-41F7-48B8-A5C1-3DB7F8381790}">
      <dgm:prSet/>
      <dgm:spPr/>
      <dgm:t>
        <a:bodyPr/>
        <a:lstStyle/>
        <a:p>
          <a:endParaRPr lang="en-GB"/>
        </a:p>
      </dgm:t>
    </dgm:pt>
    <dgm:pt modelId="{33A5829A-899E-4A34-9230-360F1E9CD776}" type="sibTrans" cxnId="{C4ED492A-41F7-48B8-A5C1-3DB7F8381790}">
      <dgm:prSet/>
      <dgm:spPr/>
      <dgm:t>
        <a:bodyPr/>
        <a:lstStyle/>
        <a:p>
          <a:endParaRPr lang="en-GB"/>
        </a:p>
      </dgm:t>
    </dgm:pt>
    <dgm:pt modelId="{D3D7BE99-496F-4780-BE7B-DA458A3815C8}">
      <dgm:prSet phldrT="[Text]" custT="1"/>
      <dgm:spPr/>
      <dgm:t>
        <a:bodyPr/>
        <a:lstStyle/>
        <a:p>
          <a:r>
            <a:rPr lang="en-GB" sz="2000" b="1"/>
            <a:t>Ofgem Proposal</a:t>
          </a:r>
        </a:p>
      </dgm:t>
    </dgm:pt>
    <dgm:pt modelId="{450D94D8-D530-49A0-BE60-BCB4C59D7211}" type="parTrans" cxnId="{68595477-D9A0-4788-AAEE-66D4948B6ED7}">
      <dgm:prSet/>
      <dgm:spPr/>
      <dgm:t>
        <a:bodyPr/>
        <a:lstStyle/>
        <a:p>
          <a:endParaRPr lang="en-GB"/>
        </a:p>
      </dgm:t>
    </dgm:pt>
    <dgm:pt modelId="{F03DBA97-3518-4A38-8E26-2BD313B4129C}" type="sibTrans" cxnId="{68595477-D9A0-4788-AAEE-66D4948B6ED7}">
      <dgm:prSet/>
      <dgm:spPr/>
      <dgm:t>
        <a:bodyPr/>
        <a:lstStyle/>
        <a:p>
          <a:endParaRPr lang="en-GB"/>
        </a:p>
      </dgm:t>
    </dgm:pt>
    <dgm:pt modelId="{69BC3244-D3E7-4D9C-98C3-22FBCFA209E7}">
      <dgm:prSet phldrT="[Text]"/>
      <dgm:spPr/>
      <dgm:t>
        <a:bodyPr/>
        <a:lstStyle/>
        <a:p>
          <a:pPr>
            <a:buNone/>
          </a:pPr>
          <a:r>
            <a:rPr lang="en-GB" b="0" i="0"/>
            <a:t>   Statutory consultation on harmonised approach to prioritisation</a:t>
          </a:r>
          <a:endParaRPr lang="en-GB"/>
        </a:p>
      </dgm:t>
    </dgm:pt>
    <dgm:pt modelId="{E4762E58-8E14-4E7A-903D-47843D73680E}" type="parTrans" cxnId="{665750AA-6773-4FD3-AE12-C8F38E320504}">
      <dgm:prSet/>
      <dgm:spPr/>
      <dgm:t>
        <a:bodyPr/>
        <a:lstStyle/>
        <a:p>
          <a:endParaRPr lang="en-GB"/>
        </a:p>
      </dgm:t>
    </dgm:pt>
    <dgm:pt modelId="{69E6A33F-ABEB-4294-B924-E966C147A53C}" type="sibTrans" cxnId="{665750AA-6773-4FD3-AE12-C8F38E320504}">
      <dgm:prSet/>
      <dgm:spPr/>
      <dgm:t>
        <a:bodyPr/>
        <a:lstStyle/>
        <a:p>
          <a:endParaRPr lang="en-GB"/>
        </a:p>
      </dgm:t>
    </dgm:pt>
    <dgm:pt modelId="{9F4B4149-D5E9-4F32-B557-B202B89388EF}">
      <dgm:prSet phldrT="[Text]" custT="1"/>
      <dgm:spPr/>
      <dgm:t>
        <a:bodyPr/>
        <a:lstStyle/>
        <a:p>
          <a:r>
            <a:rPr lang="en-GB" sz="2000" b="1"/>
            <a:t>REC Change</a:t>
          </a:r>
        </a:p>
      </dgm:t>
    </dgm:pt>
    <dgm:pt modelId="{E5CA6673-AE99-4C76-81EF-F8D8C4C8427F}" type="parTrans" cxnId="{30583174-910C-413A-9398-A0A58D301FF4}">
      <dgm:prSet/>
      <dgm:spPr/>
      <dgm:t>
        <a:bodyPr/>
        <a:lstStyle/>
        <a:p>
          <a:endParaRPr lang="en-GB"/>
        </a:p>
      </dgm:t>
    </dgm:pt>
    <dgm:pt modelId="{9017D1FD-DFCD-46ED-88CC-CA33E36A34A9}" type="sibTrans" cxnId="{30583174-910C-413A-9398-A0A58D301FF4}">
      <dgm:prSet/>
      <dgm:spPr/>
      <dgm:t>
        <a:bodyPr/>
        <a:lstStyle/>
        <a:p>
          <a:endParaRPr lang="en-GB"/>
        </a:p>
      </dgm:t>
    </dgm:pt>
    <dgm:pt modelId="{87ADBE6C-2973-4C2E-A560-7420108BF5EE}">
      <dgm:prSet phldrT="[Text]"/>
      <dgm:spPr/>
      <dgm:t>
        <a:bodyPr/>
        <a:lstStyle/>
        <a:p>
          <a:pPr>
            <a:buNone/>
          </a:pPr>
          <a:r>
            <a:rPr lang="en-GB"/>
            <a:t>   REC Proposal R0304 raised approved and implemented</a:t>
          </a:r>
        </a:p>
      </dgm:t>
    </dgm:pt>
    <dgm:pt modelId="{B7BD7273-CAEF-48E0-8056-577FC1F1E6AC}" type="parTrans" cxnId="{95A3AB5D-3087-4483-A264-1658F890D6EC}">
      <dgm:prSet/>
      <dgm:spPr/>
      <dgm:t>
        <a:bodyPr/>
        <a:lstStyle/>
        <a:p>
          <a:endParaRPr lang="en-GB"/>
        </a:p>
      </dgm:t>
    </dgm:pt>
    <dgm:pt modelId="{53E88276-773A-435A-95FA-140A15C55AA8}" type="sibTrans" cxnId="{95A3AB5D-3087-4483-A264-1658F890D6EC}">
      <dgm:prSet/>
      <dgm:spPr/>
      <dgm:t>
        <a:bodyPr/>
        <a:lstStyle/>
        <a:p>
          <a:endParaRPr lang="en-GB"/>
        </a:p>
      </dgm:t>
    </dgm:pt>
    <dgm:pt modelId="{24DA51BA-C3E8-496C-B0A8-50F84C27ED3E}" type="pres">
      <dgm:prSet presAssocID="{115934FD-D475-4B9C-B42F-D28459C17183}" presName="linearFlow" presStyleCnt="0">
        <dgm:presLayoutVars>
          <dgm:dir/>
          <dgm:animLvl val="lvl"/>
          <dgm:resizeHandles val="exact"/>
        </dgm:presLayoutVars>
      </dgm:prSet>
      <dgm:spPr/>
    </dgm:pt>
    <dgm:pt modelId="{0094C26C-5DE3-49C7-92B2-52D92EFF56CA}" type="pres">
      <dgm:prSet presAssocID="{33839469-490D-465E-A6E2-3076598A543B}" presName="composite" presStyleCnt="0"/>
      <dgm:spPr/>
    </dgm:pt>
    <dgm:pt modelId="{89904103-88A4-40E8-B72B-EA4414C03DC9}" type="pres">
      <dgm:prSet presAssocID="{33839469-490D-465E-A6E2-3076598A543B}" presName="parentText" presStyleLbl="alignNode1" presStyleIdx="0" presStyleCnt="3">
        <dgm:presLayoutVars>
          <dgm:chMax val="1"/>
          <dgm:bulletEnabled val="1"/>
        </dgm:presLayoutVars>
      </dgm:prSet>
      <dgm:spPr/>
    </dgm:pt>
    <dgm:pt modelId="{09190F36-1927-4F0A-9B85-37AE16131A91}" type="pres">
      <dgm:prSet presAssocID="{33839469-490D-465E-A6E2-3076598A543B}" presName="descendantText" presStyleLbl="alignAcc1" presStyleIdx="0" presStyleCnt="3">
        <dgm:presLayoutVars>
          <dgm:bulletEnabled val="1"/>
        </dgm:presLayoutVars>
      </dgm:prSet>
      <dgm:spPr/>
    </dgm:pt>
    <dgm:pt modelId="{77C279A1-DDD5-4042-BA82-4CFBDD034DB6}" type="pres">
      <dgm:prSet presAssocID="{2FED18AE-C8E5-4E7C-AD6F-A092CB7B7635}" presName="sp" presStyleCnt="0"/>
      <dgm:spPr/>
    </dgm:pt>
    <dgm:pt modelId="{3BAD93A4-151A-4721-93E6-36A0B56914C5}" type="pres">
      <dgm:prSet presAssocID="{D3D7BE99-496F-4780-BE7B-DA458A3815C8}" presName="composite" presStyleCnt="0"/>
      <dgm:spPr/>
    </dgm:pt>
    <dgm:pt modelId="{F1C1B63C-2105-4E66-9137-69EF1E975072}" type="pres">
      <dgm:prSet presAssocID="{D3D7BE99-496F-4780-BE7B-DA458A3815C8}" presName="parentText" presStyleLbl="alignNode1" presStyleIdx="1" presStyleCnt="3">
        <dgm:presLayoutVars>
          <dgm:chMax val="1"/>
          <dgm:bulletEnabled val="1"/>
        </dgm:presLayoutVars>
      </dgm:prSet>
      <dgm:spPr/>
    </dgm:pt>
    <dgm:pt modelId="{3E793AE1-A89D-401F-B565-0F86DE97B696}" type="pres">
      <dgm:prSet presAssocID="{D3D7BE99-496F-4780-BE7B-DA458A3815C8}" presName="descendantText" presStyleLbl="alignAcc1" presStyleIdx="1" presStyleCnt="3">
        <dgm:presLayoutVars>
          <dgm:bulletEnabled val="1"/>
        </dgm:presLayoutVars>
      </dgm:prSet>
      <dgm:spPr/>
    </dgm:pt>
    <dgm:pt modelId="{44F7E083-E413-4236-A5BB-14070DEB9771}" type="pres">
      <dgm:prSet presAssocID="{F03DBA97-3518-4A38-8E26-2BD313B4129C}" presName="sp" presStyleCnt="0"/>
      <dgm:spPr/>
    </dgm:pt>
    <dgm:pt modelId="{A6A8DE9D-4B0E-4F59-A7B7-6C9CD8466406}" type="pres">
      <dgm:prSet presAssocID="{9F4B4149-D5E9-4F32-B557-B202B89388EF}" presName="composite" presStyleCnt="0"/>
      <dgm:spPr/>
    </dgm:pt>
    <dgm:pt modelId="{36F42EEE-03C4-476C-A534-F7A1BE8F8249}" type="pres">
      <dgm:prSet presAssocID="{9F4B4149-D5E9-4F32-B557-B202B89388EF}" presName="parentText" presStyleLbl="alignNode1" presStyleIdx="2" presStyleCnt="3">
        <dgm:presLayoutVars>
          <dgm:chMax val="1"/>
          <dgm:bulletEnabled val="1"/>
        </dgm:presLayoutVars>
      </dgm:prSet>
      <dgm:spPr/>
    </dgm:pt>
    <dgm:pt modelId="{C0A26D7D-9BEB-4FB4-9119-C2B9C42C7155}" type="pres">
      <dgm:prSet presAssocID="{9F4B4149-D5E9-4F32-B557-B202B89388EF}" presName="descendantText" presStyleLbl="alignAcc1" presStyleIdx="2" presStyleCnt="3">
        <dgm:presLayoutVars>
          <dgm:bulletEnabled val="1"/>
        </dgm:presLayoutVars>
      </dgm:prSet>
      <dgm:spPr/>
    </dgm:pt>
  </dgm:ptLst>
  <dgm:cxnLst>
    <dgm:cxn modelId="{C4ED492A-41F7-48B8-A5C1-3DB7F8381790}" srcId="{33839469-490D-465E-A6E2-3076598A543B}" destId="{7F023613-E024-408C-A9BC-45E473A699F3}" srcOrd="0" destOrd="0" parTransId="{FED51ECD-3471-4FDE-9F12-71DB8AC8A4E0}" sibTransId="{33A5829A-899E-4A34-9230-360F1E9CD776}"/>
    <dgm:cxn modelId="{7C619238-6494-4751-9B9F-132EBDA11C7D}" type="presOf" srcId="{9F4B4149-D5E9-4F32-B557-B202B89388EF}" destId="{36F42EEE-03C4-476C-A534-F7A1BE8F8249}" srcOrd="0" destOrd="0" presId="urn:microsoft.com/office/officeart/2005/8/layout/chevron2"/>
    <dgm:cxn modelId="{95A3AB5D-3087-4483-A264-1658F890D6EC}" srcId="{9F4B4149-D5E9-4F32-B557-B202B89388EF}" destId="{87ADBE6C-2973-4C2E-A560-7420108BF5EE}" srcOrd="0" destOrd="0" parTransId="{B7BD7273-CAEF-48E0-8056-577FC1F1E6AC}" sibTransId="{53E88276-773A-435A-95FA-140A15C55AA8}"/>
    <dgm:cxn modelId="{76B2C15D-6882-4406-A7FD-C7E696650307}" type="presOf" srcId="{115934FD-D475-4B9C-B42F-D28459C17183}" destId="{24DA51BA-C3E8-496C-B0A8-50F84C27ED3E}" srcOrd="0" destOrd="0" presId="urn:microsoft.com/office/officeart/2005/8/layout/chevron2"/>
    <dgm:cxn modelId="{DCC02A4C-4368-4485-A3F8-DC140592EDD8}" type="presOf" srcId="{33839469-490D-465E-A6E2-3076598A543B}" destId="{89904103-88A4-40E8-B72B-EA4414C03DC9}" srcOrd="0" destOrd="0" presId="urn:microsoft.com/office/officeart/2005/8/layout/chevron2"/>
    <dgm:cxn modelId="{EC41C750-6640-47D7-819D-8B0B452CE492}" type="presOf" srcId="{D3D7BE99-496F-4780-BE7B-DA458A3815C8}" destId="{F1C1B63C-2105-4E66-9137-69EF1E975072}" srcOrd="0" destOrd="0" presId="urn:microsoft.com/office/officeart/2005/8/layout/chevron2"/>
    <dgm:cxn modelId="{30583174-910C-413A-9398-A0A58D301FF4}" srcId="{115934FD-D475-4B9C-B42F-D28459C17183}" destId="{9F4B4149-D5E9-4F32-B557-B202B89388EF}" srcOrd="2" destOrd="0" parTransId="{E5CA6673-AE99-4C76-81EF-F8D8C4C8427F}" sibTransId="{9017D1FD-DFCD-46ED-88CC-CA33E36A34A9}"/>
    <dgm:cxn modelId="{71850F76-2DB7-441F-9D01-86B5304170D9}" type="presOf" srcId="{7F023613-E024-408C-A9BC-45E473A699F3}" destId="{09190F36-1927-4F0A-9B85-37AE16131A91}" srcOrd="0" destOrd="0" presId="urn:microsoft.com/office/officeart/2005/8/layout/chevron2"/>
    <dgm:cxn modelId="{68595477-D9A0-4788-AAEE-66D4948B6ED7}" srcId="{115934FD-D475-4B9C-B42F-D28459C17183}" destId="{D3D7BE99-496F-4780-BE7B-DA458A3815C8}" srcOrd="1" destOrd="0" parTransId="{450D94D8-D530-49A0-BE60-BCB4C59D7211}" sibTransId="{F03DBA97-3518-4A38-8E26-2BD313B4129C}"/>
    <dgm:cxn modelId="{B1A99FA7-567A-4167-B566-0BF87A421896}" type="presOf" srcId="{69BC3244-D3E7-4D9C-98C3-22FBCFA209E7}" destId="{3E793AE1-A89D-401F-B565-0F86DE97B696}" srcOrd="0" destOrd="0" presId="urn:microsoft.com/office/officeart/2005/8/layout/chevron2"/>
    <dgm:cxn modelId="{665750AA-6773-4FD3-AE12-C8F38E320504}" srcId="{D3D7BE99-496F-4780-BE7B-DA458A3815C8}" destId="{69BC3244-D3E7-4D9C-98C3-22FBCFA209E7}" srcOrd="0" destOrd="0" parTransId="{E4762E58-8E14-4E7A-903D-47843D73680E}" sibTransId="{69E6A33F-ABEB-4294-B924-E966C147A53C}"/>
    <dgm:cxn modelId="{A1ABAEDA-1EFD-4DA8-822E-A0E4E039AAED}" type="presOf" srcId="{87ADBE6C-2973-4C2E-A560-7420108BF5EE}" destId="{C0A26D7D-9BEB-4FB4-9119-C2B9C42C7155}" srcOrd="0" destOrd="0" presId="urn:microsoft.com/office/officeart/2005/8/layout/chevron2"/>
    <dgm:cxn modelId="{D9332FFF-2404-4B7E-AC7F-8D754055934E}" srcId="{115934FD-D475-4B9C-B42F-D28459C17183}" destId="{33839469-490D-465E-A6E2-3076598A543B}" srcOrd="0" destOrd="0" parTransId="{469FD5E2-8C7C-4E8E-B885-D77BE6425DDC}" sibTransId="{2FED18AE-C8E5-4E7C-AD6F-A092CB7B7635}"/>
    <dgm:cxn modelId="{8EDF026A-E8BF-4B57-9A4A-DAD85799B49B}" type="presParOf" srcId="{24DA51BA-C3E8-496C-B0A8-50F84C27ED3E}" destId="{0094C26C-5DE3-49C7-92B2-52D92EFF56CA}" srcOrd="0" destOrd="0" presId="urn:microsoft.com/office/officeart/2005/8/layout/chevron2"/>
    <dgm:cxn modelId="{8DB222DB-17F6-4406-806C-5E2E3C920155}" type="presParOf" srcId="{0094C26C-5DE3-49C7-92B2-52D92EFF56CA}" destId="{89904103-88A4-40E8-B72B-EA4414C03DC9}" srcOrd="0" destOrd="0" presId="urn:microsoft.com/office/officeart/2005/8/layout/chevron2"/>
    <dgm:cxn modelId="{2ED1A18D-612B-4A30-880C-CA9C727AF3B7}" type="presParOf" srcId="{0094C26C-5DE3-49C7-92B2-52D92EFF56CA}" destId="{09190F36-1927-4F0A-9B85-37AE16131A91}" srcOrd="1" destOrd="0" presId="urn:microsoft.com/office/officeart/2005/8/layout/chevron2"/>
    <dgm:cxn modelId="{9BA15446-2C28-4692-A9AB-1C1929F8106B}" type="presParOf" srcId="{24DA51BA-C3E8-496C-B0A8-50F84C27ED3E}" destId="{77C279A1-DDD5-4042-BA82-4CFBDD034DB6}" srcOrd="1" destOrd="0" presId="urn:microsoft.com/office/officeart/2005/8/layout/chevron2"/>
    <dgm:cxn modelId="{92CDFBE6-2ED4-4E4F-B08B-B60C929F8A65}" type="presParOf" srcId="{24DA51BA-C3E8-496C-B0A8-50F84C27ED3E}" destId="{3BAD93A4-151A-4721-93E6-36A0B56914C5}" srcOrd="2" destOrd="0" presId="urn:microsoft.com/office/officeart/2005/8/layout/chevron2"/>
    <dgm:cxn modelId="{BF46DCD0-A766-4447-A365-561A587A8271}" type="presParOf" srcId="{3BAD93A4-151A-4721-93E6-36A0B56914C5}" destId="{F1C1B63C-2105-4E66-9137-69EF1E975072}" srcOrd="0" destOrd="0" presId="urn:microsoft.com/office/officeart/2005/8/layout/chevron2"/>
    <dgm:cxn modelId="{BB48AD39-74ED-43CD-A44A-98B3B3AB322F}" type="presParOf" srcId="{3BAD93A4-151A-4721-93E6-36A0B56914C5}" destId="{3E793AE1-A89D-401F-B565-0F86DE97B696}" srcOrd="1" destOrd="0" presId="urn:microsoft.com/office/officeart/2005/8/layout/chevron2"/>
    <dgm:cxn modelId="{F8A42190-F54F-4F22-AC18-BB1D0307B73C}" type="presParOf" srcId="{24DA51BA-C3E8-496C-B0A8-50F84C27ED3E}" destId="{44F7E083-E413-4236-A5BB-14070DEB9771}" srcOrd="3" destOrd="0" presId="urn:microsoft.com/office/officeart/2005/8/layout/chevron2"/>
    <dgm:cxn modelId="{66393851-514D-4B38-8636-6E7801B09F19}" type="presParOf" srcId="{24DA51BA-C3E8-496C-B0A8-50F84C27ED3E}" destId="{A6A8DE9D-4B0E-4F59-A7B7-6C9CD8466406}" srcOrd="4" destOrd="0" presId="urn:microsoft.com/office/officeart/2005/8/layout/chevron2"/>
    <dgm:cxn modelId="{B0FE6E78-5C93-47CC-A88C-3CEBC21EF7A6}" type="presParOf" srcId="{A6A8DE9D-4B0E-4F59-A7B7-6C9CD8466406}" destId="{36F42EEE-03C4-476C-A534-F7A1BE8F8249}" srcOrd="0" destOrd="0" presId="urn:microsoft.com/office/officeart/2005/8/layout/chevron2"/>
    <dgm:cxn modelId="{2F49B2D0-79FC-4BFC-AD56-44B8AE23881D}" type="presParOf" srcId="{A6A8DE9D-4B0E-4F59-A7B7-6C9CD8466406}" destId="{C0A26D7D-9BEB-4FB4-9119-C2B9C42C715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08013D-9DF3-4B8A-8390-632DF8AAA920}"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en-GB"/>
        </a:p>
      </dgm:t>
    </dgm:pt>
    <dgm:pt modelId="{EDFFB610-9C4C-46A8-A667-BB5FF2073690}">
      <dgm:prSet phldrT="[Text]"/>
      <dgm:spPr>
        <a:gradFill flip="none" rotWithShape="1">
          <a:gsLst>
            <a:gs pos="0">
              <a:schemeClr val="accent3">
                <a:lumMod val="67000"/>
              </a:schemeClr>
            </a:gs>
            <a:gs pos="48000">
              <a:schemeClr val="accent3">
                <a:lumMod val="97000"/>
                <a:lumOff val="3000"/>
              </a:schemeClr>
            </a:gs>
            <a:gs pos="100000">
              <a:schemeClr val="bg1"/>
            </a:gs>
          </a:gsLst>
          <a:lin ang="10800000" scaled="1"/>
          <a:tileRect/>
        </a:gradFill>
      </dgm:spPr>
      <dgm:t>
        <a:bodyPr/>
        <a:lstStyle/>
        <a:p>
          <a:r>
            <a:rPr lang="en-GB" b="1">
              <a:solidFill>
                <a:schemeClr val="tx1"/>
              </a:solidFill>
              <a:latin typeface="Outfit"/>
              <a:ea typeface="Outfit"/>
              <a:cs typeface="Times New Roman" panose="02020603050405020304" pitchFamily="18" charset="0"/>
            </a:rPr>
            <a:t>Alignment with the Strategic Direction</a:t>
          </a:r>
        </a:p>
        <a:p>
          <a:r>
            <a:rPr lang="en-GB">
              <a:solidFill>
                <a:schemeClr val="tx1"/>
              </a:solidFill>
              <a:latin typeface="Outfit"/>
              <a:ea typeface="Outfit"/>
              <a:cs typeface="Times New Roman" panose="02020603050405020304" pitchFamily="18" charset="0"/>
            </a:rPr>
            <a:t>(policy alignment and time horizons).</a:t>
          </a:r>
          <a:endParaRPr lang="en-GB" b="0">
            <a:solidFill>
              <a:schemeClr val="tx1"/>
            </a:solidFill>
            <a:latin typeface="Roboto" panose="02000000000000000000" pitchFamily="2" charset="0"/>
            <a:ea typeface="Roboto" panose="02000000000000000000" pitchFamily="2" charset="0"/>
            <a:cs typeface="Roboto" panose="02000000000000000000" pitchFamily="2" charset="0"/>
          </a:endParaRPr>
        </a:p>
      </dgm:t>
    </dgm:pt>
    <dgm:pt modelId="{14DC6217-6AC2-4268-967A-96CD9872000F}" type="parTrans" cxnId="{339BD35D-111E-4C3F-AE2C-ED775DA72749}">
      <dgm:prSet/>
      <dgm:spPr/>
      <dgm:t>
        <a:bodyPr/>
        <a:lstStyle/>
        <a:p>
          <a:endParaRPr lang="en-GB"/>
        </a:p>
      </dgm:t>
    </dgm:pt>
    <dgm:pt modelId="{CDE73CC6-7829-47A8-9E40-AD47DEB5D246}" type="sibTrans" cxnId="{339BD35D-111E-4C3F-AE2C-ED775DA72749}">
      <dgm:prSet/>
      <dgm:spPr/>
      <dgm:t>
        <a:bodyPr/>
        <a:lstStyle/>
        <a:p>
          <a:endParaRPr lang="en-GB"/>
        </a:p>
      </dgm:t>
    </dgm:pt>
    <dgm:pt modelId="{62F3792F-2A91-4757-A712-8D41F539EF67}">
      <dgm:prSet phldrT="[Text]" custT="1"/>
      <dgm:spPr>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gm:spPr>
      <dgm:t>
        <a:bodyPr spcFirstLastPara="0" vert="horz" wrap="square" lIns="860213" tIns="60960" rIns="60960" bIns="60960" numCol="1" spcCol="1270" anchor="ctr" anchorCtr="0"/>
        <a:lstStyle/>
        <a:p>
          <a:pPr marL="0" lvl="0" indent="0" algn="l" defTabSz="1066800">
            <a:lnSpc>
              <a:spcPct val="90000"/>
            </a:lnSpc>
            <a:spcBef>
              <a:spcPct val="0"/>
            </a:spcBef>
            <a:spcAft>
              <a:spcPct val="35000"/>
            </a:spcAft>
            <a:buNone/>
          </a:pPr>
          <a:r>
            <a:rPr lang="en-GB" sz="2000" b="1" kern="1200">
              <a:solidFill>
                <a:schemeClr val="tx1"/>
              </a:solidFill>
              <a:latin typeface="Outfit"/>
              <a:ea typeface="Outfit"/>
              <a:cs typeface="Times New Roman" panose="02020603050405020304" pitchFamily="18" charset="0"/>
            </a:rPr>
            <a:t>Importance</a:t>
          </a:r>
          <a:r>
            <a:rPr lang="en-GB" sz="2000" kern="1200">
              <a:solidFill>
                <a:schemeClr val="tx1"/>
              </a:solidFill>
              <a:latin typeface="Outfit"/>
              <a:ea typeface="Outfit"/>
              <a:cs typeface="Times New Roman" panose="02020603050405020304" pitchFamily="18" charset="0"/>
            </a:rPr>
            <a:t> </a:t>
          </a:r>
        </a:p>
        <a:p>
          <a:pPr marL="0" lvl="0" indent="0" algn="l" defTabSz="1066800">
            <a:lnSpc>
              <a:spcPct val="90000"/>
            </a:lnSpc>
            <a:spcBef>
              <a:spcPct val="0"/>
            </a:spcBef>
            <a:spcAft>
              <a:spcPct val="35000"/>
            </a:spcAft>
          </a:pPr>
          <a:r>
            <a:rPr lang="en-GB" sz="2000" kern="1200">
              <a:solidFill>
                <a:schemeClr val="tx1"/>
              </a:solidFill>
              <a:latin typeface="Outfit"/>
              <a:ea typeface="Outfit"/>
              <a:cs typeface="Times New Roman" panose="02020603050405020304" pitchFamily="18" charset="0"/>
            </a:rPr>
            <a:t>(value, consumer or market risk, regulatory commitments).</a:t>
          </a:r>
          <a:endParaRPr lang="en-GB" sz="2000" b="0" kern="1200">
            <a:solidFill>
              <a:schemeClr val="tx1"/>
            </a:solidFill>
            <a:latin typeface="Roboto" panose="02000000000000000000" pitchFamily="2" charset="0"/>
            <a:ea typeface="Roboto" panose="02000000000000000000" pitchFamily="2" charset="0"/>
            <a:cs typeface="Roboto" panose="02000000000000000000" pitchFamily="2" charset="0"/>
          </a:endParaRPr>
        </a:p>
      </dgm:t>
    </dgm:pt>
    <dgm:pt modelId="{85C4477E-097F-411F-9ACC-E3B9FB7B1E23}" type="parTrans" cxnId="{28EBE66C-917E-454A-B9DA-4A60D8C541F1}">
      <dgm:prSet/>
      <dgm:spPr/>
      <dgm:t>
        <a:bodyPr/>
        <a:lstStyle/>
        <a:p>
          <a:endParaRPr lang="en-GB"/>
        </a:p>
      </dgm:t>
    </dgm:pt>
    <dgm:pt modelId="{D9155170-3ADC-480C-A8DF-96BB334E73A7}" type="sibTrans" cxnId="{28EBE66C-917E-454A-B9DA-4A60D8C541F1}">
      <dgm:prSet/>
      <dgm:spPr/>
      <dgm:t>
        <a:bodyPr/>
        <a:lstStyle/>
        <a:p>
          <a:endParaRPr lang="en-GB"/>
        </a:p>
      </dgm:t>
    </dgm:pt>
    <dgm:pt modelId="{BCA5A67D-5BCE-4C2C-9B52-65C8FB5E4FF1}">
      <dgm:prSet phldrT="[Text]"/>
      <dgm:spPr>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gm:spPr>
      <dgm:t>
        <a:bodyPr spcFirstLastPara="0" vert="horz" wrap="square" lIns="860213" tIns="60960" rIns="60960" bIns="60960" numCol="1" spcCol="1270" anchor="ctr" anchorCtr="0"/>
        <a:lstStyle/>
        <a:p>
          <a:r>
            <a:rPr lang="en-GB" b="1">
              <a:solidFill>
                <a:schemeClr val="tx1"/>
              </a:solidFill>
              <a:latin typeface="Outfit"/>
              <a:ea typeface="Outfit"/>
              <a:cs typeface="Times New Roman" panose="02020603050405020304" pitchFamily="18" charset="0"/>
            </a:rPr>
            <a:t>Complexity</a:t>
          </a:r>
        </a:p>
        <a:p>
          <a:r>
            <a:rPr lang="en-GB">
              <a:solidFill>
                <a:schemeClr val="tx1"/>
              </a:solidFill>
              <a:latin typeface="Outfit"/>
              <a:ea typeface="Outfit"/>
              <a:cs typeface="Times New Roman" panose="02020603050405020304" pitchFamily="18" charset="0"/>
            </a:rPr>
            <a:t>(scale of change, interdependencies, system/process impact).</a:t>
          </a:r>
          <a:endParaRPr lang="en-GB">
            <a:solidFill>
              <a:schemeClr val="tx1"/>
            </a:solidFill>
            <a:latin typeface="Roboto" panose="02000000000000000000" pitchFamily="2" charset="0"/>
            <a:ea typeface="Roboto" panose="02000000000000000000" pitchFamily="2" charset="0"/>
            <a:cs typeface="Roboto" panose="02000000000000000000" pitchFamily="2" charset="0"/>
          </a:endParaRPr>
        </a:p>
      </dgm:t>
    </dgm:pt>
    <dgm:pt modelId="{6AC9DA03-EC23-4310-B86B-51E7D11D506F}" type="parTrans" cxnId="{FB5E41B9-A8A0-4A88-9698-1367E4FF938D}">
      <dgm:prSet/>
      <dgm:spPr/>
      <dgm:t>
        <a:bodyPr/>
        <a:lstStyle/>
        <a:p>
          <a:endParaRPr lang="en-GB"/>
        </a:p>
      </dgm:t>
    </dgm:pt>
    <dgm:pt modelId="{D442F0C8-5F2A-4575-A708-33D3ED8AF7F3}" type="sibTrans" cxnId="{FB5E41B9-A8A0-4A88-9698-1367E4FF938D}">
      <dgm:prSet/>
      <dgm:spPr/>
      <dgm:t>
        <a:bodyPr/>
        <a:lstStyle/>
        <a:p>
          <a:endParaRPr lang="en-GB"/>
        </a:p>
      </dgm:t>
    </dgm:pt>
    <dgm:pt modelId="{EDADD907-65DA-41C3-8B54-1AA094AE6CDC}" type="pres">
      <dgm:prSet presAssocID="{6E08013D-9DF3-4B8A-8390-632DF8AAA920}" presName="Name0" presStyleCnt="0">
        <dgm:presLayoutVars>
          <dgm:chMax val="7"/>
          <dgm:chPref val="7"/>
          <dgm:dir/>
        </dgm:presLayoutVars>
      </dgm:prSet>
      <dgm:spPr/>
    </dgm:pt>
    <dgm:pt modelId="{33F37A0C-2D97-4E28-8943-7AA2CF2C190A}" type="pres">
      <dgm:prSet presAssocID="{6E08013D-9DF3-4B8A-8390-632DF8AAA920}" presName="Name1" presStyleCnt="0"/>
      <dgm:spPr/>
    </dgm:pt>
    <dgm:pt modelId="{0E8A67B4-C2DC-46EB-8CC1-81788AB2138A}" type="pres">
      <dgm:prSet presAssocID="{6E08013D-9DF3-4B8A-8390-632DF8AAA920}" presName="cycle" presStyleCnt="0"/>
      <dgm:spPr/>
    </dgm:pt>
    <dgm:pt modelId="{6C78503B-2D05-4E8F-8724-D46259089B12}" type="pres">
      <dgm:prSet presAssocID="{6E08013D-9DF3-4B8A-8390-632DF8AAA920}" presName="srcNode" presStyleLbl="node1" presStyleIdx="0" presStyleCnt="3"/>
      <dgm:spPr/>
    </dgm:pt>
    <dgm:pt modelId="{E42CF7F7-2EC0-452D-84E7-9DAD8E8C450F}" type="pres">
      <dgm:prSet presAssocID="{6E08013D-9DF3-4B8A-8390-632DF8AAA920}" presName="conn" presStyleLbl="parChTrans1D2" presStyleIdx="0" presStyleCnt="1"/>
      <dgm:spPr/>
    </dgm:pt>
    <dgm:pt modelId="{3EDBE30B-14CF-4080-B4F1-37F432831DE9}" type="pres">
      <dgm:prSet presAssocID="{6E08013D-9DF3-4B8A-8390-632DF8AAA920}" presName="extraNode" presStyleLbl="node1" presStyleIdx="0" presStyleCnt="3"/>
      <dgm:spPr/>
    </dgm:pt>
    <dgm:pt modelId="{ED5EDBF7-B1D4-4287-84DB-178E296FB53F}" type="pres">
      <dgm:prSet presAssocID="{6E08013D-9DF3-4B8A-8390-632DF8AAA920}" presName="dstNode" presStyleLbl="node1" presStyleIdx="0" presStyleCnt="3"/>
      <dgm:spPr/>
    </dgm:pt>
    <dgm:pt modelId="{28C6314C-BF9B-48CA-99B8-34AF1600AC61}" type="pres">
      <dgm:prSet presAssocID="{EDFFB610-9C4C-46A8-A667-BB5FF2073690}" presName="text_1" presStyleLbl="node1" presStyleIdx="0" presStyleCnt="3">
        <dgm:presLayoutVars>
          <dgm:bulletEnabled val="1"/>
        </dgm:presLayoutVars>
      </dgm:prSet>
      <dgm:spPr/>
    </dgm:pt>
    <dgm:pt modelId="{541DB529-C1F6-4335-AA71-CCF34A12546E}" type="pres">
      <dgm:prSet presAssocID="{EDFFB610-9C4C-46A8-A667-BB5FF2073690}" presName="accent_1" presStyleCnt="0"/>
      <dgm:spPr/>
    </dgm:pt>
    <dgm:pt modelId="{414E2E5A-C1C3-469C-989E-519194CCC43D}" type="pres">
      <dgm:prSet presAssocID="{EDFFB610-9C4C-46A8-A667-BB5FF2073690}" presName="accentRepeatNode" presStyleLbl="solidFgAcc1" presStyleIdx="0" presStyleCnt="3"/>
      <dgm:spPr>
        <a:blipFill rotWithShape="0">
          <a:blip xmlns:r="http://schemas.openxmlformats.org/officeDocument/2006/relationships">
            <a:duotone>
              <a:schemeClr val="accent3">
                <a:shade val="45000"/>
                <a:satMod val="135000"/>
              </a:schemeClr>
              <a:prstClr val="white"/>
            </a:duotone>
            <a:extLst>
              <a:ext uri="{96DAC541-7B7A-43D3-8B79-37D633B846F1}">
                <asvg:svgBlip xmlns:asvg="http://schemas.microsoft.com/office/drawing/2016/SVG/main" r:embed="rId1"/>
              </a:ext>
            </a:extLst>
          </a:blip>
          <a:stretch>
            <a:fillRect/>
          </a:stretch>
        </a:blipFill>
        <a:ln>
          <a:noFill/>
        </a:ln>
      </dgm:spPr>
    </dgm:pt>
    <dgm:pt modelId="{1EA3BA53-9654-4055-9DF2-D04C23158080}" type="pres">
      <dgm:prSet presAssocID="{62F3792F-2A91-4757-A712-8D41F539EF67}" presName="text_2" presStyleLbl="node1" presStyleIdx="1" presStyleCnt="3">
        <dgm:presLayoutVars>
          <dgm:bulletEnabled val="1"/>
        </dgm:presLayoutVars>
      </dgm:prSet>
      <dgm:spPr>
        <a:xfrm>
          <a:off x="1146048" y="2167466"/>
          <a:ext cx="6907174" cy="1083733"/>
        </a:xfrm>
        <a:prstGeom prst="rect">
          <a:avLst/>
        </a:prstGeom>
      </dgm:spPr>
    </dgm:pt>
    <dgm:pt modelId="{B272241F-7152-4D78-A43F-D0B0F2404C03}" type="pres">
      <dgm:prSet presAssocID="{62F3792F-2A91-4757-A712-8D41F539EF67}" presName="accent_2" presStyleCnt="0"/>
      <dgm:spPr/>
    </dgm:pt>
    <dgm:pt modelId="{66065E4D-68EF-4249-9AB1-24242CB68A79}" type="pres">
      <dgm:prSet presAssocID="{62F3792F-2A91-4757-A712-8D41F539EF67}" presName="accentRepeatNode" presStyleLbl="solidFgAcc1" presStyleIdx="1" presStyleCnt="3"/>
      <dgm:spPr>
        <a:blipFill rotWithShape="0">
          <a:blip xmlns:r="http://schemas.openxmlformats.org/officeDocument/2006/relationships">
            <a:duotone>
              <a:schemeClr val="accent3">
                <a:shade val="45000"/>
                <a:satMod val="135000"/>
              </a:schemeClr>
              <a:prstClr val="white"/>
            </a:duotone>
            <a:extLst>
              <a:ext uri="{96DAC541-7B7A-43D3-8B79-37D633B846F1}">
                <asvg:svgBlip xmlns:asvg="http://schemas.microsoft.com/office/drawing/2016/SVG/main" r:embed="rId1"/>
              </a:ext>
            </a:extLst>
          </a:blip>
          <a:srcRect/>
          <a:stretch>
            <a:fillRect/>
          </a:stretch>
        </a:blipFill>
        <a:ln>
          <a:noFill/>
        </a:ln>
      </dgm:spPr>
    </dgm:pt>
    <dgm:pt modelId="{F5BE8A68-A32F-4498-803C-A7303CA17FB8}" type="pres">
      <dgm:prSet presAssocID="{BCA5A67D-5BCE-4C2C-9B52-65C8FB5E4FF1}" presName="text_3" presStyleLbl="node1" presStyleIdx="2" presStyleCnt="3">
        <dgm:presLayoutVars>
          <dgm:bulletEnabled val="1"/>
        </dgm:presLayoutVars>
      </dgm:prSet>
      <dgm:spPr>
        <a:xfrm>
          <a:off x="752110" y="3793066"/>
          <a:ext cx="7301111" cy="1083733"/>
        </a:xfrm>
        <a:prstGeom prst="rect">
          <a:avLst/>
        </a:prstGeom>
      </dgm:spPr>
    </dgm:pt>
    <dgm:pt modelId="{83638A63-BD79-4DFD-A07B-D06B11CD3062}" type="pres">
      <dgm:prSet presAssocID="{BCA5A67D-5BCE-4C2C-9B52-65C8FB5E4FF1}" presName="accent_3" presStyleCnt="0"/>
      <dgm:spPr/>
    </dgm:pt>
    <dgm:pt modelId="{1BFF1601-E759-44F5-806B-30291EC383E5}" type="pres">
      <dgm:prSet presAssocID="{BCA5A67D-5BCE-4C2C-9B52-65C8FB5E4FF1}" presName="accentRepeatNode" presStyleLbl="solidFgAcc1" presStyleIdx="2" presStyleCnt="3"/>
      <dgm:spPr>
        <a:blipFill rotWithShape="0">
          <a:blip xmlns:r="http://schemas.openxmlformats.org/officeDocument/2006/relationships">
            <a:duotone>
              <a:schemeClr val="accent3">
                <a:shade val="45000"/>
                <a:satMod val="135000"/>
              </a:schemeClr>
              <a:prstClr val="white"/>
            </a:duotone>
            <a:extLst>
              <a:ext uri="{96DAC541-7B7A-43D3-8B79-37D633B846F1}">
                <asvg:svgBlip xmlns:asvg="http://schemas.microsoft.com/office/drawing/2016/SVG/main" r:embed="rId1"/>
              </a:ext>
            </a:extLst>
          </a:blip>
          <a:srcRect/>
          <a:stretch>
            <a:fillRect/>
          </a:stretch>
        </a:blipFill>
        <a:ln>
          <a:noFill/>
        </a:ln>
      </dgm:spPr>
    </dgm:pt>
  </dgm:ptLst>
  <dgm:cxnLst>
    <dgm:cxn modelId="{B7CF381A-71E6-4C84-AD4B-9301C04C0AF5}" type="presOf" srcId="{BCA5A67D-5BCE-4C2C-9B52-65C8FB5E4FF1}" destId="{F5BE8A68-A32F-4498-803C-A7303CA17FB8}" srcOrd="0" destOrd="0" presId="urn:microsoft.com/office/officeart/2008/layout/VerticalCurvedList"/>
    <dgm:cxn modelId="{D0FA9A38-EE5D-485E-9391-FFE575F38D95}" type="presOf" srcId="{6E08013D-9DF3-4B8A-8390-632DF8AAA920}" destId="{EDADD907-65DA-41C3-8B54-1AA094AE6CDC}" srcOrd="0" destOrd="0" presId="urn:microsoft.com/office/officeart/2008/layout/VerticalCurvedList"/>
    <dgm:cxn modelId="{C129EE3C-ABC7-4D37-9C31-B52E7E4C2C6F}" type="presOf" srcId="{EDFFB610-9C4C-46A8-A667-BB5FF2073690}" destId="{28C6314C-BF9B-48CA-99B8-34AF1600AC61}" srcOrd="0" destOrd="0" presId="urn:microsoft.com/office/officeart/2008/layout/VerticalCurvedList"/>
    <dgm:cxn modelId="{339BD35D-111E-4C3F-AE2C-ED775DA72749}" srcId="{6E08013D-9DF3-4B8A-8390-632DF8AAA920}" destId="{EDFFB610-9C4C-46A8-A667-BB5FF2073690}" srcOrd="0" destOrd="0" parTransId="{14DC6217-6AC2-4268-967A-96CD9872000F}" sibTransId="{CDE73CC6-7829-47A8-9E40-AD47DEB5D246}"/>
    <dgm:cxn modelId="{28EBE66C-917E-454A-B9DA-4A60D8C541F1}" srcId="{6E08013D-9DF3-4B8A-8390-632DF8AAA920}" destId="{62F3792F-2A91-4757-A712-8D41F539EF67}" srcOrd="1" destOrd="0" parTransId="{85C4477E-097F-411F-9ACC-E3B9FB7B1E23}" sibTransId="{D9155170-3ADC-480C-A8DF-96BB334E73A7}"/>
    <dgm:cxn modelId="{14033273-F16E-4A6C-88E8-D465D20BC24F}" type="presOf" srcId="{CDE73CC6-7829-47A8-9E40-AD47DEB5D246}" destId="{E42CF7F7-2EC0-452D-84E7-9DAD8E8C450F}" srcOrd="0" destOrd="0" presId="urn:microsoft.com/office/officeart/2008/layout/VerticalCurvedList"/>
    <dgm:cxn modelId="{5A3B75A9-2E1D-4EA2-B213-B06AA83C9958}" type="presOf" srcId="{62F3792F-2A91-4757-A712-8D41F539EF67}" destId="{1EA3BA53-9654-4055-9DF2-D04C23158080}" srcOrd="0" destOrd="0" presId="urn:microsoft.com/office/officeart/2008/layout/VerticalCurvedList"/>
    <dgm:cxn modelId="{FB5E41B9-A8A0-4A88-9698-1367E4FF938D}" srcId="{6E08013D-9DF3-4B8A-8390-632DF8AAA920}" destId="{BCA5A67D-5BCE-4C2C-9B52-65C8FB5E4FF1}" srcOrd="2" destOrd="0" parTransId="{6AC9DA03-EC23-4310-B86B-51E7D11D506F}" sibTransId="{D442F0C8-5F2A-4575-A708-33D3ED8AF7F3}"/>
    <dgm:cxn modelId="{FDA16B97-09B7-41D3-9764-A8AC242EEDDD}" type="presParOf" srcId="{EDADD907-65DA-41C3-8B54-1AA094AE6CDC}" destId="{33F37A0C-2D97-4E28-8943-7AA2CF2C190A}" srcOrd="0" destOrd="0" presId="urn:microsoft.com/office/officeart/2008/layout/VerticalCurvedList"/>
    <dgm:cxn modelId="{71491759-8523-44A1-9AA0-EAF05F33DAE7}" type="presParOf" srcId="{33F37A0C-2D97-4E28-8943-7AA2CF2C190A}" destId="{0E8A67B4-C2DC-46EB-8CC1-81788AB2138A}" srcOrd="0" destOrd="0" presId="urn:microsoft.com/office/officeart/2008/layout/VerticalCurvedList"/>
    <dgm:cxn modelId="{63D6DEBB-9A5E-4AEA-A694-C0DD007604F1}" type="presParOf" srcId="{0E8A67B4-C2DC-46EB-8CC1-81788AB2138A}" destId="{6C78503B-2D05-4E8F-8724-D46259089B12}" srcOrd="0" destOrd="0" presId="urn:microsoft.com/office/officeart/2008/layout/VerticalCurvedList"/>
    <dgm:cxn modelId="{D70DD870-56E1-4AAD-8A47-28AA8C83085A}" type="presParOf" srcId="{0E8A67B4-C2DC-46EB-8CC1-81788AB2138A}" destId="{E42CF7F7-2EC0-452D-84E7-9DAD8E8C450F}" srcOrd="1" destOrd="0" presId="urn:microsoft.com/office/officeart/2008/layout/VerticalCurvedList"/>
    <dgm:cxn modelId="{58B8ED77-612C-4485-8845-7365119A2C4C}" type="presParOf" srcId="{0E8A67B4-C2DC-46EB-8CC1-81788AB2138A}" destId="{3EDBE30B-14CF-4080-B4F1-37F432831DE9}" srcOrd="2" destOrd="0" presId="urn:microsoft.com/office/officeart/2008/layout/VerticalCurvedList"/>
    <dgm:cxn modelId="{C8587FE1-E403-411A-AE39-FC63E7E305E2}" type="presParOf" srcId="{0E8A67B4-C2DC-46EB-8CC1-81788AB2138A}" destId="{ED5EDBF7-B1D4-4287-84DB-178E296FB53F}" srcOrd="3" destOrd="0" presId="urn:microsoft.com/office/officeart/2008/layout/VerticalCurvedList"/>
    <dgm:cxn modelId="{5D5CA2E4-A89B-47AF-80C0-EB91BD4524DB}" type="presParOf" srcId="{33F37A0C-2D97-4E28-8943-7AA2CF2C190A}" destId="{28C6314C-BF9B-48CA-99B8-34AF1600AC61}" srcOrd="1" destOrd="0" presId="urn:microsoft.com/office/officeart/2008/layout/VerticalCurvedList"/>
    <dgm:cxn modelId="{537FF635-1438-464F-846A-D65D2D130BA8}" type="presParOf" srcId="{33F37A0C-2D97-4E28-8943-7AA2CF2C190A}" destId="{541DB529-C1F6-4335-AA71-CCF34A12546E}" srcOrd="2" destOrd="0" presId="urn:microsoft.com/office/officeart/2008/layout/VerticalCurvedList"/>
    <dgm:cxn modelId="{1C84383D-DCDB-4A3C-84CF-F4EED7FC8DC7}" type="presParOf" srcId="{541DB529-C1F6-4335-AA71-CCF34A12546E}" destId="{414E2E5A-C1C3-469C-989E-519194CCC43D}" srcOrd="0" destOrd="0" presId="urn:microsoft.com/office/officeart/2008/layout/VerticalCurvedList"/>
    <dgm:cxn modelId="{98163B5A-1B1D-45E9-A68A-DEAE6D1AD0F5}" type="presParOf" srcId="{33F37A0C-2D97-4E28-8943-7AA2CF2C190A}" destId="{1EA3BA53-9654-4055-9DF2-D04C23158080}" srcOrd="3" destOrd="0" presId="urn:microsoft.com/office/officeart/2008/layout/VerticalCurvedList"/>
    <dgm:cxn modelId="{AA5BACF2-B874-4310-967D-D6ED4AB5A5E1}" type="presParOf" srcId="{33F37A0C-2D97-4E28-8943-7AA2CF2C190A}" destId="{B272241F-7152-4D78-A43F-D0B0F2404C03}" srcOrd="4" destOrd="0" presId="urn:microsoft.com/office/officeart/2008/layout/VerticalCurvedList"/>
    <dgm:cxn modelId="{C471AB3B-9077-4121-9C89-1074318309F3}" type="presParOf" srcId="{B272241F-7152-4D78-A43F-D0B0F2404C03}" destId="{66065E4D-68EF-4249-9AB1-24242CB68A79}" srcOrd="0" destOrd="0" presId="urn:microsoft.com/office/officeart/2008/layout/VerticalCurvedList"/>
    <dgm:cxn modelId="{00435653-F56F-480C-86F7-C44910BBAFFD}" type="presParOf" srcId="{33F37A0C-2D97-4E28-8943-7AA2CF2C190A}" destId="{F5BE8A68-A32F-4498-803C-A7303CA17FB8}" srcOrd="5" destOrd="0" presId="urn:microsoft.com/office/officeart/2008/layout/VerticalCurvedList"/>
    <dgm:cxn modelId="{2961F3DD-D505-44CA-911B-1AA097B6076F}" type="presParOf" srcId="{33F37A0C-2D97-4E28-8943-7AA2CF2C190A}" destId="{83638A63-BD79-4DFD-A07B-D06B11CD3062}" srcOrd="6" destOrd="0" presId="urn:microsoft.com/office/officeart/2008/layout/VerticalCurvedList"/>
    <dgm:cxn modelId="{D80D1803-4836-491D-8D66-1ACF606DB86A}" type="presParOf" srcId="{83638A63-BD79-4DFD-A07B-D06B11CD3062}" destId="{1BFF1601-E759-44F5-806B-30291EC383E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F4567142-53CA-42F7-9150-308B63AB4DFD}">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Raised by RECCo</a:t>
          </a: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9633410D-22FA-46AE-8924-AF60FF70CE20}">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To allow Suppliers to build and test the solution, the Code Manager is intending to seek approval from the Performance Assurance Board as soon as practically possible, followed by an implementation in February 2027.</a:t>
          </a: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Timetable</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Overview</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34F88236-58BE-40B9-8B4F-BAB60FA05C29}">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This Issue seeks to propose the addition of proportionate and targeted Tariff Interoperability reporting obligations on Suppliers</a:t>
          </a:r>
          <a:r>
            <a:rPr lang="en-GB" sz="1600"/>
            <a:t>.</a:t>
          </a:r>
          <a:endParaRPr lang="en-GB" sz="1600">
            <a:latin typeface="Roboto" panose="02000000000000000000" pitchFamily="2" charset="0"/>
            <a:ea typeface="Roboto" panose="02000000000000000000" pitchFamily="2" charset="0"/>
            <a:cs typeface="Roboto" panose="02000000000000000000" pitchFamily="2" charset="0"/>
          </a:endParaRPr>
        </a:p>
      </dgm:t>
    </dgm:pt>
    <dgm:pt modelId="{1464B091-AC4B-4FDE-AC4D-3B9F77EF354C}" type="sibTrans" cxnId="{D735A77F-9160-45CA-8F6A-B66BBA0DFACC}">
      <dgm:prSet/>
      <dgm:spPr/>
      <dgm:t>
        <a:bodyPr/>
        <a:lstStyle/>
        <a:p>
          <a:endParaRPr lang="en-GB"/>
        </a:p>
      </dgm:t>
    </dgm:pt>
    <dgm:pt modelId="{94B970C9-B3BF-4BB3-8062-CBBE916EF664}" type="parTrans" cxnId="{D735A77F-9160-45CA-8F6A-B66BBA0DFACC}">
      <dgm:prSet/>
      <dgm:spPr/>
      <dgm:t>
        <a:bodyPr/>
        <a:lstStyle/>
        <a:p>
          <a:endParaRPr lang="en-GB"/>
        </a:p>
      </dgm:t>
    </dgm:pt>
    <dgm:pt modelId="{BF7FB311-AB2D-4756-9364-02DB9E6E1C7C}">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Timetable approved by REC Change Panel on 19 May</a:t>
          </a:r>
        </a:p>
      </dgm:t>
    </dgm:pt>
    <dgm:pt modelId="{D595C6F1-FA16-45C8-9BA5-7F33701B2AF1}" type="parTrans" cxnId="{6565A43F-4A84-4424-BEEE-32A946164997}">
      <dgm:prSet/>
      <dgm:spPr/>
      <dgm:t>
        <a:bodyPr/>
        <a:lstStyle/>
        <a:p>
          <a:endParaRPr lang="en-GB"/>
        </a:p>
      </dgm:t>
    </dgm:pt>
    <dgm:pt modelId="{FA5770AC-0CB9-40F3-89AE-1FE9B350C4C1}" type="sibTrans" cxnId="{6565A43F-4A84-4424-BEEE-32A946164997}">
      <dgm:prSet/>
      <dgm:spPr/>
      <dgm:t>
        <a:bodyPr/>
        <a:lstStyle/>
        <a:p>
          <a:endParaRPr lang="en-GB"/>
        </a:p>
      </dgm:t>
    </dgm:pt>
    <dgm:pt modelId="{1112A1F5-E8F5-479E-B3CA-24F93A8A13BB}">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Responsible Committee: Performance Assurance Board</a:t>
          </a:r>
        </a:p>
      </dgm:t>
    </dgm:pt>
    <dgm:pt modelId="{1BDB74D4-A3C4-4B00-857C-FBCE73BBA31E}" type="parTrans" cxnId="{DC4E6112-8261-401F-B4D0-12692A8BA4B5}">
      <dgm:prSet/>
      <dgm:spPr/>
      <dgm:t>
        <a:bodyPr/>
        <a:lstStyle/>
        <a:p>
          <a:endParaRPr lang="en-GB"/>
        </a:p>
      </dgm:t>
    </dgm:pt>
    <dgm:pt modelId="{104460A5-4985-48DC-898C-A752E49E1776}" type="sibTrans" cxnId="{DC4E6112-8261-401F-B4D0-12692A8BA4B5}">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2A913807-897A-45C3-BDDE-5DF283320845}" type="presOf" srcId="{5CEF3B12-2D86-40AC-83E8-A657800428A8}" destId="{59309587-75CA-498A-9667-37C7904DFB4D}" srcOrd="1" destOrd="0"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DC4E6112-8261-401F-B4D0-12692A8BA4B5}" srcId="{CEB9CFF7-A48C-417F-A403-1403352FB4E1}" destId="{1112A1F5-E8F5-479E-B3CA-24F93A8A13BB}" srcOrd="2" destOrd="0" parTransId="{1BDB74D4-A3C4-4B00-857C-FBCE73BBA31E}" sibTransId="{104460A5-4985-48DC-898C-A752E49E1776}"/>
    <dgm:cxn modelId="{22584514-6182-452C-8796-2129DF6FDBA2}" type="presOf" srcId="{890E4264-66B9-4A56-A9C7-A1354EF0788B}" destId="{5FB7CE3B-A9EA-4CAD-9FB4-015ABC464307}" srcOrd="1" destOrd="0" presId="urn:microsoft.com/office/officeart/2005/8/layout/bList2"/>
    <dgm:cxn modelId="{6565A43F-4A84-4424-BEEE-32A946164997}" srcId="{CEB9CFF7-A48C-417F-A403-1403352FB4E1}" destId="{BF7FB311-AB2D-4756-9364-02DB9E6E1C7C}" srcOrd="1" destOrd="0" parTransId="{D595C6F1-FA16-45C8-9BA5-7F33701B2AF1}" sibTransId="{FA5770AC-0CB9-40F3-89AE-1FE9B350C4C1}"/>
    <dgm:cxn modelId="{3330BC40-E553-4651-993A-5D99BC993B40}" type="presOf" srcId="{0FDCC6CC-C373-4813-B6C1-9E5A049116E9}" destId="{601062CD-A7A2-43ED-B985-2F26A752C831}" srcOrd="0" destOrd="0" presId="urn:microsoft.com/office/officeart/2005/8/layout/bList2"/>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1C44C959-B6AC-470D-AF1A-8DE9BF4421DA}" type="presOf" srcId="{1112A1F5-E8F5-479E-B3CA-24F93A8A13BB}" destId="{83F3E4B5-F7F7-41B3-BA70-26B1A192DD91}" srcOrd="0" destOrd="2" presId="urn:microsoft.com/office/officeart/2005/8/layout/bList2"/>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E2E9B192-04EC-4B37-8B51-4BCCCAC726F4}" type="presOf" srcId="{9633410D-22FA-46AE-8924-AF60FF70CE20}" destId="{EECC2F99-D939-46DA-9ED2-F296EF3FB511}" srcOrd="0" destOrd="0" presId="urn:microsoft.com/office/officeart/2005/8/layout/bList2"/>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3F440BFA-E318-4F53-BE63-9C069F41D062}" type="presOf" srcId="{BF7FB311-AB2D-4756-9364-02DB9E6E1C7C}" destId="{83F3E4B5-F7F7-41B3-BA70-26B1A192DD91}" srcOrd="0" destOrd="1"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933C60B-FFB7-4EA7-B38B-794D000F14A4}" type="doc">
      <dgm:prSet loTypeId="urn:microsoft.com/office/officeart/2008/layout/AlternatingPictureBlocks" loCatId="list" qsTypeId="urn:microsoft.com/office/officeart/2005/8/quickstyle/simple1" qsCatId="simple" csTypeId="urn:microsoft.com/office/officeart/2005/8/colors/accent3_2" csCatId="accent3" phldr="1"/>
      <dgm:spPr/>
    </dgm:pt>
    <dgm:pt modelId="{E945BFB3-7012-4AC3-8493-604ADD353ACE}">
      <dgm:prSet phldrT="[Text]"/>
      <dgm:spPr/>
      <dgm:t>
        <a:bodyPr/>
        <a:lstStyle/>
        <a:p>
          <a:r>
            <a:rPr lang="en-GB">
              <a:latin typeface="Roboto" panose="02000000000000000000" pitchFamily="2" charset="0"/>
              <a:ea typeface="Roboto" panose="02000000000000000000" pitchFamily="2" charset="0"/>
              <a:cs typeface="Roboto" panose="02000000000000000000" pitchFamily="2" charset="0"/>
            </a:rPr>
            <a:t>This proposal seeks to propose the addition of proportionate and targeted reporting obligations on Suppliers. It is proposed that these reporting obligations will be added to the PARC and will be provided by Suppliers on a monthly basis from go-live of Phase 1a of the new TI Arrangements. This monthly reporting will provide additional information to the TI Monitoring Tool. This is being developed by RECCo and will send TI API messages to a Supplier to understand API availability and response times.</a:t>
          </a:r>
        </a:p>
      </dgm:t>
    </dgm:pt>
    <dgm:pt modelId="{1C47B5EE-B69A-49C3-8C61-D7F876E1E6A3}" type="parTrans" cxnId="{0B931A9E-4B63-4DBB-A48F-B72F1FBE0AD6}">
      <dgm:prSet/>
      <dgm:spPr/>
      <dgm:t>
        <a:bodyPr/>
        <a:lstStyle/>
        <a:p>
          <a:endParaRPr lang="en-GB"/>
        </a:p>
      </dgm:t>
    </dgm:pt>
    <dgm:pt modelId="{764012F4-11B4-4FBE-9AA5-5A012DEC18F7}" type="sibTrans" cxnId="{0B931A9E-4B63-4DBB-A48F-B72F1FBE0AD6}">
      <dgm:prSet/>
      <dgm:spPr/>
      <dgm:t>
        <a:bodyPr/>
        <a:lstStyle/>
        <a:p>
          <a:endParaRPr lang="en-GB"/>
        </a:p>
      </dgm:t>
    </dgm:pt>
    <dgm:pt modelId="{CA0DF691-0FEA-4171-88BD-DC3D8BB06EC2}" type="pres">
      <dgm:prSet presAssocID="{D933C60B-FFB7-4EA7-B38B-794D000F14A4}" presName="linearFlow" presStyleCnt="0">
        <dgm:presLayoutVars>
          <dgm:dir/>
          <dgm:resizeHandles val="exact"/>
        </dgm:presLayoutVars>
      </dgm:prSet>
      <dgm:spPr/>
    </dgm:pt>
    <dgm:pt modelId="{DB837390-BFE4-4D42-B6AF-9E0E3F9F2D41}" type="pres">
      <dgm:prSet presAssocID="{E945BFB3-7012-4AC3-8493-604ADD353ACE}" presName="comp" presStyleCnt="0"/>
      <dgm:spPr/>
    </dgm:pt>
    <dgm:pt modelId="{69501DFB-B3AD-4525-8DB8-244FA19F276F}" type="pres">
      <dgm:prSet presAssocID="{E945BFB3-7012-4AC3-8493-604ADD353ACE}" presName="rect2" presStyleLbl="node1" presStyleIdx="0" presStyleCnt="1">
        <dgm:presLayoutVars>
          <dgm:bulletEnabled val="1"/>
        </dgm:presLayoutVars>
      </dgm:prSet>
      <dgm:spPr/>
    </dgm:pt>
    <dgm:pt modelId="{A9276916-22B2-4F96-8B21-EC53BCA056DF}" type="pres">
      <dgm:prSet presAssocID="{E945BFB3-7012-4AC3-8493-604ADD353ACE}" presName="rect1" presStyleLbl="lnNode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Magnifying glass with solid fill"/>
        </a:ext>
      </dgm:extLst>
    </dgm:pt>
  </dgm:ptLst>
  <dgm:cxnLst>
    <dgm:cxn modelId="{0B931A9E-4B63-4DBB-A48F-B72F1FBE0AD6}" srcId="{D933C60B-FFB7-4EA7-B38B-794D000F14A4}" destId="{E945BFB3-7012-4AC3-8493-604ADD353ACE}" srcOrd="0" destOrd="0" parTransId="{1C47B5EE-B69A-49C3-8C61-D7F876E1E6A3}" sibTransId="{764012F4-11B4-4FBE-9AA5-5A012DEC18F7}"/>
    <dgm:cxn modelId="{DB8342BF-F0C9-4673-9F6C-CFBB59B345B6}" type="presOf" srcId="{D933C60B-FFB7-4EA7-B38B-794D000F14A4}" destId="{CA0DF691-0FEA-4171-88BD-DC3D8BB06EC2}" srcOrd="0" destOrd="0" presId="urn:microsoft.com/office/officeart/2008/layout/AlternatingPictureBlocks"/>
    <dgm:cxn modelId="{D843B6C8-589B-4D5F-9DFB-7C0F26348D20}" type="presOf" srcId="{E945BFB3-7012-4AC3-8493-604ADD353ACE}" destId="{69501DFB-B3AD-4525-8DB8-244FA19F276F}" srcOrd="0" destOrd="0" presId="urn:microsoft.com/office/officeart/2008/layout/AlternatingPictureBlocks"/>
    <dgm:cxn modelId="{B33D89EB-57A1-4CAC-92D7-FAD83A886390}" type="presParOf" srcId="{CA0DF691-0FEA-4171-88BD-DC3D8BB06EC2}" destId="{DB837390-BFE4-4D42-B6AF-9E0E3F9F2D41}" srcOrd="0" destOrd="0" presId="urn:microsoft.com/office/officeart/2008/layout/AlternatingPictureBlocks"/>
    <dgm:cxn modelId="{E016A65B-D6C9-466A-8B43-4406055E19B4}" type="presParOf" srcId="{DB837390-BFE4-4D42-B6AF-9E0E3F9F2D41}" destId="{69501DFB-B3AD-4525-8DB8-244FA19F276F}" srcOrd="0" destOrd="0" presId="urn:microsoft.com/office/officeart/2008/layout/AlternatingPictureBlocks"/>
    <dgm:cxn modelId="{7758C272-C0CD-42D1-A413-CEE954A89DEC}" type="presParOf" srcId="{DB837390-BFE4-4D42-B6AF-9E0E3F9F2D41}" destId="{A9276916-22B2-4F96-8B21-EC53BCA056DF}"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Schedule 35</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F4567142-53CA-42F7-9150-308B63AB4DFD}">
      <dgm:prSet phldrT="[Text]" custT="1"/>
      <dgm:spPr>
        <a:ln>
          <a:solidFill>
            <a:srgbClr val="70ADA3"/>
          </a:solidFill>
        </a:ln>
      </dgm:spPr>
      <dgm:t>
        <a:bodyPr/>
        <a:lstStyle/>
        <a:p>
          <a:r>
            <a:rPr lang="en-GB" sz="1500">
              <a:latin typeface="Roboto" panose="02000000000000000000" pitchFamily="2" charset="0"/>
              <a:ea typeface="Roboto" panose="02000000000000000000" pitchFamily="2" charset="0"/>
              <a:cs typeface="Roboto" panose="02000000000000000000" pitchFamily="2" charset="0"/>
            </a:rPr>
            <a:t>The arrangements introduce a requirement for Electricity Suppliers to make tariff pricing data available through a standardised API approach to support Consumer-led flexibility and enable optimisation services and Energy Smart Appliances (ESAs) to respond to electricity price signals using consistent, machine-readable tariff data.</a:t>
          </a: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9633410D-22FA-46AE-8924-AF60FF70CE20}">
      <dgm:prSet phldrT="[Text]" custT="1"/>
      <dgm:spPr>
        <a:ln>
          <a:solidFill>
            <a:srgbClr val="70ADA3"/>
          </a:solidFill>
        </a:ln>
      </dgm:spPr>
      <dgm:t>
        <a:bodyPr/>
        <a:lstStyle/>
        <a:p>
          <a:r>
            <a:rPr lang="en-GB" sz="1600" b="0" i="0">
              <a:latin typeface="Roboto" panose="02000000000000000000" pitchFamily="2" charset="0"/>
              <a:ea typeface="Roboto" panose="02000000000000000000" pitchFamily="2" charset="0"/>
              <a:cs typeface="Roboto" panose="02000000000000000000" pitchFamily="2" charset="0"/>
            </a:rPr>
            <a:t>Electricity Suppliers and other market participants should now begin implementation and mobilisation activities ahead of the Phase 1a go-live date of 18 February 2027.</a:t>
          </a:r>
          <a:endParaRPr lang="en-GB" sz="1600" b="0">
            <a:latin typeface="Roboto" panose="02000000000000000000" pitchFamily="2" charset="0"/>
            <a:ea typeface="Roboto" panose="02000000000000000000" pitchFamily="2" charset="0"/>
            <a:cs typeface="Roboto" panose="02000000000000000000" pitchFamily="2" charset="0"/>
          </a:endParaRP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Timetable</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Overview</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34F88236-58BE-40B9-8B4F-BAB60FA05C29}">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Tariff Interoperability Arrangements</a:t>
          </a:r>
        </a:p>
      </dgm:t>
    </dgm:pt>
    <dgm:pt modelId="{1464B091-AC4B-4FDE-AC4D-3B9F77EF354C}" type="sibTrans" cxnId="{D735A77F-9160-45CA-8F6A-B66BBA0DFACC}">
      <dgm:prSet/>
      <dgm:spPr/>
      <dgm:t>
        <a:bodyPr/>
        <a:lstStyle/>
        <a:p>
          <a:endParaRPr lang="en-GB"/>
        </a:p>
      </dgm:t>
    </dgm:pt>
    <dgm:pt modelId="{94B970C9-B3BF-4BB3-8062-CBBE916EF664}" type="parTrans" cxnId="{D735A77F-9160-45CA-8F6A-B66BBA0DFACC}">
      <dgm:prSet/>
      <dgm:spPr/>
      <dgm:t>
        <a:bodyPr/>
        <a:lstStyle/>
        <a:p>
          <a:endParaRPr lang="en-GB"/>
        </a:p>
      </dgm:t>
    </dgm:pt>
    <dgm:pt modelId="{C4C0A459-5541-4630-8366-5DAC1B15CAE4}">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Release: 18 May 2026</a:t>
          </a:r>
        </a:p>
      </dgm:t>
    </dgm:pt>
    <dgm:pt modelId="{940CEE0F-C1A4-495E-9FCB-A79DFD74827B}" type="parTrans" cxnId="{E0F69987-2A78-4269-BC3D-8B9D831632DA}">
      <dgm:prSet/>
      <dgm:spPr/>
      <dgm:t>
        <a:bodyPr/>
        <a:lstStyle/>
        <a:p>
          <a:endParaRPr lang="en-GB"/>
        </a:p>
      </dgm:t>
    </dgm:pt>
    <dgm:pt modelId="{DB25F257-ECDA-4922-AC9F-3B8C444F635D}" type="sibTrans" cxnId="{E0F69987-2A78-4269-BC3D-8B9D831632DA}">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2A913807-897A-45C3-BDDE-5DF283320845}" type="presOf" srcId="{5CEF3B12-2D86-40AC-83E8-A657800428A8}" destId="{59309587-75CA-498A-9667-37C7904DFB4D}" srcOrd="1" destOrd="0"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22584514-6182-452C-8796-2129DF6FDBA2}" type="presOf" srcId="{890E4264-66B9-4A56-A9C7-A1354EF0788B}" destId="{5FB7CE3B-A9EA-4CAD-9FB4-015ABC464307}" srcOrd="1" destOrd="0" presId="urn:microsoft.com/office/officeart/2005/8/layout/bList2"/>
    <dgm:cxn modelId="{3330BC40-E553-4651-993A-5D99BC993B40}" type="presOf" srcId="{0FDCC6CC-C373-4813-B6C1-9E5A049116E9}" destId="{601062CD-A7A2-43ED-B985-2F26A752C831}" srcOrd="0" destOrd="0" presId="urn:microsoft.com/office/officeart/2005/8/layout/bList2"/>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EE11C950-AAFD-4CAB-A7D7-C15F4AA01A24}" type="presOf" srcId="{C4C0A459-5541-4630-8366-5DAC1B15CAE4}" destId="{2D72B23D-B73A-477B-805A-4DA2FE35B2FB}" srcOrd="0" destOrd="1" presId="urn:microsoft.com/office/officeart/2005/8/layout/bList2"/>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E0F69987-2A78-4269-BC3D-8B9D831632DA}" srcId="{5CEF3B12-2D86-40AC-83E8-A657800428A8}" destId="{C4C0A459-5541-4630-8366-5DAC1B15CAE4}" srcOrd="1" destOrd="0" parTransId="{940CEE0F-C1A4-495E-9FCB-A79DFD74827B}" sibTransId="{DB25F257-ECDA-4922-AC9F-3B8C444F635D}"/>
    <dgm:cxn modelId="{E2E9B192-04EC-4B37-8B51-4BCCCAC726F4}" type="presOf" srcId="{9633410D-22FA-46AE-8924-AF60FF70CE20}" destId="{EECC2F99-D939-46DA-9ED2-F296EF3FB511}" srcOrd="0" destOrd="0" presId="urn:microsoft.com/office/officeart/2005/8/layout/bList2"/>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F4567142-53CA-42F7-9150-308B63AB4DFD}">
      <dgm:prSet phldrT="[Text]" custT="1"/>
      <dgm:spPr>
        <a:ln>
          <a:solidFill>
            <a:srgbClr val="70ADA3"/>
          </a:solidFill>
        </a:ln>
      </dgm:spPr>
      <dgm:t>
        <a:bodyPr/>
        <a:lstStyle/>
        <a:p>
          <a:r>
            <a:rPr lang="en-GB" sz="1600" b="0" i="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18 May 2026 - REC Schedule 35 and SLC11C implementation</a:t>
          </a:r>
          <a:endParaRPr lang="en-GB" sz="160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Key Dates</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8AD34999-2F1E-4B51-85FE-17CA271751F3}">
      <dgm:prSet custT="1"/>
      <dgm:spPr/>
      <dgm:t>
        <a:bodyPr/>
        <a:lstStyle/>
        <a:p>
          <a:pPr>
            <a:buFont typeface="Arial" panose="020B0604020202020204" pitchFamily="34" charset="0"/>
            <a:buChar char="•"/>
          </a:pPr>
          <a:r>
            <a:rPr lang="en-GB" sz="1600" b="1" i="0" u="sng">
              <a:solidFill>
                <a:srgbClr val="C00000"/>
              </a:solidFill>
              <a:latin typeface="Roboto" panose="02000000000000000000" pitchFamily="2" charset="0"/>
              <a:ea typeface="Roboto" panose="02000000000000000000" pitchFamily="2" charset="0"/>
              <a:cs typeface="Roboto" panose="02000000000000000000" pitchFamily="2" charset="0"/>
            </a:rPr>
            <a:t>June/July 2026 – Tariff Interoperability Webinar </a:t>
          </a:r>
        </a:p>
      </dgm:t>
    </dgm:pt>
    <dgm:pt modelId="{4863C142-C446-4DD1-858C-5CF35322C3AC}" type="parTrans" cxnId="{E515548F-62D7-49BE-BBEF-8D03E82F4A5B}">
      <dgm:prSet/>
      <dgm:spPr/>
      <dgm:t>
        <a:bodyPr/>
        <a:lstStyle/>
        <a:p>
          <a:endParaRPr lang="en-GB"/>
        </a:p>
      </dgm:t>
    </dgm:pt>
    <dgm:pt modelId="{BE346E41-B8A7-4C21-9AD0-C81F94B8AD9D}" type="sibTrans" cxnId="{E515548F-62D7-49BE-BBEF-8D03E82F4A5B}">
      <dgm:prSet/>
      <dgm:spPr/>
      <dgm:t>
        <a:bodyPr/>
        <a:lstStyle/>
        <a:p>
          <a:endParaRPr lang="en-GB"/>
        </a:p>
      </dgm:t>
    </dgm:pt>
    <dgm:pt modelId="{C2B0B490-B513-4977-86EE-687D57857DB3}">
      <dgm:prSet custT="1"/>
      <dgm:spPr/>
      <dgm:t>
        <a:bodyPr/>
        <a:lstStyle/>
        <a:p>
          <a:pPr>
            <a:buFont typeface="Arial" panose="020B0604020202020204" pitchFamily="34" charset="0"/>
            <a:buChar char="•"/>
          </a:pPr>
          <a:r>
            <a:rPr lang="en-GB" sz="1600" b="0" i="0">
              <a:latin typeface="Roboto" panose="02000000000000000000" pitchFamily="2" charset="0"/>
              <a:ea typeface="Roboto" panose="02000000000000000000" pitchFamily="2" charset="0"/>
              <a:cs typeface="Roboto" panose="02000000000000000000" pitchFamily="2" charset="0"/>
            </a:rPr>
            <a:t>Later in 2026 - Further consultation on CCS-aligned Phase 1b arrangements and API enhancements</a:t>
          </a:r>
        </a:p>
      </dgm:t>
    </dgm:pt>
    <dgm:pt modelId="{7FB4CE15-F8E3-4B78-8BBB-A6DDE60359EF}" type="parTrans" cxnId="{74A703BD-8E22-413F-9F00-FDFBBC2C19DB}">
      <dgm:prSet/>
      <dgm:spPr/>
      <dgm:t>
        <a:bodyPr/>
        <a:lstStyle/>
        <a:p>
          <a:endParaRPr lang="en-GB"/>
        </a:p>
      </dgm:t>
    </dgm:pt>
    <dgm:pt modelId="{F63D9196-9703-4E01-84B8-485BA7F36491}" type="sibTrans" cxnId="{74A703BD-8E22-413F-9F00-FDFBBC2C19DB}">
      <dgm:prSet/>
      <dgm:spPr/>
      <dgm:t>
        <a:bodyPr/>
        <a:lstStyle/>
        <a:p>
          <a:endParaRPr lang="en-GB"/>
        </a:p>
      </dgm:t>
    </dgm:pt>
    <dgm:pt modelId="{F5C7EA21-31D9-46C4-A8FD-936141FF30B9}">
      <dgm:prSet custT="1"/>
      <dgm:spPr/>
      <dgm:t>
        <a:bodyPr/>
        <a:lstStyle/>
        <a:p>
          <a:pPr>
            <a:buFont typeface="Arial" panose="020B0604020202020204" pitchFamily="34" charset="0"/>
            <a:buChar char="•"/>
          </a:pPr>
          <a:r>
            <a:rPr lang="en-GB" sz="1600" b="0" i="0">
              <a:latin typeface="Roboto" panose="02000000000000000000" pitchFamily="2" charset="0"/>
              <a:ea typeface="Roboto" panose="02000000000000000000" pitchFamily="2" charset="0"/>
              <a:cs typeface="Roboto" panose="02000000000000000000" pitchFamily="2" charset="0"/>
            </a:rPr>
            <a:t>18 February 2027 - Phase 1a Go-Live (Public Tariff Pricing Data)</a:t>
          </a:r>
        </a:p>
      </dgm:t>
    </dgm:pt>
    <dgm:pt modelId="{534B9D8A-FE4C-4666-BF2E-7D619687B234}" type="parTrans" cxnId="{CAABE85B-BA58-4130-AA71-1BA3EAE48120}">
      <dgm:prSet/>
      <dgm:spPr/>
      <dgm:t>
        <a:bodyPr/>
        <a:lstStyle/>
        <a:p>
          <a:endParaRPr lang="en-GB"/>
        </a:p>
      </dgm:t>
    </dgm:pt>
    <dgm:pt modelId="{80680368-12B3-4DA9-A15E-660639DC21FD}" type="sibTrans" cxnId="{CAABE85B-BA58-4130-AA71-1BA3EAE48120}">
      <dgm:prSet/>
      <dgm:spPr/>
      <dgm:t>
        <a:bodyPr/>
        <a:lstStyle/>
        <a:p>
          <a:endParaRPr lang="en-GB"/>
        </a:p>
      </dgm:t>
    </dgm:pt>
    <dgm:pt modelId="{7ADF9B21-5BAA-424B-9196-3616BCDE3C50}">
      <dgm:prSet custT="1"/>
      <dgm:spPr/>
      <dgm:t>
        <a:bodyPr/>
        <a:lstStyle/>
        <a:p>
          <a:pPr>
            <a:buFont typeface="Arial" panose="020B0604020202020204" pitchFamily="34" charset="0"/>
            <a:buChar char="•"/>
          </a:pPr>
          <a:r>
            <a:rPr lang="en-GB" sz="1600" b="0" i="0">
              <a:latin typeface="Roboto" panose="02000000000000000000" pitchFamily="2" charset="0"/>
              <a:ea typeface="Roboto" panose="02000000000000000000" pitchFamily="2" charset="0"/>
              <a:cs typeface="Roboto" panose="02000000000000000000" pitchFamily="2" charset="0"/>
            </a:rPr>
            <a:t>November 2027 - Phase 1b Go-Live (Consumer Specific Tariff Information)</a:t>
          </a:r>
        </a:p>
      </dgm:t>
    </dgm:pt>
    <dgm:pt modelId="{D7D0E1B3-2AE8-488B-A814-A7919168B8AD}" type="parTrans" cxnId="{E164AA80-9F75-4C2C-A45D-DA32F8E63B1D}">
      <dgm:prSet/>
      <dgm:spPr/>
      <dgm:t>
        <a:bodyPr/>
        <a:lstStyle/>
        <a:p>
          <a:endParaRPr lang="en-GB"/>
        </a:p>
      </dgm:t>
    </dgm:pt>
    <dgm:pt modelId="{CBEF5C82-1B98-4690-9DF4-E54FA4DF1DF1}" type="sibTrans" cxnId="{E164AA80-9F75-4C2C-A45D-DA32F8E63B1D}">
      <dgm:prSet/>
      <dgm:spPr/>
      <dgm:t>
        <a:bodyPr/>
        <a:lstStyle/>
        <a:p>
          <a:endParaRPr lang="en-GB"/>
        </a:p>
      </dgm:t>
    </dgm:pt>
    <dgm:pt modelId="{4C76ABB3-28B1-4A85-965B-86F7C961DF83}">
      <dgm:prSet custT="1"/>
      <dgm:spPr/>
      <dgm:t>
        <a:bodyPr/>
        <a:lstStyle/>
        <a:p>
          <a:pPr>
            <a:buFont typeface="Arial" panose="020B0604020202020204" pitchFamily="34" charset="0"/>
            <a:buChar char="•"/>
          </a:pPr>
          <a:r>
            <a:rPr lang="en-GB" sz="1600" b="1" i="0">
              <a:latin typeface="Roboto" panose="02000000000000000000" pitchFamily="2" charset="0"/>
              <a:ea typeface="Roboto" panose="02000000000000000000" pitchFamily="2" charset="0"/>
              <a:cs typeface="Roboto" panose="02000000000000000000" pitchFamily="2" charset="0"/>
            </a:rPr>
            <a:t>July 2026 </a:t>
          </a:r>
          <a:r>
            <a:rPr lang="en-GB" sz="1600" b="0" i="0">
              <a:latin typeface="Roboto" panose="02000000000000000000" pitchFamily="2" charset="0"/>
              <a:ea typeface="Roboto" panose="02000000000000000000" pitchFamily="2" charset="0"/>
              <a:cs typeface="Roboto" panose="02000000000000000000" pitchFamily="2" charset="0"/>
            </a:rPr>
            <a:t>- Phase 1a API Technical Specification consultation</a:t>
          </a:r>
        </a:p>
      </dgm:t>
    </dgm:pt>
    <dgm:pt modelId="{32120D18-CD9A-45B5-B43F-A5A27B36BE68}" type="parTrans" cxnId="{B8C05CF4-E4FD-4AFD-A850-DEBC697C378B}">
      <dgm:prSet/>
      <dgm:spPr/>
      <dgm:t>
        <a:bodyPr/>
        <a:lstStyle/>
        <a:p>
          <a:endParaRPr lang="en-GB"/>
        </a:p>
      </dgm:t>
    </dgm:pt>
    <dgm:pt modelId="{0A70E71C-9140-4CEA-AF0B-C035C17D69F3}" type="sibTrans" cxnId="{B8C05CF4-E4FD-4AFD-A850-DEBC697C378B}">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0" presStyleCnt="1">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0" presStyleCnt="1"/>
      <dgm:spPr/>
    </dgm:pt>
    <dgm:pt modelId="{8ED1DB2F-C766-40C3-ADCB-85D83C2FE878}" type="pres">
      <dgm:prSet presAssocID="{CEB9CFF7-A48C-417F-A403-1403352FB4E1}" presName="adorn" presStyleLbl="fgAccFollowNode1" presStyleIdx="0" presStyleCnt="1"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Exclamation mark with solid fill"/>
        </a:ext>
      </dgm:extLst>
    </dgm:pt>
  </dgm:ptLst>
  <dgm:cxnLst>
    <dgm:cxn modelId="{4B90B318-4509-4401-9645-2F0827062E65}" type="presOf" srcId="{7ADF9B21-5BAA-424B-9196-3616BCDE3C50}" destId="{83F3E4B5-F7F7-41B3-BA70-26B1A192DD91}" srcOrd="0" destOrd="5" presId="urn:microsoft.com/office/officeart/2005/8/layout/bList2"/>
    <dgm:cxn modelId="{0AD16537-F3D4-4805-BC80-DAD2F79F1E00}" type="presOf" srcId="{4C76ABB3-28B1-4A85-965B-86F7C961DF83}" destId="{83F3E4B5-F7F7-41B3-BA70-26B1A192DD91}" srcOrd="0" destOrd="2" presId="urn:microsoft.com/office/officeart/2005/8/layout/bList2"/>
    <dgm:cxn modelId="{CAABE85B-BA58-4130-AA71-1BA3EAE48120}" srcId="{CEB9CFF7-A48C-417F-A403-1403352FB4E1}" destId="{F5C7EA21-31D9-46C4-A8FD-936141FF30B9}" srcOrd="4" destOrd="0" parTransId="{534B9D8A-FE4C-4666-BF2E-7D619687B234}" sibTransId="{80680368-12B3-4DA9-A15E-660639DC21FD}"/>
    <dgm:cxn modelId="{ADF4D362-DBEB-4D08-8A40-6A815E41852E}" srcId="{6E15E15E-62B6-4D61-AE71-6971E65CE8F1}" destId="{CEB9CFF7-A48C-417F-A403-1403352FB4E1}" srcOrd="0"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D0922B47-B911-43D6-9010-E9102A86772A}" type="presOf" srcId="{C2B0B490-B513-4977-86EE-687D57857DB3}" destId="{83F3E4B5-F7F7-41B3-BA70-26B1A192DD91}" srcOrd="0" destOrd="3" presId="urn:microsoft.com/office/officeart/2005/8/layout/bList2"/>
    <dgm:cxn modelId="{CBCB9B7F-2B30-4191-AF91-C305FC520EFF}" type="presOf" srcId="{F4567142-53CA-42F7-9150-308B63AB4DFD}" destId="{83F3E4B5-F7F7-41B3-BA70-26B1A192DD91}" srcOrd="0" destOrd="0" presId="urn:microsoft.com/office/officeart/2005/8/layout/bList2"/>
    <dgm:cxn modelId="{E164AA80-9F75-4C2C-A45D-DA32F8E63B1D}" srcId="{CEB9CFF7-A48C-417F-A403-1403352FB4E1}" destId="{7ADF9B21-5BAA-424B-9196-3616BCDE3C50}" srcOrd="5" destOrd="0" parTransId="{D7D0E1B3-2AE8-488B-A814-A7919168B8AD}" sibTransId="{CBEF5C82-1B98-4690-9DF4-E54FA4DF1DF1}"/>
    <dgm:cxn modelId="{4E129B8E-B194-44CE-B8A5-A0272B15E556}" type="presOf" srcId="{8AD34999-2F1E-4B51-85FE-17CA271751F3}" destId="{83F3E4B5-F7F7-41B3-BA70-26B1A192DD91}" srcOrd="0" destOrd="1" presId="urn:microsoft.com/office/officeart/2005/8/layout/bList2"/>
    <dgm:cxn modelId="{E515548F-62D7-49BE-BBEF-8D03E82F4A5B}" srcId="{CEB9CFF7-A48C-417F-A403-1403352FB4E1}" destId="{8AD34999-2F1E-4B51-85FE-17CA271751F3}" srcOrd="1" destOrd="0" parTransId="{4863C142-C446-4DD1-858C-5CF35322C3AC}" sibTransId="{BE346E41-B8A7-4C21-9AD0-C81F94B8AD9D}"/>
    <dgm:cxn modelId="{B76C4E9B-9823-4BE1-9D20-D668CBEDDEBF}" type="presOf" srcId="{F5C7EA21-31D9-46C4-A8FD-936141FF30B9}" destId="{83F3E4B5-F7F7-41B3-BA70-26B1A192DD91}" srcOrd="0" destOrd="4" presId="urn:microsoft.com/office/officeart/2005/8/layout/bList2"/>
    <dgm:cxn modelId="{75CA44B0-35DC-4425-BC7D-E56AE3BC6900}" type="presOf" srcId="{CEB9CFF7-A48C-417F-A403-1403352FB4E1}" destId="{259774DA-AB81-4A35-9D0D-5813353B3214}"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74A703BD-8E22-413F-9F00-FDFBBC2C19DB}" srcId="{CEB9CFF7-A48C-417F-A403-1403352FB4E1}" destId="{C2B0B490-B513-4977-86EE-687D57857DB3}" srcOrd="3" destOrd="0" parTransId="{7FB4CE15-F8E3-4B78-8BBB-A6DDE60359EF}" sibTransId="{F63D9196-9703-4E01-84B8-485BA7F36491}"/>
    <dgm:cxn modelId="{6D4145F2-05CD-4CC5-9E10-995F333FBFB3}" type="presOf" srcId="{6E15E15E-62B6-4D61-AE71-6971E65CE8F1}" destId="{AE5673B2-106A-4144-A7A5-07889D7BD845}" srcOrd="0" destOrd="0" presId="urn:microsoft.com/office/officeart/2005/8/layout/bList2"/>
    <dgm:cxn modelId="{B8C05CF4-E4FD-4AFD-A850-DEBC697C378B}" srcId="{CEB9CFF7-A48C-417F-A403-1403352FB4E1}" destId="{4C76ABB3-28B1-4A85-965B-86F7C961DF83}" srcOrd="2" destOrd="0" parTransId="{32120D18-CD9A-45B5-B43F-A5A27B36BE68}" sibTransId="{0A70E71C-9140-4CEA-AF0B-C035C17D69F3}"/>
    <dgm:cxn modelId="{3A7F8EDB-5D2F-434D-9085-30977E5EDCA3}" type="presParOf" srcId="{AE5673B2-106A-4144-A7A5-07889D7BD845}" destId="{3EBE2888-430E-48C2-96C5-114873705565}" srcOrd="0"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Problem</a:t>
          </a:r>
        </a:p>
      </dgm:t>
    </dgm:pt>
    <dgm:pt modelId="{489AE42F-BBE2-41F5-BBE8-1C1D5E4B3E82}" type="parTrans" cxnId="{100C4F0C-BE58-4AA0-A736-8EAFA8CADC2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0A35A87F-BBA8-4CF6-AF1E-FE831E62F805}" type="sibTrans" cxnId="{100C4F0C-BE58-4AA0-A736-8EAFA8CADC2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F4567142-53CA-42F7-9150-308B63AB4DFD}">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hlinkClick xmlns:r="http://schemas.openxmlformats.org/officeDocument/2006/relationships" r:id="rId1"/>
            </a:rPr>
            <a:t>R0283 Annual Address Management Plan Updates</a:t>
          </a:r>
          <a:r>
            <a:rPr lang="en-GB" sz="1600">
              <a:latin typeface="Roboto" panose="02000000000000000000" pitchFamily="2" charset="0"/>
              <a:ea typeface="Roboto" panose="02000000000000000000" pitchFamily="2" charset="0"/>
              <a:cs typeface="Roboto" panose="02000000000000000000" pitchFamily="2" charset="0"/>
            </a:rPr>
            <a:t> introduced the concept of the Address Prioritisation Matrix (APM).</a:t>
          </a:r>
        </a:p>
      </dgm:t>
    </dgm:pt>
    <dgm:pt modelId="{08F825F4-E405-4C56-88EC-8DD65DCE261A}" type="parTrans" cxnId="{D7829B65-DD84-4072-9793-AF62002AD08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97889E9-C127-4661-A7FC-E326B4B30E52}" type="sibTrans" cxnId="{D7829B65-DD84-4072-9793-AF62002AD08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633410D-22FA-46AE-8924-AF60FF70CE20}">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Electricity invalid postcodes to be populated in the matrix first.</a:t>
          </a:r>
        </a:p>
      </dgm:t>
    </dgm:pt>
    <dgm:pt modelId="{63C577A2-0BB9-4168-974C-14E95D7FB43A}" type="parTrans" cxnId="{D632646F-2227-42F9-8736-4309D80219D1}">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F248A04B-8387-4585-A5F4-88D413220A7E}" type="sibTrans" cxnId="{D632646F-2227-42F9-8736-4309D80219D1}">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Timetable</a:t>
          </a:r>
        </a:p>
      </dgm:t>
    </dgm:pt>
    <dgm:pt modelId="{C24B439F-1306-4305-AFC4-8C89CF4069D5}" type="parTrans" cxnId="{A74F274F-0F19-4410-B274-E8EB7426F3E5}">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46908AE-E474-4D4A-8A42-F73623D57CF6}" type="sibTrans" cxnId="{A74F274F-0F19-4410-B274-E8EB7426F3E5}">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Overview</a:t>
          </a:r>
        </a:p>
      </dgm:t>
    </dgm:pt>
    <dgm:pt modelId="{704F30DA-CED3-40D1-86A4-6CB231773206}" type="parTrans" cxnId="{ADF4D362-DBEB-4D08-8A40-6A815E41852E}">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0FDCC6CC-C373-4813-B6C1-9E5A049116E9}" type="sibTrans" cxnId="{ADF4D362-DBEB-4D08-8A40-6A815E41852E}">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34F88236-58BE-40B9-8B4F-BAB60FA05C29}">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DCC had been making progress resolving address data issues, but they recognised the REC had no mechanism to clearly establish Code-level targets for address improvement, or overall market performance.</a:t>
          </a:r>
        </a:p>
      </dgm:t>
    </dgm:pt>
    <dgm:pt modelId="{1464B091-AC4B-4FDE-AC4D-3B9F77EF354C}" type="sibTrans" cxnId="{D735A77F-9160-45CA-8F6A-B66BBA0DFAC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4B970C9-B3BF-4BB3-8062-CBBE916EF664}" type="parTrans" cxnId="{D735A77F-9160-45CA-8F6A-B66BBA0DFAC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F7FB311-AB2D-4756-9364-02DB9E6E1C7C}">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Trial has been taking place to enhance the DCC data to allow targeted improvements.	</a:t>
          </a:r>
        </a:p>
      </dgm:t>
    </dgm:pt>
    <dgm:pt modelId="{D595C6F1-FA16-45C8-9BA5-7F33701B2AF1}" type="parTrans" cxnId="{6565A43F-4A84-4424-BEEE-32A946164997}">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FA5770AC-0CB9-40F3-89AE-1FE9B350C4C1}" type="sibTrans" cxnId="{6565A43F-4A84-4424-BEEE-32A946164997}">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50DE69CD-30BE-4171-8E89-B6DFECF0FFB3}">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DCC AQP set out invalid postcodes and plot addresses as key areas for improvement.</a:t>
          </a:r>
        </a:p>
      </dgm:t>
    </dgm:pt>
    <dgm:pt modelId="{20F820BA-10FB-4D2A-B6F3-3A0B96196B18}" type="parTrans" cxnId="{5A1A2976-18CD-4D54-82E3-48A72DAB782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AE4A2BD-D347-4821-8532-E68D8F0F76B0}" type="sibTrans" cxnId="{5A1A2976-18CD-4D54-82E3-48A72DAB782C}">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81AA3AB-3FF0-48C3-8464-E56FDDE8B491}">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Pending discussions at CHIG and RIG.</a:t>
          </a:r>
        </a:p>
      </dgm:t>
    </dgm:pt>
    <dgm:pt modelId="{57CA114D-4F61-4A0B-BE7D-6DA7D22A656A}" type="parTrans" cxnId="{8AF2A537-66FF-4896-8102-2449349846B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6E0F35C5-59CB-4EE9-A54A-22C7115153CB}" type="sibTrans" cxnId="{8AF2A537-66FF-4896-8102-2449349846B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FB8054C0-8782-422A-8B18-B11F28E79398}">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Electricity data was enhanced using EES data.</a:t>
          </a:r>
        </a:p>
      </dgm:t>
    </dgm:pt>
    <dgm:pt modelId="{A5E38880-F027-4875-8CF4-8FDB6167113B}" type="parTrans" cxnId="{1BEA418D-C3DD-4BF1-94E9-786CB4AAB4E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6CDCC9F-8AC5-47A6-AD26-042D7C3EBFEB}" type="sibTrans" cxnId="{1BEA418D-C3DD-4BF1-94E9-786CB4AAB4E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F052E248-51B3-4B0A-A35C-64186988A8DB}">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Current plan is 3-week consultation June-July with decision expected July 26 PAB and go live either Aug or Sept 2026</a:t>
          </a:r>
        </a:p>
      </dgm:t>
    </dgm:pt>
    <dgm:pt modelId="{91336D5F-6A6A-4FA0-91F6-B756B4259825}" type="parTrans" cxnId="{2CAE8200-A816-4558-A002-2FB61570BD27}">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9EE3112-0230-44C5-A9FC-656D813AE731}" type="sibTrans" cxnId="{2CAE8200-A816-4558-A002-2FB61570BD27}">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2"/>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a:extLst>
              <a:ext uri="{96DAC541-7B7A-43D3-8B79-37D633B846F1}">
                <asvg:svgBlip xmlns:asvg="http://schemas.microsoft.com/office/drawing/2016/SVG/main" r:embed="rId4"/>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2CAE8200-A816-4558-A002-2FB61570BD27}" srcId="{890E4264-66B9-4A56-A9C7-A1354EF0788B}" destId="{F052E248-51B3-4B0A-A35C-64186988A8DB}" srcOrd="2" destOrd="0" parTransId="{91336D5F-6A6A-4FA0-91F6-B756B4259825}" sibTransId="{99EE3112-0230-44C5-A9FC-656D813AE731}"/>
    <dgm:cxn modelId="{2A913807-897A-45C3-BDDE-5DF283320845}" type="presOf" srcId="{5CEF3B12-2D86-40AC-83E8-A657800428A8}" destId="{59309587-75CA-498A-9667-37C7904DFB4D}" srcOrd="1" destOrd="0"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22584514-6182-452C-8796-2129DF6FDBA2}" type="presOf" srcId="{890E4264-66B9-4A56-A9C7-A1354EF0788B}" destId="{5FB7CE3B-A9EA-4CAD-9FB4-015ABC464307}" srcOrd="1" destOrd="0" presId="urn:microsoft.com/office/officeart/2005/8/layout/bList2"/>
    <dgm:cxn modelId="{6791F82A-BB9D-450F-A415-35E8B022D0AB}" type="presOf" srcId="{FB8054C0-8782-422A-8B18-B11F28E79398}" destId="{83F3E4B5-F7F7-41B3-BA70-26B1A192DD91}" srcOrd="0" destOrd="2" presId="urn:microsoft.com/office/officeart/2005/8/layout/bList2"/>
    <dgm:cxn modelId="{7EEB6E2E-B966-46D7-B39B-44CA7832A412}" type="presOf" srcId="{181AA3AB-3FF0-48C3-8464-E56FDDE8B491}" destId="{EECC2F99-D939-46DA-9ED2-F296EF3FB511}" srcOrd="0" destOrd="1" presId="urn:microsoft.com/office/officeart/2005/8/layout/bList2"/>
    <dgm:cxn modelId="{8AF2A537-66FF-4896-8102-2449349846B9}" srcId="{890E4264-66B9-4A56-A9C7-A1354EF0788B}" destId="{181AA3AB-3FF0-48C3-8464-E56FDDE8B491}" srcOrd="1" destOrd="0" parTransId="{57CA114D-4F61-4A0B-BE7D-6DA7D22A656A}" sibTransId="{6E0F35C5-59CB-4EE9-A54A-22C7115153CB}"/>
    <dgm:cxn modelId="{6565A43F-4A84-4424-BEEE-32A946164997}" srcId="{CEB9CFF7-A48C-417F-A403-1403352FB4E1}" destId="{BF7FB311-AB2D-4756-9364-02DB9E6E1C7C}" srcOrd="1" destOrd="0" parTransId="{D595C6F1-FA16-45C8-9BA5-7F33701B2AF1}" sibTransId="{FA5770AC-0CB9-40F3-89AE-1FE9B350C4C1}"/>
    <dgm:cxn modelId="{3330BC40-E553-4651-993A-5D99BC993B40}" type="presOf" srcId="{0FDCC6CC-C373-4813-B6C1-9E5A049116E9}" destId="{601062CD-A7A2-43ED-B985-2F26A752C831}" srcOrd="0" destOrd="0" presId="urn:microsoft.com/office/officeart/2005/8/layout/bList2"/>
    <dgm:cxn modelId="{4E0E8862-BA75-435B-9530-5A777C1C4D7B}" type="presOf" srcId="{F052E248-51B3-4B0A-A35C-64186988A8DB}" destId="{EECC2F99-D939-46DA-9ED2-F296EF3FB511}" srcOrd="0" destOrd="2" presId="urn:microsoft.com/office/officeart/2005/8/layout/bList2"/>
    <dgm:cxn modelId="{E82AAB42-7674-4FD1-A724-741946B65D5C}" type="presOf" srcId="{50DE69CD-30BE-4171-8E89-B6DFECF0FFB3}" destId="{2D72B23D-B73A-477B-805A-4DA2FE35B2FB}" srcOrd="0" destOrd="1" presId="urn:microsoft.com/office/officeart/2005/8/layout/bList2"/>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5A1A2976-18CD-4D54-82E3-48A72DAB782C}" srcId="{5CEF3B12-2D86-40AC-83E8-A657800428A8}" destId="{50DE69CD-30BE-4171-8E89-B6DFECF0FFB3}" srcOrd="1" destOrd="0" parTransId="{20F820BA-10FB-4D2A-B6F3-3A0B96196B18}" sibTransId="{BAE4A2BD-D347-4821-8532-E68D8F0F76B0}"/>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1BEA418D-C3DD-4BF1-94E9-786CB4AAB4E2}" srcId="{CEB9CFF7-A48C-417F-A403-1403352FB4E1}" destId="{FB8054C0-8782-422A-8B18-B11F28E79398}" srcOrd="2" destOrd="0" parTransId="{A5E38880-F027-4875-8CF4-8FDB6167113B}" sibTransId="{76CDCC9F-8AC5-47A6-AD26-042D7C3EBFEB}"/>
    <dgm:cxn modelId="{E2E9B192-04EC-4B37-8B51-4BCCCAC726F4}" type="presOf" srcId="{9633410D-22FA-46AE-8924-AF60FF70CE20}" destId="{EECC2F99-D939-46DA-9ED2-F296EF3FB511}" srcOrd="0" destOrd="0" presId="urn:microsoft.com/office/officeart/2005/8/layout/bList2"/>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3F440BFA-E318-4F53-BE63-9C069F41D062}" type="presOf" srcId="{BF7FB311-AB2D-4756-9364-02DB9E6E1C7C}" destId="{83F3E4B5-F7F7-41B3-BA70-26B1A192DD91}" srcOrd="0" destOrd="1"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custT="1"/>
      <dgm:spPr>
        <a:solidFill>
          <a:srgbClr val="70ADA3"/>
        </a:solidFill>
        <a:ln>
          <a:solidFill>
            <a:srgbClr val="70ADA3"/>
          </a:solidFill>
        </a:ln>
      </dgm:spPr>
      <dgm:t>
        <a:bodyPr/>
        <a:lstStyle/>
        <a:p>
          <a:r>
            <a:rPr lang="en-GB" sz="4800">
              <a:latin typeface="+mn-lt"/>
              <a:ea typeface="Roboto" panose="02000000000000000000" pitchFamily="2" charset="0"/>
              <a:cs typeface="Roboto" panose="02000000000000000000" pitchFamily="2" charset="0"/>
            </a:rPr>
            <a:t>Questions</a:t>
          </a:r>
        </a:p>
      </dgm:t>
    </dgm:pt>
    <dgm:pt modelId="{0A35A87F-BBA8-4CF6-AF1E-FE831E62F805}" type="sibTrans" cxnId="{100C4F0C-BE58-4AA0-A736-8EAFA8CADC2C}">
      <dgm:prSet/>
      <dgm:spPr/>
      <dgm:t>
        <a:bodyPr/>
        <a:lstStyle/>
        <a:p>
          <a:endParaRPr lang="en-GB">
            <a:latin typeface="+mn-lt"/>
          </a:endParaRPr>
        </a:p>
      </dgm:t>
    </dgm:pt>
    <dgm:pt modelId="{489AE42F-BBE2-41F5-BBE8-1C1D5E4B3E82}" type="parTrans" cxnId="{100C4F0C-BE58-4AA0-A736-8EAFA8CADC2C}">
      <dgm:prSet/>
      <dgm:spPr/>
      <dgm:t>
        <a:bodyPr/>
        <a:lstStyle/>
        <a:p>
          <a:endParaRPr lang="en-GB">
            <a:latin typeface="+mn-lt"/>
          </a:endParaRPr>
        </a:p>
      </dgm:t>
    </dgm:pt>
    <dgm:pt modelId="{C2CB7915-6511-43E4-B5BC-CAB875A8122E}">
      <dgm:prSet custT="1"/>
      <dgm:spPr>
        <a:ln>
          <a:solidFill>
            <a:schemeClr val="accent3"/>
          </a:solidFill>
        </a:ln>
      </dgm:spPr>
      <dgm:t>
        <a:bodyPr/>
        <a:lstStyle/>
        <a:p>
          <a:r>
            <a:rPr lang="en-GB" sz="2400">
              <a:latin typeface="Roboto" panose="02000000000000000000" pitchFamily="2" charset="0"/>
              <a:ea typeface="Roboto" panose="02000000000000000000" pitchFamily="2" charset="0"/>
              <a:cs typeface="Roboto" panose="02000000000000000000" pitchFamily="2" charset="0"/>
            </a:rPr>
            <a:t>Feedback on the data items used to enhance the data;</a:t>
          </a:r>
        </a:p>
      </dgm:t>
    </dgm:pt>
    <dgm:pt modelId="{9DA68F11-2BC7-46B7-B33F-C3B958D59B69}" type="parTrans" cxnId="{247A3A39-1392-4210-8B7C-066B35290BC9}">
      <dgm:prSet/>
      <dgm:spPr/>
      <dgm:t>
        <a:bodyPr/>
        <a:lstStyle/>
        <a:p>
          <a:endParaRPr lang="en-GB">
            <a:latin typeface="+mn-lt"/>
          </a:endParaRPr>
        </a:p>
      </dgm:t>
    </dgm:pt>
    <dgm:pt modelId="{E236B954-40D6-409D-8DBA-70874253861E}" type="sibTrans" cxnId="{247A3A39-1392-4210-8B7C-066B35290BC9}">
      <dgm:prSet/>
      <dgm:spPr/>
      <dgm:t>
        <a:bodyPr/>
        <a:lstStyle/>
        <a:p>
          <a:endParaRPr lang="en-GB">
            <a:latin typeface="+mn-lt"/>
          </a:endParaRPr>
        </a:p>
      </dgm:t>
    </dgm:pt>
    <dgm:pt modelId="{9E3AFCA0-8233-4B94-B61A-5DEACEB2BA4B}">
      <dgm:prSet custT="1"/>
      <dgm:spPr>
        <a:ln>
          <a:solidFill>
            <a:schemeClr val="accent3"/>
          </a:solidFill>
        </a:ln>
      </dgm:spPr>
      <dgm:t>
        <a:bodyPr/>
        <a:lstStyle/>
        <a:p>
          <a:r>
            <a:rPr lang="en-GB" sz="2400">
              <a:latin typeface="Roboto" panose="02000000000000000000" pitchFamily="2" charset="0"/>
              <a:ea typeface="Roboto" panose="02000000000000000000" pitchFamily="2" charset="0"/>
              <a:cs typeface="Roboto" panose="02000000000000000000" pitchFamily="2" charset="0"/>
            </a:rPr>
            <a:t>Feedback on the suggested reporting categories;</a:t>
          </a:r>
        </a:p>
      </dgm:t>
    </dgm:pt>
    <dgm:pt modelId="{4799ED35-50FF-4574-A0CF-01EC2E1F5B9C}" type="parTrans" cxnId="{FBCC4D63-52AC-4B20-B416-1E73999BF3D7}">
      <dgm:prSet/>
      <dgm:spPr/>
      <dgm:t>
        <a:bodyPr/>
        <a:lstStyle/>
        <a:p>
          <a:endParaRPr lang="en-GB">
            <a:latin typeface="+mn-lt"/>
          </a:endParaRPr>
        </a:p>
      </dgm:t>
    </dgm:pt>
    <dgm:pt modelId="{D88A443B-D150-4DF9-A00E-63B82940D0CD}" type="sibTrans" cxnId="{FBCC4D63-52AC-4B20-B416-1E73999BF3D7}">
      <dgm:prSet/>
      <dgm:spPr/>
      <dgm:t>
        <a:bodyPr/>
        <a:lstStyle/>
        <a:p>
          <a:endParaRPr lang="en-GB">
            <a:latin typeface="+mn-lt"/>
          </a:endParaRPr>
        </a:p>
      </dgm:t>
    </dgm:pt>
    <dgm:pt modelId="{BDB4992A-AAC2-4ED5-89F1-60CF62B31A50}">
      <dgm:prSet custT="1"/>
      <dgm:spPr>
        <a:ln>
          <a:solidFill>
            <a:schemeClr val="accent3"/>
          </a:solidFill>
        </a:ln>
      </dgm:spPr>
      <dgm:t>
        <a:bodyPr/>
        <a:lstStyle/>
        <a:p>
          <a:r>
            <a:rPr lang="en-GB" sz="2400">
              <a:latin typeface="Roboto" panose="02000000000000000000" pitchFamily="2" charset="0"/>
              <a:ea typeface="Roboto" panose="02000000000000000000" pitchFamily="2" charset="0"/>
              <a:cs typeface="Roboto" panose="02000000000000000000" pitchFamily="2" charset="0"/>
            </a:rPr>
            <a:t>Feedback on the prioritisations;</a:t>
          </a:r>
        </a:p>
      </dgm:t>
    </dgm:pt>
    <dgm:pt modelId="{377D01B8-DB0F-4AB2-8169-A26448E5F64E}" type="parTrans" cxnId="{0A9E716C-0E37-4536-BF85-720B814D0C86}">
      <dgm:prSet/>
      <dgm:spPr/>
      <dgm:t>
        <a:bodyPr/>
        <a:lstStyle/>
        <a:p>
          <a:endParaRPr lang="en-GB">
            <a:latin typeface="+mn-lt"/>
          </a:endParaRPr>
        </a:p>
      </dgm:t>
    </dgm:pt>
    <dgm:pt modelId="{068569C7-C5BD-42FD-92EF-625EF8A07C04}" type="sibTrans" cxnId="{0A9E716C-0E37-4536-BF85-720B814D0C86}">
      <dgm:prSet/>
      <dgm:spPr/>
      <dgm:t>
        <a:bodyPr/>
        <a:lstStyle/>
        <a:p>
          <a:endParaRPr lang="en-GB">
            <a:latin typeface="+mn-lt"/>
          </a:endParaRPr>
        </a:p>
      </dgm:t>
    </dgm:pt>
    <dgm:pt modelId="{59C16991-41D4-4747-B70A-6EADB4315964}">
      <dgm:prSet custT="1"/>
      <dgm:spPr>
        <a:ln>
          <a:solidFill>
            <a:schemeClr val="accent3"/>
          </a:solidFill>
        </a:ln>
      </dgm:spPr>
      <dgm:t>
        <a:bodyPr/>
        <a:lstStyle/>
        <a:p>
          <a:r>
            <a:rPr lang="en-GB" sz="2400">
              <a:latin typeface="Roboto" panose="02000000000000000000" pitchFamily="2" charset="0"/>
              <a:ea typeface="Roboto" panose="02000000000000000000" pitchFamily="2" charset="0"/>
              <a:cs typeface="Roboto" panose="02000000000000000000" pitchFamily="2" charset="0"/>
            </a:rPr>
            <a:t>Any recommendations for SLAs; and</a:t>
          </a:r>
        </a:p>
      </dgm:t>
    </dgm:pt>
    <dgm:pt modelId="{17C20666-B072-40FE-A3A5-ADAFDF38D5C7}" type="parTrans" cxnId="{8C529E67-8A5E-467C-85F2-7352B2842BCF}">
      <dgm:prSet/>
      <dgm:spPr/>
      <dgm:t>
        <a:bodyPr/>
        <a:lstStyle/>
        <a:p>
          <a:endParaRPr lang="en-GB">
            <a:latin typeface="+mn-lt"/>
          </a:endParaRPr>
        </a:p>
      </dgm:t>
    </dgm:pt>
    <dgm:pt modelId="{F500ED4A-5285-4198-8EAC-A2C2424A52C4}" type="sibTrans" cxnId="{8C529E67-8A5E-467C-85F2-7352B2842BCF}">
      <dgm:prSet/>
      <dgm:spPr/>
      <dgm:t>
        <a:bodyPr/>
        <a:lstStyle/>
        <a:p>
          <a:endParaRPr lang="en-GB">
            <a:latin typeface="+mn-lt"/>
          </a:endParaRPr>
        </a:p>
      </dgm:t>
    </dgm:pt>
    <dgm:pt modelId="{FA55CED1-2AE4-4A6B-A919-856F7C8A75E7}">
      <dgm:prSet custT="1"/>
      <dgm:spPr>
        <a:ln>
          <a:solidFill>
            <a:schemeClr val="accent3"/>
          </a:solidFill>
        </a:ln>
      </dgm:spPr>
      <dgm:t>
        <a:bodyPr/>
        <a:lstStyle/>
        <a:p>
          <a:r>
            <a:rPr lang="en-GB" sz="2400">
              <a:latin typeface="Roboto" panose="02000000000000000000" pitchFamily="2" charset="0"/>
              <a:ea typeface="Roboto" panose="02000000000000000000" pitchFamily="2" charset="0"/>
              <a:cs typeface="Roboto" panose="02000000000000000000" pitchFamily="2" charset="0"/>
            </a:rPr>
            <a:t>Feedback on expected implementation date.</a:t>
          </a:r>
        </a:p>
      </dgm:t>
    </dgm:pt>
    <dgm:pt modelId="{44C0A793-8C89-4E95-BEB8-555F08A5A7BE}" type="parTrans" cxnId="{797ECD6D-4584-45F8-8A18-1E6C3956990C}">
      <dgm:prSet/>
      <dgm:spPr/>
      <dgm:t>
        <a:bodyPr/>
        <a:lstStyle/>
        <a:p>
          <a:endParaRPr lang="en-GB">
            <a:latin typeface="+mn-lt"/>
          </a:endParaRPr>
        </a:p>
      </dgm:t>
    </dgm:pt>
    <dgm:pt modelId="{3186AE6F-AC83-496C-B024-931E81DBEF0E}" type="sibTrans" cxnId="{797ECD6D-4584-45F8-8A18-1E6C3956990C}">
      <dgm:prSet/>
      <dgm:spPr/>
      <dgm:t>
        <a:bodyPr/>
        <a:lstStyle/>
        <a:p>
          <a:endParaRPr lang="en-GB">
            <a:latin typeface="+mn-lt"/>
          </a:endParaRPr>
        </a:p>
      </dgm:t>
    </dgm:pt>
    <dgm:pt modelId="{D39E5290-E27C-47D8-B633-BA3A9B9E28D5}">
      <dgm:prSet custT="1"/>
      <dgm:spPr>
        <a:ln>
          <a:solidFill>
            <a:schemeClr val="accent3"/>
          </a:solidFill>
        </a:ln>
      </dgm:spPr>
      <dgm:t>
        <a:bodyPr/>
        <a:lstStyle/>
        <a:p>
          <a:endParaRPr lang="en-GB" sz="2400">
            <a:latin typeface="+mn-lt"/>
          </a:endParaRPr>
        </a:p>
      </dgm:t>
    </dgm:pt>
    <dgm:pt modelId="{04C8BE5E-21EF-4AA7-BF0D-2FE7526B9269}" type="parTrans" cxnId="{E5B99048-BF6C-409A-9E20-6404336759FC}">
      <dgm:prSet/>
      <dgm:spPr/>
      <dgm:t>
        <a:bodyPr/>
        <a:lstStyle/>
        <a:p>
          <a:endParaRPr lang="en-GB">
            <a:latin typeface="+mn-lt"/>
          </a:endParaRPr>
        </a:p>
      </dgm:t>
    </dgm:pt>
    <dgm:pt modelId="{83B312AD-BB3F-4843-8A75-8A78B7F6332B}" type="sibTrans" cxnId="{E5B99048-BF6C-409A-9E20-6404336759FC}">
      <dgm:prSet/>
      <dgm:spPr/>
      <dgm:t>
        <a:bodyPr/>
        <a:lstStyle/>
        <a:p>
          <a:endParaRPr lang="en-GB">
            <a:latin typeface="+mn-lt"/>
          </a:endParaRPr>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1" custLinFactNeighborY="736">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1" custLinFactNeighborY="944"/>
      <dgm:spPr/>
    </dgm:pt>
    <dgm:pt modelId="{E9870623-2013-450C-940B-F5956DD1A7AA}" type="pres">
      <dgm:prSet presAssocID="{5CEF3B12-2D86-40AC-83E8-A657800428A8}" presName="adorn" presStyleLbl="fgAccFollowNode1" presStyleIdx="0" presStyleCnt="1"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Question Mark with solid fill"/>
        </a:ext>
      </dgm:extLst>
    </dgm:pt>
  </dgm:ptLst>
  <dgm:cxnLst>
    <dgm:cxn modelId="{2A913807-897A-45C3-BDDE-5DF283320845}" type="presOf" srcId="{5CEF3B12-2D86-40AC-83E8-A657800428A8}" destId="{59309587-75CA-498A-9667-37C7904DFB4D}" srcOrd="1" destOrd="0" presId="urn:microsoft.com/office/officeart/2005/8/layout/bList2"/>
    <dgm:cxn modelId="{0F55DF07-AA9C-43BE-AEAF-11DC1EBD8D6D}" type="presOf" srcId="{BDB4992A-AAC2-4ED5-89F1-60CF62B31A50}" destId="{2D72B23D-B73A-477B-805A-4DA2FE35B2FB}" srcOrd="0" destOrd="2"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7EA2B828-4A1A-4150-9764-39F8D258AC0B}" type="presOf" srcId="{D39E5290-E27C-47D8-B633-BA3A9B9E28D5}" destId="{2D72B23D-B73A-477B-805A-4DA2FE35B2FB}" srcOrd="0" destOrd="5" presId="urn:microsoft.com/office/officeart/2005/8/layout/bList2"/>
    <dgm:cxn modelId="{247A3A39-1392-4210-8B7C-066B35290BC9}" srcId="{5CEF3B12-2D86-40AC-83E8-A657800428A8}" destId="{C2CB7915-6511-43E4-B5BC-CAB875A8122E}" srcOrd="0" destOrd="0" parTransId="{9DA68F11-2BC7-46B7-B33F-C3B958D59B69}" sibTransId="{E236B954-40D6-409D-8DBA-70874253861E}"/>
    <dgm:cxn modelId="{FBCC4D63-52AC-4B20-B416-1E73999BF3D7}" srcId="{5CEF3B12-2D86-40AC-83E8-A657800428A8}" destId="{9E3AFCA0-8233-4B94-B61A-5DEACEB2BA4B}" srcOrd="1" destOrd="0" parTransId="{4799ED35-50FF-4574-A0CF-01EC2E1F5B9C}" sibTransId="{D88A443B-D150-4DF9-A00E-63B82940D0CD}"/>
    <dgm:cxn modelId="{4C208847-3AAB-42B9-92C1-C20AA7A9E7D5}" type="presOf" srcId="{C2CB7915-6511-43E4-B5BC-CAB875A8122E}" destId="{2D72B23D-B73A-477B-805A-4DA2FE35B2FB}" srcOrd="0" destOrd="0" presId="urn:microsoft.com/office/officeart/2005/8/layout/bList2"/>
    <dgm:cxn modelId="{8C529E67-8A5E-467C-85F2-7352B2842BCF}" srcId="{5CEF3B12-2D86-40AC-83E8-A657800428A8}" destId="{59C16991-41D4-4747-B70A-6EADB4315964}" srcOrd="3" destOrd="0" parTransId="{17C20666-B072-40FE-A3A5-ADAFDF38D5C7}" sibTransId="{F500ED4A-5285-4198-8EAC-A2C2424A52C4}"/>
    <dgm:cxn modelId="{E5B99048-BF6C-409A-9E20-6404336759FC}" srcId="{5CEF3B12-2D86-40AC-83E8-A657800428A8}" destId="{D39E5290-E27C-47D8-B633-BA3A9B9E28D5}" srcOrd="5" destOrd="0" parTransId="{04C8BE5E-21EF-4AA7-BF0D-2FE7526B9269}" sibTransId="{83B312AD-BB3F-4843-8A75-8A78B7F6332B}"/>
    <dgm:cxn modelId="{0A9E716C-0E37-4536-BF85-720B814D0C86}" srcId="{5CEF3B12-2D86-40AC-83E8-A657800428A8}" destId="{BDB4992A-AAC2-4ED5-89F1-60CF62B31A50}" srcOrd="2" destOrd="0" parTransId="{377D01B8-DB0F-4AB2-8169-A26448E5F64E}" sibTransId="{068569C7-C5BD-42FD-92EF-625EF8A07C04}"/>
    <dgm:cxn modelId="{797ECD6D-4584-45F8-8A18-1E6C3956990C}" srcId="{5CEF3B12-2D86-40AC-83E8-A657800428A8}" destId="{FA55CED1-2AE4-4A6B-A919-856F7C8A75E7}" srcOrd="4" destOrd="0" parTransId="{44C0A793-8C89-4E95-BEB8-555F08A5A7BE}" sibTransId="{3186AE6F-AC83-496C-B024-931E81DBEF0E}"/>
    <dgm:cxn modelId="{2F91B6A4-D33F-4D02-B2AB-1FFDCEB6AF5D}" type="presOf" srcId="{5CEF3B12-2D86-40AC-83E8-A657800428A8}" destId="{A97B815A-6055-4127-9A16-98CDEC8A32F8}" srcOrd="0" destOrd="0" presId="urn:microsoft.com/office/officeart/2005/8/layout/bList2"/>
    <dgm:cxn modelId="{1A52FCA8-D6AE-4E4E-8C15-C367AF0B1A7F}" type="presOf" srcId="{9E3AFCA0-8233-4B94-B61A-5DEACEB2BA4B}" destId="{2D72B23D-B73A-477B-805A-4DA2FE35B2FB}" srcOrd="0" destOrd="1" presId="urn:microsoft.com/office/officeart/2005/8/layout/bList2"/>
    <dgm:cxn modelId="{8033BFEE-E08E-4A7E-9AD5-7AB55AAAD2B0}" type="presOf" srcId="{FA55CED1-2AE4-4A6B-A919-856F7C8A75E7}" destId="{2D72B23D-B73A-477B-805A-4DA2FE35B2FB}" srcOrd="0" destOrd="4" presId="urn:microsoft.com/office/officeart/2005/8/layout/bList2"/>
    <dgm:cxn modelId="{6D4145F2-05CD-4CC5-9E10-995F333FBFB3}" type="presOf" srcId="{6E15E15E-62B6-4D61-AE71-6971E65CE8F1}" destId="{AE5673B2-106A-4144-A7A5-07889D7BD845}" srcOrd="0" destOrd="0" presId="urn:microsoft.com/office/officeart/2005/8/layout/bList2"/>
    <dgm:cxn modelId="{C9BA65FD-B6D4-4369-AE00-099DED299D5B}" type="presOf" srcId="{59C16991-41D4-4747-B70A-6EADB4315964}" destId="{2D72B23D-B73A-477B-805A-4DA2FE35B2FB}" srcOrd="0" destOrd="3"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F4567142-53CA-42F7-9150-308B63AB4DFD}">
      <dgm:prSet phldrT="[Text]" custT="1"/>
      <dgm:spPr>
        <a:ln>
          <a:solidFill>
            <a:srgbClr val="70ADA3"/>
          </a:solidFill>
        </a:ln>
      </dgm:spPr>
      <dgm:t>
        <a:bodyPr/>
        <a:lstStyle/>
        <a:p>
          <a:r>
            <a:rPr lang="en-GB" sz="1500">
              <a:latin typeface="Roboto" panose="02000000000000000000" pitchFamily="2" charset="0"/>
              <a:ea typeface="Roboto" panose="02000000000000000000" pitchFamily="2" charset="0"/>
              <a:cs typeface="Roboto" panose="02000000000000000000" pitchFamily="2" charset="0"/>
            </a:rPr>
            <a:t>Information Request</a:t>
          </a: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9633410D-22FA-46AE-8924-AF60FF70CE20}">
      <dgm:prSet phldrT="[Text]" custT="1"/>
      <dgm:spPr>
        <a:ln>
          <a:solidFill>
            <a:srgbClr val="70ADA3"/>
          </a:solidFill>
        </a:ln>
      </dgm:spPr>
      <dgm:t>
        <a:bodyPr/>
        <a:lstStyle/>
        <a:p>
          <a:r>
            <a:rPr lang="en-GB" sz="1500">
              <a:latin typeface="Roboto" panose="02000000000000000000" pitchFamily="2" charset="0"/>
              <a:ea typeface="Roboto" panose="02000000000000000000" pitchFamily="2" charset="0"/>
              <a:cs typeface="Roboto" panose="02000000000000000000" pitchFamily="2" charset="0"/>
            </a:rPr>
            <a:t>Themes identified (10)</a:t>
          </a: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Change Issues Group</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Progress so far</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34F88236-58BE-40B9-8B4F-BAB60FA05C29}">
      <dgm:prSet phldrT="[Text]" custT="1"/>
      <dgm:spPr>
        <a:ln>
          <a:solidFill>
            <a:srgbClr val="70ADA3"/>
          </a:solidFill>
        </a:ln>
      </dgm:spPr>
      <dgm:t>
        <a:bodyPr/>
        <a:lstStyle/>
        <a:p>
          <a:r>
            <a:rPr lang="en-GB" sz="1500">
              <a:latin typeface="Roboto" panose="02000000000000000000" pitchFamily="2" charset="0"/>
              <a:ea typeface="Roboto" panose="02000000000000000000" pitchFamily="2" charset="0"/>
              <a:cs typeface="Roboto" panose="02000000000000000000" pitchFamily="2" charset="0"/>
            </a:rPr>
            <a:t>This Issue seeks to solve the gap between the documented REC Crossed Meters process and how it is being applied operationally. The aim is to ensure all Parties fully understand the process, apply it consistently, and have the support necessary to achieve timely, correct resolution of Crossed Meter cases.</a:t>
          </a:r>
        </a:p>
      </dgm:t>
    </dgm:pt>
    <dgm:pt modelId="{1464B091-AC4B-4FDE-AC4D-3B9F77EF354C}" type="sibTrans" cxnId="{D735A77F-9160-45CA-8F6A-B66BBA0DFACC}">
      <dgm:prSet/>
      <dgm:spPr/>
      <dgm:t>
        <a:bodyPr/>
        <a:lstStyle/>
        <a:p>
          <a:endParaRPr lang="en-GB"/>
        </a:p>
      </dgm:t>
    </dgm:pt>
    <dgm:pt modelId="{94B970C9-B3BF-4BB3-8062-CBBE916EF664}" type="parTrans" cxnId="{D735A77F-9160-45CA-8F6A-B66BBA0DFACC}">
      <dgm:prSet/>
      <dgm:spPr/>
      <dgm:t>
        <a:bodyPr/>
        <a:lstStyle/>
        <a:p>
          <a:endParaRPr lang="en-GB"/>
        </a:p>
      </dgm:t>
    </dgm:pt>
    <dgm:pt modelId="{CDA3423C-A0A2-4986-B32D-AF8C15FEDE9E}">
      <dgm:prSet phldrT="[Text]" custT="1"/>
      <dgm:spPr>
        <a:ln>
          <a:solidFill>
            <a:srgbClr val="70ADA3"/>
          </a:solidFill>
        </a:ln>
      </dgm:spPr>
      <dgm:t>
        <a:bodyPr/>
        <a:lstStyle/>
        <a:p>
          <a:r>
            <a:rPr lang="en-GB" sz="1500">
              <a:latin typeface="Roboto" panose="02000000000000000000" pitchFamily="2" charset="0"/>
              <a:ea typeface="Roboto" panose="02000000000000000000" pitchFamily="2" charset="0"/>
              <a:cs typeface="Roboto" panose="02000000000000000000" pitchFamily="2" charset="0"/>
            </a:rPr>
            <a:t>10 April – 08 May</a:t>
          </a:r>
        </a:p>
      </dgm:t>
    </dgm:pt>
    <dgm:pt modelId="{6F24C0E7-311E-453E-A598-42C8AC34600B}" type="parTrans" cxnId="{CD293C1C-0E69-4DB1-A880-ED775735039D}">
      <dgm:prSet/>
      <dgm:spPr/>
      <dgm:t>
        <a:bodyPr/>
        <a:lstStyle/>
        <a:p>
          <a:endParaRPr lang="en-GB"/>
        </a:p>
      </dgm:t>
    </dgm:pt>
    <dgm:pt modelId="{324F475B-1909-45C3-ABDF-D14D929BEB96}" type="sibTrans" cxnId="{CD293C1C-0E69-4DB1-A880-ED775735039D}">
      <dgm:prSet/>
      <dgm:spPr/>
      <dgm:t>
        <a:bodyPr/>
        <a:lstStyle/>
        <a:p>
          <a:endParaRPr lang="en-GB"/>
        </a:p>
      </dgm:t>
    </dgm:pt>
    <dgm:pt modelId="{DEF8555A-FDBD-44BA-8C70-F913305357A4}">
      <dgm:prSet phldrT="[Text]" custT="1"/>
      <dgm:spPr>
        <a:ln>
          <a:solidFill>
            <a:srgbClr val="70ADA3"/>
          </a:solidFill>
        </a:ln>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C26A1014-9D73-4DC0-9D6C-0533322248E4}" type="parTrans" cxnId="{A62BA952-B36E-429C-8722-D30DE1DE954D}">
      <dgm:prSet/>
      <dgm:spPr/>
      <dgm:t>
        <a:bodyPr/>
        <a:lstStyle/>
        <a:p>
          <a:endParaRPr lang="en-GB"/>
        </a:p>
      </dgm:t>
    </dgm:pt>
    <dgm:pt modelId="{A59097C2-49E1-4C12-9661-9009AE2AF8CD}" type="sibTrans" cxnId="{A62BA952-B36E-429C-8722-D30DE1DE954D}">
      <dgm:prSet/>
      <dgm:spPr/>
      <dgm:t>
        <a:bodyPr/>
        <a:lstStyle/>
        <a:p>
          <a:endParaRPr lang="en-GB"/>
        </a:p>
      </dgm:t>
    </dgm:pt>
    <dgm:pt modelId="{1C991118-040E-472A-A283-53379740A762}">
      <dgm:prSet phldrT="[Text]" custT="1"/>
      <dgm:spPr>
        <a:ln>
          <a:solidFill>
            <a:srgbClr val="70ADA3"/>
          </a:solidFill>
        </a:ln>
      </dgm:spPr>
      <dgm:t>
        <a:bodyPr/>
        <a:lstStyle/>
        <a:p>
          <a:r>
            <a:rPr lang="en-GB" sz="1500">
              <a:latin typeface="Roboto" panose="02000000000000000000" pitchFamily="2" charset="0"/>
              <a:ea typeface="Roboto" panose="02000000000000000000" pitchFamily="2" charset="0"/>
              <a:cs typeface="Roboto" panose="02000000000000000000" pitchFamily="2" charset="0"/>
            </a:rPr>
            <a:t>Potential quick win actions</a:t>
          </a:r>
        </a:p>
      </dgm:t>
    </dgm:pt>
    <dgm:pt modelId="{87D5026A-AA26-42BD-9448-8263FF754137}" type="parTrans" cxnId="{817DF96F-2052-4E37-A885-3E6E460B7A80}">
      <dgm:prSet/>
      <dgm:spPr/>
      <dgm:t>
        <a:bodyPr/>
        <a:lstStyle/>
        <a:p>
          <a:endParaRPr lang="en-GB"/>
        </a:p>
      </dgm:t>
    </dgm:pt>
    <dgm:pt modelId="{62D2EC85-59FB-4D58-AF2D-143B403185A4}" type="sibTrans" cxnId="{817DF96F-2052-4E37-A885-3E6E460B7A80}">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100C4F0C-BE58-4AA0-A736-8EAFA8CADC2C}" srcId="{6E15E15E-62B6-4D61-AE71-6971E65CE8F1}" destId="{5CEF3B12-2D86-40AC-83E8-A657800428A8}" srcOrd="0" destOrd="0" parTransId="{489AE42F-BBE2-41F5-BBE8-1C1D5E4B3E82}" sibTransId="{0A35A87F-BBA8-4CF6-AF1E-FE831E62F805}"/>
    <dgm:cxn modelId="{CD293C1C-0E69-4DB1-A880-ED775735039D}" srcId="{F4567142-53CA-42F7-9150-308B63AB4DFD}" destId="{CDA3423C-A0A2-4986-B32D-AF8C15FEDE9E}" srcOrd="0" destOrd="0" parTransId="{6F24C0E7-311E-453E-A598-42C8AC34600B}" sibTransId="{324F475B-1909-45C3-ABDF-D14D929BEB96}"/>
    <dgm:cxn modelId="{B0FECA21-502B-4FBE-B8EC-277889E9E2DD}" type="presOf" srcId="{0FDCC6CC-C373-4813-B6C1-9E5A049116E9}" destId="{601062CD-A7A2-43ED-B985-2F26A752C831}" srcOrd="0" destOrd="0" presId="urn:microsoft.com/office/officeart/2005/8/layout/bList2"/>
    <dgm:cxn modelId="{E3440C22-EFE9-4B06-8877-342E8DD40BFB}" type="presOf" srcId="{5CEF3B12-2D86-40AC-83E8-A657800428A8}" destId="{A97B815A-6055-4127-9A16-98CDEC8A32F8}" srcOrd="0" destOrd="0" presId="urn:microsoft.com/office/officeart/2005/8/layout/bList2"/>
    <dgm:cxn modelId="{5FC9CD28-33C7-4354-A1BF-717D03F67619}" type="presOf" srcId="{CEB9CFF7-A48C-417F-A403-1403352FB4E1}" destId="{259774DA-AB81-4A35-9D0D-5813353B3214}" srcOrd="0" destOrd="0" presId="urn:microsoft.com/office/officeart/2005/8/layout/bList2"/>
    <dgm:cxn modelId="{F2BCC133-FF5A-4A1D-B531-1B2A5FB3F2BA}" type="presOf" srcId="{890E4264-66B9-4A56-A9C7-A1354EF0788B}" destId="{5FB7CE3B-A9EA-4CAD-9FB4-015ABC464307}" srcOrd="1" destOrd="0" presId="urn:microsoft.com/office/officeart/2005/8/layout/bList2"/>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817DF96F-2052-4E37-A885-3E6E460B7A80}" srcId="{890E4264-66B9-4A56-A9C7-A1354EF0788B}" destId="{1C991118-040E-472A-A283-53379740A762}" srcOrd="1" destOrd="0" parTransId="{87D5026A-AA26-42BD-9448-8263FF754137}" sibTransId="{62D2EC85-59FB-4D58-AF2D-143B403185A4}"/>
    <dgm:cxn modelId="{59739972-3208-4BF2-B78A-E30BEE29560A}" type="presOf" srcId="{5CEF3B12-2D86-40AC-83E8-A657800428A8}" destId="{59309587-75CA-498A-9667-37C7904DFB4D}" srcOrd="1" destOrd="0" presId="urn:microsoft.com/office/officeart/2005/8/layout/bList2"/>
    <dgm:cxn modelId="{A62BA952-B36E-429C-8722-D30DE1DE954D}" srcId="{CEB9CFF7-A48C-417F-A403-1403352FB4E1}" destId="{DEF8555A-FDBD-44BA-8C70-F913305357A4}" srcOrd="1" destOrd="0" parTransId="{C26A1014-9D73-4DC0-9D6C-0533322248E4}" sibTransId="{A59097C2-49E1-4C12-9661-9009AE2AF8CD}"/>
    <dgm:cxn modelId="{A1E00059-E158-4BAD-A94B-30F9109E2464}" type="presOf" srcId="{34F88236-58BE-40B9-8B4F-BAB60FA05C29}" destId="{2D72B23D-B73A-477B-805A-4DA2FE35B2FB}"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7B79AE93-3FED-4F2F-B690-CBBD489F0A53}" type="presOf" srcId="{9633410D-22FA-46AE-8924-AF60FF70CE20}" destId="{EECC2F99-D939-46DA-9ED2-F296EF3FB511}" srcOrd="0" destOrd="0" presId="urn:microsoft.com/office/officeart/2005/8/layout/bList2"/>
    <dgm:cxn modelId="{23F8C295-D4C9-4D06-A43A-4B7A07F5E2E0}" type="presOf" srcId="{F4567142-53CA-42F7-9150-308B63AB4DFD}" destId="{83F3E4B5-F7F7-41B3-BA70-26B1A192DD91}" srcOrd="0" destOrd="0" presId="urn:microsoft.com/office/officeart/2005/8/layout/bList2"/>
    <dgm:cxn modelId="{86D6F599-B6EE-4D8F-AFEB-98E890F01F4F}" type="presOf" srcId="{1C991118-040E-472A-A283-53379740A762}" destId="{EECC2F99-D939-46DA-9ED2-F296EF3FB511}" srcOrd="0" destOrd="1" presId="urn:microsoft.com/office/officeart/2005/8/layout/bList2"/>
    <dgm:cxn modelId="{CF1640B6-201B-421A-8443-CD5E64AA289F}" type="presOf" srcId="{890E4264-66B9-4A56-A9C7-A1354EF0788B}" destId="{54008E44-B7DA-4118-A4EF-82A76D8D166E}" srcOrd="0" destOrd="0" presId="urn:microsoft.com/office/officeart/2005/8/layout/bList2"/>
    <dgm:cxn modelId="{F2A004CD-0781-4148-8D13-4F1EA61DC5CF}" type="presOf" srcId="{0A35A87F-BBA8-4CF6-AF1E-FE831E62F805}" destId="{1E562166-775D-45ED-AEDA-0A0922087629}" srcOrd="0" destOrd="0" presId="urn:microsoft.com/office/officeart/2005/8/layout/bList2"/>
    <dgm:cxn modelId="{8771D9D5-284A-4540-A7DC-FFB43DB9B741}" type="presOf" srcId="{CEB9CFF7-A48C-417F-A403-1403352FB4E1}" destId="{6BEC4906-DAB5-447C-98D1-227A680934CE}" srcOrd="1" destOrd="0" presId="urn:microsoft.com/office/officeart/2005/8/layout/bList2"/>
    <dgm:cxn modelId="{95CBB8D6-9831-4AEA-9B2E-9877FEB3C10A}" type="presOf" srcId="{DEF8555A-FDBD-44BA-8C70-F913305357A4}" destId="{83F3E4B5-F7F7-41B3-BA70-26B1A192DD91}" srcOrd="0" destOrd="2" presId="urn:microsoft.com/office/officeart/2005/8/layout/bList2"/>
    <dgm:cxn modelId="{153FDED7-1F05-4392-83B0-91FCA7FE722D}" type="presOf" srcId="{CDA3423C-A0A2-4986-B32D-AF8C15FEDE9E}" destId="{83F3E4B5-F7F7-41B3-BA70-26B1A192DD91}" srcOrd="0" destOrd="1" presId="urn:microsoft.com/office/officeart/2005/8/layout/bList2"/>
    <dgm:cxn modelId="{6D4145F2-05CD-4CC5-9E10-995F333FBFB3}" type="presOf" srcId="{6E15E15E-62B6-4D61-AE71-6971E65CE8F1}" destId="{AE5673B2-106A-4144-A7A5-07889D7BD845}" srcOrd="0" destOrd="0" presId="urn:microsoft.com/office/officeart/2005/8/layout/bList2"/>
    <dgm:cxn modelId="{B7E040DF-4BDA-407D-985B-1386874B8FD8}" type="presParOf" srcId="{AE5673B2-106A-4144-A7A5-07889D7BD845}" destId="{1E7BE447-4D51-441F-AB5E-9B917573ECFA}" srcOrd="0" destOrd="0" presId="urn:microsoft.com/office/officeart/2005/8/layout/bList2"/>
    <dgm:cxn modelId="{C7117312-AD21-4975-889F-CA58D850A330}" type="presParOf" srcId="{1E7BE447-4D51-441F-AB5E-9B917573ECFA}" destId="{2D72B23D-B73A-477B-805A-4DA2FE35B2FB}" srcOrd="0" destOrd="0" presId="urn:microsoft.com/office/officeart/2005/8/layout/bList2"/>
    <dgm:cxn modelId="{FECDA8E8-3A60-4DCD-8276-427BF3EB0440}" type="presParOf" srcId="{1E7BE447-4D51-441F-AB5E-9B917573ECFA}" destId="{A97B815A-6055-4127-9A16-98CDEC8A32F8}" srcOrd="1" destOrd="0" presId="urn:microsoft.com/office/officeart/2005/8/layout/bList2"/>
    <dgm:cxn modelId="{80E62747-AE87-4B63-80BF-B5E9361C89CE}" type="presParOf" srcId="{1E7BE447-4D51-441F-AB5E-9B917573ECFA}" destId="{59309587-75CA-498A-9667-37C7904DFB4D}" srcOrd="2" destOrd="0" presId="urn:microsoft.com/office/officeart/2005/8/layout/bList2"/>
    <dgm:cxn modelId="{5DD68E5A-BDDE-4D66-8B2D-33C1324DA997}" type="presParOf" srcId="{1E7BE447-4D51-441F-AB5E-9B917573ECFA}" destId="{E9870623-2013-450C-940B-F5956DD1A7AA}" srcOrd="3" destOrd="0" presId="urn:microsoft.com/office/officeart/2005/8/layout/bList2"/>
    <dgm:cxn modelId="{A463566B-D0CA-47F0-BDA7-FF2271E9EEC1}" type="presParOf" srcId="{AE5673B2-106A-4144-A7A5-07889D7BD845}" destId="{1E562166-775D-45ED-AEDA-0A0922087629}" srcOrd="1" destOrd="0" presId="urn:microsoft.com/office/officeart/2005/8/layout/bList2"/>
    <dgm:cxn modelId="{233C8A41-17D5-4C27-BD6E-8E63943C1A6B}" type="presParOf" srcId="{AE5673B2-106A-4144-A7A5-07889D7BD845}" destId="{3EBE2888-430E-48C2-96C5-114873705565}" srcOrd="2" destOrd="0" presId="urn:microsoft.com/office/officeart/2005/8/layout/bList2"/>
    <dgm:cxn modelId="{64B1316C-DCE5-4278-8AE1-11650BBC14F7}" type="presParOf" srcId="{3EBE2888-430E-48C2-96C5-114873705565}" destId="{83F3E4B5-F7F7-41B3-BA70-26B1A192DD91}" srcOrd="0" destOrd="0" presId="urn:microsoft.com/office/officeart/2005/8/layout/bList2"/>
    <dgm:cxn modelId="{961C03BD-6603-4A3C-BF03-282F205EA31B}" type="presParOf" srcId="{3EBE2888-430E-48C2-96C5-114873705565}" destId="{259774DA-AB81-4A35-9D0D-5813353B3214}" srcOrd="1" destOrd="0" presId="urn:microsoft.com/office/officeart/2005/8/layout/bList2"/>
    <dgm:cxn modelId="{74ED8AD6-CE64-4A67-8AC4-A95D071A5EF7}" type="presParOf" srcId="{3EBE2888-430E-48C2-96C5-114873705565}" destId="{6BEC4906-DAB5-447C-98D1-227A680934CE}" srcOrd="2" destOrd="0" presId="urn:microsoft.com/office/officeart/2005/8/layout/bList2"/>
    <dgm:cxn modelId="{03C57EE7-0F04-4DEA-9C2E-A4215C5EB800}" type="presParOf" srcId="{3EBE2888-430E-48C2-96C5-114873705565}" destId="{8ED1DB2F-C766-40C3-ADCB-85D83C2FE878}" srcOrd="3" destOrd="0" presId="urn:microsoft.com/office/officeart/2005/8/layout/bList2"/>
    <dgm:cxn modelId="{675467D8-C24D-4591-88EE-6ED84088C66C}" type="presParOf" srcId="{AE5673B2-106A-4144-A7A5-07889D7BD845}" destId="{601062CD-A7A2-43ED-B985-2F26A752C831}" srcOrd="3" destOrd="0" presId="urn:microsoft.com/office/officeart/2005/8/layout/bList2"/>
    <dgm:cxn modelId="{7DD41A81-4DEA-4728-86B6-1E2BB4B93610}" type="presParOf" srcId="{AE5673B2-106A-4144-A7A5-07889D7BD845}" destId="{FC1E6DBC-A6E5-4B8D-B4A4-4B0F58424B74}" srcOrd="4" destOrd="0" presId="urn:microsoft.com/office/officeart/2005/8/layout/bList2"/>
    <dgm:cxn modelId="{7F685848-170C-4D5B-99DD-79B18832080B}" type="presParOf" srcId="{FC1E6DBC-A6E5-4B8D-B4A4-4B0F58424B74}" destId="{EECC2F99-D939-46DA-9ED2-F296EF3FB511}" srcOrd="0" destOrd="0" presId="urn:microsoft.com/office/officeart/2005/8/layout/bList2"/>
    <dgm:cxn modelId="{D097A7C6-43E5-47C3-87E4-79456CC5189F}" type="presParOf" srcId="{FC1E6DBC-A6E5-4B8D-B4A4-4B0F58424B74}" destId="{54008E44-B7DA-4118-A4EF-82A76D8D166E}" srcOrd="1" destOrd="0" presId="urn:microsoft.com/office/officeart/2005/8/layout/bList2"/>
    <dgm:cxn modelId="{ABFD53C2-46F1-4389-9643-AA5CD198D0F6}" type="presParOf" srcId="{FC1E6DBC-A6E5-4B8D-B4A4-4B0F58424B74}" destId="{5FB7CE3B-A9EA-4CAD-9FB4-015ABC464307}" srcOrd="2" destOrd="0" presId="urn:microsoft.com/office/officeart/2005/8/layout/bList2"/>
    <dgm:cxn modelId="{2AA90B3D-10E8-47CD-B183-6FE08E02B5A0}"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12B98-5154-4AB4-9C83-48324289BFAD}">
      <dsp:nvSpPr>
        <dsp:cNvPr id="0" name=""/>
        <dsp:cNvSpPr/>
      </dsp:nvSpPr>
      <dsp:spPr>
        <a:xfrm>
          <a:off x="0" y="300579"/>
          <a:ext cx="10066770" cy="11907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293" tIns="291592" rIns="781293"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Key themes and insights shared</a:t>
          </a:r>
        </a:p>
        <a:p>
          <a:pPr marL="114300" lvl="1" indent="-114300" algn="l" defTabSz="622300">
            <a:lnSpc>
              <a:spcPct val="90000"/>
            </a:lnSpc>
            <a:spcBef>
              <a:spcPct val="0"/>
            </a:spcBef>
            <a:spcAft>
              <a:spcPct val="15000"/>
            </a:spcAft>
            <a:buChar char="•"/>
          </a:pPr>
          <a:r>
            <a:rPr lang="en-GB" sz="1400" kern="1200" err="1">
              <a:latin typeface="Roboto" panose="02000000000000000000" pitchFamily="2" charset="0"/>
              <a:ea typeface="Roboto" panose="02000000000000000000" pitchFamily="2" charset="0"/>
              <a:cs typeface="Roboto" panose="02000000000000000000" pitchFamily="2" charset="0"/>
            </a:rPr>
            <a:t>RECCo</a:t>
          </a:r>
          <a:r>
            <a:rPr lang="en-GB" sz="1400" kern="1200">
              <a:latin typeface="Roboto" panose="02000000000000000000" pitchFamily="2" charset="0"/>
              <a:ea typeface="Roboto" panose="02000000000000000000" pitchFamily="2" charset="0"/>
              <a:cs typeface="Roboto" panose="02000000000000000000" pitchFamily="2" charset="0"/>
            </a:rPr>
            <a:t> </a:t>
          </a:r>
          <a:r>
            <a:rPr lang="en-GB" sz="1400" kern="1200">
              <a:latin typeface="Roboto" panose="02000000000000000000" pitchFamily="2" charset="0"/>
              <a:ea typeface="Roboto" panose="02000000000000000000" pitchFamily="2" charset="0"/>
              <a:cs typeface="Roboto" panose="02000000000000000000" pitchFamily="2" charset="0"/>
              <a:hlinkClick xmlns:r="http://schemas.openxmlformats.org/officeDocument/2006/relationships" r:id="rId1"/>
            </a:rPr>
            <a:t>CCS Design Consultation Response Document</a:t>
          </a:r>
          <a:r>
            <a:rPr lang="en-GB" sz="1400" kern="1200">
              <a:latin typeface="Roboto" panose="02000000000000000000" pitchFamily="2" charset="0"/>
              <a:ea typeface="Roboto" panose="02000000000000000000" pitchFamily="2" charset="0"/>
              <a:cs typeface="Roboto" panose="02000000000000000000" pitchFamily="2" charset="0"/>
            </a:rPr>
            <a:t> published</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Recording, slides and Q&amp;A on the </a:t>
          </a:r>
          <a:r>
            <a:rPr lang="en-GB" sz="1400" kern="1200" err="1">
              <a:latin typeface="Roboto" panose="02000000000000000000" pitchFamily="2" charset="0"/>
              <a:ea typeface="Roboto" panose="02000000000000000000" pitchFamily="2" charset="0"/>
              <a:cs typeface="Roboto" panose="02000000000000000000" pitchFamily="2" charset="0"/>
            </a:rPr>
            <a:t>RECCo</a:t>
          </a:r>
          <a:r>
            <a:rPr lang="en-GB" sz="1400" kern="1200">
              <a:latin typeface="Roboto" panose="02000000000000000000" pitchFamily="2" charset="0"/>
              <a:ea typeface="Roboto" panose="02000000000000000000" pitchFamily="2" charset="0"/>
              <a:cs typeface="Roboto" panose="02000000000000000000" pitchFamily="2" charset="0"/>
            </a:rPr>
            <a:t> website, </a:t>
          </a:r>
          <a:r>
            <a:rPr lang="en-GB" sz="1400" kern="1200">
              <a:latin typeface="Roboto" panose="02000000000000000000" pitchFamily="2" charset="0"/>
              <a:ea typeface="Roboto" panose="02000000000000000000" pitchFamily="2" charset="0"/>
              <a:cs typeface="Roboto" panose="02000000000000000000" pitchFamily="2" charset="0"/>
              <a:hlinkClick xmlns:r="http://schemas.openxmlformats.org/officeDocument/2006/relationships" r:id="rId2"/>
            </a:rPr>
            <a:t>Round-Up: CCS Design Consultation Webinar - 28 May</a:t>
          </a:r>
          <a:endParaRPr lang="en-GB" sz="1400" kern="1200">
            <a:latin typeface="Roboto" panose="02000000000000000000" pitchFamily="2" charset="0"/>
            <a:ea typeface="Roboto" panose="02000000000000000000" pitchFamily="2" charset="0"/>
            <a:cs typeface="Roboto" panose="02000000000000000000" pitchFamily="2" charset="0"/>
          </a:endParaRPr>
        </a:p>
      </dsp:txBody>
      <dsp:txXfrm>
        <a:off x="0" y="300579"/>
        <a:ext cx="10066770" cy="1190700"/>
      </dsp:txXfrm>
    </dsp:sp>
    <dsp:sp modelId="{14C623FF-BC51-4D18-BBBC-582855024875}">
      <dsp:nvSpPr>
        <dsp:cNvPr id="0" name=""/>
        <dsp:cNvSpPr/>
      </dsp:nvSpPr>
      <dsp:spPr>
        <a:xfrm>
          <a:off x="503338" y="93939"/>
          <a:ext cx="7046739"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50" tIns="0" rIns="266350" bIns="0" numCol="1" spcCol="1270" anchor="ctr" anchorCtr="0">
          <a:noAutofit/>
        </a:bodyPr>
        <a:lstStyle/>
        <a:p>
          <a:pPr marL="0" lvl="0" indent="0" algn="l" defTabSz="622300">
            <a:lnSpc>
              <a:spcPct val="90000"/>
            </a:lnSpc>
            <a:spcBef>
              <a:spcPct val="0"/>
            </a:spcBef>
            <a:spcAft>
              <a:spcPct val="35000"/>
            </a:spcAft>
            <a:buNone/>
          </a:pPr>
          <a:r>
            <a:rPr lang="en-GB" sz="1400" b="1" kern="1200">
              <a:latin typeface="Roboto" panose="02000000000000000000" pitchFamily="2" charset="0"/>
              <a:ea typeface="Roboto" panose="02000000000000000000" pitchFamily="2" charset="0"/>
              <a:cs typeface="Roboto" panose="02000000000000000000" pitchFamily="2" charset="0"/>
            </a:rPr>
            <a:t>Consumer Consent Solution Design Consultation Webinar (28 May 2026)</a:t>
          </a:r>
          <a:endParaRPr lang="en-GB" sz="1400" kern="1200">
            <a:latin typeface="Roboto" panose="02000000000000000000" pitchFamily="2" charset="0"/>
            <a:ea typeface="Roboto" panose="02000000000000000000" pitchFamily="2" charset="0"/>
            <a:cs typeface="Roboto" panose="02000000000000000000" pitchFamily="2" charset="0"/>
          </a:endParaRPr>
        </a:p>
      </dsp:txBody>
      <dsp:txXfrm>
        <a:off x="523513" y="114114"/>
        <a:ext cx="7006389" cy="372930"/>
      </dsp:txXfrm>
    </dsp:sp>
    <dsp:sp modelId="{2D27BF9F-1547-498A-BE65-E7ACF944E649}">
      <dsp:nvSpPr>
        <dsp:cNvPr id="0" name=""/>
        <dsp:cNvSpPr/>
      </dsp:nvSpPr>
      <dsp:spPr>
        <a:xfrm>
          <a:off x="0" y="1773520"/>
          <a:ext cx="10066770" cy="10143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293" tIns="291592" rIns="781293"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Onboarding technical and trust framework partner </a:t>
          </a:r>
          <a:r>
            <a:rPr lang="en-GB" sz="1400" kern="1200" err="1">
              <a:latin typeface="Roboto" panose="02000000000000000000" pitchFamily="2" charset="0"/>
              <a:ea typeface="Roboto" panose="02000000000000000000" pitchFamily="2" charset="0"/>
              <a:cs typeface="Roboto" panose="02000000000000000000" pitchFamily="2" charset="0"/>
            </a:rPr>
            <a:t>Raidiam</a:t>
          </a:r>
          <a:endParaRPr lang="en-GB" sz="1400" kern="1200">
            <a:latin typeface="Roboto" panose="02000000000000000000" pitchFamily="2" charset="0"/>
            <a:ea typeface="Roboto" panose="02000000000000000000" pitchFamily="2" charset="0"/>
            <a:cs typeface="Roboto" panose="02000000000000000000" pitchFamily="2" charset="0"/>
          </a:endParaRP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Refining design to enable baselining</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REC drafting based on design</a:t>
          </a:r>
        </a:p>
      </dsp:txBody>
      <dsp:txXfrm>
        <a:off x="0" y="1773520"/>
        <a:ext cx="10066770" cy="1014300"/>
      </dsp:txXfrm>
    </dsp:sp>
    <dsp:sp modelId="{830FDB43-D3E8-422D-9718-2E1CA0811055}">
      <dsp:nvSpPr>
        <dsp:cNvPr id="0" name=""/>
        <dsp:cNvSpPr/>
      </dsp:nvSpPr>
      <dsp:spPr>
        <a:xfrm>
          <a:off x="503338" y="1566879"/>
          <a:ext cx="7046739" cy="4132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50" tIns="0" rIns="266350" bIns="0" numCol="1" spcCol="1270" anchor="ctr" anchorCtr="0">
          <a:noAutofit/>
        </a:bodyPr>
        <a:lstStyle/>
        <a:p>
          <a:pPr marL="0" lvl="0" indent="0" algn="l" defTabSz="622300">
            <a:lnSpc>
              <a:spcPct val="90000"/>
            </a:lnSpc>
            <a:spcBef>
              <a:spcPct val="0"/>
            </a:spcBef>
            <a:spcAft>
              <a:spcPct val="35000"/>
            </a:spcAft>
            <a:buNone/>
          </a:pPr>
          <a:r>
            <a:rPr lang="en-GB" sz="1400" b="1" kern="1200">
              <a:latin typeface="Roboto" panose="02000000000000000000" pitchFamily="2" charset="0"/>
              <a:ea typeface="Roboto" panose="02000000000000000000" pitchFamily="2" charset="0"/>
              <a:cs typeface="Roboto" panose="02000000000000000000" pitchFamily="2" charset="0"/>
            </a:rPr>
            <a:t>Current activity</a:t>
          </a:r>
        </a:p>
      </dsp:txBody>
      <dsp:txXfrm>
        <a:off x="523513" y="1587054"/>
        <a:ext cx="7006389" cy="372930"/>
      </dsp:txXfrm>
    </dsp:sp>
    <dsp:sp modelId="{D46605E3-6B99-43D7-8D0F-656171317B1E}">
      <dsp:nvSpPr>
        <dsp:cNvPr id="0" name=""/>
        <dsp:cNvSpPr/>
      </dsp:nvSpPr>
      <dsp:spPr>
        <a:xfrm>
          <a:off x="0" y="3070060"/>
          <a:ext cx="10066770" cy="10143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293" tIns="291592" rIns="781293"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Thursday 04 June (Today) 10.00-11.30:  	Consent Record Schema (technical focus)</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Thursday 18 June:  				Policy positions. TBC - tech specification/service definition</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Thursday 02 July: 				TBC - governance, accreditation, assurance </a:t>
          </a:r>
        </a:p>
      </dsp:txBody>
      <dsp:txXfrm>
        <a:off x="0" y="3070060"/>
        <a:ext cx="10066770" cy="1014300"/>
      </dsp:txXfrm>
    </dsp:sp>
    <dsp:sp modelId="{2B0DE032-D4CC-48A1-B4C6-FA6092047129}">
      <dsp:nvSpPr>
        <dsp:cNvPr id="0" name=""/>
        <dsp:cNvSpPr/>
      </dsp:nvSpPr>
      <dsp:spPr>
        <a:xfrm>
          <a:off x="503338" y="2863420"/>
          <a:ext cx="7046739" cy="4132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50" tIns="0" rIns="266350" bIns="0" numCol="1" spcCol="1270" anchor="ctr" anchorCtr="0">
          <a:noAutofit/>
        </a:bodyPr>
        <a:lstStyle/>
        <a:p>
          <a:pPr marL="0" lvl="0" indent="0" algn="l" defTabSz="622300">
            <a:lnSpc>
              <a:spcPct val="90000"/>
            </a:lnSpc>
            <a:spcBef>
              <a:spcPct val="0"/>
            </a:spcBef>
            <a:spcAft>
              <a:spcPct val="35000"/>
            </a:spcAft>
            <a:buNone/>
          </a:pPr>
          <a:r>
            <a:rPr lang="en-GB" sz="1400" b="1" kern="1200">
              <a:latin typeface="Roboto" panose="02000000000000000000" pitchFamily="2" charset="0"/>
              <a:ea typeface="Roboto" panose="02000000000000000000" pitchFamily="2" charset="0"/>
              <a:cs typeface="Roboto" panose="02000000000000000000" pitchFamily="2" charset="0"/>
            </a:rPr>
            <a:t>CCS Topic Solution Groups</a:t>
          </a:r>
        </a:p>
      </dsp:txBody>
      <dsp:txXfrm>
        <a:off x="523513" y="2883595"/>
        <a:ext cx="7006389"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04103-88A4-40E8-B72B-EA4414C03DC9}">
      <dsp:nvSpPr>
        <dsp:cNvPr id="0" name=""/>
        <dsp:cNvSpPr/>
      </dsp:nvSpPr>
      <dsp:spPr>
        <a:xfrm rot="5400000">
          <a:off x="-289435" y="295165"/>
          <a:ext cx="1929572" cy="135070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b="1" kern="1200"/>
            <a:t>The Act</a:t>
          </a:r>
        </a:p>
      </dsp:txBody>
      <dsp:txXfrm rot="-5400000">
        <a:off x="1" y="681079"/>
        <a:ext cx="1350700" cy="578872"/>
      </dsp:txXfrm>
    </dsp:sp>
    <dsp:sp modelId="{09190F36-1927-4F0A-9B85-37AE16131A91}">
      <dsp:nvSpPr>
        <dsp:cNvPr id="0" name=""/>
        <dsp:cNvSpPr/>
      </dsp:nvSpPr>
      <dsp:spPr>
        <a:xfrm rot="5400000">
          <a:off x="4907259" y="-3550829"/>
          <a:ext cx="1254221" cy="836733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None/>
          </a:pPr>
          <a:r>
            <a:rPr lang="en-GB" sz="2600" b="0" i="0" kern="1200"/>
            <a:t>   The Act sets out a significant package of reform to the governance of the energy industry codes, including new powers and responsibilities for Ofgem.</a:t>
          </a:r>
          <a:endParaRPr lang="en-GB" sz="2600" kern="1200"/>
        </a:p>
      </dsp:txBody>
      <dsp:txXfrm rot="-5400000">
        <a:off x="1350700" y="66956"/>
        <a:ext cx="8306113" cy="1131769"/>
      </dsp:txXfrm>
    </dsp:sp>
    <dsp:sp modelId="{F1C1B63C-2105-4E66-9137-69EF1E975072}">
      <dsp:nvSpPr>
        <dsp:cNvPr id="0" name=""/>
        <dsp:cNvSpPr/>
      </dsp:nvSpPr>
      <dsp:spPr>
        <a:xfrm rot="5400000">
          <a:off x="-289435" y="2033983"/>
          <a:ext cx="1929572" cy="135070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b="1" kern="1200"/>
            <a:t>Ofgem Proposal</a:t>
          </a:r>
        </a:p>
      </dsp:txBody>
      <dsp:txXfrm rot="-5400000">
        <a:off x="1" y="2419897"/>
        <a:ext cx="1350700" cy="578872"/>
      </dsp:txXfrm>
    </dsp:sp>
    <dsp:sp modelId="{3E793AE1-A89D-401F-B565-0F86DE97B696}">
      <dsp:nvSpPr>
        <dsp:cNvPr id="0" name=""/>
        <dsp:cNvSpPr/>
      </dsp:nvSpPr>
      <dsp:spPr>
        <a:xfrm rot="5400000">
          <a:off x="4906929" y="-1811681"/>
          <a:ext cx="1254881" cy="836733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None/>
          </a:pPr>
          <a:r>
            <a:rPr lang="en-GB" sz="2600" b="0" i="0" kern="1200"/>
            <a:t>   Statutory consultation on harmonised approach to prioritisation</a:t>
          </a:r>
          <a:endParaRPr lang="en-GB" sz="2600" kern="1200"/>
        </a:p>
      </dsp:txBody>
      <dsp:txXfrm rot="-5400000">
        <a:off x="1350700" y="1805806"/>
        <a:ext cx="8306081" cy="1132365"/>
      </dsp:txXfrm>
    </dsp:sp>
    <dsp:sp modelId="{36F42EEE-03C4-476C-A534-F7A1BE8F8249}">
      <dsp:nvSpPr>
        <dsp:cNvPr id="0" name=""/>
        <dsp:cNvSpPr/>
      </dsp:nvSpPr>
      <dsp:spPr>
        <a:xfrm rot="5400000">
          <a:off x="-289435" y="3772801"/>
          <a:ext cx="1929572" cy="135070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b="1" kern="1200"/>
            <a:t>REC Change</a:t>
          </a:r>
        </a:p>
      </dsp:txBody>
      <dsp:txXfrm rot="-5400000">
        <a:off x="1" y="4158715"/>
        <a:ext cx="1350700" cy="578872"/>
      </dsp:txXfrm>
    </dsp:sp>
    <dsp:sp modelId="{C0A26D7D-9BEB-4FB4-9119-C2B9C42C7155}">
      <dsp:nvSpPr>
        <dsp:cNvPr id="0" name=""/>
        <dsp:cNvSpPr/>
      </dsp:nvSpPr>
      <dsp:spPr>
        <a:xfrm rot="5400000">
          <a:off x="4907259" y="-73193"/>
          <a:ext cx="1254221" cy="836733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None/>
          </a:pPr>
          <a:r>
            <a:rPr lang="en-GB" sz="2600" kern="1200"/>
            <a:t>   REC Proposal R0304 raised approved and implemented</a:t>
          </a:r>
        </a:p>
      </dsp:txBody>
      <dsp:txXfrm rot="-5400000">
        <a:off x="1350700" y="3544592"/>
        <a:ext cx="8306113" cy="1131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CF7F7-2EC0-452D-84E7-9DAD8E8C450F}">
      <dsp:nvSpPr>
        <dsp:cNvPr id="0" name=""/>
        <dsp:cNvSpPr/>
      </dsp:nvSpPr>
      <dsp:spPr>
        <a:xfrm>
          <a:off x="-6125176" y="-937410"/>
          <a:ext cx="7293488" cy="7293488"/>
        </a:xfrm>
        <a:prstGeom prst="blockArc">
          <a:avLst>
            <a:gd name="adj1" fmla="val 18900000"/>
            <a:gd name="adj2" fmla="val 2700000"/>
            <a:gd name="adj3" fmla="val 296"/>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C6314C-BF9B-48CA-99B8-34AF1600AC61}">
      <dsp:nvSpPr>
        <dsp:cNvPr id="0" name=""/>
        <dsp:cNvSpPr/>
      </dsp:nvSpPr>
      <dsp:spPr>
        <a:xfrm>
          <a:off x="752110" y="541866"/>
          <a:ext cx="7301111" cy="1083733"/>
        </a:xfrm>
        <a:prstGeom prst="rect">
          <a:avLst/>
        </a:pr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a:solidFill>
                <a:schemeClr val="tx1"/>
              </a:solidFill>
              <a:latin typeface="Outfit"/>
              <a:ea typeface="Outfit"/>
              <a:cs typeface="Times New Roman" panose="02020603050405020304" pitchFamily="18" charset="0"/>
            </a:rPr>
            <a:t>Alignment with the Strategic Direction</a:t>
          </a:r>
        </a:p>
        <a:p>
          <a:pPr marL="0" lvl="0" indent="0" algn="l" defTabSz="889000">
            <a:lnSpc>
              <a:spcPct val="90000"/>
            </a:lnSpc>
            <a:spcBef>
              <a:spcPct val="0"/>
            </a:spcBef>
            <a:spcAft>
              <a:spcPct val="35000"/>
            </a:spcAft>
            <a:buNone/>
          </a:pPr>
          <a:r>
            <a:rPr lang="en-GB" sz="2000" kern="1200">
              <a:solidFill>
                <a:schemeClr val="tx1"/>
              </a:solidFill>
              <a:latin typeface="Outfit"/>
              <a:ea typeface="Outfit"/>
              <a:cs typeface="Times New Roman" panose="02020603050405020304" pitchFamily="18" charset="0"/>
            </a:rPr>
            <a:t>(policy alignment and time horizons).</a:t>
          </a:r>
          <a:endParaRPr lang="en-GB" sz="2000" b="0" kern="1200">
            <a:solidFill>
              <a:schemeClr val="tx1"/>
            </a:solidFill>
            <a:latin typeface="Roboto" panose="02000000000000000000" pitchFamily="2" charset="0"/>
            <a:ea typeface="Roboto" panose="02000000000000000000" pitchFamily="2" charset="0"/>
            <a:cs typeface="Roboto" panose="02000000000000000000" pitchFamily="2" charset="0"/>
          </a:endParaRPr>
        </a:p>
      </dsp:txBody>
      <dsp:txXfrm>
        <a:off x="752110" y="541866"/>
        <a:ext cx="7301111" cy="1083733"/>
      </dsp:txXfrm>
    </dsp:sp>
    <dsp:sp modelId="{414E2E5A-C1C3-469C-989E-519194CCC43D}">
      <dsp:nvSpPr>
        <dsp:cNvPr id="0" name=""/>
        <dsp:cNvSpPr/>
      </dsp:nvSpPr>
      <dsp:spPr>
        <a:xfrm>
          <a:off x="74777" y="406400"/>
          <a:ext cx="1354666" cy="1354666"/>
        </a:xfrm>
        <a:prstGeom prst="ellipse">
          <a:avLst/>
        </a:prstGeom>
        <a:blipFill rotWithShape="0">
          <a:blip xmlns:r="http://schemas.openxmlformats.org/officeDocument/2006/relationships">
            <a:duotone>
              <a:schemeClr val="accent3">
                <a:shade val="45000"/>
                <a:satMod val="135000"/>
              </a:schemeClr>
              <a:prstClr val="white"/>
            </a:duotone>
            <a:extLs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EA3BA53-9654-4055-9DF2-D04C23158080}">
      <dsp:nvSpPr>
        <dsp:cNvPr id="0" name=""/>
        <dsp:cNvSpPr/>
      </dsp:nvSpPr>
      <dsp:spPr>
        <a:xfrm>
          <a:off x="1146048" y="2167466"/>
          <a:ext cx="6907174" cy="1083733"/>
        </a:xfrm>
        <a:prstGeom prst="rect">
          <a:avLst/>
        </a:pr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60960" rIns="60960" bIns="60960" numCol="1" spcCol="1270" anchor="ctr" anchorCtr="0">
          <a:noAutofit/>
        </a:bodyPr>
        <a:lstStyle/>
        <a:p>
          <a:pPr marL="0" lvl="0" indent="0" algn="l" defTabSz="1066800">
            <a:lnSpc>
              <a:spcPct val="90000"/>
            </a:lnSpc>
            <a:spcBef>
              <a:spcPct val="0"/>
            </a:spcBef>
            <a:spcAft>
              <a:spcPct val="35000"/>
            </a:spcAft>
            <a:buNone/>
          </a:pPr>
          <a:r>
            <a:rPr lang="en-GB" sz="2000" b="1" kern="1200">
              <a:solidFill>
                <a:schemeClr val="tx1"/>
              </a:solidFill>
              <a:latin typeface="Outfit"/>
              <a:ea typeface="Outfit"/>
              <a:cs typeface="Times New Roman" panose="02020603050405020304" pitchFamily="18" charset="0"/>
            </a:rPr>
            <a:t>Importance</a:t>
          </a:r>
          <a:r>
            <a:rPr lang="en-GB" sz="2000" kern="1200">
              <a:solidFill>
                <a:schemeClr val="tx1"/>
              </a:solidFill>
              <a:latin typeface="Outfit"/>
              <a:ea typeface="Outfit"/>
              <a:cs typeface="Times New Roman" panose="02020603050405020304" pitchFamily="18" charset="0"/>
            </a:rPr>
            <a:t> </a:t>
          </a:r>
        </a:p>
        <a:p>
          <a:pPr marL="0" lvl="0" indent="0" algn="l" defTabSz="1066800">
            <a:lnSpc>
              <a:spcPct val="90000"/>
            </a:lnSpc>
            <a:spcBef>
              <a:spcPct val="0"/>
            </a:spcBef>
            <a:spcAft>
              <a:spcPct val="35000"/>
            </a:spcAft>
            <a:buNone/>
          </a:pPr>
          <a:r>
            <a:rPr lang="en-GB" sz="2000" kern="1200">
              <a:solidFill>
                <a:schemeClr val="tx1"/>
              </a:solidFill>
              <a:latin typeface="Outfit"/>
              <a:ea typeface="Outfit"/>
              <a:cs typeface="Times New Roman" panose="02020603050405020304" pitchFamily="18" charset="0"/>
            </a:rPr>
            <a:t>(value, consumer or market risk, regulatory commitments).</a:t>
          </a:r>
          <a:endParaRPr lang="en-GB" sz="2000" b="0" kern="1200">
            <a:solidFill>
              <a:schemeClr val="tx1"/>
            </a:solidFill>
            <a:latin typeface="Roboto" panose="02000000000000000000" pitchFamily="2" charset="0"/>
            <a:ea typeface="Roboto" panose="02000000000000000000" pitchFamily="2" charset="0"/>
            <a:cs typeface="Roboto" panose="02000000000000000000" pitchFamily="2" charset="0"/>
          </a:endParaRPr>
        </a:p>
      </dsp:txBody>
      <dsp:txXfrm>
        <a:off x="1146048" y="2167466"/>
        <a:ext cx="6907174" cy="1083733"/>
      </dsp:txXfrm>
    </dsp:sp>
    <dsp:sp modelId="{66065E4D-68EF-4249-9AB1-24242CB68A79}">
      <dsp:nvSpPr>
        <dsp:cNvPr id="0" name=""/>
        <dsp:cNvSpPr/>
      </dsp:nvSpPr>
      <dsp:spPr>
        <a:xfrm>
          <a:off x="468714" y="2032000"/>
          <a:ext cx="1354666" cy="1354666"/>
        </a:xfrm>
        <a:prstGeom prst="ellipse">
          <a:avLst/>
        </a:prstGeom>
        <a:blipFill rotWithShape="0">
          <a:blip xmlns:r="http://schemas.openxmlformats.org/officeDocument/2006/relationships">
            <a:duotone>
              <a:schemeClr val="accent3">
                <a:shade val="45000"/>
                <a:satMod val="135000"/>
              </a:schemeClr>
              <a:prstClr val="white"/>
            </a:duotone>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5BE8A68-A32F-4498-803C-A7303CA17FB8}">
      <dsp:nvSpPr>
        <dsp:cNvPr id="0" name=""/>
        <dsp:cNvSpPr/>
      </dsp:nvSpPr>
      <dsp:spPr>
        <a:xfrm>
          <a:off x="752110" y="3793066"/>
          <a:ext cx="7301111" cy="1083733"/>
        </a:xfrm>
        <a:prstGeom prst="rect">
          <a:avLst/>
        </a:pr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60960" rIns="60960" bIns="60960" numCol="1" spcCol="1270" anchor="ctr" anchorCtr="0">
          <a:noAutofit/>
        </a:bodyPr>
        <a:lstStyle/>
        <a:p>
          <a:pPr marL="0" lvl="0" indent="0" algn="l" defTabSz="889000">
            <a:lnSpc>
              <a:spcPct val="90000"/>
            </a:lnSpc>
            <a:spcBef>
              <a:spcPct val="0"/>
            </a:spcBef>
            <a:spcAft>
              <a:spcPct val="35000"/>
            </a:spcAft>
            <a:buNone/>
          </a:pPr>
          <a:r>
            <a:rPr lang="en-GB" sz="2000" b="1" kern="1200">
              <a:solidFill>
                <a:schemeClr val="tx1"/>
              </a:solidFill>
              <a:latin typeface="Outfit"/>
              <a:ea typeface="Outfit"/>
              <a:cs typeface="Times New Roman" panose="02020603050405020304" pitchFamily="18" charset="0"/>
            </a:rPr>
            <a:t>Complexity</a:t>
          </a:r>
        </a:p>
        <a:p>
          <a:pPr marL="0" lvl="0" indent="0" algn="l" defTabSz="889000">
            <a:lnSpc>
              <a:spcPct val="90000"/>
            </a:lnSpc>
            <a:spcBef>
              <a:spcPct val="0"/>
            </a:spcBef>
            <a:spcAft>
              <a:spcPct val="35000"/>
            </a:spcAft>
            <a:buNone/>
          </a:pPr>
          <a:r>
            <a:rPr lang="en-GB" sz="2000" kern="1200">
              <a:solidFill>
                <a:schemeClr val="tx1"/>
              </a:solidFill>
              <a:latin typeface="Outfit"/>
              <a:ea typeface="Outfit"/>
              <a:cs typeface="Times New Roman" panose="02020603050405020304" pitchFamily="18" charset="0"/>
            </a:rPr>
            <a:t>(scale of change, interdependencies, system/process impact).</a:t>
          </a:r>
          <a:endParaRPr lang="en-GB" sz="2000" kern="1200">
            <a:solidFill>
              <a:schemeClr val="tx1"/>
            </a:solidFill>
            <a:latin typeface="Roboto" panose="02000000000000000000" pitchFamily="2" charset="0"/>
            <a:ea typeface="Roboto" panose="02000000000000000000" pitchFamily="2" charset="0"/>
            <a:cs typeface="Roboto" panose="02000000000000000000" pitchFamily="2" charset="0"/>
          </a:endParaRPr>
        </a:p>
      </dsp:txBody>
      <dsp:txXfrm>
        <a:off x="752110" y="3793066"/>
        <a:ext cx="7301111" cy="1083733"/>
      </dsp:txXfrm>
    </dsp:sp>
    <dsp:sp modelId="{1BFF1601-E759-44F5-806B-30291EC383E5}">
      <dsp:nvSpPr>
        <dsp:cNvPr id="0" name=""/>
        <dsp:cNvSpPr/>
      </dsp:nvSpPr>
      <dsp:spPr>
        <a:xfrm>
          <a:off x="74777" y="3657600"/>
          <a:ext cx="1354666" cy="1354666"/>
        </a:xfrm>
        <a:prstGeom prst="ellipse">
          <a:avLst/>
        </a:prstGeom>
        <a:blipFill rotWithShape="0">
          <a:blip xmlns:r="http://schemas.openxmlformats.org/officeDocument/2006/relationships">
            <a:duotone>
              <a:schemeClr val="accent3">
                <a:shade val="45000"/>
                <a:satMod val="135000"/>
              </a:schemeClr>
              <a:prstClr val="white"/>
            </a:duotone>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084" y="988732"/>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This Issue seeks to propose the addition of proportionate and targeted Tariff Interoperability reporting obligations on Suppliers</a:t>
          </a:r>
          <a:r>
            <a:rPr lang="en-GB" sz="1600" kern="1200"/>
            <a:t>.</a:t>
          </a: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65096" y="1044744"/>
        <a:ext cx="3090335" cy="2334481"/>
      </dsp:txXfrm>
    </dsp:sp>
    <dsp:sp modelId="{59309587-75CA-498A-9667-37C7904DFB4D}">
      <dsp:nvSpPr>
        <dsp:cNvPr id="0" name=""/>
        <dsp:cNvSpPr/>
      </dsp:nvSpPr>
      <dsp:spPr>
        <a:xfrm>
          <a:off x="9084" y="3379226"/>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a:latin typeface="Roboto" panose="02000000000000000000" pitchFamily="2" charset="0"/>
              <a:ea typeface="Roboto" panose="02000000000000000000" pitchFamily="2" charset="0"/>
              <a:cs typeface="Roboto" panose="02000000000000000000" pitchFamily="2" charset="0"/>
            </a:rPr>
            <a:t>Issue</a:t>
          </a:r>
        </a:p>
      </dsp:txBody>
      <dsp:txXfrm>
        <a:off x="9084" y="3379226"/>
        <a:ext cx="2255182" cy="1027912"/>
      </dsp:txXfrm>
    </dsp:sp>
    <dsp:sp modelId="{E9870623-2013-450C-940B-F5956DD1A7AA}">
      <dsp:nvSpPr>
        <dsp:cNvPr id="0" name=""/>
        <dsp:cNvSpPr/>
      </dsp:nvSpPr>
      <dsp:spPr>
        <a:xfrm>
          <a:off x="2103068" y="3504084"/>
          <a:ext cx="840630" cy="801917"/>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978199"/>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Raised by RECCo</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Timetable approved by REC Change Panel on 19 May</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Responsible Committee: Performance Assurance Board</a:t>
          </a:r>
        </a:p>
      </dsp:txBody>
      <dsp:txXfrm>
        <a:off x="3669274" y="1034211"/>
        <a:ext cx="3090335" cy="2334481"/>
      </dsp:txXfrm>
    </dsp:sp>
    <dsp:sp modelId="{6BEC4906-DAB5-447C-98D1-227A680934CE}">
      <dsp:nvSpPr>
        <dsp:cNvPr id="0" name=""/>
        <dsp:cNvSpPr/>
      </dsp:nvSpPr>
      <dsp:spPr>
        <a:xfrm>
          <a:off x="3613262" y="3368693"/>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a:latin typeface="Roboto" panose="02000000000000000000" pitchFamily="2" charset="0"/>
              <a:ea typeface="Roboto" panose="02000000000000000000" pitchFamily="2" charset="0"/>
              <a:cs typeface="Roboto" panose="02000000000000000000" pitchFamily="2" charset="0"/>
            </a:rPr>
            <a:t>Overview</a:t>
          </a:r>
        </a:p>
      </dsp:txBody>
      <dsp:txXfrm>
        <a:off x="3613262" y="3368693"/>
        <a:ext cx="2255182" cy="1027912"/>
      </dsp:txXfrm>
    </dsp:sp>
    <dsp:sp modelId="{8ED1DB2F-C766-40C3-ADCB-85D83C2FE878}">
      <dsp:nvSpPr>
        <dsp:cNvPr id="0" name=""/>
        <dsp:cNvSpPr/>
      </dsp:nvSpPr>
      <dsp:spPr>
        <a:xfrm>
          <a:off x="5821570" y="3481564"/>
          <a:ext cx="836864" cy="84404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215556" y="986208"/>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To allow Suppliers to build and test the solution, the Code Manager is intending to seek approval from the Performance Assurance Board as soon as practically possible, followed by an implementation in February 2027.</a:t>
          </a:r>
        </a:p>
      </dsp:txBody>
      <dsp:txXfrm>
        <a:off x="7271568" y="1042220"/>
        <a:ext cx="3090335" cy="2334481"/>
      </dsp:txXfrm>
    </dsp:sp>
    <dsp:sp modelId="{5FB7CE3B-A9EA-4CAD-9FB4-015ABC464307}">
      <dsp:nvSpPr>
        <dsp:cNvPr id="0" name=""/>
        <dsp:cNvSpPr/>
      </dsp:nvSpPr>
      <dsp:spPr>
        <a:xfrm>
          <a:off x="7215556" y="3376701"/>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a:latin typeface="Roboto" panose="02000000000000000000" pitchFamily="2" charset="0"/>
              <a:ea typeface="Roboto" panose="02000000000000000000" pitchFamily="2" charset="0"/>
              <a:cs typeface="Roboto" panose="02000000000000000000" pitchFamily="2" charset="0"/>
            </a:rPr>
            <a:t>Timetable</a:t>
          </a:r>
        </a:p>
      </dsp:txBody>
      <dsp:txXfrm>
        <a:off x="7215556" y="3376701"/>
        <a:ext cx="2255182" cy="1027912"/>
      </dsp:txXfrm>
    </dsp:sp>
    <dsp:sp modelId="{3ADE0D21-F4D8-42C6-BEBB-886B839101F1}">
      <dsp:nvSpPr>
        <dsp:cNvPr id="0" name=""/>
        <dsp:cNvSpPr/>
      </dsp:nvSpPr>
      <dsp:spPr>
        <a:xfrm>
          <a:off x="9495228" y="3465777"/>
          <a:ext cx="769547" cy="81201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01DFB-B3AD-4525-8DB8-244FA19F276F}">
      <dsp:nvSpPr>
        <dsp:cNvPr id="0" name=""/>
        <dsp:cNvSpPr/>
      </dsp:nvSpPr>
      <dsp:spPr>
        <a:xfrm>
          <a:off x="2682239" y="1432652"/>
          <a:ext cx="5445760" cy="246303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latin typeface="Roboto" panose="02000000000000000000" pitchFamily="2" charset="0"/>
              <a:ea typeface="Roboto" panose="02000000000000000000" pitchFamily="2" charset="0"/>
              <a:cs typeface="Roboto" panose="02000000000000000000" pitchFamily="2" charset="0"/>
            </a:rPr>
            <a:t>This proposal seeks to propose the addition of proportionate and targeted reporting obligations on Suppliers. It is proposed that these reporting obligations will be added to the PARC and will be provided by Suppliers on a monthly basis from go-live of Phase 1a of the new TI Arrangements. This monthly reporting will provide additional information to the TI Monitoring Tool. This is being developed by RECCo and will send TI API messages to a Supplier to understand API availability and response times.</a:t>
          </a:r>
        </a:p>
      </dsp:txBody>
      <dsp:txXfrm>
        <a:off x="2682239" y="1432652"/>
        <a:ext cx="5445760" cy="2463030"/>
      </dsp:txXfrm>
    </dsp:sp>
    <dsp:sp modelId="{A9276916-22B2-4F96-8B21-EC53BCA056DF}">
      <dsp:nvSpPr>
        <dsp:cNvPr id="0" name=""/>
        <dsp:cNvSpPr/>
      </dsp:nvSpPr>
      <dsp:spPr>
        <a:xfrm>
          <a:off x="0" y="1432652"/>
          <a:ext cx="2438400" cy="246303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084" y="988732"/>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Tariff Interoperability Arrangements</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Release: 18 May 2026</a:t>
          </a:r>
        </a:p>
      </dsp:txBody>
      <dsp:txXfrm>
        <a:off x="65096" y="1044744"/>
        <a:ext cx="3090335" cy="2334481"/>
      </dsp:txXfrm>
    </dsp:sp>
    <dsp:sp modelId="{59309587-75CA-498A-9667-37C7904DFB4D}">
      <dsp:nvSpPr>
        <dsp:cNvPr id="0" name=""/>
        <dsp:cNvSpPr/>
      </dsp:nvSpPr>
      <dsp:spPr>
        <a:xfrm>
          <a:off x="9084" y="3379226"/>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a:latin typeface="Roboto" panose="02000000000000000000" pitchFamily="2" charset="0"/>
              <a:ea typeface="Roboto" panose="02000000000000000000" pitchFamily="2" charset="0"/>
              <a:cs typeface="Roboto" panose="02000000000000000000" pitchFamily="2" charset="0"/>
            </a:rPr>
            <a:t>Schedule 35</a:t>
          </a:r>
        </a:p>
      </dsp:txBody>
      <dsp:txXfrm>
        <a:off x="9084" y="3379226"/>
        <a:ext cx="2255182" cy="1027912"/>
      </dsp:txXfrm>
    </dsp:sp>
    <dsp:sp modelId="{E9870623-2013-450C-940B-F5956DD1A7AA}">
      <dsp:nvSpPr>
        <dsp:cNvPr id="0" name=""/>
        <dsp:cNvSpPr/>
      </dsp:nvSpPr>
      <dsp:spPr>
        <a:xfrm>
          <a:off x="2103068" y="3504084"/>
          <a:ext cx="840630" cy="801917"/>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978199"/>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57150" rIns="19050" bIns="19050" numCol="1" spcCol="1270" anchor="t" anchorCtr="0">
          <a:noAutofit/>
        </a:bodyPr>
        <a:lstStyle/>
        <a:p>
          <a:pPr marL="114300" lvl="1" indent="-114300" algn="l" defTabSz="666750">
            <a:lnSpc>
              <a:spcPct val="90000"/>
            </a:lnSpc>
            <a:spcBef>
              <a:spcPct val="0"/>
            </a:spcBef>
            <a:spcAft>
              <a:spcPct val="15000"/>
            </a:spcAft>
            <a:buChar char="•"/>
          </a:pPr>
          <a:r>
            <a:rPr lang="en-GB" sz="1500" kern="1200">
              <a:latin typeface="Roboto" panose="02000000000000000000" pitchFamily="2" charset="0"/>
              <a:ea typeface="Roboto" panose="02000000000000000000" pitchFamily="2" charset="0"/>
              <a:cs typeface="Roboto" panose="02000000000000000000" pitchFamily="2" charset="0"/>
            </a:rPr>
            <a:t>The arrangements introduce a requirement for Electricity Suppliers to make tariff pricing data available through a standardised API approach to support Consumer-led flexibility and enable optimisation services and Energy Smart Appliances (ESAs) to respond to electricity price signals using consistent, machine-readable tariff data.</a:t>
          </a:r>
        </a:p>
      </dsp:txBody>
      <dsp:txXfrm>
        <a:off x="3669274" y="1034211"/>
        <a:ext cx="3090335" cy="2334481"/>
      </dsp:txXfrm>
    </dsp:sp>
    <dsp:sp modelId="{6BEC4906-DAB5-447C-98D1-227A680934CE}">
      <dsp:nvSpPr>
        <dsp:cNvPr id="0" name=""/>
        <dsp:cNvSpPr/>
      </dsp:nvSpPr>
      <dsp:spPr>
        <a:xfrm>
          <a:off x="3613262" y="3368693"/>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a:latin typeface="Roboto" panose="02000000000000000000" pitchFamily="2" charset="0"/>
              <a:ea typeface="Roboto" panose="02000000000000000000" pitchFamily="2" charset="0"/>
              <a:cs typeface="Roboto" panose="02000000000000000000" pitchFamily="2" charset="0"/>
            </a:rPr>
            <a:t>Overview</a:t>
          </a:r>
        </a:p>
      </dsp:txBody>
      <dsp:txXfrm>
        <a:off x="3613262" y="3368693"/>
        <a:ext cx="2255182" cy="1027912"/>
      </dsp:txXfrm>
    </dsp:sp>
    <dsp:sp modelId="{8ED1DB2F-C766-40C3-ADCB-85D83C2FE878}">
      <dsp:nvSpPr>
        <dsp:cNvPr id="0" name=""/>
        <dsp:cNvSpPr/>
      </dsp:nvSpPr>
      <dsp:spPr>
        <a:xfrm>
          <a:off x="5821570" y="3481564"/>
          <a:ext cx="836864" cy="84404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215556" y="986208"/>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b="0" i="0" kern="1200">
              <a:latin typeface="Roboto" panose="02000000000000000000" pitchFamily="2" charset="0"/>
              <a:ea typeface="Roboto" panose="02000000000000000000" pitchFamily="2" charset="0"/>
              <a:cs typeface="Roboto" panose="02000000000000000000" pitchFamily="2" charset="0"/>
            </a:rPr>
            <a:t>Electricity Suppliers and other market participants should now begin implementation and mobilisation activities ahead of the Phase 1a go-live date of 18 February 2027.</a:t>
          </a:r>
          <a:endParaRPr lang="en-GB" sz="1600" b="0" kern="1200">
            <a:latin typeface="Roboto" panose="02000000000000000000" pitchFamily="2" charset="0"/>
            <a:ea typeface="Roboto" panose="02000000000000000000" pitchFamily="2" charset="0"/>
            <a:cs typeface="Roboto" panose="02000000000000000000" pitchFamily="2" charset="0"/>
          </a:endParaRPr>
        </a:p>
      </dsp:txBody>
      <dsp:txXfrm>
        <a:off x="7271568" y="1042220"/>
        <a:ext cx="3090335" cy="2334481"/>
      </dsp:txXfrm>
    </dsp:sp>
    <dsp:sp modelId="{5FB7CE3B-A9EA-4CAD-9FB4-015ABC464307}">
      <dsp:nvSpPr>
        <dsp:cNvPr id="0" name=""/>
        <dsp:cNvSpPr/>
      </dsp:nvSpPr>
      <dsp:spPr>
        <a:xfrm>
          <a:off x="7215556" y="3376701"/>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marL="0" lvl="0" indent="0" algn="l" defTabSz="1600200">
            <a:lnSpc>
              <a:spcPct val="90000"/>
            </a:lnSpc>
            <a:spcBef>
              <a:spcPct val="0"/>
            </a:spcBef>
            <a:spcAft>
              <a:spcPct val="35000"/>
            </a:spcAft>
            <a:buNone/>
          </a:pPr>
          <a:r>
            <a:rPr lang="en-GB" sz="3600" kern="1200">
              <a:latin typeface="Roboto" panose="02000000000000000000" pitchFamily="2" charset="0"/>
              <a:ea typeface="Roboto" panose="02000000000000000000" pitchFamily="2" charset="0"/>
              <a:cs typeface="Roboto" panose="02000000000000000000" pitchFamily="2" charset="0"/>
            </a:rPr>
            <a:t>Timetable</a:t>
          </a:r>
        </a:p>
      </dsp:txBody>
      <dsp:txXfrm>
        <a:off x="7215556" y="3376701"/>
        <a:ext cx="2255182" cy="1027912"/>
      </dsp:txXfrm>
    </dsp:sp>
    <dsp:sp modelId="{3ADE0D21-F4D8-42C6-BEBB-886B839101F1}">
      <dsp:nvSpPr>
        <dsp:cNvPr id="0" name=""/>
        <dsp:cNvSpPr/>
      </dsp:nvSpPr>
      <dsp:spPr>
        <a:xfrm>
          <a:off x="9495228" y="3465777"/>
          <a:ext cx="769547" cy="81201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F3E4B5-F7F7-41B3-BA70-26B1A192DD91}">
      <dsp:nvSpPr>
        <dsp:cNvPr id="0" name=""/>
        <dsp:cNvSpPr/>
      </dsp:nvSpPr>
      <dsp:spPr>
        <a:xfrm>
          <a:off x="2855321" y="4206"/>
          <a:ext cx="4628261" cy="345489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b="0" i="0" kern="120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18 May 2026 - REC Schedule 35 and SLC11C implementation</a:t>
          </a:r>
          <a:endParaRPr lang="en-GB" sz="1600" kern="120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ct val="0"/>
            </a:spcBef>
            <a:spcAft>
              <a:spcPct val="15000"/>
            </a:spcAft>
            <a:buFont typeface="Arial" panose="020B0604020202020204" pitchFamily="34" charset="0"/>
            <a:buChar char="•"/>
          </a:pPr>
          <a:r>
            <a:rPr lang="en-GB" sz="1600" b="1" i="0" u="sng" kern="1200">
              <a:solidFill>
                <a:srgbClr val="C00000"/>
              </a:solidFill>
              <a:latin typeface="Roboto" panose="02000000000000000000" pitchFamily="2" charset="0"/>
              <a:ea typeface="Roboto" panose="02000000000000000000" pitchFamily="2" charset="0"/>
              <a:cs typeface="Roboto" panose="02000000000000000000" pitchFamily="2" charset="0"/>
            </a:rPr>
            <a:t>June/July 2026 – Tariff Interoperability Webinar </a:t>
          </a:r>
        </a:p>
        <a:p>
          <a:pPr marL="171450" lvl="1" indent="-171450" algn="l" defTabSz="711200">
            <a:lnSpc>
              <a:spcPct val="90000"/>
            </a:lnSpc>
            <a:spcBef>
              <a:spcPct val="0"/>
            </a:spcBef>
            <a:spcAft>
              <a:spcPct val="15000"/>
            </a:spcAft>
            <a:buFont typeface="Arial" panose="020B0604020202020204" pitchFamily="34" charset="0"/>
            <a:buChar char="•"/>
          </a:pPr>
          <a:r>
            <a:rPr lang="en-GB" sz="1600" b="1" i="0" kern="1200">
              <a:latin typeface="Roboto" panose="02000000000000000000" pitchFamily="2" charset="0"/>
              <a:ea typeface="Roboto" panose="02000000000000000000" pitchFamily="2" charset="0"/>
              <a:cs typeface="Roboto" panose="02000000000000000000" pitchFamily="2" charset="0"/>
            </a:rPr>
            <a:t>July 2026 </a:t>
          </a:r>
          <a:r>
            <a:rPr lang="en-GB" sz="1600" b="0" i="0" kern="1200">
              <a:latin typeface="Roboto" panose="02000000000000000000" pitchFamily="2" charset="0"/>
              <a:ea typeface="Roboto" panose="02000000000000000000" pitchFamily="2" charset="0"/>
              <a:cs typeface="Roboto" panose="02000000000000000000" pitchFamily="2" charset="0"/>
            </a:rPr>
            <a:t>- Phase 1a API Technical Specification consultation</a:t>
          </a:r>
        </a:p>
        <a:p>
          <a:pPr marL="171450" lvl="1" indent="-171450" algn="l" defTabSz="711200">
            <a:lnSpc>
              <a:spcPct val="90000"/>
            </a:lnSpc>
            <a:spcBef>
              <a:spcPct val="0"/>
            </a:spcBef>
            <a:spcAft>
              <a:spcPct val="15000"/>
            </a:spcAft>
            <a:buFont typeface="Arial" panose="020B0604020202020204" pitchFamily="34" charset="0"/>
            <a:buChar char="•"/>
          </a:pPr>
          <a:r>
            <a:rPr lang="en-GB" sz="1600" b="0" i="0" kern="1200">
              <a:latin typeface="Roboto" panose="02000000000000000000" pitchFamily="2" charset="0"/>
              <a:ea typeface="Roboto" panose="02000000000000000000" pitchFamily="2" charset="0"/>
              <a:cs typeface="Roboto" panose="02000000000000000000" pitchFamily="2" charset="0"/>
            </a:rPr>
            <a:t>Later in 2026 - Further consultation on CCS-aligned Phase 1b arrangements and API enhancements</a:t>
          </a:r>
        </a:p>
        <a:p>
          <a:pPr marL="171450" lvl="1" indent="-171450" algn="l" defTabSz="711200">
            <a:lnSpc>
              <a:spcPct val="90000"/>
            </a:lnSpc>
            <a:spcBef>
              <a:spcPct val="0"/>
            </a:spcBef>
            <a:spcAft>
              <a:spcPct val="15000"/>
            </a:spcAft>
            <a:buFont typeface="Arial" panose="020B0604020202020204" pitchFamily="34" charset="0"/>
            <a:buChar char="•"/>
          </a:pPr>
          <a:r>
            <a:rPr lang="en-GB" sz="1600" b="0" i="0" kern="1200">
              <a:latin typeface="Roboto" panose="02000000000000000000" pitchFamily="2" charset="0"/>
              <a:ea typeface="Roboto" panose="02000000000000000000" pitchFamily="2" charset="0"/>
              <a:cs typeface="Roboto" panose="02000000000000000000" pitchFamily="2" charset="0"/>
            </a:rPr>
            <a:t>18 February 2027 - Phase 1a Go-Live (Public Tariff Pricing Data)</a:t>
          </a:r>
        </a:p>
        <a:p>
          <a:pPr marL="171450" lvl="1" indent="-171450" algn="l" defTabSz="711200">
            <a:lnSpc>
              <a:spcPct val="90000"/>
            </a:lnSpc>
            <a:spcBef>
              <a:spcPct val="0"/>
            </a:spcBef>
            <a:spcAft>
              <a:spcPct val="15000"/>
            </a:spcAft>
            <a:buFont typeface="Arial" panose="020B0604020202020204" pitchFamily="34" charset="0"/>
            <a:buChar char="•"/>
          </a:pPr>
          <a:r>
            <a:rPr lang="en-GB" sz="1600" b="0" i="0" kern="1200">
              <a:latin typeface="Roboto" panose="02000000000000000000" pitchFamily="2" charset="0"/>
              <a:ea typeface="Roboto" panose="02000000000000000000" pitchFamily="2" charset="0"/>
              <a:cs typeface="Roboto" panose="02000000000000000000" pitchFamily="2" charset="0"/>
            </a:rPr>
            <a:t>November 2027 - Phase 1b Go-Live (Consumer Specific Tariff Information)</a:t>
          </a:r>
        </a:p>
      </dsp:txBody>
      <dsp:txXfrm>
        <a:off x="2936273" y="85158"/>
        <a:ext cx="4466357" cy="3373947"/>
      </dsp:txXfrm>
    </dsp:sp>
    <dsp:sp modelId="{6BEC4906-DAB5-447C-98D1-227A680934CE}">
      <dsp:nvSpPr>
        <dsp:cNvPr id="0" name=""/>
        <dsp:cNvSpPr/>
      </dsp:nvSpPr>
      <dsp:spPr>
        <a:xfrm>
          <a:off x="2855321" y="3459105"/>
          <a:ext cx="4628261" cy="1485606"/>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0" rIns="68580" bIns="0" numCol="1" spcCol="1270" anchor="ctr" anchorCtr="0">
          <a:noAutofit/>
        </a:bodyPr>
        <a:lstStyle/>
        <a:p>
          <a:pPr marL="0" lvl="0" indent="0" algn="l" defTabSz="2400300">
            <a:lnSpc>
              <a:spcPct val="90000"/>
            </a:lnSpc>
            <a:spcBef>
              <a:spcPct val="0"/>
            </a:spcBef>
            <a:spcAft>
              <a:spcPct val="35000"/>
            </a:spcAft>
            <a:buNone/>
          </a:pPr>
          <a:r>
            <a:rPr lang="en-GB" sz="5400" kern="1200">
              <a:latin typeface="Roboto" panose="02000000000000000000" pitchFamily="2" charset="0"/>
              <a:ea typeface="Roboto" panose="02000000000000000000" pitchFamily="2" charset="0"/>
              <a:cs typeface="Roboto" panose="02000000000000000000" pitchFamily="2" charset="0"/>
            </a:rPr>
            <a:t>Key Dates</a:t>
          </a:r>
        </a:p>
      </dsp:txBody>
      <dsp:txXfrm>
        <a:off x="2855321" y="3459105"/>
        <a:ext cx="3259339" cy="1485606"/>
      </dsp:txXfrm>
    </dsp:sp>
    <dsp:sp modelId="{8ED1DB2F-C766-40C3-ADCB-85D83C2FE878}">
      <dsp:nvSpPr>
        <dsp:cNvPr id="0" name=""/>
        <dsp:cNvSpPr/>
      </dsp:nvSpPr>
      <dsp:spPr>
        <a:xfrm>
          <a:off x="6046915" y="3622234"/>
          <a:ext cx="1209492" cy="1219875"/>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552" y="1126652"/>
          <a:ext cx="3367582" cy="251382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DCC had been making progress resolving address data issues, but they recognised the REC had no mechanism to clearly establish Code-level targets for address improvement, or overall market performance.</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DCC AQP set out invalid postcodes and plot addresses as key areas for improvement.</a:t>
          </a:r>
        </a:p>
      </dsp:txBody>
      <dsp:txXfrm>
        <a:off x="68454" y="1185554"/>
        <a:ext cx="3249778" cy="2454927"/>
      </dsp:txXfrm>
    </dsp:sp>
    <dsp:sp modelId="{59309587-75CA-498A-9667-37C7904DFB4D}">
      <dsp:nvSpPr>
        <dsp:cNvPr id="0" name=""/>
        <dsp:cNvSpPr/>
      </dsp:nvSpPr>
      <dsp:spPr>
        <a:xfrm>
          <a:off x="9552" y="3640482"/>
          <a:ext cx="3367582" cy="1080946"/>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0" rIns="49530" bIns="0" numCol="1" spcCol="1270" anchor="ctr" anchorCtr="0">
          <a:noAutofit/>
        </a:bodyPr>
        <a:lstStyle/>
        <a:p>
          <a:pPr marL="0" lvl="0" indent="0" algn="l" defTabSz="1733550">
            <a:lnSpc>
              <a:spcPct val="90000"/>
            </a:lnSpc>
            <a:spcBef>
              <a:spcPct val="0"/>
            </a:spcBef>
            <a:spcAft>
              <a:spcPct val="35000"/>
            </a:spcAft>
            <a:buNone/>
          </a:pPr>
          <a:r>
            <a:rPr lang="en-GB" sz="3900" kern="1200">
              <a:latin typeface="Roboto" panose="02000000000000000000" pitchFamily="2" charset="0"/>
              <a:ea typeface="Roboto" panose="02000000000000000000" pitchFamily="2" charset="0"/>
              <a:cs typeface="Roboto" panose="02000000000000000000" pitchFamily="2" charset="0"/>
            </a:rPr>
            <a:t>Problem</a:t>
          </a:r>
        </a:p>
      </dsp:txBody>
      <dsp:txXfrm>
        <a:off x="9552" y="3640482"/>
        <a:ext cx="2371536" cy="1080946"/>
      </dsp:txXfrm>
    </dsp:sp>
    <dsp:sp modelId="{E9870623-2013-450C-940B-F5956DD1A7AA}">
      <dsp:nvSpPr>
        <dsp:cNvPr id="0" name=""/>
        <dsp:cNvSpPr/>
      </dsp:nvSpPr>
      <dsp:spPr>
        <a:xfrm>
          <a:off x="2211574" y="3771782"/>
          <a:ext cx="884002" cy="843291"/>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799685" y="1115576"/>
          <a:ext cx="3367582" cy="251382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hlinkClick xmlns:r="http://schemas.openxmlformats.org/officeDocument/2006/relationships" r:id="rId2"/>
            </a:rPr>
            <a:t>R0283 Annual Address Management Plan Updates</a:t>
          </a:r>
          <a:r>
            <a:rPr lang="en-GB" sz="1600" kern="1200">
              <a:latin typeface="Roboto" panose="02000000000000000000" pitchFamily="2" charset="0"/>
              <a:ea typeface="Roboto" panose="02000000000000000000" pitchFamily="2" charset="0"/>
              <a:cs typeface="Roboto" panose="02000000000000000000" pitchFamily="2" charset="0"/>
            </a:rPr>
            <a:t> introduced the concept of the Address Prioritisation Matrix (APM).</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Trial has been taking place to enhance the DCC data to allow targeted improvements.	</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Electricity data was enhanced using EES data.</a:t>
          </a:r>
        </a:p>
      </dsp:txBody>
      <dsp:txXfrm>
        <a:off x="3858587" y="1174478"/>
        <a:ext cx="3249778" cy="2454927"/>
      </dsp:txXfrm>
    </dsp:sp>
    <dsp:sp modelId="{6BEC4906-DAB5-447C-98D1-227A680934CE}">
      <dsp:nvSpPr>
        <dsp:cNvPr id="0" name=""/>
        <dsp:cNvSpPr/>
      </dsp:nvSpPr>
      <dsp:spPr>
        <a:xfrm>
          <a:off x="3799685" y="3629405"/>
          <a:ext cx="3367582" cy="1080946"/>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0" rIns="49530" bIns="0" numCol="1" spcCol="1270" anchor="ctr" anchorCtr="0">
          <a:noAutofit/>
        </a:bodyPr>
        <a:lstStyle/>
        <a:p>
          <a:pPr marL="0" lvl="0" indent="0" algn="l" defTabSz="1733550">
            <a:lnSpc>
              <a:spcPct val="90000"/>
            </a:lnSpc>
            <a:spcBef>
              <a:spcPct val="0"/>
            </a:spcBef>
            <a:spcAft>
              <a:spcPct val="35000"/>
            </a:spcAft>
            <a:buNone/>
          </a:pPr>
          <a:r>
            <a:rPr lang="en-GB" sz="3900" kern="1200">
              <a:latin typeface="Roboto" panose="02000000000000000000" pitchFamily="2" charset="0"/>
              <a:ea typeface="Roboto" panose="02000000000000000000" pitchFamily="2" charset="0"/>
              <a:cs typeface="Roboto" panose="02000000000000000000" pitchFamily="2" charset="0"/>
            </a:rPr>
            <a:t>Overview</a:t>
          </a:r>
        </a:p>
      </dsp:txBody>
      <dsp:txXfrm>
        <a:off x="3799685" y="3629405"/>
        <a:ext cx="2371536" cy="1080946"/>
      </dsp:txXfrm>
    </dsp:sp>
    <dsp:sp modelId="{8ED1DB2F-C766-40C3-ADCB-85D83C2FE878}">
      <dsp:nvSpPr>
        <dsp:cNvPr id="0" name=""/>
        <dsp:cNvSpPr/>
      </dsp:nvSpPr>
      <dsp:spPr>
        <a:xfrm>
          <a:off x="6121929" y="3748100"/>
          <a:ext cx="880041" cy="887597"/>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587837" y="1123997"/>
          <a:ext cx="3367582" cy="251382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Electricity invalid postcodes to be populated in the matrix first.</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Pending discussions at CHIG and RIG.</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Current plan is 3-week consultation June-July with decision expected July 26 PAB and go live either Aug or Sept 2026</a:t>
          </a:r>
        </a:p>
      </dsp:txBody>
      <dsp:txXfrm>
        <a:off x="7646739" y="1182899"/>
        <a:ext cx="3249778" cy="2454927"/>
      </dsp:txXfrm>
    </dsp:sp>
    <dsp:sp modelId="{5FB7CE3B-A9EA-4CAD-9FB4-015ABC464307}">
      <dsp:nvSpPr>
        <dsp:cNvPr id="0" name=""/>
        <dsp:cNvSpPr/>
      </dsp:nvSpPr>
      <dsp:spPr>
        <a:xfrm>
          <a:off x="7587837" y="3637827"/>
          <a:ext cx="3367582" cy="1080946"/>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0" rIns="49530" bIns="0" numCol="1" spcCol="1270" anchor="ctr" anchorCtr="0">
          <a:noAutofit/>
        </a:bodyPr>
        <a:lstStyle/>
        <a:p>
          <a:pPr marL="0" lvl="0" indent="0" algn="l" defTabSz="1733550">
            <a:lnSpc>
              <a:spcPct val="90000"/>
            </a:lnSpc>
            <a:spcBef>
              <a:spcPct val="0"/>
            </a:spcBef>
            <a:spcAft>
              <a:spcPct val="35000"/>
            </a:spcAft>
            <a:buNone/>
          </a:pPr>
          <a:r>
            <a:rPr lang="en-GB" sz="3900" kern="1200">
              <a:latin typeface="Roboto" panose="02000000000000000000" pitchFamily="2" charset="0"/>
              <a:ea typeface="Roboto" panose="02000000000000000000" pitchFamily="2" charset="0"/>
              <a:cs typeface="Roboto" panose="02000000000000000000" pitchFamily="2" charset="0"/>
            </a:rPr>
            <a:t>Timetable</a:t>
          </a:r>
        </a:p>
      </dsp:txBody>
      <dsp:txXfrm>
        <a:off x="7587837" y="3637827"/>
        <a:ext cx="2371536" cy="1080946"/>
      </dsp:txXfrm>
    </dsp:sp>
    <dsp:sp modelId="{3ADE0D21-F4D8-42C6-BEBB-886B839101F1}">
      <dsp:nvSpPr>
        <dsp:cNvPr id="0" name=""/>
        <dsp:cNvSpPr/>
      </dsp:nvSpPr>
      <dsp:spPr>
        <a:xfrm>
          <a:off x="9985127" y="3731498"/>
          <a:ext cx="809251" cy="853911"/>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2760464" y="30077"/>
          <a:ext cx="4808276" cy="3589276"/>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91440" rIns="30480" bIns="30480" numCol="1" spcCol="1270" anchor="t" anchorCtr="0">
          <a:noAutofit/>
        </a:bodyPr>
        <a:lstStyle/>
        <a:p>
          <a:pPr marL="228600" lvl="1" indent="-228600" algn="l" defTabSz="1066800">
            <a:lnSpc>
              <a:spcPct val="90000"/>
            </a:lnSpc>
            <a:spcBef>
              <a:spcPct val="0"/>
            </a:spcBef>
            <a:spcAft>
              <a:spcPct val="15000"/>
            </a:spcAft>
            <a:buChar char="•"/>
          </a:pPr>
          <a:r>
            <a:rPr lang="en-GB" sz="2400" kern="1200">
              <a:latin typeface="Roboto" panose="02000000000000000000" pitchFamily="2" charset="0"/>
              <a:ea typeface="Roboto" panose="02000000000000000000" pitchFamily="2" charset="0"/>
              <a:cs typeface="Roboto" panose="02000000000000000000" pitchFamily="2" charset="0"/>
            </a:rPr>
            <a:t>Feedback on the data items used to enhance the data;</a:t>
          </a:r>
        </a:p>
        <a:p>
          <a:pPr marL="228600" lvl="1" indent="-228600" algn="l" defTabSz="1066800">
            <a:lnSpc>
              <a:spcPct val="90000"/>
            </a:lnSpc>
            <a:spcBef>
              <a:spcPct val="0"/>
            </a:spcBef>
            <a:spcAft>
              <a:spcPct val="15000"/>
            </a:spcAft>
            <a:buChar char="•"/>
          </a:pPr>
          <a:r>
            <a:rPr lang="en-GB" sz="2400" kern="1200">
              <a:latin typeface="Roboto" panose="02000000000000000000" pitchFamily="2" charset="0"/>
              <a:ea typeface="Roboto" panose="02000000000000000000" pitchFamily="2" charset="0"/>
              <a:cs typeface="Roboto" panose="02000000000000000000" pitchFamily="2" charset="0"/>
            </a:rPr>
            <a:t>Feedback on the suggested reporting categories;</a:t>
          </a:r>
        </a:p>
        <a:p>
          <a:pPr marL="228600" lvl="1" indent="-228600" algn="l" defTabSz="1066800">
            <a:lnSpc>
              <a:spcPct val="90000"/>
            </a:lnSpc>
            <a:spcBef>
              <a:spcPct val="0"/>
            </a:spcBef>
            <a:spcAft>
              <a:spcPct val="15000"/>
            </a:spcAft>
            <a:buChar char="•"/>
          </a:pPr>
          <a:r>
            <a:rPr lang="en-GB" sz="2400" kern="1200">
              <a:latin typeface="Roboto" panose="02000000000000000000" pitchFamily="2" charset="0"/>
              <a:ea typeface="Roboto" panose="02000000000000000000" pitchFamily="2" charset="0"/>
              <a:cs typeface="Roboto" panose="02000000000000000000" pitchFamily="2" charset="0"/>
            </a:rPr>
            <a:t>Feedback on the prioritisations;</a:t>
          </a:r>
        </a:p>
        <a:p>
          <a:pPr marL="228600" lvl="1" indent="-228600" algn="l" defTabSz="1066800">
            <a:lnSpc>
              <a:spcPct val="90000"/>
            </a:lnSpc>
            <a:spcBef>
              <a:spcPct val="0"/>
            </a:spcBef>
            <a:spcAft>
              <a:spcPct val="15000"/>
            </a:spcAft>
            <a:buChar char="•"/>
          </a:pPr>
          <a:r>
            <a:rPr lang="en-GB" sz="2400" kern="1200">
              <a:latin typeface="Roboto" panose="02000000000000000000" pitchFamily="2" charset="0"/>
              <a:ea typeface="Roboto" panose="02000000000000000000" pitchFamily="2" charset="0"/>
              <a:cs typeface="Roboto" panose="02000000000000000000" pitchFamily="2" charset="0"/>
            </a:rPr>
            <a:t>Any recommendations for SLAs; and</a:t>
          </a:r>
        </a:p>
        <a:p>
          <a:pPr marL="228600" lvl="1" indent="-228600" algn="l" defTabSz="1066800">
            <a:lnSpc>
              <a:spcPct val="90000"/>
            </a:lnSpc>
            <a:spcBef>
              <a:spcPct val="0"/>
            </a:spcBef>
            <a:spcAft>
              <a:spcPct val="15000"/>
            </a:spcAft>
            <a:buChar char="•"/>
          </a:pPr>
          <a:r>
            <a:rPr lang="en-GB" sz="2400" kern="1200">
              <a:latin typeface="Roboto" panose="02000000000000000000" pitchFamily="2" charset="0"/>
              <a:ea typeface="Roboto" panose="02000000000000000000" pitchFamily="2" charset="0"/>
              <a:cs typeface="Roboto" panose="02000000000000000000" pitchFamily="2" charset="0"/>
            </a:rPr>
            <a:t>Feedback on expected implementation date.</a:t>
          </a:r>
        </a:p>
        <a:p>
          <a:pPr marL="228600" lvl="1" indent="-228600" algn="l" defTabSz="1066800">
            <a:lnSpc>
              <a:spcPct val="90000"/>
            </a:lnSpc>
            <a:spcBef>
              <a:spcPct val="0"/>
            </a:spcBef>
            <a:spcAft>
              <a:spcPct val="15000"/>
            </a:spcAft>
            <a:buChar char="•"/>
          </a:pPr>
          <a:endParaRPr lang="en-GB" sz="2400" kern="1200">
            <a:latin typeface="+mn-lt"/>
          </a:endParaRPr>
        </a:p>
      </dsp:txBody>
      <dsp:txXfrm>
        <a:off x="2844565" y="114178"/>
        <a:ext cx="4640074" cy="3505175"/>
      </dsp:txXfrm>
    </dsp:sp>
    <dsp:sp modelId="{59309587-75CA-498A-9667-37C7904DFB4D}">
      <dsp:nvSpPr>
        <dsp:cNvPr id="0" name=""/>
        <dsp:cNvSpPr/>
      </dsp:nvSpPr>
      <dsp:spPr>
        <a:xfrm>
          <a:off x="2760464" y="3607507"/>
          <a:ext cx="4808276" cy="1543388"/>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0" rIns="60960" bIns="0" numCol="1" spcCol="1270" anchor="ctr" anchorCtr="0">
          <a:noAutofit/>
        </a:bodyPr>
        <a:lstStyle/>
        <a:p>
          <a:pPr marL="0" lvl="0" indent="0" algn="l" defTabSz="2133600">
            <a:lnSpc>
              <a:spcPct val="90000"/>
            </a:lnSpc>
            <a:spcBef>
              <a:spcPct val="0"/>
            </a:spcBef>
            <a:spcAft>
              <a:spcPct val="35000"/>
            </a:spcAft>
            <a:buNone/>
          </a:pPr>
          <a:r>
            <a:rPr lang="en-GB" sz="4800" kern="1200">
              <a:latin typeface="+mn-lt"/>
              <a:ea typeface="Roboto" panose="02000000000000000000" pitchFamily="2" charset="0"/>
              <a:cs typeface="Roboto" panose="02000000000000000000" pitchFamily="2" charset="0"/>
            </a:rPr>
            <a:t>Questions</a:t>
          </a:r>
        </a:p>
      </dsp:txBody>
      <dsp:txXfrm>
        <a:off x="2760464" y="3607507"/>
        <a:ext cx="3386109" cy="1543388"/>
      </dsp:txXfrm>
    </dsp:sp>
    <dsp:sp modelId="{E9870623-2013-450C-940B-F5956DD1A7AA}">
      <dsp:nvSpPr>
        <dsp:cNvPr id="0" name=""/>
        <dsp:cNvSpPr/>
      </dsp:nvSpPr>
      <dsp:spPr>
        <a:xfrm>
          <a:off x="5904538" y="3780409"/>
          <a:ext cx="1262189" cy="1204062"/>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084" y="988732"/>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57150" rIns="19050" bIns="19050" numCol="1" spcCol="1270" anchor="t" anchorCtr="0">
          <a:noAutofit/>
        </a:bodyPr>
        <a:lstStyle/>
        <a:p>
          <a:pPr marL="114300" lvl="1" indent="-114300" algn="l" defTabSz="666750">
            <a:lnSpc>
              <a:spcPct val="90000"/>
            </a:lnSpc>
            <a:spcBef>
              <a:spcPct val="0"/>
            </a:spcBef>
            <a:spcAft>
              <a:spcPct val="15000"/>
            </a:spcAft>
            <a:buChar char="•"/>
          </a:pPr>
          <a:r>
            <a:rPr lang="en-GB" sz="1500" kern="1200">
              <a:latin typeface="Roboto" panose="02000000000000000000" pitchFamily="2" charset="0"/>
              <a:ea typeface="Roboto" panose="02000000000000000000" pitchFamily="2" charset="0"/>
              <a:cs typeface="Roboto" panose="02000000000000000000" pitchFamily="2" charset="0"/>
            </a:rPr>
            <a:t>This Issue seeks to solve the gap between the documented REC Crossed Meters process and how it is being applied operationally. The aim is to ensure all Parties fully understand the process, apply it consistently, and have the support necessary to achieve timely, correct resolution of Crossed Meter cases.</a:t>
          </a:r>
        </a:p>
      </dsp:txBody>
      <dsp:txXfrm>
        <a:off x="65096" y="1044744"/>
        <a:ext cx="3090335" cy="2334481"/>
      </dsp:txXfrm>
    </dsp:sp>
    <dsp:sp modelId="{59309587-75CA-498A-9667-37C7904DFB4D}">
      <dsp:nvSpPr>
        <dsp:cNvPr id="0" name=""/>
        <dsp:cNvSpPr/>
      </dsp:nvSpPr>
      <dsp:spPr>
        <a:xfrm>
          <a:off x="9084" y="3379226"/>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en-GB" sz="2800" kern="1200">
              <a:latin typeface="Roboto" panose="02000000000000000000" pitchFamily="2" charset="0"/>
              <a:ea typeface="Roboto" panose="02000000000000000000" pitchFamily="2" charset="0"/>
              <a:cs typeface="Roboto" panose="02000000000000000000" pitchFamily="2" charset="0"/>
            </a:rPr>
            <a:t>Issue</a:t>
          </a:r>
        </a:p>
      </dsp:txBody>
      <dsp:txXfrm>
        <a:off x="9084" y="3379226"/>
        <a:ext cx="2255182" cy="1027912"/>
      </dsp:txXfrm>
    </dsp:sp>
    <dsp:sp modelId="{E9870623-2013-450C-940B-F5956DD1A7AA}">
      <dsp:nvSpPr>
        <dsp:cNvPr id="0" name=""/>
        <dsp:cNvSpPr/>
      </dsp:nvSpPr>
      <dsp:spPr>
        <a:xfrm>
          <a:off x="2103068" y="3504084"/>
          <a:ext cx="840630" cy="801917"/>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978199"/>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57150" rIns="19050" bIns="19050" numCol="1" spcCol="1270" anchor="t" anchorCtr="0">
          <a:noAutofit/>
        </a:bodyPr>
        <a:lstStyle/>
        <a:p>
          <a:pPr marL="114300" lvl="1" indent="-114300" algn="l" defTabSz="666750">
            <a:lnSpc>
              <a:spcPct val="90000"/>
            </a:lnSpc>
            <a:spcBef>
              <a:spcPct val="0"/>
            </a:spcBef>
            <a:spcAft>
              <a:spcPct val="15000"/>
            </a:spcAft>
            <a:buChar char="•"/>
          </a:pPr>
          <a:r>
            <a:rPr lang="en-GB" sz="1500" kern="1200">
              <a:latin typeface="Roboto" panose="02000000000000000000" pitchFamily="2" charset="0"/>
              <a:ea typeface="Roboto" panose="02000000000000000000" pitchFamily="2" charset="0"/>
              <a:cs typeface="Roboto" panose="02000000000000000000" pitchFamily="2" charset="0"/>
            </a:rPr>
            <a:t>Information Request</a:t>
          </a:r>
        </a:p>
        <a:p>
          <a:pPr marL="228600" lvl="2" indent="-114300" algn="l" defTabSz="666750">
            <a:lnSpc>
              <a:spcPct val="90000"/>
            </a:lnSpc>
            <a:spcBef>
              <a:spcPct val="0"/>
            </a:spcBef>
            <a:spcAft>
              <a:spcPct val="15000"/>
            </a:spcAft>
            <a:buChar char="•"/>
          </a:pPr>
          <a:r>
            <a:rPr lang="en-GB" sz="1500" kern="1200">
              <a:latin typeface="Roboto" panose="02000000000000000000" pitchFamily="2" charset="0"/>
              <a:ea typeface="Roboto" panose="02000000000000000000" pitchFamily="2" charset="0"/>
              <a:cs typeface="Roboto" panose="02000000000000000000" pitchFamily="2" charset="0"/>
            </a:rPr>
            <a:t>10 April – 08 May</a:t>
          </a:r>
        </a:p>
        <a:p>
          <a:pPr marL="171450" lvl="1" indent="-171450" algn="l" defTabSz="711200">
            <a:lnSpc>
              <a:spcPct val="90000"/>
            </a:lnSpc>
            <a:spcBef>
              <a:spcPct val="0"/>
            </a:spcBef>
            <a:spcAft>
              <a:spcPct val="15000"/>
            </a:spcAft>
            <a:buChar char="•"/>
          </a:pP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3669274" y="1034211"/>
        <a:ext cx="3090335" cy="2334481"/>
      </dsp:txXfrm>
    </dsp:sp>
    <dsp:sp modelId="{6BEC4906-DAB5-447C-98D1-227A680934CE}">
      <dsp:nvSpPr>
        <dsp:cNvPr id="0" name=""/>
        <dsp:cNvSpPr/>
      </dsp:nvSpPr>
      <dsp:spPr>
        <a:xfrm>
          <a:off x="3613262" y="3368693"/>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en-GB" sz="2800" kern="1200">
              <a:latin typeface="Roboto" panose="02000000000000000000" pitchFamily="2" charset="0"/>
              <a:ea typeface="Roboto" panose="02000000000000000000" pitchFamily="2" charset="0"/>
              <a:cs typeface="Roboto" panose="02000000000000000000" pitchFamily="2" charset="0"/>
            </a:rPr>
            <a:t>Progress so far</a:t>
          </a:r>
        </a:p>
      </dsp:txBody>
      <dsp:txXfrm>
        <a:off x="3613262" y="3368693"/>
        <a:ext cx="2255182" cy="1027912"/>
      </dsp:txXfrm>
    </dsp:sp>
    <dsp:sp modelId="{8ED1DB2F-C766-40C3-ADCB-85D83C2FE878}">
      <dsp:nvSpPr>
        <dsp:cNvPr id="0" name=""/>
        <dsp:cNvSpPr/>
      </dsp:nvSpPr>
      <dsp:spPr>
        <a:xfrm>
          <a:off x="5821570" y="3481564"/>
          <a:ext cx="836864" cy="84404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215556" y="986208"/>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57150" rIns="19050" bIns="19050" numCol="1" spcCol="1270" anchor="t" anchorCtr="0">
          <a:noAutofit/>
        </a:bodyPr>
        <a:lstStyle/>
        <a:p>
          <a:pPr marL="114300" lvl="1" indent="-114300" algn="l" defTabSz="666750">
            <a:lnSpc>
              <a:spcPct val="90000"/>
            </a:lnSpc>
            <a:spcBef>
              <a:spcPct val="0"/>
            </a:spcBef>
            <a:spcAft>
              <a:spcPct val="15000"/>
            </a:spcAft>
            <a:buChar char="•"/>
          </a:pPr>
          <a:r>
            <a:rPr lang="en-GB" sz="1500" kern="1200">
              <a:latin typeface="Roboto" panose="02000000000000000000" pitchFamily="2" charset="0"/>
              <a:ea typeface="Roboto" panose="02000000000000000000" pitchFamily="2" charset="0"/>
              <a:cs typeface="Roboto" panose="02000000000000000000" pitchFamily="2" charset="0"/>
            </a:rPr>
            <a:t>Themes identified (10)</a:t>
          </a:r>
        </a:p>
        <a:p>
          <a:pPr marL="114300" lvl="1" indent="-114300" algn="l" defTabSz="666750">
            <a:lnSpc>
              <a:spcPct val="90000"/>
            </a:lnSpc>
            <a:spcBef>
              <a:spcPct val="0"/>
            </a:spcBef>
            <a:spcAft>
              <a:spcPct val="15000"/>
            </a:spcAft>
            <a:buChar char="•"/>
          </a:pPr>
          <a:r>
            <a:rPr lang="en-GB" sz="1500" kern="1200">
              <a:latin typeface="Roboto" panose="02000000000000000000" pitchFamily="2" charset="0"/>
              <a:ea typeface="Roboto" panose="02000000000000000000" pitchFamily="2" charset="0"/>
              <a:cs typeface="Roboto" panose="02000000000000000000" pitchFamily="2" charset="0"/>
            </a:rPr>
            <a:t>Potential quick win actions</a:t>
          </a:r>
        </a:p>
      </dsp:txBody>
      <dsp:txXfrm>
        <a:off x="7271568" y="1042220"/>
        <a:ext cx="3090335" cy="2334481"/>
      </dsp:txXfrm>
    </dsp:sp>
    <dsp:sp modelId="{5FB7CE3B-A9EA-4CAD-9FB4-015ABC464307}">
      <dsp:nvSpPr>
        <dsp:cNvPr id="0" name=""/>
        <dsp:cNvSpPr/>
      </dsp:nvSpPr>
      <dsp:spPr>
        <a:xfrm>
          <a:off x="7215556" y="3376701"/>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marL="0" lvl="0" indent="0" algn="l" defTabSz="1244600">
            <a:lnSpc>
              <a:spcPct val="90000"/>
            </a:lnSpc>
            <a:spcBef>
              <a:spcPct val="0"/>
            </a:spcBef>
            <a:spcAft>
              <a:spcPct val="35000"/>
            </a:spcAft>
            <a:buNone/>
          </a:pPr>
          <a:r>
            <a:rPr lang="en-GB" sz="2800" kern="1200">
              <a:latin typeface="Roboto" panose="02000000000000000000" pitchFamily="2" charset="0"/>
              <a:ea typeface="Roboto" panose="02000000000000000000" pitchFamily="2" charset="0"/>
              <a:cs typeface="Roboto" panose="02000000000000000000" pitchFamily="2" charset="0"/>
            </a:rPr>
            <a:t>Change Issues Group</a:t>
          </a:r>
        </a:p>
      </dsp:txBody>
      <dsp:txXfrm>
        <a:off x="7215556" y="3376701"/>
        <a:ext cx="2255182" cy="1027912"/>
      </dsp:txXfrm>
    </dsp:sp>
    <dsp:sp modelId="{3ADE0D21-F4D8-42C6-BEBB-886B839101F1}">
      <dsp:nvSpPr>
        <dsp:cNvPr id="0" name=""/>
        <dsp:cNvSpPr/>
      </dsp:nvSpPr>
      <dsp:spPr>
        <a:xfrm>
          <a:off x="9495228" y="3465777"/>
          <a:ext cx="769547" cy="81201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04/06/2026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04/06/2026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6191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 Whilst the REC already operated a relatively mature and detailed prioritisation approach through its existing Prioritisation Matrix arrangements, the implementation of the harmonised framework aligns the REC with a standardised cross-code methodology and governance approach being introduced across all industry codes. The operational impact for the REC is comparatively limited when compared to some other codes where more significant process and governance changes are being introduced.</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B18D0-8832-4D7D-86BE-3741CA47D7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8614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a:t>An activity has been completed to assign all live Change Proposals and Issues a new prioritisation status of either High or Standard assessed against three equally rated criteria as follows;</a:t>
            </a:r>
          </a:p>
          <a:p>
            <a:endParaRPr lang="en-GB" sz="900"/>
          </a:p>
          <a:p>
            <a:pPr marL="285750" indent="-285750">
              <a:buClr>
                <a:srgbClr val="70ADA3"/>
              </a:buClr>
              <a:buFont typeface="Wingdings" panose="05000000000000000000" pitchFamily="2" charset="2"/>
              <a:buChar char="v"/>
            </a:pPr>
            <a:r>
              <a:rPr lang="en-GB" sz="900" b="1"/>
              <a:t>Alignment with the SDS</a:t>
            </a:r>
            <a:r>
              <a:rPr lang="en-GB" sz="900"/>
              <a:t> includes being able to demonstrate a link to the delivery of government policies and developments relating to the energy sector as set out in the SDS. </a:t>
            </a:r>
          </a:p>
          <a:p>
            <a:pPr marL="285750" indent="-285750">
              <a:buClr>
                <a:srgbClr val="70ADA3"/>
              </a:buClr>
              <a:buFont typeface="Wingdings" panose="05000000000000000000" pitchFamily="2" charset="2"/>
              <a:buChar char="v"/>
            </a:pPr>
            <a:endParaRPr lang="en-GB" sz="900"/>
          </a:p>
          <a:p>
            <a:pPr marL="285750" indent="-285750">
              <a:buClr>
                <a:srgbClr val="70ADA3"/>
              </a:buClr>
              <a:buFont typeface="Wingdings" panose="05000000000000000000" pitchFamily="2" charset="2"/>
              <a:buChar char="v"/>
            </a:pPr>
            <a:r>
              <a:rPr lang="en-GB" sz="900" b="1"/>
              <a:t>Complexity</a:t>
            </a:r>
            <a:r>
              <a:rPr lang="en-GB" sz="900"/>
              <a:t> includes the level of industry resource, knowledge and/or time required to progress the modification through to implementation. </a:t>
            </a:r>
          </a:p>
          <a:p>
            <a:pPr marL="285750" indent="-285750">
              <a:buClr>
                <a:srgbClr val="70ADA3"/>
              </a:buClr>
              <a:buFont typeface="Wingdings" panose="05000000000000000000" pitchFamily="2" charset="2"/>
              <a:buChar char="v"/>
            </a:pPr>
            <a:endParaRPr lang="en-GB" sz="900"/>
          </a:p>
          <a:p>
            <a:pPr marL="285750" indent="-285750">
              <a:buClr>
                <a:srgbClr val="70ADA3"/>
              </a:buClr>
              <a:buFont typeface="Wingdings" panose="05000000000000000000" pitchFamily="2" charset="2"/>
              <a:buChar char="v"/>
            </a:pPr>
            <a:r>
              <a:rPr lang="en-GB" sz="900" b="1"/>
              <a:t>Importance</a:t>
            </a:r>
            <a:r>
              <a:rPr lang="en-GB" sz="900"/>
              <a:t> includes the perceived value, criticality and risk to industry, consumers, and/or other stakeholders of the implementation of the modification, taking account of written guidance that the Authority may provide. </a:t>
            </a:r>
          </a:p>
          <a:p>
            <a:endParaRPr lang="en-GB"/>
          </a:p>
          <a:p>
            <a:r>
              <a:rPr lang="en-GB"/>
              <a:t>Proposer will be expected- updated change forms, guidance.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804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1098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04/06/2026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92988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2905639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98508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73679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3045532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17843922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04/06/2026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259383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8173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77409986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GB"/>
              <a:t>Click to edit Master title style</a:t>
            </a:r>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77218911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6383994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GB"/>
              <a:t>Click icon to add picture</a:t>
            </a:r>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3169946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0307219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1305748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GB"/>
              <a:t>Click to edit Master title style</a:t>
            </a:r>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002162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14852371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GB"/>
              <a:t>Click icon to add table</a:t>
            </a:r>
          </a:p>
        </p:txBody>
      </p:sp>
    </p:spTree>
    <p:extLst>
      <p:ext uri="{BB962C8B-B14F-4D97-AF65-F5344CB8AC3E}">
        <p14:creationId xmlns:p14="http://schemas.microsoft.com/office/powerpoint/2010/main" val="418572432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GB"/>
              <a:t>Click icon to add table</a:t>
            </a:r>
          </a:p>
        </p:txBody>
      </p:sp>
    </p:spTree>
    <p:extLst>
      <p:ext uri="{BB962C8B-B14F-4D97-AF65-F5344CB8AC3E}">
        <p14:creationId xmlns:p14="http://schemas.microsoft.com/office/powerpoint/2010/main" val="80087585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GB"/>
              <a:t>Click icon to add table</a:t>
            </a:r>
          </a:p>
        </p:txBody>
      </p:sp>
    </p:spTree>
    <p:extLst>
      <p:ext uri="{BB962C8B-B14F-4D97-AF65-F5344CB8AC3E}">
        <p14:creationId xmlns:p14="http://schemas.microsoft.com/office/powerpoint/2010/main" val="257887305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39226471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0858329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53647281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161901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GB"/>
              <a:t>Click to edit Master title style</a:t>
            </a:r>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GB"/>
              <a:t>Click icon to add media</a:t>
            </a:r>
          </a:p>
        </p:txBody>
      </p:sp>
    </p:spTree>
    <p:extLst>
      <p:ext uri="{BB962C8B-B14F-4D97-AF65-F5344CB8AC3E}">
        <p14:creationId xmlns:p14="http://schemas.microsoft.com/office/powerpoint/2010/main" val="152833455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Second level</a:t>
            </a:r>
          </a:p>
        </p:txBody>
      </p:sp>
    </p:spTree>
    <p:extLst>
      <p:ext uri="{BB962C8B-B14F-4D97-AF65-F5344CB8AC3E}">
        <p14:creationId xmlns:p14="http://schemas.microsoft.com/office/powerpoint/2010/main" val="169364929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GB"/>
              <a:t>Click to edit Master title style</a:t>
            </a:r>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GB"/>
              <a:t>Click icon to add table</a:t>
            </a:r>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GB"/>
              <a:t>Click icon to add table</a:t>
            </a:r>
          </a:p>
        </p:txBody>
      </p:sp>
    </p:spTree>
    <p:extLst>
      <p:ext uri="{BB962C8B-B14F-4D97-AF65-F5344CB8AC3E}">
        <p14:creationId xmlns:p14="http://schemas.microsoft.com/office/powerpoint/2010/main" val="116631806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GB"/>
              <a:t>Click icon to add picture</a:t>
            </a:r>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710648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94599836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86523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117" Type="http://schemas.openxmlformats.org/officeDocument/2006/relationships/slideLayout" Target="../slideLayouts/slideLayout146.xml"/><Relationship Id="rId21" Type="http://schemas.openxmlformats.org/officeDocument/2006/relationships/slideLayout" Target="../slideLayouts/slideLayout50.xml"/><Relationship Id="rId42" Type="http://schemas.openxmlformats.org/officeDocument/2006/relationships/slideLayout" Target="../slideLayouts/slideLayout71.xml"/><Relationship Id="rId63" Type="http://schemas.openxmlformats.org/officeDocument/2006/relationships/slideLayout" Target="../slideLayouts/slideLayout92.xml"/><Relationship Id="rId84" Type="http://schemas.openxmlformats.org/officeDocument/2006/relationships/slideLayout" Target="../slideLayouts/slideLayout113.xml"/><Relationship Id="rId138" Type="http://schemas.openxmlformats.org/officeDocument/2006/relationships/slideLayout" Target="../slideLayouts/slideLayout167.xml"/><Relationship Id="rId107" Type="http://schemas.openxmlformats.org/officeDocument/2006/relationships/slideLayout" Target="../slideLayouts/slideLayout136.xml"/><Relationship Id="rId11" Type="http://schemas.openxmlformats.org/officeDocument/2006/relationships/slideLayout" Target="../slideLayouts/slideLayout40.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53" Type="http://schemas.openxmlformats.org/officeDocument/2006/relationships/slideLayout" Target="../slideLayouts/slideLayout82.xml"/><Relationship Id="rId58" Type="http://schemas.openxmlformats.org/officeDocument/2006/relationships/slideLayout" Target="../slideLayouts/slideLayout87.xml"/><Relationship Id="rId74" Type="http://schemas.openxmlformats.org/officeDocument/2006/relationships/slideLayout" Target="../slideLayouts/slideLayout103.xml"/><Relationship Id="rId79" Type="http://schemas.openxmlformats.org/officeDocument/2006/relationships/slideLayout" Target="../slideLayouts/slideLayout108.xml"/><Relationship Id="rId102" Type="http://schemas.openxmlformats.org/officeDocument/2006/relationships/slideLayout" Target="../slideLayouts/slideLayout131.xml"/><Relationship Id="rId123" Type="http://schemas.openxmlformats.org/officeDocument/2006/relationships/slideLayout" Target="../slideLayouts/slideLayout152.xml"/><Relationship Id="rId128" Type="http://schemas.openxmlformats.org/officeDocument/2006/relationships/slideLayout" Target="../slideLayouts/slideLayout157.xml"/><Relationship Id="rId5" Type="http://schemas.openxmlformats.org/officeDocument/2006/relationships/slideLayout" Target="../slideLayouts/slideLayout34.xml"/><Relationship Id="rId90" Type="http://schemas.openxmlformats.org/officeDocument/2006/relationships/slideLayout" Target="../slideLayouts/slideLayout119.xml"/><Relationship Id="rId95" Type="http://schemas.openxmlformats.org/officeDocument/2006/relationships/slideLayout" Target="../slideLayouts/slideLayout124.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43" Type="http://schemas.openxmlformats.org/officeDocument/2006/relationships/slideLayout" Target="../slideLayouts/slideLayout72.xml"/><Relationship Id="rId48" Type="http://schemas.openxmlformats.org/officeDocument/2006/relationships/slideLayout" Target="../slideLayouts/slideLayout77.xml"/><Relationship Id="rId64" Type="http://schemas.openxmlformats.org/officeDocument/2006/relationships/slideLayout" Target="../slideLayouts/slideLayout93.xml"/><Relationship Id="rId69" Type="http://schemas.openxmlformats.org/officeDocument/2006/relationships/slideLayout" Target="../slideLayouts/slideLayout98.xml"/><Relationship Id="rId113" Type="http://schemas.openxmlformats.org/officeDocument/2006/relationships/slideLayout" Target="../slideLayouts/slideLayout142.xml"/><Relationship Id="rId118" Type="http://schemas.openxmlformats.org/officeDocument/2006/relationships/slideLayout" Target="../slideLayouts/slideLayout147.xml"/><Relationship Id="rId134" Type="http://schemas.openxmlformats.org/officeDocument/2006/relationships/slideLayout" Target="../slideLayouts/slideLayout163.xml"/><Relationship Id="rId139" Type="http://schemas.openxmlformats.org/officeDocument/2006/relationships/theme" Target="../theme/theme5.xml"/><Relationship Id="rId80" Type="http://schemas.openxmlformats.org/officeDocument/2006/relationships/slideLayout" Target="../slideLayouts/slideLayout109.xml"/><Relationship Id="rId85" Type="http://schemas.openxmlformats.org/officeDocument/2006/relationships/slideLayout" Target="../slideLayouts/slideLayout114.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33" Type="http://schemas.openxmlformats.org/officeDocument/2006/relationships/slideLayout" Target="../slideLayouts/slideLayout62.xml"/><Relationship Id="rId38" Type="http://schemas.openxmlformats.org/officeDocument/2006/relationships/slideLayout" Target="../slideLayouts/slideLayout67.xml"/><Relationship Id="rId59" Type="http://schemas.openxmlformats.org/officeDocument/2006/relationships/slideLayout" Target="../slideLayouts/slideLayout88.xml"/><Relationship Id="rId103" Type="http://schemas.openxmlformats.org/officeDocument/2006/relationships/slideLayout" Target="../slideLayouts/slideLayout132.xml"/><Relationship Id="rId108" Type="http://schemas.openxmlformats.org/officeDocument/2006/relationships/slideLayout" Target="../slideLayouts/slideLayout137.xml"/><Relationship Id="rId124" Type="http://schemas.openxmlformats.org/officeDocument/2006/relationships/slideLayout" Target="../slideLayouts/slideLayout153.xml"/><Relationship Id="rId129" Type="http://schemas.openxmlformats.org/officeDocument/2006/relationships/slideLayout" Target="../slideLayouts/slideLayout158.xml"/><Relationship Id="rId54" Type="http://schemas.openxmlformats.org/officeDocument/2006/relationships/slideLayout" Target="../slideLayouts/slideLayout83.xml"/><Relationship Id="rId70" Type="http://schemas.openxmlformats.org/officeDocument/2006/relationships/slideLayout" Target="../slideLayouts/slideLayout99.xml"/><Relationship Id="rId75" Type="http://schemas.openxmlformats.org/officeDocument/2006/relationships/slideLayout" Target="../slideLayouts/slideLayout104.xml"/><Relationship Id="rId91" Type="http://schemas.openxmlformats.org/officeDocument/2006/relationships/slideLayout" Target="../slideLayouts/slideLayout120.xml"/><Relationship Id="rId96" Type="http://schemas.openxmlformats.org/officeDocument/2006/relationships/slideLayout" Target="../slideLayouts/slideLayout125.xml"/><Relationship Id="rId140" Type="http://schemas.openxmlformats.org/officeDocument/2006/relationships/image" Target="../media/image1.png"/><Relationship Id="rId1" Type="http://schemas.openxmlformats.org/officeDocument/2006/relationships/slideLayout" Target="../slideLayouts/slideLayout30.xml"/><Relationship Id="rId6" Type="http://schemas.openxmlformats.org/officeDocument/2006/relationships/slideLayout" Target="../slideLayouts/slideLayout35.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49" Type="http://schemas.openxmlformats.org/officeDocument/2006/relationships/slideLayout" Target="../slideLayouts/slideLayout78.xml"/><Relationship Id="rId114" Type="http://schemas.openxmlformats.org/officeDocument/2006/relationships/slideLayout" Target="../slideLayouts/slideLayout143.xml"/><Relationship Id="rId119" Type="http://schemas.openxmlformats.org/officeDocument/2006/relationships/slideLayout" Target="../slideLayouts/slideLayout148.xml"/><Relationship Id="rId44" Type="http://schemas.openxmlformats.org/officeDocument/2006/relationships/slideLayout" Target="../slideLayouts/slideLayout73.xml"/><Relationship Id="rId60" Type="http://schemas.openxmlformats.org/officeDocument/2006/relationships/slideLayout" Target="../slideLayouts/slideLayout89.xml"/><Relationship Id="rId65" Type="http://schemas.openxmlformats.org/officeDocument/2006/relationships/slideLayout" Target="../slideLayouts/slideLayout94.xml"/><Relationship Id="rId81" Type="http://schemas.openxmlformats.org/officeDocument/2006/relationships/slideLayout" Target="../slideLayouts/slideLayout110.xml"/><Relationship Id="rId86" Type="http://schemas.openxmlformats.org/officeDocument/2006/relationships/slideLayout" Target="../slideLayouts/slideLayout115.xml"/><Relationship Id="rId130" Type="http://schemas.openxmlformats.org/officeDocument/2006/relationships/slideLayout" Target="../slideLayouts/slideLayout159.xml"/><Relationship Id="rId135" Type="http://schemas.openxmlformats.org/officeDocument/2006/relationships/slideLayout" Target="../slideLayouts/slideLayout164.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9" Type="http://schemas.openxmlformats.org/officeDocument/2006/relationships/slideLayout" Target="../slideLayouts/slideLayout68.xml"/><Relationship Id="rId109" Type="http://schemas.openxmlformats.org/officeDocument/2006/relationships/slideLayout" Target="../slideLayouts/slideLayout138.xml"/><Relationship Id="rId34" Type="http://schemas.openxmlformats.org/officeDocument/2006/relationships/slideLayout" Target="../slideLayouts/slideLayout63.xml"/><Relationship Id="rId50" Type="http://schemas.openxmlformats.org/officeDocument/2006/relationships/slideLayout" Target="../slideLayouts/slideLayout79.xml"/><Relationship Id="rId55" Type="http://schemas.openxmlformats.org/officeDocument/2006/relationships/slideLayout" Target="../slideLayouts/slideLayout84.xml"/><Relationship Id="rId76" Type="http://schemas.openxmlformats.org/officeDocument/2006/relationships/slideLayout" Target="../slideLayouts/slideLayout105.xml"/><Relationship Id="rId97" Type="http://schemas.openxmlformats.org/officeDocument/2006/relationships/slideLayout" Target="../slideLayouts/slideLayout126.xml"/><Relationship Id="rId104" Type="http://schemas.openxmlformats.org/officeDocument/2006/relationships/slideLayout" Target="../slideLayouts/slideLayout133.xml"/><Relationship Id="rId120" Type="http://schemas.openxmlformats.org/officeDocument/2006/relationships/slideLayout" Target="../slideLayouts/slideLayout149.xml"/><Relationship Id="rId125" Type="http://schemas.openxmlformats.org/officeDocument/2006/relationships/slideLayout" Target="../slideLayouts/slideLayout154.xml"/><Relationship Id="rId141" Type="http://schemas.openxmlformats.org/officeDocument/2006/relationships/image" Target="../media/image2.png"/><Relationship Id="rId7" Type="http://schemas.openxmlformats.org/officeDocument/2006/relationships/slideLayout" Target="../slideLayouts/slideLayout36.xml"/><Relationship Id="rId71" Type="http://schemas.openxmlformats.org/officeDocument/2006/relationships/slideLayout" Target="../slideLayouts/slideLayout100.xml"/><Relationship Id="rId92" Type="http://schemas.openxmlformats.org/officeDocument/2006/relationships/slideLayout" Target="../slideLayouts/slideLayout121.xml"/><Relationship Id="rId2" Type="http://schemas.openxmlformats.org/officeDocument/2006/relationships/slideLayout" Target="../slideLayouts/slideLayout31.xml"/><Relationship Id="rId29" Type="http://schemas.openxmlformats.org/officeDocument/2006/relationships/slideLayout" Target="../slideLayouts/slideLayout58.xml"/><Relationship Id="rId24" Type="http://schemas.openxmlformats.org/officeDocument/2006/relationships/slideLayout" Target="../slideLayouts/slideLayout53.xml"/><Relationship Id="rId40" Type="http://schemas.openxmlformats.org/officeDocument/2006/relationships/slideLayout" Target="../slideLayouts/slideLayout69.xml"/><Relationship Id="rId45" Type="http://schemas.openxmlformats.org/officeDocument/2006/relationships/slideLayout" Target="../slideLayouts/slideLayout74.xml"/><Relationship Id="rId66" Type="http://schemas.openxmlformats.org/officeDocument/2006/relationships/slideLayout" Target="../slideLayouts/slideLayout95.xml"/><Relationship Id="rId87" Type="http://schemas.openxmlformats.org/officeDocument/2006/relationships/slideLayout" Target="../slideLayouts/slideLayout116.xml"/><Relationship Id="rId110" Type="http://schemas.openxmlformats.org/officeDocument/2006/relationships/slideLayout" Target="../slideLayouts/slideLayout139.xml"/><Relationship Id="rId115" Type="http://schemas.openxmlformats.org/officeDocument/2006/relationships/slideLayout" Target="../slideLayouts/slideLayout144.xml"/><Relationship Id="rId131" Type="http://schemas.openxmlformats.org/officeDocument/2006/relationships/slideLayout" Target="../slideLayouts/slideLayout160.xml"/><Relationship Id="rId136" Type="http://schemas.openxmlformats.org/officeDocument/2006/relationships/slideLayout" Target="../slideLayouts/slideLayout165.xml"/><Relationship Id="rId61" Type="http://schemas.openxmlformats.org/officeDocument/2006/relationships/slideLayout" Target="../slideLayouts/slideLayout90.xml"/><Relationship Id="rId82" Type="http://schemas.openxmlformats.org/officeDocument/2006/relationships/slideLayout" Target="../slideLayouts/slideLayout111.xml"/><Relationship Id="rId19" Type="http://schemas.openxmlformats.org/officeDocument/2006/relationships/slideLayout" Target="../slideLayouts/slideLayout48.xml"/><Relationship Id="rId14" Type="http://schemas.openxmlformats.org/officeDocument/2006/relationships/slideLayout" Target="../slideLayouts/slideLayout43.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56" Type="http://schemas.openxmlformats.org/officeDocument/2006/relationships/slideLayout" Target="../slideLayouts/slideLayout85.xml"/><Relationship Id="rId77" Type="http://schemas.openxmlformats.org/officeDocument/2006/relationships/slideLayout" Target="../slideLayouts/slideLayout106.xml"/><Relationship Id="rId100" Type="http://schemas.openxmlformats.org/officeDocument/2006/relationships/slideLayout" Target="../slideLayouts/slideLayout129.xml"/><Relationship Id="rId105" Type="http://schemas.openxmlformats.org/officeDocument/2006/relationships/slideLayout" Target="../slideLayouts/slideLayout134.xml"/><Relationship Id="rId126" Type="http://schemas.openxmlformats.org/officeDocument/2006/relationships/slideLayout" Target="../slideLayouts/slideLayout155.xml"/><Relationship Id="rId8" Type="http://schemas.openxmlformats.org/officeDocument/2006/relationships/slideLayout" Target="../slideLayouts/slideLayout37.xml"/><Relationship Id="rId51" Type="http://schemas.openxmlformats.org/officeDocument/2006/relationships/slideLayout" Target="../slideLayouts/slideLayout80.xml"/><Relationship Id="rId72" Type="http://schemas.openxmlformats.org/officeDocument/2006/relationships/slideLayout" Target="../slideLayouts/slideLayout101.xml"/><Relationship Id="rId93" Type="http://schemas.openxmlformats.org/officeDocument/2006/relationships/slideLayout" Target="../slideLayouts/slideLayout122.xml"/><Relationship Id="rId98" Type="http://schemas.openxmlformats.org/officeDocument/2006/relationships/slideLayout" Target="../slideLayouts/slideLayout127.xml"/><Relationship Id="rId121" Type="http://schemas.openxmlformats.org/officeDocument/2006/relationships/slideLayout" Target="../slideLayouts/slideLayout150.xml"/><Relationship Id="rId3" Type="http://schemas.openxmlformats.org/officeDocument/2006/relationships/slideLayout" Target="../slideLayouts/slideLayout32.xml"/><Relationship Id="rId25" Type="http://schemas.openxmlformats.org/officeDocument/2006/relationships/slideLayout" Target="../slideLayouts/slideLayout54.xml"/><Relationship Id="rId46" Type="http://schemas.openxmlformats.org/officeDocument/2006/relationships/slideLayout" Target="../slideLayouts/slideLayout75.xml"/><Relationship Id="rId67" Type="http://schemas.openxmlformats.org/officeDocument/2006/relationships/slideLayout" Target="../slideLayouts/slideLayout96.xml"/><Relationship Id="rId116" Type="http://schemas.openxmlformats.org/officeDocument/2006/relationships/slideLayout" Target="../slideLayouts/slideLayout145.xml"/><Relationship Id="rId137" Type="http://schemas.openxmlformats.org/officeDocument/2006/relationships/slideLayout" Target="../slideLayouts/slideLayout166.xml"/><Relationship Id="rId20" Type="http://schemas.openxmlformats.org/officeDocument/2006/relationships/slideLayout" Target="../slideLayouts/slideLayout49.xml"/><Relationship Id="rId41" Type="http://schemas.openxmlformats.org/officeDocument/2006/relationships/slideLayout" Target="../slideLayouts/slideLayout70.xml"/><Relationship Id="rId62" Type="http://schemas.openxmlformats.org/officeDocument/2006/relationships/slideLayout" Target="../slideLayouts/slideLayout91.xml"/><Relationship Id="rId83" Type="http://schemas.openxmlformats.org/officeDocument/2006/relationships/slideLayout" Target="../slideLayouts/slideLayout112.xml"/><Relationship Id="rId88" Type="http://schemas.openxmlformats.org/officeDocument/2006/relationships/slideLayout" Target="../slideLayouts/slideLayout117.xml"/><Relationship Id="rId111" Type="http://schemas.openxmlformats.org/officeDocument/2006/relationships/slideLayout" Target="../slideLayouts/slideLayout140.xml"/><Relationship Id="rId132" Type="http://schemas.openxmlformats.org/officeDocument/2006/relationships/slideLayout" Target="../slideLayouts/slideLayout161.xml"/><Relationship Id="rId15" Type="http://schemas.openxmlformats.org/officeDocument/2006/relationships/slideLayout" Target="../slideLayouts/slideLayout44.xml"/><Relationship Id="rId36" Type="http://schemas.openxmlformats.org/officeDocument/2006/relationships/slideLayout" Target="../slideLayouts/slideLayout65.xml"/><Relationship Id="rId57" Type="http://schemas.openxmlformats.org/officeDocument/2006/relationships/slideLayout" Target="../slideLayouts/slideLayout86.xml"/><Relationship Id="rId106" Type="http://schemas.openxmlformats.org/officeDocument/2006/relationships/slideLayout" Target="../slideLayouts/slideLayout135.xml"/><Relationship Id="rId127" Type="http://schemas.openxmlformats.org/officeDocument/2006/relationships/slideLayout" Target="../slideLayouts/slideLayout156.xml"/><Relationship Id="rId10" Type="http://schemas.openxmlformats.org/officeDocument/2006/relationships/slideLayout" Target="../slideLayouts/slideLayout39.xml"/><Relationship Id="rId31" Type="http://schemas.openxmlformats.org/officeDocument/2006/relationships/slideLayout" Target="../slideLayouts/slideLayout60.xml"/><Relationship Id="rId52" Type="http://schemas.openxmlformats.org/officeDocument/2006/relationships/slideLayout" Target="../slideLayouts/slideLayout81.xml"/><Relationship Id="rId73" Type="http://schemas.openxmlformats.org/officeDocument/2006/relationships/slideLayout" Target="../slideLayouts/slideLayout102.xml"/><Relationship Id="rId78" Type="http://schemas.openxmlformats.org/officeDocument/2006/relationships/slideLayout" Target="../slideLayouts/slideLayout107.xml"/><Relationship Id="rId94" Type="http://schemas.openxmlformats.org/officeDocument/2006/relationships/slideLayout" Target="../slideLayouts/slideLayout123.xml"/><Relationship Id="rId99" Type="http://schemas.openxmlformats.org/officeDocument/2006/relationships/slideLayout" Target="../slideLayouts/slideLayout128.xml"/><Relationship Id="rId101" Type="http://schemas.openxmlformats.org/officeDocument/2006/relationships/slideLayout" Target="../slideLayouts/slideLayout130.xml"/><Relationship Id="rId122" Type="http://schemas.openxmlformats.org/officeDocument/2006/relationships/slideLayout" Target="../slideLayouts/slideLayout151.xml"/><Relationship Id="rId4" Type="http://schemas.openxmlformats.org/officeDocument/2006/relationships/slideLayout" Target="../slideLayouts/slideLayout33.xml"/><Relationship Id="rId9" Type="http://schemas.openxmlformats.org/officeDocument/2006/relationships/slideLayout" Target="../slideLayouts/slideLayout38.xml"/><Relationship Id="rId26" Type="http://schemas.openxmlformats.org/officeDocument/2006/relationships/slideLayout" Target="../slideLayouts/slideLayout55.xml"/><Relationship Id="rId47" Type="http://schemas.openxmlformats.org/officeDocument/2006/relationships/slideLayout" Target="../slideLayouts/slideLayout76.xml"/><Relationship Id="rId68" Type="http://schemas.openxmlformats.org/officeDocument/2006/relationships/slideLayout" Target="../slideLayouts/slideLayout97.xml"/><Relationship Id="rId89" Type="http://schemas.openxmlformats.org/officeDocument/2006/relationships/slideLayout" Target="../slideLayouts/slideLayout118.xml"/><Relationship Id="rId112" Type="http://schemas.openxmlformats.org/officeDocument/2006/relationships/slideLayout" Target="../slideLayouts/slideLayout141.xml"/><Relationship Id="rId133" Type="http://schemas.openxmlformats.org/officeDocument/2006/relationships/slideLayout" Target="../slideLayouts/slideLayout162.xml"/><Relationship Id="rId16"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3" Type="http://schemas.openxmlformats.org/officeDocument/2006/relationships/slideLayout" Target="../slideLayouts/slideLayout170.xml"/><Relationship Id="rId21" Type="http://schemas.openxmlformats.org/officeDocument/2006/relationships/theme" Target="../theme/theme6.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image" Target="../media/image2.png"/><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7"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140">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141">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 id="2147484299" r:id="rId16"/>
    <p:sldLayoutId id="2147484300" r:id="rId17"/>
    <p:sldLayoutId id="2147484301" r:id="rId18"/>
    <p:sldLayoutId id="2147484302" r:id="rId19"/>
    <p:sldLayoutId id="2147484303" r:id="rId20"/>
    <p:sldLayoutId id="2147484304" r:id="rId21"/>
    <p:sldLayoutId id="2147484305" r:id="rId22"/>
    <p:sldLayoutId id="2147484306" r:id="rId23"/>
    <p:sldLayoutId id="2147484307" r:id="rId24"/>
    <p:sldLayoutId id="2147484308" r:id="rId25"/>
    <p:sldLayoutId id="2147484309" r:id="rId26"/>
    <p:sldLayoutId id="2147484310" r:id="rId27"/>
    <p:sldLayoutId id="2147484311" r:id="rId28"/>
    <p:sldLayoutId id="2147484312" r:id="rId29"/>
    <p:sldLayoutId id="2147484313" r:id="rId30"/>
    <p:sldLayoutId id="2147484314" r:id="rId31"/>
    <p:sldLayoutId id="2147484315" r:id="rId32"/>
    <p:sldLayoutId id="2147484316" r:id="rId33"/>
    <p:sldLayoutId id="2147484317" r:id="rId34"/>
    <p:sldLayoutId id="2147484318" r:id="rId35"/>
    <p:sldLayoutId id="2147484319" r:id="rId36"/>
    <p:sldLayoutId id="2147484320" r:id="rId37"/>
    <p:sldLayoutId id="2147484321" r:id="rId38"/>
    <p:sldLayoutId id="2147484405" r:id="rId39"/>
    <p:sldLayoutId id="2147484406" r:id="rId40"/>
    <p:sldLayoutId id="2147484407" r:id="rId41"/>
    <p:sldLayoutId id="2147484408" r:id="rId42"/>
    <p:sldLayoutId id="2147484390" r:id="rId43"/>
    <p:sldLayoutId id="2147484391" r:id="rId44"/>
    <p:sldLayoutId id="2147484392" r:id="rId45"/>
    <p:sldLayoutId id="2147484393" r:id="rId46"/>
    <p:sldLayoutId id="2147484394" r:id="rId47"/>
    <p:sldLayoutId id="2147484395" r:id="rId48"/>
    <p:sldLayoutId id="2147484396" r:id="rId49"/>
    <p:sldLayoutId id="2147484397" r:id="rId50"/>
    <p:sldLayoutId id="2147484398" r:id="rId51"/>
    <p:sldLayoutId id="2147484399" r:id="rId52"/>
    <p:sldLayoutId id="2147484400" r:id="rId53"/>
    <p:sldLayoutId id="2147484401" r:id="rId54"/>
    <p:sldLayoutId id="2147484402" r:id="rId55"/>
    <p:sldLayoutId id="2147484403" r:id="rId56"/>
    <p:sldLayoutId id="2147484404" r:id="rId57"/>
    <p:sldLayoutId id="2147484491" r:id="rId58"/>
    <p:sldLayoutId id="2147484492" r:id="rId59"/>
    <p:sldLayoutId id="2147484493" r:id="rId60"/>
    <p:sldLayoutId id="2147484494" r:id="rId61"/>
    <p:sldLayoutId id="2147484495" r:id="rId62"/>
    <p:sldLayoutId id="2147484496" r:id="rId63"/>
    <p:sldLayoutId id="2147484497" r:id="rId64"/>
    <p:sldLayoutId id="2147484498" r:id="rId65"/>
    <p:sldLayoutId id="2147484499" r:id="rId66"/>
    <p:sldLayoutId id="2147484500" r:id="rId67"/>
    <p:sldLayoutId id="2147484501" r:id="rId68"/>
    <p:sldLayoutId id="2147484502" r:id="rId69"/>
    <p:sldLayoutId id="2147484503" r:id="rId70"/>
    <p:sldLayoutId id="2147484504" r:id="rId71"/>
    <p:sldLayoutId id="2147484505" r:id="rId72"/>
    <p:sldLayoutId id="2147484468" r:id="rId73"/>
    <p:sldLayoutId id="2147484470" r:id="rId74"/>
    <p:sldLayoutId id="2147484472" r:id="rId75"/>
    <p:sldLayoutId id="2147484474" r:id="rId76"/>
    <p:sldLayoutId id="2147484487" r:id="rId77"/>
    <p:sldLayoutId id="2147484488" r:id="rId78"/>
    <p:sldLayoutId id="2147484489" r:id="rId79"/>
    <p:sldLayoutId id="2147484490" r:id="rId80"/>
    <p:sldLayoutId id="2147484469" r:id="rId81"/>
    <p:sldLayoutId id="2147484471" r:id="rId82"/>
    <p:sldLayoutId id="2147484473" r:id="rId83"/>
    <p:sldLayoutId id="2147484475" r:id="rId84"/>
    <p:sldLayoutId id="2147484476" r:id="rId85"/>
    <p:sldLayoutId id="2147484477" r:id="rId86"/>
    <p:sldLayoutId id="2147484478" r:id="rId87"/>
    <p:sldLayoutId id="2147484479" r:id="rId88"/>
    <p:sldLayoutId id="2147484480" r:id="rId89"/>
    <p:sldLayoutId id="2147484481" r:id="rId90"/>
    <p:sldLayoutId id="2147484482" r:id="rId91"/>
    <p:sldLayoutId id="2147484483" r:id="rId92"/>
    <p:sldLayoutId id="2147484484" r:id="rId93"/>
    <p:sldLayoutId id="2147484485" r:id="rId94"/>
    <p:sldLayoutId id="2147484486" r:id="rId95"/>
    <p:sldLayoutId id="2147484453" r:id="rId96"/>
    <p:sldLayoutId id="2147484454" r:id="rId97"/>
    <p:sldLayoutId id="2147484455" r:id="rId98"/>
    <p:sldLayoutId id="2147484456" r:id="rId99"/>
    <p:sldLayoutId id="2147484457" r:id="rId100"/>
    <p:sldLayoutId id="2147484458" r:id="rId101"/>
    <p:sldLayoutId id="2147484459" r:id="rId102"/>
    <p:sldLayoutId id="2147484460" r:id="rId103"/>
    <p:sldLayoutId id="2147484461" r:id="rId104"/>
    <p:sldLayoutId id="2147484462" r:id="rId105"/>
    <p:sldLayoutId id="2147484463" r:id="rId106"/>
    <p:sldLayoutId id="2147484464" r:id="rId107"/>
    <p:sldLayoutId id="2147484465" r:id="rId108"/>
    <p:sldLayoutId id="2147484466" r:id="rId109"/>
    <p:sldLayoutId id="2147484467" r:id="rId110"/>
    <p:sldLayoutId id="2147484430" r:id="rId111"/>
    <p:sldLayoutId id="2147484432" r:id="rId112"/>
    <p:sldLayoutId id="2147484434" r:id="rId113"/>
    <p:sldLayoutId id="2147484436" r:id="rId114"/>
    <p:sldLayoutId id="2147484449" r:id="rId115"/>
    <p:sldLayoutId id="2147484450" r:id="rId116"/>
    <p:sldLayoutId id="2147484451" r:id="rId117"/>
    <p:sldLayoutId id="2147484452" r:id="rId118"/>
    <p:sldLayoutId id="2147484431" r:id="rId119"/>
    <p:sldLayoutId id="2147484433" r:id="rId120"/>
    <p:sldLayoutId id="2147484435" r:id="rId121"/>
    <p:sldLayoutId id="2147484437" r:id="rId122"/>
    <p:sldLayoutId id="2147484438" r:id="rId123"/>
    <p:sldLayoutId id="2147484439" r:id="rId124"/>
    <p:sldLayoutId id="2147484440" r:id="rId125"/>
    <p:sldLayoutId id="2147484441" r:id="rId126"/>
    <p:sldLayoutId id="2147484442" r:id="rId127"/>
    <p:sldLayoutId id="2147484443" r:id="rId128"/>
    <p:sldLayoutId id="2147484444" r:id="rId129"/>
    <p:sldLayoutId id="2147484445" r:id="rId130"/>
    <p:sldLayoutId id="2147484446" r:id="rId131"/>
    <p:sldLayoutId id="2147484447" r:id="rId132"/>
    <p:sldLayoutId id="2147484448" r:id="rId133"/>
    <p:sldLayoutId id="2147484322" r:id="rId134"/>
    <p:sldLayoutId id="2147484323" r:id="rId135"/>
    <p:sldLayoutId id="2147484324" r:id="rId136"/>
    <p:sldLayoutId id="2147484325" r:id="rId137"/>
    <p:sldLayoutId id="2147484326" r:id="rId138"/>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139775274"/>
      </p:ext>
    </p:extLst>
  </p:cSld>
  <p:clrMap bg1="lt1" tx1="dk1" bg2="lt2" tx2="dk2" accent1="accent1" accent2="accent2" accent3="accent3" accent4="accent4" accent5="accent5" accent6="accent6" hlink="hlink" folHlink="folHlink"/>
  <p:sldLayoutIdLst>
    <p:sldLayoutId id="2147484410" r:id="rId1"/>
    <p:sldLayoutId id="2147484411" r:id="rId2"/>
    <p:sldLayoutId id="2147484412" r:id="rId3"/>
    <p:sldLayoutId id="2147484413" r:id="rId4"/>
    <p:sldLayoutId id="2147484414" r:id="rId5"/>
    <p:sldLayoutId id="2147484415" r:id="rId6"/>
    <p:sldLayoutId id="2147484416" r:id="rId7"/>
    <p:sldLayoutId id="2147484417" r:id="rId8"/>
    <p:sldLayoutId id="2147484418" r:id="rId9"/>
    <p:sldLayoutId id="2147484419" r:id="rId10"/>
    <p:sldLayoutId id="2147484420" r:id="rId11"/>
    <p:sldLayoutId id="2147484421" r:id="rId12"/>
    <p:sldLayoutId id="2147484422" r:id="rId13"/>
    <p:sldLayoutId id="2147484423" r:id="rId14"/>
    <p:sldLayoutId id="2147484424" r:id="rId15"/>
    <p:sldLayoutId id="2147484425" r:id="rId16"/>
    <p:sldLayoutId id="2147484426" r:id="rId17"/>
    <p:sldLayoutId id="2147484427" r:id="rId18"/>
    <p:sldLayoutId id="2147484428" r:id="rId19"/>
    <p:sldLayoutId id="2147484429"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8" Type="http://schemas.openxmlformats.org/officeDocument/2006/relationships/hyperlink" Target="https://retailenergycode.co.uk/our-programmes/consumer-consent-solution/" TargetMode="External"/><Relationship Id="rId3" Type="http://schemas.openxmlformats.org/officeDocument/2006/relationships/diagramLayout" Target="../diagrams/layout2.xml"/><Relationship Id="rId7" Type="http://schemas.openxmlformats.org/officeDocument/2006/relationships/hyperlink" Target="https://recportal.co.uk/consumer-consent-hub" TargetMode="Externa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openxmlformats.org/officeDocument/2006/relationships/hyperlink" Target="https://orsnoq1e00j.typeform.com/to/hMZBbBK3?typeform-source=retailenergycode.co.uk" TargetMode="External"/><Relationship Id="rId5" Type="http://schemas.openxmlformats.org/officeDocument/2006/relationships/diagramColors" Target="../diagrams/colors2.xml"/><Relationship Id="rId10" Type="http://schemas.openxmlformats.org/officeDocument/2006/relationships/hyperlink" Target="mailto:consumerconsent@retailenergycode.co.uk" TargetMode="External"/><Relationship Id="rId4" Type="http://schemas.openxmlformats.org/officeDocument/2006/relationships/diagramQuickStyle" Target="../diagrams/quickStyle2.xml"/><Relationship Id="rId9" Type="http://schemas.openxmlformats.org/officeDocument/2006/relationships/hyperlink" Target="https://recportal.co.uk/group/guest/-/introduction-of-consumer-consent-solutio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7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7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7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79.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70.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70.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hyperlink" Target="mailto:change.management@recmanager.co.uk" TargetMode="External"/><Relationship Id="rId2" Type="http://schemas.openxmlformats.org/officeDocument/2006/relationships/hyperlink" Target="mailto:caroline.freimuller@recmanager.co.uk" TargetMode="Externa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70.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04 June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Paul witton-dauris</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1FA0-5C32-02DE-8E5E-4695A4D1C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F4C4A-EA9E-824E-CB12-2724A77967A7}"/>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2. confirmation of agenda</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3A3B73B4-9C60-0CDC-4649-814691E3D4D1}"/>
              </a:ext>
            </a:extLst>
          </p:cNvPr>
          <p:cNvSpPr>
            <a:spLocks noGrp="1"/>
          </p:cNvSpPr>
          <p:nvPr>
            <p:ph type="body" sz="quarter" idx="10"/>
          </p:nvPr>
        </p:nvSpPr>
        <p:spPr/>
        <p:txBody>
          <a:bodyPr/>
          <a:lstStyle/>
          <a:p>
            <a:r>
              <a:rPr lang="en-GB">
                <a:cs typeface="Roboto" panose="02000000000000000000" pitchFamily="2" charset="0"/>
              </a:rPr>
              <a:t>Paul witton-dauris</a:t>
            </a:r>
          </a:p>
        </p:txBody>
      </p:sp>
    </p:spTree>
    <p:extLst>
      <p:ext uri="{BB962C8B-B14F-4D97-AF65-F5344CB8AC3E}">
        <p14:creationId xmlns:p14="http://schemas.microsoft.com/office/powerpoint/2010/main" val="209469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4165715325"/>
              </p:ext>
            </p:extLst>
          </p:nvPr>
        </p:nvGraphicFramePr>
        <p:xfrm>
          <a:off x="972514" y="904795"/>
          <a:ext cx="9159685" cy="4977210"/>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087162">
                  <a:extLst>
                    <a:ext uri="{9D8B030D-6E8A-4147-A177-3AD203B41FA5}">
                      <a16:colId xmlns:a16="http://schemas.microsoft.com/office/drawing/2014/main" val="1672424288"/>
                    </a:ext>
                  </a:extLst>
                </a:gridCol>
              </a:tblGrid>
              <a:tr h="0">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TITLE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TIME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LEAD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extLst>
                  <a:ext uri="{0D108BD9-81ED-4DB2-BD59-A6C34878D82A}">
                    <a16:rowId xmlns:a16="http://schemas.microsoft.com/office/drawing/2014/main" val="952606947"/>
                  </a:ext>
                </a:extLst>
              </a:tr>
              <a:tr h="464423">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25085">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410966">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55385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I0318 – Introduction of Consumer Consent Solution</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Harriet Truss</a:t>
                      </a:r>
                    </a:p>
                  </a:txBody>
                  <a:tcPr marL="22680" marR="11861" marT="6480" marB="48600" anchor="ctr"/>
                </a:tc>
                <a:extLst>
                  <a:ext uri="{0D108BD9-81ED-4DB2-BD59-A6C34878D82A}">
                    <a16:rowId xmlns:a16="http://schemas.microsoft.com/office/drawing/2014/main" val="105106398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Code Prioritisation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10:15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Holly Law</a:t>
                      </a:r>
                    </a:p>
                  </a:txBody>
                  <a:tcPr marL="22680" marR="11861" marT="6480" marB="48600" anchor="ctr"/>
                </a:tc>
                <a:extLst>
                  <a:ext uri="{0D108BD9-81ED-4DB2-BD59-A6C34878D82A}">
                    <a16:rowId xmlns:a16="http://schemas.microsoft.com/office/drawing/2014/main" val="122592965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pt-BR"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I0323 – Tariff Interoperability Phase 1A – Supplier Performance Assurance Requirements</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10:25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Florentina Monea</a:t>
                      </a:r>
                    </a:p>
                  </a:txBody>
                  <a:tcPr marL="22680" marR="11861" marT="6480" marB="48600" anchor="ctr"/>
                </a:tc>
                <a:extLst>
                  <a:ext uri="{0D108BD9-81ED-4DB2-BD59-A6C34878D82A}">
                    <a16:rowId xmlns:a16="http://schemas.microsoft.com/office/drawing/2014/main" val="3522155606"/>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Address Prioritisation Matrix Invalid Postcode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10:35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Lorna Mallon</a:t>
                      </a:r>
                    </a:p>
                  </a:txBody>
                  <a:tcPr marL="22680" marR="11861" marT="6480" marB="48600" anchor="ctr"/>
                </a:tc>
                <a:extLst>
                  <a:ext uri="{0D108BD9-81ED-4DB2-BD59-A6C34878D82A}">
                    <a16:rowId xmlns:a16="http://schemas.microsoft.com/office/drawing/2014/main" val="2673255093"/>
                  </a:ext>
                </a:extLst>
              </a:tr>
              <a:tr h="45163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10:50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Change Team</a:t>
                      </a:r>
                    </a:p>
                  </a:txBody>
                  <a:tcPr marL="22680" marR="11861" marT="6480" marB="48600" anchor="ctr"/>
                </a:tc>
                <a:extLst>
                  <a:ext uri="{0D108BD9-81ED-4DB2-BD59-A6C34878D82A}">
                    <a16:rowId xmlns:a16="http://schemas.microsoft.com/office/drawing/2014/main" val="3098268389"/>
                  </a:ext>
                </a:extLst>
              </a:tr>
              <a:tr h="44245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9</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10:55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txBody>
                  <a:tcPr marL="22680" marR="11861" marT="6480" marB="48600" anchor="ctr"/>
                </a:tc>
                <a:extLst>
                  <a:ext uri="{0D108BD9-81ED-4DB2-BD59-A6C34878D82A}">
                    <a16:rowId xmlns:a16="http://schemas.microsoft.com/office/drawing/2014/main" val="2702195659"/>
                  </a:ext>
                </a:extLst>
              </a:tr>
              <a:tr h="44245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I0314 - Crossed Meters Process: Clarifications and Support (Solution Development Working Group)</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11:00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Florentina Monea</a:t>
                      </a:r>
                    </a:p>
                  </a:txBody>
                  <a:tcPr marL="22680" marR="11861" marT="6480" marB="48600" anchor="ctr"/>
                </a:tc>
                <a:extLst>
                  <a:ext uri="{0D108BD9-81ED-4DB2-BD59-A6C34878D82A}">
                    <a16:rowId xmlns:a16="http://schemas.microsoft.com/office/drawing/2014/main" val="3989499096"/>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2013138"/>
            <a:ext cx="6968505" cy="2303275"/>
          </a:xfrm>
        </p:spPr>
        <p:txBody>
          <a:bodyPr>
            <a:normAutofit/>
          </a:bodyPr>
          <a:lstStyle/>
          <a:p>
            <a:r>
              <a:rPr lang="en-GB" sz="2400">
                <a:cs typeface="Roboto" panose="02000000000000000000" pitchFamily="2" charset="0"/>
              </a:rPr>
              <a:t>4. I0318 – Introduction of Consumer Consent Solution</a:t>
            </a: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a:cs typeface="Roboto" panose="02000000000000000000" pitchFamily="2" charset="0"/>
              </a:rPr>
              <a:t>Harriet truss</a:t>
            </a:r>
          </a:p>
        </p:txBody>
      </p:sp>
    </p:spTree>
    <p:extLst>
      <p:ext uri="{BB962C8B-B14F-4D97-AF65-F5344CB8AC3E}">
        <p14:creationId xmlns:p14="http://schemas.microsoft.com/office/powerpoint/2010/main" val="261697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B2DE2-F904-5D60-0833-8802CA45264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5AA1145-B096-4032-0718-776C0151F5BA}"/>
              </a:ext>
            </a:extLst>
          </p:cNvPr>
          <p:cNvSpPr>
            <a:spLocks noGrp="1"/>
          </p:cNvSpPr>
          <p:nvPr>
            <p:ph type="title"/>
          </p:nvPr>
        </p:nvSpPr>
        <p:spPr/>
        <p:txBody>
          <a:bodyPr/>
          <a:lstStyle/>
          <a:p>
            <a:r>
              <a:rPr lang="en-GB"/>
              <a:t>Update on CCS</a:t>
            </a:r>
          </a:p>
        </p:txBody>
      </p:sp>
      <p:graphicFrame>
        <p:nvGraphicFramePr>
          <p:cNvPr id="3" name="Content Placeholder 2">
            <a:extLst>
              <a:ext uri="{FF2B5EF4-FFF2-40B4-BE49-F238E27FC236}">
                <a16:creationId xmlns:a16="http://schemas.microsoft.com/office/drawing/2014/main" id="{316C7169-F61C-7A25-0282-12F4DDF1D0AA}"/>
              </a:ext>
            </a:extLst>
          </p:cNvPr>
          <p:cNvGraphicFramePr>
            <a:graphicFrameLocks noGrp="1"/>
          </p:cNvGraphicFramePr>
          <p:nvPr>
            <p:ph sz="quarter" idx="10"/>
          </p:nvPr>
        </p:nvGraphicFramePr>
        <p:xfrm>
          <a:off x="906030" y="1587253"/>
          <a:ext cx="10066770" cy="4178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Rounded Corners 1">
            <a:extLst>
              <a:ext uri="{FF2B5EF4-FFF2-40B4-BE49-F238E27FC236}">
                <a16:creationId xmlns:a16="http://schemas.microsoft.com/office/drawing/2014/main" id="{934A92FE-A9F2-6128-BBF5-9DF3EE3751CF}"/>
              </a:ext>
            </a:extLst>
          </p:cNvPr>
          <p:cNvSpPr/>
          <p:nvPr/>
        </p:nvSpPr>
        <p:spPr>
          <a:xfrm>
            <a:off x="6181725" y="266423"/>
            <a:ext cx="3819525" cy="9813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Further information</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7"/>
              </a:rPr>
              <a:t>REC Portal - Consumer Consent Hub</a:t>
            </a: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8"/>
              </a:rPr>
              <a:t>Consumer Consent Solution - </a:t>
            </a:r>
            <a:r>
              <a:rPr kumimoji="0" lang="en-GB" sz="12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8"/>
              </a:rPr>
              <a:t>RECCo</a:t>
            </a:r>
            <a:endPar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9"/>
              </a:rPr>
              <a:t>I0318 - Introduction of Consumer Consent Solution</a:t>
            </a:r>
            <a:endPar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976ADAB7-8F36-B593-04B7-5E279A20E19D}"/>
              </a:ext>
            </a:extLst>
          </p:cNvPr>
          <p:cNvSpPr txBox="1"/>
          <p:nvPr/>
        </p:nvSpPr>
        <p:spPr>
          <a:xfrm>
            <a:off x="525895" y="5953125"/>
            <a:ext cx="9284855" cy="5232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Topic Solution Groups timing – exploring a shift to Thursday afternoons</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Contact </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10"/>
              </a:rPr>
              <a:t>consumerconsent@retailenergycode.co.uk</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or </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11"/>
              </a:rPr>
              <a:t>fill in a form online </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to request invites</a:t>
            </a:r>
          </a:p>
        </p:txBody>
      </p:sp>
    </p:spTree>
    <p:extLst>
      <p:ext uri="{BB962C8B-B14F-4D97-AF65-F5344CB8AC3E}">
        <p14:creationId xmlns:p14="http://schemas.microsoft.com/office/powerpoint/2010/main" val="2536756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a:bodyPr>
          <a:lstStyle/>
          <a:p>
            <a:br>
              <a:rPr lang="en-GB" sz="2700">
                <a:cs typeface="Roboto" panose="02000000000000000000" pitchFamily="2" charset="0"/>
              </a:rPr>
            </a:br>
            <a:r>
              <a:rPr lang="en-GB" sz="2700">
                <a:cs typeface="Roboto" panose="02000000000000000000" pitchFamily="2" charset="0"/>
              </a:rPr>
              <a:t>5. code prioritisation update</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a:cs typeface="Roboto" panose="02000000000000000000" pitchFamily="2" charset="0"/>
              </a:rPr>
              <a:t>Holly law</a:t>
            </a:r>
          </a:p>
        </p:txBody>
      </p:sp>
    </p:spTree>
    <p:extLst>
      <p:ext uri="{BB962C8B-B14F-4D97-AF65-F5344CB8AC3E}">
        <p14:creationId xmlns:p14="http://schemas.microsoft.com/office/powerpoint/2010/main" val="691650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49765-C755-8519-8F44-B048ECFB108E}"/>
              </a:ext>
            </a:extLst>
          </p:cNvPr>
          <p:cNvSpPr>
            <a:spLocks noGrp="1"/>
          </p:cNvSpPr>
          <p:nvPr>
            <p:ph type="title"/>
          </p:nvPr>
        </p:nvSpPr>
        <p:spPr/>
        <p:txBody>
          <a:bodyPr/>
          <a:lstStyle/>
          <a:p>
            <a:r>
              <a:rPr lang="en-GB"/>
              <a:t>Journey So Far</a:t>
            </a:r>
          </a:p>
        </p:txBody>
      </p:sp>
      <p:graphicFrame>
        <p:nvGraphicFramePr>
          <p:cNvPr id="9" name="Diagram 8">
            <a:extLst>
              <a:ext uri="{FF2B5EF4-FFF2-40B4-BE49-F238E27FC236}">
                <a16:creationId xmlns:a16="http://schemas.microsoft.com/office/drawing/2014/main" id="{456907C7-A8A3-3E7E-5725-2F22A881D5F5}"/>
              </a:ext>
            </a:extLst>
          </p:cNvPr>
          <p:cNvGraphicFramePr/>
          <p:nvPr/>
        </p:nvGraphicFramePr>
        <p:xfrm>
          <a:off x="838200" y="1250018"/>
          <a:ext cx="971804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1575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63CF-0867-011E-D119-0D15D707C57A}"/>
              </a:ext>
            </a:extLst>
          </p:cNvPr>
          <p:cNvSpPr>
            <a:spLocks noGrp="1"/>
          </p:cNvSpPr>
          <p:nvPr>
            <p:ph type="title"/>
          </p:nvPr>
        </p:nvSpPr>
        <p:spPr/>
        <p:txBody>
          <a:bodyPr/>
          <a:lstStyle/>
          <a:p>
            <a:r>
              <a:rPr lang="en-GB"/>
              <a:t>Harmonised Prioritisation Criteria </a:t>
            </a:r>
          </a:p>
        </p:txBody>
      </p:sp>
      <p:sp>
        <p:nvSpPr>
          <p:cNvPr id="6" name="TextBox 5">
            <a:extLst>
              <a:ext uri="{FF2B5EF4-FFF2-40B4-BE49-F238E27FC236}">
                <a16:creationId xmlns:a16="http://schemas.microsoft.com/office/drawing/2014/main" id="{4A1FAF32-738D-DDB1-35D7-E27967195D5D}"/>
              </a:ext>
            </a:extLst>
          </p:cNvPr>
          <p:cNvSpPr txBox="1"/>
          <p:nvPr/>
        </p:nvSpPr>
        <p:spPr>
          <a:xfrm>
            <a:off x="587502" y="1257860"/>
            <a:ext cx="9626346" cy="5084982"/>
          </a:xfrm>
          <a:prstGeom prst="rect">
            <a:avLst/>
          </a:prstGeom>
          <a:noFill/>
        </p:spPr>
        <p:txBody>
          <a:bodyPr wrap="square">
            <a:spAutoFit/>
          </a:bodyPr>
          <a:lstStyle/>
          <a:p>
            <a:pPr marL="285750" marR="0" lvl="0" indent="-285750" algn="l" defTabSz="914400" rtl="0" eaLnBrk="1" fontAlgn="auto" latinLnBrk="0" hangingPunct="1">
              <a:lnSpc>
                <a:spcPct val="107000"/>
              </a:lnSpc>
              <a:spcBef>
                <a:spcPts val="0"/>
              </a:spcBef>
              <a:spcAft>
                <a:spcPts val="800"/>
              </a:spcAft>
              <a:buClr>
                <a:srgbClr val="70ADA3"/>
              </a:buClr>
              <a:buSzTx/>
              <a:buFont typeface="Wingdings" panose="05000000000000000000" pitchFamily="2" charset="2"/>
              <a:buChar char="v"/>
              <a:tabLst/>
              <a:defRPr/>
            </a:pPr>
            <a:r>
              <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rPr>
              <a:t>On 29 May 2026, the harmonised code modification prioritisation framework was implemented within the REC. </a:t>
            </a:r>
            <a:r>
              <a:rPr kumimoji="0" lang="en-GB" sz="2000" b="0" i="0" u="none" strike="noStrike" kern="1200" cap="none" spc="0" normalizeH="0" baseline="0" noProof="0">
                <a:ln>
                  <a:noFill/>
                </a:ln>
                <a:solidFill>
                  <a:srgbClr val="000000"/>
                </a:solidFill>
                <a:effectLst/>
                <a:uLnTx/>
                <a:uFillTx/>
                <a:latin typeface="Calibri" panose="020F0502020204030204"/>
                <a:ea typeface="Outfit"/>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
                <a:srgbClr val="70ADA3"/>
              </a:buClr>
              <a:buSzTx/>
              <a:buFontTx/>
              <a:buNone/>
              <a:tabLst/>
              <a:defRPr/>
            </a:pPr>
            <a:endParaRPr kumimoji="0" lang="en-GB" sz="2000" b="0" i="0" u="none" strike="noStrike" kern="1200" cap="none" spc="0" normalizeH="0" baseline="0" noProof="0">
              <a:ln>
                <a:noFill/>
              </a:ln>
              <a:solidFill>
                <a:srgbClr val="000000"/>
              </a:solidFill>
              <a:effectLst/>
              <a:uLnTx/>
              <a:uFillTx/>
              <a:latin typeface="Outfit"/>
              <a:ea typeface="Outfi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rPr>
              <a:t>This included: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0ADA3"/>
              </a:buClr>
              <a:buSzTx/>
              <a:buFont typeface="Wingdings" panose="05000000000000000000" pitchFamily="2" charset="2"/>
              <a:buChar char="v"/>
              <a:tabLst/>
              <a:defRPr/>
            </a:pPr>
            <a:r>
              <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rPr>
              <a:t>amendments to REC Schedule 1 - Interpretations and Definitions </a:t>
            </a:r>
          </a:p>
          <a:p>
            <a:pPr marL="285750" marR="0" lvl="0" indent="-285750" algn="l" defTabSz="914400" rtl="0" eaLnBrk="1" fontAlgn="auto" latinLnBrk="0" hangingPunct="1">
              <a:lnSpc>
                <a:spcPct val="150000"/>
              </a:lnSpc>
              <a:spcBef>
                <a:spcPts val="0"/>
              </a:spcBef>
              <a:spcAft>
                <a:spcPts val="0"/>
              </a:spcAft>
              <a:buClr>
                <a:srgbClr val="70ADA3"/>
              </a:buClr>
              <a:buSzTx/>
              <a:buFont typeface="Wingdings" panose="05000000000000000000" pitchFamily="2" charset="2"/>
              <a:buChar char="v"/>
              <a:tabLst/>
              <a:defRPr/>
            </a:pPr>
            <a:r>
              <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rPr>
              <a:t>amendments to REC Schedule 5 - Change Management</a:t>
            </a:r>
          </a:p>
          <a:p>
            <a:pPr marL="285750" marR="0" lvl="0" indent="-285750" algn="l" defTabSz="914400" rtl="0" eaLnBrk="1" fontAlgn="auto" latinLnBrk="0" hangingPunct="1">
              <a:lnSpc>
                <a:spcPct val="150000"/>
              </a:lnSpc>
              <a:spcBef>
                <a:spcPts val="0"/>
              </a:spcBef>
              <a:spcAft>
                <a:spcPts val="0"/>
              </a:spcAft>
              <a:buClr>
                <a:srgbClr val="70ADA3"/>
              </a:buClr>
              <a:buSzTx/>
              <a:buFont typeface="Wingdings" panose="05000000000000000000" pitchFamily="2" charset="2"/>
              <a:buChar char="v"/>
              <a:tabLst/>
              <a:defRPr/>
            </a:pPr>
            <a:r>
              <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rPr>
              <a:t>updates to the REC Change Panel Terms of Reference</a:t>
            </a:r>
          </a:p>
          <a:p>
            <a:pPr marL="285750" marR="0" lvl="0" indent="-285750" algn="l" defTabSz="914400" rtl="0" eaLnBrk="1" fontAlgn="auto" latinLnBrk="0" hangingPunct="1">
              <a:lnSpc>
                <a:spcPct val="150000"/>
              </a:lnSpc>
              <a:spcBef>
                <a:spcPts val="0"/>
              </a:spcBef>
              <a:spcAft>
                <a:spcPts val="0"/>
              </a:spcAft>
              <a:buClr>
                <a:srgbClr val="70ADA3"/>
              </a:buClr>
              <a:buSzTx/>
              <a:buFont typeface="Wingdings" panose="05000000000000000000" pitchFamily="2" charset="2"/>
              <a:buChar char="v"/>
              <a:tabLst/>
              <a:defRPr/>
            </a:pPr>
            <a:r>
              <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rPr>
              <a:t>incorporation of the Authority’s prioritisation criteria, categories and governance requirements; and</a:t>
            </a:r>
          </a:p>
          <a:p>
            <a:pPr marL="285750" marR="0" lvl="0" indent="-285750" algn="l" defTabSz="914400" rtl="0" eaLnBrk="1" fontAlgn="auto" latinLnBrk="0" hangingPunct="1">
              <a:lnSpc>
                <a:spcPct val="150000"/>
              </a:lnSpc>
              <a:spcBef>
                <a:spcPts val="0"/>
              </a:spcBef>
              <a:spcAft>
                <a:spcPts val="0"/>
              </a:spcAft>
              <a:buClr>
                <a:srgbClr val="70ADA3"/>
              </a:buClr>
              <a:buSzTx/>
              <a:buFont typeface="Wingdings" panose="05000000000000000000" pitchFamily="2" charset="2"/>
              <a:buChar char="v"/>
              <a:tabLst/>
              <a:defRPr/>
            </a:pPr>
            <a:r>
              <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rPr>
              <a:t>implementation of consequential changes required to REC operational documents, guidance, tools and processes. </a:t>
            </a:r>
            <a:endParaRPr kumimoji="0" lang="en-GB" sz="2000" b="0" i="0" u="none" strike="noStrike" kern="1200" cap="none" spc="0" normalizeH="0" baseline="0" noProof="0">
              <a:ln>
                <a:noFill/>
              </a:ln>
              <a:solidFill>
                <a:srgbClr val="000000"/>
              </a:solidFill>
              <a:effectLst/>
              <a:uLnTx/>
              <a:uFillTx/>
              <a:latin typeface="Outfit"/>
              <a:ea typeface="Outfit"/>
              <a:cs typeface="Times New Roman" panose="02020603050405020304" pitchFamily="18" charset="0"/>
            </a:endParaRPr>
          </a:p>
        </p:txBody>
      </p:sp>
    </p:spTree>
    <p:extLst>
      <p:ext uri="{BB962C8B-B14F-4D97-AF65-F5344CB8AC3E}">
        <p14:creationId xmlns:p14="http://schemas.microsoft.com/office/powerpoint/2010/main" val="4172792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a:t>Prioritisation criteria</a:t>
            </a:r>
          </a:p>
        </p:txBody>
      </p:sp>
      <p:graphicFrame>
        <p:nvGraphicFramePr>
          <p:cNvPr id="5" name="Diagram 4">
            <a:extLst>
              <a:ext uri="{FF2B5EF4-FFF2-40B4-BE49-F238E27FC236}">
                <a16:creationId xmlns:a16="http://schemas.microsoft.com/office/drawing/2014/main" id="{ACBE2081-149E-E1A8-A9BE-4A454F91B11A}"/>
              </a:ext>
            </a:extLst>
          </p:cNvPr>
          <p:cNvGraphicFramePr/>
          <p:nvPr/>
        </p:nvGraphicFramePr>
        <p:xfrm>
          <a:off x="2032000" y="102523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9995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0C545-699F-966C-29B3-ACCE8588D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4693C-C376-FA36-21AD-0466C7E2B2D9}"/>
              </a:ext>
            </a:extLst>
          </p:cNvPr>
          <p:cNvSpPr>
            <a:spLocks noGrp="1"/>
          </p:cNvSpPr>
          <p:nvPr>
            <p:ph type="title"/>
          </p:nvPr>
        </p:nvSpPr>
        <p:spPr>
          <a:xfrm>
            <a:off x="3959098" y="2277362"/>
            <a:ext cx="7315454" cy="2303275"/>
          </a:xfrm>
        </p:spPr>
        <p:txBody>
          <a:bodyPr>
            <a:normAutofit/>
          </a:bodyPr>
          <a:lstStyle/>
          <a:p>
            <a:br>
              <a:rPr lang="en-GB" sz="2700">
                <a:cs typeface="Roboto" panose="02000000000000000000" pitchFamily="2" charset="0"/>
              </a:rPr>
            </a:br>
            <a:r>
              <a:rPr lang="en-GB" sz="2700">
                <a:cs typeface="Roboto" panose="02000000000000000000" pitchFamily="2" charset="0"/>
              </a:rPr>
              <a:t>6. </a:t>
            </a:r>
            <a:r>
              <a:rPr lang="pt-BR" sz="2700">
                <a:cs typeface="Roboto" panose="02000000000000000000" pitchFamily="2" charset="0"/>
              </a:rPr>
              <a:t>i0323- TARIFF INTEROPERABILITY PHASE 1A – SUPPLIER PERFORMANCE ASSURANCE REQUIREMENTS</a:t>
            </a: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28483DD0-2394-C426-D854-9F644E0DDDC6}"/>
              </a:ext>
            </a:extLst>
          </p:cNvPr>
          <p:cNvSpPr>
            <a:spLocks noGrp="1"/>
          </p:cNvSpPr>
          <p:nvPr>
            <p:ph type="body" sz="quarter" idx="10"/>
          </p:nvPr>
        </p:nvSpPr>
        <p:spPr/>
        <p:txBody>
          <a:bodyPr>
            <a:normAutofit/>
          </a:bodyPr>
          <a:lstStyle/>
          <a:p>
            <a:r>
              <a:rPr lang="en-GB">
                <a:cs typeface="Roboto" panose="02000000000000000000" pitchFamily="2" charset="0"/>
              </a:rPr>
              <a:t>Florentina monea</a:t>
            </a:r>
          </a:p>
        </p:txBody>
      </p:sp>
    </p:spTree>
    <p:extLst>
      <p:ext uri="{BB962C8B-B14F-4D97-AF65-F5344CB8AC3E}">
        <p14:creationId xmlns:p14="http://schemas.microsoft.com/office/powerpoint/2010/main" val="74579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I0323–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extLst>
              <p:ext uri="{D42A27DB-BD31-4B8C-83A1-F6EECF244321}">
                <p14:modId xmlns:p14="http://schemas.microsoft.com/office/powerpoint/2010/main" val="3146139180"/>
              </p:ext>
            </p:extLst>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4095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90396-99A8-0A1C-6BFB-1886C3AB53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02B0DC-167E-2EE2-5CF1-64C3910348C1}"/>
              </a:ext>
            </a:extLst>
          </p:cNvPr>
          <p:cNvSpPr>
            <a:spLocks noGrp="1"/>
          </p:cNvSpPr>
          <p:nvPr>
            <p:ph type="title"/>
          </p:nvPr>
        </p:nvSpPr>
        <p:spPr/>
        <p:txBody>
          <a:bodyPr/>
          <a:lstStyle/>
          <a:p>
            <a:r>
              <a:rPr lang="en-GB"/>
              <a:t>I0323 - Solution</a:t>
            </a:r>
          </a:p>
        </p:txBody>
      </p:sp>
      <p:graphicFrame>
        <p:nvGraphicFramePr>
          <p:cNvPr id="3" name="Diagram 2">
            <a:extLst>
              <a:ext uri="{FF2B5EF4-FFF2-40B4-BE49-F238E27FC236}">
                <a16:creationId xmlns:a16="http://schemas.microsoft.com/office/drawing/2014/main" id="{B9EE9CF9-0A98-A730-ED8B-6B75EAFD064A}"/>
              </a:ext>
            </a:extLst>
          </p:cNvPr>
          <p:cNvGraphicFramePr/>
          <p:nvPr>
            <p:extLst>
              <p:ext uri="{D42A27DB-BD31-4B8C-83A1-F6EECF244321}">
                <p14:modId xmlns:p14="http://schemas.microsoft.com/office/powerpoint/2010/main" val="1298728632"/>
              </p:ext>
            </p:extLst>
          </p:nvPr>
        </p:nvGraphicFramePr>
        <p:xfrm>
          <a:off x="2068945" y="1115568"/>
          <a:ext cx="8128000" cy="5328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5467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9F77-BAC6-64A6-13FE-3BFE7CD142F7}"/>
              </a:ext>
            </a:extLst>
          </p:cNvPr>
          <p:cNvSpPr>
            <a:spLocks noGrp="1"/>
          </p:cNvSpPr>
          <p:nvPr>
            <p:ph type="title"/>
          </p:nvPr>
        </p:nvSpPr>
        <p:spPr/>
        <p:txBody>
          <a:bodyPr/>
          <a:lstStyle/>
          <a:p>
            <a:r>
              <a:rPr lang="en-GB"/>
              <a:t>I0323 - Timetable</a:t>
            </a:r>
          </a:p>
        </p:txBody>
      </p:sp>
      <p:pic>
        <p:nvPicPr>
          <p:cNvPr id="4" name="Picture 3">
            <a:extLst>
              <a:ext uri="{FF2B5EF4-FFF2-40B4-BE49-F238E27FC236}">
                <a16:creationId xmlns:a16="http://schemas.microsoft.com/office/drawing/2014/main" id="{7F674F7E-07EF-8E0E-98B9-68461FDA135D}"/>
              </a:ext>
            </a:extLst>
          </p:cNvPr>
          <p:cNvPicPr>
            <a:picLocks noChangeAspect="1"/>
          </p:cNvPicPr>
          <p:nvPr/>
        </p:nvPicPr>
        <p:blipFill>
          <a:blip r:embed="rId2"/>
          <a:stretch>
            <a:fillRect/>
          </a:stretch>
        </p:blipFill>
        <p:spPr>
          <a:xfrm>
            <a:off x="1375704" y="1228418"/>
            <a:ext cx="9440592" cy="4401164"/>
          </a:xfrm>
          <a:prstGeom prst="rect">
            <a:avLst/>
          </a:prstGeom>
        </p:spPr>
      </p:pic>
    </p:spTree>
    <p:extLst>
      <p:ext uri="{BB962C8B-B14F-4D97-AF65-F5344CB8AC3E}">
        <p14:creationId xmlns:p14="http://schemas.microsoft.com/office/powerpoint/2010/main" val="3127062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B5647-0529-F2B3-20BB-AB93BC4317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FD350-A0A3-88BF-297E-FD6D665B0C4D}"/>
              </a:ext>
            </a:extLst>
          </p:cNvPr>
          <p:cNvSpPr>
            <a:spLocks noGrp="1"/>
          </p:cNvSpPr>
          <p:nvPr>
            <p:ph type="title"/>
          </p:nvPr>
        </p:nvSpPr>
        <p:spPr/>
        <p:txBody>
          <a:bodyPr/>
          <a:lstStyle/>
          <a:p>
            <a:r>
              <a:rPr lang="en-GB"/>
              <a:t>Tariff Interoperability – Schedule 35</a:t>
            </a:r>
          </a:p>
        </p:txBody>
      </p:sp>
      <p:graphicFrame>
        <p:nvGraphicFramePr>
          <p:cNvPr id="3" name="Content Placeholder 7">
            <a:extLst>
              <a:ext uri="{FF2B5EF4-FFF2-40B4-BE49-F238E27FC236}">
                <a16:creationId xmlns:a16="http://schemas.microsoft.com/office/drawing/2014/main" id="{E395016F-A220-A211-5D81-23F781F65E39}"/>
              </a:ext>
            </a:extLst>
          </p:cNvPr>
          <p:cNvGraphicFramePr>
            <a:graphicFrameLocks/>
          </p:cNvGraphicFramePr>
          <p:nvPr>
            <p:extLst>
              <p:ext uri="{D42A27DB-BD31-4B8C-83A1-F6EECF244321}">
                <p14:modId xmlns:p14="http://schemas.microsoft.com/office/powerpoint/2010/main" val="1726227822"/>
              </p:ext>
            </p:extLst>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3929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C437C-7EF0-FA45-AD84-48EFCD6A3E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B7ADA6-B031-CDF1-858E-331871FFF22A}"/>
              </a:ext>
            </a:extLst>
          </p:cNvPr>
          <p:cNvSpPr>
            <a:spLocks noGrp="1"/>
          </p:cNvSpPr>
          <p:nvPr>
            <p:ph type="title"/>
          </p:nvPr>
        </p:nvSpPr>
        <p:spPr/>
        <p:txBody>
          <a:bodyPr/>
          <a:lstStyle/>
          <a:p>
            <a:r>
              <a:rPr lang="en-GB"/>
              <a:t>Tariff Interoperability – Key dates</a:t>
            </a:r>
          </a:p>
        </p:txBody>
      </p:sp>
      <p:graphicFrame>
        <p:nvGraphicFramePr>
          <p:cNvPr id="3" name="Content Placeholder 7">
            <a:extLst>
              <a:ext uri="{FF2B5EF4-FFF2-40B4-BE49-F238E27FC236}">
                <a16:creationId xmlns:a16="http://schemas.microsoft.com/office/drawing/2014/main" id="{A8AC274B-0851-BB7C-3C05-A5525E396FB3}"/>
              </a:ext>
            </a:extLst>
          </p:cNvPr>
          <p:cNvGraphicFramePr>
            <a:graphicFrameLocks/>
          </p:cNvGraphicFramePr>
          <p:nvPr>
            <p:extLst>
              <p:ext uri="{D42A27DB-BD31-4B8C-83A1-F6EECF244321}">
                <p14:modId xmlns:p14="http://schemas.microsoft.com/office/powerpoint/2010/main" val="1159460621"/>
              </p:ext>
            </p:extLst>
          </p:nvPr>
        </p:nvGraphicFramePr>
        <p:xfrm>
          <a:off x="838200" y="1107892"/>
          <a:ext cx="10515600" cy="5119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Arrow Connector 4">
            <a:extLst>
              <a:ext uri="{FF2B5EF4-FFF2-40B4-BE49-F238E27FC236}">
                <a16:creationId xmlns:a16="http://schemas.microsoft.com/office/drawing/2014/main" id="{50CE6F9C-CCF2-6E01-5496-6F40F4BD3D15}"/>
              </a:ext>
            </a:extLst>
          </p:cNvPr>
          <p:cNvCxnSpPr>
            <a:cxnSpLocks/>
          </p:cNvCxnSpPr>
          <p:nvPr/>
        </p:nvCxnSpPr>
        <p:spPr>
          <a:xfrm>
            <a:off x="2962656" y="3118104"/>
            <a:ext cx="795528" cy="374904"/>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BD3E5022-A4DA-20F0-F658-B8D5836389E7}"/>
              </a:ext>
            </a:extLst>
          </p:cNvPr>
          <p:cNvCxnSpPr>
            <a:cxnSpLocks/>
          </p:cNvCxnSpPr>
          <p:nvPr/>
        </p:nvCxnSpPr>
        <p:spPr>
          <a:xfrm flipH="1">
            <a:off x="8211312" y="3654552"/>
            <a:ext cx="869327" cy="313944"/>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TextBox 7">
            <a:extLst>
              <a:ext uri="{FF2B5EF4-FFF2-40B4-BE49-F238E27FC236}">
                <a16:creationId xmlns:a16="http://schemas.microsoft.com/office/drawing/2014/main" id="{DC5D962D-FE37-958E-F07B-A71653F4F72D}"/>
              </a:ext>
            </a:extLst>
          </p:cNvPr>
          <p:cNvSpPr txBox="1"/>
          <p:nvPr/>
        </p:nvSpPr>
        <p:spPr>
          <a:xfrm>
            <a:off x="493776" y="2087052"/>
            <a:ext cx="2602992"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Standardised access to Public Tariff Pricing Data through Supplier APIs. This enables optimisation services and Energy Smart Appliances to use tariff pricing data where consumers can share their Supplier and tariff details</a:t>
            </a:r>
          </a:p>
        </p:txBody>
      </p:sp>
      <p:sp>
        <p:nvSpPr>
          <p:cNvPr id="9" name="TextBox 8">
            <a:extLst>
              <a:ext uri="{FF2B5EF4-FFF2-40B4-BE49-F238E27FC236}">
                <a16:creationId xmlns:a16="http://schemas.microsoft.com/office/drawing/2014/main" id="{D30493FE-4876-3C4B-A89E-09B1D2B3B84E}"/>
              </a:ext>
            </a:extLst>
          </p:cNvPr>
          <p:cNvSpPr txBox="1"/>
          <p:nvPr/>
        </p:nvSpPr>
        <p:spPr>
          <a:xfrm>
            <a:off x="9229344" y="2759536"/>
            <a:ext cx="2258568"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solidFill>
                  <a:srgbClr val="000000"/>
                </a:solidFill>
                <a:latin typeface="Roboto" panose="02000000000000000000" pitchFamily="2" charset="0"/>
                <a:ea typeface="Roboto" panose="02000000000000000000" pitchFamily="2" charset="0"/>
                <a:cs typeface="Roboto" panose="02000000000000000000" pitchFamily="2" charset="0"/>
              </a:rPr>
              <a:t>T</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he ability for Consumers to consent to the sharing of Consumer Specific Tariff Information with authorised third-party providers through CCS-aligned arrangements. </a:t>
            </a:r>
          </a:p>
        </p:txBody>
      </p:sp>
    </p:spTree>
    <p:extLst>
      <p:ext uri="{BB962C8B-B14F-4D97-AF65-F5344CB8AC3E}">
        <p14:creationId xmlns:p14="http://schemas.microsoft.com/office/powerpoint/2010/main" val="648764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67C0E-336B-07F4-8A7C-5B97E6638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03C23-AAF8-3468-2F45-25809AE4B04E}"/>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7. Address Prioritisation Matrix Invalid Postcode</a:t>
            </a: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A7D391B3-6A16-5024-E780-90946C58614B}"/>
              </a:ext>
            </a:extLst>
          </p:cNvPr>
          <p:cNvSpPr>
            <a:spLocks noGrp="1"/>
          </p:cNvSpPr>
          <p:nvPr>
            <p:ph type="body" sz="quarter" idx="10"/>
          </p:nvPr>
        </p:nvSpPr>
        <p:spPr/>
        <p:txBody>
          <a:bodyPr/>
          <a:lstStyle/>
          <a:p>
            <a:r>
              <a:rPr lang="en-GB"/>
              <a:t>Lorna mallon</a:t>
            </a:r>
          </a:p>
        </p:txBody>
      </p:sp>
    </p:spTree>
    <p:extLst>
      <p:ext uri="{BB962C8B-B14F-4D97-AF65-F5344CB8AC3E}">
        <p14:creationId xmlns:p14="http://schemas.microsoft.com/office/powerpoint/2010/main" val="261212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F11E6-CFAB-AF6A-D71B-5CF06EB5BE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33AC2F-101A-48B1-CCA0-7E51C8462B5D}"/>
              </a:ext>
            </a:extLst>
          </p:cNvPr>
          <p:cNvSpPr>
            <a:spLocks noGrp="1"/>
          </p:cNvSpPr>
          <p:nvPr>
            <p:ph type="title"/>
          </p:nvPr>
        </p:nvSpPr>
        <p:spPr/>
        <p:txBody>
          <a:bodyPr>
            <a:normAutofit/>
          </a:bodyPr>
          <a:lstStyle/>
          <a:p>
            <a:r>
              <a:rPr lang="en-GB" sz="2000"/>
              <a:t>Address Prioritisation Matrix Invalid Postcode</a:t>
            </a:r>
          </a:p>
        </p:txBody>
      </p:sp>
      <p:graphicFrame>
        <p:nvGraphicFramePr>
          <p:cNvPr id="15" name="Content Placeholder 7">
            <a:extLst>
              <a:ext uri="{FF2B5EF4-FFF2-40B4-BE49-F238E27FC236}">
                <a16:creationId xmlns:a16="http://schemas.microsoft.com/office/drawing/2014/main" id="{5E49E5C6-DA12-86BA-A55E-E583424E2F87}"/>
              </a:ext>
            </a:extLst>
          </p:cNvPr>
          <p:cNvGraphicFramePr>
            <a:graphicFrameLocks/>
          </p:cNvGraphicFramePr>
          <p:nvPr>
            <p:extLst>
              <p:ext uri="{D42A27DB-BD31-4B8C-83A1-F6EECF244321}">
                <p14:modId xmlns:p14="http://schemas.microsoft.com/office/powerpoint/2010/main" val="3260077548"/>
              </p:ext>
            </p:extLst>
          </p:nvPr>
        </p:nvGraphicFramePr>
        <p:xfrm>
          <a:off x="566928" y="695180"/>
          <a:ext cx="11058144" cy="59498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1804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3E3D5-8A89-D744-FBB7-3ACD2C9AB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E4C8FC-A5F7-0585-132E-B80228D7A6B8}"/>
              </a:ext>
            </a:extLst>
          </p:cNvPr>
          <p:cNvSpPr>
            <a:spLocks noGrp="1"/>
          </p:cNvSpPr>
          <p:nvPr>
            <p:ph type="title"/>
          </p:nvPr>
        </p:nvSpPr>
        <p:spPr/>
        <p:txBody>
          <a:bodyPr>
            <a:normAutofit/>
          </a:bodyPr>
          <a:lstStyle/>
          <a:p>
            <a:r>
              <a:rPr lang="en-GB" sz="2000"/>
              <a:t>Address Prioritisation Matrix Invalid Postcode – questions to consider today</a:t>
            </a:r>
          </a:p>
        </p:txBody>
      </p:sp>
      <p:graphicFrame>
        <p:nvGraphicFramePr>
          <p:cNvPr id="15" name="Content Placeholder 7">
            <a:extLst>
              <a:ext uri="{FF2B5EF4-FFF2-40B4-BE49-F238E27FC236}">
                <a16:creationId xmlns:a16="http://schemas.microsoft.com/office/drawing/2014/main" id="{777D166B-8466-DBA1-D744-3123E08517AA}"/>
              </a:ext>
            </a:extLst>
          </p:cNvPr>
          <p:cNvGraphicFramePr>
            <a:graphicFrameLocks/>
          </p:cNvGraphicFramePr>
          <p:nvPr>
            <p:extLst>
              <p:ext uri="{D42A27DB-BD31-4B8C-83A1-F6EECF244321}">
                <p14:modId xmlns:p14="http://schemas.microsoft.com/office/powerpoint/2010/main" val="1858526222"/>
              </p:ext>
            </p:extLst>
          </p:nvPr>
        </p:nvGraphicFramePr>
        <p:xfrm>
          <a:off x="838200" y="1115568"/>
          <a:ext cx="10515600" cy="5285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3000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A58DA-326E-0D05-F669-6CDAA62DFF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17D47-D6D7-FE21-FFEC-B254A901AED9}"/>
              </a:ext>
            </a:extLst>
          </p:cNvPr>
          <p:cNvSpPr>
            <a:spLocks noGrp="1"/>
          </p:cNvSpPr>
          <p:nvPr>
            <p:ph type="title"/>
          </p:nvPr>
        </p:nvSpPr>
        <p:spPr/>
        <p:txBody>
          <a:bodyPr>
            <a:normAutofit/>
          </a:bodyPr>
          <a:lstStyle/>
          <a:p>
            <a:r>
              <a:rPr lang="en-GB" sz="2000"/>
              <a:t>APM –Electricity Invalid Postcode – data enhancement</a:t>
            </a:r>
          </a:p>
        </p:txBody>
      </p:sp>
      <p:graphicFrame>
        <p:nvGraphicFramePr>
          <p:cNvPr id="4" name="Table 3">
            <a:extLst>
              <a:ext uri="{FF2B5EF4-FFF2-40B4-BE49-F238E27FC236}">
                <a16:creationId xmlns:a16="http://schemas.microsoft.com/office/drawing/2014/main" id="{ACD73152-70DC-B4DE-E383-0DC1DC2B791A}"/>
              </a:ext>
            </a:extLst>
          </p:cNvPr>
          <p:cNvGraphicFramePr>
            <a:graphicFrameLocks noGrp="1"/>
          </p:cNvGraphicFramePr>
          <p:nvPr>
            <p:extLst>
              <p:ext uri="{D42A27DB-BD31-4B8C-83A1-F6EECF244321}">
                <p14:modId xmlns:p14="http://schemas.microsoft.com/office/powerpoint/2010/main" val="3014117306"/>
              </p:ext>
            </p:extLst>
          </p:nvPr>
        </p:nvGraphicFramePr>
        <p:xfrm>
          <a:off x="489204" y="1164209"/>
          <a:ext cx="11048999" cy="5671126"/>
        </p:xfrm>
        <a:graphic>
          <a:graphicData uri="http://schemas.openxmlformats.org/drawingml/2006/table">
            <a:tbl>
              <a:tblPr firstRow="1" bandRow="1">
                <a:tableStyleId>{F5AB1C69-6EDB-4FF4-983F-18BD219EF322}</a:tableStyleId>
              </a:tblPr>
              <a:tblGrid>
                <a:gridCol w="1943364">
                  <a:extLst>
                    <a:ext uri="{9D8B030D-6E8A-4147-A177-3AD203B41FA5}">
                      <a16:colId xmlns:a16="http://schemas.microsoft.com/office/drawing/2014/main" val="2541610521"/>
                    </a:ext>
                  </a:extLst>
                </a:gridCol>
                <a:gridCol w="2768629">
                  <a:extLst>
                    <a:ext uri="{9D8B030D-6E8A-4147-A177-3AD203B41FA5}">
                      <a16:colId xmlns:a16="http://schemas.microsoft.com/office/drawing/2014/main" val="3884688631"/>
                    </a:ext>
                  </a:extLst>
                </a:gridCol>
                <a:gridCol w="3168503">
                  <a:extLst>
                    <a:ext uri="{9D8B030D-6E8A-4147-A177-3AD203B41FA5}">
                      <a16:colId xmlns:a16="http://schemas.microsoft.com/office/drawing/2014/main" val="663528231"/>
                    </a:ext>
                  </a:extLst>
                </a:gridCol>
                <a:gridCol w="3168503">
                  <a:extLst>
                    <a:ext uri="{9D8B030D-6E8A-4147-A177-3AD203B41FA5}">
                      <a16:colId xmlns:a16="http://schemas.microsoft.com/office/drawing/2014/main" val="2738326318"/>
                    </a:ext>
                  </a:extLst>
                </a:gridCol>
              </a:tblGrid>
              <a:tr h="370840">
                <a:tc>
                  <a:txBody>
                    <a:bodyPr/>
                    <a:lstStyle/>
                    <a:p>
                      <a:r>
                        <a:rPr lang="en-GB" sz="1300">
                          <a:latin typeface="Roboto" panose="02000000000000000000" pitchFamily="2" charset="0"/>
                          <a:ea typeface="Roboto" panose="02000000000000000000" pitchFamily="2" charset="0"/>
                          <a:cs typeface="Roboto" panose="02000000000000000000" pitchFamily="2" charset="0"/>
                        </a:rPr>
                        <a:t>Data item</a:t>
                      </a:r>
                    </a:p>
                  </a:txBody>
                  <a:tcPr/>
                </a:tc>
                <a:tc>
                  <a:txBody>
                    <a:bodyPr/>
                    <a:lstStyle/>
                    <a:p>
                      <a:r>
                        <a:rPr lang="en-GB" sz="1300">
                          <a:latin typeface="Roboto" panose="02000000000000000000" pitchFamily="2" charset="0"/>
                          <a:ea typeface="Roboto" panose="02000000000000000000" pitchFamily="2" charset="0"/>
                          <a:cs typeface="Roboto" panose="02000000000000000000" pitchFamily="2" charset="0"/>
                        </a:rPr>
                        <a:t>Reason for exclusion</a:t>
                      </a:r>
                    </a:p>
                  </a:txBody>
                  <a:tcPr/>
                </a:tc>
                <a:tc>
                  <a:txBody>
                    <a:bodyPr/>
                    <a:lstStyle/>
                    <a:p>
                      <a:r>
                        <a:rPr lang="en-GB" sz="1300">
                          <a:latin typeface="Roboto" panose="02000000000000000000" pitchFamily="2" charset="0"/>
                          <a:ea typeface="Roboto" panose="02000000000000000000" pitchFamily="2" charset="0"/>
                          <a:cs typeface="Roboto" panose="02000000000000000000" pitchFamily="2" charset="0"/>
                        </a:rPr>
                        <a:t>Reason for inclusion</a:t>
                      </a:r>
                    </a:p>
                  </a:txBody>
                  <a:tcPr/>
                </a:tc>
                <a:tc>
                  <a:txBody>
                    <a:bodyPr/>
                    <a:lstStyle/>
                    <a:p>
                      <a:r>
                        <a:rPr lang="en-GB" sz="1300">
                          <a:latin typeface="Roboto" panose="02000000000000000000" pitchFamily="2" charset="0"/>
                          <a:ea typeface="Roboto" panose="02000000000000000000" pitchFamily="2" charset="0"/>
                          <a:cs typeface="Roboto" panose="02000000000000000000" pitchFamily="2" charset="0"/>
                        </a:rPr>
                        <a:t>Lower priority</a:t>
                      </a:r>
                    </a:p>
                  </a:txBody>
                  <a:tcPr/>
                </a:tc>
                <a:extLst>
                  <a:ext uri="{0D108BD9-81ED-4DB2-BD59-A6C34878D82A}">
                    <a16:rowId xmlns:a16="http://schemas.microsoft.com/office/drawing/2014/main" val="2668384254"/>
                  </a:ext>
                </a:extLst>
              </a:tr>
              <a:tr h="370840">
                <a:tc>
                  <a:txBody>
                    <a:bodyPr/>
                    <a:lstStyle/>
                    <a:p>
                      <a:pPr marL="0" algn="l" defTabSz="914400" rtl="0" eaLnBrk="1" latinLnBrk="0" hangingPunct="1">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Trading Status</a:t>
                      </a:r>
                    </a:p>
                  </a:txBody>
                  <a:tcPr marL="0" marR="0" marT="0" marB="0" anchor="ctr"/>
                </a:tc>
                <a:tc>
                  <a:txBody>
                    <a:bodyPr/>
                    <a:lstStyle/>
                    <a:p>
                      <a:pPr algn="l">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Exclude any new or terminated MPANs as will not trigger a match</a:t>
                      </a:r>
                    </a:p>
                  </a:txBody>
                  <a:tcPr marL="0" marR="0" marT="0" marB="0" anchor="ctr"/>
                </a:tc>
                <a:tc>
                  <a:txBody>
                    <a:bodyPr/>
                    <a:lstStyle/>
                    <a:p>
                      <a:pPr marL="0" algn="l" defTabSz="914400" rtl="0" eaLnBrk="1" latinLnBrk="0" hangingPunct="1">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Include Traded MPANs as these do trigger a REL match</a:t>
                      </a:r>
                    </a:p>
                  </a:txBody>
                  <a:tcPr marL="0" marR="0" marT="0" marB="0" anchor="ctr"/>
                </a:tc>
                <a:tc>
                  <a:txBody>
                    <a:bodyPr/>
                    <a:lstStyle/>
                    <a:p>
                      <a:pPr algn="l">
                        <a:lnSpc>
                          <a:spcPct val="115000"/>
                        </a:lnSpc>
                        <a:spcBef>
                          <a:spcPts val="600"/>
                        </a:spcBef>
                        <a:buNone/>
                      </a:pPr>
                      <a:r>
                        <a:rPr lang="en-GB" sz="1300" b="1" kern="10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3776469924"/>
                  </a:ext>
                </a:extLst>
              </a:tr>
              <a:tr h="370840">
                <a:tc>
                  <a:txBody>
                    <a:bodyPr/>
                    <a:lstStyle/>
                    <a:p>
                      <a:pPr algn="l">
                        <a:lnSpc>
                          <a:spcPct val="115000"/>
                        </a:lnSpc>
                        <a:spcBef>
                          <a:spcPts val="600"/>
                        </a:spcBef>
                        <a:spcAft>
                          <a:spcPts val="600"/>
                        </a:spcAft>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Trading Status EFD</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spcAft>
                          <a:spcPts val="600"/>
                        </a:spcAft>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 </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spcAft>
                          <a:spcPts val="600"/>
                        </a:spcAft>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Included to establish how long MPAN has been Trading</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spcAft>
                          <a:spcPts val="600"/>
                        </a:spcAft>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 </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3944696923"/>
                  </a:ext>
                </a:extLst>
              </a:tr>
              <a:tr h="370840">
                <a:tc>
                  <a:txBody>
                    <a:bodyPr/>
                    <a:lstStyle/>
                    <a:p>
                      <a:pPr algn="l">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Connection Type</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Unmetered on unlikely to have an OS address</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Whole Current as less likely to know their own MPAN</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HV, LV EHV as more likely to know their own MPAN</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3970712691"/>
                  </a:ext>
                </a:extLst>
              </a:tr>
              <a:tr h="370840">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Meter type</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n/a</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Split out by smart meter, dumb meter, AMR meters </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No meter – assume more work required in general before meter can be installed</a:t>
                      </a:r>
                    </a:p>
                  </a:txBody>
                  <a:tcPr marL="0" marR="0" marT="0" marB="0" anchor="ctr"/>
                </a:tc>
                <a:extLst>
                  <a:ext uri="{0D108BD9-81ED-4DB2-BD59-A6C34878D82A}">
                    <a16:rowId xmlns:a16="http://schemas.microsoft.com/office/drawing/2014/main" val="2302775424"/>
                  </a:ext>
                </a:extLst>
              </a:tr>
              <a:tr h="370840">
                <a:tc>
                  <a:txBody>
                    <a:bodyPr/>
                    <a:lstStyle/>
                    <a:p>
                      <a:pPr algn="l">
                        <a:lnSpc>
                          <a:spcPct val="115000"/>
                        </a:lnSpc>
                        <a:spcBef>
                          <a:spcPts val="600"/>
                        </a:spcBef>
                        <a:spcAft>
                          <a:spcPts val="600"/>
                        </a:spcAft>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Meter Installation date</a:t>
                      </a:r>
                    </a:p>
                  </a:txBody>
                  <a:tcPr marL="0" marR="0" marT="0" marB="0" anchor="ctr"/>
                </a:tc>
                <a:tc>
                  <a:txBody>
                    <a:bodyPr/>
                    <a:lstStyle/>
                    <a:p>
                      <a:pPr algn="l">
                        <a:lnSpc>
                          <a:spcPct val="115000"/>
                        </a:lnSpc>
                        <a:spcBef>
                          <a:spcPts val="600"/>
                        </a:spcBef>
                        <a:spcAft>
                          <a:spcPts val="600"/>
                        </a:spcAft>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tc>
                  <a:txBody>
                    <a:bodyPr/>
                    <a:lstStyle/>
                    <a:p>
                      <a:pPr algn="l">
                        <a:lnSpc>
                          <a:spcPct val="115000"/>
                        </a:lnSpc>
                        <a:spcBef>
                          <a:spcPts val="600"/>
                        </a:spcBef>
                        <a:spcAft>
                          <a:spcPts val="600"/>
                        </a:spcAft>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Establish how recent the New Connection is and if someone has been able to find the property recently</a:t>
                      </a:r>
                    </a:p>
                  </a:txBody>
                  <a:tcPr marL="0" marR="0" marT="0" marB="0" anchor="ctr"/>
                </a:tc>
                <a:tc>
                  <a:txBody>
                    <a:bodyPr/>
                    <a:lstStyle/>
                    <a:p>
                      <a:pPr algn="l">
                        <a:lnSpc>
                          <a:spcPct val="115000"/>
                        </a:lnSpc>
                        <a:spcBef>
                          <a:spcPts val="600"/>
                        </a:spcBef>
                        <a:spcAft>
                          <a:spcPts val="600"/>
                        </a:spcAft>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extLst>
                  <a:ext uri="{0D108BD9-81ED-4DB2-BD59-A6C34878D82A}">
                    <a16:rowId xmlns:a16="http://schemas.microsoft.com/office/drawing/2014/main" val="2879965114"/>
                  </a:ext>
                </a:extLst>
              </a:tr>
              <a:tr h="370840">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Energisation Status</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n/a</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Split by Energised and De-energised</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De-energised</a:t>
                      </a:r>
                    </a:p>
                  </a:txBody>
                  <a:tcPr marL="0" marR="0" marT="0" marB="0" anchor="ctr"/>
                </a:tc>
                <a:extLst>
                  <a:ext uri="{0D108BD9-81ED-4DB2-BD59-A6C34878D82A}">
                    <a16:rowId xmlns:a16="http://schemas.microsoft.com/office/drawing/2014/main" val="1849430061"/>
                  </a:ext>
                </a:extLst>
              </a:tr>
              <a:tr h="370840">
                <a:tc>
                  <a:txBody>
                    <a:bodyPr/>
                    <a:lstStyle/>
                    <a:p>
                      <a:pPr algn="l">
                        <a:lnSpc>
                          <a:spcPct val="115000"/>
                        </a:lnSpc>
                        <a:spcBef>
                          <a:spcPts val="600"/>
                        </a:spcBef>
                        <a:spcAft>
                          <a:spcPts val="600"/>
                        </a:spcAft>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Domestic Premise Indicator (DPI)</a:t>
                      </a:r>
                    </a:p>
                  </a:txBody>
                  <a:tcPr marL="0" marR="0" marT="0" marB="0" anchor="ctr"/>
                </a:tc>
                <a:tc>
                  <a:txBody>
                    <a:bodyPr/>
                    <a:lstStyle/>
                    <a:p>
                      <a:pPr algn="l">
                        <a:lnSpc>
                          <a:spcPct val="115000"/>
                        </a:lnSpc>
                        <a:spcBef>
                          <a:spcPts val="600"/>
                        </a:spcBef>
                        <a:spcAft>
                          <a:spcPts val="600"/>
                        </a:spcAft>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tc>
                  <a:txBody>
                    <a:bodyPr/>
                    <a:lstStyle/>
                    <a:p>
                      <a:pPr algn="l">
                        <a:lnSpc>
                          <a:spcPct val="115000"/>
                        </a:lnSpc>
                        <a:spcBef>
                          <a:spcPts val="600"/>
                        </a:spcBef>
                        <a:spcAft>
                          <a:spcPts val="600"/>
                        </a:spcAft>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Split by Domestic and Non-Domestic</a:t>
                      </a:r>
                    </a:p>
                  </a:txBody>
                  <a:tcPr marL="0" marR="0" marT="0" marB="0" anchor="ctr"/>
                </a:tc>
                <a:tc>
                  <a:txBody>
                    <a:bodyPr/>
                    <a:lstStyle/>
                    <a:p>
                      <a:pPr algn="l">
                        <a:lnSpc>
                          <a:spcPct val="115000"/>
                        </a:lnSpc>
                        <a:spcBef>
                          <a:spcPts val="600"/>
                        </a:spcBef>
                        <a:spcAft>
                          <a:spcPts val="600"/>
                        </a:spcAft>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extLst>
                  <a:ext uri="{0D108BD9-81ED-4DB2-BD59-A6C34878D82A}">
                    <a16:rowId xmlns:a16="http://schemas.microsoft.com/office/drawing/2014/main" val="262213001"/>
                  </a:ext>
                </a:extLst>
              </a:tr>
              <a:tr h="370840">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Profile Class</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Group into PC1&amp;2, 3&amp;4 </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PC5-8 as more likely to know their own MPAN</a:t>
                      </a:r>
                    </a:p>
                  </a:txBody>
                  <a:tcPr marL="0" marR="0" marT="0" marB="0" anchor="ctr"/>
                </a:tc>
                <a:extLst>
                  <a:ext uri="{0D108BD9-81ED-4DB2-BD59-A6C34878D82A}">
                    <a16:rowId xmlns:a16="http://schemas.microsoft.com/office/drawing/2014/main" val="201814393"/>
                  </a:ext>
                </a:extLst>
              </a:tr>
              <a:tr h="370840">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Energisation Direction</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Split by Import and Export</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extLst>
                  <a:ext uri="{0D108BD9-81ED-4DB2-BD59-A6C34878D82A}">
                    <a16:rowId xmlns:a16="http://schemas.microsoft.com/office/drawing/2014/main" val="1650176907"/>
                  </a:ext>
                </a:extLst>
              </a:tr>
              <a:tr h="370840">
                <a:tc>
                  <a:txBody>
                    <a:bodyPr/>
                    <a:lstStyle/>
                    <a:p>
                      <a:pPr algn="l">
                        <a:lnSpc>
                          <a:spcPct val="115000"/>
                        </a:lnSpc>
                        <a:spcBef>
                          <a:spcPts val="600"/>
                        </a:spcBef>
                        <a:spcAft>
                          <a:spcPts val="600"/>
                        </a:spcAft>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Current Energy Supplier MPID</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spcAft>
                          <a:spcPts val="600"/>
                        </a:spcAft>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 </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spcAft>
                          <a:spcPts val="600"/>
                        </a:spcAft>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Split by Energy Supplier </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spcAft>
                          <a:spcPts val="600"/>
                        </a:spcAft>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 </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3151492016"/>
                  </a:ext>
                </a:extLst>
              </a:tr>
              <a:tr h="370840">
                <a:tc>
                  <a:txBody>
                    <a:bodyPr/>
                    <a:lstStyle/>
                    <a:p>
                      <a:pPr algn="l">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Current Energy Supplier EFD</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 </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To establish if MPAN has Switched recently (looking at the other EFDs)</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l">
                        <a:lnSpc>
                          <a:spcPct val="115000"/>
                        </a:lnSpc>
                        <a:spcBef>
                          <a:spcPts val="600"/>
                        </a:spcBef>
                        <a:buNone/>
                      </a:pPr>
                      <a:r>
                        <a:rPr lang="en-GB" sz="1300" kern="100">
                          <a:solidFill>
                            <a:srgbClr val="333333"/>
                          </a:solidFill>
                          <a:effectLst/>
                          <a:latin typeface="Roboto" panose="02000000000000000000" pitchFamily="2" charset="0"/>
                          <a:ea typeface="Roboto" panose="02000000000000000000" pitchFamily="2" charset="0"/>
                          <a:cs typeface="Roboto" panose="02000000000000000000" pitchFamily="2" charset="0"/>
                        </a:rPr>
                        <a:t> </a:t>
                      </a:r>
                      <a:endParaRPr lang="en-GB" sz="1300" kern="1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3517894291"/>
                  </a:ext>
                </a:extLst>
              </a:tr>
              <a:tr h="370840">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DNO MPID</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tc>
                  <a:txBody>
                    <a:bodyPr/>
                    <a:lstStyle/>
                    <a:p>
                      <a:pPr algn="l">
                        <a:lnSpc>
                          <a:spcPct val="115000"/>
                        </a:lnSpc>
                        <a:spcBef>
                          <a:spcPts val="600"/>
                        </a:spcBef>
                        <a:buNone/>
                      </a:pPr>
                      <a:r>
                        <a:rPr lang="en-GB" sz="1300" b="0" kern="100">
                          <a:solidFill>
                            <a:schemeClr val="tx1"/>
                          </a:solidFill>
                          <a:effectLst/>
                          <a:latin typeface="Roboto" panose="02000000000000000000" pitchFamily="2" charset="0"/>
                          <a:ea typeface="Roboto" panose="02000000000000000000" pitchFamily="2" charset="0"/>
                          <a:cs typeface="Roboto" panose="02000000000000000000" pitchFamily="2" charset="0"/>
                        </a:rPr>
                        <a:t> </a:t>
                      </a:r>
                    </a:p>
                  </a:txBody>
                  <a:tcPr marL="0" marR="0" marT="0" marB="0" anchor="ctr"/>
                </a:tc>
                <a:extLst>
                  <a:ext uri="{0D108BD9-81ED-4DB2-BD59-A6C34878D82A}">
                    <a16:rowId xmlns:a16="http://schemas.microsoft.com/office/drawing/2014/main" val="3300072021"/>
                  </a:ext>
                </a:extLst>
              </a:tr>
            </a:tbl>
          </a:graphicData>
        </a:graphic>
      </p:graphicFrame>
    </p:spTree>
    <p:extLst>
      <p:ext uri="{BB962C8B-B14F-4D97-AF65-F5344CB8AC3E}">
        <p14:creationId xmlns:p14="http://schemas.microsoft.com/office/powerpoint/2010/main" val="919785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0C7C6-EA67-CE9B-764B-D4D8295265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7F3515-421A-5ADE-38A4-CDD0561A1508}"/>
              </a:ext>
            </a:extLst>
          </p:cNvPr>
          <p:cNvSpPr>
            <a:spLocks noGrp="1"/>
          </p:cNvSpPr>
          <p:nvPr>
            <p:ph type="title"/>
          </p:nvPr>
        </p:nvSpPr>
        <p:spPr/>
        <p:txBody>
          <a:bodyPr>
            <a:normAutofit/>
          </a:bodyPr>
          <a:lstStyle/>
          <a:p>
            <a:r>
              <a:rPr lang="en-GB" sz="2000"/>
              <a:t>APM –Electricity Invalid Postcode – trial</a:t>
            </a:r>
          </a:p>
        </p:txBody>
      </p:sp>
      <p:graphicFrame>
        <p:nvGraphicFramePr>
          <p:cNvPr id="4" name="Table 3">
            <a:extLst>
              <a:ext uri="{FF2B5EF4-FFF2-40B4-BE49-F238E27FC236}">
                <a16:creationId xmlns:a16="http://schemas.microsoft.com/office/drawing/2014/main" id="{CC0149BF-D14F-B5B9-62F2-F01519A64A50}"/>
              </a:ext>
            </a:extLst>
          </p:cNvPr>
          <p:cNvGraphicFramePr>
            <a:graphicFrameLocks noGrp="1"/>
          </p:cNvGraphicFramePr>
          <p:nvPr>
            <p:extLst>
              <p:ext uri="{D42A27DB-BD31-4B8C-83A1-F6EECF244321}">
                <p14:modId xmlns:p14="http://schemas.microsoft.com/office/powerpoint/2010/main" val="4233257284"/>
              </p:ext>
            </p:extLst>
          </p:nvPr>
        </p:nvGraphicFramePr>
        <p:xfrm>
          <a:off x="489204" y="1384799"/>
          <a:ext cx="4711993" cy="5395333"/>
        </p:xfrm>
        <a:graphic>
          <a:graphicData uri="http://schemas.openxmlformats.org/drawingml/2006/table">
            <a:tbl>
              <a:tblPr firstRow="1" bandRow="1">
                <a:tableStyleId>{F5AB1C69-6EDB-4FF4-983F-18BD219EF322}</a:tableStyleId>
              </a:tblPr>
              <a:tblGrid>
                <a:gridCol w="1943364">
                  <a:extLst>
                    <a:ext uri="{9D8B030D-6E8A-4147-A177-3AD203B41FA5}">
                      <a16:colId xmlns:a16="http://schemas.microsoft.com/office/drawing/2014/main" val="2541610521"/>
                    </a:ext>
                  </a:extLst>
                </a:gridCol>
                <a:gridCol w="2768629">
                  <a:extLst>
                    <a:ext uri="{9D8B030D-6E8A-4147-A177-3AD203B41FA5}">
                      <a16:colId xmlns:a16="http://schemas.microsoft.com/office/drawing/2014/main" val="3884688631"/>
                    </a:ext>
                  </a:extLst>
                </a:gridCol>
              </a:tblGrid>
              <a:tr h="368741">
                <a:tc>
                  <a:txBody>
                    <a:bodyPr/>
                    <a:lstStyle/>
                    <a:p>
                      <a:r>
                        <a:rPr lang="en-GB" sz="1300">
                          <a:latin typeface="Roboto" panose="02000000000000000000" pitchFamily="2" charset="0"/>
                          <a:ea typeface="Roboto" panose="02000000000000000000" pitchFamily="2" charset="0"/>
                          <a:cs typeface="Roboto" panose="02000000000000000000" pitchFamily="2" charset="0"/>
                        </a:rPr>
                        <a:t>Data split</a:t>
                      </a:r>
                    </a:p>
                  </a:txBody>
                  <a:tcPr/>
                </a:tc>
                <a:tc>
                  <a:txBody>
                    <a:bodyPr/>
                    <a:lstStyle/>
                    <a:p>
                      <a:r>
                        <a:rPr lang="en-GB" sz="1300">
                          <a:latin typeface="Roboto" panose="02000000000000000000" pitchFamily="2" charset="0"/>
                          <a:ea typeface="Roboto" panose="02000000000000000000" pitchFamily="2" charset="0"/>
                          <a:cs typeface="Roboto" panose="02000000000000000000" pitchFamily="2" charset="0"/>
                        </a:rPr>
                        <a:t>What is it</a:t>
                      </a:r>
                    </a:p>
                  </a:txBody>
                  <a:tcPr/>
                </a:tc>
                <a:extLst>
                  <a:ext uri="{0D108BD9-81ED-4DB2-BD59-A6C34878D82A}">
                    <a16:rowId xmlns:a16="http://schemas.microsoft.com/office/drawing/2014/main" val="2668384254"/>
                  </a:ext>
                </a:extLst>
              </a:tr>
              <a:tr h="951989">
                <a:tc>
                  <a:txBody>
                    <a:bodyPr/>
                    <a:lstStyle/>
                    <a:p>
                      <a:pPr algn="l">
                        <a:lnSpc>
                          <a:spcPct val="100000"/>
                        </a:lnSpc>
                        <a:spcBef>
                          <a:spcPts val="600"/>
                        </a:spcBef>
                        <a:buNone/>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Older non-SMETS</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Trading, Whole Current, Energised only - PC1-4, non-SMETS meters.</a:t>
                      </a:r>
                    </a:p>
                    <a:p>
                      <a:pPr marL="342900" lvl="0" indent="-342900" algn="l">
                        <a:lnSpc>
                          <a:spcPct val="100000"/>
                        </a:lnSpc>
                        <a:spcBef>
                          <a:spcPts val="600"/>
                        </a:spcBef>
                        <a:spcAft>
                          <a:spcPts val="600"/>
                        </a:spcAft>
                        <a:buFont typeface="Symbol" panose="05050102010706020507" pitchFamily="18" charset="2"/>
                        <a:buChar char=""/>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At least 3 years since MPAN started trading</a:t>
                      </a:r>
                    </a:p>
                  </a:txBody>
                  <a:tcPr marL="0" marR="0" marT="0" marB="0" anchor="ctr"/>
                </a:tc>
                <a:extLst>
                  <a:ext uri="{0D108BD9-81ED-4DB2-BD59-A6C34878D82A}">
                    <a16:rowId xmlns:a16="http://schemas.microsoft.com/office/drawing/2014/main" val="3776469924"/>
                  </a:ext>
                </a:extLst>
              </a:tr>
              <a:tr h="951989">
                <a:tc>
                  <a:txBody>
                    <a:bodyPr/>
                    <a:lstStyle/>
                    <a:p>
                      <a:pPr algn="l">
                        <a:lnSpc>
                          <a:spcPct val="100000"/>
                        </a:lnSpc>
                        <a:spcBef>
                          <a:spcPts val="600"/>
                        </a:spcBef>
                        <a:spcAft>
                          <a:spcPts val="600"/>
                        </a:spcAft>
                        <a:buNone/>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Older SMETS</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Trading, whole current, Energised only - PC1-4 and export, SMETS meters</a:t>
                      </a:r>
                      <a:endParaRPr lang="en-GB" sz="1300">
                        <a:effectLst/>
                        <a:latin typeface="Roboto" panose="02000000000000000000" pitchFamily="2" charset="0"/>
                        <a:ea typeface="Roboto" panose="02000000000000000000" pitchFamily="2" charset="0"/>
                        <a:cs typeface="Roboto" panose="02000000000000000000" pitchFamily="2" charset="0"/>
                      </a:endParaRPr>
                    </a:p>
                    <a:p>
                      <a:pPr marL="342900" lvl="0" indent="-342900" algn="l">
                        <a:lnSpc>
                          <a:spcPct val="100000"/>
                        </a:lnSpc>
                        <a:spcBef>
                          <a:spcPts val="600"/>
                        </a:spcBef>
                        <a:spcAft>
                          <a:spcPts val="600"/>
                        </a:spcAft>
                        <a:buFont typeface="Symbol" panose="05050102010706020507" pitchFamily="18" charset="2"/>
                        <a:buChar char=""/>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At least 3 years since MPAN started trading</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3944696923"/>
                  </a:ext>
                </a:extLst>
              </a:tr>
              <a:tr h="755026">
                <a:tc>
                  <a:txBody>
                    <a:bodyPr/>
                    <a:lstStyle/>
                    <a:p>
                      <a:pPr algn="l">
                        <a:lnSpc>
                          <a:spcPct val="100000"/>
                        </a:lnSpc>
                        <a:spcBef>
                          <a:spcPts val="600"/>
                        </a:spcBef>
                        <a:buNone/>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Newer all</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New Connections, Energised, meter fitted only and includes export</a:t>
                      </a:r>
                      <a:endParaRPr lang="en-GB" sz="1300">
                        <a:effectLst/>
                        <a:latin typeface="Roboto" panose="02000000000000000000" pitchFamily="2" charset="0"/>
                        <a:ea typeface="Roboto" panose="02000000000000000000" pitchFamily="2" charset="0"/>
                        <a:cs typeface="Roboto" panose="02000000000000000000" pitchFamily="2" charset="0"/>
                      </a:endParaRPr>
                    </a:p>
                    <a:p>
                      <a:pPr marL="342900" lvl="0" indent="-342900" algn="l">
                        <a:lnSpc>
                          <a:spcPct val="100000"/>
                        </a:lnSpc>
                        <a:spcBef>
                          <a:spcPts val="600"/>
                        </a:spcBef>
                        <a:spcAft>
                          <a:spcPts val="600"/>
                        </a:spcAft>
                        <a:buFont typeface="Symbol" panose="05050102010706020507" pitchFamily="18" charset="2"/>
                        <a:buChar char=""/>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MPAN trading for less than 3 years</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3970712691"/>
                  </a:ext>
                </a:extLst>
              </a:tr>
              <a:tr h="399398">
                <a:tc>
                  <a:txBody>
                    <a:bodyPr/>
                    <a:lstStyle/>
                    <a:p>
                      <a:pPr algn="l">
                        <a:lnSpc>
                          <a:spcPct val="100000"/>
                        </a:lnSpc>
                        <a:spcBef>
                          <a:spcPts val="600"/>
                        </a:spcBef>
                        <a:spcAft>
                          <a:spcPts val="600"/>
                        </a:spcAft>
                        <a:buNone/>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2</a:t>
                      </a:r>
                      <a:r>
                        <a:rPr lang="en-GB" sz="1300" baseline="30000">
                          <a:solidFill>
                            <a:srgbClr val="333333"/>
                          </a:solidFill>
                          <a:effectLst/>
                          <a:latin typeface="Roboto" panose="02000000000000000000" pitchFamily="2" charset="0"/>
                          <a:ea typeface="Roboto" panose="02000000000000000000" pitchFamily="2" charset="0"/>
                          <a:cs typeface="Roboto" panose="02000000000000000000" pitchFamily="2" charset="0"/>
                        </a:rPr>
                        <a:t>nd</a:t>
                      </a: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 file – newer all</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New Connections not in original file</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2302775424"/>
                  </a:ext>
                </a:extLst>
              </a:tr>
              <a:tr h="399398">
                <a:tc>
                  <a:txBody>
                    <a:bodyPr/>
                    <a:lstStyle/>
                    <a:p>
                      <a:pPr algn="l">
                        <a:lnSpc>
                          <a:spcPct val="100000"/>
                        </a:lnSpc>
                        <a:spcBef>
                          <a:spcPts val="600"/>
                        </a:spcBef>
                        <a:buNone/>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2</a:t>
                      </a:r>
                      <a:r>
                        <a:rPr lang="en-GB" sz="1300" baseline="30000">
                          <a:solidFill>
                            <a:srgbClr val="333333"/>
                          </a:solidFill>
                          <a:effectLst/>
                          <a:latin typeface="Roboto" panose="02000000000000000000" pitchFamily="2" charset="0"/>
                          <a:ea typeface="Roboto" panose="02000000000000000000" pitchFamily="2" charset="0"/>
                          <a:cs typeface="Roboto" panose="02000000000000000000" pitchFamily="2" charset="0"/>
                        </a:rPr>
                        <a:t>nd</a:t>
                      </a: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 file – Not New Connection</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300">
                          <a:solidFill>
                            <a:srgbClr val="333333"/>
                          </a:solidFill>
                          <a:effectLst/>
                          <a:latin typeface="Roboto" panose="02000000000000000000" pitchFamily="2" charset="0"/>
                          <a:ea typeface="Roboto" panose="02000000000000000000" pitchFamily="2" charset="0"/>
                          <a:cs typeface="Roboto" panose="02000000000000000000" pitchFamily="2" charset="0"/>
                        </a:rPr>
                        <a:t>Older PC1-4 not in the original file</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2879965114"/>
                  </a:ext>
                </a:extLst>
              </a:tr>
              <a:tr h="399398">
                <a:tc>
                  <a:txBody>
                    <a:bodyPr/>
                    <a:lstStyle/>
                    <a:p>
                      <a:pPr algn="l">
                        <a:lnSpc>
                          <a:spcPct val="100000"/>
                        </a:lnSpc>
                        <a:spcBef>
                          <a:spcPts val="600"/>
                        </a:spcBef>
                        <a:buNone/>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2</a:t>
                      </a:r>
                      <a:r>
                        <a:rPr lang="en-GB" sz="1300" b="0" baseline="30000">
                          <a:solidFill>
                            <a:schemeClr val="tx1"/>
                          </a:solidFill>
                          <a:effectLst/>
                          <a:latin typeface="Roboto" panose="02000000000000000000" pitchFamily="2" charset="0"/>
                          <a:ea typeface="Roboto" panose="02000000000000000000" pitchFamily="2" charset="0"/>
                          <a:cs typeface="Roboto" panose="02000000000000000000" pitchFamily="2" charset="0"/>
                        </a:rPr>
                        <a:t>nd</a:t>
                      </a: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 file – PC1-4 </a:t>
                      </a:r>
                    </a:p>
                  </a:txBody>
                  <a:tcPr marL="0" marR="0" marT="0" marB="0" anchor="ctr"/>
                </a:tc>
                <a:tc>
                  <a:txBody>
                    <a:bodyPr/>
                    <a:lstStyle/>
                    <a:p>
                      <a:pPr marL="342900" lvl="0" indent="-342900" algn="l">
                        <a:lnSpc>
                          <a:spcPct val="100000"/>
                        </a:lnSpc>
                        <a:spcBef>
                          <a:spcPts val="600"/>
                        </a:spcBef>
                        <a:buFont typeface="Symbol" panose="05050102010706020507" pitchFamily="18" charset="2"/>
                        <a:buChar char=""/>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AMR or Half Hourly meters</a:t>
                      </a:r>
                    </a:p>
                  </a:txBody>
                  <a:tcPr marL="0" marR="0" marT="0" marB="0" anchor="ctr"/>
                </a:tc>
                <a:extLst>
                  <a:ext uri="{0D108BD9-81ED-4DB2-BD59-A6C34878D82A}">
                    <a16:rowId xmlns:a16="http://schemas.microsoft.com/office/drawing/2014/main" val="1849430061"/>
                  </a:ext>
                </a:extLst>
              </a:tr>
              <a:tr h="399398">
                <a:tc>
                  <a:txBody>
                    <a:bodyPr/>
                    <a:lstStyle/>
                    <a:p>
                      <a:pPr algn="l">
                        <a:lnSpc>
                          <a:spcPct val="100000"/>
                        </a:lnSpc>
                        <a:spcBef>
                          <a:spcPts val="600"/>
                        </a:spcBef>
                        <a:spcAft>
                          <a:spcPts val="600"/>
                        </a:spcAft>
                        <a:buNone/>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PC5-8 and HH</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Should be AMR but includes some SMETS meters</a:t>
                      </a:r>
                    </a:p>
                  </a:txBody>
                  <a:tcPr marL="0" marR="0" marT="0" marB="0" anchor="ctr"/>
                </a:tc>
                <a:extLst>
                  <a:ext uri="{0D108BD9-81ED-4DB2-BD59-A6C34878D82A}">
                    <a16:rowId xmlns:a16="http://schemas.microsoft.com/office/drawing/2014/main" val="262213001"/>
                  </a:ext>
                </a:extLst>
              </a:tr>
            </a:tbl>
          </a:graphicData>
        </a:graphic>
      </p:graphicFrame>
      <p:sp>
        <p:nvSpPr>
          <p:cNvPr id="3" name="TextBox 2">
            <a:extLst>
              <a:ext uri="{FF2B5EF4-FFF2-40B4-BE49-F238E27FC236}">
                <a16:creationId xmlns:a16="http://schemas.microsoft.com/office/drawing/2014/main" id="{CF2F9525-694C-25B7-09B4-0CD415C49FB5}"/>
              </a:ext>
            </a:extLst>
          </p:cNvPr>
          <p:cNvSpPr txBox="1"/>
          <p:nvPr/>
        </p:nvSpPr>
        <p:spPr>
          <a:xfrm>
            <a:off x="489204" y="1030835"/>
            <a:ext cx="2225289" cy="369332"/>
          </a:xfrm>
          <a:prstGeom prst="rect">
            <a:avLst/>
          </a:prstGeom>
          <a:noFill/>
        </p:spPr>
        <p:txBody>
          <a:bodyPr wrap="none" rtlCol="0">
            <a:spAutoFit/>
          </a:bodyPr>
          <a:lstStyle/>
          <a:p>
            <a:r>
              <a:rPr lang="en-GB">
                <a:latin typeface="Roboto" panose="02000000000000000000" pitchFamily="2" charset="0"/>
                <a:ea typeface="Roboto" panose="02000000000000000000" pitchFamily="2" charset="0"/>
                <a:cs typeface="Roboto" panose="02000000000000000000" pitchFamily="2" charset="0"/>
              </a:rPr>
              <a:t>Initial reporting split</a:t>
            </a:r>
          </a:p>
        </p:txBody>
      </p:sp>
      <p:graphicFrame>
        <p:nvGraphicFramePr>
          <p:cNvPr id="5" name="Table 4">
            <a:extLst>
              <a:ext uri="{FF2B5EF4-FFF2-40B4-BE49-F238E27FC236}">
                <a16:creationId xmlns:a16="http://schemas.microsoft.com/office/drawing/2014/main" id="{2B19AF66-4610-1366-D142-7C7DF52A9F21}"/>
              </a:ext>
            </a:extLst>
          </p:cNvPr>
          <p:cNvGraphicFramePr>
            <a:graphicFrameLocks noGrp="1"/>
          </p:cNvGraphicFramePr>
          <p:nvPr>
            <p:extLst>
              <p:ext uri="{D42A27DB-BD31-4B8C-83A1-F6EECF244321}">
                <p14:modId xmlns:p14="http://schemas.microsoft.com/office/powerpoint/2010/main" val="3090486685"/>
              </p:ext>
            </p:extLst>
          </p:nvPr>
        </p:nvGraphicFramePr>
        <p:xfrm>
          <a:off x="5551932" y="1584832"/>
          <a:ext cx="5850636" cy="5069702"/>
        </p:xfrm>
        <a:graphic>
          <a:graphicData uri="http://schemas.openxmlformats.org/drawingml/2006/table">
            <a:tbl>
              <a:tblPr firstRow="1" bandRow="1">
                <a:tableStyleId>{F5AB1C69-6EDB-4FF4-983F-18BD219EF322}</a:tableStyleId>
              </a:tblPr>
              <a:tblGrid>
                <a:gridCol w="1519916">
                  <a:extLst>
                    <a:ext uri="{9D8B030D-6E8A-4147-A177-3AD203B41FA5}">
                      <a16:colId xmlns:a16="http://schemas.microsoft.com/office/drawing/2014/main" val="2541610521"/>
                    </a:ext>
                  </a:extLst>
                </a:gridCol>
                <a:gridCol w="2165360">
                  <a:extLst>
                    <a:ext uri="{9D8B030D-6E8A-4147-A177-3AD203B41FA5}">
                      <a16:colId xmlns:a16="http://schemas.microsoft.com/office/drawing/2014/main" val="2612967397"/>
                    </a:ext>
                  </a:extLst>
                </a:gridCol>
                <a:gridCol w="2165360">
                  <a:extLst>
                    <a:ext uri="{9D8B030D-6E8A-4147-A177-3AD203B41FA5}">
                      <a16:colId xmlns:a16="http://schemas.microsoft.com/office/drawing/2014/main" val="3884688631"/>
                    </a:ext>
                  </a:extLst>
                </a:gridCol>
              </a:tblGrid>
              <a:tr h="369294">
                <a:tc>
                  <a:txBody>
                    <a:bodyPr/>
                    <a:lstStyle/>
                    <a:p>
                      <a:r>
                        <a:rPr lang="en-GB" sz="1300">
                          <a:latin typeface="Roboto" panose="02000000000000000000" pitchFamily="2" charset="0"/>
                          <a:ea typeface="Roboto" panose="02000000000000000000" pitchFamily="2" charset="0"/>
                          <a:cs typeface="Roboto" panose="02000000000000000000" pitchFamily="2" charset="0"/>
                        </a:rPr>
                        <a:t>Finding</a:t>
                      </a:r>
                    </a:p>
                  </a:txBody>
                  <a:tcPr/>
                </a:tc>
                <a:tc>
                  <a:txBody>
                    <a:bodyPr/>
                    <a:lstStyle/>
                    <a:p>
                      <a:r>
                        <a:rPr lang="en-GB" sz="1300">
                          <a:latin typeface="Roboto" panose="02000000000000000000" pitchFamily="2" charset="0"/>
                          <a:ea typeface="Roboto" panose="02000000000000000000" pitchFamily="2" charset="0"/>
                          <a:cs typeface="Roboto" panose="02000000000000000000" pitchFamily="2" charset="0"/>
                        </a:rPr>
                        <a:t>Reason</a:t>
                      </a:r>
                    </a:p>
                  </a:txBody>
                  <a:tcPr/>
                </a:tc>
                <a:tc>
                  <a:txBody>
                    <a:bodyPr/>
                    <a:lstStyle/>
                    <a:p>
                      <a:r>
                        <a:rPr lang="en-GB" sz="1300">
                          <a:latin typeface="Roboto" panose="02000000000000000000" pitchFamily="2" charset="0"/>
                          <a:ea typeface="Roboto" panose="02000000000000000000" pitchFamily="2" charset="0"/>
                          <a:cs typeface="Roboto" panose="02000000000000000000" pitchFamily="2" charset="0"/>
                        </a:rPr>
                        <a:t>How can it be taken forward</a:t>
                      </a:r>
                    </a:p>
                  </a:txBody>
                  <a:tcPr/>
                </a:tc>
                <a:extLst>
                  <a:ext uri="{0D108BD9-81ED-4DB2-BD59-A6C34878D82A}">
                    <a16:rowId xmlns:a16="http://schemas.microsoft.com/office/drawing/2014/main" val="2668384254"/>
                  </a:ext>
                </a:extLst>
              </a:tr>
              <a:tr h="796545">
                <a:tc>
                  <a:txBody>
                    <a:bodyPr/>
                    <a:lstStyle/>
                    <a:p>
                      <a:pPr algn="l">
                        <a:lnSpc>
                          <a:spcPct val="100000"/>
                        </a:lnSpc>
                        <a:spcBef>
                          <a:spcPts val="600"/>
                        </a:spcBef>
                        <a:buNone/>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Energy Supplier input is key</a:t>
                      </a:r>
                    </a:p>
                  </a:txBody>
                  <a:tcPr marL="0" marR="0" marT="0" marB="0" anchor="ctr"/>
                </a:tc>
                <a:tc>
                  <a:txBody>
                    <a:bodyPr/>
                    <a:lstStyle/>
                    <a:p>
                      <a:pPr algn="l">
                        <a:lnSpc>
                          <a:spcPct val="100000"/>
                        </a:lnSpc>
                        <a:spcBef>
                          <a:spcPts val="600"/>
                        </a:spcBef>
                        <a:buNone/>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As the volumes are so high, both Parties recommended including Energy Suppliers in the trial</a:t>
                      </a:r>
                    </a:p>
                  </a:txBody>
                  <a:tcPr marL="0" marR="0" marT="0" marB="0" anchor="ctr"/>
                </a:tc>
                <a:tc>
                  <a:txBody>
                    <a:bodyPr/>
                    <a:lstStyle/>
                    <a:p>
                      <a:pPr algn="l">
                        <a:lnSpc>
                          <a:spcPct val="100000"/>
                        </a:lnSpc>
                        <a:spcBef>
                          <a:spcPts val="600"/>
                        </a:spcBef>
                        <a:buNone/>
                      </a:pPr>
                      <a:r>
                        <a:rPr lang="en-GB" sz="1300" b="0">
                          <a:solidFill>
                            <a:schemeClr val="tx1"/>
                          </a:solidFill>
                          <a:effectLst/>
                          <a:latin typeface="Roboto" panose="02000000000000000000" pitchFamily="2" charset="0"/>
                          <a:ea typeface="Roboto" panose="02000000000000000000" pitchFamily="2" charset="0"/>
                          <a:cs typeface="Roboto" panose="02000000000000000000" pitchFamily="2" charset="0"/>
                        </a:rPr>
                        <a:t>Recommendation for round 1 of the APM</a:t>
                      </a:r>
                    </a:p>
                  </a:txBody>
                  <a:tcPr marL="0" marR="0" marT="0" marB="0" anchor="ctr"/>
                </a:tc>
                <a:extLst>
                  <a:ext uri="{0D108BD9-81ED-4DB2-BD59-A6C34878D82A}">
                    <a16:rowId xmlns:a16="http://schemas.microsoft.com/office/drawing/2014/main" val="3776469924"/>
                  </a:ext>
                </a:extLst>
              </a:tr>
              <a:tr h="995682">
                <a:tc>
                  <a:txBody>
                    <a:bodyPr/>
                    <a:lstStyle/>
                    <a:p>
                      <a:pPr algn="l">
                        <a:lnSpc>
                          <a:spcPct val="100000"/>
                        </a:lnSpc>
                        <a:spcBef>
                          <a:spcPts val="600"/>
                        </a:spcBef>
                        <a:spcAft>
                          <a:spcPts val="600"/>
                        </a:spcAft>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Different updates</a:t>
                      </a:r>
                    </a:p>
                  </a:txBody>
                  <a:tcPr marL="0" marR="0" marT="0" marB="0" anchor="ctr"/>
                </a:tc>
                <a:tc>
                  <a:txBody>
                    <a:bodyPr/>
                    <a:lstStyle/>
                    <a:p>
                      <a:pPr algn="l">
                        <a:lnSpc>
                          <a:spcPct val="100000"/>
                        </a:lnSpc>
                        <a:spcBef>
                          <a:spcPts val="600"/>
                        </a:spcBef>
                        <a:spcAft>
                          <a:spcPts val="600"/>
                        </a:spcAft>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Each Party provided their updates in different formats</a:t>
                      </a:r>
                    </a:p>
                  </a:txBody>
                  <a:tcPr marL="0" marR="0" marT="0" marB="0" anchor="ctr"/>
                </a:tc>
                <a:tc>
                  <a:txBody>
                    <a:bodyPr/>
                    <a:lstStyle/>
                    <a:p>
                      <a:pPr algn="l">
                        <a:lnSpc>
                          <a:spcPct val="100000"/>
                        </a:lnSpc>
                        <a:spcBef>
                          <a:spcPts val="600"/>
                        </a:spcBef>
                        <a:spcAft>
                          <a:spcPts val="600"/>
                        </a:spcAft>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APM round 1 and subsequent consultations will include a template with set outcomes and updates to allow simpler reporting.</a:t>
                      </a:r>
                    </a:p>
                  </a:txBody>
                  <a:tcPr marL="0" marR="0" marT="0" marB="0" anchor="ctr"/>
                </a:tc>
                <a:extLst>
                  <a:ext uri="{0D108BD9-81ED-4DB2-BD59-A6C34878D82A}">
                    <a16:rowId xmlns:a16="http://schemas.microsoft.com/office/drawing/2014/main" val="3944696923"/>
                  </a:ext>
                </a:extLst>
              </a:tr>
              <a:tr h="1724313">
                <a:tc>
                  <a:txBody>
                    <a:bodyPr/>
                    <a:lstStyle/>
                    <a:p>
                      <a:pPr algn="l">
                        <a:lnSpc>
                          <a:spcPct val="100000"/>
                        </a:lnSpc>
                        <a:spcBef>
                          <a:spcPts val="600"/>
                        </a:spcBef>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New Connections takes care of itself</a:t>
                      </a:r>
                    </a:p>
                  </a:txBody>
                  <a:tcPr marL="0" marR="0" marT="0" marB="0" anchor="ctr"/>
                </a:tc>
                <a:tc>
                  <a:txBody>
                    <a:bodyPr/>
                    <a:lstStyle/>
                    <a:p>
                      <a:pPr algn="l">
                        <a:lnSpc>
                          <a:spcPct val="100000"/>
                        </a:lnSpc>
                        <a:spcBef>
                          <a:spcPts val="600"/>
                        </a:spcBef>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There is a timing issue with the PAF that can mean some of the postcodes do become valid.</a:t>
                      </a:r>
                    </a:p>
                    <a:p>
                      <a:pPr algn="l">
                        <a:lnSpc>
                          <a:spcPct val="100000"/>
                        </a:lnSpc>
                        <a:spcBef>
                          <a:spcPts val="600"/>
                        </a:spcBef>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Also, BAU new connections processes mean the address is updated relatively quickly</a:t>
                      </a:r>
                    </a:p>
                  </a:txBody>
                  <a:tcPr marL="0" marR="0" marT="0" marB="0" anchor="ctr"/>
                </a:tc>
                <a:tc>
                  <a:txBody>
                    <a:bodyPr/>
                    <a:lstStyle/>
                    <a:p>
                      <a:pPr algn="l">
                        <a:lnSpc>
                          <a:spcPct val="100000"/>
                        </a:lnSpc>
                        <a:spcBef>
                          <a:spcPts val="600"/>
                        </a:spcBef>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Look at deprioritising new connections up to 1 or 2 years following the meter installation.</a:t>
                      </a:r>
                    </a:p>
                    <a:p>
                      <a:pPr algn="l">
                        <a:lnSpc>
                          <a:spcPct val="100000"/>
                        </a:lnSpc>
                        <a:spcBef>
                          <a:spcPts val="600"/>
                        </a:spcBef>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I0200 will investigate the BAU process for new connections addresses to make sure it is as effective as possible.</a:t>
                      </a:r>
                    </a:p>
                  </a:txBody>
                  <a:tcPr marL="0" marR="0" marT="0" marB="0" anchor="ctr"/>
                </a:tc>
                <a:extLst>
                  <a:ext uri="{0D108BD9-81ED-4DB2-BD59-A6C34878D82A}">
                    <a16:rowId xmlns:a16="http://schemas.microsoft.com/office/drawing/2014/main" val="3970712691"/>
                  </a:ext>
                </a:extLst>
              </a:tr>
              <a:tr h="930515">
                <a:tc>
                  <a:txBody>
                    <a:bodyPr/>
                    <a:lstStyle/>
                    <a:p>
                      <a:pPr algn="l">
                        <a:lnSpc>
                          <a:spcPct val="100000"/>
                        </a:lnSpc>
                        <a:spcBef>
                          <a:spcPts val="600"/>
                        </a:spcBef>
                        <a:spcAft>
                          <a:spcPts val="600"/>
                        </a:spcAft>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Continue to separate by SMETS meter installation</a:t>
                      </a:r>
                    </a:p>
                  </a:txBody>
                  <a:tcPr marL="0" marR="0" marT="0" marB="0" anchor="ctr"/>
                </a:tc>
                <a:tc>
                  <a:txBody>
                    <a:bodyPr/>
                    <a:lstStyle/>
                    <a:p>
                      <a:pPr algn="l">
                        <a:lnSpc>
                          <a:spcPct val="100000"/>
                        </a:lnSpc>
                        <a:spcBef>
                          <a:spcPts val="600"/>
                        </a:spcBef>
                        <a:spcAft>
                          <a:spcPts val="600"/>
                        </a:spcAft>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MPANs with a SMETS meter installed were easier to update and less likely to require Energy Supplier input</a:t>
                      </a:r>
                    </a:p>
                  </a:txBody>
                  <a:tcPr marL="0" marR="0" marT="0" marB="0" anchor="ctr"/>
                </a:tc>
                <a:tc>
                  <a:txBody>
                    <a:bodyPr/>
                    <a:lstStyle/>
                    <a:p>
                      <a:pPr algn="l">
                        <a:lnSpc>
                          <a:spcPct val="100000"/>
                        </a:lnSpc>
                        <a:spcBef>
                          <a:spcPts val="600"/>
                        </a:spcBef>
                        <a:spcAft>
                          <a:spcPts val="600"/>
                        </a:spcAft>
                        <a:buNone/>
                      </a:pPr>
                      <a:r>
                        <a:rPr lang="en-GB" sz="1300">
                          <a:solidFill>
                            <a:schemeClr val="tx1"/>
                          </a:solidFill>
                          <a:effectLst/>
                          <a:latin typeface="Roboto" panose="02000000000000000000" pitchFamily="2" charset="0"/>
                          <a:ea typeface="Roboto" panose="02000000000000000000" pitchFamily="2" charset="0"/>
                          <a:cs typeface="Roboto" panose="02000000000000000000" pitchFamily="2" charset="0"/>
                        </a:rPr>
                        <a:t>Enhanced data to provide separate reports based on SMETS and non-SMETS.</a:t>
                      </a:r>
                    </a:p>
                  </a:txBody>
                  <a:tcPr marL="0" marR="0" marT="0" marB="0" anchor="ctr"/>
                </a:tc>
                <a:extLst>
                  <a:ext uri="{0D108BD9-81ED-4DB2-BD59-A6C34878D82A}">
                    <a16:rowId xmlns:a16="http://schemas.microsoft.com/office/drawing/2014/main" val="2302775424"/>
                  </a:ext>
                </a:extLst>
              </a:tr>
            </a:tbl>
          </a:graphicData>
        </a:graphic>
      </p:graphicFrame>
      <p:sp>
        <p:nvSpPr>
          <p:cNvPr id="6" name="TextBox 5">
            <a:extLst>
              <a:ext uri="{FF2B5EF4-FFF2-40B4-BE49-F238E27FC236}">
                <a16:creationId xmlns:a16="http://schemas.microsoft.com/office/drawing/2014/main" id="{0C675553-9B91-C075-C345-95891281D4F4}"/>
              </a:ext>
            </a:extLst>
          </p:cNvPr>
          <p:cNvSpPr txBox="1"/>
          <p:nvPr/>
        </p:nvSpPr>
        <p:spPr>
          <a:xfrm>
            <a:off x="5551932" y="1215501"/>
            <a:ext cx="2552302" cy="369332"/>
          </a:xfrm>
          <a:prstGeom prst="rect">
            <a:avLst/>
          </a:prstGeom>
          <a:noFill/>
        </p:spPr>
        <p:txBody>
          <a:bodyPr wrap="none" rtlCol="0">
            <a:spAutoFit/>
          </a:bodyPr>
          <a:lstStyle/>
          <a:p>
            <a:r>
              <a:rPr lang="en-GB">
                <a:latin typeface="Roboto" panose="02000000000000000000" pitchFamily="2" charset="0"/>
                <a:ea typeface="Roboto" panose="02000000000000000000" pitchFamily="2" charset="0"/>
                <a:cs typeface="Roboto" panose="02000000000000000000" pitchFamily="2" charset="0"/>
              </a:rPr>
              <a:t>Feedback and Findings</a:t>
            </a:r>
          </a:p>
        </p:txBody>
      </p:sp>
    </p:spTree>
    <p:extLst>
      <p:ext uri="{BB962C8B-B14F-4D97-AF65-F5344CB8AC3E}">
        <p14:creationId xmlns:p14="http://schemas.microsoft.com/office/powerpoint/2010/main" val="1338088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5C24C-1CBF-0A04-3B77-8DD77F1146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7281B-610D-2F12-7C04-3A74B83C3804}"/>
              </a:ext>
            </a:extLst>
          </p:cNvPr>
          <p:cNvSpPr>
            <a:spLocks noGrp="1"/>
          </p:cNvSpPr>
          <p:nvPr>
            <p:ph type="title"/>
          </p:nvPr>
        </p:nvSpPr>
        <p:spPr/>
        <p:txBody>
          <a:bodyPr>
            <a:normAutofit/>
          </a:bodyPr>
          <a:lstStyle/>
          <a:p>
            <a:r>
              <a:rPr lang="en-GB" sz="2000"/>
              <a:t>APM –Electricity Invalid Postcode – stage one – top priorities</a:t>
            </a:r>
          </a:p>
        </p:txBody>
      </p:sp>
      <p:graphicFrame>
        <p:nvGraphicFramePr>
          <p:cNvPr id="4" name="Table 3">
            <a:extLst>
              <a:ext uri="{FF2B5EF4-FFF2-40B4-BE49-F238E27FC236}">
                <a16:creationId xmlns:a16="http://schemas.microsoft.com/office/drawing/2014/main" id="{624A298C-5EF8-1513-BDAA-8926DE531BC3}"/>
              </a:ext>
            </a:extLst>
          </p:cNvPr>
          <p:cNvGraphicFramePr>
            <a:graphicFrameLocks noGrp="1"/>
          </p:cNvGraphicFramePr>
          <p:nvPr>
            <p:extLst>
              <p:ext uri="{D42A27DB-BD31-4B8C-83A1-F6EECF244321}">
                <p14:modId xmlns:p14="http://schemas.microsoft.com/office/powerpoint/2010/main" val="228979940"/>
              </p:ext>
            </p:extLst>
          </p:nvPr>
        </p:nvGraphicFramePr>
        <p:xfrm>
          <a:off x="571500" y="1127633"/>
          <a:ext cx="11048999" cy="5404866"/>
        </p:xfrm>
        <a:graphic>
          <a:graphicData uri="http://schemas.openxmlformats.org/drawingml/2006/table">
            <a:tbl>
              <a:tblPr firstRow="1" bandRow="1">
                <a:tableStyleId>{F5AB1C69-6EDB-4FF4-983F-18BD219EF322}</a:tableStyleId>
              </a:tblPr>
              <a:tblGrid>
                <a:gridCol w="708660">
                  <a:extLst>
                    <a:ext uri="{9D8B030D-6E8A-4147-A177-3AD203B41FA5}">
                      <a16:colId xmlns:a16="http://schemas.microsoft.com/office/drawing/2014/main" val="2541610521"/>
                    </a:ext>
                  </a:extLst>
                </a:gridCol>
                <a:gridCol w="1499616">
                  <a:extLst>
                    <a:ext uri="{9D8B030D-6E8A-4147-A177-3AD203B41FA5}">
                      <a16:colId xmlns:a16="http://schemas.microsoft.com/office/drawing/2014/main" val="3884688631"/>
                    </a:ext>
                  </a:extLst>
                </a:gridCol>
                <a:gridCol w="4069080">
                  <a:extLst>
                    <a:ext uri="{9D8B030D-6E8A-4147-A177-3AD203B41FA5}">
                      <a16:colId xmlns:a16="http://schemas.microsoft.com/office/drawing/2014/main" val="663528231"/>
                    </a:ext>
                  </a:extLst>
                </a:gridCol>
                <a:gridCol w="4771643">
                  <a:extLst>
                    <a:ext uri="{9D8B030D-6E8A-4147-A177-3AD203B41FA5}">
                      <a16:colId xmlns:a16="http://schemas.microsoft.com/office/drawing/2014/main" val="2738326318"/>
                    </a:ext>
                  </a:extLst>
                </a:gridCol>
              </a:tblGrid>
              <a:tr h="370840">
                <a:tc>
                  <a:txBody>
                    <a:bodyPr/>
                    <a:lstStyle/>
                    <a:p>
                      <a:pPr algn="ctr">
                        <a:lnSpc>
                          <a:spcPct val="115000"/>
                        </a:lnSpc>
                        <a:spcBef>
                          <a:spcPts val="600"/>
                        </a:spcBef>
                        <a:buNone/>
                      </a:pPr>
                      <a:r>
                        <a:rPr lang="en-GB" sz="1200" b="1">
                          <a:solidFill>
                            <a:srgbClr val="FFFFFF"/>
                          </a:solidFill>
                          <a:effectLst/>
                          <a:latin typeface="Roboto" panose="02000000000000000000" pitchFamily="2" charset="0"/>
                          <a:ea typeface="Roboto" panose="02000000000000000000" pitchFamily="2" charset="0"/>
                          <a:cs typeface="Roboto" panose="02000000000000000000" pitchFamily="2" charset="0"/>
                        </a:rPr>
                        <a:t>Priority Category</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ctr">
                        <a:lnSpc>
                          <a:spcPct val="115000"/>
                        </a:lnSpc>
                        <a:spcBef>
                          <a:spcPts val="600"/>
                        </a:spcBef>
                        <a:buNone/>
                      </a:pPr>
                      <a:r>
                        <a:rPr lang="en-GB" sz="1200" b="1">
                          <a:solidFill>
                            <a:srgbClr val="FFFFFF"/>
                          </a:solidFill>
                          <a:effectLst/>
                          <a:latin typeface="Roboto" panose="02000000000000000000" pitchFamily="2" charset="0"/>
                          <a:ea typeface="Roboto" panose="02000000000000000000" pitchFamily="2" charset="0"/>
                          <a:cs typeface="Roboto" panose="02000000000000000000" pitchFamily="2" charset="0"/>
                        </a:rPr>
                        <a:t>Name</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ctr">
                        <a:lnSpc>
                          <a:spcPct val="115000"/>
                        </a:lnSpc>
                        <a:spcBef>
                          <a:spcPts val="600"/>
                        </a:spcBef>
                        <a:buNone/>
                      </a:pPr>
                      <a:r>
                        <a:rPr lang="en-GB" sz="1200" b="1">
                          <a:solidFill>
                            <a:srgbClr val="FFFFFF"/>
                          </a:solidFill>
                          <a:effectLst/>
                          <a:latin typeface="Roboto" panose="02000000000000000000" pitchFamily="2" charset="0"/>
                          <a:ea typeface="Roboto" panose="02000000000000000000" pitchFamily="2" charset="0"/>
                          <a:cs typeface="Roboto" panose="02000000000000000000" pitchFamily="2" charset="0"/>
                        </a:rPr>
                        <a:t>What is it?</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ctr">
                        <a:lnSpc>
                          <a:spcPct val="115000"/>
                        </a:lnSpc>
                        <a:spcBef>
                          <a:spcPts val="600"/>
                        </a:spcBef>
                        <a:buNone/>
                      </a:pPr>
                      <a:r>
                        <a:rPr lang="en-GB" sz="1200" b="1">
                          <a:solidFill>
                            <a:srgbClr val="FFFFFF"/>
                          </a:solidFill>
                          <a:effectLst/>
                          <a:latin typeface="Roboto" panose="02000000000000000000" pitchFamily="2" charset="0"/>
                          <a:ea typeface="Roboto" panose="02000000000000000000" pitchFamily="2" charset="0"/>
                          <a:cs typeface="Roboto" panose="02000000000000000000" pitchFamily="2" charset="0"/>
                        </a:rPr>
                        <a:t>Reason for recommendation</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2668384254"/>
                  </a:ext>
                </a:extLst>
              </a:tr>
              <a:tr h="370840">
                <a:tc>
                  <a:txBody>
                    <a:bodyPr/>
                    <a:lstStyle/>
                    <a:p>
                      <a:pPr algn="ctr">
                        <a:lnSpc>
                          <a:spcPct val="115000"/>
                        </a:lnSpc>
                        <a:spcBef>
                          <a:spcPts val="600"/>
                        </a:spcBef>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1</a:t>
                      </a:r>
                    </a:p>
                  </a:txBody>
                  <a:tcPr marL="0" marR="0" marT="0" marB="0" anchor="ctr"/>
                </a:tc>
                <a:tc>
                  <a:txBody>
                    <a:bodyPr/>
                    <a:lstStyle/>
                    <a:p>
                      <a:pPr algn="l">
                        <a:lnSpc>
                          <a:spcPct val="115000"/>
                        </a:lnSpc>
                        <a:spcBef>
                          <a:spcPts val="600"/>
                        </a:spcBef>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SMETS</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more than X years </a:t>
                      </a:r>
                    </a:p>
                    <a:p>
                      <a:pPr marL="342900" lvl="0" indent="-342900" algn="l">
                        <a:lnSpc>
                          <a:spcPct val="100000"/>
                        </a:lnSpc>
                        <a:spcBef>
                          <a:spcPts val="600"/>
                        </a:spcBef>
                        <a:spcAft>
                          <a:spcPts val="600"/>
                        </a:spcAft>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Whole Current connection </a:t>
                      </a:r>
                    </a:p>
                    <a:p>
                      <a:pPr marL="342900" lvl="0" indent="-342900" algn="l">
                        <a:lnSpc>
                          <a:spcPct val="100000"/>
                        </a:lnSpc>
                        <a:spcBef>
                          <a:spcPts val="600"/>
                        </a:spcBef>
                        <a:spcAft>
                          <a:spcPts val="600"/>
                        </a:spcAft>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SMETS Meter installed </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Consumers have more tariff options available (Export, time of use etc)</a:t>
                      </a:r>
                    </a:p>
                    <a:p>
                      <a:pPr marL="342900" lvl="0" indent="-342900" algn="l">
                        <a:lnSpc>
                          <a:spcPct val="100000"/>
                        </a:lnSpc>
                        <a:spcBef>
                          <a:spcPts val="600"/>
                        </a:spcBef>
                        <a:spcAft>
                          <a:spcPts val="600"/>
                        </a:spcAft>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Feedback from trial showed these were “easier” to resolve</a:t>
                      </a:r>
                    </a:p>
                  </a:txBody>
                  <a:tcPr marL="0" marR="0" marT="0" marB="0" anchor="ctr"/>
                </a:tc>
                <a:extLst>
                  <a:ext uri="{0D108BD9-81ED-4DB2-BD59-A6C34878D82A}">
                    <a16:rowId xmlns:a16="http://schemas.microsoft.com/office/drawing/2014/main" val="3776469924"/>
                  </a:ext>
                </a:extLst>
              </a:tr>
              <a:tr h="370840">
                <a:tc>
                  <a:txBody>
                    <a:bodyPr/>
                    <a:lstStyle/>
                    <a:p>
                      <a:pPr algn="ctr">
                        <a:lnSpc>
                          <a:spcPct val="115000"/>
                        </a:lnSpc>
                        <a:spcBef>
                          <a:spcPts val="600"/>
                        </a:spcBef>
                        <a:spcAft>
                          <a:spcPts val="600"/>
                        </a:spcAft>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0" marR="0" marT="0" marB="0" anchor="ctr"/>
                </a:tc>
                <a:tc>
                  <a:txBody>
                    <a:bodyPr/>
                    <a:lstStyle/>
                    <a:p>
                      <a:pPr algn="l">
                        <a:lnSpc>
                          <a:spcPct val="115000"/>
                        </a:lnSpc>
                        <a:spcBef>
                          <a:spcPts val="600"/>
                        </a:spcBef>
                        <a:spcAft>
                          <a:spcPts val="600"/>
                        </a:spcAft>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Non-SMETS</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more than X years </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Whole Current connection, </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Non-SMETS Meter installed (K, N, T, S, NSS)</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Improved MPL available when Smart Meter installation is booked</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Consumer Switch process smoother</a:t>
                      </a:r>
                    </a:p>
                  </a:txBody>
                  <a:tcPr marL="0" marR="0" marT="0" marB="0" anchor="ctr"/>
                </a:tc>
                <a:extLst>
                  <a:ext uri="{0D108BD9-81ED-4DB2-BD59-A6C34878D82A}">
                    <a16:rowId xmlns:a16="http://schemas.microsoft.com/office/drawing/2014/main" val="3944696923"/>
                  </a:ext>
                </a:extLst>
              </a:tr>
              <a:tr h="370840">
                <a:tc>
                  <a:txBody>
                    <a:bodyPr/>
                    <a:lstStyle/>
                    <a:p>
                      <a:pPr algn="ctr">
                        <a:lnSpc>
                          <a:spcPct val="115000"/>
                        </a:lnSpc>
                        <a:spcBef>
                          <a:spcPts val="600"/>
                        </a:spcBef>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0" marR="0" marT="0" marB="0" anchor="ctr"/>
                </a:tc>
                <a:tc>
                  <a:txBody>
                    <a:bodyPr/>
                    <a:lstStyle/>
                    <a:p>
                      <a:pPr algn="l">
                        <a:lnSpc>
                          <a:spcPct val="115000"/>
                        </a:lnSpc>
                        <a:spcBef>
                          <a:spcPts val="600"/>
                        </a:spcBef>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New Connections SMETS</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less than X years</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Whole Current connection</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SMETS Meters only</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Change of Occupier from developer to Consumer more likely to have occurred so Switch more likely</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Consumers have more tariff options available (Export, time of use etc)</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Date of Meter installation can be used to filter out newer instances as BAU activity likely to resolve these</a:t>
                      </a:r>
                    </a:p>
                  </a:txBody>
                  <a:tcPr marL="0" marR="0" marT="0" marB="0" anchor="ctr"/>
                </a:tc>
                <a:extLst>
                  <a:ext uri="{0D108BD9-81ED-4DB2-BD59-A6C34878D82A}">
                    <a16:rowId xmlns:a16="http://schemas.microsoft.com/office/drawing/2014/main" val="3970712691"/>
                  </a:ext>
                </a:extLst>
              </a:tr>
              <a:tr h="370840">
                <a:tc>
                  <a:txBody>
                    <a:bodyPr/>
                    <a:lstStyle/>
                    <a:p>
                      <a:pPr algn="ctr">
                        <a:lnSpc>
                          <a:spcPct val="115000"/>
                        </a:lnSpc>
                        <a:spcBef>
                          <a:spcPts val="600"/>
                        </a:spcBef>
                        <a:spcAft>
                          <a:spcPts val="600"/>
                        </a:spcAft>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0" marR="0" marT="0" marB="0" anchor="ctr"/>
                </a:tc>
                <a:tc>
                  <a:txBody>
                    <a:bodyPr/>
                    <a:lstStyle/>
                    <a:p>
                      <a:pPr algn="l">
                        <a:lnSpc>
                          <a:spcPct val="115000"/>
                        </a:lnSpc>
                        <a:spcBef>
                          <a:spcPts val="600"/>
                        </a:spcBef>
                        <a:spcAft>
                          <a:spcPts val="600"/>
                        </a:spcAft>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AMR</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more than 2 years</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Whole Current connection </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AMR meters only (includes H Meter Types which may be Domestic / Microbusiness)</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Consumers have more tariff options available (Export, time of use etc)</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Can include Domestic / Microbusiness usage</a:t>
                      </a:r>
                    </a:p>
                  </a:txBody>
                  <a:tcPr marL="0" marR="0" marT="0" marB="0" anchor="ctr"/>
                </a:tc>
                <a:extLst>
                  <a:ext uri="{0D108BD9-81ED-4DB2-BD59-A6C34878D82A}">
                    <a16:rowId xmlns:a16="http://schemas.microsoft.com/office/drawing/2014/main" val="2302775424"/>
                  </a:ext>
                </a:extLst>
              </a:tr>
              <a:tr h="370840">
                <a:tc>
                  <a:txBody>
                    <a:bodyPr/>
                    <a:lstStyle/>
                    <a:p>
                      <a:pPr algn="ctr">
                        <a:lnSpc>
                          <a:spcPct val="115000"/>
                        </a:lnSpc>
                        <a:spcBef>
                          <a:spcPts val="600"/>
                        </a:spcBef>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0" marR="0" marT="0" marB="0" anchor="ctr"/>
                </a:tc>
                <a:tc>
                  <a:txBody>
                    <a:bodyPr/>
                    <a:lstStyle/>
                    <a:p>
                      <a:pPr algn="l">
                        <a:lnSpc>
                          <a:spcPct val="115000"/>
                        </a:lnSpc>
                        <a:spcBef>
                          <a:spcPts val="600"/>
                        </a:spcBef>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New Connections AMR</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less than X years</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Whole Current connection </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AMR Meters only</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Consumers have more tariff options available (Export, time of use etc)</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Can include Domestic / Microbusiness usage</a:t>
                      </a:r>
                    </a:p>
                  </a:txBody>
                  <a:tcPr marL="0" marR="0" marT="0" marB="0" anchor="ctr"/>
                </a:tc>
                <a:extLst>
                  <a:ext uri="{0D108BD9-81ED-4DB2-BD59-A6C34878D82A}">
                    <a16:rowId xmlns:a16="http://schemas.microsoft.com/office/drawing/2014/main" val="2879965114"/>
                  </a:ext>
                </a:extLst>
              </a:tr>
            </a:tbl>
          </a:graphicData>
        </a:graphic>
      </p:graphicFrame>
    </p:spTree>
    <p:extLst>
      <p:ext uri="{BB962C8B-B14F-4D97-AF65-F5344CB8AC3E}">
        <p14:creationId xmlns:p14="http://schemas.microsoft.com/office/powerpoint/2010/main" val="4014615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95C35-19E6-FF12-6223-04926E18A9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14A76-F5FB-A522-63BB-7CC4C4DE9708}"/>
              </a:ext>
            </a:extLst>
          </p:cNvPr>
          <p:cNvSpPr>
            <a:spLocks noGrp="1"/>
          </p:cNvSpPr>
          <p:nvPr>
            <p:ph type="title"/>
          </p:nvPr>
        </p:nvSpPr>
        <p:spPr/>
        <p:txBody>
          <a:bodyPr>
            <a:normAutofit/>
          </a:bodyPr>
          <a:lstStyle/>
          <a:p>
            <a:r>
              <a:rPr lang="en-GB" sz="2000"/>
              <a:t>APM –Electricity Invalid Postcode – stage one – lower priorities</a:t>
            </a:r>
          </a:p>
        </p:txBody>
      </p:sp>
      <p:graphicFrame>
        <p:nvGraphicFramePr>
          <p:cNvPr id="4" name="Table 3">
            <a:extLst>
              <a:ext uri="{FF2B5EF4-FFF2-40B4-BE49-F238E27FC236}">
                <a16:creationId xmlns:a16="http://schemas.microsoft.com/office/drawing/2014/main" id="{F5000AE3-4836-0160-2DCD-52E8F634B7D2}"/>
              </a:ext>
            </a:extLst>
          </p:cNvPr>
          <p:cNvGraphicFramePr>
            <a:graphicFrameLocks noGrp="1"/>
          </p:cNvGraphicFramePr>
          <p:nvPr>
            <p:extLst>
              <p:ext uri="{D42A27DB-BD31-4B8C-83A1-F6EECF244321}">
                <p14:modId xmlns:p14="http://schemas.microsoft.com/office/powerpoint/2010/main" val="3242782622"/>
              </p:ext>
            </p:extLst>
          </p:nvPr>
        </p:nvGraphicFramePr>
        <p:xfrm>
          <a:off x="498348" y="1301369"/>
          <a:ext cx="11048999" cy="4957826"/>
        </p:xfrm>
        <a:graphic>
          <a:graphicData uri="http://schemas.openxmlformats.org/drawingml/2006/table">
            <a:tbl>
              <a:tblPr firstRow="1" bandRow="1">
                <a:tableStyleId>{F5AB1C69-6EDB-4FF4-983F-18BD219EF322}</a:tableStyleId>
              </a:tblPr>
              <a:tblGrid>
                <a:gridCol w="708660">
                  <a:extLst>
                    <a:ext uri="{9D8B030D-6E8A-4147-A177-3AD203B41FA5}">
                      <a16:colId xmlns:a16="http://schemas.microsoft.com/office/drawing/2014/main" val="2541610521"/>
                    </a:ext>
                  </a:extLst>
                </a:gridCol>
                <a:gridCol w="1499616">
                  <a:extLst>
                    <a:ext uri="{9D8B030D-6E8A-4147-A177-3AD203B41FA5}">
                      <a16:colId xmlns:a16="http://schemas.microsoft.com/office/drawing/2014/main" val="3884688631"/>
                    </a:ext>
                  </a:extLst>
                </a:gridCol>
                <a:gridCol w="4069080">
                  <a:extLst>
                    <a:ext uri="{9D8B030D-6E8A-4147-A177-3AD203B41FA5}">
                      <a16:colId xmlns:a16="http://schemas.microsoft.com/office/drawing/2014/main" val="663528231"/>
                    </a:ext>
                  </a:extLst>
                </a:gridCol>
                <a:gridCol w="4771643">
                  <a:extLst>
                    <a:ext uri="{9D8B030D-6E8A-4147-A177-3AD203B41FA5}">
                      <a16:colId xmlns:a16="http://schemas.microsoft.com/office/drawing/2014/main" val="2738326318"/>
                    </a:ext>
                  </a:extLst>
                </a:gridCol>
              </a:tblGrid>
              <a:tr h="370840">
                <a:tc>
                  <a:txBody>
                    <a:bodyPr/>
                    <a:lstStyle/>
                    <a:p>
                      <a:pPr algn="ctr">
                        <a:lnSpc>
                          <a:spcPct val="115000"/>
                        </a:lnSpc>
                        <a:spcBef>
                          <a:spcPts val="600"/>
                        </a:spcBef>
                        <a:buNone/>
                      </a:pPr>
                      <a:r>
                        <a:rPr lang="en-GB" sz="1200" b="1">
                          <a:solidFill>
                            <a:srgbClr val="FFFFFF"/>
                          </a:solidFill>
                          <a:effectLst/>
                          <a:latin typeface="Roboto" panose="02000000000000000000" pitchFamily="2" charset="0"/>
                          <a:ea typeface="Roboto" panose="02000000000000000000" pitchFamily="2" charset="0"/>
                          <a:cs typeface="Roboto" panose="02000000000000000000" pitchFamily="2" charset="0"/>
                        </a:rPr>
                        <a:t>Priority Category</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ctr">
                        <a:lnSpc>
                          <a:spcPct val="115000"/>
                        </a:lnSpc>
                        <a:spcBef>
                          <a:spcPts val="600"/>
                        </a:spcBef>
                        <a:buNone/>
                      </a:pPr>
                      <a:r>
                        <a:rPr lang="en-GB" sz="1200" b="1">
                          <a:solidFill>
                            <a:srgbClr val="FFFFFF"/>
                          </a:solidFill>
                          <a:effectLst/>
                          <a:latin typeface="Roboto" panose="02000000000000000000" pitchFamily="2" charset="0"/>
                          <a:ea typeface="Roboto" panose="02000000000000000000" pitchFamily="2" charset="0"/>
                          <a:cs typeface="Roboto" panose="02000000000000000000" pitchFamily="2" charset="0"/>
                        </a:rPr>
                        <a:t>Name</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ctr">
                        <a:lnSpc>
                          <a:spcPct val="115000"/>
                        </a:lnSpc>
                        <a:spcBef>
                          <a:spcPts val="600"/>
                        </a:spcBef>
                        <a:buNone/>
                      </a:pPr>
                      <a:r>
                        <a:rPr lang="en-GB" sz="1200" b="1">
                          <a:solidFill>
                            <a:srgbClr val="FFFFFF"/>
                          </a:solidFill>
                          <a:effectLst/>
                          <a:latin typeface="Roboto" panose="02000000000000000000" pitchFamily="2" charset="0"/>
                          <a:ea typeface="Roboto" panose="02000000000000000000" pitchFamily="2" charset="0"/>
                          <a:cs typeface="Roboto" panose="02000000000000000000" pitchFamily="2" charset="0"/>
                        </a:rPr>
                        <a:t>What is it?</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ctr">
                        <a:lnSpc>
                          <a:spcPct val="115000"/>
                        </a:lnSpc>
                        <a:spcBef>
                          <a:spcPts val="600"/>
                        </a:spcBef>
                        <a:buNone/>
                      </a:pPr>
                      <a:r>
                        <a:rPr lang="en-GB" sz="1200" b="1">
                          <a:solidFill>
                            <a:srgbClr val="FFFFFF"/>
                          </a:solidFill>
                          <a:effectLst/>
                          <a:latin typeface="Roboto" panose="02000000000000000000" pitchFamily="2" charset="0"/>
                          <a:ea typeface="Roboto" panose="02000000000000000000" pitchFamily="2" charset="0"/>
                          <a:cs typeface="Roboto" panose="02000000000000000000" pitchFamily="2" charset="0"/>
                        </a:rPr>
                        <a:t>Reason for recommendation</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2668384254"/>
                  </a:ext>
                </a:extLst>
              </a:tr>
              <a:tr h="370840">
                <a:tc>
                  <a:txBody>
                    <a:bodyPr/>
                    <a:lstStyle/>
                    <a:p>
                      <a:pPr algn="ctr">
                        <a:lnSpc>
                          <a:spcPct val="115000"/>
                        </a:lnSpc>
                        <a:spcBef>
                          <a:spcPts val="600"/>
                        </a:spcBef>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0" marR="0" marT="0" marB="0" anchor="ctr"/>
                </a:tc>
                <a:tc>
                  <a:txBody>
                    <a:bodyPr/>
                    <a:lstStyle/>
                    <a:p>
                      <a:pPr algn="l">
                        <a:lnSpc>
                          <a:spcPct val="115000"/>
                        </a:lnSpc>
                        <a:spcBef>
                          <a:spcPts val="600"/>
                        </a:spcBef>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Older not Whole Current</a:t>
                      </a:r>
                    </a:p>
                  </a:txBody>
                  <a:tcPr marL="0" marR="0" marT="0" marB="0" anchor="ctr"/>
                </a:tc>
                <a:tc>
                  <a:txBody>
                    <a:bodyPr/>
                    <a:lstStyle/>
                    <a:p>
                      <a:pPr marL="342900" lvl="0" indent="-342900" algn="l">
                        <a:lnSpc>
                          <a:spcPct val="100000"/>
                        </a:lnSpc>
                        <a:spcBef>
                          <a:spcPts val="600"/>
                        </a:spcBef>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more than X years</a:t>
                      </a:r>
                    </a:p>
                    <a:p>
                      <a:pPr marL="342900" lvl="0" indent="-342900" algn="l">
                        <a:lnSpc>
                          <a:spcPct val="100000"/>
                        </a:lnSpc>
                        <a:spcBef>
                          <a:spcPts val="600"/>
                        </a:spcBef>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Not Whole Current Connection Type</a:t>
                      </a:r>
                    </a:p>
                    <a:p>
                      <a:pPr marL="342900" lvl="0" indent="-342900" algn="l">
                        <a:lnSpc>
                          <a:spcPct val="100000"/>
                        </a:lnSpc>
                        <a:spcBef>
                          <a:spcPts val="600"/>
                        </a:spcBef>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All Meter Types</a:t>
                      </a:r>
                    </a:p>
                  </a:txBody>
                  <a:tcPr marL="0" marR="0" marT="0" marB="0" anchor="ctr"/>
                </a:tc>
                <a:tc>
                  <a:txBody>
                    <a:bodyPr/>
                    <a:lstStyle/>
                    <a:p>
                      <a:pPr marL="342900" lvl="0" indent="-342900" algn="l">
                        <a:lnSpc>
                          <a:spcPct val="100000"/>
                        </a:lnSpc>
                        <a:spcBef>
                          <a:spcPts val="600"/>
                        </a:spcBef>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Consumers have more tariff options available (Export, time of use etc)</a:t>
                      </a:r>
                    </a:p>
                    <a:p>
                      <a:pPr marL="342900" lvl="0" indent="-342900" algn="l">
                        <a:lnSpc>
                          <a:spcPct val="100000"/>
                        </a:lnSpc>
                        <a:spcBef>
                          <a:spcPts val="600"/>
                        </a:spcBef>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Can include Domestic / Microbusiness usage</a:t>
                      </a:r>
                    </a:p>
                  </a:txBody>
                  <a:tcPr marL="0" marR="0" marT="0" marB="0" anchor="ctr"/>
                </a:tc>
                <a:extLst>
                  <a:ext uri="{0D108BD9-81ED-4DB2-BD59-A6C34878D82A}">
                    <a16:rowId xmlns:a16="http://schemas.microsoft.com/office/drawing/2014/main" val="3776469924"/>
                  </a:ext>
                </a:extLst>
              </a:tr>
              <a:tr h="370840">
                <a:tc>
                  <a:txBody>
                    <a:bodyPr/>
                    <a:lstStyle/>
                    <a:p>
                      <a:pPr algn="ctr">
                        <a:lnSpc>
                          <a:spcPct val="115000"/>
                        </a:lnSpc>
                        <a:spcBef>
                          <a:spcPts val="600"/>
                        </a:spcBef>
                        <a:spcAft>
                          <a:spcPts val="600"/>
                        </a:spcAft>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0" marR="0" marT="0" marB="0" anchor="ctr"/>
                </a:tc>
                <a:tc>
                  <a:txBody>
                    <a:bodyPr/>
                    <a:lstStyle/>
                    <a:p>
                      <a:pPr algn="l">
                        <a:lnSpc>
                          <a:spcPct val="115000"/>
                        </a:lnSpc>
                        <a:spcBef>
                          <a:spcPts val="600"/>
                        </a:spcBef>
                        <a:spcAft>
                          <a:spcPts val="600"/>
                        </a:spcAft>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Older Whole Current no Meter</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more than X years</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Whole Current connection</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No Meters installed </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Potentially pending Disconnection</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If the MPAN is not pending Disconnection, updating the MPL will help when Consumer requests a Meter</a:t>
                      </a:r>
                    </a:p>
                  </a:txBody>
                  <a:tcPr marL="0" marR="0" marT="0" marB="0" anchor="ctr"/>
                </a:tc>
                <a:extLst>
                  <a:ext uri="{0D108BD9-81ED-4DB2-BD59-A6C34878D82A}">
                    <a16:rowId xmlns:a16="http://schemas.microsoft.com/office/drawing/2014/main" val="3944696923"/>
                  </a:ext>
                </a:extLst>
              </a:tr>
              <a:tr h="370840">
                <a:tc>
                  <a:txBody>
                    <a:bodyPr/>
                    <a:lstStyle/>
                    <a:p>
                      <a:pPr algn="ctr">
                        <a:lnSpc>
                          <a:spcPct val="115000"/>
                        </a:lnSpc>
                        <a:spcBef>
                          <a:spcPts val="600"/>
                        </a:spcBef>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0" marR="0" marT="0" marB="0" anchor="ctr"/>
                </a:tc>
                <a:tc>
                  <a:txBody>
                    <a:bodyPr/>
                    <a:lstStyle/>
                    <a:p>
                      <a:pPr algn="l">
                        <a:lnSpc>
                          <a:spcPct val="115000"/>
                        </a:lnSpc>
                        <a:spcBef>
                          <a:spcPts val="600"/>
                        </a:spcBef>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New Connections not Whole Current</a:t>
                      </a:r>
                    </a:p>
                  </a:txBody>
                  <a:tcPr marL="0" marR="0" marT="0" marB="0" anchor="ctr"/>
                </a:tc>
                <a:tc>
                  <a:txBody>
                    <a:bodyPr/>
                    <a:lstStyle/>
                    <a:p>
                      <a:pPr marL="342900" lvl="0" indent="-342900" algn="l">
                        <a:lnSpc>
                          <a:spcPct val="100000"/>
                        </a:lnSpc>
                        <a:spcBef>
                          <a:spcPts val="600"/>
                        </a:spcBef>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less than X years</a:t>
                      </a:r>
                    </a:p>
                    <a:p>
                      <a:pPr marL="342900" lvl="0" indent="-342900" algn="l">
                        <a:lnSpc>
                          <a:spcPct val="100000"/>
                        </a:lnSpc>
                        <a:spcBef>
                          <a:spcPts val="600"/>
                        </a:spcBef>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Not Whole Current Connection Type</a:t>
                      </a:r>
                    </a:p>
                    <a:p>
                      <a:pPr marL="342900" lvl="0" indent="-342900" algn="l">
                        <a:lnSpc>
                          <a:spcPct val="100000"/>
                        </a:lnSpc>
                        <a:spcBef>
                          <a:spcPts val="600"/>
                        </a:spcBef>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No Meter installed </a:t>
                      </a:r>
                    </a:p>
                  </a:txBody>
                  <a:tcPr marL="0" marR="0" marT="0" marB="0" anchor="ctr"/>
                </a:tc>
                <a:tc>
                  <a:txBody>
                    <a:bodyPr/>
                    <a:lstStyle/>
                    <a:p>
                      <a:pPr marL="342900" lvl="0" indent="-342900" algn="l">
                        <a:lnSpc>
                          <a:spcPct val="100000"/>
                        </a:lnSpc>
                        <a:spcBef>
                          <a:spcPts val="600"/>
                        </a:spcBef>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Potentially BAU processes will resolve</a:t>
                      </a:r>
                    </a:p>
                    <a:p>
                      <a:pPr marL="342900" lvl="0" indent="-342900" algn="l">
                        <a:lnSpc>
                          <a:spcPct val="100000"/>
                        </a:lnSpc>
                        <a:spcBef>
                          <a:spcPts val="600"/>
                        </a:spcBef>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Consumers have more tariff options available (Export, time of use etc)</a:t>
                      </a:r>
                    </a:p>
                  </a:txBody>
                  <a:tcPr marL="0" marR="0" marT="0" marB="0" anchor="ctr"/>
                </a:tc>
                <a:extLst>
                  <a:ext uri="{0D108BD9-81ED-4DB2-BD59-A6C34878D82A}">
                    <a16:rowId xmlns:a16="http://schemas.microsoft.com/office/drawing/2014/main" val="3970712691"/>
                  </a:ext>
                </a:extLst>
              </a:tr>
              <a:tr h="370840">
                <a:tc>
                  <a:txBody>
                    <a:bodyPr/>
                    <a:lstStyle/>
                    <a:p>
                      <a:pPr algn="ctr">
                        <a:lnSpc>
                          <a:spcPct val="115000"/>
                        </a:lnSpc>
                        <a:spcBef>
                          <a:spcPts val="600"/>
                        </a:spcBef>
                        <a:spcAft>
                          <a:spcPts val="600"/>
                        </a:spcAft>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9</a:t>
                      </a:r>
                    </a:p>
                  </a:txBody>
                  <a:tcPr marL="0" marR="0" marT="0" marB="0" anchor="ctr"/>
                </a:tc>
                <a:tc>
                  <a:txBody>
                    <a:bodyPr/>
                    <a:lstStyle/>
                    <a:p>
                      <a:pPr algn="l">
                        <a:lnSpc>
                          <a:spcPct val="115000"/>
                        </a:lnSpc>
                        <a:spcBef>
                          <a:spcPts val="600"/>
                        </a:spcBef>
                        <a:spcAft>
                          <a:spcPts val="600"/>
                        </a:spcAft>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Older not Whole Current no Meter</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more than X years</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Not Whole Current Connection Type</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No Meter installed</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Potentially pending disconnection</a:t>
                      </a:r>
                    </a:p>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If the MPAN is not pending Disconnection, updating the MPL will help when Consumer requests a Meter</a:t>
                      </a:r>
                    </a:p>
                  </a:txBody>
                  <a:tcPr marL="0" marR="0" marT="0" marB="0" anchor="ctr"/>
                </a:tc>
                <a:extLst>
                  <a:ext uri="{0D108BD9-81ED-4DB2-BD59-A6C34878D82A}">
                    <a16:rowId xmlns:a16="http://schemas.microsoft.com/office/drawing/2014/main" val="2302775424"/>
                  </a:ext>
                </a:extLst>
              </a:tr>
              <a:tr h="370840">
                <a:tc>
                  <a:txBody>
                    <a:bodyPr/>
                    <a:lstStyle/>
                    <a:p>
                      <a:pPr algn="ctr">
                        <a:lnSpc>
                          <a:spcPct val="115000"/>
                        </a:lnSpc>
                        <a:spcBef>
                          <a:spcPts val="600"/>
                        </a:spcBef>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n/a</a:t>
                      </a:r>
                    </a:p>
                  </a:txBody>
                  <a:tcPr marL="0" marR="0" marT="0" marB="0" anchor="ctr"/>
                </a:tc>
                <a:tc>
                  <a:txBody>
                    <a:bodyPr/>
                    <a:lstStyle/>
                    <a:p>
                      <a:pPr algn="l">
                        <a:lnSpc>
                          <a:spcPct val="115000"/>
                        </a:lnSpc>
                        <a:spcBef>
                          <a:spcPts val="600"/>
                        </a:spcBef>
                        <a:buNone/>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New Connections x years no Meter</a:t>
                      </a:r>
                    </a:p>
                  </a:txBody>
                  <a:tcPr marL="0" marR="0" marT="0" marB="0" anchor="ctr"/>
                </a:tc>
                <a:tc>
                  <a:txBody>
                    <a:bodyPr/>
                    <a:lstStyle/>
                    <a:p>
                      <a:pPr marL="342900" lvl="0" indent="-342900" algn="l">
                        <a:lnSpc>
                          <a:spcPct val="100000"/>
                        </a:lnSpc>
                        <a:spcBef>
                          <a:spcPts val="600"/>
                        </a:spcBef>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MPAN Trading less than X years</a:t>
                      </a:r>
                    </a:p>
                    <a:p>
                      <a:pPr marL="342900" lvl="0" indent="-342900" algn="l">
                        <a:lnSpc>
                          <a:spcPct val="100000"/>
                        </a:lnSpc>
                        <a:spcBef>
                          <a:spcPts val="600"/>
                        </a:spcBef>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Whole Current Connection Type</a:t>
                      </a:r>
                    </a:p>
                    <a:p>
                      <a:pPr marL="342900" lvl="0" indent="-342900" algn="l">
                        <a:lnSpc>
                          <a:spcPct val="100000"/>
                        </a:lnSpc>
                        <a:spcBef>
                          <a:spcPts val="600"/>
                        </a:spcBef>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No Meter installed</a:t>
                      </a:r>
                    </a:p>
                  </a:txBody>
                  <a:tcPr marL="0" marR="0" marT="0" marB="0" anchor="ctr"/>
                </a:tc>
                <a:tc>
                  <a:txBody>
                    <a:bodyPr/>
                    <a:lstStyle/>
                    <a:p>
                      <a:pPr marL="342900" lvl="0" indent="-342900" algn="l">
                        <a:lnSpc>
                          <a:spcPct val="100000"/>
                        </a:lnSpc>
                        <a:spcBef>
                          <a:spcPts val="600"/>
                        </a:spcBef>
                        <a:buFont typeface="Symbol" panose="05050102010706020507" pitchFamily="18" charset="2"/>
                        <a:buChar char=""/>
                      </a:pPr>
                      <a:r>
                        <a:rPr lang="en-GB" sz="1200" b="0">
                          <a:solidFill>
                            <a:schemeClr val="tx1"/>
                          </a:solidFill>
                          <a:effectLst/>
                          <a:latin typeface="Roboto" panose="02000000000000000000" pitchFamily="2" charset="0"/>
                          <a:ea typeface="Roboto" panose="02000000000000000000" pitchFamily="2" charset="0"/>
                          <a:cs typeface="Roboto" panose="02000000000000000000" pitchFamily="2" charset="0"/>
                        </a:rPr>
                        <a:t>Potentially BAU processes will resolve</a:t>
                      </a:r>
                    </a:p>
                  </a:txBody>
                  <a:tcPr marL="0" marR="0" marT="0" marB="0" anchor="ctr"/>
                </a:tc>
                <a:extLst>
                  <a:ext uri="{0D108BD9-81ED-4DB2-BD59-A6C34878D82A}">
                    <a16:rowId xmlns:a16="http://schemas.microsoft.com/office/drawing/2014/main" val="2879965114"/>
                  </a:ext>
                </a:extLst>
              </a:tr>
              <a:tr h="370840">
                <a:tc>
                  <a:txBody>
                    <a:bodyPr/>
                    <a:lstStyle/>
                    <a:p>
                      <a:pPr algn="ctr">
                        <a:lnSpc>
                          <a:spcPct val="115000"/>
                        </a:lnSpc>
                        <a:spcBef>
                          <a:spcPts val="600"/>
                        </a:spcBef>
                        <a:spcAft>
                          <a:spcPts val="600"/>
                        </a:spcAft>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n/a</a:t>
                      </a:r>
                    </a:p>
                  </a:txBody>
                  <a:tcPr marL="0" marR="0" marT="0" marB="0" anchor="ctr"/>
                </a:tc>
                <a:tc>
                  <a:txBody>
                    <a:bodyPr/>
                    <a:lstStyle/>
                    <a:p>
                      <a:pPr algn="l">
                        <a:lnSpc>
                          <a:spcPct val="115000"/>
                        </a:lnSpc>
                        <a:spcBef>
                          <a:spcPts val="600"/>
                        </a:spcBef>
                        <a:spcAft>
                          <a:spcPts val="600"/>
                        </a:spcAft>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Has UPRN</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EES data has a UPRN that does not start 999.</a:t>
                      </a:r>
                    </a:p>
                  </a:txBody>
                  <a:tcPr marL="0" marR="0" marT="0" marB="0" anchor="ctr"/>
                </a:tc>
                <a:tc>
                  <a:txBody>
                    <a:bodyPr/>
                    <a:lstStyle/>
                    <a:p>
                      <a:pPr marL="342900" lvl="0" indent="-342900" algn="l">
                        <a:lnSpc>
                          <a:spcPct val="100000"/>
                        </a:lnSpc>
                        <a:spcBef>
                          <a:spcPts val="600"/>
                        </a:spcBef>
                        <a:spcAft>
                          <a:spcPts val="600"/>
                        </a:spcAft>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Not worked as expected timing issue. MPANs to be passed back to DCC for investigation</a:t>
                      </a:r>
                    </a:p>
                  </a:txBody>
                  <a:tcPr marL="0" marR="0" marT="0" marB="0" anchor="ctr"/>
                </a:tc>
                <a:extLst>
                  <a:ext uri="{0D108BD9-81ED-4DB2-BD59-A6C34878D82A}">
                    <a16:rowId xmlns:a16="http://schemas.microsoft.com/office/drawing/2014/main" val="1158883684"/>
                  </a:ext>
                </a:extLst>
              </a:tr>
              <a:tr h="370840">
                <a:tc>
                  <a:txBody>
                    <a:bodyPr/>
                    <a:lstStyle/>
                    <a:p>
                      <a:pPr algn="ctr">
                        <a:lnSpc>
                          <a:spcPct val="115000"/>
                        </a:lnSpc>
                        <a:spcBef>
                          <a:spcPts val="600"/>
                        </a:spcBef>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n/a</a:t>
                      </a:r>
                    </a:p>
                  </a:txBody>
                  <a:tcPr marL="0" marR="0" marT="0" marB="0" anchor="ctr"/>
                </a:tc>
                <a:tc>
                  <a:txBody>
                    <a:bodyPr/>
                    <a:lstStyle/>
                    <a:p>
                      <a:pPr algn="l">
                        <a:lnSpc>
                          <a:spcPct val="115000"/>
                        </a:lnSpc>
                        <a:spcBef>
                          <a:spcPts val="600"/>
                        </a:spcBef>
                        <a:buNone/>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Not Trading</a:t>
                      </a:r>
                    </a:p>
                  </a:txBody>
                  <a:tcPr marL="0" marR="0" marT="0" marB="0" anchor="ctr"/>
                </a:tc>
                <a:tc>
                  <a:txBody>
                    <a:bodyPr/>
                    <a:lstStyle/>
                    <a:p>
                      <a:pPr marL="342900" lvl="0" indent="-342900" algn="l">
                        <a:lnSpc>
                          <a:spcPct val="100000"/>
                        </a:lnSpc>
                        <a:spcBef>
                          <a:spcPts val="600"/>
                        </a:spcBef>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MPAN is Disconnected, New or Registered</a:t>
                      </a:r>
                    </a:p>
                  </a:txBody>
                  <a:tcPr marL="0" marR="0" marT="0" marB="0" anchor="ctr"/>
                </a:tc>
                <a:tc>
                  <a:txBody>
                    <a:bodyPr/>
                    <a:lstStyle/>
                    <a:p>
                      <a:pPr marL="342900" lvl="0" indent="-342900" algn="l">
                        <a:lnSpc>
                          <a:spcPct val="100000"/>
                        </a:lnSpc>
                        <a:spcBef>
                          <a:spcPts val="600"/>
                        </a:spcBef>
                        <a:buFont typeface="Symbol" panose="05050102010706020507" pitchFamily="18" charset="2"/>
                        <a:buChar char=""/>
                      </a:pPr>
                      <a:r>
                        <a:rPr lang="en-GB" sz="1200">
                          <a:solidFill>
                            <a:schemeClr val="tx1"/>
                          </a:solidFill>
                          <a:effectLst/>
                          <a:latin typeface="Roboto" panose="02000000000000000000" pitchFamily="2" charset="0"/>
                          <a:ea typeface="Roboto" panose="02000000000000000000" pitchFamily="2" charset="0"/>
                          <a:cs typeface="Roboto" panose="02000000000000000000" pitchFamily="2" charset="0"/>
                        </a:rPr>
                        <a:t>REL obligations do not apply. Disconnected expected to be de-activated so timing issue</a:t>
                      </a:r>
                    </a:p>
                  </a:txBody>
                  <a:tcPr marL="0" marR="0" marT="0" marB="0" anchor="ctr"/>
                </a:tc>
                <a:extLst>
                  <a:ext uri="{0D108BD9-81ED-4DB2-BD59-A6C34878D82A}">
                    <a16:rowId xmlns:a16="http://schemas.microsoft.com/office/drawing/2014/main" val="3441624997"/>
                  </a:ext>
                </a:extLst>
              </a:tr>
            </a:tbl>
          </a:graphicData>
        </a:graphic>
      </p:graphicFrame>
    </p:spTree>
    <p:extLst>
      <p:ext uri="{BB962C8B-B14F-4D97-AF65-F5344CB8AC3E}">
        <p14:creationId xmlns:p14="http://schemas.microsoft.com/office/powerpoint/2010/main" val="2594638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4D595-5889-B02B-E9FC-5F7D65EBCD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B81039-B368-5F90-D858-1A3EBE2AA919}"/>
              </a:ext>
            </a:extLst>
          </p:cNvPr>
          <p:cNvSpPr>
            <a:spLocks noGrp="1"/>
          </p:cNvSpPr>
          <p:nvPr>
            <p:ph type="title"/>
          </p:nvPr>
        </p:nvSpPr>
        <p:spPr/>
        <p:txBody>
          <a:bodyPr>
            <a:normAutofit/>
          </a:bodyPr>
          <a:lstStyle/>
          <a:p>
            <a:r>
              <a:rPr lang="en-GB" sz="2000"/>
              <a:t>APM –Electricity Invalid Postcode – suggested outcomes</a:t>
            </a:r>
          </a:p>
        </p:txBody>
      </p:sp>
      <p:graphicFrame>
        <p:nvGraphicFramePr>
          <p:cNvPr id="4" name="Table 3">
            <a:extLst>
              <a:ext uri="{FF2B5EF4-FFF2-40B4-BE49-F238E27FC236}">
                <a16:creationId xmlns:a16="http://schemas.microsoft.com/office/drawing/2014/main" id="{7574DBD0-A586-40F1-35BF-469A6922F516}"/>
              </a:ext>
            </a:extLst>
          </p:cNvPr>
          <p:cNvGraphicFramePr>
            <a:graphicFrameLocks noGrp="1"/>
          </p:cNvGraphicFramePr>
          <p:nvPr>
            <p:extLst>
              <p:ext uri="{D42A27DB-BD31-4B8C-83A1-F6EECF244321}">
                <p14:modId xmlns:p14="http://schemas.microsoft.com/office/powerpoint/2010/main" val="111668718"/>
              </p:ext>
            </p:extLst>
          </p:nvPr>
        </p:nvGraphicFramePr>
        <p:xfrm>
          <a:off x="572584" y="1438528"/>
          <a:ext cx="10967143" cy="4706237"/>
        </p:xfrm>
        <a:graphic>
          <a:graphicData uri="http://schemas.openxmlformats.org/drawingml/2006/table">
            <a:tbl>
              <a:tblPr firstRow="1" bandRow="1">
                <a:tableStyleId>{F5AB1C69-6EDB-4FF4-983F-18BD219EF322}</a:tableStyleId>
              </a:tblPr>
              <a:tblGrid>
                <a:gridCol w="2953385">
                  <a:extLst>
                    <a:ext uri="{9D8B030D-6E8A-4147-A177-3AD203B41FA5}">
                      <a16:colId xmlns:a16="http://schemas.microsoft.com/office/drawing/2014/main" val="3884688631"/>
                    </a:ext>
                  </a:extLst>
                </a:gridCol>
                <a:gridCol w="8013758">
                  <a:extLst>
                    <a:ext uri="{9D8B030D-6E8A-4147-A177-3AD203B41FA5}">
                      <a16:colId xmlns:a16="http://schemas.microsoft.com/office/drawing/2014/main" val="663528231"/>
                    </a:ext>
                  </a:extLst>
                </a:gridCol>
              </a:tblGrid>
              <a:tr h="416860">
                <a:tc>
                  <a:txBody>
                    <a:bodyPr/>
                    <a:lstStyle/>
                    <a:p>
                      <a:pPr algn="ctr">
                        <a:lnSpc>
                          <a:spcPct val="115000"/>
                        </a:lnSpc>
                        <a:spcBef>
                          <a:spcPts val="600"/>
                        </a:spcBef>
                        <a:buNone/>
                      </a:pPr>
                      <a:r>
                        <a:rPr lang="en-GB" sz="1400">
                          <a:effectLst/>
                          <a:latin typeface="Roboto" panose="02000000000000000000" pitchFamily="2" charset="0"/>
                          <a:ea typeface="Roboto" panose="02000000000000000000" pitchFamily="2" charset="0"/>
                          <a:cs typeface="Roboto" panose="02000000000000000000" pitchFamily="2" charset="0"/>
                        </a:rPr>
                        <a:t>Outcome Status</a:t>
                      </a:r>
                    </a:p>
                  </a:txBody>
                  <a:tcPr marL="0" marR="0" marT="0" marB="0" anchor="ctr"/>
                </a:tc>
                <a:tc>
                  <a:txBody>
                    <a:bodyPr/>
                    <a:lstStyle/>
                    <a:p>
                      <a:pPr algn="ctr">
                        <a:lnSpc>
                          <a:spcPct val="115000"/>
                        </a:lnSpc>
                        <a:spcBef>
                          <a:spcPts val="600"/>
                        </a:spcBef>
                        <a:buNone/>
                      </a:pPr>
                      <a:r>
                        <a:rPr lang="en-GB" sz="1400">
                          <a:effectLst/>
                          <a:latin typeface="Roboto" panose="02000000000000000000" pitchFamily="2" charset="0"/>
                          <a:ea typeface="Roboto" panose="02000000000000000000" pitchFamily="2" charset="0"/>
                          <a:cs typeface="Roboto" panose="02000000000000000000" pitchFamily="2" charset="0"/>
                        </a:rPr>
                        <a:t>What is it?</a:t>
                      </a:r>
                    </a:p>
                  </a:txBody>
                  <a:tcPr marL="0" marR="0" marT="0" marB="0" anchor="ctr"/>
                </a:tc>
                <a:extLst>
                  <a:ext uri="{0D108BD9-81ED-4DB2-BD59-A6C34878D82A}">
                    <a16:rowId xmlns:a16="http://schemas.microsoft.com/office/drawing/2014/main" val="2668384254"/>
                  </a:ext>
                </a:extLst>
              </a:tr>
              <a:tr h="416860">
                <a:tc>
                  <a:txBody>
                    <a:bodyPr/>
                    <a:lstStyle/>
                    <a:p>
                      <a:pPr algn="l">
                        <a:lnSpc>
                          <a:spcPct val="115000"/>
                        </a:lnSpc>
                        <a:spcBef>
                          <a:spcPts val="600"/>
                        </a:spcBef>
                        <a:buNone/>
                      </a:pPr>
                      <a:r>
                        <a:rPr lang="en-GB" sz="1400" b="0">
                          <a:solidFill>
                            <a:schemeClr val="tx1"/>
                          </a:solidFill>
                          <a:effectLst/>
                          <a:latin typeface="Roboto" panose="02000000000000000000" pitchFamily="2" charset="0"/>
                          <a:ea typeface="Roboto" panose="02000000000000000000" pitchFamily="2" charset="0"/>
                          <a:cs typeface="Roboto" panose="02000000000000000000" pitchFamily="2" charset="0"/>
                        </a:rPr>
                        <a:t>Postcode only updated</a:t>
                      </a:r>
                    </a:p>
                  </a:txBody>
                  <a:tcPr marL="0" marR="0" marT="0" marB="0" anchor="ctr"/>
                </a:tc>
                <a:tc>
                  <a:txBody>
                    <a:bodyPr/>
                    <a:lstStyle/>
                    <a:p>
                      <a:pPr algn="l">
                        <a:lnSpc>
                          <a:spcPct val="115000"/>
                        </a:lnSpc>
                        <a:spcBef>
                          <a:spcPts val="600"/>
                        </a:spcBef>
                        <a:buNone/>
                      </a:pPr>
                      <a:r>
                        <a:rPr lang="en-GB" sz="1400" b="0">
                          <a:solidFill>
                            <a:schemeClr val="tx1"/>
                          </a:solidFill>
                          <a:effectLst/>
                          <a:latin typeface="Roboto" panose="02000000000000000000" pitchFamily="2" charset="0"/>
                          <a:ea typeface="Roboto" panose="02000000000000000000" pitchFamily="2" charset="0"/>
                          <a:cs typeface="Roboto" panose="02000000000000000000" pitchFamily="2" charset="0"/>
                        </a:rPr>
                        <a:t>Postcode updated but the rest of the address remains unchanged</a:t>
                      </a:r>
                    </a:p>
                  </a:txBody>
                  <a:tcPr marL="0" marR="0" marT="0" marB="0" anchor="ctr"/>
                </a:tc>
                <a:extLst>
                  <a:ext uri="{0D108BD9-81ED-4DB2-BD59-A6C34878D82A}">
                    <a16:rowId xmlns:a16="http://schemas.microsoft.com/office/drawing/2014/main" val="3776469924"/>
                  </a:ext>
                </a:extLst>
              </a:tr>
              <a:tr h="416860">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Postcode and address updated</a:t>
                      </a:r>
                    </a:p>
                  </a:txBody>
                  <a:tcPr marL="0" marR="0" marT="0" marB="0" anchor="ctr"/>
                </a:tc>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Postcode and address updated</a:t>
                      </a:r>
                    </a:p>
                  </a:txBody>
                  <a:tcPr marL="0" marR="0" marT="0" marB="0" anchor="ctr"/>
                </a:tc>
                <a:extLst>
                  <a:ext uri="{0D108BD9-81ED-4DB2-BD59-A6C34878D82A}">
                    <a16:rowId xmlns:a16="http://schemas.microsoft.com/office/drawing/2014/main" val="1907378343"/>
                  </a:ext>
                </a:extLst>
              </a:tr>
              <a:tr h="416860">
                <a:tc>
                  <a:txBody>
                    <a:bodyPr/>
                    <a:lstStyle/>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Address only updated</a:t>
                      </a:r>
                    </a:p>
                  </a:txBody>
                  <a:tcPr marL="0" marR="0" marT="0" marB="0" anchor="ctr"/>
                </a:tc>
                <a:tc>
                  <a:txBody>
                    <a:bodyPr/>
                    <a:lstStyle/>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Postcode unchanged and rest of the address updated</a:t>
                      </a:r>
                    </a:p>
                  </a:txBody>
                  <a:tcPr marL="0" marR="0" marT="0" marB="0" anchor="ctr"/>
                </a:tc>
                <a:extLst>
                  <a:ext uri="{0D108BD9-81ED-4DB2-BD59-A6C34878D82A}">
                    <a16:rowId xmlns:a16="http://schemas.microsoft.com/office/drawing/2014/main" val="3944696923"/>
                  </a:ext>
                </a:extLst>
              </a:tr>
              <a:tr h="416860">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Postcode valid - on PAF</a:t>
                      </a:r>
                    </a:p>
                  </a:txBody>
                  <a:tcPr marL="0" marR="0" marT="0" marB="0" anchor="ctr"/>
                </a:tc>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Timing issue - postcode is now on Royal Mail database</a:t>
                      </a:r>
                    </a:p>
                  </a:txBody>
                  <a:tcPr marL="0" marR="0" marT="0" marB="0" anchor="ctr"/>
                </a:tc>
                <a:extLst>
                  <a:ext uri="{0D108BD9-81ED-4DB2-BD59-A6C34878D82A}">
                    <a16:rowId xmlns:a16="http://schemas.microsoft.com/office/drawing/2014/main" val="3970712691"/>
                  </a:ext>
                </a:extLst>
              </a:tr>
              <a:tr h="532639">
                <a:tc>
                  <a:txBody>
                    <a:bodyPr/>
                    <a:lstStyle/>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Postcode valid - non PAF</a:t>
                      </a:r>
                    </a:p>
                  </a:txBody>
                  <a:tcPr marL="0" marR="0" marT="0" marB="0" anchor="ctr"/>
                </a:tc>
                <a:tc>
                  <a:txBody>
                    <a:bodyPr/>
                    <a:lstStyle/>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Non postal address so will never be on Royal Mail database. Does not need Energy Supplier input</a:t>
                      </a:r>
                    </a:p>
                  </a:txBody>
                  <a:tcPr marL="0" marR="0" marT="0" marB="0" anchor="ctr"/>
                </a:tc>
                <a:extLst>
                  <a:ext uri="{0D108BD9-81ED-4DB2-BD59-A6C34878D82A}">
                    <a16:rowId xmlns:a16="http://schemas.microsoft.com/office/drawing/2014/main" val="2302775424"/>
                  </a:ext>
                </a:extLst>
              </a:tr>
              <a:tr h="1255578">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Require Energy Supplier support</a:t>
                      </a:r>
                    </a:p>
                  </a:txBody>
                  <a:tcPr marL="0" marR="0" marT="0" marB="0" anchor="ctr"/>
                </a:tc>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Recognise address is not correct but do not have enough data to correct it. Require Energy Supplier to provide their view of the address to carry out additional analysis</a:t>
                      </a:r>
                    </a:p>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Note that this is not expected to be used in stage one as the Energy Supplier data is provided up front</a:t>
                      </a:r>
                    </a:p>
                  </a:txBody>
                  <a:tcPr marL="0" marR="0" marT="0" marB="0" anchor="ctr"/>
                </a:tc>
                <a:extLst>
                  <a:ext uri="{0D108BD9-81ED-4DB2-BD59-A6C34878D82A}">
                    <a16:rowId xmlns:a16="http://schemas.microsoft.com/office/drawing/2014/main" val="2879965114"/>
                  </a:ext>
                </a:extLst>
              </a:tr>
              <a:tr h="416860">
                <a:tc>
                  <a:txBody>
                    <a:bodyPr/>
                    <a:lstStyle/>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Disconnected</a:t>
                      </a:r>
                    </a:p>
                  </a:txBody>
                  <a:tcPr marL="0" marR="0" marT="0" marB="0" anchor="ctr"/>
                </a:tc>
                <a:tc>
                  <a:txBody>
                    <a:bodyPr/>
                    <a:lstStyle/>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Timing issue - MPAN now disconnected so no address update required</a:t>
                      </a:r>
                    </a:p>
                  </a:txBody>
                  <a:tcPr marL="0" marR="0" marT="0" marB="0" anchor="ctr"/>
                </a:tc>
                <a:extLst>
                  <a:ext uri="{0D108BD9-81ED-4DB2-BD59-A6C34878D82A}">
                    <a16:rowId xmlns:a16="http://schemas.microsoft.com/office/drawing/2014/main" val="1158883684"/>
                  </a:ext>
                </a:extLst>
              </a:tr>
              <a:tr h="416860">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DNO UPRN available</a:t>
                      </a:r>
                    </a:p>
                  </a:txBody>
                  <a:tcPr marL="0" marR="0" marT="0" marB="0" anchor="ctr"/>
                </a:tc>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You hold a valid UPRN. Please provide it to help DCC match to Ordnance Survey</a:t>
                      </a:r>
                    </a:p>
                  </a:txBody>
                  <a:tcPr marL="0" marR="0" marT="0" marB="0" anchor="ctr"/>
                </a:tc>
                <a:extLst>
                  <a:ext uri="{0D108BD9-81ED-4DB2-BD59-A6C34878D82A}">
                    <a16:rowId xmlns:a16="http://schemas.microsoft.com/office/drawing/2014/main" val="3441624997"/>
                  </a:ext>
                </a:extLst>
              </a:tr>
            </a:tbl>
          </a:graphicData>
        </a:graphic>
      </p:graphicFrame>
    </p:spTree>
    <p:extLst>
      <p:ext uri="{BB962C8B-B14F-4D97-AF65-F5344CB8AC3E}">
        <p14:creationId xmlns:p14="http://schemas.microsoft.com/office/powerpoint/2010/main" val="2417831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5A6E3-5577-542E-AE43-70F3370DE3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BC23B6-BDF7-4A7C-7B71-3339414F4BBE}"/>
              </a:ext>
            </a:extLst>
          </p:cNvPr>
          <p:cNvSpPr>
            <a:spLocks noGrp="1"/>
          </p:cNvSpPr>
          <p:nvPr>
            <p:ph type="title"/>
          </p:nvPr>
        </p:nvSpPr>
        <p:spPr/>
        <p:txBody>
          <a:bodyPr>
            <a:normAutofit/>
          </a:bodyPr>
          <a:lstStyle/>
          <a:p>
            <a:r>
              <a:rPr lang="en-GB" sz="2000"/>
              <a:t>APM –Electricity Invalid Postcode – suggested slas</a:t>
            </a:r>
          </a:p>
        </p:txBody>
      </p:sp>
      <p:graphicFrame>
        <p:nvGraphicFramePr>
          <p:cNvPr id="4" name="Table 3">
            <a:extLst>
              <a:ext uri="{FF2B5EF4-FFF2-40B4-BE49-F238E27FC236}">
                <a16:creationId xmlns:a16="http://schemas.microsoft.com/office/drawing/2014/main" id="{ABAC3B9F-7A3F-6175-608D-883D50FA38F0}"/>
              </a:ext>
            </a:extLst>
          </p:cNvPr>
          <p:cNvGraphicFramePr>
            <a:graphicFrameLocks noGrp="1"/>
          </p:cNvGraphicFramePr>
          <p:nvPr>
            <p:extLst>
              <p:ext uri="{D42A27DB-BD31-4B8C-83A1-F6EECF244321}">
                <p14:modId xmlns:p14="http://schemas.microsoft.com/office/powerpoint/2010/main" val="337041050"/>
              </p:ext>
            </p:extLst>
          </p:nvPr>
        </p:nvGraphicFramePr>
        <p:xfrm>
          <a:off x="612428" y="1468880"/>
          <a:ext cx="10967143" cy="4803904"/>
        </p:xfrm>
        <a:graphic>
          <a:graphicData uri="http://schemas.openxmlformats.org/drawingml/2006/table">
            <a:tbl>
              <a:tblPr firstRow="1" bandRow="1">
                <a:tableStyleId>{F5AB1C69-6EDB-4FF4-983F-18BD219EF322}</a:tableStyleId>
              </a:tblPr>
              <a:tblGrid>
                <a:gridCol w="2497873">
                  <a:extLst>
                    <a:ext uri="{9D8B030D-6E8A-4147-A177-3AD203B41FA5}">
                      <a16:colId xmlns:a16="http://schemas.microsoft.com/office/drawing/2014/main" val="2332357848"/>
                    </a:ext>
                  </a:extLst>
                </a:gridCol>
                <a:gridCol w="2155715">
                  <a:extLst>
                    <a:ext uri="{9D8B030D-6E8A-4147-A177-3AD203B41FA5}">
                      <a16:colId xmlns:a16="http://schemas.microsoft.com/office/drawing/2014/main" val="3884688631"/>
                    </a:ext>
                  </a:extLst>
                </a:gridCol>
                <a:gridCol w="6313555">
                  <a:extLst>
                    <a:ext uri="{9D8B030D-6E8A-4147-A177-3AD203B41FA5}">
                      <a16:colId xmlns:a16="http://schemas.microsoft.com/office/drawing/2014/main" val="663528231"/>
                    </a:ext>
                  </a:extLst>
                </a:gridCol>
              </a:tblGrid>
              <a:tr h="521368">
                <a:tc>
                  <a:txBody>
                    <a:bodyPr/>
                    <a:lstStyle/>
                    <a:p>
                      <a:pPr algn="ctr">
                        <a:lnSpc>
                          <a:spcPct val="115000"/>
                        </a:lnSpc>
                        <a:spcBef>
                          <a:spcPts val="600"/>
                        </a:spcBef>
                        <a:buNone/>
                      </a:pPr>
                      <a:r>
                        <a:rPr lang="en-GB" sz="1400" b="1">
                          <a:solidFill>
                            <a:srgbClr val="FFFFFF"/>
                          </a:solidFill>
                          <a:effectLst/>
                          <a:latin typeface="Roboto" panose="02000000000000000000" pitchFamily="2" charset="0"/>
                          <a:ea typeface="Roboto" panose="02000000000000000000" pitchFamily="2" charset="0"/>
                          <a:cs typeface="Roboto" panose="02000000000000000000" pitchFamily="2" charset="0"/>
                        </a:rPr>
                        <a:t>Party Type</a:t>
                      </a:r>
                      <a:endParaRPr lang="en-GB" sz="14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ctr">
                        <a:lnSpc>
                          <a:spcPct val="115000"/>
                        </a:lnSpc>
                        <a:spcBef>
                          <a:spcPts val="600"/>
                        </a:spcBef>
                        <a:buNone/>
                      </a:pPr>
                      <a:r>
                        <a:rPr lang="en-GB" sz="1400" b="1">
                          <a:solidFill>
                            <a:srgbClr val="FFFFFF"/>
                          </a:solidFill>
                          <a:effectLst/>
                          <a:latin typeface="Roboto" panose="02000000000000000000" pitchFamily="2" charset="0"/>
                          <a:ea typeface="Roboto" panose="02000000000000000000" pitchFamily="2" charset="0"/>
                          <a:cs typeface="Roboto" panose="02000000000000000000" pitchFamily="2" charset="0"/>
                        </a:rPr>
                        <a:t>Minimum SLA</a:t>
                      </a:r>
                      <a:endParaRPr lang="en-GB" sz="14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tc>
                  <a:txBody>
                    <a:bodyPr/>
                    <a:lstStyle/>
                    <a:p>
                      <a:pPr algn="ctr">
                        <a:lnSpc>
                          <a:spcPct val="115000"/>
                        </a:lnSpc>
                        <a:spcBef>
                          <a:spcPts val="600"/>
                        </a:spcBef>
                        <a:buNone/>
                      </a:pPr>
                      <a:r>
                        <a:rPr lang="en-GB" sz="1400" b="1">
                          <a:solidFill>
                            <a:srgbClr val="FFFFFF"/>
                          </a:solidFill>
                          <a:effectLst/>
                          <a:latin typeface="Roboto" panose="02000000000000000000" pitchFamily="2" charset="0"/>
                          <a:ea typeface="Roboto" panose="02000000000000000000" pitchFamily="2" charset="0"/>
                          <a:cs typeface="Roboto" panose="02000000000000000000" pitchFamily="2" charset="0"/>
                        </a:rPr>
                        <a:t>Reason for the minimum</a:t>
                      </a:r>
                      <a:endParaRPr lang="en-GB" sz="1400">
                        <a:effectLst/>
                        <a:latin typeface="Roboto" panose="02000000000000000000" pitchFamily="2" charset="0"/>
                        <a:ea typeface="Roboto" panose="02000000000000000000" pitchFamily="2" charset="0"/>
                        <a:cs typeface="Roboto" panose="02000000000000000000" pitchFamily="2" charset="0"/>
                      </a:endParaRPr>
                    </a:p>
                  </a:txBody>
                  <a:tcPr marL="0" marR="0" marT="0" marB="0" anchor="ctr"/>
                </a:tc>
                <a:extLst>
                  <a:ext uri="{0D108BD9-81ED-4DB2-BD59-A6C34878D82A}">
                    <a16:rowId xmlns:a16="http://schemas.microsoft.com/office/drawing/2014/main" val="2668384254"/>
                  </a:ext>
                </a:extLst>
              </a:tr>
              <a:tr h="1356092">
                <a:tc>
                  <a:txBody>
                    <a:bodyPr/>
                    <a:lstStyle/>
                    <a:p>
                      <a:pPr algn="l">
                        <a:lnSpc>
                          <a:spcPct val="115000"/>
                        </a:lnSpc>
                        <a:spcBef>
                          <a:spcPts val="600"/>
                        </a:spcBef>
                        <a:buNone/>
                      </a:pPr>
                      <a:r>
                        <a:rPr lang="en-GB" sz="1400" b="0">
                          <a:solidFill>
                            <a:schemeClr val="tx1"/>
                          </a:solidFill>
                          <a:effectLst/>
                          <a:latin typeface="Roboto" panose="02000000000000000000" pitchFamily="2" charset="0"/>
                          <a:ea typeface="Roboto" panose="02000000000000000000" pitchFamily="2" charset="0"/>
                          <a:cs typeface="Roboto" panose="02000000000000000000" pitchFamily="2" charset="0"/>
                        </a:rPr>
                        <a:t>Energy Suppliers – round 1</a:t>
                      </a:r>
                    </a:p>
                  </a:txBody>
                  <a:tcPr marL="0" marR="0" marT="0" marB="0" anchor="ctr"/>
                </a:tc>
                <a:tc>
                  <a:txBody>
                    <a:bodyPr/>
                    <a:lstStyle/>
                    <a:p>
                      <a:pPr algn="ctr">
                        <a:lnSpc>
                          <a:spcPct val="115000"/>
                        </a:lnSpc>
                        <a:spcBef>
                          <a:spcPts val="600"/>
                        </a:spcBef>
                        <a:buNone/>
                      </a:pPr>
                      <a:r>
                        <a:rPr lang="en-GB" sz="1400" b="0">
                          <a:solidFill>
                            <a:schemeClr val="tx1"/>
                          </a:solidFill>
                          <a:effectLst/>
                          <a:latin typeface="Roboto" panose="02000000000000000000" pitchFamily="2" charset="0"/>
                          <a:ea typeface="Roboto" panose="02000000000000000000" pitchFamily="2" charset="0"/>
                          <a:cs typeface="Roboto" panose="02000000000000000000" pitchFamily="2" charset="0"/>
                        </a:rPr>
                        <a:t>10 Working Days</a:t>
                      </a:r>
                    </a:p>
                  </a:txBody>
                  <a:tcPr marL="0" marR="0" marT="0" marB="0" anchor="ctr"/>
                </a:tc>
                <a:tc>
                  <a:txBody>
                    <a:bodyPr/>
                    <a:lstStyle/>
                    <a:p>
                      <a:pPr algn="l">
                        <a:lnSpc>
                          <a:spcPct val="115000"/>
                        </a:lnSpc>
                        <a:spcBef>
                          <a:spcPts val="600"/>
                        </a:spcBef>
                        <a:buNone/>
                      </a:pPr>
                      <a:r>
                        <a:rPr lang="en-GB" sz="1400" b="0">
                          <a:solidFill>
                            <a:schemeClr val="tx1"/>
                          </a:solidFill>
                          <a:effectLst/>
                          <a:latin typeface="Roboto" panose="02000000000000000000" pitchFamily="2" charset="0"/>
                          <a:ea typeface="Roboto" panose="02000000000000000000" pitchFamily="2" charset="0"/>
                          <a:cs typeface="Roboto" panose="02000000000000000000" pitchFamily="2" charset="0"/>
                        </a:rPr>
                        <a:t>Energy Suppliers are not being asked to analyse the data, just provide what billing address data they have. Expectations are this could be via a script / automated request. Note this was in place via MRA MAP09 ahead of CSS go live.</a:t>
                      </a:r>
                    </a:p>
                  </a:txBody>
                  <a:tcPr marL="0" marR="0" marT="0" marB="0" anchor="ctr"/>
                </a:tc>
                <a:extLst>
                  <a:ext uri="{0D108BD9-81ED-4DB2-BD59-A6C34878D82A}">
                    <a16:rowId xmlns:a16="http://schemas.microsoft.com/office/drawing/2014/main" val="3776469924"/>
                  </a:ext>
                </a:extLst>
              </a:tr>
              <a:tr h="2260272">
                <a:tc>
                  <a:txBody>
                    <a:bodyPr/>
                    <a:lstStyle/>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DNOs / IDNOs</a:t>
                      </a:r>
                    </a:p>
                  </a:txBody>
                  <a:tcPr marL="0" marR="0" marT="0" marB="0" anchor="ctr"/>
                </a:tc>
                <a:tc>
                  <a:txBody>
                    <a:bodyPr/>
                    <a:lstStyle/>
                    <a:p>
                      <a:pPr algn="ctr">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20 Working Days</a:t>
                      </a:r>
                    </a:p>
                  </a:txBody>
                  <a:tcPr marL="0" marR="0" marT="0" marB="0" anchor="ctr"/>
                </a:tc>
                <a:tc>
                  <a:txBody>
                    <a:bodyPr/>
                    <a:lstStyle/>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MPAN level analysis will be required. </a:t>
                      </a:r>
                    </a:p>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This could be set based on number of MPANs or set at a company level. Could also set a longer SLA for round one as this will have the higher volume and include the Energy Supplier data.</a:t>
                      </a:r>
                    </a:p>
                    <a:p>
                      <a:pPr algn="l">
                        <a:lnSpc>
                          <a:spcPct val="115000"/>
                        </a:lnSpc>
                        <a:spcBef>
                          <a:spcPts val="600"/>
                        </a:spcBef>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DNO that took part in the trial was able to check over 7000 MPANs within this time period.</a:t>
                      </a:r>
                    </a:p>
                  </a:txBody>
                  <a:tcPr marL="0" marR="0" marT="0" marB="0" anchor="ctr"/>
                </a:tc>
                <a:extLst>
                  <a:ext uri="{0D108BD9-81ED-4DB2-BD59-A6C34878D82A}">
                    <a16:rowId xmlns:a16="http://schemas.microsoft.com/office/drawing/2014/main" val="3944696923"/>
                  </a:ext>
                </a:extLst>
              </a:tr>
              <a:tr h="666172">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Energy Suppliers – round 2</a:t>
                      </a:r>
                    </a:p>
                  </a:txBody>
                  <a:tcPr marL="0" marR="0" marT="0" marB="0" anchor="ctr"/>
                </a:tc>
                <a:tc>
                  <a:txBody>
                    <a:bodyPr/>
                    <a:lstStyle/>
                    <a:p>
                      <a:pPr algn="ctr">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10 Working Days</a:t>
                      </a:r>
                    </a:p>
                  </a:txBody>
                  <a:tcPr marL="0" marR="0" marT="0" marB="0" anchor="ctr"/>
                </a:tc>
                <a:tc>
                  <a:txBody>
                    <a:bodyPr/>
                    <a:lstStyle/>
                    <a:p>
                      <a:pPr algn="l">
                        <a:lnSpc>
                          <a:spcPct val="115000"/>
                        </a:lnSpc>
                        <a:spcBef>
                          <a:spcPts val="600"/>
                        </a:spcBef>
                        <a:spcAft>
                          <a:spcPts val="600"/>
                        </a:spcAft>
                        <a:buNone/>
                      </a:pPr>
                      <a:r>
                        <a:rPr lang="en-GB" sz="1400">
                          <a:solidFill>
                            <a:schemeClr val="tx1"/>
                          </a:solidFill>
                          <a:effectLst/>
                          <a:latin typeface="Roboto" panose="02000000000000000000" pitchFamily="2" charset="0"/>
                          <a:ea typeface="Roboto" panose="02000000000000000000" pitchFamily="2" charset="0"/>
                          <a:cs typeface="Roboto" panose="02000000000000000000" pitchFamily="2" charset="0"/>
                        </a:rPr>
                        <a:t>MPAN level analysis will be required but expectations are volumes will be low as most of the data has been provided in round 1.</a:t>
                      </a:r>
                    </a:p>
                  </a:txBody>
                  <a:tcPr marL="0" marR="0" marT="0" marB="0" anchor="ctr"/>
                </a:tc>
                <a:extLst>
                  <a:ext uri="{0D108BD9-81ED-4DB2-BD59-A6C34878D82A}">
                    <a16:rowId xmlns:a16="http://schemas.microsoft.com/office/drawing/2014/main" val="2651528603"/>
                  </a:ext>
                </a:extLst>
              </a:tr>
            </a:tbl>
          </a:graphicData>
        </a:graphic>
      </p:graphicFrame>
    </p:spTree>
    <p:extLst>
      <p:ext uri="{BB962C8B-B14F-4D97-AF65-F5344CB8AC3E}">
        <p14:creationId xmlns:p14="http://schemas.microsoft.com/office/powerpoint/2010/main" val="4106065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8. Issue tracker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Change team</a:t>
            </a:r>
          </a:p>
        </p:txBody>
      </p:sp>
    </p:spTree>
    <p:extLst>
      <p:ext uri="{BB962C8B-B14F-4D97-AF65-F5344CB8AC3E}">
        <p14:creationId xmlns:p14="http://schemas.microsoft.com/office/powerpoint/2010/main" val="3207930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195294" y="1389462"/>
          <a:ext cx="11645092" cy="335280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I0200</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Review of the REC’s Address Management Service</a:t>
                      </a:r>
                    </a:p>
                  </a:txBody>
                  <a:tcPr marL="6350" marR="6350" marT="6350" marB="0" anchor="ctr">
                    <a:solidFill>
                      <a:srgbClr val="CFE3DF"/>
                    </a:solidFill>
                  </a:tcPr>
                </a:tc>
                <a:tc>
                  <a:txBody>
                    <a:bodyPr/>
                    <a:lstStyle/>
                    <a:p>
                      <a:r>
                        <a:rPr lang="en-GB" sz="1400">
                          <a:latin typeface="Arial"/>
                          <a:ea typeface="Roboto"/>
                          <a:cs typeface="Arial"/>
                        </a:rPr>
                        <a:t>James Hardy</a:t>
                      </a:r>
                    </a:p>
                  </a:txBody>
                  <a:tcPr anchor="ctr">
                    <a:solidFill>
                      <a:srgbClr val="CFE3DF"/>
                    </a:solidFill>
                  </a:tcPr>
                </a:tc>
                <a:tc>
                  <a:txBody>
                    <a:bodyPr/>
                    <a:lstStyle/>
                    <a:p>
                      <a:pPr>
                        <a:spcBef>
                          <a:spcPts val="600"/>
                        </a:spcBef>
                      </a:pPr>
                      <a:r>
                        <a:rPr lang="en-GB" sz="1400" b="0">
                          <a:latin typeface="Arial"/>
                          <a:ea typeface="Roboto"/>
                          <a:cs typeface="Arial"/>
                        </a:rPr>
                        <a:t>The first meeting of the I0200 working group will take place on 11 June (10:00 – 12:00). The pre-meeting slides and agenda will be published on the REC Portal on 04 June. To sign up to this working group, please contact us at </a:t>
                      </a:r>
                      <a:r>
                        <a:rPr lang="en-GB" sz="1400" b="0">
                          <a:latin typeface="Arial"/>
                          <a:ea typeface="Roboto"/>
                          <a:cs typeface="Arial"/>
                          <a:hlinkClick r:id="rId2"/>
                        </a:rPr>
                        <a:t>change.management@recmanager.co.uk</a:t>
                      </a:r>
                      <a:r>
                        <a:rPr lang="en-GB" sz="1400" b="0">
                          <a:latin typeface="Arial"/>
                          <a:ea typeface="Roboto"/>
                          <a:cs typeface="Arial"/>
                        </a:rPr>
                        <a:t>. </a:t>
                      </a:r>
                    </a:p>
                  </a:txBody>
                  <a:tcPr anchor="ctr">
                    <a:solidFill>
                      <a:srgbClr val="CFE3DF"/>
                    </a:solidFill>
                  </a:tcPr>
                </a:tc>
                <a:extLst>
                  <a:ext uri="{0D108BD9-81ED-4DB2-BD59-A6C34878D82A}">
                    <a16:rowId xmlns:a16="http://schemas.microsoft.com/office/drawing/2014/main" val="284593359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I0278</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Establishing the Safe Isolation Provider (SIP) as a Standalone REC Metering Party</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Following a first closed working group session which took place on 11 May 2026, a second close working group sessions will take place on 29 June 2026 where members will be considering the solutions needed to establish a strong governance framework for standalone SIPs.</a:t>
                      </a:r>
                    </a:p>
                  </a:txBody>
                  <a:tcPr anchor="ctr">
                    <a:solidFill>
                      <a:srgbClr val="CFE3DF"/>
                    </a:solidFill>
                  </a:tcPr>
                </a:tc>
                <a:extLst>
                  <a:ext uri="{0D108BD9-81ED-4DB2-BD59-A6C34878D82A}">
                    <a16:rowId xmlns:a16="http://schemas.microsoft.com/office/drawing/2014/main" val="20524552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I0312</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Review of export meter work arrangements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Bela Ashworth</a:t>
                      </a:r>
                    </a:p>
                  </a:txBody>
                  <a:tcPr anchor="ctr">
                    <a:solidFill>
                      <a:srgbClr val="CFE3DF"/>
                    </a:solidFill>
                  </a:tcPr>
                </a:tc>
                <a:tc>
                  <a:txBody>
                    <a:bodyPr/>
                    <a:lstStyle/>
                    <a:p>
                      <a:pPr>
                        <a:spcBef>
                          <a:spcPts val="600"/>
                        </a:spcBef>
                      </a:pPr>
                      <a:r>
                        <a:rPr lang="en-GB" sz="1400" b="0">
                          <a:latin typeface="Arial"/>
                          <a:ea typeface="Roboto"/>
                          <a:cs typeface="Arial"/>
                        </a:rPr>
                        <a:t>The second working group session took place on 03 June 2026. Draft minutes and the updated work plan will be published on the REC Portal by 10 June. The third working group session will take place on Tuesday, 14 July 2026 where members will consider further scenarios related to communications between Import MOAs and Import / Export Suppliers, as well as change of energisation status. </a:t>
                      </a:r>
                    </a:p>
                  </a:txBody>
                  <a:tcPr anchor="ctr">
                    <a:solidFill>
                      <a:srgbClr val="CFE3DF"/>
                    </a:solidFill>
                  </a:tcPr>
                </a:tc>
                <a:extLst>
                  <a:ext uri="{0D108BD9-81ED-4DB2-BD59-A6C34878D82A}">
                    <a16:rowId xmlns:a16="http://schemas.microsoft.com/office/drawing/2014/main" val="3822329013"/>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34443-3014-DE5D-6F64-90A4888FD731}"/>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9C64C4D-0EA3-FDAE-67D5-B25535C31730}"/>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9CECC806-114D-C833-221C-FF5F088C39F3}"/>
              </a:ext>
            </a:extLst>
          </p:cNvPr>
          <p:cNvGraphicFramePr>
            <a:graphicFrameLocks noGrp="1"/>
          </p:cNvGraphicFramePr>
          <p:nvPr/>
        </p:nvGraphicFramePr>
        <p:xfrm>
          <a:off x="195294" y="1389462"/>
          <a:ext cx="11645092" cy="384048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R0321</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DNOs Create Export MPANs for new housing developments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Following the closure of the Party impact assessment, the Code Manager has reached out to DNOs who responded (plus the ENA and INA) for their views on the trigger point of this process beginning.</a:t>
                      </a:r>
                    </a:p>
                    <a:p>
                      <a:pPr>
                        <a:spcBef>
                          <a:spcPts val="600"/>
                        </a:spcBef>
                      </a:pPr>
                      <a:r>
                        <a:rPr lang="en-GB" sz="1400" b="0">
                          <a:latin typeface="Arial"/>
                          <a:ea typeface="Roboto"/>
                          <a:cs typeface="Arial"/>
                        </a:rPr>
                        <a:t>It has been suggested the obligation should be amended to the DNO should create the Export Metering Point when they approve the G98/99 form under Distribution Code. The Code Manager would be grateful for any feedback from DNOs as to whether this would be an appropriate trigger point, the reasons why if not and if they have any other suggestions of documents or steps in a process (ideally ones within a Code) that could be used.</a:t>
                      </a:r>
                    </a:p>
                    <a:p>
                      <a:pPr>
                        <a:spcBef>
                          <a:spcPts val="600"/>
                        </a:spcBef>
                      </a:pPr>
                      <a:r>
                        <a:rPr lang="en-GB" sz="1400" b="0">
                          <a:latin typeface="Arial"/>
                          <a:ea typeface="Roboto"/>
                          <a:cs typeface="Arial"/>
                        </a:rPr>
                        <a:t>If you wish to feedback on this, please contact </a:t>
                      </a:r>
                      <a:r>
                        <a:rPr lang="en-GB" sz="1400" b="0">
                          <a:latin typeface="Arial"/>
                          <a:ea typeface="Roboto"/>
                          <a:cs typeface="Arial"/>
                          <a:hlinkClick r:id="rId2"/>
                        </a:rPr>
                        <a:t>caroline.freimuller@recmanager.co.uk</a:t>
                      </a:r>
                      <a:r>
                        <a:rPr lang="en-GB" sz="1400" b="0">
                          <a:latin typeface="Arial"/>
                          <a:ea typeface="Roboto"/>
                          <a:cs typeface="Arial"/>
                        </a:rPr>
                        <a:t> and </a:t>
                      </a:r>
                      <a:r>
                        <a:rPr lang="en-GB" sz="1400" b="0">
                          <a:latin typeface="Arial"/>
                          <a:ea typeface="Roboto"/>
                          <a:cs typeface="Arial"/>
                          <a:hlinkClick r:id="rId3"/>
                        </a:rPr>
                        <a:t>change.management@recmanager.co.uk</a:t>
                      </a:r>
                      <a:r>
                        <a:rPr lang="en-GB" sz="1400" b="0">
                          <a:latin typeface="Arial"/>
                          <a:ea typeface="Roboto"/>
                          <a:cs typeface="Arial"/>
                        </a:rPr>
                        <a:t> </a:t>
                      </a:r>
                    </a:p>
                  </a:txBody>
                  <a:tcPr anchor="ctr">
                    <a:solidFill>
                      <a:srgbClr val="CFE3DF"/>
                    </a:solidFill>
                  </a:tcPr>
                </a:tc>
                <a:extLst>
                  <a:ext uri="{0D108BD9-81ED-4DB2-BD59-A6C34878D82A}">
                    <a16:rowId xmlns:a16="http://schemas.microsoft.com/office/drawing/2014/main" val="386768836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I0323</a:t>
                      </a:r>
                    </a:p>
                  </a:txBody>
                  <a:tcPr anchor="ctr">
                    <a:solidFill>
                      <a:srgbClr val="CFE3DF"/>
                    </a:solidFill>
                  </a:tcPr>
                </a:tc>
                <a:tc>
                  <a:txBody>
                    <a:bodyPr/>
                    <a:lstStyle/>
                    <a:p>
                      <a:pPr marL="0" lvl="0" indent="0" algn="l">
                        <a:lnSpc>
                          <a:spcPct val="100000"/>
                        </a:lnSpc>
                        <a:buNone/>
                      </a:pPr>
                      <a:r>
                        <a:rPr lang="en-US" sz="1400" b="0" i="0" u="none" strike="noStrike" baseline="0" noProof="0">
                          <a:solidFill>
                            <a:srgbClr val="000000"/>
                          </a:solidFill>
                          <a:latin typeface="Arial"/>
                          <a:cs typeface="Arial"/>
                        </a:rPr>
                        <a:t>Tariff Interoperability Phase 1a – Supplier Performance Assurance Requirements</a:t>
                      </a:r>
                      <a:endParaRPr lang="en-US"/>
                    </a:p>
                  </a:txBody>
                  <a:tcPr marL="6350" marR="6350" marT="6350" marB="0" anchor="ctr">
                    <a:solidFill>
                      <a:srgbClr val="CFE3DF"/>
                    </a:solidFill>
                  </a:tcPr>
                </a:tc>
                <a:tc>
                  <a:txBody>
                    <a:bodyPr/>
                    <a:lstStyle/>
                    <a:p>
                      <a:r>
                        <a:rPr lang="en-GB" sz="1400" b="0">
                          <a:latin typeface="Arial"/>
                          <a:ea typeface="Roboto"/>
                          <a:cs typeface="Arial"/>
                        </a:rPr>
                        <a:t>Flo Monea</a:t>
                      </a:r>
                    </a:p>
                  </a:txBody>
                  <a:tcPr anchor="ctr">
                    <a:solidFill>
                      <a:srgbClr val="CFE3DF"/>
                    </a:solidFill>
                  </a:tcPr>
                </a:tc>
                <a:tc>
                  <a:txBody>
                    <a:bodyPr/>
                    <a:lstStyle/>
                    <a:p>
                      <a:pPr>
                        <a:spcBef>
                          <a:spcPts val="600"/>
                        </a:spcBef>
                      </a:pPr>
                      <a:r>
                        <a:rPr lang="en-GB" sz="1400" b="0">
                          <a:latin typeface="Arial"/>
                          <a:ea typeface="Roboto"/>
                          <a:cs typeface="Arial"/>
                        </a:rPr>
                        <a:t>On 19 May 2026, the REC Change Panel approved the Change Report (Proposal Plan) alongside assigning the REC Performance Assurance Board as the responsible committee. In line with the approved plan, the Code Manager will issue a Party impact assessment on 05 June 2026.</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2428440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9. Any other business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6D629-7329-973F-E9BC-046B8DC0A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73DE36-32CE-45EA-D2DE-D02F81F36EFC}"/>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10. I0314 - Crossed Meters Process: Clarifications and Support </a:t>
            </a:r>
          </a:p>
        </p:txBody>
      </p:sp>
      <p:sp>
        <p:nvSpPr>
          <p:cNvPr id="4" name="Text Placeholder 3">
            <a:extLst>
              <a:ext uri="{FF2B5EF4-FFF2-40B4-BE49-F238E27FC236}">
                <a16:creationId xmlns:a16="http://schemas.microsoft.com/office/drawing/2014/main" id="{0FF02B90-807F-7788-16C1-82D945860AF3}"/>
              </a:ext>
            </a:extLst>
          </p:cNvPr>
          <p:cNvSpPr>
            <a:spLocks noGrp="1"/>
          </p:cNvSpPr>
          <p:nvPr>
            <p:ph type="body" sz="quarter" idx="10"/>
          </p:nvPr>
        </p:nvSpPr>
        <p:spPr/>
        <p:txBody>
          <a:bodyPr/>
          <a:lstStyle/>
          <a:p>
            <a:r>
              <a:rPr lang="en-GB"/>
              <a:t>Florentina monea</a:t>
            </a:r>
          </a:p>
        </p:txBody>
      </p:sp>
    </p:spTree>
    <p:extLst>
      <p:ext uri="{BB962C8B-B14F-4D97-AF65-F5344CB8AC3E}">
        <p14:creationId xmlns:p14="http://schemas.microsoft.com/office/powerpoint/2010/main" val="3080387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I0314–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extLst>
              <p:ext uri="{D42A27DB-BD31-4B8C-83A1-F6EECF244321}">
                <p14:modId xmlns:p14="http://schemas.microsoft.com/office/powerpoint/2010/main" val="1126479995"/>
              </p:ext>
            </p:extLst>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986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2B414-BD55-C592-3FB4-01792C176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A35F91-7F8A-C50F-DEED-955BAA2F1B0C}"/>
              </a:ext>
            </a:extLst>
          </p:cNvPr>
          <p:cNvSpPr>
            <a:spLocks noGrp="1"/>
          </p:cNvSpPr>
          <p:nvPr>
            <p:ph type="title"/>
          </p:nvPr>
        </p:nvSpPr>
        <p:spPr/>
        <p:txBody>
          <a:bodyPr/>
          <a:lstStyle/>
          <a:p>
            <a:r>
              <a:rPr lang="en-GB"/>
              <a:t>I0314– Quick Wins</a:t>
            </a:r>
          </a:p>
        </p:txBody>
      </p:sp>
      <p:graphicFrame>
        <p:nvGraphicFramePr>
          <p:cNvPr id="4" name="Table 3">
            <a:extLst>
              <a:ext uri="{FF2B5EF4-FFF2-40B4-BE49-F238E27FC236}">
                <a16:creationId xmlns:a16="http://schemas.microsoft.com/office/drawing/2014/main" id="{31BCBB13-108E-9CFC-E7C5-4B90F403A604}"/>
              </a:ext>
            </a:extLst>
          </p:cNvPr>
          <p:cNvGraphicFramePr>
            <a:graphicFrameLocks noGrp="1"/>
          </p:cNvGraphicFramePr>
          <p:nvPr>
            <p:extLst>
              <p:ext uri="{D42A27DB-BD31-4B8C-83A1-F6EECF244321}">
                <p14:modId xmlns:p14="http://schemas.microsoft.com/office/powerpoint/2010/main" val="2801935927"/>
              </p:ext>
            </p:extLst>
          </p:nvPr>
        </p:nvGraphicFramePr>
        <p:xfrm>
          <a:off x="571500" y="1307465"/>
          <a:ext cx="11049000" cy="4669790"/>
        </p:xfrm>
        <a:graphic>
          <a:graphicData uri="http://schemas.openxmlformats.org/drawingml/2006/table">
            <a:tbl>
              <a:tblPr firstRow="1" bandRow="1">
                <a:tableStyleId>{F5AB1C69-6EDB-4FF4-983F-18BD219EF322}</a:tableStyleId>
              </a:tblPr>
              <a:tblGrid>
                <a:gridCol w="2724731">
                  <a:extLst>
                    <a:ext uri="{9D8B030D-6E8A-4147-A177-3AD203B41FA5}">
                      <a16:colId xmlns:a16="http://schemas.microsoft.com/office/drawing/2014/main" val="2541610521"/>
                    </a:ext>
                  </a:extLst>
                </a:gridCol>
                <a:gridCol w="3881809">
                  <a:extLst>
                    <a:ext uri="{9D8B030D-6E8A-4147-A177-3AD203B41FA5}">
                      <a16:colId xmlns:a16="http://schemas.microsoft.com/office/drawing/2014/main" val="3884688631"/>
                    </a:ext>
                  </a:extLst>
                </a:gridCol>
                <a:gridCol w="4442460">
                  <a:extLst>
                    <a:ext uri="{9D8B030D-6E8A-4147-A177-3AD203B41FA5}">
                      <a16:colId xmlns:a16="http://schemas.microsoft.com/office/drawing/2014/main" val="663528231"/>
                    </a:ext>
                  </a:extLst>
                </a:gridCol>
              </a:tblGrid>
              <a:tr h="370840">
                <a:tc>
                  <a:txBody>
                    <a:bodyPr/>
                    <a:lstStyle/>
                    <a:p>
                      <a:r>
                        <a:rPr lang="en-GB"/>
                        <a:t>Theme</a:t>
                      </a:r>
                    </a:p>
                  </a:txBody>
                  <a:tcPr/>
                </a:tc>
                <a:tc>
                  <a:txBody>
                    <a:bodyPr/>
                    <a:lstStyle/>
                    <a:p>
                      <a:r>
                        <a:rPr lang="en-GB"/>
                        <a:t>Impact / Risk</a:t>
                      </a:r>
                    </a:p>
                  </a:txBody>
                  <a:tcPr/>
                </a:tc>
                <a:tc>
                  <a:txBody>
                    <a:bodyPr/>
                    <a:lstStyle/>
                    <a:p>
                      <a:r>
                        <a:rPr lang="en-GB"/>
                        <a:t>Action to consider</a:t>
                      </a:r>
                    </a:p>
                  </a:txBody>
                  <a:tcPr/>
                </a:tc>
                <a:extLst>
                  <a:ext uri="{0D108BD9-81ED-4DB2-BD59-A6C34878D82A}">
                    <a16:rowId xmlns:a16="http://schemas.microsoft.com/office/drawing/2014/main" val="2668384254"/>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Reactive identification (not proactive)</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Billing error duration, increased complaints volume, cost-to-serve</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Proactive 'triggers checklist' (e.g., duplicate MSNs, unusual reads vs profile, repeated address mismatches)</a:t>
                      </a:r>
                      <a:b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b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Recommended diagnostic steps (photo request, trace &amp; label, burn test decision tree).</a:t>
                      </a:r>
                    </a:p>
                  </a:txBody>
                  <a:tcPr marL="6350" marR="6350" marT="6350" marB="0" anchor="ctr"/>
                </a:tc>
                <a:extLst>
                  <a:ext uri="{0D108BD9-81ED-4DB2-BD59-A6C34878D82A}">
                    <a16:rowId xmlns:a16="http://schemas.microsoft.com/office/drawing/2014/main" val="3776469924"/>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Evidence friction &amp; access constraints</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Extended open cases, inconsistent outcomes, higher Consumer detriment risk</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Provide definition on what constitutes a 'minimum evidence pack' such as photos, location, address validation and an escalation pathway when access/evidence cannot be obtained after defined time; clarify acceptable alternatives to burn tests (trace &amp; label, engineer visit, CLO  report).</a:t>
                      </a:r>
                    </a:p>
                  </a:txBody>
                  <a:tcPr marL="6350" marR="6350" marT="6350" marB="0" anchor="ctr"/>
                </a:tc>
                <a:extLst>
                  <a:ext uri="{0D108BD9-81ED-4DB2-BD59-A6C34878D82A}">
                    <a16:rowId xmlns:a16="http://schemas.microsoft.com/office/drawing/2014/main" val="3944696923"/>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Communication fragmentation (threads, escalations, multiple portals)</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Slower resolution, duplicated effort, missed updates, increased disputes.</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Standardise SDEP templates</a:t>
                      </a:r>
                    </a:p>
                  </a:txBody>
                  <a:tcPr marL="6350" marR="6350" marT="6350" marB="0" anchor="ctr"/>
                </a:tc>
                <a:extLst>
                  <a:ext uri="{0D108BD9-81ED-4DB2-BD59-A6C34878D82A}">
                    <a16:rowId xmlns:a16="http://schemas.microsoft.com/office/drawing/2014/main" val="3970712691"/>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Multi-party coordination limits (2-party messaging model)</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Inconsistent decisions, delays while Parties wait on each other, higher risk of duplicate updates.</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Add worked examples for 3+ party scenarios.</a:t>
                      </a:r>
                    </a:p>
                  </a:txBody>
                  <a:tcPr marL="6350" marR="6350" marT="6350" marB="0" anchor="ctr"/>
                </a:tc>
                <a:extLst>
                  <a:ext uri="{0D108BD9-81ED-4DB2-BD59-A6C34878D82A}">
                    <a16:rowId xmlns:a16="http://schemas.microsoft.com/office/drawing/2014/main" val="2302775424"/>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Address vs crossed meter boundary confusion (incl. plot-to-postal)</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Misrouted actions (e.g., address swaps) prolong investigation and can corrupt data.</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Add explicit decision points in the REC guidance: ‘address issue’ vs ‘crossed meter’ tests; define plot-to-postal evidence standards; clarify DNO involvement scenarios and when address changes are/aren’t appropriate.</a:t>
                      </a:r>
                    </a:p>
                  </a:txBody>
                  <a:tcPr marL="6350" marR="6350" marT="6350" marB="0" anchor="ctr"/>
                </a:tc>
                <a:extLst>
                  <a:ext uri="{0D108BD9-81ED-4DB2-BD59-A6C34878D82A}">
                    <a16:rowId xmlns:a16="http://schemas.microsoft.com/office/drawing/2014/main" val="2879965114"/>
                  </a:ext>
                </a:extLst>
              </a:tr>
            </a:tbl>
          </a:graphicData>
        </a:graphic>
      </p:graphicFrame>
    </p:spTree>
    <p:extLst>
      <p:ext uri="{BB962C8B-B14F-4D97-AF65-F5344CB8AC3E}">
        <p14:creationId xmlns:p14="http://schemas.microsoft.com/office/powerpoint/2010/main" val="1778494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7C560-895B-42A2-942B-1D958D29B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C1A023-9847-C6EE-5C3E-B57EF8B3979D}"/>
              </a:ext>
            </a:extLst>
          </p:cNvPr>
          <p:cNvSpPr>
            <a:spLocks noGrp="1"/>
          </p:cNvSpPr>
          <p:nvPr>
            <p:ph type="title"/>
          </p:nvPr>
        </p:nvSpPr>
        <p:spPr/>
        <p:txBody>
          <a:bodyPr/>
          <a:lstStyle/>
          <a:p>
            <a:r>
              <a:rPr lang="en-GB"/>
              <a:t>I0314– Quick Wins</a:t>
            </a:r>
          </a:p>
        </p:txBody>
      </p:sp>
      <p:graphicFrame>
        <p:nvGraphicFramePr>
          <p:cNvPr id="4" name="Table 3">
            <a:extLst>
              <a:ext uri="{FF2B5EF4-FFF2-40B4-BE49-F238E27FC236}">
                <a16:creationId xmlns:a16="http://schemas.microsoft.com/office/drawing/2014/main" id="{D735A0C5-0422-A6D2-9720-7BFA31B87B5B}"/>
              </a:ext>
            </a:extLst>
          </p:cNvPr>
          <p:cNvGraphicFramePr>
            <a:graphicFrameLocks noGrp="1"/>
          </p:cNvGraphicFramePr>
          <p:nvPr>
            <p:extLst>
              <p:ext uri="{D42A27DB-BD31-4B8C-83A1-F6EECF244321}">
                <p14:modId xmlns:p14="http://schemas.microsoft.com/office/powerpoint/2010/main" val="1196707134"/>
              </p:ext>
            </p:extLst>
          </p:nvPr>
        </p:nvGraphicFramePr>
        <p:xfrm>
          <a:off x="571500" y="1520825"/>
          <a:ext cx="11049000" cy="3816350"/>
        </p:xfrm>
        <a:graphic>
          <a:graphicData uri="http://schemas.openxmlformats.org/drawingml/2006/table">
            <a:tbl>
              <a:tblPr firstRow="1" bandRow="1">
                <a:tableStyleId>{F5AB1C69-6EDB-4FF4-983F-18BD219EF322}</a:tableStyleId>
              </a:tblPr>
              <a:tblGrid>
                <a:gridCol w="2724731">
                  <a:extLst>
                    <a:ext uri="{9D8B030D-6E8A-4147-A177-3AD203B41FA5}">
                      <a16:colId xmlns:a16="http://schemas.microsoft.com/office/drawing/2014/main" val="2541610521"/>
                    </a:ext>
                  </a:extLst>
                </a:gridCol>
                <a:gridCol w="3881809">
                  <a:extLst>
                    <a:ext uri="{9D8B030D-6E8A-4147-A177-3AD203B41FA5}">
                      <a16:colId xmlns:a16="http://schemas.microsoft.com/office/drawing/2014/main" val="3884688631"/>
                    </a:ext>
                  </a:extLst>
                </a:gridCol>
                <a:gridCol w="4442460">
                  <a:extLst>
                    <a:ext uri="{9D8B030D-6E8A-4147-A177-3AD203B41FA5}">
                      <a16:colId xmlns:a16="http://schemas.microsoft.com/office/drawing/2014/main" val="663528231"/>
                    </a:ext>
                  </a:extLst>
                </a:gridCol>
              </a:tblGrid>
              <a:tr h="370840">
                <a:tc>
                  <a:txBody>
                    <a:bodyPr/>
                    <a:lstStyle/>
                    <a:p>
                      <a:r>
                        <a:rPr lang="en-GB"/>
                        <a:t>Theme</a:t>
                      </a:r>
                    </a:p>
                  </a:txBody>
                  <a:tcPr/>
                </a:tc>
                <a:tc>
                  <a:txBody>
                    <a:bodyPr/>
                    <a:lstStyle/>
                    <a:p>
                      <a:r>
                        <a:rPr lang="en-GB"/>
                        <a:t>Impact / Risk</a:t>
                      </a:r>
                    </a:p>
                  </a:txBody>
                  <a:tcPr/>
                </a:tc>
                <a:tc>
                  <a:txBody>
                    <a:bodyPr/>
                    <a:lstStyle/>
                    <a:p>
                      <a:r>
                        <a:rPr lang="en-GB"/>
                        <a:t>Action to consider</a:t>
                      </a:r>
                    </a:p>
                  </a:txBody>
                  <a:tcPr/>
                </a:tc>
                <a:extLst>
                  <a:ext uri="{0D108BD9-81ED-4DB2-BD59-A6C34878D82A}">
                    <a16:rowId xmlns:a16="http://schemas.microsoft.com/office/drawing/2014/main" val="2668384254"/>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Response time &amp; update expectations</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Poor consumer experience, increased chasers/escalations, reputational damage.</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Set clear expectations for cadence of progress updates (including ‘no change’ updates) and define when escalation is appropriate; reinforce adherence to response SLAs and contact list accuracy.</a:t>
                      </a:r>
                    </a:p>
                  </a:txBody>
                  <a:tcPr marL="6350" marR="6350" marT="6350" marB="0" anchor="ctr"/>
                </a:tc>
                <a:extLst>
                  <a:ext uri="{0D108BD9-81ED-4DB2-BD59-A6C34878D82A}">
                    <a16:rowId xmlns:a16="http://schemas.microsoft.com/office/drawing/2014/main" val="3776469924"/>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Disagreement / stalemate handling</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Case deadlock, inconsistent workaround behaviours (e.g., duplications) that may create new issues.</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Create a structured dispute pathway: evidence review checklist, time-boxed re-investigation, optional joint call, and a final ‘adjudication’ step (e.g., REC support/defined escalation route) with clear outputs.</a:t>
                      </a:r>
                    </a:p>
                  </a:txBody>
                  <a:tcPr marL="6350" marR="6350" marT="6350" marB="0" anchor="ctr"/>
                </a:tc>
                <a:extLst>
                  <a:ext uri="{0D108BD9-81ED-4DB2-BD59-A6C34878D82A}">
                    <a16:rowId xmlns:a16="http://schemas.microsoft.com/office/drawing/2014/main" val="3944696923"/>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Smart metering / DCC dependency (GUID updates)</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Prolonged inaccurate market/system state, delays to end-to-end correction.</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Add smart-specific guidance: when to raise DCC tickets, required info, and interim Consumer management steps (billing suppression, comms)</a:t>
                      </a:r>
                    </a:p>
                  </a:txBody>
                  <a:tcPr marL="6350" marR="6350" marT="6350" marB="0" anchor="ctr"/>
                </a:tc>
                <a:extLst>
                  <a:ext uri="{0D108BD9-81ED-4DB2-BD59-A6C34878D82A}">
                    <a16:rowId xmlns:a16="http://schemas.microsoft.com/office/drawing/2014/main" val="3970712691"/>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Gas vs electricity consistency &amp; ONUPD discipline</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Inconsistent Consumer outcomes across fuels, duplicated records, delayed transfers.</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Clarify mandatory vs non-mandatory steps across fuels, tighten timescales and accountability for ONUPD processing, provide gas-specific worked examples.</a:t>
                      </a:r>
                    </a:p>
                  </a:txBody>
                  <a:tcPr marL="6350" marR="6350" marT="6350" marB="0" anchor="ctr"/>
                </a:tc>
                <a:extLst>
                  <a:ext uri="{0D108BD9-81ED-4DB2-BD59-A6C34878D82A}">
                    <a16:rowId xmlns:a16="http://schemas.microsoft.com/office/drawing/2014/main" val="2302775424"/>
                  </a:ext>
                </a:extLst>
              </a:tr>
              <a:tr h="370840">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Data visibility gaps (history &amp; extract capability)</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Harder to evidence root cause, slower investigations, more manual effort.</a:t>
                      </a:r>
                    </a:p>
                  </a:txBody>
                  <a:tcPr marL="6350" marR="6350" marT="6350" marB="0" anchor="ctr"/>
                </a:tc>
                <a:tc>
                  <a:txBody>
                    <a:bodyPr/>
                    <a:lstStyle/>
                    <a:p>
                      <a:pPr algn="l" fontAlgn="ctr">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Define a standard ‘case data pack’ including available history fields</a:t>
                      </a:r>
                    </a:p>
                  </a:txBody>
                  <a:tcPr marL="6350" marR="6350" marT="6350" marB="0" anchor="ctr"/>
                </a:tc>
                <a:extLst>
                  <a:ext uri="{0D108BD9-81ED-4DB2-BD59-A6C34878D82A}">
                    <a16:rowId xmlns:a16="http://schemas.microsoft.com/office/drawing/2014/main" val="2879965114"/>
                  </a:ext>
                </a:extLst>
              </a:tr>
            </a:tbl>
          </a:graphicData>
        </a:graphic>
      </p:graphicFrame>
    </p:spTree>
    <p:extLst>
      <p:ext uri="{BB962C8B-B14F-4D97-AF65-F5344CB8AC3E}">
        <p14:creationId xmlns:p14="http://schemas.microsoft.com/office/powerpoint/2010/main" val="3899473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02 July 2026</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 REC - Plan" id="{8FEF69CC-7EE1-4CFD-8A66-A40A5C0E62B3}" vid="{4FD1D44A-A7D2-4FB5-8030-FD740E2F3172}"/>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36</Slides>
  <Notes>5</Notes>
  <HiddenSlides>0</HiddenSlides>
  <ScaleCrop>false</ScaleCrop>
  <HeadingPairs>
    <vt:vector size="4" baseType="variant">
      <vt:variant>
        <vt:lpstr>Theme</vt:lpstr>
      </vt:variant>
      <vt:variant>
        <vt:i4>6</vt:i4>
      </vt:variant>
      <vt:variant>
        <vt:lpstr>Slide Titles</vt:lpstr>
      </vt:variant>
      <vt:variant>
        <vt:i4>36</vt:i4>
      </vt:variant>
    </vt:vector>
  </HeadingPairs>
  <TitlesOfParts>
    <vt:vector size="42" baseType="lpstr">
      <vt:lpstr>REC Light Event Theme</vt:lpstr>
      <vt:lpstr>REC Alternative Event Theme</vt:lpstr>
      <vt:lpstr>1_REC Alternative Event Theme</vt:lpstr>
      <vt:lpstr>1_REC Light Event Theme</vt:lpstr>
      <vt:lpstr>3_REC Light Event Theme</vt:lpstr>
      <vt:lpstr>2_REC Light Event Theme</vt:lpstr>
      <vt:lpstr>REC Change Issues group</vt:lpstr>
      <vt:lpstr>1. Welcome and introduction</vt:lpstr>
      <vt:lpstr>Housekeeping</vt:lpstr>
      <vt:lpstr> 2. confirmation of agenda    </vt:lpstr>
      <vt:lpstr>Agenda For today</vt:lpstr>
      <vt:lpstr> 3. approval of previous minutes    </vt:lpstr>
      <vt:lpstr>4. I0318 – Introduction of Consumer Consent Solution </vt:lpstr>
      <vt:lpstr>Update on CCS</vt:lpstr>
      <vt:lpstr> 5. code prioritisation update  </vt:lpstr>
      <vt:lpstr>Journey So Far</vt:lpstr>
      <vt:lpstr>Harmonised Prioritisation Criteria </vt:lpstr>
      <vt:lpstr>Prioritisation criteria</vt:lpstr>
      <vt:lpstr> 6. i0323- TARIFF INTEROPERABILITY PHASE 1A – SUPPLIER PERFORMANCE ASSURANCE REQUIREMENTS</vt:lpstr>
      <vt:lpstr>I0323– overview</vt:lpstr>
      <vt:lpstr>I0323 - Solution</vt:lpstr>
      <vt:lpstr>I0323 - Timetable</vt:lpstr>
      <vt:lpstr>Tariff Interoperability – Schedule 35</vt:lpstr>
      <vt:lpstr>Tariff Interoperability – Key dates</vt:lpstr>
      <vt:lpstr>7. Address Prioritisation Matrix Invalid Postcode </vt:lpstr>
      <vt:lpstr>Address Prioritisation Matrix Invalid Postcode</vt:lpstr>
      <vt:lpstr>Address Prioritisation Matrix Invalid Postcode – questions to consider today</vt:lpstr>
      <vt:lpstr>APM –Electricity Invalid Postcode – data enhancement</vt:lpstr>
      <vt:lpstr>APM –Electricity Invalid Postcode – trial</vt:lpstr>
      <vt:lpstr>APM –Electricity Invalid Postcode – stage one – top priorities</vt:lpstr>
      <vt:lpstr>APM –Electricity Invalid Postcode – stage one – lower priorities</vt:lpstr>
      <vt:lpstr>APM –Electricity Invalid Postcode – suggested outcomes</vt:lpstr>
      <vt:lpstr>APM –Electricity Invalid Postcode – suggested slas</vt:lpstr>
      <vt:lpstr>8. Issue tracker update  </vt:lpstr>
      <vt:lpstr>Issues tracker</vt:lpstr>
      <vt:lpstr>Issues tracker</vt:lpstr>
      <vt:lpstr>9. Any other business  </vt:lpstr>
      <vt:lpstr>10. I0314 - Crossed Meters Process: Clarifications and Support </vt:lpstr>
      <vt:lpstr>I0314– overview</vt:lpstr>
      <vt:lpstr>I0314– Quick Wins</vt:lpstr>
      <vt:lpstr>I0314– Quick Wins</vt:lpstr>
      <vt:lpstr>Next meeting:  02 July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2026-06-04T08:48:00Z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