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260" r:id="rId6"/>
    <p:sldMasterId id="2147484283" r:id="rId7"/>
    <p:sldMasterId id="2147484299" r:id="rId8"/>
  </p:sldMasterIdLst>
  <p:notesMasterIdLst>
    <p:notesMasterId r:id="rId29"/>
  </p:notesMasterIdLst>
  <p:handoutMasterIdLst>
    <p:handoutMasterId r:id="rId30"/>
  </p:handoutMasterIdLst>
  <p:sldIdLst>
    <p:sldId id="256" r:id="rId9"/>
    <p:sldId id="269" r:id="rId10"/>
    <p:sldId id="2147478960" r:id="rId11"/>
    <p:sldId id="2147478994" r:id="rId12"/>
    <p:sldId id="263" r:id="rId13"/>
    <p:sldId id="2147475850" r:id="rId14"/>
    <p:sldId id="2147475874" r:id="rId15"/>
    <p:sldId id="2147479002" r:id="rId16"/>
    <p:sldId id="2147479003" r:id="rId17"/>
    <p:sldId id="2147475886" r:id="rId18"/>
    <p:sldId id="2147479009" r:id="rId19"/>
    <p:sldId id="258" r:id="rId20"/>
    <p:sldId id="2147475887" r:id="rId21"/>
    <p:sldId id="2147479008" r:id="rId22"/>
    <p:sldId id="2147479006" r:id="rId23"/>
    <p:sldId id="271" r:id="rId24"/>
    <p:sldId id="270" r:id="rId25"/>
    <p:sldId id="2147479007" r:id="rId26"/>
    <p:sldId id="272" r:id="rId27"/>
    <p:sldId id="25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AAEA4"/>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5550A9-B65A-49FC-A998-DA2ECD7B231A}" v="4" dt="2026-07-02T08:16:09.21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Master" Target="slideMasters/slideMaster5.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svg"/></Relationships>
</file>

<file path=ppt/diagrams/_rels/data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svg"/></Relationships>
</file>

<file path=ppt/diagrams/_rels/drawing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7EAED7-F690-4DBF-BBED-B5FA8147234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GB"/>
        </a:p>
      </dgm:t>
    </dgm:pt>
    <dgm:pt modelId="{F9A8597F-8190-4FF4-A031-2BA0F81CFCB5}">
      <dgm:prSet phldrT="[Text]" custT="1"/>
      <dgm:spPr/>
      <dgm:t>
        <a:bodyPr/>
        <a:lstStyle/>
        <a:p>
          <a:pPr>
            <a:buNone/>
          </a:pPr>
          <a:r>
            <a:rPr lang="en-GB" sz="1400" b="1" dirty="0">
              <a:latin typeface="Roboto" panose="02000000000000000000" pitchFamily="2" charset="0"/>
              <a:ea typeface="Roboto" panose="02000000000000000000" pitchFamily="2" charset="0"/>
              <a:cs typeface="Roboto" panose="02000000000000000000" pitchFamily="2" charset="0"/>
            </a:rPr>
            <a:t>Topic Solution Group (01/07) – CCS Governance &amp; REC Access Agreement: </a:t>
          </a:r>
        </a:p>
      </dgm:t>
    </dgm:pt>
    <dgm:pt modelId="{A95D6224-C747-45E1-8722-7B864AA95CD1}" type="parTrans" cxnId="{41E79C44-FA92-4627-B23E-171B792BC283}">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3EBAA073-C45F-471A-86FF-0983805F2B1C}" type="sibTrans" cxnId="{41E79C44-FA92-4627-B23E-171B792BC283}">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12E4FE3E-F2E1-402D-A100-EAF6FFA98D89}">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Overview of the CCS governance framework, how REC drafting is being developed and updates on key areas:</a:t>
          </a:r>
        </a:p>
      </dgm:t>
    </dgm:pt>
    <dgm:pt modelId="{5F20CD72-B35D-47FF-9824-AABC665733B7}" type="parTrans" cxnId="{AA4F0F23-4F18-4DC7-9823-26377BA3902B}">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25711B7D-FDE4-4435-A8B4-3D5472F501EA}" type="sibTrans" cxnId="{AA4F0F23-4F18-4DC7-9823-26377BA3902B}">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AD0E4D72-3F12-4371-9121-2D2D166AB258}">
      <dgm:prSet custT="1"/>
      <dgm:spPr/>
      <dgm:t>
        <a:bodyPr/>
        <a:lstStyle/>
        <a:p>
          <a:r>
            <a:rPr lang="en-GB" sz="1400" dirty="0">
              <a:latin typeface="Roboto"/>
              <a:ea typeface="Roboto"/>
              <a:cs typeface="Roboto"/>
            </a:rPr>
            <a:t>Qualification, including Information Security and Data Protection assessments</a:t>
          </a:r>
        </a:p>
      </dgm:t>
    </dgm:pt>
    <dgm:pt modelId="{38D98756-94DA-44AF-9720-2B984067D544}" type="parTrans" cxnId="{0E6FE67B-451C-464B-9C8B-ED0ADFD62495}">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7A910094-5881-4E68-8746-42548618256C}" type="sibTrans" cxnId="{0E6FE67B-451C-464B-9C8B-ED0ADFD62495}">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8E9E09A8-BEA1-4CC4-BE49-8B7862352CE0}">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Overview of the extension of the existing Access Agreement to include CCS</a:t>
          </a:r>
        </a:p>
      </dgm:t>
    </dgm:pt>
    <dgm:pt modelId="{59B2DD29-5632-42E6-BCAB-29839AFA8B1A}" type="parTrans" cxnId="{5A13E8D2-1F58-41D9-8C9C-E49862CF4EED}">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39F362F1-36AE-44D5-A41C-A40EC5726C66}" type="sibTrans" cxnId="{5A13E8D2-1F58-41D9-8C9C-E49862CF4EED}">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B636ED2C-A2D4-42C8-870C-C62CA9A7F6B8}">
      <dgm:prSet custT="1"/>
      <dgm:spPr/>
      <dgm:t>
        <a:bodyPr/>
        <a:lstStyle/>
        <a:p>
          <a:r>
            <a:rPr lang="en-GB" sz="1400" b="1" dirty="0">
              <a:latin typeface="Roboto" panose="02000000000000000000" pitchFamily="2" charset="0"/>
              <a:ea typeface="Roboto" panose="02000000000000000000" pitchFamily="2" charset="0"/>
              <a:cs typeface="Roboto" panose="02000000000000000000" pitchFamily="2" charset="0"/>
            </a:rPr>
            <a:t>Topic Solution Group (17/06) – CCS User Platform Demo</a:t>
          </a:r>
        </a:p>
      </dgm:t>
    </dgm:pt>
    <dgm:pt modelId="{1AA0CC6A-F61C-4EDA-B93E-EF752F355A02}" type="parTrans" cxnId="{C7211E1B-B4AA-4E01-BB43-B5BF035337DF}">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E0983C43-B9C5-4F3C-AD42-DAD52E77DD2F}" type="sibTrans" cxnId="{C7211E1B-B4AA-4E01-BB43-B5BF035337DF}">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4775FF2C-2EBD-40C1-9293-A04F79ED8C8F}">
      <dgm:prSet custT="1"/>
      <dgm:spPr/>
      <dgm:t>
        <a:bodyPr/>
        <a:lstStyle/>
        <a:p>
          <a:r>
            <a:rPr lang="en-GB" sz="1400" dirty="0">
              <a:latin typeface="Roboto"/>
              <a:ea typeface="Roboto"/>
              <a:cs typeface="Roboto"/>
            </a:rPr>
            <a:t>The CCS provider provided an overview of how the system will work from the perspective of CCS Users – Authorised Third Parties and Energy Data Holders</a:t>
          </a:r>
        </a:p>
      </dgm:t>
    </dgm:pt>
    <dgm:pt modelId="{BBF2D636-1974-4A1A-B930-5AD1EB3B0DC7}" type="parTrans" cxnId="{BBDD9D9E-A9C8-4153-AD3F-1925BACEC2A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01FEF0E4-3FFB-40E6-97C6-DEA3BC13D39C}" type="sibTrans" cxnId="{BBDD9D9E-A9C8-4153-AD3F-1925BACEC2A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5A80F6D9-962F-47ED-8015-E7B2BFBFEA2F}">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SEC/REC interactions and alignment</a:t>
          </a:r>
        </a:p>
      </dgm:t>
    </dgm:pt>
    <dgm:pt modelId="{A255A101-6F0C-4AA9-9A86-0D63964A2A3F}" type="parTrans" cxnId="{607EBFE6-DA5C-4DD2-92A9-E85A5B51D966}">
      <dgm:prSet/>
      <dgm:spPr/>
      <dgm:t>
        <a:bodyPr/>
        <a:lstStyle/>
        <a:p>
          <a:endParaRPr lang="en-GB" sz="1400"/>
        </a:p>
      </dgm:t>
    </dgm:pt>
    <dgm:pt modelId="{BCE3639F-5F8A-4693-A9BA-EAF69AEFA124}" type="sibTrans" cxnId="{607EBFE6-DA5C-4DD2-92A9-E85A5B51D966}">
      <dgm:prSet/>
      <dgm:spPr/>
      <dgm:t>
        <a:bodyPr/>
        <a:lstStyle/>
        <a:p>
          <a:endParaRPr lang="en-GB" sz="1400"/>
        </a:p>
      </dgm:t>
    </dgm:pt>
    <dgm:pt modelId="{64D45561-6222-4245-BB8A-3259E3FA95FB}">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Charging methodology</a:t>
          </a:r>
        </a:p>
      </dgm:t>
    </dgm:pt>
    <dgm:pt modelId="{78347D49-A6BD-442A-8A00-91A5DD099036}" type="parTrans" cxnId="{735BACB3-E969-4414-A362-65F495CEBAE2}">
      <dgm:prSet/>
      <dgm:spPr/>
      <dgm:t>
        <a:bodyPr/>
        <a:lstStyle/>
        <a:p>
          <a:endParaRPr lang="en-GB" sz="1400"/>
        </a:p>
      </dgm:t>
    </dgm:pt>
    <dgm:pt modelId="{4752916D-D176-4B05-B5FF-E9B8DF366349}" type="sibTrans" cxnId="{735BACB3-E969-4414-A362-65F495CEBAE2}">
      <dgm:prSet/>
      <dgm:spPr/>
      <dgm:t>
        <a:bodyPr/>
        <a:lstStyle/>
        <a:p>
          <a:endParaRPr lang="en-GB" sz="1400"/>
        </a:p>
      </dgm:t>
    </dgm:pt>
    <dgm:pt modelId="{8759D2B9-7EC3-4A3A-85B1-8F31BF005792}">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Consumer Consent arrangements, including ATP, EDH and </a:t>
          </a:r>
          <a:r>
            <a:rPr lang="en-GB" sz="1400" dirty="0" err="1">
              <a:latin typeface="Roboto" panose="02000000000000000000" pitchFamily="2" charset="0"/>
              <a:ea typeface="Roboto" panose="02000000000000000000" pitchFamily="2" charset="0"/>
              <a:cs typeface="Roboto" panose="02000000000000000000" pitchFamily="2" charset="0"/>
            </a:rPr>
            <a:t>RECCo</a:t>
          </a:r>
          <a:r>
            <a:rPr lang="en-GB" sz="1400" dirty="0">
              <a:latin typeface="Roboto" panose="02000000000000000000" pitchFamily="2" charset="0"/>
              <a:ea typeface="Roboto" panose="02000000000000000000" pitchFamily="2" charset="0"/>
              <a:cs typeface="Roboto" panose="02000000000000000000" pitchFamily="2" charset="0"/>
            </a:rPr>
            <a:t> responsibilities</a:t>
          </a:r>
        </a:p>
      </dgm:t>
    </dgm:pt>
    <dgm:pt modelId="{4D81FD01-A8C9-4BB8-9D61-A92FBFD64462}" type="parTrans" cxnId="{47F5B20A-D980-4473-B83C-7CA4B1951034}">
      <dgm:prSet/>
      <dgm:spPr/>
      <dgm:t>
        <a:bodyPr/>
        <a:lstStyle/>
        <a:p>
          <a:endParaRPr lang="en-GB" sz="1400"/>
        </a:p>
      </dgm:t>
    </dgm:pt>
    <dgm:pt modelId="{EDAE27E0-BF05-4AA7-82FC-DE5CE66B4644}" type="sibTrans" cxnId="{47F5B20A-D980-4473-B83C-7CA4B1951034}">
      <dgm:prSet/>
      <dgm:spPr/>
      <dgm:t>
        <a:bodyPr/>
        <a:lstStyle/>
        <a:p>
          <a:endParaRPr lang="en-GB" sz="1400"/>
        </a:p>
      </dgm:t>
    </dgm:pt>
    <dgm:pt modelId="{836FCFD9-D15C-40B8-AD0A-D7E2BB0189DB}">
      <dgm:prSet custT="1"/>
      <dgm:spPr/>
      <dgm:t>
        <a:bodyPr/>
        <a:lstStyle/>
        <a:p>
          <a:pPr rtl="0"/>
          <a:r>
            <a:rPr lang="en-GB" sz="1400" dirty="0">
              <a:latin typeface="Roboto"/>
              <a:ea typeface="Roboto"/>
              <a:cs typeface="Roboto"/>
            </a:rPr>
            <a:t>Assurance reporting and monitoring</a:t>
          </a:r>
        </a:p>
      </dgm:t>
    </dgm:pt>
    <dgm:pt modelId="{C6D2AC62-2642-4C00-8AD9-DF07C0364E72}" type="parTrans" cxnId="{F7BC882E-1021-404E-BCD1-646DC0281CD0}">
      <dgm:prSet/>
      <dgm:spPr/>
      <dgm:t>
        <a:bodyPr/>
        <a:lstStyle/>
        <a:p>
          <a:endParaRPr lang="en-GB" sz="1400"/>
        </a:p>
      </dgm:t>
    </dgm:pt>
    <dgm:pt modelId="{571B0D21-3E44-4D59-8AE2-1E157FEBD8B1}" type="sibTrans" cxnId="{F7BC882E-1021-404E-BCD1-646DC0281CD0}">
      <dgm:prSet/>
      <dgm:spPr/>
      <dgm:t>
        <a:bodyPr/>
        <a:lstStyle/>
        <a:p>
          <a:endParaRPr lang="en-GB" sz="1400"/>
        </a:p>
      </dgm:t>
    </dgm:pt>
    <dgm:pt modelId="{7FC95CC2-BF6F-49AE-A1C1-9709C4020C81}">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Other updates:</a:t>
          </a:r>
        </a:p>
      </dgm:t>
    </dgm:pt>
    <dgm:pt modelId="{19A15A0E-24FA-418D-B6B7-83690D7492EB}" type="parTrans" cxnId="{BC6C43FC-70F3-4B3B-9E33-B33885072126}">
      <dgm:prSet/>
      <dgm:spPr/>
      <dgm:t>
        <a:bodyPr/>
        <a:lstStyle/>
        <a:p>
          <a:endParaRPr lang="en-GB"/>
        </a:p>
      </dgm:t>
    </dgm:pt>
    <dgm:pt modelId="{24CCAD1F-A5FB-4F8F-9B6B-557188309ABC}" type="sibTrans" cxnId="{BC6C43FC-70F3-4B3B-9E33-B33885072126}">
      <dgm:prSet/>
      <dgm:spPr/>
      <dgm:t>
        <a:bodyPr/>
        <a:lstStyle/>
        <a:p>
          <a:endParaRPr lang="en-GB"/>
        </a:p>
      </dgm:t>
    </dgm:pt>
    <dgm:pt modelId="{DF44AB4E-FE7B-4854-BAC8-F713E4AA2F72}">
      <dgm:prSet custT="1"/>
      <dgm:spPr/>
      <dgm:t>
        <a:bodyPr/>
        <a:lstStyle/>
        <a:p>
          <a:pPr rtl="0"/>
          <a:r>
            <a:rPr lang="en-GB" sz="1400" dirty="0">
              <a:latin typeface="Roboto"/>
              <a:ea typeface="Roboto"/>
              <a:cs typeface="Roboto"/>
            </a:rPr>
            <a:t>Progress on the Consent Data Schema (the specific data and its format to be shared in the token that will capture what access has been granted)</a:t>
          </a:r>
        </a:p>
      </dgm:t>
    </dgm:pt>
    <dgm:pt modelId="{FD562378-D5CC-4359-B2FD-F96CDB40F596}" type="parTrans" cxnId="{8628B49B-1DFB-45C5-A1EC-8E8352D93ED1}">
      <dgm:prSet/>
      <dgm:spPr/>
      <dgm:t>
        <a:bodyPr/>
        <a:lstStyle/>
        <a:p>
          <a:endParaRPr lang="en-GB"/>
        </a:p>
      </dgm:t>
    </dgm:pt>
    <dgm:pt modelId="{72D55856-4640-4FEB-85C2-41C30806EB25}" type="sibTrans" cxnId="{8628B49B-1DFB-45C5-A1EC-8E8352D93ED1}">
      <dgm:prSet/>
      <dgm:spPr/>
      <dgm:t>
        <a:bodyPr/>
        <a:lstStyle/>
        <a:p>
          <a:endParaRPr lang="en-GB"/>
        </a:p>
      </dgm:t>
    </dgm:pt>
    <dgm:pt modelId="{59B7042F-8DED-42C0-A135-DAB3026C770F}">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Policy position on consent validation during CCS outages</a:t>
          </a:r>
        </a:p>
      </dgm:t>
    </dgm:pt>
    <dgm:pt modelId="{60D928EA-D297-4B30-85EE-C2249326F046}" type="parTrans" cxnId="{F9D174BC-0B9E-472D-9A46-5F3EF6B229A2}">
      <dgm:prSet/>
      <dgm:spPr/>
      <dgm:t>
        <a:bodyPr/>
        <a:lstStyle/>
        <a:p>
          <a:endParaRPr lang="en-GB"/>
        </a:p>
      </dgm:t>
    </dgm:pt>
    <dgm:pt modelId="{68BAC0AE-7511-4354-A1D9-E8BB37CDFB7D}" type="sibTrans" cxnId="{F9D174BC-0B9E-472D-9A46-5F3EF6B229A2}">
      <dgm:prSet/>
      <dgm:spPr/>
      <dgm:t>
        <a:bodyPr/>
        <a:lstStyle/>
        <a:p>
          <a:endParaRPr lang="en-GB"/>
        </a:p>
      </dgm:t>
    </dgm:pt>
    <dgm:pt modelId="{4533C6B9-EC97-4DF8-8AA1-B1A80E447ED5}">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Technical configuration options, with 7/8 being confirmed</a:t>
          </a:r>
        </a:p>
      </dgm:t>
    </dgm:pt>
    <dgm:pt modelId="{6DAA1B09-0EE7-4B40-B89B-C973F4572B40}" type="parTrans" cxnId="{B1C86ED2-B97C-47A2-B52C-55BADD479190}">
      <dgm:prSet/>
      <dgm:spPr/>
      <dgm:t>
        <a:bodyPr/>
        <a:lstStyle/>
        <a:p>
          <a:endParaRPr lang="en-GB"/>
        </a:p>
      </dgm:t>
    </dgm:pt>
    <dgm:pt modelId="{519991BB-E944-4A5D-B63B-7A87020EE903}" type="sibTrans" cxnId="{B1C86ED2-B97C-47A2-B52C-55BADD479190}">
      <dgm:prSet/>
      <dgm:spPr/>
      <dgm:t>
        <a:bodyPr/>
        <a:lstStyle/>
        <a:p>
          <a:endParaRPr lang="en-GB"/>
        </a:p>
      </dgm:t>
    </dgm:pt>
    <dgm:pt modelId="{85EDD1E8-B959-40FA-8894-F764CD4C4589}" type="pres">
      <dgm:prSet presAssocID="{107EAED7-F690-4DBF-BBED-B5FA81472349}" presName="linear" presStyleCnt="0">
        <dgm:presLayoutVars>
          <dgm:dir/>
          <dgm:animLvl val="lvl"/>
          <dgm:resizeHandles val="exact"/>
        </dgm:presLayoutVars>
      </dgm:prSet>
      <dgm:spPr/>
    </dgm:pt>
    <dgm:pt modelId="{FE9327C6-636E-4D6A-B98B-21F2BA51E2D2}" type="pres">
      <dgm:prSet presAssocID="{F9A8597F-8190-4FF4-A031-2BA0F81CFCB5}" presName="parentLin" presStyleCnt="0"/>
      <dgm:spPr/>
    </dgm:pt>
    <dgm:pt modelId="{5BFC7CE4-30A6-4D05-9FB3-ED0DB44F2407}" type="pres">
      <dgm:prSet presAssocID="{F9A8597F-8190-4FF4-A031-2BA0F81CFCB5}" presName="parentLeftMargin" presStyleLbl="node1" presStyleIdx="0" presStyleCnt="2"/>
      <dgm:spPr/>
    </dgm:pt>
    <dgm:pt modelId="{14C623FF-BC51-4D18-BBBC-582855024875}" type="pres">
      <dgm:prSet presAssocID="{F9A8597F-8190-4FF4-A031-2BA0F81CFCB5}" presName="parentText" presStyleLbl="node1" presStyleIdx="0" presStyleCnt="2">
        <dgm:presLayoutVars>
          <dgm:chMax val="0"/>
          <dgm:bulletEnabled val="1"/>
        </dgm:presLayoutVars>
      </dgm:prSet>
      <dgm:spPr/>
    </dgm:pt>
    <dgm:pt modelId="{3D63437A-6F7E-4B17-BFEB-1F1CF23417C9}" type="pres">
      <dgm:prSet presAssocID="{F9A8597F-8190-4FF4-A031-2BA0F81CFCB5}" presName="negativeSpace" presStyleCnt="0"/>
      <dgm:spPr/>
    </dgm:pt>
    <dgm:pt modelId="{0D312B98-5154-4AB4-9C83-48324289BFAD}" type="pres">
      <dgm:prSet presAssocID="{F9A8597F-8190-4FF4-A031-2BA0F81CFCB5}" presName="childText" presStyleLbl="conFgAcc1" presStyleIdx="0" presStyleCnt="2">
        <dgm:presLayoutVars>
          <dgm:bulletEnabled val="1"/>
        </dgm:presLayoutVars>
      </dgm:prSet>
      <dgm:spPr/>
    </dgm:pt>
    <dgm:pt modelId="{E8E34BBF-3FCF-4AA0-AB1F-B47D34BC5405}" type="pres">
      <dgm:prSet presAssocID="{3EBAA073-C45F-471A-86FF-0983805F2B1C}" presName="spaceBetweenRectangles" presStyleCnt="0"/>
      <dgm:spPr/>
    </dgm:pt>
    <dgm:pt modelId="{385E8D00-AFC3-4031-AD25-D8A84B809403}" type="pres">
      <dgm:prSet presAssocID="{B636ED2C-A2D4-42C8-870C-C62CA9A7F6B8}" presName="parentLin" presStyleCnt="0"/>
      <dgm:spPr/>
    </dgm:pt>
    <dgm:pt modelId="{9517DE79-A1AC-4D05-A9AC-582CEB64E7E0}" type="pres">
      <dgm:prSet presAssocID="{B636ED2C-A2D4-42C8-870C-C62CA9A7F6B8}" presName="parentLeftMargin" presStyleLbl="node1" presStyleIdx="0" presStyleCnt="2"/>
      <dgm:spPr/>
    </dgm:pt>
    <dgm:pt modelId="{830FDB43-D3E8-422D-9718-2E1CA0811055}" type="pres">
      <dgm:prSet presAssocID="{B636ED2C-A2D4-42C8-870C-C62CA9A7F6B8}" presName="parentText" presStyleLbl="node1" presStyleIdx="1" presStyleCnt="2">
        <dgm:presLayoutVars>
          <dgm:chMax val="0"/>
          <dgm:bulletEnabled val="1"/>
        </dgm:presLayoutVars>
      </dgm:prSet>
      <dgm:spPr/>
    </dgm:pt>
    <dgm:pt modelId="{AD36E6D6-21C3-4702-8188-B4C0EC3C40AB}" type="pres">
      <dgm:prSet presAssocID="{B636ED2C-A2D4-42C8-870C-C62CA9A7F6B8}" presName="negativeSpace" presStyleCnt="0"/>
      <dgm:spPr/>
    </dgm:pt>
    <dgm:pt modelId="{2D27BF9F-1547-498A-BE65-E7ACF944E649}" type="pres">
      <dgm:prSet presAssocID="{B636ED2C-A2D4-42C8-870C-C62CA9A7F6B8}" presName="childText" presStyleLbl="conFgAcc1" presStyleIdx="1" presStyleCnt="2" custLinFactNeighborX="-674" custLinFactNeighborY="-29262">
        <dgm:presLayoutVars>
          <dgm:bulletEnabled val="1"/>
        </dgm:presLayoutVars>
      </dgm:prSet>
      <dgm:spPr/>
    </dgm:pt>
  </dgm:ptLst>
  <dgm:cxnLst>
    <dgm:cxn modelId="{16AE6B07-B4B2-422A-BC57-7EE4E2CE9DCA}" type="presOf" srcId="{8E9E09A8-BEA1-4CC4-BE49-8B7862352CE0}" destId="{0D312B98-5154-4AB4-9C83-48324289BFAD}" srcOrd="0" destOrd="6" presId="urn:microsoft.com/office/officeart/2005/8/layout/list1"/>
    <dgm:cxn modelId="{47F5B20A-D980-4473-B83C-7CA4B1951034}" srcId="{12E4FE3E-F2E1-402D-A100-EAF6FFA98D89}" destId="{8759D2B9-7EC3-4A3A-85B1-8F31BF005792}" srcOrd="4" destOrd="0" parTransId="{4D81FD01-A8C9-4BB8-9D61-A92FBFD64462}" sibTransId="{EDAE27E0-BF05-4AA7-82FC-DE5CE66B4644}"/>
    <dgm:cxn modelId="{DEB0400F-D307-4338-8B16-B7AA3160C25C}" type="presOf" srcId="{DF44AB4E-FE7B-4854-BAC8-F713E4AA2F72}" destId="{2D27BF9F-1547-498A-BE65-E7ACF944E649}" srcOrd="0" destOrd="2" presId="urn:microsoft.com/office/officeart/2005/8/layout/list1"/>
    <dgm:cxn modelId="{C7211E1B-B4AA-4E01-BB43-B5BF035337DF}" srcId="{107EAED7-F690-4DBF-BBED-B5FA81472349}" destId="{B636ED2C-A2D4-42C8-870C-C62CA9A7F6B8}" srcOrd="1" destOrd="0" parTransId="{1AA0CC6A-F61C-4EDA-B93E-EF752F355A02}" sibTransId="{E0983C43-B9C5-4F3C-AD42-DAD52E77DD2F}"/>
    <dgm:cxn modelId="{CAC0EB21-8FD8-4D50-BB4C-F17973B02B2B}" type="presOf" srcId="{59B7042F-8DED-42C0-A135-DAB3026C770F}" destId="{2D27BF9F-1547-498A-BE65-E7ACF944E649}" srcOrd="0" destOrd="4" presId="urn:microsoft.com/office/officeart/2005/8/layout/list1"/>
    <dgm:cxn modelId="{AA4F0F23-4F18-4DC7-9823-26377BA3902B}" srcId="{F9A8597F-8190-4FF4-A031-2BA0F81CFCB5}" destId="{12E4FE3E-F2E1-402D-A100-EAF6FFA98D89}" srcOrd="0" destOrd="0" parTransId="{5F20CD72-B35D-47FF-9824-AABC665733B7}" sibTransId="{25711B7D-FDE4-4435-A8B4-3D5472F501EA}"/>
    <dgm:cxn modelId="{F7BC882E-1021-404E-BCD1-646DC0281CD0}" srcId="{12E4FE3E-F2E1-402D-A100-EAF6FFA98D89}" destId="{836FCFD9-D15C-40B8-AD0A-D7E2BB0189DB}" srcOrd="2" destOrd="0" parTransId="{C6D2AC62-2642-4C00-8AD9-DF07C0364E72}" sibTransId="{571B0D21-3E44-4D59-8AE2-1E157FEBD8B1}"/>
    <dgm:cxn modelId="{8DE60F33-FC3A-47AA-A563-21BAD120E273}" type="presOf" srcId="{8759D2B9-7EC3-4A3A-85B1-8F31BF005792}" destId="{0D312B98-5154-4AB4-9C83-48324289BFAD}" srcOrd="0" destOrd="5" presId="urn:microsoft.com/office/officeart/2005/8/layout/list1"/>
    <dgm:cxn modelId="{3EE56F35-CBEE-4CBC-9066-17219C7ECD85}" type="presOf" srcId="{AD0E4D72-3F12-4371-9121-2D2D166AB258}" destId="{0D312B98-5154-4AB4-9C83-48324289BFAD}" srcOrd="0" destOrd="1" presId="urn:microsoft.com/office/officeart/2005/8/layout/list1"/>
    <dgm:cxn modelId="{41E79C44-FA92-4627-B23E-171B792BC283}" srcId="{107EAED7-F690-4DBF-BBED-B5FA81472349}" destId="{F9A8597F-8190-4FF4-A031-2BA0F81CFCB5}" srcOrd="0" destOrd="0" parTransId="{A95D6224-C747-45E1-8722-7B864AA95CD1}" sibTransId="{3EBAA073-C45F-471A-86FF-0983805F2B1C}"/>
    <dgm:cxn modelId="{F1C8156D-7C1A-4100-A536-D0830A042E36}" type="presOf" srcId="{7FC95CC2-BF6F-49AE-A1C1-9709C4020C81}" destId="{2D27BF9F-1547-498A-BE65-E7ACF944E649}" srcOrd="0" destOrd="1" presId="urn:microsoft.com/office/officeart/2005/8/layout/list1"/>
    <dgm:cxn modelId="{84AE6D6E-07BD-4E4E-A75B-9509E5A48114}" type="presOf" srcId="{B636ED2C-A2D4-42C8-870C-C62CA9A7F6B8}" destId="{9517DE79-A1AC-4D05-A9AC-582CEB64E7E0}" srcOrd="0" destOrd="0" presId="urn:microsoft.com/office/officeart/2005/8/layout/list1"/>
    <dgm:cxn modelId="{0E6FE67B-451C-464B-9C8B-ED0ADFD62495}" srcId="{12E4FE3E-F2E1-402D-A100-EAF6FFA98D89}" destId="{AD0E4D72-3F12-4371-9121-2D2D166AB258}" srcOrd="0" destOrd="0" parTransId="{38D98756-94DA-44AF-9720-2B984067D544}" sibTransId="{7A910094-5881-4E68-8746-42548618256C}"/>
    <dgm:cxn modelId="{45792C9A-D7C1-4C88-8619-32FB51AD720F}" type="presOf" srcId="{F9A8597F-8190-4FF4-A031-2BA0F81CFCB5}" destId="{14C623FF-BC51-4D18-BBBC-582855024875}" srcOrd="1" destOrd="0" presId="urn:microsoft.com/office/officeart/2005/8/layout/list1"/>
    <dgm:cxn modelId="{8628B49B-1DFB-45C5-A1EC-8E8352D93ED1}" srcId="{7FC95CC2-BF6F-49AE-A1C1-9709C4020C81}" destId="{DF44AB4E-FE7B-4854-BAC8-F713E4AA2F72}" srcOrd="0" destOrd="0" parTransId="{FD562378-D5CC-4359-B2FD-F96CDB40F596}" sibTransId="{72D55856-4640-4FEB-85C2-41C30806EB25}"/>
    <dgm:cxn modelId="{BBDD9D9E-A9C8-4153-AD3F-1925BACEC2AA}" srcId="{B636ED2C-A2D4-42C8-870C-C62CA9A7F6B8}" destId="{4775FF2C-2EBD-40C1-9293-A04F79ED8C8F}" srcOrd="0" destOrd="0" parTransId="{BBF2D636-1974-4A1A-B930-5AD1EB3B0DC7}" sibTransId="{01FEF0E4-3FFB-40E6-97C6-DEA3BC13D39C}"/>
    <dgm:cxn modelId="{9ECA68B3-334F-45E5-9EF0-1C8413E7D6C0}" type="presOf" srcId="{107EAED7-F690-4DBF-BBED-B5FA81472349}" destId="{85EDD1E8-B959-40FA-8894-F764CD4C4589}" srcOrd="0" destOrd="0" presId="urn:microsoft.com/office/officeart/2005/8/layout/list1"/>
    <dgm:cxn modelId="{735BACB3-E969-4414-A362-65F495CEBAE2}" srcId="{12E4FE3E-F2E1-402D-A100-EAF6FFA98D89}" destId="{64D45561-6222-4245-BB8A-3259E3FA95FB}" srcOrd="3" destOrd="0" parTransId="{78347D49-A6BD-442A-8A00-91A5DD099036}" sibTransId="{4752916D-D176-4B05-B5FF-E9B8DF366349}"/>
    <dgm:cxn modelId="{582610B8-E1B2-42CD-A3B0-4D05AFB4A702}" type="presOf" srcId="{4775FF2C-2EBD-40C1-9293-A04F79ED8C8F}" destId="{2D27BF9F-1547-498A-BE65-E7ACF944E649}" srcOrd="0" destOrd="0" presId="urn:microsoft.com/office/officeart/2005/8/layout/list1"/>
    <dgm:cxn modelId="{F9D174BC-0B9E-472D-9A46-5F3EF6B229A2}" srcId="{7FC95CC2-BF6F-49AE-A1C1-9709C4020C81}" destId="{59B7042F-8DED-42C0-A135-DAB3026C770F}" srcOrd="2" destOrd="0" parTransId="{60D928EA-D297-4B30-85EE-C2249326F046}" sibTransId="{68BAC0AE-7511-4354-A1D9-E8BB37CDFB7D}"/>
    <dgm:cxn modelId="{B63931CE-5962-4150-A228-BEB01C6B30DA}" type="presOf" srcId="{836FCFD9-D15C-40B8-AD0A-D7E2BB0189DB}" destId="{0D312B98-5154-4AB4-9C83-48324289BFAD}" srcOrd="0" destOrd="3" presId="urn:microsoft.com/office/officeart/2005/8/layout/list1"/>
    <dgm:cxn modelId="{64B338CF-FB6B-4027-B5B1-62CCC90DD13E}" type="presOf" srcId="{F9A8597F-8190-4FF4-A031-2BA0F81CFCB5}" destId="{5BFC7CE4-30A6-4D05-9FB3-ED0DB44F2407}" srcOrd="0" destOrd="0" presId="urn:microsoft.com/office/officeart/2005/8/layout/list1"/>
    <dgm:cxn modelId="{5E6F9DD1-4963-41C5-B462-216B30BDEC65}" type="presOf" srcId="{B636ED2C-A2D4-42C8-870C-C62CA9A7F6B8}" destId="{830FDB43-D3E8-422D-9718-2E1CA0811055}" srcOrd="1" destOrd="0" presId="urn:microsoft.com/office/officeart/2005/8/layout/list1"/>
    <dgm:cxn modelId="{90EFD9D1-7CE6-40F6-9A91-A67E4D220C53}" type="presOf" srcId="{64D45561-6222-4245-BB8A-3259E3FA95FB}" destId="{0D312B98-5154-4AB4-9C83-48324289BFAD}" srcOrd="0" destOrd="4" presId="urn:microsoft.com/office/officeart/2005/8/layout/list1"/>
    <dgm:cxn modelId="{B1C86ED2-B97C-47A2-B52C-55BADD479190}" srcId="{7FC95CC2-BF6F-49AE-A1C1-9709C4020C81}" destId="{4533C6B9-EC97-4DF8-8AA1-B1A80E447ED5}" srcOrd="1" destOrd="0" parTransId="{6DAA1B09-0EE7-4B40-B89B-C973F4572B40}" sibTransId="{519991BB-E944-4A5D-B63B-7A87020EE903}"/>
    <dgm:cxn modelId="{5A13E8D2-1F58-41D9-8C9C-E49862CF4EED}" srcId="{F9A8597F-8190-4FF4-A031-2BA0F81CFCB5}" destId="{8E9E09A8-BEA1-4CC4-BE49-8B7862352CE0}" srcOrd="1" destOrd="0" parTransId="{59B2DD29-5632-42E6-BCAB-29839AFA8B1A}" sibTransId="{39F362F1-36AE-44D5-A41C-A40EC5726C66}"/>
    <dgm:cxn modelId="{DA9CBDD3-78E1-4FA2-9F52-3224AACF86AA}" type="presOf" srcId="{5A80F6D9-962F-47ED-8015-E7B2BFBFEA2F}" destId="{0D312B98-5154-4AB4-9C83-48324289BFAD}" srcOrd="0" destOrd="2" presId="urn:microsoft.com/office/officeart/2005/8/layout/list1"/>
    <dgm:cxn modelId="{109C40D7-C04C-4696-A214-278A1EB8C29B}" type="presOf" srcId="{12E4FE3E-F2E1-402D-A100-EAF6FFA98D89}" destId="{0D312B98-5154-4AB4-9C83-48324289BFAD}" srcOrd="0" destOrd="0" presId="urn:microsoft.com/office/officeart/2005/8/layout/list1"/>
    <dgm:cxn modelId="{607EBFE6-DA5C-4DD2-92A9-E85A5B51D966}" srcId="{12E4FE3E-F2E1-402D-A100-EAF6FFA98D89}" destId="{5A80F6D9-962F-47ED-8015-E7B2BFBFEA2F}" srcOrd="1" destOrd="0" parTransId="{A255A101-6F0C-4AA9-9A86-0D63964A2A3F}" sibTransId="{BCE3639F-5F8A-4693-A9BA-EAF69AEFA124}"/>
    <dgm:cxn modelId="{E91424F6-B5EF-44B2-A53F-C36AF3FEC2C0}" type="presOf" srcId="{4533C6B9-EC97-4DF8-8AA1-B1A80E447ED5}" destId="{2D27BF9F-1547-498A-BE65-E7ACF944E649}" srcOrd="0" destOrd="3" presId="urn:microsoft.com/office/officeart/2005/8/layout/list1"/>
    <dgm:cxn modelId="{BC6C43FC-70F3-4B3B-9E33-B33885072126}" srcId="{B636ED2C-A2D4-42C8-870C-C62CA9A7F6B8}" destId="{7FC95CC2-BF6F-49AE-A1C1-9709C4020C81}" srcOrd="1" destOrd="0" parTransId="{19A15A0E-24FA-418D-B6B7-83690D7492EB}" sibTransId="{24CCAD1F-A5FB-4F8F-9B6B-557188309ABC}"/>
    <dgm:cxn modelId="{3F5105A1-18F8-42D6-84E3-3BB24DEEC39A}" type="presParOf" srcId="{85EDD1E8-B959-40FA-8894-F764CD4C4589}" destId="{FE9327C6-636E-4D6A-B98B-21F2BA51E2D2}" srcOrd="0" destOrd="0" presId="urn:microsoft.com/office/officeart/2005/8/layout/list1"/>
    <dgm:cxn modelId="{82F7F916-4AB8-43E9-865D-CA86F0D71DAF}" type="presParOf" srcId="{FE9327C6-636E-4D6A-B98B-21F2BA51E2D2}" destId="{5BFC7CE4-30A6-4D05-9FB3-ED0DB44F2407}" srcOrd="0" destOrd="0" presId="urn:microsoft.com/office/officeart/2005/8/layout/list1"/>
    <dgm:cxn modelId="{D59E1623-C9BD-48F4-B860-708000AAECDF}" type="presParOf" srcId="{FE9327C6-636E-4D6A-B98B-21F2BA51E2D2}" destId="{14C623FF-BC51-4D18-BBBC-582855024875}" srcOrd="1" destOrd="0" presId="urn:microsoft.com/office/officeart/2005/8/layout/list1"/>
    <dgm:cxn modelId="{16800ECC-E4FE-4890-862E-CF9E59E2AD2E}" type="presParOf" srcId="{85EDD1E8-B959-40FA-8894-F764CD4C4589}" destId="{3D63437A-6F7E-4B17-BFEB-1F1CF23417C9}" srcOrd="1" destOrd="0" presId="urn:microsoft.com/office/officeart/2005/8/layout/list1"/>
    <dgm:cxn modelId="{37C2A8CA-D436-45A7-B51E-9295E44E5414}" type="presParOf" srcId="{85EDD1E8-B959-40FA-8894-F764CD4C4589}" destId="{0D312B98-5154-4AB4-9C83-48324289BFAD}" srcOrd="2" destOrd="0" presId="urn:microsoft.com/office/officeart/2005/8/layout/list1"/>
    <dgm:cxn modelId="{6678B4A3-BB62-45FC-8058-3027DB1DC1EE}" type="presParOf" srcId="{85EDD1E8-B959-40FA-8894-F764CD4C4589}" destId="{E8E34BBF-3FCF-4AA0-AB1F-B47D34BC5405}" srcOrd="3" destOrd="0" presId="urn:microsoft.com/office/officeart/2005/8/layout/list1"/>
    <dgm:cxn modelId="{A09B01E1-8728-4910-9E5D-36BCFEBAF235}" type="presParOf" srcId="{85EDD1E8-B959-40FA-8894-F764CD4C4589}" destId="{385E8D00-AFC3-4031-AD25-D8A84B809403}" srcOrd="4" destOrd="0" presId="urn:microsoft.com/office/officeart/2005/8/layout/list1"/>
    <dgm:cxn modelId="{12AF7F0D-78E6-4D96-8CDD-71BF61C1631D}" type="presParOf" srcId="{385E8D00-AFC3-4031-AD25-D8A84B809403}" destId="{9517DE79-A1AC-4D05-A9AC-582CEB64E7E0}" srcOrd="0" destOrd="0" presId="urn:microsoft.com/office/officeart/2005/8/layout/list1"/>
    <dgm:cxn modelId="{D07B300D-13EF-470E-BEAB-8674F51A6F90}" type="presParOf" srcId="{385E8D00-AFC3-4031-AD25-D8A84B809403}" destId="{830FDB43-D3E8-422D-9718-2E1CA0811055}" srcOrd="1" destOrd="0" presId="urn:microsoft.com/office/officeart/2005/8/layout/list1"/>
    <dgm:cxn modelId="{B7C3BF16-1A0C-433C-B3E3-F4A39180766C}" type="presParOf" srcId="{85EDD1E8-B959-40FA-8894-F764CD4C4589}" destId="{AD36E6D6-21C3-4702-8188-B4C0EC3C40AB}" srcOrd="5" destOrd="0" presId="urn:microsoft.com/office/officeart/2005/8/layout/list1"/>
    <dgm:cxn modelId="{32543CF2-C4E1-4AB0-94EC-17F9FBD6FB08}" type="presParOf" srcId="{85EDD1E8-B959-40FA-8894-F764CD4C4589}" destId="{2D27BF9F-1547-498A-BE65-E7ACF944E649}"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7EAED7-F690-4DBF-BBED-B5FA81472349}" type="doc">
      <dgm:prSet loTypeId="urn:microsoft.com/office/officeart/2005/8/layout/hList9" loCatId="list" qsTypeId="urn:microsoft.com/office/officeart/2005/8/quickstyle/simple1" qsCatId="simple" csTypeId="urn:microsoft.com/office/officeart/2005/8/colors/colorful1" csCatId="colorful" phldr="1"/>
      <dgm:spPr/>
      <dgm:t>
        <a:bodyPr/>
        <a:lstStyle/>
        <a:p>
          <a:endParaRPr lang="en-GB"/>
        </a:p>
      </dgm:t>
    </dgm:pt>
    <dgm:pt modelId="{B636ED2C-A2D4-42C8-870C-C62CA9A7F6B8}">
      <dgm:prSet custT="1"/>
      <dgm:spPr/>
      <dgm:t>
        <a:bodyPr/>
        <a:lstStyle/>
        <a:p>
          <a:r>
            <a:rPr lang="en-GB" sz="1400" b="1" dirty="0">
              <a:latin typeface="Roboto" panose="02000000000000000000" pitchFamily="2" charset="0"/>
              <a:ea typeface="Roboto" panose="02000000000000000000" pitchFamily="2" charset="0"/>
              <a:cs typeface="Roboto" panose="02000000000000000000" pitchFamily="2" charset="0"/>
            </a:rPr>
            <a:t>Current activity</a:t>
          </a:r>
        </a:p>
      </dgm:t>
    </dgm:pt>
    <dgm:pt modelId="{1AA0CC6A-F61C-4EDA-B93E-EF752F355A02}" type="parTrans" cxnId="{C7211E1B-B4AA-4E01-BB43-B5BF035337DF}">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E0983C43-B9C5-4F3C-AD42-DAD52E77DD2F}" type="sibTrans" cxnId="{C7211E1B-B4AA-4E01-BB43-B5BF035337DF}">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4775FF2C-2EBD-40C1-9293-A04F79ED8C8F}">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Refining design to enable baselining - continued</a:t>
          </a:r>
        </a:p>
      </dgm:t>
    </dgm:pt>
    <dgm:pt modelId="{BBF2D636-1974-4A1A-B930-5AD1EB3B0DC7}" type="parTrans" cxnId="{BBDD9D9E-A9C8-4153-AD3F-1925BACEC2A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01FEF0E4-3FFB-40E6-97C6-DEA3BC13D39C}" type="sibTrans" cxnId="{BBDD9D9E-A9C8-4153-AD3F-1925BACEC2A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222E003F-942C-4D28-90C3-198E8A6CC381}">
      <dgm:prSet custT="1"/>
      <dgm:spPr/>
      <dgm:t>
        <a:bodyPr/>
        <a:lstStyle/>
        <a:p>
          <a:r>
            <a:rPr lang="en-GB" sz="1400" b="1">
              <a:latin typeface="Roboto" panose="02000000000000000000" pitchFamily="2" charset="0"/>
              <a:ea typeface="Roboto" panose="02000000000000000000" pitchFamily="2" charset="0"/>
              <a:cs typeface="Roboto" panose="02000000000000000000" pitchFamily="2" charset="0"/>
            </a:rPr>
            <a:t>CCS Topic Solution Groups</a:t>
          </a:r>
          <a:endParaRPr lang="en-GB" sz="1400" b="1" dirty="0">
            <a:latin typeface="Roboto" panose="02000000000000000000" pitchFamily="2" charset="0"/>
            <a:ea typeface="Roboto" panose="02000000000000000000" pitchFamily="2" charset="0"/>
            <a:cs typeface="Roboto" panose="02000000000000000000" pitchFamily="2" charset="0"/>
          </a:endParaRPr>
        </a:p>
      </dgm:t>
    </dgm:pt>
    <dgm:pt modelId="{F271E637-3FA7-4BBE-AFE7-847DCB486AD4}" type="parTrans" cxnId="{89DFDBA4-B199-40A3-BD22-987865DC2DB5}">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141DC4F0-B97E-456D-8A1B-9FA6E087298B}" type="sibTrans" cxnId="{89DFDBA4-B199-40A3-BD22-987865DC2DB5}">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DF7CEF39-80B6-42EA-A8F6-F49C131D1844}">
      <dgm:prSet custT="1"/>
      <dgm:spPr/>
      <dgm:t>
        <a:bodyPr/>
        <a:lstStyle/>
        <a:p>
          <a:pPr rtl="0"/>
          <a:r>
            <a:rPr lang="en-GB" sz="1400" kern="1200" dirty="0">
              <a:latin typeface="Roboto"/>
              <a:ea typeface="Roboto"/>
              <a:cs typeface="Roboto"/>
            </a:rPr>
            <a:t>Wednesday 15 July</a:t>
          </a:r>
          <a:r>
            <a:rPr lang="en-GB" sz="1400" kern="1200" dirty="0">
              <a:solidFill>
                <a:srgbClr val="000000">
                  <a:hueOff val="0"/>
                  <a:satOff val="0"/>
                  <a:lumOff val="0"/>
                  <a:alphaOff val="0"/>
                </a:srgbClr>
              </a:solidFill>
              <a:latin typeface="Roboto"/>
              <a:ea typeface="Roboto"/>
              <a:cs typeface="Roboto"/>
            </a:rPr>
            <a:t>:  	</a:t>
          </a:r>
          <a:br>
            <a:rPr lang="en-GB" sz="1400" kern="1200" dirty="0">
              <a:solidFill>
                <a:srgbClr val="000000">
                  <a:hueOff val="0"/>
                  <a:satOff val="0"/>
                  <a:lumOff val="0"/>
                  <a:alphaOff val="0"/>
                </a:srgbClr>
              </a:solidFill>
              <a:latin typeface="Roboto"/>
              <a:ea typeface="Roboto"/>
              <a:cs typeface="Roboto"/>
            </a:rPr>
          </a:br>
          <a:br>
            <a:rPr lang="en-GB" sz="1400" kern="1200" dirty="0">
              <a:solidFill>
                <a:srgbClr val="000000">
                  <a:hueOff val="0"/>
                  <a:satOff val="0"/>
                  <a:lumOff val="0"/>
                  <a:alphaOff val="0"/>
                </a:srgbClr>
              </a:solidFill>
              <a:latin typeface="Roboto"/>
              <a:ea typeface="Roboto"/>
              <a:cs typeface="Roboto"/>
            </a:rPr>
          </a:br>
          <a:r>
            <a:rPr lang="en-GB" sz="1400" kern="1200" dirty="0">
              <a:solidFill>
                <a:srgbClr val="000000">
                  <a:hueOff val="0"/>
                  <a:satOff val="0"/>
                  <a:lumOff val="0"/>
                  <a:alphaOff val="0"/>
                </a:srgbClr>
              </a:solidFill>
              <a:latin typeface="Roboto"/>
              <a:ea typeface="Roboto"/>
              <a:cs typeface="Roboto"/>
            </a:rPr>
            <a:t>Identity Verification</a:t>
          </a:r>
        </a:p>
      </dgm:t>
    </dgm:pt>
    <dgm:pt modelId="{34FA308F-8FC2-40CB-9389-DAA9D3BFB932}" type="parTrans" cxnId="{D1A952A5-A7DF-41F4-9B32-A4F2F9C5719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877A2761-4717-4D86-A3ED-96E84CFC77A0}" type="sibTrans" cxnId="{D1A952A5-A7DF-41F4-9B32-A4F2F9C5719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529E0A1F-FDCF-4964-8051-B78D61B1DF62}">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REC drafting based on design</a:t>
          </a:r>
        </a:p>
      </dgm:t>
    </dgm:pt>
    <dgm:pt modelId="{CE2BD90E-CF10-45FA-87D1-FB473E27D12B}" type="parTrans" cxnId="{D4F2FC28-C302-4308-A6B4-ACD6705B009B}">
      <dgm:prSet/>
      <dgm:spPr/>
      <dgm:t>
        <a:bodyPr/>
        <a:lstStyle/>
        <a:p>
          <a:endParaRPr lang="en-GB" sz="1400"/>
        </a:p>
      </dgm:t>
    </dgm:pt>
    <dgm:pt modelId="{D89AA78E-D82F-4C12-8AE9-F70685670B96}" type="sibTrans" cxnId="{D4F2FC28-C302-4308-A6B4-ACD6705B009B}">
      <dgm:prSet/>
      <dgm:spPr/>
      <dgm:t>
        <a:bodyPr/>
        <a:lstStyle/>
        <a:p>
          <a:endParaRPr lang="en-GB" sz="1400"/>
        </a:p>
      </dgm:t>
    </dgm:pt>
    <dgm:pt modelId="{3871225A-47A5-4F43-A3F1-C11D82A2AE7B}">
      <dgm:prSet custT="1"/>
      <dgm:spPr/>
      <dgm:t>
        <a:bodyPr/>
        <a:lstStyle/>
        <a:p>
          <a:r>
            <a:rPr lang="en-GB" sz="1400" kern="1200" dirty="0">
              <a:latin typeface="Roboto" panose="02000000000000000000" pitchFamily="2" charset="0"/>
              <a:ea typeface="Roboto" panose="02000000000000000000" pitchFamily="2" charset="0"/>
              <a:cs typeface="Roboto" panose="02000000000000000000" pitchFamily="2" charset="0"/>
            </a:rPr>
            <a:t>Wednesday 29 July</a:t>
          </a:r>
          <a: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  	</a:t>
          </a:r>
          <a:b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br>
          <a:b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br>
          <a: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TBC</a:t>
          </a:r>
        </a:p>
      </dgm:t>
    </dgm:pt>
    <dgm:pt modelId="{51E274B8-841A-433F-9F94-57F3046CCDF5}" type="parTrans" cxnId="{F37A2C70-D0FE-4AE5-9B35-4D6BB57AC935}">
      <dgm:prSet/>
      <dgm:spPr/>
      <dgm:t>
        <a:bodyPr/>
        <a:lstStyle/>
        <a:p>
          <a:endParaRPr lang="en-GB" sz="1400"/>
        </a:p>
      </dgm:t>
    </dgm:pt>
    <dgm:pt modelId="{2F197220-1B10-44AD-B703-8DFED24DCC27}" type="sibTrans" cxnId="{F37A2C70-D0FE-4AE5-9B35-4D6BB57AC935}">
      <dgm:prSet/>
      <dgm:spPr/>
      <dgm:t>
        <a:bodyPr/>
        <a:lstStyle/>
        <a:p>
          <a:endParaRPr lang="en-GB" sz="1400"/>
        </a:p>
      </dgm:t>
    </dgm:pt>
    <dgm:pt modelId="{60F42296-64D8-46F9-8C8E-CD10284F92D3}" type="pres">
      <dgm:prSet presAssocID="{107EAED7-F690-4DBF-BBED-B5FA81472349}" presName="list" presStyleCnt="0">
        <dgm:presLayoutVars>
          <dgm:dir/>
          <dgm:animLvl val="lvl"/>
        </dgm:presLayoutVars>
      </dgm:prSet>
      <dgm:spPr/>
    </dgm:pt>
    <dgm:pt modelId="{B763CBE9-CF3F-4A0F-AEB4-D50E498A0A67}" type="pres">
      <dgm:prSet presAssocID="{B636ED2C-A2D4-42C8-870C-C62CA9A7F6B8}" presName="posSpace" presStyleCnt="0"/>
      <dgm:spPr/>
    </dgm:pt>
    <dgm:pt modelId="{7D00265E-D271-4FBC-B8E4-5A4AC1836F60}" type="pres">
      <dgm:prSet presAssocID="{B636ED2C-A2D4-42C8-870C-C62CA9A7F6B8}" presName="vertFlow" presStyleCnt="0"/>
      <dgm:spPr/>
    </dgm:pt>
    <dgm:pt modelId="{060C2C74-33F0-47E9-9DA9-313D775CE319}" type="pres">
      <dgm:prSet presAssocID="{B636ED2C-A2D4-42C8-870C-C62CA9A7F6B8}" presName="topSpace" presStyleCnt="0"/>
      <dgm:spPr/>
    </dgm:pt>
    <dgm:pt modelId="{1940BF43-02F6-46EE-892B-C6A8C939FB41}" type="pres">
      <dgm:prSet presAssocID="{B636ED2C-A2D4-42C8-870C-C62CA9A7F6B8}" presName="firstComp" presStyleCnt="0"/>
      <dgm:spPr/>
    </dgm:pt>
    <dgm:pt modelId="{ACF7472F-D091-4451-A8D9-A7B2CF0B7F65}" type="pres">
      <dgm:prSet presAssocID="{B636ED2C-A2D4-42C8-870C-C62CA9A7F6B8}" presName="firstChild" presStyleLbl="bgAccFollowNode1" presStyleIdx="0" presStyleCnt="4"/>
      <dgm:spPr/>
    </dgm:pt>
    <dgm:pt modelId="{A4E5AF5B-68D1-4412-A467-E6357FEA12E0}" type="pres">
      <dgm:prSet presAssocID="{B636ED2C-A2D4-42C8-870C-C62CA9A7F6B8}" presName="firstChildTx" presStyleLbl="bgAccFollowNode1" presStyleIdx="0" presStyleCnt="4">
        <dgm:presLayoutVars>
          <dgm:bulletEnabled val="1"/>
        </dgm:presLayoutVars>
      </dgm:prSet>
      <dgm:spPr/>
    </dgm:pt>
    <dgm:pt modelId="{01BD386B-A652-49EB-A13D-8581C281D4CA}" type="pres">
      <dgm:prSet presAssocID="{529E0A1F-FDCF-4964-8051-B78D61B1DF62}" presName="comp" presStyleCnt="0"/>
      <dgm:spPr/>
    </dgm:pt>
    <dgm:pt modelId="{451AC7A7-C589-4CEB-8A7D-A998AF148E6F}" type="pres">
      <dgm:prSet presAssocID="{529E0A1F-FDCF-4964-8051-B78D61B1DF62}" presName="child" presStyleLbl="bgAccFollowNode1" presStyleIdx="1" presStyleCnt="4"/>
      <dgm:spPr/>
    </dgm:pt>
    <dgm:pt modelId="{FB0130A3-75EA-4C82-A695-F177858A2C27}" type="pres">
      <dgm:prSet presAssocID="{529E0A1F-FDCF-4964-8051-B78D61B1DF62}" presName="childTx" presStyleLbl="bgAccFollowNode1" presStyleIdx="1" presStyleCnt="4">
        <dgm:presLayoutVars>
          <dgm:bulletEnabled val="1"/>
        </dgm:presLayoutVars>
      </dgm:prSet>
      <dgm:spPr/>
    </dgm:pt>
    <dgm:pt modelId="{A36EA763-4333-41C3-B354-2E0301340739}" type="pres">
      <dgm:prSet presAssocID="{B636ED2C-A2D4-42C8-870C-C62CA9A7F6B8}" presName="negSpace" presStyleCnt="0"/>
      <dgm:spPr/>
    </dgm:pt>
    <dgm:pt modelId="{1C5FA57B-AC42-478B-BB59-16185DC7EE5E}" type="pres">
      <dgm:prSet presAssocID="{B636ED2C-A2D4-42C8-870C-C62CA9A7F6B8}" presName="circle" presStyleLbl="node1" presStyleIdx="0" presStyleCnt="2"/>
      <dgm:spPr/>
    </dgm:pt>
    <dgm:pt modelId="{CCF8B351-9E9E-4BD8-AB3B-0AAD8586774E}" type="pres">
      <dgm:prSet presAssocID="{E0983C43-B9C5-4F3C-AD42-DAD52E77DD2F}" presName="transSpace" presStyleCnt="0"/>
      <dgm:spPr/>
    </dgm:pt>
    <dgm:pt modelId="{62CF73C2-0F8A-4BB8-92E4-7A716CE06C6E}" type="pres">
      <dgm:prSet presAssocID="{222E003F-942C-4D28-90C3-198E8A6CC381}" presName="posSpace" presStyleCnt="0"/>
      <dgm:spPr/>
    </dgm:pt>
    <dgm:pt modelId="{AE2EDE31-0DAD-4E8B-AAED-9B43C4116BD4}" type="pres">
      <dgm:prSet presAssocID="{222E003F-942C-4D28-90C3-198E8A6CC381}" presName="vertFlow" presStyleCnt="0"/>
      <dgm:spPr/>
    </dgm:pt>
    <dgm:pt modelId="{891148F8-4518-46E6-88AA-D4307BA4EED3}" type="pres">
      <dgm:prSet presAssocID="{222E003F-942C-4D28-90C3-198E8A6CC381}" presName="topSpace" presStyleCnt="0"/>
      <dgm:spPr/>
    </dgm:pt>
    <dgm:pt modelId="{321F2B7D-CB13-498E-81F2-5EBDB25A8B55}" type="pres">
      <dgm:prSet presAssocID="{222E003F-942C-4D28-90C3-198E8A6CC381}" presName="firstComp" presStyleCnt="0"/>
      <dgm:spPr/>
    </dgm:pt>
    <dgm:pt modelId="{E7EAF1B8-CDA8-4715-83FE-2F094A87E424}" type="pres">
      <dgm:prSet presAssocID="{222E003F-942C-4D28-90C3-198E8A6CC381}" presName="firstChild" presStyleLbl="bgAccFollowNode1" presStyleIdx="2" presStyleCnt="4"/>
      <dgm:spPr/>
    </dgm:pt>
    <dgm:pt modelId="{5948CD55-B0DA-4E26-8ACE-EBF20A83EA0E}" type="pres">
      <dgm:prSet presAssocID="{222E003F-942C-4D28-90C3-198E8A6CC381}" presName="firstChildTx" presStyleLbl="bgAccFollowNode1" presStyleIdx="2" presStyleCnt="4">
        <dgm:presLayoutVars>
          <dgm:bulletEnabled val="1"/>
        </dgm:presLayoutVars>
      </dgm:prSet>
      <dgm:spPr/>
    </dgm:pt>
    <dgm:pt modelId="{44888D83-242F-4EC4-AE7C-910CCAE56F49}" type="pres">
      <dgm:prSet presAssocID="{3871225A-47A5-4F43-A3F1-C11D82A2AE7B}" presName="comp" presStyleCnt="0"/>
      <dgm:spPr/>
    </dgm:pt>
    <dgm:pt modelId="{FDB4FD72-520C-475E-8E18-44745108C051}" type="pres">
      <dgm:prSet presAssocID="{3871225A-47A5-4F43-A3F1-C11D82A2AE7B}" presName="child" presStyleLbl="bgAccFollowNode1" presStyleIdx="3" presStyleCnt="4"/>
      <dgm:spPr/>
    </dgm:pt>
    <dgm:pt modelId="{DFF288B3-9AEA-4DA7-BF12-486BB06A28D8}" type="pres">
      <dgm:prSet presAssocID="{3871225A-47A5-4F43-A3F1-C11D82A2AE7B}" presName="childTx" presStyleLbl="bgAccFollowNode1" presStyleIdx="3" presStyleCnt="4">
        <dgm:presLayoutVars>
          <dgm:bulletEnabled val="1"/>
        </dgm:presLayoutVars>
      </dgm:prSet>
      <dgm:spPr/>
    </dgm:pt>
    <dgm:pt modelId="{0AD2EB8D-91CD-4F5F-99F0-6A71FBE80B39}" type="pres">
      <dgm:prSet presAssocID="{222E003F-942C-4D28-90C3-198E8A6CC381}" presName="negSpace" presStyleCnt="0"/>
      <dgm:spPr/>
    </dgm:pt>
    <dgm:pt modelId="{C13EAB99-96A8-4419-B24D-D07FA88ADD54}" type="pres">
      <dgm:prSet presAssocID="{222E003F-942C-4D28-90C3-198E8A6CC381}" presName="circle" presStyleLbl="node1" presStyleIdx="1" presStyleCnt="2"/>
      <dgm:spPr/>
    </dgm:pt>
  </dgm:ptLst>
  <dgm:cxnLst>
    <dgm:cxn modelId="{8616C416-8D48-47F1-97FF-714FD6E6E80C}" type="presOf" srcId="{4775FF2C-2EBD-40C1-9293-A04F79ED8C8F}" destId="{ACF7472F-D091-4451-A8D9-A7B2CF0B7F65}" srcOrd="0" destOrd="0" presId="urn:microsoft.com/office/officeart/2005/8/layout/hList9"/>
    <dgm:cxn modelId="{C7211E1B-B4AA-4E01-BB43-B5BF035337DF}" srcId="{107EAED7-F690-4DBF-BBED-B5FA81472349}" destId="{B636ED2C-A2D4-42C8-870C-C62CA9A7F6B8}" srcOrd="0" destOrd="0" parTransId="{1AA0CC6A-F61C-4EDA-B93E-EF752F355A02}" sibTransId="{E0983C43-B9C5-4F3C-AD42-DAD52E77DD2F}"/>
    <dgm:cxn modelId="{E9F0F923-9A7E-4EBE-9AAC-4F4D72E8E44F}" type="presOf" srcId="{529E0A1F-FDCF-4964-8051-B78D61B1DF62}" destId="{FB0130A3-75EA-4C82-A695-F177858A2C27}" srcOrd="1" destOrd="0" presId="urn:microsoft.com/office/officeart/2005/8/layout/hList9"/>
    <dgm:cxn modelId="{D4F2FC28-C302-4308-A6B4-ACD6705B009B}" srcId="{B636ED2C-A2D4-42C8-870C-C62CA9A7F6B8}" destId="{529E0A1F-FDCF-4964-8051-B78D61B1DF62}" srcOrd="1" destOrd="0" parTransId="{CE2BD90E-CF10-45FA-87D1-FB473E27D12B}" sibTransId="{D89AA78E-D82F-4C12-8AE9-F70685670B96}"/>
    <dgm:cxn modelId="{C8502445-9530-4611-AEB9-AB2F8CF7BDE2}" type="presOf" srcId="{529E0A1F-FDCF-4964-8051-B78D61B1DF62}" destId="{451AC7A7-C589-4CEB-8A7D-A998AF148E6F}" srcOrd="0" destOrd="0" presId="urn:microsoft.com/office/officeart/2005/8/layout/hList9"/>
    <dgm:cxn modelId="{F37A2C70-D0FE-4AE5-9B35-4D6BB57AC935}" srcId="{222E003F-942C-4D28-90C3-198E8A6CC381}" destId="{3871225A-47A5-4F43-A3F1-C11D82A2AE7B}" srcOrd="1" destOrd="0" parTransId="{51E274B8-841A-433F-9F94-57F3046CCDF5}" sibTransId="{2F197220-1B10-44AD-B703-8DFED24DCC27}"/>
    <dgm:cxn modelId="{54CD2952-BBA0-4CC7-8333-B7E67C27B174}" type="presOf" srcId="{DF7CEF39-80B6-42EA-A8F6-F49C131D1844}" destId="{E7EAF1B8-CDA8-4715-83FE-2F094A87E424}" srcOrd="0" destOrd="0" presId="urn:microsoft.com/office/officeart/2005/8/layout/hList9"/>
    <dgm:cxn modelId="{7E241A80-1204-4512-8481-9C20E5937748}" type="presOf" srcId="{107EAED7-F690-4DBF-BBED-B5FA81472349}" destId="{60F42296-64D8-46F9-8C8E-CD10284F92D3}" srcOrd="0" destOrd="0" presId="urn:microsoft.com/office/officeart/2005/8/layout/hList9"/>
    <dgm:cxn modelId="{4C382193-470B-4EC0-8F8C-CCA54ED6DE7B}" type="presOf" srcId="{B636ED2C-A2D4-42C8-870C-C62CA9A7F6B8}" destId="{1C5FA57B-AC42-478B-BB59-16185DC7EE5E}" srcOrd="0" destOrd="0" presId="urn:microsoft.com/office/officeart/2005/8/layout/hList9"/>
    <dgm:cxn modelId="{16CA0694-A7E5-4907-A35B-44B1DB164865}" type="presOf" srcId="{3871225A-47A5-4F43-A3F1-C11D82A2AE7B}" destId="{DFF288B3-9AEA-4DA7-BF12-486BB06A28D8}" srcOrd="1" destOrd="0" presId="urn:microsoft.com/office/officeart/2005/8/layout/hList9"/>
    <dgm:cxn modelId="{BBDD9D9E-A9C8-4153-AD3F-1925BACEC2AA}" srcId="{B636ED2C-A2D4-42C8-870C-C62CA9A7F6B8}" destId="{4775FF2C-2EBD-40C1-9293-A04F79ED8C8F}" srcOrd="0" destOrd="0" parTransId="{BBF2D636-1974-4A1A-B930-5AD1EB3B0DC7}" sibTransId="{01FEF0E4-3FFB-40E6-97C6-DEA3BC13D39C}"/>
    <dgm:cxn modelId="{3DFC82A4-863D-431E-8D7A-48B1AA29B79A}" type="presOf" srcId="{4775FF2C-2EBD-40C1-9293-A04F79ED8C8F}" destId="{A4E5AF5B-68D1-4412-A467-E6357FEA12E0}" srcOrd="1" destOrd="0" presId="urn:microsoft.com/office/officeart/2005/8/layout/hList9"/>
    <dgm:cxn modelId="{89DFDBA4-B199-40A3-BD22-987865DC2DB5}" srcId="{107EAED7-F690-4DBF-BBED-B5FA81472349}" destId="{222E003F-942C-4D28-90C3-198E8A6CC381}" srcOrd="1" destOrd="0" parTransId="{F271E637-3FA7-4BBE-AFE7-847DCB486AD4}" sibTransId="{141DC4F0-B97E-456D-8A1B-9FA6E087298B}"/>
    <dgm:cxn modelId="{D1A952A5-A7DF-41F4-9B32-A4F2F9C5719A}" srcId="{222E003F-942C-4D28-90C3-198E8A6CC381}" destId="{DF7CEF39-80B6-42EA-A8F6-F49C131D1844}" srcOrd="0" destOrd="0" parTransId="{34FA308F-8FC2-40CB-9389-DAA9D3BFB932}" sibTransId="{877A2761-4717-4D86-A3ED-96E84CFC77A0}"/>
    <dgm:cxn modelId="{34A160BA-C0FF-4AC1-B1A3-F9EB20925C52}" type="presOf" srcId="{DF7CEF39-80B6-42EA-A8F6-F49C131D1844}" destId="{5948CD55-B0DA-4E26-8ACE-EBF20A83EA0E}" srcOrd="1" destOrd="0" presId="urn:microsoft.com/office/officeart/2005/8/layout/hList9"/>
    <dgm:cxn modelId="{5EFD53CC-A449-46A6-B600-434C4A1D4A95}" type="presOf" srcId="{3871225A-47A5-4F43-A3F1-C11D82A2AE7B}" destId="{FDB4FD72-520C-475E-8E18-44745108C051}" srcOrd="0" destOrd="0" presId="urn:microsoft.com/office/officeart/2005/8/layout/hList9"/>
    <dgm:cxn modelId="{782D29FC-54E4-4CED-B774-12E4A84D38A7}" type="presOf" srcId="{222E003F-942C-4D28-90C3-198E8A6CC381}" destId="{C13EAB99-96A8-4419-B24D-D07FA88ADD54}" srcOrd="0" destOrd="0" presId="urn:microsoft.com/office/officeart/2005/8/layout/hList9"/>
    <dgm:cxn modelId="{746773E7-E1DE-4FE1-BBB3-D1C1AA393AD2}" type="presParOf" srcId="{60F42296-64D8-46F9-8C8E-CD10284F92D3}" destId="{B763CBE9-CF3F-4A0F-AEB4-D50E498A0A67}" srcOrd="0" destOrd="0" presId="urn:microsoft.com/office/officeart/2005/8/layout/hList9"/>
    <dgm:cxn modelId="{5C24B85B-43E1-4F08-9D6D-0A13CECEFF2B}" type="presParOf" srcId="{60F42296-64D8-46F9-8C8E-CD10284F92D3}" destId="{7D00265E-D271-4FBC-B8E4-5A4AC1836F60}" srcOrd="1" destOrd="0" presId="urn:microsoft.com/office/officeart/2005/8/layout/hList9"/>
    <dgm:cxn modelId="{84D79988-C501-4F75-830E-6BCC4BED798D}" type="presParOf" srcId="{7D00265E-D271-4FBC-B8E4-5A4AC1836F60}" destId="{060C2C74-33F0-47E9-9DA9-313D775CE319}" srcOrd="0" destOrd="0" presId="urn:microsoft.com/office/officeart/2005/8/layout/hList9"/>
    <dgm:cxn modelId="{F769BDAD-CA69-4F3F-B266-F946B5ADBD8D}" type="presParOf" srcId="{7D00265E-D271-4FBC-B8E4-5A4AC1836F60}" destId="{1940BF43-02F6-46EE-892B-C6A8C939FB41}" srcOrd="1" destOrd="0" presId="urn:microsoft.com/office/officeart/2005/8/layout/hList9"/>
    <dgm:cxn modelId="{33E50626-66AA-4ECA-BC2B-D28CBFF1BC08}" type="presParOf" srcId="{1940BF43-02F6-46EE-892B-C6A8C939FB41}" destId="{ACF7472F-D091-4451-A8D9-A7B2CF0B7F65}" srcOrd="0" destOrd="0" presId="urn:microsoft.com/office/officeart/2005/8/layout/hList9"/>
    <dgm:cxn modelId="{F9DEFBC8-11BD-4D6E-96C5-5F6A9E22596A}" type="presParOf" srcId="{1940BF43-02F6-46EE-892B-C6A8C939FB41}" destId="{A4E5AF5B-68D1-4412-A467-E6357FEA12E0}" srcOrd="1" destOrd="0" presId="urn:microsoft.com/office/officeart/2005/8/layout/hList9"/>
    <dgm:cxn modelId="{C7E6A60B-2E97-4E22-9C05-E54FD061028C}" type="presParOf" srcId="{7D00265E-D271-4FBC-B8E4-5A4AC1836F60}" destId="{01BD386B-A652-49EB-A13D-8581C281D4CA}" srcOrd="2" destOrd="0" presId="urn:microsoft.com/office/officeart/2005/8/layout/hList9"/>
    <dgm:cxn modelId="{B930A742-E3EC-44ED-A613-E357CB957EE4}" type="presParOf" srcId="{01BD386B-A652-49EB-A13D-8581C281D4CA}" destId="{451AC7A7-C589-4CEB-8A7D-A998AF148E6F}" srcOrd="0" destOrd="0" presId="urn:microsoft.com/office/officeart/2005/8/layout/hList9"/>
    <dgm:cxn modelId="{C9CB7E4C-263F-4102-8D29-E27E02FB9BDD}" type="presParOf" srcId="{01BD386B-A652-49EB-A13D-8581C281D4CA}" destId="{FB0130A3-75EA-4C82-A695-F177858A2C27}" srcOrd="1" destOrd="0" presId="urn:microsoft.com/office/officeart/2005/8/layout/hList9"/>
    <dgm:cxn modelId="{A5061435-1316-4F02-A0AD-66BA57A03AD3}" type="presParOf" srcId="{60F42296-64D8-46F9-8C8E-CD10284F92D3}" destId="{A36EA763-4333-41C3-B354-2E0301340739}" srcOrd="2" destOrd="0" presId="urn:microsoft.com/office/officeart/2005/8/layout/hList9"/>
    <dgm:cxn modelId="{31B9733A-A5DD-4F74-ACA0-3F3AF3802A12}" type="presParOf" srcId="{60F42296-64D8-46F9-8C8E-CD10284F92D3}" destId="{1C5FA57B-AC42-478B-BB59-16185DC7EE5E}" srcOrd="3" destOrd="0" presId="urn:microsoft.com/office/officeart/2005/8/layout/hList9"/>
    <dgm:cxn modelId="{3CBB968B-6A48-409E-A682-72F3ABB5C306}" type="presParOf" srcId="{60F42296-64D8-46F9-8C8E-CD10284F92D3}" destId="{CCF8B351-9E9E-4BD8-AB3B-0AAD8586774E}" srcOrd="4" destOrd="0" presId="urn:microsoft.com/office/officeart/2005/8/layout/hList9"/>
    <dgm:cxn modelId="{1D71CC28-EFFB-4D63-BC8F-361EF4A2673E}" type="presParOf" srcId="{60F42296-64D8-46F9-8C8E-CD10284F92D3}" destId="{62CF73C2-0F8A-4BB8-92E4-7A716CE06C6E}" srcOrd="5" destOrd="0" presId="urn:microsoft.com/office/officeart/2005/8/layout/hList9"/>
    <dgm:cxn modelId="{E8FFD247-0828-48DF-AF12-90A74D9343D6}" type="presParOf" srcId="{60F42296-64D8-46F9-8C8E-CD10284F92D3}" destId="{AE2EDE31-0DAD-4E8B-AAED-9B43C4116BD4}" srcOrd="6" destOrd="0" presId="urn:microsoft.com/office/officeart/2005/8/layout/hList9"/>
    <dgm:cxn modelId="{E50DAEA5-6E93-4254-BABC-AD59780D710F}" type="presParOf" srcId="{AE2EDE31-0DAD-4E8B-AAED-9B43C4116BD4}" destId="{891148F8-4518-46E6-88AA-D4307BA4EED3}" srcOrd="0" destOrd="0" presId="urn:microsoft.com/office/officeart/2005/8/layout/hList9"/>
    <dgm:cxn modelId="{F8808D01-7E22-406C-91B4-BF23D98B1868}" type="presParOf" srcId="{AE2EDE31-0DAD-4E8B-AAED-9B43C4116BD4}" destId="{321F2B7D-CB13-498E-81F2-5EBDB25A8B55}" srcOrd="1" destOrd="0" presId="urn:microsoft.com/office/officeart/2005/8/layout/hList9"/>
    <dgm:cxn modelId="{4C287631-94BB-4393-80AC-C02571E6853B}" type="presParOf" srcId="{321F2B7D-CB13-498E-81F2-5EBDB25A8B55}" destId="{E7EAF1B8-CDA8-4715-83FE-2F094A87E424}" srcOrd="0" destOrd="0" presId="urn:microsoft.com/office/officeart/2005/8/layout/hList9"/>
    <dgm:cxn modelId="{4E860997-FFDB-46EE-8DA6-A9443A946050}" type="presParOf" srcId="{321F2B7D-CB13-498E-81F2-5EBDB25A8B55}" destId="{5948CD55-B0DA-4E26-8ACE-EBF20A83EA0E}" srcOrd="1" destOrd="0" presId="urn:microsoft.com/office/officeart/2005/8/layout/hList9"/>
    <dgm:cxn modelId="{E726FD72-6701-4F00-BEBE-B677E3AE8BA2}" type="presParOf" srcId="{AE2EDE31-0DAD-4E8B-AAED-9B43C4116BD4}" destId="{44888D83-242F-4EC4-AE7C-910CCAE56F49}" srcOrd="2" destOrd="0" presId="urn:microsoft.com/office/officeart/2005/8/layout/hList9"/>
    <dgm:cxn modelId="{757F8D44-E732-4F89-80E8-045274EC15D8}" type="presParOf" srcId="{44888D83-242F-4EC4-AE7C-910CCAE56F49}" destId="{FDB4FD72-520C-475E-8E18-44745108C051}" srcOrd="0" destOrd="0" presId="urn:microsoft.com/office/officeart/2005/8/layout/hList9"/>
    <dgm:cxn modelId="{1703F8B7-B500-4C14-97C1-C83AE770156C}" type="presParOf" srcId="{44888D83-242F-4EC4-AE7C-910CCAE56F49}" destId="{DFF288B3-9AEA-4DA7-BF12-486BB06A28D8}" srcOrd="1" destOrd="0" presId="urn:microsoft.com/office/officeart/2005/8/layout/hList9"/>
    <dgm:cxn modelId="{FB34644C-D79E-4286-A116-5A6529596E2C}" type="presParOf" srcId="{60F42296-64D8-46F9-8C8E-CD10284F92D3}" destId="{0AD2EB8D-91CD-4F5F-99F0-6A71FBE80B39}" srcOrd="7" destOrd="0" presId="urn:microsoft.com/office/officeart/2005/8/layout/hList9"/>
    <dgm:cxn modelId="{72E3F09C-9CC3-465C-A2BF-DFF28E5EFFBE}" type="presParOf" srcId="{60F42296-64D8-46F9-8C8E-CD10284F92D3}" destId="{C13EAB99-96A8-4419-B24D-D07FA88ADD54}"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9633410D-22FA-46AE-8924-AF60FF70CE20}">
      <dgm:prSet phldrT="[Text]" custT="1"/>
      <dgm:spPr>
        <a:ln>
          <a:solidFill>
            <a:srgbClr val="70ADA3"/>
          </a:solidFill>
        </a:ln>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Information request (10 April – 08 May)</a:t>
          </a: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34F88236-58BE-40B9-8B4F-BAB60FA05C29}">
      <dgm:prSet phldrT="[Text]" custT="1"/>
      <dgm:spPr>
        <a:ln>
          <a:solidFill>
            <a:srgbClr val="70ADA3"/>
          </a:solidFill>
        </a:ln>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This Issue seeks to solve the gap between the documented REC Crossed Meters process and how it is being applied operationally. </a:t>
          </a:r>
        </a:p>
      </dgm:t>
    </dgm:pt>
    <dgm:pt modelId="{1464B091-AC4B-4FDE-AC4D-3B9F77EF354C}" type="sibTrans" cxnId="{D735A77F-9160-45CA-8F6A-B66BBA0DFACC}">
      <dgm:prSet/>
      <dgm:spPr/>
      <dgm:t>
        <a:bodyPr/>
        <a:lstStyle/>
        <a:p>
          <a:endParaRPr lang="en-GB"/>
        </a:p>
      </dgm:t>
    </dgm:pt>
    <dgm:pt modelId="{94B970C9-B3BF-4BB3-8062-CBBE916EF664}" type="parTrans" cxnId="{D735A77F-9160-45CA-8F6A-B66BBA0DFACC}">
      <dgm:prSet/>
      <dgm:spPr/>
      <dgm:t>
        <a:bodyPr/>
        <a:lstStyle/>
        <a:p>
          <a:endParaRPr lang="en-GB"/>
        </a:p>
      </dgm:t>
    </dgm:pt>
    <dgm:pt modelId="{0D870701-A471-4A3C-B0A7-85D4083D274A}">
      <dgm:prSet phldrT="[Text]" custT="1"/>
      <dgm:spPr>
        <a:ln>
          <a:solidFill>
            <a:srgbClr val="70ADA3"/>
          </a:solidFill>
        </a:ln>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Change Issues Group 4 June (session 1)</a:t>
          </a:r>
        </a:p>
      </dgm:t>
    </dgm:pt>
    <dgm:pt modelId="{1C4853D2-7FEE-455F-9486-12D0D7A18929}" type="parTrans" cxnId="{81368968-DDF7-4297-8FB6-D2B0912021CF}">
      <dgm:prSet/>
      <dgm:spPr/>
      <dgm:t>
        <a:bodyPr/>
        <a:lstStyle/>
        <a:p>
          <a:endParaRPr lang="en-GB"/>
        </a:p>
      </dgm:t>
    </dgm:pt>
    <dgm:pt modelId="{6C5D381F-E559-48AF-AA94-1D5F3044D7E3}" type="sibTrans" cxnId="{81368968-DDF7-4297-8FB6-D2B0912021CF}">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Progress so far</a:t>
          </a:r>
        </a:p>
      </dgm:t>
    </dgm:pt>
    <dgm:pt modelId="{446908AE-E474-4D4A-8A42-F73623D57CF6}" type="sibTrans" cxnId="{A74F274F-0F19-4410-B274-E8EB7426F3E5}">
      <dgm:prSet/>
      <dgm:spPr/>
      <dgm:t>
        <a:bodyPr/>
        <a:lstStyle/>
        <a:p>
          <a:endParaRPr lang="en-GB"/>
        </a:p>
      </dgm:t>
    </dgm:pt>
    <dgm:pt modelId="{C24B439F-1306-4305-AFC4-8C89CF4069D5}" type="parTrans" cxnId="{A74F274F-0F19-4410-B274-E8EB7426F3E5}">
      <dgm:prSet/>
      <dgm:spPr/>
      <dgm:t>
        <a:bodyPr/>
        <a:lstStyle/>
        <a:p>
          <a:endParaRPr lang="en-GB"/>
        </a:p>
      </dgm:t>
    </dgm:pt>
    <dgm:pt modelId="{8F8DD85F-1AE0-4A31-B08B-F8E1B7F9F8B0}">
      <dgm:prSet phldrT="[Text]" custT="1"/>
      <dgm:spPr>
        <a:ln>
          <a:solidFill>
            <a:srgbClr val="70ADA3"/>
          </a:solidFill>
        </a:ln>
      </dgm:spPr>
      <dgm:t>
        <a:bodyPr/>
        <a:lstStyle/>
        <a:p>
          <a:endParaRPr lang="en-GB" sz="1800" dirty="0">
            <a:latin typeface="Roboto" panose="02000000000000000000" pitchFamily="2" charset="0"/>
            <a:ea typeface="Roboto" panose="02000000000000000000" pitchFamily="2" charset="0"/>
            <a:cs typeface="Roboto" panose="02000000000000000000" pitchFamily="2" charset="0"/>
          </a:endParaRPr>
        </a:p>
      </dgm:t>
    </dgm:pt>
    <dgm:pt modelId="{6052CCC3-9252-4463-84C0-38EE51C65187}" type="parTrans" cxnId="{AD973BED-07A9-4234-B4DB-B18F499CA556}">
      <dgm:prSet/>
      <dgm:spPr/>
    </dgm:pt>
    <dgm:pt modelId="{6D71CAAB-B092-4546-AF49-EF5DC23D00BC}" type="sibTrans" cxnId="{AD973BED-07A9-4234-B4DB-B18F499CA556}">
      <dgm:prSet/>
      <dgm:spPr/>
    </dgm:pt>
    <dgm:pt modelId="{DBB3301D-9060-4EA3-BDE9-C47541EBC314}">
      <dgm:prSet phldrT="[Text]" custT="1"/>
      <dgm:spPr>
        <a:ln>
          <a:solidFill>
            <a:srgbClr val="70ADA3"/>
          </a:solidFill>
        </a:ln>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The aim is to ensure all Parties fully understand the process, apply it consistently, and have the support necessary to achieve timely, correct resolution of Crossed Meter cases.</a:t>
          </a:r>
        </a:p>
      </dgm:t>
    </dgm:pt>
    <dgm:pt modelId="{54B4B78F-0F57-40C1-BDBC-BEDD48502C9E}" type="parTrans" cxnId="{93FA3EE6-9A13-470B-828A-F46F3A2BA6B6}">
      <dgm:prSet/>
      <dgm:spPr/>
    </dgm:pt>
    <dgm:pt modelId="{E1D59C25-B987-47CF-B775-265B01104407}" type="sibTrans" cxnId="{93FA3EE6-9A13-470B-828A-F46F3A2BA6B6}">
      <dgm:prSet/>
      <dgm:spPr/>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2">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2"/>
      <dgm:spPr/>
    </dgm:pt>
    <dgm:pt modelId="{E9870623-2013-450C-940B-F5956DD1A7AA}" type="pres">
      <dgm:prSet presAssocID="{5CEF3B12-2D86-40AC-83E8-A657800428A8}" presName="adorn" presStyleLbl="fgAccFollowNode1" presStyleIdx="0" presStyleCnt="2"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1" presStyleCnt="2">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1" presStyleCnt="2"/>
      <dgm:spPr/>
    </dgm:pt>
    <dgm:pt modelId="{3ADE0D21-F4D8-42C6-BEBB-886B839101F1}" type="pres">
      <dgm:prSet presAssocID="{890E4264-66B9-4A56-A9C7-A1354EF0788B}" presName="adorn" presStyleLbl="fgAccFollowNode1" presStyleIdx="1" presStyleCnt="2" custScaleX="68659" custScaleY="72448" custLinFactNeighborX="-21568" custLinFactNeighborY="-20396"/>
      <dgm:spPr>
        <a:blipFill>
          <a:blip xmlns:r="http://schemas.openxmlformats.org/officeDocument/2006/relationships">
            <a:extLst>
              <a:ext uri="{96DAC541-7B7A-43D3-8B79-37D633B846F1}">
                <asvg:svgBlip xmlns:asvg="http://schemas.microsoft.com/office/drawing/2016/SVG/main" r:embed="rId2"/>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100C4F0C-BE58-4AA0-A736-8EAFA8CADC2C}" srcId="{6E15E15E-62B6-4D61-AE71-6971E65CE8F1}" destId="{5CEF3B12-2D86-40AC-83E8-A657800428A8}" srcOrd="0" destOrd="0" parTransId="{489AE42F-BBE2-41F5-BBE8-1C1D5E4B3E82}" sibTransId="{0A35A87F-BBA8-4CF6-AF1E-FE831E62F805}"/>
    <dgm:cxn modelId="{E3440C22-EFE9-4B06-8877-342E8DD40BFB}" type="presOf" srcId="{5CEF3B12-2D86-40AC-83E8-A657800428A8}" destId="{A97B815A-6055-4127-9A16-98CDEC8A32F8}" srcOrd="0" destOrd="0" presId="urn:microsoft.com/office/officeart/2005/8/layout/bList2"/>
    <dgm:cxn modelId="{F2BCC133-FF5A-4A1D-B531-1B2A5FB3F2BA}" type="presOf" srcId="{890E4264-66B9-4A56-A9C7-A1354EF0788B}" destId="{5FB7CE3B-A9EA-4CAD-9FB4-015ABC464307}" srcOrd="1" destOrd="0" presId="urn:microsoft.com/office/officeart/2005/8/layout/bList2"/>
    <dgm:cxn modelId="{F1057C38-250C-4CEC-9C48-3A5F6FEEB2CA}" type="presOf" srcId="{8F8DD85F-1AE0-4A31-B08B-F8E1B7F9F8B0}" destId="{EECC2F99-D939-46DA-9ED2-F296EF3FB511}" srcOrd="0" destOrd="1" presId="urn:microsoft.com/office/officeart/2005/8/layout/bList2"/>
    <dgm:cxn modelId="{40DCB93F-322A-4A6D-9E33-C28927207641}" type="presOf" srcId="{DBB3301D-9060-4EA3-BDE9-C47541EBC314}" destId="{2D72B23D-B73A-477B-805A-4DA2FE35B2FB}" srcOrd="0" destOrd="1" presId="urn:microsoft.com/office/officeart/2005/8/layout/bList2"/>
    <dgm:cxn modelId="{81368968-DDF7-4297-8FB6-D2B0912021CF}" srcId="{890E4264-66B9-4A56-A9C7-A1354EF0788B}" destId="{0D870701-A471-4A3C-B0A7-85D4083D274A}" srcOrd="2" destOrd="0" parTransId="{1C4853D2-7FEE-455F-9486-12D0D7A18929}" sibTransId="{6C5D381F-E559-48AF-AA94-1D5F3044D7E3}"/>
    <dgm:cxn modelId="{A74F274F-0F19-4410-B274-E8EB7426F3E5}" srcId="{6E15E15E-62B6-4D61-AE71-6971E65CE8F1}" destId="{890E4264-66B9-4A56-A9C7-A1354EF0788B}" srcOrd="1"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59739972-3208-4BF2-B78A-E30BEE29560A}" type="presOf" srcId="{5CEF3B12-2D86-40AC-83E8-A657800428A8}" destId="{59309587-75CA-498A-9667-37C7904DFB4D}" srcOrd="1" destOrd="0" presId="urn:microsoft.com/office/officeart/2005/8/layout/bList2"/>
    <dgm:cxn modelId="{A1E00059-E158-4BAD-A94B-30F9109E2464}" type="presOf" srcId="{34F88236-58BE-40B9-8B4F-BAB60FA05C29}" destId="{2D72B23D-B73A-477B-805A-4DA2FE35B2FB}"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7B79AE93-3FED-4F2F-B690-CBBD489F0A53}" type="presOf" srcId="{9633410D-22FA-46AE-8924-AF60FF70CE20}" destId="{EECC2F99-D939-46DA-9ED2-F296EF3FB511}" srcOrd="0" destOrd="0" presId="urn:microsoft.com/office/officeart/2005/8/layout/bList2"/>
    <dgm:cxn modelId="{6B79459D-4EB2-4A1A-9A51-EC14EB829D0F}" type="presOf" srcId="{0D870701-A471-4A3C-B0A7-85D4083D274A}" destId="{EECC2F99-D939-46DA-9ED2-F296EF3FB511}" srcOrd="0" destOrd="2" presId="urn:microsoft.com/office/officeart/2005/8/layout/bList2"/>
    <dgm:cxn modelId="{CF1640B6-201B-421A-8443-CD5E64AA289F}" type="presOf" srcId="{890E4264-66B9-4A56-A9C7-A1354EF0788B}" destId="{54008E44-B7DA-4118-A4EF-82A76D8D166E}" srcOrd="0" destOrd="0" presId="urn:microsoft.com/office/officeart/2005/8/layout/bList2"/>
    <dgm:cxn modelId="{F2A004CD-0781-4148-8D13-4F1EA61DC5CF}" type="presOf" srcId="{0A35A87F-BBA8-4CF6-AF1E-FE831E62F805}" destId="{1E562166-775D-45ED-AEDA-0A0922087629}" srcOrd="0" destOrd="0" presId="urn:microsoft.com/office/officeart/2005/8/layout/bList2"/>
    <dgm:cxn modelId="{93FA3EE6-9A13-470B-828A-F46F3A2BA6B6}" srcId="{5CEF3B12-2D86-40AC-83E8-A657800428A8}" destId="{DBB3301D-9060-4EA3-BDE9-C47541EBC314}" srcOrd="1" destOrd="0" parTransId="{54B4B78F-0F57-40C1-BDBC-BEDD48502C9E}" sibTransId="{E1D59C25-B987-47CF-B775-265B01104407}"/>
    <dgm:cxn modelId="{AD973BED-07A9-4234-B4DB-B18F499CA556}" srcId="{890E4264-66B9-4A56-A9C7-A1354EF0788B}" destId="{8F8DD85F-1AE0-4A31-B08B-F8E1B7F9F8B0}" srcOrd="1" destOrd="0" parTransId="{6052CCC3-9252-4463-84C0-38EE51C65187}" sibTransId="{6D71CAAB-B092-4546-AF49-EF5DC23D00BC}"/>
    <dgm:cxn modelId="{6D4145F2-05CD-4CC5-9E10-995F333FBFB3}" type="presOf" srcId="{6E15E15E-62B6-4D61-AE71-6971E65CE8F1}" destId="{AE5673B2-106A-4144-A7A5-07889D7BD845}" srcOrd="0" destOrd="0" presId="urn:microsoft.com/office/officeart/2005/8/layout/bList2"/>
    <dgm:cxn modelId="{B7E040DF-4BDA-407D-985B-1386874B8FD8}" type="presParOf" srcId="{AE5673B2-106A-4144-A7A5-07889D7BD845}" destId="{1E7BE447-4D51-441F-AB5E-9B917573ECFA}" srcOrd="0" destOrd="0" presId="urn:microsoft.com/office/officeart/2005/8/layout/bList2"/>
    <dgm:cxn modelId="{C7117312-AD21-4975-889F-CA58D850A330}" type="presParOf" srcId="{1E7BE447-4D51-441F-AB5E-9B917573ECFA}" destId="{2D72B23D-B73A-477B-805A-4DA2FE35B2FB}" srcOrd="0" destOrd="0" presId="urn:microsoft.com/office/officeart/2005/8/layout/bList2"/>
    <dgm:cxn modelId="{FECDA8E8-3A60-4DCD-8276-427BF3EB0440}" type="presParOf" srcId="{1E7BE447-4D51-441F-AB5E-9B917573ECFA}" destId="{A97B815A-6055-4127-9A16-98CDEC8A32F8}" srcOrd="1" destOrd="0" presId="urn:microsoft.com/office/officeart/2005/8/layout/bList2"/>
    <dgm:cxn modelId="{80E62747-AE87-4B63-80BF-B5E9361C89CE}" type="presParOf" srcId="{1E7BE447-4D51-441F-AB5E-9B917573ECFA}" destId="{59309587-75CA-498A-9667-37C7904DFB4D}" srcOrd="2" destOrd="0" presId="urn:microsoft.com/office/officeart/2005/8/layout/bList2"/>
    <dgm:cxn modelId="{5DD68E5A-BDDE-4D66-8B2D-33C1324DA997}" type="presParOf" srcId="{1E7BE447-4D51-441F-AB5E-9B917573ECFA}" destId="{E9870623-2013-450C-940B-F5956DD1A7AA}" srcOrd="3" destOrd="0" presId="urn:microsoft.com/office/officeart/2005/8/layout/bList2"/>
    <dgm:cxn modelId="{A463566B-D0CA-47F0-BDA7-FF2271E9EEC1}" type="presParOf" srcId="{AE5673B2-106A-4144-A7A5-07889D7BD845}" destId="{1E562166-775D-45ED-AEDA-0A0922087629}" srcOrd="1" destOrd="0" presId="urn:microsoft.com/office/officeart/2005/8/layout/bList2"/>
    <dgm:cxn modelId="{7DD41A81-4DEA-4728-86B6-1E2BB4B93610}" type="presParOf" srcId="{AE5673B2-106A-4144-A7A5-07889D7BD845}" destId="{FC1E6DBC-A6E5-4B8D-B4A4-4B0F58424B74}" srcOrd="2" destOrd="0" presId="urn:microsoft.com/office/officeart/2005/8/layout/bList2"/>
    <dgm:cxn modelId="{7F685848-170C-4D5B-99DD-79B18832080B}" type="presParOf" srcId="{FC1E6DBC-A6E5-4B8D-B4A4-4B0F58424B74}" destId="{EECC2F99-D939-46DA-9ED2-F296EF3FB511}" srcOrd="0" destOrd="0" presId="urn:microsoft.com/office/officeart/2005/8/layout/bList2"/>
    <dgm:cxn modelId="{D097A7C6-43E5-47C3-87E4-79456CC5189F}" type="presParOf" srcId="{FC1E6DBC-A6E5-4B8D-B4A4-4B0F58424B74}" destId="{54008E44-B7DA-4118-A4EF-82A76D8D166E}" srcOrd="1" destOrd="0" presId="urn:microsoft.com/office/officeart/2005/8/layout/bList2"/>
    <dgm:cxn modelId="{ABFD53C2-46F1-4389-9643-AA5CD198D0F6}" type="presParOf" srcId="{FC1E6DBC-A6E5-4B8D-B4A4-4B0F58424B74}" destId="{5FB7CE3B-A9EA-4CAD-9FB4-015ABC464307}" srcOrd="2" destOrd="0" presId="urn:microsoft.com/office/officeart/2005/8/layout/bList2"/>
    <dgm:cxn modelId="{2AA90B3D-10E8-47CD-B183-6FE08E02B5A0}"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dirty="0">
              <a:latin typeface="Roboto" panose="02000000000000000000" pitchFamily="2" charset="0"/>
              <a:ea typeface="Roboto" panose="02000000000000000000" pitchFamily="2" charset="0"/>
              <a:cs typeface="Roboto" panose="02000000000000000000" pitchFamily="2" charset="0"/>
            </a:rPr>
            <a:t>Quick wins agreed</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F4567142-53CA-42F7-9150-308B63AB4DFD}">
      <dgm:prSet phldrT="[Text]" custT="1"/>
      <dgm:spPr>
        <a:ln>
          <a:solidFill>
            <a:srgbClr val="70ADA3"/>
          </a:solidFill>
        </a:ln>
      </dgm:spPr>
      <dgm:t>
        <a:bodyPr/>
        <a:lstStyle/>
        <a:p>
          <a:pP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Expected update cadence, including providing updates even where there is no change in progress</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dirty="0">
              <a:latin typeface="Roboto" panose="02000000000000000000" pitchFamily="2" charset="0"/>
              <a:ea typeface="Roboto" panose="02000000000000000000" pitchFamily="2" charset="0"/>
              <a:cs typeface="Roboto" panose="02000000000000000000" pitchFamily="2" charset="0"/>
            </a:rPr>
            <a:t>Quick wins agreed</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34F88236-58BE-40B9-8B4F-BAB60FA05C29}">
      <dgm:prSet phldrT="[Text]" custT="1"/>
      <dgm:spPr>
        <a:ln>
          <a:solidFill>
            <a:srgbClr val="70ADA3"/>
          </a:solidFill>
        </a:ln>
      </dgm:spPr>
      <dgm:t>
        <a:bodyPr/>
        <a:lstStyle/>
        <a:p>
          <a:pPr>
            <a:buNone/>
          </a:pPr>
          <a:r>
            <a:rPr lang="en-GB" sz="1800" dirty="0">
              <a:latin typeface="Roboto" panose="02000000000000000000" pitchFamily="2" charset="0"/>
              <a:ea typeface="Roboto" panose="02000000000000000000" pitchFamily="2" charset="0"/>
              <a:cs typeface="Roboto" panose="02000000000000000000" pitchFamily="2" charset="0"/>
            </a:rPr>
            <a:t>Guidance Document to include</a:t>
          </a:r>
        </a:p>
      </dgm:t>
    </dgm:pt>
    <dgm:pt modelId="{1464B091-AC4B-4FDE-AC4D-3B9F77EF354C}" type="sibTrans" cxnId="{D735A77F-9160-45CA-8F6A-B66BBA0DFACC}">
      <dgm:prSet/>
      <dgm:spPr/>
      <dgm:t>
        <a:bodyPr/>
        <a:lstStyle/>
        <a:p>
          <a:endParaRPr lang="en-GB"/>
        </a:p>
      </dgm:t>
    </dgm:pt>
    <dgm:pt modelId="{94B970C9-B3BF-4BB3-8062-CBBE916EF664}" type="parTrans" cxnId="{D735A77F-9160-45CA-8F6A-B66BBA0DFACC}">
      <dgm:prSet/>
      <dgm:spPr/>
      <dgm:t>
        <a:bodyPr/>
        <a:lstStyle/>
        <a:p>
          <a:endParaRPr lang="en-GB"/>
        </a:p>
      </dgm:t>
    </dgm:pt>
    <dgm:pt modelId="{DEF8555A-FDBD-44BA-8C70-F913305357A4}">
      <dgm:prSet phldrT="[Text]" custT="1"/>
      <dgm:spPr>
        <a:ln>
          <a:solidFill>
            <a:srgbClr val="70ADA3"/>
          </a:solidFill>
        </a:ln>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C26A1014-9D73-4DC0-9D6C-0533322248E4}" type="parTrans" cxnId="{A62BA952-B36E-429C-8722-D30DE1DE954D}">
      <dgm:prSet/>
      <dgm:spPr/>
      <dgm:t>
        <a:bodyPr/>
        <a:lstStyle/>
        <a:p>
          <a:endParaRPr lang="en-GB"/>
        </a:p>
      </dgm:t>
    </dgm:pt>
    <dgm:pt modelId="{A59097C2-49E1-4C12-9661-9009AE2AF8CD}" type="sibTrans" cxnId="{A62BA952-B36E-429C-8722-D30DE1DE954D}">
      <dgm:prSet/>
      <dgm:spPr/>
      <dgm:t>
        <a:bodyPr/>
        <a:lstStyle/>
        <a:p>
          <a:endParaRPr lang="en-GB"/>
        </a:p>
      </dgm:t>
    </dgm:pt>
    <dgm:pt modelId="{B1548FD8-F912-4E60-ADAF-6ED666059C2E}">
      <dgm:prSet phldrT="[Text]" custT="1"/>
      <dgm:spPr>
        <a:ln>
          <a:solidFill>
            <a:srgbClr val="70ADA3"/>
          </a:solidFill>
        </a:ln>
      </dgm:spPr>
      <dgm:t>
        <a:bodyPr/>
        <a:lstStyle/>
        <a:p>
          <a:pP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Clearer decision points between address and Crossed Meter processes</a:t>
          </a:r>
        </a:p>
      </dgm:t>
    </dgm:pt>
    <dgm:pt modelId="{21CCD4AA-CD81-42F5-B42D-F23BA79AB42F}" type="parTrans" cxnId="{7C0C72B3-B3F4-4436-8B29-F5904FD2D9D9}">
      <dgm:prSet/>
      <dgm:spPr/>
      <dgm:t>
        <a:bodyPr/>
        <a:lstStyle/>
        <a:p>
          <a:endParaRPr lang="en-GB"/>
        </a:p>
      </dgm:t>
    </dgm:pt>
    <dgm:pt modelId="{B8791308-A92D-407C-808E-AFFD22A34A20}" type="sibTrans" cxnId="{7C0C72B3-B3F4-4436-8B29-F5904FD2D9D9}">
      <dgm:prSet/>
      <dgm:spPr/>
      <dgm:t>
        <a:bodyPr/>
        <a:lstStyle/>
        <a:p>
          <a:endParaRPr lang="en-GB"/>
        </a:p>
      </dgm:t>
    </dgm:pt>
    <dgm:pt modelId="{9F7C2062-3EBD-4E82-82C9-8D5161C7277D}">
      <dgm:prSet custT="1"/>
      <dgm:spPr/>
      <dgm:t>
        <a:bodyPr/>
        <a:lstStyle/>
        <a:p>
          <a:endParaRPr lang="en-GB" sz="1800" dirty="0">
            <a:latin typeface="Roboto" panose="02000000000000000000" pitchFamily="2" charset="0"/>
            <a:ea typeface="Roboto" panose="02000000000000000000" pitchFamily="2" charset="0"/>
            <a:cs typeface="Roboto" panose="02000000000000000000" pitchFamily="2" charset="0"/>
          </a:endParaRPr>
        </a:p>
      </dgm:t>
    </dgm:pt>
    <dgm:pt modelId="{42AAF22E-B184-467C-A533-16678739B46D}" type="parTrans" cxnId="{FC19137A-3E25-4BE2-BF28-A54D3D2D7297}">
      <dgm:prSet/>
      <dgm:spPr/>
      <dgm:t>
        <a:bodyPr/>
        <a:lstStyle/>
        <a:p>
          <a:endParaRPr lang="en-GB"/>
        </a:p>
      </dgm:t>
    </dgm:pt>
    <dgm:pt modelId="{A36C238E-7A94-4F56-BC54-836F6EBDDE08}" type="sibTrans" cxnId="{FC19137A-3E25-4BE2-BF28-A54D3D2D7297}">
      <dgm:prSet/>
      <dgm:spPr/>
      <dgm:t>
        <a:bodyPr/>
        <a:lstStyle/>
        <a:p>
          <a:endParaRPr lang="en-GB"/>
        </a:p>
      </dgm:t>
    </dgm:pt>
    <dgm:pt modelId="{94518FA8-09EA-42D3-8A2C-C71DD2CA71FD}">
      <dgm:prSet custT="1"/>
      <dgm:spPr/>
      <dgm:t>
        <a:bodyPr/>
        <a:lstStyle/>
        <a:p>
          <a:pP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Trigger indicators (unusual consumption reads, repeated address mismatches, duplicate MSN)</a:t>
          </a:r>
        </a:p>
      </dgm:t>
    </dgm:pt>
    <dgm:pt modelId="{182E0305-FB73-41BC-BB07-EDC8042039C2}" type="parTrans" cxnId="{880AFE73-B55A-492F-A3DD-B5B8FC8B0434}">
      <dgm:prSet/>
      <dgm:spPr/>
      <dgm:t>
        <a:bodyPr/>
        <a:lstStyle/>
        <a:p>
          <a:endParaRPr lang="en-GB"/>
        </a:p>
      </dgm:t>
    </dgm:pt>
    <dgm:pt modelId="{C3F22099-6431-4379-B9F3-8AB29BD8828D}" type="sibTrans" cxnId="{880AFE73-B55A-492F-A3DD-B5B8FC8B0434}">
      <dgm:prSet/>
      <dgm:spPr/>
      <dgm:t>
        <a:bodyPr/>
        <a:lstStyle/>
        <a:p>
          <a:endParaRPr lang="en-GB"/>
        </a:p>
      </dgm:t>
    </dgm:pt>
    <dgm:pt modelId="{F7C184A2-E9C4-4A52-AB5F-9671B7E1096C}">
      <dgm:prSet custT="1"/>
      <dgm:spPr/>
      <dgm:t>
        <a:bodyPr/>
        <a:lstStyle/>
        <a:p>
          <a:pP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Diagnostic steps (photographic evidence from site visits)</a:t>
          </a:r>
        </a:p>
      </dgm:t>
    </dgm:pt>
    <dgm:pt modelId="{CCF39B7A-76D1-46F0-9C64-D18D97CFBF00}" type="parTrans" cxnId="{F3171E5A-E32C-4A7A-9EBD-9AEC2B58EF4D}">
      <dgm:prSet/>
      <dgm:spPr/>
      <dgm:t>
        <a:bodyPr/>
        <a:lstStyle/>
        <a:p>
          <a:endParaRPr lang="en-GB"/>
        </a:p>
      </dgm:t>
    </dgm:pt>
    <dgm:pt modelId="{EB44DBEF-4811-4286-9FEE-D0F3949A33C7}" type="sibTrans" cxnId="{F3171E5A-E32C-4A7A-9EBD-9AEC2B58EF4D}">
      <dgm:prSet/>
      <dgm:spPr/>
      <dgm:t>
        <a:bodyPr/>
        <a:lstStyle/>
        <a:p>
          <a:endParaRPr lang="en-GB"/>
        </a:p>
      </dgm:t>
    </dgm:pt>
    <dgm:pt modelId="{30128D5F-0EB4-4D63-BC20-826C94D4AE64}">
      <dgm:prSet custT="1"/>
      <dgm:spPr/>
      <dgm:t>
        <a:bodyPr/>
        <a:lstStyle/>
        <a:p>
          <a:pP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Recommendations on what constitutes a ‘minimum evidence pack’ (photographs, address validation checks)</a:t>
          </a:r>
        </a:p>
      </dgm:t>
    </dgm:pt>
    <dgm:pt modelId="{6CFBD2F2-D1A1-485A-94B1-65FDB5A8FE5D}" type="parTrans" cxnId="{E7CC9551-D367-4341-8947-9ECE615FF612}">
      <dgm:prSet/>
      <dgm:spPr/>
      <dgm:t>
        <a:bodyPr/>
        <a:lstStyle/>
        <a:p>
          <a:endParaRPr lang="en-GB"/>
        </a:p>
      </dgm:t>
    </dgm:pt>
    <dgm:pt modelId="{1C7E6F8B-DEB0-496C-A6D8-13FAA729DD24}" type="sibTrans" cxnId="{E7CC9551-D367-4341-8947-9ECE615FF612}">
      <dgm:prSet/>
      <dgm:spPr/>
      <dgm:t>
        <a:bodyPr/>
        <a:lstStyle/>
        <a:p>
          <a:endParaRPr lang="en-GB"/>
        </a:p>
      </dgm:t>
    </dgm:pt>
    <dgm:pt modelId="{BC787878-B0B8-4611-897B-9570AE8AB86F}">
      <dgm:prSet custT="1"/>
      <dgm:spPr/>
      <dgm:t>
        <a:bodyPr/>
        <a:lstStyle/>
        <a:p>
          <a:pP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Successful ‘worked’ examples (multi-Party coordination)</a:t>
          </a:r>
        </a:p>
      </dgm:t>
    </dgm:pt>
    <dgm:pt modelId="{315A39F9-1332-42B8-9069-03567609AB38}" type="parTrans" cxnId="{5AD79633-5BEE-42C3-9377-A60F7DB09ECE}">
      <dgm:prSet/>
      <dgm:spPr/>
      <dgm:t>
        <a:bodyPr/>
        <a:lstStyle/>
        <a:p>
          <a:endParaRPr lang="en-GB"/>
        </a:p>
      </dgm:t>
    </dgm:pt>
    <dgm:pt modelId="{B152BFBB-0529-4A63-8011-8A55F053D30E}" type="sibTrans" cxnId="{5AD79633-5BEE-42C3-9377-A60F7DB09ECE}">
      <dgm:prSet/>
      <dgm:spPr/>
      <dgm:t>
        <a:bodyPr/>
        <a:lstStyle/>
        <a:p>
          <a:endParaRPr lang="en-GB"/>
        </a:p>
      </dgm:t>
    </dgm:pt>
    <dgm:pt modelId="{1EC6479B-27FA-40EB-9BC4-E4F123222589}">
      <dgm:prSet custT="1"/>
      <dgm:spPr/>
      <dgm:t>
        <a:bodyPr/>
        <a:lstStyle/>
        <a:p>
          <a:endParaRPr lang="en-GB" sz="1600">
            <a:latin typeface="+mn-lt"/>
          </a:endParaRPr>
        </a:p>
      </dgm:t>
    </dgm:pt>
    <dgm:pt modelId="{89E9752B-6EEA-4273-B20D-0E25991BB66F}" type="parTrans" cxnId="{53706C2B-833E-443B-AE0E-75BB2FA10321}">
      <dgm:prSet/>
      <dgm:spPr/>
      <dgm:t>
        <a:bodyPr/>
        <a:lstStyle/>
        <a:p>
          <a:endParaRPr lang="en-GB"/>
        </a:p>
      </dgm:t>
    </dgm:pt>
    <dgm:pt modelId="{AF470DC0-9A4A-4652-9C07-6BE3F03D927E}" type="sibTrans" cxnId="{53706C2B-833E-443B-AE0E-75BB2FA10321}">
      <dgm:prSet/>
      <dgm:spPr/>
      <dgm:t>
        <a:bodyPr/>
        <a:lstStyle/>
        <a:p>
          <a:endParaRPr lang="en-GB"/>
        </a:p>
      </dgm:t>
    </dgm:pt>
    <dgm:pt modelId="{44BED459-2FB7-4E6C-B64F-4B00C2D4CF7C}">
      <dgm:prSet phldrT="[Text]" custT="1"/>
      <dgm:spPr>
        <a:ln>
          <a:solidFill>
            <a:srgbClr val="70ADA3"/>
          </a:solidFill>
        </a:ln>
      </dgm:spPr>
      <dgm:t>
        <a:bodyPr/>
        <a:lstStyle/>
        <a:p>
          <a:pP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Reminders around existing obligations (SLAs, accurate contact details)</a:t>
          </a:r>
        </a:p>
      </dgm:t>
    </dgm:pt>
    <dgm:pt modelId="{93AB992D-35EF-485C-B11C-C9E38B077540}" type="parTrans" cxnId="{69340F28-B143-4558-8198-0D20129A1BEA}">
      <dgm:prSet/>
      <dgm:spPr/>
      <dgm:t>
        <a:bodyPr/>
        <a:lstStyle/>
        <a:p>
          <a:endParaRPr lang="en-GB"/>
        </a:p>
      </dgm:t>
    </dgm:pt>
    <dgm:pt modelId="{78546A49-972F-48E2-9EA8-C68308D7EED6}" type="sibTrans" cxnId="{69340F28-B143-4558-8198-0D20129A1BEA}">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2">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2"/>
      <dgm:spPr/>
    </dgm:pt>
    <dgm:pt modelId="{E9870623-2013-450C-940B-F5956DD1A7AA}" type="pres">
      <dgm:prSet presAssocID="{5CEF3B12-2D86-40AC-83E8-A657800428A8}" presName="adorn" presStyleLbl="fgAccFollowNode1" presStyleIdx="0" presStyleCnt="2" custScaleX="75001" custScaleY="71547" custLinFactNeighborX="-34964" custLinFactNeighborY="-17654"/>
      <dgm:spPr>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dgm:spPr>
      <dgm:extLst>
        <a:ext uri="{E40237B7-FDA0-4F09-8148-C483321AD2D9}">
          <dgm14:cNvPr xmlns:dgm14="http://schemas.microsoft.com/office/drawing/2010/diagram" id="0" name="" descr="List outline"/>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2">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2"/>
      <dgm:spPr/>
    </dgm:pt>
    <dgm:pt modelId="{8ED1DB2F-C766-40C3-ADCB-85D83C2FE878}" type="pres">
      <dgm:prSet presAssocID="{CEB9CFF7-A48C-417F-A403-1403352FB4E1}" presName="adorn" presStyleLbl="fgAccFollowNode1" presStyleIdx="1" presStyleCnt="2" custScaleX="74665" custScaleY="75306" custLinFactNeighborX="-24932" custLinFactNeighborY="-1684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List with solid fill"/>
        </a:ext>
      </dgm:extLst>
    </dgm:pt>
  </dgm:ptLst>
  <dgm:cxnLst>
    <dgm:cxn modelId="{B70F6A06-9962-4341-A851-A5EAB576308E}" type="presOf" srcId="{44BED459-2FB7-4E6C-B64F-4B00C2D4CF7C}" destId="{83F3E4B5-F7F7-41B3-BA70-26B1A192DD91}" srcOrd="0" destOrd="1" presId="urn:microsoft.com/office/officeart/2005/8/layout/bList2"/>
    <dgm:cxn modelId="{100C4F0C-BE58-4AA0-A736-8EAFA8CADC2C}" srcId="{6E15E15E-62B6-4D61-AE71-6971E65CE8F1}" destId="{5CEF3B12-2D86-40AC-83E8-A657800428A8}" srcOrd="0" destOrd="0" parTransId="{489AE42F-BBE2-41F5-BBE8-1C1D5E4B3E82}" sibTransId="{0A35A87F-BBA8-4CF6-AF1E-FE831E62F805}"/>
    <dgm:cxn modelId="{A85ECA11-8039-4466-8D2E-14147D0163FF}" type="presOf" srcId="{30128D5F-0EB4-4D63-BC20-826C94D4AE64}" destId="{2D72B23D-B73A-477B-805A-4DA2FE35B2FB}" srcOrd="0" destOrd="4" presId="urn:microsoft.com/office/officeart/2005/8/layout/bList2"/>
    <dgm:cxn modelId="{E9279C1A-278B-43C0-8CC2-AF80933086B9}" type="presOf" srcId="{F7C184A2-E9C4-4A52-AB5F-9671B7E1096C}" destId="{2D72B23D-B73A-477B-805A-4DA2FE35B2FB}" srcOrd="0" destOrd="3" presId="urn:microsoft.com/office/officeart/2005/8/layout/bList2"/>
    <dgm:cxn modelId="{69340F28-B143-4558-8198-0D20129A1BEA}" srcId="{CEB9CFF7-A48C-417F-A403-1403352FB4E1}" destId="{44BED459-2FB7-4E6C-B64F-4B00C2D4CF7C}" srcOrd="1" destOrd="0" parTransId="{93AB992D-35EF-485C-B11C-C9E38B077540}" sibTransId="{78546A49-972F-48E2-9EA8-C68308D7EED6}"/>
    <dgm:cxn modelId="{53706C2B-833E-443B-AE0E-75BB2FA10321}" srcId="{5CEF3B12-2D86-40AC-83E8-A657800428A8}" destId="{1EC6479B-27FA-40EB-9BC4-E4F123222589}" srcOrd="6" destOrd="0" parTransId="{89E9752B-6EEA-4273-B20D-0E25991BB66F}" sibTransId="{AF470DC0-9A4A-4652-9C07-6BE3F03D927E}"/>
    <dgm:cxn modelId="{5AD79633-5BEE-42C3-9377-A60F7DB09ECE}" srcId="{5CEF3B12-2D86-40AC-83E8-A657800428A8}" destId="{BC787878-B0B8-4611-897B-9570AE8AB86F}" srcOrd="5" destOrd="0" parTransId="{315A39F9-1332-42B8-9069-03567609AB38}" sibTransId="{B152BFBB-0529-4A63-8011-8A55F053D30E}"/>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2762AB4F-E001-478F-BCAB-6B27A7EC4EF0}" type="presOf" srcId="{5CEF3B12-2D86-40AC-83E8-A657800428A8}" destId="{59309587-75CA-498A-9667-37C7904DFB4D}" srcOrd="1" destOrd="0" presId="urn:microsoft.com/office/officeart/2005/8/layout/bList2"/>
    <dgm:cxn modelId="{B6E86450-31CF-40A3-9727-B3145AAF08D5}" type="presOf" srcId="{F4567142-53CA-42F7-9150-308B63AB4DFD}" destId="{83F3E4B5-F7F7-41B3-BA70-26B1A192DD91}" srcOrd="0" destOrd="0" presId="urn:microsoft.com/office/officeart/2005/8/layout/bList2"/>
    <dgm:cxn modelId="{5CBC2671-CA6C-4AC9-890B-0E7FC3BC1C1B}" type="presOf" srcId="{B1548FD8-F912-4E60-ADAF-6ED666059C2E}" destId="{83F3E4B5-F7F7-41B3-BA70-26B1A192DD91}" srcOrd="0" destOrd="2" presId="urn:microsoft.com/office/officeart/2005/8/layout/bList2"/>
    <dgm:cxn modelId="{E7CC9551-D367-4341-8947-9ECE615FF612}" srcId="{5CEF3B12-2D86-40AC-83E8-A657800428A8}" destId="{30128D5F-0EB4-4D63-BC20-826C94D4AE64}" srcOrd="4" destOrd="0" parTransId="{6CFBD2F2-D1A1-485A-94B1-65FDB5A8FE5D}" sibTransId="{1C7E6F8B-DEB0-496C-A6D8-13FAA729DD24}"/>
    <dgm:cxn modelId="{A62BA952-B36E-429C-8722-D30DE1DE954D}" srcId="{CEB9CFF7-A48C-417F-A403-1403352FB4E1}" destId="{DEF8555A-FDBD-44BA-8C70-F913305357A4}" srcOrd="3" destOrd="0" parTransId="{C26A1014-9D73-4DC0-9D6C-0533322248E4}" sibTransId="{A59097C2-49E1-4C12-9661-9009AE2AF8CD}"/>
    <dgm:cxn modelId="{CD833A73-EEAD-40CB-9142-82D6337F28E1}" type="presOf" srcId="{CEB9CFF7-A48C-417F-A403-1403352FB4E1}" destId="{6BEC4906-DAB5-447C-98D1-227A680934CE}" srcOrd="1" destOrd="0" presId="urn:microsoft.com/office/officeart/2005/8/layout/bList2"/>
    <dgm:cxn modelId="{880AFE73-B55A-492F-A3DD-B5B8FC8B0434}" srcId="{5CEF3B12-2D86-40AC-83E8-A657800428A8}" destId="{94518FA8-09EA-42D3-8A2C-C71DD2CA71FD}" srcOrd="2" destOrd="0" parTransId="{182E0305-FB73-41BC-BB07-EDC8042039C2}" sibTransId="{C3F22099-6431-4379-B9F3-8AB29BD8828D}"/>
    <dgm:cxn modelId="{FC19137A-3E25-4BE2-BF28-A54D3D2D7297}" srcId="{5CEF3B12-2D86-40AC-83E8-A657800428A8}" destId="{9F7C2062-3EBD-4E82-82C9-8D5161C7277D}" srcOrd="1" destOrd="0" parTransId="{42AAF22E-B184-467C-A533-16678739B46D}" sibTransId="{A36C238E-7A94-4F56-BC54-836F6EBDDE08}"/>
    <dgm:cxn modelId="{F3171E5A-E32C-4A7A-9EBD-9AEC2B58EF4D}" srcId="{5CEF3B12-2D86-40AC-83E8-A657800428A8}" destId="{F7C184A2-E9C4-4A52-AB5F-9671B7E1096C}" srcOrd="3" destOrd="0" parTransId="{CCF39B7A-76D1-46F0-9C64-D18D97CFBF00}" sibTransId="{EB44DBEF-4811-4286-9FEE-D0F3949A33C7}"/>
    <dgm:cxn modelId="{D735A77F-9160-45CA-8F6A-B66BBA0DFACC}" srcId="{5CEF3B12-2D86-40AC-83E8-A657800428A8}" destId="{34F88236-58BE-40B9-8B4F-BAB60FA05C29}" srcOrd="0" destOrd="0" parTransId="{94B970C9-B3BF-4BB3-8062-CBBE916EF664}" sibTransId="{1464B091-AC4B-4FDE-AC4D-3B9F77EF354C}"/>
    <dgm:cxn modelId="{7C72AD97-910C-4E1D-A652-DD570329BA3D}" type="presOf" srcId="{9F7C2062-3EBD-4E82-82C9-8D5161C7277D}" destId="{2D72B23D-B73A-477B-805A-4DA2FE35B2FB}" srcOrd="0" destOrd="1" presId="urn:microsoft.com/office/officeart/2005/8/layout/bList2"/>
    <dgm:cxn modelId="{0371F5A5-7225-4F05-B5FE-E5698A07F973}" type="presOf" srcId="{34F88236-58BE-40B9-8B4F-BAB60FA05C29}" destId="{2D72B23D-B73A-477B-805A-4DA2FE35B2FB}" srcOrd="0" destOrd="0" presId="urn:microsoft.com/office/officeart/2005/8/layout/bList2"/>
    <dgm:cxn modelId="{7C0C72B3-B3F4-4436-8B29-F5904FD2D9D9}" srcId="{CEB9CFF7-A48C-417F-A403-1403352FB4E1}" destId="{B1548FD8-F912-4E60-ADAF-6ED666059C2E}" srcOrd="2" destOrd="0" parTransId="{21CCD4AA-CD81-42F5-B42D-F23BA79AB42F}" sibTransId="{B8791308-A92D-407C-808E-AFFD22A34A20}"/>
    <dgm:cxn modelId="{10CF9FBC-45C7-4DF0-9E4C-6ABEC6AD4A6B}" type="presOf" srcId="{1EC6479B-27FA-40EB-9BC4-E4F123222589}" destId="{2D72B23D-B73A-477B-805A-4DA2FE35B2FB}" srcOrd="0" destOrd="6" presId="urn:microsoft.com/office/officeart/2005/8/layout/bList2"/>
    <dgm:cxn modelId="{7CAE38C5-9FF3-4990-999B-E448E7BF21AF}" type="presOf" srcId="{0A35A87F-BBA8-4CF6-AF1E-FE831E62F805}" destId="{1E562166-775D-45ED-AEDA-0A0922087629}" srcOrd="0" destOrd="0" presId="urn:microsoft.com/office/officeart/2005/8/layout/bList2"/>
    <dgm:cxn modelId="{392D87CA-ADDD-46D3-B3E4-8F7EDC008FD6}" type="presOf" srcId="{5CEF3B12-2D86-40AC-83E8-A657800428A8}" destId="{A97B815A-6055-4127-9A16-98CDEC8A32F8}" srcOrd="0" destOrd="0" presId="urn:microsoft.com/office/officeart/2005/8/layout/bList2"/>
    <dgm:cxn modelId="{B4E847CC-9C9C-4AA3-80B4-FC514554D29B}" type="presOf" srcId="{DEF8555A-FDBD-44BA-8C70-F913305357A4}" destId="{83F3E4B5-F7F7-41B3-BA70-26B1A192DD91}" srcOrd="0" destOrd="3" presId="urn:microsoft.com/office/officeart/2005/8/layout/bList2"/>
    <dgm:cxn modelId="{FC382DCD-280B-4FBA-BD41-B485AA6B014C}" type="presOf" srcId="{BC787878-B0B8-4611-897B-9570AE8AB86F}" destId="{2D72B23D-B73A-477B-805A-4DA2FE35B2FB}" srcOrd="0" destOrd="5" presId="urn:microsoft.com/office/officeart/2005/8/layout/bList2"/>
    <dgm:cxn modelId="{246859CF-07A9-408C-813D-3375F3BF3E6A}" type="presOf" srcId="{94518FA8-09EA-42D3-8A2C-C71DD2CA71FD}" destId="{2D72B23D-B73A-477B-805A-4DA2FE35B2FB}" srcOrd="0" destOrd="2" presId="urn:microsoft.com/office/officeart/2005/8/layout/bList2"/>
    <dgm:cxn modelId="{F29A67E2-9221-4680-97B0-3025D0BF47EC}" type="presOf" srcId="{CEB9CFF7-A48C-417F-A403-1403352FB4E1}" destId="{259774DA-AB81-4A35-9D0D-5813353B3214}"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DB5E4B9A-B6B4-427A-A127-9C3013313DED}" type="presParOf" srcId="{AE5673B2-106A-4144-A7A5-07889D7BD845}" destId="{1E7BE447-4D51-441F-AB5E-9B917573ECFA}" srcOrd="0" destOrd="0" presId="urn:microsoft.com/office/officeart/2005/8/layout/bList2"/>
    <dgm:cxn modelId="{95486884-DCE9-4AC6-A43E-D61DAD10B387}" type="presParOf" srcId="{1E7BE447-4D51-441F-AB5E-9B917573ECFA}" destId="{2D72B23D-B73A-477B-805A-4DA2FE35B2FB}" srcOrd="0" destOrd="0" presId="urn:microsoft.com/office/officeart/2005/8/layout/bList2"/>
    <dgm:cxn modelId="{B709BE71-8E94-45FD-934B-834F126853CE}" type="presParOf" srcId="{1E7BE447-4D51-441F-AB5E-9B917573ECFA}" destId="{A97B815A-6055-4127-9A16-98CDEC8A32F8}" srcOrd="1" destOrd="0" presId="urn:microsoft.com/office/officeart/2005/8/layout/bList2"/>
    <dgm:cxn modelId="{265D2D9F-0D55-4FE0-874C-AA0CCDB704C1}" type="presParOf" srcId="{1E7BE447-4D51-441F-AB5E-9B917573ECFA}" destId="{59309587-75CA-498A-9667-37C7904DFB4D}" srcOrd="2" destOrd="0" presId="urn:microsoft.com/office/officeart/2005/8/layout/bList2"/>
    <dgm:cxn modelId="{15DCB640-1AC0-4F11-911E-F8AD1E73AFBE}" type="presParOf" srcId="{1E7BE447-4D51-441F-AB5E-9B917573ECFA}" destId="{E9870623-2013-450C-940B-F5956DD1A7AA}" srcOrd="3" destOrd="0" presId="urn:microsoft.com/office/officeart/2005/8/layout/bList2"/>
    <dgm:cxn modelId="{B58CB0CE-1A6F-414E-A6AE-8B9BA494526E}" type="presParOf" srcId="{AE5673B2-106A-4144-A7A5-07889D7BD845}" destId="{1E562166-775D-45ED-AEDA-0A0922087629}" srcOrd="1" destOrd="0" presId="urn:microsoft.com/office/officeart/2005/8/layout/bList2"/>
    <dgm:cxn modelId="{4506388A-EC88-4205-B39E-0C10B57DC65A}" type="presParOf" srcId="{AE5673B2-106A-4144-A7A5-07889D7BD845}" destId="{3EBE2888-430E-48C2-96C5-114873705565}" srcOrd="2" destOrd="0" presId="urn:microsoft.com/office/officeart/2005/8/layout/bList2"/>
    <dgm:cxn modelId="{F60246DC-818F-4BA6-920C-AE1498468195}" type="presParOf" srcId="{3EBE2888-430E-48C2-96C5-114873705565}" destId="{83F3E4B5-F7F7-41B3-BA70-26B1A192DD91}" srcOrd="0" destOrd="0" presId="urn:microsoft.com/office/officeart/2005/8/layout/bList2"/>
    <dgm:cxn modelId="{D91783A3-944C-46A3-A511-23CD77A4BE88}" type="presParOf" srcId="{3EBE2888-430E-48C2-96C5-114873705565}" destId="{259774DA-AB81-4A35-9D0D-5813353B3214}" srcOrd="1" destOrd="0" presId="urn:microsoft.com/office/officeart/2005/8/layout/bList2"/>
    <dgm:cxn modelId="{4DD6B44A-1F7C-495D-A0A1-8B77E611BAEF}" type="presParOf" srcId="{3EBE2888-430E-48C2-96C5-114873705565}" destId="{6BEC4906-DAB5-447C-98D1-227A680934CE}" srcOrd="2" destOrd="0" presId="urn:microsoft.com/office/officeart/2005/8/layout/bList2"/>
    <dgm:cxn modelId="{3F4FA0CC-755D-4454-9EE8-A170483BEF49}" type="presParOf" srcId="{3EBE2888-430E-48C2-96C5-114873705565}" destId="{8ED1DB2F-C766-40C3-ADCB-85D83C2FE878}"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12B98-5154-4AB4-9C83-48324289BFAD}">
      <dsp:nvSpPr>
        <dsp:cNvPr id="0" name=""/>
        <dsp:cNvSpPr/>
      </dsp:nvSpPr>
      <dsp:spPr>
        <a:xfrm>
          <a:off x="0" y="306161"/>
          <a:ext cx="10171546" cy="2268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9425" tIns="416560" rIns="789425"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Overview of the CCS governance framework, how REC drafting is being developed and updates on key areas:</a:t>
          </a:r>
        </a:p>
        <a:p>
          <a:pPr marL="228600" lvl="2" indent="-114300" algn="l" defTabSz="622300">
            <a:lnSpc>
              <a:spcPct val="90000"/>
            </a:lnSpc>
            <a:spcBef>
              <a:spcPct val="0"/>
            </a:spcBef>
            <a:spcAft>
              <a:spcPct val="15000"/>
            </a:spcAft>
            <a:buChar char="•"/>
          </a:pPr>
          <a:r>
            <a:rPr lang="en-GB" sz="1400" kern="1200" dirty="0">
              <a:latin typeface="Roboto"/>
              <a:ea typeface="Roboto"/>
              <a:cs typeface="Roboto"/>
            </a:rPr>
            <a:t>Qualification, including Information Security and Data Protection assessments</a:t>
          </a:r>
        </a:p>
        <a:p>
          <a:pPr marL="228600" lvl="2"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SEC/REC interactions and alignment</a:t>
          </a:r>
        </a:p>
        <a:p>
          <a:pPr marL="228600" lvl="2" indent="-114300" algn="l" defTabSz="622300" rtl="0">
            <a:lnSpc>
              <a:spcPct val="90000"/>
            </a:lnSpc>
            <a:spcBef>
              <a:spcPct val="0"/>
            </a:spcBef>
            <a:spcAft>
              <a:spcPct val="15000"/>
            </a:spcAft>
            <a:buChar char="•"/>
          </a:pPr>
          <a:r>
            <a:rPr lang="en-GB" sz="1400" kern="1200" dirty="0">
              <a:latin typeface="Roboto"/>
              <a:ea typeface="Roboto"/>
              <a:cs typeface="Roboto"/>
            </a:rPr>
            <a:t>Assurance reporting and monitoring</a:t>
          </a:r>
        </a:p>
        <a:p>
          <a:pPr marL="228600" lvl="2"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Charging methodology</a:t>
          </a:r>
        </a:p>
        <a:p>
          <a:pPr marL="228600" lvl="2"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Consumer Consent arrangements, including ATP, EDH and </a:t>
          </a:r>
          <a:r>
            <a:rPr lang="en-GB" sz="1400" kern="1200" dirty="0" err="1">
              <a:latin typeface="Roboto" panose="02000000000000000000" pitchFamily="2" charset="0"/>
              <a:ea typeface="Roboto" panose="02000000000000000000" pitchFamily="2" charset="0"/>
              <a:cs typeface="Roboto" panose="02000000000000000000" pitchFamily="2" charset="0"/>
            </a:rPr>
            <a:t>RECCo</a:t>
          </a:r>
          <a:r>
            <a:rPr lang="en-GB" sz="1400" kern="1200" dirty="0">
              <a:latin typeface="Roboto" panose="02000000000000000000" pitchFamily="2" charset="0"/>
              <a:ea typeface="Roboto" panose="02000000000000000000" pitchFamily="2" charset="0"/>
              <a:cs typeface="Roboto" panose="02000000000000000000" pitchFamily="2" charset="0"/>
            </a:rPr>
            <a:t> responsibilities</a:t>
          </a:r>
        </a:p>
        <a:p>
          <a:pPr marL="114300" lvl="1"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Overview of the extension of the existing Access Agreement to include CCS</a:t>
          </a:r>
        </a:p>
      </dsp:txBody>
      <dsp:txXfrm>
        <a:off x="0" y="306161"/>
        <a:ext cx="10171546" cy="2268000"/>
      </dsp:txXfrm>
    </dsp:sp>
    <dsp:sp modelId="{14C623FF-BC51-4D18-BBBC-582855024875}">
      <dsp:nvSpPr>
        <dsp:cNvPr id="0" name=""/>
        <dsp:cNvSpPr/>
      </dsp:nvSpPr>
      <dsp:spPr>
        <a:xfrm>
          <a:off x="508577" y="10961"/>
          <a:ext cx="7120082" cy="590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22" tIns="0" rIns="269122" bIns="0" numCol="1" spcCol="1270" anchor="ctr" anchorCtr="0">
          <a:noAutofit/>
        </a:bodyPr>
        <a:lstStyle/>
        <a:p>
          <a:pPr marL="0" lvl="0" indent="0" algn="l" defTabSz="622300">
            <a:lnSpc>
              <a:spcPct val="90000"/>
            </a:lnSpc>
            <a:spcBef>
              <a:spcPct val="0"/>
            </a:spcBef>
            <a:spcAft>
              <a:spcPct val="35000"/>
            </a:spcAft>
            <a:buNone/>
          </a:pPr>
          <a:r>
            <a:rPr lang="en-GB" sz="1400" b="1" kern="1200" dirty="0">
              <a:latin typeface="Roboto" panose="02000000000000000000" pitchFamily="2" charset="0"/>
              <a:ea typeface="Roboto" panose="02000000000000000000" pitchFamily="2" charset="0"/>
              <a:cs typeface="Roboto" panose="02000000000000000000" pitchFamily="2" charset="0"/>
            </a:rPr>
            <a:t>Topic Solution Group (01/07) – CCS Governance &amp; REC Access Agreement: </a:t>
          </a:r>
        </a:p>
      </dsp:txBody>
      <dsp:txXfrm>
        <a:off x="537398" y="39782"/>
        <a:ext cx="7062440" cy="532758"/>
      </dsp:txXfrm>
    </dsp:sp>
    <dsp:sp modelId="{2D27BF9F-1547-498A-BE65-E7ACF944E649}">
      <dsp:nvSpPr>
        <dsp:cNvPr id="0" name=""/>
        <dsp:cNvSpPr/>
      </dsp:nvSpPr>
      <dsp:spPr>
        <a:xfrm>
          <a:off x="0" y="2890980"/>
          <a:ext cx="10171546" cy="2016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9425" tIns="416560" rIns="789425"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dirty="0">
              <a:latin typeface="Roboto"/>
              <a:ea typeface="Roboto"/>
              <a:cs typeface="Roboto"/>
            </a:rPr>
            <a:t>The CCS provider provided an overview of how the system will work from the perspective of CCS Users – Authorised Third Parties and Energy Data Holders</a:t>
          </a:r>
        </a:p>
        <a:p>
          <a:pPr marL="114300" lvl="1"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Other updates:</a:t>
          </a:r>
        </a:p>
        <a:p>
          <a:pPr marL="228600" lvl="2" indent="-114300" algn="l" defTabSz="622300" rtl="0">
            <a:lnSpc>
              <a:spcPct val="90000"/>
            </a:lnSpc>
            <a:spcBef>
              <a:spcPct val="0"/>
            </a:spcBef>
            <a:spcAft>
              <a:spcPct val="15000"/>
            </a:spcAft>
            <a:buChar char="•"/>
          </a:pPr>
          <a:r>
            <a:rPr lang="en-GB" sz="1400" kern="1200" dirty="0">
              <a:latin typeface="Roboto"/>
              <a:ea typeface="Roboto"/>
              <a:cs typeface="Roboto"/>
            </a:rPr>
            <a:t>Progress on the Consent Data Schema (the specific data and its format to be shared in the token that will capture what access has been granted)</a:t>
          </a:r>
        </a:p>
        <a:p>
          <a:pPr marL="228600" lvl="2"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Technical configuration options, with 7/8 being confirmed</a:t>
          </a:r>
        </a:p>
        <a:p>
          <a:pPr marL="228600" lvl="2" indent="-114300" algn="l" defTabSz="622300">
            <a:lnSpc>
              <a:spcPct val="90000"/>
            </a:lnSpc>
            <a:spcBef>
              <a:spcPct val="0"/>
            </a:spcBef>
            <a:spcAft>
              <a:spcPct val="15000"/>
            </a:spcAft>
            <a:buChar char="•"/>
          </a:pPr>
          <a:r>
            <a:rPr lang="en-GB" sz="1400" kern="1200" dirty="0">
              <a:latin typeface="Roboto" panose="02000000000000000000" pitchFamily="2" charset="0"/>
              <a:ea typeface="Roboto" panose="02000000000000000000" pitchFamily="2" charset="0"/>
              <a:cs typeface="Roboto" panose="02000000000000000000" pitchFamily="2" charset="0"/>
            </a:rPr>
            <a:t>Policy position on consent validation during CCS outages</a:t>
          </a:r>
        </a:p>
      </dsp:txBody>
      <dsp:txXfrm>
        <a:off x="0" y="2890980"/>
        <a:ext cx="10171546" cy="2016000"/>
      </dsp:txXfrm>
    </dsp:sp>
    <dsp:sp modelId="{830FDB43-D3E8-422D-9718-2E1CA0811055}">
      <dsp:nvSpPr>
        <dsp:cNvPr id="0" name=""/>
        <dsp:cNvSpPr/>
      </dsp:nvSpPr>
      <dsp:spPr>
        <a:xfrm>
          <a:off x="508577" y="2682161"/>
          <a:ext cx="7120082"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22" tIns="0" rIns="269122" bIns="0" numCol="1" spcCol="1270" anchor="ctr" anchorCtr="0">
          <a:noAutofit/>
        </a:bodyPr>
        <a:lstStyle/>
        <a:p>
          <a:pPr marL="0" lvl="0" indent="0" algn="l" defTabSz="622300">
            <a:lnSpc>
              <a:spcPct val="90000"/>
            </a:lnSpc>
            <a:spcBef>
              <a:spcPct val="0"/>
            </a:spcBef>
            <a:spcAft>
              <a:spcPct val="35000"/>
            </a:spcAft>
            <a:buNone/>
          </a:pPr>
          <a:r>
            <a:rPr lang="en-GB" sz="1400" b="1" kern="1200" dirty="0">
              <a:latin typeface="Roboto" panose="02000000000000000000" pitchFamily="2" charset="0"/>
              <a:ea typeface="Roboto" panose="02000000000000000000" pitchFamily="2" charset="0"/>
              <a:cs typeface="Roboto" panose="02000000000000000000" pitchFamily="2" charset="0"/>
            </a:rPr>
            <a:t>Topic Solution Group (17/06) – CCS User Platform Demo</a:t>
          </a:r>
        </a:p>
      </dsp:txBody>
      <dsp:txXfrm>
        <a:off x="537398" y="2710982"/>
        <a:ext cx="7062440" cy="532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7472F-D091-4451-A8D9-A7B2CF0B7F65}">
      <dsp:nvSpPr>
        <dsp:cNvPr id="0" name=""/>
        <dsp:cNvSpPr/>
      </dsp:nvSpPr>
      <dsp:spPr>
        <a:xfrm>
          <a:off x="2127979" y="739934"/>
          <a:ext cx="2769152" cy="184702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Refining design to enable baselining - continued</a:t>
          </a:r>
        </a:p>
      </dsp:txBody>
      <dsp:txXfrm>
        <a:off x="2571044" y="739934"/>
        <a:ext cx="2326088" cy="1847024"/>
      </dsp:txXfrm>
    </dsp:sp>
    <dsp:sp modelId="{451AC7A7-C589-4CEB-8A7D-A998AF148E6F}">
      <dsp:nvSpPr>
        <dsp:cNvPr id="0" name=""/>
        <dsp:cNvSpPr/>
      </dsp:nvSpPr>
      <dsp:spPr>
        <a:xfrm>
          <a:off x="2127979" y="2586959"/>
          <a:ext cx="2769152" cy="1847024"/>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REC drafting based on design</a:t>
          </a:r>
        </a:p>
      </dsp:txBody>
      <dsp:txXfrm>
        <a:off x="2571044" y="2586959"/>
        <a:ext cx="2326088" cy="1847024"/>
      </dsp:txXfrm>
    </dsp:sp>
    <dsp:sp modelId="{1C5FA57B-AC42-478B-BB59-16185DC7EE5E}">
      <dsp:nvSpPr>
        <dsp:cNvPr id="0" name=""/>
        <dsp:cNvSpPr/>
      </dsp:nvSpPr>
      <dsp:spPr>
        <a:xfrm>
          <a:off x="651098" y="1493"/>
          <a:ext cx="1846101" cy="184610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Roboto" panose="02000000000000000000" pitchFamily="2" charset="0"/>
              <a:ea typeface="Roboto" panose="02000000000000000000" pitchFamily="2" charset="0"/>
              <a:cs typeface="Roboto" panose="02000000000000000000" pitchFamily="2" charset="0"/>
            </a:rPr>
            <a:t>Current activity</a:t>
          </a:r>
        </a:p>
      </dsp:txBody>
      <dsp:txXfrm>
        <a:off x="921453" y="271848"/>
        <a:ext cx="1305391" cy="1305391"/>
      </dsp:txXfrm>
    </dsp:sp>
    <dsp:sp modelId="{E7EAF1B8-CDA8-4715-83FE-2F094A87E424}">
      <dsp:nvSpPr>
        <dsp:cNvPr id="0" name=""/>
        <dsp:cNvSpPr/>
      </dsp:nvSpPr>
      <dsp:spPr>
        <a:xfrm>
          <a:off x="6743234" y="739934"/>
          <a:ext cx="2769152" cy="1847024"/>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marL="0" lvl="0" indent="0" algn="l" defTabSz="622300" rtl="0">
            <a:lnSpc>
              <a:spcPct val="90000"/>
            </a:lnSpc>
            <a:spcBef>
              <a:spcPct val="0"/>
            </a:spcBef>
            <a:spcAft>
              <a:spcPct val="35000"/>
            </a:spcAft>
            <a:buNone/>
          </a:pPr>
          <a:r>
            <a:rPr lang="en-GB" sz="1400" kern="1200" dirty="0">
              <a:latin typeface="Roboto"/>
              <a:ea typeface="Roboto"/>
              <a:cs typeface="Roboto"/>
            </a:rPr>
            <a:t>Wednesday 15 July</a:t>
          </a:r>
          <a:r>
            <a:rPr lang="en-GB" sz="1400" kern="1200" dirty="0">
              <a:solidFill>
                <a:srgbClr val="000000">
                  <a:hueOff val="0"/>
                  <a:satOff val="0"/>
                  <a:lumOff val="0"/>
                  <a:alphaOff val="0"/>
                </a:srgbClr>
              </a:solidFill>
              <a:latin typeface="Roboto"/>
              <a:ea typeface="Roboto"/>
              <a:cs typeface="Roboto"/>
            </a:rPr>
            <a:t>:  	</a:t>
          </a:r>
          <a:br>
            <a:rPr lang="en-GB" sz="1400" kern="1200" dirty="0">
              <a:solidFill>
                <a:srgbClr val="000000">
                  <a:hueOff val="0"/>
                  <a:satOff val="0"/>
                  <a:lumOff val="0"/>
                  <a:alphaOff val="0"/>
                </a:srgbClr>
              </a:solidFill>
              <a:latin typeface="Roboto"/>
              <a:ea typeface="Roboto"/>
              <a:cs typeface="Roboto"/>
            </a:rPr>
          </a:br>
          <a:br>
            <a:rPr lang="en-GB" sz="1400" kern="1200" dirty="0">
              <a:solidFill>
                <a:srgbClr val="000000">
                  <a:hueOff val="0"/>
                  <a:satOff val="0"/>
                  <a:lumOff val="0"/>
                  <a:alphaOff val="0"/>
                </a:srgbClr>
              </a:solidFill>
              <a:latin typeface="Roboto"/>
              <a:ea typeface="Roboto"/>
              <a:cs typeface="Roboto"/>
            </a:rPr>
          </a:br>
          <a:r>
            <a:rPr lang="en-GB" sz="1400" kern="1200" dirty="0">
              <a:solidFill>
                <a:srgbClr val="000000">
                  <a:hueOff val="0"/>
                  <a:satOff val="0"/>
                  <a:lumOff val="0"/>
                  <a:alphaOff val="0"/>
                </a:srgbClr>
              </a:solidFill>
              <a:latin typeface="Roboto"/>
              <a:ea typeface="Roboto"/>
              <a:cs typeface="Roboto"/>
            </a:rPr>
            <a:t>Identity Verification</a:t>
          </a:r>
        </a:p>
      </dsp:txBody>
      <dsp:txXfrm>
        <a:off x="7186298" y="739934"/>
        <a:ext cx="2326088" cy="1847024"/>
      </dsp:txXfrm>
    </dsp:sp>
    <dsp:sp modelId="{FDB4FD72-520C-475E-8E18-44745108C051}">
      <dsp:nvSpPr>
        <dsp:cNvPr id="0" name=""/>
        <dsp:cNvSpPr/>
      </dsp:nvSpPr>
      <dsp:spPr>
        <a:xfrm>
          <a:off x="6743234" y="2586959"/>
          <a:ext cx="2769152" cy="1847024"/>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Wednesday 29 July</a:t>
          </a:r>
          <a: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  	</a:t>
          </a:r>
          <a:b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br>
          <a:b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br>
          <a:r>
            <a:rPr lang="en-GB" sz="1400" kern="1200" dirty="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TBC</a:t>
          </a:r>
        </a:p>
      </dsp:txBody>
      <dsp:txXfrm>
        <a:off x="7186298" y="2586959"/>
        <a:ext cx="2326088" cy="1847024"/>
      </dsp:txXfrm>
    </dsp:sp>
    <dsp:sp modelId="{C13EAB99-96A8-4419-B24D-D07FA88ADD54}">
      <dsp:nvSpPr>
        <dsp:cNvPr id="0" name=""/>
        <dsp:cNvSpPr/>
      </dsp:nvSpPr>
      <dsp:spPr>
        <a:xfrm>
          <a:off x="5266352" y="1493"/>
          <a:ext cx="1846101" cy="184610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GB" sz="1400" b="1" kern="1200">
              <a:latin typeface="Roboto" panose="02000000000000000000" pitchFamily="2" charset="0"/>
              <a:ea typeface="Roboto" panose="02000000000000000000" pitchFamily="2" charset="0"/>
              <a:cs typeface="Roboto" panose="02000000000000000000" pitchFamily="2" charset="0"/>
            </a:rPr>
            <a:t>CCS Topic Solution Groups</a:t>
          </a:r>
          <a:endParaRPr lang="en-GB" sz="1400" b="1" kern="1200" dirty="0">
            <a:latin typeface="Roboto" panose="02000000000000000000" pitchFamily="2" charset="0"/>
            <a:ea typeface="Roboto" panose="02000000000000000000" pitchFamily="2" charset="0"/>
            <a:cs typeface="Roboto" panose="02000000000000000000" pitchFamily="2" charset="0"/>
          </a:endParaRPr>
        </a:p>
      </dsp:txBody>
      <dsp:txXfrm>
        <a:off x="5536707" y="271848"/>
        <a:ext cx="1305391" cy="13053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4848" y="68348"/>
          <a:ext cx="4879334" cy="3642320"/>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latin typeface="Roboto" panose="02000000000000000000" pitchFamily="2" charset="0"/>
              <a:ea typeface="Roboto" panose="02000000000000000000" pitchFamily="2" charset="0"/>
              <a:cs typeface="Roboto" panose="02000000000000000000" pitchFamily="2" charset="0"/>
            </a:rPr>
            <a:t>This Issue seeks to solve the gap between the documented REC Crossed Meters process and how it is being applied operationally. </a:t>
          </a:r>
        </a:p>
        <a:p>
          <a:pPr marL="171450" lvl="1" indent="-171450" algn="l" defTabSz="800100">
            <a:lnSpc>
              <a:spcPct val="90000"/>
            </a:lnSpc>
            <a:spcBef>
              <a:spcPct val="0"/>
            </a:spcBef>
            <a:spcAft>
              <a:spcPct val="15000"/>
            </a:spcAft>
            <a:buChar char="•"/>
          </a:pPr>
          <a:r>
            <a:rPr lang="en-GB" sz="1800" kern="1200" dirty="0">
              <a:latin typeface="Roboto" panose="02000000000000000000" pitchFamily="2" charset="0"/>
              <a:ea typeface="Roboto" panose="02000000000000000000" pitchFamily="2" charset="0"/>
              <a:cs typeface="Roboto" panose="02000000000000000000" pitchFamily="2" charset="0"/>
            </a:rPr>
            <a:t>The aim is to ensure all Parties fully understand the process, apply it consistently, and have the support necessary to achieve timely, correct resolution of Crossed Meter cases.</a:t>
          </a:r>
        </a:p>
      </dsp:txBody>
      <dsp:txXfrm>
        <a:off x="90192" y="153692"/>
        <a:ext cx="4708646" cy="3556976"/>
      </dsp:txXfrm>
    </dsp:sp>
    <dsp:sp modelId="{59309587-75CA-498A-9667-37C7904DFB4D}">
      <dsp:nvSpPr>
        <dsp:cNvPr id="0" name=""/>
        <dsp:cNvSpPr/>
      </dsp:nvSpPr>
      <dsp:spPr>
        <a:xfrm>
          <a:off x="4848" y="3710668"/>
          <a:ext cx="4879334" cy="1566197"/>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0" rIns="72390" bIns="0" numCol="1" spcCol="1270" anchor="ctr" anchorCtr="0">
          <a:noAutofit/>
        </a:bodyPr>
        <a:lstStyle/>
        <a:p>
          <a:pPr marL="0" lvl="0" indent="0" algn="l" defTabSz="2533650">
            <a:lnSpc>
              <a:spcPct val="90000"/>
            </a:lnSpc>
            <a:spcBef>
              <a:spcPct val="0"/>
            </a:spcBef>
            <a:spcAft>
              <a:spcPct val="35000"/>
            </a:spcAft>
            <a:buNone/>
          </a:pPr>
          <a:r>
            <a:rPr lang="en-GB" sz="5700" kern="1200">
              <a:latin typeface="Roboto" panose="02000000000000000000" pitchFamily="2" charset="0"/>
              <a:ea typeface="Roboto" panose="02000000000000000000" pitchFamily="2" charset="0"/>
              <a:cs typeface="Roboto" panose="02000000000000000000" pitchFamily="2" charset="0"/>
            </a:rPr>
            <a:t>Issue</a:t>
          </a:r>
        </a:p>
      </dsp:txBody>
      <dsp:txXfrm>
        <a:off x="4848" y="3710668"/>
        <a:ext cx="3436151" cy="1566197"/>
      </dsp:txXfrm>
    </dsp:sp>
    <dsp:sp modelId="{E9870623-2013-450C-940B-F5956DD1A7AA}">
      <dsp:nvSpPr>
        <dsp:cNvPr id="0" name=""/>
        <dsp:cNvSpPr/>
      </dsp:nvSpPr>
      <dsp:spPr>
        <a:xfrm>
          <a:off x="3195386" y="3900911"/>
          <a:ext cx="1280842" cy="1221856"/>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5496420" y="64501"/>
          <a:ext cx="4879334" cy="3642320"/>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dirty="0">
              <a:latin typeface="Roboto" panose="02000000000000000000" pitchFamily="2" charset="0"/>
              <a:ea typeface="Roboto" panose="02000000000000000000" pitchFamily="2" charset="0"/>
              <a:cs typeface="Roboto" panose="02000000000000000000" pitchFamily="2" charset="0"/>
            </a:rPr>
            <a:t>Information request (10 April – 08 May)</a:t>
          </a:r>
        </a:p>
        <a:p>
          <a:pPr marL="171450" lvl="1" indent="-171450" algn="l" defTabSz="800100">
            <a:lnSpc>
              <a:spcPct val="90000"/>
            </a:lnSpc>
            <a:spcBef>
              <a:spcPct val="0"/>
            </a:spcBef>
            <a:spcAft>
              <a:spcPct val="15000"/>
            </a:spcAft>
            <a:buChar char="•"/>
          </a:pPr>
          <a:endParaRPr lang="en-GB" sz="1800" kern="1200" dirty="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Char char="•"/>
          </a:pPr>
          <a:r>
            <a:rPr lang="en-GB" sz="1800" kern="1200" dirty="0">
              <a:latin typeface="Roboto" panose="02000000000000000000" pitchFamily="2" charset="0"/>
              <a:ea typeface="Roboto" panose="02000000000000000000" pitchFamily="2" charset="0"/>
              <a:cs typeface="Roboto" panose="02000000000000000000" pitchFamily="2" charset="0"/>
            </a:rPr>
            <a:t>Change Issues Group 4 June (session 1)</a:t>
          </a:r>
        </a:p>
      </dsp:txBody>
      <dsp:txXfrm>
        <a:off x="5581764" y="149845"/>
        <a:ext cx="4708646" cy="3556976"/>
      </dsp:txXfrm>
    </dsp:sp>
    <dsp:sp modelId="{5FB7CE3B-A9EA-4CAD-9FB4-015ABC464307}">
      <dsp:nvSpPr>
        <dsp:cNvPr id="0" name=""/>
        <dsp:cNvSpPr/>
      </dsp:nvSpPr>
      <dsp:spPr>
        <a:xfrm>
          <a:off x="5496420" y="3706821"/>
          <a:ext cx="4879334" cy="1566197"/>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0" rIns="72390" bIns="0" numCol="1" spcCol="1270" anchor="ctr" anchorCtr="0">
          <a:noAutofit/>
        </a:bodyPr>
        <a:lstStyle/>
        <a:p>
          <a:pPr marL="0" lvl="0" indent="0" algn="l" defTabSz="2533650">
            <a:lnSpc>
              <a:spcPct val="90000"/>
            </a:lnSpc>
            <a:spcBef>
              <a:spcPct val="0"/>
            </a:spcBef>
            <a:spcAft>
              <a:spcPct val="35000"/>
            </a:spcAft>
            <a:buNone/>
          </a:pPr>
          <a:r>
            <a:rPr lang="en-GB" sz="5700" kern="1200">
              <a:latin typeface="Roboto" panose="02000000000000000000" pitchFamily="2" charset="0"/>
              <a:ea typeface="Roboto" panose="02000000000000000000" pitchFamily="2" charset="0"/>
              <a:cs typeface="Roboto" panose="02000000000000000000" pitchFamily="2" charset="0"/>
            </a:rPr>
            <a:t>Progress so far</a:t>
          </a:r>
        </a:p>
      </dsp:txBody>
      <dsp:txXfrm>
        <a:off x="5496420" y="3706821"/>
        <a:ext cx="3436151" cy="1566197"/>
      </dsp:txXfrm>
    </dsp:sp>
    <dsp:sp modelId="{3ADE0D21-F4D8-42C6-BEBB-886B839101F1}">
      <dsp:nvSpPr>
        <dsp:cNvPr id="0" name=""/>
        <dsp:cNvSpPr/>
      </dsp:nvSpPr>
      <dsp:spPr>
        <a:xfrm>
          <a:off x="8969884" y="3842543"/>
          <a:ext cx="1172535" cy="1237243"/>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955" y="83948"/>
          <a:ext cx="4850911" cy="3621102"/>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Guidance Document to include</a:t>
          </a:r>
        </a:p>
        <a:p>
          <a:pPr marL="171450" lvl="1" indent="-171450" algn="l" defTabSz="800100">
            <a:lnSpc>
              <a:spcPct val="90000"/>
            </a:lnSpc>
            <a:spcBef>
              <a:spcPct val="0"/>
            </a:spcBef>
            <a:spcAft>
              <a:spcPct val="15000"/>
            </a:spcAft>
            <a:buChar char="•"/>
          </a:pPr>
          <a:endParaRPr lang="en-GB" sz="1800" kern="1200" dirty="0">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Roboto" panose="02000000000000000000" pitchFamily="2" charset="0"/>
              <a:ea typeface="Roboto" panose="02000000000000000000" pitchFamily="2" charset="0"/>
              <a:cs typeface="Roboto" panose="02000000000000000000" pitchFamily="2" charset="0"/>
            </a:rPr>
            <a:t>Trigger indicators (unusual consumption reads, repeated address mismatches, duplicate MSN)</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Roboto" panose="02000000000000000000" pitchFamily="2" charset="0"/>
              <a:ea typeface="Roboto" panose="02000000000000000000" pitchFamily="2" charset="0"/>
              <a:cs typeface="Roboto" panose="02000000000000000000" pitchFamily="2" charset="0"/>
            </a:rPr>
            <a:t>Diagnostic steps (photographic evidence from site visits)</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Roboto" panose="02000000000000000000" pitchFamily="2" charset="0"/>
              <a:ea typeface="Roboto" panose="02000000000000000000" pitchFamily="2" charset="0"/>
              <a:cs typeface="Roboto" panose="02000000000000000000" pitchFamily="2" charset="0"/>
            </a:rPr>
            <a:t>Recommendations on what constitutes a ‘minimum evidence pack’ (photographs, address validation checks)</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Roboto" panose="02000000000000000000" pitchFamily="2" charset="0"/>
              <a:ea typeface="Roboto" panose="02000000000000000000" pitchFamily="2" charset="0"/>
              <a:cs typeface="Roboto" panose="02000000000000000000" pitchFamily="2" charset="0"/>
            </a:rPr>
            <a:t>Successful ‘worked’ examples (multi-Party coordination)</a:t>
          </a:r>
        </a:p>
        <a:p>
          <a:pPr marL="171450" lvl="1" indent="-171450" algn="l" defTabSz="711200">
            <a:lnSpc>
              <a:spcPct val="90000"/>
            </a:lnSpc>
            <a:spcBef>
              <a:spcPct val="0"/>
            </a:spcBef>
            <a:spcAft>
              <a:spcPct val="15000"/>
            </a:spcAft>
            <a:buChar char="•"/>
          </a:pPr>
          <a:endParaRPr lang="en-GB" sz="1600" kern="1200">
            <a:latin typeface="+mn-lt"/>
          </a:endParaRPr>
        </a:p>
      </dsp:txBody>
      <dsp:txXfrm>
        <a:off x="94802" y="168795"/>
        <a:ext cx="4681217" cy="3536255"/>
      </dsp:txXfrm>
    </dsp:sp>
    <dsp:sp modelId="{59309587-75CA-498A-9667-37C7904DFB4D}">
      <dsp:nvSpPr>
        <dsp:cNvPr id="0" name=""/>
        <dsp:cNvSpPr/>
      </dsp:nvSpPr>
      <dsp:spPr>
        <a:xfrm>
          <a:off x="9955" y="3705050"/>
          <a:ext cx="4850911" cy="1557074"/>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0" rIns="64770" bIns="0" numCol="1" spcCol="1270" anchor="ctr" anchorCtr="0">
          <a:noAutofit/>
        </a:bodyPr>
        <a:lstStyle/>
        <a:p>
          <a:pPr marL="0" lvl="0" indent="0" algn="l" defTabSz="2266950">
            <a:lnSpc>
              <a:spcPct val="90000"/>
            </a:lnSpc>
            <a:spcBef>
              <a:spcPct val="0"/>
            </a:spcBef>
            <a:spcAft>
              <a:spcPct val="35000"/>
            </a:spcAft>
            <a:buNone/>
          </a:pPr>
          <a:r>
            <a:rPr lang="en-GB" sz="5100" kern="1200" dirty="0">
              <a:latin typeface="Roboto" panose="02000000000000000000" pitchFamily="2" charset="0"/>
              <a:ea typeface="Roboto" panose="02000000000000000000" pitchFamily="2" charset="0"/>
              <a:cs typeface="Roboto" panose="02000000000000000000" pitchFamily="2" charset="0"/>
            </a:rPr>
            <a:t>Quick wins agreed</a:t>
          </a:r>
        </a:p>
      </dsp:txBody>
      <dsp:txXfrm>
        <a:off x="9955" y="3705050"/>
        <a:ext cx="3416134" cy="1557074"/>
      </dsp:txXfrm>
    </dsp:sp>
    <dsp:sp modelId="{E9870623-2013-450C-940B-F5956DD1A7AA}">
      <dsp:nvSpPr>
        <dsp:cNvPr id="0" name=""/>
        <dsp:cNvSpPr/>
      </dsp:nvSpPr>
      <dsp:spPr>
        <a:xfrm>
          <a:off x="3181907" y="3894185"/>
          <a:ext cx="1273381" cy="1214738"/>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5469538" y="67993"/>
          <a:ext cx="4850911" cy="3621102"/>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Roboto" panose="02000000000000000000" pitchFamily="2" charset="0"/>
              <a:ea typeface="Roboto" panose="02000000000000000000" pitchFamily="2" charset="0"/>
              <a:cs typeface="Roboto" panose="02000000000000000000" pitchFamily="2" charset="0"/>
            </a:rPr>
            <a:t>Expected update cadence, including providing updates even where there is no change in progress</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Roboto" panose="02000000000000000000" pitchFamily="2" charset="0"/>
              <a:ea typeface="Roboto" panose="02000000000000000000" pitchFamily="2" charset="0"/>
              <a:cs typeface="Roboto" panose="02000000000000000000" pitchFamily="2" charset="0"/>
            </a:rPr>
            <a:t>Reminders around existing obligations (SLAs, accurate contact details)</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Roboto" panose="02000000000000000000" pitchFamily="2" charset="0"/>
              <a:ea typeface="Roboto" panose="02000000000000000000" pitchFamily="2" charset="0"/>
              <a:cs typeface="Roboto" panose="02000000000000000000" pitchFamily="2" charset="0"/>
            </a:rPr>
            <a:t>Clearer decision points between address and Crossed Meter processes</a:t>
          </a:r>
        </a:p>
        <a:p>
          <a:pPr marL="171450" lvl="1" indent="-171450" algn="l" defTabSz="7112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5554385" y="152840"/>
        <a:ext cx="4681217" cy="3536255"/>
      </dsp:txXfrm>
    </dsp:sp>
    <dsp:sp modelId="{6BEC4906-DAB5-447C-98D1-227A680934CE}">
      <dsp:nvSpPr>
        <dsp:cNvPr id="0" name=""/>
        <dsp:cNvSpPr/>
      </dsp:nvSpPr>
      <dsp:spPr>
        <a:xfrm>
          <a:off x="5469538" y="3689095"/>
          <a:ext cx="4850911" cy="1557074"/>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0" rIns="64770" bIns="0" numCol="1" spcCol="1270" anchor="ctr" anchorCtr="0">
          <a:noAutofit/>
        </a:bodyPr>
        <a:lstStyle/>
        <a:p>
          <a:pPr marL="0" lvl="0" indent="0" algn="l" defTabSz="2266950">
            <a:lnSpc>
              <a:spcPct val="90000"/>
            </a:lnSpc>
            <a:spcBef>
              <a:spcPct val="0"/>
            </a:spcBef>
            <a:spcAft>
              <a:spcPct val="35000"/>
            </a:spcAft>
            <a:buNone/>
          </a:pPr>
          <a:r>
            <a:rPr lang="en-GB" sz="5100" kern="1200" dirty="0">
              <a:latin typeface="Roboto" panose="02000000000000000000" pitchFamily="2" charset="0"/>
              <a:ea typeface="Roboto" panose="02000000000000000000" pitchFamily="2" charset="0"/>
              <a:cs typeface="Roboto" panose="02000000000000000000" pitchFamily="2" charset="0"/>
            </a:rPr>
            <a:t>Quick wins agreed</a:t>
          </a:r>
        </a:p>
      </dsp:txBody>
      <dsp:txXfrm>
        <a:off x="5469538" y="3689095"/>
        <a:ext cx="3416134" cy="1557074"/>
      </dsp:txXfrm>
    </dsp:sp>
    <dsp:sp modelId="{8ED1DB2F-C766-40C3-ADCB-85D83C2FE878}">
      <dsp:nvSpPr>
        <dsp:cNvPr id="0" name=""/>
        <dsp:cNvSpPr/>
      </dsp:nvSpPr>
      <dsp:spPr>
        <a:xfrm>
          <a:off x="8814668" y="3860071"/>
          <a:ext cx="1267676" cy="127855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02/07/2026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Disagreement / stalemate handling </a:t>
            </a:r>
          </a:p>
          <a:p>
            <a:r>
              <a:rPr lang="en-GB" sz="1200" kern="1200">
                <a:solidFill>
                  <a:schemeClr val="tx1"/>
                </a:solidFill>
                <a:effectLst/>
                <a:latin typeface="+mn-lt"/>
                <a:ea typeface="+mn-ea"/>
                <a:cs typeface="+mn-cs"/>
              </a:rPr>
              <a:t>- Feedback: </a:t>
            </a:r>
            <a:r>
              <a:rPr lang="en-US" sz="1200" kern="1200">
                <a:solidFill>
                  <a:schemeClr val="tx1"/>
                </a:solidFill>
                <a:effectLst/>
                <a:latin typeface="+mn-lt"/>
                <a:ea typeface="+mn-ea"/>
                <a:cs typeface="+mn-cs"/>
              </a:rPr>
              <a:t>Limited guidance on what to do when parties disagree; even with evidence, disagreements can persist. This leads to case deadlock, inconsistent workaround behaviors (e.g., duplications).</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a:solidFill>
                  <a:srgbClr val="000000"/>
                </a:solidFill>
                <a:effectLst/>
                <a:latin typeface="+mn-lt"/>
                <a:cs typeface="Arial" panose="020B0604020202020204" pitchFamily="34" charset="0"/>
              </a:rPr>
              <a:t>Smart metering / DCC dependency (GUID updates)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a:solidFill>
                  <a:srgbClr val="000000"/>
                </a:solidFill>
                <a:effectLst/>
                <a:latin typeface="+mn-lt"/>
                <a:cs typeface="Arial" panose="020B0604020202020204" pitchFamily="34" charset="0"/>
              </a:rPr>
              <a:t>- Feedback: </a:t>
            </a:r>
            <a:r>
              <a:rPr lang="en-US" sz="1200" kern="1200">
                <a:solidFill>
                  <a:schemeClr val="tx1"/>
                </a:solidFill>
                <a:effectLst/>
                <a:latin typeface="+mn-lt"/>
                <a:ea typeface="+mn-ea"/>
                <a:cs typeface="+mn-cs"/>
              </a:rPr>
              <a:t>Updates to DCC (GUID alignment) can extend resolution by weeks in smart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Gas vs electricity consistency &amp; ONUPD discipline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 Feedback: </a:t>
            </a:r>
            <a:r>
              <a:rPr lang="en-US" sz="1200" kern="1200">
                <a:solidFill>
                  <a:schemeClr val="tx1"/>
                </a:solidFill>
                <a:effectLst/>
                <a:latin typeface="+mn-lt"/>
                <a:ea typeface="+mn-ea"/>
                <a:cs typeface="+mn-cs"/>
              </a:rPr>
              <a:t>Gas process are not always treated as mandatory; ONUPDs sometimes are not actioned/passed on. All this us leading to duplicates and billing impacts.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a:solidFill>
                <a:srgbClr val="000000"/>
              </a:solidFill>
              <a:effectLst/>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a:solidFill>
                  <a:srgbClr val="000000"/>
                </a:solidFill>
                <a:effectLst/>
                <a:latin typeface="+mn-lt"/>
                <a:cs typeface="Arial" panose="020B0604020202020204" pitchFamily="34" charset="0"/>
              </a:rPr>
              <a:t>Data visibility gaps (history &amp; extract capability)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a:solidFill>
                  <a:srgbClr val="000000"/>
                </a:solidFill>
                <a:effectLst/>
                <a:latin typeface="+mn-lt"/>
                <a:cs typeface="Arial" panose="020B0604020202020204" pitchFamily="34" charset="0"/>
              </a:rPr>
              <a:t>- Feedback: </a:t>
            </a:r>
            <a:r>
              <a:rPr lang="en-US" sz="1200" kern="1200">
                <a:solidFill>
                  <a:schemeClr val="tx1"/>
                </a:solidFill>
                <a:effectLst/>
                <a:latin typeface="+mn-lt"/>
                <a:ea typeface="+mn-ea"/>
                <a:cs typeface="+mn-cs"/>
              </a:rPr>
              <a:t>Respondents want easier access to address history and better bulk extraction/status tools for comms</a:t>
            </a:r>
            <a:endParaRPr lang="en-GB" sz="1200" b="0" i="0" u="none" strike="noStrike">
              <a:solidFill>
                <a:srgbClr val="000000"/>
              </a:solidFill>
              <a:effectLst/>
              <a:latin typeface="+mn-lt"/>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B18D0-8832-4D7D-86BE-3741CA47D7B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91882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02/07/2026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GB"/>
              <a:t>Click to edit Master title style</a:t>
            </a:r>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001458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74344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GB"/>
              <a:t>Click icon to add picture</a:t>
            </a:r>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699506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004541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060722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GB"/>
              <a:t>Click to edit Master title style</a:t>
            </a:r>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764340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944634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GB"/>
              <a:t>Click icon to add table</a:t>
            </a:r>
          </a:p>
        </p:txBody>
      </p:sp>
    </p:spTree>
    <p:extLst>
      <p:ext uri="{BB962C8B-B14F-4D97-AF65-F5344CB8AC3E}">
        <p14:creationId xmlns:p14="http://schemas.microsoft.com/office/powerpoint/2010/main" val="15155089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GB"/>
              <a:t>Click icon to add table</a:t>
            </a:r>
          </a:p>
        </p:txBody>
      </p:sp>
    </p:spTree>
    <p:extLst>
      <p:ext uri="{BB962C8B-B14F-4D97-AF65-F5344CB8AC3E}">
        <p14:creationId xmlns:p14="http://schemas.microsoft.com/office/powerpoint/2010/main" val="1703509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GB"/>
              <a:t>Click icon to add table</a:t>
            </a:r>
          </a:p>
        </p:txBody>
      </p:sp>
    </p:spTree>
    <p:extLst>
      <p:ext uri="{BB962C8B-B14F-4D97-AF65-F5344CB8AC3E}">
        <p14:creationId xmlns:p14="http://schemas.microsoft.com/office/powerpoint/2010/main" val="10867058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262691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051319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0206822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875408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GB"/>
              <a:t>Click to edit Master title style</a:t>
            </a:r>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GB"/>
              <a:t>Click icon to add media</a:t>
            </a:r>
          </a:p>
        </p:txBody>
      </p:sp>
    </p:spTree>
    <p:extLst>
      <p:ext uri="{BB962C8B-B14F-4D97-AF65-F5344CB8AC3E}">
        <p14:creationId xmlns:p14="http://schemas.microsoft.com/office/powerpoint/2010/main" val="10941281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Second level</a:t>
            </a:r>
          </a:p>
        </p:txBody>
      </p:sp>
    </p:spTree>
    <p:extLst>
      <p:ext uri="{BB962C8B-B14F-4D97-AF65-F5344CB8AC3E}">
        <p14:creationId xmlns:p14="http://schemas.microsoft.com/office/powerpoint/2010/main" val="9696617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GB"/>
              <a:t>Click to edit Master title style</a:t>
            </a:r>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GB"/>
              <a:t>Click icon to add table</a:t>
            </a:r>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GB"/>
              <a:t>Click icon to add table</a:t>
            </a:r>
          </a:p>
        </p:txBody>
      </p:sp>
    </p:spTree>
    <p:extLst>
      <p:ext uri="{BB962C8B-B14F-4D97-AF65-F5344CB8AC3E}">
        <p14:creationId xmlns:p14="http://schemas.microsoft.com/office/powerpoint/2010/main" val="41235417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GB"/>
              <a:t>Click icon to add picture</a:t>
            </a:r>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17765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79172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252375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image" Target="../media/image1.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2.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1.png"/><Relationship Id="rId2" Type="http://schemas.openxmlformats.org/officeDocument/2006/relationships/slideLayout" Target="../slideLayouts/slideLayout29.xml"/><Relationship Id="rId16" Type="http://schemas.openxmlformats.org/officeDocument/2006/relationships/theme" Target="../theme/theme4.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theme" Target="../theme/theme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image" Target="../media/image2.png"/><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335520886"/>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 id="2147484311" r:id="rId12"/>
    <p:sldLayoutId id="2147484312" r:id="rId13"/>
    <p:sldLayoutId id="2147484313" r:id="rId14"/>
    <p:sldLayoutId id="2147484314" r:id="rId15"/>
    <p:sldLayoutId id="2147484315" r:id="rId16"/>
    <p:sldLayoutId id="2147484316" r:id="rId17"/>
    <p:sldLayoutId id="2147484317" r:id="rId18"/>
    <p:sldLayoutId id="2147484318" r:id="rId19"/>
    <p:sldLayoutId id="2147484319"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hyperlink" Target="https://retailenergycode.co.uk/our-programmes/consumer-consent-solution/" TargetMode="External"/><Relationship Id="rId3" Type="http://schemas.openxmlformats.org/officeDocument/2006/relationships/diagramLayout" Target="../diagrams/layout3.xml"/><Relationship Id="rId7" Type="http://schemas.openxmlformats.org/officeDocument/2006/relationships/hyperlink" Target="https://recportal.co.uk/consumer-consent-hub" TargetMode="Externa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openxmlformats.org/officeDocument/2006/relationships/hyperlink" Target="https://orsnoq1e00j.typeform.com/to/hMZBbBK3?typeform-source=retailenergycode.co.uk" TargetMode="External"/><Relationship Id="rId5" Type="http://schemas.openxmlformats.org/officeDocument/2006/relationships/diagramColors" Target="../diagrams/colors3.xml"/><Relationship Id="rId10" Type="http://schemas.openxmlformats.org/officeDocument/2006/relationships/hyperlink" Target="mailto:consumerconsent@retailenergycode.co.uk" TargetMode="External"/><Relationship Id="rId4" Type="http://schemas.openxmlformats.org/officeDocument/2006/relationships/diagramQuickStyle" Target="../diagrams/quickStyle3.xml"/><Relationship Id="rId9" Type="http://schemas.openxmlformats.org/officeDocument/2006/relationships/hyperlink" Target="https://recportal.co.uk/group/guest/-/introduction-of-consumer-consent-solution"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recportal.co.uk/web/change-issues-group/meeting-documents/-/document_library/documentsCommittee/view/8380842210?_com_liferay_document_library_web_portlet_DLPortlet_INSTANCE_documentsCommittee_redirect=https%3A%2F%2Frecportal.co.uk%3A443%2Fweb%2Fchange-issues-group%2Fmeeting-documents%2F-%2Fdocument_library%2FdocumentsCommittee%2Fview%2F3579869566" TargetMode="External"/><Relationship Id="rId2" Type="http://schemas.openxmlformats.org/officeDocument/2006/relationships/hyperlink" Target="mailto:change.management@recmanager.co.uk" TargetMode="External"/><Relationship Id="rId1" Type="http://schemas.openxmlformats.org/officeDocument/2006/relationships/slideLayout" Target="../slideLayouts/slideLayout23.xml"/><Relationship Id="rId4" Type="http://schemas.openxmlformats.org/officeDocument/2006/relationships/hyperlink" Target="https://recportal.co.uk/documents/20121/5829638857/Address+Management+Current.pdf/d4e80492-d7de-38a6-3ff9-95f942bf1d28?t=1772717257003"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recportal.co.uk/documents/20121/0/I0273+-+Interim+Guidance+Document+V1.1.pdf/1f7d520e-cbe2-b28e-bdd6-5936e694f685?t=1782313314752" TargetMode="Externa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02 </a:t>
            </a:r>
            <a:r>
              <a:rPr lang="en-GB" dirty="0" err="1">
                <a:latin typeface="Roboto"/>
                <a:ea typeface="Roboto"/>
                <a:cs typeface="Roboto"/>
              </a:rPr>
              <a:t>july</a:t>
            </a:r>
            <a:r>
              <a:rPr lang="en-GB" dirty="0">
                <a:latin typeface="Roboto"/>
                <a:ea typeface="Roboto"/>
                <a:cs typeface="Roboto"/>
              </a:rPr>
              <a:t>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cs typeface="Roboto" panose="02000000000000000000" pitchFamily="2" charset="0"/>
              </a:rPr>
              <a:t>Bela </a:t>
            </a:r>
            <a:r>
              <a:rPr lang="en-GB" dirty="0" err="1">
                <a:cs typeface="Roboto" panose="02000000000000000000" pitchFamily="2" charset="0"/>
              </a:rPr>
              <a:t>ashworth</a:t>
            </a:r>
            <a:endParaRPr lang="en-GB" dirty="0">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dirty="0">
                <a:cs typeface="Roboto" panose="02000000000000000000" pitchFamily="2" charset="0"/>
              </a:rPr>
              <a:t>Bela </a:t>
            </a:r>
            <a:r>
              <a:rPr lang="en-GB" dirty="0" err="1">
                <a:cs typeface="Roboto" panose="02000000000000000000" pitchFamily="2" charset="0"/>
              </a:rPr>
              <a:t>ashworth</a:t>
            </a:r>
            <a:endParaRPr lang="en-GB" dirty="0">
              <a:cs typeface="Roboto" panose="02000000000000000000" pitchFamily="2" charset="0"/>
            </a:endParaRP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744764369"/>
              </p:ext>
            </p:extLst>
          </p:nvPr>
        </p:nvGraphicFramePr>
        <p:xfrm>
          <a:off x="972514" y="904795"/>
          <a:ext cx="9159685" cy="4002378"/>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087162">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TITLE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TIME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tc>
                  <a:txBody>
                    <a:bodyPr/>
                    <a:lstStyle/>
                    <a:p>
                      <a:pPr algn="ctr" fontAlgn="ctr"/>
                      <a:endPar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1" cap="none" spc="0">
                          <a:solidFill>
                            <a:schemeClr val="bg2"/>
                          </a:solidFill>
                          <a:effectLst/>
                          <a:latin typeface="Roboto" panose="02000000000000000000" pitchFamily="2" charset="0"/>
                          <a:ea typeface="Roboto" panose="02000000000000000000" pitchFamily="2" charset="0"/>
                          <a:cs typeface="Roboto" panose="02000000000000000000" pitchFamily="2" charset="0"/>
                        </a:rPr>
                        <a:t>LEAD </a:t>
                      </a:r>
                      <a:endParaRPr lang="en-GB" sz="1000" b="1" i="0" cap="none" spc="0">
                        <a:solidFill>
                          <a:schemeClr val="bg2"/>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solidFill>
                      <a:srgbClr val="70ADA3"/>
                    </a:solidFill>
                  </a:tcPr>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25085">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10966">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I0318 – Introduction of Consumer Consent Solution</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txBody>
                  <a:tcPr marL="22680" marR="11861" marT="6480" marB="48600" anchor="ctr"/>
                </a:tc>
                <a:extLst>
                  <a:ext uri="{0D108BD9-81ED-4DB2-BD59-A6C34878D82A}">
                    <a16:rowId xmlns:a16="http://schemas.microsoft.com/office/drawing/2014/main" val="1051063983"/>
                  </a:ext>
                </a:extLst>
              </a:tr>
              <a:tr h="45163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10:15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3098268389"/>
                  </a:ext>
                </a:extLst>
              </a:tr>
              <a:tr h="45163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I0301 - Updates to Enquiry Service API endpoints to support migration to RECCo’s API Gateway</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10:25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Jonny Moore</a:t>
                      </a:r>
                    </a:p>
                  </a:txBody>
                  <a:tcPr marL="22680" marR="11861" marT="6480" marB="48600" anchor="ctr"/>
                </a:tc>
                <a:extLst>
                  <a:ext uri="{0D108BD9-81ED-4DB2-BD59-A6C34878D82A}">
                    <a16:rowId xmlns:a16="http://schemas.microsoft.com/office/drawing/2014/main" val="1396936821"/>
                  </a:ext>
                </a:extLst>
              </a:tr>
              <a:tr h="44245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10:35</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2702195659"/>
                  </a:ext>
                </a:extLst>
              </a:tr>
              <a:tr h="44245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I0314 - Crossed Meters Process: Clarifications and Support (Solution Development Working Group)</a:t>
                      </a:r>
                    </a:p>
                  </a:txBody>
                  <a:tcPr marL="22680" marR="11861" marT="6480" marB="48600" anchor="ctr"/>
                </a:tc>
                <a:tc>
                  <a:txBody>
                    <a:bodyPr/>
                    <a:lstStyle/>
                    <a:p>
                      <a:pPr algn="ctr" rtl="0" fontAlgn="base"/>
                      <a:r>
                        <a:rPr lang="en-GB" sz="1000" b="1" i="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10:40</a:t>
                      </a:r>
                    </a:p>
                  </a:txBody>
                  <a:tcPr marL="22680" marR="11861" marT="6480" marB="48600" anchor="ctr"/>
                </a:tc>
                <a:tc>
                  <a:txBody>
                    <a:bodyPr/>
                    <a:lstStyle/>
                    <a:p>
                      <a:pPr algn="l" rtl="0" fontAlgn="base"/>
                      <a:r>
                        <a:rPr lang="en-GB" sz="1000" b="1" kern="1200" cap="none" spc="0" dirty="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3989499096"/>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I0318 – Introduction of Consumer Consent Solution</a:t>
            </a: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a:cs typeface="Roboto" panose="02000000000000000000" pitchFamily="2" charset="0"/>
              </a:rPr>
              <a:t>Harriet truss</a:t>
            </a:r>
          </a:p>
        </p:txBody>
      </p:sp>
    </p:spTree>
    <p:extLst>
      <p:ext uri="{BB962C8B-B14F-4D97-AF65-F5344CB8AC3E}">
        <p14:creationId xmlns:p14="http://schemas.microsoft.com/office/powerpoint/2010/main" val="261697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B2DE2-F904-5D60-0833-8802CA45264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AA1145-B096-4032-0718-776C0151F5BA}"/>
              </a:ext>
            </a:extLst>
          </p:cNvPr>
          <p:cNvSpPr>
            <a:spLocks noGrp="1"/>
          </p:cNvSpPr>
          <p:nvPr>
            <p:ph type="title"/>
          </p:nvPr>
        </p:nvSpPr>
        <p:spPr/>
        <p:txBody>
          <a:bodyPr/>
          <a:lstStyle/>
          <a:p>
            <a:r>
              <a:rPr lang="en-GB" dirty="0"/>
              <a:t>Update on CCS</a:t>
            </a:r>
          </a:p>
        </p:txBody>
      </p:sp>
      <p:graphicFrame>
        <p:nvGraphicFramePr>
          <p:cNvPr id="3" name="Content Placeholder 2">
            <a:extLst>
              <a:ext uri="{FF2B5EF4-FFF2-40B4-BE49-F238E27FC236}">
                <a16:creationId xmlns:a16="http://schemas.microsoft.com/office/drawing/2014/main" id="{316C7169-F61C-7A25-0282-12F4DDF1D0AA}"/>
              </a:ext>
            </a:extLst>
          </p:cNvPr>
          <p:cNvGraphicFramePr>
            <a:graphicFrameLocks noGrp="1"/>
          </p:cNvGraphicFramePr>
          <p:nvPr>
            <p:ph sz="quarter" idx="10"/>
          </p:nvPr>
        </p:nvGraphicFramePr>
        <p:xfrm>
          <a:off x="906029" y="1587253"/>
          <a:ext cx="10171546" cy="5004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230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44AB1-A066-D608-B03C-9A90E0A766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ACF78CC-D4B0-FE8D-B3F6-D7B62CDB9267}"/>
              </a:ext>
            </a:extLst>
          </p:cNvPr>
          <p:cNvSpPr>
            <a:spLocks noGrp="1"/>
          </p:cNvSpPr>
          <p:nvPr>
            <p:ph type="title"/>
          </p:nvPr>
        </p:nvSpPr>
        <p:spPr/>
        <p:txBody>
          <a:bodyPr/>
          <a:lstStyle/>
          <a:p>
            <a:r>
              <a:rPr lang="en-GB" dirty="0"/>
              <a:t>Update on CCS</a:t>
            </a:r>
          </a:p>
        </p:txBody>
      </p:sp>
      <p:graphicFrame>
        <p:nvGraphicFramePr>
          <p:cNvPr id="3" name="Content Placeholder 2">
            <a:extLst>
              <a:ext uri="{FF2B5EF4-FFF2-40B4-BE49-F238E27FC236}">
                <a16:creationId xmlns:a16="http://schemas.microsoft.com/office/drawing/2014/main" id="{E2EDB93A-9CC7-87B6-C142-0C4F4B52A0A5}"/>
              </a:ext>
            </a:extLst>
          </p:cNvPr>
          <p:cNvGraphicFramePr>
            <a:graphicFrameLocks noGrp="1"/>
          </p:cNvGraphicFramePr>
          <p:nvPr>
            <p:ph sz="quarter" idx="10"/>
          </p:nvPr>
        </p:nvGraphicFramePr>
        <p:xfrm>
          <a:off x="165800" y="1594510"/>
          <a:ext cx="10163485" cy="4435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Rounded Corners 1">
            <a:extLst>
              <a:ext uri="{FF2B5EF4-FFF2-40B4-BE49-F238E27FC236}">
                <a16:creationId xmlns:a16="http://schemas.microsoft.com/office/drawing/2014/main" id="{C384E155-B26A-40E8-E72C-FE5E274E0350}"/>
              </a:ext>
            </a:extLst>
          </p:cNvPr>
          <p:cNvSpPr/>
          <p:nvPr/>
        </p:nvSpPr>
        <p:spPr>
          <a:xfrm>
            <a:off x="6181725" y="266423"/>
            <a:ext cx="3819525" cy="9813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Further information</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7"/>
              </a:rPr>
              <a:t>REC Portal - Consumer Consent Hub</a:t>
            </a: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8"/>
              </a:rPr>
              <a:t>Consumer Consent Solution - </a:t>
            </a:r>
            <a:r>
              <a:rPr kumimoji="0" lang="en-GB" sz="12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8"/>
              </a:rPr>
              <a:t>RECCo</a:t>
            </a:r>
            <a:endPar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9"/>
              </a:rPr>
              <a:t>I0318 - Introduction of Consumer Consent Solution</a:t>
            </a:r>
            <a:endParaRPr kumimoji="0" lang="en-GB"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E9F9DCD1-7802-B58B-C16E-DA008E2D6767}"/>
              </a:ext>
            </a:extLst>
          </p:cNvPr>
          <p:cNvSpPr txBox="1"/>
          <p:nvPr/>
        </p:nvSpPr>
        <p:spPr>
          <a:xfrm>
            <a:off x="525895" y="6207364"/>
            <a:ext cx="9284855" cy="30777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Contact </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10"/>
              </a:rPr>
              <a:t>consumerconsent@retailenergycode.co.uk</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or </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11"/>
              </a:rPr>
              <a:t>fill in a form online </a:t>
            </a: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 request invites</a:t>
            </a:r>
          </a:p>
        </p:txBody>
      </p:sp>
    </p:spTree>
    <p:extLst>
      <p:ext uri="{BB962C8B-B14F-4D97-AF65-F5344CB8AC3E}">
        <p14:creationId xmlns:p14="http://schemas.microsoft.com/office/powerpoint/2010/main" val="378376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5. Issue tracker update</a:t>
            </a:r>
            <a:br>
              <a:rPr lang="en-GB" sz="2400" dirty="0">
                <a:cs typeface="Roboto" panose="02000000000000000000" pitchFamily="2" charset="0"/>
              </a:rPr>
            </a:b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dirty="0"/>
              <a:t>Bela </a:t>
            </a:r>
            <a:r>
              <a:rPr lang="en-GB" dirty="0" err="1"/>
              <a:t>ashworth</a:t>
            </a:r>
            <a:endParaRPr lang="en-GB" dirty="0"/>
          </a:p>
        </p:txBody>
      </p:sp>
    </p:spTree>
    <p:extLst>
      <p:ext uri="{BB962C8B-B14F-4D97-AF65-F5344CB8AC3E}">
        <p14:creationId xmlns:p14="http://schemas.microsoft.com/office/powerpoint/2010/main" val="3207930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195294" y="1389462"/>
          <a:ext cx="11645092" cy="541020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R0037 / I0329</a:t>
                      </a:r>
                    </a:p>
                  </a:txBody>
                  <a:tcPr anchor="ctr">
                    <a:solidFill>
                      <a:srgbClr val="CFE3DF"/>
                    </a:solidFill>
                  </a:tcPr>
                </a:tc>
                <a:tc>
                  <a:txBody>
                    <a:bodyPr/>
                    <a:lstStyle/>
                    <a:p>
                      <a:pPr marL="0" lvl="0" algn="l">
                        <a:buNone/>
                      </a:pPr>
                      <a:r>
                        <a:rPr lang="en-GB" sz="1400" dirty="0">
                          <a:latin typeface="Arial" panose="020B0604020202020204" pitchFamily="34" charset="0"/>
                          <a:cs typeface="Arial" panose="020B0604020202020204" pitchFamily="34" charset="0"/>
                        </a:rPr>
                        <a:t>Prepayment Credit Balance &amp; Debt Transfer Processes / A review of the Misdirected Payments and Debt Assignment</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Flo Monea</a:t>
                      </a:r>
                    </a:p>
                  </a:txBody>
                  <a:tcPr anchor="ctr">
                    <a:solidFill>
                      <a:srgbClr val="CFE3DF"/>
                    </a:solidFill>
                  </a:tcPr>
                </a:tc>
                <a:tc>
                  <a:txBody>
                    <a:bodyPr/>
                    <a:lstStyle/>
                    <a:p>
                      <a:pPr>
                        <a:spcBef>
                          <a:spcPts val="600"/>
                        </a:spcBef>
                      </a:pPr>
                      <a:r>
                        <a:rPr lang="en-GB" sz="1400" b="0" dirty="0">
                          <a:latin typeface="Arial"/>
                          <a:ea typeface="Roboto"/>
                          <a:cs typeface="Arial"/>
                        </a:rPr>
                        <a:t>The Code Manager is exploring the establishment of a new working group focused on Pre Payment Meter (PPM) related matters within the REC. This working group would provide a forum for Parties and stakeholders to discuss current challenges, emerging issues, and potential areas for REC change in relation to PPM Consumers, processes, and obligations. </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dirty="0">
                          <a:latin typeface="Arial"/>
                          <a:ea typeface="Roboto"/>
                          <a:cs typeface="Arial"/>
                        </a:rPr>
                        <a:t>If you are interested in attending such a working group, please register your interest by emailing us </a:t>
                      </a:r>
                      <a:r>
                        <a:rPr lang="en-GB" sz="1400" b="0" i="0" kern="1200" dirty="0">
                          <a:solidFill>
                            <a:schemeClr val="dk1"/>
                          </a:solidFill>
                          <a:effectLst/>
                          <a:latin typeface="Arial" panose="020B0604020202020204" pitchFamily="34" charset="0"/>
                          <a:ea typeface="+mn-ea"/>
                          <a:cs typeface="Arial" panose="020B0604020202020204" pitchFamily="34" charset="0"/>
                        </a:rPr>
                        <a:t>at </a:t>
                      </a:r>
                      <a:r>
                        <a:rPr lang="en-GB" sz="1400" b="0" i="0" kern="1200" dirty="0">
                          <a:solidFill>
                            <a:schemeClr val="dk1"/>
                          </a:solidFill>
                          <a:effectLst/>
                          <a:latin typeface="Arial" panose="020B0604020202020204" pitchFamily="34" charset="0"/>
                          <a:ea typeface="+mn-ea"/>
                          <a:cs typeface="Arial" panose="020B0604020202020204" pitchFamily="34" charset="0"/>
                          <a:hlinkClick r:id="rId2" tooltip="mailto:change.management@recmanager.co.uk"/>
                        </a:rPr>
                        <a:t>change.management@recmanager.co.uk</a:t>
                      </a:r>
                      <a:r>
                        <a:rPr lang="en-GB" sz="1400" b="0" i="0" kern="1200" dirty="0">
                          <a:solidFill>
                            <a:schemeClr val="dk1"/>
                          </a:solidFill>
                          <a:effectLst/>
                          <a:latin typeface="Arial" panose="020B0604020202020204" pitchFamily="34" charset="0"/>
                          <a:ea typeface="+mn-ea"/>
                          <a:cs typeface="Arial" panose="020B0604020202020204" pitchFamily="34" charset="0"/>
                        </a:rPr>
                        <a:t>. </a:t>
                      </a:r>
                      <a:r>
                        <a:rPr lang="en-GB" sz="1400" b="0" dirty="0">
                          <a:latin typeface="Arial"/>
                          <a:ea typeface="Roboto"/>
                          <a:cs typeface="Arial"/>
                        </a:rPr>
                        <a:t>Further details, including proposed terms of reference and next steps, will be shared subject to sufficient interest. </a:t>
                      </a:r>
                    </a:p>
                    <a:p>
                      <a:pPr>
                        <a:spcBef>
                          <a:spcPts val="600"/>
                        </a:spcBef>
                      </a:pPr>
                      <a:endParaRPr lang="en-GB" sz="1400" b="0" dirty="0">
                        <a:latin typeface="Arial"/>
                        <a:ea typeface="Roboto"/>
                        <a:cs typeface="Arial"/>
                      </a:endParaRPr>
                    </a:p>
                  </a:txBody>
                  <a:tcPr anchor="ctr">
                    <a:solidFill>
                      <a:srgbClr val="CFE3DF"/>
                    </a:solidFill>
                  </a:tcPr>
                </a:tc>
                <a:extLst>
                  <a:ext uri="{0D108BD9-81ED-4DB2-BD59-A6C34878D82A}">
                    <a16:rowId xmlns:a16="http://schemas.microsoft.com/office/drawing/2014/main" val="77756940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I0200</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Review of the REC’s Address Management Service</a:t>
                      </a:r>
                    </a:p>
                  </a:txBody>
                  <a:tcPr marL="6350" marR="6350" marT="6350" marB="0" anchor="ctr">
                    <a:solidFill>
                      <a:srgbClr val="CFE3DF"/>
                    </a:solidFill>
                  </a:tcPr>
                </a:tc>
                <a:tc>
                  <a:txBody>
                    <a:bodyPr/>
                    <a:lstStyle/>
                    <a:p>
                      <a:r>
                        <a:rPr lang="en-GB" sz="1400" dirty="0">
                          <a:latin typeface="Arial"/>
                          <a:ea typeface="Roboto"/>
                          <a:cs typeface="Arial"/>
                        </a:rPr>
                        <a:t>Bela Ashworth</a:t>
                      </a:r>
                    </a:p>
                  </a:txBody>
                  <a:tcPr anchor="ctr">
                    <a:solidFill>
                      <a:srgbClr val="CFE3DF"/>
                    </a:solidFill>
                  </a:tcPr>
                </a:tc>
                <a:tc>
                  <a:txBody>
                    <a:bodyPr/>
                    <a:lstStyle/>
                    <a:p>
                      <a:pPr fontAlgn="base"/>
                      <a:r>
                        <a:rPr lang="en-GB" sz="1400" b="0" i="0" kern="1200" dirty="0">
                          <a:solidFill>
                            <a:schemeClr val="dk1"/>
                          </a:solidFill>
                          <a:effectLst/>
                          <a:latin typeface="Arial" panose="020B0604020202020204" pitchFamily="34" charset="0"/>
                          <a:ea typeface="+mn-ea"/>
                          <a:cs typeface="Arial" panose="020B0604020202020204" pitchFamily="34" charset="0"/>
                        </a:rPr>
                        <a:t>Following discussion and agreement at the I0200 Working Group meeting on 11 June 2026, the Code Manager has drafted the Address Guidance document, which can be found </a:t>
                      </a:r>
                      <a:r>
                        <a:rPr lang="en-GB" sz="1400" b="0" i="0" kern="1200" dirty="0">
                          <a:solidFill>
                            <a:schemeClr val="dk1"/>
                          </a:solidFill>
                          <a:effectLst/>
                          <a:latin typeface="Arial" panose="020B0604020202020204" pitchFamily="34" charset="0"/>
                          <a:ea typeface="+mn-ea"/>
                          <a:cs typeface="Arial" panose="020B0604020202020204" pitchFamily="34" charset="0"/>
                          <a:hlinkClick r:id="rId3" tooltip="https://recportal.co.uk/web/change-issues-group/meeting-documents/-/document_library/documentsCommittee/view/8380842210?_com_liferay_document_library_web_portlet_DLPortlet_INSTANCE_documentsCommittee_redirect=https%3A%2F%2Frecportal.co.uk%3A443%2Fweb%2Fchange-issues-group%2Fmeeting-documents%2F-%2Fdocument_library%2FdocumentsCommittee%2Fview%2F3579869566"/>
                        </a:rPr>
                        <a:t>here</a:t>
                      </a:r>
                      <a:r>
                        <a:rPr lang="en-GB" sz="1400" b="0" i="0" kern="1200" dirty="0">
                          <a:solidFill>
                            <a:schemeClr val="dk1"/>
                          </a:solidFill>
                          <a:effectLst/>
                          <a:latin typeface="Arial" panose="020B0604020202020204" pitchFamily="34" charset="0"/>
                          <a:ea typeface="+mn-ea"/>
                          <a:cs typeface="Arial" panose="020B0604020202020204" pitchFamily="34" charset="0"/>
                        </a:rPr>
                        <a:t>. </a:t>
                      </a:r>
                    </a:p>
                    <a:p>
                      <a:pPr fontAlgn="base"/>
                      <a:endParaRPr lang="en-GB" sz="1400" b="0" i="0" kern="1200" dirty="0">
                        <a:solidFill>
                          <a:schemeClr val="dk1"/>
                        </a:solidFill>
                        <a:effectLst/>
                        <a:latin typeface="Arial" panose="020B0604020202020204" pitchFamily="34" charset="0"/>
                        <a:ea typeface="+mn-ea"/>
                        <a:cs typeface="Arial" panose="020B0604020202020204" pitchFamily="34" charset="0"/>
                      </a:endParaRPr>
                    </a:p>
                    <a:p>
                      <a:pPr fontAlgn="base"/>
                      <a:r>
                        <a:rPr lang="en-GB" sz="1400" b="0" i="0" kern="1200" dirty="0">
                          <a:solidFill>
                            <a:schemeClr val="dk1"/>
                          </a:solidFill>
                          <a:effectLst/>
                          <a:latin typeface="Arial" panose="020B0604020202020204" pitchFamily="34" charset="0"/>
                          <a:ea typeface="+mn-ea"/>
                          <a:cs typeface="Arial" panose="020B0604020202020204" pitchFamily="34" charset="0"/>
                        </a:rPr>
                        <a:t>This is intended to support the processes as set out in </a:t>
                      </a:r>
                      <a:r>
                        <a:rPr lang="en-GB" sz="1400" b="0" i="0" kern="1200" dirty="0">
                          <a:solidFill>
                            <a:schemeClr val="dk1"/>
                          </a:solidFill>
                          <a:effectLst/>
                          <a:latin typeface="Arial" panose="020B0604020202020204" pitchFamily="34" charset="0"/>
                          <a:ea typeface="+mn-ea"/>
                          <a:cs typeface="Arial" panose="020B0604020202020204" pitchFamily="34" charset="0"/>
                          <a:hlinkClick r:id="rId4" tooltip="https://recportal.co.uk/documents/20121/5829638857/Address+Management+Current.pdf/d4e80492-d7de-38a6-3ff9-95f942bf1d28?t=1772717257003"/>
                        </a:rPr>
                        <a:t>Schedule 29 – Address Management</a:t>
                      </a:r>
                      <a:r>
                        <a:rPr lang="en-GB" sz="1400" b="0" i="0" kern="1200" dirty="0">
                          <a:solidFill>
                            <a:schemeClr val="dk1"/>
                          </a:solidFill>
                          <a:effectLst/>
                          <a:latin typeface="Arial" panose="020B0604020202020204" pitchFamily="34" charset="0"/>
                          <a:ea typeface="+mn-ea"/>
                          <a:cs typeface="Arial" panose="020B0604020202020204" pitchFamily="34" charset="0"/>
                        </a:rPr>
                        <a:t>, providing examples or additional detail that is either not appropriate for the REC Main Body and its Schedules, or that may be added as part of the I0200 solution. Each piece of guidance will also be published as an individual Wiki article on the REC Portal.</a:t>
                      </a:r>
                    </a:p>
                    <a:p>
                      <a:pPr fontAlgn="base"/>
                      <a:r>
                        <a:rPr lang="en-GB" sz="1400" b="0" i="0" kern="1200" dirty="0">
                          <a:solidFill>
                            <a:schemeClr val="dk1"/>
                          </a:solidFill>
                          <a:effectLst/>
                          <a:latin typeface="Arial" panose="020B0604020202020204" pitchFamily="34" charset="0"/>
                          <a:ea typeface="+mn-ea"/>
                          <a:cs typeface="Arial" panose="020B0604020202020204" pitchFamily="34" charset="0"/>
                        </a:rPr>
                        <a:t> </a:t>
                      </a:r>
                    </a:p>
                    <a:p>
                      <a:pPr fontAlgn="base"/>
                      <a:r>
                        <a:rPr lang="en-GB" sz="1400" b="0" i="0" kern="1200" dirty="0">
                          <a:solidFill>
                            <a:schemeClr val="dk1"/>
                          </a:solidFill>
                          <a:effectLst/>
                          <a:latin typeface="Arial" panose="020B0604020202020204" pitchFamily="34" charset="0"/>
                          <a:ea typeface="+mn-ea"/>
                          <a:cs typeface="Arial" panose="020B0604020202020204" pitchFamily="34" charset="0"/>
                        </a:rPr>
                        <a:t>Working Group members are invited to provide feedback on this draft guidance document before or at the next meeting, which will take place on </a:t>
                      </a:r>
                      <a:r>
                        <a:rPr lang="en-GB" sz="1400" b="1" i="0" kern="1200" dirty="0">
                          <a:solidFill>
                            <a:schemeClr val="dk1"/>
                          </a:solidFill>
                          <a:effectLst/>
                          <a:latin typeface="Arial" panose="020B0604020202020204" pitchFamily="34" charset="0"/>
                          <a:ea typeface="+mn-ea"/>
                          <a:cs typeface="Arial" panose="020B0604020202020204" pitchFamily="34" charset="0"/>
                        </a:rPr>
                        <a:t>17 July 2026</a:t>
                      </a:r>
                      <a:r>
                        <a:rPr lang="en-GB" sz="1400" b="0" i="0" kern="1200" dirty="0">
                          <a:solidFill>
                            <a:schemeClr val="dk1"/>
                          </a:solidFill>
                          <a:effectLst/>
                          <a:latin typeface="Arial" panose="020B0604020202020204" pitchFamily="34" charset="0"/>
                          <a:ea typeface="+mn-ea"/>
                          <a:cs typeface="Arial" panose="020B0604020202020204" pitchFamily="34" charset="0"/>
                        </a:rPr>
                        <a:t> (10:00 – 12:00). If you wish to provide feedback before the meeting, please contact us at </a:t>
                      </a:r>
                      <a:r>
                        <a:rPr lang="en-GB" sz="1400" b="0" i="0" kern="1200" dirty="0">
                          <a:solidFill>
                            <a:schemeClr val="dk1"/>
                          </a:solidFill>
                          <a:effectLst/>
                          <a:latin typeface="Arial" panose="020B0604020202020204" pitchFamily="34" charset="0"/>
                          <a:ea typeface="+mn-ea"/>
                          <a:cs typeface="Arial" panose="020B0604020202020204" pitchFamily="34" charset="0"/>
                          <a:hlinkClick r:id="rId2" tooltip="mailto:change.management@recmanager.co.uk"/>
                        </a:rPr>
                        <a:t>change.management@recmanager.co.uk</a:t>
                      </a:r>
                      <a:r>
                        <a:rPr lang="en-GB" sz="1400" b="0" i="0" kern="1200" dirty="0">
                          <a:solidFill>
                            <a:schemeClr val="dk1"/>
                          </a:solidFill>
                          <a:effectLst/>
                          <a:latin typeface="Arial" panose="020B0604020202020204" pitchFamily="34" charset="0"/>
                          <a:ea typeface="+mn-ea"/>
                          <a:cs typeface="Arial" panose="020B0604020202020204" pitchFamily="34" charset="0"/>
                        </a:rPr>
                        <a:t>. </a:t>
                      </a:r>
                    </a:p>
                    <a:p>
                      <a:pPr>
                        <a:spcBef>
                          <a:spcPts val="600"/>
                        </a:spcBef>
                      </a:pPr>
                      <a:endParaRPr lang="en-GB" sz="1400" b="0" dirty="0">
                        <a:latin typeface="Arial"/>
                        <a:ea typeface="Roboto"/>
                        <a:cs typeface="Arial"/>
                      </a:endParaRPr>
                    </a:p>
                  </a:txBody>
                  <a:tcPr anchor="ctr">
                    <a:solidFill>
                      <a:srgbClr val="CFE3DF"/>
                    </a:solidFill>
                  </a:tcPr>
                </a:tc>
                <a:extLst>
                  <a:ext uri="{0D108BD9-81ED-4DB2-BD59-A6C34878D82A}">
                    <a16:rowId xmlns:a16="http://schemas.microsoft.com/office/drawing/2014/main" val="2845933592"/>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34443-3014-DE5D-6F64-90A4888FD73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9C64C4D-0EA3-FDAE-67D5-B25535C31730}"/>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9CECC806-114D-C833-221C-FF5F088C39F3}"/>
              </a:ext>
            </a:extLst>
          </p:cNvPr>
          <p:cNvGraphicFramePr>
            <a:graphicFrameLocks noGrp="1"/>
          </p:cNvGraphicFramePr>
          <p:nvPr/>
        </p:nvGraphicFramePr>
        <p:xfrm>
          <a:off x="195294" y="1389462"/>
          <a:ext cx="11645092" cy="356616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I0273</a:t>
                      </a:r>
                    </a:p>
                  </a:txBody>
                  <a:tcPr anchor="ctr">
                    <a:solidFill>
                      <a:srgbClr val="CFE3DF"/>
                    </a:solidFill>
                  </a:tcPr>
                </a:tc>
                <a:tc>
                  <a:txBody>
                    <a:bodyPr/>
                    <a:lstStyle/>
                    <a:p>
                      <a:pPr marL="0" lvl="0" algn="l">
                        <a:buNone/>
                      </a:pPr>
                      <a:r>
                        <a:rPr lang="en-GB" sz="1400" dirty="0">
                          <a:latin typeface="Arial" panose="020B0604020202020204" pitchFamily="34" charset="0"/>
                          <a:cs typeface="Arial" panose="020B0604020202020204" pitchFamily="34" charset="0"/>
                        </a:rPr>
                        <a:t>Sharing of SSC and TPR Information for MHHS Smart and Advanced Meters</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Bela Ashworth</a:t>
                      </a:r>
                    </a:p>
                  </a:txBody>
                  <a:tcPr anchor="ctr">
                    <a:solidFill>
                      <a:srgbClr val="CFE3DF"/>
                    </a:solidFill>
                  </a:tcPr>
                </a:tc>
                <a:tc>
                  <a:txBody>
                    <a:bodyPr/>
                    <a:lstStyle/>
                    <a:p>
                      <a:pPr>
                        <a:spcBef>
                          <a:spcPts val="600"/>
                        </a:spcBef>
                      </a:pPr>
                      <a:r>
                        <a:rPr lang="en-GB" sz="1400" b="0" dirty="0">
                          <a:latin typeface="Arial"/>
                          <a:ea typeface="Roboto"/>
                          <a:cs typeface="Arial"/>
                        </a:rPr>
                        <a:t>The Code Manager has published an </a:t>
                      </a:r>
                      <a:r>
                        <a:rPr lang="en-GB" sz="1400" b="0" dirty="0">
                          <a:latin typeface="Arial"/>
                          <a:ea typeface="Roboto"/>
                          <a:cs typeface="Arial"/>
                          <a:hlinkClick r:id="rId2"/>
                        </a:rPr>
                        <a:t>Interim Guidance Document</a:t>
                      </a:r>
                      <a:r>
                        <a:rPr lang="en-GB" sz="1400" b="0" dirty="0">
                          <a:latin typeface="Arial"/>
                          <a:ea typeface="Roboto"/>
                          <a:cs typeface="Arial"/>
                        </a:rPr>
                        <a:t> to provide clarity, consistency, and operational stability in the treatment of Standard Settlement Configuration (SSC) data for Metering Points during the transition to Market-wide Half-Hourly Settlement (MHHS). This guidance document seeks to manage risks in managing SSC data until the proposed enduring solution being discussed under I0273 can be fully </a:t>
                      </a:r>
                      <a:r>
                        <a:rPr lang="en-GB" sz="1400" b="0">
                          <a:latin typeface="Arial"/>
                          <a:ea typeface="Roboto"/>
                          <a:cs typeface="Arial"/>
                        </a:rPr>
                        <a:t>developed and considered </a:t>
                      </a:r>
                      <a:r>
                        <a:rPr lang="en-GB" sz="1400" b="0" dirty="0">
                          <a:latin typeface="Arial"/>
                          <a:ea typeface="Roboto"/>
                          <a:cs typeface="Arial"/>
                        </a:rPr>
                        <a:t>through the REC governance process. </a:t>
                      </a:r>
                    </a:p>
                  </a:txBody>
                  <a:tcPr anchor="ctr">
                    <a:solidFill>
                      <a:srgbClr val="CFE3DF"/>
                    </a:solidFill>
                  </a:tcPr>
                </a:tc>
                <a:extLst>
                  <a:ext uri="{0D108BD9-81ED-4DB2-BD59-A6C34878D82A}">
                    <a16:rowId xmlns:a16="http://schemas.microsoft.com/office/drawing/2014/main" val="261647706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I0278</a:t>
                      </a:r>
                    </a:p>
                  </a:txBody>
                  <a:tcPr anchor="ctr">
                    <a:solidFill>
                      <a:srgbClr val="CFE3DF"/>
                    </a:solidFill>
                  </a:tcPr>
                </a:tc>
                <a:tc>
                  <a:txBody>
                    <a:bodyPr/>
                    <a:lstStyle/>
                    <a:p>
                      <a:pPr marL="0" lvl="0" algn="l">
                        <a:buNone/>
                      </a:pPr>
                      <a:r>
                        <a:rPr lang="en-GB" sz="1400" dirty="0">
                          <a:latin typeface="Arial" panose="020B0604020202020204" pitchFamily="34" charset="0"/>
                          <a:cs typeface="Arial" panose="020B0604020202020204" pitchFamily="34" charset="0"/>
                        </a:rPr>
                        <a:t>Establishing the Safe Isolation Provider (SIP) as a Standalone REC Party</a:t>
                      </a:r>
                    </a:p>
                  </a:txBody>
                  <a:tcPr marL="6350" marR="6350" marT="6350" marB="0" anchor="ctr">
                    <a:solidFill>
                      <a:srgbClr val="CFE3DF"/>
                    </a:solidFill>
                  </a:tcPr>
                </a:tc>
                <a:tc>
                  <a:txBody>
                    <a:bodyPr/>
                    <a:lstStyle/>
                    <a:p>
                      <a:r>
                        <a:rPr lang="en-GB" sz="1400" dirty="0">
                          <a:latin typeface="Arial"/>
                          <a:ea typeface="Roboto"/>
                          <a:cs typeface="Arial"/>
                        </a:rPr>
                        <a:t>Francine Peyroux-Sissoko</a:t>
                      </a:r>
                    </a:p>
                  </a:txBody>
                  <a:tcPr anchor="ctr">
                    <a:solidFill>
                      <a:srgbClr val="CFE3DF"/>
                    </a:solidFill>
                  </a:tcPr>
                </a:tc>
                <a:tc>
                  <a:txBody>
                    <a:bodyPr/>
                    <a:lstStyle/>
                    <a:p>
                      <a:pPr>
                        <a:spcBef>
                          <a:spcPts val="600"/>
                        </a:spcBef>
                      </a:pPr>
                      <a:r>
                        <a:rPr lang="en-GB" sz="1400" b="0" dirty="0">
                          <a:latin typeface="Arial"/>
                          <a:ea typeface="Roboto"/>
                          <a:cs typeface="Arial"/>
                        </a:rPr>
                        <a:t>The second closed working group session took place on Monday 29 June 2026 where members delved deeper into the scope of SIP’s activities. The next closed working group session will take place on Tuesday 21</a:t>
                      </a:r>
                      <a:r>
                        <a:rPr lang="en-GB" sz="1400" b="0" baseline="30000" dirty="0">
                          <a:latin typeface="Arial"/>
                          <a:ea typeface="Roboto"/>
                          <a:cs typeface="Arial"/>
                        </a:rPr>
                        <a:t>st</a:t>
                      </a:r>
                      <a:r>
                        <a:rPr lang="en-GB" sz="1400" b="0" dirty="0">
                          <a:latin typeface="Arial"/>
                          <a:ea typeface="Roboto"/>
                          <a:cs typeface="Arial"/>
                        </a:rPr>
                        <a:t> July 2026 where members will continue to consider the solutions needed to establish a strong governance framework for standalone SIPs.</a:t>
                      </a:r>
                    </a:p>
                  </a:txBody>
                  <a:tcPr anchor="ctr">
                    <a:solidFill>
                      <a:srgbClr val="CFE3DF"/>
                    </a:solidFill>
                  </a:tcPr>
                </a:tc>
                <a:extLst>
                  <a:ext uri="{0D108BD9-81ED-4DB2-BD59-A6C34878D82A}">
                    <a16:rowId xmlns:a16="http://schemas.microsoft.com/office/drawing/2014/main" val="14896764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I0312</a:t>
                      </a:r>
                    </a:p>
                  </a:txBody>
                  <a:tcPr anchor="ctr">
                    <a:solidFill>
                      <a:srgbClr val="CFE3DF"/>
                    </a:solidFill>
                  </a:tcPr>
                </a:tc>
                <a:tc>
                  <a:txBody>
                    <a:bodyPr/>
                    <a:lstStyle/>
                    <a:p>
                      <a:pPr marL="0" lvl="0" algn="l">
                        <a:buNone/>
                      </a:pPr>
                      <a:r>
                        <a:rPr lang="en-GB" sz="1400" dirty="0">
                          <a:latin typeface="Arial" panose="020B0604020202020204" pitchFamily="34" charset="0"/>
                          <a:cs typeface="Arial" panose="020B0604020202020204" pitchFamily="34" charset="0"/>
                        </a:rPr>
                        <a:t>Review of export meter work arrangements</a:t>
                      </a:r>
                      <a:endParaRPr lang="en-US" sz="1400" dirty="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dirty="0">
                          <a:latin typeface="Arial"/>
                          <a:ea typeface="Roboto"/>
                          <a:cs typeface="Arial"/>
                        </a:rPr>
                        <a:t>Bela Ashworth</a:t>
                      </a:r>
                    </a:p>
                  </a:txBody>
                  <a:tcPr anchor="ctr">
                    <a:solidFill>
                      <a:srgbClr val="CFE3DF"/>
                    </a:solidFill>
                  </a:tcPr>
                </a:tc>
                <a:tc>
                  <a:txBody>
                    <a:bodyPr/>
                    <a:lstStyle/>
                    <a:p>
                      <a:pPr>
                        <a:spcBef>
                          <a:spcPts val="600"/>
                        </a:spcBef>
                      </a:pPr>
                      <a:r>
                        <a:rPr lang="en-GB" sz="1400" b="0" dirty="0">
                          <a:latin typeface="Arial"/>
                          <a:ea typeface="Roboto"/>
                          <a:cs typeface="Arial"/>
                        </a:rPr>
                        <a:t>The third working group session will take place on Tuesday, 14 July 2026 where members will consider further scenarios related to communications between Import MOAs and Import / Export Suppliers, as well as change of energisation status. </a:t>
                      </a:r>
                    </a:p>
                  </a:txBody>
                  <a:tcPr anchor="ctr">
                    <a:solidFill>
                      <a:srgbClr val="CFE3DF"/>
                    </a:solidFill>
                  </a:tcPr>
                </a:tc>
                <a:extLst>
                  <a:ext uri="{0D108BD9-81ED-4DB2-BD59-A6C34878D82A}">
                    <a16:rowId xmlns:a16="http://schemas.microsoft.com/office/drawing/2014/main" val="3867688368"/>
                  </a:ext>
                </a:extLst>
              </a:tr>
            </a:tbl>
          </a:graphicData>
        </a:graphic>
      </p:graphicFrame>
    </p:spTree>
    <p:extLst>
      <p:ext uri="{BB962C8B-B14F-4D97-AF65-F5344CB8AC3E}">
        <p14:creationId xmlns:p14="http://schemas.microsoft.com/office/powerpoint/2010/main" val="2428440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6. I0301 - Updates to Enquiry Service API endpoints to support migration to RECCo’s API Gateway</a:t>
            </a: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r>
              <a:rPr lang="en-GB" dirty="0"/>
              <a:t>Jonny </a:t>
            </a:r>
            <a:r>
              <a:rPr lang="en-GB" dirty="0" err="1"/>
              <a:t>moore</a:t>
            </a:r>
            <a:endParaRPr lang="en-GB" dirty="0"/>
          </a:p>
        </p:txBody>
      </p:sp>
    </p:spTree>
    <p:extLst>
      <p:ext uri="{BB962C8B-B14F-4D97-AF65-F5344CB8AC3E}">
        <p14:creationId xmlns:p14="http://schemas.microsoft.com/office/powerpoint/2010/main" val="1750327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7D504-9D7C-4370-3862-EFDC104C1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218FA-FABB-F445-C820-78059ACC5E00}"/>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7. Any other business</a:t>
            </a:r>
            <a:br>
              <a:rPr lang="en-GB" sz="2400" dirty="0">
                <a:cs typeface="Roboto" panose="02000000000000000000" pitchFamily="2" charset="0"/>
              </a:rPr>
            </a:br>
            <a:br>
              <a:rPr lang="en-GB" sz="2400" dirty="0">
                <a:cs typeface="Roboto" panose="02000000000000000000" pitchFamily="2" charset="0"/>
              </a:rPr>
            </a:b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A2556B55-66F4-4572-A2E4-83A2354022F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35656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6D629-7329-973F-E9BC-046B8DC0A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3DE36-32CE-45EA-D2DE-D02F81F36EFC}"/>
              </a:ext>
            </a:extLst>
          </p:cNvPr>
          <p:cNvSpPr>
            <a:spLocks noGrp="1"/>
          </p:cNvSpPr>
          <p:nvPr>
            <p:ph type="title"/>
          </p:nvPr>
        </p:nvSpPr>
        <p:spPr>
          <a:xfrm>
            <a:off x="4032250" y="2020824"/>
            <a:ext cx="6968505" cy="2303275"/>
          </a:xfrm>
        </p:spPr>
        <p:txBody>
          <a:bodyPr>
            <a:normAutofit/>
          </a:bodyPr>
          <a:lstStyle/>
          <a:p>
            <a:r>
              <a:rPr lang="en-GB" sz="2400" dirty="0">
                <a:cs typeface="Roboto" panose="02000000000000000000" pitchFamily="2" charset="0"/>
              </a:rPr>
              <a:t>8. I0314 - Crossed Meters Process: Clarifications and Support </a:t>
            </a:r>
          </a:p>
        </p:txBody>
      </p:sp>
      <p:sp>
        <p:nvSpPr>
          <p:cNvPr id="4" name="Text Placeholder 3">
            <a:extLst>
              <a:ext uri="{FF2B5EF4-FFF2-40B4-BE49-F238E27FC236}">
                <a16:creationId xmlns:a16="http://schemas.microsoft.com/office/drawing/2014/main" id="{0FF02B90-807F-7788-16C1-82D945860AF3}"/>
              </a:ext>
            </a:extLst>
          </p:cNvPr>
          <p:cNvSpPr>
            <a:spLocks noGrp="1"/>
          </p:cNvSpPr>
          <p:nvPr>
            <p:ph type="body" sz="quarter" idx="10"/>
          </p:nvPr>
        </p:nvSpPr>
        <p:spPr/>
        <p:txBody>
          <a:bodyPr/>
          <a:lstStyle/>
          <a:p>
            <a:r>
              <a:rPr lang="en-GB" dirty="0"/>
              <a:t>Caroline </a:t>
            </a:r>
            <a:r>
              <a:rPr lang="en-GB" dirty="0" err="1"/>
              <a:t>freimuller</a:t>
            </a:r>
            <a:endParaRPr lang="en-GB" dirty="0"/>
          </a:p>
        </p:txBody>
      </p:sp>
    </p:spTree>
    <p:extLst>
      <p:ext uri="{BB962C8B-B14F-4D97-AF65-F5344CB8AC3E}">
        <p14:creationId xmlns:p14="http://schemas.microsoft.com/office/powerpoint/2010/main" val="3080387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I0314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extLst>
              <p:ext uri="{D42A27DB-BD31-4B8C-83A1-F6EECF244321}">
                <p14:modId xmlns:p14="http://schemas.microsoft.com/office/powerpoint/2010/main" val="3930839304"/>
              </p:ext>
            </p:extLst>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4920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F3F3E-35A3-A559-DBCB-2039FF77D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3885A-2B98-79C4-91AD-F772F4915BB5}"/>
              </a:ext>
            </a:extLst>
          </p:cNvPr>
          <p:cNvSpPr>
            <a:spLocks noGrp="1"/>
          </p:cNvSpPr>
          <p:nvPr>
            <p:ph type="title"/>
          </p:nvPr>
        </p:nvSpPr>
        <p:spPr/>
        <p:txBody>
          <a:bodyPr/>
          <a:lstStyle/>
          <a:p>
            <a:r>
              <a:rPr lang="en-GB"/>
              <a:t>I0314 – overview of previous session</a:t>
            </a:r>
          </a:p>
        </p:txBody>
      </p:sp>
      <p:graphicFrame>
        <p:nvGraphicFramePr>
          <p:cNvPr id="15" name="Content Placeholder 7">
            <a:extLst>
              <a:ext uri="{FF2B5EF4-FFF2-40B4-BE49-F238E27FC236}">
                <a16:creationId xmlns:a16="http://schemas.microsoft.com/office/drawing/2014/main" id="{51A22C80-D50E-5D67-207C-573E02BEA9AD}"/>
              </a:ext>
            </a:extLst>
          </p:cNvPr>
          <p:cNvGraphicFramePr>
            <a:graphicFrameLocks/>
          </p:cNvGraphicFramePr>
          <p:nvPr>
            <p:extLst>
              <p:ext uri="{D42A27DB-BD31-4B8C-83A1-F6EECF244321}">
                <p14:modId xmlns:p14="http://schemas.microsoft.com/office/powerpoint/2010/main" val="4119678100"/>
              </p:ext>
            </p:extLst>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1283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7C560-895B-42A2-942B-1D958D29B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C1A023-9847-C6EE-5C3E-B57EF8B3979D}"/>
              </a:ext>
            </a:extLst>
          </p:cNvPr>
          <p:cNvSpPr>
            <a:spLocks noGrp="1"/>
          </p:cNvSpPr>
          <p:nvPr>
            <p:ph type="title"/>
          </p:nvPr>
        </p:nvSpPr>
        <p:spPr/>
        <p:txBody>
          <a:bodyPr/>
          <a:lstStyle/>
          <a:p>
            <a:r>
              <a:rPr lang="en-GB" dirty="0"/>
              <a:t>I0314 – Quick Wins (Session 2)</a:t>
            </a:r>
          </a:p>
        </p:txBody>
      </p:sp>
      <p:graphicFrame>
        <p:nvGraphicFramePr>
          <p:cNvPr id="4" name="Table 3">
            <a:extLst>
              <a:ext uri="{FF2B5EF4-FFF2-40B4-BE49-F238E27FC236}">
                <a16:creationId xmlns:a16="http://schemas.microsoft.com/office/drawing/2014/main" id="{D735A0C5-0422-A6D2-9720-7BFA31B87B5B}"/>
              </a:ext>
            </a:extLst>
          </p:cNvPr>
          <p:cNvGraphicFramePr>
            <a:graphicFrameLocks noGrp="1"/>
          </p:cNvGraphicFramePr>
          <p:nvPr>
            <p:extLst>
              <p:ext uri="{D42A27DB-BD31-4B8C-83A1-F6EECF244321}">
                <p14:modId xmlns:p14="http://schemas.microsoft.com/office/powerpoint/2010/main" val="3860126709"/>
              </p:ext>
            </p:extLst>
          </p:nvPr>
        </p:nvGraphicFramePr>
        <p:xfrm>
          <a:off x="571500" y="1520825"/>
          <a:ext cx="11049000" cy="3810000"/>
        </p:xfrm>
        <a:graphic>
          <a:graphicData uri="http://schemas.openxmlformats.org/drawingml/2006/table">
            <a:tbl>
              <a:tblPr firstRow="1" bandRow="1">
                <a:tableStyleId>{F5AB1C69-6EDB-4FF4-983F-18BD219EF322}</a:tableStyleId>
              </a:tblPr>
              <a:tblGrid>
                <a:gridCol w="2724731">
                  <a:extLst>
                    <a:ext uri="{9D8B030D-6E8A-4147-A177-3AD203B41FA5}">
                      <a16:colId xmlns:a16="http://schemas.microsoft.com/office/drawing/2014/main" val="2541610521"/>
                    </a:ext>
                  </a:extLst>
                </a:gridCol>
                <a:gridCol w="3881809">
                  <a:extLst>
                    <a:ext uri="{9D8B030D-6E8A-4147-A177-3AD203B41FA5}">
                      <a16:colId xmlns:a16="http://schemas.microsoft.com/office/drawing/2014/main" val="3884688631"/>
                    </a:ext>
                  </a:extLst>
                </a:gridCol>
                <a:gridCol w="4442460">
                  <a:extLst>
                    <a:ext uri="{9D8B030D-6E8A-4147-A177-3AD203B41FA5}">
                      <a16:colId xmlns:a16="http://schemas.microsoft.com/office/drawing/2014/main" val="663528231"/>
                    </a:ext>
                  </a:extLst>
                </a:gridCol>
              </a:tblGrid>
              <a:tr h="370840">
                <a:tc>
                  <a:txBody>
                    <a:bodyPr/>
                    <a:lstStyle/>
                    <a:p>
                      <a:r>
                        <a:rPr lang="en-GB"/>
                        <a:t>Theme</a:t>
                      </a:r>
                    </a:p>
                  </a:txBody>
                  <a:tcPr/>
                </a:tc>
                <a:tc>
                  <a:txBody>
                    <a:bodyPr/>
                    <a:lstStyle/>
                    <a:p>
                      <a:r>
                        <a:rPr lang="en-GB"/>
                        <a:t>Impact / Risk</a:t>
                      </a:r>
                    </a:p>
                  </a:txBody>
                  <a:tcPr/>
                </a:tc>
                <a:tc>
                  <a:txBody>
                    <a:bodyPr/>
                    <a:lstStyle/>
                    <a:p>
                      <a:r>
                        <a:rPr lang="en-GB"/>
                        <a:t>Action to consider</a:t>
                      </a:r>
                    </a:p>
                  </a:txBody>
                  <a:tcPr/>
                </a:tc>
                <a:extLst>
                  <a:ext uri="{0D108BD9-81ED-4DB2-BD59-A6C34878D82A}">
                    <a16:rowId xmlns:a16="http://schemas.microsoft.com/office/drawing/2014/main" val="2668384254"/>
                  </a:ext>
                </a:extLst>
              </a:tr>
              <a:tr h="370840">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Disagreement / stalemate handling</a:t>
                      </a:r>
                    </a:p>
                  </a:txBody>
                  <a:tcPr marL="6350" marR="6350" marT="6350" marB="0" anchor="ctr"/>
                </a:tc>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Case deadlock, inconsistent workaround behaviours (e.g., duplications) that may create new issues.</a:t>
                      </a:r>
                    </a:p>
                  </a:txBody>
                  <a:tcPr marL="6350" marR="6350" marT="6350" marB="0" anchor="ctr"/>
                </a:tc>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Create a structured dispute pathway: evidence review checklist, time-boxed re-investigation, optional joint call, and a final ‘adjudication’ step (e.g., REC support/defined escalation route) with clear outputs.</a:t>
                      </a:r>
                    </a:p>
                  </a:txBody>
                  <a:tcPr marL="6350" marR="6350" marT="6350" marB="0" anchor="ctr"/>
                </a:tc>
                <a:extLst>
                  <a:ext uri="{0D108BD9-81ED-4DB2-BD59-A6C34878D82A}">
                    <a16:rowId xmlns:a16="http://schemas.microsoft.com/office/drawing/2014/main" val="3944696923"/>
                  </a:ext>
                </a:extLst>
              </a:tr>
              <a:tr h="370840">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Smart metering / DCC dependency (GUID updates)</a:t>
                      </a:r>
                    </a:p>
                  </a:txBody>
                  <a:tcPr marL="6350" marR="6350" marT="6350" marB="0" anchor="ctr"/>
                </a:tc>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Prolonged inaccurate market/system state, delays to end-to-end correction.</a:t>
                      </a:r>
                    </a:p>
                  </a:txBody>
                  <a:tcPr marL="6350" marR="6350" marT="6350" marB="0" anchor="ctr"/>
                </a:tc>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Add smart-specific guidance: when to raise DCC tickets, required info, and interim Consumer management steps (billing suppression, comms)</a:t>
                      </a:r>
                    </a:p>
                  </a:txBody>
                  <a:tcPr marL="6350" marR="6350" marT="6350" marB="0" anchor="ctr"/>
                </a:tc>
                <a:extLst>
                  <a:ext uri="{0D108BD9-81ED-4DB2-BD59-A6C34878D82A}">
                    <a16:rowId xmlns:a16="http://schemas.microsoft.com/office/drawing/2014/main" val="3970712691"/>
                  </a:ext>
                </a:extLst>
              </a:tr>
              <a:tr h="370840">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Gas vs electricity consistency &amp; ONUPD discipline</a:t>
                      </a:r>
                    </a:p>
                  </a:txBody>
                  <a:tcPr marL="6350" marR="6350" marT="6350" marB="0" anchor="ctr"/>
                </a:tc>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Inconsistent Consumer outcomes across fuels, duplicated records, delayed transfers.</a:t>
                      </a:r>
                    </a:p>
                  </a:txBody>
                  <a:tcPr marL="6350" marR="6350" marT="6350" marB="0" anchor="ctr"/>
                </a:tc>
                <a:tc>
                  <a:txBody>
                    <a:bodyPr/>
                    <a:lstStyle/>
                    <a:p>
                      <a:pPr algn="l" fontAlgn="ctr">
                        <a:buNone/>
                      </a:pPr>
                      <a:r>
                        <a:rPr lang="en-GB" sz="16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Clarify mandatory vs non-mandatory steps across fuels, tighten timescales and accountability for ONUPD processing, provide gas-specific worked examples.</a:t>
                      </a:r>
                    </a:p>
                  </a:txBody>
                  <a:tcPr marL="6350" marR="6350" marT="6350" marB="0" anchor="ctr"/>
                </a:tc>
                <a:extLst>
                  <a:ext uri="{0D108BD9-81ED-4DB2-BD59-A6C34878D82A}">
                    <a16:rowId xmlns:a16="http://schemas.microsoft.com/office/drawing/2014/main" val="2302775424"/>
                  </a:ext>
                </a:extLst>
              </a:tr>
              <a:tr h="370840">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Data visibility gaps (history &amp; extract capability)</a:t>
                      </a:r>
                    </a:p>
                  </a:txBody>
                  <a:tcPr marL="6350" marR="6350" marT="6350" marB="0" anchor="ctr"/>
                </a:tc>
                <a:tc>
                  <a:txBody>
                    <a:bodyPr/>
                    <a:lstStyle/>
                    <a:p>
                      <a:pPr algn="l" fontAlgn="ctr">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Harder to evidence root cause, slower investigations, more manual effort.</a:t>
                      </a:r>
                    </a:p>
                  </a:txBody>
                  <a:tcPr marL="6350" marR="6350" marT="6350" marB="0" anchor="ctr"/>
                </a:tc>
                <a:tc>
                  <a:txBody>
                    <a:bodyPr/>
                    <a:lstStyle/>
                    <a:p>
                      <a:pPr algn="l" fontAlgn="ctr">
                        <a:buNone/>
                      </a:pPr>
                      <a:r>
                        <a:rPr lang="en-GB" sz="16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rPr>
                        <a:t>Define a standard ‘case data pack’ including available history fields</a:t>
                      </a:r>
                    </a:p>
                  </a:txBody>
                  <a:tcPr marL="6350" marR="6350" marT="6350" marB="0" anchor="ctr"/>
                </a:tc>
                <a:extLst>
                  <a:ext uri="{0D108BD9-81ED-4DB2-BD59-A6C34878D82A}">
                    <a16:rowId xmlns:a16="http://schemas.microsoft.com/office/drawing/2014/main" val="2879965114"/>
                  </a:ext>
                </a:extLst>
              </a:tr>
            </a:tbl>
          </a:graphicData>
        </a:graphic>
      </p:graphicFrame>
    </p:spTree>
    <p:extLst>
      <p:ext uri="{BB962C8B-B14F-4D97-AF65-F5344CB8AC3E}">
        <p14:creationId xmlns:p14="http://schemas.microsoft.com/office/powerpoint/2010/main" val="3899473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6FD35-B0BA-9475-FE59-9FA7C02E3A69}"/>
              </a:ext>
            </a:extLst>
          </p:cNvPr>
          <p:cNvSpPr>
            <a:spLocks noGrp="1"/>
          </p:cNvSpPr>
          <p:nvPr>
            <p:ph type="title"/>
          </p:nvPr>
        </p:nvSpPr>
        <p:spPr/>
        <p:txBody>
          <a:bodyPr/>
          <a:lstStyle/>
          <a:p>
            <a:r>
              <a:rPr lang="en-GB"/>
              <a:t>I0314 – Next Steps</a:t>
            </a:r>
          </a:p>
        </p:txBody>
      </p:sp>
      <p:sp>
        <p:nvSpPr>
          <p:cNvPr id="6" name="Content Placeholder 5">
            <a:extLst>
              <a:ext uri="{FF2B5EF4-FFF2-40B4-BE49-F238E27FC236}">
                <a16:creationId xmlns:a16="http://schemas.microsoft.com/office/drawing/2014/main" id="{4159DCCA-C3F2-5043-9937-36EE5653D0F5}"/>
              </a:ext>
            </a:extLst>
          </p:cNvPr>
          <p:cNvSpPr>
            <a:spLocks noGrp="1"/>
          </p:cNvSpPr>
          <p:nvPr>
            <p:ph sz="quarter" idx="10"/>
          </p:nvPr>
        </p:nvSpPr>
        <p:spPr>
          <a:xfrm>
            <a:off x="906463" y="1939895"/>
            <a:ext cx="10861865" cy="4178330"/>
          </a:xfrm>
        </p:spPr>
        <p:txBody>
          <a:bodyPr/>
          <a:lstStyle/>
          <a:p>
            <a:r>
              <a:rPr lang="en-GB" dirty="0"/>
              <a:t>Review the content areas agreed during session 1&amp;2</a:t>
            </a:r>
          </a:p>
          <a:p>
            <a:r>
              <a:rPr lang="en-GB" dirty="0"/>
              <a:t>Call for ‘successful worked examples’ – request for Parties to send to </a:t>
            </a:r>
            <a:r>
              <a:rPr lang="en-GB" dirty="0">
                <a:hlinkClick r:id="rId2"/>
              </a:rPr>
              <a:t>change.management@recmanager.co.uk</a:t>
            </a:r>
            <a:r>
              <a:rPr lang="en-GB" dirty="0"/>
              <a:t> by end of August.</a:t>
            </a:r>
          </a:p>
          <a:p>
            <a:pPr lvl="1"/>
            <a:r>
              <a:rPr lang="en-GB" dirty="0"/>
              <a:t>Party names will be anonymised</a:t>
            </a:r>
          </a:p>
          <a:p>
            <a:r>
              <a:rPr lang="en-GB" dirty="0"/>
              <a:t>Draft a strawman of Guidance (structure)</a:t>
            </a:r>
          </a:p>
          <a:p>
            <a:endParaRPr lang="en-GB" dirty="0"/>
          </a:p>
          <a:p>
            <a:endParaRPr lang="en-GB" dirty="0"/>
          </a:p>
          <a:p>
            <a:r>
              <a:rPr lang="en-GB" dirty="0"/>
              <a:t>Change Issues Group: September / October</a:t>
            </a:r>
          </a:p>
        </p:txBody>
      </p:sp>
      <p:sp>
        <p:nvSpPr>
          <p:cNvPr id="7" name="Arrow: Right 6">
            <a:extLst>
              <a:ext uri="{FF2B5EF4-FFF2-40B4-BE49-F238E27FC236}">
                <a16:creationId xmlns:a16="http://schemas.microsoft.com/office/drawing/2014/main" id="{95A070E5-80E1-D1E6-7FE8-79FA6F07A11D}"/>
              </a:ext>
            </a:extLst>
          </p:cNvPr>
          <p:cNvSpPr/>
          <p:nvPr/>
        </p:nvSpPr>
        <p:spPr>
          <a:xfrm rot="5400000">
            <a:off x="2558153" y="3716194"/>
            <a:ext cx="812194" cy="490194"/>
          </a:xfrm>
          <a:prstGeom prst="rightArrow">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203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06 august 2026</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Plan" id="{8FEF69CC-7EE1-4CFD-8A66-A40A5C0E62B3}" vid="{4FD1D44A-A7D2-4FB5-8030-FD740E2F317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414</TotalTime>
  <Words>1559</Words>
  <Application>Microsoft Office PowerPoint</Application>
  <PresentationFormat>Widescreen</PresentationFormat>
  <Paragraphs>182</Paragraphs>
  <Slides>20</Slides>
  <Notes>3</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20</vt:i4>
      </vt:variant>
    </vt:vector>
  </HeadingPairs>
  <TitlesOfParts>
    <vt:vector size="31" baseType="lpstr">
      <vt:lpstr>Aptos</vt:lpstr>
      <vt:lpstr>Arial</vt:lpstr>
      <vt:lpstr>Calibri</vt:lpstr>
      <vt:lpstr>Courier New</vt:lpstr>
      <vt:lpstr>Roboto</vt:lpstr>
      <vt:lpstr>Wingdings</vt:lpstr>
      <vt:lpstr>REC Light Event Theme</vt:lpstr>
      <vt:lpstr>REC Alternative Event Theme</vt:lpstr>
      <vt:lpstr>1_REC Light Event Theme</vt:lpstr>
      <vt:lpstr>3_REC Light Event Theme</vt:lpstr>
      <vt:lpstr>2_REC Light Event Theme</vt:lpstr>
      <vt:lpstr>REC Change Issues group</vt:lpstr>
      <vt:lpstr>1. Welcome and introduction</vt:lpstr>
      <vt:lpstr>Housekeeping</vt:lpstr>
      <vt:lpstr> 2. confirmation of agenda    </vt:lpstr>
      <vt:lpstr>Agenda For today</vt:lpstr>
      <vt:lpstr> 3. approval of previous minutes    </vt:lpstr>
      <vt:lpstr>4. I0318 – Introduction of Consumer Consent Solution </vt:lpstr>
      <vt:lpstr>Update on CCS</vt:lpstr>
      <vt:lpstr>Update on CCS</vt:lpstr>
      <vt:lpstr>5. Issue tracker update  </vt:lpstr>
      <vt:lpstr>Issues tracker</vt:lpstr>
      <vt:lpstr>Issues tracker</vt:lpstr>
      <vt:lpstr>6. I0301 - Updates to Enquiry Service API endpoints to support migration to RECCo’s API Gateway </vt:lpstr>
      <vt:lpstr>7. Any other business  </vt:lpstr>
      <vt:lpstr>8. I0314 - Crossed Meters Process: Clarifications and Support </vt:lpstr>
      <vt:lpstr>I0314 – overview</vt:lpstr>
      <vt:lpstr>I0314 – overview of previous session</vt:lpstr>
      <vt:lpstr>I0314 – Quick Wins (Session 2)</vt:lpstr>
      <vt:lpstr>I0314 – Next Steps</vt:lpstr>
      <vt:lpstr>Next meeting:  06 august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Harry FIRTH</cp:lastModifiedBy>
  <cp:revision>2</cp:revision>
  <dcterms:created xsi:type="dcterms:W3CDTF">2022-06-08T15:31:29Z</dcterms:created>
  <dcterms:modified xsi:type="dcterms:W3CDTF">2026-07-02T10:14:11Z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