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260" r:id="rId6"/>
    <p:sldMasterId id="2147484283" r:id="rId7"/>
    <p:sldMasterId id="2147484299" r:id="rId8"/>
  </p:sldMasterIdLst>
  <p:notesMasterIdLst>
    <p:notesMasterId r:id="rId50"/>
  </p:notesMasterIdLst>
  <p:handoutMasterIdLst>
    <p:handoutMasterId r:id="rId51"/>
  </p:handoutMasterIdLst>
  <p:sldIdLst>
    <p:sldId id="256" r:id="rId9"/>
    <p:sldId id="269" r:id="rId10"/>
    <p:sldId id="2147478960" r:id="rId11"/>
    <p:sldId id="2147478994" r:id="rId12"/>
    <p:sldId id="263" r:id="rId13"/>
    <p:sldId id="2147475850" r:id="rId14"/>
    <p:sldId id="2147479009" r:id="rId15"/>
    <p:sldId id="259" r:id="rId16"/>
    <p:sldId id="260" r:id="rId17"/>
    <p:sldId id="261" r:id="rId18"/>
    <p:sldId id="2147479010" r:id="rId19"/>
    <p:sldId id="2147479011" r:id="rId20"/>
    <p:sldId id="2147479012" r:id="rId21"/>
    <p:sldId id="2147479013" r:id="rId22"/>
    <p:sldId id="262" r:id="rId23"/>
    <p:sldId id="2147479014" r:id="rId24"/>
    <p:sldId id="264" r:id="rId25"/>
    <p:sldId id="2147479015" r:id="rId26"/>
    <p:sldId id="350" r:id="rId27"/>
    <p:sldId id="351" r:id="rId28"/>
    <p:sldId id="352" r:id="rId29"/>
    <p:sldId id="354" r:id="rId30"/>
    <p:sldId id="353" r:id="rId31"/>
    <p:sldId id="2147479016" r:id="rId32"/>
    <p:sldId id="2147479017" r:id="rId33"/>
    <p:sldId id="2147479018" r:id="rId34"/>
    <p:sldId id="2147479019" r:id="rId35"/>
    <p:sldId id="2147479020" r:id="rId36"/>
    <p:sldId id="2147479021" r:id="rId37"/>
    <p:sldId id="258" r:id="rId38"/>
    <p:sldId id="300" r:id="rId39"/>
    <p:sldId id="301" r:id="rId40"/>
    <p:sldId id="2147479022" r:id="rId41"/>
    <p:sldId id="2147479002" r:id="rId42"/>
    <p:sldId id="2147479004" r:id="rId43"/>
    <p:sldId id="2147475886" r:id="rId44"/>
    <p:sldId id="2147479024" r:id="rId45"/>
    <p:sldId id="2147479025" r:id="rId46"/>
    <p:sldId id="2147479008" r:id="rId47"/>
    <p:sldId id="2147479023" r:id="rId48"/>
    <p:sldId id="25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6AAEA4"/>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5CA2A6-AF3A-4541-B366-8EDA81C628AA}" v="5" dt="2026-08-06T08:32:04.173"/>
    <p1510:client id="{F7EF2A69-EC97-4C43-85A0-F8FEF307B109}" v="14" dt="2026-08-06T10:40:04.17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5/10/relationships/revisionInfo" Target="revisionInfo.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TRUSS" userId="01cc4f64-e88d-41d0-86eb-e313c80ff5e5" providerId="ADAL" clId="{D639C4ED-078F-485F-85E7-6788BECAB844}"/>
    <pc:docChg chg="custSel addSld delSld modSld">
      <pc:chgData name="Harriet TRUSS" userId="01cc4f64-e88d-41d0-86eb-e313c80ff5e5" providerId="ADAL" clId="{D639C4ED-078F-485F-85E7-6788BECAB844}" dt="2026-08-06T08:32:04.172" v="4" actId="3626"/>
      <pc:docMkLst>
        <pc:docMk/>
      </pc:docMkLst>
      <pc:sldChg chg="add del">
        <pc:chgData name="Harriet TRUSS" userId="01cc4f64-e88d-41d0-86eb-e313c80ff5e5" providerId="ADAL" clId="{D639C4ED-078F-485F-85E7-6788BECAB844}" dt="2026-08-06T08:07:26.482" v="2"/>
        <pc:sldMkLst>
          <pc:docMk/>
          <pc:sldMk cId="2021548050" sldId="2147478973"/>
        </pc:sldMkLst>
      </pc:sldChg>
      <pc:sldChg chg="add del">
        <pc:chgData name="Harriet TRUSS" userId="01cc4f64-e88d-41d0-86eb-e313c80ff5e5" providerId="ADAL" clId="{D639C4ED-078F-485F-85E7-6788BECAB844}" dt="2026-08-06T08:07:26.482" v="2"/>
        <pc:sldMkLst>
          <pc:docMk/>
          <pc:sldMk cId="1746230574" sldId="2147479002"/>
        </pc:sldMkLst>
      </pc:sldChg>
      <pc:sldChg chg="modSp add del mod">
        <pc:chgData name="Harriet TRUSS" userId="01cc4f64-e88d-41d0-86eb-e313c80ff5e5" providerId="ADAL" clId="{D639C4ED-078F-485F-85E7-6788BECAB844}" dt="2026-08-06T08:32:04.172" v="4" actId="3626"/>
        <pc:sldMkLst>
          <pc:docMk/>
          <pc:sldMk cId="1716271507" sldId="2147479004"/>
        </pc:sldMkLst>
        <pc:spChg chg="mod">
          <ac:chgData name="Harriet TRUSS" userId="01cc4f64-e88d-41d0-86eb-e313c80ff5e5" providerId="ADAL" clId="{D639C4ED-078F-485F-85E7-6788BECAB844}" dt="2026-08-06T08:32:04.172" v="4" actId="3626"/>
          <ac:spMkLst>
            <pc:docMk/>
            <pc:sldMk cId="1716271507" sldId="2147479004"/>
            <ac:spMk id="7" creationId="{C708C191-9CDF-E84C-AF09-978F8BE000E3}"/>
          </ac:spMkLst>
        </pc:spChg>
      </pc:sldChg>
    </pc:docChg>
  </pc:docChgLst>
  <pc:docChgLst>
    <pc:chgData name="Harry FIRTH" userId="929e6a20-3b88-458e-85a8-12a243658d38" providerId="ADAL" clId="{2338B586-EC8A-4417-96DB-BAAA6D6EB1B7}"/>
    <pc:docChg chg="undo custSel addSld delSld modSld sldOrd delMainMaster">
      <pc:chgData name="Harry FIRTH" userId="929e6a20-3b88-458e-85a8-12a243658d38" providerId="ADAL" clId="{2338B586-EC8A-4417-96DB-BAAA6D6EB1B7}" dt="2026-08-06T10:39:42.306" v="1396" actId="47"/>
      <pc:docMkLst>
        <pc:docMk/>
      </pc:docMkLst>
      <pc:sldChg chg="modSp mod">
        <pc:chgData name="Harry FIRTH" userId="929e6a20-3b88-458e-85a8-12a243658d38" providerId="ADAL" clId="{2338B586-EC8A-4417-96DB-BAAA6D6EB1B7}" dt="2026-07-24T15:05:38.338" v="1197" actId="20577"/>
        <pc:sldMkLst>
          <pc:docMk/>
          <pc:sldMk cId="424965022" sldId="256"/>
        </pc:sldMkLst>
        <pc:spChg chg="mod">
          <ac:chgData name="Harry FIRTH" userId="929e6a20-3b88-458e-85a8-12a243658d38" providerId="ADAL" clId="{2338B586-EC8A-4417-96DB-BAAA6D6EB1B7}" dt="2026-07-24T15:05:38.338" v="1197" actId="20577"/>
          <ac:spMkLst>
            <pc:docMk/>
            <pc:sldMk cId="424965022" sldId="256"/>
            <ac:spMk id="3" creationId="{CA510E5E-697D-4331-038A-BC23DF000C2A}"/>
          </ac:spMkLst>
        </pc:spChg>
      </pc:sldChg>
      <pc:sldChg chg="modSp mod">
        <pc:chgData name="Harry FIRTH" userId="929e6a20-3b88-458e-85a8-12a243658d38" providerId="ADAL" clId="{2338B586-EC8A-4417-96DB-BAAA6D6EB1B7}" dt="2026-07-24T15:06:37.309" v="1271" actId="5793"/>
        <pc:sldMkLst>
          <pc:docMk/>
          <pc:sldMk cId="1876557297" sldId="257"/>
        </pc:sldMkLst>
        <pc:spChg chg="mod">
          <ac:chgData name="Harry FIRTH" userId="929e6a20-3b88-458e-85a8-12a243658d38" providerId="ADAL" clId="{2338B586-EC8A-4417-96DB-BAAA6D6EB1B7}" dt="2026-07-24T15:06:37.309" v="1271" actId="5793"/>
          <ac:spMkLst>
            <pc:docMk/>
            <pc:sldMk cId="1876557297" sldId="257"/>
            <ac:spMk id="2" creationId="{5B02A7D5-1EE1-44B5-DC76-072639BE3655}"/>
          </ac:spMkLst>
        </pc:spChg>
      </pc:sldChg>
      <pc:sldChg chg="addSp delSp modSp add del mod">
        <pc:chgData name="Harry FIRTH" userId="929e6a20-3b88-458e-85a8-12a243658d38" providerId="ADAL" clId="{2338B586-EC8A-4417-96DB-BAAA6D6EB1B7}" dt="2026-08-06T08:35:09.646" v="1391" actId="478"/>
        <pc:sldMkLst>
          <pc:docMk/>
          <pc:sldMk cId="3207930753" sldId="2147475886"/>
        </pc:sldMkLst>
        <pc:spChg chg="mod">
          <ac:chgData name="Harry FIRTH" userId="929e6a20-3b88-458e-85a8-12a243658d38" providerId="ADAL" clId="{2338B586-EC8A-4417-96DB-BAAA6D6EB1B7}" dt="2026-07-24T15:06:18.030" v="1251" actId="20577"/>
          <ac:spMkLst>
            <pc:docMk/>
            <pc:sldMk cId="3207930753" sldId="2147475886"/>
            <ac:spMk id="4" creationId="{C8EE7796-5479-57D4-283D-65653FF4D8CE}"/>
          </ac:spMkLst>
        </pc:spChg>
        <pc:spChg chg="add del mod">
          <ac:chgData name="Harry FIRTH" userId="929e6a20-3b88-458e-85a8-12a243658d38" providerId="ADAL" clId="{2338B586-EC8A-4417-96DB-BAAA6D6EB1B7}" dt="2026-08-06T08:35:09.646" v="1391" actId="478"/>
          <ac:spMkLst>
            <pc:docMk/>
            <pc:sldMk cId="3207930753" sldId="2147475886"/>
            <ac:spMk id="5" creationId="{BFC59F3A-FF0E-D68F-E6EF-3370438798B2}"/>
          </ac:spMkLst>
        </pc:spChg>
      </pc:sldChg>
      <pc:sldChg chg="del">
        <pc:chgData name="Harry FIRTH" userId="929e6a20-3b88-458e-85a8-12a243658d38" providerId="ADAL" clId="{2338B586-EC8A-4417-96DB-BAAA6D6EB1B7}" dt="2026-08-06T10:39:42.306" v="1396" actId="47"/>
        <pc:sldMkLst>
          <pc:docMk/>
          <pc:sldMk cId="2021548050" sldId="2147478973"/>
        </pc:sldMkLst>
      </pc:sldChg>
      <pc:sldChg chg="modSp mod">
        <pc:chgData name="Harry FIRTH" userId="929e6a20-3b88-458e-85a8-12a243658d38" providerId="ADAL" clId="{2338B586-EC8A-4417-96DB-BAAA6D6EB1B7}" dt="2026-07-24T15:05:46.220" v="1214" actId="20577"/>
        <pc:sldMkLst>
          <pc:docMk/>
          <pc:sldMk cId="2094698658" sldId="2147478994"/>
        </pc:sldMkLst>
        <pc:spChg chg="mod">
          <ac:chgData name="Harry FIRTH" userId="929e6a20-3b88-458e-85a8-12a243658d38" providerId="ADAL" clId="{2338B586-EC8A-4417-96DB-BAAA6D6EB1B7}" dt="2026-07-24T15:05:46.220" v="1214" actId="20577"/>
          <ac:spMkLst>
            <pc:docMk/>
            <pc:sldMk cId="2094698658" sldId="2147478994"/>
            <ac:spMk id="3" creationId="{3A3B73B4-9C60-0CDC-4649-814691E3D4D1}"/>
          </ac:spMkLst>
        </pc:spChg>
      </pc:sldChg>
      <pc:sldChg chg="modSp mod">
        <pc:chgData name="Harry FIRTH" userId="929e6a20-3b88-458e-85a8-12a243658d38" providerId="ADAL" clId="{2338B586-EC8A-4417-96DB-BAAA6D6EB1B7}" dt="2026-08-06T08:34:50.990" v="1388" actId="20577"/>
        <pc:sldMkLst>
          <pc:docMk/>
          <pc:sldMk cId="1716271507" sldId="2147479004"/>
        </pc:sldMkLst>
        <pc:spChg chg="mod">
          <ac:chgData name="Harry FIRTH" userId="929e6a20-3b88-458e-85a8-12a243658d38" providerId="ADAL" clId="{2338B586-EC8A-4417-96DB-BAAA6D6EB1B7}" dt="2026-08-06T08:34:50.990" v="1388" actId="20577"/>
          <ac:spMkLst>
            <pc:docMk/>
            <pc:sldMk cId="1716271507" sldId="2147479004"/>
            <ac:spMk id="7" creationId="{C708C191-9CDF-E84C-AF09-978F8BE000E3}"/>
          </ac:spMkLst>
        </pc:spChg>
      </pc:sldChg>
      <pc:sldChg chg="modSp add del mod">
        <pc:chgData name="Harry FIRTH" userId="929e6a20-3b88-458e-85a8-12a243658d38" providerId="ADAL" clId="{2338B586-EC8A-4417-96DB-BAAA6D6EB1B7}" dt="2026-07-24T15:06:05.539" v="1233" actId="47"/>
        <pc:sldMkLst>
          <pc:docMk/>
          <pc:sldMk cId="2235656748" sldId="2147479008"/>
        </pc:sldMkLst>
      </pc:sldChg>
      <pc:sldChg chg="modSp add mod">
        <pc:chgData name="Harry FIRTH" userId="929e6a20-3b88-458e-85a8-12a243658d38" providerId="ADAL" clId="{2338B586-EC8A-4417-96DB-BAAA6D6EB1B7}" dt="2026-08-06T07:25:00.439" v="1386" actId="20577"/>
        <pc:sldMkLst>
          <pc:docMk/>
          <pc:sldMk cId="1785439752" sldId="2147479023"/>
        </pc:sldMkLst>
        <pc:spChg chg="mod">
          <ac:chgData name="Harry FIRTH" userId="929e6a20-3b88-458e-85a8-12a243658d38" providerId="ADAL" clId="{2338B586-EC8A-4417-96DB-BAAA6D6EB1B7}" dt="2026-08-06T07:23:06.494" v="1281" actId="20577"/>
          <ac:spMkLst>
            <pc:docMk/>
            <pc:sldMk cId="1785439752" sldId="2147479023"/>
            <ac:spMk id="2" creationId="{4D7E8A94-2418-F306-61E8-72D89F57068D}"/>
          </ac:spMkLst>
        </pc:spChg>
        <pc:spChg chg="mod">
          <ac:chgData name="Harry FIRTH" userId="929e6a20-3b88-458e-85a8-12a243658d38" providerId="ADAL" clId="{2338B586-EC8A-4417-96DB-BAAA6D6EB1B7}" dt="2026-08-06T07:25:00.439" v="1386" actId="20577"/>
          <ac:spMkLst>
            <pc:docMk/>
            <pc:sldMk cId="1785439752" sldId="2147479023"/>
            <ac:spMk id="3" creationId="{668726AF-F21E-7C7D-9A0A-E8DD6CDB3B33}"/>
          </ac:spMkLst>
        </pc:spChg>
      </pc:sldChg>
      <pc:sldChg chg="modSp add mod">
        <pc:chgData name="Harry FIRTH" userId="929e6a20-3b88-458e-85a8-12a243658d38" providerId="ADAL" clId="{2338B586-EC8A-4417-96DB-BAAA6D6EB1B7}" dt="2026-08-06T08:35:32.767" v="1393" actId="2711"/>
        <pc:sldMkLst>
          <pc:docMk/>
          <pc:sldMk cId="2103831322" sldId="2147479024"/>
        </pc:sldMkLst>
        <pc:graphicFrameChg chg="modGraphic">
          <ac:chgData name="Harry FIRTH" userId="929e6a20-3b88-458e-85a8-12a243658d38" providerId="ADAL" clId="{2338B586-EC8A-4417-96DB-BAAA6D6EB1B7}" dt="2026-08-06T08:35:32.767" v="1393" actId="2711"/>
          <ac:graphicFrameMkLst>
            <pc:docMk/>
            <pc:sldMk cId="2103831322" sldId="2147479024"/>
            <ac:graphicFrameMk id="4" creationId="{3520E71A-4221-E5A0-B184-A8658317792B}"/>
          </ac:graphicFrameMkLst>
        </pc:graphicFrameChg>
      </pc:sldChg>
      <pc:sldChg chg="modSp add mod">
        <pc:chgData name="Harry FIRTH" userId="929e6a20-3b88-458e-85a8-12a243658d38" providerId="ADAL" clId="{2338B586-EC8A-4417-96DB-BAAA6D6EB1B7}" dt="2026-08-06T08:35:55.064" v="1395" actId="2711"/>
        <pc:sldMkLst>
          <pc:docMk/>
          <pc:sldMk cId="2552403887" sldId="2147479025"/>
        </pc:sldMkLst>
        <pc:graphicFrameChg chg="modGraphic">
          <ac:chgData name="Harry FIRTH" userId="929e6a20-3b88-458e-85a8-12a243658d38" providerId="ADAL" clId="{2338B586-EC8A-4417-96DB-BAAA6D6EB1B7}" dt="2026-08-06T08:35:55.064" v="1395" actId="2711"/>
          <ac:graphicFrameMkLst>
            <pc:docMk/>
            <pc:sldMk cId="2552403887" sldId="2147479025"/>
            <ac:graphicFrameMk id="4" creationId="{5FFC67BF-EBE0-0A25-0E4E-C4A928672A7E}"/>
          </ac:graphicFrameMkLst>
        </pc:graphicFrameChg>
      </pc:sldChg>
    </pc:docChg>
  </pc:docChgLst>
  <pc:docChgLst>
    <pc:chgData name="Paul ROCKE" userId="cac3c383-9d6e-4e26-9d53-860e108a28e6" providerId="ADAL" clId="{E73859E8-741A-46F3-A5BA-5496FF49D0B4}"/>
    <pc:docChg chg="undo custSel addSld delSld modSld">
      <pc:chgData name="Paul ROCKE" userId="cac3c383-9d6e-4e26-9d53-860e108a28e6" providerId="ADAL" clId="{E73859E8-741A-46F3-A5BA-5496FF49D0B4}" dt="2026-08-05T08:27:58.794" v="730" actId="20577"/>
      <pc:docMkLst>
        <pc:docMk/>
      </pc:docMkLst>
      <pc:sldChg chg="add del">
        <pc:chgData name="Paul ROCKE" userId="cac3c383-9d6e-4e26-9d53-860e108a28e6" providerId="ADAL" clId="{E73859E8-741A-46F3-A5BA-5496FF49D0B4}" dt="2026-08-05T08:17:16.510" v="670"/>
        <pc:sldMkLst>
          <pc:docMk/>
          <pc:sldMk cId="684095043" sldId="258"/>
        </pc:sldMkLst>
      </pc:sldChg>
      <pc:sldChg chg="add del">
        <pc:chgData name="Paul ROCKE" userId="cac3c383-9d6e-4e26-9d53-860e108a28e6" providerId="ADAL" clId="{E73859E8-741A-46F3-A5BA-5496FF49D0B4}" dt="2026-08-05T08:02:06.773" v="481"/>
        <pc:sldMkLst>
          <pc:docMk/>
          <pc:sldMk cId="1836018315" sldId="259"/>
        </pc:sldMkLst>
      </pc:sldChg>
      <pc:sldChg chg="add del">
        <pc:chgData name="Paul ROCKE" userId="cac3c383-9d6e-4e26-9d53-860e108a28e6" providerId="ADAL" clId="{E73859E8-741A-46F3-A5BA-5496FF49D0B4}" dt="2026-08-05T08:02:06.773" v="481"/>
        <pc:sldMkLst>
          <pc:docMk/>
          <pc:sldMk cId="3448662260" sldId="260"/>
        </pc:sldMkLst>
      </pc:sldChg>
      <pc:sldChg chg="add del">
        <pc:chgData name="Paul ROCKE" userId="cac3c383-9d6e-4e26-9d53-860e108a28e6" providerId="ADAL" clId="{E73859E8-741A-46F3-A5BA-5496FF49D0B4}" dt="2026-08-05T08:02:06.773" v="481"/>
        <pc:sldMkLst>
          <pc:docMk/>
          <pc:sldMk cId="1734167094" sldId="261"/>
        </pc:sldMkLst>
      </pc:sldChg>
      <pc:sldChg chg="modSp add del mod">
        <pc:chgData name="Paul ROCKE" userId="cac3c383-9d6e-4e26-9d53-860e108a28e6" providerId="ADAL" clId="{E73859E8-741A-46F3-A5BA-5496FF49D0B4}" dt="2026-08-05T08:05:00.497" v="556"/>
        <pc:sldMkLst>
          <pc:docMk/>
          <pc:sldMk cId="4162117216" sldId="262"/>
        </pc:sldMkLst>
        <pc:spChg chg="mod">
          <ac:chgData name="Paul ROCKE" userId="cac3c383-9d6e-4e26-9d53-860e108a28e6" providerId="ADAL" clId="{E73859E8-741A-46F3-A5BA-5496FF49D0B4}" dt="2026-08-05T08:05:00.473" v="555"/>
          <ac:spMkLst>
            <pc:docMk/>
            <pc:sldMk cId="4162117216" sldId="262"/>
            <ac:spMk id="2" creationId="{8F186094-D4F0-F0E9-DDC2-2B1796825388}"/>
          </ac:spMkLst>
        </pc:spChg>
      </pc:sldChg>
      <pc:sldChg chg="addSp delSp modSp mod">
        <pc:chgData name="Paul ROCKE" userId="cac3c383-9d6e-4e26-9d53-860e108a28e6" providerId="ADAL" clId="{E73859E8-741A-46F3-A5BA-5496FF49D0B4}" dt="2026-08-05T08:02:38.421" v="503" actId="20577"/>
        <pc:sldMkLst>
          <pc:docMk/>
          <pc:sldMk cId="1116783212" sldId="263"/>
        </pc:sldMkLst>
        <pc:graphicFrameChg chg="del">
          <ac:chgData name="Paul ROCKE" userId="cac3c383-9d6e-4e26-9d53-860e108a28e6" providerId="ADAL" clId="{E73859E8-741A-46F3-A5BA-5496FF49D0B4}" dt="2026-08-05T07:55:17.150" v="0" actId="478"/>
          <ac:graphicFrameMkLst>
            <pc:docMk/>
            <pc:sldMk cId="1116783212" sldId="263"/>
            <ac:graphicFrameMk id="3" creationId="{ADE9F281-2DB4-898F-0D79-1AE200709F3A}"/>
          </ac:graphicFrameMkLst>
        </pc:graphicFrameChg>
        <pc:graphicFrameChg chg="add mod modGraphic">
          <ac:chgData name="Paul ROCKE" userId="cac3c383-9d6e-4e26-9d53-860e108a28e6" providerId="ADAL" clId="{E73859E8-741A-46F3-A5BA-5496FF49D0B4}" dt="2026-08-05T08:02:38.421" v="503" actId="20577"/>
          <ac:graphicFrameMkLst>
            <pc:docMk/>
            <pc:sldMk cId="1116783212" sldId="263"/>
            <ac:graphicFrameMk id="4" creationId="{9A6631F5-BEAB-8F53-F83B-0084F1488089}"/>
          </ac:graphicFrameMkLst>
        </pc:graphicFrameChg>
      </pc:sldChg>
      <pc:sldChg chg="modSp add del mod">
        <pc:chgData name="Paul ROCKE" userId="cac3c383-9d6e-4e26-9d53-860e108a28e6" providerId="ADAL" clId="{E73859E8-741A-46F3-A5BA-5496FF49D0B4}" dt="2026-08-05T08:05:00.497" v="556"/>
        <pc:sldMkLst>
          <pc:docMk/>
          <pc:sldMk cId="3170306729" sldId="264"/>
        </pc:sldMkLst>
        <pc:spChg chg="mod">
          <ac:chgData name="Paul ROCKE" userId="cac3c383-9d6e-4e26-9d53-860e108a28e6" providerId="ADAL" clId="{E73859E8-741A-46F3-A5BA-5496FF49D0B4}" dt="2026-08-05T08:05:00.473" v="555"/>
          <ac:spMkLst>
            <pc:docMk/>
            <pc:sldMk cId="3170306729" sldId="264"/>
            <ac:spMk id="2" creationId="{53718363-5B42-3DB3-7D47-7F3442DA9546}"/>
          </ac:spMkLst>
        </pc:spChg>
      </pc:sldChg>
      <pc:sldChg chg="modSp mod">
        <pc:chgData name="Paul ROCKE" userId="cac3c383-9d6e-4e26-9d53-860e108a28e6" providerId="ADAL" clId="{E73859E8-741A-46F3-A5BA-5496FF49D0B4}" dt="2026-08-05T08:27:24.445" v="720" actId="20577"/>
        <pc:sldMkLst>
          <pc:docMk/>
          <pc:sldMk cId="2386782925" sldId="269"/>
        </pc:sldMkLst>
        <pc:spChg chg="mod">
          <ac:chgData name="Paul ROCKE" userId="cac3c383-9d6e-4e26-9d53-860e108a28e6" providerId="ADAL" clId="{E73859E8-741A-46F3-A5BA-5496FF49D0B4}" dt="2026-08-05T08:27:24.445" v="720" actId="20577"/>
          <ac:spMkLst>
            <pc:docMk/>
            <pc:sldMk cId="2386782925" sldId="269"/>
            <ac:spMk id="5" creationId="{5707D6EE-7FB3-2299-0020-8B11F52C84E6}"/>
          </ac:spMkLst>
        </pc:spChg>
      </pc:sldChg>
      <pc:sldChg chg="modSp add del mod">
        <pc:chgData name="Paul ROCKE" userId="cac3c383-9d6e-4e26-9d53-860e108a28e6" providerId="ADAL" clId="{E73859E8-741A-46F3-A5BA-5496FF49D0B4}" dt="2026-08-05T08:17:16.510" v="670"/>
        <pc:sldMkLst>
          <pc:docMk/>
          <pc:sldMk cId="3570504213" sldId="300"/>
        </pc:sldMkLst>
        <pc:spChg chg="mod">
          <ac:chgData name="Paul ROCKE" userId="cac3c383-9d6e-4e26-9d53-860e108a28e6" providerId="ADAL" clId="{E73859E8-741A-46F3-A5BA-5496FF49D0B4}" dt="2026-08-05T08:17:16.473" v="669"/>
          <ac:spMkLst>
            <pc:docMk/>
            <pc:sldMk cId="3570504213" sldId="300"/>
            <ac:spMk id="2" creationId="{1B1ED11A-98B9-921A-6C57-D5E59B331472}"/>
          </ac:spMkLst>
        </pc:spChg>
      </pc:sldChg>
      <pc:sldChg chg="add del">
        <pc:chgData name="Paul ROCKE" userId="cac3c383-9d6e-4e26-9d53-860e108a28e6" providerId="ADAL" clId="{E73859E8-741A-46F3-A5BA-5496FF49D0B4}" dt="2026-08-05T08:17:16.510" v="670"/>
        <pc:sldMkLst>
          <pc:docMk/>
          <pc:sldMk cId="3127062294" sldId="301"/>
        </pc:sldMkLst>
      </pc:sldChg>
      <pc:sldChg chg="modSp add del mod">
        <pc:chgData name="Paul ROCKE" userId="cac3c383-9d6e-4e26-9d53-860e108a28e6" providerId="ADAL" clId="{E73859E8-741A-46F3-A5BA-5496FF49D0B4}" dt="2026-08-05T08:14:28.362" v="603"/>
        <pc:sldMkLst>
          <pc:docMk/>
          <pc:sldMk cId="1426599431" sldId="350"/>
        </pc:sldMkLst>
        <pc:spChg chg="mod">
          <ac:chgData name="Paul ROCKE" userId="cac3c383-9d6e-4e26-9d53-860e108a28e6" providerId="ADAL" clId="{E73859E8-741A-46F3-A5BA-5496FF49D0B4}" dt="2026-08-05T08:14:28.320" v="602"/>
          <ac:spMkLst>
            <pc:docMk/>
            <pc:sldMk cId="1426599431" sldId="350"/>
            <ac:spMk id="2" creationId="{AED13393-3840-6B5D-F257-17D4E5FB61D8}"/>
          </ac:spMkLst>
        </pc:spChg>
      </pc:sldChg>
      <pc:sldChg chg="modSp add del mod">
        <pc:chgData name="Paul ROCKE" userId="cac3c383-9d6e-4e26-9d53-860e108a28e6" providerId="ADAL" clId="{E73859E8-741A-46F3-A5BA-5496FF49D0B4}" dt="2026-08-05T08:14:28.362" v="603"/>
        <pc:sldMkLst>
          <pc:docMk/>
          <pc:sldMk cId="1521393011" sldId="351"/>
        </pc:sldMkLst>
        <pc:spChg chg="mod">
          <ac:chgData name="Paul ROCKE" userId="cac3c383-9d6e-4e26-9d53-860e108a28e6" providerId="ADAL" clId="{E73859E8-741A-46F3-A5BA-5496FF49D0B4}" dt="2026-08-05T08:14:28.320" v="602"/>
          <ac:spMkLst>
            <pc:docMk/>
            <pc:sldMk cId="1521393011" sldId="351"/>
            <ac:spMk id="2" creationId="{18C3094C-7A64-AA0C-CCF4-81FD8455572B}"/>
          </ac:spMkLst>
        </pc:spChg>
      </pc:sldChg>
      <pc:sldChg chg="add del">
        <pc:chgData name="Paul ROCKE" userId="cac3c383-9d6e-4e26-9d53-860e108a28e6" providerId="ADAL" clId="{E73859E8-741A-46F3-A5BA-5496FF49D0B4}" dt="2026-08-05T08:14:28.362" v="603"/>
        <pc:sldMkLst>
          <pc:docMk/>
          <pc:sldMk cId="1390518778" sldId="352"/>
        </pc:sldMkLst>
      </pc:sldChg>
      <pc:sldChg chg="modSp add del mod">
        <pc:chgData name="Paul ROCKE" userId="cac3c383-9d6e-4e26-9d53-860e108a28e6" providerId="ADAL" clId="{E73859E8-741A-46F3-A5BA-5496FF49D0B4}" dt="2026-08-05T08:14:28.362" v="603"/>
        <pc:sldMkLst>
          <pc:docMk/>
          <pc:sldMk cId="2144395748" sldId="353"/>
        </pc:sldMkLst>
        <pc:spChg chg="mod">
          <ac:chgData name="Paul ROCKE" userId="cac3c383-9d6e-4e26-9d53-860e108a28e6" providerId="ADAL" clId="{E73859E8-741A-46F3-A5BA-5496FF49D0B4}" dt="2026-08-05T08:14:28.320" v="602"/>
          <ac:spMkLst>
            <pc:docMk/>
            <pc:sldMk cId="2144395748" sldId="353"/>
            <ac:spMk id="2" creationId="{FB7BF2D7-98F1-3DEF-1FA7-F2FB89B84CBD}"/>
          </ac:spMkLst>
        </pc:spChg>
      </pc:sldChg>
      <pc:sldChg chg="add del">
        <pc:chgData name="Paul ROCKE" userId="cac3c383-9d6e-4e26-9d53-860e108a28e6" providerId="ADAL" clId="{E73859E8-741A-46F3-A5BA-5496FF49D0B4}" dt="2026-08-05T08:14:28.362" v="603"/>
        <pc:sldMkLst>
          <pc:docMk/>
          <pc:sldMk cId="2681007644" sldId="354"/>
        </pc:sldMkLst>
      </pc:sldChg>
      <pc:sldChg chg="modSp mod">
        <pc:chgData name="Paul ROCKE" userId="cac3c383-9d6e-4e26-9d53-860e108a28e6" providerId="ADAL" clId="{E73859E8-741A-46F3-A5BA-5496FF49D0B4}" dt="2026-08-05T08:27:33.358" v="723" actId="20577"/>
        <pc:sldMkLst>
          <pc:docMk/>
          <pc:sldMk cId="2974688764" sldId="2147475850"/>
        </pc:sldMkLst>
        <pc:spChg chg="mod">
          <ac:chgData name="Paul ROCKE" userId="cac3c383-9d6e-4e26-9d53-860e108a28e6" providerId="ADAL" clId="{E73859E8-741A-46F3-A5BA-5496FF49D0B4}" dt="2026-08-05T08:27:33.358" v="723" actId="20577"/>
          <ac:spMkLst>
            <pc:docMk/>
            <pc:sldMk cId="2974688764" sldId="2147475850"/>
            <ac:spMk id="2" creationId="{4310DABB-9296-FDB0-E562-D1B45488F158}"/>
          </ac:spMkLst>
        </pc:spChg>
      </pc:sldChg>
      <pc:sldChg chg="modSp mod">
        <pc:chgData name="Paul ROCKE" userId="cac3c383-9d6e-4e26-9d53-860e108a28e6" providerId="ADAL" clId="{E73859E8-741A-46F3-A5BA-5496FF49D0B4}" dt="2026-08-05T08:27:56.492" v="729" actId="20577"/>
        <pc:sldMkLst>
          <pc:docMk/>
          <pc:sldMk cId="3207930753" sldId="2147475886"/>
        </pc:sldMkLst>
        <pc:spChg chg="mod">
          <ac:chgData name="Paul ROCKE" userId="cac3c383-9d6e-4e26-9d53-860e108a28e6" providerId="ADAL" clId="{E73859E8-741A-46F3-A5BA-5496FF49D0B4}" dt="2026-08-05T08:27:56.492" v="729" actId="20577"/>
          <ac:spMkLst>
            <pc:docMk/>
            <pc:sldMk cId="3207930753" sldId="2147475886"/>
            <ac:spMk id="2" creationId="{8AF2B93E-C538-CA2D-4F1F-CD6045B998EB}"/>
          </ac:spMkLst>
        </pc:spChg>
      </pc:sldChg>
      <pc:sldChg chg="modSp mod">
        <pc:chgData name="Paul ROCKE" userId="cac3c383-9d6e-4e26-9d53-860e108a28e6" providerId="ADAL" clId="{E73859E8-741A-46F3-A5BA-5496FF49D0B4}" dt="2026-08-05T08:27:17.046" v="707" actId="20577"/>
        <pc:sldMkLst>
          <pc:docMk/>
          <pc:sldMk cId="2094698658" sldId="2147478994"/>
        </pc:sldMkLst>
        <pc:spChg chg="mod">
          <ac:chgData name="Paul ROCKE" userId="cac3c383-9d6e-4e26-9d53-860e108a28e6" providerId="ADAL" clId="{E73859E8-741A-46F3-A5BA-5496FF49D0B4}" dt="2026-08-05T08:27:17.046" v="707" actId="20577"/>
          <ac:spMkLst>
            <pc:docMk/>
            <pc:sldMk cId="2094698658" sldId="2147478994"/>
            <ac:spMk id="2" creationId="{81FF4C4A-EA9E-824E-CB12-2724A77967A7}"/>
          </ac:spMkLst>
        </pc:spChg>
      </pc:sldChg>
      <pc:sldChg chg="modSp mod">
        <pc:chgData name="Paul ROCKE" userId="cac3c383-9d6e-4e26-9d53-860e108a28e6" providerId="ADAL" clId="{E73859E8-741A-46F3-A5BA-5496FF49D0B4}" dt="2026-08-05T08:27:58.794" v="730" actId="20577"/>
        <pc:sldMkLst>
          <pc:docMk/>
          <pc:sldMk cId="2235656748" sldId="2147479008"/>
        </pc:sldMkLst>
        <pc:spChg chg="mod">
          <ac:chgData name="Paul ROCKE" userId="cac3c383-9d6e-4e26-9d53-860e108a28e6" providerId="ADAL" clId="{E73859E8-741A-46F3-A5BA-5496FF49D0B4}" dt="2026-08-05T08:27:58.794" v="730" actId="20577"/>
          <ac:spMkLst>
            <pc:docMk/>
            <pc:sldMk cId="2235656748" sldId="2147479008"/>
            <ac:spMk id="2" creationId="{387218FA-FABB-F445-C820-78059ACC5E00}"/>
          </ac:spMkLst>
        </pc:spChg>
      </pc:sldChg>
      <pc:sldChg chg="modSp add mod">
        <pc:chgData name="Paul ROCKE" userId="cac3c383-9d6e-4e26-9d53-860e108a28e6" providerId="ADAL" clId="{E73859E8-741A-46F3-A5BA-5496FF49D0B4}" dt="2026-08-05T08:03:06.113" v="529" actId="20577"/>
        <pc:sldMkLst>
          <pc:docMk/>
          <pc:sldMk cId="4086469723" sldId="2147479009"/>
        </pc:sldMkLst>
        <pc:spChg chg="mod">
          <ac:chgData name="Paul ROCKE" userId="cac3c383-9d6e-4e26-9d53-860e108a28e6" providerId="ADAL" clId="{E73859E8-741A-46F3-A5BA-5496FF49D0B4}" dt="2026-08-05T08:02:59.417" v="510" actId="20577"/>
          <ac:spMkLst>
            <pc:docMk/>
            <pc:sldMk cId="4086469723" sldId="2147479009"/>
            <ac:spMk id="2" creationId="{5A5A73F2-D376-C2FA-5F63-B153BF42D4D4}"/>
          </ac:spMkLst>
        </pc:spChg>
        <pc:spChg chg="mod">
          <ac:chgData name="Paul ROCKE" userId="cac3c383-9d6e-4e26-9d53-860e108a28e6" providerId="ADAL" clId="{E73859E8-741A-46F3-A5BA-5496FF49D0B4}" dt="2026-08-05T08:03:06.113" v="529" actId="20577"/>
          <ac:spMkLst>
            <pc:docMk/>
            <pc:sldMk cId="4086469723" sldId="2147479009"/>
            <ac:spMk id="3" creationId="{1E115D86-5D22-1918-8D6B-5C8AEC16828C}"/>
          </ac:spMkLst>
        </pc:spChg>
      </pc:sldChg>
      <pc:sldChg chg="modSp add mod">
        <pc:chgData name="Paul ROCKE" userId="cac3c383-9d6e-4e26-9d53-860e108a28e6" providerId="ADAL" clId="{E73859E8-741A-46F3-A5BA-5496FF49D0B4}" dt="2026-08-05T08:27:40.023" v="724" actId="20577"/>
        <pc:sldMkLst>
          <pc:docMk/>
          <pc:sldMk cId="2320883835" sldId="2147479010"/>
        </pc:sldMkLst>
        <pc:spChg chg="mod">
          <ac:chgData name="Paul ROCKE" userId="cac3c383-9d6e-4e26-9d53-860e108a28e6" providerId="ADAL" clId="{E73859E8-741A-46F3-A5BA-5496FF49D0B4}" dt="2026-08-05T08:27:40.023" v="724" actId="20577"/>
          <ac:spMkLst>
            <pc:docMk/>
            <pc:sldMk cId="2320883835" sldId="2147479010"/>
            <ac:spMk id="2" creationId="{AE8569B8-63D1-7269-74B0-CC28C367F52A}"/>
          </ac:spMkLst>
        </pc:spChg>
      </pc:sldChg>
      <pc:sldChg chg="add del">
        <pc:chgData name="Paul ROCKE" userId="cac3c383-9d6e-4e26-9d53-860e108a28e6" providerId="ADAL" clId="{E73859E8-741A-46F3-A5BA-5496FF49D0B4}" dt="2026-08-05T08:03:34.426" v="537"/>
        <pc:sldMkLst>
          <pc:docMk/>
          <pc:sldMk cId="3201283752" sldId="2147479010"/>
        </pc:sldMkLst>
      </pc:sldChg>
      <pc:sldChg chg="add">
        <pc:chgData name="Paul ROCKE" userId="cac3c383-9d6e-4e26-9d53-860e108a28e6" providerId="ADAL" clId="{E73859E8-741A-46F3-A5BA-5496FF49D0B4}" dt="2026-08-05T08:05:00.497" v="556"/>
        <pc:sldMkLst>
          <pc:docMk/>
          <pc:sldMk cId="3266020963" sldId="2147479011"/>
        </pc:sldMkLst>
      </pc:sldChg>
      <pc:sldChg chg="modSp add del mod">
        <pc:chgData name="Paul ROCKE" userId="cac3c383-9d6e-4e26-9d53-860e108a28e6" providerId="ADAL" clId="{E73859E8-741A-46F3-A5BA-5496FF49D0B4}" dt="2026-08-05T08:05:00.473" v="555"/>
        <pc:sldMkLst>
          <pc:docMk/>
          <pc:sldMk cId="4160183466" sldId="2147479011"/>
        </pc:sldMkLst>
        <pc:spChg chg="mod">
          <ac:chgData name="Paul ROCKE" userId="cac3c383-9d6e-4e26-9d53-860e108a28e6" providerId="ADAL" clId="{E73859E8-741A-46F3-A5BA-5496FF49D0B4}" dt="2026-08-05T08:05:00.473" v="555"/>
          <ac:spMkLst>
            <pc:docMk/>
            <pc:sldMk cId="4160183466" sldId="2147479011"/>
            <ac:spMk id="2" creationId="{221C5EE9-F587-774B-61FE-3769DA6179EB}"/>
          </ac:spMkLst>
        </pc:spChg>
      </pc:sldChg>
      <pc:sldChg chg="modSp add del mod">
        <pc:chgData name="Paul ROCKE" userId="cac3c383-9d6e-4e26-9d53-860e108a28e6" providerId="ADAL" clId="{E73859E8-741A-46F3-A5BA-5496FF49D0B4}" dt="2026-08-05T08:05:00.497" v="556"/>
        <pc:sldMkLst>
          <pc:docMk/>
          <pc:sldMk cId="2223217307" sldId="2147479012"/>
        </pc:sldMkLst>
        <pc:spChg chg="mod">
          <ac:chgData name="Paul ROCKE" userId="cac3c383-9d6e-4e26-9d53-860e108a28e6" providerId="ADAL" clId="{E73859E8-741A-46F3-A5BA-5496FF49D0B4}" dt="2026-08-05T08:05:00.473" v="555"/>
          <ac:spMkLst>
            <pc:docMk/>
            <pc:sldMk cId="2223217307" sldId="2147479012"/>
            <ac:spMk id="2" creationId="{15268A53-9ECF-9CC1-1A89-7E002A22A065}"/>
          </ac:spMkLst>
        </pc:spChg>
      </pc:sldChg>
      <pc:sldChg chg="modSp add del mod">
        <pc:chgData name="Paul ROCKE" userId="cac3c383-9d6e-4e26-9d53-860e108a28e6" providerId="ADAL" clId="{E73859E8-741A-46F3-A5BA-5496FF49D0B4}" dt="2026-08-05T08:05:00.497" v="556"/>
        <pc:sldMkLst>
          <pc:docMk/>
          <pc:sldMk cId="4109047768" sldId="2147479013"/>
        </pc:sldMkLst>
        <pc:spChg chg="mod">
          <ac:chgData name="Paul ROCKE" userId="cac3c383-9d6e-4e26-9d53-860e108a28e6" providerId="ADAL" clId="{E73859E8-741A-46F3-A5BA-5496FF49D0B4}" dt="2026-08-05T08:05:00.473" v="555"/>
          <ac:spMkLst>
            <pc:docMk/>
            <pc:sldMk cId="4109047768" sldId="2147479013"/>
            <ac:spMk id="2" creationId="{55ED468A-1DD0-EAA9-5194-46F707048A33}"/>
          </ac:spMkLst>
        </pc:spChg>
      </pc:sldChg>
      <pc:sldChg chg="modSp add del mod">
        <pc:chgData name="Paul ROCKE" userId="cac3c383-9d6e-4e26-9d53-860e108a28e6" providerId="ADAL" clId="{E73859E8-741A-46F3-A5BA-5496FF49D0B4}" dt="2026-08-05T08:05:00.497" v="556"/>
        <pc:sldMkLst>
          <pc:docMk/>
          <pc:sldMk cId="1307084555" sldId="2147479014"/>
        </pc:sldMkLst>
        <pc:spChg chg="mod">
          <ac:chgData name="Paul ROCKE" userId="cac3c383-9d6e-4e26-9d53-860e108a28e6" providerId="ADAL" clId="{E73859E8-741A-46F3-A5BA-5496FF49D0B4}" dt="2026-08-05T08:05:00.473" v="555"/>
          <ac:spMkLst>
            <pc:docMk/>
            <pc:sldMk cId="1307084555" sldId="2147479014"/>
            <ac:spMk id="2" creationId="{AE372433-96C3-DAE3-745E-FE9FDAE561BA}"/>
          </ac:spMkLst>
        </pc:spChg>
      </pc:sldChg>
      <pc:sldChg chg="modSp add mod">
        <pc:chgData name="Paul ROCKE" userId="cac3c383-9d6e-4e26-9d53-860e108a28e6" providerId="ADAL" clId="{E73859E8-741A-46F3-A5BA-5496FF49D0B4}" dt="2026-08-05T08:27:43.486" v="725" actId="20577"/>
        <pc:sldMkLst>
          <pc:docMk/>
          <pc:sldMk cId="2059362609" sldId="2147479015"/>
        </pc:sldMkLst>
        <pc:spChg chg="mod">
          <ac:chgData name="Paul ROCKE" userId="cac3c383-9d6e-4e26-9d53-860e108a28e6" providerId="ADAL" clId="{E73859E8-741A-46F3-A5BA-5496FF49D0B4}" dt="2026-08-05T08:27:43.486" v="725" actId="20577"/>
          <ac:spMkLst>
            <pc:docMk/>
            <pc:sldMk cId="2059362609" sldId="2147479015"/>
            <ac:spMk id="2" creationId="{D726F68C-69A7-F29D-3004-81CF0407B97A}"/>
          </ac:spMkLst>
        </pc:spChg>
        <pc:spChg chg="mod">
          <ac:chgData name="Paul ROCKE" userId="cac3c383-9d6e-4e26-9d53-860e108a28e6" providerId="ADAL" clId="{E73859E8-741A-46F3-A5BA-5496FF49D0B4}" dt="2026-08-05T08:05:33.819" v="596" actId="20577"/>
          <ac:spMkLst>
            <pc:docMk/>
            <pc:sldMk cId="2059362609" sldId="2147479015"/>
            <ac:spMk id="3" creationId="{AB2F5886-18FE-6DCB-B9F5-20A80E68AB5F}"/>
          </ac:spMkLst>
        </pc:spChg>
      </pc:sldChg>
      <pc:sldChg chg="add del">
        <pc:chgData name="Paul ROCKE" userId="cac3c383-9d6e-4e26-9d53-860e108a28e6" providerId="ADAL" clId="{E73859E8-741A-46F3-A5BA-5496FF49D0B4}" dt="2026-08-05T08:05:09.440" v="558"/>
        <pc:sldMkLst>
          <pc:docMk/>
          <pc:sldMk cId="2894329299" sldId="2147479015"/>
        </pc:sldMkLst>
      </pc:sldChg>
      <pc:sldChg chg="modSp add mod">
        <pc:chgData name="Paul ROCKE" userId="cac3c383-9d6e-4e26-9d53-860e108a28e6" providerId="ADAL" clId="{E73859E8-741A-46F3-A5BA-5496FF49D0B4}" dt="2026-08-05T08:27:46.800" v="726" actId="20577"/>
        <pc:sldMkLst>
          <pc:docMk/>
          <pc:sldMk cId="1257624355" sldId="2147479016"/>
        </pc:sldMkLst>
        <pc:spChg chg="mod">
          <ac:chgData name="Paul ROCKE" userId="cac3c383-9d6e-4e26-9d53-860e108a28e6" providerId="ADAL" clId="{E73859E8-741A-46F3-A5BA-5496FF49D0B4}" dt="2026-08-05T08:27:46.800" v="726" actId="20577"/>
          <ac:spMkLst>
            <pc:docMk/>
            <pc:sldMk cId="1257624355" sldId="2147479016"/>
            <ac:spMk id="2" creationId="{FAEF405E-345B-E8EF-98AE-164446A261E1}"/>
          </ac:spMkLst>
        </pc:spChg>
        <pc:spChg chg="mod">
          <ac:chgData name="Paul ROCKE" userId="cac3c383-9d6e-4e26-9d53-860e108a28e6" providerId="ADAL" clId="{E73859E8-741A-46F3-A5BA-5496FF49D0B4}" dt="2026-08-05T08:15:28.988" v="631" actId="20577"/>
          <ac:spMkLst>
            <pc:docMk/>
            <pc:sldMk cId="1257624355" sldId="2147479016"/>
            <ac:spMk id="3" creationId="{798F2925-0BA4-D20A-07E4-E22606CBAD2D}"/>
          </ac:spMkLst>
        </pc:spChg>
      </pc:sldChg>
      <pc:sldChg chg="add del">
        <pc:chgData name="Paul ROCKE" userId="cac3c383-9d6e-4e26-9d53-860e108a28e6" providerId="ADAL" clId="{E73859E8-741A-46F3-A5BA-5496FF49D0B4}" dt="2026-08-05T08:14:38.961" v="605"/>
        <pc:sldMkLst>
          <pc:docMk/>
          <pc:sldMk cId="1590601476" sldId="2147479016"/>
        </pc:sldMkLst>
      </pc:sldChg>
      <pc:sldChg chg="modSp add del mod">
        <pc:chgData name="Paul ROCKE" userId="cac3c383-9d6e-4e26-9d53-860e108a28e6" providerId="ADAL" clId="{E73859E8-741A-46F3-A5BA-5496FF49D0B4}" dt="2026-08-05T08:15:52.154" v="638"/>
        <pc:sldMkLst>
          <pc:docMk/>
          <pc:sldMk cId="816031347" sldId="2147479017"/>
        </pc:sldMkLst>
        <pc:spChg chg="mod">
          <ac:chgData name="Paul ROCKE" userId="cac3c383-9d6e-4e26-9d53-860e108a28e6" providerId="ADAL" clId="{E73859E8-741A-46F3-A5BA-5496FF49D0B4}" dt="2026-08-05T08:15:52.154" v="638"/>
          <ac:spMkLst>
            <pc:docMk/>
            <pc:sldMk cId="816031347" sldId="2147479017"/>
            <ac:spMk id="2" creationId="{221C5EE9-F587-774B-61FE-3769DA6179EB}"/>
          </ac:spMkLst>
        </pc:spChg>
      </pc:sldChg>
      <pc:sldChg chg="add">
        <pc:chgData name="Paul ROCKE" userId="cac3c383-9d6e-4e26-9d53-860e108a28e6" providerId="ADAL" clId="{E73859E8-741A-46F3-A5BA-5496FF49D0B4}" dt="2026-08-05T08:15:52.183" v="639"/>
        <pc:sldMkLst>
          <pc:docMk/>
          <pc:sldMk cId="1258706984" sldId="2147479017"/>
        </pc:sldMkLst>
      </pc:sldChg>
      <pc:sldChg chg="modSp add del mod">
        <pc:chgData name="Paul ROCKE" userId="cac3c383-9d6e-4e26-9d53-860e108a28e6" providerId="ADAL" clId="{E73859E8-741A-46F3-A5BA-5496FF49D0B4}" dt="2026-08-05T08:15:52.183" v="639"/>
        <pc:sldMkLst>
          <pc:docMk/>
          <pc:sldMk cId="11086207" sldId="2147479018"/>
        </pc:sldMkLst>
        <pc:spChg chg="mod">
          <ac:chgData name="Paul ROCKE" userId="cac3c383-9d6e-4e26-9d53-860e108a28e6" providerId="ADAL" clId="{E73859E8-741A-46F3-A5BA-5496FF49D0B4}" dt="2026-08-05T08:15:52.154" v="638"/>
          <ac:spMkLst>
            <pc:docMk/>
            <pc:sldMk cId="11086207" sldId="2147479018"/>
            <ac:spMk id="2" creationId="{F0F93E82-E549-47FC-332F-64DFE13C1A5D}"/>
          </ac:spMkLst>
        </pc:spChg>
      </pc:sldChg>
      <pc:sldChg chg="modSp add del mod">
        <pc:chgData name="Paul ROCKE" userId="cac3c383-9d6e-4e26-9d53-860e108a28e6" providerId="ADAL" clId="{E73859E8-741A-46F3-A5BA-5496FF49D0B4}" dt="2026-08-05T08:15:52.183" v="639"/>
        <pc:sldMkLst>
          <pc:docMk/>
          <pc:sldMk cId="2160550089" sldId="2147479019"/>
        </pc:sldMkLst>
        <pc:spChg chg="mod">
          <ac:chgData name="Paul ROCKE" userId="cac3c383-9d6e-4e26-9d53-860e108a28e6" providerId="ADAL" clId="{E73859E8-741A-46F3-A5BA-5496FF49D0B4}" dt="2026-08-05T08:15:52.154" v="638"/>
          <ac:spMkLst>
            <pc:docMk/>
            <pc:sldMk cId="2160550089" sldId="2147479019"/>
            <ac:spMk id="2" creationId="{FCA749A3-A600-C630-4ED1-C4A568EA650E}"/>
          </ac:spMkLst>
        </pc:spChg>
      </pc:sldChg>
      <pc:sldChg chg="modSp add del mod">
        <pc:chgData name="Paul ROCKE" userId="cac3c383-9d6e-4e26-9d53-860e108a28e6" providerId="ADAL" clId="{E73859E8-741A-46F3-A5BA-5496FF49D0B4}" dt="2026-08-05T08:15:52.183" v="639"/>
        <pc:sldMkLst>
          <pc:docMk/>
          <pc:sldMk cId="355349271" sldId="2147479020"/>
        </pc:sldMkLst>
        <pc:spChg chg="mod">
          <ac:chgData name="Paul ROCKE" userId="cac3c383-9d6e-4e26-9d53-860e108a28e6" providerId="ADAL" clId="{E73859E8-741A-46F3-A5BA-5496FF49D0B4}" dt="2026-08-05T08:15:52.154" v="638"/>
          <ac:spMkLst>
            <pc:docMk/>
            <pc:sldMk cId="355349271" sldId="2147479020"/>
            <ac:spMk id="2" creationId="{60F4C91E-77AC-BEE8-3C18-36489048F221}"/>
          </ac:spMkLst>
        </pc:spChg>
      </pc:sldChg>
      <pc:sldChg chg="add del">
        <pc:chgData name="Paul ROCKE" userId="cac3c383-9d6e-4e26-9d53-860e108a28e6" providerId="ADAL" clId="{E73859E8-741A-46F3-A5BA-5496FF49D0B4}" dt="2026-08-05T08:15:59.428" v="641"/>
        <pc:sldMkLst>
          <pc:docMk/>
          <pc:sldMk cId="559925102" sldId="2147479021"/>
        </pc:sldMkLst>
      </pc:sldChg>
      <pc:sldChg chg="modSp add mod">
        <pc:chgData name="Paul ROCKE" userId="cac3c383-9d6e-4e26-9d53-860e108a28e6" providerId="ADAL" clId="{E73859E8-741A-46F3-A5BA-5496FF49D0B4}" dt="2026-08-05T08:27:50.914" v="728" actId="20577"/>
        <pc:sldMkLst>
          <pc:docMk/>
          <pc:sldMk cId="2679370265" sldId="2147479021"/>
        </pc:sldMkLst>
        <pc:spChg chg="mod">
          <ac:chgData name="Paul ROCKE" userId="cac3c383-9d6e-4e26-9d53-860e108a28e6" providerId="ADAL" clId="{E73859E8-741A-46F3-A5BA-5496FF49D0B4}" dt="2026-08-05T08:27:50.914" v="728" actId="20577"/>
          <ac:spMkLst>
            <pc:docMk/>
            <pc:sldMk cId="2679370265" sldId="2147479021"/>
            <ac:spMk id="2" creationId="{476D4B71-A828-AF1D-9340-C6B1E3ECB17E}"/>
          </ac:spMkLst>
        </pc:spChg>
        <pc:spChg chg="mod">
          <ac:chgData name="Paul ROCKE" userId="cac3c383-9d6e-4e26-9d53-860e108a28e6" providerId="ADAL" clId="{E73859E8-741A-46F3-A5BA-5496FF49D0B4}" dt="2026-08-05T08:16:46.075" v="665" actId="20577"/>
          <ac:spMkLst>
            <pc:docMk/>
            <pc:sldMk cId="2679370265" sldId="2147479021"/>
            <ac:spMk id="3" creationId="{B0156D84-0434-82A7-C2AB-953D00E06A7C}"/>
          </ac:spMkLst>
        </pc:spChg>
      </pc:sldChg>
      <pc:sldChg chg="add del">
        <pc:chgData name="Paul ROCKE" userId="cac3c383-9d6e-4e26-9d53-860e108a28e6" providerId="ADAL" clId="{E73859E8-741A-46F3-A5BA-5496FF49D0B4}" dt="2026-08-05T08:17:24.158" v="672"/>
        <pc:sldMkLst>
          <pc:docMk/>
          <pc:sldMk cId="1694435270" sldId="2147479022"/>
        </pc:sldMkLst>
      </pc:sldChg>
      <pc:sldChg chg="modSp add mod">
        <pc:chgData name="Paul ROCKE" userId="cac3c383-9d6e-4e26-9d53-860e108a28e6" providerId="ADAL" clId="{E73859E8-741A-46F3-A5BA-5496FF49D0B4}" dt="2026-08-05T08:17:48.505" v="696" actId="27636"/>
        <pc:sldMkLst>
          <pc:docMk/>
          <pc:sldMk cId="2726533893" sldId="2147479022"/>
        </pc:sldMkLst>
        <pc:spChg chg="mod">
          <ac:chgData name="Paul ROCKE" userId="cac3c383-9d6e-4e26-9d53-860e108a28e6" providerId="ADAL" clId="{E73859E8-741A-46F3-A5BA-5496FF49D0B4}" dt="2026-08-05T08:17:48.505" v="696" actId="27636"/>
          <ac:spMkLst>
            <pc:docMk/>
            <pc:sldMk cId="2726533893" sldId="2147479022"/>
            <ac:spMk id="2" creationId="{7CD51D6A-3628-0AAE-D2B7-532FC77AAA2C}"/>
          </ac:spMkLst>
        </pc:spChg>
        <pc:spChg chg="mod">
          <ac:chgData name="Paul ROCKE" userId="cac3c383-9d6e-4e26-9d53-860e108a28e6" providerId="ADAL" clId="{E73859E8-741A-46F3-A5BA-5496FF49D0B4}" dt="2026-08-05T08:17:31.391" v="692" actId="20577"/>
          <ac:spMkLst>
            <pc:docMk/>
            <pc:sldMk cId="2726533893" sldId="2147479022"/>
            <ac:spMk id="3" creationId="{188CDB0A-2706-F5AB-B377-62C96956C5D2}"/>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What is changing?</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114D4599-E801-4386-A1CF-2765316B59B2}">
      <dgm:prSet phldrT="[Text]" custT="1"/>
      <dgm:spPr>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86315" tIns="0" rIns="286315" bIns="0" numCol="1" spcCol="1270" anchor="ctr" anchorCtr="0"/>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it changing?</a:t>
          </a:r>
        </a:p>
      </dgm:t>
    </dgm:pt>
    <dgm:pt modelId="{59CE7AD3-B67F-449B-BA27-DAADD7C1CBAF}" type="parTrans" cxnId="{7ABF0CD5-E05E-411F-9233-7A3DA71CCFE1}">
      <dgm:prSet/>
      <dgm:spPr/>
      <dgm:t>
        <a:bodyPr/>
        <a:lstStyle/>
        <a:p>
          <a:endParaRPr lang="en-GB"/>
        </a:p>
      </dgm:t>
    </dgm:pt>
    <dgm:pt modelId="{81E092FD-803C-48F1-976D-ACBEA02AAA7C}" type="sibTrans" cxnId="{7ABF0CD5-E05E-411F-9233-7A3DA71CCFE1}">
      <dgm:prSet/>
      <dgm:spPr/>
      <dgm:t>
        <a:bodyPr/>
        <a:lstStyle/>
        <a:p>
          <a:endParaRPr lang="en-GB"/>
        </a:p>
      </dgm:t>
    </dgm:pt>
    <dgm:pt modelId="{6FAE5348-EDEE-4689-B138-8A82BFF057DD}">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How will this help?</a:t>
          </a:r>
        </a:p>
      </dgm:t>
    </dgm:pt>
    <dgm:pt modelId="{DD35BE1B-51BF-467C-886B-8793CE387EE6}" type="parTrans" cxnId="{9F1EB028-C4D4-47F2-8552-A8BB9AE80BD9}">
      <dgm:prSet/>
      <dgm:spPr/>
      <dgm:t>
        <a:bodyPr/>
        <a:lstStyle/>
        <a:p>
          <a:endParaRPr lang="en-GB"/>
        </a:p>
      </dgm:t>
    </dgm:pt>
    <dgm:pt modelId="{24F942F4-F0F4-4530-914C-90069137B8A5}" type="sibTrans" cxnId="{9F1EB028-C4D4-47F2-8552-A8BB9AE80BD9}">
      <dgm:prSet/>
      <dgm:spPr/>
      <dgm:t>
        <a:bodyPr/>
        <a:lstStyle/>
        <a:p>
          <a:endParaRPr lang="en-GB"/>
        </a:p>
      </dgm:t>
    </dgm:pt>
    <dgm:pt modelId="{8A8D7E1C-92F8-4BEB-961D-30B2AC40A4D6}">
      <dgm:prSet phldrT="[Text]" custT="1"/>
      <dgm:spPr/>
      <dgm:t>
        <a:bodyPr/>
        <a:lstStyle/>
        <a:p>
          <a:r>
            <a:rPr lang="en-GB" sz="1400" b="1">
              <a:latin typeface="Roboto" panose="02000000000000000000" pitchFamily="2" charset="0"/>
              <a:ea typeface="Roboto" panose="02000000000000000000" pitchFamily="2" charset="0"/>
              <a:cs typeface="Roboto" panose="02000000000000000000" pitchFamily="2" charset="0"/>
            </a:rPr>
            <a:t>Introduce new defined terms </a:t>
          </a:r>
          <a:r>
            <a:rPr lang="en-GB" sz="1400">
              <a:latin typeface="Roboto" panose="02000000000000000000" pitchFamily="2" charset="0"/>
              <a:ea typeface="Roboto" panose="02000000000000000000" pitchFamily="2" charset="0"/>
              <a:cs typeface="Roboto" panose="02000000000000000000" pitchFamily="2" charset="0"/>
            </a:rPr>
            <a:t>of ‘Additional Code Manager Activities’, ‘Additional Code Manager Activity Objectives’, ‘Electricity Commercial Code’ and ‘RECCo Objectives’;</a:t>
          </a:r>
          <a:endParaRPr lang="en-GB" sz="1400" b="1">
            <a:latin typeface="Roboto" panose="02000000000000000000" pitchFamily="2" charset="0"/>
            <a:ea typeface="Roboto" panose="02000000000000000000" pitchFamily="2" charset="0"/>
            <a:cs typeface="Roboto" panose="02000000000000000000" pitchFamily="2" charset="0"/>
          </a:endParaRP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666EC54A-F639-4FE7-89A3-41661E75F6E7}">
      <dgm:prSet phldrT="[Text]" custT="1"/>
      <dgm:spPr/>
      <dgm:t>
        <a:bodyPr/>
        <a:lstStyle/>
        <a:p>
          <a:r>
            <a:rPr lang="en-GB" sz="1400" spc="30">
              <a:latin typeface="Roboto" panose="02000000000000000000" pitchFamily="2" charset="0"/>
              <a:ea typeface="Roboto" panose="02000000000000000000" pitchFamily="2" charset="0"/>
              <a:cs typeface="Roboto" panose="02000000000000000000" pitchFamily="2" charset="0"/>
            </a:rPr>
            <a:t>RECCo was formed with the Objective written into the Code of giving effect to REC Board decisions and to act as the corporate vehicle to give effect to the REC.</a:t>
          </a:r>
          <a:endParaRPr lang="en-GB" sz="1400">
            <a:latin typeface="Roboto" panose="02000000000000000000" pitchFamily="2" charset="0"/>
            <a:ea typeface="Roboto" panose="02000000000000000000" pitchFamily="2" charset="0"/>
            <a:cs typeface="Roboto" panose="02000000000000000000" pitchFamily="2" charset="0"/>
          </a:endParaRPr>
        </a:p>
      </dgm:t>
    </dgm:pt>
    <dgm:pt modelId="{BA987BE2-F4AD-40C3-978E-0BDCA1F13A3D}" type="parTrans" cxnId="{C81F0367-3492-43D1-A3F5-0463E627AF0C}">
      <dgm:prSet/>
      <dgm:spPr/>
      <dgm:t>
        <a:bodyPr/>
        <a:lstStyle/>
        <a:p>
          <a:endParaRPr lang="en-GB"/>
        </a:p>
      </dgm:t>
    </dgm:pt>
    <dgm:pt modelId="{BB23E5A4-4FC9-4796-A87C-5FF431D1F457}" type="sibTrans" cxnId="{C81F0367-3492-43D1-A3F5-0463E627AF0C}">
      <dgm:prSet/>
      <dgm:spPr/>
      <dgm:t>
        <a:bodyPr/>
        <a:lstStyle/>
        <a:p>
          <a:endParaRPr lang="en-GB"/>
        </a:p>
      </dgm:t>
    </dgm:pt>
    <dgm:pt modelId="{559E9C7E-BBA2-4C2E-90C8-1AE5E308A643}">
      <dgm:prSet phldrT="[Tex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The amendments will provide clear legal drafting to facilitate assigning responsibility for delivery of defined activities related to energy industry codes, other than the REC, to the RECCo Board;</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2400F543-838C-4DFE-9FAB-C205B52EB1E2}">
      <dgm:prSet phldrT="[Text]" custT="1"/>
      <dgm:spPr/>
      <dgm:t>
        <a:bodyPr/>
        <a:lstStyle/>
        <a:p>
          <a:pPr>
            <a:buFont typeface="Arial" panose="020B0604020202020204" pitchFamily="34" charset="0"/>
            <a:buChar char="•"/>
          </a:pPr>
          <a:r>
            <a:rPr lang="en-GB" sz="1400" spc="30">
              <a:latin typeface="Roboto" panose="02000000000000000000" pitchFamily="2" charset="0"/>
              <a:ea typeface="Roboto" panose="02000000000000000000" pitchFamily="2" charset="0"/>
              <a:cs typeface="Roboto" panose="02000000000000000000" pitchFamily="2" charset="0"/>
            </a:rPr>
            <a:t>The Code also requires RECCo not to undertake activities beyond the Objective.</a:t>
          </a:r>
          <a:endParaRPr lang="en-GB" sz="1400">
            <a:latin typeface="Roboto" panose="02000000000000000000" pitchFamily="2" charset="0"/>
            <a:ea typeface="Roboto" panose="02000000000000000000" pitchFamily="2" charset="0"/>
            <a:cs typeface="Roboto" panose="02000000000000000000" pitchFamily="2" charset="0"/>
          </a:endParaRPr>
        </a:p>
      </dgm:t>
    </dgm:pt>
    <dgm:pt modelId="{2881CBB7-BA50-49FF-87AD-45F05915C8C7}" type="parTrans" cxnId="{F2A8FFFB-6670-4208-AB55-162A31296C9B}">
      <dgm:prSet/>
      <dgm:spPr/>
      <dgm:t>
        <a:bodyPr/>
        <a:lstStyle/>
        <a:p>
          <a:endParaRPr lang="en-GB"/>
        </a:p>
      </dgm:t>
    </dgm:pt>
    <dgm:pt modelId="{0E48438B-AB95-4FB5-8603-A9A1F02168E6}" type="sibTrans" cxnId="{F2A8FFFB-6670-4208-AB55-162A31296C9B}">
      <dgm:prSet/>
      <dgm:spPr/>
      <dgm:t>
        <a:bodyPr/>
        <a:lstStyle/>
        <a:p>
          <a:endParaRPr lang="en-GB"/>
        </a:p>
      </dgm:t>
    </dgm:pt>
    <dgm:pt modelId="{7D889B8D-CFA2-49FE-BD98-11139BDB58BA}">
      <dgm:prSet phldrT="[Text]" custT="1"/>
      <dgm:spPr/>
      <dgm:t>
        <a:bodyPr/>
        <a:lstStyle/>
        <a:p>
          <a:pPr>
            <a:buFont typeface="Arial" panose="020B0604020202020204" pitchFamily="34" charset="0"/>
            <a:buChar char="•"/>
          </a:pPr>
          <a:r>
            <a:rPr lang="en-GB" sz="1400" spc="30">
              <a:latin typeface="Roboto" panose="02000000000000000000" pitchFamily="2" charset="0"/>
              <a:ea typeface="Roboto" panose="02000000000000000000" pitchFamily="2" charset="0"/>
              <a:cs typeface="Roboto" panose="02000000000000000000" pitchFamily="2" charset="0"/>
            </a:rPr>
            <a:t>Therefore, </a:t>
          </a:r>
          <a:r>
            <a:rPr lang="en-GB" sz="1400" spc="30" err="1">
              <a:latin typeface="Roboto" panose="02000000000000000000" pitchFamily="2" charset="0"/>
              <a:ea typeface="Roboto" panose="02000000000000000000" pitchFamily="2" charset="0"/>
              <a:cs typeface="Roboto" panose="02000000000000000000" pitchFamily="2" charset="0"/>
            </a:rPr>
            <a:t>RECCo’s</a:t>
          </a:r>
          <a:r>
            <a:rPr lang="en-GB" sz="1400" spc="30">
              <a:latin typeface="Roboto" panose="02000000000000000000" pitchFamily="2" charset="0"/>
              <a:ea typeface="Roboto" panose="02000000000000000000" pitchFamily="2" charset="0"/>
              <a:cs typeface="Roboto" panose="02000000000000000000" pitchFamily="2" charset="0"/>
            </a:rPr>
            <a:t> authority or vires are currently limited to the REC only; this needs to be changed to allow other activities (i.e. ECC candidacy) to be performed.</a:t>
          </a:r>
          <a:endParaRPr lang="en-GB" sz="1400">
            <a:latin typeface="Roboto" panose="02000000000000000000" pitchFamily="2" charset="0"/>
            <a:ea typeface="Roboto" panose="02000000000000000000" pitchFamily="2" charset="0"/>
            <a:cs typeface="Roboto" panose="02000000000000000000" pitchFamily="2" charset="0"/>
          </a:endParaRPr>
        </a:p>
      </dgm:t>
    </dgm:pt>
    <dgm:pt modelId="{135613A3-CC2A-4F76-A6AF-DC5C0277BA7A}" type="parTrans" cxnId="{041A5668-253A-4298-BC21-5C9172834D10}">
      <dgm:prSet/>
      <dgm:spPr/>
      <dgm:t>
        <a:bodyPr/>
        <a:lstStyle/>
        <a:p>
          <a:endParaRPr lang="en-GB"/>
        </a:p>
      </dgm:t>
    </dgm:pt>
    <dgm:pt modelId="{5D16C294-1277-4D8E-919A-41387FCB3304}" type="sibTrans" cxnId="{041A5668-253A-4298-BC21-5C9172834D10}">
      <dgm:prSet/>
      <dgm:spPr/>
      <dgm:t>
        <a:bodyPr/>
        <a:lstStyle/>
        <a:p>
          <a:endParaRPr lang="en-GB"/>
        </a:p>
      </dgm:t>
    </dgm:pt>
    <dgm:pt modelId="{D9187E1D-A24C-4E70-9F83-6783B1F514ED}">
      <dgm:prSet phldrT="[Tex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Amend the REC Main Body to </a:t>
          </a:r>
          <a:r>
            <a:rPr lang="en-GB" sz="1400" b="1">
              <a:latin typeface="Roboto" panose="02000000000000000000" pitchFamily="2" charset="0"/>
              <a:ea typeface="Roboto" panose="02000000000000000000" pitchFamily="2" charset="0"/>
              <a:cs typeface="Roboto" panose="02000000000000000000" pitchFamily="2" charset="0"/>
            </a:rPr>
            <a:t>introduce the concept of ‘Additional Code Manager Activities’</a:t>
          </a:r>
          <a:r>
            <a:rPr lang="en-GB" sz="1400">
              <a:latin typeface="Roboto" panose="02000000000000000000" pitchFamily="2" charset="0"/>
              <a:ea typeface="Roboto" panose="02000000000000000000" pitchFamily="2" charset="0"/>
              <a:cs typeface="Roboto" panose="02000000000000000000" pitchFamily="2" charset="0"/>
            </a:rPr>
            <a:t>, allowing RECCo to apply to be appointed as code manager licensee for the ECC and participate in the relevant ECC LCM activities; and</a:t>
          </a:r>
        </a:p>
      </dgm:t>
    </dgm:pt>
    <dgm:pt modelId="{8B8A422B-00D0-4878-B76A-AA74667B4772}" type="sibTrans" cxnId="{4F7DE8FF-0564-4994-94C2-7A9E2E8A4ED1}">
      <dgm:prSet/>
      <dgm:spPr/>
      <dgm:t>
        <a:bodyPr/>
        <a:lstStyle/>
        <a:p>
          <a:endParaRPr lang="en-GB"/>
        </a:p>
      </dgm:t>
    </dgm:pt>
    <dgm:pt modelId="{C1641CE0-A2D3-47B3-AB77-B83FD14D32DD}" type="parTrans" cxnId="{4F7DE8FF-0564-4994-94C2-7A9E2E8A4ED1}">
      <dgm:prSet/>
      <dgm:spPr/>
      <dgm:t>
        <a:bodyPr/>
        <a:lstStyle/>
        <a:p>
          <a:endParaRPr lang="en-GB"/>
        </a:p>
      </dgm:t>
    </dgm:pt>
    <dgm:pt modelId="{643DE0CA-47C9-42F3-8D40-C3B2353B0559}">
      <dgm:prSet phldrT="[Tex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Amend the REC Main Body to </a:t>
          </a:r>
          <a:r>
            <a:rPr lang="en-GB" sz="1400" b="1">
              <a:latin typeface="Roboto" panose="02000000000000000000" pitchFamily="2" charset="0"/>
              <a:ea typeface="Roboto" panose="02000000000000000000" pitchFamily="2" charset="0"/>
              <a:cs typeface="Roboto" panose="02000000000000000000" pitchFamily="2" charset="0"/>
            </a:rPr>
            <a:t>provide for funding of Additional Code Manager Activities </a:t>
          </a:r>
          <a:r>
            <a:rPr lang="en-GB" sz="1400">
              <a:latin typeface="Roboto" panose="02000000000000000000" pitchFamily="2" charset="0"/>
              <a:ea typeface="Roboto" panose="02000000000000000000" pitchFamily="2" charset="0"/>
              <a:cs typeface="Roboto" panose="02000000000000000000" pitchFamily="2" charset="0"/>
            </a:rPr>
            <a:t>whilst limiting spending to the agreed budget and giving control and responsibility to the RECCo Board to allocate the funds explicitly to the Additional Activities.</a:t>
          </a:r>
        </a:p>
      </dgm:t>
    </dgm:pt>
    <dgm:pt modelId="{CE9FB584-9D76-49B4-9944-767A03620C85}" type="sibTrans" cxnId="{A8F92DDA-0319-4A9B-9AEE-4475637CEA93}">
      <dgm:prSet/>
      <dgm:spPr/>
      <dgm:t>
        <a:bodyPr/>
        <a:lstStyle/>
        <a:p>
          <a:endParaRPr lang="en-GB"/>
        </a:p>
      </dgm:t>
    </dgm:pt>
    <dgm:pt modelId="{E1C9F063-F022-44CE-940E-69E80280929D}" type="parTrans" cxnId="{A8F92DDA-0319-4A9B-9AEE-4475637CEA93}">
      <dgm:prSet/>
      <dgm:spPr/>
      <dgm:t>
        <a:bodyPr/>
        <a:lstStyle/>
        <a:p>
          <a:endParaRPr lang="en-GB"/>
        </a:p>
      </dgm:t>
    </dgm:pt>
    <dgm:pt modelId="{2A224DC2-D32E-4CBC-B3D0-D8D437DB0396}">
      <dgm:prSet phldrT="[Tex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Allows for funding of Additional Code Manager Activities whilst limiting spending to the agreed budget and giving control and responsibility to the RECCo Board to allocate the funds explicitly to the Additional Code Manager Activities.</a:t>
          </a:r>
        </a:p>
      </dgm:t>
    </dgm:pt>
    <dgm:pt modelId="{1926549C-1DC7-4DEF-90AA-65D418CAA265}" type="parTrans" cxnId="{18BE8DF9-2977-4F3C-96CC-DF96F1E166C8}">
      <dgm:prSet/>
      <dgm:spPr/>
      <dgm:t>
        <a:bodyPr/>
        <a:lstStyle/>
        <a:p>
          <a:endParaRPr lang="en-GB"/>
        </a:p>
      </dgm:t>
    </dgm:pt>
    <dgm:pt modelId="{50D4C4ED-7329-42F4-BCB8-9836E19E4DBB}" type="sibTrans" cxnId="{18BE8DF9-2977-4F3C-96CC-DF96F1E166C8}">
      <dgm:prSet/>
      <dgm:spPr/>
      <dgm:t>
        <a:bodyPr/>
        <a:lstStyle/>
        <a:p>
          <a:endParaRPr lang="en-GB"/>
        </a:p>
      </dgm:t>
    </dgm:pt>
    <dgm:pt modelId="{A0685485-ECC0-45D3-88B2-8FC8CF4B3DFC}">
      <dgm:prSet phldrT="[Tex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Limits reference to the ECC to a single clause for clarity and consistency of treatment of any future Additional Activities; and</a:t>
          </a:r>
        </a:p>
      </dgm:t>
    </dgm:pt>
    <dgm:pt modelId="{5D427A9F-8642-4252-826A-77619DD21CAE}" type="parTrans" cxnId="{3C6F13E6-AF36-4F81-9114-5D62560D9873}">
      <dgm:prSet/>
      <dgm:spPr/>
      <dgm:t>
        <a:bodyPr/>
        <a:lstStyle/>
        <a:p>
          <a:endParaRPr lang="en-GB"/>
        </a:p>
      </dgm:t>
    </dgm:pt>
    <dgm:pt modelId="{789FCE4C-50E1-48E8-A69C-5382DC6ED411}" type="sibTrans" cxnId="{3C6F13E6-AF36-4F81-9114-5D62560D9873}">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3"/>
      <dgm:spPr/>
    </dgm:pt>
    <dgm:pt modelId="{C9E8FEC2-DFD2-41BD-BDDF-8A74FEB77330}" type="pres">
      <dgm:prSet presAssocID="{844F2916-7D53-43F5-984F-4BBC9D80E47A}" presName="parentText" presStyleLbl="node1" presStyleIdx="0" presStyleCnt="3" custScaleY="49440" custLinFactNeighborY="-20491">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3" custScaleY="93122">
        <dgm:presLayoutVars>
          <dgm:bulletEnabled val="1"/>
        </dgm:presLayoutVars>
      </dgm:prSet>
      <dgm:spPr/>
    </dgm:pt>
    <dgm:pt modelId="{815A73E1-E53A-4E3C-91E8-1C00B64AC579}" type="pres">
      <dgm:prSet presAssocID="{9CDC640B-6C41-40E2-86C6-5FEC90675FA0}" presName="spaceBetweenRectangles" presStyleCnt="0"/>
      <dgm:spPr/>
    </dgm:pt>
    <dgm:pt modelId="{CE41DC5D-78DC-409F-AE98-C7BB78BA6F5D}" type="pres">
      <dgm:prSet presAssocID="{114D4599-E801-4386-A1CF-2765316B59B2}" presName="parentLin" presStyleCnt="0"/>
      <dgm:spPr/>
    </dgm:pt>
    <dgm:pt modelId="{7869DFAD-42BD-454B-B37D-95E90E17E3CA}" type="pres">
      <dgm:prSet presAssocID="{114D4599-E801-4386-A1CF-2765316B59B2}" presName="parentLeftMargin" presStyleLbl="node1" presStyleIdx="0" presStyleCnt="3"/>
      <dgm:spPr/>
    </dgm:pt>
    <dgm:pt modelId="{1E99DB24-80CB-4F69-9E47-DF1AC0C0D680}" type="pres">
      <dgm:prSet presAssocID="{114D4599-E801-4386-A1CF-2765316B59B2}" presName="parentText" presStyleLbl="node1" presStyleIdx="1" presStyleCnt="3" custScaleY="49440" custLinFactNeighborY="-14611">
        <dgm:presLayoutVars>
          <dgm:chMax val="0"/>
          <dgm:bulletEnabled val="1"/>
        </dgm:presLayoutVars>
      </dgm:prSet>
      <dgm:spPr>
        <a:xfrm>
          <a:off x="541067" y="1941404"/>
          <a:ext cx="7574951" cy="626505"/>
        </a:xfrm>
        <a:prstGeom prst="roundRect">
          <a:avLst/>
        </a:prstGeom>
      </dgm:spPr>
    </dgm:pt>
    <dgm:pt modelId="{2CEA1ECF-DD77-46AB-9BC9-E6966ABF19C6}" type="pres">
      <dgm:prSet presAssocID="{114D4599-E801-4386-A1CF-2765316B59B2}" presName="negativeSpace" presStyleCnt="0"/>
      <dgm:spPr/>
    </dgm:pt>
    <dgm:pt modelId="{EEB89D0A-C60D-411A-B0F8-5E4786AB1395}" type="pres">
      <dgm:prSet presAssocID="{114D4599-E801-4386-A1CF-2765316B59B2}" presName="childText" presStyleLbl="conFgAcc1" presStyleIdx="1" presStyleCnt="3" custScaleY="93122">
        <dgm:presLayoutVars>
          <dgm:bulletEnabled val="1"/>
        </dgm:presLayoutVars>
      </dgm:prSet>
      <dgm:spPr/>
    </dgm:pt>
    <dgm:pt modelId="{D6D5D302-53AF-43B4-9428-3A5CC69B6315}" type="pres">
      <dgm:prSet presAssocID="{81E092FD-803C-48F1-976D-ACBEA02AAA7C}"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1" presStyleCnt="3"/>
      <dgm:spPr/>
    </dgm:pt>
    <dgm:pt modelId="{9B743C03-6A35-46DD-873C-B3315E594362}" type="pres">
      <dgm:prSet presAssocID="{6FAE5348-EDEE-4689-B138-8A82BFF057DD}" presName="parentText" presStyleLbl="node1" presStyleIdx="2" presStyleCnt="3" custScaleY="49440" custLinFactNeighborX="4783" custLinFactNeighborY="-16586">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2" presStyleCnt="3" custScaleY="93122">
        <dgm:presLayoutVars>
          <dgm:bulletEnabled val="1"/>
        </dgm:presLayoutVars>
      </dgm:prSet>
      <dgm:spPr/>
    </dgm:pt>
  </dgm:ptLst>
  <dgm:cxnLst>
    <dgm:cxn modelId="{CDFAE922-71AF-459A-B226-CBDA94636D48}" type="presOf" srcId="{666EC54A-F639-4FE7-89A3-41661E75F6E7}" destId="{EEB89D0A-C60D-411A-B0F8-5E4786AB1395}" srcOrd="0" destOrd="0" presId="urn:microsoft.com/office/officeart/2005/8/layout/list1"/>
    <dgm:cxn modelId="{6F142028-1ED5-4E62-8017-F7FB61D21FCD}" type="presOf" srcId="{2A224DC2-D32E-4CBC-B3D0-D8D437DB0396}" destId="{C20EFBE8-4490-492D-A502-5B3CA0A303FD}" srcOrd="0" destOrd="2" presId="urn:microsoft.com/office/officeart/2005/8/layout/list1"/>
    <dgm:cxn modelId="{9F1EB028-C4D4-47F2-8552-A8BB9AE80BD9}" srcId="{ABF68993-2A17-42E5-A5B9-E8FA58C39780}" destId="{6FAE5348-EDEE-4689-B138-8A82BFF057DD}" srcOrd="2" destOrd="0" parTransId="{DD35BE1B-51BF-467C-886B-8793CE387EE6}" sibTransId="{24F942F4-F0F4-4530-914C-90069137B8A5}"/>
    <dgm:cxn modelId="{F11D6F34-383D-49A2-820F-0F97B717E93E}" type="presOf" srcId="{114D4599-E801-4386-A1CF-2765316B59B2}" destId="{7869DFAD-42BD-454B-B37D-95E90E17E3CA}" srcOrd="0" destOrd="0" presId="urn:microsoft.com/office/officeart/2005/8/layout/list1"/>
    <dgm:cxn modelId="{CE7BCE5B-647E-43E0-87E2-A9157F38CC4B}" type="presOf" srcId="{844F2916-7D53-43F5-984F-4BBC9D80E47A}" destId="{C9E8FEC2-DFD2-41BD-BDDF-8A74FEB77330}" srcOrd="1" destOrd="0" presId="urn:microsoft.com/office/officeart/2005/8/layout/list1"/>
    <dgm:cxn modelId="{C2E9D05E-BEDD-48C2-A002-0667BFF77D58}" type="presOf" srcId="{559E9C7E-BBA2-4C2E-90C8-1AE5E308A643}" destId="{C20EFBE8-4490-492D-A502-5B3CA0A303FD}" srcOrd="0" destOrd="0" presId="urn:microsoft.com/office/officeart/2005/8/layout/list1"/>
    <dgm:cxn modelId="{29859B62-9EE4-45D6-97D3-DCF6D8F0807D}" type="presOf" srcId="{6FAE5348-EDEE-4689-B138-8A82BFF057DD}" destId="{9B743C03-6A35-46DD-873C-B3315E594362}" srcOrd="1" destOrd="0" presId="urn:microsoft.com/office/officeart/2005/8/layout/list1"/>
    <dgm:cxn modelId="{C81F0367-3492-43D1-A3F5-0463E627AF0C}" srcId="{114D4599-E801-4386-A1CF-2765316B59B2}" destId="{666EC54A-F639-4FE7-89A3-41661E75F6E7}" srcOrd="0" destOrd="0" parTransId="{BA987BE2-F4AD-40C3-978E-0BDCA1F13A3D}" sibTransId="{BB23E5A4-4FC9-4796-A87C-5FF431D1F457}"/>
    <dgm:cxn modelId="{041A5668-253A-4298-BC21-5C9172834D10}" srcId="{114D4599-E801-4386-A1CF-2765316B59B2}" destId="{7D889B8D-CFA2-49FE-BD98-11139BDB58BA}" srcOrd="2" destOrd="0" parTransId="{135613A3-CC2A-4F76-A6AF-DC5C0277BA7A}" sibTransId="{5D16C294-1277-4D8E-919A-41387FCB3304}"/>
    <dgm:cxn modelId="{434AA551-B2C9-4404-BB13-3FB285F29CDA}" type="presOf" srcId="{643DE0CA-47C9-42F3-8D40-C3B2353B0559}" destId="{5044CCB6-D5A1-4D0D-9DD6-D34EB49C305B}" srcOrd="0" destOrd="2" presId="urn:microsoft.com/office/officeart/2005/8/layout/list1"/>
    <dgm:cxn modelId="{607D8D75-7782-437B-B4E9-A8A9AE0A8F5E}" srcId="{6FAE5348-EDEE-4689-B138-8A82BFF057DD}" destId="{559E9C7E-BBA2-4C2E-90C8-1AE5E308A643}" srcOrd="0" destOrd="0" parTransId="{9D5F6970-75C6-4CAB-BF6D-4F024C184ED0}" sibTransId="{7831539C-B840-4ADE-9100-502E667F7DE3}"/>
    <dgm:cxn modelId="{53F79A87-984D-472C-B249-D6D3D0135EB8}" type="presOf" srcId="{844F2916-7D53-43F5-984F-4BBC9D80E47A}" destId="{9C1FC851-1B48-4958-A60C-9C5F6F038ACE}" srcOrd="0" destOrd="0" presId="urn:microsoft.com/office/officeart/2005/8/layout/list1"/>
    <dgm:cxn modelId="{01077A8B-5460-4515-AA8D-A6477182E742}" type="presOf" srcId="{7D889B8D-CFA2-49FE-BD98-11139BDB58BA}" destId="{EEB89D0A-C60D-411A-B0F8-5E4786AB1395}" srcOrd="0" destOrd="2" presId="urn:microsoft.com/office/officeart/2005/8/layout/list1"/>
    <dgm:cxn modelId="{6A4FA48E-48F8-4C73-9F71-9B8DCCC791A4}" type="presOf" srcId="{6FAE5348-EDEE-4689-B138-8A82BFF057DD}" destId="{657874E2-B1B8-4887-8909-280C5B04C3D6}" srcOrd="0" destOrd="0" presId="urn:microsoft.com/office/officeart/2005/8/layout/list1"/>
    <dgm:cxn modelId="{3B302D90-F148-44DB-B094-D7712656DF6C}" type="presOf" srcId="{8A8D7E1C-92F8-4BEB-961D-30B2AC40A4D6}" destId="{5044CCB6-D5A1-4D0D-9DD6-D34EB49C305B}" srcOrd="0" destOrd="0" presId="urn:microsoft.com/office/officeart/2005/8/layout/list1"/>
    <dgm:cxn modelId="{44423599-FAB9-4959-B70F-111E89540F33}" srcId="{ABF68993-2A17-42E5-A5B9-E8FA58C39780}" destId="{844F2916-7D53-43F5-984F-4BBC9D80E47A}" srcOrd="0" destOrd="0" parTransId="{F5D4BECD-93EA-4D6E-921E-2F9CB6B56246}" sibTransId="{9CDC640B-6C41-40E2-86C6-5FEC90675FA0}"/>
    <dgm:cxn modelId="{C4407399-EF93-4848-A026-1818991AC8BF}" type="presOf" srcId="{2400F543-838C-4DFE-9FAB-C205B52EB1E2}" destId="{EEB89D0A-C60D-411A-B0F8-5E4786AB1395}" srcOrd="0" destOrd="1" presId="urn:microsoft.com/office/officeart/2005/8/layout/list1"/>
    <dgm:cxn modelId="{7ABF0CD5-E05E-411F-9233-7A3DA71CCFE1}" srcId="{ABF68993-2A17-42E5-A5B9-E8FA58C39780}" destId="{114D4599-E801-4386-A1CF-2765316B59B2}" srcOrd="1" destOrd="0" parTransId="{59CE7AD3-B67F-449B-BA27-DAADD7C1CBAF}" sibTransId="{81E092FD-803C-48F1-976D-ACBEA02AAA7C}"/>
    <dgm:cxn modelId="{A8F92DDA-0319-4A9B-9AEE-4475637CEA93}" srcId="{844F2916-7D53-43F5-984F-4BBC9D80E47A}" destId="{643DE0CA-47C9-42F3-8D40-C3B2353B0559}" srcOrd="2" destOrd="0" parTransId="{E1C9F063-F022-44CE-940E-69E80280929D}" sibTransId="{CE9FB584-9D76-49B4-9944-767A03620C85}"/>
    <dgm:cxn modelId="{666FE4DA-87F5-48AB-9BFA-D03CD9B61500}" srcId="{844F2916-7D53-43F5-984F-4BBC9D80E47A}" destId="{8A8D7E1C-92F8-4BEB-961D-30B2AC40A4D6}" srcOrd="0" destOrd="0" parTransId="{5EEE91C7-4CD2-49D6-B254-BF9FB2FB6725}" sibTransId="{5B3FA415-837F-4FDB-ADEF-A99225AD2527}"/>
    <dgm:cxn modelId="{3C6F13E6-AF36-4F81-9114-5D62560D9873}" srcId="{6FAE5348-EDEE-4689-B138-8A82BFF057DD}" destId="{A0685485-ECC0-45D3-88B2-8FC8CF4B3DFC}" srcOrd="1" destOrd="0" parTransId="{5D427A9F-8642-4252-826A-77619DD21CAE}" sibTransId="{789FCE4C-50E1-48E8-A69C-5382DC6ED411}"/>
    <dgm:cxn modelId="{0176BAEC-753C-4788-A7FA-07F699A1D0F0}" type="presOf" srcId="{ABF68993-2A17-42E5-A5B9-E8FA58C39780}" destId="{3C236669-02E8-4696-AC5A-50CF80D6D50E}" srcOrd="0" destOrd="0" presId="urn:microsoft.com/office/officeart/2005/8/layout/list1"/>
    <dgm:cxn modelId="{DBD2E3EE-9314-4814-BC41-4A94E50DF107}" type="presOf" srcId="{D9187E1D-A24C-4E70-9F83-6783B1F514ED}" destId="{5044CCB6-D5A1-4D0D-9DD6-D34EB49C305B}" srcOrd="0" destOrd="1" presId="urn:microsoft.com/office/officeart/2005/8/layout/list1"/>
    <dgm:cxn modelId="{140A0EF0-F924-4985-875C-E78A83621FF0}" type="presOf" srcId="{114D4599-E801-4386-A1CF-2765316B59B2}" destId="{1E99DB24-80CB-4F69-9E47-DF1AC0C0D680}" srcOrd="1" destOrd="0" presId="urn:microsoft.com/office/officeart/2005/8/layout/list1"/>
    <dgm:cxn modelId="{15A499F7-1CEA-46A8-87C7-C373B9677331}" type="presOf" srcId="{A0685485-ECC0-45D3-88B2-8FC8CF4B3DFC}" destId="{C20EFBE8-4490-492D-A502-5B3CA0A303FD}" srcOrd="0" destOrd="1" presId="urn:microsoft.com/office/officeart/2005/8/layout/list1"/>
    <dgm:cxn modelId="{18BE8DF9-2977-4F3C-96CC-DF96F1E166C8}" srcId="{6FAE5348-EDEE-4689-B138-8A82BFF057DD}" destId="{2A224DC2-D32E-4CBC-B3D0-D8D437DB0396}" srcOrd="2" destOrd="0" parTransId="{1926549C-1DC7-4DEF-90AA-65D418CAA265}" sibTransId="{50D4C4ED-7329-42F4-BCB8-9836E19E4DBB}"/>
    <dgm:cxn modelId="{F2A8FFFB-6670-4208-AB55-162A31296C9B}" srcId="{114D4599-E801-4386-A1CF-2765316B59B2}" destId="{2400F543-838C-4DFE-9FAB-C205B52EB1E2}" srcOrd="1" destOrd="0" parTransId="{2881CBB7-BA50-49FF-87AD-45F05915C8C7}" sibTransId="{0E48438B-AB95-4FB5-8603-A9A1F02168E6}"/>
    <dgm:cxn modelId="{4F7DE8FF-0564-4994-94C2-7A9E2E8A4ED1}" srcId="{844F2916-7D53-43F5-984F-4BBC9D80E47A}" destId="{D9187E1D-A24C-4E70-9F83-6783B1F514ED}" srcOrd="1" destOrd="0" parTransId="{C1641CE0-A2D3-47B3-AB77-B83FD14D32DD}" sibTransId="{8B8A422B-00D0-4878-B76A-AA74667B4772}"/>
    <dgm:cxn modelId="{130214C2-8725-478C-A394-38B8AD37F470}" type="presParOf" srcId="{3C236669-02E8-4696-AC5A-50CF80D6D50E}" destId="{2230CF89-7CF4-4392-93D3-D0C89A0E157B}" srcOrd="0" destOrd="0" presId="urn:microsoft.com/office/officeart/2005/8/layout/list1"/>
    <dgm:cxn modelId="{FF3160E1-98CD-4884-8292-CF1D4D956694}" type="presParOf" srcId="{2230CF89-7CF4-4392-93D3-D0C89A0E157B}" destId="{9C1FC851-1B48-4958-A60C-9C5F6F038ACE}" srcOrd="0" destOrd="0" presId="urn:microsoft.com/office/officeart/2005/8/layout/list1"/>
    <dgm:cxn modelId="{BA586CDC-60BF-4CD0-A446-81E2DA90FF83}" type="presParOf" srcId="{2230CF89-7CF4-4392-93D3-D0C89A0E157B}" destId="{C9E8FEC2-DFD2-41BD-BDDF-8A74FEB77330}" srcOrd="1" destOrd="0" presId="urn:microsoft.com/office/officeart/2005/8/layout/list1"/>
    <dgm:cxn modelId="{0836573F-7D8B-4DED-952D-B16A855744A9}" type="presParOf" srcId="{3C236669-02E8-4696-AC5A-50CF80D6D50E}" destId="{3EE51660-3972-45CB-A9BD-809AD9184868}" srcOrd="1" destOrd="0" presId="urn:microsoft.com/office/officeart/2005/8/layout/list1"/>
    <dgm:cxn modelId="{93777094-1206-4CFA-94CF-8532BC46E802}" type="presParOf" srcId="{3C236669-02E8-4696-AC5A-50CF80D6D50E}" destId="{5044CCB6-D5A1-4D0D-9DD6-D34EB49C305B}" srcOrd="2" destOrd="0" presId="urn:microsoft.com/office/officeart/2005/8/layout/list1"/>
    <dgm:cxn modelId="{48E29123-2E79-49F5-AE13-0C7C15A9CE76}" type="presParOf" srcId="{3C236669-02E8-4696-AC5A-50CF80D6D50E}" destId="{815A73E1-E53A-4E3C-91E8-1C00B64AC579}" srcOrd="3" destOrd="0" presId="urn:microsoft.com/office/officeart/2005/8/layout/list1"/>
    <dgm:cxn modelId="{C458B034-C7A4-4963-AB65-29DBECED0F58}" type="presParOf" srcId="{3C236669-02E8-4696-AC5A-50CF80D6D50E}" destId="{CE41DC5D-78DC-409F-AE98-C7BB78BA6F5D}" srcOrd="4" destOrd="0" presId="urn:microsoft.com/office/officeart/2005/8/layout/list1"/>
    <dgm:cxn modelId="{9BA2A218-E7F7-46A9-950D-64C1663618C4}" type="presParOf" srcId="{CE41DC5D-78DC-409F-AE98-C7BB78BA6F5D}" destId="{7869DFAD-42BD-454B-B37D-95E90E17E3CA}" srcOrd="0" destOrd="0" presId="urn:microsoft.com/office/officeart/2005/8/layout/list1"/>
    <dgm:cxn modelId="{B89EC216-5ECA-4EA9-BAB1-91CAF0556D1B}" type="presParOf" srcId="{CE41DC5D-78DC-409F-AE98-C7BB78BA6F5D}" destId="{1E99DB24-80CB-4F69-9E47-DF1AC0C0D680}" srcOrd="1" destOrd="0" presId="urn:microsoft.com/office/officeart/2005/8/layout/list1"/>
    <dgm:cxn modelId="{73AE0589-CDF9-4476-9524-F863C771DAF7}" type="presParOf" srcId="{3C236669-02E8-4696-AC5A-50CF80D6D50E}" destId="{2CEA1ECF-DD77-46AB-9BC9-E6966ABF19C6}" srcOrd="5" destOrd="0" presId="urn:microsoft.com/office/officeart/2005/8/layout/list1"/>
    <dgm:cxn modelId="{E7D74580-C055-4B6D-B96D-99972EFABDB4}" type="presParOf" srcId="{3C236669-02E8-4696-AC5A-50CF80D6D50E}" destId="{EEB89D0A-C60D-411A-B0F8-5E4786AB1395}" srcOrd="6" destOrd="0" presId="urn:microsoft.com/office/officeart/2005/8/layout/list1"/>
    <dgm:cxn modelId="{30076118-A1CC-4768-A04C-FEE1A6D2939F}" type="presParOf" srcId="{3C236669-02E8-4696-AC5A-50CF80D6D50E}" destId="{D6D5D302-53AF-43B4-9428-3A5CC69B6315}" srcOrd="7" destOrd="0" presId="urn:microsoft.com/office/officeart/2005/8/layout/list1"/>
    <dgm:cxn modelId="{BD493521-C84C-46D5-92D6-A1D7AFA840F5}" type="presParOf" srcId="{3C236669-02E8-4696-AC5A-50CF80D6D50E}" destId="{AA3AE87C-2BC1-4D1C-B99A-27B68584E700}" srcOrd="8" destOrd="0" presId="urn:microsoft.com/office/officeart/2005/8/layout/list1"/>
    <dgm:cxn modelId="{F311E2B1-23EE-4E8C-8F32-EBA3826BBAF6}" type="presParOf" srcId="{AA3AE87C-2BC1-4D1C-B99A-27B68584E700}" destId="{657874E2-B1B8-4887-8909-280C5B04C3D6}" srcOrd="0" destOrd="0" presId="urn:microsoft.com/office/officeart/2005/8/layout/list1"/>
    <dgm:cxn modelId="{653D1E0F-BE8E-415C-96EF-AE72287A41DF}" type="presParOf" srcId="{AA3AE87C-2BC1-4D1C-B99A-27B68584E700}" destId="{9B743C03-6A35-46DD-873C-B3315E594362}" srcOrd="1" destOrd="0" presId="urn:microsoft.com/office/officeart/2005/8/layout/list1"/>
    <dgm:cxn modelId="{D2E77D33-FFDD-484D-8A2F-5EFAEE1198E7}" type="presParOf" srcId="{3C236669-02E8-4696-AC5A-50CF80D6D50E}" destId="{3E37578E-0FBD-43D8-8533-5D0270E2CEA3}" srcOrd="9" destOrd="0" presId="urn:microsoft.com/office/officeart/2005/8/layout/list1"/>
    <dgm:cxn modelId="{625F4442-DF14-4B75-AC1E-D4D5FAC5EA50}" type="presParOf" srcId="{3C236669-02E8-4696-AC5A-50CF80D6D50E}" destId="{C20EFBE8-4490-492D-A502-5B3CA0A303F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D07FFAC1-4761-4E62-99B9-083C0CB04116}">
      <dgm:prSet phldrT="[Text]"/>
      <dgm:spPr/>
      <dgm:t>
        <a:bodyPr/>
        <a:lstStyle/>
        <a:p>
          <a:r>
            <a:rPr lang="en-GB"/>
            <a:t>Consultation:</a:t>
          </a:r>
        </a:p>
        <a:p>
          <a:r>
            <a:rPr lang="en-GB"/>
            <a:t>28 July – 11 August</a:t>
          </a:r>
        </a:p>
      </dgm:t>
    </dgm:pt>
    <dgm:pt modelId="{D93E320D-685B-40CE-9115-45A372BCBD5F}" type="parTrans" cxnId="{F8D6F21A-CCE4-4B19-A312-BBB2BB637C51}">
      <dgm:prSet/>
      <dgm:spPr/>
      <dgm:t>
        <a:bodyPr/>
        <a:lstStyle/>
        <a:p>
          <a:endParaRPr lang="en-GB"/>
        </a:p>
      </dgm:t>
    </dgm:pt>
    <dgm:pt modelId="{3B8C1AEB-0440-4C2B-A491-261B2E2A40C4}" type="sibTrans" cxnId="{F8D6F21A-CCE4-4B19-A312-BBB2BB637C51}">
      <dgm:prSet/>
      <dgm:spPr/>
      <dgm:t>
        <a:bodyPr/>
        <a:lstStyle/>
        <a:p>
          <a:endParaRPr lang="en-GB"/>
        </a:p>
      </dgm:t>
    </dgm:pt>
    <dgm:pt modelId="{309D2CA0-0FF5-4F5F-B66A-D6CAA33AC20A}">
      <dgm:prSet phldrT="[Text]"/>
      <dgm:spPr/>
      <dgm:t>
        <a:bodyPr/>
        <a:lstStyle/>
        <a:p>
          <a:r>
            <a:rPr lang="en-GB"/>
            <a:t>Change Panel Final Vote (via Ex-Committee Decision): </a:t>
          </a:r>
        </a:p>
        <a:p>
          <a:r>
            <a:rPr lang="en-GB"/>
            <a:t>w/c 24 August</a:t>
          </a:r>
        </a:p>
      </dgm:t>
    </dgm:pt>
    <dgm:pt modelId="{C277E44D-C4D7-4A2B-B5FD-7A484E42AC0F}" type="parTrans" cxnId="{9D70D0AC-2D32-46D8-98FB-90EFFE5795DB}">
      <dgm:prSet/>
      <dgm:spPr/>
      <dgm:t>
        <a:bodyPr/>
        <a:lstStyle/>
        <a:p>
          <a:endParaRPr lang="en-GB"/>
        </a:p>
      </dgm:t>
    </dgm:pt>
    <dgm:pt modelId="{36F94128-81EF-48B9-A88F-C5162775FB77}" type="sibTrans" cxnId="{9D70D0AC-2D32-46D8-98FB-90EFFE5795DB}">
      <dgm:prSet/>
      <dgm:spPr/>
      <dgm:t>
        <a:bodyPr/>
        <a:lstStyle/>
        <a:p>
          <a:endParaRPr lang="en-GB"/>
        </a:p>
      </dgm:t>
    </dgm:pt>
    <dgm:pt modelId="{69A1E9FE-302D-476B-A360-9D53555E5112}">
      <dgm:prSet phldrT="[Text]"/>
      <dgm:spPr/>
      <dgm:t>
        <a:bodyPr/>
        <a:lstStyle/>
        <a:p>
          <a:r>
            <a:rPr lang="en-GB"/>
            <a:t>Issue to the Authority by 01 September</a:t>
          </a:r>
        </a:p>
      </dgm:t>
    </dgm:pt>
    <dgm:pt modelId="{1E16EB32-66D9-4CE8-BAE6-DCF9FEFB0B9E}" type="parTrans" cxnId="{9B9E0F35-82F8-44C4-B6D2-BDC9FD0718BC}">
      <dgm:prSet/>
      <dgm:spPr/>
      <dgm:t>
        <a:bodyPr/>
        <a:lstStyle/>
        <a:p>
          <a:endParaRPr lang="en-GB"/>
        </a:p>
      </dgm:t>
    </dgm:pt>
    <dgm:pt modelId="{A3D90A25-9A6E-42DA-8875-252B77505B0A}" type="sibTrans" cxnId="{9B9E0F35-82F8-44C4-B6D2-BDC9FD0718BC}">
      <dgm:prSet/>
      <dgm:spPr/>
      <dgm:t>
        <a:bodyPr/>
        <a:lstStyle/>
        <a:p>
          <a:endParaRPr lang="en-GB"/>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dgm:spPr/>
    </dgm:pt>
    <dgm:pt modelId="{3BD0976C-7C67-420D-A0C1-B8ECB19EC1BD}" type="pres">
      <dgm:prSet presAssocID="{29D0BFAC-D71C-4CB2-9A6D-C8C752FD419D}" presName="linearProcess" presStyleCnt="0"/>
      <dgm:spPr/>
    </dgm:pt>
    <dgm:pt modelId="{7374B2E0-0929-4C5E-A03F-BB3A31876908}" type="pres">
      <dgm:prSet presAssocID="{D07FFAC1-4761-4E62-99B9-083C0CB04116}" presName="textNode" presStyleLbl="node1" presStyleIdx="0" presStyleCnt="3">
        <dgm:presLayoutVars>
          <dgm:bulletEnabled val="1"/>
        </dgm:presLayoutVars>
      </dgm:prSet>
      <dgm:spPr/>
    </dgm:pt>
    <dgm:pt modelId="{3D72E3B5-878C-46CE-9C65-F2E84868676C}" type="pres">
      <dgm:prSet presAssocID="{3B8C1AEB-0440-4C2B-A491-261B2E2A40C4}" presName="sibTrans" presStyleCnt="0"/>
      <dgm:spPr/>
    </dgm:pt>
    <dgm:pt modelId="{AF3BC440-36F4-4223-84BE-2B0C4EC3C8D3}" type="pres">
      <dgm:prSet presAssocID="{309D2CA0-0FF5-4F5F-B66A-D6CAA33AC20A}" presName="textNode" presStyleLbl="node1" presStyleIdx="1" presStyleCnt="3">
        <dgm:presLayoutVars>
          <dgm:bulletEnabled val="1"/>
        </dgm:presLayoutVars>
      </dgm:prSet>
      <dgm:spPr/>
    </dgm:pt>
    <dgm:pt modelId="{16F27EF2-86A5-4AD6-983B-80786BF41FEA}" type="pres">
      <dgm:prSet presAssocID="{36F94128-81EF-48B9-A88F-C5162775FB77}" presName="sibTrans" presStyleCnt="0"/>
      <dgm:spPr/>
    </dgm:pt>
    <dgm:pt modelId="{4B3AAFAC-9942-4160-BB72-4D2C92E25729}" type="pres">
      <dgm:prSet presAssocID="{69A1E9FE-302D-476B-A360-9D53555E5112}" presName="textNode" presStyleLbl="node1" presStyleIdx="2" presStyleCnt="3">
        <dgm:presLayoutVars>
          <dgm:bulletEnabled val="1"/>
        </dgm:presLayoutVars>
      </dgm:prSet>
      <dgm:spPr/>
    </dgm:pt>
  </dgm:ptLst>
  <dgm:cxnLst>
    <dgm:cxn modelId="{F8D6F21A-CCE4-4B19-A312-BBB2BB637C51}" srcId="{29D0BFAC-D71C-4CB2-9A6D-C8C752FD419D}" destId="{D07FFAC1-4761-4E62-99B9-083C0CB04116}" srcOrd="0" destOrd="0" parTransId="{D93E320D-685B-40CE-9115-45A372BCBD5F}" sibTransId="{3B8C1AEB-0440-4C2B-A491-261B2E2A40C4}"/>
    <dgm:cxn modelId="{9B9E0F35-82F8-44C4-B6D2-BDC9FD0718BC}" srcId="{29D0BFAC-D71C-4CB2-9A6D-C8C752FD419D}" destId="{69A1E9FE-302D-476B-A360-9D53555E5112}" srcOrd="2" destOrd="0" parTransId="{1E16EB32-66D9-4CE8-BAE6-DCF9FEFB0B9E}" sibTransId="{A3D90A25-9A6E-42DA-8875-252B77505B0A}"/>
    <dgm:cxn modelId="{24F18D73-1C71-4CAD-935F-5476BA2132A9}" type="presOf" srcId="{D07FFAC1-4761-4E62-99B9-083C0CB04116}" destId="{7374B2E0-0929-4C5E-A03F-BB3A31876908}" srcOrd="0" destOrd="0" presId="urn:microsoft.com/office/officeart/2005/8/layout/hProcess9"/>
    <dgm:cxn modelId="{2D6F1759-98EC-4D79-BF98-2593256F5858}" type="presOf" srcId="{29D0BFAC-D71C-4CB2-9A6D-C8C752FD419D}" destId="{7F07B683-58EF-4F04-8879-534ECCECD7C2}"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9D70D0AC-2D32-46D8-98FB-90EFFE5795DB}" srcId="{29D0BFAC-D71C-4CB2-9A6D-C8C752FD419D}" destId="{309D2CA0-0FF5-4F5F-B66A-D6CAA33AC20A}" srcOrd="1" destOrd="0" parTransId="{C277E44D-C4D7-4A2B-B5FD-7A484E42AC0F}" sibTransId="{36F94128-81EF-48B9-A88F-C5162775FB77}"/>
    <dgm:cxn modelId="{DCB491E0-295F-401A-AFAB-066271464C29}" type="presOf" srcId="{69A1E9FE-302D-476B-A360-9D53555E5112}" destId="{4B3AAFAC-9942-4160-BB72-4D2C92E25729}" srcOrd="0" destOrd="0" presId="urn:microsoft.com/office/officeart/2005/8/layout/hProcess9"/>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EE0F0576-918A-45D1-82C8-8075B8EAD207}" type="presParOf" srcId="{3BD0976C-7C67-420D-A0C1-B8ECB19EC1BD}" destId="{7374B2E0-0929-4C5E-A03F-BB3A31876908}" srcOrd="0" destOrd="0" presId="urn:microsoft.com/office/officeart/2005/8/layout/hProcess9"/>
    <dgm:cxn modelId="{C9995223-ADDC-4B19-AC54-85950B815271}" type="presParOf" srcId="{3BD0976C-7C67-420D-A0C1-B8ECB19EC1BD}" destId="{3D72E3B5-878C-46CE-9C65-F2E84868676C}" srcOrd="1" destOrd="0" presId="urn:microsoft.com/office/officeart/2005/8/layout/hProcess9"/>
    <dgm:cxn modelId="{5B181A39-D834-419B-A5CB-5A6FE5CFD044}" type="presParOf" srcId="{3BD0976C-7C67-420D-A0C1-B8ECB19EC1BD}" destId="{AF3BC440-36F4-4223-84BE-2B0C4EC3C8D3}" srcOrd="2" destOrd="0" presId="urn:microsoft.com/office/officeart/2005/8/layout/hProcess9"/>
    <dgm:cxn modelId="{F9540279-3DE9-480C-91F1-4151D6A95DE3}" type="presParOf" srcId="{3BD0976C-7C67-420D-A0C1-B8ECB19EC1BD}" destId="{16F27EF2-86A5-4AD6-983B-80786BF41FEA}" srcOrd="3" destOrd="0" presId="urn:microsoft.com/office/officeart/2005/8/layout/hProcess9"/>
    <dgm:cxn modelId="{BFE1F72A-EFC4-46A9-ABFF-D41E09247C68}" type="presParOf" srcId="{3BD0976C-7C67-420D-A0C1-B8ECB19EC1BD}" destId="{4B3AAFAC-9942-4160-BB72-4D2C92E25729}"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7EAED7-F690-4DBF-BBED-B5FA81472349}"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GB"/>
        </a:p>
      </dgm:t>
    </dgm:pt>
    <dgm:pt modelId="{F9A8597F-8190-4FF4-A031-2BA0F81CFCB5}">
      <dgm:prSet phldrT="[Text]" custT="1"/>
      <dgm:spPr/>
      <dgm:t>
        <a:bodyPr/>
        <a:lstStyle/>
        <a:p>
          <a:pPr>
            <a:buNone/>
          </a:pPr>
          <a:r>
            <a:rPr lang="en-GB" sz="1400" b="1" kern="1200">
              <a:latin typeface="Roboto" panose="02000000000000000000" pitchFamily="2" charset="0"/>
              <a:ea typeface="Roboto" panose="02000000000000000000" pitchFamily="2" charset="0"/>
              <a:cs typeface="Roboto" panose="02000000000000000000" pitchFamily="2" charset="0"/>
            </a:rPr>
            <a:t>Topic Solution Group (16/07) </a:t>
          </a:r>
          <a:r>
            <a:rPr lang="en-GB" sz="1400" b="1" kern="1200">
              <a:solidFill>
                <a:prstClr val="white"/>
              </a:solidFill>
              <a:latin typeface="Roboto" panose="02000000000000000000" pitchFamily="2" charset="0"/>
              <a:ea typeface="Roboto" panose="02000000000000000000" pitchFamily="2" charset="0"/>
              <a:cs typeface="Roboto" panose="02000000000000000000" pitchFamily="2" charset="0"/>
            </a:rPr>
            <a:t>– User Experience and Technical Design</a:t>
          </a:r>
        </a:p>
      </dgm:t>
    </dgm:pt>
    <dgm:pt modelId="{A95D6224-C747-45E1-8722-7B864AA95CD1}" type="parTrans" cxnId="{41E79C44-FA92-4627-B23E-171B792BC283}">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3EBAA073-C45F-471A-86FF-0983805F2B1C}" type="sibTrans" cxnId="{41E79C44-FA92-4627-B23E-171B792BC283}">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12E4FE3E-F2E1-402D-A100-EAF6FFA98D89}">
      <dgm:prSe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Discussion on account creation and consent/permission renewals </a:t>
          </a:r>
        </a:p>
      </dgm:t>
    </dgm:pt>
    <dgm:pt modelId="{5F20CD72-B35D-47FF-9824-AABC665733B7}" type="parTrans" cxnId="{AA4F0F23-4F18-4DC7-9823-26377BA3902B}">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25711B7D-FDE4-4435-A8B4-3D5472F501EA}" type="sibTrans" cxnId="{AA4F0F23-4F18-4DC7-9823-26377BA3902B}">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B636ED2C-A2D4-42C8-870C-C62CA9A7F6B8}">
      <dgm:prSet custT="1"/>
      <dgm:spPr/>
      <dgm:t>
        <a:bodyPr/>
        <a:lstStyle/>
        <a:p>
          <a:r>
            <a:rPr lang="en-GB" sz="1400" b="1" kern="1200">
              <a:latin typeface="Roboto" panose="02000000000000000000" pitchFamily="2" charset="0"/>
              <a:ea typeface="Roboto" panose="02000000000000000000" pitchFamily="2" charset="0"/>
              <a:cs typeface="Roboto" panose="02000000000000000000" pitchFamily="2" charset="0"/>
            </a:rPr>
            <a:t>Topic Solution Group (22/07) – </a:t>
          </a:r>
          <a:r>
            <a:rPr lang="en-GB" sz="1400" b="1" kern="1200">
              <a:solidFill>
                <a:prstClr val="white"/>
              </a:solidFill>
              <a:latin typeface="Roboto" panose="02000000000000000000" pitchFamily="2" charset="0"/>
              <a:ea typeface="Roboto" panose="02000000000000000000" pitchFamily="2" charset="0"/>
              <a:cs typeface="Roboto" panose="02000000000000000000" pitchFamily="2" charset="0"/>
            </a:rPr>
            <a:t>Consent Schema and Address Misalignment</a:t>
          </a:r>
          <a:endParaRPr lang="en-GB" sz="1400" b="1" kern="1200">
            <a:latin typeface="Roboto" panose="02000000000000000000" pitchFamily="2" charset="0"/>
            <a:ea typeface="Roboto" panose="02000000000000000000" pitchFamily="2" charset="0"/>
            <a:cs typeface="Roboto" panose="02000000000000000000" pitchFamily="2" charset="0"/>
          </a:endParaRPr>
        </a:p>
      </dgm:t>
    </dgm:pt>
    <dgm:pt modelId="{1AA0CC6A-F61C-4EDA-B93E-EF752F355A02}" type="parTrans" cxnId="{C7211E1B-B4AA-4E01-BB43-B5BF035337DF}">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E0983C43-B9C5-4F3C-AD42-DAD52E77DD2F}" type="sibTrans" cxnId="{C7211E1B-B4AA-4E01-BB43-B5BF035337DF}">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4775FF2C-2EBD-40C1-9293-A04F79ED8C8F}">
      <dgm:prSet custT="1"/>
      <dgm:spPr/>
      <dgm:t>
        <a:bodyPr/>
        <a:lstStyle/>
        <a:p>
          <a:r>
            <a:rPr lang="en-GB" sz="1400">
              <a:latin typeface="Roboto"/>
              <a:ea typeface="Roboto"/>
              <a:cs typeface="Roboto"/>
            </a:rPr>
            <a:t>Update and review of further development of the consent schema</a:t>
          </a:r>
        </a:p>
      </dgm:t>
    </dgm:pt>
    <dgm:pt modelId="{BBF2D636-1974-4A1A-B930-5AD1EB3B0DC7}" type="parTrans" cxnId="{BBDD9D9E-A9C8-4153-AD3F-1925BACEC2A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01FEF0E4-3FFB-40E6-97C6-DEA3BC13D39C}" type="sibTrans" cxnId="{BBDD9D9E-A9C8-4153-AD3F-1925BACEC2AA}">
      <dgm:prSet/>
      <dgm:spPr/>
      <dgm:t>
        <a:bodyPr/>
        <a:lstStyle/>
        <a:p>
          <a:endParaRPr lang="en-GB" sz="1400">
            <a:latin typeface="Roboto" panose="02000000000000000000" pitchFamily="2" charset="0"/>
            <a:ea typeface="Roboto" panose="02000000000000000000" pitchFamily="2" charset="0"/>
            <a:cs typeface="Roboto" panose="02000000000000000000" pitchFamily="2" charset="0"/>
          </a:endParaRPr>
        </a:p>
      </dgm:t>
    </dgm:pt>
    <dgm:pt modelId="{7FC95CC2-BF6F-49AE-A1C1-9709C4020C81}">
      <dgm:prSe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Discussion on MPxN and address misalignments</a:t>
          </a:r>
        </a:p>
      </dgm:t>
    </dgm:pt>
    <dgm:pt modelId="{19A15A0E-24FA-418D-B6B7-83690D7492EB}" type="parTrans" cxnId="{BC6C43FC-70F3-4B3B-9E33-B33885072126}">
      <dgm:prSet/>
      <dgm:spPr/>
      <dgm:t>
        <a:bodyPr/>
        <a:lstStyle/>
        <a:p>
          <a:endParaRPr lang="en-GB"/>
        </a:p>
      </dgm:t>
    </dgm:pt>
    <dgm:pt modelId="{24CCAD1F-A5FB-4F8F-9B6B-557188309ABC}" type="sibTrans" cxnId="{BC6C43FC-70F3-4B3B-9E33-B33885072126}">
      <dgm:prSet/>
      <dgm:spPr/>
      <dgm:t>
        <a:bodyPr/>
        <a:lstStyle/>
        <a:p>
          <a:endParaRPr lang="en-GB"/>
        </a:p>
      </dgm:t>
    </dgm:pt>
    <dgm:pt modelId="{59B7042F-8DED-42C0-A135-DAB3026C770F}">
      <dgm:prSet custT="1"/>
      <dgm:spPr/>
      <dgm:t>
        <a:bodyPr/>
        <a:lstStyle/>
        <a:p>
          <a:r>
            <a:rPr lang="en-GB" sz="1400" b="1" kern="1200">
              <a:latin typeface="Roboto" panose="02000000000000000000" pitchFamily="2" charset="0"/>
              <a:ea typeface="Roboto" panose="02000000000000000000" pitchFamily="2" charset="0"/>
              <a:cs typeface="Roboto" panose="02000000000000000000" pitchFamily="2" charset="0"/>
            </a:rPr>
            <a:t>Topic Solution Group (29/07) </a:t>
          </a:r>
          <a:r>
            <a:rPr lang="en-GB" sz="1400" b="1" kern="1200">
              <a:solidFill>
                <a:prstClr val="white"/>
              </a:solidFill>
              <a:latin typeface="Roboto" panose="02000000000000000000" pitchFamily="2" charset="0"/>
              <a:ea typeface="Roboto" panose="02000000000000000000" pitchFamily="2" charset="0"/>
              <a:cs typeface="Roboto" panose="02000000000000000000" pitchFamily="2" charset="0"/>
            </a:rPr>
            <a:t>– Bill Payer, IDV, OICD Registration, Shared Signals</a:t>
          </a:r>
        </a:p>
      </dgm:t>
    </dgm:pt>
    <dgm:pt modelId="{60D928EA-D297-4B30-85EE-C2249326F046}" type="parTrans" cxnId="{F9D174BC-0B9E-472D-9A46-5F3EF6B229A2}">
      <dgm:prSet/>
      <dgm:spPr/>
      <dgm:t>
        <a:bodyPr/>
        <a:lstStyle/>
        <a:p>
          <a:endParaRPr lang="en-GB"/>
        </a:p>
      </dgm:t>
    </dgm:pt>
    <dgm:pt modelId="{68BAC0AE-7511-4354-A1D9-E8BB37CDFB7D}" type="sibTrans" cxnId="{F9D174BC-0B9E-472D-9A46-5F3EF6B229A2}">
      <dgm:prSet/>
      <dgm:spPr/>
      <dgm:t>
        <a:bodyPr/>
        <a:lstStyle/>
        <a:p>
          <a:endParaRPr lang="en-GB"/>
        </a:p>
      </dgm:t>
    </dgm:pt>
    <dgm:pt modelId="{39133BE7-BD2A-4F6D-BB7F-265A1B021BE3}">
      <dgm:prSe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Discussion on Customer Experience Guidelines and ATP requirements</a:t>
          </a:r>
        </a:p>
      </dgm:t>
    </dgm:pt>
    <dgm:pt modelId="{2EB987C9-75CE-4373-B325-F99235278D13}" type="parTrans" cxnId="{E05BAFC9-7231-43FD-8105-00BD81373A13}">
      <dgm:prSet/>
      <dgm:spPr/>
      <dgm:t>
        <a:bodyPr/>
        <a:lstStyle/>
        <a:p>
          <a:endParaRPr lang="en-GB"/>
        </a:p>
      </dgm:t>
    </dgm:pt>
    <dgm:pt modelId="{FBFBCFCC-6DE2-4DC8-AFAC-F41119EA9674}" type="sibTrans" cxnId="{E05BAFC9-7231-43FD-8105-00BD81373A13}">
      <dgm:prSet/>
      <dgm:spPr/>
      <dgm:t>
        <a:bodyPr/>
        <a:lstStyle/>
        <a:p>
          <a:endParaRPr lang="en-GB"/>
        </a:p>
      </dgm:t>
    </dgm:pt>
    <dgm:pt modelId="{2031C282-07ED-4E27-AB64-CEA0728A9C19}">
      <dgm:prSet custT="1"/>
      <dgm:spPr/>
      <dgm:t>
        <a:bodyPr/>
        <a:lstStyle/>
        <a:p>
          <a:r>
            <a:rPr lang="en-GB" sz="1400">
              <a:latin typeface="Roboto" panose="02000000000000000000" pitchFamily="2" charset="0"/>
              <a:ea typeface="Roboto" panose="02000000000000000000" pitchFamily="2" charset="0"/>
              <a:cs typeface="Roboto" panose="02000000000000000000" pitchFamily="2" charset="0"/>
            </a:rPr>
            <a:t>Detail and discussion on token lifetimes</a:t>
          </a:r>
        </a:p>
      </dgm:t>
    </dgm:pt>
    <dgm:pt modelId="{ECBC1FB0-CA1A-4A92-B5B0-3D8C49E1B719}" type="parTrans" cxnId="{C19379C0-5306-40D0-A2EC-6C1E517D03C5}">
      <dgm:prSet/>
      <dgm:spPr/>
      <dgm:t>
        <a:bodyPr/>
        <a:lstStyle/>
        <a:p>
          <a:endParaRPr lang="en-GB"/>
        </a:p>
      </dgm:t>
    </dgm:pt>
    <dgm:pt modelId="{5F2B492A-9E8A-44C3-85FA-91DC6D06AB78}" type="sibTrans" cxnId="{C19379C0-5306-40D0-A2EC-6C1E517D03C5}">
      <dgm:prSet/>
      <dgm:spPr/>
      <dgm:t>
        <a:bodyPr/>
        <a:lstStyle/>
        <a:p>
          <a:endParaRPr lang="en-GB"/>
        </a:p>
      </dgm:t>
    </dgm:pt>
    <dgm:pt modelId="{F81C4610-6A39-4270-994B-96648F2AB7AC}">
      <dgm:prSet custT="1"/>
      <dgm:spPr/>
      <dgm:t>
        <a:bodyPr/>
        <a:lstStyle/>
        <a:p>
          <a:r>
            <a:rPr lang="en-GB" sz="14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Update on current position on bill payer </a:t>
          </a:r>
          <a:r>
            <a:rPr lang="en-GB" sz="1400" kern="1200">
              <a:solidFill>
                <a:schemeClr val="tx1"/>
              </a:solidFill>
              <a:latin typeface="Roboto" panose="02000000000000000000" pitchFamily="2" charset="0"/>
              <a:ea typeface="Roboto" panose="02000000000000000000" pitchFamily="2" charset="0"/>
              <a:cs typeface="Roboto" panose="02000000000000000000" pitchFamily="2" charset="0"/>
            </a:rPr>
            <a:t>vs </a:t>
          </a:r>
          <a:r>
            <a:rPr lang="en-GB" sz="1400" b="1" kern="1200">
              <a:solidFill>
                <a:schemeClr val="tx1"/>
              </a:solidFill>
              <a:latin typeface="Roboto" panose="02000000000000000000" pitchFamily="2" charset="0"/>
              <a:ea typeface="Roboto" panose="02000000000000000000" pitchFamily="2" charset="0"/>
              <a:cs typeface="Roboto" panose="02000000000000000000" pitchFamily="2" charset="0"/>
            </a:rPr>
            <a:t>occupier</a:t>
          </a:r>
        </a:p>
      </dgm:t>
    </dgm:pt>
    <dgm:pt modelId="{3EC28A80-BD3E-4CE2-92F5-1B9316EC9ABC}" type="parTrans" cxnId="{CEC92E9D-A2D0-4829-961A-E7E553E100AA}">
      <dgm:prSet/>
      <dgm:spPr/>
      <dgm:t>
        <a:bodyPr/>
        <a:lstStyle/>
        <a:p>
          <a:endParaRPr lang="en-GB"/>
        </a:p>
      </dgm:t>
    </dgm:pt>
    <dgm:pt modelId="{B8ABABAB-D97E-4AC8-AF0C-94201491C1A8}" type="sibTrans" cxnId="{CEC92E9D-A2D0-4829-961A-E7E553E100AA}">
      <dgm:prSet/>
      <dgm:spPr/>
      <dgm:t>
        <a:bodyPr/>
        <a:lstStyle/>
        <a:p>
          <a:endParaRPr lang="en-GB"/>
        </a:p>
      </dgm:t>
    </dgm:pt>
    <dgm:pt modelId="{89848A3E-9267-484C-AE6C-1673C20A389D}">
      <dgm:prSet custT="1"/>
      <dgm:spPr/>
      <dgm:t>
        <a:bodyPr/>
        <a:lstStyle/>
        <a:p>
          <a:r>
            <a:rPr lang="en-GB" sz="14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Update on current position on identity verification and move away from photo ID</a:t>
          </a:r>
          <a:endParaRPr lang="en-GB" sz="1400" b="1" kern="1200">
            <a:solidFill>
              <a:schemeClr val="tx1"/>
            </a:solidFill>
            <a:latin typeface="Roboto" panose="02000000000000000000" pitchFamily="2" charset="0"/>
            <a:ea typeface="Roboto" panose="02000000000000000000" pitchFamily="2" charset="0"/>
            <a:cs typeface="Roboto" panose="02000000000000000000" pitchFamily="2" charset="0"/>
          </a:endParaRPr>
        </a:p>
      </dgm:t>
    </dgm:pt>
    <dgm:pt modelId="{019AA674-0BD9-484A-8986-563A44680671}" type="parTrans" cxnId="{0CABAA7F-2B52-4E39-B3DB-D81F005BFD6A}">
      <dgm:prSet/>
      <dgm:spPr/>
      <dgm:t>
        <a:bodyPr/>
        <a:lstStyle/>
        <a:p>
          <a:endParaRPr lang="en-GB"/>
        </a:p>
      </dgm:t>
    </dgm:pt>
    <dgm:pt modelId="{9A9AD49D-5448-4E22-8CA1-7F0805FD6E22}" type="sibTrans" cxnId="{0CABAA7F-2B52-4E39-B3DB-D81F005BFD6A}">
      <dgm:prSet/>
      <dgm:spPr/>
      <dgm:t>
        <a:bodyPr/>
        <a:lstStyle/>
        <a:p>
          <a:endParaRPr lang="en-GB"/>
        </a:p>
      </dgm:t>
    </dgm:pt>
    <dgm:pt modelId="{4ECCCD3C-DFA7-4E05-A5BC-F8C0E4B43E36}">
      <dgm:prSet custT="1"/>
      <dgm:spPr/>
      <dgm:t>
        <a:bodyPr/>
        <a:lstStyle/>
        <a:p>
          <a:r>
            <a:rPr lang="en-GB" sz="1400" b="0" kern="1200">
              <a:solidFill>
                <a:schemeClr val="tx1"/>
              </a:solidFill>
              <a:latin typeface="Roboto" panose="02000000000000000000" pitchFamily="2" charset="0"/>
              <a:ea typeface="Roboto" panose="02000000000000000000" pitchFamily="2" charset="0"/>
              <a:cs typeface="Roboto" panose="02000000000000000000" pitchFamily="2" charset="0"/>
            </a:rPr>
            <a:t>Overview of OpenID Connect (OIDC) and its role in CCS</a:t>
          </a:r>
        </a:p>
      </dgm:t>
    </dgm:pt>
    <dgm:pt modelId="{A25B19AF-0EE2-4F15-BF5A-EF829A925768}" type="parTrans" cxnId="{A6DDB72B-C7D6-48E6-B375-C8C15B16C53E}">
      <dgm:prSet/>
      <dgm:spPr/>
      <dgm:t>
        <a:bodyPr/>
        <a:lstStyle/>
        <a:p>
          <a:endParaRPr lang="en-GB"/>
        </a:p>
      </dgm:t>
    </dgm:pt>
    <dgm:pt modelId="{0682F675-CD3B-4560-941D-31C66A5C5156}" type="sibTrans" cxnId="{A6DDB72B-C7D6-48E6-B375-C8C15B16C53E}">
      <dgm:prSet/>
      <dgm:spPr/>
      <dgm:t>
        <a:bodyPr/>
        <a:lstStyle/>
        <a:p>
          <a:endParaRPr lang="en-GB"/>
        </a:p>
      </dgm:t>
    </dgm:pt>
    <dgm:pt modelId="{1024C00E-7AE3-4AF5-8B39-FE8EF10EEAE4}">
      <dgm:prSet custT="1"/>
      <dgm:spPr/>
      <dgm:t>
        <a:bodyPr/>
        <a:lstStyle/>
        <a:p>
          <a:r>
            <a:rPr lang="en-GB" sz="1400" b="0" kern="1200">
              <a:solidFill>
                <a:schemeClr val="tx1"/>
              </a:solidFill>
              <a:latin typeface="Roboto" panose="02000000000000000000" pitchFamily="2" charset="0"/>
              <a:ea typeface="Roboto" panose="02000000000000000000" pitchFamily="2" charset="0"/>
              <a:cs typeface="Roboto" panose="02000000000000000000" pitchFamily="2" charset="0"/>
            </a:rPr>
            <a:t>Overview on framework for notifying all participants, when a permission is updated (</a:t>
          </a:r>
          <a:r>
            <a:rPr lang="en-GB" sz="1400" b="0" kern="1200" err="1">
              <a:solidFill>
                <a:schemeClr val="tx1"/>
              </a:solidFill>
              <a:latin typeface="Roboto" panose="02000000000000000000" pitchFamily="2" charset="0"/>
              <a:ea typeface="Roboto" panose="02000000000000000000" pitchFamily="2" charset="0"/>
              <a:cs typeface="Roboto" panose="02000000000000000000" pitchFamily="2" charset="0"/>
            </a:rPr>
            <a:t>eg</a:t>
          </a:r>
          <a:r>
            <a:rPr lang="en-GB" sz="1400" b="0" kern="1200">
              <a:solidFill>
                <a:schemeClr val="tx1"/>
              </a:solidFill>
              <a:latin typeface="Roboto" panose="02000000000000000000" pitchFamily="2" charset="0"/>
              <a:ea typeface="Roboto" panose="02000000000000000000" pitchFamily="2" charset="0"/>
              <a:cs typeface="Roboto" panose="02000000000000000000" pitchFamily="2" charset="0"/>
            </a:rPr>
            <a:t> revoked)</a:t>
          </a:r>
        </a:p>
      </dgm:t>
    </dgm:pt>
    <dgm:pt modelId="{C681CC6D-901F-4869-8015-741069939281}" type="parTrans" cxnId="{18574657-F621-4238-964B-2878099D895E}">
      <dgm:prSet/>
      <dgm:spPr/>
      <dgm:t>
        <a:bodyPr/>
        <a:lstStyle/>
        <a:p>
          <a:endParaRPr lang="en-GB"/>
        </a:p>
      </dgm:t>
    </dgm:pt>
    <dgm:pt modelId="{02B7D6BF-9A3A-4599-8089-020E52606D6E}" type="sibTrans" cxnId="{18574657-F621-4238-964B-2878099D895E}">
      <dgm:prSet/>
      <dgm:spPr/>
      <dgm:t>
        <a:bodyPr/>
        <a:lstStyle/>
        <a:p>
          <a:endParaRPr lang="en-GB"/>
        </a:p>
      </dgm:t>
    </dgm:pt>
    <dgm:pt modelId="{85EDD1E8-B959-40FA-8894-F764CD4C4589}" type="pres">
      <dgm:prSet presAssocID="{107EAED7-F690-4DBF-BBED-B5FA81472349}" presName="linear" presStyleCnt="0">
        <dgm:presLayoutVars>
          <dgm:dir/>
          <dgm:animLvl val="lvl"/>
          <dgm:resizeHandles val="exact"/>
        </dgm:presLayoutVars>
      </dgm:prSet>
      <dgm:spPr/>
    </dgm:pt>
    <dgm:pt modelId="{FE9327C6-636E-4D6A-B98B-21F2BA51E2D2}" type="pres">
      <dgm:prSet presAssocID="{F9A8597F-8190-4FF4-A031-2BA0F81CFCB5}" presName="parentLin" presStyleCnt="0"/>
      <dgm:spPr/>
    </dgm:pt>
    <dgm:pt modelId="{5BFC7CE4-30A6-4D05-9FB3-ED0DB44F2407}" type="pres">
      <dgm:prSet presAssocID="{F9A8597F-8190-4FF4-A031-2BA0F81CFCB5}" presName="parentLeftMargin" presStyleLbl="node1" presStyleIdx="0" presStyleCnt="3"/>
      <dgm:spPr/>
    </dgm:pt>
    <dgm:pt modelId="{14C623FF-BC51-4D18-BBBC-582855024875}" type="pres">
      <dgm:prSet presAssocID="{F9A8597F-8190-4FF4-A031-2BA0F81CFCB5}" presName="parentText" presStyleLbl="node1" presStyleIdx="0" presStyleCnt="3">
        <dgm:presLayoutVars>
          <dgm:chMax val="0"/>
          <dgm:bulletEnabled val="1"/>
        </dgm:presLayoutVars>
      </dgm:prSet>
      <dgm:spPr/>
    </dgm:pt>
    <dgm:pt modelId="{3D63437A-6F7E-4B17-BFEB-1F1CF23417C9}" type="pres">
      <dgm:prSet presAssocID="{F9A8597F-8190-4FF4-A031-2BA0F81CFCB5}" presName="negativeSpace" presStyleCnt="0"/>
      <dgm:spPr/>
    </dgm:pt>
    <dgm:pt modelId="{0D312B98-5154-4AB4-9C83-48324289BFAD}" type="pres">
      <dgm:prSet presAssocID="{F9A8597F-8190-4FF4-A031-2BA0F81CFCB5}" presName="childText" presStyleLbl="conFgAcc1" presStyleIdx="0" presStyleCnt="3" custLinFactNeighborY="-7669">
        <dgm:presLayoutVars>
          <dgm:bulletEnabled val="1"/>
        </dgm:presLayoutVars>
      </dgm:prSet>
      <dgm:spPr/>
    </dgm:pt>
    <dgm:pt modelId="{E8E34BBF-3FCF-4AA0-AB1F-B47D34BC5405}" type="pres">
      <dgm:prSet presAssocID="{3EBAA073-C45F-471A-86FF-0983805F2B1C}" presName="spaceBetweenRectangles" presStyleCnt="0"/>
      <dgm:spPr/>
    </dgm:pt>
    <dgm:pt modelId="{385E8D00-AFC3-4031-AD25-D8A84B809403}" type="pres">
      <dgm:prSet presAssocID="{B636ED2C-A2D4-42C8-870C-C62CA9A7F6B8}" presName="parentLin" presStyleCnt="0"/>
      <dgm:spPr/>
    </dgm:pt>
    <dgm:pt modelId="{9517DE79-A1AC-4D05-A9AC-582CEB64E7E0}" type="pres">
      <dgm:prSet presAssocID="{B636ED2C-A2D4-42C8-870C-C62CA9A7F6B8}" presName="parentLeftMargin" presStyleLbl="node1" presStyleIdx="0" presStyleCnt="3"/>
      <dgm:spPr/>
    </dgm:pt>
    <dgm:pt modelId="{830FDB43-D3E8-422D-9718-2E1CA0811055}" type="pres">
      <dgm:prSet presAssocID="{B636ED2C-A2D4-42C8-870C-C62CA9A7F6B8}" presName="parentText" presStyleLbl="node1" presStyleIdx="1" presStyleCnt="3">
        <dgm:presLayoutVars>
          <dgm:chMax val="0"/>
          <dgm:bulletEnabled val="1"/>
        </dgm:presLayoutVars>
      </dgm:prSet>
      <dgm:spPr/>
    </dgm:pt>
    <dgm:pt modelId="{AD36E6D6-21C3-4702-8188-B4C0EC3C40AB}" type="pres">
      <dgm:prSet presAssocID="{B636ED2C-A2D4-42C8-870C-C62CA9A7F6B8}" presName="negativeSpace" presStyleCnt="0"/>
      <dgm:spPr/>
    </dgm:pt>
    <dgm:pt modelId="{2D27BF9F-1547-498A-BE65-E7ACF944E649}" type="pres">
      <dgm:prSet presAssocID="{B636ED2C-A2D4-42C8-870C-C62CA9A7F6B8}" presName="childText" presStyleLbl="conFgAcc1" presStyleIdx="1" presStyleCnt="3" custLinFactNeighborX="-674" custLinFactNeighborY="-29262">
        <dgm:presLayoutVars>
          <dgm:bulletEnabled val="1"/>
        </dgm:presLayoutVars>
      </dgm:prSet>
      <dgm:spPr/>
    </dgm:pt>
    <dgm:pt modelId="{FBCDBEB8-4F11-4B4D-BDD3-112EBFD9F539}" type="pres">
      <dgm:prSet presAssocID="{E0983C43-B9C5-4F3C-AD42-DAD52E77DD2F}" presName="spaceBetweenRectangles" presStyleCnt="0"/>
      <dgm:spPr/>
    </dgm:pt>
    <dgm:pt modelId="{36A5F017-FEFE-4168-98A4-E1AA08868719}" type="pres">
      <dgm:prSet presAssocID="{59B7042F-8DED-42C0-A135-DAB3026C770F}" presName="parentLin" presStyleCnt="0"/>
      <dgm:spPr/>
    </dgm:pt>
    <dgm:pt modelId="{B4856CD4-E5C8-4360-8DF1-0E03B631970E}" type="pres">
      <dgm:prSet presAssocID="{59B7042F-8DED-42C0-A135-DAB3026C770F}" presName="parentLeftMargin" presStyleLbl="node1" presStyleIdx="1" presStyleCnt="3"/>
      <dgm:spPr/>
    </dgm:pt>
    <dgm:pt modelId="{A848A899-F6CE-4F82-A34E-F86EEB4A5296}" type="pres">
      <dgm:prSet presAssocID="{59B7042F-8DED-42C0-A135-DAB3026C770F}" presName="parentText" presStyleLbl="node1" presStyleIdx="2" presStyleCnt="3">
        <dgm:presLayoutVars>
          <dgm:chMax val="0"/>
          <dgm:bulletEnabled val="1"/>
        </dgm:presLayoutVars>
      </dgm:prSet>
      <dgm:spPr/>
    </dgm:pt>
    <dgm:pt modelId="{B110F60F-0BCD-41E7-A33D-13D6752A9A3B}" type="pres">
      <dgm:prSet presAssocID="{59B7042F-8DED-42C0-A135-DAB3026C770F}" presName="negativeSpace" presStyleCnt="0"/>
      <dgm:spPr/>
    </dgm:pt>
    <dgm:pt modelId="{90A3839F-00A5-4794-8505-875AD0551778}" type="pres">
      <dgm:prSet presAssocID="{59B7042F-8DED-42C0-A135-DAB3026C770F}" presName="childText" presStyleLbl="conFgAcc1" presStyleIdx="2" presStyleCnt="3">
        <dgm:presLayoutVars>
          <dgm:bulletEnabled val="1"/>
        </dgm:presLayoutVars>
      </dgm:prSet>
      <dgm:spPr/>
    </dgm:pt>
  </dgm:ptLst>
  <dgm:cxnLst>
    <dgm:cxn modelId="{C7211E1B-B4AA-4E01-BB43-B5BF035337DF}" srcId="{107EAED7-F690-4DBF-BBED-B5FA81472349}" destId="{B636ED2C-A2D4-42C8-870C-C62CA9A7F6B8}" srcOrd="1" destOrd="0" parTransId="{1AA0CC6A-F61C-4EDA-B93E-EF752F355A02}" sibTransId="{E0983C43-B9C5-4F3C-AD42-DAD52E77DD2F}"/>
    <dgm:cxn modelId="{AA4F0F23-4F18-4DC7-9823-26377BA3902B}" srcId="{F9A8597F-8190-4FF4-A031-2BA0F81CFCB5}" destId="{12E4FE3E-F2E1-402D-A100-EAF6FFA98D89}" srcOrd="0" destOrd="0" parTransId="{5F20CD72-B35D-47FF-9824-AABC665733B7}" sibTransId="{25711B7D-FDE4-4435-A8B4-3D5472F501EA}"/>
    <dgm:cxn modelId="{D3DA9624-5000-4BE2-8045-8784DA17E4F2}" type="presOf" srcId="{4775FF2C-2EBD-40C1-9293-A04F79ED8C8F}" destId="{2D27BF9F-1547-498A-BE65-E7ACF944E649}" srcOrd="0" destOrd="0" presId="urn:microsoft.com/office/officeart/2005/8/layout/list1"/>
    <dgm:cxn modelId="{A6DDB72B-C7D6-48E6-B375-C8C15B16C53E}" srcId="{59B7042F-8DED-42C0-A135-DAB3026C770F}" destId="{4ECCCD3C-DFA7-4E05-A5BC-F8C0E4B43E36}" srcOrd="2" destOrd="0" parTransId="{A25B19AF-0EE2-4F15-BF5A-EF829A925768}" sibTransId="{0682F675-CD3B-4560-941D-31C66A5C5156}"/>
    <dgm:cxn modelId="{C636322E-E0A3-48C8-87E8-C625B2F2C50D}" type="presOf" srcId="{B636ED2C-A2D4-42C8-870C-C62CA9A7F6B8}" destId="{9517DE79-A1AC-4D05-A9AC-582CEB64E7E0}" srcOrd="0" destOrd="0" presId="urn:microsoft.com/office/officeart/2005/8/layout/list1"/>
    <dgm:cxn modelId="{41E79C44-FA92-4627-B23E-171B792BC283}" srcId="{107EAED7-F690-4DBF-BBED-B5FA81472349}" destId="{F9A8597F-8190-4FF4-A031-2BA0F81CFCB5}" srcOrd="0" destOrd="0" parTransId="{A95D6224-C747-45E1-8722-7B864AA95CD1}" sibTransId="{3EBAA073-C45F-471A-86FF-0983805F2B1C}"/>
    <dgm:cxn modelId="{F9B3E644-F50E-47B0-A894-7D515C69CC5A}" type="presOf" srcId="{59B7042F-8DED-42C0-A135-DAB3026C770F}" destId="{A848A899-F6CE-4F82-A34E-F86EEB4A5296}" srcOrd="1" destOrd="0" presId="urn:microsoft.com/office/officeart/2005/8/layout/list1"/>
    <dgm:cxn modelId="{8FC32068-F6EE-438A-9393-0D58F6D35419}" type="presOf" srcId="{B636ED2C-A2D4-42C8-870C-C62CA9A7F6B8}" destId="{830FDB43-D3E8-422D-9718-2E1CA0811055}" srcOrd="1" destOrd="0" presId="urn:microsoft.com/office/officeart/2005/8/layout/list1"/>
    <dgm:cxn modelId="{66363268-712C-4E38-AE6D-364ED73E6E09}" type="presOf" srcId="{4ECCCD3C-DFA7-4E05-A5BC-F8C0E4B43E36}" destId="{90A3839F-00A5-4794-8505-875AD0551778}" srcOrd="0" destOrd="2" presId="urn:microsoft.com/office/officeart/2005/8/layout/list1"/>
    <dgm:cxn modelId="{18574657-F621-4238-964B-2878099D895E}" srcId="{59B7042F-8DED-42C0-A135-DAB3026C770F}" destId="{1024C00E-7AE3-4AF5-8B39-FE8EF10EEAE4}" srcOrd="3" destOrd="0" parTransId="{C681CC6D-901F-4869-8015-741069939281}" sibTransId="{02B7D6BF-9A3A-4599-8089-020E52606D6E}"/>
    <dgm:cxn modelId="{18A2827F-883F-4016-A77D-0820B2946DF0}" type="presOf" srcId="{12E4FE3E-F2E1-402D-A100-EAF6FFA98D89}" destId="{0D312B98-5154-4AB4-9C83-48324289BFAD}" srcOrd="0" destOrd="0" presId="urn:microsoft.com/office/officeart/2005/8/layout/list1"/>
    <dgm:cxn modelId="{0CABAA7F-2B52-4E39-B3DB-D81F005BFD6A}" srcId="{59B7042F-8DED-42C0-A135-DAB3026C770F}" destId="{89848A3E-9267-484C-AE6C-1673C20A389D}" srcOrd="1" destOrd="0" parTransId="{019AA674-0BD9-484A-8986-563A44680671}" sibTransId="{9A9AD49D-5448-4E22-8CA1-7F0805FD6E22}"/>
    <dgm:cxn modelId="{E7987F92-A886-48F5-A0D3-C47B0AD15E63}" type="presOf" srcId="{1024C00E-7AE3-4AF5-8B39-FE8EF10EEAE4}" destId="{90A3839F-00A5-4794-8505-875AD0551778}" srcOrd="0" destOrd="3" presId="urn:microsoft.com/office/officeart/2005/8/layout/list1"/>
    <dgm:cxn modelId="{9DCF2C95-F1A3-40DF-AC0A-890227675161}" type="presOf" srcId="{59B7042F-8DED-42C0-A135-DAB3026C770F}" destId="{B4856CD4-E5C8-4360-8DF1-0E03B631970E}" srcOrd="0" destOrd="0" presId="urn:microsoft.com/office/officeart/2005/8/layout/list1"/>
    <dgm:cxn modelId="{CEC92E9D-A2D0-4829-961A-E7E553E100AA}" srcId="{59B7042F-8DED-42C0-A135-DAB3026C770F}" destId="{F81C4610-6A39-4270-994B-96648F2AB7AC}" srcOrd="0" destOrd="0" parTransId="{3EC28A80-BD3E-4CE2-92F5-1B9316EC9ABC}" sibTransId="{B8ABABAB-D97E-4AC8-AF0C-94201491C1A8}"/>
    <dgm:cxn modelId="{BBDD9D9E-A9C8-4153-AD3F-1925BACEC2AA}" srcId="{B636ED2C-A2D4-42C8-870C-C62CA9A7F6B8}" destId="{4775FF2C-2EBD-40C1-9293-A04F79ED8C8F}" srcOrd="0" destOrd="0" parTransId="{BBF2D636-1974-4A1A-B930-5AD1EB3B0DC7}" sibTransId="{01FEF0E4-3FFB-40E6-97C6-DEA3BC13D39C}"/>
    <dgm:cxn modelId="{54241BA2-99F0-4F3D-B17D-F6FE51FC39D6}" type="presOf" srcId="{F81C4610-6A39-4270-994B-96648F2AB7AC}" destId="{90A3839F-00A5-4794-8505-875AD0551778}" srcOrd="0" destOrd="0" presId="urn:microsoft.com/office/officeart/2005/8/layout/list1"/>
    <dgm:cxn modelId="{24E1ECA8-2131-4FCB-A414-25967C48DCC7}" type="presOf" srcId="{7FC95CC2-BF6F-49AE-A1C1-9709C4020C81}" destId="{2D27BF9F-1547-498A-BE65-E7ACF944E649}" srcOrd="0" destOrd="1" presId="urn:microsoft.com/office/officeart/2005/8/layout/list1"/>
    <dgm:cxn modelId="{9ECA68B3-334F-45E5-9EF0-1C8413E7D6C0}" type="presOf" srcId="{107EAED7-F690-4DBF-BBED-B5FA81472349}" destId="{85EDD1E8-B959-40FA-8894-F764CD4C4589}" srcOrd="0" destOrd="0" presId="urn:microsoft.com/office/officeart/2005/8/layout/list1"/>
    <dgm:cxn modelId="{DC2BF7B9-328B-4B0A-87BE-C0D5229A1194}" type="presOf" srcId="{F9A8597F-8190-4FF4-A031-2BA0F81CFCB5}" destId="{14C623FF-BC51-4D18-BBBC-582855024875}" srcOrd="1" destOrd="0" presId="urn:microsoft.com/office/officeart/2005/8/layout/list1"/>
    <dgm:cxn modelId="{F9D174BC-0B9E-472D-9A46-5F3EF6B229A2}" srcId="{107EAED7-F690-4DBF-BBED-B5FA81472349}" destId="{59B7042F-8DED-42C0-A135-DAB3026C770F}" srcOrd="2" destOrd="0" parTransId="{60D928EA-D297-4B30-85EE-C2249326F046}" sibTransId="{68BAC0AE-7511-4354-A1D9-E8BB37CDFB7D}"/>
    <dgm:cxn modelId="{55FCF9BD-CC80-4D1E-B197-68FF42777B55}" type="presOf" srcId="{F9A8597F-8190-4FF4-A031-2BA0F81CFCB5}" destId="{5BFC7CE4-30A6-4D05-9FB3-ED0DB44F2407}" srcOrd="0" destOrd="0" presId="urn:microsoft.com/office/officeart/2005/8/layout/list1"/>
    <dgm:cxn modelId="{C19379C0-5306-40D0-A2EC-6C1E517D03C5}" srcId="{F9A8597F-8190-4FF4-A031-2BA0F81CFCB5}" destId="{2031C282-07ED-4E27-AB64-CEA0728A9C19}" srcOrd="2" destOrd="0" parTransId="{ECBC1FB0-CA1A-4A92-B5B0-3D8C49E1B719}" sibTransId="{5F2B492A-9E8A-44C3-85FA-91DC6D06AB78}"/>
    <dgm:cxn modelId="{E05BAFC9-7231-43FD-8105-00BD81373A13}" srcId="{F9A8597F-8190-4FF4-A031-2BA0F81CFCB5}" destId="{39133BE7-BD2A-4F6D-BB7F-265A1B021BE3}" srcOrd="1" destOrd="0" parTransId="{2EB987C9-75CE-4373-B325-F99235278D13}" sibTransId="{FBFBCFCC-6DE2-4DC8-AFAC-F41119EA9674}"/>
    <dgm:cxn modelId="{D3C388CD-3312-4AC4-8E0A-E1670455D258}" type="presOf" srcId="{89848A3E-9267-484C-AE6C-1673C20A389D}" destId="{90A3839F-00A5-4794-8505-875AD0551778}" srcOrd="0" destOrd="1" presId="urn:microsoft.com/office/officeart/2005/8/layout/list1"/>
    <dgm:cxn modelId="{A7E4B9F0-FC8D-4CAF-BADF-C8291775AA39}" type="presOf" srcId="{39133BE7-BD2A-4F6D-BB7F-265A1B021BE3}" destId="{0D312B98-5154-4AB4-9C83-48324289BFAD}" srcOrd="0" destOrd="1" presId="urn:microsoft.com/office/officeart/2005/8/layout/list1"/>
    <dgm:cxn modelId="{BC6C43FC-70F3-4B3B-9E33-B33885072126}" srcId="{B636ED2C-A2D4-42C8-870C-C62CA9A7F6B8}" destId="{7FC95CC2-BF6F-49AE-A1C1-9709C4020C81}" srcOrd="1" destOrd="0" parTransId="{19A15A0E-24FA-418D-B6B7-83690D7492EB}" sibTransId="{24CCAD1F-A5FB-4F8F-9B6B-557188309ABC}"/>
    <dgm:cxn modelId="{B4824FFE-C638-4EDC-8311-C22FAAF5805F}" type="presOf" srcId="{2031C282-07ED-4E27-AB64-CEA0728A9C19}" destId="{0D312B98-5154-4AB4-9C83-48324289BFAD}" srcOrd="0" destOrd="2" presId="urn:microsoft.com/office/officeart/2005/8/layout/list1"/>
    <dgm:cxn modelId="{5BBBDB09-423E-41B3-B1F0-6E69DA22913C}" type="presParOf" srcId="{85EDD1E8-B959-40FA-8894-F764CD4C4589}" destId="{FE9327C6-636E-4D6A-B98B-21F2BA51E2D2}" srcOrd="0" destOrd="0" presId="urn:microsoft.com/office/officeart/2005/8/layout/list1"/>
    <dgm:cxn modelId="{515127A0-B92E-4ED6-80AF-2B6AA044D5D6}" type="presParOf" srcId="{FE9327C6-636E-4D6A-B98B-21F2BA51E2D2}" destId="{5BFC7CE4-30A6-4D05-9FB3-ED0DB44F2407}" srcOrd="0" destOrd="0" presId="urn:microsoft.com/office/officeart/2005/8/layout/list1"/>
    <dgm:cxn modelId="{457884C8-0F4C-46CB-83B9-079DD3635F67}" type="presParOf" srcId="{FE9327C6-636E-4D6A-B98B-21F2BA51E2D2}" destId="{14C623FF-BC51-4D18-BBBC-582855024875}" srcOrd="1" destOrd="0" presId="urn:microsoft.com/office/officeart/2005/8/layout/list1"/>
    <dgm:cxn modelId="{5181DB20-D212-4710-BD40-A4AC614CE070}" type="presParOf" srcId="{85EDD1E8-B959-40FA-8894-F764CD4C4589}" destId="{3D63437A-6F7E-4B17-BFEB-1F1CF23417C9}" srcOrd="1" destOrd="0" presId="urn:microsoft.com/office/officeart/2005/8/layout/list1"/>
    <dgm:cxn modelId="{1352EBFC-51D2-4E43-81C8-E2FE802DA207}" type="presParOf" srcId="{85EDD1E8-B959-40FA-8894-F764CD4C4589}" destId="{0D312B98-5154-4AB4-9C83-48324289BFAD}" srcOrd="2" destOrd="0" presId="urn:microsoft.com/office/officeart/2005/8/layout/list1"/>
    <dgm:cxn modelId="{89804487-0B93-4100-818F-2EF0B020352A}" type="presParOf" srcId="{85EDD1E8-B959-40FA-8894-F764CD4C4589}" destId="{E8E34BBF-3FCF-4AA0-AB1F-B47D34BC5405}" srcOrd="3" destOrd="0" presId="urn:microsoft.com/office/officeart/2005/8/layout/list1"/>
    <dgm:cxn modelId="{ED12FC0A-4DD9-4A3E-B2C9-11EF997A3C58}" type="presParOf" srcId="{85EDD1E8-B959-40FA-8894-F764CD4C4589}" destId="{385E8D00-AFC3-4031-AD25-D8A84B809403}" srcOrd="4" destOrd="0" presId="urn:microsoft.com/office/officeart/2005/8/layout/list1"/>
    <dgm:cxn modelId="{419C4A8C-8302-4407-9D2E-9DB93B88888F}" type="presParOf" srcId="{385E8D00-AFC3-4031-AD25-D8A84B809403}" destId="{9517DE79-A1AC-4D05-A9AC-582CEB64E7E0}" srcOrd="0" destOrd="0" presId="urn:microsoft.com/office/officeart/2005/8/layout/list1"/>
    <dgm:cxn modelId="{F929B27F-40E8-4C9D-A254-2146A209F117}" type="presParOf" srcId="{385E8D00-AFC3-4031-AD25-D8A84B809403}" destId="{830FDB43-D3E8-422D-9718-2E1CA0811055}" srcOrd="1" destOrd="0" presId="urn:microsoft.com/office/officeart/2005/8/layout/list1"/>
    <dgm:cxn modelId="{52A51810-B55D-417B-810A-38EBB4A18E03}" type="presParOf" srcId="{85EDD1E8-B959-40FA-8894-F764CD4C4589}" destId="{AD36E6D6-21C3-4702-8188-B4C0EC3C40AB}" srcOrd="5" destOrd="0" presId="urn:microsoft.com/office/officeart/2005/8/layout/list1"/>
    <dgm:cxn modelId="{DB35FE4E-E70E-43CE-8C4C-64D0DCDAE891}" type="presParOf" srcId="{85EDD1E8-B959-40FA-8894-F764CD4C4589}" destId="{2D27BF9F-1547-498A-BE65-E7ACF944E649}" srcOrd="6" destOrd="0" presId="urn:microsoft.com/office/officeart/2005/8/layout/list1"/>
    <dgm:cxn modelId="{FFA61513-8724-4970-9BFE-52991238BEB7}" type="presParOf" srcId="{85EDD1E8-B959-40FA-8894-F764CD4C4589}" destId="{FBCDBEB8-4F11-4B4D-BDD3-112EBFD9F539}" srcOrd="7" destOrd="0" presId="urn:microsoft.com/office/officeart/2005/8/layout/list1"/>
    <dgm:cxn modelId="{0A051DB6-884F-44C0-83E1-5D24EF1BEC7D}" type="presParOf" srcId="{85EDD1E8-B959-40FA-8894-F764CD4C4589}" destId="{36A5F017-FEFE-4168-98A4-E1AA08868719}" srcOrd="8" destOrd="0" presId="urn:microsoft.com/office/officeart/2005/8/layout/list1"/>
    <dgm:cxn modelId="{F7430786-E701-4E80-9AC2-9124D09DD28E}" type="presParOf" srcId="{36A5F017-FEFE-4168-98A4-E1AA08868719}" destId="{B4856CD4-E5C8-4360-8DF1-0E03B631970E}" srcOrd="0" destOrd="0" presId="urn:microsoft.com/office/officeart/2005/8/layout/list1"/>
    <dgm:cxn modelId="{68462245-12C9-45D9-BE93-E303E68A2366}" type="presParOf" srcId="{36A5F017-FEFE-4168-98A4-E1AA08868719}" destId="{A848A899-F6CE-4F82-A34E-F86EEB4A5296}" srcOrd="1" destOrd="0" presId="urn:microsoft.com/office/officeart/2005/8/layout/list1"/>
    <dgm:cxn modelId="{DA3B1EFE-28C9-4483-AB4C-D803543A3218}" type="presParOf" srcId="{85EDD1E8-B959-40FA-8894-F764CD4C4589}" destId="{B110F60F-0BCD-41E7-A33D-13D6752A9A3B}" srcOrd="9" destOrd="0" presId="urn:microsoft.com/office/officeart/2005/8/layout/list1"/>
    <dgm:cxn modelId="{CCE6507E-942D-440D-9D7F-CDDB96B728C2}" type="presParOf" srcId="{85EDD1E8-B959-40FA-8894-F764CD4C4589}" destId="{90A3839F-00A5-4794-8505-875AD0551778}"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1"/>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3"/>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15772"/>
          <a:ext cx="11131910" cy="1900806"/>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437388" rIns="863960" bIns="99568"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Roboto" panose="02000000000000000000" pitchFamily="2" charset="0"/>
              <a:ea typeface="Roboto" panose="02000000000000000000" pitchFamily="2" charset="0"/>
              <a:cs typeface="Roboto" panose="02000000000000000000" pitchFamily="2" charset="0"/>
            </a:rPr>
            <a:t>Introduce new defined terms </a:t>
          </a:r>
          <a:r>
            <a:rPr lang="en-GB" sz="1400" kern="1200">
              <a:latin typeface="Roboto" panose="02000000000000000000" pitchFamily="2" charset="0"/>
              <a:ea typeface="Roboto" panose="02000000000000000000" pitchFamily="2" charset="0"/>
              <a:cs typeface="Roboto" panose="02000000000000000000" pitchFamily="2" charset="0"/>
            </a:rPr>
            <a:t>of ‘Additional Code Manager Activities’, ‘Additional Code Manager Activity Objectives’, ‘Electricity Commercial Code’ and ‘RECCo Objectives’;</a:t>
          </a:r>
          <a:endParaRPr lang="en-GB" sz="1400" b="1"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Amend the REC Main Body to </a:t>
          </a:r>
          <a:r>
            <a:rPr lang="en-GB" sz="1400" b="1" kern="1200">
              <a:latin typeface="Roboto" panose="02000000000000000000" pitchFamily="2" charset="0"/>
              <a:ea typeface="Roboto" panose="02000000000000000000" pitchFamily="2" charset="0"/>
              <a:cs typeface="Roboto" panose="02000000000000000000" pitchFamily="2" charset="0"/>
            </a:rPr>
            <a:t>introduce the concept of ‘Additional Code Manager Activities’</a:t>
          </a:r>
          <a:r>
            <a:rPr lang="en-GB" sz="1400" kern="1200">
              <a:latin typeface="Roboto" panose="02000000000000000000" pitchFamily="2" charset="0"/>
              <a:ea typeface="Roboto" panose="02000000000000000000" pitchFamily="2" charset="0"/>
              <a:cs typeface="Roboto" panose="02000000000000000000" pitchFamily="2" charset="0"/>
            </a:rPr>
            <a:t>, allowing RECCo to apply to be appointed as code manager licensee for the ECC and participate in the relevant ECC LCM activities; and</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Amend the REC Main Body to </a:t>
          </a:r>
          <a:r>
            <a:rPr lang="en-GB" sz="1400" b="1" kern="1200">
              <a:latin typeface="Roboto" panose="02000000000000000000" pitchFamily="2" charset="0"/>
              <a:ea typeface="Roboto" panose="02000000000000000000" pitchFamily="2" charset="0"/>
              <a:cs typeface="Roboto" panose="02000000000000000000" pitchFamily="2" charset="0"/>
            </a:rPr>
            <a:t>provide for funding of Additional Code Manager Activities </a:t>
          </a:r>
          <a:r>
            <a:rPr lang="en-GB" sz="1400" kern="1200">
              <a:latin typeface="Roboto" panose="02000000000000000000" pitchFamily="2" charset="0"/>
              <a:ea typeface="Roboto" panose="02000000000000000000" pitchFamily="2" charset="0"/>
              <a:cs typeface="Roboto" panose="02000000000000000000" pitchFamily="2" charset="0"/>
            </a:rPr>
            <a:t>whilst limiting spending to the agreed budget and giving control and responsibility to the RECCo Board to allocate the funds explicitly to the Additional Activities.</a:t>
          </a:r>
        </a:p>
      </dsp:txBody>
      <dsp:txXfrm>
        <a:off x="0" y="15772"/>
        <a:ext cx="11131910" cy="1900806"/>
      </dsp:txXfrm>
    </dsp:sp>
    <dsp:sp modelId="{C9E8FEC2-DFD2-41BD-BDDF-8A74FEB77330}">
      <dsp:nvSpPr>
        <dsp:cNvPr id="0" name=""/>
        <dsp:cNvSpPr/>
      </dsp:nvSpPr>
      <dsp:spPr>
        <a:xfrm>
          <a:off x="556595" y="0"/>
          <a:ext cx="7792337" cy="39405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What is changing?</a:t>
          </a:r>
        </a:p>
      </dsp:txBody>
      <dsp:txXfrm>
        <a:off x="575831" y="19236"/>
        <a:ext cx="7753865" cy="355584"/>
      </dsp:txXfrm>
    </dsp:sp>
    <dsp:sp modelId="{EEB89D0A-C60D-411A-B0F8-5E4786AB1395}">
      <dsp:nvSpPr>
        <dsp:cNvPr id="0" name=""/>
        <dsp:cNvSpPr/>
      </dsp:nvSpPr>
      <dsp:spPr>
        <a:xfrm>
          <a:off x="0" y="2057915"/>
          <a:ext cx="11131910" cy="154440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437388" rIns="86396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spc="30">
              <a:latin typeface="Roboto" panose="02000000000000000000" pitchFamily="2" charset="0"/>
              <a:ea typeface="Roboto" panose="02000000000000000000" pitchFamily="2" charset="0"/>
              <a:cs typeface="Roboto" panose="02000000000000000000" pitchFamily="2" charset="0"/>
            </a:rPr>
            <a:t>RECCo was formed with the Objective written into the Code of giving effect to REC Board decisions and to act as the corporate vehicle to give effect to the REC.</a:t>
          </a:r>
          <a:endParaRPr lang="en-GB" sz="14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kern="1200" spc="30">
              <a:latin typeface="Roboto" panose="02000000000000000000" pitchFamily="2" charset="0"/>
              <a:ea typeface="Roboto" panose="02000000000000000000" pitchFamily="2" charset="0"/>
              <a:cs typeface="Roboto" panose="02000000000000000000" pitchFamily="2" charset="0"/>
            </a:rPr>
            <a:t>The Code also requires RECCo not to undertake activities beyond the Objective.</a:t>
          </a:r>
          <a:endParaRPr lang="en-GB" sz="14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Font typeface="Arial" panose="020B0604020202020204" pitchFamily="34" charset="0"/>
            <a:buChar char="•"/>
          </a:pPr>
          <a:r>
            <a:rPr lang="en-GB" sz="1400" kern="1200" spc="30">
              <a:latin typeface="Roboto" panose="02000000000000000000" pitchFamily="2" charset="0"/>
              <a:ea typeface="Roboto" panose="02000000000000000000" pitchFamily="2" charset="0"/>
              <a:cs typeface="Roboto" panose="02000000000000000000" pitchFamily="2" charset="0"/>
            </a:rPr>
            <a:t>Therefore, </a:t>
          </a:r>
          <a:r>
            <a:rPr lang="en-GB" sz="1400" kern="1200" spc="30" err="1">
              <a:latin typeface="Roboto" panose="02000000000000000000" pitchFamily="2" charset="0"/>
              <a:ea typeface="Roboto" panose="02000000000000000000" pitchFamily="2" charset="0"/>
              <a:cs typeface="Roboto" panose="02000000000000000000" pitchFamily="2" charset="0"/>
            </a:rPr>
            <a:t>RECCo’s</a:t>
          </a:r>
          <a:r>
            <a:rPr lang="en-GB" sz="1400" kern="1200" spc="30">
              <a:latin typeface="Roboto" panose="02000000000000000000" pitchFamily="2" charset="0"/>
              <a:ea typeface="Roboto" panose="02000000000000000000" pitchFamily="2" charset="0"/>
              <a:cs typeface="Roboto" panose="02000000000000000000" pitchFamily="2" charset="0"/>
            </a:rPr>
            <a:t> authority or vires are currently limited to the REC only; this needs to be changed to allow other activities (i.e. ECC candidacy) to be performed.</a:t>
          </a:r>
          <a:endParaRPr lang="en-GB" sz="1400" kern="1200">
            <a:latin typeface="Roboto" panose="02000000000000000000" pitchFamily="2" charset="0"/>
            <a:ea typeface="Roboto" panose="02000000000000000000" pitchFamily="2" charset="0"/>
            <a:cs typeface="Roboto" panose="02000000000000000000" pitchFamily="2" charset="0"/>
          </a:endParaRPr>
        </a:p>
      </dsp:txBody>
      <dsp:txXfrm>
        <a:off x="0" y="2057915"/>
        <a:ext cx="11131910" cy="1544405"/>
      </dsp:txXfrm>
    </dsp:sp>
    <dsp:sp modelId="{1E99DB24-80CB-4F69-9E47-DF1AC0C0D680}">
      <dsp:nvSpPr>
        <dsp:cNvPr id="0" name=""/>
        <dsp:cNvSpPr/>
      </dsp:nvSpPr>
      <dsp:spPr>
        <a:xfrm>
          <a:off x="556595" y="1945923"/>
          <a:ext cx="7792337" cy="394056"/>
        </a:xfrm>
        <a:prstGeom prst="roundRect">
          <a:avLst/>
        </a:prstGeom>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6315" tIns="0" rIns="286315" bIns="0" numCol="1" spcCol="1270" anchor="ctr" anchorCtr="0">
          <a:noAutofit/>
        </a:bodyPr>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it changing?</a:t>
          </a:r>
        </a:p>
      </dsp:txBody>
      <dsp:txXfrm>
        <a:off x="575831" y="1965159"/>
        <a:ext cx="7753865" cy="355584"/>
      </dsp:txXfrm>
    </dsp:sp>
    <dsp:sp modelId="{C20EFBE8-4490-492D-A502-5B3CA0A303FD}">
      <dsp:nvSpPr>
        <dsp:cNvPr id="0" name=""/>
        <dsp:cNvSpPr/>
      </dsp:nvSpPr>
      <dsp:spPr>
        <a:xfrm>
          <a:off x="0" y="3743657"/>
          <a:ext cx="11131910" cy="1900806"/>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437388" rIns="863960"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The amendments will provide clear legal drafting to facilitate assigning responsibility for delivery of defined activities related to energy industry codes, other than the REC, to the RECCo Board;</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Limits reference to the ECC to a single clause for clarity and consistency of treatment of any future Additional Activities; and</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Allows for funding of Additional Code Manager Activities whilst limiting spending to the agreed budget and giving control and responsibility to the RECCo Board to allocate the funds explicitly to the Additional Code Manager Activities.</a:t>
          </a:r>
        </a:p>
      </dsp:txBody>
      <dsp:txXfrm>
        <a:off x="0" y="3743657"/>
        <a:ext cx="11131910" cy="1900806"/>
      </dsp:txXfrm>
    </dsp:sp>
    <dsp:sp modelId="{9B743C03-6A35-46DD-873C-B3315E594362}">
      <dsp:nvSpPr>
        <dsp:cNvPr id="0" name=""/>
        <dsp:cNvSpPr/>
      </dsp:nvSpPr>
      <dsp:spPr>
        <a:xfrm>
          <a:off x="583217" y="3615923"/>
          <a:ext cx="7792337" cy="39405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How will this help?</a:t>
          </a:r>
        </a:p>
      </dsp:txBody>
      <dsp:txXfrm>
        <a:off x="602453" y="3635159"/>
        <a:ext cx="7753865" cy="3555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789709" y="0"/>
          <a:ext cx="8950036"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74B2E0-0929-4C5E-A03F-BB3A31876908}">
      <dsp:nvSpPr>
        <dsp:cNvPr id="0" name=""/>
        <dsp:cNvSpPr/>
      </dsp:nvSpPr>
      <dsp:spPr>
        <a:xfrm>
          <a:off x="11310" y="1625600"/>
          <a:ext cx="3389168"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Consultation:</a:t>
          </a:r>
        </a:p>
        <a:p>
          <a:pPr marL="0" lvl="0" indent="0" algn="ctr" defTabSz="1155700">
            <a:lnSpc>
              <a:spcPct val="90000"/>
            </a:lnSpc>
            <a:spcBef>
              <a:spcPct val="0"/>
            </a:spcBef>
            <a:spcAft>
              <a:spcPct val="35000"/>
            </a:spcAft>
            <a:buNone/>
          </a:pPr>
          <a:r>
            <a:rPr lang="en-GB" sz="2600" kern="1200"/>
            <a:t>28 July – 11 August</a:t>
          </a:r>
        </a:p>
      </dsp:txBody>
      <dsp:txXfrm>
        <a:off x="117117" y="1731407"/>
        <a:ext cx="3177554" cy="1955852"/>
      </dsp:txXfrm>
    </dsp:sp>
    <dsp:sp modelId="{AF3BC440-36F4-4223-84BE-2B0C4EC3C8D3}">
      <dsp:nvSpPr>
        <dsp:cNvPr id="0" name=""/>
        <dsp:cNvSpPr/>
      </dsp:nvSpPr>
      <dsp:spPr>
        <a:xfrm>
          <a:off x="3570143" y="1625600"/>
          <a:ext cx="3389168"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Change Panel Final Vote (via Ex-Committee Decision): </a:t>
          </a:r>
        </a:p>
        <a:p>
          <a:pPr marL="0" lvl="0" indent="0" algn="ctr" defTabSz="1155700">
            <a:lnSpc>
              <a:spcPct val="90000"/>
            </a:lnSpc>
            <a:spcBef>
              <a:spcPct val="0"/>
            </a:spcBef>
            <a:spcAft>
              <a:spcPct val="35000"/>
            </a:spcAft>
            <a:buNone/>
          </a:pPr>
          <a:r>
            <a:rPr lang="en-GB" sz="2600" kern="1200"/>
            <a:t>w/c 24 August</a:t>
          </a:r>
        </a:p>
      </dsp:txBody>
      <dsp:txXfrm>
        <a:off x="3675950" y="1731407"/>
        <a:ext cx="3177554" cy="1955852"/>
      </dsp:txXfrm>
    </dsp:sp>
    <dsp:sp modelId="{4B3AAFAC-9942-4160-BB72-4D2C92E25729}">
      <dsp:nvSpPr>
        <dsp:cNvPr id="0" name=""/>
        <dsp:cNvSpPr/>
      </dsp:nvSpPr>
      <dsp:spPr>
        <a:xfrm>
          <a:off x="7128975" y="1625600"/>
          <a:ext cx="3389168"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Issue to the Authority by 01 September</a:t>
          </a:r>
        </a:p>
      </dsp:txBody>
      <dsp:txXfrm>
        <a:off x="7234782" y="1731407"/>
        <a:ext cx="3177554" cy="19558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312B98-5154-4AB4-9C83-48324289BFAD}">
      <dsp:nvSpPr>
        <dsp:cNvPr id="0" name=""/>
        <dsp:cNvSpPr/>
      </dsp:nvSpPr>
      <dsp:spPr>
        <a:xfrm>
          <a:off x="0" y="405559"/>
          <a:ext cx="10171546" cy="1195424"/>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9425" tIns="479044" rIns="789425"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Discussion on account creation and consent/permission renewals </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Discussion on Customer Experience Guidelines and ATP requirements</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Detail and discussion on token lifetimes</a:t>
          </a:r>
        </a:p>
      </dsp:txBody>
      <dsp:txXfrm>
        <a:off x="0" y="405559"/>
        <a:ext cx="10171546" cy="1195424"/>
      </dsp:txXfrm>
    </dsp:sp>
    <dsp:sp modelId="{14C623FF-BC51-4D18-BBBC-582855024875}">
      <dsp:nvSpPr>
        <dsp:cNvPr id="0" name=""/>
        <dsp:cNvSpPr/>
      </dsp:nvSpPr>
      <dsp:spPr>
        <a:xfrm>
          <a:off x="508577" y="75604"/>
          <a:ext cx="7120082" cy="6789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22" tIns="0" rIns="269122" bIns="0" numCol="1" spcCol="1270" anchor="ctr" anchorCtr="0">
          <a:noAutofit/>
        </a:bodyPr>
        <a:lstStyle/>
        <a:p>
          <a:pPr marL="0" lvl="0" indent="0" algn="l"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Topic Solution Group (16/07) </a:t>
          </a:r>
          <a:r>
            <a:rPr lang="en-GB" sz="1400" b="1" kern="1200">
              <a:solidFill>
                <a:prstClr val="white"/>
              </a:solidFill>
              <a:latin typeface="Roboto" panose="02000000000000000000" pitchFamily="2" charset="0"/>
              <a:ea typeface="Roboto" panose="02000000000000000000" pitchFamily="2" charset="0"/>
              <a:cs typeface="Roboto" panose="02000000000000000000" pitchFamily="2" charset="0"/>
            </a:rPr>
            <a:t>– User Experience and Technical Design</a:t>
          </a:r>
        </a:p>
      </dsp:txBody>
      <dsp:txXfrm>
        <a:off x="541721" y="108748"/>
        <a:ext cx="7053794" cy="612672"/>
      </dsp:txXfrm>
    </dsp:sp>
    <dsp:sp modelId="{2D27BF9F-1547-498A-BE65-E7ACF944E649}">
      <dsp:nvSpPr>
        <dsp:cNvPr id="0" name=""/>
        <dsp:cNvSpPr/>
      </dsp:nvSpPr>
      <dsp:spPr>
        <a:xfrm>
          <a:off x="0" y="2037846"/>
          <a:ext cx="10171546" cy="97807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9425" tIns="479044" rIns="789425"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latin typeface="Roboto"/>
              <a:ea typeface="Roboto"/>
              <a:cs typeface="Roboto"/>
            </a:rPr>
            <a:t>Update and review of further development of the consent schema</a:t>
          </a:r>
        </a:p>
        <a:p>
          <a:pPr marL="114300" lvl="1" indent="-114300" algn="l" defTabSz="622300">
            <a:lnSpc>
              <a:spcPct val="90000"/>
            </a:lnSpc>
            <a:spcBef>
              <a:spcPct val="0"/>
            </a:spcBef>
            <a:spcAft>
              <a:spcPct val="15000"/>
            </a:spcAft>
            <a:buChar char="•"/>
          </a:pPr>
          <a:r>
            <a:rPr lang="en-GB" sz="1400" kern="1200">
              <a:latin typeface="Roboto" panose="02000000000000000000" pitchFamily="2" charset="0"/>
              <a:ea typeface="Roboto" panose="02000000000000000000" pitchFamily="2" charset="0"/>
              <a:cs typeface="Roboto" panose="02000000000000000000" pitchFamily="2" charset="0"/>
            </a:rPr>
            <a:t>Discussion on MPxN and address misalignments</a:t>
          </a:r>
        </a:p>
      </dsp:txBody>
      <dsp:txXfrm>
        <a:off x="0" y="2037846"/>
        <a:ext cx="10171546" cy="978075"/>
      </dsp:txXfrm>
    </dsp:sp>
    <dsp:sp modelId="{830FDB43-D3E8-422D-9718-2E1CA0811055}">
      <dsp:nvSpPr>
        <dsp:cNvPr id="0" name=""/>
        <dsp:cNvSpPr/>
      </dsp:nvSpPr>
      <dsp:spPr>
        <a:xfrm>
          <a:off x="508577" y="1734709"/>
          <a:ext cx="7120082" cy="67896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22" tIns="0" rIns="269122" bIns="0" numCol="1" spcCol="1270" anchor="ctr" anchorCtr="0">
          <a:noAutofit/>
        </a:bodyPr>
        <a:lstStyle/>
        <a:p>
          <a:pPr marL="0" lvl="0" indent="0" algn="l"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Topic Solution Group (22/07) – </a:t>
          </a:r>
          <a:r>
            <a:rPr lang="en-GB" sz="1400" b="1" kern="1200">
              <a:solidFill>
                <a:prstClr val="white"/>
              </a:solidFill>
              <a:latin typeface="Roboto" panose="02000000000000000000" pitchFamily="2" charset="0"/>
              <a:ea typeface="Roboto" panose="02000000000000000000" pitchFamily="2" charset="0"/>
              <a:cs typeface="Roboto" panose="02000000000000000000" pitchFamily="2" charset="0"/>
            </a:rPr>
            <a:t>Consent Schema and Address Misalignment</a:t>
          </a:r>
          <a:endParaRPr lang="en-GB" sz="1400" b="1" kern="1200">
            <a:latin typeface="Roboto" panose="02000000000000000000" pitchFamily="2" charset="0"/>
            <a:ea typeface="Roboto" panose="02000000000000000000" pitchFamily="2" charset="0"/>
            <a:cs typeface="Roboto" panose="02000000000000000000" pitchFamily="2" charset="0"/>
          </a:endParaRPr>
        </a:p>
      </dsp:txBody>
      <dsp:txXfrm>
        <a:off x="541721" y="1767853"/>
        <a:ext cx="7053794" cy="612672"/>
      </dsp:txXfrm>
    </dsp:sp>
    <dsp:sp modelId="{90A3839F-00A5-4794-8505-875AD0551778}">
      <dsp:nvSpPr>
        <dsp:cNvPr id="0" name=""/>
        <dsp:cNvSpPr/>
      </dsp:nvSpPr>
      <dsp:spPr>
        <a:xfrm>
          <a:off x="0" y="3515944"/>
          <a:ext cx="10171546" cy="1412775"/>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9425" tIns="479044" rIns="789425" bIns="99568" numCol="1" spcCol="1270" anchor="t" anchorCtr="0">
          <a:noAutofit/>
        </a:bodyPr>
        <a:lstStyle/>
        <a:p>
          <a:pPr marL="114300" lvl="1" indent="-114300" algn="l" defTabSz="622300">
            <a:lnSpc>
              <a:spcPct val="90000"/>
            </a:lnSpc>
            <a:spcBef>
              <a:spcPct val="0"/>
            </a:spcBef>
            <a:spcAft>
              <a:spcPct val="15000"/>
            </a:spcAft>
            <a:buChar char="•"/>
          </a:pPr>
          <a:r>
            <a:rPr lang="en-GB" sz="14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Update on current position on bill payer </a:t>
          </a:r>
          <a:r>
            <a:rPr lang="en-GB" sz="1400" kern="1200">
              <a:solidFill>
                <a:schemeClr val="tx1"/>
              </a:solidFill>
              <a:latin typeface="Roboto" panose="02000000000000000000" pitchFamily="2" charset="0"/>
              <a:ea typeface="Roboto" panose="02000000000000000000" pitchFamily="2" charset="0"/>
              <a:cs typeface="Roboto" panose="02000000000000000000" pitchFamily="2" charset="0"/>
            </a:rPr>
            <a:t>vs </a:t>
          </a:r>
          <a:r>
            <a:rPr lang="en-GB" sz="1400" b="1" kern="1200">
              <a:solidFill>
                <a:schemeClr val="tx1"/>
              </a:solidFill>
              <a:latin typeface="Roboto" panose="02000000000000000000" pitchFamily="2" charset="0"/>
              <a:ea typeface="Roboto" panose="02000000000000000000" pitchFamily="2" charset="0"/>
              <a:cs typeface="Roboto" panose="02000000000000000000" pitchFamily="2" charset="0"/>
            </a:rPr>
            <a:t>occupier</a:t>
          </a:r>
        </a:p>
        <a:p>
          <a:pPr marL="114300" lvl="1" indent="-114300" algn="l" defTabSz="622300">
            <a:lnSpc>
              <a:spcPct val="90000"/>
            </a:lnSpc>
            <a:spcBef>
              <a:spcPct val="0"/>
            </a:spcBef>
            <a:spcAft>
              <a:spcPct val="15000"/>
            </a:spcAft>
            <a:buChar char="•"/>
          </a:pPr>
          <a:r>
            <a:rPr lang="en-GB" sz="14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Update on current position on identity verification and move away from photo ID</a:t>
          </a:r>
          <a:endParaRPr lang="en-GB" sz="1400" b="1" kern="1200">
            <a:solidFill>
              <a:schemeClr val="tx1"/>
            </a:solidFill>
            <a:latin typeface="Roboto" panose="02000000000000000000" pitchFamily="2" charset="0"/>
            <a:ea typeface="Roboto" panose="02000000000000000000" pitchFamily="2" charset="0"/>
            <a:cs typeface="Roboto" panose="02000000000000000000" pitchFamily="2" charset="0"/>
          </a:endParaRPr>
        </a:p>
        <a:p>
          <a:pPr marL="114300" lvl="1" indent="-114300" algn="l" defTabSz="622300">
            <a:lnSpc>
              <a:spcPct val="90000"/>
            </a:lnSpc>
            <a:spcBef>
              <a:spcPct val="0"/>
            </a:spcBef>
            <a:spcAft>
              <a:spcPct val="15000"/>
            </a:spcAft>
            <a:buChar char="•"/>
          </a:pPr>
          <a:r>
            <a:rPr lang="en-GB" sz="1400" b="0" kern="1200">
              <a:solidFill>
                <a:schemeClr val="tx1"/>
              </a:solidFill>
              <a:latin typeface="Roboto" panose="02000000000000000000" pitchFamily="2" charset="0"/>
              <a:ea typeface="Roboto" panose="02000000000000000000" pitchFamily="2" charset="0"/>
              <a:cs typeface="Roboto" panose="02000000000000000000" pitchFamily="2" charset="0"/>
            </a:rPr>
            <a:t>Overview of OpenID Connect (OIDC) and its role in CCS</a:t>
          </a:r>
        </a:p>
        <a:p>
          <a:pPr marL="114300" lvl="1" indent="-114300" algn="l" defTabSz="622300">
            <a:lnSpc>
              <a:spcPct val="90000"/>
            </a:lnSpc>
            <a:spcBef>
              <a:spcPct val="0"/>
            </a:spcBef>
            <a:spcAft>
              <a:spcPct val="15000"/>
            </a:spcAft>
            <a:buChar char="•"/>
          </a:pPr>
          <a:r>
            <a:rPr lang="en-GB" sz="1400" b="0" kern="1200">
              <a:solidFill>
                <a:schemeClr val="tx1"/>
              </a:solidFill>
              <a:latin typeface="Roboto" panose="02000000000000000000" pitchFamily="2" charset="0"/>
              <a:ea typeface="Roboto" panose="02000000000000000000" pitchFamily="2" charset="0"/>
              <a:cs typeface="Roboto" panose="02000000000000000000" pitchFamily="2" charset="0"/>
            </a:rPr>
            <a:t>Overview on framework for notifying all participants, when a permission is updated (</a:t>
          </a:r>
          <a:r>
            <a:rPr lang="en-GB" sz="1400" b="0" kern="1200" err="1">
              <a:solidFill>
                <a:schemeClr val="tx1"/>
              </a:solidFill>
              <a:latin typeface="Roboto" panose="02000000000000000000" pitchFamily="2" charset="0"/>
              <a:ea typeface="Roboto" panose="02000000000000000000" pitchFamily="2" charset="0"/>
              <a:cs typeface="Roboto" panose="02000000000000000000" pitchFamily="2" charset="0"/>
            </a:rPr>
            <a:t>eg</a:t>
          </a:r>
          <a:r>
            <a:rPr lang="en-GB" sz="1400" b="0" kern="1200">
              <a:solidFill>
                <a:schemeClr val="tx1"/>
              </a:solidFill>
              <a:latin typeface="Roboto" panose="02000000000000000000" pitchFamily="2" charset="0"/>
              <a:ea typeface="Roboto" panose="02000000000000000000" pitchFamily="2" charset="0"/>
              <a:cs typeface="Roboto" panose="02000000000000000000" pitchFamily="2" charset="0"/>
            </a:rPr>
            <a:t> revoked)</a:t>
          </a:r>
        </a:p>
      </dsp:txBody>
      <dsp:txXfrm>
        <a:off x="0" y="3515944"/>
        <a:ext cx="10171546" cy="1412775"/>
      </dsp:txXfrm>
    </dsp:sp>
    <dsp:sp modelId="{A848A899-F6CE-4F82-A34E-F86EEB4A5296}">
      <dsp:nvSpPr>
        <dsp:cNvPr id="0" name=""/>
        <dsp:cNvSpPr/>
      </dsp:nvSpPr>
      <dsp:spPr>
        <a:xfrm>
          <a:off x="508577" y="3176464"/>
          <a:ext cx="7120082" cy="67896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9122" tIns="0" rIns="269122" bIns="0" numCol="1" spcCol="1270" anchor="ctr" anchorCtr="0">
          <a:noAutofit/>
        </a:bodyPr>
        <a:lstStyle/>
        <a:p>
          <a:pPr marL="0" lvl="0" indent="0" algn="l" defTabSz="622300">
            <a:lnSpc>
              <a:spcPct val="90000"/>
            </a:lnSpc>
            <a:spcBef>
              <a:spcPct val="0"/>
            </a:spcBef>
            <a:spcAft>
              <a:spcPct val="35000"/>
            </a:spcAft>
            <a:buNone/>
          </a:pPr>
          <a:r>
            <a:rPr lang="en-GB" sz="1400" b="1" kern="1200">
              <a:latin typeface="Roboto" panose="02000000000000000000" pitchFamily="2" charset="0"/>
              <a:ea typeface="Roboto" panose="02000000000000000000" pitchFamily="2" charset="0"/>
              <a:cs typeface="Roboto" panose="02000000000000000000" pitchFamily="2" charset="0"/>
            </a:rPr>
            <a:t>Topic Solution Group (29/07) </a:t>
          </a:r>
          <a:r>
            <a:rPr lang="en-GB" sz="1400" b="1" kern="1200">
              <a:solidFill>
                <a:prstClr val="white"/>
              </a:solidFill>
              <a:latin typeface="Roboto" panose="02000000000000000000" pitchFamily="2" charset="0"/>
              <a:ea typeface="Roboto" panose="02000000000000000000" pitchFamily="2" charset="0"/>
              <a:cs typeface="Roboto" panose="02000000000000000000" pitchFamily="2" charset="0"/>
            </a:rPr>
            <a:t>– Bill Payer, IDV, OICD Registration, Shared Signals</a:t>
          </a:r>
        </a:p>
      </dsp:txBody>
      <dsp:txXfrm>
        <a:off x="541721" y="3209608"/>
        <a:ext cx="7053794" cy="612672"/>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06/08/2026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Flag FAQs document on the consultation page and CP Portal page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9B18D0-8832-4D7D-86BE-3741CA47D7B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87054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06/08/2026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806802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242207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2163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2737605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239092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468240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66508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7353914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8208690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2379311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416872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549620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12448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732359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6802911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86383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4173851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4562042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1581472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399510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image" Target="../media/image1.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2.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1.png"/><Relationship Id="rId2" Type="http://schemas.openxmlformats.org/officeDocument/2006/relationships/slideLayout" Target="../slideLayouts/slideLayout29.xml"/><Relationship Id="rId16" Type="http://schemas.openxmlformats.org/officeDocument/2006/relationships/theme" Target="../theme/theme4.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3" Type="http://schemas.openxmlformats.org/officeDocument/2006/relationships/slideLayout" Target="../slideLayouts/slideLayout45.xml"/><Relationship Id="rId21" Type="http://schemas.openxmlformats.org/officeDocument/2006/relationships/theme" Target="../theme/theme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image" Target="../media/image2.png"/><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193414591"/>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45.xml"/><Relationship Id="rId4" Type="http://schemas.openxmlformats.org/officeDocument/2006/relationships/image" Target="../media/image13.svg"/></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5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hyperlink" Target="https://retailenergycode.co.uk/our-programmes/consumer-consent-solution/" TargetMode="External"/><Relationship Id="rId7" Type="http://schemas.openxmlformats.org/officeDocument/2006/relationships/hyperlink" Target="https://eomail4.com/web-version?p=afc73958-86a5-11f1-9013-ef375829ffda&amp;pt=campaign&amp;t=1785924073&amp;s=0b801ff8d5326cd531094808f30837c62ffcae1a9bc1c6564a1f95dbe54e1de0" TargetMode="External"/><Relationship Id="rId2" Type="http://schemas.openxmlformats.org/officeDocument/2006/relationships/hyperlink" Target="https://recportal.co.uk/consumer-consent-hub" TargetMode="External"/><Relationship Id="rId1" Type="http://schemas.openxmlformats.org/officeDocument/2006/relationships/slideLayout" Target="../slideLayouts/slideLayout7.xml"/><Relationship Id="rId6" Type="http://schemas.openxmlformats.org/officeDocument/2006/relationships/hyperlink" Target="https://orsnoq1e00j.typeform.com/to/hMZBbBK3?typeform-source=retailenergycode.co.uk" TargetMode="External"/><Relationship Id="rId5" Type="http://schemas.openxmlformats.org/officeDocument/2006/relationships/hyperlink" Target="mailto:consumerconsent@retailenergycode.co.uk" TargetMode="External"/><Relationship Id="rId4" Type="http://schemas.openxmlformats.org/officeDocument/2006/relationships/hyperlink" Target="https://recportal.co.uk/group/guest/-/introduction-of-consumer-consent-solution"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hyperlink" Target="https://www.elexon.co.uk/bsc/change-proposal/cp1640/" TargetMode="Externa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hyperlink" Target="https://us.list-manage.com/14araeHxp6s?e=1aceebf29b&amp;c2id=204ef8c108727c7ae8b5e1d34b0d9457" TargetMode="Externa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06 August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Florentina Monea</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a:cs typeface="Roboto" panose="02000000000000000000" pitchFamily="2" charset="0"/>
              </a:rPr>
              <a:t>Florentina </a:t>
            </a:r>
            <a:r>
              <a:rPr lang="en-GB" err="1">
                <a:cs typeface="Roboto" panose="02000000000000000000" pitchFamily="2" charset="0"/>
              </a:rPr>
              <a:t>monea</a:t>
            </a:r>
            <a:endParaRPr lang="en-GB">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4" name="Table 3">
            <a:extLst>
              <a:ext uri="{FF2B5EF4-FFF2-40B4-BE49-F238E27FC236}">
                <a16:creationId xmlns:a16="http://schemas.microsoft.com/office/drawing/2014/main" id="{9A6631F5-BEAB-8F53-F83B-0084F1488089}"/>
              </a:ext>
            </a:extLst>
          </p:cNvPr>
          <p:cNvGraphicFramePr>
            <a:graphicFrameLocks noGrp="1"/>
          </p:cNvGraphicFramePr>
          <p:nvPr>
            <p:extLst>
              <p:ext uri="{D42A27DB-BD31-4B8C-83A1-F6EECF244321}">
                <p14:modId xmlns:p14="http://schemas.microsoft.com/office/powerpoint/2010/main" val="2265418235"/>
              </p:ext>
            </p:extLst>
          </p:nvPr>
        </p:nvGraphicFramePr>
        <p:xfrm>
          <a:off x="377370" y="1405466"/>
          <a:ext cx="10377715" cy="4786560"/>
        </p:xfrm>
        <a:graphic>
          <a:graphicData uri="http://schemas.openxmlformats.org/drawingml/2006/table">
            <a:tbl>
              <a:tblPr firstRow="1" bandRow="1">
                <a:tableStyleId>{F5AB1C69-6EDB-4FF4-983F-18BD219EF322}</a:tableStyleId>
              </a:tblPr>
              <a:tblGrid>
                <a:gridCol w="7460344">
                  <a:extLst>
                    <a:ext uri="{9D8B030D-6E8A-4147-A177-3AD203B41FA5}">
                      <a16:colId xmlns:a16="http://schemas.microsoft.com/office/drawing/2014/main" val="543481410"/>
                    </a:ext>
                  </a:extLst>
                </a:gridCol>
                <a:gridCol w="729343">
                  <a:extLst>
                    <a:ext uri="{9D8B030D-6E8A-4147-A177-3AD203B41FA5}">
                      <a16:colId xmlns:a16="http://schemas.microsoft.com/office/drawing/2014/main" val="2373349963"/>
                    </a:ext>
                  </a:extLst>
                </a:gridCol>
                <a:gridCol w="2188028">
                  <a:extLst>
                    <a:ext uri="{9D8B030D-6E8A-4147-A177-3AD203B41FA5}">
                      <a16:colId xmlns:a16="http://schemas.microsoft.com/office/drawing/2014/main" val="1174715396"/>
                    </a:ext>
                  </a:extLst>
                </a:gridCol>
              </a:tblGrid>
              <a:tr h="370840">
                <a:tc>
                  <a:txBody>
                    <a:bodyPr/>
                    <a:lstStyle/>
                    <a:p>
                      <a:r>
                        <a:rPr lang="en-GB" sz="1200">
                          <a:latin typeface="Arial" panose="020B0604020202020204" pitchFamily="34" charset="0"/>
                          <a:cs typeface="Arial" panose="020B0604020202020204" pitchFamily="34" charset="0"/>
                        </a:rPr>
                        <a:t>Title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Time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Lead</a:t>
                      </a:r>
                    </a:p>
                  </a:txBody>
                  <a:tcPr marL="108000" marR="108000" marT="108000" marB="108000" anchor="ctr"/>
                </a:tc>
                <a:extLst>
                  <a:ext uri="{0D108BD9-81ED-4DB2-BD59-A6C34878D82A}">
                    <a16:rowId xmlns:a16="http://schemas.microsoft.com/office/drawing/2014/main" val="3917807455"/>
                  </a:ext>
                </a:extLst>
              </a:tr>
              <a:tr h="370840">
                <a:tc>
                  <a:txBody>
                    <a:bodyPr/>
                    <a:lstStyle/>
                    <a:p>
                      <a:r>
                        <a:rPr lang="en-GB" sz="1200">
                          <a:latin typeface="Arial" panose="020B0604020202020204" pitchFamily="34" charset="0"/>
                          <a:cs typeface="Arial" panose="020B0604020202020204" pitchFamily="34" charset="0"/>
                        </a:rPr>
                        <a:t>Welcome and introduction </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10:00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Chair</a:t>
                      </a:r>
                    </a:p>
                  </a:txBody>
                  <a:tcPr marL="108000" marR="108000" marT="108000" marB="108000" anchor="ctr"/>
                </a:tc>
                <a:extLst>
                  <a:ext uri="{0D108BD9-81ED-4DB2-BD59-A6C34878D82A}">
                    <a16:rowId xmlns:a16="http://schemas.microsoft.com/office/drawing/2014/main" val="3089967930"/>
                  </a:ext>
                </a:extLst>
              </a:tr>
              <a:tr h="370840">
                <a:tc>
                  <a:txBody>
                    <a:bodyPr/>
                    <a:lstStyle/>
                    <a:p>
                      <a:r>
                        <a:rPr lang="en-GB" sz="1200">
                          <a:latin typeface="Arial" panose="020B0604020202020204" pitchFamily="34" charset="0"/>
                          <a:cs typeface="Arial" panose="020B0604020202020204" pitchFamily="34" charset="0"/>
                        </a:rPr>
                        <a:t>Confirmation of agenda</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10:00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Chair</a:t>
                      </a:r>
                    </a:p>
                  </a:txBody>
                  <a:tcPr marL="108000" marR="108000" marT="108000" marB="108000" anchor="ctr"/>
                </a:tc>
                <a:extLst>
                  <a:ext uri="{0D108BD9-81ED-4DB2-BD59-A6C34878D82A}">
                    <a16:rowId xmlns:a16="http://schemas.microsoft.com/office/drawing/2014/main" val="2166553422"/>
                  </a:ext>
                </a:extLst>
              </a:tr>
              <a:tr h="370840">
                <a:tc>
                  <a:txBody>
                    <a:bodyPr/>
                    <a:lstStyle/>
                    <a:p>
                      <a:r>
                        <a:rPr lang="en-GB" sz="1200">
                          <a:latin typeface="Arial" panose="020B0604020202020204" pitchFamily="34" charset="0"/>
                          <a:cs typeface="Arial" panose="020B0604020202020204" pitchFamily="34" charset="0"/>
                        </a:rPr>
                        <a:t>Approval of previous minutes</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10:00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Harry Firth</a:t>
                      </a:r>
                    </a:p>
                  </a:txBody>
                  <a:tcPr marL="108000" marR="108000" marT="108000" marB="108000" anchor="ctr"/>
                </a:tc>
                <a:extLst>
                  <a:ext uri="{0D108BD9-81ED-4DB2-BD59-A6C34878D82A}">
                    <a16:rowId xmlns:a16="http://schemas.microsoft.com/office/drawing/2014/main" val="4251593768"/>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I0292 - Obligate Energy Suppliers to provide photo evidence of Theft in Conveyance to Network Parties </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10:10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Caroline Freimuller</a:t>
                      </a:r>
                    </a:p>
                  </a:txBody>
                  <a:tcPr marL="108000" marR="108000" marT="108000" marB="108000" anchor="ctr"/>
                </a:tc>
                <a:extLst>
                  <a:ext uri="{0D108BD9-81ED-4DB2-BD59-A6C34878D82A}">
                    <a16:rowId xmlns:a16="http://schemas.microsoft.com/office/drawing/2014/main" val="417215534"/>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I0285 - Organisations with multiple role types with EES and SDEP access</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10:25</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Caroline Freimuller</a:t>
                      </a:r>
                    </a:p>
                  </a:txBody>
                  <a:tcPr marL="108000" marR="108000" marT="108000" marB="108000" anchor="ctr"/>
                </a:tc>
                <a:extLst>
                  <a:ext uri="{0D108BD9-81ED-4DB2-BD59-A6C34878D82A}">
                    <a16:rowId xmlns:a16="http://schemas.microsoft.com/office/drawing/2014/main" val="3499771522"/>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I0325 - Post-MHHS Full Transition Complete (M15) REC update </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10:40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Francine Peyroux-Sissoko</a:t>
                      </a:r>
                    </a:p>
                  </a:txBody>
                  <a:tcPr marL="108000" marR="108000" marT="108000" marB="108000" anchor="ctr"/>
                </a:tc>
                <a:extLst>
                  <a:ext uri="{0D108BD9-81ED-4DB2-BD59-A6C34878D82A}">
                    <a16:rowId xmlns:a16="http://schemas.microsoft.com/office/drawing/2014/main" val="2135040863"/>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R0328 - Removal of D0383 &amp; D0384 requirements from Sharing MTDs process</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10:50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Caroline Freimuller</a:t>
                      </a:r>
                    </a:p>
                  </a:txBody>
                  <a:tcPr marL="108000" marR="108000" marT="108000" marB="108000" anchor="ctr"/>
                </a:tc>
                <a:extLst>
                  <a:ext uri="{0D108BD9-81ED-4DB2-BD59-A6C34878D82A}">
                    <a16:rowId xmlns:a16="http://schemas.microsoft.com/office/drawing/2014/main" val="2845921256"/>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R0332 - Amend the REC to permit RECCo to undertake additional code manager activities </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11:00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Bela Ashworth</a:t>
                      </a:r>
                    </a:p>
                  </a:txBody>
                  <a:tcPr marL="108000" marR="108000" marT="108000" marB="108000" anchor="ctr"/>
                </a:tc>
                <a:extLst>
                  <a:ext uri="{0D108BD9-81ED-4DB2-BD59-A6C34878D82A}">
                    <a16:rowId xmlns:a16="http://schemas.microsoft.com/office/drawing/2014/main" val="681745814"/>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I0318 – Introduction of Consumer Consent Solution </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11:10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Harriet Truss</a:t>
                      </a:r>
                    </a:p>
                  </a:txBody>
                  <a:tcPr marL="108000" marR="108000" marT="108000" marB="108000" anchor="ctr"/>
                </a:tc>
                <a:extLst>
                  <a:ext uri="{0D108BD9-81ED-4DB2-BD59-A6C34878D82A}">
                    <a16:rowId xmlns:a16="http://schemas.microsoft.com/office/drawing/2014/main" val="4053502989"/>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Issue Tracker Update</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11:20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Change Team</a:t>
                      </a:r>
                    </a:p>
                  </a:txBody>
                  <a:tcPr marL="108000" marR="108000" marT="108000" marB="108000" anchor="ctr"/>
                </a:tc>
                <a:extLst>
                  <a:ext uri="{0D108BD9-81ED-4DB2-BD59-A6C34878D82A}">
                    <a16:rowId xmlns:a16="http://schemas.microsoft.com/office/drawing/2014/main" val="3999184940"/>
                  </a:ext>
                </a:extLst>
              </a:tr>
              <a:tr h="370840">
                <a:tc>
                  <a:txBody>
                    <a:bodyPr/>
                    <a:lstStyle/>
                    <a:p>
                      <a:r>
                        <a:rPr lang="en-GB" sz="1200" kern="1200">
                          <a:solidFill>
                            <a:schemeClr val="dk1"/>
                          </a:solidFill>
                          <a:latin typeface="Arial" panose="020B0604020202020204" pitchFamily="34" charset="0"/>
                          <a:ea typeface="+mn-ea"/>
                          <a:cs typeface="Arial" panose="020B0604020202020204" pitchFamily="34" charset="0"/>
                        </a:rPr>
                        <a:t>Any other business</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11:30</a:t>
                      </a:r>
                    </a:p>
                  </a:txBody>
                  <a:tcPr marL="108000" marR="108000" marT="108000" marB="108000" anchor="ctr"/>
                </a:tc>
                <a:tc>
                  <a:txBody>
                    <a:bodyPr/>
                    <a:lstStyle/>
                    <a:p>
                      <a:r>
                        <a:rPr lang="en-GB" sz="1200">
                          <a:latin typeface="Arial" panose="020B0604020202020204" pitchFamily="34" charset="0"/>
                          <a:cs typeface="Arial" panose="020B0604020202020204" pitchFamily="34" charset="0"/>
                        </a:rPr>
                        <a:t>All</a:t>
                      </a:r>
                    </a:p>
                  </a:txBody>
                  <a:tcPr marL="108000" marR="108000" marT="108000" marB="108000" anchor="ctr"/>
                </a:tc>
                <a:extLst>
                  <a:ext uri="{0D108BD9-81ED-4DB2-BD59-A6C34878D82A}">
                    <a16:rowId xmlns:a16="http://schemas.microsoft.com/office/drawing/2014/main" val="309025375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2D248-ADFF-40C9-256A-6DC13409AD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A73F2-D376-C2FA-5F63-B153BF42D4D4}"/>
              </a:ext>
            </a:extLst>
          </p:cNvPr>
          <p:cNvSpPr>
            <a:spLocks noGrp="1"/>
          </p:cNvSpPr>
          <p:nvPr>
            <p:ph type="title"/>
          </p:nvPr>
        </p:nvSpPr>
        <p:spPr>
          <a:xfrm>
            <a:off x="3950208" y="2231136"/>
            <a:ext cx="7050547" cy="2092963"/>
          </a:xfrm>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GB">
                <a:cs typeface="Roboto" panose="02000000000000000000" pitchFamily="2" charset="0"/>
              </a:rPr>
            </a:br>
            <a:r>
              <a:rPr lang="en-GB" sz="2400">
                <a:cs typeface="Roboto" panose="02000000000000000000" pitchFamily="2" charset="0"/>
              </a:rPr>
              <a:t>4. </a:t>
            </a:r>
            <a:r>
              <a:rPr lang="en-GB" sz="2700">
                <a:cs typeface="Roboto" panose="02000000000000000000" pitchFamily="2" charset="0"/>
              </a:rPr>
              <a:t>I0292 - Obligate Energy Suppliers to provide photo evidence of Theft in Conveyance to Network Parties </a:t>
            </a:r>
            <a:b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E115D86-5D22-1918-8D6B-5C8AEC16828C}"/>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4086469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a:xfrm>
            <a:off x="838203" y="365129"/>
            <a:ext cx="9979322" cy="660114"/>
          </a:xfrm>
        </p:spPr>
        <p:txBody>
          <a:bodyPr>
            <a:normAutofit fontScale="90000"/>
          </a:bodyPr>
          <a:lstStyle/>
          <a:p>
            <a:r>
              <a:rPr lang="en-GB">
                <a:latin typeface="Roboto"/>
                <a:ea typeface="Roboto"/>
                <a:cs typeface="Roboto"/>
              </a:rPr>
              <a:t>I0292 – </a:t>
            </a:r>
            <a:r>
              <a:rPr lang="en-GB"/>
              <a:t>Obligate Energy Suppliers to provide photo evidence of Theft in Conveyance to Network Parties</a:t>
            </a:r>
            <a:endParaRPr lang="en-GB">
              <a:latin typeface="Roboto"/>
              <a:ea typeface="Roboto"/>
              <a:cs typeface="Roboto"/>
            </a:endParaRP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544128"/>
            <a:ext cx="11967714"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Information Request 13 March to 07 April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5 responses, 3 Network Parties and 2 Energy Suppliers.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Network Parties confirmed photographs from suspected/actual Theft in Conveyance visits would be useful.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Energy Suppliers confirmed they rarely attend such site visits, but did not see any major issues with taking/sharing photos on the occasions it did occur.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36018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4820-E25F-6B86-A815-F6343EBECF0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76E892D-75B3-9DF6-E848-444CB2C347A5}"/>
              </a:ext>
            </a:extLst>
          </p:cNvPr>
          <p:cNvSpPr txBox="1">
            <a:spLocks noGrp="1"/>
          </p:cNvSpPr>
          <p:nvPr>
            <p:ph type="title"/>
          </p:nvPr>
        </p:nvSpPr>
        <p:spPr>
          <a:xfrm>
            <a:off x="838202" y="365129"/>
            <a:ext cx="9677397" cy="660114"/>
          </a:xfrm>
        </p:spPr>
        <p:txBody>
          <a:bodyPr>
            <a:normAutofit fontScale="90000"/>
          </a:bodyPr>
          <a:lstStyle/>
          <a:p>
            <a:r>
              <a:rPr lang="en-GB">
                <a:latin typeface="Roboto"/>
                <a:ea typeface="Roboto"/>
                <a:cs typeface="Roboto"/>
              </a:rPr>
              <a:t>I0292 – </a:t>
            </a:r>
            <a:r>
              <a:rPr lang="en-GB"/>
              <a:t>Obligate Energy Suppliers to provide photo evidence of Theft in Conveyance to Network Parties</a:t>
            </a:r>
            <a:endParaRPr lang="en-GB">
              <a:latin typeface="Roboto"/>
              <a:ea typeface="Roboto"/>
              <a:cs typeface="Roboto"/>
            </a:endParaRPr>
          </a:p>
        </p:txBody>
      </p:sp>
      <p:sp>
        <p:nvSpPr>
          <p:cNvPr id="3" name="TextBox 2">
            <a:extLst>
              <a:ext uri="{FF2B5EF4-FFF2-40B4-BE49-F238E27FC236}">
                <a16:creationId xmlns:a16="http://schemas.microsoft.com/office/drawing/2014/main" id="{1FDE61AB-583C-725F-5E48-D14E9F39A4A0}"/>
              </a:ext>
            </a:extLst>
          </p:cNvPr>
          <p:cNvSpPr txBox="1"/>
          <p:nvPr/>
        </p:nvSpPr>
        <p:spPr>
          <a:xfrm>
            <a:off x="224286" y="1544128"/>
            <a:ext cx="11967714"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Proposed solution – new paragraph 6.11A into Schedule 8 Unbilled Code of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Roboto" panose="02000000000000000000" pitchFamily="2" charset="0"/>
              </a:rPr>
              <a:t>6.11A Where the Energy Supplier (or its Revenue Protection Agent) discovers or suspects Theft in Conveyance, the Energy Supplier shall make all reasonable endeavours to record photographic evidence of actual or suspected Theft in Conveyance (provided that it is safe to do so). If it is not possible to record such photographic evidence, the Energy Supplier shall make all reasonable endeavours to produce a sketch (or similar visual representation) of the actual or suspected Theft in Conveyance. The Energy Supplier shall make such photographic evidence or visual representation available to the relevant Network Party either upon request or proactively. Unless another appropriate and mutually acceptable means of exchange is to be used (in compliance with Paragraph 6.6), the Energy Supplier shall send this via the Secure Data Exchange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Purposefully very similar to the approved legal text under R0253.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Note – this was the legal text circulated at Party impact assessment, there will be some minor tweaks for consultation.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448662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D257F-9244-2602-7AB3-769B53EF863D}"/>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38E694A8-D7E6-3593-1D4A-130F3B23F063}"/>
              </a:ext>
            </a:extLst>
          </p:cNvPr>
          <p:cNvSpPr txBox="1">
            <a:spLocks noGrp="1"/>
          </p:cNvSpPr>
          <p:nvPr>
            <p:ph type="title"/>
          </p:nvPr>
        </p:nvSpPr>
        <p:spPr>
          <a:xfrm>
            <a:off x="838202" y="365129"/>
            <a:ext cx="9504869" cy="660114"/>
          </a:xfrm>
        </p:spPr>
        <p:txBody>
          <a:bodyPr>
            <a:normAutofit fontScale="90000"/>
          </a:bodyPr>
          <a:lstStyle/>
          <a:p>
            <a:r>
              <a:rPr lang="en-GB">
                <a:latin typeface="Roboto"/>
                <a:ea typeface="Roboto"/>
                <a:cs typeface="Roboto"/>
              </a:rPr>
              <a:t>I0292 – </a:t>
            </a:r>
            <a:r>
              <a:rPr lang="en-GB"/>
              <a:t>Obligate Energy Suppliers to provide photo evidence of Theft in Conveyance to Network Parties</a:t>
            </a:r>
            <a:endParaRPr lang="en-GB">
              <a:latin typeface="Roboto"/>
              <a:ea typeface="Roboto"/>
              <a:cs typeface="Roboto"/>
            </a:endParaRPr>
          </a:p>
        </p:txBody>
      </p:sp>
      <p:sp>
        <p:nvSpPr>
          <p:cNvPr id="3" name="TextBox 2">
            <a:extLst>
              <a:ext uri="{FF2B5EF4-FFF2-40B4-BE49-F238E27FC236}">
                <a16:creationId xmlns:a16="http://schemas.microsoft.com/office/drawing/2014/main" id="{B835E3EE-0FA4-85C1-B55E-E1F4873E6D59}"/>
              </a:ext>
            </a:extLst>
          </p:cNvPr>
          <p:cNvSpPr txBox="1"/>
          <p:nvPr/>
        </p:nvSpPr>
        <p:spPr>
          <a:xfrm>
            <a:off x="224286" y="1544128"/>
            <a:ext cx="11967714"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Party impact assessment ran 10 to 31 July 2026 – responses are being reviewed by the Code Manager.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Are there any further comments Parties wish to submit?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This is not the last chance to submit comments, there will be a consultation opened in the future.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34167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BE65F-D657-FCCA-FE24-B7C3043441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8569B8-63D1-7269-74B0-CC28C367F52A}"/>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5</a:t>
            </a:r>
            <a:r>
              <a:rPr lang="en-GB" sz="2400">
                <a:cs typeface="Roboto" panose="02000000000000000000" pitchFamily="2" charset="0"/>
              </a:rPr>
              <a:t>. </a:t>
            </a:r>
            <a:r>
              <a:rPr lang="en-GB">
                <a:latin typeface="Arial" panose="020B0604020202020204" pitchFamily="34" charset="0"/>
                <a:cs typeface="Arial" panose="020B0604020202020204" pitchFamily="34" charset="0"/>
              </a:rPr>
              <a:t>I0285 - Organisations with multiple role types with EES and SDEP access</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236BA54-08D6-908D-F527-B9A4C44BABE1}"/>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2320883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r>
              <a:rPr lang="en-GB">
                <a:latin typeface="Roboto"/>
                <a:ea typeface="Roboto"/>
                <a:cs typeface="Roboto"/>
              </a:rPr>
              <a:t>I0285 – </a:t>
            </a:r>
            <a:r>
              <a:rPr lang="en-GB"/>
              <a:t>Organisations with multiple role types EES and SDEP access</a:t>
            </a:r>
            <a:endParaRPr lang="en-GB">
              <a:latin typeface="Roboto"/>
              <a:ea typeface="Roboto"/>
              <a:cs typeface="Roboto"/>
            </a:endParaRP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544128"/>
            <a:ext cx="11731925" cy="437042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It is currently not possible for organisations with multiple role types to have the same person be able to access all assigned role types within the Secure Data Exchange Portal (SDEP) without having a unique email address for each role type.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E.G. If you are both a DNO and a GT, or a Supplier and a MEM, and have the same operational staff working on both parts of the business, those staff members need 2 email addresses to log into SDEP – one for each role type.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GTs and MEMs do not currently have access to SDEP, but it is expected they both may in the future.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R0162 Access to SDES for Gas Networks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R0253 Theft - DNO/Networks not providing photos – will require GTs to source another secure method to send photos to Energy Suppliers as they cannot use SDEP currently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266020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096CF-5B94-39A2-E79F-67AC0F0F9CA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15268A53-9ECF-9CC1-1A89-7E002A22A065}"/>
              </a:ext>
            </a:extLst>
          </p:cNvPr>
          <p:cNvSpPr txBox="1">
            <a:spLocks noGrp="1"/>
          </p:cNvSpPr>
          <p:nvPr>
            <p:ph type="title"/>
          </p:nvPr>
        </p:nvSpPr>
        <p:spPr/>
        <p:txBody>
          <a:bodyPr>
            <a:normAutofit fontScale="90000"/>
          </a:bodyPr>
          <a:lstStyle/>
          <a:p>
            <a:r>
              <a:rPr lang="en-GB">
                <a:latin typeface="Roboto"/>
                <a:ea typeface="Roboto"/>
                <a:cs typeface="Roboto"/>
              </a:rPr>
              <a:t>I0285 – </a:t>
            </a:r>
            <a:r>
              <a:rPr lang="en-GB"/>
              <a:t>Organisations with multiple role types EES and SDEP access</a:t>
            </a:r>
            <a:endParaRPr lang="en-GB">
              <a:latin typeface="Roboto"/>
              <a:ea typeface="Roboto"/>
              <a:cs typeface="Roboto"/>
            </a:endParaRPr>
          </a:p>
        </p:txBody>
      </p:sp>
      <p:pic>
        <p:nvPicPr>
          <p:cNvPr id="4" name="Picture 3">
            <a:extLst>
              <a:ext uri="{FF2B5EF4-FFF2-40B4-BE49-F238E27FC236}">
                <a16:creationId xmlns:a16="http://schemas.microsoft.com/office/drawing/2014/main" id="{02B9DA03-61E5-062D-934F-D8D9FFF7625B}"/>
              </a:ext>
            </a:extLst>
          </p:cNvPr>
          <p:cNvPicPr>
            <a:picLocks noChangeAspect="1"/>
          </p:cNvPicPr>
          <p:nvPr/>
        </p:nvPicPr>
        <p:blipFill>
          <a:blip r:embed="rId2"/>
          <a:stretch>
            <a:fillRect/>
          </a:stretch>
        </p:blipFill>
        <p:spPr>
          <a:xfrm>
            <a:off x="651200" y="1809943"/>
            <a:ext cx="4346460" cy="2790286"/>
          </a:xfrm>
          <a:prstGeom prst="rect">
            <a:avLst/>
          </a:prstGeom>
        </p:spPr>
      </p:pic>
      <p:pic>
        <p:nvPicPr>
          <p:cNvPr id="5" name="Picture 4">
            <a:extLst>
              <a:ext uri="{FF2B5EF4-FFF2-40B4-BE49-F238E27FC236}">
                <a16:creationId xmlns:a16="http://schemas.microsoft.com/office/drawing/2014/main" id="{79B6EA66-1529-AAA7-724E-9DB6F44B9653}"/>
              </a:ext>
            </a:extLst>
          </p:cNvPr>
          <p:cNvPicPr>
            <a:picLocks noChangeAspect="1"/>
          </p:cNvPicPr>
          <p:nvPr/>
        </p:nvPicPr>
        <p:blipFill>
          <a:blip r:embed="rId3"/>
          <a:stretch>
            <a:fillRect/>
          </a:stretch>
        </p:blipFill>
        <p:spPr>
          <a:xfrm>
            <a:off x="7047691" y="1909961"/>
            <a:ext cx="4238625" cy="2796540"/>
          </a:xfrm>
          <a:prstGeom prst="rect">
            <a:avLst/>
          </a:prstGeom>
        </p:spPr>
      </p:pic>
      <p:sp>
        <p:nvSpPr>
          <p:cNvPr id="6" name="TextBox 5">
            <a:extLst>
              <a:ext uri="{FF2B5EF4-FFF2-40B4-BE49-F238E27FC236}">
                <a16:creationId xmlns:a16="http://schemas.microsoft.com/office/drawing/2014/main" id="{71DC553D-36B5-B6B8-44BD-794020472877}"/>
              </a:ext>
            </a:extLst>
          </p:cNvPr>
          <p:cNvSpPr txBox="1"/>
          <p:nvPr/>
        </p:nvSpPr>
        <p:spPr>
          <a:xfrm>
            <a:off x="405441" y="1440611"/>
            <a:ext cx="20185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Today:</a:t>
            </a:r>
          </a:p>
        </p:txBody>
      </p:sp>
      <p:sp>
        <p:nvSpPr>
          <p:cNvPr id="8" name="TextBox 7">
            <a:extLst>
              <a:ext uri="{FF2B5EF4-FFF2-40B4-BE49-F238E27FC236}">
                <a16:creationId xmlns:a16="http://schemas.microsoft.com/office/drawing/2014/main" id="{256AF593-8C14-A50B-4F4E-09FBA3B998B8}"/>
              </a:ext>
            </a:extLst>
          </p:cNvPr>
          <p:cNvSpPr txBox="1"/>
          <p:nvPr/>
        </p:nvSpPr>
        <p:spPr>
          <a:xfrm>
            <a:off x="6484188" y="1440611"/>
            <a:ext cx="20185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Proposed:</a:t>
            </a:r>
          </a:p>
        </p:txBody>
      </p:sp>
      <p:sp>
        <p:nvSpPr>
          <p:cNvPr id="10" name="TextBox 9">
            <a:extLst>
              <a:ext uri="{FF2B5EF4-FFF2-40B4-BE49-F238E27FC236}">
                <a16:creationId xmlns:a16="http://schemas.microsoft.com/office/drawing/2014/main" id="{47221EA6-F9AD-43B1-1CD3-7DE62136180F}"/>
              </a:ext>
            </a:extLst>
          </p:cNvPr>
          <p:cNvSpPr txBox="1"/>
          <p:nvPr/>
        </p:nvSpPr>
        <p:spPr>
          <a:xfrm>
            <a:off x="405441" y="5048058"/>
            <a:ext cx="10880875" cy="1498487"/>
          </a:xfrm>
          <a:prstGeom prst="rect">
            <a:avLst/>
          </a:prstGeom>
          <a:noFill/>
        </p:spPr>
        <p:txBody>
          <a:bodyPr wrap="square">
            <a:spAutoFit/>
          </a:bodyPr>
          <a:lstStyle/>
          <a:p>
            <a:pPr marL="285750" marR="0" lvl="0" indent="-285750" algn="l" defTabSz="914400" rtl="0" eaLnBrk="1" fontAlgn="auto" latinLnBrk="0" hangingPunct="1">
              <a:lnSpc>
                <a:spcPct val="115000"/>
              </a:lnSpc>
              <a:spcBef>
                <a:spcPts val="6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ability to switch between different company groups using the same email address will be applicable to SDEP only, the same functionality will not be applied to ECOES.</a:t>
            </a:r>
          </a:p>
          <a:p>
            <a:pPr marL="285750" marR="0" lvl="0" indent="-285750" algn="l" defTabSz="914400" rtl="0" eaLnBrk="1" fontAlgn="auto" latinLnBrk="0" hangingPunct="1">
              <a:lnSpc>
                <a:spcPct val="115000"/>
              </a:lnSpc>
              <a:spcBef>
                <a:spcPts val="600"/>
              </a:spcBef>
              <a:spcAft>
                <a:spcPts val="6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Technical requirements provided to the SDES Provider are found within the Solution Development Report.</a:t>
            </a:r>
          </a:p>
        </p:txBody>
      </p:sp>
    </p:spTree>
    <p:extLst>
      <p:ext uri="{BB962C8B-B14F-4D97-AF65-F5344CB8AC3E}">
        <p14:creationId xmlns:p14="http://schemas.microsoft.com/office/powerpoint/2010/main" val="2223217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F10A2-9650-AE6B-BDFE-9342729F6F6D}"/>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55ED468A-1DD0-EAA9-5194-46F707048A33}"/>
              </a:ext>
            </a:extLst>
          </p:cNvPr>
          <p:cNvSpPr txBox="1">
            <a:spLocks noGrp="1"/>
          </p:cNvSpPr>
          <p:nvPr>
            <p:ph type="title"/>
          </p:nvPr>
        </p:nvSpPr>
        <p:spPr/>
        <p:txBody>
          <a:bodyPr>
            <a:normAutofit fontScale="90000"/>
          </a:bodyPr>
          <a:lstStyle/>
          <a:p>
            <a:r>
              <a:rPr lang="en-GB">
                <a:latin typeface="Roboto"/>
                <a:ea typeface="Roboto"/>
                <a:cs typeface="Roboto"/>
              </a:rPr>
              <a:t>I0285 – </a:t>
            </a:r>
            <a:r>
              <a:rPr lang="en-GB"/>
              <a:t>Organisations with multiple role types EES and SDEP access</a:t>
            </a:r>
            <a:endParaRPr lang="en-GB">
              <a:latin typeface="Roboto"/>
              <a:ea typeface="Roboto"/>
              <a:cs typeface="Roboto"/>
            </a:endParaRPr>
          </a:p>
        </p:txBody>
      </p:sp>
      <p:sp>
        <p:nvSpPr>
          <p:cNvPr id="3" name="TextBox 2">
            <a:extLst>
              <a:ext uri="{FF2B5EF4-FFF2-40B4-BE49-F238E27FC236}">
                <a16:creationId xmlns:a16="http://schemas.microsoft.com/office/drawing/2014/main" id="{CF65A829-DB2E-860C-187A-ADAB90E82DCB}"/>
              </a:ext>
            </a:extLst>
          </p:cNvPr>
          <p:cNvSpPr txBox="1"/>
          <p:nvPr/>
        </p:nvSpPr>
        <p:spPr>
          <a:xfrm>
            <a:off x="224286" y="1544128"/>
            <a:ext cx="11731925" cy="42165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As well as the MAUs at Company Group level, there is proposed to be a new Organisation MAU. This Organisation MAU will be able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Manage the set up of any company groups required to sit under the organisation level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Set up and edit any company group MAUs for company groups within their organisation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Add users to any company group within their organisation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Company Group level MAUs will be able to add users to their Company Group, but not to other Company Groups within the Organisation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109047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F4E82-E303-08BA-B6B4-6F555BE3A02D}"/>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F186094-D4F0-F0E9-DDC2-2B1796825388}"/>
              </a:ext>
            </a:extLst>
          </p:cNvPr>
          <p:cNvSpPr txBox="1">
            <a:spLocks noGrp="1"/>
          </p:cNvSpPr>
          <p:nvPr>
            <p:ph type="title"/>
          </p:nvPr>
        </p:nvSpPr>
        <p:spPr/>
        <p:txBody>
          <a:bodyPr>
            <a:normAutofit fontScale="90000"/>
          </a:bodyPr>
          <a:lstStyle/>
          <a:p>
            <a:r>
              <a:rPr lang="en-GB">
                <a:latin typeface="Roboto"/>
                <a:ea typeface="Roboto"/>
                <a:cs typeface="Roboto"/>
              </a:rPr>
              <a:t>I0285 – </a:t>
            </a:r>
            <a:r>
              <a:rPr lang="en-GB"/>
              <a:t>Organisations with multiple role types EES and SDEP access</a:t>
            </a:r>
            <a:endParaRPr lang="en-GB">
              <a:latin typeface="Roboto"/>
              <a:ea typeface="Roboto"/>
              <a:cs typeface="Roboto"/>
            </a:endParaRPr>
          </a:p>
        </p:txBody>
      </p:sp>
      <p:sp>
        <p:nvSpPr>
          <p:cNvPr id="3" name="TextBox 2">
            <a:extLst>
              <a:ext uri="{FF2B5EF4-FFF2-40B4-BE49-F238E27FC236}">
                <a16:creationId xmlns:a16="http://schemas.microsoft.com/office/drawing/2014/main" id="{617B24DD-C3C6-C1DC-566F-62FBB43A54CC}"/>
              </a:ext>
            </a:extLst>
          </p:cNvPr>
          <p:cNvSpPr txBox="1"/>
          <p:nvPr/>
        </p:nvSpPr>
        <p:spPr>
          <a:xfrm>
            <a:off x="224286" y="1544128"/>
            <a:ext cx="11731925"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AD288C71-EB67-7F23-15BA-AC163F840E47}"/>
              </a:ext>
            </a:extLst>
          </p:cNvPr>
          <p:cNvSpPr txBox="1"/>
          <p:nvPr/>
        </p:nvSpPr>
        <p:spPr>
          <a:xfrm>
            <a:off x="224286" y="1544128"/>
            <a:ext cx="11731925" cy="393954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Legal text to support this technical change has been drafted, impacts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Schedule 1 – Interpretations and Definitions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EES Service Definition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SDES Service Definition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This has been reviewed by the REC legal advisors, and has been provided at Party impact assessment (currently open) for comments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162117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1025D-857F-6C31-0197-BDE61EC46C8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AE372433-96C3-DAE3-745E-FE9FDAE561BA}"/>
              </a:ext>
            </a:extLst>
          </p:cNvPr>
          <p:cNvSpPr txBox="1">
            <a:spLocks noGrp="1"/>
          </p:cNvSpPr>
          <p:nvPr>
            <p:ph type="title"/>
          </p:nvPr>
        </p:nvSpPr>
        <p:spPr/>
        <p:txBody>
          <a:bodyPr>
            <a:normAutofit fontScale="90000"/>
          </a:bodyPr>
          <a:lstStyle/>
          <a:p>
            <a:r>
              <a:rPr lang="en-GB">
                <a:latin typeface="Roboto"/>
                <a:ea typeface="Roboto"/>
                <a:cs typeface="Roboto"/>
              </a:rPr>
              <a:t>I0285 – </a:t>
            </a:r>
            <a:r>
              <a:rPr lang="en-GB"/>
              <a:t>Organisations with multiple role types EES and SDEP access</a:t>
            </a:r>
            <a:endParaRPr lang="en-GB">
              <a:latin typeface="Roboto"/>
              <a:ea typeface="Roboto"/>
              <a:cs typeface="Roboto"/>
            </a:endParaRPr>
          </a:p>
        </p:txBody>
      </p:sp>
      <p:sp>
        <p:nvSpPr>
          <p:cNvPr id="3" name="TextBox 2">
            <a:extLst>
              <a:ext uri="{FF2B5EF4-FFF2-40B4-BE49-F238E27FC236}">
                <a16:creationId xmlns:a16="http://schemas.microsoft.com/office/drawing/2014/main" id="{E27DBD66-C79D-8CD2-F8BA-6F02D14253B5}"/>
              </a:ext>
            </a:extLst>
          </p:cNvPr>
          <p:cNvSpPr txBox="1"/>
          <p:nvPr/>
        </p:nvSpPr>
        <p:spPr>
          <a:xfrm>
            <a:off x="224286" y="1544128"/>
            <a:ext cx="11731925"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929C4483-FA15-63BB-A452-B9203500A0E0}"/>
              </a:ext>
            </a:extLst>
          </p:cNvPr>
          <p:cNvSpPr txBox="1"/>
          <p:nvPr/>
        </p:nvSpPr>
        <p:spPr>
          <a:xfrm>
            <a:off x="224286" y="1544128"/>
            <a:ext cx="11731925" cy="393954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Service Provider impact assessment outputs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As part of implementation, a migration task would be required to move all existing company groups to sit under an organisation. Discussions on-going on how this will be managed.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Dependency for the build of </a:t>
            </a:r>
            <a:r>
              <a:rPr kumimoji="0" lang="en-GB" sz="18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R0122 SDEP Review Improvements (2) – Usability </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to be completed before the I0285 build can begin, as it will be built on top of the R0122 functionality.</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Note – R0122 must be built before I0285 build can begin, but does not need to be implemented.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Total cost for design, build and test is £106,231, with no on-going costs identified.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Total time required for design, build and test is 127 days (~25 weeks)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307084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63668-465A-162C-F04B-2C389D2D55C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53718363-5B42-3DB3-7D47-7F3442DA9546}"/>
              </a:ext>
            </a:extLst>
          </p:cNvPr>
          <p:cNvSpPr txBox="1">
            <a:spLocks noGrp="1"/>
          </p:cNvSpPr>
          <p:nvPr>
            <p:ph type="title"/>
          </p:nvPr>
        </p:nvSpPr>
        <p:spPr/>
        <p:txBody>
          <a:bodyPr>
            <a:normAutofit fontScale="90000"/>
          </a:bodyPr>
          <a:lstStyle/>
          <a:p>
            <a:r>
              <a:rPr lang="en-GB">
                <a:latin typeface="Roboto"/>
                <a:ea typeface="Roboto"/>
                <a:cs typeface="Roboto"/>
              </a:rPr>
              <a:t>I0285 – </a:t>
            </a:r>
            <a:r>
              <a:rPr lang="en-GB"/>
              <a:t>Organisations with multiple role types EES and SDEP access</a:t>
            </a:r>
            <a:endParaRPr lang="en-GB">
              <a:latin typeface="Roboto"/>
              <a:ea typeface="Roboto"/>
              <a:cs typeface="Roboto"/>
            </a:endParaRPr>
          </a:p>
        </p:txBody>
      </p:sp>
      <p:sp>
        <p:nvSpPr>
          <p:cNvPr id="3" name="TextBox 2">
            <a:extLst>
              <a:ext uri="{FF2B5EF4-FFF2-40B4-BE49-F238E27FC236}">
                <a16:creationId xmlns:a16="http://schemas.microsoft.com/office/drawing/2014/main" id="{BFEB011A-371D-A7B7-0302-C1F2D27DC9A0}"/>
              </a:ext>
            </a:extLst>
          </p:cNvPr>
          <p:cNvSpPr txBox="1"/>
          <p:nvPr/>
        </p:nvSpPr>
        <p:spPr>
          <a:xfrm>
            <a:off x="224286" y="1544128"/>
            <a:ext cx="11731925"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AE59BD15-5EF7-58F4-DA5B-4B0CC603EA59}"/>
              </a:ext>
            </a:extLst>
          </p:cNvPr>
          <p:cNvSpPr txBox="1"/>
          <p:nvPr/>
        </p:nvSpPr>
        <p:spPr>
          <a:xfrm>
            <a:off x="224286" y="1544128"/>
            <a:ext cx="11731925"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Next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Party impact assessment – 31 July to 28 August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Code Manager to review responses to Party impact assessment, identify any changes required to solution and conduct business case assessment.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Update to be provided to Technical Expert Panel no later than October meeting.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170306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AC4B-F350-F2F7-71AF-DD588F90F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6F68C-69A7-F29D-3004-81CF0407B97A}"/>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6</a:t>
            </a:r>
            <a:r>
              <a:rPr lang="en-GB" sz="2400">
                <a:cs typeface="Roboto" panose="02000000000000000000" pitchFamily="2" charset="0"/>
              </a:rPr>
              <a:t>. </a:t>
            </a:r>
            <a:r>
              <a:rPr lang="en-GB">
                <a:latin typeface="Arial" panose="020B0604020202020204" pitchFamily="34" charset="0"/>
                <a:cs typeface="Arial" panose="020B0604020202020204" pitchFamily="34" charset="0"/>
              </a:rPr>
              <a:t>I0325 - Post-MHHS Full Transition Complete (M15) REC update </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AB2F5886-18FE-6DCB-B9F5-20A80E68AB5F}"/>
              </a:ext>
            </a:extLst>
          </p:cNvPr>
          <p:cNvSpPr>
            <a:spLocks noGrp="1"/>
          </p:cNvSpPr>
          <p:nvPr>
            <p:ph type="body" sz="quarter" idx="10"/>
          </p:nvPr>
        </p:nvSpPr>
        <p:spPr/>
        <p:txBody>
          <a:bodyPr/>
          <a:lstStyle/>
          <a:p>
            <a:r>
              <a:rPr lang="en-GB">
                <a:cs typeface="Roboto" panose="02000000000000000000" pitchFamily="2" charset="0"/>
              </a:rPr>
              <a:t>Francine Peyroux-Sissoko</a:t>
            </a:r>
          </a:p>
        </p:txBody>
      </p:sp>
    </p:spTree>
    <p:extLst>
      <p:ext uri="{BB962C8B-B14F-4D97-AF65-F5344CB8AC3E}">
        <p14:creationId xmlns:p14="http://schemas.microsoft.com/office/powerpoint/2010/main" val="2059362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E564-B3C7-6243-512D-A077FD2D1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13393-3840-6B5D-F257-17D4E5FB61D8}"/>
              </a:ext>
            </a:extLst>
          </p:cNvPr>
          <p:cNvSpPr>
            <a:spLocks noGrp="1"/>
          </p:cNvSpPr>
          <p:nvPr>
            <p:ph type="title"/>
          </p:nvPr>
        </p:nvSpPr>
        <p:spPr/>
        <p:txBody>
          <a:bodyPr>
            <a:normAutofit fontScale="90000"/>
          </a:bodyPr>
          <a:lstStyle/>
          <a:p>
            <a:r>
              <a:rPr lang="en-US"/>
              <a:t>I0325 – </a:t>
            </a:r>
            <a:r>
              <a:rPr lang="en-GB"/>
              <a:t>Post-MHHS Full Transition Complete (M15) REC updates</a:t>
            </a:r>
          </a:p>
        </p:txBody>
      </p:sp>
      <p:sp>
        <p:nvSpPr>
          <p:cNvPr id="7" name="TextBox 6">
            <a:extLst>
              <a:ext uri="{FF2B5EF4-FFF2-40B4-BE49-F238E27FC236}">
                <a16:creationId xmlns:a16="http://schemas.microsoft.com/office/drawing/2014/main" id="{B0EDC7A8-B9A6-2BB9-77B2-D84275FEB272}"/>
              </a:ext>
            </a:extLst>
          </p:cNvPr>
          <p:cNvSpPr txBox="1"/>
          <p:nvPr/>
        </p:nvSpPr>
        <p:spPr>
          <a:xfrm>
            <a:off x="113913" y="1172705"/>
            <a:ext cx="11203943" cy="5437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Background</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REC was updated to add requirements that support the transition to, and enduring operation of the MHHS arrangements.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As part of the MHHS transition, each impacted Metering Point will be migrated using processes defined in Codes, including the REC.</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Once this migration activity is complete, the legacy and transitional arrangements will become redundant and should be removed from the REC to support its efficient operation.</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MHHS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Issue has been noted by the programme who will be seeking confidence that there are no unintended impacts to MHHS Implementation, particularly regarding the timing of the changes to be made.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Cross-Code Impacts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It is expected that the BSC and DCUSA will also look to identify what legacy, and transitional arrangements should be removed from their governed documents.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Cross-code coordination may be required for consultation on, or implementation of parts of the solution to I0325 where there are dependencies between the Codes.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This however does not impact the development of the REC solution itself.</a:t>
            </a:r>
          </a:p>
        </p:txBody>
      </p:sp>
    </p:spTree>
    <p:extLst>
      <p:ext uri="{BB962C8B-B14F-4D97-AF65-F5344CB8AC3E}">
        <p14:creationId xmlns:p14="http://schemas.microsoft.com/office/powerpoint/2010/main" val="142659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72428-7E3C-62B5-1199-94EE39D56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C3094C-7A64-AA0C-CCF4-81FD8455572B}"/>
              </a:ext>
            </a:extLst>
          </p:cNvPr>
          <p:cNvSpPr>
            <a:spLocks noGrp="1"/>
          </p:cNvSpPr>
          <p:nvPr>
            <p:ph type="title"/>
          </p:nvPr>
        </p:nvSpPr>
        <p:spPr/>
        <p:txBody>
          <a:bodyPr>
            <a:normAutofit fontScale="90000"/>
          </a:bodyPr>
          <a:lstStyle/>
          <a:p>
            <a:r>
              <a:rPr lang="en-US"/>
              <a:t>I0325 – </a:t>
            </a:r>
            <a:r>
              <a:rPr lang="en-GB"/>
              <a:t>Post-MHHS Full Transition Complete (M15) REC updates</a:t>
            </a:r>
          </a:p>
        </p:txBody>
      </p:sp>
      <p:sp>
        <p:nvSpPr>
          <p:cNvPr id="7" name="TextBox 6">
            <a:extLst>
              <a:ext uri="{FF2B5EF4-FFF2-40B4-BE49-F238E27FC236}">
                <a16:creationId xmlns:a16="http://schemas.microsoft.com/office/drawing/2014/main" id="{701C9E70-9610-7D2D-CEF7-AF00C03F4ED8}"/>
              </a:ext>
            </a:extLst>
          </p:cNvPr>
          <p:cNvSpPr txBox="1"/>
          <p:nvPr/>
        </p:nvSpPr>
        <p:spPr>
          <a:xfrm>
            <a:off x="113913" y="1172705"/>
            <a:ext cx="11048667" cy="48568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Solution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the identified legal drafting changes within the main REC governed products provided in the submission.</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the legal drafting for further Category 2 and 3 products which are potentially impacted.</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 amendments required to the Electricity Enquiry Service (EES), in respect of a number of redundant data items.</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Identify amendments required to the Data Specification’s Market Message and Data Item Catalogues.</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Confirm implementation timing and approach for all scoped areas (EES technical delivery and Data Specs may be different from the other products) with the expectation that no changes will be made until after the MHHS Programme Milestone M15, currently planned for 07 May 2027.</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 impacts on other industry Codes and on the provision of REC Services will be considered.</a:t>
            </a:r>
          </a:p>
          <a:p>
            <a:pPr marL="285750" marR="0" lvl="0" indent="-285750" algn="l" defTabSz="914400" rtl="0" eaLnBrk="1" fontAlgn="auto" latinLnBrk="0" hangingPunct="1">
              <a:lnSpc>
                <a:spcPct val="115000"/>
              </a:lnSpc>
              <a:spcBef>
                <a:spcPts val="400"/>
              </a:spcBef>
              <a:spcAft>
                <a:spcPts val="4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Any consequential impacts on REC guidance will also be identified.</a:t>
            </a:r>
          </a:p>
        </p:txBody>
      </p:sp>
    </p:spTree>
    <p:extLst>
      <p:ext uri="{BB962C8B-B14F-4D97-AF65-F5344CB8AC3E}">
        <p14:creationId xmlns:p14="http://schemas.microsoft.com/office/powerpoint/2010/main" val="152139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52103-D1C9-7B8F-E0E3-1B9BF83C9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3A201-61C2-CF3F-9BB1-ED39958A5FD0}"/>
              </a:ext>
            </a:extLst>
          </p:cNvPr>
          <p:cNvSpPr>
            <a:spLocks noGrp="1"/>
          </p:cNvSpPr>
          <p:nvPr>
            <p:ph type="title"/>
          </p:nvPr>
        </p:nvSpPr>
        <p:spPr/>
        <p:txBody>
          <a:bodyPr>
            <a:normAutofit/>
          </a:bodyPr>
          <a:lstStyle/>
          <a:p>
            <a:r>
              <a:rPr lang="en-US"/>
              <a:t>I0325 – </a:t>
            </a:r>
            <a:r>
              <a:rPr lang="en-GB"/>
              <a:t>Scope list – known impacts</a:t>
            </a:r>
          </a:p>
        </p:txBody>
      </p:sp>
      <p:sp>
        <p:nvSpPr>
          <p:cNvPr id="7" name="TextBox 6">
            <a:extLst>
              <a:ext uri="{FF2B5EF4-FFF2-40B4-BE49-F238E27FC236}">
                <a16:creationId xmlns:a16="http://schemas.microsoft.com/office/drawing/2014/main" id="{39BA3D08-7B10-CC85-4479-CA0ED4EB6DF7}"/>
              </a:ext>
            </a:extLst>
          </p:cNvPr>
          <p:cNvSpPr txBox="1"/>
          <p:nvPr/>
        </p:nvSpPr>
        <p:spPr>
          <a:xfrm>
            <a:off x="1229259" y="1155826"/>
            <a:ext cx="151894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Category 1</a:t>
            </a:r>
            <a:endPar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3" name="Table 2">
            <a:extLst>
              <a:ext uri="{FF2B5EF4-FFF2-40B4-BE49-F238E27FC236}">
                <a16:creationId xmlns:a16="http://schemas.microsoft.com/office/drawing/2014/main" id="{3163CF25-5ED5-D432-0D92-28A0654301C7}"/>
              </a:ext>
            </a:extLst>
          </p:cNvPr>
          <p:cNvGraphicFramePr>
            <a:graphicFrameLocks noGrp="1"/>
          </p:cNvGraphicFramePr>
          <p:nvPr/>
        </p:nvGraphicFramePr>
        <p:xfrm>
          <a:off x="509645" y="1670143"/>
          <a:ext cx="2958173" cy="5120216"/>
        </p:xfrm>
        <a:graphic>
          <a:graphicData uri="http://schemas.openxmlformats.org/drawingml/2006/table">
            <a:tbl>
              <a:tblPr>
                <a:tableStyleId>{8799B23B-EC83-4686-B30A-512413B5E67A}</a:tableStyleId>
              </a:tblPr>
              <a:tblGrid>
                <a:gridCol w="2958173">
                  <a:extLst>
                    <a:ext uri="{9D8B030D-6E8A-4147-A177-3AD203B41FA5}">
                      <a16:colId xmlns:a16="http://schemas.microsoft.com/office/drawing/2014/main" val="299639275"/>
                    </a:ext>
                  </a:extLst>
                </a:gridCol>
              </a:tblGrid>
              <a:tr h="222772">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REC Main Body</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475578339"/>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1 - Interpretations and Definitions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2659532758"/>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9 - Qualification and Maintenance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303122357"/>
                  </a:ext>
                </a:extLst>
              </a:tr>
              <a:tr h="222772">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12 - Data Access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3566932542"/>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13 - Transfer of Consumer Data</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1606068891"/>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14 - Metering Operations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2091464027"/>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23 - Registration Services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2715598175"/>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24 - Switching Data Management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2856335940"/>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25 - Central Switching Service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2026564543"/>
                  </a:ext>
                </a:extLst>
              </a:tr>
              <a:tr h="222772">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27 - RMP Lifecycle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4090125849"/>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28 - Related Metering Points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3213397135"/>
                  </a:ext>
                </a:extLst>
              </a:tr>
              <a:tr h="334157">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29 - Address Management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3974063572"/>
                  </a:ext>
                </a:extLst>
              </a:tr>
              <a:tr h="556929">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30 - Resolution of Consumer Facing Switching and Billing Issues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1252944989"/>
                  </a:ext>
                </a:extLst>
              </a:tr>
              <a:tr h="222772">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Schedule 34 - MHHS Migration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751" marR="3751" marT="3751" marB="0"/>
                </a:tc>
                <a:extLst>
                  <a:ext uri="{0D108BD9-81ED-4DB2-BD59-A6C34878D82A}">
                    <a16:rowId xmlns:a16="http://schemas.microsoft.com/office/drawing/2014/main" val="599726231"/>
                  </a:ext>
                </a:extLst>
              </a:tr>
            </a:tbl>
          </a:graphicData>
        </a:graphic>
      </p:graphicFrame>
      <p:graphicFrame>
        <p:nvGraphicFramePr>
          <p:cNvPr id="6" name="Table 5">
            <a:extLst>
              <a:ext uri="{FF2B5EF4-FFF2-40B4-BE49-F238E27FC236}">
                <a16:creationId xmlns:a16="http://schemas.microsoft.com/office/drawing/2014/main" id="{9E23CCF5-8BA2-F97F-12DD-B93560338904}"/>
              </a:ext>
            </a:extLst>
          </p:cNvPr>
          <p:cNvGraphicFramePr>
            <a:graphicFrameLocks noGrp="1"/>
          </p:cNvGraphicFramePr>
          <p:nvPr/>
        </p:nvGraphicFramePr>
        <p:xfrm>
          <a:off x="4621644" y="1670143"/>
          <a:ext cx="2236015" cy="2385060"/>
        </p:xfrm>
        <a:graphic>
          <a:graphicData uri="http://schemas.openxmlformats.org/drawingml/2006/table">
            <a:tbl>
              <a:tblPr>
                <a:tableStyleId>{8799B23B-EC83-4686-B30A-512413B5E67A}</a:tableStyleId>
              </a:tblPr>
              <a:tblGrid>
                <a:gridCol w="2236015">
                  <a:extLst>
                    <a:ext uri="{9D8B030D-6E8A-4147-A177-3AD203B41FA5}">
                      <a16:colId xmlns:a16="http://schemas.microsoft.com/office/drawing/2014/main" val="1554261730"/>
                    </a:ext>
                  </a:extLst>
                </a:gridCol>
              </a:tblGrid>
              <a:tr h="368300">
                <a:tc>
                  <a:txBody>
                    <a:bodyPr/>
                    <a:lstStyle/>
                    <a:p>
                      <a:pPr algn="l" fontAlgn="t">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Consolidated Metering Code of Practice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2195361919"/>
                  </a:ext>
                </a:extLst>
              </a:tr>
              <a:tr h="368300">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CSS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1715131966"/>
                  </a:ext>
                </a:extLst>
              </a:tr>
              <a:tr h="368300">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EES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198192992"/>
                  </a:ext>
                </a:extLst>
              </a:tr>
              <a:tr h="368300">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ERDS Service Definition</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2932145741"/>
                  </a:ext>
                </a:extLst>
              </a:tr>
              <a:tr h="368300">
                <a:tc>
                  <a:txBody>
                    <a:bodyPr/>
                    <a:lstStyle/>
                    <a:p>
                      <a:pPr algn="l" fontAlgn="b">
                        <a:buNone/>
                      </a:pPr>
                      <a:r>
                        <a:rPr lang="en-GB" sz="1400">
                          <a:solidFill>
                            <a:srgbClr val="000000"/>
                          </a:solidFill>
                          <a:latin typeface="Roboto" panose="02000000000000000000" pitchFamily="2" charset="0"/>
                          <a:ea typeface="Roboto" panose="02000000000000000000" pitchFamily="2" charset="0"/>
                          <a:cs typeface="Roboto" panose="02000000000000000000" pitchFamily="2" charset="0"/>
                        </a:rPr>
                        <a:t>Market Message and Data Item Catalogues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3079700695"/>
                  </a:ext>
                </a:extLst>
              </a:tr>
              <a:tr h="3683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4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EES API Spec (and EES related products)</a:t>
                      </a:r>
                    </a:p>
                  </a:txBody>
                  <a:tcPr marL="0" marR="0" marT="0" marB="0" anchor="b"/>
                </a:tc>
                <a:extLst>
                  <a:ext uri="{0D108BD9-81ED-4DB2-BD59-A6C34878D82A}">
                    <a16:rowId xmlns:a16="http://schemas.microsoft.com/office/drawing/2014/main" val="2150423116"/>
                  </a:ext>
                </a:extLst>
              </a:tr>
            </a:tbl>
          </a:graphicData>
        </a:graphic>
      </p:graphicFrame>
      <p:sp>
        <p:nvSpPr>
          <p:cNvPr id="4" name="TextBox 3">
            <a:extLst>
              <a:ext uri="{FF2B5EF4-FFF2-40B4-BE49-F238E27FC236}">
                <a16:creationId xmlns:a16="http://schemas.microsoft.com/office/drawing/2014/main" id="{B5B94210-1B1B-38C9-FF47-DDFCB3B8D85E}"/>
              </a:ext>
            </a:extLst>
          </p:cNvPr>
          <p:cNvSpPr txBox="1"/>
          <p:nvPr/>
        </p:nvSpPr>
        <p:spPr>
          <a:xfrm>
            <a:off x="5050491" y="4328146"/>
            <a:ext cx="5072564"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Example update themes: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Remove references to non-MHHS and MHHS Metering Points, moving to ‘Metering Points’ only as the split will be redundant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references to redundant market participants (e.g. Data Collector, Data Aggregator)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Complete removal of legacy only and transition processes (e.g. Migration processes, non-MHHS metering processes)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Removal of redundant data items, scenario variants and market messages</a:t>
            </a:r>
          </a:p>
        </p:txBody>
      </p:sp>
      <p:sp>
        <p:nvSpPr>
          <p:cNvPr id="9" name="TextBox 8">
            <a:extLst>
              <a:ext uri="{FF2B5EF4-FFF2-40B4-BE49-F238E27FC236}">
                <a16:creationId xmlns:a16="http://schemas.microsoft.com/office/drawing/2014/main" id="{CB5E7C28-4A23-213C-8525-4F4606BA3596}"/>
              </a:ext>
            </a:extLst>
          </p:cNvPr>
          <p:cNvSpPr txBox="1"/>
          <p:nvPr/>
        </p:nvSpPr>
        <p:spPr>
          <a:xfrm>
            <a:off x="4980179" y="1155826"/>
            <a:ext cx="151894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Category 2</a:t>
            </a:r>
            <a:endPar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4415BF4-55B9-C78C-D692-EFCD26DBA985}"/>
              </a:ext>
            </a:extLst>
          </p:cNvPr>
          <p:cNvSpPr txBox="1"/>
          <p:nvPr/>
        </p:nvSpPr>
        <p:spPr>
          <a:xfrm>
            <a:off x="8481383" y="1155826"/>
            <a:ext cx="151894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Category 3</a:t>
            </a:r>
            <a:endPar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11" name="Table 10">
            <a:extLst>
              <a:ext uri="{FF2B5EF4-FFF2-40B4-BE49-F238E27FC236}">
                <a16:creationId xmlns:a16="http://schemas.microsoft.com/office/drawing/2014/main" id="{008EB510-8D32-86E1-E5F7-036176487699}"/>
              </a:ext>
            </a:extLst>
          </p:cNvPr>
          <p:cNvGraphicFramePr>
            <a:graphicFrameLocks noGrp="1"/>
          </p:cNvGraphicFramePr>
          <p:nvPr/>
        </p:nvGraphicFramePr>
        <p:xfrm>
          <a:off x="8122848" y="1670143"/>
          <a:ext cx="2236015" cy="2133600"/>
        </p:xfrm>
        <a:graphic>
          <a:graphicData uri="http://schemas.openxmlformats.org/drawingml/2006/table">
            <a:tbl>
              <a:tblPr>
                <a:tableStyleId>{8799B23B-EC83-4686-B30A-512413B5E67A}</a:tableStyleId>
              </a:tblPr>
              <a:tblGrid>
                <a:gridCol w="2236015">
                  <a:extLst>
                    <a:ext uri="{9D8B030D-6E8A-4147-A177-3AD203B41FA5}">
                      <a16:colId xmlns:a16="http://schemas.microsoft.com/office/drawing/2014/main" val="3952182144"/>
                    </a:ext>
                  </a:extLst>
                </a:gridCol>
              </a:tblGrid>
              <a:tr h="634199">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Sharing Electricity Meter Technical Details - MHHS Guidance Document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1688372416"/>
                  </a:ext>
                </a:extLst>
              </a:tr>
              <a:tr h="430516">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Change of Market Segment  - MHHS Guidance Document</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1120789616"/>
                  </a:ext>
                </a:extLst>
              </a:tr>
              <a:tr h="419883">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MOA Appointment - MHHS Guidance</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1314263377"/>
                  </a:ext>
                </a:extLst>
              </a:tr>
              <a:tr h="419883">
                <a:tc>
                  <a:txBody>
                    <a:bodyPr/>
                    <a:lstStyle/>
                    <a:p>
                      <a:pPr algn="l" fontAlgn="b">
                        <a:buNone/>
                      </a:pPr>
                      <a:r>
                        <a:rPr lang="en-GB" sz="1400" b="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Guidance on Elec Metering points</a:t>
                      </a:r>
                      <a:endPar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extLst>
                  <a:ext uri="{0D108BD9-81ED-4DB2-BD59-A6C34878D82A}">
                    <a16:rowId xmlns:a16="http://schemas.microsoft.com/office/drawing/2014/main" val="683257273"/>
                  </a:ext>
                </a:extLst>
              </a:tr>
            </a:tbl>
          </a:graphicData>
        </a:graphic>
      </p:graphicFrame>
    </p:spTree>
    <p:extLst>
      <p:ext uri="{BB962C8B-B14F-4D97-AF65-F5344CB8AC3E}">
        <p14:creationId xmlns:p14="http://schemas.microsoft.com/office/powerpoint/2010/main" val="139051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9"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5613A-EC18-D038-0908-6CC83EEFF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92686-0527-372A-FB07-16DD4D7022AE}"/>
              </a:ext>
            </a:extLst>
          </p:cNvPr>
          <p:cNvSpPr>
            <a:spLocks noGrp="1"/>
          </p:cNvSpPr>
          <p:nvPr>
            <p:ph type="title"/>
          </p:nvPr>
        </p:nvSpPr>
        <p:spPr/>
        <p:txBody>
          <a:bodyPr>
            <a:normAutofit/>
          </a:bodyPr>
          <a:lstStyle/>
          <a:p>
            <a:r>
              <a:rPr lang="en-US"/>
              <a:t>I0325 – </a:t>
            </a:r>
            <a:r>
              <a:rPr lang="en-GB"/>
              <a:t>Scope list – impact </a:t>
            </a:r>
            <a:r>
              <a:rPr lang="en-GB" err="1"/>
              <a:t>tBC</a:t>
            </a:r>
            <a:endParaRPr lang="en-GB"/>
          </a:p>
        </p:txBody>
      </p:sp>
      <p:graphicFrame>
        <p:nvGraphicFramePr>
          <p:cNvPr id="9" name="Table 8">
            <a:extLst>
              <a:ext uri="{FF2B5EF4-FFF2-40B4-BE49-F238E27FC236}">
                <a16:creationId xmlns:a16="http://schemas.microsoft.com/office/drawing/2014/main" id="{D39EF7CA-59D7-64F0-162E-40B29D254CF6}"/>
              </a:ext>
            </a:extLst>
          </p:cNvPr>
          <p:cNvGraphicFramePr>
            <a:graphicFrameLocks noGrp="1"/>
          </p:cNvGraphicFramePr>
          <p:nvPr/>
        </p:nvGraphicFramePr>
        <p:xfrm>
          <a:off x="3777115" y="1533567"/>
          <a:ext cx="3365915" cy="1020337"/>
        </p:xfrm>
        <a:graphic>
          <a:graphicData uri="http://schemas.openxmlformats.org/drawingml/2006/table">
            <a:tbl>
              <a:tblPr>
                <a:tableStyleId>{8799B23B-EC83-4686-B30A-512413B5E67A}</a:tableStyleId>
              </a:tblPr>
              <a:tblGrid>
                <a:gridCol w="3365915">
                  <a:extLst>
                    <a:ext uri="{9D8B030D-6E8A-4147-A177-3AD203B41FA5}">
                      <a16:colId xmlns:a16="http://schemas.microsoft.com/office/drawing/2014/main" val="4064940039"/>
                    </a:ext>
                  </a:extLst>
                </a:gridCol>
              </a:tblGrid>
              <a:tr h="641499">
                <a:tc>
                  <a:txBody>
                    <a:bodyPr/>
                    <a:lstStyle/>
                    <a:p>
                      <a:pPr algn="l" fontAlgn="b">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Performance Assurance Reporting Catalogue</a:t>
                      </a:r>
                    </a:p>
                  </a:txBody>
                  <a:tcPr marL="0" marR="0" marT="0" marB="0" anchor="b"/>
                </a:tc>
                <a:extLst>
                  <a:ext uri="{0D108BD9-81ED-4DB2-BD59-A6C34878D82A}">
                    <a16:rowId xmlns:a16="http://schemas.microsoft.com/office/drawing/2014/main" val="2933259802"/>
                  </a:ext>
                </a:extLst>
              </a:tr>
              <a:tr h="378838">
                <a:tc>
                  <a:txBody>
                    <a:bodyPr/>
                    <a:lstStyle/>
                    <a:p>
                      <a:pPr algn="l" fontAlgn="b">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Other documents also being checked</a:t>
                      </a:r>
                    </a:p>
                  </a:txBody>
                  <a:tcPr marL="0" marR="0" marT="0" marB="0" anchor="b"/>
                </a:tc>
                <a:extLst>
                  <a:ext uri="{0D108BD9-81ED-4DB2-BD59-A6C34878D82A}">
                    <a16:rowId xmlns:a16="http://schemas.microsoft.com/office/drawing/2014/main" val="2783694706"/>
                  </a:ext>
                </a:extLst>
              </a:tr>
            </a:tbl>
          </a:graphicData>
        </a:graphic>
      </p:graphicFrame>
      <p:sp>
        <p:nvSpPr>
          <p:cNvPr id="11" name="TextBox 10">
            <a:extLst>
              <a:ext uri="{FF2B5EF4-FFF2-40B4-BE49-F238E27FC236}">
                <a16:creationId xmlns:a16="http://schemas.microsoft.com/office/drawing/2014/main" id="{072C747A-FDC1-02D1-A7A4-133E18E735E8}"/>
              </a:ext>
            </a:extLst>
          </p:cNvPr>
          <p:cNvSpPr txBox="1"/>
          <p:nvPr/>
        </p:nvSpPr>
        <p:spPr>
          <a:xfrm>
            <a:off x="838200" y="1533567"/>
            <a:ext cx="149716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Category 2</a:t>
            </a:r>
            <a:endParaRPr kumimoji="0" lang="en-GB"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12" name="Table 11">
            <a:extLst>
              <a:ext uri="{FF2B5EF4-FFF2-40B4-BE49-F238E27FC236}">
                <a16:creationId xmlns:a16="http://schemas.microsoft.com/office/drawing/2014/main" id="{5A0F1F29-2A6E-CB4F-072A-E353B5655A29}"/>
              </a:ext>
            </a:extLst>
          </p:cNvPr>
          <p:cNvGraphicFramePr>
            <a:graphicFrameLocks noGrp="1"/>
          </p:cNvGraphicFramePr>
          <p:nvPr/>
        </p:nvGraphicFramePr>
        <p:xfrm>
          <a:off x="3797669" y="4246862"/>
          <a:ext cx="3365915" cy="1904482"/>
        </p:xfrm>
        <a:graphic>
          <a:graphicData uri="http://schemas.openxmlformats.org/drawingml/2006/table">
            <a:tbl>
              <a:tblPr>
                <a:tableStyleId>{8799B23B-EC83-4686-B30A-512413B5E67A}</a:tableStyleId>
              </a:tblPr>
              <a:tblGrid>
                <a:gridCol w="3365915">
                  <a:extLst>
                    <a:ext uri="{9D8B030D-6E8A-4147-A177-3AD203B41FA5}">
                      <a16:colId xmlns:a16="http://schemas.microsoft.com/office/drawing/2014/main" val="2783323669"/>
                    </a:ext>
                  </a:extLst>
                </a:gridCol>
              </a:tblGrid>
              <a:tr h="334511">
                <a:tc>
                  <a:txBody>
                    <a:bodyPr/>
                    <a:lstStyle/>
                    <a:p>
                      <a:pPr marL="0" algn="l"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Qualification related products</a:t>
                      </a:r>
                    </a:p>
                  </a:txBody>
                  <a:tcPr marL="0" marR="0" marT="0" marB="0" anchor="b"/>
                </a:tc>
                <a:extLst>
                  <a:ext uri="{0D108BD9-81ED-4DB2-BD59-A6C34878D82A}">
                    <a16:rowId xmlns:a16="http://schemas.microsoft.com/office/drawing/2014/main" val="1101257701"/>
                  </a:ext>
                </a:extLst>
              </a:tr>
              <a:tr h="566438">
                <a:tc>
                  <a:txBody>
                    <a:bodyPr/>
                    <a:lstStyle/>
                    <a:p>
                      <a:pPr marL="0" algn="l"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Performance assurance related products</a:t>
                      </a:r>
                    </a:p>
                  </a:txBody>
                  <a:tcPr marL="0" marR="0" marT="0" marB="0" anchor="b"/>
                </a:tc>
                <a:extLst>
                  <a:ext uri="{0D108BD9-81ED-4DB2-BD59-A6C34878D82A}">
                    <a16:rowId xmlns:a16="http://schemas.microsoft.com/office/drawing/2014/main" val="4148071203"/>
                  </a:ext>
                </a:extLst>
              </a:tr>
              <a:tr h="334511">
                <a:tc>
                  <a:txBody>
                    <a:bodyPr/>
                    <a:lstStyle/>
                    <a:p>
                      <a:pPr marL="0" algn="l"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Wiki contents</a:t>
                      </a:r>
                    </a:p>
                  </a:txBody>
                  <a:tcPr marL="0" marR="0" marT="0" marB="0" anchor="b"/>
                </a:tc>
                <a:extLst>
                  <a:ext uri="{0D108BD9-81ED-4DB2-BD59-A6C34878D82A}">
                    <a16:rowId xmlns:a16="http://schemas.microsoft.com/office/drawing/2014/main" val="2271070248"/>
                  </a:ext>
                </a:extLst>
              </a:tr>
              <a:tr h="334511">
                <a:tc>
                  <a:txBody>
                    <a:bodyPr/>
                    <a:lstStyle/>
                    <a:p>
                      <a:pPr marL="0" algn="l"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Meter Configuration Tables </a:t>
                      </a:r>
                    </a:p>
                  </a:txBody>
                  <a:tcPr marL="0" marR="0" marT="0" marB="0" anchor="b"/>
                </a:tc>
                <a:extLst>
                  <a:ext uri="{0D108BD9-81ED-4DB2-BD59-A6C34878D82A}">
                    <a16:rowId xmlns:a16="http://schemas.microsoft.com/office/drawing/2014/main" val="3916429296"/>
                  </a:ext>
                </a:extLst>
              </a:tr>
              <a:tr h="334511">
                <a:tc>
                  <a:txBody>
                    <a:bodyPr/>
                    <a:lstStyle/>
                    <a:p>
                      <a:pPr marL="0" algn="l"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Process maps</a:t>
                      </a:r>
                    </a:p>
                  </a:txBody>
                  <a:tcPr marL="0" marR="0" marT="0" marB="0" anchor="b"/>
                </a:tc>
                <a:extLst>
                  <a:ext uri="{0D108BD9-81ED-4DB2-BD59-A6C34878D82A}">
                    <a16:rowId xmlns:a16="http://schemas.microsoft.com/office/drawing/2014/main" val="2277998920"/>
                  </a:ext>
                </a:extLst>
              </a:tr>
            </a:tbl>
          </a:graphicData>
        </a:graphic>
      </p:graphicFrame>
      <p:sp>
        <p:nvSpPr>
          <p:cNvPr id="10" name="TextBox 9">
            <a:extLst>
              <a:ext uri="{FF2B5EF4-FFF2-40B4-BE49-F238E27FC236}">
                <a16:creationId xmlns:a16="http://schemas.microsoft.com/office/drawing/2014/main" id="{CF8D6F29-A958-5E78-BD5A-8D92B58651E7}"/>
              </a:ext>
            </a:extLst>
          </p:cNvPr>
          <p:cNvSpPr txBox="1"/>
          <p:nvPr/>
        </p:nvSpPr>
        <p:spPr>
          <a:xfrm>
            <a:off x="838200" y="3321169"/>
            <a:ext cx="100107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Issue will also look to identify the impacts to other Category 3 products, guidance and materials or content on the REC Portal, including:</a:t>
            </a:r>
          </a:p>
        </p:txBody>
      </p:sp>
    </p:spTree>
    <p:extLst>
      <p:ext uri="{BB962C8B-B14F-4D97-AF65-F5344CB8AC3E}">
        <p14:creationId xmlns:p14="http://schemas.microsoft.com/office/powerpoint/2010/main" val="2681007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0C9BE-2987-BC06-017D-F2BE942F86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7BF2D7-98F1-3DEF-1FA7-F2FB89B84CBD}"/>
              </a:ext>
            </a:extLst>
          </p:cNvPr>
          <p:cNvSpPr>
            <a:spLocks noGrp="1"/>
          </p:cNvSpPr>
          <p:nvPr>
            <p:ph type="title"/>
          </p:nvPr>
        </p:nvSpPr>
        <p:spPr/>
        <p:txBody>
          <a:bodyPr>
            <a:normAutofit fontScale="90000"/>
          </a:bodyPr>
          <a:lstStyle/>
          <a:p>
            <a:r>
              <a:rPr lang="en-US"/>
              <a:t>I0325 – </a:t>
            </a:r>
            <a:r>
              <a:rPr lang="en-GB"/>
              <a:t>Post-MHHS Full Transition Complete (M15) REC updates</a:t>
            </a:r>
          </a:p>
        </p:txBody>
      </p:sp>
      <p:sp>
        <p:nvSpPr>
          <p:cNvPr id="7" name="TextBox 6">
            <a:extLst>
              <a:ext uri="{FF2B5EF4-FFF2-40B4-BE49-F238E27FC236}">
                <a16:creationId xmlns:a16="http://schemas.microsoft.com/office/drawing/2014/main" id="{5E148AE6-7372-6F89-55B5-B5E0075AF8FC}"/>
              </a:ext>
            </a:extLst>
          </p:cNvPr>
          <p:cNvSpPr txBox="1"/>
          <p:nvPr/>
        </p:nvSpPr>
        <p:spPr>
          <a:xfrm>
            <a:off x="571666" y="1348998"/>
            <a:ext cx="11048667" cy="4518160"/>
          </a:xfrm>
          <a:prstGeom prst="rect">
            <a:avLst/>
          </a:prstGeom>
          <a:noFill/>
        </p:spPr>
        <p:txBody>
          <a:bodyPr wrap="square" rtlCol="0">
            <a:spAutoFit/>
          </a:bodyPr>
          <a:lstStyle/>
          <a:p>
            <a:pPr marL="0" marR="0" lvl="0" indent="0" algn="l" defTabSz="914400" rtl="0" eaLnBrk="1" fontAlgn="auto" latinLnBrk="0" hangingPunct="1">
              <a:lnSpc>
                <a:spcPct val="115000"/>
              </a:lnSpc>
              <a:spcBef>
                <a:spcPts val="400"/>
              </a:spcBef>
              <a:spcAft>
                <a:spcPts val="400"/>
              </a:spcAft>
              <a:buClrTx/>
              <a:buSzTx/>
              <a:buFontTx/>
              <a:buNone/>
              <a:tabLst/>
              <a:defRPr/>
            </a:pPr>
            <a:r>
              <a:rPr kumimoji="0" lang="en-GB" sz="24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CHIG Consideration</a:t>
            </a:r>
            <a:endParaRPr kumimoji="0" lang="en-GB" sz="2800" b="1"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Do you have any thoughts or concerns about this Issue?</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Future CHIG meetings will be used to review detailed proposals, including details on EES and Data Specs changes. </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Are there any other scope areas that CHIG members would like to discuss?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Change Report (Proposal Plan) is available on the Portal for reference.</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Solution development target is end of October 2026.</a:t>
            </a:r>
          </a:p>
        </p:txBody>
      </p:sp>
    </p:spTree>
    <p:extLst>
      <p:ext uri="{BB962C8B-B14F-4D97-AF65-F5344CB8AC3E}">
        <p14:creationId xmlns:p14="http://schemas.microsoft.com/office/powerpoint/2010/main" val="21443957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D3D3A-C79D-DD27-695D-F3AFFCC4B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F405E-345B-E8EF-98AE-164446A261E1}"/>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7</a:t>
            </a:r>
            <a:r>
              <a:rPr lang="en-GB" sz="2400">
                <a:cs typeface="Roboto" panose="02000000000000000000" pitchFamily="2" charset="0"/>
              </a:rPr>
              <a:t>. </a:t>
            </a:r>
            <a:r>
              <a:rPr lang="en-GB">
                <a:latin typeface="Arial" panose="020B0604020202020204" pitchFamily="34" charset="0"/>
                <a:cs typeface="Arial" panose="020B0604020202020204" pitchFamily="34" charset="0"/>
              </a:rPr>
              <a:t>R0328 - Removal of D0383 &amp; D0384 requirements from Sharing MTDs process</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798F2925-0BA4-D20A-07E4-E22606CBAD2D}"/>
              </a:ext>
            </a:extLst>
          </p:cNvPr>
          <p:cNvSpPr>
            <a:spLocks noGrp="1"/>
          </p:cNvSpPr>
          <p:nvPr>
            <p:ph type="body" sz="quarter" idx="10"/>
          </p:nvPr>
        </p:nvSpPr>
        <p:spPr/>
        <p:txBody>
          <a:bodyPr/>
          <a:lstStyle/>
          <a:p>
            <a:r>
              <a:rPr lang="en-GB">
                <a:cs typeface="Roboto" panose="02000000000000000000" pitchFamily="2" charset="0"/>
              </a:rPr>
              <a:t>Caroline Freimuller</a:t>
            </a:r>
          </a:p>
        </p:txBody>
      </p:sp>
    </p:spTree>
    <p:extLst>
      <p:ext uri="{BB962C8B-B14F-4D97-AF65-F5344CB8AC3E}">
        <p14:creationId xmlns:p14="http://schemas.microsoft.com/office/powerpoint/2010/main" val="12576243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CCE35-216B-5097-DBF4-6A982357208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21C5EE9-F587-774B-61FE-3769DA6179EB}"/>
              </a:ext>
            </a:extLst>
          </p:cNvPr>
          <p:cNvSpPr txBox="1">
            <a:spLocks noGrp="1"/>
          </p:cNvSpPr>
          <p:nvPr>
            <p:ph type="title"/>
          </p:nvPr>
        </p:nvSpPr>
        <p:spPr/>
        <p:txBody>
          <a:bodyPr>
            <a:normAutofit fontScale="90000"/>
          </a:bodyPr>
          <a:lstStyle/>
          <a:p>
            <a:r>
              <a:rPr lang="en-GB">
                <a:latin typeface="Roboto"/>
                <a:ea typeface="Roboto"/>
                <a:cs typeface="Roboto"/>
              </a:rPr>
              <a:t>R0328 – </a:t>
            </a:r>
            <a:r>
              <a:rPr lang="en-GB"/>
              <a:t>Removal of D0383 &amp; D0384 requirements from Sharing MTDs process</a:t>
            </a:r>
            <a:endParaRPr lang="en-GB">
              <a:latin typeface="Roboto"/>
              <a:ea typeface="Roboto"/>
              <a:cs typeface="Roboto"/>
            </a:endParaRPr>
          </a:p>
        </p:txBody>
      </p:sp>
      <p:sp>
        <p:nvSpPr>
          <p:cNvPr id="3" name="TextBox 2">
            <a:extLst>
              <a:ext uri="{FF2B5EF4-FFF2-40B4-BE49-F238E27FC236}">
                <a16:creationId xmlns:a16="http://schemas.microsoft.com/office/drawing/2014/main" id="{90336F00-F4B5-AE36-08C9-7336FCDACF9A}"/>
              </a:ext>
            </a:extLst>
          </p:cNvPr>
          <p:cNvSpPr txBox="1"/>
          <p:nvPr/>
        </p:nvSpPr>
        <p:spPr>
          <a:xfrm>
            <a:off x="224286" y="1544128"/>
            <a:ext cx="11967714"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REC Schedule 14 Metering Operations and Schedule 34 MHHS Migration contain obligations for the MOA to send the </a:t>
            </a:r>
            <a:r>
              <a:rPr kumimoji="0" lang="en-GB" sz="18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D0383 / MM00370 Notification of Commissioning Information </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and </a:t>
            </a:r>
            <a:r>
              <a:rPr kumimoji="0" lang="en-GB" sz="18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D0384 / MM00372 Notification of Commissioning Status</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to the Electricity Supplier, Data Service, DNO and Data Collector.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D0383 is required by none of these Parties, and D0384 by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Added by MHHS in error and added to the DIN log to be corrected post implementation.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Legal text change only – none of these Scenario Variants exist in the EMDS.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2587069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D8861-C459-6C2F-EB67-0D75D3F300FD}"/>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0F93E82-E549-47FC-332F-64DFE13C1A5D}"/>
              </a:ext>
            </a:extLst>
          </p:cNvPr>
          <p:cNvSpPr txBox="1">
            <a:spLocks noGrp="1"/>
          </p:cNvSpPr>
          <p:nvPr>
            <p:ph type="title"/>
          </p:nvPr>
        </p:nvSpPr>
        <p:spPr/>
        <p:txBody>
          <a:bodyPr>
            <a:normAutofit fontScale="90000"/>
          </a:bodyPr>
          <a:lstStyle/>
          <a:p>
            <a:r>
              <a:rPr lang="en-GB">
                <a:latin typeface="Roboto"/>
                <a:ea typeface="Roboto"/>
                <a:cs typeface="Roboto"/>
              </a:rPr>
              <a:t>R0328 – </a:t>
            </a:r>
            <a:r>
              <a:rPr lang="en-GB"/>
              <a:t>Removal of D0383 &amp; D0384 requirements from Sharing MTDs process</a:t>
            </a:r>
            <a:endParaRPr lang="en-GB">
              <a:latin typeface="Roboto"/>
              <a:ea typeface="Roboto"/>
              <a:cs typeface="Roboto"/>
            </a:endParaRPr>
          </a:p>
        </p:txBody>
      </p:sp>
      <p:sp>
        <p:nvSpPr>
          <p:cNvPr id="3" name="TextBox 2">
            <a:extLst>
              <a:ext uri="{FF2B5EF4-FFF2-40B4-BE49-F238E27FC236}">
                <a16:creationId xmlns:a16="http://schemas.microsoft.com/office/drawing/2014/main" id="{10CE1602-FBDF-66F1-9981-D59C82B9A253}"/>
              </a:ext>
            </a:extLst>
          </p:cNvPr>
          <p:cNvSpPr txBox="1"/>
          <p:nvPr/>
        </p:nvSpPr>
        <p:spPr>
          <a:xfrm>
            <a:off x="224286" y="1345721"/>
            <a:ext cx="11967714"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Proposed solution Schedule 14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Sharing Information following Electricity Meter Works Section 20.1.1 - removal of D0383 from MOA to Data Service, Electricity Supplier and DNO, and restricting sending the D0384 to the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Electricity MOA Appointment with Switch Section 22.9.27 - removal of D0383 from MOA to Data Service, Electricity Supplier and DNO, and restricting sending the D0384 to the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Electricity MOA Appointment with no Switch / Initial Registration Section 22.11.27 - removal of D0383 from MOA to Data Service, Electricity Supplier and DNO, and restricting sending the D0384 to the Electricity Supplier only.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Maintenance of MOA Appointment Data Section 23.5.7 - removal of D0383 from MOA to Data Service, Electricity Supplier and DNO, and restricting sending the D0384 to the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All track changed legal text available on the R0328 portal page.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1086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61FA7-8E7F-3210-EAF1-DAC683CC73CB}"/>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FCA749A3-A600-C630-4ED1-C4A568EA650E}"/>
              </a:ext>
            </a:extLst>
          </p:cNvPr>
          <p:cNvSpPr txBox="1">
            <a:spLocks noGrp="1"/>
          </p:cNvSpPr>
          <p:nvPr>
            <p:ph type="title"/>
          </p:nvPr>
        </p:nvSpPr>
        <p:spPr/>
        <p:txBody>
          <a:bodyPr>
            <a:normAutofit fontScale="90000"/>
          </a:bodyPr>
          <a:lstStyle/>
          <a:p>
            <a:r>
              <a:rPr lang="en-GB">
                <a:latin typeface="Roboto"/>
                <a:ea typeface="Roboto"/>
                <a:cs typeface="Roboto"/>
              </a:rPr>
              <a:t>R0328 – </a:t>
            </a:r>
            <a:r>
              <a:rPr lang="en-GB"/>
              <a:t>Removal of D0383 &amp; D0384 requirements from Sharing MTDs process</a:t>
            </a:r>
            <a:endParaRPr lang="en-GB">
              <a:latin typeface="Roboto"/>
              <a:ea typeface="Roboto"/>
              <a:cs typeface="Roboto"/>
            </a:endParaRPr>
          </a:p>
        </p:txBody>
      </p:sp>
      <p:sp>
        <p:nvSpPr>
          <p:cNvPr id="3" name="TextBox 2">
            <a:extLst>
              <a:ext uri="{FF2B5EF4-FFF2-40B4-BE49-F238E27FC236}">
                <a16:creationId xmlns:a16="http://schemas.microsoft.com/office/drawing/2014/main" id="{0FE02500-AA8C-E0E2-65B2-ADDD1220FD0B}"/>
              </a:ext>
            </a:extLst>
          </p:cNvPr>
          <p:cNvSpPr txBox="1"/>
          <p:nvPr/>
        </p:nvSpPr>
        <p:spPr>
          <a:xfrm>
            <a:off x="224286" y="1345721"/>
            <a:ext cx="11967714"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Proposed solution Schedule 34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MHHS Migration with a Switch Section 2.7.26 – removal of D0383 from MOA to Data Service, Electricity Supplier and DNO, and restricting sending the D0384 to the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MHHS Migration with no Switch Section 2.8.26 - removal of D0383 from MOA to Data Service, Electricity Supplier and DNO, and restricting sending the D0384 to the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Reverse Migration with a Switch Section 3.8.12 - removal of D0383 from MOA to Electricity Supplier, Data Collector and DNO, and restricting sending the D0384 to the Electricity Supplier only.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All track changed legal text available on the R0328 portal page.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1605500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FA80F-1E4C-E408-D92B-90ADF7666D3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60F4C91E-77AC-BEE8-3C18-36489048F221}"/>
              </a:ext>
            </a:extLst>
          </p:cNvPr>
          <p:cNvSpPr txBox="1">
            <a:spLocks noGrp="1"/>
          </p:cNvSpPr>
          <p:nvPr>
            <p:ph type="title"/>
          </p:nvPr>
        </p:nvSpPr>
        <p:spPr/>
        <p:txBody>
          <a:bodyPr>
            <a:normAutofit fontScale="90000"/>
          </a:bodyPr>
          <a:lstStyle/>
          <a:p>
            <a:r>
              <a:rPr lang="en-GB">
                <a:latin typeface="Roboto"/>
                <a:ea typeface="Roboto"/>
                <a:cs typeface="Roboto"/>
              </a:rPr>
              <a:t>R0328 – </a:t>
            </a:r>
            <a:r>
              <a:rPr lang="en-GB"/>
              <a:t>Removal of D0383 &amp; D0384 requirements from Sharing MTDs process</a:t>
            </a:r>
            <a:endParaRPr lang="en-GB">
              <a:latin typeface="Roboto"/>
              <a:ea typeface="Roboto"/>
              <a:cs typeface="Roboto"/>
            </a:endParaRPr>
          </a:p>
        </p:txBody>
      </p:sp>
      <p:sp>
        <p:nvSpPr>
          <p:cNvPr id="3" name="TextBox 2">
            <a:extLst>
              <a:ext uri="{FF2B5EF4-FFF2-40B4-BE49-F238E27FC236}">
                <a16:creationId xmlns:a16="http://schemas.microsoft.com/office/drawing/2014/main" id="{B14C48F2-7BB6-55BA-6925-6EBB8E874245}"/>
              </a:ext>
            </a:extLst>
          </p:cNvPr>
          <p:cNvSpPr txBox="1"/>
          <p:nvPr/>
        </p:nvSpPr>
        <p:spPr>
          <a:xfrm>
            <a:off x="224286" y="1544128"/>
            <a:ext cx="11967714"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Being presented to Metering Expert Panel on 12 August 2026.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Expected to be at consultation on 14 August 2026 – Change Panel have approved a plan with no Party impact assessment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Aiming for final vote at October Metering Expert Panel, for November implementation.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5349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3D1E4-F450-2780-323D-FF2B8B091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D4B71-A828-AF1D-9340-C6B1E3ECB17E}"/>
              </a:ext>
            </a:extLst>
          </p:cNvPr>
          <p:cNvSpPr>
            <a:spLocks noGrp="1"/>
          </p:cNvSpPr>
          <p:nvPr>
            <p:ph type="title"/>
          </p:nvPr>
        </p:nvSpPr>
        <p:spPr>
          <a:xfrm>
            <a:off x="3950208" y="2231136"/>
            <a:ext cx="7050547" cy="2092963"/>
          </a:xfrm>
        </p:spPr>
        <p:txBody>
          <a:bodyPr>
            <a:normAutofit fontScale="90000"/>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8</a:t>
            </a:r>
            <a:r>
              <a:rPr lang="en-GB" sz="2400">
                <a:cs typeface="Roboto" panose="02000000000000000000" pitchFamily="2" charset="0"/>
              </a:rPr>
              <a:t>. </a:t>
            </a:r>
            <a:r>
              <a:rPr lang="en-GB">
                <a:latin typeface="Arial" panose="020B0604020202020204" pitchFamily="34" charset="0"/>
                <a:cs typeface="Arial" panose="020B0604020202020204" pitchFamily="34" charset="0"/>
              </a:rPr>
              <a:t>R0332 - Amend the REC to permit RECCo to undertake additional code manager activities </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B0156D84-0434-82A7-C2AB-953D00E06A7C}"/>
              </a:ext>
            </a:extLst>
          </p:cNvPr>
          <p:cNvSpPr>
            <a:spLocks noGrp="1"/>
          </p:cNvSpPr>
          <p:nvPr>
            <p:ph type="body" sz="quarter" idx="10"/>
          </p:nvPr>
        </p:nvSpPr>
        <p:spPr/>
        <p:txBody>
          <a:bodyPr/>
          <a:lstStyle/>
          <a:p>
            <a:r>
              <a:rPr lang="en-GB">
                <a:cs typeface="Roboto" panose="02000000000000000000" pitchFamily="2" charset="0"/>
              </a:rPr>
              <a:t>Bela Ashworth</a:t>
            </a:r>
          </a:p>
        </p:txBody>
      </p:sp>
    </p:spTree>
    <p:extLst>
      <p:ext uri="{BB962C8B-B14F-4D97-AF65-F5344CB8AC3E}">
        <p14:creationId xmlns:p14="http://schemas.microsoft.com/office/powerpoint/2010/main" val="2679370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lstStyle/>
          <a:p>
            <a:r>
              <a:rPr lang="en-GB"/>
              <a:t>R0332 – overview</a:t>
            </a:r>
          </a:p>
        </p:txBody>
      </p:sp>
      <p:grpSp>
        <p:nvGrpSpPr>
          <p:cNvPr id="3" name="Group 2">
            <a:extLst>
              <a:ext uri="{FF2B5EF4-FFF2-40B4-BE49-F238E27FC236}">
                <a16:creationId xmlns:a16="http://schemas.microsoft.com/office/drawing/2014/main" id="{853A95B4-CA27-789C-539D-23768FF59A57}"/>
              </a:ext>
            </a:extLst>
          </p:cNvPr>
          <p:cNvGrpSpPr/>
          <p:nvPr/>
        </p:nvGrpSpPr>
        <p:grpSpPr>
          <a:xfrm>
            <a:off x="838200" y="908194"/>
            <a:ext cx="10515600" cy="5492605"/>
            <a:chOff x="838200" y="908194"/>
            <a:chExt cx="10515600" cy="5492605"/>
          </a:xfrm>
        </p:grpSpPr>
        <p:sp>
          <p:nvSpPr>
            <p:cNvPr id="4" name="Rectangle 3">
              <a:extLst>
                <a:ext uri="{FF2B5EF4-FFF2-40B4-BE49-F238E27FC236}">
                  <a16:creationId xmlns:a16="http://schemas.microsoft.com/office/drawing/2014/main" id="{B522C337-4D9C-7A50-E9D4-F476AA65C01B}"/>
                </a:ext>
              </a:extLst>
            </p:cNvPr>
            <p:cNvSpPr/>
            <p:nvPr/>
          </p:nvSpPr>
          <p:spPr>
            <a:xfrm>
              <a:off x="838200" y="908194"/>
              <a:ext cx="10515600" cy="5492605"/>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Freeform: Shape 4">
              <a:extLst>
                <a:ext uri="{FF2B5EF4-FFF2-40B4-BE49-F238E27FC236}">
                  <a16:creationId xmlns:a16="http://schemas.microsoft.com/office/drawing/2014/main" id="{BC246155-1432-7041-EE62-1675562B8687}"/>
                </a:ext>
              </a:extLst>
            </p:cNvPr>
            <p:cNvSpPr/>
            <p:nvPr/>
          </p:nvSpPr>
          <p:spPr>
            <a:xfrm>
              <a:off x="847284" y="1025250"/>
              <a:ext cx="3202359" cy="4287557"/>
            </a:xfrm>
            <a:custGeom>
              <a:avLst/>
              <a:gdLst>
                <a:gd name="csX0" fmla="*/ 191239 w 3202359"/>
                <a:gd name="csY0" fmla="*/ 0 h 2390493"/>
                <a:gd name="csX1" fmla="*/ 3011120 w 3202359"/>
                <a:gd name="csY1" fmla="*/ 0 h 2390493"/>
                <a:gd name="csX2" fmla="*/ 3202359 w 3202359"/>
                <a:gd name="csY2" fmla="*/ 191239 h 2390493"/>
                <a:gd name="csX3" fmla="*/ 3202359 w 3202359"/>
                <a:gd name="csY3" fmla="*/ 2390493 h 2390493"/>
                <a:gd name="csX4" fmla="*/ 3202359 w 3202359"/>
                <a:gd name="csY4" fmla="*/ 2390493 h 2390493"/>
                <a:gd name="csX5" fmla="*/ 0 w 3202359"/>
                <a:gd name="csY5" fmla="*/ 2390493 h 2390493"/>
                <a:gd name="csX6" fmla="*/ 0 w 3202359"/>
                <a:gd name="csY6" fmla="*/ 2390493 h 2390493"/>
                <a:gd name="csX7" fmla="*/ 0 w 3202359"/>
                <a:gd name="csY7" fmla="*/ 191239 h 2390493"/>
                <a:gd name="csX8" fmla="*/ 191239 w 3202359"/>
                <a:gd name="csY8" fmla="*/ 0 h 2390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202359" h="2390493">
                  <a:moveTo>
                    <a:pt x="191239" y="0"/>
                  </a:moveTo>
                  <a:lnTo>
                    <a:pt x="3011120" y="0"/>
                  </a:lnTo>
                  <a:cubicBezTo>
                    <a:pt x="3116738" y="0"/>
                    <a:pt x="3202359" y="85621"/>
                    <a:pt x="3202359" y="191239"/>
                  </a:cubicBezTo>
                  <a:lnTo>
                    <a:pt x="3202359" y="2390493"/>
                  </a:lnTo>
                  <a:lnTo>
                    <a:pt x="3202359" y="2390493"/>
                  </a:lnTo>
                  <a:lnTo>
                    <a:pt x="0" y="2390493"/>
                  </a:lnTo>
                  <a:lnTo>
                    <a:pt x="0" y="2390493"/>
                  </a:lnTo>
                  <a:lnTo>
                    <a:pt x="0" y="191239"/>
                  </a:lnTo>
                  <a:cubicBezTo>
                    <a:pt x="0" y="85621"/>
                    <a:pt x="85621" y="0"/>
                    <a:pt x="191239"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332" tIns="116972" rIns="76332" bIns="20320"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The REC currently frames </a:t>
              </a:r>
              <a:r>
                <a:rPr kumimoji="0" lang="en-GB" sz="1600" b="0" i="0" u="none" strike="noStrike" kern="1200" cap="none" spc="0" normalizeH="0" baseline="0" noProof="0" err="1">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RECCo's</a:t>
              </a: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 objective and permissible activities by reference to the REC only. </a:t>
              </a:r>
              <a:b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This creates a vires issue where RECCo needs to undertake activities connected with an Energy Code other than the REC, whether directly, through a subsidiary or in partnership with another organisation.</a:t>
              </a:r>
            </a:p>
          </p:txBody>
        </p:sp>
        <p:sp>
          <p:nvSpPr>
            <p:cNvPr id="6" name="Freeform: Shape 5">
              <a:extLst>
                <a:ext uri="{FF2B5EF4-FFF2-40B4-BE49-F238E27FC236}">
                  <a16:creationId xmlns:a16="http://schemas.microsoft.com/office/drawing/2014/main" id="{6C68372B-5BB8-9872-64DE-58AE4DB5C881}"/>
                </a:ext>
              </a:extLst>
            </p:cNvPr>
            <p:cNvSpPr/>
            <p:nvPr/>
          </p:nvSpPr>
          <p:spPr>
            <a:xfrm>
              <a:off x="847284" y="5322594"/>
              <a:ext cx="3202359" cy="1027912"/>
            </a:xfrm>
            <a:custGeom>
              <a:avLst/>
              <a:gdLst>
                <a:gd name="csX0" fmla="*/ 0 w 3202359"/>
                <a:gd name="csY0" fmla="*/ 0 h 1027912"/>
                <a:gd name="csX1" fmla="*/ 3202359 w 3202359"/>
                <a:gd name="csY1" fmla="*/ 0 h 1027912"/>
                <a:gd name="csX2" fmla="*/ 3202359 w 3202359"/>
                <a:gd name="csY2" fmla="*/ 1027912 h 1027912"/>
                <a:gd name="csX3" fmla="*/ 0 w 3202359"/>
                <a:gd name="csY3" fmla="*/ 1027912 h 1027912"/>
                <a:gd name="csX4" fmla="*/ 0 w 3202359"/>
                <a:gd name="csY4" fmla="*/ 0 h 1027912"/>
              </a:gdLst>
              <a:ahLst/>
              <a:cxnLst>
                <a:cxn ang="0">
                  <a:pos x="csX0" y="csY0"/>
                </a:cxn>
                <a:cxn ang="0">
                  <a:pos x="csX1" y="csY1"/>
                </a:cxn>
                <a:cxn ang="0">
                  <a:pos x="csX2" y="csY2"/>
                </a:cxn>
                <a:cxn ang="0">
                  <a:pos x="csX3" y="csY3"/>
                </a:cxn>
                <a:cxn ang="0">
                  <a:pos x="csX4" y="cs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0970" tIns="0" rIns="994167" bIns="0"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7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Issue</a:t>
              </a:r>
            </a:p>
          </p:txBody>
        </p:sp>
        <p:sp>
          <p:nvSpPr>
            <p:cNvPr id="7" name="Oval 6" descr="Question Mark with solid fill">
              <a:extLst>
                <a:ext uri="{FF2B5EF4-FFF2-40B4-BE49-F238E27FC236}">
                  <a16:creationId xmlns:a16="http://schemas.microsoft.com/office/drawing/2014/main" id="{E0EF4658-3EF9-C12A-4845-BDD02E8DEDA1}"/>
                </a:ext>
              </a:extLst>
            </p:cNvPr>
            <p:cNvSpPr/>
            <p:nvPr/>
          </p:nvSpPr>
          <p:spPr>
            <a:xfrm>
              <a:off x="2941268" y="5447452"/>
              <a:ext cx="840630" cy="801917"/>
            </a:xfrm>
            <a:prstGeom prst="ellipse">
              <a:avLst/>
            </a:prstGeom>
            <a:blipFill>
              <a:blip>
                <a:extLst>
                  <a:ext uri="{96DAC541-7B7A-43D3-8B79-37D633B846F1}">
                    <asvg:svgBlip xmlns:asvg="http://schemas.microsoft.com/office/drawing/2016/SVG/main" r:embed="rId2"/>
                  </a:ext>
                </a:extLst>
              </a:blip>
              <a:srcRect/>
              <a:stretch>
                <a:fillRect t="-2000" b="-2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B361428E-FEE1-501D-086F-A4ECCD339F24}"/>
                </a:ext>
              </a:extLst>
            </p:cNvPr>
            <p:cNvSpPr/>
            <p:nvPr/>
          </p:nvSpPr>
          <p:spPr>
            <a:xfrm>
              <a:off x="4451462" y="1025236"/>
              <a:ext cx="3202359" cy="4287557"/>
            </a:xfrm>
            <a:custGeom>
              <a:avLst/>
              <a:gdLst>
                <a:gd name="csX0" fmla="*/ 191239 w 3202359"/>
                <a:gd name="csY0" fmla="*/ 0 h 2390493"/>
                <a:gd name="csX1" fmla="*/ 3011120 w 3202359"/>
                <a:gd name="csY1" fmla="*/ 0 h 2390493"/>
                <a:gd name="csX2" fmla="*/ 3202359 w 3202359"/>
                <a:gd name="csY2" fmla="*/ 191239 h 2390493"/>
                <a:gd name="csX3" fmla="*/ 3202359 w 3202359"/>
                <a:gd name="csY3" fmla="*/ 2390493 h 2390493"/>
                <a:gd name="csX4" fmla="*/ 3202359 w 3202359"/>
                <a:gd name="csY4" fmla="*/ 2390493 h 2390493"/>
                <a:gd name="csX5" fmla="*/ 0 w 3202359"/>
                <a:gd name="csY5" fmla="*/ 2390493 h 2390493"/>
                <a:gd name="csX6" fmla="*/ 0 w 3202359"/>
                <a:gd name="csY6" fmla="*/ 2390493 h 2390493"/>
                <a:gd name="csX7" fmla="*/ 0 w 3202359"/>
                <a:gd name="csY7" fmla="*/ 191239 h 2390493"/>
                <a:gd name="csX8" fmla="*/ 191239 w 3202359"/>
                <a:gd name="csY8" fmla="*/ 0 h 2390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202359" h="2390493">
                  <a:moveTo>
                    <a:pt x="191239" y="0"/>
                  </a:moveTo>
                  <a:lnTo>
                    <a:pt x="3011120" y="0"/>
                  </a:lnTo>
                  <a:cubicBezTo>
                    <a:pt x="3116738" y="0"/>
                    <a:pt x="3202359" y="85621"/>
                    <a:pt x="3202359" y="191239"/>
                  </a:cubicBezTo>
                  <a:lnTo>
                    <a:pt x="3202359" y="2390493"/>
                  </a:lnTo>
                  <a:lnTo>
                    <a:pt x="3202359" y="2390493"/>
                  </a:lnTo>
                  <a:lnTo>
                    <a:pt x="0" y="2390493"/>
                  </a:lnTo>
                  <a:lnTo>
                    <a:pt x="0" y="2390493"/>
                  </a:lnTo>
                  <a:lnTo>
                    <a:pt x="0" y="191239"/>
                  </a:lnTo>
                  <a:cubicBezTo>
                    <a:pt x="0" y="85621"/>
                    <a:pt x="85621" y="0"/>
                    <a:pt x="191239"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332" tIns="116972" rIns="76332" bIns="20320"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RECCo has submitted an expression of interest in becoming code manager for the new Electricity Commercial Code (ECC). </a:t>
              </a:r>
              <a:b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On 1 June 2026, Ofgem confirmed that RECCo would be taken forward on a non-competitive basis but would nonetheless need to participate in Ofgem's licensing assessment process. </a:t>
              </a:r>
              <a:b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Currently, the Code does not allow RECCo to undertake activities with another Energy Code. </a:t>
              </a:r>
            </a:p>
          </p:txBody>
        </p:sp>
        <p:sp>
          <p:nvSpPr>
            <p:cNvPr id="9" name="Freeform: Shape 8">
              <a:extLst>
                <a:ext uri="{FF2B5EF4-FFF2-40B4-BE49-F238E27FC236}">
                  <a16:creationId xmlns:a16="http://schemas.microsoft.com/office/drawing/2014/main" id="{36035DFE-F605-BF35-2EBF-03C9891B2603}"/>
                </a:ext>
              </a:extLst>
            </p:cNvPr>
            <p:cNvSpPr/>
            <p:nvPr/>
          </p:nvSpPr>
          <p:spPr>
            <a:xfrm>
              <a:off x="4451462" y="5312061"/>
              <a:ext cx="3202359" cy="1027912"/>
            </a:xfrm>
            <a:custGeom>
              <a:avLst/>
              <a:gdLst>
                <a:gd name="csX0" fmla="*/ 0 w 3202359"/>
                <a:gd name="csY0" fmla="*/ 0 h 1027912"/>
                <a:gd name="csX1" fmla="*/ 3202359 w 3202359"/>
                <a:gd name="csY1" fmla="*/ 0 h 1027912"/>
                <a:gd name="csX2" fmla="*/ 3202359 w 3202359"/>
                <a:gd name="csY2" fmla="*/ 1027912 h 1027912"/>
                <a:gd name="csX3" fmla="*/ 0 w 3202359"/>
                <a:gd name="csY3" fmla="*/ 1027912 h 1027912"/>
                <a:gd name="csX4" fmla="*/ 0 w 3202359"/>
                <a:gd name="csY4" fmla="*/ 0 h 1027912"/>
              </a:gdLst>
              <a:ahLst/>
              <a:cxnLst>
                <a:cxn ang="0">
                  <a:pos x="csX0" y="csY0"/>
                </a:cxn>
                <a:cxn ang="0">
                  <a:pos x="csX1" y="csY1"/>
                </a:cxn>
                <a:cxn ang="0">
                  <a:pos x="csX2" y="csY2"/>
                </a:cxn>
                <a:cxn ang="0">
                  <a:pos x="csX3" y="csY3"/>
                </a:cxn>
                <a:cxn ang="0">
                  <a:pos x="csX4" y="cs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0970" tIns="0" rIns="994167" bIns="0"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7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Impact</a:t>
              </a:r>
            </a:p>
          </p:txBody>
        </p:sp>
        <p:sp>
          <p:nvSpPr>
            <p:cNvPr id="10" name="Oval 9" descr="Exclamation mark with solid fill">
              <a:extLst>
                <a:ext uri="{FF2B5EF4-FFF2-40B4-BE49-F238E27FC236}">
                  <a16:creationId xmlns:a16="http://schemas.microsoft.com/office/drawing/2014/main" id="{95E1F747-B647-3448-D4C9-C1AF01932973}"/>
                </a:ext>
              </a:extLst>
            </p:cNvPr>
            <p:cNvSpPr/>
            <p:nvPr/>
          </p:nvSpPr>
          <p:spPr>
            <a:xfrm>
              <a:off x="6659770" y="5424932"/>
              <a:ext cx="836864" cy="844049"/>
            </a:xfrm>
            <a:prstGeom prst="ellipse">
              <a:avLst/>
            </a:prstGeom>
            <a:blipFill>
              <a:blip>
                <a:extLst>
                  <a:ext uri="{96DAC541-7B7A-43D3-8B79-37D633B846F1}">
                    <asvg:svgBlip xmlns:asvg="http://schemas.microsoft.com/office/drawing/2016/SVG/main" r:embed="rId3"/>
                  </a:ext>
                </a:extLst>
              </a:blip>
              <a:srcRect/>
              <a:stretch>
                <a:fillRect/>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768EFF84-29E0-FC82-A080-ABC1A0E5593A}"/>
                </a:ext>
              </a:extLst>
            </p:cNvPr>
            <p:cNvSpPr/>
            <p:nvPr/>
          </p:nvSpPr>
          <p:spPr>
            <a:xfrm>
              <a:off x="8053756" y="1025236"/>
              <a:ext cx="3202359" cy="4287557"/>
            </a:xfrm>
            <a:custGeom>
              <a:avLst/>
              <a:gdLst>
                <a:gd name="csX0" fmla="*/ 191239 w 3202359"/>
                <a:gd name="csY0" fmla="*/ 0 h 2390493"/>
                <a:gd name="csX1" fmla="*/ 3011120 w 3202359"/>
                <a:gd name="csY1" fmla="*/ 0 h 2390493"/>
                <a:gd name="csX2" fmla="*/ 3202359 w 3202359"/>
                <a:gd name="csY2" fmla="*/ 191239 h 2390493"/>
                <a:gd name="csX3" fmla="*/ 3202359 w 3202359"/>
                <a:gd name="csY3" fmla="*/ 2390493 h 2390493"/>
                <a:gd name="csX4" fmla="*/ 3202359 w 3202359"/>
                <a:gd name="csY4" fmla="*/ 2390493 h 2390493"/>
                <a:gd name="csX5" fmla="*/ 0 w 3202359"/>
                <a:gd name="csY5" fmla="*/ 2390493 h 2390493"/>
                <a:gd name="csX6" fmla="*/ 0 w 3202359"/>
                <a:gd name="csY6" fmla="*/ 2390493 h 2390493"/>
                <a:gd name="csX7" fmla="*/ 0 w 3202359"/>
                <a:gd name="csY7" fmla="*/ 191239 h 2390493"/>
                <a:gd name="csX8" fmla="*/ 191239 w 3202359"/>
                <a:gd name="csY8" fmla="*/ 0 h 2390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202359" h="2390493">
                  <a:moveTo>
                    <a:pt x="191239" y="0"/>
                  </a:moveTo>
                  <a:lnTo>
                    <a:pt x="3011120" y="0"/>
                  </a:lnTo>
                  <a:cubicBezTo>
                    <a:pt x="3116738" y="0"/>
                    <a:pt x="3202359" y="85621"/>
                    <a:pt x="3202359" y="191239"/>
                  </a:cubicBezTo>
                  <a:lnTo>
                    <a:pt x="3202359" y="2390493"/>
                  </a:lnTo>
                  <a:lnTo>
                    <a:pt x="3202359" y="2390493"/>
                  </a:lnTo>
                  <a:lnTo>
                    <a:pt x="0" y="2390493"/>
                  </a:lnTo>
                  <a:lnTo>
                    <a:pt x="0" y="2390493"/>
                  </a:lnTo>
                  <a:lnTo>
                    <a:pt x="0" y="191239"/>
                  </a:lnTo>
                  <a:cubicBezTo>
                    <a:pt x="0" y="85621"/>
                    <a:pt x="85621" y="0"/>
                    <a:pt x="191239" y="0"/>
                  </a:cubicBezTo>
                  <a:close/>
                </a:path>
              </a:pathLst>
            </a:custGeom>
            <a:ln>
              <a:solidFill>
                <a:srgbClr val="70ADA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76332" tIns="116972" rIns="76332" bIns="20320" numCol="1" spcCol="1270" anchor="t" anchorCtr="0">
              <a:noAutofit/>
            </a:bodyPr>
            <a:lstStyle/>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R0332 seeks to amend the Code to allow </a:t>
              </a:r>
              <a:r>
                <a:rPr kumimoji="0" lang="en-GB" sz="1600" b="0" i="0" u="none" strike="noStrike" kern="1200" cap="none" spc="0" normalizeH="0" baseline="0" noProof="0" err="1">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RECCo</a:t>
              </a: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 to proceed with, authorise expenditure for, or implement activities required to support the ECC code manager licensing assessment and any subsequent transition or delivery model.</a:t>
              </a:r>
              <a:b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1"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Amendments to: </a:t>
              </a:r>
            </a:p>
            <a:p>
              <a:pPr marL="628650" marR="0" lvl="2"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Main Body</a:t>
              </a:r>
            </a:p>
            <a:p>
              <a:pPr marL="628650" marR="0" lvl="2"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Schedule 1 – Interpretations and Definitions </a:t>
              </a:r>
            </a:p>
            <a:p>
              <a:pPr marL="628650" marR="0" lvl="2" indent="-171450" algn="l" defTabSz="711200" rtl="0" eaLnBrk="1" fontAlgn="auto" latinLnBrk="0" hangingPunct="1">
                <a:lnSpc>
                  <a:spcPct val="90000"/>
                </a:lnSpc>
                <a:spcBef>
                  <a:spcPct val="0"/>
                </a:spcBef>
                <a:spcAft>
                  <a:spcPct val="15000"/>
                </a:spcAft>
                <a:buClrTx/>
                <a:buSzTx/>
                <a:buFontTx/>
                <a:buChar char="•"/>
                <a:tabLst/>
                <a:defRPr/>
              </a:pPr>
              <a:r>
                <a:rPr kumimoji="0" lang="en-GB" sz="1600" b="0" i="0" u="none" strike="noStrike" kern="1200" cap="none" spc="0" normalizeH="0" baseline="0" noProof="0">
                  <a:ln>
                    <a:noFill/>
                  </a:ln>
                  <a:solidFill>
                    <a:srgbClr val="000000">
                      <a:hueOff val="0"/>
                      <a:satOff val="0"/>
                      <a:lumOff val="0"/>
                      <a:alphaOff val="0"/>
                    </a:srgbClr>
                  </a:solidFill>
                  <a:effectLst/>
                  <a:uLnTx/>
                  <a:uFillTx/>
                  <a:latin typeface="Roboto" panose="02000000000000000000" pitchFamily="2" charset="0"/>
                  <a:ea typeface="Roboto" panose="02000000000000000000" pitchFamily="2" charset="0"/>
                  <a:cs typeface="Roboto" panose="02000000000000000000" pitchFamily="2" charset="0"/>
                </a:rPr>
                <a:t>Schedule 4 – Company Governance</a:t>
              </a:r>
            </a:p>
          </p:txBody>
        </p:sp>
        <p:sp>
          <p:nvSpPr>
            <p:cNvPr id="12" name="Freeform: Shape 11">
              <a:extLst>
                <a:ext uri="{FF2B5EF4-FFF2-40B4-BE49-F238E27FC236}">
                  <a16:creationId xmlns:a16="http://schemas.microsoft.com/office/drawing/2014/main" id="{71AA5C58-FABD-1978-B4B5-81ACC210C363}"/>
                </a:ext>
              </a:extLst>
            </p:cNvPr>
            <p:cNvSpPr/>
            <p:nvPr/>
          </p:nvSpPr>
          <p:spPr>
            <a:xfrm>
              <a:off x="8053756" y="5320069"/>
              <a:ext cx="3202359" cy="1027912"/>
            </a:xfrm>
            <a:custGeom>
              <a:avLst/>
              <a:gdLst>
                <a:gd name="csX0" fmla="*/ 0 w 3202359"/>
                <a:gd name="csY0" fmla="*/ 0 h 1027912"/>
                <a:gd name="csX1" fmla="*/ 3202359 w 3202359"/>
                <a:gd name="csY1" fmla="*/ 0 h 1027912"/>
                <a:gd name="csX2" fmla="*/ 3202359 w 3202359"/>
                <a:gd name="csY2" fmla="*/ 1027912 h 1027912"/>
                <a:gd name="csX3" fmla="*/ 0 w 3202359"/>
                <a:gd name="csY3" fmla="*/ 1027912 h 1027912"/>
                <a:gd name="csX4" fmla="*/ 0 w 3202359"/>
                <a:gd name="csY4" fmla="*/ 0 h 1027912"/>
              </a:gdLst>
              <a:ahLst/>
              <a:cxnLst>
                <a:cxn ang="0">
                  <a:pos x="csX0" y="csY0"/>
                </a:cxn>
                <a:cxn ang="0">
                  <a:pos x="csX1" y="csY1"/>
                </a:cxn>
                <a:cxn ang="0">
                  <a:pos x="csX2" y="csY2"/>
                </a:cxn>
                <a:cxn ang="0">
                  <a:pos x="csX3" y="csY3"/>
                </a:cxn>
                <a:cxn ang="0">
                  <a:pos x="csX4" y="csY4"/>
                </a:cxn>
              </a:cxnLst>
              <a:rect l="l" t="t" r="r" b="b"/>
              <a:pathLst>
                <a:path w="3202359" h="1027912">
                  <a:moveTo>
                    <a:pt x="0" y="0"/>
                  </a:moveTo>
                  <a:lnTo>
                    <a:pt x="3202359" y="0"/>
                  </a:lnTo>
                  <a:lnTo>
                    <a:pt x="3202359" y="1027912"/>
                  </a:lnTo>
                  <a:lnTo>
                    <a:pt x="0" y="1027912"/>
                  </a:lnTo>
                  <a:lnTo>
                    <a:pt x="0" y="0"/>
                  </a:lnTo>
                  <a:close/>
                </a:path>
              </a:pathLst>
            </a:custGeom>
            <a:solidFill>
              <a:srgbClr val="70ADA3"/>
            </a:solidFill>
            <a:ln>
              <a:solidFill>
                <a:srgbClr val="70ADA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0970" tIns="0" rIns="994167" bIns="0"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7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t>Proposed Solution</a:t>
              </a:r>
            </a:p>
          </p:txBody>
        </p:sp>
        <p:sp>
          <p:nvSpPr>
            <p:cNvPr id="13" name="Oval 12" descr="Arrow Right with solid fill">
              <a:extLst>
                <a:ext uri="{FF2B5EF4-FFF2-40B4-BE49-F238E27FC236}">
                  <a16:creationId xmlns:a16="http://schemas.microsoft.com/office/drawing/2014/main" id="{35DAE4D9-1641-95B7-315F-2804E6A3BE67}"/>
                </a:ext>
              </a:extLst>
            </p:cNvPr>
            <p:cNvSpPr/>
            <p:nvPr/>
          </p:nvSpPr>
          <p:spPr>
            <a:xfrm>
              <a:off x="10333428" y="5409145"/>
              <a:ext cx="769547" cy="812015"/>
            </a:xfrm>
            <a:prstGeom prst="ellipse">
              <a:avLst/>
            </a:prstGeom>
            <a:blipFill>
              <a:blip>
                <a:extLst>
                  <a:ext uri="{96DAC541-7B7A-43D3-8B79-37D633B846F1}">
                    <asvg:svgBlip xmlns:asvg="http://schemas.microsoft.com/office/drawing/2016/SVG/main" r:embed="rId4"/>
                  </a:ext>
                </a:extLst>
              </a:blip>
              <a:srcRect/>
              <a:stretch>
                <a:fillRect l="-3000" r="-3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hueOff val="0"/>
                    <a:satOff val="0"/>
                    <a:lumOff val="0"/>
                    <a:alphaOff val="0"/>
                  </a:srgbClr>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6840950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FF6A-2D68-C1CB-E269-7C8BF044B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ED11A-98B9-921A-6C57-D5E59B331472}"/>
              </a:ext>
            </a:extLst>
          </p:cNvPr>
          <p:cNvSpPr>
            <a:spLocks noGrp="1"/>
          </p:cNvSpPr>
          <p:nvPr>
            <p:ph type="title"/>
          </p:nvPr>
        </p:nvSpPr>
        <p:spPr/>
        <p:txBody>
          <a:bodyPr>
            <a:normAutofit fontScale="90000"/>
          </a:bodyPr>
          <a:lstStyle/>
          <a:p>
            <a:r>
              <a:rPr lang="en-GB"/>
              <a:t>R0332 – Proposed Solution – Design &amp; Intent</a:t>
            </a:r>
          </a:p>
        </p:txBody>
      </p:sp>
      <p:graphicFrame>
        <p:nvGraphicFramePr>
          <p:cNvPr id="3" name="Diagram 2">
            <a:extLst>
              <a:ext uri="{FF2B5EF4-FFF2-40B4-BE49-F238E27FC236}">
                <a16:creationId xmlns:a16="http://schemas.microsoft.com/office/drawing/2014/main" id="{C00A2C7F-3EE6-4983-E493-C126CA9CD114}"/>
              </a:ext>
            </a:extLst>
          </p:cNvPr>
          <p:cNvGraphicFramePr/>
          <p:nvPr/>
        </p:nvGraphicFramePr>
        <p:xfrm>
          <a:off x="530044" y="1025236"/>
          <a:ext cx="11131911" cy="56602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05042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a:t>R0332 –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nvGraphicFramePr>
        <p:xfrm>
          <a:off x="838200" y="1246139"/>
          <a:ext cx="105294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062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9E55B-4FD6-D90F-32C4-BAB31453F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51D6A-3628-0AAE-D2B7-532FC77AAA2C}"/>
              </a:ext>
            </a:extLst>
          </p:cNvPr>
          <p:cNvSpPr>
            <a:spLocks noGrp="1"/>
          </p:cNvSpPr>
          <p:nvPr>
            <p:ph type="title"/>
          </p:nvPr>
        </p:nvSpPr>
        <p:spPr>
          <a:xfrm>
            <a:off x="3950208" y="2231136"/>
            <a:ext cx="7050547" cy="2092963"/>
          </a:xfrm>
        </p:spPr>
        <p:txBody>
          <a:bodyPr>
            <a:normAutofit/>
          </a:bodyPr>
          <a:lstStyle/>
          <a:p>
            <a:pPr>
              <a:lnSpc>
                <a:spcPct val="100000"/>
              </a:lnSpc>
              <a:spcBef>
                <a:spcPts val="0"/>
              </a:spcBef>
              <a:defRPr/>
            </a:pPr>
            <a:br>
              <a:rPr lang="en-GB">
                <a:cs typeface="Roboto" panose="02000000000000000000" pitchFamily="2" charset="0"/>
              </a:rPr>
            </a:br>
            <a:r>
              <a:rPr lang="en-GB">
                <a:cs typeface="Roboto" panose="02000000000000000000" pitchFamily="2" charset="0"/>
              </a:rPr>
              <a:t>9</a:t>
            </a:r>
            <a:r>
              <a:rPr lang="en-GB" sz="2400">
                <a:cs typeface="Roboto" panose="02000000000000000000" pitchFamily="2" charset="0"/>
              </a:rPr>
              <a:t>. </a:t>
            </a:r>
            <a:r>
              <a:rPr lang="en-GB">
                <a:latin typeface="Arial" panose="020B0604020202020204" pitchFamily="34" charset="0"/>
                <a:cs typeface="Arial" panose="020B0604020202020204" pitchFamily="34" charset="0"/>
              </a:rPr>
              <a:t>I0318 – Introduction of Consumer Consent Solution </a:t>
            </a:r>
            <a:br>
              <a:rPr lang="en-GB">
                <a:latin typeface="Arial" panose="020B0604020202020204" pitchFamily="34" charset="0"/>
                <a:cs typeface="Arial" panose="020B0604020202020204" pitchFamily="34"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88CDB0A-2706-F5AB-B377-62C96956C5D2}"/>
              </a:ext>
            </a:extLst>
          </p:cNvPr>
          <p:cNvSpPr>
            <a:spLocks noGrp="1"/>
          </p:cNvSpPr>
          <p:nvPr>
            <p:ph type="body" sz="quarter" idx="10"/>
          </p:nvPr>
        </p:nvSpPr>
        <p:spPr/>
        <p:txBody>
          <a:bodyPr/>
          <a:lstStyle/>
          <a:p>
            <a:r>
              <a:rPr lang="en-GB">
                <a:cs typeface="Roboto" panose="02000000000000000000" pitchFamily="2" charset="0"/>
              </a:rPr>
              <a:t>Harriet Truss</a:t>
            </a:r>
          </a:p>
        </p:txBody>
      </p:sp>
    </p:spTree>
    <p:extLst>
      <p:ext uri="{BB962C8B-B14F-4D97-AF65-F5344CB8AC3E}">
        <p14:creationId xmlns:p14="http://schemas.microsoft.com/office/powerpoint/2010/main" val="2726533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B2DE2-F904-5D60-0833-8802CA45264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AA1145-B096-4032-0718-776C0151F5BA}"/>
              </a:ext>
            </a:extLst>
          </p:cNvPr>
          <p:cNvSpPr>
            <a:spLocks noGrp="1"/>
          </p:cNvSpPr>
          <p:nvPr>
            <p:ph type="title"/>
          </p:nvPr>
        </p:nvSpPr>
        <p:spPr/>
        <p:txBody>
          <a:bodyPr/>
          <a:lstStyle/>
          <a:p>
            <a:r>
              <a:rPr lang="en-GB"/>
              <a:t>Update on CCS</a:t>
            </a:r>
          </a:p>
        </p:txBody>
      </p:sp>
      <p:graphicFrame>
        <p:nvGraphicFramePr>
          <p:cNvPr id="3" name="Content Placeholder 2">
            <a:extLst>
              <a:ext uri="{FF2B5EF4-FFF2-40B4-BE49-F238E27FC236}">
                <a16:creationId xmlns:a16="http://schemas.microsoft.com/office/drawing/2014/main" id="{316C7169-F61C-7A25-0282-12F4DDF1D0AA}"/>
              </a:ext>
            </a:extLst>
          </p:cNvPr>
          <p:cNvGraphicFramePr>
            <a:graphicFrameLocks noGrp="1"/>
          </p:cNvGraphicFramePr>
          <p:nvPr>
            <p:ph sz="quarter" idx="10"/>
          </p:nvPr>
        </p:nvGraphicFramePr>
        <p:xfrm>
          <a:off x="906029" y="1225303"/>
          <a:ext cx="10171546" cy="5004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62305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B7694-52A8-474B-0BA8-1C46E5E7511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D45B697-F35C-F331-1799-7C1526DD8973}"/>
              </a:ext>
            </a:extLst>
          </p:cNvPr>
          <p:cNvSpPr>
            <a:spLocks noGrp="1"/>
          </p:cNvSpPr>
          <p:nvPr>
            <p:ph type="title"/>
          </p:nvPr>
        </p:nvSpPr>
        <p:spPr/>
        <p:txBody>
          <a:bodyPr/>
          <a:lstStyle/>
          <a:p>
            <a:r>
              <a:rPr lang="en-GB"/>
              <a:t>Update on CCS</a:t>
            </a:r>
          </a:p>
        </p:txBody>
      </p:sp>
      <p:sp>
        <p:nvSpPr>
          <p:cNvPr id="2" name="Rectangle: Rounded Corners 1">
            <a:extLst>
              <a:ext uri="{FF2B5EF4-FFF2-40B4-BE49-F238E27FC236}">
                <a16:creationId xmlns:a16="http://schemas.microsoft.com/office/drawing/2014/main" id="{7DCB99FD-6AC8-43B8-2CCA-F8AF33664011}"/>
              </a:ext>
            </a:extLst>
          </p:cNvPr>
          <p:cNvSpPr/>
          <p:nvPr/>
        </p:nvSpPr>
        <p:spPr>
          <a:xfrm>
            <a:off x="6181725" y="266423"/>
            <a:ext cx="3819525" cy="98135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Further information</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2"/>
              </a:rPr>
              <a:t>REC Portal - Consumer Consent Hub</a:t>
            </a: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3"/>
              </a:rPr>
              <a:t>Consumer Consent Solution - </a:t>
            </a:r>
            <a:r>
              <a:rPr kumimoji="0" lang="en-GB" sz="1200" b="0" i="0" u="none" strike="noStrike" kern="1200" cap="none" spc="0" normalizeH="0" baseline="0" noProof="0" err="1">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3"/>
              </a:rPr>
              <a:t>RECCo</a:t>
            </a:r>
            <a:endPar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4"/>
              </a:rPr>
              <a:t>I0318 - Introduction of Consumer Consent Solution</a:t>
            </a:r>
            <a:endPar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58F4587D-094A-DAEA-FEDE-187190178F21}"/>
              </a:ext>
            </a:extLst>
          </p:cNvPr>
          <p:cNvSpPr txBox="1"/>
          <p:nvPr/>
        </p:nvSpPr>
        <p:spPr>
          <a:xfrm>
            <a:off x="525895" y="6207364"/>
            <a:ext cx="9284855" cy="30777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Contact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5"/>
              </a:rPr>
              <a:t>consumerconsent@retailenergycode.co.uk</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or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hlinkClick r:id="rId6"/>
              </a:rPr>
              <a:t>fill in a form online </a:t>
            </a:r>
            <a:r>
              <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to request invites</a:t>
            </a:r>
          </a:p>
        </p:txBody>
      </p:sp>
      <p:sp>
        <p:nvSpPr>
          <p:cNvPr id="7" name="Content Placeholder 6">
            <a:extLst>
              <a:ext uri="{FF2B5EF4-FFF2-40B4-BE49-F238E27FC236}">
                <a16:creationId xmlns:a16="http://schemas.microsoft.com/office/drawing/2014/main" id="{C708C191-9CDF-E84C-AF09-978F8BE000E3}"/>
              </a:ext>
            </a:extLst>
          </p:cNvPr>
          <p:cNvSpPr>
            <a:spLocks noGrp="1"/>
          </p:cNvSpPr>
          <p:nvPr>
            <p:ph sz="quarter" idx="10"/>
          </p:nvPr>
        </p:nvSpPr>
        <p:spPr/>
        <p:txBody>
          <a:bodyPr/>
          <a:lstStyle/>
          <a:p>
            <a:pPr marL="0" indent="0">
              <a:buNone/>
            </a:pPr>
            <a:r>
              <a:rPr lang="en-GB" b="1">
                <a:solidFill>
                  <a:srgbClr val="70ADA3"/>
                </a:solidFill>
              </a:rPr>
              <a:t>Key updates</a:t>
            </a:r>
          </a:p>
          <a:p>
            <a:r>
              <a:rPr lang="en-GB"/>
              <a:t>REC Drafting Consultation now expected around 3 September, for 6 weeks</a:t>
            </a:r>
          </a:p>
          <a:p>
            <a:pPr lvl="1"/>
            <a:r>
              <a:rPr lang="en-GB"/>
              <a:t>Industry feedback to shift out of school holidays</a:t>
            </a:r>
          </a:p>
          <a:p>
            <a:pPr lvl="1"/>
            <a:r>
              <a:rPr lang="en-GB"/>
              <a:t>Ensures continued alignment and overlap with Tariff Interoperability Phase 1B Consultation</a:t>
            </a:r>
          </a:p>
          <a:p>
            <a:pPr lvl="1"/>
            <a:endParaRPr lang="en-GB"/>
          </a:p>
          <a:p>
            <a:r>
              <a:rPr lang="en-GB"/>
              <a:t>Non-domestic stakeholder engagement welcomed</a:t>
            </a:r>
          </a:p>
          <a:p>
            <a:pPr lvl="1"/>
            <a:r>
              <a:rPr lang="en-GB"/>
              <a:t>Minimum Marketable Product for the initial implementation is domestic only, but the underlying architecture may be evolved to non-domestic in future. </a:t>
            </a:r>
          </a:p>
          <a:p>
            <a:pPr lvl="1"/>
            <a:r>
              <a:rPr lang="en-GB"/>
              <a:t>No timeline currently set, but views to support for future proofing are welcomed and stakeholders should keep close to webinars and consultations. </a:t>
            </a:r>
          </a:p>
          <a:p>
            <a:pPr lvl="1"/>
            <a:endParaRPr lang="en-GB"/>
          </a:p>
          <a:p>
            <a:r>
              <a:rPr lang="en-GB"/>
              <a:t>Next solution group, 12 August – Business Process Maps </a:t>
            </a:r>
          </a:p>
          <a:p>
            <a:r>
              <a:rPr lang="en-GB">
                <a:hlinkClick r:id="rId7"/>
              </a:rPr>
              <a:t>Consumer Consent Digest for August 2026 published this week</a:t>
            </a:r>
            <a:endParaRPr lang="en-GB"/>
          </a:p>
        </p:txBody>
      </p:sp>
    </p:spTree>
    <p:extLst>
      <p:ext uri="{BB962C8B-B14F-4D97-AF65-F5344CB8AC3E}">
        <p14:creationId xmlns:p14="http://schemas.microsoft.com/office/powerpoint/2010/main" val="1716271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10. Issue tracker update</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Change team</a:t>
            </a:r>
          </a:p>
        </p:txBody>
      </p:sp>
    </p:spTree>
    <p:extLst>
      <p:ext uri="{BB962C8B-B14F-4D97-AF65-F5344CB8AC3E}">
        <p14:creationId xmlns:p14="http://schemas.microsoft.com/office/powerpoint/2010/main" val="32079307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119530859"/>
              </p:ext>
            </p:extLst>
          </p:nvPr>
        </p:nvGraphicFramePr>
        <p:xfrm>
          <a:off x="195294" y="1389462"/>
          <a:ext cx="11645092" cy="480695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Roboto" panose="02000000000000000000" pitchFamily="2" charset="0"/>
                          <a:ea typeface="Roboto" panose="02000000000000000000" pitchFamily="2" charset="0"/>
                          <a:cs typeface="Roboto" panose="02000000000000000000" pitchFamily="2" charset="0"/>
                        </a:rPr>
                        <a:t>Issue/ CP</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Title</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R0037</a:t>
                      </a:r>
                    </a:p>
                  </a:txBody>
                  <a:tcPr anchor="ctr">
                    <a:solidFill>
                      <a:srgbClr val="CFE3DF"/>
                    </a:solidFill>
                  </a:tcPr>
                </a:tc>
                <a:tc>
                  <a:txBody>
                    <a:bodyPr/>
                    <a:lstStyle/>
                    <a:p>
                      <a:pPr marL="0" lvl="0" indent="0" algn="l">
                        <a:lnSpc>
                          <a:spcPct val="100000"/>
                        </a:lnSpc>
                        <a:buNone/>
                      </a:pPr>
                      <a:r>
                        <a:rPr lang="en-GB" sz="1400" b="0" i="0" u="none" strike="noStrike" baseline="0" noProof="0">
                          <a:solidFill>
                            <a:srgbClr val="000000"/>
                          </a:solidFill>
                          <a:latin typeface="Roboto" panose="02000000000000000000" pitchFamily="2" charset="0"/>
                          <a:ea typeface="Roboto" panose="02000000000000000000" pitchFamily="2" charset="0"/>
                          <a:cs typeface="Roboto" panose="02000000000000000000" pitchFamily="2" charset="0"/>
                        </a:rPr>
                        <a:t>Prepayment Credit Balance Transfer Process</a:t>
                      </a:r>
                      <a:endParaRPr lang="en-US">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pPr marL="0" lvl="0" indent="0" algn="l">
                        <a:lnSpc>
                          <a:spcPct val="100000"/>
                        </a:lnSpc>
                        <a:spcBef>
                          <a:spcPts val="0"/>
                        </a:spcBef>
                        <a:spcAft>
                          <a:spcPts val="0"/>
                        </a:spcAft>
                        <a:buNone/>
                      </a:pPr>
                      <a:r>
                        <a:rPr lang="en-GB" sz="1400">
                          <a:latin typeface="Roboto" panose="02000000000000000000" pitchFamily="2" charset="0"/>
                          <a:ea typeface="Roboto" panose="02000000000000000000" pitchFamily="2" charset="0"/>
                          <a:cs typeface="Roboto" panose="02000000000000000000" pitchFamily="2" charset="0"/>
                        </a:rPr>
                        <a:t>Flo Monea</a:t>
                      </a:r>
                    </a:p>
                  </a:txBody>
                  <a:tcPr anchor="ctr">
                    <a:solidFill>
                      <a:srgbClr val="CFE3DF"/>
                    </a:solidFill>
                  </a:tcPr>
                </a:tc>
                <a:tc>
                  <a:txBody>
                    <a:bodyPr/>
                    <a:lstStyle/>
                    <a:p>
                      <a:pPr lvl="0">
                        <a:spcBef>
                          <a:spcPts val="600"/>
                        </a:spcBef>
                        <a:buNone/>
                      </a:pPr>
                      <a:r>
                        <a:rPr lang="en-GB" sz="1400" b="0">
                          <a:latin typeface="Roboto" panose="02000000000000000000" pitchFamily="2" charset="0"/>
                          <a:ea typeface="Roboto" panose="02000000000000000000" pitchFamily="2" charset="0"/>
                          <a:cs typeface="Roboto" panose="02000000000000000000" pitchFamily="2" charset="0"/>
                        </a:rPr>
                        <a:t>On 04 August 2026, the REC Change Panel approved the Proposal Plan. Following this, a Prepayment working group will be set up to support the development of R0037 and I0329.</a:t>
                      </a:r>
                    </a:p>
                  </a:txBody>
                  <a:tcPr anchor="ctr">
                    <a:solidFill>
                      <a:srgbClr val="CFE3DF"/>
                    </a:solidFill>
                  </a:tcPr>
                </a:tc>
                <a:extLst>
                  <a:ext uri="{0D108BD9-81ED-4DB2-BD59-A6C34878D82A}">
                    <a16:rowId xmlns:a16="http://schemas.microsoft.com/office/drawing/2014/main" val="216998776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I0200</a:t>
                      </a:r>
                    </a:p>
                  </a:txBody>
                  <a:tcPr anchor="ctr">
                    <a:solidFill>
                      <a:srgbClr val="CFE3DF"/>
                    </a:solidFill>
                  </a:tcPr>
                </a:tc>
                <a:tc>
                  <a:txBody>
                    <a:bodyPr/>
                    <a:lstStyle/>
                    <a:p>
                      <a:pPr marL="0" lvl="0" algn="l">
                        <a:buNone/>
                      </a:pPr>
                      <a:r>
                        <a:rPr lang="en-GB" sz="1400">
                          <a:latin typeface="Roboto" panose="02000000000000000000" pitchFamily="2" charset="0"/>
                          <a:ea typeface="Roboto" panose="02000000000000000000" pitchFamily="2" charset="0"/>
                          <a:cs typeface="Roboto" panose="02000000000000000000" pitchFamily="2" charset="0"/>
                        </a:rPr>
                        <a:t>Review of the REC's Address Management Service </a:t>
                      </a:r>
                      <a:endParaRPr lang="en-US" sz="1400">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Bela Ashworth</a:t>
                      </a:r>
                    </a:p>
                  </a:txBody>
                  <a:tcPr anchor="ctr">
                    <a:solidFill>
                      <a:srgbClr val="CFE3DF"/>
                    </a:solidFill>
                  </a:tcPr>
                </a:tc>
                <a:tc>
                  <a:txBody>
                    <a:bodyPr/>
                    <a:lstStyle/>
                    <a:p>
                      <a:pPr>
                        <a:spcBef>
                          <a:spcPts val="600"/>
                        </a:spcBef>
                      </a:pPr>
                      <a:r>
                        <a:rPr lang="en-GB" sz="1400" b="0">
                          <a:latin typeface="Roboto" panose="02000000000000000000" pitchFamily="2" charset="0"/>
                          <a:ea typeface="Roboto" panose="02000000000000000000" pitchFamily="2" charset="0"/>
                          <a:cs typeface="Roboto" panose="02000000000000000000" pitchFamily="2" charset="0"/>
                        </a:rPr>
                        <a:t>The second working group session took place on 17 July 2026. The third working group session will take place on 03 September 2026, and will focus on a review of DCC’s list of stop words as well as the draft Address Management Guidance. </a:t>
                      </a:r>
                    </a:p>
                  </a:txBody>
                  <a:tcPr anchor="ctr">
                    <a:solidFill>
                      <a:srgbClr val="CFE3DF"/>
                    </a:solidFill>
                  </a:tcPr>
                </a:tc>
                <a:extLst>
                  <a:ext uri="{0D108BD9-81ED-4DB2-BD59-A6C34878D82A}">
                    <a16:rowId xmlns:a16="http://schemas.microsoft.com/office/drawing/2014/main" val="267304429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R0284</a:t>
                      </a:r>
                    </a:p>
                  </a:txBody>
                  <a:tcPr anchor="ctr">
                    <a:solidFill>
                      <a:srgbClr val="CFE3DF"/>
                    </a:solidFill>
                  </a:tcPr>
                </a:tc>
                <a:tc>
                  <a:txBody>
                    <a:bodyPr/>
                    <a:lstStyle/>
                    <a:p>
                      <a:pPr marL="0" lvl="0" algn="l">
                        <a:buNone/>
                      </a:pPr>
                      <a:r>
                        <a:rPr lang="en-GB" sz="1400">
                          <a:latin typeface="Roboto" panose="02000000000000000000" pitchFamily="2" charset="0"/>
                          <a:ea typeface="Roboto" panose="02000000000000000000" pitchFamily="2" charset="0"/>
                          <a:cs typeface="Roboto" panose="02000000000000000000" pitchFamily="2" charset="0"/>
                        </a:rPr>
                        <a:t>Updates to Schedule 14 Measurement Transformers Commissioning Timescales</a:t>
                      </a:r>
                      <a:endParaRPr lang="en-US" sz="1400">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Caroline Freimuller</a:t>
                      </a:r>
                    </a:p>
                  </a:txBody>
                  <a:tcPr anchor="ctr">
                    <a:solidFill>
                      <a:srgbClr val="CFE3DF"/>
                    </a:solidFill>
                  </a:tcPr>
                </a:tc>
                <a:tc>
                  <a:txBody>
                    <a:bodyPr/>
                    <a:lstStyle/>
                    <a:p>
                      <a:pPr>
                        <a:spcBef>
                          <a:spcPts val="600"/>
                        </a:spcBef>
                      </a:pPr>
                      <a:r>
                        <a:rPr lang="en-GB" sz="1400" b="0">
                          <a:latin typeface="Roboto" panose="02000000000000000000" pitchFamily="2" charset="0"/>
                          <a:ea typeface="Roboto" panose="02000000000000000000" pitchFamily="2" charset="0"/>
                          <a:cs typeface="Roboto" panose="02000000000000000000" pitchFamily="2" charset="0"/>
                        </a:rPr>
                        <a:t>Post consultation, it was identified there was an impact to the Balancing and Settlement Code (BSC) from this Change Proposal. </a:t>
                      </a:r>
                      <a:r>
                        <a:rPr lang="en-GB" sz="1400" b="0">
                          <a:latin typeface="Roboto" panose="02000000000000000000" pitchFamily="2" charset="0"/>
                          <a:ea typeface="Roboto" panose="02000000000000000000" pitchFamily="2" charset="0"/>
                          <a:cs typeface="Roboto" panose="02000000000000000000" pitchFamily="2" charset="0"/>
                          <a:hlinkClick r:id="rId2"/>
                        </a:rPr>
                        <a:t>CP1640 Aligning BSC with REC R0284 Measurement Transformers Commissioning Timescales </a:t>
                      </a:r>
                      <a:r>
                        <a:rPr lang="en-GB" sz="1400" b="0">
                          <a:latin typeface="Roboto" panose="02000000000000000000" pitchFamily="2" charset="0"/>
                          <a:ea typeface="Roboto" panose="02000000000000000000" pitchFamily="2" charset="0"/>
                          <a:cs typeface="Roboto" panose="02000000000000000000" pitchFamily="2" charset="0"/>
                        </a:rPr>
                        <a:t>has been raised and consulted on to make the relevant amendments.</a:t>
                      </a:r>
                    </a:p>
                    <a:p>
                      <a:pPr>
                        <a:spcBef>
                          <a:spcPts val="600"/>
                        </a:spcBef>
                      </a:pPr>
                      <a:r>
                        <a:rPr lang="en-GB" sz="1400" b="0">
                          <a:latin typeface="Roboto" panose="02000000000000000000" pitchFamily="2" charset="0"/>
                          <a:ea typeface="Roboto" panose="02000000000000000000" pitchFamily="2" charset="0"/>
                          <a:cs typeface="Roboto" panose="02000000000000000000" pitchFamily="2" charset="0"/>
                        </a:rPr>
                        <a:t>R0284 will be at the Metering Expert Panel on 12 August 2026 for final vote, with a proposed implementation date of 25 June 2027. </a:t>
                      </a:r>
                    </a:p>
                  </a:txBody>
                  <a:tcPr anchor="ctr">
                    <a:solidFill>
                      <a:srgbClr val="CFE3DF"/>
                    </a:solidFill>
                  </a:tcPr>
                </a:tc>
                <a:extLst>
                  <a:ext uri="{0D108BD9-81ED-4DB2-BD59-A6C34878D82A}">
                    <a16:rowId xmlns:a16="http://schemas.microsoft.com/office/drawing/2014/main" val="777569401"/>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I0297</a:t>
                      </a:r>
                    </a:p>
                  </a:txBody>
                  <a:tcPr anchor="ctr">
                    <a:solidFill>
                      <a:srgbClr val="CFE3DF"/>
                    </a:solidFill>
                  </a:tcPr>
                </a:tc>
                <a:tc>
                  <a:txBody>
                    <a:bodyPr/>
                    <a:lstStyle/>
                    <a:p>
                      <a:pPr marL="0" lvl="0" algn="l">
                        <a:buNone/>
                      </a:pPr>
                      <a:r>
                        <a:rPr lang="en-GB" sz="1400" b="0" i="0" u="none" strike="noStrike" baseline="0" noProof="0">
                          <a:solidFill>
                            <a:srgbClr val="000000"/>
                          </a:solidFill>
                          <a:latin typeface="Roboto" panose="02000000000000000000" pitchFamily="2" charset="0"/>
                          <a:ea typeface="Roboto" panose="02000000000000000000" pitchFamily="2" charset="0"/>
                          <a:cs typeface="Roboto" panose="02000000000000000000" pitchFamily="2" charset="0"/>
                        </a:rPr>
                        <a:t>Meter Manufacturers Make and Type not Populated in SMRS</a:t>
                      </a:r>
                      <a:endParaRPr lang="en-US">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pPr lvl="0">
                        <a:buNone/>
                      </a:pPr>
                      <a:r>
                        <a:rPr lang="en-GB" sz="1400">
                          <a:latin typeface="Roboto" panose="02000000000000000000" pitchFamily="2" charset="0"/>
                          <a:ea typeface="Roboto" panose="02000000000000000000" pitchFamily="2" charset="0"/>
                          <a:cs typeface="Roboto" panose="02000000000000000000" pitchFamily="2" charset="0"/>
                        </a:rPr>
                        <a:t>Flo Monea</a:t>
                      </a:r>
                    </a:p>
                  </a:txBody>
                  <a:tcPr anchor="ctr">
                    <a:solidFill>
                      <a:srgbClr val="CFE3DF"/>
                    </a:solidFill>
                  </a:tcPr>
                </a:tc>
                <a:tc>
                  <a:txBody>
                    <a:bodyPr/>
                    <a:lstStyle/>
                    <a:p>
                      <a:pPr lvl="0">
                        <a:spcBef>
                          <a:spcPts val="600"/>
                        </a:spcBef>
                        <a:buNone/>
                      </a:pPr>
                      <a:r>
                        <a:rPr lang="en-GB" sz="1400" b="0">
                          <a:latin typeface="Roboto" panose="02000000000000000000" pitchFamily="2" charset="0"/>
                          <a:ea typeface="Roboto" panose="02000000000000000000" pitchFamily="2" charset="0"/>
                          <a:cs typeface="Roboto" panose="02000000000000000000" pitchFamily="2" charset="0"/>
                        </a:rPr>
                        <a:t>The Party impact assessment is opened for responses until 21 August 2026.</a:t>
                      </a:r>
                    </a:p>
                  </a:txBody>
                  <a:tcPr anchor="ctr">
                    <a:solidFill>
                      <a:srgbClr val="CFE3DF"/>
                    </a:solidFill>
                  </a:tcPr>
                </a:tc>
                <a:extLst>
                  <a:ext uri="{0D108BD9-81ED-4DB2-BD59-A6C34878D82A}">
                    <a16:rowId xmlns:a16="http://schemas.microsoft.com/office/drawing/2014/main" val="322696580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I0278</a:t>
                      </a:r>
                    </a:p>
                  </a:txBody>
                  <a:tcPr anchor="ctr">
                    <a:solidFill>
                      <a:srgbClr val="CFE3DF"/>
                    </a:solidFill>
                  </a:tcPr>
                </a:tc>
                <a:tc>
                  <a:txBody>
                    <a:bodyPr/>
                    <a:lstStyle/>
                    <a:p>
                      <a:pPr marL="0" lvl="0" algn="l">
                        <a:buNone/>
                      </a:pPr>
                      <a:r>
                        <a:rPr lang="en-GB" sz="1400">
                          <a:latin typeface="Roboto" panose="02000000000000000000" pitchFamily="2" charset="0"/>
                          <a:ea typeface="Roboto" panose="02000000000000000000" pitchFamily="2" charset="0"/>
                          <a:cs typeface="Roboto" panose="02000000000000000000" pitchFamily="2" charset="0"/>
                        </a:rPr>
                        <a:t>Establishing the Safe Isolation Provider (SIP) as a Standalone REC Party</a:t>
                      </a:r>
                    </a:p>
                  </a:txBody>
                  <a:tcPr marL="6350" marR="6350" marT="6350" marB="0" anchor="ctr">
                    <a:solidFill>
                      <a:srgbClr val="CFE3DF"/>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Francine Peyroux-Sissoko</a:t>
                      </a:r>
                    </a:p>
                  </a:txBody>
                  <a:tcPr anchor="ctr">
                    <a:solidFill>
                      <a:srgbClr val="CFE3DF"/>
                    </a:solidFill>
                  </a:tcPr>
                </a:tc>
                <a:tc>
                  <a:txBody>
                    <a:bodyPr/>
                    <a:lstStyle/>
                    <a:p>
                      <a:pPr lvl="0">
                        <a:spcBef>
                          <a:spcPts val="600"/>
                        </a:spcBef>
                        <a:buNone/>
                      </a:pPr>
                      <a:r>
                        <a:rPr lang="en-GB" sz="1400" b="0">
                          <a:latin typeface="Roboto" panose="02000000000000000000" pitchFamily="2" charset="0"/>
                          <a:ea typeface="Roboto" panose="02000000000000000000" pitchFamily="2" charset="0"/>
                          <a:cs typeface="Roboto" panose="02000000000000000000" pitchFamily="2" charset="0"/>
                        </a:rPr>
                        <a:t>The third closed working group session took place on 21 July 2026 where members focused on the theme of equipment and testing. The next closed working group session will take place on Tuesday 18 August 2026 where members will continue to consider the solutions needed to establish a strong governance framework for standalone SIPs.</a:t>
                      </a:r>
                    </a:p>
                  </a:txBody>
                  <a:tcPr anchor="ctr">
                    <a:solidFill>
                      <a:srgbClr val="CFE3DF"/>
                    </a:solidFill>
                  </a:tcPr>
                </a:tc>
                <a:extLst>
                  <a:ext uri="{0D108BD9-81ED-4DB2-BD59-A6C34878D82A}">
                    <a16:rowId xmlns:a16="http://schemas.microsoft.com/office/drawing/2014/main" val="1580701027"/>
                  </a:ext>
                </a:extLst>
              </a:tr>
            </a:tbl>
          </a:graphicData>
        </a:graphic>
      </p:graphicFrame>
    </p:spTree>
    <p:extLst>
      <p:ext uri="{BB962C8B-B14F-4D97-AF65-F5344CB8AC3E}">
        <p14:creationId xmlns:p14="http://schemas.microsoft.com/office/powerpoint/2010/main" val="21038313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88358-6CF5-5E26-92B6-93B55528F003}"/>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329433E8-6AA9-DE6B-36F3-77DA33CF4B15}"/>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5FFC67BF-EBE0-0A25-0E4E-C4A928672A7E}"/>
              </a:ext>
            </a:extLst>
          </p:cNvPr>
          <p:cNvGraphicFramePr>
            <a:graphicFrameLocks noGrp="1"/>
          </p:cNvGraphicFramePr>
          <p:nvPr>
            <p:extLst>
              <p:ext uri="{D42A27DB-BD31-4B8C-83A1-F6EECF244321}">
                <p14:modId xmlns:p14="http://schemas.microsoft.com/office/powerpoint/2010/main" val="2007925543"/>
              </p:ext>
            </p:extLst>
          </p:nvPr>
        </p:nvGraphicFramePr>
        <p:xfrm>
          <a:off x="195294" y="1389462"/>
          <a:ext cx="11645092" cy="355727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Roboto" panose="02000000000000000000" pitchFamily="2" charset="0"/>
                          <a:ea typeface="Roboto" panose="02000000000000000000" pitchFamily="2" charset="0"/>
                          <a:cs typeface="Roboto" panose="02000000000000000000" pitchFamily="2" charset="0"/>
                        </a:rPr>
                        <a:t>Issue/ CP</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Title</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Lead</a:t>
                      </a:r>
                    </a:p>
                  </a:txBody>
                  <a:tcPr>
                    <a:solidFill>
                      <a:srgbClr val="70ADA3"/>
                    </a:solidFill>
                  </a:tcPr>
                </a:tc>
                <a:tc>
                  <a:txBody>
                    <a:bodyPr/>
                    <a:lstStyle/>
                    <a:p>
                      <a:r>
                        <a:rPr lang="en-GB" sz="1400">
                          <a:latin typeface="Roboto" panose="02000000000000000000" pitchFamily="2" charset="0"/>
                          <a:ea typeface="Roboto" panose="02000000000000000000" pitchFamily="2" charset="0"/>
                          <a:cs typeface="Roboto" panose="02000000000000000000" pitchFamily="2" charset="0"/>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R0306</a:t>
                      </a:r>
                    </a:p>
                  </a:txBody>
                  <a:tcPr anchor="ctr">
                    <a:solidFill>
                      <a:srgbClr val="CFE3DF"/>
                    </a:solidFill>
                  </a:tcPr>
                </a:tc>
                <a:tc>
                  <a:txBody>
                    <a:bodyPr/>
                    <a:lstStyle/>
                    <a:p>
                      <a:pPr marL="0" lvl="0" algn="l">
                        <a:buNone/>
                      </a:pPr>
                      <a:r>
                        <a:rPr lang="en-GB" sz="1400">
                          <a:latin typeface="Roboto" panose="02000000000000000000" pitchFamily="2" charset="0"/>
                          <a:ea typeface="Roboto" panose="02000000000000000000" pitchFamily="2" charset="0"/>
                          <a:cs typeface="Roboto" panose="02000000000000000000" pitchFamily="2" charset="0"/>
                        </a:rPr>
                        <a:t>REC Change to Align with DCP467 Asset Condition Reporting</a:t>
                      </a:r>
                      <a:endParaRPr lang="en-US" sz="1400">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Roboto" panose="02000000000000000000" pitchFamily="2" charset="0"/>
                          <a:ea typeface="Roboto" panose="02000000000000000000" pitchFamily="2" charset="0"/>
                          <a:cs typeface="Roboto" panose="02000000000000000000" pitchFamily="2" charset="0"/>
                        </a:rPr>
                        <a:t>Caroline Freimuller</a:t>
                      </a:r>
                    </a:p>
                  </a:txBody>
                  <a:tcPr anchor="ctr">
                    <a:solidFill>
                      <a:srgbClr val="CFE3DF"/>
                    </a:solidFill>
                  </a:tcPr>
                </a:tc>
                <a:tc>
                  <a:txBody>
                    <a:bodyPr/>
                    <a:lstStyle/>
                    <a:p>
                      <a:pPr>
                        <a:spcBef>
                          <a:spcPts val="600"/>
                        </a:spcBef>
                      </a:pPr>
                      <a:r>
                        <a:rPr lang="en-GB" sz="1400" b="0">
                          <a:latin typeface="Roboto" panose="02000000000000000000" pitchFamily="2" charset="0"/>
                          <a:ea typeface="Roboto" panose="02000000000000000000" pitchFamily="2" charset="0"/>
                          <a:cs typeface="Roboto" panose="02000000000000000000" pitchFamily="2" charset="0"/>
                        </a:rPr>
                        <a:t>At the request of the DCUSA working group, a preliminary impact assessment is being conducted with the SDEP Provider to get ROM costs and implementation timescales. This is following discussions that SDEP could be an alternate solution if the main aim of the DCUSA CP is for DNOs to receive photographs.</a:t>
                      </a:r>
                    </a:p>
                    <a:p>
                      <a:pPr>
                        <a:spcBef>
                          <a:spcPts val="600"/>
                        </a:spcBef>
                      </a:pPr>
                      <a:r>
                        <a:rPr lang="en-GB" sz="1400" b="0">
                          <a:latin typeface="Roboto" panose="02000000000000000000" pitchFamily="2" charset="0"/>
                          <a:ea typeface="Roboto" panose="02000000000000000000" pitchFamily="2" charset="0"/>
                          <a:cs typeface="Roboto" panose="02000000000000000000" pitchFamily="2" charset="0"/>
                        </a:rPr>
                        <a:t>Once this has been completed with the SDEP Provider, the Code Manager will present the information at the next DCUSA working group for further discussion.</a:t>
                      </a:r>
                    </a:p>
                  </a:txBody>
                  <a:tcPr anchor="ctr">
                    <a:solidFill>
                      <a:srgbClr val="CFE3DF"/>
                    </a:solidFill>
                  </a:tcPr>
                </a:tc>
                <a:extLst>
                  <a:ext uri="{0D108BD9-81ED-4DB2-BD59-A6C34878D82A}">
                    <a16:rowId xmlns:a16="http://schemas.microsoft.com/office/drawing/2014/main" val="390564162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I0314</a:t>
                      </a:r>
                    </a:p>
                  </a:txBody>
                  <a:tcPr anchor="ctr">
                    <a:solidFill>
                      <a:srgbClr val="CFE3DF"/>
                    </a:solidFill>
                  </a:tcPr>
                </a:tc>
                <a:tc>
                  <a:txBody>
                    <a:bodyPr/>
                    <a:lstStyle/>
                    <a:p>
                      <a:pPr marL="0" lvl="0" algn="l">
                        <a:buNone/>
                      </a:pPr>
                      <a:r>
                        <a:rPr lang="en-GB" sz="1400" b="0" i="0" u="none" strike="noStrike" baseline="0" noProof="0">
                          <a:solidFill>
                            <a:srgbClr val="000000"/>
                          </a:solidFill>
                          <a:latin typeface="Roboto" panose="02000000000000000000" pitchFamily="2" charset="0"/>
                          <a:ea typeface="Roboto" panose="02000000000000000000" pitchFamily="2" charset="0"/>
                          <a:cs typeface="Roboto" panose="02000000000000000000" pitchFamily="2" charset="0"/>
                        </a:rPr>
                        <a:t>Crossed Meters Process: Clarification and Support</a:t>
                      </a:r>
                      <a:endParaRPr lang="en-US">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a:latin typeface="Roboto" panose="02000000000000000000" pitchFamily="2" charset="0"/>
                          <a:ea typeface="Roboto" panose="02000000000000000000" pitchFamily="2" charset="0"/>
                          <a:cs typeface="Roboto" panose="02000000000000000000" pitchFamily="2" charset="0"/>
                        </a:rPr>
                        <a:t>Flo Monea</a:t>
                      </a:r>
                    </a:p>
                  </a:txBody>
                  <a:tcPr anchor="ctr">
                    <a:solidFill>
                      <a:srgbClr val="CFE3DF"/>
                    </a:solidFill>
                  </a:tcPr>
                </a:tc>
                <a:tc>
                  <a:txBody>
                    <a:bodyPr/>
                    <a:lstStyle/>
                    <a:p>
                      <a:pPr>
                        <a:spcBef>
                          <a:spcPts val="600"/>
                        </a:spcBef>
                      </a:pPr>
                      <a:r>
                        <a:rPr lang="en-GB" sz="1400" b="0">
                          <a:latin typeface="Roboto" panose="02000000000000000000" pitchFamily="2" charset="0"/>
                          <a:ea typeface="Roboto" panose="02000000000000000000" pitchFamily="2" charset="0"/>
                          <a:cs typeface="Roboto" panose="02000000000000000000" pitchFamily="2" charset="0"/>
                        </a:rPr>
                        <a:t>The Code Manager is working on the initial structure of the Guidance Document. An update on the progress of this Issue will be provided to Change Issues Group at their meeting in October.</a:t>
                      </a:r>
                    </a:p>
                  </a:txBody>
                  <a:tcPr anchor="ctr">
                    <a:solidFill>
                      <a:srgbClr val="CFE3DF"/>
                    </a:solidFill>
                  </a:tcPr>
                </a:tc>
                <a:extLst>
                  <a:ext uri="{0D108BD9-81ED-4DB2-BD59-A6C34878D82A}">
                    <a16:rowId xmlns:a16="http://schemas.microsoft.com/office/drawing/2014/main" val="2673044291"/>
                  </a:ext>
                </a:extLst>
              </a:tr>
              <a:tr h="0">
                <a:tc>
                  <a:txBody>
                    <a:bodyPr/>
                    <a:lstStyle/>
                    <a:p>
                      <a:pPr marL="0" lvl="0" indent="0" algn="l" defTabSz="914400">
                        <a:lnSpc>
                          <a:spcPct val="100000"/>
                        </a:lnSpc>
                        <a:spcBef>
                          <a:spcPts val="0"/>
                        </a:spcBef>
                        <a:spcAft>
                          <a:spcPts val="0"/>
                        </a:spcAft>
                        <a:buNone/>
                        <a:tabLst/>
                        <a:defRPr/>
                      </a:pPr>
                      <a:r>
                        <a:rPr lang="en-GB" sz="1400" b="0" kern="1200">
                          <a:solidFill>
                            <a:schemeClr val="dk1"/>
                          </a:solidFill>
                          <a:latin typeface="Roboto" panose="02000000000000000000" pitchFamily="2" charset="0"/>
                          <a:ea typeface="Roboto" panose="02000000000000000000" pitchFamily="2" charset="0"/>
                          <a:cs typeface="Roboto" panose="02000000000000000000" pitchFamily="2" charset="0"/>
                        </a:rPr>
                        <a:t>I0329</a:t>
                      </a:r>
                    </a:p>
                  </a:txBody>
                  <a:tcPr anchor="ctr">
                    <a:solidFill>
                      <a:srgbClr val="CFE3DF"/>
                    </a:solidFill>
                  </a:tcPr>
                </a:tc>
                <a:tc>
                  <a:txBody>
                    <a:bodyPr/>
                    <a:lstStyle/>
                    <a:p>
                      <a:pPr marL="0" lvl="0" indent="0" algn="l">
                        <a:lnSpc>
                          <a:spcPct val="100000"/>
                        </a:lnSpc>
                        <a:buNone/>
                      </a:pPr>
                      <a:r>
                        <a:rPr lang="en-GB" sz="1400" b="0" i="0" u="none" strike="noStrike" baseline="0" noProof="0">
                          <a:solidFill>
                            <a:srgbClr val="000000"/>
                          </a:solidFill>
                          <a:latin typeface="Roboto" panose="02000000000000000000" pitchFamily="2" charset="0"/>
                          <a:ea typeface="Roboto" panose="02000000000000000000" pitchFamily="2" charset="0"/>
                          <a:cs typeface="Roboto" panose="02000000000000000000" pitchFamily="2" charset="0"/>
                        </a:rPr>
                        <a:t>A review of the Misdirected Payments and Debt Assignment Processes</a:t>
                      </a:r>
                      <a:endParaRPr lang="en-US">
                        <a:latin typeface="Roboto" panose="02000000000000000000" pitchFamily="2" charset="0"/>
                        <a:ea typeface="Roboto" panose="02000000000000000000" pitchFamily="2" charset="0"/>
                        <a:cs typeface="Roboto" panose="02000000000000000000" pitchFamily="2" charset="0"/>
                      </a:endParaRPr>
                    </a:p>
                  </a:txBody>
                  <a:tcPr marL="6350" marR="6350" marT="6350" marB="0" anchor="ctr">
                    <a:solidFill>
                      <a:srgbClr val="CFE3DF"/>
                    </a:solidFill>
                  </a:tcPr>
                </a:tc>
                <a:tc>
                  <a:txBody>
                    <a:bodyPr/>
                    <a:lstStyle/>
                    <a:p>
                      <a:pPr marL="0" lvl="0" indent="0" algn="l">
                        <a:lnSpc>
                          <a:spcPct val="100000"/>
                        </a:lnSpc>
                        <a:spcBef>
                          <a:spcPts val="0"/>
                        </a:spcBef>
                        <a:spcAft>
                          <a:spcPts val="0"/>
                        </a:spcAft>
                        <a:buNone/>
                      </a:pPr>
                      <a:r>
                        <a:rPr lang="en-GB" sz="1400">
                          <a:latin typeface="Roboto" panose="02000000000000000000" pitchFamily="2" charset="0"/>
                          <a:ea typeface="Roboto" panose="02000000000000000000" pitchFamily="2" charset="0"/>
                          <a:cs typeface="Roboto" panose="02000000000000000000" pitchFamily="2" charset="0"/>
                        </a:rPr>
                        <a:t>Flo Monea</a:t>
                      </a:r>
                    </a:p>
                  </a:txBody>
                  <a:tcPr anchor="ctr">
                    <a:solidFill>
                      <a:srgbClr val="CFE3DF"/>
                    </a:solidFill>
                  </a:tcPr>
                </a:tc>
                <a:tc>
                  <a:txBody>
                    <a:bodyPr/>
                    <a:lstStyle/>
                    <a:p>
                      <a:pPr lvl="0">
                        <a:spcBef>
                          <a:spcPts val="600"/>
                        </a:spcBef>
                        <a:buNone/>
                      </a:pPr>
                      <a:r>
                        <a:rPr lang="en-GB" sz="1400" b="0">
                          <a:latin typeface="Roboto" panose="02000000000000000000" pitchFamily="2" charset="0"/>
                          <a:ea typeface="Roboto" panose="02000000000000000000" pitchFamily="2" charset="0"/>
                          <a:cs typeface="Roboto" panose="02000000000000000000" pitchFamily="2" charset="0"/>
                        </a:rPr>
                        <a:t>On 04 August 2026, the REC Change Panel approved the Proposal Plan. Following this, a Prepayment working group will be set up to support the development of R0037 and I0329.</a:t>
                      </a:r>
                    </a:p>
                  </a:txBody>
                  <a:tcPr anchor="ctr">
                    <a:solidFill>
                      <a:srgbClr val="CFE3DF"/>
                    </a:solidFill>
                  </a:tcPr>
                </a:tc>
                <a:extLst>
                  <a:ext uri="{0D108BD9-81ED-4DB2-BD59-A6C34878D82A}">
                    <a16:rowId xmlns:a16="http://schemas.microsoft.com/office/drawing/2014/main" val="3068275339"/>
                  </a:ext>
                </a:extLst>
              </a:tr>
            </a:tbl>
          </a:graphicData>
        </a:graphic>
      </p:graphicFrame>
    </p:spTree>
    <p:extLst>
      <p:ext uri="{BB962C8B-B14F-4D97-AF65-F5344CB8AC3E}">
        <p14:creationId xmlns:p14="http://schemas.microsoft.com/office/powerpoint/2010/main" val="25524038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7D504-9D7C-4370-3862-EFDC104C17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7218FA-FABB-F445-C820-78059ACC5E00}"/>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11. Any other business</a:t>
            </a: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A2556B55-66F4-4572-A2E4-83A2354022FA}"/>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22356567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CCE99-1298-F8C1-E0F7-D4061CEDB3E4}"/>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D7E8A94-2418-F306-61E8-72D89F57068D}"/>
              </a:ext>
            </a:extLst>
          </p:cNvPr>
          <p:cNvSpPr txBox="1">
            <a:spLocks noGrp="1"/>
          </p:cNvSpPr>
          <p:nvPr>
            <p:ph type="title"/>
          </p:nvPr>
        </p:nvSpPr>
        <p:spPr/>
        <p:txBody>
          <a:bodyPr>
            <a:normAutofit fontScale="90000"/>
          </a:bodyPr>
          <a:lstStyle/>
          <a:p>
            <a:r>
              <a:rPr lang="en-GB"/>
              <a:t>New REC governance and Stakeholder Advisory Forum webinar</a:t>
            </a:r>
            <a:endParaRPr lang="en-GB">
              <a:latin typeface="Roboto"/>
              <a:ea typeface="Roboto"/>
              <a:cs typeface="Roboto"/>
            </a:endParaRPr>
          </a:p>
        </p:txBody>
      </p:sp>
      <p:sp>
        <p:nvSpPr>
          <p:cNvPr id="3" name="TextBox 2">
            <a:extLst>
              <a:ext uri="{FF2B5EF4-FFF2-40B4-BE49-F238E27FC236}">
                <a16:creationId xmlns:a16="http://schemas.microsoft.com/office/drawing/2014/main" id="{668726AF-F21E-7C7D-9A0A-E8DD6CDB3B33}"/>
              </a:ext>
            </a:extLst>
          </p:cNvPr>
          <p:cNvSpPr txBox="1"/>
          <p:nvPr/>
        </p:nvSpPr>
        <p:spPr>
          <a:xfrm>
            <a:off x="224286" y="1544128"/>
            <a:ext cx="11967714" cy="258532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 webinar was hosted by RECCo on 29 July exploring the new governance framework for the Retail Energy Code (REC) and the role of the Stakeholder Advisory Forum (SAF).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solidFill>
                <a:prstClr val="black"/>
              </a:solidFill>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Interested parties can catch up on the webinar, including the PowerPoint slides, recording and Q&amp;A </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hlinkClick r:id="rId2"/>
              </a:rPr>
              <a:t>here. </a:t>
            </a:r>
            <a:r>
              <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RECCo have also provided details about our next steps and how you can apply to join the new Stakeholder Advisory Forum.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1"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854397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03 September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Consultation" id="{03EB4309-227A-4F05-AB2F-99FA2889197A}" vid="{3256C8AD-787D-446B-AFDA-2F9A41D1C16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41</Slides>
  <Notes>3</Notes>
  <HiddenSlides>0</HiddenSlides>
  <ScaleCrop>false</ScaleCrop>
  <HeadingPairs>
    <vt:vector size="4" baseType="variant">
      <vt:variant>
        <vt:lpstr>Theme</vt:lpstr>
      </vt:variant>
      <vt:variant>
        <vt:i4>5</vt:i4>
      </vt:variant>
      <vt:variant>
        <vt:lpstr>Slide Titles</vt:lpstr>
      </vt:variant>
      <vt:variant>
        <vt:i4>41</vt:i4>
      </vt:variant>
    </vt:vector>
  </HeadingPairs>
  <TitlesOfParts>
    <vt:vector size="46" baseType="lpstr">
      <vt:lpstr>REC Light Event Theme</vt:lpstr>
      <vt:lpstr>REC Alternative Event Theme</vt:lpstr>
      <vt:lpstr>1_REC Light Event Theme</vt:lpstr>
      <vt:lpstr>3_REC Light Event Theme</vt:lpstr>
      <vt:lpstr>2_REC Light Event Theme</vt:lpstr>
      <vt:lpstr>REC Change Issues group</vt:lpstr>
      <vt:lpstr>1. Welcome and introduction</vt:lpstr>
      <vt:lpstr>Housekeeping</vt:lpstr>
      <vt:lpstr> 2. confirmation of agenda  </vt:lpstr>
      <vt:lpstr>Agenda For today</vt:lpstr>
      <vt:lpstr> 3. approval of previous minutes </vt:lpstr>
      <vt:lpstr> 4. I0292 - Obligate Energy Suppliers to provide photo evidence of Theft in Conveyance to Network Parties  </vt:lpstr>
      <vt:lpstr>I0292 – Obligate Energy Suppliers to provide photo evidence of Theft in Conveyance to Network Parties</vt:lpstr>
      <vt:lpstr>I0292 – Obligate Energy Suppliers to provide photo evidence of Theft in Conveyance to Network Parties</vt:lpstr>
      <vt:lpstr>I0292 – Obligate Energy Suppliers to provide photo evidence of Theft in Conveyance to Network Parties</vt:lpstr>
      <vt:lpstr> 5. I0285 - Organisations with multiple role types with EES and SDEP access </vt:lpstr>
      <vt:lpstr>I0285 – Organisations with multiple role types EES and SDEP access</vt:lpstr>
      <vt:lpstr>I0285 – Organisations with multiple role types EES and SDEP access</vt:lpstr>
      <vt:lpstr>I0285 – Organisations with multiple role types EES and SDEP access</vt:lpstr>
      <vt:lpstr>I0285 – Organisations with multiple role types EES and SDEP access</vt:lpstr>
      <vt:lpstr>I0285 – Organisations with multiple role types EES and SDEP access</vt:lpstr>
      <vt:lpstr>I0285 – Organisations with multiple role types EES and SDEP access</vt:lpstr>
      <vt:lpstr> 6. I0325 - Post-MHHS Full Transition Complete (M15) REC update  </vt:lpstr>
      <vt:lpstr>I0325 – Post-MHHS Full Transition Complete (M15) REC updates</vt:lpstr>
      <vt:lpstr>I0325 – Post-MHHS Full Transition Complete (M15) REC updates</vt:lpstr>
      <vt:lpstr>I0325 – Scope list – known impacts</vt:lpstr>
      <vt:lpstr>I0325 – Scope list – impact tBC</vt:lpstr>
      <vt:lpstr>I0325 – Post-MHHS Full Transition Complete (M15) REC updates</vt:lpstr>
      <vt:lpstr> 7. R0328 - Removal of D0383 &amp; D0384 requirements from Sharing MTDs process </vt:lpstr>
      <vt:lpstr>R0328 – Removal of D0383 &amp; D0384 requirements from Sharing MTDs process</vt:lpstr>
      <vt:lpstr>R0328 – Removal of D0383 &amp; D0384 requirements from Sharing MTDs process</vt:lpstr>
      <vt:lpstr>R0328 – Removal of D0383 &amp; D0384 requirements from Sharing MTDs process</vt:lpstr>
      <vt:lpstr>R0328 – Removal of D0383 &amp; D0384 requirements from Sharing MTDs process</vt:lpstr>
      <vt:lpstr> 8. R0332 - Amend the REC to permit RECCo to undertake additional code manager activities  </vt:lpstr>
      <vt:lpstr>R0332 – overview</vt:lpstr>
      <vt:lpstr>R0332 – Proposed Solution – Design &amp; Intent</vt:lpstr>
      <vt:lpstr>R0332 – Next Steps</vt:lpstr>
      <vt:lpstr> 9. I0318 – Introduction of Consumer Consent Solution  </vt:lpstr>
      <vt:lpstr>Update on CCS</vt:lpstr>
      <vt:lpstr>Update on CCS</vt:lpstr>
      <vt:lpstr>10. Issue tracker update </vt:lpstr>
      <vt:lpstr>Issues tracker</vt:lpstr>
      <vt:lpstr>Issues tracker</vt:lpstr>
      <vt:lpstr>11. Any other business </vt:lpstr>
      <vt:lpstr>New REC governance and Stakeholder Advisory Forum webinar</vt:lpstr>
      <vt:lpstr>Next meeting:  03 September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2026-08-06T10:40:06Z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