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260" r:id="rId6"/>
    <p:sldMasterId id="2147484283" r:id="rId7"/>
    <p:sldMasterId id="2147484299" r:id="rId8"/>
  </p:sldMasterIdLst>
  <p:notesMasterIdLst>
    <p:notesMasterId r:id="rId49"/>
  </p:notesMasterIdLst>
  <p:handoutMasterIdLst>
    <p:handoutMasterId r:id="rId50"/>
  </p:handoutMasterIdLst>
  <p:sldIdLst>
    <p:sldId id="256" r:id="rId9"/>
    <p:sldId id="269" r:id="rId10"/>
    <p:sldId id="2147478960" r:id="rId11"/>
    <p:sldId id="2147478994" r:id="rId12"/>
    <p:sldId id="263" r:id="rId13"/>
    <p:sldId id="2147475850" r:id="rId14"/>
    <p:sldId id="2147479022" r:id="rId15"/>
    <p:sldId id="2147479009" r:id="rId16"/>
    <p:sldId id="259" r:id="rId17"/>
    <p:sldId id="260" r:id="rId18"/>
    <p:sldId id="261" r:id="rId19"/>
    <p:sldId id="2147479015" r:id="rId20"/>
    <p:sldId id="355" r:id="rId21"/>
    <p:sldId id="356" r:id="rId22"/>
    <p:sldId id="358" r:id="rId23"/>
    <p:sldId id="361" r:id="rId24"/>
    <p:sldId id="362" r:id="rId25"/>
    <p:sldId id="360" r:id="rId26"/>
    <p:sldId id="363" r:id="rId27"/>
    <p:sldId id="364" r:id="rId28"/>
    <p:sldId id="353" r:id="rId29"/>
    <p:sldId id="2147479027" r:id="rId30"/>
    <p:sldId id="2147479028" r:id="rId31"/>
    <p:sldId id="2147479029" r:id="rId32"/>
    <p:sldId id="2147479030" r:id="rId33"/>
    <p:sldId id="2147479031" r:id="rId34"/>
    <p:sldId id="2147479016" r:id="rId35"/>
    <p:sldId id="2147479023" r:id="rId36"/>
    <p:sldId id="2147479024" r:id="rId37"/>
    <p:sldId id="2147479025" r:id="rId38"/>
    <p:sldId id="262" r:id="rId39"/>
    <p:sldId id="2147479026" r:id="rId40"/>
    <p:sldId id="2147479008" r:id="rId41"/>
    <p:sldId id="2147479034" r:id="rId42"/>
    <p:sldId id="2147479032" r:id="rId43"/>
    <p:sldId id="2147479033" r:id="rId44"/>
    <p:sldId id="2147479035" r:id="rId45"/>
    <p:sldId id="2147479036" r:id="rId46"/>
    <p:sldId id="2147479037" r:id="rId47"/>
    <p:sldId id="25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BED093-1BC6-4928-9601-F058EBFA543B}" v="2" dt="2026-09-07T10:00:35.34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9-07T10:00:35.339" v="1810"/>
      <pc:docMkLst>
        <pc:docMk/>
      </pc:docMkLst>
      <pc:sldChg chg="modSp mod">
        <pc:chgData name="Harry FIRTH" userId="929e6a20-3b88-458e-85a8-12a243658d38" providerId="ADAL" clId="{2338B586-EC8A-4417-96DB-BAAA6D6EB1B7}" dt="2026-08-26T11:15:26.410" v="1410" actId="5793"/>
        <pc:sldMkLst>
          <pc:docMk/>
          <pc:sldMk cId="424965022" sldId="256"/>
        </pc:sldMkLst>
        <pc:spChg chg="mod">
          <ac:chgData name="Harry FIRTH" userId="929e6a20-3b88-458e-85a8-12a243658d38" providerId="ADAL" clId="{2338B586-EC8A-4417-96DB-BAAA6D6EB1B7}" dt="2026-08-26T11:15:26.410" v="1410" actId="5793"/>
          <ac:spMkLst>
            <pc:docMk/>
            <pc:sldMk cId="424965022" sldId="256"/>
            <ac:spMk id="3" creationId="{CA510E5E-697D-4331-038A-BC23DF000C2A}"/>
          </ac:spMkLst>
        </pc:spChg>
      </pc:sldChg>
      <pc:sldChg chg="modSp mod">
        <pc:chgData name="Harry FIRTH" userId="929e6a20-3b88-458e-85a8-12a243658d38" providerId="ADAL" clId="{2338B586-EC8A-4417-96DB-BAAA6D6EB1B7}" dt="2026-08-26T11:22:35.111" v="1519" actId="20577"/>
        <pc:sldMkLst>
          <pc:docMk/>
          <pc:sldMk cId="1876557297" sldId="257"/>
        </pc:sldMkLst>
        <pc:spChg chg="mod">
          <ac:chgData name="Harry FIRTH" userId="929e6a20-3b88-458e-85a8-12a243658d38" providerId="ADAL" clId="{2338B586-EC8A-4417-96DB-BAAA6D6EB1B7}" dt="2026-08-26T11:22:35.111" v="1519" actId="20577"/>
          <ac:spMkLst>
            <pc:docMk/>
            <pc:sldMk cId="1876557297" sldId="257"/>
            <ac:spMk id="2" creationId="{5B02A7D5-1EE1-44B5-DC76-072639BE3655}"/>
          </ac:spMkLst>
        </pc:spChg>
      </pc:sldChg>
      <pc:sldChg chg="add del">
        <pc:chgData name="Harry FIRTH" userId="929e6a20-3b88-458e-85a8-12a243658d38" providerId="ADAL" clId="{2338B586-EC8A-4417-96DB-BAAA6D6EB1B7}" dt="2026-08-26T11:21:07.009" v="1491"/>
        <pc:sldMkLst>
          <pc:docMk/>
          <pc:sldMk cId="1836018315" sldId="259"/>
        </pc:sldMkLst>
      </pc:sldChg>
      <pc:sldChg chg="add">
        <pc:chgData name="Harry FIRTH" userId="929e6a20-3b88-458e-85a8-12a243658d38" providerId="ADAL" clId="{2338B586-EC8A-4417-96DB-BAAA6D6EB1B7}" dt="2026-08-26T11:21:11.944" v="1492"/>
        <pc:sldMkLst>
          <pc:docMk/>
          <pc:sldMk cId="779479453" sldId="260"/>
        </pc:sldMkLst>
      </pc:sldChg>
      <pc:sldChg chg="add">
        <pc:chgData name="Harry FIRTH" userId="929e6a20-3b88-458e-85a8-12a243658d38" providerId="ADAL" clId="{2338B586-EC8A-4417-96DB-BAAA6D6EB1B7}" dt="2026-08-26T11:21:16.876" v="1493"/>
        <pc:sldMkLst>
          <pc:docMk/>
          <pc:sldMk cId="520618871" sldId="261"/>
        </pc:sldMkLst>
      </pc:sldChg>
      <pc:sldChg chg="add">
        <pc:chgData name="Harry FIRTH" userId="929e6a20-3b88-458e-85a8-12a243658d38" providerId="ADAL" clId="{2338B586-EC8A-4417-96DB-BAAA6D6EB1B7}" dt="2026-08-26T11:22:08.407" v="1505"/>
        <pc:sldMkLst>
          <pc:docMk/>
          <pc:sldMk cId="656330789" sldId="262"/>
        </pc:sldMkLst>
      </pc:sldChg>
      <pc:sldChg chg="modSp mod">
        <pc:chgData name="Harry FIRTH" userId="929e6a20-3b88-458e-85a8-12a243658d38" providerId="ADAL" clId="{2338B586-EC8A-4417-96DB-BAAA6D6EB1B7}" dt="2026-09-03T15:50:14.565" v="1770" actId="14734"/>
        <pc:sldMkLst>
          <pc:docMk/>
          <pc:sldMk cId="1116783212" sldId="263"/>
        </pc:sldMkLst>
        <pc:graphicFrameChg chg="mod modGraphic">
          <ac:chgData name="Harry FIRTH" userId="929e6a20-3b88-458e-85a8-12a243658d38" providerId="ADAL" clId="{2338B586-EC8A-4417-96DB-BAAA6D6EB1B7}" dt="2026-09-03T15:50:14.565" v="1770" actId="14734"/>
          <ac:graphicFrameMkLst>
            <pc:docMk/>
            <pc:sldMk cId="1116783212" sldId="263"/>
            <ac:graphicFrameMk id="4" creationId="{9A6631F5-BEAB-8F53-F83B-0084F1488089}"/>
          </ac:graphicFrameMkLst>
        </pc:graphicFrameChg>
      </pc:sldChg>
      <pc:sldChg chg="modSp mod">
        <pc:chgData name="Harry FIRTH" userId="929e6a20-3b88-458e-85a8-12a243658d38" providerId="ADAL" clId="{2338B586-EC8A-4417-96DB-BAAA6D6EB1B7}" dt="2026-09-01T08:41:45.910" v="1561" actId="20577"/>
        <pc:sldMkLst>
          <pc:docMk/>
          <pc:sldMk cId="2386782925" sldId="269"/>
        </pc:sldMkLst>
        <pc:spChg chg="mod">
          <ac:chgData name="Harry FIRTH" userId="929e6a20-3b88-458e-85a8-12a243658d38" providerId="ADAL" clId="{2338B586-EC8A-4417-96DB-BAAA6D6EB1B7}" dt="2026-09-01T08:41:45.910" v="1561" actId="20577"/>
          <ac:spMkLst>
            <pc:docMk/>
            <pc:sldMk cId="2386782925" sldId="269"/>
            <ac:spMk id="5" creationId="{5707D6EE-7FB3-2299-0020-8B11F52C84E6}"/>
          </ac:spMkLst>
        </pc:spChg>
      </pc:sldChg>
      <pc:sldChg chg="modSp mod">
        <pc:chgData name="Harry FIRTH" userId="929e6a20-3b88-458e-85a8-12a243658d38" providerId="ADAL" clId="{2338B586-EC8A-4417-96DB-BAAA6D6EB1B7}" dt="2026-09-01T08:41:51.922" v="1575" actId="20577"/>
        <pc:sldMkLst>
          <pc:docMk/>
          <pc:sldMk cId="2094698658" sldId="2147478994"/>
        </pc:sldMkLst>
        <pc:spChg chg="mod">
          <ac:chgData name="Harry FIRTH" userId="929e6a20-3b88-458e-85a8-12a243658d38" providerId="ADAL" clId="{2338B586-EC8A-4417-96DB-BAAA6D6EB1B7}" dt="2026-09-01T08:41:51.922" v="1575" actId="20577"/>
          <ac:spMkLst>
            <pc:docMk/>
            <pc:sldMk cId="2094698658" sldId="2147478994"/>
            <ac:spMk id="3" creationId="{3A3B73B4-9C60-0CDC-4649-814691E3D4D1}"/>
          </ac:spMkLst>
        </pc:spChg>
      </pc:sldChg>
      <pc:sldChg chg="modSp mod">
        <pc:chgData name="Harry FIRTH" userId="929e6a20-3b88-458e-85a8-12a243658d38" providerId="ADAL" clId="{2338B586-EC8A-4417-96DB-BAAA6D6EB1B7}" dt="2026-09-03T08:41:19.406" v="1769" actId="20577"/>
        <pc:sldMkLst>
          <pc:docMk/>
          <pc:sldMk cId="2235656748" sldId="2147479008"/>
        </pc:sldMkLst>
        <pc:spChg chg="mod">
          <ac:chgData name="Harry FIRTH" userId="929e6a20-3b88-458e-85a8-12a243658d38" providerId="ADAL" clId="{2338B586-EC8A-4417-96DB-BAAA6D6EB1B7}" dt="2026-09-03T08:41:19.406" v="1769" actId="20577"/>
          <ac:spMkLst>
            <pc:docMk/>
            <pc:sldMk cId="2235656748" sldId="2147479008"/>
            <ac:spMk id="2" creationId="{387218FA-FABB-F445-C820-78059ACC5E00}"/>
          </ac:spMkLst>
        </pc:spChg>
      </pc:sldChg>
      <pc:sldChg chg="modSp mod">
        <pc:chgData name="Harry FIRTH" userId="929e6a20-3b88-458e-85a8-12a243658d38" providerId="ADAL" clId="{2338B586-EC8A-4417-96DB-BAAA6D6EB1B7}" dt="2026-08-26T11:20:58.011" v="1490" actId="20577"/>
        <pc:sldMkLst>
          <pc:docMk/>
          <pc:sldMk cId="4086469723" sldId="2147479009"/>
        </pc:sldMkLst>
        <pc:spChg chg="mod">
          <ac:chgData name="Harry FIRTH" userId="929e6a20-3b88-458e-85a8-12a243658d38" providerId="ADAL" clId="{2338B586-EC8A-4417-96DB-BAAA6D6EB1B7}" dt="2026-08-26T11:20:58.011" v="1490" actId="20577"/>
          <ac:spMkLst>
            <pc:docMk/>
            <pc:sldMk cId="4086469723" sldId="2147479009"/>
            <ac:spMk id="2" creationId="{5A5A73F2-D376-C2FA-5F63-B153BF42D4D4}"/>
          </ac:spMkLst>
        </pc:spChg>
      </pc:sldChg>
      <pc:sldChg chg="modSp mod">
        <pc:chgData name="Harry FIRTH" userId="929e6a20-3b88-458e-85a8-12a243658d38" providerId="ADAL" clId="{2338B586-EC8A-4417-96DB-BAAA6D6EB1B7}" dt="2026-09-01T10:25:11.821" v="1759" actId="20577"/>
        <pc:sldMkLst>
          <pc:docMk/>
          <pc:sldMk cId="2059362609" sldId="2147479015"/>
        </pc:sldMkLst>
        <pc:spChg chg="mod">
          <ac:chgData name="Harry FIRTH" userId="929e6a20-3b88-458e-85a8-12a243658d38" providerId="ADAL" clId="{2338B586-EC8A-4417-96DB-BAAA6D6EB1B7}" dt="2026-09-01T10:25:11.821" v="1759" actId="20577"/>
          <ac:spMkLst>
            <pc:docMk/>
            <pc:sldMk cId="2059362609" sldId="2147479015"/>
            <ac:spMk id="3" creationId="{AB2F5886-18FE-6DCB-B9F5-20A80E68AB5F}"/>
          </ac:spMkLst>
        </pc:spChg>
      </pc:sldChg>
      <pc:sldChg chg="modSp mod">
        <pc:chgData name="Harry FIRTH" userId="929e6a20-3b88-458e-85a8-12a243658d38" providerId="ADAL" clId="{2338B586-EC8A-4417-96DB-BAAA6D6EB1B7}" dt="2026-08-26T13:05:02.748" v="1533" actId="20577"/>
        <pc:sldMkLst>
          <pc:docMk/>
          <pc:sldMk cId="1257624355" sldId="2147479016"/>
        </pc:sldMkLst>
        <pc:spChg chg="mod">
          <ac:chgData name="Harry FIRTH" userId="929e6a20-3b88-458e-85a8-12a243658d38" providerId="ADAL" clId="{2338B586-EC8A-4417-96DB-BAAA6D6EB1B7}" dt="2026-08-26T13:05:02.748" v="1533" actId="20577"/>
          <ac:spMkLst>
            <pc:docMk/>
            <pc:sldMk cId="1257624355" sldId="2147479016"/>
            <ac:spMk id="2" creationId="{FAEF405E-345B-E8EF-98AE-164446A261E1}"/>
          </ac:spMkLst>
        </pc:spChg>
      </pc:sldChg>
      <pc:sldChg chg="modSp mod ord">
        <pc:chgData name="Harry FIRTH" userId="929e6a20-3b88-458e-85a8-12a243658d38" providerId="ADAL" clId="{2338B586-EC8A-4417-96DB-BAAA6D6EB1B7}" dt="2026-08-26T11:20:29.258" v="1483" actId="20577"/>
        <pc:sldMkLst>
          <pc:docMk/>
          <pc:sldMk cId="2726533893" sldId="2147479022"/>
        </pc:sldMkLst>
        <pc:spChg chg="mod">
          <ac:chgData name="Harry FIRTH" userId="929e6a20-3b88-458e-85a8-12a243658d38" providerId="ADAL" clId="{2338B586-EC8A-4417-96DB-BAAA6D6EB1B7}" dt="2026-08-26T11:20:29.258" v="1483" actId="20577"/>
          <ac:spMkLst>
            <pc:docMk/>
            <pc:sldMk cId="2726533893" sldId="2147479022"/>
            <ac:spMk id="2" creationId="{7CD51D6A-3628-0AAE-D2B7-532FC77AAA2C}"/>
          </ac:spMkLst>
        </pc:spChg>
      </pc:sldChg>
      <pc:sldChg chg="add">
        <pc:chgData name="Harry FIRTH" userId="929e6a20-3b88-458e-85a8-12a243658d38" providerId="ADAL" clId="{2338B586-EC8A-4417-96DB-BAAA6D6EB1B7}" dt="2026-08-26T11:21:55.160" v="1502"/>
        <pc:sldMkLst>
          <pc:docMk/>
          <pc:sldMk cId="3100988036" sldId="2147479023"/>
        </pc:sldMkLst>
      </pc:sldChg>
      <pc:sldChg chg="add">
        <pc:chgData name="Harry FIRTH" userId="929e6a20-3b88-458e-85a8-12a243658d38" providerId="ADAL" clId="{2338B586-EC8A-4417-96DB-BAAA6D6EB1B7}" dt="2026-08-26T11:21:59.474" v="1503"/>
        <pc:sldMkLst>
          <pc:docMk/>
          <pc:sldMk cId="2969731396" sldId="2147479024"/>
        </pc:sldMkLst>
      </pc:sldChg>
      <pc:sldChg chg="add">
        <pc:chgData name="Harry FIRTH" userId="929e6a20-3b88-458e-85a8-12a243658d38" providerId="ADAL" clId="{2338B586-EC8A-4417-96DB-BAAA6D6EB1B7}" dt="2026-08-26T11:22:03.810" v="1504"/>
        <pc:sldMkLst>
          <pc:docMk/>
          <pc:sldMk cId="580643223" sldId="2147479025"/>
        </pc:sldMkLst>
      </pc:sldChg>
      <pc:sldChg chg="add">
        <pc:chgData name="Harry FIRTH" userId="929e6a20-3b88-458e-85a8-12a243658d38" providerId="ADAL" clId="{2338B586-EC8A-4417-96DB-BAAA6D6EB1B7}" dt="2026-08-26T11:22:12.932" v="1506"/>
        <pc:sldMkLst>
          <pc:docMk/>
          <pc:sldMk cId="2076567007" sldId="2147479026"/>
        </pc:sldMkLst>
      </pc:sldChg>
      <pc:sldChg chg="modSp add mod">
        <pc:chgData name="Harry FIRTH" userId="929e6a20-3b88-458e-85a8-12a243658d38" providerId="ADAL" clId="{2338B586-EC8A-4417-96DB-BAAA6D6EB1B7}" dt="2026-08-26T13:05:40.638" v="1543"/>
        <pc:sldMkLst>
          <pc:docMk/>
          <pc:sldMk cId="567201759" sldId="2147479027"/>
        </pc:sldMkLst>
        <pc:spChg chg="mod">
          <ac:chgData name="Harry FIRTH" userId="929e6a20-3b88-458e-85a8-12a243658d38" providerId="ADAL" clId="{2338B586-EC8A-4417-96DB-BAAA6D6EB1B7}" dt="2026-08-26T13:05:40.638" v="1543"/>
          <ac:spMkLst>
            <pc:docMk/>
            <pc:sldMk cId="567201759" sldId="2147479027"/>
            <ac:spMk id="2" creationId="{4360B22D-9249-095B-CE90-A9B30F0E1D2F}"/>
          </ac:spMkLst>
        </pc:spChg>
      </pc:sldChg>
      <pc:sldChg chg="add">
        <pc:chgData name="Harry FIRTH" userId="929e6a20-3b88-458e-85a8-12a243658d38" providerId="ADAL" clId="{2338B586-EC8A-4417-96DB-BAAA6D6EB1B7}" dt="2026-08-28T10:42:04.095" v="1544"/>
        <pc:sldMkLst>
          <pc:docMk/>
          <pc:sldMk cId="2886881897" sldId="2147479028"/>
        </pc:sldMkLst>
      </pc:sldChg>
      <pc:sldChg chg="add">
        <pc:chgData name="Harry FIRTH" userId="929e6a20-3b88-458e-85a8-12a243658d38" providerId="ADAL" clId="{2338B586-EC8A-4417-96DB-BAAA6D6EB1B7}" dt="2026-08-28T10:42:09.188" v="1545"/>
        <pc:sldMkLst>
          <pc:docMk/>
          <pc:sldMk cId="2782739250" sldId="2147479029"/>
        </pc:sldMkLst>
      </pc:sldChg>
      <pc:sldChg chg="add">
        <pc:chgData name="Harry FIRTH" userId="929e6a20-3b88-458e-85a8-12a243658d38" providerId="ADAL" clId="{2338B586-EC8A-4417-96DB-BAAA6D6EB1B7}" dt="2026-08-28T10:42:14.160" v="1546"/>
        <pc:sldMkLst>
          <pc:docMk/>
          <pc:sldMk cId="3323677917" sldId="2147479030"/>
        </pc:sldMkLst>
      </pc:sldChg>
      <pc:sldChg chg="add">
        <pc:chgData name="Harry FIRTH" userId="929e6a20-3b88-458e-85a8-12a243658d38" providerId="ADAL" clId="{2338B586-EC8A-4417-96DB-BAAA6D6EB1B7}" dt="2026-08-28T10:42:19.653" v="1547"/>
        <pc:sldMkLst>
          <pc:docMk/>
          <pc:sldMk cId="2975756686" sldId="2147479031"/>
        </pc:sldMkLst>
      </pc:sldChg>
      <pc:sldChg chg="add">
        <pc:chgData name="Harry FIRTH" userId="929e6a20-3b88-458e-85a8-12a243658d38" providerId="ADAL" clId="{2338B586-EC8A-4417-96DB-BAAA6D6EB1B7}" dt="2026-09-01T08:42:33.763" v="1576"/>
        <pc:sldMkLst>
          <pc:docMk/>
          <pc:sldMk cId="3781464460" sldId="2147479032"/>
        </pc:sldMkLst>
      </pc:sldChg>
      <pc:sldChg chg="modSp add mod">
        <pc:chgData name="Harry FIRTH" userId="929e6a20-3b88-458e-85a8-12a243658d38" providerId="ADAL" clId="{2338B586-EC8A-4417-96DB-BAAA6D6EB1B7}" dt="2026-09-03T08:37:48.134" v="1762" actId="20577"/>
        <pc:sldMkLst>
          <pc:docMk/>
          <pc:sldMk cId="3349738957" sldId="2147479033"/>
        </pc:sldMkLst>
        <pc:graphicFrameChg chg="modGraphic">
          <ac:chgData name="Harry FIRTH" userId="929e6a20-3b88-458e-85a8-12a243658d38" providerId="ADAL" clId="{2338B586-EC8A-4417-96DB-BAAA6D6EB1B7}" dt="2026-09-03T08:37:48.134" v="1762" actId="20577"/>
          <ac:graphicFrameMkLst>
            <pc:docMk/>
            <pc:sldMk cId="3349738957" sldId="2147479033"/>
            <ac:graphicFrameMk id="5" creationId="{5AC0A604-C279-D483-8092-F9B5FE0F76CE}"/>
          </ac:graphicFrameMkLst>
        </pc:graphicFrameChg>
      </pc:sldChg>
      <pc:sldChg chg="modSp add mod">
        <pc:chgData name="Harry FIRTH" userId="929e6a20-3b88-458e-85a8-12a243658d38" providerId="ADAL" clId="{2338B586-EC8A-4417-96DB-BAAA6D6EB1B7}" dt="2026-09-03T08:37:42.998" v="1760" actId="20577"/>
        <pc:sldMkLst>
          <pc:docMk/>
          <pc:sldMk cId="2675137592" sldId="2147479034"/>
        </pc:sldMkLst>
        <pc:spChg chg="mod">
          <ac:chgData name="Harry FIRTH" userId="929e6a20-3b88-458e-85a8-12a243658d38" providerId="ADAL" clId="{2338B586-EC8A-4417-96DB-BAAA6D6EB1B7}" dt="2026-09-03T08:37:42.998" v="1760" actId="20577"/>
          <ac:spMkLst>
            <pc:docMk/>
            <pc:sldMk cId="2675137592" sldId="2147479034"/>
            <ac:spMk id="2" creationId="{97BEF226-A2CD-EB7E-F5A9-39C102939665}"/>
          </ac:spMkLst>
        </pc:spChg>
        <pc:spChg chg="mod">
          <ac:chgData name="Harry FIRTH" userId="929e6a20-3b88-458e-85a8-12a243658d38" providerId="ADAL" clId="{2338B586-EC8A-4417-96DB-BAAA6D6EB1B7}" dt="2026-09-01T08:43:12.609" v="1597" actId="20577"/>
          <ac:spMkLst>
            <pc:docMk/>
            <pc:sldMk cId="2675137592" sldId="2147479034"/>
            <ac:spMk id="4" creationId="{B8B79E3C-440B-AD98-BF8C-7C1EBBBB5FF3}"/>
          </ac:spMkLst>
        </pc:spChg>
      </pc:sldChg>
      <pc:sldChg chg="modSp add mod">
        <pc:chgData name="Harry FIRTH" userId="929e6a20-3b88-458e-85a8-12a243658d38" providerId="ADAL" clId="{2338B586-EC8A-4417-96DB-BAAA6D6EB1B7}" dt="2026-09-01T10:24:34.292" v="1745" actId="20577"/>
        <pc:sldMkLst>
          <pc:docMk/>
          <pc:sldMk cId="3017732689" sldId="2147479035"/>
        </pc:sldMkLst>
        <pc:spChg chg="mod">
          <ac:chgData name="Harry FIRTH" userId="929e6a20-3b88-458e-85a8-12a243658d38" providerId="ADAL" clId="{2338B586-EC8A-4417-96DB-BAAA6D6EB1B7}" dt="2026-09-01T10:24:34.292" v="1745" actId="20577"/>
          <ac:spMkLst>
            <pc:docMk/>
            <pc:sldMk cId="3017732689" sldId="2147479035"/>
            <ac:spMk id="2" creationId="{78740F46-96D1-1C59-AB89-152EF59C1201}"/>
          </ac:spMkLst>
        </pc:spChg>
      </pc:sldChg>
      <pc:sldChg chg="modSp add mod">
        <pc:chgData name="Harry FIRTH" userId="929e6a20-3b88-458e-85a8-12a243658d38" providerId="ADAL" clId="{2338B586-EC8A-4417-96DB-BAAA6D6EB1B7}" dt="2026-09-07T10:00:25.872" v="1809" actId="20577"/>
        <pc:sldMkLst>
          <pc:docMk/>
          <pc:sldMk cId="1199560052" sldId="2147479036"/>
        </pc:sldMkLst>
        <pc:spChg chg="mod">
          <ac:chgData name="Harry FIRTH" userId="929e6a20-3b88-458e-85a8-12a243658d38" providerId="ADAL" clId="{2338B586-EC8A-4417-96DB-BAAA6D6EB1B7}" dt="2026-09-07T10:00:21.043" v="1798" actId="20577"/>
          <ac:spMkLst>
            <pc:docMk/>
            <pc:sldMk cId="1199560052" sldId="2147479036"/>
            <ac:spMk id="2" creationId="{D4BBF0B7-5403-413E-DEAC-B86416131BB1}"/>
          </ac:spMkLst>
        </pc:spChg>
        <pc:spChg chg="mod">
          <ac:chgData name="Harry FIRTH" userId="929e6a20-3b88-458e-85a8-12a243658d38" providerId="ADAL" clId="{2338B586-EC8A-4417-96DB-BAAA6D6EB1B7}" dt="2026-09-07T10:00:25.872" v="1809" actId="20577"/>
          <ac:spMkLst>
            <pc:docMk/>
            <pc:sldMk cId="1199560052" sldId="2147479036"/>
            <ac:spMk id="4" creationId="{A0EF90E7-7502-29C6-B282-9C3197012B34}"/>
          </ac:spMkLst>
        </pc:spChg>
      </pc:sldChg>
      <pc:sldChg chg="add">
        <pc:chgData name="Harry FIRTH" userId="929e6a20-3b88-458e-85a8-12a243658d38" providerId="ADAL" clId="{2338B586-EC8A-4417-96DB-BAAA6D6EB1B7}" dt="2026-09-07T10:00:35.339" v="1810"/>
        <pc:sldMkLst>
          <pc:docMk/>
          <pc:sldMk cId="2103831322" sldId="2147479037"/>
        </pc:sldMkLst>
      </pc:sldChg>
    </pc:docChg>
  </pc:docChgLst>
  <pc:docChgLst>
    <pc:chgData name="Harriet TRUSS" userId="01cc4f64-e88d-41d0-86eb-e313c80ff5e5" providerId="ADAL" clId="{D639C4ED-078F-485F-85E7-6788BECAB844}"/>
    <pc:docChg chg="undo custSel addSld delSld modSld">
      <pc:chgData name="Harriet TRUSS" userId="01cc4f64-e88d-41d0-86eb-e313c80ff5e5" providerId="ADAL" clId="{D639C4ED-078F-485F-85E7-6788BECAB844}" dt="2026-09-03T08:48:40.680" v="74" actId="20577"/>
      <pc:docMkLst>
        <pc:docMk/>
      </pc:docMkLst>
      <pc:sldChg chg="modSp add del mod">
        <pc:chgData name="Harriet TRUSS" userId="01cc4f64-e88d-41d0-86eb-e313c80ff5e5" providerId="ADAL" clId="{D639C4ED-078F-485F-85E7-6788BECAB844}" dt="2026-09-03T08:35:15.093" v="13"/>
        <pc:sldMkLst>
          <pc:docMk/>
          <pc:sldMk cId="2144395748" sldId="353"/>
        </pc:sldMkLst>
        <pc:spChg chg="mod">
          <ac:chgData name="Harriet TRUSS" userId="01cc4f64-e88d-41d0-86eb-e313c80ff5e5" providerId="ADAL" clId="{D639C4ED-078F-485F-85E7-6788BECAB844}" dt="2026-09-03T08:35:15.061" v="12"/>
          <ac:spMkLst>
            <pc:docMk/>
            <pc:sldMk cId="2144395748" sldId="353"/>
            <ac:spMk id="2" creationId="{FB7BF2D7-98F1-3DEF-1FA7-F2FB89B84CBD}"/>
          </ac:spMkLst>
        </pc:spChg>
      </pc:sldChg>
      <pc:sldChg chg="add del">
        <pc:chgData name="Harriet TRUSS" userId="01cc4f64-e88d-41d0-86eb-e313c80ff5e5" providerId="ADAL" clId="{D639C4ED-078F-485F-85E7-6788BECAB844}" dt="2026-09-03T08:35:15.093" v="13"/>
        <pc:sldMkLst>
          <pc:docMk/>
          <pc:sldMk cId="3289467942" sldId="355"/>
        </pc:sldMkLst>
      </pc:sldChg>
      <pc:sldChg chg="add del">
        <pc:chgData name="Harriet TRUSS" userId="01cc4f64-e88d-41d0-86eb-e313c80ff5e5" providerId="ADAL" clId="{D639C4ED-078F-485F-85E7-6788BECAB844}" dt="2026-09-03T08:35:15.093" v="13"/>
        <pc:sldMkLst>
          <pc:docMk/>
          <pc:sldMk cId="2574642650" sldId="356"/>
        </pc:sldMkLst>
      </pc:sldChg>
      <pc:sldChg chg="add del">
        <pc:chgData name="Harriet TRUSS" userId="01cc4f64-e88d-41d0-86eb-e313c80ff5e5" providerId="ADAL" clId="{D639C4ED-078F-485F-85E7-6788BECAB844}" dt="2026-09-03T08:35:15.093" v="13"/>
        <pc:sldMkLst>
          <pc:docMk/>
          <pc:sldMk cId="2445752479" sldId="358"/>
        </pc:sldMkLst>
      </pc:sldChg>
      <pc:sldChg chg="modSp add del mod">
        <pc:chgData name="Harriet TRUSS" userId="01cc4f64-e88d-41d0-86eb-e313c80ff5e5" providerId="ADAL" clId="{D639C4ED-078F-485F-85E7-6788BECAB844}" dt="2026-09-03T08:35:15.093" v="13"/>
        <pc:sldMkLst>
          <pc:docMk/>
          <pc:sldMk cId="3287346502" sldId="360"/>
        </pc:sldMkLst>
        <pc:spChg chg="mod">
          <ac:chgData name="Harriet TRUSS" userId="01cc4f64-e88d-41d0-86eb-e313c80ff5e5" providerId="ADAL" clId="{D639C4ED-078F-485F-85E7-6788BECAB844}" dt="2026-09-03T08:35:15.061" v="12"/>
          <ac:spMkLst>
            <pc:docMk/>
            <pc:sldMk cId="3287346502" sldId="360"/>
            <ac:spMk id="2" creationId="{1FA90C64-5753-E1BA-FBBC-D01F71C8F1BE}"/>
          </ac:spMkLst>
        </pc:spChg>
      </pc:sldChg>
      <pc:sldChg chg="modSp add del mod">
        <pc:chgData name="Harriet TRUSS" userId="01cc4f64-e88d-41d0-86eb-e313c80ff5e5" providerId="ADAL" clId="{D639C4ED-078F-485F-85E7-6788BECAB844}" dt="2026-09-03T08:35:15.093" v="13"/>
        <pc:sldMkLst>
          <pc:docMk/>
          <pc:sldMk cId="3676770062" sldId="361"/>
        </pc:sldMkLst>
        <pc:spChg chg="mod">
          <ac:chgData name="Harriet TRUSS" userId="01cc4f64-e88d-41d0-86eb-e313c80ff5e5" providerId="ADAL" clId="{D639C4ED-078F-485F-85E7-6788BECAB844}" dt="2026-09-03T08:35:15.061" v="12"/>
          <ac:spMkLst>
            <pc:docMk/>
            <pc:sldMk cId="3676770062" sldId="361"/>
            <ac:spMk id="2" creationId="{3191A6DD-8F69-970F-6194-CBAB6FF1E4AA}"/>
          </ac:spMkLst>
        </pc:spChg>
      </pc:sldChg>
      <pc:sldChg chg="add del">
        <pc:chgData name="Harriet TRUSS" userId="01cc4f64-e88d-41d0-86eb-e313c80ff5e5" providerId="ADAL" clId="{D639C4ED-078F-485F-85E7-6788BECAB844}" dt="2026-09-03T08:35:15.093" v="13"/>
        <pc:sldMkLst>
          <pc:docMk/>
          <pc:sldMk cId="3852686618" sldId="362"/>
        </pc:sldMkLst>
      </pc:sldChg>
      <pc:sldChg chg="modSp add del mod">
        <pc:chgData name="Harriet TRUSS" userId="01cc4f64-e88d-41d0-86eb-e313c80ff5e5" providerId="ADAL" clId="{D639C4ED-078F-485F-85E7-6788BECAB844}" dt="2026-09-03T08:48:40.680" v="74" actId="20577"/>
        <pc:sldMkLst>
          <pc:docMk/>
          <pc:sldMk cId="1597173324" sldId="363"/>
        </pc:sldMkLst>
        <pc:spChg chg="mod">
          <ac:chgData name="Harriet TRUSS" userId="01cc4f64-e88d-41d0-86eb-e313c80ff5e5" providerId="ADAL" clId="{D639C4ED-078F-485F-85E7-6788BECAB844}" dt="2026-09-03T08:35:15.061" v="12"/>
          <ac:spMkLst>
            <pc:docMk/>
            <pc:sldMk cId="1597173324" sldId="363"/>
            <ac:spMk id="2" creationId="{D8FE971A-5F68-79CD-E9A5-C1514BDB5CF1}"/>
          </ac:spMkLst>
        </pc:spChg>
        <pc:spChg chg="mod">
          <ac:chgData name="Harriet TRUSS" userId="01cc4f64-e88d-41d0-86eb-e313c80ff5e5" providerId="ADAL" clId="{D639C4ED-078F-485F-85E7-6788BECAB844}" dt="2026-09-03T08:48:40.680" v="74" actId="20577"/>
          <ac:spMkLst>
            <pc:docMk/>
            <pc:sldMk cId="1597173324" sldId="363"/>
            <ac:spMk id="5" creationId="{FBB4893D-22CA-A95A-DD9E-2D3B39958DB1}"/>
          </ac:spMkLst>
        </pc:spChg>
      </pc:sldChg>
      <pc:sldChg chg="modSp add del mod">
        <pc:chgData name="Harriet TRUSS" userId="01cc4f64-e88d-41d0-86eb-e313c80ff5e5" providerId="ADAL" clId="{D639C4ED-078F-485F-85E7-6788BECAB844}" dt="2026-09-03T08:35:15.093" v="13"/>
        <pc:sldMkLst>
          <pc:docMk/>
          <pc:sldMk cId="3896681593" sldId="364"/>
        </pc:sldMkLst>
        <pc:spChg chg="mod">
          <ac:chgData name="Harriet TRUSS" userId="01cc4f64-e88d-41d0-86eb-e313c80ff5e5" providerId="ADAL" clId="{D639C4ED-078F-485F-85E7-6788BECAB844}" dt="2026-09-03T08:35:15.061" v="12"/>
          <ac:spMkLst>
            <pc:docMk/>
            <pc:sldMk cId="3896681593" sldId="364"/>
            <ac:spMk id="2" creationId="{DD354ABD-D9E6-1904-6FC9-4CE186C3F1D8}"/>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07/09/2026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07/09/2026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GB"/>
              <a:t>Click to edit Master title style</a:t>
            </a:r>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509182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70422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GB"/>
              <a:t>Click icon to add picture</a:t>
            </a:r>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GB"/>
              <a:t>Click icon to add picture</a:t>
            </a:r>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199576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598280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GB"/>
              <a:t>Click icon to add picture</a:t>
            </a:r>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909122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GB"/>
              <a:t>Click to edit Master title style</a:t>
            </a:r>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GB"/>
              <a:t>Click icon to add picture</a:t>
            </a:r>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143921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6380864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GB"/>
              <a:t>Click icon to add table</a:t>
            </a:r>
          </a:p>
        </p:txBody>
      </p:sp>
    </p:spTree>
    <p:extLst>
      <p:ext uri="{BB962C8B-B14F-4D97-AF65-F5344CB8AC3E}">
        <p14:creationId xmlns:p14="http://schemas.microsoft.com/office/powerpoint/2010/main" val="2648284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GB"/>
              <a:t>Click icon to add table</a:t>
            </a:r>
          </a:p>
        </p:txBody>
      </p:sp>
    </p:spTree>
    <p:extLst>
      <p:ext uri="{BB962C8B-B14F-4D97-AF65-F5344CB8AC3E}">
        <p14:creationId xmlns:p14="http://schemas.microsoft.com/office/powerpoint/2010/main" val="13698208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GB"/>
              <a:t>Click icon to add table</a:t>
            </a:r>
          </a:p>
        </p:txBody>
      </p:sp>
    </p:spTree>
    <p:extLst>
      <p:ext uri="{BB962C8B-B14F-4D97-AF65-F5344CB8AC3E}">
        <p14:creationId xmlns:p14="http://schemas.microsoft.com/office/powerpoint/2010/main" val="20252963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469335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221750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9358212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GB"/>
              <a:t>Click icon to add picture</a:t>
            </a:r>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88148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GB"/>
              <a:t>Click to edit Master title style</a:t>
            </a:r>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GB"/>
              <a:t>Click icon to add media</a:t>
            </a:r>
          </a:p>
        </p:txBody>
      </p:sp>
    </p:spTree>
    <p:extLst>
      <p:ext uri="{BB962C8B-B14F-4D97-AF65-F5344CB8AC3E}">
        <p14:creationId xmlns:p14="http://schemas.microsoft.com/office/powerpoint/2010/main" val="23013461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GB"/>
              <a:t>Click to edit Master title style</a:t>
            </a:r>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GB"/>
              <a:t>Second level</a:t>
            </a:r>
          </a:p>
        </p:txBody>
      </p:sp>
    </p:spTree>
    <p:extLst>
      <p:ext uri="{BB962C8B-B14F-4D97-AF65-F5344CB8AC3E}">
        <p14:creationId xmlns:p14="http://schemas.microsoft.com/office/powerpoint/2010/main" val="2976407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GB"/>
              <a:t>Click to edit Master title style</a:t>
            </a:r>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GB"/>
              <a:t>Click icon to add table</a:t>
            </a:r>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GB"/>
              <a:t>Click icon to add table</a:t>
            </a:r>
          </a:p>
        </p:txBody>
      </p:sp>
    </p:spTree>
    <p:extLst>
      <p:ext uri="{BB962C8B-B14F-4D97-AF65-F5344CB8AC3E}">
        <p14:creationId xmlns:p14="http://schemas.microsoft.com/office/powerpoint/2010/main" val="9248405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GB"/>
              <a:t>Click to edit Master title style</a:t>
            </a:r>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GB"/>
              <a:t>Click icon to add picture</a:t>
            </a:r>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268279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2956645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677381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1.png"/><Relationship Id="rId2" Type="http://schemas.openxmlformats.org/officeDocument/2006/relationships/slideLayout" Target="../slideLayouts/slideLayout29.xml"/><Relationship Id="rId16" Type="http://schemas.openxmlformats.org/officeDocument/2006/relationships/theme" Target="../theme/theme4.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theme" Target="../theme/theme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image" Target="../media/image2.png"/><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88668157"/>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2" Type="http://schemas.openxmlformats.org/officeDocument/2006/relationships/hyperlink" Target="https://recportal.co.uk/documents/20121/0/I0325+Schedules+CHIG+03092026.zip/321ae7d1-717c-219a-8da7-f4f881a5026b?t=1788421443986" TargetMode="Externa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4.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hyperlink" Target="https://recportal.co.uk/documents/20121/0/I0331+Schedule+24+Switching+Data+Management+v0.6.docx/8de2731f-e247-04dc-ceb4-b1fca27fd853?t=1787906047456" TargetMode="Externa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hyperlink" Target="https://recportal.co.uk/group/guest/-/clarity-on-use-of-on-hold-for-switching-issues-including-the-obligations-of-css-users" TargetMode="Externa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03 September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Lydia </a:t>
            </a:r>
            <a:r>
              <a:rPr lang="en-GB" err="1">
                <a:cs typeface="Roboto" panose="02000000000000000000" pitchFamily="2" charset="0"/>
              </a:rPr>
              <a:t>bentley</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Lydia </a:t>
            </a:r>
            <a:r>
              <a:rPr lang="en-GB" err="1">
                <a:cs typeface="Roboto" panose="02000000000000000000" pitchFamily="2" charset="0"/>
              </a:rPr>
              <a:t>bentley</a:t>
            </a:r>
            <a:endParaRPr lang="en-GB">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4" name="Table 3">
            <a:extLst>
              <a:ext uri="{FF2B5EF4-FFF2-40B4-BE49-F238E27FC236}">
                <a16:creationId xmlns:a16="http://schemas.microsoft.com/office/drawing/2014/main" id="{9A6631F5-BEAB-8F53-F83B-0084F1488089}"/>
              </a:ext>
            </a:extLst>
          </p:cNvPr>
          <p:cNvGraphicFramePr>
            <a:graphicFrameLocks noGrp="1"/>
          </p:cNvGraphicFramePr>
          <p:nvPr>
            <p:extLst>
              <p:ext uri="{D42A27DB-BD31-4B8C-83A1-F6EECF244321}">
                <p14:modId xmlns:p14="http://schemas.microsoft.com/office/powerpoint/2010/main" val="3453112572"/>
              </p:ext>
            </p:extLst>
          </p:nvPr>
        </p:nvGraphicFramePr>
        <p:xfrm>
          <a:off x="377370" y="1405466"/>
          <a:ext cx="10377715" cy="4820774"/>
        </p:xfrm>
        <a:graphic>
          <a:graphicData uri="http://schemas.openxmlformats.org/drawingml/2006/table">
            <a:tbl>
              <a:tblPr firstRow="1" bandRow="1">
                <a:tableStyleId>{F5AB1C69-6EDB-4FF4-983F-18BD219EF322}</a:tableStyleId>
              </a:tblPr>
              <a:tblGrid>
                <a:gridCol w="7460344">
                  <a:extLst>
                    <a:ext uri="{9D8B030D-6E8A-4147-A177-3AD203B41FA5}">
                      <a16:colId xmlns:a16="http://schemas.microsoft.com/office/drawing/2014/main" val="543481410"/>
                    </a:ext>
                  </a:extLst>
                </a:gridCol>
                <a:gridCol w="729343">
                  <a:extLst>
                    <a:ext uri="{9D8B030D-6E8A-4147-A177-3AD203B41FA5}">
                      <a16:colId xmlns:a16="http://schemas.microsoft.com/office/drawing/2014/main" val="2373349963"/>
                    </a:ext>
                  </a:extLst>
                </a:gridCol>
                <a:gridCol w="2188028">
                  <a:extLst>
                    <a:ext uri="{9D8B030D-6E8A-4147-A177-3AD203B41FA5}">
                      <a16:colId xmlns:a16="http://schemas.microsoft.com/office/drawing/2014/main" val="1174715396"/>
                    </a:ext>
                  </a:extLst>
                </a:gridCol>
              </a:tblGrid>
              <a:tr h="370840">
                <a:tc>
                  <a:txBody>
                    <a:bodyPr/>
                    <a:lstStyle/>
                    <a:p>
                      <a:r>
                        <a:rPr lang="en-GB" sz="1200">
                          <a:latin typeface="Arial" panose="020B0604020202020204" pitchFamily="34" charset="0"/>
                          <a:cs typeface="Arial" panose="020B0604020202020204" pitchFamily="34" charset="0"/>
                        </a:rPr>
                        <a:t>Title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Time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Lead</a:t>
                      </a:r>
                    </a:p>
                  </a:txBody>
                  <a:tcPr marL="108000" marR="108000" marT="108000" marB="108000" anchor="ctr"/>
                </a:tc>
                <a:extLst>
                  <a:ext uri="{0D108BD9-81ED-4DB2-BD59-A6C34878D82A}">
                    <a16:rowId xmlns:a16="http://schemas.microsoft.com/office/drawing/2014/main" val="3917807455"/>
                  </a:ext>
                </a:extLst>
              </a:tr>
              <a:tr h="370840">
                <a:tc>
                  <a:txBody>
                    <a:bodyPr/>
                    <a:lstStyle/>
                    <a:p>
                      <a:r>
                        <a:rPr lang="en-GB" sz="1200">
                          <a:latin typeface="Roboto" panose="02000000000000000000" pitchFamily="2" charset="0"/>
                          <a:ea typeface="Roboto" panose="02000000000000000000" pitchFamily="2" charset="0"/>
                          <a:cs typeface="Roboto" panose="02000000000000000000" pitchFamily="2" charset="0"/>
                        </a:rPr>
                        <a:t>Welcome and introduction </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Chair</a:t>
                      </a:r>
                    </a:p>
                  </a:txBody>
                  <a:tcPr marL="108000" marR="108000" marT="108000" marB="108000" anchor="ctr"/>
                </a:tc>
                <a:extLst>
                  <a:ext uri="{0D108BD9-81ED-4DB2-BD59-A6C34878D82A}">
                    <a16:rowId xmlns:a16="http://schemas.microsoft.com/office/drawing/2014/main" val="3089967930"/>
                  </a:ext>
                </a:extLst>
              </a:tr>
              <a:tr h="370840">
                <a:tc>
                  <a:txBody>
                    <a:bodyPr/>
                    <a:lstStyle/>
                    <a:p>
                      <a:r>
                        <a:rPr lang="en-GB" sz="1200">
                          <a:latin typeface="Roboto" panose="02000000000000000000" pitchFamily="2" charset="0"/>
                          <a:ea typeface="Roboto" panose="02000000000000000000" pitchFamily="2" charset="0"/>
                          <a:cs typeface="Roboto" panose="02000000000000000000" pitchFamily="2" charset="0"/>
                        </a:rPr>
                        <a:t>Confirmation of agenda</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Chair</a:t>
                      </a:r>
                    </a:p>
                  </a:txBody>
                  <a:tcPr marL="108000" marR="108000" marT="108000" marB="108000" anchor="ctr"/>
                </a:tc>
                <a:extLst>
                  <a:ext uri="{0D108BD9-81ED-4DB2-BD59-A6C34878D82A}">
                    <a16:rowId xmlns:a16="http://schemas.microsoft.com/office/drawing/2014/main" val="2166553422"/>
                  </a:ext>
                </a:extLst>
              </a:tr>
              <a:tr h="433094">
                <a:tc>
                  <a:txBody>
                    <a:bodyPr/>
                    <a:lstStyle/>
                    <a:p>
                      <a:r>
                        <a:rPr lang="en-GB" sz="1200">
                          <a:latin typeface="Roboto" panose="02000000000000000000" pitchFamily="2" charset="0"/>
                          <a:ea typeface="Roboto" panose="02000000000000000000" pitchFamily="2" charset="0"/>
                          <a:cs typeface="Roboto" panose="02000000000000000000" pitchFamily="2" charset="0"/>
                        </a:rPr>
                        <a:t>Approval of previous minutes</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Harry Firth</a:t>
                      </a:r>
                    </a:p>
                  </a:txBody>
                  <a:tcPr marL="108000" marR="108000" marT="108000" marB="108000" anchor="ctr"/>
                </a:tc>
                <a:extLst>
                  <a:ext uri="{0D108BD9-81ED-4DB2-BD59-A6C34878D82A}">
                    <a16:rowId xmlns:a16="http://schemas.microsoft.com/office/drawing/2014/main" val="4251593768"/>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I0318 – Introduction of Consumer Consent Solution </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10:05</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Harriet Truss</a:t>
                      </a:r>
                    </a:p>
                  </a:txBody>
                  <a:tcPr marL="108000" marR="108000" marT="108000" marB="108000" anchor="ctr"/>
                </a:tc>
                <a:extLst>
                  <a:ext uri="{0D108BD9-81ED-4DB2-BD59-A6C34878D82A}">
                    <a16:rowId xmlns:a16="http://schemas.microsoft.com/office/drawing/2014/main" val="417215534"/>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R0321 - DNOs Create Export MPANs after approving G98/99 commissioning documents</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10:15</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Caroline Freimuller</a:t>
                      </a:r>
                    </a:p>
                  </a:txBody>
                  <a:tcPr marL="108000" marR="108000" marT="108000" marB="108000" anchor="ctr"/>
                </a:tc>
                <a:extLst>
                  <a:ext uri="{0D108BD9-81ED-4DB2-BD59-A6C34878D82A}">
                    <a16:rowId xmlns:a16="http://schemas.microsoft.com/office/drawing/2014/main" val="3499771522"/>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I0325 - Post-MHHS Full Transition Complete (M15) REC update </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10:25</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Harriet Truss</a:t>
                      </a:r>
                    </a:p>
                  </a:txBody>
                  <a:tcPr marL="108000" marR="108000" marT="108000" marB="108000" anchor="ctr"/>
                </a:tc>
                <a:extLst>
                  <a:ext uri="{0D108BD9-81ED-4DB2-BD59-A6C34878D82A}">
                    <a16:rowId xmlns:a16="http://schemas.microsoft.com/office/drawing/2014/main" val="2135040863"/>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I0331 - Regulatory Alliance Creation Rejections</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10:45</a:t>
                      </a:r>
                    </a:p>
                  </a:txBody>
                  <a:tcPr marL="108000" marR="108000" marT="108000" marB="108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Caroline Freimuller</a:t>
                      </a:r>
                    </a:p>
                  </a:txBody>
                  <a:tcPr marL="108000" marR="108000" marT="108000" marB="108000" anchor="ctr"/>
                </a:tc>
                <a:extLst>
                  <a:ext uri="{0D108BD9-81ED-4DB2-BD59-A6C34878D82A}">
                    <a16:rowId xmlns:a16="http://schemas.microsoft.com/office/drawing/2014/main" val="2758617138"/>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R0336 - Legal text to support REC Change R0180</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10:55</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Caroline Freimuller</a:t>
                      </a:r>
                    </a:p>
                  </a:txBody>
                  <a:tcPr marL="108000" marR="108000" marT="108000" marB="108000" anchor="ctr"/>
                </a:tc>
                <a:extLst>
                  <a:ext uri="{0D108BD9-81ED-4DB2-BD59-A6C34878D82A}">
                    <a16:rowId xmlns:a16="http://schemas.microsoft.com/office/drawing/2014/main" val="2845921256"/>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Any Other Business</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11:05</a:t>
                      </a: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All</a:t>
                      </a:r>
                    </a:p>
                  </a:txBody>
                  <a:tcPr marL="108000" marR="108000" marT="108000" marB="108000" anchor="ctr"/>
                </a:tc>
                <a:extLst>
                  <a:ext uri="{0D108BD9-81ED-4DB2-BD59-A6C34878D82A}">
                    <a16:rowId xmlns:a16="http://schemas.microsoft.com/office/drawing/2014/main" val="3090253755"/>
                  </a:ext>
                </a:extLst>
              </a:tr>
              <a:tr h="370840">
                <a:tc>
                  <a:txBody>
                    <a:bodyPr/>
                    <a:lstStyle/>
                    <a:p>
                      <a:r>
                        <a:rPr lang="en-GB" sz="1200">
                          <a:latin typeface="Roboto" panose="02000000000000000000" pitchFamily="2" charset="0"/>
                          <a:ea typeface="Roboto" panose="02000000000000000000" pitchFamily="2" charset="0"/>
                          <a:cs typeface="Roboto" panose="02000000000000000000" pitchFamily="2" charset="0"/>
                        </a:rPr>
                        <a:t>R0322 – Erroneous Switch Review I0237 Clarifications</a:t>
                      </a:r>
                      <a:endParaRPr lang="en-GB" sz="120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marL="108000" marR="108000" marT="108000" marB="108000" anchor="ct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marL="108000" marR="108000" marT="108000" marB="108000" anchor="ctr"/>
                </a:tc>
                <a:tc>
                  <a:txBody>
                    <a:bodyPr/>
                    <a:lstStyle/>
                    <a:p>
                      <a:r>
                        <a:rPr lang="en-GB" sz="1200">
                          <a:latin typeface="Roboto" panose="02000000000000000000" pitchFamily="2" charset="0"/>
                          <a:ea typeface="Roboto" panose="02000000000000000000" pitchFamily="2" charset="0"/>
                          <a:cs typeface="Roboto" panose="02000000000000000000" pitchFamily="2" charset="0"/>
                        </a:rPr>
                        <a:t>Lorna Mallon</a:t>
                      </a:r>
                    </a:p>
                  </a:txBody>
                  <a:tcPr marL="108000" marR="108000" marT="108000" marB="108000" anchor="ctr"/>
                </a:tc>
                <a:extLst>
                  <a:ext uri="{0D108BD9-81ED-4DB2-BD59-A6C34878D82A}">
                    <a16:rowId xmlns:a16="http://schemas.microsoft.com/office/drawing/2014/main" val="1081315673"/>
                  </a:ext>
                </a:extLst>
              </a:tr>
              <a:tr h="370840">
                <a:tc>
                  <a:txBody>
                    <a:bodyPr/>
                    <a:lstStyle/>
                    <a:p>
                      <a:r>
                        <a:rPr lang="en-GB" sz="1200" kern="1200">
                          <a:solidFill>
                            <a:schemeClr val="dk1"/>
                          </a:solidFill>
                          <a:latin typeface="Roboto" panose="02000000000000000000" pitchFamily="2" charset="0"/>
                          <a:ea typeface="Roboto" panose="02000000000000000000" pitchFamily="2" charset="0"/>
                          <a:cs typeface="Roboto" panose="02000000000000000000" pitchFamily="2" charset="0"/>
                        </a:rPr>
                        <a:t>Priority Service Register Process</a:t>
                      </a:r>
                    </a:p>
                  </a:txBody>
                  <a:tcPr marL="108000" marR="108000" marT="108000" marB="108000" anchor="ctr"/>
                </a:tc>
                <a:tc>
                  <a:txBody>
                    <a:bodyPr/>
                    <a:lstStyle/>
                    <a:p>
                      <a:endParaRPr lang="en-GB" sz="1200">
                        <a:latin typeface="Roboto" panose="02000000000000000000" pitchFamily="2" charset="0"/>
                        <a:ea typeface="Roboto" panose="02000000000000000000" pitchFamily="2" charset="0"/>
                        <a:cs typeface="Roboto" panose="02000000000000000000" pitchFamily="2" charset="0"/>
                      </a:endParaRPr>
                    </a:p>
                  </a:txBody>
                  <a:tcPr marL="108000" marR="108000" marT="108000" marB="108000" anchor="ct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Lorna Mallon</a:t>
                      </a:r>
                    </a:p>
                  </a:txBody>
                  <a:tcPr marL="108000" marR="108000" marT="108000" marB="108000" anchor="ctr"/>
                </a:tc>
                <a:extLst>
                  <a:ext uri="{0D108BD9-81ED-4DB2-BD59-A6C34878D82A}">
                    <a16:rowId xmlns:a16="http://schemas.microsoft.com/office/drawing/2014/main" val="50288212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9E55B-4FD6-D90F-32C4-BAB31453F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51D6A-3628-0AAE-D2B7-532FC77AAA2C}"/>
              </a:ext>
            </a:extLst>
          </p:cNvPr>
          <p:cNvSpPr>
            <a:spLocks noGrp="1"/>
          </p:cNvSpPr>
          <p:nvPr>
            <p:ph type="title"/>
          </p:nvPr>
        </p:nvSpPr>
        <p:spPr>
          <a:xfrm>
            <a:off x="3950208" y="2231136"/>
            <a:ext cx="7050547" cy="2092963"/>
          </a:xfrm>
        </p:spPr>
        <p:txBody>
          <a:bodyPr>
            <a:normAutofit/>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4</a:t>
            </a:r>
            <a:r>
              <a:rPr lang="en-GB" sz="2400">
                <a:cs typeface="Roboto" panose="02000000000000000000" pitchFamily="2" charset="0"/>
              </a:rPr>
              <a:t>. </a:t>
            </a:r>
            <a:r>
              <a:rPr lang="en-GB">
                <a:latin typeface="Arial" panose="020B0604020202020204" pitchFamily="34" charset="0"/>
                <a:cs typeface="Arial" panose="020B0604020202020204" pitchFamily="34" charset="0"/>
              </a:rPr>
              <a:t>I0318 – Introduction of Consumer Consent Solution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88CDB0A-2706-F5AB-B377-62C96956C5D2}"/>
              </a:ext>
            </a:extLst>
          </p:cNvPr>
          <p:cNvSpPr>
            <a:spLocks noGrp="1"/>
          </p:cNvSpPr>
          <p:nvPr>
            <p:ph type="body" sz="quarter" idx="10"/>
          </p:nvPr>
        </p:nvSpPr>
        <p:spPr/>
        <p:txBody>
          <a:bodyPr/>
          <a:lstStyle/>
          <a:p>
            <a:r>
              <a:rPr lang="en-GB">
                <a:cs typeface="Roboto" panose="02000000000000000000" pitchFamily="2" charset="0"/>
              </a:rPr>
              <a:t>Harriet Truss</a:t>
            </a:r>
          </a:p>
        </p:txBody>
      </p:sp>
    </p:spTree>
    <p:extLst>
      <p:ext uri="{BB962C8B-B14F-4D97-AF65-F5344CB8AC3E}">
        <p14:creationId xmlns:p14="http://schemas.microsoft.com/office/powerpoint/2010/main" val="2726533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2D248-ADFF-40C9-256A-6DC13409A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A73F2-D376-C2FA-5F63-B153BF42D4D4}"/>
              </a:ext>
            </a:extLst>
          </p:cNvPr>
          <p:cNvSpPr>
            <a:spLocks noGrp="1"/>
          </p:cNvSpPr>
          <p:nvPr>
            <p:ph type="title"/>
          </p:nvPr>
        </p:nvSpPr>
        <p:spPr>
          <a:xfrm>
            <a:off x="3950208" y="2231136"/>
            <a:ext cx="7050547" cy="2092963"/>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GB">
                <a:cs typeface="Roboto" panose="02000000000000000000" pitchFamily="2" charset="0"/>
              </a:rPr>
            </a:br>
            <a:r>
              <a:rPr lang="en-GB" sz="2400">
                <a:cs typeface="Roboto" panose="02000000000000000000" pitchFamily="2" charset="0"/>
              </a:rPr>
              <a:t>5. </a:t>
            </a:r>
            <a:r>
              <a:rPr lang="en-GB" sz="2700">
                <a:cs typeface="Roboto" panose="02000000000000000000" pitchFamily="2" charset="0"/>
              </a:rPr>
              <a:t>R0321 - DNOs Create Export MPANs after approving G98/99 commissioning documents</a:t>
            </a:r>
            <a:b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E115D86-5D22-1918-8D6B-5C8AEC16828C}"/>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4086469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pPr lvl="0"/>
            <a:r>
              <a:rPr lang="en-GB">
                <a:latin typeface="Roboto"/>
                <a:ea typeface="Roboto"/>
                <a:cs typeface="Roboto"/>
              </a:rPr>
              <a:t>R0321 – DNOs Create Export MPANs after approving G98/99 commissioning documents</a:t>
            </a: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224950"/>
            <a:ext cx="11967714"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Changes post Party impact assessment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Change renamed to “DNOs Create Export MPANs after approving G98/99 commissioning documents”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Safety concerns raised by DNOs around creating Export MPANs before commissioning has been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Solution heavily workshopped with 2 DNOs who responded to the Party 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3601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04269-88A9-A9AE-0FC2-D07B84167E8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F542171-C0C4-4E75-6A72-8B9DAC72275E}"/>
              </a:ext>
            </a:extLst>
          </p:cNvPr>
          <p:cNvSpPr txBox="1">
            <a:spLocks noGrp="1"/>
          </p:cNvSpPr>
          <p:nvPr>
            <p:ph type="title"/>
          </p:nvPr>
        </p:nvSpPr>
        <p:spPr/>
        <p:txBody>
          <a:bodyPr>
            <a:normAutofit fontScale="90000"/>
          </a:bodyPr>
          <a:lstStyle/>
          <a:p>
            <a:pPr lvl="0"/>
            <a:r>
              <a:rPr lang="en-GB">
                <a:latin typeface="Roboto"/>
                <a:ea typeface="Roboto"/>
                <a:cs typeface="Roboto"/>
              </a:rPr>
              <a:t>R0321 – DNOs Create Export MPANs after approving G98/99 commissioning documents</a:t>
            </a:r>
          </a:p>
        </p:txBody>
      </p:sp>
      <p:sp>
        <p:nvSpPr>
          <p:cNvPr id="3" name="TextBox 2">
            <a:extLst>
              <a:ext uri="{FF2B5EF4-FFF2-40B4-BE49-F238E27FC236}">
                <a16:creationId xmlns:a16="http://schemas.microsoft.com/office/drawing/2014/main" id="{28321978-ED2F-AAEF-7AD2-A1DCE10E369F}"/>
              </a:ext>
            </a:extLst>
          </p:cNvPr>
          <p:cNvSpPr txBox="1"/>
          <p:nvPr/>
        </p:nvSpPr>
        <p:spPr>
          <a:xfrm>
            <a:off x="224286" y="1224950"/>
            <a:ext cx="1196771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New proposed solution – Schedule 27 RMP Lifecycle, section 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0408F611-75AE-CFAB-E86A-3E4CAE7A6852}"/>
              </a:ext>
            </a:extLst>
          </p:cNvPr>
          <p:cNvPicPr>
            <a:picLocks noChangeAspect="1"/>
          </p:cNvPicPr>
          <p:nvPr/>
        </p:nvPicPr>
        <p:blipFill>
          <a:blip r:embed="rId2"/>
          <a:stretch>
            <a:fillRect/>
          </a:stretch>
        </p:blipFill>
        <p:spPr>
          <a:xfrm>
            <a:off x="1015748" y="1686615"/>
            <a:ext cx="9215181" cy="5059022"/>
          </a:xfrm>
          <a:prstGeom prst="rect">
            <a:avLst/>
          </a:prstGeom>
        </p:spPr>
      </p:pic>
    </p:spTree>
    <p:extLst>
      <p:ext uri="{BB962C8B-B14F-4D97-AF65-F5344CB8AC3E}">
        <p14:creationId xmlns:p14="http://schemas.microsoft.com/office/powerpoint/2010/main" val="779479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2E7CA-2676-5A59-8AB6-D4342346FC0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10675D8-DC16-B9A0-3154-E1E9BBB04BAF}"/>
              </a:ext>
            </a:extLst>
          </p:cNvPr>
          <p:cNvSpPr txBox="1">
            <a:spLocks noGrp="1"/>
          </p:cNvSpPr>
          <p:nvPr>
            <p:ph type="title"/>
          </p:nvPr>
        </p:nvSpPr>
        <p:spPr/>
        <p:txBody>
          <a:bodyPr>
            <a:normAutofit fontScale="90000"/>
          </a:bodyPr>
          <a:lstStyle/>
          <a:p>
            <a:pPr lvl="0"/>
            <a:r>
              <a:rPr lang="en-GB">
                <a:latin typeface="Roboto"/>
                <a:ea typeface="Roboto"/>
                <a:cs typeface="Roboto"/>
              </a:rPr>
              <a:t>R0321 – DNOs Create Export MPANs after approving G98/99 commissioning documents</a:t>
            </a:r>
          </a:p>
        </p:txBody>
      </p:sp>
      <p:sp>
        <p:nvSpPr>
          <p:cNvPr id="3" name="TextBox 2">
            <a:extLst>
              <a:ext uri="{FF2B5EF4-FFF2-40B4-BE49-F238E27FC236}">
                <a16:creationId xmlns:a16="http://schemas.microsoft.com/office/drawing/2014/main" id="{04A72B86-9173-2FEE-58ED-B1A893C1BCDA}"/>
              </a:ext>
            </a:extLst>
          </p:cNvPr>
          <p:cNvSpPr txBox="1"/>
          <p:nvPr/>
        </p:nvSpPr>
        <p:spPr>
          <a:xfrm>
            <a:off x="224286" y="1224950"/>
            <a:ext cx="11585276"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Next steps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At consultation 21 August to 14 September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Consultation question for DNOs: do you know what percentage of G98/99 Engineering Recommendation Installation Documents you have approved within the past 12 months where the Premise did not require an Export Metering Point to be created?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15 September 2026 to 12 October 2026 – Code Manager to review consultation responses and determine if this solution is appropriate for implementation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Final recommendation to be published by 13 October 2026, for review at REC Change Panel on 20 October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520618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AC4B-F350-F2F7-71AF-DD588F90F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6F68C-69A7-F29D-3004-81CF0407B97A}"/>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6</a:t>
            </a:r>
            <a:r>
              <a:rPr lang="en-GB" sz="2400">
                <a:cs typeface="Roboto" panose="02000000000000000000" pitchFamily="2" charset="0"/>
              </a:rPr>
              <a:t>. </a:t>
            </a:r>
            <a:r>
              <a:rPr lang="en-GB">
                <a:latin typeface="Arial" panose="020B0604020202020204" pitchFamily="34" charset="0"/>
                <a:cs typeface="Arial" panose="020B0604020202020204" pitchFamily="34" charset="0"/>
              </a:rPr>
              <a:t>I0325 - Post-MHHS Full Transition Complete (M15) REC update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AB2F5886-18FE-6DCB-B9F5-20A80E68AB5F}"/>
              </a:ext>
            </a:extLst>
          </p:cNvPr>
          <p:cNvSpPr>
            <a:spLocks noGrp="1"/>
          </p:cNvSpPr>
          <p:nvPr>
            <p:ph type="body" sz="quarter" idx="10"/>
          </p:nvPr>
        </p:nvSpPr>
        <p:spPr/>
        <p:txBody>
          <a:bodyPr/>
          <a:lstStyle/>
          <a:p>
            <a:r>
              <a:rPr lang="en-GB">
                <a:cs typeface="Roboto" panose="02000000000000000000" pitchFamily="2" charset="0"/>
              </a:rPr>
              <a:t>Harriet truss</a:t>
            </a:r>
          </a:p>
        </p:txBody>
      </p:sp>
    </p:spTree>
    <p:extLst>
      <p:ext uri="{BB962C8B-B14F-4D97-AF65-F5344CB8AC3E}">
        <p14:creationId xmlns:p14="http://schemas.microsoft.com/office/powerpoint/2010/main" val="2059362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8A453-E5D0-6152-F158-EF8209760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150131-6C50-7793-8110-85187C344024}"/>
              </a:ext>
            </a:extLst>
          </p:cNvPr>
          <p:cNvSpPr>
            <a:spLocks noGrp="1"/>
          </p:cNvSpPr>
          <p:nvPr>
            <p:ph type="title"/>
          </p:nvPr>
        </p:nvSpPr>
        <p:spPr/>
        <p:txBody>
          <a:bodyPr>
            <a:normAutofit/>
          </a:bodyPr>
          <a:lstStyle/>
          <a:p>
            <a:r>
              <a:rPr lang="en-US"/>
              <a:t>I0325 – </a:t>
            </a:r>
            <a:r>
              <a:rPr lang="en-GB"/>
              <a:t>Progress to </a:t>
            </a:r>
            <a:r>
              <a:rPr lang="en-GB" err="1"/>
              <a:t>DATe</a:t>
            </a:r>
            <a:endParaRPr lang="en-GB"/>
          </a:p>
        </p:txBody>
      </p:sp>
      <p:sp>
        <p:nvSpPr>
          <p:cNvPr id="4" name="TextBox 3">
            <a:extLst>
              <a:ext uri="{FF2B5EF4-FFF2-40B4-BE49-F238E27FC236}">
                <a16:creationId xmlns:a16="http://schemas.microsoft.com/office/drawing/2014/main" id="{C5FC9593-E0FB-17E7-FFC3-E4A8BA2AD330}"/>
              </a:ext>
            </a:extLst>
          </p:cNvPr>
          <p:cNvSpPr txBox="1"/>
          <p:nvPr/>
        </p:nvSpPr>
        <p:spPr>
          <a:xfrm>
            <a:off x="670514" y="1676386"/>
            <a:ext cx="10576605"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Code Manager has reviewed 13 Schedules, and 4 Category 2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809625" marR="0" lvl="0" indent="-28575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Examples of updates required in these products: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 Code Manager review of Data Specification’s Market Message and Data Item Catalogues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Impact assessment requested: EES Service Provider on technical changes and product changes to EES to remove redundant data items from the portal and API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Rectangle: Rounded Corners 2">
            <a:extLst>
              <a:ext uri="{FF2B5EF4-FFF2-40B4-BE49-F238E27FC236}">
                <a16:creationId xmlns:a16="http://schemas.microsoft.com/office/drawing/2014/main" id="{967B8965-D809-7E15-248C-8FFF73669FC8}"/>
              </a:ext>
            </a:extLst>
          </p:cNvPr>
          <p:cNvSpPr/>
          <p:nvPr/>
        </p:nvSpPr>
        <p:spPr>
          <a:xfrm>
            <a:off x="1771649" y="2752725"/>
            <a:ext cx="2143126" cy="2000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Remove references to non-MHHS and MHHS Metering Points, moving to ‘Metering Points’ only as the split will be redundant </a:t>
            </a:r>
          </a:p>
        </p:txBody>
      </p:sp>
      <p:sp>
        <p:nvSpPr>
          <p:cNvPr id="6" name="Rectangle: Rounded Corners 5">
            <a:extLst>
              <a:ext uri="{FF2B5EF4-FFF2-40B4-BE49-F238E27FC236}">
                <a16:creationId xmlns:a16="http://schemas.microsoft.com/office/drawing/2014/main" id="{D17AB9F7-9E89-FCBE-0E35-3E17619AE16D}"/>
              </a:ext>
            </a:extLst>
          </p:cNvPr>
          <p:cNvSpPr/>
          <p:nvPr/>
        </p:nvSpPr>
        <p:spPr>
          <a:xfrm>
            <a:off x="5011077" y="2752724"/>
            <a:ext cx="2143126" cy="2000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Removal of references to redundant market participants (e.g. Data Collector, Data Aggregator)</a:t>
            </a:r>
          </a:p>
        </p:txBody>
      </p:sp>
      <p:sp>
        <p:nvSpPr>
          <p:cNvPr id="8" name="Rectangle: Rounded Corners 7">
            <a:extLst>
              <a:ext uri="{FF2B5EF4-FFF2-40B4-BE49-F238E27FC236}">
                <a16:creationId xmlns:a16="http://schemas.microsoft.com/office/drawing/2014/main" id="{1D9B512D-7B55-45BF-2975-D4E44E14AF13}"/>
              </a:ext>
            </a:extLst>
          </p:cNvPr>
          <p:cNvSpPr/>
          <p:nvPr/>
        </p:nvSpPr>
        <p:spPr>
          <a:xfrm>
            <a:off x="7979930" y="2752724"/>
            <a:ext cx="2143126" cy="20002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Complete removal of legacy only and transition processes (Migration processes, non-MHHS metering processes)</a:t>
            </a:r>
          </a:p>
        </p:txBody>
      </p:sp>
    </p:spTree>
    <p:extLst>
      <p:ext uri="{BB962C8B-B14F-4D97-AF65-F5344CB8AC3E}">
        <p14:creationId xmlns:p14="http://schemas.microsoft.com/office/powerpoint/2010/main" val="328946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5B02F-0149-9B46-C85F-B3A4D41666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D9AE2-D727-C12C-5995-0DE33B6A9C01}"/>
              </a:ext>
            </a:extLst>
          </p:cNvPr>
          <p:cNvSpPr>
            <a:spLocks noGrp="1"/>
          </p:cNvSpPr>
          <p:nvPr>
            <p:ph type="title"/>
          </p:nvPr>
        </p:nvSpPr>
        <p:spPr/>
        <p:txBody>
          <a:bodyPr>
            <a:normAutofit/>
          </a:bodyPr>
          <a:lstStyle/>
          <a:p>
            <a:r>
              <a:rPr lang="en-US"/>
              <a:t>I0325 – </a:t>
            </a:r>
            <a:r>
              <a:rPr lang="en-GB"/>
              <a:t>Scope list – Progress</a:t>
            </a:r>
          </a:p>
        </p:txBody>
      </p:sp>
      <p:graphicFrame>
        <p:nvGraphicFramePr>
          <p:cNvPr id="3" name="Table 2">
            <a:extLst>
              <a:ext uri="{FF2B5EF4-FFF2-40B4-BE49-F238E27FC236}">
                <a16:creationId xmlns:a16="http://schemas.microsoft.com/office/drawing/2014/main" id="{2D4A2B64-9374-88B4-31F9-87DECE91B4C9}"/>
              </a:ext>
            </a:extLst>
          </p:cNvPr>
          <p:cNvGraphicFramePr>
            <a:graphicFrameLocks noGrp="1"/>
          </p:cNvGraphicFramePr>
          <p:nvPr/>
        </p:nvGraphicFramePr>
        <p:xfrm>
          <a:off x="1545302" y="1670143"/>
          <a:ext cx="9101396" cy="4705330"/>
        </p:xfrm>
        <a:graphic>
          <a:graphicData uri="http://schemas.openxmlformats.org/drawingml/2006/table">
            <a:tbl>
              <a:tblPr>
                <a:tableStyleId>{0505E3EF-67EA-436B-97B2-0124C06EBD24}</a:tableStyleId>
              </a:tblPr>
              <a:tblGrid>
                <a:gridCol w="5988278">
                  <a:extLst>
                    <a:ext uri="{9D8B030D-6E8A-4147-A177-3AD203B41FA5}">
                      <a16:colId xmlns:a16="http://schemas.microsoft.com/office/drawing/2014/main" val="299639275"/>
                    </a:ext>
                  </a:extLst>
                </a:gridCol>
                <a:gridCol w="3113118">
                  <a:extLst>
                    <a:ext uri="{9D8B030D-6E8A-4147-A177-3AD203B41FA5}">
                      <a16:colId xmlns:a16="http://schemas.microsoft.com/office/drawing/2014/main" val="2361741059"/>
                    </a:ext>
                  </a:extLst>
                </a:gridCol>
              </a:tblGrid>
              <a:tr h="313535">
                <a:tc>
                  <a:txBody>
                    <a:bodyPr/>
                    <a:lstStyle/>
                    <a:p>
                      <a:pPr marL="72000"/>
                      <a:r>
                        <a:rPr lang="en-GB" sz="1600" b="1">
                          <a:solidFill>
                            <a:schemeClr val="tx1"/>
                          </a:solidFill>
                          <a:latin typeface="Roboto" panose="02000000000000000000" pitchFamily="2" charset="0"/>
                          <a:ea typeface="Roboto" panose="02000000000000000000" pitchFamily="2" charset="0"/>
                          <a:cs typeface="Roboto" panose="02000000000000000000" pitchFamily="2" charset="0"/>
                        </a:rPr>
                        <a:t>Category 1 Products</a:t>
                      </a:r>
                    </a:p>
                  </a:txBody>
                  <a:tcPr marL="36000" marR="36000" marT="36000" marB="36000"/>
                </a:tc>
                <a:tc>
                  <a:txBody>
                    <a:bodyPr/>
                    <a:lstStyle/>
                    <a:p>
                      <a:pPr marL="72000" algn="l" fontAlgn="t">
                        <a:buNone/>
                      </a:pPr>
                      <a:r>
                        <a:rPr lang="en-GB" sz="1600" b="1"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Status</a:t>
                      </a:r>
                      <a:endParaRPr lang="en-GB" sz="1600" b="1"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extLst>
                  <a:ext uri="{0D108BD9-81ED-4DB2-BD59-A6C34878D82A}">
                    <a16:rowId xmlns:a16="http://schemas.microsoft.com/office/drawing/2014/main" val="3115921091"/>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REC Main Body</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475578339"/>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1 - Interpretations and Definitions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2659532758"/>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9 - Qualification and Maintenance</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303122357"/>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12 - Data Access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3566932542"/>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13 - Transfer of Consumer Data</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No changes required</a:t>
                      </a:r>
                    </a:p>
                  </a:txBody>
                  <a:tcPr marL="36000" marR="36000" marT="36000" marB="36000"/>
                </a:tc>
                <a:extLst>
                  <a:ext uri="{0D108BD9-81ED-4DB2-BD59-A6C34878D82A}">
                    <a16:rowId xmlns:a16="http://schemas.microsoft.com/office/drawing/2014/main" val="1606068891"/>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14 - Metering Operations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2091464027"/>
                  </a:ext>
                </a:extLst>
              </a:tr>
              <a:tr h="313535">
                <a:tc>
                  <a:txBody>
                    <a:bodyPr/>
                    <a:lstStyle/>
                    <a:p>
                      <a:pPr marL="72000" algn="l" fontAlgn="t">
                        <a:buNone/>
                      </a:pPr>
                      <a:r>
                        <a:rPr lang="en-GB" sz="1400" b="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Schedule 23 - Registration Services</a:t>
                      </a:r>
                      <a:endPar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review</a:t>
                      </a:r>
                    </a:p>
                  </a:txBody>
                  <a:tcPr marL="36000" marR="36000" marT="36000" marB="36000"/>
                </a:tc>
                <a:extLst>
                  <a:ext uri="{0D108BD9-81ED-4DB2-BD59-A6C34878D82A}">
                    <a16:rowId xmlns:a16="http://schemas.microsoft.com/office/drawing/2014/main" val="2715598175"/>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24 - Switching Data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2856335940"/>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25 - Central Switching Service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2026564543"/>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27 - RMP Lifecycle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Internal review</a:t>
                      </a:r>
                    </a:p>
                  </a:txBody>
                  <a:tcPr marL="36000" marR="36000" marT="36000" marB="36000"/>
                </a:tc>
                <a:extLst>
                  <a:ext uri="{0D108BD9-81ED-4DB2-BD59-A6C34878D82A}">
                    <a16:rowId xmlns:a16="http://schemas.microsoft.com/office/drawing/2014/main" val="4090125849"/>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28 - Related Metering Points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Available for CHIG attendee review</a:t>
                      </a:r>
                    </a:p>
                  </a:txBody>
                  <a:tcPr marL="36000" marR="36000" marT="36000" marB="36000"/>
                </a:tc>
                <a:extLst>
                  <a:ext uri="{0D108BD9-81ED-4DB2-BD59-A6C34878D82A}">
                    <a16:rowId xmlns:a16="http://schemas.microsoft.com/office/drawing/2014/main" val="3213397135"/>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29 - Address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Internal review</a:t>
                      </a:r>
                    </a:p>
                  </a:txBody>
                  <a:tcPr marL="36000" marR="36000" marT="36000" marB="36000"/>
                </a:tc>
                <a:extLst>
                  <a:ext uri="{0D108BD9-81ED-4DB2-BD59-A6C34878D82A}">
                    <a16:rowId xmlns:a16="http://schemas.microsoft.com/office/drawing/2014/main" val="3974063572"/>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30 - Resolution of Consumer Facing Switching and Billing Issues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tc>
                <a:extLst>
                  <a:ext uri="{0D108BD9-81ED-4DB2-BD59-A6C34878D82A}">
                    <a16:rowId xmlns:a16="http://schemas.microsoft.com/office/drawing/2014/main" val="1252944989"/>
                  </a:ext>
                </a:extLst>
              </a:tr>
              <a:tr h="313535">
                <a:tc>
                  <a:txBody>
                    <a:bodyPr/>
                    <a:lstStyle/>
                    <a:p>
                      <a:pPr marL="72000"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34 - MHHS Migration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tc>
                <a:tc>
                  <a:txBody>
                    <a:bodyPr/>
                    <a:lstStyle/>
                    <a:p>
                      <a:pPr marL="72000" algn="l" fontAlgn="t">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 be removed from REC</a:t>
                      </a:r>
                    </a:p>
                  </a:txBody>
                  <a:tcPr marL="36000" marR="36000" marT="36000" marB="36000"/>
                </a:tc>
                <a:extLst>
                  <a:ext uri="{0D108BD9-81ED-4DB2-BD59-A6C34878D82A}">
                    <a16:rowId xmlns:a16="http://schemas.microsoft.com/office/drawing/2014/main" val="599726231"/>
                  </a:ext>
                </a:extLst>
              </a:tr>
            </a:tbl>
          </a:graphicData>
        </a:graphic>
      </p:graphicFrame>
      <p:sp>
        <p:nvSpPr>
          <p:cNvPr id="4" name="TextBox 3">
            <a:extLst>
              <a:ext uri="{FF2B5EF4-FFF2-40B4-BE49-F238E27FC236}">
                <a16:creationId xmlns:a16="http://schemas.microsoft.com/office/drawing/2014/main" id="{671EBB09-D70C-21B9-1124-B34970FEAB91}"/>
              </a:ext>
            </a:extLst>
          </p:cNvPr>
          <p:cNvSpPr txBox="1"/>
          <p:nvPr/>
        </p:nvSpPr>
        <p:spPr>
          <a:xfrm>
            <a:off x="3467101" y="1050454"/>
            <a:ext cx="6467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hlinkClick r:id="rId2"/>
              </a:rPr>
              <a:t>I0325 Schedules CHIG 03092026</a:t>
            </a: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 – available to view on CP page</a:t>
            </a:r>
          </a:p>
        </p:txBody>
      </p:sp>
    </p:spTree>
    <p:extLst>
      <p:ext uri="{BB962C8B-B14F-4D97-AF65-F5344CB8AC3E}">
        <p14:creationId xmlns:p14="http://schemas.microsoft.com/office/powerpoint/2010/main" val="257464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D7FCD-BD65-88CE-B5DA-46BBF2C30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6E62B-71ED-603F-7422-AFC3A4CE7E12}"/>
              </a:ext>
            </a:extLst>
          </p:cNvPr>
          <p:cNvSpPr>
            <a:spLocks noGrp="1"/>
          </p:cNvSpPr>
          <p:nvPr>
            <p:ph type="title"/>
          </p:nvPr>
        </p:nvSpPr>
        <p:spPr/>
        <p:txBody>
          <a:bodyPr>
            <a:normAutofit/>
          </a:bodyPr>
          <a:lstStyle/>
          <a:p>
            <a:r>
              <a:rPr lang="en-US"/>
              <a:t>I0325 – </a:t>
            </a:r>
            <a:r>
              <a:rPr lang="en-GB"/>
              <a:t>Scope list – Progress</a:t>
            </a:r>
          </a:p>
        </p:txBody>
      </p:sp>
      <p:graphicFrame>
        <p:nvGraphicFramePr>
          <p:cNvPr id="6" name="Table 5">
            <a:extLst>
              <a:ext uri="{FF2B5EF4-FFF2-40B4-BE49-F238E27FC236}">
                <a16:creationId xmlns:a16="http://schemas.microsoft.com/office/drawing/2014/main" id="{448590BF-307B-D042-C5FC-14B1609B4AD5}"/>
              </a:ext>
            </a:extLst>
          </p:cNvPr>
          <p:cNvGraphicFramePr>
            <a:graphicFrameLocks noGrp="1"/>
          </p:cNvGraphicFramePr>
          <p:nvPr/>
        </p:nvGraphicFramePr>
        <p:xfrm>
          <a:off x="2207190" y="1843879"/>
          <a:ext cx="7777620" cy="2192400"/>
        </p:xfrm>
        <a:graphic>
          <a:graphicData uri="http://schemas.openxmlformats.org/drawingml/2006/table">
            <a:tbl>
              <a:tblPr>
                <a:tableStyleId>{0505E3EF-67EA-436B-97B2-0124C06EBD24}</a:tableStyleId>
              </a:tblPr>
              <a:tblGrid>
                <a:gridCol w="4778462">
                  <a:extLst>
                    <a:ext uri="{9D8B030D-6E8A-4147-A177-3AD203B41FA5}">
                      <a16:colId xmlns:a16="http://schemas.microsoft.com/office/drawing/2014/main" val="1554261730"/>
                    </a:ext>
                  </a:extLst>
                </a:gridCol>
                <a:gridCol w="2999158">
                  <a:extLst>
                    <a:ext uri="{9D8B030D-6E8A-4147-A177-3AD203B41FA5}">
                      <a16:colId xmlns:a16="http://schemas.microsoft.com/office/drawing/2014/main" val="1964725529"/>
                    </a:ext>
                  </a:extLst>
                </a:gridCol>
              </a:tblGrid>
              <a:tr h="313200">
                <a:tc>
                  <a:txBody>
                    <a:bodyPr/>
                    <a:lstStyle/>
                    <a:p>
                      <a:pPr marL="72000" marR="0" lvl="0" indent="0" algn="l" defTabSz="914400" rtl="0" eaLnBrk="1" fontAlgn="t" latinLnBrk="0" hangingPunct="1">
                        <a:lnSpc>
                          <a:spcPct val="100000"/>
                        </a:lnSpc>
                        <a:spcBef>
                          <a:spcPts val="1200"/>
                        </a:spcBef>
                        <a:spcAft>
                          <a:spcPts val="0"/>
                        </a:spcAft>
                        <a:buClrTx/>
                        <a:buSzTx/>
                        <a:buFontTx/>
                        <a:buNone/>
                        <a:tabLst/>
                        <a:defRPr/>
                      </a:pPr>
                      <a:r>
                        <a:rPr lang="en-GB" sz="1600" b="1">
                          <a:solidFill>
                            <a:schemeClr val="tx1"/>
                          </a:solidFill>
                          <a:latin typeface="Roboto" panose="02000000000000000000" pitchFamily="2" charset="0"/>
                          <a:ea typeface="Roboto" panose="02000000000000000000" pitchFamily="2" charset="0"/>
                          <a:cs typeface="Roboto" panose="02000000000000000000" pitchFamily="2" charset="0"/>
                        </a:rPr>
                        <a:t>Category 2 Products</a:t>
                      </a:r>
                    </a:p>
                  </a:txBody>
                  <a:tcPr marL="0" marR="0" marT="0" marB="0" anchor="b"/>
                </a:tc>
                <a:tc>
                  <a:txBody>
                    <a:bodyPr/>
                    <a:lstStyle/>
                    <a:p>
                      <a:pPr marL="72000" algn="l" fontAlgn="t">
                        <a:buNone/>
                      </a:pPr>
                      <a:r>
                        <a:rPr lang="en-GB" sz="1600" b="1"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rPr>
                        <a:t>Status</a:t>
                      </a:r>
                      <a:endParaRPr lang="en-GB" sz="1600" b="1" i="0" u="none" strike="noStrike">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3710986339"/>
                  </a:ext>
                </a:extLst>
              </a:tr>
              <a:tr h="313200">
                <a:tc>
                  <a:txBody>
                    <a:bodyPr/>
                    <a:lstStyle/>
                    <a:p>
                      <a:pPr marL="72000" lvl="0" algn="l" fontAlgn="t">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Consolidated Metering Code of Practice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2195361919"/>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CSS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1715131966"/>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EES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198192992"/>
                  </a:ext>
                </a:extLst>
              </a:tr>
              <a:tr h="313200">
                <a:tc>
                  <a:txBody>
                    <a:bodyPr/>
                    <a:lstStyle/>
                    <a:p>
                      <a:pPr marL="72000" lvl="0" algn="l" fontAlgn="b">
                        <a:spcBef>
                          <a:spcPts val="1200"/>
                        </a:spcBef>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ERDS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2932145741"/>
                  </a:ext>
                </a:extLst>
              </a:tr>
              <a:tr h="313200">
                <a:tc>
                  <a:txBody>
                    <a:bodyPr/>
                    <a:lstStyle/>
                    <a:p>
                      <a:pPr marL="72000" lvl="0" algn="l" fontAlgn="b">
                        <a:spcBef>
                          <a:spcPts val="1200"/>
                        </a:spcBef>
                        <a:buNone/>
                      </a:pPr>
                      <a:r>
                        <a:rPr lang="en-GB" sz="1400">
                          <a:solidFill>
                            <a:srgbClr val="000000"/>
                          </a:solidFill>
                          <a:latin typeface="Roboto" panose="02000000000000000000" pitchFamily="2" charset="0"/>
                          <a:ea typeface="Roboto" panose="02000000000000000000" pitchFamily="2" charset="0"/>
                          <a:cs typeface="Roboto" panose="02000000000000000000" pitchFamily="2" charset="0"/>
                        </a:rPr>
                        <a:t>Market Message and Data Item Catalogues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In Progress</a:t>
                      </a:r>
                    </a:p>
                  </a:txBody>
                  <a:tcPr marL="36000" marR="36000" marT="36000" marB="36000" anchor="b"/>
                </a:tc>
                <a:extLst>
                  <a:ext uri="{0D108BD9-81ED-4DB2-BD59-A6C34878D82A}">
                    <a16:rowId xmlns:a16="http://schemas.microsoft.com/office/drawing/2014/main" val="3079700695"/>
                  </a:ext>
                </a:extLst>
              </a:tr>
              <a:tr h="31320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GB" sz="1400" b="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EES API Spec (and EES related products)</a:t>
                      </a:r>
                      <a:endParaRPr lang="en-GB" sz="14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6000" marR="36000" marT="36000" marB="36000" anchor="b"/>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IA triggered with EES Provider</a:t>
                      </a:r>
                    </a:p>
                  </a:txBody>
                  <a:tcPr marL="36000" marR="36000" marT="36000" marB="36000" anchor="b"/>
                </a:tc>
                <a:extLst>
                  <a:ext uri="{0D108BD9-81ED-4DB2-BD59-A6C34878D82A}">
                    <a16:rowId xmlns:a16="http://schemas.microsoft.com/office/drawing/2014/main" val="2150423116"/>
                  </a:ext>
                </a:extLst>
              </a:tr>
            </a:tbl>
          </a:graphicData>
        </a:graphic>
      </p:graphicFrame>
    </p:spTree>
    <p:extLst>
      <p:ext uri="{BB962C8B-B14F-4D97-AF65-F5344CB8AC3E}">
        <p14:creationId xmlns:p14="http://schemas.microsoft.com/office/powerpoint/2010/main" val="244575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B12FD-4BA5-A58A-B061-8EB080A7C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91A6DD-8F69-970F-6194-CBAB6FF1E4AA}"/>
              </a:ext>
            </a:extLst>
          </p:cNvPr>
          <p:cNvSpPr>
            <a:spLocks noGrp="1"/>
          </p:cNvSpPr>
          <p:nvPr>
            <p:ph type="title"/>
          </p:nvPr>
        </p:nvSpPr>
        <p:spPr/>
        <p:txBody>
          <a:bodyPr>
            <a:normAutofit fontScale="90000"/>
          </a:bodyPr>
          <a:lstStyle/>
          <a:p>
            <a:r>
              <a:rPr lang="en-US"/>
              <a:t>I0325 – </a:t>
            </a:r>
            <a:r>
              <a:rPr lang="en-GB"/>
              <a:t>schedule 9 </a:t>
            </a:r>
            <a:r>
              <a:rPr lang="en-GB">
                <a:cs typeface="Roboto" panose="02000000000000000000" pitchFamily="2" charset="0"/>
              </a:rPr>
              <a:t>Qualification &amp; Maintenance</a:t>
            </a:r>
            <a:endParaRPr lang="en-GB"/>
          </a:p>
        </p:txBody>
      </p:sp>
      <p:sp>
        <p:nvSpPr>
          <p:cNvPr id="5" name="TextBox 4">
            <a:extLst>
              <a:ext uri="{FF2B5EF4-FFF2-40B4-BE49-F238E27FC236}">
                <a16:creationId xmlns:a16="http://schemas.microsoft.com/office/drawing/2014/main" id="{5E3C920A-23BE-5687-7F5A-2DA8821044A1}"/>
              </a:ext>
            </a:extLst>
          </p:cNvPr>
          <p:cNvSpPr txBox="1"/>
          <p:nvPr/>
        </p:nvSpPr>
        <p:spPr>
          <a:xfrm>
            <a:off x="541401" y="1463468"/>
            <a:ext cx="3830574" cy="27033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4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transition arrangements  </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references to MHHS Qualification</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t"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29FD20AC-D7D2-6DA7-E7D3-536392CF9091}"/>
              </a:ext>
            </a:extLst>
          </p:cNvPr>
          <p:cNvPicPr>
            <a:picLocks noChangeAspect="1"/>
          </p:cNvPicPr>
          <p:nvPr/>
        </p:nvPicPr>
        <p:blipFill>
          <a:blip r:embed="rId2"/>
          <a:stretch>
            <a:fillRect/>
          </a:stretch>
        </p:blipFill>
        <p:spPr>
          <a:xfrm>
            <a:off x="4454284" y="1282493"/>
            <a:ext cx="7196315" cy="3648365"/>
          </a:xfrm>
          <a:prstGeom prst="rect">
            <a:avLst/>
          </a:prstGeom>
        </p:spPr>
      </p:pic>
      <p:pic>
        <p:nvPicPr>
          <p:cNvPr id="7" name="Picture 6">
            <a:extLst>
              <a:ext uri="{FF2B5EF4-FFF2-40B4-BE49-F238E27FC236}">
                <a16:creationId xmlns:a16="http://schemas.microsoft.com/office/drawing/2014/main" id="{1F63AE03-A5F4-002D-474B-6DE8028C2159}"/>
              </a:ext>
            </a:extLst>
          </p:cNvPr>
          <p:cNvPicPr>
            <a:picLocks noChangeAspect="1"/>
          </p:cNvPicPr>
          <p:nvPr/>
        </p:nvPicPr>
        <p:blipFill>
          <a:blip r:embed="rId3"/>
          <a:stretch>
            <a:fillRect/>
          </a:stretch>
        </p:blipFill>
        <p:spPr>
          <a:xfrm>
            <a:off x="2790063" y="5766007"/>
            <a:ext cx="6906589" cy="933580"/>
          </a:xfrm>
          <a:prstGeom prst="rect">
            <a:avLst/>
          </a:prstGeom>
        </p:spPr>
      </p:pic>
      <p:pic>
        <p:nvPicPr>
          <p:cNvPr id="9" name="Picture 8">
            <a:extLst>
              <a:ext uri="{FF2B5EF4-FFF2-40B4-BE49-F238E27FC236}">
                <a16:creationId xmlns:a16="http://schemas.microsoft.com/office/drawing/2014/main" id="{459B2D0E-283E-AC99-24CF-1D780CDD397D}"/>
              </a:ext>
            </a:extLst>
          </p:cNvPr>
          <p:cNvPicPr>
            <a:picLocks noChangeAspect="1"/>
          </p:cNvPicPr>
          <p:nvPr/>
        </p:nvPicPr>
        <p:blipFill>
          <a:blip r:embed="rId4"/>
          <a:stretch>
            <a:fillRect/>
          </a:stretch>
        </p:blipFill>
        <p:spPr>
          <a:xfrm>
            <a:off x="432864" y="5111833"/>
            <a:ext cx="7497221" cy="771633"/>
          </a:xfrm>
          <a:prstGeom prst="rect">
            <a:avLst/>
          </a:prstGeom>
        </p:spPr>
      </p:pic>
    </p:spTree>
    <p:extLst>
      <p:ext uri="{BB962C8B-B14F-4D97-AF65-F5344CB8AC3E}">
        <p14:creationId xmlns:p14="http://schemas.microsoft.com/office/powerpoint/2010/main" val="3676770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FBC2B-9970-A287-FF8F-FA3EA9F81B56}"/>
              </a:ext>
            </a:extLst>
          </p:cNvPr>
          <p:cNvSpPr>
            <a:spLocks noGrp="1"/>
          </p:cNvSpPr>
          <p:nvPr>
            <p:ph type="title"/>
          </p:nvPr>
        </p:nvSpPr>
        <p:spPr>
          <a:xfrm>
            <a:off x="838200" y="365125"/>
            <a:ext cx="9284855" cy="660111"/>
          </a:xfrm>
        </p:spPr>
        <p:txBody>
          <a:bodyPr anchor="ctr">
            <a:normAutofit/>
          </a:bodyPr>
          <a:lstStyle/>
          <a:p>
            <a:r>
              <a:rPr lang="en-US"/>
              <a:t>I0325 – </a:t>
            </a:r>
            <a:r>
              <a:rPr lang="en-GB"/>
              <a:t>schedule 12 </a:t>
            </a:r>
            <a:r>
              <a:rPr lang="en-GB">
                <a:cs typeface="Roboto" panose="02000000000000000000" pitchFamily="2" charset="0"/>
              </a:rPr>
              <a:t>Data Access</a:t>
            </a:r>
            <a:endParaRPr lang="en-GB"/>
          </a:p>
        </p:txBody>
      </p:sp>
      <p:pic>
        <p:nvPicPr>
          <p:cNvPr id="5" name="Content Placeholder 4">
            <a:extLst>
              <a:ext uri="{FF2B5EF4-FFF2-40B4-BE49-F238E27FC236}">
                <a16:creationId xmlns:a16="http://schemas.microsoft.com/office/drawing/2014/main" id="{591B3D9E-FC5A-1AC4-90AF-19DEFC2008C7}"/>
              </a:ext>
            </a:extLst>
          </p:cNvPr>
          <p:cNvPicPr>
            <a:picLocks noGrp="1" noChangeAspect="1"/>
          </p:cNvPicPr>
          <p:nvPr>
            <p:ph type="pic" sz="quarter" idx="10"/>
          </p:nvPr>
        </p:nvPicPr>
        <p:blipFill>
          <a:blip r:embed="rId2"/>
          <a:stretch/>
        </p:blipFill>
        <p:spPr>
          <a:xfrm>
            <a:off x="5110646" y="2261420"/>
            <a:ext cx="6354743" cy="3018502"/>
          </a:xfrm>
          <a:prstGeom prst="rect">
            <a:avLst/>
          </a:prstGeom>
          <a:noFill/>
        </p:spPr>
      </p:pic>
      <p:sp>
        <p:nvSpPr>
          <p:cNvPr id="12" name="Text Placeholder 3">
            <a:extLst>
              <a:ext uri="{FF2B5EF4-FFF2-40B4-BE49-F238E27FC236}">
                <a16:creationId xmlns:a16="http://schemas.microsoft.com/office/drawing/2014/main" id="{0EF9EC02-809A-64F3-88E1-AE7A7DAA953F}"/>
              </a:ext>
            </a:extLst>
          </p:cNvPr>
          <p:cNvSpPr>
            <a:spLocks noGrp="1"/>
          </p:cNvSpPr>
          <p:nvPr>
            <p:ph type="body" sz="quarter" idx="11"/>
          </p:nvPr>
        </p:nvSpPr>
        <p:spPr>
          <a:xfrm>
            <a:off x="581025" y="1919525"/>
            <a:ext cx="4105275" cy="4460875"/>
          </a:xfrm>
        </p:spPr>
        <p:txBody>
          <a:bodyPr/>
          <a:lstStyle/>
          <a:p>
            <a:pPr marL="0" indent="0">
              <a:buNone/>
            </a:pPr>
            <a:r>
              <a:rPr lang="en-GB" b="1">
                <a:solidFill>
                  <a:schemeClr val="accent3"/>
                </a:solidFill>
                <a:cs typeface="Roboto" panose="02000000000000000000" pitchFamily="2" charset="0"/>
              </a:rPr>
              <a:t>Updates</a:t>
            </a:r>
            <a:endParaRPr lang="en-GB"/>
          </a:p>
          <a:p>
            <a:pPr marL="0" indent="0">
              <a:buNone/>
            </a:pPr>
            <a:endParaRPr lang="en-US"/>
          </a:p>
          <a:p>
            <a:r>
              <a:rPr lang="en-US"/>
              <a:t>3 impacted paragraphs</a:t>
            </a:r>
          </a:p>
          <a:p>
            <a:pPr lvl="1"/>
            <a:r>
              <a:rPr lang="en-US" sz="1800"/>
              <a:t>Removing non-MHHS process/obligations</a:t>
            </a:r>
          </a:p>
          <a:p>
            <a:pPr lvl="1"/>
            <a:r>
              <a:rPr lang="en-US" sz="1800"/>
              <a:t>Removing MHHS references which no longer need to be specified</a:t>
            </a:r>
          </a:p>
        </p:txBody>
      </p:sp>
    </p:spTree>
    <p:extLst>
      <p:ext uri="{BB962C8B-B14F-4D97-AF65-F5344CB8AC3E}">
        <p14:creationId xmlns:p14="http://schemas.microsoft.com/office/powerpoint/2010/main" val="3852686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E8B3E-D37E-9330-82D9-C8F2AB2A0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A90C64-5753-E1BA-FBBC-D01F71C8F1BE}"/>
              </a:ext>
            </a:extLst>
          </p:cNvPr>
          <p:cNvSpPr>
            <a:spLocks noGrp="1"/>
          </p:cNvSpPr>
          <p:nvPr>
            <p:ph type="title"/>
          </p:nvPr>
        </p:nvSpPr>
        <p:spPr/>
        <p:txBody>
          <a:bodyPr>
            <a:normAutofit fontScale="90000"/>
          </a:bodyPr>
          <a:lstStyle/>
          <a:p>
            <a:r>
              <a:rPr lang="en-US"/>
              <a:t>I0325 – </a:t>
            </a:r>
            <a:r>
              <a:rPr lang="en-GB"/>
              <a:t>schedule 14 </a:t>
            </a:r>
            <a:r>
              <a:rPr lang="en-GB">
                <a:cs typeface="Roboto" panose="02000000000000000000" pitchFamily="2" charset="0"/>
              </a:rPr>
              <a:t>Metering Operations</a:t>
            </a:r>
            <a:endParaRPr lang="en-GB"/>
          </a:p>
        </p:txBody>
      </p:sp>
      <p:sp>
        <p:nvSpPr>
          <p:cNvPr id="10" name="TextBox 9">
            <a:extLst>
              <a:ext uri="{FF2B5EF4-FFF2-40B4-BE49-F238E27FC236}">
                <a16:creationId xmlns:a16="http://schemas.microsoft.com/office/drawing/2014/main" id="{D47965D0-CD03-3566-1A8F-D02629001DA3}"/>
              </a:ext>
            </a:extLst>
          </p:cNvPr>
          <p:cNvSpPr txBox="1"/>
          <p:nvPr/>
        </p:nvSpPr>
        <p:spPr>
          <a:xfrm>
            <a:off x="550926" y="1930193"/>
            <a:ext cx="10147554" cy="3980577"/>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Part E - Operational Processes Electricity for non-MHHS Metering Points and all references to it</a:t>
            </a:r>
          </a:p>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non-MHHS Metering Point specific paragraph, 2.21A, (not in Part E)</a:t>
            </a:r>
          </a:p>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‘MHHS Metering Points’ references, as all will be in MHHS arrangements so no distinction to make</a:t>
            </a:r>
          </a:p>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‘MHHS’ from in front of all IF-0xx (Data Integration Platform Market Messages) references, ‘MHHS’ surplus to requirements and not part of the data specification naming</a:t>
            </a:r>
          </a:p>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Amendment required to R0207 legal text to be implemented in November 2026</a:t>
            </a:r>
          </a:p>
          <a:p>
            <a:pPr marL="342900" marR="0" lvl="0" indent="-34290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Remove ‘MHHS Migration’ reference in para 2.14 relating to Communications Equipment obligation</a:t>
            </a:r>
          </a:p>
          <a:p>
            <a:pPr marL="285750" marR="0" lvl="0" indent="-285750" algn="l" defTabSz="914400" rtl="0" eaLnBrk="1" fontAlgn="t"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0C3B2495-13AB-1781-0E7D-B4D6BE533660}"/>
              </a:ext>
            </a:extLst>
          </p:cNvPr>
          <p:cNvSpPr txBox="1"/>
          <p:nvPr/>
        </p:nvSpPr>
        <p:spPr>
          <a:xfrm>
            <a:off x="550925" y="1484363"/>
            <a:ext cx="63356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314E456-919A-A341-FACD-9B3A22EF2F8D}"/>
              </a:ext>
            </a:extLst>
          </p:cNvPr>
          <p:cNvPicPr>
            <a:picLocks noChangeAspect="1"/>
          </p:cNvPicPr>
          <p:nvPr/>
        </p:nvPicPr>
        <p:blipFill>
          <a:blip r:embed="rId2"/>
          <a:stretch>
            <a:fillRect/>
          </a:stretch>
        </p:blipFill>
        <p:spPr>
          <a:xfrm>
            <a:off x="6791325" y="5235400"/>
            <a:ext cx="2524477" cy="1257475"/>
          </a:xfrm>
          <a:prstGeom prst="rect">
            <a:avLst/>
          </a:prstGeom>
        </p:spPr>
      </p:pic>
    </p:spTree>
    <p:extLst>
      <p:ext uri="{BB962C8B-B14F-4D97-AF65-F5344CB8AC3E}">
        <p14:creationId xmlns:p14="http://schemas.microsoft.com/office/powerpoint/2010/main" val="3287346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77701-E019-28A7-3B0B-3E4AECABF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E971A-5F68-79CD-E9A5-C1514BDB5CF1}"/>
              </a:ext>
            </a:extLst>
          </p:cNvPr>
          <p:cNvSpPr>
            <a:spLocks noGrp="1"/>
          </p:cNvSpPr>
          <p:nvPr>
            <p:ph type="title"/>
          </p:nvPr>
        </p:nvSpPr>
        <p:spPr/>
        <p:txBody>
          <a:bodyPr>
            <a:normAutofit fontScale="90000"/>
          </a:bodyPr>
          <a:lstStyle/>
          <a:p>
            <a:r>
              <a:rPr lang="en-US"/>
              <a:t>I0325 – </a:t>
            </a:r>
            <a:r>
              <a:rPr lang="en-GB"/>
              <a:t>schedule 23 </a:t>
            </a:r>
            <a:r>
              <a:rPr lang="en-GB">
                <a:cs typeface="Roboto" panose="02000000000000000000" pitchFamily="2" charset="0"/>
              </a:rPr>
              <a:t>Registration Services</a:t>
            </a:r>
            <a:endParaRPr lang="en-GB"/>
          </a:p>
        </p:txBody>
      </p:sp>
      <p:sp>
        <p:nvSpPr>
          <p:cNvPr id="5" name="TextBox 4">
            <a:extLst>
              <a:ext uri="{FF2B5EF4-FFF2-40B4-BE49-F238E27FC236}">
                <a16:creationId xmlns:a16="http://schemas.microsoft.com/office/drawing/2014/main" id="{FBB4893D-22CA-A95A-DD9E-2D3B39958DB1}"/>
              </a:ext>
            </a:extLst>
          </p:cNvPr>
          <p:cNvSpPr txBox="1"/>
          <p:nvPr/>
        </p:nvSpPr>
        <p:spPr>
          <a:xfrm>
            <a:off x="531876" y="1558718"/>
            <a:ext cx="4106799" cy="317420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7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non-MHHS process/obligations, including </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redundant market participants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‘MHHS’ reference, as all will be in MHHS arrangements so no distinction to make</a:t>
            </a: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1" name="Picture 10">
            <a:extLst>
              <a:ext uri="{FF2B5EF4-FFF2-40B4-BE49-F238E27FC236}">
                <a16:creationId xmlns:a16="http://schemas.microsoft.com/office/drawing/2014/main" id="{629D0C84-BF26-00FD-316D-911CF38770C6}"/>
              </a:ext>
            </a:extLst>
          </p:cNvPr>
          <p:cNvPicPr>
            <a:picLocks noChangeAspect="1"/>
          </p:cNvPicPr>
          <p:nvPr/>
        </p:nvPicPr>
        <p:blipFill>
          <a:blip r:embed="rId2"/>
          <a:stretch>
            <a:fillRect/>
          </a:stretch>
        </p:blipFill>
        <p:spPr>
          <a:xfrm>
            <a:off x="838200" y="4630237"/>
            <a:ext cx="9653991" cy="1598462"/>
          </a:xfrm>
          <a:prstGeom prst="rect">
            <a:avLst/>
          </a:prstGeom>
        </p:spPr>
      </p:pic>
      <p:pic>
        <p:nvPicPr>
          <p:cNvPr id="13" name="Picture 12">
            <a:extLst>
              <a:ext uri="{FF2B5EF4-FFF2-40B4-BE49-F238E27FC236}">
                <a16:creationId xmlns:a16="http://schemas.microsoft.com/office/drawing/2014/main" id="{BE133173-79E8-7A12-1012-DE040BF75DE6}"/>
              </a:ext>
            </a:extLst>
          </p:cNvPr>
          <p:cNvPicPr>
            <a:picLocks noChangeAspect="1"/>
          </p:cNvPicPr>
          <p:nvPr/>
        </p:nvPicPr>
        <p:blipFill>
          <a:blip r:embed="rId3"/>
          <a:stretch>
            <a:fillRect/>
          </a:stretch>
        </p:blipFill>
        <p:spPr>
          <a:xfrm>
            <a:off x="5400851" y="2051378"/>
            <a:ext cx="5394970" cy="1939581"/>
          </a:xfrm>
          <a:prstGeom prst="rect">
            <a:avLst/>
          </a:prstGeom>
        </p:spPr>
      </p:pic>
    </p:spTree>
    <p:extLst>
      <p:ext uri="{BB962C8B-B14F-4D97-AF65-F5344CB8AC3E}">
        <p14:creationId xmlns:p14="http://schemas.microsoft.com/office/powerpoint/2010/main" val="1597173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79F2-23E9-D939-0AFE-17D83EEAF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54ABD-D9E6-1904-6FC9-4CE186C3F1D8}"/>
              </a:ext>
            </a:extLst>
          </p:cNvPr>
          <p:cNvSpPr>
            <a:spLocks noGrp="1"/>
          </p:cNvSpPr>
          <p:nvPr>
            <p:ph type="title"/>
          </p:nvPr>
        </p:nvSpPr>
        <p:spPr/>
        <p:txBody>
          <a:bodyPr>
            <a:normAutofit fontScale="90000"/>
          </a:bodyPr>
          <a:lstStyle/>
          <a:p>
            <a:r>
              <a:rPr lang="en-US"/>
              <a:t>I0325 – </a:t>
            </a:r>
            <a:r>
              <a:rPr lang="en-GB"/>
              <a:t>schedule 28 </a:t>
            </a:r>
            <a:r>
              <a:rPr lang="en-GB">
                <a:cs typeface="Roboto" panose="02000000000000000000" pitchFamily="2" charset="0"/>
              </a:rPr>
              <a:t>Related Metering Points</a:t>
            </a:r>
            <a:endParaRPr lang="en-GB"/>
          </a:p>
        </p:txBody>
      </p:sp>
      <p:sp>
        <p:nvSpPr>
          <p:cNvPr id="5" name="TextBox 4">
            <a:extLst>
              <a:ext uri="{FF2B5EF4-FFF2-40B4-BE49-F238E27FC236}">
                <a16:creationId xmlns:a16="http://schemas.microsoft.com/office/drawing/2014/main" id="{25BF3C67-09D3-B07E-FB7B-CDF99EB5E3B1}"/>
              </a:ext>
            </a:extLst>
          </p:cNvPr>
          <p:cNvSpPr txBox="1"/>
          <p:nvPr/>
        </p:nvSpPr>
        <p:spPr>
          <a:xfrm>
            <a:off x="560757" y="1271432"/>
            <a:ext cx="3726107" cy="49921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Updates</a:t>
            </a: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11 impacted paragraphs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US"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Removing non-MHHS process/obligations</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‘MHHS Metering Points’ references, as all will be in MHHS arrangements so no distinction to make</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‘MHHS’ from in front of all IF-0xx (Data Integration Platform Market Messages) references, ‘MHHS’ surplus to requirements and not part of the data specification naming</a:t>
            </a: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Update pre-requisites for creating relationships to address that the MHHS Metering Point scenario captured is enduring</a:t>
            </a:r>
          </a:p>
        </p:txBody>
      </p:sp>
      <p:pic>
        <p:nvPicPr>
          <p:cNvPr id="7" name="Picture 6">
            <a:extLst>
              <a:ext uri="{FF2B5EF4-FFF2-40B4-BE49-F238E27FC236}">
                <a16:creationId xmlns:a16="http://schemas.microsoft.com/office/drawing/2014/main" id="{AD60A847-4E67-F471-D529-7A4B59E89F85}"/>
              </a:ext>
            </a:extLst>
          </p:cNvPr>
          <p:cNvPicPr>
            <a:picLocks noChangeAspect="1"/>
          </p:cNvPicPr>
          <p:nvPr/>
        </p:nvPicPr>
        <p:blipFill>
          <a:blip r:embed="rId2"/>
          <a:stretch>
            <a:fillRect/>
          </a:stretch>
        </p:blipFill>
        <p:spPr>
          <a:xfrm>
            <a:off x="4756662" y="3141712"/>
            <a:ext cx="7287642" cy="2886478"/>
          </a:xfrm>
          <a:prstGeom prst="rect">
            <a:avLst/>
          </a:prstGeom>
        </p:spPr>
      </p:pic>
      <p:pic>
        <p:nvPicPr>
          <p:cNvPr id="9" name="Picture 8">
            <a:extLst>
              <a:ext uri="{FF2B5EF4-FFF2-40B4-BE49-F238E27FC236}">
                <a16:creationId xmlns:a16="http://schemas.microsoft.com/office/drawing/2014/main" id="{53DA8359-0314-EE03-F1CE-EEDB04190894}"/>
              </a:ext>
            </a:extLst>
          </p:cNvPr>
          <p:cNvPicPr>
            <a:picLocks noChangeAspect="1"/>
          </p:cNvPicPr>
          <p:nvPr/>
        </p:nvPicPr>
        <p:blipFill>
          <a:blip r:embed="rId3"/>
          <a:stretch>
            <a:fillRect/>
          </a:stretch>
        </p:blipFill>
        <p:spPr>
          <a:xfrm>
            <a:off x="4842399" y="1722452"/>
            <a:ext cx="7201905" cy="1105054"/>
          </a:xfrm>
          <a:prstGeom prst="rect">
            <a:avLst/>
          </a:prstGeom>
        </p:spPr>
      </p:pic>
    </p:spTree>
    <p:extLst>
      <p:ext uri="{BB962C8B-B14F-4D97-AF65-F5344CB8AC3E}">
        <p14:creationId xmlns:p14="http://schemas.microsoft.com/office/powerpoint/2010/main" val="3896681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C9BE-2987-BC06-017D-F2BE942F8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BF2D7-98F1-3DEF-1FA7-F2FB89B84CBD}"/>
              </a:ext>
            </a:extLst>
          </p:cNvPr>
          <p:cNvSpPr>
            <a:spLocks noGrp="1"/>
          </p:cNvSpPr>
          <p:nvPr>
            <p:ph type="title"/>
          </p:nvPr>
        </p:nvSpPr>
        <p:spPr/>
        <p:txBody>
          <a:bodyPr>
            <a:normAutofit fontScale="90000"/>
          </a:bodyPr>
          <a:lstStyle/>
          <a:p>
            <a:r>
              <a:rPr lang="en-US"/>
              <a:t>I0325 – </a:t>
            </a:r>
            <a:r>
              <a:rPr lang="en-GB"/>
              <a:t>Post-MHHS Full Transition Complete (M15) REC updates</a:t>
            </a:r>
          </a:p>
        </p:txBody>
      </p:sp>
      <p:sp>
        <p:nvSpPr>
          <p:cNvPr id="7" name="TextBox 6">
            <a:extLst>
              <a:ext uri="{FF2B5EF4-FFF2-40B4-BE49-F238E27FC236}">
                <a16:creationId xmlns:a16="http://schemas.microsoft.com/office/drawing/2014/main" id="{5E148AE6-7372-6F89-55B5-B5E0075AF8FC}"/>
              </a:ext>
            </a:extLst>
          </p:cNvPr>
          <p:cNvSpPr txBox="1"/>
          <p:nvPr/>
        </p:nvSpPr>
        <p:spPr>
          <a:xfrm>
            <a:off x="571666" y="1348998"/>
            <a:ext cx="11048667" cy="4518160"/>
          </a:xfrm>
          <a:prstGeom prst="rect">
            <a:avLst/>
          </a:prstGeom>
          <a:noFill/>
        </p:spPr>
        <p:txBody>
          <a:bodyPr wrap="square" rtlCol="0">
            <a:spAutoFit/>
          </a:bodyPr>
          <a:lstStyle/>
          <a:p>
            <a:pPr marL="0" marR="0" lvl="0" indent="0" algn="l" defTabSz="914400" rtl="0" eaLnBrk="1" fontAlgn="auto" latinLnBrk="0" hangingPunct="1">
              <a:lnSpc>
                <a:spcPct val="115000"/>
              </a:lnSpc>
              <a:spcBef>
                <a:spcPts val="400"/>
              </a:spcBef>
              <a:spcAft>
                <a:spcPts val="400"/>
              </a:spcAft>
              <a:buClrTx/>
              <a:buSzTx/>
              <a:buFontTx/>
              <a:buNone/>
              <a:tabLst/>
              <a:defRPr/>
            </a:pPr>
            <a:r>
              <a:rPr kumimoji="0" lang="en-GB" sz="24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CHIG Consideration</a:t>
            </a:r>
            <a:endParaRPr kumimoji="0" lang="en-GB" sz="2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agree with the amendments made so far?</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further thoughts about amendments that need to be made?</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Future CHIG meetings will be used to review detailed proposals, including details on EES and Data Specs changes.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 there any other scope areas that CHIG members would like to discuss?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Solution development target is end of October 2026.</a:t>
            </a:r>
          </a:p>
        </p:txBody>
      </p:sp>
    </p:spTree>
    <p:extLst>
      <p:ext uri="{BB962C8B-B14F-4D97-AF65-F5344CB8AC3E}">
        <p14:creationId xmlns:p14="http://schemas.microsoft.com/office/powerpoint/2010/main" val="2144395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0AC2-1914-EF45-12A1-C05693B521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60B22D-9249-095B-CE90-A9B30F0E1D2F}"/>
              </a:ext>
            </a:extLst>
          </p:cNvPr>
          <p:cNvSpPr>
            <a:spLocks noGrp="1"/>
          </p:cNvSpPr>
          <p:nvPr>
            <p:ph type="title"/>
          </p:nvPr>
        </p:nvSpPr>
        <p:spPr>
          <a:xfrm>
            <a:off x="3950208" y="2231136"/>
            <a:ext cx="7050547" cy="2092963"/>
          </a:xfrm>
        </p:spPr>
        <p:txBody>
          <a:bodyPr>
            <a:normAutofit/>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7. I0331 - Regulatory Alliance Creation Rejections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E5470020-499F-4704-CFFD-A672E395337C}"/>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567201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r>
              <a:rPr lang="en-GB">
                <a:latin typeface="Roboto"/>
                <a:ea typeface="Roboto"/>
                <a:cs typeface="Roboto"/>
              </a:rPr>
              <a:t>I0331 - </a:t>
            </a:r>
            <a:r>
              <a:rPr lang="en-GB"/>
              <a:t>Regulatory Alliance Creation Rejections</a:t>
            </a:r>
            <a:endParaRPr lang="en-GB">
              <a:latin typeface="Roboto"/>
              <a:ea typeface="Roboto"/>
              <a:cs typeface="Roboto"/>
            </a:endParaRP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224950"/>
            <a:ext cx="11967714"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An incident where Network Parties did not submit Regulatory Alliances on time to the Central Switching Service (CSS) Provider, or did submit the Regulatory Alliances but did not action rejections from the CSS Provider in a timely manner, led to over 200 Consumers being delayed in Switching to their chosen Energy Supplier.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Issue looks to review the section of the process of creating Regulatory Alliances that sits within REC Schedule 24 – Switching Data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It looks to introduce SLAs on Network Parties to submit Regulatory Alliances, and to work any rejections they receive from the CSS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is being closely monitored by the Cross Code Steering Group (CCSG) to ensure the Issue keeps the scope solely to the part of the Regulatory Alliance process owned by the REC and has no impacts to DCUSA or UNC</a:t>
            </a:r>
          </a:p>
        </p:txBody>
      </p:sp>
    </p:spTree>
    <p:extLst>
      <p:ext uri="{BB962C8B-B14F-4D97-AF65-F5344CB8AC3E}">
        <p14:creationId xmlns:p14="http://schemas.microsoft.com/office/powerpoint/2010/main" val="2886881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C9F7C-AC58-46F7-F27F-F2A25986E74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1B90E66-356B-8625-2B68-A6CD57B4F432}"/>
              </a:ext>
            </a:extLst>
          </p:cNvPr>
          <p:cNvSpPr txBox="1">
            <a:spLocks noGrp="1"/>
          </p:cNvSpPr>
          <p:nvPr>
            <p:ph type="title"/>
          </p:nvPr>
        </p:nvSpPr>
        <p:spPr/>
        <p:txBody>
          <a:bodyPr>
            <a:normAutofit fontScale="90000"/>
          </a:bodyPr>
          <a:lstStyle/>
          <a:p>
            <a:r>
              <a:rPr lang="en-GB">
                <a:latin typeface="Roboto"/>
                <a:ea typeface="Roboto"/>
                <a:cs typeface="Roboto"/>
              </a:rPr>
              <a:t>I0331 - </a:t>
            </a:r>
            <a:r>
              <a:rPr lang="en-GB"/>
              <a:t>Regulatory Alliance Creation Rejections</a:t>
            </a:r>
            <a:endParaRPr lang="en-GB">
              <a:latin typeface="Roboto"/>
              <a:ea typeface="Roboto"/>
              <a:cs typeface="Roboto"/>
            </a:endParaRPr>
          </a:p>
        </p:txBody>
      </p:sp>
      <p:sp>
        <p:nvSpPr>
          <p:cNvPr id="3" name="TextBox 2">
            <a:extLst>
              <a:ext uri="{FF2B5EF4-FFF2-40B4-BE49-F238E27FC236}">
                <a16:creationId xmlns:a16="http://schemas.microsoft.com/office/drawing/2014/main" id="{A357C3B0-931C-CF4B-2430-F1665B1386D9}"/>
              </a:ext>
            </a:extLst>
          </p:cNvPr>
          <p:cNvSpPr txBox="1"/>
          <p:nvPr/>
        </p:nvSpPr>
        <p:spPr>
          <a:xfrm>
            <a:off x="224286" y="1224950"/>
            <a:ext cx="11967714"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 solution – full legal text available on the portal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here</a:t>
            </a: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GT/DNO informs GRDA/ERDA within 2 Working Days of creating a new Regulatory Alliance with an Energy Supplier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GRDA/ERDA submits Market Participant Role Alliance (MM90003) to CSS within 1 Working Day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GRDA/ERDA receives a rejection from CSS via the Standard Response Body (MM90071), they must investigate the reason for error within 1 Working Day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Within 1 further 1 Working Day, they must either resubmit the Market Participant Role Alliance (MM90003) or inform the Energy Supplier why they cannot resubmit and if required, raise a ticket to the CSS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above process/timescales is also applicable for DNOs re-establishing a Regulatory Alliance</a:t>
            </a:r>
          </a:p>
        </p:txBody>
      </p:sp>
    </p:spTree>
    <p:extLst>
      <p:ext uri="{BB962C8B-B14F-4D97-AF65-F5344CB8AC3E}">
        <p14:creationId xmlns:p14="http://schemas.microsoft.com/office/powerpoint/2010/main" val="2782739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9B594-5DE4-D3BF-7F17-033F7EEBE518}"/>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08C1778-028B-F229-47DB-294D4D4304E1}"/>
              </a:ext>
            </a:extLst>
          </p:cNvPr>
          <p:cNvSpPr txBox="1">
            <a:spLocks noGrp="1"/>
          </p:cNvSpPr>
          <p:nvPr>
            <p:ph type="title"/>
          </p:nvPr>
        </p:nvSpPr>
        <p:spPr/>
        <p:txBody>
          <a:bodyPr>
            <a:normAutofit fontScale="90000"/>
          </a:bodyPr>
          <a:lstStyle/>
          <a:p>
            <a:r>
              <a:rPr lang="en-GB">
                <a:latin typeface="Roboto"/>
                <a:ea typeface="Roboto"/>
                <a:cs typeface="Roboto"/>
              </a:rPr>
              <a:t>I0331 - </a:t>
            </a:r>
            <a:r>
              <a:rPr lang="en-GB"/>
              <a:t>Regulatory Alliance Creation Rejections</a:t>
            </a:r>
            <a:endParaRPr lang="en-GB">
              <a:latin typeface="Roboto"/>
              <a:ea typeface="Roboto"/>
              <a:cs typeface="Roboto"/>
            </a:endParaRPr>
          </a:p>
        </p:txBody>
      </p:sp>
      <p:sp>
        <p:nvSpPr>
          <p:cNvPr id="3" name="TextBox 2">
            <a:extLst>
              <a:ext uri="{FF2B5EF4-FFF2-40B4-BE49-F238E27FC236}">
                <a16:creationId xmlns:a16="http://schemas.microsoft.com/office/drawing/2014/main" id="{11A63363-C264-EA8C-6EEB-062CAC5D1A56}"/>
              </a:ext>
            </a:extLst>
          </p:cNvPr>
          <p:cNvSpPr txBox="1"/>
          <p:nvPr/>
        </p:nvSpPr>
        <p:spPr>
          <a:xfrm>
            <a:off x="224286" y="1224950"/>
            <a:ext cx="11967714"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Performance Assurance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There are no routine performance assurance requirements being proposed under this Issue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Regular reporting from CSS is costly, and likely could not be impact assessed for costs until after the outcome of R0224 is known (and potentially implemented)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Do not believe this is high enough risk to request regular self-reports from Network Parties via the PARC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Instead, the Code Manager plans for an “incident based” assurance approach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Performance Assurance to issue a guidance note to Network Parties if I0331 is approved, so all Parties aware of new process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If Performance Assurance are made aware of any Network Party not meeting requirements, they will reach out to that Party directly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approach will be reviewed if the number of incidents increases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While Regulatory Alliances not being set up in time can impact Consumers Switching, there have not been a large number of known incidents of this failing and the most recent time it happened impacted a small number of Consumers (~200). As such, the Code Manager has deemed this a low enough risk to not require regular performance assurance monitoring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2367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27930-8062-C248-1BD3-6E78EE67F2B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0122BF4-A5C6-2F9E-6C71-B0AACB10C2BD}"/>
              </a:ext>
            </a:extLst>
          </p:cNvPr>
          <p:cNvSpPr txBox="1">
            <a:spLocks noGrp="1"/>
          </p:cNvSpPr>
          <p:nvPr>
            <p:ph type="title"/>
          </p:nvPr>
        </p:nvSpPr>
        <p:spPr/>
        <p:txBody>
          <a:bodyPr>
            <a:normAutofit fontScale="90000"/>
          </a:bodyPr>
          <a:lstStyle/>
          <a:p>
            <a:r>
              <a:rPr lang="en-GB">
                <a:latin typeface="Roboto"/>
                <a:ea typeface="Roboto"/>
                <a:cs typeface="Roboto"/>
              </a:rPr>
              <a:t>I0331 - </a:t>
            </a:r>
            <a:r>
              <a:rPr lang="en-GB"/>
              <a:t>Regulatory Alliance Creation Rejections</a:t>
            </a:r>
            <a:endParaRPr lang="en-GB">
              <a:latin typeface="Roboto"/>
              <a:ea typeface="Roboto"/>
              <a:cs typeface="Roboto"/>
            </a:endParaRPr>
          </a:p>
        </p:txBody>
      </p:sp>
      <p:sp>
        <p:nvSpPr>
          <p:cNvPr id="3" name="TextBox 2">
            <a:extLst>
              <a:ext uri="{FF2B5EF4-FFF2-40B4-BE49-F238E27FC236}">
                <a16:creationId xmlns:a16="http://schemas.microsoft.com/office/drawing/2014/main" id="{AF650239-54C2-EFC4-4D8D-01FBDA975E17}"/>
              </a:ext>
            </a:extLst>
          </p:cNvPr>
          <p:cNvSpPr txBox="1"/>
          <p:nvPr/>
        </p:nvSpPr>
        <p:spPr>
          <a:xfrm>
            <a:off x="224286" y="1224950"/>
            <a:ext cx="11967714" cy="23698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Next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04 to 25 September – Party impact assessment open for responses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End September to mid October – Code Manager to review Party IA responses, conduct business case assessment and refine the solution as required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No later than end of October – Code Manager to submit an Update to Plan to REC Change Panel with proposed next steps and timescales</a:t>
            </a:r>
          </a:p>
        </p:txBody>
      </p:sp>
    </p:spTree>
    <p:extLst>
      <p:ext uri="{BB962C8B-B14F-4D97-AF65-F5344CB8AC3E}">
        <p14:creationId xmlns:p14="http://schemas.microsoft.com/office/powerpoint/2010/main" val="2975756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D3D3A-C79D-DD27-695D-F3AFFCC4B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F405E-345B-E8EF-98AE-164446A261E1}"/>
              </a:ext>
            </a:extLst>
          </p:cNvPr>
          <p:cNvSpPr>
            <a:spLocks noGrp="1"/>
          </p:cNvSpPr>
          <p:nvPr>
            <p:ph type="title"/>
          </p:nvPr>
        </p:nvSpPr>
        <p:spPr>
          <a:xfrm>
            <a:off x="3950208" y="2231136"/>
            <a:ext cx="7050547" cy="2092963"/>
          </a:xfrm>
        </p:spPr>
        <p:txBody>
          <a:bodyPr>
            <a:normAutofit/>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8</a:t>
            </a:r>
            <a:r>
              <a:rPr lang="en-GB" sz="2400">
                <a:cs typeface="Roboto" panose="02000000000000000000" pitchFamily="2" charset="0"/>
              </a:rPr>
              <a:t>. </a:t>
            </a:r>
            <a:r>
              <a:rPr lang="en-GB">
                <a:latin typeface="Arial" panose="020B0604020202020204" pitchFamily="34" charset="0"/>
                <a:cs typeface="Arial" panose="020B0604020202020204" pitchFamily="34" charset="0"/>
              </a:rPr>
              <a:t>R0336 - Legal text to support REC Change R0180</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798F2925-0BA4-D20A-07E4-E22606CBAD2D}"/>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1257624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pPr lvl="0"/>
            <a:r>
              <a:rPr lang="en-GB">
                <a:latin typeface="Roboto"/>
                <a:ea typeface="Roboto"/>
                <a:cs typeface="Roboto"/>
              </a:rPr>
              <a:t>R0336 - Legal text to support REC Change R0180</a:t>
            </a: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224950"/>
            <a:ext cx="11967714"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R0180 Clarity on use of on hold for switching issues, including the obligations of CSS Users</a:t>
            </a: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Technical change introducing functionality for automated closure of tickets in the CSS Service Desk where no response is received after a set period of time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Approved for implementation on 06 November 2026 by the Technical Expert Panel in March 2026</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It has since been identified there are changes to Schedule 26 Switching Service Management and the Switching Operator Service Definition to codify when the Switching Operator is allowed to close tickets due to no response and which tickets are in/out of scope of being closed due to no response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00988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A2BD2-A63C-8937-B670-0ABB20466FF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9F1D830-CC96-F0DF-F658-38644236399C}"/>
              </a:ext>
            </a:extLst>
          </p:cNvPr>
          <p:cNvSpPr txBox="1">
            <a:spLocks noGrp="1"/>
          </p:cNvSpPr>
          <p:nvPr>
            <p:ph type="title"/>
          </p:nvPr>
        </p:nvSpPr>
        <p:spPr/>
        <p:txBody>
          <a:bodyPr>
            <a:normAutofit fontScale="90000"/>
          </a:bodyPr>
          <a:lstStyle/>
          <a:p>
            <a:pPr lvl="0"/>
            <a:r>
              <a:rPr lang="en-GB">
                <a:latin typeface="Roboto"/>
                <a:ea typeface="Roboto"/>
                <a:cs typeface="Roboto"/>
              </a:rPr>
              <a:t>R0336 - Legal text to support REC Change R0180</a:t>
            </a:r>
          </a:p>
        </p:txBody>
      </p:sp>
      <p:sp>
        <p:nvSpPr>
          <p:cNvPr id="3" name="TextBox 2">
            <a:extLst>
              <a:ext uri="{FF2B5EF4-FFF2-40B4-BE49-F238E27FC236}">
                <a16:creationId xmlns:a16="http://schemas.microsoft.com/office/drawing/2014/main" id="{B9E874C4-3FEC-2216-4EFA-D2F1D230F62D}"/>
              </a:ext>
            </a:extLst>
          </p:cNvPr>
          <p:cNvSpPr txBox="1"/>
          <p:nvPr/>
        </p:nvSpPr>
        <p:spPr>
          <a:xfrm>
            <a:off x="224286" y="1224950"/>
            <a:ext cx="11967714"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Solution – Schedule 26 Switching Service Management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B2A3BA2A-0C14-3DD5-C99F-66CD75764486}"/>
              </a:ext>
            </a:extLst>
          </p:cNvPr>
          <p:cNvPicPr>
            <a:picLocks noChangeAspect="1"/>
          </p:cNvPicPr>
          <p:nvPr/>
        </p:nvPicPr>
        <p:blipFill>
          <a:blip r:embed="rId2"/>
          <a:stretch>
            <a:fillRect/>
          </a:stretch>
        </p:blipFill>
        <p:spPr>
          <a:xfrm>
            <a:off x="1067962" y="1871281"/>
            <a:ext cx="8825336" cy="1267170"/>
          </a:xfrm>
          <a:prstGeom prst="rect">
            <a:avLst/>
          </a:prstGeom>
        </p:spPr>
      </p:pic>
    </p:spTree>
    <p:extLst>
      <p:ext uri="{BB962C8B-B14F-4D97-AF65-F5344CB8AC3E}">
        <p14:creationId xmlns:p14="http://schemas.microsoft.com/office/powerpoint/2010/main" val="2969731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7B8F2-70AB-A9B8-01D0-950299958DD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B58ADC53-B521-4AFE-A2A8-801DC0D9C5D8}"/>
              </a:ext>
            </a:extLst>
          </p:cNvPr>
          <p:cNvSpPr txBox="1">
            <a:spLocks noGrp="1"/>
          </p:cNvSpPr>
          <p:nvPr>
            <p:ph type="title"/>
          </p:nvPr>
        </p:nvSpPr>
        <p:spPr/>
        <p:txBody>
          <a:bodyPr>
            <a:normAutofit fontScale="90000"/>
          </a:bodyPr>
          <a:lstStyle/>
          <a:p>
            <a:pPr lvl="0"/>
            <a:r>
              <a:rPr lang="en-GB">
                <a:latin typeface="Roboto"/>
                <a:ea typeface="Roboto"/>
                <a:cs typeface="Roboto"/>
              </a:rPr>
              <a:t>R0336 - Legal text to support REC Change R0180</a:t>
            </a:r>
          </a:p>
        </p:txBody>
      </p:sp>
      <p:sp>
        <p:nvSpPr>
          <p:cNvPr id="3" name="TextBox 2">
            <a:extLst>
              <a:ext uri="{FF2B5EF4-FFF2-40B4-BE49-F238E27FC236}">
                <a16:creationId xmlns:a16="http://schemas.microsoft.com/office/drawing/2014/main" id="{5A85C195-2CA1-EAB5-FEF0-9410CBD539FB}"/>
              </a:ext>
            </a:extLst>
          </p:cNvPr>
          <p:cNvSpPr txBox="1"/>
          <p:nvPr/>
        </p:nvSpPr>
        <p:spPr>
          <a:xfrm>
            <a:off x="224286" y="1224950"/>
            <a:ext cx="11967714"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Solution – Switching Operator Service Definition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B9B6A228-3D90-E508-15D5-051B53AF4144}"/>
              </a:ext>
            </a:extLst>
          </p:cNvPr>
          <p:cNvPicPr>
            <a:picLocks noChangeAspect="1"/>
          </p:cNvPicPr>
          <p:nvPr/>
        </p:nvPicPr>
        <p:blipFill>
          <a:blip r:embed="rId2"/>
          <a:stretch>
            <a:fillRect/>
          </a:stretch>
        </p:blipFill>
        <p:spPr>
          <a:xfrm>
            <a:off x="2840760" y="1698752"/>
            <a:ext cx="5461645" cy="4986719"/>
          </a:xfrm>
          <a:prstGeom prst="rect">
            <a:avLst/>
          </a:prstGeom>
        </p:spPr>
      </p:pic>
    </p:spTree>
    <p:extLst>
      <p:ext uri="{BB962C8B-B14F-4D97-AF65-F5344CB8AC3E}">
        <p14:creationId xmlns:p14="http://schemas.microsoft.com/office/powerpoint/2010/main" val="580643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7FF82-437A-3BA9-696C-8DDC0522042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90684013-7A85-096D-8C8E-2E55508806DC}"/>
              </a:ext>
            </a:extLst>
          </p:cNvPr>
          <p:cNvSpPr txBox="1">
            <a:spLocks noGrp="1"/>
          </p:cNvSpPr>
          <p:nvPr>
            <p:ph type="title"/>
          </p:nvPr>
        </p:nvSpPr>
        <p:spPr/>
        <p:txBody>
          <a:bodyPr>
            <a:normAutofit fontScale="90000"/>
          </a:bodyPr>
          <a:lstStyle/>
          <a:p>
            <a:pPr lvl="0"/>
            <a:r>
              <a:rPr lang="en-GB">
                <a:latin typeface="Roboto"/>
                <a:ea typeface="Roboto"/>
                <a:cs typeface="Roboto"/>
              </a:rPr>
              <a:t>R0336 - Legal text to support REC Change R0180</a:t>
            </a:r>
          </a:p>
        </p:txBody>
      </p:sp>
      <p:sp>
        <p:nvSpPr>
          <p:cNvPr id="3" name="TextBox 2">
            <a:extLst>
              <a:ext uri="{FF2B5EF4-FFF2-40B4-BE49-F238E27FC236}">
                <a16:creationId xmlns:a16="http://schemas.microsoft.com/office/drawing/2014/main" id="{0873BE98-82E6-1E0A-C78E-4DD3EE372E1C}"/>
              </a:ext>
            </a:extLst>
          </p:cNvPr>
          <p:cNvSpPr txBox="1"/>
          <p:nvPr/>
        </p:nvSpPr>
        <p:spPr>
          <a:xfrm>
            <a:off x="224286" y="1224950"/>
            <a:ext cx="11967714"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Solution – Switching Operator Service Definition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5" name="Picture 4">
            <a:extLst>
              <a:ext uri="{FF2B5EF4-FFF2-40B4-BE49-F238E27FC236}">
                <a16:creationId xmlns:a16="http://schemas.microsoft.com/office/drawing/2014/main" id="{13D99EFD-54C8-278B-084E-0E23531D4137}"/>
              </a:ext>
            </a:extLst>
          </p:cNvPr>
          <p:cNvPicPr>
            <a:picLocks noChangeAspect="1"/>
          </p:cNvPicPr>
          <p:nvPr/>
        </p:nvPicPr>
        <p:blipFill>
          <a:blip r:embed="rId2"/>
          <a:stretch>
            <a:fillRect/>
          </a:stretch>
        </p:blipFill>
        <p:spPr>
          <a:xfrm>
            <a:off x="2281714" y="1871281"/>
            <a:ext cx="7335274" cy="1895740"/>
          </a:xfrm>
          <a:prstGeom prst="rect">
            <a:avLst/>
          </a:prstGeom>
        </p:spPr>
      </p:pic>
    </p:spTree>
    <p:extLst>
      <p:ext uri="{BB962C8B-B14F-4D97-AF65-F5344CB8AC3E}">
        <p14:creationId xmlns:p14="http://schemas.microsoft.com/office/powerpoint/2010/main" val="656330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15777-E8DB-35E1-C341-34E3E0985B4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B9BB709-9B50-A13D-4524-8FD4CFEB22DB}"/>
              </a:ext>
            </a:extLst>
          </p:cNvPr>
          <p:cNvSpPr txBox="1">
            <a:spLocks noGrp="1"/>
          </p:cNvSpPr>
          <p:nvPr>
            <p:ph type="title"/>
          </p:nvPr>
        </p:nvSpPr>
        <p:spPr/>
        <p:txBody>
          <a:bodyPr>
            <a:normAutofit fontScale="90000"/>
          </a:bodyPr>
          <a:lstStyle/>
          <a:p>
            <a:pPr lvl="0"/>
            <a:r>
              <a:rPr lang="en-GB">
                <a:latin typeface="Roboto"/>
                <a:ea typeface="Roboto"/>
                <a:cs typeface="Roboto"/>
              </a:rPr>
              <a:t>R0336 - Legal text to support REC Change R0180</a:t>
            </a:r>
          </a:p>
        </p:txBody>
      </p:sp>
      <p:sp>
        <p:nvSpPr>
          <p:cNvPr id="3" name="TextBox 2">
            <a:extLst>
              <a:ext uri="{FF2B5EF4-FFF2-40B4-BE49-F238E27FC236}">
                <a16:creationId xmlns:a16="http://schemas.microsoft.com/office/drawing/2014/main" id="{E5F579E4-CE2A-D84F-4A8F-118873806882}"/>
              </a:ext>
            </a:extLst>
          </p:cNvPr>
          <p:cNvSpPr txBox="1"/>
          <p:nvPr/>
        </p:nvSpPr>
        <p:spPr>
          <a:xfrm>
            <a:off x="224286" y="1224950"/>
            <a:ext cx="11404122"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Out for consultation 21 August to 14 September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Final recommendation will be presented to the Technical Expert Panel in either their September or October meeting, for implementation on 06 November 2026 alongside R0180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 Code Manager is aiming for a September vote, so the appeal window closes before the Change Proposal is implemented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There will also be changes required to Category 3 documents owned by the Switching Operator to support the implementation of this Change Proposal, which are currently being drafted by the Switching Operator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076567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7D504-9D7C-4370-3862-EFDC104C1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218FA-FABB-F445-C820-78059ACC5E0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9. Any other business</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A2556B55-66F4-4572-A2E4-83A2354022F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35656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12B5B-90D0-6197-7B25-EE224DA91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EF226-A2CD-EB7E-F5A9-39C102939665}"/>
              </a:ext>
            </a:extLst>
          </p:cNvPr>
          <p:cNvSpPr>
            <a:spLocks noGrp="1"/>
          </p:cNvSpPr>
          <p:nvPr>
            <p:ph type="title"/>
          </p:nvPr>
        </p:nvSpPr>
        <p:spPr>
          <a:xfrm>
            <a:off x="4032250" y="2020824"/>
            <a:ext cx="6968505" cy="2303275"/>
          </a:xfrm>
        </p:spPr>
        <p:txBody>
          <a:bodyPr>
            <a:normAutofit/>
          </a:bodyPr>
          <a:lstStyle/>
          <a:p>
            <a:r>
              <a:rPr lang="en-GB"/>
              <a:t>R0322 – Erroneous Switch Review I0237 Clarifications</a:t>
            </a:r>
            <a:r>
              <a:rPr lang="en-GB" b="0"/>
              <a:t>​</a:t>
            </a: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B8B79E3C-440B-AD98-BF8C-7C1EBBBB5FF3}"/>
              </a:ext>
            </a:extLst>
          </p:cNvPr>
          <p:cNvSpPr>
            <a:spLocks noGrp="1"/>
          </p:cNvSpPr>
          <p:nvPr>
            <p:ph type="body" sz="quarter" idx="10"/>
          </p:nvPr>
        </p:nvSpPr>
        <p:spPr/>
        <p:txBody>
          <a:bodyPr/>
          <a:lstStyle/>
          <a:p>
            <a:r>
              <a:rPr lang="en-GB"/>
              <a:t>Lorna mallon</a:t>
            </a:r>
          </a:p>
        </p:txBody>
      </p:sp>
    </p:spTree>
    <p:extLst>
      <p:ext uri="{BB962C8B-B14F-4D97-AF65-F5344CB8AC3E}">
        <p14:creationId xmlns:p14="http://schemas.microsoft.com/office/powerpoint/2010/main" val="2675137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B51D-E130-221B-2A0B-BA9D5C9C7AFD}"/>
              </a:ext>
            </a:extLst>
          </p:cNvPr>
          <p:cNvSpPr>
            <a:spLocks noGrp="1"/>
          </p:cNvSpPr>
          <p:nvPr>
            <p:ph type="title"/>
          </p:nvPr>
        </p:nvSpPr>
        <p:spPr/>
        <p:txBody>
          <a:bodyPr/>
          <a:lstStyle/>
          <a:p>
            <a:r>
              <a:rPr lang="en-GB"/>
              <a:t>R0322 – Solution updates</a:t>
            </a:r>
          </a:p>
        </p:txBody>
      </p:sp>
      <p:graphicFrame>
        <p:nvGraphicFramePr>
          <p:cNvPr id="5" name="Table Placeholder 4">
            <a:extLst>
              <a:ext uri="{FF2B5EF4-FFF2-40B4-BE49-F238E27FC236}">
                <a16:creationId xmlns:a16="http://schemas.microsoft.com/office/drawing/2014/main" id="{5CF95A01-517B-E3EF-08C8-E37DCB912A22}"/>
              </a:ext>
            </a:extLst>
          </p:cNvPr>
          <p:cNvGraphicFramePr>
            <a:graphicFrameLocks noGrp="1"/>
          </p:cNvGraphicFramePr>
          <p:nvPr>
            <p:ph type="tbl" sz="quarter" idx="10"/>
          </p:nvPr>
        </p:nvGraphicFramePr>
        <p:xfrm>
          <a:off x="91440" y="1025236"/>
          <a:ext cx="12100560" cy="5797453"/>
        </p:xfrm>
        <a:graphic>
          <a:graphicData uri="http://schemas.openxmlformats.org/drawingml/2006/table">
            <a:tbl>
              <a:tblPr firstRow="1" bandRow="1">
                <a:tableStyleId>{F5AB1C69-6EDB-4FF4-983F-18BD219EF322}</a:tableStyleId>
              </a:tblPr>
              <a:tblGrid>
                <a:gridCol w="1058007">
                  <a:extLst>
                    <a:ext uri="{9D8B030D-6E8A-4147-A177-3AD203B41FA5}">
                      <a16:colId xmlns:a16="http://schemas.microsoft.com/office/drawing/2014/main" val="3235776522"/>
                    </a:ext>
                  </a:extLst>
                </a:gridCol>
                <a:gridCol w="4784628">
                  <a:extLst>
                    <a:ext uri="{9D8B030D-6E8A-4147-A177-3AD203B41FA5}">
                      <a16:colId xmlns:a16="http://schemas.microsoft.com/office/drawing/2014/main" val="1240208754"/>
                    </a:ext>
                  </a:extLst>
                </a:gridCol>
                <a:gridCol w="6257925">
                  <a:extLst>
                    <a:ext uri="{9D8B030D-6E8A-4147-A177-3AD203B41FA5}">
                      <a16:colId xmlns:a16="http://schemas.microsoft.com/office/drawing/2014/main" val="1345820235"/>
                    </a:ext>
                  </a:extLst>
                </a:gridCol>
              </a:tblGrid>
              <a:tr h="422655">
                <a:tc>
                  <a:txBody>
                    <a:bodyPr/>
                    <a:lstStyle/>
                    <a:p>
                      <a:r>
                        <a:rPr lang="en-GB" sz="1300"/>
                        <a:t>Location</a:t>
                      </a:r>
                    </a:p>
                  </a:txBody>
                  <a:tcPr marL="104216" marR="104216" marT="52108" marB="52108" anchor="ctr"/>
                </a:tc>
                <a:tc>
                  <a:txBody>
                    <a:bodyPr/>
                    <a:lstStyle/>
                    <a:p>
                      <a:r>
                        <a:rPr lang="en-GB" sz="1300"/>
                        <a:t>Party Impact Assessment</a:t>
                      </a:r>
                    </a:p>
                  </a:txBody>
                  <a:tcPr marL="104216" marR="104216" marT="52108" marB="52108" anchor="ctr"/>
                </a:tc>
                <a:tc>
                  <a:txBody>
                    <a:bodyPr/>
                    <a:lstStyle/>
                    <a:p>
                      <a:r>
                        <a:rPr lang="en-GB" sz="1300"/>
                        <a:t>Updated Solution</a:t>
                      </a:r>
                    </a:p>
                  </a:txBody>
                  <a:tcPr marL="104216" marR="104216" marT="52108" marB="52108" anchor="ctr"/>
                </a:tc>
                <a:extLst>
                  <a:ext uri="{0D108BD9-81ED-4DB2-BD59-A6C34878D82A}">
                    <a16:rowId xmlns:a16="http://schemas.microsoft.com/office/drawing/2014/main" val="855280740"/>
                  </a:ext>
                </a:extLst>
              </a:tr>
              <a:tr h="608444">
                <a:tc rowSpan="3">
                  <a:txBody>
                    <a:bodyPr/>
                    <a:lstStyle/>
                    <a:p>
                      <a:r>
                        <a:rPr lang="en-GB" sz="1300" b="1"/>
                        <a:t>Schedule 30</a:t>
                      </a:r>
                    </a:p>
                  </a:txBody>
                  <a:tcPr marL="104216" marR="104216" marT="52108" marB="52108" anchor="ctr">
                    <a:lnB w="12700" cap="flat" cmpd="sng" algn="ctr">
                      <a:solidFill>
                        <a:schemeClr val="tx1"/>
                      </a:solidFill>
                      <a:prstDash val="solid"/>
                      <a:round/>
                      <a:headEnd type="none" w="med" len="med"/>
                      <a:tailEnd type="none" w="med" len="med"/>
                    </a:lnB>
                  </a:tcPr>
                </a:tc>
                <a:tc>
                  <a:txBody>
                    <a:bodyPr/>
                    <a:lstStyle/>
                    <a:p>
                      <a:r>
                        <a:rPr lang="en-GB" sz="1300"/>
                        <a:t>Paragraph 5.3 removing mention of deletion of data collected during Erroneous Switch period</a:t>
                      </a:r>
                    </a:p>
                  </a:txBody>
                  <a:tcPr marL="104216" marR="104216" marT="52108" marB="52108" anchor="ctr"/>
                </a:tc>
                <a:tc>
                  <a:txBody>
                    <a:bodyPr/>
                    <a:lstStyle/>
                    <a:p>
                      <a:r>
                        <a:rPr lang="en-GB" sz="1300"/>
                        <a:t>Proposal updated to clarify requirement to delete data not needed for Settlements or other Regulatory obligations.</a:t>
                      </a:r>
                    </a:p>
                  </a:txBody>
                  <a:tcPr marL="104216" marR="104216" marT="52108" marB="52108" anchor="ctr">
                    <a:lnB w="12700" cap="flat" cmpd="sng" algn="ctr">
                      <a:solidFill>
                        <a:schemeClr val="tx1"/>
                      </a:solidFill>
                      <a:prstDash val="solid"/>
                      <a:round/>
                      <a:headEnd type="none" w="med" len="med"/>
                      <a:tailEnd type="none" w="med" len="med"/>
                    </a:lnB>
                    <a:solidFill>
                      <a:schemeClr val="accent3">
                        <a:tint val="40000"/>
                      </a:schemeClr>
                    </a:solidFill>
                  </a:tcPr>
                </a:tc>
                <a:extLst>
                  <a:ext uri="{0D108BD9-81ED-4DB2-BD59-A6C34878D82A}">
                    <a16:rowId xmlns:a16="http://schemas.microsoft.com/office/drawing/2014/main" val="1457056442"/>
                  </a:ext>
                </a:extLst>
              </a:tr>
              <a:tr h="530936">
                <a:tc vMerge="1">
                  <a:txBody>
                    <a:bodyPr/>
                    <a:lstStyle/>
                    <a:p>
                      <a:endParaRPr lang="en-GB" sz="1600"/>
                    </a:p>
                  </a:txBody>
                  <a:tcPr marL="104216" marR="104216" marT="52108" marB="52108">
                    <a:lnT w="12700" cap="flat" cmpd="sng" algn="ctr">
                      <a:solidFill>
                        <a:schemeClr val="tx1"/>
                      </a:solidFill>
                      <a:prstDash val="solid"/>
                      <a:round/>
                      <a:headEnd type="none" w="med" len="med"/>
                      <a:tailEnd type="none" w="med" len="med"/>
                    </a:lnT>
                  </a:tcPr>
                </a:tc>
                <a:tc>
                  <a:txBody>
                    <a:bodyPr/>
                    <a:lstStyle/>
                    <a:p>
                      <a:r>
                        <a:rPr lang="en-GB" sz="1300"/>
                        <a:t>Paragraph 4.4 terminology updates ‘Customer’ to ‘Consumer’</a:t>
                      </a:r>
                    </a:p>
                  </a:txBody>
                  <a:tcPr marL="104216" marR="104216" marT="52108" marB="52108" anchor="ctr"/>
                </a:tc>
                <a:tc rowSpan="2">
                  <a:txBody>
                    <a:bodyPr/>
                    <a:lstStyle/>
                    <a:p>
                      <a:r>
                        <a:rPr lang="en-GB" sz="1300"/>
                        <a:t>Proposal stay the same, no amendments.</a:t>
                      </a:r>
                    </a:p>
                  </a:txBody>
                  <a:tcPr marL="104216" marR="104216" marT="52108" marB="52108"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tint val="40000"/>
                      </a:schemeClr>
                    </a:solidFill>
                  </a:tcPr>
                </a:tc>
                <a:extLst>
                  <a:ext uri="{0D108BD9-81ED-4DB2-BD59-A6C34878D82A}">
                    <a16:rowId xmlns:a16="http://schemas.microsoft.com/office/drawing/2014/main" val="3954346229"/>
                  </a:ext>
                </a:extLst>
              </a:tr>
              <a:tr h="422655">
                <a:tc vMerge="1">
                  <a:txBody>
                    <a:bodyPr/>
                    <a:lstStyle/>
                    <a:p>
                      <a:endParaRPr lang="en-GB" sz="1600"/>
                    </a:p>
                  </a:txBody>
                  <a:tcPr marL="104216" marR="104216" marT="52108" marB="52108">
                    <a:lnT w="12700" cap="flat" cmpd="sng" algn="ctr">
                      <a:solidFill>
                        <a:schemeClr val="tx1"/>
                      </a:solidFill>
                      <a:prstDash val="solid"/>
                      <a:round/>
                      <a:headEnd type="none" w="med" len="med"/>
                      <a:tailEnd type="none" w="med" len="med"/>
                    </a:lnT>
                  </a:tcPr>
                </a:tc>
                <a:tc>
                  <a:txBody>
                    <a:bodyPr/>
                    <a:lstStyle/>
                    <a:p>
                      <a:r>
                        <a:rPr lang="en-GB" sz="1300"/>
                        <a:t>Addition of 4.10 (Reason for Return table)</a:t>
                      </a:r>
                    </a:p>
                  </a:txBody>
                  <a:tcPr marL="104216" marR="104216" marT="52108" marB="52108" anchor="ctr">
                    <a:lnB w="12700" cap="flat" cmpd="sng" algn="ctr">
                      <a:solidFill>
                        <a:schemeClr val="tx1"/>
                      </a:solidFill>
                      <a:prstDash val="solid"/>
                      <a:round/>
                      <a:headEnd type="none" w="med" len="med"/>
                      <a:tailEnd type="none" w="med" len="med"/>
                    </a:lnB>
                  </a:tcPr>
                </a:tc>
                <a:tc vMerge="1">
                  <a:txBody>
                    <a:bodyPr/>
                    <a:lstStyle/>
                    <a:p>
                      <a:endParaRPr lang="en-GB" sz="1600"/>
                    </a:p>
                  </a:txBody>
                  <a:tcPr marL="104216" marR="104216" marT="52108" marB="52108"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3487783"/>
                  </a:ext>
                </a:extLst>
              </a:tr>
              <a:tr h="422655">
                <a:tc rowSpan="3">
                  <a:txBody>
                    <a:bodyPr/>
                    <a:lstStyle/>
                    <a:p>
                      <a:r>
                        <a:rPr lang="en-GB" sz="1300" b="1"/>
                        <a:t>D0301</a:t>
                      </a:r>
                    </a:p>
                  </a:txBody>
                  <a:tcPr marL="104216" marR="104216" marT="52108" marB="52108"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GB" sz="1300"/>
                        <a:t>Data Items title: terminology updates ‘Customer’ to ‘Consumer’, ‘Transfer’ to Switch’</a:t>
                      </a:r>
                    </a:p>
                  </a:txBody>
                  <a:tcPr marL="104216" marR="104216" marT="52108" marB="52108" anchor="ctr">
                    <a:lnT w="12700" cap="flat" cmpd="sng" algn="ctr">
                      <a:solidFill>
                        <a:schemeClr val="tx1"/>
                      </a:solidFill>
                      <a:prstDash val="solid"/>
                      <a:round/>
                      <a:headEnd type="none" w="med" len="med"/>
                      <a:tailEnd type="none" w="med" len="med"/>
                    </a:lnT>
                  </a:tcPr>
                </a:tc>
                <a:tc>
                  <a:txBody>
                    <a:bodyPr/>
                    <a:lstStyle/>
                    <a:p>
                      <a:r>
                        <a:rPr lang="en-GB" sz="1300"/>
                        <a:t>Proposal will keep terminology of ‘Customer’ to ensure consistency within Market Messages. The amendment from ‘Transfer’ to ‘Switch’ will be kept.</a:t>
                      </a:r>
                    </a:p>
                  </a:txBody>
                  <a:tcPr marL="104216" marR="104216" marT="52108" marB="52108"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3161528"/>
                  </a:ext>
                </a:extLst>
              </a:tr>
              <a:tr h="422655">
                <a:tc vMerge="1">
                  <a:txBody>
                    <a:bodyPr/>
                    <a:lstStyle/>
                    <a:p>
                      <a:endParaRPr lang="en-GB"/>
                    </a:p>
                  </a:txBody>
                  <a:tcPr/>
                </a:tc>
                <a:tc>
                  <a:txBody>
                    <a:bodyPr/>
                    <a:lstStyle/>
                    <a:p>
                      <a:r>
                        <a:rPr lang="en-GB" sz="1300"/>
                        <a:t>Data Items Enumeration Values: amended descriptions to improve clarity</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a:t>Proposal stay the same, no amendments.</a:t>
                      </a:r>
                    </a:p>
                  </a:txBody>
                  <a:tcPr marL="104216" marR="104216" marT="52108" marB="52108" anchor="ctr"/>
                </a:tc>
                <a:extLst>
                  <a:ext uri="{0D108BD9-81ED-4DB2-BD59-A6C34878D82A}">
                    <a16:rowId xmlns:a16="http://schemas.microsoft.com/office/drawing/2014/main" val="2927826343"/>
                  </a:ext>
                </a:extLst>
              </a:tr>
              <a:tr h="422655">
                <a:tc vMerge="1">
                  <a:txBody>
                    <a:bodyPr/>
                    <a:lstStyle/>
                    <a:p>
                      <a:endParaRPr lang="en-GB" sz="1600"/>
                    </a:p>
                  </a:txBody>
                  <a:tcPr marL="104216" marR="104216" marT="52108" marB="52108"/>
                </a:tc>
                <a:tc>
                  <a:txBody>
                    <a:bodyPr/>
                    <a:lstStyle/>
                    <a:p>
                      <a:r>
                        <a:rPr lang="en-GB" sz="1300"/>
                        <a:t>N/A</a:t>
                      </a:r>
                    </a:p>
                  </a:txBody>
                  <a:tcPr marL="104216" marR="104216" marT="52108" marB="52108" anchor="ct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a:t>DI50998 (Status of Erroneous Switch) Enumeration Values description have been amended with current REC terminology to allow consistency between Electricity and Gas Data Items.</a:t>
                      </a:r>
                    </a:p>
                  </a:txBody>
                  <a:tcPr marL="104216" marR="104216" marT="52108" marB="52108"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8777648"/>
                  </a:ext>
                </a:extLst>
              </a:tr>
              <a:tr h="422655">
                <a:tc rowSpan="5">
                  <a:txBody>
                    <a:bodyPr/>
                    <a:lstStyle/>
                    <a:p>
                      <a:r>
                        <a:rPr lang="en-GB" sz="1300" b="1"/>
                        <a:t>Erroneous Switch flag</a:t>
                      </a:r>
                    </a:p>
                  </a:txBody>
                  <a:tcPr marL="104216" marR="104216" marT="52108" marB="52108" anchor="ctr">
                    <a:lnT w="12700" cap="flat" cmpd="sng" algn="ctr">
                      <a:solidFill>
                        <a:schemeClr val="tx1"/>
                      </a:solidFill>
                      <a:prstDash val="solid"/>
                      <a:round/>
                      <a:headEnd type="none" w="med" len="med"/>
                      <a:tailEnd type="none" w="med" len="med"/>
                    </a:lnT>
                  </a:tcPr>
                </a:tc>
                <a:tc>
                  <a:txBody>
                    <a:bodyPr/>
                    <a:lstStyle/>
                    <a:p>
                      <a:r>
                        <a:rPr lang="en-GB" sz="1300"/>
                        <a:t>Clarity around the use of the flag (final step)</a:t>
                      </a:r>
                    </a:p>
                  </a:txBody>
                  <a:tcPr marL="104216" marR="104216" marT="52108" marB="52108" anchor="ct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a:t>Proposal stay the same, no amendments.</a:t>
                      </a:r>
                    </a:p>
                  </a:txBody>
                  <a:tcPr marL="104216" marR="104216" marT="52108" marB="52108"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92062173"/>
                  </a:ext>
                </a:extLst>
              </a:tr>
              <a:tr h="422655">
                <a:tc vMerge="1">
                  <a:txBody>
                    <a:bodyPr/>
                    <a:lstStyle/>
                    <a:p>
                      <a:endParaRPr lang="en-GB" sz="1600"/>
                    </a:p>
                  </a:txBody>
                  <a:tcPr marL="104216" marR="104216" marT="52108" marB="52108" anchor="ctr"/>
                </a:tc>
                <a:tc>
                  <a:txBody>
                    <a:bodyPr/>
                    <a:lstStyle/>
                    <a:p>
                      <a:r>
                        <a:rPr lang="en-GB" sz="1300"/>
                        <a:t>Physical length: 1</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a:t>Physical length: 5</a:t>
                      </a:r>
                    </a:p>
                  </a:txBody>
                  <a:tcPr marL="104216" marR="104216" marT="52108" marB="52108" anchor="ctr"/>
                </a:tc>
                <a:extLst>
                  <a:ext uri="{0D108BD9-81ED-4DB2-BD59-A6C34878D82A}">
                    <a16:rowId xmlns:a16="http://schemas.microsoft.com/office/drawing/2014/main" val="1437045044"/>
                  </a:ext>
                </a:extLst>
              </a:tr>
              <a:tr h="422655">
                <a:tc vMerge="1">
                  <a:txBody>
                    <a:bodyPr/>
                    <a:lstStyle/>
                    <a:p>
                      <a:endParaRPr lang="en-GB" sz="1600"/>
                    </a:p>
                  </a:txBody>
                  <a:tcPr marL="104216" marR="104216" marT="52108" marB="52108" anchor="ctr"/>
                </a:tc>
                <a:tc>
                  <a:txBody>
                    <a:bodyPr/>
                    <a:lstStyle/>
                    <a:p>
                      <a:r>
                        <a:rPr lang="en-GB" sz="1300"/>
                        <a:t>N/A</a:t>
                      </a:r>
                    </a:p>
                  </a:txBody>
                  <a:tcPr marL="104216" marR="104216" marT="52108" marB="52108" anchor="ctr"/>
                </a:tc>
                <a:tc>
                  <a:txBody>
                    <a:bodyPr/>
                    <a:lstStyle/>
                    <a:p>
                      <a:r>
                        <a:rPr lang="en-GB" sz="1300"/>
                        <a:t>Logical Length: 5</a:t>
                      </a:r>
                    </a:p>
                  </a:txBody>
                  <a:tcPr marL="104216" marR="104216" marT="52108" marB="52108" anchor="ctr"/>
                </a:tc>
                <a:extLst>
                  <a:ext uri="{0D108BD9-81ED-4DB2-BD59-A6C34878D82A}">
                    <a16:rowId xmlns:a16="http://schemas.microsoft.com/office/drawing/2014/main" val="2183617548"/>
                  </a:ext>
                </a:extLst>
              </a:tr>
              <a:tr h="422655">
                <a:tc vMerge="1">
                  <a:txBody>
                    <a:bodyPr/>
                    <a:lstStyle/>
                    <a:p>
                      <a:endParaRPr lang="en-GB" sz="1600"/>
                    </a:p>
                  </a:txBody>
                  <a:tcPr marL="104216" marR="104216" marT="52108" marB="52108" anchor="ctr"/>
                </a:tc>
                <a:tc>
                  <a:txBody>
                    <a:bodyPr/>
                    <a:lstStyle/>
                    <a:p>
                      <a:r>
                        <a:rPr lang="en-GB" sz="1300"/>
                        <a:t>Data Item Note: clarity on when to be used</a:t>
                      </a:r>
                    </a:p>
                  </a:txBody>
                  <a:tcPr marL="104216" marR="104216" marT="52108" marB="52108" anchor="ctr"/>
                </a:tc>
                <a:tc>
                  <a:txBody>
                    <a:bodyPr/>
                    <a:lstStyle/>
                    <a:p>
                      <a:r>
                        <a:rPr lang="en-GB" sz="1300"/>
                        <a:t>NO AMENDMENT</a:t>
                      </a:r>
                    </a:p>
                  </a:txBody>
                  <a:tcPr marL="104216" marR="104216" marT="52108" marB="52108" anchor="ctr"/>
                </a:tc>
                <a:extLst>
                  <a:ext uri="{0D108BD9-81ED-4DB2-BD59-A6C34878D82A}">
                    <a16:rowId xmlns:a16="http://schemas.microsoft.com/office/drawing/2014/main" val="4073328667"/>
                  </a:ext>
                </a:extLst>
              </a:tr>
              <a:tr h="422655">
                <a:tc vMerge="1">
                  <a:txBody>
                    <a:bodyPr/>
                    <a:lstStyle/>
                    <a:p>
                      <a:endParaRPr lang="en-GB" sz="1600"/>
                    </a:p>
                  </a:txBody>
                  <a:tcPr marL="104216" marR="104216" marT="52108" marB="52108" anchor="ctr"/>
                </a:tc>
                <a:tc>
                  <a:txBody>
                    <a:bodyPr/>
                    <a:lstStyle/>
                    <a:p>
                      <a:r>
                        <a:rPr lang="en-GB" sz="1300"/>
                        <a:t>Enumeration values: t / f</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a:t>Enumeration values: true / false</a:t>
                      </a:r>
                    </a:p>
                  </a:txBody>
                  <a:tcPr marL="104216" marR="104216" marT="52108" marB="52108" anchor="ctr"/>
                </a:tc>
                <a:extLst>
                  <a:ext uri="{0D108BD9-81ED-4DB2-BD59-A6C34878D82A}">
                    <a16:rowId xmlns:a16="http://schemas.microsoft.com/office/drawing/2014/main" val="1252278398"/>
                  </a:ext>
                </a:extLst>
              </a:tr>
            </a:tbl>
          </a:graphicData>
        </a:graphic>
      </p:graphicFrame>
    </p:spTree>
    <p:extLst>
      <p:ext uri="{BB962C8B-B14F-4D97-AF65-F5344CB8AC3E}">
        <p14:creationId xmlns:p14="http://schemas.microsoft.com/office/powerpoint/2010/main" val="3781464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6E502-038F-D695-6BA0-0358AEB3D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0F7546-F44C-38E7-12A8-5C1648F8481C}"/>
              </a:ext>
            </a:extLst>
          </p:cNvPr>
          <p:cNvSpPr>
            <a:spLocks noGrp="1"/>
          </p:cNvSpPr>
          <p:nvPr>
            <p:ph type="title"/>
          </p:nvPr>
        </p:nvSpPr>
        <p:spPr/>
        <p:txBody>
          <a:bodyPr/>
          <a:lstStyle/>
          <a:p>
            <a:r>
              <a:rPr lang="en-GB"/>
              <a:t>R0322 – Solution updates</a:t>
            </a:r>
          </a:p>
        </p:txBody>
      </p:sp>
      <p:graphicFrame>
        <p:nvGraphicFramePr>
          <p:cNvPr id="5" name="Table Placeholder 4">
            <a:extLst>
              <a:ext uri="{FF2B5EF4-FFF2-40B4-BE49-F238E27FC236}">
                <a16:creationId xmlns:a16="http://schemas.microsoft.com/office/drawing/2014/main" id="{5AC0A604-C279-D483-8092-F9B5FE0F76CE}"/>
              </a:ext>
            </a:extLst>
          </p:cNvPr>
          <p:cNvGraphicFramePr>
            <a:graphicFrameLocks noGrp="1"/>
          </p:cNvGraphicFramePr>
          <p:nvPr>
            <p:ph type="tbl" sz="quarter" idx="10"/>
            <p:extLst>
              <p:ext uri="{D42A27DB-BD31-4B8C-83A1-F6EECF244321}">
                <p14:modId xmlns:p14="http://schemas.microsoft.com/office/powerpoint/2010/main" val="1652586079"/>
              </p:ext>
            </p:extLst>
          </p:nvPr>
        </p:nvGraphicFramePr>
        <p:xfrm>
          <a:off x="536448" y="1233995"/>
          <a:ext cx="11341608" cy="5351727"/>
        </p:xfrm>
        <a:graphic>
          <a:graphicData uri="http://schemas.openxmlformats.org/drawingml/2006/table">
            <a:tbl>
              <a:tblPr firstRow="1" bandRow="1">
                <a:tableStyleId>{F5AB1C69-6EDB-4FF4-983F-18BD219EF322}</a:tableStyleId>
              </a:tblPr>
              <a:tblGrid>
                <a:gridCol w="1625727">
                  <a:extLst>
                    <a:ext uri="{9D8B030D-6E8A-4147-A177-3AD203B41FA5}">
                      <a16:colId xmlns:a16="http://schemas.microsoft.com/office/drawing/2014/main" val="3235776522"/>
                    </a:ext>
                  </a:extLst>
                </a:gridCol>
                <a:gridCol w="5935345">
                  <a:extLst>
                    <a:ext uri="{9D8B030D-6E8A-4147-A177-3AD203B41FA5}">
                      <a16:colId xmlns:a16="http://schemas.microsoft.com/office/drawing/2014/main" val="1240208754"/>
                    </a:ext>
                  </a:extLst>
                </a:gridCol>
                <a:gridCol w="3780536">
                  <a:extLst>
                    <a:ext uri="{9D8B030D-6E8A-4147-A177-3AD203B41FA5}">
                      <a16:colId xmlns:a16="http://schemas.microsoft.com/office/drawing/2014/main" val="1345820235"/>
                    </a:ext>
                  </a:extLst>
                </a:gridCol>
              </a:tblGrid>
              <a:tr h="422655">
                <a:tc>
                  <a:txBody>
                    <a:bodyPr/>
                    <a:lstStyle/>
                    <a:p>
                      <a:r>
                        <a:rPr lang="en-GB" sz="1600"/>
                        <a:t>Location</a:t>
                      </a:r>
                    </a:p>
                  </a:txBody>
                  <a:tcPr marL="104216" marR="104216" marT="52108" marB="52108" anchor="ctr"/>
                </a:tc>
                <a:tc>
                  <a:txBody>
                    <a:bodyPr/>
                    <a:lstStyle/>
                    <a:p>
                      <a:r>
                        <a:rPr lang="en-GB" sz="1600"/>
                        <a:t>Party Impact Assessment</a:t>
                      </a:r>
                    </a:p>
                  </a:txBody>
                  <a:tcPr marL="104216" marR="104216" marT="52108" marB="52108" anchor="ctr"/>
                </a:tc>
                <a:tc>
                  <a:txBody>
                    <a:bodyPr/>
                    <a:lstStyle/>
                    <a:p>
                      <a:r>
                        <a:rPr lang="en-GB" sz="1600"/>
                        <a:t>Updated Solution</a:t>
                      </a:r>
                    </a:p>
                  </a:txBody>
                  <a:tcPr marL="104216" marR="104216" marT="52108" marB="52108" anchor="ctr"/>
                </a:tc>
                <a:extLst>
                  <a:ext uri="{0D108BD9-81ED-4DB2-BD59-A6C34878D82A}">
                    <a16:rowId xmlns:a16="http://schemas.microsoft.com/office/drawing/2014/main" val="855280740"/>
                  </a:ext>
                </a:extLst>
              </a:tr>
              <a:tr h="592774">
                <a:tc rowSpan="6">
                  <a:txBody>
                    <a:bodyPr/>
                    <a:lstStyle/>
                    <a:p>
                      <a:r>
                        <a:rPr lang="en-GB" sz="1600" b="1"/>
                        <a:t>RET Flow</a:t>
                      </a:r>
                    </a:p>
                  </a:txBody>
                  <a:tcPr marL="104216" marR="104216" marT="52108" marB="52108" anchor="ctr"/>
                </a:tc>
                <a:tc>
                  <a:txBody>
                    <a:bodyPr/>
                    <a:lstStyle/>
                    <a:p>
                      <a:r>
                        <a:rPr lang="en-GB" sz="1600"/>
                        <a:t>Terminology updates: ‘Customer’ to ‘Consumer’, ‘Transfer’ to Switch’</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Proposal will keep terminology of ‘Customer’ to ensure consistency within Market Messages. The amendment from ‘Transfer’ to ‘Switch’ will be kept.</a:t>
                      </a:r>
                    </a:p>
                  </a:txBody>
                  <a:tcPr marL="104216" marR="104216" marT="52108" marB="52108" anchor="ctr"/>
                </a:tc>
                <a:extLst>
                  <a:ext uri="{0D108BD9-81ED-4DB2-BD59-A6C34878D82A}">
                    <a16:rowId xmlns:a16="http://schemas.microsoft.com/office/drawing/2014/main" val="1457056442"/>
                  </a:ext>
                </a:extLst>
              </a:tr>
              <a:tr h="402336">
                <a:tc vMerge="1">
                  <a:txBody>
                    <a:bodyPr/>
                    <a:lstStyle/>
                    <a:p>
                      <a:endParaRPr lang="en-GB" sz="1600"/>
                    </a:p>
                  </a:txBody>
                  <a:tcPr marL="104216" marR="104216" marT="52108" marB="52108"/>
                </a:tc>
                <a:tc>
                  <a:txBody>
                    <a:bodyPr/>
                    <a:lstStyle/>
                    <a:p>
                      <a:r>
                        <a:rPr lang="en-GB" sz="1600"/>
                        <a:t>DI40209 Enumeration Value: ‘N’ (to correct typo from ‘NA’)</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Proposal stay the same, no amendments.</a:t>
                      </a:r>
                    </a:p>
                  </a:txBody>
                  <a:tcPr marL="104216" marR="104216" marT="52108" marB="52108" anchor="ctr"/>
                </a:tc>
                <a:extLst>
                  <a:ext uri="{0D108BD9-81ED-4DB2-BD59-A6C34878D82A}">
                    <a16:rowId xmlns:a16="http://schemas.microsoft.com/office/drawing/2014/main" val="3954346229"/>
                  </a:ext>
                </a:extLst>
              </a:tr>
              <a:tr h="422655">
                <a:tc vMerge="1">
                  <a:txBody>
                    <a:bodyPr/>
                    <a:lstStyle/>
                    <a:p>
                      <a:endParaRPr lang="en-GB" sz="1600"/>
                    </a:p>
                  </a:txBody>
                  <a:tcPr marL="104216" marR="104216" marT="52108" marB="52108"/>
                </a:tc>
                <a:tc>
                  <a:txBody>
                    <a:bodyPr/>
                    <a:lstStyle/>
                    <a:p>
                      <a:r>
                        <a:rPr lang="en-GB" sz="1600"/>
                        <a:t>Various Data Items: replace ‘Customer’ to ‘Consumer’</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Proposal will keep terminology of ‘Customer’ to ensure consistency within Market Messages.</a:t>
                      </a:r>
                    </a:p>
                  </a:txBody>
                  <a:tcPr marL="104216" marR="104216" marT="52108" marB="52108" anchor="ctr"/>
                </a:tc>
                <a:extLst>
                  <a:ext uri="{0D108BD9-81ED-4DB2-BD59-A6C34878D82A}">
                    <a16:rowId xmlns:a16="http://schemas.microsoft.com/office/drawing/2014/main" val="2883487783"/>
                  </a:ext>
                </a:extLst>
              </a:tr>
              <a:tr h="417730">
                <a:tc vMerge="1">
                  <a:txBody>
                    <a:bodyPr/>
                    <a:lstStyle/>
                    <a:p>
                      <a:endParaRPr lang="en-GB" sz="1400"/>
                    </a:p>
                  </a:txBody>
                  <a:tcPr marL="104216" marR="104216" marT="52108" marB="52108" anchor="ctr"/>
                </a:tc>
                <a:tc>
                  <a:txBody>
                    <a:bodyPr/>
                    <a:lstStyle/>
                    <a:p>
                      <a:r>
                        <a:rPr lang="en-GB" sz="1600"/>
                        <a:t>DI40212 (Reason for the Erroneous Switch) Enumeration Values descriptions amended to provide clarity</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Proposal stay the same, no amendments.</a:t>
                      </a:r>
                    </a:p>
                  </a:txBody>
                  <a:tcPr marL="104216" marR="104216" marT="52108" marB="52108" anchor="ctr"/>
                </a:tc>
                <a:extLst>
                  <a:ext uri="{0D108BD9-81ED-4DB2-BD59-A6C34878D82A}">
                    <a16:rowId xmlns:a16="http://schemas.microsoft.com/office/drawing/2014/main" val="303161528"/>
                  </a:ext>
                </a:extLst>
              </a:tr>
              <a:tr h="530936">
                <a:tc vMerge="1">
                  <a:txBody>
                    <a:bodyPr/>
                    <a:lstStyle/>
                    <a:p>
                      <a:endParaRPr lang="en-GB" sz="1600"/>
                    </a:p>
                  </a:txBody>
                  <a:tcPr marL="104216" marR="104216" marT="52108" marB="52108"/>
                </a:tc>
                <a:tc>
                  <a:txBody>
                    <a:bodyPr/>
                    <a:lstStyle/>
                    <a:p>
                      <a:r>
                        <a:rPr lang="en-GB" sz="1600"/>
                        <a:t>DI40213 Enumeration Value descriptions amended to remove outdated terminology: ‘current’ / ‘original’ Supplier to ‘New’ / ‘Old’ Supplier</a:t>
                      </a:r>
                    </a:p>
                  </a:txBody>
                  <a:tcPr marL="104216" marR="104216" marT="52108" marB="52108" anchor="ctr"/>
                </a:tc>
                <a:tc>
                  <a:txBody>
                    <a:bodyPr/>
                    <a:lstStyle/>
                    <a:p>
                      <a:r>
                        <a:rPr lang="en-GB" sz="1600"/>
                        <a:t>DI40213 Enumeration Values description have been amended with current REC terminology to allow consistency.</a:t>
                      </a:r>
                    </a:p>
                  </a:txBody>
                  <a:tcPr marL="104216" marR="104216" marT="52108" marB="52108" anchor="ctr"/>
                </a:tc>
                <a:extLst>
                  <a:ext uri="{0D108BD9-81ED-4DB2-BD59-A6C34878D82A}">
                    <a16:rowId xmlns:a16="http://schemas.microsoft.com/office/drawing/2014/main" val="3738777648"/>
                  </a:ext>
                </a:extLst>
              </a:tr>
              <a:tr h="278525">
                <a:tc vMerge="1">
                  <a:txBody>
                    <a:bodyPr/>
                    <a:lstStyle/>
                    <a:p>
                      <a:endParaRPr lang="en-GB" sz="1400"/>
                    </a:p>
                  </a:txBody>
                  <a:tcPr marL="104216" marR="104216" marT="52108" marB="52108" anchor="ctr"/>
                </a:tc>
                <a:tc>
                  <a:txBody>
                    <a:bodyPr/>
                    <a:lstStyle/>
                    <a:p>
                      <a:r>
                        <a:rPr lang="en-GB" sz="1600"/>
                        <a:t>DI40213 Enumeration Value T: correct a typo: ‘4 months’ to ‘24 months’</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Proposal stay the same, no amendments.</a:t>
                      </a:r>
                    </a:p>
                  </a:txBody>
                  <a:tcPr marL="104216" marR="104216" marT="52108" marB="52108" anchor="ctr"/>
                </a:tc>
                <a:extLst>
                  <a:ext uri="{0D108BD9-81ED-4DB2-BD59-A6C34878D82A}">
                    <a16:rowId xmlns:a16="http://schemas.microsoft.com/office/drawing/2014/main" val="3992062173"/>
                  </a:ext>
                </a:extLst>
              </a:tr>
              <a:tr h="278525">
                <a:tc>
                  <a:txBody>
                    <a:bodyPr/>
                    <a:lstStyle/>
                    <a:p>
                      <a:r>
                        <a:rPr lang="en-GB" sz="1600" b="1"/>
                        <a:t>Implementation Date</a:t>
                      </a:r>
                    </a:p>
                  </a:txBody>
                  <a:tcPr marL="104216" marR="104216" marT="52108" marB="52108" anchor="ctr"/>
                </a:tc>
                <a:tc>
                  <a:txBody>
                    <a:bodyPr/>
                    <a:lstStyle/>
                    <a:p>
                      <a:r>
                        <a:rPr lang="en-GB" sz="1600"/>
                        <a:t>November 2026 release</a:t>
                      </a:r>
                    </a:p>
                  </a:txBody>
                  <a:tcPr marL="104216" marR="104216" marT="52108" marB="52108"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a:t>February 2027 release as consultation has been delayed</a:t>
                      </a:r>
                    </a:p>
                  </a:txBody>
                  <a:tcPr marL="104216" marR="104216" marT="52108" marB="52108" anchor="ctr"/>
                </a:tc>
                <a:extLst>
                  <a:ext uri="{0D108BD9-81ED-4DB2-BD59-A6C34878D82A}">
                    <a16:rowId xmlns:a16="http://schemas.microsoft.com/office/drawing/2014/main" val="2332886032"/>
                  </a:ext>
                </a:extLst>
              </a:tr>
            </a:tbl>
          </a:graphicData>
        </a:graphic>
      </p:graphicFrame>
    </p:spTree>
    <p:extLst>
      <p:ext uri="{BB962C8B-B14F-4D97-AF65-F5344CB8AC3E}">
        <p14:creationId xmlns:p14="http://schemas.microsoft.com/office/powerpoint/2010/main" val="3349738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28A91-1415-4C2E-8472-EB48779CC1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740F46-96D1-1C59-AB89-152EF59C1201}"/>
              </a:ext>
            </a:extLst>
          </p:cNvPr>
          <p:cNvSpPr>
            <a:spLocks noGrp="1"/>
          </p:cNvSpPr>
          <p:nvPr>
            <p:ph type="title"/>
          </p:nvPr>
        </p:nvSpPr>
        <p:spPr>
          <a:xfrm>
            <a:off x="4032250" y="2020824"/>
            <a:ext cx="6968505" cy="2303275"/>
          </a:xfrm>
        </p:spPr>
        <p:txBody>
          <a:bodyPr>
            <a:normAutofit/>
          </a:bodyPr>
          <a:lstStyle/>
          <a:p>
            <a:r>
              <a:rPr lang="en-GB"/>
              <a:t>Priority services register process</a:t>
            </a:r>
            <a:r>
              <a:rPr lang="en-GB" b="0"/>
              <a:t>​</a:t>
            </a: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4F445F13-D189-1871-9802-DB44C5D62720}"/>
              </a:ext>
            </a:extLst>
          </p:cNvPr>
          <p:cNvSpPr>
            <a:spLocks noGrp="1"/>
          </p:cNvSpPr>
          <p:nvPr>
            <p:ph type="body" sz="quarter" idx="10"/>
          </p:nvPr>
        </p:nvSpPr>
        <p:spPr/>
        <p:txBody>
          <a:bodyPr/>
          <a:lstStyle/>
          <a:p>
            <a:r>
              <a:rPr lang="en-GB"/>
              <a:t>Lorna mallon</a:t>
            </a:r>
          </a:p>
        </p:txBody>
      </p:sp>
    </p:spTree>
    <p:extLst>
      <p:ext uri="{BB962C8B-B14F-4D97-AF65-F5344CB8AC3E}">
        <p14:creationId xmlns:p14="http://schemas.microsoft.com/office/powerpoint/2010/main" val="30177326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37F23-8113-5824-99B5-0149F3BBD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BF0B7-5403-413E-DEAC-B86416131BB1}"/>
              </a:ext>
            </a:extLst>
          </p:cNvPr>
          <p:cNvSpPr>
            <a:spLocks noGrp="1"/>
          </p:cNvSpPr>
          <p:nvPr>
            <p:ph type="title"/>
          </p:nvPr>
        </p:nvSpPr>
        <p:spPr>
          <a:xfrm>
            <a:off x="4032250" y="2020824"/>
            <a:ext cx="6968505" cy="2303275"/>
          </a:xfrm>
        </p:spPr>
        <p:txBody>
          <a:bodyPr>
            <a:normAutofit/>
          </a:bodyPr>
          <a:lstStyle/>
          <a:p>
            <a:r>
              <a:rPr lang="en-GB" dirty="0"/>
              <a:t>Issue tracker </a:t>
            </a:r>
            <a:r>
              <a:rPr lang="en-GB" dirty="0" err="1"/>
              <a:t>updATE</a:t>
            </a:r>
            <a:endParaRPr lang="en-GB" sz="2400" dirty="0">
              <a:cs typeface="Roboto" panose="02000000000000000000" pitchFamily="2" charset="0"/>
            </a:endParaRPr>
          </a:p>
        </p:txBody>
      </p:sp>
      <p:sp>
        <p:nvSpPr>
          <p:cNvPr id="4" name="Text Placeholder 3">
            <a:extLst>
              <a:ext uri="{FF2B5EF4-FFF2-40B4-BE49-F238E27FC236}">
                <a16:creationId xmlns:a16="http://schemas.microsoft.com/office/drawing/2014/main" id="{A0EF90E7-7502-29C6-B282-9C3197012B34}"/>
              </a:ext>
            </a:extLst>
          </p:cNvPr>
          <p:cNvSpPr>
            <a:spLocks noGrp="1"/>
          </p:cNvSpPr>
          <p:nvPr>
            <p:ph type="body" sz="quarter" idx="10"/>
          </p:nvPr>
        </p:nvSpPr>
        <p:spPr/>
        <p:txBody>
          <a:bodyPr/>
          <a:lstStyle/>
          <a:p>
            <a:r>
              <a:rPr lang="en-GB" dirty="0"/>
              <a:t>CHANGE TEAM</a:t>
            </a:r>
          </a:p>
        </p:txBody>
      </p:sp>
    </p:spTree>
    <p:extLst>
      <p:ext uri="{BB962C8B-B14F-4D97-AF65-F5344CB8AC3E}">
        <p14:creationId xmlns:p14="http://schemas.microsoft.com/office/powerpoint/2010/main" val="11995600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195294" y="1389462"/>
          <a:ext cx="11645092" cy="146304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dirty="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lvl="0" indent="0" algn="l" defTabSz="914400">
                        <a:lnSpc>
                          <a:spcPct val="100000"/>
                        </a:lnSpc>
                        <a:spcBef>
                          <a:spcPts val="0"/>
                        </a:spcBef>
                        <a:spcAft>
                          <a:spcPts val="0"/>
                        </a:spcAft>
                        <a:buNone/>
                        <a:tabLst/>
                        <a:defRPr/>
                      </a:pPr>
                      <a:r>
                        <a:rPr lang="en-GB" sz="1400" b="0" kern="1200" dirty="0">
                          <a:solidFill>
                            <a:schemeClr val="dk1"/>
                          </a:solidFill>
                          <a:latin typeface="Arial" panose="020B0604020202020204" pitchFamily="34" charset="0"/>
                          <a:ea typeface="Roboto"/>
                          <a:cs typeface="Arial" panose="020B0604020202020204" pitchFamily="34" charset="0"/>
                        </a:rPr>
                        <a:t>I0200</a:t>
                      </a:r>
                    </a:p>
                  </a:txBody>
                  <a:tcPr anchor="ctr">
                    <a:solidFill>
                      <a:srgbClr val="CFE3DF"/>
                    </a:solidFill>
                  </a:tcPr>
                </a:tc>
                <a:tc>
                  <a:txBody>
                    <a:bodyPr/>
                    <a:lstStyle/>
                    <a:p>
                      <a:pPr marL="0" lvl="0" indent="0" algn="l">
                        <a:lnSpc>
                          <a:spcPct val="100000"/>
                        </a:lnSpc>
                        <a:buNone/>
                      </a:pPr>
                      <a:r>
                        <a:rPr lang="en-US" sz="1400" dirty="0">
                          <a:latin typeface="Arial" panose="020B0604020202020204" pitchFamily="34" charset="0"/>
                          <a:cs typeface="Arial" panose="020B0604020202020204" pitchFamily="34" charset="0"/>
                        </a:rPr>
                        <a:t>Review of the REC’s Address Management Service</a:t>
                      </a:r>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dirty="0">
                          <a:latin typeface="Arial" panose="020B0604020202020204" pitchFamily="34" charset="0"/>
                          <a:ea typeface="Roboto"/>
                          <a:cs typeface="Arial" panose="020B0604020202020204" pitchFamily="34" charset="0"/>
                        </a:rPr>
                        <a:t>Bela Ashworth</a:t>
                      </a:r>
                    </a:p>
                  </a:txBody>
                  <a:tcPr anchor="ctr">
                    <a:solidFill>
                      <a:srgbClr val="CFE3DF"/>
                    </a:solidFill>
                  </a:tcPr>
                </a:tc>
                <a:tc>
                  <a:txBody>
                    <a:bodyPr/>
                    <a:lstStyle/>
                    <a:p>
                      <a:pPr lvl="0">
                        <a:spcBef>
                          <a:spcPts val="600"/>
                        </a:spcBef>
                        <a:buNone/>
                      </a:pPr>
                      <a:r>
                        <a:rPr lang="en-GB" sz="1400" b="0" dirty="0">
                          <a:latin typeface="Arial" panose="020B0604020202020204" pitchFamily="34" charset="0"/>
                          <a:ea typeface="Roboto"/>
                          <a:cs typeface="Arial" panose="020B0604020202020204" pitchFamily="34" charset="0"/>
                        </a:rPr>
                        <a:t>The third working group session took place on Thursday, 03 September 2026. The post-meeting papers will be issued by Thursday, 10 September 2026. Members were encouraged to provide examples of good practice, bad practice and address examples that can be added to the draft Address Guidance Document. </a:t>
                      </a:r>
                    </a:p>
                  </a:txBody>
                  <a:tcPr anchor="ctr">
                    <a:solidFill>
                      <a:srgbClr val="CFE3DF"/>
                    </a:solidFill>
                  </a:tcPr>
                </a:tc>
                <a:extLst>
                  <a:ext uri="{0D108BD9-81ED-4DB2-BD59-A6C34878D82A}">
                    <a16:rowId xmlns:a16="http://schemas.microsoft.com/office/drawing/2014/main" val="2169987767"/>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a:bodyPr>
          <a:lstStyle/>
          <a:p>
            <a:r>
              <a:rPr lang="en-GB" sz="2000">
                <a:latin typeface="Roboto"/>
                <a:ea typeface="Roboto"/>
                <a:cs typeface="Roboto"/>
              </a:rPr>
              <a:t>Next meeting: </a:t>
            </a:r>
            <a:r>
              <a:rPr lang="en-GB" sz="2200">
                <a:latin typeface="Roboto"/>
                <a:ea typeface="Roboto"/>
                <a:cs typeface="Roboto"/>
              </a:rPr>
              <a:t>01 October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2468</Words>
  <Application>Microsoft Office PowerPoint</Application>
  <PresentationFormat>Widescreen</PresentationFormat>
  <Paragraphs>317</Paragraphs>
  <Slides>40</Slides>
  <Notes>2</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40</vt:i4>
      </vt:variant>
    </vt:vector>
  </HeadingPairs>
  <TitlesOfParts>
    <vt:vector size="49" baseType="lpstr">
      <vt:lpstr>Arial</vt:lpstr>
      <vt:lpstr>Calibri</vt:lpstr>
      <vt:lpstr>Roboto</vt:lpstr>
      <vt:lpstr>Wingdings</vt:lpstr>
      <vt:lpstr>REC Light Event Theme</vt:lpstr>
      <vt:lpstr>REC Alternative Event Theme</vt:lpstr>
      <vt:lpstr>1_REC Light Event Theme</vt:lpstr>
      <vt:lpstr>3_REC Light Event Theme</vt:lpstr>
      <vt:lpstr>2_REC Light Event Theme</vt:lpstr>
      <vt:lpstr>REC Change Issues group</vt:lpstr>
      <vt:lpstr>1. Welcome and introduction</vt:lpstr>
      <vt:lpstr>Housekeeping</vt:lpstr>
      <vt:lpstr> 2. confirmation of agenda  </vt:lpstr>
      <vt:lpstr>Agenda For today</vt:lpstr>
      <vt:lpstr> 3. approval of previous minutes </vt:lpstr>
      <vt:lpstr> 4. I0318 – Introduction of Consumer Consent Solution  </vt:lpstr>
      <vt:lpstr> 5. R0321 - DNOs Create Export MPANs after approving G98/99 commissioning documents </vt:lpstr>
      <vt:lpstr>R0321 – DNOs Create Export MPANs after approving G98/99 commissioning documents</vt:lpstr>
      <vt:lpstr>R0321 – DNOs Create Export MPANs after approving G98/99 commissioning documents</vt:lpstr>
      <vt:lpstr>R0321 – DNOs Create Export MPANs after approving G98/99 commissioning documents</vt:lpstr>
      <vt:lpstr> 6. I0325 - Post-MHHS Full Transition Complete (M15) REC update  </vt:lpstr>
      <vt:lpstr>I0325 – Progress to DATe</vt:lpstr>
      <vt:lpstr>I0325 – Scope list – Progress</vt:lpstr>
      <vt:lpstr>I0325 – Scope list – Progress</vt:lpstr>
      <vt:lpstr>I0325 – schedule 9 Qualification &amp; Maintenance</vt:lpstr>
      <vt:lpstr>I0325 – schedule 12 Data Access</vt:lpstr>
      <vt:lpstr>I0325 – schedule 14 Metering Operations</vt:lpstr>
      <vt:lpstr>I0325 – schedule 23 Registration Services</vt:lpstr>
      <vt:lpstr>I0325 – schedule 28 Related Metering Points</vt:lpstr>
      <vt:lpstr>I0325 – Post-MHHS Full Transition Complete (M15) REC updates</vt:lpstr>
      <vt:lpstr> 7. I0331 - Regulatory Alliance Creation Rejections  </vt:lpstr>
      <vt:lpstr>I0331 - Regulatory Alliance Creation Rejections</vt:lpstr>
      <vt:lpstr>I0331 - Regulatory Alliance Creation Rejections</vt:lpstr>
      <vt:lpstr>I0331 - Regulatory Alliance Creation Rejections</vt:lpstr>
      <vt:lpstr>I0331 - Regulatory Alliance Creation Rejections</vt:lpstr>
      <vt:lpstr> 8. R0336 - Legal text to support REC Change R0180 </vt:lpstr>
      <vt:lpstr>R0336 - Legal text to support REC Change R0180</vt:lpstr>
      <vt:lpstr>R0336 - Legal text to support REC Change R0180</vt:lpstr>
      <vt:lpstr>R0336 - Legal text to support REC Change R0180</vt:lpstr>
      <vt:lpstr>R0336 - Legal text to support REC Change R0180</vt:lpstr>
      <vt:lpstr>R0336 - Legal text to support REC Change R0180</vt:lpstr>
      <vt:lpstr>9. Any other business </vt:lpstr>
      <vt:lpstr>R0322 – Erroneous Switch Review I0237 Clarifications​</vt:lpstr>
      <vt:lpstr>R0322 – Solution updates</vt:lpstr>
      <vt:lpstr>R0322 – Solution updates</vt:lpstr>
      <vt:lpstr>Priority services register process​</vt:lpstr>
      <vt:lpstr>Issue tracker updATE</vt:lpstr>
      <vt:lpstr>Issues tracker</vt:lpstr>
      <vt:lpstr>Next meeting: 01 October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Harry FIRTH</cp:lastModifiedBy>
  <cp:revision>1</cp:revision>
  <dcterms:created xsi:type="dcterms:W3CDTF">2022-06-08T15:31:29Z</dcterms:created>
  <dcterms:modified xsi:type="dcterms:W3CDTF">2026-09-07T10:00:40Z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