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260" r:id="rId6"/>
    <p:sldMasterId id="2147484283" r:id="rId7"/>
    <p:sldMasterId id="2147484320" r:id="rId8"/>
    <p:sldMasterId id="2147484352" r:id="rId9"/>
    <p:sldMasterId id="2147484373" r:id="rId10"/>
    <p:sldMasterId id="2147484393" r:id="rId11"/>
  </p:sldMasterIdLst>
  <p:notesMasterIdLst>
    <p:notesMasterId r:id="rId54"/>
  </p:notesMasterIdLst>
  <p:handoutMasterIdLst>
    <p:handoutMasterId r:id="rId55"/>
  </p:handoutMasterIdLst>
  <p:sldIdLst>
    <p:sldId id="256" r:id="rId12"/>
    <p:sldId id="269" r:id="rId13"/>
    <p:sldId id="2147478960" r:id="rId14"/>
    <p:sldId id="2147478994" r:id="rId15"/>
    <p:sldId id="263" r:id="rId16"/>
    <p:sldId id="2147475850" r:id="rId17"/>
    <p:sldId id="2147479015" r:id="rId18"/>
    <p:sldId id="350" r:id="rId19"/>
    <p:sldId id="351" r:id="rId20"/>
    <p:sldId id="356" r:id="rId21"/>
    <p:sldId id="358" r:id="rId22"/>
    <p:sldId id="373" r:id="rId23"/>
    <p:sldId id="363" r:id="rId24"/>
    <p:sldId id="364" r:id="rId25"/>
    <p:sldId id="374" r:id="rId26"/>
    <p:sldId id="365" r:id="rId27"/>
    <p:sldId id="367" r:id="rId28"/>
    <p:sldId id="368" r:id="rId29"/>
    <p:sldId id="369" r:id="rId30"/>
    <p:sldId id="376" r:id="rId31"/>
    <p:sldId id="370" r:id="rId32"/>
    <p:sldId id="375" r:id="rId33"/>
    <p:sldId id="372" r:id="rId34"/>
    <p:sldId id="353" r:id="rId35"/>
    <p:sldId id="2147479022" r:id="rId36"/>
    <p:sldId id="387" r:id="rId37"/>
    <p:sldId id="391" r:id="rId38"/>
    <p:sldId id="389" r:id="rId39"/>
    <p:sldId id="390" r:id="rId40"/>
    <p:sldId id="2147479027" r:id="rId41"/>
    <p:sldId id="268" r:id="rId42"/>
    <p:sldId id="302" r:id="rId43"/>
    <p:sldId id="303" r:id="rId44"/>
    <p:sldId id="304" r:id="rId45"/>
    <p:sldId id="2147479016" r:id="rId46"/>
    <p:sldId id="258" r:id="rId47"/>
    <p:sldId id="259" r:id="rId48"/>
    <p:sldId id="2147479036" r:id="rId49"/>
    <p:sldId id="2147479037" r:id="rId50"/>
    <p:sldId id="2147479008" r:id="rId51"/>
    <p:sldId id="291" r:id="rId52"/>
    <p:sldId id="25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64CCBA-47F9-4631-AF0A-1E3387241077}" v="30" dt="2026-10-01T16:06:45.86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viewProps" Target="viewProps.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2" qsCatId="simple" csTypeId="urn:microsoft.com/office/officeart/2005/8/colors/accent1_2#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7" qsCatId="simple" csTypeId="urn:microsoft.com/office/officeart/2005/8/colors/accent1_2#4"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This REC Issue looks at </a:t>
          </a:r>
          <a:r>
            <a:rPr kumimoji="0" lang="en-GB" sz="1400" b="0" i="0" u="none" strike="noStrike"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Electricity Smart Meter Equipment (ESME) ID data stored in the Metering Point Registration System (MPRS). </a:t>
          </a:r>
          <a:endParaRPr lang="en-GB" sz="1400" dirty="0">
            <a:latin typeface="Roboto" panose="02000000000000000000" pitchFamily="2" charset="0"/>
            <a:ea typeface="Roboto" panose="02000000000000000000" pitchFamily="2" charset="0"/>
            <a:cs typeface="Roboto" panose="02000000000000000000" pitchFamily="2" charset="0"/>
          </a:endParaRP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This is preventing Metering Services from accepting IF-033 appointment requests due to an invalid ESME ID.</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The Code Manager believes that a solution will require a cross-code Change to update the ESME ID validation rules. Potential solution options include updating these validation rules within the Supply &amp; Meter Registration Service (SMRS), which falls under BSC, or the Data Integration Platform (DIP) rules.</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960AEAAA-A344-409F-8D8B-1DC25703D9C8}">
      <dgm:prSet phldrT="[Text]" custT="1"/>
      <dgm:spPr>
        <a:ln>
          <a:solidFill>
            <a:srgbClr val="70ADA3"/>
          </a:solidFill>
        </a:ln>
      </dgm:spPr>
      <dgm:t>
        <a:bodyPr/>
        <a:lstStyle/>
        <a:p>
          <a:pPr>
            <a:buClrTx/>
            <a:buSzTx/>
            <a:buFont typeface="Arial" panose="020B0604020202020204" pitchFamily="34" charset="0"/>
            <a:buChar char="•"/>
          </a:pPr>
          <a:r>
            <a:rPr lang="en-GB" sz="1400" dirty="0">
              <a:solidFill>
                <a:prstClr val="black"/>
              </a:solidFill>
              <a:latin typeface="Roboto" panose="02000000000000000000" pitchFamily="2" charset="0"/>
              <a:ea typeface="Roboto" panose="02000000000000000000" pitchFamily="2" charset="0"/>
              <a:cs typeface="Roboto" panose="02000000000000000000" pitchFamily="2" charset="0"/>
            </a:rPr>
            <a:t>The currently appointed Metering Service is required to correct the data via an IF-005. EES is displaying these invalid ESME IDs.</a:t>
          </a:r>
          <a:endParaRPr lang="en-GB" sz="1400" dirty="0">
            <a:latin typeface="Roboto" panose="02000000000000000000" pitchFamily="2" charset="0"/>
            <a:ea typeface="Roboto" panose="02000000000000000000" pitchFamily="2" charset="0"/>
            <a:cs typeface="Roboto" panose="02000000000000000000" pitchFamily="2" charset="0"/>
          </a:endParaRPr>
        </a:p>
      </dgm:t>
    </dgm:pt>
    <dgm:pt modelId="{851EBEB1-D83D-4C49-93B9-55479C25CF2D}" type="parTrans" cxnId="{A40EB5D0-2649-47F6-8A8C-2D2C6AEC991E}">
      <dgm:prSet/>
      <dgm:spPr/>
      <dgm:t>
        <a:bodyPr/>
        <a:lstStyle/>
        <a:p>
          <a:endParaRPr lang="en-GB"/>
        </a:p>
      </dgm:t>
    </dgm:pt>
    <dgm:pt modelId="{556260E7-A44C-4B52-8977-1220254A0F8D}" type="sibTrans" cxnId="{A40EB5D0-2649-47F6-8A8C-2D2C6AEC991E}">
      <dgm:prSet/>
      <dgm:spPr/>
      <dgm:t>
        <a:bodyPr/>
        <a:lstStyle/>
        <a:p>
          <a:endParaRPr lang="en-GB"/>
        </a:p>
      </dgm:t>
    </dgm:pt>
    <dgm:pt modelId="{461609E5-F994-4617-9513-AFE8B46A4D3A}">
      <dgm:prSet phldrT="[Text]" custT="1"/>
      <dgm:spPr>
        <a:ln>
          <a:solidFill>
            <a:srgbClr val="70ADA3"/>
          </a:solidFill>
        </a:ln>
      </dgm:spPr>
      <dgm:t>
        <a:bodyPr/>
        <a:lstStyle/>
        <a:p>
          <a:pPr>
            <a:buClrTx/>
            <a:buSzTx/>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Scale of issue: 100s</a:t>
          </a:r>
        </a:p>
      </dgm:t>
    </dgm:pt>
    <dgm:pt modelId="{60644A30-D7F7-44DE-AA27-9FEF54CE08D1}" type="parTrans" cxnId="{BB32417C-0CE4-45EF-B2A0-2FD0D99D4446}">
      <dgm:prSet/>
      <dgm:spPr/>
      <dgm:t>
        <a:bodyPr/>
        <a:lstStyle/>
        <a:p>
          <a:endParaRPr lang="en-GB"/>
        </a:p>
      </dgm:t>
    </dgm:pt>
    <dgm:pt modelId="{B52BCEC9-9264-4259-8C25-7A0132967D4D}" type="sibTrans" cxnId="{BB32417C-0CE4-45EF-B2A0-2FD0D99D4446}">
      <dgm:prSet/>
      <dgm:spPr/>
      <dgm:t>
        <a:bodyPr/>
        <a:lstStyle/>
        <a:p>
          <a:endParaRPr lang="en-GB"/>
        </a:p>
      </dgm:t>
    </dgm:pt>
    <dgm:pt modelId="{501545DE-7F27-42F6-A513-81BF40247582}">
      <dgm:prSet custT="1"/>
      <dgm:spPr/>
      <dgm:t>
        <a:bodyPr/>
        <a:lstStyle/>
        <a:p>
          <a:endParaRPr lang="en-GB" sz="1600" dirty="0">
            <a:latin typeface="Roboto" panose="02000000000000000000" pitchFamily="2" charset="0"/>
            <a:ea typeface="Roboto" panose="02000000000000000000" pitchFamily="2" charset="0"/>
            <a:cs typeface="Roboto" panose="02000000000000000000" pitchFamily="2" charset="0"/>
          </a:endParaRPr>
        </a:p>
      </dgm:t>
    </dgm:pt>
    <dgm:pt modelId="{3778F0F7-5E0A-4F6A-AB6B-7618C3242A23}" type="parTrans" cxnId="{B40A5266-33BB-47D4-A905-2CB91B5019F0}">
      <dgm:prSet/>
      <dgm:spPr/>
      <dgm:t>
        <a:bodyPr/>
        <a:lstStyle/>
        <a:p>
          <a:endParaRPr lang="en-GB"/>
        </a:p>
      </dgm:t>
    </dgm:pt>
    <dgm:pt modelId="{4A1ED3EA-AAC2-4D05-8B61-CEF2555A65DC}" type="sibTrans" cxnId="{B40A5266-33BB-47D4-A905-2CB91B5019F0}">
      <dgm:prSet/>
      <dgm:spPr/>
      <dgm:t>
        <a:bodyPr/>
        <a:lstStyle/>
        <a:p>
          <a:endParaRPr lang="en-GB"/>
        </a:p>
      </dgm:t>
    </dgm:pt>
    <dgm:pt modelId="{C5963574-51D3-4205-94CA-6BBCE744D752}">
      <dgm:prSet custT="1"/>
      <dgm:spPr/>
      <dgm:t>
        <a:bodyPr/>
        <a:lstStyle/>
        <a:p>
          <a:endParaRPr lang="en-GB" sz="1600" dirty="0">
            <a:latin typeface="Roboto" panose="02000000000000000000" pitchFamily="2" charset="0"/>
            <a:ea typeface="Roboto" panose="02000000000000000000" pitchFamily="2" charset="0"/>
            <a:cs typeface="Roboto" panose="02000000000000000000" pitchFamily="2" charset="0"/>
          </a:endParaRPr>
        </a:p>
      </dgm:t>
    </dgm:pt>
    <dgm:pt modelId="{62B52CB1-73B7-44AD-9956-3B36BFF721E6}" type="parTrans" cxnId="{3CA091FF-5CFF-461A-829F-8E4830FF72E9}">
      <dgm:prSet/>
      <dgm:spPr/>
      <dgm:t>
        <a:bodyPr/>
        <a:lstStyle/>
        <a:p>
          <a:endParaRPr lang="en-GB"/>
        </a:p>
      </dgm:t>
    </dgm:pt>
    <dgm:pt modelId="{B976E6DF-FBF1-4746-88D9-71D8982B88A1}" type="sibTrans" cxnId="{3CA091FF-5CFF-461A-829F-8E4830FF72E9}">
      <dgm:prSet/>
      <dgm:spPr/>
      <dgm:t>
        <a:bodyPr/>
        <a:lstStyle/>
        <a:p>
          <a:endParaRPr lang="en-GB"/>
        </a:p>
      </dgm:t>
    </dgm:pt>
    <dgm:pt modelId="{63564E4D-76A3-496B-9252-96C6D461BC8E}">
      <dgm:prSet phldrT="[Text]" custT="1"/>
      <dgm:spPr>
        <a:ln>
          <a:solidFill>
            <a:srgbClr val="70ADA3"/>
          </a:solidFill>
        </a:ln>
      </dgm:spPr>
      <dgm:t>
        <a:bodyPr/>
        <a:lstStyle/>
        <a:p>
          <a:pPr>
            <a:buClrTx/>
            <a:buSzTx/>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There is a discrepancy from the validation of ESME IDs in DCC.</a:t>
          </a:r>
        </a:p>
      </dgm:t>
    </dgm:pt>
    <dgm:pt modelId="{6B5FE1BD-631D-4A67-81D4-BD15FFA9BE0B}" type="parTrans" cxnId="{FCF1F469-22CF-4481-A216-FAE0E4400F7F}">
      <dgm:prSet/>
      <dgm:spPr/>
      <dgm:t>
        <a:bodyPr/>
        <a:lstStyle/>
        <a:p>
          <a:endParaRPr lang="en-GB"/>
        </a:p>
      </dgm:t>
    </dgm:pt>
    <dgm:pt modelId="{69265EB1-7A51-44A6-B0FE-0D974D5DF5A5}" type="sibTrans" cxnId="{FCF1F469-22CF-4481-A216-FAE0E4400F7F}">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custLinFactNeighborX="-284">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22584514-6182-452C-8796-2129DF6FDBA2}" type="presOf" srcId="{890E4264-66B9-4A56-A9C7-A1354EF0788B}" destId="{5FB7CE3B-A9EA-4CAD-9FB4-015ABC464307}" srcOrd="1" destOrd="0" presId="urn:microsoft.com/office/officeart/2005/8/layout/bList2"/>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B40A5266-33BB-47D4-A905-2CB91B5019F0}" srcId="{890E4264-66B9-4A56-A9C7-A1354EF0788B}" destId="{501545DE-7F27-42F6-A513-81BF40247582}" srcOrd="1" destOrd="0" parTransId="{3778F0F7-5E0A-4F6A-AB6B-7618C3242A23}" sibTransId="{4A1ED3EA-AAC2-4D05-8B61-CEF2555A65DC}"/>
    <dgm:cxn modelId="{D599C466-64B6-4896-8FEC-9194722C7F8F}" type="presOf" srcId="{63564E4D-76A3-496B-9252-96C6D461BC8E}" destId="{2D72B23D-B73A-477B-805A-4DA2FE35B2FB}" srcOrd="0" destOrd="1" presId="urn:microsoft.com/office/officeart/2005/8/layout/bList2"/>
    <dgm:cxn modelId="{FCF1F469-22CF-4481-A216-FAE0E4400F7F}" srcId="{5CEF3B12-2D86-40AC-83E8-A657800428A8}" destId="{63564E4D-76A3-496B-9252-96C6D461BC8E}" srcOrd="1" destOrd="0" parTransId="{6B5FE1BD-631D-4A67-81D4-BD15FFA9BE0B}" sibTransId="{69265EB1-7A51-44A6-B0FE-0D974D5DF5A5}"/>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A5FD1178-3508-4CAF-8ABB-E7631F7E4C9A}" type="presOf" srcId="{C5963574-51D3-4205-94CA-6BBCE744D752}" destId="{EECC2F99-D939-46DA-9ED2-F296EF3FB511}" srcOrd="0" destOrd="2" presId="urn:microsoft.com/office/officeart/2005/8/layout/bList2"/>
    <dgm:cxn modelId="{BB32417C-0CE4-45EF-B2A0-2FD0D99D4446}" srcId="{CEB9CFF7-A48C-417F-A403-1403352FB4E1}" destId="{461609E5-F994-4617-9513-AFE8B46A4D3A}" srcOrd="2" destOrd="0" parTransId="{60644A30-D7F7-44DE-AA27-9FEF54CE08D1}" sibTransId="{B52BCEC9-9264-4259-8C25-7A0132967D4D}"/>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E2E9B192-04EC-4B37-8B51-4BCCCAC726F4}" type="presOf" srcId="{9633410D-22FA-46AE-8924-AF60FF70CE20}" destId="{EECC2F99-D939-46DA-9ED2-F296EF3FB511}" srcOrd="0" destOrd="0" presId="urn:microsoft.com/office/officeart/2005/8/layout/bList2"/>
    <dgm:cxn modelId="{2FD0889F-55F4-4347-9FBE-B44B6E65EEFF}" type="presOf" srcId="{461609E5-F994-4617-9513-AFE8B46A4D3A}" destId="{83F3E4B5-F7F7-41B3-BA70-26B1A192DD91}" srcOrd="0" destOrd="2"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B556D2CF-F7FD-4527-B378-E33865C5E8DB}" type="presOf" srcId="{501545DE-7F27-42F6-A513-81BF40247582}" destId="{EECC2F99-D939-46DA-9ED2-F296EF3FB511}" srcOrd="0" destOrd="1" presId="urn:microsoft.com/office/officeart/2005/8/layout/bList2"/>
    <dgm:cxn modelId="{A40EB5D0-2649-47F6-8A8C-2D2C6AEC991E}" srcId="{CEB9CFF7-A48C-417F-A403-1403352FB4E1}" destId="{960AEAAA-A344-409F-8D8B-1DC25703D9C8}" srcOrd="1" destOrd="0" parTransId="{851EBEB1-D83D-4C49-93B9-55479C25CF2D}" sibTransId="{556260E7-A44C-4B52-8977-1220254A0F8D}"/>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5B5179F3-299B-47E6-A732-FC590A321EA7}" type="presOf" srcId="{960AEAAA-A344-409F-8D8B-1DC25703D9C8}" destId="{83F3E4B5-F7F7-41B3-BA70-26B1A192DD91}" srcOrd="0" destOrd="1" presId="urn:microsoft.com/office/officeart/2005/8/layout/bList2"/>
    <dgm:cxn modelId="{3CA091FF-5CFF-461A-829F-8E4830FF72E9}" srcId="{890E4264-66B9-4A56-A9C7-A1354EF0788B}" destId="{C5963574-51D3-4205-94CA-6BBCE744D752}" srcOrd="2" destOrd="0" parTransId="{62B52CB1-73B7-44AD-9956-3B36BFF721E6}" sibTransId="{B976E6DF-FBF1-4746-88D9-71D8982B88A1}"/>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0" y="988732"/>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This REC Issue looks at </a:t>
          </a: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Electricity Smart Meter Equipment (ESME) ID data stored in the Metering Point Registration System (MPRS). </a:t>
          </a:r>
          <a:endParaRPr lang="en-GB" sz="1400" kern="1200" dirty="0">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ClrTx/>
            <a:buSzTx/>
            <a:buFont typeface="Arial" panose="020B0604020202020204" pitchFamily="34" charset="0"/>
            <a:buChar char="•"/>
          </a:pPr>
          <a:r>
            <a:rPr lang="en-GB" sz="1400" kern="1200" dirty="0">
              <a:latin typeface="Roboto" panose="02000000000000000000" pitchFamily="2" charset="0"/>
              <a:ea typeface="Roboto" panose="02000000000000000000" pitchFamily="2" charset="0"/>
              <a:cs typeface="Roboto" panose="02000000000000000000" pitchFamily="2" charset="0"/>
            </a:rPr>
            <a:t>There is a discrepancy from the validation of ESME IDs in DCC.</a:t>
          </a:r>
        </a:p>
      </dsp:txBody>
      <dsp:txXfrm>
        <a:off x="56012" y="1044744"/>
        <a:ext cx="3090335" cy="2334481"/>
      </dsp:txXfrm>
    </dsp:sp>
    <dsp:sp modelId="{59309587-75CA-498A-9667-37C7904DFB4D}">
      <dsp:nvSpPr>
        <dsp:cNvPr id="0" name=""/>
        <dsp:cNvSpPr/>
      </dsp:nvSpPr>
      <dsp:spPr>
        <a:xfrm>
          <a:off x="9084" y="3379226"/>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Issue</a:t>
          </a:r>
        </a:p>
      </dsp:txBody>
      <dsp:txXfrm>
        <a:off x="9084" y="3379226"/>
        <a:ext cx="2255182" cy="1027912"/>
      </dsp:txXfrm>
    </dsp:sp>
    <dsp:sp modelId="{E9870623-2013-450C-940B-F5956DD1A7AA}">
      <dsp:nvSpPr>
        <dsp:cNvPr id="0" name=""/>
        <dsp:cNvSpPr/>
      </dsp:nvSpPr>
      <dsp:spPr>
        <a:xfrm>
          <a:off x="2103068" y="3504084"/>
          <a:ext cx="840630" cy="80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978199"/>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This is preventing Metering Services from accepting IF-033 appointment requests due to an invalid ESME ID.</a:t>
          </a:r>
        </a:p>
        <a:p>
          <a:pPr marL="114300" lvl="1" indent="-114300" algn="l" defTabSz="622300">
            <a:lnSpc>
              <a:spcPct val="90000"/>
            </a:lnSpc>
            <a:spcBef>
              <a:spcPct val="0"/>
            </a:spcBef>
            <a:spcAft>
              <a:spcPct val="15000"/>
            </a:spcAft>
            <a:buClrTx/>
            <a:buSzTx/>
            <a:buFont typeface="Arial" panose="020B0604020202020204" pitchFamily="34" charset="0"/>
            <a:buChar char="•"/>
          </a:pPr>
          <a:r>
            <a:rPr lang="en-GB" sz="1400" kern="1200" dirty="0">
              <a:solidFill>
                <a:prstClr val="black"/>
              </a:solidFill>
              <a:latin typeface="Roboto" panose="02000000000000000000" pitchFamily="2" charset="0"/>
              <a:ea typeface="Roboto" panose="02000000000000000000" pitchFamily="2" charset="0"/>
              <a:cs typeface="Roboto" panose="02000000000000000000" pitchFamily="2" charset="0"/>
            </a:rPr>
            <a:t>The currently appointed Metering Service is required to correct the data via an IF-005. EES is displaying these invalid ESME IDs.</a:t>
          </a:r>
          <a:endParaRPr lang="en-GB" sz="1400" kern="1200" dirty="0">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ClrTx/>
            <a:buSzTx/>
            <a:buFont typeface="Arial" panose="020B0604020202020204" pitchFamily="34" charset="0"/>
            <a:buChar char="•"/>
          </a:pPr>
          <a:r>
            <a:rPr lang="en-GB" sz="1400" kern="1200" dirty="0">
              <a:latin typeface="Roboto" panose="02000000000000000000" pitchFamily="2" charset="0"/>
              <a:ea typeface="Roboto" panose="02000000000000000000" pitchFamily="2" charset="0"/>
              <a:cs typeface="Roboto" panose="02000000000000000000" pitchFamily="2" charset="0"/>
            </a:rPr>
            <a:t>Scale of issue: 100s</a:t>
          </a:r>
        </a:p>
      </dsp:txBody>
      <dsp:txXfrm>
        <a:off x="3669274" y="1034211"/>
        <a:ext cx="3090335" cy="2334481"/>
      </dsp:txXfrm>
    </dsp:sp>
    <dsp:sp modelId="{6BEC4906-DAB5-447C-98D1-227A680934CE}">
      <dsp:nvSpPr>
        <dsp:cNvPr id="0" name=""/>
        <dsp:cNvSpPr/>
      </dsp:nvSpPr>
      <dsp:spPr>
        <a:xfrm>
          <a:off x="3613262" y="3368693"/>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Impact</a:t>
          </a:r>
        </a:p>
      </dsp:txBody>
      <dsp:txXfrm>
        <a:off x="3613262" y="3368693"/>
        <a:ext cx="2255182" cy="1027912"/>
      </dsp:txXfrm>
    </dsp:sp>
    <dsp:sp modelId="{8ED1DB2F-C766-40C3-ADCB-85D83C2FE878}">
      <dsp:nvSpPr>
        <dsp:cNvPr id="0" name=""/>
        <dsp:cNvSpPr/>
      </dsp:nvSpPr>
      <dsp:spPr>
        <a:xfrm>
          <a:off x="5821570" y="3481564"/>
          <a:ext cx="836864" cy="84404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215556" y="986208"/>
          <a:ext cx="3202359" cy="2390493"/>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The Code Manager believes that a solution will require a cross-code Change to update the ESME ID validation rules. Potential solution options include updating these validation rules within the Supply &amp; Meter Registration Service (SMRS), which falls under BSC, or the Data Integration Platform (DIP) rules.</a:t>
          </a:r>
        </a:p>
        <a:p>
          <a:pPr marL="171450" lvl="1" indent="-171450" algn="l" defTabSz="711200">
            <a:lnSpc>
              <a:spcPct val="90000"/>
            </a:lnSpc>
            <a:spcBef>
              <a:spcPct val="0"/>
            </a:spcBef>
            <a:spcAft>
              <a:spcPct val="15000"/>
            </a:spcAft>
            <a:buChar char="•"/>
          </a:pPr>
          <a:endParaRPr lang="en-GB" sz="1600" kern="1200" dirty="0">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endParaRPr lang="en-GB" sz="1600" kern="1200" dirty="0">
            <a:latin typeface="Roboto" panose="02000000000000000000" pitchFamily="2" charset="0"/>
            <a:ea typeface="Roboto" panose="02000000000000000000" pitchFamily="2" charset="0"/>
            <a:cs typeface="Roboto" panose="02000000000000000000" pitchFamily="2" charset="0"/>
          </a:endParaRPr>
        </a:p>
      </dsp:txBody>
      <dsp:txXfrm>
        <a:off x="7271568" y="1042220"/>
        <a:ext cx="3090335" cy="2334481"/>
      </dsp:txXfrm>
    </dsp:sp>
    <dsp:sp modelId="{5FB7CE3B-A9EA-4CAD-9FB4-015ABC464307}">
      <dsp:nvSpPr>
        <dsp:cNvPr id="0" name=""/>
        <dsp:cNvSpPr/>
      </dsp:nvSpPr>
      <dsp:spPr>
        <a:xfrm>
          <a:off x="7215556" y="3376701"/>
          <a:ext cx="3202359" cy="102791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0" rIns="46990" bIns="0" numCol="1" spcCol="1270" anchor="ctr" anchorCtr="0">
          <a:noAutofit/>
        </a:bodyPr>
        <a:lstStyle/>
        <a:p>
          <a:pPr marL="0" lvl="0" indent="0" algn="l" defTabSz="1644650">
            <a:lnSpc>
              <a:spcPct val="90000"/>
            </a:lnSpc>
            <a:spcBef>
              <a:spcPct val="0"/>
            </a:spcBef>
            <a:spcAft>
              <a:spcPct val="35000"/>
            </a:spcAft>
            <a:buNone/>
          </a:pPr>
          <a:r>
            <a:rPr lang="en-GB" sz="3700" kern="1200">
              <a:latin typeface="Roboto" panose="02000000000000000000" pitchFamily="2" charset="0"/>
              <a:ea typeface="Roboto" panose="02000000000000000000" pitchFamily="2" charset="0"/>
              <a:cs typeface="Roboto" panose="02000000000000000000" pitchFamily="2" charset="0"/>
            </a:rPr>
            <a:t>Proposed Solution</a:t>
          </a:r>
        </a:p>
      </dsp:txBody>
      <dsp:txXfrm>
        <a:off x="7215556" y="3376701"/>
        <a:ext cx="2255182" cy="1027912"/>
      </dsp:txXfrm>
    </dsp:sp>
    <dsp:sp modelId="{3ADE0D21-F4D8-42C6-BEBB-886B839101F1}">
      <dsp:nvSpPr>
        <dsp:cNvPr id="0" name=""/>
        <dsp:cNvSpPr/>
      </dsp:nvSpPr>
      <dsp:spPr>
        <a:xfrm>
          <a:off x="9495228" y="3465777"/>
          <a:ext cx="769547" cy="812015"/>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01/10/2026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Updates: 6.11 is actually a paragraph restructure: the text was taken out of 6.10 and moved to a new paragraph 6.11.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7EDCC-AEBD-40FB-B624-E8FFBBEFD36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1234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attendees: </a:t>
            </a:r>
            <a:r>
              <a:rPr lang="en-GB" sz="1200" b="1" dirty="0">
                <a:solidFill>
                  <a:schemeClr val="accent2"/>
                </a:solidFill>
                <a:latin typeface="Roboto" panose="02000000000000000000" pitchFamily="2" charset="0"/>
                <a:ea typeface="Roboto" panose="02000000000000000000" pitchFamily="2" charset="0"/>
              </a:rPr>
              <a:t>Would attendees prefer that “employees of Data Services” is specified in this example list, as a known valid example? Or should it be removed as redlined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7EDCC-AEBD-40FB-B624-E8FFBBEFD36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0463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Paragraph 2.3 for number (e)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7EDCC-AEBD-40FB-B624-E8FFBBEFD36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0837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01/10/2026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377C-09C7-0747-512B-E454894192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D33FDA-72AB-200B-5A41-9CEC11163A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9C7B8DB-0AC5-D94D-1C02-1172101D3F66}"/>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5" name="Footer Placeholder 4">
            <a:extLst>
              <a:ext uri="{FF2B5EF4-FFF2-40B4-BE49-F238E27FC236}">
                <a16:creationId xmlns:a16="http://schemas.microsoft.com/office/drawing/2014/main" id="{01C5E16B-E543-A4EF-088C-CC4A1483AD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D1E35B-CFC7-FA9E-5976-5DD9D439B9B9}"/>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9230747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AB80-F5E7-1C9C-C141-438EE4A9A7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F750CB-44A5-7F6D-704C-CB5BB22F4D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EC4413-986C-2C6E-1EE5-256DE2CA45A6}"/>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5" name="Footer Placeholder 4">
            <a:extLst>
              <a:ext uri="{FF2B5EF4-FFF2-40B4-BE49-F238E27FC236}">
                <a16:creationId xmlns:a16="http://schemas.microsoft.com/office/drawing/2014/main" id="{5991B63C-B9F0-0667-E2C2-5F21231835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CFCB3-18A2-F6B4-13BD-C9A2A2E7D792}"/>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3571705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C739F-8555-9ACA-78EB-172E8F3C1C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96DA91-C84E-32BB-56DD-4705AEB002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446FA4-2CA1-43B7-E06F-3DC9C308912E}"/>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5" name="Footer Placeholder 4">
            <a:extLst>
              <a:ext uri="{FF2B5EF4-FFF2-40B4-BE49-F238E27FC236}">
                <a16:creationId xmlns:a16="http://schemas.microsoft.com/office/drawing/2014/main" id="{35750219-915D-61E1-35BB-995C4B6377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216711-0B26-6DC9-05D7-9DEA0638FD37}"/>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1371284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354B-4CFC-3CF5-AE8A-B34AE23A21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84E039-A813-06EE-D5C9-182D31F0CE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6F0F0F-0950-D19E-1782-00B9B2FBC4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B3B83E-F1E2-7EE0-6294-7EF86BB2FF9F}"/>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6" name="Footer Placeholder 5">
            <a:extLst>
              <a:ext uri="{FF2B5EF4-FFF2-40B4-BE49-F238E27FC236}">
                <a16:creationId xmlns:a16="http://schemas.microsoft.com/office/drawing/2014/main" id="{7D3551C7-F35E-3932-13A7-0526E4AC4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F7362D-2F78-7AF1-28CD-7C900D9D22D6}"/>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3853995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7DAF-49A2-9548-2466-ED7C752BE9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3CE532-C104-E336-87A2-4B4E699D5D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A01D06-A4C3-7757-A310-D27423A5EE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F29E20-D593-678E-8C80-C038D154BC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E3C4C1-E35C-F8CE-BEE0-1075521438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8F90558-DA27-D2E5-FB3C-ECED6E995FF7}"/>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8" name="Footer Placeholder 7">
            <a:extLst>
              <a:ext uri="{FF2B5EF4-FFF2-40B4-BE49-F238E27FC236}">
                <a16:creationId xmlns:a16="http://schemas.microsoft.com/office/drawing/2014/main" id="{079BE524-BF8A-6AE8-B0D9-B0E416F89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22829A-6708-955D-D577-C8E1447D4FAA}"/>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8706374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8ED8-42F4-7315-F6E1-71961F21AC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82BFC1-6DA9-E911-324C-80B41ADB2A59}"/>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4" name="Footer Placeholder 3">
            <a:extLst>
              <a:ext uri="{FF2B5EF4-FFF2-40B4-BE49-F238E27FC236}">
                <a16:creationId xmlns:a16="http://schemas.microsoft.com/office/drawing/2014/main" id="{DF4FA2B2-8624-5C19-D561-5AB4ED0BE7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D1470CF-35CE-A5AE-0770-AFC59656FB10}"/>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7033394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780CF0-03EA-C9F3-32C3-B224ACE00320}"/>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3" name="Footer Placeholder 2">
            <a:extLst>
              <a:ext uri="{FF2B5EF4-FFF2-40B4-BE49-F238E27FC236}">
                <a16:creationId xmlns:a16="http://schemas.microsoft.com/office/drawing/2014/main" id="{26F53231-87ED-36AC-4A1C-871890DA27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7622D02-B029-1033-91C3-5C4E03F2726B}"/>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0542533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EA62-A08E-B859-CD8C-5B114D8CB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B043D5-9BB8-703F-E569-D8C53DF74E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44EDB59-680E-0E03-4BA6-8EF962ADD6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C8E33-DE06-C89F-A4AE-A4EB1F19FC3B}"/>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6" name="Footer Placeholder 5">
            <a:extLst>
              <a:ext uri="{FF2B5EF4-FFF2-40B4-BE49-F238E27FC236}">
                <a16:creationId xmlns:a16="http://schemas.microsoft.com/office/drawing/2014/main" id="{7FAC1FF5-C7B0-0FDD-E3E1-D06CD1F1A2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946E58-A7E8-D9FB-D178-E9D5A57AD772}"/>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40426521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3CB8-4D03-167A-CED7-3D9804644E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0487C7-086D-7DB0-9347-D99736AFC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D56252-C27D-EE02-B70E-8A7F409F3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3515A8-E63A-D08F-C5A7-21F785C8362A}"/>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6" name="Footer Placeholder 5">
            <a:extLst>
              <a:ext uri="{FF2B5EF4-FFF2-40B4-BE49-F238E27FC236}">
                <a16:creationId xmlns:a16="http://schemas.microsoft.com/office/drawing/2014/main" id="{53DACAF9-DEA7-BA34-870D-3FC764989F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4B67B2-46C4-FB08-1E1C-4CF5A34AFD9E}"/>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9244774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AF080-1282-563C-31F7-C578A55685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74E65C-974D-354F-3C66-DB0F307D8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383246-9C3F-2033-0F8D-1F852B878D55}"/>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5" name="Footer Placeholder 4">
            <a:extLst>
              <a:ext uri="{FF2B5EF4-FFF2-40B4-BE49-F238E27FC236}">
                <a16:creationId xmlns:a16="http://schemas.microsoft.com/office/drawing/2014/main" id="{4FB7EADD-2A17-A167-29B2-71C38B7E79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BCB38E-F98D-A991-DFB4-4246AFA3537A}"/>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20972252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854C43-4C7E-F661-2D9E-8C56F00302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2B5980-5AA4-40A6-65AF-92A35A2F31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0D2BCC-D249-5483-9103-FB95288A0A18}"/>
              </a:ext>
            </a:extLst>
          </p:cNvPr>
          <p:cNvSpPr>
            <a:spLocks noGrp="1"/>
          </p:cNvSpPr>
          <p:nvPr>
            <p:ph type="dt" sz="half" idx="10"/>
          </p:nvPr>
        </p:nvSpPr>
        <p:spPr/>
        <p:txBody>
          <a:bodyPr/>
          <a:lstStyle/>
          <a:p>
            <a:fld id="{2B604FA6-51F2-4FCB-84BE-AD4229C353CE}" type="datetimeFigureOut">
              <a:rPr lang="en-GB" smtClean="0"/>
              <a:t>01/10/2026</a:t>
            </a:fld>
            <a:endParaRPr lang="en-GB"/>
          </a:p>
        </p:txBody>
      </p:sp>
      <p:sp>
        <p:nvSpPr>
          <p:cNvPr id="5" name="Footer Placeholder 4">
            <a:extLst>
              <a:ext uri="{FF2B5EF4-FFF2-40B4-BE49-F238E27FC236}">
                <a16:creationId xmlns:a16="http://schemas.microsoft.com/office/drawing/2014/main" id="{FC6E649C-09BE-B8BA-EE9D-14B72FF213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066D1F-7191-C4AA-1226-C08A7BE2F4B0}"/>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5752643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6557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909254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573582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16679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654926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100296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3697961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p>
        </p:txBody>
      </p:sp>
    </p:spTree>
    <p:extLst>
      <p:ext uri="{BB962C8B-B14F-4D97-AF65-F5344CB8AC3E}">
        <p14:creationId xmlns:p14="http://schemas.microsoft.com/office/powerpoint/2010/main" val="11210152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20510763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35800205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22008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72629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815347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35171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25442592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33798098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27664950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024112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9190590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7383049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7332651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a:xfrm>
            <a:off x="838200" y="53629"/>
            <a:ext cx="9284855" cy="660111"/>
          </a:xfrm>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398939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41722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385781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176893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5151645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027466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6128107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669183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1249000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2132657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672267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634127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415270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7315158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491411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1413339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41219311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0258303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111025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0708875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644624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856123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2411294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2546083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0442283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endParaRPr lang="en-GB" dirty="0"/>
          </a:p>
        </p:txBody>
      </p:sp>
    </p:spTree>
    <p:extLst>
      <p:ext uri="{BB962C8B-B14F-4D97-AF65-F5344CB8AC3E}">
        <p14:creationId xmlns:p14="http://schemas.microsoft.com/office/powerpoint/2010/main" val="42126093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2245886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385666777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336479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857619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82939707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1200975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312406204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25595161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24248607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156342783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4689770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2010222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1.png"/><Relationship Id="rId2" Type="http://schemas.openxmlformats.org/officeDocument/2006/relationships/slideLayout" Target="../slideLayouts/slideLayout29.xml"/><Relationship Id="rId16" Type="http://schemas.openxmlformats.org/officeDocument/2006/relationships/theme" Target="../theme/theme4.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theme" Target="../theme/theme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image" Target="../media/image2.png"/><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image" Target="../media/image1.png"/><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theme" Target="../theme/theme7.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theme" Target="../theme/theme8.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image" Target="../media/image2.png"/><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00EEA-8822-19A7-8B65-50525A3A09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1ADB51-1979-375E-DD01-E33ABF2D34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04E774-EE17-546B-3412-0804F17A6F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604FA6-51F2-4FCB-84BE-AD4229C353CE}" type="datetimeFigureOut">
              <a:rPr lang="en-GB" smtClean="0"/>
              <a:t>01/10/2026</a:t>
            </a:fld>
            <a:endParaRPr lang="en-GB"/>
          </a:p>
        </p:txBody>
      </p:sp>
      <p:sp>
        <p:nvSpPr>
          <p:cNvPr id="5" name="Footer Placeholder 4">
            <a:extLst>
              <a:ext uri="{FF2B5EF4-FFF2-40B4-BE49-F238E27FC236}">
                <a16:creationId xmlns:a16="http://schemas.microsoft.com/office/drawing/2014/main" id="{88DBD2C9-E176-0E81-0336-4FEC58D32D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BA8DA08-4C1A-2129-4EC0-A38C704D81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29926-7FBE-4305-82E7-A5CE282FDDE7}" type="slidenum">
              <a:rPr lang="en-GB" smtClean="0"/>
              <a:t>‹#›</a:t>
            </a:fld>
            <a:endParaRPr lang="en-GB"/>
          </a:p>
        </p:txBody>
      </p:sp>
    </p:spTree>
    <p:extLst>
      <p:ext uri="{BB962C8B-B14F-4D97-AF65-F5344CB8AC3E}">
        <p14:creationId xmlns:p14="http://schemas.microsoft.com/office/powerpoint/2010/main" val="2307221588"/>
      </p:ext>
    </p:extLst>
  </p:cSld>
  <p:clrMap bg1="lt1" tx1="dk1" bg2="lt2" tx2="dk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921281519"/>
      </p:ext>
    </p:extLst>
  </p:cSld>
  <p:clrMap bg1="lt1" tx1="dk1" bg2="lt2" tx2="dk2" accent1="accent1" accent2="accent2" accent3="accent3" accent4="accent4" accent5="accent5" accent6="accent6" hlink="hlink" folHlink="folHlink"/>
  <p:sldLayoutIdLst>
    <p:sldLayoutId id="2147484353" r:id="rId1"/>
    <p:sldLayoutId id="2147484354" r:id="rId2"/>
    <p:sldLayoutId id="2147484355" r:id="rId3"/>
    <p:sldLayoutId id="2147484356" r:id="rId4"/>
    <p:sldLayoutId id="2147484357" r:id="rId5"/>
    <p:sldLayoutId id="2147484358" r:id="rId6"/>
    <p:sldLayoutId id="2147484359" r:id="rId7"/>
    <p:sldLayoutId id="2147484360" r:id="rId8"/>
    <p:sldLayoutId id="2147484361" r:id="rId9"/>
    <p:sldLayoutId id="2147484362" r:id="rId10"/>
    <p:sldLayoutId id="2147484363" r:id="rId11"/>
    <p:sldLayoutId id="2147484364" r:id="rId12"/>
    <p:sldLayoutId id="2147484365" r:id="rId13"/>
    <p:sldLayoutId id="2147484366" r:id="rId14"/>
    <p:sldLayoutId id="2147484367" r:id="rId15"/>
    <p:sldLayoutId id="2147484368" r:id="rId16"/>
    <p:sldLayoutId id="2147484369" r:id="rId17"/>
    <p:sldLayoutId id="2147484370" r:id="rId18"/>
    <p:sldLayoutId id="2147484371" r:id="rId19"/>
    <p:sldLayoutId id="2147484372"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73726"/>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1192228" y="73725"/>
            <a:ext cx="956554" cy="66011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1401574" y="6029011"/>
            <a:ext cx="790426" cy="828989"/>
          </a:xfrm>
          <a:prstGeom prst="rect">
            <a:avLst/>
          </a:prstGeom>
        </p:spPr>
      </p:pic>
    </p:spTree>
    <p:extLst>
      <p:ext uri="{BB962C8B-B14F-4D97-AF65-F5344CB8AC3E}">
        <p14:creationId xmlns:p14="http://schemas.microsoft.com/office/powerpoint/2010/main" val="4263288805"/>
      </p:ext>
    </p:extLst>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 id="2147484385" r:id="rId12"/>
    <p:sldLayoutId id="2147484386" r:id="rId13"/>
    <p:sldLayoutId id="2147484387" r:id="rId14"/>
    <p:sldLayoutId id="2147484388" r:id="rId15"/>
    <p:sldLayoutId id="2147484389" r:id="rId16"/>
    <p:sldLayoutId id="2147484390" r:id="rId17"/>
    <p:sldLayoutId id="2147484391" r:id="rId18"/>
    <p:sldLayoutId id="2147484392"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866681609"/>
      </p:ext>
    </p:extLst>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 id="2147484398" r:id="rId5"/>
    <p:sldLayoutId id="2147484399" r:id="rId6"/>
    <p:sldLayoutId id="2147484400" r:id="rId7"/>
    <p:sldLayoutId id="2147484401" r:id="rId8"/>
    <p:sldLayoutId id="2147484402" r:id="rId9"/>
    <p:sldLayoutId id="2147484403" r:id="rId10"/>
    <p:sldLayoutId id="2147484404" r:id="rId11"/>
    <p:sldLayoutId id="2147484405" r:id="rId12"/>
    <p:sldLayoutId id="2147484406" r:id="rId13"/>
    <p:sldLayoutId id="2147484407" r:id="rId14"/>
    <p:sldLayoutId id="2147484408" r:id="rId15"/>
    <p:sldLayoutId id="2147484409" r:id="rId16"/>
    <p:sldLayoutId id="2147484410" r:id="rId17"/>
    <p:sldLayoutId id="2147484411" r:id="rId18"/>
    <p:sldLayoutId id="2147484412" r:id="rId19"/>
    <p:sldLayoutId id="2147484413"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hyperlink" Target="https://recportal.co.uk/documents/20121/0/I0325+Schedules+CHIG+01102026.zip/daa990f0-d32f-ee32-4c41-b9408031a0f6" TargetMode="Externa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4.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4.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Layout" Target="../slideLayouts/slideLayout81.xml"/><Relationship Id="rId4" Type="http://schemas.openxmlformats.org/officeDocument/2006/relationships/image" Target="../media/image39.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8.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hyperlink" Target="https://retailenergycode.co.uk/consumer-consent-solution-consultation-now-open/" TargetMode="Externa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4.xml"/><Relationship Id="rId5" Type="http://schemas.openxmlformats.org/officeDocument/2006/relationships/hyperlink" Target="https://online1.snapsurveys.com/hjh0ut?_cat=hcajaca" TargetMode="Externa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01 October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cs typeface="Roboto" panose="02000000000000000000" pitchFamily="2" charset="0"/>
              </a:rPr>
              <a:t>Florentina </a:t>
            </a:r>
            <a:r>
              <a:rPr lang="en-GB" dirty="0" err="1">
                <a:cs typeface="Roboto" panose="02000000000000000000" pitchFamily="2" charset="0"/>
              </a:rPr>
              <a:t>monea</a:t>
            </a:r>
            <a:endParaRPr lang="en-GB" dirty="0">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dirty="0">
                <a:cs typeface="Roboto" panose="02000000000000000000" pitchFamily="2" charset="0"/>
              </a:rPr>
              <a:t>Florentina </a:t>
            </a:r>
            <a:r>
              <a:rPr lang="en-GB" dirty="0" err="1">
                <a:cs typeface="Roboto" panose="02000000000000000000" pitchFamily="2" charset="0"/>
              </a:rPr>
              <a:t>monea</a:t>
            </a:r>
            <a:endParaRPr lang="en-GB" dirty="0">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4" name="Table 3">
            <a:extLst>
              <a:ext uri="{FF2B5EF4-FFF2-40B4-BE49-F238E27FC236}">
                <a16:creationId xmlns:a16="http://schemas.microsoft.com/office/drawing/2014/main" id="{9A6631F5-BEAB-8F53-F83B-0084F1488089}"/>
              </a:ext>
            </a:extLst>
          </p:cNvPr>
          <p:cNvGraphicFramePr>
            <a:graphicFrameLocks noGrp="1"/>
          </p:cNvGraphicFramePr>
          <p:nvPr>
            <p:extLst>
              <p:ext uri="{D42A27DB-BD31-4B8C-83A1-F6EECF244321}">
                <p14:modId xmlns:p14="http://schemas.microsoft.com/office/powerpoint/2010/main" val="2698290567"/>
              </p:ext>
            </p:extLst>
          </p:nvPr>
        </p:nvGraphicFramePr>
        <p:xfrm>
          <a:off x="377370" y="1259162"/>
          <a:ext cx="10377715" cy="4421894"/>
        </p:xfrm>
        <a:graphic>
          <a:graphicData uri="http://schemas.openxmlformats.org/drawingml/2006/table">
            <a:tbl>
              <a:tblPr firstRow="1" bandRow="1">
                <a:tableStyleId>{F5AB1C69-6EDB-4FF4-983F-18BD219EF322}</a:tableStyleId>
              </a:tblPr>
              <a:tblGrid>
                <a:gridCol w="7460344">
                  <a:extLst>
                    <a:ext uri="{9D8B030D-6E8A-4147-A177-3AD203B41FA5}">
                      <a16:colId xmlns:a16="http://schemas.microsoft.com/office/drawing/2014/main" val="543481410"/>
                    </a:ext>
                  </a:extLst>
                </a:gridCol>
                <a:gridCol w="729343">
                  <a:extLst>
                    <a:ext uri="{9D8B030D-6E8A-4147-A177-3AD203B41FA5}">
                      <a16:colId xmlns:a16="http://schemas.microsoft.com/office/drawing/2014/main" val="2373349963"/>
                    </a:ext>
                  </a:extLst>
                </a:gridCol>
                <a:gridCol w="2188028">
                  <a:extLst>
                    <a:ext uri="{9D8B030D-6E8A-4147-A177-3AD203B41FA5}">
                      <a16:colId xmlns:a16="http://schemas.microsoft.com/office/drawing/2014/main" val="1174715396"/>
                    </a:ext>
                  </a:extLst>
                </a:gridCol>
              </a:tblGrid>
              <a:tr h="370840">
                <a:tc>
                  <a:txBody>
                    <a:bodyPr/>
                    <a:lstStyle/>
                    <a:p>
                      <a:r>
                        <a:rPr lang="en-GB" sz="1200">
                          <a:latin typeface="Arial" panose="020B0604020202020204" pitchFamily="34" charset="0"/>
                          <a:cs typeface="Arial" panose="020B0604020202020204" pitchFamily="34" charset="0"/>
                        </a:rPr>
                        <a:t>Title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Time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Lead</a:t>
                      </a:r>
                    </a:p>
                  </a:txBody>
                  <a:tcPr marL="108000" marR="108000" marT="108000" marB="108000" anchor="ctr"/>
                </a:tc>
                <a:extLst>
                  <a:ext uri="{0D108BD9-81ED-4DB2-BD59-A6C34878D82A}">
                    <a16:rowId xmlns:a16="http://schemas.microsoft.com/office/drawing/2014/main" val="3917807455"/>
                  </a:ext>
                </a:extLst>
              </a:tr>
              <a:tr h="370840">
                <a:tc>
                  <a:txBody>
                    <a:bodyPr/>
                    <a:lstStyle/>
                    <a:p>
                      <a:r>
                        <a:rPr lang="en-GB" sz="1200">
                          <a:latin typeface="Roboto" panose="02000000000000000000" pitchFamily="2" charset="0"/>
                          <a:ea typeface="Roboto" panose="02000000000000000000" pitchFamily="2" charset="0"/>
                          <a:cs typeface="Roboto" panose="02000000000000000000" pitchFamily="2" charset="0"/>
                        </a:rPr>
                        <a:t>Welcome and introduction </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Chair</a:t>
                      </a:r>
                    </a:p>
                  </a:txBody>
                  <a:tcPr marL="108000" marR="108000" marT="108000" marB="108000" anchor="ctr"/>
                </a:tc>
                <a:extLst>
                  <a:ext uri="{0D108BD9-81ED-4DB2-BD59-A6C34878D82A}">
                    <a16:rowId xmlns:a16="http://schemas.microsoft.com/office/drawing/2014/main" val="3089967930"/>
                  </a:ext>
                </a:extLst>
              </a:tr>
              <a:tr h="370840">
                <a:tc>
                  <a:txBody>
                    <a:bodyPr/>
                    <a:lstStyle/>
                    <a:p>
                      <a:r>
                        <a:rPr lang="en-GB" sz="1200">
                          <a:latin typeface="Roboto" panose="02000000000000000000" pitchFamily="2" charset="0"/>
                          <a:ea typeface="Roboto" panose="02000000000000000000" pitchFamily="2" charset="0"/>
                          <a:cs typeface="Roboto" panose="02000000000000000000" pitchFamily="2" charset="0"/>
                        </a:rPr>
                        <a:t>Confirmation of agenda</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Chair</a:t>
                      </a:r>
                    </a:p>
                  </a:txBody>
                  <a:tcPr marL="108000" marR="108000" marT="108000" marB="108000" anchor="ctr"/>
                </a:tc>
                <a:extLst>
                  <a:ext uri="{0D108BD9-81ED-4DB2-BD59-A6C34878D82A}">
                    <a16:rowId xmlns:a16="http://schemas.microsoft.com/office/drawing/2014/main" val="2166553422"/>
                  </a:ext>
                </a:extLst>
              </a:tr>
              <a:tr h="433094">
                <a:tc>
                  <a:txBody>
                    <a:bodyPr/>
                    <a:lstStyle/>
                    <a:p>
                      <a:r>
                        <a:rPr lang="en-GB" sz="1200">
                          <a:latin typeface="Roboto" panose="02000000000000000000" pitchFamily="2" charset="0"/>
                          <a:ea typeface="Roboto" panose="02000000000000000000" pitchFamily="2" charset="0"/>
                          <a:cs typeface="Roboto" panose="02000000000000000000" pitchFamily="2" charset="0"/>
                        </a:rPr>
                        <a:t>Approval of previous minutes</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Harry Firth</a:t>
                      </a:r>
                    </a:p>
                  </a:txBody>
                  <a:tcPr marL="108000" marR="108000" marT="108000" marB="108000" anchor="ctr"/>
                </a:tc>
                <a:extLst>
                  <a:ext uri="{0D108BD9-81ED-4DB2-BD59-A6C34878D82A}">
                    <a16:rowId xmlns:a16="http://schemas.microsoft.com/office/drawing/2014/main" val="4251593768"/>
                  </a:ext>
                </a:extLst>
              </a:tr>
              <a:tr h="370840">
                <a:tc>
                  <a:txBody>
                    <a:bodyPr/>
                    <a:lstStyle/>
                    <a:p>
                      <a:r>
                        <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rPr>
                        <a:t>I0325 - Post-MHHS Full Transition Complete (M15) REC update </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10:05</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Francine Peyroux-Sissoko</a:t>
                      </a:r>
                    </a:p>
                  </a:txBody>
                  <a:tcPr marL="108000" marR="108000" marT="108000" marB="108000" anchor="ctr"/>
                </a:tc>
                <a:extLst>
                  <a:ext uri="{0D108BD9-81ED-4DB2-BD59-A6C34878D82A}">
                    <a16:rowId xmlns:a16="http://schemas.microsoft.com/office/drawing/2014/main" val="2135040863"/>
                  </a:ext>
                </a:extLst>
              </a:tr>
              <a:tr h="370840">
                <a:tc>
                  <a:txBody>
                    <a:bodyPr/>
                    <a:lstStyle/>
                    <a:p>
                      <a:r>
                        <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rPr>
                        <a:t>R0095 - Changes to allow DNOs to reinstate disconnected MPANs</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10:25</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Finn Deacon</a:t>
                      </a:r>
                    </a:p>
                  </a:txBody>
                  <a:tcPr marL="108000" marR="108000" marT="108000" marB="108000" anchor="ctr"/>
                </a:tc>
                <a:extLst>
                  <a:ext uri="{0D108BD9-81ED-4DB2-BD59-A6C34878D82A}">
                    <a16:rowId xmlns:a16="http://schemas.microsoft.com/office/drawing/2014/main" val="2027681045"/>
                  </a:ext>
                </a:extLst>
              </a:tr>
              <a:tr h="370840">
                <a:tc>
                  <a:txBody>
                    <a:bodyPr/>
                    <a:lstStyle/>
                    <a:p>
                      <a:r>
                        <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rPr>
                        <a:t>I0335 - Introduction of Defined Electricity Metering Work Categories for Metering Accreditation</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10:45</a:t>
                      </a:r>
                    </a:p>
                  </a:txBody>
                  <a:tcPr marL="108000" marR="108000" marT="108000" marB="108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Poppy Mullins</a:t>
                      </a:r>
                    </a:p>
                  </a:txBody>
                  <a:tcPr marL="108000" marR="108000" marT="108000" marB="108000" anchor="ctr"/>
                </a:tc>
                <a:extLst>
                  <a:ext uri="{0D108BD9-81ED-4DB2-BD59-A6C34878D82A}">
                    <a16:rowId xmlns:a16="http://schemas.microsoft.com/office/drawing/2014/main" val="2758617138"/>
                  </a:ext>
                </a:extLst>
              </a:tr>
              <a:tr h="370440">
                <a:tc>
                  <a:txBody>
                    <a:bodyPr/>
                    <a:lstStyle/>
                    <a:p>
                      <a:r>
                        <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rPr>
                        <a:t>I0341 - Improved Validation for DI51599 - Electricity Smart Meter Equipment (ESME ID)</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10:55</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Harry Firth</a:t>
                      </a:r>
                    </a:p>
                  </a:txBody>
                  <a:tcPr marL="108000" marR="108000" marT="108000" marB="108000" anchor="ctr"/>
                </a:tc>
                <a:extLst>
                  <a:ext uri="{0D108BD9-81ED-4DB2-BD59-A6C34878D82A}">
                    <a16:rowId xmlns:a16="http://schemas.microsoft.com/office/drawing/2014/main" val="2845921256"/>
                  </a:ext>
                </a:extLst>
              </a:tr>
              <a:tr h="370840">
                <a:tc>
                  <a:txBody>
                    <a:bodyPr/>
                    <a:lstStyle/>
                    <a:p>
                      <a:r>
                        <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rPr>
                        <a:t>Issue Tracker Update</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11:05</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Change Team</a:t>
                      </a:r>
                    </a:p>
                  </a:txBody>
                  <a:tcPr marL="108000" marR="108000" marT="108000" marB="108000" anchor="ctr"/>
                </a:tc>
                <a:extLst>
                  <a:ext uri="{0D108BD9-81ED-4DB2-BD59-A6C34878D82A}">
                    <a16:rowId xmlns:a16="http://schemas.microsoft.com/office/drawing/2014/main" val="3090253755"/>
                  </a:ext>
                </a:extLst>
              </a:tr>
              <a:tr h="370840">
                <a:tc>
                  <a:txBody>
                    <a:bodyPr/>
                    <a:lstStyle/>
                    <a:p>
                      <a:r>
                        <a:rPr lang="en-GB" sz="1200" dirty="0">
                          <a:latin typeface="Roboto" panose="02000000000000000000" pitchFamily="2" charset="0"/>
                          <a:ea typeface="Roboto" panose="02000000000000000000" pitchFamily="2" charset="0"/>
                          <a:cs typeface="Roboto" panose="02000000000000000000" pitchFamily="2" charset="0"/>
                        </a:rPr>
                        <a:t>RECCo Annual Stakeholder Satisfaction Survey</a:t>
                      </a:r>
                      <a:endPar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11:15</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Harry Firth</a:t>
                      </a:r>
                    </a:p>
                  </a:txBody>
                  <a:tcPr marL="108000" marR="108000" marT="108000" marB="108000" anchor="ctr"/>
                </a:tc>
                <a:extLst>
                  <a:ext uri="{0D108BD9-81ED-4DB2-BD59-A6C34878D82A}">
                    <a16:rowId xmlns:a16="http://schemas.microsoft.com/office/drawing/2014/main" val="1081315673"/>
                  </a:ext>
                </a:extLst>
              </a:tr>
              <a:tr h="370840">
                <a:tc>
                  <a:txBody>
                    <a:bodyPr/>
                    <a:lstStyle/>
                    <a:p>
                      <a:r>
                        <a:rPr lang="en-GB" sz="1200" kern="1200" dirty="0">
                          <a:solidFill>
                            <a:schemeClr val="dk1"/>
                          </a:solidFill>
                          <a:latin typeface="Roboto" panose="02000000000000000000" pitchFamily="2" charset="0"/>
                          <a:ea typeface="Roboto" panose="02000000000000000000" pitchFamily="2" charset="0"/>
                          <a:cs typeface="Roboto" panose="02000000000000000000" pitchFamily="2" charset="0"/>
                        </a:rPr>
                        <a:t>Any Other Business</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11:20</a:t>
                      </a: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All</a:t>
                      </a:r>
                    </a:p>
                  </a:txBody>
                  <a:tcPr marL="108000" marR="108000" marT="108000" marB="108000" anchor="ctr"/>
                </a:tc>
                <a:extLst>
                  <a:ext uri="{0D108BD9-81ED-4DB2-BD59-A6C34878D82A}">
                    <a16:rowId xmlns:a16="http://schemas.microsoft.com/office/drawing/2014/main" val="50288212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AC4B-F350-F2F7-71AF-DD588F90F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6F68C-69A7-F29D-3004-81CF0407B97A}"/>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dirty="0">
                <a:cs typeface="Roboto" panose="02000000000000000000" pitchFamily="2" charset="0"/>
              </a:rPr>
            </a:br>
            <a:r>
              <a:rPr lang="en-GB" dirty="0">
                <a:cs typeface="Roboto" panose="02000000000000000000" pitchFamily="2" charset="0"/>
              </a:rPr>
              <a:t>4</a:t>
            </a:r>
            <a:r>
              <a:rPr lang="en-GB" sz="2400" dirty="0">
                <a:cs typeface="Roboto" panose="02000000000000000000" pitchFamily="2" charset="0"/>
              </a:rPr>
              <a:t>. </a:t>
            </a:r>
            <a:r>
              <a:rPr lang="en-GB" dirty="0">
                <a:latin typeface="Arial" panose="020B0604020202020204" pitchFamily="34" charset="0"/>
                <a:cs typeface="Arial" panose="020B0604020202020204" pitchFamily="34" charset="0"/>
              </a:rPr>
              <a:t>I0325 - Post-MHHS Full Transition Complete (M15) REC update </a:t>
            </a:r>
            <a:br>
              <a:rPr lang="en-GB" dirty="0">
                <a:latin typeface="Arial" panose="020B0604020202020204" pitchFamily="34" charset="0"/>
                <a:cs typeface="Arial" panose="020B0604020202020204" pitchFamily="34" charset="0"/>
              </a:rPr>
            </a:br>
            <a:endParaRPr lang="en-GB" dirty="0">
              <a:cs typeface="Roboto" panose="02000000000000000000" pitchFamily="2" charset="0"/>
            </a:endParaRPr>
          </a:p>
        </p:txBody>
      </p:sp>
      <p:sp>
        <p:nvSpPr>
          <p:cNvPr id="3" name="Text Placeholder 2">
            <a:extLst>
              <a:ext uri="{FF2B5EF4-FFF2-40B4-BE49-F238E27FC236}">
                <a16:creationId xmlns:a16="http://schemas.microsoft.com/office/drawing/2014/main" id="{AB2F5886-18FE-6DCB-B9F5-20A80E68AB5F}"/>
              </a:ext>
            </a:extLst>
          </p:cNvPr>
          <p:cNvSpPr>
            <a:spLocks noGrp="1"/>
          </p:cNvSpPr>
          <p:nvPr>
            <p:ph type="body" sz="quarter" idx="10"/>
          </p:nvPr>
        </p:nvSpPr>
        <p:spPr/>
        <p:txBody>
          <a:bodyPr/>
          <a:lstStyle/>
          <a:p>
            <a:r>
              <a:rPr lang="en-GB" dirty="0">
                <a:cs typeface="Roboto" panose="02000000000000000000" pitchFamily="2" charset="0"/>
              </a:rPr>
              <a:t>Francine Peyroux-</a:t>
            </a:r>
            <a:r>
              <a:rPr lang="en-GB" dirty="0" err="1">
                <a:cs typeface="Roboto" panose="02000000000000000000" pitchFamily="2" charset="0"/>
              </a:rPr>
              <a:t>sissoko</a:t>
            </a:r>
            <a:endParaRPr lang="en-GB" dirty="0">
              <a:cs typeface="Roboto" panose="02000000000000000000" pitchFamily="2" charset="0"/>
            </a:endParaRPr>
          </a:p>
        </p:txBody>
      </p:sp>
    </p:spTree>
    <p:extLst>
      <p:ext uri="{BB962C8B-B14F-4D97-AF65-F5344CB8AC3E}">
        <p14:creationId xmlns:p14="http://schemas.microsoft.com/office/powerpoint/2010/main" val="2059362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I0325 – </a:t>
            </a:r>
            <a:r>
              <a:rPr lang="en-GB"/>
              <a:t>Post-MHHS Full Transition Complete (M15) REC updates </a:t>
            </a:r>
            <a:r>
              <a:rPr lang="en-GB">
                <a:solidFill>
                  <a:schemeClr val="accent2"/>
                </a:solidFill>
              </a:rPr>
              <a:t>REMINDER</a:t>
            </a:r>
            <a:endParaRPr lang="en-GB"/>
          </a:p>
        </p:txBody>
      </p:sp>
      <p:sp>
        <p:nvSpPr>
          <p:cNvPr id="7" name="TextBox 6">
            <a:extLst>
              <a:ext uri="{FF2B5EF4-FFF2-40B4-BE49-F238E27FC236}">
                <a16:creationId xmlns:a16="http://schemas.microsoft.com/office/drawing/2014/main" id="{B0EDC7A8-B9A6-2BB9-77B2-D84275FEB272}"/>
              </a:ext>
            </a:extLst>
          </p:cNvPr>
          <p:cNvSpPr txBox="1"/>
          <p:nvPr/>
        </p:nvSpPr>
        <p:spPr>
          <a:xfrm>
            <a:off x="113913" y="1172705"/>
            <a:ext cx="11203943" cy="5437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Background</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REC was updated to add requirements that support the transition to, and enduring operation of the MHHS arrangements.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As part of the MHHS transition, each impacted Metering Point will be migrated using processes defined in Codes, including the REC.</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Once this migration activity is complete, the legacy and transitional arrangements will become redundant and should be removed from the REC to support its efficient operation.</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MHHS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Issue has been noted by the programme who will be seeking confidence that there are no unintended impacts to MHHS Implementation, particularly regarding the timing of the changes to be made.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Cross-Code Impacts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It is expected that the BSC and DCUSA will also look to identify what legacy, and transitional arrangements should be removed from their governed documents.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Cross-code coordination may be required for consultation on, or implementation of parts of the solution to I0325 where there are dependencies between the Codes.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however does not impact the development of the REC solution itself.</a:t>
            </a:r>
          </a:p>
        </p:txBody>
      </p:sp>
    </p:spTree>
    <p:extLst>
      <p:ext uri="{BB962C8B-B14F-4D97-AF65-F5344CB8AC3E}">
        <p14:creationId xmlns:p14="http://schemas.microsoft.com/office/powerpoint/2010/main" val="1426599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a:t>I0325 – </a:t>
            </a:r>
            <a:r>
              <a:rPr lang="en-GB"/>
              <a:t>Post-MHHS Full Transition Complete (M15) REC updates </a:t>
            </a:r>
            <a:r>
              <a:rPr lang="en-GB">
                <a:solidFill>
                  <a:schemeClr val="accent2"/>
                </a:solidFill>
              </a:rPr>
              <a:t>REMINDER</a:t>
            </a:r>
            <a:endParaRPr lang="en-GB"/>
          </a:p>
        </p:txBody>
      </p:sp>
      <p:sp>
        <p:nvSpPr>
          <p:cNvPr id="7" name="TextBox 6">
            <a:extLst>
              <a:ext uri="{FF2B5EF4-FFF2-40B4-BE49-F238E27FC236}">
                <a16:creationId xmlns:a16="http://schemas.microsoft.com/office/drawing/2014/main" id="{701C9E70-9610-7D2D-CEF7-AF00C03F4ED8}"/>
              </a:ext>
            </a:extLst>
          </p:cNvPr>
          <p:cNvSpPr txBox="1"/>
          <p:nvPr/>
        </p:nvSpPr>
        <p:spPr>
          <a:xfrm>
            <a:off x="113913" y="1172705"/>
            <a:ext cx="11048667" cy="48568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Solution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the identified legal drafting changes within the main REC governed products provided in the submission.</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the legal drafting for further Category 2 and 3 products which are potentially impacted.</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 amendments required to the Electricity Enquiry Service (EES), in respect of a number of redundant data items.</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 amendments required to the Data Specification’s Market Message and Data Item Catalogues.</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Confirm implementation timing and approach for all scoped areas (EES technical delivery and Data Specs may be different from the other products) with the expectation that no changes will be made until after the MHHS Programme Milestone M15, currently planned for 07 May 2027.</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 impacts on other industry Codes and on the provision of REC Services will be considered.</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 consequential impacts on REC guidance will also be identified.</a:t>
            </a:r>
          </a:p>
        </p:txBody>
      </p:sp>
    </p:spTree>
    <p:extLst>
      <p:ext uri="{BB962C8B-B14F-4D97-AF65-F5344CB8AC3E}">
        <p14:creationId xmlns:p14="http://schemas.microsoft.com/office/powerpoint/2010/main" val="1521393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B02F-0149-9B46-C85F-B3A4D4166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D9AE2-D727-C12C-5995-0DE33B6A9C01}"/>
              </a:ext>
            </a:extLst>
          </p:cNvPr>
          <p:cNvSpPr>
            <a:spLocks noGrp="1"/>
          </p:cNvSpPr>
          <p:nvPr>
            <p:ph type="title"/>
          </p:nvPr>
        </p:nvSpPr>
        <p:spPr/>
        <p:txBody>
          <a:bodyPr>
            <a:normAutofit/>
          </a:bodyPr>
          <a:lstStyle/>
          <a:p>
            <a:r>
              <a:rPr lang="en-US"/>
              <a:t>I0325 – </a:t>
            </a:r>
            <a:r>
              <a:rPr lang="en-GB"/>
              <a:t>Scope list – Progress</a:t>
            </a:r>
          </a:p>
        </p:txBody>
      </p:sp>
      <p:graphicFrame>
        <p:nvGraphicFramePr>
          <p:cNvPr id="3" name="Table 2">
            <a:extLst>
              <a:ext uri="{FF2B5EF4-FFF2-40B4-BE49-F238E27FC236}">
                <a16:creationId xmlns:a16="http://schemas.microsoft.com/office/drawing/2014/main" id="{2D4A2B64-9374-88B4-31F9-87DECE91B4C9}"/>
              </a:ext>
            </a:extLst>
          </p:cNvPr>
          <p:cNvGraphicFramePr>
            <a:graphicFrameLocks noGrp="1"/>
          </p:cNvGraphicFramePr>
          <p:nvPr/>
        </p:nvGraphicFramePr>
        <p:xfrm>
          <a:off x="1545302" y="1670143"/>
          <a:ext cx="9101396" cy="5018865"/>
        </p:xfrm>
        <a:graphic>
          <a:graphicData uri="http://schemas.openxmlformats.org/drawingml/2006/table">
            <a:tbl>
              <a:tblPr>
                <a:tableStyleId>{0505E3EF-67EA-436B-97B2-0124C06EBD24}</a:tableStyleId>
              </a:tblPr>
              <a:tblGrid>
                <a:gridCol w="5988278">
                  <a:extLst>
                    <a:ext uri="{9D8B030D-6E8A-4147-A177-3AD203B41FA5}">
                      <a16:colId xmlns:a16="http://schemas.microsoft.com/office/drawing/2014/main" val="299639275"/>
                    </a:ext>
                  </a:extLst>
                </a:gridCol>
                <a:gridCol w="3113118">
                  <a:extLst>
                    <a:ext uri="{9D8B030D-6E8A-4147-A177-3AD203B41FA5}">
                      <a16:colId xmlns:a16="http://schemas.microsoft.com/office/drawing/2014/main" val="2361741059"/>
                    </a:ext>
                  </a:extLst>
                </a:gridCol>
              </a:tblGrid>
              <a:tr h="313535">
                <a:tc>
                  <a:txBody>
                    <a:bodyPr/>
                    <a:lstStyle/>
                    <a:p>
                      <a:pPr marL="72000"/>
                      <a:r>
                        <a:rPr lang="en-GB" sz="1600" b="1">
                          <a:solidFill>
                            <a:schemeClr val="tx1"/>
                          </a:solidFill>
                          <a:latin typeface="Roboto" panose="02000000000000000000" pitchFamily="2" charset="0"/>
                          <a:ea typeface="Roboto" panose="02000000000000000000" pitchFamily="2" charset="0"/>
                          <a:cs typeface="Roboto" panose="02000000000000000000" pitchFamily="2" charset="0"/>
                        </a:rPr>
                        <a:t>Category 1 Products</a:t>
                      </a:r>
                    </a:p>
                  </a:txBody>
                  <a:tcPr marL="36000" marR="36000" marT="36000" marB="36000"/>
                </a:tc>
                <a:tc>
                  <a:txBody>
                    <a:bodyPr/>
                    <a:lstStyle/>
                    <a:p>
                      <a:pPr marL="72000" algn="l" fontAlgn="t">
                        <a:buNone/>
                      </a:pPr>
                      <a:r>
                        <a:rPr lang="en-GB" sz="1600" b="1"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Status</a:t>
                      </a:r>
                      <a:endParaRPr lang="en-GB" sz="1600" b="1"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extLst>
                  <a:ext uri="{0D108BD9-81ED-4DB2-BD59-A6C34878D82A}">
                    <a16:rowId xmlns:a16="http://schemas.microsoft.com/office/drawing/2014/main" val="3115921091"/>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REC Main Body</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475578339"/>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1 - Interpretations and Definitions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2659532758"/>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9 - Qualification and Maintenance</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Reviewed at September CHIG</a:t>
                      </a:r>
                    </a:p>
                  </a:txBody>
                  <a:tcPr marL="36000" marR="36000" marT="36000" marB="36000"/>
                </a:tc>
                <a:extLst>
                  <a:ext uri="{0D108BD9-81ED-4DB2-BD59-A6C34878D82A}">
                    <a16:rowId xmlns:a16="http://schemas.microsoft.com/office/drawing/2014/main" val="303122357"/>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12 - Data Access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Reviewed at September CHIG</a:t>
                      </a:r>
                    </a:p>
                  </a:txBody>
                  <a:tcPr marL="36000" marR="36000" marT="36000" marB="36000"/>
                </a:tc>
                <a:extLst>
                  <a:ext uri="{0D108BD9-81ED-4DB2-BD59-A6C34878D82A}">
                    <a16:rowId xmlns:a16="http://schemas.microsoft.com/office/drawing/2014/main" val="3566932542"/>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13 - Transfer of Consumer Data</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No changes required</a:t>
                      </a:r>
                    </a:p>
                  </a:txBody>
                  <a:tcPr marL="36000" marR="36000" marT="36000" marB="36000"/>
                </a:tc>
                <a:extLst>
                  <a:ext uri="{0D108BD9-81ED-4DB2-BD59-A6C34878D82A}">
                    <a16:rowId xmlns:a16="http://schemas.microsoft.com/office/drawing/2014/main" val="1606068891"/>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14 - Metering Operations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Reviewed at September CHIG</a:t>
                      </a:r>
                    </a:p>
                  </a:txBody>
                  <a:tcPr marL="36000" marR="36000" marT="36000" marB="36000"/>
                </a:tc>
                <a:extLst>
                  <a:ext uri="{0D108BD9-81ED-4DB2-BD59-A6C34878D82A}">
                    <a16:rowId xmlns:a16="http://schemas.microsoft.com/office/drawing/2014/main" val="2091464027"/>
                  </a:ext>
                </a:extLst>
              </a:tr>
              <a:tr h="313535">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18 - Green Deal Arrangements</a:t>
                      </a: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3947916476"/>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23 - Registration Services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Reviewed at September CHIG</a:t>
                      </a:r>
                    </a:p>
                  </a:txBody>
                  <a:tcPr marL="36000" marR="36000" marT="36000" marB="36000"/>
                </a:tc>
                <a:extLst>
                  <a:ext uri="{0D108BD9-81ED-4DB2-BD59-A6C34878D82A}">
                    <a16:rowId xmlns:a16="http://schemas.microsoft.com/office/drawing/2014/main" val="2715598175"/>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24 - Switching Data Management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2856335940"/>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25 - Central Switching Service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2026564543"/>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27 - RMP Lifecycle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4090125849"/>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28 - Related Metering Points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Reviewed at September CHIG</a:t>
                      </a:r>
                    </a:p>
                  </a:txBody>
                  <a:tcPr marL="36000" marR="36000" marT="36000" marB="36000"/>
                </a:tc>
                <a:extLst>
                  <a:ext uri="{0D108BD9-81ED-4DB2-BD59-A6C34878D82A}">
                    <a16:rowId xmlns:a16="http://schemas.microsoft.com/office/drawing/2014/main" val="3213397135"/>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29 - Address Management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3974063572"/>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30 - Resolution of Consumer Facing Switching and Billing Issues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1252944989"/>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34 - MHHS Migration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Reviewed at September CHIG</a:t>
                      </a:r>
                    </a:p>
                  </a:txBody>
                  <a:tcPr marL="36000" marR="36000" marT="36000" marB="36000"/>
                </a:tc>
                <a:extLst>
                  <a:ext uri="{0D108BD9-81ED-4DB2-BD59-A6C34878D82A}">
                    <a16:rowId xmlns:a16="http://schemas.microsoft.com/office/drawing/2014/main" val="599726231"/>
                  </a:ext>
                </a:extLst>
              </a:tr>
            </a:tbl>
          </a:graphicData>
        </a:graphic>
      </p:graphicFrame>
      <p:sp>
        <p:nvSpPr>
          <p:cNvPr id="4" name="TextBox 3">
            <a:extLst>
              <a:ext uri="{FF2B5EF4-FFF2-40B4-BE49-F238E27FC236}">
                <a16:creationId xmlns:a16="http://schemas.microsoft.com/office/drawing/2014/main" id="{671EBB09-D70C-21B9-1124-B34970FEAB91}"/>
              </a:ext>
            </a:extLst>
          </p:cNvPr>
          <p:cNvSpPr txBox="1"/>
          <p:nvPr/>
        </p:nvSpPr>
        <p:spPr>
          <a:xfrm>
            <a:off x="2862263" y="1050454"/>
            <a:ext cx="646747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2"/>
              </a:rPr>
              <a:t>I0325 Schedules CHIG 01102026 </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available to view on CP page</a:t>
            </a:r>
          </a:p>
        </p:txBody>
      </p:sp>
    </p:spTree>
    <p:extLst>
      <p:ext uri="{BB962C8B-B14F-4D97-AF65-F5344CB8AC3E}">
        <p14:creationId xmlns:p14="http://schemas.microsoft.com/office/powerpoint/2010/main" val="257464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D7FCD-BD65-88CE-B5DA-46BBF2C30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6E62B-71ED-603F-7422-AFC3A4CE7E12}"/>
              </a:ext>
            </a:extLst>
          </p:cNvPr>
          <p:cNvSpPr>
            <a:spLocks noGrp="1"/>
          </p:cNvSpPr>
          <p:nvPr>
            <p:ph type="title"/>
          </p:nvPr>
        </p:nvSpPr>
        <p:spPr/>
        <p:txBody>
          <a:bodyPr>
            <a:normAutofit/>
          </a:bodyPr>
          <a:lstStyle/>
          <a:p>
            <a:r>
              <a:rPr lang="en-US"/>
              <a:t>I0325 – </a:t>
            </a:r>
            <a:r>
              <a:rPr lang="en-GB"/>
              <a:t>Scope list – Progress</a:t>
            </a:r>
          </a:p>
        </p:txBody>
      </p:sp>
      <p:graphicFrame>
        <p:nvGraphicFramePr>
          <p:cNvPr id="6" name="Table 5">
            <a:extLst>
              <a:ext uri="{FF2B5EF4-FFF2-40B4-BE49-F238E27FC236}">
                <a16:creationId xmlns:a16="http://schemas.microsoft.com/office/drawing/2014/main" id="{448590BF-307B-D042-C5FC-14B1609B4AD5}"/>
              </a:ext>
            </a:extLst>
          </p:cNvPr>
          <p:cNvGraphicFramePr>
            <a:graphicFrameLocks noGrp="1"/>
          </p:cNvGraphicFramePr>
          <p:nvPr/>
        </p:nvGraphicFramePr>
        <p:xfrm>
          <a:off x="2207190" y="1843879"/>
          <a:ext cx="7777620" cy="2818800"/>
        </p:xfrm>
        <a:graphic>
          <a:graphicData uri="http://schemas.openxmlformats.org/drawingml/2006/table">
            <a:tbl>
              <a:tblPr>
                <a:tableStyleId>{0505E3EF-67EA-436B-97B2-0124C06EBD24}</a:tableStyleId>
              </a:tblPr>
              <a:tblGrid>
                <a:gridCol w="4778462">
                  <a:extLst>
                    <a:ext uri="{9D8B030D-6E8A-4147-A177-3AD203B41FA5}">
                      <a16:colId xmlns:a16="http://schemas.microsoft.com/office/drawing/2014/main" val="1554261730"/>
                    </a:ext>
                  </a:extLst>
                </a:gridCol>
                <a:gridCol w="2999158">
                  <a:extLst>
                    <a:ext uri="{9D8B030D-6E8A-4147-A177-3AD203B41FA5}">
                      <a16:colId xmlns:a16="http://schemas.microsoft.com/office/drawing/2014/main" val="1964725529"/>
                    </a:ext>
                  </a:extLst>
                </a:gridCol>
              </a:tblGrid>
              <a:tr h="313200">
                <a:tc>
                  <a:txBody>
                    <a:bodyPr/>
                    <a:lstStyle/>
                    <a:p>
                      <a:pPr marL="72000" marR="0" lvl="0" indent="0" algn="l" defTabSz="914400" rtl="0" eaLnBrk="1" fontAlgn="t" latinLnBrk="0" hangingPunct="1">
                        <a:lnSpc>
                          <a:spcPct val="100000"/>
                        </a:lnSpc>
                        <a:spcBef>
                          <a:spcPts val="1200"/>
                        </a:spcBef>
                        <a:spcAft>
                          <a:spcPts val="0"/>
                        </a:spcAft>
                        <a:buClrTx/>
                        <a:buSzTx/>
                        <a:buFontTx/>
                        <a:buNone/>
                        <a:tabLst/>
                        <a:defRPr/>
                      </a:pPr>
                      <a:r>
                        <a:rPr lang="en-GB" sz="1600" b="1">
                          <a:solidFill>
                            <a:schemeClr val="tx1"/>
                          </a:solidFill>
                          <a:latin typeface="Roboto" panose="02000000000000000000" pitchFamily="2" charset="0"/>
                          <a:ea typeface="Roboto" panose="02000000000000000000" pitchFamily="2" charset="0"/>
                          <a:cs typeface="Roboto" panose="02000000000000000000" pitchFamily="2" charset="0"/>
                        </a:rPr>
                        <a:t>Category 2 Products</a:t>
                      </a:r>
                    </a:p>
                  </a:txBody>
                  <a:tcPr marL="0" marR="0" marT="0" marB="0" anchor="b"/>
                </a:tc>
                <a:tc>
                  <a:txBody>
                    <a:bodyPr/>
                    <a:lstStyle/>
                    <a:p>
                      <a:pPr marL="72000" algn="l" fontAlgn="t">
                        <a:buNone/>
                      </a:pPr>
                      <a:r>
                        <a:rPr lang="en-GB" sz="1600" b="1"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Status</a:t>
                      </a:r>
                      <a:endParaRPr lang="en-GB" sz="1600" b="1"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3710986339"/>
                  </a:ext>
                </a:extLst>
              </a:tr>
              <a:tr h="313200">
                <a:tc>
                  <a:txBody>
                    <a:bodyPr/>
                    <a:lstStyle/>
                    <a:p>
                      <a:pPr marL="72000" lvl="0" algn="l" fontAlgn="t">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Consolidated Metering Code of Practice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nchor="b"/>
                </a:tc>
                <a:extLst>
                  <a:ext uri="{0D108BD9-81ED-4DB2-BD59-A6C34878D82A}">
                    <a16:rowId xmlns:a16="http://schemas.microsoft.com/office/drawing/2014/main" val="2195361919"/>
                  </a:ext>
                </a:extLst>
              </a:tr>
              <a:tr h="313200">
                <a:tc>
                  <a:txBody>
                    <a:bodyPr/>
                    <a:lstStyle/>
                    <a:p>
                      <a:pPr marL="72000" lvl="0" algn="l" fontAlgn="b">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CSS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nchor="b"/>
                </a:tc>
                <a:extLst>
                  <a:ext uri="{0D108BD9-81ED-4DB2-BD59-A6C34878D82A}">
                    <a16:rowId xmlns:a16="http://schemas.microsoft.com/office/drawing/2014/main" val="1715131966"/>
                  </a:ext>
                </a:extLst>
              </a:tr>
              <a:tr h="313200">
                <a:tc>
                  <a:txBody>
                    <a:bodyPr/>
                    <a:lstStyle/>
                    <a:p>
                      <a:pPr marL="72000" lvl="0" algn="l" fontAlgn="b">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EES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nchor="b"/>
                </a:tc>
                <a:extLst>
                  <a:ext uri="{0D108BD9-81ED-4DB2-BD59-A6C34878D82A}">
                    <a16:rowId xmlns:a16="http://schemas.microsoft.com/office/drawing/2014/main" val="198192992"/>
                  </a:ext>
                </a:extLst>
              </a:tr>
              <a:tr h="313200">
                <a:tc>
                  <a:txBody>
                    <a:bodyPr/>
                    <a:lstStyle/>
                    <a:p>
                      <a:pPr marL="72000" lvl="0" algn="l" fontAlgn="b">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ERDS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nchor="b"/>
                </a:tc>
                <a:extLst>
                  <a:ext uri="{0D108BD9-81ED-4DB2-BD59-A6C34878D82A}">
                    <a16:rowId xmlns:a16="http://schemas.microsoft.com/office/drawing/2014/main" val="2932145741"/>
                  </a:ext>
                </a:extLst>
              </a:tr>
              <a:tr h="313200">
                <a:tc>
                  <a:txBody>
                    <a:bodyPr/>
                    <a:lstStyle/>
                    <a:p>
                      <a:pPr marL="72000" marR="0" lvl="0" indent="0" algn="l" defTabSz="914400" rtl="0" eaLnBrk="1" fontAlgn="b" latinLnBrk="0" hangingPunct="1">
                        <a:lnSpc>
                          <a:spcPct val="100000"/>
                        </a:lnSpc>
                        <a:spcBef>
                          <a:spcPts val="120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PARC</a:t>
                      </a: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878296292"/>
                  </a:ext>
                </a:extLst>
              </a:tr>
              <a:tr h="313200">
                <a:tc>
                  <a:txBody>
                    <a:bodyPr/>
                    <a:lstStyle/>
                    <a:p>
                      <a:pPr marL="72000" lvl="0" algn="l" fontAlgn="b">
                        <a:spcBef>
                          <a:spcPts val="1200"/>
                        </a:spcBef>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Rules for the Completion of Electricity Market Messages</a:t>
                      </a: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(New with R0266) In Progress</a:t>
                      </a:r>
                    </a:p>
                  </a:txBody>
                  <a:tcPr marL="36000" marR="36000" marT="36000" marB="36000" anchor="b"/>
                </a:tc>
                <a:extLst>
                  <a:ext uri="{0D108BD9-81ED-4DB2-BD59-A6C34878D82A}">
                    <a16:rowId xmlns:a16="http://schemas.microsoft.com/office/drawing/2014/main" val="675034417"/>
                  </a:ext>
                </a:extLst>
              </a:tr>
              <a:tr h="313200">
                <a:tc>
                  <a:txBody>
                    <a:bodyPr/>
                    <a:lstStyle/>
                    <a:p>
                      <a:pPr marL="72000" lvl="0" algn="l" fontAlgn="b">
                        <a:spcBef>
                          <a:spcPts val="1200"/>
                        </a:spcBef>
                        <a:buNone/>
                      </a:pPr>
                      <a:r>
                        <a:rPr lang="en-GB" sz="1400">
                          <a:solidFill>
                            <a:srgbClr val="000000"/>
                          </a:solidFill>
                          <a:latin typeface="Roboto" panose="02000000000000000000" pitchFamily="2" charset="0"/>
                          <a:ea typeface="Roboto" panose="02000000000000000000" pitchFamily="2" charset="0"/>
                          <a:cs typeface="Roboto" panose="02000000000000000000" pitchFamily="2" charset="0"/>
                        </a:rPr>
                        <a:t>Market Message and Data Item Catalogues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3079700695"/>
                  </a:ext>
                </a:extLst>
              </a:tr>
              <a:tr h="31320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GB" sz="1400" b="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EES API Spec (and EES related products)</a:t>
                      </a:r>
                      <a:endParaRPr lang="en-GB" sz="14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IA triggered with EES Provider</a:t>
                      </a:r>
                    </a:p>
                  </a:txBody>
                  <a:tcPr marL="36000" marR="36000" marT="36000" marB="36000" anchor="b"/>
                </a:tc>
                <a:extLst>
                  <a:ext uri="{0D108BD9-81ED-4DB2-BD59-A6C34878D82A}">
                    <a16:rowId xmlns:a16="http://schemas.microsoft.com/office/drawing/2014/main" val="2150423116"/>
                  </a:ext>
                </a:extLst>
              </a:tr>
            </a:tbl>
          </a:graphicData>
        </a:graphic>
      </p:graphicFrame>
    </p:spTree>
    <p:extLst>
      <p:ext uri="{BB962C8B-B14F-4D97-AF65-F5344CB8AC3E}">
        <p14:creationId xmlns:p14="http://schemas.microsoft.com/office/powerpoint/2010/main" val="244575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B12FD-4BA5-A58A-B061-8EB080A7C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1A6DD-8F69-970F-6194-CBAB6FF1E4AA}"/>
              </a:ext>
            </a:extLst>
          </p:cNvPr>
          <p:cNvSpPr>
            <a:spLocks noGrp="1"/>
          </p:cNvSpPr>
          <p:nvPr>
            <p:ph type="title"/>
          </p:nvPr>
        </p:nvSpPr>
        <p:spPr/>
        <p:txBody>
          <a:bodyPr>
            <a:normAutofit/>
          </a:bodyPr>
          <a:lstStyle/>
          <a:p>
            <a:r>
              <a:rPr lang="en-US"/>
              <a:t>I0325 – </a:t>
            </a:r>
            <a:r>
              <a:rPr lang="en-GB"/>
              <a:t>REC Main Body</a:t>
            </a:r>
          </a:p>
        </p:txBody>
      </p:sp>
      <p:sp>
        <p:nvSpPr>
          <p:cNvPr id="5" name="TextBox 4">
            <a:extLst>
              <a:ext uri="{FF2B5EF4-FFF2-40B4-BE49-F238E27FC236}">
                <a16:creationId xmlns:a16="http://schemas.microsoft.com/office/drawing/2014/main" id="{5E3C920A-23BE-5687-7F5A-2DA8821044A1}"/>
              </a:ext>
            </a:extLst>
          </p:cNvPr>
          <p:cNvSpPr txBox="1"/>
          <p:nvPr/>
        </p:nvSpPr>
        <p:spPr>
          <a:xfrm>
            <a:off x="541400" y="1463468"/>
            <a:ext cx="10477119" cy="20282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 impacted paragraph</a:t>
            </a:r>
          </a:p>
          <a:p>
            <a:pPr marL="685800" marR="0" lvl="1"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references to MHHS Implementation</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5.25 relates to wider than M15 and the Code Manager proposal is that it should only be removed when section C12 is removed from the BSC. Therefore, this will not be taken forward within R0325.</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436AD8C0-7D19-8178-DEF9-8EA22BA6442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370000" y="3989201"/>
            <a:ext cx="7452000" cy="1706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32673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89E53-5D1D-FD3D-C552-D57F86C38F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6EE6FC-298E-CCAA-ACE4-EC6D5FDFD600}"/>
              </a:ext>
            </a:extLst>
          </p:cNvPr>
          <p:cNvSpPr>
            <a:spLocks noGrp="1"/>
          </p:cNvSpPr>
          <p:nvPr>
            <p:ph type="title"/>
          </p:nvPr>
        </p:nvSpPr>
        <p:spPr>
          <a:xfrm>
            <a:off x="838200" y="365125"/>
            <a:ext cx="9796272" cy="660111"/>
          </a:xfrm>
        </p:spPr>
        <p:txBody>
          <a:bodyPr>
            <a:normAutofit fontScale="90000"/>
          </a:bodyPr>
          <a:lstStyle/>
          <a:p>
            <a:r>
              <a:rPr lang="en-US"/>
              <a:t>I0325 – </a:t>
            </a:r>
            <a:r>
              <a:rPr lang="en-GB"/>
              <a:t>Schedule 1 - Interpretations and Definitions</a:t>
            </a:r>
          </a:p>
        </p:txBody>
      </p:sp>
      <p:sp>
        <p:nvSpPr>
          <p:cNvPr id="5" name="TextBox 4">
            <a:extLst>
              <a:ext uri="{FF2B5EF4-FFF2-40B4-BE49-F238E27FC236}">
                <a16:creationId xmlns:a16="http://schemas.microsoft.com/office/drawing/2014/main" id="{0C170BC5-5C66-A421-841F-5D99D1497EC8}"/>
              </a:ext>
            </a:extLst>
          </p:cNvPr>
          <p:cNvSpPr txBox="1"/>
          <p:nvPr/>
        </p:nvSpPr>
        <p:spPr>
          <a:xfrm>
            <a:off x="541401" y="1646348"/>
            <a:ext cx="9796272" cy="20559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 / Final checks in progress</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28 definitions removal for I0325.</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6 impacted definitions that need amending for I0325.</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3 definitions identified for removal post M16.</a:t>
            </a:r>
          </a:p>
          <a:p>
            <a:pPr marL="285750" marR="0" lvl="0" indent="-285750" algn="l" defTabSz="914400" rtl="0" eaLnBrk="1" fontAlgn="t"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28685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16E0C-35F7-2B1F-8B51-0E69682CC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BE2B9-EF7C-CC24-12E6-3620A03864D0}"/>
              </a:ext>
            </a:extLst>
          </p:cNvPr>
          <p:cNvSpPr>
            <a:spLocks noGrp="1"/>
          </p:cNvSpPr>
          <p:nvPr>
            <p:ph type="title"/>
          </p:nvPr>
        </p:nvSpPr>
        <p:spPr/>
        <p:txBody>
          <a:bodyPr>
            <a:normAutofit fontScale="90000"/>
          </a:bodyPr>
          <a:lstStyle/>
          <a:p>
            <a:r>
              <a:rPr lang="en-US"/>
              <a:t>I0325 – </a:t>
            </a:r>
            <a:r>
              <a:rPr lang="en-GB"/>
              <a:t>Schedule 18 - Green Deal Arrangements</a:t>
            </a:r>
          </a:p>
        </p:txBody>
      </p:sp>
      <p:sp>
        <p:nvSpPr>
          <p:cNvPr id="5" name="TextBox 4">
            <a:extLst>
              <a:ext uri="{FF2B5EF4-FFF2-40B4-BE49-F238E27FC236}">
                <a16:creationId xmlns:a16="http://schemas.microsoft.com/office/drawing/2014/main" id="{383C54E0-7F4B-E714-2E82-E4D7EB71A940}"/>
              </a:ext>
            </a:extLst>
          </p:cNvPr>
          <p:cNvSpPr txBox="1"/>
          <p:nvPr/>
        </p:nvSpPr>
        <p:spPr>
          <a:xfrm>
            <a:off x="541401" y="1280588"/>
            <a:ext cx="3830574" cy="23678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4 impacted paragraphs and 8 subparagraphs within interface tables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references to Market Domain Data and replacing them with Industry Standing Data</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Updating reference to change request form</a:t>
            </a:r>
          </a:p>
        </p:txBody>
      </p:sp>
      <p:pic>
        <p:nvPicPr>
          <p:cNvPr id="6" name="Picture 5">
            <a:extLst>
              <a:ext uri="{FF2B5EF4-FFF2-40B4-BE49-F238E27FC236}">
                <a16:creationId xmlns:a16="http://schemas.microsoft.com/office/drawing/2014/main" id="{57C7D707-3299-4241-C400-7525D58CB08B}"/>
              </a:ext>
            </a:extLst>
          </p:cNvPr>
          <p:cNvPicPr>
            <a:picLocks noChangeAspect="1"/>
          </p:cNvPicPr>
          <p:nvPr/>
        </p:nvPicPr>
        <p:blipFill>
          <a:blip r:embed="rId2"/>
          <a:srcRect l="4791" r="4535"/>
          <a:stretch>
            <a:fillRect/>
          </a:stretch>
        </p:blipFill>
        <p:spPr>
          <a:xfrm>
            <a:off x="4536567" y="1967860"/>
            <a:ext cx="7452000" cy="13367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1E78EE49-B16C-6BC6-6835-748F282A2694}"/>
              </a:ext>
            </a:extLst>
          </p:cNvPr>
          <p:cNvPicPr>
            <a:picLocks noChangeAspect="1"/>
          </p:cNvPicPr>
          <p:nvPr/>
        </p:nvPicPr>
        <p:blipFill>
          <a:blip r:embed="rId3"/>
          <a:srcRect t="1976"/>
          <a:stretch>
            <a:fillRect/>
          </a:stretch>
        </p:blipFill>
        <p:spPr>
          <a:xfrm>
            <a:off x="1848000" y="3803899"/>
            <a:ext cx="8496000" cy="2916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03289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C2D47-3E11-9527-302B-151A50E8D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C62F5-2103-0E44-F710-0FD0D3242554}"/>
              </a:ext>
            </a:extLst>
          </p:cNvPr>
          <p:cNvSpPr>
            <a:spLocks noGrp="1"/>
          </p:cNvSpPr>
          <p:nvPr>
            <p:ph type="title"/>
          </p:nvPr>
        </p:nvSpPr>
        <p:spPr/>
        <p:txBody>
          <a:bodyPr>
            <a:normAutofit fontScale="90000"/>
          </a:bodyPr>
          <a:lstStyle/>
          <a:p>
            <a:pPr fontAlgn="t"/>
            <a:r>
              <a:rPr lang="en-US"/>
              <a:t>I0325 – </a:t>
            </a:r>
            <a:r>
              <a:rPr lang="en-GB"/>
              <a:t>Schedule 24 - Switching Data Management</a:t>
            </a:r>
          </a:p>
        </p:txBody>
      </p:sp>
      <p:sp>
        <p:nvSpPr>
          <p:cNvPr id="5" name="TextBox 4">
            <a:extLst>
              <a:ext uri="{FF2B5EF4-FFF2-40B4-BE49-F238E27FC236}">
                <a16:creationId xmlns:a16="http://schemas.microsoft.com/office/drawing/2014/main" id="{82C2C691-AAD3-2CBE-BFEB-7500B749D048}"/>
              </a:ext>
            </a:extLst>
          </p:cNvPr>
          <p:cNvSpPr txBox="1"/>
          <p:nvPr/>
        </p:nvSpPr>
        <p:spPr>
          <a:xfrm>
            <a:off x="541400" y="1393131"/>
            <a:ext cx="3957447" cy="23037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 impacted paragraph and 1subparagraph within an interface table</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the reference</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to Data Collector and Data Aggregator (Data Services not added in MHHS drafting as they are not CSS Users)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C41DDD0-F2F7-93F6-87BB-CACBEF2AA4F7}"/>
              </a:ext>
            </a:extLst>
          </p:cNvPr>
          <p:cNvPicPr>
            <a:picLocks noChangeAspect="1"/>
          </p:cNvPicPr>
          <p:nvPr/>
        </p:nvPicPr>
        <p:blipFill>
          <a:blip r:embed="rId2"/>
          <a:stretch>
            <a:fillRect/>
          </a:stretch>
        </p:blipFill>
        <p:spPr>
          <a:xfrm>
            <a:off x="4498848" y="1847769"/>
            <a:ext cx="7452629" cy="16485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8AC112FF-0731-488F-63DD-DFBD01C94EB9}"/>
              </a:ext>
            </a:extLst>
          </p:cNvPr>
          <p:cNvPicPr>
            <a:picLocks noChangeAspect="1"/>
          </p:cNvPicPr>
          <p:nvPr/>
        </p:nvPicPr>
        <p:blipFill>
          <a:blip r:embed="rId3"/>
          <a:stretch>
            <a:fillRect/>
          </a:stretch>
        </p:blipFill>
        <p:spPr>
          <a:xfrm>
            <a:off x="1830000" y="4342971"/>
            <a:ext cx="8532000" cy="1705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1039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35785-ED73-A28D-F34B-D694926D6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7B5FAF-2E35-D976-557A-C692F0BFF0B6}"/>
              </a:ext>
            </a:extLst>
          </p:cNvPr>
          <p:cNvSpPr>
            <a:spLocks noGrp="1"/>
          </p:cNvSpPr>
          <p:nvPr>
            <p:ph type="title"/>
          </p:nvPr>
        </p:nvSpPr>
        <p:spPr/>
        <p:txBody>
          <a:bodyPr>
            <a:normAutofit fontScale="90000"/>
          </a:bodyPr>
          <a:lstStyle/>
          <a:p>
            <a:r>
              <a:rPr lang="en-US"/>
              <a:t>I0325 – </a:t>
            </a:r>
            <a:r>
              <a:rPr lang="en-GB"/>
              <a:t>Schedule 25 - Central Switching Service</a:t>
            </a:r>
          </a:p>
        </p:txBody>
      </p:sp>
      <p:sp>
        <p:nvSpPr>
          <p:cNvPr id="5" name="TextBox 4">
            <a:extLst>
              <a:ext uri="{FF2B5EF4-FFF2-40B4-BE49-F238E27FC236}">
                <a16:creationId xmlns:a16="http://schemas.microsoft.com/office/drawing/2014/main" id="{66B53BE5-610D-ABF2-8EA7-E89868E87186}"/>
              </a:ext>
            </a:extLst>
          </p:cNvPr>
          <p:cNvSpPr txBox="1"/>
          <p:nvPr/>
        </p:nvSpPr>
        <p:spPr>
          <a:xfrm>
            <a:off x="541401" y="1463468"/>
            <a:ext cx="3830574" cy="19189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3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the reference</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to Data Collector and Data Aggregator (Data Services not added in MHHS drafting as they are not CSS Users)</a:t>
            </a: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390BB0F1-F9FE-629D-288D-8A3A40D7D7D3}"/>
              </a:ext>
            </a:extLst>
          </p:cNvPr>
          <p:cNvPicPr>
            <a:picLocks noChangeAspect="1"/>
          </p:cNvPicPr>
          <p:nvPr/>
        </p:nvPicPr>
        <p:blipFill>
          <a:blip r:embed="rId2"/>
          <a:stretch>
            <a:fillRect/>
          </a:stretch>
        </p:blipFill>
        <p:spPr>
          <a:xfrm>
            <a:off x="4371975" y="1836228"/>
            <a:ext cx="7452000" cy="8673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64B91EF0-3905-8539-4C2E-1B0FE4055852}"/>
              </a:ext>
            </a:extLst>
          </p:cNvPr>
          <p:cNvPicPr>
            <a:picLocks noChangeAspect="1"/>
          </p:cNvPicPr>
          <p:nvPr/>
        </p:nvPicPr>
        <p:blipFill>
          <a:blip r:embed="rId3"/>
          <a:stretch>
            <a:fillRect/>
          </a:stretch>
        </p:blipFill>
        <p:spPr>
          <a:xfrm>
            <a:off x="838200" y="3703590"/>
            <a:ext cx="3313176" cy="28344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74C76DDE-3268-8FF5-1983-6E5BF69B0856}"/>
              </a:ext>
            </a:extLst>
          </p:cNvPr>
          <p:cNvPicPr>
            <a:picLocks noChangeAspect="1"/>
          </p:cNvPicPr>
          <p:nvPr/>
        </p:nvPicPr>
        <p:blipFill>
          <a:blip r:embed="rId4"/>
          <a:srcRect r="2003"/>
          <a:stretch>
            <a:fillRect/>
          </a:stretch>
        </p:blipFill>
        <p:spPr>
          <a:xfrm>
            <a:off x="4371975" y="2903778"/>
            <a:ext cx="7452000" cy="12896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17948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1806E-47A0-E43D-9833-A00D48B6577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1E20EA9-8929-F8D0-65F8-F7809ADC1B12}"/>
              </a:ext>
            </a:extLst>
          </p:cNvPr>
          <p:cNvPicPr>
            <a:picLocks noChangeAspect="1"/>
          </p:cNvPicPr>
          <p:nvPr/>
        </p:nvPicPr>
        <p:blipFill>
          <a:blip r:embed="rId2"/>
          <a:stretch>
            <a:fillRect/>
          </a:stretch>
        </p:blipFill>
        <p:spPr>
          <a:xfrm>
            <a:off x="2190000" y="3542725"/>
            <a:ext cx="7812000" cy="30150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C79EB5C3-CD0B-A629-DAF6-2521ED2BB5A6}"/>
              </a:ext>
            </a:extLst>
          </p:cNvPr>
          <p:cNvSpPr>
            <a:spLocks noGrp="1"/>
          </p:cNvSpPr>
          <p:nvPr>
            <p:ph type="title"/>
          </p:nvPr>
        </p:nvSpPr>
        <p:spPr/>
        <p:txBody>
          <a:bodyPr>
            <a:normAutofit/>
          </a:bodyPr>
          <a:lstStyle/>
          <a:p>
            <a:r>
              <a:rPr lang="en-US"/>
              <a:t>I0325 – </a:t>
            </a:r>
            <a:r>
              <a:rPr lang="en-GB"/>
              <a:t>Schedule 27 - RMP Lifecycle</a:t>
            </a:r>
          </a:p>
        </p:txBody>
      </p:sp>
      <p:sp>
        <p:nvSpPr>
          <p:cNvPr id="5" name="TextBox 4">
            <a:extLst>
              <a:ext uri="{FF2B5EF4-FFF2-40B4-BE49-F238E27FC236}">
                <a16:creationId xmlns:a16="http://schemas.microsoft.com/office/drawing/2014/main" id="{32F20FD2-5D6B-EB10-1CC2-824B4E199C95}"/>
              </a:ext>
            </a:extLst>
          </p:cNvPr>
          <p:cNvSpPr txBox="1"/>
          <p:nvPr/>
        </p:nvSpPr>
        <p:spPr>
          <a:xfrm>
            <a:off x="541400" y="1280588"/>
            <a:ext cx="4039743" cy="20821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 impacted paragraph and 13 subparagraphs within interface tables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‘non-MHHS Metering Points’ and ‘MHHS Metering Points’ references, as all will be in MHHS arrangements so no distinction to make</a:t>
            </a:r>
          </a:p>
        </p:txBody>
      </p:sp>
      <p:pic>
        <p:nvPicPr>
          <p:cNvPr id="4" name="Picture 3">
            <a:extLst>
              <a:ext uri="{FF2B5EF4-FFF2-40B4-BE49-F238E27FC236}">
                <a16:creationId xmlns:a16="http://schemas.microsoft.com/office/drawing/2014/main" id="{5B9E159B-E35B-DD4C-561E-B5BB6903F951}"/>
              </a:ext>
            </a:extLst>
          </p:cNvPr>
          <p:cNvPicPr>
            <a:picLocks noChangeAspect="1"/>
          </p:cNvPicPr>
          <p:nvPr/>
        </p:nvPicPr>
        <p:blipFill>
          <a:blip r:embed="rId3"/>
          <a:srcRect t="2901"/>
          <a:stretch>
            <a:fillRect/>
          </a:stretch>
        </p:blipFill>
        <p:spPr>
          <a:xfrm>
            <a:off x="4581143" y="1992364"/>
            <a:ext cx="7452000" cy="984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3928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5B3D0-264A-7EA9-0117-17C101122F7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99E15B7-EBE8-2EDE-4696-DC87B74050C7}"/>
              </a:ext>
            </a:extLst>
          </p:cNvPr>
          <p:cNvPicPr>
            <a:picLocks noChangeAspect="1"/>
          </p:cNvPicPr>
          <p:nvPr/>
        </p:nvPicPr>
        <p:blipFill>
          <a:blip r:embed="rId3"/>
          <a:stretch>
            <a:fillRect/>
          </a:stretch>
        </p:blipFill>
        <p:spPr>
          <a:xfrm>
            <a:off x="221360" y="3688273"/>
            <a:ext cx="7308000" cy="31330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00917577-58AC-EF51-A1EE-FB60E09A0369}"/>
              </a:ext>
            </a:extLst>
          </p:cNvPr>
          <p:cNvSpPr>
            <a:spLocks noGrp="1"/>
          </p:cNvSpPr>
          <p:nvPr>
            <p:ph type="title"/>
          </p:nvPr>
        </p:nvSpPr>
        <p:spPr/>
        <p:txBody>
          <a:bodyPr>
            <a:normAutofit fontScale="90000"/>
          </a:bodyPr>
          <a:lstStyle/>
          <a:p>
            <a:pPr fontAlgn="t"/>
            <a:r>
              <a:rPr lang="en-US"/>
              <a:t>I0325 – </a:t>
            </a:r>
            <a:r>
              <a:rPr lang="en-GB"/>
              <a:t>Schedule 29 - Address Management</a:t>
            </a:r>
          </a:p>
        </p:txBody>
      </p:sp>
      <p:sp>
        <p:nvSpPr>
          <p:cNvPr id="5" name="TextBox 4">
            <a:extLst>
              <a:ext uri="{FF2B5EF4-FFF2-40B4-BE49-F238E27FC236}">
                <a16:creationId xmlns:a16="http://schemas.microsoft.com/office/drawing/2014/main" id="{B8EF844A-9A39-80C5-059B-F2B5D970CBD4}"/>
              </a:ext>
            </a:extLst>
          </p:cNvPr>
          <p:cNvSpPr txBox="1"/>
          <p:nvPr/>
        </p:nvSpPr>
        <p:spPr>
          <a:xfrm>
            <a:off x="541401" y="1280588"/>
            <a:ext cx="3830574" cy="17892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3 impacted paragraphs, 1 interface table impact</a:t>
            </a:r>
          </a:p>
          <a:p>
            <a:pPr marL="685800" marR="0" lvl="1"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‘non-MHHS Metering Points’ and ‘MHHS Metering Points’ references</a:t>
            </a:r>
          </a:p>
        </p:txBody>
      </p:sp>
      <p:grpSp>
        <p:nvGrpSpPr>
          <p:cNvPr id="6" name="Group 5">
            <a:extLst>
              <a:ext uri="{FF2B5EF4-FFF2-40B4-BE49-F238E27FC236}">
                <a16:creationId xmlns:a16="http://schemas.microsoft.com/office/drawing/2014/main" id="{0F4645AB-4118-A874-701B-6909CF6F43A3}"/>
              </a:ext>
            </a:extLst>
          </p:cNvPr>
          <p:cNvGrpSpPr/>
          <p:nvPr/>
        </p:nvGrpSpPr>
        <p:grpSpPr>
          <a:xfrm>
            <a:off x="4408551" y="1383700"/>
            <a:ext cx="7452000" cy="2353658"/>
            <a:chOff x="4408551" y="1383700"/>
            <a:chExt cx="7452000" cy="2353658"/>
          </a:xfrm>
        </p:grpSpPr>
        <p:pic>
          <p:nvPicPr>
            <p:cNvPr id="4" name="Picture 3">
              <a:extLst>
                <a:ext uri="{FF2B5EF4-FFF2-40B4-BE49-F238E27FC236}">
                  <a16:creationId xmlns:a16="http://schemas.microsoft.com/office/drawing/2014/main" id="{BC8FCC7A-720A-E21B-3559-A3E2BEFF883D}"/>
                </a:ext>
              </a:extLst>
            </p:cNvPr>
            <p:cNvPicPr>
              <a:picLocks noChangeAspect="1"/>
            </p:cNvPicPr>
            <p:nvPr/>
          </p:nvPicPr>
          <p:blipFill>
            <a:blip r:embed="rId4"/>
            <a:stretch>
              <a:fillRect/>
            </a:stretch>
          </p:blipFill>
          <p:spPr>
            <a:xfrm>
              <a:off x="4408551" y="1383700"/>
              <a:ext cx="7452000" cy="8714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A69D2410-26F7-2D62-0D92-F1F9026A7167}"/>
                </a:ext>
              </a:extLst>
            </p:cNvPr>
            <p:cNvPicPr>
              <a:picLocks noChangeAspect="1"/>
            </p:cNvPicPr>
            <p:nvPr/>
          </p:nvPicPr>
          <p:blipFill>
            <a:blip r:embed="rId5"/>
            <a:stretch>
              <a:fillRect/>
            </a:stretch>
          </p:blipFill>
          <p:spPr>
            <a:xfrm>
              <a:off x="4408551" y="2333411"/>
              <a:ext cx="7452000" cy="709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BEFE707C-21CF-B993-5649-986FE7742FB7}"/>
                </a:ext>
              </a:extLst>
            </p:cNvPr>
            <p:cNvPicPr>
              <a:picLocks noChangeAspect="1"/>
            </p:cNvPicPr>
            <p:nvPr/>
          </p:nvPicPr>
          <p:blipFill>
            <a:blip r:embed="rId6"/>
            <a:stretch>
              <a:fillRect/>
            </a:stretch>
          </p:blipFill>
          <p:spPr>
            <a:xfrm>
              <a:off x="4408551" y="3120641"/>
              <a:ext cx="7452000" cy="616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58610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0F3D4-D323-4566-2328-68A33A6B8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A6DE1E-0475-001F-EDDB-FEBE1F9BF229}"/>
              </a:ext>
            </a:extLst>
          </p:cNvPr>
          <p:cNvSpPr>
            <a:spLocks noGrp="1"/>
          </p:cNvSpPr>
          <p:nvPr>
            <p:ph type="title"/>
          </p:nvPr>
        </p:nvSpPr>
        <p:spPr/>
        <p:txBody>
          <a:bodyPr>
            <a:normAutofit fontScale="90000"/>
          </a:bodyPr>
          <a:lstStyle/>
          <a:p>
            <a:pPr fontAlgn="t"/>
            <a:r>
              <a:rPr lang="en-US"/>
              <a:t>I0325 – </a:t>
            </a:r>
            <a:r>
              <a:rPr lang="en-GB"/>
              <a:t>Schedule 30 - Resolution of Consumer Facing Switching and Billing Issues</a:t>
            </a:r>
          </a:p>
        </p:txBody>
      </p:sp>
      <p:sp>
        <p:nvSpPr>
          <p:cNvPr id="5" name="TextBox 4">
            <a:extLst>
              <a:ext uri="{FF2B5EF4-FFF2-40B4-BE49-F238E27FC236}">
                <a16:creationId xmlns:a16="http://schemas.microsoft.com/office/drawing/2014/main" id="{F9E22DD1-EC7B-84E6-4DBB-54715CF12223}"/>
              </a:ext>
            </a:extLst>
          </p:cNvPr>
          <p:cNvSpPr txBox="1"/>
          <p:nvPr/>
        </p:nvSpPr>
        <p:spPr>
          <a:xfrm>
            <a:off x="541401" y="1463468"/>
            <a:ext cx="3830574" cy="24611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13 impacted paragraphs </a:t>
            </a:r>
          </a:p>
          <a:p>
            <a:pPr marL="685800" marR="0" lvl="1"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Switching ‘MHHS Metering Points’ to ‘electricity RMPs’</a:t>
            </a:r>
          </a:p>
          <a:p>
            <a:pPr marL="685800" marR="0" lvl="1"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Removing ‘Data Collector’ references</a:t>
            </a:r>
          </a:p>
          <a:p>
            <a:pPr marL="685800" marR="0" lvl="1"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Removing ‘non-MHHS Metering Points’ references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06B2AA11-F172-9D26-B70B-B6714ACC7A09}"/>
              </a:ext>
            </a:extLst>
          </p:cNvPr>
          <p:cNvPicPr>
            <a:picLocks noChangeAspect="1"/>
          </p:cNvPicPr>
          <p:nvPr/>
        </p:nvPicPr>
        <p:blipFill>
          <a:blip r:embed="rId2"/>
          <a:stretch>
            <a:fillRect/>
          </a:stretch>
        </p:blipFill>
        <p:spPr>
          <a:xfrm>
            <a:off x="4371975" y="1580579"/>
            <a:ext cx="7278624" cy="42071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7735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8F22E-1715-3DEF-2619-B7D986915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FC37BD-C5FB-49D5-297D-F31FEACA9DFD}"/>
              </a:ext>
            </a:extLst>
          </p:cNvPr>
          <p:cNvSpPr>
            <a:spLocks noGrp="1"/>
          </p:cNvSpPr>
          <p:nvPr>
            <p:ph type="title"/>
          </p:nvPr>
        </p:nvSpPr>
        <p:spPr/>
        <p:txBody>
          <a:bodyPr>
            <a:normAutofit/>
          </a:bodyPr>
          <a:lstStyle/>
          <a:p>
            <a:pPr fontAlgn="t"/>
            <a:r>
              <a:rPr lang="en-US"/>
              <a:t>I0325 – </a:t>
            </a:r>
            <a:r>
              <a:rPr lang="en-GB" err="1"/>
              <a:t>ComCOP</a:t>
            </a:r>
            <a:endParaRPr lang="en-GB"/>
          </a:p>
        </p:txBody>
      </p:sp>
      <p:sp>
        <p:nvSpPr>
          <p:cNvPr id="5" name="TextBox 4">
            <a:extLst>
              <a:ext uri="{FF2B5EF4-FFF2-40B4-BE49-F238E27FC236}">
                <a16:creationId xmlns:a16="http://schemas.microsoft.com/office/drawing/2014/main" id="{FB081BB1-C1E6-A311-437D-B9DAB130234F}"/>
              </a:ext>
            </a:extLst>
          </p:cNvPr>
          <p:cNvSpPr txBox="1"/>
          <p:nvPr/>
        </p:nvSpPr>
        <p:spPr>
          <a:xfrm>
            <a:off x="541401" y="1463468"/>
            <a:ext cx="3830574" cy="1983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2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‘non-MHHS Metering Points’ and ‘MHHS Metering Points’ references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the reference</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to Data Collector</a:t>
            </a:r>
          </a:p>
        </p:txBody>
      </p:sp>
      <p:pic>
        <p:nvPicPr>
          <p:cNvPr id="3" name="Picture 2" descr="image">
            <a:extLst>
              <a:ext uri="{FF2B5EF4-FFF2-40B4-BE49-F238E27FC236}">
                <a16:creationId xmlns:a16="http://schemas.microsoft.com/office/drawing/2014/main" id="{56DF5540-643D-9159-7BBB-898722390891}"/>
              </a:ext>
            </a:extLst>
          </p:cNvPr>
          <p:cNvPicPr>
            <a:picLocks noChangeAspect="1"/>
          </p:cNvPicPr>
          <p:nvPr/>
        </p:nvPicPr>
        <p:blipFill>
          <a:blip r:embed="rId3"/>
          <a:stretch>
            <a:fillRect/>
          </a:stretch>
        </p:blipFill>
        <p:spPr>
          <a:xfrm>
            <a:off x="541401" y="4453607"/>
            <a:ext cx="7452000" cy="1253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C35E9310-8DFA-56FC-2577-28F0608CB6C5}"/>
              </a:ext>
              <a:ext uri="{C183D7F6-B498-43B3-948B-1728B52AA6E4}">
                <adec:decorative xmlns:adec="http://schemas.microsoft.com/office/drawing/2017/decorative" val="1"/>
              </a:ext>
            </a:extLst>
          </p:cNvPr>
          <p:cNvPicPr>
            <a:picLocks noChangeAspect="1"/>
          </p:cNvPicPr>
          <p:nvPr/>
        </p:nvPicPr>
        <p:blipFill>
          <a:blip r:embed="rId4"/>
          <a:srcRect l="3153" b="7817"/>
          <a:stretch>
            <a:fillRect/>
          </a:stretch>
        </p:blipFill>
        <p:spPr>
          <a:xfrm>
            <a:off x="5917331" y="1195012"/>
            <a:ext cx="4780886" cy="285710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3BB2E554-490E-07BB-20B7-CD012BE7C639}"/>
              </a:ext>
            </a:extLst>
          </p:cNvPr>
          <p:cNvSpPr txBox="1"/>
          <p:nvPr/>
        </p:nvSpPr>
        <p:spPr>
          <a:xfrm>
            <a:off x="3913834" y="5883158"/>
            <a:ext cx="6553147" cy="674031"/>
          </a:xfrm>
          <a:prstGeom prst="rect">
            <a:avLst/>
          </a:prstGeom>
          <a:noFill/>
        </p:spPr>
        <p:txBody>
          <a:bodyPr wrap="square">
            <a:spAutoFit/>
          </a:bodyPr>
          <a:lstStyle/>
          <a:p>
            <a:pPr marL="457200" marR="0" lvl="1" indent="0" algn="l" defTabSz="914400" rtl="0" eaLnBrk="1" fontAlgn="auto" latinLnBrk="0" hangingPunct="1">
              <a:lnSpc>
                <a:spcPct val="90000"/>
              </a:lnSpc>
              <a:spcBef>
                <a:spcPts val="500"/>
              </a:spcBef>
              <a:spcAft>
                <a:spcPts val="0"/>
              </a:spcAft>
              <a:buClr>
                <a:srgbClr val="70ADA3"/>
              </a:buClr>
              <a:buSzTx/>
              <a:buFontTx/>
              <a:buNone/>
              <a:tabLst/>
              <a:defRPr/>
            </a:pPr>
            <a:r>
              <a:rPr kumimoji="0" lang="en-GB" sz="1400" b="1" i="0" u="none" strike="noStrike" kern="1200" cap="none" spc="0" normalizeH="0" baseline="0" noProof="0" dirty="0">
                <a:ln>
                  <a:noFill/>
                </a:ln>
                <a:solidFill>
                  <a:srgbClr val="BE6516"/>
                </a:solidFill>
                <a:effectLst/>
                <a:uLnTx/>
                <a:uFillTx/>
                <a:latin typeface="Roboto" panose="02000000000000000000" pitchFamily="2" charset="0"/>
                <a:ea typeface="Roboto" panose="02000000000000000000" pitchFamily="2" charset="0"/>
                <a:cs typeface="+mn-cs"/>
              </a:rPr>
              <a:t>Would attendees prefer that “employees of Data Services” is specified in this example list, as a known valid example? Or should it be removed as redlined here?</a:t>
            </a:r>
          </a:p>
        </p:txBody>
      </p:sp>
    </p:spTree>
    <p:extLst>
      <p:ext uri="{BB962C8B-B14F-4D97-AF65-F5344CB8AC3E}">
        <p14:creationId xmlns:p14="http://schemas.microsoft.com/office/powerpoint/2010/main" val="995767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FC100-2AFB-43B8-9A70-EBAF313009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C16E9D-7FEA-D32D-587E-132FDA6C358B}"/>
              </a:ext>
            </a:extLst>
          </p:cNvPr>
          <p:cNvSpPr>
            <a:spLocks noGrp="1"/>
          </p:cNvSpPr>
          <p:nvPr>
            <p:ph type="title"/>
          </p:nvPr>
        </p:nvSpPr>
        <p:spPr/>
        <p:txBody>
          <a:bodyPr>
            <a:normAutofit/>
          </a:bodyPr>
          <a:lstStyle/>
          <a:p>
            <a:pPr fontAlgn="t"/>
            <a:r>
              <a:rPr lang="en-US"/>
              <a:t>I0325 – </a:t>
            </a:r>
            <a:r>
              <a:rPr lang="en-GB"/>
              <a:t>CSS Service Definition</a:t>
            </a:r>
          </a:p>
        </p:txBody>
      </p:sp>
      <p:sp>
        <p:nvSpPr>
          <p:cNvPr id="5" name="TextBox 4">
            <a:extLst>
              <a:ext uri="{FF2B5EF4-FFF2-40B4-BE49-F238E27FC236}">
                <a16:creationId xmlns:a16="http://schemas.microsoft.com/office/drawing/2014/main" id="{F95879A5-D6B3-B38B-7AB3-A9A408C10EF5}"/>
              </a:ext>
            </a:extLst>
          </p:cNvPr>
          <p:cNvSpPr txBox="1"/>
          <p:nvPr/>
        </p:nvSpPr>
        <p:spPr>
          <a:xfrm>
            <a:off x="541401" y="1463468"/>
            <a:ext cx="3830574" cy="130958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 impacted paragraph</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reference to the MHHS Migration Period</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nvGrpSpPr>
          <p:cNvPr id="8" name="Group 7">
            <a:extLst>
              <a:ext uri="{FF2B5EF4-FFF2-40B4-BE49-F238E27FC236}">
                <a16:creationId xmlns:a16="http://schemas.microsoft.com/office/drawing/2014/main" id="{921D77FE-48B4-4F8F-AE68-8C0A3C45A90E}"/>
              </a:ext>
            </a:extLst>
          </p:cNvPr>
          <p:cNvGrpSpPr/>
          <p:nvPr/>
        </p:nvGrpSpPr>
        <p:grpSpPr>
          <a:xfrm>
            <a:off x="2211959" y="2891924"/>
            <a:ext cx="7654417" cy="3682607"/>
            <a:chOff x="3638423" y="3035282"/>
            <a:chExt cx="4915153" cy="2432175"/>
          </a:xfrm>
        </p:grpSpPr>
        <p:pic>
          <p:nvPicPr>
            <p:cNvPr id="4" name="Picture 3">
              <a:extLst>
                <a:ext uri="{FF2B5EF4-FFF2-40B4-BE49-F238E27FC236}">
                  <a16:creationId xmlns:a16="http://schemas.microsoft.com/office/drawing/2014/main" id="{524372E7-281A-56DF-06E9-4527E56112D7}"/>
                </a:ext>
              </a:extLst>
            </p:cNvPr>
            <p:cNvPicPr>
              <a:picLocks noChangeAspect="1"/>
            </p:cNvPicPr>
            <p:nvPr/>
          </p:nvPicPr>
          <p:blipFill>
            <a:blip r:embed="rId2"/>
            <a:stretch>
              <a:fillRect/>
            </a:stretch>
          </p:blipFill>
          <p:spPr>
            <a:xfrm>
              <a:off x="3638423" y="3035282"/>
              <a:ext cx="4915153" cy="787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D0E53B8A-0FFB-1479-A496-1BD4A1D7C7E8}"/>
                </a:ext>
              </a:extLst>
            </p:cNvPr>
            <p:cNvPicPr>
              <a:picLocks noChangeAspect="1"/>
            </p:cNvPicPr>
            <p:nvPr/>
          </p:nvPicPr>
          <p:blipFill>
            <a:blip r:embed="rId3"/>
            <a:stretch>
              <a:fillRect/>
            </a:stretch>
          </p:blipFill>
          <p:spPr>
            <a:xfrm>
              <a:off x="4044846" y="3765570"/>
              <a:ext cx="4483330" cy="17018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493850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64BED-4F12-2F51-6049-D43CDBCA432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B221430-7302-0078-0007-E1C56759131F}"/>
              </a:ext>
            </a:extLst>
          </p:cNvPr>
          <p:cNvPicPr>
            <a:picLocks noChangeAspect="1"/>
          </p:cNvPicPr>
          <p:nvPr/>
        </p:nvPicPr>
        <p:blipFill>
          <a:blip r:embed="rId3"/>
          <a:stretch>
            <a:fillRect/>
          </a:stretch>
        </p:blipFill>
        <p:spPr>
          <a:xfrm>
            <a:off x="5947119" y="4493482"/>
            <a:ext cx="5292000" cy="1817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75A7D7BB-1E7F-06DA-3391-91BA44C30E3C}"/>
              </a:ext>
            </a:extLst>
          </p:cNvPr>
          <p:cNvSpPr>
            <a:spLocks noGrp="1"/>
          </p:cNvSpPr>
          <p:nvPr>
            <p:ph type="title"/>
          </p:nvPr>
        </p:nvSpPr>
        <p:spPr/>
        <p:txBody>
          <a:bodyPr>
            <a:normAutofit/>
          </a:bodyPr>
          <a:lstStyle/>
          <a:p>
            <a:pPr fontAlgn="t"/>
            <a:r>
              <a:rPr lang="en-US"/>
              <a:t>I0325 – </a:t>
            </a:r>
            <a:r>
              <a:rPr lang="en-GB"/>
              <a:t>EES Service Definition</a:t>
            </a:r>
          </a:p>
        </p:txBody>
      </p:sp>
      <p:sp>
        <p:nvSpPr>
          <p:cNvPr id="5" name="TextBox 4">
            <a:extLst>
              <a:ext uri="{FF2B5EF4-FFF2-40B4-BE49-F238E27FC236}">
                <a16:creationId xmlns:a16="http://schemas.microsoft.com/office/drawing/2014/main" id="{FF7B22FF-08D0-EABA-914F-1D821783FF74}"/>
              </a:ext>
            </a:extLst>
          </p:cNvPr>
          <p:cNvSpPr txBox="1"/>
          <p:nvPr/>
        </p:nvSpPr>
        <p:spPr>
          <a:xfrm>
            <a:off x="541401" y="1463468"/>
            <a:ext cx="3830574" cy="265354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14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Removing references to the ERDS and the ERDA</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Removing reference to the MHHS Migration Period</a:t>
            </a:r>
          </a:p>
          <a:p>
            <a:pPr marL="228600" marR="0" lvl="0"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Subparagraph 3.7 (g) will not be removed. MHHS indication will remain until technical updates are made to EES</a:t>
            </a:r>
          </a:p>
        </p:txBody>
      </p:sp>
      <p:pic>
        <p:nvPicPr>
          <p:cNvPr id="4" name="Picture 3">
            <a:extLst>
              <a:ext uri="{FF2B5EF4-FFF2-40B4-BE49-F238E27FC236}">
                <a16:creationId xmlns:a16="http://schemas.microsoft.com/office/drawing/2014/main" id="{E6BD0CBD-6CD8-4137-C446-7200BB024B8C}"/>
              </a:ext>
            </a:extLst>
          </p:cNvPr>
          <p:cNvPicPr>
            <a:picLocks noChangeAspect="1"/>
          </p:cNvPicPr>
          <p:nvPr/>
        </p:nvPicPr>
        <p:blipFill>
          <a:blip r:embed="rId4"/>
          <a:stretch>
            <a:fillRect/>
          </a:stretch>
        </p:blipFill>
        <p:spPr>
          <a:xfrm>
            <a:off x="5947119" y="1399476"/>
            <a:ext cx="5292000" cy="9434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7F8B6844-85C2-A576-9CBE-750086372458}"/>
              </a:ext>
            </a:extLst>
          </p:cNvPr>
          <p:cNvPicPr>
            <a:picLocks noChangeAspect="1"/>
          </p:cNvPicPr>
          <p:nvPr/>
        </p:nvPicPr>
        <p:blipFill>
          <a:blip r:embed="rId5"/>
          <a:stretch>
            <a:fillRect/>
          </a:stretch>
        </p:blipFill>
        <p:spPr>
          <a:xfrm>
            <a:off x="5947119" y="2445669"/>
            <a:ext cx="5292000" cy="6221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57D1019E-45FC-E390-49A9-8D4380C724B6}"/>
              </a:ext>
            </a:extLst>
          </p:cNvPr>
          <p:cNvPicPr>
            <a:picLocks noChangeAspect="1"/>
          </p:cNvPicPr>
          <p:nvPr/>
        </p:nvPicPr>
        <p:blipFill>
          <a:blip r:embed="rId6"/>
          <a:stretch>
            <a:fillRect/>
          </a:stretch>
        </p:blipFill>
        <p:spPr>
          <a:xfrm>
            <a:off x="5947119" y="3198556"/>
            <a:ext cx="5292000" cy="1212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0B7045C7-10FB-42C4-C3DF-1E2E4AC65F96}"/>
              </a:ext>
            </a:extLst>
          </p:cNvPr>
          <p:cNvPicPr>
            <a:picLocks noChangeAspect="1"/>
          </p:cNvPicPr>
          <p:nvPr/>
        </p:nvPicPr>
        <p:blipFill>
          <a:blip r:embed="rId7"/>
          <a:stretch>
            <a:fillRect/>
          </a:stretch>
        </p:blipFill>
        <p:spPr>
          <a:xfrm>
            <a:off x="289359" y="5347913"/>
            <a:ext cx="5292000" cy="726768"/>
          </a:xfrm>
          <a:prstGeom prst="rect">
            <a:avLst/>
          </a:prstGeom>
        </p:spPr>
      </p:pic>
      <p:pic>
        <p:nvPicPr>
          <p:cNvPr id="3" name="Picture 2" descr="image">
            <a:extLst>
              <a:ext uri="{FF2B5EF4-FFF2-40B4-BE49-F238E27FC236}">
                <a16:creationId xmlns:a16="http://schemas.microsoft.com/office/drawing/2014/main" id="{DF32586B-D797-9ED1-248D-B9742C50D807}"/>
              </a:ext>
            </a:extLst>
          </p:cNvPr>
          <p:cNvPicPr>
            <a:picLocks noChangeAspect="1"/>
          </p:cNvPicPr>
          <p:nvPr/>
        </p:nvPicPr>
        <p:blipFill>
          <a:blip r:embed="rId8"/>
          <a:srcRect r="10085"/>
          <a:stretch>
            <a:fillRect/>
          </a:stretch>
        </p:blipFill>
        <p:spPr>
          <a:xfrm>
            <a:off x="289359" y="4525381"/>
            <a:ext cx="5292000" cy="4345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0621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B7B96-4932-2FB2-D364-C707EEC2385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AC1FE3E-CE7C-CD0F-5F1E-68305743CBB7}"/>
              </a:ext>
            </a:extLst>
          </p:cNvPr>
          <p:cNvPicPr>
            <a:picLocks noChangeAspect="1"/>
          </p:cNvPicPr>
          <p:nvPr/>
        </p:nvPicPr>
        <p:blipFill>
          <a:blip r:embed="rId2"/>
          <a:stretch>
            <a:fillRect/>
          </a:stretch>
        </p:blipFill>
        <p:spPr>
          <a:xfrm>
            <a:off x="4359783" y="4919463"/>
            <a:ext cx="4680000" cy="1742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D544DFE1-A899-1BE8-1D2B-9E416BFFACD1}"/>
              </a:ext>
            </a:extLst>
          </p:cNvPr>
          <p:cNvSpPr>
            <a:spLocks noGrp="1"/>
          </p:cNvSpPr>
          <p:nvPr>
            <p:ph type="title"/>
          </p:nvPr>
        </p:nvSpPr>
        <p:spPr/>
        <p:txBody>
          <a:bodyPr>
            <a:normAutofit/>
          </a:bodyPr>
          <a:lstStyle/>
          <a:p>
            <a:pPr fontAlgn="t"/>
            <a:r>
              <a:rPr lang="en-US"/>
              <a:t>I0325 – </a:t>
            </a:r>
            <a:r>
              <a:rPr lang="en-GB"/>
              <a:t>ERDS Service Definition</a:t>
            </a:r>
          </a:p>
        </p:txBody>
      </p:sp>
      <p:sp>
        <p:nvSpPr>
          <p:cNvPr id="5" name="TextBox 4">
            <a:extLst>
              <a:ext uri="{FF2B5EF4-FFF2-40B4-BE49-F238E27FC236}">
                <a16:creationId xmlns:a16="http://schemas.microsoft.com/office/drawing/2014/main" id="{2AB8F84F-3666-9AC1-4F0C-6E812EF86760}"/>
              </a:ext>
            </a:extLst>
          </p:cNvPr>
          <p:cNvSpPr txBox="1"/>
          <p:nvPr/>
        </p:nvSpPr>
        <p:spPr>
          <a:xfrm>
            <a:off x="541401" y="1463468"/>
            <a:ext cx="3830574" cy="35984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12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Removing Electricity Suppliers EES, MOAs and MDDA from the list of ERDS Users as Related Metering Point interactions move to the SMRS via the DIP</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Removing ‘non-MHHS Metering Points’ and ‘MHHS Metering Points’ references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Removing references to Market Domain Data and replacing them with Industry Standing Data</a:t>
            </a:r>
          </a:p>
        </p:txBody>
      </p:sp>
      <p:pic>
        <p:nvPicPr>
          <p:cNvPr id="6" name="Picture 5">
            <a:extLst>
              <a:ext uri="{FF2B5EF4-FFF2-40B4-BE49-F238E27FC236}">
                <a16:creationId xmlns:a16="http://schemas.microsoft.com/office/drawing/2014/main" id="{3D13012E-3CA0-F2F8-028B-669ACCA4493D}"/>
              </a:ext>
            </a:extLst>
          </p:cNvPr>
          <p:cNvPicPr>
            <a:picLocks noChangeAspect="1"/>
          </p:cNvPicPr>
          <p:nvPr/>
        </p:nvPicPr>
        <p:blipFill>
          <a:blip r:embed="rId3"/>
          <a:stretch>
            <a:fillRect/>
          </a:stretch>
        </p:blipFill>
        <p:spPr>
          <a:xfrm>
            <a:off x="4359783" y="1118947"/>
            <a:ext cx="4680000" cy="14916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64224ED3-F4DD-4246-F750-821E03C5DB95}"/>
              </a:ext>
            </a:extLst>
          </p:cNvPr>
          <p:cNvPicPr>
            <a:picLocks noChangeAspect="1"/>
          </p:cNvPicPr>
          <p:nvPr/>
        </p:nvPicPr>
        <p:blipFill>
          <a:blip r:embed="rId4"/>
          <a:stretch>
            <a:fillRect/>
          </a:stretch>
        </p:blipFill>
        <p:spPr>
          <a:xfrm>
            <a:off x="7271549" y="2640282"/>
            <a:ext cx="4680000" cy="26438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6232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C9BE-2987-BC06-017D-F2BE942F8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BF2D7-98F1-3DEF-1FA7-F2FB89B84CBD}"/>
              </a:ext>
            </a:extLst>
          </p:cNvPr>
          <p:cNvSpPr>
            <a:spLocks noGrp="1"/>
          </p:cNvSpPr>
          <p:nvPr>
            <p:ph type="title"/>
          </p:nvPr>
        </p:nvSpPr>
        <p:spPr/>
        <p:txBody>
          <a:bodyPr>
            <a:normAutofit fontScale="90000"/>
          </a:bodyPr>
          <a:lstStyle/>
          <a:p>
            <a:r>
              <a:rPr lang="en-US"/>
              <a:t>I0325 – </a:t>
            </a:r>
            <a:r>
              <a:rPr lang="en-GB"/>
              <a:t>Post-MHHS Full Transition Complete (M15) REC updates</a:t>
            </a:r>
          </a:p>
        </p:txBody>
      </p:sp>
      <p:sp>
        <p:nvSpPr>
          <p:cNvPr id="7" name="TextBox 6">
            <a:extLst>
              <a:ext uri="{FF2B5EF4-FFF2-40B4-BE49-F238E27FC236}">
                <a16:creationId xmlns:a16="http://schemas.microsoft.com/office/drawing/2014/main" id="{5E148AE6-7372-6F89-55B5-B5E0075AF8FC}"/>
              </a:ext>
            </a:extLst>
          </p:cNvPr>
          <p:cNvSpPr txBox="1"/>
          <p:nvPr/>
        </p:nvSpPr>
        <p:spPr>
          <a:xfrm>
            <a:off x="571666" y="1275846"/>
            <a:ext cx="11048667" cy="1748171"/>
          </a:xfrm>
          <a:prstGeom prst="rect">
            <a:avLst/>
          </a:prstGeom>
          <a:noFill/>
        </p:spPr>
        <p:txBody>
          <a:bodyPr wrap="square" rtlCol="0">
            <a:spAutoFit/>
          </a:bodyPr>
          <a:lstStyle/>
          <a:p>
            <a:pPr marL="0" marR="0" lvl="0" indent="0" algn="l" defTabSz="914400" rtl="0" eaLnBrk="1" fontAlgn="auto" latinLnBrk="0" hangingPunct="1">
              <a:lnSpc>
                <a:spcPct val="115000"/>
              </a:lnSpc>
              <a:spcBef>
                <a:spcPts val="400"/>
              </a:spcBef>
              <a:spcAft>
                <a:spcPts val="400"/>
              </a:spcAft>
              <a:buClrTx/>
              <a:buSzTx/>
              <a:buFontTx/>
              <a:buNone/>
              <a:tabLst/>
              <a:defRPr/>
            </a:pPr>
            <a:r>
              <a:rPr kumimoji="0" lang="en-GB" sz="24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CHIG Consideration</a:t>
            </a:r>
            <a:endParaRPr kumimoji="0" lang="en-GB" sz="2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agree with the amendments made so far?</a:t>
            </a: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further thoughts about amendments that need to be made?</a:t>
            </a:r>
          </a:p>
        </p:txBody>
      </p:sp>
      <p:sp>
        <p:nvSpPr>
          <p:cNvPr id="4" name="TextBox 3">
            <a:extLst>
              <a:ext uri="{FF2B5EF4-FFF2-40B4-BE49-F238E27FC236}">
                <a16:creationId xmlns:a16="http://schemas.microsoft.com/office/drawing/2014/main" id="{4F3B7387-C3AF-1865-CA66-58D2AA177E3A}"/>
              </a:ext>
            </a:extLst>
          </p:cNvPr>
          <p:cNvSpPr txBox="1"/>
          <p:nvPr/>
        </p:nvSpPr>
        <p:spPr>
          <a:xfrm>
            <a:off x="571666" y="3274627"/>
            <a:ext cx="11048400" cy="3359894"/>
          </a:xfrm>
          <a:prstGeom prst="rect">
            <a:avLst/>
          </a:prstGeom>
          <a:noFill/>
        </p:spPr>
        <p:txBody>
          <a:bodyPr wrap="square">
            <a:spAutoFit/>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kumimoji="0" lang="en-GB" sz="24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Next steps</a:t>
            </a: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Solution development target is now likely to be mid-November 2026 where this Issue will</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move to a Modification.</a:t>
            </a:r>
          </a:p>
          <a:p>
            <a:pPr marL="0" marR="0" lvl="0" indent="0" algn="l" defTabSz="914400" rtl="0" eaLnBrk="1" fontAlgn="auto" latinLnBrk="0" hangingPunct="1">
              <a:lnSpc>
                <a:spcPct val="100000"/>
              </a:lnSpc>
              <a:spcBef>
                <a:spcPts val="200"/>
              </a:spcBef>
              <a:spcAft>
                <a:spcPts val="20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Clear view of R0325 scope.</a:t>
            </a: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Out of scope sets will progress separately.</a:t>
            </a: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Consultation to be progressed in license Code Manager arrangements.</a:t>
            </a:r>
            <a:endParaRPr kumimoji="0" lang="en-GB" sz="2000" b="0" i="0" u="none" strike="noStrike" kern="1200" cap="none" spc="0" normalizeH="0" baseline="0" noProof="0">
              <a:ln>
                <a:noFill/>
              </a:ln>
              <a:solidFill>
                <a:srgbClr val="000000"/>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144395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9E55B-4FD6-D90F-32C4-BAB31453F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51D6A-3628-0AAE-D2B7-532FC77AAA2C}"/>
              </a:ext>
            </a:extLst>
          </p:cNvPr>
          <p:cNvSpPr>
            <a:spLocks noGrp="1"/>
          </p:cNvSpPr>
          <p:nvPr>
            <p:ph type="title"/>
          </p:nvPr>
        </p:nvSpPr>
        <p:spPr>
          <a:xfrm>
            <a:off x="3950208" y="2231136"/>
            <a:ext cx="7050547" cy="2092963"/>
          </a:xfrm>
        </p:spPr>
        <p:txBody>
          <a:bodyPr>
            <a:normAutofit/>
          </a:bodyPr>
          <a:lstStyle/>
          <a:p>
            <a:pPr>
              <a:lnSpc>
                <a:spcPct val="100000"/>
              </a:lnSpc>
              <a:spcBef>
                <a:spcPts val="0"/>
              </a:spcBef>
              <a:defRPr/>
            </a:pPr>
            <a:br>
              <a:rPr lang="en-GB" dirty="0">
                <a:cs typeface="Roboto" panose="02000000000000000000" pitchFamily="2" charset="0"/>
              </a:rPr>
            </a:br>
            <a:r>
              <a:rPr lang="en-GB" dirty="0">
                <a:cs typeface="Roboto" panose="02000000000000000000" pitchFamily="2" charset="0"/>
              </a:rPr>
              <a:t>5</a:t>
            </a:r>
            <a:r>
              <a:rPr lang="en-GB" sz="2400" dirty="0">
                <a:cs typeface="Roboto" panose="02000000000000000000" pitchFamily="2" charset="0"/>
              </a:rPr>
              <a:t>. </a:t>
            </a:r>
            <a:r>
              <a:rPr lang="en-GB" dirty="0">
                <a:latin typeface="Arial" panose="020B0604020202020204" pitchFamily="34" charset="0"/>
                <a:cs typeface="Arial" panose="020B0604020202020204" pitchFamily="34" charset="0"/>
              </a:rPr>
              <a:t>R0095 - Changes to allow DNOs to reinstate disconnected MPANs</a:t>
            </a:r>
            <a:endParaRPr lang="en-GB" dirty="0">
              <a:cs typeface="Roboto" panose="02000000000000000000" pitchFamily="2" charset="0"/>
            </a:endParaRPr>
          </a:p>
        </p:txBody>
      </p:sp>
      <p:sp>
        <p:nvSpPr>
          <p:cNvPr id="3" name="Text Placeholder 2">
            <a:extLst>
              <a:ext uri="{FF2B5EF4-FFF2-40B4-BE49-F238E27FC236}">
                <a16:creationId xmlns:a16="http://schemas.microsoft.com/office/drawing/2014/main" id="{188CDB0A-2706-F5AB-B377-62C96956C5D2}"/>
              </a:ext>
            </a:extLst>
          </p:cNvPr>
          <p:cNvSpPr>
            <a:spLocks noGrp="1"/>
          </p:cNvSpPr>
          <p:nvPr>
            <p:ph type="body" sz="quarter" idx="10"/>
          </p:nvPr>
        </p:nvSpPr>
        <p:spPr/>
        <p:txBody>
          <a:bodyPr/>
          <a:lstStyle/>
          <a:p>
            <a:r>
              <a:rPr lang="en-GB" dirty="0">
                <a:cs typeface="Roboto" panose="02000000000000000000" pitchFamily="2" charset="0"/>
              </a:rPr>
              <a:t>Finn deacon</a:t>
            </a:r>
          </a:p>
        </p:txBody>
      </p:sp>
    </p:spTree>
    <p:extLst>
      <p:ext uri="{BB962C8B-B14F-4D97-AF65-F5344CB8AC3E}">
        <p14:creationId xmlns:p14="http://schemas.microsoft.com/office/powerpoint/2010/main" val="2726533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2F089-998D-7604-3029-2861AF479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3CEA2-E584-83CC-A7C2-0F974EB071D1}"/>
              </a:ext>
            </a:extLst>
          </p:cNvPr>
          <p:cNvSpPr>
            <a:spLocks noGrp="1"/>
          </p:cNvSpPr>
          <p:nvPr>
            <p:ph type="title"/>
          </p:nvPr>
        </p:nvSpPr>
        <p:spPr/>
        <p:txBody>
          <a:bodyPr>
            <a:normAutofit fontScale="90000"/>
          </a:bodyPr>
          <a:lstStyle/>
          <a:p>
            <a:r>
              <a:rPr lang="en-GB" dirty="0"/>
              <a:t>Reminder of what r0095 addressed in 2023 pre MHHS</a:t>
            </a:r>
          </a:p>
        </p:txBody>
      </p:sp>
      <p:sp>
        <p:nvSpPr>
          <p:cNvPr id="6" name="Rectangle: Rounded Corners 5">
            <a:extLst>
              <a:ext uri="{FF2B5EF4-FFF2-40B4-BE49-F238E27FC236}">
                <a16:creationId xmlns:a16="http://schemas.microsoft.com/office/drawing/2014/main" id="{955E1231-656D-E96A-F529-FB6F3A64D91D}"/>
              </a:ext>
            </a:extLst>
          </p:cNvPr>
          <p:cNvSpPr/>
          <p:nvPr/>
        </p:nvSpPr>
        <p:spPr>
          <a:xfrm>
            <a:off x="838201" y="1073149"/>
            <a:ext cx="10335637" cy="2092881"/>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991DBAB-AF89-3F90-767C-6B3135D51258}"/>
              </a:ext>
            </a:extLst>
          </p:cNvPr>
          <p:cNvSpPr txBox="1"/>
          <p:nvPr/>
        </p:nvSpPr>
        <p:spPr>
          <a:xfrm>
            <a:off x="3268499" y="1073149"/>
            <a:ext cx="7762670"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Post CSS go-live, reinstatements cannot be made where the Supplier has submitted a Registration Deactivation to CSS. MPANs that are erroneously disconnected post CSS go-live now rely on the Supplier not setting the status to ‘inactive’ following DNO disconnection of the MPAN.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rPr>
              <a:t>However, there have already been cases where Suppliers have already submitted a deactivation of the registration of the MPAN. This means that the DNO is required to create a new MPAN, and the Customer has to register the new MPAN with a Supplier. </a:t>
            </a:r>
          </a:p>
        </p:txBody>
      </p:sp>
      <p:pic>
        <p:nvPicPr>
          <p:cNvPr id="9" name="Graphic 8" descr="Exclamation mark with solid fill">
            <a:extLst>
              <a:ext uri="{FF2B5EF4-FFF2-40B4-BE49-F238E27FC236}">
                <a16:creationId xmlns:a16="http://schemas.microsoft.com/office/drawing/2014/main" id="{07CF6E93-7B48-C1FB-F610-CCD9A3F317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0664" y="1559380"/>
            <a:ext cx="1177047" cy="1177047"/>
          </a:xfrm>
          <a:prstGeom prst="rect">
            <a:avLst/>
          </a:prstGeom>
        </p:spPr>
      </p:pic>
      <p:grpSp>
        <p:nvGrpSpPr>
          <p:cNvPr id="12" name="Group 11">
            <a:extLst>
              <a:ext uri="{FF2B5EF4-FFF2-40B4-BE49-F238E27FC236}">
                <a16:creationId xmlns:a16="http://schemas.microsoft.com/office/drawing/2014/main" id="{5E21AE0E-81D5-B296-FF18-4845A424D0EE}"/>
              </a:ext>
            </a:extLst>
          </p:cNvPr>
          <p:cNvGrpSpPr/>
          <p:nvPr/>
        </p:nvGrpSpPr>
        <p:grpSpPr>
          <a:xfrm>
            <a:off x="1735275" y="1664763"/>
            <a:ext cx="1316477" cy="966281"/>
            <a:chOff x="1530485" y="2256817"/>
            <a:chExt cx="1316477" cy="966281"/>
          </a:xfrm>
        </p:grpSpPr>
        <p:sp>
          <p:nvSpPr>
            <p:cNvPr id="10" name="TextBox 9">
              <a:extLst>
                <a:ext uri="{FF2B5EF4-FFF2-40B4-BE49-F238E27FC236}">
                  <a16:creationId xmlns:a16="http://schemas.microsoft.com/office/drawing/2014/main" id="{9BFC75B8-6901-DC12-4375-A82812228126}"/>
                </a:ext>
              </a:extLst>
            </p:cNvPr>
            <p:cNvSpPr txBox="1"/>
            <p:nvPr/>
          </p:nvSpPr>
          <p:spPr>
            <a:xfrm>
              <a:off x="1611549" y="2416792"/>
              <a:ext cx="115434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Problem statement</a:t>
              </a:r>
            </a:p>
          </p:txBody>
        </p:sp>
        <p:sp>
          <p:nvSpPr>
            <p:cNvPr id="11" name="Rectangle 10">
              <a:extLst>
                <a:ext uri="{FF2B5EF4-FFF2-40B4-BE49-F238E27FC236}">
                  <a16:creationId xmlns:a16="http://schemas.microsoft.com/office/drawing/2014/main" id="{7AEE5D26-E9CF-94A0-0CBC-DD1817951E21}"/>
                </a:ext>
              </a:extLst>
            </p:cNvPr>
            <p:cNvSpPr/>
            <p:nvPr/>
          </p:nvSpPr>
          <p:spPr>
            <a:xfrm>
              <a:off x="1530485" y="2256817"/>
              <a:ext cx="1316477" cy="966281"/>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A811EE52-9E1D-D2E2-914C-07612975AD3B}"/>
              </a:ext>
            </a:extLst>
          </p:cNvPr>
          <p:cNvGrpSpPr/>
          <p:nvPr/>
        </p:nvGrpSpPr>
        <p:grpSpPr>
          <a:xfrm>
            <a:off x="838201" y="3371676"/>
            <a:ext cx="10335637" cy="1529580"/>
            <a:chOff x="838201" y="4149889"/>
            <a:chExt cx="10335637" cy="1529580"/>
          </a:xfrm>
        </p:grpSpPr>
        <p:sp>
          <p:nvSpPr>
            <p:cNvPr id="14" name="Rectangle: Rounded Corners 13">
              <a:extLst>
                <a:ext uri="{FF2B5EF4-FFF2-40B4-BE49-F238E27FC236}">
                  <a16:creationId xmlns:a16="http://schemas.microsoft.com/office/drawing/2014/main" id="{3029E46D-44D8-4000-1749-4DE915B5F3FF}"/>
                </a:ext>
              </a:extLst>
            </p:cNvPr>
            <p:cNvSpPr/>
            <p:nvPr/>
          </p:nvSpPr>
          <p:spPr>
            <a:xfrm>
              <a:off x="838201" y="4149889"/>
              <a:ext cx="10335637" cy="1529580"/>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C7A47C36-336F-7ABD-29D1-41B30808701B}"/>
                </a:ext>
              </a:extLst>
            </p:cNvPr>
            <p:cNvGrpSpPr/>
            <p:nvPr/>
          </p:nvGrpSpPr>
          <p:grpSpPr>
            <a:xfrm>
              <a:off x="1735275" y="4431538"/>
              <a:ext cx="1316477" cy="966281"/>
              <a:chOff x="1449421" y="1956407"/>
              <a:chExt cx="1316477" cy="966281"/>
            </a:xfrm>
          </p:grpSpPr>
          <p:sp>
            <p:nvSpPr>
              <p:cNvPr id="16" name="TextBox 15">
                <a:extLst>
                  <a:ext uri="{FF2B5EF4-FFF2-40B4-BE49-F238E27FC236}">
                    <a16:creationId xmlns:a16="http://schemas.microsoft.com/office/drawing/2014/main" id="{949BA638-7393-D2C0-5393-00D188AAEFA7}"/>
                  </a:ext>
                </a:extLst>
              </p:cNvPr>
              <p:cNvSpPr txBox="1"/>
              <p:nvPr/>
            </p:nvSpPr>
            <p:spPr>
              <a:xfrm>
                <a:off x="1511537" y="2254881"/>
                <a:ext cx="115434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In Scope</a:t>
                </a:r>
              </a:p>
            </p:txBody>
          </p:sp>
          <p:sp>
            <p:nvSpPr>
              <p:cNvPr id="17" name="Rectangle 16">
                <a:extLst>
                  <a:ext uri="{FF2B5EF4-FFF2-40B4-BE49-F238E27FC236}">
                    <a16:creationId xmlns:a16="http://schemas.microsoft.com/office/drawing/2014/main" id="{002F55F8-F457-A52E-11EA-9CA2E9FB4F5E}"/>
                  </a:ext>
                </a:extLst>
              </p:cNvPr>
              <p:cNvSpPr/>
              <p:nvPr/>
            </p:nvSpPr>
            <p:spPr>
              <a:xfrm>
                <a:off x="1449421" y="1956407"/>
                <a:ext cx="1316477" cy="966281"/>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9" name="TextBox 18">
              <a:extLst>
                <a:ext uri="{FF2B5EF4-FFF2-40B4-BE49-F238E27FC236}">
                  <a16:creationId xmlns:a16="http://schemas.microsoft.com/office/drawing/2014/main" id="{D863D768-9786-45E1-A8A9-7945D1AC1DC2}"/>
                </a:ext>
              </a:extLst>
            </p:cNvPr>
            <p:cNvSpPr txBox="1"/>
            <p:nvPr/>
          </p:nvSpPr>
          <p:spPr>
            <a:xfrm>
              <a:off x="3268499" y="4622292"/>
              <a:ext cx="784697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A mechanism whereby erroneously disconnected MPANs can be reinstated without any loss in supply continuity for either the Registered Supplier, the DNO/</a:t>
              </a:r>
              <a:r>
                <a:rPr kumimoji="0" lang="en-GB" sz="1600" b="0" i="0" u="none" strike="noStrike" kern="1200" cap="none" spc="0" normalizeH="0" baseline="0" noProof="0" err="1">
                  <a:ln>
                    <a:noFill/>
                  </a:ln>
                  <a:solidFill>
                    <a:prstClr val="white"/>
                  </a:solidFill>
                  <a:effectLst/>
                  <a:uLnTx/>
                  <a:uFillTx/>
                  <a:latin typeface="Calibri" panose="020F0502020204030204"/>
                  <a:ea typeface="+mn-ea"/>
                  <a:cs typeface="+mn-cs"/>
                </a:rPr>
                <a:t>iDNO</a:t>
              </a:r>
              <a:r>
                <a:rPr kumimoji="0" lang="en-GB" sz="1600" b="0" i="0" u="none" strike="noStrike" kern="1200" cap="none" spc="0" normalizeH="0" baseline="0" noProof="0">
                  <a:ln>
                    <a:noFill/>
                  </a:ln>
                  <a:solidFill>
                    <a:prstClr val="white"/>
                  </a:solidFill>
                  <a:effectLst/>
                  <a:uLnTx/>
                  <a:uFillTx/>
                  <a:latin typeface="Calibri" panose="020F0502020204030204"/>
                  <a:ea typeface="+mn-ea"/>
                  <a:cs typeface="+mn-cs"/>
                </a:rPr>
                <a:t>, and the Consumer</a:t>
              </a:r>
            </a:p>
          </p:txBody>
        </p:sp>
        <p:pic>
          <p:nvPicPr>
            <p:cNvPr id="21" name="Graphic 20" descr="Checkmark with solid fill">
              <a:extLst>
                <a:ext uri="{FF2B5EF4-FFF2-40B4-BE49-F238E27FC236}">
                  <a16:creationId xmlns:a16="http://schemas.microsoft.com/office/drawing/2014/main" id="{48753C01-AAD8-C1CE-CAA7-FE5B2CBA42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9056" y="4519698"/>
              <a:ext cx="736207" cy="789961"/>
            </a:xfrm>
            <a:prstGeom prst="rect">
              <a:avLst/>
            </a:prstGeom>
          </p:spPr>
        </p:pic>
      </p:grpSp>
      <p:sp>
        <p:nvSpPr>
          <p:cNvPr id="4" name="Rectangle: Rounded Corners 3">
            <a:extLst>
              <a:ext uri="{FF2B5EF4-FFF2-40B4-BE49-F238E27FC236}">
                <a16:creationId xmlns:a16="http://schemas.microsoft.com/office/drawing/2014/main" id="{ED0E0E48-0E81-7AD5-816E-24A421697775}"/>
              </a:ext>
            </a:extLst>
          </p:cNvPr>
          <p:cNvSpPr/>
          <p:nvPr/>
        </p:nvSpPr>
        <p:spPr>
          <a:xfrm>
            <a:off x="2204936" y="5182905"/>
            <a:ext cx="7782127" cy="953311"/>
          </a:xfrm>
          <a:prstGeom prst="roundRect">
            <a:avLst/>
          </a:prstGeom>
          <a:solidFill>
            <a:srgbClr val="488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Progress limited due to MHHS Change Freeze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Now assessing 2026 suitability + business case</a:t>
            </a:r>
          </a:p>
        </p:txBody>
      </p:sp>
      <p:pic>
        <p:nvPicPr>
          <p:cNvPr id="8" name="Graphic 7" descr="Snowflake with solid fill">
            <a:extLst>
              <a:ext uri="{FF2B5EF4-FFF2-40B4-BE49-F238E27FC236}">
                <a16:creationId xmlns:a16="http://schemas.microsoft.com/office/drawing/2014/main" id="{17F581F2-3CEA-0625-D931-6ECFBD68C2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54099" y="5202360"/>
            <a:ext cx="914400" cy="914400"/>
          </a:xfrm>
          <a:prstGeom prst="rect">
            <a:avLst/>
          </a:prstGeom>
        </p:spPr>
      </p:pic>
    </p:spTree>
    <p:extLst>
      <p:ext uri="{BB962C8B-B14F-4D97-AF65-F5344CB8AC3E}">
        <p14:creationId xmlns:p14="http://schemas.microsoft.com/office/powerpoint/2010/main" val="2080014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6B9FB-799D-4946-C688-24357994C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5C2EBE-BA58-E78F-E0E0-67AE9EDB1D5A}"/>
              </a:ext>
            </a:extLst>
          </p:cNvPr>
          <p:cNvSpPr>
            <a:spLocks noGrp="1"/>
          </p:cNvSpPr>
          <p:nvPr>
            <p:ph type="title"/>
          </p:nvPr>
        </p:nvSpPr>
        <p:spPr/>
        <p:txBody>
          <a:bodyPr>
            <a:normAutofit fontScale="90000"/>
          </a:bodyPr>
          <a:lstStyle/>
          <a:p>
            <a:r>
              <a:rPr lang="en-GB" dirty="0"/>
              <a:t>R0095’s place in 2026 in the world of MHHS</a:t>
            </a:r>
          </a:p>
        </p:txBody>
      </p:sp>
      <p:sp>
        <p:nvSpPr>
          <p:cNvPr id="4" name="Rectangle: Rounded Corners 3">
            <a:extLst>
              <a:ext uri="{FF2B5EF4-FFF2-40B4-BE49-F238E27FC236}">
                <a16:creationId xmlns:a16="http://schemas.microsoft.com/office/drawing/2014/main" id="{BF13AC5B-E04F-C4A1-8665-C2926E8B78C7}"/>
              </a:ext>
            </a:extLst>
          </p:cNvPr>
          <p:cNvSpPr/>
          <p:nvPr/>
        </p:nvSpPr>
        <p:spPr>
          <a:xfrm>
            <a:off x="1133475" y="733837"/>
            <a:ext cx="9772650" cy="990600"/>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MHHS has made disconnection a 2-stage process</a:t>
            </a:r>
          </a:p>
        </p:txBody>
      </p:sp>
      <p:sp>
        <p:nvSpPr>
          <p:cNvPr id="6" name="Rectangle: Rounded Corners 5">
            <a:extLst>
              <a:ext uri="{FF2B5EF4-FFF2-40B4-BE49-F238E27FC236}">
                <a16:creationId xmlns:a16="http://schemas.microsoft.com/office/drawing/2014/main" id="{08296C80-89A2-3BFD-DF58-D5A52F79F578}"/>
              </a:ext>
            </a:extLst>
          </p:cNvPr>
          <p:cNvSpPr/>
          <p:nvPr/>
        </p:nvSpPr>
        <p:spPr>
          <a:xfrm>
            <a:off x="2050209" y="2439523"/>
            <a:ext cx="2982234" cy="2451174"/>
          </a:xfrm>
          <a:prstGeom prst="roundRect">
            <a:avLst/>
          </a:prstGeom>
          <a:solidFill>
            <a:srgbClr val="488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LDSO Disconnection which notifies SMRS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SMRS publishes IF/PUB-009 to relevant parties</a:t>
            </a:r>
          </a:p>
        </p:txBody>
      </p:sp>
      <p:sp>
        <p:nvSpPr>
          <p:cNvPr id="9" name="Rectangle: Rounded Corners 8">
            <a:extLst>
              <a:ext uri="{FF2B5EF4-FFF2-40B4-BE49-F238E27FC236}">
                <a16:creationId xmlns:a16="http://schemas.microsoft.com/office/drawing/2014/main" id="{2570B241-4FBE-ECB6-B0F7-C0117C3EA744}"/>
              </a:ext>
            </a:extLst>
          </p:cNvPr>
          <p:cNvSpPr/>
          <p:nvPr/>
        </p:nvSpPr>
        <p:spPr>
          <a:xfrm>
            <a:off x="1420441" y="5045614"/>
            <a:ext cx="9772650" cy="1485900"/>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There is now an explicit </a:t>
            </a:r>
            <a:r>
              <a:rPr kumimoji="0" lang="en-GB" sz="1800" b="0" i="0" u="none" strike="noStrike" kern="1200" cap="none" spc="0" normalizeH="0" baseline="0" noProof="0" dirty="0" err="1">
                <a:ln>
                  <a:noFill/>
                </a:ln>
                <a:solidFill>
                  <a:prstClr val="white"/>
                </a:solidFill>
                <a:effectLst/>
                <a:uLnTx/>
                <a:uFillTx/>
                <a:latin typeface="Calibri" panose="020F0502020204030204"/>
                <a:ea typeface="+mn-ea"/>
                <a:cs typeface="+mn-cs"/>
              </a:rPr>
              <a:t>MPANReconnection</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event before Registration Deactivation, with a Supplier obligation to receive and maintain it.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This means that the problem that existed in 2023 is heavily reduced. </a:t>
            </a:r>
          </a:p>
        </p:txBody>
      </p:sp>
      <p:sp>
        <p:nvSpPr>
          <p:cNvPr id="5" name="Oval 4">
            <a:extLst>
              <a:ext uri="{FF2B5EF4-FFF2-40B4-BE49-F238E27FC236}">
                <a16:creationId xmlns:a16="http://schemas.microsoft.com/office/drawing/2014/main" id="{7AE9AD67-491C-0797-C5D4-E4287F5CBC78}"/>
              </a:ext>
            </a:extLst>
          </p:cNvPr>
          <p:cNvSpPr/>
          <p:nvPr/>
        </p:nvSpPr>
        <p:spPr>
          <a:xfrm>
            <a:off x="1691144" y="2114342"/>
            <a:ext cx="714983" cy="628858"/>
          </a:xfrm>
          <a:prstGeom prst="ellipse">
            <a:avLst/>
          </a:prstGeom>
          <a:solidFill>
            <a:srgbClr val="488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Rectangle: Rounded Corners 9">
            <a:extLst>
              <a:ext uri="{FF2B5EF4-FFF2-40B4-BE49-F238E27FC236}">
                <a16:creationId xmlns:a16="http://schemas.microsoft.com/office/drawing/2014/main" id="{C38FA06B-59E9-57F4-4795-2D9C7D06C30B}"/>
              </a:ext>
            </a:extLst>
          </p:cNvPr>
          <p:cNvSpPr/>
          <p:nvPr/>
        </p:nvSpPr>
        <p:spPr>
          <a:xfrm>
            <a:off x="6966984" y="2439523"/>
            <a:ext cx="2982234" cy="2451174"/>
          </a:xfrm>
          <a:prstGeom prst="roundRect">
            <a:avLst/>
          </a:prstGeom>
          <a:solidFill>
            <a:srgbClr val="488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CSS Registration Deactivation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After successful deactivation, SMRS sends de-appointment / de registration</a:t>
            </a:r>
          </a:p>
        </p:txBody>
      </p:sp>
      <p:sp>
        <p:nvSpPr>
          <p:cNvPr id="15" name="Oval 14">
            <a:extLst>
              <a:ext uri="{FF2B5EF4-FFF2-40B4-BE49-F238E27FC236}">
                <a16:creationId xmlns:a16="http://schemas.microsoft.com/office/drawing/2014/main" id="{C5821701-D957-F258-F4BE-21244CC9B062}"/>
              </a:ext>
            </a:extLst>
          </p:cNvPr>
          <p:cNvSpPr/>
          <p:nvPr/>
        </p:nvSpPr>
        <p:spPr>
          <a:xfrm>
            <a:off x="6609492" y="2125094"/>
            <a:ext cx="714983" cy="628858"/>
          </a:xfrm>
          <a:prstGeom prst="ellipse">
            <a:avLst/>
          </a:prstGeom>
          <a:solidFill>
            <a:srgbClr val="488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Tree>
    <p:extLst>
      <p:ext uri="{BB962C8B-B14F-4D97-AF65-F5344CB8AC3E}">
        <p14:creationId xmlns:p14="http://schemas.microsoft.com/office/powerpoint/2010/main" val="3878833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D470-9DBE-0781-2EEF-C65057EC5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3AC45-1024-8548-2A74-C6CD78363937}"/>
              </a:ext>
            </a:extLst>
          </p:cNvPr>
          <p:cNvSpPr>
            <a:spLocks noGrp="1"/>
          </p:cNvSpPr>
          <p:nvPr>
            <p:ph type="title"/>
          </p:nvPr>
        </p:nvSpPr>
        <p:spPr/>
        <p:txBody>
          <a:bodyPr/>
          <a:lstStyle/>
          <a:p>
            <a:r>
              <a:rPr lang="en-GB" dirty="0"/>
              <a:t>Issue still to be resolved</a:t>
            </a:r>
          </a:p>
        </p:txBody>
      </p:sp>
      <p:sp>
        <p:nvSpPr>
          <p:cNvPr id="11" name="Rectangle: Rounded Corners 10">
            <a:extLst>
              <a:ext uri="{FF2B5EF4-FFF2-40B4-BE49-F238E27FC236}">
                <a16:creationId xmlns:a16="http://schemas.microsoft.com/office/drawing/2014/main" id="{9C422651-95C1-EDCA-632B-4CDD534CD3B5}"/>
              </a:ext>
            </a:extLst>
          </p:cNvPr>
          <p:cNvSpPr/>
          <p:nvPr/>
        </p:nvSpPr>
        <p:spPr>
          <a:xfrm>
            <a:off x="879238" y="2467387"/>
            <a:ext cx="10433523" cy="1923225"/>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228016F-322D-C11A-B60E-F8F7DEC74038}"/>
              </a:ext>
            </a:extLst>
          </p:cNvPr>
          <p:cNvSpPr txBox="1"/>
          <p:nvPr/>
        </p:nvSpPr>
        <p:spPr>
          <a:xfrm>
            <a:off x="2321668" y="2803956"/>
            <a:ext cx="8722468"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What happens when the error is discovered </a:t>
            </a: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only after Registration Deactivation has completed?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There is a key gap still here that R0095 could be the solution for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Graphic 6" descr="Exclamation mark with solid fill">
            <a:extLst>
              <a:ext uri="{FF2B5EF4-FFF2-40B4-BE49-F238E27FC236}">
                <a16:creationId xmlns:a16="http://schemas.microsoft.com/office/drawing/2014/main" id="{7F5D1F3E-F934-6FB4-7A40-8D65EA4FF9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9238" y="2576713"/>
            <a:ext cx="1704571" cy="1704571"/>
          </a:xfrm>
          <a:prstGeom prst="rect">
            <a:avLst/>
          </a:prstGeom>
        </p:spPr>
      </p:pic>
    </p:spTree>
    <p:extLst>
      <p:ext uri="{BB962C8B-B14F-4D97-AF65-F5344CB8AC3E}">
        <p14:creationId xmlns:p14="http://schemas.microsoft.com/office/powerpoint/2010/main" val="2980888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19A52-F45A-9957-6EFB-581DE29F2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F40C4-231E-C242-D589-6318F1378D6E}"/>
              </a:ext>
            </a:extLst>
          </p:cNvPr>
          <p:cNvSpPr>
            <a:spLocks noGrp="1"/>
          </p:cNvSpPr>
          <p:nvPr>
            <p:ph type="title"/>
          </p:nvPr>
        </p:nvSpPr>
        <p:spPr/>
        <p:txBody>
          <a:bodyPr/>
          <a:lstStyle/>
          <a:p>
            <a:r>
              <a:rPr lang="en-GB" dirty="0"/>
              <a:t>Ask of </a:t>
            </a:r>
            <a:r>
              <a:rPr lang="en-GB" dirty="0" err="1"/>
              <a:t>Chig</a:t>
            </a:r>
            <a:endParaRPr lang="en-GB" dirty="0"/>
          </a:p>
        </p:txBody>
      </p:sp>
      <p:sp>
        <p:nvSpPr>
          <p:cNvPr id="11" name="Rectangle: Rounded Corners 10">
            <a:extLst>
              <a:ext uri="{FF2B5EF4-FFF2-40B4-BE49-F238E27FC236}">
                <a16:creationId xmlns:a16="http://schemas.microsoft.com/office/drawing/2014/main" id="{81D0ED0F-A848-B46A-4932-1D1AEC53F6C9}"/>
              </a:ext>
            </a:extLst>
          </p:cNvPr>
          <p:cNvSpPr/>
          <p:nvPr/>
        </p:nvSpPr>
        <p:spPr>
          <a:xfrm>
            <a:off x="1323975" y="1010474"/>
            <a:ext cx="9772650" cy="1113601"/>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Do Erroneous disconnections still reach completed CSS Registration Deactivation before the error is detected?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How often and to what detriment? </a:t>
            </a:r>
          </a:p>
        </p:txBody>
      </p:sp>
      <p:sp>
        <p:nvSpPr>
          <p:cNvPr id="4" name="Rectangle: Rounded Corners 3">
            <a:extLst>
              <a:ext uri="{FF2B5EF4-FFF2-40B4-BE49-F238E27FC236}">
                <a16:creationId xmlns:a16="http://schemas.microsoft.com/office/drawing/2014/main" id="{27CFF04D-1395-BFF5-145E-DA1E98BB0F1C}"/>
              </a:ext>
            </a:extLst>
          </p:cNvPr>
          <p:cNvSpPr/>
          <p:nvPr/>
        </p:nvSpPr>
        <p:spPr>
          <a:xfrm>
            <a:off x="1323975" y="2400712"/>
            <a:ext cx="9772650" cy="1113601"/>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Does the current option to use </a:t>
            </a:r>
            <a:r>
              <a:rPr kumimoji="0" lang="en-GB" sz="1800" b="0" i="0" u="none" strike="noStrike" kern="1200" cap="none" spc="0" normalizeH="0" baseline="0" noProof="0" dirty="0" err="1">
                <a:ln>
                  <a:noFill/>
                </a:ln>
                <a:solidFill>
                  <a:prstClr val="white"/>
                </a:solidFill>
                <a:effectLst/>
                <a:uLnTx/>
                <a:uFillTx/>
                <a:latin typeface="Calibri" panose="020F0502020204030204"/>
                <a:ea typeface="+mn-ea"/>
                <a:cs typeface="+mn-cs"/>
              </a:rPr>
              <a:t>MPANReconnection</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before disconnection currently work for parties?</a:t>
            </a:r>
          </a:p>
        </p:txBody>
      </p:sp>
      <p:sp>
        <p:nvSpPr>
          <p:cNvPr id="6" name="Rectangle: Rounded Corners 5">
            <a:extLst>
              <a:ext uri="{FF2B5EF4-FFF2-40B4-BE49-F238E27FC236}">
                <a16:creationId xmlns:a16="http://schemas.microsoft.com/office/drawing/2014/main" id="{D7B46AEF-1F84-7495-F7D9-70360E31C2E1}"/>
              </a:ext>
            </a:extLst>
          </p:cNvPr>
          <p:cNvSpPr/>
          <p:nvPr/>
        </p:nvSpPr>
        <p:spPr>
          <a:xfrm>
            <a:off x="1323975" y="3962812"/>
            <a:ext cx="9772650" cy="1113601"/>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Is there any current REC/BSC/CSS mechanism that restores the original registration after deactivation which we haven’t identified?</a:t>
            </a:r>
          </a:p>
        </p:txBody>
      </p:sp>
      <p:sp>
        <p:nvSpPr>
          <p:cNvPr id="8" name="Rectangle: Rounded Corners 7">
            <a:extLst>
              <a:ext uri="{FF2B5EF4-FFF2-40B4-BE49-F238E27FC236}">
                <a16:creationId xmlns:a16="http://schemas.microsoft.com/office/drawing/2014/main" id="{6A57A93D-774D-E8E3-2A71-54C770E101D8}"/>
              </a:ext>
            </a:extLst>
          </p:cNvPr>
          <p:cNvSpPr/>
          <p:nvPr/>
        </p:nvSpPr>
        <p:spPr>
          <a:xfrm>
            <a:off x="1323975" y="5372512"/>
            <a:ext cx="9772650" cy="1113601"/>
          </a:xfrm>
          <a:prstGeom prst="roundRect">
            <a:avLst/>
          </a:prstGeom>
          <a:solidFill>
            <a:srgbClr val="68A4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Does CHIG think that R0095 should be re-scoped to post-deactivation reinstatement? Is there enough of a problem to justify pursuing a solution? Think about business case here. </a:t>
            </a:r>
          </a:p>
        </p:txBody>
      </p:sp>
    </p:spTree>
    <p:extLst>
      <p:ext uri="{BB962C8B-B14F-4D97-AF65-F5344CB8AC3E}">
        <p14:creationId xmlns:p14="http://schemas.microsoft.com/office/powerpoint/2010/main" val="3073975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0AC2-1914-EF45-12A1-C05693B52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60B22D-9249-095B-CE90-A9B30F0E1D2F}"/>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dirty="0">
                <a:cs typeface="Roboto" panose="02000000000000000000" pitchFamily="2" charset="0"/>
              </a:rPr>
            </a:br>
            <a:r>
              <a:rPr lang="en-GB" dirty="0">
                <a:cs typeface="Roboto" panose="02000000000000000000" pitchFamily="2" charset="0"/>
              </a:rPr>
              <a:t>6. I0335 - Introduction of Defined Electricity Metering Work Categories for Metering Accreditation </a:t>
            </a:r>
          </a:p>
        </p:txBody>
      </p:sp>
      <p:sp>
        <p:nvSpPr>
          <p:cNvPr id="3" name="Text Placeholder 2">
            <a:extLst>
              <a:ext uri="{FF2B5EF4-FFF2-40B4-BE49-F238E27FC236}">
                <a16:creationId xmlns:a16="http://schemas.microsoft.com/office/drawing/2014/main" id="{E5470020-499F-4704-CFFD-A672E395337C}"/>
              </a:ext>
            </a:extLst>
          </p:cNvPr>
          <p:cNvSpPr>
            <a:spLocks noGrp="1"/>
          </p:cNvSpPr>
          <p:nvPr>
            <p:ph type="body" sz="quarter" idx="10"/>
          </p:nvPr>
        </p:nvSpPr>
        <p:spPr/>
        <p:txBody>
          <a:bodyPr/>
          <a:lstStyle/>
          <a:p>
            <a:r>
              <a:rPr lang="en-GB" dirty="0">
                <a:cs typeface="Roboto" panose="02000000000000000000" pitchFamily="2" charset="0"/>
              </a:rPr>
              <a:t>Poppy </a:t>
            </a:r>
            <a:r>
              <a:rPr lang="en-GB" dirty="0" err="1">
                <a:cs typeface="Roboto" panose="02000000000000000000" pitchFamily="2" charset="0"/>
              </a:rPr>
              <a:t>mullins</a:t>
            </a:r>
            <a:endParaRPr lang="en-GB" dirty="0">
              <a:cs typeface="Roboto" panose="02000000000000000000" pitchFamily="2" charset="0"/>
            </a:endParaRPr>
          </a:p>
        </p:txBody>
      </p:sp>
    </p:spTree>
    <p:extLst>
      <p:ext uri="{BB962C8B-B14F-4D97-AF65-F5344CB8AC3E}">
        <p14:creationId xmlns:p14="http://schemas.microsoft.com/office/powerpoint/2010/main" val="567201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109992"/>
          </a:xfrm>
        </p:spPr>
        <p:txBody>
          <a:bodyPr>
            <a:normAutofit fontScale="90000"/>
          </a:bodyPr>
          <a:lstStyle/>
          <a:p>
            <a:r>
              <a:rPr lang="en-GB" dirty="0"/>
              <a:t>I0335 – Introduction of Defined Electricity Metering Work Categories for Metering Accreditation</a:t>
            </a:r>
          </a:p>
        </p:txBody>
      </p:sp>
      <p:sp>
        <p:nvSpPr>
          <p:cNvPr id="3" name="TextBox 2">
            <a:extLst>
              <a:ext uri="{FF2B5EF4-FFF2-40B4-BE49-F238E27FC236}">
                <a16:creationId xmlns:a16="http://schemas.microsoft.com/office/drawing/2014/main" id="{894B57B1-D60D-DD21-9FD3-D68F485E6A1B}"/>
              </a:ext>
            </a:extLst>
          </p:cNvPr>
          <p:cNvSpPr txBox="1"/>
          <p:nvPr/>
        </p:nvSpPr>
        <p:spPr>
          <a:xfrm>
            <a:off x="595223" y="1604513"/>
            <a:ext cx="10722634"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Background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Consolidated Metering Code of Practice (</a:t>
            </a:r>
            <a:r>
              <a:rPr kumimoji="0" lang="en-GB" sz="18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CoMCoP</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does not currently include defined work categories for electricity metering accreditation but does set specific work categories for gas metering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Issue seeks to introduce defined electricity metering work categories within </a:t>
            </a:r>
            <a:r>
              <a:rPr kumimoji="0" lang="en-GB" sz="18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CoMCoP</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for electricity metering and related activities to ensure the scope of activities, and any changes to, are recorded for Meter Operator Agents (MOAs) and Electricity Metering Operatives (EMOs). </a:t>
            </a:r>
          </a:p>
        </p:txBody>
      </p:sp>
    </p:spTree>
    <p:extLst>
      <p:ext uri="{BB962C8B-B14F-4D97-AF65-F5344CB8AC3E}">
        <p14:creationId xmlns:p14="http://schemas.microsoft.com/office/powerpoint/2010/main" val="3879811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55A99-531A-A5B5-B582-BDE5386353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8B0FA-885B-76D0-D226-6B3F7A656CF3}"/>
              </a:ext>
            </a:extLst>
          </p:cNvPr>
          <p:cNvSpPr>
            <a:spLocks noGrp="1"/>
          </p:cNvSpPr>
          <p:nvPr>
            <p:ph type="title"/>
          </p:nvPr>
        </p:nvSpPr>
        <p:spPr>
          <a:xfrm>
            <a:off x="838200" y="365125"/>
            <a:ext cx="9284855" cy="1109992"/>
          </a:xfrm>
        </p:spPr>
        <p:txBody>
          <a:bodyPr>
            <a:normAutofit fontScale="90000"/>
          </a:bodyPr>
          <a:lstStyle/>
          <a:p>
            <a:r>
              <a:rPr lang="en-GB" dirty="0"/>
              <a:t>I0335 – Introduction of Defined Electricity Metering Work Categories for Metering Accreditation</a:t>
            </a:r>
          </a:p>
        </p:txBody>
      </p:sp>
      <p:sp>
        <p:nvSpPr>
          <p:cNvPr id="3" name="TextBox 2">
            <a:extLst>
              <a:ext uri="{FF2B5EF4-FFF2-40B4-BE49-F238E27FC236}">
                <a16:creationId xmlns:a16="http://schemas.microsoft.com/office/drawing/2014/main" id="{7F2EC162-BA79-6CC0-4A51-E921D2860DA0}"/>
              </a:ext>
            </a:extLst>
          </p:cNvPr>
          <p:cNvSpPr txBox="1"/>
          <p:nvPr/>
        </p:nvSpPr>
        <p:spPr>
          <a:xfrm>
            <a:off x="595223" y="1604513"/>
            <a:ext cx="10722634"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Solution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Use established electricity metering classifications to input into defining the new electricity metering work categories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Assign the electricity work categories to the relevant metering activities in </a:t>
            </a:r>
            <a:r>
              <a:rPr kumimoji="0" lang="en-GB" sz="18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CoMCoP</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4227749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515D3-C5B7-7D1F-D2B4-091881757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04F6E-6D78-E3F4-AC44-77869D3DE132}"/>
              </a:ext>
            </a:extLst>
          </p:cNvPr>
          <p:cNvSpPr>
            <a:spLocks noGrp="1"/>
          </p:cNvSpPr>
          <p:nvPr>
            <p:ph type="title"/>
          </p:nvPr>
        </p:nvSpPr>
        <p:spPr>
          <a:xfrm>
            <a:off x="838200" y="365125"/>
            <a:ext cx="9284855" cy="1109992"/>
          </a:xfrm>
        </p:spPr>
        <p:txBody>
          <a:bodyPr>
            <a:normAutofit fontScale="90000"/>
          </a:bodyPr>
          <a:lstStyle/>
          <a:p>
            <a:r>
              <a:rPr lang="en-GB" dirty="0"/>
              <a:t>I0335 – Introduction of Defined Electricity Metering Work Categories for Metering Accreditation</a:t>
            </a:r>
          </a:p>
        </p:txBody>
      </p:sp>
      <p:graphicFrame>
        <p:nvGraphicFramePr>
          <p:cNvPr id="6" name="Table 5">
            <a:extLst>
              <a:ext uri="{FF2B5EF4-FFF2-40B4-BE49-F238E27FC236}">
                <a16:creationId xmlns:a16="http://schemas.microsoft.com/office/drawing/2014/main" id="{877485E1-8594-C7ED-AB82-C622ADFC701B}"/>
              </a:ext>
            </a:extLst>
          </p:cNvPr>
          <p:cNvGraphicFramePr>
            <a:graphicFrameLocks noGrp="1"/>
          </p:cNvGraphicFramePr>
          <p:nvPr/>
        </p:nvGraphicFramePr>
        <p:xfrm>
          <a:off x="2076300" y="1587260"/>
          <a:ext cx="8039399" cy="4405499"/>
        </p:xfrm>
        <a:graphic>
          <a:graphicData uri="http://schemas.openxmlformats.org/drawingml/2006/table">
            <a:tbl>
              <a:tblPr firstRow="1" firstCol="1" bandRow="1"/>
              <a:tblGrid>
                <a:gridCol w="1820949">
                  <a:extLst>
                    <a:ext uri="{9D8B030D-6E8A-4147-A177-3AD203B41FA5}">
                      <a16:colId xmlns:a16="http://schemas.microsoft.com/office/drawing/2014/main" val="1400299592"/>
                    </a:ext>
                  </a:extLst>
                </a:gridCol>
                <a:gridCol w="3109225">
                  <a:extLst>
                    <a:ext uri="{9D8B030D-6E8A-4147-A177-3AD203B41FA5}">
                      <a16:colId xmlns:a16="http://schemas.microsoft.com/office/drawing/2014/main" val="3094801262"/>
                    </a:ext>
                  </a:extLst>
                </a:gridCol>
                <a:gridCol w="3109225">
                  <a:extLst>
                    <a:ext uri="{9D8B030D-6E8A-4147-A177-3AD203B41FA5}">
                      <a16:colId xmlns:a16="http://schemas.microsoft.com/office/drawing/2014/main" val="2768958203"/>
                    </a:ext>
                  </a:extLst>
                </a:gridCol>
              </a:tblGrid>
              <a:tr h="201128">
                <a:tc>
                  <a:txBody>
                    <a:bodyPr/>
                    <a:lstStyle/>
                    <a:p>
                      <a:pPr algn="ctr" fontAlgn="base">
                        <a:lnSpc>
                          <a:spcPct val="115000"/>
                        </a:lnSpc>
                        <a:buNone/>
                      </a:pPr>
                      <a:r>
                        <a:rPr lang="en-GB" sz="1100" b="1" kern="100">
                          <a:effectLst/>
                          <a:latin typeface="Arial" panose="020B0604020202020204" pitchFamily="34" charset="0"/>
                          <a:ea typeface="Times New Roman" panose="02020603050405020304" pitchFamily="18" charset="0"/>
                          <a:cs typeface="Arial" panose="020B0604020202020204" pitchFamily="34" charset="0"/>
                        </a:rPr>
                        <a:t>Work Category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15000"/>
                        </a:lnSpc>
                        <a:buNone/>
                      </a:pPr>
                      <a:r>
                        <a:rPr lang="en-GB" sz="1100" b="1" kern="100">
                          <a:effectLst/>
                          <a:latin typeface="Arial" panose="020B0604020202020204" pitchFamily="34" charset="0"/>
                          <a:ea typeface="Times New Roman" panose="02020603050405020304" pitchFamily="18" charset="0"/>
                          <a:cs typeface="Arial" panose="020B0604020202020204" pitchFamily="34" charset="0"/>
                        </a:rPr>
                        <a:t>Installation Details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lnSpc>
                          <a:spcPct val="115000"/>
                        </a:lnSpc>
                        <a:buNone/>
                      </a:pPr>
                      <a:r>
                        <a:rPr lang="en-GB" sz="1100" b="1" kern="100">
                          <a:effectLst/>
                          <a:latin typeface="Arial" panose="020B0604020202020204" pitchFamily="34" charset="0"/>
                          <a:ea typeface="Times New Roman" panose="02020603050405020304" pitchFamily="18" charset="0"/>
                          <a:cs typeface="Arial" panose="020B0604020202020204" pitchFamily="34" charset="0"/>
                        </a:rPr>
                        <a:t>Scope</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9467451"/>
                  </a:ext>
                </a:extLst>
              </a:tr>
              <a:tr h="598958">
                <a:tc>
                  <a:txBody>
                    <a:bodyPr/>
                    <a:lstStyle/>
                    <a:p>
                      <a:pPr algn="ctr"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Category A</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Whole Current Single Phase</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Metering works on a whole current 230v nominal supply and maximum fuse rating of 100amps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2349696"/>
                  </a:ext>
                </a:extLst>
              </a:tr>
              <a:tr h="598958">
                <a:tc>
                  <a:txBody>
                    <a:bodyPr/>
                    <a:lstStyle/>
                    <a:p>
                      <a:pPr algn="ctr"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Category B</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Whole Current Single Phase off Polyphase </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Metering works on a single phase whole current meter connected to a polyphase supply </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1468384"/>
                  </a:ext>
                </a:extLst>
              </a:tr>
              <a:tr h="598958">
                <a:tc>
                  <a:txBody>
                    <a:bodyPr/>
                    <a:lstStyle/>
                    <a:p>
                      <a:pPr algn="ctr"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Category C </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Whole Current Polyphase </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Metering works on a whole current 400v nominal supply and maximum fuse ratings of 100amps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1737563"/>
                  </a:ext>
                </a:extLst>
              </a:tr>
              <a:tr h="802499">
                <a:tc>
                  <a:txBody>
                    <a:bodyPr/>
                    <a:lstStyle/>
                    <a:p>
                      <a:pPr algn="ctr"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Category 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Safe Isolation Provider (SIP)</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dirty="0">
                          <a:effectLst/>
                          <a:latin typeface="Arial" panose="020B0604020202020204" pitchFamily="34" charset="0"/>
                          <a:ea typeface="Times New Roman" panose="02020603050405020304" pitchFamily="18" charset="0"/>
                          <a:cs typeface="Arial" panose="020B0604020202020204" pitchFamily="34" charset="0"/>
                        </a:rPr>
                        <a:t>SIP Specific Activity Only - Withdrawing and reinserting cut-out fuses on Whole Current Supplies with fuse ratings not exceeding 100amp </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8147890"/>
                  </a:ext>
                </a:extLst>
              </a:tr>
              <a:tr h="1006040">
                <a:tc>
                  <a:txBody>
                    <a:bodyPr/>
                    <a:lstStyle/>
                    <a:p>
                      <a:pPr algn="ctr"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Category E</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dirty="0">
                          <a:effectLst/>
                          <a:latin typeface="Arial" panose="020B0604020202020204" pitchFamily="34" charset="0"/>
                          <a:ea typeface="Times New Roman" panose="02020603050405020304" pitchFamily="18" charset="0"/>
                          <a:cs typeface="Arial" panose="020B0604020202020204" pitchFamily="34" charset="0"/>
                        </a:rPr>
                        <a:t>Low Voltage (LV) Current Transformer (CT)/Voltage Transformer (VT) Metering Installations</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p>
                      <a:pPr lvl="0" fontAlgn="base">
                        <a:lnSpc>
                          <a:spcPct val="115000"/>
                        </a:lnSpc>
                        <a:buNone/>
                      </a:pPr>
                      <a:r>
                        <a:rPr lang="en-GB" sz="1100" kern="100" dirty="0">
                          <a:effectLst/>
                          <a:latin typeface="Arial" panose="020B0604020202020204" pitchFamily="34" charset="0"/>
                          <a:ea typeface="Times New Roman" panose="02020603050405020304" pitchFamily="18" charset="0"/>
                          <a:cs typeface="Arial" panose="020B0604020202020204" pitchFamily="34" charset="0"/>
                        </a:rPr>
                        <a:t> </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Metering works on Current Transformer metering arrangements not exceeding 1000v</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0857223"/>
                  </a:ext>
                </a:extLst>
              </a:tr>
              <a:tr h="598958">
                <a:tc>
                  <a:txBody>
                    <a:bodyPr/>
                    <a:lstStyle/>
                    <a:p>
                      <a:pPr algn="ctr"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Category F</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a:effectLst/>
                          <a:latin typeface="Arial" panose="020B0604020202020204" pitchFamily="34" charset="0"/>
                          <a:ea typeface="Times New Roman" panose="02020603050405020304" pitchFamily="18" charset="0"/>
                          <a:cs typeface="Arial" panose="020B0604020202020204" pitchFamily="34" charset="0"/>
                        </a:rPr>
                        <a:t>High Voltage (HV) CT/VT Metering Installations   </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fontAlgn="base">
                        <a:lnSpc>
                          <a:spcPct val="115000"/>
                        </a:lnSpc>
                        <a:buNone/>
                      </a:pPr>
                      <a:r>
                        <a:rPr lang="en-GB" sz="1100" kern="100" dirty="0">
                          <a:effectLst/>
                          <a:latin typeface="Arial" panose="020B0604020202020204" pitchFamily="34" charset="0"/>
                          <a:ea typeface="Times New Roman" panose="02020603050405020304" pitchFamily="18" charset="0"/>
                          <a:cs typeface="Arial" panose="020B0604020202020204" pitchFamily="34" charset="0"/>
                        </a:rPr>
                        <a:t>Metering works on Current Transformer metering arrangements exceeding 1000v</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2956834"/>
                  </a:ext>
                </a:extLst>
              </a:tr>
            </a:tbl>
          </a:graphicData>
        </a:graphic>
      </p:graphicFrame>
    </p:spTree>
    <p:extLst>
      <p:ext uri="{BB962C8B-B14F-4D97-AF65-F5344CB8AC3E}">
        <p14:creationId xmlns:p14="http://schemas.microsoft.com/office/powerpoint/2010/main" val="3466934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2D3A-CA19-2FF7-07BD-DE97A3123F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0D534-BBE9-6AAC-3A53-77C7B28F289A}"/>
              </a:ext>
            </a:extLst>
          </p:cNvPr>
          <p:cNvSpPr>
            <a:spLocks noGrp="1"/>
          </p:cNvSpPr>
          <p:nvPr>
            <p:ph type="title"/>
          </p:nvPr>
        </p:nvSpPr>
        <p:spPr>
          <a:xfrm>
            <a:off x="838200" y="365125"/>
            <a:ext cx="9284855" cy="1109992"/>
          </a:xfrm>
        </p:spPr>
        <p:txBody>
          <a:bodyPr>
            <a:normAutofit fontScale="90000"/>
          </a:bodyPr>
          <a:lstStyle/>
          <a:p>
            <a:r>
              <a:rPr lang="en-GB" dirty="0"/>
              <a:t>I0335 – Introduction of Defined Electricity Metering Work Categories for Metering Accreditation</a:t>
            </a:r>
          </a:p>
        </p:txBody>
      </p:sp>
      <p:sp>
        <p:nvSpPr>
          <p:cNvPr id="4" name="TextBox 3">
            <a:extLst>
              <a:ext uri="{FF2B5EF4-FFF2-40B4-BE49-F238E27FC236}">
                <a16:creationId xmlns:a16="http://schemas.microsoft.com/office/drawing/2014/main" id="{A169AAF6-9D58-F8C1-DEED-3DFDBEADAED4}"/>
              </a:ext>
            </a:extLst>
          </p:cNvPr>
          <p:cNvSpPr txBox="1"/>
          <p:nvPr/>
        </p:nvSpPr>
        <p:spPr>
          <a:xfrm>
            <a:off x="595223" y="1604513"/>
            <a:ext cx="10722634"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CHIG Consideration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objection to reinstating and clearly defining the existing electricity metering classifications?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objection on the proposed electricity metering work categories?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objection on the proposed labelling approach for the electricity work categories?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consider the proposed categories to be complete? If not, please identify any additional categories that should be considered for inclusion and provide the rationale for your response.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other comments you would like to add?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41838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D3D3A-C79D-DD27-695D-F3AFFCC4B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F405E-345B-E8EF-98AE-164446A261E1}"/>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dirty="0">
                <a:cs typeface="Roboto" panose="02000000000000000000" pitchFamily="2" charset="0"/>
              </a:rPr>
            </a:br>
            <a:r>
              <a:rPr lang="en-GB" dirty="0">
                <a:cs typeface="Roboto" panose="02000000000000000000" pitchFamily="2" charset="0"/>
              </a:rPr>
              <a:t>7</a:t>
            </a:r>
            <a:r>
              <a:rPr lang="en-GB" sz="2400" dirty="0">
                <a:cs typeface="Roboto" panose="02000000000000000000" pitchFamily="2" charset="0"/>
              </a:rPr>
              <a:t>. </a:t>
            </a:r>
            <a:r>
              <a:rPr lang="en-GB" dirty="0">
                <a:latin typeface="Arial" panose="020B0604020202020204" pitchFamily="34" charset="0"/>
                <a:cs typeface="Arial" panose="020B0604020202020204" pitchFamily="34" charset="0"/>
              </a:rPr>
              <a:t>I0341 - Improved Validation for DI51599 - Electricity Smart Meter Equipment (ESME ID)</a:t>
            </a:r>
            <a:endParaRPr lang="en-GB" dirty="0">
              <a:cs typeface="Roboto" panose="02000000000000000000" pitchFamily="2" charset="0"/>
            </a:endParaRPr>
          </a:p>
        </p:txBody>
      </p:sp>
      <p:sp>
        <p:nvSpPr>
          <p:cNvPr id="3" name="Text Placeholder 2">
            <a:extLst>
              <a:ext uri="{FF2B5EF4-FFF2-40B4-BE49-F238E27FC236}">
                <a16:creationId xmlns:a16="http://schemas.microsoft.com/office/drawing/2014/main" id="{798F2925-0BA4-D20A-07E4-E22606CBAD2D}"/>
              </a:ext>
            </a:extLst>
          </p:cNvPr>
          <p:cNvSpPr>
            <a:spLocks noGrp="1"/>
          </p:cNvSpPr>
          <p:nvPr>
            <p:ph type="body" sz="quarter" idx="10"/>
          </p:nvPr>
        </p:nvSpPr>
        <p:spPr/>
        <p:txBody>
          <a:bodyPr/>
          <a:lstStyle/>
          <a:p>
            <a:r>
              <a:rPr lang="en-GB" dirty="0">
                <a:cs typeface="Roboto" panose="02000000000000000000" pitchFamily="2" charset="0"/>
              </a:rPr>
              <a:t>Harry firth</a:t>
            </a:r>
          </a:p>
        </p:txBody>
      </p:sp>
    </p:spTree>
    <p:extLst>
      <p:ext uri="{BB962C8B-B14F-4D97-AF65-F5344CB8AC3E}">
        <p14:creationId xmlns:p14="http://schemas.microsoft.com/office/powerpoint/2010/main" val="1257624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I0341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extLst>
              <p:ext uri="{D42A27DB-BD31-4B8C-83A1-F6EECF244321}">
                <p14:modId xmlns:p14="http://schemas.microsoft.com/office/powerpoint/2010/main" val="3437161799"/>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095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Autofit/>
          </a:bodyPr>
          <a:lstStyle/>
          <a:p>
            <a:pPr lvl="0"/>
            <a:r>
              <a:rPr lang="en-GB" dirty="0">
                <a:cs typeface="Roboto" panose="02000000000000000000" pitchFamily="2" charset="0"/>
              </a:rPr>
              <a:t>I0341 – Points for Discussion</a:t>
            </a:r>
            <a:endParaRPr lang="en-GB" dirty="0">
              <a:latin typeface="Roboto"/>
              <a:ea typeface="Roboto"/>
              <a:cs typeface="Roboto"/>
            </a:endParaRP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224950"/>
            <a:ext cx="11967714" cy="4774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15000"/>
              </a:lnSpc>
              <a:spcBef>
                <a:spcPts val="400"/>
              </a:spcBef>
              <a:spcAft>
                <a:spcPts val="400"/>
              </a:spcAft>
              <a:buClrTx/>
              <a:buSzTx/>
              <a:buFontTx/>
              <a:buNone/>
              <a:tabLst/>
              <a:defRPr/>
            </a:pPr>
            <a:r>
              <a:rPr kumimoji="0" lang="en-GB" sz="24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CHIG Consideration</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think that an amendment to the ESME ID validation rules is required?</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impacts do you foresee for your organisation?</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Which solution option would you prefer?</a:t>
            </a:r>
          </a:p>
          <a:p>
            <a:pPr marL="914400" marR="0" lvl="1" indent="-457200" algn="l" defTabSz="914400" rtl="0" eaLnBrk="1" fontAlgn="auto" latinLnBrk="0" hangingPunct="1">
              <a:lnSpc>
                <a:spcPct val="100000"/>
              </a:lnSpc>
              <a:spcBef>
                <a:spcPts val="400"/>
              </a:spcBef>
              <a:spcAft>
                <a:spcPts val="400"/>
              </a:spcAft>
              <a:buClrTx/>
              <a:buSzTx/>
              <a:buFont typeface="+mj-lt"/>
              <a:buAutoNum type="alphaUcPeriod"/>
              <a:tabLst/>
              <a:defRPr/>
            </a:pPr>
            <a:r>
              <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Updates to SMRS – BSC impact</a:t>
            </a:r>
          </a:p>
          <a:p>
            <a:pPr marL="914400" marR="0" lvl="1" indent="-457200" algn="l" defTabSz="914400" rtl="0" eaLnBrk="1" fontAlgn="auto" latinLnBrk="0" hangingPunct="1">
              <a:lnSpc>
                <a:spcPct val="100000"/>
              </a:lnSpc>
              <a:spcBef>
                <a:spcPts val="400"/>
              </a:spcBef>
              <a:spcAft>
                <a:spcPts val="400"/>
              </a:spcAft>
              <a:buClrTx/>
              <a:buSzTx/>
              <a:buFont typeface="+mj-lt"/>
              <a:buAutoNum type="alphaUcPeriod"/>
              <a:tabLst/>
              <a:defRPr/>
            </a:pPr>
            <a:r>
              <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Updates to DIP rules – DIP manager impact</a:t>
            </a:r>
          </a:p>
          <a:p>
            <a:pPr marL="742950" marR="0" lvl="1"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36018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37F23-8113-5824-99B5-0149F3BBD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BF0B7-5403-413E-DEAC-B86416131BB1}"/>
              </a:ext>
            </a:extLst>
          </p:cNvPr>
          <p:cNvSpPr>
            <a:spLocks noGrp="1"/>
          </p:cNvSpPr>
          <p:nvPr>
            <p:ph type="title"/>
          </p:nvPr>
        </p:nvSpPr>
        <p:spPr>
          <a:xfrm>
            <a:off x="4032250" y="2020824"/>
            <a:ext cx="6968505" cy="2303275"/>
          </a:xfrm>
        </p:spPr>
        <p:txBody>
          <a:bodyPr>
            <a:normAutofit/>
          </a:bodyPr>
          <a:lstStyle/>
          <a:p>
            <a:r>
              <a:rPr lang="en-GB" dirty="0"/>
              <a:t>8. Issue tracker </a:t>
            </a:r>
            <a:r>
              <a:rPr lang="en-GB" dirty="0" err="1"/>
              <a:t>updATE</a:t>
            </a: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A0EF90E7-7502-29C6-B282-9C3197012B34}"/>
              </a:ext>
            </a:extLst>
          </p:cNvPr>
          <p:cNvSpPr>
            <a:spLocks noGrp="1"/>
          </p:cNvSpPr>
          <p:nvPr>
            <p:ph type="body" sz="quarter" idx="10"/>
          </p:nvPr>
        </p:nvSpPr>
        <p:spPr/>
        <p:txBody>
          <a:bodyPr/>
          <a:lstStyle/>
          <a:p>
            <a:r>
              <a:rPr lang="en-GB" dirty="0"/>
              <a:t>CHANGE TEAM</a:t>
            </a:r>
          </a:p>
        </p:txBody>
      </p:sp>
    </p:spTree>
    <p:extLst>
      <p:ext uri="{BB962C8B-B14F-4D97-AF65-F5344CB8AC3E}">
        <p14:creationId xmlns:p14="http://schemas.microsoft.com/office/powerpoint/2010/main" val="1199560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2536893420"/>
              </p:ext>
            </p:extLst>
          </p:nvPr>
        </p:nvGraphicFramePr>
        <p:xfrm>
          <a:off x="195294" y="1389462"/>
          <a:ext cx="11645092" cy="514858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I0278</a:t>
                      </a:r>
                    </a:p>
                  </a:txBody>
                  <a:tcPr anchor="ctr">
                    <a:solidFill>
                      <a:srgbClr val="CFE3DF"/>
                    </a:solidFill>
                  </a:tcPr>
                </a:tc>
                <a:tc>
                  <a:txBody>
                    <a:bodyPr/>
                    <a:lstStyle/>
                    <a:p>
                      <a:pPr marL="0" lvl="0" algn="l">
                        <a:buNone/>
                      </a:pPr>
                      <a:r>
                        <a:rPr lang="en-GB" sz="1400">
                          <a:latin typeface="Arial"/>
                          <a:cs typeface="Arial"/>
                        </a:rPr>
                        <a:t>Establishing the Safe Isolation Provider (SIP) as a Standalone REC Party</a:t>
                      </a: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lvl="0">
                        <a:spcBef>
                          <a:spcPts val="600"/>
                        </a:spcBef>
                        <a:buNone/>
                      </a:pPr>
                      <a:r>
                        <a:rPr lang="en-GB" sz="1400" b="0">
                          <a:latin typeface="Arial"/>
                          <a:ea typeface="Roboto"/>
                          <a:cs typeface="Arial"/>
                        </a:rPr>
                        <a:t>The fourth closed working group session took place on 18 August 2026 where members focused on the theme of equipment, testing and sealing methodology. The next closed working group session will take place on 06 October 2026 where members will continue to consider the solutions needed to establish a strong governance framework for standalone SIPs.</a:t>
                      </a:r>
                    </a:p>
                  </a:txBody>
                  <a:tcPr anchor="ctr">
                    <a:solidFill>
                      <a:srgbClr val="CFE3DF"/>
                    </a:solidFill>
                  </a:tcPr>
                </a:tc>
                <a:extLst>
                  <a:ext uri="{0D108BD9-81ED-4DB2-BD59-A6C34878D82A}">
                    <a16:rowId xmlns:a16="http://schemas.microsoft.com/office/drawing/2014/main" val="1162629337"/>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Arial"/>
                          <a:ea typeface="Roboto"/>
                          <a:cs typeface="Arial"/>
                        </a:rPr>
                        <a:t>I0297</a:t>
                      </a:r>
                    </a:p>
                  </a:txBody>
                  <a:tcPr anchor="ctr">
                    <a:solidFill>
                      <a:srgbClr val="CFE3DF"/>
                    </a:solidFill>
                  </a:tcPr>
                </a:tc>
                <a:tc>
                  <a:txBody>
                    <a:bodyPr/>
                    <a:lstStyle/>
                    <a:p>
                      <a:pPr marL="0" lvl="0" indent="0" algn="l">
                        <a:lnSpc>
                          <a:spcPct val="100000"/>
                        </a:lnSpc>
                        <a:buNone/>
                      </a:pPr>
                      <a:r>
                        <a:rPr lang="en-GB" sz="1400" b="0" i="0" u="none" strike="noStrike" baseline="0" noProof="0">
                          <a:solidFill>
                            <a:srgbClr val="000000"/>
                          </a:solidFill>
                          <a:latin typeface="Arial"/>
                          <a:cs typeface="Arial"/>
                        </a:rPr>
                        <a:t>Meter Manufacturers Make and Type not Populated in SMRS</a:t>
                      </a:r>
                      <a:endParaRPr lang="en-US"/>
                    </a:p>
                  </a:txBody>
                  <a:tcPr marL="6350" marR="6350" marT="6350" marB="0" anchor="ctr">
                    <a:solidFill>
                      <a:srgbClr val="CFE3DF"/>
                    </a:solidFill>
                  </a:tcPr>
                </a:tc>
                <a:tc>
                  <a:txBody>
                    <a:bodyPr/>
                    <a:lstStyle/>
                    <a:p>
                      <a:pPr lvl="0">
                        <a:buNone/>
                      </a:pPr>
                      <a:r>
                        <a:rPr lang="en-GB" sz="1400">
                          <a:latin typeface="Arial"/>
                          <a:ea typeface="Roboto"/>
                          <a:cs typeface="Arial"/>
                        </a:rPr>
                        <a:t>Flo Monea</a:t>
                      </a:r>
                    </a:p>
                  </a:txBody>
                  <a:tcPr anchor="ctr">
                    <a:solidFill>
                      <a:srgbClr val="CFE3DF"/>
                    </a:solidFill>
                  </a:tcPr>
                </a:tc>
                <a:tc>
                  <a:txBody>
                    <a:bodyPr/>
                    <a:lstStyle/>
                    <a:p>
                      <a:pPr lvl="0">
                        <a:spcBef>
                          <a:spcPts val="600"/>
                        </a:spcBef>
                        <a:buNone/>
                      </a:pPr>
                      <a:r>
                        <a:rPr lang="en-GB" sz="1400" b="0">
                          <a:latin typeface="Arial"/>
                          <a:ea typeface="Roboto"/>
                          <a:cs typeface="Arial"/>
                        </a:rPr>
                        <a:t>On 30 September, the REC Technical Expert Panel approved an Update to Plan and to place I0297 on hold pending M15 completion.</a:t>
                      </a:r>
                    </a:p>
                  </a:txBody>
                  <a:tcPr anchor="ctr">
                    <a:solidFill>
                      <a:srgbClr val="CFE3DF"/>
                    </a:solidFill>
                  </a:tcPr>
                </a:tc>
                <a:extLst>
                  <a:ext uri="{0D108BD9-81ED-4DB2-BD59-A6C34878D82A}">
                    <a16:rowId xmlns:a16="http://schemas.microsoft.com/office/drawing/2014/main" val="950014433"/>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Arial"/>
                          <a:ea typeface="Roboto"/>
                          <a:cs typeface="Arial"/>
                        </a:rPr>
                        <a:t>I0314</a:t>
                      </a:r>
                    </a:p>
                  </a:txBody>
                  <a:tcPr anchor="ctr">
                    <a:solidFill>
                      <a:srgbClr val="CFE3DF"/>
                    </a:solidFill>
                  </a:tcPr>
                </a:tc>
                <a:tc>
                  <a:txBody>
                    <a:bodyPr/>
                    <a:lstStyle/>
                    <a:p>
                      <a:pPr marL="0" lvl="0" indent="0" algn="l">
                        <a:lnSpc>
                          <a:spcPct val="100000"/>
                        </a:lnSpc>
                        <a:buNone/>
                      </a:pPr>
                      <a:r>
                        <a:rPr lang="en-GB" sz="1400" b="0" i="0" u="none" strike="noStrike" baseline="0" noProof="0">
                          <a:solidFill>
                            <a:srgbClr val="000000"/>
                          </a:solidFill>
                          <a:latin typeface="Arial"/>
                          <a:cs typeface="Arial"/>
                        </a:rPr>
                        <a:t>Crossed Meters Process: Clarifications and Support</a:t>
                      </a:r>
                      <a:endParaRPr lang="en-US"/>
                    </a:p>
                  </a:txBody>
                  <a:tcPr marL="6350" marR="6350" marT="6350" marB="0" anchor="ctr">
                    <a:solidFill>
                      <a:srgbClr val="CFE3DF"/>
                    </a:solidFill>
                  </a:tcPr>
                </a:tc>
                <a:tc>
                  <a:txBody>
                    <a:bodyPr/>
                    <a:lstStyle/>
                    <a:p>
                      <a:pPr lvl="0" algn="l">
                        <a:lnSpc>
                          <a:spcPct val="100000"/>
                        </a:lnSpc>
                        <a:spcBef>
                          <a:spcPts val="0"/>
                        </a:spcBef>
                        <a:spcAft>
                          <a:spcPts val="0"/>
                        </a:spcAft>
                        <a:buNone/>
                      </a:pPr>
                      <a:r>
                        <a:rPr lang="en-GB" sz="1400" b="0" i="0" u="none" strike="noStrike" noProof="0">
                          <a:solidFill>
                            <a:srgbClr val="000000"/>
                          </a:solidFill>
                          <a:latin typeface="Arial"/>
                          <a:ea typeface="Roboto"/>
                          <a:cs typeface="Arial"/>
                        </a:rPr>
                        <a:t>Flo Monea</a:t>
                      </a:r>
                    </a:p>
                  </a:txBody>
                  <a:tcPr anchor="ctr">
                    <a:solidFill>
                      <a:srgbClr val="CFE3DF"/>
                    </a:solidFill>
                  </a:tcPr>
                </a:tc>
                <a:tc>
                  <a:txBody>
                    <a:bodyPr/>
                    <a:lstStyle/>
                    <a:p>
                      <a:pPr lvl="0">
                        <a:spcBef>
                          <a:spcPts val="600"/>
                        </a:spcBef>
                        <a:buNone/>
                      </a:pPr>
                      <a:r>
                        <a:rPr lang="en-GB" sz="1400" b="0">
                          <a:latin typeface="Arial"/>
                          <a:ea typeface="Roboto"/>
                          <a:cs typeface="Arial"/>
                        </a:rPr>
                        <a:t>The Code Manager is in the process of drafting the Guidance document. An update to CHIG will be postponed until the transition to the new arrangements of Code Reform is complete.</a:t>
                      </a:r>
                    </a:p>
                  </a:txBody>
                  <a:tcPr anchor="ctr">
                    <a:solidFill>
                      <a:srgbClr val="CFE3DF"/>
                    </a:solidFill>
                  </a:tcPr>
                </a:tc>
                <a:extLst>
                  <a:ext uri="{0D108BD9-81ED-4DB2-BD59-A6C34878D82A}">
                    <a16:rowId xmlns:a16="http://schemas.microsoft.com/office/drawing/2014/main" val="2590055436"/>
                  </a:ext>
                </a:extLst>
              </a:tr>
              <a:tr h="0">
                <a:tc>
                  <a:txBody>
                    <a:bodyPr/>
                    <a:lstStyle/>
                    <a:p>
                      <a:pPr marL="0" lvl="0" indent="0" algn="l" defTabSz="914400">
                        <a:lnSpc>
                          <a:spcPct val="100000"/>
                        </a:lnSpc>
                        <a:spcBef>
                          <a:spcPts val="0"/>
                        </a:spcBef>
                        <a:spcAft>
                          <a:spcPts val="0"/>
                        </a:spcAft>
                        <a:buNone/>
                        <a:tabLst/>
                        <a:defRPr/>
                      </a:pPr>
                      <a:r>
                        <a:rPr lang="en-GB" sz="1400" b="0" kern="1200" dirty="0">
                          <a:solidFill>
                            <a:schemeClr val="dk1"/>
                          </a:solidFill>
                          <a:latin typeface="Arial" panose="020B0604020202020204" pitchFamily="34" charset="0"/>
                          <a:ea typeface="Roboto"/>
                          <a:cs typeface="Arial" panose="020B0604020202020204" pitchFamily="34" charset="0"/>
                        </a:rPr>
                        <a:t>I0318</a:t>
                      </a:r>
                    </a:p>
                  </a:txBody>
                  <a:tcPr anchor="ctr">
                    <a:solidFill>
                      <a:srgbClr val="CFE3DF"/>
                    </a:solidFill>
                  </a:tcPr>
                </a:tc>
                <a:tc>
                  <a:txBody>
                    <a:bodyPr/>
                    <a:lstStyle/>
                    <a:p>
                      <a:pPr marL="0" lvl="0" indent="0" algn="l">
                        <a:lnSpc>
                          <a:spcPct val="100000"/>
                        </a:lnSpc>
                        <a:buNone/>
                      </a:pPr>
                      <a:r>
                        <a:rPr lang="en-US" sz="1400">
                          <a:latin typeface="Arial" panose="020B0604020202020204" pitchFamily="34" charset="0"/>
                          <a:cs typeface="Arial" panose="020B0604020202020204" pitchFamily="34" charset="0"/>
                        </a:rPr>
                        <a:t>Introduction of Consumer Consent Solution</a:t>
                      </a:r>
                    </a:p>
                  </a:txBody>
                  <a:tcPr marL="6350" marR="6350" marT="6350" marB="0" anchor="ctr">
                    <a:solidFill>
                      <a:srgbClr val="CFE3DF"/>
                    </a:solidFill>
                  </a:tcPr>
                </a:tc>
                <a:tc>
                  <a:txBody>
                    <a:bodyPr/>
                    <a:lstStyle/>
                    <a:p>
                      <a:pPr marL="0" lvl="0" indent="0" algn="l">
                        <a:lnSpc>
                          <a:spcPct val="100000"/>
                        </a:lnSpc>
                        <a:spcBef>
                          <a:spcPts val="0"/>
                        </a:spcBef>
                        <a:spcAft>
                          <a:spcPts val="0"/>
                        </a:spcAft>
                        <a:buNone/>
                      </a:pPr>
                      <a:r>
                        <a:rPr lang="en-GB" sz="1400" dirty="0">
                          <a:latin typeface="Arial" panose="020B0604020202020204" pitchFamily="34" charset="0"/>
                          <a:ea typeface="Roboto"/>
                          <a:cs typeface="Arial" panose="020B0604020202020204" pitchFamily="34" charset="0"/>
                        </a:rPr>
                        <a:t>Harriet Truss</a:t>
                      </a:r>
                    </a:p>
                  </a:txBody>
                  <a:tcPr anchor="ctr">
                    <a:solidFill>
                      <a:srgbClr val="CFE3DF"/>
                    </a:solidFill>
                  </a:tcPr>
                </a:tc>
                <a:tc>
                  <a:txBody>
                    <a:bodyPr/>
                    <a:lstStyle/>
                    <a:p>
                      <a:pPr lvl="0">
                        <a:spcBef>
                          <a:spcPts val="600"/>
                        </a:spcBef>
                        <a:buNone/>
                      </a:pPr>
                      <a:r>
                        <a:rPr lang="en-GB" sz="1400" b="0" dirty="0">
                          <a:latin typeface="Arial"/>
                          <a:ea typeface="Roboto"/>
                          <a:cs typeface="Arial"/>
                        </a:rPr>
                        <a:t>REC Drafting Consultation was published on 07 September, closing 9am on 19 October. Webinar held on 29 September, resources can be found on </a:t>
                      </a:r>
                      <a:r>
                        <a:rPr lang="en-GB" sz="1400" b="0" dirty="0">
                          <a:latin typeface="Arial"/>
                          <a:ea typeface="Roboto"/>
                          <a:cs typeface="Arial"/>
                          <a:hlinkClick r:id="rId2"/>
                        </a:rPr>
                        <a:t>RECCo website</a:t>
                      </a:r>
                      <a:r>
                        <a:rPr lang="en-GB" sz="1400" b="0" dirty="0">
                          <a:latin typeface="Arial"/>
                          <a:ea typeface="Roboto"/>
                          <a:cs typeface="Arial"/>
                        </a:rPr>
                        <a:t>. </a:t>
                      </a:r>
                    </a:p>
                    <a:p>
                      <a:pPr lvl="0">
                        <a:spcBef>
                          <a:spcPts val="600"/>
                        </a:spcBef>
                        <a:buNone/>
                      </a:pPr>
                      <a:r>
                        <a:rPr lang="en-GB" sz="1400" b="0" dirty="0">
                          <a:latin typeface="Arial" panose="020B0604020202020204" pitchFamily="34" charset="0"/>
                          <a:ea typeface="Roboto"/>
                          <a:cs typeface="Arial" panose="020B0604020202020204" pitchFamily="34" charset="0"/>
                        </a:rPr>
                        <a:t>Updated Proposal Plan approved by Change Panel on 30 September. Updates reflect the REC drafting consultation date and the associated impact to plan as well as anticipatory planning to align to governance under the Code Manager license, which is expected later in the year.</a:t>
                      </a:r>
                    </a:p>
                  </a:txBody>
                  <a:tcPr anchor="ctr">
                    <a:solidFill>
                      <a:srgbClr val="CFE3DF"/>
                    </a:solidFill>
                  </a:tcPr>
                </a:tc>
                <a:extLst>
                  <a:ext uri="{0D108BD9-81ED-4DB2-BD59-A6C34878D82A}">
                    <a16:rowId xmlns:a16="http://schemas.microsoft.com/office/drawing/2014/main" val="2169987767"/>
                  </a:ext>
                </a:extLst>
              </a:tr>
              <a:tr h="0">
                <a:tc>
                  <a:txBody>
                    <a:bodyPr/>
                    <a:lstStyle/>
                    <a:p>
                      <a:pPr marL="0" lvl="0" indent="0" algn="l" defTabSz="914400">
                        <a:lnSpc>
                          <a:spcPct val="100000"/>
                        </a:lnSpc>
                        <a:spcBef>
                          <a:spcPts val="0"/>
                        </a:spcBef>
                        <a:spcAft>
                          <a:spcPts val="0"/>
                        </a:spcAft>
                        <a:buNone/>
                        <a:tabLst/>
                        <a:defRPr/>
                      </a:pPr>
                      <a:r>
                        <a:rPr lang="en-GB" sz="1400" b="0" kern="1200" dirty="0">
                          <a:solidFill>
                            <a:schemeClr val="dk1"/>
                          </a:solidFill>
                          <a:latin typeface="Arial" panose="020B0604020202020204" pitchFamily="34" charset="0"/>
                          <a:ea typeface="Roboto"/>
                          <a:cs typeface="Arial" panose="020B0604020202020204" pitchFamily="34" charset="0"/>
                        </a:rPr>
                        <a:t>I0273</a:t>
                      </a:r>
                    </a:p>
                  </a:txBody>
                  <a:tcPr anchor="ctr">
                    <a:solidFill>
                      <a:srgbClr val="CFE3DF"/>
                    </a:solidFill>
                  </a:tcPr>
                </a:tc>
                <a:tc>
                  <a:txBody>
                    <a:bodyPr/>
                    <a:lstStyle/>
                    <a:p>
                      <a:pPr marL="0" lvl="0" indent="0" algn="l">
                        <a:lnSpc>
                          <a:spcPct val="100000"/>
                        </a:lnSpc>
                        <a:buNone/>
                      </a:pPr>
                      <a:r>
                        <a:rPr lang="en-GB" sz="1400" dirty="0">
                          <a:latin typeface="Arial" panose="020B0604020202020204" pitchFamily="34" charset="0"/>
                          <a:cs typeface="Arial" panose="020B0604020202020204" pitchFamily="34" charset="0"/>
                        </a:rPr>
                        <a:t>Sharing of SSC and TPR Information for MHHS Smart and Advanced Meters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lvl="0" indent="0" algn="l">
                        <a:lnSpc>
                          <a:spcPct val="100000"/>
                        </a:lnSpc>
                        <a:spcBef>
                          <a:spcPts val="0"/>
                        </a:spcBef>
                        <a:spcAft>
                          <a:spcPts val="0"/>
                        </a:spcAft>
                        <a:buNone/>
                      </a:pPr>
                      <a:r>
                        <a:rPr lang="en-GB" sz="1400" dirty="0">
                          <a:latin typeface="Arial" panose="020B0604020202020204" pitchFamily="34" charset="0"/>
                          <a:ea typeface="Roboto"/>
                          <a:cs typeface="Arial" panose="020B0604020202020204" pitchFamily="34" charset="0"/>
                        </a:rPr>
                        <a:t>Bela Ashworth</a:t>
                      </a:r>
                    </a:p>
                  </a:txBody>
                  <a:tcPr anchor="ctr">
                    <a:solidFill>
                      <a:srgbClr val="CFE3DF"/>
                    </a:solidFill>
                  </a:tcPr>
                </a:tc>
                <a:tc>
                  <a:txBody>
                    <a:bodyPr/>
                    <a:lstStyle/>
                    <a:p>
                      <a:pPr lvl="0">
                        <a:spcBef>
                          <a:spcPts val="600"/>
                        </a:spcBef>
                        <a:buNone/>
                      </a:pPr>
                      <a:r>
                        <a:rPr lang="en-GB" sz="1400" dirty="0">
                          <a:latin typeface="Arial" panose="020B0604020202020204" pitchFamily="34" charset="0"/>
                          <a:cs typeface="Arial" panose="020B0604020202020204" pitchFamily="34" charset="0"/>
                        </a:rPr>
                        <a:t>The Code Manager engaged with the BSC to discuss raising a consequential BSC change to facilitate the use of the SSC for non-Settlement purposes, with amendments proposed to the IF-025 and BSCP706. The BSC Issue is currently being drafted. </a:t>
                      </a:r>
                      <a:endParaRPr lang="en-GB" sz="1400" b="0" dirty="0">
                        <a:latin typeface="Arial" panose="020B0604020202020204" pitchFamily="34" charset="0"/>
                        <a:ea typeface="Roboto"/>
                        <a:cs typeface="Arial" panose="020B0604020202020204" pitchFamily="34" charset="0"/>
                      </a:endParaRPr>
                    </a:p>
                  </a:txBody>
                  <a:tcPr anchor="ctr">
                    <a:solidFill>
                      <a:srgbClr val="CFE3DF"/>
                    </a:solidFill>
                  </a:tcPr>
                </a:tc>
                <a:extLst>
                  <a:ext uri="{0D108BD9-81ED-4DB2-BD59-A6C34878D82A}">
                    <a16:rowId xmlns:a16="http://schemas.microsoft.com/office/drawing/2014/main" val="1800545631"/>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7D504-9D7C-4370-3862-EFDC104C1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218FA-FABB-F445-C820-78059ACC5E0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Any other business</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A2556B55-66F4-4572-A2E4-83A2354022F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35656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a:extLst>
            <a:ext uri="{FF2B5EF4-FFF2-40B4-BE49-F238E27FC236}">
              <a16:creationId xmlns:a16="http://schemas.microsoft.com/office/drawing/2014/main" id="{F7786CE2-81B7-5F15-D396-AB36208C106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C9F5A14-B7F8-9951-E85C-853AA72B6DD6}"/>
              </a:ext>
            </a:extLst>
          </p:cNvPr>
          <p:cNvSpPr txBox="1"/>
          <p:nvPr/>
        </p:nvSpPr>
        <p:spPr>
          <a:xfrm>
            <a:off x="510606" y="3382964"/>
            <a:ext cx="549696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Figtree" pitchFamily="2" charset="0"/>
                <a:ea typeface="+mn-ea"/>
                <a:cs typeface="+mn-cs"/>
              </a:rPr>
              <a:t>2026 Annual Committee Survey</a:t>
            </a:r>
          </a:p>
        </p:txBody>
      </p:sp>
      <p:sp>
        <p:nvSpPr>
          <p:cNvPr id="10" name="TextBox 9">
            <a:extLst>
              <a:ext uri="{FF2B5EF4-FFF2-40B4-BE49-F238E27FC236}">
                <a16:creationId xmlns:a16="http://schemas.microsoft.com/office/drawing/2014/main" id="{4FD7C082-7366-29FD-7E49-C04AA9AF3024}"/>
              </a:ext>
            </a:extLst>
          </p:cNvPr>
          <p:cNvSpPr txBox="1"/>
          <p:nvPr/>
        </p:nvSpPr>
        <p:spPr>
          <a:xfrm>
            <a:off x="340559" y="6553878"/>
            <a:ext cx="782036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This survey is run independently by Researchcraft. Your responses are confidential and anonymous unless you choose otherwise.  </a:t>
            </a:r>
          </a:p>
        </p:txBody>
      </p:sp>
      <p:sp>
        <p:nvSpPr>
          <p:cNvPr id="21" name="TextBox 20">
            <a:extLst>
              <a:ext uri="{FF2B5EF4-FFF2-40B4-BE49-F238E27FC236}">
                <a16:creationId xmlns:a16="http://schemas.microsoft.com/office/drawing/2014/main" id="{21D47215-9D00-1C58-7667-39E1926713A9}"/>
              </a:ext>
            </a:extLst>
          </p:cNvPr>
          <p:cNvSpPr txBox="1"/>
          <p:nvPr/>
        </p:nvSpPr>
        <p:spPr>
          <a:xfrm>
            <a:off x="523091" y="4678124"/>
            <a:ext cx="35559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EF395"/>
                </a:solidFill>
                <a:effectLst/>
                <a:uLnTx/>
                <a:uFillTx/>
                <a:latin typeface="Figtree" pitchFamily="2" charset="0"/>
                <a:ea typeface="+mn-ea"/>
                <a:cs typeface="AngsanaUPC" panose="020B0502040204020203" pitchFamily="18" charset="-34"/>
              </a:rPr>
              <a:t>Change Issues Group (CHIG)</a:t>
            </a:r>
          </a:p>
        </p:txBody>
      </p:sp>
      <p:sp>
        <p:nvSpPr>
          <p:cNvPr id="22" name="TextBox 21">
            <a:extLst>
              <a:ext uri="{FF2B5EF4-FFF2-40B4-BE49-F238E27FC236}">
                <a16:creationId xmlns:a16="http://schemas.microsoft.com/office/drawing/2014/main" id="{2C94282D-3533-5857-7858-F581419635CD}"/>
              </a:ext>
            </a:extLst>
          </p:cNvPr>
          <p:cNvSpPr txBox="1"/>
          <p:nvPr/>
        </p:nvSpPr>
        <p:spPr>
          <a:xfrm>
            <a:off x="523091" y="593009"/>
            <a:ext cx="5496969"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Figtree ExtraBold" pitchFamily="2" charset="0"/>
                <a:ea typeface="+mn-ea"/>
                <a:cs typeface="+mn-cs"/>
              </a:rPr>
              <a:t>Share your feedback with us. Your insights help us continuously </a:t>
            </a:r>
            <a:r>
              <a:rPr kumimoji="0" lang="en-GB" sz="2800" b="1" i="0" u="none" strike="noStrike" kern="1200" cap="none" spc="0" normalizeH="0" baseline="0" noProof="0" dirty="0">
                <a:ln>
                  <a:noFill/>
                </a:ln>
                <a:solidFill>
                  <a:srgbClr val="1EF395"/>
                </a:solidFill>
                <a:effectLst/>
                <a:uLnTx/>
                <a:uFillTx/>
                <a:latin typeface="Playfair Display" pitchFamily="2" charset="0"/>
                <a:ea typeface="+mn-ea"/>
                <a:cs typeface="+mn-cs"/>
              </a:rPr>
              <a:t>improve and deliver the high-quality services</a:t>
            </a:r>
            <a:r>
              <a:rPr kumimoji="0" lang="en-GB" sz="2800" b="1" i="0" u="none" strike="noStrike" kern="1200" cap="none" spc="0" normalizeH="0" baseline="0" noProof="0" dirty="0">
                <a:ln>
                  <a:noFill/>
                </a:ln>
                <a:solidFill>
                  <a:srgbClr val="1EF395"/>
                </a:solidFill>
                <a:effectLst/>
                <a:uLnTx/>
                <a:uFillTx/>
                <a:latin typeface="Figtree ExtraBold" pitchFamily="2" charset="0"/>
                <a:ea typeface="+mn-ea"/>
                <a:cs typeface="+mn-cs"/>
              </a:rPr>
              <a:t> </a:t>
            </a:r>
            <a:r>
              <a:rPr kumimoji="0" lang="en-GB" sz="2800" b="1" i="0" u="none" strike="noStrike" kern="1200" cap="none" spc="0" normalizeH="0" baseline="0" noProof="0" dirty="0">
                <a:ln>
                  <a:noFill/>
                </a:ln>
                <a:solidFill>
                  <a:prstClr val="white"/>
                </a:solidFill>
                <a:effectLst/>
                <a:uLnTx/>
                <a:uFillTx/>
                <a:latin typeface="Figtree ExtraBold" pitchFamily="2" charset="0"/>
                <a:ea typeface="+mn-ea"/>
                <a:cs typeface="+mn-cs"/>
              </a:rPr>
              <a:t>you expect.</a:t>
            </a:r>
          </a:p>
        </p:txBody>
      </p:sp>
      <p:sp>
        <p:nvSpPr>
          <p:cNvPr id="30" name="TextBox 29">
            <a:extLst>
              <a:ext uri="{FF2B5EF4-FFF2-40B4-BE49-F238E27FC236}">
                <a16:creationId xmlns:a16="http://schemas.microsoft.com/office/drawing/2014/main" id="{D5B5201D-F74B-6F1D-DCEE-6896631B1149}"/>
              </a:ext>
            </a:extLst>
          </p:cNvPr>
          <p:cNvSpPr txBox="1"/>
          <p:nvPr/>
        </p:nvSpPr>
        <p:spPr>
          <a:xfrm>
            <a:off x="7946533" y="5097491"/>
            <a:ext cx="31407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201E2E"/>
                </a:solidFill>
                <a:effectLst/>
                <a:uLnTx/>
                <a:uFillTx/>
                <a:latin typeface="Arial Nova" panose="020B0504020202020204" pitchFamily="34" charset="0"/>
                <a:ea typeface="+mn-ea"/>
                <a:cs typeface="+mn-cs"/>
              </a:rPr>
              <a:t>Scan the QR code and have your say.</a:t>
            </a:r>
          </a:p>
        </p:txBody>
      </p:sp>
      <p:cxnSp>
        <p:nvCxnSpPr>
          <p:cNvPr id="2" name="Straight Connector 1">
            <a:extLst>
              <a:ext uri="{FF2B5EF4-FFF2-40B4-BE49-F238E27FC236}">
                <a16:creationId xmlns:a16="http://schemas.microsoft.com/office/drawing/2014/main" id="{231BC1B4-D9CC-26F9-468E-A062FB69F33E}"/>
              </a:ext>
            </a:extLst>
          </p:cNvPr>
          <p:cNvCxnSpPr/>
          <p:nvPr/>
        </p:nvCxnSpPr>
        <p:spPr>
          <a:xfrm>
            <a:off x="621928" y="3143504"/>
            <a:ext cx="1579128" cy="0"/>
          </a:xfrm>
          <a:prstGeom prst="line">
            <a:avLst/>
          </a:prstGeom>
          <a:ln>
            <a:solidFill>
              <a:srgbClr val="1EF395"/>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29E3C923-E800-151F-64E9-AD0AF024E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730" y="5477336"/>
            <a:ext cx="2772000" cy="791042"/>
          </a:xfrm>
          <a:prstGeom prst="rect">
            <a:avLst/>
          </a:prstGeom>
        </p:spPr>
      </p:pic>
      <p:pic>
        <p:nvPicPr>
          <p:cNvPr id="9" name="Picture 8">
            <a:extLst>
              <a:ext uri="{FF2B5EF4-FFF2-40B4-BE49-F238E27FC236}">
                <a16:creationId xmlns:a16="http://schemas.microsoft.com/office/drawing/2014/main" id="{1345AAB7-5E33-2856-F650-AC50310B1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4042" y="5602857"/>
            <a:ext cx="2796428" cy="540000"/>
          </a:xfrm>
          <a:prstGeom prst="rect">
            <a:avLst/>
          </a:prstGeom>
        </p:spPr>
      </p:pic>
      <p:sp>
        <p:nvSpPr>
          <p:cNvPr id="13" name="TextBox 12">
            <a:extLst>
              <a:ext uri="{FF2B5EF4-FFF2-40B4-BE49-F238E27FC236}">
                <a16:creationId xmlns:a16="http://schemas.microsoft.com/office/drawing/2014/main" id="{344DEF98-CDDF-9837-1312-06C3C5F15AC8}"/>
              </a:ext>
            </a:extLst>
          </p:cNvPr>
          <p:cNvSpPr txBox="1"/>
          <p:nvPr/>
        </p:nvSpPr>
        <p:spPr>
          <a:xfrm>
            <a:off x="2688393" y="5738924"/>
            <a:ext cx="133005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Playfair Display" pitchFamily="2" charset="0"/>
                <a:ea typeface="+mn-ea"/>
                <a:cs typeface="+mn-cs"/>
              </a:rPr>
              <a:t>on behalf of </a:t>
            </a:r>
          </a:p>
        </p:txBody>
      </p:sp>
      <p:pic>
        <p:nvPicPr>
          <p:cNvPr id="4" name="Picture 3">
            <a:extLst>
              <a:ext uri="{FF2B5EF4-FFF2-40B4-BE49-F238E27FC236}">
                <a16:creationId xmlns:a16="http://schemas.microsoft.com/office/drawing/2014/main" id="{4AC01ECC-94DA-DB8C-F251-4F52C257C3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6800" y="1454400"/>
            <a:ext cx="3556800" cy="3556800"/>
          </a:xfrm>
          <a:prstGeom prst="rect">
            <a:avLst/>
          </a:prstGeom>
        </p:spPr>
      </p:pic>
      <p:sp>
        <p:nvSpPr>
          <p:cNvPr id="7" name="TextBox 6">
            <a:extLst>
              <a:ext uri="{FF2B5EF4-FFF2-40B4-BE49-F238E27FC236}">
                <a16:creationId xmlns:a16="http://schemas.microsoft.com/office/drawing/2014/main" id="{8232692B-B727-A567-D8A8-920A9064DDA0}"/>
              </a:ext>
            </a:extLst>
          </p:cNvPr>
          <p:cNvSpPr txBox="1"/>
          <p:nvPr/>
        </p:nvSpPr>
        <p:spPr>
          <a:xfrm>
            <a:off x="6863314" y="5082982"/>
            <a:ext cx="51040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8F8F8"/>
                </a:solidFill>
                <a:effectLst/>
                <a:uLnTx/>
                <a:uFillTx/>
                <a:latin typeface="Aptos" panose="02110004020202020204"/>
                <a:ea typeface="+mn-ea"/>
                <a:cs typeface="+mn-cs"/>
                <a:hlinkClick r:id="rId5">
                  <a:extLst>
                    <a:ext uri="{A12FA001-AC4F-418D-AE19-62706E023703}">
                      <ahyp:hlinkClr xmlns:ahyp="http://schemas.microsoft.com/office/drawing/2018/hyperlinkcolor" val="tx"/>
                    </a:ext>
                  </a:extLst>
                </a:hlinkClick>
              </a:rPr>
              <a:t>https://online1.snapsurveys.com/hjh0ut?_cat=hcajaca</a:t>
            </a:r>
            <a:endParaRPr kumimoji="0" lang="en-GB" sz="1600" b="0" i="0" u="none" strike="noStrike" kern="1200" cap="none" spc="0" normalizeH="0" baseline="0" noProof="0" dirty="0">
              <a:ln>
                <a:noFill/>
              </a:ln>
              <a:solidFill>
                <a:srgbClr val="F8F8F8"/>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0646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a:bodyPr>
          <a:lstStyle/>
          <a:p>
            <a:r>
              <a:rPr lang="en-GB" sz="2000" dirty="0">
                <a:latin typeface="Roboto"/>
                <a:ea typeface="Roboto"/>
                <a:cs typeface="Roboto"/>
              </a:rPr>
              <a:t>Next meeting: </a:t>
            </a:r>
            <a:r>
              <a:rPr lang="en-GB" sz="2200" dirty="0">
                <a:latin typeface="Roboto"/>
                <a:ea typeface="Roboto"/>
                <a:cs typeface="Roboto"/>
              </a:rPr>
              <a:t>05 November 2026</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0037 Milestone Plan" id="{F60D0FDB-AF4C-4C84-AA3F-DAD8DEBC4B96}" vid="{C8D6D06C-3A47-45C1-9F70-2E6D0F127BE5}"/>
    </a:ext>
  </a:extLst>
</a:theme>
</file>

<file path=ppt/theme/theme7.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5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Consultation" id="{03EB4309-227A-4F05-AB2F-99FA2889197A}" vid="{3256C8AD-787D-446B-AFDA-2F9A41D1C160}"/>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753</TotalTime>
  <Words>2803</Words>
  <Application>Microsoft Office PowerPoint</Application>
  <PresentationFormat>Widescreen</PresentationFormat>
  <Paragraphs>351</Paragraphs>
  <Slides>42</Slides>
  <Notes>5</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42</vt:i4>
      </vt:variant>
    </vt:vector>
  </HeadingPairs>
  <TitlesOfParts>
    <vt:vector size="60" baseType="lpstr">
      <vt:lpstr>Aptos</vt:lpstr>
      <vt:lpstr>Aptos Display</vt:lpstr>
      <vt:lpstr>Arial</vt:lpstr>
      <vt:lpstr>Arial Nova</vt:lpstr>
      <vt:lpstr>Calibri</vt:lpstr>
      <vt:lpstr>Figtree</vt:lpstr>
      <vt:lpstr>Figtree ExtraBold</vt:lpstr>
      <vt:lpstr>Playfair Display</vt:lpstr>
      <vt:lpstr>Roboto</vt:lpstr>
      <vt:lpstr>Wingdings</vt:lpstr>
      <vt:lpstr>REC Light Event Theme</vt:lpstr>
      <vt:lpstr>REC Alternative Event Theme</vt:lpstr>
      <vt:lpstr>1_REC Light Event Theme</vt:lpstr>
      <vt:lpstr>3_REC Light Event Theme</vt:lpstr>
      <vt:lpstr>Office Theme</vt:lpstr>
      <vt:lpstr>4_REC Light Event Theme</vt:lpstr>
      <vt:lpstr>2_REC Light Event Theme</vt:lpstr>
      <vt:lpstr>5_REC Light Event Theme</vt:lpstr>
      <vt:lpstr>REC Change Issues group</vt:lpstr>
      <vt:lpstr>1. Welcome and introduction</vt:lpstr>
      <vt:lpstr>Housekeeping</vt:lpstr>
      <vt:lpstr> 2. confirmation of agenda  </vt:lpstr>
      <vt:lpstr>Agenda For today</vt:lpstr>
      <vt:lpstr> 3. approval of previous minutes </vt:lpstr>
      <vt:lpstr> 4. I0325 - Post-MHHS Full Transition Complete (M15) REC update  </vt:lpstr>
      <vt:lpstr>I0325 – Post-MHHS Full Transition Complete (M15) REC updates REMINDER</vt:lpstr>
      <vt:lpstr>I0325 – Post-MHHS Full Transition Complete (M15) REC updates REMINDER</vt:lpstr>
      <vt:lpstr>I0325 – Scope list – Progress</vt:lpstr>
      <vt:lpstr>I0325 – Scope list – Progress</vt:lpstr>
      <vt:lpstr>I0325 – REC Main Body</vt:lpstr>
      <vt:lpstr>I0325 – Schedule 1 - Interpretations and Definitions</vt:lpstr>
      <vt:lpstr>I0325 – Schedule 18 - Green Deal Arrangements</vt:lpstr>
      <vt:lpstr>I0325 – Schedule 24 - Switching Data Management</vt:lpstr>
      <vt:lpstr>I0325 – Schedule 25 - Central Switching Service</vt:lpstr>
      <vt:lpstr>I0325 – Schedule 27 - RMP Lifecycle</vt:lpstr>
      <vt:lpstr>I0325 – Schedule 29 - Address Management</vt:lpstr>
      <vt:lpstr>I0325 – Schedule 30 - Resolution of Consumer Facing Switching and Billing Issues</vt:lpstr>
      <vt:lpstr>I0325 – ComCOP</vt:lpstr>
      <vt:lpstr>I0325 – CSS Service Definition</vt:lpstr>
      <vt:lpstr>I0325 – EES Service Definition</vt:lpstr>
      <vt:lpstr>I0325 – ERDS Service Definition</vt:lpstr>
      <vt:lpstr>I0325 – Post-MHHS Full Transition Complete (M15) REC updates</vt:lpstr>
      <vt:lpstr> 5. R0095 - Changes to allow DNOs to reinstate disconnected MPANs</vt:lpstr>
      <vt:lpstr>Reminder of what r0095 addressed in 2023 pre MHHS</vt:lpstr>
      <vt:lpstr>R0095’s place in 2026 in the world of MHHS</vt:lpstr>
      <vt:lpstr>Issue still to be resolved</vt:lpstr>
      <vt:lpstr>Ask of Chig</vt:lpstr>
      <vt:lpstr> 6. I0335 - Introduction of Defined Electricity Metering Work Categories for Metering Accreditation </vt:lpstr>
      <vt:lpstr>I0335 – Introduction of Defined Electricity Metering Work Categories for Metering Accreditation</vt:lpstr>
      <vt:lpstr>I0335 – Introduction of Defined Electricity Metering Work Categories for Metering Accreditation</vt:lpstr>
      <vt:lpstr>I0335 – Introduction of Defined Electricity Metering Work Categories for Metering Accreditation</vt:lpstr>
      <vt:lpstr>I0335 – Introduction of Defined Electricity Metering Work Categories for Metering Accreditation</vt:lpstr>
      <vt:lpstr> 7. I0341 - Improved Validation for DI51599 - Electricity Smart Meter Equipment (ESME ID)</vt:lpstr>
      <vt:lpstr>I0341 – overview</vt:lpstr>
      <vt:lpstr>I0341 – Points for Discussion</vt:lpstr>
      <vt:lpstr>8. Issue tracker updATE</vt:lpstr>
      <vt:lpstr>Issues tracker</vt:lpstr>
      <vt:lpstr>9. Any other business </vt:lpstr>
      <vt:lpstr>PowerPoint Presentation</vt:lpstr>
      <vt:lpstr>Next meeting: 05 November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Harry FIRTH</cp:lastModifiedBy>
  <cp:revision>2</cp:revision>
  <dcterms:created xsi:type="dcterms:W3CDTF">2022-06-08T15:31:29Z</dcterms:created>
  <dcterms:modified xsi:type="dcterms:W3CDTF">2026-10-01T16:07:00Z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