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74" r:id="rId5"/>
  </p:sldMasterIdLst>
  <p:notesMasterIdLst>
    <p:notesMasterId r:id="rId33"/>
  </p:notesMasterIdLst>
  <p:sldIdLst>
    <p:sldId id="275" r:id="rId6"/>
    <p:sldId id="330" r:id="rId7"/>
    <p:sldId id="369" r:id="rId8"/>
    <p:sldId id="370" r:id="rId9"/>
    <p:sldId id="357" r:id="rId10"/>
    <p:sldId id="331" r:id="rId11"/>
    <p:sldId id="332" r:id="rId12"/>
    <p:sldId id="333" r:id="rId13"/>
    <p:sldId id="334" r:id="rId14"/>
    <p:sldId id="335" r:id="rId15"/>
    <p:sldId id="336" r:id="rId16"/>
    <p:sldId id="337" r:id="rId17"/>
    <p:sldId id="343" r:id="rId18"/>
    <p:sldId id="362" r:id="rId19"/>
    <p:sldId id="360" r:id="rId20"/>
    <p:sldId id="361" r:id="rId21"/>
    <p:sldId id="350" r:id="rId22"/>
    <p:sldId id="347" r:id="rId23"/>
    <p:sldId id="355" r:id="rId24"/>
    <p:sldId id="352" r:id="rId25"/>
    <p:sldId id="353" r:id="rId26"/>
    <p:sldId id="354" r:id="rId27"/>
    <p:sldId id="367" r:id="rId28"/>
    <p:sldId id="368" r:id="rId29"/>
    <p:sldId id="366" r:id="rId30"/>
    <p:sldId id="356" r:id="rId31"/>
    <p:sldId id="365"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4D9BCB16-1B9D-EA7E-A822-A842392AA06C}" name="Nizar Hamood" initials="" userId="S::nizar.hamood@retailenergycode.co.uk::945f4fdd-359d-40ca-aeb2-2e1f6be454d0" providerId="AD"/>
  <p188:author id="{05DEA623-A4F9-7A61-206A-327DE9CA4916}" name="Paul Crorken" initials="PC" userId="S::paul.crorken@retailenergycode.co.uk::7d030d97-cf6f-40ad-901e-4ad369443dc8"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F3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3F7798-B94C-0774-AE88-22EAA2C9B029}" v="22" dt="2026-08-17T10:36:36.214"/>
    <p1510:client id="{A0EC38A2-AD37-4B49-BD29-A0445BAE5318}" v="3" dt="2026-08-17T15:05:22.635"/>
    <p1510:client id="{A1C5CE4E-D04E-75AF-3A83-EDF47A892F8D}" v="34" dt="2026-08-17T11:42:23.748"/>
    <p1510:client id="{A8F685EE-A18B-DFB0-D24E-A837685B1026}" v="1" dt="2026-08-17T11:54:41.3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6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ma HYSKAJ" userId="43826261-7b23-4967-a734-e5eaa3434f03" providerId="ADAL" clId="{C5A340E2-131F-48FF-B82A-FAA8BD6B248A}"/>
    <pc:docChg chg="custSel modSld">
      <pc:chgData name="Edma HYSKAJ" userId="43826261-7b23-4967-a734-e5eaa3434f03" providerId="ADAL" clId="{C5A340E2-131F-48FF-B82A-FAA8BD6B248A}" dt="2026-08-18T09:55:52.923" v="151" actId="20577"/>
      <pc:docMkLst>
        <pc:docMk/>
      </pc:docMkLst>
      <pc:sldChg chg="modSp mod">
        <pc:chgData name="Edma HYSKAJ" userId="43826261-7b23-4967-a734-e5eaa3434f03" providerId="ADAL" clId="{C5A340E2-131F-48FF-B82A-FAA8BD6B248A}" dt="2026-08-17T15:04:40.243" v="1" actId="27636"/>
        <pc:sldMkLst>
          <pc:docMk/>
          <pc:sldMk cId="1151736837" sldId="331"/>
        </pc:sldMkLst>
        <pc:spChg chg="mod">
          <ac:chgData name="Edma HYSKAJ" userId="43826261-7b23-4967-a734-e5eaa3434f03" providerId="ADAL" clId="{C5A340E2-131F-48FF-B82A-FAA8BD6B248A}" dt="2026-08-17T15:04:40.243" v="1" actId="27636"/>
          <ac:spMkLst>
            <pc:docMk/>
            <pc:sldMk cId="1151736837" sldId="331"/>
            <ac:spMk id="33" creationId="{31EF638E-488F-7AA4-DED1-8C90244B2EEF}"/>
          </ac:spMkLst>
        </pc:spChg>
      </pc:sldChg>
      <pc:sldChg chg="modSp mod">
        <pc:chgData name="Edma HYSKAJ" userId="43826261-7b23-4967-a734-e5eaa3434f03" providerId="ADAL" clId="{C5A340E2-131F-48FF-B82A-FAA8BD6B248A}" dt="2026-08-18T09:55:52.923" v="151" actId="20577"/>
        <pc:sldMkLst>
          <pc:docMk/>
          <pc:sldMk cId="910454013" sldId="365"/>
        </pc:sldMkLst>
        <pc:spChg chg="mod">
          <ac:chgData name="Edma HYSKAJ" userId="43826261-7b23-4967-a734-e5eaa3434f03" providerId="ADAL" clId="{C5A340E2-131F-48FF-B82A-FAA8BD6B248A}" dt="2026-08-18T09:55:52.923" v="151" actId="20577"/>
          <ac:spMkLst>
            <pc:docMk/>
            <pc:sldMk cId="910454013" sldId="365"/>
            <ac:spMk id="7" creationId="{18523A11-1E45-8766-4D3E-FF1D5D91EA09}"/>
          </ac:spMkLst>
        </pc:spChg>
      </pc:sldChg>
      <pc:sldChg chg="modSp mod">
        <pc:chgData name="Edma HYSKAJ" userId="43826261-7b23-4967-a734-e5eaa3434f03" providerId="ADAL" clId="{C5A340E2-131F-48FF-B82A-FAA8BD6B248A}" dt="2026-08-18T08:25:42.988" v="129" actId="113"/>
        <pc:sldMkLst>
          <pc:docMk/>
          <pc:sldMk cId="4158145205" sldId="369"/>
        </pc:sldMkLst>
        <pc:graphicFrameChg chg="modGraphic">
          <ac:chgData name="Edma HYSKAJ" userId="43826261-7b23-4967-a734-e5eaa3434f03" providerId="ADAL" clId="{C5A340E2-131F-48FF-B82A-FAA8BD6B248A}" dt="2026-08-18T08:25:42.988" v="129" actId="113"/>
          <ac:graphicFrameMkLst>
            <pc:docMk/>
            <pc:sldMk cId="4158145205" sldId="369"/>
            <ac:graphicFrameMk id="6" creationId="{9AD2C69D-1B30-B10D-F51A-E624689277B8}"/>
          </ac:graphicFrameMkLst>
        </pc:graphicFrameChg>
      </pc:sldChg>
      <pc:sldChg chg="modSp mod">
        <pc:chgData name="Edma HYSKAJ" userId="43826261-7b23-4967-a734-e5eaa3434f03" providerId="ADAL" clId="{C5A340E2-131F-48FF-B82A-FAA8BD6B248A}" dt="2026-08-18T08:25:47.834" v="130" actId="113"/>
        <pc:sldMkLst>
          <pc:docMk/>
          <pc:sldMk cId="1929040707" sldId="370"/>
        </pc:sldMkLst>
        <pc:graphicFrameChg chg="mod modGraphic">
          <ac:chgData name="Edma HYSKAJ" userId="43826261-7b23-4967-a734-e5eaa3434f03" providerId="ADAL" clId="{C5A340E2-131F-48FF-B82A-FAA8BD6B248A}" dt="2026-08-18T08:25:47.834" v="130" actId="113"/>
          <ac:graphicFrameMkLst>
            <pc:docMk/>
            <pc:sldMk cId="1929040707" sldId="370"/>
            <ac:graphicFrameMk id="6" creationId="{271FF714-A35E-2DF0-D6EB-B7BB7FB8881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797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0" cap="none" spc="0" normalizeH="0" baseline="0" noProof="0">
                <a:ln>
                  <a:noFill/>
                </a:ln>
                <a:solidFill>
                  <a:srgbClr val="000000"/>
                </a:solidFill>
                <a:effectLst/>
                <a:uLnTx/>
                <a:uFillTx/>
                <a:latin typeface="Outfit" pitchFamily="2"/>
                <a:cs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0" cap="none" spc="0" normalizeH="0" baseline="0" noProof="0">
              <a:ln>
                <a:noFill/>
              </a:ln>
              <a:solidFill>
                <a:srgbClr val="000000"/>
              </a:solidFill>
              <a:effectLst/>
              <a:uLnTx/>
              <a:uFillTx/>
              <a:latin typeface="Outfit" pitchFamily="2"/>
              <a:cs typeface="Arial"/>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11190-AAD4-B2D3-607D-7DC8296E0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EAFE8-6277-6CAF-F821-74A8D352F0D7}"/>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32A9FA28-EB2A-2BEE-6CCC-662222ED48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F3367D-DB0E-3139-9A2F-BC6C8DC1326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3403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3796-0186-EA17-9E7C-71E60F62A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D206D-908C-8CE5-8790-773039CF64E5}"/>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3A6413F7-C221-795C-0687-41BF774D87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6400FC-E73F-E6BA-04C1-937FE26DAB9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3714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830A-C9E6-848D-8676-3C223DFF8A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89F37-14A9-28B9-3FA5-83E42D721551}"/>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3FBA2ADD-A18A-6F97-03B2-2980FBCC18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D1C1EB-F741-063C-5EDC-2A8D67C05DA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580048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74A2-B0ED-AC8A-53E3-B80DDE94D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53265-6D6A-1FD1-FBB5-E4399F0A985C}"/>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914B5475-9631-F75C-3F54-83492D88E8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C6323B-52E4-D24A-55F5-C67DE6EA5EB8}"/>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776865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61F7-2528-1391-F968-1419F87A1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112C8-DB7B-41A9-8226-6484A49EDEC3}"/>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23A698D3-67BC-AD3F-A964-9EA1D098B8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37BC73-2BCF-D371-A117-1F1B16B49664}"/>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09241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7F6AF-8503-B159-392E-7A401EC71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78320-5AC9-92CC-4875-FBBF19DA58FC}"/>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C1E720B4-D19B-0CCA-25F2-55CF25BDC7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E47B2B-D2CD-4480-8419-005B600299F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3442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7A56D-DECD-E831-5D90-421CFC5976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81990-3F90-A9A8-5B53-FC3CBFA3D81C}"/>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220266DA-1493-2358-A290-215C9B5A5A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F5C5A0-B414-ED6A-F4E2-DFC4969B813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5784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7AEDD-4A9F-15BD-A6EF-234036E31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CEE01-6788-0676-A2D4-36E3E8211BE7}"/>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AD1DAA2-8042-084C-16B5-2D195666BE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62E9B6-F744-BE5F-B7FF-77F57F876CB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2271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AC741-9865-C7B0-A5A0-00D20CE95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747F4-A00D-2727-BD2B-A2ACB4400E2A}"/>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72F55D55-9177-0563-181B-B57BA7DCA2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DBDADE-5E62-CC67-9A40-4AC8A7A8000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0547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609A8-2A31-CAB5-9425-35EB2A143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A24F72-2243-6C2D-5EAA-213B1912DAE1}"/>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45FCEB64-7E31-E568-BD3B-9A21B95AEF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CF3E42-4644-E1F8-D71D-635C597284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7806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80C08-623F-55FF-F7E0-CBA3F4231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05C1CD-3BE8-A87C-5D07-185A7F4DA0D9}"/>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B67C1CB5-B440-10D4-31DC-790B509B3D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77C250-FBEA-ABC5-9D2B-53A4DA2FC73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2575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05E36-7CF6-97FF-4EF2-95FD5D0D0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276BA-4A8D-4A61-76F3-16671F49F1B9}"/>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070D941E-9BA0-3A74-7537-2607FAA128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CB3CAE-E619-64B3-5CD9-538C991AB87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3953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B8769-B5E5-70A1-C1EB-3D161C1EB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DDB49-71D6-8FBA-328C-E05E73731FF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3DCC2E84-DAB8-07A3-32F4-DE2670EA03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828B4B-9D37-61F3-148E-66498E5310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7400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7989D-9F00-1BB7-418B-D018D35F8A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208A7-9A3D-2027-7254-F4CB821E2CF8}"/>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F6999F20-61B7-96EE-C710-F432B6C155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DB0AE4-A8E3-D7C0-09C7-56E2BAFB253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2363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A95A8-513A-FD5B-9A37-CF17B88D7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E0460-6F5B-11CA-D930-2EC9B09F680B}"/>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F89459CF-20B7-C47B-779D-22F726AC5E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4F8EF9-B086-108B-A7F6-EA19FF36608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66581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45CF6-0CD9-E7DB-FEDC-C95F083B5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13FA2-D292-3357-955C-EE801E6C4939}"/>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3A05E7E-C22B-9FA1-0771-9F268764ED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FC0DC6-90FC-9036-03DC-62ACE51421E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2089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89858-EB00-1725-500D-833FF133B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1A7398-7554-4C73-173A-0986513A55FE}"/>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7C1CE2F6-89C6-4E7C-3ACE-2C604C0353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A66CC6-3870-5F97-98D1-FAB96425EC7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3612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82BDD-3905-1E30-4250-105F714C8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699B4-AF39-7112-F065-C2B9F6D48073}"/>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5D4A7907-4BFD-A4EE-05E3-205CDE377A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A1D0A8-2E2D-68CF-D485-C2FBB7983D5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1913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631FE-7C7D-3F79-84ED-BBC962552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CA81F-8557-6D52-5B08-0C28F3625FD7}"/>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87EBC2D4-F586-6B55-F94F-EAA8B19833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AFE1FC-8948-A751-4EE1-B746059222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350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15.png"/><Relationship Id="rId7" Type="http://schemas.openxmlformats.org/officeDocument/2006/relationships/hyperlink" Target="retailenergycode.co.uk" TargetMode="External"/><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hyperlink" Target="mailto:info@retailenergycode.co.uk" TargetMode="External"/><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7.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BD5B206-C256-AB12-591F-370CBCE5FB2B}"/>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478A8DE-2A9A-1135-187B-072129095614}"/>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BB36131B-F9CC-E780-81D0-25EBE74DEAC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6CD952F-330E-FC64-F7BA-AF3AC9D0D34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7094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CAC12ED-7A5F-B5CA-8CAB-48704D6C3B45}"/>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606E5D7-4D30-2BDA-58DF-6DAC3F6A0BE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20B5B0E1-5B0D-B82C-F51F-F3E6740E849F}"/>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23FAB178-0AB1-F5B8-386C-8587C0DBB393}"/>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4BF5240-6537-BE22-D43D-FB00D12B2F61}"/>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B614F895-63BF-AF08-2D5D-674D326935A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8AA2678B-F135-D763-5D0B-851DCE77E1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11FFCBE-ABC8-6A46-922F-179DD756667F}"/>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A675B156-1C15-2460-0390-349312232C27}"/>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B04DBAB-0CCB-6892-D5D1-2CE76662945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AD308D87-7D9F-44CB-4BB8-35A309982079}"/>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821955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0E159411-85DF-627F-8C25-468DF0BF299F}"/>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37B4586-E3B3-85BE-0C7A-BE2F3078424D}"/>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9E59672B-8C8B-2B86-CFCA-EA930F4218BE}"/>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3048858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27A152D-E552-0F5C-2EA7-2C1F1BAF6F7F}"/>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31913AF1-F3F8-C547-387F-DADDE1D398BF}"/>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CA72AF21-C173-7775-61AF-F920A41A36EF}"/>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Tree>
    <p:extLst>
      <p:ext uri="{BB962C8B-B14F-4D97-AF65-F5344CB8AC3E}">
        <p14:creationId xmlns:p14="http://schemas.microsoft.com/office/powerpoint/2010/main" val="3245727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4E12DBE-A73D-FB7D-886D-2DBF904E0688}"/>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A6D1C20C-68BC-16CD-7454-AE512C20F6B4}"/>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37F7B13A-A435-A677-9DA6-37B272303541}"/>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7C42B3F1-BEEA-4C3C-2BC6-60508362F21B}"/>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632B90-2185-D6AF-AB0B-2629E0D2F356}"/>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23083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552742B3-7636-0F06-8941-939639B163E7}"/>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9CD3BE9-51C7-A50B-7821-72253571D64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0C38CD1C-8DA5-E21E-C200-495375E7D00D}"/>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D3CFC08-498F-AFFA-956A-869EC4865B22}"/>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D3F184C-BA12-BE33-EE51-C2D1A33CD44C}"/>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748172F1-154C-49BA-9CC4-A5FF93BC8BC9}"/>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0E940693-3E41-A521-35D6-631CDC8A994E}"/>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C6429397-71C6-D6A1-7356-00C5677DF3F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178DA5D1-5FBC-36A9-FD5C-3B9975B98462}"/>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93636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F824CB5-D816-2B59-7D35-59A3124CC0E4}"/>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3086A806-2810-B965-09E3-32C04320BE45}"/>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8C05E30D-FE59-C581-7C24-112A3E91EEF2}"/>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E7D900E9-0B58-F1EE-9617-7679E8315574}"/>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26741A7-1FE3-15EA-6978-C67BC90A4FB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F8A25CB3-171A-D1D6-9FB5-58795B86EA83}"/>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4278CA37-5803-2747-F2CE-76DE2D69F5F5}"/>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BE1DDAC-9651-9AD2-398D-521C414845C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4224042B-1B4C-9835-75B9-AE1BA2E4F793}"/>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348428A-019B-FF3F-4175-C8D6764C92B8}"/>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181E3D2-9B33-1798-1FED-71B5809E7C1F}"/>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033DD6BC-2C66-2AB4-BFE1-4E44E1932859}"/>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28454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8994AED-4873-DACD-E957-3E8585932960}"/>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C77D07ED-9C4F-B980-F386-C867A8B94D7F}"/>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2EF2ACA1-E130-33D4-B7A4-94F909CA0D34}"/>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315EEF0B-0722-CE09-E607-2194BA03AE2F}"/>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475D4A22-F3D0-27BD-26DF-1197F4A9B18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A5CA29BF-EA11-9949-227E-F6428B0FF3E0}"/>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01128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1F4545AA-8BB0-405F-5CB2-A30481D3613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D812A788-7244-C750-DBC6-1AA716317695}"/>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3D9B1037-F6A7-1281-8A29-6C53E769C905}"/>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FB99A5B-F85B-42E1-B238-3C76A62AAEF9}"/>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C4B5DA9D-6AC4-7F8F-4E6B-E8FE872F503A}"/>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572A8F-493D-DC4A-8ABF-F55CB7CEA841}"/>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415405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4C43A3F-84B1-892A-08D2-02847C6A44B0}"/>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3361D3D-0527-0BD5-5232-499990B463AF}"/>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48EECE3-BBEF-0FA7-8132-7582F2EFA62A}"/>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6EF23B8-D734-565D-8FBF-D2B0C24F0908}"/>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2274E75-25E7-759B-82C5-CD668A8322ED}"/>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E5279EE1-319F-73D1-5F44-6B3158CBCA7D}"/>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362653349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0878EEE-97F1-2D59-5281-784B98C61EB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CA329E9F-AFD2-106D-8342-AB1ED5E4E1E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C9FF57E2-2905-BBE6-F5AA-9292E000BDC0}"/>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609AF808-5CE8-0F1A-EA84-00CB3098EF96}"/>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BBCFC3A8-F295-CDB3-7D07-B62D41A5E4F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2333AACC-02B0-12D6-E3D2-F94DC6035B23}"/>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39FFAF95-B83F-930E-5173-1F79BD66425B}"/>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CF10928C-5C4E-6EA8-2E64-4F5EDA81FA77}"/>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D26F2D06-D657-9BB1-9E39-B40B022ECE6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9E7EA292-36EA-A671-8B9A-DB2838F7A5CA}"/>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54227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D2E1722-2FCF-FAE9-F482-83862975A8F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A4F963A-5037-DF7C-58FD-84B6D9540A7C}"/>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66B4835C-AC12-E5F0-F97A-89FFBFCBF3CB}"/>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EDAD9CF5-9767-976F-B5FF-1815F61F3E9C}"/>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5429577A-8D39-F047-745E-DDB697177EE7}"/>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175890CD-640C-E86F-6FE5-96D3CC98E0AC}"/>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50CC0059-5C24-061E-B64E-B8D4C8D8DBC4}"/>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785366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9FFB66B6-364C-B52F-068E-BE4AD8DB4860}"/>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7D9CD6E3-D735-B81F-8429-96E04519DD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D4C746AE-D16E-BFED-7E3A-C2C3FC4FB0C1}"/>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077E751E-A145-199D-FE9E-EFDED73E870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8786FF3F-E927-AD88-E904-B76ACBEECB5D}"/>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0E3ACCDD-19F3-135B-1635-FC122A475B78}"/>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9D9CB203-54BB-C9AE-E0C9-E9483046A79B}"/>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FA6BE8F2-5303-54D8-8E5B-05DF378E8128}"/>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B6EAC116-1079-3CD4-5BCF-625DD7C2F32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E5A4F125-A528-1FE3-7CAF-663AE74A3EE2}"/>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7B36DD2E-4C67-E799-776E-B0E776D4C493}"/>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5FC2BD1A-A0FB-0991-A82B-F6DF347BA9C1}"/>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75045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92D46A6-78B6-A2AC-827C-CBB6091357EB}"/>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0B08714C-5CAE-A63C-1565-22860FF6FFC5}"/>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ECE06440-3068-5571-F1A5-6AF751A43EC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9572321A-C307-E726-A2A3-842F3D97DB56}"/>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6094521F-0934-0BAD-3D78-1D052AF4AA99}"/>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23ABFA88-620F-A743-8D70-5CB9346D5AAD}"/>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45FC142D-28C2-7943-A68A-EC78C697A092}"/>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753B67D8-E0E6-520E-732E-5BB2B379CBA3}"/>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244BA064-0A99-2ACC-5893-02A5B4DFBAD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B83838A9-67FE-75AF-6B47-C7E530FC4CCD}"/>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863E58E4-B17C-4BA2-5D0F-B33DB2A3B20F}"/>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7A64460D-0743-2A7C-03B9-24DBBF6E7A68}"/>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E5405C88-4795-C5F1-04D4-3343AC02D4C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AE25695-DF16-A204-BA87-260F125D76A1}"/>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F6A66F2-D7ED-B28A-F214-3886873BA56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2163362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8111ECA-5168-00F6-E7EF-CA154EBE0A2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C7D3300-2F9D-0665-7F56-37EB076E285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395F33CF-978F-3C3D-F7C9-ECCB89870A38}"/>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C9AB2348-41C3-0BAE-480B-67C063FF66AC}"/>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181DD9F-F51D-8818-AF09-E6E5AB8F5870}"/>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7CD0F49A-AFB5-79B0-FA56-E9C12DEC6A4C}"/>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D7417D1-D239-06EE-1261-9FCA7E951CC0}"/>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66B8295E-E17B-1E24-B2B8-561C164F225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6DFB3615-3A34-1F66-F58B-31326E7AF49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163254824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CDC6DB-7DB9-647D-9471-64726E5FB0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F7E51177-CDCA-C42C-08B2-0AFE6609C052}"/>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415D8C4-BEC2-A840-749A-DD9F310C2047}"/>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1B1CB826-F584-8609-F010-59C79E8F767E}"/>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276FE1F9-450E-234B-CD2B-928BBAD47A0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4BC2BC4A-C80C-3E44-2217-CEF257D9D210}"/>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725DB6B-A9F0-D5A7-9CAE-B4986F81197B}"/>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301C848-65FA-A902-09BB-1BD5362F346C}"/>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7C92EC9B-1DDC-1878-F606-E3880DA9E01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F824AB0-D433-6E03-CF50-8654AA62A09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EB0E1AFA-101D-BD67-6BD8-CFC5E46BE610}"/>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2E35F637-B84D-F4C1-0A43-86A70B68B19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6DCDF6A0-535C-BFCB-25C5-94B7F8200AC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0809E751-A110-5746-FEE5-7AB01A7C871B}"/>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B5EF9221-BCAB-5AEC-8BCD-9E666D8893CF}"/>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453738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D8A3A39D-DDDD-E56D-1FA5-876A41A3E6F7}"/>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B78B422D-E0AC-535D-13D9-94B8DEB8914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018A9F7B-27D6-1A0B-2AE6-69EF8D0E02B4}"/>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C39C747-CB42-9A45-7524-0B3ADF0B24D7}"/>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0F9B1DB8-E5AA-D709-CC5F-EB65A584740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B4EDA80E-72FC-7D64-6665-84C5F6418D0E}"/>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B8998CF1-3F16-0658-7AC8-16C56AC69784}"/>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2C29F2A-86C5-7EBF-985E-3E3E2871B24C}"/>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F170D0D3-4E63-1E63-41BE-0CFD737E817B}"/>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406091C6-12FD-EB6A-B37A-A0C5AEEEBD78}"/>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E472C0AE-8DC8-EC33-341A-2FA87CA22AF2}"/>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6A7DE28-025F-9C44-48E6-973E726B1BAF}"/>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C09F3D1E-1D69-6E7D-5A02-09DAFF599EA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000729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F29C92A-2FAB-055F-800B-93259CA2B51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90E845B-214B-1B9E-704A-02E23596F9E3}"/>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BD147F43-9255-4F55-6C60-9CBF6326BCF4}"/>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FA01CD8B-EF79-E3AC-751D-F603B679BE79}"/>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471822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4A92E48F-35B9-8DC0-5D15-6B1C6363090A}"/>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90F6121D-4DDE-31AB-9AEC-9E08A4CAC28B}"/>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BCC90F5C-D31B-EA75-3769-6BF9DD4D38EB}"/>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6093213A-D42F-421A-DCA5-BFBEF40F2090}"/>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2C341E9-CB0F-6609-5040-8F018918CA23}"/>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50F2BFE3-3534-DE73-ABBD-2EDE464F345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DE555544-4CD6-179F-B6A5-E25435B4D32D}"/>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C1B79319-E60B-D2A8-A8EA-937B4AF091A2}"/>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CBD1B184-A67F-A96A-DCFD-2BD442135376}"/>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635EB90A-C93F-911A-2B41-C9924E64D693}"/>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6A5431BB-2EB5-D709-5B9F-305893A4CDF3}"/>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9E15E0A7-84BE-B5F6-07F1-781700F4C753}"/>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2BD851-F789-6860-E54C-274F2F81576C}"/>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4DFD66ED-F21D-2649-FAEB-B4C40C382DDE}"/>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7A5CE34B-A851-46F5-D76A-2ABE123CE6A5}"/>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C19706E1-2224-79CD-3C25-469F3EBDCF0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C84C774C-E5A5-C12F-15D3-72CAD42DC7DF}"/>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44D1345-87D2-3A31-1E1A-C25D4C2C474D}"/>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1CB63F97-2D5A-3AB0-5AA0-06CBEA3D834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4800BF0C-504D-123D-9D9D-B29BB87C4ECC}"/>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B4A0C34D-D615-C8A8-2E1F-AF9CFEA414A7}"/>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F9A6CF42-32CD-AB0D-0C8C-D37A1D4FBA7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5B0871CA-3B53-BAB7-51BF-19C3538EE5EB}"/>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0D9410BD-89DB-EE9C-B7EA-9052138965A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E3B207F-601A-9204-C751-1865E1FE3D90}"/>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15A9DE70-80CD-0B47-E455-CFFC133D9C1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AB41F444-4FDD-7A77-085E-0175EBAD58BB}"/>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87EF7EF2-206A-0577-3AB6-005399F3491E}"/>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57A31041-ACDA-06B2-AA92-C59375D62BE6}"/>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B2C40E0B-30E9-4CCA-81AD-2C3BD88EFE30}"/>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F5BCB4DE-EEEC-F9F8-4822-BADB05BBADBA}"/>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D003BBE3-AA81-9E24-96C6-8D747BD976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21C406EB-818F-680E-9AE2-A337ECE8BA3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9EDE2326-6E5C-D1F5-024A-179C082B17F3}"/>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02A8A89C-BB91-4F1E-D6C4-C873ADC5B3E9}"/>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33530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62F1E20-47E7-38A8-8CBF-7D1C26E5082F}"/>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82920B0-E597-29A2-5D6D-50370C30AC85}"/>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10CBF72F-F723-E027-E667-5A980A05A3DA}"/>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367232C8-5F5A-0580-AF13-A2F030FA073C}"/>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56F6C86-5C44-A19A-3566-C3B5A4B62A78}"/>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9F513256-2809-1638-9397-2135FF043789}"/>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C674F52C-4488-3EB1-111B-3C89F51DFCC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BCD7579E-52B2-73C2-ADC9-4B516806B57A}"/>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C0E1AEEE-8A92-B0A2-6484-55F1279A999B}"/>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99D7F997-1478-2F3D-D6C9-284FE8C39DD6}"/>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E5F3FF25-C980-7873-C6F2-49CA349122ED}"/>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B2D3BCB4-9D43-3CFA-0B56-CADAA0F519A7}"/>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3189147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5715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atin typeface="Outfit" pitchFamily="2"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latin typeface="Outfit" pitchFamily="2" charset="0"/>
            </a:endParaRPr>
          </a:p>
        </p:txBody>
      </p:sp>
    </p:spTree>
    <p:extLst>
      <p:ext uri="{BB962C8B-B14F-4D97-AF65-F5344CB8AC3E}">
        <p14:creationId xmlns:p14="http://schemas.microsoft.com/office/powerpoint/2010/main" val="2850824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1851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CDE48BA-1252-1E50-B5E1-17FD4D975242}"/>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3BB61DF-E22C-0F6D-464A-AA28D168EC42}"/>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97B863B-06D8-AC81-621E-D50FE9825F5B}"/>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0DE0CFAF-A683-2E37-A48B-32BE9F1D6A15}"/>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C4BC99E5-1590-1DBC-BA9A-43188354777E}"/>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517916868"/>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24EEE543-75CD-958C-210C-5DC6BBBAD922}"/>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AD405FC-CA9C-88F8-FB25-188AA14894F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7FB8F1C9-A3C2-C487-1579-9FBE04900DB3}"/>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148146BD-C85B-B1B8-0384-7948BF8984A6}"/>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FA496FD-BD2C-A2DB-1592-4B270338974D}"/>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948A23C7-0017-461E-709C-A36535AFD2E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A37770FB-BDB0-486B-3FBA-82D563A26D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62ADB6C-7F6E-FCB0-DDF6-18A59A903321}"/>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2578D183-C21D-34E7-ED9E-404BAF4F6CD4}"/>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985602EE-9F3F-DF27-0493-D721F36CB77F}"/>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9255297F-9EE5-F49D-7F53-330017FD74F8}"/>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87159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04E4596-A173-39A7-FB65-0BE935F503B7}"/>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8AC0A587-7435-EB30-112C-B95D1E3AF05E}"/>
              </a:ext>
            </a:extLst>
          </p:cNvPr>
          <p:cNvPicPr>
            <a:picLocks noChangeAspect="1"/>
          </p:cNvPicPr>
          <p:nvPr userDrawn="1"/>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B5B294AE-3CEE-1E22-B39B-51312F3EBE60}"/>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9B367650-63F0-0F12-1B4B-74EFB7F85275}"/>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91FDB7BC-FF73-C351-F90B-64683F49A6BB}"/>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1196436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32670F37-90EF-FA5B-ED10-48958CD36ADF}"/>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4D5475F5-436B-516B-BCEE-B340ACAF3322}"/>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671FD592-8E9D-273F-519F-AFDE8909B6E9}"/>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B57438D-6F97-1EF4-CAEB-3C930DDE9138}"/>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529BE6A0-4D46-A520-17CF-427F5139FE14}"/>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121142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3398AB4-506D-94CE-0C6B-D5AA89EA123D}"/>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177AA394-C427-65F0-8BA1-6262AD424C7D}"/>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D6E5C12B-92DF-60F3-C57E-3E35680E0D3E}"/>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A3AE233C-52EF-7F8D-A4C6-48DA9E5AC887}"/>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93EB4D4-6F27-E0F3-D576-7173D5EED675}"/>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39607611"/>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5F56187-7195-F081-454F-E1C8A6FC9542}"/>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91637C6-0B6E-E220-AAD8-4EEE76991D49}"/>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45A9D196-489E-559F-70FE-F6E315CE5AFA}"/>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675A9388-9112-13C1-9876-0857579F8E9C}"/>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55352B-634B-1780-F174-4AD5AA93A2FD}"/>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2C7D53D-7F74-BAA1-A2C4-3C667F2E3CFA}"/>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1C9EA7FE-E8AC-3196-180B-AD325BC1C7F2}"/>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4EFC8D88-D468-2F5D-9910-3FEB52F7C9B1}"/>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93F91F9F-14F4-FC36-0CF1-70C956BA097A}"/>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72863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4921608-586A-E2DA-C405-30264F5C4FE9}"/>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68F9BB8-56A5-37AE-2258-22B7D39E987F}"/>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040CFF6C-ED96-2FDB-9918-F99FBA725BAA}"/>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23BEC6C5-F589-62A0-CF75-F89A8F43CC0B}"/>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520B454B-F74C-A00D-36A8-9EBE53E7265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C1FCE34E-30C8-AFAB-5546-87A6D1E336A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82F95B1C-09DE-5F4C-2EC1-9AD066A67006}"/>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C05FAB7E-DA4C-2532-F834-56912A9E4933}"/>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3721C585-FEE9-0603-EEAE-79C84D18E31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6AF20DCE-8B33-076E-5490-22FE652C7A40}"/>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A9056F8-D188-097E-19F3-C276FCC7C510}"/>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5F2A7921-7F69-6BE3-2424-B0E5BB3A75F3}"/>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709656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6CFE4EF-A5A3-301E-484C-01E530E7E43E}"/>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758BCB5-5378-1B62-023D-B27D1813311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15F40EAC-80B7-7E69-936C-25670731BF37}"/>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6649D13A-3522-86BF-8AAA-C23FB7D5F1FD}"/>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B514F13-7F8E-8E14-01A1-1A48437DEC8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D9B09EDE-2772-47FA-765B-63E133C1E454}"/>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72763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7C5736A2-E374-46A8-C161-479BA73F7B70}"/>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24A238F9-164F-7835-CEF2-FB32C590045B}"/>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8B90AC41-64C9-1FED-29D6-44080CAA6212}"/>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D90B7CE8-9E38-5F32-D22D-6F3111D2D80C}"/>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DD329C0-622D-253A-E20E-275A50ECEAE7}"/>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1B2D213D-932D-1F22-BCE1-F4FA2D22C579}"/>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264318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E32EF9C7-4C70-F643-D72A-6C63CE64CF9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BAE77F4D-E9E1-6706-C549-B13218AB20C9}"/>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142D685A-BC94-C1C9-4DE1-89816E527AF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9B797711-F6F0-5DC0-1F8A-8F68FB474DA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5FA6D48-E375-65C0-0192-78264E6E6785}"/>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58FF55BB-526A-FE29-27CF-876FC0141B3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7052538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A29A7C8-EEB3-2FC7-FBC9-4C67F95923A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A9FF444D-9E4C-4731-1179-0F0D15838F9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BA26A555-9F66-092E-A7DD-4917E2E3B52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9A94AC7C-FF1B-B9A3-87EC-B2D7D673F0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E3ACFC91-7E7F-042A-7AE8-14DA9833869B}"/>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A8B9E92C-AA8C-76C1-8EE0-716EDDDA18E0}"/>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C1778D3F-7F21-345D-A931-F4521DCF9B9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07703701-159C-7402-00DF-5A537CE5BDA3}"/>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39DEFFD8-BED9-1A27-FBC9-C209DCCB8BC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6CD03946-B534-6F94-9131-99C2FDB3B74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006052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6A44B35-20D4-7113-B195-BCAC63EA8A7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8A23E6-9816-51FD-F120-8A8AC233C16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DC815C3F-0114-82A0-3082-582B331BEC19}"/>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32506732-A3DF-8561-9FFA-12B06799683F}"/>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3FD192AE-30FD-6570-8BF4-9D4FCF5720D6}"/>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9AD4AFA-407B-911D-9EFE-940E23B19CB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7E092B93-28DF-A31E-8DB5-074930859BA9}"/>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5845482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647E747D-7FDE-F109-370B-CFEF565F7CEE}"/>
              </a:ext>
            </a:extLst>
          </p:cNvPr>
          <p:cNvSpPr txBox="1">
            <a:spLocks noGrp="1"/>
          </p:cNvSpPr>
          <p:nvPr>
            <p:ph type="pic" idx="4294967295"/>
          </p:nvPr>
        </p:nvSpPr>
        <p:spPr>
          <a:xfrm>
            <a:off x="827998" y="2251079"/>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589DC458-7D87-D04E-CA06-C33D3626A850}"/>
              </a:ext>
            </a:extLst>
          </p:cNvPr>
          <p:cNvSpPr txBox="1">
            <a:spLocks noGrp="1"/>
          </p:cNvSpPr>
          <p:nvPr>
            <p:ph type="pic" idx="4294967295"/>
          </p:nvPr>
        </p:nvSpPr>
        <p:spPr>
          <a:xfrm>
            <a:off x="4481428"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F491CC33-CE43-3CF1-1A0F-3B615F657E4E}"/>
              </a:ext>
            </a:extLst>
          </p:cNvPr>
          <p:cNvSpPr txBox="1">
            <a:spLocks noGrp="1"/>
          </p:cNvSpPr>
          <p:nvPr>
            <p:ph type="pic" idx="4294967295"/>
          </p:nvPr>
        </p:nvSpPr>
        <p:spPr>
          <a:xfrm>
            <a:off x="8134859" y="2251079"/>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CFAF93A3-EECF-6232-7094-BA35F85CD7E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AC8272F7-DD7E-240D-D485-C8CE8F759E70}"/>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3976FF76-0D1E-673F-7AFD-0BAB74D50AE1}"/>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26D19A57-427B-9C65-ECAC-2ED203D3291A}"/>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7BE64E9B-581B-9619-5B10-90B5DEED8DC0}"/>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5C28BEA4-F588-0342-6776-67411FBF2C6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D1CC89E4-1F9C-B33D-4836-22BB9C6D5294}"/>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4FB380DA-55FF-09A7-8201-CC1745F7FFA8}"/>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9F53D70-9740-33A7-DEC2-4C9E645B3804}"/>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4613489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1A4AEAE-A9D2-F6DA-1FEB-57C1BA0A2105}"/>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E929021B-A170-08A8-A02A-D0660777CF0F}"/>
              </a:ext>
            </a:extLst>
          </p:cNvPr>
          <p:cNvSpPr txBox="1">
            <a:spLocks noGrp="1"/>
          </p:cNvSpPr>
          <p:nvPr>
            <p:ph type="pic" idx="4294967295"/>
          </p:nvPr>
        </p:nvSpPr>
        <p:spPr>
          <a:xfrm>
            <a:off x="1075974" y="2266578"/>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E852A16A-3548-99CF-8E67-FC9EBC08D1F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57776852-9685-6829-1B27-A8678A6F23F5}"/>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837D16E-AF7B-F887-3A75-EBEDFCA97B32}"/>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84D05003-652F-7C13-51D3-2D590703D8A8}"/>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B3776FC8-1CBA-9019-F579-64766A97F15E}"/>
              </a:ext>
            </a:extLst>
          </p:cNvPr>
          <p:cNvSpPr txBox="1">
            <a:spLocks noGrp="1"/>
          </p:cNvSpPr>
          <p:nvPr>
            <p:ph type="pic" idx="4294967295"/>
          </p:nvPr>
        </p:nvSpPr>
        <p:spPr>
          <a:xfrm>
            <a:off x="4724659" y="2266578"/>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7A14191-387A-9450-9E61-E6195DD94487}"/>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794D4FBF-017D-6BC5-9767-DFAE57760B77}"/>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D766AC60-123A-8A41-D999-0778AF8B90C6}"/>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BEF2C1D9-6987-E98D-75AA-309AC1B87354}"/>
              </a:ext>
            </a:extLst>
          </p:cNvPr>
          <p:cNvSpPr txBox="1">
            <a:spLocks noGrp="1"/>
          </p:cNvSpPr>
          <p:nvPr>
            <p:ph type="pic" idx="4294967295"/>
          </p:nvPr>
        </p:nvSpPr>
        <p:spPr>
          <a:xfrm>
            <a:off x="8373352" y="2266578"/>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3944859E-45ED-FB4B-245F-60CE3B36C05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69199CF4-BEE0-998C-9AB2-E2757ED274C2}"/>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FC5AF31C-830F-FA1A-456D-02D91D604C5E}"/>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C72F2702-A7AF-663B-870F-92FE5ED1409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12866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A980A02-CAF3-A0DC-046E-61615205F5B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604BFE2-DAA7-4C88-4C24-22844FA8D84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A057B2F2-A272-E4AD-619A-5A5F16BFBDC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308493BB-C0E8-54B2-C0AE-BDEEE005A2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040CDF6B-6C5B-59BC-2842-ECAB15077911}"/>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D28F2147-91C5-36C6-D891-1A3DE6C012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22C737E-26AD-80E6-F928-F7EAAB301F6A}"/>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65F8892-5A4E-21BA-732A-37C2F63FFB3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DD3C5D66-77FD-D57C-5F62-F50B1FFCD93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15606803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7891481C-DFCA-DF21-4AB0-F8059B8922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5682DF2F-3659-E062-F36F-E3A0F187B3CE}"/>
              </a:ext>
            </a:extLst>
          </p:cNvPr>
          <p:cNvSpPr txBox="1">
            <a:spLocks noGrp="1"/>
          </p:cNvSpPr>
          <p:nvPr>
            <p:ph type="pic" idx="4294967295"/>
          </p:nvPr>
        </p:nvSpPr>
        <p:spPr>
          <a:xfrm>
            <a:off x="3536213"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EDD8373-DF2B-9246-DFE3-2AF77200CC17}"/>
              </a:ext>
            </a:extLst>
          </p:cNvPr>
          <p:cNvSpPr txBox="1">
            <a:spLocks noGrp="1"/>
          </p:cNvSpPr>
          <p:nvPr>
            <p:ph type="pic" idx="4294967295"/>
          </p:nvPr>
        </p:nvSpPr>
        <p:spPr>
          <a:xfrm>
            <a:off x="6243111" y="2251079"/>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1A56DA6F-11EA-8677-D6E6-F44CDE94C688}"/>
              </a:ext>
            </a:extLst>
          </p:cNvPr>
          <p:cNvSpPr txBox="1">
            <a:spLocks noGrp="1"/>
          </p:cNvSpPr>
          <p:nvPr>
            <p:ph type="pic" idx="4294967295"/>
          </p:nvPr>
        </p:nvSpPr>
        <p:spPr>
          <a:xfrm>
            <a:off x="8952625" y="2251079"/>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9F8B2D05-D602-140A-5FF1-D6DEF580721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A8FD8345-D22E-B295-E5C5-1F0F569CA5EA}"/>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9FF2B597-1EEB-2913-7E63-C8FE59F202FE}"/>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D19CFA8-2777-3B95-BF2A-56345C049E87}"/>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5ABEAAF9-CCC4-7C0B-C304-A62811A20A1D}"/>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726D809-186B-62C0-30D2-FF5DAA42AA9C}"/>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152B80EA-9C1B-F554-231A-3421DB48842D}"/>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0C52D92-4A0D-E89B-DC63-11E9EAC0739C}"/>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E39D0C4A-D7C4-D31A-130C-7EFFA600DEC9}"/>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C09EDF97-580D-D7E8-F20D-8888F830ABD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430F9E15-8E05-B3A1-A45D-6D2BDEEB40B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193287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8EAA0E6-83F1-0BE6-41F5-33D2A6E7F5CA}"/>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C2A9F046-C1DD-6F0F-2CC2-0FFE52C696D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5B6202F-3A5D-A9CB-6609-6B2EED5F0CEA}"/>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84AF91A-A14D-EA5B-6A59-42A9854B7C90}"/>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4871560-683D-1741-18D8-283AB8B5F04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97558D42-A5B9-61D7-6B3A-FE256D5CC166}"/>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5F8E2268-0530-EDCB-7034-FC168B85B537}"/>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0231D63E-F8CD-05D7-A20F-74C1E3455EAD}"/>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9E70EB7F-ADAF-F10E-7094-31710AA4183F}"/>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39719C65-8972-366C-B4FB-51E17839B102}"/>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96D0CE8C-EB31-EE8E-3E16-E54D0B61E407}"/>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2357DC8-66F9-2275-8C12-9ADD8A221536}"/>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A2E61189-13FF-F00B-9E70-7B7CE5B81488}"/>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149441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C8CB010-165B-E408-5ED4-727F52F2B9F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254D522-3C41-D23F-0D4A-569ACA2F5EC1}"/>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41493271-8DD4-0E63-BC1D-87D8DFBEB505}"/>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964ED5-5157-D2F7-4E57-3D0EE29B8690}"/>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23353373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7C4C1940-1BC5-58C9-D50B-A210592797BC}"/>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1E82F225-3B2F-CB1F-6E7B-340156BC0409}"/>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4FA1C175-43DA-E623-DBD9-E376BF275139}"/>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2E279F3C-D70E-9EC9-85E0-5D80C02D84B6}"/>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311B2FFE-69DC-0A76-6F17-1C447CFDEEBD}"/>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A139D170-B072-B76C-0C41-2EEF530E1FE3}"/>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BABBDCE-8308-8544-3EFE-4B1F27C905C0}"/>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B679FCA6-3931-5E2C-6C36-C04FBDFF9DFE}"/>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6B752B9F-DB4A-4ACE-5EB4-F1B3799839C3}"/>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201981C0-D9EF-97D0-689F-9470FD6F07E3}"/>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1276838A-AF8E-1112-AD96-A43F283AA004}"/>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527BB6BD-B19E-8CD2-AF98-C9B84EDAEADA}"/>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6857EAF0-0217-1314-EAE9-DA9F7769AC08}"/>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4EBCC090-77C0-4D1F-B6E8-77DCCB45714D}"/>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0F20D9CA-43E7-3DBE-1721-5ABF586450D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28865714-9868-A7A3-75EC-204AA8E5B4A9}"/>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E14C7A9E-1619-D4F1-8DDF-70EC24782CE4}"/>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1B7266C9-630B-B9DB-FDAB-68BA19714A50}"/>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BA1B74B3-45CF-F85F-52E2-62E923F835E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0DC4C34E-7C5A-73EC-D306-CE40AEA3B583}"/>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530EA59E-07F3-7F3D-4186-DEE728CFC523}"/>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60178EF5-945D-9975-0113-4446F83DF90B}"/>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A67A14FE-4F03-5702-AB48-BBC1DA3F49D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06BFD933-6603-5FB7-B7D0-3212D76E2921}"/>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AA838D1B-D674-8525-6A7B-E44AEDC43D3C}"/>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550CED76-EA50-5382-06E0-178A974028AF}"/>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CA48DBD1-817E-095B-EF0F-8B83674C8A1F}"/>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42E85E77-FAE5-039A-7883-2A2A160502A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5DA05785-4D61-9B09-F3A7-79E8E8751A0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42C14B52-4B89-1293-8A4C-9117A80A5933}"/>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4E814398-8030-DA2C-96DE-AEA3520A6D1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BAC1820C-74FA-E331-E8DB-EF63299C918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4D4C3D9D-1CDF-F4D6-58C3-76AD74957C21}"/>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DF7F720-DED3-943C-F983-A5832E8284E9}"/>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558573C6-6360-C6EF-2C73-ECEDAA0B4125}"/>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8200526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6E2EF92-1C76-ECB7-0378-BA3D324B5102}"/>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68AB16B-1B9F-BEC8-7480-CEC643F6B6E8}"/>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ECCFDA4C-85BF-C442-5DCF-52E8FB5BE659}"/>
              </a:ext>
            </a:extLst>
          </p:cNvPr>
          <p:cNvPicPr>
            <a:picLocks noChangeAspect="1"/>
          </p:cNvPicPr>
          <p:nvPr/>
        </p:nvPicPr>
        <p:blipFill>
          <a:blip r:embed="rId3"/>
          <a:stretch>
            <a:fillRect/>
          </a:stretch>
        </p:blipFill>
        <p:spPr>
          <a:xfrm>
            <a:off x="4039224" y="3929853"/>
            <a:ext cx="304796" cy="304796"/>
          </a:xfrm>
          <a:prstGeom prst="rect">
            <a:avLst/>
          </a:prstGeom>
          <a:noFill/>
          <a:ln cap="flat">
            <a:noFill/>
          </a:ln>
        </p:spPr>
      </p:pic>
      <p:pic>
        <p:nvPicPr>
          <p:cNvPr id="5" name="Picture 5">
            <a:extLst>
              <a:ext uri="{FF2B5EF4-FFF2-40B4-BE49-F238E27FC236}">
                <a16:creationId xmlns:a16="http://schemas.microsoft.com/office/drawing/2014/main" id="{D031A0E9-1B49-8120-044F-D67B6EFE8562}"/>
              </a:ext>
            </a:extLst>
          </p:cNvPr>
          <p:cNvPicPr>
            <a:picLocks noChangeAspect="1"/>
          </p:cNvPicPr>
          <p:nvPr/>
        </p:nvPicPr>
        <p:blipFill>
          <a:blip r:embed="rId4"/>
          <a:stretch>
            <a:fillRect/>
          </a:stretch>
        </p:blipFill>
        <p:spPr>
          <a:xfrm>
            <a:off x="805696" y="4509153"/>
            <a:ext cx="304796" cy="304796"/>
          </a:xfrm>
          <a:prstGeom prst="rect">
            <a:avLst/>
          </a:prstGeom>
          <a:noFill/>
          <a:ln cap="flat">
            <a:noFill/>
          </a:ln>
        </p:spPr>
      </p:pic>
      <p:pic>
        <p:nvPicPr>
          <p:cNvPr id="6" name="Picture 6">
            <a:extLst>
              <a:ext uri="{FF2B5EF4-FFF2-40B4-BE49-F238E27FC236}">
                <a16:creationId xmlns:a16="http://schemas.microsoft.com/office/drawing/2014/main" id="{952DDF2A-AA2E-9041-E8EF-DE28CD2C38EC}"/>
              </a:ext>
            </a:extLst>
          </p:cNvPr>
          <p:cNvPicPr>
            <a:picLocks noChangeAspect="1"/>
          </p:cNvPicPr>
          <p:nvPr/>
        </p:nvPicPr>
        <p:blipFill>
          <a:blip r:embed="rId5"/>
          <a:stretch>
            <a:fillRect/>
          </a:stretch>
        </p:blipFill>
        <p:spPr>
          <a:xfrm>
            <a:off x="805696" y="3932102"/>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FFAEB864-7E2B-E330-CA89-1C6FD6BC2BD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F39F331D-B943-9E22-DDD7-F6F72E1921B2}"/>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12C6EBFF-A637-5B8F-9836-4BD6E7C2C778}"/>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7B69376F-5449-DDA5-6651-A9FE485A00BC}"/>
              </a:ext>
            </a:extLst>
          </p:cNvPr>
          <p:cNvPicPr>
            <a:picLocks noChangeAspect="1"/>
          </p:cNvPicPr>
          <p:nvPr/>
        </p:nvPicPr>
        <p:blipFill>
          <a:blip r:embed="rId9"/>
          <a:stretch>
            <a:fillRect/>
          </a:stretch>
        </p:blipFill>
        <p:spPr>
          <a:xfrm>
            <a:off x="9343942" y="4999207"/>
            <a:ext cx="2042358" cy="354778"/>
          </a:xfrm>
          <a:prstGeom prst="rect">
            <a:avLst/>
          </a:prstGeom>
          <a:noFill/>
          <a:ln cap="flat">
            <a:noFill/>
          </a:ln>
        </p:spPr>
      </p:pic>
      <p:sp>
        <p:nvSpPr>
          <p:cNvPr id="11" name="TextBox 11">
            <a:hlinkClick r:id="rId8"/>
            <a:extLst>
              <a:ext uri="{FF2B5EF4-FFF2-40B4-BE49-F238E27FC236}">
                <a16:creationId xmlns:a16="http://schemas.microsoft.com/office/drawing/2014/main" id="{54D35B1B-4E15-50DE-A131-FE04614D22D3}"/>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F53E045D-0E7E-2C20-414A-4403680F73ED}"/>
              </a:ext>
            </a:extLst>
          </p:cNvPr>
          <p:cNvPicPr>
            <a:picLocks noChangeAspect="1"/>
          </p:cNvPicPr>
          <p:nvPr/>
        </p:nvPicPr>
        <p:blipFill>
          <a:blip r:embed="rId3"/>
          <a:stretch>
            <a:fillRect/>
          </a:stretch>
        </p:blipFill>
        <p:spPr>
          <a:xfrm>
            <a:off x="4039224"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F3A7400E-3209-EE31-CE72-D654E736C45C}"/>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3972206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theme" Target="../theme/theme2.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5EE76464-90AB-B662-F84C-F3682562096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D0B64CAC-7230-D038-6E5D-E093964EEA42}"/>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5" name="TextBox 4">
            <a:extLst>
              <a:ext uri="{FF2B5EF4-FFF2-40B4-BE49-F238E27FC236}">
                <a16:creationId xmlns:a16="http://schemas.microsoft.com/office/drawing/2014/main" id="{6252A5EF-7EA1-EA8B-17F5-A31325349C7D}"/>
              </a:ext>
            </a:extLst>
          </p:cNvPr>
          <p:cNvSpPr txBox="1"/>
          <p:nvPr>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30521286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B8836E09-717F-34F5-87FD-5B8E3827545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5D407EB7-CEE6-6EB5-92AC-72A2C01B868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5" name="TextBox 4">
            <a:extLst>
              <a:ext uri="{FF2B5EF4-FFF2-40B4-BE49-F238E27FC236}">
                <a16:creationId xmlns:a16="http://schemas.microsoft.com/office/drawing/2014/main" id="{D6B6B607-3A1B-597D-D420-C8F888FED0F1}"/>
              </a:ext>
            </a:extLst>
          </p:cNvPr>
          <p:cNvSpPr txBox="1"/>
          <p:nvPr>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57331455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1.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recportal.co.uk/group/guest/-/tariff-interoperability-phase-1a-supplier-performance-assurance-requireme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1E5E"/>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48C5603-303E-7371-3FD9-4F0889216933}"/>
              </a:ext>
            </a:extLst>
          </p:cNvPr>
          <p:cNvPicPr>
            <a:picLocks noChangeAspect="1"/>
          </p:cNvPicPr>
          <p:nvPr/>
        </p:nvPicPr>
        <p:blipFill>
          <a:blip r:embed="rId3"/>
          <a:stretch>
            <a:fillRect/>
          </a:stretch>
        </p:blipFill>
        <p:spPr>
          <a:xfrm>
            <a:off x="0" y="11818"/>
            <a:ext cx="12192000" cy="6834363"/>
          </a:xfrm>
          <a:prstGeom prst="rect">
            <a:avLst/>
          </a:prstGeom>
        </p:spPr>
      </p:pic>
      <p:sp>
        <p:nvSpPr>
          <p:cNvPr id="2" name="Shape 0"/>
          <p:cNvSpPr/>
          <p:nvPr/>
        </p:nvSpPr>
        <p:spPr>
          <a:xfrm>
            <a:off x="0" y="0"/>
            <a:ext cx="426720" cy="6858000"/>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 2"/>
          <p:cNvSpPr/>
          <p:nvPr/>
        </p:nvSpPr>
        <p:spPr>
          <a:xfrm>
            <a:off x="792480" y="2124223"/>
            <a:ext cx="7315200" cy="3657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defRPr/>
            </a:pPr>
            <a:r>
              <a:rPr kumimoji="0" lang="en-US" sz="1200" b="1" i="0" u="none" strike="noStrike" kern="0" cap="none" spc="267" normalizeH="0" baseline="0" noProof="0">
                <a:ln>
                  <a:noFill/>
                </a:ln>
                <a:solidFill>
                  <a:srgbClr val="1EF395"/>
                </a:solidFill>
                <a:effectLst/>
                <a:uLnTx/>
                <a:uFillTx/>
                <a:latin typeface="Figtree"/>
                <a:ea typeface="Arial" pitchFamily="34" charset="-122"/>
                <a:cs typeface="Arial"/>
              </a:rPr>
              <a:t>Implementation Working Group·  </a:t>
            </a:r>
            <a:r>
              <a:rPr lang="en-US" sz="1200" b="1" kern="0" spc="267">
                <a:solidFill>
                  <a:srgbClr val="1EF395"/>
                </a:solidFill>
                <a:latin typeface="Figtree"/>
                <a:ea typeface="Arial" pitchFamily="34" charset="-122"/>
                <a:cs typeface="Arial"/>
              </a:rPr>
              <a:t>18 August</a:t>
            </a:r>
            <a:r>
              <a:rPr kumimoji="0" lang="en-US" sz="1200" b="1" i="0" u="none" strike="noStrike" kern="0" cap="none" spc="267" normalizeH="0" baseline="0" noProof="0">
                <a:ln>
                  <a:noFill/>
                </a:ln>
                <a:solidFill>
                  <a:srgbClr val="1EF395"/>
                </a:solidFill>
                <a:effectLst/>
                <a:uLnTx/>
                <a:uFillTx/>
                <a:latin typeface="Figtree"/>
                <a:ea typeface="Arial" pitchFamily="34" charset="-122"/>
                <a:cs typeface="Arial"/>
              </a:rPr>
              <a:t> 2026</a:t>
            </a:r>
            <a:endParaRPr kumimoji="0" lang="en-US" sz="1200" b="0" i="0" u="none" strike="noStrike" kern="1200" cap="none" spc="0" normalizeH="0" baseline="0" noProof="0">
              <a:ln>
                <a:noFill/>
              </a:ln>
              <a:solidFill>
                <a:prstClr val="black"/>
              </a:solidFill>
              <a:effectLst/>
              <a:uLnTx/>
              <a:uFillTx/>
              <a:latin typeface="Figtree"/>
              <a:cs typeface="Arial"/>
            </a:endParaRPr>
          </a:p>
        </p:txBody>
      </p:sp>
      <p:sp>
        <p:nvSpPr>
          <p:cNvPr id="5" name="Text 3"/>
          <p:cNvSpPr/>
          <p:nvPr/>
        </p:nvSpPr>
        <p:spPr>
          <a:xfrm>
            <a:off x="792480" y="2469817"/>
            <a:ext cx="10363200" cy="950976"/>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5850" b="1" i="0" u="none" strike="noStrike" kern="1200" cap="none" spc="0" normalizeH="0" baseline="0" noProof="0">
                <a:ln>
                  <a:noFill/>
                </a:ln>
                <a:solidFill>
                  <a:srgbClr val="FFFFFF"/>
                </a:solidFill>
                <a:effectLst/>
                <a:uLnTx/>
                <a:uFillTx/>
                <a:latin typeface="Figtree"/>
                <a:ea typeface="Arial" pitchFamily="34" charset="-122"/>
                <a:cs typeface="Arial" pitchFamily="34" charset="-120"/>
              </a:rPr>
              <a:t>Tariff Interoperability</a:t>
            </a:r>
            <a:endParaRPr kumimoji="0" lang="en-US" sz="5850" b="0" i="0" u="none" strike="noStrike" kern="1200" cap="none" spc="0" normalizeH="0" baseline="0" noProof="0">
              <a:ln>
                <a:noFill/>
              </a:ln>
              <a:solidFill>
                <a:prstClr val="black"/>
              </a:solidFill>
              <a:effectLst/>
              <a:uLnTx/>
              <a:uFillTx/>
              <a:latin typeface="Figtree"/>
              <a:ea typeface="+mn-ea"/>
              <a:cs typeface="+mn-cs"/>
            </a:endParaRPr>
          </a:p>
        </p:txBody>
      </p:sp>
      <p:sp>
        <p:nvSpPr>
          <p:cNvPr id="6" name="Text 4"/>
          <p:cNvSpPr/>
          <p:nvPr/>
        </p:nvSpPr>
        <p:spPr>
          <a:xfrm>
            <a:off x="792480" y="3422140"/>
            <a:ext cx="10363200" cy="97954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defRPr/>
            </a:pPr>
            <a:r>
              <a:rPr lang="en-US" sz="2800" b="1" i="1">
                <a:solidFill>
                  <a:srgbClr val="1EF395"/>
                </a:solidFill>
                <a:latin typeface="Playfair Display"/>
                <a:ea typeface="MS Mincho"/>
                <a:cs typeface="Times New Roman"/>
              </a:rPr>
              <a:t>Targeted Technical Consultation Overview</a:t>
            </a:r>
            <a:endParaRPr lang="en-US" sz="2800" b="1" i="1">
              <a:solidFill>
                <a:srgbClr val="1EF395"/>
              </a:solidFill>
              <a:latin typeface="Playfair Display"/>
              <a:cs typeface="Arial"/>
            </a:endParaRPr>
          </a:p>
        </p:txBody>
      </p:sp>
      <p:sp>
        <p:nvSpPr>
          <p:cNvPr id="7" name="Shape 5"/>
          <p:cNvSpPr/>
          <p:nvPr/>
        </p:nvSpPr>
        <p:spPr>
          <a:xfrm>
            <a:off x="792480" y="3511296"/>
            <a:ext cx="6705600" cy="48768"/>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0" name="Picture 9">
            <a:extLst>
              <a:ext uri="{FF2B5EF4-FFF2-40B4-BE49-F238E27FC236}">
                <a16:creationId xmlns:a16="http://schemas.microsoft.com/office/drawing/2014/main" id="{3D5FC028-1B11-A0D5-10C8-1A141A43AA6F}"/>
              </a:ext>
            </a:extLst>
          </p:cNvPr>
          <p:cNvPicPr>
            <a:picLocks noChangeAspect="1"/>
          </p:cNvPicPr>
          <p:nvPr/>
        </p:nvPicPr>
        <p:blipFill>
          <a:blip r:embed="rId4"/>
          <a:srcRect b="28811"/>
          <a:stretch>
            <a:fillRect/>
          </a:stretch>
        </p:blipFill>
        <p:spPr>
          <a:xfrm>
            <a:off x="9511554" y="11818"/>
            <a:ext cx="2680447" cy="6339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sp>
        <p:nvSpPr>
          <p:cNvPr id="3" name="Text 1"/>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50" b="1" i="1" kern="0" spc="333" dirty="0">
                <a:solidFill>
                  <a:srgbClr val="1EF395"/>
                </a:solidFill>
                <a:latin typeface="Playfair Display"/>
                <a:ea typeface="Arial" pitchFamily="34" charset="-122"/>
                <a:cs typeface="Arial" pitchFamily="34" charset="-120"/>
              </a:rPr>
              <a:t>IWG | Agenda</a:t>
            </a:r>
          </a:p>
        </p:txBody>
      </p:sp>
      <p:sp>
        <p:nvSpPr>
          <p:cNvPr id="4" name="Text 2"/>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3200" b="1">
                <a:solidFill>
                  <a:srgbClr val="FFFFFF"/>
                </a:solidFill>
                <a:latin typeface="Figtree"/>
                <a:cs typeface="Arial" pitchFamily="34" charset="-120"/>
              </a:rPr>
              <a:t>Agenda</a:t>
            </a:r>
            <a:endParaRPr lang="en-US" sz="3200">
              <a:latin typeface="Figtree"/>
            </a:endParaRPr>
          </a:p>
        </p:txBody>
      </p:sp>
      <p:sp>
        <p:nvSpPr>
          <p:cNvPr id="5" name="Shape 3"/>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pic>
        <p:nvPicPr>
          <p:cNvPr id="26" name="Picture 25">
            <a:extLst>
              <a:ext uri="{FF2B5EF4-FFF2-40B4-BE49-F238E27FC236}">
                <a16:creationId xmlns:a16="http://schemas.microsoft.com/office/drawing/2014/main" id="{70D7AF7C-7620-56DF-685F-47102772CD67}"/>
              </a:ext>
            </a:extLst>
          </p:cNvPr>
          <p:cNvPicPr>
            <a:picLocks noChangeAspect="1"/>
          </p:cNvPicPr>
          <p:nvPr/>
        </p:nvPicPr>
        <p:blipFill>
          <a:blip r:embed="rId3"/>
          <a:stretch>
            <a:fillRect/>
          </a:stretch>
        </p:blipFill>
        <p:spPr>
          <a:xfrm>
            <a:off x="9430871" y="337773"/>
            <a:ext cx="2680447" cy="890572"/>
          </a:xfrm>
          <a:prstGeom prst="rect">
            <a:avLst/>
          </a:prstGeom>
        </p:spPr>
      </p:pic>
      <p:graphicFrame>
        <p:nvGraphicFramePr>
          <p:cNvPr id="22" name="Table 21">
            <a:extLst>
              <a:ext uri="{FF2B5EF4-FFF2-40B4-BE49-F238E27FC236}">
                <a16:creationId xmlns:a16="http://schemas.microsoft.com/office/drawing/2014/main" id="{D1243080-E636-EF95-91E5-BA567EC374C4}"/>
              </a:ext>
            </a:extLst>
          </p:cNvPr>
          <p:cNvGraphicFramePr>
            <a:graphicFrameLocks noGrp="1"/>
          </p:cNvGraphicFramePr>
          <p:nvPr>
            <p:extLst>
              <p:ext uri="{D42A27DB-BD31-4B8C-83A1-F6EECF244321}">
                <p14:modId xmlns:p14="http://schemas.microsoft.com/office/powerpoint/2010/main" val="2311586699"/>
              </p:ext>
            </p:extLst>
          </p:nvPr>
        </p:nvGraphicFramePr>
        <p:xfrm>
          <a:off x="942098" y="2121408"/>
          <a:ext cx="9576283" cy="4004774"/>
        </p:xfrm>
        <a:graphic>
          <a:graphicData uri="http://schemas.openxmlformats.org/drawingml/2006/table">
            <a:tbl>
              <a:tblPr firstRow="1" bandRow="1">
                <a:tableStyleId>{5C22544A-7EE6-4342-B048-85BDC9FD1C3A}</a:tableStyleId>
              </a:tblPr>
              <a:tblGrid>
                <a:gridCol w="7022421">
                  <a:extLst>
                    <a:ext uri="{9D8B030D-6E8A-4147-A177-3AD203B41FA5}">
                      <a16:colId xmlns:a16="http://schemas.microsoft.com/office/drawing/2014/main" val="2847601719"/>
                    </a:ext>
                  </a:extLst>
                </a:gridCol>
                <a:gridCol w="2553862">
                  <a:extLst>
                    <a:ext uri="{9D8B030D-6E8A-4147-A177-3AD203B41FA5}">
                      <a16:colId xmlns:a16="http://schemas.microsoft.com/office/drawing/2014/main" val="276247298"/>
                    </a:ext>
                  </a:extLst>
                </a:gridCol>
              </a:tblGrid>
              <a:tr h="364071">
                <a:tc>
                  <a:txBody>
                    <a:bodyPr/>
                    <a:lstStyle/>
                    <a:p>
                      <a:pPr marL="0" algn="l" defTabSz="914400" rtl="0" eaLnBrk="1" latinLnBrk="0" hangingPunct="1"/>
                      <a:r>
                        <a:rPr lang="en-GB" sz="1400" b="1" kern="0" spc="600" dirty="0">
                          <a:solidFill>
                            <a:srgbClr val="FFFFFF"/>
                          </a:solidFill>
                          <a:latin typeface="Calibri"/>
                          <a:ea typeface="Calibri"/>
                          <a:cs typeface="Calibri"/>
                        </a:rPr>
                        <a:t>AGENDA ITEM</a:t>
                      </a:r>
                    </a:p>
                  </a:txBody>
                  <a:tcPr>
                    <a:solidFill>
                      <a:srgbClr val="021E5E"/>
                    </a:solidFill>
                  </a:tcPr>
                </a:tc>
                <a:tc>
                  <a:txBody>
                    <a:bodyPr/>
                    <a:lstStyle/>
                    <a:p>
                      <a:r>
                        <a:rPr lang="en-GB" sz="1400" b="1" kern="0" spc="600">
                          <a:solidFill>
                            <a:srgbClr val="FFFFFF"/>
                          </a:solidFill>
                          <a:latin typeface="Calibri"/>
                          <a:ea typeface="Calibri"/>
                          <a:cs typeface="Calibri"/>
                        </a:rPr>
                        <a:t>PRESENTER</a:t>
                      </a:r>
                    </a:p>
                  </a:txBody>
                  <a:tcPr>
                    <a:solidFill>
                      <a:srgbClr val="021E5E"/>
                    </a:solidFill>
                  </a:tcPr>
                </a:tc>
                <a:extLst>
                  <a:ext uri="{0D108BD9-81ED-4DB2-BD59-A6C34878D82A}">
                    <a16:rowId xmlns:a16="http://schemas.microsoft.com/office/drawing/2014/main" val="4090843387"/>
                  </a:ext>
                </a:extLst>
              </a:tr>
              <a:tr h="364071">
                <a:tc>
                  <a:txBody>
                    <a:bodyPr/>
                    <a:lstStyle/>
                    <a:p>
                      <a:r>
                        <a:rPr lang="en-GB" sz="1600">
                          <a:latin typeface="Calibri"/>
                          <a:ea typeface="Calibri"/>
                          <a:cs typeface="Calibri"/>
                        </a:rPr>
                        <a:t>Welcome &amp; Introduction</a:t>
                      </a:r>
                    </a:p>
                  </a:txBody>
                  <a:tcPr/>
                </a:tc>
                <a:tc>
                  <a:txBody>
                    <a:bodyPr/>
                    <a:lstStyle/>
                    <a:p>
                      <a:r>
                        <a:rPr lang="en-GB" sz="1600">
                          <a:latin typeface="Calibri"/>
                          <a:ea typeface="Calibri"/>
                          <a:cs typeface="Calibri"/>
                        </a:rPr>
                        <a:t>Chair</a:t>
                      </a:r>
                    </a:p>
                  </a:txBody>
                  <a:tcPr/>
                </a:tc>
                <a:extLst>
                  <a:ext uri="{0D108BD9-81ED-4DB2-BD59-A6C34878D82A}">
                    <a16:rowId xmlns:a16="http://schemas.microsoft.com/office/drawing/2014/main" val="3959858691"/>
                  </a:ext>
                </a:extLst>
              </a:tr>
              <a:tr h="364071">
                <a:tc>
                  <a:txBody>
                    <a:bodyPr/>
                    <a:lstStyle/>
                    <a:p>
                      <a:r>
                        <a:rPr lang="en-GB" sz="1600" dirty="0">
                          <a:latin typeface="Calibri"/>
                          <a:ea typeface="Calibri"/>
                          <a:cs typeface="Calibri"/>
                        </a:rPr>
                        <a:t>Confirmation of Agenda</a:t>
                      </a:r>
                    </a:p>
                  </a:txBody>
                  <a:tcPr/>
                </a:tc>
                <a:tc>
                  <a:txBody>
                    <a:bodyPr/>
                    <a:lstStyle/>
                    <a:p>
                      <a:r>
                        <a:rPr lang="en-GB" sz="1600">
                          <a:latin typeface="Calibri"/>
                          <a:ea typeface="Calibri"/>
                          <a:cs typeface="Calibri"/>
                        </a:rPr>
                        <a:t>Chair</a:t>
                      </a:r>
                    </a:p>
                  </a:txBody>
                  <a:tcPr/>
                </a:tc>
                <a:extLst>
                  <a:ext uri="{0D108BD9-81ED-4DB2-BD59-A6C34878D82A}">
                    <a16:rowId xmlns:a16="http://schemas.microsoft.com/office/drawing/2014/main" val="2221646024"/>
                  </a:ext>
                </a:extLst>
              </a:tr>
              <a:tr h="364071">
                <a:tc>
                  <a:txBody>
                    <a:bodyPr/>
                    <a:lstStyle/>
                    <a:p>
                      <a:r>
                        <a:rPr lang="en-GB" sz="1600" dirty="0">
                          <a:latin typeface="Calibri"/>
                          <a:ea typeface="Calibri"/>
                          <a:cs typeface="Calibri"/>
                        </a:rPr>
                        <a:t>Action Log</a:t>
                      </a:r>
                    </a:p>
                  </a:txBody>
                  <a:tcPr/>
                </a:tc>
                <a:tc>
                  <a:txBody>
                    <a:bodyPr/>
                    <a:lstStyle/>
                    <a:p>
                      <a:r>
                        <a:rPr lang="en-GB" sz="1600" dirty="0">
                          <a:latin typeface="Calibri"/>
                          <a:ea typeface="Calibri"/>
                          <a:cs typeface="Calibri"/>
                        </a:rPr>
                        <a:t>Secretariat</a:t>
                      </a:r>
                    </a:p>
                  </a:txBody>
                  <a:tcPr/>
                </a:tc>
                <a:extLst>
                  <a:ext uri="{0D108BD9-81ED-4DB2-BD59-A6C34878D82A}">
                    <a16:rowId xmlns:a16="http://schemas.microsoft.com/office/drawing/2014/main" val="534637137"/>
                  </a:ext>
                </a:extLst>
              </a:tr>
              <a:tr h="364070">
                <a:tc>
                  <a:txBody>
                    <a:bodyPr/>
                    <a:lstStyle/>
                    <a:p>
                      <a:pPr lvl="0">
                        <a:buNone/>
                      </a:pPr>
                      <a:r>
                        <a:rPr lang="en-GB" sz="1600" dirty="0">
                          <a:latin typeface="Calibri"/>
                          <a:ea typeface="Calibri"/>
                          <a:cs typeface="Calibri"/>
                        </a:rPr>
                        <a:t>How the documents evolved and Consultation Scope</a:t>
                      </a:r>
                    </a:p>
                  </a:txBody>
                  <a:tcPr/>
                </a:tc>
                <a:tc>
                  <a:txBody>
                    <a:bodyPr/>
                    <a:lstStyle/>
                    <a:p>
                      <a:pPr lvl="0" algn="l">
                        <a:lnSpc>
                          <a:spcPct val="100000"/>
                        </a:lnSpc>
                        <a:spcBef>
                          <a:spcPts val="0"/>
                        </a:spcBef>
                        <a:spcAft>
                          <a:spcPts val="0"/>
                        </a:spcAft>
                        <a:buNone/>
                      </a:pPr>
                      <a:r>
                        <a:rPr lang="en-GB" sz="1600" b="0" i="0" u="none" strike="noStrike" noProof="0">
                          <a:solidFill>
                            <a:srgbClr val="000000"/>
                          </a:solidFill>
                          <a:latin typeface="Calibri"/>
                          <a:ea typeface="Calibri"/>
                          <a:cs typeface="Calibri"/>
                        </a:rPr>
                        <a:t>Paul Crorken</a:t>
                      </a:r>
                    </a:p>
                  </a:txBody>
                  <a:tcPr/>
                </a:tc>
                <a:extLst>
                  <a:ext uri="{0D108BD9-81ED-4DB2-BD59-A6C34878D82A}">
                    <a16:rowId xmlns:a16="http://schemas.microsoft.com/office/drawing/2014/main" val="2541698456"/>
                  </a:ext>
                </a:extLst>
              </a:tr>
              <a:tr h="364070">
                <a:tc>
                  <a:txBody>
                    <a:bodyPr/>
                    <a:lstStyle/>
                    <a:p>
                      <a:pPr lvl="0">
                        <a:buNone/>
                      </a:pPr>
                      <a:r>
                        <a:rPr lang="en-GB" sz="1600">
                          <a:latin typeface="Calibri"/>
                          <a:ea typeface="Calibri"/>
                          <a:cs typeface="Calibri"/>
                        </a:rPr>
                        <a:t>Annex B: API Technical Specification</a:t>
                      </a:r>
                    </a:p>
                  </a:txBody>
                  <a:tcPr/>
                </a:tc>
                <a:tc>
                  <a:txBody>
                    <a:bodyPr/>
                    <a:lstStyle/>
                    <a:p>
                      <a:pPr lvl="0">
                        <a:buNone/>
                      </a:pPr>
                      <a:r>
                        <a:rPr lang="en-US" sz="1600" b="0" i="0" u="none" strike="noStrike" noProof="0">
                          <a:solidFill>
                            <a:srgbClr val="000000"/>
                          </a:solidFill>
                          <a:latin typeface="Calibri"/>
                          <a:ea typeface="Calibri"/>
                          <a:cs typeface="Calibri"/>
                        </a:rPr>
                        <a:t>Nizar Hamood</a:t>
                      </a:r>
                      <a:endParaRPr lang="en-US" sz="1600"/>
                    </a:p>
                  </a:txBody>
                  <a:tcPr/>
                </a:tc>
                <a:extLst>
                  <a:ext uri="{0D108BD9-81ED-4DB2-BD59-A6C34878D82A}">
                    <a16:rowId xmlns:a16="http://schemas.microsoft.com/office/drawing/2014/main" val="3762712266"/>
                  </a:ext>
                </a:extLst>
              </a:tr>
              <a:tr h="364070">
                <a:tc>
                  <a:txBody>
                    <a:bodyPr/>
                    <a:lstStyle/>
                    <a:p>
                      <a:pPr lvl="0">
                        <a:buNone/>
                      </a:pPr>
                      <a:r>
                        <a:rPr lang="en-GB" sz="1600">
                          <a:latin typeface="Calibri"/>
                          <a:ea typeface="Calibri"/>
                          <a:cs typeface="Calibri"/>
                        </a:rPr>
                        <a:t>Annex C: Energy Market Data Specification</a:t>
                      </a:r>
                    </a:p>
                  </a:txBody>
                  <a:tcPr/>
                </a:tc>
                <a:tc>
                  <a:txBody>
                    <a:bodyPr/>
                    <a:lstStyle/>
                    <a:p>
                      <a:pPr lvl="0">
                        <a:buNone/>
                      </a:pPr>
                      <a:r>
                        <a:rPr lang="en-US" sz="1600" b="0" i="0" u="none" strike="noStrike" noProof="0">
                          <a:solidFill>
                            <a:srgbClr val="000000"/>
                          </a:solidFill>
                          <a:latin typeface="Calibri"/>
                          <a:ea typeface="Calibri"/>
                          <a:cs typeface="Calibri"/>
                        </a:rPr>
                        <a:t>Andrew Wallace</a:t>
                      </a:r>
                      <a:endParaRPr lang="en-US"/>
                    </a:p>
                  </a:txBody>
                  <a:tcPr/>
                </a:tc>
                <a:extLst>
                  <a:ext uri="{0D108BD9-81ED-4DB2-BD59-A6C34878D82A}">
                    <a16:rowId xmlns:a16="http://schemas.microsoft.com/office/drawing/2014/main" val="784917082"/>
                  </a:ext>
                </a:extLst>
              </a:tr>
              <a:tr h="364070">
                <a:tc>
                  <a:txBody>
                    <a:bodyPr/>
                    <a:lstStyle/>
                    <a:p>
                      <a:pPr lvl="0">
                        <a:buNone/>
                      </a:pPr>
                      <a:r>
                        <a:rPr lang="en-GB" sz="1600">
                          <a:latin typeface="Calibri"/>
                          <a:ea typeface="Calibri"/>
                          <a:cs typeface="Calibri"/>
                        </a:rPr>
                        <a:t>Annex D: Standards Definition Document</a:t>
                      </a:r>
                    </a:p>
                  </a:txBody>
                  <a:tcPr/>
                </a:tc>
                <a:tc>
                  <a:txBody>
                    <a:bodyPr/>
                    <a:lstStyle/>
                    <a:p>
                      <a:pPr lvl="0">
                        <a:buNone/>
                      </a:pPr>
                      <a:r>
                        <a:rPr lang="en-US" sz="1600" b="0" i="0" u="none" strike="noStrike" noProof="0">
                          <a:solidFill>
                            <a:srgbClr val="000000"/>
                          </a:solidFill>
                          <a:latin typeface="Calibri"/>
                          <a:ea typeface="Calibri"/>
                          <a:cs typeface="Calibri"/>
                        </a:rPr>
                        <a:t>Andrew Wallace</a:t>
                      </a:r>
                      <a:endParaRPr lang="en-US"/>
                    </a:p>
                  </a:txBody>
                  <a:tcPr/>
                </a:tc>
                <a:extLst>
                  <a:ext uri="{0D108BD9-81ED-4DB2-BD59-A6C34878D82A}">
                    <a16:rowId xmlns:a16="http://schemas.microsoft.com/office/drawing/2014/main" val="3873526961"/>
                  </a:ext>
                </a:extLst>
              </a:tr>
              <a:tr h="364070">
                <a:tc>
                  <a:txBody>
                    <a:bodyPr/>
                    <a:lstStyle/>
                    <a:p>
                      <a:pPr lvl="0">
                        <a:buNone/>
                      </a:pPr>
                      <a:r>
                        <a:rPr lang="en-GB" sz="1600" dirty="0">
                          <a:latin typeface="Calibri"/>
                          <a:ea typeface="Calibri"/>
                          <a:cs typeface="Calibri"/>
                        </a:rPr>
                        <a:t>Consultation Next Steps</a:t>
                      </a:r>
                    </a:p>
                  </a:txBody>
                  <a:tcPr/>
                </a:tc>
                <a:tc>
                  <a:txBody>
                    <a:bodyPr/>
                    <a:lstStyle/>
                    <a:p>
                      <a:pPr lvl="0" algn="l">
                        <a:lnSpc>
                          <a:spcPct val="100000"/>
                        </a:lnSpc>
                        <a:spcBef>
                          <a:spcPts val="0"/>
                        </a:spcBef>
                        <a:spcAft>
                          <a:spcPts val="0"/>
                        </a:spcAft>
                        <a:buNone/>
                      </a:pPr>
                      <a:r>
                        <a:rPr lang="en-GB" sz="1600" b="0" i="0" u="none" strike="noStrike" noProof="0" dirty="0">
                          <a:solidFill>
                            <a:srgbClr val="000000"/>
                          </a:solidFill>
                          <a:latin typeface="Calibri"/>
                          <a:ea typeface="Calibri"/>
                          <a:cs typeface="Calibri"/>
                        </a:rPr>
                        <a:t>Paul </a:t>
                      </a:r>
                      <a:r>
                        <a:rPr lang="en-GB" sz="1600" b="0" i="0" u="none" strike="noStrike" noProof="0" dirty="0" err="1">
                          <a:solidFill>
                            <a:srgbClr val="000000"/>
                          </a:solidFill>
                          <a:latin typeface="Calibri"/>
                          <a:ea typeface="Calibri"/>
                          <a:cs typeface="Calibri"/>
                        </a:rPr>
                        <a:t>Crorken</a:t>
                      </a:r>
                      <a:endParaRPr lang="en-US" sz="1600" b="0" i="0" u="none" strike="noStrike" noProof="0" dirty="0">
                        <a:solidFill>
                          <a:srgbClr val="000000"/>
                        </a:solidFill>
                        <a:latin typeface="Calibri"/>
                        <a:ea typeface="Calibri"/>
                        <a:cs typeface="Calibri"/>
                      </a:endParaRPr>
                    </a:p>
                  </a:txBody>
                  <a:tcPr/>
                </a:tc>
                <a:extLst>
                  <a:ext uri="{0D108BD9-81ED-4DB2-BD59-A6C34878D82A}">
                    <a16:rowId xmlns:a16="http://schemas.microsoft.com/office/drawing/2014/main" val="2250872554"/>
                  </a:ext>
                </a:extLst>
              </a:tr>
              <a:tr h="364070">
                <a:tc>
                  <a:txBody>
                    <a:bodyPr/>
                    <a:lstStyle/>
                    <a:p>
                      <a:pPr lvl="0">
                        <a:buNone/>
                      </a:pPr>
                      <a:r>
                        <a:rPr lang="en-GB" sz="1600" dirty="0">
                          <a:latin typeface="Calibri"/>
                          <a:ea typeface="Calibri"/>
                          <a:cs typeface="Calibri"/>
                        </a:rPr>
                        <a:t>Pilot Testing Update</a:t>
                      </a:r>
                    </a:p>
                  </a:txBody>
                  <a:tcPr/>
                </a:tc>
                <a:tc>
                  <a:txBody>
                    <a:bodyPr/>
                    <a:lstStyle/>
                    <a:p>
                      <a:pPr lvl="0" algn="l">
                        <a:lnSpc>
                          <a:spcPct val="100000"/>
                        </a:lnSpc>
                        <a:spcBef>
                          <a:spcPts val="0"/>
                        </a:spcBef>
                        <a:spcAft>
                          <a:spcPts val="0"/>
                        </a:spcAft>
                        <a:buNone/>
                      </a:pPr>
                      <a:r>
                        <a:rPr lang="en-US" sz="1600" b="0" i="0" u="none" strike="noStrike" noProof="0" dirty="0">
                          <a:solidFill>
                            <a:srgbClr val="000000"/>
                          </a:solidFill>
                          <a:latin typeface="Calibri"/>
                          <a:ea typeface="Calibri"/>
                          <a:cs typeface="Calibri"/>
                        </a:rPr>
                        <a:t>Nizar Hamood</a:t>
                      </a:r>
                      <a:endParaRPr lang="en-GB" sz="1600" b="0" i="0" u="none" strike="noStrike" noProof="0" dirty="0">
                        <a:solidFill>
                          <a:srgbClr val="000000"/>
                        </a:solidFill>
                        <a:latin typeface="Calibri"/>
                        <a:ea typeface="Calibri"/>
                        <a:cs typeface="Calibri"/>
                      </a:endParaRPr>
                    </a:p>
                  </a:txBody>
                  <a:tcPr/>
                </a:tc>
                <a:extLst>
                  <a:ext uri="{0D108BD9-81ED-4DB2-BD59-A6C34878D82A}">
                    <a16:rowId xmlns:a16="http://schemas.microsoft.com/office/drawing/2014/main" val="1826150439"/>
                  </a:ext>
                </a:extLst>
              </a:tr>
              <a:tr h="364070">
                <a:tc>
                  <a:txBody>
                    <a:bodyPr/>
                    <a:lstStyle/>
                    <a:p>
                      <a:pPr lvl="0">
                        <a:buNone/>
                      </a:pPr>
                      <a:r>
                        <a:rPr lang="en-GB" sz="1600">
                          <a:latin typeface="Calibri"/>
                          <a:ea typeface="Calibri"/>
                          <a:cs typeface="Calibri"/>
                        </a:rPr>
                        <a:t>AOB</a:t>
                      </a:r>
                    </a:p>
                  </a:txBody>
                  <a:tcPr/>
                </a:tc>
                <a:tc>
                  <a:txBody>
                    <a:bodyPr/>
                    <a:lstStyle/>
                    <a:p>
                      <a:pPr lvl="0">
                        <a:buNone/>
                      </a:pPr>
                      <a:r>
                        <a:rPr lang="en-GB" sz="1600" dirty="0">
                          <a:latin typeface="Calibri"/>
                          <a:ea typeface="Calibri"/>
                          <a:cs typeface="Calibri"/>
                        </a:rPr>
                        <a:t>Chair</a:t>
                      </a:r>
                    </a:p>
                  </a:txBody>
                  <a:tcPr/>
                </a:tc>
                <a:extLst>
                  <a:ext uri="{0D108BD9-81ED-4DB2-BD59-A6C34878D82A}">
                    <a16:rowId xmlns:a16="http://schemas.microsoft.com/office/drawing/2014/main" val="2068752534"/>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CFA91-FAD1-45DC-C6AB-85A75F87E12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197601C-8BDB-9EDF-7720-3CB48AF03905}"/>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6B9AADCB-4C5A-4941-8EEB-8E8F9C46B461}"/>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50" b="1" i="1" u="none" strike="noStrike" kern="0" cap="none" spc="333" normalizeH="0" baseline="0" noProof="0" dirty="0">
                <a:ln>
                  <a:noFill/>
                </a:ln>
                <a:solidFill>
                  <a:srgbClr val="1EF395"/>
                </a:solidFill>
                <a:effectLst/>
                <a:uLnTx/>
                <a:uFillTx/>
                <a:latin typeface="Playfair Display"/>
                <a:ea typeface="Arial" pitchFamily="34" charset="-122"/>
                <a:cs typeface="Arial" pitchFamily="34" charset="-120"/>
              </a:rPr>
              <a:t>IWG | Action Log</a:t>
            </a:r>
          </a:p>
        </p:txBody>
      </p:sp>
      <p:sp>
        <p:nvSpPr>
          <p:cNvPr id="4" name="Text 2">
            <a:extLst>
              <a:ext uri="{FF2B5EF4-FFF2-40B4-BE49-F238E27FC236}">
                <a16:creationId xmlns:a16="http://schemas.microsoft.com/office/drawing/2014/main" id="{272F71F9-99DE-702A-DA2F-A0C378860ED9}"/>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Figtree"/>
                <a:ea typeface="+mn-ea"/>
                <a:cs typeface="Arial" pitchFamily="34" charset="-120"/>
              </a:rPr>
              <a:t>Action Log</a:t>
            </a:r>
            <a:endParaRPr kumimoji="0" lang="en-US" sz="3200" b="0" i="0" u="none" strike="noStrike" kern="1200" cap="none" spc="0" normalizeH="0" baseline="0" noProof="0" dirty="0">
              <a:ln>
                <a:noFill/>
              </a:ln>
              <a:solidFill>
                <a:prstClr val="black"/>
              </a:solidFill>
              <a:effectLst/>
              <a:uLnTx/>
              <a:uFillTx/>
              <a:latin typeface="Figtree"/>
              <a:ea typeface="+mn-ea"/>
              <a:cs typeface="+mn-cs"/>
            </a:endParaRPr>
          </a:p>
        </p:txBody>
      </p:sp>
      <p:sp>
        <p:nvSpPr>
          <p:cNvPr id="5" name="Shape 3">
            <a:extLst>
              <a:ext uri="{FF2B5EF4-FFF2-40B4-BE49-F238E27FC236}">
                <a16:creationId xmlns:a16="http://schemas.microsoft.com/office/drawing/2014/main" id="{8150626F-2DC5-C275-472A-9D44186246DF}"/>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B4863791-F5E4-7982-0627-44E841E1F311}"/>
              </a:ext>
            </a:extLst>
          </p:cNvPr>
          <p:cNvPicPr>
            <a:picLocks noChangeAspect="1"/>
          </p:cNvPicPr>
          <p:nvPr/>
        </p:nvPicPr>
        <p:blipFill>
          <a:blip r:embed="rId3"/>
          <a:stretch>
            <a:fillRect/>
          </a:stretch>
        </p:blipFill>
        <p:spPr>
          <a:xfrm>
            <a:off x="9430871" y="337773"/>
            <a:ext cx="2680447" cy="890572"/>
          </a:xfrm>
          <a:prstGeom prst="rect">
            <a:avLst/>
          </a:prstGeom>
        </p:spPr>
      </p:pic>
      <p:graphicFrame>
        <p:nvGraphicFramePr>
          <p:cNvPr id="6" name="Table 5">
            <a:extLst>
              <a:ext uri="{FF2B5EF4-FFF2-40B4-BE49-F238E27FC236}">
                <a16:creationId xmlns:a16="http://schemas.microsoft.com/office/drawing/2014/main" id="{9AD2C69D-1B30-B10D-F51A-E624689277B8}"/>
              </a:ext>
            </a:extLst>
          </p:cNvPr>
          <p:cNvGraphicFramePr>
            <a:graphicFrameLocks noGrp="1"/>
          </p:cNvGraphicFramePr>
          <p:nvPr>
            <p:extLst>
              <p:ext uri="{D42A27DB-BD31-4B8C-83A1-F6EECF244321}">
                <p14:modId xmlns:p14="http://schemas.microsoft.com/office/powerpoint/2010/main" val="3587536797"/>
              </p:ext>
            </p:extLst>
          </p:nvPr>
        </p:nvGraphicFramePr>
        <p:xfrm>
          <a:off x="838200" y="1825625"/>
          <a:ext cx="10666964" cy="4485640"/>
        </p:xfrm>
        <a:graphic>
          <a:graphicData uri="http://schemas.openxmlformats.org/drawingml/2006/table">
            <a:tbl>
              <a:tblPr firstRow="1" bandRow="1">
                <a:tableStyleId>{5C22544A-7EE6-4342-B048-85BDC9FD1C3A}</a:tableStyleId>
              </a:tblPr>
              <a:tblGrid>
                <a:gridCol w="2222760">
                  <a:extLst>
                    <a:ext uri="{9D8B030D-6E8A-4147-A177-3AD203B41FA5}">
                      <a16:colId xmlns:a16="http://schemas.microsoft.com/office/drawing/2014/main" val="2216368050"/>
                    </a:ext>
                  </a:extLst>
                </a:gridCol>
                <a:gridCol w="2640563">
                  <a:extLst>
                    <a:ext uri="{9D8B030D-6E8A-4147-A177-3AD203B41FA5}">
                      <a16:colId xmlns:a16="http://schemas.microsoft.com/office/drawing/2014/main" val="3901151428"/>
                    </a:ext>
                  </a:extLst>
                </a:gridCol>
                <a:gridCol w="3760237">
                  <a:extLst>
                    <a:ext uri="{9D8B030D-6E8A-4147-A177-3AD203B41FA5}">
                      <a16:colId xmlns:a16="http://schemas.microsoft.com/office/drawing/2014/main" val="1219308099"/>
                    </a:ext>
                  </a:extLst>
                </a:gridCol>
                <a:gridCol w="2043404">
                  <a:extLst>
                    <a:ext uri="{9D8B030D-6E8A-4147-A177-3AD203B41FA5}">
                      <a16:colId xmlns:a16="http://schemas.microsoft.com/office/drawing/2014/main" val="3297436436"/>
                    </a:ext>
                  </a:extLst>
                </a:gridCol>
              </a:tblGrid>
              <a:tr h="370840">
                <a:tc>
                  <a:txBody>
                    <a:bodyPr/>
                    <a:lstStyle/>
                    <a:p>
                      <a:r>
                        <a:rPr lang="en-GB" sz="1400" dirty="0"/>
                        <a:t>Ref</a:t>
                      </a:r>
                      <a:endParaRPr lang="en-GB" sz="1400" dirty="0">
                        <a:latin typeface="Arial" panose="020B0604020202020204" pitchFamily="34" charset="0"/>
                        <a:cs typeface="Arial" panose="020B0604020202020204" pitchFamily="34" charset="0"/>
                      </a:endParaRPr>
                    </a:p>
                  </a:txBody>
                  <a:tcPr>
                    <a:solidFill>
                      <a:srgbClr val="002060"/>
                    </a:solidFill>
                  </a:tcPr>
                </a:tc>
                <a:tc>
                  <a:txBody>
                    <a:bodyPr/>
                    <a:lstStyle/>
                    <a:p>
                      <a:r>
                        <a:rPr lang="en-GB" sz="1400" dirty="0"/>
                        <a:t>Action</a:t>
                      </a:r>
                      <a:endParaRPr lang="en-GB" sz="1400" dirty="0">
                        <a:latin typeface="Arial" panose="020B0604020202020204" pitchFamily="34" charset="0"/>
                        <a:cs typeface="Arial" panose="020B0604020202020204" pitchFamily="34" charset="0"/>
                      </a:endParaRPr>
                    </a:p>
                  </a:txBody>
                  <a:tcPr>
                    <a:solidFill>
                      <a:srgbClr val="002060"/>
                    </a:solidFill>
                  </a:tcPr>
                </a:tc>
                <a:tc>
                  <a:txBody>
                    <a:bodyPr/>
                    <a:lstStyle/>
                    <a:p>
                      <a:r>
                        <a:rPr lang="en-GB" sz="1400" dirty="0"/>
                        <a:t>Update</a:t>
                      </a:r>
                      <a:endParaRPr lang="en-GB" sz="1400" dirty="0">
                        <a:latin typeface="Arial" panose="020B0604020202020204" pitchFamily="34" charset="0"/>
                        <a:cs typeface="Arial" panose="020B0604020202020204" pitchFamily="34" charset="0"/>
                      </a:endParaRPr>
                    </a:p>
                  </a:txBody>
                  <a:tcPr>
                    <a:solidFill>
                      <a:srgbClr val="002060"/>
                    </a:solidFill>
                  </a:tcPr>
                </a:tc>
                <a:tc>
                  <a:txBody>
                    <a:bodyPr/>
                    <a:lstStyle/>
                    <a:p>
                      <a:r>
                        <a:rPr lang="en-GB" sz="1400" dirty="0"/>
                        <a:t>Status</a:t>
                      </a:r>
                      <a:endParaRPr lang="en-GB" sz="1400" dirty="0">
                        <a:latin typeface="Arial" panose="020B0604020202020204" pitchFamily="34" charset="0"/>
                        <a:cs typeface="Arial" panose="020B0604020202020204" pitchFamily="34" charset="0"/>
                      </a:endParaRPr>
                    </a:p>
                  </a:txBody>
                  <a:tcPr>
                    <a:solidFill>
                      <a:srgbClr val="002060"/>
                    </a:solidFill>
                  </a:tcPr>
                </a:tc>
                <a:extLst>
                  <a:ext uri="{0D108BD9-81ED-4DB2-BD59-A6C34878D82A}">
                    <a16:rowId xmlns:a16="http://schemas.microsoft.com/office/drawing/2014/main" val="35755439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ptos Body"/>
                          <a:ea typeface="Roboto" panose="02000000000000000000" pitchFamily="2" charset="0"/>
                          <a:cs typeface="Roboto" panose="02000000000000000000" pitchFamily="2" charset="0"/>
                        </a:rPr>
                        <a:t>RECIWG_26_0326_01</a:t>
                      </a:r>
                    </a:p>
                  </a:txBody>
                  <a:tcPr/>
                </a:tc>
                <a:tc>
                  <a:txBody>
                    <a:bodyPr/>
                    <a:lstStyle/>
                    <a:p>
                      <a:r>
                        <a:rPr lang="en-GB" sz="1400" dirty="0" err="1">
                          <a:latin typeface="Aptos Body"/>
                          <a:ea typeface="Roboto" panose="02000000000000000000" pitchFamily="2" charset="0"/>
                          <a:cs typeface="Roboto" panose="02000000000000000000" pitchFamily="2" charset="0"/>
                        </a:rPr>
                        <a:t>RECCo</a:t>
                      </a:r>
                      <a:r>
                        <a:rPr lang="en-GB" sz="1400" dirty="0">
                          <a:latin typeface="Aptos Body"/>
                          <a:ea typeface="Roboto" panose="02000000000000000000" pitchFamily="2" charset="0"/>
                          <a:cs typeface="Roboto" panose="02000000000000000000" pitchFamily="2" charset="0"/>
                        </a:rPr>
                        <a:t> to provide an update on indicative Phase 1b timelines following publication of the CCS consultation response.</a:t>
                      </a:r>
                    </a:p>
                  </a:txBody>
                  <a:tcPr/>
                </a:tc>
                <a:tc>
                  <a:txBody>
                    <a:bodyPr/>
                    <a:lstStyle/>
                    <a:p>
                      <a:r>
                        <a:rPr lang="en-GB" sz="1400" dirty="0">
                          <a:latin typeface="Aptos Body"/>
                          <a:ea typeface="Roboto" panose="02000000000000000000" pitchFamily="2" charset="0"/>
                          <a:cs typeface="Roboto" panose="02000000000000000000" pitchFamily="2" charset="0"/>
                        </a:rPr>
                        <a:t>TI Phase 1b will follow the CCS consultation and will launch at the end of October 2026 for 6 weeks.</a:t>
                      </a:r>
                    </a:p>
                    <a:p>
                      <a:endParaRPr lang="en-GB" sz="1400" dirty="0">
                        <a:latin typeface="Aptos Body"/>
                        <a:ea typeface="Roboto" panose="02000000000000000000" pitchFamily="2" charset="0"/>
                        <a:cs typeface="Roboto" panose="02000000000000000000" pitchFamily="2" charset="0"/>
                      </a:endParaRPr>
                    </a:p>
                    <a:p>
                      <a:r>
                        <a:rPr lang="en-GB" sz="1400" dirty="0">
                          <a:latin typeface="Aptos Body"/>
                          <a:ea typeface="Roboto" panose="02000000000000000000" pitchFamily="2" charset="0"/>
                          <a:cs typeface="Roboto" panose="02000000000000000000" pitchFamily="2" charset="0"/>
                        </a:rPr>
                        <a:t>Publish Government Response to Consultation – Early March 2027.</a:t>
                      </a:r>
                    </a:p>
                    <a:p>
                      <a:endParaRPr lang="en-GB" sz="1400" dirty="0">
                        <a:latin typeface="Aptos Body"/>
                        <a:ea typeface="Roboto" panose="02000000000000000000" pitchFamily="2" charset="0"/>
                        <a:cs typeface="Roboto" panose="02000000000000000000" pitchFamily="2" charset="0"/>
                      </a:endParaRPr>
                    </a:p>
                    <a:p>
                      <a:r>
                        <a:rPr lang="en-GB" sz="1400" dirty="0">
                          <a:latin typeface="Aptos Body"/>
                          <a:ea typeface="Roboto" panose="02000000000000000000" pitchFamily="2" charset="0"/>
                          <a:cs typeface="Roboto" panose="02000000000000000000" pitchFamily="2" charset="0"/>
                        </a:rPr>
                        <a:t>Supplier Build and Test – March 2027 – September 2027.</a:t>
                      </a:r>
                    </a:p>
                    <a:p>
                      <a:endParaRPr lang="en-GB" sz="1400" dirty="0">
                        <a:latin typeface="Aptos Body"/>
                        <a:ea typeface="Roboto" panose="02000000000000000000" pitchFamily="2" charset="0"/>
                        <a:cs typeface="Roboto" panose="02000000000000000000" pitchFamily="2" charset="0"/>
                      </a:endParaRPr>
                    </a:p>
                    <a:p>
                      <a:r>
                        <a:rPr lang="en-GB" sz="1400" dirty="0">
                          <a:latin typeface="Aptos Body"/>
                          <a:ea typeface="Roboto" panose="02000000000000000000" pitchFamily="2" charset="0"/>
                          <a:cs typeface="Roboto" panose="02000000000000000000" pitchFamily="2" charset="0"/>
                        </a:rPr>
                        <a:t>Phase 1b Go Live – November 2027.</a:t>
                      </a:r>
                    </a:p>
                  </a:txBody>
                  <a:tcPr/>
                </a:tc>
                <a:tc>
                  <a:txBody>
                    <a:bodyPr/>
                    <a:lstStyle/>
                    <a:p>
                      <a:r>
                        <a:rPr lang="en-GB" sz="1400" dirty="0">
                          <a:latin typeface="Aptos Body"/>
                          <a:ea typeface="Roboto" panose="02000000000000000000" pitchFamily="2" charset="0"/>
                          <a:cs typeface="Roboto" panose="02000000000000000000" pitchFamily="2" charset="0"/>
                        </a:rPr>
                        <a:t>Propose to close.</a:t>
                      </a:r>
                    </a:p>
                  </a:txBody>
                  <a:tcPr/>
                </a:tc>
                <a:extLst>
                  <a:ext uri="{0D108BD9-81ED-4DB2-BD59-A6C34878D82A}">
                    <a16:rowId xmlns:a16="http://schemas.microsoft.com/office/drawing/2014/main" val="17202116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ptos Body"/>
                          <a:ea typeface="Roboto" panose="02000000000000000000" pitchFamily="2" charset="0"/>
                          <a:cs typeface="Roboto" panose="02000000000000000000" pitchFamily="2" charset="0"/>
                        </a:rPr>
                        <a:t>RECIWG_26_0623_01</a:t>
                      </a:r>
                    </a:p>
                  </a:txBody>
                  <a:tcPr/>
                </a:tc>
                <a:tc>
                  <a:txBody>
                    <a:bodyPr/>
                    <a:lstStyle/>
                    <a:p>
                      <a:r>
                        <a:rPr lang="en-GB" sz="1400" dirty="0">
                          <a:latin typeface="Aptos Body"/>
                          <a:ea typeface="Roboto" panose="02000000000000000000" pitchFamily="2" charset="0"/>
                          <a:cs typeface="Roboto" panose="02000000000000000000" pitchFamily="2" charset="0"/>
                        </a:rPr>
                        <a:t>Code Manager to post questions into a post-meeting email. RECIWG Members to provide feedback by 03 July 2026.</a:t>
                      </a:r>
                    </a:p>
                  </a:txBody>
                  <a:tcPr/>
                </a:tc>
                <a:tc>
                  <a:txBody>
                    <a:bodyPr/>
                    <a:lstStyle/>
                    <a:p>
                      <a:r>
                        <a:rPr lang="en-GB" sz="1400" dirty="0">
                          <a:latin typeface="Aptos Body"/>
                          <a:ea typeface="Roboto" panose="02000000000000000000" pitchFamily="2" charset="0"/>
                          <a:cs typeface="Roboto" panose="02000000000000000000" pitchFamily="2" charset="0"/>
                        </a:rPr>
                        <a:t>Code Manager has sent out an email and feedback has been received. </a:t>
                      </a:r>
                    </a:p>
                  </a:txBody>
                  <a:tcPr/>
                </a:tc>
                <a:tc>
                  <a:txBody>
                    <a:bodyPr/>
                    <a:lstStyle/>
                    <a:p>
                      <a:r>
                        <a:rPr lang="en-GB" sz="1400" dirty="0">
                          <a:latin typeface="Aptos Body"/>
                          <a:ea typeface="Roboto" panose="02000000000000000000" pitchFamily="2" charset="0"/>
                          <a:cs typeface="Roboto" panose="02000000000000000000" pitchFamily="2" charset="0"/>
                        </a:rPr>
                        <a:t>Propose to close. </a:t>
                      </a:r>
                    </a:p>
                  </a:txBody>
                  <a:tcPr/>
                </a:tc>
                <a:extLst>
                  <a:ext uri="{0D108BD9-81ED-4DB2-BD59-A6C34878D82A}">
                    <a16:rowId xmlns:a16="http://schemas.microsoft.com/office/drawing/2014/main" val="28963062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ptos Body"/>
                          <a:ea typeface="Roboto" panose="02000000000000000000" pitchFamily="2" charset="0"/>
                          <a:cs typeface="Roboto" panose="02000000000000000000" pitchFamily="2" charset="0"/>
                        </a:rPr>
                        <a:t>RECIWG_26_0623_05</a:t>
                      </a:r>
                    </a:p>
                  </a:txBody>
                  <a:tcPr/>
                </a:tc>
                <a:tc>
                  <a:txBody>
                    <a:bodyPr/>
                    <a:lstStyle/>
                    <a:p>
                      <a:r>
                        <a:rPr lang="en-GB" sz="1400" dirty="0" err="1">
                          <a:latin typeface="Aptos Body"/>
                          <a:ea typeface="Roboto" panose="02000000000000000000" pitchFamily="2" charset="0"/>
                          <a:cs typeface="Roboto" panose="02000000000000000000" pitchFamily="2" charset="0"/>
                        </a:rPr>
                        <a:t>RECCo</a:t>
                      </a:r>
                      <a:r>
                        <a:rPr lang="en-GB" sz="1400" dirty="0">
                          <a:latin typeface="Aptos Body"/>
                          <a:ea typeface="Roboto" panose="02000000000000000000" pitchFamily="2" charset="0"/>
                          <a:cs typeface="Roboto" panose="02000000000000000000" pitchFamily="2" charset="0"/>
                        </a:rPr>
                        <a:t> to circulate webinar details and include links in post-meeting communications.</a:t>
                      </a:r>
                    </a:p>
                  </a:txBody>
                  <a:tcPr/>
                </a:tc>
                <a:tc>
                  <a:txBody>
                    <a:bodyPr/>
                    <a:lstStyle/>
                    <a:p>
                      <a:r>
                        <a:rPr lang="en-GB" sz="1400" dirty="0">
                          <a:latin typeface="Aptos Body"/>
                          <a:ea typeface="Roboto" panose="02000000000000000000" pitchFamily="2" charset="0"/>
                          <a:cs typeface="Roboto" panose="02000000000000000000" pitchFamily="2" charset="0"/>
                        </a:rPr>
                        <a:t>Code Manager attached the webinar details and link to the post-meeting communication.</a:t>
                      </a:r>
                    </a:p>
                  </a:txBody>
                  <a:tcPr/>
                </a:tc>
                <a:tc>
                  <a:txBody>
                    <a:bodyPr/>
                    <a:lstStyle/>
                    <a:p>
                      <a:r>
                        <a:rPr lang="en-GB" sz="1400" dirty="0">
                          <a:latin typeface="Aptos Body"/>
                          <a:ea typeface="Roboto" panose="02000000000000000000" pitchFamily="2" charset="0"/>
                          <a:cs typeface="Roboto" panose="02000000000000000000" pitchFamily="2" charset="0"/>
                        </a:rPr>
                        <a:t>Propose to close.</a:t>
                      </a:r>
                    </a:p>
                  </a:txBody>
                  <a:tcPr/>
                </a:tc>
                <a:extLst>
                  <a:ext uri="{0D108BD9-81ED-4DB2-BD59-A6C34878D82A}">
                    <a16:rowId xmlns:a16="http://schemas.microsoft.com/office/drawing/2014/main" val="3663219090"/>
                  </a:ext>
                </a:extLst>
              </a:tr>
            </a:tbl>
          </a:graphicData>
        </a:graphic>
      </p:graphicFrame>
    </p:spTree>
    <p:extLst>
      <p:ext uri="{BB962C8B-B14F-4D97-AF65-F5344CB8AC3E}">
        <p14:creationId xmlns:p14="http://schemas.microsoft.com/office/powerpoint/2010/main" val="415814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73686-333B-C37A-A4B7-7175B13ED62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440756E-95C9-1606-4C88-4ABA54AF54B7}"/>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16244A8A-609E-A1A9-0A70-79DF54248E53}"/>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50" b="1" i="1" u="none" strike="noStrike" kern="0" cap="none" spc="333" normalizeH="0" baseline="0" noProof="0" dirty="0">
                <a:ln>
                  <a:noFill/>
                </a:ln>
                <a:solidFill>
                  <a:srgbClr val="1EF395"/>
                </a:solidFill>
                <a:effectLst/>
                <a:uLnTx/>
                <a:uFillTx/>
                <a:latin typeface="Playfair Display"/>
                <a:ea typeface="Arial" pitchFamily="34" charset="-122"/>
                <a:cs typeface="Arial" pitchFamily="34" charset="-120"/>
              </a:rPr>
              <a:t>IWG | Action Log</a:t>
            </a:r>
          </a:p>
        </p:txBody>
      </p:sp>
      <p:sp>
        <p:nvSpPr>
          <p:cNvPr id="4" name="Text 2">
            <a:extLst>
              <a:ext uri="{FF2B5EF4-FFF2-40B4-BE49-F238E27FC236}">
                <a16:creationId xmlns:a16="http://schemas.microsoft.com/office/drawing/2014/main" id="{9314F870-4853-FD5C-C7B9-01923903E2E6}"/>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Figtree"/>
                <a:ea typeface="+mn-ea"/>
                <a:cs typeface="Arial" pitchFamily="34" charset="-120"/>
              </a:rPr>
              <a:t>Action Log</a:t>
            </a:r>
            <a:endParaRPr kumimoji="0" lang="en-US" sz="3200" b="0" i="0" u="none" strike="noStrike" kern="1200" cap="none" spc="0" normalizeH="0" baseline="0" noProof="0" dirty="0">
              <a:ln>
                <a:noFill/>
              </a:ln>
              <a:solidFill>
                <a:prstClr val="black"/>
              </a:solidFill>
              <a:effectLst/>
              <a:uLnTx/>
              <a:uFillTx/>
              <a:latin typeface="Figtree"/>
              <a:ea typeface="+mn-ea"/>
              <a:cs typeface="+mn-cs"/>
            </a:endParaRPr>
          </a:p>
        </p:txBody>
      </p:sp>
      <p:sp>
        <p:nvSpPr>
          <p:cNvPr id="5" name="Shape 3">
            <a:extLst>
              <a:ext uri="{FF2B5EF4-FFF2-40B4-BE49-F238E27FC236}">
                <a16:creationId xmlns:a16="http://schemas.microsoft.com/office/drawing/2014/main" id="{B230C2AD-4FD6-587D-06FA-D79D6C45EE34}"/>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800D297C-E8E6-2327-0DB0-116F4E80D476}"/>
              </a:ext>
            </a:extLst>
          </p:cNvPr>
          <p:cNvPicPr>
            <a:picLocks noChangeAspect="1"/>
          </p:cNvPicPr>
          <p:nvPr/>
        </p:nvPicPr>
        <p:blipFill>
          <a:blip r:embed="rId3"/>
          <a:stretch>
            <a:fillRect/>
          </a:stretch>
        </p:blipFill>
        <p:spPr>
          <a:xfrm>
            <a:off x="9430871" y="337773"/>
            <a:ext cx="2680447" cy="890572"/>
          </a:xfrm>
          <a:prstGeom prst="rect">
            <a:avLst/>
          </a:prstGeom>
        </p:spPr>
      </p:pic>
      <p:graphicFrame>
        <p:nvGraphicFramePr>
          <p:cNvPr id="6" name="Table 5">
            <a:extLst>
              <a:ext uri="{FF2B5EF4-FFF2-40B4-BE49-F238E27FC236}">
                <a16:creationId xmlns:a16="http://schemas.microsoft.com/office/drawing/2014/main" id="{271FF714-A35E-2DF0-D6EB-B7BB7FB8881C}"/>
              </a:ext>
            </a:extLst>
          </p:cNvPr>
          <p:cNvGraphicFramePr>
            <a:graphicFrameLocks noGrp="1"/>
          </p:cNvGraphicFramePr>
          <p:nvPr>
            <p:extLst>
              <p:ext uri="{D42A27DB-BD31-4B8C-83A1-F6EECF244321}">
                <p14:modId xmlns:p14="http://schemas.microsoft.com/office/powerpoint/2010/main" val="2774031201"/>
              </p:ext>
            </p:extLst>
          </p:nvPr>
        </p:nvGraphicFramePr>
        <p:xfrm>
          <a:off x="838200" y="1825625"/>
          <a:ext cx="10666964" cy="3418840"/>
        </p:xfrm>
        <a:graphic>
          <a:graphicData uri="http://schemas.openxmlformats.org/drawingml/2006/table">
            <a:tbl>
              <a:tblPr firstRow="1" bandRow="1">
                <a:tableStyleId>{5C22544A-7EE6-4342-B048-85BDC9FD1C3A}</a:tableStyleId>
              </a:tblPr>
              <a:tblGrid>
                <a:gridCol w="2222760">
                  <a:extLst>
                    <a:ext uri="{9D8B030D-6E8A-4147-A177-3AD203B41FA5}">
                      <a16:colId xmlns:a16="http://schemas.microsoft.com/office/drawing/2014/main" val="2216368050"/>
                    </a:ext>
                  </a:extLst>
                </a:gridCol>
                <a:gridCol w="2640563">
                  <a:extLst>
                    <a:ext uri="{9D8B030D-6E8A-4147-A177-3AD203B41FA5}">
                      <a16:colId xmlns:a16="http://schemas.microsoft.com/office/drawing/2014/main" val="3901151428"/>
                    </a:ext>
                  </a:extLst>
                </a:gridCol>
                <a:gridCol w="3760237">
                  <a:extLst>
                    <a:ext uri="{9D8B030D-6E8A-4147-A177-3AD203B41FA5}">
                      <a16:colId xmlns:a16="http://schemas.microsoft.com/office/drawing/2014/main" val="1219308099"/>
                    </a:ext>
                  </a:extLst>
                </a:gridCol>
                <a:gridCol w="2043404">
                  <a:extLst>
                    <a:ext uri="{9D8B030D-6E8A-4147-A177-3AD203B41FA5}">
                      <a16:colId xmlns:a16="http://schemas.microsoft.com/office/drawing/2014/main" val="3297436436"/>
                    </a:ext>
                  </a:extLst>
                </a:gridCol>
              </a:tblGrid>
              <a:tr h="370840">
                <a:tc>
                  <a:txBody>
                    <a:bodyPr/>
                    <a:lstStyle/>
                    <a:p>
                      <a:r>
                        <a:rPr lang="en-GB" sz="1400" dirty="0"/>
                        <a:t>Ref</a:t>
                      </a:r>
                      <a:endParaRPr lang="en-GB" sz="1400" dirty="0">
                        <a:latin typeface="Arial" panose="020B0604020202020204" pitchFamily="34" charset="0"/>
                        <a:cs typeface="Arial" panose="020B0604020202020204" pitchFamily="34" charset="0"/>
                      </a:endParaRPr>
                    </a:p>
                  </a:txBody>
                  <a:tcPr>
                    <a:solidFill>
                      <a:srgbClr val="002060"/>
                    </a:solidFill>
                  </a:tcPr>
                </a:tc>
                <a:tc>
                  <a:txBody>
                    <a:bodyPr/>
                    <a:lstStyle/>
                    <a:p>
                      <a:r>
                        <a:rPr lang="en-GB" sz="1400" dirty="0"/>
                        <a:t>Action</a:t>
                      </a:r>
                      <a:endParaRPr lang="en-GB" sz="1400" dirty="0">
                        <a:latin typeface="Arial" panose="020B0604020202020204" pitchFamily="34" charset="0"/>
                        <a:cs typeface="Arial" panose="020B0604020202020204" pitchFamily="34" charset="0"/>
                      </a:endParaRPr>
                    </a:p>
                  </a:txBody>
                  <a:tcPr>
                    <a:solidFill>
                      <a:srgbClr val="002060"/>
                    </a:solidFill>
                  </a:tcPr>
                </a:tc>
                <a:tc>
                  <a:txBody>
                    <a:bodyPr/>
                    <a:lstStyle/>
                    <a:p>
                      <a:r>
                        <a:rPr lang="en-GB" sz="1400"/>
                        <a:t>Update</a:t>
                      </a:r>
                      <a:endParaRPr lang="en-GB" sz="1400">
                        <a:latin typeface="Arial" panose="020B0604020202020204" pitchFamily="34" charset="0"/>
                        <a:cs typeface="Arial" panose="020B0604020202020204" pitchFamily="34" charset="0"/>
                      </a:endParaRPr>
                    </a:p>
                  </a:txBody>
                  <a:tcPr>
                    <a:solidFill>
                      <a:srgbClr val="002060"/>
                    </a:solidFill>
                  </a:tcPr>
                </a:tc>
                <a:tc>
                  <a:txBody>
                    <a:bodyPr/>
                    <a:lstStyle/>
                    <a:p>
                      <a:r>
                        <a:rPr lang="en-GB" sz="1400" dirty="0"/>
                        <a:t>Status</a:t>
                      </a:r>
                      <a:endParaRPr lang="en-GB" sz="1400" dirty="0">
                        <a:latin typeface="Arial" panose="020B0604020202020204" pitchFamily="34" charset="0"/>
                        <a:cs typeface="Arial" panose="020B0604020202020204" pitchFamily="34" charset="0"/>
                      </a:endParaRPr>
                    </a:p>
                  </a:txBody>
                  <a:tcPr>
                    <a:solidFill>
                      <a:srgbClr val="002060"/>
                    </a:solidFill>
                  </a:tcPr>
                </a:tc>
                <a:extLst>
                  <a:ext uri="{0D108BD9-81ED-4DB2-BD59-A6C34878D82A}">
                    <a16:rowId xmlns:a16="http://schemas.microsoft.com/office/drawing/2014/main" val="35755439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ptos Body"/>
                          <a:ea typeface="Roboto" panose="02000000000000000000" pitchFamily="2" charset="0"/>
                          <a:cs typeface="Roboto" panose="02000000000000000000" pitchFamily="2" charset="0"/>
                        </a:rPr>
                        <a:t>RECIWG_26_0623_02</a:t>
                      </a:r>
                    </a:p>
                  </a:txBody>
                  <a:tcPr/>
                </a:tc>
                <a:tc>
                  <a:txBody>
                    <a:bodyPr/>
                    <a:lstStyle/>
                    <a:p>
                      <a:r>
                        <a:rPr lang="en-GB" sz="1400" dirty="0" err="1">
                          <a:latin typeface="Aptos Body"/>
                          <a:ea typeface="Roboto" panose="02000000000000000000" pitchFamily="2" charset="0"/>
                          <a:cs typeface="Roboto" panose="02000000000000000000" pitchFamily="2" charset="0"/>
                        </a:rPr>
                        <a:t>RECCo</a:t>
                      </a:r>
                      <a:r>
                        <a:rPr lang="en-GB" sz="1400" dirty="0">
                          <a:latin typeface="Aptos Body"/>
                          <a:ea typeface="Roboto" panose="02000000000000000000" pitchFamily="2" charset="0"/>
                          <a:cs typeface="Roboto" panose="02000000000000000000" pitchFamily="2" charset="0"/>
                        </a:rPr>
                        <a:t> to consider publishing a public-facing version of the API design decision log to support industry review.</a:t>
                      </a:r>
                    </a:p>
                  </a:txBody>
                  <a:tcPr/>
                </a:tc>
                <a:tc>
                  <a:txBody>
                    <a:bodyPr/>
                    <a:lstStyle/>
                    <a:p>
                      <a:r>
                        <a:rPr lang="en-GB" sz="1400" dirty="0">
                          <a:latin typeface="Aptos Body"/>
                        </a:rPr>
                        <a:t>Update Post IWG and published with post meeting papers.</a:t>
                      </a:r>
                      <a:endParaRPr lang="en-GB" sz="1400" dirty="0">
                        <a:latin typeface="Aptos Body"/>
                        <a:ea typeface="Roboto" panose="02000000000000000000" pitchFamily="2" charset="0"/>
                        <a:cs typeface="Roboto" panose="02000000000000000000" pitchFamily="2" charset="0"/>
                      </a:endParaRPr>
                    </a:p>
                  </a:txBody>
                  <a:tcPr/>
                </a:tc>
                <a:tc>
                  <a:txBody>
                    <a:bodyPr/>
                    <a:lstStyle/>
                    <a:p>
                      <a:r>
                        <a:rPr lang="en-GB" sz="1400" dirty="0">
                          <a:latin typeface="Aptos Body"/>
                          <a:ea typeface="Roboto" panose="02000000000000000000" pitchFamily="2" charset="0"/>
                          <a:cs typeface="Roboto" panose="02000000000000000000" pitchFamily="2" charset="0"/>
                        </a:rPr>
                        <a:t>Propose to close. </a:t>
                      </a:r>
                    </a:p>
                  </a:txBody>
                  <a:tcPr/>
                </a:tc>
                <a:extLst>
                  <a:ext uri="{0D108BD9-81ED-4DB2-BD59-A6C34878D82A}">
                    <a16:rowId xmlns:a16="http://schemas.microsoft.com/office/drawing/2014/main" val="1814924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ptos Body"/>
                          <a:ea typeface="Roboto" panose="02000000000000000000" pitchFamily="2" charset="0"/>
                          <a:cs typeface="Roboto" panose="02000000000000000000" pitchFamily="2" charset="0"/>
                        </a:rPr>
                        <a:t>RECIWG_26_0623_03</a:t>
                      </a:r>
                    </a:p>
                  </a:txBody>
                  <a:tcPr/>
                </a:tc>
                <a:tc>
                  <a:txBody>
                    <a:bodyPr/>
                    <a:lstStyle/>
                    <a:p>
                      <a:r>
                        <a:rPr lang="en-GB" sz="1400" dirty="0" err="1">
                          <a:latin typeface="Aptos Body"/>
                          <a:ea typeface="Roboto" panose="02000000000000000000" pitchFamily="2" charset="0"/>
                          <a:cs typeface="Roboto" panose="02000000000000000000" pitchFamily="2" charset="0"/>
                        </a:rPr>
                        <a:t>RECCo</a:t>
                      </a:r>
                      <a:r>
                        <a:rPr lang="en-GB" sz="1400" dirty="0">
                          <a:latin typeface="Aptos Body"/>
                          <a:ea typeface="Roboto" panose="02000000000000000000" pitchFamily="2" charset="0"/>
                          <a:cs typeface="Roboto" panose="02000000000000000000" pitchFamily="2" charset="0"/>
                        </a:rPr>
                        <a:t> to engage with suppliers with a possible request for information to assess the prevalence and implications of using GSP for gas tariffs.</a:t>
                      </a:r>
                    </a:p>
                  </a:txBody>
                  <a:tcPr/>
                </a:tc>
                <a:tc>
                  <a:txBody>
                    <a:bodyPr/>
                    <a:lstStyle/>
                    <a:p>
                      <a:r>
                        <a:rPr lang="en-GB" sz="1400" dirty="0">
                          <a:latin typeface="Aptos Body"/>
                        </a:rPr>
                        <a:t>Engagement with suppliers and update to API Spec set out in IWG Slides.</a:t>
                      </a:r>
                      <a:endParaRPr lang="en-GB" sz="1400" dirty="0">
                        <a:latin typeface="Aptos Body"/>
                        <a:ea typeface="Roboto" panose="02000000000000000000" pitchFamily="2" charset="0"/>
                        <a:cs typeface="Roboto" panose="02000000000000000000" pitchFamily="2" charset="0"/>
                      </a:endParaRPr>
                    </a:p>
                  </a:txBody>
                  <a:tcPr/>
                </a:tc>
                <a:tc>
                  <a:txBody>
                    <a:bodyPr/>
                    <a:lstStyle/>
                    <a:p>
                      <a:r>
                        <a:rPr lang="en-GB" sz="1400" dirty="0">
                          <a:latin typeface="Aptos Body"/>
                          <a:ea typeface="Roboto" panose="02000000000000000000" pitchFamily="2" charset="0"/>
                          <a:cs typeface="Roboto" panose="02000000000000000000" pitchFamily="2" charset="0"/>
                        </a:rPr>
                        <a:t>Propose to close.</a:t>
                      </a:r>
                    </a:p>
                  </a:txBody>
                  <a:tcPr/>
                </a:tc>
                <a:extLst>
                  <a:ext uri="{0D108BD9-81ED-4DB2-BD59-A6C34878D82A}">
                    <a16:rowId xmlns:a16="http://schemas.microsoft.com/office/drawing/2014/main" val="19384021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Aptos Body"/>
                          <a:ea typeface="Roboto" panose="02000000000000000000" pitchFamily="2" charset="0"/>
                          <a:cs typeface="Roboto" panose="02000000000000000000" pitchFamily="2" charset="0"/>
                        </a:rPr>
                        <a:t>RECIWG_26_0623_04</a:t>
                      </a:r>
                    </a:p>
                  </a:txBody>
                  <a:tcPr/>
                </a:tc>
                <a:tc>
                  <a:txBody>
                    <a:bodyPr/>
                    <a:lstStyle/>
                    <a:p>
                      <a:r>
                        <a:rPr lang="en-GB" sz="1400" dirty="0" err="1">
                          <a:latin typeface="Aptos Body"/>
                          <a:ea typeface="Roboto" panose="02000000000000000000" pitchFamily="2" charset="0"/>
                          <a:cs typeface="Roboto" panose="02000000000000000000" pitchFamily="2" charset="0"/>
                        </a:rPr>
                        <a:t>RECCo</a:t>
                      </a:r>
                      <a:r>
                        <a:rPr lang="en-GB" sz="1400" dirty="0">
                          <a:latin typeface="Aptos Body"/>
                          <a:ea typeface="Roboto" panose="02000000000000000000" pitchFamily="2" charset="0"/>
                          <a:cs typeface="Roboto" panose="02000000000000000000" pitchFamily="2" charset="0"/>
                        </a:rPr>
                        <a:t> to gather further evidence and use cases on Economy 7 requirements and provide additional clarification.</a:t>
                      </a:r>
                    </a:p>
                  </a:txBody>
                  <a:tcPr/>
                </a:tc>
                <a:tc>
                  <a:txBody>
                    <a:bodyPr/>
                    <a:lstStyle/>
                    <a:p>
                      <a:r>
                        <a:rPr lang="en-GB" sz="1400" dirty="0">
                          <a:latin typeface="Aptos Body"/>
                        </a:rPr>
                        <a:t>Example payloads developed and will be issued with post meeting papers.</a:t>
                      </a:r>
                      <a:endParaRPr lang="en-GB" sz="1400" dirty="0">
                        <a:latin typeface="Aptos Body"/>
                        <a:ea typeface="Roboto" panose="02000000000000000000" pitchFamily="2" charset="0"/>
                        <a:cs typeface="Roboto" panose="02000000000000000000" pitchFamily="2" charset="0"/>
                      </a:endParaRPr>
                    </a:p>
                  </a:txBody>
                  <a:tcPr/>
                </a:tc>
                <a:tc>
                  <a:txBody>
                    <a:bodyPr/>
                    <a:lstStyle/>
                    <a:p>
                      <a:r>
                        <a:rPr lang="en-GB" sz="1400" dirty="0">
                          <a:latin typeface="Aptos Body"/>
                          <a:ea typeface="Roboto" panose="02000000000000000000" pitchFamily="2" charset="0"/>
                          <a:cs typeface="Roboto" panose="02000000000000000000" pitchFamily="2" charset="0"/>
                        </a:rPr>
                        <a:t>Propose to close.</a:t>
                      </a:r>
                    </a:p>
                  </a:txBody>
                  <a:tcPr/>
                </a:tc>
                <a:extLst>
                  <a:ext uri="{0D108BD9-81ED-4DB2-BD59-A6C34878D82A}">
                    <a16:rowId xmlns:a16="http://schemas.microsoft.com/office/drawing/2014/main" val="2961276413"/>
                  </a:ext>
                </a:extLst>
              </a:tr>
            </a:tbl>
          </a:graphicData>
        </a:graphic>
      </p:graphicFrame>
    </p:spTree>
    <p:extLst>
      <p:ext uri="{BB962C8B-B14F-4D97-AF65-F5344CB8AC3E}">
        <p14:creationId xmlns:p14="http://schemas.microsoft.com/office/powerpoint/2010/main" val="1929040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996D8-51C2-3E7D-9FD1-A678422A632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60C4E93-B864-B8D5-F28C-70ACA9F8E9C0}"/>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sp>
        <p:nvSpPr>
          <p:cNvPr id="3" name="Text 1">
            <a:extLst>
              <a:ext uri="{FF2B5EF4-FFF2-40B4-BE49-F238E27FC236}">
                <a16:creationId xmlns:a16="http://schemas.microsoft.com/office/drawing/2014/main" id="{E6B70DF5-5D47-F412-559F-707D2F6AB3EF}"/>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1050" b="1" i="1" kern="0" spc="333">
                <a:solidFill>
                  <a:srgbClr val="1EF395"/>
                </a:solidFill>
                <a:latin typeface="Playfair Display"/>
                <a:ea typeface="Arial" pitchFamily="34" charset="-122"/>
                <a:cs typeface="Arial"/>
              </a:rPr>
              <a:t>IWG </a:t>
            </a:r>
            <a:r>
              <a:rPr lang="en-US" sz="1050" b="1" i="1" kern="0" spc="333">
                <a:solidFill>
                  <a:srgbClr val="1EF395"/>
                </a:solidFill>
                <a:latin typeface="Playfair Display"/>
                <a:cs typeface="Arial"/>
              </a:rPr>
              <a:t>| Purpose, scope and how to review</a:t>
            </a:r>
          </a:p>
        </p:txBody>
      </p:sp>
      <p:sp>
        <p:nvSpPr>
          <p:cNvPr id="4" name="Text 2">
            <a:extLst>
              <a:ext uri="{FF2B5EF4-FFF2-40B4-BE49-F238E27FC236}">
                <a16:creationId xmlns:a16="http://schemas.microsoft.com/office/drawing/2014/main" id="{ED162539-077D-6E8F-5A46-B2A48AE1308D}"/>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ea typeface="Figtree"/>
              </a:rPr>
              <a:t>How we got here</a:t>
            </a:r>
            <a:endParaRPr lang="en-US"/>
          </a:p>
        </p:txBody>
      </p:sp>
      <p:sp>
        <p:nvSpPr>
          <p:cNvPr id="5" name="Shape 3">
            <a:extLst>
              <a:ext uri="{FF2B5EF4-FFF2-40B4-BE49-F238E27FC236}">
                <a16:creationId xmlns:a16="http://schemas.microsoft.com/office/drawing/2014/main" id="{690AB5CA-991A-34E7-40A3-1564D2AD0A12}"/>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pic>
        <p:nvPicPr>
          <p:cNvPr id="26" name="Picture 25">
            <a:extLst>
              <a:ext uri="{FF2B5EF4-FFF2-40B4-BE49-F238E27FC236}">
                <a16:creationId xmlns:a16="http://schemas.microsoft.com/office/drawing/2014/main" id="{F5C9FC67-83F5-51E1-37CE-ACFD1ABCCF45}"/>
              </a:ext>
            </a:extLst>
          </p:cNvPr>
          <p:cNvPicPr>
            <a:picLocks noChangeAspect="1"/>
          </p:cNvPicPr>
          <p:nvPr/>
        </p:nvPicPr>
        <p:blipFill>
          <a:blip r:embed="rId3"/>
          <a:stretch>
            <a:fillRect/>
          </a:stretch>
        </p:blipFill>
        <p:spPr>
          <a:xfrm>
            <a:off x="9430871" y="337773"/>
            <a:ext cx="2680447" cy="890572"/>
          </a:xfrm>
          <a:prstGeom prst="rect">
            <a:avLst/>
          </a:prstGeom>
        </p:spPr>
      </p:pic>
      <p:grpSp>
        <p:nvGrpSpPr>
          <p:cNvPr id="46" name="Group 45">
            <a:extLst>
              <a:ext uri="{FF2B5EF4-FFF2-40B4-BE49-F238E27FC236}">
                <a16:creationId xmlns:a16="http://schemas.microsoft.com/office/drawing/2014/main" id="{CDF9BDD5-D1B9-0BF2-3CAC-BDCC94CD6782}"/>
              </a:ext>
            </a:extLst>
          </p:cNvPr>
          <p:cNvGrpSpPr/>
          <p:nvPr/>
        </p:nvGrpSpPr>
        <p:grpSpPr>
          <a:xfrm>
            <a:off x="550147" y="5321876"/>
            <a:ext cx="11242496" cy="997106"/>
            <a:chOff x="550147" y="4919472"/>
            <a:chExt cx="11242496" cy="997106"/>
          </a:xfrm>
        </p:grpSpPr>
        <p:sp>
          <p:nvSpPr>
            <p:cNvPr id="8" name="Shape 42">
              <a:extLst>
                <a:ext uri="{FF2B5EF4-FFF2-40B4-BE49-F238E27FC236}">
                  <a16:creationId xmlns:a16="http://schemas.microsoft.com/office/drawing/2014/main" id="{36230CCD-1EDF-961F-19DF-CB8A8E4D200B}"/>
                </a:ext>
              </a:extLst>
            </p:cNvPr>
            <p:cNvSpPr/>
            <p:nvPr/>
          </p:nvSpPr>
          <p:spPr>
            <a:xfrm>
              <a:off x="550147" y="4919472"/>
              <a:ext cx="11242496" cy="997106"/>
            </a:xfrm>
            <a:prstGeom prst="roundRect">
              <a:avLst>
                <a:gd name="adj" fmla="val 6316"/>
              </a:avLst>
            </a:prstGeom>
            <a:solidFill>
              <a:srgbClr val="FFFFFF"/>
            </a:solidFill>
            <a:ln w="12700">
              <a:solidFill>
                <a:srgbClr val="DDE2F0"/>
              </a:solidFill>
              <a:prstDash val="solid"/>
            </a:ln>
          </p:spPr>
          <p:txBody>
            <a:bodyPr/>
            <a:lstStyle/>
            <a:p>
              <a:endParaRPr lang="en-GB"/>
            </a:p>
          </p:txBody>
        </p:sp>
        <p:sp>
          <p:nvSpPr>
            <p:cNvPr id="12" name="Shape 43">
              <a:extLst>
                <a:ext uri="{FF2B5EF4-FFF2-40B4-BE49-F238E27FC236}">
                  <a16:creationId xmlns:a16="http://schemas.microsoft.com/office/drawing/2014/main" id="{EAD2E3E4-86B2-82D0-E4E5-91E456176837}"/>
                </a:ext>
              </a:extLst>
            </p:cNvPr>
            <p:cNvSpPr/>
            <p:nvPr/>
          </p:nvSpPr>
          <p:spPr>
            <a:xfrm>
              <a:off x="550147" y="4919472"/>
              <a:ext cx="11242496" cy="58853"/>
            </a:xfrm>
            <a:prstGeom prst="rect">
              <a:avLst/>
            </a:prstGeom>
            <a:solidFill>
              <a:srgbClr val="4D38F5"/>
            </a:solidFill>
            <a:ln w="12700">
              <a:solidFill>
                <a:srgbClr val="4D38F5"/>
              </a:solidFill>
              <a:prstDash val="solid"/>
            </a:ln>
          </p:spPr>
          <p:txBody>
            <a:bodyPr/>
            <a:lstStyle/>
            <a:p>
              <a:endParaRPr lang="en-GB"/>
            </a:p>
          </p:txBody>
        </p:sp>
        <p:sp>
          <p:nvSpPr>
            <p:cNvPr id="16" name="Text 44">
              <a:extLst>
                <a:ext uri="{FF2B5EF4-FFF2-40B4-BE49-F238E27FC236}">
                  <a16:creationId xmlns:a16="http://schemas.microsoft.com/office/drawing/2014/main" id="{2E80BE81-EDF0-2B66-1584-2DEB7B18249A}"/>
                </a:ext>
              </a:extLst>
            </p:cNvPr>
            <p:cNvSpPr/>
            <p:nvPr/>
          </p:nvSpPr>
          <p:spPr>
            <a:xfrm>
              <a:off x="714739" y="5102352"/>
              <a:ext cx="5159784" cy="290279"/>
            </a:xfrm>
            <a:prstGeom prst="rect">
              <a:avLst/>
            </a:prstGeom>
            <a:noFill/>
            <a:ln/>
          </p:spPr>
          <p:txBody>
            <a:bodyPr wrap="square" lIns="381" tIns="381" rIns="381" bIns="381" rtlCol="0" anchor="t">
              <a:normAutofit/>
            </a:bodyPr>
            <a:lstStyle/>
            <a:p>
              <a:r>
                <a:rPr lang="en-US" sz="1400" b="1">
                  <a:solidFill>
                    <a:srgbClr val="021E5E"/>
                  </a:solidFill>
                  <a:ea typeface="Figtree"/>
                </a:rPr>
                <a:t>Current Consultation</a:t>
              </a:r>
              <a:endParaRPr lang="en-US"/>
            </a:p>
          </p:txBody>
        </p:sp>
        <p:sp>
          <p:nvSpPr>
            <p:cNvPr id="20" name="Text 45">
              <a:extLst>
                <a:ext uri="{FF2B5EF4-FFF2-40B4-BE49-F238E27FC236}">
                  <a16:creationId xmlns:a16="http://schemas.microsoft.com/office/drawing/2014/main" id="{512B93E9-8236-3925-E665-72C180EC24A7}"/>
                </a:ext>
              </a:extLst>
            </p:cNvPr>
            <p:cNvSpPr/>
            <p:nvPr/>
          </p:nvSpPr>
          <p:spPr>
            <a:xfrm>
              <a:off x="714739" y="5356106"/>
              <a:ext cx="10820572" cy="412371"/>
            </a:xfrm>
            <a:prstGeom prst="rect">
              <a:avLst/>
            </a:prstGeom>
            <a:noFill/>
            <a:ln/>
          </p:spPr>
          <p:txBody>
            <a:bodyPr wrap="square" lIns="381" tIns="381" rIns="381" bIns="381" rtlCol="0" anchor="t">
              <a:noAutofit/>
            </a:bodyPr>
            <a:lstStyle/>
            <a:p>
              <a:r>
                <a:rPr lang="en-US" sz="1400">
                  <a:solidFill>
                    <a:srgbClr val="201E2E"/>
                  </a:solidFill>
                  <a:latin typeface="Aptos"/>
                  <a:ea typeface="Figtree"/>
                  <a:cs typeface="Figtree" pitchFamily="34" charset="-120"/>
                </a:rPr>
                <a:t>A targeted review of three principal technical changes and associated editorial or consistency updates before </a:t>
              </a:r>
              <a:r>
                <a:rPr lang="en-US" sz="1400" err="1">
                  <a:solidFill>
                    <a:srgbClr val="201E2E"/>
                  </a:solidFill>
                  <a:latin typeface="Aptos"/>
                  <a:ea typeface="Figtree"/>
                  <a:cs typeface="Figtree" pitchFamily="34" charset="-120"/>
                </a:rPr>
                <a:t>finalisation</a:t>
              </a:r>
              <a:endParaRPr lang="en-US" sz="1400">
                <a:ea typeface="Figtree"/>
              </a:endParaRPr>
            </a:p>
          </p:txBody>
        </p:sp>
      </p:grpSp>
      <p:grpSp>
        <p:nvGrpSpPr>
          <p:cNvPr id="48" name="Group 47">
            <a:extLst>
              <a:ext uri="{FF2B5EF4-FFF2-40B4-BE49-F238E27FC236}">
                <a16:creationId xmlns:a16="http://schemas.microsoft.com/office/drawing/2014/main" id="{0EBC38D4-12F8-B946-9C1C-E16C697653D0}"/>
              </a:ext>
            </a:extLst>
          </p:cNvPr>
          <p:cNvGrpSpPr/>
          <p:nvPr/>
        </p:nvGrpSpPr>
        <p:grpSpPr>
          <a:xfrm>
            <a:off x="550146" y="4163179"/>
            <a:ext cx="11242496" cy="997106"/>
            <a:chOff x="550146" y="3892056"/>
            <a:chExt cx="11242496" cy="997106"/>
          </a:xfrm>
        </p:grpSpPr>
        <p:sp>
          <p:nvSpPr>
            <p:cNvPr id="22" name="Shape 42">
              <a:extLst>
                <a:ext uri="{FF2B5EF4-FFF2-40B4-BE49-F238E27FC236}">
                  <a16:creationId xmlns:a16="http://schemas.microsoft.com/office/drawing/2014/main" id="{4B67FDC6-DE56-2744-D974-E44FAE11E858}"/>
                </a:ext>
              </a:extLst>
            </p:cNvPr>
            <p:cNvSpPr/>
            <p:nvPr/>
          </p:nvSpPr>
          <p:spPr>
            <a:xfrm>
              <a:off x="550146" y="3892056"/>
              <a:ext cx="11242496" cy="997106"/>
            </a:xfrm>
            <a:prstGeom prst="roundRect">
              <a:avLst>
                <a:gd name="adj" fmla="val 6316"/>
              </a:avLst>
            </a:prstGeom>
            <a:solidFill>
              <a:srgbClr val="FFFFFF"/>
            </a:solidFill>
            <a:ln w="12700">
              <a:solidFill>
                <a:srgbClr val="DDE2F0"/>
              </a:solidFill>
              <a:prstDash val="solid"/>
            </a:ln>
          </p:spPr>
          <p:txBody>
            <a:bodyPr/>
            <a:lstStyle/>
            <a:p>
              <a:endParaRPr lang="en-GB"/>
            </a:p>
          </p:txBody>
        </p:sp>
        <p:sp>
          <p:nvSpPr>
            <p:cNvPr id="23" name="Shape 43">
              <a:extLst>
                <a:ext uri="{FF2B5EF4-FFF2-40B4-BE49-F238E27FC236}">
                  <a16:creationId xmlns:a16="http://schemas.microsoft.com/office/drawing/2014/main" id="{6A6597EE-C50F-328B-71A1-58351EB20053}"/>
                </a:ext>
              </a:extLst>
            </p:cNvPr>
            <p:cNvSpPr/>
            <p:nvPr/>
          </p:nvSpPr>
          <p:spPr>
            <a:xfrm>
              <a:off x="550146" y="3892056"/>
              <a:ext cx="11242496" cy="58853"/>
            </a:xfrm>
            <a:prstGeom prst="rect">
              <a:avLst/>
            </a:prstGeom>
            <a:solidFill>
              <a:srgbClr val="4D38F5"/>
            </a:solidFill>
            <a:ln w="12700">
              <a:solidFill>
                <a:srgbClr val="4D38F5"/>
              </a:solidFill>
              <a:prstDash val="solid"/>
            </a:ln>
          </p:spPr>
          <p:txBody>
            <a:bodyPr/>
            <a:lstStyle/>
            <a:p>
              <a:endParaRPr lang="en-GB"/>
            </a:p>
          </p:txBody>
        </p:sp>
        <p:sp>
          <p:nvSpPr>
            <p:cNvPr id="25" name="Text 44">
              <a:extLst>
                <a:ext uri="{FF2B5EF4-FFF2-40B4-BE49-F238E27FC236}">
                  <a16:creationId xmlns:a16="http://schemas.microsoft.com/office/drawing/2014/main" id="{0278D515-A167-F184-BC61-5DC9F8566D41}"/>
                </a:ext>
              </a:extLst>
            </p:cNvPr>
            <p:cNvSpPr/>
            <p:nvPr/>
          </p:nvSpPr>
          <p:spPr>
            <a:xfrm>
              <a:off x="714738" y="4074936"/>
              <a:ext cx="5159784" cy="290279"/>
            </a:xfrm>
            <a:prstGeom prst="rect">
              <a:avLst/>
            </a:prstGeom>
            <a:noFill/>
            <a:ln/>
          </p:spPr>
          <p:txBody>
            <a:bodyPr wrap="square" lIns="381" tIns="381" rIns="381" bIns="381" rtlCol="0" anchor="t">
              <a:normAutofit/>
            </a:bodyPr>
            <a:lstStyle/>
            <a:p>
              <a:r>
                <a:rPr lang="en-US" sz="1400" b="1">
                  <a:solidFill>
                    <a:srgbClr val="021E5E"/>
                  </a:solidFill>
                  <a:ea typeface="Figtree"/>
                </a:rPr>
                <a:t>May – July 2026</a:t>
              </a:r>
              <a:endParaRPr lang="en-US"/>
            </a:p>
          </p:txBody>
        </p:sp>
        <p:sp>
          <p:nvSpPr>
            <p:cNvPr id="28" name="Text 45">
              <a:extLst>
                <a:ext uri="{FF2B5EF4-FFF2-40B4-BE49-F238E27FC236}">
                  <a16:creationId xmlns:a16="http://schemas.microsoft.com/office/drawing/2014/main" id="{E851629A-067D-0FBF-7D5D-6CFFAB6D3A13}"/>
                </a:ext>
              </a:extLst>
            </p:cNvPr>
            <p:cNvSpPr/>
            <p:nvPr/>
          </p:nvSpPr>
          <p:spPr>
            <a:xfrm>
              <a:off x="714738" y="4328690"/>
              <a:ext cx="10820572" cy="412371"/>
            </a:xfrm>
            <a:prstGeom prst="rect">
              <a:avLst/>
            </a:prstGeom>
            <a:noFill/>
            <a:ln/>
          </p:spPr>
          <p:txBody>
            <a:bodyPr wrap="square" lIns="381" tIns="381" rIns="381" bIns="381" rtlCol="0" anchor="t">
              <a:noAutofit/>
            </a:bodyPr>
            <a:lstStyle/>
            <a:p>
              <a:r>
                <a:rPr lang="en-US" sz="1400">
                  <a:solidFill>
                    <a:srgbClr val="201E2E"/>
                  </a:solidFill>
                  <a:latin typeface="Aptos"/>
                  <a:ea typeface="Figtree"/>
                </a:rPr>
                <a:t>Industry engagement, detailed review and pilot testing identified a small number of Phase 1a refinements.</a:t>
              </a:r>
            </a:p>
          </p:txBody>
        </p:sp>
      </p:grpSp>
      <p:grpSp>
        <p:nvGrpSpPr>
          <p:cNvPr id="50" name="Group 49">
            <a:extLst>
              <a:ext uri="{FF2B5EF4-FFF2-40B4-BE49-F238E27FC236}">
                <a16:creationId xmlns:a16="http://schemas.microsoft.com/office/drawing/2014/main" id="{D2CEC647-ABDB-1655-6EB6-7515D8E8DE52}"/>
              </a:ext>
            </a:extLst>
          </p:cNvPr>
          <p:cNvGrpSpPr/>
          <p:nvPr/>
        </p:nvGrpSpPr>
        <p:grpSpPr>
          <a:xfrm>
            <a:off x="550146" y="3004483"/>
            <a:ext cx="11242496" cy="997106"/>
            <a:chOff x="550146" y="2873202"/>
            <a:chExt cx="11242496" cy="997106"/>
          </a:xfrm>
        </p:grpSpPr>
        <p:sp>
          <p:nvSpPr>
            <p:cNvPr id="30" name="Shape 42">
              <a:extLst>
                <a:ext uri="{FF2B5EF4-FFF2-40B4-BE49-F238E27FC236}">
                  <a16:creationId xmlns:a16="http://schemas.microsoft.com/office/drawing/2014/main" id="{DEE43761-9AB8-492D-A1B6-A013250A03F4}"/>
                </a:ext>
              </a:extLst>
            </p:cNvPr>
            <p:cNvSpPr/>
            <p:nvPr/>
          </p:nvSpPr>
          <p:spPr>
            <a:xfrm>
              <a:off x="550146" y="2873202"/>
              <a:ext cx="11242496" cy="997106"/>
            </a:xfrm>
            <a:prstGeom prst="roundRect">
              <a:avLst>
                <a:gd name="adj" fmla="val 6316"/>
              </a:avLst>
            </a:prstGeom>
            <a:solidFill>
              <a:srgbClr val="FFFFFF"/>
            </a:solidFill>
            <a:ln w="12700">
              <a:solidFill>
                <a:srgbClr val="DDE2F0"/>
              </a:solidFill>
              <a:prstDash val="solid"/>
            </a:ln>
          </p:spPr>
          <p:txBody>
            <a:bodyPr/>
            <a:lstStyle/>
            <a:p>
              <a:endParaRPr lang="en-GB"/>
            </a:p>
          </p:txBody>
        </p:sp>
        <p:sp>
          <p:nvSpPr>
            <p:cNvPr id="32" name="Shape 43">
              <a:extLst>
                <a:ext uri="{FF2B5EF4-FFF2-40B4-BE49-F238E27FC236}">
                  <a16:creationId xmlns:a16="http://schemas.microsoft.com/office/drawing/2014/main" id="{0D7DA4B6-A205-4321-DE6E-6140C2EFED44}"/>
                </a:ext>
              </a:extLst>
            </p:cNvPr>
            <p:cNvSpPr/>
            <p:nvPr/>
          </p:nvSpPr>
          <p:spPr>
            <a:xfrm>
              <a:off x="550146" y="2873202"/>
              <a:ext cx="11242496" cy="58853"/>
            </a:xfrm>
            <a:prstGeom prst="rect">
              <a:avLst/>
            </a:prstGeom>
            <a:solidFill>
              <a:srgbClr val="4D38F5"/>
            </a:solidFill>
            <a:ln w="12700">
              <a:solidFill>
                <a:srgbClr val="4D38F5"/>
              </a:solidFill>
              <a:prstDash val="solid"/>
            </a:ln>
          </p:spPr>
          <p:txBody>
            <a:bodyPr/>
            <a:lstStyle/>
            <a:p>
              <a:endParaRPr lang="en-GB"/>
            </a:p>
          </p:txBody>
        </p:sp>
        <p:sp>
          <p:nvSpPr>
            <p:cNvPr id="34" name="Text 44">
              <a:extLst>
                <a:ext uri="{FF2B5EF4-FFF2-40B4-BE49-F238E27FC236}">
                  <a16:creationId xmlns:a16="http://schemas.microsoft.com/office/drawing/2014/main" id="{6BACFF84-F819-C8D6-0DB2-10D8BA523B8B}"/>
                </a:ext>
              </a:extLst>
            </p:cNvPr>
            <p:cNvSpPr/>
            <p:nvPr/>
          </p:nvSpPr>
          <p:spPr>
            <a:xfrm>
              <a:off x="714738" y="3056082"/>
              <a:ext cx="5159784" cy="290279"/>
            </a:xfrm>
            <a:prstGeom prst="rect">
              <a:avLst/>
            </a:prstGeom>
            <a:noFill/>
            <a:ln/>
          </p:spPr>
          <p:txBody>
            <a:bodyPr wrap="square" lIns="381" tIns="381" rIns="381" bIns="381" rtlCol="0" anchor="t">
              <a:normAutofit/>
            </a:bodyPr>
            <a:lstStyle/>
            <a:p>
              <a:r>
                <a:rPr lang="en-US" sz="1400" b="1">
                  <a:solidFill>
                    <a:srgbClr val="021E5E"/>
                  </a:solidFill>
                  <a:ea typeface="Figtree"/>
                </a:rPr>
                <a:t>May 2026</a:t>
              </a:r>
              <a:endParaRPr lang="en-US"/>
            </a:p>
          </p:txBody>
        </p:sp>
        <p:sp>
          <p:nvSpPr>
            <p:cNvPr id="36" name="Text 45">
              <a:extLst>
                <a:ext uri="{FF2B5EF4-FFF2-40B4-BE49-F238E27FC236}">
                  <a16:creationId xmlns:a16="http://schemas.microsoft.com/office/drawing/2014/main" id="{9CD91C9A-72FC-1103-C167-D93CD38159DE}"/>
                </a:ext>
              </a:extLst>
            </p:cNvPr>
            <p:cNvSpPr/>
            <p:nvPr/>
          </p:nvSpPr>
          <p:spPr>
            <a:xfrm>
              <a:off x="714738" y="3309836"/>
              <a:ext cx="10940437" cy="412371"/>
            </a:xfrm>
            <a:prstGeom prst="rect">
              <a:avLst/>
            </a:prstGeom>
            <a:noFill/>
            <a:ln/>
          </p:spPr>
          <p:txBody>
            <a:bodyPr wrap="square" lIns="381" tIns="381" rIns="381" bIns="381" rtlCol="0" anchor="t">
              <a:noAutofit/>
            </a:bodyPr>
            <a:lstStyle/>
            <a:p>
              <a:r>
                <a:rPr lang="en-US" sz="1400">
                  <a:solidFill>
                    <a:srgbClr val="201E2E"/>
                  </a:solidFill>
                  <a:latin typeface="Aptos"/>
                  <a:ea typeface="Figtree"/>
                </a:rPr>
                <a:t>The Government Response confirmed phased implementation. A Phase 1a-only technical baseline was published, with Phase 1b content removed for separate development.</a:t>
              </a:r>
            </a:p>
            <a:p>
              <a:endParaRPr lang="en-US" sz="1400">
                <a:solidFill>
                  <a:srgbClr val="201E2E"/>
                </a:solidFill>
                <a:ea typeface="Figtree"/>
              </a:endParaRPr>
            </a:p>
          </p:txBody>
        </p:sp>
      </p:grpSp>
      <p:grpSp>
        <p:nvGrpSpPr>
          <p:cNvPr id="52" name="Group 51">
            <a:extLst>
              <a:ext uri="{FF2B5EF4-FFF2-40B4-BE49-F238E27FC236}">
                <a16:creationId xmlns:a16="http://schemas.microsoft.com/office/drawing/2014/main" id="{2806DA2A-47AA-9117-A3F1-045F4E168E5A}"/>
              </a:ext>
            </a:extLst>
          </p:cNvPr>
          <p:cNvGrpSpPr/>
          <p:nvPr/>
        </p:nvGrpSpPr>
        <p:grpSpPr>
          <a:xfrm>
            <a:off x="550145" y="1845786"/>
            <a:ext cx="11242496" cy="997106"/>
            <a:chOff x="550145" y="1845786"/>
            <a:chExt cx="11242496" cy="997106"/>
          </a:xfrm>
        </p:grpSpPr>
        <p:sp>
          <p:nvSpPr>
            <p:cNvPr id="38" name="Shape 42">
              <a:extLst>
                <a:ext uri="{FF2B5EF4-FFF2-40B4-BE49-F238E27FC236}">
                  <a16:creationId xmlns:a16="http://schemas.microsoft.com/office/drawing/2014/main" id="{3738CAE4-8D93-FF46-0F78-1F60C2DD9C95}"/>
                </a:ext>
              </a:extLst>
            </p:cNvPr>
            <p:cNvSpPr/>
            <p:nvPr/>
          </p:nvSpPr>
          <p:spPr>
            <a:xfrm>
              <a:off x="550145" y="1845786"/>
              <a:ext cx="11242496" cy="997106"/>
            </a:xfrm>
            <a:prstGeom prst="roundRect">
              <a:avLst>
                <a:gd name="adj" fmla="val 6316"/>
              </a:avLst>
            </a:prstGeom>
            <a:solidFill>
              <a:srgbClr val="FFFFFF"/>
            </a:solidFill>
            <a:ln w="12700">
              <a:solidFill>
                <a:srgbClr val="DDE2F0"/>
              </a:solidFill>
              <a:prstDash val="solid"/>
            </a:ln>
          </p:spPr>
          <p:txBody>
            <a:bodyPr/>
            <a:lstStyle/>
            <a:p>
              <a:endParaRPr lang="en-GB"/>
            </a:p>
          </p:txBody>
        </p:sp>
        <p:sp>
          <p:nvSpPr>
            <p:cNvPr id="40" name="Shape 43">
              <a:extLst>
                <a:ext uri="{FF2B5EF4-FFF2-40B4-BE49-F238E27FC236}">
                  <a16:creationId xmlns:a16="http://schemas.microsoft.com/office/drawing/2014/main" id="{451BBEB8-1480-8FED-A1ED-65933D249BDB}"/>
                </a:ext>
              </a:extLst>
            </p:cNvPr>
            <p:cNvSpPr/>
            <p:nvPr/>
          </p:nvSpPr>
          <p:spPr>
            <a:xfrm>
              <a:off x="550145" y="1845786"/>
              <a:ext cx="11242496" cy="58853"/>
            </a:xfrm>
            <a:prstGeom prst="rect">
              <a:avLst/>
            </a:prstGeom>
            <a:solidFill>
              <a:srgbClr val="4D38F5"/>
            </a:solidFill>
            <a:ln w="12700">
              <a:solidFill>
                <a:srgbClr val="4D38F5"/>
              </a:solidFill>
              <a:prstDash val="solid"/>
            </a:ln>
          </p:spPr>
          <p:txBody>
            <a:bodyPr/>
            <a:lstStyle/>
            <a:p>
              <a:endParaRPr lang="en-GB"/>
            </a:p>
          </p:txBody>
        </p:sp>
        <p:sp>
          <p:nvSpPr>
            <p:cNvPr id="42" name="Text 44">
              <a:extLst>
                <a:ext uri="{FF2B5EF4-FFF2-40B4-BE49-F238E27FC236}">
                  <a16:creationId xmlns:a16="http://schemas.microsoft.com/office/drawing/2014/main" id="{05CB2D16-9A98-F831-CA79-5E29673F7E5F}"/>
                </a:ext>
              </a:extLst>
            </p:cNvPr>
            <p:cNvSpPr/>
            <p:nvPr/>
          </p:nvSpPr>
          <p:spPr>
            <a:xfrm>
              <a:off x="714737" y="2028666"/>
              <a:ext cx="5159784" cy="290279"/>
            </a:xfrm>
            <a:prstGeom prst="rect">
              <a:avLst/>
            </a:prstGeom>
            <a:noFill/>
            <a:ln/>
          </p:spPr>
          <p:txBody>
            <a:bodyPr wrap="square" lIns="381" tIns="381" rIns="381" bIns="381" rtlCol="0" anchor="t">
              <a:normAutofit/>
            </a:bodyPr>
            <a:lstStyle/>
            <a:p>
              <a:r>
                <a:rPr lang="en-US" sz="1400" b="1">
                  <a:solidFill>
                    <a:srgbClr val="021E5E"/>
                  </a:solidFill>
                  <a:ea typeface="Figtree"/>
                </a:rPr>
                <a:t>November 2025</a:t>
              </a:r>
              <a:endParaRPr lang="en-US"/>
            </a:p>
          </p:txBody>
        </p:sp>
        <p:sp>
          <p:nvSpPr>
            <p:cNvPr id="44" name="Text 45">
              <a:extLst>
                <a:ext uri="{FF2B5EF4-FFF2-40B4-BE49-F238E27FC236}">
                  <a16:creationId xmlns:a16="http://schemas.microsoft.com/office/drawing/2014/main" id="{FF11FFF1-0F96-343E-623A-6779AF51E74B}"/>
                </a:ext>
              </a:extLst>
            </p:cNvPr>
            <p:cNvSpPr/>
            <p:nvPr/>
          </p:nvSpPr>
          <p:spPr>
            <a:xfrm>
              <a:off x="714737" y="2282420"/>
              <a:ext cx="10820572" cy="412371"/>
            </a:xfrm>
            <a:prstGeom prst="rect">
              <a:avLst/>
            </a:prstGeom>
            <a:noFill/>
            <a:ln/>
          </p:spPr>
          <p:txBody>
            <a:bodyPr wrap="square" lIns="381" tIns="381" rIns="381" bIns="381" rtlCol="0" anchor="t">
              <a:noAutofit/>
            </a:bodyPr>
            <a:lstStyle/>
            <a:p>
              <a:r>
                <a:rPr lang="en-US" sz="1400">
                  <a:solidFill>
                    <a:srgbClr val="201E2E"/>
                  </a:solidFill>
                  <a:latin typeface="Aptos"/>
                  <a:ea typeface="Figtree"/>
                </a:rPr>
                <a:t>DESNZ and </a:t>
              </a:r>
              <a:r>
                <a:rPr lang="en-US" sz="1400" err="1">
                  <a:solidFill>
                    <a:srgbClr val="201E2E"/>
                  </a:solidFill>
                  <a:latin typeface="Aptos"/>
                  <a:ea typeface="Figtree"/>
                </a:rPr>
                <a:t>RECCo</a:t>
              </a:r>
              <a:r>
                <a:rPr lang="en-US" sz="1400">
                  <a:solidFill>
                    <a:srgbClr val="201E2E"/>
                  </a:solidFill>
                  <a:latin typeface="Aptos"/>
                  <a:ea typeface="Figtree"/>
                </a:rPr>
                <a:t> consulted on Tariff Interoperability proposals covering both the public and consumer-specific routes.</a:t>
              </a:r>
            </a:p>
            <a:p>
              <a:endParaRPr lang="en-US" sz="1500">
                <a:solidFill>
                  <a:srgbClr val="201E2E"/>
                </a:solidFill>
                <a:ea typeface="Figtree"/>
              </a:endParaRPr>
            </a:p>
          </p:txBody>
        </p:sp>
      </p:grpSp>
    </p:spTree>
    <p:extLst>
      <p:ext uri="{BB962C8B-B14F-4D97-AF65-F5344CB8AC3E}">
        <p14:creationId xmlns:p14="http://schemas.microsoft.com/office/powerpoint/2010/main" val="3547449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823F7-0A49-77FB-D57C-D9FEB760E6B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5AC430C-21C0-6FB6-5E67-40AFC71BAF10}"/>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sp>
        <p:nvSpPr>
          <p:cNvPr id="3" name="Text 1">
            <a:extLst>
              <a:ext uri="{FF2B5EF4-FFF2-40B4-BE49-F238E27FC236}">
                <a16:creationId xmlns:a16="http://schemas.microsoft.com/office/drawing/2014/main" id="{71F52306-150B-426F-320D-AEF492078EA3}"/>
              </a:ext>
            </a:extLst>
          </p:cNvPr>
          <p:cNvSpPr/>
          <p:nvPr/>
        </p:nvSpPr>
        <p:spPr>
          <a:xfrm>
            <a:off x="514393" y="180551"/>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1100" b="1" i="1" kern="0" spc="333">
                <a:solidFill>
                  <a:srgbClr val="1EF395"/>
                </a:solidFill>
                <a:latin typeface="Playfair Display"/>
                <a:ea typeface="Arial" pitchFamily="34" charset="-122"/>
                <a:cs typeface="Arial" pitchFamily="34" charset="-120"/>
              </a:rPr>
              <a:t>IWG | Purpose, scope and how to review</a:t>
            </a:r>
            <a:endParaRPr lang="en-US" sz="1100" kern="0" spc="333">
              <a:solidFill>
                <a:srgbClr val="000000"/>
              </a:solidFill>
              <a:latin typeface="Playfair Display"/>
              <a:ea typeface="Arial" pitchFamily="34" charset="-122"/>
              <a:cs typeface="Arial" pitchFamily="34" charset="-120"/>
            </a:endParaRPr>
          </a:p>
          <a:p>
            <a:pPr marL="0" indent="0">
              <a:buNone/>
            </a:pPr>
            <a:endParaRPr lang="en-US" sz="1050" b="1" i="1" kern="0" spc="333">
              <a:solidFill>
                <a:srgbClr val="1EF395"/>
              </a:solidFill>
              <a:latin typeface="Playfair Display"/>
              <a:ea typeface="Arial" pitchFamily="34" charset="-122"/>
              <a:cs typeface="Arial" pitchFamily="34" charset="-120"/>
            </a:endParaRPr>
          </a:p>
        </p:txBody>
      </p:sp>
      <p:sp>
        <p:nvSpPr>
          <p:cNvPr id="4" name="Text 2">
            <a:extLst>
              <a:ext uri="{FF2B5EF4-FFF2-40B4-BE49-F238E27FC236}">
                <a16:creationId xmlns:a16="http://schemas.microsoft.com/office/drawing/2014/main" id="{4F3A7D1F-D42F-9D9B-BE57-481F9F062A1D}"/>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ea typeface="Figtree"/>
              </a:rPr>
              <a:t>Scope and how to review</a:t>
            </a:r>
            <a:endParaRPr lang="en-US"/>
          </a:p>
        </p:txBody>
      </p:sp>
      <p:sp>
        <p:nvSpPr>
          <p:cNvPr id="5" name="Shape 3">
            <a:extLst>
              <a:ext uri="{FF2B5EF4-FFF2-40B4-BE49-F238E27FC236}">
                <a16:creationId xmlns:a16="http://schemas.microsoft.com/office/drawing/2014/main" id="{5DE993D4-B68F-0105-200B-59D52D8EC2AE}"/>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pic>
        <p:nvPicPr>
          <p:cNvPr id="26" name="Picture 25">
            <a:extLst>
              <a:ext uri="{FF2B5EF4-FFF2-40B4-BE49-F238E27FC236}">
                <a16:creationId xmlns:a16="http://schemas.microsoft.com/office/drawing/2014/main" id="{7E6305B6-132E-331B-C041-94BB5284AC81}"/>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9FF94D3E-F6F1-7605-3BDA-076C7DE2B590}"/>
              </a:ext>
            </a:extLst>
          </p:cNvPr>
          <p:cNvSpPr/>
          <p:nvPr/>
        </p:nvSpPr>
        <p:spPr>
          <a:xfrm>
            <a:off x="594360" y="1988190"/>
            <a:ext cx="11064240" cy="585216"/>
          </a:xfrm>
          <a:prstGeom prst="rect">
            <a:avLst/>
          </a:prstGeom>
          <a:noFill/>
          <a:ln/>
        </p:spPr>
        <p:txBody>
          <a:bodyPr wrap="square" lIns="381" tIns="381" rIns="381" bIns="381" rtlCol="0" anchor="t">
            <a:normAutofit/>
          </a:bodyPr>
          <a:lstStyle/>
          <a:p>
            <a:r>
              <a:rPr lang="en-US" sz="1650">
                <a:solidFill>
                  <a:srgbClr val="201E2E"/>
                </a:solidFill>
                <a:latin typeface="Figtree"/>
                <a:ea typeface="Figtree"/>
                <a:cs typeface="Figtree" pitchFamily="34" charset="-120"/>
              </a:rPr>
              <a:t>The consultation covers the technical documents needed to operate Phase 1a. It does not reopen the May 2026 policy decision or the obligations in Electricity Supply SLC</a:t>
            </a:r>
            <a:r>
              <a:rPr lang="en-US" sz="1650">
                <a:solidFill>
                  <a:srgbClr val="201E2E"/>
                </a:solidFill>
                <a:latin typeface="Figtree"/>
                <a:ea typeface="Figtree" pitchFamily="34" charset="-122"/>
                <a:cs typeface="Figtree" pitchFamily="34" charset="-120"/>
              </a:rPr>
              <a:t> 11C and REC Schedule 35.</a:t>
            </a:r>
            <a:endParaRPr lang="en-US" sz="1650">
              <a:latin typeface="Figtree"/>
            </a:endParaRPr>
          </a:p>
        </p:txBody>
      </p:sp>
      <p:sp>
        <p:nvSpPr>
          <p:cNvPr id="9" name="Shape 7">
            <a:extLst>
              <a:ext uri="{FF2B5EF4-FFF2-40B4-BE49-F238E27FC236}">
                <a16:creationId xmlns:a16="http://schemas.microsoft.com/office/drawing/2014/main" id="{5262769D-6D20-9B6B-3E2E-FEBD2045B793}"/>
              </a:ext>
            </a:extLst>
          </p:cNvPr>
          <p:cNvSpPr/>
          <p:nvPr/>
        </p:nvSpPr>
        <p:spPr>
          <a:xfrm>
            <a:off x="569797" y="2928771"/>
            <a:ext cx="2487168" cy="1755648"/>
          </a:xfrm>
          <a:prstGeom prst="roundRect">
            <a:avLst>
              <a:gd name="adj" fmla="val 3125"/>
            </a:avLst>
          </a:prstGeom>
          <a:solidFill>
            <a:srgbClr val="FFFFFF"/>
          </a:solidFill>
          <a:ln w="12700">
            <a:solidFill>
              <a:srgbClr val="DDE2F0"/>
            </a:solidFill>
            <a:prstDash val="solid"/>
          </a:ln>
        </p:spPr>
        <p:txBody>
          <a:bodyPr/>
          <a:lstStyle/>
          <a:p>
            <a:endParaRPr lang="en-GB"/>
          </a:p>
        </p:txBody>
      </p:sp>
      <p:sp>
        <p:nvSpPr>
          <p:cNvPr id="11" name="Shape 8">
            <a:extLst>
              <a:ext uri="{FF2B5EF4-FFF2-40B4-BE49-F238E27FC236}">
                <a16:creationId xmlns:a16="http://schemas.microsoft.com/office/drawing/2014/main" id="{DEC94555-8C3D-977F-246A-444C8AFD0F78}"/>
              </a:ext>
            </a:extLst>
          </p:cNvPr>
          <p:cNvSpPr/>
          <p:nvPr/>
        </p:nvSpPr>
        <p:spPr>
          <a:xfrm>
            <a:off x="569797" y="2928771"/>
            <a:ext cx="2487168" cy="50292"/>
          </a:xfrm>
          <a:prstGeom prst="rect">
            <a:avLst/>
          </a:prstGeom>
          <a:solidFill>
            <a:srgbClr val="1EF395"/>
          </a:solidFill>
          <a:ln w="12700">
            <a:solidFill>
              <a:srgbClr val="1EF395"/>
            </a:solidFill>
            <a:prstDash val="solid"/>
          </a:ln>
        </p:spPr>
        <p:txBody>
          <a:bodyPr/>
          <a:lstStyle/>
          <a:p>
            <a:endParaRPr lang="en-GB"/>
          </a:p>
        </p:txBody>
      </p:sp>
      <p:sp>
        <p:nvSpPr>
          <p:cNvPr id="13" name="Text 9">
            <a:extLst>
              <a:ext uri="{FF2B5EF4-FFF2-40B4-BE49-F238E27FC236}">
                <a16:creationId xmlns:a16="http://schemas.microsoft.com/office/drawing/2014/main" id="{013AC57B-DB15-8ABB-6C57-A131BD7150E7}"/>
              </a:ext>
            </a:extLst>
          </p:cNvPr>
          <p:cNvSpPr/>
          <p:nvPr/>
        </p:nvSpPr>
        <p:spPr>
          <a:xfrm>
            <a:off x="734389" y="3111651"/>
            <a:ext cx="2157984" cy="256032"/>
          </a:xfrm>
          <a:prstGeom prst="rect">
            <a:avLst/>
          </a:prstGeom>
          <a:noFill/>
          <a:ln/>
        </p:spPr>
        <p:txBody>
          <a:bodyPr wrap="square" lIns="381" tIns="381" rIns="381" bIns="381" rtlCol="0" anchor="t">
            <a:normAutofit/>
          </a:bodyPr>
          <a:lstStyle/>
          <a:p>
            <a:pPr marL="0" indent="0">
              <a:buNone/>
            </a:pPr>
            <a:r>
              <a:rPr lang="en-US" sz="1520" b="1">
                <a:solidFill>
                  <a:srgbClr val="021E5E"/>
                </a:solidFill>
                <a:latin typeface="Figtree" pitchFamily="34" charset="0"/>
                <a:ea typeface="Figtree" pitchFamily="34" charset="-122"/>
                <a:cs typeface="Figtree" pitchFamily="34" charset="-120"/>
              </a:rPr>
              <a:t>Letter &amp; Annex A</a:t>
            </a:r>
            <a:endParaRPr lang="en-US" sz="1520"/>
          </a:p>
        </p:txBody>
      </p:sp>
      <p:sp>
        <p:nvSpPr>
          <p:cNvPr id="15" name="Text 10">
            <a:extLst>
              <a:ext uri="{FF2B5EF4-FFF2-40B4-BE49-F238E27FC236}">
                <a16:creationId xmlns:a16="http://schemas.microsoft.com/office/drawing/2014/main" id="{7076C5B3-1EBB-A246-1BA4-C9FE108C241C}"/>
              </a:ext>
            </a:extLst>
          </p:cNvPr>
          <p:cNvSpPr/>
          <p:nvPr/>
        </p:nvSpPr>
        <p:spPr>
          <a:xfrm>
            <a:off x="734389" y="3550563"/>
            <a:ext cx="2157984" cy="1005840"/>
          </a:xfrm>
          <a:prstGeom prst="rect">
            <a:avLst/>
          </a:prstGeom>
          <a:noFill/>
          <a:ln/>
        </p:spPr>
        <p:txBody>
          <a:bodyPr wrap="square" lIns="381" tIns="381" rIns="381" bIns="381" rtlCol="0" anchor="t">
            <a:normAutofit/>
          </a:bodyPr>
          <a:lstStyle/>
          <a:p>
            <a:pPr marL="0" indent="0">
              <a:buNone/>
            </a:pPr>
            <a:r>
              <a:rPr lang="en-US" sz="1380">
                <a:solidFill>
                  <a:srgbClr val="201E2E"/>
                </a:solidFill>
                <a:latin typeface="Figtree" pitchFamily="34" charset="0"/>
                <a:ea typeface="Figtree" pitchFamily="34" charset="-122"/>
                <a:cs typeface="Figtree" pitchFamily="34" charset="-120"/>
              </a:rPr>
              <a:t>Purpose, scope, response route and consultation questions.</a:t>
            </a:r>
            <a:endParaRPr lang="en-US" sz="1380"/>
          </a:p>
        </p:txBody>
      </p:sp>
      <p:sp>
        <p:nvSpPr>
          <p:cNvPr id="17" name="Shape 11">
            <a:extLst>
              <a:ext uri="{FF2B5EF4-FFF2-40B4-BE49-F238E27FC236}">
                <a16:creationId xmlns:a16="http://schemas.microsoft.com/office/drawing/2014/main" id="{763C60BA-0810-54D0-24E9-E1993CF4289E}"/>
              </a:ext>
            </a:extLst>
          </p:cNvPr>
          <p:cNvSpPr/>
          <p:nvPr/>
        </p:nvSpPr>
        <p:spPr>
          <a:xfrm>
            <a:off x="3532453" y="2928771"/>
            <a:ext cx="2487168" cy="1755648"/>
          </a:xfrm>
          <a:prstGeom prst="roundRect">
            <a:avLst>
              <a:gd name="adj" fmla="val 3125"/>
            </a:avLst>
          </a:prstGeom>
          <a:solidFill>
            <a:srgbClr val="FFFFFF"/>
          </a:solidFill>
          <a:ln w="12700">
            <a:solidFill>
              <a:srgbClr val="DDE2F0"/>
            </a:solidFill>
            <a:prstDash val="solid"/>
          </a:ln>
        </p:spPr>
        <p:txBody>
          <a:bodyPr/>
          <a:lstStyle/>
          <a:p>
            <a:endParaRPr lang="en-GB"/>
          </a:p>
        </p:txBody>
      </p:sp>
      <p:sp>
        <p:nvSpPr>
          <p:cNvPr id="19" name="Shape 12">
            <a:extLst>
              <a:ext uri="{FF2B5EF4-FFF2-40B4-BE49-F238E27FC236}">
                <a16:creationId xmlns:a16="http://schemas.microsoft.com/office/drawing/2014/main" id="{424A0454-5FA1-4E47-AA31-D0D295CE2CAE}"/>
              </a:ext>
            </a:extLst>
          </p:cNvPr>
          <p:cNvSpPr/>
          <p:nvPr/>
        </p:nvSpPr>
        <p:spPr>
          <a:xfrm>
            <a:off x="3532453" y="2928771"/>
            <a:ext cx="2487168" cy="50292"/>
          </a:xfrm>
          <a:prstGeom prst="rect">
            <a:avLst/>
          </a:prstGeom>
          <a:solidFill>
            <a:srgbClr val="4D38F5"/>
          </a:solidFill>
          <a:ln w="12700">
            <a:solidFill>
              <a:srgbClr val="4D38F5"/>
            </a:solidFill>
            <a:prstDash val="solid"/>
          </a:ln>
        </p:spPr>
        <p:txBody>
          <a:bodyPr/>
          <a:lstStyle/>
          <a:p>
            <a:endParaRPr lang="en-GB"/>
          </a:p>
        </p:txBody>
      </p:sp>
      <p:sp>
        <p:nvSpPr>
          <p:cNvPr id="21" name="Text 13">
            <a:extLst>
              <a:ext uri="{FF2B5EF4-FFF2-40B4-BE49-F238E27FC236}">
                <a16:creationId xmlns:a16="http://schemas.microsoft.com/office/drawing/2014/main" id="{61C68AB5-A5C4-A8ED-5CC6-BF38FB989F77}"/>
              </a:ext>
            </a:extLst>
          </p:cNvPr>
          <p:cNvSpPr/>
          <p:nvPr/>
        </p:nvSpPr>
        <p:spPr>
          <a:xfrm>
            <a:off x="3697045" y="3111651"/>
            <a:ext cx="2157984" cy="256032"/>
          </a:xfrm>
          <a:prstGeom prst="rect">
            <a:avLst/>
          </a:prstGeom>
          <a:noFill/>
          <a:ln/>
        </p:spPr>
        <p:txBody>
          <a:bodyPr wrap="square" lIns="381" tIns="381" rIns="381" bIns="381" rtlCol="0" anchor="t">
            <a:normAutofit/>
          </a:bodyPr>
          <a:lstStyle/>
          <a:p>
            <a:pPr marL="0" indent="0">
              <a:buNone/>
            </a:pPr>
            <a:r>
              <a:rPr lang="en-US" sz="1520" b="1">
                <a:solidFill>
                  <a:srgbClr val="021E5E"/>
                </a:solidFill>
                <a:latin typeface="Figtree" pitchFamily="34" charset="0"/>
                <a:ea typeface="Figtree" pitchFamily="34" charset="-122"/>
                <a:cs typeface="Figtree" pitchFamily="34" charset="-120"/>
              </a:rPr>
              <a:t>Annex B</a:t>
            </a:r>
            <a:endParaRPr lang="en-US" sz="1520"/>
          </a:p>
        </p:txBody>
      </p:sp>
      <p:sp>
        <p:nvSpPr>
          <p:cNvPr id="24" name="Text 14">
            <a:extLst>
              <a:ext uri="{FF2B5EF4-FFF2-40B4-BE49-F238E27FC236}">
                <a16:creationId xmlns:a16="http://schemas.microsoft.com/office/drawing/2014/main" id="{B8BF343E-2659-ED57-CC24-5955DDC913D9}"/>
              </a:ext>
            </a:extLst>
          </p:cNvPr>
          <p:cNvSpPr/>
          <p:nvPr/>
        </p:nvSpPr>
        <p:spPr>
          <a:xfrm>
            <a:off x="3697045" y="3550563"/>
            <a:ext cx="2157984" cy="1005840"/>
          </a:xfrm>
          <a:prstGeom prst="rect">
            <a:avLst/>
          </a:prstGeom>
          <a:noFill/>
          <a:ln/>
        </p:spPr>
        <p:txBody>
          <a:bodyPr wrap="square" lIns="381" tIns="381" rIns="381" bIns="381" rtlCol="0" anchor="t">
            <a:normAutofit/>
          </a:bodyPr>
          <a:lstStyle/>
          <a:p>
            <a:r>
              <a:rPr lang="en-US" sz="1350">
                <a:solidFill>
                  <a:srgbClr val="201E2E"/>
                </a:solidFill>
                <a:latin typeface="Figtree"/>
                <a:ea typeface="Figtree"/>
                <a:cs typeface="Figtree" pitchFamily="34" charset="-120"/>
              </a:rPr>
              <a:t>API technical specification and changes since the May 2026 baseline: Three principle API clarifications</a:t>
            </a:r>
            <a:endParaRPr lang="en-US" sz="1350">
              <a:latin typeface="Figtree"/>
              <a:ea typeface="Figtree"/>
            </a:endParaRPr>
          </a:p>
        </p:txBody>
      </p:sp>
      <p:sp>
        <p:nvSpPr>
          <p:cNvPr id="27" name="Shape 15">
            <a:extLst>
              <a:ext uri="{FF2B5EF4-FFF2-40B4-BE49-F238E27FC236}">
                <a16:creationId xmlns:a16="http://schemas.microsoft.com/office/drawing/2014/main" id="{374E871E-78CB-0B43-CE12-412C3C20B012}"/>
              </a:ext>
            </a:extLst>
          </p:cNvPr>
          <p:cNvSpPr/>
          <p:nvPr/>
        </p:nvSpPr>
        <p:spPr>
          <a:xfrm>
            <a:off x="6495109" y="2928771"/>
            <a:ext cx="2487168" cy="1755648"/>
          </a:xfrm>
          <a:prstGeom prst="roundRect">
            <a:avLst>
              <a:gd name="adj" fmla="val 3125"/>
            </a:avLst>
          </a:prstGeom>
          <a:solidFill>
            <a:srgbClr val="FFFFFF"/>
          </a:solidFill>
          <a:ln w="12700">
            <a:solidFill>
              <a:srgbClr val="DDE2F0"/>
            </a:solidFill>
            <a:prstDash val="solid"/>
          </a:ln>
        </p:spPr>
        <p:txBody>
          <a:bodyPr/>
          <a:lstStyle/>
          <a:p>
            <a:endParaRPr lang="en-GB"/>
          </a:p>
        </p:txBody>
      </p:sp>
      <p:sp>
        <p:nvSpPr>
          <p:cNvPr id="29" name="Shape 16">
            <a:extLst>
              <a:ext uri="{FF2B5EF4-FFF2-40B4-BE49-F238E27FC236}">
                <a16:creationId xmlns:a16="http://schemas.microsoft.com/office/drawing/2014/main" id="{D5653B70-8858-3EA3-8036-661094B8DC5C}"/>
              </a:ext>
            </a:extLst>
          </p:cNvPr>
          <p:cNvSpPr/>
          <p:nvPr/>
        </p:nvSpPr>
        <p:spPr>
          <a:xfrm>
            <a:off x="6495109" y="2928771"/>
            <a:ext cx="2487168" cy="50292"/>
          </a:xfrm>
          <a:prstGeom prst="rect">
            <a:avLst/>
          </a:prstGeom>
          <a:solidFill>
            <a:srgbClr val="4D38F5"/>
          </a:solidFill>
          <a:ln w="12700">
            <a:solidFill>
              <a:srgbClr val="4D38F5"/>
            </a:solidFill>
            <a:prstDash val="solid"/>
          </a:ln>
        </p:spPr>
        <p:txBody>
          <a:bodyPr/>
          <a:lstStyle/>
          <a:p>
            <a:endParaRPr lang="en-GB"/>
          </a:p>
        </p:txBody>
      </p:sp>
      <p:sp>
        <p:nvSpPr>
          <p:cNvPr id="31" name="Text 17">
            <a:extLst>
              <a:ext uri="{FF2B5EF4-FFF2-40B4-BE49-F238E27FC236}">
                <a16:creationId xmlns:a16="http://schemas.microsoft.com/office/drawing/2014/main" id="{3FB585C2-FFE6-B92B-1C96-EE2C7AAEA5D7}"/>
              </a:ext>
            </a:extLst>
          </p:cNvPr>
          <p:cNvSpPr/>
          <p:nvPr/>
        </p:nvSpPr>
        <p:spPr>
          <a:xfrm>
            <a:off x="6659701" y="3111651"/>
            <a:ext cx="2157984" cy="256032"/>
          </a:xfrm>
          <a:prstGeom prst="rect">
            <a:avLst/>
          </a:prstGeom>
          <a:noFill/>
          <a:ln/>
        </p:spPr>
        <p:txBody>
          <a:bodyPr wrap="square" lIns="381" tIns="381" rIns="381" bIns="381" rtlCol="0" anchor="t">
            <a:normAutofit/>
          </a:bodyPr>
          <a:lstStyle/>
          <a:p>
            <a:pPr marL="0" indent="0">
              <a:buNone/>
            </a:pPr>
            <a:r>
              <a:rPr lang="en-US" sz="1520" b="1">
                <a:solidFill>
                  <a:srgbClr val="021E5E"/>
                </a:solidFill>
                <a:latin typeface="Figtree" pitchFamily="34" charset="0"/>
                <a:ea typeface="Figtree" pitchFamily="34" charset="-122"/>
                <a:cs typeface="Figtree" pitchFamily="34" charset="-120"/>
              </a:rPr>
              <a:t>Annex C</a:t>
            </a:r>
            <a:endParaRPr lang="en-US" sz="1520"/>
          </a:p>
        </p:txBody>
      </p:sp>
      <p:sp>
        <p:nvSpPr>
          <p:cNvPr id="33" name="Text 18">
            <a:extLst>
              <a:ext uri="{FF2B5EF4-FFF2-40B4-BE49-F238E27FC236}">
                <a16:creationId xmlns:a16="http://schemas.microsoft.com/office/drawing/2014/main" id="{31EF638E-488F-7AA4-DED1-8C90244B2EEF}"/>
              </a:ext>
            </a:extLst>
          </p:cNvPr>
          <p:cNvSpPr/>
          <p:nvPr/>
        </p:nvSpPr>
        <p:spPr>
          <a:xfrm>
            <a:off x="6659701" y="3550563"/>
            <a:ext cx="2157984" cy="1005840"/>
          </a:xfrm>
          <a:prstGeom prst="rect">
            <a:avLst/>
          </a:prstGeom>
          <a:noFill/>
          <a:ln/>
        </p:spPr>
        <p:txBody>
          <a:bodyPr wrap="square" lIns="381" tIns="381" rIns="381" bIns="381" rtlCol="0" anchor="t">
            <a:normAutofit/>
          </a:bodyPr>
          <a:lstStyle/>
          <a:p>
            <a:r>
              <a:rPr lang="en-US" sz="1350">
                <a:solidFill>
                  <a:srgbClr val="201E2E"/>
                </a:solidFill>
                <a:latin typeface="Figtree"/>
                <a:ea typeface="Figtree"/>
                <a:cs typeface="Figtree" pitchFamily="34" charset="-120"/>
              </a:rPr>
              <a:t>Data items, market messages and conditionality rules and changes since the May 2026 baseline.</a:t>
            </a:r>
            <a:endParaRPr lang="en-US" sz="1350">
              <a:latin typeface="Figtree"/>
            </a:endParaRPr>
          </a:p>
        </p:txBody>
      </p:sp>
      <p:sp>
        <p:nvSpPr>
          <p:cNvPr id="35" name="Shape 19">
            <a:extLst>
              <a:ext uri="{FF2B5EF4-FFF2-40B4-BE49-F238E27FC236}">
                <a16:creationId xmlns:a16="http://schemas.microsoft.com/office/drawing/2014/main" id="{D8B32AFC-2DF5-7205-58AB-F1BA84719F93}"/>
              </a:ext>
            </a:extLst>
          </p:cNvPr>
          <p:cNvSpPr/>
          <p:nvPr/>
        </p:nvSpPr>
        <p:spPr>
          <a:xfrm>
            <a:off x="9457765" y="2928771"/>
            <a:ext cx="2487168" cy="1755648"/>
          </a:xfrm>
          <a:prstGeom prst="roundRect">
            <a:avLst>
              <a:gd name="adj" fmla="val 3125"/>
            </a:avLst>
          </a:prstGeom>
          <a:solidFill>
            <a:srgbClr val="FFFFFF"/>
          </a:solidFill>
          <a:ln w="12700">
            <a:solidFill>
              <a:srgbClr val="DDE2F0"/>
            </a:solidFill>
            <a:prstDash val="solid"/>
          </a:ln>
        </p:spPr>
        <p:txBody>
          <a:bodyPr/>
          <a:lstStyle/>
          <a:p>
            <a:endParaRPr lang="en-GB"/>
          </a:p>
        </p:txBody>
      </p:sp>
      <p:sp>
        <p:nvSpPr>
          <p:cNvPr id="37" name="Shape 20">
            <a:extLst>
              <a:ext uri="{FF2B5EF4-FFF2-40B4-BE49-F238E27FC236}">
                <a16:creationId xmlns:a16="http://schemas.microsoft.com/office/drawing/2014/main" id="{70A5CB79-0124-E6BF-17DB-83A75E38A321}"/>
              </a:ext>
            </a:extLst>
          </p:cNvPr>
          <p:cNvSpPr/>
          <p:nvPr/>
        </p:nvSpPr>
        <p:spPr>
          <a:xfrm>
            <a:off x="9457765" y="2928771"/>
            <a:ext cx="2487168" cy="50292"/>
          </a:xfrm>
          <a:prstGeom prst="rect">
            <a:avLst/>
          </a:prstGeom>
          <a:solidFill>
            <a:srgbClr val="4D38F5"/>
          </a:solidFill>
          <a:ln w="12700">
            <a:solidFill>
              <a:srgbClr val="4D38F5"/>
            </a:solidFill>
            <a:prstDash val="solid"/>
          </a:ln>
        </p:spPr>
        <p:txBody>
          <a:bodyPr/>
          <a:lstStyle/>
          <a:p>
            <a:endParaRPr lang="en-GB"/>
          </a:p>
        </p:txBody>
      </p:sp>
      <p:sp>
        <p:nvSpPr>
          <p:cNvPr id="39" name="Text 21">
            <a:extLst>
              <a:ext uri="{FF2B5EF4-FFF2-40B4-BE49-F238E27FC236}">
                <a16:creationId xmlns:a16="http://schemas.microsoft.com/office/drawing/2014/main" id="{71621980-B05D-2F61-026C-E45428AEA3F4}"/>
              </a:ext>
            </a:extLst>
          </p:cNvPr>
          <p:cNvSpPr/>
          <p:nvPr/>
        </p:nvSpPr>
        <p:spPr>
          <a:xfrm>
            <a:off x="9622357" y="3111651"/>
            <a:ext cx="2157984" cy="256032"/>
          </a:xfrm>
          <a:prstGeom prst="rect">
            <a:avLst/>
          </a:prstGeom>
          <a:noFill/>
          <a:ln/>
        </p:spPr>
        <p:txBody>
          <a:bodyPr wrap="square" lIns="381" tIns="381" rIns="381" bIns="381" rtlCol="0" anchor="t">
            <a:normAutofit/>
          </a:bodyPr>
          <a:lstStyle/>
          <a:p>
            <a:pPr marL="0" indent="0">
              <a:buNone/>
            </a:pPr>
            <a:r>
              <a:rPr lang="en-US" sz="1520" b="1">
                <a:solidFill>
                  <a:srgbClr val="021E5E"/>
                </a:solidFill>
                <a:latin typeface="Figtree" pitchFamily="34" charset="0"/>
                <a:ea typeface="Figtree" pitchFamily="34" charset="-122"/>
                <a:cs typeface="Figtree" pitchFamily="34" charset="-120"/>
              </a:rPr>
              <a:t>Annex D</a:t>
            </a:r>
            <a:endParaRPr lang="en-US" sz="1520"/>
          </a:p>
        </p:txBody>
      </p:sp>
      <p:sp>
        <p:nvSpPr>
          <p:cNvPr id="41" name="Text 22">
            <a:extLst>
              <a:ext uri="{FF2B5EF4-FFF2-40B4-BE49-F238E27FC236}">
                <a16:creationId xmlns:a16="http://schemas.microsoft.com/office/drawing/2014/main" id="{651D0C84-374C-AF44-9ED0-8ACA5FAF9762}"/>
              </a:ext>
            </a:extLst>
          </p:cNvPr>
          <p:cNvSpPr/>
          <p:nvPr/>
        </p:nvSpPr>
        <p:spPr>
          <a:xfrm>
            <a:off x="9622357" y="3550563"/>
            <a:ext cx="2157984" cy="1005840"/>
          </a:xfrm>
          <a:prstGeom prst="rect">
            <a:avLst/>
          </a:prstGeom>
          <a:noFill/>
          <a:ln/>
        </p:spPr>
        <p:txBody>
          <a:bodyPr wrap="square" lIns="381" tIns="381" rIns="381" bIns="381" rtlCol="0" anchor="t">
            <a:normAutofit lnSpcReduction="10000"/>
          </a:bodyPr>
          <a:lstStyle/>
          <a:p>
            <a:r>
              <a:rPr lang="en-US" sz="1350">
                <a:solidFill>
                  <a:srgbClr val="201E2E"/>
                </a:solidFill>
                <a:latin typeface="Figtree"/>
                <a:ea typeface="Figtree"/>
                <a:cs typeface="Figtree" pitchFamily="34" charset="-120"/>
              </a:rPr>
              <a:t>Standards definition changes for TI API messaging </a:t>
            </a:r>
            <a:r>
              <a:rPr lang="en-US" sz="1400">
                <a:solidFill>
                  <a:srgbClr val="201E2E"/>
                </a:solidFill>
                <a:latin typeface="Figtree"/>
                <a:ea typeface="Figtree"/>
                <a:cs typeface="Figtree" pitchFamily="34" charset="-120"/>
              </a:rPr>
              <a:t>and changes since the May 2026 baseline.</a:t>
            </a:r>
            <a:endParaRPr lang="en-US" sz="1350">
              <a:latin typeface="Figtree"/>
            </a:endParaRPr>
          </a:p>
        </p:txBody>
      </p:sp>
      <p:sp>
        <p:nvSpPr>
          <p:cNvPr id="43" name="Shape 23">
            <a:extLst>
              <a:ext uri="{FF2B5EF4-FFF2-40B4-BE49-F238E27FC236}">
                <a16:creationId xmlns:a16="http://schemas.microsoft.com/office/drawing/2014/main" id="{BD23A266-AF88-10F1-0436-8314A1A988B7}"/>
              </a:ext>
            </a:extLst>
          </p:cNvPr>
          <p:cNvSpPr/>
          <p:nvPr/>
        </p:nvSpPr>
        <p:spPr>
          <a:xfrm>
            <a:off x="3102685" y="3806595"/>
            <a:ext cx="384048" cy="0"/>
          </a:xfrm>
          <a:prstGeom prst="line">
            <a:avLst/>
          </a:prstGeom>
          <a:noFill/>
          <a:ln w="15240">
            <a:solidFill>
              <a:srgbClr val="4D38F5"/>
            </a:solidFill>
            <a:prstDash val="solid"/>
          </a:ln>
        </p:spPr>
        <p:txBody>
          <a:bodyPr/>
          <a:lstStyle/>
          <a:p>
            <a:endParaRPr lang="en-GB"/>
          </a:p>
        </p:txBody>
      </p:sp>
      <p:sp>
        <p:nvSpPr>
          <p:cNvPr id="45" name="Shape 24">
            <a:extLst>
              <a:ext uri="{FF2B5EF4-FFF2-40B4-BE49-F238E27FC236}">
                <a16:creationId xmlns:a16="http://schemas.microsoft.com/office/drawing/2014/main" id="{68356AFC-055D-DE72-17F8-04783D1E47DE}"/>
              </a:ext>
            </a:extLst>
          </p:cNvPr>
          <p:cNvSpPr/>
          <p:nvPr/>
        </p:nvSpPr>
        <p:spPr>
          <a:xfrm>
            <a:off x="6065341" y="3806595"/>
            <a:ext cx="384048" cy="0"/>
          </a:xfrm>
          <a:prstGeom prst="line">
            <a:avLst/>
          </a:prstGeom>
          <a:noFill/>
          <a:ln w="15240">
            <a:solidFill>
              <a:srgbClr val="4D38F5"/>
            </a:solidFill>
            <a:prstDash val="solid"/>
          </a:ln>
        </p:spPr>
        <p:txBody>
          <a:bodyPr/>
          <a:lstStyle/>
          <a:p>
            <a:endParaRPr lang="en-GB"/>
          </a:p>
        </p:txBody>
      </p:sp>
      <p:sp>
        <p:nvSpPr>
          <p:cNvPr id="47" name="Shape 25">
            <a:extLst>
              <a:ext uri="{FF2B5EF4-FFF2-40B4-BE49-F238E27FC236}">
                <a16:creationId xmlns:a16="http://schemas.microsoft.com/office/drawing/2014/main" id="{E043784F-AA51-2162-6840-6AAF9114ECE7}"/>
              </a:ext>
            </a:extLst>
          </p:cNvPr>
          <p:cNvSpPr/>
          <p:nvPr/>
        </p:nvSpPr>
        <p:spPr>
          <a:xfrm>
            <a:off x="9027997" y="3806595"/>
            <a:ext cx="384048" cy="0"/>
          </a:xfrm>
          <a:prstGeom prst="line">
            <a:avLst/>
          </a:prstGeom>
          <a:noFill/>
          <a:ln w="15240">
            <a:solidFill>
              <a:srgbClr val="4D38F5"/>
            </a:solidFill>
            <a:prstDash val="solid"/>
          </a:ln>
        </p:spPr>
        <p:txBody>
          <a:bodyPr/>
          <a:lstStyle/>
          <a:p>
            <a:endParaRPr lang="en-GB"/>
          </a:p>
        </p:txBody>
      </p:sp>
      <p:sp>
        <p:nvSpPr>
          <p:cNvPr id="49" name="Shape 26">
            <a:extLst>
              <a:ext uri="{FF2B5EF4-FFF2-40B4-BE49-F238E27FC236}">
                <a16:creationId xmlns:a16="http://schemas.microsoft.com/office/drawing/2014/main" id="{511B32E7-3CB1-1EE6-AE5D-0A6571BA444D}"/>
              </a:ext>
            </a:extLst>
          </p:cNvPr>
          <p:cNvSpPr/>
          <p:nvPr/>
        </p:nvSpPr>
        <p:spPr>
          <a:xfrm>
            <a:off x="804672" y="5349240"/>
            <a:ext cx="10579608" cy="640080"/>
          </a:xfrm>
          <a:prstGeom prst="rect">
            <a:avLst/>
          </a:prstGeom>
          <a:solidFill>
            <a:srgbClr val="021E5E"/>
          </a:solidFill>
          <a:ln w="12700">
            <a:solidFill>
              <a:srgbClr val="021E5E"/>
            </a:solidFill>
            <a:prstDash val="solid"/>
          </a:ln>
        </p:spPr>
        <p:txBody>
          <a:bodyPr/>
          <a:lstStyle/>
          <a:p>
            <a:endParaRPr lang="en-GB"/>
          </a:p>
        </p:txBody>
      </p:sp>
      <p:sp>
        <p:nvSpPr>
          <p:cNvPr id="51" name="Text 27">
            <a:extLst>
              <a:ext uri="{FF2B5EF4-FFF2-40B4-BE49-F238E27FC236}">
                <a16:creationId xmlns:a16="http://schemas.microsoft.com/office/drawing/2014/main" id="{470B5FC1-BF7A-B286-0D86-76867B947CA8}"/>
              </a:ext>
            </a:extLst>
          </p:cNvPr>
          <p:cNvSpPr/>
          <p:nvPr/>
        </p:nvSpPr>
        <p:spPr>
          <a:xfrm>
            <a:off x="1024128" y="5517326"/>
            <a:ext cx="1568081" cy="303908"/>
          </a:xfrm>
          <a:prstGeom prst="rect">
            <a:avLst/>
          </a:prstGeom>
          <a:noFill/>
          <a:ln/>
        </p:spPr>
        <p:txBody>
          <a:bodyPr wrap="square" lIns="0" tIns="0" rIns="0" bIns="0" rtlCol="0" anchor="ctr"/>
          <a:lstStyle/>
          <a:p>
            <a:r>
              <a:rPr lang="en-US" sz="1200" b="1">
                <a:solidFill>
                  <a:srgbClr val="1EF395"/>
                </a:solidFill>
                <a:latin typeface="Figtree"/>
                <a:ea typeface="Figtree"/>
              </a:rPr>
              <a:t>What is </a:t>
            </a:r>
            <a:r>
              <a:rPr lang="en-US" sz="1200" b="1" u="sng">
                <a:solidFill>
                  <a:srgbClr val="1EF395"/>
                </a:solidFill>
                <a:latin typeface="Figtree"/>
                <a:ea typeface="Figtree"/>
              </a:rPr>
              <a:t>not</a:t>
            </a:r>
            <a:r>
              <a:rPr lang="en-US" sz="1200" b="1">
                <a:solidFill>
                  <a:srgbClr val="1EF395"/>
                </a:solidFill>
                <a:latin typeface="Figtree"/>
                <a:ea typeface="Figtree"/>
              </a:rPr>
              <a:t> in </a:t>
            </a:r>
            <a:r>
              <a:rPr lang="en-US" sz="1200" b="1" err="1">
                <a:solidFill>
                  <a:srgbClr val="1EF395"/>
                </a:solidFill>
                <a:latin typeface="Figtree"/>
                <a:ea typeface="Figtree"/>
              </a:rPr>
              <a:t>sc</a:t>
            </a:r>
            <a:r>
              <a:rPr lang="en-US" sz="1200" b="1">
                <a:solidFill>
                  <a:srgbClr val="1EF395"/>
                </a:solidFill>
                <a:latin typeface="Figtree"/>
                <a:ea typeface="Figtree"/>
              </a:rPr>
              <a:t>ope</a:t>
            </a:r>
            <a:endParaRPr lang="en-US"/>
          </a:p>
        </p:txBody>
      </p:sp>
      <p:sp>
        <p:nvSpPr>
          <p:cNvPr id="53" name="Text 28">
            <a:extLst>
              <a:ext uri="{FF2B5EF4-FFF2-40B4-BE49-F238E27FC236}">
                <a16:creationId xmlns:a16="http://schemas.microsoft.com/office/drawing/2014/main" id="{2ADA9E65-3133-6FDC-5286-3B1A33563375}"/>
              </a:ext>
            </a:extLst>
          </p:cNvPr>
          <p:cNvSpPr/>
          <p:nvPr/>
        </p:nvSpPr>
        <p:spPr>
          <a:xfrm>
            <a:off x="2699650" y="5513832"/>
            <a:ext cx="8686800" cy="310896"/>
          </a:xfrm>
          <a:prstGeom prst="rect">
            <a:avLst/>
          </a:prstGeom>
          <a:noFill/>
          <a:ln/>
        </p:spPr>
        <p:txBody>
          <a:bodyPr wrap="square" lIns="254" tIns="254" rIns="254" bIns="254" rtlCol="0" anchor="ctr">
            <a:normAutofit/>
          </a:bodyPr>
          <a:lstStyle/>
          <a:p>
            <a:r>
              <a:rPr lang="en-US" sz="1600">
                <a:solidFill>
                  <a:schemeClr val="bg1"/>
                </a:solidFill>
                <a:latin typeface="Figtree"/>
                <a:ea typeface="Figtree"/>
                <a:cs typeface="Arial"/>
              </a:rPr>
              <a:t>The policy decision, SLC 11C, REC Schedule 35, implementation phasing or Phase 1b</a:t>
            </a:r>
            <a:endParaRPr lang="en-US" sz="1600">
              <a:solidFill>
                <a:schemeClr val="bg1"/>
              </a:solidFill>
              <a:latin typeface="Figtree"/>
              <a:ea typeface="Figtree"/>
            </a:endParaRPr>
          </a:p>
        </p:txBody>
      </p:sp>
    </p:spTree>
    <p:extLst>
      <p:ext uri="{BB962C8B-B14F-4D97-AF65-F5344CB8AC3E}">
        <p14:creationId xmlns:p14="http://schemas.microsoft.com/office/powerpoint/2010/main" val="1151736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90C4E-465C-49B8-710C-0C299AFB2BC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73C349F-ECED-179C-0153-104348EA7A78}"/>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sp>
        <p:nvSpPr>
          <p:cNvPr id="3" name="Text 1">
            <a:extLst>
              <a:ext uri="{FF2B5EF4-FFF2-40B4-BE49-F238E27FC236}">
                <a16:creationId xmlns:a16="http://schemas.microsoft.com/office/drawing/2014/main" id="{D64B2AAD-4EF8-7C21-9EA7-068F91C43DE4}"/>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050" b="1" i="1" kern="0" spc="333">
                <a:solidFill>
                  <a:srgbClr val="1EF395"/>
                </a:solidFill>
                <a:latin typeface="Playfair Display"/>
                <a:ea typeface="Arial" pitchFamily="34" charset="-122"/>
                <a:cs typeface="Arial" pitchFamily="34" charset="-120"/>
              </a:rPr>
              <a:t>IWG | Overall purpose</a:t>
            </a:r>
          </a:p>
        </p:txBody>
      </p:sp>
      <p:sp>
        <p:nvSpPr>
          <p:cNvPr id="4" name="Text 2">
            <a:extLst>
              <a:ext uri="{FF2B5EF4-FFF2-40B4-BE49-F238E27FC236}">
                <a16:creationId xmlns:a16="http://schemas.microsoft.com/office/drawing/2014/main" id="{8CD23ECB-ED98-89E5-4B1F-22A62448F475}"/>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pitchFamily="34" charset="0"/>
                <a:ea typeface="Figtree" pitchFamily="34" charset="-122"/>
                <a:cs typeface="Figtree" pitchFamily="34" charset="-120"/>
              </a:rPr>
              <a:t>Planned consultation timing</a:t>
            </a:r>
          </a:p>
        </p:txBody>
      </p:sp>
      <p:sp>
        <p:nvSpPr>
          <p:cNvPr id="5" name="Shape 3">
            <a:extLst>
              <a:ext uri="{FF2B5EF4-FFF2-40B4-BE49-F238E27FC236}">
                <a16:creationId xmlns:a16="http://schemas.microsoft.com/office/drawing/2014/main" id="{C1454319-BC74-D02A-740B-3D4886B1150A}"/>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GB" sz="3200"/>
          </a:p>
        </p:txBody>
      </p:sp>
      <p:pic>
        <p:nvPicPr>
          <p:cNvPr id="26" name="Picture 25">
            <a:extLst>
              <a:ext uri="{FF2B5EF4-FFF2-40B4-BE49-F238E27FC236}">
                <a16:creationId xmlns:a16="http://schemas.microsoft.com/office/drawing/2014/main" id="{8ABBC508-41AA-07F0-FA6A-1BA8E4F9B8C6}"/>
              </a:ext>
            </a:extLst>
          </p:cNvPr>
          <p:cNvPicPr>
            <a:picLocks noChangeAspect="1"/>
          </p:cNvPicPr>
          <p:nvPr/>
        </p:nvPicPr>
        <p:blipFill>
          <a:blip r:embed="rId3"/>
          <a:stretch>
            <a:fillRect/>
          </a:stretch>
        </p:blipFill>
        <p:spPr>
          <a:xfrm>
            <a:off x="9430871" y="337773"/>
            <a:ext cx="2680447" cy="890572"/>
          </a:xfrm>
          <a:prstGeom prst="rect">
            <a:avLst/>
          </a:prstGeom>
        </p:spPr>
      </p:pic>
      <p:sp>
        <p:nvSpPr>
          <p:cNvPr id="8" name="Shape 7">
            <a:extLst>
              <a:ext uri="{FF2B5EF4-FFF2-40B4-BE49-F238E27FC236}">
                <a16:creationId xmlns:a16="http://schemas.microsoft.com/office/drawing/2014/main" id="{C9BF563D-4F29-0DFA-BE63-6A8BB1C19B57}"/>
              </a:ext>
            </a:extLst>
          </p:cNvPr>
          <p:cNvSpPr/>
          <p:nvPr/>
        </p:nvSpPr>
        <p:spPr>
          <a:xfrm>
            <a:off x="978408" y="3136392"/>
            <a:ext cx="1060704" cy="0"/>
          </a:xfrm>
          <a:prstGeom prst="line">
            <a:avLst/>
          </a:prstGeom>
          <a:noFill/>
          <a:ln w="15240">
            <a:solidFill>
              <a:srgbClr val="021E5E"/>
            </a:solidFill>
            <a:prstDash val="solid"/>
          </a:ln>
        </p:spPr>
        <p:txBody>
          <a:bodyPr/>
          <a:lstStyle/>
          <a:p>
            <a:endParaRPr lang="en-GB" sz="2800"/>
          </a:p>
        </p:txBody>
      </p:sp>
      <p:sp>
        <p:nvSpPr>
          <p:cNvPr id="12" name="Shape 8">
            <a:extLst>
              <a:ext uri="{FF2B5EF4-FFF2-40B4-BE49-F238E27FC236}">
                <a16:creationId xmlns:a16="http://schemas.microsoft.com/office/drawing/2014/main" id="{FFF29523-4801-A17F-F2D5-C300A4B017F1}"/>
              </a:ext>
            </a:extLst>
          </p:cNvPr>
          <p:cNvSpPr/>
          <p:nvPr/>
        </p:nvSpPr>
        <p:spPr>
          <a:xfrm>
            <a:off x="2258568" y="3136392"/>
            <a:ext cx="1060704" cy="0"/>
          </a:xfrm>
          <a:prstGeom prst="line">
            <a:avLst/>
          </a:prstGeom>
          <a:noFill/>
          <a:ln w="15240">
            <a:solidFill>
              <a:srgbClr val="021E5E"/>
            </a:solidFill>
            <a:prstDash val="solid"/>
          </a:ln>
        </p:spPr>
        <p:txBody>
          <a:bodyPr/>
          <a:lstStyle/>
          <a:p>
            <a:endParaRPr lang="en-GB" sz="2800"/>
          </a:p>
        </p:txBody>
      </p:sp>
      <p:sp>
        <p:nvSpPr>
          <p:cNvPr id="16" name="Shape 9">
            <a:extLst>
              <a:ext uri="{FF2B5EF4-FFF2-40B4-BE49-F238E27FC236}">
                <a16:creationId xmlns:a16="http://schemas.microsoft.com/office/drawing/2014/main" id="{B92370E8-D99F-8D4D-B890-0D4F948EEF99}"/>
              </a:ext>
            </a:extLst>
          </p:cNvPr>
          <p:cNvSpPr/>
          <p:nvPr/>
        </p:nvSpPr>
        <p:spPr>
          <a:xfrm>
            <a:off x="3538728" y="3136392"/>
            <a:ext cx="1060704" cy="0"/>
          </a:xfrm>
          <a:prstGeom prst="line">
            <a:avLst/>
          </a:prstGeom>
          <a:noFill/>
          <a:ln w="15240">
            <a:solidFill>
              <a:srgbClr val="021E5E"/>
            </a:solidFill>
            <a:prstDash val="solid"/>
          </a:ln>
        </p:spPr>
        <p:txBody>
          <a:bodyPr/>
          <a:lstStyle/>
          <a:p>
            <a:endParaRPr lang="en-GB" sz="2800"/>
          </a:p>
        </p:txBody>
      </p:sp>
      <p:sp>
        <p:nvSpPr>
          <p:cNvPr id="20" name="Shape 10">
            <a:extLst>
              <a:ext uri="{FF2B5EF4-FFF2-40B4-BE49-F238E27FC236}">
                <a16:creationId xmlns:a16="http://schemas.microsoft.com/office/drawing/2014/main" id="{38B9F50C-0C3E-AA9C-05D2-D442495169A4}"/>
              </a:ext>
            </a:extLst>
          </p:cNvPr>
          <p:cNvSpPr/>
          <p:nvPr/>
        </p:nvSpPr>
        <p:spPr>
          <a:xfrm>
            <a:off x="4818888" y="3136392"/>
            <a:ext cx="1060704" cy="0"/>
          </a:xfrm>
          <a:prstGeom prst="line">
            <a:avLst/>
          </a:prstGeom>
          <a:noFill/>
          <a:ln w="15240">
            <a:solidFill>
              <a:srgbClr val="021E5E"/>
            </a:solidFill>
            <a:prstDash val="solid"/>
          </a:ln>
        </p:spPr>
        <p:txBody>
          <a:bodyPr/>
          <a:lstStyle/>
          <a:p>
            <a:endParaRPr lang="en-GB" sz="2800"/>
          </a:p>
        </p:txBody>
      </p:sp>
      <p:sp>
        <p:nvSpPr>
          <p:cNvPr id="23" name="Shape 11">
            <a:extLst>
              <a:ext uri="{FF2B5EF4-FFF2-40B4-BE49-F238E27FC236}">
                <a16:creationId xmlns:a16="http://schemas.microsoft.com/office/drawing/2014/main" id="{4E9C33E3-D94A-92FD-480D-DAF1FB845DA6}"/>
              </a:ext>
            </a:extLst>
          </p:cNvPr>
          <p:cNvSpPr/>
          <p:nvPr/>
        </p:nvSpPr>
        <p:spPr>
          <a:xfrm>
            <a:off x="6099048" y="3136392"/>
            <a:ext cx="1060704" cy="0"/>
          </a:xfrm>
          <a:prstGeom prst="line">
            <a:avLst/>
          </a:prstGeom>
          <a:noFill/>
          <a:ln w="15240">
            <a:solidFill>
              <a:srgbClr val="021E5E"/>
            </a:solidFill>
            <a:prstDash val="solid"/>
          </a:ln>
        </p:spPr>
        <p:txBody>
          <a:bodyPr/>
          <a:lstStyle/>
          <a:p>
            <a:endParaRPr lang="en-GB" sz="2800"/>
          </a:p>
        </p:txBody>
      </p:sp>
      <p:sp>
        <p:nvSpPr>
          <p:cNvPr id="28" name="Shape 12">
            <a:extLst>
              <a:ext uri="{FF2B5EF4-FFF2-40B4-BE49-F238E27FC236}">
                <a16:creationId xmlns:a16="http://schemas.microsoft.com/office/drawing/2014/main" id="{3BC718B6-24F2-32E3-EF4E-3A5183044F14}"/>
              </a:ext>
            </a:extLst>
          </p:cNvPr>
          <p:cNvSpPr/>
          <p:nvPr/>
        </p:nvSpPr>
        <p:spPr>
          <a:xfrm>
            <a:off x="7379208" y="3136392"/>
            <a:ext cx="1060704" cy="0"/>
          </a:xfrm>
          <a:prstGeom prst="line">
            <a:avLst/>
          </a:prstGeom>
          <a:noFill/>
          <a:ln w="15240">
            <a:solidFill>
              <a:srgbClr val="021E5E"/>
            </a:solidFill>
            <a:prstDash val="solid"/>
          </a:ln>
        </p:spPr>
        <p:txBody>
          <a:bodyPr/>
          <a:lstStyle/>
          <a:p>
            <a:endParaRPr lang="en-GB" sz="2800"/>
          </a:p>
        </p:txBody>
      </p:sp>
      <p:sp>
        <p:nvSpPr>
          <p:cNvPr id="32" name="Shape 13">
            <a:extLst>
              <a:ext uri="{FF2B5EF4-FFF2-40B4-BE49-F238E27FC236}">
                <a16:creationId xmlns:a16="http://schemas.microsoft.com/office/drawing/2014/main" id="{4C9D08B1-93D3-EA50-8605-61BB3BC79996}"/>
              </a:ext>
            </a:extLst>
          </p:cNvPr>
          <p:cNvSpPr/>
          <p:nvPr/>
        </p:nvSpPr>
        <p:spPr>
          <a:xfrm>
            <a:off x="8659368" y="3136392"/>
            <a:ext cx="1060704" cy="0"/>
          </a:xfrm>
          <a:prstGeom prst="line">
            <a:avLst/>
          </a:prstGeom>
          <a:noFill/>
          <a:ln w="15240">
            <a:solidFill>
              <a:srgbClr val="021E5E"/>
            </a:solidFill>
            <a:prstDash val="solid"/>
          </a:ln>
        </p:spPr>
        <p:txBody>
          <a:bodyPr/>
          <a:lstStyle/>
          <a:p>
            <a:endParaRPr lang="en-GB" sz="2800"/>
          </a:p>
        </p:txBody>
      </p:sp>
      <p:sp>
        <p:nvSpPr>
          <p:cNvPr id="36" name="Shape 14">
            <a:extLst>
              <a:ext uri="{FF2B5EF4-FFF2-40B4-BE49-F238E27FC236}">
                <a16:creationId xmlns:a16="http://schemas.microsoft.com/office/drawing/2014/main" id="{C0F00A94-F77E-91D0-6E46-5731AA116BEC}"/>
              </a:ext>
            </a:extLst>
          </p:cNvPr>
          <p:cNvSpPr/>
          <p:nvPr/>
        </p:nvSpPr>
        <p:spPr>
          <a:xfrm>
            <a:off x="9939528" y="3136392"/>
            <a:ext cx="1060704" cy="0"/>
          </a:xfrm>
          <a:prstGeom prst="line">
            <a:avLst/>
          </a:prstGeom>
          <a:noFill/>
          <a:ln w="15240">
            <a:solidFill>
              <a:srgbClr val="021E5E"/>
            </a:solidFill>
            <a:prstDash val="solid"/>
          </a:ln>
        </p:spPr>
        <p:txBody>
          <a:bodyPr/>
          <a:lstStyle/>
          <a:p>
            <a:endParaRPr lang="en-GB" sz="2800"/>
          </a:p>
        </p:txBody>
      </p:sp>
      <p:sp>
        <p:nvSpPr>
          <p:cNvPr id="40" name="Shape 15">
            <a:extLst>
              <a:ext uri="{FF2B5EF4-FFF2-40B4-BE49-F238E27FC236}">
                <a16:creationId xmlns:a16="http://schemas.microsoft.com/office/drawing/2014/main" id="{EBC8EB2B-1D34-F012-CA44-2FB682E8E29E}"/>
              </a:ext>
            </a:extLst>
          </p:cNvPr>
          <p:cNvSpPr/>
          <p:nvPr/>
        </p:nvSpPr>
        <p:spPr>
          <a:xfrm>
            <a:off x="80467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44" name="Text 16">
            <a:extLst>
              <a:ext uri="{FF2B5EF4-FFF2-40B4-BE49-F238E27FC236}">
                <a16:creationId xmlns:a16="http://schemas.microsoft.com/office/drawing/2014/main" id="{7A0CA7C2-3C52-65E2-6E67-50D0C3E6F286}"/>
              </a:ext>
            </a:extLst>
          </p:cNvPr>
          <p:cNvSpPr/>
          <p:nvPr/>
        </p:nvSpPr>
        <p:spPr>
          <a:xfrm>
            <a:off x="420355" y="1918133"/>
            <a:ext cx="1170970" cy="352953"/>
          </a:xfrm>
          <a:prstGeom prst="rect">
            <a:avLst/>
          </a:prstGeom>
          <a:noFill/>
          <a:ln/>
        </p:spPr>
        <p:txBody>
          <a:bodyPr wrap="square" lIns="0" tIns="0" rIns="0" bIns="0" rtlCol="0" anchor="ctr"/>
          <a:lstStyle/>
          <a:p>
            <a:pPr marL="0" indent="0" algn="ctr">
              <a:buNone/>
            </a:pPr>
            <a:r>
              <a:rPr lang="en-US" b="1">
                <a:solidFill>
                  <a:srgbClr val="021E5E"/>
                </a:solidFill>
                <a:latin typeface="Figtree" pitchFamily="34" charset="0"/>
                <a:ea typeface="Figtree" pitchFamily="34" charset="-122"/>
                <a:cs typeface="Figtree" pitchFamily="34" charset="-120"/>
              </a:rPr>
              <a:t>18 May 26</a:t>
            </a:r>
            <a:endParaRPr lang="en-US"/>
          </a:p>
        </p:txBody>
      </p:sp>
      <p:sp>
        <p:nvSpPr>
          <p:cNvPr id="48" name="Text 17">
            <a:extLst>
              <a:ext uri="{FF2B5EF4-FFF2-40B4-BE49-F238E27FC236}">
                <a16:creationId xmlns:a16="http://schemas.microsoft.com/office/drawing/2014/main" id="{0A2A522C-4EFD-0A36-6307-64256FE90C53}"/>
              </a:ext>
            </a:extLst>
          </p:cNvPr>
          <p:cNvSpPr/>
          <p:nvPr/>
        </p:nvSpPr>
        <p:spPr>
          <a:xfrm>
            <a:off x="54868" y="2250220"/>
            <a:ext cx="2125752" cy="806514"/>
          </a:xfrm>
          <a:prstGeom prst="rect">
            <a:avLst/>
          </a:prstGeom>
          <a:noFill/>
          <a:ln/>
        </p:spPr>
        <p:txBody>
          <a:bodyPr wrap="square" lIns="127" tIns="127" rIns="127" bIns="127" rtlCol="0" anchor="ctr">
            <a:noAutofit/>
          </a:bodyPr>
          <a:lstStyle/>
          <a:p>
            <a:pPr algn="ctr"/>
            <a:r>
              <a:rPr lang="en-US" sz="1400">
                <a:solidFill>
                  <a:srgbClr val="201E2E"/>
                </a:solidFill>
                <a:latin typeface="Figtree"/>
                <a:ea typeface="Figtree"/>
                <a:cs typeface="Figtree" pitchFamily="34" charset="-120"/>
              </a:rPr>
              <a:t>Elec Supply </a:t>
            </a:r>
            <a:r>
              <a:rPr lang="en-US" sz="1400">
                <a:solidFill>
                  <a:srgbClr val="201E2E"/>
                </a:solidFill>
                <a:latin typeface="Figtree" pitchFamily="34" charset="0"/>
                <a:ea typeface="Figtree"/>
                <a:cs typeface="Figtree" pitchFamily="34" charset="-120"/>
              </a:rPr>
              <a:t>SLC</a:t>
            </a:r>
            <a:r>
              <a:rPr lang="en-US" sz="1400">
                <a:solidFill>
                  <a:srgbClr val="201E2E"/>
                </a:solidFill>
                <a:latin typeface="Figtree"/>
                <a:ea typeface="Figtree" pitchFamily="34" charset="-122"/>
                <a:cs typeface="Figtree" pitchFamily="34" charset="-120"/>
              </a:rPr>
              <a:t> 11C and</a:t>
            </a:r>
            <a:endParaRPr lang="en-US" sz="1400">
              <a:latin typeface="Figtree"/>
            </a:endParaRPr>
          </a:p>
          <a:p>
            <a:pPr algn="ctr"/>
            <a:r>
              <a:rPr lang="en-US" sz="1400">
                <a:solidFill>
                  <a:srgbClr val="201E2E"/>
                </a:solidFill>
                <a:latin typeface="Figtree"/>
                <a:ea typeface="Figtree"/>
                <a:cs typeface="Figtree" pitchFamily="34" charset="-120"/>
              </a:rPr>
              <a:t>REC </a:t>
            </a:r>
            <a:r>
              <a:rPr lang="en-US" sz="1400">
                <a:solidFill>
                  <a:srgbClr val="201E2E"/>
                </a:solidFill>
                <a:latin typeface="Figtree" pitchFamily="34" charset="0"/>
                <a:ea typeface="Figtree" pitchFamily="34" charset="-122"/>
                <a:cs typeface="Figtree" pitchFamily="34" charset="-120"/>
              </a:rPr>
              <a:t>Schedule</a:t>
            </a:r>
            <a:r>
              <a:rPr lang="en-US" sz="1400">
                <a:solidFill>
                  <a:srgbClr val="201E2E"/>
                </a:solidFill>
                <a:latin typeface="Figtree"/>
                <a:ea typeface="Figtree" pitchFamily="34" charset="-122"/>
                <a:cs typeface="Figtree" pitchFamily="34" charset="-120"/>
              </a:rPr>
              <a:t> 35 live; Technical Baseline</a:t>
            </a:r>
            <a:endParaRPr lang="en-US" sz="1400">
              <a:latin typeface="Figtree"/>
            </a:endParaRPr>
          </a:p>
        </p:txBody>
      </p:sp>
      <p:sp>
        <p:nvSpPr>
          <p:cNvPr id="52" name="Shape 18">
            <a:extLst>
              <a:ext uri="{FF2B5EF4-FFF2-40B4-BE49-F238E27FC236}">
                <a16:creationId xmlns:a16="http://schemas.microsoft.com/office/drawing/2014/main" id="{DB18E4AF-9D89-079D-AF44-8786636EF493}"/>
              </a:ext>
            </a:extLst>
          </p:cNvPr>
          <p:cNvSpPr/>
          <p:nvPr/>
        </p:nvSpPr>
        <p:spPr>
          <a:xfrm>
            <a:off x="208483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59" name="Shape 21">
            <a:extLst>
              <a:ext uri="{FF2B5EF4-FFF2-40B4-BE49-F238E27FC236}">
                <a16:creationId xmlns:a16="http://schemas.microsoft.com/office/drawing/2014/main" id="{A6EDD4D7-4752-ECE2-342D-802C43F56790}"/>
              </a:ext>
            </a:extLst>
          </p:cNvPr>
          <p:cNvSpPr/>
          <p:nvPr/>
        </p:nvSpPr>
        <p:spPr>
          <a:xfrm>
            <a:off x="3364992" y="3072384"/>
            <a:ext cx="128016" cy="128016"/>
          </a:xfrm>
          <a:prstGeom prst="ellipse">
            <a:avLst/>
          </a:prstGeom>
          <a:solidFill>
            <a:srgbClr val="1EF395"/>
          </a:solidFill>
          <a:ln w="12700">
            <a:solidFill>
              <a:srgbClr val="1EF395"/>
            </a:solidFill>
            <a:prstDash val="solid"/>
          </a:ln>
        </p:spPr>
        <p:txBody>
          <a:bodyPr/>
          <a:lstStyle/>
          <a:p>
            <a:endParaRPr lang="en-GB" sz="2800"/>
          </a:p>
        </p:txBody>
      </p:sp>
      <p:sp>
        <p:nvSpPr>
          <p:cNvPr id="61" name="Text 22">
            <a:extLst>
              <a:ext uri="{FF2B5EF4-FFF2-40B4-BE49-F238E27FC236}">
                <a16:creationId xmlns:a16="http://schemas.microsoft.com/office/drawing/2014/main" id="{B7FD8636-123F-AC50-9690-BD784BD9610A}"/>
              </a:ext>
            </a:extLst>
          </p:cNvPr>
          <p:cNvSpPr/>
          <p:nvPr/>
        </p:nvSpPr>
        <p:spPr>
          <a:xfrm>
            <a:off x="3008376" y="2005965"/>
            <a:ext cx="841248" cy="182880"/>
          </a:xfrm>
          <a:prstGeom prst="rect">
            <a:avLst/>
          </a:prstGeom>
          <a:noFill/>
          <a:ln/>
        </p:spPr>
        <p:txBody>
          <a:bodyPr wrap="square" lIns="0" tIns="0" rIns="0" bIns="0" rtlCol="0" anchor="ctr"/>
          <a:lstStyle/>
          <a:p>
            <a:pPr marL="0" indent="0" algn="ctr">
              <a:buNone/>
            </a:pPr>
            <a:r>
              <a:rPr lang="en-US" b="1">
                <a:solidFill>
                  <a:srgbClr val="021E5E"/>
                </a:solidFill>
                <a:latin typeface="Figtree" pitchFamily="34" charset="0"/>
                <a:ea typeface="Figtree" pitchFamily="34" charset="-122"/>
                <a:cs typeface="Figtree" pitchFamily="34" charset="-120"/>
              </a:rPr>
              <a:t>Aug 26</a:t>
            </a:r>
            <a:endParaRPr lang="en-US"/>
          </a:p>
        </p:txBody>
      </p:sp>
      <p:sp>
        <p:nvSpPr>
          <p:cNvPr id="63" name="Text 23">
            <a:extLst>
              <a:ext uri="{FF2B5EF4-FFF2-40B4-BE49-F238E27FC236}">
                <a16:creationId xmlns:a16="http://schemas.microsoft.com/office/drawing/2014/main" id="{0E5129EE-F02A-50B7-3408-68C6041536E9}"/>
              </a:ext>
            </a:extLst>
          </p:cNvPr>
          <p:cNvSpPr/>
          <p:nvPr/>
        </p:nvSpPr>
        <p:spPr>
          <a:xfrm>
            <a:off x="2916936" y="2487168"/>
            <a:ext cx="1024128" cy="384048"/>
          </a:xfrm>
          <a:prstGeom prst="rect">
            <a:avLst/>
          </a:prstGeom>
          <a:noFill/>
          <a:ln/>
        </p:spPr>
        <p:txBody>
          <a:bodyPr wrap="square" lIns="127" tIns="127" rIns="127" bIns="127" rtlCol="0" anchor="ctr">
            <a:noAutofit/>
          </a:bodyPr>
          <a:lstStyle/>
          <a:p>
            <a:pPr marL="0" indent="0" algn="ctr">
              <a:buNone/>
            </a:pPr>
            <a:r>
              <a:rPr lang="en-US" sz="1400">
                <a:solidFill>
                  <a:srgbClr val="201E2E"/>
                </a:solidFill>
                <a:latin typeface="Figtree"/>
                <a:ea typeface="Figtree"/>
                <a:cs typeface="Figtree" pitchFamily="34" charset="-120"/>
              </a:rPr>
              <a:t>IWG</a:t>
            </a:r>
            <a:endParaRPr lang="en-US" sz="1400">
              <a:solidFill>
                <a:srgbClr val="201E2E"/>
              </a:solidFill>
              <a:latin typeface="Figtree"/>
            </a:endParaRPr>
          </a:p>
        </p:txBody>
      </p:sp>
      <p:sp>
        <p:nvSpPr>
          <p:cNvPr id="65" name="Shape 24">
            <a:extLst>
              <a:ext uri="{FF2B5EF4-FFF2-40B4-BE49-F238E27FC236}">
                <a16:creationId xmlns:a16="http://schemas.microsoft.com/office/drawing/2014/main" id="{117D8223-C111-A675-8F54-3CCCF5360226}"/>
              </a:ext>
            </a:extLst>
          </p:cNvPr>
          <p:cNvSpPr/>
          <p:nvPr/>
        </p:nvSpPr>
        <p:spPr>
          <a:xfrm>
            <a:off x="464515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67" name="Text 25">
            <a:extLst>
              <a:ext uri="{FF2B5EF4-FFF2-40B4-BE49-F238E27FC236}">
                <a16:creationId xmlns:a16="http://schemas.microsoft.com/office/drawing/2014/main" id="{14466B1C-8B96-C8FC-8BCD-89F54542B5AD}"/>
              </a:ext>
            </a:extLst>
          </p:cNvPr>
          <p:cNvSpPr/>
          <p:nvPr/>
        </p:nvSpPr>
        <p:spPr>
          <a:xfrm>
            <a:off x="4298061" y="3429000"/>
            <a:ext cx="1165098" cy="192405"/>
          </a:xfrm>
          <a:prstGeom prst="rect">
            <a:avLst/>
          </a:prstGeom>
          <a:noFill/>
          <a:ln/>
        </p:spPr>
        <p:txBody>
          <a:bodyPr wrap="square" lIns="0" tIns="0" rIns="0" bIns="0" rtlCol="0" anchor="ctr"/>
          <a:lstStyle/>
          <a:p>
            <a:pPr algn="ctr"/>
            <a:r>
              <a:rPr lang="en-US" b="1">
                <a:solidFill>
                  <a:srgbClr val="021E5E"/>
                </a:solidFill>
                <a:latin typeface="Figtree"/>
                <a:ea typeface="Figtree"/>
              </a:rPr>
              <a:t>27 Aug 26</a:t>
            </a:r>
          </a:p>
        </p:txBody>
      </p:sp>
      <p:sp>
        <p:nvSpPr>
          <p:cNvPr id="69" name="Text 26">
            <a:extLst>
              <a:ext uri="{FF2B5EF4-FFF2-40B4-BE49-F238E27FC236}">
                <a16:creationId xmlns:a16="http://schemas.microsoft.com/office/drawing/2014/main" id="{A6D7C085-C588-4995-2295-57304E298461}"/>
              </a:ext>
            </a:extLst>
          </p:cNvPr>
          <p:cNvSpPr/>
          <p:nvPr/>
        </p:nvSpPr>
        <p:spPr>
          <a:xfrm>
            <a:off x="4301871" y="3786378"/>
            <a:ext cx="1176528" cy="707136"/>
          </a:xfrm>
          <a:prstGeom prst="rect">
            <a:avLst/>
          </a:prstGeom>
          <a:noFill/>
          <a:ln/>
        </p:spPr>
        <p:txBody>
          <a:bodyPr wrap="square" lIns="127" tIns="127" rIns="127" bIns="127" rtlCol="0" anchor="ctr">
            <a:noAutofit/>
          </a:bodyPr>
          <a:lstStyle/>
          <a:p>
            <a:pPr marL="0" indent="0" algn="ctr">
              <a:buNone/>
            </a:pPr>
            <a:r>
              <a:rPr lang="en-US" sz="1400">
                <a:solidFill>
                  <a:srgbClr val="201E2E"/>
                </a:solidFill>
                <a:latin typeface="Figtree" pitchFamily="34" charset="0"/>
                <a:ea typeface="Figtree" pitchFamily="34" charset="-122"/>
                <a:cs typeface="Figtree" pitchFamily="34" charset="-120"/>
              </a:rPr>
              <a:t>Consultation</a:t>
            </a:r>
            <a:endParaRPr lang="en-US" sz="1400"/>
          </a:p>
          <a:p>
            <a:pPr marL="0" indent="0" algn="ctr">
              <a:buNone/>
            </a:pPr>
            <a:r>
              <a:rPr lang="en-US" sz="1400">
                <a:solidFill>
                  <a:srgbClr val="201E2E"/>
                </a:solidFill>
                <a:latin typeface="Figtree" pitchFamily="34" charset="0"/>
                <a:ea typeface="Figtree" pitchFamily="34" charset="-122"/>
                <a:cs typeface="Figtree" pitchFamily="34" charset="-120"/>
              </a:rPr>
              <a:t>planned to open</a:t>
            </a:r>
            <a:endParaRPr lang="en-US" sz="1400"/>
          </a:p>
        </p:txBody>
      </p:sp>
      <p:sp>
        <p:nvSpPr>
          <p:cNvPr id="71" name="Shape 27">
            <a:extLst>
              <a:ext uri="{FF2B5EF4-FFF2-40B4-BE49-F238E27FC236}">
                <a16:creationId xmlns:a16="http://schemas.microsoft.com/office/drawing/2014/main" id="{CE2B64C1-73BD-321E-C27B-CDB9F31683D4}"/>
              </a:ext>
            </a:extLst>
          </p:cNvPr>
          <p:cNvSpPr/>
          <p:nvPr/>
        </p:nvSpPr>
        <p:spPr>
          <a:xfrm>
            <a:off x="592531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73" name="Text 28">
            <a:extLst>
              <a:ext uri="{FF2B5EF4-FFF2-40B4-BE49-F238E27FC236}">
                <a16:creationId xmlns:a16="http://schemas.microsoft.com/office/drawing/2014/main" id="{C60DC533-CDA8-E2C9-01B7-35CE5AC30B47}"/>
              </a:ext>
            </a:extLst>
          </p:cNvPr>
          <p:cNvSpPr/>
          <p:nvPr/>
        </p:nvSpPr>
        <p:spPr>
          <a:xfrm>
            <a:off x="5349621" y="1801312"/>
            <a:ext cx="1307883" cy="563523"/>
          </a:xfrm>
          <a:prstGeom prst="rect">
            <a:avLst/>
          </a:prstGeom>
          <a:noFill/>
          <a:ln/>
        </p:spPr>
        <p:txBody>
          <a:bodyPr wrap="square" lIns="0" tIns="0" rIns="0" bIns="0" rtlCol="0" anchor="ctr"/>
          <a:lstStyle/>
          <a:p>
            <a:pPr algn="ctr"/>
            <a:r>
              <a:rPr lang="en-US" b="1">
                <a:solidFill>
                  <a:srgbClr val="021E5E"/>
                </a:solidFill>
                <a:latin typeface="Figtree"/>
                <a:ea typeface="Figtree"/>
              </a:rPr>
              <a:t>17 Sept 26</a:t>
            </a:r>
            <a:endParaRPr lang="en-US"/>
          </a:p>
        </p:txBody>
      </p:sp>
      <p:sp>
        <p:nvSpPr>
          <p:cNvPr id="75" name="Text 29">
            <a:extLst>
              <a:ext uri="{FF2B5EF4-FFF2-40B4-BE49-F238E27FC236}">
                <a16:creationId xmlns:a16="http://schemas.microsoft.com/office/drawing/2014/main" id="{B3EED696-E760-925E-852A-7193B9185E4C}"/>
              </a:ext>
            </a:extLst>
          </p:cNvPr>
          <p:cNvSpPr/>
          <p:nvPr/>
        </p:nvSpPr>
        <p:spPr>
          <a:xfrm>
            <a:off x="5477256" y="2487168"/>
            <a:ext cx="1024128" cy="384048"/>
          </a:xfrm>
          <a:prstGeom prst="rect">
            <a:avLst/>
          </a:prstGeom>
          <a:noFill/>
          <a:ln/>
        </p:spPr>
        <p:txBody>
          <a:bodyPr wrap="square" lIns="127" tIns="127" rIns="127" bIns="127" rtlCol="0" anchor="ctr">
            <a:noAutofit/>
          </a:bodyPr>
          <a:lstStyle/>
          <a:p>
            <a:pPr algn="ctr"/>
            <a:r>
              <a:rPr lang="en-US" sz="1400">
                <a:solidFill>
                  <a:srgbClr val="201E2E"/>
                </a:solidFill>
                <a:latin typeface="Figtree"/>
                <a:ea typeface="Figtree"/>
              </a:rPr>
              <a:t>Consultation Close</a:t>
            </a:r>
            <a:endParaRPr lang="en-US"/>
          </a:p>
        </p:txBody>
      </p:sp>
      <p:sp>
        <p:nvSpPr>
          <p:cNvPr id="77" name="Shape 30">
            <a:extLst>
              <a:ext uri="{FF2B5EF4-FFF2-40B4-BE49-F238E27FC236}">
                <a16:creationId xmlns:a16="http://schemas.microsoft.com/office/drawing/2014/main" id="{21225B08-1F22-9BB8-6C7C-8231BCB2FFAC}"/>
              </a:ext>
            </a:extLst>
          </p:cNvPr>
          <p:cNvSpPr/>
          <p:nvPr/>
        </p:nvSpPr>
        <p:spPr>
          <a:xfrm>
            <a:off x="720547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79" name="Text 31">
            <a:extLst>
              <a:ext uri="{FF2B5EF4-FFF2-40B4-BE49-F238E27FC236}">
                <a16:creationId xmlns:a16="http://schemas.microsoft.com/office/drawing/2014/main" id="{4B5ED5BD-1FAD-07FB-974C-FCAC62BB58C1}"/>
              </a:ext>
            </a:extLst>
          </p:cNvPr>
          <p:cNvSpPr/>
          <p:nvPr/>
        </p:nvSpPr>
        <p:spPr>
          <a:xfrm>
            <a:off x="6567642" y="3483429"/>
            <a:ext cx="1267605" cy="128452"/>
          </a:xfrm>
          <a:prstGeom prst="rect">
            <a:avLst/>
          </a:prstGeom>
          <a:noFill/>
          <a:ln/>
        </p:spPr>
        <p:txBody>
          <a:bodyPr wrap="square" lIns="0" tIns="0" rIns="0" bIns="0" rtlCol="0" anchor="ctr"/>
          <a:lstStyle/>
          <a:p>
            <a:pPr algn="ctr"/>
            <a:r>
              <a:rPr lang="en-US" b="1">
                <a:solidFill>
                  <a:srgbClr val="021E5E"/>
                </a:solidFill>
                <a:latin typeface="Figtree"/>
                <a:ea typeface="Figtree"/>
                <a:cs typeface="Figtree" pitchFamily="34" charset="-120"/>
              </a:rPr>
              <a:t>29 Oct 26</a:t>
            </a:r>
            <a:endParaRPr lang="en-US">
              <a:latin typeface="Figtree"/>
              <a:ea typeface="Figtree"/>
            </a:endParaRPr>
          </a:p>
        </p:txBody>
      </p:sp>
      <p:sp>
        <p:nvSpPr>
          <p:cNvPr id="81" name="Text 32">
            <a:extLst>
              <a:ext uri="{FF2B5EF4-FFF2-40B4-BE49-F238E27FC236}">
                <a16:creationId xmlns:a16="http://schemas.microsoft.com/office/drawing/2014/main" id="{640F5420-4F3E-51A3-5C3F-377CC65C8F24}"/>
              </a:ext>
            </a:extLst>
          </p:cNvPr>
          <p:cNvSpPr/>
          <p:nvPr/>
        </p:nvSpPr>
        <p:spPr>
          <a:xfrm>
            <a:off x="6614541" y="3786378"/>
            <a:ext cx="1271778" cy="614784"/>
          </a:xfrm>
          <a:prstGeom prst="rect">
            <a:avLst/>
          </a:prstGeom>
          <a:noFill/>
          <a:ln/>
        </p:spPr>
        <p:txBody>
          <a:bodyPr wrap="square" lIns="127" tIns="127" rIns="127" bIns="127" rtlCol="0" anchor="ctr">
            <a:noAutofit/>
          </a:bodyPr>
          <a:lstStyle/>
          <a:p>
            <a:pPr marL="0" indent="0" algn="ctr">
              <a:buNone/>
            </a:pPr>
            <a:r>
              <a:rPr lang="en-US" sz="1400">
                <a:solidFill>
                  <a:srgbClr val="201E2E"/>
                </a:solidFill>
                <a:latin typeface="Figtree" pitchFamily="34" charset="0"/>
                <a:ea typeface="Figtree" pitchFamily="34" charset="-122"/>
                <a:cs typeface="Figtree" pitchFamily="34" charset="-120"/>
              </a:rPr>
              <a:t>Government</a:t>
            </a:r>
            <a:endParaRPr lang="en-US" sz="1400"/>
          </a:p>
          <a:p>
            <a:pPr algn="ctr"/>
            <a:r>
              <a:rPr lang="en-US" sz="1400">
                <a:solidFill>
                  <a:srgbClr val="201E2E"/>
                </a:solidFill>
                <a:latin typeface="Figtree"/>
                <a:ea typeface="Figtree"/>
              </a:rPr>
              <a:t>Response (Decision)</a:t>
            </a:r>
            <a:endParaRPr lang="en-US" sz="1400">
              <a:latin typeface="Figtree"/>
            </a:endParaRPr>
          </a:p>
        </p:txBody>
      </p:sp>
      <p:sp>
        <p:nvSpPr>
          <p:cNvPr id="83" name="Shape 33">
            <a:extLst>
              <a:ext uri="{FF2B5EF4-FFF2-40B4-BE49-F238E27FC236}">
                <a16:creationId xmlns:a16="http://schemas.microsoft.com/office/drawing/2014/main" id="{E578C51F-1D31-B0F1-F090-35AF6DA793DB}"/>
              </a:ext>
            </a:extLst>
          </p:cNvPr>
          <p:cNvSpPr/>
          <p:nvPr/>
        </p:nvSpPr>
        <p:spPr>
          <a:xfrm>
            <a:off x="848563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85" name="Text 34">
            <a:extLst>
              <a:ext uri="{FF2B5EF4-FFF2-40B4-BE49-F238E27FC236}">
                <a16:creationId xmlns:a16="http://schemas.microsoft.com/office/drawing/2014/main" id="{3FE073A6-A9C1-8B47-C2D3-B33D004E1846}"/>
              </a:ext>
            </a:extLst>
          </p:cNvPr>
          <p:cNvSpPr/>
          <p:nvPr/>
        </p:nvSpPr>
        <p:spPr>
          <a:xfrm>
            <a:off x="8129016" y="1986915"/>
            <a:ext cx="841248" cy="182880"/>
          </a:xfrm>
          <a:prstGeom prst="rect">
            <a:avLst/>
          </a:prstGeom>
          <a:noFill/>
          <a:ln/>
        </p:spPr>
        <p:txBody>
          <a:bodyPr wrap="square" lIns="0" tIns="0" rIns="0" bIns="0" rtlCol="0" anchor="ctr"/>
          <a:lstStyle/>
          <a:p>
            <a:pPr marL="0" indent="0" algn="ctr">
              <a:buNone/>
            </a:pPr>
            <a:r>
              <a:rPr lang="en-US" b="1">
                <a:solidFill>
                  <a:srgbClr val="021E5E"/>
                </a:solidFill>
                <a:latin typeface="Figtree" pitchFamily="34" charset="0"/>
                <a:ea typeface="Figtree" pitchFamily="34" charset="-122"/>
                <a:cs typeface="Figtree" pitchFamily="34" charset="-120"/>
              </a:rPr>
              <a:t>Nov 26</a:t>
            </a:r>
            <a:endParaRPr lang="en-US"/>
          </a:p>
        </p:txBody>
      </p:sp>
      <p:sp>
        <p:nvSpPr>
          <p:cNvPr id="87" name="Text 35">
            <a:extLst>
              <a:ext uri="{FF2B5EF4-FFF2-40B4-BE49-F238E27FC236}">
                <a16:creationId xmlns:a16="http://schemas.microsoft.com/office/drawing/2014/main" id="{11C5B7B3-DC26-7292-B3CD-8B5CA3B8BB9F}"/>
              </a:ext>
            </a:extLst>
          </p:cNvPr>
          <p:cNvSpPr/>
          <p:nvPr/>
        </p:nvSpPr>
        <p:spPr>
          <a:xfrm>
            <a:off x="8037576" y="2487168"/>
            <a:ext cx="1024128" cy="384048"/>
          </a:xfrm>
          <a:prstGeom prst="rect">
            <a:avLst/>
          </a:prstGeom>
          <a:noFill/>
          <a:ln/>
        </p:spPr>
        <p:txBody>
          <a:bodyPr wrap="square" lIns="127" tIns="127" rIns="127" bIns="127" rtlCol="0" anchor="ctr">
            <a:normAutofit/>
          </a:bodyPr>
          <a:lstStyle/>
          <a:p>
            <a:pPr marL="0" indent="0" algn="ctr">
              <a:buNone/>
            </a:pPr>
            <a:r>
              <a:rPr lang="en-US" sz="1400">
                <a:solidFill>
                  <a:srgbClr val="201E2E"/>
                </a:solidFill>
                <a:latin typeface="Figtree" pitchFamily="34" charset="0"/>
                <a:ea typeface="Figtree" pitchFamily="34" charset="-122"/>
                <a:cs typeface="Figtree" pitchFamily="34" charset="-120"/>
              </a:rPr>
              <a:t>REC release</a:t>
            </a:r>
            <a:endParaRPr lang="en-US" sz="1400"/>
          </a:p>
        </p:txBody>
      </p:sp>
      <p:sp>
        <p:nvSpPr>
          <p:cNvPr id="89" name="Shape 36">
            <a:extLst>
              <a:ext uri="{FF2B5EF4-FFF2-40B4-BE49-F238E27FC236}">
                <a16:creationId xmlns:a16="http://schemas.microsoft.com/office/drawing/2014/main" id="{5BC6F255-1AAF-352A-0BD6-16FECFF77126}"/>
              </a:ext>
            </a:extLst>
          </p:cNvPr>
          <p:cNvSpPr/>
          <p:nvPr/>
        </p:nvSpPr>
        <p:spPr>
          <a:xfrm>
            <a:off x="976579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91" name="Text 37">
            <a:extLst>
              <a:ext uri="{FF2B5EF4-FFF2-40B4-BE49-F238E27FC236}">
                <a16:creationId xmlns:a16="http://schemas.microsoft.com/office/drawing/2014/main" id="{A567515A-F801-47FE-E35A-1BC8AFCC12B9}"/>
              </a:ext>
            </a:extLst>
          </p:cNvPr>
          <p:cNvSpPr/>
          <p:nvPr/>
        </p:nvSpPr>
        <p:spPr>
          <a:xfrm>
            <a:off x="9418701" y="3486150"/>
            <a:ext cx="1174623" cy="135255"/>
          </a:xfrm>
          <a:prstGeom prst="rect">
            <a:avLst/>
          </a:prstGeom>
          <a:noFill/>
          <a:ln/>
        </p:spPr>
        <p:txBody>
          <a:bodyPr wrap="square" lIns="0" tIns="0" rIns="0" bIns="0" rtlCol="0" anchor="ctr"/>
          <a:lstStyle/>
          <a:p>
            <a:pPr algn="ctr"/>
            <a:r>
              <a:rPr lang="en-US" b="1">
                <a:solidFill>
                  <a:srgbClr val="021E5E"/>
                </a:solidFill>
                <a:latin typeface="Figtree"/>
                <a:ea typeface="Figtree"/>
                <a:cs typeface="Figtree" pitchFamily="34" charset="-120"/>
              </a:rPr>
              <a:t>8 Jan 27</a:t>
            </a:r>
            <a:endParaRPr lang="en-US">
              <a:latin typeface="Aptos"/>
            </a:endParaRPr>
          </a:p>
        </p:txBody>
      </p:sp>
      <p:sp>
        <p:nvSpPr>
          <p:cNvPr id="93" name="Text 38">
            <a:extLst>
              <a:ext uri="{FF2B5EF4-FFF2-40B4-BE49-F238E27FC236}">
                <a16:creationId xmlns:a16="http://schemas.microsoft.com/office/drawing/2014/main" id="{FBA6066D-1CEA-7B08-6CC5-ED7AE9A20040}"/>
              </a:ext>
            </a:extLst>
          </p:cNvPr>
          <p:cNvSpPr/>
          <p:nvPr/>
        </p:nvSpPr>
        <p:spPr>
          <a:xfrm>
            <a:off x="9298686" y="3805428"/>
            <a:ext cx="1538478" cy="692586"/>
          </a:xfrm>
          <a:prstGeom prst="rect">
            <a:avLst/>
          </a:prstGeom>
          <a:noFill/>
          <a:ln/>
        </p:spPr>
        <p:txBody>
          <a:bodyPr wrap="square" lIns="127" tIns="127" rIns="127" bIns="127" rtlCol="0" anchor="ctr">
            <a:noAutofit/>
          </a:bodyPr>
          <a:lstStyle/>
          <a:p>
            <a:pPr algn="ctr"/>
            <a:r>
              <a:rPr lang="en-US" sz="1400">
                <a:solidFill>
                  <a:srgbClr val="201E2E"/>
                </a:solidFill>
                <a:latin typeface="Figtree"/>
                <a:ea typeface="Figtree"/>
                <a:cs typeface="Figtree" pitchFamily="34" charset="-120"/>
              </a:rPr>
              <a:t>Testing Attestations and</a:t>
            </a:r>
            <a:endParaRPr lang="en-US" sz="1400">
              <a:latin typeface="Figtree"/>
              <a:ea typeface="Figtree"/>
            </a:endParaRPr>
          </a:p>
          <a:p>
            <a:pPr algn="ctr"/>
            <a:r>
              <a:rPr lang="en-US" sz="1400">
                <a:solidFill>
                  <a:srgbClr val="201E2E"/>
                </a:solidFill>
                <a:latin typeface="Figtree"/>
                <a:ea typeface="Figtree"/>
              </a:rPr>
              <a:t>Assurance </a:t>
            </a:r>
            <a:endParaRPr lang="en-US" sz="1400">
              <a:latin typeface="Figtree"/>
            </a:endParaRPr>
          </a:p>
        </p:txBody>
      </p:sp>
      <p:sp>
        <p:nvSpPr>
          <p:cNvPr id="95" name="Shape 39">
            <a:extLst>
              <a:ext uri="{FF2B5EF4-FFF2-40B4-BE49-F238E27FC236}">
                <a16:creationId xmlns:a16="http://schemas.microsoft.com/office/drawing/2014/main" id="{2D6FCAE2-7922-B30C-A0C9-59E91D218B15}"/>
              </a:ext>
            </a:extLst>
          </p:cNvPr>
          <p:cNvSpPr/>
          <p:nvPr/>
        </p:nvSpPr>
        <p:spPr>
          <a:xfrm>
            <a:off x="11045952" y="3072384"/>
            <a:ext cx="128016" cy="128016"/>
          </a:xfrm>
          <a:prstGeom prst="ellipse">
            <a:avLst/>
          </a:prstGeom>
          <a:solidFill>
            <a:srgbClr val="4D38F5"/>
          </a:solidFill>
          <a:ln w="12700">
            <a:solidFill>
              <a:srgbClr val="4D38F5"/>
            </a:solidFill>
            <a:prstDash val="solid"/>
          </a:ln>
        </p:spPr>
        <p:txBody>
          <a:bodyPr/>
          <a:lstStyle/>
          <a:p>
            <a:endParaRPr lang="en-GB" sz="2800"/>
          </a:p>
        </p:txBody>
      </p:sp>
      <p:sp>
        <p:nvSpPr>
          <p:cNvPr id="97" name="Text 40">
            <a:extLst>
              <a:ext uri="{FF2B5EF4-FFF2-40B4-BE49-F238E27FC236}">
                <a16:creationId xmlns:a16="http://schemas.microsoft.com/office/drawing/2014/main" id="{B4A217D8-203B-8113-2D2C-57C48CA536FE}"/>
              </a:ext>
            </a:extLst>
          </p:cNvPr>
          <p:cNvSpPr/>
          <p:nvPr/>
        </p:nvSpPr>
        <p:spPr>
          <a:xfrm>
            <a:off x="10433304" y="1994535"/>
            <a:ext cx="1224153" cy="156209"/>
          </a:xfrm>
          <a:prstGeom prst="rect">
            <a:avLst/>
          </a:prstGeom>
          <a:noFill/>
          <a:ln/>
        </p:spPr>
        <p:txBody>
          <a:bodyPr wrap="square" lIns="0" tIns="0" rIns="0" bIns="0" rtlCol="0" anchor="ctr"/>
          <a:lstStyle/>
          <a:p>
            <a:pPr algn="ctr"/>
            <a:r>
              <a:rPr lang="en-US" b="1">
                <a:solidFill>
                  <a:srgbClr val="021E5E"/>
                </a:solidFill>
                <a:latin typeface="Figtree"/>
                <a:ea typeface="Figtree"/>
                <a:cs typeface="Figtree" pitchFamily="34" charset="-120"/>
              </a:rPr>
              <a:t>18 Feb 27</a:t>
            </a:r>
            <a:endParaRPr lang="en-US">
              <a:latin typeface="Figtree"/>
            </a:endParaRPr>
          </a:p>
        </p:txBody>
      </p:sp>
      <p:sp>
        <p:nvSpPr>
          <p:cNvPr id="99" name="Text 41">
            <a:extLst>
              <a:ext uri="{FF2B5EF4-FFF2-40B4-BE49-F238E27FC236}">
                <a16:creationId xmlns:a16="http://schemas.microsoft.com/office/drawing/2014/main" id="{1EA201D0-CDAC-52C4-70A8-BCC3258C8B58}"/>
              </a:ext>
            </a:extLst>
          </p:cNvPr>
          <p:cNvSpPr/>
          <p:nvPr/>
        </p:nvSpPr>
        <p:spPr>
          <a:xfrm>
            <a:off x="10597896" y="2487168"/>
            <a:ext cx="1024128" cy="384048"/>
          </a:xfrm>
          <a:prstGeom prst="rect">
            <a:avLst/>
          </a:prstGeom>
          <a:noFill/>
          <a:ln/>
        </p:spPr>
        <p:txBody>
          <a:bodyPr wrap="square" lIns="127" tIns="127" rIns="127" bIns="127" rtlCol="0" anchor="ctr">
            <a:normAutofit fontScale="92500" lnSpcReduction="10000"/>
          </a:bodyPr>
          <a:lstStyle/>
          <a:p>
            <a:pPr marL="0" indent="0" algn="ctr">
              <a:buNone/>
            </a:pPr>
            <a:r>
              <a:rPr lang="en-US" sz="1400">
                <a:solidFill>
                  <a:srgbClr val="201E2E"/>
                </a:solidFill>
                <a:latin typeface="Figtree" pitchFamily="34" charset="0"/>
                <a:ea typeface="Figtree" pitchFamily="34" charset="-122"/>
                <a:cs typeface="Figtree" pitchFamily="34" charset="-120"/>
              </a:rPr>
              <a:t>Phase 1a</a:t>
            </a:r>
            <a:endParaRPr lang="en-US" sz="1400"/>
          </a:p>
          <a:p>
            <a:pPr marL="0" indent="0" algn="ctr">
              <a:buNone/>
            </a:pPr>
            <a:r>
              <a:rPr lang="en-US" sz="1400">
                <a:solidFill>
                  <a:srgbClr val="201E2E"/>
                </a:solidFill>
                <a:latin typeface="Figtree" pitchFamily="34" charset="0"/>
                <a:ea typeface="Figtree" pitchFamily="34" charset="-122"/>
                <a:cs typeface="Figtree" pitchFamily="34" charset="-120"/>
              </a:rPr>
              <a:t>go-live</a:t>
            </a:r>
            <a:endParaRPr lang="en-US" sz="1400"/>
          </a:p>
        </p:txBody>
      </p:sp>
      <p:sp>
        <p:nvSpPr>
          <p:cNvPr id="101" name="Shape 42">
            <a:extLst>
              <a:ext uri="{FF2B5EF4-FFF2-40B4-BE49-F238E27FC236}">
                <a16:creationId xmlns:a16="http://schemas.microsoft.com/office/drawing/2014/main" id="{E61B34A5-3C7B-5CE4-1371-ACA901C5405C}"/>
              </a:ext>
            </a:extLst>
          </p:cNvPr>
          <p:cNvSpPr/>
          <p:nvPr/>
        </p:nvSpPr>
        <p:spPr>
          <a:xfrm>
            <a:off x="841248" y="4919472"/>
            <a:ext cx="5257800" cy="868680"/>
          </a:xfrm>
          <a:prstGeom prst="roundRect">
            <a:avLst>
              <a:gd name="adj" fmla="val 6316"/>
            </a:avLst>
          </a:prstGeom>
          <a:solidFill>
            <a:srgbClr val="FFFFFF"/>
          </a:solidFill>
          <a:ln w="12700">
            <a:solidFill>
              <a:srgbClr val="DDE2F0"/>
            </a:solidFill>
            <a:prstDash val="solid"/>
          </a:ln>
        </p:spPr>
        <p:txBody>
          <a:bodyPr/>
          <a:lstStyle/>
          <a:p>
            <a:endParaRPr lang="en-GB"/>
          </a:p>
        </p:txBody>
      </p:sp>
      <p:sp>
        <p:nvSpPr>
          <p:cNvPr id="103" name="Shape 43">
            <a:extLst>
              <a:ext uri="{FF2B5EF4-FFF2-40B4-BE49-F238E27FC236}">
                <a16:creationId xmlns:a16="http://schemas.microsoft.com/office/drawing/2014/main" id="{02C2565A-0702-E367-3364-5BA835D4546C}"/>
              </a:ext>
            </a:extLst>
          </p:cNvPr>
          <p:cNvSpPr/>
          <p:nvPr/>
        </p:nvSpPr>
        <p:spPr>
          <a:xfrm>
            <a:off x="841248" y="4919472"/>
            <a:ext cx="5257800" cy="50292"/>
          </a:xfrm>
          <a:prstGeom prst="rect">
            <a:avLst/>
          </a:prstGeom>
          <a:solidFill>
            <a:srgbClr val="4D38F5"/>
          </a:solidFill>
          <a:ln w="12700">
            <a:solidFill>
              <a:srgbClr val="4D38F5"/>
            </a:solidFill>
            <a:prstDash val="solid"/>
          </a:ln>
        </p:spPr>
        <p:txBody>
          <a:bodyPr/>
          <a:lstStyle/>
          <a:p>
            <a:endParaRPr lang="en-GB"/>
          </a:p>
        </p:txBody>
      </p:sp>
      <p:sp>
        <p:nvSpPr>
          <p:cNvPr id="105" name="Text 44">
            <a:extLst>
              <a:ext uri="{FF2B5EF4-FFF2-40B4-BE49-F238E27FC236}">
                <a16:creationId xmlns:a16="http://schemas.microsoft.com/office/drawing/2014/main" id="{6D63AA12-1646-47BA-A341-AD697113E579}"/>
              </a:ext>
            </a:extLst>
          </p:cNvPr>
          <p:cNvSpPr/>
          <p:nvPr/>
        </p:nvSpPr>
        <p:spPr>
          <a:xfrm>
            <a:off x="1005840" y="5102352"/>
            <a:ext cx="4928616" cy="256032"/>
          </a:xfrm>
          <a:prstGeom prst="rect">
            <a:avLst/>
          </a:prstGeom>
          <a:noFill/>
          <a:ln/>
        </p:spPr>
        <p:txBody>
          <a:bodyPr wrap="square" lIns="381" tIns="381" rIns="381" bIns="381" rtlCol="0" anchor="t">
            <a:normAutofit/>
          </a:bodyPr>
          <a:lstStyle/>
          <a:p>
            <a:pPr marL="0" indent="0">
              <a:buNone/>
            </a:pPr>
            <a:r>
              <a:rPr lang="en-US" sz="1440" b="1">
                <a:solidFill>
                  <a:srgbClr val="021E5E"/>
                </a:solidFill>
                <a:latin typeface="Figtree" pitchFamily="34" charset="0"/>
                <a:ea typeface="Figtree" pitchFamily="34" charset="-122"/>
                <a:cs typeface="Figtree" pitchFamily="34" charset="-120"/>
              </a:rPr>
              <a:t>Working assumption</a:t>
            </a:r>
            <a:endParaRPr lang="en-US" sz="1440"/>
          </a:p>
        </p:txBody>
      </p:sp>
      <p:sp>
        <p:nvSpPr>
          <p:cNvPr id="107" name="Text 45">
            <a:extLst>
              <a:ext uri="{FF2B5EF4-FFF2-40B4-BE49-F238E27FC236}">
                <a16:creationId xmlns:a16="http://schemas.microsoft.com/office/drawing/2014/main" id="{CB429807-DE03-E5A1-239A-41EBE4D941FA}"/>
              </a:ext>
            </a:extLst>
          </p:cNvPr>
          <p:cNvSpPr/>
          <p:nvPr/>
        </p:nvSpPr>
        <p:spPr>
          <a:xfrm>
            <a:off x="1005840" y="5356106"/>
            <a:ext cx="4921495" cy="361001"/>
          </a:xfrm>
          <a:prstGeom prst="rect">
            <a:avLst/>
          </a:prstGeom>
          <a:noFill/>
          <a:ln/>
        </p:spPr>
        <p:txBody>
          <a:bodyPr wrap="square" lIns="381" tIns="381" rIns="381" bIns="381" rtlCol="0" anchor="t">
            <a:noAutofit/>
          </a:bodyPr>
          <a:lstStyle/>
          <a:p>
            <a:r>
              <a:rPr lang="en-US" sz="1000">
                <a:solidFill>
                  <a:srgbClr val="201E2E"/>
                </a:solidFill>
                <a:latin typeface="Figtree"/>
                <a:ea typeface="Figtree"/>
                <a:cs typeface="Figtree" pitchFamily="34" charset="-120"/>
              </a:rPr>
              <a:t>Continue build and test against the May 2026 </a:t>
            </a:r>
            <a:r>
              <a:rPr lang="en-US" sz="1000">
                <a:solidFill>
                  <a:srgbClr val="201E2E"/>
                </a:solidFill>
                <a:latin typeface="Figtree"/>
                <a:ea typeface="Figtree" pitchFamily="34" charset="-122"/>
                <a:cs typeface="Figtree" pitchFamily="34" charset="-120"/>
              </a:rPr>
              <a:t>baseline while reviewing the proposed changes.</a:t>
            </a:r>
            <a:endParaRPr lang="en-US" sz="1000">
              <a:latin typeface="Figtree"/>
            </a:endParaRPr>
          </a:p>
        </p:txBody>
      </p:sp>
      <p:sp>
        <p:nvSpPr>
          <p:cNvPr id="109" name="Shape 46">
            <a:extLst>
              <a:ext uri="{FF2B5EF4-FFF2-40B4-BE49-F238E27FC236}">
                <a16:creationId xmlns:a16="http://schemas.microsoft.com/office/drawing/2014/main" id="{15509445-1EC3-C370-E0C2-4B894356C469}"/>
              </a:ext>
            </a:extLst>
          </p:cNvPr>
          <p:cNvSpPr/>
          <p:nvPr/>
        </p:nvSpPr>
        <p:spPr>
          <a:xfrm>
            <a:off x="6272784" y="4919472"/>
            <a:ext cx="5074920" cy="868680"/>
          </a:xfrm>
          <a:prstGeom prst="roundRect">
            <a:avLst>
              <a:gd name="adj" fmla="val 6316"/>
            </a:avLst>
          </a:prstGeom>
          <a:solidFill>
            <a:srgbClr val="FFFFFF"/>
          </a:solidFill>
          <a:ln w="12700">
            <a:solidFill>
              <a:srgbClr val="DDE2F0"/>
            </a:solidFill>
            <a:prstDash val="solid"/>
          </a:ln>
        </p:spPr>
        <p:txBody>
          <a:bodyPr/>
          <a:lstStyle/>
          <a:p>
            <a:endParaRPr lang="en-GB"/>
          </a:p>
        </p:txBody>
      </p:sp>
      <p:sp>
        <p:nvSpPr>
          <p:cNvPr id="111" name="Shape 47">
            <a:extLst>
              <a:ext uri="{FF2B5EF4-FFF2-40B4-BE49-F238E27FC236}">
                <a16:creationId xmlns:a16="http://schemas.microsoft.com/office/drawing/2014/main" id="{BA371E0B-7501-7DCA-3705-F3A6C218504F}"/>
              </a:ext>
            </a:extLst>
          </p:cNvPr>
          <p:cNvSpPr/>
          <p:nvPr/>
        </p:nvSpPr>
        <p:spPr>
          <a:xfrm>
            <a:off x="6272784" y="4919472"/>
            <a:ext cx="5074920" cy="50292"/>
          </a:xfrm>
          <a:prstGeom prst="rect">
            <a:avLst/>
          </a:prstGeom>
          <a:solidFill>
            <a:srgbClr val="4D38F5"/>
          </a:solidFill>
          <a:ln w="12700">
            <a:solidFill>
              <a:srgbClr val="4D38F5"/>
            </a:solidFill>
            <a:prstDash val="solid"/>
          </a:ln>
        </p:spPr>
        <p:txBody>
          <a:bodyPr/>
          <a:lstStyle/>
          <a:p>
            <a:endParaRPr lang="en-GB"/>
          </a:p>
        </p:txBody>
      </p:sp>
      <p:sp>
        <p:nvSpPr>
          <p:cNvPr id="113" name="Text 48">
            <a:extLst>
              <a:ext uri="{FF2B5EF4-FFF2-40B4-BE49-F238E27FC236}">
                <a16:creationId xmlns:a16="http://schemas.microsoft.com/office/drawing/2014/main" id="{C805DBB8-69CA-9B7F-5169-DCE1647781FA}"/>
              </a:ext>
            </a:extLst>
          </p:cNvPr>
          <p:cNvSpPr/>
          <p:nvPr/>
        </p:nvSpPr>
        <p:spPr>
          <a:xfrm>
            <a:off x="6437376" y="5102352"/>
            <a:ext cx="4745736" cy="256032"/>
          </a:xfrm>
          <a:prstGeom prst="rect">
            <a:avLst/>
          </a:prstGeom>
          <a:noFill/>
          <a:ln/>
        </p:spPr>
        <p:txBody>
          <a:bodyPr wrap="square" lIns="381" tIns="381" rIns="381" bIns="381" rtlCol="0" anchor="t">
            <a:normAutofit/>
          </a:bodyPr>
          <a:lstStyle/>
          <a:p>
            <a:r>
              <a:rPr lang="en-US" sz="1400" b="1">
                <a:solidFill>
                  <a:srgbClr val="021E5E"/>
                </a:solidFill>
                <a:latin typeface="Figtree"/>
                <a:ea typeface="Figtree"/>
                <a:cs typeface="Figtree" pitchFamily="34" charset="-120"/>
              </a:rPr>
              <a:t>If a material issue is raised during consultation</a:t>
            </a:r>
            <a:endParaRPr lang="en-US" sz="1440">
              <a:latin typeface="Figtree"/>
            </a:endParaRPr>
          </a:p>
        </p:txBody>
      </p:sp>
      <p:sp>
        <p:nvSpPr>
          <p:cNvPr id="115" name="Text 49">
            <a:extLst>
              <a:ext uri="{FF2B5EF4-FFF2-40B4-BE49-F238E27FC236}">
                <a16:creationId xmlns:a16="http://schemas.microsoft.com/office/drawing/2014/main" id="{93B1B150-C812-6A15-4F29-71D2B0C73F98}"/>
              </a:ext>
            </a:extLst>
          </p:cNvPr>
          <p:cNvSpPr/>
          <p:nvPr/>
        </p:nvSpPr>
        <p:spPr>
          <a:xfrm>
            <a:off x="6437376" y="5356106"/>
            <a:ext cx="4824072" cy="218572"/>
          </a:xfrm>
          <a:prstGeom prst="rect">
            <a:avLst/>
          </a:prstGeom>
          <a:noFill/>
          <a:ln/>
        </p:spPr>
        <p:txBody>
          <a:bodyPr wrap="square" lIns="381" tIns="381" rIns="381" bIns="381" rtlCol="0" anchor="t">
            <a:noAutofit/>
          </a:bodyPr>
          <a:lstStyle/>
          <a:p>
            <a:r>
              <a:rPr lang="en-US" sz="1000">
                <a:solidFill>
                  <a:srgbClr val="201E2E"/>
                </a:solidFill>
                <a:latin typeface="Figtree"/>
                <a:ea typeface="Figtree"/>
                <a:cs typeface="Figtree" pitchFamily="34" charset="-120"/>
              </a:rPr>
              <a:t>Assessment to determine if a fix is required ahead of TI Phase 1a Go-Live</a:t>
            </a:r>
            <a:endParaRPr lang="en-US" sz="1000">
              <a:latin typeface="Figtree"/>
              <a:ea typeface="Figtree"/>
            </a:endParaRPr>
          </a:p>
        </p:txBody>
      </p:sp>
      <p:sp>
        <p:nvSpPr>
          <p:cNvPr id="117" name="Text 25">
            <a:extLst>
              <a:ext uri="{FF2B5EF4-FFF2-40B4-BE49-F238E27FC236}">
                <a16:creationId xmlns:a16="http://schemas.microsoft.com/office/drawing/2014/main" id="{90B0EE6C-1AF1-9880-89A4-F5710E8975F6}"/>
              </a:ext>
            </a:extLst>
          </p:cNvPr>
          <p:cNvSpPr/>
          <p:nvPr/>
        </p:nvSpPr>
        <p:spPr>
          <a:xfrm>
            <a:off x="1321488" y="3335655"/>
            <a:ext cx="1785590" cy="385953"/>
          </a:xfrm>
          <a:prstGeom prst="rect">
            <a:avLst/>
          </a:prstGeom>
          <a:noFill/>
          <a:ln/>
        </p:spPr>
        <p:txBody>
          <a:bodyPr wrap="square" lIns="0" tIns="0" rIns="0" bIns="0" rtlCol="0" anchor="ctr"/>
          <a:lstStyle/>
          <a:p>
            <a:pPr marL="0" indent="0" algn="ctr">
              <a:buNone/>
            </a:pPr>
            <a:r>
              <a:rPr lang="en-US" b="1">
                <a:solidFill>
                  <a:srgbClr val="021E5E"/>
                </a:solidFill>
                <a:latin typeface="Figtree" pitchFamily="34" charset="0"/>
                <a:ea typeface="Figtree" pitchFamily="34" charset="-122"/>
                <a:cs typeface="Figtree" pitchFamily="34" charset="-120"/>
              </a:rPr>
              <a:t>May – July 26</a:t>
            </a:r>
            <a:endParaRPr lang="en-US"/>
          </a:p>
        </p:txBody>
      </p:sp>
      <p:sp>
        <p:nvSpPr>
          <p:cNvPr id="119" name="Text 26">
            <a:extLst>
              <a:ext uri="{FF2B5EF4-FFF2-40B4-BE49-F238E27FC236}">
                <a16:creationId xmlns:a16="http://schemas.microsoft.com/office/drawing/2014/main" id="{28A59B1B-983F-333B-3E05-DECF026B3EBE}"/>
              </a:ext>
            </a:extLst>
          </p:cNvPr>
          <p:cNvSpPr/>
          <p:nvPr/>
        </p:nvSpPr>
        <p:spPr>
          <a:xfrm>
            <a:off x="1497106" y="3810762"/>
            <a:ext cx="1281303" cy="536448"/>
          </a:xfrm>
          <a:prstGeom prst="rect">
            <a:avLst/>
          </a:prstGeom>
          <a:noFill/>
          <a:ln/>
        </p:spPr>
        <p:txBody>
          <a:bodyPr wrap="square" lIns="127" tIns="127" rIns="127" bIns="127" rtlCol="0" anchor="ctr">
            <a:noAutofit/>
          </a:bodyPr>
          <a:lstStyle/>
          <a:p>
            <a:pPr algn="ctr"/>
            <a:r>
              <a:rPr lang="en-US" sz="1400">
                <a:solidFill>
                  <a:srgbClr val="201E2E"/>
                </a:solidFill>
                <a:latin typeface="Figtree"/>
              </a:rPr>
              <a:t>Pilot Testing and Industry </a:t>
            </a:r>
            <a:r>
              <a:rPr lang="en-US" sz="1400" err="1">
                <a:solidFill>
                  <a:srgbClr val="201E2E"/>
                </a:solidFill>
                <a:latin typeface="Figtree"/>
              </a:rPr>
              <a:t>refin</a:t>
            </a:r>
            <a:r>
              <a:rPr lang="en-US" sz="1400">
                <a:solidFill>
                  <a:srgbClr val="201E2E"/>
                </a:solidFill>
                <a:latin typeface="Figtree"/>
              </a:rPr>
              <a:t>ement</a:t>
            </a:r>
            <a:endParaRPr lang="en-US" sz="1400"/>
          </a:p>
        </p:txBody>
      </p:sp>
    </p:spTree>
    <p:extLst>
      <p:ext uri="{BB962C8B-B14F-4D97-AF65-F5344CB8AC3E}">
        <p14:creationId xmlns:p14="http://schemas.microsoft.com/office/powerpoint/2010/main" val="4044961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F5677-59F1-7E96-A0FD-A2142E24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7BC82-5F75-C746-0104-3A52C0BF0341}"/>
              </a:ext>
            </a:extLst>
          </p:cNvPr>
          <p:cNvSpPr txBox="1">
            <a:spLocks noGrp="1"/>
          </p:cNvSpPr>
          <p:nvPr>
            <p:ph type="title"/>
          </p:nvPr>
        </p:nvSpPr>
        <p:spPr>
          <a:xfrm>
            <a:off x="1262978" y="1504946"/>
            <a:ext cx="9666049" cy="3848096"/>
          </a:xfrm>
        </p:spPr>
        <p:txBody>
          <a:bodyPr/>
          <a:lstStyle/>
          <a:p>
            <a:r>
              <a:rPr lang="en-GB" sz="3200">
                <a:solidFill>
                  <a:srgbClr val="1EF395"/>
                </a:solidFill>
                <a:latin typeface="Playfair Display"/>
              </a:rPr>
              <a:t>Annex B: API Technical Specification</a:t>
            </a:r>
          </a:p>
        </p:txBody>
      </p:sp>
    </p:spTree>
    <p:extLst>
      <p:ext uri="{BB962C8B-B14F-4D97-AF65-F5344CB8AC3E}">
        <p14:creationId xmlns:p14="http://schemas.microsoft.com/office/powerpoint/2010/main" val="3603959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F707E-4E9A-4F80-C41F-8E962E8434F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B8C6CE2-BC37-417D-95E2-0E01ACA042D9}"/>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76C6FD26-DAE2-44D8-40A0-151D51D799E3}"/>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Annex B</a:t>
            </a:r>
            <a:endParaRPr lang="en-US" sz="800"/>
          </a:p>
        </p:txBody>
      </p:sp>
      <p:sp>
        <p:nvSpPr>
          <p:cNvPr id="4" name="Text 2">
            <a:extLst>
              <a:ext uri="{FF2B5EF4-FFF2-40B4-BE49-F238E27FC236}">
                <a16:creationId xmlns:a16="http://schemas.microsoft.com/office/drawing/2014/main" id="{69F83935-1588-78BA-F999-D6F62B147651}"/>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pitchFamily="34" charset="0"/>
                <a:ea typeface="Figtree" pitchFamily="34" charset="-122"/>
                <a:cs typeface="Figtree" pitchFamily="34" charset="-120"/>
              </a:rPr>
              <a:t>API: change summary</a:t>
            </a:r>
            <a:endParaRPr lang="en-US" sz="3200"/>
          </a:p>
        </p:txBody>
      </p:sp>
      <p:sp>
        <p:nvSpPr>
          <p:cNvPr id="5" name="Shape 3">
            <a:extLst>
              <a:ext uri="{FF2B5EF4-FFF2-40B4-BE49-F238E27FC236}">
                <a16:creationId xmlns:a16="http://schemas.microsoft.com/office/drawing/2014/main" id="{CEFB030B-8B40-F493-B89C-B3ADD6640B05}"/>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14365C02-3379-5DB7-B52E-8FC8F88EA21C}"/>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6BE18F4C-84C0-F898-36B0-3621C071F28F}"/>
              </a:ext>
            </a:extLst>
          </p:cNvPr>
          <p:cNvSpPr/>
          <p:nvPr/>
        </p:nvSpPr>
        <p:spPr>
          <a:xfrm>
            <a:off x="908406" y="2048615"/>
            <a:ext cx="10370394" cy="623778"/>
          </a:xfrm>
          <a:prstGeom prst="rect">
            <a:avLst/>
          </a:prstGeom>
          <a:noFill/>
          <a:ln/>
        </p:spPr>
        <p:txBody>
          <a:bodyPr wrap="square" lIns="381" tIns="381" rIns="381" bIns="381" rtlCol="0" anchor="t">
            <a:normAutofit fontScale="92500" lnSpcReduction="10000"/>
          </a:bodyPr>
          <a:lstStyle/>
          <a:p>
            <a:r>
              <a:rPr lang="en-US" sz="1650">
                <a:solidFill>
                  <a:srgbClr val="201E2E"/>
                </a:solidFill>
                <a:latin typeface="Figtree"/>
                <a:ea typeface="Figtree"/>
                <a:cs typeface="Figtree" pitchFamily="34" charset="-120"/>
              </a:rPr>
              <a:t>Annex </a:t>
            </a:r>
            <a:r>
              <a:rPr lang="en-US" sz="1600">
                <a:solidFill>
                  <a:srgbClr val="201E2E"/>
                </a:solidFill>
                <a:latin typeface="Figtree"/>
              </a:rPr>
              <a:t>B describes the physical API standard. The consultation propose three principal technical clarifications to the May 2026 baseline, with consequential changes to the EMDS and Data Standards addressed in later slides. They are incremental refinements rather than a redesign of Phase 1a.</a:t>
            </a:r>
          </a:p>
        </p:txBody>
      </p:sp>
      <p:grpSp>
        <p:nvGrpSpPr>
          <p:cNvPr id="6" name="Group 5">
            <a:extLst>
              <a:ext uri="{FF2B5EF4-FFF2-40B4-BE49-F238E27FC236}">
                <a16:creationId xmlns:a16="http://schemas.microsoft.com/office/drawing/2014/main" id="{87C46C46-296A-11AD-9451-A1506C44F82F}"/>
              </a:ext>
            </a:extLst>
          </p:cNvPr>
          <p:cNvGrpSpPr/>
          <p:nvPr/>
        </p:nvGrpSpPr>
        <p:grpSpPr>
          <a:xfrm>
            <a:off x="914400" y="3182769"/>
            <a:ext cx="10378440" cy="2029968"/>
            <a:chOff x="914400" y="2788926"/>
            <a:chExt cx="10378440" cy="2029968"/>
          </a:xfrm>
        </p:grpSpPr>
        <p:sp>
          <p:nvSpPr>
            <p:cNvPr id="10" name="Shape 7">
              <a:extLst>
                <a:ext uri="{FF2B5EF4-FFF2-40B4-BE49-F238E27FC236}">
                  <a16:creationId xmlns:a16="http://schemas.microsoft.com/office/drawing/2014/main" id="{BCFF239E-C8A1-5F36-CAD3-7F907C79DEB5}"/>
                </a:ext>
              </a:extLst>
            </p:cNvPr>
            <p:cNvSpPr/>
            <p:nvPr/>
          </p:nvSpPr>
          <p:spPr>
            <a:xfrm>
              <a:off x="914400" y="2788926"/>
              <a:ext cx="1280160" cy="384048"/>
            </a:xfrm>
            <a:prstGeom prst="rect">
              <a:avLst/>
            </a:prstGeom>
            <a:solidFill>
              <a:srgbClr val="021E5E"/>
            </a:solidFill>
            <a:ln w="12700">
              <a:solidFill>
                <a:srgbClr val="DDE2F0"/>
              </a:solidFill>
              <a:prstDash val="solid"/>
            </a:ln>
          </p:spPr>
          <p:txBody>
            <a:bodyPr/>
            <a:lstStyle/>
            <a:p>
              <a:endParaRPr lang="en-GB"/>
            </a:p>
          </p:txBody>
        </p:sp>
        <p:sp>
          <p:nvSpPr>
            <p:cNvPr id="13" name="Text 8">
              <a:extLst>
                <a:ext uri="{FF2B5EF4-FFF2-40B4-BE49-F238E27FC236}">
                  <a16:creationId xmlns:a16="http://schemas.microsoft.com/office/drawing/2014/main" id="{66EE37D1-9E5F-93C0-F203-19DE71A1D1C1}"/>
                </a:ext>
              </a:extLst>
            </p:cNvPr>
            <p:cNvSpPr/>
            <p:nvPr/>
          </p:nvSpPr>
          <p:spPr>
            <a:xfrm>
              <a:off x="987552" y="2852934"/>
              <a:ext cx="1133856" cy="292608"/>
            </a:xfrm>
            <a:prstGeom prst="rect">
              <a:avLst/>
            </a:prstGeom>
            <a:noFill/>
            <a:ln/>
          </p:spPr>
          <p:txBody>
            <a:bodyPr wrap="square" lIns="0" tIns="0" rIns="0" bIns="0" rtlCol="0" anchor="ctr">
              <a:normAutofit/>
            </a:bodyPr>
            <a:lstStyle/>
            <a:p>
              <a:pPr marL="0" indent="0">
                <a:buNone/>
              </a:pPr>
              <a:r>
                <a:rPr lang="en-US" sz="1200" b="1">
                  <a:solidFill>
                    <a:srgbClr val="FFFFFF"/>
                  </a:solidFill>
                  <a:latin typeface="Figtree" pitchFamily="34" charset="0"/>
                  <a:ea typeface="Figtree" pitchFamily="34" charset="-122"/>
                  <a:cs typeface="Figtree" pitchFamily="34" charset="-120"/>
                </a:rPr>
                <a:t>Change</a:t>
              </a:r>
              <a:endParaRPr lang="en-US" sz="1200"/>
            </a:p>
          </p:txBody>
        </p:sp>
        <p:sp>
          <p:nvSpPr>
            <p:cNvPr id="15" name="Shape 9">
              <a:extLst>
                <a:ext uri="{FF2B5EF4-FFF2-40B4-BE49-F238E27FC236}">
                  <a16:creationId xmlns:a16="http://schemas.microsoft.com/office/drawing/2014/main" id="{415497C4-3F57-9694-AD42-265D188EC128}"/>
                </a:ext>
              </a:extLst>
            </p:cNvPr>
            <p:cNvSpPr/>
            <p:nvPr/>
          </p:nvSpPr>
          <p:spPr>
            <a:xfrm>
              <a:off x="2194560" y="2788926"/>
              <a:ext cx="2743200" cy="384048"/>
            </a:xfrm>
            <a:prstGeom prst="rect">
              <a:avLst/>
            </a:prstGeom>
            <a:solidFill>
              <a:srgbClr val="021E5E"/>
            </a:solidFill>
            <a:ln w="12700">
              <a:solidFill>
                <a:srgbClr val="DDE2F0"/>
              </a:solidFill>
              <a:prstDash val="solid"/>
            </a:ln>
          </p:spPr>
          <p:txBody>
            <a:bodyPr/>
            <a:lstStyle/>
            <a:p>
              <a:endParaRPr lang="en-GB"/>
            </a:p>
          </p:txBody>
        </p:sp>
        <p:sp>
          <p:nvSpPr>
            <p:cNvPr id="18" name="Text 10">
              <a:extLst>
                <a:ext uri="{FF2B5EF4-FFF2-40B4-BE49-F238E27FC236}">
                  <a16:creationId xmlns:a16="http://schemas.microsoft.com/office/drawing/2014/main" id="{37D86818-94BE-A264-DC06-12D5DF00D492}"/>
                </a:ext>
              </a:extLst>
            </p:cNvPr>
            <p:cNvSpPr/>
            <p:nvPr/>
          </p:nvSpPr>
          <p:spPr>
            <a:xfrm>
              <a:off x="2267712" y="2852934"/>
              <a:ext cx="2596896" cy="292608"/>
            </a:xfrm>
            <a:prstGeom prst="rect">
              <a:avLst/>
            </a:prstGeom>
            <a:noFill/>
            <a:ln/>
          </p:spPr>
          <p:txBody>
            <a:bodyPr wrap="square" lIns="0" tIns="0" rIns="0" bIns="0" rtlCol="0" anchor="ctr">
              <a:normAutofit/>
            </a:bodyPr>
            <a:lstStyle/>
            <a:p>
              <a:pPr marL="0" indent="0">
                <a:buNone/>
              </a:pPr>
              <a:r>
                <a:rPr lang="en-US" sz="1200" b="1">
                  <a:solidFill>
                    <a:srgbClr val="FFFFFF"/>
                  </a:solidFill>
                  <a:latin typeface="Figtree" pitchFamily="34" charset="0"/>
                  <a:ea typeface="Figtree" pitchFamily="34" charset="-122"/>
                  <a:cs typeface="Figtree" pitchFamily="34" charset="-120"/>
                </a:rPr>
                <a:t>Area</a:t>
              </a:r>
              <a:endParaRPr lang="en-US" sz="1200"/>
            </a:p>
          </p:txBody>
        </p:sp>
        <p:sp>
          <p:nvSpPr>
            <p:cNvPr id="21" name="Shape 11">
              <a:extLst>
                <a:ext uri="{FF2B5EF4-FFF2-40B4-BE49-F238E27FC236}">
                  <a16:creationId xmlns:a16="http://schemas.microsoft.com/office/drawing/2014/main" id="{6DE8DA4C-6FA3-829B-3658-E32580BEA9A1}"/>
                </a:ext>
              </a:extLst>
            </p:cNvPr>
            <p:cNvSpPr/>
            <p:nvPr/>
          </p:nvSpPr>
          <p:spPr>
            <a:xfrm>
              <a:off x="4937760" y="2788926"/>
              <a:ext cx="6355080" cy="384048"/>
            </a:xfrm>
            <a:prstGeom prst="rect">
              <a:avLst/>
            </a:prstGeom>
            <a:solidFill>
              <a:srgbClr val="021E5E"/>
            </a:solidFill>
            <a:ln w="12700">
              <a:solidFill>
                <a:srgbClr val="DDE2F0"/>
              </a:solidFill>
              <a:prstDash val="solid"/>
            </a:ln>
          </p:spPr>
          <p:txBody>
            <a:bodyPr/>
            <a:lstStyle/>
            <a:p>
              <a:endParaRPr lang="en-GB"/>
            </a:p>
          </p:txBody>
        </p:sp>
        <p:sp>
          <p:nvSpPr>
            <p:cNvPr id="24" name="Text 12">
              <a:extLst>
                <a:ext uri="{FF2B5EF4-FFF2-40B4-BE49-F238E27FC236}">
                  <a16:creationId xmlns:a16="http://schemas.microsoft.com/office/drawing/2014/main" id="{3560B7D9-4733-FFB6-E03B-F2DE8E2DBE38}"/>
                </a:ext>
              </a:extLst>
            </p:cNvPr>
            <p:cNvSpPr/>
            <p:nvPr/>
          </p:nvSpPr>
          <p:spPr>
            <a:xfrm>
              <a:off x="5010912" y="2852934"/>
              <a:ext cx="6208776" cy="292608"/>
            </a:xfrm>
            <a:prstGeom prst="rect">
              <a:avLst/>
            </a:prstGeom>
            <a:noFill/>
            <a:ln/>
          </p:spPr>
          <p:txBody>
            <a:bodyPr wrap="square" lIns="0" tIns="0" rIns="0" bIns="0" rtlCol="0" anchor="ctr">
              <a:normAutofit/>
            </a:bodyPr>
            <a:lstStyle/>
            <a:p>
              <a:pPr marL="0" indent="0">
                <a:buNone/>
              </a:pPr>
              <a:r>
                <a:rPr lang="en-US" sz="1200" b="1">
                  <a:solidFill>
                    <a:srgbClr val="FFFFFF"/>
                  </a:solidFill>
                  <a:latin typeface="Figtree" pitchFamily="34" charset="0"/>
                  <a:ea typeface="Figtree" pitchFamily="34" charset="-122"/>
                  <a:cs typeface="Figtree" pitchFamily="34" charset="-120"/>
                </a:rPr>
                <a:t>Proposed update</a:t>
              </a:r>
              <a:endParaRPr lang="en-US" sz="1200"/>
            </a:p>
          </p:txBody>
        </p:sp>
        <p:sp>
          <p:nvSpPr>
            <p:cNvPr id="27" name="Shape 13">
              <a:extLst>
                <a:ext uri="{FF2B5EF4-FFF2-40B4-BE49-F238E27FC236}">
                  <a16:creationId xmlns:a16="http://schemas.microsoft.com/office/drawing/2014/main" id="{F00B7522-0147-408D-76A5-4CCC1FE65CC6}"/>
                </a:ext>
              </a:extLst>
            </p:cNvPr>
            <p:cNvSpPr/>
            <p:nvPr/>
          </p:nvSpPr>
          <p:spPr>
            <a:xfrm>
              <a:off x="914400" y="3172974"/>
              <a:ext cx="1280160" cy="548640"/>
            </a:xfrm>
            <a:prstGeom prst="rect">
              <a:avLst/>
            </a:prstGeom>
            <a:solidFill>
              <a:srgbClr val="FFFFFF"/>
            </a:solidFill>
            <a:ln w="12700">
              <a:solidFill>
                <a:srgbClr val="DDE2F0"/>
              </a:solidFill>
              <a:prstDash val="solid"/>
            </a:ln>
          </p:spPr>
          <p:txBody>
            <a:bodyPr/>
            <a:lstStyle/>
            <a:p>
              <a:endParaRPr lang="en-GB"/>
            </a:p>
          </p:txBody>
        </p:sp>
        <p:sp>
          <p:nvSpPr>
            <p:cNvPr id="30" name="Text 14">
              <a:extLst>
                <a:ext uri="{FF2B5EF4-FFF2-40B4-BE49-F238E27FC236}">
                  <a16:creationId xmlns:a16="http://schemas.microsoft.com/office/drawing/2014/main" id="{41CFB978-88B9-197B-190B-22FB14773F57}"/>
                </a:ext>
              </a:extLst>
            </p:cNvPr>
            <p:cNvSpPr/>
            <p:nvPr/>
          </p:nvSpPr>
          <p:spPr>
            <a:xfrm>
              <a:off x="987552" y="3236982"/>
              <a:ext cx="113385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CHG-015</a:t>
              </a:r>
              <a:endParaRPr lang="en-US" sz="1270"/>
            </a:p>
          </p:txBody>
        </p:sp>
        <p:sp>
          <p:nvSpPr>
            <p:cNvPr id="33" name="Shape 15">
              <a:extLst>
                <a:ext uri="{FF2B5EF4-FFF2-40B4-BE49-F238E27FC236}">
                  <a16:creationId xmlns:a16="http://schemas.microsoft.com/office/drawing/2014/main" id="{85E535EE-3BB8-53DD-23BE-61837793425C}"/>
                </a:ext>
              </a:extLst>
            </p:cNvPr>
            <p:cNvSpPr/>
            <p:nvPr/>
          </p:nvSpPr>
          <p:spPr>
            <a:xfrm>
              <a:off x="2194560" y="3172974"/>
              <a:ext cx="2743200" cy="548640"/>
            </a:xfrm>
            <a:prstGeom prst="rect">
              <a:avLst/>
            </a:prstGeom>
            <a:solidFill>
              <a:srgbClr val="FFFFFF"/>
            </a:solidFill>
            <a:ln w="12700">
              <a:solidFill>
                <a:srgbClr val="DDE2F0"/>
              </a:solidFill>
              <a:prstDash val="solid"/>
            </a:ln>
          </p:spPr>
          <p:txBody>
            <a:bodyPr/>
            <a:lstStyle/>
            <a:p>
              <a:endParaRPr lang="en-GB"/>
            </a:p>
          </p:txBody>
        </p:sp>
        <p:sp>
          <p:nvSpPr>
            <p:cNvPr id="35" name="Text 16">
              <a:extLst>
                <a:ext uri="{FF2B5EF4-FFF2-40B4-BE49-F238E27FC236}">
                  <a16:creationId xmlns:a16="http://schemas.microsoft.com/office/drawing/2014/main" id="{99960F96-B45F-8834-C8A0-DBFB26C6BBCD}"/>
                </a:ext>
              </a:extLst>
            </p:cNvPr>
            <p:cNvSpPr/>
            <p:nvPr/>
          </p:nvSpPr>
          <p:spPr>
            <a:xfrm>
              <a:off x="2267712" y="3236982"/>
              <a:ext cx="259689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Static and dynamic rates</a:t>
              </a:r>
              <a:endParaRPr lang="en-US" sz="1270"/>
            </a:p>
          </p:txBody>
        </p:sp>
        <p:sp>
          <p:nvSpPr>
            <p:cNvPr id="38" name="Shape 17">
              <a:extLst>
                <a:ext uri="{FF2B5EF4-FFF2-40B4-BE49-F238E27FC236}">
                  <a16:creationId xmlns:a16="http://schemas.microsoft.com/office/drawing/2014/main" id="{65868E29-934D-3DDD-B593-DA1EF6590775}"/>
                </a:ext>
              </a:extLst>
            </p:cNvPr>
            <p:cNvSpPr/>
            <p:nvPr/>
          </p:nvSpPr>
          <p:spPr>
            <a:xfrm>
              <a:off x="4937760" y="3172974"/>
              <a:ext cx="6355080" cy="548640"/>
            </a:xfrm>
            <a:prstGeom prst="rect">
              <a:avLst/>
            </a:prstGeom>
            <a:solidFill>
              <a:srgbClr val="FFFFFF"/>
            </a:solidFill>
            <a:ln w="12700">
              <a:solidFill>
                <a:srgbClr val="DDE2F0"/>
              </a:solidFill>
              <a:prstDash val="solid"/>
            </a:ln>
          </p:spPr>
          <p:txBody>
            <a:bodyPr/>
            <a:lstStyle/>
            <a:p>
              <a:endParaRPr lang="en-GB"/>
            </a:p>
          </p:txBody>
        </p:sp>
        <p:sp>
          <p:nvSpPr>
            <p:cNvPr id="41" name="Text 18">
              <a:extLst>
                <a:ext uri="{FF2B5EF4-FFF2-40B4-BE49-F238E27FC236}">
                  <a16:creationId xmlns:a16="http://schemas.microsoft.com/office/drawing/2014/main" id="{838A8613-E0DE-33C8-511E-3DD37FF63D54}"/>
                </a:ext>
              </a:extLst>
            </p:cNvPr>
            <p:cNvSpPr/>
            <p:nvPr/>
          </p:nvSpPr>
          <p:spPr>
            <a:xfrm>
              <a:off x="5010912" y="3236982"/>
              <a:ext cx="620877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Separates rate structures so the OpenAPI/YAML can validate the correct fields.</a:t>
              </a:r>
              <a:endParaRPr lang="en-US" sz="1270"/>
            </a:p>
          </p:txBody>
        </p:sp>
        <p:sp>
          <p:nvSpPr>
            <p:cNvPr id="43" name="Shape 19">
              <a:extLst>
                <a:ext uri="{FF2B5EF4-FFF2-40B4-BE49-F238E27FC236}">
                  <a16:creationId xmlns:a16="http://schemas.microsoft.com/office/drawing/2014/main" id="{2D3018CE-1EF1-6539-7266-5FB6CD9490E6}"/>
                </a:ext>
              </a:extLst>
            </p:cNvPr>
            <p:cNvSpPr/>
            <p:nvPr/>
          </p:nvSpPr>
          <p:spPr>
            <a:xfrm>
              <a:off x="914400" y="3721614"/>
              <a:ext cx="1280160" cy="548640"/>
            </a:xfrm>
            <a:prstGeom prst="rect">
              <a:avLst/>
            </a:prstGeom>
            <a:solidFill>
              <a:srgbClr val="F4F6FB"/>
            </a:solidFill>
            <a:ln w="12700">
              <a:solidFill>
                <a:srgbClr val="DDE2F0"/>
              </a:solidFill>
              <a:prstDash val="solid"/>
            </a:ln>
          </p:spPr>
          <p:txBody>
            <a:bodyPr/>
            <a:lstStyle/>
            <a:p>
              <a:endParaRPr lang="en-GB"/>
            </a:p>
          </p:txBody>
        </p:sp>
        <p:sp>
          <p:nvSpPr>
            <p:cNvPr id="46" name="Text 20">
              <a:extLst>
                <a:ext uri="{FF2B5EF4-FFF2-40B4-BE49-F238E27FC236}">
                  <a16:creationId xmlns:a16="http://schemas.microsoft.com/office/drawing/2014/main" id="{EC883CC8-30EB-C989-98DE-ACF181F88BB9}"/>
                </a:ext>
              </a:extLst>
            </p:cNvPr>
            <p:cNvSpPr/>
            <p:nvPr/>
          </p:nvSpPr>
          <p:spPr>
            <a:xfrm>
              <a:off x="987552" y="3785622"/>
              <a:ext cx="113385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CHG-018</a:t>
              </a:r>
              <a:endParaRPr lang="en-US" sz="1270"/>
            </a:p>
          </p:txBody>
        </p:sp>
        <p:sp>
          <p:nvSpPr>
            <p:cNvPr id="49" name="Shape 21">
              <a:extLst>
                <a:ext uri="{FF2B5EF4-FFF2-40B4-BE49-F238E27FC236}">
                  <a16:creationId xmlns:a16="http://schemas.microsoft.com/office/drawing/2014/main" id="{8B0C4BD4-1E88-71B8-E7EE-89F583CBA299}"/>
                </a:ext>
              </a:extLst>
            </p:cNvPr>
            <p:cNvSpPr/>
            <p:nvPr/>
          </p:nvSpPr>
          <p:spPr>
            <a:xfrm>
              <a:off x="2194560" y="3721614"/>
              <a:ext cx="2743200" cy="548640"/>
            </a:xfrm>
            <a:prstGeom prst="rect">
              <a:avLst/>
            </a:prstGeom>
            <a:solidFill>
              <a:srgbClr val="F4F6FB"/>
            </a:solidFill>
            <a:ln w="12700">
              <a:solidFill>
                <a:srgbClr val="DDE2F0"/>
              </a:solidFill>
              <a:prstDash val="solid"/>
            </a:ln>
          </p:spPr>
          <p:txBody>
            <a:bodyPr/>
            <a:lstStyle/>
            <a:p>
              <a:endParaRPr lang="en-GB"/>
            </a:p>
          </p:txBody>
        </p:sp>
        <p:sp>
          <p:nvSpPr>
            <p:cNvPr id="51" name="Text 22">
              <a:extLst>
                <a:ext uri="{FF2B5EF4-FFF2-40B4-BE49-F238E27FC236}">
                  <a16:creationId xmlns:a16="http://schemas.microsoft.com/office/drawing/2014/main" id="{5816EF23-01E5-F916-BC10-59549399D645}"/>
                </a:ext>
              </a:extLst>
            </p:cNvPr>
            <p:cNvSpPr/>
            <p:nvPr/>
          </p:nvSpPr>
          <p:spPr>
            <a:xfrm>
              <a:off x="2267712" y="3785622"/>
              <a:ext cx="259689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Gas regional fields</a:t>
              </a:r>
              <a:endParaRPr lang="en-US" sz="1270"/>
            </a:p>
          </p:txBody>
        </p:sp>
        <p:sp>
          <p:nvSpPr>
            <p:cNvPr id="54" name="Shape 23">
              <a:extLst>
                <a:ext uri="{FF2B5EF4-FFF2-40B4-BE49-F238E27FC236}">
                  <a16:creationId xmlns:a16="http://schemas.microsoft.com/office/drawing/2014/main" id="{C53FB253-5EED-A5D5-83A4-9496FA972510}"/>
                </a:ext>
              </a:extLst>
            </p:cNvPr>
            <p:cNvSpPr/>
            <p:nvPr/>
          </p:nvSpPr>
          <p:spPr>
            <a:xfrm>
              <a:off x="4937760" y="3721614"/>
              <a:ext cx="6355080" cy="548640"/>
            </a:xfrm>
            <a:prstGeom prst="rect">
              <a:avLst/>
            </a:prstGeom>
            <a:solidFill>
              <a:srgbClr val="F4F6FB"/>
            </a:solidFill>
            <a:ln w="12700">
              <a:solidFill>
                <a:srgbClr val="DDE2F0"/>
              </a:solidFill>
              <a:prstDash val="solid"/>
            </a:ln>
          </p:spPr>
          <p:txBody>
            <a:bodyPr/>
            <a:lstStyle/>
            <a:p>
              <a:endParaRPr lang="en-GB"/>
            </a:p>
          </p:txBody>
        </p:sp>
        <p:sp>
          <p:nvSpPr>
            <p:cNvPr id="56" name="Text 24">
              <a:extLst>
                <a:ext uri="{FF2B5EF4-FFF2-40B4-BE49-F238E27FC236}">
                  <a16:creationId xmlns:a16="http://schemas.microsoft.com/office/drawing/2014/main" id="{006C4DF1-FB47-7F0E-8CE6-15B358DF4B3A}"/>
                </a:ext>
              </a:extLst>
            </p:cNvPr>
            <p:cNvSpPr/>
            <p:nvPr/>
          </p:nvSpPr>
          <p:spPr>
            <a:xfrm>
              <a:off x="5010912" y="3785622"/>
              <a:ext cx="620877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Clarifies when GSP Group ID or LDZ Region is populated for gas tariffs.</a:t>
              </a:r>
              <a:endParaRPr lang="en-US" sz="1270"/>
            </a:p>
          </p:txBody>
        </p:sp>
        <p:sp>
          <p:nvSpPr>
            <p:cNvPr id="58" name="Shape 25">
              <a:extLst>
                <a:ext uri="{FF2B5EF4-FFF2-40B4-BE49-F238E27FC236}">
                  <a16:creationId xmlns:a16="http://schemas.microsoft.com/office/drawing/2014/main" id="{9038884A-848C-68F3-D88E-152C3C78EE0E}"/>
                </a:ext>
              </a:extLst>
            </p:cNvPr>
            <p:cNvSpPr/>
            <p:nvPr/>
          </p:nvSpPr>
          <p:spPr>
            <a:xfrm>
              <a:off x="914400" y="4270254"/>
              <a:ext cx="1280160" cy="548640"/>
            </a:xfrm>
            <a:prstGeom prst="rect">
              <a:avLst/>
            </a:prstGeom>
            <a:solidFill>
              <a:srgbClr val="FFFFFF"/>
            </a:solidFill>
            <a:ln w="12700">
              <a:solidFill>
                <a:srgbClr val="DDE2F0"/>
              </a:solidFill>
              <a:prstDash val="solid"/>
            </a:ln>
          </p:spPr>
          <p:txBody>
            <a:bodyPr/>
            <a:lstStyle/>
            <a:p>
              <a:endParaRPr lang="en-GB"/>
            </a:p>
          </p:txBody>
        </p:sp>
        <p:sp>
          <p:nvSpPr>
            <p:cNvPr id="62" name="Text 26">
              <a:extLst>
                <a:ext uri="{FF2B5EF4-FFF2-40B4-BE49-F238E27FC236}">
                  <a16:creationId xmlns:a16="http://schemas.microsoft.com/office/drawing/2014/main" id="{CB01C994-5112-FCC7-98E1-E69CB43D593E}"/>
                </a:ext>
              </a:extLst>
            </p:cNvPr>
            <p:cNvSpPr/>
            <p:nvPr/>
          </p:nvSpPr>
          <p:spPr>
            <a:xfrm>
              <a:off x="987552" y="4334262"/>
              <a:ext cx="113385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CHG-019</a:t>
              </a:r>
              <a:endParaRPr lang="en-US" sz="1270"/>
            </a:p>
          </p:txBody>
        </p:sp>
        <p:sp>
          <p:nvSpPr>
            <p:cNvPr id="66" name="Shape 27">
              <a:extLst>
                <a:ext uri="{FF2B5EF4-FFF2-40B4-BE49-F238E27FC236}">
                  <a16:creationId xmlns:a16="http://schemas.microsoft.com/office/drawing/2014/main" id="{3CB07561-1F7F-628E-CE3E-AE589669E859}"/>
                </a:ext>
              </a:extLst>
            </p:cNvPr>
            <p:cNvSpPr/>
            <p:nvPr/>
          </p:nvSpPr>
          <p:spPr>
            <a:xfrm>
              <a:off x="2194560" y="4270254"/>
              <a:ext cx="2743200" cy="548640"/>
            </a:xfrm>
            <a:prstGeom prst="rect">
              <a:avLst/>
            </a:prstGeom>
            <a:solidFill>
              <a:srgbClr val="FFFFFF"/>
            </a:solidFill>
            <a:ln w="12700">
              <a:solidFill>
                <a:srgbClr val="DDE2F0"/>
              </a:solidFill>
              <a:prstDash val="solid"/>
            </a:ln>
          </p:spPr>
          <p:txBody>
            <a:bodyPr/>
            <a:lstStyle/>
            <a:p>
              <a:endParaRPr lang="en-GB"/>
            </a:p>
          </p:txBody>
        </p:sp>
        <p:sp>
          <p:nvSpPr>
            <p:cNvPr id="70" name="Text 28">
              <a:extLst>
                <a:ext uri="{FF2B5EF4-FFF2-40B4-BE49-F238E27FC236}">
                  <a16:creationId xmlns:a16="http://schemas.microsoft.com/office/drawing/2014/main" id="{CD764F08-5026-22B3-6D6A-3E2AE0186A5F}"/>
                </a:ext>
              </a:extLst>
            </p:cNvPr>
            <p:cNvSpPr/>
            <p:nvPr/>
          </p:nvSpPr>
          <p:spPr>
            <a:xfrm>
              <a:off x="2267712" y="4334262"/>
              <a:ext cx="259689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Block tariff bands</a:t>
              </a:r>
              <a:endParaRPr lang="en-US" sz="1270"/>
            </a:p>
          </p:txBody>
        </p:sp>
        <p:sp>
          <p:nvSpPr>
            <p:cNvPr id="74" name="Shape 29">
              <a:extLst>
                <a:ext uri="{FF2B5EF4-FFF2-40B4-BE49-F238E27FC236}">
                  <a16:creationId xmlns:a16="http://schemas.microsoft.com/office/drawing/2014/main" id="{C45A72BD-2B27-727A-2F62-2DA1AF64D937}"/>
                </a:ext>
              </a:extLst>
            </p:cNvPr>
            <p:cNvSpPr/>
            <p:nvPr/>
          </p:nvSpPr>
          <p:spPr>
            <a:xfrm>
              <a:off x="4937760" y="4270254"/>
              <a:ext cx="6355080" cy="548640"/>
            </a:xfrm>
            <a:prstGeom prst="rect">
              <a:avLst/>
            </a:prstGeom>
            <a:solidFill>
              <a:srgbClr val="FFFFFF"/>
            </a:solidFill>
            <a:ln w="12700">
              <a:solidFill>
                <a:srgbClr val="DDE2F0"/>
              </a:solidFill>
              <a:prstDash val="solid"/>
            </a:ln>
          </p:spPr>
          <p:txBody>
            <a:bodyPr/>
            <a:lstStyle/>
            <a:p>
              <a:endParaRPr lang="en-GB"/>
            </a:p>
          </p:txBody>
        </p:sp>
        <p:sp>
          <p:nvSpPr>
            <p:cNvPr id="78" name="Text 30">
              <a:extLst>
                <a:ext uri="{FF2B5EF4-FFF2-40B4-BE49-F238E27FC236}">
                  <a16:creationId xmlns:a16="http://schemas.microsoft.com/office/drawing/2014/main" id="{008CBB9F-B621-9528-F303-6A20A5F98678}"/>
                </a:ext>
              </a:extLst>
            </p:cNvPr>
            <p:cNvSpPr/>
            <p:nvPr/>
          </p:nvSpPr>
          <p:spPr>
            <a:xfrm>
              <a:off x="5010912" y="4334262"/>
              <a:ext cx="6208776" cy="457200"/>
            </a:xfrm>
            <a:prstGeom prst="rect">
              <a:avLst/>
            </a:prstGeom>
            <a:noFill/>
            <a:ln/>
          </p:spPr>
          <p:txBody>
            <a:bodyPr wrap="square" lIns="0" tIns="0" rIns="0" bIns="0" rtlCol="0" anchor="ctr">
              <a:normAutofit/>
            </a:bodyPr>
            <a:lstStyle/>
            <a:p>
              <a:pPr marL="0" indent="0">
                <a:buNone/>
              </a:pPr>
              <a:r>
                <a:rPr lang="en-US" sz="1270">
                  <a:solidFill>
                    <a:srgbClr val="201E2E"/>
                  </a:solidFill>
                  <a:latin typeface="Figtree" pitchFamily="34" charset="0"/>
                  <a:ea typeface="Figtree" pitchFamily="34" charset="-122"/>
                  <a:cs typeface="Figtree" pitchFamily="34" charset="-120"/>
                </a:rPr>
                <a:t>Clarifies that min_kWh and max_kWh apply only to block tariffs.</a:t>
              </a:r>
              <a:endParaRPr lang="en-US" sz="1270"/>
            </a:p>
          </p:txBody>
        </p:sp>
      </p:grpSp>
      <p:sp>
        <p:nvSpPr>
          <p:cNvPr id="82" name="Shape 31">
            <a:extLst>
              <a:ext uri="{FF2B5EF4-FFF2-40B4-BE49-F238E27FC236}">
                <a16:creationId xmlns:a16="http://schemas.microsoft.com/office/drawing/2014/main" id="{D4268317-6266-51E6-5642-A51E1C027FBB}"/>
              </a:ext>
            </a:extLst>
          </p:cNvPr>
          <p:cNvSpPr/>
          <p:nvPr/>
        </p:nvSpPr>
        <p:spPr>
          <a:xfrm>
            <a:off x="804672" y="5823116"/>
            <a:ext cx="10579608" cy="640080"/>
          </a:xfrm>
          <a:prstGeom prst="rect">
            <a:avLst/>
          </a:prstGeom>
          <a:solidFill>
            <a:srgbClr val="021E5E"/>
          </a:solidFill>
          <a:ln w="12700">
            <a:solidFill>
              <a:srgbClr val="021E5E"/>
            </a:solidFill>
            <a:prstDash val="solid"/>
          </a:ln>
        </p:spPr>
        <p:txBody>
          <a:bodyPr/>
          <a:lstStyle/>
          <a:p>
            <a:endParaRPr lang="en-GB"/>
          </a:p>
        </p:txBody>
      </p:sp>
      <p:sp>
        <p:nvSpPr>
          <p:cNvPr id="86" name="Text 32">
            <a:extLst>
              <a:ext uri="{FF2B5EF4-FFF2-40B4-BE49-F238E27FC236}">
                <a16:creationId xmlns:a16="http://schemas.microsoft.com/office/drawing/2014/main" id="{3C8BCDCD-61CE-1C1B-00B8-ADB515BB1D35}"/>
              </a:ext>
            </a:extLst>
          </p:cNvPr>
          <p:cNvSpPr/>
          <p:nvPr/>
        </p:nvSpPr>
        <p:spPr>
          <a:xfrm>
            <a:off x="1024128" y="6042572"/>
            <a:ext cx="1097280" cy="201168"/>
          </a:xfrm>
          <a:prstGeom prst="rect">
            <a:avLst/>
          </a:prstGeom>
          <a:noFill/>
          <a:ln/>
        </p:spPr>
        <p:txBody>
          <a:bodyPr wrap="square" lIns="0" tIns="0" rIns="0" bIns="0" rtlCol="0" anchor="ctr"/>
          <a:lstStyle/>
          <a:p>
            <a:pPr marL="0" indent="0">
              <a:buNone/>
            </a:pPr>
            <a:r>
              <a:rPr lang="en-US" sz="1200" b="1">
                <a:solidFill>
                  <a:srgbClr val="1EF395"/>
                </a:solidFill>
                <a:latin typeface="Figtree" pitchFamily="34" charset="0"/>
                <a:ea typeface="Figtree" pitchFamily="34" charset="-122"/>
                <a:cs typeface="Figtree" pitchFamily="34" charset="-120"/>
              </a:rPr>
              <a:t>Review focus</a:t>
            </a:r>
            <a:endParaRPr lang="en-US" sz="1200"/>
          </a:p>
        </p:txBody>
      </p:sp>
      <p:sp>
        <p:nvSpPr>
          <p:cNvPr id="90" name="Text 33">
            <a:extLst>
              <a:ext uri="{FF2B5EF4-FFF2-40B4-BE49-F238E27FC236}">
                <a16:creationId xmlns:a16="http://schemas.microsoft.com/office/drawing/2014/main" id="{F93DFB27-052A-165F-65A4-417EE1CE0B23}"/>
              </a:ext>
            </a:extLst>
          </p:cNvPr>
          <p:cNvSpPr/>
          <p:nvPr/>
        </p:nvSpPr>
        <p:spPr>
          <a:xfrm>
            <a:off x="2176272" y="5987708"/>
            <a:ext cx="8686800" cy="310896"/>
          </a:xfrm>
          <a:prstGeom prst="rect">
            <a:avLst/>
          </a:prstGeom>
          <a:noFill/>
          <a:ln/>
        </p:spPr>
        <p:txBody>
          <a:bodyPr wrap="square" lIns="254" tIns="254" rIns="254" bIns="254" rtlCol="0" anchor="ctr">
            <a:normAutofit/>
          </a:bodyPr>
          <a:lstStyle/>
          <a:p>
            <a:r>
              <a:rPr lang="en-US" sz="1200" b="1">
                <a:solidFill>
                  <a:schemeClr val="bg1"/>
                </a:solidFill>
                <a:latin typeface="Figtree"/>
                <a:ea typeface="Figtree" pitchFamily="34" charset="-122"/>
                <a:cs typeface="Arial"/>
              </a:rPr>
              <a:t>do these changes create any defect, inconsistency or implementation impact affecting build, testing or interoperability?</a:t>
            </a:r>
            <a:endParaRPr lang="en-US" sz="1200" b="1">
              <a:solidFill>
                <a:schemeClr val="bg1"/>
              </a:solidFill>
              <a:latin typeface="Figtree"/>
            </a:endParaRPr>
          </a:p>
        </p:txBody>
      </p:sp>
    </p:spTree>
    <p:extLst>
      <p:ext uri="{BB962C8B-B14F-4D97-AF65-F5344CB8AC3E}">
        <p14:creationId xmlns:p14="http://schemas.microsoft.com/office/powerpoint/2010/main" val="3281968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236F9-0685-0214-B224-366B49850F2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E2F36CC-1E09-B6F8-4777-3A6B2F3E1696}"/>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A1D17917-1553-B4A2-A33B-BB0B2E31A616}"/>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Annex B</a:t>
            </a:r>
            <a:endParaRPr lang="en-US" sz="800"/>
          </a:p>
        </p:txBody>
      </p:sp>
      <p:sp>
        <p:nvSpPr>
          <p:cNvPr id="4" name="Text 2">
            <a:extLst>
              <a:ext uri="{FF2B5EF4-FFF2-40B4-BE49-F238E27FC236}">
                <a16:creationId xmlns:a16="http://schemas.microsoft.com/office/drawing/2014/main" id="{30AE5EF2-36C5-EEE0-364A-E0E670E950A1}"/>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ea typeface="Figtree" pitchFamily="34" charset="-122"/>
                <a:cs typeface="Figtree" pitchFamily="34" charset="-120"/>
              </a:rPr>
              <a:t>CHG-015 static and dynamic rates</a:t>
            </a:r>
            <a:endParaRPr lang="en-US" sz="3200">
              <a:latin typeface="Figtree"/>
            </a:endParaRPr>
          </a:p>
        </p:txBody>
      </p:sp>
      <p:sp>
        <p:nvSpPr>
          <p:cNvPr id="5" name="Shape 3">
            <a:extLst>
              <a:ext uri="{FF2B5EF4-FFF2-40B4-BE49-F238E27FC236}">
                <a16:creationId xmlns:a16="http://schemas.microsoft.com/office/drawing/2014/main" id="{975FFE45-531E-6794-EF9D-7C72EE24FDB3}"/>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8A8519FE-8D12-4A74-EB6F-36F826D5AA8C}"/>
              </a:ext>
            </a:extLst>
          </p:cNvPr>
          <p:cNvPicPr>
            <a:picLocks noChangeAspect="1"/>
          </p:cNvPicPr>
          <p:nvPr/>
        </p:nvPicPr>
        <p:blipFill>
          <a:blip r:embed="rId3"/>
          <a:stretch>
            <a:fillRect/>
          </a:stretch>
        </p:blipFill>
        <p:spPr>
          <a:xfrm>
            <a:off x="9430871" y="337773"/>
            <a:ext cx="2680447" cy="890572"/>
          </a:xfrm>
          <a:prstGeom prst="rect">
            <a:avLst/>
          </a:prstGeom>
        </p:spPr>
      </p:pic>
      <p:sp>
        <p:nvSpPr>
          <p:cNvPr id="8" name="Text 6">
            <a:extLst>
              <a:ext uri="{FF2B5EF4-FFF2-40B4-BE49-F238E27FC236}">
                <a16:creationId xmlns:a16="http://schemas.microsoft.com/office/drawing/2014/main" id="{8EA9F153-7199-CAEB-E4F9-CBB9957651DE}"/>
              </a:ext>
            </a:extLst>
          </p:cNvPr>
          <p:cNvSpPr/>
          <p:nvPr/>
        </p:nvSpPr>
        <p:spPr>
          <a:xfrm>
            <a:off x="685800" y="1913966"/>
            <a:ext cx="10789920" cy="420624"/>
          </a:xfrm>
          <a:prstGeom prst="rect">
            <a:avLst/>
          </a:prstGeom>
          <a:noFill/>
          <a:ln/>
        </p:spPr>
        <p:txBody>
          <a:bodyPr wrap="square" lIns="381" tIns="381" rIns="381" bIns="381" rtlCol="0" anchor="t">
            <a:normAutofit fontScale="92500" lnSpcReduction="10000"/>
          </a:bodyPr>
          <a:lstStyle/>
          <a:p>
            <a:r>
              <a:rPr lang="en-US" sz="1650">
                <a:solidFill>
                  <a:srgbClr val="201E2E"/>
                </a:solidFill>
                <a:latin typeface="Figtree"/>
                <a:ea typeface="Figtree"/>
                <a:cs typeface="Figtree" pitchFamily="34" charset="-120"/>
              </a:rPr>
              <a:t>The May 2026 </a:t>
            </a:r>
            <a:r>
              <a:rPr lang="en-US" sz="1650">
                <a:solidFill>
                  <a:srgbClr val="201E2E"/>
                </a:solidFill>
                <a:latin typeface="Figtree"/>
                <a:ea typeface="Figtree" pitchFamily="34" charset="-122"/>
                <a:cs typeface="Figtree" pitchFamily="34" charset="-120"/>
              </a:rPr>
              <a:t>baseline described rates as one general-purpose structure. Feedback and testing showed that static and dynamic tariffs need different rate fields.</a:t>
            </a:r>
            <a:endParaRPr lang="en-US" sz="1650">
              <a:latin typeface="Aptos" panose="02110004020202020204"/>
            </a:endParaRPr>
          </a:p>
        </p:txBody>
      </p:sp>
      <p:sp>
        <p:nvSpPr>
          <p:cNvPr id="11" name="Shape 7">
            <a:extLst>
              <a:ext uri="{FF2B5EF4-FFF2-40B4-BE49-F238E27FC236}">
                <a16:creationId xmlns:a16="http://schemas.microsoft.com/office/drawing/2014/main" id="{0F23068F-1DBB-6CF1-4A5A-56EDA2C86DCF}"/>
              </a:ext>
            </a:extLst>
          </p:cNvPr>
          <p:cNvSpPr/>
          <p:nvPr/>
        </p:nvSpPr>
        <p:spPr>
          <a:xfrm>
            <a:off x="713232" y="2835000"/>
            <a:ext cx="3429000" cy="1737360"/>
          </a:xfrm>
          <a:prstGeom prst="roundRect">
            <a:avLst>
              <a:gd name="adj" fmla="val 3158"/>
            </a:avLst>
          </a:prstGeom>
          <a:solidFill>
            <a:srgbClr val="FFFFFF"/>
          </a:solidFill>
          <a:ln w="12700">
            <a:solidFill>
              <a:srgbClr val="DDE2F0"/>
            </a:solidFill>
            <a:prstDash val="solid"/>
          </a:ln>
        </p:spPr>
        <p:txBody>
          <a:bodyPr/>
          <a:lstStyle/>
          <a:p>
            <a:endParaRPr lang="en-GB"/>
          </a:p>
        </p:txBody>
      </p:sp>
      <p:sp>
        <p:nvSpPr>
          <p:cNvPr id="14" name="Shape 8">
            <a:extLst>
              <a:ext uri="{FF2B5EF4-FFF2-40B4-BE49-F238E27FC236}">
                <a16:creationId xmlns:a16="http://schemas.microsoft.com/office/drawing/2014/main" id="{D7C4EE4A-F05F-C7C0-5F2D-9B961FAB6CBD}"/>
              </a:ext>
            </a:extLst>
          </p:cNvPr>
          <p:cNvSpPr/>
          <p:nvPr/>
        </p:nvSpPr>
        <p:spPr>
          <a:xfrm>
            <a:off x="713232" y="2835000"/>
            <a:ext cx="3429000" cy="50292"/>
          </a:xfrm>
          <a:prstGeom prst="rect">
            <a:avLst/>
          </a:prstGeom>
          <a:solidFill>
            <a:srgbClr val="4D38F5"/>
          </a:solidFill>
          <a:ln w="12700">
            <a:solidFill>
              <a:srgbClr val="4D38F5"/>
            </a:solidFill>
            <a:prstDash val="solid"/>
          </a:ln>
        </p:spPr>
        <p:txBody>
          <a:bodyPr/>
          <a:lstStyle/>
          <a:p>
            <a:endParaRPr lang="en-GB"/>
          </a:p>
        </p:txBody>
      </p:sp>
      <p:sp>
        <p:nvSpPr>
          <p:cNvPr id="17" name="Text 9">
            <a:extLst>
              <a:ext uri="{FF2B5EF4-FFF2-40B4-BE49-F238E27FC236}">
                <a16:creationId xmlns:a16="http://schemas.microsoft.com/office/drawing/2014/main" id="{39D3AA0B-2AA9-7BD6-C485-E280B4495E13}"/>
              </a:ext>
            </a:extLst>
          </p:cNvPr>
          <p:cNvSpPr/>
          <p:nvPr/>
        </p:nvSpPr>
        <p:spPr>
          <a:xfrm>
            <a:off x="877824" y="3017880"/>
            <a:ext cx="3099816"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Before</a:t>
            </a:r>
            <a:endParaRPr lang="en-US" sz="1550"/>
          </a:p>
        </p:txBody>
      </p:sp>
      <p:sp>
        <p:nvSpPr>
          <p:cNvPr id="20" name="Text 10">
            <a:extLst>
              <a:ext uri="{FF2B5EF4-FFF2-40B4-BE49-F238E27FC236}">
                <a16:creationId xmlns:a16="http://schemas.microsoft.com/office/drawing/2014/main" id="{23F87B50-E481-C5EB-EBB2-5F4D22A60039}"/>
              </a:ext>
            </a:extLst>
          </p:cNvPr>
          <p:cNvSpPr/>
          <p:nvPr/>
        </p:nvSpPr>
        <p:spPr>
          <a:xfrm>
            <a:off x="877824" y="3456792"/>
            <a:ext cx="3099816" cy="987552"/>
          </a:xfrm>
          <a:prstGeom prst="rect">
            <a:avLst/>
          </a:prstGeom>
          <a:noFill/>
          <a:ln/>
        </p:spPr>
        <p:txBody>
          <a:bodyPr wrap="square" lIns="381" tIns="381" rIns="381" bIns="381" rtlCol="0" anchor="t">
            <a:normAutofit/>
          </a:bodyPr>
          <a:lstStyle/>
          <a:p>
            <a:pPr marL="0" indent="0">
              <a:buNone/>
            </a:pPr>
            <a:r>
              <a:rPr lang="en-US" sz="1420">
                <a:solidFill>
                  <a:srgbClr val="201E2E"/>
                </a:solidFill>
                <a:latin typeface="Figtree" pitchFamily="34" charset="0"/>
                <a:ea typeface="Figtree" pitchFamily="34" charset="-122"/>
                <a:cs typeface="Figtree" pitchFamily="34" charset="-120"/>
              </a:rPr>
              <a:t>One rates structure, with written guidance explaining which fields should be populated.</a:t>
            </a:r>
            <a:endParaRPr lang="en-US" sz="1420"/>
          </a:p>
        </p:txBody>
      </p:sp>
      <p:sp>
        <p:nvSpPr>
          <p:cNvPr id="23" name="Shape 11">
            <a:extLst>
              <a:ext uri="{FF2B5EF4-FFF2-40B4-BE49-F238E27FC236}">
                <a16:creationId xmlns:a16="http://schemas.microsoft.com/office/drawing/2014/main" id="{75298A1F-73F6-255B-B11A-2F8F60D46E07}"/>
              </a:ext>
            </a:extLst>
          </p:cNvPr>
          <p:cNvSpPr/>
          <p:nvPr/>
        </p:nvSpPr>
        <p:spPr>
          <a:xfrm>
            <a:off x="4389120" y="2835000"/>
            <a:ext cx="3429000" cy="1737360"/>
          </a:xfrm>
          <a:prstGeom prst="roundRect">
            <a:avLst>
              <a:gd name="adj" fmla="val 3158"/>
            </a:avLst>
          </a:prstGeom>
          <a:solidFill>
            <a:srgbClr val="FFFFFF"/>
          </a:solidFill>
          <a:ln w="12700">
            <a:solidFill>
              <a:srgbClr val="DDE2F0"/>
            </a:solidFill>
            <a:prstDash val="solid"/>
          </a:ln>
        </p:spPr>
        <p:txBody>
          <a:bodyPr/>
          <a:lstStyle/>
          <a:p>
            <a:endParaRPr lang="en-GB"/>
          </a:p>
        </p:txBody>
      </p:sp>
      <p:sp>
        <p:nvSpPr>
          <p:cNvPr id="28" name="Shape 12">
            <a:extLst>
              <a:ext uri="{FF2B5EF4-FFF2-40B4-BE49-F238E27FC236}">
                <a16:creationId xmlns:a16="http://schemas.microsoft.com/office/drawing/2014/main" id="{42342906-DABA-A8DD-E8C3-D7B95FD0ED6B}"/>
              </a:ext>
            </a:extLst>
          </p:cNvPr>
          <p:cNvSpPr/>
          <p:nvPr/>
        </p:nvSpPr>
        <p:spPr>
          <a:xfrm>
            <a:off x="4389120" y="2835000"/>
            <a:ext cx="3429000" cy="50292"/>
          </a:xfrm>
          <a:prstGeom prst="rect">
            <a:avLst/>
          </a:prstGeom>
          <a:solidFill>
            <a:srgbClr val="4D38F5"/>
          </a:solidFill>
          <a:ln w="12700">
            <a:solidFill>
              <a:srgbClr val="4D38F5"/>
            </a:solidFill>
            <a:prstDash val="solid"/>
          </a:ln>
        </p:spPr>
        <p:txBody>
          <a:bodyPr/>
          <a:lstStyle/>
          <a:p>
            <a:endParaRPr lang="en-GB"/>
          </a:p>
        </p:txBody>
      </p:sp>
      <p:sp>
        <p:nvSpPr>
          <p:cNvPr id="31" name="Text 13">
            <a:extLst>
              <a:ext uri="{FF2B5EF4-FFF2-40B4-BE49-F238E27FC236}">
                <a16:creationId xmlns:a16="http://schemas.microsoft.com/office/drawing/2014/main" id="{B1862E5D-DF9E-B994-C1BF-4A1472BCD30F}"/>
              </a:ext>
            </a:extLst>
          </p:cNvPr>
          <p:cNvSpPr/>
          <p:nvPr/>
        </p:nvSpPr>
        <p:spPr>
          <a:xfrm>
            <a:off x="4553712" y="3017880"/>
            <a:ext cx="3099816"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Consultation version</a:t>
            </a:r>
            <a:endParaRPr lang="en-US" sz="1550"/>
          </a:p>
        </p:txBody>
      </p:sp>
      <p:sp>
        <p:nvSpPr>
          <p:cNvPr id="34" name="Text 14">
            <a:extLst>
              <a:ext uri="{FF2B5EF4-FFF2-40B4-BE49-F238E27FC236}">
                <a16:creationId xmlns:a16="http://schemas.microsoft.com/office/drawing/2014/main" id="{2B8D2EBB-E6C8-B477-AA1C-710E4786912C}"/>
              </a:ext>
            </a:extLst>
          </p:cNvPr>
          <p:cNvSpPr/>
          <p:nvPr/>
        </p:nvSpPr>
        <p:spPr>
          <a:xfrm>
            <a:off x="4553712" y="3456792"/>
            <a:ext cx="3099816" cy="987552"/>
          </a:xfrm>
          <a:prstGeom prst="rect">
            <a:avLst/>
          </a:prstGeom>
          <a:noFill/>
          <a:ln/>
        </p:spPr>
        <p:txBody>
          <a:bodyPr wrap="square" lIns="381" tIns="381" rIns="381" bIns="381" rtlCol="0" anchor="t">
            <a:normAutofit/>
          </a:bodyPr>
          <a:lstStyle/>
          <a:p>
            <a:pPr marL="0" indent="0">
              <a:buNone/>
            </a:pPr>
            <a:r>
              <a:rPr lang="en-US" sz="1420">
                <a:solidFill>
                  <a:srgbClr val="201E2E"/>
                </a:solidFill>
                <a:latin typeface="Figtree" pitchFamily="34" charset="0"/>
                <a:ea typeface="Figtree" pitchFamily="34" charset="-122"/>
                <a:cs typeface="Figtree" pitchFamily="34" charset="-120"/>
              </a:rPr>
              <a:t>The rates object is split into </a:t>
            </a:r>
            <a:r>
              <a:rPr lang="en-US" sz="1420" i="1">
                <a:solidFill>
                  <a:srgbClr val="201E2E"/>
                </a:solidFill>
                <a:latin typeface="Figtree" pitchFamily="34" charset="0"/>
                <a:ea typeface="Figtree" pitchFamily="34" charset="-122"/>
                <a:cs typeface="Figtree" pitchFamily="34" charset="-120"/>
              </a:rPr>
              <a:t>rate_static </a:t>
            </a:r>
            <a:r>
              <a:rPr lang="en-US" sz="1420">
                <a:solidFill>
                  <a:srgbClr val="201E2E"/>
                </a:solidFill>
                <a:latin typeface="Figtree" pitchFamily="34" charset="0"/>
                <a:ea typeface="Figtree" pitchFamily="34" charset="-122"/>
                <a:cs typeface="Figtree" pitchFamily="34" charset="-120"/>
              </a:rPr>
              <a:t>and </a:t>
            </a:r>
            <a:r>
              <a:rPr lang="en-US" sz="1420" i="1">
                <a:solidFill>
                  <a:srgbClr val="201E2E"/>
                </a:solidFill>
                <a:latin typeface="Figtree" pitchFamily="34" charset="0"/>
                <a:ea typeface="Figtree" pitchFamily="34" charset="-122"/>
                <a:cs typeface="Figtree" pitchFamily="34" charset="-120"/>
              </a:rPr>
              <a:t>rate_dynamic </a:t>
            </a:r>
            <a:r>
              <a:rPr lang="en-US" sz="1420">
                <a:solidFill>
                  <a:srgbClr val="201E2E"/>
                </a:solidFill>
                <a:latin typeface="Figtree" pitchFamily="34" charset="0"/>
                <a:ea typeface="Figtree" pitchFamily="34" charset="-122"/>
                <a:cs typeface="Figtree" pitchFamily="34" charset="-120"/>
              </a:rPr>
              <a:t>in the OpenAPI definition.</a:t>
            </a:r>
            <a:endParaRPr lang="en-US" sz="1420"/>
          </a:p>
        </p:txBody>
      </p:sp>
      <p:sp>
        <p:nvSpPr>
          <p:cNvPr id="37" name="Shape 15">
            <a:extLst>
              <a:ext uri="{FF2B5EF4-FFF2-40B4-BE49-F238E27FC236}">
                <a16:creationId xmlns:a16="http://schemas.microsoft.com/office/drawing/2014/main" id="{72D93645-B4F4-EF3B-E69B-DBF59BC0E230}"/>
              </a:ext>
            </a:extLst>
          </p:cNvPr>
          <p:cNvSpPr/>
          <p:nvPr/>
        </p:nvSpPr>
        <p:spPr>
          <a:xfrm>
            <a:off x="8065008" y="2835000"/>
            <a:ext cx="3429000" cy="1737360"/>
          </a:xfrm>
          <a:prstGeom prst="roundRect">
            <a:avLst>
              <a:gd name="adj" fmla="val 3158"/>
            </a:avLst>
          </a:prstGeom>
          <a:solidFill>
            <a:srgbClr val="FFFFFF"/>
          </a:solidFill>
          <a:ln w="12700">
            <a:solidFill>
              <a:srgbClr val="DDE2F0"/>
            </a:solidFill>
            <a:prstDash val="solid"/>
          </a:ln>
        </p:spPr>
        <p:txBody>
          <a:bodyPr/>
          <a:lstStyle/>
          <a:p>
            <a:endParaRPr lang="en-GB"/>
          </a:p>
        </p:txBody>
      </p:sp>
      <p:sp>
        <p:nvSpPr>
          <p:cNvPr id="40" name="Shape 16">
            <a:extLst>
              <a:ext uri="{FF2B5EF4-FFF2-40B4-BE49-F238E27FC236}">
                <a16:creationId xmlns:a16="http://schemas.microsoft.com/office/drawing/2014/main" id="{65E82EF9-DB23-AFD8-90E3-FD70CC4768EA}"/>
              </a:ext>
            </a:extLst>
          </p:cNvPr>
          <p:cNvSpPr/>
          <p:nvPr/>
        </p:nvSpPr>
        <p:spPr>
          <a:xfrm>
            <a:off x="8065008" y="2835000"/>
            <a:ext cx="3429000" cy="50292"/>
          </a:xfrm>
          <a:prstGeom prst="rect">
            <a:avLst/>
          </a:prstGeom>
          <a:solidFill>
            <a:srgbClr val="4D38F5"/>
          </a:solidFill>
          <a:ln w="12700">
            <a:solidFill>
              <a:srgbClr val="4D38F5"/>
            </a:solidFill>
            <a:prstDash val="solid"/>
          </a:ln>
        </p:spPr>
        <p:txBody>
          <a:bodyPr/>
          <a:lstStyle/>
          <a:p>
            <a:endParaRPr lang="en-GB"/>
          </a:p>
        </p:txBody>
      </p:sp>
      <p:sp>
        <p:nvSpPr>
          <p:cNvPr id="44" name="Text 17">
            <a:extLst>
              <a:ext uri="{FF2B5EF4-FFF2-40B4-BE49-F238E27FC236}">
                <a16:creationId xmlns:a16="http://schemas.microsoft.com/office/drawing/2014/main" id="{F50D9B0E-663D-C2DA-F68E-88A342F98813}"/>
              </a:ext>
            </a:extLst>
          </p:cNvPr>
          <p:cNvSpPr/>
          <p:nvPr/>
        </p:nvSpPr>
        <p:spPr>
          <a:xfrm>
            <a:off x="8229600" y="3017880"/>
            <a:ext cx="3099816"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Effect</a:t>
            </a:r>
            <a:endParaRPr lang="en-US" sz="1550"/>
          </a:p>
        </p:txBody>
      </p:sp>
      <p:sp>
        <p:nvSpPr>
          <p:cNvPr id="47" name="Text 18">
            <a:extLst>
              <a:ext uri="{FF2B5EF4-FFF2-40B4-BE49-F238E27FC236}">
                <a16:creationId xmlns:a16="http://schemas.microsoft.com/office/drawing/2014/main" id="{E2AC25EF-E0C6-628F-EB3B-0350D99CDF31}"/>
              </a:ext>
            </a:extLst>
          </p:cNvPr>
          <p:cNvSpPr/>
          <p:nvPr/>
        </p:nvSpPr>
        <p:spPr>
          <a:xfrm>
            <a:off x="8229600" y="3456792"/>
            <a:ext cx="3099816" cy="987552"/>
          </a:xfrm>
          <a:prstGeom prst="rect">
            <a:avLst/>
          </a:prstGeom>
          <a:noFill/>
          <a:ln/>
        </p:spPr>
        <p:txBody>
          <a:bodyPr wrap="square" lIns="381" tIns="381" rIns="381" bIns="381" rtlCol="0" anchor="t">
            <a:normAutofit/>
          </a:bodyPr>
          <a:lstStyle/>
          <a:p>
            <a:pPr marL="0" indent="0">
              <a:buNone/>
            </a:pPr>
            <a:r>
              <a:rPr lang="en-US" sz="1420">
                <a:solidFill>
                  <a:srgbClr val="201E2E"/>
                </a:solidFill>
                <a:latin typeface="Figtree" pitchFamily="34" charset="0"/>
                <a:ea typeface="Figtree" pitchFamily="34" charset="-122"/>
                <a:cs typeface="Figtree" pitchFamily="34" charset="-120"/>
              </a:rPr>
              <a:t>Systems can validate payloads against the specification rather than relying on prose.</a:t>
            </a:r>
            <a:endParaRPr lang="en-US" sz="1420"/>
          </a:p>
        </p:txBody>
      </p:sp>
      <p:sp>
        <p:nvSpPr>
          <p:cNvPr id="50" name="Shape 19">
            <a:extLst>
              <a:ext uri="{FF2B5EF4-FFF2-40B4-BE49-F238E27FC236}">
                <a16:creationId xmlns:a16="http://schemas.microsoft.com/office/drawing/2014/main" id="{A630400F-0990-08C1-71EA-E9002BFA620D}"/>
              </a:ext>
            </a:extLst>
          </p:cNvPr>
          <p:cNvSpPr/>
          <p:nvPr/>
        </p:nvSpPr>
        <p:spPr>
          <a:xfrm>
            <a:off x="804672" y="5931947"/>
            <a:ext cx="10579608" cy="640080"/>
          </a:xfrm>
          <a:prstGeom prst="rect">
            <a:avLst/>
          </a:prstGeom>
          <a:solidFill>
            <a:srgbClr val="021E5E"/>
          </a:solidFill>
          <a:ln w="12700">
            <a:solidFill>
              <a:srgbClr val="021E5E"/>
            </a:solidFill>
            <a:prstDash val="solid"/>
          </a:ln>
        </p:spPr>
        <p:txBody>
          <a:bodyPr/>
          <a:lstStyle/>
          <a:p>
            <a:endParaRPr lang="en-GB"/>
          </a:p>
        </p:txBody>
      </p:sp>
      <p:sp>
        <p:nvSpPr>
          <p:cNvPr id="53" name="Text 20">
            <a:extLst>
              <a:ext uri="{FF2B5EF4-FFF2-40B4-BE49-F238E27FC236}">
                <a16:creationId xmlns:a16="http://schemas.microsoft.com/office/drawing/2014/main" id="{A778B2AB-BF43-E5B0-9A53-A63DED2E76CF}"/>
              </a:ext>
            </a:extLst>
          </p:cNvPr>
          <p:cNvSpPr/>
          <p:nvPr/>
        </p:nvSpPr>
        <p:spPr>
          <a:xfrm>
            <a:off x="1074107" y="6158442"/>
            <a:ext cx="1014787" cy="220533"/>
          </a:xfrm>
          <a:prstGeom prst="rect">
            <a:avLst/>
          </a:prstGeom>
          <a:noFill/>
          <a:ln/>
        </p:spPr>
        <p:txBody>
          <a:bodyPr wrap="square" lIns="0" tIns="0" rIns="0" bIns="0" rtlCol="0" anchor="ctr"/>
          <a:lstStyle/>
          <a:p>
            <a:r>
              <a:rPr lang="en-US" sz="1200" b="1">
                <a:solidFill>
                  <a:srgbClr val="1EF395"/>
                </a:solidFill>
                <a:latin typeface="Figtree"/>
              </a:rPr>
              <a:t>Review Focus</a:t>
            </a:r>
            <a:endParaRPr lang="en-US" sz="1200"/>
          </a:p>
        </p:txBody>
      </p:sp>
      <p:sp>
        <p:nvSpPr>
          <p:cNvPr id="57" name="Text 21">
            <a:extLst>
              <a:ext uri="{FF2B5EF4-FFF2-40B4-BE49-F238E27FC236}">
                <a16:creationId xmlns:a16="http://schemas.microsoft.com/office/drawing/2014/main" id="{6447C62A-8D2F-5D87-E238-E487B1DC8425}"/>
              </a:ext>
            </a:extLst>
          </p:cNvPr>
          <p:cNvSpPr/>
          <p:nvPr/>
        </p:nvSpPr>
        <p:spPr>
          <a:xfrm>
            <a:off x="2222557" y="6123031"/>
            <a:ext cx="8686800" cy="310896"/>
          </a:xfrm>
          <a:prstGeom prst="rect">
            <a:avLst/>
          </a:prstGeom>
          <a:noFill/>
          <a:ln/>
        </p:spPr>
        <p:txBody>
          <a:bodyPr wrap="square" lIns="254" tIns="254" rIns="254" bIns="254" rtlCol="0" anchor="ctr">
            <a:normAutofit fontScale="77500" lnSpcReduction="20000"/>
          </a:bodyPr>
          <a:lstStyle/>
          <a:p>
            <a:pPr marL="0" indent="0">
              <a:buNone/>
            </a:pPr>
            <a:r>
              <a:rPr lang="en-US" sz="1600" b="1">
                <a:solidFill>
                  <a:srgbClr val="FFFFFF"/>
                </a:solidFill>
                <a:latin typeface="Figtree" pitchFamily="34" charset="0"/>
                <a:ea typeface="Figtree" pitchFamily="34" charset="-122"/>
                <a:cs typeface="Figtree" pitchFamily="34" charset="-120"/>
              </a:rPr>
              <a:t>Rate data should match either the static or dynamic structure. The returned rates object and field names do not change.</a:t>
            </a:r>
            <a:endParaRPr lang="en-US" sz="1600"/>
          </a:p>
        </p:txBody>
      </p:sp>
    </p:spTree>
    <p:extLst>
      <p:ext uri="{BB962C8B-B14F-4D97-AF65-F5344CB8AC3E}">
        <p14:creationId xmlns:p14="http://schemas.microsoft.com/office/powerpoint/2010/main" val="1561366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C4C23-EC0D-C92D-C658-573B576D61C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A7BD80B-0EA9-9DA0-E9D3-FCCD24932E18}"/>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01826B8D-8F11-FDCA-8505-0F0D082116F6}"/>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Annex B</a:t>
            </a:r>
            <a:endParaRPr lang="en-US" sz="800"/>
          </a:p>
        </p:txBody>
      </p:sp>
      <p:sp>
        <p:nvSpPr>
          <p:cNvPr id="4" name="Text 2">
            <a:extLst>
              <a:ext uri="{FF2B5EF4-FFF2-40B4-BE49-F238E27FC236}">
                <a16:creationId xmlns:a16="http://schemas.microsoft.com/office/drawing/2014/main" id="{07771721-6EE9-E173-CACF-4A07C0A39C38}"/>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ea typeface="Figtree" pitchFamily="34" charset="-122"/>
                <a:cs typeface="Figtree" pitchFamily="34" charset="-120"/>
              </a:rPr>
              <a:t>CHG-018 region code conditionality</a:t>
            </a:r>
            <a:endParaRPr lang="en-US" sz="3200">
              <a:latin typeface="Figtree"/>
            </a:endParaRPr>
          </a:p>
        </p:txBody>
      </p:sp>
      <p:sp>
        <p:nvSpPr>
          <p:cNvPr id="5" name="Shape 3">
            <a:extLst>
              <a:ext uri="{FF2B5EF4-FFF2-40B4-BE49-F238E27FC236}">
                <a16:creationId xmlns:a16="http://schemas.microsoft.com/office/drawing/2014/main" id="{559AE928-00C9-0C68-9393-9C2DED39CABE}"/>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9882BBE9-2092-51FC-8467-FFFF92177063}"/>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4050E6E8-BFAB-3B4C-94B0-7EB8141AC608}"/>
              </a:ext>
            </a:extLst>
          </p:cNvPr>
          <p:cNvSpPr/>
          <p:nvPr/>
        </p:nvSpPr>
        <p:spPr>
          <a:xfrm>
            <a:off x="685800" y="2093796"/>
            <a:ext cx="10789920" cy="512064"/>
          </a:xfrm>
          <a:prstGeom prst="rect">
            <a:avLst/>
          </a:prstGeom>
          <a:noFill/>
          <a:ln/>
        </p:spPr>
        <p:txBody>
          <a:bodyPr wrap="square" lIns="381" tIns="381" rIns="381" bIns="381" rtlCol="0" anchor="t">
            <a:normAutofit/>
          </a:bodyPr>
          <a:lstStyle/>
          <a:p>
            <a:r>
              <a:rPr lang="en-US" sz="1550" dirty="0">
                <a:solidFill>
                  <a:srgbClr val="201E2E"/>
                </a:solidFill>
                <a:latin typeface="Figtree"/>
                <a:ea typeface="Figtree"/>
                <a:cs typeface="Figtree" pitchFamily="34" charset="-120"/>
              </a:rPr>
              <a:t>This change corrects the rule for geographic tariff variants for gas tariffs. It clarifies which existing field is populated; it does not require Suppliers</a:t>
            </a:r>
            <a:r>
              <a:rPr lang="en-US" sz="1550" dirty="0">
                <a:solidFill>
                  <a:srgbClr val="201E2E"/>
                </a:solidFill>
                <a:latin typeface="Figtree"/>
                <a:ea typeface="Figtree" pitchFamily="34" charset="-122"/>
                <a:cs typeface="Figtree" pitchFamily="34" charset="-120"/>
              </a:rPr>
              <a:t> to change how tariffs are priced or </a:t>
            </a:r>
            <a:r>
              <a:rPr lang="en-US" sz="1550" dirty="0" err="1">
                <a:solidFill>
                  <a:srgbClr val="201E2E"/>
                </a:solidFill>
                <a:latin typeface="Figtree"/>
                <a:ea typeface="Figtree" pitchFamily="34" charset="-122"/>
                <a:cs typeface="Figtree" pitchFamily="34" charset="-120"/>
              </a:rPr>
              <a:t>regionalised</a:t>
            </a:r>
            <a:r>
              <a:rPr lang="en-US" sz="1550" dirty="0">
                <a:solidFill>
                  <a:srgbClr val="201E2E"/>
                </a:solidFill>
                <a:latin typeface="Figtree"/>
                <a:ea typeface="Figtree" pitchFamily="34" charset="-122"/>
                <a:cs typeface="Figtree" pitchFamily="34" charset="-120"/>
              </a:rPr>
              <a:t>.</a:t>
            </a:r>
            <a:endParaRPr lang="en-US" sz="1550" dirty="0">
              <a:latin typeface="Figtree"/>
            </a:endParaRPr>
          </a:p>
        </p:txBody>
      </p:sp>
      <p:sp>
        <p:nvSpPr>
          <p:cNvPr id="9" name="Shape 7">
            <a:extLst>
              <a:ext uri="{FF2B5EF4-FFF2-40B4-BE49-F238E27FC236}">
                <a16:creationId xmlns:a16="http://schemas.microsoft.com/office/drawing/2014/main" id="{AEFBC66F-8010-81AD-923C-FDBCABED3AAF}"/>
              </a:ext>
            </a:extLst>
          </p:cNvPr>
          <p:cNvSpPr/>
          <p:nvPr/>
        </p:nvSpPr>
        <p:spPr>
          <a:xfrm>
            <a:off x="868680" y="3008196"/>
            <a:ext cx="45720" cy="310896"/>
          </a:xfrm>
          <a:prstGeom prst="rect">
            <a:avLst/>
          </a:prstGeom>
          <a:solidFill>
            <a:srgbClr val="4D38F5"/>
          </a:solidFill>
          <a:ln w="12700">
            <a:solidFill>
              <a:srgbClr val="4D38F5"/>
            </a:solidFill>
            <a:prstDash val="solid"/>
          </a:ln>
        </p:spPr>
        <p:txBody>
          <a:bodyPr/>
          <a:lstStyle/>
          <a:p>
            <a:endParaRPr lang="en-GB"/>
          </a:p>
        </p:txBody>
      </p:sp>
      <p:sp>
        <p:nvSpPr>
          <p:cNvPr id="11" name="Text 8">
            <a:extLst>
              <a:ext uri="{FF2B5EF4-FFF2-40B4-BE49-F238E27FC236}">
                <a16:creationId xmlns:a16="http://schemas.microsoft.com/office/drawing/2014/main" id="{329B2918-94E0-ADD0-6CC3-48DA72CA18E2}"/>
              </a:ext>
            </a:extLst>
          </p:cNvPr>
          <p:cNvSpPr/>
          <p:nvPr/>
        </p:nvSpPr>
        <p:spPr>
          <a:xfrm>
            <a:off x="1033272" y="2962476"/>
            <a:ext cx="4937760" cy="320040"/>
          </a:xfrm>
          <a:prstGeom prst="rect">
            <a:avLst/>
          </a:prstGeom>
          <a:noFill/>
          <a:ln/>
        </p:spPr>
        <p:txBody>
          <a:bodyPr wrap="square" lIns="381" tIns="381" rIns="381" bIns="381" rtlCol="0" anchor="t">
            <a:normAutofit/>
          </a:bodyPr>
          <a:lstStyle/>
          <a:p>
            <a:pPr marL="0" indent="0">
              <a:buNone/>
            </a:pPr>
            <a:r>
              <a:rPr lang="en-US" sz="1520" b="1">
                <a:solidFill>
                  <a:srgbClr val="021E5E"/>
                </a:solidFill>
                <a:latin typeface="Figtree" pitchFamily="34" charset="0"/>
                <a:ea typeface="Figtree" pitchFamily="34" charset="-122"/>
                <a:cs typeface="Figtree" pitchFamily="34" charset="-120"/>
              </a:rPr>
              <a:t>Rule described in the draft</a:t>
            </a:r>
            <a:endParaRPr lang="en-US" sz="1520"/>
          </a:p>
        </p:txBody>
      </p:sp>
      <p:sp>
        <p:nvSpPr>
          <p:cNvPr id="13" name="Text 9">
            <a:extLst>
              <a:ext uri="{FF2B5EF4-FFF2-40B4-BE49-F238E27FC236}">
                <a16:creationId xmlns:a16="http://schemas.microsoft.com/office/drawing/2014/main" id="{DBAE15EB-8B51-EEB2-BD2B-B3C737002A8C}"/>
              </a:ext>
            </a:extLst>
          </p:cNvPr>
          <p:cNvSpPr/>
          <p:nvPr/>
        </p:nvSpPr>
        <p:spPr>
          <a:xfrm>
            <a:off x="1097280" y="3648276"/>
            <a:ext cx="4617720" cy="1234440"/>
          </a:xfrm>
          <a:prstGeom prst="rect">
            <a:avLst/>
          </a:prstGeom>
          <a:noFill/>
          <a:ln/>
        </p:spPr>
        <p:txBody>
          <a:bodyPr wrap="square" lIns="381" tIns="381" rIns="381" bIns="381" rtlCol="0" anchor="t">
            <a:normAutofit lnSpcReduction="10000"/>
          </a:bodyPr>
          <a:lstStyle/>
          <a:p>
            <a:pPr marL="0" indent="0">
              <a:buNone/>
            </a:pPr>
            <a:r>
              <a:rPr lang="en-US" sz="1490">
                <a:solidFill>
                  <a:srgbClr val="201E2E"/>
                </a:solidFill>
                <a:latin typeface="Figtree" pitchFamily="34" charset="0"/>
                <a:ea typeface="Figtree" pitchFamily="34" charset="-122"/>
                <a:cs typeface="Figtree" pitchFamily="34" charset="-120"/>
              </a:rPr>
              <a:t>Use gsp_group_id where GSP Group ID distinguishes a gas tariff variant.</a:t>
            </a:r>
            <a:endParaRPr lang="en-US" sz="1490"/>
          </a:p>
          <a:p>
            <a:pPr marL="0" indent="0">
              <a:buNone/>
            </a:pPr>
            <a:r>
              <a:rPr lang="en-US" sz="1490">
                <a:solidFill>
                  <a:srgbClr val="201E2E"/>
                </a:solidFill>
                <a:latin typeface="Figtree" pitchFamily="34" charset="0"/>
                <a:ea typeface="Figtree" pitchFamily="34" charset="-122"/>
                <a:cs typeface="Figtree" pitchFamily="34" charset="-120"/>
              </a:rPr>
              <a:t>Use ldz_region where LDZ Region distinguishes a gas tariff variant.</a:t>
            </a:r>
            <a:endParaRPr lang="en-US" sz="1490"/>
          </a:p>
          <a:p>
            <a:pPr marL="0" indent="0">
              <a:buNone/>
            </a:pPr>
            <a:r>
              <a:rPr lang="en-US" sz="1490">
                <a:solidFill>
                  <a:srgbClr val="201E2E"/>
                </a:solidFill>
                <a:latin typeface="Figtree" pitchFamily="34" charset="0"/>
                <a:ea typeface="Figtree" pitchFamily="34" charset="-122"/>
                <a:cs typeface="Figtree" pitchFamily="34" charset="-120"/>
              </a:rPr>
              <a:t>If a gas tariff is not regionally differentiated, neither field is required.</a:t>
            </a:r>
            <a:endParaRPr lang="en-US" sz="1490"/>
          </a:p>
        </p:txBody>
      </p:sp>
      <p:sp>
        <p:nvSpPr>
          <p:cNvPr id="15" name="Shape 10">
            <a:extLst>
              <a:ext uri="{FF2B5EF4-FFF2-40B4-BE49-F238E27FC236}">
                <a16:creationId xmlns:a16="http://schemas.microsoft.com/office/drawing/2014/main" id="{1A05D3BC-53D0-8823-A158-D78D1F318272}"/>
              </a:ext>
            </a:extLst>
          </p:cNvPr>
          <p:cNvSpPr/>
          <p:nvPr/>
        </p:nvSpPr>
        <p:spPr>
          <a:xfrm>
            <a:off x="6263640" y="3008196"/>
            <a:ext cx="45720" cy="310896"/>
          </a:xfrm>
          <a:prstGeom prst="rect">
            <a:avLst/>
          </a:prstGeom>
          <a:solidFill>
            <a:srgbClr val="4D38F5"/>
          </a:solidFill>
          <a:ln w="12700">
            <a:solidFill>
              <a:srgbClr val="4D38F5"/>
            </a:solidFill>
            <a:prstDash val="solid"/>
          </a:ln>
        </p:spPr>
        <p:txBody>
          <a:bodyPr/>
          <a:lstStyle/>
          <a:p>
            <a:endParaRPr lang="en-GB"/>
          </a:p>
        </p:txBody>
      </p:sp>
      <p:sp>
        <p:nvSpPr>
          <p:cNvPr id="17" name="Text 11">
            <a:extLst>
              <a:ext uri="{FF2B5EF4-FFF2-40B4-BE49-F238E27FC236}">
                <a16:creationId xmlns:a16="http://schemas.microsoft.com/office/drawing/2014/main" id="{836403A5-B1F5-C083-9C55-2A39126A9D74}"/>
              </a:ext>
            </a:extLst>
          </p:cNvPr>
          <p:cNvSpPr/>
          <p:nvPr/>
        </p:nvSpPr>
        <p:spPr>
          <a:xfrm>
            <a:off x="6428232" y="2962476"/>
            <a:ext cx="4937760" cy="320040"/>
          </a:xfrm>
          <a:prstGeom prst="rect">
            <a:avLst/>
          </a:prstGeom>
          <a:noFill/>
          <a:ln/>
        </p:spPr>
        <p:txBody>
          <a:bodyPr wrap="square" lIns="381" tIns="381" rIns="381" bIns="381" rtlCol="0" anchor="t">
            <a:normAutofit/>
          </a:bodyPr>
          <a:lstStyle/>
          <a:p>
            <a:pPr marL="0" indent="0">
              <a:buNone/>
            </a:pPr>
            <a:r>
              <a:rPr lang="en-US" sz="1520" b="1">
                <a:solidFill>
                  <a:srgbClr val="021E5E"/>
                </a:solidFill>
                <a:latin typeface="Figtree" pitchFamily="34" charset="0"/>
                <a:ea typeface="Figtree" pitchFamily="34" charset="-122"/>
                <a:cs typeface="Figtree" pitchFamily="34" charset="-120"/>
              </a:rPr>
              <a:t>What is unchanged</a:t>
            </a:r>
            <a:endParaRPr lang="en-US" sz="1520"/>
          </a:p>
        </p:txBody>
      </p:sp>
      <p:sp>
        <p:nvSpPr>
          <p:cNvPr id="19" name="Text 12">
            <a:extLst>
              <a:ext uri="{FF2B5EF4-FFF2-40B4-BE49-F238E27FC236}">
                <a16:creationId xmlns:a16="http://schemas.microsoft.com/office/drawing/2014/main" id="{EB887B59-DED6-C5A8-F9B1-B87E905A86AB}"/>
              </a:ext>
            </a:extLst>
          </p:cNvPr>
          <p:cNvSpPr/>
          <p:nvPr/>
        </p:nvSpPr>
        <p:spPr>
          <a:xfrm>
            <a:off x="6492240" y="3648276"/>
            <a:ext cx="4617720" cy="1097280"/>
          </a:xfrm>
          <a:prstGeom prst="rect">
            <a:avLst/>
          </a:prstGeom>
          <a:noFill/>
          <a:ln/>
        </p:spPr>
        <p:txBody>
          <a:bodyPr wrap="square" lIns="381" tIns="381" rIns="381" bIns="381" rtlCol="0" anchor="t">
            <a:normAutofit/>
          </a:bodyPr>
          <a:lstStyle/>
          <a:p>
            <a:pPr marL="0" indent="0">
              <a:buNone/>
            </a:pPr>
            <a:r>
              <a:rPr lang="en-US" sz="1490">
                <a:solidFill>
                  <a:srgbClr val="201E2E"/>
                </a:solidFill>
                <a:latin typeface="Figtree" pitchFamily="34" charset="0"/>
                <a:ea typeface="Figtree" pitchFamily="34" charset="-122"/>
                <a:cs typeface="Figtree" pitchFamily="34" charset="-120"/>
              </a:rPr>
              <a:t>No API field is added, removed or renamed.</a:t>
            </a:r>
            <a:endParaRPr lang="en-US" sz="1490"/>
          </a:p>
          <a:p>
            <a:pPr marL="0" indent="0">
              <a:buNone/>
            </a:pPr>
            <a:r>
              <a:rPr lang="en-US" sz="1490">
                <a:solidFill>
                  <a:srgbClr val="201E2E"/>
                </a:solidFill>
                <a:latin typeface="Figtree" pitchFamily="34" charset="0"/>
                <a:ea typeface="Figtree" pitchFamily="34" charset="-122"/>
                <a:cs typeface="Figtree" pitchFamily="34" charset="-120"/>
              </a:rPr>
              <a:t>The payload structure is unchanged.</a:t>
            </a:r>
            <a:endParaRPr lang="en-US" sz="1490"/>
          </a:p>
          <a:p>
            <a:pPr marL="0" indent="0">
              <a:buNone/>
            </a:pPr>
            <a:r>
              <a:rPr lang="en-US" sz="1490">
                <a:solidFill>
                  <a:srgbClr val="201E2E"/>
                </a:solidFill>
                <a:latin typeface="Figtree" pitchFamily="34" charset="0"/>
                <a:ea typeface="Figtree" pitchFamily="34" charset="-122"/>
                <a:cs typeface="Figtree" pitchFamily="34" charset="-120"/>
              </a:rPr>
              <a:t>Suppliers are not required to re-price or re-regionalise tariffs.</a:t>
            </a:r>
            <a:endParaRPr lang="en-US" sz="1490"/>
          </a:p>
        </p:txBody>
      </p:sp>
      <p:sp>
        <p:nvSpPr>
          <p:cNvPr id="21" name="Shape 13">
            <a:extLst>
              <a:ext uri="{FF2B5EF4-FFF2-40B4-BE49-F238E27FC236}">
                <a16:creationId xmlns:a16="http://schemas.microsoft.com/office/drawing/2014/main" id="{A72533C4-6CF9-D83F-D4B8-9A9F0D16C022}"/>
              </a:ext>
            </a:extLst>
          </p:cNvPr>
          <p:cNvSpPr/>
          <p:nvPr/>
        </p:nvSpPr>
        <p:spPr>
          <a:xfrm>
            <a:off x="804672" y="5878695"/>
            <a:ext cx="10579608" cy="640080"/>
          </a:xfrm>
          <a:prstGeom prst="rect">
            <a:avLst/>
          </a:prstGeom>
          <a:solidFill>
            <a:srgbClr val="021E5E"/>
          </a:solidFill>
          <a:ln w="12700">
            <a:solidFill>
              <a:srgbClr val="021E5E"/>
            </a:solidFill>
            <a:prstDash val="solid"/>
          </a:ln>
        </p:spPr>
        <p:txBody>
          <a:bodyPr/>
          <a:lstStyle/>
          <a:p>
            <a:endParaRPr lang="en-GB"/>
          </a:p>
        </p:txBody>
      </p:sp>
      <p:sp>
        <p:nvSpPr>
          <p:cNvPr id="23" name="Text 14">
            <a:extLst>
              <a:ext uri="{FF2B5EF4-FFF2-40B4-BE49-F238E27FC236}">
                <a16:creationId xmlns:a16="http://schemas.microsoft.com/office/drawing/2014/main" id="{1595ECF6-9849-6829-1049-EEAA89162A4A}"/>
              </a:ext>
            </a:extLst>
          </p:cNvPr>
          <p:cNvSpPr/>
          <p:nvPr/>
        </p:nvSpPr>
        <p:spPr>
          <a:xfrm>
            <a:off x="868679" y="6098151"/>
            <a:ext cx="1477921" cy="201168"/>
          </a:xfrm>
          <a:prstGeom prst="rect">
            <a:avLst/>
          </a:prstGeom>
          <a:noFill/>
          <a:ln/>
        </p:spPr>
        <p:txBody>
          <a:bodyPr wrap="square" lIns="0" tIns="0" rIns="0" bIns="0" rtlCol="0" anchor="ctr"/>
          <a:lstStyle/>
          <a:p>
            <a:pPr marL="0" indent="0">
              <a:buNone/>
            </a:pPr>
            <a:r>
              <a:rPr lang="en-US" sz="1200" b="1">
                <a:solidFill>
                  <a:srgbClr val="1EF395"/>
                </a:solidFill>
                <a:latin typeface="Figtree" pitchFamily="34" charset="0"/>
              </a:rPr>
              <a:t>Mapped to Annex C</a:t>
            </a:r>
            <a:endParaRPr lang="en-US" sz="1200"/>
          </a:p>
        </p:txBody>
      </p:sp>
      <p:sp>
        <p:nvSpPr>
          <p:cNvPr id="25" name="Text 15">
            <a:extLst>
              <a:ext uri="{FF2B5EF4-FFF2-40B4-BE49-F238E27FC236}">
                <a16:creationId xmlns:a16="http://schemas.microsoft.com/office/drawing/2014/main" id="{530A147C-04AF-9C25-8253-E58BB16C902B}"/>
              </a:ext>
            </a:extLst>
          </p:cNvPr>
          <p:cNvSpPr/>
          <p:nvPr/>
        </p:nvSpPr>
        <p:spPr>
          <a:xfrm>
            <a:off x="2346601" y="6043287"/>
            <a:ext cx="8686800" cy="310896"/>
          </a:xfrm>
          <a:prstGeom prst="rect">
            <a:avLst/>
          </a:prstGeom>
          <a:noFill/>
          <a:ln/>
        </p:spPr>
        <p:txBody>
          <a:bodyPr wrap="square" lIns="254" tIns="254" rIns="254" bIns="254" rtlCol="0" anchor="ctr">
            <a:normAutofit/>
          </a:bodyPr>
          <a:lstStyle/>
          <a:p>
            <a:pPr marL="0" indent="0">
              <a:buNone/>
            </a:pPr>
            <a:r>
              <a:rPr lang="en-US" sz="1600" b="1">
                <a:solidFill>
                  <a:srgbClr val="FFFFFF"/>
                </a:solidFill>
                <a:latin typeface="Figtree" pitchFamily="34" charset="0"/>
                <a:ea typeface="Figtree" pitchFamily="34" charset="-122"/>
                <a:cs typeface="Figtree" pitchFamily="34" charset="-120"/>
              </a:rPr>
              <a:t>The same conditionality is applied to LDZ Region and GSP Group ID in MMXXXX5 and MMXXXX7.</a:t>
            </a:r>
            <a:endParaRPr lang="en-US" sz="1600"/>
          </a:p>
        </p:txBody>
      </p:sp>
    </p:spTree>
    <p:extLst>
      <p:ext uri="{BB962C8B-B14F-4D97-AF65-F5344CB8AC3E}">
        <p14:creationId xmlns:p14="http://schemas.microsoft.com/office/powerpoint/2010/main" val="1898233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2B9E-63E6-04B2-3E40-D2903A34F53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1ADC9B4-6BBF-CDEE-208A-3B9B0C95CB03}"/>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095D33EC-CF63-2DCA-3C1E-4BB95ED58F93}"/>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Annex B</a:t>
            </a:r>
            <a:endParaRPr lang="en-US" sz="800"/>
          </a:p>
        </p:txBody>
      </p:sp>
      <p:sp>
        <p:nvSpPr>
          <p:cNvPr id="4" name="Text 2">
            <a:extLst>
              <a:ext uri="{FF2B5EF4-FFF2-40B4-BE49-F238E27FC236}">
                <a16:creationId xmlns:a16="http://schemas.microsoft.com/office/drawing/2014/main" id="{D8881A23-9E56-E2F7-63E0-E3EE43EB7F71}"/>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ea typeface="Figtree" pitchFamily="34" charset="-122"/>
                <a:cs typeface="Figtree" pitchFamily="34" charset="-120"/>
              </a:rPr>
              <a:t>CHG-019 usage-band fields</a:t>
            </a:r>
            <a:endParaRPr lang="en-US" sz="3200">
              <a:latin typeface="Figtree"/>
            </a:endParaRPr>
          </a:p>
        </p:txBody>
      </p:sp>
      <p:sp>
        <p:nvSpPr>
          <p:cNvPr id="5" name="Shape 3">
            <a:extLst>
              <a:ext uri="{FF2B5EF4-FFF2-40B4-BE49-F238E27FC236}">
                <a16:creationId xmlns:a16="http://schemas.microsoft.com/office/drawing/2014/main" id="{EB13AAD1-741E-72F3-AD22-4D954A9FE6D6}"/>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DE97D673-5D93-7F36-85E3-C10F8487457E}"/>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E0A95246-F8B4-D1BD-03E2-FA48D038B08E}"/>
              </a:ext>
            </a:extLst>
          </p:cNvPr>
          <p:cNvSpPr/>
          <p:nvPr/>
        </p:nvSpPr>
        <p:spPr>
          <a:xfrm>
            <a:off x="685800" y="2057400"/>
            <a:ext cx="10789920" cy="365760"/>
          </a:xfrm>
          <a:prstGeom prst="rect">
            <a:avLst/>
          </a:prstGeom>
          <a:noFill/>
          <a:ln/>
        </p:spPr>
        <p:txBody>
          <a:bodyPr wrap="square" lIns="381" tIns="381" rIns="381" bIns="381" rtlCol="0" anchor="t">
            <a:normAutofit fontScale="92500"/>
          </a:bodyPr>
          <a:lstStyle/>
          <a:p>
            <a:r>
              <a:rPr lang="en-US" sz="1650">
                <a:solidFill>
                  <a:srgbClr val="201E2E"/>
                </a:solidFill>
                <a:latin typeface="Figtree"/>
                <a:ea typeface="Figtree"/>
                <a:cs typeface="Figtree" pitchFamily="34" charset="-120"/>
              </a:rPr>
              <a:t>Testing showed that usage-band fields could be populated inconsistently. This proposal makes</a:t>
            </a:r>
            <a:r>
              <a:rPr lang="en-US" sz="1650">
                <a:solidFill>
                  <a:srgbClr val="201E2E"/>
                </a:solidFill>
                <a:latin typeface="Figtree"/>
                <a:ea typeface="Figtree" pitchFamily="34" charset="-122"/>
                <a:cs typeface="Figtree" pitchFamily="34" charset="-120"/>
              </a:rPr>
              <a:t> the intended use explicit.</a:t>
            </a:r>
            <a:endParaRPr lang="en-US" sz="1650">
              <a:latin typeface="Figtree"/>
            </a:endParaRPr>
          </a:p>
        </p:txBody>
      </p:sp>
      <p:sp>
        <p:nvSpPr>
          <p:cNvPr id="9" name="Shape 7">
            <a:extLst>
              <a:ext uri="{FF2B5EF4-FFF2-40B4-BE49-F238E27FC236}">
                <a16:creationId xmlns:a16="http://schemas.microsoft.com/office/drawing/2014/main" id="{482896E9-6FD2-DC30-5777-CF2050F85819}"/>
              </a:ext>
            </a:extLst>
          </p:cNvPr>
          <p:cNvSpPr/>
          <p:nvPr/>
        </p:nvSpPr>
        <p:spPr>
          <a:xfrm>
            <a:off x="713232" y="2816352"/>
            <a:ext cx="3429000" cy="1737360"/>
          </a:xfrm>
          <a:prstGeom prst="roundRect">
            <a:avLst>
              <a:gd name="adj" fmla="val 3158"/>
            </a:avLst>
          </a:prstGeom>
          <a:solidFill>
            <a:srgbClr val="FFFFFF"/>
          </a:solidFill>
          <a:ln w="12700">
            <a:solidFill>
              <a:srgbClr val="DDE2F0"/>
            </a:solidFill>
            <a:prstDash val="solid"/>
          </a:ln>
        </p:spPr>
        <p:txBody>
          <a:bodyPr/>
          <a:lstStyle/>
          <a:p>
            <a:endParaRPr lang="en-GB"/>
          </a:p>
        </p:txBody>
      </p:sp>
      <p:sp>
        <p:nvSpPr>
          <p:cNvPr id="11" name="Shape 8">
            <a:extLst>
              <a:ext uri="{FF2B5EF4-FFF2-40B4-BE49-F238E27FC236}">
                <a16:creationId xmlns:a16="http://schemas.microsoft.com/office/drawing/2014/main" id="{EA5BB27F-9574-4520-3EA7-E5B61A168B66}"/>
              </a:ext>
            </a:extLst>
          </p:cNvPr>
          <p:cNvSpPr/>
          <p:nvPr/>
        </p:nvSpPr>
        <p:spPr>
          <a:xfrm>
            <a:off x="713232" y="2816352"/>
            <a:ext cx="3429000" cy="50292"/>
          </a:xfrm>
          <a:prstGeom prst="rect">
            <a:avLst/>
          </a:prstGeom>
          <a:solidFill>
            <a:srgbClr val="4D38F5"/>
          </a:solidFill>
          <a:ln w="12700">
            <a:solidFill>
              <a:srgbClr val="4D38F5"/>
            </a:solidFill>
            <a:prstDash val="solid"/>
          </a:ln>
        </p:spPr>
        <p:txBody>
          <a:bodyPr/>
          <a:lstStyle/>
          <a:p>
            <a:endParaRPr lang="en-GB"/>
          </a:p>
        </p:txBody>
      </p:sp>
      <p:sp>
        <p:nvSpPr>
          <p:cNvPr id="13" name="Text 9">
            <a:extLst>
              <a:ext uri="{FF2B5EF4-FFF2-40B4-BE49-F238E27FC236}">
                <a16:creationId xmlns:a16="http://schemas.microsoft.com/office/drawing/2014/main" id="{BEC8CA93-4C0B-D322-C729-F8A5504EBB71}"/>
              </a:ext>
            </a:extLst>
          </p:cNvPr>
          <p:cNvSpPr/>
          <p:nvPr/>
        </p:nvSpPr>
        <p:spPr>
          <a:xfrm>
            <a:off x="877824" y="2999232"/>
            <a:ext cx="3099816"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For block tariffs</a:t>
            </a:r>
            <a:endParaRPr lang="en-US" sz="1550"/>
          </a:p>
        </p:txBody>
      </p:sp>
      <p:sp>
        <p:nvSpPr>
          <p:cNvPr id="15" name="Text 10">
            <a:extLst>
              <a:ext uri="{FF2B5EF4-FFF2-40B4-BE49-F238E27FC236}">
                <a16:creationId xmlns:a16="http://schemas.microsoft.com/office/drawing/2014/main" id="{E11AE7E2-0E14-60EB-F7D6-369C7555C774}"/>
              </a:ext>
            </a:extLst>
          </p:cNvPr>
          <p:cNvSpPr/>
          <p:nvPr/>
        </p:nvSpPr>
        <p:spPr>
          <a:xfrm>
            <a:off x="877824" y="3438144"/>
            <a:ext cx="3099816" cy="987552"/>
          </a:xfrm>
          <a:prstGeom prst="rect">
            <a:avLst/>
          </a:prstGeom>
          <a:noFill/>
          <a:ln/>
        </p:spPr>
        <p:txBody>
          <a:bodyPr wrap="square" lIns="381" tIns="381" rIns="381" bIns="381" rtlCol="0" anchor="t">
            <a:normAutofit/>
          </a:bodyPr>
          <a:lstStyle/>
          <a:p>
            <a:pPr marL="0" indent="0">
              <a:buNone/>
            </a:pPr>
            <a:r>
              <a:rPr lang="en-US" sz="1320">
                <a:solidFill>
                  <a:srgbClr val="201E2E"/>
                </a:solidFill>
                <a:latin typeface="Figtree" pitchFamily="34" charset="0"/>
                <a:ea typeface="Figtree" pitchFamily="34" charset="-122"/>
                <a:cs typeface="Figtree" pitchFamily="34" charset="-120"/>
              </a:rPr>
              <a:t>min_kWh and max_kWh define the usage band where the unit price changes. max_kWh can be omitted on the final block where there is no upper limit.</a:t>
            </a:r>
            <a:endParaRPr lang="en-US" sz="1320"/>
          </a:p>
        </p:txBody>
      </p:sp>
      <p:sp>
        <p:nvSpPr>
          <p:cNvPr id="17" name="Shape 11">
            <a:extLst>
              <a:ext uri="{FF2B5EF4-FFF2-40B4-BE49-F238E27FC236}">
                <a16:creationId xmlns:a16="http://schemas.microsoft.com/office/drawing/2014/main" id="{8EA5B989-8666-E1DD-9EF3-CBF68DC9E1E3}"/>
              </a:ext>
            </a:extLst>
          </p:cNvPr>
          <p:cNvSpPr/>
          <p:nvPr/>
        </p:nvSpPr>
        <p:spPr>
          <a:xfrm>
            <a:off x="4389120" y="2816352"/>
            <a:ext cx="3429000" cy="1737360"/>
          </a:xfrm>
          <a:prstGeom prst="roundRect">
            <a:avLst>
              <a:gd name="adj" fmla="val 3158"/>
            </a:avLst>
          </a:prstGeom>
          <a:solidFill>
            <a:srgbClr val="FFFFFF"/>
          </a:solidFill>
          <a:ln w="12700">
            <a:solidFill>
              <a:srgbClr val="DDE2F0"/>
            </a:solidFill>
            <a:prstDash val="solid"/>
          </a:ln>
        </p:spPr>
        <p:txBody>
          <a:bodyPr/>
          <a:lstStyle/>
          <a:p>
            <a:endParaRPr lang="en-GB"/>
          </a:p>
        </p:txBody>
      </p:sp>
      <p:sp>
        <p:nvSpPr>
          <p:cNvPr id="19" name="Shape 12">
            <a:extLst>
              <a:ext uri="{FF2B5EF4-FFF2-40B4-BE49-F238E27FC236}">
                <a16:creationId xmlns:a16="http://schemas.microsoft.com/office/drawing/2014/main" id="{5D8D1632-CC01-DF7E-69D3-5DE0C2285A32}"/>
              </a:ext>
            </a:extLst>
          </p:cNvPr>
          <p:cNvSpPr/>
          <p:nvPr/>
        </p:nvSpPr>
        <p:spPr>
          <a:xfrm>
            <a:off x="4389120" y="2816352"/>
            <a:ext cx="3429000" cy="50292"/>
          </a:xfrm>
          <a:prstGeom prst="rect">
            <a:avLst/>
          </a:prstGeom>
          <a:solidFill>
            <a:srgbClr val="4D38F5"/>
          </a:solidFill>
          <a:ln w="12700">
            <a:solidFill>
              <a:srgbClr val="4D38F5"/>
            </a:solidFill>
            <a:prstDash val="solid"/>
          </a:ln>
        </p:spPr>
        <p:txBody>
          <a:bodyPr/>
          <a:lstStyle/>
          <a:p>
            <a:endParaRPr lang="en-GB"/>
          </a:p>
        </p:txBody>
      </p:sp>
      <p:sp>
        <p:nvSpPr>
          <p:cNvPr id="21" name="Text 13">
            <a:extLst>
              <a:ext uri="{FF2B5EF4-FFF2-40B4-BE49-F238E27FC236}">
                <a16:creationId xmlns:a16="http://schemas.microsoft.com/office/drawing/2014/main" id="{429E87E4-7BE7-EE1A-C6A6-837833D7F8A1}"/>
              </a:ext>
            </a:extLst>
          </p:cNvPr>
          <p:cNvSpPr/>
          <p:nvPr/>
        </p:nvSpPr>
        <p:spPr>
          <a:xfrm>
            <a:off x="4553712" y="2999232"/>
            <a:ext cx="3099816"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For other tariffs</a:t>
            </a:r>
            <a:endParaRPr lang="en-US" sz="1550"/>
          </a:p>
        </p:txBody>
      </p:sp>
      <p:sp>
        <p:nvSpPr>
          <p:cNvPr id="23" name="Text 14">
            <a:extLst>
              <a:ext uri="{FF2B5EF4-FFF2-40B4-BE49-F238E27FC236}">
                <a16:creationId xmlns:a16="http://schemas.microsoft.com/office/drawing/2014/main" id="{23AF3594-0886-02CB-9C56-C8F96D8B6684}"/>
              </a:ext>
            </a:extLst>
          </p:cNvPr>
          <p:cNvSpPr/>
          <p:nvPr/>
        </p:nvSpPr>
        <p:spPr>
          <a:xfrm>
            <a:off x="4553712" y="3438144"/>
            <a:ext cx="3099816" cy="987552"/>
          </a:xfrm>
          <a:prstGeom prst="rect">
            <a:avLst/>
          </a:prstGeom>
          <a:noFill/>
          <a:ln/>
        </p:spPr>
        <p:txBody>
          <a:bodyPr wrap="square" lIns="381" tIns="381" rIns="381" bIns="381" rtlCol="0" anchor="t">
            <a:normAutofit/>
          </a:bodyPr>
          <a:lstStyle/>
          <a:p>
            <a:r>
              <a:rPr lang="en-US" sz="1450">
                <a:solidFill>
                  <a:srgbClr val="201E2E"/>
                </a:solidFill>
                <a:latin typeface="Figtree"/>
                <a:ea typeface="Figtree"/>
                <a:cs typeface="Figtree" pitchFamily="34" charset="-120"/>
              </a:rPr>
              <a:t>The usage-band fields should be omitted</a:t>
            </a:r>
            <a:r>
              <a:rPr lang="en-US" sz="1450">
                <a:solidFill>
                  <a:srgbClr val="201E2E"/>
                </a:solidFill>
                <a:latin typeface="Figtree"/>
                <a:ea typeface="Figtree" pitchFamily="34" charset="-122"/>
                <a:cs typeface="Figtree" pitchFamily="34" charset="-120"/>
              </a:rPr>
              <a:t>.</a:t>
            </a:r>
            <a:endParaRPr lang="en-US" sz="1450">
              <a:latin typeface="Figtree"/>
            </a:endParaRPr>
          </a:p>
        </p:txBody>
      </p:sp>
      <p:sp>
        <p:nvSpPr>
          <p:cNvPr id="25" name="Shape 15">
            <a:extLst>
              <a:ext uri="{FF2B5EF4-FFF2-40B4-BE49-F238E27FC236}">
                <a16:creationId xmlns:a16="http://schemas.microsoft.com/office/drawing/2014/main" id="{9FCA9025-CDFC-F924-5F72-85FA6143ECE5}"/>
              </a:ext>
            </a:extLst>
          </p:cNvPr>
          <p:cNvSpPr/>
          <p:nvPr/>
        </p:nvSpPr>
        <p:spPr>
          <a:xfrm>
            <a:off x="8065008" y="2816352"/>
            <a:ext cx="3429000" cy="1737360"/>
          </a:xfrm>
          <a:prstGeom prst="roundRect">
            <a:avLst>
              <a:gd name="adj" fmla="val 3158"/>
            </a:avLst>
          </a:prstGeom>
          <a:solidFill>
            <a:srgbClr val="FFFFFF"/>
          </a:solidFill>
          <a:ln w="12700">
            <a:solidFill>
              <a:srgbClr val="DDE2F0"/>
            </a:solidFill>
            <a:prstDash val="solid"/>
          </a:ln>
        </p:spPr>
        <p:txBody>
          <a:bodyPr/>
          <a:lstStyle/>
          <a:p>
            <a:endParaRPr lang="en-GB"/>
          </a:p>
        </p:txBody>
      </p:sp>
      <p:sp>
        <p:nvSpPr>
          <p:cNvPr id="28" name="Shape 16">
            <a:extLst>
              <a:ext uri="{FF2B5EF4-FFF2-40B4-BE49-F238E27FC236}">
                <a16:creationId xmlns:a16="http://schemas.microsoft.com/office/drawing/2014/main" id="{42584274-87BB-BFC8-6617-6775EDCFC033}"/>
              </a:ext>
            </a:extLst>
          </p:cNvPr>
          <p:cNvSpPr/>
          <p:nvPr/>
        </p:nvSpPr>
        <p:spPr>
          <a:xfrm>
            <a:off x="8065008" y="2816352"/>
            <a:ext cx="3429000" cy="50292"/>
          </a:xfrm>
          <a:prstGeom prst="rect">
            <a:avLst/>
          </a:prstGeom>
          <a:solidFill>
            <a:srgbClr val="4D38F5"/>
          </a:solidFill>
          <a:ln w="12700">
            <a:solidFill>
              <a:srgbClr val="4D38F5"/>
            </a:solidFill>
            <a:prstDash val="solid"/>
          </a:ln>
        </p:spPr>
        <p:txBody>
          <a:bodyPr/>
          <a:lstStyle/>
          <a:p>
            <a:endParaRPr lang="en-GB"/>
          </a:p>
        </p:txBody>
      </p:sp>
      <p:sp>
        <p:nvSpPr>
          <p:cNvPr id="30" name="Text 17">
            <a:extLst>
              <a:ext uri="{FF2B5EF4-FFF2-40B4-BE49-F238E27FC236}">
                <a16:creationId xmlns:a16="http://schemas.microsoft.com/office/drawing/2014/main" id="{C131C180-BF33-04E1-A7DC-3FFD5DD3EB37}"/>
              </a:ext>
            </a:extLst>
          </p:cNvPr>
          <p:cNvSpPr/>
          <p:nvPr/>
        </p:nvSpPr>
        <p:spPr>
          <a:xfrm>
            <a:off x="8229600" y="2999232"/>
            <a:ext cx="3099816"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Specification effect</a:t>
            </a:r>
            <a:endParaRPr lang="en-US" sz="1550"/>
          </a:p>
        </p:txBody>
      </p:sp>
      <p:sp>
        <p:nvSpPr>
          <p:cNvPr id="32" name="Text 18">
            <a:extLst>
              <a:ext uri="{FF2B5EF4-FFF2-40B4-BE49-F238E27FC236}">
                <a16:creationId xmlns:a16="http://schemas.microsoft.com/office/drawing/2014/main" id="{3D6F9E84-543E-9249-B67C-5DE485534C25}"/>
              </a:ext>
            </a:extLst>
          </p:cNvPr>
          <p:cNvSpPr/>
          <p:nvPr/>
        </p:nvSpPr>
        <p:spPr>
          <a:xfrm>
            <a:off x="8229600" y="3438144"/>
            <a:ext cx="3099816" cy="987552"/>
          </a:xfrm>
          <a:prstGeom prst="rect">
            <a:avLst/>
          </a:prstGeom>
          <a:noFill/>
          <a:ln/>
        </p:spPr>
        <p:txBody>
          <a:bodyPr wrap="square" lIns="381" tIns="381" rIns="381" bIns="381" rtlCol="0" anchor="t">
            <a:normAutofit/>
          </a:bodyPr>
          <a:lstStyle/>
          <a:p>
            <a:pPr marL="0" indent="0">
              <a:buNone/>
            </a:pPr>
            <a:r>
              <a:rPr lang="en-US" sz="1420">
                <a:solidFill>
                  <a:srgbClr val="201E2E"/>
                </a:solidFill>
                <a:latin typeface="Figtree" pitchFamily="34" charset="0"/>
                <a:ea typeface="Figtree" pitchFamily="34" charset="-122"/>
                <a:cs typeface="Figtree" pitchFamily="34" charset="-120"/>
              </a:rPr>
              <a:t>No structural API change. The rule is made clearer in field descriptions and EMDS conditionality.</a:t>
            </a:r>
            <a:endParaRPr lang="en-US" sz="1420"/>
          </a:p>
        </p:txBody>
      </p:sp>
      <p:sp>
        <p:nvSpPr>
          <p:cNvPr id="34" name="Shape 19">
            <a:extLst>
              <a:ext uri="{FF2B5EF4-FFF2-40B4-BE49-F238E27FC236}">
                <a16:creationId xmlns:a16="http://schemas.microsoft.com/office/drawing/2014/main" id="{1D7F019A-8900-62A7-C8B9-1261B7B45FD8}"/>
              </a:ext>
            </a:extLst>
          </p:cNvPr>
          <p:cNvSpPr/>
          <p:nvPr/>
        </p:nvSpPr>
        <p:spPr>
          <a:xfrm>
            <a:off x="804672" y="5358203"/>
            <a:ext cx="10579608" cy="640080"/>
          </a:xfrm>
          <a:prstGeom prst="rect">
            <a:avLst/>
          </a:prstGeom>
          <a:solidFill>
            <a:srgbClr val="021E5E"/>
          </a:solidFill>
          <a:ln w="12700">
            <a:solidFill>
              <a:srgbClr val="021E5E"/>
            </a:solidFill>
            <a:prstDash val="solid"/>
          </a:ln>
        </p:spPr>
        <p:txBody>
          <a:bodyPr/>
          <a:lstStyle/>
          <a:p>
            <a:endParaRPr lang="en-GB"/>
          </a:p>
        </p:txBody>
      </p:sp>
      <p:sp>
        <p:nvSpPr>
          <p:cNvPr id="36" name="Text 20">
            <a:extLst>
              <a:ext uri="{FF2B5EF4-FFF2-40B4-BE49-F238E27FC236}">
                <a16:creationId xmlns:a16="http://schemas.microsoft.com/office/drawing/2014/main" id="{ACE00651-C5AB-928E-2654-4F3912333A1F}"/>
              </a:ext>
            </a:extLst>
          </p:cNvPr>
          <p:cNvSpPr/>
          <p:nvPr/>
        </p:nvSpPr>
        <p:spPr>
          <a:xfrm>
            <a:off x="1024128" y="5577659"/>
            <a:ext cx="1097280" cy="201168"/>
          </a:xfrm>
          <a:prstGeom prst="rect">
            <a:avLst/>
          </a:prstGeom>
          <a:noFill/>
          <a:ln/>
        </p:spPr>
        <p:txBody>
          <a:bodyPr wrap="square" lIns="0" tIns="0" rIns="0" bIns="0" rtlCol="0" anchor="ctr"/>
          <a:lstStyle/>
          <a:p>
            <a:r>
              <a:rPr lang="en-US" sz="1200" b="1">
                <a:solidFill>
                  <a:srgbClr val="1EF395"/>
                </a:solidFill>
                <a:latin typeface="Figtree"/>
              </a:rPr>
              <a:t>Review </a:t>
            </a:r>
            <a:r>
              <a:rPr lang="en-US" sz="1200" b="1" err="1">
                <a:solidFill>
                  <a:srgbClr val="1EF395"/>
                </a:solidFill>
                <a:latin typeface="Figtree"/>
              </a:rPr>
              <a:t>Focu</a:t>
            </a:r>
            <a:r>
              <a:rPr lang="en-US" sz="1200" b="1">
                <a:solidFill>
                  <a:srgbClr val="1EF395"/>
                </a:solidFill>
                <a:latin typeface="Figtree"/>
              </a:rPr>
              <a:t>s</a:t>
            </a:r>
            <a:endParaRPr lang="en-US"/>
          </a:p>
        </p:txBody>
      </p:sp>
      <p:sp>
        <p:nvSpPr>
          <p:cNvPr id="38" name="Text 21">
            <a:extLst>
              <a:ext uri="{FF2B5EF4-FFF2-40B4-BE49-F238E27FC236}">
                <a16:creationId xmlns:a16="http://schemas.microsoft.com/office/drawing/2014/main" id="{36895929-AA39-8FA2-4FEE-B0489A857907}"/>
              </a:ext>
            </a:extLst>
          </p:cNvPr>
          <p:cNvSpPr/>
          <p:nvPr/>
        </p:nvSpPr>
        <p:spPr>
          <a:xfrm>
            <a:off x="2176272" y="5522795"/>
            <a:ext cx="8686800" cy="310896"/>
          </a:xfrm>
          <a:prstGeom prst="rect">
            <a:avLst/>
          </a:prstGeom>
          <a:noFill/>
          <a:ln/>
        </p:spPr>
        <p:txBody>
          <a:bodyPr wrap="square" lIns="254" tIns="254" rIns="254" bIns="254" rtlCol="0" anchor="ctr">
            <a:normAutofit/>
          </a:bodyPr>
          <a:lstStyle/>
          <a:p>
            <a:pPr marL="0" indent="0">
              <a:buNone/>
            </a:pPr>
            <a:r>
              <a:rPr lang="en-US" sz="1600" b="1">
                <a:solidFill>
                  <a:srgbClr val="FFFFFF"/>
                </a:solidFill>
                <a:latin typeface="Figtree" pitchFamily="34" charset="0"/>
                <a:ea typeface="Figtree" pitchFamily="34" charset="-122"/>
                <a:cs typeface="Figtree" pitchFamily="34" charset="-120"/>
              </a:rPr>
              <a:t>Review test data for non-block tariffs and final blocks of block tariffs.</a:t>
            </a:r>
            <a:endParaRPr lang="en-US" sz="1600"/>
          </a:p>
        </p:txBody>
      </p:sp>
    </p:spTree>
    <p:extLst>
      <p:ext uri="{BB962C8B-B14F-4D97-AF65-F5344CB8AC3E}">
        <p14:creationId xmlns:p14="http://schemas.microsoft.com/office/powerpoint/2010/main" val="963356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D32A0-1559-E57A-E1A1-63810C4AE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403872-E634-611A-0343-AA838E181EE5}"/>
              </a:ext>
            </a:extLst>
          </p:cNvPr>
          <p:cNvSpPr txBox="1">
            <a:spLocks noGrp="1"/>
          </p:cNvSpPr>
          <p:nvPr>
            <p:ph type="title"/>
          </p:nvPr>
        </p:nvSpPr>
        <p:spPr>
          <a:xfrm>
            <a:off x="1262978" y="1504946"/>
            <a:ext cx="9666049" cy="3848096"/>
          </a:xfrm>
        </p:spPr>
        <p:txBody>
          <a:bodyPr/>
          <a:lstStyle/>
          <a:p>
            <a:r>
              <a:rPr lang="en-GB" sz="3200">
                <a:solidFill>
                  <a:srgbClr val="1EF395"/>
                </a:solidFill>
                <a:latin typeface="Playfair Display"/>
              </a:rPr>
              <a:t>Annex C: EMDS Changes</a:t>
            </a:r>
          </a:p>
        </p:txBody>
      </p:sp>
    </p:spTree>
    <p:extLst>
      <p:ext uri="{BB962C8B-B14F-4D97-AF65-F5344CB8AC3E}">
        <p14:creationId xmlns:p14="http://schemas.microsoft.com/office/powerpoint/2010/main" val="3951992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A0D5D-BD4F-93EC-9876-ADA566C3FA4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27ACBCB-BDD4-31EB-6E14-25BC7B89AA43}"/>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97762555-DA86-BA95-89B2-8EC881412077}"/>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Annex C</a:t>
            </a:r>
            <a:endParaRPr lang="en-US" sz="800"/>
          </a:p>
        </p:txBody>
      </p:sp>
      <p:sp>
        <p:nvSpPr>
          <p:cNvPr id="4" name="Text 2">
            <a:extLst>
              <a:ext uri="{FF2B5EF4-FFF2-40B4-BE49-F238E27FC236}">
                <a16:creationId xmlns:a16="http://schemas.microsoft.com/office/drawing/2014/main" id="{3342B608-C8CE-9D89-1627-4C47F9AF12A1}"/>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pitchFamily="34" charset="0"/>
                <a:ea typeface="Figtree" pitchFamily="34" charset="-122"/>
                <a:cs typeface="Figtree" pitchFamily="34" charset="-120"/>
              </a:rPr>
              <a:t>EMDS: change summary</a:t>
            </a:r>
            <a:endParaRPr lang="en-US" sz="3200"/>
          </a:p>
        </p:txBody>
      </p:sp>
      <p:sp>
        <p:nvSpPr>
          <p:cNvPr id="5" name="Shape 3">
            <a:extLst>
              <a:ext uri="{FF2B5EF4-FFF2-40B4-BE49-F238E27FC236}">
                <a16:creationId xmlns:a16="http://schemas.microsoft.com/office/drawing/2014/main" id="{7B8675DF-6A65-6357-B47B-05CC8834F3F4}"/>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73EFA353-9C7F-EA46-E33C-A89283475B15}"/>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5D2B0907-7E55-E9B9-EBCE-8AA7E241110F}"/>
              </a:ext>
            </a:extLst>
          </p:cNvPr>
          <p:cNvSpPr/>
          <p:nvPr/>
        </p:nvSpPr>
        <p:spPr>
          <a:xfrm>
            <a:off x="660115" y="1602339"/>
            <a:ext cx="10815605" cy="658024"/>
          </a:xfrm>
          <a:prstGeom prst="rect">
            <a:avLst/>
          </a:prstGeom>
          <a:noFill/>
          <a:ln/>
        </p:spPr>
        <p:txBody>
          <a:bodyPr wrap="square" lIns="381" tIns="381" rIns="381" bIns="381" rtlCol="0" anchor="t">
            <a:normAutofit/>
          </a:bodyPr>
          <a:lstStyle/>
          <a:p>
            <a:r>
              <a:rPr lang="en-US" sz="1650">
                <a:solidFill>
                  <a:srgbClr val="201E2E"/>
                </a:solidFill>
                <a:latin typeface="Figtree"/>
                <a:ea typeface="Figtree"/>
                <a:cs typeface="Figtree" pitchFamily="34" charset="-120"/>
              </a:rPr>
              <a:t>Annex C updates the Data Item Catalogue and Market Message Catalogue. Ten updates are proposed to the May 2026 baseline. Several changes are linked to the API Changes, some are editorial/ data quality corrections.</a:t>
            </a:r>
            <a:endParaRPr lang="en-US" sz="1650">
              <a:latin typeface="Figtree"/>
            </a:endParaRPr>
          </a:p>
        </p:txBody>
      </p:sp>
      <p:graphicFrame>
        <p:nvGraphicFramePr>
          <p:cNvPr id="6" name="Table 5">
            <a:extLst>
              <a:ext uri="{FF2B5EF4-FFF2-40B4-BE49-F238E27FC236}">
                <a16:creationId xmlns:a16="http://schemas.microsoft.com/office/drawing/2014/main" id="{B585C169-7A1E-102A-2449-527F51B303E9}"/>
              </a:ext>
            </a:extLst>
          </p:cNvPr>
          <p:cNvGraphicFramePr>
            <a:graphicFrameLocks noGrp="1"/>
          </p:cNvGraphicFramePr>
          <p:nvPr>
            <p:extLst>
              <p:ext uri="{D42A27DB-BD31-4B8C-83A1-F6EECF244321}">
                <p14:modId xmlns:p14="http://schemas.microsoft.com/office/powerpoint/2010/main" val="3745057101"/>
              </p:ext>
            </p:extLst>
          </p:nvPr>
        </p:nvGraphicFramePr>
        <p:xfrm>
          <a:off x="657069" y="2259767"/>
          <a:ext cx="11028901" cy="4283810"/>
        </p:xfrm>
        <a:graphic>
          <a:graphicData uri="http://schemas.openxmlformats.org/drawingml/2006/table">
            <a:tbl>
              <a:tblPr firstRow="1" bandRow="1">
                <a:tableStyleId>{5C22544A-7EE6-4342-B048-85BDC9FD1C3A}</a:tableStyleId>
              </a:tblPr>
              <a:tblGrid>
                <a:gridCol w="473239">
                  <a:extLst>
                    <a:ext uri="{9D8B030D-6E8A-4147-A177-3AD203B41FA5}">
                      <a16:colId xmlns:a16="http://schemas.microsoft.com/office/drawing/2014/main" val="1429696960"/>
                    </a:ext>
                  </a:extLst>
                </a:gridCol>
                <a:gridCol w="1598785">
                  <a:extLst>
                    <a:ext uri="{9D8B030D-6E8A-4147-A177-3AD203B41FA5}">
                      <a16:colId xmlns:a16="http://schemas.microsoft.com/office/drawing/2014/main" val="2649628226"/>
                    </a:ext>
                  </a:extLst>
                </a:gridCol>
                <a:gridCol w="8956877">
                  <a:extLst>
                    <a:ext uri="{9D8B030D-6E8A-4147-A177-3AD203B41FA5}">
                      <a16:colId xmlns:a16="http://schemas.microsoft.com/office/drawing/2014/main" val="4159598747"/>
                    </a:ext>
                  </a:extLst>
                </a:gridCol>
              </a:tblGrid>
              <a:tr h="370840">
                <a:tc>
                  <a:txBody>
                    <a:bodyPr/>
                    <a:lstStyle/>
                    <a:p>
                      <a:pPr lvl="0" algn="l">
                        <a:lnSpc>
                          <a:spcPct val="100000"/>
                        </a:lnSpc>
                        <a:spcBef>
                          <a:spcPts val="0"/>
                        </a:spcBef>
                        <a:spcAft>
                          <a:spcPts val="0"/>
                        </a:spcAft>
                        <a:buNone/>
                      </a:pPr>
                      <a:r>
                        <a:rPr lang="en-US" sz="1200" u="none" strike="noStrike" noProof="0">
                          <a:solidFill>
                            <a:srgbClr val="FFFFFF"/>
                          </a:solidFill>
                          <a:latin typeface="Figtree"/>
                        </a:rPr>
                        <a:t>No.</a:t>
                      </a:r>
                      <a:endParaRPr lang="en-GB" sz="1200" u="none" strike="noStrike" noProof="0">
                        <a:solidFill>
                          <a:srgbClr val="000000"/>
                        </a:solidFill>
                        <a:latin typeface="Figtree"/>
                      </a:endParaRPr>
                    </a:p>
                  </a:txBody>
                  <a:tcPr>
                    <a:solidFill>
                      <a:srgbClr val="002060"/>
                    </a:solidFill>
                  </a:tcPr>
                </a:tc>
                <a:tc>
                  <a:txBody>
                    <a:bodyPr/>
                    <a:lstStyle/>
                    <a:p>
                      <a:pPr lvl="0" algn="l">
                        <a:lnSpc>
                          <a:spcPct val="100000"/>
                        </a:lnSpc>
                        <a:spcBef>
                          <a:spcPts val="0"/>
                        </a:spcBef>
                        <a:spcAft>
                          <a:spcPts val="0"/>
                        </a:spcAft>
                        <a:buNone/>
                      </a:pPr>
                      <a:r>
                        <a:rPr lang="en-US" sz="1200" u="none" strike="noStrike" noProof="0">
                          <a:solidFill>
                            <a:srgbClr val="FFFFFF"/>
                          </a:solidFill>
                          <a:latin typeface="Figtree"/>
                        </a:rPr>
                        <a:t>Area</a:t>
                      </a:r>
                      <a:endParaRPr lang="en-GB" sz="1200" u="none" strike="noStrike" noProof="0">
                        <a:solidFill>
                          <a:srgbClr val="000000"/>
                        </a:solidFill>
                        <a:latin typeface="Figtree"/>
                      </a:endParaRPr>
                    </a:p>
                  </a:txBody>
                  <a:tcPr>
                    <a:solidFill>
                      <a:srgbClr val="002060"/>
                    </a:solidFill>
                  </a:tcPr>
                </a:tc>
                <a:tc>
                  <a:txBody>
                    <a:bodyPr/>
                    <a:lstStyle/>
                    <a:p>
                      <a:pPr lvl="0" algn="l">
                        <a:lnSpc>
                          <a:spcPct val="100000"/>
                        </a:lnSpc>
                        <a:spcBef>
                          <a:spcPts val="0"/>
                        </a:spcBef>
                        <a:spcAft>
                          <a:spcPts val="0"/>
                        </a:spcAft>
                        <a:buNone/>
                      </a:pPr>
                      <a:r>
                        <a:rPr lang="en-US" sz="1200" u="none" strike="noStrike" noProof="0">
                          <a:solidFill>
                            <a:srgbClr val="FFFFFF"/>
                          </a:solidFill>
                          <a:latin typeface="Figtree"/>
                        </a:rPr>
                        <a:t>Proposed update</a:t>
                      </a:r>
                      <a:endParaRPr lang="en-GB" sz="1200" u="none" strike="noStrike" noProof="0">
                        <a:solidFill>
                          <a:srgbClr val="000000"/>
                        </a:solidFill>
                        <a:latin typeface="Figtree"/>
                      </a:endParaRPr>
                    </a:p>
                  </a:txBody>
                  <a:tcPr>
                    <a:solidFill>
                      <a:srgbClr val="002060"/>
                    </a:solidFill>
                  </a:tcPr>
                </a:tc>
                <a:extLst>
                  <a:ext uri="{0D108BD9-81ED-4DB2-BD59-A6C34878D82A}">
                    <a16:rowId xmlns:a16="http://schemas.microsoft.com/office/drawing/2014/main" val="424004139"/>
                  </a:ext>
                </a:extLst>
              </a:tr>
              <a:tr h="391297">
                <a:tc>
                  <a:txBody>
                    <a:bodyPr/>
                    <a:lstStyle/>
                    <a:p>
                      <a:pPr lvl="0" algn="l">
                        <a:lnSpc>
                          <a:spcPct val="100000"/>
                        </a:lnSpc>
                        <a:spcBef>
                          <a:spcPts val="0"/>
                        </a:spcBef>
                        <a:spcAft>
                          <a:spcPts val="0"/>
                        </a:spcAft>
                        <a:buNone/>
                      </a:pPr>
                      <a:r>
                        <a:rPr lang="en-US" sz="1100">
                          <a:latin typeface="Figtree"/>
                        </a:rPr>
                        <a:t>1</a:t>
                      </a:r>
                      <a:endParaRPr lang="en-GB" sz="1100">
                        <a:latin typeface="Figtree"/>
                      </a:endParaRP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TI YAML names</a:t>
                      </a:r>
                      <a:endParaRPr lang="en-GB" sz="1100">
                        <a:latin typeface="Figtree"/>
                      </a:endParaRP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Add TI-specific YAML name to 'Data Item Notes' for five existing data items where the TI API uses a different YAML name format.</a:t>
                      </a:r>
                      <a:endParaRPr lang="en-GB" sz="1100">
                        <a:latin typeface="Figtree"/>
                      </a:endParaRPr>
                    </a:p>
                  </a:txBody>
                  <a:tcPr anchor="ctr">
                    <a:solidFill>
                      <a:schemeClr val="bg1">
                        <a:lumMod val="95000"/>
                      </a:schemeClr>
                    </a:solidFill>
                  </a:tcPr>
                </a:tc>
                <a:extLst>
                  <a:ext uri="{0D108BD9-81ED-4DB2-BD59-A6C34878D82A}">
                    <a16:rowId xmlns:a16="http://schemas.microsoft.com/office/drawing/2014/main" val="1119345147"/>
                  </a:ext>
                </a:extLst>
              </a:tr>
              <a:tr h="391297">
                <a:tc>
                  <a:txBody>
                    <a:bodyPr/>
                    <a:lstStyle/>
                    <a:p>
                      <a:pPr lvl="0" algn="l">
                        <a:lnSpc>
                          <a:spcPct val="100000"/>
                        </a:lnSpc>
                        <a:spcBef>
                          <a:spcPts val="0"/>
                        </a:spcBef>
                        <a:spcAft>
                          <a:spcPts val="0"/>
                        </a:spcAft>
                        <a:buNone/>
                      </a:pPr>
                      <a:r>
                        <a:rPr lang="en-US" sz="1100">
                          <a:latin typeface="Figtree"/>
                        </a:rPr>
                        <a:t>2</a:t>
                      </a:r>
                    </a:p>
                  </a:txBody>
                  <a:tcPr anchor="ctr"/>
                </a:tc>
                <a:tc>
                  <a:txBody>
                    <a:bodyPr/>
                    <a:lstStyle/>
                    <a:p>
                      <a:pPr lvl="0" algn="l">
                        <a:lnSpc>
                          <a:spcPct val="100000"/>
                        </a:lnSpc>
                        <a:spcBef>
                          <a:spcPts val="0"/>
                        </a:spcBef>
                        <a:spcAft>
                          <a:spcPts val="0"/>
                        </a:spcAft>
                        <a:buNone/>
                      </a:pPr>
                      <a:r>
                        <a:rPr lang="en-US" sz="1100">
                          <a:latin typeface="Figtree"/>
                        </a:rPr>
                        <a:t>Sellable To</a:t>
                      </a:r>
                      <a:endParaRPr lang="en-GB" sz="1100">
                        <a:latin typeface="Figtree"/>
                      </a:endParaRPr>
                    </a:p>
                  </a:txBody>
                  <a:tcPr anchor="ctr"/>
                </a:tc>
                <a:tc>
                  <a:txBody>
                    <a:bodyPr/>
                    <a:lstStyle/>
                    <a:p>
                      <a:pPr lvl="0" algn="l">
                        <a:lnSpc>
                          <a:spcPct val="100000"/>
                        </a:lnSpc>
                        <a:spcBef>
                          <a:spcPts val="0"/>
                        </a:spcBef>
                        <a:spcAft>
                          <a:spcPts val="0"/>
                        </a:spcAft>
                        <a:buNone/>
                      </a:pPr>
                      <a:r>
                        <a:rPr lang="en-US" sz="1100">
                          <a:latin typeface="Figtree"/>
                        </a:rPr>
                        <a:t>Item Description minor update to improve wording. </a:t>
                      </a:r>
                      <a:endParaRPr lang="en-GB" sz="1100">
                        <a:latin typeface="Figtree"/>
                      </a:endParaRPr>
                    </a:p>
                  </a:txBody>
                  <a:tcPr anchor="ctr"/>
                </a:tc>
                <a:extLst>
                  <a:ext uri="{0D108BD9-81ED-4DB2-BD59-A6C34878D82A}">
                    <a16:rowId xmlns:a16="http://schemas.microsoft.com/office/drawing/2014/main" val="248334532"/>
                  </a:ext>
                </a:extLst>
              </a:tr>
              <a:tr h="391297">
                <a:tc>
                  <a:txBody>
                    <a:bodyPr/>
                    <a:lstStyle/>
                    <a:p>
                      <a:pPr lvl="0" algn="l">
                        <a:lnSpc>
                          <a:spcPct val="100000"/>
                        </a:lnSpc>
                        <a:spcBef>
                          <a:spcPts val="0"/>
                        </a:spcBef>
                        <a:spcAft>
                          <a:spcPts val="0"/>
                        </a:spcAft>
                        <a:buNone/>
                      </a:pPr>
                      <a:r>
                        <a:rPr lang="en-US" sz="1100">
                          <a:latin typeface="Figtree"/>
                        </a:rPr>
                        <a:t>3</a:t>
                      </a: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Company Legal Name</a:t>
                      </a:r>
                      <a:endParaRPr lang="en-GB" sz="1100">
                        <a:latin typeface="Figtree"/>
                      </a:endParaRPr>
                    </a:p>
                  </a:txBody>
                  <a:tcPr anchor="ctr">
                    <a:solidFill>
                      <a:schemeClr val="bg1">
                        <a:lumMod val="95000"/>
                      </a:schemeClr>
                    </a:solidFill>
                  </a:tcPr>
                </a:tc>
                <a:tc>
                  <a:txBody>
                    <a:bodyPr/>
                    <a:lstStyle/>
                    <a:p>
                      <a:pPr lvl="0">
                        <a:buNone/>
                      </a:pPr>
                      <a:r>
                        <a:rPr lang="en-GB" sz="1100">
                          <a:latin typeface="Figtree"/>
                        </a:rPr>
                        <a:t>Correct the decimal length from 200 to 0</a:t>
                      </a:r>
                    </a:p>
                  </a:txBody>
                  <a:tcPr anchor="ctr">
                    <a:solidFill>
                      <a:schemeClr val="bg1">
                        <a:lumMod val="95000"/>
                      </a:schemeClr>
                    </a:solidFill>
                  </a:tcPr>
                </a:tc>
                <a:extLst>
                  <a:ext uri="{0D108BD9-81ED-4DB2-BD59-A6C34878D82A}">
                    <a16:rowId xmlns:a16="http://schemas.microsoft.com/office/drawing/2014/main" val="3812833569"/>
                  </a:ext>
                </a:extLst>
              </a:tr>
              <a:tr h="391297">
                <a:tc>
                  <a:txBody>
                    <a:bodyPr/>
                    <a:lstStyle/>
                    <a:p>
                      <a:pPr lvl="0" algn="l">
                        <a:lnSpc>
                          <a:spcPct val="100000"/>
                        </a:lnSpc>
                        <a:spcBef>
                          <a:spcPts val="0"/>
                        </a:spcBef>
                        <a:spcAft>
                          <a:spcPts val="0"/>
                        </a:spcAft>
                        <a:buNone/>
                      </a:pPr>
                      <a:r>
                        <a:rPr lang="en-US" sz="1100">
                          <a:latin typeface="Figtree"/>
                        </a:rPr>
                        <a:t>4</a:t>
                      </a:r>
                    </a:p>
                  </a:txBody>
                  <a:tcPr anchor="ctr"/>
                </a:tc>
                <a:tc>
                  <a:txBody>
                    <a:bodyPr/>
                    <a:lstStyle/>
                    <a:p>
                      <a:pPr lvl="0" algn="l">
                        <a:lnSpc>
                          <a:spcPct val="100000"/>
                        </a:lnSpc>
                        <a:spcBef>
                          <a:spcPts val="0"/>
                        </a:spcBef>
                        <a:spcAft>
                          <a:spcPts val="0"/>
                        </a:spcAft>
                        <a:buNone/>
                      </a:pPr>
                      <a:r>
                        <a:rPr lang="en-US" sz="1100">
                          <a:latin typeface="Figtree"/>
                        </a:rPr>
                        <a:t>Tariff Days</a:t>
                      </a:r>
                      <a:endParaRPr lang="en-GB" sz="1100">
                        <a:latin typeface="Figtree"/>
                      </a:endParaRPr>
                    </a:p>
                  </a:txBody>
                  <a:tcPr anchor="ctr"/>
                </a:tc>
                <a:tc>
                  <a:txBody>
                    <a:bodyPr/>
                    <a:lstStyle/>
                    <a:p>
                      <a:pPr marL="0" marR="0" lvl="0" indent="0" algn="l">
                        <a:lnSpc>
                          <a:spcPct val="100000"/>
                        </a:lnSpc>
                        <a:spcBef>
                          <a:spcPts val="0"/>
                        </a:spcBef>
                        <a:spcAft>
                          <a:spcPts val="0"/>
                        </a:spcAft>
                        <a:buClr>
                          <a:srgbClr val="000000"/>
                        </a:buClr>
                        <a:buNone/>
                      </a:pPr>
                      <a:r>
                        <a:rPr lang="en-US" sz="1100">
                          <a:latin typeface="Figtree"/>
                        </a:rPr>
                        <a:t>Add data item enumerations. These match the API specification (All, Monday, Tuesday, Wednesday, Thursday, Friday, Saturday, Sunday).</a:t>
                      </a:r>
                    </a:p>
                  </a:txBody>
                  <a:tcPr anchor="ctr"/>
                </a:tc>
                <a:extLst>
                  <a:ext uri="{0D108BD9-81ED-4DB2-BD59-A6C34878D82A}">
                    <a16:rowId xmlns:a16="http://schemas.microsoft.com/office/drawing/2014/main" val="842181193"/>
                  </a:ext>
                </a:extLst>
              </a:tr>
              <a:tr h="391297">
                <a:tc>
                  <a:txBody>
                    <a:bodyPr/>
                    <a:lstStyle/>
                    <a:p>
                      <a:pPr lvl="0" algn="l">
                        <a:lnSpc>
                          <a:spcPct val="100000"/>
                        </a:lnSpc>
                        <a:spcBef>
                          <a:spcPts val="0"/>
                        </a:spcBef>
                        <a:spcAft>
                          <a:spcPts val="0"/>
                        </a:spcAft>
                        <a:buNone/>
                      </a:pPr>
                      <a:r>
                        <a:rPr lang="en-US" sz="1100">
                          <a:latin typeface="Figtree"/>
                        </a:rPr>
                        <a:t>5</a:t>
                      </a: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Tariff Days</a:t>
                      </a: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u="none" strike="noStrike" noProof="0">
                          <a:solidFill>
                            <a:srgbClr val="000000"/>
                          </a:solidFill>
                          <a:latin typeface="Figtree"/>
                        </a:rPr>
                        <a:t>Update conditionality – Suppliers populate MMXXXX7 for static tariffs only (dynamic tariffs use datetime)</a:t>
                      </a:r>
                    </a:p>
                  </a:txBody>
                  <a:tcPr anchor="ctr">
                    <a:solidFill>
                      <a:schemeClr val="bg1">
                        <a:lumMod val="95000"/>
                      </a:schemeClr>
                    </a:solidFill>
                  </a:tcPr>
                </a:tc>
                <a:extLst>
                  <a:ext uri="{0D108BD9-81ED-4DB2-BD59-A6C34878D82A}">
                    <a16:rowId xmlns:a16="http://schemas.microsoft.com/office/drawing/2014/main" val="3110061067"/>
                  </a:ext>
                </a:extLst>
              </a:tr>
              <a:tr h="391297">
                <a:tc>
                  <a:txBody>
                    <a:bodyPr/>
                    <a:lstStyle/>
                    <a:p>
                      <a:pPr lvl="0" algn="l">
                        <a:lnSpc>
                          <a:spcPct val="100000"/>
                        </a:lnSpc>
                        <a:spcBef>
                          <a:spcPts val="0"/>
                        </a:spcBef>
                        <a:spcAft>
                          <a:spcPts val="0"/>
                        </a:spcAft>
                        <a:buNone/>
                      </a:pPr>
                      <a:r>
                        <a:rPr lang="en-US" sz="1100">
                          <a:latin typeface="Figtree"/>
                        </a:rPr>
                        <a:t>6</a:t>
                      </a:r>
                    </a:p>
                  </a:txBody>
                  <a:tcPr anchor="ctr"/>
                </a:tc>
                <a:tc>
                  <a:txBody>
                    <a:bodyPr/>
                    <a:lstStyle/>
                    <a:p>
                      <a:pPr lvl="0" algn="l">
                        <a:lnSpc>
                          <a:spcPct val="100000"/>
                        </a:lnSpc>
                        <a:spcBef>
                          <a:spcPts val="0"/>
                        </a:spcBef>
                        <a:spcAft>
                          <a:spcPts val="0"/>
                        </a:spcAft>
                        <a:buNone/>
                      </a:pPr>
                      <a:r>
                        <a:rPr lang="en-US" sz="1100">
                          <a:latin typeface="Figtree"/>
                        </a:rPr>
                        <a:t>LDZ Region</a:t>
                      </a:r>
                      <a:endParaRPr lang="en-GB" sz="1100">
                        <a:latin typeface="Figtree"/>
                      </a:endParaRPr>
                    </a:p>
                  </a:txBody>
                  <a:tcPr anchor="ctr"/>
                </a:tc>
                <a:tc>
                  <a:txBody>
                    <a:bodyPr/>
                    <a:lstStyle/>
                    <a:p>
                      <a:pPr lvl="0" algn="l">
                        <a:lnSpc>
                          <a:spcPct val="100000"/>
                        </a:lnSpc>
                        <a:spcBef>
                          <a:spcPts val="0"/>
                        </a:spcBef>
                        <a:spcAft>
                          <a:spcPts val="0"/>
                        </a:spcAft>
                        <a:buNone/>
                      </a:pPr>
                      <a:r>
                        <a:rPr lang="en-US" sz="1100">
                          <a:latin typeface="Figtree"/>
                        </a:rPr>
                        <a:t>Update conditionality - Suppliers populate in MMXXXX5/7 where used to distinguish gas tariff variants (reflects CHG-018).</a:t>
                      </a:r>
                      <a:endParaRPr lang="en-GB" sz="1100">
                        <a:latin typeface="Figtree"/>
                      </a:endParaRPr>
                    </a:p>
                  </a:txBody>
                  <a:tcPr anchor="ctr"/>
                </a:tc>
                <a:extLst>
                  <a:ext uri="{0D108BD9-81ED-4DB2-BD59-A6C34878D82A}">
                    <a16:rowId xmlns:a16="http://schemas.microsoft.com/office/drawing/2014/main" val="34571331"/>
                  </a:ext>
                </a:extLst>
              </a:tr>
              <a:tr h="391297">
                <a:tc>
                  <a:txBody>
                    <a:bodyPr/>
                    <a:lstStyle/>
                    <a:p>
                      <a:pPr lvl="0" algn="l">
                        <a:lnSpc>
                          <a:spcPct val="100000"/>
                        </a:lnSpc>
                        <a:spcBef>
                          <a:spcPts val="0"/>
                        </a:spcBef>
                        <a:spcAft>
                          <a:spcPts val="0"/>
                        </a:spcAft>
                        <a:buNone/>
                      </a:pPr>
                      <a:r>
                        <a:rPr lang="en-US" sz="1100">
                          <a:latin typeface="Figtree"/>
                        </a:rPr>
                        <a:t>7</a:t>
                      </a: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GSP Group ID</a:t>
                      </a:r>
                      <a:endParaRPr lang="en-GB" sz="1100">
                        <a:latin typeface="Figtree"/>
                      </a:endParaRP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Update conditionality - Suppliers populate in MMXXXX5/7 where used to distinguish gas tariff variants (reflects CHG-018).</a:t>
                      </a:r>
                      <a:endParaRPr lang="en-GB" sz="1100">
                        <a:latin typeface="Figtree"/>
                      </a:endParaRPr>
                    </a:p>
                  </a:txBody>
                  <a:tcPr anchor="ctr">
                    <a:solidFill>
                      <a:schemeClr val="bg1">
                        <a:lumMod val="95000"/>
                      </a:schemeClr>
                    </a:solidFill>
                  </a:tcPr>
                </a:tc>
                <a:extLst>
                  <a:ext uri="{0D108BD9-81ED-4DB2-BD59-A6C34878D82A}">
                    <a16:rowId xmlns:a16="http://schemas.microsoft.com/office/drawing/2014/main" val="4065402696"/>
                  </a:ext>
                </a:extLst>
              </a:tr>
              <a:tr h="391297">
                <a:tc>
                  <a:txBody>
                    <a:bodyPr/>
                    <a:lstStyle/>
                    <a:p>
                      <a:pPr lvl="0" algn="l">
                        <a:lnSpc>
                          <a:spcPct val="100000"/>
                        </a:lnSpc>
                        <a:spcBef>
                          <a:spcPts val="0"/>
                        </a:spcBef>
                        <a:spcAft>
                          <a:spcPts val="0"/>
                        </a:spcAft>
                        <a:buNone/>
                      </a:pPr>
                      <a:r>
                        <a:rPr lang="en-US" sz="1100">
                          <a:latin typeface="Figtree"/>
                        </a:rPr>
                        <a:t>8</a:t>
                      </a:r>
                    </a:p>
                  </a:txBody>
                  <a:tcPr anchor="ctr"/>
                </a:tc>
                <a:tc>
                  <a:txBody>
                    <a:bodyPr/>
                    <a:lstStyle/>
                    <a:p>
                      <a:pPr lvl="0" algn="l">
                        <a:lnSpc>
                          <a:spcPct val="100000"/>
                        </a:lnSpc>
                        <a:spcBef>
                          <a:spcPts val="0"/>
                        </a:spcBef>
                        <a:spcAft>
                          <a:spcPts val="0"/>
                        </a:spcAft>
                        <a:buNone/>
                      </a:pPr>
                      <a:r>
                        <a:rPr lang="en-US" sz="1100">
                          <a:latin typeface="Figtree"/>
                        </a:rPr>
                        <a:t>Block tariff bands</a:t>
                      </a:r>
                      <a:endParaRPr lang="en-GB" sz="1100">
                        <a:latin typeface="Figtree"/>
                      </a:endParaRPr>
                    </a:p>
                  </a:txBody>
                  <a:tcPr anchor="ctr"/>
                </a:tc>
                <a:tc>
                  <a:txBody>
                    <a:bodyPr/>
                    <a:lstStyle/>
                    <a:p>
                      <a:pPr lvl="0" algn="l">
                        <a:lnSpc>
                          <a:spcPct val="100000"/>
                        </a:lnSpc>
                        <a:spcBef>
                          <a:spcPts val="0"/>
                        </a:spcBef>
                        <a:spcAft>
                          <a:spcPts val="0"/>
                        </a:spcAft>
                        <a:buNone/>
                      </a:pPr>
                      <a:r>
                        <a:rPr lang="en-US" sz="1100">
                          <a:latin typeface="Figtree"/>
                        </a:rPr>
                        <a:t>'Tariff from kWh' and 'Tariff to kWh' only populated for block tariffs, and 'Tariff to kWh' not used for final block (reflects CHG-019).</a:t>
                      </a:r>
                      <a:endParaRPr lang="en-GB" sz="1100">
                        <a:latin typeface="Figtree"/>
                      </a:endParaRPr>
                    </a:p>
                  </a:txBody>
                  <a:tcPr anchor="ctr"/>
                </a:tc>
                <a:extLst>
                  <a:ext uri="{0D108BD9-81ED-4DB2-BD59-A6C34878D82A}">
                    <a16:rowId xmlns:a16="http://schemas.microsoft.com/office/drawing/2014/main" val="2699697190"/>
                  </a:ext>
                </a:extLst>
              </a:tr>
              <a:tr h="391297">
                <a:tc>
                  <a:txBody>
                    <a:bodyPr/>
                    <a:lstStyle/>
                    <a:p>
                      <a:pPr lvl="0" algn="l">
                        <a:lnSpc>
                          <a:spcPct val="100000"/>
                        </a:lnSpc>
                        <a:spcBef>
                          <a:spcPts val="0"/>
                        </a:spcBef>
                        <a:spcAft>
                          <a:spcPts val="0"/>
                        </a:spcAft>
                        <a:buNone/>
                      </a:pPr>
                      <a:r>
                        <a:rPr lang="en-US" sz="1100">
                          <a:latin typeface="Figtree"/>
                        </a:rPr>
                        <a:t>9</a:t>
                      </a: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API Route</a:t>
                      </a:r>
                      <a:endParaRPr lang="en-GB" sz="1100">
                        <a:latin typeface="Figtree"/>
                      </a:endParaRPr>
                    </a:p>
                  </a:txBody>
                  <a:tcPr anchor="ctr">
                    <a:solidFill>
                      <a:schemeClr val="bg1">
                        <a:lumMod val="95000"/>
                      </a:schemeClr>
                    </a:solidFill>
                  </a:tcPr>
                </a:tc>
                <a:tc>
                  <a:txBody>
                    <a:bodyPr/>
                    <a:lstStyle/>
                    <a:p>
                      <a:pPr lvl="0" algn="l">
                        <a:lnSpc>
                          <a:spcPct val="100000"/>
                        </a:lnSpc>
                        <a:spcBef>
                          <a:spcPts val="0"/>
                        </a:spcBef>
                        <a:spcAft>
                          <a:spcPts val="0"/>
                        </a:spcAft>
                        <a:buNone/>
                      </a:pPr>
                      <a:r>
                        <a:rPr lang="en-US" sz="1100">
                          <a:latin typeface="Figtree"/>
                        </a:rPr>
                        <a:t>Added the API route for each TI Market Message, previously marked TBC. The route specifies the URL path only.</a:t>
                      </a:r>
                      <a:endParaRPr lang="en-GB" sz="1100">
                        <a:latin typeface="Figtree"/>
                      </a:endParaRPr>
                    </a:p>
                  </a:txBody>
                  <a:tcPr anchor="ctr">
                    <a:solidFill>
                      <a:schemeClr val="bg1">
                        <a:lumMod val="95000"/>
                      </a:schemeClr>
                    </a:solidFill>
                  </a:tcPr>
                </a:tc>
                <a:extLst>
                  <a:ext uri="{0D108BD9-81ED-4DB2-BD59-A6C34878D82A}">
                    <a16:rowId xmlns:a16="http://schemas.microsoft.com/office/drawing/2014/main" val="2617264436"/>
                  </a:ext>
                </a:extLst>
              </a:tr>
              <a:tr h="391297">
                <a:tc>
                  <a:txBody>
                    <a:bodyPr/>
                    <a:lstStyle/>
                    <a:p>
                      <a:pPr lvl="0" algn="l">
                        <a:lnSpc>
                          <a:spcPct val="100000"/>
                        </a:lnSpc>
                        <a:spcBef>
                          <a:spcPts val="0"/>
                        </a:spcBef>
                        <a:spcAft>
                          <a:spcPts val="0"/>
                        </a:spcAft>
                        <a:buNone/>
                      </a:pPr>
                      <a:r>
                        <a:rPr lang="en-US" sz="1100">
                          <a:latin typeface="Figtree"/>
                        </a:rPr>
                        <a:t>10</a:t>
                      </a:r>
                    </a:p>
                  </a:txBody>
                  <a:tcPr anchor="ctr"/>
                </a:tc>
                <a:tc>
                  <a:txBody>
                    <a:bodyPr/>
                    <a:lstStyle/>
                    <a:p>
                      <a:pPr lvl="0" algn="l">
                        <a:lnSpc>
                          <a:spcPct val="100000"/>
                        </a:lnSpc>
                        <a:spcBef>
                          <a:spcPts val="0"/>
                        </a:spcBef>
                        <a:spcAft>
                          <a:spcPts val="0"/>
                        </a:spcAft>
                        <a:buNone/>
                      </a:pPr>
                      <a:r>
                        <a:rPr lang="en-US" sz="1100">
                          <a:latin typeface="Figtree"/>
                        </a:rPr>
                        <a:t>API Method</a:t>
                      </a:r>
                      <a:endParaRPr lang="en-GB" sz="1100">
                        <a:latin typeface="Figtree"/>
                      </a:endParaRPr>
                    </a:p>
                  </a:txBody>
                  <a:tcPr anchor="ctr"/>
                </a:tc>
                <a:tc>
                  <a:txBody>
                    <a:bodyPr/>
                    <a:lstStyle/>
                    <a:p>
                      <a:pPr lvl="0" algn="l">
                        <a:lnSpc>
                          <a:spcPct val="100000"/>
                        </a:lnSpc>
                        <a:spcBef>
                          <a:spcPts val="0"/>
                        </a:spcBef>
                        <a:spcAft>
                          <a:spcPts val="0"/>
                        </a:spcAft>
                        <a:buNone/>
                      </a:pPr>
                      <a:r>
                        <a:rPr lang="en-US" sz="1100">
                          <a:latin typeface="Figtree"/>
                        </a:rPr>
                        <a:t>Added or updated the API method for TI market messages using 'GET' for API requests and 'N/A' for API responses.</a:t>
                      </a:r>
                      <a:endParaRPr lang="en-GB" sz="1100">
                        <a:latin typeface="Figtree"/>
                      </a:endParaRPr>
                    </a:p>
                  </a:txBody>
                  <a:tcPr anchor="ctr"/>
                </a:tc>
                <a:extLst>
                  <a:ext uri="{0D108BD9-81ED-4DB2-BD59-A6C34878D82A}">
                    <a16:rowId xmlns:a16="http://schemas.microsoft.com/office/drawing/2014/main" val="3349147855"/>
                  </a:ext>
                </a:extLst>
              </a:tr>
            </a:tbl>
          </a:graphicData>
        </a:graphic>
      </p:graphicFrame>
    </p:spTree>
    <p:extLst>
      <p:ext uri="{BB962C8B-B14F-4D97-AF65-F5344CB8AC3E}">
        <p14:creationId xmlns:p14="http://schemas.microsoft.com/office/powerpoint/2010/main" val="1425363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41C7-7E97-D73F-FCE6-97F9C4ED607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1A7591C-AD6C-B1C6-31DF-230128B62DA9}"/>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41137F68-BF37-55A8-0E6B-E0BB604D68BE}"/>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a:ea typeface="Figtree"/>
                <a:cs typeface="Figtree" pitchFamily="34" charset="-120"/>
              </a:rPr>
              <a:t>IWG | Annex C</a:t>
            </a:r>
            <a:endParaRPr lang="en-US" sz="800"/>
          </a:p>
        </p:txBody>
      </p:sp>
      <p:sp>
        <p:nvSpPr>
          <p:cNvPr id="4" name="Text 2">
            <a:extLst>
              <a:ext uri="{FF2B5EF4-FFF2-40B4-BE49-F238E27FC236}">
                <a16:creationId xmlns:a16="http://schemas.microsoft.com/office/drawing/2014/main" id="{F6044249-34C1-49E4-27F3-C65C2AE5F7F9}"/>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rPr>
              <a:t>EMDS changes #1</a:t>
            </a:r>
            <a:endParaRPr lang="en-US"/>
          </a:p>
        </p:txBody>
      </p:sp>
      <p:sp>
        <p:nvSpPr>
          <p:cNvPr id="5" name="Shape 3">
            <a:extLst>
              <a:ext uri="{FF2B5EF4-FFF2-40B4-BE49-F238E27FC236}">
                <a16:creationId xmlns:a16="http://schemas.microsoft.com/office/drawing/2014/main" id="{F50FEEB9-59FA-AFF1-20D4-1A0741FB6AE9}"/>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0E450A57-D38F-8FED-5126-EC434BACF798}"/>
              </a:ext>
            </a:extLst>
          </p:cNvPr>
          <p:cNvPicPr>
            <a:picLocks noChangeAspect="1"/>
          </p:cNvPicPr>
          <p:nvPr/>
        </p:nvPicPr>
        <p:blipFill>
          <a:blip r:embed="rId3"/>
          <a:stretch>
            <a:fillRect/>
          </a:stretch>
        </p:blipFill>
        <p:spPr>
          <a:xfrm>
            <a:off x="9430871" y="337773"/>
            <a:ext cx="2680447" cy="890572"/>
          </a:xfrm>
          <a:prstGeom prst="rect">
            <a:avLst/>
          </a:prstGeom>
        </p:spPr>
      </p:pic>
      <p:pic>
        <p:nvPicPr>
          <p:cNvPr id="7" name="Picture 6">
            <a:extLst>
              <a:ext uri="{FF2B5EF4-FFF2-40B4-BE49-F238E27FC236}">
                <a16:creationId xmlns:a16="http://schemas.microsoft.com/office/drawing/2014/main" id="{DC6E0CB8-EF34-2DB8-6F89-9E96B57EDE2D}"/>
              </a:ext>
            </a:extLst>
          </p:cNvPr>
          <p:cNvPicPr>
            <a:picLocks noChangeAspect="1"/>
          </p:cNvPicPr>
          <p:nvPr/>
        </p:nvPicPr>
        <p:blipFill>
          <a:blip r:embed="rId4"/>
          <a:stretch>
            <a:fillRect/>
          </a:stretch>
        </p:blipFill>
        <p:spPr>
          <a:xfrm>
            <a:off x="382802" y="2150642"/>
            <a:ext cx="5941369" cy="1771307"/>
          </a:xfrm>
          <a:prstGeom prst="rect">
            <a:avLst/>
          </a:prstGeom>
        </p:spPr>
      </p:pic>
      <p:pic>
        <p:nvPicPr>
          <p:cNvPr id="8" name="Picture 7">
            <a:extLst>
              <a:ext uri="{FF2B5EF4-FFF2-40B4-BE49-F238E27FC236}">
                <a16:creationId xmlns:a16="http://schemas.microsoft.com/office/drawing/2014/main" id="{B077A613-E880-2F29-822C-76B079354D90}"/>
              </a:ext>
            </a:extLst>
          </p:cNvPr>
          <p:cNvPicPr>
            <a:picLocks noChangeAspect="1"/>
          </p:cNvPicPr>
          <p:nvPr/>
        </p:nvPicPr>
        <p:blipFill>
          <a:blip r:embed="rId5"/>
          <a:stretch>
            <a:fillRect/>
          </a:stretch>
        </p:blipFill>
        <p:spPr>
          <a:xfrm>
            <a:off x="6714241" y="2121129"/>
            <a:ext cx="5238321" cy="1767875"/>
          </a:xfrm>
          <a:prstGeom prst="rect">
            <a:avLst/>
          </a:prstGeom>
        </p:spPr>
      </p:pic>
      <p:pic>
        <p:nvPicPr>
          <p:cNvPr id="9" name="Picture 8">
            <a:extLst>
              <a:ext uri="{FF2B5EF4-FFF2-40B4-BE49-F238E27FC236}">
                <a16:creationId xmlns:a16="http://schemas.microsoft.com/office/drawing/2014/main" id="{525E9577-9043-2DC3-5D6A-673DBDD95C95}"/>
              </a:ext>
            </a:extLst>
          </p:cNvPr>
          <p:cNvPicPr>
            <a:picLocks noChangeAspect="1"/>
          </p:cNvPicPr>
          <p:nvPr/>
        </p:nvPicPr>
        <p:blipFill>
          <a:blip r:embed="rId6"/>
          <a:stretch>
            <a:fillRect/>
          </a:stretch>
        </p:blipFill>
        <p:spPr>
          <a:xfrm>
            <a:off x="381949" y="4717417"/>
            <a:ext cx="5642147" cy="1679832"/>
          </a:xfrm>
          <a:prstGeom prst="rect">
            <a:avLst/>
          </a:prstGeom>
        </p:spPr>
      </p:pic>
      <p:pic>
        <p:nvPicPr>
          <p:cNvPr id="10" name="Picture 9">
            <a:extLst>
              <a:ext uri="{FF2B5EF4-FFF2-40B4-BE49-F238E27FC236}">
                <a16:creationId xmlns:a16="http://schemas.microsoft.com/office/drawing/2014/main" id="{EC9BEE94-78B8-7D8A-825E-955FAB41568C}"/>
              </a:ext>
            </a:extLst>
          </p:cNvPr>
          <p:cNvPicPr>
            <a:picLocks noChangeAspect="1"/>
          </p:cNvPicPr>
          <p:nvPr/>
        </p:nvPicPr>
        <p:blipFill>
          <a:blip r:embed="rId7"/>
          <a:stretch>
            <a:fillRect/>
          </a:stretch>
        </p:blipFill>
        <p:spPr>
          <a:xfrm>
            <a:off x="6713458" y="4719604"/>
            <a:ext cx="5342410" cy="1311619"/>
          </a:xfrm>
          <a:prstGeom prst="rect">
            <a:avLst/>
          </a:prstGeom>
        </p:spPr>
      </p:pic>
      <p:sp>
        <p:nvSpPr>
          <p:cNvPr id="6" name="TextBox 5">
            <a:extLst>
              <a:ext uri="{FF2B5EF4-FFF2-40B4-BE49-F238E27FC236}">
                <a16:creationId xmlns:a16="http://schemas.microsoft.com/office/drawing/2014/main" id="{BD3D13DB-D9B6-9C80-B1AA-E8F19F85AF4F}"/>
              </a:ext>
            </a:extLst>
          </p:cNvPr>
          <p:cNvSpPr txBox="1"/>
          <p:nvPr/>
        </p:nvSpPr>
        <p:spPr>
          <a:xfrm>
            <a:off x="381833" y="1806732"/>
            <a:ext cx="4743762"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1 – Update TI YAML notes in existing Data Items </a:t>
            </a:r>
          </a:p>
        </p:txBody>
      </p:sp>
      <p:sp>
        <p:nvSpPr>
          <p:cNvPr id="11" name="TextBox 10">
            <a:extLst>
              <a:ext uri="{FF2B5EF4-FFF2-40B4-BE49-F238E27FC236}">
                <a16:creationId xmlns:a16="http://schemas.microsoft.com/office/drawing/2014/main" id="{C212D388-068C-0F03-046F-3EAE3E76EE9F}"/>
              </a:ext>
            </a:extLst>
          </p:cNvPr>
          <p:cNvSpPr txBox="1"/>
          <p:nvPr/>
        </p:nvSpPr>
        <p:spPr>
          <a:xfrm>
            <a:off x="6715177" y="1806731"/>
            <a:ext cx="4743762"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2 – Update Item Description for clarity</a:t>
            </a:r>
          </a:p>
        </p:txBody>
      </p:sp>
      <p:sp>
        <p:nvSpPr>
          <p:cNvPr id="12" name="TextBox 11">
            <a:extLst>
              <a:ext uri="{FF2B5EF4-FFF2-40B4-BE49-F238E27FC236}">
                <a16:creationId xmlns:a16="http://schemas.microsoft.com/office/drawing/2014/main" id="{EEFD124B-3B47-427A-D28F-83D7A1738B6E}"/>
              </a:ext>
            </a:extLst>
          </p:cNvPr>
          <p:cNvSpPr txBox="1"/>
          <p:nvPr/>
        </p:nvSpPr>
        <p:spPr>
          <a:xfrm>
            <a:off x="381832" y="4405026"/>
            <a:ext cx="4743762"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3 – Update Decimal Length</a:t>
            </a:r>
          </a:p>
        </p:txBody>
      </p:sp>
      <p:sp>
        <p:nvSpPr>
          <p:cNvPr id="13" name="TextBox 12">
            <a:extLst>
              <a:ext uri="{FF2B5EF4-FFF2-40B4-BE49-F238E27FC236}">
                <a16:creationId xmlns:a16="http://schemas.microsoft.com/office/drawing/2014/main" id="{38877F95-4BEA-444A-AD26-E1AD9EF3E4C7}"/>
              </a:ext>
            </a:extLst>
          </p:cNvPr>
          <p:cNvSpPr txBox="1"/>
          <p:nvPr/>
        </p:nvSpPr>
        <p:spPr>
          <a:xfrm>
            <a:off x="6715176" y="4405025"/>
            <a:ext cx="4743762"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4 – Add enumerations for Tariff Days</a:t>
            </a:r>
          </a:p>
        </p:txBody>
      </p:sp>
    </p:spTree>
    <p:extLst>
      <p:ext uri="{BB962C8B-B14F-4D97-AF65-F5344CB8AC3E}">
        <p14:creationId xmlns:p14="http://schemas.microsoft.com/office/powerpoint/2010/main" val="4190428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5F4F2-F136-6C70-5152-C9CA3DD1F01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BF67D0B-24DD-0AF9-4086-17BD798F9722}"/>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01D0889D-1A01-0727-556E-46197108C8F0}"/>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a:ea typeface="Figtree"/>
                <a:cs typeface="Figtree" pitchFamily="34" charset="-120"/>
              </a:rPr>
              <a:t>IWG | Annex C</a:t>
            </a:r>
            <a:endParaRPr lang="en-US" sz="800"/>
          </a:p>
        </p:txBody>
      </p:sp>
      <p:sp>
        <p:nvSpPr>
          <p:cNvPr id="4" name="Text 2">
            <a:extLst>
              <a:ext uri="{FF2B5EF4-FFF2-40B4-BE49-F238E27FC236}">
                <a16:creationId xmlns:a16="http://schemas.microsoft.com/office/drawing/2014/main" id="{5AFDE402-BA05-343B-EC82-D9D30212322D}"/>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rPr>
              <a:t>EMDS changes #2</a:t>
            </a:r>
            <a:endParaRPr lang="en-US"/>
          </a:p>
        </p:txBody>
      </p:sp>
      <p:sp>
        <p:nvSpPr>
          <p:cNvPr id="5" name="Shape 3">
            <a:extLst>
              <a:ext uri="{FF2B5EF4-FFF2-40B4-BE49-F238E27FC236}">
                <a16:creationId xmlns:a16="http://schemas.microsoft.com/office/drawing/2014/main" id="{0D7EF59C-6963-80FC-1210-0BF1B0C22174}"/>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BE5D03E5-3472-2FEA-A7D1-2E42F91638E0}"/>
              </a:ext>
            </a:extLst>
          </p:cNvPr>
          <p:cNvPicPr>
            <a:picLocks noChangeAspect="1"/>
          </p:cNvPicPr>
          <p:nvPr/>
        </p:nvPicPr>
        <p:blipFill>
          <a:blip r:embed="rId3"/>
          <a:stretch>
            <a:fillRect/>
          </a:stretch>
        </p:blipFill>
        <p:spPr>
          <a:xfrm>
            <a:off x="9430871" y="337773"/>
            <a:ext cx="2680447" cy="890572"/>
          </a:xfrm>
          <a:prstGeom prst="rect">
            <a:avLst/>
          </a:prstGeom>
        </p:spPr>
      </p:pic>
      <p:pic>
        <p:nvPicPr>
          <p:cNvPr id="6" name="Picture 5">
            <a:extLst>
              <a:ext uri="{FF2B5EF4-FFF2-40B4-BE49-F238E27FC236}">
                <a16:creationId xmlns:a16="http://schemas.microsoft.com/office/drawing/2014/main" id="{BE23F733-838A-72C8-5300-BAFD31F06927}"/>
              </a:ext>
            </a:extLst>
          </p:cNvPr>
          <p:cNvPicPr>
            <a:picLocks noChangeAspect="1"/>
          </p:cNvPicPr>
          <p:nvPr/>
        </p:nvPicPr>
        <p:blipFill>
          <a:blip r:embed="rId4"/>
          <a:stretch>
            <a:fillRect/>
          </a:stretch>
        </p:blipFill>
        <p:spPr>
          <a:xfrm>
            <a:off x="6096743" y="2230695"/>
            <a:ext cx="3911600" cy="2005313"/>
          </a:xfrm>
          <a:prstGeom prst="rect">
            <a:avLst/>
          </a:prstGeom>
        </p:spPr>
      </p:pic>
      <p:pic>
        <p:nvPicPr>
          <p:cNvPr id="11" name="Picture 10">
            <a:extLst>
              <a:ext uri="{FF2B5EF4-FFF2-40B4-BE49-F238E27FC236}">
                <a16:creationId xmlns:a16="http://schemas.microsoft.com/office/drawing/2014/main" id="{F072F9C9-A1F5-B2B4-8E9F-7CCD1103FD19}"/>
              </a:ext>
            </a:extLst>
          </p:cNvPr>
          <p:cNvPicPr>
            <a:picLocks noChangeAspect="1"/>
          </p:cNvPicPr>
          <p:nvPr/>
        </p:nvPicPr>
        <p:blipFill>
          <a:blip r:embed="rId5"/>
          <a:stretch>
            <a:fillRect/>
          </a:stretch>
        </p:blipFill>
        <p:spPr>
          <a:xfrm>
            <a:off x="6094798" y="4968944"/>
            <a:ext cx="5638457" cy="996264"/>
          </a:xfrm>
          <a:prstGeom prst="rect">
            <a:avLst/>
          </a:prstGeom>
        </p:spPr>
      </p:pic>
      <p:pic>
        <p:nvPicPr>
          <p:cNvPr id="12" name="Picture 11">
            <a:extLst>
              <a:ext uri="{FF2B5EF4-FFF2-40B4-BE49-F238E27FC236}">
                <a16:creationId xmlns:a16="http://schemas.microsoft.com/office/drawing/2014/main" id="{CD95B742-FEE4-61F3-8E6D-7F0127806815}"/>
              </a:ext>
            </a:extLst>
          </p:cNvPr>
          <p:cNvPicPr>
            <a:picLocks noChangeAspect="1"/>
          </p:cNvPicPr>
          <p:nvPr/>
        </p:nvPicPr>
        <p:blipFill>
          <a:blip r:embed="rId6"/>
          <a:stretch>
            <a:fillRect/>
          </a:stretch>
        </p:blipFill>
        <p:spPr>
          <a:xfrm>
            <a:off x="548794" y="2169985"/>
            <a:ext cx="3306560" cy="1256189"/>
          </a:xfrm>
          <a:prstGeom prst="rect">
            <a:avLst/>
          </a:prstGeom>
        </p:spPr>
      </p:pic>
      <p:pic>
        <p:nvPicPr>
          <p:cNvPr id="13" name="Picture 12">
            <a:extLst>
              <a:ext uri="{FF2B5EF4-FFF2-40B4-BE49-F238E27FC236}">
                <a16:creationId xmlns:a16="http://schemas.microsoft.com/office/drawing/2014/main" id="{35083AB7-1627-CA50-0594-B5121B7F5BF8}"/>
              </a:ext>
            </a:extLst>
          </p:cNvPr>
          <p:cNvPicPr>
            <a:picLocks noChangeAspect="1"/>
          </p:cNvPicPr>
          <p:nvPr/>
        </p:nvPicPr>
        <p:blipFill>
          <a:blip r:embed="rId7"/>
          <a:stretch>
            <a:fillRect/>
          </a:stretch>
        </p:blipFill>
        <p:spPr>
          <a:xfrm>
            <a:off x="546336" y="3965353"/>
            <a:ext cx="2394002" cy="2660542"/>
          </a:xfrm>
          <a:prstGeom prst="rect">
            <a:avLst/>
          </a:prstGeom>
        </p:spPr>
      </p:pic>
      <p:sp>
        <p:nvSpPr>
          <p:cNvPr id="8" name="TextBox 7">
            <a:extLst>
              <a:ext uri="{FF2B5EF4-FFF2-40B4-BE49-F238E27FC236}">
                <a16:creationId xmlns:a16="http://schemas.microsoft.com/office/drawing/2014/main" id="{915ABCB2-6E80-51A4-2D14-93BC55A4DC60}"/>
              </a:ext>
            </a:extLst>
          </p:cNvPr>
          <p:cNvSpPr txBox="1"/>
          <p:nvPr/>
        </p:nvSpPr>
        <p:spPr>
          <a:xfrm>
            <a:off x="6096832" y="1856698"/>
            <a:ext cx="5135059"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6 and 7 – Update conditionality rules for gas tariffs</a:t>
            </a:r>
          </a:p>
        </p:txBody>
      </p:sp>
      <p:sp>
        <p:nvSpPr>
          <p:cNvPr id="10" name="TextBox 9">
            <a:extLst>
              <a:ext uri="{FF2B5EF4-FFF2-40B4-BE49-F238E27FC236}">
                <a16:creationId xmlns:a16="http://schemas.microsoft.com/office/drawing/2014/main" id="{D14F27E2-2BCE-35B4-471A-DBE500EB3A3F}"/>
              </a:ext>
            </a:extLst>
          </p:cNvPr>
          <p:cNvSpPr txBox="1"/>
          <p:nvPr/>
        </p:nvSpPr>
        <p:spPr>
          <a:xfrm>
            <a:off x="469275" y="1856698"/>
            <a:ext cx="4743762"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5 – Update conditionality rules for Tariff Days</a:t>
            </a:r>
          </a:p>
        </p:txBody>
      </p:sp>
      <p:sp>
        <p:nvSpPr>
          <p:cNvPr id="15" name="TextBox 14">
            <a:extLst>
              <a:ext uri="{FF2B5EF4-FFF2-40B4-BE49-F238E27FC236}">
                <a16:creationId xmlns:a16="http://schemas.microsoft.com/office/drawing/2014/main" id="{115C6AC6-22D0-8EE6-DE84-4F8CD058B807}"/>
              </a:ext>
            </a:extLst>
          </p:cNvPr>
          <p:cNvSpPr txBox="1"/>
          <p:nvPr/>
        </p:nvSpPr>
        <p:spPr>
          <a:xfrm>
            <a:off x="469275" y="3655518"/>
            <a:ext cx="4743762"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8 – Update conditionality rules for block tariffs</a:t>
            </a:r>
          </a:p>
        </p:txBody>
      </p:sp>
      <p:sp>
        <p:nvSpPr>
          <p:cNvPr id="17" name="TextBox 16">
            <a:extLst>
              <a:ext uri="{FF2B5EF4-FFF2-40B4-BE49-F238E27FC236}">
                <a16:creationId xmlns:a16="http://schemas.microsoft.com/office/drawing/2014/main" id="{CCC70649-4178-4DCB-A552-156C5DD6E1A8}"/>
              </a:ext>
            </a:extLst>
          </p:cNvPr>
          <p:cNvSpPr txBox="1"/>
          <p:nvPr/>
        </p:nvSpPr>
        <p:spPr>
          <a:xfrm>
            <a:off x="6091823" y="4654862"/>
            <a:ext cx="6240303" cy="307777"/>
          </a:xfrm>
          <a:prstGeom prst="rect">
            <a:avLst/>
          </a:prstGeom>
          <a:noFill/>
        </p:spPr>
        <p:txBody>
          <a:bodyPr wrap="square" lIns="91440" tIns="45720" rIns="91440" bIns="45720" rtlCol="0" anchor="t">
            <a:spAutoFit/>
          </a:bodyPr>
          <a:lstStyle/>
          <a:p>
            <a:r>
              <a:rPr lang="en-GB" sz="1400" b="1">
                <a:solidFill>
                  <a:srgbClr val="002060"/>
                </a:solidFill>
                <a:ea typeface="Figtree"/>
              </a:rPr>
              <a:t>Change 9 and 10 – Addition of API Route and Method in Market Messages</a:t>
            </a:r>
          </a:p>
        </p:txBody>
      </p:sp>
    </p:spTree>
    <p:extLst>
      <p:ext uri="{BB962C8B-B14F-4D97-AF65-F5344CB8AC3E}">
        <p14:creationId xmlns:p14="http://schemas.microsoft.com/office/powerpoint/2010/main" val="2243912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14A3D-8977-B578-9C50-1508D05DA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3B3A61-A2DE-4AF9-B591-0203FFCACF64}"/>
              </a:ext>
            </a:extLst>
          </p:cNvPr>
          <p:cNvSpPr txBox="1">
            <a:spLocks noGrp="1"/>
          </p:cNvSpPr>
          <p:nvPr>
            <p:ph type="title"/>
          </p:nvPr>
        </p:nvSpPr>
        <p:spPr>
          <a:xfrm>
            <a:off x="1262978" y="1504946"/>
            <a:ext cx="9666049" cy="3848096"/>
          </a:xfrm>
        </p:spPr>
        <p:txBody>
          <a:bodyPr/>
          <a:lstStyle/>
          <a:p>
            <a:r>
              <a:rPr lang="en-US" sz="3200">
                <a:solidFill>
                  <a:srgbClr val="1EF395"/>
                </a:solidFill>
                <a:latin typeface="Playfair Display"/>
              </a:rPr>
              <a:t>Annex D: Standards Definition Document </a:t>
            </a:r>
            <a:endParaRPr lang="en-GB" sz="3200">
              <a:solidFill>
                <a:srgbClr val="1EF395"/>
              </a:solidFill>
              <a:latin typeface="Playfair Display"/>
            </a:endParaRPr>
          </a:p>
        </p:txBody>
      </p:sp>
    </p:spTree>
    <p:extLst>
      <p:ext uri="{BB962C8B-B14F-4D97-AF65-F5344CB8AC3E}">
        <p14:creationId xmlns:p14="http://schemas.microsoft.com/office/powerpoint/2010/main" val="392670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212FB-EC83-E04F-F000-BCF32200046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1E95705-62D4-34F2-4999-3C57CFC7215E}"/>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EC4EEDB8-A567-78CC-4A87-D33238608029}"/>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Annex D</a:t>
            </a:r>
            <a:endParaRPr lang="en-US" sz="800"/>
          </a:p>
        </p:txBody>
      </p:sp>
      <p:sp>
        <p:nvSpPr>
          <p:cNvPr id="4" name="Text 2">
            <a:extLst>
              <a:ext uri="{FF2B5EF4-FFF2-40B4-BE49-F238E27FC236}">
                <a16:creationId xmlns:a16="http://schemas.microsoft.com/office/drawing/2014/main" id="{3A0D664A-2EBA-A648-FA98-9AC003B45944}"/>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2800" b="1">
                <a:solidFill>
                  <a:srgbClr val="FFFFFF"/>
                </a:solidFill>
                <a:latin typeface="Figtree"/>
                <a:ea typeface="Figtree"/>
                <a:cs typeface="Figtree" pitchFamily="34" charset="-120"/>
              </a:rPr>
              <a:t>Standards Definition Document</a:t>
            </a:r>
            <a:r>
              <a:rPr lang="en-US" sz="2800" b="1">
                <a:solidFill>
                  <a:srgbClr val="FFFFFF"/>
                </a:solidFill>
                <a:latin typeface="Figtree"/>
                <a:ea typeface="Figtree" pitchFamily="34" charset="-122"/>
                <a:cs typeface="Figtree" pitchFamily="34" charset="-120"/>
              </a:rPr>
              <a:t>: change summary</a:t>
            </a:r>
            <a:endParaRPr lang="en-US" sz="2800">
              <a:latin typeface="Figtree"/>
            </a:endParaRPr>
          </a:p>
        </p:txBody>
      </p:sp>
      <p:sp>
        <p:nvSpPr>
          <p:cNvPr id="5" name="Shape 3">
            <a:extLst>
              <a:ext uri="{FF2B5EF4-FFF2-40B4-BE49-F238E27FC236}">
                <a16:creationId xmlns:a16="http://schemas.microsoft.com/office/drawing/2014/main" id="{59DA792B-D9CB-06B4-AB8F-EFA3F221CC61}"/>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5471C75C-FE80-6040-3050-CB146BFF6E0B}"/>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F111C96D-3038-068D-AA88-C81E567180F3}"/>
              </a:ext>
            </a:extLst>
          </p:cNvPr>
          <p:cNvSpPr/>
          <p:nvPr/>
        </p:nvSpPr>
        <p:spPr>
          <a:xfrm>
            <a:off x="685800" y="1851394"/>
            <a:ext cx="10789920" cy="780219"/>
          </a:xfrm>
          <a:prstGeom prst="rect">
            <a:avLst/>
          </a:prstGeom>
          <a:noFill/>
          <a:ln/>
        </p:spPr>
        <p:txBody>
          <a:bodyPr wrap="square" lIns="381" tIns="381" rIns="381" bIns="381" rtlCol="0" anchor="t">
            <a:normAutofit/>
          </a:bodyPr>
          <a:lstStyle/>
          <a:p>
            <a:r>
              <a:rPr lang="en-US" sz="1650">
                <a:solidFill>
                  <a:srgbClr val="201E2E"/>
                </a:solidFill>
                <a:latin typeface="Figtree"/>
                <a:ea typeface="Figtree"/>
                <a:cs typeface="Figtree" pitchFamily="34" charset="-120"/>
              </a:rPr>
              <a:t>Annex D updates the REC Standards Definition Document so TI API messages, roles and message means are </a:t>
            </a:r>
            <a:r>
              <a:rPr lang="en-US" sz="1650" err="1">
                <a:solidFill>
                  <a:srgbClr val="201E2E"/>
                </a:solidFill>
                <a:latin typeface="Figtree"/>
                <a:ea typeface="Figtree"/>
                <a:cs typeface="Figtree" pitchFamily="34" charset="-120"/>
              </a:rPr>
              <a:t>recognised</a:t>
            </a:r>
            <a:r>
              <a:rPr lang="en-US" sz="1650">
                <a:solidFill>
                  <a:srgbClr val="201E2E"/>
                </a:solidFill>
                <a:latin typeface="Figtree"/>
                <a:ea typeface="Figtree"/>
                <a:cs typeface="Figtree" pitchFamily="34" charset="-120"/>
              </a:rPr>
              <a:t> in the REC data framework. Two incremental changes are proposed to the May 2026 baseline</a:t>
            </a:r>
            <a:endParaRPr lang="en-US" sz="1650">
              <a:latin typeface="Figtree"/>
            </a:endParaRPr>
          </a:p>
        </p:txBody>
      </p:sp>
      <p:sp>
        <p:nvSpPr>
          <p:cNvPr id="9" name="Shape 7">
            <a:extLst>
              <a:ext uri="{FF2B5EF4-FFF2-40B4-BE49-F238E27FC236}">
                <a16:creationId xmlns:a16="http://schemas.microsoft.com/office/drawing/2014/main" id="{1FC21E36-7F5E-3A5C-9207-01E0A0C168FB}"/>
              </a:ext>
            </a:extLst>
          </p:cNvPr>
          <p:cNvSpPr/>
          <p:nvPr/>
        </p:nvSpPr>
        <p:spPr>
          <a:xfrm>
            <a:off x="1097280" y="2869068"/>
            <a:ext cx="822960" cy="384048"/>
          </a:xfrm>
          <a:prstGeom prst="rect">
            <a:avLst/>
          </a:prstGeom>
          <a:solidFill>
            <a:srgbClr val="021E5E"/>
          </a:solidFill>
          <a:ln w="12700">
            <a:solidFill>
              <a:srgbClr val="DDE2F0"/>
            </a:solidFill>
            <a:prstDash val="solid"/>
          </a:ln>
        </p:spPr>
        <p:txBody>
          <a:bodyPr/>
          <a:lstStyle/>
          <a:p>
            <a:endParaRPr lang="en-GB"/>
          </a:p>
        </p:txBody>
      </p:sp>
      <p:sp>
        <p:nvSpPr>
          <p:cNvPr id="11" name="Text 8">
            <a:extLst>
              <a:ext uri="{FF2B5EF4-FFF2-40B4-BE49-F238E27FC236}">
                <a16:creationId xmlns:a16="http://schemas.microsoft.com/office/drawing/2014/main" id="{03E0F3BD-F3D8-C7AF-FC53-7F1F8626BCFB}"/>
              </a:ext>
            </a:extLst>
          </p:cNvPr>
          <p:cNvSpPr/>
          <p:nvPr/>
        </p:nvSpPr>
        <p:spPr>
          <a:xfrm>
            <a:off x="1170432" y="2933076"/>
            <a:ext cx="676656" cy="292608"/>
          </a:xfrm>
          <a:prstGeom prst="rect">
            <a:avLst/>
          </a:prstGeom>
          <a:noFill/>
          <a:ln/>
        </p:spPr>
        <p:txBody>
          <a:bodyPr wrap="square" lIns="0" tIns="0" rIns="0" bIns="0" rtlCol="0" anchor="ctr">
            <a:normAutofit/>
          </a:bodyPr>
          <a:lstStyle/>
          <a:p>
            <a:pPr marL="0" indent="0">
              <a:buNone/>
            </a:pPr>
            <a:r>
              <a:rPr lang="en-US" sz="1200" b="1">
                <a:solidFill>
                  <a:srgbClr val="FFFFFF"/>
                </a:solidFill>
                <a:latin typeface="Figtree" pitchFamily="34" charset="0"/>
                <a:ea typeface="Figtree" pitchFamily="34" charset="-122"/>
                <a:cs typeface="Figtree" pitchFamily="34" charset="-120"/>
              </a:rPr>
              <a:t>Change</a:t>
            </a:r>
            <a:endParaRPr lang="en-US" sz="1200"/>
          </a:p>
        </p:txBody>
      </p:sp>
      <p:sp>
        <p:nvSpPr>
          <p:cNvPr id="13" name="Shape 9">
            <a:extLst>
              <a:ext uri="{FF2B5EF4-FFF2-40B4-BE49-F238E27FC236}">
                <a16:creationId xmlns:a16="http://schemas.microsoft.com/office/drawing/2014/main" id="{9EF3CB35-075E-F616-6C16-DC31EEC2E9C2}"/>
              </a:ext>
            </a:extLst>
          </p:cNvPr>
          <p:cNvSpPr/>
          <p:nvPr/>
        </p:nvSpPr>
        <p:spPr>
          <a:xfrm>
            <a:off x="1920240" y="2869068"/>
            <a:ext cx="2194560" cy="384048"/>
          </a:xfrm>
          <a:prstGeom prst="rect">
            <a:avLst/>
          </a:prstGeom>
          <a:solidFill>
            <a:srgbClr val="021E5E"/>
          </a:solidFill>
          <a:ln w="12700">
            <a:solidFill>
              <a:srgbClr val="DDE2F0"/>
            </a:solidFill>
            <a:prstDash val="solid"/>
          </a:ln>
        </p:spPr>
        <p:txBody>
          <a:bodyPr/>
          <a:lstStyle/>
          <a:p>
            <a:endParaRPr lang="en-GB"/>
          </a:p>
        </p:txBody>
      </p:sp>
      <p:sp>
        <p:nvSpPr>
          <p:cNvPr id="15" name="Text 10">
            <a:extLst>
              <a:ext uri="{FF2B5EF4-FFF2-40B4-BE49-F238E27FC236}">
                <a16:creationId xmlns:a16="http://schemas.microsoft.com/office/drawing/2014/main" id="{0BC36ED8-4466-A535-64E4-EB5BD0354E3B}"/>
              </a:ext>
            </a:extLst>
          </p:cNvPr>
          <p:cNvSpPr/>
          <p:nvPr/>
        </p:nvSpPr>
        <p:spPr>
          <a:xfrm>
            <a:off x="1993392" y="2933076"/>
            <a:ext cx="2048256" cy="292608"/>
          </a:xfrm>
          <a:prstGeom prst="rect">
            <a:avLst/>
          </a:prstGeom>
          <a:noFill/>
          <a:ln/>
        </p:spPr>
        <p:txBody>
          <a:bodyPr wrap="square" lIns="0" tIns="0" rIns="0" bIns="0" rtlCol="0" anchor="ctr">
            <a:normAutofit/>
          </a:bodyPr>
          <a:lstStyle/>
          <a:p>
            <a:pPr marL="0" indent="0">
              <a:buNone/>
            </a:pPr>
            <a:r>
              <a:rPr lang="en-US" sz="1200" b="1">
                <a:solidFill>
                  <a:srgbClr val="FFFFFF"/>
                </a:solidFill>
                <a:latin typeface="Figtree" pitchFamily="34" charset="0"/>
                <a:ea typeface="Figtree" pitchFamily="34" charset="-122"/>
                <a:cs typeface="Figtree" pitchFamily="34" charset="-120"/>
              </a:rPr>
              <a:t>Area</a:t>
            </a:r>
            <a:endParaRPr lang="en-US" sz="1200"/>
          </a:p>
        </p:txBody>
      </p:sp>
      <p:sp>
        <p:nvSpPr>
          <p:cNvPr id="17" name="Shape 11">
            <a:extLst>
              <a:ext uri="{FF2B5EF4-FFF2-40B4-BE49-F238E27FC236}">
                <a16:creationId xmlns:a16="http://schemas.microsoft.com/office/drawing/2014/main" id="{29BED3B9-1388-166B-FC8F-C27F6C0AB8D7}"/>
              </a:ext>
            </a:extLst>
          </p:cNvPr>
          <p:cNvSpPr/>
          <p:nvPr/>
        </p:nvSpPr>
        <p:spPr>
          <a:xfrm>
            <a:off x="4114800" y="2869068"/>
            <a:ext cx="6949440" cy="384048"/>
          </a:xfrm>
          <a:prstGeom prst="rect">
            <a:avLst/>
          </a:prstGeom>
          <a:solidFill>
            <a:srgbClr val="021E5E"/>
          </a:solidFill>
          <a:ln w="12700">
            <a:solidFill>
              <a:srgbClr val="DDE2F0"/>
            </a:solidFill>
            <a:prstDash val="solid"/>
          </a:ln>
        </p:spPr>
        <p:txBody>
          <a:bodyPr/>
          <a:lstStyle/>
          <a:p>
            <a:endParaRPr lang="en-GB"/>
          </a:p>
        </p:txBody>
      </p:sp>
      <p:sp>
        <p:nvSpPr>
          <p:cNvPr id="19" name="Text 12">
            <a:extLst>
              <a:ext uri="{FF2B5EF4-FFF2-40B4-BE49-F238E27FC236}">
                <a16:creationId xmlns:a16="http://schemas.microsoft.com/office/drawing/2014/main" id="{DCA8759A-3460-FC6E-F498-C8A67FD66162}"/>
              </a:ext>
            </a:extLst>
          </p:cNvPr>
          <p:cNvSpPr/>
          <p:nvPr/>
        </p:nvSpPr>
        <p:spPr>
          <a:xfrm>
            <a:off x="4187952" y="2933076"/>
            <a:ext cx="6803136" cy="292608"/>
          </a:xfrm>
          <a:prstGeom prst="rect">
            <a:avLst/>
          </a:prstGeom>
          <a:noFill/>
          <a:ln/>
        </p:spPr>
        <p:txBody>
          <a:bodyPr wrap="square" lIns="0" tIns="0" rIns="0" bIns="0" rtlCol="0" anchor="ctr">
            <a:normAutofit/>
          </a:bodyPr>
          <a:lstStyle/>
          <a:p>
            <a:pPr marL="0" indent="0">
              <a:buNone/>
            </a:pPr>
            <a:r>
              <a:rPr lang="en-US" sz="1200" b="1">
                <a:solidFill>
                  <a:srgbClr val="FFFFFF"/>
                </a:solidFill>
                <a:latin typeface="Figtree" pitchFamily="34" charset="0"/>
                <a:ea typeface="Figtree" pitchFamily="34" charset="-122"/>
                <a:cs typeface="Figtree" pitchFamily="34" charset="-120"/>
              </a:rPr>
              <a:t>Proposed update</a:t>
            </a:r>
            <a:endParaRPr lang="en-US" sz="1200"/>
          </a:p>
        </p:txBody>
      </p:sp>
      <p:sp>
        <p:nvSpPr>
          <p:cNvPr id="21" name="Shape 13">
            <a:extLst>
              <a:ext uri="{FF2B5EF4-FFF2-40B4-BE49-F238E27FC236}">
                <a16:creationId xmlns:a16="http://schemas.microsoft.com/office/drawing/2014/main" id="{2F336778-7029-D698-2843-F043F473203B}"/>
              </a:ext>
            </a:extLst>
          </p:cNvPr>
          <p:cNvSpPr/>
          <p:nvPr/>
        </p:nvSpPr>
        <p:spPr>
          <a:xfrm>
            <a:off x="1097280" y="3253116"/>
            <a:ext cx="822960" cy="566928"/>
          </a:xfrm>
          <a:prstGeom prst="rect">
            <a:avLst/>
          </a:prstGeom>
          <a:solidFill>
            <a:srgbClr val="FFFFFF"/>
          </a:solidFill>
          <a:ln w="12700">
            <a:solidFill>
              <a:srgbClr val="DDE2F0"/>
            </a:solidFill>
            <a:prstDash val="solid"/>
          </a:ln>
        </p:spPr>
        <p:txBody>
          <a:bodyPr/>
          <a:lstStyle/>
          <a:p>
            <a:endParaRPr lang="en-GB"/>
          </a:p>
        </p:txBody>
      </p:sp>
      <p:sp>
        <p:nvSpPr>
          <p:cNvPr id="23" name="Text 14">
            <a:extLst>
              <a:ext uri="{FF2B5EF4-FFF2-40B4-BE49-F238E27FC236}">
                <a16:creationId xmlns:a16="http://schemas.microsoft.com/office/drawing/2014/main" id="{E86FB89F-6594-ECA1-C894-33B227C3B77B}"/>
              </a:ext>
            </a:extLst>
          </p:cNvPr>
          <p:cNvSpPr/>
          <p:nvPr/>
        </p:nvSpPr>
        <p:spPr>
          <a:xfrm>
            <a:off x="1170432" y="3317124"/>
            <a:ext cx="676656" cy="475488"/>
          </a:xfrm>
          <a:prstGeom prst="rect">
            <a:avLst/>
          </a:prstGeom>
          <a:noFill/>
          <a:ln/>
        </p:spPr>
        <p:txBody>
          <a:bodyPr wrap="square" lIns="0" tIns="0" rIns="0" bIns="0" rtlCol="0" anchor="ctr">
            <a:normAutofit/>
          </a:bodyPr>
          <a:lstStyle/>
          <a:p>
            <a:pPr marL="0" indent="0">
              <a:buNone/>
            </a:pPr>
            <a:r>
              <a:rPr lang="en-US" sz="1280">
                <a:solidFill>
                  <a:srgbClr val="201E2E"/>
                </a:solidFill>
                <a:latin typeface="Figtree" pitchFamily="34" charset="0"/>
                <a:ea typeface="Figtree" pitchFamily="34" charset="-122"/>
                <a:cs typeface="Figtree" pitchFamily="34" charset="-120"/>
              </a:rPr>
              <a:t>1</a:t>
            </a:r>
            <a:endParaRPr lang="en-US" sz="1280"/>
          </a:p>
        </p:txBody>
      </p:sp>
      <p:sp>
        <p:nvSpPr>
          <p:cNvPr id="25" name="Shape 15">
            <a:extLst>
              <a:ext uri="{FF2B5EF4-FFF2-40B4-BE49-F238E27FC236}">
                <a16:creationId xmlns:a16="http://schemas.microsoft.com/office/drawing/2014/main" id="{062F0FD1-99F5-12A4-B8FA-EC151C8DFB5B}"/>
              </a:ext>
            </a:extLst>
          </p:cNvPr>
          <p:cNvSpPr/>
          <p:nvPr/>
        </p:nvSpPr>
        <p:spPr>
          <a:xfrm>
            <a:off x="1920240" y="3253116"/>
            <a:ext cx="2194560" cy="566928"/>
          </a:xfrm>
          <a:prstGeom prst="rect">
            <a:avLst/>
          </a:prstGeom>
          <a:solidFill>
            <a:srgbClr val="FFFFFF"/>
          </a:solidFill>
          <a:ln w="12700">
            <a:solidFill>
              <a:srgbClr val="DDE2F0"/>
            </a:solidFill>
            <a:prstDash val="solid"/>
          </a:ln>
        </p:spPr>
        <p:txBody>
          <a:bodyPr/>
          <a:lstStyle/>
          <a:p>
            <a:endParaRPr lang="en-GB"/>
          </a:p>
        </p:txBody>
      </p:sp>
      <p:sp>
        <p:nvSpPr>
          <p:cNvPr id="28" name="Text 16">
            <a:extLst>
              <a:ext uri="{FF2B5EF4-FFF2-40B4-BE49-F238E27FC236}">
                <a16:creationId xmlns:a16="http://schemas.microsoft.com/office/drawing/2014/main" id="{41908C3F-041C-3436-BF6B-CACF3DB9DE56}"/>
              </a:ext>
            </a:extLst>
          </p:cNvPr>
          <p:cNvSpPr/>
          <p:nvPr/>
        </p:nvSpPr>
        <p:spPr>
          <a:xfrm>
            <a:off x="1993392" y="3317124"/>
            <a:ext cx="2048256" cy="475488"/>
          </a:xfrm>
          <a:prstGeom prst="rect">
            <a:avLst/>
          </a:prstGeom>
          <a:noFill/>
          <a:ln/>
        </p:spPr>
        <p:txBody>
          <a:bodyPr wrap="square" lIns="0" tIns="0" rIns="0" bIns="0" rtlCol="0" anchor="ctr">
            <a:normAutofit/>
          </a:bodyPr>
          <a:lstStyle/>
          <a:p>
            <a:pPr marL="0" indent="0">
              <a:buNone/>
            </a:pPr>
            <a:r>
              <a:rPr lang="en-US" sz="1280">
                <a:solidFill>
                  <a:srgbClr val="201E2E"/>
                </a:solidFill>
                <a:latin typeface="Figtree" pitchFamily="34" charset="0"/>
                <a:ea typeface="Figtree" pitchFamily="34" charset="-122"/>
                <a:cs typeface="Figtree" pitchFamily="34" charset="-120"/>
              </a:rPr>
              <a:t>Paragraph 2.6</a:t>
            </a:r>
            <a:endParaRPr lang="en-US" sz="1280"/>
          </a:p>
        </p:txBody>
      </p:sp>
      <p:sp>
        <p:nvSpPr>
          <p:cNvPr id="30" name="Shape 17">
            <a:extLst>
              <a:ext uri="{FF2B5EF4-FFF2-40B4-BE49-F238E27FC236}">
                <a16:creationId xmlns:a16="http://schemas.microsoft.com/office/drawing/2014/main" id="{D11F9F8F-36F0-4D96-8BF5-B735D0A2CF75}"/>
              </a:ext>
            </a:extLst>
          </p:cNvPr>
          <p:cNvSpPr/>
          <p:nvPr/>
        </p:nvSpPr>
        <p:spPr>
          <a:xfrm>
            <a:off x="4114800" y="3253116"/>
            <a:ext cx="6949440" cy="566928"/>
          </a:xfrm>
          <a:prstGeom prst="rect">
            <a:avLst/>
          </a:prstGeom>
          <a:solidFill>
            <a:srgbClr val="FFFFFF"/>
          </a:solidFill>
          <a:ln w="12700">
            <a:solidFill>
              <a:srgbClr val="DDE2F0"/>
            </a:solidFill>
            <a:prstDash val="solid"/>
          </a:ln>
        </p:spPr>
        <p:txBody>
          <a:bodyPr/>
          <a:lstStyle/>
          <a:p>
            <a:endParaRPr lang="en-GB"/>
          </a:p>
        </p:txBody>
      </p:sp>
      <p:sp>
        <p:nvSpPr>
          <p:cNvPr id="32" name="Text 18">
            <a:extLst>
              <a:ext uri="{FF2B5EF4-FFF2-40B4-BE49-F238E27FC236}">
                <a16:creationId xmlns:a16="http://schemas.microsoft.com/office/drawing/2014/main" id="{2F993B04-B177-31B8-31FD-42466DB2AC02}"/>
              </a:ext>
            </a:extLst>
          </p:cNvPr>
          <p:cNvSpPr/>
          <p:nvPr/>
        </p:nvSpPr>
        <p:spPr>
          <a:xfrm>
            <a:off x="4187952" y="3317124"/>
            <a:ext cx="6803136" cy="475488"/>
          </a:xfrm>
          <a:prstGeom prst="rect">
            <a:avLst/>
          </a:prstGeom>
          <a:noFill/>
          <a:ln/>
        </p:spPr>
        <p:txBody>
          <a:bodyPr wrap="square" lIns="0" tIns="0" rIns="0" bIns="0" rtlCol="0" anchor="ctr">
            <a:normAutofit/>
          </a:bodyPr>
          <a:lstStyle/>
          <a:p>
            <a:pPr marL="0" indent="0">
              <a:buNone/>
            </a:pPr>
            <a:r>
              <a:rPr lang="en-US" sz="1280">
                <a:solidFill>
                  <a:srgbClr val="201E2E"/>
                </a:solidFill>
                <a:latin typeface="Figtree" pitchFamily="34" charset="0"/>
                <a:ea typeface="Figtree" pitchFamily="34" charset="-122"/>
                <a:cs typeface="Figtree" pitchFamily="34" charset="-120"/>
              </a:rPr>
              <a:t>YAML Name description no longer limited to DIP messages. It can support TI API market messages.</a:t>
            </a:r>
            <a:endParaRPr lang="en-US" sz="1280"/>
          </a:p>
        </p:txBody>
      </p:sp>
      <p:sp>
        <p:nvSpPr>
          <p:cNvPr id="34" name="Shape 19">
            <a:extLst>
              <a:ext uri="{FF2B5EF4-FFF2-40B4-BE49-F238E27FC236}">
                <a16:creationId xmlns:a16="http://schemas.microsoft.com/office/drawing/2014/main" id="{498F207A-AC73-3BE7-2149-D6A9618D8133}"/>
              </a:ext>
            </a:extLst>
          </p:cNvPr>
          <p:cNvSpPr/>
          <p:nvPr/>
        </p:nvSpPr>
        <p:spPr>
          <a:xfrm>
            <a:off x="1097280" y="3820044"/>
            <a:ext cx="822960" cy="566928"/>
          </a:xfrm>
          <a:prstGeom prst="rect">
            <a:avLst/>
          </a:prstGeom>
          <a:solidFill>
            <a:srgbClr val="F4F6FB"/>
          </a:solidFill>
          <a:ln w="12700">
            <a:solidFill>
              <a:srgbClr val="DDE2F0"/>
            </a:solidFill>
            <a:prstDash val="solid"/>
          </a:ln>
        </p:spPr>
        <p:txBody>
          <a:bodyPr/>
          <a:lstStyle/>
          <a:p>
            <a:endParaRPr lang="en-GB"/>
          </a:p>
        </p:txBody>
      </p:sp>
      <p:sp>
        <p:nvSpPr>
          <p:cNvPr id="36" name="Text 20">
            <a:extLst>
              <a:ext uri="{FF2B5EF4-FFF2-40B4-BE49-F238E27FC236}">
                <a16:creationId xmlns:a16="http://schemas.microsoft.com/office/drawing/2014/main" id="{470A69F3-F080-152F-F12D-11F65D20063C}"/>
              </a:ext>
            </a:extLst>
          </p:cNvPr>
          <p:cNvSpPr/>
          <p:nvPr/>
        </p:nvSpPr>
        <p:spPr>
          <a:xfrm>
            <a:off x="1170432" y="3884052"/>
            <a:ext cx="676656" cy="475488"/>
          </a:xfrm>
          <a:prstGeom prst="rect">
            <a:avLst/>
          </a:prstGeom>
          <a:noFill/>
          <a:ln/>
        </p:spPr>
        <p:txBody>
          <a:bodyPr wrap="square" lIns="0" tIns="0" rIns="0" bIns="0" rtlCol="0" anchor="ctr">
            <a:normAutofit/>
          </a:bodyPr>
          <a:lstStyle/>
          <a:p>
            <a:pPr marL="0" indent="0">
              <a:buNone/>
            </a:pPr>
            <a:r>
              <a:rPr lang="en-US" sz="1280">
                <a:solidFill>
                  <a:srgbClr val="201E2E"/>
                </a:solidFill>
                <a:latin typeface="Figtree" pitchFamily="34" charset="0"/>
                <a:ea typeface="Figtree" pitchFamily="34" charset="-122"/>
                <a:cs typeface="Figtree" pitchFamily="34" charset="-120"/>
              </a:rPr>
              <a:t>2</a:t>
            </a:r>
            <a:endParaRPr lang="en-US" sz="1280"/>
          </a:p>
        </p:txBody>
      </p:sp>
      <p:sp>
        <p:nvSpPr>
          <p:cNvPr id="38" name="Shape 21">
            <a:extLst>
              <a:ext uri="{FF2B5EF4-FFF2-40B4-BE49-F238E27FC236}">
                <a16:creationId xmlns:a16="http://schemas.microsoft.com/office/drawing/2014/main" id="{C06B51EA-2CB3-771F-67F6-AE52A4011BDD}"/>
              </a:ext>
            </a:extLst>
          </p:cNvPr>
          <p:cNvSpPr/>
          <p:nvPr/>
        </p:nvSpPr>
        <p:spPr>
          <a:xfrm>
            <a:off x="1920240" y="3820044"/>
            <a:ext cx="2194560" cy="566928"/>
          </a:xfrm>
          <a:prstGeom prst="rect">
            <a:avLst/>
          </a:prstGeom>
          <a:solidFill>
            <a:srgbClr val="F4F6FB"/>
          </a:solidFill>
          <a:ln w="12700">
            <a:solidFill>
              <a:srgbClr val="DDE2F0"/>
            </a:solidFill>
            <a:prstDash val="solid"/>
          </a:ln>
        </p:spPr>
        <p:txBody>
          <a:bodyPr/>
          <a:lstStyle/>
          <a:p>
            <a:endParaRPr lang="en-GB"/>
          </a:p>
        </p:txBody>
      </p:sp>
      <p:sp>
        <p:nvSpPr>
          <p:cNvPr id="40" name="Text 22">
            <a:extLst>
              <a:ext uri="{FF2B5EF4-FFF2-40B4-BE49-F238E27FC236}">
                <a16:creationId xmlns:a16="http://schemas.microsoft.com/office/drawing/2014/main" id="{3611F2FB-99F6-8119-263C-95B2808A5767}"/>
              </a:ext>
            </a:extLst>
          </p:cNvPr>
          <p:cNvSpPr/>
          <p:nvPr/>
        </p:nvSpPr>
        <p:spPr>
          <a:xfrm>
            <a:off x="1993392" y="3884052"/>
            <a:ext cx="2048256" cy="475488"/>
          </a:xfrm>
          <a:prstGeom prst="rect">
            <a:avLst/>
          </a:prstGeom>
          <a:noFill/>
          <a:ln/>
        </p:spPr>
        <p:txBody>
          <a:bodyPr wrap="square" lIns="0" tIns="0" rIns="0" bIns="0" rtlCol="0" anchor="ctr">
            <a:normAutofit/>
          </a:bodyPr>
          <a:lstStyle/>
          <a:p>
            <a:pPr marL="0" indent="0">
              <a:buNone/>
            </a:pPr>
            <a:r>
              <a:rPr lang="en-US" sz="1250">
                <a:solidFill>
                  <a:srgbClr val="201E2E"/>
                </a:solidFill>
                <a:latin typeface="Figtree"/>
                <a:ea typeface="Figtree"/>
                <a:cs typeface="Figtree" pitchFamily="34" charset="-120"/>
              </a:rPr>
              <a:t>Paragraph 2.14</a:t>
            </a:r>
            <a:endParaRPr lang="en-US" sz="1250">
              <a:latin typeface="Figtree"/>
            </a:endParaRPr>
          </a:p>
        </p:txBody>
      </p:sp>
      <p:sp>
        <p:nvSpPr>
          <p:cNvPr id="42" name="Shape 23">
            <a:extLst>
              <a:ext uri="{FF2B5EF4-FFF2-40B4-BE49-F238E27FC236}">
                <a16:creationId xmlns:a16="http://schemas.microsoft.com/office/drawing/2014/main" id="{181B8F9D-E406-5ED7-B4CB-513B8BD11998}"/>
              </a:ext>
            </a:extLst>
          </p:cNvPr>
          <p:cNvSpPr/>
          <p:nvPr/>
        </p:nvSpPr>
        <p:spPr>
          <a:xfrm>
            <a:off x="4114800" y="3820044"/>
            <a:ext cx="6949440" cy="566928"/>
          </a:xfrm>
          <a:prstGeom prst="rect">
            <a:avLst/>
          </a:prstGeom>
          <a:solidFill>
            <a:srgbClr val="F4F6FB"/>
          </a:solidFill>
          <a:ln w="12700">
            <a:solidFill>
              <a:srgbClr val="DDE2F0"/>
            </a:solidFill>
            <a:prstDash val="solid"/>
          </a:ln>
        </p:spPr>
        <p:txBody>
          <a:bodyPr/>
          <a:lstStyle/>
          <a:p>
            <a:endParaRPr lang="en-GB"/>
          </a:p>
        </p:txBody>
      </p:sp>
      <p:sp>
        <p:nvSpPr>
          <p:cNvPr id="44" name="Text 24">
            <a:extLst>
              <a:ext uri="{FF2B5EF4-FFF2-40B4-BE49-F238E27FC236}">
                <a16:creationId xmlns:a16="http://schemas.microsoft.com/office/drawing/2014/main" id="{5971102E-2774-F2FB-8B4F-5E68D18BCD89}"/>
              </a:ext>
            </a:extLst>
          </p:cNvPr>
          <p:cNvSpPr/>
          <p:nvPr/>
        </p:nvSpPr>
        <p:spPr>
          <a:xfrm>
            <a:off x="4187952" y="3884052"/>
            <a:ext cx="6803136" cy="475488"/>
          </a:xfrm>
          <a:prstGeom prst="rect">
            <a:avLst/>
          </a:prstGeom>
          <a:noFill/>
          <a:ln/>
        </p:spPr>
        <p:txBody>
          <a:bodyPr wrap="square" lIns="0" tIns="0" rIns="0" bIns="0" rtlCol="0" anchor="ctr">
            <a:normAutofit/>
          </a:bodyPr>
          <a:lstStyle/>
          <a:p>
            <a:r>
              <a:rPr lang="en-US" sz="1280">
                <a:solidFill>
                  <a:srgbClr val="201E2E"/>
                </a:solidFill>
                <a:latin typeface="Figtree" pitchFamily="34" charset="0"/>
                <a:ea typeface="Figtree" pitchFamily="34" charset="-122"/>
              </a:rPr>
              <a:t>Correction from 'TI Register' to 'TI Supplier Register' to match the use of that term in Schedule 35 and the EMDS.</a:t>
            </a:r>
          </a:p>
        </p:txBody>
      </p:sp>
    </p:spTree>
    <p:extLst>
      <p:ext uri="{BB962C8B-B14F-4D97-AF65-F5344CB8AC3E}">
        <p14:creationId xmlns:p14="http://schemas.microsoft.com/office/powerpoint/2010/main" val="2826549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52E7-4CFA-4007-E489-F706BBF97F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F41C0-FC04-3B7B-DF71-43349E404BC9}"/>
              </a:ext>
            </a:extLst>
          </p:cNvPr>
          <p:cNvSpPr txBox="1">
            <a:spLocks noGrp="1"/>
          </p:cNvSpPr>
          <p:nvPr>
            <p:ph type="title"/>
          </p:nvPr>
        </p:nvSpPr>
        <p:spPr>
          <a:xfrm>
            <a:off x="1262978" y="1504946"/>
            <a:ext cx="9666049" cy="3848096"/>
          </a:xfrm>
        </p:spPr>
        <p:txBody>
          <a:bodyPr/>
          <a:lstStyle/>
          <a:p>
            <a:r>
              <a:rPr lang="en-GB" sz="3200">
                <a:solidFill>
                  <a:srgbClr val="1EF395"/>
                </a:solidFill>
                <a:latin typeface="Playfair Display"/>
              </a:rPr>
              <a:t>Consultation Next Steps</a:t>
            </a:r>
          </a:p>
        </p:txBody>
      </p:sp>
    </p:spTree>
    <p:extLst>
      <p:ext uri="{BB962C8B-B14F-4D97-AF65-F5344CB8AC3E}">
        <p14:creationId xmlns:p14="http://schemas.microsoft.com/office/powerpoint/2010/main" val="460707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DB362-AD3E-1AB8-B87E-324E9E9AEA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FAA9754-5DE3-A5F5-5A0D-37F6B7C602B9}"/>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D5134583-4A09-9C86-A3B7-CC89BFC85EC4}"/>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Consultation Question</a:t>
            </a:r>
            <a:endParaRPr lang="en-US" sz="800"/>
          </a:p>
        </p:txBody>
      </p:sp>
      <p:sp>
        <p:nvSpPr>
          <p:cNvPr id="4" name="Text 2">
            <a:extLst>
              <a:ext uri="{FF2B5EF4-FFF2-40B4-BE49-F238E27FC236}">
                <a16:creationId xmlns:a16="http://schemas.microsoft.com/office/drawing/2014/main" id="{18CD258F-D1AC-D565-B7D8-4A20C801198C}"/>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Aptos"/>
                <a:ea typeface="Figtree"/>
              </a:rPr>
              <a:t>How</a:t>
            </a:r>
            <a:r>
              <a:rPr lang="en-US" sz="3200" b="1">
                <a:solidFill>
                  <a:srgbClr val="FFFFFF"/>
                </a:solidFill>
                <a:ea typeface="Figtree"/>
              </a:rPr>
              <a:t> consultation responses should be framed</a:t>
            </a:r>
          </a:p>
        </p:txBody>
      </p:sp>
      <p:sp>
        <p:nvSpPr>
          <p:cNvPr id="5" name="Shape 3">
            <a:extLst>
              <a:ext uri="{FF2B5EF4-FFF2-40B4-BE49-F238E27FC236}">
                <a16:creationId xmlns:a16="http://schemas.microsoft.com/office/drawing/2014/main" id="{9D73573C-2E9B-BFF0-2DBA-371E2682D753}"/>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707B788E-DCAF-9563-EEED-8A23CEF1B28C}"/>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3C98BF3A-A27A-A069-14C2-02AF5D2BFAF9}"/>
              </a:ext>
            </a:extLst>
          </p:cNvPr>
          <p:cNvSpPr/>
          <p:nvPr/>
        </p:nvSpPr>
        <p:spPr>
          <a:xfrm>
            <a:off x="685800" y="1932075"/>
            <a:ext cx="10789920" cy="438912"/>
          </a:xfrm>
          <a:prstGeom prst="rect">
            <a:avLst/>
          </a:prstGeom>
          <a:noFill/>
          <a:ln/>
        </p:spPr>
        <p:txBody>
          <a:bodyPr wrap="square" lIns="381" tIns="381" rIns="381" bIns="381" rtlCol="0" anchor="t">
            <a:normAutofit fontScale="92500" lnSpcReduction="10000"/>
          </a:bodyPr>
          <a:lstStyle/>
          <a:p>
            <a:pPr marL="0" indent="0">
              <a:buNone/>
            </a:pPr>
            <a:r>
              <a:rPr lang="en-US" sz="1620">
                <a:solidFill>
                  <a:srgbClr val="201E2E"/>
                </a:solidFill>
                <a:latin typeface="Figtree" pitchFamily="34" charset="0"/>
                <a:ea typeface="Figtree" pitchFamily="34" charset="-122"/>
                <a:cs typeface="Figtree" pitchFamily="34" charset="-120"/>
              </a:rPr>
              <a:t>The annex questions use the same basic test. Responses should identify technical implementation issues, not restate policy positions already decided in May 2026.</a:t>
            </a:r>
            <a:endParaRPr lang="en-US" sz="1620"/>
          </a:p>
        </p:txBody>
      </p:sp>
      <p:sp>
        <p:nvSpPr>
          <p:cNvPr id="9" name="Shape 7">
            <a:extLst>
              <a:ext uri="{FF2B5EF4-FFF2-40B4-BE49-F238E27FC236}">
                <a16:creationId xmlns:a16="http://schemas.microsoft.com/office/drawing/2014/main" id="{6C07307F-3A4F-7BFE-1DB7-F0C87586CEFF}"/>
              </a:ext>
            </a:extLst>
          </p:cNvPr>
          <p:cNvSpPr/>
          <p:nvPr/>
        </p:nvSpPr>
        <p:spPr>
          <a:xfrm>
            <a:off x="1143000" y="2654451"/>
            <a:ext cx="9921240" cy="822960"/>
          </a:xfrm>
          <a:prstGeom prst="rect">
            <a:avLst/>
          </a:prstGeom>
          <a:solidFill>
            <a:srgbClr val="021E5E"/>
          </a:solidFill>
          <a:ln w="12700">
            <a:solidFill>
              <a:srgbClr val="021E5E"/>
            </a:solidFill>
            <a:prstDash val="solid"/>
          </a:ln>
        </p:spPr>
        <p:txBody>
          <a:bodyPr/>
          <a:lstStyle/>
          <a:p>
            <a:endParaRPr lang="en-GB"/>
          </a:p>
        </p:txBody>
      </p:sp>
      <p:sp>
        <p:nvSpPr>
          <p:cNvPr id="11" name="Text 8">
            <a:extLst>
              <a:ext uri="{FF2B5EF4-FFF2-40B4-BE49-F238E27FC236}">
                <a16:creationId xmlns:a16="http://schemas.microsoft.com/office/drawing/2014/main" id="{D71A9117-B427-BE1E-F6CD-D8EB175517EB}"/>
              </a:ext>
            </a:extLst>
          </p:cNvPr>
          <p:cNvSpPr/>
          <p:nvPr/>
        </p:nvSpPr>
        <p:spPr>
          <a:xfrm>
            <a:off x="1481328" y="2837331"/>
            <a:ext cx="9235440" cy="384048"/>
          </a:xfrm>
          <a:prstGeom prst="rect">
            <a:avLst/>
          </a:prstGeom>
          <a:noFill/>
          <a:ln/>
        </p:spPr>
        <p:txBody>
          <a:bodyPr wrap="square" lIns="254" tIns="254" rIns="254" bIns="254" rtlCol="0" anchor="ctr">
            <a:normAutofit fontScale="92500" lnSpcReduction="20000"/>
          </a:bodyPr>
          <a:lstStyle/>
          <a:p>
            <a:pPr algn="ctr"/>
            <a:r>
              <a:rPr lang="en-US" sz="1650" b="1">
                <a:solidFill>
                  <a:srgbClr val="FFFFFF"/>
                </a:solidFill>
                <a:latin typeface="Figtree"/>
                <a:ea typeface="Figtree"/>
                <a:cs typeface="Figtree" pitchFamily="34" charset="-120"/>
              </a:rPr>
              <a:t>Does the Phase 1a technical package and/ or proposed updates contain</a:t>
            </a:r>
            <a:r>
              <a:rPr lang="en-US" sz="1650" b="1">
                <a:solidFill>
                  <a:srgbClr val="FFFFFF"/>
                </a:solidFill>
                <a:latin typeface="Figtree"/>
                <a:ea typeface="Figtree" pitchFamily="34" charset="-122"/>
                <a:cs typeface="Figtree" pitchFamily="34" charset="-120"/>
              </a:rPr>
              <a:t> any defect, inconsistency or blocker that could prevent implementation?</a:t>
            </a:r>
            <a:endParaRPr lang="en-US" sz="1650">
              <a:latin typeface="Figtree"/>
            </a:endParaRPr>
          </a:p>
        </p:txBody>
      </p:sp>
      <p:sp>
        <p:nvSpPr>
          <p:cNvPr id="13" name="Text 9">
            <a:extLst>
              <a:ext uri="{FF2B5EF4-FFF2-40B4-BE49-F238E27FC236}">
                <a16:creationId xmlns:a16="http://schemas.microsoft.com/office/drawing/2014/main" id="{1BDD9FEE-C2D6-F8B2-D233-A035E4866D77}"/>
              </a:ext>
            </a:extLst>
          </p:cNvPr>
          <p:cNvSpPr/>
          <p:nvPr/>
        </p:nvSpPr>
        <p:spPr>
          <a:xfrm>
            <a:off x="868680" y="3962043"/>
            <a:ext cx="4572000" cy="237744"/>
          </a:xfrm>
          <a:prstGeom prst="rect">
            <a:avLst/>
          </a:prstGeom>
          <a:noFill/>
          <a:ln/>
        </p:spPr>
        <p:txBody>
          <a:bodyPr wrap="square" lIns="381" tIns="381" rIns="381" bIns="381" rtlCol="0" anchor="t">
            <a:normAutofit/>
          </a:bodyPr>
          <a:lstStyle/>
          <a:p>
            <a:pPr marL="0" indent="0">
              <a:buNone/>
            </a:pPr>
            <a:r>
              <a:rPr lang="en-US" sz="1520" b="1">
                <a:solidFill>
                  <a:srgbClr val="021E5E"/>
                </a:solidFill>
                <a:latin typeface="Figtree" pitchFamily="34" charset="0"/>
                <a:ea typeface="Figtree" pitchFamily="34" charset="-122"/>
                <a:cs typeface="Figtree" pitchFamily="34" charset="-120"/>
              </a:rPr>
              <a:t>A response should include:</a:t>
            </a:r>
            <a:endParaRPr lang="en-US" sz="1520"/>
          </a:p>
        </p:txBody>
      </p:sp>
      <p:sp>
        <p:nvSpPr>
          <p:cNvPr id="15" name="Shape 10">
            <a:extLst>
              <a:ext uri="{FF2B5EF4-FFF2-40B4-BE49-F238E27FC236}">
                <a16:creationId xmlns:a16="http://schemas.microsoft.com/office/drawing/2014/main" id="{2E16A893-CAC0-7EF3-F979-CC58D0E365E6}"/>
              </a:ext>
            </a:extLst>
          </p:cNvPr>
          <p:cNvSpPr/>
          <p:nvPr/>
        </p:nvSpPr>
        <p:spPr>
          <a:xfrm>
            <a:off x="868680" y="4391811"/>
            <a:ext cx="3246120" cy="1481328"/>
          </a:xfrm>
          <a:prstGeom prst="roundRect">
            <a:avLst>
              <a:gd name="adj" fmla="val 3704"/>
            </a:avLst>
          </a:prstGeom>
          <a:solidFill>
            <a:srgbClr val="FFFFFF"/>
          </a:solidFill>
          <a:ln w="12700">
            <a:solidFill>
              <a:srgbClr val="DDE2F0"/>
            </a:solidFill>
            <a:prstDash val="solid"/>
          </a:ln>
        </p:spPr>
        <p:txBody>
          <a:bodyPr/>
          <a:lstStyle/>
          <a:p>
            <a:endParaRPr lang="en-GB"/>
          </a:p>
        </p:txBody>
      </p:sp>
      <p:sp>
        <p:nvSpPr>
          <p:cNvPr id="17" name="Shape 11">
            <a:extLst>
              <a:ext uri="{FF2B5EF4-FFF2-40B4-BE49-F238E27FC236}">
                <a16:creationId xmlns:a16="http://schemas.microsoft.com/office/drawing/2014/main" id="{BC933B1C-1625-9F23-FEA3-A7857372C7A9}"/>
              </a:ext>
            </a:extLst>
          </p:cNvPr>
          <p:cNvSpPr/>
          <p:nvPr/>
        </p:nvSpPr>
        <p:spPr>
          <a:xfrm>
            <a:off x="868680" y="4391811"/>
            <a:ext cx="3246120" cy="50292"/>
          </a:xfrm>
          <a:prstGeom prst="rect">
            <a:avLst/>
          </a:prstGeom>
          <a:solidFill>
            <a:srgbClr val="4D38F5"/>
          </a:solidFill>
          <a:ln w="12700">
            <a:solidFill>
              <a:srgbClr val="4D38F5"/>
            </a:solidFill>
            <a:prstDash val="solid"/>
          </a:ln>
        </p:spPr>
        <p:txBody>
          <a:bodyPr/>
          <a:lstStyle/>
          <a:p>
            <a:endParaRPr lang="en-GB"/>
          </a:p>
        </p:txBody>
      </p:sp>
      <p:sp>
        <p:nvSpPr>
          <p:cNvPr id="19" name="Text 12">
            <a:extLst>
              <a:ext uri="{FF2B5EF4-FFF2-40B4-BE49-F238E27FC236}">
                <a16:creationId xmlns:a16="http://schemas.microsoft.com/office/drawing/2014/main" id="{38AA085D-73D2-937E-197B-548A2F5C71EA}"/>
              </a:ext>
            </a:extLst>
          </p:cNvPr>
          <p:cNvSpPr/>
          <p:nvPr/>
        </p:nvSpPr>
        <p:spPr>
          <a:xfrm>
            <a:off x="1033272" y="4574691"/>
            <a:ext cx="2916936" cy="256032"/>
          </a:xfrm>
          <a:prstGeom prst="rect">
            <a:avLst/>
          </a:prstGeom>
          <a:noFill/>
          <a:ln/>
        </p:spPr>
        <p:txBody>
          <a:bodyPr wrap="square" lIns="381" tIns="381" rIns="381" bIns="381" rtlCol="0" anchor="t">
            <a:normAutofit/>
          </a:bodyPr>
          <a:lstStyle/>
          <a:p>
            <a:pPr marL="0" indent="0">
              <a:buNone/>
            </a:pPr>
            <a:r>
              <a:rPr lang="en-US" sz="1450" b="1">
                <a:solidFill>
                  <a:srgbClr val="021E5E"/>
                </a:solidFill>
                <a:latin typeface="Figtree" pitchFamily="34" charset="0"/>
                <a:ea typeface="Figtree" pitchFamily="34" charset="-122"/>
                <a:cs typeface="Figtree" pitchFamily="34" charset="-120"/>
              </a:rPr>
              <a:t>1. Location</a:t>
            </a:r>
            <a:endParaRPr lang="en-US" sz="1450"/>
          </a:p>
        </p:txBody>
      </p:sp>
      <p:sp>
        <p:nvSpPr>
          <p:cNvPr id="21" name="Text 13">
            <a:extLst>
              <a:ext uri="{FF2B5EF4-FFF2-40B4-BE49-F238E27FC236}">
                <a16:creationId xmlns:a16="http://schemas.microsoft.com/office/drawing/2014/main" id="{F76AED23-F7B2-78EE-CFAA-92574B7FB880}"/>
              </a:ext>
            </a:extLst>
          </p:cNvPr>
          <p:cNvSpPr/>
          <p:nvPr/>
        </p:nvSpPr>
        <p:spPr>
          <a:xfrm>
            <a:off x="1033272" y="5013603"/>
            <a:ext cx="2916936" cy="731520"/>
          </a:xfrm>
          <a:prstGeom prst="rect">
            <a:avLst/>
          </a:prstGeom>
          <a:noFill/>
          <a:ln/>
        </p:spPr>
        <p:txBody>
          <a:bodyPr wrap="square" lIns="381" tIns="381" rIns="381" bIns="381" rtlCol="0" anchor="t">
            <a:normAutofit/>
          </a:bodyPr>
          <a:lstStyle/>
          <a:p>
            <a:pPr marL="0" indent="0">
              <a:buNone/>
            </a:pPr>
            <a:r>
              <a:rPr lang="en-US" sz="1380">
                <a:solidFill>
                  <a:srgbClr val="201E2E"/>
                </a:solidFill>
                <a:latin typeface="Figtree" pitchFamily="34" charset="0"/>
                <a:ea typeface="Figtree" pitchFamily="34" charset="-122"/>
                <a:cs typeface="Figtree" pitchFamily="34" charset="-120"/>
              </a:rPr>
              <a:t>Affected annex, section, endpoint, field, data item or market message.</a:t>
            </a:r>
            <a:endParaRPr lang="en-US" sz="1380"/>
          </a:p>
        </p:txBody>
      </p:sp>
      <p:sp>
        <p:nvSpPr>
          <p:cNvPr id="23" name="Shape 14">
            <a:extLst>
              <a:ext uri="{FF2B5EF4-FFF2-40B4-BE49-F238E27FC236}">
                <a16:creationId xmlns:a16="http://schemas.microsoft.com/office/drawing/2014/main" id="{A5187CD7-A8E8-6F78-5A01-D25AE36AB047}"/>
              </a:ext>
            </a:extLst>
          </p:cNvPr>
          <p:cNvSpPr/>
          <p:nvPr/>
        </p:nvSpPr>
        <p:spPr>
          <a:xfrm>
            <a:off x="4480560" y="4391811"/>
            <a:ext cx="3246120" cy="1481328"/>
          </a:xfrm>
          <a:prstGeom prst="roundRect">
            <a:avLst>
              <a:gd name="adj" fmla="val 3704"/>
            </a:avLst>
          </a:prstGeom>
          <a:solidFill>
            <a:srgbClr val="FFFFFF"/>
          </a:solidFill>
          <a:ln w="12700">
            <a:solidFill>
              <a:srgbClr val="DDE2F0"/>
            </a:solidFill>
            <a:prstDash val="solid"/>
          </a:ln>
        </p:spPr>
        <p:txBody>
          <a:bodyPr/>
          <a:lstStyle/>
          <a:p>
            <a:endParaRPr lang="en-GB"/>
          </a:p>
        </p:txBody>
      </p:sp>
      <p:sp>
        <p:nvSpPr>
          <p:cNvPr id="25" name="Shape 15">
            <a:extLst>
              <a:ext uri="{FF2B5EF4-FFF2-40B4-BE49-F238E27FC236}">
                <a16:creationId xmlns:a16="http://schemas.microsoft.com/office/drawing/2014/main" id="{8B7AD87F-271E-C562-2F97-238656EBCB03}"/>
              </a:ext>
            </a:extLst>
          </p:cNvPr>
          <p:cNvSpPr/>
          <p:nvPr/>
        </p:nvSpPr>
        <p:spPr>
          <a:xfrm>
            <a:off x="4480560" y="4391811"/>
            <a:ext cx="3246120" cy="50292"/>
          </a:xfrm>
          <a:prstGeom prst="rect">
            <a:avLst/>
          </a:prstGeom>
          <a:solidFill>
            <a:srgbClr val="4D38F5"/>
          </a:solidFill>
          <a:ln w="12700">
            <a:solidFill>
              <a:srgbClr val="4D38F5"/>
            </a:solidFill>
            <a:prstDash val="solid"/>
          </a:ln>
        </p:spPr>
        <p:txBody>
          <a:bodyPr/>
          <a:lstStyle/>
          <a:p>
            <a:endParaRPr lang="en-GB"/>
          </a:p>
        </p:txBody>
      </p:sp>
      <p:sp>
        <p:nvSpPr>
          <p:cNvPr id="28" name="Text 16">
            <a:extLst>
              <a:ext uri="{FF2B5EF4-FFF2-40B4-BE49-F238E27FC236}">
                <a16:creationId xmlns:a16="http://schemas.microsoft.com/office/drawing/2014/main" id="{12DFAA75-F53F-7903-2A82-43907347A235}"/>
              </a:ext>
            </a:extLst>
          </p:cNvPr>
          <p:cNvSpPr/>
          <p:nvPr/>
        </p:nvSpPr>
        <p:spPr>
          <a:xfrm>
            <a:off x="4645152" y="4574691"/>
            <a:ext cx="2916936" cy="256032"/>
          </a:xfrm>
          <a:prstGeom prst="rect">
            <a:avLst/>
          </a:prstGeom>
          <a:noFill/>
          <a:ln/>
        </p:spPr>
        <p:txBody>
          <a:bodyPr wrap="square" lIns="381" tIns="381" rIns="381" bIns="381" rtlCol="0" anchor="t">
            <a:normAutofit/>
          </a:bodyPr>
          <a:lstStyle/>
          <a:p>
            <a:r>
              <a:rPr lang="en-US" sz="1450" b="1">
                <a:solidFill>
                  <a:srgbClr val="021E5E"/>
                </a:solidFill>
                <a:latin typeface="Figtree"/>
                <a:ea typeface="Figtree"/>
                <a:cs typeface="Figtree" pitchFamily="34" charset="-120"/>
              </a:rPr>
              <a:t>2. Evidence and Impact</a:t>
            </a:r>
            <a:endParaRPr lang="en-US" sz="1450">
              <a:latin typeface="Figtree"/>
            </a:endParaRPr>
          </a:p>
        </p:txBody>
      </p:sp>
      <p:sp>
        <p:nvSpPr>
          <p:cNvPr id="30" name="Text 17">
            <a:extLst>
              <a:ext uri="{FF2B5EF4-FFF2-40B4-BE49-F238E27FC236}">
                <a16:creationId xmlns:a16="http://schemas.microsoft.com/office/drawing/2014/main" id="{CC48292F-09A6-4B07-359E-1E1B1B2F21C7}"/>
              </a:ext>
            </a:extLst>
          </p:cNvPr>
          <p:cNvSpPr/>
          <p:nvPr/>
        </p:nvSpPr>
        <p:spPr>
          <a:xfrm>
            <a:off x="4645152" y="5013603"/>
            <a:ext cx="2916936" cy="731520"/>
          </a:xfrm>
          <a:prstGeom prst="rect">
            <a:avLst/>
          </a:prstGeom>
          <a:noFill/>
          <a:ln/>
        </p:spPr>
        <p:txBody>
          <a:bodyPr wrap="square" lIns="381" tIns="381" rIns="381" bIns="381" rtlCol="0" anchor="t">
            <a:normAutofit/>
          </a:bodyPr>
          <a:lstStyle/>
          <a:p>
            <a:pPr marL="0" indent="0">
              <a:buNone/>
            </a:pPr>
            <a:r>
              <a:rPr lang="en-US" sz="1380">
                <a:solidFill>
                  <a:srgbClr val="201E2E"/>
                </a:solidFill>
                <a:latin typeface="Figtree" pitchFamily="34" charset="0"/>
                <a:ea typeface="Figtree" pitchFamily="34" charset="-122"/>
                <a:cs typeface="Figtree" pitchFamily="34" charset="-120"/>
              </a:rPr>
              <a:t>Why it is a blocker or defect, including the build or testing impact.</a:t>
            </a:r>
            <a:endParaRPr lang="en-US" sz="1380"/>
          </a:p>
        </p:txBody>
      </p:sp>
      <p:sp>
        <p:nvSpPr>
          <p:cNvPr id="32" name="Shape 18">
            <a:extLst>
              <a:ext uri="{FF2B5EF4-FFF2-40B4-BE49-F238E27FC236}">
                <a16:creationId xmlns:a16="http://schemas.microsoft.com/office/drawing/2014/main" id="{BA567BE7-C682-F56C-2CB3-2B80FE73EF71}"/>
              </a:ext>
            </a:extLst>
          </p:cNvPr>
          <p:cNvSpPr/>
          <p:nvPr/>
        </p:nvSpPr>
        <p:spPr>
          <a:xfrm>
            <a:off x="8092440" y="4391811"/>
            <a:ext cx="3246120" cy="1481328"/>
          </a:xfrm>
          <a:prstGeom prst="roundRect">
            <a:avLst>
              <a:gd name="adj" fmla="val 3704"/>
            </a:avLst>
          </a:prstGeom>
          <a:solidFill>
            <a:srgbClr val="FFFFFF"/>
          </a:solidFill>
          <a:ln w="12700">
            <a:solidFill>
              <a:srgbClr val="DDE2F0"/>
            </a:solidFill>
            <a:prstDash val="solid"/>
          </a:ln>
        </p:spPr>
        <p:txBody>
          <a:bodyPr/>
          <a:lstStyle/>
          <a:p>
            <a:endParaRPr lang="en-GB"/>
          </a:p>
        </p:txBody>
      </p:sp>
      <p:sp>
        <p:nvSpPr>
          <p:cNvPr id="34" name="Shape 19">
            <a:extLst>
              <a:ext uri="{FF2B5EF4-FFF2-40B4-BE49-F238E27FC236}">
                <a16:creationId xmlns:a16="http://schemas.microsoft.com/office/drawing/2014/main" id="{3B153CE0-929B-793E-A0BC-5A3D47F4021D}"/>
              </a:ext>
            </a:extLst>
          </p:cNvPr>
          <p:cNvSpPr/>
          <p:nvPr/>
        </p:nvSpPr>
        <p:spPr>
          <a:xfrm>
            <a:off x="8092440" y="4391811"/>
            <a:ext cx="3246120" cy="50292"/>
          </a:xfrm>
          <a:prstGeom prst="rect">
            <a:avLst/>
          </a:prstGeom>
          <a:solidFill>
            <a:srgbClr val="4D38F5"/>
          </a:solidFill>
          <a:ln w="12700">
            <a:solidFill>
              <a:srgbClr val="4D38F5"/>
            </a:solidFill>
            <a:prstDash val="solid"/>
          </a:ln>
        </p:spPr>
        <p:txBody>
          <a:bodyPr/>
          <a:lstStyle/>
          <a:p>
            <a:endParaRPr lang="en-GB"/>
          </a:p>
        </p:txBody>
      </p:sp>
      <p:sp>
        <p:nvSpPr>
          <p:cNvPr id="36" name="Text 20">
            <a:extLst>
              <a:ext uri="{FF2B5EF4-FFF2-40B4-BE49-F238E27FC236}">
                <a16:creationId xmlns:a16="http://schemas.microsoft.com/office/drawing/2014/main" id="{B60C0B50-C963-F609-953C-9B024D2227CA}"/>
              </a:ext>
            </a:extLst>
          </p:cNvPr>
          <p:cNvSpPr/>
          <p:nvPr/>
        </p:nvSpPr>
        <p:spPr>
          <a:xfrm>
            <a:off x="8257032" y="4574691"/>
            <a:ext cx="2916936" cy="256032"/>
          </a:xfrm>
          <a:prstGeom prst="rect">
            <a:avLst/>
          </a:prstGeom>
          <a:noFill/>
          <a:ln/>
        </p:spPr>
        <p:txBody>
          <a:bodyPr wrap="square" lIns="381" tIns="381" rIns="381" bIns="381" rtlCol="0" anchor="t">
            <a:normAutofit/>
          </a:bodyPr>
          <a:lstStyle/>
          <a:p>
            <a:pPr marL="0" indent="0">
              <a:buNone/>
            </a:pPr>
            <a:r>
              <a:rPr lang="en-US" sz="1450" b="1">
                <a:solidFill>
                  <a:srgbClr val="021E5E"/>
                </a:solidFill>
                <a:latin typeface="Figtree"/>
                <a:ea typeface="Figtree"/>
                <a:cs typeface="Figtree" pitchFamily="34" charset="-120"/>
              </a:rPr>
              <a:t>3. Proposed Resolution</a:t>
            </a:r>
            <a:endParaRPr lang="en-US" sz="1450">
              <a:latin typeface="Aptos" panose="02110004020202020204"/>
            </a:endParaRPr>
          </a:p>
        </p:txBody>
      </p:sp>
      <p:sp>
        <p:nvSpPr>
          <p:cNvPr id="38" name="Text 21">
            <a:extLst>
              <a:ext uri="{FF2B5EF4-FFF2-40B4-BE49-F238E27FC236}">
                <a16:creationId xmlns:a16="http://schemas.microsoft.com/office/drawing/2014/main" id="{90810D86-ABD8-B568-C88C-42BFEDF2E76D}"/>
              </a:ext>
            </a:extLst>
          </p:cNvPr>
          <p:cNvSpPr/>
          <p:nvPr/>
        </p:nvSpPr>
        <p:spPr>
          <a:xfrm>
            <a:off x="8257032" y="5013603"/>
            <a:ext cx="2916936" cy="731520"/>
          </a:xfrm>
          <a:prstGeom prst="rect">
            <a:avLst/>
          </a:prstGeom>
          <a:noFill/>
          <a:ln/>
        </p:spPr>
        <p:txBody>
          <a:bodyPr wrap="square" lIns="381" tIns="381" rIns="381" bIns="381" rtlCol="0" anchor="t">
            <a:normAutofit/>
          </a:bodyPr>
          <a:lstStyle/>
          <a:p>
            <a:pPr marL="0" indent="0">
              <a:buNone/>
            </a:pPr>
            <a:r>
              <a:rPr lang="en-US" sz="1380">
                <a:solidFill>
                  <a:srgbClr val="201E2E"/>
                </a:solidFill>
                <a:latin typeface="Figtree" pitchFamily="34" charset="0"/>
                <a:ea typeface="Figtree" pitchFamily="34" charset="-122"/>
                <a:cs typeface="Figtree" pitchFamily="34" charset="-120"/>
              </a:rPr>
              <a:t>Suggested wording, rule, technical change or clarification.</a:t>
            </a:r>
            <a:endParaRPr lang="en-US" sz="1380"/>
          </a:p>
        </p:txBody>
      </p:sp>
    </p:spTree>
    <p:extLst>
      <p:ext uri="{BB962C8B-B14F-4D97-AF65-F5344CB8AC3E}">
        <p14:creationId xmlns:p14="http://schemas.microsoft.com/office/powerpoint/2010/main" val="2554195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11E22-C6F8-84D2-33CC-3C6352A1454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4E59DD2-74E9-EA4E-A58E-0F291F97BDA0}"/>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30DCFFD9-4BD6-9D54-8CBC-831B94E73D5B}"/>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Next Steps</a:t>
            </a:r>
            <a:endParaRPr lang="en-US" sz="800"/>
          </a:p>
        </p:txBody>
      </p:sp>
      <p:sp>
        <p:nvSpPr>
          <p:cNvPr id="4" name="Text 2">
            <a:extLst>
              <a:ext uri="{FF2B5EF4-FFF2-40B4-BE49-F238E27FC236}">
                <a16:creationId xmlns:a16="http://schemas.microsoft.com/office/drawing/2014/main" id="{7E5DBBCF-0100-D932-16BE-3BB8BFBEC07F}"/>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a:rPr>
              <a:t>Preparing for Consultation</a:t>
            </a:r>
            <a:endParaRPr lang="en-US"/>
          </a:p>
        </p:txBody>
      </p:sp>
      <p:sp>
        <p:nvSpPr>
          <p:cNvPr id="5" name="Shape 3">
            <a:extLst>
              <a:ext uri="{FF2B5EF4-FFF2-40B4-BE49-F238E27FC236}">
                <a16:creationId xmlns:a16="http://schemas.microsoft.com/office/drawing/2014/main" id="{DC21A2BA-06A0-EBC1-3FA0-6F5317874329}"/>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337B2AA3-1CD7-B5A7-B85D-243E6B81C5AD}"/>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B2C1A472-81A0-A391-CCEB-14AD85707AC0}"/>
              </a:ext>
            </a:extLst>
          </p:cNvPr>
          <p:cNvSpPr/>
          <p:nvPr/>
        </p:nvSpPr>
        <p:spPr>
          <a:xfrm>
            <a:off x="685800" y="1806927"/>
            <a:ext cx="10789920" cy="320040"/>
          </a:xfrm>
          <a:prstGeom prst="rect">
            <a:avLst/>
          </a:prstGeom>
          <a:noFill/>
          <a:ln/>
        </p:spPr>
        <p:txBody>
          <a:bodyPr wrap="square" lIns="381" tIns="381" rIns="381" bIns="381" rtlCol="0" anchor="t">
            <a:normAutofit/>
          </a:bodyPr>
          <a:lstStyle/>
          <a:p>
            <a:pPr marL="0" indent="0">
              <a:buNone/>
            </a:pPr>
            <a:r>
              <a:rPr lang="en-US" sz="1650">
                <a:solidFill>
                  <a:srgbClr val="201E2E"/>
                </a:solidFill>
                <a:latin typeface="Figtree" pitchFamily="34" charset="0"/>
                <a:ea typeface="Figtree" pitchFamily="34" charset="-122"/>
                <a:cs typeface="Figtree" pitchFamily="34" charset="-120"/>
              </a:rPr>
              <a:t>The aim is to make the short consultation window manageable once the formal documents are issued.</a:t>
            </a:r>
            <a:endParaRPr lang="en-US" sz="1650"/>
          </a:p>
        </p:txBody>
      </p:sp>
      <p:sp>
        <p:nvSpPr>
          <p:cNvPr id="9" name="Shape 7">
            <a:extLst>
              <a:ext uri="{FF2B5EF4-FFF2-40B4-BE49-F238E27FC236}">
                <a16:creationId xmlns:a16="http://schemas.microsoft.com/office/drawing/2014/main" id="{33FA62CA-3C8E-C9BB-E5A1-681D8693762B}"/>
              </a:ext>
            </a:extLst>
          </p:cNvPr>
          <p:cNvSpPr/>
          <p:nvPr/>
        </p:nvSpPr>
        <p:spPr>
          <a:xfrm>
            <a:off x="777240" y="2744098"/>
            <a:ext cx="3401568" cy="1847088"/>
          </a:xfrm>
          <a:prstGeom prst="roundRect">
            <a:avLst>
              <a:gd name="adj" fmla="val 2970"/>
            </a:avLst>
          </a:prstGeom>
          <a:solidFill>
            <a:srgbClr val="FFFFFF"/>
          </a:solidFill>
          <a:ln w="12700">
            <a:solidFill>
              <a:srgbClr val="DDE2F0"/>
            </a:solidFill>
            <a:prstDash val="solid"/>
          </a:ln>
        </p:spPr>
        <p:txBody>
          <a:bodyPr/>
          <a:lstStyle/>
          <a:p>
            <a:endParaRPr lang="en-GB"/>
          </a:p>
        </p:txBody>
      </p:sp>
      <p:sp>
        <p:nvSpPr>
          <p:cNvPr id="11" name="Shape 8">
            <a:extLst>
              <a:ext uri="{FF2B5EF4-FFF2-40B4-BE49-F238E27FC236}">
                <a16:creationId xmlns:a16="http://schemas.microsoft.com/office/drawing/2014/main" id="{0DA13FD3-43AE-19C4-63D9-FFE2D3D5799C}"/>
              </a:ext>
            </a:extLst>
          </p:cNvPr>
          <p:cNvSpPr/>
          <p:nvPr/>
        </p:nvSpPr>
        <p:spPr>
          <a:xfrm>
            <a:off x="777240" y="2744098"/>
            <a:ext cx="3401568" cy="50292"/>
          </a:xfrm>
          <a:prstGeom prst="rect">
            <a:avLst/>
          </a:prstGeom>
          <a:solidFill>
            <a:srgbClr val="4D38F5"/>
          </a:solidFill>
          <a:ln w="12700">
            <a:solidFill>
              <a:srgbClr val="4D38F5"/>
            </a:solidFill>
            <a:prstDash val="solid"/>
          </a:ln>
        </p:spPr>
        <p:txBody>
          <a:bodyPr/>
          <a:lstStyle/>
          <a:p>
            <a:endParaRPr lang="en-GB"/>
          </a:p>
        </p:txBody>
      </p:sp>
      <p:sp>
        <p:nvSpPr>
          <p:cNvPr id="13" name="Text 9">
            <a:extLst>
              <a:ext uri="{FF2B5EF4-FFF2-40B4-BE49-F238E27FC236}">
                <a16:creationId xmlns:a16="http://schemas.microsoft.com/office/drawing/2014/main" id="{D6AF280E-264A-6F88-F8FD-75C1CBE65E26}"/>
              </a:ext>
            </a:extLst>
          </p:cNvPr>
          <p:cNvSpPr/>
          <p:nvPr/>
        </p:nvSpPr>
        <p:spPr>
          <a:xfrm>
            <a:off x="941832" y="2926978"/>
            <a:ext cx="3072384"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a:cs typeface="Figtree" pitchFamily="34" charset="-120"/>
              </a:rPr>
              <a:t>Route</a:t>
            </a:r>
            <a:r>
              <a:rPr lang="en-US" sz="1550" b="1">
                <a:solidFill>
                  <a:srgbClr val="021E5E"/>
                </a:solidFill>
                <a:latin typeface="Figtree"/>
                <a:ea typeface="Figtree" pitchFamily="34" charset="-122"/>
                <a:cs typeface="Figtree" pitchFamily="34" charset="-120"/>
              </a:rPr>
              <a:t> the pack internally</a:t>
            </a:r>
            <a:endParaRPr lang="en-US" sz="1550">
              <a:latin typeface="Figtree"/>
            </a:endParaRPr>
          </a:p>
        </p:txBody>
      </p:sp>
      <p:sp>
        <p:nvSpPr>
          <p:cNvPr id="15" name="Text 10">
            <a:extLst>
              <a:ext uri="{FF2B5EF4-FFF2-40B4-BE49-F238E27FC236}">
                <a16:creationId xmlns:a16="http://schemas.microsoft.com/office/drawing/2014/main" id="{52C4E893-BB59-AD8C-6197-F812FAE6B2B8}"/>
              </a:ext>
            </a:extLst>
          </p:cNvPr>
          <p:cNvSpPr/>
          <p:nvPr/>
        </p:nvSpPr>
        <p:spPr>
          <a:xfrm>
            <a:off x="941832" y="3365890"/>
            <a:ext cx="3072384" cy="1097280"/>
          </a:xfrm>
          <a:prstGeom prst="rect">
            <a:avLst/>
          </a:prstGeom>
          <a:noFill/>
          <a:ln/>
        </p:spPr>
        <p:txBody>
          <a:bodyPr wrap="square" lIns="381" tIns="381" rIns="381" bIns="381" rtlCol="0" anchor="t">
            <a:normAutofit/>
          </a:bodyPr>
          <a:lstStyle/>
          <a:p>
            <a:r>
              <a:rPr lang="en-US" sz="1400">
                <a:solidFill>
                  <a:srgbClr val="201E2E"/>
                </a:solidFill>
                <a:latin typeface="Figtree"/>
                <a:ea typeface="Figtree"/>
                <a:cs typeface="Figtree" pitchFamily="34" charset="-120"/>
              </a:rPr>
              <a:t>Identify who needs to review the API, EMDS and standards changes</a:t>
            </a:r>
            <a:r>
              <a:rPr lang="en-US" sz="1400">
                <a:solidFill>
                  <a:srgbClr val="201E2E"/>
                </a:solidFill>
                <a:latin typeface="Figtree"/>
                <a:ea typeface="Figtree" pitchFamily="34" charset="-122"/>
                <a:cs typeface="Figtree" pitchFamily="34" charset="-120"/>
              </a:rPr>
              <a:t>.</a:t>
            </a:r>
            <a:endParaRPr lang="en-US" sz="1400">
              <a:latin typeface="Aptos"/>
            </a:endParaRPr>
          </a:p>
        </p:txBody>
      </p:sp>
      <p:sp>
        <p:nvSpPr>
          <p:cNvPr id="17" name="Shape 11">
            <a:extLst>
              <a:ext uri="{FF2B5EF4-FFF2-40B4-BE49-F238E27FC236}">
                <a16:creationId xmlns:a16="http://schemas.microsoft.com/office/drawing/2014/main" id="{D728CD7C-34DB-11A6-8E32-AC7807AC9E06}"/>
              </a:ext>
            </a:extLst>
          </p:cNvPr>
          <p:cNvSpPr/>
          <p:nvPr/>
        </p:nvSpPr>
        <p:spPr>
          <a:xfrm>
            <a:off x="4407408" y="2744098"/>
            <a:ext cx="3401568" cy="1847088"/>
          </a:xfrm>
          <a:prstGeom prst="roundRect">
            <a:avLst>
              <a:gd name="adj" fmla="val 2970"/>
            </a:avLst>
          </a:prstGeom>
          <a:solidFill>
            <a:srgbClr val="FFFFFF"/>
          </a:solidFill>
          <a:ln w="12700">
            <a:solidFill>
              <a:srgbClr val="DDE2F0"/>
            </a:solidFill>
            <a:prstDash val="solid"/>
          </a:ln>
        </p:spPr>
        <p:txBody>
          <a:bodyPr/>
          <a:lstStyle/>
          <a:p>
            <a:endParaRPr lang="en-GB"/>
          </a:p>
        </p:txBody>
      </p:sp>
      <p:sp>
        <p:nvSpPr>
          <p:cNvPr id="19" name="Shape 12">
            <a:extLst>
              <a:ext uri="{FF2B5EF4-FFF2-40B4-BE49-F238E27FC236}">
                <a16:creationId xmlns:a16="http://schemas.microsoft.com/office/drawing/2014/main" id="{771AA2A7-6F6D-0062-C7A0-EE8799CDAF2F}"/>
              </a:ext>
            </a:extLst>
          </p:cNvPr>
          <p:cNvSpPr/>
          <p:nvPr/>
        </p:nvSpPr>
        <p:spPr>
          <a:xfrm>
            <a:off x="4407408" y="2744098"/>
            <a:ext cx="3401568" cy="50292"/>
          </a:xfrm>
          <a:prstGeom prst="rect">
            <a:avLst/>
          </a:prstGeom>
          <a:solidFill>
            <a:srgbClr val="4D38F5"/>
          </a:solidFill>
          <a:ln w="12700">
            <a:solidFill>
              <a:srgbClr val="4D38F5"/>
            </a:solidFill>
            <a:prstDash val="solid"/>
          </a:ln>
        </p:spPr>
        <p:txBody>
          <a:bodyPr/>
          <a:lstStyle/>
          <a:p>
            <a:endParaRPr lang="en-GB"/>
          </a:p>
        </p:txBody>
      </p:sp>
      <p:sp>
        <p:nvSpPr>
          <p:cNvPr id="21" name="Text 13">
            <a:extLst>
              <a:ext uri="{FF2B5EF4-FFF2-40B4-BE49-F238E27FC236}">
                <a16:creationId xmlns:a16="http://schemas.microsoft.com/office/drawing/2014/main" id="{C75C1054-5731-6FF8-D240-65F76481E17C}"/>
              </a:ext>
            </a:extLst>
          </p:cNvPr>
          <p:cNvSpPr/>
          <p:nvPr/>
        </p:nvSpPr>
        <p:spPr>
          <a:xfrm>
            <a:off x="4572000" y="2926978"/>
            <a:ext cx="3072384"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Compare against build plans</a:t>
            </a:r>
            <a:endParaRPr lang="en-US" sz="1550"/>
          </a:p>
        </p:txBody>
      </p:sp>
      <p:sp>
        <p:nvSpPr>
          <p:cNvPr id="23" name="Text 14">
            <a:extLst>
              <a:ext uri="{FF2B5EF4-FFF2-40B4-BE49-F238E27FC236}">
                <a16:creationId xmlns:a16="http://schemas.microsoft.com/office/drawing/2014/main" id="{C632C0EE-33B2-0A49-4E2B-06EC1A6FE8C0}"/>
              </a:ext>
            </a:extLst>
          </p:cNvPr>
          <p:cNvSpPr/>
          <p:nvPr/>
        </p:nvSpPr>
        <p:spPr>
          <a:xfrm>
            <a:off x="4572000" y="3365890"/>
            <a:ext cx="3072384" cy="1097280"/>
          </a:xfrm>
          <a:prstGeom prst="rect">
            <a:avLst/>
          </a:prstGeom>
          <a:noFill/>
          <a:ln/>
        </p:spPr>
        <p:txBody>
          <a:bodyPr wrap="square" lIns="381" tIns="381" rIns="381" bIns="381" rtlCol="0" anchor="t">
            <a:normAutofit/>
          </a:bodyPr>
          <a:lstStyle/>
          <a:p>
            <a:pPr marL="0" indent="0">
              <a:buNone/>
            </a:pPr>
            <a:r>
              <a:rPr lang="en-US" sz="1400">
                <a:solidFill>
                  <a:srgbClr val="201E2E"/>
                </a:solidFill>
                <a:latin typeface="Figtree" pitchFamily="34" charset="0"/>
                <a:ea typeface="Figtree" pitchFamily="34" charset="-122"/>
                <a:cs typeface="Figtree" pitchFamily="34" charset="-120"/>
              </a:rPr>
              <a:t>Check whether the proposed changes affect development, testing or assurance activity.</a:t>
            </a:r>
            <a:endParaRPr lang="en-US" sz="1400"/>
          </a:p>
        </p:txBody>
      </p:sp>
      <p:sp>
        <p:nvSpPr>
          <p:cNvPr id="25" name="Shape 15">
            <a:extLst>
              <a:ext uri="{FF2B5EF4-FFF2-40B4-BE49-F238E27FC236}">
                <a16:creationId xmlns:a16="http://schemas.microsoft.com/office/drawing/2014/main" id="{8686AEAF-1F85-0E74-5234-E243848F1264}"/>
              </a:ext>
            </a:extLst>
          </p:cNvPr>
          <p:cNvSpPr/>
          <p:nvPr/>
        </p:nvSpPr>
        <p:spPr>
          <a:xfrm>
            <a:off x="8037576" y="2744098"/>
            <a:ext cx="3401568" cy="1847088"/>
          </a:xfrm>
          <a:prstGeom prst="roundRect">
            <a:avLst>
              <a:gd name="adj" fmla="val 2970"/>
            </a:avLst>
          </a:prstGeom>
          <a:solidFill>
            <a:srgbClr val="FFFFFF"/>
          </a:solidFill>
          <a:ln w="12700">
            <a:solidFill>
              <a:srgbClr val="DDE2F0"/>
            </a:solidFill>
            <a:prstDash val="solid"/>
          </a:ln>
        </p:spPr>
        <p:txBody>
          <a:bodyPr/>
          <a:lstStyle/>
          <a:p>
            <a:endParaRPr lang="en-GB"/>
          </a:p>
        </p:txBody>
      </p:sp>
      <p:sp>
        <p:nvSpPr>
          <p:cNvPr id="28" name="Shape 16">
            <a:extLst>
              <a:ext uri="{FF2B5EF4-FFF2-40B4-BE49-F238E27FC236}">
                <a16:creationId xmlns:a16="http://schemas.microsoft.com/office/drawing/2014/main" id="{7C712019-6482-5814-D620-EA4F7EC14EAD}"/>
              </a:ext>
            </a:extLst>
          </p:cNvPr>
          <p:cNvSpPr/>
          <p:nvPr/>
        </p:nvSpPr>
        <p:spPr>
          <a:xfrm>
            <a:off x="8037576" y="2744098"/>
            <a:ext cx="3401568" cy="50292"/>
          </a:xfrm>
          <a:prstGeom prst="rect">
            <a:avLst/>
          </a:prstGeom>
          <a:solidFill>
            <a:srgbClr val="4D38F5"/>
          </a:solidFill>
          <a:ln w="12700">
            <a:solidFill>
              <a:srgbClr val="4D38F5"/>
            </a:solidFill>
            <a:prstDash val="solid"/>
          </a:ln>
        </p:spPr>
        <p:txBody>
          <a:bodyPr/>
          <a:lstStyle/>
          <a:p>
            <a:endParaRPr lang="en-GB"/>
          </a:p>
        </p:txBody>
      </p:sp>
      <p:sp>
        <p:nvSpPr>
          <p:cNvPr id="30" name="Text 17">
            <a:extLst>
              <a:ext uri="{FF2B5EF4-FFF2-40B4-BE49-F238E27FC236}">
                <a16:creationId xmlns:a16="http://schemas.microsoft.com/office/drawing/2014/main" id="{E18827EB-DEDD-89EE-ED77-75B543DA4CD4}"/>
              </a:ext>
            </a:extLst>
          </p:cNvPr>
          <p:cNvSpPr/>
          <p:nvPr/>
        </p:nvSpPr>
        <p:spPr>
          <a:xfrm>
            <a:off x="8202168" y="2926978"/>
            <a:ext cx="3072384" cy="256032"/>
          </a:xfrm>
          <a:prstGeom prst="rect">
            <a:avLst/>
          </a:prstGeom>
          <a:noFill/>
          <a:ln/>
        </p:spPr>
        <p:txBody>
          <a:bodyPr wrap="square" lIns="381" tIns="381" rIns="381" bIns="381" rtlCol="0" anchor="t">
            <a:normAutofit/>
          </a:bodyPr>
          <a:lstStyle/>
          <a:p>
            <a:pPr marL="0" indent="0">
              <a:buNone/>
            </a:pPr>
            <a:r>
              <a:rPr lang="en-US" sz="1550" b="1">
                <a:solidFill>
                  <a:srgbClr val="021E5E"/>
                </a:solidFill>
                <a:latin typeface="Figtree" pitchFamily="34" charset="0"/>
                <a:ea typeface="Figtree" pitchFamily="34" charset="-122"/>
                <a:cs typeface="Figtree" pitchFamily="34" charset="-120"/>
              </a:rPr>
              <a:t>Prepare evidence</a:t>
            </a:r>
            <a:endParaRPr lang="en-US" sz="1550"/>
          </a:p>
        </p:txBody>
      </p:sp>
      <p:sp>
        <p:nvSpPr>
          <p:cNvPr id="32" name="Text 18">
            <a:extLst>
              <a:ext uri="{FF2B5EF4-FFF2-40B4-BE49-F238E27FC236}">
                <a16:creationId xmlns:a16="http://schemas.microsoft.com/office/drawing/2014/main" id="{92D58FEF-6BD9-FEC1-8C2D-54AA6B2CE332}"/>
              </a:ext>
            </a:extLst>
          </p:cNvPr>
          <p:cNvSpPr/>
          <p:nvPr/>
        </p:nvSpPr>
        <p:spPr>
          <a:xfrm>
            <a:off x="8202168" y="3365890"/>
            <a:ext cx="3072384" cy="1097280"/>
          </a:xfrm>
          <a:prstGeom prst="rect">
            <a:avLst/>
          </a:prstGeom>
          <a:noFill/>
          <a:ln/>
        </p:spPr>
        <p:txBody>
          <a:bodyPr wrap="square" lIns="381" tIns="381" rIns="381" bIns="381" rtlCol="0" anchor="t">
            <a:normAutofit/>
          </a:bodyPr>
          <a:lstStyle/>
          <a:p>
            <a:pPr marL="0" indent="0">
              <a:buNone/>
            </a:pPr>
            <a:r>
              <a:rPr lang="en-US" sz="1400">
                <a:solidFill>
                  <a:srgbClr val="201E2E"/>
                </a:solidFill>
                <a:latin typeface="Figtree" pitchFamily="34" charset="0"/>
                <a:ea typeface="Figtree" pitchFamily="34" charset="-122"/>
                <a:cs typeface="Figtree" pitchFamily="34" charset="-120"/>
              </a:rPr>
              <a:t>Where an issue is found, capture the exact location, impact and suggested resolution.</a:t>
            </a:r>
            <a:endParaRPr lang="en-US" sz="1400"/>
          </a:p>
        </p:txBody>
      </p:sp>
      <p:sp>
        <p:nvSpPr>
          <p:cNvPr id="34" name="Shape 19">
            <a:extLst>
              <a:ext uri="{FF2B5EF4-FFF2-40B4-BE49-F238E27FC236}">
                <a16:creationId xmlns:a16="http://schemas.microsoft.com/office/drawing/2014/main" id="{BA0C4A79-BD63-B47C-5160-4540ACD3F2D9}"/>
              </a:ext>
            </a:extLst>
          </p:cNvPr>
          <p:cNvSpPr/>
          <p:nvPr/>
        </p:nvSpPr>
        <p:spPr>
          <a:xfrm>
            <a:off x="804672" y="5492676"/>
            <a:ext cx="10579608" cy="640080"/>
          </a:xfrm>
          <a:prstGeom prst="rect">
            <a:avLst/>
          </a:prstGeom>
          <a:solidFill>
            <a:srgbClr val="021E5E"/>
          </a:solidFill>
          <a:ln w="12700">
            <a:solidFill>
              <a:srgbClr val="021E5E"/>
            </a:solidFill>
            <a:prstDash val="solid"/>
          </a:ln>
        </p:spPr>
        <p:txBody>
          <a:bodyPr/>
          <a:lstStyle/>
          <a:p>
            <a:endParaRPr lang="en-GB"/>
          </a:p>
        </p:txBody>
      </p:sp>
      <p:sp>
        <p:nvSpPr>
          <p:cNvPr id="36" name="Text 20">
            <a:extLst>
              <a:ext uri="{FF2B5EF4-FFF2-40B4-BE49-F238E27FC236}">
                <a16:creationId xmlns:a16="http://schemas.microsoft.com/office/drawing/2014/main" id="{3E43101C-A0E8-A945-12BF-F543CEB05C04}"/>
              </a:ext>
            </a:extLst>
          </p:cNvPr>
          <p:cNvSpPr/>
          <p:nvPr/>
        </p:nvSpPr>
        <p:spPr>
          <a:xfrm>
            <a:off x="1024128" y="5712132"/>
            <a:ext cx="1097280" cy="201168"/>
          </a:xfrm>
          <a:prstGeom prst="rect">
            <a:avLst/>
          </a:prstGeom>
          <a:noFill/>
          <a:ln/>
        </p:spPr>
        <p:txBody>
          <a:bodyPr wrap="square" lIns="0" tIns="0" rIns="0" bIns="0" rtlCol="0" anchor="ctr"/>
          <a:lstStyle/>
          <a:p>
            <a:pPr marL="0" indent="0">
              <a:buNone/>
            </a:pPr>
            <a:r>
              <a:rPr lang="en-US" sz="1200" b="1">
                <a:solidFill>
                  <a:srgbClr val="1EF395"/>
                </a:solidFill>
                <a:latin typeface="Figtree" pitchFamily="34" charset="0"/>
                <a:ea typeface="Figtree" pitchFamily="34" charset="-122"/>
                <a:cs typeface="Figtree" pitchFamily="34" charset="-120"/>
              </a:rPr>
              <a:t>Output from IWG</a:t>
            </a:r>
            <a:endParaRPr lang="en-US" sz="1200"/>
          </a:p>
        </p:txBody>
      </p:sp>
      <p:sp>
        <p:nvSpPr>
          <p:cNvPr id="38" name="Text 21">
            <a:extLst>
              <a:ext uri="{FF2B5EF4-FFF2-40B4-BE49-F238E27FC236}">
                <a16:creationId xmlns:a16="http://schemas.microsoft.com/office/drawing/2014/main" id="{D5903444-7014-28CC-328A-9D275462AEB6}"/>
              </a:ext>
            </a:extLst>
          </p:cNvPr>
          <p:cNvSpPr/>
          <p:nvPr/>
        </p:nvSpPr>
        <p:spPr>
          <a:xfrm>
            <a:off x="2176272" y="5657268"/>
            <a:ext cx="8686800" cy="310896"/>
          </a:xfrm>
          <a:prstGeom prst="rect">
            <a:avLst/>
          </a:prstGeom>
          <a:noFill/>
          <a:ln/>
        </p:spPr>
        <p:txBody>
          <a:bodyPr wrap="square" lIns="254" tIns="254" rIns="254" bIns="254" rtlCol="0" anchor="ctr">
            <a:normAutofit/>
          </a:bodyPr>
          <a:lstStyle/>
          <a:p>
            <a:pPr marL="0" indent="0">
              <a:buNone/>
            </a:pPr>
            <a:r>
              <a:rPr lang="en-US" sz="1600" b="1">
                <a:solidFill>
                  <a:srgbClr val="FFFFFF"/>
                </a:solidFill>
                <a:latin typeface="Figtree" pitchFamily="34" charset="0"/>
                <a:ea typeface="Figtree" pitchFamily="34" charset="-122"/>
                <a:cs typeface="Figtree" pitchFamily="34" charset="-120"/>
              </a:rPr>
              <a:t>Early clarity on any areas that may need explanation before the consultation opens.</a:t>
            </a:r>
            <a:endParaRPr lang="en-US" sz="1600"/>
          </a:p>
        </p:txBody>
      </p:sp>
    </p:spTree>
    <p:extLst>
      <p:ext uri="{BB962C8B-B14F-4D97-AF65-F5344CB8AC3E}">
        <p14:creationId xmlns:p14="http://schemas.microsoft.com/office/powerpoint/2010/main" val="11768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75DD8-D16E-2BB5-9E2F-4F36A2314D8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E2E5875-38B9-64B6-D797-2AA82FFFE36C}"/>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DCDA0313-8822-8565-8C2F-D07E55BCF82A}"/>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a:solidFill>
                  <a:srgbClr val="1EF395"/>
                </a:solidFill>
                <a:latin typeface="Figtree" pitchFamily="34" charset="0"/>
                <a:ea typeface="Figtree" pitchFamily="34" charset="-122"/>
                <a:cs typeface="Figtree" pitchFamily="34" charset="-120"/>
              </a:rPr>
              <a:t>IWG |  Wrap-Up</a:t>
            </a:r>
            <a:endParaRPr lang="en-US" sz="800"/>
          </a:p>
        </p:txBody>
      </p:sp>
      <p:sp>
        <p:nvSpPr>
          <p:cNvPr id="4" name="Text 2">
            <a:extLst>
              <a:ext uri="{FF2B5EF4-FFF2-40B4-BE49-F238E27FC236}">
                <a16:creationId xmlns:a16="http://schemas.microsoft.com/office/drawing/2014/main" id="{5BD09147-D0D8-A733-131C-C6F2F9FDEC59}"/>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200" b="1">
                <a:solidFill>
                  <a:srgbClr val="FFFFFF"/>
                </a:solidFill>
                <a:latin typeface="Figtree" pitchFamily="34" charset="0"/>
                <a:ea typeface="Figtree" pitchFamily="34" charset="-122"/>
                <a:cs typeface="Figtree" pitchFamily="34" charset="-120"/>
              </a:rPr>
              <a:t>Key takeaways and next steps</a:t>
            </a:r>
            <a:endParaRPr lang="en-US" sz="3200"/>
          </a:p>
        </p:txBody>
      </p:sp>
      <p:sp>
        <p:nvSpPr>
          <p:cNvPr id="5" name="Shape 3">
            <a:extLst>
              <a:ext uri="{FF2B5EF4-FFF2-40B4-BE49-F238E27FC236}">
                <a16:creationId xmlns:a16="http://schemas.microsoft.com/office/drawing/2014/main" id="{5B499F60-D1C3-698D-DF5E-D9B4A35BC6DC}"/>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9BB7F1F1-BB11-1200-82AA-54E447DB5053}"/>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041F80C4-A19A-2DB3-347F-354A1EE19CAD}"/>
              </a:ext>
            </a:extLst>
          </p:cNvPr>
          <p:cNvSpPr/>
          <p:nvPr/>
        </p:nvSpPr>
        <p:spPr>
          <a:xfrm>
            <a:off x="685800" y="1797787"/>
            <a:ext cx="10789920" cy="384048"/>
          </a:xfrm>
          <a:prstGeom prst="rect">
            <a:avLst/>
          </a:prstGeom>
          <a:noFill/>
          <a:ln/>
        </p:spPr>
        <p:txBody>
          <a:bodyPr wrap="square" lIns="381" tIns="381" rIns="381" bIns="381" rtlCol="0" anchor="t">
            <a:normAutofit fontScale="92500" lnSpcReduction="20000"/>
          </a:bodyPr>
          <a:lstStyle/>
          <a:p>
            <a:r>
              <a:rPr lang="en-US" sz="1600">
                <a:solidFill>
                  <a:srgbClr val="201E2E"/>
                </a:solidFill>
                <a:latin typeface="Figtree" pitchFamily="34" charset="0"/>
                <a:ea typeface="Figtree"/>
                <a:cs typeface="Figtree" pitchFamily="34" charset="-120"/>
              </a:rPr>
              <a:t>The September consultation is a</a:t>
            </a:r>
            <a:r>
              <a:rPr lang="en-US" sz="1600">
                <a:solidFill>
                  <a:srgbClr val="201E2E"/>
                </a:solidFill>
                <a:latin typeface="Figtree"/>
                <a:ea typeface="Figtree"/>
                <a:cs typeface="Figtree" pitchFamily="34" charset="-120"/>
              </a:rPr>
              <a:t> targeted technical consultation before the documents enter the REC release and go-live preparation completes. Phase 1b is outside of scope.</a:t>
            </a:r>
            <a:endParaRPr lang="en-US" sz="1600">
              <a:latin typeface="Figtree"/>
            </a:endParaRPr>
          </a:p>
        </p:txBody>
      </p:sp>
      <p:sp>
        <p:nvSpPr>
          <p:cNvPr id="9" name="Shape 7">
            <a:extLst>
              <a:ext uri="{FF2B5EF4-FFF2-40B4-BE49-F238E27FC236}">
                <a16:creationId xmlns:a16="http://schemas.microsoft.com/office/drawing/2014/main" id="{99793FF1-80A4-4ACA-B928-5C67742D84A7}"/>
              </a:ext>
            </a:extLst>
          </p:cNvPr>
          <p:cNvSpPr/>
          <p:nvPr/>
        </p:nvSpPr>
        <p:spPr>
          <a:xfrm>
            <a:off x="822960" y="2774426"/>
            <a:ext cx="3794760" cy="2971800"/>
          </a:xfrm>
          <a:prstGeom prst="roundRect">
            <a:avLst>
              <a:gd name="adj" fmla="val 1846"/>
            </a:avLst>
          </a:prstGeom>
          <a:solidFill>
            <a:srgbClr val="021E5E"/>
          </a:solidFill>
          <a:ln w="12700">
            <a:solidFill>
              <a:srgbClr val="021E5E"/>
            </a:solidFill>
            <a:prstDash val="solid"/>
          </a:ln>
        </p:spPr>
        <p:txBody>
          <a:bodyPr/>
          <a:lstStyle/>
          <a:p>
            <a:endParaRPr lang="en-GB"/>
          </a:p>
        </p:txBody>
      </p:sp>
      <p:sp>
        <p:nvSpPr>
          <p:cNvPr id="11" name="Text 8">
            <a:extLst>
              <a:ext uri="{FF2B5EF4-FFF2-40B4-BE49-F238E27FC236}">
                <a16:creationId xmlns:a16="http://schemas.microsoft.com/office/drawing/2014/main" id="{96067581-DFE9-5CD1-1E8D-4A339D78CDA5}"/>
              </a:ext>
            </a:extLst>
          </p:cNvPr>
          <p:cNvSpPr/>
          <p:nvPr/>
        </p:nvSpPr>
        <p:spPr>
          <a:xfrm>
            <a:off x="1115568" y="3057890"/>
            <a:ext cx="3108960" cy="228600"/>
          </a:xfrm>
          <a:prstGeom prst="rect">
            <a:avLst/>
          </a:prstGeom>
          <a:noFill/>
          <a:ln/>
        </p:spPr>
        <p:txBody>
          <a:bodyPr wrap="square" lIns="0" tIns="0" rIns="0" bIns="0" rtlCol="0" anchor="ctr"/>
          <a:lstStyle/>
          <a:p>
            <a:pPr marL="0" indent="0">
              <a:buNone/>
            </a:pPr>
            <a:r>
              <a:rPr lang="en-US" sz="1550" b="1">
                <a:solidFill>
                  <a:srgbClr val="1EF395"/>
                </a:solidFill>
                <a:latin typeface="Figtree" pitchFamily="34" charset="0"/>
                <a:ea typeface="Figtree" pitchFamily="34" charset="-122"/>
                <a:cs typeface="Figtree" pitchFamily="34" charset="-120"/>
              </a:rPr>
              <a:t>What changes</a:t>
            </a:r>
            <a:endParaRPr lang="en-US" sz="1550"/>
          </a:p>
        </p:txBody>
      </p:sp>
      <p:sp>
        <p:nvSpPr>
          <p:cNvPr id="13" name="Text 9">
            <a:extLst>
              <a:ext uri="{FF2B5EF4-FFF2-40B4-BE49-F238E27FC236}">
                <a16:creationId xmlns:a16="http://schemas.microsoft.com/office/drawing/2014/main" id="{757A4CCF-69A8-BE98-F76C-A5B477E08843}"/>
              </a:ext>
            </a:extLst>
          </p:cNvPr>
          <p:cNvSpPr/>
          <p:nvPr/>
        </p:nvSpPr>
        <p:spPr>
          <a:xfrm>
            <a:off x="1115568" y="3597386"/>
            <a:ext cx="3108960" cy="960120"/>
          </a:xfrm>
          <a:prstGeom prst="rect">
            <a:avLst/>
          </a:prstGeom>
          <a:noFill/>
          <a:ln/>
        </p:spPr>
        <p:txBody>
          <a:bodyPr wrap="square" lIns="0" tIns="0" rIns="0" bIns="0" rtlCol="0" anchor="ctr">
            <a:normAutofit/>
          </a:bodyPr>
          <a:lstStyle/>
          <a:p>
            <a:pPr marL="0" indent="0">
              <a:buNone/>
            </a:pPr>
            <a:r>
              <a:rPr lang="en-US" sz="1520">
                <a:solidFill>
                  <a:srgbClr val="FFFFFF"/>
                </a:solidFill>
                <a:latin typeface="Figtree" pitchFamily="34" charset="0"/>
                <a:ea typeface="Figtree" pitchFamily="34" charset="-122"/>
                <a:cs typeface="Figtree" pitchFamily="34" charset="-120"/>
              </a:rPr>
              <a:t>API clarifications</a:t>
            </a:r>
            <a:endParaRPr lang="en-US" sz="1520"/>
          </a:p>
          <a:p>
            <a:pPr marL="0" indent="0">
              <a:buNone/>
            </a:pPr>
            <a:r>
              <a:rPr lang="en-US" sz="1520">
                <a:solidFill>
                  <a:srgbClr val="FFFFFF"/>
                </a:solidFill>
                <a:latin typeface="Figtree" pitchFamily="34" charset="0"/>
                <a:ea typeface="Figtree" pitchFamily="34" charset="-122"/>
                <a:cs typeface="Figtree" pitchFamily="34" charset="-120"/>
              </a:rPr>
              <a:t>EMDS data updates</a:t>
            </a:r>
            <a:endParaRPr lang="en-US" sz="1520"/>
          </a:p>
          <a:p>
            <a:pPr marL="0" indent="0">
              <a:buNone/>
            </a:pPr>
            <a:r>
              <a:rPr lang="en-US" sz="1520">
                <a:solidFill>
                  <a:srgbClr val="FFFFFF"/>
                </a:solidFill>
                <a:latin typeface="Figtree" pitchFamily="34" charset="0"/>
                <a:ea typeface="Figtree" pitchFamily="34" charset="-122"/>
                <a:cs typeface="Figtree" pitchFamily="34" charset="-120"/>
              </a:rPr>
              <a:t>Standards Definition changes</a:t>
            </a:r>
            <a:endParaRPr lang="en-US" sz="1520"/>
          </a:p>
        </p:txBody>
      </p:sp>
      <p:sp>
        <p:nvSpPr>
          <p:cNvPr id="15" name="Shape 10">
            <a:extLst>
              <a:ext uri="{FF2B5EF4-FFF2-40B4-BE49-F238E27FC236}">
                <a16:creationId xmlns:a16="http://schemas.microsoft.com/office/drawing/2014/main" id="{184F9E69-641A-7492-A5A5-662C8C6181F6}"/>
              </a:ext>
            </a:extLst>
          </p:cNvPr>
          <p:cNvSpPr/>
          <p:nvPr/>
        </p:nvSpPr>
        <p:spPr>
          <a:xfrm>
            <a:off x="1115568" y="4813538"/>
            <a:ext cx="3063240" cy="0"/>
          </a:xfrm>
          <a:prstGeom prst="line">
            <a:avLst/>
          </a:prstGeom>
          <a:noFill/>
          <a:ln w="12700">
            <a:solidFill>
              <a:srgbClr val="1EF395"/>
            </a:solidFill>
            <a:prstDash val="solid"/>
          </a:ln>
        </p:spPr>
        <p:txBody>
          <a:bodyPr/>
          <a:lstStyle/>
          <a:p>
            <a:endParaRPr lang="en-GB"/>
          </a:p>
        </p:txBody>
      </p:sp>
      <p:sp>
        <p:nvSpPr>
          <p:cNvPr id="17" name="Text 11">
            <a:extLst>
              <a:ext uri="{FF2B5EF4-FFF2-40B4-BE49-F238E27FC236}">
                <a16:creationId xmlns:a16="http://schemas.microsoft.com/office/drawing/2014/main" id="{98F7D535-0294-6809-022D-6FB455335B80}"/>
              </a:ext>
            </a:extLst>
          </p:cNvPr>
          <p:cNvSpPr/>
          <p:nvPr/>
        </p:nvSpPr>
        <p:spPr>
          <a:xfrm>
            <a:off x="1115568" y="5124434"/>
            <a:ext cx="3108960" cy="256032"/>
          </a:xfrm>
          <a:prstGeom prst="rect">
            <a:avLst/>
          </a:prstGeom>
          <a:noFill/>
          <a:ln/>
        </p:spPr>
        <p:txBody>
          <a:bodyPr wrap="square" lIns="0" tIns="0" rIns="0" bIns="0" rtlCol="0" anchor="ctr"/>
          <a:lstStyle/>
          <a:p>
            <a:pPr marL="0" indent="0">
              <a:buNone/>
            </a:pPr>
            <a:r>
              <a:rPr lang="en-US" sz="1520" b="1">
                <a:solidFill>
                  <a:srgbClr val="FFFFFF"/>
                </a:solidFill>
                <a:latin typeface="Figtree" pitchFamily="34" charset="0"/>
                <a:ea typeface="Figtree" pitchFamily="34" charset="-122"/>
                <a:cs typeface="Figtree" pitchFamily="34" charset="-120"/>
              </a:rPr>
              <a:t>Policy scope is unchanged.</a:t>
            </a:r>
            <a:endParaRPr lang="en-US" sz="1520"/>
          </a:p>
        </p:txBody>
      </p:sp>
      <p:sp>
        <p:nvSpPr>
          <p:cNvPr id="19" name="Shape 12">
            <a:extLst>
              <a:ext uri="{FF2B5EF4-FFF2-40B4-BE49-F238E27FC236}">
                <a16:creationId xmlns:a16="http://schemas.microsoft.com/office/drawing/2014/main" id="{3C8D8CA1-EC98-CBF0-47C2-E79B68495E8A}"/>
              </a:ext>
            </a:extLst>
          </p:cNvPr>
          <p:cNvSpPr/>
          <p:nvPr/>
        </p:nvSpPr>
        <p:spPr>
          <a:xfrm>
            <a:off x="4956048" y="2774426"/>
            <a:ext cx="1417320" cy="347472"/>
          </a:xfrm>
          <a:prstGeom prst="rect">
            <a:avLst/>
          </a:prstGeom>
          <a:solidFill>
            <a:srgbClr val="021E5E"/>
          </a:solidFill>
          <a:ln w="12700">
            <a:solidFill>
              <a:srgbClr val="DDE2F0"/>
            </a:solidFill>
            <a:prstDash val="solid"/>
          </a:ln>
        </p:spPr>
        <p:txBody>
          <a:bodyPr/>
          <a:lstStyle/>
          <a:p>
            <a:endParaRPr lang="en-GB"/>
          </a:p>
        </p:txBody>
      </p:sp>
      <p:sp>
        <p:nvSpPr>
          <p:cNvPr id="21" name="Text 13">
            <a:extLst>
              <a:ext uri="{FF2B5EF4-FFF2-40B4-BE49-F238E27FC236}">
                <a16:creationId xmlns:a16="http://schemas.microsoft.com/office/drawing/2014/main" id="{CA966566-D956-EF10-ABB3-01C72DE4333D}"/>
              </a:ext>
            </a:extLst>
          </p:cNvPr>
          <p:cNvSpPr/>
          <p:nvPr/>
        </p:nvSpPr>
        <p:spPr>
          <a:xfrm>
            <a:off x="5029200" y="2838434"/>
            <a:ext cx="1271016" cy="256032"/>
          </a:xfrm>
          <a:prstGeom prst="rect">
            <a:avLst/>
          </a:prstGeom>
          <a:noFill/>
          <a:ln/>
        </p:spPr>
        <p:txBody>
          <a:bodyPr wrap="square" lIns="0" tIns="0" rIns="0" bIns="0" rtlCol="0" anchor="ctr">
            <a:normAutofit/>
          </a:bodyPr>
          <a:lstStyle/>
          <a:p>
            <a:pPr marL="0" indent="0">
              <a:buNone/>
            </a:pPr>
            <a:r>
              <a:rPr lang="en-US" sz="1180" b="1">
                <a:solidFill>
                  <a:srgbClr val="FFFFFF"/>
                </a:solidFill>
                <a:latin typeface="Figtree" pitchFamily="34" charset="0"/>
                <a:ea typeface="Figtree" pitchFamily="34" charset="-122"/>
                <a:cs typeface="Figtree" pitchFamily="34" charset="-120"/>
              </a:rPr>
              <a:t>Stage</a:t>
            </a:r>
            <a:endParaRPr lang="en-US" sz="1180"/>
          </a:p>
        </p:txBody>
      </p:sp>
      <p:sp>
        <p:nvSpPr>
          <p:cNvPr id="23" name="Shape 14">
            <a:extLst>
              <a:ext uri="{FF2B5EF4-FFF2-40B4-BE49-F238E27FC236}">
                <a16:creationId xmlns:a16="http://schemas.microsoft.com/office/drawing/2014/main" id="{0BE727BC-55AF-2676-D02A-8013A8747B88}"/>
              </a:ext>
            </a:extLst>
          </p:cNvPr>
          <p:cNvSpPr/>
          <p:nvPr/>
        </p:nvSpPr>
        <p:spPr>
          <a:xfrm>
            <a:off x="6373368" y="2774426"/>
            <a:ext cx="4846320" cy="347472"/>
          </a:xfrm>
          <a:prstGeom prst="rect">
            <a:avLst/>
          </a:prstGeom>
          <a:solidFill>
            <a:srgbClr val="021E5E"/>
          </a:solidFill>
          <a:ln w="12700">
            <a:solidFill>
              <a:srgbClr val="DDE2F0"/>
            </a:solidFill>
            <a:prstDash val="solid"/>
          </a:ln>
        </p:spPr>
        <p:txBody>
          <a:bodyPr/>
          <a:lstStyle/>
          <a:p>
            <a:endParaRPr lang="en-GB"/>
          </a:p>
        </p:txBody>
      </p:sp>
      <p:sp>
        <p:nvSpPr>
          <p:cNvPr id="25" name="Text 15">
            <a:extLst>
              <a:ext uri="{FF2B5EF4-FFF2-40B4-BE49-F238E27FC236}">
                <a16:creationId xmlns:a16="http://schemas.microsoft.com/office/drawing/2014/main" id="{390706E0-9A35-61CE-B5F7-45B54835EE30}"/>
              </a:ext>
            </a:extLst>
          </p:cNvPr>
          <p:cNvSpPr/>
          <p:nvPr/>
        </p:nvSpPr>
        <p:spPr>
          <a:xfrm>
            <a:off x="6446520" y="2838434"/>
            <a:ext cx="4700016" cy="256032"/>
          </a:xfrm>
          <a:prstGeom prst="rect">
            <a:avLst/>
          </a:prstGeom>
          <a:noFill/>
          <a:ln/>
        </p:spPr>
        <p:txBody>
          <a:bodyPr wrap="square" lIns="0" tIns="0" rIns="0" bIns="0" rtlCol="0" anchor="ctr">
            <a:normAutofit/>
          </a:bodyPr>
          <a:lstStyle/>
          <a:p>
            <a:pPr marL="0" indent="0">
              <a:buNone/>
            </a:pPr>
            <a:r>
              <a:rPr lang="en-US" sz="1180" b="1">
                <a:solidFill>
                  <a:srgbClr val="FFFFFF"/>
                </a:solidFill>
                <a:latin typeface="Figtree" pitchFamily="34" charset="0"/>
                <a:ea typeface="Figtree" pitchFamily="34" charset="-122"/>
                <a:cs typeface="Figtree" pitchFamily="34" charset="-120"/>
              </a:rPr>
              <a:t>Next step</a:t>
            </a:r>
            <a:endParaRPr lang="en-US" sz="1180"/>
          </a:p>
        </p:txBody>
      </p:sp>
      <p:sp>
        <p:nvSpPr>
          <p:cNvPr id="28" name="Shape 16">
            <a:extLst>
              <a:ext uri="{FF2B5EF4-FFF2-40B4-BE49-F238E27FC236}">
                <a16:creationId xmlns:a16="http://schemas.microsoft.com/office/drawing/2014/main" id="{0AE0FD03-D68E-C76E-9888-759895223FE3}"/>
              </a:ext>
            </a:extLst>
          </p:cNvPr>
          <p:cNvSpPr/>
          <p:nvPr/>
        </p:nvSpPr>
        <p:spPr>
          <a:xfrm>
            <a:off x="4956048" y="3121898"/>
            <a:ext cx="1417320" cy="475488"/>
          </a:xfrm>
          <a:prstGeom prst="rect">
            <a:avLst/>
          </a:prstGeom>
          <a:solidFill>
            <a:srgbClr val="FFFFFF"/>
          </a:solidFill>
          <a:ln w="12700">
            <a:solidFill>
              <a:srgbClr val="DDE2F0"/>
            </a:solidFill>
            <a:prstDash val="solid"/>
          </a:ln>
        </p:spPr>
        <p:txBody>
          <a:bodyPr/>
          <a:lstStyle/>
          <a:p>
            <a:endParaRPr lang="en-GB"/>
          </a:p>
        </p:txBody>
      </p:sp>
      <p:sp>
        <p:nvSpPr>
          <p:cNvPr id="30" name="Text 17">
            <a:extLst>
              <a:ext uri="{FF2B5EF4-FFF2-40B4-BE49-F238E27FC236}">
                <a16:creationId xmlns:a16="http://schemas.microsoft.com/office/drawing/2014/main" id="{533ADB44-0203-372A-C7E5-DA7A752566DB}"/>
              </a:ext>
            </a:extLst>
          </p:cNvPr>
          <p:cNvSpPr/>
          <p:nvPr/>
        </p:nvSpPr>
        <p:spPr>
          <a:xfrm>
            <a:off x="5029200" y="3185906"/>
            <a:ext cx="1271016" cy="384048"/>
          </a:xfrm>
          <a:prstGeom prst="rect">
            <a:avLst/>
          </a:prstGeom>
          <a:noFill/>
          <a:ln/>
        </p:spPr>
        <p:txBody>
          <a:bodyPr wrap="square" lIns="0" tIns="0" rIns="0" bIns="0" rtlCol="0" anchor="ctr">
            <a:normAutofit/>
          </a:bodyPr>
          <a:lstStyle/>
          <a:p>
            <a:pPr marL="0" indent="0">
              <a:buNone/>
            </a:pPr>
            <a:r>
              <a:rPr lang="en-US" sz="1180">
                <a:solidFill>
                  <a:srgbClr val="201E2E"/>
                </a:solidFill>
                <a:latin typeface="Figtree" pitchFamily="34" charset="0"/>
                <a:ea typeface="Figtree" pitchFamily="34" charset="-122"/>
                <a:cs typeface="Figtree" pitchFamily="34" charset="-120"/>
              </a:rPr>
              <a:t>Now</a:t>
            </a:r>
            <a:endParaRPr lang="en-US" sz="1180"/>
          </a:p>
        </p:txBody>
      </p:sp>
      <p:sp>
        <p:nvSpPr>
          <p:cNvPr id="32" name="Shape 18">
            <a:extLst>
              <a:ext uri="{FF2B5EF4-FFF2-40B4-BE49-F238E27FC236}">
                <a16:creationId xmlns:a16="http://schemas.microsoft.com/office/drawing/2014/main" id="{2B5A1852-3C3D-73A3-F3BC-50983D522C1E}"/>
              </a:ext>
            </a:extLst>
          </p:cNvPr>
          <p:cNvSpPr/>
          <p:nvPr/>
        </p:nvSpPr>
        <p:spPr>
          <a:xfrm>
            <a:off x="6373368" y="3121898"/>
            <a:ext cx="4846320" cy="475488"/>
          </a:xfrm>
          <a:prstGeom prst="rect">
            <a:avLst/>
          </a:prstGeom>
          <a:solidFill>
            <a:srgbClr val="FFFFFF"/>
          </a:solidFill>
          <a:ln w="12700">
            <a:solidFill>
              <a:srgbClr val="DDE2F0"/>
            </a:solidFill>
            <a:prstDash val="solid"/>
          </a:ln>
        </p:spPr>
        <p:txBody>
          <a:bodyPr/>
          <a:lstStyle/>
          <a:p>
            <a:endParaRPr lang="en-GB"/>
          </a:p>
        </p:txBody>
      </p:sp>
      <p:sp>
        <p:nvSpPr>
          <p:cNvPr id="34" name="Text 19">
            <a:extLst>
              <a:ext uri="{FF2B5EF4-FFF2-40B4-BE49-F238E27FC236}">
                <a16:creationId xmlns:a16="http://schemas.microsoft.com/office/drawing/2014/main" id="{E3B4ADF6-CAF2-0D07-FADE-528DBF3DE4C1}"/>
              </a:ext>
            </a:extLst>
          </p:cNvPr>
          <p:cNvSpPr/>
          <p:nvPr/>
        </p:nvSpPr>
        <p:spPr>
          <a:xfrm>
            <a:off x="6446520" y="3185906"/>
            <a:ext cx="4700016" cy="384048"/>
          </a:xfrm>
          <a:prstGeom prst="rect">
            <a:avLst/>
          </a:prstGeom>
          <a:noFill/>
          <a:ln/>
        </p:spPr>
        <p:txBody>
          <a:bodyPr wrap="square" lIns="0" tIns="0" rIns="0" bIns="0" rtlCol="0" anchor="ctr">
            <a:normAutofit/>
          </a:bodyPr>
          <a:lstStyle/>
          <a:p>
            <a:pPr marL="0" indent="0">
              <a:buNone/>
            </a:pPr>
            <a:r>
              <a:rPr lang="en-US" sz="1180">
                <a:solidFill>
                  <a:srgbClr val="201E2E"/>
                </a:solidFill>
                <a:latin typeface="Figtree" pitchFamily="34" charset="0"/>
                <a:ea typeface="Figtree" pitchFamily="34" charset="-122"/>
                <a:cs typeface="Figtree" pitchFamily="34" charset="-120"/>
              </a:rPr>
              <a:t>IWG reviews the pack structure and prepares internal review routes.</a:t>
            </a:r>
            <a:endParaRPr lang="en-US" sz="1180"/>
          </a:p>
        </p:txBody>
      </p:sp>
      <p:sp>
        <p:nvSpPr>
          <p:cNvPr id="36" name="Shape 20">
            <a:extLst>
              <a:ext uri="{FF2B5EF4-FFF2-40B4-BE49-F238E27FC236}">
                <a16:creationId xmlns:a16="http://schemas.microsoft.com/office/drawing/2014/main" id="{BB47B00B-7BE4-F328-735C-FF551FFE3328}"/>
              </a:ext>
            </a:extLst>
          </p:cNvPr>
          <p:cNvSpPr/>
          <p:nvPr/>
        </p:nvSpPr>
        <p:spPr>
          <a:xfrm>
            <a:off x="4956048" y="3597386"/>
            <a:ext cx="1417320" cy="475488"/>
          </a:xfrm>
          <a:prstGeom prst="rect">
            <a:avLst/>
          </a:prstGeom>
          <a:solidFill>
            <a:srgbClr val="F4F6FB"/>
          </a:solidFill>
          <a:ln w="12700">
            <a:solidFill>
              <a:srgbClr val="DDE2F0"/>
            </a:solidFill>
            <a:prstDash val="solid"/>
          </a:ln>
        </p:spPr>
        <p:txBody>
          <a:bodyPr/>
          <a:lstStyle/>
          <a:p>
            <a:endParaRPr lang="en-GB"/>
          </a:p>
        </p:txBody>
      </p:sp>
      <p:sp>
        <p:nvSpPr>
          <p:cNvPr id="38" name="Text 21">
            <a:extLst>
              <a:ext uri="{FF2B5EF4-FFF2-40B4-BE49-F238E27FC236}">
                <a16:creationId xmlns:a16="http://schemas.microsoft.com/office/drawing/2014/main" id="{AF348A1D-B830-7601-6C8E-8FB9B8E67F87}"/>
              </a:ext>
            </a:extLst>
          </p:cNvPr>
          <p:cNvSpPr/>
          <p:nvPr/>
        </p:nvSpPr>
        <p:spPr>
          <a:xfrm>
            <a:off x="5029200" y="3661394"/>
            <a:ext cx="1271016" cy="384048"/>
          </a:xfrm>
          <a:prstGeom prst="rect">
            <a:avLst/>
          </a:prstGeom>
          <a:noFill/>
          <a:ln/>
        </p:spPr>
        <p:txBody>
          <a:bodyPr wrap="square" lIns="0" tIns="0" rIns="0" bIns="0" rtlCol="0" anchor="ctr">
            <a:normAutofit/>
          </a:bodyPr>
          <a:lstStyle/>
          <a:p>
            <a:r>
              <a:rPr lang="en-US" sz="1150">
                <a:solidFill>
                  <a:srgbClr val="201E2E"/>
                </a:solidFill>
                <a:latin typeface="Figtree"/>
                <a:ea typeface="Figtree"/>
              </a:rPr>
              <a:t>August 26</a:t>
            </a:r>
            <a:endParaRPr lang="en-US" sz="1150">
              <a:latin typeface="Figtree"/>
              <a:ea typeface="Figtree"/>
            </a:endParaRPr>
          </a:p>
        </p:txBody>
      </p:sp>
      <p:sp>
        <p:nvSpPr>
          <p:cNvPr id="40" name="Shape 22">
            <a:extLst>
              <a:ext uri="{FF2B5EF4-FFF2-40B4-BE49-F238E27FC236}">
                <a16:creationId xmlns:a16="http://schemas.microsoft.com/office/drawing/2014/main" id="{4A4C85DF-DAEB-84A8-F2EC-F53952DDE306}"/>
              </a:ext>
            </a:extLst>
          </p:cNvPr>
          <p:cNvSpPr/>
          <p:nvPr/>
        </p:nvSpPr>
        <p:spPr>
          <a:xfrm>
            <a:off x="6373368" y="3597386"/>
            <a:ext cx="4846320" cy="475488"/>
          </a:xfrm>
          <a:prstGeom prst="rect">
            <a:avLst/>
          </a:prstGeom>
          <a:solidFill>
            <a:srgbClr val="F4F6FB"/>
          </a:solidFill>
          <a:ln w="12700">
            <a:solidFill>
              <a:srgbClr val="DDE2F0"/>
            </a:solidFill>
            <a:prstDash val="solid"/>
          </a:ln>
        </p:spPr>
        <p:txBody>
          <a:bodyPr/>
          <a:lstStyle/>
          <a:p>
            <a:endParaRPr lang="en-GB"/>
          </a:p>
        </p:txBody>
      </p:sp>
      <p:sp>
        <p:nvSpPr>
          <p:cNvPr id="42" name="Text 23">
            <a:extLst>
              <a:ext uri="{FF2B5EF4-FFF2-40B4-BE49-F238E27FC236}">
                <a16:creationId xmlns:a16="http://schemas.microsoft.com/office/drawing/2014/main" id="{D9E41DD7-CCFF-7DBD-7465-98070B2A2FAB}"/>
              </a:ext>
            </a:extLst>
          </p:cNvPr>
          <p:cNvSpPr/>
          <p:nvPr/>
        </p:nvSpPr>
        <p:spPr>
          <a:xfrm>
            <a:off x="6446520" y="3661394"/>
            <a:ext cx="4700016" cy="384048"/>
          </a:xfrm>
          <a:prstGeom prst="rect">
            <a:avLst/>
          </a:prstGeom>
          <a:noFill/>
          <a:ln/>
        </p:spPr>
        <p:txBody>
          <a:bodyPr wrap="square" lIns="0" tIns="0" rIns="0" bIns="0" rtlCol="0" anchor="ctr">
            <a:normAutofit/>
          </a:bodyPr>
          <a:lstStyle/>
          <a:p>
            <a:pPr marL="0" indent="0">
              <a:buNone/>
            </a:pPr>
            <a:r>
              <a:rPr lang="en-US" sz="1150">
                <a:solidFill>
                  <a:srgbClr val="201E2E"/>
                </a:solidFill>
                <a:latin typeface="Figtree"/>
                <a:ea typeface="Figtree"/>
                <a:cs typeface="Figtree" pitchFamily="34" charset="-120"/>
              </a:rPr>
              <a:t>DESNZ issues the consultation; three-week response window.</a:t>
            </a:r>
            <a:endParaRPr lang="en-US" sz="1150">
              <a:latin typeface="Figtree"/>
              <a:ea typeface="Figtree"/>
            </a:endParaRPr>
          </a:p>
        </p:txBody>
      </p:sp>
      <p:sp>
        <p:nvSpPr>
          <p:cNvPr id="44" name="Shape 24">
            <a:extLst>
              <a:ext uri="{FF2B5EF4-FFF2-40B4-BE49-F238E27FC236}">
                <a16:creationId xmlns:a16="http://schemas.microsoft.com/office/drawing/2014/main" id="{A66FC94E-9242-FB3D-A4AC-7CF3CB6CDFE1}"/>
              </a:ext>
            </a:extLst>
          </p:cNvPr>
          <p:cNvSpPr/>
          <p:nvPr/>
        </p:nvSpPr>
        <p:spPr>
          <a:xfrm>
            <a:off x="4956048" y="4072874"/>
            <a:ext cx="1417320" cy="475488"/>
          </a:xfrm>
          <a:prstGeom prst="rect">
            <a:avLst/>
          </a:prstGeom>
          <a:solidFill>
            <a:srgbClr val="FFFFFF"/>
          </a:solidFill>
          <a:ln w="12700">
            <a:solidFill>
              <a:srgbClr val="DDE2F0"/>
            </a:solidFill>
            <a:prstDash val="solid"/>
          </a:ln>
        </p:spPr>
        <p:txBody>
          <a:bodyPr/>
          <a:lstStyle/>
          <a:p>
            <a:endParaRPr lang="en-GB"/>
          </a:p>
        </p:txBody>
      </p:sp>
      <p:sp>
        <p:nvSpPr>
          <p:cNvPr id="46" name="Text 25">
            <a:extLst>
              <a:ext uri="{FF2B5EF4-FFF2-40B4-BE49-F238E27FC236}">
                <a16:creationId xmlns:a16="http://schemas.microsoft.com/office/drawing/2014/main" id="{8DF97F41-3255-35BD-D5CE-FA8C5B854061}"/>
              </a:ext>
            </a:extLst>
          </p:cNvPr>
          <p:cNvSpPr/>
          <p:nvPr/>
        </p:nvSpPr>
        <p:spPr>
          <a:xfrm>
            <a:off x="5029200" y="4136882"/>
            <a:ext cx="1271016" cy="384048"/>
          </a:xfrm>
          <a:prstGeom prst="rect">
            <a:avLst/>
          </a:prstGeom>
          <a:noFill/>
          <a:ln/>
        </p:spPr>
        <p:txBody>
          <a:bodyPr wrap="square" lIns="0" tIns="0" rIns="0" bIns="0" rtlCol="0" anchor="ctr">
            <a:normAutofit/>
          </a:bodyPr>
          <a:lstStyle/>
          <a:p>
            <a:r>
              <a:rPr lang="en-US" sz="1150">
                <a:solidFill>
                  <a:srgbClr val="201E2E"/>
                </a:solidFill>
                <a:latin typeface="Figtree"/>
              </a:rPr>
              <a:t>October 26</a:t>
            </a:r>
            <a:endParaRPr lang="en-US"/>
          </a:p>
        </p:txBody>
      </p:sp>
      <p:sp>
        <p:nvSpPr>
          <p:cNvPr id="48" name="Shape 26">
            <a:extLst>
              <a:ext uri="{FF2B5EF4-FFF2-40B4-BE49-F238E27FC236}">
                <a16:creationId xmlns:a16="http://schemas.microsoft.com/office/drawing/2014/main" id="{644FAC26-E213-E4E2-C54E-65635E633600}"/>
              </a:ext>
            </a:extLst>
          </p:cNvPr>
          <p:cNvSpPr/>
          <p:nvPr/>
        </p:nvSpPr>
        <p:spPr>
          <a:xfrm>
            <a:off x="6373368" y="4072874"/>
            <a:ext cx="4846320" cy="475488"/>
          </a:xfrm>
          <a:prstGeom prst="rect">
            <a:avLst/>
          </a:prstGeom>
          <a:solidFill>
            <a:srgbClr val="FFFFFF"/>
          </a:solidFill>
          <a:ln w="12700">
            <a:solidFill>
              <a:srgbClr val="DDE2F0"/>
            </a:solidFill>
            <a:prstDash val="solid"/>
          </a:ln>
        </p:spPr>
        <p:txBody>
          <a:bodyPr/>
          <a:lstStyle/>
          <a:p>
            <a:endParaRPr lang="en-GB"/>
          </a:p>
        </p:txBody>
      </p:sp>
      <p:sp>
        <p:nvSpPr>
          <p:cNvPr id="50" name="Text 27">
            <a:extLst>
              <a:ext uri="{FF2B5EF4-FFF2-40B4-BE49-F238E27FC236}">
                <a16:creationId xmlns:a16="http://schemas.microsoft.com/office/drawing/2014/main" id="{091A95D1-3289-D811-2569-A83531654649}"/>
              </a:ext>
            </a:extLst>
          </p:cNvPr>
          <p:cNvSpPr/>
          <p:nvPr/>
        </p:nvSpPr>
        <p:spPr>
          <a:xfrm>
            <a:off x="6446520" y="4136882"/>
            <a:ext cx="4700016" cy="384048"/>
          </a:xfrm>
          <a:prstGeom prst="rect">
            <a:avLst/>
          </a:prstGeom>
          <a:noFill/>
          <a:ln/>
        </p:spPr>
        <p:txBody>
          <a:bodyPr wrap="square" lIns="0" tIns="0" rIns="0" bIns="0" rtlCol="0" anchor="ctr">
            <a:normAutofit/>
          </a:bodyPr>
          <a:lstStyle/>
          <a:p>
            <a:pPr marL="0" indent="0">
              <a:buNone/>
            </a:pPr>
            <a:r>
              <a:rPr lang="en-US" sz="1180">
                <a:solidFill>
                  <a:srgbClr val="201E2E"/>
                </a:solidFill>
                <a:latin typeface="Figtree" pitchFamily="34" charset="0"/>
                <a:ea typeface="Figtree" pitchFamily="34" charset="-122"/>
                <a:cs typeface="Figtree" pitchFamily="34" charset="-120"/>
              </a:rPr>
              <a:t>DESNZ and RECCo assess responses and confirm final changes.</a:t>
            </a:r>
            <a:endParaRPr lang="en-US" sz="1180"/>
          </a:p>
        </p:txBody>
      </p:sp>
      <p:sp>
        <p:nvSpPr>
          <p:cNvPr id="52" name="Shape 28">
            <a:extLst>
              <a:ext uri="{FF2B5EF4-FFF2-40B4-BE49-F238E27FC236}">
                <a16:creationId xmlns:a16="http://schemas.microsoft.com/office/drawing/2014/main" id="{F836BC73-3ED2-A3F5-155E-B543F6CCACDB}"/>
              </a:ext>
            </a:extLst>
          </p:cNvPr>
          <p:cNvSpPr/>
          <p:nvPr/>
        </p:nvSpPr>
        <p:spPr>
          <a:xfrm>
            <a:off x="4956048" y="4548362"/>
            <a:ext cx="1417320" cy="475488"/>
          </a:xfrm>
          <a:prstGeom prst="rect">
            <a:avLst/>
          </a:prstGeom>
          <a:solidFill>
            <a:srgbClr val="F4F6FB"/>
          </a:solidFill>
          <a:ln w="12700">
            <a:solidFill>
              <a:srgbClr val="DDE2F0"/>
            </a:solidFill>
            <a:prstDash val="solid"/>
          </a:ln>
        </p:spPr>
        <p:txBody>
          <a:bodyPr/>
          <a:lstStyle/>
          <a:p>
            <a:endParaRPr lang="en-GB"/>
          </a:p>
        </p:txBody>
      </p:sp>
      <p:sp>
        <p:nvSpPr>
          <p:cNvPr id="54" name="Text 29">
            <a:extLst>
              <a:ext uri="{FF2B5EF4-FFF2-40B4-BE49-F238E27FC236}">
                <a16:creationId xmlns:a16="http://schemas.microsoft.com/office/drawing/2014/main" id="{BA059D2B-C1E0-3471-C4F7-EC40CC94946B}"/>
              </a:ext>
            </a:extLst>
          </p:cNvPr>
          <p:cNvSpPr/>
          <p:nvPr/>
        </p:nvSpPr>
        <p:spPr>
          <a:xfrm>
            <a:off x="5029200" y="4612370"/>
            <a:ext cx="1271016" cy="384048"/>
          </a:xfrm>
          <a:prstGeom prst="rect">
            <a:avLst/>
          </a:prstGeom>
          <a:noFill/>
          <a:ln/>
        </p:spPr>
        <p:txBody>
          <a:bodyPr wrap="square" lIns="0" tIns="0" rIns="0" bIns="0" rtlCol="0" anchor="ctr">
            <a:normAutofit/>
          </a:bodyPr>
          <a:lstStyle/>
          <a:p>
            <a:r>
              <a:rPr lang="en-US" sz="1150">
                <a:solidFill>
                  <a:srgbClr val="201E2E"/>
                </a:solidFill>
                <a:latin typeface="Figtree"/>
              </a:rPr>
              <a:t>November 26</a:t>
            </a:r>
            <a:endParaRPr lang="en-US"/>
          </a:p>
        </p:txBody>
      </p:sp>
      <p:sp>
        <p:nvSpPr>
          <p:cNvPr id="56" name="Shape 30">
            <a:extLst>
              <a:ext uri="{FF2B5EF4-FFF2-40B4-BE49-F238E27FC236}">
                <a16:creationId xmlns:a16="http://schemas.microsoft.com/office/drawing/2014/main" id="{84520C27-D6F5-AB4D-44FF-BCE072895B08}"/>
              </a:ext>
            </a:extLst>
          </p:cNvPr>
          <p:cNvSpPr/>
          <p:nvPr/>
        </p:nvSpPr>
        <p:spPr>
          <a:xfrm>
            <a:off x="6373368" y="4548362"/>
            <a:ext cx="4846320" cy="475488"/>
          </a:xfrm>
          <a:prstGeom prst="rect">
            <a:avLst/>
          </a:prstGeom>
          <a:solidFill>
            <a:srgbClr val="F4F6FB"/>
          </a:solidFill>
          <a:ln w="12700">
            <a:solidFill>
              <a:srgbClr val="DDE2F0"/>
            </a:solidFill>
            <a:prstDash val="solid"/>
          </a:ln>
        </p:spPr>
        <p:txBody>
          <a:bodyPr/>
          <a:lstStyle/>
          <a:p>
            <a:endParaRPr lang="en-GB"/>
          </a:p>
        </p:txBody>
      </p:sp>
      <p:sp>
        <p:nvSpPr>
          <p:cNvPr id="58" name="Text 31">
            <a:extLst>
              <a:ext uri="{FF2B5EF4-FFF2-40B4-BE49-F238E27FC236}">
                <a16:creationId xmlns:a16="http://schemas.microsoft.com/office/drawing/2014/main" id="{4F6F6312-D0A5-8E8F-23DC-8354EEB5C87D}"/>
              </a:ext>
            </a:extLst>
          </p:cNvPr>
          <p:cNvSpPr/>
          <p:nvPr/>
        </p:nvSpPr>
        <p:spPr>
          <a:xfrm>
            <a:off x="6446520" y="4612370"/>
            <a:ext cx="4700016" cy="384048"/>
          </a:xfrm>
          <a:prstGeom prst="rect">
            <a:avLst/>
          </a:prstGeom>
          <a:noFill/>
          <a:ln/>
        </p:spPr>
        <p:txBody>
          <a:bodyPr wrap="square" lIns="0" tIns="0" rIns="0" bIns="0" rtlCol="0" anchor="ctr">
            <a:normAutofit/>
          </a:bodyPr>
          <a:lstStyle/>
          <a:p>
            <a:pPr marL="0" indent="0">
              <a:buNone/>
            </a:pPr>
            <a:r>
              <a:rPr lang="en-US" sz="1150">
                <a:solidFill>
                  <a:srgbClr val="201E2E"/>
                </a:solidFill>
                <a:latin typeface="Figtree"/>
                <a:ea typeface="Figtree"/>
                <a:cs typeface="Figtree" pitchFamily="34" charset="-120"/>
              </a:rPr>
              <a:t>Technical documents are</a:t>
            </a:r>
            <a:r>
              <a:rPr lang="en-US" sz="1150">
                <a:solidFill>
                  <a:srgbClr val="201E2E"/>
                </a:solidFill>
                <a:latin typeface="Figtree"/>
                <a:ea typeface="Figtree" pitchFamily="34" charset="-122"/>
                <a:cs typeface="Figtree" pitchFamily="34" charset="-120"/>
              </a:rPr>
              <a:t> implemented ahead of Phase 1a go-live.</a:t>
            </a:r>
            <a:endParaRPr lang="en-US" sz="1150">
              <a:latin typeface="Figtree"/>
            </a:endParaRPr>
          </a:p>
        </p:txBody>
      </p:sp>
      <p:sp>
        <p:nvSpPr>
          <p:cNvPr id="64" name="Text 34">
            <a:extLst>
              <a:ext uri="{FF2B5EF4-FFF2-40B4-BE49-F238E27FC236}">
                <a16:creationId xmlns:a16="http://schemas.microsoft.com/office/drawing/2014/main" id="{9F386AAD-AC0F-EF07-D8E5-CAB2EB7F6C37}"/>
              </a:ext>
            </a:extLst>
          </p:cNvPr>
          <p:cNvSpPr/>
          <p:nvPr/>
        </p:nvSpPr>
        <p:spPr>
          <a:xfrm>
            <a:off x="2176272" y="6223483"/>
            <a:ext cx="8686800" cy="310896"/>
          </a:xfrm>
          <a:prstGeom prst="rect">
            <a:avLst/>
          </a:prstGeom>
          <a:noFill/>
          <a:ln/>
        </p:spPr>
        <p:txBody>
          <a:bodyPr wrap="square" lIns="254" tIns="254" rIns="254" bIns="254" rtlCol="0" anchor="ctr">
            <a:normAutofit/>
          </a:bodyPr>
          <a:lstStyle/>
          <a:p>
            <a:pPr marL="0" indent="0">
              <a:buNone/>
            </a:pPr>
            <a:r>
              <a:rPr lang="en-US" sz="1600" b="1">
                <a:solidFill>
                  <a:srgbClr val="FFFFFF"/>
                </a:solidFill>
                <a:latin typeface="Figtree" pitchFamily="34" charset="0"/>
                <a:ea typeface="Figtree" pitchFamily="34" charset="-122"/>
                <a:cs typeface="Figtree" pitchFamily="34" charset="-120"/>
              </a:rPr>
              <a:t>Any ambiguity that may slow review or lead to inconsistent responses?</a:t>
            </a:r>
            <a:endParaRPr lang="en-US" sz="1600"/>
          </a:p>
        </p:txBody>
      </p:sp>
    </p:spTree>
    <p:extLst>
      <p:ext uri="{BB962C8B-B14F-4D97-AF65-F5344CB8AC3E}">
        <p14:creationId xmlns:p14="http://schemas.microsoft.com/office/powerpoint/2010/main" val="1707364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351DB-12F5-9959-EEB2-8617A1EFE9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CF771-095B-935D-A3B5-55E91AA683BD}"/>
              </a:ext>
            </a:extLst>
          </p:cNvPr>
          <p:cNvSpPr txBox="1">
            <a:spLocks noGrp="1"/>
          </p:cNvSpPr>
          <p:nvPr>
            <p:ph type="title"/>
          </p:nvPr>
        </p:nvSpPr>
        <p:spPr>
          <a:xfrm>
            <a:off x="1262978" y="1504946"/>
            <a:ext cx="9666049" cy="3848096"/>
          </a:xfrm>
        </p:spPr>
        <p:txBody>
          <a:bodyPr/>
          <a:lstStyle/>
          <a:p>
            <a:r>
              <a:rPr lang="en-US" sz="3200">
                <a:solidFill>
                  <a:srgbClr val="1EF395"/>
                </a:solidFill>
                <a:latin typeface="Playfair Display"/>
              </a:rPr>
              <a:t>Pilot Testing Update </a:t>
            </a:r>
            <a:endParaRPr lang="en-GB" sz="3200">
              <a:solidFill>
                <a:srgbClr val="1EF395"/>
              </a:solidFill>
              <a:latin typeface="Playfair Display"/>
            </a:endParaRPr>
          </a:p>
        </p:txBody>
      </p:sp>
    </p:spTree>
    <p:extLst>
      <p:ext uri="{BB962C8B-B14F-4D97-AF65-F5344CB8AC3E}">
        <p14:creationId xmlns:p14="http://schemas.microsoft.com/office/powerpoint/2010/main" val="3299356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5843A-BD11-055B-FB81-4834D5EFF0B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F9545F-A708-6BC9-0235-F06C7C400849}"/>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4C6BFA91-89B9-196A-51C4-65B092BDBC0E}"/>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EF395"/>
                </a:solidFill>
                <a:effectLst/>
                <a:uLnTx/>
                <a:uFillTx/>
                <a:latin typeface="Figtree" pitchFamily="34" charset="0"/>
                <a:ea typeface="Figtree" pitchFamily="34" charset="-122"/>
                <a:cs typeface="Figtree" pitchFamily="34" charset="-120"/>
              </a:rPr>
              <a:t>IWG | Consultation Question</a:t>
            </a: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 2">
            <a:extLst>
              <a:ext uri="{FF2B5EF4-FFF2-40B4-BE49-F238E27FC236}">
                <a16:creationId xmlns:a16="http://schemas.microsoft.com/office/drawing/2014/main" id="{663AF8F8-F209-75C7-665D-ADA161475A49}"/>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ptos"/>
                <a:ea typeface="+mn-ea"/>
                <a:cs typeface="+mn-cs"/>
              </a:rPr>
              <a:t>Pilot Testing Update</a:t>
            </a:r>
            <a:endParaRPr kumimoji="0" lang="en-US"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Shape 3">
            <a:extLst>
              <a:ext uri="{FF2B5EF4-FFF2-40B4-BE49-F238E27FC236}">
                <a16:creationId xmlns:a16="http://schemas.microsoft.com/office/drawing/2014/main" id="{0BEAAEC2-D9BC-B558-8FDC-57B7BD05EB87}"/>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6F81515A-9009-A71C-4330-495D39EC20F5}"/>
              </a:ext>
            </a:extLst>
          </p:cNvPr>
          <p:cNvPicPr>
            <a:picLocks noChangeAspect="1"/>
          </p:cNvPicPr>
          <p:nvPr/>
        </p:nvPicPr>
        <p:blipFill>
          <a:blip r:embed="rId3"/>
          <a:stretch>
            <a:fillRect/>
          </a:stretch>
        </p:blipFill>
        <p:spPr>
          <a:xfrm>
            <a:off x="9430871" y="337773"/>
            <a:ext cx="2680447" cy="890572"/>
          </a:xfrm>
          <a:prstGeom prst="rect">
            <a:avLst/>
          </a:prstGeom>
        </p:spPr>
      </p:pic>
      <p:sp>
        <p:nvSpPr>
          <p:cNvPr id="31" name="Google Shape;23;p3">
            <a:extLst>
              <a:ext uri="{FF2B5EF4-FFF2-40B4-BE49-F238E27FC236}">
                <a16:creationId xmlns:a16="http://schemas.microsoft.com/office/drawing/2014/main" id="{F5EBA2B9-B191-A9F6-9224-517AE75AA9C5}"/>
              </a:ext>
            </a:extLst>
          </p:cNvPr>
          <p:cNvSpPr/>
          <p:nvPr/>
        </p:nvSpPr>
        <p:spPr>
          <a:xfrm>
            <a:off x="598361" y="2159318"/>
            <a:ext cx="3657600" cy="27432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152E68"/>
              </a:buClr>
              <a:buSzPts val="1300"/>
              <a:buFont typeface="Arial"/>
              <a:buNone/>
              <a:tabLst/>
              <a:defRPr/>
            </a:pPr>
            <a:r>
              <a:rPr kumimoji="0" lang="en-US" sz="1600" b="1" i="0" u="none" strike="noStrike" kern="1200" cap="none" spc="0" normalizeH="0" baseline="0" noProof="0">
                <a:ln>
                  <a:noFill/>
                </a:ln>
                <a:solidFill>
                  <a:srgbClr val="152E68"/>
                </a:solidFill>
                <a:effectLst/>
                <a:uLnTx/>
                <a:uFillTx/>
                <a:latin typeface="Figtree"/>
                <a:cs typeface="Arial"/>
                <a:sym typeface="Arial"/>
              </a:rPr>
              <a:t>What we tested</a:t>
            </a:r>
            <a:endParaRPr kumimoji="0" lang="en-US" sz="1600" b="0" i="0" u="none" strike="noStrike" kern="1200" cap="none" spc="0" normalizeH="0" baseline="0" noProof="0">
              <a:ln>
                <a:noFill/>
              </a:ln>
              <a:solidFill>
                <a:prstClr val="black"/>
              </a:solidFill>
              <a:effectLst/>
              <a:uLnTx/>
              <a:uFillTx/>
              <a:latin typeface="Figtree"/>
              <a:ea typeface="Calibri"/>
              <a:cs typeface="Calibri"/>
              <a:sym typeface="Arial"/>
            </a:endParaRPr>
          </a:p>
        </p:txBody>
      </p:sp>
      <p:sp>
        <p:nvSpPr>
          <p:cNvPr id="32" name="Google Shape;24;p3">
            <a:extLst>
              <a:ext uri="{FF2B5EF4-FFF2-40B4-BE49-F238E27FC236}">
                <a16:creationId xmlns:a16="http://schemas.microsoft.com/office/drawing/2014/main" id="{FB79BADD-B5E3-3D1B-E4F2-45E55DE333DD}"/>
              </a:ext>
            </a:extLst>
          </p:cNvPr>
          <p:cNvSpPr/>
          <p:nvPr/>
        </p:nvSpPr>
        <p:spPr>
          <a:xfrm>
            <a:off x="515015" y="2429827"/>
            <a:ext cx="5116831" cy="1222056"/>
          </a:xfrm>
          <a:prstGeom prst="roundRect">
            <a:avLst>
              <a:gd name="adj" fmla="val 6667"/>
            </a:avLst>
          </a:prstGeom>
          <a:solidFill>
            <a:srgbClr val="FFFFFF"/>
          </a:solidFill>
          <a:ln w="9525" cap="flat" cmpd="sng">
            <a:solidFill>
              <a:srgbClr val="DDDFE6"/>
            </a:solidFill>
            <a:prstDash val="solid"/>
            <a:round/>
            <a:headEnd type="none" w="sm" len="sm"/>
            <a:tailEnd type="none" w="sm" len="sm"/>
          </a:ln>
          <a:effectLst>
            <a:outerShdw blurRad="76200" dist="25400" dir="5400000" algn="bl" rotWithShape="0">
              <a:srgbClr val="1A1A1A">
                <a:alpha val="12157"/>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33" name="Google Shape;25;p3">
            <a:extLst>
              <a:ext uri="{FF2B5EF4-FFF2-40B4-BE49-F238E27FC236}">
                <a16:creationId xmlns:a16="http://schemas.microsoft.com/office/drawing/2014/main" id="{FC8B5DAE-3BE3-7137-71F8-06ED673FA92B}"/>
              </a:ext>
            </a:extLst>
          </p:cNvPr>
          <p:cNvSpPr/>
          <p:nvPr/>
        </p:nvSpPr>
        <p:spPr>
          <a:xfrm>
            <a:off x="602646" y="2539555"/>
            <a:ext cx="4310538" cy="84867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10000"/>
              </a:lnSpc>
              <a:spcBef>
                <a:spcPts val="0"/>
              </a:spcBef>
              <a:spcAft>
                <a:spcPts val="0"/>
              </a:spcAft>
              <a:buClr>
                <a:srgbClr val="152E68"/>
              </a:buClr>
              <a:buSzPts val="1300"/>
              <a:buFont typeface="Arial"/>
              <a:buNone/>
              <a:tabLst/>
              <a:defRPr/>
            </a:pPr>
            <a:r>
              <a:rPr kumimoji="0" lang="en-US" sz="1300" b="1" i="0" u="none" strike="noStrike" kern="1200" cap="none" spc="0" normalizeH="0" baseline="0" noProof="0">
                <a:ln>
                  <a:noFill/>
                </a:ln>
                <a:solidFill>
                  <a:srgbClr val="152E68"/>
                </a:solidFill>
                <a:effectLst/>
                <a:uLnTx/>
                <a:uFillTx/>
                <a:latin typeface="Arial"/>
                <a:ea typeface="Arial"/>
                <a:cs typeface="Arial"/>
                <a:sym typeface="Arial"/>
              </a:rPr>
              <a:t>GET  Tariffs</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10000"/>
              </a:lnSpc>
              <a:spcBef>
                <a:spcPts val="0"/>
              </a:spcBef>
              <a:spcAft>
                <a:spcPts val="0"/>
              </a:spcAft>
              <a:buClr>
                <a:srgbClr val="4A5060"/>
              </a:buClr>
              <a:buSzPts val="950"/>
              <a:buFont typeface="Arial"/>
              <a:buNone/>
              <a:tabLst/>
              <a:defRPr/>
            </a:pPr>
            <a:r>
              <a:rPr kumimoji="0" lang="en-US" sz="1400" b="0" i="0" u="none" strike="noStrike" kern="1200" cap="none" spc="0" normalizeH="0" baseline="0" noProof="0">
                <a:ln>
                  <a:noFill/>
                </a:ln>
                <a:solidFill>
                  <a:srgbClr val="4A5060"/>
                </a:solidFill>
                <a:effectLst/>
                <a:uLnTx/>
                <a:uFillTx/>
                <a:latin typeface="Figtree"/>
                <a:cs typeface="Arial"/>
                <a:sym typeface="Arial"/>
              </a:rPr>
              <a:t>Returns the list of available Tariff Ids with summary attributes (tariff type, fuel type, region, payment method).</a:t>
            </a:r>
            <a:endParaRPr kumimoji="0" sz="1400" b="0" i="0" u="none" strike="noStrike" kern="1200" cap="none" spc="0" normalizeH="0" baseline="0" noProof="0">
              <a:ln>
                <a:noFill/>
              </a:ln>
              <a:solidFill>
                <a:prstClr val="black"/>
              </a:solidFill>
              <a:effectLst/>
              <a:uLnTx/>
              <a:uFillTx/>
              <a:latin typeface="Figtree"/>
              <a:ea typeface="Calibri"/>
              <a:cs typeface="Calibri"/>
              <a:sym typeface="Arial"/>
            </a:endParaRPr>
          </a:p>
        </p:txBody>
      </p:sp>
      <p:sp>
        <p:nvSpPr>
          <p:cNvPr id="34" name="Google Shape;26;p3">
            <a:extLst>
              <a:ext uri="{FF2B5EF4-FFF2-40B4-BE49-F238E27FC236}">
                <a16:creationId xmlns:a16="http://schemas.microsoft.com/office/drawing/2014/main" id="{9C0FCF18-7D5E-CBD8-1285-179B72A79FEA}"/>
              </a:ext>
            </a:extLst>
          </p:cNvPr>
          <p:cNvSpPr/>
          <p:nvPr/>
        </p:nvSpPr>
        <p:spPr>
          <a:xfrm>
            <a:off x="6357747" y="2429828"/>
            <a:ext cx="5128737" cy="1222057"/>
          </a:xfrm>
          <a:prstGeom prst="roundRect">
            <a:avLst>
              <a:gd name="adj" fmla="val 6667"/>
            </a:avLst>
          </a:prstGeom>
          <a:solidFill>
            <a:srgbClr val="FFFFFF"/>
          </a:solidFill>
          <a:ln w="9525" cap="flat" cmpd="sng">
            <a:solidFill>
              <a:srgbClr val="DDDFE6"/>
            </a:solidFill>
            <a:prstDash val="solid"/>
            <a:round/>
            <a:headEnd type="none" w="sm" len="sm"/>
            <a:tailEnd type="none" w="sm" len="sm"/>
          </a:ln>
          <a:effectLst>
            <a:outerShdw blurRad="76200" dist="25400" dir="5400000" algn="bl" rotWithShape="0">
              <a:srgbClr val="1A1A1A">
                <a:alpha val="12157"/>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35" name="Google Shape;27;p3">
            <a:extLst>
              <a:ext uri="{FF2B5EF4-FFF2-40B4-BE49-F238E27FC236}">
                <a16:creationId xmlns:a16="http://schemas.microsoft.com/office/drawing/2014/main" id="{940A9DD6-BB79-7065-C1BB-540A277C8575}"/>
              </a:ext>
            </a:extLst>
          </p:cNvPr>
          <p:cNvSpPr/>
          <p:nvPr/>
        </p:nvSpPr>
        <p:spPr>
          <a:xfrm>
            <a:off x="6493002" y="2551462"/>
            <a:ext cx="4882037" cy="87248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10000"/>
              </a:lnSpc>
              <a:spcBef>
                <a:spcPts val="0"/>
              </a:spcBef>
              <a:spcAft>
                <a:spcPts val="0"/>
              </a:spcAft>
              <a:buClr>
                <a:srgbClr val="152E68"/>
              </a:buClr>
              <a:buSzPts val="1300"/>
              <a:buFont typeface="Arial"/>
              <a:buNone/>
              <a:tabLst/>
              <a:defRPr/>
            </a:pPr>
            <a:r>
              <a:rPr kumimoji="0" lang="en-US" sz="1300" b="1" i="0" u="none" strike="noStrike" kern="1200" cap="none" spc="0" normalizeH="0" baseline="0" noProof="0">
                <a:ln>
                  <a:noFill/>
                </a:ln>
                <a:solidFill>
                  <a:srgbClr val="152E68"/>
                </a:solidFill>
                <a:effectLst/>
                <a:uLnTx/>
                <a:uFillTx/>
                <a:latin typeface="Arial"/>
                <a:ea typeface="Arial"/>
                <a:cs typeface="Arial"/>
                <a:sym typeface="Arial"/>
              </a:rPr>
              <a:t>GET  Tariff Details</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10000"/>
              </a:lnSpc>
              <a:spcBef>
                <a:spcPts val="0"/>
              </a:spcBef>
              <a:spcAft>
                <a:spcPts val="0"/>
              </a:spcAft>
              <a:buClr>
                <a:srgbClr val="4A5060"/>
              </a:buClr>
              <a:buSzPts val="950"/>
              <a:buFont typeface="Arial"/>
              <a:buNone/>
              <a:tabLst/>
              <a:defRPr/>
            </a:pPr>
            <a:r>
              <a:rPr kumimoji="0" lang="en-US" sz="1400" b="0" i="0" u="none" strike="noStrike" kern="1200" cap="none" spc="0" normalizeH="0" baseline="0" noProof="0">
                <a:ln>
                  <a:noFill/>
                </a:ln>
                <a:solidFill>
                  <a:srgbClr val="4A5060"/>
                </a:solidFill>
                <a:effectLst/>
                <a:uLnTx/>
                <a:uFillTx/>
                <a:latin typeface="Figtree"/>
                <a:cs typeface="Arial"/>
                <a:sym typeface="Arial"/>
              </a:rPr>
              <a:t>Returns full Tariff Pricing Data for a specific Tariff Id, including standing charge, unit rates and rate validity periods.</a:t>
            </a:r>
            <a:endParaRPr kumimoji="0" sz="1400" b="0" i="0" u="none" strike="noStrike" kern="1200" cap="none" spc="0" normalizeH="0" baseline="0" noProof="0">
              <a:ln>
                <a:noFill/>
              </a:ln>
              <a:solidFill>
                <a:prstClr val="black"/>
              </a:solidFill>
              <a:effectLst/>
              <a:uLnTx/>
              <a:uFillTx/>
              <a:latin typeface="Figtree"/>
              <a:ea typeface="Calibri"/>
              <a:cs typeface="Calibri"/>
              <a:sym typeface="Arial"/>
            </a:endParaRPr>
          </a:p>
        </p:txBody>
      </p:sp>
      <p:sp>
        <p:nvSpPr>
          <p:cNvPr id="36" name="Google Shape;28;p3">
            <a:extLst>
              <a:ext uri="{FF2B5EF4-FFF2-40B4-BE49-F238E27FC236}">
                <a16:creationId xmlns:a16="http://schemas.microsoft.com/office/drawing/2014/main" id="{3EA208B3-2A2F-3D47-DAC6-98CB7FBA4A36}"/>
              </a:ext>
            </a:extLst>
          </p:cNvPr>
          <p:cNvSpPr/>
          <p:nvPr/>
        </p:nvSpPr>
        <p:spPr>
          <a:xfrm>
            <a:off x="550736" y="4106704"/>
            <a:ext cx="3657600" cy="27432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152E68"/>
              </a:buClr>
              <a:buSzPts val="1300"/>
              <a:buFont typeface="Arial"/>
              <a:buNone/>
              <a:tabLst/>
              <a:defRPr/>
            </a:pPr>
            <a:r>
              <a:rPr kumimoji="0" lang="en-US" sz="1600" b="1" i="0" u="none" strike="noStrike" kern="1200" cap="none" spc="0" normalizeH="0" baseline="0" noProof="0">
                <a:ln>
                  <a:noFill/>
                </a:ln>
                <a:solidFill>
                  <a:srgbClr val="152E68"/>
                </a:solidFill>
                <a:effectLst/>
                <a:uLnTx/>
                <a:uFillTx/>
                <a:latin typeface="Figtree"/>
                <a:cs typeface="Arial"/>
                <a:sym typeface="Arial"/>
              </a:rPr>
              <a:t>Tariffs tested</a:t>
            </a:r>
            <a:endParaRPr kumimoji="0" lang="en-US" sz="1600" b="0" i="0" u="none" strike="noStrike" kern="1200" cap="none" spc="0" normalizeH="0" baseline="0" noProof="0">
              <a:ln>
                <a:noFill/>
              </a:ln>
              <a:solidFill>
                <a:prstClr val="black"/>
              </a:solidFill>
              <a:effectLst/>
              <a:uLnTx/>
              <a:uFillTx/>
              <a:latin typeface="Figtree"/>
              <a:ea typeface="Calibri"/>
              <a:cs typeface="Calibri"/>
              <a:sym typeface="Arial"/>
            </a:endParaRPr>
          </a:p>
        </p:txBody>
      </p:sp>
      <p:sp>
        <p:nvSpPr>
          <p:cNvPr id="37" name="Google Shape;29;p3">
            <a:extLst>
              <a:ext uri="{FF2B5EF4-FFF2-40B4-BE49-F238E27FC236}">
                <a16:creationId xmlns:a16="http://schemas.microsoft.com/office/drawing/2014/main" id="{84B6FF87-5125-5B77-573C-2B5930C1A204}"/>
              </a:ext>
            </a:extLst>
          </p:cNvPr>
          <p:cNvSpPr/>
          <p:nvPr/>
        </p:nvSpPr>
        <p:spPr>
          <a:xfrm>
            <a:off x="550735" y="4377213"/>
            <a:ext cx="3283649" cy="1377315"/>
          </a:xfrm>
          <a:prstGeom prst="roundRect">
            <a:avLst>
              <a:gd name="adj" fmla="val 5185"/>
            </a:avLst>
          </a:prstGeom>
          <a:solidFill>
            <a:srgbClr val="FFFFFF"/>
          </a:solidFill>
          <a:ln w="9525" cap="flat" cmpd="sng">
            <a:solidFill>
              <a:srgbClr val="DDDFE6"/>
            </a:solidFill>
            <a:prstDash val="solid"/>
            <a:round/>
            <a:headEnd type="none" w="sm" len="sm"/>
            <a:tailEnd type="none" w="sm" len="sm"/>
          </a:ln>
          <a:effectLst>
            <a:outerShdw blurRad="76200" dist="25400" dir="5400000" algn="bl" rotWithShape="0">
              <a:srgbClr val="1A1A1A">
                <a:alpha val="12157"/>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38" name="Google Shape;30;p3">
            <a:extLst>
              <a:ext uri="{FF2B5EF4-FFF2-40B4-BE49-F238E27FC236}">
                <a16:creationId xmlns:a16="http://schemas.microsoft.com/office/drawing/2014/main" id="{D4FE1E32-25BE-FBB3-9946-958A09859BB1}"/>
              </a:ext>
            </a:extLst>
          </p:cNvPr>
          <p:cNvSpPr/>
          <p:nvPr/>
        </p:nvSpPr>
        <p:spPr>
          <a:xfrm>
            <a:off x="697897" y="4517993"/>
            <a:ext cx="237744" cy="237744"/>
          </a:xfrm>
          <a:prstGeom prst="ellipse">
            <a:avLst/>
          </a:prstGeom>
          <a:solidFill>
            <a:srgbClr val="18BD8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39" name="Google Shape;31;p3">
            <a:extLst>
              <a:ext uri="{FF2B5EF4-FFF2-40B4-BE49-F238E27FC236}">
                <a16:creationId xmlns:a16="http://schemas.microsoft.com/office/drawing/2014/main" id="{25DB85F1-71B6-0ABE-4274-E454ACE87407}"/>
              </a:ext>
            </a:extLst>
          </p:cNvPr>
          <p:cNvSpPr/>
          <p:nvPr/>
        </p:nvSpPr>
        <p:spPr>
          <a:xfrm>
            <a:off x="697897" y="4517993"/>
            <a:ext cx="237744" cy="23774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100"/>
              <a:buFont typeface="Arial"/>
              <a:buNone/>
              <a:tabLst/>
              <a:defRPr/>
            </a:pPr>
            <a:r>
              <a:rPr kumimoji="0" lang="en-US" sz="1100" b="1" i="0" u="none" strike="noStrike" kern="1200" cap="none" spc="0" normalizeH="0" baseline="0" noProof="0">
                <a:ln>
                  <a:noFill/>
                </a:ln>
                <a:solidFill>
                  <a:srgbClr val="FFFFFF"/>
                </a:solidFill>
                <a:effectLst/>
                <a:uLnTx/>
                <a:uFillTx/>
                <a:latin typeface="Arial"/>
                <a:ea typeface="Arial"/>
                <a:cs typeface="Arial"/>
                <a:sym typeface="Arial"/>
              </a:rPr>
              <a:t>✓</a:t>
            </a:r>
            <a:endParaRPr kumimoji="0" sz="11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40" name="Google Shape;32;p3">
            <a:extLst>
              <a:ext uri="{FF2B5EF4-FFF2-40B4-BE49-F238E27FC236}">
                <a16:creationId xmlns:a16="http://schemas.microsoft.com/office/drawing/2014/main" id="{42C6075C-B9A2-99DE-9517-34A140C02061}"/>
              </a:ext>
            </a:extLst>
          </p:cNvPr>
          <p:cNvSpPr/>
          <p:nvPr/>
        </p:nvSpPr>
        <p:spPr>
          <a:xfrm>
            <a:off x="1027081" y="4499705"/>
            <a:ext cx="1993392" cy="27432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152E68"/>
              </a:buClr>
              <a:buSzPts val="1300"/>
              <a:buFont typeface="Arial"/>
              <a:buNone/>
              <a:tabLst/>
              <a:defRPr/>
            </a:pPr>
            <a:r>
              <a:rPr kumimoji="0" lang="en-US" sz="1300" b="1" i="0" u="none" strike="noStrike" kern="1200" cap="none" spc="0" normalizeH="0" baseline="0" noProof="0">
                <a:ln>
                  <a:noFill/>
                </a:ln>
                <a:solidFill>
                  <a:srgbClr val="152E68"/>
                </a:solidFill>
                <a:effectLst/>
                <a:uLnTx/>
                <a:uFillTx/>
                <a:latin typeface="Arial"/>
                <a:ea typeface="Arial"/>
                <a:cs typeface="Arial"/>
                <a:sym typeface="Arial"/>
              </a:rPr>
              <a:t>Static</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41" name="Google Shape;33;p3">
            <a:extLst>
              <a:ext uri="{FF2B5EF4-FFF2-40B4-BE49-F238E27FC236}">
                <a16:creationId xmlns:a16="http://schemas.microsoft.com/office/drawing/2014/main" id="{6B47ACEE-22D8-104E-D1C1-71007B512171}"/>
              </a:ext>
            </a:extLst>
          </p:cNvPr>
          <p:cNvSpPr/>
          <p:nvPr/>
        </p:nvSpPr>
        <p:spPr>
          <a:xfrm>
            <a:off x="697897" y="4969858"/>
            <a:ext cx="3025045" cy="58054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10000"/>
              </a:lnSpc>
              <a:spcBef>
                <a:spcPts val="0"/>
              </a:spcBef>
              <a:spcAft>
                <a:spcPts val="0"/>
              </a:spcAft>
              <a:buClr>
                <a:srgbClr val="4A5060"/>
              </a:buClr>
              <a:buSzPts val="900"/>
              <a:buFont typeface="Arial"/>
              <a:buNone/>
              <a:tabLst/>
              <a:defRPr/>
            </a:pPr>
            <a:r>
              <a:rPr kumimoji="0" lang="en-US" sz="1400" b="0" i="0" u="none" strike="noStrike" kern="1200" cap="none" spc="0" normalizeH="0" baseline="0" noProof="0">
                <a:ln>
                  <a:noFill/>
                </a:ln>
                <a:solidFill>
                  <a:srgbClr val="4A5060"/>
                </a:solidFill>
                <a:effectLst/>
                <a:uLnTx/>
                <a:uFillTx/>
                <a:latin typeface="Figtree"/>
                <a:cs typeface="Arial"/>
                <a:sym typeface="Arial"/>
              </a:rPr>
              <a:t>Time-of-day unit rates that do not change over time, validated against the static rate structure.</a:t>
            </a:r>
            <a:endParaRPr kumimoji="0" lang="en-US" sz="1400" b="0" i="0" u="none" strike="noStrike" kern="1200" cap="none" spc="0" normalizeH="0" baseline="0" noProof="0">
              <a:ln>
                <a:noFill/>
              </a:ln>
              <a:solidFill>
                <a:prstClr val="black"/>
              </a:solidFill>
              <a:effectLst/>
              <a:uLnTx/>
              <a:uFillTx/>
              <a:latin typeface="Figtree"/>
              <a:ea typeface="Calibri"/>
              <a:cs typeface="Calibri"/>
              <a:sym typeface="Arial"/>
            </a:endParaRPr>
          </a:p>
        </p:txBody>
      </p:sp>
      <p:sp>
        <p:nvSpPr>
          <p:cNvPr id="42" name="Google Shape;34;p3">
            <a:extLst>
              <a:ext uri="{FF2B5EF4-FFF2-40B4-BE49-F238E27FC236}">
                <a16:creationId xmlns:a16="http://schemas.microsoft.com/office/drawing/2014/main" id="{BF6D15A5-9972-DC79-535B-2EFF39BE8234}"/>
              </a:ext>
            </a:extLst>
          </p:cNvPr>
          <p:cNvSpPr/>
          <p:nvPr/>
        </p:nvSpPr>
        <p:spPr>
          <a:xfrm>
            <a:off x="4299395" y="4389120"/>
            <a:ext cx="3283648" cy="1377315"/>
          </a:xfrm>
          <a:prstGeom prst="roundRect">
            <a:avLst>
              <a:gd name="adj" fmla="val 5185"/>
            </a:avLst>
          </a:prstGeom>
          <a:solidFill>
            <a:srgbClr val="FFFFFF"/>
          </a:solidFill>
          <a:ln w="9525" cap="flat" cmpd="sng">
            <a:solidFill>
              <a:srgbClr val="DDDFE6"/>
            </a:solidFill>
            <a:prstDash val="solid"/>
            <a:round/>
            <a:headEnd type="none" w="sm" len="sm"/>
            <a:tailEnd type="none" w="sm" len="sm"/>
          </a:ln>
          <a:effectLst>
            <a:outerShdw blurRad="76200" dist="25400" dir="5400000" algn="bl" rotWithShape="0">
              <a:srgbClr val="1A1A1A">
                <a:alpha val="12157"/>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43" name="Google Shape;35;p3">
            <a:extLst>
              <a:ext uri="{FF2B5EF4-FFF2-40B4-BE49-F238E27FC236}">
                <a16:creationId xmlns:a16="http://schemas.microsoft.com/office/drawing/2014/main" id="{7464F5C6-622E-4832-C071-F19D2F00F2F5}"/>
              </a:ext>
            </a:extLst>
          </p:cNvPr>
          <p:cNvSpPr/>
          <p:nvPr/>
        </p:nvSpPr>
        <p:spPr>
          <a:xfrm>
            <a:off x="4482275" y="4553712"/>
            <a:ext cx="237744" cy="237744"/>
          </a:xfrm>
          <a:prstGeom prst="ellipse">
            <a:avLst/>
          </a:prstGeom>
          <a:solidFill>
            <a:srgbClr val="18BD8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44" name="Google Shape;36;p3">
            <a:extLst>
              <a:ext uri="{FF2B5EF4-FFF2-40B4-BE49-F238E27FC236}">
                <a16:creationId xmlns:a16="http://schemas.microsoft.com/office/drawing/2014/main" id="{E7CD4AC4-F8DC-84DA-86FF-6BBF06E5727E}"/>
              </a:ext>
            </a:extLst>
          </p:cNvPr>
          <p:cNvSpPr/>
          <p:nvPr/>
        </p:nvSpPr>
        <p:spPr>
          <a:xfrm>
            <a:off x="4482275" y="4553712"/>
            <a:ext cx="237744" cy="23774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100"/>
              <a:buFont typeface="Arial"/>
              <a:buNone/>
              <a:tabLst/>
              <a:defRPr/>
            </a:pPr>
            <a:r>
              <a:rPr kumimoji="0" lang="en-US" sz="1100" b="1" i="0" u="none" strike="noStrike" kern="1200" cap="none" spc="0" normalizeH="0" baseline="0" noProof="0">
                <a:ln>
                  <a:noFill/>
                </a:ln>
                <a:solidFill>
                  <a:srgbClr val="FFFFFF"/>
                </a:solidFill>
                <a:effectLst/>
                <a:uLnTx/>
                <a:uFillTx/>
                <a:latin typeface="Arial"/>
                <a:ea typeface="Arial"/>
                <a:cs typeface="Arial"/>
                <a:sym typeface="Arial"/>
              </a:rPr>
              <a:t>✓</a:t>
            </a:r>
            <a:endParaRPr kumimoji="0" sz="11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45" name="Google Shape;37;p3">
            <a:extLst>
              <a:ext uri="{FF2B5EF4-FFF2-40B4-BE49-F238E27FC236}">
                <a16:creationId xmlns:a16="http://schemas.microsoft.com/office/drawing/2014/main" id="{A9FCDF9D-E935-8493-6388-C48D343B17AF}"/>
              </a:ext>
            </a:extLst>
          </p:cNvPr>
          <p:cNvSpPr/>
          <p:nvPr/>
        </p:nvSpPr>
        <p:spPr>
          <a:xfrm>
            <a:off x="4811459" y="4535424"/>
            <a:ext cx="1993392" cy="27432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152E68"/>
              </a:buClr>
              <a:buSzPts val="1300"/>
              <a:buFont typeface="Arial"/>
              <a:buNone/>
              <a:tabLst/>
              <a:defRPr/>
            </a:pPr>
            <a:r>
              <a:rPr kumimoji="0" lang="en-US" sz="1300" b="1" i="0" u="none" strike="noStrike" kern="1200" cap="none" spc="0" normalizeH="0" baseline="0" noProof="0">
                <a:ln>
                  <a:noFill/>
                </a:ln>
                <a:solidFill>
                  <a:srgbClr val="152E68"/>
                </a:solidFill>
                <a:effectLst/>
                <a:uLnTx/>
                <a:uFillTx/>
                <a:latin typeface="Arial"/>
                <a:ea typeface="Arial"/>
                <a:cs typeface="Arial"/>
                <a:sym typeface="Arial"/>
              </a:rPr>
              <a:t>Dynamic</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46" name="Google Shape;38;p3">
            <a:extLst>
              <a:ext uri="{FF2B5EF4-FFF2-40B4-BE49-F238E27FC236}">
                <a16:creationId xmlns:a16="http://schemas.microsoft.com/office/drawing/2014/main" id="{64427E53-D04E-BE97-04BE-8C13094E0881}"/>
              </a:ext>
            </a:extLst>
          </p:cNvPr>
          <p:cNvSpPr/>
          <p:nvPr/>
        </p:nvSpPr>
        <p:spPr>
          <a:xfrm>
            <a:off x="4482275" y="4969859"/>
            <a:ext cx="2846450" cy="58054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10000"/>
              </a:lnSpc>
              <a:spcBef>
                <a:spcPts val="0"/>
              </a:spcBef>
              <a:spcAft>
                <a:spcPts val="0"/>
              </a:spcAft>
              <a:buClr>
                <a:srgbClr val="4A5060"/>
              </a:buClr>
              <a:buSzPts val="900"/>
              <a:buFont typeface="Arial"/>
              <a:buNone/>
              <a:tabLst/>
              <a:defRPr/>
            </a:pPr>
            <a:r>
              <a:rPr kumimoji="0" lang="en-US" sz="1400" b="0" i="0" u="none" strike="noStrike" kern="1200" cap="none" spc="0" normalizeH="0" baseline="0" noProof="0">
                <a:ln>
                  <a:noFill/>
                </a:ln>
                <a:solidFill>
                  <a:srgbClr val="4A5060"/>
                </a:solidFill>
                <a:effectLst/>
                <a:uLnTx/>
                <a:uFillTx/>
                <a:latin typeface="Figtree"/>
                <a:cs typeface="Arial"/>
                <a:sym typeface="Arial"/>
              </a:rPr>
              <a:t>Unit rates that change over time, validated against the dynamic rate structure and validity windows.</a:t>
            </a:r>
            <a:endParaRPr kumimoji="0" lang="en-US" sz="1400" b="0" i="0" u="none" strike="noStrike" kern="1200" cap="none" spc="0" normalizeH="0" baseline="0" noProof="0">
              <a:ln>
                <a:noFill/>
              </a:ln>
              <a:solidFill>
                <a:prstClr val="black"/>
              </a:solidFill>
              <a:effectLst/>
              <a:uLnTx/>
              <a:uFillTx/>
              <a:latin typeface="Figtree"/>
              <a:ea typeface="Calibri"/>
              <a:cs typeface="Calibri"/>
              <a:sym typeface="Arial"/>
            </a:endParaRPr>
          </a:p>
        </p:txBody>
      </p:sp>
      <p:sp>
        <p:nvSpPr>
          <p:cNvPr id="47" name="Google Shape;39;p3">
            <a:extLst>
              <a:ext uri="{FF2B5EF4-FFF2-40B4-BE49-F238E27FC236}">
                <a16:creationId xmlns:a16="http://schemas.microsoft.com/office/drawing/2014/main" id="{A3CD3A5E-112F-041B-5120-FC064E4573D3}"/>
              </a:ext>
            </a:extLst>
          </p:cNvPr>
          <p:cNvSpPr/>
          <p:nvPr/>
        </p:nvSpPr>
        <p:spPr>
          <a:xfrm>
            <a:off x="7917085" y="4377214"/>
            <a:ext cx="3462241" cy="1377314"/>
          </a:xfrm>
          <a:prstGeom prst="roundRect">
            <a:avLst>
              <a:gd name="adj" fmla="val 5185"/>
            </a:avLst>
          </a:prstGeom>
          <a:solidFill>
            <a:srgbClr val="FFFFFF"/>
          </a:solidFill>
          <a:ln w="9525" cap="flat" cmpd="sng">
            <a:solidFill>
              <a:srgbClr val="DDDFE6"/>
            </a:solidFill>
            <a:prstDash val="solid"/>
            <a:round/>
            <a:headEnd type="none" w="sm" len="sm"/>
            <a:tailEnd type="none" w="sm" len="sm"/>
          </a:ln>
          <a:effectLst>
            <a:outerShdw blurRad="76200" dist="25400" dir="5400000" algn="bl" rotWithShape="0">
              <a:srgbClr val="1A1A1A">
                <a:alpha val="12157"/>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48" name="Google Shape;40;p3">
            <a:extLst>
              <a:ext uri="{FF2B5EF4-FFF2-40B4-BE49-F238E27FC236}">
                <a16:creationId xmlns:a16="http://schemas.microsoft.com/office/drawing/2014/main" id="{A3B7BF46-7190-F032-943A-85269B829D3D}"/>
              </a:ext>
            </a:extLst>
          </p:cNvPr>
          <p:cNvSpPr/>
          <p:nvPr/>
        </p:nvSpPr>
        <p:spPr>
          <a:xfrm>
            <a:off x="8099965" y="4541806"/>
            <a:ext cx="237744" cy="237744"/>
          </a:xfrm>
          <a:prstGeom prst="ellipse">
            <a:avLst/>
          </a:prstGeom>
          <a:solidFill>
            <a:srgbClr val="18BD8D"/>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49" name="Google Shape;41;p3">
            <a:extLst>
              <a:ext uri="{FF2B5EF4-FFF2-40B4-BE49-F238E27FC236}">
                <a16:creationId xmlns:a16="http://schemas.microsoft.com/office/drawing/2014/main" id="{75347928-AD6D-719F-F51E-7DD37A4971D8}"/>
              </a:ext>
            </a:extLst>
          </p:cNvPr>
          <p:cNvSpPr/>
          <p:nvPr/>
        </p:nvSpPr>
        <p:spPr>
          <a:xfrm>
            <a:off x="8099965" y="4541806"/>
            <a:ext cx="237744" cy="23774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100"/>
              <a:buFont typeface="Arial"/>
              <a:buNone/>
              <a:tabLst/>
              <a:defRPr/>
            </a:pPr>
            <a:r>
              <a:rPr kumimoji="0" lang="en-US" sz="1100" b="1" i="0" u="none" strike="noStrike" kern="1200" cap="none" spc="0" normalizeH="0" baseline="0" noProof="0">
                <a:ln>
                  <a:noFill/>
                </a:ln>
                <a:solidFill>
                  <a:srgbClr val="FFFFFF"/>
                </a:solidFill>
                <a:effectLst/>
                <a:uLnTx/>
                <a:uFillTx/>
                <a:latin typeface="Arial"/>
                <a:ea typeface="Arial"/>
                <a:cs typeface="Arial"/>
                <a:sym typeface="Arial"/>
              </a:rPr>
              <a:t>✓</a:t>
            </a:r>
            <a:endParaRPr kumimoji="0" sz="11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50" name="Google Shape;42;p3">
            <a:extLst>
              <a:ext uri="{FF2B5EF4-FFF2-40B4-BE49-F238E27FC236}">
                <a16:creationId xmlns:a16="http://schemas.microsoft.com/office/drawing/2014/main" id="{DCCEFC1A-CB4D-1D47-0CCB-F4BD3CE61F88}"/>
              </a:ext>
            </a:extLst>
          </p:cNvPr>
          <p:cNvSpPr/>
          <p:nvPr/>
        </p:nvSpPr>
        <p:spPr>
          <a:xfrm>
            <a:off x="8429149" y="4523518"/>
            <a:ext cx="1993392" cy="27432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152E68"/>
              </a:buClr>
              <a:buSzPts val="1300"/>
              <a:buFont typeface="Arial"/>
              <a:buNone/>
              <a:tabLst/>
              <a:defRPr/>
            </a:pPr>
            <a:r>
              <a:rPr kumimoji="0" lang="en-US" sz="1300" b="1" i="0" u="none" strike="noStrike" kern="1200" cap="none" spc="0" normalizeH="0" baseline="0" noProof="0">
                <a:ln>
                  <a:noFill/>
                </a:ln>
                <a:solidFill>
                  <a:srgbClr val="152E68"/>
                </a:solidFill>
                <a:effectLst/>
                <a:uLnTx/>
                <a:uFillTx/>
                <a:latin typeface="Arial"/>
                <a:ea typeface="Arial"/>
                <a:cs typeface="Arial"/>
                <a:sym typeface="Arial"/>
              </a:rPr>
              <a:t>Gas</a:t>
            </a:r>
            <a:endParaRPr kumimoji="0" sz="13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51" name="Google Shape;43;p3">
            <a:extLst>
              <a:ext uri="{FF2B5EF4-FFF2-40B4-BE49-F238E27FC236}">
                <a16:creationId xmlns:a16="http://schemas.microsoft.com/office/drawing/2014/main" id="{B3137ADD-74C0-56B8-39C0-C082EA9F4F96}"/>
              </a:ext>
            </a:extLst>
          </p:cNvPr>
          <p:cNvSpPr/>
          <p:nvPr/>
        </p:nvSpPr>
        <p:spPr>
          <a:xfrm>
            <a:off x="8099965" y="4957953"/>
            <a:ext cx="3072669" cy="58054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10000"/>
              </a:lnSpc>
              <a:spcBef>
                <a:spcPts val="0"/>
              </a:spcBef>
              <a:spcAft>
                <a:spcPts val="0"/>
              </a:spcAft>
              <a:buClr>
                <a:srgbClr val="4A5060"/>
              </a:buClr>
              <a:buSzPts val="900"/>
              <a:buFont typeface="Arial"/>
              <a:buNone/>
              <a:tabLst/>
              <a:defRPr/>
            </a:pPr>
            <a:r>
              <a:rPr kumimoji="0" lang="en-US" sz="1400" b="0" i="0" u="none" strike="noStrike" kern="1200" cap="none" spc="0" normalizeH="0" baseline="0" noProof="0">
                <a:ln>
                  <a:noFill/>
                </a:ln>
                <a:solidFill>
                  <a:srgbClr val="4A5060"/>
                </a:solidFill>
                <a:effectLst/>
                <a:uLnTx/>
                <a:uFillTx/>
                <a:latin typeface="Figtree"/>
                <a:cs typeface="Arial"/>
                <a:sym typeface="Arial"/>
              </a:rPr>
              <a:t>Gas tariff returned with the expected regional attributes and pricing structure.</a:t>
            </a:r>
            <a:endParaRPr kumimoji="0" lang="en-US" sz="1400" b="0" i="0" u="none" strike="noStrike" kern="1200" cap="none" spc="0" normalizeH="0" baseline="0" noProof="0">
              <a:ln>
                <a:noFill/>
              </a:ln>
              <a:solidFill>
                <a:prstClr val="black"/>
              </a:solidFill>
              <a:effectLst/>
              <a:uLnTx/>
              <a:uFillTx/>
              <a:latin typeface="Figtree"/>
              <a:ea typeface="Calibri"/>
              <a:cs typeface="Calibri"/>
              <a:sym typeface="Arial"/>
            </a:endParaRPr>
          </a:p>
        </p:txBody>
      </p:sp>
    </p:spTree>
    <p:extLst>
      <p:ext uri="{BB962C8B-B14F-4D97-AF65-F5344CB8AC3E}">
        <p14:creationId xmlns:p14="http://schemas.microsoft.com/office/powerpoint/2010/main" val="1906670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F3B3C-AA77-D814-D485-031FE7EB602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D956B15-9380-352D-157B-FC8736533991}"/>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F5454ED1-5924-AA00-EB6A-CFC5F90F1F50}"/>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EF395"/>
                </a:solidFill>
                <a:effectLst/>
                <a:uLnTx/>
                <a:uFillTx/>
                <a:latin typeface="Figtree" pitchFamily="34" charset="0"/>
                <a:ea typeface="Figtree" pitchFamily="34" charset="-122"/>
                <a:cs typeface="Figtree" pitchFamily="34" charset="-120"/>
              </a:rPr>
              <a:t>IWG | Consultation Question</a:t>
            </a: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 2">
            <a:extLst>
              <a:ext uri="{FF2B5EF4-FFF2-40B4-BE49-F238E27FC236}">
                <a16:creationId xmlns:a16="http://schemas.microsoft.com/office/drawing/2014/main" id="{0588AACB-0AE9-69B4-B555-B4CE72BE9CA9}"/>
              </a:ext>
            </a:extLst>
          </p:cNvPr>
          <p:cNvSpPr/>
          <p:nvPr/>
        </p:nvSpPr>
        <p:spPr>
          <a:xfrm>
            <a:off x="548640" y="463296"/>
            <a:ext cx="10363200" cy="68275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ptos"/>
                <a:ea typeface="+mn-ea"/>
                <a:cs typeface="+mn-cs"/>
              </a:rPr>
              <a:t>Next Steps for TI Energy Suppliers and TI Users</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Shape 3">
            <a:extLst>
              <a:ext uri="{FF2B5EF4-FFF2-40B4-BE49-F238E27FC236}">
                <a16:creationId xmlns:a16="http://schemas.microsoft.com/office/drawing/2014/main" id="{66C8E669-EC02-7D71-AD42-8368AA62D6A1}"/>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4C005A5B-0237-ED11-6921-764462F2815D}"/>
              </a:ext>
            </a:extLst>
          </p:cNvPr>
          <p:cNvPicPr>
            <a:picLocks noChangeAspect="1"/>
          </p:cNvPicPr>
          <p:nvPr/>
        </p:nvPicPr>
        <p:blipFill>
          <a:blip r:embed="rId3"/>
          <a:stretch>
            <a:fillRect/>
          </a:stretch>
        </p:blipFill>
        <p:spPr>
          <a:xfrm>
            <a:off x="9430871" y="337773"/>
            <a:ext cx="2680447" cy="890572"/>
          </a:xfrm>
          <a:prstGeom prst="rect">
            <a:avLst/>
          </a:prstGeom>
        </p:spPr>
      </p:pic>
      <p:sp>
        <p:nvSpPr>
          <p:cNvPr id="6" name="Google Shape;21;p3">
            <a:extLst>
              <a:ext uri="{FF2B5EF4-FFF2-40B4-BE49-F238E27FC236}">
                <a16:creationId xmlns:a16="http://schemas.microsoft.com/office/drawing/2014/main" id="{CCDA3996-ACDD-61A3-79C1-9031E19B2130}"/>
              </a:ext>
            </a:extLst>
          </p:cNvPr>
          <p:cNvSpPr/>
          <p:nvPr/>
        </p:nvSpPr>
        <p:spPr>
          <a:xfrm>
            <a:off x="594360" y="1783080"/>
            <a:ext cx="5486400" cy="36576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152E68"/>
              </a:buClr>
              <a:buSzPts val="1600"/>
              <a:buFont typeface="Quattrocento Sans"/>
              <a:buNone/>
              <a:tabLst/>
              <a:defRPr/>
            </a:pPr>
            <a:r>
              <a:rPr kumimoji="0" lang="en-US" sz="1600" b="1" i="0" u="none" strike="noStrike" kern="1200" cap="none" spc="0" normalizeH="0" baseline="0" noProof="0">
                <a:ln>
                  <a:noFill/>
                </a:ln>
                <a:solidFill>
                  <a:srgbClr val="152E68"/>
                </a:solidFill>
                <a:effectLst/>
                <a:uLnTx/>
                <a:uFillTx/>
                <a:latin typeface="Figtree"/>
                <a:ea typeface="Figtree"/>
                <a:cs typeface="Quattrocento Sans"/>
                <a:sym typeface="Quattrocento Sans"/>
              </a:rPr>
              <a:t>What happens next</a:t>
            </a:r>
            <a:endParaRPr kumimoji="0" lang="en-US" sz="1600" b="0" i="0" u="none" strike="noStrike" kern="1200" cap="none" spc="0" normalizeH="0" baseline="0" noProof="0">
              <a:ln>
                <a:noFill/>
              </a:ln>
              <a:solidFill>
                <a:prstClr val="black"/>
              </a:solidFill>
              <a:effectLst/>
              <a:uLnTx/>
              <a:uFillTx/>
              <a:latin typeface="Figtree"/>
              <a:ea typeface="Figtree"/>
              <a:cs typeface="Calibri"/>
              <a:sym typeface="Arial"/>
            </a:endParaRPr>
          </a:p>
        </p:txBody>
      </p:sp>
      <p:sp>
        <p:nvSpPr>
          <p:cNvPr id="7" name="Google Shape;22;p3">
            <a:extLst>
              <a:ext uri="{FF2B5EF4-FFF2-40B4-BE49-F238E27FC236}">
                <a16:creationId xmlns:a16="http://schemas.microsoft.com/office/drawing/2014/main" id="{86CB7388-9E96-A0A7-14B2-001C28582BE1}"/>
              </a:ext>
            </a:extLst>
          </p:cNvPr>
          <p:cNvSpPr/>
          <p:nvPr/>
        </p:nvSpPr>
        <p:spPr>
          <a:xfrm>
            <a:off x="594360" y="2286000"/>
            <a:ext cx="3611880" cy="1874520"/>
          </a:xfrm>
          <a:prstGeom prst="roundRect">
            <a:avLst>
              <a:gd name="adj" fmla="val 3415"/>
            </a:avLst>
          </a:prstGeom>
          <a:solidFill>
            <a:srgbClr val="FFFFFF"/>
          </a:solidFill>
          <a:ln w="12700" cap="flat" cmpd="sng">
            <a:solidFill>
              <a:srgbClr val="E4E4E8"/>
            </a:solidFill>
            <a:prstDash val="solid"/>
            <a:round/>
            <a:headEnd type="none" w="sm" len="sm"/>
            <a:tailEnd type="none" w="sm" len="sm"/>
          </a:ln>
          <a:effectLst>
            <a:outerShdw blurRad="76200" dist="25400" dir="5400000" algn="bl" rotWithShape="0">
              <a:srgbClr val="AAB0C0">
                <a:alpha val="34902"/>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8" name="Google Shape;23;p3">
            <a:extLst>
              <a:ext uri="{FF2B5EF4-FFF2-40B4-BE49-F238E27FC236}">
                <a16:creationId xmlns:a16="http://schemas.microsoft.com/office/drawing/2014/main" id="{2ED1E67B-F5FC-FE8B-A65F-EE6BCCE25052}"/>
              </a:ext>
            </a:extLst>
          </p:cNvPr>
          <p:cNvSpPr/>
          <p:nvPr/>
        </p:nvSpPr>
        <p:spPr>
          <a:xfrm>
            <a:off x="795528" y="2487168"/>
            <a:ext cx="347472" cy="347472"/>
          </a:xfrm>
          <a:prstGeom prst="ellipse">
            <a:avLst/>
          </a:prstGeom>
          <a:solidFill>
            <a:srgbClr val="5946F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9" name="Google Shape;24;p3">
            <a:extLst>
              <a:ext uri="{FF2B5EF4-FFF2-40B4-BE49-F238E27FC236}">
                <a16:creationId xmlns:a16="http://schemas.microsoft.com/office/drawing/2014/main" id="{5017C017-FC75-087C-B4D0-1229634A0DBA}"/>
              </a:ext>
            </a:extLst>
          </p:cNvPr>
          <p:cNvSpPr/>
          <p:nvPr/>
        </p:nvSpPr>
        <p:spPr>
          <a:xfrm>
            <a:off x="795528" y="2487168"/>
            <a:ext cx="347472" cy="34747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400"/>
              <a:buFont typeface="Quattrocento Sans"/>
              <a:buNone/>
              <a:tabLst/>
              <a:defRPr/>
            </a:pPr>
            <a:r>
              <a:rPr kumimoji="0" lang="en-US" sz="1400" b="1" i="0" u="none" strike="noStrike" kern="1200" cap="none" spc="0" normalizeH="0" baseline="0" noProof="0">
                <a:ln>
                  <a:noFill/>
                </a:ln>
                <a:solidFill>
                  <a:srgbClr val="FFFFFF"/>
                </a:solidFill>
                <a:effectLst/>
                <a:uLnTx/>
                <a:uFillTx/>
                <a:latin typeface="Quattrocento Sans"/>
                <a:ea typeface="Quattrocento Sans"/>
                <a:cs typeface="Quattrocento Sans"/>
                <a:sym typeface="Quattrocento Sans"/>
              </a:rPr>
              <a:t>1</a:t>
            </a:r>
            <a:endParaRPr kumimoji="0" sz="14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10" name="Google Shape;25;p3">
            <a:extLst>
              <a:ext uri="{FF2B5EF4-FFF2-40B4-BE49-F238E27FC236}">
                <a16:creationId xmlns:a16="http://schemas.microsoft.com/office/drawing/2014/main" id="{B553132E-1FBE-04C9-3901-D3931BB791B4}"/>
              </a:ext>
            </a:extLst>
          </p:cNvPr>
          <p:cNvSpPr/>
          <p:nvPr/>
        </p:nvSpPr>
        <p:spPr>
          <a:xfrm>
            <a:off x="795528" y="2944368"/>
            <a:ext cx="3209544" cy="105156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8000"/>
              </a:lnSpc>
              <a:spcBef>
                <a:spcPts val="0"/>
              </a:spcBef>
              <a:spcAft>
                <a:spcPts val="0"/>
              </a:spcAft>
              <a:buClr>
                <a:srgbClr val="3A3A3A"/>
              </a:buClr>
              <a:buSzPts val="1250"/>
              <a:buFont typeface="Quattrocento Sans"/>
              <a:buNone/>
              <a:tabLst/>
              <a:defRPr/>
            </a:pPr>
            <a:r>
              <a:rPr kumimoji="0" lang="en-US" sz="1400" b="0" i="0" u="none" strike="noStrike" kern="1200" cap="none" spc="0" normalizeH="0" baseline="0" noProof="0">
                <a:ln>
                  <a:noFill/>
                </a:ln>
                <a:solidFill>
                  <a:srgbClr val="3A3A3A"/>
                </a:solidFill>
                <a:effectLst/>
                <a:uLnTx/>
                <a:uFillTx/>
                <a:latin typeface="Figtree"/>
                <a:ea typeface="Figtree"/>
                <a:cs typeface="Quattrocento Sans"/>
                <a:sym typeface="Quattrocento Sans"/>
              </a:rPr>
              <a:t>TI Energy Suppliers (mandatory and opt-in) should continue to prepare for TI Phase 1A go-live.</a:t>
            </a:r>
            <a:endParaRPr kumimoji="0" lang="en-US" sz="1400" b="0" i="0" u="none" strike="noStrike" kern="1200" cap="none" spc="0" normalizeH="0" baseline="0" noProof="0">
              <a:ln>
                <a:noFill/>
              </a:ln>
              <a:solidFill>
                <a:prstClr val="black"/>
              </a:solidFill>
              <a:effectLst/>
              <a:uLnTx/>
              <a:uFillTx/>
              <a:latin typeface="Figtree"/>
              <a:ea typeface="Figtree"/>
              <a:cs typeface="Calibri"/>
              <a:sym typeface="Arial"/>
            </a:endParaRPr>
          </a:p>
        </p:txBody>
      </p:sp>
      <p:sp>
        <p:nvSpPr>
          <p:cNvPr id="11" name="Google Shape;26;p3">
            <a:extLst>
              <a:ext uri="{FF2B5EF4-FFF2-40B4-BE49-F238E27FC236}">
                <a16:creationId xmlns:a16="http://schemas.microsoft.com/office/drawing/2014/main" id="{25DDBF2A-DFF5-7DB5-6253-30116ECB642C}"/>
              </a:ext>
            </a:extLst>
          </p:cNvPr>
          <p:cNvSpPr/>
          <p:nvPr/>
        </p:nvSpPr>
        <p:spPr>
          <a:xfrm>
            <a:off x="4462272" y="2286000"/>
            <a:ext cx="3611880" cy="1874520"/>
          </a:xfrm>
          <a:prstGeom prst="roundRect">
            <a:avLst>
              <a:gd name="adj" fmla="val 3415"/>
            </a:avLst>
          </a:prstGeom>
          <a:solidFill>
            <a:srgbClr val="FFFFFF"/>
          </a:solidFill>
          <a:ln w="12700" cap="flat" cmpd="sng">
            <a:solidFill>
              <a:srgbClr val="E4E4E8"/>
            </a:solidFill>
            <a:prstDash val="solid"/>
            <a:round/>
            <a:headEnd type="none" w="sm" len="sm"/>
            <a:tailEnd type="none" w="sm" len="sm"/>
          </a:ln>
          <a:effectLst>
            <a:outerShdw blurRad="76200" dist="25400" dir="5400000" algn="bl" rotWithShape="0">
              <a:srgbClr val="AAB0C0">
                <a:alpha val="34902"/>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12" name="Google Shape;27;p3">
            <a:extLst>
              <a:ext uri="{FF2B5EF4-FFF2-40B4-BE49-F238E27FC236}">
                <a16:creationId xmlns:a16="http://schemas.microsoft.com/office/drawing/2014/main" id="{BF820689-035C-9AF8-2BE6-6BC89961C239}"/>
              </a:ext>
            </a:extLst>
          </p:cNvPr>
          <p:cNvSpPr/>
          <p:nvPr/>
        </p:nvSpPr>
        <p:spPr>
          <a:xfrm>
            <a:off x="4663440" y="2487168"/>
            <a:ext cx="347472" cy="347472"/>
          </a:xfrm>
          <a:prstGeom prst="ellipse">
            <a:avLst/>
          </a:prstGeom>
          <a:solidFill>
            <a:srgbClr val="5946F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13" name="Google Shape;28;p3">
            <a:extLst>
              <a:ext uri="{FF2B5EF4-FFF2-40B4-BE49-F238E27FC236}">
                <a16:creationId xmlns:a16="http://schemas.microsoft.com/office/drawing/2014/main" id="{CB067B34-5DAD-BAC2-5BE1-474E5F0791E3}"/>
              </a:ext>
            </a:extLst>
          </p:cNvPr>
          <p:cNvSpPr/>
          <p:nvPr/>
        </p:nvSpPr>
        <p:spPr>
          <a:xfrm>
            <a:off x="4663440" y="2487168"/>
            <a:ext cx="347472" cy="34747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400"/>
              <a:buFont typeface="Quattrocento Sans"/>
              <a:buNone/>
              <a:tabLst/>
              <a:defRPr/>
            </a:pPr>
            <a:r>
              <a:rPr kumimoji="0" lang="en-US" sz="1400" b="1" i="0" u="none" strike="noStrike" kern="1200" cap="none" spc="0" normalizeH="0" baseline="0" noProof="0">
                <a:ln>
                  <a:noFill/>
                </a:ln>
                <a:solidFill>
                  <a:srgbClr val="FFFFFF"/>
                </a:solidFill>
                <a:effectLst/>
                <a:uLnTx/>
                <a:uFillTx/>
                <a:latin typeface="Quattrocento Sans"/>
                <a:ea typeface="Quattrocento Sans"/>
                <a:cs typeface="Quattrocento Sans"/>
                <a:sym typeface="Quattrocento Sans"/>
              </a:rPr>
              <a:t>2</a:t>
            </a:r>
            <a:endParaRPr kumimoji="0" sz="14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14" name="Google Shape;29;p3">
            <a:extLst>
              <a:ext uri="{FF2B5EF4-FFF2-40B4-BE49-F238E27FC236}">
                <a16:creationId xmlns:a16="http://schemas.microsoft.com/office/drawing/2014/main" id="{002E3E0F-46FA-2641-FA71-26A13D497F0E}"/>
              </a:ext>
            </a:extLst>
          </p:cNvPr>
          <p:cNvSpPr/>
          <p:nvPr/>
        </p:nvSpPr>
        <p:spPr>
          <a:xfrm>
            <a:off x="4663440" y="2944368"/>
            <a:ext cx="3209544" cy="105156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8000"/>
              </a:lnSpc>
              <a:spcBef>
                <a:spcPts val="0"/>
              </a:spcBef>
              <a:spcAft>
                <a:spcPts val="0"/>
              </a:spcAft>
              <a:buClr>
                <a:srgbClr val="3A3A3A"/>
              </a:buClr>
              <a:buSzPts val="1250"/>
              <a:buFont typeface="Arial"/>
              <a:buNone/>
              <a:tabLst/>
              <a:defRPr/>
            </a:pPr>
            <a:r>
              <a:rPr kumimoji="0" lang="en-US" sz="1400" b="0" i="0" u="none" strike="noStrike" kern="1200" cap="none" spc="0" normalizeH="0" baseline="0" noProof="0">
                <a:ln>
                  <a:noFill/>
                </a:ln>
                <a:solidFill>
                  <a:srgbClr val="3A3A3A"/>
                </a:solidFill>
                <a:effectLst/>
                <a:uLnTx/>
                <a:uFillTx/>
                <a:latin typeface="Figtree"/>
                <a:cs typeface="Arial"/>
                <a:sym typeface="Quattrocento Sans"/>
              </a:rPr>
              <a:t>The RECCo TI Test Manager has now been appointed.</a:t>
            </a:r>
            <a:endParaRPr kumimoji="0" sz="1400" b="0" i="0" u="none" strike="noStrike" kern="1200" cap="none" spc="0" normalizeH="0" baseline="0" noProof="0">
              <a:ln>
                <a:noFill/>
              </a:ln>
              <a:solidFill>
                <a:srgbClr val="3A3A3A"/>
              </a:solidFill>
              <a:effectLst/>
              <a:uLnTx/>
              <a:uFillTx/>
              <a:latin typeface="Figtree"/>
              <a:cs typeface="Arial"/>
              <a:sym typeface="Calibri"/>
            </a:endParaRPr>
          </a:p>
        </p:txBody>
      </p:sp>
      <p:sp>
        <p:nvSpPr>
          <p:cNvPr id="15" name="Google Shape;30;p3">
            <a:extLst>
              <a:ext uri="{FF2B5EF4-FFF2-40B4-BE49-F238E27FC236}">
                <a16:creationId xmlns:a16="http://schemas.microsoft.com/office/drawing/2014/main" id="{DE0385F3-28C9-D0CC-12CC-24F4FF4D585D}"/>
              </a:ext>
            </a:extLst>
          </p:cNvPr>
          <p:cNvSpPr/>
          <p:nvPr/>
        </p:nvSpPr>
        <p:spPr>
          <a:xfrm>
            <a:off x="8330184" y="2286000"/>
            <a:ext cx="3611880" cy="1874520"/>
          </a:xfrm>
          <a:prstGeom prst="roundRect">
            <a:avLst>
              <a:gd name="adj" fmla="val 3415"/>
            </a:avLst>
          </a:prstGeom>
          <a:solidFill>
            <a:srgbClr val="FFFFFF"/>
          </a:solidFill>
          <a:ln w="12700" cap="flat" cmpd="sng">
            <a:solidFill>
              <a:srgbClr val="E4E4E8"/>
            </a:solidFill>
            <a:prstDash val="solid"/>
            <a:round/>
            <a:headEnd type="none" w="sm" len="sm"/>
            <a:tailEnd type="none" w="sm" len="sm"/>
          </a:ln>
          <a:effectLst>
            <a:outerShdw blurRad="76200" dist="25400" dir="5400000" algn="bl" rotWithShape="0">
              <a:srgbClr val="AAB0C0">
                <a:alpha val="34902"/>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16" name="Google Shape;31;p3">
            <a:extLst>
              <a:ext uri="{FF2B5EF4-FFF2-40B4-BE49-F238E27FC236}">
                <a16:creationId xmlns:a16="http://schemas.microsoft.com/office/drawing/2014/main" id="{4CDC6F08-A016-BB26-10A3-6668AD48898F}"/>
              </a:ext>
            </a:extLst>
          </p:cNvPr>
          <p:cNvSpPr/>
          <p:nvPr/>
        </p:nvSpPr>
        <p:spPr>
          <a:xfrm>
            <a:off x="8531352" y="2487168"/>
            <a:ext cx="347472" cy="347472"/>
          </a:xfrm>
          <a:prstGeom prst="ellipse">
            <a:avLst/>
          </a:prstGeom>
          <a:solidFill>
            <a:srgbClr val="5946F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17" name="Google Shape;32;p3">
            <a:extLst>
              <a:ext uri="{FF2B5EF4-FFF2-40B4-BE49-F238E27FC236}">
                <a16:creationId xmlns:a16="http://schemas.microsoft.com/office/drawing/2014/main" id="{81DA2F2B-8931-72F6-8E50-EF5C4D6869BA}"/>
              </a:ext>
            </a:extLst>
          </p:cNvPr>
          <p:cNvSpPr/>
          <p:nvPr/>
        </p:nvSpPr>
        <p:spPr>
          <a:xfrm>
            <a:off x="8531352" y="2487168"/>
            <a:ext cx="347472" cy="34747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400"/>
              <a:buFont typeface="Quattrocento Sans"/>
              <a:buNone/>
              <a:tabLst/>
              <a:defRPr/>
            </a:pPr>
            <a:r>
              <a:rPr kumimoji="0" lang="en-US" sz="1400" b="1" i="0" u="none" strike="noStrike" kern="1200" cap="none" spc="0" normalizeH="0" baseline="0" noProof="0">
                <a:ln>
                  <a:noFill/>
                </a:ln>
                <a:solidFill>
                  <a:srgbClr val="FFFFFF"/>
                </a:solidFill>
                <a:effectLst/>
                <a:uLnTx/>
                <a:uFillTx/>
                <a:latin typeface="Quattrocento Sans"/>
                <a:ea typeface="Quattrocento Sans"/>
                <a:cs typeface="Quattrocento Sans"/>
                <a:sym typeface="Quattrocento Sans"/>
              </a:rPr>
              <a:t>3</a:t>
            </a:r>
            <a:endParaRPr kumimoji="0" sz="14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18" name="Google Shape;33;p3">
            <a:extLst>
              <a:ext uri="{FF2B5EF4-FFF2-40B4-BE49-F238E27FC236}">
                <a16:creationId xmlns:a16="http://schemas.microsoft.com/office/drawing/2014/main" id="{D12901D8-2806-49FC-B28C-9A99E7D68657}"/>
              </a:ext>
            </a:extLst>
          </p:cNvPr>
          <p:cNvSpPr/>
          <p:nvPr/>
        </p:nvSpPr>
        <p:spPr>
          <a:xfrm>
            <a:off x="8531352" y="2944368"/>
            <a:ext cx="3209544" cy="105156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8000"/>
              </a:lnSpc>
              <a:spcBef>
                <a:spcPts val="0"/>
              </a:spcBef>
              <a:spcAft>
                <a:spcPts val="0"/>
              </a:spcAft>
              <a:buClr>
                <a:srgbClr val="3A3A3A"/>
              </a:buClr>
              <a:buSzPts val="1250"/>
              <a:buFont typeface="Arial"/>
              <a:buNone/>
              <a:tabLst/>
              <a:defRPr/>
            </a:pPr>
            <a:r>
              <a:rPr kumimoji="0" lang="en-US" sz="1400" b="0" i="0" u="none" strike="noStrike" kern="1200" cap="none" spc="0" normalizeH="0" baseline="0" noProof="0" err="1">
                <a:ln>
                  <a:noFill/>
                </a:ln>
                <a:solidFill>
                  <a:srgbClr val="3A3A3A"/>
                </a:solidFill>
                <a:effectLst/>
                <a:uLnTx/>
                <a:uFillTx/>
                <a:latin typeface="Figtree"/>
                <a:cs typeface="Arial"/>
                <a:sym typeface="Quattrocento Sans"/>
              </a:rPr>
              <a:t>RECCo</a:t>
            </a:r>
            <a:r>
              <a:rPr kumimoji="0" lang="en-US" sz="1400" b="0" i="0" u="none" strike="noStrike" kern="1200" cap="none" spc="0" normalizeH="0" baseline="0" noProof="0">
                <a:ln>
                  <a:noFill/>
                </a:ln>
                <a:solidFill>
                  <a:srgbClr val="3A3A3A"/>
                </a:solidFill>
                <a:effectLst/>
                <a:uLnTx/>
                <a:uFillTx/>
                <a:latin typeface="Figtree"/>
                <a:cs typeface="Arial"/>
                <a:sym typeface="Quattrocento Sans"/>
              </a:rPr>
              <a:t> will shortly confirm the final test pack for TI Energy Suppliers, and how Suppliers / TI Users can use the TI Monitoring Tool to support their testing.</a:t>
            </a:r>
            <a:endParaRPr kumimoji="0" sz="1400" b="0" i="0" u="none" strike="noStrike" kern="1200" cap="none" spc="0" normalizeH="0" baseline="0" noProof="0">
              <a:ln>
                <a:noFill/>
              </a:ln>
              <a:solidFill>
                <a:srgbClr val="3A3A3A"/>
              </a:solidFill>
              <a:effectLst/>
              <a:uLnTx/>
              <a:uFillTx/>
              <a:latin typeface="Figtree"/>
              <a:cs typeface="Arial"/>
              <a:sym typeface="Calibri"/>
            </a:endParaRPr>
          </a:p>
        </p:txBody>
      </p:sp>
      <p:sp>
        <p:nvSpPr>
          <p:cNvPr id="19" name="Google Shape;34;p3">
            <a:extLst>
              <a:ext uri="{FF2B5EF4-FFF2-40B4-BE49-F238E27FC236}">
                <a16:creationId xmlns:a16="http://schemas.microsoft.com/office/drawing/2014/main" id="{2B0F6851-FAAC-2054-A9B8-64C4B3F5FE8E}"/>
              </a:ext>
            </a:extLst>
          </p:cNvPr>
          <p:cNvSpPr/>
          <p:nvPr/>
        </p:nvSpPr>
        <p:spPr>
          <a:xfrm>
            <a:off x="2528316" y="4434840"/>
            <a:ext cx="3611880" cy="1874520"/>
          </a:xfrm>
          <a:prstGeom prst="roundRect">
            <a:avLst>
              <a:gd name="adj" fmla="val 3415"/>
            </a:avLst>
          </a:prstGeom>
          <a:solidFill>
            <a:srgbClr val="FFFFFF"/>
          </a:solidFill>
          <a:ln w="12700" cap="flat" cmpd="sng">
            <a:solidFill>
              <a:srgbClr val="E4E4E8"/>
            </a:solidFill>
            <a:prstDash val="solid"/>
            <a:round/>
            <a:headEnd type="none" w="sm" len="sm"/>
            <a:tailEnd type="none" w="sm" len="sm"/>
          </a:ln>
          <a:effectLst>
            <a:outerShdw blurRad="76200" dist="25400" dir="5400000" algn="bl" rotWithShape="0">
              <a:srgbClr val="AAB0C0">
                <a:alpha val="34902"/>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20" name="Google Shape;35;p3">
            <a:extLst>
              <a:ext uri="{FF2B5EF4-FFF2-40B4-BE49-F238E27FC236}">
                <a16:creationId xmlns:a16="http://schemas.microsoft.com/office/drawing/2014/main" id="{924899DF-8368-0E27-85E4-DBDC07BB051D}"/>
              </a:ext>
            </a:extLst>
          </p:cNvPr>
          <p:cNvSpPr/>
          <p:nvPr/>
        </p:nvSpPr>
        <p:spPr>
          <a:xfrm>
            <a:off x="2729484" y="4636008"/>
            <a:ext cx="347472" cy="347472"/>
          </a:xfrm>
          <a:prstGeom prst="ellipse">
            <a:avLst/>
          </a:prstGeom>
          <a:solidFill>
            <a:srgbClr val="5946F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21" name="Google Shape;36;p3">
            <a:extLst>
              <a:ext uri="{FF2B5EF4-FFF2-40B4-BE49-F238E27FC236}">
                <a16:creationId xmlns:a16="http://schemas.microsoft.com/office/drawing/2014/main" id="{BCA4341B-DC5F-7F9D-3399-BE374D4B32F3}"/>
              </a:ext>
            </a:extLst>
          </p:cNvPr>
          <p:cNvSpPr/>
          <p:nvPr/>
        </p:nvSpPr>
        <p:spPr>
          <a:xfrm>
            <a:off x="2729484" y="4636008"/>
            <a:ext cx="347472" cy="34747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400"/>
              <a:buFont typeface="Quattrocento Sans"/>
              <a:buNone/>
              <a:tabLst/>
              <a:defRPr/>
            </a:pPr>
            <a:r>
              <a:rPr kumimoji="0" lang="en-US" sz="1400" b="1" i="0" u="none" strike="noStrike" kern="1200" cap="none" spc="0" normalizeH="0" baseline="0" noProof="0">
                <a:ln>
                  <a:noFill/>
                </a:ln>
                <a:solidFill>
                  <a:srgbClr val="FFFFFF"/>
                </a:solidFill>
                <a:effectLst/>
                <a:uLnTx/>
                <a:uFillTx/>
                <a:latin typeface="Quattrocento Sans"/>
                <a:ea typeface="Quattrocento Sans"/>
                <a:cs typeface="Quattrocento Sans"/>
                <a:sym typeface="Quattrocento Sans"/>
              </a:rPr>
              <a:t>4</a:t>
            </a:r>
            <a:endParaRPr kumimoji="0" sz="14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2" name="Google Shape;37;p3">
            <a:extLst>
              <a:ext uri="{FF2B5EF4-FFF2-40B4-BE49-F238E27FC236}">
                <a16:creationId xmlns:a16="http://schemas.microsoft.com/office/drawing/2014/main" id="{CF1687E8-3DF7-1F35-E69D-D9E714F0746C}"/>
              </a:ext>
            </a:extLst>
          </p:cNvPr>
          <p:cNvSpPr/>
          <p:nvPr/>
        </p:nvSpPr>
        <p:spPr>
          <a:xfrm>
            <a:off x="2729484" y="5093208"/>
            <a:ext cx="3209544" cy="105156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8000"/>
              </a:lnSpc>
              <a:spcBef>
                <a:spcPts val="0"/>
              </a:spcBef>
              <a:spcAft>
                <a:spcPts val="0"/>
              </a:spcAft>
              <a:buClr>
                <a:srgbClr val="3A3A3A"/>
              </a:buClr>
              <a:buSzPts val="1250"/>
              <a:buFont typeface="Arial"/>
              <a:buNone/>
              <a:tabLst/>
              <a:defRPr/>
            </a:pPr>
            <a:r>
              <a:rPr kumimoji="0" lang="en-US" sz="1400" b="0" i="0" u="none" strike="noStrike" kern="1200" cap="none" spc="0" normalizeH="0" baseline="0" noProof="0">
                <a:ln>
                  <a:noFill/>
                </a:ln>
                <a:solidFill>
                  <a:srgbClr val="3A3A3A"/>
                </a:solidFill>
                <a:effectLst/>
                <a:uLnTx/>
                <a:uFillTx/>
                <a:latin typeface="Figtree"/>
                <a:cs typeface="Arial"/>
                <a:sym typeface="Quattrocento Sans"/>
              </a:rPr>
              <a:t>RECCo will engage with Suppliers during September / October to confirm awareness, and that plans are in place to meet go-live requirements.</a:t>
            </a:r>
            <a:endParaRPr kumimoji="0" sz="1400" b="0" i="0" u="none" strike="noStrike" kern="1200" cap="none" spc="0" normalizeH="0" baseline="0" noProof="0">
              <a:ln>
                <a:noFill/>
              </a:ln>
              <a:solidFill>
                <a:srgbClr val="3A3A3A"/>
              </a:solidFill>
              <a:effectLst/>
              <a:uLnTx/>
              <a:uFillTx/>
              <a:latin typeface="Figtree"/>
              <a:cs typeface="Arial"/>
              <a:sym typeface="Calibri"/>
            </a:endParaRPr>
          </a:p>
        </p:txBody>
      </p:sp>
      <p:sp>
        <p:nvSpPr>
          <p:cNvPr id="23" name="Google Shape;38;p3">
            <a:extLst>
              <a:ext uri="{FF2B5EF4-FFF2-40B4-BE49-F238E27FC236}">
                <a16:creationId xmlns:a16="http://schemas.microsoft.com/office/drawing/2014/main" id="{B6C44A9A-E621-95A1-A3D4-881594578F05}"/>
              </a:ext>
            </a:extLst>
          </p:cNvPr>
          <p:cNvSpPr/>
          <p:nvPr/>
        </p:nvSpPr>
        <p:spPr>
          <a:xfrm>
            <a:off x="6396228" y="4434840"/>
            <a:ext cx="3611880" cy="1874520"/>
          </a:xfrm>
          <a:prstGeom prst="roundRect">
            <a:avLst>
              <a:gd name="adj" fmla="val 3415"/>
            </a:avLst>
          </a:prstGeom>
          <a:solidFill>
            <a:srgbClr val="FFFFFF"/>
          </a:solidFill>
          <a:ln w="12700" cap="flat" cmpd="sng">
            <a:solidFill>
              <a:srgbClr val="E4E4E8"/>
            </a:solidFill>
            <a:prstDash val="solid"/>
            <a:round/>
            <a:headEnd type="none" w="sm" len="sm"/>
            <a:tailEnd type="none" w="sm" len="sm"/>
          </a:ln>
          <a:effectLst>
            <a:outerShdw blurRad="76200" dist="25400" dir="5400000" algn="bl" rotWithShape="0">
              <a:srgbClr val="AAB0C0">
                <a:alpha val="34902"/>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24" name="Google Shape;39;p3">
            <a:extLst>
              <a:ext uri="{FF2B5EF4-FFF2-40B4-BE49-F238E27FC236}">
                <a16:creationId xmlns:a16="http://schemas.microsoft.com/office/drawing/2014/main" id="{C90E0810-5DC3-1905-308C-F0DB69DC9D82}"/>
              </a:ext>
            </a:extLst>
          </p:cNvPr>
          <p:cNvSpPr/>
          <p:nvPr/>
        </p:nvSpPr>
        <p:spPr>
          <a:xfrm>
            <a:off x="6597396" y="4636008"/>
            <a:ext cx="347472" cy="347472"/>
          </a:xfrm>
          <a:prstGeom prst="ellipse">
            <a:avLst/>
          </a:prstGeom>
          <a:solidFill>
            <a:srgbClr val="5946F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000000"/>
              </a:solidFill>
              <a:effectLst/>
              <a:uLnTx/>
              <a:uFillTx/>
              <a:latin typeface="Arial"/>
              <a:cs typeface="Arial"/>
              <a:sym typeface="Arial"/>
            </a:endParaRPr>
          </a:p>
        </p:txBody>
      </p:sp>
      <p:sp>
        <p:nvSpPr>
          <p:cNvPr id="25" name="Google Shape;40;p3">
            <a:extLst>
              <a:ext uri="{FF2B5EF4-FFF2-40B4-BE49-F238E27FC236}">
                <a16:creationId xmlns:a16="http://schemas.microsoft.com/office/drawing/2014/main" id="{B58C8226-438C-1743-D6FD-636C9EED2923}"/>
              </a:ext>
            </a:extLst>
          </p:cNvPr>
          <p:cNvSpPr/>
          <p:nvPr/>
        </p:nvSpPr>
        <p:spPr>
          <a:xfrm>
            <a:off x="6597396" y="4636008"/>
            <a:ext cx="347472" cy="34747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FFFFFF"/>
              </a:buClr>
              <a:buSzPts val="1400"/>
              <a:buFont typeface="Quattrocento Sans"/>
              <a:buNone/>
              <a:tabLst/>
              <a:defRPr/>
            </a:pPr>
            <a:r>
              <a:rPr kumimoji="0" lang="en-US" sz="1400" b="1" i="0" u="none" strike="noStrike" kern="1200" cap="none" spc="0" normalizeH="0" baseline="0" noProof="0">
                <a:ln>
                  <a:noFill/>
                </a:ln>
                <a:solidFill>
                  <a:srgbClr val="FFFFFF"/>
                </a:solidFill>
                <a:effectLst/>
                <a:uLnTx/>
                <a:uFillTx/>
                <a:latin typeface="Quattrocento Sans"/>
                <a:ea typeface="Quattrocento Sans"/>
                <a:cs typeface="Quattrocento Sans"/>
                <a:sym typeface="Quattrocento Sans"/>
              </a:rPr>
              <a:t>5</a:t>
            </a:r>
            <a:endParaRPr kumimoji="0" sz="14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7" name="Google Shape;41;p3">
            <a:extLst>
              <a:ext uri="{FF2B5EF4-FFF2-40B4-BE49-F238E27FC236}">
                <a16:creationId xmlns:a16="http://schemas.microsoft.com/office/drawing/2014/main" id="{C81D0606-B240-4FA8-7105-D0E26C55F92E}"/>
              </a:ext>
            </a:extLst>
          </p:cNvPr>
          <p:cNvSpPr/>
          <p:nvPr/>
        </p:nvSpPr>
        <p:spPr>
          <a:xfrm>
            <a:off x="6597396" y="5093208"/>
            <a:ext cx="3209544" cy="105156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0" marR="0" lvl="0" indent="0" algn="l" defTabSz="914400" rtl="0" eaLnBrk="1" fontAlgn="auto" latinLnBrk="0" hangingPunct="1">
              <a:lnSpc>
                <a:spcPct val="108000"/>
              </a:lnSpc>
              <a:spcBef>
                <a:spcPts val="0"/>
              </a:spcBef>
              <a:spcAft>
                <a:spcPts val="0"/>
              </a:spcAft>
              <a:buClr>
                <a:srgbClr val="3A3A3A"/>
              </a:buClr>
              <a:buSzPts val="1250"/>
              <a:buFont typeface="Arial"/>
              <a:buNone/>
              <a:tabLst/>
              <a:defRPr/>
            </a:pPr>
            <a:r>
              <a:rPr kumimoji="0" lang="en-US" sz="1400" b="0" i="0" u="none" strike="noStrike" kern="1200" cap="none" spc="0" normalizeH="0" baseline="0" noProof="0">
                <a:ln>
                  <a:noFill/>
                </a:ln>
                <a:solidFill>
                  <a:srgbClr val="3A3A3A"/>
                </a:solidFill>
                <a:effectLst/>
                <a:uLnTx/>
                <a:uFillTx/>
                <a:latin typeface="Figtree"/>
                <a:cs typeface="Arial"/>
                <a:sym typeface="Quattrocento Sans"/>
              </a:rPr>
              <a:t>TI Energy Suppliers are required to provide a director-signed attestation by 8 January confirming that all required testing has been completed.</a:t>
            </a:r>
            <a:endParaRPr kumimoji="0" sz="1400" b="0" i="0" u="none" strike="noStrike" kern="1200" cap="none" spc="0" normalizeH="0" baseline="0" noProof="0">
              <a:ln>
                <a:noFill/>
              </a:ln>
              <a:solidFill>
                <a:srgbClr val="3A3A3A"/>
              </a:solidFill>
              <a:effectLst/>
              <a:uLnTx/>
              <a:uFillTx/>
              <a:latin typeface="Figtree"/>
              <a:cs typeface="Arial"/>
              <a:sym typeface="Calibri"/>
            </a:endParaRPr>
          </a:p>
        </p:txBody>
      </p:sp>
    </p:spTree>
    <p:extLst>
      <p:ext uri="{BB962C8B-B14F-4D97-AF65-F5344CB8AC3E}">
        <p14:creationId xmlns:p14="http://schemas.microsoft.com/office/powerpoint/2010/main" val="1414297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3DD7E-ED29-C212-3DCD-2A6EDB58BE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7F7077-2646-FCEE-4D7F-D68D85CB8C65}"/>
              </a:ext>
            </a:extLst>
          </p:cNvPr>
          <p:cNvSpPr txBox="1">
            <a:spLocks noGrp="1"/>
          </p:cNvSpPr>
          <p:nvPr>
            <p:ph type="title"/>
          </p:nvPr>
        </p:nvSpPr>
        <p:spPr>
          <a:xfrm>
            <a:off x="1262978" y="1504946"/>
            <a:ext cx="9666049" cy="3848096"/>
          </a:xfrm>
        </p:spPr>
        <p:txBody>
          <a:bodyPr/>
          <a:lstStyle/>
          <a:p>
            <a:r>
              <a:rPr lang="en-GB" sz="3200">
                <a:solidFill>
                  <a:srgbClr val="1EF395"/>
                </a:solidFill>
                <a:latin typeface="Playfair Display"/>
              </a:rPr>
              <a:t>Any Other Business</a:t>
            </a:r>
          </a:p>
        </p:txBody>
      </p:sp>
    </p:spTree>
    <p:extLst>
      <p:ext uri="{BB962C8B-B14F-4D97-AF65-F5344CB8AC3E}">
        <p14:creationId xmlns:p14="http://schemas.microsoft.com/office/powerpoint/2010/main" val="3573135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DA8DF-E2A0-E003-2A24-C86213FB16C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F2D9324-340A-56FD-EF5F-7F99E670EAF4}"/>
              </a:ext>
            </a:extLst>
          </p:cNvPr>
          <p:cNvSpPr/>
          <p:nvPr/>
        </p:nvSpPr>
        <p:spPr>
          <a:xfrm>
            <a:off x="0" y="0"/>
            <a:ext cx="12192000" cy="1438656"/>
          </a:xfrm>
          <a:prstGeom prst="rect">
            <a:avLst/>
          </a:prstGeom>
          <a:solidFill>
            <a:srgbClr val="021E5E"/>
          </a:solidFill>
          <a:ln w="12700">
            <a:solidFill>
              <a:srgbClr val="021E5E"/>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 1">
            <a:extLst>
              <a:ext uri="{FF2B5EF4-FFF2-40B4-BE49-F238E27FC236}">
                <a16:creationId xmlns:a16="http://schemas.microsoft.com/office/drawing/2014/main" id="{0D065E1F-2A9B-61D3-3ECC-85CB5A36D8AC}"/>
              </a:ext>
            </a:extLst>
          </p:cNvPr>
          <p:cNvSpPr/>
          <p:nvPr/>
        </p:nvSpPr>
        <p:spPr>
          <a:xfrm>
            <a:off x="548640" y="146304"/>
            <a:ext cx="11094720" cy="316992"/>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800" b="1" dirty="0">
                <a:solidFill>
                  <a:srgbClr val="1EF395"/>
                </a:solidFill>
                <a:latin typeface="Figtree"/>
                <a:ea typeface="Figtree"/>
                <a:cs typeface="Figtree" pitchFamily="34" charset="-120"/>
              </a:rPr>
              <a:t>AOB | R0323 Consultation</a:t>
            </a:r>
            <a:endParaRPr lang="en-US" sz="800" b="1" dirty="0">
              <a:solidFill>
                <a:srgbClr val="1EF395"/>
              </a:solidFill>
              <a:latin typeface="Figtree"/>
            </a:endParaRPr>
          </a:p>
        </p:txBody>
      </p:sp>
      <p:sp>
        <p:nvSpPr>
          <p:cNvPr id="4" name="Text 2">
            <a:extLst>
              <a:ext uri="{FF2B5EF4-FFF2-40B4-BE49-F238E27FC236}">
                <a16:creationId xmlns:a16="http://schemas.microsoft.com/office/drawing/2014/main" id="{EAD8A239-56DE-D502-6F87-B48BAAA2C839}"/>
              </a:ext>
            </a:extLst>
          </p:cNvPr>
          <p:cNvSpPr/>
          <p:nvPr/>
        </p:nvSpPr>
        <p:spPr>
          <a:xfrm>
            <a:off x="548640" y="520196"/>
            <a:ext cx="9668786" cy="63669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en-US" sz="3000" b="1" dirty="0">
                <a:solidFill>
                  <a:srgbClr val="FFFFFF"/>
                </a:solidFill>
                <a:latin typeface="Figtree"/>
              </a:rPr>
              <a:t>R0323 Tariff Interoperability Phase 1a – </a:t>
            </a:r>
          </a:p>
          <a:p>
            <a:r>
              <a:rPr lang="en-US" sz="3000" b="1" dirty="0">
                <a:solidFill>
                  <a:srgbClr val="FFFFFF"/>
                </a:solidFill>
                <a:latin typeface="Figtree"/>
              </a:rPr>
              <a:t>Supplier Performance Assurance Requirements</a:t>
            </a:r>
          </a:p>
        </p:txBody>
      </p:sp>
      <p:sp>
        <p:nvSpPr>
          <p:cNvPr id="5" name="Shape 3">
            <a:extLst>
              <a:ext uri="{FF2B5EF4-FFF2-40B4-BE49-F238E27FC236}">
                <a16:creationId xmlns:a16="http://schemas.microsoft.com/office/drawing/2014/main" id="{26D7C95D-9E40-586B-5F8B-559D8986AA4C}"/>
              </a:ext>
            </a:extLst>
          </p:cNvPr>
          <p:cNvSpPr/>
          <p:nvPr/>
        </p:nvSpPr>
        <p:spPr>
          <a:xfrm>
            <a:off x="0" y="1438656"/>
            <a:ext cx="12192000" cy="73152"/>
          </a:xfrm>
          <a:prstGeom prst="rect">
            <a:avLst/>
          </a:prstGeom>
          <a:solidFill>
            <a:srgbClr val="4D38F5"/>
          </a:solidFill>
          <a:ln w="12700">
            <a:solidFill>
              <a:srgbClr val="4D38F5"/>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6" name="Picture 25">
            <a:extLst>
              <a:ext uri="{FF2B5EF4-FFF2-40B4-BE49-F238E27FC236}">
                <a16:creationId xmlns:a16="http://schemas.microsoft.com/office/drawing/2014/main" id="{84438631-C4D8-F711-CBCF-50638CB6F1D0}"/>
              </a:ext>
            </a:extLst>
          </p:cNvPr>
          <p:cNvPicPr>
            <a:picLocks noChangeAspect="1"/>
          </p:cNvPicPr>
          <p:nvPr/>
        </p:nvPicPr>
        <p:blipFill>
          <a:blip r:embed="rId3"/>
          <a:stretch>
            <a:fillRect/>
          </a:stretch>
        </p:blipFill>
        <p:spPr>
          <a:xfrm>
            <a:off x="9430871" y="337773"/>
            <a:ext cx="2680447" cy="890572"/>
          </a:xfrm>
          <a:prstGeom prst="rect">
            <a:avLst/>
          </a:prstGeom>
        </p:spPr>
      </p:pic>
      <p:sp>
        <p:nvSpPr>
          <p:cNvPr id="7" name="Text 6">
            <a:extLst>
              <a:ext uri="{FF2B5EF4-FFF2-40B4-BE49-F238E27FC236}">
                <a16:creationId xmlns:a16="http://schemas.microsoft.com/office/drawing/2014/main" id="{18523A11-1E45-8766-4D3E-FF1D5D91EA09}"/>
              </a:ext>
            </a:extLst>
          </p:cNvPr>
          <p:cNvSpPr/>
          <p:nvPr/>
        </p:nvSpPr>
        <p:spPr>
          <a:xfrm>
            <a:off x="910803" y="1838768"/>
            <a:ext cx="10370394" cy="3650210"/>
          </a:xfrm>
          <a:prstGeom prst="rect">
            <a:avLst/>
          </a:prstGeom>
          <a:noFill/>
          <a:ln/>
        </p:spPr>
        <p:txBody>
          <a:bodyPr wrap="square" lIns="381" tIns="381" rIns="381" bIns="381" rtlCol="0" anchor="t">
            <a:normAutofit fontScale="92500" lnSpcReduction="10000"/>
          </a:bodyPr>
          <a:lstStyle/>
          <a:p>
            <a:pPr marL="285750" indent="-285750">
              <a:buFont typeface="Arial"/>
              <a:buChar char="•"/>
            </a:pPr>
            <a:r>
              <a:rPr lang="en-US" sz="1650" dirty="0">
                <a:solidFill>
                  <a:srgbClr val="201E2E"/>
                </a:solidFill>
                <a:latin typeface="Figtree"/>
              </a:rPr>
              <a:t>Update proposed to the REC Performance Assurance Report Catalogue (PARC): </a:t>
            </a:r>
            <a:endParaRPr lang="en-US" dirty="0">
              <a:solidFill>
                <a:srgbClr val="000000"/>
              </a:solidFill>
              <a:latin typeface="Aptos" panose="02110004020202020204"/>
            </a:endParaRPr>
          </a:p>
          <a:p>
            <a:pPr marL="285750" indent="-285750">
              <a:buFont typeface="Arial"/>
              <a:buChar char="•"/>
            </a:pPr>
            <a:endParaRPr lang="en-US" sz="1650" dirty="0">
              <a:solidFill>
                <a:srgbClr val="201E2E"/>
              </a:solidFill>
              <a:latin typeface="Figtree"/>
            </a:endParaRPr>
          </a:p>
          <a:p>
            <a:pPr marL="742950" lvl="1" indent="-285750">
              <a:buFont typeface="Courier New"/>
              <a:buChar char="o"/>
            </a:pPr>
            <a:r>
              <a:rPr lang="en-US" sz="1650" dirty="0">
                <a:solidFill>
                  <a:srgbClr val="201E2E"/>
                </a:solidFill>
                <a:latin typeface="Figtree"/>
              </a:rPr>
              <a:t>Require TI Energy Suppliers to provide a monthly report on their TI performance and ad hoc report on error messages, </a:t>
            </a:r>
            <a:endParaRPr lang="en-US" dirty="0">
              <a:solidFill>
                <a:srgbClr val="000000"/>
              </a:solidFill>
              <a:latin typeface="Aptos" panose="02110004020202020204"/>
            </a:endParaRPr>
          </a:p>
          <a:p>
            <a:pPr marL="742950" lvl="1" indent="-285750">
              <a:buFont typeface="Courier New"/>
              <a:buChar char="o"/>
            </a:pPr>
            <a:endParaRPr lang="en-US" sz="1650" dirty="0">
              <a:solidFill>
                <a:srgbClr val="201E2E"/>
              </a:solidFill>
              <a:latin typeface="Figtree"/>
            </a:endParaRPr>
          </a:p>
          <a:p>
            <a:pPr marL="742950" lvl="1" indent="-285750">
              <a:buFont typeface="Courier New"/>
              <a:buChar char="o"/>
            </a:pPr>
            <a:r>
              <a:rPr lang="en-US" sz="1650" dirty="0">
                <a:solidFill>
                  <a:srgbClr val="201E2E"/>
                </a:solidFill>
                <a:latin typeface="Figtree"/>
              </a:rPr>
              <a:t>Require all Suppliers to provide ad hoc report on tariffs that cannot be accommodated by the TI API schema design, and</a:t>
            </a:r>
            <a:endParaRPr lang="en-US" dirty="0">
              <a:solidFill>
                <a:srgbClr val="000000"/>
              </a:solidFill>
              <a:latin typeface="Aptos" panose="02110004020202020204"/>
            </a:endParaRPr>
          </a:p>
          <a:p>
            <a:pPr marL="742950" lvl="1" indent="-285750">
              <a:buFont typeface="Courier New"/>
              <a:buChar char="o"/>
            </a:pPr>
            <a:endParaRPr lang="en-US" sz="1650" dirty="0">
              <a:solidFill>
                <a:srgbClr val="201E2E"/>
              </a:solidFill>
              <a:latin typeface="Figtree"/>
            </a:endParaRPr>
          </a:p>
          <a:p>
            <a:pPr marL="742950" lvl="1" indent="-285750">
              <a:buFont typeface="Courier New"/>
              <a:buChar char="o"/>
            </a:pPr>
            <a:r>
              <a:rPr lang="en-US" sz="1650" dirty="0">
                <a:solidFill>
                  <a:srgbClr val="201E2E"/>
                </a:solidFill>
                <a:latin typeface="Figtree"/>
              </a:rPr>
              <a:t>Document TI Monitoring Tool information collection</a:t>
            </a:r>
            <a:endParaRPr lang="en-US" dirty="0">
              <a:solidFill>
                <a:srgbClr val="000000"/>
              </a:solidFill>
              <a:latin typeface="Aptos" panose="02110004020202020204"/>
            </a:endParaRPr>
          </a:p>
          <a:p>
            <a:pPr marL="742950" lvl="1" indent="-285750">
              <a:buFont typeface="Courier New"/>
              <a:buChar char="o"/>
            </a:pPr>
            <a:endParaRPr lang="en-US" sz="1650" dirty="0">
              <a:solidFill>
                <a:srgbClr val="201E2E"/>
              </a:solidFill>
              <a:latin typeface="Figtree"/>
            </a:endParaRPr>
          </a:p>
          <a:p>
            <a:pPr marL="285750" indent="-285750">
              <a:buFont typeface="Arial"/>
              <a:buChar char="•"/>
            </a:pPr>
            <a:r>
              <a:rPr lang="en-US" sz="1650" dirty="0">
                <a:solidFill>
                  <a:srgbClr val="201E2E"/>
                </a:solidFill>
                <a:latin typeface="Figtree"/>
              </a:rPr>
              <a:t>I0323 issued for Impact Assessment on 05 June 2026 and three responses were received by 26 June 2026</a:t>
            </a:r>
            <a:endParaRPr lang="en-US" dirty="0"/>
          </a:p>
          <a:p>
            <a:pPr marL="285750" indent="-285750">
              <a:buFont typeface="Arial"/>
              <a:buChar char="•"/>
            </a:pPr>
            <a:endParaRPr lang="en-US" sz="1650" dirty="0">
              <a:solidFill>
                <a:srgbClr val="201E2E"/>
              </a:solidFill>
              <a:latin typeface="Figtree"/>
              <a:ea typeface="Figtree"/>
            </a:endParaRPr>
          </a:p>
          <a:p>
            <a:pPr marL="285750" indent="-285750">
              <a:buFont typeface="Arial"/>
              <a:buChar char="•"/>
            </a:pPr>
            <a:r>
              <a:rPr lang="en-US" sz="1650" dirty="0">
                <a:solidFill>
                  <a:srgbClr val="201E2E"/>
                </a:solidFill>
                <a:latin typeface="Figtree"/>
                <a:ea typeface="Figtree"/>
              </a:rPr>
              <a:t>Issued for Consultation on 13 Aug 2026 and </a:t>
            </a:r>
            <a:r>
              <a:rPr lang="en-US" sz="1650" b="1" dirty="0">
                <a:solidFill>
                  <a:srgbClr val="201E2E"/>
                </a:solidFill>
                <a:latin typeface="Figtree"/>
                <a:ea typeface="Figtree"/>
              </a:rPr>
              <a:t>responses requested by 07 Sept 2026</a:t>
            </a:r>
          </a:p>
          <a:p>
            <a:pPr marL="285750" indent="-285750">
              <a:buFont typeface="Arial"/>
              <a:buChar char="•"/>
            </a:pPr>
            <a:endParaRPr lang="en-US" sz="1650" b="1" dirty="0">
              <a:solidFill>
                <a:srgbClr val="201E2E"/>
              </a:solidFill>
              <a:latin typeface="Figtree"/>
              <a:ea typeface="Figtree"/>
            </a:endParaRPr>
          </a:p>
          <a:p>
            <a:pPr marL="914400"/>
            <a:r>
              <a:rPr lang="en-US" sz="1650" dirty="0">
                <a:solidFill>
                  <a:srgbClr val="201E2E"/>
                </a:solidFill>
                <a:ea typeface="+mn-lt"/>
                <a:cs typeface="+mn-lt"/>
                <a:hlinkClick r:id="rId4"/>
              </a:rPr>
              <a:t>Tariff Interoperability Phase 1a; Supplier Performance Assurance Requirements</a:t>
            </a:r>
            <a:endParaRPr lang="en-US" sz="1650" b="1" dirty="0">
              <a:solidFill>
                <a:srgbClr val="201E2E"/>
              </a:solidFill>
              <a:latin typeface="Figtree"/>
              <a:ea typeface="Figtree"/>
              <a:hlinkClick r:id="rId4"/>
            </a:endParaRPr>
          </a:p>
          <a:p>
            <a:endParaRPr lang="en-US" sz="1650" dirty="0">
              <a:solidFill>
                <a:srgbClr val="201E2E"/>
              </a:solidFill>
              <a:latin typeface="Figtree"/>
              <a:ea typeface="Figtree"/>
            </a:endParaRPr>
          </a:p>
          <a:p>
            <a:pPr marL="285750" indent="-285750">
              <a:buFont typeface="Arial"/>
              <a:buChar char="•"/>
            </a:pPr>
            <a:r>
              <a:rPr lang="en-US" sz="1650" dirty="0">
                <a:solidFill>
                  <a:srgbClr val="201E2E"/>
                </a:solidFill>
                <a:latin typeface="Figtree"/>
                <a:ea typeface="Figtree"/>
              </a:rPr>
              <a:t>Aim is to seek REC PAB approval on 29 Sept 2026</a:t>
            </a:r>
          </a:p>
        </p:txBody>
      </p:sp>
      <p:sp>
        <p:nvSpPr>
          <p:cNvPr id="82" name="Shape 31">
            <a:extLst>
              <a:ext uri="{FF2B5EF4-FFF2-40B4-BE49-F238E27FC236}">
                <a16:creationId xmlns:a16="http://schemas.microsoft.com/office/drawing/2014/main" id="{054499BD-2316-3046-0E3F-8762CAB566B9}"/>
              </a:ext>
            </a:extLst>
          </p:cNvPr>
          <p:cNvSpPr/>
          <p:nvPr/>
        </p:nvSpPr>
        <p:spPr>
          <a:xfrm>
            <a:off x="548640" y="5827647"/>
            <a:ext cx="10579608" cy="640080"/>
          </a:xfrm>
          <a:prstGeom prst="rect">
            <a:avLst/>
          </a:prstGeom>
          <a:solidFill>
            <a:srgbClr val="021E5E"/>
          </a:solidFill>
          <a:ln w="12700">
            <a:solidFill>
              <a:srgbClr val="021E5E"/>
            </a:solidFill>
            <a:prstDash val="solid"/>
          </a:ln>
        </p:spPr>
        <p:txBody>
          <a:bodyPr/>
          <a:lstStyle/>
          <a:p>
            <a:endParaRPr lang="en-GB" dirty="0"/>
          </a:p>
        </p:txBody>
      </p:sp>
      <p:sp>
        <p:nvSpPr>
          <p:cNvPr id="86" name="Text 32">
            <a:extLst>
              <a:ext uri="{FF2B5EF4-FFF2-40B4-BE49-F238E27FC236}">
                <a16:creationId xmlns:a16="http://schemas.microsoft.com/office/drawing/2014/main" id="{D42D3713-BA63-22B7-3D0F-53E767DA61B5}"/>
              </a:ext>
            </a:extLst>
          </p:cNvPr>
          <p:cNvSpPr/>
          <p:nvPr/>
        </p:nvSpPr>
        <p:spPr>
          <a:xfrm>
            <a:off x="1024128" y="6042572"/>
            <a:ext cx="1097280" cy="201168"/>
          </a:xfrm>
          <a:prstGeom prst="rect">
            <a:avLst/>
          </a:prstGeom>
          <a:noFill/>
          <a:ln/>
        </p:spPr>
        <p:txBody>
          <a:bodyPr wrap="square" lIns="0" tIns="0" rIns="0" bIns="0" rtlCol="0" anchor="ctr"/>
          <a:lstStyle/>
          <a:p>
            <a:pPr marL="0" indent="0">
              <a:buNone/>
            </a:pPr>
            <a:r>
              <a:rPr lang="en-US" sz="1200" b="1" dirty="0">
                <a:solidFill>
                  <a:srgbClr val="1EF395"/>
                </a:solidFill>
                <a:ea typeface="Figtree"/>
              </a:rPr>
              <a:t>Action</a:t>
            </a:r>
            <a:endParaRPr lang="en-US" sz="1200" dirty="0">
              <a:ea typeface="Figtree"/>
            </a:endParaRPr>
          </a:p>
        </p:txBody>
      </p:sp>
      <p:sp>
        <p:nvSpPr>
          <p:cNvPr id="90" name="Text 33">
            <a:extLst>
              <a:ext uri="{FF2B5EF4-FFF2-40B4-BE49-F238E27FC236}">
                <a16:creationId xmlns:a16="http://schemas.microsoft.com/office/drawing/2014/main" id="{F2D3BEFE-E1C9-0C6D-F3A9-426C4E6A9CE6}"/>
              </a:ext>
            </a:extLst>
          </p:cNvPr>
          <p:cNvSpPr/>
          <p:nvPr/>
        </p:nvSpPr>
        <p:spPr>
          <a:xfrm>
            <a:off x="2176272" y="5987708"/>
            <a:ext cx="8686800" cy="310896"/>
          </a:xfrm>
          <a:prstGeom prst="rect">
            <a:avLst/>
          </a:prstGeom>
          <a:noFill/>
          <a:ln/>
        </p:spPr>
        <p:txBody>
          <a:bodyPr wrap="square" lIns="254" tIns="254" rIns="254" bIns="254" rtlCol="0" anchor="ctr">
            <a:normAutofit/>
          </a:bodyPr>
          <a:lstStyle/>
          <a:p>
            <a:r>
              <a:rPr lang="en-US" sz="1200" b="1" dirty="0">
                <a:solidFill>
                  <a:schemeClr val="bg1"/>
                </a:solidFill>
                <a:latin typeface="Figtree"/>
                <a:ea typeface="Figtree"/>
                <a:cs typeface="Arial"/>
              </a:rPr>
              <a:t>Stakeholders requested to provide consultation responses by 07 Sept 2026</a:t>
            </a:r>
          </a:p>
        </p:txBody>
      </p:sp>
    </p:spTree>
    <p:extLst>
      <p:ext uri="{BB962C8B-B14F-4D97-AF65-F5344CB8AC3E}">
        <p14:creationId xmlns:p14="http://schemas.microsoft.com/office/powerpoint/2010/main" val="910454013"/>
      </p:ext>
    </p:extLst>
  </p:cSld>
  <p:clrMapOvr>
    <a:masterClrMapping/>
  </p:clrMapOvr>
</p:sld>
</file>

<file path=ppt/theme/theme1.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E9A7BE-F3FC-4754-9269-70FEF94BD939}">
  <ds:schemaRefs>
    <ds:schemaRef ds:uri="53a2f638-5852-43c9-9c33-b3ce8753f29c"/>
    <ds:schemaRef ds:uri="81d9b952-a132-4d77-a9d0-9ef686452be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56f5920-408a-468e-ac0d-d8a840070622"/>
    <ds:schemaRef ds:uri="9cc2d045-8e25-435d-815b-720e20c2c938"/>
  </ds:schemaRefs>
</ds:datastoreItem>
</file>

<file path=customXml/itemProps2.xml><?xml version="1.0" encoding="utf-8"?>
<ds:datastoreItem xmlns:ds="http://schemas.openxmlformats.org/officeDocument/2006/customXml" ds:itemID="{80A7B7E0-7182-4A3F-ADB9-CA72697BF1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A2E5A8-9896-470D-A3E9-6F4212BC9F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144</TotalTime>
  <Words>2405</Words>
  <Application>Microsoft Office PowerPoint</Application>
  <PresentationFormat>Widescreen</PresentationFormat>
  <Paragraphs>351</Paragraphs>
  <Slides>27</Slides>
  <Notes>21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Aptos</vt:lpstr>
      <vt:lpstr>Aptos Body</vt:lpstr>
      <vt:lpstr>Arial</vt:lpstr>
      <vt:lpstr>Calibri</vt:lpstr>
      <vt:lpstr>Courier New</vt:lpstr>
      <vt:lpstr>Figtree</vt:lpstr>
      <vt:lpstr>Figtree ExtraBold</vt:lpstr>
      <vt:lpstr>Figtree SemiBold</vt:lpstr>
      <vt:lpstr>Outfit</vt:lpstr>
      <vt:lpstr>Playfair Display</vt:lpstr>
      <vt:lpstr>Quattrocento Sans</vt:lpstr>
      <vt:lpstr>White theme</vt:lpstr>
      <vt:lpstr>Dark blue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Annex B: API Technical Specification</vt:lpstr>
      <vt:lpstr>PowerPoint Presentation</vt:lpstr>
      <vt:lpstr>PowerPoint Presentation</vt:lpstr>
      <vt:lpstr>PowerPoint Presentation</vt:lpstr>
      <vt:lpstr>PowerPoint Presentation</vt:lpstr>
      <vt:lpstr>Annex C: EMDS Changes</vt:lpstr>
      <vt:lpstr>PowerPoint Presentation</vt:lpstr>
      <vt:lpstr>PowerPoint Presentation</vt:lpstr>
      <vt:lpstr>PowerPoint Presentation</vt:lpstr>
      <vt:lpstr>Annex D: Standards Definition Document </vt:lpstr>
      <vt:lpstr>PowerPoint Presentation</vt:lpstr>
      <vt:lpstr>Consultation Next Steps</vt:lpstr>
      <vt:lpstr>PowerPoint Presentation</vt:lpstr>
      <vt:lpstr>PowerPoint Presentation</vt:lpstr>
      <vt:lpstr>PowerPoint Presentation</vt:lpstr>
      <vt:lpstr>Pilot Testing Update </vt:lpstr>
      <vt:lpstr>PowerPoint Presentation</vt:lpstr>
      <vt:lpstr>PowerPoint Presentation</vt:lpstr>
      <vt:lpstr>Any Other Business</vt:lpstr>
      <vt:lpstr>PowerPoint Presentation</vt:lpstr>
    </vt:vector>
  </TitlesOfParts>
  <Company>RECCo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 Technical Consultation</dc:title>
  <dc:subject>RECCo IWG API Technical Consultation</dc:subject>
  <dc:creator>OpenAI</dc:creator>
  <cp:lastModifiedBy>Edma HYSKAJ</cp:lastModifiedBy>
  <cp:revision>3</cp:revision>
  <dcterms:created xsi:type="dcterms:W3CDTF">2026-07-29T21:18:27Z</dcterms:created>
  <dcterms:modified xsi:type="dcterms:W3CDTF">2026-08-18T09:55:59Z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SIP_Label_6e012c00-73e0-4c5a-b205-28a930a96e5e_Enabled">
    <vt:lpwstr>true</vt:lpwstr>
  </property>
  <property fmtid="{D5CDD505-2E9C-101B-9397-08002B2CF9AE}" pid="4" name="MSIP_Label_6e012c00-73e0-4c5a-b205-28a930a96e5e_SetDate">
    <vt:lpwstr>2026-07-30T07:47:19Z</vt:lpwstr>
  </property>
  <property fmtid="{D5CDD505-2E9C-101B-9397-08002B2CF9AE}" pid="5" name="MSIP_Label_6e012c00-73e0-4c5a-b205-28a930a96e5e_Method">
    <vt:lpwstr>Standard</vt:lpwstr>
  </property>
  <property fmtid="{D5CDD505-2E9C-101B-9397-08002B2CF9AE}" pid="6" name="MSIP_Label_6e012c00-73e0-4c5a-b205-28a930a96e5e_Name">
    <vt:lpwstr>Internal and Partners</vt:lpwstr>
  </property>
  <property fmtid="{D5CDD505-2E9C-101B-9397-08002B2CF9AE}" pid="7" name="MSIP_Label_6e012c00-73e0-4c5a-b205-28a930a96e5e_SiteId">
    <vt:lpwstr>f59e1ee2-6e37-44df-b088-2e81f9d1b201</vt:lpwstr>
  </property>
  <property fmtid="{D5CDD505-2E9C-101B-9397-08002B2CF9AE}" pid="8" name="MSIP_Label_6e012c00-73e0-4c5a-b205-28a930a96e5e_ActionId">
    <vt:lpwstr>7060f0c5-b435-4bdc-aca5-fc127c70d821</vt:lpwstr>
  </property>
  <property fmtid="{D5CDD505-2E9C-101B-9397-08002B2CF9AE}" pid="9" name="MSIP_Label_6e012c00-73e0-4c5a-b205-28a930a96e5e_ContentBits">
    <vt:lpwstr>2</vt:lpwstr>
  </property>
  <property fmtid="{D5CDD505-2E9C-101B-9397-08002B2CF9AE}" pid="10" name="MSIP_Label_6e012c00-73e0-4c5a-b205-28a930a96e5e_Tag">
    <vt:lpwstr>10, 3, 0, 2</vt:lpwstr>
  </property>
  <property fmtid="{D5CDD505-2E9C-101B-9397-08002B2CF9AE}" pid="11" name="ClassificationContentMarkingFooterLocations">
    <vt:lpwstr>White theme:5\Dark blue theme:5</vt:lpwstr>
  </property>
  <property fmtid="{D5CDD505-2E9C-101B-9397-08002B2CF9AE}" pid="12"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3" name="MediaServiceImageTags">
    <vt:lpwstr/>
  </property>
  <property fmtid="{D5CDD505-2E9C-101B-9397-08002B2CF9AE}" pid="14" name="KIM_Activity">
    <vt:lpwstr>2;#Electricity Systems|acdf5bab-4ca5-1b6b-457d-04fe2fa8a1ba</vt:lpwstr>
  </property>
  <property fmtid="{D5CDD505-2E9C-101B-9397-08002B2CF9AE}" pid="15" name="_dlc_DocIdItemGuid">
    <vt:lpwstr>01824746-d2b0-4d30-9eb0-d630cb77bfb2</vt:lpwstr>
  </property>
  <property fmtid="{D5CDD505-2E9C-101B-9397-08002B2CF9AE}" pid="16" name="KIM_GovernmentBody">
    <vt:lpwstr>3;#DESNZ|bb335eaf-f697-16af-0755-aa8d4628e736</vt:lpwstr>
  </property>
  <property fmtid="{D5CDD505-2E9C-101B-9397-08002B2CF9AE}" pid="17" name="KIM_Function">
    <vt:lpwstr>1;#Energy supply and security|ca24af43-cb19-9c06-b7c6-7d5864afb0e5</vt:lpwstr>
  </property>
</Properties>
</file>