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83" r:id="rId6"/>
    <p:sldMasterId id="2147483686" r:id="rId7"/>
    <p:sldMasterId id="2147483718" r:id="rId8"/>
    <p:sldMasterId id="2147483724" r:id="rId9"/>
    <p:sldMasterId id="2147483746" r:id="rId10"/>
  </p:sldMasterIdLst>
  <p:notesMasterIdLst>
    <p:notesMasterId r:id="rId49"/>
  </p:notesMasterIdLst>
  <p:handoutMasterIdLst>
    <p:handoutMasterId r:id="rId50"/>
  </p:handoutMasterIdLst>
  <p:sldIdLst>
    <p:sldId id="256" r:id="rId11"/>
    <p:sldId id="269" r:id="rId12"/>
    <p:sldId id="263" r:id="rId13"/>
    <p:sldId id="279" r:id="rId14"/>
    <p:sldId id="265" r:id="rId15"/>
    <p:sldId id="278" r:id="rId16"/>
    <p:sldId id="332" r:id="rId17"/>
    <p:sldId id="2146848755" r:id="rId18"/>
    <p:sldId id="280" r:id="rId19"/>
    <p:sldId id="2146848756" r:id="rId20"/>
    <p:sldId id="2147377172" r:id="rId21"/>
    <p:sldId id="272" r:id="rId22"/>
    <p:sldId id="264" r:id="rId23"/>
    <p:sldId id="2147377175" r:id="rId24"/>
    <p:sldId id="270" r:id="rId25"/>
    <p:sldId id="271" r:id="rId26"/>
    <p:sldId id="2147377176" r:id="rId27"/>
    <p:sldId id="2147377177" r:id="rId28"/>
    <p:sldId id="274" r:id="rId29"/>
    <p:sldId id="268" r:id="rId30"/>
    <p:sldId id="2147377178" r:id="rId31"/>
    <p:sldId id="2147377179" r:id="rId32"/>
    <p:sldId id="2147377157" r:id="rId33"/>
    <p:sldId id="2147377183" r:id="rId34"/>
    <p:sldId id="2147377184" r:id="rId35"/>
    <p:sldId id="2147377185" r:id="rId36"/>
    <p:sldId id="2147377186" r:id="rId37"/>
    <p:sldId id="273" r:id="rId38"/>
    <p:sldId id="2147377163" r:id="rId39"/>
    <p:sldId id="2147377164" r:id="rId40"/>
    <p:sldId id="2147377165" r:id="rId41"/>
    <p:sldId id="2147377180" r:id="rId42"/>
    <p:sldId id="2147377181" r:id="rId43"/>
    <p:sldId id="2147377182" r:id="rId44"/>
    <p:sldId id="261" r:id="rId45"/>
    <p:sldId id="2147377187" r:id="rId46"/>
    <p:sldId id="2147377188" r:id="rId47"/>
    <p:sldId id="25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52366E-1A22-4F74-874C-A94396EA1215}" v="49" dt="2023-06-16T11:01:56.42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16/06/2023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16/06/2023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3941520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284812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59650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063364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91847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68165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59729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1141778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958316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33041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2593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8236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765556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30794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8124647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9006595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84154777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332106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4501642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776571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31571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2635607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14488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8744867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298576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43903862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034030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33837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5957188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716046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0843683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98472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62711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361507" y="6109801"/>
            <a:ext cx="10313994" cy="661044"/>
          </a:xfrm>
          <a:prstGeom prst="rect">
            <a:avLst/>
          </a:prstGeom>
          <a:solidFill>
            <a:srgbClr val="68A495"/>
          </a:solidFill>
          <a:ln w="12700" cap="flat" cmpd="sng" algn="ctr">
            <a:noFill/>
            <a:prstDash val="solid"/>
            <a:miter lim="800000"/>
          </a:ln>
          <a:effectLst/>
        </p:spPr>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white"/>
                </a:solidFill>
                <a:effectLst/>
                <a:uLnTx/>
                <a:uFillTx/>
                <a:latin typeface="Roboto Slab"/>
                <a:ea typeface="+mn-ea"/>
                <a:cs typeface="+mn-cs"/>
              </a:rPr>
              <a:t>PAB Members are invited to take the following action:</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prstClr val="white"/>
              </a:solidFill>
              <a:effectLst/>
              <a:uLnTx/>
              <a:uFillTx/>
              <a:latin typeface="Roboto Slab"/>
              <a:ea typeface="+mn-ea"/>
              <a:cs typeface="+mn-cs"/>
            </a:endParaRPr>
          </a:p>
        </p:txBody>
      </p:sp>
    </p:spTree>
    <p:extLst>
      <p:ext uri="{BB962C8B-B14F-4D97-AF65-F5344CB8AC3E}">
        <p14:creationId xmlns:p14="http://schemas.microsoft.com/office/powerpoint/2010/main" val="2000819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832179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122731767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979657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4303016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96085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556587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5.jpeg"/><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theme" Target="../theme/theme4.xml"/><Relationship Id="rId5" Type="http://schemas.openxmlformats.org/officeDocument/2006/relationships/slideLayout" Target="../slideLayouts/slideLayout28.xml"/><Relationship Id="rId4" Type="http://schemas.openxmlformats.org/officeDocument/2006/relationships/slideLayout" Target="../slideLayouts/slideLayout2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1.xml"/><Relationship Id="rId7" Type="http://schemas.openxmlformats.org/officeDocument/2006/relationships/image" Target="../media/image5.jpe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heme" Target="../theme/theme5.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2.png"/><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image" Target="../media/image1.png"/><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image" Target="../media/image1.png"/><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theme" Target="../theme/theme7.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6172152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 id="2147483745"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26559092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 id="21474837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hyperlink" Target="https://recportal.co.uk/rec-wiki-rec-events/-/knowledge_base/2023-05-may-/june-release-webinar-03-may-2023-?_com_liferay_knowledge_base_web_portlet_DisplayPortlet_kbFolderId=1191271051" TargetMode="Externa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8.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6.xml.rels><?xml version="1.0" encoding="UTF-8" standalone="yes"?>
<Relationships xmlns="http://schemas.openxmlformats.org/package/2006/relationships"><Relationship Id="rId8" Type="http://schemas.openxmlformats.org/officeDocument/2006/relationships/tags" Target="../tags/tag18.xml"/><Relationship Id="rId3" Type="http://schemas.openxmlformats.org/officeDocument/2006/relationships/tags" Target="../tags/tag13.xml"/><Relationship Id="rId7" Type="http://schemas.openxmlformats.org/officeDocument/2006/relationships/tags" Target="../tags/tag17.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10" Type="http://schemas.openxmlformats.org/officeDocument/2006/relationships/slideLayout" Target="../slideLayouts/slideLayout8.xml"/><Relationship Id="rId4" Type="http://schemas.openxmlformats.org/officeDocument/2006/relationships/tags" Target="../tags/tag14.xml"/><Relationship Id="rId9" Type="http://schemas.openxmlformats.org/officeDocument/2006/relationships/tags" Target="../tags/tag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mailto:Technicalenquiries@recmanager.co.uk"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hyperlink" Target="mailto:change.management@recmanager.co.uk" TargetMode="External"/><Relationship Id="rId2" Type="http://schemas.openxmlformats.org/officeDocument/2006/relationships/hyperlink" Target="mailto:elise.handy@recmanager.co.uk" TargetMode="External"/><Relationship Id="rId1" Type="http://schemas.openxmlformats.org/officeDocument/2006/relationships/slideLayout" Target="../slideLayouts/slideLayout12.xml"/><Relationship Id="rId4" Type="http://schemas.openxmlformats.org/officeDocument/2006/relationships/image" Target="../media/image10.gif"/></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hyperlink" Target="https://loqate.com/" TargetMode="External"/><Relationship Id="rId2" Type="http://schemas.openxmlformats.org/officeDocument/2006/relationships/hyperlink" Target="https://gbgplc.com/"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09 June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1517069272"/>
              </p:ext>
            </p:extLst>
          </p:nvPr>
        </p:nvGraphicFramePr>
        <p:xfrm>
          <a:off x="1072899" y="1150728"/>
          <a:ext cx="8812657" cy="5668724"/>
        </p:xfrm>
        <a:graphic>
          <a:graphicData uri="http://schemas.openxmlformats.org/drawingml/2006/table">
            <a:tbl>
              <a:tblPr firstRow="1" bandRow="1">
                <a:tableStyleId>{F5AB1C69-6EDB-4FF4-983F-18BD219EF322}</a:tableStyleId>
              </a:tblPr>
              <a:tblGrid>
                <a:gridCol w="404884">
                  <a:extLst>
                    <a:ext uri="{9D8B030D-6E8A-4147-A177-3AD203B41FA5}">
                      <a16:colId xmlns:a16="http://schemas.microsoft.com/office/drawing/2014/main" val="2119900406"/>
                    </a:ext>
                  </a:extLst>
                </a:gridCol>
                <a:gridCol w="4842375">
                  <a:extLst>
                    <a:ext uri="{9D8B030D-6E8A-4147-A177-3AD203B41FA5}">
                      <a16:colId xmlns:a16="http://schemas.microsoft.com/office/drawing/2014/main" val="1426387120"/>
                    </a:ext>
                  </a:extLst>
                </a:gridCol>
                <a:gridCol w="1362233">
                  <a:extLst>
                    <a:ext uri="{9D8B030D-6E8A-4147-A177-3AD203B41FA5}">
                      <a16:colId xmlns:a16="http://schemas.microsoft.com/office/drawing/2014/main" val="4252645404"/>
                    </a:ext>
                  </a:extLst>
                </a:gridCol>
                <a:gridCol w="2203165">
                  <a:extLst>
                    <a:ext uri="{9D8B030D-6E8A-4147-A177-3AD203B41FA5}">
                      <a16:colId xmlns:a16="http://schemas.microsoft.com/office/drawing/2014/main" val="1893307877"/>
                    </a:ext>
                  </a:extLst>
                </a:gridCol>
              </a:tblGrid>
              <a:tr h="398635">
                <a:tc>
                  <a:txBody>
                    <a:bodyPr/>
                    <a:lstStyle/>
                    <a:p>
                      <a:endParaRPr lang="en-GB" sz="1600" cap="all" spc="300" baseline="0">
                        <a:latin typeface="Roboto" panose="02000000000000000000" pitchFamily="2" charset="0"/>
                        <a:ea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cap="all" spc="300" baseline="0">
                          <a:latin typeface="Roboto"/>
                          <a:ea typeface="Roboto"/>
                        </a:rPr>
                        <a:t>Agenda Item</a:t>
                      </a:r>
                    </a:p>
                  </a:txBody>
                  <a:tcPr anchor="ctr"/>
                </a:tc>
                <a:tc>
                  <a:txBody>
                    <a:bodyPr/>
                    <a:lstStyle/>
                    <a:p>
                      <a:pPr algn="ctr"/>
                      <a:r>
                        <a:rPr lang="en-GB" sz="1600" cap="all" spc="300" baseline="0">
                          <a:latin typeface="Roboto"/>
                          <a:ea typeface="Roboto"/>
                        </a:rPr>
                        <a:t>TIME</a:t>
                      </a:r>
                    </a:p>
                  </a:txBody>
                  <a:tcPr anchor="ctr"/>
                </a:tc>
                <a:tc>
                  <a:txBody>
                    <a:bodyPr/>
                    <a:lstStyle/>
                    <a:p>
                      <a:r>
                        <a:rPr lang="en-GB" sz="1600" cap="all" spc="300" baseline="0">
                          <a:latin typeface="Roboto"/>
                          <a:ea typeface="Roboto"/>
                        </a:rPr>
                        <a:t>LEAD</a:t>
                      </a:r>
                    </a:p>
                  </a:txBody>
                  <a:tcPr anchor="ctr"/>
                </a:tc>
                <a:extLst>
                  <a:ext uri="{0D108BD9-81ED-4DB2-BD59-A6C34878D82A}">
                    <a16:rowId xmlns:a16="http://schemas.microsoft.com/office/drawing/2014/main" val="677238016"/>
                  </a:ext>
                </a:extLst>
              </a:tr>
              <a:tr h="398635">
                <a:tc>
                  <a:txBody>
                    <a:bodyPr/>
                    <a:lstStyle/>
                    <a:p>
                      <a:r>
                        <a:rPr lang="en-GB" sz="1200">
                          <a:effectLst/>
                          <a:latin typeface="Roboto Slab"/>
                          <a:ea typeface="Calibri" panose="020F0502020204030204" pitchFamily="34" charset="0"/>
                          <a:cs typeface="Arial"/>
                        </a:rPr>
                        <a:t>1</a:t>
                      </a:r>
                    </a:p>
                  </a:txBody>
                  <a:tcPr marL="68580" marR="68580" marT="0" marB="0" anchor="ctr"/>
                </a:tc>
                <a:tc>
                  <a:txBody>
                    <a:bodyPr/>
                    <a:lstStyle/>
                    <a:p>
                      <a:r>
                        <a:rPr lang="en-GB" sz="1200" b="1">
                          <a:effectLst/>
                          <a:latin typeface="Arial"/>
                          <a:ea typeface="Calibri"/>
                          <a:cs typeface="Arial"/>
                        </a:rPr>
                        <a:t>Introductions and Agreement of Agenda</a:t>
                      </a:r>
                      <a:endParaRPr lang="en-GB" sz="1200">
                        <a:effectLst/>
                        <a:latin typeface="Arial"/>
                        <a:ea typeface="Calibri"/>
                        <a:cs typeface="Arial"/>
                      </a:endParaRPr>
                    </a:p>
                  </a:txBody>
                  <a:tcPr marL="68580" marR="68580" marT="0" marB="0" anchor="ctr"/>
                </a:tc>
                <a:tc>
                  <a:txBody>
                    <a:bodyPr/>
                    <a:lstStyle/>
                    <a:p>
                      <a:pPr algn="ctr"/>
                      <a:r>
                        <a:rPr lang="en-GB" sz="1200" b="0">
                          <a:effectLst/>
                          <a:latin typeface="Arial"/>
                          <a:ea typeface="Calibri"/>
                          <a:cs typeface="Times New Roman"/>
                        </a:rPr>
                        <a:t>10:00</a:t>
                      </a:r>
                    </a:p>
                  </a:txBody>
                  <a:tcPr marL="68580" marR="68580" marT="0" marB="0" anchor="ctr"/>
                </a:tc>
                <a:tc>
                  <a:txBody>
                    <a:bodyPr/>
                    <a:lstStyle/>
                    <a:p>
                      <a:r>
                        <a:rPr lang="en-GB" sz="1200" b="0">
                          <a:effectLst/>
                          <a:latin typeface="Arial"/>
                          <a:ea typeface="Calibri"/>
                          <a:cs typeface="Times New Roman"/>
                        </a:rPr>
                        <a:t>Chair</a:t>
                      </a:r>
                    </a:p>
                  </a:txBody>
                  <a:tcPr marL="68580" marR="68580" marT="0" marB="0" anchor="ctr"/>
                </a:tc>
                <a:extLst>
                  <a:ext uri="{0D108BD9-81ED-4DB2-BD59-A6C34878D82A}">
                    <a16:rowId xmlns:a16="http://schemas.microsoft.com/office/drawing/2014/main" val="1597326714"/>
                  </a:ext>
                </a:extLst>
              </a:tr>
              <a:tr h="519959">
                <a:tc>
                  <a:txBody>
                    <a:bodyPr/>
                    <a:lstStyle/>
                    <a:p>
                      <a:r>
                        <a:rPr lang="en-GB" sz="1200">
                          <a:effectLst/>
                          <a:latin typeface="Roboto Slab"/>
                          <a:ea typeface="Calibri" panose="020F0502020204030204" pitchFamily="34" charset="0"/>
                          <a:cs typeface="Arial"/>
                        </a:rPr>
                        <a:t>2</a:t>
                      </a:r>
                    </a:p>
                  </a:txBody>
                  <a:tcPr marL="68580" marR="68580" marT="0" marB="0" anchor="ctr"/>
                </a:tc>
                <a:tc>
                  <a:txBody>
                    <a:bodyPr/>
                    <a:lstStyle/>
                    <a:p>
                      <a:r>
                        <a:rPr lang="en-GB" sz="1200" b="1">
                          <a:effectLst/>
                          <a:latin typeface="Arial"/>
                          <a:ea typeface="Calibri"/>
                          <a:cs typeface="Arial"/>
                        </a:rPr>
                        <a:t>Data Cleanse Update</a:t>
                      </a:r>
                      <a:endParaRPr lang="en-GB" sz="1200">
                        <a:effectLst/>
                        <a:latin typeface="Arial"/>
                        <a:ea typeface="Calibri"/>
                        <a:cs typeface="Arial"/>
                      </a:endParaRPr>
                    </a:p>
                    <a:p>
                      <a:pPr marL="171450" lvl="0" indent="-171450" algn="l">
                        <a:lnSpc>
                          <a:spcPct val="100000"/>
                        </a:lnSpc>
                        <a:spcBef>
                          <a:spcPts val="0"/>
                        </a:spcBef>
                        <a:spcAft>
                          <a:spcPts val="0"/>
                        </a:spcAft>
                        <a:buFont typeface="Arial"/>
                        <a:buChar char="•"/>
                      </a:pPr>
                      <a:r>
                        <a:rPr lang="en-GB" sz="1200" b="0" i="0" u="none" strike="noStrike" noProof="0">
                          <a:effectLst/>
                          <a:latin typeface="Arial"/>
                        </a:rPr>
                        <a:t>DC9 – Customer wants related MPANs to be unrelated to allow switch to new supplier</a:t>
                      </a:r>
                      <a:endParaRPr lang="en-GB">
                        <a:latin typeface="Arial"/>
                      </a:endParaRPr>
                    </a:p>
                  </a:txBody>
                  <a:tcPr marL="68580" marR="68580" marT="0" marB="0" anchor="ctr"/>
                </a:tc>
                <a:tc>
                  <a:txBody>
                    <a:bodyPr/>
                    <a:lstStyle/>
                    <a:p>
                      <a:pPr algn="ctr"/>
                      <a:r>
                        <a:rPr lang="en-GB" sz="1200" b="0">
                          <a:effectLst/>
                          <a:latin typeface="Arial"/>
                          <a:ea typeface="Calibri"/>
                          <a:cs typeface="Arial"/>
                        </a:rPr>
                        <a:t>10.05</a:t>
                      </a:r>
                    </a:p>
                  </a:txBody>
                  <a:tcPr marL="68580" marR="68580" marT="0" marB="0" anchor="ctr"/>
                </a:tc>
                <a:tc>
                  <a:txBody>
                    <a:bodyPr/>
                    <a:lstStyle/>
                    <a:p>
                      <a:r>
                        <a:rPr lang="en-GB" sz="1200" b="0">
                          <a:effectLst/>
                          <a:latin typeface="Arial"/>
                          <a:ea typeface="Calibri"/>
                          <a:cs typeface="Times New Roman"/>
                        </a:rPr>
                        <a:t>REC Performance Assurance Team</a:t>
                      </a:r>
                    </a:p>
                  </a:txBody>
                  <a:tcPr marL="68580" marR="68580" marT="0" marB="0" anchor="ctr"/>
                </a:tc>
                <a:extLst>
                  <a:ext uri="{0D108BD9-81ED-4DB2-BD59-A6C34878D82A}">
                    <a16:rowId xmlns:a16="http://schemas.microsoft.com/office/drawing/2014/main" val="2914561477"/>
                  </a:ext>
                </a:extLst>
              </a:tr>
              <a:tr h="398635">
                <a:tc>
                  <a:txBody>
                    <a:bodyPr/>
                    <a:lstStyle/>
                    <a:p>
                      <a:pPr lvl="0">
                        <a:buNone/>
                      </a:pPr>
                      <a:r>
                        <a:rPr lang="en-GB" sz="1200">
                          <a:effectLst/>
                          <a:latin typeface="Roboto Slab"/>
                          <a:ea typeface="Calibri" panose="020F0502020204030204" pitchFamily="34" charset="0"/>
                          <a:cs typeface="Arial"/>
                        </a:rPr>
                        <a:t>2a</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Data Cleanse Update</a:t>
                      </a:r>
                      <a:endParaRPr lang="en-US" b="1">
                        <a:latin typeface="Arial"/>
                      </a:endParaRPr>
                    </a:p>
                    <a:p>
                      <a:pPr marL="0" lvl="0" indent="0" algn="l">
                        <a:lnSpc>
                          <a:spcPct val="100000"/>
                        </a:lnSpc>
                        <a:spcBef>
                          <a:spcPts val="0"/>
                        </a:spcBef>
                        <a:spcAft>
                          <a:spcPts val="0"/>
                        </a:spcAft>
                        <a:buNone/>
                      </a:pPr>
                      <a:r>
                        <a:rPr lang="en-GB" sz="1200" b="0" i="0" u="none" strike="noStrike" noProof="0">
                          <a:effectLst/>
                          <a:latin typeface="Arial"/>
                        </a:rPr>
                        <a:t>• Data cleanse reporting</a:t>
                      </a:r>
                      <a:endParaRPr lang="en-GB">
                        <a:latin typeface="Arial"/>
                      </a:endParaRPr>
                    </a:p>
                  </a:txBody>
                  <a:tcPr marL="68580" marR="68580" marT="0" marB="0" anchor="ctr"/>
                </a:tc>
                <a:tc>
                  <a:txBody>
                    <a:bodyPr/>
                    <a:lstStyle/>
                    <a:p>
                      <a:pPr lvl="0" algn="ctr">
                        <a:buNone/>
                      </a:pPr>
                      <a:r>
                        <a:rPr lang="en-GB" sz="1200" b="0">
                          <a:effectLst/>
                          <a:latin typeface="Arial"/>
                          <a:ea typeface="Calibri"/>
                          <a:cs typeface="Arial"/>
                        </a:rPr>
                        <a:t>10.20</a:t>
                      </a:r>
                    </a:p>
                  </a:txBody>
                  <a:tcPr marL="68580" marR="68580" marT="0" marB="0" anchor="ctr"/>
                </a:tc>
                <a:tc>
                  <a:txBody>
                    <a:bodyPr/>
                    <a:lstStyle/>
                    <a:p>
                      <a:pPr lvl="0">
                        <a:buNone/>
                      </a:pPr>
                      <a:r>
                        <a:rPr lang="en-GB" sz="1200" b="0" i="0" u="none" strike="noStrike" noProof="0">
                          <a:solidFill>
                            <a:srgbClr val="000000"/>
                          </a:solidFill>
                          <a:effectLst/>
                          <a:latin typeface="Arial"/>
                        </a:rPr>
                        <a:t>REC Performance Assurance Team</a:t>
                      </a:r>
                      <a:endParaRPr lang="en-US">
                        <a:latin typeface="Arial"/>
                      </a:endParaRPr>
                    </a:p>
                  </a:txBody>
                  <a:tcPr marL="68580" marR="68580" marT="0" marB="0" anchor="ctr"/>
                </a:tc>
                <a:extLst>
                  <a:ext uri="{0D108BD9-81ED-4DB2-BD59-A6C34878D82A}">
                    <a16:rowId xmlns:a16="http://schemas.microsoft.com/office/drawing/2014/main" val="2067048578"/>
                  </a:ext>
                </a:extLst>
              </a:tr>
              <a:tr h="398635">
                <a:tc>
                  <a:txBody>
                    <a:bodyPr/>
                    <a:lstStyle/>
                    <a:p>
                      <a:r>
                        <a:rPr lang="en-GB" sz="1200">
                          <a:effectLst/>
                          <a:latin typeface="Roboto Slab"/>
                          <a:ea typeface="Calibri" panose="020F0502020204030204" pitchFamily="34" charset="0"/>
                          <a:cs typeface="Arial"/>
                        </a:rPr>
                        <a:t>3</a:t>
                      </a:r>
                    </a:p>
                  </a:txBody>
                  <a:tcPr marL="68580" marR="68580" marT="0" marB="0" anchor="ctr"/>
                </a:tc>
                <a:tc>
                  <a:txBody>
                    <a:bodyPr/>
                    <a:lstStyle/>
                    <a:p>
                      <a:pPr lvl="0">
                        <a:lnSpc>
                          <a:spcPct val="107000"/>
                        </a:lnSpc>
                        <a:buNone/>
                      </a:pPr>
                      <a:r>
                        <a:rPr lang="en-GB" sz="1200" b="1" i="0" u="none" strike="noStrike" noProof="0">
                          <a:effectLst/>
                          <a:latin typeface="Arial"/>
                        </a:rPr>
                        <a:t>Code Road Map Update</a:t>
                      </a:r>
                      <a:endParaRPr lang="en-US" b="1">
                        <a:latin typeface="Arial"/>
                      </a:endParaRPr>
                    </a:p>
                  </a:txBody>
                  <a:tcPr marL="68580" marR="68580" marT="0" marB="0" anchor="ctr"/>
                </a:tc>
                <a:tc>
                  <a:txBody>
                    <a:bodyPr/>
                    <a:lstStyle/>
                    <a:p>
                      <a:pPr algn="ctr"/>
                      <a:r>
                        <a:rPr lang="en-GB" sz="1200" b="0">
                          <a:effectLst/>
                          <a:latin typeface="Arial"/>
                          <a:ea typeface="Calibri"/>
                          <a:cs typeface="Arial"/>
                        </a:rPr>
                        <a:t>10.30</a:t>
                      </a:r>
                    </a:p>
                  </a:txBody>
                  <a:tcPr marL="68580" marR="68580" marT="0" marB="0" anchor="ctr"/>
                </a:tc>
                <a:tc>
                  <a:txBody>
                    <a:bodyPr/>
                    <a:lstStyle/>
                    <a:p>
                      <a:r>
                        <a:rPr lang="en-GB" sz="1200" b="0">
                          <a:effectLst/>
                          <a:latin typeface="Arial"/>
                          <a:ea typeface="Calibri"/>
                          <a:cs typeface="Times New Roman"/>
                        </a:rPr>
                        <a:t>REC Technical Services Team</a:t>
                      </a:r>
                    </a:p>
                  </a:txBody>
                  <a:tcPr marL="68580" marR="68580" marT="0" marB="0" anchor="ctr"/>
                </a:tc>
                <a:extLst>
                  <a:ext uri="{0D108BD9-81ED-4DB2-BD59-A6C34878D82A}">
                    <a16:rowId xmlns:a16="http://schemas.microsoft.com/office/drawing/2014/main" val="826957991"/>
                  </a:ext>
                </a:extLst>
              </a:tr>
              <a:tr h="554623">
                <a:tc>
                  <a:txBody>
                    <a:bodyPr/>
                    <a:lstStyle/>
                    <a:p>
                      <a:r>
                        <a:rPr lang="en-GB" sz="1200">
                          <a:effectLst/>
                          <a:latin typeface="Roboto Slab"/>
                          <a:ea typeface="Calibri" panose="020F0502020204030204" pitchFamily="34" charset="0"/>
                          <a:cs typeface="Arial"/>
                        </a:rPr>
                        <a:t>4</a:t>
                      </a:r>
                    </a:p>
                  </a:txBody>
                  <a:tcPr marL="68580" marR="68580" marT="0" marB="0" anchor="ctr"/>
                </a:tc>
                <a:tc>
                  <a:txBody>
                    <a:bodyPr/>
                    <a:lstStyle/>
                    <a:p>
                      <a:r>
                        <a:rPr lang="en-GB" sz="1200" b="1" dirty="0">
                          <a:effectLst/>
                          <a:latin typeface="Arial"/>
                          <a:ea typeface="Calibri"/>
                          <a:cs typeface="Arial"/>
                        </a:rPr>
                        <a:t>Change Update</a:t>
                      </a:r>
                    </a:p>
                    <a:p>
                      <a:pPr marL="171450" indent="-171450">
                        <a:buFont typeface="Arial" panose="020B0604020202020204" pitchFamily="34" charset="0"/>
                        <a:buChar char="•"/>
                      </a:pPr>
                      <a:r>
                        <a:rPr lang="en-GB" sz="1200" b="0" dirty="0">
                          <a:effectLst/>
                          <a:latin typeface="Arial"/>
                          <a:ea typeface="Calibri"/>
                          <a:cs typeface="Arial"/>
                        </a:rPr>
                        <a:t>R0092</a:t>
                      </a:r>
                    </a:p>
                    <a:p>
                      <a:pPr marL="171450" indent="-171450">
                        <a:buFont typeface="Arial" panose="020B0604020202020204" pitchFamily="34" charset="0"/>
                        <a:buChar char="•"/>
                      </a:pPr>
                      <a:r>
                        <a:rPr lang="en-GB" sz="1200" b="0" dirty="0">
                          <a:effectLst/>
                          <a:latin typeface="Arial"/>
                          <a:ea typeface="Calibri"/>
                          <a:cs typeface="Arial"/>
                        </a:rPr>
                        <a:t>R0006 SDEP-missing MTDs</a:t>
                      </a:r>
                    </a:p>
                  </a:txBody>
                  <a:tcPr marL="68580" marR="68580" marT="0" marB="0" anchor="ctr"/>
                </a:tc>
                <a:tc>
                  <a:txBody>
                    <a:bodyPr/>
                    <a:lstStyle/>
                    <a:p>
                      <a:pPr algn="ctr"/>
                      <a:r>
                        <a:rPr lang="en-GB" sz="1200" b="0">
                          <a:effectLst/>
                          <a:latin typeface="Arial"/>
                          <a:ea typeface="Calibri"/>
                          <a:cs typeface="Arial"/>
                        </a:rPr>
                        <a:t>10:45</a:t>
                      </a:r>
                    </a:p>
                  </a:txBody>
                  <a:tcPr marL="68580" marR="68580" marT="0" marB="0" anchor="ctr"/>
                </a:tc>
                <a:tc>
                  <a:txBody>
                    <a:bodyPr/>
                    <a:lstStyle/>
                    <a:p>
                      <a:r>
                        <a:rPr lang="en-GB" sz="1200" b="0">
                          <a:effectLst/>
                          <a:latin typeface="Arial"/>
                          <a:ea typeface="Calibri"/>
                          <a:cs typeface="Times New Roman"/>
                        </a:rPr>
                        <a:t>REC Change Team</a:t>
                      </a:r>
                    </a:p>
                  </a:txBody>
                  <a:tcPr marL="68580" marR="68580" marT="0" marB="0" anchor="ctr"/>
                </a:tc>
                <a:extLst>
                  <a:ext uri="{0D108BD9-81ED-4DB2-BD59-A6C34878D82A}">
                    <a16:rowId xmlns:a16="http://schemas.microsoft.com/office/drawing/2014/main" val="247672243"/>
                  </a:ext>
                </a:extLst>
              </a:tr>
              <a:tr h="554623">
                <a:tc>
                  <a:txBody>
                    <a:bodyPr/>
                    <a:lstStyle/>
                    <a:p>
                      <a:r>
                        <a:rPr lang="en-GB" sz="1200">
                          <a:effectLst/>
                          <a:latin typeface="Roboto Slab"/>
                          <a:ea typeface="Calibri" panose="020F0502020204030204" pitchFamily="34" charset="0"/>
                          <a:cs typeface="Arial"/>
                        </a:rPr>
                        <a:t>5</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14</a:t>
                      </a:r>
                    </a:p>
                    <a:p>
                      <a:pPr marL="285750" lvl="0" indent="-285750" algn="l">
                        <a:lnSpc>
                          <a:spcPct val="100000"/>
                        </a:lnSpc>
                        <a:spcBef>
                          <a:spcPts val="0"/>
                        </a:spcBef>
                        <a:spcAft>
                          <a:spcPts val="0"/>
                        </a:spcAft>
                        <a:buFont typeface="Arial" panose="020B0604020202020204" pitchFamily="34" charset="0"/>
                        <a:buChar char="•"/>
                      </a:pPr>
                      <a:r>
                        <a:rPr lang="en-GB" sz="1200" b="0" i="0" u="none" strike="noStrike" noProof="0">
                          <a:effectLst/>
                          <a:latin typeface="Arial"/>
                        </a:rPr>
                        <a:t>Issues identified with communicating with ‘white-label’ Suppliers. Escalations are not able to be followed.</a:t>
                      </a:r>
                      <a:endParaRPr lang="en-GB" b="0">
                        <a:latin typeface="Arial"/>
                      </a:endParaRPr>
                    </a:p>
                  </a:txBody>
                  <a:tcPr marL="68580" marR="68580" marT="0" marB="0" anchor="ctr"/>
                </a:tc>
                <a:tc>
                  <a:txBody>
                    <a:bodyPr/>
                    <a:lstStyle/>
                    <a:p>
                      <a:pPr algn="ctr"/>
                      <a:r>
                        <a:rPr lang="en-GB" sz="1200" b="0">
                          <a:effectLst/>
                          <a:latin typeface="Arial"/>
                          <a:ea typeface="Calibri"/>
                          <a:cs typeface="Arial"/>
                        </a:rPr>
                        <a:t> 10:55</a:t>
                      </a:r>
                    </a:p>
                  </a:txBody>
                  <a:tcPr marL="68580" marR="68580" marT="0" marB="0" anchor="ctr"/>
                </a:tc>
                <a:tc>
                  <a:txBody>
                    <a:bodyPr/>
                    <a:lstStyle/>
                    <a:p>
                      <a:r>
                        <a:rPr lang="en-GB" sz="1200" b="0">
                          <a:effectLst/>
                          <a:latin typeface="Arial"/>
                          <a:ea typeface="Calibri"/>
                          <a:cs typeface="Times New Roman"/>
                        </a:rPr>
                        <a:t>Lead Analyst</a:t>
                      </a:r>
                    </a:p>
                  </a:txBody>
                  <a:tcPr marL="68580" marR="68580" marT="0" marB="0" anchor="ctr"/>
                </a:tc>
                <a:extLst>
                  <a:ext uri="{0D108BD9-81ED-4DB2-BD59-A6C34878D82A}">
                    <a16:rowId xmlns:a16="http://schemas.microsoft.com/office/drawing/2014/main" val="1353133547"/>
                  </a:ext>
                </a:extLst>
              </a:tr>
              <a:tr h="693278">
                <a:tc>
                  <a:txBody>
                    <a:bodyPr/>
                    <a:lstStyle/>
                    <a:p>
                      <a:pPr lvl="0">
                        <a:buNone/>
                      </a:pPr>
                      <a:r>
                        <a:rPr lang="en-GB" sz="1200">
                          <a:effectLst/>
                          <a:latin typeface="Roboto Slab"/>
                          <a:ea typeface="Calibri" panose="020F0502020204030204" pitchFamily="34" charset="0"/>
                          <a:cs typeface="Arial"/>
                        </a:rPr>
                        <a:t>5a</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a:effectLst/>
                          <a:latin typeface="Arial"/>
                        </a:rPr>
                        <a:t>RIG Issues Update – Issue 15</a:t>
                      </a:r>
                    </a:p>
                    <a:p>
                      <a:pPr marL="285750" lvl="0" indent="-285750" algn="l">
                        <a:lnSpc>
                          <a:spcPct val="100000"/>
                        </a:lnSpc>
                        <a:spcBef>
                          <a:spcPts val="0"/>
                        </a:spcBef>
                        <a:spcAft>
                          <a:spcPts val="0"/>
                        </a:spcAft>
                        <a:buFont typeface="Arial" panose="020B0604020202020204" pitchFamily="34" charset="0"/>
                        <a:buChar char="•"/>
                      </a:pPr>
                      <a:r>
                        <a:rPr lang="en-GB" sz="1200" b="0" i="0" u="none" strike="noStrike" noProof="0">
                          <a:effectLst/>
                          <a:latin typeface="Arial"/>
                        </a:rPr>
                        <a:t>Early addition of ‘Expected Connection Type’ in to SDEP New/Additional MPAN request.</a:t>
                      </a:r>
                      <a:endParaRPr lang="en-GB" b="0">
                        <a:latin typeface="Arial"/>
                      </a:endParaRPr>
                    </a:p>
                    <a:p>
                      <a:pPr lvl="0" algn="l">
                        <a:lnSpc>
                          <a:spcPct val="100000"/>
                        </a:lnSpc>
                        <a:spcBef>
                          <a:spcPts val="0"/>
                        </a:spcBef>
                        <a:spcAft>
                          <a:spcPts val="0"/>
                        </a:spcAft>
                        <a:buNone/>
                      </a:pPr>
                      <a:endParaRPr lang="en-GB" sz="1200" b="0" i="0" u="none" strike="noStrike" noProof="0">
                        <a:effectLst/>
                        <a:latin typeface="Arial"/>
                      </a:endParaRPr>
                    </a:p>
                  </a:txBody>
                  <a:tcPr marL="68580" marR="68580" marT="0" marB="0" anchor="ctr"/>
                </a:tc>
                <a:tc>
                  <a:txBody>
                    <a:bodyPr/>
                    <a:lstStyle/>
                    <a:p>
                      <a:pPr lvl="0" algn="ctr">
                        <a:buNone/>
                      </a:pPr>
                      <a:r>
                        <a:rPr lang="en-GB" sz="1200" b="0">
                          <a:effectLst/>
                          <a:latin typeface="Arial"/>
                          <a:ea typeface="Calibri"/>
                          <a:cs typeface="Arial"/>
                        </a:rPr>
                        <a:t>11:05</a:t>
                      </a:r>
                    </a:p>
                  </a:txBody>
                  <a:tcPr marL="68580" marR="68580" marT="0" marB="0" anchor="ctr"/>
                </a:tc>
                <a:tc>
                  <a:txBody>
                    <a:bodyPr/>
                    <a:lstStyle/>
                    <a:p>
                      <a:pPr lvl="0">
                        <a:buNone/>
                      </a:pPr>
                      <a:r>
                        <a:rPr lang="en-GB" sz="1200" b="0" i="0" u="none" strike="noStrike" noProof="0">
                          <a:solidFill>
                            <a:srgbClr val="000000"/>
                          </a:solidFill>
                          <a:effectLst/>
                          <a:latin typeface="Arial"/>
                        </a:rPr>
                        <a:t>Lead Analyst</a:t>
                      </a:r>
                      <a:endParaRPr lang="en-US">
                        <a:latin typeface="Arial"/>
                      </a:endParaRPr>
                    </a:p>
                  </a:txBody>
                  <a:tcPr marL="68580" marR="68580" marT="0" marB="0" anchor="ctr"/>
                </a:tc>
                <a:extLst>
                  <a:ext uri="{0D108BD9-81ED-4DB2-BD59-A6C34878D82A}">
                    <a16:rowId xmlns:a16="http://schemas.microsoft.com/office/drawing/2014/main" val="3758465227"/>
                  </a:ext>
                </a:extLst>
              </a:tr>
              <a:tr h="554623">
                <a:tc>
                  <a:txBody>
                    <a:bodyPr/>
                    <a:lstStyle/>
                    <a:p>
                      <a:pPr lvl="0">
                        <a:buNone/>
                      </a:pPr>
                      <a:r>
                        <a:rPr lang="en-GB" sz="1200">
                          <a:effectLst/>
                          <a:latin typeface="Roboto Slab"/>
                          <a:ea typeface="Calibri" panose="020F0502020204030204" pitchFamily="34" charset="0"/>
                          <a:cs typeface="Arial"/>
                        </a:rPr>
                        <a:t>5b</a:t>
                      </a:r>
                    </a:p>
                  </a:txBody>
                  <a:tcPr marL="68580" marR="68580" marT="0" marB="0" anchor="ctr"/>
                </a:tc>
                <a:tc>
                  <a:txBody>
                    <a:bodyPr/>
                    <a:lstStyle/>
                    <a:p>
                      <a:pPr lvl="0" algn="l">
                        <a:lnSpc>
                          <a:spcPct val="100000"/>
                        </a:lnSpc>
                        <a:spcBef>
                          <a:spcPts val="0"/>
                        </a:spcBef>
                        <a:spcAft>
                          <a:spcPts val="0"/>
                        </a:spcAft>
                        <a:buNone/>
                      </a:pPr>
                      <a:r>
                        <a:rPr lang="en-GB" sz="1200" b="1" i="0" u="none" strike="noStrike" noProof="0" dirty="0">
                          <a:effectLst/>
                          <a:latin typeface="Arial"/>
                        </a:rPr>
                        <a:t>RIG Issues Update – Issue 16</a:t>
                      </a:r>
                      <a:endParaRPr lang="en-US" dirty="0">
                        <a:latin typeface="Arial"/>
                      </a:endParaRPr>
                    </a:p>
                    <a:p>
                      <a:pPr lvl="0" algn="l">
                        <a:lnSpc>
                          <a:spcPct val="100000"/>
                        </a:lnSpc>
                        <a:spcBef>
                          <a:spcPts val="0"/>
                        </a:spcBef>
                        <a:spcAft>
                          <a:spcPts val="0"/>
                        </a:spcAft>
                        <a:buNone/>
                      </a:pPr>
                      <a:r>
                        <a:rPr lang="en-GB" sz="1200" b="0" i="0" u="none" strike="noStrike" noProof="0" dirty="0">
                          <a:effectLst/>
                          <a:latin typeface="Arial"/>
                        </a:rPr>
                        <a:t>• GES Search returns showing no REL or UPRN. These meters are also not registered in CSS. Is this an issue that is being experienced by other market participants and how can it be resolved?</a:t>
                      </a:r>
                      <a:endParaRPr lang="en-GB" dirty="0">
                        <a:latin typeface="Arial"/>
                      </a:endParaRPr>
                    </a:p>
                  </a:txBody>
                  <a:tcPr marL="68580" marR="68580" marT="0" marB="0" anchor="ctr"/>
                </a:tc>
                <a:tc>
                  <a:txBody>
                    <a:bodyPr/>
                    <a:lstStyle/>
                    <a:p>
                      <a:pPr lvl="0" algn="ctr">
                        <a:buNone/>
                      </a:pPr>
                      <a:r>
                        <a:rPr lang="en-GB" sz="1200" b="0" dirty="0">
                          <a:effectLst/>
                          <a:latin typeface="Arial"/>
                          <a:ea typeface="Calibri"/>
                          <a:cs typeface="Arial"/>
                        </a:rPr>
                        <a:t>11.15</a:t>
                      </a:r>
                    </a:p>
                  </a:txBody>
                  <a:tcPr marL="68580" marR="68580" marT="0" marB="0" anchor="ctr"/>
                </a:tc>
                <a:tc>
                  <a:txBody>
                    <a:bodyPr/>
                    <a:lstStyle/>
                    <a:p>
                      <a:pPr lvl="0">
                        <a:buNone/>
                      </a:pPr>
                      <a:r>
                        <a:rPr lang="en-GB" sz="1200" b="0" i="0" u="none" strike="noStrike" noProof="0">
                          <a:solidFill>
                            <a:srgbClr val="000000"/>
                          </a:solidFill>
                          <a:effectLst/>
                          <a:latin typeface="Arial"/>
                        </a:rPr>
                        <a:t>Lead Analyst</a:t>
                      </a:r>
                      <a:endParaRPr lang="en-US">
                        <a:latin typeface="Arial"/>
                      </a:endParaRPr>
                    </a:p>
                  </a:txBody>
                  <a:tcPr marL="68580" marR="68580" marT="0" marB="0" anchor="ctr"/>
                </a:tc>
                <a:extLst>
                  <a:ext uri="{0D108BD9-81ED-4DB2-BD59-A6C34878D82A}">
                    <a16:rowId xmlns:a16="http://schemas.microsoft.com/office/drawing/2014/main" val="3054494936"/>
                  </a:ext>
                </a:extLst>
              </a:tr>
              <a:tr h="554623">
                <a:tc>
                  <a:txBody>
                    <a:bodyPr/>
                    <a:lstStyle/>
                    <a:p>
                      <a:pPr lvl="0">
                        <a:buNone/>
                      </a:pPr>
                      <a:r>
                        <a:rPr lang="en-GB" sz="1200">
                          <a:effectLst/>
                          <a:latin typeface="Roboto Slab"/>
                          <a:ea typeface="Calibri" panose="020F0502020204030204" pitchFamily="34" charset="0"/>
                          <a:cs typeface="Arial"/>
                        </a:rPr>
                        <a:t>6</a:t>
                      </a:r>
                    </a:p>
                  </a:txBody>
                  <a:tcPr marL="68580" marR="68580" marT="0" marB="0" anchor="ctr"/>
                </a:tc>
                <a:tc>
                  <a:txBody>
                    <a:bodyPr/>
                    <a:lstStyle/>
                    <a:p>
                      <a:pPr marL="0" lvl="0" indent="0">
                        <a:buNone/>
                      </a:pPr>
                      <a:r>
                        <a:rPr lang="en-GB" sz="1200" b="1">
                          <a:effectLst/>
                          <a:latin typeface="Arial"/>
                          <a:ea typeface="Calibri"/>
                          <a:cs typeface="Arial"/>
                        </a:rPr>
                        <a:t>AOB</a:t>
                      </a:r>
                    </a:p>
                  </a:txBody>
                  <a:tcPr marL="68580" marR="68580" marT="0" marB="0" anchor="ctr"/>
                </a:tc>
                <a:tc>
                  <a:txBody>
                    <a:bodyPr/>
                    <a:lstStyle/>
                    <a:p>
                      <a:pPr lvl="0" algn="ctr">
                        <a:buNone/>
                      </a:pPr>
                      <a:r>
                        <a:rPr lang="en-GB" sz="1200" b="0">
                          <a:effectLst/>
                          <a:latin typeface="Arial"/>
                          <a:ea typeface="Calibri"/>
                          <a:cs typeface="Arial"/>
                        </a:rPr>
                        <a:t>11:25</a:t>
                      </a:r>
                    </a:p>
                  </a:txBody>
                  <a:tcPr marL="68580" marR="68580" marT="0" marB="0" anchor="ctr"/>
                </a:tc>
                <a:tc>
                  <a:txBody>
                    <a:bodyPr/>
                    <a:lstStyle/>
                    <a:p>
                      <a:pPr lvl="0">
                        <a:buNone/>
                      </a:pPr>
                      <a:r>
                        <a:rPr lang="en-GB" sz="1200" b="0" i="0" u="none" strike="noStrike" noProof="0">
                          <a:effectLst/>
                          <a:latin typeface="Arial"/>
                        </a:rPr>
                        <a:t>All</a:t>
                      </a:r>
                      <a:endParaRPr lang="en-US">
                        <a:latin typeface="Arial"/>
                      </a:endParaRPr>
                    </a:p>
                  </a:txBody>
                  <a:tcPr marL="68580" marR="68580" marT="0" marB="0" anchor="ctr"/>
                </a:tc>
                <a:extLst>
                  <a:ext uri="{0D108BD9-81ED-4DB2-BD59-A6C34878D82A}">
                    <a16:rowId xmlns:a16="http://schemas.microsoft.com/office/drawing/2014/main" val="3064327622"/>
                  </a:ext>
                </a:extLst>
              </a:tr>
              <a:tr h="398635">
                <a:tc>
                  <a:txBody>
                    <a:bodyPr/>
                    <a:lstStyle/>
                    <a:p>
                      <a:r>
                        <a:rPr lang="en-GB" sz="1200">
                          <a:effectLst/>
                          <a:latin typeface="Roboto Slab"/>
                          <a:ea typeface="Calibri" panose="020F0502020204030204" pitchFamily="34" charset="0"/>
                          <a:cs typeface="Arial"/>
                        </a:rPr>
                        <a:t>7</a:t>
                      </a:r>
                    </a:p>
                  </a:txBody>
                  <a:tcPr marL="68580" marR="68580" marT="0" marB="0" anchor="ctr"/>
                </a:tc>
                <a:tc>
                  <a:txBody>
                    <a:bodyPr/>
                    <a:lstStyle/>
                    <a:p>
                      <a:r>
                        <a:rPr lang="en-GB" sz="1200" b="1">
                          <a:effectLst/>
                          <a:latin typeface="Arial"/>
                          <a:ea typeface="Calibri"/>
                          <a:cs typeface="Arial"/>
                        </a:rPr>
                        <a:t>Close</a:t>
                      </a:r>
                      <a:endParaRPr lang="en-GB" sz="1200">
                        <a:effectLst/>
                        <a:latin typeface="Arial"/>
                        <a:ea typeface="Calibri"/>
                        <a:cs typeface="Arial"/>
                      </a:endParaRPr>
                    </a:p>
                  </a:txBody>
                  <a:tcPr marL="68580" marR="68580" marT="0" marB="0" anchor="ctr"/>
                </a:tc>
                <a:tc>
                  <a:txBody>
                    <a:bodyPr/>
                    <a:lstStyle/>
                    <a:p>
                      <a:pPr algn="ctr"/>
                      <a:r>
                        <a:rPr lang="en-GB" sz="1200" b="0">
                          <a:effectLst/>
                          <a:latin typeface="Arial"/>
                          <a:cs typeface="Times New Roman"/>
                        </a:rPr>
                        <a:t>12.00</a:t>
                      </a:r>
                      <a:endParaRPr lang="en-US">
                        <a:latin typeface="Arial"/>
                      </a:endParaRPr>
                    </a:p>
                  </a:txBody>
                  <a:tcPr marL="68580" marR="68580" marT="0" marB="0" anchor="ctr"/>
                </a:tc>
                <a:tc>
                  <a:txBody>
                    <a:bodyPr/>
                    <a:lstStyle/>
                    <a:p>
                      <a:r>
                        <a:rPr lang="en-GB" sz="1200" b="0" dirty="0">
                          <a:effectLst/>
                          <a:latin typeface="Arial"/>
                          <a:ea typeface="Calibri"/>
                          <a:cs typeface="Times New Roman"/>
                        </a:rPr>
                        <a:t>Chair</a:t>
                      </a:r>
                    </a:p>
                  </a:txBody>
                  <a:tcPr marL="68580" marR="68580" marT="0" marB="0"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r>
              <a:rPr lang="en-GB">
                <a:latin typeface="Roboto"/>
                <a:ea typeface="Roboto"/>
                <a:cs typeface="Roboto"/>
              </a:rPr>
              <a:t>issue DC9 - </a:t>
            </a:r>
            <a:r>
              <a:rPr lang="en-GB" sz="2700" b="0">
                <a:latin typeface="Roboto"/>
                <a:ea typeface="Roboto"/>
                <a:cs typeface="Roboto"/>
              </a:rPr>
              <a:t>Customer requests related MPANs to be unrelated to allow switch to new supplier</a:t>
            </a: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922867" y="920162"/>
            <a:ext cx="9284855" cy="660111"/>
          </a:xfrm>
        </p:spPr>
        <p:txBody>
          <a:bodyPr anchor="ctr">
            <a:normAutofit fontScale="90000"/>
          </a:bodyPr>
          <a:lstStyle/>
          <a:p>
            <a:r>
              <a:rPr lang="en-GB">
                <a:latin typeface="Roboto"/>
                <a:ea typeface="Roboto"/>
                <a:cs typeface="Roboto"/>
              </a:rPr>
              <a:t>Data cleanse issue DC9 - </a:t>
            </a:r>
            <a:br>
              <a:rPr lang="en-GB">
                <a:latin typeface="Roboto"/>
                <a:ea typeface="Roboto"/>
                <a:cs typeface="Roboto"/>
              </a:rPr>
            </a:br>
            <a:r>
              <a:rPr lang="en-GB" b="0">
                <a:latin typeface="Roboto"/>
                <a:ea typeface="Roboto"/>
                <a:cs typeface="Roboto"/>
              </a:rPr>
              <a:t>Customer requests related MPANs to be unrelated to allow switch to new supplier</a:t>
            </a:r>
            <a:br>
              <a:rPr lang="en-GB">
                <a:latin typeface="Roboto"/>
                <a:ea typeface="Roboto"/>
                <a:cs typeface="Roboto"/>
              </a:rPr>
            </a:br>
            <a:endParaRPr lang="en-US">
              <a:cs typeface="Roboto"/>
            </a:endParaRPr>
          </a:p>
        </p:txBody>
      </p:sp>
      <p:sp>
        <p:nvSpPr>
          <p:cNvPr id="4" name="TextBox 3">
            <a:extLst>
              <a:ext uri="{FF2B5EF4-FFF2-40B4-BE49-F238E27FC236}">
                <a16:creationId xmlns:a16="http://schemas.microsoft.com/office/drawing/2014/main" id="{A237F2BC-E5F3-444D-1DDC-C558B1A08C8D}"/>
              </a:ext>
            </a:extLst>
          </p:cNvPr>
          <p:cNvSpPr txBox="1"/>
          <p:nvPr/>
        </p:nvSpPr>
        <p:spPr>
          <a:xfrm>
            <a:off x="921926" y="1740371"/>
            <a:ext cx="10000074" cy="490903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000"/>
              </a:spcBef>
            </a:pPr>
            <a:r>
              <a:rPr lang="en-US" sz="1400">
                <a:latin typeface="Roboto"/>
                <a:ea typeface="Roboto"/>
                <a:cs typeface="Segoe UI"/>
              </a:rPr>
              <a:t>Example query:</a:t>
            </a:r>
          </a:p>
          <a:p>
            <a:pPr>
              <a:spcBef>
                <a:spcPts val="1000"/>
              </a:spcBef>
            </a:pPr>
            <a:r>
              <a:rPr lang="en-US" sz="1400">
                <a:latin typeface="Roboto"/>
                <a:ea typeface="Roboto"/>
                <a:cs typeface="Segoe UI"/>
              </a:rPr>
              <a:t>Site has 2 MPANs that are currently related. </a:t>
            </a:r>
          </a:p>
          <a:p>
            <a:pPr>
              <a:spcBef>
                <a:spcPts val="1000"/>
              </a:spcBef>
            </a:pPr>
            <a:r>
              <a:rPr lang="en-US" sz="1400">
                <a:latin typeface="Roboto"/>
                <a:ea typeface="Roboto"/>
                <a:cs typeface="Segoe UI"/>
              </a:rPr>
              <a:t>One MPAN is </a:t>
            </a:r>
            <a:r>
              <a:rPr lang="en-US" sz="1400" err="1">
                <a:latin typeface="Roboto"/>
                <a:ea typeface="Roboto"/>
                <a:cs typeface="Segoe UI"/>
              </a:rPr>
              <a:t>energised</a:t>
            </a:r>
            <a:r>
              <a:rPr lang="en-US" sz="1400">
                <a:latin typeface="Roboto"/>
                <a:ea typeface="Roboto"/>
                <a:cs typeface="Segoe UI"/>
              </a:rPr>
              <a:t> with a meter (24/7 supply), the other MPAN is de-</a:t>
            </a:r>
            <a:r>
              <a:rPr lang="en-US" sz="1400" err="1">
                <a:latin typeface="Roboto"/>
                <a:ea typeface="Roboto"/>
                <a:cs typeface="Segoe UI"/>
              </a:rPr>
              <a:t>energised</a:t>
            </a:r>
            <a:r>
              <a:rPr lang="en-US" sz="1400">
                <a:latin typeface="Roboto"/>
                <a:ea typeface="Roboto"/>
                <a:cs typeface="Segoe UI"/>
              </a:rPr>
              <a:t> with a meter (heating circuit). The de-</a:t>
            </a:r>
            <a:r>
              <a:rPr lang="en-US" sz="1400" err="1">
                <a:latin typeface="Roboto"/>
                <a:ea typeface="Roboto"/>
                <a:cs typeface="Segoe UI"/>
              </a:rPr>
              <a:t>energised</a:t>
            </a:r>
            <a:r>
              <a:rPr lang="en-US" sz="1400">
                <a:latin typeface="Roboto"/>
                <a:ea typeface="Roboto"/>
                <a:cs typeface="Segoe UI"/>
              </a:rPr>
              <a:t> MPAN has not been used for since the electric heating was removed. </a:t>
            </a:r>
            <a:endParaRPr lang="en-US"/>
          </a:p>
          <a:p>
            <a:pPr>
              <a:spcBef>
                <a:spcPts val="1000"/>
              </a:spcBef>
            </a:pPr>
            <a:r>
              <a:rPr lang="en-US" sz="1400">
                <a:latin typeface="Roboto"/>
                <a:ea typeface="Roboto"/>
                <a:cs typeface="Segoe UI"/>
              </a:rPr>
              <a:t>The customer wants to switch supplier but the new supplier won’t offer the same tariff if they are required to take both MPANs so the customer wants them unrelated. </a:t>
            </a:r>
          </a:p>
          <a:p>
            <a:pPr>
              <a:spcBef>
                <a:spcPts val="1000"/>
              </a:spcBef>
            </a:pPr>
            <a:r>
              <a:rPr lang="en-US" sz="1400">
                <a:latin typeface="Roboto"/>
                <a:ea typeface="Roboto"/>
                <a:cs typeface="Segoe UI"/>
              </a:rPr>
              <a:t>The customer also doesn’t not want to pay to have the second unused meter removed which would allow them to be unrelated by the Supplier.</a:t>
            </a:r>
          </a:p>
          <a:p>
            <a:pPr>
              <a:spcBef>
                <a:spcPts val="1000"/>
              </a:spcBef>
            </a:pPr>
            <a:r>
              <a:rPr lang="en-US" sz="1400">
                <a:latin typeface="Roboto"/>
                <a:ea typeface="Roboto"/>
                <a:cs typeface="Segoe UI"/>
              </a:rPr>
              <a:t>If the Supplier unrelated these MPANs it would result in them appearing in the exception reports and is not in line with the principle of related MPANs. </a:t>
            </a:r>
          </a:p>
          <a:p>
            <a:pPr>
              <a:spcBef>
                <a:spcPts val="1000"/>
              </a:spcBef>
            </a:pPr>
            <a:r>
              <a:rPr lang="en-US" sz="1400">
                <a:latin typeface="Roboto"/>
                <a:ea typeface="Roboto"/>
                <a:cs typeface="Segoe UI"/>
              </a:rPr>
              <a:t>If the customer then ever re-</a:t>
            </a:r>
            <a:r>
              <a:rPr lang="en-US" sz="1400" err="1">
                <a:latin typeface="Roboto"/>
                <a:ea typeface="Roboto"/>
                <a:cs typeface="Segoe UI"/>
              </a:rPr>
              <a:t>energised</a:t>
            </a:r>
            <a:r>
              <a:rPr lang="en-US" sz="1400">
                <a:latin typeface="Roboto"/>
                <a:ea typeface="Roboto"/>
                <a:cs typeface="Segoe UI"/>
              </a:rPr>
              <a:t> the second MPAN they would need to be brought back together if they were with different suppliers. </a:t>
            </a:r>
          </a:p>
          <a:p>
            <a:pPr>
              <a:spcBef>
                <a:spcPts val="1000"/>
              </a:spcBef>
            </a:pPr>
            <a:r>
              <a:rPr lang="en-US" sz="1400">
                <a:latin typeface="Roboto"/>
                <a:ea typeface="Roboto"/>
                <a:cs typeface="Segoe UI"/>
              </a:rPr>
              <a:t>So is it acceptable for suppliers to unrelate MPANs where the off-peak  circuit has been de-</a:t>
            </a:r>
            <a:r>
              <a:rPr lang="en-US" sz="1400" err="1">
                <a:latin typeface="Roboto"/>
                <a:ea typeface="Roboto"/>
                <a:cs typeface="Segoe UI"/>
              </a:rPr>
              <a:t>energised</a:t>
            </a:r>
            <a:r>
              <a:rPr lang="en-US" sz="1400">
                <a:latin typeface="Roboto"/>
                <a:ea typeface="Roboto"/>
                <a:cs typeface="Segoe UI"/>
              </a:rPr>
              <a:t> for a period of time (tba) and the customer refused to have the unused meter removed due to the cost. </a:t>
            </a:r>
          </a:p>
          <a:p>
            <a:pPr>
              <a:spcBef>
                <a:spcPts val="1000"/>
              </a:spcBef>
            </a:pPr>
            <a:r>
              <a:rPr lang="en-US" sz="1400">
                <a:latin typeface="Roboto"/>
                <a:ea typeface="Roboto"/>
                <a:cs typeface="Segoe UI"/>
              </a:rPr>
              <a:t>They may have never used it since they moved into the property. </a:t>
            </a:r>
          </a:p>
          <a:p>
            <a:pPr>
              <a:spcBef>
                <a:spcPts val="1000"/>
              </a:spcBef>
            </a:pPr>
            <a:r>
              <a:rPr lang="en-US" sz="1400">
                <a:latin typeface="Roboto"/>
                <a:ea typeface="Roboto"/>
                <a:cs typeface="Segoe UI"/>
              </a:rPr>
              <a:t>If it is agreed that these MPAN can be split/remain split then we need an exception code to report these against and the rules around the code that aren't onerous on the consumer.</a:t>
            </a:r>
          </a:p>
        </p:txBody>
      </p:sp>
    </p:spTree>
    <p:extLst>
      <p:ext uri="{BB962C8B-B14F-4D97-AF65-F5344CB8AC3E}">
        <p14:creationId xmlns:p14="http://schemas.microsoft.com/office/powerpoint/2010/main" val="62999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SPRINT 1</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371229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lstStyle/>
          <a:p>
            <a:r>
              <a:rPr lang="en-GB" dirty="0"/>
              <a:t>Overview</a:t>
            </a:r>
          </a:p>
        </p:txBody>
      </p:sp>
      <p:sp>
        <p:nvSpPr>
          <p:cNvPr id="4" name="Text Placeholder 3">
            <a:extLst>
              <a:ext uri="{FF2B5EF4-FFF2-40B4-BE49-F238E27FC236}">
                <a16:creationId xmlns:a16="http://schemas.microsoft.com/office/drawing/2014/main" id="{B9E24182-BAE0-D19B-3C08-BCC9B9714017}"/>
              </a:ext>
            </a:extLst>
          </p:cNvPr>
          <p:cNvSpPr txBox="1">
            <a:spLocks/>
          </p:cNvSpPr>
          <p:nvPr/>
        </p:nvSpPr>
        <p:spPr>
          <a:xfrm>
            <a:off x="8014277" y="1675127"/>
            <a:ext cx="3064165" cy="2889594"/>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98934"/>
                </a:solidFill>
                <a:effectLst/>
                <a:uLnTx/>
                <a:uFillTx/>
                <a:latin typeface="Roboto" panose="02000000000000000000" pitchFamily="2" charset="0"/>
                <a:ea typeface="Roboto" panose="02000000000000000000" pitchFamily="2" charset="0"/>
                <a:cs typeface="+mn-cs"/>
              </a:rPr>
              <a:t>Key Actions &amp; Dates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PAB a</a:t>
            </a:r>
            <a:r>
              <a:rPr kumimoji="0" lang="en-GB" sz="1600" b="0" i="0" u="none" strike="noStrike" kern="1200" cap="none" spc="0" normalizeH="0" baseline="0" noProof="0" dirty="0" err="1">
                <a:ln>
                  <a:noFill/>
                </a:ln>
                <a:solidFill>
                  <a:srgbClr val="000000"/>
                </a:solidFill>
                <a:effectLst/>
                <a:uLnTx/>
                <a:uFillTx/>
                <a:latin typeface="Roboto" panose="02000000000000000000" pitchFamily="2" charset="0"/>
                <a:ea typeface="Roboto" panose="02000000000000000000" pitchFamily="2" charset="0"/>
                <a:cs typeface="+mn-cs"/>
              </a:rPr>
              <a:t>pproved</a:t>
            </a: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targets for the first sprint -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30 May 2023</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Code Manager to communicate targets to industry -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9 June 2023 newsletter &amp; RIG meeting, and email comms </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3-month performance review -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September 2023</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Sprint ends –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December 2023</a:t>
            </a:r>
          </a:p>
        </p:txBody>
      </p:sp>
      <p:sp>
        <p:nvSpPr>
          <p:cNvPr id="5" name="Text Placeholder 3">
            <a:extLst>
              <a:ext uri="{FF2B5EF4-FFF2-40B4-BE49-F238E27FC236}">
                <a16:creationId xmlns:a16="http://schemas.microsoft.com/office/drawing/2014/main" id="{4DF32656-C899-5E44-F892-ACB86A87D304}"/>
              </a:ext>
            </a:extLst>
          </p:cNvPr>
          <p:cNvSpPr txBox="1">
            <a:spLocks/>
          </p:cNvSpPr>
          <p:nvPr/>
        </p:nvSpPr>
        <p:spPr>
          <a:xfrm>
            <a:off x="4393626" y="1663355"/>
            <a:ext cx="3064165" cy="233801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498934"/>
                </a:solidFill>
                <a:effectLst/>
                <a:uLnTx/>
                <a:uFillTx/>
                <a:latin typeface="Roboto"/>
                <a:ea typeface="Roboto"/>
                <a:cs typeface="Roboto"/>
              </a:rPr>
              <a:t>Benefits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Alignment of efforts across industry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Focused resourcing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a:ea typeface="Roboto"/>
                <a:cs typeface="Roboto"/>
              </a:rPr>
              <a:t>Long-term and sustainable reduction </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3064165" cy="233801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98934"/>
                </a:solidFill>
                <a:effectLst/>
                <a:uLnTx/>
                <a:uFillTx/>
                <a:latin typeface="Roboto"/>
                <a:ea typeface="Roboto"/>
                <a:cs typeface="Roboto"/>
              </a:rPr>
              <a:t>Approach</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A sprint-based approach, selecting a small number of reports per sprint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Sprints of 3-6 months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Pot reduction targets approved by the PAB</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Monthly progress updates shared by the Code Manager at the RIG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a:endParaRPr>
          </a:p>
        </p:txBody>
      </p:sp>
      <p:sp>
        <p:nvSpPr>
          <p:cNvPr id="9" name="Text Placeholder 3">
            <a:extLst>
              <a:ext uri="{FF2B5EF4-FFF2-40B4-BE49-F238E27FC236}">
                <a16:creationId xmlns:a16="http://schemas.microsoft.com/office/drawing/2014/main" id="{5EF459CD-99F3-1299-E82C-C2818C02B87D}"/>
              </a:ext>
            </a:extLst>
          </p:cNvPr>
          <p:cNvSpPr txBox="1">
            <a:spLocks/>
          </p:cNvSpPr>
          <p:nvPr/>
        </p:nvSpPr>
        <p:spPr>
          <a:xfrm>
            <a:off x="946151" y="5681609"/>
            <a:ext cx="9004443" cy="390418"/>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PA Webinar Recording available </a:t>
            </a:r>
            <a:r>
              <a:rPr kumimoji="0" lang="en-GB" sz="1600" b="0" i="1"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hlinkClick r:id="rId2"/>
              </a:rPr>
              <a:t>here</a:t>
            </a:r>
            <a:endParaRPr kumimoji="0" lang="en-GB" sz="1600" b="0" i="1"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366984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6">
            <a:extLst>
              <a:ext uri="{FF2B5EF4-FFF2-40B4-BE49-F238E27FC236}">
                <a16:creationId xmlns:a16="http://schemas.microsoft.com/office/drawing/2014/main" id="{EF5D34AB-2BF6-1746-5AB3-41001A2BBA70}"/>
              </a:ext>
            </a:extLst>
          </p:cNvPr>
          <p:cNvSpPr>
            <a:spLocks noGrp="1"/>
          </p:cNvSpPr>
          <p:nvPr>
            <p:ph type="title"/>
          </p:nvPr>
        </p:nvSpPr>
        <p:spPr>
          <a:xfrm>
            <a:off x="874500" y="365124"/>
            <a:ext cx="8607430" cy="660111"/>
          </a:xfrm>
        </p:spPr>
        <p:txBody>
          <a:bodyPr>
            <a:normAutofit/>
          </a:bodyPr>
          <a:lstStyle/>
          <a:p>
            <a:r>
              <a:rPr lang="en-GB" dirty="0">
                <a:latin typeface="Arial"/>
                <a:ea typeface="Roboto"/>
                <a:cs typeface="Arial"/>
              </a:rPr>
              <a:t>Sprint 1 Targets</a:t>
            </a:r>
            <a:endParaRPr lang="en-US" dirty="0"/>
          </a:p>
        </p:txBody>
      </p:sp>
      <p:sp>
        <p:nvSpPr>
          <p:cNvPr id="13" name="Rectangle 12">
            <a:extLst>
              <a:ext uri="{FF2B5EF4-FFF2-40B4-BE49-F238E27FC236}">
                <a16:creationId xmlns:a16="http://schemas.microsoft.com/office/drawing/2014/main" id="{38D84121-CAD2-B963-7B98-2A63692F972E}"/>
              </a:ext>
            </a:extLst>
          </p:cNvPr>
          <p:cNvSpPr/>
          <p:nvPr/>
        </p:nvSpPr>
        <p:spPr>
          <a:xfrm>
            <a:off x="540511" y="1572767"/>
            <a:ext cx="10637520" cy="45516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a:ea typeface="+mn-ea"/>
              <a:cs typeface="Calibri"/>
            </a:endParaRPr>
          </a:p>
        </p:txBody>
      </p:sp>
      <p:graphicFrame>
        <p:nvGraphicFramePr>
          <p:cNvPr id="5" name="Table 5">
            <a:extLst>
              <a:ext uri="{FF2B5EF4-FFF2-40B4-BE49-F238E27FC236}">
                <a16:creationId xmlns:a16="http://schemas.microsoft.com/office/drawing/2014/main" id="{B2D8ADB3-8813-E6D2-A864-3002E7132C4A}"/>
              </a:ext>
            </a:extLst>
          </p:cNvPr>
          <p:cNvGraphicFramePr>
            <a:graphicFrameLocks noGrp="1"/>
          </p:cNvGraphicFramePr>
          <p:nvPr/>
        </p:nvGraphicFramePr>
        <p:xfrm>
          <a:off x="1545613" y="1684412"/>
          <a:ext cx="9100774" cy="3865632"/>
        </p:xfrm>
        <a:graphic>
          <a:graphicData uri="http://schemas.openxmlformats.org/drawingml/2006/table">
            <a:tbl>
              <a:tblPr firstRow="1" bandRow="1">
                <a:tableStyleId>{F5AB1C69-6EDB-4FF4-983F-18BD219EF322}</a:tableStyleId>
              </a:tblPr>
              <a:tblGrid>
                <a:gridCol w="3632571">
                  <a:extLst>
                    <a:ext uri="{9D8B030D-6E8A-4147-A177-3AD203B41FA5}">
                      <a16:colId xmlns:a16="http://schemas.microsoft.com/office/drawing/2014/main" val="3131143224"/>
                    </a:ext>
                  </a:extLst>
                </a:gridCol>
                <a:gridCol w="5468203">
                  <a:extLst>
                    <a:ext uri="{9D8B030D-6E8A-4147-A177-3AD203B41FA5}">
                      <a16:colId xmlns:a16="http://schemas.microsoft.com/office/drawing/2014/main" val="1378660008"/>
                    </a:ext>
                  </a:extLst>
                </a:gridCol>
              </a:tblGrid>
              <a:tr h="498765">
                <a:tc>
                  <a:txBody>
                    <a:bodyPr/>
                    <a:lstStyle/>
                    <a:p>
                      <a:r>
                        <a:rPr lang="en-GB" sz="1600" dirty="0">
                          <a:latin typeface="Roboto" panose="02000000000000000000" pitchFamily="2" charset="0"/>
                          <a:ea typeface="Roboto" panose="02000000000000000000" pitchFamily="2" charset="0"/>
                          <a:cs typeface="Roboto" panose="02000000000000000000" pitchFamily="2" charset="0"/>
                        </a:rPr>
                        <a:t>Report</a:t>
                      </a:r>
                    </a:p>
                  </a:txBody>
                  <a:tcPr anchor="ctr"/>
                </a:tc>
                <a:tc>
                  <a:txBody>
                    <a:bodyPr/>
                    <a:lstStyle/>
                    <a:p>
                      <a:r>
                        <a:rPr lang="en-GB" sz="1600" dirty="0">
                          <a:latin typeface="Roboto" panose="02000000000000000000" pitchFamily="2" charset="0"/>
                          <a:ea typeface="Roboto" panose="02000000000000000000" pitchFamily="2" charset="0"/>
                          <a:cs typeface="Roboto" panose="02000000000000000000" pitchFamily="2" charset="0"/>
                        </a:rPr>
                        <a:t>Approved Target</a:t>
                      </a:r>
                    </a:p>
                  </a:txBody>
                  <a:tcPr anchor="ctr"/>
                </a:tc>
                <a:extLst>
                  <a:ext uri="{0D108BD9-81ED-4DB2-BD59-A6C34878D82A}">
                    <a16:rowId xmlns:a16="http://schemas.microsoft.com/office/drawing/2014/main" val="1779308458"/>
                  </a:ext>
                </a:extLst>
              </a:tr>
              <a:tr h="861823">
                <a:tc>
                  <a:txBody>
                    <a:bodyPr/>
                    <a:lstStyle/>
                    <a:p>
                      <a:r>
                        <a:rPr lang="en-GB" sz="1400" dirty="0">
                          <a:latin typeface="Roboto" panose="02000000000000000000" pitchFamily="2" charset="0"/>
                          <a:ea typeface="Roboto" panose="02000000000000000000" pitchFamily="2" charset="0"/>
                          <a:cs typeface="Roboto" panose="02000000000000000000" pitchFamily="2" charset="0"/>
                        </a:rPr>
                        <a:t>Invalid Electricity MAP ID</a:t>
                      </a:r>
                    </a:p>
                  </a:txBody>
                  <a:tcPr anchor="ctr"/>
                </a:tc>
                <a:tc>
                  <a:txBody>
                    <a:bodyPr/>
                    <a:lstStyle/>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10% of current pot value i.e. 404 total meter points (based on May reports) </a:t>
                      </a:r>
                      <a:endParaRPr lang="en-GB" sz="14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682067565"/>
                  </a:ext>
                </a:extLst>
              </a:tr>
              <a:tr h="1252522">
                <a:tc>
                  <a:txBody>
                    <a:bodyPr/>
                    <a:lstStyle/>
                    <a:p>
                      <a:pPr marL="0" algn="l" defTabSz="914400" rtl="0" eaLnBrk="1" latinLnBrk="0" hangingPunct="1"/>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Report AR3C - Active Relationship/Unrestricted Standard Settlement Configuration (SSC)</a:t>
                      </a:r>
                    </a:p>
                  </a:txBody>
                  <a:tcPr anchor="ctr"/>
                </a:tc>
                <a:tc>
                  <a:txBody>
                    <a:bodyPr/>
                    <a:lstStyle/>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No MPANs over 12-months old</a:t>
                      </a:r>
                    </a:p>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Less than 5% of MPANs (or 1 MPAN if small population) over 6-months old</a:t>
                      </a:r>
                    </a:p>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Less than 25% (or 1 MPAN if small population) over 3-months old</a:t>
                      </a:r>
                    </a:p>
                  </a:txBody>
                  <a:tcPr anchor="ctr"/>
                </a:tc>
                <a:extLst>
                  <a:ext uri="{0D108BD9-81ED-4DB2-BD59-A6C34878D82A}">
                    <a16:rowId xmlns:a16="http://schemas.microsoft.com/office/drawing/2014/main" val="2808733932"/>
                  </a:ext>
                </a:extLst>
              </a:tr>
              <a:tr h="1252522">
                <a:tc>
                  <a:txBody>
                    <a:bodyPr/>
                    <a:lstStyle/>
                    <a:p>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Report 3A Unflagged </a:t>
                      </a:r>
                      <a:r>
                        <a:rPr lang="en-GB" sz="1400" dirty="0">
                          <a:latin typeface="Roboto" panose="02000000000000000000" pitchFamily="2" charset="0"/>
                          <a:ea typeface="Roboto" panose="02000000000000000000" pitchFamily="2" charset="0"/>
                          <a:cs typeface="Roboto" panose="02000000000000000000" pitchFamily="2" charset="0"/>
                        </a:rPr>
                        <a:t>- related MTC(s) that are not in an active relationship</a:t>
                      </a:r>
                    </a:p>
                  </a:txBody>
                  <a:tcPr anchor="ctr"/>
                </a:tc>
                <a:tc>
                  <a:txBody>
                    <a:bodyPr/>
                    <a:lstStyle/>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No MPANs over 12-months old</a:t>
                      </a:r>
                    </a:p>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Less than 5% of MPANs (or 1 MPAN if small population) over 6-months old</a:t>
                      </a:r>
                    </a:p>
                    <a:p>
                      <a:pPr marL="285750" indent="-285750">
                        <a:buFont typeface="Arial" panose="020B0604020202020204" pitchFamily="34" charset="0"/>
                        <a:buChar char="•"/>
                      </a:pPr>
                      <a:r>
                        <a:rPr lang="en-GB" sz="14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Less than 25% of MPANs (or 1 MPAN if small population) over 3-months old</a:t>
                      </a:r>
                    </a:p>
                  </a:txBody>
                  <a:tcPr anchor="ctr"/>
                </a:tc>
                <a:extLst>
                  <a:ext uri="{0D108BD9-81ED-4DB2-BD59-A6C34878D82A}">
                    <a16:rowId xmlns:a16="http://schemas.microsoft.com/office/drawing/2014/main" val="2215836754"/>
                  </a:ext>
                </a:extLst>
              </a:tr>
            </a:tbl>
          </a:graphicData>
        </a:graphic>
      </p:graphicFrame>
    </p:spTree>
    <p:extLst>
      <p:ext uri="{BB962C8B-B14F-4D97-AF65-F5344CB8AC3E}">
        <p14:creationId xmlns:p14="http://schemas.microsoft.com/office/powerpoint/2010/main" val="3629117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Smart Meter Type/MTC Mismatch report</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551629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84920-6165-5826-D9F5-BAF7EEAE6136}"/>
              </a:ext>
            </a:extLst>
          </p:cNvPr>
          <p:cNvSpPr>
            <a:spLocks noGrp="1"/>
          </p:cNvSpPr>
          <p:nvPr>
            <p:ph type="title"/>
          </p:nvPr>
        </p:nvSpPr>
        <p:spPr/>
        <p:txBody>
          <a:bodyPr>
            <a:normAutofit fontScale="90000"/>
          </a:bodyPr>
          <a:lstStyle/>
          <a:p>
            <a:r>
              <a:rPr lang="en-GB"/>
              <a:t>Smart Meter Type/MTC Mismatch report</a:t>
            </a:r>
            <a:endParaRPr lang="en-GB" dirty="0"/>
          </a:p>
        </p:txBody>
      </p:sp>
      <p:sp>
        <p:nvSpPr>
          <p:cNvPr id="6" name="Text Placeholder 3">
            <a:extLst>
              <a:ext uri="{FF2B5EF4-FFF2-40B4-BE49-F238E27FC236}">
                <a16:creationId xmlns:a16="http://schemas.microsoft.com/office/drawing/2014/main" id="{1D82DACF-4F95-DA46-9C6F-A7C54DB28F38}"/>
              </a:ext>
            </a:extLst>
          </p:cNvPr>
          <p:cNvSpPr txBox="1">
            <a:spLocks/>
          </p:cNvSpPr>
          <p:nvPr/>
        </p:nvSpPr>
        <p:spPr>
          <a:xfrm>
            <a:off x="946151" y="1663355"/>
            <a:ext cx="9284855" cy="432180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The issue of MTC mismatch for smart meters was first raised in February 2020 through the MRA IREG.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It was then brought through into the DWG in March 2020, and the production of this report was agreed as industry believed it posed issues for switching.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The requirement for smart meters to be set with a credit MTC was originally stated within the MRA DTC Annex C document. This document was moved under the REC and can now be found on EMAR as the ‘Legacy DTC Annex C’.</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On transition, it was agreed the report would continue to be produced under the REC Code Manager arrangements.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Roboto"/>
                <a:ea typeface="Roboto"/>
                <a:cs typeface="Roboto"/>
              </a:rPr>
              <a:t>Feedback has been received from Parties in recent months as to whether this issue still poses any negative impact.</a:t>
            </a:r>
          </a:p>
        </p:txBody>
      </p:sp>
    </p:spTree>
    <p:extLst>
      <p:ext uri="{BB962C8B-B14F-4D97-AF65-F5344CB8AC3E}">
        <p14:creationId xmlns:p14="http://schemas.microsoft.com/office/powerpoint/2010/main" val="2400526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a:latin typeface="Roboto"/>
                <a:ea typeface="Roboto"/>
                <a:cs typeface="Roboto"/>
              </a:rPr>
              <a:t>2A.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r>
              <a:rPr lang="en-GB">
                <a:latin typeface="Roboto"/>
                <a:ea typeface="Roboto"/>
                <a:cs typeface="Roboto"/>
              </a:rPr>
              <a:t>Data Cleanse reporting</a:t>
            </a: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401271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78135" y="2143610"/>
            <a:ext cx="6966527" cy="1325563"/>
          </a:xfrm>
        </p:spPr>
        <p:txBody>
          <a:bodyPr/>
          <a:lstStyle/>
          <a:p>
            <a:r>
              <a:rPr lang="en-GB">
                <a:latin typeface="Roboto"/>
                <a:ea typeface="Roboto"/>
                <a:cs typeface="Roboto"/>
              </a:rPr>
              <a:t>3. Code road map update</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technical services team</a:t>
            </a:r>
          </a:p>
        </p:txBody>
      </p:sp>
    </p:spTree>
    <p:extLst>
      <p:ext uri="{BB962C8B-B14F-4D97-AF65-F5344CB8AC3E}">
        <p14:creationId xmlns:p14="http://schemas.microsoft.com/office/powerpoint/2010/main" val="605192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lstStyle/>
          <a:p>
            <a:r>
              <a:rPr lang="en-GB"/>
              <a:t>Latest news</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p:txBody>
          <a:bodyPr vert="horz" lIns="91440" tIns="45720" rIns="91440" bIns="45720" rtlCol="0" anchor="t">
            <a:normAutofit/>
          </a:bodyPr>
          <a:lstStyle/>
          <a:p>
            <a:r>
              <a:rPr lang="en-GB" sz="1400">
                <a:latin typeface="Roboto"/>
                <a:ea typeface="Roboto"/>
                <a:cs typeface="Roboto"/>
              </a:rPr>
              <a:t>Roadmap launched end March 2023</a:t>
            </a:r>
          </a:p>
          <a:p>
            <a:r>
              <a:rPr lang="en-GB" sz="1400">
                <a:latin typeface="Roboto"/>
                <a:ea typeface="Roboto"/>
                <a:cs typeface="Roboto"/>
              </a:rPr>
              <a:t>Presents priority areas for evolving the REC for maximum benefit to stakeholders</a:t>
            </a:r>
          </a:p>
          <a:p>
            <a:r>
              <a:rPr lang="en-GB" sz="1400">
                <a:latin typeface="Roboto"/>
                <a:ea typeface="Roboto"/>
                <a:cs typeface="Roboto"/>
              </a:rPr>
              <a:t>Set out 35 ‘epics’ </a:t>
            </a:r>
            <a:r>
              <a:rPr lang="en-GB" sz="1400" err="1">
                <a:latin typeface="Roboto"/>
                <a:ea typeface="Roboto"/>
                <a:cs typeface="Roboto"/>
              </a:rPr>
              <a:t>RECCo</a:t>
            </a:r>
            <a:r>
              <a:rPr lang="en-GB" sz="1400">
                <a:latin typeface="Roboto"/>
                <a:ea typeface="Roboto"/>
                <a:cs typeface="Roboto"/>
              </a:rPr>
              <a:t> and the Code Manager planned to work on in the first quarter</a:t>
            </a:r>
          </a:p>
          <a:p>
            <a:endParaRPr lang="en-GB" sz="1400">
              <a:cs typeface="Roboto"/>
            </a:endParaRPr>
          </a:p>
          <a:p>
            <a:r>
              <a:rPr lang="en-GB" sz="1400">
                <a:latin typeface="Roboto"/>
                <a:ea typeface="Roboto"/>
                <a:cs typeface="Roboto"/>
              </a:rPr>
              <a:t>2 months in:</a:t>
            </a:r>
          </a:p>
          <a:p>
            <a:pPr lvl="1"/>
            <a:r>
              <a:rPr lang="en-GB" sz="1400">
                <a:latin typeface="Roboto"/>
                <a:ea typeface="Roboto"/>
                <a:cs typeface="Roboto"/>
              </a:rPr>
              <a:t>8 epics complete</a:t>
            </a:r>
          </a:p>
          <a:p>
            <a:pPr lvl="1"/>
            <a:r>
              <a:rPr lang="en-GB" sz="1400">
                <a:latin typeface="Roboto"/>
                <a:ea typeface="Roboto"/>
                <a:cs typeface="Roboto"/>
              </a:rPr>
              <a:t>33 in progress</a:t>
            </a:r>
          </a:p>
          <a:p>
            <a:pPr lvl="1"/>
            <a:endParaRPr lang="en-GB" sz="1400">
              <a:cs typeface="Roboto"/>
            </a:endParaRPr>
          </a:p>
          <a:p>
            <a:r>
              <a:rPr lang="en-GB" sz="1400">
                <a:latin typeface="Roboto"/>
                <a:ea typeface="Roboto"/>
                <a:cs typeface="Roboto"/>
              </a:rPr>
              <a:t>Preparation underway for roadmap refresh end June 2023</a:t>
            </a:r>
          </a:p>
        </p:txBody>
      </p:sp>
      <p:pic>
        <p:nvPicPr>
          <p:cNvPr id="1026" name="Picture 2" descr="Free Asphalt Road Between Brown Trees Stock Photo">
            <a:extLst>
              <a:ext uri="{FF2B5EF4-FFF2-40B4-BE49-F238E27FC236}">
                <a16:creationId xmlns:a16="http://schemas.microsoft.com/office/drawing/2014/main" id="{264050BC-3FB2-5971-DCBC-8C5DE5FB4D8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37" t="19865" r="25318"/>
          <a:stretch/>
        </p:blipFill>
        <p:spPr bwMode="auto">
          <a:xfrm>
            <a:off x="838200" y="1741538"/>
            <a:ext cx="2075121" cy="4556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858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Completed epics</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nvPr>
        </p:nvGraphicFramePr>
        <p:xfrm>
          <a:off x="531628" y="1286946"/>
          <a:ext cx="11323676" cy="4833214"/>
        </p:xfrm>
        <a:graphic>
          <a:graphicData uri="http://schemas.openxmlformats.org/drawingml/2006/table">
            <a:tbl>
              <a:tblPr firstRow="1" bandRow="1">
                <a:tableStyleId>{F5AB1C69-6EDB-4FF4-983F-18BD219EF322}</a:tableStyleId>
              </a:tblPr>
              <a:tblGrid>
                <a:gridCol w="2027014">
                  <a:extLst>
                    <a:ext uri="{9D8B030D-6E8A-4147-A177-3AD203B41FA5}">
                      <a16:colId xmlns:a16="http://schemas.microsoft.com/office/drawing/2014/main" val="2471776031"/>
                    </a:ext>
                  </a:extLst>
                </a:gridCol>
                <a:gridCol w="1857210">
                  <a:extLst>
                    <a:ext uri="{9D8B030D-6E8A-4147-A177-3AD203B41FA5}">
                      <a16:colId xmlns:a16="http://schemas.microsoft.com/office/drawing/2014/main" val="1717559852"/>
                    </a:ext>
                  </a:extLst>
                </a:gridCol>
                <a:gridCol w="3321754">
                  <a:extLst>
                    <a:ext uri="{9D8B030D-6E8A-4147-A177-3AD203B41FA5}">
                      <a16:colId xmlns:a16="http://schemas.microsoft.com/office/drawing/2014/main" val="2119900406"/>
                    </a:ext>
                  </a:extLst>
                </a:gridCol>
                <a:gridCol w="4117698">
                  <a:extLst>
                    <a:ext uri="{9D8B030D-6E8A-4147-A177-3AD203B41FA5}">
                      <a16:colId xmlns:a16="http://schemas.microsoft.com/office/drawing/2014/main" val="1893307877"/>
                    </a:ext>
                  </a:extLst>
                </a:gridCol>
              </a:tblGrid>
              <a:tr h="370840">
                <a:tc>
                  <a:txBody>
                    <a:bodyPr/>
                    <a:lstStyle/>
                    <a:p>
                      <a:r>
                        <a:rPr lang="en-GB" sz="1600" cap="all" spc="300" baseline="0">
                          <a:latin typeface="Roboto" panose="02000000000000000000" pitchFamily="2" charset="0"/>
                          <a:ea typeface="Roboto" panose="02000000000000000000" pitchFamily="2" charset="0"/>
                        </a:rPr>
                        <a:t>Theme</a:t>
                      </a:r>
                    </a:p>
                  </a:txBody>
                  <a:tcPr anchor="ctr"/>
                </a:tc>
                <a:tc>
                  <a:txBody>
                    <a:bodyPr/>
                    <a:lstStyle/>
                    <a:p>
                      <a:r>
                        <a:rPr lang="en-GB" sz="1600" cap="all" spc="300" baseline="0">
                          <a:latin typeface="Roboto" panose="02000000000000000000" pitchFamily="2" charset="0"/>
                          <a:ea typeface="Roboto" panose="02000000000000000000" pitchFamily="2" charset="0"/>
                        </a:rPr>
                        <a:t>Sub-theme</a:t>
                      </a:r>
                    </a:p>
                  </a:txBody>
                  <a:tcPr anchor="ctr"/>
                </a:tc>
                <a:tc>
                  <a:txBody>
                    <a:bodyPr/>
                    <a:lstStyle/>
                    <a:p>
                      <a:r>
                        <a:rPr lang="en-GB" sz="1600" cap="all" spc="300" baseline="0">
                          <a:latin typeface="Roboto" panose="02000000000000000000" pitchFamily="2" charset="0"/>
                          <a:ea typeface="Roboto" panose="02000000000000000000" pitchFamily="2" charset="0"/>
                        </a:rPr>
                        <a:t>Epic</a:t>
                      </a:r>
                    </a:p>
                  </a:txBody>
                  <a:tcPr anchor="ctr"/>
                </a:tc>
                <a:tc>
                  <a:txBody>
                    <a:bodyPr/>
                    <a:lstStyle/>
                    <a:p>
                      <a:r>
                        <a:rPr lang="en-GB" sz="1600" cap="all" spc="300" baseline="0">
                          <a:latin typeface="Roboto" panose="02000000000000000000" pitchFamily="2" charset="0"/>
                          <a:ea typeface="Roboto" panose="02000000000000000000" pitchFamily="2" charset="0"/>
                        </a:rPr>
                        <a:t>conclusion</a:t>
                      </a:r>
                    </a:p>
                  </a:txBody>
                  <a:tcPr anchor="ctr"/>
                </a:tc>
                <a:extLst>
                  <a:ext uri="{0D108BD9-81ED-4DB2-BD59-A6C34878D82A}">
                    <a16:rowId xmlns:a16="http://schemas.microsoft.com/office/drawing/2014/main" val="677238016"/>
                  </a:ext>
                </a:extLst>
              </a:tr>
              <a:tr h="459658">
                <a:tc>
                  <a:txBody>
                    <a:bodyPr/>
                    <a:lstStyle/>
                    <a:p>
                      <a:pPr algn="ctr" fontAlgn="ctr"/>
                      <a:r>
                        <a:rPr lang="en-GB" sz="1400" b="0" i="0" u="none" strike="noStrike">
                          <a:solidFill>
                            <a:srgbClr val="000000"/>
                          </a:solidFill>
                          <a:effectLst/>
                          <a:latin typeface="Calibri" panose="020F0502020204030204" pitchFamily="34" charset="0"/>
                        </a:rPr>
                        <a:t>Energy Theft</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Theft Forum </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Re-establish Dedicated Theft Expert Group</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Energy Theft Reduction Expert Group set up and convening - detail on REC Portal</a:t>
                      </a:r>
                    </a:p>
                  </a:txBody>
                  <a:tcPr marL="6350" marR="6350" marT="6350" marB="0"/>
                </a:tc>
                <a:extLst>
                  <a:ext uri="{0D108BD9-81ED-4DB2-BD59-A6C34878D82A}">
                    <a16:rowId xmlns:a16="http://schemas.microsoft.com/office/drawing/2014/main" val="2099812599"/>
                  </a:ext>
                </a:extLst>
              </a:tr>
              <a:tr h="435935">
                <a:tc>
                  <a:txBody>
                    <a:bodyPr/>
                    <a:lstStyle/>
                    <a:p>
                      <a:pPr algn="ctr" fontAlgn="ctr"/>
                      <a:r>
                        <a:rPr lang="en-GB" sz="1400" b="0" i="0" u="none" strike="noStrike">
                          <a:solidFill>
                            <a:srgbClr val="000000"/>
                          </a:solidFill>
                          <a:effectLst/>
                          <a:latin typeface="Calibri" panose="020F0502020204030204" pitchFamily="34" charset="0"/>
                        </a:rPr>
                        <a:t>Evolution of REC Services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Secure Data Exchange</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Secure Data Exchange Portal functionality review</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SDEP Review recommendations approved and six Change Proposals raised</a:t>
                      </a:r>
                    </a:p>
                  </a:txBody>
                  <a:tcPr marL="6350" marR="6350" marT="6350" marB="0"/>
                </a:tc>
                <a:extLst>
                  <a:ext uri="{0D108BD9-81ED-4DB2-BD59-A6C34878D82A}">
                    <a16:rowId xmlns:a16="http://schemas.microsoft.com/office/drawing/2014/main" val="2904727937"/>
                  </a:ext>
                </a:extLst>
              </a:tr>
              <a:tr h="457200">
                <a:tc>
                  <a:txBody>
                    <a:bodyPr/>
                    <a:lstStyle/>
                    <a:p>
                      <a:pPr algn="ctr" fontAlgn="ctr"/>
                      <a:r>
                        <a:rPr lang="en-GB" sz="1400" b="0" i="0" u="none" strike="noStrike">
                          <a:solidFill>
                            <a:srgbClr val="000000"/>
                          </a:solidFill>
                          <a:effectLst/>
                          <a:latin typeface="Calibri" panose="020F0502020204030204" pitchFamily="34" charset="0"/>
                        </a:rPr>
                        <a:t>Evolution of REC Services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Secure Data Exchange</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Solution Development for Secure Data Exchange Portal (SDEP)</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SDEP Review recommendations approved and six Change Proposals raised</a:t>
                      </a:r>
                    </a:p>
                  </a:txBody>
                  <a:tcPr marL="6350" marR="6350" marT="6350" marB="0"/>
                </a:tc>
                <a:extLst>
                  <a:ext uri="{0D108BD9-81ED-4DB2-BD59-A6C34878D82A}">
                    <a16:rowId xmlns:a16="http://schemas.microsoft.com/office/drawing/2014/main" val="2686196485"/>
                  </a:ext>
                </a:extLst>
              </a:tr>
              <a:tr h="45720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400" b="0" i="0" u="none" strike="noStrike">
                          <a:solidFill>
                            <a:srgbClr val="000000"/>
                          </a:solidFill>
                          <a:effectLst/>
                          <a:latin typeface="Calibri" panose="020F0502020204030204" pitchFamily="34" charset="0"/>
                        </a:rPr>
                        <a:t>Evolution of REC Services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CSS Operations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CSS early life issues rectification</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Five Change Proposals raised</a:t>
                      </a:r>
                    </a:p>
                  </a:txBody>
                  <a:tcPr marL="6350" marR="6350" marT="6350" marB="0"/>
                </a:tc>
                <a:extLst>
                  <a:ext uri="{0D108BD9-81ED-4DB2-BD59-A6C34878D82A}">
                    <a16:rowId xmlns:a16="http://schemas.microsoft.com/office/drawing/2014/main" val="940750466"/>
                  </a:ext>
                </a:extLst>
              </a:tr>
              <a:tr h="499731">
                <a:tc>
                  <a:txBody>
                    <a:bodyPr/>
                    <a:lstStyle/>
                    <a:p>
                      <a:pPr algn="ctr" fontAlgn="ctr"/>
                      <a:r>
                        <a:rPr lang="en-GB" sz="1400" b="0" i="0" u="none" strike="noStrike">
                          <a:solidFill>
                            <a:srgbClr val="000000"/>
                          </a:solidFill>
                          <a:effectLst/>
                          <a:latin typeface="Calibri" panose="020F0502020204030204" pitchFamily="34" charset="0"/>
                        </a:rPr>
                        <a:t>MHHS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Energy Enquiry Service</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Analysis of the Energy Enquiry Service (EES) Data Processing Procedure </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 </a:t>
                      </a:r>
                    </a:p>
                  </a:txBody>
                  <a:tcPr marL="6350" marR="6350" marT="6350" marB="0"/>
                </a:tc>
                <a:extLst>
                  <a:ext uri="{0D108BD9-81ED-4DB2-BD59-A6C34878D82A}">
                    <a16:rowId xmlns:a16="http://schemas.microsoft.com/office/drawing/2014/main" val="2694639183"/>
                  </a:ext>
                </a:extLst>
              </a:tr>
              <a:tr h="423884">
                <a:tc>
                  <a:txBody>
                    <a:bodyPr/>
                    <a:lstStyle/>
                    <a:p>
                      <a:pPr algn="ctr" fontAlgn="ctr"/>
                      <a:r>
                        <a:rPr lang="en-GB" sz="1400" b="0" i="0" u="none" strike="noStrike">
                          <a:solidFill>
                            <a:srgbClr val="000000"/>
                          </a:solidFill>
                          <a:effectLst/>
                          <a:latin typeface="Calibri" panose="020F0502020204030204" pitchFamily="34" charset="0"/>
                        </a:rPr>
                        <a:t>Policy Initiatives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TPIs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Analysis for Possibility of a REC Governed Code of Conduct </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Workshops held in March, output available on RECCo website.  </a:t>
                      </a:r>
                    </a:p>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Next steps include drafting TPI CoP and developing assurance approach</a:t>
                      </a:r>
                    </a:p>
                  </a:txBody>
                  <a:tcPr marL="6350" marR="6350" marT="6350" marB="0"/>
                </a:tc>
                <a:extLst>
                  <a:ext uri="{0D108BD9-81ED-4DB2-BD59-A6C34878D82A}">
                    <a16:rowId xmlns:a16="http://schemas.microsoft.com/office/drawing/2014/main" val="2717797591"/>
                  </a:ext>
                </a:extLst>
              </a:tr>
              <a:tr h="468570">
                <a:tc>
                  <a:txBody>
                    <a:bodyPr/>
                    <a:lstStyle/>
                    <a:p>
                      <a:pPr algn="ctr" fontAlgn="ctr"/>
                      <a:r>
                        <a:rPr lang="en-GB" sz="1400" b="0" i="0" u="none" strike="noStrike">
                          <a:solidFill>
                            <a:srgbClr val="000000"/>
                          </a:solidFill>
                          <a:effectLst/>
                          <a:latin typeface="Calibri" panose="020F0502020204030204" pitchFamily="34" charset="0"/>
                        </a:rPr>
                        <a:t>Policy Initiatives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TPIs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Publish Communications for Findings of Industry Workshops Regarding Third-Party Intermediaries (TPIs) Governance</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Workshops held in March, output available on RECCo website</a:t>
                      </a:r>
                    </a:p>
                  </a:txBody>
                  <a:tcPr marL="6350" marR="6350" marT="6350" marB="0"/>
                </a:tc>
                <a:extLst>
                  <a:ext uri="{0D108BD9-81ED-4DB2-BD59-A6C34878D82A}">
                    <a16:rowId xmlns:a16="http://schemas.microsoft.com/office/drawing/2014/main" val="855070940"/>
                  </a:ext>
                </a:extLst>
              </a:tr>
              <a:tr h="370840">
                <a:tc>
                  <a:txBody>
                    <a:bodyPr/>
                    <a:lstStyle/>
                    <a:p>
                      <a:pPr algn="ctr" fontAlgn="ctr"/>
                      <a:r>
                        <a:rPr lang="en-GB" sz="1400" b="0" i="0" u="none" strike="noStrike">
                          <a:solidFill>
                            <a:srgbClr val="000000"/>
                          </a:solidFill>
                          <a:effectLst/>
                          <a:latin typeface="Calibri" panose="020F0502020204030204" pitchFamily="34" charset="0"/>
                        </a:rPr>
                        <a:t>PSR</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PSR improvements</a:t>
                      </a:r>
                    </a:p>
                  </a:txBody>
                  <a:tcPr marL="6350" marR="6350" marT="6350" marB="0" anchor="ctr"/>
                </a:tc>
                <a:tc>
                  <a:txBody>
                    <a:bodyPr/>
                    <a:lstStyle/>
                    <a:p>
                      <a:pPr algn="ctr" fontAlgn="ctr"/>
                      <a:r>
                        <a:rPr lang="en-GB" sz="1400" b="0" i="0" u="none" strike="noStrike">
                          <a:solidFill>
                            <a:srgbClr val="000000"/>
                          </a:solidFill>
                          <a:effectLst/>
                          <a:latin typeface="Calibri" panose="020F0502020204030204" pitchFamily="34" charset="0"/>
                        </a:rPr>
                        <a:t>Publish Communications for Analysis and Solution Development for Improving Priority Services Register (PSR)</a:t>
                      </a:r>
                    </a:p>
                  </a:txBody>
                  <a:tcPr marL="6350" marR="6350" marT="6350" marB="0" anchor="ctr"/>
                </a:tc>
                <a:tc>
                  <a:txBody>
                    <a:bodyPr/>
                    <a:lstStyle/>
                    <a:p>
                      <a:pPr marL="0" algn="l" defTabSz="914400" rtl="0" eaLnBrk="1" fontAlgn="ctr" latinLnBrk="0" hangingPunct="1"/>
                      <a:r>
                        <a:rPr lang="en-GB" sz="1400" b="0" i="0" u="none" strike="noStrike" kern="1200">
                          <a:solidFill>
                            <a:srgbClr val="000000"/>
                          </a:solidFill>
                          <a:effectLst/>
                          <a:latin typeface="Calibri" panose="020F0502020204030204" pitchFamily="34" charset="0"/>
                          <a:ea typeface="+mn-ea"/>
                          <a:cs typeface="+mn-cs"/>
                        </a:rPr>
                        <a:t>Paper available on RECCo website</a:t>
                      </a:r>
                      <a:br>
                        <a:rPr lang="en-GB" sz="1400" b="0" i="0" u="none" strike="noStrike" kern="1200">
                          <a:solidFill>
                            <a:srgbClr val="000000"/>
                          </a:solidFill>
                          <a:effectLst/>
                          <a:latin typeface="Calibri" panose="020F0502020204030204" pitchFamily="34" charset="0"/>
                          <a:ea typeface="+mn-ea"/>
                          <a:cs typeface="+mn-cs"/>
                        </a:rPr>
                      </a:br>
                      <a:r>
                        <a:rPr lang="en-GB" sz="1400" b="0" i="0" u="none" strike="noStrike" kern="1200">
                          <a:solidFill>
                            <a:srgbClr val="000000"/>
                          </a:solidFill>
                          <a:effectLst/>
                          <a:latin typeface="Calibri" panose="020F0502020204030204" pitchFamily="34" charset="0"/>
                          <a:ea typeface="+mn-ea"/>
                          <a:cs typeface="+mn-cs"/>
                        </a:rPr>
                        <a:t>Next steps to map as-is and potential end-to-end journeys; stakeholder engagement plan in place.</a:t>
                      </a:r>
                    </a:p>
                  </a:txBody>
                  <a:tcPr marL="6350" marR="6350" marT="6350" marB="0"/>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2992250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1632-FEC6-9690-27B8-C759D1FB253C}"/>
              </a:ext>
            </a:extLst>
          </p:cNvPr>
          <p:cNvSpPr>
            <a:spLocks noGrp="1"/>
          </p:cNvSpPr>
          <p:nvPr>
            <p:ph type="title"/>
          </p:nvPr>
        </p:nvSpPr>
        <p:spPr/>
        <p:txBody>
          <a:bodyPr/>
          <a:lstStyle/>
          <a:p>
            <a:r>
              <a:rPr lang="en-GB"/>
              <a:t>Epics in progress</a:t>
            </a:r>
          </a:p>
        </p:txBody>
      </p:sp>
      <p:sp>
        <p:nvSpPr>
          <p:cNvPr id="10" name="Rectangle 15">
            <a:extLst>
              <a:ext uri="{FF2B5EF4-FFF2-40B4-BE49-F238E27FC236}">
                <a16:creationId xmlns:a16="http://schemas.microsoft.com/office/drawing/2014/main" id="{AD843120-73E6-30D3-5FC0-DF7AC28593E7}"/>
              </a:ext>
            </a:extLst>
          </p:cNvPr>
          <p:cNvSpPr txBox="1">
            <a:spLocks/>
          </p:cNvSpPr>
          <p:nvPr>
            <p:custDataLst>
              <p:tags r:id="rId1"/>
            </p:custDataLst>
          </p:nvPr>
        </p:nvSpPr>
        <p:spPr bwMode="auto">
          <a:xfrm>
            <a:off x="5403569" y="1092411"/>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Set Baseline Expectations for Data &amp; Digitalisation Strategies</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Business Case for API Gateway &amp; Microservices Architecture</a:t>
            </a:r>
          </a:p>
        </p:txBody>
      </p:sp>
      <p:sp>
        <p:nvSpPr>
          <p:cNvPr id="12" name="Arrow: Pentagon 11">
            <a:extLst>
              <a:ext uri="{FF2B5EF4-FFF2-40B4-BE49-F238E27FC236}">
                <a16:creationId xmlns:a16="http://schemas.microsoft.com/office/drawing/2014/main" id="{3A6DEB13-F299-FDB9-080A-03CFFCECBF2F}"/>
              </a:ext>
            </a:extLst>
          </p:cNvPr>
          <p:cNvSpPr/>
          <p:nvPr/>
        </p:nvSpPr>
        <p:spPr>
          <a:xfrm>
            <a:off x="407366" y="5323604"/>
            <a:ext cx="1857366" cy="1251387"/>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Evolution of REC Services</a:t>
            </a:r>
          </a:p>
        </p:txBody>
      </p:sp>
      <p:sp>
        <p:nvSpPr>
          <p:cNvPr id="13" name="Arrow: Pentagon 12">
            <a:extLst>
              <a:ext uri="{FF2B5EF4-FFF2-40B4-BE49-F238E27FC236}">
                <a16:creationId xmlns:a16="http://schemas.microsoft.com/office/drawing/2014/main" id="{522DEEA8-D1BD-9892-3F44-9B46220EB7C9}"/>
              </a:ext>
            </a:extLst>
          </p:cNvPr>
          <p:cNvSpPr/>
          <p:nvPr/>
        </p:nvSpPr>
        <p:spPr>
          <a:xfrm>
            <a:off x="407367" y="3195084"/>
            <a:ext cx="1857365" cy="1680104"/>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Energy Theft</a:t>
            </a:r>
          </a:p>
        </p:txBody>
      </p:sp>
      <p:sp>
        <p:nvSpPr>
          <p:cNvPr id="14" name="Arrow: Pentagon 13">
            <a:extLst>
              <a:ext uri="{FF2B5EF4-FFF2-40B4-BE49-F238E27FC236}">
                <a16:creationId xmlns:a16="http://schemas.microsoft.com/office/drawing/2014/main" id="{6DA45DE2-9CE3-7B41-3F67-B0663A4C0D60}"/>
              </a:ext>
            </a:extLst>
          </p:cNvPr>
          <p:cNvSpPr/>
          <p:nvPr/>
        </p:nvSpPr>
        <p:spPr>
          <a:xfrm>
            <a:off x="407367" y="1220821"/>
            <a:ext cx="1857367" cy="1650894"/>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Data &amp; Digitalisation</a:t>
            </a:r>
          </a:p>
        </p:txBody>
      </p:sp>
      <p:sp>
        <p:nvSpPr>
          <p:cNvPr id="15" name="Arrow: Pentagon 14">
            <a:extLst>
              <a:ext uri="{FF2B5EF4-FFF2-40B4-BE49-F238E27FC236}">
                <a16:creationId xmlns:a16="http://schemas.microsoft.com/office/drawing/2014/main" id="{9C849459-38DB-4FB9-C9EC-0751945F7778}"/>
              </a:ext>
            </a:extLst>
          </p:cNvPr>
          <p:cNvSpPr/>
          <p:nvPr/>
        </p:nvSpPr>
        <p:spPr>
          <a:xfrm>
            <a:off x="2516159" y="1220821"/>
            <a:ext cx="3299849" cy="427118"/>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Architecture</a:t>
            </a:r>
          </a:p>
        </p:txBody>
      </p:sp>
      <p:sp>
        <p:nvSpPr>
          <p:cNvPr id="18" name="Arrow: Pentagon 17">
            <a:extLst>
              <a:ext uri="{FF2B5EF4-FFF2-40B4-BE49-F238E27FC236}">
                <a16:creationId xmlns:a16="http://schemas.microsoft.com/office/drawing/2014/main" id="{5C12A5C2-5449-AC09-8D1D-E132D1F599E4}"/>
              </a:ext>
            </a:extLst>
          </p:cNvPr>
          <p:cNvSpPr/>
          <p:nvPr/>
        </p:nvSpPr>
        <p:spPr>
          <a:xfrm>
            <a:off x="2516158" y="1715367"/>
            <a:ext cx="3299849" cy="299630"/>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Consumer Consent</a:t>
            </a:r>
          </a:p>
        </p:txBody>
      </p:sp>
      <p:sp>
        <p:nvSpPr>
          <p:cNvPr id="19" name="Rectangle 15">
            <a:extLst>
              <a:ext uri="{FF2B5EF4-FFF2-40B4-BE49-F238E27FC236}">
                <a16:creationId xmlns:a16="http://schemas.microsoft.com/office/drawing/2014/main" id="{B709481B-1165-E2C8-145F-FB27F0BB321E}"/>
              </a:ext>
            </a:extLst>
          </p:cNvPr>
          <p:cNvSpPr txBox="1">
            <a:spLocks/>
          </p:cNvSpPr>
          <p:nvPr>
            <p:custDataLst>
              <p:tags r:id="rId2"/>
            </p:custDataLst>
          </p:nvPr>
        </p:nvSpPr>
        <p:spPr bwMode="auto">
          <a:xfrm>
            <a:off x="5403569" y="1648038"/>
            <a:ext cx="6462366" cy="299630"/>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Publish Findings of ODCC Work for Consultation</a:t>
            </a:r>
          </a:p>
        </p:txBody>
      </p:sp>
      <p:sp>
        <p:nvSpPr>
          <p:cNvPr id="20" name="Arrow: Pentagon 19">
            <a:extLst>
              <a:ext uri="{FF2B5EF4-FFF2-40B4-BE49-F238E27FC236}">
                <a16:creationId xmlns:a16="http://schemas.microsoft.com/office/drawing/2014/main" id="{3C22BEB1-09C0-02B8-674D-B8B2812937A4}"/>
              </a:ext>
            </a:extLst>
          </p:cNvPr>
          <p:cNvSpPr/>
          <p:nvPr/>
        </p:nvSpPr>
        <p:spPr>
          <a:xfrm>
            <a:off x="2516159" y="2097342"/>
            <a:ext cx="3299849" cy="774373"/>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Open Data</a:t>
            </a:r>
          </a:p>
        </p:txBody>
      </p:sp>
      <p:sp>
        <p:nvSpPr>
          <p:cNvPr id="21" name="Rectangle 15">
            <a:extLst>
              <a:ext uri="{FF2B5EF4-FFF2-40B4-BE49-F238E27FC236}">
                <a16:creationId xmlns:a16="http://schemas.microsoft.com/office/drawing/2014/main" id="{DF30C4A1-46DB-0033-A8A5-CB6D3DF09A38}"/>
              </a:ext>
            </a:extLst>
          </p:cNvPr>
          <p:cNvSpPr txBox="1">
            <a:spLocks/>
          </p:cNvSpPr>
          <p:nvPr>
            <p:custDataLst>
              <p:tags r:id="rId3"/>
            </p:custDataLst>
          </p:nvPr>
        </p:nvSpPr>
        <p:spPr bwMode="auto">
          <a:xfrm>
            <a:off x="5403569" y="1944169"/>
            <a:ext cx="6462366" cy="991344"/>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Solution Development for Achieving Open Data for REC Controlled Data</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Provide Metadata Standard for Data Asset</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Identify Data Sources for Open Data</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Analyse Data Sources for Open Data</a:t>
            </a:r>
          </a:p>
        </p:txBody>
      </p:sp>
      <p:sp>
        <p:nvSpPr>
          <p:cNvPr id="22" name="Arrow: Pentagon 21">
            <a:extLst>
              <a:ext uri="{FF2B5EF4-FFF2-40B4-BE49-F238E27FC236}">
                <a16:creationId xmlns:a16="http://schemas.microsoft.com/office/drawing/2014/main" id="{CE9C9EF1-6E3E-BFA8-67BB-466E5FA478AD}"/>
              </a:ext>
            </a:extLst>
          </p:cNvPr>
          <p:cNvSpPr/>
          <p:nvPr/>
        </p:nvSpPr>
        <p:spPr>
          <a:xfrm>
            <a:off x="2516159" y="3195084"/>
            <a:ext cx="3299849" cy="398884"/>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Awareness</a:t>
            </a:r>
          </a:p>
        </p:txBody>
      </p:sp>
      <p:sp>
        <p:nvSpPr>
          <p:cNvPr id="23" name="Arrow: Pentagon 22">
            <a:extLst>
              <a:ext uri="{FF2B5EF4-FFF2-40B4-BE49-F238E27FC236}">
                <a16:creationId xmlns:a16="http://schemas.microsoft.com/office/drawing/2014/main" id="{7BB4B05D-2F21-14A3-16B4-C8B64606B30C}"/>
              </a:ext>
            </a:extLst>
          </p:cNvPr>
          <p:cNvSpPr/>
          <p:nvPr/>
        </p:nvSpPr>
        <p:spPr>
          <a:xfrm>
            <a:off x="2516159" y="3657766"/>
            <a:ext cx="3299849" cy="425171"/>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Data Driven Detection</a:t>
            </a:r>
          </a:p>
        </p:txBody>
      </p:sp>
      <p:sp>
        <p:nvSpPr>
          <p:cNvPr id="24" name="Arrow: Pentagon 23">
            <a:extLst>
              <a:ext uri="{FF2B5EF4-FFF2-40B4-BE49-F238E27FC236}">
                <a16:creationId xmlns:a16="http://schemas.microsoft.com/office/drawing/2014/main" id="{20D1CC63-39C1-E1E7-33D4-AD6D15EAC46A}"/>
              </a:ext>
            </a:extLst>
          </p:cNvPr>
          <p:cNvSpPr/>
          <p:nvPr/>
        </p:nvSpPr>
        <p:spPr>
          <a:xfrm>
            <a:off x="2516159" y="4187299"/>
            <a:ext cx="3299849" cy="285601"/>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Incentive Schemes</a:t>
            </a:r>
          </a:p>
        </p:txBody>
      </p:sp>
      <p:sp>
        <p:nvSpPr>
          <p:cNvPr id="25" name="Arrow: Pentagon 24">
            <a:extLst>
              <a:ext uri="{FF2B5EF4-FFF2-40B4-BE49-F238E27FC236}">
                <a16:creationId xmlns:a16="http://schemas.microsoft.com/office/drawing/2014/main" id="{1A0EC48E-E17E-0732-9B12-44023AB65E41}"/>
              </a:ext>
            </a:extLst>
          </p:cNvPr>
          <p:cNvSpPr/>
          <p:nvPr/>
        </p:nvSpPr>
        <p:spPr>
          <a:xfrm>
            <a:off x="2516159" y="4575558"/>
            <a:ext cx="3299849" cy="299630"/>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Theft Forum</a:t>
            </a:r>
          </a:p>
        </p:txBody>
      </p:sp>
      <p:sp>
        <p:nvSpPr>
          <p:cNvPr id="26" name="Rectangle 15">
            <a:extLst>
              <a:ext uri="{FF2B5EF4-FFF2-40B4-BE49-F238E27FC236}">
                <a16:creationId xmlns:a16="http://schemas.microsoft.com/office/drawing/2014/main" id="{D17DDACE-7A47-FF32-9A7C-2894910A8339}"/>
              </a:ext>
            </a:extLst>
          </p:cNvPr>
          <p:cNvSpPr txBox="1">
            <a:spLocks/>
          </p:cNvSpPr>
          <p:nvPr>
            <p:custDataLst>
              <p:tags r:id="rId4"/>
            </p:custDataLst>
          </p:nvPr>
        </p:nvSpPr>
        <p:spPr bwMode="auto">
          <a:xfrm>
            <a:off x="5403569" y="3063107"/>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Raising Awareness of Energy Theft for Consumers</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Raising General Awareness of Energy Theft Across Industry</a:t>
            </a:r>
          </a:p>
        </p:txBody>
      </p:sp>
      <p:sp>
        <p:nvSpPr>
          <p:cNvPr id="27" name="Rectangle 15">
            <a:extLst>
              <a:ext uri="{FF2B5EF4-FFF2-40B4-BE49-F238E27FC236}">
                <a16:creationId xmlns:a16="http://schemas.microsoft.com/office/drawing/2014/main" id="{0B8B568B-8429-2F5E-8813-DB4824C09F37}"/>
              </a:ext>
            </a:extLst>
          </p:cNvPr>
          <p:cNvSpPr txBox="1">
            <a:spLocks/>
          </p:cNvSpPr>
          <p:nvPr>
            <p:custDataLst>
              <p:tags r:id="rId5"/>
            </p:custDataLst>
          </p:nvPr>
        </p:nvSpPr>
        <p:spPr bwMode="auto">
          <a:xfrm>
            <a:off x="5403569" y="3544303"/>
            <a:ext cx="6462366" cy="299630"/>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Obtain Smart Meter Data, relevant to Energy Theft</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Solution Development for Energy Theft Data Portal</a:t>
            </a:r>
          </a:p>
          <a:p>
            <a:pPr marL="0" marR="0" lvl="1" indent="0"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None/>
              <a:tabLst/>
              <a:defRPr/>
            </a:pP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Rectangle 15">
            <a:extLst>
              <a:ext uri="{FF2B5EF4-FFF2-40B4-BE49-F238E27FC236}">
                <a16:creationId xmlns:a16="http://schemas.microsoft.com/office/drawing/2014/main" id="{58B805E9-4B9D-6E8E-ED15-66E6592ED80A}"/>
              </a:ext>
            </a:extLst>
          </p:cNvPr>
          <p:cNvSpPr txBox="1">
            <a:spLocks/>
          </p:cNvSpPr>
          <p:nvPr>
            <p:custDataLst>
              <p:tags r:id="rId6"/>
            </p:custDataLst>
          </p:nvPr>
        </p:nvSpPr>
        <p:spPr bwMode="auto">
          <a:xfrm>
            <a:off x="5403569" y="4127446"/>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Improvement To Energy Incentive Scheme</a:t>
            </a:r>
          </a:p>
        </p:txBody>
      </p:sp>
      <p:sp>
        <p:nvSpPr>
          <p:cNvPr id="29" name="Rectangle 15">
            <a:extLst>
              <a:ext uri="{FF2B5EF4-FFF2-40B4-BE49-F238E27FC236}">
                <a16:creationId xmlns:a16="http://schemas.microsoft.com/office/drawing/2014/main" id="{61446703-47D2-0500-9B32-1658EBEFAA36}"/>
              </a:ext>
            </a:extLst>
          </p:cNvPr>
          <p:cNvSpPr txBox="1">
            <a:spLocks/>
          </p:cNvSpPr>
          <p:nvPr>
            <p:custDataLst>
              <p:tags r:id="rId7"/>
            </p:custDataLst>
          </p:nvPr>
        </p:nvSpPr>
        <p:spPr bwMode="auto">
          <a:xfrm>
            <a:off x="5403569" y="4526373"/>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nb-NO" sz="1400" b="0" i="0" u="none" strike="noStrike" kern="1200" cap="none" spc="0" normalizeH="0" baseline="0" noProof="0">
                <a:ln>
                  <a:noFill/>
                </a:ln>
                <a:solidFill>
                  <a:srgbClr val="000000"/>
                </a:solidFill>
                <a:effectLst/>
                <a:uLnTx/>
                <a:uFillTx/>
                <a:latin typeface="Calibri" panose="020F0502020204030204"/>
                <a:ea typeface="+mn-ea"/>
                <a:cs typeface="+mn-cs"/>
              </a:rPr>
              <a:t>Implement Energy Theft Stakeholder Forum</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0" name="Arrow: Pentagon 29">
            <a:extLst>
              <a:ext uri="{FF2B5EF4-FFF2-40B4-BE49-F238E27FC236}">
                <a16:creationId xmlns:a16="http://schemas.microsoft.com/office/drawing/2014/main" id="{242EDA83-F068-36DA-B44C-6178A18E05B5}"/>
              </a:ext>
            </a:extLst>
          </p:cNvPr>
          <p:cNvSpPr/>
          <p:nvPr/>
        </p:nvSpPr>
        <p:spPr>
          <a:xfrm>
            <a:off x="2516158" y="5323605"/>
            <a:ext cx="3299849" cy="299630"/>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Code Manager Services</a:t>
            </a:r>
          </a:p>
        </p:txBody>
      </p:sp>
      <p:sp>
        <p:nvSpPr>
          <p:cNvPr id="32" name="Arrow: Pentagon 31">
            <a:extLst>
              <a:ext uri="{FF2B5EF4-FFF2-40B4-BE49-F238E27FC236}">
                <a16:creationId xmlns:a16="http://schemas.microsoft.com/office/drawing/2014/main" id="{85578CB8-4622-5BC3-BE6D-DADD7613C344}"/>
              </a:ext>
            </a:extLst>
          </p:cNvPr>
          <p:cNvSpPr/>
          <p:nvPr/>
        </p:nvSpPr>
        <p:spPr>
          <a:xfrm>
            <a:off x="2516159" y="5742187"/>
            <a:ext cx="3299849" cy="430518"/>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Enquiry Services and Green Deal</a:t>
            </a:r>
          </a:p>
        </p:txBody>
      </p:sp>
      <p:sp>
        <p:nvSpPr>
          <p:cNvPr id="33" name="Arrow: Pentagon 32">
            <a:extLst>
              <a:ext uri="{FF2B5EF4-FFF2-40B4-BE49-F238E27FC236}">
                <a16:creationId xmlns:a16="http://schemas.microsoft.com/office/drawing/2014/main" id="{2077E556-7DD4-F25C-BC10-71CD74489A80}"/>
              </a:ext>
            </a:extLst>
          </p:cNvPr>
          <p:cNvSpPr/>
          <p:nvPr/>
        </p:nvSpPr>
        <p:spPr>
          <a:xfrm>
            <a:off x="2516159" y="6264729"/>
            <a:ext cx="3299849" cy="299630"/>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Evolution of REC Services</a:t>
            </a:r>
          </a:p>
        </p:txBody>
      </p:sp>
      <p:sp>
        <p:nvSpPr>
          <p:cNvPr id="34" name="Rectangle 15">
            <a:extLst>
              <a:ext uri="{FF2B5EF4-FFF2-40B4-BE49-F238E27FC236}">
                <a16:creationId xmlns:a16="http://schemas.microsoft.com/office/drawing/2014/main" id="{FCB2F718-EE5D-3E4C-636E-5521C61F09BD}"/>
              </a:ext>
            </a:extLst>
          </p:cNvPr>
          <p:cNvSpPr txBox="1">
            <a:spLocks/>
          </p:cNvSpPr>
          <p:nvPr>
            <p:custDataLst>
              <p:tags r:id="rId8"/>
            </p:custDataLst>
          </p:nvPr>
        </p:nvSpPr>
        <p:spPr bwMode="auto">
          <a:xfrm>
            <a:off x="5403569" y="5263884"/>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Analysis/Review of Code Manager Services</a:t>
            </a:r>
          </a:p>
        </p:txBody>
      </p:sp>
      <p:sp>
        <p:nvSpPr>
          <p:cNvPr id="36" name="Rectangle 15">
            <a:extLst>
              <a:ext uri="{FF2B5EF4-FFF2-40B4-BE49-F238E27FC236}">
                <a16:creationId xmlns:a16="http://schemas.microsoft.com/office/drawing/2014/main" id="{8FFB0EEF-B327-74EC-0F48-A82DCF8FFE53}"/>
              </a:ext>
            </a:extLst>
          </p:cNvPr>
          <p:cNvSpPr txBox="1">
            <a:spLocks/>
          </p:cNvSpPr>
          <p:nvPr>
            <p:custDataLst>
              <p:tags r:id="rId9"/>
            </p:custDataLst>
          </p:nvPr>
        </p:nvSpPr>
        <p:spPr bwMode="auto">
          <a:xfrm>
            <a:off x="5403569" y="5634237"/>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Analysis for Evolution of Gas and Electricity Enquiry Services and Green Deal Central Charging Database</a:t>
            </a:r>
          </a:p>
        </p:txBody>
      </p:sp>
      <p:sp>
        <p:nvSpPr>
          <p:cNvPr id="37" name="Rectangle 15">
            <a:extLst>
              <a:ext uri="{FF2B5EF4-FFF2-40B4-BE49-F238E27FC236}">
                <a16:creationId xmlns:a16="http://schemas.microsoft.com/office/drawing/2014/main" id="{580435D5-AD32-5C7E-E671-19CDB1DC5236}"/>
              </a:ext>
            </a:extLst>
          </p:cNvPr>
          <p:cNvSpPr txBox="1">
            <a:spLocks/>
          </p:cNvSpPr>
          <p:nvPr>
            <p:custDataLst>
              <p:tags r:id="rId10"/>
            </p:custDataLst>
          </p:nvPr>
        </p:nvSpPr>
        <p:spPr bwMode="auto">
          <a:xfrm>
            <a:off x="5403569" y="6194278"/>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Complete Stakeholder Survey and Define Plan for Improvement</a:t>
            </a:r>
          </a:p>
        </p:txBody>
      </p:sp>
    </p:spTree>
    <p:extLst>
      <p:ext uri="{BB962C8B-B14F-4D97-AF65-F5344CB8AC3E}">
        <p14:creationId xmlns:p14="http://schemas.microsoft.com/office/powerpoint/2010/main" val="3973517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1632-FEC6-9690-27B8-C759D1FB253C}"/>
              </a:ext>
            </a:extLst>
          </p:cNvPr>
          <p:cNvSpPr>
            <a:spLocks noGrp="1"/>
          </p:cNvSpPr>
          <p:nvPr>
            <p:ph type="title"/>
          </p:nvPr>
        </p:nvSpPr>
        <p:spPr/>
        <p:txBody>
          <a:bodyPr/>
          <a:lstStyle/>
          <a:p>
            <a:r>
              <a:rPr lang="en-GB"/>
              <a:t>Epics in progress</a:t>
            </a:r>
          </a:p>
        </p:txBody>
      </p:sp>
      <p:sp>
        <p:nvSpPr>
          <p:cNvPr id="3" name="Rectangle 15">
            <a:extLst>
              <a:ext uri="{FF2B5EF4-FFF2-40B4-BE49-F238E27FC236}">
                <a16:creationId xmlns:a16="http://schemas.microsoft.com/office/drawing/2014/main" id="{CF957D10-EBC8-0BDF-8100-B9B92F16FE08}"/>
              </a:ext>
            </a:extLst>
          </p:cNvPr>
          <p:cNvSpPr txBox="1">
            <a:spLocks/>
          </p:cNvSpPr>
          <p:nvPr>
            <p:custDataLst>
              <p:tags r:id="rId1"/>
            </p:custDataLst>
          </p:nvPr>
        </p:nvSpPr>
        <p:spPr bwMode="auto">
          <a:xfrm>
            <a:off x="5403569" y="1092411"/>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Analysis of CSS Management of Changes in Market Roles and Data</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Solution Development for CSS Market Management Procedures </a:t>
            </a:r>
          </a:p>
        </p:txBody>
      </p:sp>
      <p:sp>
        <p:nvSpPr>
          <p:cNvPr id="4" name="Arrow: Pentagon 3">
            <a:extLst>
              <a:ext uri="{FF2B5EF4-FFF2-40B4-BE49-F238E27FC236}">
                <a16:creationId xmlns:a16="http://schemas.microsoft.com/office/drawing/2014/main" id="{5A9E5FFD-3A52-6884-6286-54371FAD3BC8}"/>
              </a:ext>
            </a:extLst>
          </p:cNvPr>
          <p:cNvSpPr/>
          <p:nvPr/>
        </p:nvSpPr>
        <p:spPr>
          <a:xfrm>
            <a:off x="407367" y="5340604"/>
            <a:ext cx="1857366" cy="1015918"/>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Priority Services Register</a:t>
            </a:r>
          </a:p>
        </p:txBody>
      </p:sp>
      <p:sp>
        <p:nvSpPr>
          <p:cNvPr id="5" name="Arrow: Pentagon 4">
            <a:extLst>
              <a:ext uri="{FF2B5EF4-FFF2-40B4-BE49-F238E27FC236}">
                <a16:creationId xmlns:a16="http://schemas.microsoft.com/office/drawing/2014/main" id="{68DE4414-3897-00EA-E593-11D69E46EA65}"/>
              </a:ext>
            </a:extLst>
          </p:cNvPr>
          <p:cNvSpPr/>
          <p:nvPr/>
        </p:nvSpPr>
        <p:spPr>
          <a:xfrm>
            <a:off x="407367" y="4098851"/>
            <a:ext cx="1857365" cy="1022632"/>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Policy Initiatives</a:t>
            </a:r>
          </a:p>
        </p:txBody>
      </p:sp>
      <p:sp>
        <p:nvSpPr>
          <p:cNvPr id="6" name="Arrow: Pentagon 5">
            <a:extLst>
              <a:ext uri="{FF2B5EF4-FFF2-40B4-BE49-F238E27FC236}">
                <a16:creationId xmlns:a16="http://schemas.microsoft.com/office/drawing/2014/main" id="{939677DD-E262-4B59-9268-8F997E4F80CE}"/>
              </a:ext>
            </a:extLst>
          </p:cNvPr>
          <p:cNvSpPr/>
          <p:nvPr/>
        </p:nvSpPr>
        <p:spPr>
          <a:xfrm>
            <a:off x="407367" y="1220820"/>
            <a:ext cx="1857367" cy="2672427"/>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Market Wide Half Hourly Settlement</a:t>
            </a:r>
          </a:p>
        </p:txBody>
      </p:sp>
      <p:sp>
        <p:nvSpPr>
          <p:cNvPr id="7" name="Arrow: Pentagon 6">
            <a:extLst>
              <a:ext uri="{FF2B5EF4-FFF2-40B4-BE49-F238E27FC236}">
                <a16:creationId xmlns:a16="http://schemas.microsoft.com/office/drawing/2014/main" id="{1F3D1DF2-AF4E-488A-6599-C88F8D23FE61}"/>
              </a:ext>
            </a:extLst>
          </p:cNvPr>
          <p:cNvSpPr/>
          <p:nvPr/>
        </p:nvSpPr>
        <p:spPr>
          <a:xfrm>
            <a:off x="2516159" y="1220821"/>
            <a:ext cx="3299849" cy="427118"/>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Central Switching Service</a:t>
            </a:r>
          </a:p>
        </p:txBody>
      </p:sp>
      <p:sp>
        <p:nvSpPr>
          <p:cNvPr id="8" name="Arrow: Pentagon 7">
            <a:extLst>
              <a:ext uri="{FF2B5EF4-FFF2-40B4-BE49-F238E27FC236}">
                <a16:creationId xmlns:a16="http://schemas.microsoft.com/office/drawing/2014/main" id="{5FACE49C-8DAA-7BDE-6EE5-D8A8EE2993CB}"/>
              </a:ext>
            </a:extLst>
          </p:cNvPr>
          <p:cNvSpPr/>
          <p:nvPr/>
        </p:nvSpPr>
        <p:spPr>
          <a:xfrm>
            <a:off x="2516158" y="1715367"/>
            <a:ext cx="3299849" cy="299630"/>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Engagement</a:t>
            </a:r>
          </a:p>
        </p:txBody>
      </p:sp>
      <p:sp>
        <p:nvSpPr>
          <p:cNvPr id="9" name="Rectangle 15">
            <a:extLst>
              <a:ext uri="{FF2B5EF4-FFF2-40B4-BE49-F238E27FC236}">
                <a16:creationId xmlns:a16="http://schemas.microsoft.com/office/drawing/2014/main" id="{DE75FF09-6197-F411-972E-5E90961FC77D}"/>
              </a:ext>
            </a:extLst>
          </p:cNvPr>
          <p:cNvSpPr txBox="1">
            <a:spLocks/>
          </p:cNvSpPr>
          <p:nvPr>
            <p:custDataLst>
              <p:tags r:id="rId2"/>
            </p:custDataLst>
          </p:nvPr>
        </p:nvSpPr>
        <p:spPr bwMode="auto">
          <a:xfrm>
            <a:off x="5403569" y="1648038"/>
            <a:ext cx="6462366" cy="299630"/>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Engagement With Stakeholders Regarding MHHS Programme</a:t>
            </a:r>
          </a:p>
        </p:txBody>
      </p:sp>
      <p:sp>
        <p:nvSpPr>
          <p:cNvPr id="22" name="Arrow: Pentagon 21">
            <a:extLst>
              <a:ext uri="{FF2B5EF4-FFF2-40B4-BE49-F238E27FC236}">
                <a16:creationId xmlns:a16="http://schemas.microsoft.com/office/drawing/2014/main" id="{602B4FF7-2C7B-7EB3-9076-1AAF41FC10E4}"/>
              </a:ext>
            </a:extLst>
          </p:cNvPr>
          <p:cNvSpPr/>
          <p:nvPr/>
        </p:nvSpPr>
        <p:spPr>
          <a:xfrm>
            <a:off x="2516159" y="2097342"/>
            <a:ext cx="3299849" cy="1013586"/>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Impacts and consequential changes</a:t>
            </a:r>
          </a:p>
        </p:txBody>
      </p:sp>
      <p:sp>
        <p:nvSpPr>
          <p:cNvPr id="23" name="Rectangle 15">
            <a:extLst>
              <a:ext uri="{FF2B5EF4-FFF2-40B4-BE49-F238E27FC236}">
                <a16:creationId xmlns:a16="http://schemas.microsoft.com/office/drawing/2014/main" id="{99847FEA-5677-A438-2976-5483D5B1987D}"/>
              </a:ext>
            </a:extLst>
          </p:cNvPr>
          <p:cNvSpPr txBox="1">
            <a:spLocks/>
          </p:cNvSpPr>
          <p:nvPr>
            <p:custDataLst>
              <p:tags r:id="rId3"/>
            </p:custDataLst>
          </p:nvPr>
        </p:nvSpPr>
        <p:spPr bwMode="auto">
          <a:xfrm>
            <a:off x="5403569" y="1944097"/>
            <a:ext cx="6462366" cy="991344"/>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Data Specification – MHHS</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MHHS REC Products</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REC Updates For Implementation of New Target Operating Model</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Consequential Changes on Market Arrangements from MHHS Programme</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Impact Assessment of MHHS Programme on REC Services</a:t>
            </a:r>
          </a:p>
        </p:txBody>
      </p:sp>
      <p:sp>
        <p:nvSpPr>
          <p:cNvPr id="24" name="Arrow: Pentagon 23">
            <a:extLst>
              <a:ext uri="{FF2B5EF4-FFF2-40B4-BE49-F238E27FC236}">
                <a16:creationId xmlns:a16="http://schemas.microsoft.com/office/drawing/2014/main" id="{8E4DA887-3C53-410A-DA2A-CC24D431747D}"/>
              </a:ext>
            </a:extLst>
          </p:cNvPr>
          <p:cNvSpPr/>
          <p:nvPr/>
        </p:nvSpPr>
        <p:spPr>
          <a:xfrm>
            <a:off x="2516159" y="4098851"/>
            <a:ext cx="3299849" cy="636204"/>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Net Zero</a:t>
            </a:r>
          </a:p>
        </p:txBody>
      </p:sp>
      <p:sp>
        <p:nvSpPr>
          <p:cNvPr id="26" name="Arrow: Pentagon 25">
            <a:extLst>
              <a:ext uri="{FF2B5EF4-FFF2-40B4-BE49-F238E27FC236}">
                <a16:creationId xmlns:a16="http://schemas.microsoft.com/office/drawing/2014/main" id="{2F465DF1-22EB-7F19-E075-380ACCFF1098}"/>
              </a:ext>
            </a:extLst>
          </p:cNvPr>
          <p:cNvSpPr/>
          <p:nvPr/>
        </p:nvSpPr>
        <p:spPr>
          <a:xfrm>
            <a:off x="2516159" y="4835882"/>
            <a:ext cx="3299849" cy="285601"/>
          </a:xfrm>
          <a:prstGeom prst="homePlate">
            <a:avLst>
              <a:gd name="adj" fmla="val 177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Other</a:t>
            </a:r>
          </a:p>
        </p:txBody>
      </p:sp>
      <p:sp>
        <p:nvSpPr>
          <p:cNvPr id="28" name="Rectangle 15">
            <a:extLst>
              <a:ext uri="{FF2B5EF4-FFF2-40B4-BE49-F238E27FC236}">
                <a16:creationId xmlns:a16="http://schemas.microsoft.com/office/drawing/2014/main" id="{BF6FA75C-2992-EB8D-AB22-54A3B22C93C0}"/>
              </a:ext>
            </a:extLst>
          </p:cNvPr>
          <p:cNvSpPr txBox="1">
            <a:spLocks/>
          </p:cNvSpPr>
          <p:nvPr>
            <p:custDataLst>
              <p:tags r:id="rId4"/>
            </p:custDataLst>
          </p:nvPr>
        </p:nvSpPr>
        <p:spPr bwMode="auto">
          <a:xfrm>
            <a:off x="5403569" y="3966874"/>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Progress Towards a Net-Zero Company</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Develop Net-Zero Target and Strategy Report</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Monitor Net-Zero Related Activities </a:t>
            </a:r>
          </a:p>
        </p:txBody>
      </p:sp>
      <p:sp>
        <p:nvSpPr>
          <p:cNvPr id="30" name="Rectangle 15">
            <a:extLst>
              <a:ext uri="{FF2B5EF4-FFF2-40B4-BE49-F238E27FC236}">
                <a16:creationId xmlns:a16="http://schemas.microsoft.com/office/drawing/2014/main" id="{36CFCFE9-BD42-4ED2-0858-016DAEB8037E}"/>
              </a:ext>
            </a:extLst>
          </p:cNvPr>
          <p:cNvSpPr txBox="1">
            <a:spLocks/>
          </p:cNvSpPr>
          <p:nvPr>
            <p:custDataLst>
              <p:tags r:id="rId5"/>
            </p:custDataLst>
          </p:nvPr>
        </p:nvSpPr>
        <p:spPr bwMode="auto">
          <a:xfrm>
            <a:off x="5403569" y="4776029"/>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Development of Procurement Principles</a:t>
            </a:r>
          </a:p>
        </p:txBody>
      </p:sp>
      <p:sp>
        <p:nvSpPr>
          <p:cNvPr id="32" name="Arrow: Pentagon 31">
            <a:extLst>
              <a:ext uri="{FF2B5EF4-FFF2-40B4-BE49-F238E27FC236}">
                <a16:creationId xmlns:a16="http://schemas.microsoft.com/office/drawing/2014/main" id="{22AFABE6-0657-5D50-3ECC-1FB68B858E61}"/>
              </a:ext>
            </a:extLst>
          </p:cNvPr>
          <p:cNvSpPr/>
          <p:nvPr/>
        </p:nvSpPr>
        <p:spPr>
          <a:xfrm>
            <a:off x="2516159" y="5383986"/>
            <a:ext cx="3299849" cy="299630"/>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Vulnerability criteria/identification</a:t>
            </a:r>
          </a:p>
        </p:txBody>
      </p:sp>
      <p:sp>
        <p:nvSpPr>
          <p:cNvPr id="33" name="Arrow: Pentagon 32">
            <a:extLst>
              <a:ext uri="{FF2B5EF4-FFF2-40B4-BE49-F238E27FC236}">
                <a16:creationId xmlns:a16="http://schemas.microsoft.com/office/drawing/2014/main" id="{E519E0DF-7631-A08C-8A66-5B0625DD6048}"/>
              </a:ext>
            </a:extLst>
          </p:cNvPr>
          <p:cNvSpPr/>
          <p:nvPr/>
        </p:nvSpPr>
        <p:spPr>
          <a:xfrm>
            <a:off x="2516158" y="5802556"/>
            <a:ext cx="3299849" cy="553966"/>
          </a:xfrm>
          <a:prstGeom prst="homePlate">
            <a:avLst>
              <a:gd name="adj" fmla="val 1778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PSR improvements</a:t>
            </a:r>
          </a:p>
        </p:txBody>
      </p:sp>
      <p:sp>
        <p:nvSpPr>
          <p:cNvPr id="36" name="Rectangle 15">
            <a:extLst>
              <a:ext uri="{FF2B5EF4-FFF2-40B4-BE49-F238E27FC236}">
                <a16:creationId xmlns:a16="http://schemas.microsoft.com/office/drawing/2014/main" id="{804C516E-1BF0-07F7-E627-1D288F088DE7}"/>
              </a:ext>
            </a:extLst>
          </p:cNvPr>
          <p:cNvSpPr txBox="1">
            <a:spLocks/>
          </p:cNvSpPr>
          <p:nvPr>
            <p:custDataLst>
              <p:tags r:id="rId6"/>
            </p:custDataLst>
          </p:nvPr>
        </p:nvSpPr>
        <p:spPr bwMode="auto">
          <a:xfrm>
            <a:off x="5403569" y="5273343"/>
            <a:ext cx="6462366" cy="540611"/>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Gap Analysis for Vulnerability Criteria Across Industry</a:t>
            </a:r>
          </a:p>
        </p:txBody>
      </p:sp>
      <p:sp>
        <p:nvSpPr>
          <p:cNvPr id="37" name="Rectangle 15">
            <a:extLst>
              <a:ext uri="{FF2B5EF4-FFF2-40B4-BE49-F238E27FC236}">
                <a16:creationId xmlns:a16="http://schemas.microsoft.com/office/drawing/2014/main" id="{5B611DCE-24D7-354C-93B9-E3B8807A6E10}"/>
              </a:ext>
            </a:extLst>
          </p:cNvPr>
          <p:cNvSpPr txBox="1">
            <a:spLocks/>
          </p:cNvSpPr>
          <p:nvPr>
            <p:custDataLst>
              <p:tags r:id="rId7"/>
            </p:custDataLst>
          </p:nvPr>
        </p:nvSpPr>
        <p:spPr bwMode="auto">
          <a:xfrm>
            <a:off x="5403568" y="5741878"/>
            <a:ext cx="6462366" cy="720974"/>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Assessment of Other Industry Activities - 'Support for All'</a:t>
            </a:r>
          </a:p>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Analysis of Consumer Journeys Relating to Application Process for PSR</a:t>
            </a:r>
          </a:p>
        </p:txBody>
      </p:sp>
      <p:sp>
        <p:nvSpPr>
          <p:cNvPr id="40" name="Arrow: Pentagon 39">
            <a:extLst>
              <a:ext uri="{FF2B5EF4-FFF2-40B4-BE49-F238E27FC236}">
                <a16:creationId xmlns:a16="http://schemas.microsoft.com/office/drawing/2014/main" id="{54B63DA5-176F-3659-ADB5-8CF22BEA740D}"/>
              </a:ext>
            </a:extLst>
          </p:cNvPr>
          <p:cNvSpPr/>
          <p:nvPr/>
        </p:nvSpPr>
        <p:spPr>
          <a:xfrm>
            <a:off x="2516158" y="3186921"/>
            <a:ext cx="3299849" cy="299630"/>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Post MHHS go-live</a:t>
            </a:r>
          </a:p>
        </p:txBody>
      </p:sp>
      <p:sp>
        <p:nvSpPr>
          <p:cNvPr id="41" name="Rectangle 15">
            <a:extLst>
              <a:ext uri="{FF2B5EF4-FFF2-40B4-BE49-F238E27FC236}">
                <a16:creationId xmlns:a16="http://schemas.microsoft.com/office/drawing/2014/main" id="{931D1C40-FA2C-8594-6436-8A0A5B573968}"/>
              </a:ext>
            </a:extLst>
          </p:cNvPr>
          <p:cNvSpPr txBox="1">
            <a:spLocks/>
          </p:cNvSpPr>
          <p:nvPr>
            <p:custDataLst>
              <p:tags r:id="rId8"/>
            </p:custDataLst>
          </p:nvPr>
        </p:nvSpPr>
        <p:spPr bwMode="auto">
          <a:xfrm>
            <a:off x="5403569" y="3119592"/>
            <a:ext cx="6462366" cy="299630"/>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MHHS Post go live review - discovery</a:t>
            </a:r>
          </a:p>
        </p:txBody>
      </p:sp>
      <p:sp>
        <p:nvSpPr>
          <p:cNvPr id="44" name="Arrow: Pentagon 43">
            <a:extLst>
              <a:ext uri="{FF2B5EF4-FFF2-40B4-BE49-F238E27FC236}">
                <a16:creationId xmlns:a16="http://schemas.microsoft.com/office/drawing/2014/main" id="{FA9D4F40-7E01-6A24-FDDF-7D234469929E}"/>
              </a:ext>
            </a:extLst>
          </p:cNvPr>
          <p:cNvSpPr/>
          <p:nvPr/>
        </p:nvSpPr>
        <p:spPr>
          <a:xfrm>
            <a:off x="2516158" y="3603373"/>
            <a:ext cx="3299849" cy="299630"/>
          </a:xfrm>
          <a:prstGeom prst="homePlate">
            <a:avLst>
              <a:gd name="adj" fmla="val 1778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10800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white"/>
                </a:solidFill>
                <a:effectLst/>
                <a:uLnTx/>
                <a:uFillTx/>
                <a:latin typeface="Calibri" panose="020F0502020204030204"/>
                <a:ea typeface="+mn-ea"/>
                <a:cs typeface="+mn-cs"/>
              </a:rPr>
              <a:t>Testing and readiness</a:t>
            </a:r>
          </a:p>
        </p:txBody>
      </p:sp>
      <p:sp>
        <p:nvSpPr>
          <p:cNvPr id="45" name="Rectangle 15">
            <a:extLst>
              <a:ext uri="{FF2B5EF4-FFF2-40B4-BE49-F238E27FC236}">
                <a16:creationId xmlns:a16="http://schemas.microsoft.com/office/drawing/2014/main" id="{E4BE7791-D613-286B-C91F-FC3B6FDC7D94}"/>
              </a:ext>
            </a:extLst>
          </p:cNvPr>
          <p:cNvSpPr txBox="1">
            <a:spLocks/>
          </p:cNvSpPr>
          <p:nvPr>
            <p:custDataLst>
              <p:tags r:id="rId9"/>
            </p:custDataLst>
          </p:nvPr>
        </p:nvSpPr>
        <p:spPr bwMode="auto">
          <a:xfrm>
            <a:off x="5403568" y="3536044"/>
            <a:ext cx="6788431" cy="357204"/>
          </a:xfrm>
          <a:prstGeom prst="rect">
            <a:avLst/>
          </a:prstGeom>
          <a:noFill/>
          <a:ln/>
        </p:spPr>
        <p:txBody>
          <a:bodyPr vert="horz" wrap="square" lIns="504000" tIns="108000" rIns="144000" bIns="108000" rtlCol="0" anchor="t" anchorCtr="0">
            <a:no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8289" marR="0" lvl="1" indent="-138289" algn="l" defTabSz="914400" rtl="0" eaLnBrk="1" fontAlgn="auto" latinLnBrk="0" hangingPunct="1">
              <a:lnSpc>
                <a:spcPct val="100000"/>
              </a:lnSpc>
              <a:spcBef>
                <a:spcPts val="0"/>
              </a:spcBef>
              <a:spcAft>
                <a:spcPts val="0"/>
              </a:spcAft>
              <a:buClr>
                <a:srgbClr val="7B282E"/>
              </a:buClr>
              <a:buSzTx/>
              <a:buFont typeface="Wingdings" panose="05000000000000000000" pitchFamily="2" charset="2"/>
              <a:buChar char="§"/>
              <a:tabLst/>
              <a:defRPr/>
            </a:pPr>
            <a:r>
              <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rPr>
              <a:t>Solution Development for Achieving Operational Readiness for MHHS Programme</a:t>
            </a:r>
          </a:p>
        </p:txBody>
      </p:sp>
    </p:spTree>
    <p:extLst>
      <p:ext uri="{BB962C8B-B14F-4D97-AF65-F5344CB8AC3E}">
        <p14:creationId xmlns:p14="http://schemas.microsoft.com/office/powerpoint/2010/main" val="863031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1712D-FC3B-15E7-145D-62C5E55FE21E}"/>
              </a:ext>
            </a:extLst>
          </p:cNvPr>
          <p:cNvSpPr>
            <a:spLocks noGrp="1"/>
          </p:cNvSpPr>
          <p:nvPr>
            <p:ph type="title"/>
          </p:nvPr>
        </p:nvSpPr>
        <p:spPr/>
        <p:txBody>
          <a:bodyPr/>
          <a:lstStyle/>
          <a:p>
            <a:r>
              <a:rPr lang="en-GB"/>
              <a:t>epics due to commence Jul-Sept 2023</a:t>
            </a:r>
          </a:p>
        </p:txBody>
      </p:sp>
      <p:graphicFrame>
        <p:nvGraphicFramePr>
          <p:cNvPr id="4" name="Table 7">
            <a:extLst>
              <a:ext uri="{FF2B5EF4-FFF2-40B4-BE49-F238E27FC236}">
                <a16:creationId xmlns:a16="http://schemas.microsoft.com/office/drawing/2014/main" id="{99B7F76C-72E6-4A11-261C-ED582B2FAE4B}"/>
              </a:ext>
            </a:extLst>
          </p:cNvPr>
          <p:cNvGraphicFramePr>
            <a:graphicFrameLocks noGrp="1"/>
          </p:cNvGraphicFramePr>
          <p:nvPr>
            <p:ph type="tbl" sz="quarter" idx="10"/>
          </p:nvPr>
        </p:nvGraphicFramePr>
        <p:xfrm>
          <a:off x="531628" y="1286946"/>
          <a:ext cx="11323676" cy="4072890"/>
        </p:xfrm>
        <a:graphic>
          <a:graphicData uri="http://schemas.openxmlformats.org/drawingml/2006/table">
            <a:tbl>
              <a:tblPr firstRow="1" bandRow="1">
                <a:tableStyleId>{F5AB1C69-6EDB-4FF4-983F-18BD219EF322}</a:tableStyleId>
              </a:tblPr>
              <a:tblGrid>
                <a:gridCol w="1477925">
                  <a:extLst>
                    <a:ext uri="{9D8B030D-6E8A-4147-A177-3AD203B41FA5}">
                      <a16:colId xmlns:a16="http://schemas.microsoft.com/office/drawing/2014/main" val="2471776031"/>
                    </a:ext>
                  </a:extLst>
                </a:gridCol>
                <a:gridCol w="1562987">
                  <a:extLst>
                    <a:ext uri="{9D8B030D-6E8A-4147-A177-3AD203B41FA5}">
                      <a16:colId xmlns:a16="http://schemas.microsoft.com/office/drawing/2014/main" val="1717559852"/>
                    </a:ext>
                  </a:extLst>
                </a:gridCol>
                <a:gridCol w="2583711">
                  <a:extLst>
                    <a:ext uri="{9D8B030D-6E8A-4147-A177-3AD203B41FA5}">
                      <a16:colId xmlns:a16="http://schemas.microsoft.com/office/drawing/2014/main" val="2119900406"/>
                    </a:ext>
                  </a:extLst>
                </a:gridCol>
                <a:gridCol w="5699053">
                  <a:extLst>
                    <a:ext uri="{9D8B030D-6E8A-4147-A177-3AD203B41FA5}">
                      <a16:colId xmlns:a16="http://schemas.microsoft.com/office/drawing/2014/main" val="1893307877"/>
                    </a:ext>
                  </a:extLst>
                </a:gridCol>
              </a:tblGrid>
              <a:tr h="370840">
                <a:tc>
                  <a:txBody>
                    <a:bodyPr/>
                    <a:lstStyle/>
                    <a:p>
                      <a:r>
                        <a:rPr lang="en-GB" sz="1600" cap="all" spc="300" baseline="0">
                          <a:latin typeface="Roboto" panose="02000000000000000000" pitchFamily="2" charset="0"/>
                          <a:ea typeface="Roboto" panose="02000000000000000000" pitchFamily="2" charset="0"/>
                        </a:rPr>
                        <a:t>Theme</a:t>
                      </a:r>
                    </a:p>
                  </a:txBody>
                  <a:tcPr anchor="ctr"/>
                </a:tc>
                <a:tc>
                  <a:txBody>
                    <a:bodyPr/>
                    <a:lstStyle/>
                    <a:p>
                      <a:r>
                        <a:rPr lang="en-GB" sz="1600" cap="all" spc="300" baseline="0">
                          <a:latin typeface="Roboto" panose="02000000000000000000" pitchFamily="2" charset="0"/>
                          <a:ea typeface="Roboto" panose="02000000000000000000" pitchFamily="2" charset="0"/>
                        </a:rPr>
                        <a:t>Sub-theme</a:t>
                      </a:r>
                    </a:p>
                  </a:txBody>
                  <a:tcPr anchor="ctr"/>
                </a:tc>
                <a:tc>
                  <a:txBody>
                    <a:bodyPr/>
                    <a:lstStyle/>
                    <a:p>
                      <a:r>
                        <a:rPr lang="en-GB" sz="1600" cap="all" spc="300" baseline="0">
                          <a:latin typeface="Roboto" panose="02000000000000000000" pitchFamily="2" charset="0"/>
                          <a:ea typeface="Roboto" panose="02000000000000000000" pitchFamily="2" charset="0"/>
                        </a:rPr>
                        <a:t>Epic</a:t>
                      </a:r>
                    </a:p>
                  </a:txBody>
                  <a:tcPr anchor="ctr"/>
                </a:tc>
                <a:tc>
                  <a:txBody>
                    <a:bodyPr/>
                    <a:lstStyle/>
                    <a:p>
                      <a:r>
                        <a:rPr lang="en-GB" sz="1600" cap="all" spc="300" baseline="0">
                          <a:latin typeface="Roboto" panose="02000000000000000000" pitchFamily="2" charset="0"/>
                          <a:ea typeface="Roboto" panose="02000000000000000000" pitchFamily="2" charset="0"/>
                        </a:rPr>
                        <a:t>conclusion</a:t>
                      </a:r>
                    </a:p>
                  </a:txBody>
                  <a:tcPr anchor="ctr"/>
                </a:tc>
                <a:extLst>
                  <a:ext uri="{0D108BD9-81ED-4DB2-BD59-A6C34878D82A}">
                    <a16:rowId xmlns:a16="http://schemas.microsoft.com/office/drawing/2014/main" val="677238016"/>
                  </a:ext>
                </a:extLst>
              </a:tr>
              <a:tr h="459658">
                <a:tc>
                  <a:txBody>
                    <a:bodyPr/>
                    <a:lstStyle/>
                    <a:p>
                      <a:pPr algn="ctr" fontAlgn="ctr"/>
                      <a:r>
                        <a:rPr lang="en-GB" sz="1200" b="1" i="0" u="none" strike="noStrike">
                          <a:solidFill>
                            <a:srgbClr val="000000"/>
                          </a:solidFill>
                          <a:effectLst/>
                          <a:latin typeface="Calibri" panose="020F0502020204030204" pitchFamily="34" charset="0"/>
                        </a:rPr>
                        <a:t>Data &amp; Digitalisation</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Consumer Consent </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Consumer Consent Industry Business Case</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FOR:  </a:t>
                      </a:r>
                      <a:r>
                        <a:rPr lang="en-GB" sz="1200" b="0" i="0" u="none" strike="noStrike">
                          <a:solidFill>
                            <a:srgbClr val="000000"/>
                          </a:solidFill>
                          <a:effectLst/>
                          <a:latin typeface="Calibri" panose="020F0502020204030204" pitchFamily="34" charset="0"/>
                        </a:rPr>
                        <a:t>REC Parties </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WHO: </a:t>
                      </a:r>
                      <a:r>
                        <a:rPr lang="en-GB" sz="1200" b="0" i="0" u="none" strike="noStrike">
                          <a:solidFill>
                            <a:srgbClr val="000000"/>
                          </a:solidFill>
                          <a:effectLst/>
                          <a:latin typeface="Calibri" panose="020F0502020204030204" pitchFamily="34" charset="0"/>
                        </a:rPr>
                        <a:t>What to understand the business case and how a centralised consumer consent mechanism would work</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OUR: </a:t>
                      </a:r>
                      <a:r>
                        <a:rPr lang="en-GB" sz="1200" b="0" i="0" u="none" strike="noStrike">
                          <a:solidFill>
                            <a:srgbClr val="000000"/>
                          </a:solidFill>
                          <a:effectLst/>
                          <a:latin typeface="Calibri" panose="020F0502020204030204" pitchFamily="34" charset="0"/>
                        </a:rPr>
                        <a:t>Consumers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IS/ARE: </a:t>
                      </a:r>
                      <a:r>
                        <a:rPr lang="en-GB" sz="1200" b="0" i="0" u="none" strike="noStrike">
                          <a:solidFill>
                            <a:srgbClr val="000000"/>
                          </a:solidFill>
                          <a:effectLst/>
                          <a:latin typeface="Calibri" panose="020F0502020204030204" pitchFamily="34" charset="0"/>
                        </a:rPr>
                        <a:t>Get value for money and control of their consents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THAT: </a:t>
                      </a:r>
                      <a:r>
                        <a:rPr lang="en-GB" sz="1200" b="0" i="0" u="none" strike="noStrike">
                          <a:solidFill>
                            <a:srgbClr val="000000"/>
                          </a:solidFill>
                          <a:effectLst/>
                          <a:latin typeface="Calibri" panose="020F0502020204030204" pitchFamily="34" charset="0"/>
                        </a:rPr>
                        <a:t>increases trust in the energy sector</a:t>
                      </a:r>
                      <a:endParaRPr lang="en-GB" sz="12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099812599"/>
                  </a:ext>
                </a:extLst>
              </a:tr>
              <a:tr h="435935">
                <a:tc>
                  <a:txBody>
                    <a:bodyPr/>
                    <a:lstStyle/>
                    <a:p>
                      <a:pPr algn="ctr" fontAlgn="ctr"/>
                      <a:r>
                        <a:rPr lang="en-GB" sz="1200" b="1" i="0" u="none" strike="noStrike">
                          <a:solidFill>
                            <a:srgbClr val="000000"/>
                          </a:solidFill>
                          <a:effectLst/>
                          <a:latin typeface="Calibri" panose="020F0502020204030204" pitchFamily="34" charset="0"/>
                        </a:rPr>
                        <a:t>Data &amp; Digitalisation</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Architecture</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Develop a REC Digital System Map</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FOR - </a:t>
                      </a:r>
                      <a:r>
                        <a:rPr lang="en-GB" sz="1200" b="0" i="0" u="none" strike="noStrike">
                          <a:solidFill>
                            <a:srgbClr val="000000"/>
                          </a:solidFill>
                          <a:effectLst/>
                          <a:latin typeface="Calibri" panose="020F0502020204030204" pitchFamily="34" charset="0"/>
                        </a:rPr>
                        <a:t>All Stakeholders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WHO - </a:t>
                      </a:r>
                      <a:r>
                        <a:rPr lang="en-GB" sz="1200" b="0" i="0" u="none" strike="noStrike">
                          <a:solidFill>
                            <a:srgbClr val="000000"/>
                          </a:solidFill>
                          <a:effectLst/>
                          <a:latin typeface="Calibri" panose="020F0502020204030204" pitchFamily="34" charset="0"/>
                        </a:rPr>
                        <a:t>Want better visibility of the energy systems to respond quicker to any issues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OUR - </a:t>
                      </a:r>
                      <a:r>
                        <a:rPr lang="en-GB" sz="1200" b="0" i="0" u="none" strike="noStrike">
                          <a:solidFill>
                            <a:srgbClr val="000000"/>
                          </a:solidFill>
                          <a:effectLst/>
                          <a:latin typeface="Calibri" panose="020F0502020204030204" pitchFamily="34" charset="0"/>
                        </a:rPr>
                        <a:t>Potential Future Work</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IS/ARE -</a:t>
                      </a:r>
                      <a:r>
                        <a:rPr lang="en-GB" sz="1200" b="0" i="0" u="none" strike="noStrike">
                          <a:solidFill>
                            <a:srgbClr val="000000"/>
                          </a:solidFill>
                          <a:effectLst/>
                          <a:latin typeface="Calibri" panose="020F0502020204030204" pitchFamily="34" charset="0"/>
                        </a:rPr>
                        <a:t> Clear with all stakeholders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THAT - </a:t>
                      </a:r>
                      <a:r>
                        <a:rPr lang="en-GB" sz="1200" b="0" i="0" u="none" strike="noStrike">
                          <a:solidFill>
                            <a:srgbClr val="000000"/>
                          </a:solidFill>
                          <a:effectLst/>
                          <a:latin typeface="Calibri" panose="020F0502020204030204" pitchFamily="34" charset="0"/>
                        </a:rPr>
                        <a:t>Stakeholders understand the importance of have as much visibility and information about the energy systems</a:t>
                      </a:r>
                      <a:endParaRPr lang="en-GB" sz="12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904727937"/>
                  </a:ext>
                </a:extLst>
              </a:tr>
              <a:tr h="457200">
                <a:tc>
                  <a:txBody>
                    <a:bodyPr/>
                    <a:lstStyle/>
                    <a:p>
                      <a:pPr algn="ctr" fontAlgn="ctr"/>
                      <a:r>
                        <a:rPr lang="en-GB" sz="1200" b="1" i="0" u="none" strike="noStrike">
                          <a:solidFill>
                            <a:srgbClr val="000000"/>
                          </a:solidFill>
                          <a:effectLst/>
                          <a:latin typeface="Calibri" panose="020F0502020204030204" pitchFamily="34" charset="0"/>
                        </a:rPr>
                        <a:t>Data &amp; Digitalisation</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Architecture</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Minimum Level of Basic Data Security</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FOR -</a:t>
                      </a:r>
                      <a:r>
                        <a:rPr lang="en-GB" sz="1200" b="0" i="0" u="none" strike="noStrike">
                          <a:solidFill>
                            <a:srgbClr val="000000"/>
                          </a:solidFill>
                          <a:effectLst/>
                          <a:latin typeface="Calibri" panose="020F0502020204030204" pitchFamily="34" charset="0"/>
                        </a:rPr>
                        <a:t> Consumers &amp; Suppliers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WHO - </a:t>
                      </a:r>
                      <a:r>
                        <a:rPr lang="en-GB" sz="1200" b="0" i="0" u="none" strike="noStrike">
                          <a:solidFill>
                            <a:srgbClr val="000000"/>
                          </a:solidFill>
                          <a:effectLst/>
                          <a:latin typeface="Calibri" panose="020F0502020204030204" pitchFamily="34" charset="0"/>
                        </a:rPr>
                        <a:t>Want to ensure that their personal information and data is safe and secure from threats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OUR -</a:t>
                      </a:r>
                      <a:r>
                        <a:rPr lang="en-GB" sz="1200" b="0" i="0" u="none" strike="noStrike">
                          <a:solidFill>
                            <a:srgbClr val="000000"/>
                          </a:solidFill>
                          <a:effectLst/>
                          <a:latin typeface="Calibri" panose="020F0502020204030204" pitchFamily="34" charset="0"/>
                        </a:rPr>
                        <a:t> Potential Future Work</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IS/ARE - </a:t>
                      </a:r>
                      <a:r>
                        <a:rPr lang="en-GB" sz="1200" b="0" i="0" u="none" strike="noStrike">
                          <a:solidFill>
                            <a:srgbClr val="000000"/>
                          </a:solidFill>
                          <a:effectLst/>
                          <a:latin typeface="Calibri" panose="020F0502020204030204" pitchFamily="34" charset="0"/>
                        </a:rPr>
                        <a:t>Clear with all stakeholders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THAT - </a:t>
                      </a:r>
                      <a:r>
                        <a:rPr lang="en-GB" sz="1200" b="0" i="0" u="none" strike="noStrike">
                          <a:solidFill>
                            <a:srgbClr val="000000"/>
                          </a:solidFill>
                          <a:effectLst/>
                          <a:latin typeface="Calibri" panose="020F0502020204030204" pitchFamily="34" charset="0"/>
                        </a:rPr>
                        <a:t>Stakeholders understand the importance of ensuring the data is sufficiently protected</a:t>
                      </a:r>
                      <a:endParaRPr lang="en-GB" sz="12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686196485"/>
                  </a:ext>
                </a:extLst>
              </a:tr>
            </a:tbl>
          </a:graphicData>
        </a:graphic>
      </p:graphicFrame>
      <p:sp>
        <p:nvSpPr>
          <p:cNvPr id="5" name="Double Bracket 4">
            <a:extLst>
              <a:ext uri="{FF2B5EF4-FFF2-40B4-BE49-F238E27FC236}">
                <a16:creationId xmlns:a16="http://schemas.microsoft.com/office/drawing/2014/main" id="{2F7F8EA5-C085-AF2A-76F6-16C2980383E6}"/>
              </a:ext>
            </a:extLst>
          </p:cNvPr>
          <p:cNvSpPr/>
          <p:nvPr/>
        </p:nvSpPr>
        <p:spPr>
          <a:xfrm>
            <a:off x="3359432" y="5971880"/>
            <a:ext cx="4242390" cy="520995"/>
          </a:xfrm>
          <a:prstGeom prst="bracketPair">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Subject to review for June 2023 refresh</a:t>
            </a:r>
          </a:p>
        </p:txBody>
      </p:sp>
    </p:spTree>
    <p:extLst>
      <p:ext uri="{BB962C8B-B14F-4D97-AF65-F5344CB8AC3E}">
        <p14:creationId xmlns:p14="http://schemas.microsoft.com/office/powerpoint/2010/main" val="28855066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1712D-FC3B-15E7-145D-62C5E55FE21E}"/>
              </a:ext>
            </a:extLst>
          </p:cNvPr>
          <p:cNvSpPr>
            <a:spLocks noGrp="1"/>
          </p:cNvSpPr>
          <p:nvPr>
            <p:ph type="title"/>
          </p:nvPr>
        </p:nvSpPr>
        <p:spPr/>
        <p:txBody>
          <a:bodyPr/>
          <a:lstStyle/>
          <a:p>
            <a:r>
              <a:rPr lang="en-GB"/>
              <a:t>epics due to commence Jul-Sept 2023</a:t>
            </a:r>
          </a:p>
        </p:txBody>
      </p:sp>
      <p:graphicFrame>
        <p:nvGraphicFramePr>
          <p:cNvPr id="4" name="Table 7">
            <a:extLst>
              <a:ext uri="{FF2B5EF4-FFF2-40B4-BE49-F238E27FC236}">
                <a16:creationId xmlns:a16="http://schemas.microsoft.com/office/drawing/2014/main" id="{99B7F76C-72E6-4A11-261C-ED582B2FAE4B}"/>
              </a:ext>
            </a:extLst>
          </p:cNvPr>
          <p:cNvGraphicFramePr>
            <a:graphicFrameLocks noGrp="1"/>
          </p:cNvGraphicFramePr>
          <p:nvPr>
            <p:ph type="tbl" sz="quarter" idx="10"/>
          </p:nvPr>
        </p:nvGraphicFramePr>
        <p:xfrm>
          <a:off x="520996" y="1244326"/>
          <a:ext cx="11323676" cy="5472430"/>
        </p:xfrm>
        <a:graphic>
          <a:graphicData uri="http://schemas.openxmlformats.org/drawingml/2006/table">
            <a:tbl>
              <a:tblPr firstRow="1" bandRow="1">
                <a:tableStyleId>{F5AB1C69-6EDB-4FF4-983F-18BD219EF322}</a:tableStyleId>
              </a:tblPr>
              <a:tblGrid>
                <a:gridCol w="1127051">
                  <a:extLst>
                    <a:ext uri="{9D8B030D-6E8A-4147-A177-3AD203B41FA5}">
                      <a16:colId xmlns:a16="http://schemas.microsoft.com/office/drawing/2014/main" val="2471776031"/>
                    </a:ext>
                  </a:extLst>
                </a:gridCol>
                <a:gridCol w="1573618">
                  <a:extLst>
                    <a:ext uri="{9D8B030D-6E8A-4147-A177-3AD203B41FA5}">
                      <a16:colId xmlns:a16="http://schemas.microsoft.com/office/drawing/2014/main" val="1717559852"/>
                    </a:ext>
                  </a:extLst>
                </a:gridCol>
                <a:gridCol w="2328530">
                  <a:extLst>
                    <a:ext uri="{9D8B030D-6E8A-4147-A177-3AD203B41FA5}">
                      <a16:colId xmlns:a16="http://schemas.microsoft.com/office/drawing/2014/main" val="2119900406"/>
                    </a:ext>
                  </a:extLst>
                </a:gridCol>
                <a:gridCol w="6294477">
                  <a:extLst>
                    <a:ext uri="{9D8B030D-6E8A-4147-A177-3AD203B41FA5}">
                      <a16:colId xmlns:a16="http://schemas.microsoft.com/office/drawing/2014/main" val="1893307877"/>
                    </a:ext>
                  </a:extLst>
                </a:gridCol>
              </a:tblGrid>
              <a:tr h="370840">
                <a:tc>
                  <a:txBody>
                    <a:bodyPr/>
                    <a:lstStyle/>
                    <a:p>
                      <a:r>
                        <a:rPr lang="en-GB" sz="1600" cap="all" spc="300" baseline="0">
                          <a:latin typeface="Roboto" panose="02000000000000000000" pitchFamily="2" charset="0"/>
                          <a:ea typeface="Roboto" panose="02000000000000000000" pitchFamily="2" charset="0"/>
                        </a:rPr>
                        <a:t>Theme</a:t>
                      </a:r>
                    </a:p>
                  </a:txBody>
                  <a:tcPr anchor="ctr"/>
                </a:tc>
                <a:tc>
                  <a:txBody>
                    <a:bodyPr/>
                    <a:lstStyle/>
                    <a:p>
                      <a:r>
                        <a:rPr lang="en-GB" sz="1600" cap="all" spc="300" baseline="0">
                          <a:latin typeface="Roboto" panose="02000000000000000000" pitchFamily="2" charset="0"/>
                          <a:ea typeface="Roboto" panose="02000000000000000000" pitchFamily="2" charset="0"/>
                        </a:rPr>
                        <a:t>Sub-theme</a:t>
                      </a:r>
                    </a:p>
                  </a:txBody>
                  <a:tcPr anchor="ctr"/>
                </a:tc>
                <a:tc>
                  <a:txBody>
                    <a:bodyPr/>
                    <a:lstStyle/>
                    <a:p>
                      <a:r>
                        <a:rPr lang="en-GB" sz="1600" cap="all" spc="300" baseline="0">
                          <a:latin typeface="Roboto" panose="02000000000000000000" pitchFamily="2" charset="0"/>
                          <a:ea typeface="Roboto" panose="02000000000000000000" pitchFamily="2" charset="0"/>
                        </a:rPr>
                        <a:t>Epic</a:t>
                      </a:r>
                    </a:p>
                  </a:txBody>
                  <a:tcPr anchor="ctr"/>
                </a:tc>
                <a:tc>
                  <a:txBody>
                    <a:bodyPr/>
                    <a:lstStyle/>
                    <a:p>
                      <a:r>
                        <a:rPr lang="en-GB" sz="1600" cap="all" spc="300" baseline="0">
                          <a:latin typeface="Roboto" panose="02000000000000000000" pitchFamily="2" charset="0"/>
                          <a:ea typeface="Roboto" panose="02000000000000000000" pitchFamily="2" charset="0"/>
                        </a:rPr>
                        <a:t>conclusion</a:t>
                      </a:r>
                    </a:p>
                  </a:txBody>
                  <a:tcPr anchor="ctr"/>
                </a:tc>
                <a:extLst>
                  <a:ext uri="{0D108BD9-81ED-4DB2-BD59-A6C34878D82A}">
                    <a16:rowId xmlns:a16="http://schemas.microsoft.com/office/drawing/2014/main" val="677238016"/>
                  </a:ext>
                </a:extLst>
              </a:tr>
              <a:tr h="499731">
                <a:tc>
                  <a:txBody>
                    <a:bodyPr/>
                    <a:lstStyle/>
                    <a:p>
                      <a:pPr algn="ctr" fontAlgn="ctr"/>
                      <a:r>
                        <a:rPr lang="en-GB" sz="1100" b="1" i="0" u="none" strike="noStrike">
                          <a:solidFill>
                            <a:srgbClr val="000000"/>
                          </a:solidFill>
                          <a:effectLst/>
                          <a:latin typeface="Calibri" panose="020F0502020204030204" pitchFamily="34" charset="0"/>
                        </a:rPr>
                        <a:t>Energy Theft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Data Driven Detection </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Integration of Tampering Alert Alarms Data into Theft Estimation Methodology Model</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FOR: </a:t>
                      </a:r>
                      <a:r>
                        <a:rPr lang="en-GB" sz="1100" b="0" i="0" u="none" strike="noStrike">
                          <a:solidFill>
                            <a:srgbClr val="000000"/>
                          </a:solidFill>
                          <a:effectLst/>
                          <a:latin typeface="Calibri" panose="020F0502020204030204" pitchFamily="34" charset="0"/>
                        </a:rPr>
                        <a:t>REC Parties, RECCo, BEIS, Ofgem, Consumers, Consumer Bodies (e.g., Citizens Advice, Which etc.)</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WHO: </a:t>
                      </a:r>
                      <a:r>
                        <a:rPr lang="en-GB" sz="1100" b="0" i="0" u="none" strike="noStrike">
                          <a:solidFill>
                            <a:srgbClr val="000000"/>
                          </a:solidFill>
                          <a:effectLst/>
                          <a:latin typeface="Calibri" panose="020F0502020204030204" pitchFamily="34" charset="0"/>
                        </a:rPr>
                        <a:t>Want to improve the TEM by incorporating data for Tampering Alert Alarms</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OUR: </a:t>
                      </a:r>
                      <a:r>
                        <a:rPr lang="en-GB" sz="1100" b="0" i="0" u="none" strike="noStrike">
                          <a:solidFill>
                            <a:srgbClr val="000000"/>
                          </a:solidFill>
                          <a:effectLst/>
                          <a:latin typeface="Calibri" panose="020F0502020204030204" pitchFamily="34" charset="0"/>
                        </a:rPr>
                        <a:t>Ambition for providing a reliable figure for the financial impact of Energy Theft to the industry</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IS/ARE: </a:t>
                      </a:r>
                      <a:r>
                        <a:rPr lang="en-GB" sz="1100" b="0" i="0" u="none" strike="noStrike">
                          <a:solidFill>
                            <a:srgbClr val="000000"/>
                          </a:solidFill>
                          <a:effectLst/>
                          <a:latin typeface="Calibri" panose="020F0502020204030204" pitchFamily="34" charset="0"/>
                        </a:rPr>
                        <a:t>To ensure that the Tampering Alert Alarms data is readily available and integrated into the TEM</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THAT: </a:t>
                      </a:r>
                      <a:r>
                        <a:rPr lang="en-GB" sz="1100" b="0" i="0" u="none" strike="noStrike">
                          <a:solidFill>
                            <a:srgbClr val="000000"/>
                          </a:solidFill>
                          <a:effectLst/>
                          <a:latin typeface="Calibri" panose="020F0502020204030204" pitchFamily="34" charset="0"/>
                        </a:rPr>
                        <a:t>The industry can confidently gauge the impact of Energy Theft and therefore determine the appropriate level of action required </a:t>
                      </a:r>
                      <a:endParaRPr lang="en-GB" sz="11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694639183"/>
                  </a:ext>
                </a:extLst>
              </a:tr>
              <a:tr h="423884">
                <a:tc>
                  <a:txBody>
                    <a:bodyPr/>
                    <a:lstStyle/>
                    <a:p>
                      <a:pPr algn="ctr" fontAlgn="ctr"/>
                      <a:r>
                        <a:rPr lang="en-GB" sz="1100" b="1" i="0" u="none" strike="noStrike">
                          <a:solidFill>
                            <a:srgbClr val="000000"/>
                          </a:solidFill>
                          <a:effectLst/>
                          <a:latin typeface="Calibri" panose="020F0502020204030204" pitchFamily="34" charset="0"/>
                        </a:rPr>
                        <a:t>Energy Theft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Data Driven Detection </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Review data sources and create business case / approach for Theft Detection System</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FOR: </a:t>
                      </a:r>
                      <a:r>
                        <a:rPr lang="en-GB" sz="1100" b="0" i="0" u="none" strike="noStrike">
                          <a:solidFill>
                            <a:srgbClr val="000000"/>
                          </a:solidFill>
                          <a:effectLst/>
                          <a:latin typeface="Calibri" panose="020F0502020204030204" pitchFamily="34" charset="0"/>
                        </a:rPr>
                        <a:t>REC Parties, RECCo</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WHO: </a:t>
                      </a:r>
                      <a:r>
                        <a:rPr lang="en-GB" sz="1100" b="0" i="0" u="none" strike="noStrike">
                          <a:solidFill>
                            <a:srgbClr val="000000"/>
                          </a:solidFill>
                          <a:effectLst/>
                          <a:latin typeface="Calibri" panose="020F0502020204030204" pitchFamily="34" charset="0"/>
                        </a:rPr>
                        <a:t>Want to create a business case for the development of an Energy Theft Detection System</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OUR: </a:t>
                      </a:r>
                      <a:r>
                        <a:rPr lang="en-GB" sz="1100" b="0" i="0" u="none" strike="noStrike">
                          <a:solidFill>
                            <a:srgbClr val="000000"/>
                          </a:solidFill>
                          <a:effectLst/>
                          <a:latin typeface="Calibri" panose="020F0502020204030204" pitchFamily="34" charset="0"/>
                        </a:rPr>
                        <a:t>Aim of limiting the impact of Energy Theft on the industry</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IS/ARE: </a:t>
                      </a:r>
                      <a:r>
                        <a:rPr lang="en-GB" sz="1100" b="0" i="0" u="none" strike="noStrike">
                          <a:solidFill>
                            <a:srgbClr val="000000"/>
                          </a:solidFill>
                          <a:effectLst/>
                          <a:latin typeface="Calibri" panose="020F0502020204030204" pitchFamily="34" charset="0"/>
                        </a:rPr>
                        <a:t>To develop a business case</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THAT: </a:t>
                      </a:r>
                      <a:r>
                        <a:rPr lang="en-GB" sz="1100" b="0" i="0" u="none" strike="noStrike">
                          <a:solidFill>
                            <a:srgbClr val="000000"/>
                          </a:solidFill>
                          <a:effectLst/>
                          <a:latin typeface="Calibri" panose="020F0502020204030204" pitchFamily="34" charset="0"/>
                        </a:rPr>
                        <a:t>The potential of implementing an Energy Theft Detection System can be fully evaluated</a:t>
                      </a:r>
                      <a:endParaRPr lang="en-GB" sz="11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717797591"/>
                  </a:ext>
                </a:extLst>
              </a:tr>
              <a:tr h="468570">
                <a:tc>
                  <a:txBody>
                    <a:bodyPr/>
                    <a:lstStyle/>
                    <a:p>
                      <a:pPr algn="ctr" fontAlgn="ctr"/>
                      <a:r>
                        <a:rPr lang="en-GB" sz="1100" b="1" i="0" u="none" strike="noStrike">
                          <a:solidFill>
                            <a:srgbClr val="000000"/>
                          </a:solidFill>
                          <a:effectLst/>
                          <a:latin typeface="Calibri" panose="020F0502020204030204" pitchFamily="34" charset="0"/>
                        </a:rPr>
                        <a:t>Energy Theft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Data Driven Detection </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Engagement with Industry for Data Driven Services for Energy Theft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FOR: </a:t>
                      </a:r>
                      <a:r>
                        <a:rPr lang="en-GB" sz="1100" b="0" i="0" u="none" strike="noStrike">
                          <a:solidFill>
                            <a:srgbClr val="000000"/>
                          </a:solidFill>
                          <a:effectLst/>
                          <a:latin typeface="Calibri" panose="020F0502020204030204" pitchFamily="34" charset="0"/>
                        </a:rPr>
                        <a:t>REC Parties, RECCo, Ofgem, BEIS, Consumer Bodies (e.g., Citizens Advice, Which etc.), Consumers, Non-Industry Agencies</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WHO: </a:t>
                      </a:r>
                      <a:r>
                        <a:rPr lang="en-GB" sz="1100" b="0" i="0" u="none" strike="noStrike">
                          <a:solidFill>
                            <a:srgbClr val="000000"/>
                          </a:solidFill>
                          <a:effectLst/>
                          <a:latin typeface="Calibri" panose="020F0502020204030204" pitchFamily="34" charset="0"/>
                        </a:rPr>
                        <a:t>Want to gauge the interest and support across industry for a more data driven service to detect scenarios of Energy Theft</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OUR: </a:t>
                      </a:r>
                      <a:r>
                        <a:rPr lang="en-GB" sz="1100" b="0" i="0" u="none" strike="noStrike">
                          <a:solidFill>
                            <a:srgbClr val="000000"/>
                          </a:solidFill>
                          <a:effectLst/>
                          <a:latin typeface="Calibri" panose="020F0502020204030204" pitchFamily="34" charset="0"/>
                        </a:rPr>
                        <a:t>Aim of limiting the impact of Energy Theft on the industry</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IS/ARE: </a:t>
                      </a:r>
                      <a:r>
                        <a:rPr lang="en-GB" sz="1100" b="0" i="0" u="none" strike="noStrike">
                          <a:solidFill>
                            <a:srgbClr val="000000"/>
                          </a:solidFill>
                          <a:effectLst/>
                          <a:latin typeface="Calibri" panose="020F0502020204030204" pitchFamily="34" charset="0"/>
                        </a:rPr>
                        <a:t>To provide improvements where necessary</a:t>
                      </a:r>
                      <a:br>
                        <a:rPr lang="en-GB" sz="1100" b="0"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THAT: </a:t>
                      </a:r>
                      <a:r>
                        <a:rPr lang="en-GB" sz="1100" b="0" i="0" u="none" strike="noStrike">
                          <a:solidFill>
                            <a:srgbClr val="000000"/>
                          </a:solidFill>
                          <a:effectLst/>
                          <a:latin typeface="Calibri" panose="020F0502020204030204" pitchFamily="34" charset="0"/>
                        </a:rPr>
                        <a:t>The services can assist in dealing with cases of Energy Theft by utilising data</a:t>
                      </a:r>
                      <a:endParaRPr lang="en-GB" sz="11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855070940"/>
                  </a:ext>
                </a:extLst>
              </a:tr>
              <a:tr h="370840">
                <a:tc>
                  <a:txBody>
                    <a:bodyPr/>
                    <a:lstStyle/>
                    <a:p>
                      <a:pPr algn="ctr" fontAlgn="ctr"/>
                      <a:r>
                        <a:rPr lang="en-GB" sz="1100" b="1" i="0" u="none" strike="noStrike">
                          <a:solidFill>
                            <a:srgbClr val="000000"/>
                          </a:solidFill>
                          <a:effectLst/>
                          <a:latin typeface="Calibri" panose="020F0502020204030204" pitchFamily="34" charset="0"/>
                        </a:rPr>
                        <a:t>Energy Theft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Data Driven Detection </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Back testing of theft detection </a:t>
                      </a:r>
                    </a:p>
                  </a:txBody>
                  <a:tcPr marL="6350" marR="6350" marT="6350" marB="0" anchor="ctr"/>
                </a:tc>
                <a:tc>
                  <a:txBody>
                    <a:bodyPr/>
                    <a:lstStyle/>
                    <a:p>
                      <a:pPr algn="ctr" fontAlgn="b"/>
                      <a:r>
                        <a:rPr lang="en-GB" sz="1100" b="1" i="0" u="none" strike="noStrike">
                          <a:solidFill>
                            <a:srgbClr val="000000"/>
                          </a:solidFill>
                          <a:effectLst/>
                          <a:latin typeface="Calibri" panose="020F0502020204030204" pitchFamily="34" charset="0"/>
                        </a:rPr>
                        <a:t>FOR: </a:t>
                      </a:r>
                      <a:r>
                        <a:rPr lang="en-GB" sz="1100" b="0" i="0" u="none" strike="noStrike">
                          <a:solidFill>
                            <a:srgbClr val="000000"/>
                          </a:solidFill>
                          <a:effectLst/>
                          <a:latin typeface="Calibri" panose="020F0502020204030204" pitchFamily="34" charset="0"/>
                        </a:rPr>
                        <a:t>RECCo, REC Parties</a:t>
                      </a:r>
                      <a:br>
                        <a:rPr lang="en-GB" sz="1100" b="0"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WHO: </a:t>
                      </a:r>
                      <a:r>
                        <a:rPr lang="en-GB" sz="1100" b="0" i="0" u="none" strike="noStrike">
                          <a:solidFill>
                            <a:srgbClr val="000000"/>
                          </a:solidFill>
                          <a:effectLst/>
                          <a:latin typeface="Calibri" panose="020F0502020204030204" pitchFamily="34" charset="0"/>
                        </a:rPr>
                        <a:t>Want to understand how accurate modern data driven detection methods can be </a:t>
                      </a:r>
                      <a:br>
                        <a:rPr lang="en-GB" sz="1100" b="0"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OUR: </a:t>
                      </a:r>
                      <a:r>
                        <a:rPr lang="en-GB" sz="1100" b="0" i="0" u="none" strike="noStrike">
                          <a:solidFill>
                            <a:srgbClr val="000000"/>
                          </a:solidFill>
                          <a:effectLst/>
                          <a:latin typeface="Calibri" panose="020F0502020204030204" pitchFamily="34" charset="0"/>
                        </a:rPr>
                        <a:t>Business cases</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IS/ARE: </a:t>
                      </a:r>
                      <a:r>
                        <a:rPr lang="en-GB" sz="1100" b="0" i="0" u="none" strike="noStrike">
                          <a:solidFill>
                            <a:srgbClr val="000000"/>
                          </a:solidFill>
                          <a:effectLst/>
                          <a:latin typeface="Calibri" panose="020F0502020204030204" pitchFamily="34" charset="0"/>
                        </a:rPr>
                        <a:t>containing accurate back test results for theft detection</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THAT: </a:t>
                      </a:r>
                      <a:r>
                        <a:rPr lang="en-GB" sz="1100" b="0" i="0" u="none" strike="noStrike">
                          <a:solidFill>
                            <a:srgbClr val="000000"/>
                          </a:solidFill>
                          <a:effectLst/>
                          <a:latin typeface="Calibri" panose="020F0502020204030204" pitchFamily="34" charset="0"/>
                        </a:rPr>
                        <a:t>Provides a strong basis for a trial of a theft detection system</a:t>
                      </a:r>
                      <a:endParaRPr lang="en-GB" sz="1100" b="1"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276711481"/>
                  </a:ext>
                </a:extLst>
              </a:tr>
              <a:tr h="370840">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1100" b="1" i="0" u="none" strike="noStrike">
                          <a:solidFill>
                            <a:srgbClr val="000000"/>
                          </a:solidFill>
                          <a:effectLst/>
                          <a:latin typeface="Calibri" panose="020F0502020204030204" pitchFamily="34" charset="0"/>
                        </a:rPr>
                        <a:t>Energy Theft</a:t>
                      </a:r>
                    </a:p>
                    <a:p>
                      <a:pPr algn="ctr" fontAlgn="ctr"/>
                      <a:endParaRPr lang="en-GB" sz="1100" b="1"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Enforcement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Empowerment for Parties to Take Action on Energy Theft</a:t>
                      </a:r>
                    </a:p>
                  </a:txBody>
                  <a:tcPr marL="6350" marR="6350" marT="6350" marB="0" anchor="ctr"/>
                </a:tc>
                <a:tc>
                  <a:txBody>
                    <a:bodyPr/>
                    <a:lstStyle/>
                    <a:p>
                      <a:pPr algn="ctr" fontAlgn="ctr"/>
                      <a:r>
                        <a:rPr lang="en-GB" sz="1100" b="1" i="0" u="none" strike="noStrike">
                          <a:solidFill>
                            <a:srgbClr val="000000"/>
                          </a:solidFill>
                          <a:effectLst/>
                          <a:latin typeface="Calibri" panose="020F0502020204030204" pitchFamily="34" charset="0"/>
                        </a:rPr>
                        <a:t>FOR: </a:t>
                      </a:r>
                      <a:r>
                        <a:rPr lang="en-GB" sz="1100" b="0" i="0" u="none" strike="noStrike">
                          <a:solidFill>
                            <a:srgbClr val="000000"/>
                          </a:solidFill>
                          <a:effectLst/>
                          <a:latin typeface="Calibri" panose="020F0502020204030204" pitchFamily="34" charset="0"/>
                        </a:rPr>
                        <a:t>REC Parties, Service Providers, Energy Suppliers</a:t>
                      </a:r>
                      <a:br>
                        <a:rPr lang="en-GB" sz="1100" b="1"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WHO: </a:t>
                      </a:r>
                      <a:r>
                        <a:rPr lang="en-GB" sz="1100" b="0" i="0" u="none" strike="noStrike">
                          <a:solidFill>
                            <a:srgbClr val="000000"/>
                          </a:solidFill>
                          <a:effectLst/>
                          <a:latin typeface="Calibri" panose="020F0502020204030204" pitchFamily="34" charset="0"/>
                        </a:rPr>
                        <a:t>Want industry parties to be more empowered and have knowledge to know what to do once a situation of Energy Theft has been identified</a:t>
                      </a:r>
                      <a:br>
                        <a:rPr lang="en-GB" sz="1100" b="0"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OUR: </a:t>
                      </a:r>
                      <a:r>
                        <a:rPr lang="en-GB" sz="1100" b="0" i="0" u="none" strike="noStrike">
                          <a:solidFill>
                            <a:srgbClr val="000000"/>
                          </a:solidFill>
                          <a:effectLst/>
                          <a:latin typeface="Calibri" panose="020F0502020204030204" pitchFamily="34" charset="0"/>
                        </a:rPr>
                        <a:t>Responsibility for minimising Energy Theft  </a:t>
                      </a:r>
                      <a:br>
                        <a:rPr lang="en-GB" sz="1100" b="0"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IS/ARE: </a:t>
                      </a:r>
                      <a:r>
                        <a:rPr lang="en-GB" sz="1100" b="0" i="0" u="none" strike="noStrike">
                          <a:solidFill>
                            <a:srgbClr val="000000"/>
                          </a:solidFill>
                          <a:effectLst/>
                          <a:latin typeface="Calibri" panose="020F0502020204030204" pitchFamily="34" charset="0"/>
                        </a:rPr>
                        <a:t>To provide Industry Parties with support/guidance through knowledge sharing and incentives </a:t>
                      </a:r>
                      <a:br>
                        <a:rPr lang="en-GB" sz="1100" b="0" i="0" u="none" strike="noStrike">
                          <a:solidFill>
                            <a:srgbClr val="000000"/>
                          </a:solidFill>
                          <a:effectLst/>
                          <a:latin typeface="Calibri" panose="020F0502020204030204" pitchFamily="34" charset="0"/>
                        </a:rPr>
                      </a:br>
                      <a:r>
                        <a:rPr lang="en-GB" sz="1100" b="1" i="0" u="none" strike="noStrike">
                          <a:solidFill>
                            <a:srgbClr val="000000"/>
                          </a:solidFill>
                          <a:effectLst/>
                          <a:latin typeface="Calibri" panose="020F0502020204030204" pitchFamily="34" charset="0"/>
                        </a:rPr>
                        <a:t>THAT:</a:t>
                      </a:r>
                      <a:r>
                        <a:rPr lang="en-GB" sz="1100" b="0" i="0" u="none" strike="noStrike">
                          <a:solidFill>
                            <a:srgbClr val="000000"/>
                          </a:solidFill>
                          <a:effectLst/>
                          <a:latin typeface="Calibri" panose="020F0502020204030204" pitchFamily="34" charset="0"/>
                        </a:rPr>
                        <a:t> Industry Parties are actively able to investigate and take action against Energy Theft</a:t>
                      </a:r>
                      <a:endParaRPr lang="en-GB" sz="11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705566458"/>
                  </a:ext>
                </a:extLst>
              </a:tr>
            </a:tbl>
          </a:graphicData>
        </a:graphic>
      </p:graphicFrame>
    </p:spTree>
    <p:extLst>
      <p:ext uri="{BB962C8B-B14F-4D97-AF65-F5344CB8AC3E}">
        <p14:creationId xmlns:p14="http://schemas.microsoft.com/office/powerpoint/2010/main" val="3144355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1712D-FC3B-15E7-145D-62C5E55FE21E}"/>
              </a:ext>
            </a:extLst>
          </p:cNvPr>
          <p:cNvSpPr>
            <a:spLocks noGrp="1"/>
          </p:cNvSpPr>
          <p:nvPr>
            <p:ph type="title"/>
          </p:nvPr>
        </p:nvSpPr>
        <p:spPr/>
        <p:txBody>
          <a:bodyPr/>
          <a:lstStyle/>
          <a:p>
            <a:r>
              <a:rPr lang="en-GB"/>
              <a:t>epics due to commence Jul-Sept 2023</a:t>
            </a:r>
          </a:p>
        </p:txBody>
      </p:sp>
      <p:graphicFrame>
        <p:nvGraphicFramePr>
          <p:cNvPr id="4" name="Table 7">
            <a:extLst>
              <a:ext uri="{FF2B5EF4-FFF2-40B4-BE49-F238E27FC236}">
                <a16:creationId xmlns:a16="http://schemas.microsoft.com/office/drawing/2014/main" id="{99B7F76C-72E6-4A11-261C-ED582B2FAE4B}"/>
              </a:ext>
            </a:extLst>
          </p:cNvPr>
          <p:cNvGraphicFramePr>
            <a:graphicFrameLocks noGrp="1"/>
          </p:cNvGraphicFramePr>
          <p:nvPr>
            <p:ph type="tbl" sz="quarter" idx="10"/>
          </p:nvPr>
        </p:nvGraphicFramePr>
        <p:xfrm>
          <a:off x="531628" y="1286946"/>
          <a:ext cx="11323676" cy="3983908"/>
        </p:xfrm>
        <a:graphic>
          <a:graphicData uri="http://schemas.openxmlformats.org/drawingml/2006/table">
            <a:tbl>
              <a:tblPr firstRow="1" bandRow="1">
                <a:tableStyleId>{F5AB1C69-6EDB-4FF4-983F-18BD219EF322}</a:tableStyleId>
              </a:tblPr>
              <a:tblGrid>
                <a:gridCol w="1477925">
                  <a:extLst>
                    <a:ext uri="{9D8B030D-6E8A-4147-A177-3AD203B41FA5}">
                      <a16:colId xmlns:a16="http://schemas.microsoft.com/office/drawing/2014/main" val="2471776031"/>
                    </a:ext>
                  </a:extLst>
                </a:gridCol>
                <a:gridCol w="1562987">
                  <a:extLst>
                    <a:ext uri="{9D8B030D-6E8A-4147-A177-3AD203B41FA5}">
                      <a16:colId xmlns:a16="http://schemas.microsoft.com/office/drawing/2014/main" val="1717559852"/>
                    </a:ext>
                  </a:extLst>
                </a:gridCol>
                <a:gridCol w="2583711">
                  <a:extLst>
                    <a:ext uri="{9D8B030D-6E8A-4147-A177-3AD203B41FA5}">
                      <a16:colId xmlns:a16="http://schemas.microsoft.com/office/drawing/2014/main" val="2119900406"/>
                    </a:ext>
                  </a:extLst>
                </a:gridCol>
                <a:gridCol w="5699053">
                  <a:extLst>
                    <a:ext uri="{9D8B030D-6E8A-4147-A177-3AD203B41FA5}">
                      <a16:colId xmlns:a16="http://schemas.microsoft.com/office/drawing/2014/main" val="1893307877"/>
                    </a:ext>
                  </a:extLst>
                </a:gridCol>
              </a:tblGrid>
              <a:tr h="370840">
                <a:tc>
                  <a:txBody>
                    <a:bodyPr/>
                    <a:lstStyle/>
                    <a:p>
                      <a:r>
                        <a:rPr lang="en-GB" sz="1600" cap="all" spc="300" baseline="0">
                          <a:latin typeface="Roboto" panose="02000000000000000000" pitchFamily="2" charset="0"/>
                          <a:ea typeface="Roboto" panose="02000000000000000000" pitchFamily="2" charset="0"/>
                        </a:rPr>
                        <a:t>Theme</a:t>
                      </a:r>
                    </a:p>
                  </a:txBody>
                  <a:tcPr anchor="ctr"/>
                </a:tc>
                <a:tc>
                  <a:txBody>
                    <a:bodyPr/>
                    <a:lstStyle/>
                    <a:p>
                      <a:r>
                        <a:rPr lang="en-GB" sz="1600" cap="all" spc="300" baseline="0">
                          <a:latin typeface="Roboto" panose="02000000000000000000" pitchFamily="2" charset="0"/>
                          <a:ea typeface="Roboto" panose="02000000000000000000" pitchFamily="2" charset="0"/>
                        </a:rPr>
                        <a:t>Sub-theme</a:t>
                      </a:r>
                    </a:p>
                  </a:txBody>
                  <a:tcPr anchor="ctr"/>
                </a:tc>
                <a:tc>
                  <a:txBody>
                    <a:bodyPr/>
                    <a:lstStyle/>
                    <a:p>
                      <a:r>
                        <a:rPr lang="en-GB" sz="1600" cap="all" spc="300" baseline="0">
                          <a:latin typeface="Roboto" panose="02000000000000000000" pitchFamily="2" charset="0"/>
                          <a:ea typeface="Roboto" panose="02000000000000000000" pitchFamily="2" charset="0"/>
                        </a:rPr>
                        <a:t>Epic</a:t>
                      </a:r>
                    </a:p>
                  </a:txBody>
                  <a:tcPr anchor="ctr"/>
                </a:tc>
                <a:tc>
                  <a:txBody>
                    <a:bodyPr/>
                    <a:lstStyle/>
                    <a:p>
                      <a:r>
                        <a:rPr lang="en-GB" sz="1600" cap="all" spc="300" baseline="0">
                          <a:latin typeface="Roboto" panose="02000000000000000000" pitchFamily="2" charset="0"/>
                          <a:ea typeface="Roboto" panose="02000000000000000000" pitchFamily="2" charset="0"/>
                        </a:rPr>
                        <a:t>conclusion</a:t>
                      </a:r>
                    </a:p>
                  </a:txBody>
                  <a:tcPr anchor="ctr"/>
                </a:tc>
                <a:extLst>
                  <a:ext uri="{0D108BD9-81ED-4DB2-BD59-A6C34878D82A}">
                    <a16:rowId xmlns:a16="http://schemas.microsoft.com/office/drawing/2014/main" val="677238016"/>
                  </a:ext>
                </a:extLst>
              </a:tr>
              <a:tr h="459658">
                <a:tc>
                  <a:txBody>
                    <a:bodyPr/>
                    <a:lstStyle/>
                    <a:p>
                      <a:pPr algn="ctr" fontAlgn="ctr"/>
                      <a:r>
                        <a:rPr lang="en-GB" sz="1200" b="1" i="0" u="none" strike="noStrike">
                          <a:solidFill>
                            <a:srgbClr val="000000"/>
                          </a:solidFill>
                          <a:effectLst/>
                          <a:latin typeface="Calibri" panose="020F0502020204030204" pitchFamily="34" charset="0"/>
                        </a:rPr>
                        <a:t>Policy Initiatives</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Codes Reform </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Stakeholder Engagement</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To be created</a:t>
                      </a:r>
                    </a:p>
                  </a:txBody>
                  <a:tcPr marL="6350" marR="6350" marT="6350" marB="0" anchor="ctr"/>
                </a:tc>
                <a:extLst>
                  <a:ext uri="{0D108BD9-81ED-4DB2-BD59-A6C34878D82A}">
                    <a16:rowId xmlns:a16="http://schemas.microsoft.com/office/drawing/2014/main" val="2099812599"/>
                  </a:ext>
                </a:extLst>
              </a:tr>
              <a:tr h="435935">
                <a:tc>
                  <a:txBody>
                    <a:bodyPr/>
                    <a:lstStyle/>
                    <a:p>
                      <a:pPr algn="ctr" fontAlgn="ctr"/>
                      <a:r>
                        <a:rPr lang="en-GB" sz="1200" b="1" i="0" u="none" strike="noStrike">
                          <a:solidFill>
                            <a:srgbClr val="000000"/>
                          </a:solidFill>
                          <a:effectLst/>
                          <a:latin typeface="Calibri" panose="020F0502020204030204" pitchFamily="34" charset="0"/>
                        </a:rPr>
                        <a:t>Policy Initiatives</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Debt</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Earlier identification of customers going into debt</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FOR - </a:t>
                      </a:r>
                      <a:r>
                        <a:rPr lang="en-GB" sz="1200" b="0" i="0" u="none" strike="noStrike">
                          <a:solidFill>
                            <a:srgbClr val="000000"/>
                          </a:solidFill>
                          <a:effectLst/>
                          <a:latin typeface="Calibri" panose="020F0502020204030204" pitchFamily="34" charset="0"/>
                        </a:rPr>
                        <a:t>Suppliers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WHO -</a:t>
                      </a:r>
                      <a:r>
                        <a:rPr lang="en-GB" sz="1200" b="0" i="0" u="none" strike="noStrike">
                          <a:solidFill>
                            <a:srgbClr val="000000"/>
                          </a:solidFill>
                          <a:effectLst/>
                          <a:latin typeface="Calibri" panose="020F0502020204030204" pitchFamily="34" charset="0"/>
                        </a:rPr>
                        <a:t> Are not aware they have gone into debt and not been put onto repayment plan</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OUR -</a:t>
                      </a:r>
                      <a:r>
                        <a:rPr lang="en-GB" sz="1200" b="0" i="0" u="none" strike="noStrike">
                          <a:solidFill>
                            <a:srgbClr val="000000"/>
                          </a:solidFill>
                          <a:effectLst/>
                          <a:latin typeface="Calibri" panose="020F0502020204030204" pitchFamily="34" charset="0"/>
                        </a:rPr>
                        <a:t> Potential Future Work</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IS/ARE - </a:t>
                      </a:r>
                      <a:r>
                        <a:rPr lang="en-GB" sz="1200" b="0" i="0" u="none" strike="noStrike">
                          <a:solidFill>
                            <a:srgbClr val="000000"/>
                          </a:solidFill>
                          <a:effectLst/>
                          <a:latin typeface="Calibri" panose="020F0502020204030204" pitchFamily="34" charset="0"/>
                        </a:rPr>
                        <a:t>Clear with all stakeholders</a:t>
                      </a:r>
                      <a:br>
                        <a:rPr lang="en-GB" sz="1200" b="1"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THAT - </a:t>
                      </a:r>
                      <a:r>
                        <a:rPr lang="en-GB" sz="1200" b="0" i="0" u="none" strike="noStrike">
                          <a:solidFill>
                            <a:srgbClr val="000000"/>
                          </a:solidFill>
                          <a:effectLst/>
                          <a:latin typeface="Calibri" panose="020F0502020204030204" pitchFamily="34" charset="0"/>
                        </a:rPr>
                        <a:t>Stakeholder’s understand the importance of informing customers as soon as possible that they have gone into debt</a:t>
                      </a:r>
                      <a:endParaRPr lang="en-GB" sz="12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904727937"/>
                  </a:ext>
                </a:extLst>
              </a:tr>
              <a:tr h="457200">
                <a:tc>
                  <a:txBody>
                    <a:bodyPr/>
                    <a:lstStyle/>
                    <a:p>
                      <a:pPr algn="ctr" fontAlgn="ctr"/>
                      <a:r>
                        <a:rPr lang="en-GB" sz="1200" b="1" i="0" u="none" strike="noStrike">
                          <a:solidFill>
                            <a:srgbClr val="000000"/>
                          </a:solidFill>
                          <a:effectLst/>
                          <a:latin typeface="Calibri" panose="020F0502020204030204" pitchFamily="34" charset="0"/>
                        </a:rPr>
                        <a:t>Policy Initiatives</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Prepayment</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Prepayment switching</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For</a:t>
                      </a:r>
                      <a:r>
                        <a:rPr lang="en-GB" sz="1200" b="0" i="0" u="none" strike="noStrike">
                          <a:solidFill>
                            <a:srgbClr val="000000"/>
                          </a:solidFill>
                          <a:effectLst/>
                          <a:latin typeface="Calibri" panose="020F0502020204030204" pitchFamily="34" charset="0"/>
                        </a:rPr>
                        <a:t> - Suppliers &amp; Consumers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Who</a:t>
                      </a:r>
                      <a:r>
                        <a:rPr lang="en-GB" sz="1200" b="0" i="0" u="none" strike="noStrike">
                          <a:solidFill>
                            <a:srgbClr val="000000"/>
                          </a:solidFill>
                          <a:effectLst/>
                          <a:latin typeface="Calibri" panose="020F0502020204030204" pitchFamily="34" charset="0"/>
                        </a:rPr>
                        <a:t> - Lose the credit balance on their meter when they change suppliers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Our</a:t>
                      </a:r>
                      <a:r>
                        <a:rPr lang="en-GB" sz="1200" b="0" i="0" u="none" strike="noStrike">
                          <a:solidFill>
                            <a:srgbClr val="000000"/>
                          </a:solidFill>
                          <a:effectLst/>
                          <a:latin typeface="Calibri" panose="020F0502020204030204" pitchFamily="34" charset="0"/>
                        </a:rPr>
                        <a:t> - REC obligations and supporting guidance</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Is/Are</a:t>
                      </a:r>
                      <a:r>
                        <a:rPr lang="en-GB" sz="1200" b="0" i="0" u="none" strike="noStrike">
                          <a:solidFill>
                            <a:srgbClr val="000000"/>
                          </a:solidFill>
                          <a:effectLst/>
                          <a:latin typeface="Calibri" panose="020F0502020204030204" pitchFamily="34" charset="0"/>
                        </a:rPr>
                        <a:t> - Clear with all stakeholders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That</a:t>
                      </a:r>
                      <a:r>
                        <a:rPr lang="en-GB" sz="1200" b="0" i="0" u="none" strike="noStrike">
                          <a:solidFill>
                            <a:srgbClr val="000000"/>
                          </a:solidFill>
                          <a:effectLst/>
                          <a:latin typeface="Calibri" panose="020F0502020204030204" pitchFamily="34" charset="0"/>
                        </a:rPr>
                        <a:t> - consumers' money is protected and any balance is returned promptly</a:t>
                      </a:r>
                      <a:endParaRPr lang="en-GB" sz="12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686196485"/>
                  </a:ext>
                </a:extLst>
              </a:tr>
              <a:tr h="457200">
                <a:tc>
                  <a:txBody>
                    <a:bodyPr/>
                    <a:lstStyle/>
                    <a:p>
                      <a:pPr algn="ctr" fontAlgn="ctr"/>
                      <a:r>
                        <a:rPr lang="en-GB" sz="1200" b="1" i="0" u="none" strike="noStrike">
                          <a:solidFill>
                            <a:srgbClr val="000000"/>
                          </a:solidFill>
                          <a:effectLst/>
                          <a:latin typeface="Calibri" panose="020F0502020204030204" pitchFamily="34" charset="0"/>
                        </a:rPr>
                        <a:t>Policy Initiatives</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Prepayment</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Prepayment emergency top ups</a:t>
                      </a:r>
                    </a:p>
                  </a:txBody>
                  <a:tcPr marL="6350" marR="6350" marT="6350" marB="0" anchor="ctr"/>
                </a:tc>
                <a:tc>
                  <a:txBody>
                    <a:bodyPr/>
                    <a:lstStyle/>
                    <a:p>
                      <a:pPr algn="ctr" fontAlgn="ctr"/>
                      <a:r>
                        <a:rPr lang="en-GB" sz="1200" b="1" i="0" u="none" strike="noStrike">
                          <a:solidFill>
                            <a:srgbClr val="000000"/>
                          </a:solidFill>
                          <a:effectLst/>
                          <a:latin typeface="Calibri" panose="020F0502020204030204" pitchFamily="34" charset="0"/>
                        </a:rPr>
                        <a:t>FOR</a:t>
                      </a:r>
                      <a:r>
                        <a:rPr lang="en-GB" sz="1200" b="0" i="0" u="none" strike="noStrike">
                          <a:solidFill>
                            <a:srgbClr val="000000"/>
                          </a:solidFill>
                          <a:effectLst/>
                          <a:latin typeface="Calibri" panose="020F0502020204030204" pitchFamily="34" charset="0"/>
                        </a:rPr>
                        <a:t> - Suppliers and consumers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WHO</a:t>
                      </a:r>
                      <a:r>
                        <a:rPr lang="en-GB" sz="1200" b="0" i="0" u="none" strike="noStrike">
                          <a:solidFill>
                            <a:srgbClr val="000000"/>
                          </a:solidFill>
                          <a:effectLst/>
                          <a:latin typeface="Calibri" panose="020F0502020204030204" pitchFamily="34" charset="0"/>
                        </a:rPr>
                        <a:t> - make emergency top ups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OUR</a:t>
                      </a:r>
                      <a:r>
                        <a:rPr lang="en-GB" sz="1200" b="0" i="0" u="none" strike="noStrike">
                          <a:solidFill>
                            <a:srgbClr val="000000"/>
                          </a:solidFill>
                          <a:effectLst/>
                          <a:latin typeface="Calibri" panose="020F0502020204030204" pitchFamily="34" charset="0"/>
                        </a:rPr>
                        <a:t> - REC obligations and supporting guidance</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IS/ARE</a:t>
                      </a:r>
                      <a:r>
                        <a:rPr lang="en-GB" sz="1200" b="0" i="0" u="none" strike="noStrike">
                          <a:solidFill>
                            <a:srgbClr val="000000"/>
                          </a:solidFill>
                          <a:effectLst/>
                          <a:latin typeface="Calibri" panose="020F0502020204030204" pitchFamily="34" charset="0"/>
                        </a:rPr>
                        <a:t> - providing an infrastructure for all stakeholders</a:t>
                      </a:r>
                      <a:br>
                        <a:rPr lang="en-GB" sz="1200" b="0" i="0" u="none" strike="noStrike">
                          <a:solidFill>
                            <a:srgbClr val="000000"/>
                          </a:solidFill>
                          <a:effectLst/>
                          <a:latin typeface="Calibri" panose="020F0502020204030204" pitchFamily="34" charset="0"/>
                        </a:rPr>
                      </a:br>
                      <a:r>
                        <a:rPr lang="en-GB" sz="1200" b="1" i="0" u="none" strike="noStrike">
                          <a:solidFill>
                            <a:srgbClr val="000000"/>
                          </a:solidFill>
                          <a:effectLst/>
                          <a:latin typeface="Calibri" panose="020F0502020204030204" pitchFamily="34" charset="0"/>
                        </a:rPr>
                        <a:t>THAT</a:t>
                      </a:r>
                      <a:r>
                        <a:rPr lang="en-GB" sz="1200" b="0" i="0" u="none" strike="noStrike">
                          <a:solidFill>
                            <a:srgbClr val="000000"/>
                          </a:solidFill>
                          <a:effectLst/>
                          <a:latin typeface="Calibri" panose="020F0502020204030204" pitchFamily="34" charset="0"/>
                        </a:rPr>
                        <a:t> - payments are allocated accurately and promptly</a:t>
                      </a:r>
                      <a:endParaRPr lang="en-GB" sz="1200" b="1"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765035570"/>
                  </a:ext>
                </a:extLst>
              </a:tr>
            </a:tbl>
          </a:graphicData>
        </a:graphic>
      </p:graphicFrame>
      <p:sp>
        <p:nvSpPr>
          <p:cNvPr id="3" name="Double Bracket 2">
            <a:extLst>
              <a:ext uri="{FF2B5EF4-FFF2-40B4-BE49-F238E27FC236}">
                <a16:creationId xmlns:a16="http://schemas.microsoft.com/office/drawing/2014/main" id="{23DC194B-9D64-5333-A63A-F2971DB33964}"/>
              </a:ext>
            </a:extLst>
          </p:cNvPr>
          <p:cNvSpPr/>
          <p:nvPr/>
        </p:nvSpPr>
        <p:spPr>
          <a:xfrm>
            <a:off x="3359432" y="5971880"/>
            <a:ext cx="4242390" cy="520995"/>
          </a:xfrm>
          <a:prstGeom prst="bracketPair">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Subject to review for June 2023 refresh</a:t>
            </a:r>
          </a:p>
        </p:txBody>
      </p:sp>
    </p:spTree>
    <p:extLst>
      <p:ext uri="{BB962C8B-B14F-4D97-AF65-F5344CB8AC3E}">
        <p14:creationId xmlns:p14="http://schemas.microsoft.com/office/powerpoint/2010/main" val="331800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p:txBody>
          <a:bodyPr/>
          <a:lstStyle/>
          <a:p>
            <a:r>
              <a:rPr lang="en-GB"/>
              <a:t>Potential new epics</a:t>
            </a:r>
          </a:p>
        </p:txBody>
      </p:sp>
      <p:pic>
        <p:nvPicPr>
          <p:cNvPr id="6" name="Picture Placeholder 5">
            <a:extLst>
              <a:ext uri="{FF2B5EF4-FFF2-40B4-BE49-F238E27FC236}">
                <a16:creationId xmlns:a16="http://schemas.microsoft.com/office/drawing/2014/main" id="{C3C426CD-529C-21E7-B9D5-16C42110F75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3482" r="33482"/>
          <a:stretch/>
        </p:blipFill>
        <p:spPr>
          <a:xfrm>
            <a:off x="8785461" y="1836737"/>
            <a:ext cx="1964924" cy="4460875"/>
          </a:xfrm>
        </p:spPr>
      </p:pic>
      <p:sp>
        <p:nvSpPr>
          <p:cNvPr id="4" name="Text Placeholder 3">
            <a:extLst>
              <a:ext uri="{FF2B5EF4-FFF2-40B4-BE49-F238E27FC236}">
                <a16:creationId xmlns:a16="http://schemas.microsoft.com/office/drawing/2014/main" id="{5188CC2C-0106-9DF9-F6A0-D7783DE80841}"/>
              </a:ext>
            </a:extLst>
          </p:cNvPr>
          <p:cNvSpPr>
            <a:spLocks noGrp="1"/>
          </p:cNvSpPr>
          <p:nvPr>
            <p:ph type="body" sz="quarter" idx="11"/>
          </p:nvPr>
        </p:nvSpPr>
        <p:spPr>
          <a:xfrm>
            <a:off x="723014" y="1827582"/>
            <a:ext cx="7679675" cy="5030417"/>
          </a:xfrm>
        </p:spPr>
        <p:txBody>
          <a:bodyPr vert="horz" lIns="91440" tIns="45720" rIns="91440" bIns="45720" rtlCol="0" anchor="t">
            <a:normAutofit/>
          </a:bodyPr>
          <a:lstStyle/>
          <a:p>
            <a:r>
              <a:rPr lang="en-GB" sz="1400">
                <a:latin typeface="Roboto"/>
                <a:ea typeface="Roboto"/>
                <a:cs typeface="Roboto"/>
              </a:rPr>
              <a:t>More granular theft epics, covering:</a:t>
            </a:r>
          </a:p>
          <a:p>
            <a:pPr lvl="1"/>
            <a:r>
              <a:rPr lang="en-GB" sz="1400">
                <a:latin typeface="Roboto"/>
                <a:ea typeface="Roboto"/>
                <a:cs typeface="Roboto"/>
              </a:rPr>
              <a:t>TDIS Phase 2</a:t>
            </a:r>
          </a:p>
          <a:p>
            <a:pPr lvl="1"/>
            <a:r>
              <a:rPr lang="en-GB" sz="1400">
                <a:latin typeface="Roboto"/>
                <a:ea typeface="Roboto"/>
                <a:cs typeface="Roboto"/>
              </a:rPr>
              <a:t>TDIS data quality review</a:t>
            </a:r>
          </a:p>
          <a:p>
            <a:pPr lvl="1"/>
            <a:r>
              <a:rPr lang="en-GB" sz="1400">
                <a:latin typeface="Roboto"/>
                <a:ea typeface="Roboto"/>
                <a:cs typeface="Roboto"/>
              </a:rPr>
              <a:t>Review Schedule 8 (Unbilled Energy Code of Practice)</a:t>
            </a:r>
          </a:p>
          <a:p>
            <a:pPr lvl="1"/>
            <a:r>
              <a:rPr lang="en-GB" sz="1400">
                <a:latin typeface="Roboto"/>
                <a:ea typeface="Roboto"/>
                <a:cs typeface="Roboto"/>
              </a:rPr>
              <a:t>Creation of Category 3 guidance documents</a:t>
            </a:r>
          </a:p>
          <a:p>
            <a:pPr lvl="1"/>
            <a:r>
              <a:rPr lang="en-GB" sz="1400">
                <a:latin typeface="Roboto"/>
                <a:ea typeface="Roboto"/>
                <a:cs typeface="Roboto"/>
              </a:rPr>
              <a:t>Review of day-to-day engagement between REC Parties and Code Manager</a:t>
            </a:r>
          </a:p>
          <a:p>
            <a:pPr lvl="1"/>
            <a:r>
              <a:rPr lang="en-GB" sz="1400">
                <a:latin typeface="Roboto"/>
                <a:ea typeface="Roboto"/>
                <a:cs typeface="Roboto"/>
              </a:rPr>
              <a:t>Post go-live review of the energy theft hub</a:t>
            </a:r>
          </a:p>
          <a:p>
            <a:r>
              <a:rPr lang="en-GB" sz="1400">
                <a:latin typeface="Roboto"/>
                <a:ea typeface="Roboto"/>
                <a:cs typeface="Roboto"/>
              </a:rPr>
              <a:t>Service Provider SLAs</a:t>
            </a:r>
          </a:p>
          <a:p>
            <a:r>
              <a:rPr lang="en-GB" sz="1400">
                <a:latin typeface="Roboto"/>
                <a:ea typeface="Roboto"/>
                <a:cs typeface="Roboto"/>
              </a:rPr>
              <a:t>Enquiry Service improvements</a:t>
            </a:r>
          </a:p>
          <a:p>
            <a:r>
              <a:rPr lang="en-GB" sz="1400">
                <a:latin typeface="Roboto"/>
                <a:ea typeface="Roboto"/>
                <a:cs typeface="Roboto"/>
              </a:rPr>
              <a:t>Aligning gas/electricity provisions</a:t>
            </a:r>
          </a:p>
          <a:p>
            <a:r>
              <a:rPr lang="en-GB" sz="1400">
                <a:latin typeface="Roboto"/>
                <a:ea typeface="Roboto"/>
                <a:cs typeface="Roboto"/>
              </a:rPr>
              <a:t>Redrafting for majority smart meter population</a:t>
            </a:r>
          </a:p>
          <a:p>
            <a:r>
              <a:rPr lang="en-GB" sz="1400">
                <a:latin typeface="Roboto"/>
                <a:ea typeface="Roboto"/>
                <a:cs typeface="Roboto"/>
              </a:rPr>
              <a:t>Merging footnotes into main body text in REC documents</a:t>
            </a:r>
          </a:p>
          <a:p>
            <a:endParaRPr lang="en-GB"/>
          </a:p>
          <a:p>
            <a:endParaRPr lang="en-GB"/>
          </a:p>
          <a:p>
            <a:endParaRPr lang="en-GB"/>
          </a:p>
        </p:txBody>
      </p:sp>
    </p:spTree>
    <p:extLst>
      <p:ext uri="{BB962C8B-B14F-4D97-AF65-F5344CB8AC3E}">
        <p14:creationId xmlns:p14="http://schemas.microsoft.com/office/powerpoint/2010/main" val="3879811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lstStyle/>
          <a:p>
            <a:r>
              <a:rPr lang="en-GB"/>
              <a:t>First quarter Headlines</a:t>
            </a:r>
          </a:p>
        </p:txBody>
      </p:sp>
      <p:sp>
        <p:nvSpPr>
          <p:cNvPr id="3" name="Picture Placeholder 2">
            <a:extLst>
              <a:ext uri="{FF2B5EF4-FFF2-40B4-BE49-F238E27FC236}">
                <a16:creationId xmlns:a16="http://schemas.microsoft.com/office/drawing/2014/main" id="{677CFD47-37EC-147D-9419-5C603C7194E6}"/>
              </a:ext>
            </a:extLst>
          </p:cNvPr>
          <p:cNvSpPr>
            <a:spLocks noGrp="1"/>
          </p:cNvSpPr>
          <p:nvPr>
            <p:ph type="pic" sz="quarter" idx="10"/>
          </p:nvPr>
        </p:nvSpPr>
        <p:spPr/>
      </p:sp>
      <p:sp>
        <p:nvSpPr>
          <p:cNvPr id="4" name="Text Placeholder 3">
            <a:extLst>
              <a:ext uri="{FF2B5EF4-FFF2-40B4-BE49-F238E27FC236}">
                <a16:creationId xmlns:a16="http://schemas.microsoft.com/office/drawing/2014/main" id="{98AE0953-0E80-765F-7600-7DB3CABC294D}"/>
              </a:ext>
            </a:extLst>
          </p:cNvPr>
          <p:cNvSpPr>
            <a:spLocks noGrp="1"/>
          </p:cNvSpPr>
          <p:nvPr>
            <p:ph type="body" sz="quarter" idx="11"/>
          </p:nvPr>
        </p:nvSpPr>
        <p:spPr>
          <a:xfrm>
            <a:off x="3358497" y="1836738"/>
            <a:ext cx="8518070" cy="4460875"/>
          </a:xfrm>
        </p:spPr>
        <p:txBody>
          <a:bodyPr>
            <a:normAutofit fontScale="85000" lnSpcReduction="20000"/>
          </a:bodyPr>
          <a:lstStyle/>
          <a:p>
            <a:r>
              <a:rPr lang="en-GB"/>
              <a:t>SDEP Review concluded – six CPs raised</a:t>
            </a:r>
          </a:p>
          <a:p>
            <a:endParaRPr lang="en-GB"/>
          </a:p>
          <a:p>
            <a:r>
              <a:rPr lang="en-GB"/>
              <a:t>CSS early life issues – five CPs raised</a:t>
            </a:r>
          </a:p>
          <a:p>
            <a:endParaRPr lang="en-GB"/>
          </a:p>
          <a:p>
            <a:r>
              <a:rPr lang="en-GB"/>
              <a:t>Energy Theft Reduction Expert Group set up, Energy Theft Forum to meet, and smart meter data being sourced</a:t>
            </a:r>
          </a:p>
          <a:p>
            <a:endParaRPr lang="en-GB"/>
          </a:p>
          <a:p>
            <a:r>
              <a:rPr lang="en-GB"/>
              <a:t>TPI governance – workshops held, CoP being drafted</a:t>
            </a:r>
          </a:p>
          <a:p>
            <a:endParaRPr lang="en-GB"/>
          </a:p>
          <a:p>
            <a:r>
              <a:rPr lang="en-GB"/>
              <a:t>PSR – paper published, journeys to be mapped</a:t>
            </a:r>
          </a:p>
          <a:p>
            <a:endParaRPr lang="en-GB"/>
          </a:p>
          <a:p>
            <a:r>
              <a:rPr lang="en-GB"/>
              <a:t>Consumer consent – industry paper due June 2023</a:t>
            </a:r>
          </a:p>
          <a:p>
            <a:endParaRPr lang="en-GB"/>
          </a:p>
          <a:p>
            <a:r>
              <a:rPr lang="en-GB"/>
              <a:t>Open data – project initiated, engagement plan drafted, R0118 raised</a:t>
            </a:r>
          </a:p>
          <a:p>
            <a:endParaRPr lang="en-GB"/>
          </a:p>
          <a:p>
            <a:r>
              <a:rPr lang="en-GB"/>
              <a:t>REC Services – summer events to be held to engage with stakeholders</a:t>
            </a:r>
          </a:p>
          <a:p>
            <a:endParaRPr lang="en-GB"/>
          </a:p>
          <a:p>
            <a:endParaRPr lang="en-GB"/>
          </a:p>
        </p:txBody>
      </p:sp>
      <p:pic>
        <p:nvPicPr>
          <p:cNvPr id="2052" name="Picture 4">
            <a:extLst>
              <a:ext uri="{FF2B5EF4-FFF2-40B4-BE49-F238E27FC236}">
                <a16:creationId xmlns:a16="http://schemas.microsoft.com/office/drawing/2014/main" id="{F0E3E0CE-EB83-2616-792B-8A5B2B4253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3300"/>
          <a:stretch/>
        </p:blipFill>
        <p:spPr bwMode="auto">
          <a:xfrm>
            <a:off x="696876" y="1785154"/>
            <a:ext cx="2427804" cy="453372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16C1305-D5D2-C990-E483-F2E44C5C12BF}"/>
              </a:ext>
            </a:extLst>
          </p:cNvPr>
          <p:cNvSpPr/>
          <p:nvPr/>
        </p:nvSpPr>
        <p:spPr>
          <a:xfrm>
            <a:off x="723017" y="1743740"/>
            <a:ext cx="2444196" cy="4575140"/>
          </a:xfrm>
          <a:custGeom>
            <a:avLst/>
            <a:gdLst>
              <a:gd name="connsiteX0" fmla="*/ 0 w 2444196"/>
              <a:gd name="connsiteY0" fmla="*/ 0 h 4575140"/>
              <a:gd name="connsiteX1" fmla="*/ 537723 w 2444196"/>
              <a:gd name="connsiteY1" fmla="*/ 0 h 4575140"/>
              <a:gd name="connsiteX2" fmla="*/ 977678 w 2444196"/>
              <a:gd name="connsiteY2" fmla="*/ 0 h 4575140"/>
              <a:gd name="connsiteX3" fmla="*/ 1417634 w 2444196"/>
              <a:gd name="connsiteY3" fmla="*/ 0 h 4575140"/>
              <a:gd name="connsiteX4" fmla="*/ 1955357 w 2444196"/>
              <a:gd name="connsiteY4" fmla="*/ 0 h 4575140"/>
              <a:gd name="connsiteX5" fmla="*/ 2444196 w 2444196"/>
              <a:gd name="connsiteY5" fmla="*/ 0 h 4575140"/>
              <a:gd name="connsiteX6" fmla="*/ 2444196 w 2444196"/>
              <a:gd name="connsiteY6" fmla="*/ 617644 h 4575140"/>
              <a:gd name="connsiteX7" fmla="*/ 2444196 w 2444196"/>
              <a:gd name="connsiteY7" fmla="*/ 1189536 h 4575140"/>
              <a:gd name="connsiteX8" fmla="*/ 2444196 w 2444196"/>
              <a:gd name="connsiteY8" fmla="*/ 1715678 h 4575140"/>
              <a:gd name="connsiteX9" fmla="*/ 2444196 w 2444196"/>
              <a:gd name="connsiteY9" fmla="*/ 2241819 h 4575140"/>
              <a:gd name="connsiteX10" fmla="*/ 2444196 w 2444196"/>
              <a:gd name="connsiteY10" fmla="*/ 2905214 h 4575140"/>
              <a:gd name="connsiteX11" fmla="*/ 2444196 w 2444196"/>
              <a:gd name="connsiteY11" fmla="*/ 3385604 h 4575140"/>
              <a:gd name="connsiteX12" fmla="*/ 2444196 w 2444196"/>
              <a:gd name="connsiteY12" fmla="*/ 3957496 h 4575140"/>
              <a:gd name="connsiteX13" fmla="*/ 2444196 w 2444196"/>
              <a:gd name="connsiteY13" fmla="*/ 4575140 h 4575140"/>
              <a:gd name="connsiteX14" fmla="*/ 1930915 w 2444196"/>
              <a:gd name="connsiteY14" fmla="*/ 4575140 h 4575140"/>
              <a:gd name="connsiteX15" fmla="*/ 1466518 w 2444196"/>
              <a:gd name="connsiteY15" fmla="*/ 4575140 h 4575140"/>
              <a:gd name="connsiteX16" fmla="*/ 1051004 w 2444196"/>
              <a:gd name="connsiteY16" fmla="*/ 4575140 h 4575140"/>
              <a:gd name="connsiteX17" fmla="*/ 611049 w 2444196"/>
              <a:gd name="connsiteY17" fmla="*/ 4575140 h 4575140"/>
              <a:gd name="connsiteX18" fmla="*/ 0 w 2444196"/>
              <a:gd name="connsiteY18" fmla="*/ 4575140 h 4575140"/>
              <a:gd name="connsiteX19" fmla="*/ 0 w 2444196"/>
              <a:gd name="connsiteY19" fmla="*/ 3957496 h 4575140"/>
              <a:gd name="connsiteX20" fmla="*/ 0 w 2444196"/>
              <a:gd name="connsiteY20" fmla="*/ 3522858 h 4575140"/>
              <a:gd name="connsiteX21" fmla="*/ 0 w 2444196"/>
              <a:gd name="connsiteY21" fmla="*/ 3088220 h 4575140"/>
              <a:gd name="connsiteX22" fmla="*/ 0 w 2444196"/>
              <a:gd name="connsiteY22" fmla="*/ 2653581 h 4575140"/>
              <a:gd name="connsiteX23" fmla="*/ 0 w 2444196"/>
              <a:gd name="connsiteY23" fmla="*/ 2173192 h 4575140"/>
              <a:gd name="connsiteX24" fmla="*/ 0 w 2444196"/>
              <a:gd name="connsiteY24" fmla="*/ 1509796 h 4575140"/>
              <a:gd name="connsiteX25" fmla="*/ 0 w 2444196"/>
              <a:gd name="connsiteY25" fmla="*/ 1075158 h 4575140"/>
              <a:gd name="connsiteX26" fmla="*/ 0 w 2444196"/>
              <a:gd name="connsiteY26" fmla="*/ 0 h 457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44196" h="4575140" extrusionOk="0">
                <a:moveTo>
                  <a:pt x="0" y="0"/>
                </a:moveTo>
                <a:cubicBezTo>
                  <a:pt x="255464" y="-42301"/>
                  <a:pt x="318934" y="29884"/>
                  <a:pt x="537723" y="0"/>
                </a:cubicBezTo>
                <a:cubicBezTo>
                  <a:pt x="756512" y="-29884"/>
                  <a:pt x="852343" y="44765"/>
                  <a:pt x="977678" y="0"/>
                </a:cubicBezTo>
                <a:cubicBezTo>
                  <a:pt x="1103013" y="-44765"/>
                  <a:pt x="1307210" y="19983"/>
                  <a:pt x="1417634" y="0"/>
                </a:cubicBezTo>
                <a:cubicBezTo>
                  <a:pt x="1528058" y="-19983"/>
                  <a:pt x="1816087" y="60276"/>
                  <a:pt x="1955357" y="0"/>
                </a:cubicBezTo>
                <a:cubicBezTo>
                  <a:pt x="2094627" y="-60276"/>
                  <a:pt x="2241790" y="24586"/>
                  <a:pt x="2444196" y="0"/>
                </a:cubicBezTo>
                <a:cubicBezTo>
                  <a:pt x="2460275" y="214659"/>
                  <a:pt x="2393054" y="374143"/>
                  <a:pt x="2444196" y="617644"/>
                </a:cubicBezTo>
                <a:cubicBezTo>
                  <a:pt x="2495338" y="861145"/>
                  <a:pt x="2441906" y="983231"/>
                  <a:pt x="2444196" y="1189536"/>
                </a:cubicBezTo>
                <a:cubicBezTo>
                  <a:pt x="2446486" y="1395841"/>
                  <a:pt x="2392603" y="1552867"/>
                  <a:pt x="2444196" y="1715678"/>
                </a:cubicBezTo>
                <a:cubicBezTo>
                  <a:pt x="2495789" y="1878489"/>
                  <a:pt x="2393338" y="2025288"/>
                  <a:pt x="2444196" y="2241819"/>
                </a:cubicBezTo>
                <a:cubicBezTo>
                  <a:pt x="2495054" y="2458350"/>
                  <a:pt x="2381914" y="2575786"/>
                  <a:pt x="2444196" y="2905214"/>
                </a:cubicBezTo>
                <a:cubicBezTo>
                  <a:pt x="2506478" y="3234642"/>
                  <a:pt x="2407639" y="3279392"/>
                  <a:pt x="2444196" y="3385604"/>
                </a:cubicBezTo>
                <a:cubicBezTo>
                  <a:pt x="2480753" y="3491816"/>
                  <a:pt x="2382822" y="3714039"/>
                  <a:pt x="2444196" y="3957496"/>
                </a:cubicBezTo>
                <a:cubicBezTo>
                  <a:pt x="2505570" y="4200953"/>
                  <a:pt x="2380217" y="4296058"/>
                  <a:pt x="2444196" y="4575140"/>
                </a:cubicBezTo>
                <a:cubicBezTo>
                  <a:pt x="2340081" y="4624102"/>
                  <a:pt x="2090561" y="4550581"/>
                  <a:pt x="1930915" y="4575140"/>
                </a:cubicBezTo>
                <a:cubicBezTo>
                  <a:pt x="1771269" y="4599699"/>
                  <a:pt x="1621316" y="4541765"/>
                  <a:pt x="1466518" y="4575140"/>
                </a:cubicBezTo>
                <a:cubicBezTo>
                  <a:pt x="1311720" y="4608515"/>
                  <a:pt x="1160692" y="4573818"/>
                  <a:pt x="1051004" y="4575140"/>
                </a:cubicBezTo>
                <a:cubicBezTo>
                  <a:pt x="941316" y="4576462"/>
                  <a:pt x="760025" y="4542726"/>
                  <a:pt x="611049" y="4575140"/>
                </a:cubicBezTo>
                <a:cubicBezTo>
                  <a:pt x="462074" y="4607554"/>
                  <a:pt x="276719" y="4565469"/>
                  <a:pt x="0" y="4575140"/>
                </a:cubicBezTo>
                <a:cubicBezTo>
                  <a:pt x="-48081" y="4275494"/>
                  <a:pt x="28795" y="4084983"/>
                  <a:pt x="0" y="3957496"/>
                </a:cubicBezTo>
                <a:cubicBezTo>
                  <a:pt x="-28795" y="3830009"/>
                  <a:pt x="42695" y="3667049"/>
                  <a:pt x="0" y="3522858"/>
                </a:cubicBezTo>
                <a:cubicBezTo>
                  <a:pt x="-42695" y="3378667"/>
                  <a:pt x="1299" y="3282770"/>
                  <a:pt x="0" y="3088220"/>
                </a:cubicBezTo>
                <a:cubicBezTo>
                  <a:pt x="-1299" y="2893670"/>
                  <a:pt x="28092" y="2847749"/>
                  <a:pt x="0" y="2653581"/>
                </a:cubicBezTo>
                <a:cubicBezTo>
                  <a:pt x="-28092" y="2459413"/>
                  <a:pt x="19972" y="2326471"/>
                  <a:pt x="0" y="2173192"/>
                </a:cubicBezTo>
                <a:cubicBezTo>
                  <a:pt x="-19972" y="2019913"/>
                  <a:pt x="15716" y="1676570"/>
                  <a:pt x="0" y="1509796"/>
                </a:cubicBezTo>
                <a:cubicBezTo>
                  <a:pt x="-15716" y="1343022"/>
                  <a:pt x="4267" y="1284789"/>
                  <a:pt x="0" y="1075158"/>
                </a:cubicBezTo>
                <a:cubicBezTo>
                  <a:pt x="-4267" y="865527"/>
                  <a:pt x="45568" y="440363"/>
                  <a:pt x="0" y="0"/>
                </a:cubicBezTo>
                <a:close/>
              </a:path>
            </a:pathLst>
          </a:custGeom>
          <a:noFill/>
          <a:ln>
            <a:solidFill>
              <a:schemeClr val="tx1">
                <a:lumMod val="65000"/>
                <a:lumOff val="35000"/>
              </a:schemeClr>
            </a:solidFill>
            <a:extLst>
              <a:ext uri="{C807C97D-BFC1-408E-A445-0C87EB9F89A2}">
                <ask:lineSketchStyleProps xmlns:ask="http://schemas.microsoft.com/office/drawing/2018/sketchyshapes" sd="3555900783">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424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D2A4B-483A-FDAB-5D3C-1404036C0472}"/>
              </a:ext>
            </a:extLst>
          </p:cNvPr>
          <p:cNvSpPr>
            <a:spLocks noGrp="1"/>
          </p:cNvSpPr>
          <p:nvPr>
            <p:ph type="title"/>
          </p:nvPr>
        </p:nvSpPr>
        <p:spPr/>
        <p:txBody>
          <a:bodyPr/>
          <a:lstStyle/>
          <a:p>
            <a:r>
              <a:rPr lang="en-GB"/>
              <a:t>Roadmap refresh</a:t>
            </a:r>
          </a:p>
        </p:txBody>
      </p:sp>
      <p:sp>
        <p:nvSpPr>
          <p:cNvPr id="3" name="Picture Placeholder 2">
            <a:extLst>
              <a:ext uri="{FF2B5EF4-FFF2-40B4-BE49-F238E27FC236}">
                <a16:creationId xmlns:a16="http://schemas.microsoft.com/office/drawing/2014/main" id="{1158F0A8-E4E7-4A88-E921-CCB44BBEEC25}"/>
              </a:ext>
            </a:extLst>
          </p:cNvPr>
          <p:cNvSpPr>
            <a:spLocks noGrp="1"/>
          </p:cNvSpPr>
          <p:nvPr>
            <p:ph type="pic" sz="quarter" idx="10"/>
          </p:nvPr>
        </p:nvSpPr>
        <p:spPr/>
      </p:sp>
      <p:sp>
        <p:nvSpPr>
          <p:cNvPr id="4" name="Text Placeholder 3">
            <a:extLst>
              <a:ext uri="{FF2B5EF4-FFF2-40B4-BE49-F238E27FC236}">
                <a16:creationId xmlns:a16="http://schemas.microsoft.com/office/drawing/2014/main" id="{3D39981A-0328-264C-B6D6-F0FC5D1FF9B5}"/>
              </a:ext>
            </a:extLst>
          </p:cNvPr>
          <p:cNvSpPr>
            <a:spLocks noGrp="1"/>
          </p:cNvSpPr>
          <p:nvPr>
            <p:ph type="body" sz="quarter" idx="11"/>
          </p:nvPr>
        </p:nvSpPr>
        <p:spPr/>
        <p:txBody>
          <a:bodyPr vert="horz" lIns="91440" tIns="45720" rIns="91440" bIns="45720" rtlCol="0" anchor="t">
            <a:normAutofit/>
          </a:bodyPr>
          <a:lstStyle/>
          <a:p>
            <a:r>
              <a:rPr lang="en-GB" sz="1400">
                <a:latin typeface="Roboto"/>
                <a:ea typeface="Roboto"/>
                <a:cs typeface="Roboto"/>
              </a:rPr>
              <a:t>Due to publish 30 June 2023</a:t>
            </a:r>
          </a:p>
          <a:p>
            <a:endParaRPr lang="en-GB" sz="1400">
              <a:cs typeface="Roboto"/>
            </a:endParaRPr>
          </a:p>
          <a:p>
            <a:r>
              <a:rPr lang="en-GB" sz="1400">
                <a:latin typeface="Roboto"/>
                <a:ea typeface="Roboto"/>
                <a:cs typeface="Roboto"/>
              </a:rPr>
              <a:t>Feedback invited on:</a:t>
            </a:r>
          </a:p>
          <a:p>
            <a:pPr lvl="1"/>
            <a:r>
              <a:rPr lang="en-GB" sz="1400">
                <a:latin typeface="Roboto"/>
                <a:ea typeface="Roboto"/>
                <a:cs typeface="Roboto"/>
              </a:rPr>
              <a:t>Roadmap process so far</a:t>
            </a:r>
          </a:p>
          <a:p>
            <a:pPr lvl="1"/>
            <a:r>
              <a:rPr lang="en-GB" sz="1400">
                <a:latin typeface="Roboto"/>
                <a:ea typeface="Roboto"/>
                <a:cs typeface="Roboto"/>
              </a:rPr>
              <a:t>Priorities for July-Sept 2023 and Oct-Dec 2023</a:t>
            </a:r>
          </a:p>
          <a:p>
            <a:pPr lvl="1"/>
            <a:r>
              <a:rPr lang="en-GB" sz="1400">
                <a:latin typeface="Roboto"/>
                <a:ea typeface="Roboto"/>
                <a:cs typeface="Roboto"/>
              </a:rPr>
              <a:t>Ideas for new epics</a:t>
            </a:r>
          </a:p>
          <a:p>
            <a:pPr lvl="1"/>
            <a:r>
              <a:rPr lang="en-GB" sz="1400">
                <a:latin typeface="Roboto"/>
                <a:ea typeface="Roboto"/>
                <a:cs typeface="Roboto"/>
              </a:rPr>
              <a:t>Roadmap presentation and communication</a:t>
            </a:r>
          </a:p>
          <a:p>
            <a:pPr lvl="1"/>
            <a:endParaRPr lang="en-GB" sz="1400">
              <a:cs typeface="Roboto"/>
            </a:endParaRPr>
          </a:p>
          <a:p>
            <a:r>
              <a:rPr lang="en-GB" sz="1400">
                <a:latin typeface="Roboto"/>
                <a:ea typeface="Roboto"/>
                <a:cs typeface="Roboto"/>
              </a:rPr>
              <a:t>Committee updates</a:t>
            </a:r>
          </a:p>
          <a:p>
            <a:r>
              <a:rPr lang="en-GB" sz="1400">
                <a:latin typeface="Roboto"/>
                <a:ea typeface="Roboto"/>
                <a:cs typeface="Roboto"/>
              </a:rPr>
              <a:t>Questionnaire running </a:t>
            </a:r>
            <a:r>
              <a:rPr lang="en-GB" sz="1400" err="1">
                <a:latin typeface="Roboto"/>
                <a:ea typeface="Roboto"/>
                <a:cs typeface="Roboto"/>
              </a:rPr>
              <a:t>til</a:t>
            </a:r>
            <a:r>
              <a:rPr lang="en-GB" sz="1400">
                <a:latin typeface="Roboto"/>
                <a:ea typeface="Roboto"/>
                <a:cs typeface="Roboto"/>
              </a:rPr>
              <a:t> 20 June</a:t>
            </a:r>
          </a:p>
          <a:p>
            <a:r>
              <a:rPr lang="en-GB" sz="1400">
                <a:latin typeface="Roboto"/>
                <a:ea typeface="Roboto"/>
                <a:cs typeface="Roboto"/>
              </a:rPr>
              <a:t>OAM discussions</a:t>
            </a:r>
          </a:p>
          <a:p>
            <a:r>
              <a:rPr lang="en-GB" sz="1400">
                <a:latin typeface="Roboto"/>
                <a:ea typeface="Roboto"/>
                <a:cs typeface="Roboto"/>
              </a:rPr>
              <a:t>Bulletin articles – link to questionnaire</a:t>
            </a:r>
          </a:p>
          <a:p>
            <a:endParaRPr lang="en-GB" sz="1400">
              <a:cs typeface="Roboto"/>
            </a:endParaRPr>
          </a:p>
          <a:p>
            <a:r>
              <a:rPr lang="en-GB" sz="1400">
                <a:latin typeface="Roboto"/>
                <a:ea typeface="Roboto"/>
                <a:cs typeface="Roboto"/>
                <a:hlinkClick r:id="rId2"/>
              </a:rPr>
              <a:t>Enquiries@recmanager.co.uk</a:t>
            </a:r>
            <a:endParaRPr lang="en-GB" sz="1400">
              <a:latin typeface="Roboto"/>
              <a:ea typeface="Roboto"/>
              <a:cs typeface="Roboto"/>
            </a:endParaRPr>
          </a:p>
        </p:txBody>
      </p:sp>
      <p:pic>
        <p:nvPicPr>
          <p:cNvPr id="3078" name="Picture 6">
            <a:extLst>
              <a:ext uri="{FF2B5EF4-FFF2-40B4-BE49-F238E27FC236}">
                <a16:creationId xmlns:a16="http://schemas.microsoft.com/office/drawing/2014/main" id="{1BB7295F-DBFF-8FF8-1C33-A33BCD2AB9C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320" r="46314"/>
          <a:stretch/>
        </p:blipFill>
        <p:spPr bwMode="auto">
          <a:xfrm>
            <a:off x="906465" y="1836738"/>
            <a:ext cx="1964924" cy="4460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5646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2250" y="1878805"/>
            <a:ext cx="7209485" cy="1325563"/>
          </a:xfrm>
        </p:spPr>
        <p:txBody>
          <a:bodyPr>
            <a:normAutofit/>
          </a:bodyPr>
          <a:lstStyle/>
          <a:p>
            <a:r>
              <a:rPr lang="en-GB"/>
              <a:t>4 Change Update r0092</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change team</a:t>
            </a:r>
          </a:p>
        </p:txBody>
      </p:sp>
    </p:spTree>
    <p:extLst>
      <p:ext uri="{BB962C8B-B14F-4D97-AF65-F5344CB8AC3E}">
        <p14:creationId xmlns:p14="http://schemas.microsoft.com/office/powerpoint/2010/main" val="2421218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EDB0D-71D1-340D-8263-EAF352139FA9}"/>
              </a:ext>
            </a:extLst>
          </p:cNvPr>
          <p:cNvSpPr>
            <a:spLocks noGrp="1"/>
          </p:cNvSpPr>
          <p:nvPr>
            <p:ph type="title"/>
          </p:nvPr>
        </p:nvSpPr>
        <p:spPr/>
        <p:txBody>
          <a:bodyPr>
            <a:normAutofit fontScale="90000"/>
          </a:bodyPr>
          <a:lstStyle/>
          <a:p>
            <a:r>
              <a:rPr lang="en-GB"/>
              <a:t>R0092 – DCC Service Level Agreements for the Switching Incentive Regime</a:t>
            </a:r>
          </a:p>
        </p:txBody>
      </p:sp>
      <p:sp>
        <p:nvSpPr>
          <p:cNvPr id="18" name="TextBox 17">
            <a:extLst>
              <a:ext uri="{FF2B5EF4-FFF2-40B4-BE49-F238E27FC236}">
                <a16:creationId xmlns:a16="http://schemas.microsoft.com/office/drawing/2014/main" id="{D9BA365D-48A7-F81C-364A-E8F7C29B44E9}"/>
              </a:ext>
            </a:extLst>
          </p:cNvPr>
          <p:cNvSpPr txBox="1"/>
          <p:nvPr/>
        </p:nvSpPr>
        <p:spPr>
          <a:xfrm>
            <a:off x="340746" y="1783894"/>
            <a:ext cx="9113804" cy="470898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This change seeks to review the service levels associated with the CRS Provider under the Switching Incentive Regime. It relates to R0025 where performance charges were introduced against current SLAs for the DCC.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current scope of SLAs to be reviewed are in respect to message response targets, incident management targets and gate closure targets.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The solution development phase of the change will be conducted via a workgroup and the first meeting is on 15 June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We are encouraging industry engagement outside of the workgroup so if you have questions, or wish to input, contact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2"/>
              </a:rPr>
              <a:t>elise.handy@recmanager.co.uk</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or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3"/>
              </a:rPr>
              <a:t>change.management@recmanager.co.uk</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a:ea typeface="+mn-ea"/>
              <a:cs typeface="Arial"/>
            </a:endParaRPr>
          </a:p>
        </p:txBody>
      </p:sp>
      <p:pic>
        <p:nvPicPr>
          <p:cNvPr id="3" name="Picture 2" descr="Have Your Say Survey">
            <a:extLst>
              <a:ext uri="{FF2B5EF4-FFF2-40B4-BE49-F238E27FC236}">
                <a16:creationId xmlns:a16="http://schemas.microsoft.com/office/drawing/2014/main" id="{0B66C966-B74F-2CFC-826E-F55A3C440D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5687" y="1928525"/>
            <a:ext cx="2836313" cy="3000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1721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dirty="0"/>
              <a:t>R0006 – Missing meter technical details</a:t>
            </a:r>
          </a:p>
        </p:txBody>
      </p:sp>
      <p:pic>
        <p:nvPicPr>
          <p:cNvPr id="6" name="Picture Placeholder 5" descr="A picture containing sky, pylon, outdoor, bridge&#10;&#10;Description automatically generated">
            <a:extLst>
              <a:ext uri="{FF2B5EF4-FFF2-40B4-BE49-F238E27FC236}">
                <a16:creationId xmlns:a16="http://schemas.microsoft.com/office/drawing/2014/main" id="{3421B364-42D4-2E76-A2CB-D7BB0BF5254A}"/>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9188" r="19188"/>
          <a:stretch/>
        </p:blipFill>
        <p:spPr/>
      </p:pic>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3358497" y="1836738"/>
            <a:ext cx="8029170" cy="4460875"/>
          </a:xfrm>
        </p:spPr>
        <p:txBody>
          <a:bodyPr/>
          <a:lstStyle/>
          <a:p>
            <a:pPr>
              <a:lnSpc>
                <a:spcPct val="100000"/>
              </a:lnSpc>
            </a:pPr>
            <a:r>
              <a:rPr lang="en-GB" b="1" dirty="0"/>
              <a:t>Situation:</a:t>
            </a:r>
            <a:r>
              <a:rPr lang="en-GB" dirty="0"/>
              <a:t> On a Switch with a concurrent change of gas/electricity Metering Equipment Manager (MEM), and the Meter Technical Details (MTD) are not received by the Gaining Supplier’s MEM, there is </a:t>
            </a:r>
            <a:r>
              <a:rPr lang="en-GB" u="sng" dirty="0"/>
              <a:t>no defined escalation process</a:t>
            </a:r>
            <a:r>
              <a:rPr lang="en-GB" dirty="0"/>
              <a:t> available to Gaining Suppliers to obtain, so emails and inappropriate SDEP Process Types may be used as parties try to find ways to communicate and resolve issues.</a:t>
            </a:r>
          </a:p>
          <a:p>
            <a:pPr>
              <a:lnSpc>
                <a:spcPct val="100000"/>
              </a:lnSpc>
            </a:pPr>
            <a:endParaRPr lang="en-GB" b="1" dirty="0"/>
          </a:p>
          <a:p>
            <a:pPr>
              <a:lnSpc>
                <a:spcPct val="100000"/>
              </a:lnSpc>
            </a:pPr>
            <a:r>
              <a:rPr lang="en-GB" b="1" dirty="0"/>
              <a:t>Impact:</a:t>
            </a:r>
            <a:r>
              <a:rPr lang="en-GB" dirty="0"/>
              <a:t> Consumers, Suppliers, and other industry Parties, e.g. </a:t>
            </a:r>
            <a:r>
              <a:rPr lang="en-GB" b="0" i="0" dirty="0">
                <a:solidFill>
                  <a:srgbClr val="000000"/>
                </a:solidFill>
                <a:effectLst/>
                <a:latin typeface="Roboto-regular"/>
              </a:rPr>
              <a:t>to complete the setup of the customer’s account and billing records.</a:t>
            </a:r>
          </a:p>
          <a:p>
            <a:pPr>
              <a:lnSpc>
                <a:spcPct val="100000"/>
              </a:lnSpc>
            </a:pPr>
            <a:endParaRPr lang="en-GB" b="1" dirty="0">
              <a:solidFill>
                <a:srgbClr val="000000"/>
              </a:solidFill>
              <a:latin typeface="Roboto-regular"/>
            </a:endParaRPr>
          </a:p>
          <a:p>
            <a:pPr>
              <a:lnSpc>
                <a:spcPct val="100000"/>
              </a:lnSpc>
            </a:pPr>
            <a:r>
              <a:rPr lang="en-GB" b="1" dirty="0">
                <a:solidFill>
                  <a:srgbClr val="000000"/>
                </a:solidFill>
                <a:latin typeface="Roboto-regular"/>
              </a:rPr>
              <a:t>Change Process:</a:t>
            </a:r>
            <a:r>
              <a:rPr lang="en-GB" dirty="0">
                <a:solidFill>
                  <a:srgbClr val="000000"/>
                </a:solidFill>
                <a:latin typeface="Roboto-regular"/>
              </a:rPr>
              <a:t> working group met and developed a solution around MEM communications (Solution 1). Proposer favours a Supplier-only solution (Solution 2).</a:t>
            </a:r>
          </a:p>
          <a:p>
            <a:pPr marL="0" indent="0">
              <a:buNone/>
            </a:pPr>
            <a:endParaRPr lang="en-GB" dirty="0"/>
          </a:p>
        </p:txBody>
      </p:sp>
    </p:spTree>
    <p:extLst>
      <p:ext uri="{BB962C8B-B14F-4D97-AF65-F5344CB8AC3E}">
        <p14:creationId xmlns:p14="http://schemas.microsoft.com/office/powerpoint/2010/main" val="2451044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EDB0D-71D1-340D-8263-EAF352139FA9}"/>
              </a:ext>
            </a:extLst>
          </p:cNvPr>
          <p:cNvSpPr>
            <a:spLocks noGrp="1"/>
          </p:cNvSpPr>
          <p:nvPr>
            <p:ph type="title"/>
          </p:nvPr>
        </p:nvSpPr>
        <p:spPr/>
        <p:txBody>
          <a:bodyPr/>
          <a:lstStyle/>
          <a:p>
            <a:r>
              <a:rPr lang="en-GB" dirty="0"/>
              <a:t>Solution 1 - MEM</a:t>
            </a:r>
          </a:p>
        </p:txBody>
      </p:sp>
      <p:sp>
        <p:nvSpPr>
          <p:cNvPr id="5" name="TextBox 4">
            <a:extLst>
              <a:ext uri="{FF2B5EF4-FFF2-40B4-BE49-F238E27FC236}">
                <a16:creationId xmlns:a16="http://schemas.microsoft.com/office/drawing/2014/main" id="{C8B09E98-8162-EC43-B042-39ED8A49E631}"/>
              </a:ext>
            </a:extLst>
          </p:cNvPr>
          <p:cNvSpPr txBox="1"/>
          <p:nvPr/>
        </p:nvSpPr>
        <p:spPr>
          <a:xfrm>
            <a:off x="897467" y="1329264"/>
            <a:ext cx="2150533" cy="523220"/>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MEM requests MTDs – D0170 (as now)</a:t>
            </a:r>
          </a:p>
        </p:txBody>
      </p:sp>
      <p:sp>
        <p:nvSpPr>
          <p:cNvPr id="6" name="TextBox 5">
            <a:extLst>
              <a:ext uri="{FF2B5EF4-FFF2-40B4-BE49-F238E27FC236}">
                <a16:creationId xmlns:a16="http://schemas.microsoft.com/office/drawing/2014/main" id="{EFAFA0E5-E6B7-BF0F-6388-E8E6BFA7449F}"/>
              </a:ext>
            </a:extLst>
          </p:cNvPr>
          <p:cNvSpPr txBox="1"/>
          <p:nvPr/>
        </p:nvSpPr>
        <p:spPr>
          <a:xfrm>
            <a:off x="897467" y="2786531"/>
            <a:ext cx="2150533" cy="738664"/>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Losing MEM sends D0382 with rejection reason code</a:t>
            </a:r>
          </a:p>
        </p:txBody>
      </p:sp>
      <p:cxnSp>
        <p:nvCxnSpPr>
          <p:cNvPr id="8" name="Straight Arrow Connector 7">
            <a:extLst>
              <a:ext uri="{FF2B5EF4-FFF2-40B4-BE49-F238E27FC236}">
                <a16:creationId xmlns:a16="http://schemas.microsoft.com/office/drawing/2014/main" id="{DB2CC0DF-0D79-B1F6-EA10-74EDDAE89E56}"/>
              </a:ext>
            </a:extLst>
          </p:cNvPr>
          <p:cNvCxnSpPr>
            <a:stCxn id="5" idx="2"/>
            <a:endCxn id="6" idx="0"/>
          </p:cNvCxnSpPr>
          <p:nvPr/>
        </p:nvCxnSpPr>
        <p:spPr>
          <a:xfrm>
            <a:off x="1972734" y="1852484"/>
            <a:ext cx="0" cy="9340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Double Bracket 8">
            <a:extLst>
              <a:ext uri="{FF2B5EF4-FFF2-40B4-BE49-F238E27FC236}">
                <a16:creationId xmlns:a16="http://schemas.microsoft.com/office/drawing/2014/main" id="{D583E808-CEB8-F597-62C8-2A18DF2714EA}"/>
              </a:ext>
            </a:extLst>
          </p:cNvPr>
          <p:cNvSpPr/>
          <p:nvPr/>
        </p:nvSpPr>
        <p:spPr>
          <a:xfrm>
            <a:off x="2082801" y="2188720"/>
            <a:ext cx="1642173" cy="311376"/>
          </a:xfrm>
          <a:prstGeom prst="bracketPair">
            <a:avLst/>
          </a:prstGeom>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If no MTDs available</a:t>
            </a:r>
          </a:p>
        </p:txBody>
      </p:sp>
      <p:sp>
        <p:nvSpPr>
          <p:cNvPr id="10" name="TextBox 9">
            <a:extLst>
              <a:ext uri="{FF2B5EF4-FFF2-40B4-BE49-F238E27FC236}">
                <a16:creationId xmlns:a16="http://schemas.microsoft.com/office/drawing/2014/main" id="{4DA08892-8D4E-CC9E-317E-9E561B0D6C3D}"/>
              </a:ext>
            </a:extLst>
          </p:cNvPr>
          <p:cNvSpPr txBox="1"/>
          <p:nvPr/>
        </p:nvSpPr>
        <p:spPr>
          <a:xfrm>
            <a:off x="6112935" y="1329264"/>
            <a:ext cx="2370664" cy="523220"/>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MEM raises SDEP query with Losing MEM</a:t>
            </a:r>
          </a:p>
        </p:txBody>
      </p:sp>
      <p:sp>
        <p:nvSpPr>
          <p:cNvPr id="11" name="TextBox 10">
            <a:extLst>
              <a:ext uri="{FF2B5EF4-FFF2-40B4-BE49-F238E27FC236}">
                <a16:creationId xmlns:a16="http://schemas.microsoft.com/office/drawing/2014/main" id="{9B7D4A37-123A-A6B8-8279-307FE3894547}"/>
              </a:ext>
            </a:extLst>
          </p:cNvPr>
          <p:cNvSpPr txBox="1"/>
          <p:nvPr/>
        </p:nvSpPr>
        <p:spPr>
          <a:xfrm>
            <a:off x="8102601" y="2890906"/>
            <a:ext cx="2150533" cy="523220"/>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MEM escalates SDEP query</a:t>
            </a:r>
          </a:p>
        </p:txBody>
      </p:sp>
      <p:cxnSp>
        <p:nvCxnSpPr>
          <p:cNvPr id="13" name="Straight Arrow Connector 12">
            <a:extLst>
              <a:ext uri="{FF2B5EF4-FFF2-40B4-BE49-F238E27FC236}">
                <a16:creationId xmlns:a16="http://schemas.microsoft.com/office/drawing/2014/main" id="{2213A565-172E-F5BC-9662-68EB7434C610}"/>
              </a:ext>
            </a:extLst>
          </p:cNvPr>
          <p:cNvCxnSpPr>
            <a:cxnSpLocks/>
            <a:stCxn id="5" idx="3"/>
            <a:endCxn id="10" idx="1"/>
          </p:cNvCxnSpPr>
          <p:nvPr/>
        </p:nvCxnSpPr>
        <p:spPr>
          <a:xfrm>
            <a:off x="3048000" y="1590874"/>
            <a:ext cx="306493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A5E6CE90-DE3C-C533-145B-ACD714625A7A}"/>
              </a:ext>
            </a:extLst>
          </p:cNvPr>
          <p:cNvCxnSpPr>
            <a:cxnSpLocks/>
            <a:stCxn id="10" idx="2"/>
            <a:endCxn id="11" idx="1"/>
          </p:cNvCxnSpPr>
          <p:nvPr/>
        </p:nvCxnSpPr>
        <p:spPr>
          <a:xfrm rot="16200000" flipH="1">
            <a:off x="7050418" y="2100333"/>
            <a:ext cx="1300032" cy="80433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Double Bracket 15">
            <a:extLst>
              <a:ext uri="{FF2B5EF4-FFF2-40B4-BE49-F238E27FC236}">
                <a16:creationId xmlns:a16="http://schemas.microsoft.com/office/drawing/2014/main" id="{82FEDCCF-2802-EA5C-8DC8-29A2A9EDC768}"/>
              </a:ext>
            </a:extLst>
          </p:cNvPr>
          <p:cNvSpPr/>
          <p:nvPr/>
        </p:nvSpPr>
        <p:spPr>
          <a:xfrm>
            <a:off x="7408333" y="2235197"/>
            <a:ext cx="2150533" cy="264899"/>
          </a:xfrm>
          <a:prstGeom prst="bracketPair">
            <a:avLst/>
          </a:prstGeom>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If SDEP query not resolved</a:t>
            </a:r>
          </a:p>
        </p:txBody>
      </p:sp>
      <p:sp>
        <p:nvSpPr>
          <p:cNvPr id="17" name="Double Bracket 16">
            <a:extLst>
              <a:ext uri="{FF2B5EF4-FFF2-40B4-BE49-F238E27FC236}">
                <a16:creationId xmlns:a16="http://schemas.microsoft.com/office/drawing/2014/main" id="{2CAF1A16-3D52-89C3-EAF6-9C5199B3316E}"/>
              </a:ext>
            </a:extLst>
          </p:cNvPr>
          <p:cNvSpPr/>
          <p:nvPr/>
        </p:nvSpPr>
        <p:spPr>
          <a:xfrm>
            <a:off x="3259087" y="1159931"/>
            <a:ext cx="2557512" cy="338666"/>
          </a:xfrm>
          <a:prstGeom prst="bracketPair">
            <a:avLst/>
          </a:prstGeom>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If neither MTD or D0382 received</a:t>
            </a:r>
          </a:p>
        </p:txBody>
      </p:sp>
      <p:sp>
        <p:nvSpPr>
          <p:cNvPr id="18" name="TextBox 17">
            <a:extLst>
              <a:ext uri="{FF2B5EF4-FFF2-40B4-BE49-F238E27FC236}">
                <a16:creationId xmlns:a16="http://schemas.microsoft.com/office/drawing/2014/main" id="{D9BA365D-48A7-F81C-364A-E8F7C29B44E9}"/>
              </a:ext>
            </a:extLst>
          </p:cNvPr>
          <p:cNvSpPr txBox="1"/>
          <p:nvPr/>
        </p:nvSpPr>
        <p:spPr>
          <a:xfrm>
            <a:off x="685803" y="3800130"/>
            <a:ext cx="10405530" cy="286232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a:ea typeface="+mn-ea"/>
                <a:cs typeface="Arial"/>
              </a:rPr>
              <a:t>Benefits: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Losing MEM can cite reason for no MTDs (helps with decisions on how to remedy) – avoids confusion from blank D0150s being sent. Eight codes identified.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SDEP message format is standard and has audit trail (unlike emails) and may support efficient investigation/rectification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2WD SLA for sending [MTDs or] rejection flow provides prompt confirmation of situation for Gaining MEM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Could also be used where is no switch, only change of MEM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May support the MHHS data cleanse?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Providing short timescales will support rectification before Losing MEMs remove MTDs from their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Solution could include guidance on creating new MTDs where they cannot be obtained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Arial"/>
                <a:ea typeface="+mn-ea"/>
                <a:cs typeface="Arial"/>
              </a:rPr>
              <a:t>Complexities /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MEM being added as SDEP user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System changes for new flows/data items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Specific reason codes is useful adds complexity and risk of wrong code being used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Solution not necessary for smart segment post MHHS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Won’t address every situation e.g. where it’s not clear if site is HH/AMR or NHH (D0313), flows being overwritten</a:t>
            </a:r>
          </a:p>
        </p:txBody>
      </p:sp>
    </p:spTree>
    <p:extLst>
      <p:ext uri="{BB962C8B-B14F-4D97-AF65-F5344CB8AC3E}">
        <p14:creationId xmlns:p14="http://schemas.microsoft.com/office/powerpoint/2010/main" val="1916843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EDB0D-71D1-340D-8263-EAF352139FA9}"/>
              </a:ext>
            </a:extLst>
          </p:cNvPr>
          <p:cNvSpPr>
            <a:spLocks noGrp="1"/>
          </p:cNvSpPr>
          <p:nvPr>
            <p:ph type="title"/>
          </p:nvPr>
        </p:nvSpPr>
        <p:spPr/>
        <p:txBody>
          <a:bodyPr/>
          <a:lstStyle/>
          <a:p>
            <a:r>
              <a:rPr lang="en-GB" dirty="0">
                <a:latin typeface="Roboto"/>
                <a:ea typeface="Roboto"/>
                <a:cs typeface="Roboto"/>
              </a:rPr>
              <a:t>Solution 2 - Supplier</a:t>
            </a:r>
          </a:p>
        </p:txBody>
      </p:sp>
      <p:sp>
        <p:nvSpPr>
          <p:cNvPr id="5" name="TextBox 4">
            <a:extLst>
              <a:ext uri="{FF2B5EF4-FFF2-40B4-BE49-F238E27FC236}">
                <a16:creationId xmlns:a16="http://schemas.microsoft.com/office/drawing/2014/main" id="{C8B09E98-8162-EC43-B042-39ED8A49E631}"/>
              </a:ext>
            </a:extLst>
          </p:cNvPr>
          <p:cNvSpPr txBox="1"/>
          <p:nvPr/>
        </p:nvSpPr>
        <p:spPr>
          <a:xfrm>
            <a:off x="897467" y="1329264"/>
            <a:ext cx="4343400" cy="307777"/>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MEM requests MTDs – D0170 (as now)</a:t>
            </a:r>
          </a:p>
        </p:txBody>
      </p:sp>
      <p:sp>
        <p:nvSpPr>
          <p:cNvPr id="10" name="TextBox 9">
            <a:extLst>
              <a:ext uri="{FF2B5EF4-FFF2-40B4-BE49-F238E27FC236}">
                <a16:creationId xmlns:a16="http://schemas.microsoft.com/office/drawing/2014/main" id="{4DA08892-8D4E-CC9E-317E-9E561B0D6C3D}"/>
              </a:ext>
            </a:extLst>
          </p:cNvPr>
          <p:cNvSpPr txBox="1"/>
          <p:nvPr/>
        </p:nvSpPr>
        <p:spPr>
          <a:xfrm>
            <a:off x="2908303" y="2481177"/>
            <a:ext cx="5194298" cy="307777"/>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Supplier raises SDEP query with Losing Supplier</a:t>
            </a:r>
          </a:p>
        </p:txBody>
      </p:sp>
      <p:sp>
        <p:nvSpPr>
          <p:cNvPr id="11" name="TextBox 10">
            <a:extLst>
              <a:ext uri="{FF2B5EF4-FFF2-40B4-BE49-F238E27FC236}">
                <a16:creationId xmlns:a16="http://schemas.microsoft.com/office/drawing/2014/main" id="{9B7D4A37-123A-A6B8-8279-307FE3894547}"/>
              </a:ext>
            </a:extLst>
          </p:cNvPr>
          <p:cNvSpPr txBox="1"/>
          <p:nvPr/>
        </p:nvSpPr>
        <p:spPr>
          <a:xfrm>
            <a:off x="4123267" y="3067242"/>
            <a:ext cx="6129867" cy="307777"/>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MEM escalates SDEP query</a:t>
            </a:r>
          </a:p>
        </p:txBody>
      </p:sp>
      <p:cxnSp>
        <p:nvCxnSpPr>
          <p:cNvPr id="15" name="Connector: Elbow 14">
            <a:extLst>
              <a:ext uri="{FF2B5EF4-FFF2-40B4-BE49-F238E27FC236}">
                <a16:creationId xmlns:a16="http://schemas.microsoft.com/office/drawing/2014/main" id="{A5E6CE90-DE3C-C533-145B-ACD714625A7A}"/>
              </a:ext>
            </a:extLst>
          </p:cNvPr>
          <p:cNvCxnSpPr>
            <a:cxnSpLocks/>
            <a:stCxn id="10" idx="3"/>
          </p:cNvCxnSpPr>
          <p:nvPr/>
        </p:nvCxnSpPr>
        <p:spPr>
          <a:xfrm>
            <a:off x="8102601" y="2635066"/>
            <a:ext cx="880532" cy="432176"/>
          </a:xfrm>
          <a:prstGeom prst="bentConnector3">
            <a:avLst>
              <a:gd name="adj1" fmla="val 10028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Double Bracket 15">
            <a:extLst>
              <a:ext uri="{FF2B5EF4-FFF2-40B4-BE49-F238E27FC236}">
                <a16:creationId xmlns:a16="http://schemas.microsoft.com/office/drawing/2014/main" id="{82FEDCCF-2802-EA5C-8DC8-29A2A9EDC768}"/>
              </a:ext>
            </a:extLst>
          </p:cNvPr>
          <p:cNvSpPr/>
          <p:nvPr/>
        </p:nvSpPr>
        <p:spPr>
          <a:xfrm>
            <a:off x="9177867" y="2547402"/>
            <a:ext cx="2150533" cy="278301"/>
          </a:xfrm>
          <a:prstGeom prst="bracketPair">
            <a:avLst/>
          </a:prstGeom>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If SDEP query not resolved</a:t>
            </a:r>
          </a:p>
        </p:txBody>
      </p:sp>
      <p:sp>
        <p:nvSpPr>
          <p:cNvPr id="17" name="Double Bracket 16">
            <a:extLst>
              <a:ext uri="{FF2B5EF4-FFF2-40B4-BE49-F238E27FC236}">
                <a16:creationId xmlns:a16="http://schemas.microsoft.com/office/drawing/2014/main" id="{2CAF1A16-3D52-89C3-EAF6-9C5199B3316E}"/>
              </a:ext>
            </a:extLst>
          </p:cNvPr>
          <p:cNvSpPr/>
          <p:nvPr/>
        </p:nvSpPr>
        <p:spPr>
          <a:xfrm>
            <a:off x="6060020" y="1295896"/>
            <a:ext cx="1638299" cy="338667"/>
          </a:xfrm>
          <a:prstGeom prst="bracketPair">
            <a:avLst/>
          </a:prstGeom>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If MTDs not received</a:t>
            </a:r>
          </a:p>
        </p:txBody>
      </p:sp>
      <p:sp>
        <p:nvSpPr>
          <p:cNvPr id="18" name="TextBox 17">
            <a:extLst>
              <a:ext uri="{FF2B5EF4-FFF2-40B4-BE49-F238E27FC236}">
                <a16:creationId xmlns:a16="http://schemas.microsoft.com/office/drawing/2014/main" id="{D9BA365D-48A7-F81C-364A-E8F7C29B44E9}"/>
              </a:ext>
            </a:extLst>
          </p:cNvPr>
          <p:cNvSpPr txBox="1"/>
          <p:nvPr/>
        </p:nvSpPr>
        <p:spPr>
          <a:xfrm>
            <a:off x="685803" y="3907392"/>
            <a:ext cx="10405530" cy="24622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Arial"/>
              </a:rPr>
              <a:t>Benefits: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Suppliers are existing SDEP users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Only change to Market Messages are new SDEP Process Types (no change to DTN)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SDEP message format is standard and has audit trail (unlike emails) and may support efficient investigation/rectification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a:ea typeface="+mn-ea"/>
                <a:cs typeface="Arial"/>
              </a:rPr>
              <a:t>Complexities / issues: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No opportunity for Losing MEM to provide information on cause of missing MTDs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Does not address blank, misleading or partial flows being sent if MTDs not available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Relies on Gaining MEMs communicating clearly with Gaining Suppliers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Only provides for concurrent Switch / Change of MEM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Solution not necessary for smart segment post MHHS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Won’t address every situation e.g. where it’s not clear if site is HH (AMR) or NHH</a:t>
            </a:r>
          </a:p>
        </p:txBody>
      </p:sp>
      <p:sp>
        <p:nvSpPr>
          <p:cNvPr id="3" name="TextBox 2">
            <a:extLst>
              <a:ext uri="{FF2B5EF4-FFF2-40B4-BE49-F238E27FC236}">
                <a16:creationId xmlns:a16="http://schemas.microsoft.com/office/drawing/2014/main" id="{6C62D45E-76CE-8143-CE07-981D6B8FC419}"/>
              </a:ext>
            </a:extLst>
          </p:cNvPr>
          <p:cNvSpPr txBox="1"/>
          <p:nvPr/>
        </p:nvSpPr>
        <p:spPr>
          <a:xfrm>
            <a:off x="1659469" y="1911064"/>
            <a:ext cx="4859867" cy="307777"/>
          </a:xfrm>
          <a:prstGeom prst="rect">
            <a:avLst/>
          </a:prstGeom>
          <a:no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a:ea typeface="+mn-ea"/>
                <a:cs typeface="Arial"/>
              </a:rPr>
              <a:t>Gaining MEM reports missing MTDs to Gaining Supplier</a:t>
            </a:r>
          </a:p>
        </p:txBody>
      </p:sp>
      <p:cxnSp>
        <p:nvCxnSpPr>
          <p:cNvPr id="20" name="Connector: Elbow 19">
            <a:extLst>
              <a:ext uri="{FF2B5EF4-FFF2-40B4-BE49-F238E27FC236}">
                <a16:creationId xmlns:a16="http://schemas.microsoft.com/office/drawing/2014/main" id="{F4E4D5DB-9406-1199-3953-15C5CFF5AE50}"/>
              </a:ext>
            </a:extLst>
          </p:cNvPr>
          <p:cNvCxnSpPr>
            <a:cxnSpLocks/>
            <a:stCxn id="5" idx="3"/>
          </p:cNvCxnSpPr>
          <p:nvPr/>
        </p:nvCxnSpPr>
        <p:spPr>
          <a:xfrm>
            <a:off x="5240867" y="1483153"/>
            <a:ext cx="508000" cy="427911"/>
          </a:xfrm>
          <a:prstGeom prst="bentConnector3">
            <a:avLst>
              <a:gd name="adj1" fmla="val 99264"/>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9A145529-2ED9-85D4-B50E-AFEE28835737}"/>
              </a:ext>
            </a:extLst>
          </p:cNvPr>
          <p:cNvCxnSpPr>
            <a:cxnSpLocks/>
            <a:stCxn id="3" idx="3"/>
          </p:cNvCxnSpPr>
          <p:nvPr/>
        </p:nvCxnSpPr>
        <p:spPr>
          <a:xfrm>
            <a:off x="6519336" y="2064953"/>
            <a:ext cx="719668" cy="416224"/>
          </a:xfrm>
          <a:prstGeom prst="bentConnector3">
            <a:avLst>
              <a:gd name="adj1" fmla="val 98148"/>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Double Bracket 38">
            <a:extLst>
              <a:ext uri="{FF2B5EF4-FFF2-40B4-BE49-F238E27FC236}">
                <a16:creationId xmlns:a16="http://schemas.microsoft.com/office/drawing/2014/main" id="{7F0A26A1-639B-2C73-A356-1383F669F0CD}"/>
              </a:ext>
            </a:extLst>
          </p:cNvPr>
          <p:cNvSpPr/>
          <p:nvPr/>
        </p:nvSpPr>
        <p:spPr>
          <a:xfrm>
            <a:off x="7417203" y="1895618"/>
            <a:ext cx="4248617" cy="338667"/>
          </a:xfrm>
          <a:prstGeom prst="bracketPair">
            <a:avLst/>
          </a:prstGeom>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a:ea typeface="+mn-ea"/>
                <a:cs typeface="Arial"/>
              </a:rPr>
              <a:t>Communication method agreed between Supplier / MEM</a:t>
            </a:r>
          </a:p>
        </p:txBody>
      </p:sp>
    </p:spTree>
    <p:extLst>
      <p:ext uri="{BB962C8B-B14F-4D97-AF65-F5344CB8AC3E}">
        <p14:creationId xmlns:p14="http://schemas.microsoft.com/office/powerpoint/2010/main" val="1854529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E3F4-24C4-29D2-A23E-504E78CBC683}"/>
              </a:ext>
            </a:extLst>
          </p:cNvPr>
          <p:cNvSpPr>
            <a:spLocks noGrp="1"/>
          </p:cNvSpPr>
          <p:nvPr>
            <p:ph type="title"/>
          </p:nvPr>
        </p:nvSpPr>
        <p:spPr/>
        <p:txBody>
          <a:bodyPr/>
          <a:lstStyle/>
          <a:p>
            <a:r>
              <a:rPr lang="en-GB" dirty="0"/>
              <a:t>Next steps</a:t>
            </a:r>
          </a:p>
        </p:txBody>
      </p:sp>
      <p:sp>
        <p:nvSpPr>
          <p:cNvPr id="4" name="Text Placeholder 3">
            <a:extLst>
              <a:ext uri="{FF2B5EF4-FFF2-40B4-BE49-F238E27FC236}">
                <a16:creationId xmlns:a16="http://schemas.microsoft.com/office/drawing/2014/main" id="{CB11A89E-9A34-A958-0F9B-11F7435CCD30}"/>
              </a:ext>
            </a:extLst>
          </p:cNvPr>
          <p:cNvSpPr>
            <a:spLocks noGrp="1"/>
          </p:cNvSpPr>
          <p:nvPr>
            <p:ph type="body" sz="quarter" idx="11"/>
          </p:nvPr>
        </p:nvSpPr>
        <p:spPr>
          <a:xfrm>
            <a:off x="838201" y="1836738"/>
            <a:ext cx="9285288" cy="4460875"/>
          </a:xfrm>
        </p:spPr>
        <p:txBody>
          <a:bodyPr/>
          <a:lstStyle/>
          <a:p>
            <a:pPr>
              <a:lnSpc>
                <a:spcPct val="150000"/>
              </a:lnSpc>
            </a:pPr>
            <a:r>
              <a:rPr lang="en-GB" dirty="0"/>
              <a:t>Include </a:t>
            </a:r>
            <a:r>
              <a:rPr lang="en-GB" u="sng" dirty="0"/>
              <a:t>Solution 2</a:t>
            </a:r>
            <a:r>
              <a:rPr lang="en-GB" dirty="0"/>
              <a:t>, new Supplier SDEP Process Types in recent Change Proposal </a:t>
            </a:r>
            <a:r>
              <a:rPr lang="en-GB" i="1" dirty="0"/>
              <a:t>R0121 </a:t>
            </a:r>
            <a:r>
              <a:rPr lang="en-GB" dirty="0"/>
              <a:t>- </a:t>
            </a:r>
            <a:r>
              <a:rPr lang="en-GB" i="1" dirty="0"/>
              <a:t>SDEP Review Improvements (1) - Process Types and escalations</a:t>
            </a:r>
          </a:p>
          <a:p>
            <a:pPr>
              <a:lnSpc>
                <a:spcPct val="150000"/>
              </a:lnSpc>
            </a:pPr>
            <a:endParaRPr lang="en-GB" dirty="0"/>
          </a:p>
          <a:p>
            <a:pPr>
              <a:lnSpc>
                <a:spcPct val="150000"/>
              </a:lnSpc>
            </a:pPr>
            <a:r>
              <a:rPr lang="en-GB" dirty="0"/>
              <a:t>Withdraw R0006 – would become available for adoption to progress a MEM solution</a:t>
            </a:r>
          </a:p>
        </p:txBody>
      </p:sp>
    </p:spTree>
    <p:extLst>
      <p:ext uri="{BB962C8B-B14F-4D97-AF65-F5344CB8AC3E}">
        <p14:creationId xmlns:p14="http://schemas.microsoft.com/office/powerpoint/2010/main" val="299564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132256" y="3653631"/>
            <a:ext cx="7209485" cy="1325563"/>
          </a:xfrm>
        </p:spPr>
        <p:txBody>
          <a:bodyPr>
            <a:normAutofit fontScale="90000"/>
          </a:bodyPr>
          <a:lstStyle/>
          <a:p>
            <a:r>
              <a:rPr lang="en-GB">
                <a:latin typeface="Roboto"/>
                <a:ea typeface="Roboto"/>
                <a:cs typeface="Roboto"/>
              </a:rPr>
              <a:t>5. RIG ISSUE NO.14</a:t>
            </a:r>
            <a:br>
              <a:rPr lang="en-GB">
                <a:latin typeface="Roboto"/>
                <a:ea typeface="Roboto"/>
                <a:cs typeface="Roboto"/>
              </a:rPr>
            </a:br>
            <a:r>
              <a:rPr lang="en-GB">
                <a:latin typeface="Roboto"/>
                <a:ea typeface="Roboto"/>
                <a:cs typeface="Roboto"/>
              </a:rPr>
              <a:t>Issues identified with </a:t>
            </a:r>
          </a:p>
          <a:p>
            <a:r>
              <a:rPr lang="en-GB">
                <a:latin typeface="Roboto"/>
                <a:ea typeface="Roboto"/>
                <a:cs typeface="Roboto"/>
              </a:rPr>
              <a:t>communicating with ‘white-Label’ suppliers. Escalations are not able to be followed</a:t>
            </a: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a:xfrm>
            <a:off x="4023106" y="4828477"/>
            <a:ext cx="6965950" cy="1084262"/>
          </a:xfrm>
        </p:spPr>
        <p:txBody>
          <a:bodyPr/>
          <a:lstStyle/>
          <a:p>
            <a:r>
              <a:rPr lang="en-GB"/>
              <a:t>REC lead analyst</a:t>
            </a:r>
          </a:p>
        </p:txBody>
      </p:sp>
    </p:spTree>
    <p:extLst>
      <p:ext uri="{BB962C8B-B14F-4D97-AF65-F5344CB8AC3E}">
        <p14:creationId xmlns:p14="http://schemas.microsoft.com/office/powerpoint/2010/main" val="43231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59550" y="3537511"/>
            <a:ext cx="7209485" cy="1325563"/>
          </a:xfrm>
        </p:spPr>
        <p:txBody>
          <a:bodyPr>
            <a:normAutofit fontScale="90000"/>
          </a:bodyPr>
          <a:lstStyle/>
          <a:p>
            <a:r>
              <a:rPr lang="en-GB">
                <a:latin typeface="Roboto"/>
                <a:ea typeface="Roboto"/>
                <a:cs typeface="Roboto"/>
              </a:rPr>
              <a:t>5A. RIG ISSUE NO.15</a:t>
            </a:r>
            <a:br>
              <a:rPr lang="en-GB">
                <a:latin typeface="Roboto"/>
                <a:ea typeface="Roboto"/>
                <a:cs typeface="Roboto"/>
              </a:rPr>
            </a:br>
            <a:r>
              <a:rPr lang="en-GB">
                <a:latin typeface="Roboto"/>
                <a:ea typeface="Roboto"/>
                <a:cs typeface="Roboto"/>
              </a:rPr>
              <a:t>Early addition of ‘Expected </a:t>
            </a:r>
          </a:p>
          <a:p>
            <a:r>
              <a:rPr lang="en-GB">
                <a:latin typeface="Roboto"/>
                <a:ea typeface="Roboto"/>
                <a:cs typeface="Roboto"/>
              </a:rPr>
              <a:t>Connection Type’ in to SDEP </a:t>
            </a:r>
          </a:p>
          <a:p>
            <a:r>
              <a:rPr lang="en-GB">
                <a:latin typeface="Roboto"/>
                <a:ea typeface="Roboto"/>
                <a:cs typeface="Roboto"/>
              </a:rPr>
              <a:t>New/Additional MPAN request</a:t>
            </a:r>
          </a:p>
          <a:p>
            <a:endParaRPr lang="en-GB">
              <a:latin typeface="Roboto"/>
              <a:ea typeface="Roboto"/>
              <a:cs typeface="Roboto"/>
            </a:endParaRP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369097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787866" y="482570"/>
            <a:ext cx="9284855" cy="660111"/>
          </a:xfrm>
        </p:spPr>
        <p:txBody>
          <a:bodyPr>
            <a:normAutofit fontScale="90000"/>
          </a:bodyPr>
          <a:lstStyle/>
          <a:p>
            <a:r>
              <a:rPr lang="en-GB">
                <a:latin typeface="Roboto"/>
                <a:ea typeface="Roboto"/>
                <a:cs typeface="Roboto"/>
              </a:rPr>
              <a:t>early addition of ‘expected connection type’ into </a:t>
            </a:r>
            <a:r>
              <a:rPr lang="en-GB" err="1">
                <a:latin typeface="Roboto"/>
                <a:ea typeface="Roboto"/>
                <a:cs typeface="Roboto"/>
              </a:rPr>
              <a:t>sdep</a:t>
            </a:r>
            <a:r>
              <a:rPr lang="en-GB">
                <a:latin typeface="Roboto"/>
                <a:ea typeface="Roboto"/>
                <a:cs typeface="Roboto"/>
              </a:rPr>
              <a:t> new/Additional </a:t>
            </a:r>
            <a:r>
              <a:rPr lang="en-GB" err="1">
                <a:latin typeface="Roboto"/>
                <a:ea typeface="Roboto"/>
                <a:cs typeface="Roboto"/>
              </a:rPr>
              <a:t>mpan</a:t>
            </a:r>
            <a:r>
              <a:rPr lang="en-GB">
                <a:latin typeface="Roboto"/>
                <a:ea typeface="Roboto"/>
                <a:cs typeface="Roboto"/>
              </a:rPr>
              <a:t> request</a:t>
            </a:r>
            <a:endParaRPr lang="en-GB"/>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794294" y="1406285"/>
            <a:ext cx="8807569" cy="4969145"/>
          </a:xfrm>
        </p:spPr>
        <p:txBody>
          <a:bodyPr vert="horz" lIns="91440" tIns="45720" rIns="91440" bIns="45720" rtlCol="0" anchor="t">
            <a:normAutofit/>
          </a:bodyPr>
          <a:lstStyle/>
          <a:p>
            <a:pPr marL="0" indent="0">
              <a:buNone/>
            </a:pPr>
            <a:r>
              <a:rPr lang="en-GB" sz="1400" u="sng">
                <a:latin typeface="Roboto"/>
                <a:ea typeface="Roboto"/>
                <a:cs typeface="Roboto"/>
              </a:rPr>
              <a:t>ISSUE SUMMARY</a:t>
            </a:r>
          </a:p>
          <a:p>
            <a:r>
              <a:rPr lang="en-GB" sz="1400">
                <a:latin typeface="Roboto"/>
                <a:ea typeface="Roboto"/>
                <a:cs typeface="Roboto"/>
              </a:rPr>
              <a:t>The Connection Type data item is one of the new data items being introduced into SMRS on 30/06/23 through BSC CP1568. This and R0066 which adds the items into EES are enabling changes for MHHS.</a:t>
            </a:r>
          </a:p>
          <a:p>
            <a:r>
              <a:rPr lang="en-GB" sz="1400">
                <a:latin typeface="Roboto"/>
                <a:ea typeface="Roboto"/>
                <a:cs typeface="Roboto"/>
              </a:rPr>
              <a:t>The Connection Type provides information as to whether an MPAN is CT or Whole Current and the voltage for CT MPANs.</a:t>
            </a:r>
          </a:p>
          <a:p>
            <a:r>
              <a:rPr lang="en-GB" sz="1400">
                <a:latin typeface="Roboto"/>
                <a:ea typeface="Roboto"/>
                <a:cs typeface="Roboto"/>
              </a:rPr>
              <a:t>The REC MHHS Stakeholder Advisory Group (MSAG) agreed on 19/04/23 that the Expected Connection Type should be added to the New/Additional MPAN Request within SDEP as part of the amendments required for MHHS Go-Live. (expected March 25)</a:t>
            </a:r>
          </a:p>
          <a:p>
            <a:r>
              <a:rPr lang="en-GB" sz="1400">
                <a:latin typeface="Roboto"/>
                <a:ea typeface="Roboto"/>
                <a:cs typeface="Roboto"/>
              </a:rPr>
              <a:t>It was agreed that the Expected Connection Type would provide the DNO with useful information that would aid in setting an accurate LLFC / DUOS Tariff ID for MPAN creation.</a:t>
            </a:r>
          </a:p>
          <a:p>
            <a:r>
              <a:rPr lang="en-GB" sz="1400">
                <a:latin typeface="Roboto"/>
                <a:ea typeface="Roboto"/>
                <a:cs typeface="Roboto"/>
              </a:rPr>
              <a:t>It was further discussed whether this item would be useful in the pre-MHHS arrangements if added when the Connection Type goes live from June 23.</a:t>
            </a:r>
          </a:p>
          <a:p>
            <a:r>
              <a:rPr lang="en-GB" sz="1400">
                <a:latin typeface="Roboto"/>
                <a:ea typeface="Roboto"/>
                <a:cs typeface="Roboto"/>
              </a:rPr>
              <a:t>As pre-MHHS processes are outside the remit of MSAG an issue was raised for RIG to consider whether the ‘Expected Connection Type’ should be added to the New/Additional MPAN request prior to MHHS go-live.</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1207353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3837330" y="4908994"/>
            <a:ext cx="7209485" cy="1325563"/>
          </a:xfrm>
        </p:spPr>
        <p:txBody>
          <a:bodyPr>
            <a:normAutofit fontScale="90000"/>
          </a:bodyPr>
          <a:lstStyle/>
          <a:p>
            <a:r>
              <a:rPr lang="en-GB">
                <a:latin typeface="Roboto"/>
                <a:ea typeface="Roboto"/>
                <a:cs typeface="Roboto"/>
              </a:rPr>
              <a:t>5B – Issue No.16 </a:t>
            </a:r>
            <a:br>
              <a:rPr lang="en-GB">
                <a:latin typeface="Roboto"/>
                <a:ea typeface="Roboto"/>
                <a:cs typeface="Roboto"/>
              </a:rPr>
            </a:br>
            <a:r>
              <a:rPr lang="en-GB">
                <a:latin typeface="Roboto"/>
                <a:ea typeface="Roboto"/>
                <a:cs typeface="Roboto"/>
              </a:rPr>
              <a:t>GES search returns showing no REL or UPRN. These meters are also not registered in CSS. Is this an issue that is being experienced by other market participants and how can it be resolved?</a:t>
            </a:r>
          </a:p>
          <a:p>
            <a:endParaRPr lang="en-GB">
              <a:latin typeface="Roboto"/>
              <a:ea typeface="Roboto"/>
              <a:cs typeface="Roboto"/>
            </a:endParaRPr>
          </a:p>
          <a:p>
            <a:endParaRPr lang="en-GB">
              <a:cs typeface="Roboto"/>
            </a:endParaRP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a:xfrm>
            <a:off x="4154017" y="5571775"/>
            <a:ext cx="6965950" cy="1084262"/>
          </a:xfrm>
        </p:spPr>
        <p:txBody>
          <a:bodyPr/>
          <a:lstStyle/>
          <a:p>
            <a:r>
              <a:rPr lang="en-GB"/>
              <a:t>REC lead analyst</a:t>
            </a:r>
          </a:p>
        </p:txBody>
      </p:sp>
    </p:spTree>
    <p:extLst>
      <p:ext uri="{BB962C8B-B14F-4D97-AF65-F5344CB8AC3E}">
        <p14:creationId xmlns:p14="http://schemas.microsoft.com/office/powerpoint/2010/main" val="2159142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661E-0B6D-85C0-5C80-90ADC85A4364}"/>
              </a:ext>
            </a:extLst>
          </p:cNvPr>
          <p:cNvSpPr>
            <a:spLocks noGrp="1"/>
          </p:cNvSpPr>
          <p:nvPr>
            <p:ph type="title"/>
          </p:nvPr>
        </p:nvSpPr>
        <p:spPr/>
        <p:txBody>
          <a:bodyPr/>
          <a:lstStyle/>
          <a:p>
            <a:r>
              <a:rPr lang="en-GB" err="1">
                <a:latin typeface="Roboto"/>
                <a:ea typeface="Roboto"/>
                <a:cs typeface="Roboto"/>
              </a:rPr>
              <a:t>Loqate</a:t>
            </a:r>
            <a:r>
              <a:rPr lang="en-GB">
                <a:latin typeface="Roboto"/>
                <a:ea typeface="Roboto"/>
                <a:cs typeface="Roboto"/>
              </a:rPr>
              <a:t> and </a:t>
            </a:r>
            <a:r>
              <a:rPr lang="en-GB" err="1">
                <a:latin typeface="Roboto"/>
                <a:ea typeface="Roboto"/>
                <a:cs typeface="Roboto"/>
              </a:rPr>
              <a:t>gb</a:t>
            </a:r>
            <a:r>
              <a:rPr lang="en-GB">
                <a:latin typeface="Roboto"/>
                <a:ea typeface="Roboto"/>
                <a:cs typeface="Roboto"/>
              </a:rPr>
              <a:t> group plc </a:t>
            </a:r>
            <a:endParaRPr lang="en-GB">
              <a:cs typeface="Roboto"/>
            </a:endParaRPr>
          </a:p>
        </p:txBody>
      </p:sp>
      <p:sp>
        <p:nvSpPr>
          <p:cNvPr id="3" name="Content Placeholder 2">
            <a:extLst>
              <a:ext uri="{FF2B5EF4-FFF2-40B4-BE49-F238E27FC236}">
                <a16:creationId xmlns:a16="http://schemas.microsoft.com/office/drawing/2014/main" id="{E75070E5-6580-00D6-7AE5-663BC9A3FA73}"/>
              </a:ext>
            </a:extLst>
          </p:cNvPr>
          <p:cNvSpPr>
            <a:spLocks noGrp="1"/>
          </p:cNvSpPr>
          <p:nvPr>
            <p:ph sz="quarter" idx="10"/>
          </p:nvPr>
        </p:nvSpPr>
        <p:spPr/>
        <p:txBody>
          <a:bodyPr vert="horz" lIns="91440" tIns="45720" rIns="91440" bIns="45720" rtlCol="0" anchor="t">
            <a:normAutofit/>
          </a:bodyPr>
          <a:lstStyle/>
          <a:p>
            <a:r>
              <a:rPr lang="en-GB" sz="1400">
                <a:solidFill>
                  <a:srgbClr val="196E71"/>
                </a:solidFill>
                <a:latin typeface="Segoe UI"/>
                <a:ea typeface="Roboto"/>
                <a:cs typeface="Segoe UI"/>
              </a:rPr>
              <a:t>Who we are</a:t>
            </a:r>
            <a:endParaRPr lang="en-US" sz="1400">
              <a:solidFill>
                <a:srgbClr val="196E71"/>
              </a:solidFill>
              <a:latin typeface="Segoe UI"/>
              <a:cs typeface="Segoe UI"/>
            </a:endParaRPr>
          </a:p>
          <a:p>
            <a:pPr lvl="1"/>
            <a:r>
              <a:rPr lang="en-GB" sz="1400">
                <a:latin typeface="Roboto"/>
                <a:ea typeface="Roboto"/>
                <a:cs typeface="Roboto"/>
              </a:rPr>
              <a:t>Global data and software services within 3 business units:</a:t>
            </a:r>
          </a:p>
          <a:p>
            <a:pPr lvl="1"/>
            <a:r>
              <a:rPr lang="en-GB" sz="1400">
                <a:latin typeface="Roboto"/>
                <a:ea typeface="Roboto"/>
                <a:cs typeface="Roboto"/>
              </a:rPr>
              <a:t>Location Management (</a:t>
            </a:r>
            <a:r>
              <a:rPr lang="en-GB" sz="1400" err="1">
                <a:latin typeface="Roboto"/>
                <a:ea typeface="Roboto"/>
                <a:cs typeface="Roboto"/>
              </a:rPr>
              <a:t>Loqate</a:t>
            </a:r>
            <a:r>
              <a:rPr lang="en-GB" sz="1400">
                <a:latin typeface="Roboto"/>
                <a:ea typeface="Roboto"/>
                <a:cs typeface="Roboto"/>
              </a:rPr>
              <a:t>)</a:t>
            </a:r>
          </a:p>
          <a:p>
            <a:pPr lvl="1"/>
            <a:r>
              <a:rPr lang="en-GB" sz="1400">
                <a:latin typeface="Roboto"/>
                <a:ea typeface="Roboto"/>
                <a:cs typeface="Roboto"/>
              </a:rPr>
              <a:t>ID Verification</a:t>
            </a:r>
          </a:p>
          <a:p>
            <a:pPr lvl="1"/>
            <a:r>
              <a:rPr lang="en-GB" sz="1400">
                <a:latin typeface="Roboto"/>
                <a:ea typeface="Roboto"/>
                <a:cs typeface="Roboto"/>
              </a:rPr>
              <a:t>Fraud</a:t>
            </a:r>
          </a:p>
          <a:p>
            <a:pPr lvl="1"/>
            <a:r>
              <a:rPr lang="en-GB" sz="1400">
                <a:solidFill>
                  <a:srgbClr val="0076A5"/>
                </a:solidFill>
                <a:latin typeface="Segoe UI"/>
                <a:ea typeface="Roboto"/>
                <a:cs typeface="Segoe UI"/>
                <a:hlinkClick r:id="rId2"/>
              </a:rPr>
              <a:t>https://gbgplc.com</a:t>
            </a:r>
            <a:r>
              <a:rPr lang="en-GB" sz="1400">
                <a:solidFill>
                  <a:srgbClr val="0076A5"/>
                </a:solidFill>
                <a:latin typeface="Segoe UI"/>
                <a:ea typeface="Roboto"/>
                <a:cs typeface="Segoe UI"/>
              </a:rPr>
              <a:t>          </a:t>
            </a:r>
            <a:r>
              <a:rPr lang="en-GB" sz="1400">
                <a:solidFill>
                  <a:srgbClr val="009DDC"/>
                </a:solidFill>
                <a:latin typeface="Segoe UI"/>
                <a:ea typeface="Roboto"/>
                <a:cs typeface="Segoe UI"/>
                <a:hlinkClick r:id="rId3"/>
              </a:rPr>
              <a:t>h</a:t>
            </a:r>
            <a:r>
              <a:rPr lang="en-GB" sz="1400">
                <a:solidFill>
                  <a:srgbClr val="0076A5"/>
                </a:solidFill>
                <a:latin typeface="Segoe UI"/>
                <a:ea typeface="Roboto"/>
                <a:cs typeface="Segoe UI"/>
                <a:hlinkClick r:id="rId3"/>
              </a:rPr>
              <a:t>ttps://loqate.com</a:t>
            </a:r>
            <a:endParaRPr lang="en-GB" sz="1400">
              <a:latin typeface="Roboto"/>
              <a:ea typeface="Roboto"/>
              <a:cs typeface="Roboto"/>
            </a:endParaRPr>
          </a:p>
          <a:p>
            <a:pPr lvl="1"/>
            <a:endParaRPr lang="en-GB" sz="1400">
              <a:latin typeface="Roboto"/>
              <a:ea typeface="Roboto"/>
              <a:cs typeface="Roboto"/>
            </a:endParaRPr>
          </a:p>
          <a:p>
            <a:r>
              <a:rPr lang="en-GB" sz="1400">
                <a:solidFill>
                  <a:srgbClr val="196E71"/>
                </a:solidFill>
                <a:latin typeface="Segoe UI"/>
                <a:ea typeface="Roboto"/>
                <a:cs typeface="Segoe UI"/>
              </a:rPr>
              <a:t>Background in UK energy sector</a:t>
            </a:r>
          </a:p>
          <a:p>
            <a:pPr lvl="1"/>
            <a:r>
              <a:rPr lang="en-GB" sz="1400">
                <a:latin typeface="Roboto"/>
                <a:ea typeface="Roboto"/>
                <a:cs typeface="Roboto"/>
              </a:rPr>
              <a:t>Utilities Register since deregulation in 1995 – cleanse and match DES and EES</a:t>
            </a:r>
          </a:p>
          <a:p>
            <a:pPr lvl="1"/>
            <a:r>
              <a:rPr lang="en-GB" sz="1400">
                <a:latin typeface="Roboto"/>
                <a:ea typeface="Roboto"/>
                <a:cs typeface="Roboto"/>
              </a:rPr>
              <a:t>Now a TPI Service Provider</a:t>
            </a:r>
            <a:endParaRPr lang="en-GB" sz="1400">
              <a:cs typeface="Roboto"/>
            </a:endParaRPr>
          </a:p>
          <a:p>
            <a:pPr lvl="1"/>
            <a:endParaRPr lang="en-GB" sz="1400">
              <a:cs typeface="Roboto"/>
            </a:endParaRPr>
          </a:p>
          <a:p>
            <a:pPr lvl="1"/>
            <a:r>
              <a:rPr lang="en-GB" sz="1400">
                <a:latin typeface="Roboto"/>
                <a:ea typeface="Roboto"/>
                <a:cs typeface="Roboto"/>
              </a:rPr>
              <a:t>Utilities Register v2.0 - search, merge and verify using EES and GES</a:t>
            </a:r>
            <a:endParaRPr lang="en-GB" sz="1400">
              <a:cs typeface="Roboto"/>
            </a:endParaRPr>
          </a:p>
          <a:p>
            <a:pPr lvl="1"/>
            <a:r>
              <a:rPr lang="en-GB" sz="1400">
                <a:latin typeface="Roboto"/>
                <a:ea typeface="Roboto"/>
                <a:cs typeface="Roboto"/>
              </a:rPr>
              <a:t>Clients include TPI's (Brokers and PCW's) and Energy Suppliers</a:t>
            </a:r>
            <a:endParaRPr lang="en-GB" sz="1400">
              <a:cs typeface="Roboto"/>
            </a:endParaRPr>
          </a:p>
          <a:p>
            <a:pPr lvl="1"/>
            <a:endParaRPr lang="en-GB">
              <a:latin typeface="Roboto"/>
              <a:ea typeface="Roboto"/>
              <a:cs typeface="Roboto"/>
            </a:endParaRPr>
          </a:p>
          <a:p>
            <a:pPr marL="457200" lvl="1" indent="0">
              <a:buNone/>
            </a:pPr>
            <a:endParaRPr lang="en-GB">
              <a:latin typeface="Roboto"/>
              <a:ea typeface="Roboto"/>
              <a:cs typeface="Roboto"/>
            </a:endParaRPr>
          </a:p>
          <a:p>
            <a:pPr marL="457200" lvl="1" indent="0">
              <a:buNone/>
            </a:pPr>
            <a:endParaRPr lang="en-GB">
              <a:latin typeface="Roboto"/>
              <a:ea typeface="Roboto"/>
              <a:cs typeface="Roboto"/>
            </a:endParaRPr>
          </a:p>
          <a:p>
            <a:pPr lvl="1"/>
            <a:endParaRPr lang="en-GB">
              <a:latin typeface="Roboto"/>
              <a:ea typeface="Roboto"/>
              <a:cs typeface="Roboto"/>
            </a:endParaRPr>
          </a:p>
        </p:txBody>
      </p:sp>
    </p:spTree>
    <p:extLst>
      <p:ext uri="{BB962C8B-B14F-4D97-AF65-F5344CB8AC3E}">
        <p14:creationId xmlns:p14="http://schemas.microsoft.com/office/powerpoint/2010/main" val="416849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661E-0B6D-85C0-5C80-90ADC85A4364}"/>
              </a:ext>
            </a:extLst>
          </p:cNvPr>
          <p:cNvSpPr>
            <a:spLocks noGrp="1"/>
          </p:cNvSpPr>
          <p:nvPr>
            <p:ph type="title"/>
          </p:nvPr>
        </p:nvSpPr>
        <p:spPr/>
        <p:txBody>
          <a:bodyPr/>
          <a:lstStyle/>
          <a:p>
            <a:r>
              <a:rPr lang="en-GB">
                <a:latin typeface="Roboto"/>
                <a:ea typeface="Roboto"/>
                <a:cs typeface="Roboto"/>
              </a:rPr>
              <a:t>CSS DATA ISSUES (VIA </a:t>
            </a:r>
            <a:r>
              <a:rPr lang="en-GB" err="1">
                <a:latin typeface="Roboto"/>
                <a:ea typeface="Roboto"/>
                <a:cs typeface="Roboto"/>
              </a:rPr>
              <a:t>ees</a:t>
            </a:r>
            <a:r>
              <a:rPr lang="en-GB">
                <a:latin typeface="Roboto"/>
                <a:ea typeface="Roboto"/>
                <a:cs typeface="Roboto"/>
              </a:rPr>
              <a:t> &amp; </a:t>
            </a:r>
            <a:r>
              <a:rPr lang="en-GB" err="1">
                <a:latin typeface="Roboto"/>
                <a:ea typeface="Roboto"/>
                <a:cs typeface="Roboto"/>
              </a:rPr>
              <a:t>ges</a:t>
            </a:r>
            <a:r>
              <a:rPr lang="en-GB">
                <a:latin typeface="Roboto"/>
                <a:ea typeface="Roboto"/>
                <a:cs typeface="Roboto"/>
              </a:rPr>
              <a:t>)</a:t>
            </a:r>
            <a:endParaRPr lang="en-GB">
              <a:cs typeface="Roboto"/>
            </a:endParaRPr>
          </a:p>
        </p:txBody>
      </p:sp>
      <p:sp>
        <p:nvSpPr>
          <p:cNvPr id="3" name="Content Placeholder 2">
            <a:extLst>
              <a:ext uri="{FF2B5EF4-FFF2-40B4-BE49-F238E27FC236}">
                <a16:creationId xmlns:a16="http://schemas.microsoft.com/office/drawing/2014/main" id="{E75070E5-6580-00D6-7AE5-663BC9A3FA73}"/>
              </a:ext>
            </a:extLst>
          </p:cNvPr>
          <p:cNvSpPr>
            <a:spLocks noGrp="1"/>
          </p:cNvSpPr>
          <p:nvPr>
            <p:ph sz="quarter" idx="10"/>
          </p:nvPr>
        </p:nvSpPr>
        <p:spPr>
          <a:xfrm>
            <a:off x="968667" y="1263426"/>
            <a:ext cx="9217025" cy="5080289"/>
          </a:xfrm>
        </p:spPr>
        <p:txBody>
          <a:bodyPr vert="horz" lIns="91440" tIns="45720" rIns="91440" bIns="45720" rtlCol="0" anchor="t">
            <a:normAutofit/>
          </a:bodyPr>
          <a:lstStyle/>
          <a:p>
            <a:r>
              <a:rPr lang="en-GB" sz="1400">
                <a:solidFill>
                  <a:srgbClr val="196E71"/>
                </a:solidFill>
                <a:latin typeface="Segoe UI"/>
                <a:ea typeface="Roboto"/>
                <a:cs typeface="Segoe UI"/>
              </a:rPr>
              <a:t>GES/EES user since July 2022</a:t>
            </a:r>
          </a:p>
          <a:p>
            <a:r>
              <a:rPr lang="en-GB" sz="1400">
                <a:solidFill>
                  <a:srgbClr val="196E71"/>
                </a:solidFill>
                <a:latin typeface="Segoe UI"/>
                <a:ea typeface="Roboto"/>
                <a:cs typeface="Segoe UI"/>
              </a:rPr>
              <a:t>Identified many service and data-related issues with both services</a:t>
            </a:r>
            <a:endParaRPr lang="en-GB" sz="1400">
              <a:solidFill>
                <a:srgbClr val="196E71"/>
              </a:solidFill>
              <a:latin typeface="Segoe UI"/>
              <a:cs typeface="Segoe UI"/>
            </a:endParaRPr>
          </a:p>
          <a:p>
            <a:pPr lvl="1"/>
            <a:r>
              <a:rPr lang="en-GB" sz="1400">
                <a:latin typeface="Roboto"/>
                <a:ea typeface="Roboto"/>
                <a:cs typeface="Roboto"/>
              </a:rPr>
              <a:t>Our UR product overcomes many of these issues.</a:t>
            </a:r>
          </a:p>
          <a:p>
            <a:pPr lvl="1"/>
            <a:r>
              <a:rPr lang="en-GB" sz="1400">
                <a:latin typeface="Roboto"/>
                <a:ea typeface="Roboto"/>
                <a:cs typeface="Roboto"/>
              </a:rPr>
              <a:t>Submitted 4 change proposals relating to the enquiry services.</a:t>
            </a:r>
          </a:p>
          <a:p>
            <a:r>
              <a:rPr lang="en-GB" sz="1400">
                <a:solidFill>
                  <a:srgbClr val="196E71"/>
                </a:solidFill>
                <a:latin typeface="Segoe UI"/>
                <a:ea typeface="Roboto"/>
                <a:cs typeface="Segoe UI"/>
              </a:rPr>
              <a:t>Address Data issues</a:t>
            </a:r>
          </a:p>
          <a:p>
            <a:pPr lvl="1"/>
            <a:r>
              <a:rPr lang="en-GB" sz="1400">
                <a:latin typeface="Roboto"/>
                <a:ea typeface="Roboto"/>
                <a:cs typeface="Roboto"/>
              </a:rPr>
              <a:t>Matching discrepancies.</a:t>
            </a:r>
          </a:p>
          <a:p>
            <a:pPr lvl="1"/>
            <a:r>
              <a:rPr lang="en-GB" sz="1400">
                <a:latin typeface="Roboto"/>
                <a:ea typeface="Roboto"/>
                <a:cs typeface="Roboto"/>
              </a:rPr>
              <a:t>Registration Issue: Missing UPRN's.</a:t>
            </a:r>
          </a:p>
          <a:p>
            <a:pPr lvl="1"/>
            <a:r>
              <a:rPr lang="en-GB" sz="1400">
                <a:latin typeface="Roboto"/>
                <a:ea typeface="Roboto"/>
                <a:cs typeface="Roboto"/>
              </a:rPr>
              <a:t>Failed/erroneous switches as a result of data problems are our customers greatest concerns (as well as wanting 'happy path' switching journeys).</a:t>
            </a:r>
          </a:p>
          <a:p>
            <a:pPr>
              <a:buNone/>
            </a:pPr>
            <a:r>
              <a:rPr lang="en-GB" sz="1400">
                <a:solidFill>
                  <a:srgbClr val="196E71"/>
                </a:solidFill>
                <a:latin typeface="Segoe UI"/>
                <a:ea typeface="Roboto"/>
                <a:cs typeface="Segoe UI"/>
              </a:rPr>
              <a:t>•  Support Channels </a:t>
            </a:r>
          </a:p>
          <a:p>
            <a:pPr lvl="1"/>
            <a:r>
              <a:rPr lang="en-GB" sz="1400">
                <a:latin typeface="Roboto"/>
                <a:ea typeface="Roboto"/>
                <a:cs typeface="Roboto"/>
              </a:rPr>
              <a:t>REC Service Desk, Xoserve and C&amp;C</a:t>
            </a:r>
          </a:p>
          <a:p>
            <a:pPr>
              <a:buNone/>
            </a:pPr>
            <a:r>
              <a:rPr lang="en-GB" sz="1400">
                <a:solidFill>
                  <a:srgbClr val="196E71"/>
                </a:solidFill>
                <a:latin typeface="Segoe UI"/>
                <a:ea typeface="Roboto"/>
                <a:cs typeface="Segoe UI"/>
              </a:rPr>
              <a:t>•  Escalated support</a:t>
            </a:r>
          </a:p>
          <a:p>
            <a:pPr marL="800100" lvl="1" indent="-342900"/>
            <a:r>
              <a:rPr lang="en-GB" sz="1400">
                <a:latin typeface="Roboto"/>
                <a:ea typeface="Roboto"/>
                <a:cs typeface="Roboto"/>
              </a:rPr>
              <a:t>SOIF (Switching Operator Issues Forum) - mainly concerned with CSS issues</a:t>
            </a:r>
          </a:p>
          <a:p>
            <a:pPr marL="800100" lvl="1" indent="-342900"/>
            <a:r>
              <a:rPr lang="en-GB" sz="1400">
                <a:latin typeface="Roboto"/>
                <a:ea typeface="Roboto"/>
                <a:cs typeface="Roboto"/>
              </a:rPr>
              <a:t>No access to CSS/DCC Support for data related queries. </a:t>
            </a:r>
          </a:p>
          <a:p>
            <a:pPr marL="0" indent="0">
              <a:buNone/>
            </a:pPr>
            <a:endParaRPr lang="en-GB">
              <a:cs typeface="Roboto"/>
            </a:endParaRPr>
          </a:p>
          <a:p>
            <a:pPr marL="0" indent="0">
              <a:buNone/>
            </a:pPr>
            <a:endParaRPr lang="en-GB">
              <a:cs typeface="Roboto"/>
            </a:endParaRPr>
          </a:p>
          <a:p>
            <a:pPr marL="0" indent="0">
              <a:buNone/>
            </a:pPr>
            <a:endParaRPr lang="en-GB">
              <a:cs typeface="Roboto"/>
            </a:endParaRPr>
          </a:p>
          <a:p>
            <a:pPr lvl="1"/>
            <a:endParaRPr lang="en-GB">
              <a:cs typeface="Roboto"/>
            </a:endParaRPr>
          </a:p>
          <a:p>
            <a:pPr lvl="1"/>
            <a:endParaRPr lang="en-GB">
              <a:latin typeface="Roboto"/>
              <a:ea typeface="Roboto"/>
              <a:cs typeface="Roboto"/>
            </a:endParaRPr>
          </a:p>
          <a:p>
            <a:pPr marL="457200" lvl="1" indent="0">
              <a:buNone/>
            </a:pPr>
            <a:endParaRPr lang="en-GB">
              <a:latin typeface="Roboto"/>
              <a:ea typeface="Roboto"/>
              <a:cs typeface="Roboto"/>
            </a:endParaRPr>
          </a:p>
          <a:p>
            <a:pPr marL="457200" lvl="1" indent="0">
              <a:buNone/>
            </a:pPr>
            <a:endParaRPr lang="en-GB">
              <a:latin typeface="Roboto"/>
              <a:ea typeface="Roboto"/>
              <a:cs typeface="Roboto"/>
            </a:endParaRPr>
          </a:p>
          <a:p>
            <a:pPr lvl="1"/>
            <a:endParaRPr lang="en-GB">
              <a:latin typeface="Roboto"/>
              <a:ea typeface="Roboto"/>
              <a:cs typeface="Roboto"/>
            </a:endParaRPr>
          </a:p>
        </p:txBody>
      </p:sp>
    </p:spTree>
    <p:extLst>
      <p:ext uri="{BB962C8B-B14F-4D97-AF65-F5344CB8AC3E}">
        <p14:creationId xmlns:p14="http://schemas.microsoft.com/office/powerpoint/2010/main" val="40719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329132"/>
            <a:ext cx="7056764" cy="2566135"/>
          </a:xfrm>
        </p:spPr>
        <p:txBody>
          <a:bodyPr>
            <a:normAutofit/>
          </a:bodyPr>
          <a:lstStyle/>
          <a:p>
            <a:r>
              <a:rPr lang="en-GB" dirty="0"/>
              <a:t>Rig </a:t>
            </a:r>
            <a:r>
              <a:rPr lang="en-GB" dirty="0" err="1"/>
              <a:t>a.o.b.</a:t>
            </a:r>
            <a:r>
              <a:rPr lang="en-GB" dirty="0"/>
              <a:t> – IMPLEMENTATION OF Change R0021/R0101 – INFORMATION REQUIRED FROM </a:t>
            </a:r>
            <a:r>
              <a:rPr lang="en-GB" dirty="0" err="1"/>
              <a:t>dno’S</a:t>
            </a:r>
            <a:r>
              <a:rPr lang="en-GB" dirty="0"/>
              <a:t>, SUPPLIERS AND MEM’S</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t>09 June 2023 </a:t>
            </a:r>
          </a:p>
        </p:txBody>
      </p:sp>
    </p:spTree>
    <p:extLst>
      <p:ext uri="{BB962C8B-B14F-4D97-AF65-F5344CB8AC3E}">
        <p14:creationId xmlns:p14="http://schemas.microsoft.com/office/powerpoint/2010/main" val="1587480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38200" y="365125"/>
            <a:ext cx="9284855" cy="1040981"/>
          </a:xfrm>
        </p:spPr>
        <p:txBody>
          <a:bodyPr>
            <a:normAutofit fontScale="90000"/>
          </a:bodyPr>
          <a:lstStyle/>
          <a:p>
            <a:r>
              <a:rPr lang="en-GB" dirty="0"/>
              <a:t>Rig </a:t>
            </a:r>
            <a:r>
              <a:rPr lang="en-GB" dirty="0" err="1"/>
              <a:t>a.o.b.</a:t>
            </a:r>
            <a:r>
              <a:rPr lang="en-GB" dirty="0"/>
              <a:t> – IMPLEMENTATION OF Change R0021/R0101 – INFORMATION REQUIRED FROM </a:t>
            </a:r>
            <a:r>
              <a:rPr lang="en-GB" dirty="0" err="1"/>
              <a:t>dno’S</a:t>
            </a:r>
            <a:r>
              <a:rPr lang="en-GB" dirty="0"/>
              <a:t>, SUPPLIERS AND MEM’S</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319843" y="1561381"/>
            <a:ext cx="9445924" cy="4736232"/>
          </a:xfrm>
        </p:spPr>
        <p:txBody>
          <a:bodyPr>
            <a:normAutofit/>
          </a:bodyPr>
          <a:lstStyle/>
          <a:p>
            <a:pPr marL="0" indent="0">
              <a:buNone/>
            </a:pPr>
            <a:r>
              <a:rPr lang="en-GB" u="sng" dirty="0"/>
              <a:t>Required information to be provided by Party type by 14 June 2023</a:t>
            </a:r>
          </a:p>
          <a:p>
            <a:r>
              <a:rPr lang="en-GB" dirty="0"/>
              <a:t>Distribution Network Operators (DNO’s) – per Market Participant Identifier (MPID) - 1</a:t>
            </a:r>
          </a:p>
          <a:p>
            <a:pPr marL="0" indent="0">
              <a:buNone/>
            </a:pPr>
            <a:r>
              <a:rPr lang="en-GB" dirty="0"/>
              <a:t> </a:t>
            </a:r>
          </a:p>
          <a:p>
            <a:pPr marL="0" indent="0">
              <a:buNone/>
            </a:pPr>
            <a:endParaRPr lang="en-GB" dirty="0"/>
          </a:p>
          <a:p>
            <a:r>
              <a:rPr lang="en-GB" dirty="0"/>
              <a:t>Suppliers - per Market Participant Identifier (MPID) – 16</a:t>
            </a:r>
          </a:p>
          <a:p>
            <a:endParaRPr lang="en-GB" dirty="0"/>
          </a:p>
          <a:p>
            <a:endParaRPr lang="en-GB" dirty="0"/>
          </a:p>
          <a:p>
            <a:pPr marL="0" indent="0">
              <a:buNone/>
            </a:pPr>
            <a:endParaRPr lang="en-GB" dirty="0"/>
          </a:p>
          <a:p>
            <a:pPr marL="0" indent="0">
              <a:buNone/>
            </a:pPr>
            <a:endParaRPr lang="en-GB" dirty="0"/>
          </a:p>
          <a:p>
            <a:r>
              <a:rPr lang="en-GB" dirty="0"/>
              <a:t>Metering Equipment Managers (MEM’s) - per Market Participant Identifier (MPID) - 4</a:t>
            </a:r>
          </a:p>
          <a:p>
            <a:pPr marL="0" indent="0">
              <a:buNone/>
            </a:pPr>
            <a:endParaRPr lang="en-GB" dirty="0"/>
          </a:p>
          <a:p>
            <a:pPr marL="0" indent="0">
              <a:buNone/>
            </a:pPr>
            <a:endParaRPr lang="en-GB" dirty="0"/>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graphicFrame>
        <p:nvGraphicFramePr>
          <p:cNvPr id="2" name="Table 3">
            <a:extLst>
              <a:ext uri="{FF2B5EF4-FFF2-40B4-BE49-F238E27FC236}">
                <a16:creationId xmlns:a16="http://schemas.microsoft.com/office/drawing/2014/main" id="{9B311867-9445-FE33-36CD-45DDD516F335}"/>
              </a:ext>
            </a:extLst>
          </p:cNvPr>
          <p:cNvGraphicFramePr>
            <a:graphicFrameLocks noGrp="1"/>
          </p:cNvGraphicFramePr>
          <p:nvPr/>
        </p:nvGraphicFramePr>
        <p:xfrm>
          <a:off x="1319840" y="5296619"/>
          <a:ext cx="10515600" cy="741680"/>
        </p:xfrm>
        <a:graphic>
          <a:graphicData uri="http://schemas.openxmlformats.org/drawingml/2006/table">
            <a:tbl>
              <a:tblPr firstRow="1" bandRow="1">
                <a:tableStyleId>{F5AB1C69-6EDB-4FF4-983F-18BD219EF322}</a:tableStyleId>
              </a:tblPr>
              <a:tblGrid>
                <a:gridCol w="1742536">
                  <a:extLst>
                    <a:ext uri="{9D8B030D-6E8A-4147-A177-3AD203B41FA5}">
                      <a16:colId xmlns:a16="http://schemas.microsoft.com/office/drawing/2014/main" val="3527156232"/>
                    </a:ext>
                  </a:extLst>
                </a:gridCol>
                <a:gridCol w="1811548">
                  <a:extLst>
                    <a:ext uri="{9D8B030D-6E8A-4147-A177-3AD203B41FA5}">
                      <a16:colId xmlns:a16="http://schemas.microsoft.com/office/drawing/2014/main" val="570170127"/>
                    </a:ext>
                  </a:extLst>
                </a:gridCol>
                <a:gridCol w="1690777">
                  <a:extLst>
                    <a:ext uri="{9D8B030D-6E8A-4147-A177-3AD203B41FA5}">
                      <a16:colId xmlns:a16="http://schemas.microsoft.com/office/drawing/2014/main" val="728407142"/>
                    </a:ext>
                  </a:extLst>
                </a:gridCol>
                <a:gridCol w="5270739">
                  <a:extLst>
                    <a:ext uri="{9D8B030D-6E8A-4147-A177-3AD203B41FA5}">
                      <a16:colId xmlns:a16="http://schemas.microsoft.com/office/drawing/2014/main" val="9915383"/>
                    </a:ext>
                  </a:extLst>
                </a:gridCol>
              </a:tblGrid>
              <a:tr h="370840">
                <a:tc>
                  <a:txBody>
                    <a:bodyPr/>
                    <a:lstStyle/>
                    <a:p>
                      <a:r>
                        <a:rPr lang="en-GB" sz="1400" dirty="0"/>
                        <a:t>MEM Name</a:t>
                      </a:r>
                    </a:p>
                  </a:txBody>
                  <a:tcPr/>
                </a:tc>
                <a:tc>
                  <a:txBody>
                    <a:bodyPr/>
                    <a:lstStyle/>
                    <a:p>
                      <a:r>
                        <a:rPr lang="en-GB" sz="1400" dirty="0"/>
                        <a:t>MEM MPID</a:t>
                      </a:r>
                    </a:p>
                  </a:txBody>
                  <a:tcPr/>
                </a:tc>
                <a:tc>
                  <a:txBody>
                    <a:bodyPr/>
                    <a:lstStyle/>
                    <a:p>
                      <a:r>
                        <a:rPr lang="en-GB" sz="1400" dirty="0"/>
                        <a:t>MEM Tel.no.</a:t>
                      </a:r>
                    </a:p>
                  </a:txBody>
                  <a:tcPr/>
                </a:tc>
                <a:tc>
                  <a:txBody>
                    <a:bodyPr/>
                    <a:lstStyle/>
                    <a:p>
                      <a:r>
                        <a:rPr lang="en-GB" sz="1400" dirty="0"/>
                        <a:t>Applying to be a SIP, and if so when to start?</a:t>
                      </a:r>
                    </a:p>
                  </a:txBody>
                  <a:tcPr/>
                </a:tc>
                <a:extLst>
                  <a:ext uri="{0D108BD9-81ED-4DB2-BD59-A6C34878D82A}">
                    <a16:rowId xmlns:a16="http://schemas.microsoft.com/office/drawing/2014/main" val="728634185"/>
                  </a:ext>
                </a:extLst>
              </a:tr>
              <a:tr h="370840">
                <a:tc>
                  <a:txBody>
                    <a:bodyPr/>
                    <a:lstStyle/>
                    <a:p>
                      <a:endParaRPr lang="en-GB" sz="1400" dirty="0"/>
                    </a:p>
                  </a:txBody>
                  <a:tcPr/>
                </a:tc>
                <a:tc>
                  <a:txBody>
                    <a:bodyPr/>
                    <a:lstStyle/>
                    <a:p>
                      <a:endParaRPr lang="en-GB" sz="140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1860611655"/>
                  </a:ext>
                </a:extLst>
              </a:tr>
            </a:tbl>
          </a:graphicData>
        </a:graphic>
      </p:graphicFrame>
      <p:graphicFrame>
        <p:nvGraphicFramePr>
          <p:cNvPr id="4" name="Table 4">
            <a:extLst>
              <a:ext uri="{FF2B5EF4-FFF2-40B4-BE49-F238E27FC236}">
                <a16:creationId xmlns:a16="http://schemas.microsoft.com/office/drawing/2014/main" id="{082BD36C-DEDD-B042-6E1F-97AA3D04468D}"/>
              </a:ext>
            </a:extLst>
          </p:cNvPr>
          <p:cNvGraphicFramePr>
            <a:graphicFrameLocks noGrp="1"/>
          </p:cNvGraphicFramePr>
          <p:nvPr/>
        </p:nvGraphicFramePr>
        <p:xfrm>
          <a:off x="1319840" y="2238842"/>
          <a:ext cx="10515600" cy="741680"/>
        </p:xfrm>
        <a:graphic>
          <a:graphicData uri="http://schemas.openxmlformats.org/drawingml/2006/table">
            <a:tbl>
              <a:tblPr firstRow="1" bandRow="1">
                <a:tableStyleId>{F5AB1C69-6EDB-4FF4-983F-18BD219EF322}</a:tableStyleId>
              </a:tblPr>
              <a:tblGrid>
                <a:gridCol w="1742535">
                  <a:extLst>
                    <a:ext uri="{9D8B030D-6E8A-4147-A177-3AD203B41FA5}">
                      <a16:colId xmlns:a16="http://schemas.microsoft.com/office/drawing/2014/main" val="2345286203"/>
                    </a:ext>
                  </a:extLst>
                </a:gridCol>
                <a:gridCol w="1751163">
                  <a:extLst>
                    <a:ext uri="{9D8B030D-6E8A-4147-A177-3AD203B41FA5}">
                      <a16:colId xmlns:a16="http://schemas.microsoft.com/office/drawing/2014/main" val="1423795505"/>
                    </a:ext>
                  </a:extLst>
                </a:gridCol>
                <a:gridCol w="1742535">
                  <a:extLst>
                    <a:ext uri="{9D8B030D-6E8A-4147-A177-3AD203B41FA5}">
                      <a16:colId xmlns:a16="http://schemas.microsoft.com/office/drawing/2014/main" val="2638544810"/>
                    </a:ext>
                  </a:extLst>
                </a:gridCol>
                <a:gridCol w="5279367">
                  <a:extLst>
                    <a:ext uri="{9D8B030D-6E8A-4147-A177-3AD203B41FA5}">
                      <a16:colId xmlns:a16="http://schemas.microsoft.com/office/drawing/2014/main" val="3415384086"/>
                    </a:ext>
                  </a:extLst>
                </a:gridCol>
              </a:tblGrid>
              <a:tr h="370840">
                <a:tc>
                  <a:txBody>
                    <a:bodyPr/>
                    <a:lstStyle/>
                    <a:p>
                      <a:r>
                        <a:rPr lang="en-GB" sz="1400" dirty="0"/>
                        <a:t>DNO Name</a:t>
                      </a:r>
                    </a:p>
                  </a:txBody>
                  <a:tcPr/>
                </a:tc>
                <a:tc>
                  <a:txBody>
                    <a:bodyPr/>
                    <a:lstStyle/>
                    <a:p>
                      <a:r>
                        <a:rPr lang="en-GB" sz="1400" dirty="0"/>
                        <a:t>DNO MPID</a:t>
                      </a:r>
                    </a:p>
                  </a:txBody>
                  <a:tcPr/>
                </a:tc>
                <a:tc>
                  <a:txBody>
                    <a:bodyPr/>
                    <a:lstStyle/>
                    <a:p>
                      <a:r>
                        <a:rPr lang="en-GB" sz="1400" dirty="0"/>
                        <a:t>DNO Tel.no. </a:t>
                      </a:r>
                    </a:p>
                  </a:txBody>
                  <a:tcPr/>
                </a:tc>
                <a:tc>
                  <a:txBody>
                    <a:bodyPr/>
                    <a:lstStyle/>
                    <a:p>
                      <a:r>
                        <a:rPr lang="en-GB" sz="1400" dirty="0"/>
                        <a:t>Date to process Market Messages?</a:t>
                      </a:r>
                    </a:p>
                  </a:txBody>
                  <a:tcPr/>
                </a:tc>
                <a:extLst>
                  <a:ext uri="{0D108BD9-81ED-4DB2-BD59-A6C34878D82A}">
                    <a16:rowId xmlns:a16="http://schemas.microsoft.com/office/drawing/2014/main" val="4207580316"/>
                  </a:ext>
                </a:extLst>
              </a:tr>
              <a:tr h="370840">
                <a:tc>
                  <a:txBody>
                    <a:bodyPr/>
                    <a:lstStyle/>
                    <a:p>
                      <a:endParaRPr lang="en-GB" sz="1400" dirty="0"/>
                    </a:p>
                  </a:txBody>
                  <a:tcPr/>
                </a:tc>
                <a:tc>
                  <a:txBody>
                    <a:bodyPr/>
                    <a:lstStyle/>
                    <a:p>
                      <a:endParaRPr lang="en-GB" sz="1400"/>
                    </a:p>
                  </a:txBody>
                  <a:tcPr/>
                </a:tc>
                <a:tc>
                  <a:txBody>
                    <a:bodyPr/>
                    <a:lstStyle/>
                    <a:p>
                      <a:endParaRPr lang="en-GB" sz="1400" dirty="0"/>
                    </a:p>
                  </a:txBody>
                  <a:tcPr/>
                </a:tc>
                <a:tc>
                  <a:txBody>
                    <a:bodyPr/>
                    <a:lstStyle/>
                    <a:p>
                      <a:endParaRPr lang="en-GB" sz="1400" dirty="0"/>
                    </a:p>
                  </a:txBody>
                  <a:tcPr/>
                </a:tc>
                <a:extLst>
                  <a:ext uri="{0D108BD9-81ED-4DB2-BD59-A6C34878D82A}">
                    <a16:rowId xmlns:a16="http://schemas.microsoft.com/office/drawing/2014/main" val="458434265"/>
                  </a:ext>
                </a:extLst>
              </a:tr>
            </a:tbl>
          </a:graphicData>
        </a:graphic>
      </p:graphicFrame>
      <p:graphicFrame>
        <p:nvGraphicFramePr>
          <p:cNvPr id="5" name="Table 5">
            <a:extLst>
              <a:ext uri="{FF2B5EF4-FFF2-40B4-BE49-F238E27FC236}">
                <a16:creationId xmlns:a16="http://schemas.microsoft.com/office/drawing/2014/main" id="{C2452BA6-ED02-4D03-0BB3-4A0D6C58C9BD}"/>
              </a:ext>
            </a:extLst>
          </p:cNvPr>
          <p:cNvGraphicFramePr>
            <a:graphicFrameLocks noGrp="1"/>
          </p:cNvGraphicFramePr>
          <p:nvPr/>
        </p:nvGraphicFramePr>
        <p:xfrm>
          <a:off x="1319840" y="3368615"/>
          <a:ext cx="10515600" cy="1315720"/>
        </p:xfrm>
        <a:graphic>
          <a:graphicData uri="http://schemas.openxmlformats.org/drawingml/2006/table">
            <a:tbl>
              <a:tblPr firstRow="1" bandRow="1">
                <a:tableStyleId>{F5AB1C69-6EDB-4FF4-983F-18BD219EF322}</a:tableStyleId>
              </a:tblPr>
              <a:tblGrid>
                <a:gridCol w="1314450">
                  <a:extLst>
                    <a:ext uri="{9D8B030D-6E8A-4147-A177-3AD203B41FA5}">
                      <a16:colId xmlns:a16="http://schemas.microsoft.com/office/drawing/2014/main" val="1055686679"/>
                    </a:ext>
                  </a:extLst>
                </a:gridCol>
                <a:gridCol w="1314450">
                  <a:extLst>
                    <a:ext uri="{9D8B030D-6E8A-4147-A177-3AD203B41FA5}">
                      <a16:colId xmlns:a16="http://schemas.microsoft.com/office/drawing/2014/main" val="3804116976"/>
                    </a:ext>
                  </a:extLst>
                </a:gridCol>
                <a:gridCol w="1314450">
                  <a:extLst>
                    <a:ext uri="{9D8B030D-6E8A-4147-A177-3AD203B41FA5}">
                      <a16:colId xmlns:a16="http://schemas.microsoft.com/office/drawing/2014/main" val="2144574207"/>
                    </a:ext>
                  </a:extLst>
                </a:gridCol>
                <a:gridCol w="1314450">
                  <a:extLst>
                    <a:ext uri="{9D8B030D-6E8A-4147-A177-3AD203B41FA5}">
                      <a16:colId xmlns:a16="http://schemas.microsoft.com/office/drawing/2014/main" val="3833277041"/>
                    </a:ext>
                  </a:extLst>
                </a:gridCol>
                <a:gridCol w="1314450">
                  <a:extLst>
                    <a:ext uri="{9D8B030D-6E8A-4147-A177-3AD203B41FA5}">
                      <a16:colId xmlns:a16="http://schemas.microsoft.com/office/drawing/2014/main" val="3723549668"/>
                    </a:ext>
                  </a:extLst>
                </a:gridCol>
                <a:gridCol w="1314450">
                  <a:extLst>
                    <a:ext uri="{9D8B030D-6E8A-4147-A177-3AD203B41FA5}">
                      <a16:colId xmlns:a16="http://schemas.microsoft.com/office/drawing/2014/main" val="1329226460"/>
                    </a:ext>
                  </a:extLst>
                </a:gridCol>
                <a:gridCol w="1314450">
                  <a:extLst>
                    <a:ext uri="{9D8B030D-6E8A-4147-A177-3AD203B41FA5}">
                      <a16:colId xmlns:a16="http://schemas.microsoft.com/office/drawing/2014/main" val="2929409957"/>
                    </a:ext>
                  </a:extLst>
                </a:gridCol>
                <a:gridCol w="1314450">
                  <a:extLst>
                    <a:ext uri="{9D8B030D-6E8A-4147-A177-3AD203B41FA5}">
                      <a16:colId xmlns:a16="http://schemas.microsoft.com/office/drawing/2014/main" val="869932077"/>
                    </a:ext>
                  </a:extLst>
                </a:gridCol>
              </a:tblGrid>
              <a:tr h="370840">
                <a:tc>
                  <a:txBody>
                    <a:bodyPr/>
                    <a:lstStyle/>
                    <a:p>
                      <a:r>
                        <a:rPr lang="en-GB" sz="1400" dirty="0"/>
                        <a:t>Supplier Name</a:t>
                      </a:r>
                    </a:p>
                  </a:txBody>
                  <a:tcPr/>
                </a:tc>
                <a:tc>
                  <a:txBody>
                    <a:bodyPr/>
                    <a:lstStyle/>
                    <a:p>
                      <a:r>
                        <a:rPr lang="en-GB" sz="1400" dirty="0"/>
                        <a:t>Supplier MPID</a:t>
                      </a:r>
                    </a:p>
                  </a:txBody>
                  <a:tcPr/>
                </a:tc>
                <a:tc>
                  <a:txBody>
                    <a:bodyPr/>
                    <a:lstStyle/>
                    <a:p>
                      <a:r>
                        <a:rPr lang="en-GB" sz="1400" dirty="0"/>
                        <a:t>Reports of Danger (interim &amp; Enduring)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Reports of Damage (interim only)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Reports of Meter interference (interim only)</a:t>
                      </a:r>
                    </a:p>
                  </a:txBody>
                  <a:tcPr/>
                </a:tc>
                <a:tc>
                  <a:txBody>
                    <a:bodyPr/>
                    <a:lstStyle/>
                    <a:p>
                      <a:r>
                        <a:rPr lang="en-GB" sz="1400" dirty="0"/>
                        <a:t>Meter Subsequently Re-Energised (interim only)</a:t>
                      </a:r>
                    </a:p>
                  </a:txBody>
                  <a:tcPr/>
                </a:tc>
                <a:tc>
                  <a:txBody>
                    <a:bodyPr/>
                    <a:lstStyle/>
                    <a:p>
                      <a:r>
                        <a:rPr lang="en-GB" sz="1400" dirty="0"/>
                        <a:t>Smart Comms can’t be re-initiated  (interim only)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Date to process Market Messages?</a:t>
                      </a:r>
                    </a:p>
                  </a:txBody>
                  <a:tcPr/>
                </a:tc>
                <a:extLst>
                  <a:ext uri="{0D108BD9-81ED-4DB2-BD59-A6C34878D82A}">
                    <a16:rowId xmlns:a16="http://schemas.microsoft.com/office/drawing/2014/main" val="2467121186"/>
                  </a:ext>
                </a:extLst>
              </a:tr>
              <a:tr h="370840">
                <a:tc>
                  <a:txBody>
                    <a:bodyPr/>
                    <a:lstStyle/>
                    <a:p>
                      <a:endParaRPr lang="en-GB" sz="1400" dirty="0"/>
                    </a:p>
                  </a:txBody>
                  <a:tcPr/>
                </a:tc>
                <a:tc>
                  <a:txBody>
                    <a:bodyPr/>
                    <a:lstStyle/>
                    <a:p>
                      <a:endParaRPr lang="en-GB" sz="1400" dirty="0"/>
                    </a:p>
                  </a:txBody>
                  <a:tcPr/>
                </a:tc>
                <a:tc>
                  <a:txBody>
                    <a:bodyPr/>
                    <a:lstStyle/>
                    <a:p>
                      <a:endParaRPr lang="en-GB" sz="1400" dirty="0"/>
                    </a:p>
                  </a:txBody>
                  <a:tcPr/>
                </a:tc>
                <a:tc>
                  <a:txBody>
                    <a:bodyPr/>
                    <a:lstStyle/>
                    <a:p>
                      <a:endParaRPr lang="en-GB" sz="1400"/>
                    </a:p>
                  </a:txBody>
                  <a:tcPr/>
                </a:tc>
                <a:tc>
                  <a:txBody>
                    <a:bodyPr/>
                    <a:lstStyle/>
                    <a:p>
                      <a:endParaRPr lang="en-GB" sz="1400" dirty="0"/>
                    </a:p>
                  </a:txBody>
                  <a:tcPr/>
                </a:tc>
                <a:tc>
                  <a:txBody>
                    <a:bodyPr/>
                    <a:lstStyle/>
                    <a:p>
                      <a:endParaRPr lang="en-GB" sz="1400"/>
                    </a:p>
                  </a:txBody>
                  <a:tcPr/>
                </a:tc>
                <a:tc>
                  <a:txBody>
                    <a:bodyPr/>
                    <a:lstStyle/>
                    <a:p>
                      <a:endParaRPr lang="en-GB" sz="1400"/>
                    </a:p>
                  </a:txBody>
                  <a:tcPr/>
                </a:tc>
                <a:tc>
                  <a:txBody>
                    <a:bodyPr/>
                    <a:lstStyle/>
                    <a:p>
                      <a:endParaRPr lang="en-GB" sz="1400" dirty="0"/>
                    </a:p>
                  </a:txBody>
                  <a:tcPr/>
                </a:tc>
                <a:extLst>
                  <a:ext uri="{0D108BD9-81ED-4DB2-BD59-A6C34878D82A}">
                    <a16:rowId xmlns:a16="http://schemas.microsoft.com/office/drawing/2014/main" val="3559766183"/>
                  </a:ext>
                </a:extLst>
              </a:tr>
            </a:tbl>
          </a:graphicData>
        </a:graphic>
      </p:graphicFrame>
    </p:spTree>
    <p:extLst>
      <p:ext uri="{BB962C8B-B14F-4D97-AF65-F5344CB8AC3E}">
        <p14:creationId xmlns:p14="http://schemas.microsoft.com/office/powerpoint/2010/main" val="1463782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a:latin typeface="Roboto"/>
                <a:ea typeface="Roboto"/>
                <a:cs typeface="Roboto"/>
              </a:rPr>
              <a:t>Next meeting:</a:t>
            </a:r>
            <a:br>
              <a:rPr lang="en-GB" sz="2000"/>
            </a:br>
            <a:br>
              <a:rPr lang="en-GB"/>
            </a:br>
            <a:r>
              <a:rPr lang="en-GB">
                <a:latin typeface="Roboto"/>
                <a:ea typeface="Roboto"/>
                <a:cs typeface="Roboto"/>
              </a:rPr>
              <a:t>14 July 2023</a:t>
            </a:r>
            <a:br>
              <a:rPr lang="en-GB"/>
            </a:br>
            <a:br>
              <a:rPr lang="en-GB"/>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ULLETS" val="true"/>
</p:tagLst>
</file>

<file path=ppt/tags/tag2.xml><?xml version="1.0" encoding="utf-8"?>
<p:tagLst xmlns:a="http://schemas.openxmlformats.org/drawingml/2006/main" xmlns:r="http://schemas.openxmlformats.org/officeDocument/2006/relationships" xmlns:p="http://schemas.openxmlformats.org/presentationml/2006/main">
  <p:tag name="BULLETS" val="true"/>
</p:tagLst>
</file>

<file path=ppt/tags/tag3.xml><?xml version="1.0" encoding="utf-8"?>
<p:tagLst xmlns:a="http://schemas.openxmlformats.org/drawingml/2006/main" xmlns:r="http://schemas.openxmlformats.org/officeDocument/2006/relationships" xmlns:p="http://schemas.openxmlformats.org/presentationml/2006/main">
  <p:tag name="BULLETS" val="true"/>
</p:tagLst>
</file>

<file path=ppt/tags/tag4.xml><?xml version="1.0" encoding="utf-8"?>
<p:tagLst xmlns:a="http://schemas.openxmlformats.org/drawingml/2006/main" xmlns:r="http://schemas.openxmlformats.org/officeDocument/2006/relationships" xmlns:p="http://schemas.openxmlformats.org/presentationml/2006/main">
  <p:tag name="BULLETS" val="true"/>
</p:tagLst>
</file>

<file path=ppt/tags/tag5.xml><?xml version="1.0" encoding="utf-8"?>
<p:tagLst xmlns:a="http://schemas.openxmlformats.org/drawingml/2006/main" xmlns:r="http://schemas.openxmlformats.org/officeDocument/2006/relationships" xmlns:p="http://schemas.openxmlformats.org/presentationml/2006/main">
  <p:tag name="BULLETS" val="true"/>
</p:tagLst>
</file>

<file path=ppt/tags/tag6.xml><?xml version="1.0" encoding="utf-8"?>
<p:tagLst xmlns:a="http://schemas.openxmlformats.org/drawingml/2006/main" xmlns:r="http://schemas.openxmlformats.org/officeDocument/2006/relationships" xmlns:p="http://schemas.openxmlformats.org/presentationml/2006/main">
  <p:tag name="BULLETS" val="true"/>
</p:tagLst>
</file>

<file path=ppt/tags/tag7.xml><?xml version="1.0" encoding="utf-8"?>
<p:tagLst xmlns:a="http://schemas.openxmlformats.org/drawingml/2006/main" xmlns:r="http://schemas.openxmlformats.org/officeDocument/2006/relationships" xmlns:p="http://schemas.openxmlformats.org/presentationml/2006/main">
  <p:tag name="BULLETS" val="true"/>
</p:tagLst>
</file>

<file path=ppt/tags/tag8.xml><?xml version="1.0" encoding="utf-8"?>
<p:tagLst xmlns:a="http://schemas.openxmlformats.org/drawingml/2006/main" xmlns:r="http://schemas.openxmlformats.org/officeDocument/2006/relationships" xmlns:p="http://schemas.openxmlformats.org/presentationml/2006/main">
  <p:tag name="BULLETS" val="true"/>
</p:tagLst>
</file>

<file path=ppt/tags/tag9.xml><?xml version="1.0" encoding="utf-8"?>
<p:tagLst xmlns:a="http://schemas.openxmlformats.org/drawingml/2006/main" xmlns:r="http://schemas.openxmlformats.org/officeDocument/2006/relationships" xmlns:p="http://schemas.openxmlformats.org/presentationml/2006/main">
  <p:tag name="BULLETS" val="true"/>
</p:tagLst>
</file>

<file path=ppt/tags/tag10.xml><?xml version="1.0" encoding="utf-8"?>
<p:tagLst xmlns:a="http://schemas.openxmlformats.org/drawingml/2006/main" xmlns:r="http://schemas.openxmlformats.org/officeDocument/2006/relationships" xmlns:p="http://schemas.openxmlformats.org/presentationml/2006/main">
  <p:tag name="BULLETS" val="true"/>
</p:tagLst>
</file>

<file path=ppt/tags/tag11.xml><?xml version="1.0" encoding="utf-8"?>
<p:tagLst xmlns:a="http://schemas.openxmlformats.org/drawingml/2006/main" xmlns:r="http://schemas.openxmlformats.org/officeDocument/2006/relationships" xmlns:p="http://schemas.openxmlformats.org/presentationml/2006/main">
  <p:tag name="BULLETS" val="true"/>
</p:tagLst>
</file>

<file path=ppt/tags/tag12.xml><?xml version="1.0" encoding="utf-8"?>
<p:tagLst xmlns:a="http://schemas.openxmlformats.org/drawingml/2006/main" xmlns:r="http://schemas.openxmlformats.org/officeDocument/2006/relationships" xmlns:p="http://schemas.openxmlformats.org/presentationml/2006/main">
  <p:tag name="BULLETS" val="true"/>
</p:tagLst>
</file>

<file path=ppt/tags/tag13.xml><?xml version="1.0" encoding="utf-8"?>
<p:tagLst xmlns:a="http://schemas.openxmlformats.org/drawingml/2006/main" xmlns:r="http://schemas.openxmlformats.org/officeDocument/2006/relationships" xmlns:p="http://schemas.openxmlformats.org/presentationml/2006/main">
  <p:tag name="BULLETS" val="true"/>
</p:tagLst>
</file>

<file path=ppt/tags/tag14.xml><?xml version="1.0" encoding="utf-8"?>
<p:tagLst xmlns:a="http://schemas.openxmlformats.org/drawingml/2006/main" xmlns:r="http://schemas.openxmlformats.org/officeDocument/2006/relationships" xmlns:p="http://schemas.openxmlformats.org/presentationml/2006/main">
  <p:tag name="BULLETS" val="true"/>
</p:tagLst>
</file>

<file path=ppt/tags/tag15.xml><?xml version="1.0" encoding="utf-8"?>
<p:tagLst xmlns:a="http://schemas.openxmlformats.org/drawingml/2006/main" xmlns:r="http://schemas.openxmlformats.org/officeDocument/2006/relationships" xmlns:p="http://schemas.openxmlformats.org/presentationml/2006/main">
  <p:tag name="BULLETS" val="true"/>
</p:tagLst>
</file>

<file path=ppt/tags/tag16.xml><?xml version="1.0" encoding="utf-8"?>
<p:tagLst xmlns:a="http://schemas.openxmlformats.org/drawingml/2006/main" xmlns:r="http://schemas.openxmlformats.org/officeDocument/2006/relationships" xmlns:p="http://schemas.openxmlformats.org/presentationml/2006/main">
  <p:tag name="BULLETS" val="true"/>
</p:tagLst>
</file>

<file path=ppt/tags/tag17.xml><?xml version="1.0" encoding="utf-8"?>
<p:tagLst xmlns:a="http://schemas.openxmlformats.org/drawingml/2006/main" xmlns:r="http://schemas.openxmlformats.org/officeDocument/2006/relationships" xmlns:p="http://schemas.openxmlformats.org/presentationml/2006/main">
  <p:tag name="BULLETS" val="true"/>
</p:tagLst>
</file>

<file path=ppt/tags/tag18.xml><?xml version="1.0" encoding="utf-8"?>
<p:tagLst xmlns:a="http://schemas.openxmlformats.org/drawingml/2006/main" xmlns:r="http://schemas.openxmlformats.org/officeDocument/2006/relationships" xmlns:p="http://schemas.openxmlformats.org/presentationml/2006/main">
  <p:tag name="BULLETS" val="true"/>
</p:tagLst>
</file>

<file path=ppt/tags/tag19.xml><?xml version="1.0" encoding="utf-8"?>
<p:tagLst xmlns:a="http://schemas.openxmlformats.org/drawingml/2006/main" xmlns:r="http://schemas.openxmlformats.org/officeDocument/2006/relationships" xmlns:p="http://schemas.openxmlformats.org/presentationml/2006/main">
  <p:tag name="BULLETS" val="tru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7.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889881FB-F54B-4A66-AF78-3C1D8AA6142A}"/>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http://www.w3.org/XML/1998/namespace"/>
    <ds:schemaRef ds:uri="http://purl.org/dc/dcmitype/"/>
    <ds:schemaRef ds:uri="5eb01662-1b8e-47cb-8683-36f494b8385c"/>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65e7efb7-4b5a-4a4a-bd0c-94ce4e8e30f2"/>
    <ds:schemaRef ds:uri="http://purl.org/dc/te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93</TotalTime>
  <Words>4023</Words>
  <Application>Microsoft Office PowerPoint</Application>
  <PresentationFormat>Widescreen</PresentationFormat>
  <Paragraphs>476</Paragraphs>
  <Slides>38</Slides>
  <Notes>0</Notes>
  <HiddenSlides>0</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38</vt:i4>
      </vt:variant>
    </vt:vector>
  </HeadingPairs>
  <TitlesOfParts>
    <vt:vector size="52" baseType="lpstr">
      <vt:lpstr>Arial</vt:lpstr>
      <vt:lpstr>Calibri</vt:lpstr>
      <vt:lpstr>Roboto</vt:lpstr>
      <vt:lpstr>Roboto Slab</vt:lpstr>
      <vt:lpstr>Roboto-regular</vt:lpstr>
      <vt:lpstr>Segoe UI</vt:lpstr>
      <vt:lpstr>Wingdings</vt:lpstr>
      <vt:lpstr>REC Light Event Theme</vt:lpstr>
      <vt:lpstr>REC Alternative Event Theme</vt:lpstr>
      <vt:lpstr>1_REC Alternative Event Theme</vt:lpstr>
      <vt:lpstr>CONTENT SLIDE</vt:lpstr>
      <vt:lpstr>1_CONTENT SLIDE</vt:lpstr>
      <vt:lpstr>1_REC Light Event Theme</vt:lpstr>
      <vt:lpstr>2_REC Light Event Theme</vt:lpstr>
      <vt:lpstr>REC ISSues group</vt:lpstr>
      <vt:lpstr>1. Introduction and agreement of agenda</vt:lpstr>
      <vt:lpstr>Agenda For today</vt:lpstr>
      <vt:lpstr> 2. Data cleanse update   issue DC9 - Customer requests related MPANs to be unrelated to allow switch to new supplier </vt:lpstr>
      <vt:lpstr>Data cleanse issue DC9 -  Customer requests related MPANs to be unrelated to allow switch to new supplier </vt:lpstr>
      <vt:lpstr>DATA CLEANSE SPRINT 1</vt:lpstr>
      <vt:lpstr>Overview</vt:lpstr>
      <vt:lpstr>Sprint 1 Targets</vt:lpstr>
      <vt:lpstr>Smart Meter Type/MTC Mismatch report</vt:lpstr>
      <vt:lpstr>Smart Meter Type/MTC Mismatch report</vt:lpstr>
      <vt:lpstr> 2A. Data cleanse update   Data Cleanse reporting </vt:lpstr>
      <vt:lpstr>3. Code road map update</vt:lpstr>
      <vt:lpstr>Latest news</vt:lpstr>
      <vt:lpstr>Completed epics</vt:lpstr>
      <vt:lpstr>Epics in progress</vt:lpstr>
      <vt:lpstr>Epics in progress</vt:lpstr>
      <vt:lpstr>epics due to commence Jul-Sept 2023</vt:lpstr>
      <vt:lpstr>epics due to commence Jul-Sept 2023</vt:lpstr>
      <vt:lpstr>epics due to commence Jul-Sept 2023</vt:lpstr>
      <vt:lpstr>Potential new epics</vt:lpstr>
      <vt:lpstr>First quarter Headlines</vt:lpstr>
      <vt:lpstr>Roadmap refresh</vt:lpstr>
      <vt:lpstr>4 Change Update r0092</vt:lpstr>
      <vt:lpstr>R0092 – DCC Service Level Agreements for the Switching Incentive Regime</vt:lpstr>
      <vt:lpstr>R0006 – Missing meter technical details</vt:lpstr>
      <vt:lpstr>Solution 1 - MEM</vt:lpstr>
      <vt:lpstr>Solution 2 - Supplier</vt:lpstr>
      <vt:lpstr>Next steps</vt:lpstr>
      <vt:lpstr>5. RIG ISSUE NO.14 Issues identified with  communicating with ‘white-Label’ suppliers. Escalations are not able to be followed </vt:lpstr>
      <vt:lpstr>5A. RIG ISSUE NO.15 Early addition of ‘Expected  Connection Type’ in to SDEP  New/Additional MPAN request  </vt:lpstr>
      <vt:lpstr>early addition of ‘expected connection type’ into sdep new/Additional mpan request</vt:lpstr>
      <vt:lpstr>5B – Issue No.16  GES search returns showing no REL or UPRN. These meters are also not registered in CSS. Is this an issue that is being experienced by other market participants and how can it be resolved?  </vt:lpstr>
      <vt:lpstr>Loqate and gb group plc </vt:lpstr>
      <vt:lpstr>CSS DATA ISSUES (VIA ees &amp; ges)</vt:lpstr>
      <vt:lpstr>aob</vt:lpstr>
      <vt:lpstr>Rig a.o.b. – IMPLEMENTATION OF Change R0021/R0101 – INFORMATION REQUIRED FROM dno’S, SUPPLIERS AND MEM’S</vt:lpstr>
      <vt:lpstr>Rig a.o.b. – IMPLEMENTATION OF Change R0021/R0101 – INFORMATION REQUIRED FROM dno’S, SUPPLIERS AND MEM’S</vt:lpstr>
      <vt:lpstr>Next meeting:  14 July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2</cp:revision>
  <dcterms:created xsi:type="dcterms:W3CDTF">2022-06-08T15:31:29Z</dcterms:created>
  <dcterms:modified xsi:type="dcterms:W3CDTF">2023-06-16T11:01:56Z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ies>
</file>