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6" r:id="rId5"/>
    <p:sldMasterId id="2147483671" r:id="rId6"/>
    <p:sldMasterId id="2147483683" r:id="rId7"/>
    <p:sldMasterId id="2147483686" r:id="rId8"/>
  </p:sldMasterIdLst>
  <p:notesMasterIdLst>
    <p:notesMasterId r:id="rId57"/>
  </p:notesMasterIdLst>
  <p:handoutMasterIdLst>
    <p:handoutMasterId r:id="rId58"/>
  </p:handoutMasterIdLst>
  <p:sldIdLst>
    <p:sldId id="256" r:id="rId9"/>
    <p:sldId id="269" r:id="rId10"/>
    <p:sldId id="263" r:id="rId11"/>
    <p:sldId id="279" r:id="rId12"/>
    <p:sldId id="265" r:id="rId13"/>
    <p:sldId id="2147377144" r:id="rId14"/>
    <p:sldId id="2147377145" r:id="rId15"/>
    <p:sldId id="2147377146" r:id="rId16"/>
    <p:sldId id="2147377147" r:id="rId17"/>
    <p:sldId id="2147377148" r:id="rId18"/>
    <p:sldId id="2147377149" r:id="rId19"/>
    <p:sldId id="2147377150" r:id="rId20"/>
    <p:sldId id="2147377151" r:id="rId21"/>
    <p:sldId id="272" r:id="rId22"/>
    <p:sldId id="273" r:id="rId23"/>
    <p:sldId id="274" r:id="rId24"/>
    <p:sldId id="280" r:id="rId25"/>
    <p:sldId id="281" r:id="rId26"/>
    <p:sldId id="264" r:id="rId27"/>
    <p:sldId id="282" r:id="rId28"/>
    <p:sldId id="270" r:id="rId29"/>
    <p:sldId id="287" r:id="rId30"/>
    <p:sldId id="288" r:id="rId31"/>
    <p:sldId id="289" r:id="rId32"/>
    <p:sldId id="284" r:id="rId33"/>
    <p:sldId id="290" r:id="rId34"/>
    <p:sldId id="291" r:id="rId35"/>
    <p:sldId id="292" r:id="rId36"/>
    <p:sldId id="286" r:id="rId37"/>
    <p:sldId id="293" r:id="rId38"/>
    <p:sldId id="296" r:id="rId39"/>
    <p:sldId id="297" r:id="rId40"/>
    <p:sldId id="298" r:id="rId41"/>
    <p:sldId id="299" r:id="rId42"/>
    <p:sldId id="294" r:id="rId43"/>
    <p:sldId id="295" r:id="rId44"/>
    <p:sldId id="300" r:id="rId45"/>
    <p:sldId id="301" r:id="rId46"/>
    <p:sldId id="275" r:id="rId47"/>
    <p:sldId id="276" r:id="rId48"/>
    <p:sldId id="277" r:id="rId49"/>
    <p:sldId id="278" r:id="rId50"/>
    <p:sldId id="2147377140" r:id="rId51"/>
    <p:sldId id="2147377141" r:id="rId52"/>
    <p:sldId id="2147377142" r:id="rId53"/>
    <p:sldId id="2147377143" r:id="rId54"/>
    <p:sldId id="261" r:id="rId55"/>
    <p:sldId id="257"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BC32F4-A46E-40B0-8F5A-9A39A92A9D46}" v="24" dt="2023-02-09T16:14:03.872"/>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283" autoAdjust="0"/>
  </p:normalViewPr>
  <p:slideViewPr>
    <p:cSldViewPr snapToGrid="0">
      <p:cViewPr varScale="1">
        <p:scale>
          <a:sx n="64" d="100"/>
          <a:sy n="64" d="100"/>
        </p:scale>
        <p:origin x="748" y="4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5" d="100"/>
          <a:sy n="85" d="100"/>
        </p:scale>
        <p:origin x="3030"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microsoft.com/office/2016/11/relationships/changesInfo" Target="changesInfos/changesInfo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handoutMaster" Target="handoutMasters/handoutMaster1.xml"/><Relationship Id="rId5" Type="http://schemas.openxmlformats.org/officeDocument/2006/relationships/slideMaster" Target="slideMasters/slideMaster2.xml"/><Relationship Id="rId61" Type="http://schemas.openxmlformats.org/officeDocument/2006/relationships/theme" Target="theme/theme1.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microsoft.com/office/2015/10/relationships/revisionInfo" Target="revisionInfo.xml"/><Relationship Id="rId8" Type="http://schemas.openxmlformats.org/officeDocument/2006/relationships/slideMaster" Target="slideMasters/slideMaster5.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presProps" Target="presProp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notesMaster" Target="notesMasters/notesMaster1.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lley Rouse" userId="bc3b33a8-25aa-49a7-b24b-eed0ce40fef1" providerId="ADAL" clId="{02BC32F4-A46E-40B0-8F5A-9A39A92A9D46}"/>
    <pc:docChg chg="undo custSel addSld delSld modSld sldOrd">
      <pc:chgData name="Shelley Rouse" userId="bc3b33a8-25aa-49a7-b24b-eed0ce40fef1" providerId="ADAL" clId="{02BC32F4-A46E-40B0-8F5A-9A39A92A9D46}" dt="2023-02-09T16:15:21.439" v="886" actId="255"/>
      <pc:docMkLst>
        <pc:docMk/>
      </pc:docMkLst>
      <pc:sldChg chg="addSp delSp modSp mod">
        <pc:chgData name="Shelley Rouse" userId="bc3b33a8-25aa-49a7-b24b-eed0ce40fef1" providerId="ADAL" clId="{02BC32F4-A46E-40B0-8F5A-9A39A92A9D46}" dt="2023-02-07T11:36:17.308" v="41" actId="20577"/>
        <pc:sldMkLst>
          <pc:docMk/>
          <pc:sldMk cId="424965022" sldId="256"/>
        </pc:sldMkLst>
        <pc:spChg chg="mod">
          <ac:chgData name="Shelley Rouse" userId="bc3b33a8-25aa-49a7-b24b-eed0ce40fef1" providerId="ADAL" clId="{02BC32F4-A46E-40B0-8F5A-9A39A92A9D46}" dt="2023-02-07T11:36:04.131" v="23" actId="20577"/>
          <ac:spMkLst>
            <pc:docMk/>
            <pc:sldMk cId="424965022" sldId="256"/>
            <ac:spMk id="2" creationId="{D30D0C2B-7BF1-3915-E681-6021F531D6AB}"/>
          </ac:spMkLst>
        </pc:spChg>
        <pc:spChg chg="mod">
          <ac:chgData name="Shelley Rouse" userId="bc3b33a8-25aa-49a7-b24b-eed0ce40fef1" providerId="ADAL" clId="{02BC32F4-A46E-40B0-8F5A-9A39A92A9D46}" dt="2023-02-07T11:36:17.308" v="41" actId="20577"/>
          <ac:spMkLst>
            <pc:docMk/>
            <pc:sldMk cId="424965022" sldId="256"/>
            <ac:spMk id="3" creationId="{CA510E5E-697D-4331-038A-BC23DF000C2A}"/>
          </ac:spMkLst>
        </pc:spChg>
        <pc:spChg chg="add del">
          <ac:chgData name="Shelley Rouse" userId="bc3b33a8-25aa-49a7-b24b-eed0ce40fef1" providerId="ADAL" clId="{02BC32F4-A46E-40B0-8F5A-9A39A92A9D46}" dt="2023-02-07T11:35:33.731" v="1" actId="478"/>
          <ac:spMkLst>
            <pc:docMk/>
            <pc:sldMk cId="424965022" sldId="256"/>
            <ac:spMk id="5" creationId="{3E2D510C-894F-EDD1-D542-1D87A0836A46}"/>
          </ac:spMkLst>
        </pc:spChg>
      </pc:sldChg>
      <pc:sldChg chg="delSp modSp mod">
        <pc:chgData name="Shelley Rouse" userId="bc3b33a8-25aa-49a7-b24b-eed0ce40fef1" providerId="ADAL" clId="{02BC32F4-A46E-40B0-8F5A-9A39A92A9D46}" dt="2023-02-07T12:08:25.831" v="498" actId="478"/>
        <pc:sldMkLst>
          <pc:docMk/>
          <pc:sldMk cId="1876557297" sldId="257"/>
        </pc:sldMkLst>
        <pc:spChg chg="mod">
          <ac:chgData name="Shelley Rouse" userId="bc3b33a8-25aa-49a7-b24b-eed0ce40fef1" providerId="ADAL" clId="{02BC32F4-A46E-40B0-8F5A-9A39A92A9D46}" dt="2023-02-07T12:08:20.359" v="496" actId="27636"/>
          <ac:spMkLst>
            <pc:docMk/>
            <pc:sldMk cId="1876557297" sldId="257"/>
            <ac:spMk id="2" creationId="{5B02A7D5-1EE1-44B5-DC76-072639BE3655}"/>
          </ac:spMkLst>
        </pc:spChg>
        <pc:spChg chg="del mod">
          <ac:chgData name="Shelley Rouse" userId="bc3b33a8-25aa-49a7-b24b-eed0ce40fef1" providerId="ADAL" clId="{02BC32F4-A46E-40B0-8F5A-9A39A92A9D46}" dt="2023-02-07T12:08:25.831" v="498" actId="478"/>
          <ac:spMkLst>
            <pc:docMk/>
            <pc:sldMk cId="1876557297" sldId="257"/>
            <ac:spMk id="3" creationId="{25E65A6E-0373-5FE6-E55C-FA9DA7989A14}"/>
          </ac:spMkLst>
        </pc:spChg>
      </pc:sldChg>
      <pc:sldChg chg="del">
        <pc:chgData name="Shelley Rouse" userId="bc3b33a8-25aa-49a7-b24b-eed0ce40fef1" providerId="ADAL" clId="{02BC32F4-A46E-40B0-8F5A-9A39A92A9D46}" dt="2023-02-07T11:36:28.450" v="42" actId="47"/>
        <pc:sldMkLst>
          <pc:docMk/>
          <pc:sldMk cId="684095043" sldId="258"/>
        </pc:sldMkLst>
      </pc:sldChg>
      <pc:sldChg chg="modSp mod">
        <pc:chgData name="Shelley Rouse" userId="bc3b33a8-25aa-49a7-b24b-eed0ce40fef1" providerId="ADAL" clId="{02BC32F4-A46E-40B0-8F5A-9A39A92A9D46}" dt="2023-02-07T12:07:17.342" v="439" actId="20577"/>
        <pc:sldMkLst>
          <pc:docMk/>
          <pc:sldMk cId="57716413" sldId="261"/>
        </pc:sldMkLst>
        <pc:spChg chg="mod">
          <ac:chgData name="Shelley Rouse" userId="bc3b33a8-25aa-49a7-b24b-eed0ce40fef1" providerId="ADAL" clId="{02BC32F4-A46E-40B0-8F5A-9A39A92A9D46}" dt="2023-02-07T12:07:17.342" v="439" actId="20577"/>
          <ac:spMkLst>
            <pc:docMk/>
            <pc:sldMk cId="57716413" sldId="261"/>
            <ac:spMk id="2" creationId="{4310DABB-9296-FDB0-E562-D1B45488F158}"/>
          </ac:spMkLst>
        </pc:spChg>
      </pc:sldChg>
      <pc:sldChg chg="modSp mod">
        <pc:chgData name="Shelley Rouse" userId="bc3b33a8-25aa-49a7-b24b-eed0ce40fef1" providerId="ADAL" clId="{02BC32F4-A46E-40B0-8F5A-9A39A92A9D46}" dt="2023-02-09T16:15:21.439" v="886" actId="255"/>
        <pc:sldMkLst>
          <pc:docMk/>
          <pc:sldMk cId="1116783212" sldId="263"/>
        </pc:sldMkLst>
        <pc:graphicFrameChg chg="mod modGraphic">
          <ac:chgData name="Shelley Rouse" userId="bc3b33a8-25aa-49a7-b24b-eed0ce40fef1" providerId="ADAL" clId="{02BC32F4-A46E-40B0-8F5A-9A39A92A9D46}" dt="2023-02-09T16:15:21.439" v="886" actId="255"/>
          <ac:graphicFrameMkLst>
            <pc:docMk/>
            <pc:sldMk cId="1116783212" sldId="263"/>
            <ac:graphicFrameMk id="7" creationId="{F86CF725-B62F-45BF-428A-61A8EEF73994}"/>
          </ac:graphicFrameMkLst>
        </pc:graphicFrameChg>
      </pc:sldChg>
      <pc:sldChg chg="modSp del mod">
        <pc:chgData name="Shelley Rouse" userId="bc3b33a8-25aa-49a7-b24b-eed0ce40fef1" providerId="ADAL" clId="{02BC32F4-A46E-40B0-8F5A-9A39A92A9D46}" dt="2023-02-07T14:50:21.298" v="608" actId="27636"/>
        <pc:sldMkLst>
          <pc:docMk/>
          <pc:sldMk cId="3033858403" sldId="264"/>
        </pc:sldMkLst>
        <pc:spChg chg="mod">
          <ac:chgData name="Shelley Rouse" userId="bc3b33a8-25aa-49a7-b24b-eed0ce40fef1" providerId="ADAL" clId="{02BC32F4-A46E-40B0-8F5A-9A39A92A9D46}" dt="2023-02-07T14:50:21.298" v="608" actId="27636"/>
          <ac:spMkLst>
            <pc:docMk/>
            <pc:sldMk cId="3033858403" sldId="264"/>
            <ac:spMk id="7" creationId="{04770D9B-815E-65CC-ADBD-481E930C3998}"/>
          </ac:spMkLst>
        </pc:spChg>
      </pc:sldChg>
      <pc:sldChg chg="addSp delSp modSp mod modClrScheme chgLayout">
        <pc:chgData name="Shelley Rouse" userId="bc3b33a8-25aa-49a7-b24b-eed0ce40fef1" providerId="ADAL" clId="{02BC32F4-A46E-40B0-8F5A-9A39A92A9D46}" dt="2023-02-09T16:03:13.882" v="747" actId="14100"/>
        <pc:sldMkLst>
          <pc:docMk/>
          <pc:sldMk cId="629995870" sldId="265"/>
        </pc:sldMkLst>
        <pc:spChg chg="mod">
          <ac:chgData name="Shelley Rouse" userId="bc3b33a8-25aa-49a7-b24b-eed0ce40fef1" providerId="ADAL" clId="{02BC32F4-A46E-40B0-8F5A-9A39A92A9D46}" dt="2023-02-09T12:59:20.255" v="707" actId="26606"/>
          <ac:spMkLst>
            <pc:docMk/>
            <pc:sldMk cId="629995870" sldId="265"/>
            <ac:spMk id="2" creationId="{87B75DC1-6B4C-3339-E767-88796785377B}"/>
          </ac:spMkLst>
        </pc:spChg>
        <pc:spChg chg="del">
          <ac:chgData name="Shelley Rouse" userId="bc3b33a8-25aa-49a7-b24b-eed0ce40fef1" providerId="ADAL" clId="{02BC32F4-A46E-40B0-8F5A-9A39A92A9D46}" dt="2023-02-07T11:45:19.565" v="122" actId="478"/>
          <ac:spMkLst>
            <pc:docMk/>
            <pc:sldMk cId="629995870" sldId="265"/>
            <ac:spMk id="3" creationId="{677CFD47-37EC-147D-9419-5C603C7194E6}"/>
          </ac:spMkLst>
        </pc:spChg>
        <pc:spChg chg="del mod">
          <ac:chgData name="Shelley Rouse" userId="bc3b33a8-25aa-49a7-b24b-eed0ce40fef1" providerId="ADAL" clId="{02BC32F4-A46E-40B0-8F5A-9A39A92A9D46}" dt="2023-02-07T11:45:21.397" v="124" actId="478"/>
          <ac:spMkLst>
            <pc:docMk/>
            <pc:sldMk cId="629995870" sldId="265"/>
            <ac:spMk id="4" creationId="{98AE0953-0E80-765F-7600-7DB3CABC294D}"/>
          </ac:spMkLst>
        </pc:spChg>
        <pc:spChg chg="add del mod">
          <ac:chgData name="Shelley Rouse" userId="bc3b33a8-25aa-49a7-b24b-eed0ce40fef1" providerId="ADAL" clId="{02BC32F4-A46E-40B0-8F5A-9A39A92A9D46}" dt="2023-02-07T11:45:58.631" v="132" actId="26606"/>
          <ac:spMkLst>
            <pc:docMk/>
            <pc:sldMk cId="629995870" sldId="265"/>
            <ac:spMk id="7" creationId="{84E8063B-402A-55BD-B8D6-69DAD6123E9B}"/>
          </ac:spMkLst>
        </pc:spChg>
        <pc:spChg chg="add del">
          <ac:chgData name="Shelley Rouse" userId="bc3b33a8-25aa-49a7-b24b-eed0ce40fef1" providerId="ADAL" clId="{02BC32F4-A46E-40B0-8F5A-9A39A92A9D46}" dt="2023-02-07T11:46:00.773" v="134" actId="26606"/>
          <ac:spMkLst>
            <pc:docMk/>
            <pc:sldMk cId="629995870" sldId="265"/>
            <ac:spMk id="9" creationId="{200CE11A-66E4-079E-DA56-1715E6566EDA}"/>
          </ac:spMkLst>
        </pc:spChg>
        <pc:spChg chg="add del mod">
          <ac:chgData name="Shelley Rouse" userId="bc3b33a8-25aa-49a7-b24b-eed0ce40fef1" providerId="ADAL" clId="{02BC32F4-A46E-40B0-8F5A-9A39A92A9D46}" dt="2023-02-07T11:45:42.342" v="127" actId="478"/>
          <ac:spMkLst>
            <pc:docMk/>
            <pc:sldMk cId="629995870" sldId="265"/>
            <ac:spMk id="10" creationId="{20F570CC-9589-85DE-B6D7-BD6899D39663}"/>
          </ac:spMkLst>
        </pc:spChg>
        <pc:spChg chg="add del mod">
          <ac:chgData name="Shelley Rouse" userId="bc3b33a8-25aa-49a7-b24b-eed0ce40fef1" providerId="ADAL" clId="{02BC32F4-A46E-40B0-8F5A-9A39A92A9D46}" dt="2023-02-07T11:49:04.805" v="160" actId="478"/>
          <ac:spMkLst>
            <pc:docMk/>
            <pc:sldMk cId="629995870" sldId="265"/>
            <ac:spMk id="11" creationId="{FD8D41A2-415B-A51C-BB30-D695E31CF465}"/>
          </ac:spMkLst>
        </pc:spChg>
        <pc:graphicFrameChg chg="add del mod modGraphic">
          <ac:chgData name="Shelley Rouse" userId="bc3b33a8-25aa-49a7-b24b-eed0ce40fef1" providerId="ADAL" clId="{02BC32F4-A46E-40B0-8F5A-9A39A92A9D46}" dt="2023-02-07T11:48:48.627" v="156" actId="478"/>
          <ac:graphicFrameMkLst>
            <pc:docMk/>
            <pc:sldMk cId="629995870" sldId="265"/>
            <ac:graphicFrameMk id="5" creationId="{A31E8308-B62E-C077-C04F-0E0C203080F5}"/>
          </ac:graphicFrameMkLst>
        </pc:graphicFrameChg>
        <pc:graphicFrameChg chg="add del mod modGraphic">
          <ac:chgData name="Shelley Rouse" userId="bc3b33a8-25aa-49a7-b24b-eed0ce40fef1" providerId="ADAL" clId="{02BC32F4-A46E-40B0-8F5A-9A39A92A9D46}" dt="2023-02-09T12:56:37.723" v="696" actId="478"/>
          <ac:graphicFrameMkLst>
            <pc:docMk/>
            <pc:sldMk cId="629995870" sldId="265"/>
            <ac:graphicFrameMk id="6" creationId="{F2D464EA-ED8A-3F92-515E-57DB471787AD}"/>
          </ac:graphicFrameMkLst>
        </pc:graphicFrameChg>
        <pc:graphicFrameChg chg="add del mod">
          <ac:chgData name="Shelley Rouse" userId="bc3b33a8-25aa-49a7-b24b-eed0ce40fef1" providerId="ADAL" clId="{02BC32F4-A46E-40B0-8F5A-9A39A92A9D46}" dt="2023-02-07T11:52:35.536" v="188"/>
          <ac:graphicFrameMkLst>
            <pc:docMk/>
            <pc:sldMk cId="629995870" sldId="265"/>
            <ac:graphicFrameMk id="8" creationId="{14235A5D-06A0-A86E-EF7E-F730D5AEF6B2}"/>
          </ac:graphicFrameMkLst>
        </pc:graphicFrameChg>
        <pc:picChg chg="add del mod">
          <ac:chgData name="Shelley Rouse" userId="bc3b33a8-25aa-49a7-b24b-eed0ce40fef1" providerId="ADAL" clId="{02BC32F4-A46E-40B0-8F5A-9A39A92A9D46}" dt="2023-02-09T12:59:10.069" v="705" actId="478"/>
          <ac:picMkLst>
            <pc:docMk/>
            <pc:sldMk cId="629995870" sldId="265"/>
            <ac:picMk id="3" creationId="{618AC304-2A05-222E-8BC1-D8157E2306B9}"/>
          </ac:picMkLst>
        </pc:picChg>
        <pc:picChg chg="add del mod">
          <ac:chgData name="Shelley Rouse" userId="bc3b33a8-25aa-49a7-b24b-eed0ce40fef1" providerId="ADAL" clId="{02BC32F4-A46E-40B0-8F5A-9A39A92A9D46}" dt="2023-02-09T16:03:02.271" v="743" actId="478"/>
          <ac:picMkLst>
            <pc:docMk/>
            <pc:sldMk cId="629995870" sldId="265"/>
            <ac:picMk id="4" creationId="{A79508CC-948A-65C8-053F-7E5429E43121}"/>
          </ac:picMkLst>
        </pc:picChg>
        <pc:picChg chg="add mod">
          <ac:chgData name="Shelley Rouse" userId="bc3b33a8-25aa-49a7-b24b-eed0ce40fef1" providerId="ADAL" clId="{02BC32F4-A46E-40B0-8F5A-9A39A92A9D46}" dt="2023-02-09T16:03:13.882" v="747" actId="14100"/>
          <ac:picMkLst>
            <pc:docMk/>
            <pc:sldMk cId="629995870" sldId="265"/>
            <ac:picMk id="5" creationId="{EBA1671E-5DFD-3163-8E7D-D63255C19F6B}"/>
          </ac:picMkLst>
        </pc:picChg>
      </pc:sldChg>
      <pc:sldChg chg="del">
        <pc:chgData name="Shelley Rouse" userId="bc3b33a8-25aa-49a7-b24b-eed0ce40fef1" providerId="ADAL" clId="{02BC32F4-A46E-40B0-8F5A-9A39A92A9D46}" dt="2023-02-07T11:56:33.001" v="298" actId="2696"/>
        <pc:sldMkLst>
          <pc:docMk/>
          <pc:sldMk cId="238654802" sldId="266"/>
        </pc:sldMkLst>
      </pc:sldChg>
      <pc:sldChg chg="del">
        <pc:chgData name="Shelley Rouse" userId="bc3b33a8-25aa-49a7-b24b-eed0ce40fef1" providerId="ADAL" clId="{02BC32F4-A46E-40B0-8F5A-9A39A92A9D46}" dt="2023-02-07T11:36:30.481" v="43" actId="47"/>
        <pc:sldMkLst>
          <pc:docMk/>
          <pc:sldMk cId="36845414" sldId="267"/>
        </pc:sldMkLst>
      </pc:sldChg>
      <pc:sldChg chg="modSp del mod">
        <pc:chgData name="Shelley Rouse" userId="bc3b33a8-25aa-49a7-b24b-eed0ce40fef1" providerId="ADAL" clId="{02BC32F4-A46E-40B0-8F5A-9A39A92A9D46}" dt="2023-02-07T12:09:49.760" v="603" actId="2696"/>
        <pc:sldMkLst>
          <pc:docMk/>
          <pc:sldMk cId="3879811802" sldId="268"/>
        </pc:sldMkLst>
        <pc:spChg chg="mod">
          <ac:chgData name="Shelley Rouse" userId="bc3b33a8-25aa-49a7-b24b-eed0ce40fef1" providerId="ADAL" clId="{02BC32F4-A46E-40B0-8F5A-9A39A92A9D46}" dt="2023-02-07T12:09:09.374" v="552" actId="20577"/>
          <ac:spMkLst>
            <pc:docMk/>
            <pc:sldMk cId="3879811802" sldId="268"/>
            <ac:spMk id="2" creationId="{AD9A7928-5B43-93A9-21F8-7FAE512A31D5}"/>
          </ac:spMkLst>
        </pc:spChg>
      </pc:sldChg>
      <pc:sldChg chg="addSp delSp modSp mod ord">
        <pc:chgData name="Shelley Rouse" userId="bc3b33a8-25aa-49a7-b24b-eed0ce40fef1" providerId="ADAL" clId="{02BC32F4-A46E-40B0-8F5A-9A39A92A9D46}" dt="2023-02-09T16:01:04.792" v="728" actId="20577"/>
        <pc:sldMkLst>
          <pc:docMk/>
          <pc:sldMk cId="2386782925" sldId="269"/>
        </pc:sldMkLst>
        <pc:spChg chg="mod">
          <ac:chgData name="Shelley Rouse" userId="bc3b33a8-25aa-49a7-b24b-eed0ce40fef1" providerId="ADAL" clId="{02BC32F4-A46E-40B0-8F5A-9A39A92A9D46}" dt="2023-02-07T12:09:40.594" v="601" actId="6549"/>
          <ac:spMkLst>
            <pc:docMk/>
            <pc:sldMk cId="2386782925" sldId="269"/>
            <ac:spMk id="2" creationId="{4310DABB-9296-FDB0-E562-D1B45488F158}"/>
          </ac:spMkLst>
        </pc:spChg>
        <pc:spChg chg="del mod">
          <ac:chgData name="Shelley Rouse" userId="bc3b33a8-25aa-49a7-b24b-eed0ce40fef1" providerId="ADAL" clId="{02BC32F4-A46E-40B0-8F5A-9A39A92A9D46}" dt="2023-02-07T12:09:44.866" v="602" actId="478"/>
          <ac:spMkLst>
            <pc:docMk/>
            <pc:sldMk cId="2386782925" sldId="269"/>
            <ac:spMk id="3" creationId="{153C8D1C-9736-081E-4D60-57FAF1DD1D92}"/>
          </ac:spMkLst>
        </pc:spChg>
        <pc:spChg chg="add mod">
          <ac:chgData name="Shelley Rouse" userId="bc3b33a8-25aa-49a7-b24b-eed0ce40fef1" providerId="ADAL" clId="{02BC32F4-A46E-40B0-8F5A-9A39A92A9D46}" dt="2023-02-09T16:01:04.792" v="728" actId="20577"/>
          <ac:spMkLst>
            <pc:docMk/>
            <pc:sldMk cId="2386782925" sldId="269"/>
            <ac:spMk id="5" creationId="{5707D6EE-7FB3-2299-0020-8B11F52C84E6}"/>
          </ac:spMkLst>
        </pc:spChg>
      </pc:sldChg>
      <pc:sldChg chg="add del">
        <pc:chgData name="Shelley Rouse" userId="bc3b33a8-25aa-49a7-b24b-eed0ce40fef1" providerId="ADAL" clId="{02BC32F4-A46E-40B0-8F5A-9A39A92A9D46}" dt="2023-02-07T11:35:46.430" v="5"/>
        <pc:sldMkLst>
          <pc:docMk/>
          <pc:sldMk cId="49629790" sldId="270"/>
        </pc:sldMkLst>
      </pc:sldChg>
      <pc:sldChg chg="add del">
        <pc:chgData name="Shelley Rouse" userId="bc3b33a8-25aa-49a7-b24b-eed0ce40fef1" providerId="ADAL" clId="{02BC32F4-A46E-40B0-8F5A-9A39A92A9D46}" dt="2023-02-07T11:53:20.786" v="194" actId="47"/>
        <pc:sldMkLst>
          <pc:docMk/>
          <pc:sldMk cId="2589229054" sldId="270"/>
        </pc:sldMkLst>
      </pc:sldChg>
      <pc:sldChg chg="modSp new del mod ord">
        <pc:chgData name="Shelley Rouse" userId="bc3b33a8-25aa-49a7-b24b-eed0ce40fef1" providerId="ADAL" clId="{02BC32F4-A46E-40B0-8F5A-9A39A92A9D46}" dt="2023-02-09T12:56:21.285" v="692" actId="2696"/>
        <pc:sldMkLst>
          <pc:docMk/>
          <pc:sldMk cId="2261999919" sldId="271"/>
        </pc:sldMkLst>
        <pc:spChg chg="mod">
          <ac:chgData name="Shelley Rouse" userId="bc3b33a8-25aa-49a7-b24b-eed0ce40fef1" providerId="ADAL" clId="{02BC32F4-A46E-40B0-8F5A-9A39A92A9D46}" dt="2023-02-07T11:53:38.642" v="221" actId="20577"/>
          <ac:spMkLst>
            <pc:docMk/>
            <pc:sldMk cId="2261999919" sldId="271"/>
            <ac:spMk id="2" creationId="{C7B45660-5610-EF4C-8F74-903FD894A975}"/>
          </ac:spMkLst>
        </pc:spChg>
        <pc:spChg chg="mod">
          <ac:chgData name="Shelley Rouse" userId="bc3b33a8-25aa-49a7-b24b-eed0ce40fef1" providerId="ADAL" clId="{02BC32F4-A46E-40B0-8F5A-9A39A92A9D46}" dt="2023-02-07T11:53:50.993" v="267" actId="20577"/>
          <ac:spMkLst>
            <pc:docMk/>
            <pc:sldMk cId="2261999919" sldId="271"/>
            <ac:spMk id="3" creationId="{21CE4570-C787-5CF4-242C-DD11BFA5A0AD}"/>
          </ac:spMkLst>
        </pc:spChg>
      </pc:sldChg>
      <pc:sldChg chg="modSp add mod">
        <pc:chgData name="Shelley Rouse" userId="bc3b33a8-25aa-49a7-b24b-eed0ce40fef1" providerId="ADAL" clId="{02BC32F4-A46E-40B0-8F5A-9A39A92A9D46}" dt="2023-02-07T11:54:52.306" v="294" actId="20577"/>
        <pc:sldMkLst>
          <pc:docMk/>
          <pc:sldMk cId="605192422" sldId="272"/>
        </pc:sldMkLst>
        <pc:spChg chg="mod">
          <ac:chgData name="Shelley Rouse" userId="bc3b33a8-25aa-49a7-b24b-eed0ce40fef1" providerId="ADAL" clId="{02BC32F4-A46E-40B0-8F5A-9A39A92A9D46}" dt="2023-02-07T11:54:42.294" v="269"/>
          <ac:spMkLst>
            <pc:docMk/>
            <pc:sldMk cId="605192422" sldId="272"/>
            <ac:spMk id="2" creationId="{C7B45660-5610-EF4C-8F74-903FD894A975}"/>
          </ac:spMkLst>
        </pc:spChg>
        <pc:spChg chg="mod">
          <ac:chgData name="Shelley Rouse" userId="bc3b33a8-25aa-49a7-b24b-eed0ce40fef1" providerId="ADAL" clId="{02BC32F4-A46E-40B0-8F5A-9A39A92A9D46}" dt="2023-02-07T11:54:52.306" v="294" actId="20577"/>
          <ac:spMkLst>
            <pc:docMk/>
            <pc:sldMk cId="605192422" sldId="272"/>
            <ac:spMk id="3" creationId="{21CE4570-C787-5CF4-242C-DD11BFA5A0AD}"/>
          </ac:spMkLst>
        </pc:spChg>
      </pc:sldChg>
      <pc:sldChg chg="add del">
        <pc:chgData name="Shelley Rouse" userId="bc3b33a8-25aa-49a7-b24b-eed0ce40fef1" providerId="ADAL" clId="{02BC32F4-A46E-40B0-8F5A-9A39A92A9D46}" dt="2023-02-07T11:56:28.289" v="297"/>
        <pc:sldMkLst>
          <pc:docMk/>
          <pc:sldMk cId="53939173" sldId="273"/>
        </pc:sldMkLst>
      </pc:sldChg>
      <pc:sldChg chg="addSp delSp modSp add mod ord">
        <pc:chgData name="Shelley Rouse" userId="bc3b33a8-25aa-49a7-b24b-eed0ce40fef1" providerId="ADAL" clId="{02BC32F4-A46E-40B0-8F5A-9A39A92A9D46}" dt="2023-02-07T14:50:07.278" v="607" actId="478"/>
        <pc:sldMkLst>
          <pc:docMk/>
          <pc:sldMk cId="2485909214" sldId="274"/>
        </pc:sldMkLst>
        <pc:spChg chg="mod">
          <ac:chgData name="Shelley Rouse" userId="bc3b33a8-25aa-49a7-b24b-eed0ce40fef1" providerId="ADAL" clId="{02BC32F4-A46E-40B0-8F5A-9A39A92A9D46}" dt="2023-02-07T11:57:37.065" v="316" actId="20577"/>
          <ac:spMkLst>
            <pc:docMk/>
            <pc:sldMk cId="2485909214" sldId="274"/>
            <ac:spMk id="2" creationId="{C7B45660-5610-EF4C-8F74-903FD894A975}"/>
          </ac:spMkLst>
        </pc:spChg>
        <pc:spChg chg="mod">
          <ac:chgData name="Shelley Rouse" userId="bc3b33a8-25aa-49a7-b24b-eed0ce40fef1" providerId="ADAL" clId="{02BC32F4-A46E-40B0-8F5A-9A39A92A9D46}" dt="2023-02-07T11:57:41.769" v="320" actId="20577"/>
          <ac:spMkLst>
            <pc:docMk/>
            <pc:sldMk cId="2485909214" sldId="274"/>
            <ac:spMk id="3" creationId="{21CE4570-C787-5CF4-242C-DD11BFA5A0AD}"/>
          </ac:spMkLst>
        </pc:spChg>
        <pc:spChg chg="add del">
          <ac:chgData name="Shelley Rouse" userId="bc3b33a8-25aa-49a7-b24b-eed0ce40fef1" providerId="ADAL" clId="{02BC32F4-A46E-40B0-8F5A-9A39A92A9D46}" dt="2023-02-07T14:49:57.026" v="605" actId="478"/>
          <ac:spMkLst>
            <pc:docMk/>
            <pc:sldMk cId="2485909214" sldId="274"/>
            <ac:spMk id="5" creationId="{7816510E-1C53-0A06-FA95-5EDB050EAA0A}"/>
          </ac:spMkLst>
        </pc:spChg>
        <pc:spChg chg="add del">
          <ac:chgData name="Shelley Rouse" userId="bc3b33a8-25aa-49a7-b24b-eed0ce40fef1" providerId="ADAL" clId="{02BC32F4-A46E-40B0-8F5A-9A39A92A9D46}" dt="2023-02-07T14:50:07.278" v="607" actId="478"/>
          <ac:spMkLst>
            <pc:docMk/>
            <pc:sldMk cId="2485909214" sldId="274"/>
            <ac:spMk id="7" creationId="{EE92C72D-FE58-F739-DAF0-206A7E9E37B9}"/>
          </ac:spMkLst>
        </pc:spChg>
      </pc:sldChg>
      <pc:sldChg chg="modSp add mod">
        <pc:chgData name="Shelley Rouse" userId="bc3b33a8-25aa-49a7-b24b-eed0ce40fef1" providerId="ADAL" clId="{02BC32F4-A46E-40B0-8F5A-9A39A92A9D46}" dt="2023-02-07T12:02:24.942" v="401" actId="20577"/>
        <pc:sldMkLst>
          <pc:docMk/>
          <pc:sldMk cId="392817065" sldId="275"/>
        </pc:sldMkLst>
        <pc:spChg chg="mod">
          <ac:chgData name="Shelley Rouse" userId="bc3b33a8-25aa-49a7-b24b-eed0ce40fef1" providerId="ADAL" clId="{02BC32F4-A46E-40B0-8F5A-9A39A92A9D46}" dt="2023-02-07T12:02:24.942" v="401" actId="20577"/>
          <ac:spMkLst>
            <pc:docMk/>
            <pc:sldMk cId="392817065" sldId="275"/>
            <ac:spMk id="2" creationId="{C7B45660-5610-EF4C-8F74-903FD894A975}"/>
          </ac:spMkLst>
        </pc:spChg>
        <pc:spChg chg="mod">
          <ac:chgData name="Shelley Rouse" userId="bc3b33a8-25aa-49a7-b24b-eed0ce40fef1" providerId="ADAL" clId="{02BC32F4-A46E-40B0-8F5A-9A39A92A9D46}" dt="2023-02-07T12:00:47.667" v="358" actId="20577"/>
          <ac:spMkLst>
            <pc:docMk/>
            <pc:sldMk cId="392817065" sldId="275"/>
            <ac:spMk id="3" creationId="{21CE4570-C787-5CF4-242C-DD11BFA5A0AD}"/>
          </ac:spMkLst>
        </pc:spChg>
      </pc:sldChg>
      <pc:sldChg chg="modSp add mod">
        <pc:chgData name="Shelley Rouse" userId="bc3b33a8-25aa-49a7-b24b-eed0ce40fef1" providerId="ADAL" clId="{02BC32F4-A46E-40B0-8F5A-9A39A92A9D46}" dt="2023-02-07T12:03:20.471" v="432" actId="20577"/>
        <pc:sldMkLst>
          <pc:docMk/>
          <pc:sldMk cId="379125974" sldId="276"/>
        </pc:sldMkLst>
        <pc:spChg chg="mod">
          <ac:chgData name="Shelley Rouse" userId="bc3b33a8-25aa-49a7-b24b-eed0ce40fef1" providerId="ADAL" clId="{02BC32F4-A46E-40B0-8F5A-9A39A92A9D46}" dt="2023-02-07T12:03:20.471" v="432" actId="20577"/>
          <ac:spMkLst>
            <pc:docMk/>
            <pc:sldMk cId="379125974" sldId="276"/>
            <ac:spMk id="2" creationId="{C7B45660-5610-EF4C-8F74-903FD894A975}"/>
          </ac:spMkLst>
        </pc:spChg>
      </pc:sldChg>
      <pc:sldChg chg="add del">
        <pc:chgData name="Shelley Rouse" userId="bc3b33a8-25aa-49a7-b24b-eed0ce40fef1" providerId="ADAL" clId="{02BC32F4-A46E-40B0-8F5A-9A39A92A9D46}" dt="2023-02-07T11:35:46.430" v="5"/>
        <pc:sldMkLst>
          <pc:docMk/>
          <pc:sldMk cId="3441070915" sldId="276"/>
        </pc:sldMkLst>
      </pc:sldChg>
      <pc:sldChg chg="add del">
        <pc:chgData name="Shelley Rouse" userId="bc3b33a8-25aa-49a7-b24b-eed0ce40fef1" providerId="ADAL" clId="{02BC32F4-A46E-40B0-8F5A-9A39A92A9D46}" dt="2023-02-07T11:35:46.430" v="5"/>
        <pc:sldMkLst>
          <pc:docMk/>
          <pc:sldMk cId="962435519" sldId="277"/>
        </pc:sldMkLst>
      </pc:sldChg>
      <pc:sldChg chg="modSp add mod">
        <pc:chgData name="Shelley Rouse" userId="bc3b33a8-25aa-49a7-b24b-eed0ce40fef1" providerId="ADAL" clId="{02BC32F4-A46E-40B0-8F5A-9A39A92A9D46}" dt="2023-02-07T12:02:55.723" v="410" actId="27636"/>
        <pc:sldMkLst>
          <pc:docMk/>
          <pc:sldMk cId="1733080510" sldId="277"/>
        </pc:sldMkLst>
        <pc:spChg chg="mod">
          <ac:chgData name="Shelley Rouse" userId="bc3b33a8-25aa-49a7-b24b-eed0ce40fef1" providerId="ADAL" clId="{02BC32F4-A46E-40B0-8F5A-9A39A92A9D46}" dt="2023-02-07T12:02:55.723" v="410" actId="27636"/>
          <ac:spMkLst>
            <pc:docMk/>
            <pc:sldMk cId="1733080510" sldId="277"/>
            <ac:spMk id="2" creationId="{C7B45660-5610-EF4C-8F74-903FD894A975}"/>
          </ac:spMkLst>
        </pc:spChg>
        <pc:spChg chg="mod">
          <ac:chgData name="Shelley Rouse" userId="bc3b33a8-25aa-49a7-b24b-eed0ce40fef1" providerId="ADAL" clId="{02BC32F4-A46E-40B0-8F5A-9A39A92A9D46}" dt="2023-02-07T12:01:53.533" v="395" actId="20577"/>
          <ac:spMkLst>
            <pc:docMk/>
            <pc:sldMk cId="1733080510" sldId="277"/>
            <ac:spMk id="3" creationId="{21CE4570-C787-5CF4-242C-DD11BFA5A0AD}"/>
          </ac:spMkLst>
        </pc:spChg>
      </pc:sldChg>
      <pc:sldChg chg="addSp delSp modSp add mod">
        <pc:chgData name="Shelley Rouse" userId="bc3b33a8-25aa-49a7-b24b-eed0ce40fef1" providerId="ADAL" clId="{02BC32F4-A46E-40B0-8F5A-9A39A92A9D46}" dt="2023-02-07T15:46:48.298" v="627" actId="478"/>
        <pc:sldMkLst>
          <pc:docMk/>
          <pc:sldMk cId="1227511798" sldId="278"/>
        </pc:sldMkLst>
        <pc:spChg chg="mod">
          <ac:chgData name="Shelley Rouse" userId="bc3b33a8-25aa-49a7-b24b-eed0ce40fef1" providerId="ADAL" clId="{02BC32F4-A46E-40B0-8F5A-9A39A92A9D46}" dt="2023-02-07T12:03:30.436" v="436" actId="20577"/>
          <ac:spMkLst>
            <pc:docMk/>
            <pc:sldMk cId="1227511798" sldId="278"/>
            <ac:spMk id="2" creationId="{C7B45660-5610-EF4C-8F74-903FD894A975}"/>
          </ac:spMkLst>
        </pc:spChg>
        <pc:spChg chg="add del">
          <ac:chgData name="Shelley Rouse" userId="bc3b33a8-25aa-49a7-b24b-eed0ce40fef1" providerId="ADAL" clId="{02BC32F4-A46E-40B0-8F5A-9A39A92A9D46}" dt="2023-02-07T15:46:48.298" v="627" actId="478"/>
          <ac:spMkLst>
            <pc:docMk/>
            <pc:sldMk cId="1227511798" sldId="278"/>
            <ac:spMk id="5" creationId="{F2F34223-A492-6141-AD6E-ECA4C05049D6}"/>
          </ac:spMkLst>
        </pc:spChg>
      </pc:sldChg>
      <pc:sldChg chg="add">
        <pc:chgData name="Shelley Rouse" userId="bc3b33a8-25aa-49a7-b24b-eed0ce40fef1" providerId="ADAL" clId="{02BC32F4-A46E-40B0-8F5A-9A39A92A9D46}" dt="2023-02-07T12:09:16.191" v="553" actId="2890"/>
        <pc:sldMkLst>
          <pc:docMk/>
          <pc:sldMk cId="782947295" sldId="279"/>
        </pc:sldMkLst>
      </pc:sldChg>
      <pc:sldChg chg="modSp add del mod setBg">
        <pc:chgData name="Shelley Rouse" userId="bc3b33a8-25aa-49a7-b24b-eed0ce40fef1" providerId="ADAL" clId="{02BC32F4-A46E-40B0-8F5A-9A39A92A9D46}" dt="2023-02-07T11:35:46.430" v="5"/>
        <pc:sldMkLst>
          <pc:docMk/>
          <pc:sldMk cId="2567526158" sldId="281"/>
        </pc:sldMkLst>
        <pc:spChg chg="mod">
          <ac:chgData name="Shelley Rouse" userId="bc3b33a8-25aa-49a7-b24b-eed0ce40fef1" providerId="ADAL" clId="{02BC32F4-A46E-40B0-8F5A-9A39A92A9D46}" dt="2023-02-07T11:35:46.430" v="5"/>
          <ac:spMkLst>
            <pc:docMk/>
            <pc:sldMk cId="2567526158" sldId="281"/>
            <ac:spMk id="2" creationId="{0637B8CC-D3A6-49A0-B2CB-33C07AF3F7F1}"/>
          </ac:spMkLst>
        </pc:spChg>
      </pc:sldChg>
      <pc:sldChg chg="add del">
        <pc:chgData name="Shelley Rouse" userId="bc3b33a8-25aa-49a7-b24b-eed0ce40fef1" providerId="ADAL" clId="{02BC32F4-A46E-40B0-8F5A-9A39A92A9D46}" dt="2023-02-07T11:35:46.430" v="5"/>
        <pc:sldMkLst>
          <pc:docMk/>
          <pc:sldMk cId="1345575026" sldId="282"/>
        </pc:sldMkLst>
      </pc:sldChg>
      <pc:sldChg chg="modSp mod">
        <pc:chgData name="Shelley Rouse" userId="bc3b33a8-25aa-49a7-b24b-eed0ce40fef1" providerId="ADAL" clId="{02BC32F4-A46E-40B0-8F5A-9A39A92A9D46}" dt="2023-02-07T14:50:21.311" v="609" actId="27636"/>
        <pc:sldMkLst>
          <pc:docMk/>
          <pc:sldMk cId="3471852850" sldId="287"/>
        </pc:sldMkLst>
        <pc:spChg chg="mod">
          <ac:chgData name="Shelley Rouse" userId="bc3b33a8-25aa-49a7-b24b-eed0ce40fef1" providerId="ADAL" clId="{02BC32F4-A46E-40B0-8F5A-9A39A92A9D46}" dt="2023-02-07T14:50:21.311" v="609" actId="27636"/>
          <ac:spMkLst>
            <pc:docMk/>
            <pc:sldMk cId="3471852850" sldId="287"/>
            <ac:spMk id="2" creationId="{87B75DC1-6B4C-3339-E767-88796785377B}"/>
          </ac:spMkLst>
        </pc:spChg>
      </pc:sldChg>
      <pc:sldChg chg="modSp mod">
        <pc:chgData name="Shelley Rouse" userId="bc3b33a8-25aa-49a7-b24b-eed0ce40fef1" providerId="ADAL" clId="{02BC32F4-A46E-40B0-8F5A-9A39A92A9D46}" dt="2023-02-07T14:50:21.323" v="610" actId="27636"/>
        <pc:sldMkLst>
          <pc:docMk/>
          <pc:sldMk cId="2017967651" sldId="290"/>
        </pc:sldMkLst>
        <pc:spChg chg="mod">
          <ac:chgData name="Shelley Rouse" userId="bc3b33a8-25aa-49a7-b24b-eed0ce40fef1" providerId="ADAL" clId="{02BC32F4-A46E-40B0-8F5A-9A39A92A9D46}" dt="2023-02-07T14:50:21.323" v="610" actId="27636"/>
          <ac:spMkLst>
            <pc:docMk/>
            <pc:sldMk cId="2017967651" sldId="290"/>
            <ac:spMk id="4" creationId="{F83369F3-5935-444A-990C-E14001F28806}"/>
          </ac:spMkLst>
        </pc:spChg>
      </pc:sldChg>
      <pc:sldChg chg="addSp delSp modSp new del mod">
        <pc:chgData name="Shelley Rouse" userId="bc3b33a8-25aa-49a7-b24b-eed0ce40fef1" providerId="ADAL" clId="{02BC32F4-A46E-40B0-8F5A-9A39A92A9D46}" dt="2023-02-07T15:47:04.182" v="628" actId="47"/>
        <pc:sldMkLst>
          <pc:docMk/>
          <pc:sldMk cId="2791653561" sldId="302"/>
        </pc:sldMkLst>
        <pc:spChg chg="del mod">
          <ac:chgData name="Shelley Rouse" userId="bc3b33a8-25aa-49a7-b24b-eed0ce40fef1" providerId="ADAL" clId="{02BC32F4-A46E-40B0-8F5A-9A39A92A9D46}" dt="2023-02-07T15:46:00.812" v="622" actId="478"/>
          <ac:spMkLst>
            <pc:docMk/>
            <pc:sldMk cId="2791653561" sldId="302"/>
            <ac:spMk id="3" creationId="{7B889F2B-2D3B-4C79-CAA1-061BA7F7D082}"/>
          </ac:spMkLst>
        </pc:spChg>
        <pc:spChg chg="add del mod">
          <ac:chgData name="Shelley Rouse" userId="bc3b33a8-25aa-49a7-b24b-eed0ce40fef1" providerId="ADAL" clId="{02BC32F4-A46E-40B0-8F5A-9A39A92A9D46}" dt="2023-02-07T15:46:28.458" v="625" actId="478"/>
          <ac:spMkLst>
            <pc:docMk/>
            <pc:sldMk cId="2791653561" sldId="302"/>
            <ac:spMk id="5" creationId="{235B8B0E-75E8-F61E-70F1-1C864CE5BEAF}"/>
          </ac:spMkLst>
        </pc:spChg>
        <pc:spChg chg="add mod">
          <ac:chgData name="Shelley Rouse" userId="bc3b33a8-25aa-49a7-b24b-eed0ce40fef1" providerId="ADAL" clId="{02BC32F4-A46E-40B0-8F5A-9A39A92A9D46}" dt="2023-02-07T15:46:28.458" v="625" actId="478"/>
          <ac:spMkLst>
            <pc:docMk/>
            <pc:sldMk cId="2791653561" sldId="302"/>
            <ac:spMk id="7" creationId="{52011F3B-9D3C-22CC-7226-D055384C924B}"/>
          </ac:spMkLst>
        </pc:spChg>
      </pc:sldChg>
      <pc:sldChg chg="modSp add del mod">
        <pc:chgData name="Shelley Rouse" userId="bc3b33a8-25aa-49a7-b24b-eed0ce40fef1" providerId="ADAL" clId="{02BC32F4-A46E-40B0-8F5A-9A39A92A9D46}" dt="2023-02-07T16:08:45.933" v="629" actId="120"/>
        <pc:sldMkLst>
          <pc:docMk/>
          <pc:sldMk cId="2638109464" sldId="2147377140"/>
        </pc:sldMkLst>
        <pc:spChg chg="mod">
          <ac:chgData name="Shelley Rouse" userId="bc3b33a8-25aa-49a7-b24b-eed0ce40fef1" providerId="ADAL" clId="{02BC32F4-A46E-40B0-8F5A-9A39A92A9D46}" dt="2023-02-07T16:08:45.933" v="629" actId="120"/>
          <ac:spMkLst>
            <pc:docMk/>
            <pc:sldMk cId="2638109464" sldId="2147377140"/>
            <ac:spMk id="2" creationId="{0637B8CC-D3A6-49A0-B2CB-33C07AF3F7F1}"/>
          </ac:spMkLst>
        </pc:spChg>
      </pc:sldChg>
      <pc:sldChg chg="modSp add mod ord">
        <pc:chgData name="Shelley Rouse" userId="bc3b33a8-25aa-49a7-b24b-eed0ce40fef1" providerId="ADAL" clId="{02BC32F4-A46E-40B0-8F5A-9A39A92A9D46}" dt="2023-02-09T16:10:59.259" v="778" actId="20577"/>
        <pc:sldMkLst>
          <pc:docMk/>
          <pc:sldMk cId="2777138450" sldId="2147377141"/>
        </pc:sldMkLst>
        <pc:spChg chg="mod">
          <ac:chgData name="Shelley Rouse" userId="bc3b33a8-25aa-49a7-b24b-eed0ce40fef1" providerId="ADAL" clId="{02BC32F4-A46E-40B0-8F5A-9A39A92A9D46}" dt="2023-02-09T16:10:59.259" v="778" actId="20577"/>
          <ac:spMkLst>
            <pc:docMk/>
            <pc:sldMk cId="2777138450" sldId="2147377141"/>
            <ac:spMk id="2" creationId="{C7B45660-5610-EF4C-8F74-903FD894A975}"/>
          </ac:spMkLst>
        </pc:spChg>
      </pc:sldChg>
      <pc:sldChg chg="add del">
        <pc:chgData name="Shelley Rouse" userId="bc3b33a8-25aa-49a7-b24b-eed0ce40fef1" providerId="ADAL" clId="{02BC32F4-A46E-40B0-8F5A-9A39A92A9D46}" dt="2023-02-07T15:44:44.200" v="616" actId="2696"/>
        <pc:sldMkLst>
          <pc:docMk/>
          <pc:sldMk cId="4078777388" sldId="2147377141"/>
        </pc:sldMkLst>
      </pc:sldChg>
      <pc:sldChg chg="add del">
        <pc:chgData name="Shelley Rouse" userId="bc3b33a8-25aa-49a7-b24b-eed0ce40fef1" providerId="ADAL" clId="{02BC32F4-A46E-40B0-8F5A-9A39A92A9D46}" dt="2023-02-07T11:35:46.430" v="5"/>
        <pc:sldMkLst>
          <pc:docMk/>
          <pc:sldMk cId="344722190" sldId="2147377143"/>
        </pc:sldMkLst>
      </pc:sldChg>
      <pc:sldChg chg="add del">
        <pc:chgData name="Shelley Rouse" userId="bc3b33a8-25aa-49a7-b24b-eed0ce40fef1" providerId="ADAL" clId="{02BC32F4-A46E-40B0-8F5A-9A39A92A9D46}" dt="2023-02-07T11:35:46.430" v="5"/>
        <pc:sldMkLst>
          <pc:docMk/>
          <pc:sldMk cId="247046912" sldId="2147377144"/>
        </pc:sldMkLst>
      </pc:sldChg>
      <pc:sldChg chg="add del">
        <pc:chgData name="Shelley Rouse" userId="bc3b33a8-25aa-49a7-b24b-eed0ce40fef1" providerId="ADAL" clId="{02BC32F4-A46E-40B0-8F5A-9A39A92A9D46}" dt="2023-02-07T11:35:46.430" v="5"/>
        <pc:sldMkLst>
          <pc:docMk/>
          <pc:sldMk cId="3033712872" sldId="2147377145"/>
        </pc:sldMkLst>
      </pc:sldChg>
      <pc:sldChg chg="add del">
        <pc:chgData name="Shelley Rouse" userId="bc3b33a8-25aa-49a7-b24b-eed0ce40fef1" providerId="ADAL" clId="{02BC32F4-A46E-40B0-8F5A-9A39A92A9D46}" dt="2023-02-07T11:35:46.430" v="5"/>
        <pc:sldMkLst>
          <pc:docMk/>
          <pc:sldMk cId="53939173" sldId="2147377146"/>
        </pc:sldMkLst>
      </pc:sldChg>
      <pc:sldChg chg="add del">
        <pc:chgData name="Shelley Rouse" userId="bc3b33a8-25aa-49a7-b24b-eed0ce40fef1" providerId="ADAL" clId="{02BC32F4-A46E-40B0-8F5A-9A39A92A9D46}" dt="2023-02-07T11:35:46.430" v="5"/>
        <pc:sldMkLst>
          <pc:docMk/>
          <pc:sldMk cId="1302202805" sldId="2147377150"/>
        </pc:sldMkLst>
      </pc:sldChg>
      <pc:sldChg chg="add del">
        <pc:chgData name="Shelley Rouse" userId="bc3b33a8-25aa-49a7-b24b-eed0ce40fef1" providerId="ADAL" clId="{02BC32F4-A46E-40B0-8F5A-9A39A92A9D46}" dt="2023-02-07T11:35:46.430" v="5"/>
        <pc:sldMkLst>
          <pc:docMk/>
          <pc:sldMk cId="1455836146" sldId="2147377153"/>
        </pc:sldMkLst>
      </pc:sldChg>
      <pc:sldChg chg="add del">
        <pc:chgData name="Shelley Rouse" userId="bc3b33a8-25aa-49a7-b24b-eed0ce40fef1" providerId="ADAL" clId="{02BC32F4-A46E-40B0-8F5A-9A39A92A9D46}" dt="2023-02-07T11:35:46.430" v="5"/>
        <pc:sldMkLst>
          <pc:docMk/>
          <pc:sldMk cId="696171245" sldId="2147377154"/>
        </pc:sldMkLst>
      </pc:sldChg>
      <pc:sldChg chg="add del">
        <pc:chgData name="Shelley Rouse" userId="bc3b33a8-25aa-49a7-b24b-eed0ce40fef1" providerId="ADAL" clId="{02BC32F4-A46E-40B0-8F5A-9A39A92A9D46}" dt="2023-02-07T11:35:46.430" v="5"/>
        <pc:sldMkLst>
          <pc:docMk/>
          <pc:sldMk cId="2313353576" sldId="2147377155"/>
        </pc:sldMkLst>
      </pc:sldChg>
      <pc:sldChg chg="add del">
        <pc:chgData name="Shelley Rouse" userId="bc3b33a8-25aa-49a7-b24b-eed0ce40fef1" providerId="ADAL" clId="{02BC32F4-A46E-40B0-8F5A-9A39A92A9D46}" dt="2023-02-07T11:35:46.430" v="5"/>
        <pc:sldMkLst>
          <pc:docMk/>
          <pc:sldMk cId="2231740923" sldId="2147377156"/>
        </pc:sldMkLst>
      </pc:sldChg>
      <pc:sldChg chg="add del">
        <pc:chgData name="Shelley Rouse" userId="bc3b33a8-25aa-49a7-b24b-eed0ce40fef1" providerId="ADAL" clId="{02BC32F4-A46E-40B0-8F5A-9A39A92A9D46}" dt="2023-02-07T11:35:46.430" v="5"/>
        <pc:sldMkLst>
          <pc:docMk/>
          <pc:sldMk cId="4134792312" sldId="2147377157"/>
        </pc:sldMkLst>
      </pc:sldChg>
      <pc:sldMasterChg chg="delSldLayout">
        <pc:chgData name="Shelley Rouse" userId="bc3b33a8-25aa-49a7-b24b-eed0ce40fef1" providerId="ADAL" clId="{02BC32F4-A46E-40B0-8F5A-9A39A92A9D46}" dt="2023-02-07T11:53:20.786" v="194" actId="47"/>
        <pc:sldMasterMkLst>
          <pc:docMk/>
          <pc:sldMasterMk cId="2033014776" sldId="2147483648"/>
        </pc:sldMasterMkLst>
        <pc:sldLayoutChg chg="del">
          <pc:chgData name="Shelley Rouse" userId="bc3b33a8-25aa-49a7-b24b-eed0ce40fef1" providerId="ADAL" clId="{02BC32F4-A46E-40B0-8F5A-9A39A92A9D46}" dt="2023-02-07T11:53:20.786" v="194" actId="47"/>
          <pc:sldLayoutMkLst>
            <pc:docMk/>
            <pc:sldMasterMk cId="2033014776" sldId="2147483648"/>
            <pc:sldLayoutMk cId="3197542732" sldId="2147483670"/>
          </pc:sldLayoutMkLst>
        </pc:sldLayoutChg>
      </pc:sldMasterChg>
      <pc:sldMasterChg chg="delSldLayout">
        <pc:chgData name="Shelley Rouse" userId="bc3b33a8-25aa-49a7-b24b-eed0ce40fef1" providerId="ADAL" clId="{02BC32F4-A46E-40B0-8F5A-9A39A92A9D46}" dt="2023-02-07T11:56:25.214" v="296" actId="2696"/>
        <pc:sldMasterMkLst>
          <pc:docMk/>
          <pc:sldMasterMk cId="3384269000" sldId="2147483666"/>
        </pc:sldMasterMkLst>
        <pc:sldLayoutChg chg="del">
          <pc:chgData name="Shelley Rouse" userId="bc3b33a8-25aa-49a7-b24b-eed0ce40fef1" providerId="ADAL" clId="{02BC32F4-A46E-40B0-8F5A-9A39A92A9D46}" dt="2023-02-07T11:56:25.214" v="296" actId="2696"/>
          <pc:sldLayoutMkLst>
            <pc:docMk/>
            <pc:sldMasterMk cId="3384269000" sldId="2147483666"/>
            <pc:sldLayoutMk cId="1667128117" sldId="2147483670"/>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09/02/2023</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09/02/2023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486D9FC-C075-0043-B0AD-5654AC883F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9721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CE50C-3962-4339-9233-1E4F3501871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02760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dirty="0"/>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dirty="0"/>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dirty="0"/>
              <a:t>Thanks for attending</a:t>
            </a:r>
            <a:endParaRPr lang="en-GB" dirty="0"/>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21118632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dirty="0"/>
              <a:t>Section title</a:t>
            </a:r>
            <a:endParaRPr lang="en-GB" dirty="0"/>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dirty="0"/>
              <a:t>Presenter Name</a:t>
            </a:r>
            <a:endParaRPr lang="en-GB" dirty="0"/>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69A57-8015-D622-6E0E-C4FCD432312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8B63C3F-2BB5-1B07-6BCD-8BAB5AD840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EBF7053-57C7-ECF6-512F-4A5930DE41CF}"/>
              </a:ext>
            </a:extLst>
          </p:cNvPr>
          <p:cNvSpPr>
            <a:spLocks noGrp="1"/>
          </p:cNvSpPr>
          <p:nvPr>
            <p:ph type="dt" sz="half" idx="10"/>
          </p:nvPr>
        </p:nvSpPr>
        <p:spPr/>
        <p:txBody>
          <a:bodyPr/>
          <a:lstStyle/>
          <a:p>
            <a:fld id="{D15067EA-E36E-41A8-BD62-C814B1156FAF}" type="datetimeFigureOut">
              <a:rPr lang="en-GB" smtClean="0"/>
              <a:t>09/02/2023</a:t>
            </a:fld>
            <a:endParaRPr lang="en-GB"/>
          </a:p>
        </p:txBody>
      </p:sp>
      <p:sp>
        <p:nvSpPr>
          <p:cNvPr id="5" name="Footer Placeholder 4">
            <a:extLst>
              <a:ext uri="{FF2B5EF4-FFF2-40B4-BE49-F238E27FC236}">
                <a16:creationId xmlns:a16="http://schemas.microsoft.com/office/drawing/2014/main" id="{5AE6857F-3152-5317-7C2D-C5015271E7A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3877A37-2721-8016-DF44-0E145D0CFC8A}"/>
              </a:ext>
            </a:extLst>
          </p:cNvPr>
          <p:cNvSpPr>
            <a:spLocks noGrp="1"/>
          </p:cNvSpPr>
          <p:nvPr>
            <p:ph type="sldNum" sz="quarter" idx="12"/>
          </p:nvPr>
        </p:nvSpPr>
        <p:spPr/>
        <p:txBody>
          <a:bodyPr/>
          <a:lstStyle/>
          <a:p>
            <a:fld id="{F92D9383-7E06-4DE6-8FA3-B7BD711DED16}" type="slidenum">
              <a:rPr lang="en-GB" smtClean="0"/>
              <a:t>‹#›</a:t>
            </a:fld>
            <a:endParaRPr lang="en-GB"/>
          </a:p>
        </p:txBody>
      </p:sp>
    </p:spTree>
    <p:extLst>
      <p:ext uri="{BB962C8B-B14F-4D97-AF65-F5344CB8AC3E}">
        <p14:creationId xmlns:p14="http://schemas.microsoft.com/office/powerpoint/2010/main" val="2509903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6621A-8A1D-4184-9017-D40B040FD58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3BDD375-85FB-4DD8-A9AA-F0B328D9EF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EBDD486-071D-19B2-F858-7CA0FF980DE9}"/>
              </a:ext>
            </a:extLst>
          </p:cNvPr>
          <p:cNvSpPr>
            <a:spLocks noGrp="1"/>
          </p:cNvSpPr>
          <p:nvPr>
            <p:ph type="dt" sz="half" idx="10"/>
          </p:nvPr>
        </p:nvSpPr>
        <p:spPr/>
        <p:txBody>
          <a:bodyPr/>
          <a:lstStyle/>
          <a:p>
            <a:fld id="{D15067EA-E36E-41A8-BD62-C814B1156FAF}" type="datetimeFigureOut">
              <a:rPr lang="en-GB" smtClean="0"/>
              <a:t>09/02/2023</a:t>
            </a:fld>
            <a:endParaRPr lang="en-GB"/>
          </a:p>
        </p:txBody>
      </p:sp>
      <p:sp>
        <p:nvSpPr>
          <p:cNvPr id="5" name="Footer Placeholder 4">
            <a:extLst>
              <a:ext uri="{FF2B5EF4-FFF2-40B4-BE49-F238E27FC236}">
                <a16:creationId xmlns:a16="http://schemas.microsoft.com/office/drawing/2014/main" id="{E0878ECB-7B7E-A0A8-C4F7-58C7DC27342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A6B9B68-B22F-C13A-AC45-3D4B68A3A10E}"/>
              </a:ext>
            </a:extLst>
          </p:cNvPr>
          <p:cNvSpPr>
            <a:spLocks noGrp="1"/>
          </p:cNvSpPr>
          <p:nvPr>
            <p:ph type="sldNum" sz="quarter" idx="12"/>
          </p:nvPr>
        </p:nvSpPr>
        <p:spPr/>
        <p:txBody>
          <a:bodyPr/>
          <a:lstStyle/>
          <a:p>
            <a:fld id="{F92D9383-7E06-4DE6-8FA3-B7BD711DED16}" type="slidenum">
              <a:rPr lang="en-GB" smtClean="0"/>
              <a:t>‹#›</a:t>
            </a:fld>
            <a:endParaRPr lang="en-GB"/>
          </a:p>
        </p:txBody>
      </p:sp>
    </p:spTree>
    <p:extLst>
      <p:ext uri="{BB962C8B-B14F-4D97-AF65-F5344CB8AC3E}">
        <p14:creationId xmlns:p14="http://schemas.microsoft.com/office/powerpoint/2010/main" val="41210320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DC48E-896C-FD72-188C-DABC73129B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522354C-4F28-1042-5CA3-F76B2CC829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1DE2F61-E176-BAC1-B9F9-0E2D33A5984C}"/>
              </a:ext>
            </a:extLst>
          </p:cNvPr>
          <p:cNvSpPr>
            <a:spLocks noGrp="1"/>
          </p:cNvSpPr>
          <p:nvPr>
            <p:ph type="dt" sz="half" idx="10"/>
          </p:nvPr>
        </p:nvSpPr>
        <p:spPr/>
        <p:txBody>
          <a:bodyPr/>
          <a:lstStyle/>
          <a:p>
            <a:fld id="{D15067EA-E36E-41A8-BD62-C814B1156FAF}" type="datetimeFigureOut">
              <a:rPr lang="en-GB" smtClean="0"/>
              <a:t>09/02/2023</a:t>
            </a:fld>
            <a:endParaRPr lang="en-GB"/>
          </a:p>
        </p:txBody>
      </p:sp>
      <p:sp>
        <p:nvSpPr>
          <p:cNvPr id="5" name="Footer Placeholder 4">
            <a:extLst>
              <a:ext uri="{FF2B5EF4-FFF2-40B4-BE49-F238E27FC236}">
                <a16:creationId xmlns:a16="http://schemas.microsoft.com/office/drawing/2014/main" id="{74C714F0-4508-782F-6F7C-A6E2CBF9CFD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12345E-CAD6-6CDD-F645-82A64A8DDF0B}"/>
              </a:ext>
            </a:extLst>
          </p:cNvPr>
          <p:cNvSpPr>
            <a:spLocks noGrp="1"/>
          </p:cNvSpPr>
          <p:nvPr>
            <p:ph type="sldNum" sz="quarter" idx="12"/>
          </p:nvPr>
        </p:nvSpPr>
        <p:spPr/>
        <p:txBody>
          <a:bodyPr/>
          <a:lstStyle/>
          <a:p>
            <a:fld id="{F92D9383-7E06-4DE6-8FA3-B7BD711DED16}" type="slidenum">
              <a:rPr lang="en-GB" smtClean="0"/>
              <a:t>‹#›</a:t>
            </a:fld>
            <a:endParaRPr lang="en-GB"/>
          </a:p>
        </p:txBody>
      </p:sp>
    </p:spTree>
    <p:extLst>
      <p:ext uri="{BB962C8B-B14F-4D97-AF65-F5344CB8AC3E}">
        <p14:creationId xmlns:p14="http://schemas.microsoft.com/office/powerpoint/2010/main" val="17489694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B4C31-27AB-306B-D3ED-6683E1D7BBA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72CB119-8119-5164-A5BA-C44EEFF1E8E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93E6DCC-CB1F-3F93-7EAA-F64562F8B2C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34155D0-7A67-EE82-F696-AD2FC7C60DC1}"/>
              </a:ext>
            </a:extLst>
          </p:cNvPr>
          <p:cNvSpPr>
            <a:spLocks noGrp="1"/>
          </p:cNvSpPr>
          <p:nvPr>
            <p:ph type="dt" sz="half" idx="10"/>
          </p:nvPr>
        </p:nvSpPr>
        <p:spPr/>
        <p:txBody>
          <a:bodyPr/>
          <a:lstStyle/>
          <a:p>
            <a:fld id="{D15067EA-E36E-41A8-BD62-C814B1156FAF}" type="datetimeFigureOut">
              <a:rPr lang="en-GB" smtClean="0"/>
              <a:t>09/02/2023</a:t>
            </a:fld>
            <a:endParaRPr lang="en-GB"/>
          </a:p>
        </p:txBody>
      </p:sp>
      <p:sp>
        <p:nvSpPr>
          <p:cNvPr id="6" name="Footer Placeholder 5">
            <a:extLst>
              <a:ext uri="{FF2B5EF4-FFF2-40B4-BE49-F238E27FC236}">
                <a16:creationId xmlns:a16="http://schemas.microsoft.com/office/drawing/2014/main" id="{812EA055-0BE4-FA51-DED2-79DFF2C583D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B6F4F75-C1A7-F63D-ADE5-795B20C3FC48}"/>
              </a:ext>
            </a:extLst>
          </p:cNvPr>
          <p:cNvSpPr>
            <a:spLocks noGrp="1"/>
          </p:cNvSpPr>
          <p:nvPr>
            <p:ph type="sldNum" sz="quarter" idx="12"/>
          </p:nvPr>
        </p:nvSpPr>
        <p:spPr/>
        <p:txBody>
          <a:bodyPr/>
          <a:lstStyle/>
          <a:p>
            <a:fld id="{F92D9383-7E06-4DE6-8FA3-B7BD711DED16}" type="slidenum">
              <a:rPr lang="en-GB" smtClean="0"/>
              <a:t>‹#›</a:t>
            </a:fld>
            <a:endParaRPr lang="en-GB"/>
          </a:p>
        </p:txBody>
      </p:sp>
    </p:spTree>
    <p:extLst>
      <p:ext uri="{BB962C8B-B14F-4D97-AF65-F5344CB8AC3E}">
        <p14:creationId xmlns:p14="http://schemas.microsoft.com/office/powerpoint/2010/main" val="4747080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1C409-AC55-C69A-BC00-CBB00EA890E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EB70569-B3B8-E447-D762-4D778A3CB7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314BC2C-4A7E-1E25-EC11-D8C0952C9D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5FA614F-B63D-A211-A4A3-5B19D288D6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78ED67-B2A9-44D3-D788-753F71E986D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2E178CD-7B06-B22A-838E-D3330AAFD41F}"/>
              </a:ext>
            </a:extLst>
          </p:cNvPr>
          <p:cNvSpPr>
            <a:spLocks noGrp="1"/>
          </p:cNvSpPr>
          <p:nvPr>
            <p:ph type="dt" sz="half" idx="10"/>
          </p:nvPr>
        </p:nvSpPr>
        <p:spPr/>
        <p:txBody>
          <a:bodyPr/>
          <a:lstStyle/>
          <a:p>
            <a:fld id="{D15067EA-E36E-41A8-BD62-C814B1156FAF}" type="datetimeFigureOut">
              <a:rPr lang="en-GB" smtClean="0"/>
              <a:t>09/02/2023</a:t>
            </a:fld>
            <a:endParaRPr lang="en-GB"/>
          </a:p>
        </p:txBody>
      </p:sp>
      <p:sp>
        <p:nvSpPr>
          <p:cNvPr id="8" name="Footer Placeholder 7">
            <a:extLst>
              <a:ext uri="{FF2B5EF4-FFF2-40B4-BE49-F238E27FC236}">
                <a16:creationId xmlns:a16="http://schemas.microsoft.com/office/drawing/2014/main" id="{4EBE7C2F-9EAF-4569-104B-34C1A90F118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64BD71A-1F81-BF3E-D965-FE3C10778476}"/>
              </a:ext>
            </a:extLst>
          </p:cNvPr>
          <p:cNvSpPr>
            <a:spLocks noGrp="1"/>
          </p:cNvSpPr>
          <p:nvPr>
            <p:ph type="sldNum" sz="quarter" idx="12"/>
          </p:nvPr>
        </p:nvSpPr>
        <p:spPr/>
        <p:txBody>
          <a:bodyPr/>
          <a:lstStyle/>
          <a:p>
            <a:fld id="{F92D9383-7E06-4DE6-8FA3-B7BD711DED16}" type="slidenum">
              <a:rPr lang="en-GB" smtClean="0"/>
              <a:t>‹#›</a:t>
            </a:fld>
            <a:endParaRPr lang="en-GB"/>
          </a:p>
        </p:txBody>
      </p:sp>
    </p:spTree>
    <p:extLst>
      <p:ext uri="{BB962C8B-B14F-4D97-AF65-F5344CB8AC3E}">
        <p14:creationId xmlns:p14="http://schemas.microsoft.com/office/powerpoint/2010/main" val="36647683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6784A-2EA4-E5F8-390A-AEF11C8D53D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50803BF-F770-FFEC-69CF-63721EB154E5}"/>
              </a:ext>
            </a:extLst>
          </p:cNvPr>
          <p:cNvSpPr>
            <a:spLocks noGrp="1"/>
          </p:cNvSpPr>
          <p:nvPr>
            <p:ph type="dt" sz="half" idx="10"/>
          </p:nvPr>
        </p:nvSpPr>
        <p:spPr/>
        <p:txBody>
          <a:bodyPr/>
          <a:lstStyle/>
          <a:p>
            <a:fld id="{D15067EA-E36E-41A8-BD62-C814B1156FAF}" type="datetimeFigureOut">
              <a:rPr lang="en-GB" smtClean="0"/>
              <a:t>09/02/2023</a:t>
            </a:fld>
            <a:endParaRPr lang="en-GB"/>
          </a:p>
        </p:txBody>
      </p:sp>
      <p:sp>
        <p:nvSpPr>
          <p:cNvPr id="4" name="Footer Placeholder 3">
            <a:extLst>
              <a:ext uri="{FF2B5EF4-FFF2-40B4-BE49-F238E27FC236}">
                <a16:creationId xmlns:a16="http://schemas.microsoft.com/office/drawing/2014/main" id="{3BAE8B91-BC7A-B6E8-0B3F-1F518DFD1C1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92564B5-B89A-4B1F-0505-085280D86EE0}"/>
              </a:ext>
            </a:extLst>
          </p:cNvPr>
          <p:cNvSpPr>
            <a:spLocks noGrp="1"/>
          </p:cNvSpPr>
          <p:nvPr>
            <p:ph type="sldNum" sz="quarter" idx="12"/>
          </p:nvPr>
        </p:nvSpPr>
        <p:spPr/>
        <p:txBody>
          <a:bodyPr/>
          <a:lstStyle/>
          <a:p>
            <a:fld id="{F92D9383-7E06-4DE6-8FA3-B7BD711DED16}" type="slidenum">
              <a:rPr lang="en-GB" smtClean="0"/>
              <a:t>‹#›</a:t>
            </a:fld>
            <a:endParaRPr lang="en-GB"/>
          </a:p>
        </p:txBody>
      </p:sp>
    </p:spTree>
    <p:extLst>
      <p:ext uri="{BB962C8B-B14F-4D97-AF65-F5344CB8AC3E}">
        <p14:creationId xmlns:p14="http://schemas.microsoft.com/office/powerpoint/2010/main" val="4157990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7C2B81-16A7-B25D-10D7-D1DE7B9BC592}"/>
              </a:ext>
            </a:extLst>
          </p:cNvPr>
          <p:cNvSpPr>
            <a:spLocks noGrp="1"/>
          </p:cNvSpPr>
          <p:nvPr>
            <p:ph type="dt" sz="half" idx="10"/>
          </p:nvPr>
        </p:nvSpPr>
        <p:spPr/>
        <p:txBody>
          <a:bodyPr/>
          <a:lstStyle/>
          <a:p>
            <a:fld id="{D15067EA-E36E-41A8-BD62-C814B1156FAF}" type="datetimeFigureOut">
              <a:rPr lang="en-GB" smtClean="0"/>
              <a:t>09/02/2023</a:t>
            </a:fld>
            <a:endParaRPr lang="en-GB"/>
          </a:p>
        </p:txBody>
      </p:sp>
      <p:sp>
        <p:nvSpPr>
          <p:cNvPr id="3" name="Footer Placeholder 2">
            <a:extLst>
              <a:ext uri="{FF2B5EF4-FFF2-40B4-BE49-F238E27FC236}">
                <a16:creationId xmlns:a16="http://schemas.microsoft.com/office/drawing/2014/main" id="{FDBB15E2-980E-6878-409D-7AC5D7BEDDB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FDC9C74-2CA6-97C9-4078-B21BD657356D}"/>
              </a:ext>
            </a:extLst>
          </p:cNvPr>
          <p:cNvSpPr>
            <a:spLocks noGrp="1"/>
          </p:cNvSpPr>
          <p:nvPr>
            <p:ph type="sldNum" sz="quarter" idx="12"/>
          </p:nvPr>
        </p:nvSpPr>
        <p:spPr/>
        <p:txBody>
          <a:bodyPr/>
          <a:lstStyle/>
          <a:p>
            <a:fld id="{F92D9383-7E06-4DE6-8FA3-B7BD711DED16}" type="slidenum">
              <a:rPr lang="en-GB" smtClean="0"/>
              <a:t>‹#›</a:t>
            </a:fld>
            <a:endParaRPr lang="en-GB"/>
          </a:p>
        </p:txBody>
      </p:sp>
    </p:spTree>
    <p:extLst>
      <p:ext uri="{BB962C8B-B14F-4D97-AF65-F5344CB8AC3E}">
        <p14:creationId xmlns:p14="http://schemas.microsoft.com/office/powerpoint/2010/main" val="8952411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5D3BD-556A-2133-30EC-599D66AE2F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7C64784-DF15-151F-3712-0F6FBEA9A56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404828F-E27B-3C47-E3FC-FF83F57C6F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5409C2-F38F-5035-55E4-E195E465FE15}"/>
              </a:ext>
            </a:extLst>
          </p:cNvPr>
          <p:cNvSpPr>
            <a:spLocks noGrp="1"/>
          </p:cNvSpPr>
          <p:nvPr>
            <p:ph type="dt" sz="half" idx="10"/>
          </p:nvPr>
        </p:nvSpPr>
        <p:spPr/>
        <p:txBody>
          <a:bodyPr/>
          <a:lstStyle/>
          <a:p>
            <a:fld id="{D15067EA-E36E-41A8-BD62-C814B1156FAF}" type="datetimeFigureOut">
              <a:rPr lang="en-GB" smtClean="0"/>
              <a:t>09/02/2023</a:t>
            </a:fld>
            <a:endParaRPr lang="en-GB"/>
          </a:p>
        </p:txBody>
      </p:sp>
      <p:sp>
        <p:nvSpPr>
          <p:cNvPr id="6" name="Footer Placeholder 5">
            <a:extLst>
              <a:ext uri="{FF2B5EF4-FFF2-40B4-BE49-F238E27FC236}">
                <a16:creationId xmlns:a16="http://schemas.microsoft.com/office/drawing/2014/main" id="{85D4D745-56D4-ACAC-417B-CD676D59817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2B21D1F-4E8C-CE7D-675B-19FBB923E43E}"/>
              </a:ext>
            </a:extLst>
          </p:cNvPr>
          <p:cNvSpPr>
            <a:spLocks noGrp="1"/>
          </p:cNvSpPr>
          <p:nvPr>
            <p:ph type="sldNum" sz="quarter" idx="12"/>
          </p:nvPr>
        </p:nvSpPr>
        <p:spPr/>
        <p:txBody>
          <a:bodyPr/>
          <a:lstStyle/>
          <a:p>
            <a:fld id="{F92D9383-7E06-4DE6-8FA3-B7BD711DED16}" type="slidenum">
              <a:rPr lang="en-GB" smtClean="0"/>
              <a:t>‹#›</a:t>
            </a:fld>
            <a:endParaRPr lang="en-GB"/>
          </a:p>
        </p:txBody>
      </p:sp>
    </p:spTree>
    <p:extLst>
      <p:ext uri="{BB962C8B-B14F-4D97-AF65-F5344CB8AC3E}">
        <p14:creationId xmlns:p14="http://schemas.microsoft.com/office/powerpoint/2010/main" val="11211137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DF0F3-E3F4-522B-0A17-EDAF1FC921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62A8C0D-95AF-6F3F-C720-79985EC501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7D23977-1BAF-1213-1043-B65F3799ED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1693FF-AA1A-546B-0070-E9FF0389BC20}"/>
              </a:ext>
            </a:extLst>
          </p:cNvPr>
          <p:cNvSpPr>
            <a:spLocks noGrp="1"/>
          </p:cNvSpPr>
          <p:nvPr>
            <p:ph type="dt" sz="half" idx="10"/>
          </p:nvPr>
        </p:nvSpPr>
        <p:spPr/>
        <p:txBody>
          <a:bodyPr/>
          <a:lstStyle/>
          <a:p>
            <a:fld id="{D15067EA-E36E-41A8-BD62-C814B1156FAF}" type="datetimeFigureOut">
              <a:rPr lang="en-GB" smtClean="0"/>
              <a:t>09/02/2023</a:t>
            </a:fld>
            <a:endParaRPr lang="en-GB"/>
          </a:p>
        </p:txBody>
      </p:sp>
      <p:sp>
        <p:nvSpPr>
          <p:cNvPr id="6" name="Footer Placeholder 5">
            <a:extLst>
              <a:ext uri="{FF2B5EF4-FFF2-40B4-BE49-F238E27FC236}">
                <a16:creationId xmlns:a16="http://schemas.microsoft.com/office/drawing/2014/main" id="{747A1A98-3B7E-F4F2-6F23-3EDFBFC953F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2D2D950-8D6B-7017-0522-BB1BBCC5E4DC}"/>
              </a:ext>
            </a:extLst>
          </p:cNvPr>
          <p:cNvSpPr>
            <a:spLocks noGrp="1"/>
          </p:cNvSpPr>
          <p:nvPr>
            <p:ph type="sldNum" sz="quarter" idx="12"/>
          </p:nvPr>
        </p:nvSpPr>
        <p:spPr/>
        <p:txBody>
          <a:bodyPr/>
          <a:lstStyle/>
          <a:p>
            <a:fld id="{F92D9383-7E06-4DE6-8FA3-B7BD711DED16}" type="slidenum">
              <a:rPr lang="en-GB" smtClean="0"/>
              <a:t>‹#›</a:t>
            </a:fld>
            <a:endParaRPr lang="en-GB"/>
          </a:p>
        </p:txBody>
      </p:sp>
    </p:spTree>
    <p:extLst>
      <p:ext uri="{BB962C8B-B14F-4D97-AF65-F5344CB8AC3E}">
        <p14:creationId xmlns:p14="http://schemas.microsoft.com/office/powerpoint/2010/main" val="26898803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F39D9-9982-44CC-BF68-9AEC6E34362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9CCDCEA-D74F-3997-664D-F52116A8DAB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9F87F1-CB75-D649-9275-A25987ADCCC7}"/>
              </a:ext>
            </a:extLst>
          </p:cNvPr>
          <p:cNvSpPr>
            <a:spLocks noGrp="1"/>
          </p:cNvSpPr>
          <p:nvPr>
            <p:ph type="dt" sz="half" idx="10"/>
          </p:nvPr>
        </p:nvSpPr>
        <p:spPr/>
        <p:txBody>
          <a:bodyPr/>
          <a:lstStyle/>
          <a:p>
            <a:fld id="{D15067EA-E36E-41A8-BD62-C814B1156FAF}" type="datetimeFigureOut">
              <a:rPr lang="en-GB" smtClean="0"/>
              <a:t>09/02/2023</a:t>
            </a:fld>
            <a:endParaRPr lang="en-GB"/>
          </a:p>
        </p:txBody>
      </p:sp>
      <p:sp>
        <p:nvSpPr>
          <p:cNvPr id="5" name="Footer Placeholder 4">
            <a:extLst>
              <a:ext uri="{FF2B5EF4-FFF2-40B4-BE49-F238E27FC236}">
                <a16:creationId xmlns:a16="http://schemas.microsoft.com/office/drawing/2014/main" id="{4B46442A-7536-709D-DD30-0D57D7CB7B4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7A932A-A18D-F47B-95BF-FA7F125E2959}"/>
              </a:ext>
            </a:extLst>
          </p:cNvPr>
          <p:cNvSpPr>
            <a:spLocks noGrp="1"/>
          </p:cNvSpPr>
          <p:nvPr>
            <p:ph type="sldNum" sz="quarter" idx="12"/>
          </p:nvPr>
        </p:nvSpPr>
        <p:spPr/>
        <p:txBody>
          <a:bodyPr/>
          <a:lstStyle/>
          <a:p>
            <a:fld id="{F92D9383-7E06-4DE6-8FA3-B7BD711DED16}" type="slidenum">
              <a:rPr lang="en-GB" smtClean="0"/>
              <a:t>‹#›</a:t>
            </a:fld>
            <a:endParaRPr lang="en-GB"/>
          </a:p>
        </p:txBody>
      </p:sp>
    </p:spTree>
    <p:extLst>
      <p:ext uri="{BB962C8B-B14F-4D97-AF65-F5344CB8AC3E}">
        <p14:creationId xmlns:p14="http://schemas.microsoft.com/office/powerpoint/2010/main" val="13821909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FF41CD-FBEE-F568-BE8F-468E1D17433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EEFB52C-3C52-1D9B-C621-8CDA8FC8674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1E3CD71-C8EE-D97C-8C80-9CB5E4A40801}"/>
              </a:ext>
            </a:extLst>
          </p:cNvPr>
          <p:cNvSpPr>
            <a:spLocks noGrp="1"/>
          </p:cNvSpPr>
          <p:nvPr>
            <p:ph type="dt" sz="half" idx="10"/>
          </p:nvPr>
        </p:nvSpPr>
        <p:spPr/>
        <p:txBody>
          <a:bodyPr/>
          <a:lstStyle/>
          <a:p>
            <a:fld id="{D15067EA-E36E-41A8-BD62-C814B1156FAF}" type="datetimeFigureOut">
              <a:rPr lang="en-GB" smtClean="0"/>
              <a:t>09/02/2023</a:t>
            </a:fld>
            <a:endParaRPr lang="en-GB"/>
          </a:p>
        </p:txBody>
      </p:sp>
      <p:sp>
        <p:nvSpPr>
          <p:cNvPr id="5" name="Footer Placeholder 4">
            <a:extLst>
              <a:ext uri="{FF2B5EF4-FFF2-40B4-BE49-F238E27FC236}">
                <a16:creationId xmlns:a16="http://schemas.microsoft.com/office/drawing/2014/main" id="{039F3784-6EAA-4D0C-6020-3B64D19CD44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657A890-3B26-DB64-E4B4-7D25487DDC1F}"/>
              </a:ext>
            </a:extLst>
          </p:cNvPr>
          <p:cNvSpPr>
            <a:spLocks noGrp="1"/>
          </p:cNvSpPr>
          <p:nvPr>
            <p:ph type="sldNum" sz="quarter" idx="12"/>
          </p:nvPr>
        </p:nvSpPr>
        <p:spPr/>
        <p:txBody>
          <a:bodyPr/>
          <a:lstStyle/>
          <a:p>
            <a:fld id="{F92D9383-7E06-4DE6-8FA3-B7BD711DED16}" type="slidenum">
              <a:rPr lang="en-GB" smtClean="0"/>
              <a:t>‹#›</a:t>
            </a:fld>
            <a:endParaRPr lang="en-GB"/>
          </a:p>
        </p:txBody>
      </p:sp>
    </p:spTree>
    <p:extLst>
      <p:ext uri="{BB962C8B-B14F-4D97-AF65-F5344CB8AC3E}">
        <p14:creationId xmlns:p14="http://schemas.microsoft.com/office/powerpoint/2010/main" val="26398031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306649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99515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339742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980207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446890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9318517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326656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1.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7.xml"/><Relationship Id="rId7" Type="http://schemas.openxmlformats.org/officeDocument/2006/relationships/image" Target="../media/image5.jpeg"/><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theme" Target="../theme/theme5.xml"/><Relationship Id="rId5" Type="http://schemas.openxmlformats.org/officeDocument/2006/relationships/slideLayout" Target="../slideLayouts/slideLayout39.xml"/><Relationship Id="rId4"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724C20-CC14-0D7E-36ED-9FC90BACB6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42C2F12-6302-0105-E3CB-249AD6C06A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FA294EB-AB82-AE3F-E2C3-F1BCB33AE7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5067EA-E36E-41A8-BD62-C814B1156FAF}" type="datetimeFigureOut">
              <a:rPr lang="en-GB" smtClean="0"/>
              <a:t>09/02/2023</a:t>
            </a:fld>
            <a:endParaRPr lang="en-GB"/>
          </a:p>
        </p:txBody>
      </p:sp>
      <p:sp>
        <p:nvSpPr>
          <p:cNvPr id="5" name="Footer Placeholder 4">
            <a:extLst>
              <a:ext uri="{FF2B5EF4-FFF2-40B4-BE49-F238E27FC236}">
                <a16:creationId xmlns:a16="http://schemas.microsoft.com/office/drawing/2014/main" id="{6DB198A2-F4C9-4AFF-4B1B-AD67F6B1AF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2D6958E-69E5-13B3-B820-236B5CE4CFD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2D9383-7E06-4DE6-8FA3-B7BD711DED16}" type="slidenum">
              <a:rPr lang="en-GB" smtClean="0"/>
              <a:t>‹#›</a:t>
            </a:fld>
            <a:endParaRPr lang="en-GB"/>
          </a:p>
        </p:txBody>
      </p:sp>
    </p:spTree>
    <p:extLst>
      <p:ext uri="{BB962C8B-B14F-4D97-AF65-F5344CB8AC3E}">
        <p14:creationId xmlns:p14="http://schemas.microsoft.com/office/powerpoint/2010/main" val="1207740085"/>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210360445"/>
      </p:ext>
    </p:extLst>
  </p:cSld>
  <p:clrMap bg1="lt1" tx1="dk1" bg2="lt2" tx2="dk2" accent1="accent1" accent2="accent2" accent3="accent3" accent4="accent4" accent5="accent5" accent6="accent6" hlink="hlink" folHlink="folHlink"/>
  <p:sldLayoutIdLst>
    <p:sldLayoutId id="2147483684" r:id="rId1"/>
    <p:sldLayoutId id="2147483685"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dirty="0"/>
              <a:t>Bodytext1column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763681309"/>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9.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svg"/><Relationship Id="rId2" Type="http://schemas.openxmlformats.org/officeDocument/2006/relationships/image" Target="../media/image10.jpeg"/><Relationship Id="rId1" Type="http://schemas.openxmlformats.org/officeDocument/2006/relationships/slideLayout" Target="../slideLayouts/slideLayout12.xml"/><Relationship Id="rId6" Type="http://schemas.openxmlformats.org/officeDocument/2006/relationships/image" Target="../media/image14.sv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svg"/><Relationship Id="rId3" Type="http://schemas.openxmlformats.org/officeDocument/2006/relationships/image" Target="../media/image24.svg"/><Relationship Id="rId7" Type="http://schemas.openxmlformats.org/officeDocument/2006/relationships/image" Target="../media/image28.svg"/><Relationship Id="rId12" Type="http://schemas.openxmlformats.org/officeDocument/2006/relationships/image" Target="../media/image33.png"/><Relationship Id="rId17" Type="http://schemas.openxmlformats.org/officeDocument/2006/relationships/image" Target="../media/image38.svg"/><Relationship Id="rId2" Type="http://schemas.openxmlformats.org/officeDocument/2006/relationships/image" Target="../media/image23.png"/><Relationship Id="rId16" Type="http://schemas.openxmlformats.org/officeDocument/2006/relationships/image" Target="../media/image37.png"/><Relationship Id="rId1" Type="http://schemas.openxmlformats.org/officeDocument/2006/relationships/slideLayout" Target="../slideLayouts/slideLayout12.xml"/><Relationship Id="rId6" Type="http://schemas.openxmlformats.org/officeDocument/2006/relationships/image" Target="../media/image27.png"/><Relationship Id="rId11" Type="http://schemas.openxmlformats.org/officeDocument/2006/relationships/image" Target="../media/image32.svg"/><Relationship Id="rId5" Type="http://schemas.openxmlformats.org/officeDocument/2006/relationships/image" Target="../media/image26.svg"/><Relationship Id="rId15" Type="http://schemas.openxmlformats.org/officeDocument/2006/relationships/image" Target="../media/image36.sv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svg"/><Relationship Id="rId14" Type="http://schemas.openxmlformats.org/officeDocument/2006/relationships/image" Target="../media/image35.png"/></Relationships>
</file>

<file path=ppt/slides/_rels/slide2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dirty="0"/>
              <a:t>REC </a:t>
            </a:r>
            <a:r>
              <a:rPr lang="en-GB" dirty="0" err="1"/>
              <a:t>ISSues</a:t>
            </a:r>
            <a:r>
              <a:rPr lang="en-GB" dirty="0"/>
              <a:t>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dirty="0"/>
              <a:t>10 February 2023</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dirty="0">
                <a:latin typeface="Roboto"/>
                <a:ea typeface="Roboto"/>
                <a:cs typeface="Roboto"/>
              </a:rPr>
              <a:t>1. Introduction and agreement of agenda</a:t>
            </a:r>
            <a:endParaRPr lang="en-GB" dirty="0"/>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dirty="0"/>
              <a:t>Paul Witton-Dauris</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p:txBody>
          <a:bodyPr/>
          <a:lstStyle/>
          <a:p>
            <a:r>
              <a:rPr lang="en-GB" dirty="0"/>
              <a:t>Agenda For today</a:t>
            </a:r>
          </a:p>
        </p:txBody>
      </p:sp>
      <p:graphicFrame>
        <p:nvGraphicFramePr>
          <p:cNvPr id="7" name="Table 7">
            <a:extLst>
              <a:ext uri="{FF2B5EF4-FFF2-40B4-BE49-F238E27FC236}">
                <a16:creationId xmlns:a16="http://schemas.microsoft.com/office/drawing/2014/main" id="{F86CF725-B62F-45BF-428A-61A8EEF73994}"/>
              </a:ext>
            </a:extLst>
          </p:cNvPr>
          <p:cNvGraphicFramePr>
            <a:graphicFrameLocks noGrp="1"/>
          </p:cNvGraphicFramePr>
          <p:nvPr>
            <p:ph type="tbl" sz="quarter" idx="10"/>
            <p:extLst>
              <p:ext uri="{D42A27DB-BD31-4B8C-83A1-F6EECF244321}">
                <p14:modId xmlns:p14="http://schemas.microsoft.com/office/powerpoint/2010/main" val="2097396241"/>
              </p:ext>
            </p:extLst>
          </p:nvPr>
        </p:nvGraphicFramePr>
        <p:xfrm>
          <a:off x="838199" y="1281082"/>
          <a:ext cx="9284855" cy="4728293"/>
        </p:xfrm>
        <a:graphic>
          <a:graphicData uri="http://schemas.openxmlformats.org/drawingml/2006/table">
            <a:tbl>
              <a:tblPr firstRow="1" bandRow="1">
                <a:tableStyleId>{F5AB1C69-6EDB-4FF4-983F-18BD219EF322}</a:tableStyleId>
              </a:tblPr>
              <a:tblGrid>
                <a:gridCol w="426579">
                  <a:extLst>
                    <a:ext uri="{9D8B030D-6E8A-4147-A177-3AD203B41FA5}">
                      <a16:colId xmlns:a16="http://schemas.microsoft.com/office/drawing/2014/main" val="2119900406"/>
                    </a:ext>
                  </a:extLst>
                </a:gridCol>
                <a:gridCol w="5101838">
                  <a:extLst>
                    <a:ext uri="{9D8B030D-6E8A-4147-A177-3AD203B41FA5}">
                      <a16:colId xmlns:a16="http://schemas.microsoft.com/office/drawing/2014/main" val="1426387120"/>
                    </a:ext>
                  </a:extLst>
                </a:gridCol>
                <a:gridCol w="1435224">
                  <a:extLst>
                    <a:ext uri="{9D8B030D-6E8A-4147-A177-3AD203B41FA5}">
                      <a16:colId xmlns:a16="http://schemas.microsoft.com/office/drawing/2014/main" val="4252645404"/>
                    </a:ext>
                  </a:extLst>
                </a:gridCol>
                <a:gridCol w="2321214">
                  <a:extLst>
                    <a:ext uri="{9D8B030D-6E8A-4147-A177-3AD203B41FA5}">
                      <a16:colId xmlns:a16="http://schemas.microsoft.com/office/drawing/2014/main" val="1893307877"/>
                    </a:ext>
                  </a:extLst>
                </a:gridCol>
              </a:tblGrid>
              <a:tr h="393270">
                <a:tc>
                  <a:txBody>
                    <a:bodyPr/>
                    <a:lstStyle/>
                    <a:p>
                      <a:endParaRPr lang="en-GB" sz="1600" cap="all" spc="300" baseline="0" dirty="0">
                        <a:latin typeface="Roboto" panose="02000000000000000000" pitchFamily="2" charset="0"/>
                        <a:ea typeface="Roboto" panose="02000000000000000000" pitchFamily="2"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cap="all" spc="300" baseline="0" dirty="0">
                          <a:latin typeface="Roboto" panose="02000000000000000000" pitchFamily="2" charset="0"/>
                          <a:ea typeface="Roboto" panose="02000000000000000000" pitchFamily="2" charset="0"/>
                        </a:rPr>
                        <a:t>Agenda Item</a:t>
                      </a:r>
                    </a:p>
                  </a:txBody>
                  <a:tcPr anchor="ctr"/>
                </a:tc>
                <a:tc>
                  <a:txBody>
                    <a:bodyPr/>
                    <a:lstStyle/>
                    <a:p>
                      <a:pPr algn="ctr"/>
                      <a:r>
                        <a:rPr lang="en-GB" sz="1600" cap="all" spc="300" baseline="0" dirty="0">
                          <a:latin typeface="Roboto" panose="02000000000000000000" pitchFamily="2" charset="0"/>
                          <a:ea typeface="Roboto" panose="02000000000000000000" pitchFamily="2" charset="0"/>
                        </a:rPr>
                        <a:t>TIME</a:t>
                      </a:r>
                    </a:p>
                  </a:txBody>
                  <a:tcPr anchor="ctr"/>
                </a:tc>
                <a:tc>
                  <a:txBody>
                    <a:bodyPr/>
                    <a:lstStyle/>
                    <a:p>
                      <a:r>
                        <a:rPr lang="en-GB" sz="1600" cap="all" spc="300" baseline="0" dirty="0">
                          <a:latin typeface="Roboto" panose="02000000000000000000" pitchFamily="2" charset="0"/>
                          <a:ea typeface="Roboto" panose="02000000000000000000" pitchFamily="2" charset="0"/>
                        </a:rPr>
                        <a:t>LEAD</a:t>
                      </a:r>
                    </a:p>
                  </a:txBody>
                  <a:tcPr anchor="ctr"/>
                </a:tc>
                <a:extLst>
                  <a:ext uri="{0D108BD9-81ED-4DB2-BD59-A6C34878D82A}">
                    <a16:rowId xmlns:a16="http://schemas.microsoft.com/office/drawing/2014/main" val="677238016"/>
                  </a:ext>
                </a:extLst>
              </a:tr>
              <a:tr h="393270">
                <a:tc>
                  <a:txBody>
                    <a:bodyPr/>
                    <a:lstStyle/>
                    <a:p>
                      <a:r>
                        <a:rPr lang="en-GB" sz="1000">
                          <a:effectLst/>
                          <a:latin typeface="Roboto Slab" pitchFamily="2" charset="0"/>
                          <a:ea typeface="Calibri" panose="020F0502020204030204" pitchFamily="34" charset="0"/>
                          <a:cs typeface="Arial" panose="020B0604020202020204" pitchFamily="34" charset="0"/>
                        </a:rPr>
                        <a:t>1</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r>
                        <a:rPr lang="en-GB" sz="1200" b="1">
                          <a:effectLst/>
                          <a:latin typeface="+mn-lt"/>
                          <a:ea typeface="Calibri" panose="020F0502020204030204" pitchFamily="34" charset="0"/>
                          <a:cs typeface="Arial" panose="020B0604020202020204" pitchFamily="34" charset="0"/>
                        </a:rPr>
                        <a:t>Introductions and agreement of agenda</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n-GB" sz="1200" b="0">
                          <a:effectLst/>
                          <a:latin typeface="+mn-lt"/>
                          <a:ea typeface="Calibri" panose="020F0502020204030204" pitchFamily="34" charset="0"/>
                          <a:cs typeface="Times New Roman" panose="02020603050405020304" pitchFamily="18" charset="0"/>
                        </a:rPr>
                        <a:t>10:00</a:t>
                      </a:r>
                    </a:p>
                  </a:txBody>
                  <a:tcPr marL="68580" marR="68580" marT="0" marB="0" anchor="ctr"/>
                </a:tc>
                <a:tc>
                  <a:txBody>
                    <a:bodyPr/>
                    <a:lstStyle/>
                    <a:p>
                      <a:r>
                        <a:rPr lang="en-GB" sz="1200" b="0" dirty="0">
                          <a:effectLst/>
                          <a:latin typeface="+mn-lt"/>
                          <a:ea typeface="Calibri" panose="020F0502020204030204" pitchFamily="34" charset="0"/>
                          <a:cs typeface="Times New Roman" panose="02020603050405020304" pitchFamily="18" charset="0"/>
                        </a:rPr>
                        <a:t>Chair</a:t>
                      </a:r>
                    </a:p>
                  </a:txBody>
                  <a:tcPr marL="68580" marR="68580" marT="0" marB="0" anchor="ctr"/>
                </a:tc>
                <a:extLst>
                  <a:ext uri="{0D108BD9-81ED-4DB2-BD59-A6C34878D82A}">
                    <a16:rowId xmlns:a16="http://schemas.microsoft.com/office/drawing/2014/main" val="1597326714"/>
                  </a:ext>
                </a:extLst>
              </a:tr>
              <a:tr h="393270">
                <a:tc>
                  <a:txBody>
                    <a:bodyPr/>
                    <a:lstStyle/>
                    <a:p>
                      <a:r>
                        <a:rPr lang="en-GB" sz="1000">
                          <a:effectLst/>
                          <a:latin typeface="Roboto Slab" pitchFamily="2" charset="0"/>
                          <a:ea typeface="Calibri" panose="020F0502020204030204" pitchFamily="34" charset="0"/>
                          <a:cs typeface="Arial" panose="020B0604020202020204" pitchFamily="34" charset="0"/>
                        </a:rPr>
                        <a:t>2</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r>
                        <a:rPr lang="en-GB" sz="1200" b="1" dirty="0">
                          <a:effectLst/>
                          <a:latin typeface="+mn-lt"/>
                          <a:ea typeface="Calibri" panose="020F0502020204030204" pitchFamily="34" charset="0"/>
                          <a:cs typeface="Arial" panose="020B0604020202020204" pitchFamily="34" charset="0"/>
                        </a:rPr>
                        <a:t>Data Cleanse update</a:t>
                      </a:r>
                      <a:endParaRPr lang="en-GB" sz="1200" dirty="0">
                        <a:effectLst/>
                        <a:latin typeface="+mn-lt"/>
                        <a:ea typeface="Calibri" panose="020F0502020204030204" pitchFamily="34" charset="0"/>
                        <a:cs typeface="Times New Roman" panose="02020603050405020304" pitchFamily="18" charset="0"/>
                      </a:endParaRPr>
                    </a:p>
                    <a:p>
                      <a:r>
                        <a:rPr lang="en-GB" sz="1200" b="1" dirty="0">
                          <a:effectLst/>
                          <a:latin typeface="+mn-lt"/>
                          <a:ea typeface="Calibri" panose="020F0502020204030204" pitchFamily="34" charset="0"/>
                          <a:cs typeface="Arial" panose="020B0604020202020204" pitchFamily="34" charset="0"/>
                        </a:rPr>
                        <a:t> - Data Cleanse issues log</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n-GB" sz="1200" b="0" dirty="0">
                          <a:effectLst/>
                          <a:latin typeface="+mn-lt"/>
                          <a:ea typeface="Calibri" panose="020F0502020204030204" pitchFamily="34" charset="0"/>
                          <a:cs typeface="Arial" panose="020B0604020202020204" pitchFamily="34" charset="0"/>
                        </a:rPr>
                        <a:t>10.05</a:t>
                      </a:r>
                      <a:endParaRPr lang="en-GB" sz="12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r>
                        <a:rPr lang="en-GB" sz="1200" b="0">
                          <a:effectLst/>
                          <a:latin typeface="+mn-lt"/>
                          <a:ea typeface="Calibri" panose="020F0502020204030204" pitchFamily="34" charset="0"/>
                          <a:cs typeface="Times New Roman" panose="02020603050405020304" pitchFamily="18" charset="0"/>
                        </a:rPr>
                        <a:t>Performance assurance team</a:t>
                      </a:r>
                    </a:p>
                  </a:txBody>
                  <a:tcPr marL="68580" marR="68580" marT="0" marB="0" anchor="ctr"/>
                </a:tc>
                <a:extLst>
                  <a:ext uri="{0D108BD9-81ED-4DB2-BD59-A6C34878D82A}">
                    <a16:rowId xmlns:a16="http://schemas.microsoft.com/office/drawing/2014/main" val="2914561477"/>
                  </a:ext>
                </a:extLst>
              </a:tr>
              <a:tr h="393270">
                <a:tc>
                  <a:txBody>
                    <a:bodyPr/>
                    <a:lstStyle/>
                    <a:p>
                      <a:r>
                        <a:rPr lang="en-GB" sz="1000">
                          <a:effectLst/>
                          <a:latin typeface="Roboto Slab" pitchFamily="2" charset="0"/>
                          <a:ea typeface="Calibri" panose="020F0502020204030204" pitchFamily="34" charset="0"/>
                          <a:cs typeface="Arial" panose="020B0604020202020204" pitchFamily="34" charset="0"/>
                        </a:rPr>
                        <a:t>3</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pPr>
                      <a:r>
                        <a:rPr lang="en-GB" sz="1200" b="1" dirty="0">
                          <a:effectLst/>
                          <a:latin typeface="+mn-lt"/>
                          <a:ea typeface="Calibri" panose="020F0502020204030204" pitchFamily="34" charset="0"/>
                          <a:cs typeface="Arial" panose="020B0604020202020204" pitchFamily="34" charset="0"/>
                        </a:rPr>
                        <a:t>April 2023 REC release and Metering Code of Practice Consolidation</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n-GB" sz="1200" b="0">
                          <a:effectLst/>
                          <a:latin typeface="+mn-lt"/>
                          <a:ea typeface="Calibri" panose="020F0502020204030204" pitchFamily="34" charset="0"/>
                          <a:cs typeface="Arial" panose="020B0604020202020204" pitchFamily="34" charset="0"/>
                        </a:rPr>
                        <a:t>10.40</a:t>
                      </a:r>
                      <a:endParaRPr lang="en-GB" sz="1200" b="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r>
                        <a:rPr lang="en-GB" sz="1200" b="0">
                          <a:effectLst/>
                          <a:latin typeface="+mn-lt"/>
                          <a:ea typeface="Calibri" panose="020F0502020204030204" pitchFamily="34" charset="0"/>
                          <a:cs typeface="Times New Roman" panose="02020603050405020304" pitchFamily="18" charset="0"/>
                        </a:rPr>
                        <a:t>REC Release Manager</a:t>
                      </a:r>
                    </a:p>
                  </a:txBody>
                  <a:tcPr marL="68580" marR="68580" marT="0" marB="0" anchor="ctr"/>
                </a:tc>
                <a:extLst>
                  <a:ext uri="{0D108BD9-81ED-4DB2-BD59-A6C34878D82A}">
                    <a16:rowId xmlns:a16="http://schemas.microsoft.com/office/drawing/2014/main" val="826957991"/>
                  </a:ext>
                </a:extLst>
              </a:tr>
              <a:tr h="393270">
                <a:tc>
                  <a:txBody>
                    <a:bodyPr/>
                    <a:lstStyle/>
                    <a:p>
                      <a:r>
                        <a:rPr lang="en-GB" sz="1000">
                          <a:effectLst/>
                          <a:latin typeface="Roboto Slab" pitchFamily="2" charset="0"/>
                          <a:ea typeface="Calibri" panose="020F0502020204030204" pitchFamily="34" charset="0"/>
                          <a:cs typeface="Arial" panose="020B0604020202020204" pitchFamily="34" charset="0"/>
                        </a:rPr>
                        <a:t>4</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pPr>
                      <a:r>
                        <a:rPr lang="en-GB" sz="1200" b="1">
                          <a:effectLst/>
                          <a:latin typeface="+mn-lt"/>
                          <a:ea typeface="Calibri" panose="020F0502020204030204" pitchFamily="34" charset="0"/>
                          <a:cs typeface="Arial" panose="020B0604020202020204" pitchFamily="34" charset="0"/>
                        </a:rPr>
                        <a:t>Code Road Map</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n-GB" sz="1200" b="0">
                          <a:effectLst/>
                          <a:latin typeface="+mn-lt"/>
                          <a:ea typeface="Calibri" panose="020F0502020204030204" pitchFamily="34" charset="0"/>
                          <a:cs typeface="Arial" panose="020B0604020202020204" pitchFamily="34" charset="0"/>
                        </a:rPr>
                        <a:t>11.00</a:t>
                      </a:r>
                      <a:endParaRPr lang="en-GB" sz="1200" b="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r>
                        <a:rPr lang="en-GB" sz="1200" b="0">
                          <a:effectLst/>
                          <a:latin typeface="+mn-lt"/>
                          <a:ea typeface="Calibri" panose="020F0502020204030204" pitchFamily="34" charset="0"/>
                          <a:cs typeface="Times New Roman" panose="02020603050405020304" pitchFamily="18" charset="0"/>
                        </a:rPr>
                        <a:t>REC</a:t>
                      </a:r>
                    </a:p>
                  </a:txBody>
                  <a:tcPr marL="68580" marR="68580" marT="0" marB="0" anchor="ctr"/>
                </a:tc>
                <a:extLst>
                  <a:ext uri="{0D108BD9-81ED-4DB2-BD59-A6C34878D82A}">
                    <a16:rowId xmlns:a16="http://schemas.microsoft.com/office/drawing/2014/main" val="3636049273"/>
                  </a:ext>
                </a:extLst>
              </a:tr>
              <a:tr h="393270">
                <a:tc>
                  <a:txBody>
                    <a:bodyPr/>
                    <a:lstStyle/>
                    <a:p>
                      <a:r>
                        <a:rPr lang="en-GB" sz="1000">
                          <a:effectLst/>
                          <a:latin typeface="Roboto Slab" pitchFamily="2" charset="0"/>
                          <a:ea typeface="Calibri" panose="020F0502020204030204" pitchFamily="34" charset="0"/>
                          <a:cs typeface="Arial" panose="020B0604020202020204" pitchFamily="34" charset="0"/>
                        </a:rPr>
                        <a:t>5a</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r>
                        <a:rPr lang="en-GB" sz="1200" b="1" dirty="0">
                          <a:effectLst/>
                          <a:latin typeface="+mn-lt"/>
                          <a:ea typeface="Calibri" panose="020F0502020204030204" pitchFamily="34" charset="0"/>
                          <a:cs typeface="Arial" panose="020B0604020202020204" pitchFamily="34" charset="0"/>
                        </a:rPr>
                        <a:t>RIG Issues Update – Issue 02</a:t>
                      </a:r>
                      <a:endParaRPr lang="en-GB" sz="1200" dirty="0">
                        <a:effectLst/>
                        <a:latin typeface="+mn-lt"/>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GB" sz="1200" dirty="0">
                          <a:effectLst/>
                          <a:latin typeface="+mn-lt"/>
                          <a:ea typeface="Calibri" panose="020F0502020204030204" pitchFamily="34" charset="0"/>
                          <a:cs typeface="Arial" panose="020B0604020202020204" pitchFamily="34" charset="0"/>
                        </a:rPr>
                        <a:t>Theft Incentive Scheme – reintroduction of scheme lock out date</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n-GB" sz="1200" b="0">
                          <a:effectLst/>
                          <a:latin typeface="+mn-lt"/>
                          <a:ea typeface="Calibri" panose="020F0502020204030204" pitchFamily="34" charset="0"/>
                          <a:cs typeface="Arial" panose="020B0604020202020204" pitchFamily="34" charset="0"/>
                        </a:rPr>
                        <a:t>11.50</a:t>
                      </a:r>
                      <a:endParaRPr lang="en-GB" sz="1200" b="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r>
                        <a:rPr lang="en-GB" sz="1200" b="0">
                          <a:effectLst/>
                          <a:latin typeface="+mn-lt"/>
                          <a:ea typeface="Calibri" panose="020F0502020204030204" pitchFamily="34" charset="0"/>
                          <a:cs typeface="Times New Roman" panose="02020603050405020304" pitchFamily="18" charset="0"/>
                        </a:rPr>
                        <a:t>Lead Analyst</a:t>
                      </a:r>
                    </a:p>
                  </a:txBody>
                  <a:tcPr marL="68580" marR="68580" marT="0" marB="0" anchor="ctr"/>
                </a:tc>
                <a:extLst>
                  <a:ext uri="{0D108BD9-81ED-4DB2-BD59-A6C34878D82A}">
                    <a16:rowId xmlns:a16="http://schemas.microsoft.com/office/drawing/2014/main" val="247672243"/>
                  </a:ext>
                </a:extLst>
              </a:tr>
              <a:tr h="393270">
                <a:tc>
                  <a:txBody>
                    <a:bodyPr/>
                    <a:lstStyle/>
                    <a:p>
                      <a:r>
                        <a:rPr lang="en-GB" sz="1000">
                          <a:effectLst/>
                          <a:latin typeface="Roboto Slab" pitchFamily="2" charset="0"/>
                          <a:ea typeface="Calibri" panose="020F0502020204030204" pitchFamily="34" charset="0"/>
                          <a:cs typeface="Arial" panose="020B0604020202020204" pitchFamily="34" charset="0"/>
                        </a:rPr>
                        <a:t>5b</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r>
                        <a:rPr lang="en-GB" sz="1200" b="1" dirty="0">
                          <a:effectLst/>
                          <a:latin typeface="+mn-lt"/>
                          <a:ea typeface="Calibri" panose="020F0502020204030204" pitchFamily="34" charset="0"/>
                          <a:cs typeface="Arial" panose="020B0604020202020204" pitchFamily="34" charset="0"/>
                        </a:rPr>
                        <a:t>RIG Issues Update – Issue 07</a:t>
                      </a:r>
                      <a:endParaRPr lang="en-GB" sz="1200" dirty="0">
                        <a:effectLst/>
                        <a:latin typeface="+mn-lt"/>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GB" sz="1200" dirty="0">
                          <a:effectLst/>
                          <a:latin typeface="+mn-lt"/>
                          <a:ea typeface="Calibri" panose="020F0502020204030204" pitchFamily="34" charset="0"/>
                          <a:cs typeface="Arial" panose="020B0604020202020204" pitchFamily="34" charset="0"/>
                        </a:rPr>
                        <a:t>EES API Specification</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n-GB" sz="1200" b="0" dirty="0">
                          <a:effectLst/>
                          <a:latin typeface="+mn-lt"/>
                          <a:ea typeface="Calibri" panose="020F0502020204030204" pitchFamily="34" charset="0"/>
                          <a:cs typeface="Arial" panose="020B0604020202020204" pitchFamily="34" charset="0"/>
                        </a:rPr>
                        <a:t> 11.55</a:t>
                      </a:r>
                      <a:endParaRPr lang="en-GB" sz="12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r>
                        <a:rPr lang="en-GB" sz="1200" b="0">
                          <a:effectLst/>
                          <a:latin typeface="+mn-lt"/>
                          <a:ea typeface="Calibri" panose="020F0502020204030204" pitchFamily="34" charset="0"/>
                          <a:cs typeface="Times New Roman" panose="02020603050405020304" pitchFamily="18" charset="0"/>
                        </a:rPr>
                        <a:t>Lead Analyst</a:t>
                      </a:r>
                    </a:p>
                  </a:txBody>
                  <a:tcPr marL="68580" marR="68580" marT="0" marB="0" anchor="ctr"/>
                </a:tc>
                <a:extLst>
                  <a:ext uri="{0D108BD9-81ED-4DB2-BD59-A6C34878D82A}">
                    <a16:rowId xmlns:a16="http://schemas.microsoft.com/office/drawing/2014/main" val="1353133547"/>
                  </a:ext>
                </a:extLst>
              </a:tr>
              <a:tr h="484853">
                <a:tc>
                  <a:txBody>
                    <a:bodyPr/>
                    <a:lstStyle/>
                    <a:p>
                      <a:r>
                        <a:rPr lang="en-GB" sz="1000">
                          <a:effectLst/>
                          <a:latin typeface="Roboto Slab" pitchFamily="2" charset="0"/>
                          <a:ea typeface="Calibri" panose="020F0502020204030204" pitchFamily="34" charset="0"/>
                          <a:cs typeface="Arial" panose="020B0604020202020204" pitchFamily="34" charset="0"/>
                        </a:rPr>
                        <a:t>5c</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r>
                        <a:rPr lang="en-GB" sz="1200" b="1">
                          <a:effectLst/>
                          <a:latin typeface="+mn-lt"/>
                          <a:ea typeface="Calibri" panose="020F0502020204030204" pitchFamily="34" charset="0"/>
                          <a:cs typeface="Arial" panose="020B0604020202020204" pitchFamily="34" charset="0"/>
                        </a:rPr>
                        <a:t>RIG Issues Update – Issue 08</a:t>
                      </a:r>
                      <a:endParaRPr lang="en-GB" sz="1200">
                        <a:effectLst/>
                        <a:latin typeface="+mn-lt"/>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GB" sz="1200">
                          <a:effectLst/>
                          <a:latin typeface="+mn-lt"/>
                          <a:ea typeface="Calibri" panose="020F0502020204030204" pitchFamily="34" charset="0"/>
                          <a:cs typeface="Arial" panose="020B0604020202020204" pitchFamily="34" charset="0"/>
                        </a:rPr>
                        <a:t>Should Shipper and Suppliers have the same view in GES, specifically the data items relating to meter read history?</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n-GB" sz="1200" b="0" dirty="0">
                          <a:effectLst/>
                          <a:latin typeface="+mn-lt"/>
                          <a:ea typeface="Calibri" panose="020F0502020204030204" pitchFamily="34" charset="0"/>
                          <a:cs typeface="Arial" panose="020B0604020202020204" pitchFamily="34" charset="0"/>
                        </a:rPr>
                        <a:t> 12.00</a:t>
                      </a:r>
                      <a:endParaRPr lang="en-GB" sz="12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r>
                        <a:rPr lang="en-GB" sz="1200" b="0">
                          <a:effectLst/>
                          <a:latin typeface="+mn-lt"/>
                          <a:ea typeface="Calibri" panose="020F0502020204030204" pitchFamily="34" charset="0"/>
                          <a:cs typeface="Times New Roman" panose="02020603050405020304" pitchFamily="18" charset="0"/>
                        </a:rPr>
                        <a:t>Lead Analyst</a:t>
                      </a:r>
                    </a:p>
                  </a:txBody>
                  <a:tcPr marL="68580" marR="68580" marT="0" marB="0" anchor="ctr"/>
                </a:tc>
                <a:extLst>
                  <a:ext uri="{0D108BD9-81ED-4DB2-BD59-A6C34878D82A}">
                    <a16:rowId xmlns:a16="http://schemas.microsoft.com/office/drawing/2014/main" val="2904727937"/>
                  </a:ext>
                </a:extLst>
              </a:tr>
              <a:tr h="484853">
                <a:tc>
                  <a:txBody>
                    <a:bodyPr/>
                    <a:lstStyle/>
                    <a:p>
                      <a:r>
                        <a:rPr lang="en-GB" sz="1000">
                          <a:effectLst/>
                          <a:latin typeface="Roboto Slab" pitchFamily="2" charset="0"/>
                          <a:ea typeface="Calibri" panose="020F0502020204030204" pitchFamily="34" charset="0"/>
                          <a:cs typeface="Arial" panose="020B0604020202020204" pitchFamily="34" charset="0"/>
                        </a:rPr>
                        <a:t>5d</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r>
                        <a:rPr lang="en-GB" sz="1200" b="1" dirty="0">
                          <a:effectLst/>
                          <a:latin typeface="+mn-lt"/>
                          <a:ea typeface="Calibri" panose="020F0502020204030204" pitchFamily="34" charset="0"/>
                          <a:cs typeface="Arial" panose="020B0604020202020204" pitchFamily="34" charset="0"/>
                        </a:rPr>
                        <a:t>RIG Issues Update – Issue 09</a:t>
                      </a:r>
                      <a:endParaRPr lang="en-GB" sz="1200" dirty="0">
                        <a:effectLst/>
                        <a:latin typeface="+mn-lt"/>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GB" sz="1200" b="0" dirty="0">
                          <a:effectLst/>
                          <a:latin typeface="+mn-lt"/>
                          <a:ea typeface="Calibri" panose="020F0502020204030204" pitchFamily="34" charset="0"/>
                          <a:cs typeface="Arial" panose="020B0604020202020204" pitchFamily="34" charset="0"/>
                        </a:rPr>
                        <a:t>DNO B Code Escalations – Where B code timeframes have exceeded 41 working days is there a way to escalate to the DBO?</a:t>
                      </a:r>
                      <a:endParaRPr lang="en-GB" sz="12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n-GB" sz="1200" b="0" dirty="0">
                          <a:effectLst/>
                          <a:latin typeface="+mn-lt"/>
                          <a:ea typeface="Calibri" panose="020F0502020204030204" pitchFamily="34" charset="0"/>
                          <a:cs typeface="Arial" panose="020B0604020202020204" pitchFamily="34" charset="0"/>
                        </a:rPr>
                        <a:t> 12.05</a:t>
                      </a:r>
                      <a:endParaRPr lang="en-GB" sz="12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r>
                        <a:rPr lang="en-GB" sz="1200" b="0" dirty="0">
                          <a:effectLst/>
                          <a:latin typeface="+mn-lt"/>
                          <a:ea typeface="Calibri" panose="020F0502020204030204" pitchFamily="34" charset="0"/>
                          <a:cs typeface="Times New Roman" panose="02020603050405020304" pitchFamily="18" charset="0"/>
                        </a:rPr>
                        <a:t>Lead Analyst</a:t>
                      </a:r>
                    </a:p>
                  </a:txBody>
                  <a:tcPr marL="68580" marR="68580" marT="0" marB="0" anchor="ctr"/>
                </a:tc>
                <a:extLst>
                  <a:ext uri="{0D108BD9-81ED-4DB2-BD59-A6C34878D82A}">
                    <a16:rowId xmlns:a16="http://schemas.microsoft.com/office/drawing/2014/main" val="855070940"/>
                  </a:ext>
                </a:extLst>
              </a:tr>
              <a:tr h="484853">
                <a:tc>
                  <a:txBody>
                    <a:bodyPr/>
                    <a:lstStyle/>
                    <a:p>
                      <a:r>
                        <a:rPr lang="en-GB" sz="1200" dirty="0">
                          <a:effectLst/>
                          <a:latin typeface="Calibri" panose="020F0502020204030204" pitchFamily="34" charset="0"/>
                          <a:ea typeface="Calibri" panose="020F0502020204030204" pitchFamily="34" charset="0"/>
                          <a:cs typeface="Times New Roman" panose="02020603050405020304" pitchFamily="18" charset="0"/>
                        </a:rPr>
                        <a:t>5e</a:t>
                      </a:r>
                    </a:p>
                  </a:txBody>
                  <a:tcPr marL="68580" marR="68580" marT="0" marB="0" anchor="ctr"/>
                </a:tc>
                <a:tc>
                  <a:txBody>
                    <a:bodyPr/>
                    <a:lstStyle/>
                    <a:p>
                      <a:pPr marL="0" lvl="0" indent="0">
                        <a:buFont typeface="Symbol" panose="05050102010706020507" pitchFamily="18" charset="2"/>
                        <a:buNone/>
                      </a:pPr>
                      <a:r>
                        <a:rPr lang="en-GB" sz="1200" b="1" dirty="0">
                          <a:effectLst/>
                          <a:latin typeface="+mn-lt"/>
                          <a:ea typeface="Calibri" panose="020F0502020204030204" pitchFamily="34" charset="0"/>
                          <a:cs typeface="Times New Roman" panose="02020603050405020304" pitchFamily="18" charset="0"/>
                        </a:rPr>
                        <a:t>RIG Issues Update – Issue 10</a:t>
                      </a:r>
                    </a:p>
                    <a:p>
                      <a:pPr marL="171450" lvl="0" indent="-171450">
                        <a:buFont typeface="Arial" panose="020B0604020202020204" pitchFamily="34" charset="0"/>
                        <a:buChar char="•"/>
                      </a:pPr>
                      <a:r>
                        <a:rPr lang="en-GB" sz="1200" b="0" dirty="0">
                          <a:effectLst/>
                          <a:latin typeface="+mn-lt"/>
                          <a:ea typeface="Calibri" panose="020F0502020204030204" pitchFamily="34" charset="0"/>
                          <a:cs typeface="Times New Roman" panose="02020603050405020304" pitchFamily="18" charset="0"/>
                        </a:rPr>
                        <a:t>R0021 questions on implementation</a:t>
                      </a:r>
                    </a:p>
                  </a:txBody>
                  <a:tcPr marL="68580" marR="68580" marT="0" marB="0" anchor="ctr"/>
                </a:tc>
                <a:tc>
                  <a:txBody>
                    <a:bodyPr/>
                    <a:lstStyle/>
                    <a:p>
                      <a:pPr algn="ctr"/>
                      <a:r>
                        <a:rPr lang="en-GB" sz="1200" b="0" dirty="0">
                          <a:effectLst/>
                          <a:latin typeface="+mn-lt"/>
                          <a:ea typeface="Calibri" panose="020F0502020204030204" pitchFamily="34" charset="0"/>
                          <a:cs typeface="Times New Roman" panose="02020603050405020304" pitchFamily="18" charset="0"/>
                        </a:rPr>
                        <a:t>12.15</a:t>
                      </a:r>
                    </a:p>
                  </a:txBody>
                  <a:tcPr marL="68580" marR="68580" marT="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effectLst/>
                          <a:latin typeface="+mn-lt"/>
                          <a:ea typeface="Calibri" panose="020F0502020204030204" pitchFamily="34" charset="0"/>
                          <a:cs typeface="Times New Roman" panose="02020603050405020304" pitchFamily="18" charset="0"/>
                        </a:rPr>
                        <a:t>Lead Analyst</a:t>
                      </a:r>
                    </a:p>
                    <a:p>
                      <a:endParaRPr lang="en-GB" sz="1200" b="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38452183"/>
                  </a:ext>
                </a:extLst>
              </a:tr>
              <a:tr h="393270">
                <a:tc>
                  <a:txBody>
                    <a:bodyPr/>
                    <a:lstStyle/>
                    <a:p>
                      <a:r>
                        <a:rPr lang="en-GB" sz="1000">
                          <a:effectLst/>
                          <a:latin typeface="Roboto Slab" pitchFamily="2" charset="0"/>
                          <a:ea typeface="Calibri" panose="020F0502020204030204" pitchFamily="34" charset="0"/>
                          <a:cs typeface="Arial" panose="020B0604020202020204" pitchFamily="34" charset="0"/>
                        </a:rPr>
                        <a:t>6</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r>
                        <a:rPr lang="en-GB" sz="1100" b="1" dirty="0">
                          <a:effectLst/>
                          <a:latin typeface="+mn-lt"/>
                          <a:ea typeface="Calibri" panose="020F0502020204030204" pitchFamily="34" charset="0"/>
                          <a:cs typeface="Arial" panose="020B0604020202020204" pitchFamily="34" charset="0"/>
                        </a:rPr>
                        <a:t>Close</a:t>
                      </a:r>
                      <a:endParaRPr lang="en-GB" sz="11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n-GB" sz="1200" b="0" dirty="0">
                          <a:effectLst/>
                          <a:latin typeface="+mn-lt"/>
                          <a:ea typeface="Calibri" panose="020F0502020204030204" pitchFamily="34" charset="0"/>
                          <a:cs typeface="Times New Roman" panose="02020603050405020304" pitchFamily="18" charset="0"/>
                        </a:rPr>
                        <a:t>13.00</a:t>
                      </a:r>
                    </a:p>
                  </a:txBody>
                  <a:tcPr marL="68580" marR="68580" marT="0" marB="0" anchor="ctr"/>
                </a:tc>
                <a:tc>
                  <a:txBody>
                    <a:bodyPr/>
                    <a:lstStyle/>
                    <a:p>
                      <a:r>
                        <a:rPr lang="en-GB" sz="1200" b="0" dirty="0">
                          <a:effectLst/>
                          <a:latin typeface="+mn-lt"/>
                          <a:ea typeface="Calibri" panose="020F0502020204030204" pitchFamily="34" charset="0"/>
                          <a:cs typeface="Times New Roman" panose="02020603050405020304" pitchFamily="18" charset="0"/>
                        </a:rPr>
                        <a:t>Chair</a:t>
                      </a:r>
                    </a:p>
                  </a:txBody>
                  <a:tcPr marL="68580" marR="68580" marT="0" marB="0" anchor="ctr"/>
                </a:tc>
                <a:extLst>
                  <a:ext uri="{0D108BD9-81ED-4DB2-BD59-A6C34878D82A}">
                    <a16:rowId xmlns:a16="http://schemas.microsoft.com/office/drawing/2014/main" val="2276711481"/>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dirty="0">
                <a:latin typeface="Roboto"/>
                <a:ea typeface="Roboto"/>
                <a:cs typeface="Roboto"/>
              </a:rPr>
              <a:t>2. Data cleanse update – issues </a:t>
            </a:r>
            <a:br>
              <a:rPr lang="en-GB" dirty="0">
                <a:latin typeface="Roboto"/>
                <a:ea typeface="Roboto"/>
                <a:cs typeface="Roboto"/>
              </a:rPr>
            </a:br>
            <a:endParaRPr lang="en-GB" dirty="0"/>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REC performance assurance team</a:t>
            </a:r>
          </a:p>
        </p:txBody>
      </p:sp>
    </p:spTree>
    <p:extLst>
      <p:ext uri="{BB962C8B-B14F-4D97-AF65-F5344CB8AC3E}">
        <p14:creationId xmlns:p14="http://schemas.microsoft.com/office/powerpoint/2010/main" val="782947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a:xfrm>
            <a:off x="838200" y="365125"/>
            <a:ext cx="9284855" cy="660111"/>
          </a:xfrm>
        </p:spPr>
        <p:txBody>
          <a:bodyPr anchor="ctr">
            <a:normAutofit/>
          </a:bodyPr>
          <a:lstStyle/>
          <a:p>
            <a:r>
              <a:rPr lang="en-GB" dirty="0"/>
              <a:t>Data cleanse issues log</a:t>
            </a:r>
          </a:p>
        </p:txBody>
      </p:sp>
      <p:pic>
        <p:nvPicPr>
          <p:cNvPr id="5" name="Picture 4">
            <a:extLst>
              <a:ext uri="{FF2B5EF4-FFF2-40B4-BE49-F238E27FC236}">
                <a16:creationId xmlns:a16="http://schemas.microsoft.com/office/drawing/2014/main" id="{EBA1671E-5DFD-3163-8E7D-D63255C19F6B}"/>
              </a:ext>
            </a:extLst>
          </p:cNvPr>
          <p:cNvPicPr>
            <a:picLocks noChangeAspect="1"/>
          </p:cNvPicPr>
          <p:nvPr/>
        </p:nvPicPr>
        <p:blipFill>
          <a:blip r:embed="rId2"/>
          <a:stretch>
            <a:fillRect/>
          </a:stretch>
        </p:blipFill>
        <p:spPr>
          <a:xfrm>
            <a:off x="617118" y="908637"/>
            <a:ext cx="9674962" cy="5949362"/>
          </a:xfrm>
          <a:prstGeom prst="rect">
            <a:avLst/>
          </a:prstGeom>
        </p:spPr>
      </p:pic>
    </p:spTree>
    <p:extLst>
      <p:ext uri="{BB962C8B-B14F-4D97-AF65-F5344CB8AC3E}">
        <p14:creationId xmlns:p14="http://schemas.microsoft.com/office/powerpoint/2010/main" val="629995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dirty="0"/>
              <a:t>DATA CLEANSE cp UPDATE</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Lewis Williams &amp; Andrew </a:t>
            </a:r>
            <a:r>
              <a:rPr lang="en-GB" dirty="0" err="1"/>
              <a:t>waghorn</a:t>
            </a:r>
            <a:endParaRPr lang="en-GB" dirty="0"/>
          </a:p>
        </p:txBody>
      </p:sp>
    </p:spTree>
    <p:extLst>
      <p:ext uri="{BB962C8B-B14F-4D97-AF65-F5344CB8AC3E}">
        <p14:creationId xmlns:p14="http://schemas.microsoft.com/office/powerpoint/2010/main" val="1410170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6ABA7-1813-4921-958E-E533DC416C6C}"/>
              </a:ext>
            </a:extLst>
          </p:cNvPr>
          <p:cNvSpPr>
            <a:spLocks noGrp="1"/>
          </p:cNvSpPr>
          <p:nvPr>
            <p:ph type="ctrTitle"/>
          </p:nvPr>
        </p:nvSpPr>
        <p:spPr>
          <a:xfrm>
            <a:off x="2382253" y="675436"/>
            <a:ext cx="9144000" cy="678445"/>
          </a:xfrm>
        </p:spPr>
        <p:txBody>
          <a:bodyPr>
            <a:normAutofit/>
          </a:bodyPr>
          <a:lstStyle/>
          <a:p>
            <a:r>
              <a:rPr lang="en-GB" sz="2400" dirty="0"/>
              <a:t>Change PROPOSAL C3-0042 </a:t>
            </a:r>
          </a:p>
        </p:txBody>
      </p:sp>
      <p:pic>
        <p:nvPicPr>
          <p:cNvPr id="4" name="Picture 3">
            <a:extLst>
              <a:ext uri="{FF2B5EF4-FFF2-40B4-BE49-F238E27FC236}">
                <a16:creationId xmlns:a16="http://schemas.microsoft.com/office/drawing/2014/main" id="{618361EC-EC7C-413F-8525-C069BC89FD85}"/>
              </a:ext>
            </a:extLst>
          </p:cNvPr>
          <p:cNvPicPr>
            <a:picLocks noChangeAspect="1"/>
          </p:cNvPicPr>
          <p:nvPr/>
        </p:nvPicPr>
        <p:blipFill>
          <a:blip r:embed="rId2"/>
          <a:stretch>
            <a:fillRect/>
          </a:stretch>
        </p:blipFill>
        <p:spPr>
          <a:xfrm>
            <a:off x="858191" y="1720739"/>
            <a:ext cx="10475617" cy="4434770"/>
          </a:xfrm>
          <a:prstGeom prst="rect">
            <a:avLst/>
          </a:prstGeom>
        </p:spPr>
      </p:pic>
      <p:sp>
        <p:nvSpPr>
          <p:cNvPr id="5" name="Rectangle 4">
            <a:extLst>
              <a:ext uri="{FF2B5EF4-FFF2-40B4-BE49-F238E27FC236}">
                <a16:creationId xmlns:a16="http://schemas.microsoft.com/office/drawing/2014/main" id="{F08B78C1-CA6E-4109-9EBE-EB332585B7B4}"/>
              </a:ext>
            </a:extLst>
          </p:cNvPr>
          <p:cNvSpPr/>
          <p:nvPr/>
        </p:nvSpPr>
        <p:spPr>
          <a:xfrm>
            <a:off x="4981074" y="4415588"/>
            <a:ext cx="2021305" cy="553454"/>
          </a:xfrm>
          <a:prstGeom prst="rect">
            <a:avLst/>
          </a:prstGeom>
          <a:noFill/>
          <a:ln w="28575">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oboto Slab"/>
              <a:ea typeface="+mn-ea"/>
              <a:cs typeface="+mn-cs"/>
            </a:endParaRPr>
          </a:p>
        </p:txBody>
      </p:sp>
      <p:sp>
        <p:nvSpPr>
          <p:cNvPr id="8" name="Rectangle 7">
            <a:extLst>
              <a:ext uri="{FF2B5EF4-FFF2-40B4-BE49-F238E27FC236}">
                <a16:creationId xmlns:a16="http://schemas.microsoft.com/office/drawing/2014/main" id="{84A922A3-1D42-4BDB-A2F6-CDBAFB2AFB76}"/>
              </a:ext>
            </a:extLst>
          </p:cNvPr>
          <p:cNvSpPr/>
          <p:nvPr/>
        </p:nvSpPr>
        <p:spPr>
          <a:xfrm>
            <a:off x="858191" y="3513221"/>
            <a:ext cx="1070811" cy="228600"/>
          </a:xfrm>
          <a:prstGeom prst="rect">
            <a:avLst/>
          </a:prstGeom>
          <a:noFill/>
          <a:ln w="28575">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oboto Slab"/>
              <a:ea typeface="+mn-ea"/>
              <a:cs typeface="+mn-cs"/>
            </a:endParaRPr>
          </a:p>
        </p:txBody>
      </p:sp>
    </p:spTree>
    <p:extLst>
      <p:ext uri="{BB962C8B-B14F-4D97-AF65-F5344CB8AC3E}">
        <p14:creationId xmlns:p14="http://schemas.microsoft.com/office/powerpoint/2010/main" val="1668987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6ABA7-1813-4921-958E-E533DC416C6C}"/>
              </a:ext>
            </a:extLst>
          </p:cNvPr>
          <p:cNvSpPr>
            <a:spLocks noGrp="1"/>
          </p:cNvSpPr>
          <p:nvPr>
            <p:ph type="ctrTitle"/>
          </p:nvPr>
        </p:nvSpPr>
        <p:spPr>
          <a:xfrm>
            <a:off x="2382253" y="675436"/>
            <a:ext cx="9144000" cy="678445"/>
          </a:xfrm>
        </p:spPr>
        <p:txBody>
          <a:bodyPr>
            <a:normAutofit/>
          </a:bodyPr>
          <a:lstStyle/>
          <a:p>
            <a:r>
              <a:rPr lang="en-GB" sz="2400" dirty="0"/>
              <a:t>Change PROPOSAL C3-0042 </a:t>
            </a:r>
          </a:p>
        </p:txBody>
      </p:sp>
      <p:sp>
        <p:nvSpPr>
          <p:cNvPr id="7" name="Text Placeholder 3">
            <a:extLst>
              <a:ext uri="{FF2B5EF4-FFF2-40B4-BE49-F238E27FC236}">
                <a16:creationId xmlns:a16="http://schemas.microsoft.com/office/drawing/2014/main" id="{F0D23CF5-8A6E-4499-B9BF-53A37835658D}"/>
              </a:ext>
            </a:extLst>
          </p:cNvPr>
          <p:cNvSpPr txBox="1">
            <a:spLocks/>
          </p:cNvSpPr>
          <p:nvPr/>
        </p:nvSpPr>
        <p:spPr>
          <a:xfrm>
            <a:off x="2382254" y="1956867"/>
            <a:ext cx="9143999" cy="3962514"/>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24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rPr>
              <a:t>Summary</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a:ea typeface="Roboto"/>
                <a:cs typeface="Roboto"/>
              </a:rPr>
              <a:t>Addition of the Movement Report to the REC Performance Assurance Dashboard.</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a:ea typeface="Roboto"/>
                <a:cs typeface="Roboto"/>
              </a:rPr>
              <a:t>Separation of the No Meter MTC Report into two sub-reports.</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a:ea typeface="Roboto"/>
                <a:cs typeface="Roboto"/>
              </a:rPr>
              <a:t>Update to the process of dealing with exemptions, so that they remain included in the reporting but flagged as such instead – impacting all reports.</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a:ea typeface="Roboto"/>
                <a:cs typeface="Roboto"/>
              </a:rPr>
              <a:t>Update to the recipient of the Invalid Electricity MAP ID report to the Installing Supplier.</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a:ea typeface="Roboto"/>
                <a:cs typeface="Roboto"/>
              </a:rPr>
              <a:t>Addition of Active Relationship Domestic Premises Indicator (DPI) report (Report AR3F)</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a:ea typeface="Roboto"/>
                <a:cs typeface="Roboto"/>
              </a:rPr>
              <a:t>Addition of Unmetered Domestic Premises Indicator Report</a:t>
            </a:r>
          </a:p>
        </p:txBody>
      </p:sp>
    </p:spTree>
    <p:extLst>
      <p:ext uri="{BB962C8B-B14F-4D97-AF65-F5344CB8AC3E}">
        <p14:creationId xmlns:p14="http://schemas.microsoft.com/office/powerpoint/2010/main" val="41505654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dirty="0"/>
              <a:t>DATA CLEANSE RESULTS UPDATE</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Lewis Williams &amp; Andrew </a:t>
            </a:r>
            <a:r>
              <a:rPr lang="en-GB" dirty="0" err="1"/>
              <a:t>waghorn</a:t>
            </a:r>
            <a:endParaRPr lang="en-GB" dirty="0"/>
          </a:p>
          <a:p>
            <a:endParaRPr lang="en-GB" dirty="0"/>
          </a:p>
        </p:txBody>
      </p:sp>
    </p:spTree>
    <p:extLst>
      <p:ext uri="{BB962C8B-B14F-4D97-AF65-F5344CB8AC3E}">
        <p14:creationId xmlns:p14="http://schemas.microsoft.com/office/powerpoint/2010/main" val="3712291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6ABA7-1813-4921-958E-E533DC416C6C}"/>
              </a:ext>
            </a:extLst>
          </p:cNvPr>
          <p:cNvSpPr>
            <a:spLocks noGrp="1"/>
          </p:cNvSpPr>
          <p:nvPr>
            <p:ph type="ctrTitle"/>
          </p:nvPr>
        </p:nvSpPr>
        <p:spPr>
          <a:xfrm>
            <a:off x="2382253" y="675436"/>
            <a:ext cx="9144000" cy="678445"/>
          </a:xfrm>
        </p:spPr>
        <p:txBody>
          <a:bodyPr>
            <a:normAutofit/>
          </a:bodyPr>
          <a:lstStyle/>
          <a:p>
            <a:r>
              <a:rPr lang="en-GB" sz="2400" dirty="0"/>
              <a:t>Update on MTC Reports</a:t>
            </a:r>
          </a:p>
        </p:txBody>
      </p:sp>
      <p:sp>
        <p:nvSpPr>
          <p:cNvPr id="9" name="Text Placeholder 3">
            <a:extLst>
              <a:ext uri="{FF2B5EF4-FFF2-40B4-BE49-F238E27FC236}">
                <a16:creationId xmlns:a16="http://schemas.microsoft.com/office/drawing/2014/main" id="{159B0F36-E5B1-473B-8E70-4D7A743EBF19}"/>
              </a:ext>
            </a:extLst>
          </p:cNvPr>
          <p:cNvSpPr txBox="1">
            <a:spLocks/>
          </p:cNvSpPr>
          <p:nvPr/>
        </p:nvSpPr>
        <p:spPr>
          <a:xfrm>
            <a:off x="8772814" y="1956867"/>
            <a:ext cx="3064165" cy="3962514"/>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8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rPr>
              <a:t>Summary</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oboto"/>
                <a:ea typeface="Roboto"/>
                <a:cs typeface="Roboto"/>
              </a:rPr>
              <a:t>3A Unflagged has shown a small month-on-month decrease – </a:t>
            </a:r>
            <a:r>
              <a:rPr kumimoji="0" lang="en-GB" sz="1600" b="0" i="0" u="none" strike="noStrike" kern="1200" cap="none" spc="0" normalizeH="0" baseline="0" noProof="0" dirty="0">
                <a:ln>
                  <a:noFill/>
                </a:ln>
                <a:solidFill>
                  <a:srgbClr val="70ADA3"/>
                </a:solidFill>
                <a:effectLst/>
                <a:uLnTx/>
                <a:uFillTx/>
                <a:latin typeface="Roboto"/>
                <a:ea typeface="Roboto"/>
                <a:cs typeface="Roboto"/>
              </a:rPr>
              <a:t>4,152 </a:t>
            </a:r>
            <a:r>
              <a:rPr kumimoji="0" lang="en-GB" sz="1600" b="0" i="0" u="none" strike="noStrike" kern="1200" cap="none" spc="0" normalizeH="0" baseline="0" noProof="0" dirty="0">
                <a:ln>
                  <a:noFill/>
                </a:ln>
                <a:solidFill>
                  <a:srgbClr val="70ADA3"/>
                </a:solidFill>
                <a:effectLst/>
                <a:uLnTx/>
                <a:uFillTx/>
                <a:latin typeface="Roboto"/>
                <a:ea typeface="Roboto"/>
                <a:cs typeface="Roboto"/>
                <a:sym typeface="Wingdings" panose="05000000000000000000" pitchFamily="2" charset="2"/>
              </a:rPr>
              <a:t> 4,022</a:t>
            </a:r>
            <a:endParaRPr kumimoji="0" lang="en-GB" sz="1600" b="0" i="0" u="none" strike="noStrike" kern="1200" cap="none" spc="0" normalizeH="0" baseline="0" noProof="0" dirty="0">
              <a:ln>
                <a:noFill/>
              </a:ln>
              <a:solidFill>
                <a:prstClr val="black"/>
              </a:solidFill>
              <a:effectLst/>
              <a:uLnTx/>
              <a:uFillTx/>
              <a:latin typeface="Roboto"/>
              <a:ea typeface="Roboto"/>
              <a:cs typeface="Roboto"/>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oboto"/>
                <a:ea typeface="Roboto"/>
                <a:cs typeface="Roboto"/>
              </a:rPr>
              <a:t>4A was the only report to show a month-on-month increase from January – </a:t>
            </a:r>
            <a:r>
              <a:rPr kumimoji="0" lang="en-GB" sz="1600" b="0" i="0" u="none" strike="noStrike" kern="1200" cap="none" spc="0" normalizeH="0" baseline="0" noProof="0" dirty="0">
                <a:ln>
                  <a:noFill/>
                </a:ln>
                <a:solidFill>
                  <a:srgbClr val="70ADA3"/>
                </a:solidFill>
                <a:effectLst/>
                <a:uLnTx/>
                <a:uFillTx/>
                <a:latin typeface="Roboto"/>
                <a:ea typeface="Roboto"/>
                <a:cs typeface="Roboto"/>
              </a:rPr>
              <a:t>2,494 </a:t>
            </a:r>
            <a:r>
              <a:rPr kumimoji="0" lang="en-GB" sz="1600" b="0" i="0" u="none" strike="noStrike" kern="1200" cap="none" spc="0" normalizeH="0" baseline="0" noProof="0" dirty="0">
                <a:ln>
                  <a:noFill/>
                </a:ln>
                <a:solidFill>
                  <a:srgbClr val="70ADA3"/>
                </a:solidFill>
                <a:effectLst/>
                <a:uLnTx/>
                <a:uFillTx/>
                <a:latin typeface="Roboto"/>
                <a:ea typeface="Roboto"/>
                <a:cs typeface="Roboto"/>
                <a:sym typeface="Wingdings" panose="05000000000000000000" pitchFamily="2" charset="2"/>
              </a:rPr>
              <a:t></a:t>
            </a:r>
            <a:r>
              <a:rPr kumimoji="0" lang="en-GB" sz="1600" b="0" i="0" u="none" strike="noStrike" kern="1200" cap="none" spc="0" normalizeH="0" baseline="0" noProof="0" dirty="0">
                <a:ln>
                  <a:noFill/>
                </a:ln>
                <a:solidFill>
                  <a:srgbClr val="70ADA3"/>
                </a:solidFill>
                <a:effectLst/>
                <a:uLnTx/>
                <a:uFillTx/>
                <a:latin typeface="Roboto"/>
                <a:ea typeface="Roboto"/>
                <a:cs typeface="Roboto"/>
              </a:rPr>
              <a:t> 2,612</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oboto"/>
                <a:ea typeface="Roboto"/>
                <a:cs typeface="Roboto"/>
              </a:rPr>
              <a:t>The 6-month trend for reports 5B and 6A remain as an increase - </a:t>
            </a:r>
            <a:r>
              <a:rPr kumimoji="0" lang="en-GB" sz="1600" b="0" i="0" u="none" strike="noStrike" kern="1200" cap="none" spc="0" normalizeH="0" baseline="0" noProof="0" dirty="0">
                <a:ln>
                  <a:noFill/>
                </a:ln>
                <a:solidFill>
                  <a:srgbClr val="70ADA3"/>
                </a:solidFill>
                <a:effectLst/>
                <a:uLnTx/>
                <a:uFillTx/>
                <a:latin typeface="Roboto"/>
                <a:ea typeface="Roboto"/>
                <a:cs typeface="Roboto"/>
              </a:rPr>
              <a:t>+29% </a:t>
            </a:r>
            <a:r>
              <a:rPr kumimoji="0" lang="en-GB" sz="1600" b="0" i="0" u="none" strike="noStrike" kern="1200" cap="none" spc="0" normalizeH="0" baseline="0" noProof="0" dirty="0">
                <a:ln>
                  <a:noFill/>
                </a:ln>
                <a:solidFill>
                  <a:prstClr val="black"/>
                </a:solidFill>
                <a:effectLst/>
                <a:uLnTx/>
                <a:uFillTx/>
                <a:latin typeface="Roboto"/>
                <a:ea typeface="Roboto"/>
                <a:cs typeface="Roboto"/>
              </a:rPr>
              <a:t>and </a:t>
            </a:r>
            <a:r>
              <a:rPr kumimoji="0" lang="en-GB" sz="1600" b="0" i="0" u="none" strike="noStrike" kern="1200" cap="none" spc="0" normalizeH="0" baseline="0" noProof="0" dirty="0">
                <a:ln>
                  <a:noFill/>
                </a:ln>
                <a:solidFill>
                  <a:srgbClr val="70ADA3"/>
                </a:solidFill>
                <a:effectLst/>
                <a:uLnTx/>
                <a:uFillTx/>
                <a:latin typeface="Roboto"/>
                <a:ea typeface="Roboto"/>
                <a:cs typeface="Roboto"/>
              </a:rPr>
              <a:t>+3%</a:t>
            </a:r>
            <a:r>
              <a:rPr kumimoji="0" lang="en-GB" sz="1600" b="0" i="0" u="none" strike="noStrike" kern="1200" cap="none" spc="0" normalizeH="0" baseline="0" noProof="0" dirty="0">
                <a:ln>
                  <a:noFill/>
                </a:ln>
                <a:solidFill>
                  <a:prstClr val="black"/>
                </a:solidFill>
                <a:effectLst/>
                <a:uLnTx/>
                <a:uFillTx/>
                <a:latin typeface="Roboto"/>
                <a:ea typeface="Roboto"/>
                <a:cs typeface="Roboto"/>
              </a:rPr>
              <a:t>, respectively</a:t>
            </a:r>
          </a:p>
        </p:txBody>
      </p:sp>
      <p:pic>
        <p:nvPicPr>
          <p:cNvPr id="4" name="Picture 3">
            <a:extLst>
              <a:ext uri="{FF2B5EF4-FFF2-40B4-BE49-F238E27FC236}">
                <a16:creationId xmlns:a16="http://schemas.microsoft.com/office/drawing/2014/main" id="{07646C3E-120D-4482-B2E8-9E705052E066}"/>
              </a:ext>
            </a:extLst>
          </p:cNvPr>
          <p:cNvPicPr>
            <a:picLocks noChangeAspect="1"/>
          </p:cNvPicPr>
          <p:nvPr/>
        </p:nvPicPr>
        <p:blipFill>
          <a:blip r:embed="rId2"/>
          <a:stretch>
            <a:fillRect/>
          </a:stretch>
        </p:blipFill>
        <p:spPr>
          <a:xfrm>
            <a:off x="1477478" y="1956867"/>
            <a:ext cx="7069397" cy="3908476"/>
          </a:xfrm>
          <a:prstGeom prst="rect">
            <a:avLst/>
          </a:prstGeom>
        </p:spPr>
      </p:pic>
    </p:spTree>
    <p:extLst>
      <p:ext uri="{BB962C8B-B14F-4D97-AF65-F5344CB8AC3E}">
        <p14:creationId xmlns:p14="http://schemas.microsoft.com/office/powerpoint/2010/main" val="4338555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6ABA7-1813-4921-958E-E533DC416C6C}"/>
              </a:ext>
            </a:extLst>
          </p:cNvPr>
          <p:cNvSpPr>
            <a:spLocks noGrp="1"/>
          </p:cNvSpPr>
          <p:nvPr>
            <p:ph type="ctrTitle"/>
          </p:nvPr>
        </p:nvSpPr>
        <p:spPr>
          <a:xfrm>
            <a:off x="2382253" y="675436"/>
            <a:ext cx="9144000" cy="678445"/>
          </a:xfrm>
        </p:spPr>
        <p:txBody>
          <a:bodyPr>
            <a:normAutofit/>
          </a:bodyPr>
          <a:lstStyle/>
          <a:p>
            <a:r>
              <a:rPr lang="en-GB" sz="2400" dirty="0"/>
              <a:t>Update on </a:t>
            </a:r>
            <a:r>
              <a:rPr lang="en-GB" sz="2400" dirty="0" err="1"/>
              <a:t>ar</a:t>
            </a:r>
            <a:r>
              <a:rPr lang="en-GB" sz="2400" dirty="0"/>
              <a:t> reports</a:t>
            </a:r>
          </a:p>
        </p:txBody>
      </p:sp>
      <p:sp>
        <p:nvSpPr>
          <p:cNvPr id="9" name="Text Placeholder 3">
            <a:extLst>
              <a:ext uri="{FF2B5EF4-FFF2-40B4-BE49-F238E27FC236}">
                <a16:creationId xmlns:a16="http://schemas.microsoft.com/office/drawing/2014/main" id="{159B0F36-E5B1-473B-8E70-4D7A743EBF19}"/>
              </a:ext>
            </a:extLst>
          </p:cNvPr>
          <p:cNvSpPr txBox="1">
            <a:spLocks/>
          </p:cNvSpPr>
          <p:nvPr/>
        </p:nvSpPr>
        <p:spPr>
          <a:xfrm>
            <a:off x="8795117" y="1956867"/>
            <a:ext cx="3064165" cy="3760539"/>
          </a:xfrm>
          <a:prstGeom prst="rect">
            <a:avLst/>
          </a:prstGeom>
        </p:spPr>
        <p:txBody>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8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rPr>
              <a:t>Summary</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Significant month-on-month decline in AR3A, primarily driven by a </a:t>
            </a:r>
            <a:r>
              <a:rPr kumimoji="0" lang="en-GB" sz="16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rPr>
              <a:t>high number of exemptions</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sym typeface="Wingdings" panose="05000000000000000000" pitchFamily="2" charset="2"/>
              </a:rPr>
              <a:t>AR3B increased from </a:t>
            </a:r>
            <a:r>
              <a:rPr kumimoji="0" lang="en-GB" sz="16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sym typeface="Wingdings" panose="05000000000000000000" pitchFamily="2" charset="2"/>
              </a:rPr>
              <a:t>6  18</a:t>
            </a:r>
            <a:r>
              <a:rPr kumimoji="0" lang="en-GB"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sym typeface="Wingdings" panose="05000000000000000000" pitchFamily="2" charset="2"/>
              </a:rPr>
              <a:t> total MPANs and </a:t>
            </a:r>
            <a:r>
              <a:rPr kumimoji="0" lang="en-GB" sz="16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sym typeface="Wingdings" panose="05000000000000000000" pitchFamily="2" charset="2"/>
              </a:rPr>
              <a:t>3  9</a:t>
            </a:r>
            <a:r>
              <a:rPr kumimoji="0" lang="en-GB"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sym typeface="Wingdings" panose="05000000000000000000" pitchFamily="2" charset="2"/>
              </a:rPr>
              <a:t> Primary</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Primary MPANs in AR3D remain at </a:t>
            </a:r>
            <a:r>
              <a:rPr kumimoji="0" lang="en-GB" sz="16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rPr>
              <a:t>2</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Increasing trend observed in AR3E over the past 6-months - </a:t>
            </a:r>
            <a:r>
              <a:rPr kumimoji="0" lang="en-GB" sz="1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MPAN count </a:t>
            </a:r>
            <a:r>
              <a:rPr kumimoji="0" lang="en-GB" sz="14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rPr>
              <a:t>111 </a:t>
            </a:r>
            <a:r>
              <a:rPr kumimoji="0" lang="en-GB" sz="14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sym typeface="Wingdings" panose="05000000000000000000" pitchFamily="2" charset="2"/>
              </a:rPr>
              <a:t></a:t>
            </a:r>
            <a:r>
              <a:rPr kumimoji="0" lang="en-GB" sz="14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rPr>
              <a:t> 188 </a:t>
            </a:r>
            <a:r>
              <a:rPr kumimoji="0" lang="en-GB" sz="1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and Primary MPAN count </a:t>
            </a:r>
            <a:r>
              <a:rPr kumimoji="0" lang="en-GB" sz="14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rPr>
              <a:t>42 </a:t>
            </a:r>
            <a:r>
              <a:rPr kumimoji="0" lang="en-GB" sz="14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sym typeface="Wingdings" panose="05000000000000000000" pitchFamily="2" charset="2"/>
              </a:rPr>
              <a:t> 71</a:t>
            </a:r>
          </a:p>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6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endParaRPr>
          </a:p>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2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 Graph displays total MPANs</a:t>
            </a:r>
          </a:p>
        </p:txBody>
      </p:sp>
      <p:pic>
        <p:nvPicPr>
          <p:cNvPr id="4" name="Picture 3">
            <a:extLst>
              <a:ext uri="{FF2B5EF4-FFF2-40B4-BE49-F238E27FC236}">
                <a16:creationId xmlns:a16="http://schemas.microsoft.com/office/drawing/2014/main" id="{07C7415B-2E40-45FF-81D3-324BB8E84F57}"/>
              </a:ext>
            </a:extLst>
          </p:cNvPr>
          <p:cNvPicPr>
            <a:picLocks noChangeAspect="1"/>
          </p:cNvPicPr>
          <p:nvPr/>
        </p:nvPicPr>
        <p:blipFill>
          <a:blip r:embed="rId2"/>
          <a:stretch>
            <a:fillRect/>
          </a:stretch>
        </p:blipFill>
        <p:spPr>
          <a:xfrm>
            <a:off x="1486169" y="1956867"/>
            <a:ext cx="7143907" cy="3909600"/>
          </a:xfrm>
          <a:prstGeom prst="rect">
            <a:avLst/>
          </a:prstGeom>
        </p:spPr>
      </p:pic>
    </p:spTree>
    <p:extLst>
      <p:ext uri="{BB962C8B-B14F-4D97-AF65-F5344CB8AC3E}">
        <p14:creationId xmlns:p14="http://schemas.microsoft.com/office/powerpoint/2010/main" val="1575410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6ABA7-1813-4921-958E-E533DC416C6C}"/>
              </a:ext>
            </a:extLst>
          </p:cNvPr>
          <p:cNvSpPr>
            <a:spLocks noGrp="1"/>
          </p:cNvSpPr>
          <p:nvPr>
            <p:ph type="ctrTitle"/>
          </p:nvPr>
        </p:nvSpPr>
        <p:spPr>
          <a:xfrm>
            <a:off x="2382253" y="675436"/>
            <a:ext cx="9144000" cy="678445"/>
          </a:xfrm>
        </p:spPr>
        <p:txBody>
          <a:bodyPr>
            <a:normAutofit/>
          </a:bodyPr>
          <a:lstStyle/>
          <a:p>
            <a:r>
              <a:rPr lang="en-GB" sz="2400" dirty="0"/>
              <a:t>Update on Non-</a:t>
            </a:r>
            <a:r>
              <a:rPr lang="en-GB" sz="2400" dirty="0" err="1"/>
              <a:t>rel</a:t>
            </a:r>
            <a:r>
              <a:rPr lang="en-GB" sz="2400" dirty="0"/>
              <a:t> Reports (1/2)</a:t>
            </a:r>
          </a:p>
        </p:txBody>
      </p:sp>
      <p:graphicFrame>
        <p:nvGraphicFramePr>
          <p:cNvPr id="4" name="Table 4">
            <a:extLst>
              <a:ext uri="{FF2B5EF4-FFF2-40B4-BE49-F238E27FC236}">
                <a16:creationId xmlns:a16="http://schemas.microsoft.com/office/drawing/2014/main" id="{E356A1CB-432C-436E-A112-7D00B70F66D2}"/>
              </a:ext>
            </a:extLst>
          </p:cNvPr>
          <p:cNvGraphicFramePr>
            <a:graphicFrameLocks noGrp="1"/>
          </p:cNvGraphicFramePr>
          <p:nvPr/>
        </p:nvGraphicFramePr>
        <p:xfrm>
          <a:off x="2021305" y="1717631"/>
          <a:ext cx="9504949" cy="3845560"/>
        </p:xfrm>
        <a:graphic>
          <a:graphicData uri="http://schemas.openxmlformats.org/drawingml/2006/table">
            <a:tbl>
              <a:tblPr firstRow="1" bandRow="1">
                <a:tableStyleId>{21E4AEA4-8DFA-4A89-87EB-49C32662AFE0}</a:tableStyleId>
              </a:tblPr>
              <a:tblGrid>
                <a:gridCol w="2945331">
                  <a:extLst>
                    <a:ext uri="{9D8B030D-6E8A-4147-A177-3AD203B41FA5}">
                      <a16:colId xmlns:a16="http://schemas.microsoft.com/office/drawing/2014/main" val="2813081192"/>
                    </a:ext>
                  </a:extLst>
                </a:gridCol>
                <a:gridCol w="904775">
                  <a:extLst>
                    <a:ext uri="{9D8B030D-6E8A-4147-A177-3AD203B41FA5}">
                      <a16:colId xmlns:a16="http://schemas.microsoft.com/office/drawing/2014/main" val="564841988"/>
                    </a:ext>
                  </a:extLst>
                </a:gridCol>
                <a:gridCol w="837397">
                  <a:extLst>
                    <a:ext uri="{9D8B030D-6E8A-4147-A177-3AD203B41FA5}">
                      <a16:colId xmlns:a16="http://schemas.microsoft.com/office/drawing/2014/main" val="602321232"/>
                    </a:ext>
                  </a:extLst>
                </a:gridCol>
                <a:gridCol w="914400">
                  <a:extLst>
                    <a:ext uri="{9D8B030D-6E8A-4147-A177-3AD203B41FA5}">
                      <a16:colId xmlns:a16="http://schemas.microsoft.com/office/drawing/2014/main" val="3987394557"/>
                    </a:ext>
                  </a:extLst>
                </a:gridCol>
                <a:gridCol w="866274">
                  <a:extLst>
                    <a:ext uri="{9D8B030D-6E8A-4147-A177-3AD203B41FA5}">
                      <a16:colId xmlns:a16="http://schemas.microsoft.com/office/drawing/2014/main" val="59339630"/>
                    </a:ext>
                  </a:extLst>
                </a:gridCol>
                <a:gridCol w="856649">
                  <a:extLst>
                    <a:ext uri="{9D8B030D-6E8A-4147-A177-3AD203B41FA5}">
                      <a16:colId xmlns:a16="http://schemas.microsoft.com/office/drawing/2014/main" val="2001417253"/>
                    </a:ext>
                  </a:extLst>
                </a:gridCol>
                <a:gridCol w="1000879">
                  <a:extLst>
                    <a:ext uri="{9D8B030D-6E8A-4147-A177-3AD203B41FA5}">
                      <a16:colId xmlns:a16="http://schemas.microsoft.com/office/drawing/2014/main" val="4277894105"/>
                    </a:ext>
                  </a:extLst>
                </a:gridCol>
                <a:gridCol w="1179244">
                  <a:extLst>
                    <a:ext uri="{9D8B030D-6E8A-4147-A177-3AD203B41FA5}">
                      <a16:colId xmlns:a16="http://schemas.microsoft.com/office/drawing/2014/main" val="1753739200"/>
                    </a:ext>
                  </a:extLst>
                </a:gridCol>
              </a:tblGrid>
              <a:tr h="370840">
                <a:tc>
                  <a:txBody>
                    <a:bodyPr/>
                    <a:lstStyle/>
                    <a:p>
                      <a:r>
                        <a:rPr lang="en-GB" sz="1400" dirty="0">
                          <a:latin typeface="Arial" panose="020B0604020202020204" pitchFamily="34" charset="0"/>
                          <a:cs typeface="Arial" panose="020B0604020202020204" pitchFamily="34" charset="0"/>
                        </a:rPr>
                        <a:t>Report</a:t>
                      </a:r>
                    </a:p>
                  </a:txBody>
                  <a:tcPr/>
                </a:tc>
                <a:tc>
                  <a:txBody>
                    <a:bodyPr/>
                    <a:lstStyle/>
                    <a:p>
                      <a:pPr algn="ctr"/>
                      <a:r>
                        <a:rPr lang="en-GB" sz="1400" dirty="0">
                          <a:latin typeface="Arial" panose="020B0604020202020204" pitchFamily="34" charset="0"/>
                          <a:cs typeface="Arial" panose="020B0604020202020204" pitchFamily="34" charset="0"/>
                        </a:rPr>
                        <a:t>Sep-22</a:t>
                      </a:r>
                    </a:p>
                  </a:txBody>
                  <a:tcPr/>
                </a:tc>
                <a:tc>
                  <a:txBody>
                    <a:bodyPr/>
                    <a:lstStyle/>
                    <a:p>
                      <a:pPr algn="ctr"/>
                      <a:r>
                        <a:rPr lang="en-GB" sz="1400" dirty="0">
                          <a:latin typeface="Arial" panose="020B0604020202020204" pitchFamily="34" charset="0"/>
                          <a:cs typeface="Arial" panose="020B0604020202020204" pitchFamily="34" charset="0"/>
                        </a:rPr>
                        <a:t>Oct-22</a:t>
                      </a:r>
                    </a:p>
                  </a:txBody>
                  <a:tcPr/>
                </a:tc>
                <a:tc>
                  <a:txBody>
                    <a:bodyPr/>
                    <a:lstStyle/>
                    <a:p>
                      <a:pPr algn="ctr"/>
                      <a:r>
                        <a:rPr lang="en-GB" sz="1400" dirty="0">
                          <a:latin typeface="Arial" panose="020B0604020202020204" pitchFamily="34" charset="0"/>
                          <a:cs typeface="Arial" panose="020B0604020202020204" pitchFamily="34" charset="0"/>
                        </a:rPr>
                        <a:t>Nov-22</a:t>
                      </a:r>
                    </a:p>
                  </a:txBody>
                  <a:tcPr/>
                </a:tc>
                <a:tc>
                  <a:txBody>
                    <a:bodyPr/>
                    <a:lstStyle/>
                    <a:p>
                      <a:pPr algn="ctr"/>
                      <a:r>
                        <a:rPr lang="en-GB" sz="1400" dirty="0">
                          <a:latin typeface="Arial" panose="020B0604020202020204" pitchFamily="34" charset="0"/>
                          <a:cs typeface="Arial" panose="020B0604020202020204" pitchFamily="34" charset="0"/>
                        </a:rPr>
                        <a:t>Dec-22</a:t>
                      </a:r>
                    </a:p>
                  </a:txBody>
                  <a:tcPr/>
                </a:tc>
                <a:tc>
                  <a:txBody>
                    <a:bodyPr/>
                    <a:lstStyle/>
                    <a:p>
                      <a:pPr algn="ctr"/>
                      <a:r>
                        <a:rPr lang="en-GB" sz="1400" dirty="0">
                          <a:latin typeface="Arial" panose="020B0604020202020204" pitchFamily="34" charset="0"/>
                          <a:cs typeface="Arial" panose="020B0604020202020204" pitchFamily="34" charset="0"/>
                        </a:rPr>
                        <a:t>Jan-23</a:t>
                      </a:r>
                    </a:p>
                  </a:txBody>
                  <a:tcPr/>
                </a:tc>
                <a:tc>
                  <a:txBody>
                    <a:bodyPr/>
                    <a:lstStyle/>
                    <a:p>
                      <a:pPr algn="ctr"/>
                      <a:r>
                        <a:rPr lang="en-GB" sz="1400" dirty="0">
                          <a:latin typeface="Arial" panose="020B0604020202020204" pitchFamily="34" charset="0"/>
                          <a:cs typeface="Arial" panose="020B0604020202020204" pitchFamily="34" charset="0"/>
                        </a:rPr>
                        <a:t>Feb-23</a:t>
                      </a:r>
                    </a:p>
                  </a:txBody>
                  <a:tcPr/>
                </a:tc>
                <a:tc>
                  <a:txBody>
                    <a:bodyPr/>
                    <a:lstStyle/>
                    <a:p>
                      <a:pPr algn="ctr"/>
                      <a:r>
                        <a:rPr lang="en-GB" sz="1400" dirty="0">
                          <a:latin typeface="Arial" panose="020B0604020202020204" pitchFamily="34" charset="0"/>
                          <a:cs typeface="Arial" panose="020B0604020202020204" pitchFamily="34" charset="0"/>
                        </a:rPr>
                        <a:t>6-Month Trend</a:t>
                      </a:r>
                    </a:p>
                    <a:p>
                      <a:pPr algn="ctr"/>
                      <a:endParaRPr lang="en-GB"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918542511"/>
                  </a:ext>
                </a:extLst>
              </a:tr>
              <a:tr h="370840">
                <a:tc>
                  <a:txBody>
                    <a:bodyPr/>
                    <a:lstStyle/>
                    <a:p>
                      <a:pPr algn="l" fontAlgn="b"/>
                      <a:r>
                        <a:rPr lang="en-GB" sz="1400" b="0" u="none" strike="noStrike" dirty="0">
                          <a:solidFill>
                            <a:srgbClr val="000000"/>
                          </a:solidFill>
                          <a:effectLst/>
                          <a:latin typeface="Arial" panose="020B0604020202020204" pitchFamily="34" charset="0"/>
                          <a:cs typeface="Arial" panose="020B0604020202020204" pitchFamily="34" charset="0"/>
                        </a:rPr>
                        <a:t>Meter Type Mismatch</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42,033</a:t>
                      </a:r>
                    </a:p>
                  </a:txBody>
                  <a:tcPr marL="6350" marR="6350" marT="6350" marB="0"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42,997</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44,297</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45,636</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45,200</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45,712</a:t>
                      </a:r>
                    </a:p>
                  </a:txBody>
                  <a:tcPr marL="6350" marR="6350" marT="6350" marB="0" anchor="ctr"/>
                </a:tc>
                <a:tc>
                  <a:txBody>
                    <a:bodyPr/>
                    <a:lstStyle/>
                    <a:p>
                      <a:pPr algn="ctr"/>
                      <a:r>
                        <a:rPr lang="en-GB" sz="1400" dirty="0">
                          <a:solidFill>
                            <a:srgbClr val="FF0000"/>
                          </a:solidFill>
                          <a:latin typeface="Arial" panose="020B0604020202020204" pitchFamily="34" charset="0"/>
                          <a:cs typeface="Arial" panose="020B0604020202020204" pitchFamily="34" charset="0"/>
                        </a:rPr>
                        <a:t>+9%</a:t>
                      </a:r>
                    </a:p>
                  </a:txBody>
                  <a:tcPr anchor="ctr"/>
                </a:tc>
                <a:extLst>
                  <a:ext uri="{0D108BD9-81ED-4DB2-BD59-A6C34878D82A}">
                    <a16:rowId xmlns:a16="http://schemas.microsoft.com/office/drawing/2014/main" val="3331807853"/>
                  </a:ext>
                </a:extLst>
              </a:tr>
              <a:tr h="370840">
                <a:tc>
                  <a:txBody>
                    <a:bodyPr/>
                    <a:lstStyle/>
                    <a:p>
                      <a:pPr algn="l" fontAlgn="b"/>
                      <a:r>
                        <a:rPr lang="en-GB" sz="1400" b="0" u="none" strike="noStrike" dirty="0">
                          <a:solidFill>
                            <a:srgbClr val="000000"/>
                          </a:solidFill>
                          <a:effectLst/>
                          <a:latin typeface="Arial" panose="020B0604020202020204" pitchFamily="34" charset="0"/>
                          <a:cs typeface="Arial" panose="020B0604020202020204" pitchFamily="34" charset="0"/>
                        </a:rPr>
                        <a:t>No Meter MTC</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172,800</a:t>
                      </a:r>
                    </a:p>
                  </a:txBody>
                  <a:tcPr marL="6350" marR="6350" marT="6350" marB="0"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180,178</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188,755</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194,799</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201,971</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211,779</a:t>
                      </a:r>
                    </a:p>
                  </a:txBody>
                  <a:tcPr marL="6350" marR="6350" marT="6350" marB="0" anchor="ctr"/>
                </a:tc>
                <a:tc>
                  <a:txBody>
                    <a:bodyPr/>
                    <a:lstStyle/>
                    <a:p>
                      <a:pPr algn="ctr"/>
                      <a:r>
                        <a:rPr lang="en-GB" sz="1400" dirty="0">
                          <a:solidFill>
                            <a:srgbClr val="FF0000"/>
                          </a:solidFill>
                          <a:latin typeface="Arial" panose="020B0604020202020204" pitchFamily="34" charset="0"/>
                          <a:cs typeface="Arial" panose="020B0604020202020204" pitchFamily="34" charset="0"/>
                        </a:rPr>
                        <a:t>+23%</a:t>
                      </a:r>
                    </a:p>
                  </a:txBody>
                  <a:tcPr anchor="ctr"/>
                </a:tc>
                <a:extLst>
                  <a:ext uri="{0D108BD9-81ED-4DB2-BD59-A6C34878D82A}">
                    <a16:rowId xmlns:a16="http://schemas.microsoft.com/office/drawing/2014/main" val="1732498816"/>
                  </a:ext>
                </a:extLst>
              </a:tr>
              <a:tr h="370840">
                <a:tc>
                  <a:txBody>
                    <a:bodyPr/>
                    <a:lstStyle/>
                    <a:p>
                      <a:pPr algn="l" fontAlgn="b"/>
                      <a:r>
                        <a:rPr lang="en-GB" sz="1400" b="0" u="none" strike="noStrike" dirty="0">
                          <a:solidFill>
                            <a:srgbClr val="000000"/>
                          </a:solidFill>
                          <a:effectLst/>
                          <a:latin typeface="Arial" panose="020B0604020202020204" pitchFamily="34" charset="0"/>
                          <a:cs typeface="Arial" panose="020B0604020202020204" pitchFamily="34" charset="0"/>
                        </a:rPr>
                        <a:t>Smart Meter Type/MTC Mismatch</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106,292</a:t>
                      </a:r>
                    </a:p>
                  </a:txBody>
                  <a:tcPr marL="6350" marR="6350" marT="6350" marB="0"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116,880</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161,870</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141,073</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144,127</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151,899</a:t>
                      </a:r>
                    </a:p>
                  </a:txBody>
                  <a:tcPr marL="6350" marR="6350" marT="6350" marB="0" anchor="ctr"/>
                </a:tc>
                <a:tc>
                  <a:txBody>
                    <a:bodyPr/>
                    <a:lstStyle/>
                    <a:p>
                      <a:pPr algn="ctr"/>
                      <a:r>
                        <a:rPr lang="en-GB" sz="1400" dirty="0">
                          <a:solidFill>
                            <a:srgbClr val="FF0000"/>
                          </a:solidFill>
                          <a:latin typeface="Arial" panose="020B0604020202020204" pitchFamily="34" charset="0"/>
                          <a:cs typeface="Arial" panose="020B0604020202020204" pitchFamily="34" charset="0"/>
                        </a:rPr>
                        <a:t>+43%</a:t>
                      </a:r>
                    </a:p>
                  </a:txBody>
                  <a:tcPr anchor="ctr"/>
                </a:tc>
                <a:extLst>
                  <a:ext uri="{0D108BD9-81ED-4DB2-BD59-A6C34878D82A}">
                    <a16:rowId xmlns:a16="http://schemas.microsoft.com/office/drawing/2014/main" val="1174998287"/>
                  </a:ext>
                </a:extLst>
              </a:tr>
              <a:tr h="370840">
                <a:tc>
                  <a:txBody>
                    <a:bodyPr/>
                    <a:lstStyle/>
                    <a:p>
                      <a:pPr algn="l" fontAlgn="b"/>
                      <a:r>
                        <a:rPr lang="en-GB" sz="1400" b="0" u="none" strike="noStrike" dirty="0">
                          <a:solidFill>
                            <a:srgbClr val="000000"/>
                          </a:solidFill>
                          <a:effectLst/>
                          <a:latin typeface="Arial" panose="020B0604020202020204" pitchFamily="34" charset="0"/>
                          <a:cs typeface="Arial" panose="020B0604020202020204" pitchFamily="34" charset="0"/>
                        </a:rPr>
                        <a:t>Invalid MAP ID</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N/A</a:t>
                      </a:r>
                    </a:p>
                  </a:txBody>
                  <a:tcPr marL="6350" marR="6350" marT="6350" marB="0"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4,940</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4,855</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4,638</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4,584</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4,479</a:t>
                      </a:r>
                    </a:p>
                  </a:txBody>
                  <a:tcPr marL="6350" marR="6350" marT="6350" marB="0" anchor="ctr"/>
                </a:tc>
                <a:tc>
                  <a:txBody>
                    <a:bodyPr/>
                    <a:lstStyle/>
                    <a:p>
                      <a:pPr algn="ctr"/>
                      <a:r>
                        <a:rPr lang="en-GB" sz="1400" dirty="0">
                          <a:latin typeface="Arial" panose="020B0604020202020204" pitchFamily="34" charset="0"/>
                          <a:cs typeface="Arial" panose="020B0604020202020204" pitchFamily="34" charset="0"/>
                        </a:rPr>
                        <a:t>-9%</a:t>
                      </a:r>
                    </a:p>
                  </a:txBody>
                  <a:tcPr anchor="ctr"/>
                </a:tc>
                <a:extLst>
                  <a:ext uri="{0D108BD9-81ED-4DB2-BD59-A6C34878D82A}">
                    <a16:rowId xmlns:a16="http://schemas.microsoft.com/office/drawing/2014/main" val="658467381"/>
                  </a:ext>
                </a:extLst>
              </a:tr>
              <a:tr h="370840">
                <a:tc>
                  <a:txBody>
                    <a:bodyPr/>
                    <a:lstStyle/>
                    <a:p>
                      <a:pPr algn="l" fontAlgn="b"/>
                      <a:r>
                        <a:rPr lang="en-GB" sz="1400" b="0" u="none" strike="noStrike" dirty="0">
                          <a:solidFill>
                            <a:srgbClr val="000000"/>
                          </a:solidFill>
                          <a:effectLst/>
                          <a:latin typeface="Arial" panose="020B0604020202020204" pitchFamily="34" charset="0"/>
                          <a:cs typeface="Arial" panose="020B0604020202020204" pitchFamily="34" charset="0"/>
                        </a:rPr>
                        <a:t>Plot Address Energised (Supplier)</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20,779</a:t>
                      </a:r>
                    </a:p>
                  </a:txBody>
                  <a:tcPr marL="6350" marR="6350" marT="6350" marB="0"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20,194</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20,477</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23,848</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24,238</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22,066</a:t>
                      </a:r>
                    </a:p>
                  </a:txBody>
                  <a:tcPr marL="6350" marR="6350" marT="6350" marB="0" anchor="ctr"/>
                </a:tc>
                <a:tc>
                  <a:txBody>
                    <a:bodyPr/>
                    <a:lstStyle/>
                    <a:p>
                      <a:pPr algn="ctr"/>
                      <a:r>
                        <a:rPr lang="en-GB" sz="1400" dirty="0">
                          <a:solidFill>
                            <a:srgbClr val="FF0000"/>
                          </a:solidFill>
                          <a:latin typeface="Arial" panose="020B0604020202020204" pitchFamily="34" charset="0"/>
                          <a:cs typeface="Arial" panose="020B0604020202020204" pitchFamily="34" charset="0"/>
                        </a:rPr>
                        <a:t>+6%</a:t>
                      </a:r>
                    </a:p>
                  </a:txBody>
                  <a:tcPr anchor="ctr"/>
                </a:tc>
                <a:extLst>
                  <a:ext uri="{0D108BD9-81ED-4DB2-BD59-A6C34878D82A}">
                    <a16:rowId xmlns:a16="http://schemas.microsoft.com/office/drawing/2014/main" val="194849693"/>
                  </a:ext>
                </a:extLst>
              </a:tr>
              <a:tr h="370840">
                <a:tc>
                  <a:txBody>
                    <a:bodyPr/>
                    <a:lstStyle/>
                    <a:p>
                      <a:pPr algn="l" fontAlgn="b"/>
                      <a:r>
                        <a:rPr lang="en-GB" sz="1400" b="0" u="none" strike="noStrike" dirty="0">
                          <a:solidFill>
                            <a:srgbClr val="000000"/>
                          </a:solidFill>
                          <a:effectLst/>
                          <a:latin typeface="Arial" panose="020B0604020202020204" pitchFamily="34" charset="0"/>
                          <a:cs typeface="Arial" panose="020B0604020202020204" pitchFamily="34" charset="0"/>
                        </a:rPr>
                        <a:t>Plot Address De-Energised (Supplier)</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anchor="ctr"/>
                </a:tc>
                <a:tc>
                  <a:txBody>
                    <a:bodyPr/>
                    <a:lstStyle/>
                    <a:p>
                      <a:pPr algn="ctr" fontAlgn="b"/>
                      <a:r>
                        <a:rPr lang="en-GB" sz="1400" b="0" i="0" u="none" strike="noStrike" dirty="0">
                          <a:solidFill>
                            <a:srgbClr val="000000"/>
                          </a:solidFill>
                          <a:effectLst/>
                          <a:latin typeface="Arial" panose="020B0604020202020204" pitchFamily="34" charset="0"/>
                          <a:cs typeface="Arial" panose="020B0604020202020204" pitchFamily="34" charset="0"/>
                        </a:rPr>
                        <a:t>11,442</a:t>
                      </a:r>
                    </a:p>
                  </a:txBody>
                  <a:tcPr anchor="ctr"/>
                </a:tc>
                <a:tc>
                  <a:txBody>
                    <a:bodyPr/>
                    <a:lstStyle/>
                    <a:p>
                      <a:pPr algn="ctr" fontAlgn="b"/>
                      <a:r>
                        <a:rPr lang="en-GB" sz="1400" b="0" u="none" strike="noStrike" dirty="0">
                          <a:solidFill>
                            <a:srgbClr val="000000"/>
                          </a:solidFill>
                          <a:effectLst/>
                          <a:latin typeface="Arial" panose="020B0604020202020204" pitchFamily="34" charset="0"/>
                          <a:cs typeface="Arial" panose="020B0604020202020204" pitchFamily="34" charset="0"/>
                        </a:rPr>
                        <a:t>10,726</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10,390</a:t>
                      </a:r>
                    </a:p>
                  </a:txBody>
                  <a:tcPr anchor="ctr"/>
                </a:tc>
                <a:tc>
                  <a:txBody>
                    <a:bodyPr/>
                    <a:lstStyle/>
                    <a:p>
                      <a:pPr algn="ctr"/>
                      <a:r>
                        <a:rPr lang="en-GB" sz="1400" dirty="0">
                          <a:latin typeface="Arial" panose="020B0604020202020204" pitchFamily="34" charset="0"/>
                          <a:cs typeface="Arial" panose="020B0604020202020204" pitchFamily="34" charset="0"/>
                        </a:rPr>
                        <a:t>14,851</a:t>
                      </a:r>
                    </a:p>
                  </a:txBody>
                  <a:tcPr anchor="ctr"/>
                </a:tc>
                <a:tc>
                  <a:txBody>
                    <a:bodyPr/>
                    <a:lstStyle/>
                    <a:p>
                      <a:pPr algn="ctr"/>
                      <a:r>
                        <a:rPr lang="en-GB" sz="1400" dirty="0">
                          <a:latin typeface="Arial" panose="020B0604020202020204" pitchFamily="34" charset="0"/>
                          <a:cs typeface="Arial" panose="020B0604020202020204" pitchFamily="34" charset="0"/>
                        </a:rPr>
                        <a:t>15,476</a:t>
                      </a:r>
                    </a:p>
                  </a:txBody>
                  <a:tcPr anchor="ctr"/>
                </a:tc>
                <a:tc>
                  <a:txBody>
                    <a:bodyPr/>
                    <a:lstStyle/>
                    <a:p>
                      <a:pPr algn="ctr"/>
                      <a:r>
                        <a:rPr lang="en-GB" sz="1400" dirty="0">
                          <a:latin typeface="Arial" panose="020B0604020202020204" pitchFamily="34" charset="0"/>
                          <a:cs typeface="Arial" panose="020B0604020202020204" pitchFamily="34" charset="0"/>
                        </a:rPr>
                        <a:t>12,539</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solidFill>
                            <a:srgbClr val="FF0000"/>
                          </a:solidFill>
                          <a:latin typeface="Arial" panose="020B0604020202020204" pitchFamily="34" charset="0"/>
                          <a:cs typeface="Arial" panose="020B0604020202020204" pitchFamily="34" charset="0"/>
                        </a:rPr>
                        <a:t>+10%</a:t>
                      </a:r>
                    </a:p>
                  </a:txBody>
                  <a:tcPr anchor="ctr"/>
                </a:tc>
                <a:extLst>
                  <a:ext uri="{0D108BD9-81ED-4DB2-BD59-A6C34878D82A}">
                    <a16:rowId xmlns:a16="http://schemas.microsoft.com/office/drawing/2014/main" val="1521493554"/>
                  </a:ext>
                </a:extLst>
              </a:tr>
              <a:tr h="370840">
                <a:tc>
                  <a:txBody>
                    <a:bodyPr/>
                    <a:lstStyle/>
                    <a:p>
                      <a:pPr algn="l" fontAlgn="b"/>
                      <a:r>
                        <a:rPr lang="en-GB" sz="1400" b="0" u="none" strike="noStrike" kern="1200" dirty="0">
                          <a:solidFill>
                            <a:srgbClr val="000000"/>
                          </a:solidFill>
                          <a:effectLst/>
                          <a:latin typeface="Arial" panose="020B0604020202020204" pitchFamily="34" charset="0"/>
                          <a:cs typeface="Arial" panose="020B0604020202020204" pitchFamily="34" charset="0"/>
                        </a:rPr>
                        <a:t>Plot Address Energised (DNO)</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tc>
                <a:tc>
                  <a:txBody>
                    <a:bodyPr/>
                    <a:lstStyle/>
                    <a:p>
                      <a:pPr algn="ctr" fontAlgn="b"/>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13,796</a:t>
                      </a:r>
                    </a:p>
                  </a:txBody>
                  <a:tcPr anchor="ctr"/>
                </a:tc>
                <a:tc>
                  <a:txBody>
                    <a:bodyPr/>
                    <a:lstStyle/>
                    <a:p>
                      <a:pPr algn="ctr" fontAlgn="b"/>
                      <a:r>
                        <a:rPr lang="en-GB" sz="1400" b="0" u="none" strike="noStrike" kern="1200" dirty="0">
                          <a:solidFill>
                            <a:srgbClr val="000000"/>
                          </a:solidFill>
                          <a:effectLst/>
                          <a:latin typeface="Arial" panose="020B0604020202020204" pitchFamily="34" charset="0"/>
                          <a:cs typeface="Arial" panose="020B0604020202020204" pitchFamily="34" charset="0"/>
                        </a:rPr>
                        <a:t>13,038</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12,831</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12,883</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12,967</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12,938</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-6%</a:t>
                      </a:r>
                    </a:p>
                  </a:txBody>
                  <a:tcPr anchor="ctr"/>
                </a:tc>
                <a:extLst>
                  <a:ext uri="{0D108BD9-81ED-4DB2-BD59-A6C34878D82A}">
                    <a16:rowId xmlns:a16="http://schemas.microsoft.com/office/drawing/2014/main" val="548400892"/>
                  </a:ext>
                </a:extLst>
              </a:tr>
              <a:tr h="370840">
                <a:tc>
                  <a:txBody>
                    <a:bodyPr/>
                    <a:lstStyle/>
                    <a:p>
                      <a:pPr algn="l" fontAlgn="b"/>
                      <a:r>
                        <a:rPr lang="en-GB" sz="1400" b="0" u="none" strike="noStrike" kern="1200" dirty="0">
                          <a:solidFill>
                            <a:srgbClr val="000000"/>
                          </a:solidFill>
                          <a:effectLst/>
                          <a:latin typeface="Arial" panose="020B0604020202020204" pitchFamily="34" charset="0"/>
                          <a:cs typeface="Arial" panose="020B0604020202020204" pitchFamily="34" charset="0"/>
                        </a:rPr>
                        <a:t>Plot Address De-Energised (DNO)</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tc>
                <a:tc>
                  <a:txBody>
                    <a:bodyPr/>
                    <a:lstStyle/>
                    <a:p>
                      <a:pPr algn="ctr" fontAlgn="b"/>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5,899</a:t>
                      </a:r>
                    </a:p>
                  </a:txBody>
                  <a:tcPr anchor="ctr"/>
                </a:tc>
                <a:tc>
                  <a:txBody>
                    <a:bodyPr/>
                    <a:lstStyle/>
                    <a:p>
                      <a:pPr algn="ctr" fontAlgn="b"/>
                      <a:r>
                        <a:rPr lang="en-GB" sz="1400" b="0" u="none" strike="noStrike" kern="1200" dirty="0">
                          <a:solidFill>
                            <a:srgbClr val="000000"/>
                          </a:solidFill>
                          <a:effectLst/>
                          <a:latin typeface="Arial" panose="020B0604020202020204" pitchFamily="34" charset="0"/>
                          <a:cs typeface="Arial" panose="020B0604020202020204" pitchFamily="34" charset="0"/>
                        </a:rPr>
                        <a:t>5,402</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4,739</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4,969</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5,009</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4,857</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-18%</a:t>
                      </a:r>
                    </a:p>
                  </a:txBody>
                  <a:tcPr anchor="ctr"/>
                </a:tc>
                <a:extLst>
                  <a:ext uri="{0D108BD9-81ED-4DB2-BD59-A6C34878D82A}">
                    <a16:rowId xmlns:a16="http://schemas.microsoft.com/office/drawing/2014/main" val="4210230973"/>
                  </a:ext>
                </a:extLst>
              </a:tr>
            </a:tbl>
          </a:graphicData>
        </a:graphic>
      </p:graphicFrame>
    </p:spTree>
    <p:extLst>
      <p:ext uri="{BB962C8B-B14F-4D97-AF65-F5344CB8AC3E}">
        <p14:creationId xmlns:p14="http://schemas.microsoft.com/office/powerpoint/2010/main" val="3776951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6ABA7-1813-4921-958E-E533DC416C6C}"/>
              </a:ext>
            </a:extLst>
          </p:cNvPr>
          <p:cNvSpPr>
            <a:spLocks noGrp="1"/>
          </p:cNvSpPr>
          <p:nvPr>
            <p:ph type="ctrTitle"/>
          </p:nvPr>
        </p:nvSpPr>
        <p:spPr>
          <a:xfrm>
            <a:off x="2382253" y="675436"/>
            <a:ext cx="9144000" cy="678445"/>
          </a:xfrm>
        </p:spPr>
        <p:txBody>
          <a:bodyPr>
            <a:normAutofit/>
          </a:bodyPr>
          <a:lstStyle/>
          <a:p>
            <a:r>
              <a:rPr lang="en-GB" sz="2400" dirty="0"/>
              <a:t>Update on Non-</a:t>
            </a:r>
            <a:r>
              <a:rPr lang="en-GB" sz="2400" dirty="0" err="1"/>
              <a:t>rel</a:t>
            </a:r>
            <a:r>
              <a:rPr lang="en-GB" sz="2400" dirty="0"/>
              <a:t> Reports (2/2)</a:t>
            </a:r>
          </a:p>
        </p:txBody>
      </p:sp>
      <p:graphicFrame>
        <p:nvGraphicFramePr>
          <p:cNvPr id="4" name="Table 4">
            <a:extLst>
              <a:ext uri="{FF2B5EF4-FFF2-40B4-BE49-F238E27FC236}">
                <a16:creationId xmlns:a16="http://schemas.microsoft.com/office/drawing/2014/main" id="{E356A1CB-432C-436E-A112-7D00B70F66D2}"/>
              </a:ext>
            </a:extLst>
          </p:cNvPr>
          <p:cNvGraphicFramePr>
            <a:graphicFrameLocks noGrp="1"/>
          </p:cNvGraphicFramePr>
          <p:nvPr/>
        </p:nvGraphicFramePr>
        <p:xfrm>
          <a:off x="2021304" y="1736121"/>
          <a:ext cx="9504949" cy="2509520"/>
        </p:xfrm>
        <a:graphic>
          <a:graphicData uri="http://schemas.openxmlformats.org/drawingml/2006/table">
            <a:tbl>
              <a:tblPr firstRow="1" bandRow="1">
                <a:tableStyleId>{21E4AEA4-8DFA-4A89-87EB-49C32662AFE0}</a:tableStyleId>
              </a:tblPr>
              <a:tblGrid>
                <a:gridCol w="2945331">
                  <a:extLst>
                    <a:ext uri="{9D8B030D-6E8A-4147-A177-3AD203B41FA5}">
                      <a16:colId xmlns:a16="http://schemas.microsoft.com/office/drawing/2014/main" val="2813081192"/>
                    </a:ext>
                  </a:extLst>
                </a:gridCol>
                <a:gridCol w="904775">
                  <a:extLst>
                    <a:ext uri="{9D8B030D-6E8A-4147-A177-3AD203B41FA5}">
                      <a16:colId xmlns:a16="http://schemas.microsoft.com/office/drawing/2014/main" val="564841988"/>
                    </a:ext>
                  </a:extLst>
                </a:gridCol>
                <a:gridCol w="837397">
                  <a:extLst>
                    <a:ext uri="{9D8B030D-6E8A-4147-A177-3AD203B41FA5}">
                      <a16:colId xmlns:a16="http://schemas.microsoft.com/office/drawing/2014/main" val="602321232"/>
                    </a:ext>
                  </a:extLst>
                </a:gridCol>
                <a:gridCol w="914400">
                  <a:extLst>
                    <a:ext uri="{9D8B030D-6E8A-4147-A177-3AD203B41FA5}">
                      <a16:colId xmlns:a16="http://schemas.microsoft.com/office/drawing/2014/main" val="3987394557"/>
                    </a:ext>
                  </a:extLst>
                </a:gridCol>
                <a:gridCol w="866274">
                  <a:extLst>
                    <a:ext uri="{9D8B030D-6E8A-4147-A177-3AD203B41FA5}">
                      <a16:colId xmlns:a16="http://schemas.microsoft.com/office/drawing/2014/main" val="59339630"/>
                    </a:ext>
                  </a:extLst>
                </a:gridCol>
                <a:gridCol w="856649">
                  <a:extLst>
                    <a:ext uri="{9D8B030D-6E8A-4147-A177-3AD203B41FA5}">
                      <a16:colId xmlns:a16="http://schemas.microsoft.com/office/drawing/2014/main" val="2001417253"/>
                    </a:ext>
                  </a:extLst>
                </a:gridCol>
                <a:gridCol w="1000879">
                  <a:extLst>
                    <a:ext uri="{9D8B030D-6E8A-4147-A177-3AD203B41FA5}">
                      <a16:colId xmlns:a16="http://schemas.microsoft.com/office/drawing/2014/main" val="4277894105"/>
                    </a:ext>
                  </a:extLst>
                </a:gridCol>
                <a:gridCol w="1179244">
                  <a:extLst>
                    <a:ext uri="{9D8B030D-6E8A-4147-A177-3AD203B41FA5}">
                      <a16:colId xmlns:a16="http://schemas.microsoft.com/office/drawing/2014/main" val="1753739200"/>
                    </a:ext>
                  </a:extLst>
                </a:gridCol>
              </a:tblGrid>
              <a:tr h="370840">
                <a:tc>
                  <a:txBody>
                    <a:bodyPr/>
                    <a:lstStyle/>
                    <a:p>
                      <a:r>
                        <a:rPr lang="en-GB" sz="1400" dirty="0">
                          <a:latin typeface="Arial" panose="020B0604020202020204" pitchFamily="34" charset="0"/>
                          <a:cs typeface="Arial" panose="020B0604020202020204" pitchFamily="34" charset="0"/>
                        </a:rPr>
                        <a:t>Report</a:t>
                      </a:r>
                    </a:p>
                  </a:txBody>
                  <a:tcPr/>
                </a:tc>
                <a:tc>
                  <a:txBody>
                    <a:bodyPr/>
                    <a:lstStyle/>
                    <a:p>
                      <a:pPr algn="ctr"/>
                      <a:r>
                        <a:rPr lang="en-GB" sz="1400" dirty="0">
                          <a:latin typeface="Arial" panose="020B0604020202020204" pitchFamily="34" charset="0"/>
                          <a:cs typeface="Arial" panose="020B0604020202020204" pitchFamily="34" charset="0"/>
                        </a:rPr>
                        <a:t>Sep-22</a:t>
                      </a:r>
                    </a:p>
                  </a:txBody>
                  <a:tcPr/>
                </a:tc>
                <a:tc>
                  <a:txBody>
                    <a:bodyPr/>
                    <a:lstStyle/>
                    <a:p>
                      <a:pPr algn="ctr"/>
                      <a:r>
                        <a:rPr lang="en-GB" sz="1400" dirty="0">
                          <a:latin typeface="Arial" panose="020B0604020202020204" pitchFamily="34" charset="0"/>
                          <a:cs typeface="Arial" panose="020B0604020202020204" pitchFamily="34" charset="0"/>
                        </a:rPr>
                        <a:t>Oct-22</a:t>
                      </a:r>
                    </a:p>
                  </a:txBody>
                  <a:tcPr/>
                </a:tc>
                <a:tc>
                  <a:txBody>
                    <a:bodyPr/>
                    <a:lstStyle/>
                    <a:p>
                      <a:pPr algn="ctr"/>
                      <a:r>
                        <a:rPr lang="en-GB" sz="1400" dirty="0">
                          <a:latin typeface="Arial" panose="020B0604020202020204" pitchFamily="34" charset="0"/>
                          <a:cs typeface="Arial" panose="020B0604020202020204" pitchFamily="34" charset="0"/>
                        </a:rPr>
                        <a:t>Nov-22</a:t>
                      </a:r>
                    </a:p>
                  </a:txBody>
                  <a:tcPr/>
                </a:tc>
                <a:tc>
                  <a:txBody>
                    <a:bodyPr/>
                    <a:lstStyle/>
                    <a:p>
                      <a:pPr algn="ctr"/>
                      <a:r>
                        <a:rPr lang="en-GB" sz="1400" dirty="0">
                          <a:latin typeface="Arial" panose="020B0604020202020204" pitchFamily="34" charset="0"/>
                          <a:cs typeface="Arial" panose="020B0604020202020204" pitchFamily="34" charset="0"/>
                        </a:rPr>
                        <a:t>Dec-22</a:t>
                      </a:r>
                    </a:p>
                  </a:txBody>
                  <a:tcPr/>
                </a:tc>
                <a:tc>
                  <a:txBody>
                    <a:bodyPr/>
                    <a:lstStyle/>
                    <a:p>
                      <a:pPr algn="ctr"/>
                      <a:r>
                        <a:rPr lang="en-GB" sz="1400" dirty="0">
                          <a:latin typeface="Arial" panose="020B0604020202020204" pitchFamily="34" charset="0"/>
                          <a:cs typeface="Arial" panose="020B0604020202020204" pitchFamily="34" charset="0"/>
                        </a:rPr>
                        <a:t>Jan-23</a:t>
                      </a:r>
                    </a:p>
                  </a:txBody>
                  <a:tcPr/>
                </a:tc>
                <a:tc>
                  <a:txBody>
                    <a:bodyPr/>
                    <a:lstStyle/>
                    <a:p>
                      <a:pPr algn="ctr"/>
                      <a:r>
                        <a:rPr lang="en-GB" sz="1400" dirty="0">
                          <a:latin typeface="Arial" panose="020B0604020202020204" pitchFamily="34" charset="0"/>
                          <a:cs typeface="Arial" panose="020B0604020202020204" pitchFamily="34" charset="0"/>
                        </a:rPr>
                        <a:t>Feb-23</a:t>
                      </a:r>
                    </a:p>
                  </a:txBody>
                  <a:tcPr/>
                </a:tc>
                <a:tc>
                  <a:txBody>
                    <a:bodyPr/>
                    <a:lstStyle/>
                    <a:p>
                      <a:pPr algn="ctr"/>
                      <a:r>
                        <a:rPr lang="en-GB" sz="1400" dirty="0">
                          <a:latin typeface="Arial" panose="020B0604020202020204" pitchFamily="34" charset="0"/>
                          <a:cs typeface="Arial" panose="020B0604020202020204" pitchFamily="34" charset="0"/>
                        </a:rPr>
                        <a:t>6-Month Trend</a:t>
                      </a:r>
                    </a:p>
                    <a:p>
                      <a:pPr algn="ctr"/>
                      <a:endParaRPr lang="en-GB"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918542511"/>
                  </a:ext>
                </a:extLst>
              </a:tr>
              <a:tr h="370840">
                <a:tc>
                  <a:txBody>
                    <a:bodyPr/>
                    <a:lstStyle/>
                    <a:p>
                      <a:pPr algn="l" fontAlgn="b"/>
                      <a:r>
                        <a:rPr lang="en-GB" sz="1400" b="0" u="none" strike="noStrike" kern="1200" dirty="0">
                          <a:solidFill>
                            <a:srgbClr val="000000"/>
                          </a:solidFill>
                          <a:effectLst/>
                          <a:latin typeface="Arial" panose="020B0604020202020204" pitchFamily="34" charset="0"/>
                          <a:cs typeface="Arial" panose="020B0604020202020204" pitchFamily="34" charset="0"/>
                        </a:rPr>
                        <a:t>Disconnected MPANs/Active Relationships</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1,759</a:t>
                      </a:r>
                    </a:p>
                  </a:txBody>
                  <a:tcPr marL="6350" marR="6350" marT="6350" marB="0"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1,706</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1,700</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1,698</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1,698</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1,698</a:t>
                      </a:r>
                    </a:p>
                  </a:txBody>
                  <a:tcPr marL="6350" marR="6350" marT="6350" marB="0" anchor="ctr"/>
                </a:tc>
                <a:tc>
                  <a:txBody>
                    <a:bodyPr/>
                    <a:lstStyle/>
                    <a:p>
                      <a:pPr algn="ctr"/>
                      <a:r>
                        <a:rPr lang="en-GB" sz="1400" dirty="0">
                          <a:latin typeface="Arial" panose="020B0604020202020204" pitchFamily="34" charset="0"/>
                          <a:cs typeface="Arial" panose="020B0604020202020204" pitchFamily="34" charset="0"/>
                        </a:rPr>
                        <a:t>-4%</a:t>
                      </a:r>
                    </a:p>
                  </a:txBody>
                  <a:tcPr anchor="ctr"/>
                </a:tc>
                <a:extLst>
                  <a:ext uri="{0D108BD9-81ED-4DB2-BD59-A6C34878D82A}">
                    <a16:rowId xmlns:a16="http://schemas.microsoft.com/office/drawing/2014/main" val="2185438447"/>
                  </a:ext>
                </a:extLst>
              </a:tr>
              <a:tr h="370840">
                <a:tc>
                  <a:txBody>
                    <a:bodyPr/>
                    <a:lstStyle/>
                    <a:p>
                      <a:pPr algn="l" fontAlgn="b"/>
                      <a:r>
                        <a:rPr lang="en-GB" sz="1400" b="0" u="none" strike="noStrike" kern="1200" dirty="0">
                          <a:solidFill>
                            <a:srgbClr val="000000"/>
                          </a:solidFill>
                          <a:effectLst/>
                          <a:latin typeface="Arial" panose="020B0604020202020204" pitchFamily="34" charset="0"/>
                          <a:cs typeface="Arial" panose="020B0604020202020204" pitchFamily="34" charset="0"/>
                        </a:rPr>
                        <a:t>Unrestricted SSC/Active Relationships Flag</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1,407</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1,439</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1,474</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1,358</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1,364</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1,364</a:t>
                      </a:r>
                    </a:p>
                  </a:txBody>
                  <a:tcPr marL="6350" marR="6350" marT="6350" marB="0" anchor="ctr"/>
                </a:tc>
                <a:tc>
                  <a:txBody>
                    <a:bodyPr/>
                    <a:lstStyle/>
                    <a:p>
                      <a:pPr algn="ctr"/>
                      <a:r>
                        <a:rPr lang="en-GB" sz="1400" dirty="0">
                          <a:solidFill>
                            <a:schemeClr val="tx1"/>
                          </a:solidFill>
                          <a:latin typeface="Arial" panose="020B0604020202020204" pitchFamily="34" charset="0"/>
                          <a:cs typeface="Arial" panose="020B0604020202020204" pitchFamily="34" charset="0"/>
                        </a:rPr>
                        <a:t>-3%</a:t>
                      </a:r>
                    </a:p>
                  </a:txBody>
                  <a:tcPr anchor="ctr"/>
                </a:tc>
                <a:extLst>
                  <a:ext uri="{0D108BD9-81ED-4DB2-BD59-A6C34878D82A}">
                    <a16:rowId xmlns:a16="http://schemas.microsoft.com/office/drawing/2014/main" val="3331807853"/>
                  </a:ext>
                </a:extLst>
              </a:tr>
              <a:tr h="370840">
                <a:tc>
                  <a:txBody>
                    <a:bodyPr/>
                    <a:lstStyle/>
                    <a:p>
                      <a:pPr algn="l" fontAlgn="b"/>
                      <a:r>
                        <a:rPr lang="en-GB" sz="1400" b="0" u="none" strike="noStrike" kern="1200" dirty="0">
                          <a:solidFill>
                            <a:srgbClr val="000000"/>
                          </a:solidFill>
                          <a:effectLst/>
                          <a:latin typeface="Arial" panose="020B0604020202020204" pitchFamily="34" charset="0"/>
                          <a:cs typeface="Arial" panose="020B0604020202020204" pitchFamily="34" charset="0"/>
                        </a:rPr>
                        <a:t>Invalid </a:t>
                      </a:r>
                      <a:r>
                        <a:rPr lang="en-GB" sz="1400" b="0" u="none" strike="noStrike" kern="1200" dirty="0" err="1">
                          <a:solidFill>
                            <a:srgbClr val="000000"/>
                          </a:solidFill>
                          <a:effectLst/>
                          <a:latin typeface="Arial" panose="020B0604020202020204" pitchFamily="34" charset="0"/>
                          <a:cs typeface="Arial" panose="020B0604020202020204" pitchFamily="34" charset="0"/>
                        </a:rPr>
                        <a:t>Topline</a:t>
                      </a:r>
                      <a:r>
                        <a:rPr lang="en-GB" sz="1400" b="0" u="none" strike="noStrike" kern="1200" dirty="0">
                          <a:solidFill>
                            <a:srgbClr val="000000"/>
                          </a:solidFill>
                          <a:effectLst/>
                          <a:latin typeface="Arial" panose="020B0604020202020204" pitchFamily="34" charset="0"/>
                          <a:cs typeface="Arial" panose="020B0604020202020204" pitchFamily="34" charset="0"/>
                        </a:rPr>
                        <a:t> (Supplier)</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1,863</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1,856</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1,831</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1,780</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1,774</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1,774</a:t>
                      </a:r>
                    </a:p>
                  </a:txBody>
                  <a:tcPr marL="6350" marR="6350" marT="6350" marB="0" anchor="ctr"/>
                </a:tc>
                <a:tc>
                  <a:txBody>
                    <a:bodyPr/>
                    <a:lstStyle/>
                    <a:p>
                      <a:pPr algn="ctr"/>
                      <a:r>
                        <a:rPr lang="en-GB" sz="1400" dirty="0">
                          <a:solidFill>
                            <a:schemeClr val="tx1"/>
                          </a:solidFill>
                          <a:latin typeface="Arial" panose="020B0604020202020204" pitchFamily="34" charset="0"/>
                          <a:cs typeface="Arial" panose="020B0604020202020204" pitchFamily="34" charset="0"/>
                        </a:rPr>
                        <a:t>-5%</a:t>
                      </a:r>
                    </a:p>
                  </a:txBody>
                  <a:tcPr anchor="ctr"/>
                </a:tc>
                <a:extLst>
                  <a:ext uri="{0D108BD9-81ED-4DB2-BD59-A6C34878D82A}">
                    <a16:rowId xmlns:a16="http://schemas.microsoft.com/office/drawing/2014/main" val="1732498816"/>
                  </a:ext>
                </a:extLst>
              </a:tr>
              <a:tr h="370840">
                <a:tc>
                  <a:txBody>
                    <a:bodyPr/>
                    <a:lstStyle/>
                    <a:p>
                      <a:pPr algn="l" fontAlgn="b"/>
                      <a:r>
                        <a:rPr lang="en-GB" sz="1400" b="0" u="none" strike="noStrike" kern="1200" dirty="0">
                          <a:solidFill>
                            <a:srgbClr val="000000"/>
                          </a:solidFill>
                          <a:effectLst/>
                          <a:latin typeface="Arial" panose="020B0604020202020204" pitchFamily="34" charset="0"/>
                          <a:cs typeface="Arial" panose="020B0604020202020204" pitchFamily="34" charset="0"/>
                        </a:rPr>
                        <a:t>Invalid </a:t>
                      </a:r>
                      <a:r>
                        <a:rPr lang="en-GB" sz="1400" b="0" u="none" strike="noStrike" kern="1200" dirty="0" err="1">
                          <a:solidFill>
                            <a:srgbClr val="000000"/>
                          </a:solidFill>
                          <a:effectLst/>
                          <a:latin typeface="Arial" panose="020B0604020202020204" pitchFamily="34" charset="0"/>
                          <a:cs typeface="Arial" panose="020B0604020202020204" pitchFamily="34" charset="0"/>
                        </a:rPr>
                        <a:t>Topline</a:t>
                      </a:r>
                      <a:r>
                        <a:rPr lang="en-GB" sz="1400" b="0" u="none" strike="noStrike" kern="1200" dirty="0">
                          <a:solidFill>
                            <a:srgbClr val="000000"/>
                          </a:solidFill>
                          <a:effectLst/>
                          <a:latin typeface="Arial" panose="020B0604020202020204" pitchFamily="34" charset="0"/>
                          <a:cs typeface="Arial" panose="020B0604020202020204" pitchFamily="34" charset="0"/>
                        </a:rPr>
                        <a:t> (DNO)</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32,589</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33,046</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36,163</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33,860</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34,300</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34,300</a:t>
                      </a:r>
                    </a:p>
                  </a:txBody>
                  <a:tcPr marL="6350" marR="6350" marT="6350" marB="0" anchor="ctr"/>
                </a:tc>
                <a:tc>
                  <a:txBody>
                    <a:bodyPr/>
                    <a:lstStyle/>
                    <a:p>
                      <a:pPr algn="ctr"/>
                      <a:r>
                        <a:rPr lang="en-GB" sz="1400" dirty="0">
                          <a:solidFill>
                            <a:srgbClr val="FF0000"/>
                          </a:solidFill>
                          <a:latin typeface="Arial" panose="020B0604020202020204" pitchFamily="34" charset="0"/>
                          <a:cs typeface="Arial" panose="020B0604020202020204" pitchFamily="34" charset="0"/>
                        </a:rPr>
                        <a:t>+5%</a:t>
                      </a:r>
                    </a:p>
                  </a:txBody>
                  <a:tcPr anchor="ctr"/>
                </a:tc>
                <a:extLst>
                  <a:ext uri="{0D108BD9-81ED-4DB2-BD59-A6C34878D82A}">
                    <a16:rowId xmlns:a16="http://schemas.microsoft.com/office/drawing/2014/main" val="1174998287"/>
                  </a:ext>
                </a:extLst>
              </a:tr>
            </a:tbl>
          </a:graphicData>
        </a:graphic>
      </p:graphicFrame>
    </p:spTree>
    <p:extLst>
      <p:ext uri="{BB962C8B-B14F-4D97-AF65-F5344CB8AC3E}">
        <p14:creationId xmlns:p14="http://schemas.microsoft.com/office/powerpoint/2010/main" val="28557361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p:txBody>
          <a:bodyPr/>
          <a:lstStyle/>
          <a:p>
            <a:r>
              <a:rPr lang="en-GB" dirty="0"/>
              <a:t>3. April 2023 REC release and Metering Code of practice consolidation</a:t>
            </a:r>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dirty="0"/>
              <a:t>REC release manager</a:t>
            </a:r>
          </a:p>
        </p:txBody>
      </p:sp>
    </p:spTree>
    <p:extLst>
      <p:ext uri="{BB962C8B-B14F-4D97-AF65-F5344CB8AC3E}">
        <p14:creationId xmlns:p14="http://schemas.microsoft.com/office/powerpoint/2010/main" val="6051924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64654-A8BE-4164-BCC3-B8C4AE86B84B}"/>
              </a:ext>
            </a:extLst>
          </p:cNvPr>
          <p:cNvSpPr>
            <a:spLocks noGrp="1"/>
          </p:cNvSpPr>
          <p:nvPr>
            <p:ph type="ctrTitle"/>
          </p:nvPr>
        </p:nvSpPr>
        <p:spPr>
          <a:xfrm>
            <a:off x="2345094" y="482400"/>
            <a:ext cx="7703975" cy="678445"/>
          </a:xfrm>
        </p:spPr>
        <p:txBody>
          <a:bodyPr/>
          <a:lstStyle/>
          <a:p>
            <a:r>
              <a:rPr lang="en-GB" dirty="0"/>
              <a:t>R0047 – consolidated metering code of practice &amp; Metering Audit scheme </a:t>
            </a:r>
          </a:p>
        </p:txBody>
      </p:sp>
      <p:graphicFrame>
        <p:nvGraphicFramePr>
          <p:cNvPr id="6" name="Table 5">
            <a:extLst>
              <a:ext uri="{FF2B5EF4-FFF2-40B4-BE49-F238E27FC236}">
                <a16:creationId xmlns:a16="http://schemas.microsoft.com/office/drawing/2014/main" id="{6971B4BB-623C-4F15-9D9D-14FF712D8FCC}"/>
              </a:ext>
            </a:extLst>
          </p:cNvPr>
          <p:cNvGraphicFramePr>
            <a:graphicFrameLocks noGrp="1"/>
          </p:cNvGraphicFramePr>
          <p:nvPr/>
        </p:nvGraphicFramePr>
        <p:xfrm>
          <a:off x="478894" y="1750963"/>
          <a:ext cx="11214342" cy="2389784"/>
        </p:xfrm>
        <a:graphic>
          <a:graphicData uri="http://schemas.openxmlformats.org/drawingml/2006/table">
            <a:tbl>
              <a:tblPr firstRow="1" bandRow="1">
                <a:tableStyleId>{5C22544A-7EE6-4342-B048-85BDC9FD1C3A}</a:tableStyleId>
              </a:tblPr>
              <a:tblGrid>
                <a:gridCol w="1562342">
                  <a:extLst>
                    <a:ext uri="{9D8B030D-6E8A-4147-A177-3AD203B41FA5}">
                      <a16:colId xmlns:a16="http://schemas.microsoft.com/office/drawing/2014/main" val="2524328576"/>
                    </a:ext>
                  </a:extLst>
                </a:gridCol>
                <a:gridCol w="965200">
                  <a:extLst>
                    <a:ext uri="{9D8B030D-6E8A-4147-A177-3AD203B41FA5}">
                      <a16:colId xmlns:a16="http://schemas.microsoft.com/office/drawing/2014/main" val="3806249765"/>
                    </a:ext>
                  </a:extLst>
                </a:gridCol>
                <a:gridCol w="965200">
                  <a:extLst>
                    <a:ext uri="{9D8B030D-6E8A-4147-A177-3AD203B41FA5}">
                      <a16:colId xmlns:a16="http://schemas.microsoft.com/office/drawing/2014/main" val="1096298002"/>
                    </a:ext>
                  </a:extLst>
                </a:gridCol>
                <a:gridCol w="965200">
                  <a:extLst>
                    <a:ext uri="{9D8B030D-6E8A-4147-A177-3AD203B41FA5}">
                      <a16:colId xmlns:a16="http://schemas.microsoft.com/office/drawing/2014/main" val="3014050763"/>
                    </a:ext>
                  </a:extLst>
                </a:gridCol>
                <a:gridCol w="965200">
                  <a:extLst>
                    <a:ext uri="{9D8B030D-6E8A-4147-A177-3AD203B41FA5}">
                      <a16:colId xmlns:a16="http://schemas.microsoft.com/office/drawing/2014/main" val="2230870604"/>
                    </a:ext>
                  </a:extLst>
                </a:gridCol>
                <a:gridCol w="965200">
                  <a:extLst>
                    <a:ext uri="{9D8B030D-6E8A-4147-A177-3AD203B41FA5}">
                      <a16:colId xmlns:a16="http://schemas.microsoft.com/office/drawing/2014/main" val="3799024732"/>
                    </a:ext>
                  </a:extLst>
                </a:gridCol>
                <a:gridCol w="965200">
                  <a:extLst>
                    <a:ext uri="{9D8B030D-6E8A-4147-A177-3AD203B41FA5}">
                      <a16:colId xmlns:a16="http://schemas.microsoft.com/office/drawing/2014/main" val="2519555344"/>
                    </a:ext>
                  </a:extLst>
                </a:gridCol>
                <a:gridCol w="965200">
                  <a:extLst>
                    <a:ext uri="{9D8B030D-6E8A-4147-A177-3AD203B41FA5}">
                      <a16:colId xmlns:a16="http://schemas.microsoft.com/office/drawing/2014/main" val="3345382393"/>
                    </a:ext>
                  </a:extLst>
                </a:gridCol>
                <a:gridCol w="965200">
                  <a:extLst>
                    <a:ext uri="{9D8B030D-6E8A-4147-A177-3AD203B41FA5}">
                      <a16:colId xmlns:a16="http://schemas.microsoft.com/office/drawing/2014/main" val="3818207512"/>
                    </a:ext>
                  </a:extLst>
                </a:gridCol>
                <a:gridCol w="965200">
                  <a:extLst>
                    <a:ext uri="{9D8B030D-6E8A-4147-A177-3AD203B41FA5}">
                      <a16:colId xmlns:a16="http://schemas.microsoft.com/office/drawing/2014/main" val="23260422"/>
                    </a:ext>
                  </a:extLst>
                </a:gridCol>
                <a:gridCol w="965200">
                  <a:extLst>
                    <a:ext uri="{9D8B030D-6E8A-4147-A177-3AD203B41FA5}">
                      <a16:colId xmlns:a16="http://schemas.microsoft.com/office/drawing/2014/main" val="1396016564"/>
                    </a:ext>
                  </a:extLst>
                </a:gridCol>
              </a:tblGrid>
              <a:tr h="475800">
                <a:tc rowSpan="2">
                  <a:txBody>
                    <a:bodyPr/>
                    <a:lstStyle/>
                    <a:p>
                      <a:pPr algn="ctr"/>
                      <a:r>
                        <a:rPr lang="en-GB" sz="1100" dirty="0">
                          <a:latin typeface="Roboto Slab"/>
                        </a:rPr>
                        <a:t>Communication &amp; Engagement Plan</a:t>
                      </a:r>
                    </a:p>
                  </a:txBody>
                  <a:tcPr anchor="ctr">
                    <a:solidFill>
                      <a:srgbClr val="68A495"/>
                    </a:solidFill>
                  </a:tcPr>
                </a:tc>
                <a:tc gridSpan="2">
                  <a:txBody>
                    <a:bodyPr/>
                    <a:lstStyle/>
                    <a:p>
                      <a:pPr algn="ctr"/>
                      <a:r>
                        <a:rPr lang="en-GB" sz="1100" dirty="0">
                          <a:latin typeface="Roboto Slab"/>
                        </a:rPr>
                        <a:t>January 2023</a:t>
                      </a:r>
                    </a:p>
                  </a:txBody>
                  <a:tcPr anchor="ctr">
                    <a:solidFill>
                      <a:srgbClr val="68A495"/>
                    </a:solidFill>
                  </a:tcPr>
                </a:tc>
                <a:tc hMerge="1">
                  <a:txBody>
                    <a:bodyPr/>
                    <a:lstStyle/>
                    <a:p>
                      <a:endParaRPr lang="en-GB"/>
                    </a:p>
                  </a:txBody>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latin typeface="Roboto Slab"/>
                        </a:rPr>
                        <a:t>February 2023</a:t>
                      </a:r>
                    </a:p>
                  </a:txBody>
                  <a:tcPr anchor="ctr">
                    <a:solidFill>
                      <a:srgbClr val="68A495"/>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latin typeface="Roboto Slab"/>
                        </a:rPr>
                        <a:t>February 2023</a:t>
                      </a:r>
                    </a:p>
                  </a:txBody>
                  <a:tcPr anchor="ctr">
                    <a:solidFill>
                      <a:srgbClr val="68A495"/>
                    </a:solidFill>
                  </a:tcPr>
                </a:tc>
                <a:tc hMerge="1">
                  <a:txBody>
                    <a:bodyPr/>
                    <a:lstStyle/>
                    <a:p>
                      <a:endParaRPr lang="en-GB"/>
                    </a:p>
                  </a:txBody>
                  <a:tcPr/>
                </a:tc>
                <a:tc hMerge="1">
                  <a:txBody>
                    <a:bodyPr/>
                    <a:lstStyle/>
                    <a:p>
                      <a:endParaRPr lang="en-GB"/>
                    </a:p>
                  </a:txBody>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latin typeface="Roboto Slab"/>
                        </a:rPr>
                        <a:t>March 2023</a:t>
                      </a:r>
                    </a:p>
                  </a:txBody>
                  <a:tcPr anchor="ctr">
                    <a:solidFill>
                      <a:srgbClr val="68A495"/>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latin typeface="Roboto Slab"/>
                        </a:rPr>
                        <a:t>March 2023</a:t>
                      </a:r>
                    </a:p>
                  </a:txBody>
                  <a:tcPr anchor="ctr">
                    <a:solidFill>
                      <a:srgbClr val="68A495"/>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171109433"/>
                  </a:ext>
                </a:extLst>
              </a:tr>
              <a:tr h="737650">
                <a:tc vMerge="1">
                  <a:txBody>
                    <a:bodyPr/>
                    <a:lstStyle/>
                    <a:p>
                      <a:endParaRPr lang="en-GB"/>
                    </a:p>
                  </a:txBody>
                  <a:tcPr/>
                </a:tc>
                <a:tc>
                  <a:txBody>
                    <a:bodyPr/>
                    <a:lstStyle/>
                    <a:p>
                      <a:pPr algn="ctr"/>
                      <a:r>
                        <a:rPr lang="en-GB" sz="1100" b="1" dirty="0">
                          <a:solidFill>
                            <a:schemeClr val="bg1"/>
                          </a:solidFill>
                          <a:latin typeface="Roboto Slab"/>
                        </a:rPr>
                        <a:t>W/C 23</a:t>
                      </a:r>
                    </a:p>
                  </a:txBody>
                  <a:tcPr anchor="ctr">
                    <a:solidFill>
                      <a:srgbClr val="68A495"/>
                    </a:solidFill>
                  </a:tcPr>
                </a:tc>
                <a:tc>
                  <a:txBody>
                    <a:bodyPr/>
                    <a:lstStyle/>
                    <a:p>
                      <a:pPr algn="ctr"/>
                      <a:r>
                        <a:rPr lang="en-GB" sz="1100" b="1" dirty="0">
                          <a:solidFill>
                            <a:schemeClr val="bg1"/>
                          </a:solidFill>
                          <a:latin typeface="Roboto Slab"/>
                        </a:rPr>
                        <a:t>W/C 30 </a:t>
                      </a:r>
                    </a:p>
                  </a:txBody>
                  <a:tcPr anchor="ctr">
                    <a:solidFill>
                      <a:srgbClr val="68A495"/>
                    </a:solidFill>
                  </a:tcPr>
                </a:tc>
                <a:tc>
                  <a:txBody>
                    <a:bodyPr/>
                    <a:lstStyle/>
                    <a:p>
                      <a:pPr algn="ctr"/>
                      <a:r>
                        <a:rPr lang="en-GB" sz="1100" b="1" dirty="0">
                          <a:solidFill>
                            <a:schemeClr val="bg1"/>
                          </a:solidFill>
                          <a:latin typeface="Roboto Slab"/>
                        </a:rPr>
                        <a:t>W/C 06</a:t>
                      </a:r>
                    </a:p>
                  </a:txBody>
                  <a:tcPr anchor="ctr">
                    <a:solidFill>
                      <a:srgbClr val="68A49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dirty="0">
                          <a:solidFill>
                            <a:schemeClr val="bg1"/>
                          </a:solidFill>
                          <a:latin typeface="Roboto Slab"/>
                        </a:rPr>
                        <a:t>W/C 13</a:t>
                      </a:r>
                    </a:p>
                  </a:txBody>
                  <a:tcPr anchor="ctr">
                    <a:solidFill>
                      <a:srgbClr val="68A49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dirty="0">
                          <a:solidFill>
                            <a:schemeClr val="bg1"/>
                          </a:solidFill>
                          <a:latin typeface="Roboto Slab"/>
                        </a:rPr>
                        <a:t>W/C 20</a:t>
                      </a:r>
                    </a:p>
                  </a:txBody>
                  <a:tcPr anchor="ctr">
                    <a:solidFill>
                      <a:srgbClr val="68A49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dirty="0">
                          <a:solidFill>
                            <a:schemeClr val="bg1"/>
                          </a:solidFill>
                          <a:latin typeface="Roboto Slab"/>
                        </a:rPr>
                        <a:t>W/C 27</a:t>
                      </a:r>
                    </a:p>
                  </a:txBody>
                  <a:tcPr anchor="ctr">
                    <a:solidFill>
                      <a:srgbClr val="68A49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dirty="0">
                          <a:solidFill>
                            <a:schemeClr val="bg1"/>
                          </a:solidFill>
                          <a:latin typeface="Roboto Slab"/>
                        </a:rPr>
                        <a:t>W/C 06</a:t>
                      </a:r>
                    </a:p>
                  </a:txBody>
                  <a:tcPr anchor="ctr">
                    <a:solidFill>
                      <a:srgbClr val="68A49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dirty="0">
                          <a:solidFill>
                            <a:schemeClr val="bg1"/>
                          </a:solidFill>
                          <a:latin typeface="Roboto Slab"/>
                        </a:rPr>
                        <a:t>W/C 13</a:t>
                      </a:r>
                    </a:p>
                  </a:txBody>
                  <a:tcPr anchor="ctr">
                    <a:solidFill>
                      <a:srgbClr val="68A49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dirty="0">
                          <a:solidFill>
                            <a:schemeClr val="bg1"/>
                          </a:solidFill>
                          <a:latin typeface="Roboto Slab"/>
                        </a:rPr>
                        <a:t>W/C 20</a:t>
                      </a:r>
                    </a:p>
                  </a:txBody>
                  <a:tcPr anchor="ctr">
                    <a:solidFill>
                      <a:srgbClr val="68A49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dirty="0">
                          <a:solidFill>
                            <a:schemeClr val="bg1"/>
                          </a:solidFill>
                          <a:latin typeface="Roboto Slab"/>
                        </a:rPr>
                        <a:t>W/C 27</a:t>
                      </a:r>
                    </a:p>
                  </a:txBody>
                  <a:tcPr anchor="ctr">
                    <a:solidFill>
                      <a:srgbClr val="68A495"/>
                    </a:solidFill>
                  </a:tcPr>
                </a:tc>
                <a:extLst>
                  <a:ext uri="{0D108BD9-81ED-4DB2-BD59-A6C34878D82A}">
                    <a16:rowId xmlns:a16="http://schemas.microsoft.com/office/drawing/2014/main" val="549296121"/>
                  </a:ext>
                </a:extLst>
              </a:tr>
              <a:tr h="1176334">
                <a:tc>
                  <a:txBody>
                    <a:bodyPr/>
                    <a:lstStyle/>
                    <a:p>
                      <a:pPr algn="ctr"/>
                      <a:r>
                        <a:rPr lang="en-GB" sz="1100" dirty="0">
                          <a:latin typeface="Roboto Slab"/>
                        </a:rPr>
                        <a:t>April Release</a:t>
                      </a:r>
                    </a:p>
                  </a:txBody>
                  <a:tcPr anchor="ctr">
                    <a:solidFill>
                      <a:srgbClr val="D5E3C8"/>
                    </a:solidFill>
                  </a:tcPr>
                </a:tc>
                <a:tc gridSpan="10">
                  <a:txBody>
                    <a:bodyPr/>
                    <a:lstStyle/>
                    <a:p>
                      <a:r>
                        <a:rPr lang="en-GB" sz="1100" dirty="0">
                          <a:latin typeface="Roboto Slab"/>
                        </a:rPr>
                        <a:t>                          </a:t>
                      </a:r>
                    </a:p>
                  </a:txBody>
                  <a:tcPr>
                    <a:solidFill>
                      <a:srgbClr val="D5E3C8"/>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96440483"/>
                  </a:ext>
                </a:extLst>
              </a:tr>
            </a:tbl>
          </a:graphicData>
        </a:graphic>
      </p:graphicFrame>
      <p:sp>
        <p:nvSpPr>
          <p:cNvPr id="9" name="Star: 5 Points 8">
            <a:extLst>
              <a:ext uri="{FF2B5EF4-FFF2-40B4-BE49-F238E27FC236}">
                <a16:creationId xmlns:a16="http://schemas.microsoft.com/office/drawing/2014/main" id="{8A97E902-23E3-9FE7-4740-50B1F9280A42}"/>
              </a:ext>
            </a:extLst>
          </p:cNvPr>
          <p:cNvSpPr/>
          <p:nvPr/>
        </p:nvSpPr>
        <p:spPr>
          <a:xfrm>
            <a:off x="7606809" y="3494536"/>
            <a:ext cx="252000" cy="252000"/>
          </a:xfrm>
          <a:prstGeom prst="star5">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Star: 5 Points 12">
            <a:extLst>
              <a:ext uri="{FF2B5EF4-FFF2-40B4-BE49-F238E27FC236}">
                <a16:creationId xmlns:a16="http://schemas.microsoft.com/office/drawing/2014/main" id="{B4D54A71-89EF-D11F-FC79-3B0122304B1A}"/>
              </a:ext>
            </a:extLst>
          </p:cNvPr>
          <p:cNvSpPr/>
          <p:nvPr/>
        </p:nvSpPr>
        <p:spPr>
          <a:xfrm>
            <a:off x="7164040" y="3494536"/>
            <a:ext cx="252000" cy="252000"/>
          </a:xfrm>
          <a:prstGeom prst="star5">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a:ln>
                <a:noFill/>
              </a:ln>
              <a:solidFill>
                <a:prstClr val="white"/>
              </a:solidFill>
              <a:effectLst/>
              <a:uLnTx/>
              <a:uFillTx/>
              <a:latin typeface="Roboto Slab" pitchFamily="2" charset="0"/>
              <a:ea typeface="Roboto Slab" pitchFamily="2" charset="0"/>
              <a:cs typeface="Roboto Slab" pitchFamily="2" charset="0"/>
            </a:endParaRPr>
          </a:p>
        </p:txBody>
      </p:sp>
      <p:sp>
        <p:nvSpPr>
          <p:cNvPr id="14" name="Star: 5 Points 13">
            <a:extLst>
              <a:ext uri="{FF2B5EF4-FFF2-40B4-BE49-F238E27FC236}">
                <a16:creationId xmlns:a16="http://schemas.microsoft.com/office/drawing/2014/main" id="{96C9A658-8B4E-B5CE-999F-914CE06B4E07}"/>
              </a:ext>
            </a:extLst>
          </p:cNvPr>
          <p:cNvSpPr/>
          <p:nvPr/>
        </p:nvSpPr>
        <p:spPr>
          <a:xfrm>
            <a:off x="8500229" y="3073622"/>
            <a:ext cx="252000" cy="252000"/>
          </a:xfrm>
          <a:prstGeom prst="star5">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a:ln>
                <a:noFill/>
              </a:ln>
              <a:solidFill>
                <a:prstClr val="white"/>
              </a:solidFill>
              <a:effectLst/>
              <a:uLnTx/>
              <a:uFillTx/>
              <a:latin typeface="Roboto Slab" pitchFamily="2" charset="0"/>
              <a:ea typeface="Roboto Slab" pitchFamily="2" charset="0"/>
              <a:cs typeface="Roboto Slab" pitchFamily="2" charset="0"/>
            </a:endParaRPr>
          </a:p>
        </p:txBody>
      </p:sp>
      <p:sp>
        <p:nvSpPr>
          <p:cNvPr id="15" name="TextBox 14">
            <a:extLst>
              <a:ext uri="{FF2B5EF4-FFF2-40B4-BE49-F238E27FC236}">
                <a16:creationId xmlns:a16="http://schemas.microsoft.com/office/drawing/2014/main" id="{9C91F5ED-8068-6A70-689E-313BA75F244C}"/>
              </a:ext>
            </a:extLst>
          </p:cNvPr>
          <p:cNvSpPr txBox="1"/>
          <p:nvPr/>
        </p:nvSpPr>
        <p:spPr>
          <a:xfrm>
            <a:off x="7702874" y="3015139"/>
            <a:ext cx="936000" cy="215444"/>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Roboto Slab" pitchFamily="2" charset="0"/>
                <a:ea typeface="Roboto Slab" pitchFamily="2" charset="0"/>
                <a:cs typeface="Roboto Slab" pitchFamily="2" charset="0"/>
              </a:rPr>
              <a:t>Update FAQs</a:t>
            </a:r>
          </a:p>
        </p:txBody>
      </p:sp>
      <p:sp>
        <p:nvSpPr>
          <p:cNvPr id="16" name="TextBox 15">
            <a:extLst>
              <a:ext uri="{FF2B5EF4-FFF2-40B4-BE49-F238E27FC236}">
                <a16:creationId xmlns:a16="http://schemas.microsoft.com/office/drawing/2014/main" id="{0C89D1A4-CDD8-2169-7F16-5F90ECF1B4C9}"/>
              </a:ext>
            </a:extLst>
          </p:cNvPr>
          <p:cNvSpPr txBox="1"/>
          <p:nvPr/>
        </p:nvSpPr>
        <p:spPr>
          <a:xfrm>
            <a:off x="6647109" y="3412120"/>
            <a:ext cx="684000" cy="215444"/>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Roboto Slab" pitchFamily="2" charset="0"/>
                <a:ea typeface="Roboto Slab" pitchFamily="2" charset="0"/>
                <a:cs typeface="Roboto Slab" pitchFamily="2" charset="0"/>
              </a:rPr>
              <a:t>Webinar</a:t>
            </a:r>
          </a:p>
        </p:txBody>
      </p:sp>
      <p:sp>
        <p:nvSpPr>
          <p:cNvPr id="19" name="Star: 5 Points 18">
            <a:extLst>
              <a:ext uri="{FF2B5EF4-FFF2-40B4-BE49-F238E27FC236}">
                <a16:creationId xmlns:a16="http://schemas.microsoft.com/office/drawing/2014/main" id="{E17F5AA4-5363-38B5-0250-889D58428EA4}"/>
              </a:ext>
            </a:extLst>
          </p:cNvPr>
          <p:cNvSpPr/>
          <p:nvPr/>
        </p:nvSpPr>
        <p:spPr>
          <a:xfrm>
            <a:off x="5564049" y="3153830"/>
            <a:ext cx="252000" cy="252000"/>
          </a:xfrm>
          <a:prstGeom prst="star5">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dirty="0">
              <a:ln>
                <a:noFill/>
              </a:ln>
              <a:solidFill>
                <a:prstClr val="white"/>
              </a:solidFill>
              <a:effectLst/>
              <a:uLnTx/>
              <a:uFillTx/>
              <a:latin typeface="Roboto Slab" pitchFamily="2" charset="0"/>
              <a:ea typeface="Roboto Slab" pitchFamily="2" charset="0"/>
              <a:cs typeface="Roboto Slab" pitchFamily="2" charset="0"/>
            </a:endParaRPr>
          </a:p>
        </p:txBody>
      </p:sp>
      <p:sp>
        <p:nvSpPr>
          <p:cNvPr id="20" name="TextBox 19">
            <a:extLst>
              <a:ext uri="{FF2B5EF4-FFF2-40B4-BE49-F238E27FC236}">
                <a16:creationId xmlns:a16="http://schemas.microsoft.com/office/drawing/2014/main" id="{115C91C3-D5D8-523F-7347-ADA95E1B6E48}"/>
              </a:ext>
            </a:extLst>
          </p:cNvPr>
          <p:cNvSpPr txBox="1"/>
          <p:nvPr/>
        </p:nvSpPr>
        <p:spPr>
          <a:xfrm>
            <a:off x="4627026" y="3073622"/>
            <a:ext cx="1080000" cy="215444"/>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Roboto Slab" pitchFamily="2" charset="0"/>
                <a:ea typeface="Roboto Slab" pitchFamily="2" charset="0"/>
                <a:cs typeface="Roboto Slab" pitchFamily="2" charset="0"/>
              </a:rPr>
              <a:t>publish FAQs</a:t>
            </a:r>
          </a:p>
        </p:txBody>
      </p:sp>
      <p:sp>
        <p:nvSpPr>
          <p:cNvPr id="23" name="TextBox 22">
            <a:extLst>
              <a:ext uri="{FF2B5EF4-FFF2-40B4-BE49-F238E27FC236}">
                <a16:creationId xmlns:a16="http://schemas.microsoft.com/office/drawing/2014/main" id="{E566DCDA-02C5-30EB-67EC-B8B2333B31E5}"/>
              </a:ext>
            </a:extLst>
          </p:cNvPr>
          <p:cNvSpPr txBox="1"/>
          <p:nvPr/>
        </p:nvSpPr>
        <p:spPr>
          <a:xfrm>
            <a:off x="7606809" y="3425278"/>
            <a:ext cx="900000" cy="338554"/>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Roboto Slab" pitchFamily="2" charset="0"/>
                <a:ea typeface="Roboto Slab" pitchFamily="2" charset="0"/>
                <a:cs typeface="Roboto Slab" pitchFamily="2" charset="0"/>
              </a:rPr>
              <a:t>Publish video</a:t>
            </a:r>
          </a:p>
        </p:txBody>
      </p:sp>
      <p:sp>
        <p:nvSpPr>
          <p:cNvPr id="31" name="Star: 5 Points 30">
            <a:extLst>
              <a:ext uri="{FF2B5EF4-FFF2-40B4-BE49-F238E27FC236}">
                <a16:creationId xmlns:a16="http://schemas.microsoft.com/office/drawing/2014/main" id="{0F97FDDB-271E-BFC9-6EE4-234C58D43635}"/>
              </a:ext>
            </a:extLst>
          </p:cNvPr>
          <p:cNvSpPr/>
          <p:nvPr/>
        </p:nvSpPr>
        <p:spPr>
          <a:xfrm>
            <a:off x="3615248" y="3468555"/>
            <a:ext cx="252000" cy="252000"/>
          </a:xfrm>
          <a:prstGeom prst="star5">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dirty="0">
              <a:ln>
                <a:noFill/>
              </a:ln>
              <a:solidFill>
                <a:prstClr val="white"/>
              </a:solidFill>
              <a:effectLst/>
              <a:uLnTx/>
              <a:uFillTx/>
              <a:latin typeface="Roboto Slab" pitchFamily="2" charset="0"/>
              <a:ea typeface="Roboto Slab" pitchFamily="2" charset="0"/>
              <a:cs typeface="Roboto Slab" pitchFamily="2" charset="0"/>
            </a:endParaRPr>
          </a:p>
        </p:txBody>
      </p:sp>
      <p:sp>
        <p:nvSpPr>
          <p:cNvPr id="32" name="TextBox 31">
            <a:extLst>
              <a:ext uri="{FF2B5EF4-FFF2-40B4-BE49-F238E27FC236}">
                <a16:creationId xmlns:a16="http://schemas.microsoft.com/office/drawing/2014/main" id="{428C80DF-0401-F01E-906C-3A28CC1303F5}"/>
              </a:ext>
            </a:extLst>
          </p:cNvPr>
          <p:cNvSpPr txBox="1"/>
          <p:nvPr/>
        </p:nvSpPr>
        <p:spPr>
          <a:xfrm>
            <a:off x="2346780" y="3400079"/>
            <a:ext cx="1440000" cy="215444"/>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Roboto Slab" pitchFamily="2" charset="0"/>
                <a:ea typeface="Roboto Slab" pitchFamily="2" charset="0"/>
                <a:cs typeface="Roboto Slab" pitchFamily="2" charset="0"/>
              </a:rPr>
              <a:t>Registration live</a:t>
            </a:r>
          </a:p>
        </p:txBody>
      </p:sp>
      <p:sp>
        <p:nvSpPr>
          <p:cNvPr id="37" name="Star: 5 Points 36">
            <a:extLst>
              <a:ext uri="{FF2B5EF4-FFF2-40B4-BE49-F238E27FC236}">
                <a16:creationId xmlns:a16="http://schemas.microsoft.com/office/drawing/2014/main" id="{D4AB77CF-FD0F-9DBB-CE0E-8660DD181992}"/>
              </a:ext>
            </a:extLst>
          </p:cNvPr>
          <p:cNvSpPr/>
          <p:nvPr/>
        </p:nvSpPr>
        <p:spPr>
          <a:xfrm>
            <a:off x="11308025" y="3464584"/>
            <a:ext cx="252000" cy="252000"/>
          </a:xfrm>
          <a:prstGeom prst="star5">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TextBox 37">
            <a:extLst>
              <a:ext uri="{FF2B5EF4-FFF2-40B4-BE49-F238E27FC236}">
                <a16:creationId xmlns:a16="http://schemas.microsoft.com/office/drawing/2014/main" id="{0BD90AEC-736B-E67C-4BA6-11BD1B9D50DD}"/>
              </a:ext>
            </a:extLst>
          </p:cNvPr>
          <p:cNvSpPr txBox="1"/>
          <p:nvPr/>
        </p:nvSpPr>
        <p:spPr>
          <a:xfrm>
            <a:off x="10518317" y="3382648"/>
            <a:ext cx="972000" cy="215444"/>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Roboto Slab" pitchFamily="2" charset="0"/>
                <a:ea typeface="Roboto Slab" pitchFamily="2" charset="0"/>
                <a:cs typeface="Roboto Slab" pitchFamily="2" charset="0"/>
              </a:rPr>
              <a:t>Publish podcast</a:t>
            </a:r>
          </a:p>
        </p:txBody>
      </p:sp>
      <p:graphicFrame>
        <p:nvGraphicFramePr>
          <p:cNvPr id="41" name="Table 10">
            <a:extLst>
              <a:ext uri="{FF2B5EF4-FFF2-40B4-BE49-F238E27FC236}">
                <a16:creationId xmlns:a16="http://schemas.microsoft.com/office/drawing/2014/main" id="{3E769637-A051-1AE4-D87A-D5D410073B84}"/>
              </a:ext>
            </a:extLst>
          </p:cNvPr>
          <p:cNvGraphicFramePr>
            <a:graphicFrameLocks noGrp="1"/>
          </p:cNvGraphicFramePr>
          <p:nvPr/>
        </p:nvGraphicFramePr>
        <p:xfrm>
          <a:off x="3818148" y="4562375"/>
          <a:ext cx="4757866" cy="1764547"/>
        </p:xfrm>
        <a:graphic>
          <a:graphicData uri="http://schemas.openxmlformats.org/drawingml/2006/table">
            <a:tbl>
              <a:tblPr firstRow="1" bandRow="1">
                <a:tableStyleId>{5C22544A-7EE6-4342-B048-85BDC9FD1C3A}</a:tableStyleId>
              </a:tblPr>
              <a:tblGrid>
                <a:gridCol w="840383">
                  <a:extLst>
                    <a:ext uri="{9D8B030D-6E8A-4147-A177-3AD203B41FA5}">
                      <a16:colId xmlns:a16="http://schemas.microsoft.com/office/drawing/2014/main" val="252577097"/>
                    </a:ext>
                  </a:extLst>
                </a:gridCol>
                <a:gridCol w="3917483">
                  <a:extLst>
                    <a:ext uri="{9D8B030D-6E8A-4147-A177-3AD203B41FA5}">
                      <a16:colId xmlns:a16="http://schemas.microsoft.com/office/drawing/2014/main" val="1235430437"/>
                    </a:ext>
                  </a:extLst>
                </a:gridCol>
              </a:tblGrid>
              <a:tr h="324547">
                <a:tc>
                  <a:txBody>
                    <a:bodyPr/>
                    <a:lstStyle/>
                    <a:p>
                      <a:pPr algn="ctr"/>
                      <a:r>
                        <a:rPr lang="en-GB" sz="1100" dirty="0">
                          <a:latin typeface="Roboto Slab"/>
                        </a:rPr>
                        <a:t>Item</a:t>
                      </a:r>
                    </a:p>
                  </a:txBody>
                  <a:tcPr anchor="ctr">
                    <a:solidFill>
                      <a:srgbClr val="68A495"/>
                    </a:solidFill>
                  </a:tcPr>
                </a:tc>
                <a:tc>
                  <a:txBody>
                    <a:bodyPr/>
                    <a:lstStyle/>
                    <a:p>
                      <a:pPr algn="ctr"/>
                      <a:r>
                        <a:rPr lang="en-GB" sz="1100" dirty="0">
                          <a:latin typeface="Roboto Slab"/>
                        </a:rPr>
                        <a:t>Agenda</a:t>
                      </a:r>
                    </a:p>
                  </a:txBody>
                  <a:tcPr anchor="ctr">
                    <a:solidFill>
                      <a:srgbClr val="68A495"/>
                    </a:solidFill>
                  </a:tcPr>
                </a:tc>
                <a:extLst>
                  <a:ext uri="{0D108BD9-81ED-4DB2-BD59-A6C34878D82A}">
                    <a16:rowId xmlns:a16="http://schemas.microsoft.com/office/drawing/2014/main" val="2646381082"/>
                  </a:ext>
                </a:extLst>
              </a:tr>
              <a:tr h="288000">
                <a:tc>
                  <a:txBody>
                    <a:bodyPr/>
                    <a:lstStyle/>
                    <a:p>
                      <a:pPr algn="ctr"/>
                      <a:r>
                        <a:rPr lang="en-GB" sz="1100" kern="1200" baseline="0" dirty="0">
                          <a:solidFill>
                            <a:srgbClr val="3C3C3B"/>
                          </a:solidFill>
                          <a:latin typeface="Roboto Slab" pitchFamily="2" charset="0"/>
                          <a:ea typeface="+mn-ea"/>
                          <a:cs typeface="+mn-cs"/>
                        </a:rPr>
                        <a:t>1</a:t>
                      </a:r>
                    </a:p>
                  </a:txBody>
                  <a:tcPr anchor="ctr">
                    <a:solidFill>
                      <a:srgbClr val="D5E3C8"/>
                    </a:solidFill>
                  </a:tcPr>
                </a:tc>
                <a:tc>
                  <a:txBody>
                    <a:bodyPr/>
                    <a:lstStyle/>
                    <a:p>
                      <a:pPr algn="l"/>
                      <a:r>
                        <a:rPr lang="en-GB" sz="1100" kern="1200" baseline="0" dirty="0">
                          <a:solidFill>
                            <a:srgbClr val="3C3C3B"/>
                          </a:solidFill>
                          <a:latin typeface="Roboto Slab" pitchFamily="2" charset="0"/>
                          <a:ea typeface="+mn-ea"/>
                          <a:cs typeface="+mn-cs"/>
                        </a:rPr>
                        <a:t>Introduction</a:t>
                      </a:r>
                    </a:p>
                  </a:txBody>
                  <a:tcPr anchor="ctr">
                    <a:solidFill>
                      <a:srgbClr val="D5E3C8"/>
                    </a:solidFill>
                  </a:tcPr>
                </a:tc>
                <a:extLst>
                  <a:ext uri="{0D108BD9-81ED-4DB2-BD59-A6C34878D82A}">
                    <a16:rowId xmlns:a16="http://schemas.microsoft.com/office/drawing/2014/main" val="23414263"/>
                  </a:ext>
                </a:extLst>
              </a:tr>
              <a:tr h="288000">
                <a:tc>
                  <a:txBody>
                    <a:bodyPr/>
                    <a:lstStyle/>
                    <a:p>
                      <a:pPr algn="ctr"/>
                      <a:r>
                        <a:rPr lang="en-GB" sz="1100" kern="1200" baseline="0" dirty="0">
                          <a:solidFill>
                            <a:srgbClr val="3C3C3B"/>
                          </a:solidFill>
                          <a:latin typeface="Roboto Slab" pitchFamily="2" charset="0"/>
                          <a:ea typeface="+mn-ea"/>
                          <a:cs typeface="+mn-cs"/>
                        </a:rPr>
                        <a:t>2</a:t>
                      </a:r>
                    </a:p>
                  </a:txBody>
                  <a:tcPr anchor="ctr">
                    <a:solidFill>
                      <a:srgbClr val="EBF1E6"/>
                    </a:solidFill>
                  </a:tcPr>
                </a:tc>
                <a:tc>
                  <a:txBody>
                    <a:bodyPr/>
                    <a:lstStyle/>
                    <a:p>
                      <a:pPr algn="l"/>
                      <a:r>
                        <a:rPr lang="en-GB" sz="1100" kern="1200" baseline="0" dirty="0">
                          <a:solidFill>
                            <a:srgbClr val="3C3C3B"/>
                          </a:solidFill>
                          <a:latin typeface="Roboto Slab"/>
                          <a:ea typeface="+mn-ea"/>
                          <a:cs typeface="+mn-cs"/>
                        </a:rPr>
                        <a:t>Consolidated Metering Code of Practice (</a:t>
                      </a:r>
                      <a:r>
                        <a:rPr lang="en-GB" sz="1100" kern="1200" baseline="0" dirty="0" err="1">
                          <a:solidFill>
                            <a:srgbClr val="3C3C3B"/>
                          </a:solidFill>
                          <a:latin typeface="Roboto Slab"/>
                          <a:ea typeface="+mn-ea"/>
                          <a:cs typeface="+mn-cs"/>
                        </a:rPr>
                        <a:t>CoMCoP</a:t>
                      </a:r>
                      <a:r>
                        <a:rPr lang="en-GB" sz="1100" kern="1200" baseline="0" dirty="0">
                          <a:solidFill>
                            <a:srgbClr val="3C3C3B"/>
                          </a:solidFill>
                          <a:latin typeface="Roboto Slab"/>
                          <a:ea typeface="+mn-ea"/>
                          <a:cs typeface="+mn-cs"/>
                        </a:rPr>
                        <a:t>)</a:t>
                      </a:r>
                      <a:endParaRPr lang="en-US" dirty="0"/>
                    </a:p>
                  </a:txBody>
                  <a:tcPr anchor="ctr">
                    <a:solidFill>
                      <a:srgbClr val="EBF1E6"/>
                    </a:solidFill>
                  </a:tcPr>
                </a:tc>
                <a:extLst>
                  <a:ext uri="{0D108BD9-81ED-4DB2-BD59-A6C34878D82A}">
                    <a16:rowId xmlns:a16="http://schemas.microsoft.com/office/drawing/2014/main" val="717085087"/>
                  </a:ext>
                </a:extLst>
              </a:tr>
              <a:tr h="288000">
                <a:tc>
                  <a:txBody>
                    <a:bodyPr/>
                    <a:lstStyle/>
                    <a:p>
                      <a:pPr algn="ctr"/>
                      <a:r>
                        <a:rPr lang="en-GB" sz="1100" kern="1200" baseline="0" dirty="0">
                          <a:solidFill>
                            <a:srgbClr val="3C3C3B"/>
                          </a:solidFill>
                          <a:latin typeface="Roboto Slab" pitchFamily="2" charset="0"/>
                          <a:ea typeface="+mn-ea"/>
                          <a:cs typeface="+mn-cs"/>
                        </a:rPr>
                        <a:t>4</a:t>
                      </a:r>
                    </a:p>
                  </a:txBody>
                  <a:tcPr anchor="ctr">
                    <a:solidFill>
                      <a:srgbClr val="EBF1E6"/>
                    </a:solidFill>
                  </a:tcPr>
                </a:tc>
                <a:tc>
                  <a:txBody>
                    <a:bodyPr/>
                    <a:lstStyle/>
                    <a:p>
                      <a:pPr algn="l"/>
                      <a:r>
                        <a:rPr lang="en-GB" sz="1100" kern="1200" baseline="0" dirty="0">
                          <a:solidFill>
                            <a:srgbClr val="3C3C3B"/>
                          </a:solidFill>
                          <a:latin typeface="Roboto Slab" pitchFamily="2" charset="0"/>
                          <a:ea typeface="+mn-ea"/>
                          <a:cs typeface="+mn-cs"/>
                        </a:rPr>
                        <a:t>EMAR demonstration</a:t>
                      </a:r>
                    </a:p>
                  </a:txBody>
                  <a:tcPr anchor="ctr">
                    <a:solidFill>
                      <a:srgbClr val="EBF1E6"/>
                    </a:solidFill>
                  </a:tcPr>
                </a:tc>
                <a:extLst>
                  <a:ext uri="{0D108BD9-81ED-4DB2-BD59-A6C34878D82A}">
                    <a16:rowId xmlns:a16="http://schemas.microsoft.com/office/drawing/2014/main" val="1071412225"/>
                  </a:ext>
                </a:extLst>
              </a:tr>
              <a:tr h="288000">
                <a:tc>
                  <a:txBody>
                    <a:bodyPr/>
                    <a:lstStyle/>
                    <a:p>
                      <a:pPr algn="ctr"/>
                      <a:r>
                        <a:rPr lang="en-GB" sz="1100" kern="1200" baseline="0" dirty="0">
                          <a:solidFill>
                            <a:srgbClr val="3C3C3B"/>
                          </a:solidFill>
                          <a:latin typeface="Roboto Slab" pitchFamily="2" charset="0"/>
                          <a:ea typeface="+mn-ea"/>
                          <a:cs typeface="+mn-cs"/>
                        </a:rPr>
                        <a:t>6</a:t>
                      </a:r>
                    </a:p>
                  </a:txBody>
                  <a:tcPr anchor="ctr">
                    <a:solidFill>
                      <a:srgbClr val="EBF1E6"/>
                    </a:solidFill>
                  </a:tcPr>
                </a:tc>
                <a:tc>
                  <a:txBody>
                    <a:bodyPr/>
                    <a:lstStyle/>
                    <a:p>
                      <a:pPr algn="l"/>
                      <a:r>
                        <a:rPr lang="en-GB" sz="1100" kern="1200" baseline="0" dirty="0">
                          <a:solidFill>
                            <a:srgbClr val="3C3C3B"/>
                          </a:solidFill>
                          <a:latin typeface="Roboto Slab" pitchFamily="2" charset="0"/>
                          <a:ea typeface="+mn-ea"/>
                          <a:cs typeface="+mn-cs"/>
                        </a:rPr>
                        <a:t>Metering Audit Scheme</a:t>
                      </a:r>
                    </a:p>
                  </a:txBody>
                  <a:tcPr anchor="ctr">
                    <a:solidFill>
                      <a:srgbClr val="EBF1E6"/>
                    </a:solidFill>
                  </a:tcPr>
                </a:tc>
                <a:extLst>
                  <a:ext uri="{0D108BD9-81ED-4DB2-BD59-A6C34878D82A}">
                    <a16:rowId xmlns:a16="http://schemas.microsoft.com/office/drawing/2014/main" val="693609441"/>
                  </a:ext>
                </a:extLst>
              </a:tr>
              <a:tr h="288000">
                <a:tc>
                  <a:txBody>
                    <a:bodyPr/>
                    <a:lstStyle/>
                    <a:p>
                      <a:pPr algn="ctr"/>
                      <a:r>
                        <a:rPr lang="en-GB" sz="1100" kern="1200" baseline="0" dirty="0">
                          <a:solidFill>
                            <a:srgbClr val="3C3C3B"/>
                          </a:solidFill>
                          <a:latin typeface="Roboto Slab" pitchFamily="2" charset="0"/>
                          <a:ea typeface="+mn-ea"/>
                          <a:cs typeface="+mn-cs"/>
                        </a:rPr>
                        <a:t>8</a:t>
                      </a:r>
                    </a:p>
                  </a:txBody>
                  <a:tcPr anchor="ctr">
                    <a:solidFill>
                      <a:srgbClr val="EBF1E6"/>
                    </a:solidFill>
                  </a:tcPr>
                </a:tc>
                <a:tc>
                  <a:txBody>
                    <a:bodyPr/>
                    <a:lstStyle/>
                    <a:p>
                      <a:pPr algn="l"/>
                      <a:r>
                        <a:rPr lang="en-GB" sz="1100" kern="1200" baseline="0" dirty="0">
                          <a:solidFill>
                            <a:srgbClr val="3C3C3B"/>
                          </a:solidFill>
                          <a:latin typeface="Roboto Slab" pitchFamily="2" charset="0"/>
                          <a:ea typeface="+mn-ea"/>
                          <a:cs typeface="+mn-cs"/>
                        </a:rPr>
                        <a:t>MHHS Programme impacts on </a:t>
                      </a:r>
                      <a:r>
                        <a:rPr lang="en-GB" sz="1100" kern="1200" baseline="0" dirty="0" err="1">
                          <a:solidFill>
                            <a:srgbClr val="3C3C3B"/>
                          </a:solidFill>
                          <a:latin typeface="Roboto Slab" pitchFamily="2" charset="0"/>
                          <a:ea typeface="+mn-ea"/>
                          <a:cs typeface="+mn-cs"/>
                        </a:rPr>
                        <a:t>CoMCoP</a:t>
                      </a:r>
                      <a:endParaRPr lang="en-GB" sz="1100" kern="1200" baseline="0" dirty="0">
                        <a:solidFill>
                          <a:srgbClr val="3C3C3B"/>
                        </a:solidFill>
                        <a:latin typeface="Roboto Slab" pitchFamily="2" charset="0"/>
                        <a:ea typeface="+mn-ea"/>
                        <a:cs typeface="+mn-cs"/>
                      </a:endParaRPr>
                    </a:p>
                  </a:txBody>
                  <a:tcPr anchor="ctr">
                    <a:solidFill>
                      <a:srgbClr val="EBF1E6"/>
                    </a:solidFill>
                  </a:tcPr>
                </a:tc>
                <a:extLst>
                  <a:ext uri="{0D108BD9-81ED-4DB2-BD59-A6C34878D82A}">
                    <a16:rowId xmlns:a16="http://schemas.microsoft.com/office/drawing/2014/main" val="3072679338"/>
                  </a:ext>
                </a:extLst>
              </a:tr>
            </a:tbl>
          </a:graphicData>
        </a:graphic>
      </p:graphicFrame>
    </p:spTree>
    <p:extLst>
      <p:ext uri="{BB962C8B-B14F-4D97-AF65-F5344CB8AC3E}">
        <p14:creationId xmlns:p14="http://schemas.microsoft.com/office/powerpoint/2010/main" val="539391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p:txBody>
          <a:bodyPr/>
          <a:lstStyle/>
          <a:p>
            <a:r>
              <a:rPr lang="en-GB" dirty="0"/>
              <a:t>4. Code road map</a:t>
            </a:r>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dirty="0"/>
              <a:t>REC lead</a:t>
            </a:r>
          </a:p>
        </p:txBody>
      </p:sp>
    </p:spTree>
    <p:extLst>
      <p:ext uri="{BB962C8B-B14F-4D97-AF65-F5344CB8AC3E}">
        <p14:creationId xmlns:p14="http://schemas.microsoft.com/office/powerpoint/2010/main" val="24859092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t>REC code roadmap launch</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dirty="0"/>
              <a:t>10 February 2023</a:t>
            </a:r>
          </a:p>
        </p:txBody>
      </p:sp>
    </p:spTree>
    <p:extLst>
      <p:ext uri="{BB962C8B-B14F-4D97-AF65-F5344CB8AC3E}">
        <p14:creationId xmlns:p14="http://schemas.microsoft.com/office/powerpoint/2010/main" val="7936348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p:txBody>
          <a:bodyPr/>
          <a:lstStyle/>
          <a:p>
            <a:r>
              <a:rPr lang="en-GB"/>
              <a:t>Agenda For today</a:t>
            </a:r>
          </a:p>
        </p:txBody>
      </p:sp>
      <p:graphicFrame>
        <p:nvGraphicFramePr>
          <p:cNvPr id="7" name="Table 7">
            <a:extLst>
              <a:ext uri="{FF2B5EF4-FFF2-40B4-BE49-F238E27FC236}">
                <a16:creationId xmlns:a16="http://schemas.microsoft.com/office/drawing/2014/main" id="{F86CF725-B62F-45BF-428A-61A8EEF73994}"/>
              </a:ext>
            </a:extLst>
          </p:cNvPr>
          <p:cNvGraphicFramePr>
            <a:graphicFrameLocks noGrp="1"/>
          </p:cNvGraphicFramePr>
          <p:nvPr>
            <p:ph type="tbl" sz="quarter" idx="10"/>
          </p:nvPr>
        </p:nvGraphicFramePr>
        <p:xfrm>
          <a:off x="838200" y="2302828"/>
          <a:ext cx="9284855" cy="1854200"/>
        </p:xfrm>
        <a:graphic>
          <a:graphicData uri="http://schemas.openxmlformats.org/drawingml/2006/table">
            <a:tbl>
              <a:tblPr firstRow="1" bandRow="1">
                <a:tableStyleId>{F5AB1C69-6EDB-4FF4-983F-18BD219EF322}</a:tableStyleId>
              </a:tblPr>
              <a:tblGrid>
                <a:gridCol w="9284855">
                  <a:extLst>
                    <a:ext uri="{9D8B030D-6E8A-4147-A177-3AD203B41FA5}">
                      <a16:colId xmlns:a16="http://schemas.microsoft.com/office/drawing/2014/main" val="2119900406"/>
                    </a:ext>
                  </a:extLst>
                </a:gridCol>
              </a:tblGrid>
              <a:tr h="370840">
                <a:tc>
                  <a:txBody>
                    <a:bodyPr/>
                    <a:lstStyle/>
                    <a:p>
                      <a:r>
                        <a:rPr lang="en-GB" sz="1600" cap="all" spc="300" baseline="0">
                          <a:latin typeface="Roboto" panose="02000000000000000000" pitchFamily="2" charset="0"/>
                          <a:ea typeface="Roboto" panose="02000000000000000000" pitchFamily="2" charset="0"/>
                        </a:rPr>
                        <a:t>Agenda Item</a:t>
                      </a:r>
                    </a:p>
                  </a:txBody>
                  <a:tcPr anchor="ctr"/>
                </a:tc>
                <a:extLst>
                  <a:ext uri="{0D108BD9-81ED-4DB2-BD59-A6C34878D82A}">
                    <a16:rowId xmlns:a16="http://schemas.microsoft.com/office/drawing/2014/main" val="677238016"/>
                  </a:ext>
                </a:extLst>
              </a:tr>
              <a:tr h="370840">
                <a:tc>
                  <a:txBody>
                    <a:bodyPr/>
                    <a:lstStyle/>
                    <a:p>
                      <a:r>
                        <a:rPr lang="en-GB" sz="1800">
                          <a:latin typeface="Roboto" panose="02000000000000000000" pitchFamily="2" charset="0"/>
                          <a:ea typeface="Roboto" panose="02000000000000000000" pitchFamily="2" charset="0"/>
                        </a:rPr>
                        <a:t>Introduction to the REC Code Roadmap</a:t>
                      </a:r>
                    </a:p>
                  </a:txBody>
                  <a:tcPr anchor="ctr"/>
                </a:tc>
                <a:extLst>
                  <a:ext uri="{0D108BD9-81ED-4DB2-BD59-A6C34878D82A}">
                    <a16:rowId xmlns:a16="http://schemas.microsoft.com/office/drawing/2014/main" val="2099812599"/>
                  </a:ext>
                </a:extLst>
              </a:tr>
              <a:tr h="370840">
                <a:tc>
                  <a:txBody>
                    <a:bodyPr/>
                    <a:lstStyle/>
                    <a:p>
                      <a:pPr marL="0" algn="l" defTabSz="914400" rtl="0" eaLnBrk="1" latinLnBrk="0" hangingPunct="1"/>
                      <a:r>
                        <a:rPr lang="en-GB" sz="1800" kern="1200">
                          <a:solidFill>
                            <a:schemeClr val="dk1"/>
                          </a:solidFill>
                          <a:latin typeface="Roboto" panose="02000000000000000000" pitchFamily="2" charset="0"/>
                          <a:ea typeface="Roboto" panose="02000000000000000000" pitchFamily="2" charset="0"/>
                          <a:cs typeface="+mn-cs"/>
                        </a:rPr>
                        <a:t>Overview of the roadmap contents</a:t>
                      </a:r>
                    </a:p>
                  </a:txBody>
                  <a:tcPr anchor="ctr"/>
                </a:tc>
                <a:extLst>
                  <a:ext uri="{0D108BD9-81ED-4DB2-BD59-A6C34878D82A}">
                    <a16:rowId xmlns:a16="http://schemas.microsoft.com/office/drawing/2014/main" val="2904727937"/>
                  </a:ext>
                </a:extLst>
              </a:tr>
              <a:tr h="370840">
                <a:tc>
                  <a:txBody>
                    <a:bodyPr/>
                    <a:lstStyle/>
                    <a:p>
                      <a:pPr marL="0" algn="l" defTabSz="914400" rtl="0" eaLnBrk="1" latinLnBrk="0" hangingPunct="1"/>
                      <a:r>
                        <a:rPr lang="en-GB" sz="1800" kern="1200" dirty="0">
                          <a:solidFill>
                            <a:schemeClr val="dk1"/>
                          </a:solidFill>
                          <a:latin typeface="Roboto" panose="02000000000000000000" pitchFamily="2" charset="0"/>
                          <a:ea typeface="Roboto" panose="02000000000000000000" pitchFamily="2" charset="0"/>
                          <a:cs typeface="+mn-cs"/>
                        </a:rPr>
                        <a:t>Feedback discussion</a:t>
                      </a:r>
                    </a:p>
                  </a:txBody>
                  <a:tcPr anchor="ctr"/>
                </a:tc>
                <a:extLst>
                  <a:ext uri="{0D108BD9-81ED-4DB2-BD59-A6C34878D82A}">
                    <a16:rowId xmlns:a16="http://schemas.microsoft.com/office/drawing/2014/main" val="855070940"/>
                  </a:ext>
                </a:extLst>
              </a:tr>
              <a:tr h="370840">
                <a:tc>
                  <a:txBody>
                    <a:bodyPr/>
                    <a:lstStyle/>
                    <a:p>
                      <a:r>
                        <a:rPr lang="en-GB" sz="1800" dirty="0">
                          <a:latin typeface="Roboto" panose="02000000000000000000" pitchFamily="2" charset="0"/>
                          <a:ea typeface="Roboto" panose="02000000000000000000" pitchFamily="2" charset="0"/>
                        </a:rPr>
                        <a:t>Next steps</a:t>
                      </a:r>
                    </a:p>
                  </a:txBody>
                  <a:tcPr anchor="ctr"/>
                </a:tc>
                <a:extLst>
                  <a:ext uri="{0D108BD9-81ED-4DB2-BD59-A6C34878D82A}">
                    <a16:rowId xmlns:a16="http://schemas.microsoft.com/office/drawing/2014/main" val="2276711481"/>
                  </a:ext>
                </a:extLst>
              </a:tr>
            </a:tbl>
          </a:graphicData>
        </a:graphic>
      </p:graphicFrame>
    </p:spTree>
    <p:extLst>
      <p:ext uri="{BB962C8B-B14F-4D97-AF65-F5344CB8AC3E}">
        <p14:creationId xmlns:p14="http://schemas.microsoft.com/office/powerpoint/2010/main" val="10364587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B604AF7B-5B4A-4F37-A461-7EDF4B31C433}"/>
              </a:ext>
            </a:extLst>
          </p:cNvPr>
          <p:cNvSpPr/>
          <p:nvPr/>
        </p:nvSpPr>
        <p:spPr>
          <a:xfrm>
            <a:off x="3078865" y="1453454"/>
            <a:ext cx="7872164" cy="4586288"/>
          </a:xfrm>
          <a:prstGeom prst="rect">
            <a:avLst/>
          </a:prstGeom>
          <a:noFill/>
          <a:ln w="19050">
            <a:solidFill>
              <a:srgbClr val="7090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p:txBody>
          <a:bodyPr>
            <a:normAutofit/>
          </a:bodyPr>
          <a:lstStyle/>
          <a:p>
            <a:r>
              <a:rPr lang="en-GB"/>
              <a:t>Introduction to the rec code roadmap</a:t>
            </a:r>
          </a:p>
        </p:txBody>
      </p:sp>
      <p:pic>
        <p:nvPicPr>
          <p:cNvPr id="1026" name="Picture 2" descr="Free Aerial View of Road in the Middle of Trees Stock Photo">
            <a:extLst>
              <a:ext uri="{FF2B5EF4-FFF2-40B4-BE49-F238E27FC236}">
                <a16:creationId xmlns:a16="http://schemas.microsoft.com/office/drawing/2014/main" id="{B94A4728-49A8-4553-84CB-B2BA3F6287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225" y="1444122"/>
            <a:ext cx="2545642" cy="459786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FAD1D86-244C-4902-869B-4D06E343785D}"/>
              </a:ext>
            </a:extLst>
          </p:cNvPr>
          <p:cNvSpPr/>
          <p:nvPr/>
        </p:nvSpPr>
        <p:spPr>
          <a:xfrm>
            <a:off x="533224" y="1444122"/>
            <a:ext cx="2545642" cy="4586288"/>
          </a:xfrm>
          <a:prstGeom prst="rect">
            <a:avLst/>
          </a:prstGeom>
          <a:solidFill>
            <a:schemeClr val="accent3">
              <a:lumMod val="60000"/>
              <a:lumOff val="4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D181D4AC-53AC-4B51-81BD-1FBB78040BC4}"/>
              </a:ext>
            </a:extLst>
          </p:cNvPr>
          <p:cNvSpPr txBox="1"/>
          <p:nvPr/>
        </p:nvSpPr>
        <p:spPr>
          <a:xfrm>
            <a:off x="533223" y="3737266"/>
            <a:ext cx="1653540"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WHAT IS THE CODES ROADMAP?</a:t>
            </a:r>
          </a:p>
        </p:txBody>
      </p:sp>
      <p:sp>
        <p:nvSpPr>
          <p:cNvPr id="5" name="Isosceles Triangle 4">
            <a:extLst>
              <a:ext uri="{FF2B5EF4-FFF2-40B4-BE49-F238E27FC236}">
                <a16:creationId xmlns:a16="http://schemas.microsoft.com/office/drawing/2014/main" id="{34395627-04BB-4C19-B670-FE90E96CB23C}"/>
              </a:ext>
            </a:extLst>
          </p:cNvPr>
          <p:cNvSpPr/>
          <p:nvPr/>
        </p:nvSpPr>
        <p:spPr>
          <a:xfrm rot="16200000">
            <a:off x="2901862" y="1805229"/>
            <a:ext cx="200823" cy="173123"/>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5B65DE59-44BC-46CC-A6A1-C392915FC632}"/>
              </a:ext>
            </a:extLst>
          </p:cNvPr>
          <p:cNvSpPr txBox="1"/>
          <p:nvPr/>
        </p:nvSpPr>
        <p:spPr>
          <a:xfrm>
            <a:off x="3719113" y="1693320"/>
            <a:ext cx="7046208"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Presents the priority work items that </a:t>
            </a:r>
            <a:r>
              <a:rPr kumimoji="0" lang="en-GB" sz="1400" b="0" i="0" u="none" strike="noStrike" kern="1200" cap="none" spc="0" normalizeH="0" baseline="0" noProof="0" err="1">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RECCo</a:t>
            </a: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and the Code Manager are planning to progress over the next 3 years, and what should be achieved</a:t>
            </a:r>
          </a:p>
        </p:txBody>
      </p:sp>
      <p:sp>
        <p:nvSpPr>
          <p:cNvPr id="11" name="Isosceles Triangle 10">
            <a:extLst>
              <a:ext uri="{FF2B5EF4-FFF2-40B4-BE49-F238E27FC236}">
                <a16:creationId xmlns:a16="http://schemas.microsoft.com/office/drawing/2014/main" id="{2CD24A3D-B9B4-4985-A09E-7652F2D06999}"/>
              </a:ext>
            </a:extLst>
          </p:cNvPr>
          <p:cNvSpPr/>
          <p:nvPr/>
        </p:nvSpPr>
        <p:spPr>
          <a:xfrm rot="16200000">
            <a:off x="2901862" y="2704345"/>
            <a:ext cx="200823" cy="173123"/>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E8E66039-657A-45D4-96B4-011780428B98}"/>
              </a:ext>
            </a:extLst>
          </p:cNvPr>
          <p:cNvSpPr txBox="1"/>
          <p:nvPr/>
        </p:nvSpPr>
        <p:spPr>
          <a:xfrm>
            <a:off x="3719113" y="2576862"/>
            <a:ext cx="6721089"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Moves change away from disjointed individual Change Proposals to longer term more fundamental change for REC stakeholders including consumers</a:t>
            </a:r>
          </a:p>
        </p:txBody>
      </p:sp>
      <p:sp>
        <p:nvSpPr>
          <p:cNvPr id="15" name="TextBox 14">
            <a:extLst>
              <a:ext uri="{FF2B5EF4-FFF2-40B4-BE49-F238E27FC236}">
                <a16:creationId xmlns:a16="http://schemas.microsoft.com/office/drawing/2014/main" id="{4EBCB17C-A6CE-49A6-99F3-FE91FF72215C}"/>
              </a:ext>
            </a:extLst>
          </p:cNvPr>
          <p:cNvSpPr txBox="1"/>
          <p:nvPr/>
        </p:nvSpPr>
        <p:spPr>
          <a:xfrm>
            <a:off x="3719113" y="3489521"/>
            <a:ext cx="6917824"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Provides a clearer big picture of change themes and certainty over the future direction of the REC arrangements</a:t>
            </a:r>
          </a:p>
        </p:txBody>
      </p:sp>
      <p:sp>
        <p:nvSpPr>
          <p:cNvPr id="17" name="TextBox 16">
            <a:extLst>
              <a:ext uri="{FF2B5EF4-FFF2-40B4-BE49-F238E27FC236}">
                <a16:creationId xmlns:a16="http://schemas.microsoft.com/office/drawing/2014/main" id="{C68E851F-752E-4496-820A-F514B20457D0}"/>
              </a:ext>
            </a:extLst>
          </p:cNvPr>
          <p:cNvSpPr txBox="1"/>
          <p:nvPr/>
        </p:nvSpPr>
        <p:spPr>
          <a:xfrm>
            <a:off x="3719113" y="4402180"/>
            <a:ext cx="5723681"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Enables control of the pace and direction of change towards strategic priority areas</a:t>
            </a:r>
          </a:p>
        </p:txBody>
      </p:sp>
      <p:sp>
        <p:nvSpPr>
          <p:cNvPr id="19" name="TextBox 18">
            <a:extLst>
              <a:ext uri="{FF2B5EF4-FFF2-40B4-BE49-F238E27FC236}">
                <a16:creationId xmlns:a16="http://schemas.microsoft.com/office/drawing/2014/main" id="{78945B9A-FBBB-409A-A222-09B963CF8FAE}"/>
              </a:ext>
            </a:extLst>
          </p:cNvPr>
          <p:cNvSpPr txBox="1"/>
          <p:nvPr/>
        </p:nvSpPr>
        <p:spPr>
          <a:xfrm>
            <a:off x="3719113" y="5387842"/>
            <a:ext cx="6917824"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Changes can be prioritised, batched and delivered in logical, cost-effective order</a:t>
            </a:r>
          </a:p>
        </p:txBody>
      </p:sp>
      <p:sp>
        <p:nvSpPr>
          <p:cNvPr id="20" name="Isosceles Triangle 19">
            <a:extLst>
              <a:ext uri="{FF2B5EF4-FFF2-40B4-BE49-F238E27FC236}">
                <a16:creationId xmlns:a16="http://schemas.microsoft.com/office/drawing/2014/main" id="{9DAD958C-F7E0-48C2-A8F0-8884882B87EC}"/>
              </a:ext>
            </a:extLst>
          </p:cNvPr>
          <p:cNvSpPr/>
          <p:nvPr/>
        </p:nvSpPr>
        <p:spPr>
          <a:xfrm rot="16200000">
            <a:off x="2901862" y="4502577"/>
            <a:ext cx="200823" cy="173123"/>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Isosceles Triangle 20">
            <a:extLst>
              <a:ext uri="{FF2B5EF4-FFF2-40B4-BE49-F238E27FC236}">
                <a16:creationId xmlns:a16="http://schemas.microsoft.com/office/drawing/2014/main" id="{AF0DC992-0DB5-476B-96B5-BF925E8422D3}"/>
              </a:ext>
            </a:extLst>
          </p:cNvPr>
          <p:cNvSpPr/>
          <p:nvPr/>
        </p:nvSpPr>
        <p:spPr>
          <a:xfrm rot="16200000">
            <a:off x="2901862" y="5401693"/>
            <a:ext cx="200823" cy="173123"/>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Isosceles Triangle 21">
            <a:extLst>
              <a:ext uri="{FF2B5EF4-FFF2-40B4-BE49-F238E27FC236}">
                <a16:creationId xmlns:a16="http://schemas.microsoft.com/office/drawing/2014/main" id="{8FE476B1-F703-404D-B9C5-DBCFD9EDC251}"/>
              </a:ext>
            </a:extLst>
          </p:cNvPr>
          <p:cNvSpPr/>
          <p:nvPr/>
        </p:nvSpPr>
        <p:spPr>
          <a:xfrm rot="16200000">
            <a:off x="2901862" y="3603461"/>
            <a:ext cx="200823" cy="173123"/>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8122D92B-16D9-4739-95C2-52F7BB8BB0E1}"/>
              </a:ext>
            </a:extLst>
          </p:cNvPr>
          <p:cNvSpPr/>
          <p:nvPr/>
        </p:nvSpPr>
        <p:spPr>
          <a:xfrm>
            <a:off x="3516351" y="2313241"/>
            <a:ext cx="6606704" cy="21600"/>
          </a:xfrm>
          <a:prstGeom prst="rect">
            <a:avLst/>
          </a:prstGeom>
          <a:gradFill flip="none" rotWithShape="1">
            <a:gsLst>
              <a:gs pos="0">
                <a:schemeClr val="tx2">
                  <a:lumMod val="75000"/>
                </a:schemeClr>
              </a:gs>
              <a:gs pos="32000">
                <a:srgbClr val="488A40"/>
              </a:gs>
              <a:gs pos="92000">
                <a:schemeClr val="accent5">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19F10869-52D6-4997-AB81-5F9383B4AA4B}"/>
              </a:ext>
            </a:extLst>
          </p:cNvPr>
          <p:cNvSpPr/>
          <p:nvPr/>
        </p:nvSpPr>
        <p:spPr>
          <a:xfrm>
            <a:off x="3525306" y="3284001"/>
            <a:ext cx="6606704" cy="21600"/>
          </a:xfrm>
          <a:prstGeom prst="rect">
            <a:avLst/>
          </a:prstGeom>
          <a:gradFill flip="none" rotWithShape="1">
            <a:gsLst>
              <a:gs pos="0">
                <a:schemeClr val="tx2">
                  <a:lumMod val="75000"/>
                </a:schemeClr>
              </a:gs>
              <a:gs pos="32000">
                <a:srgbClr val="488A40"/>
              </a:gs>
              <a:gs pos="92000">
                <a:schemeClr val="accent5">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44BC23CF-A8F2-4C7E-87C7-9312DB232850}"/>
              </a:ext>
            </a:extLst>
          </p:cNvPr>
          <p:cNvSpPr/>
          <p:nvPr/>
        </p:nvSpPr>
        <p:spPr>
          <a:xfrm>
            <a:off x="3525306" y="4245097"/>
            <a:ext cx="6606704" cy="21600"/>
          </a:xfrm>
          <a:prstGeom prst="rect">
            <a:avLst/>
          </a:prstGeom>
          <a:gradFill flip="none" rotWithShape="1">
            <a:gsLst>
              <a:gs pos="0">
                <a:schemeClr val="tx2">
                  <a:lumMod val="75000"/>
                </a:schemeClr>
              </a:gs>
              <a:gs pos="32000">
                <a:srgbClr val="488A40"/>
              </a:gs>
              <a:gs pos="92000">
                <a:schemeClr val="accent5">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EF84459B-8998-44A0-8679-489A184AF043}"/>
              </a:ext>
            </a:extLst>
          </p:cNvPr>
          <p:cNvSpPr/>
          <p:nvPr/>
        </p:nvSpPr>
        <p:spPr>
          <a:xfrm>
            <a:off x="3525306" y="5162933"/>
            <a:ext cx="6606704" cy="21600"/>
          </a:xfrm>
          <a:prstGeom prst="rect">
            <a:avLst/>
          </a:prstGeom>
          <a:gradFill flip="none" rotWithShape="1">
            <a:gsLst>
              <a:gs pos="0">
                <a:schemeClr val="tx2">
                  <a:lumMod val="75000"/>
                </a:schemeClr>
              </a:gs>
              <a:gs pos="32000">
                <a:srgbClr val="488A40"/>
              </a:gs>
              <a:gs pos="92000">
                <a:schemeClr val="accent5">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 name="Graphic 29" descr="Priorities with solid fill">
            <a:extLst>
              <a:ext uri="{FF2B5EF4-FFF2-40B4-BE49-F238E27FC236}">
                <a16:creationId xmlns:a16="http://schemas.microsoft.com/office/drawing/2014/main" id="{742DA3EC-98EC-429B-B430-0FD2207D772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02323" y="5304189"/>
            <a:ext cx="408660" cy="408660"/>
          </a:xfrm>
          <a:prstGeom prst="rect">
            <a:avLst/>
          </a:prstGeom>
        </p:spPr>
      </p:pic>
      <p:pic>
        <p:nvPicPr>
          <p:cNvPr id="1024" name="Graphic 1023" descr="Speedometer Middle with solid fill">
            <a:extLst>
              <a:ext uri="{FF2B5EF4-FFF2-40B4-BE49-F238E27FC236}">
                <a16:creationId xmlns:a16="http://schemas.microsoft.com/office/drawing/2014/main" id="{8AABE072-9300-4492-B086-FAEB5BA0BAC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300484" y="4355674"/>
            <a:ext cx="408660" cy="408660"/>
          </a:xfrm>
          <a:prstGeom prst="rect">
            <a:avLst/>
          </a:prstGeom>
        </p:spPr>
      </p:pic>
      <p:pic>
        <p:nvPicPr>
          <p:cNvPr id="1027" name="Graphic 1026" descr="Future with solid fill">
            <a:extLst>
              <a:ext uri="{FF2B5EF4-FFF2-40B4-BE49-F238E27FC236}">
                <a16:creationId xmlns:a16="http://schemas.microsoft.com/office/drawing/2014/main" id="{5C802569-1F34-407D-94F3-ADC2684813D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325258" y="3482034"/>
            <a:ext cx="408660" cy="408660"/>
          </a:xfrm>
          <a:prstGeom prst="rect">
            <a:avLst/>
          </a:prstGeom>
        </p:spPr>
      </p:pic>
      <p:pic>
        <p:nvPicPr>
          <p:cNvPr id="1029" name="Graphic 1028" descr="Hockey Stick Curve Graph with solid fill">
            <a:extLst>
              <a:ext uri="{FF2B5EF4-FFF2-40B4-BE49-F238E27FC236}">
                <a16:creationId xmlns:a16="http://schemas.microsoft.com/office/drawing/2014/main" id="{299B7693-C382-4443-B6FB-257808C288B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302709" y="2586576"/>
            <a:ext cx="408660" cy="408660"/>
          </a:xfrm>
          <a:prstGeom prst="rect">
            <a:avLst/>
          </a:prstGeom>
        </p:spPr>
      </p:pic>
      <p:pic>
        <p:nvPicPr>
          <p:cNvPr id="1031" name="Graphic 1030" descr="Gantt Chart with solid fill">
            <a:extLst>
              <a:ext uri="{FF2B5EF4-FFF2-40B4-BE49-F238E27FC236}">
                <a16:creationId xmlns:a16="http://schemas.microsoft.com/office/drawing/2014/main" id="{A69CD983-0B89-40EB-9F34-FFB157752D4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305152" y="1685007"/>
            <a:ext cx="408660" cy="408660"/>
          </a:xfrm>
          <a:prstGeom prst="rect">
            <a:avLst/>
          </a:prstGeom>
        </p:spPr>
      </p:pic>
    </p:spTree>
    <p:extLst>
      <p:ext uri="{BB962C8B-B14F-4D97-AF65-F5344CB8AC3E}">
        <p14:creationId xmlns:p14="http://schemas.microsoft.com/office/powerpoint/2010/main" val="30338584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C1D8F-CCD0-4FB8-B474-873FD8202476}"/>
              </a:ext>
            </a:extLst>
          </p:cNvPr>
          <p:cNvSpPr>
            <a:spLocks noGrp="1"/>
          </p:cNvSpPr>
          <p:nvPr>
            <p:ph type="title"/>
          </p:nvPr>
        </p:nvSpPr>
        <p:spPr/>
        <p:txBody>
          <a:bodyPr/>
          <a:lstStyle/>
          <a:p>
            <a:r>
              <a:rPr lang="en-GB"/>
              <a:t>Change topics</a:t>
            </a:r>
          </a:p>
        </p:txBody>
      </p:sp>
      <p:grpSp>
        <p:nvGrpSpPr>
          <p:cNvPr id="137" name="Group 136">
            <a:extLst>
              <a:ext uri="{FF2B5EF4-FFF2-40B4-BE49-F238E27FC236}">
                <a16:creationId xmlns:a16="http://schemas.microsoft.com/office/drawing/2014/main" id="{F6F416E1-B99A-4F14-B63D-52DF6B937C7E}"/>
              </a:ext>
            </a:extLst>
          </p:cNvPr>
          <p:cNvGrpSpPr/>
          <p:nvPr/>
        </p:nvGrpSpPr>
        <p:grpSpPr>
          <a:xfrm>
            <a:off x="451992" y="1704927"/>
            <a:ext cx="10057270" cy="4951545"/>
            <a:chOff x="420523" y="1774375"/>
            <a:chExt cx="10057270" cy="4951545"/>
          </a:xfrm>
        </p:grpSpPr>
        <p:sp>
          <p:nvSpPr>
            <p:cNvPr id="109" name="Rectangle 108">
              <a:extLst>
                <a:ext uri="{FF2B5EF4-FFF2-40B4-BE49-F238E27FC236}">
                  <a16:creationId xmlns:a16="http://schemas.microsoft.com/office/drawing/2014/main" id="{567E94CE-A8E5-47C6-A239-4CE7978853B0}"/>
                </a:ext>
              </a:extLst>
            </p:cNvPr>
            <p:cNvSpPr/>
            <p:nvPr/>
          </p:nvSpPr>
          <p:spPr>
            <a:xfrm>
              <a:off x="6472881" y="3007918"/>
              <a:ext cx="3767064" cy="3441869"/>
            </a:xfrm>
            <a:prstGeom prst="rect">
              <a:avLst/>
            </a:prstGeom>
            <a:solidFill>
              <a:schemeClr val="bg1">
                <a:lumMod val="75000"/>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8" name="Rectangle 107">
              <a:extLst>
                <a:ext uri="{FF2B5EF4-FFF2-40B4-BE49-F238E27FC236}">
                  <a16:creationId xmlns:a16="http://schemas.microsoft.com/office/drawing/2014/main" id="{2C9ADB76-2172-4DDA-80D3-C354979C0D9C}"/>
                </a:ext>
              </a:extLst>
            </p:cNvPr>
            <p:cNvSpPr/>
            <p:nvPr/>
          </p:nvSpPr>
          <p:spPr>
            <a:xfrm>
              <a:off x="530722" y="4138676"/>
              <a:ext cx="5968091" cy="2262115"/>
            </a:xfrm>
            <a:prstGeom prst="rect">
              <a:avLst/>
            </a:prstGeom>
            <a:solidFill>
              <a:schemeClr val="bg1">
                <a:lumMod val="75000"/>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7" name="Group 36">
              <a:extLst>
                <a:ext uri="{FF2B5EF4-FFF2-40B4-BE49-F238E27FC236}">
                  <a16:creationId xmlns:a16="http://schemas.microsoft.com/office/drawing/2014/main" id="{25727010-CE5E-493D-BE8D-8B312DACD253}"/>
                </a:ext>
              </a:extLst>
            </p:cNvPr>
            <p:cNvGrpSpPr/>
            <p:nvPr/>
          </p:nvGrpSpPr>
          <p:grpSpPr>
            <a:xfrm>
              <a:off x="469418" y="2915837"/>
              <a:ext cx="4153459" cy="1041175"/>
              <a:chOff x="4908100" y="3284731"/>
              <a:chExt cx="4153459" cy="1041175"/>
            </a:xfrm>
          </p:grpSpPr>
          <p:sp>
            <p:nvSpPr>
              <p:cNvPr id="19" name="Rectangle 18">
                <a:extLst>
                  <a:ext uri="{FF2B5EF4-FFF2-40B4-BE49-F238E27FC236}">
                    <a16:creationId xmlns:a16="http://schemas.microsoft.com/office/drawing/2014/main" id="{9A604484-B91A-4984-8999-957B5CDBAF56}"/>
                  </a:ext>
                </a:extLst>
              </p:cNvPr>
              <p:cNvSpPr/>
              <p:nvPr/>
            </p:nvSpPr>
            <p:spPr>
              <a:xfrm>
                <a:off x="4968239" y="3284731"/>
                <a:ext cx="3990865" cy="289560"/>
              </a:xfrm>
              <a:prstGeom prst="rect">
                <a:avLst/>
              </a:prstGeom>
              <a:solidFill>
                <a:srgbClr val="4E8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0E5D6373-1D6A-4127-81B9-567163B6F926}"/>
                  </a:ext>
                </a:extLst>
              </p:cNvPr>
              <p:cNvSpPr txBox="1"/>
              <p:nvPr/>
            </p:nvSpPr>
            <p:spPr>
              <a:xfrm>
                <a:off x="4908100" y="3288758"/>
                <a:ext cx="4153459"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SUBSTANTIAL AREAS OF EFFORT ON CHANGE</a:t>
                </a:r>
              </a:p>
            </p:txBody>
          </p:sp>
          <p:sp>
            <p:nvSpPr>
              <p:cNvPr id="34" name="Rectangle 33">
                <a:extLst>
                  <a:ext uri="{FF2B5EF4-FFF2-40B4-BE49-F238E27FC236}">
                    <a16:creationId xmlns:a16="http://schemas.microsoft.com/office/drawing/2014/main" id="{F3EA729E-43BE-4209-8960-B91EDD8707B5}"/>
                  </a:ext>
                </a:extLst>
              </p:cNvPr>
              <p:cNvSpPr/>
              <p:nvPr/>
            </p:nvSpPr>
            <p:spPr>
              <a:xfrm>
                <a:off x="4973215" y="3567030"/>
                <a:ext cx="3990864" cy="758876"/>
              </a:xfrm>
              <a:prstGeom prst="rect">
                <a:avLst/>
              </a:prstGeom>
              <a:solidFill>
                <a:schemeClr val="tx2">
                  <a:lumMod val="75000"/>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id="{BD5D3198-DFCA-4DDB-944F-8121136981CF}"/>
                  </a:ext>
                </a:extLst>
              </p:cNvPr>
              <p:cNvSpPr txBox="1"/>
              <p:nvPr/>
            </p:nvSpPr>
            <p:spPr>
              <a:xfrm>
                <a:off x="5341707" y="3665884"/>
                <a:ext cx="2080838" cy="523220"/>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REC V3 / CSS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Metering</a:t>
                </a:r>
              </a:p>
            </p:txBody>
          </p:sp>
        </p:grpSp>
        <p:sp>
          <p:nvSpPr>
            <p:cNvPr id="9" name="Rectangle 8">
              <a:extLst>
                <a:ext uri="{FF2B5EF4-FFF2-40B4-BE49-F238E27FC236}">
                  <a16:creationId xmlns:a16="http://schemas.microsoft.com/office/drawing/2014/main" id="{E19753FC-18B7-46DC-80BF-8C9132A869AD}"/>
                </a:ext>
              </a:extLst>
            </p:cNvPr>
            <p:cNvSpPr/>
            <p:nvPr/>
          </p:nvSpPr>
          <p:spPr>
            <a:xfrm>
              <a:off x="530721" y="1783721"/>
              <a:ext cx="5045237" cy="289560"/>
            </a:xfrm>
            <a:prstGeom prst="rect">
              <a:avLst/>
            </a:prstGeom>
            <a:solidFill>
              <a:srgbClr val="4E887E"/>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1248B823-8F6E-4164-BFED-CEFC6D18D4C4}"/>
                </a:ext>
              </a:extLst>
            </p:cNvPr>
            <p:cNvSpPr/>
            <p:nvPr/>
          </p:nvSpPr>
          <p:spPr>
            <a:xfrm>
              <a:off x="538121" y="2064432"/>
              <a:ext cx="5033623" cy="767333"/>
            </a:xfrm>
            <a:prstGeom prst="rect">
              <a:avLst/>
            </a:prstGeom>
            <a:solidFill>
              <a:schemeClr val="tx2">
                <a:lumMod val="75000"/>
                <a:alpha val="9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0CE02759-4E72-44B2-A283-12490395EA86}"/>
                </a:ext>
              </a:extLst>
            </p:cNvPr>
            <p:cNvSpPr txBox="1"/>
            <p:nvPr/>
          </p:nvSpPr>
          <p:spPr>
            <a:xfrm>
              <a:off x="2540752" y="2208835"/>
              <a:ext cx="3030993" cy="523220"/>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REC party / stakeholder initiated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Code Manager / </a:t>
              </a:r>
              <a:r>
                <a:rPr kumimoji="0" lang="en-GB" sz="1400" b="0" i="0" u="none" strike="noStrike" kern="120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RECCo</a:t>
              </a: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initiated</a:t>
              </a:r>
            </a:p>
          </p:txBody>
        </p:sp>
        <p:grpSp>
          <p:nvGrpSpPr>
            <p:cNvPr id="32" name="Group 31">
              <a:extLst>
                <a:ext uri="{FF2B5EF4-FFF2-40B4-BE49-F238E27FC236}">
                  <a16:creationId xmlns:a16="http://schemas.microsoft.com/office/drawing/2014/main" id="{13E09D56-0BE4-4704-B838-4A9666EB9B1D}"/>
                </a:ext>
              </a:extLst>
            </p:cNvPr>
            <p:cNvGrpSpPr/>
            <p:nvPr/>
          </p:nvGrpSpPr>
          <p:grpSpPr>
            <a:xfrm>
              <a:off x="4541331" y="2914172"/>
              <a:ext cx="1847521" cy="1062770"/>
              <a:chOff x="3861340" y="1527405"/>
              <a:chExt cx="1847521" cy="1062770"/>
            </a:xfrm>
          </p:grpSpPr>
          <p:sp>
            <p:nvSpPr>
              <p:cNvPr id="28" name="Rectangle 27">
                <a:extLst>
                  <a:ext uri="{FF2B5EF4-FFF2-40B4-BE49-F238E27FC236}">
                    <a16:creationId xmlns:a16="http://schemas.microsoft.com/office/drawing/2014/main" id="{684EA19D-3C9F-421F-BD21-85F373B31A7A}"/>
                  </a:ext>
                </a:extLst>
              </p:cNvPr>
              <p:cNvSpPr/>
              <p:nvPr/>
            </p:nvSpPr>
            <p:spPr>
              <a:xfrm>
                <a:off x="3861340" y="1778780"/>
                <a:ext cx="1847521" cy="811395"/>
              </a:xfrm>
              <a:prstGeom prst="rect">
                <a:avLst/>
              </a:prstGeom>
              <a:solidFill>
                <a:schemeClr val="tx2">
                  <a:lumMod val="75000"/>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D34F892A-59C1-4CF7-92D8-B024E3798042}"/>
                  </a:ext>
                </a:extLst>
              </p:cNvPr>
              <p:cNvSpPr/>
              <p:nvPr/>
            </p:nvSpPr>
            <p:spPr>
              <a:xfrm>
                <a:off x="3861340" y="1531610"/>
                <a:ext cx="1847521" cy="288964"/>
              </a:xfrm>
              <a:prstGeom prst="rect">
                <a:avLst/>
              </a:prstGeom>
              <a:solidFill>
                <a:srgbClr val="4E8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F5C4FBFC-4AF6-414B-ACB9-441292C723AB}"/>
                  </a:ext>
                </a:extLst>
              </p:cNvPr>
              <p:cNvSpPr txBox="1"/>
              <p:nvPr/>
            </p:nvSpPr>
            <p:spPr>
              <a:xfrm>
                <a:off x="3873659" y="1527405"/>
                <a:ext cx="1797587"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NOTABLE GAPS</a:t>
                </a:r>
              </a:p>
            </p:txBody>
          </p:sp>
          <p:sp>
            <p:nvSpPr>
              <p:cNvPr id="30" name="TextBox 29">
                <a:extLst>
                  <a:ext uri="{FF2B5EF4-FFF2-40B4-BE49-F238E27FC236}">
                    <a16:creationId xmlns:a16="http://schemas.microsoft.com/office/drawing/2014/main" id="{190C1F90-214E-4FB2-9454-372AF1EDBFA1}"/>
                  </a:ext>
                </a:extLst>
              </p:cNvPr>
              <p:cNvSpPr txBox="1"/>
              <p:nvPr/>
            </p:nvSpPr>
            <p:spPr>
              <a:xfrm>
                <a:off x="4159149" y="1816169"/>
                <a:ext cx="1524416" cy="738664"/>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Prepayment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Theft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Net Zero</a:t>
                </a:r>
              </a:p>
            </p:txBody>
          </p:sp>
        </p:grpSp>
        <p:grpSp>
          <p:nvGrpSpPr>
            <p:cNvPr id="64" name="Group 63">
              <a:extLst>
                <a:ext uri="{FF2B5EF4-FFF2-40B4-BE49-F238E27FC236}">
                  <a16:creationId xmlns:a16="http://schemas.microsoft.com/office/drawing/2014/main" id="{CD0C90A2-7C55-46E1-8B69-F9ADF8B2C2B4}"/>
                </a:ext>
              </a:extLst>
            </p:cNvPr>
            <p:cNvGrpSpPr/>
            <p:nvPr/>
          </p:nvGrpSpPr>
          <p:grpSpPr>
            <a:xfrm>
              <a:off x="5513975" y="1774375"/>
              <a:ext cx="4737371" cy="1057782"/>
              <a:chOff x="4221734" y="3275124"/>
              <a:chExt cx="4737371" cy="1057782"/>
            </a:xfrm>
          </p:grpSpPr>
          <p:sp>
            <p:nvSpPr>
              <p:cNvPr id="65" name="Rectangle 64">
                <a:extLst>
                  <a:ext uri="{FF2B5EF4-FFF2-40B4-BE49-F238E27FC236}">
                    <a16:creationId xmlns:a16="http://schemas.microsoft.com/office/drawing/2014/main" id="{9446E2E2-8620-4DD0-9D73-FAB5E4662F79}"/>
                  </a:ext>
                </a:extLst>
              </p:cNvPr>
              <p:cNvSpPr/>
              <p:nvPr/>
            </p:nvSpPr>
            <p:spPr>
              <a:xfrm>
                <a:off x="4309985" y="3284731"/>
                <a:ext cx="4649120" cy="289560"/>
              </a:xfrm>
              <a:prstGeom prst="rect">
                <a:avLst/>
              </a:prstGeom>
              <a:solidFill>
                <a:srgbClr val="4E8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6" name="TextBox 65">
                <a:extLst>
                  <a:ext uri="{FF2B5EF4-FFF2-40B4-BE49-F238E27FC236}">
                    <a16:creationId xmlns:a16="http://schemas.microsoft.com/office/drawing/2014/main" id="{9689DD13-30A7-44C9-A2EA-17BD95A84C21}"/>
                  </a:ext>
                </a:extLst>
              </p:cNvPr>
              <p:cNvSpPr txBox="1"/>
              <p:nvPr/>
            </p:nvSpPr>
            <p:spPr>
              <a:xfrm>
                <a:off x="4221734" y="3275124"/>
                <a:ext cx="464912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SOME LESS IMPACTFUL CHANGES PROGRESSED</a:t>
                </a:r>
              </a:p>
            </p:txBody>
          </p:sp>
          <p:sp>
            <p:nvSpPr>
              <p:cNvPr id="67" name="Rectangle 66">
                <a:extLst>
                  <a:ext uri="{FF2B5EF4-FFF2-40B4-BE49-F238E27FC236}">
                    <a16:creationId xmlns:a16="http://schemas.microsoft.com/office/drawing/2014/main" id="{3DE33857-4AB7-44C8-9D31-34877D1AE27C}"/>
                  </a:ext>
                </a:extLst>
              </p:cNvPr>
              <p:cNvSpPr/>
              <p:nvPr/>
            </p:nvSpPr>
            <p:spPr>
              <a:xfrm>
                <a:off x="4309984" y="3574030"/>
                <a:ext cx="4649120" cy="758876"/>
              </a:xfrm>
              <a:prstGeom prst="rect">
                <a:avLst/>
              </a:prstGeom>
              <a:solidFill>
                <a:schemeClr val="tx2">
                  <a:lumMod val="75000"/>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0" name="TextBox 69">
              <a:extLst>
                <a:ext uri="{FF2B5EF4-FFF2-40B4-BE49-F238E27FC236}">
                  <a16:creationId xmlns:a16="http://schemas.microsoft.com/office/drawing/2014/main" id="{E5ADC373-0C0D-45CE-8411-F15B7FA4E54F}"/>
                </a:ext>
              </a:extLst>
            </p:cNvPr>
            <p:cNvSpPr txBox="1"/>
            <p:nvPr/>
          </p:nvSpPr>
          <p:spPr>
            <a:xfrm>
              <a:off x="5687897" y="2194204"/>
              <a:ext cx="4381937" cy="800219"/>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Cable colour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Processing requests for Site Technical Details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cxnSp>
          <p:nvCxnSpPr>
            <p:cNvPr id="76" name="Straight Connector 75">
              <a:extLst>
                <a:ext uri="{FF2B5EF4-FFF2-40B4-BE49-F238E27FC236}">
                  <a16:creationId xmlns:a16="http://schemas.microsoft.com/office/drawing/2014/main" id="{E274A38B-1602-4EF7-8BA7-53AEC40873C3}"/>
                </a:ext>
              </a:extLst>
            </p:cNvPr>
            <p:cNvCxnSpPr/>
            <p:nvPr/>
          </p:nvCxnSpPr>
          <p:spPr>
            <a:xfrm>
              <a:off x="609635" y="4101936"/>
              <a:ext cx="5883664" cy="0"/>
            </a:xfrm>
            <a:prstGeom prst="line">
              <a:avLst/>
            </a:prstGeom>
            <a:ln w="127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E326CF6F-A8A3-45AB-844D-8A736372297E}"/>
                </a:ext>
              </a:extLst>
            </p:cNvPr>
            <p:cNvCxnSpPr>
              <a:cxnSpLocks/>
            </p:cNvCxnSpPr>
            <p:nvPr/>
          </p:nvCxnSpPr>
          <p:spPr>
            <a:xfrm>
              <a:off x="6494465" y="2958918"/>
              <a:ext cx="0" cy="1143018"/>
            </a:xfrm>
            <a:prstGeom prst="line">
              <a:avLst/>
            </a:prstGeom>
            <a:ln w="127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87" name="TextBox 86">
              <a:extLst>
                <a:ext uri="{FF2B5EF4-FFF2-40B4-BE49-F238E27FC236}">
                  <a16:creationId xmlns:a16="http://schemas.microsoft.com/office/drawing/2014/main" id="{BAAE7041-D202-401D-91B4-E236547067C4}"/>
                </a:ext>
              </a:extLst>
            </p:cNvPr>
            <p:cNvSpPr txBox="1"/>
            <p:nvPr/>
          </p:nvSpPr>
          <p:spPr>
            <a:xfrm>
              <a:off x="5371655" y="4756015"/>
              <a:ext cx="276413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88A40"/>
                  </a:solidFill>
                  <a:effectLst/>
                  <a:uLnTx/>
                  <a:uFillTx/>
                  <a:latin typeface="Roboto" panose="02000000000000000000" pitchFamily="2" charset="0"/>
                  <a:ea typeface="Roboto" panose="02000000000000000000" pitchFamily="2" charset="0"/>
                  <a:cs typeface="Roboto" panose="02000000000000000000" pitchFamily="2" charset="0"/>
                </a:rPr>
                <a:t>metering</a:t>
              </a:r>
            </a:p>
          </p:txBody>
        </p:sp>
        <p:sp>
          <p:nvSpPr>
            <p:cNvPr id="88" name="TextBox 87">
              <a:extLst>
                <a:ext uri="{FF2B5EF4-FFF2-40B4-BE49-F238E27FC236}">
                  <a16:creationId xmlns:a16="http://schemas.microsoft.com/office/drawing/2014/main" id="{25AD6E13-33F3-4A16-9D30-EC406626ABFB}"/>
                </a:ext>
              </a:extLst>
            </p:cNvPr>
            <p:cNvSpPr txBox="1"/>
            <p:nvPr/>
          </p:nvSpPr>
          <p:spPr>
            <a:xfrm>
              <a:off x="2836062" y="4906786"/>
              <a:ext cx="113074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srgbClr val="488A40"/>
                  </a:solidFill>
                  <a:effectLst/>
                  <a:uLnTx/>
                  <a:uFillTx/>
                  <a:latin typeface="Roboto" panose="02000000000000000000" pitchFamily="2" charset="0"/>
                  <a:ea typeface="Roboto" panose="02000000000000000000" pitchFamily="2" charset="0"/>
                  <a:cs typeface="Roboto" panose="02000000000000000000" pitchFamily="2" charset="0"/>
                </a:rPr>
                <a:t>EES</a:t>
              </a:r>
            </a:p>
          </p:txBody>
        </p:sp>
        <p:sp>
          <p:nvSpPr>
            <p:cNvPr id="89" name="TextBox 88">
              <a:extLst>
                <a:ext uri="{FF2B5EF4-FFF2-40B4-BE49-F238E27FC236}">
                  <a16:creationId xmlns:a16="http://schemas.microsoft.com/office/drawing/2014/main" id="{C71BE382-DAEC-48FA-A82B-E9EF36CE2976}"/>
                </a:ext>
              </a:extLst>
            </p:cNvPr>
            <p:cNvSpPr txBox="1"/>
            <p:nvPr/>
          </p:nvSpPr>
          <p:spPr>
            <a:xfrm>
              <a:off x="1825144" y="5343932"/>
              <a:ext cx="113074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498934">
                      <a:lumMod val="50000"/>
                    </a:srgbClr>
                  </a:solidFill>
                  <a:effectLst/>
                  <a:uLnTx/>
                  <a:uFillTx/>
                  <a:latin typeface="Roboto" panose="02000000000000000000" pitchFamily="2" charset="0"/>
                  <a:ea typeface="Roboto" panose="02000000000000000000" pitchFamily="2" charset="0"/>
                  <a:cs typeface="Roboto" panose="02000000000000000000" pitchFamily="2" charset="0"/>
                </a:rPr>
                <a:t>MHHS</a:t>
              </a:r>
            </a:p>
          </p:txBody>
        </p:sp>
        <p:sp>
          <p:nvSpPr>
            <p:cNvPr id="90" name="TextBox 89">
              <a:extLst>
                <a:ext uri="{FF2B5EF4-FFF2-40B4-BE49-F238E27FC236}">
                  <a16:creationId xmlns:a16="http://schemas.microsoft.com/office/drawing/2014/main" id="{D9B2B8CD-00CA-47E8-98AD-8F5B3A160F9B}"/>
                </a:ext>
              </a:extLst>
            </p:cNvPr>
            <p:cNvSpPr txBox="1"/>
            <p:nvPr/>
          </p:nvSpPr>
          <p:spPr>
            <a:xfrm>
              <a:off x="6203092" y="5380141"/>
              <a:ext cx="113074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498934">
                      <a:lumMod val="50000"/>
                    </a:srgbClr>
                  </a:solidFill>
                  <a:effectLst/>
                  <a:uLnTx/>
                  <a:uFillTx/>
                  <a:latin typeface="Roboto" panose="02000000000000000000" pitchFamily="2" charset="0"/>
                  <a:ea typeface="Roboto" panose="02000000000000000000" pitchFamily="2" charset="0"/>
                  <a:cs typeface="Roboto" panose="02000000000000000000" pitchFamily="2" charset="0"/>
                </a:rPr>
                <a:t>CSS</a:t>
              </a:r>
            </a:p>
          </p:txBody>
        </p:sp>
        <p:sp>
          <p:nvSpPr>
            <p:cNvPr id="91" name="TextBox 90">
              <a:extLst>
                <a:ext uri="{FF2B5EF4-FFF2-40B4-BE49-F238E27FC236}">
                  <a16:creationId xmlns:a16="http://schemas.microsoft.com/office/drawing/2014/main" id="{3E064193-3B9A-4BFF-B7D0-DE5656DF7FC4}"/>
                </a:ext>
              </a:extLst>
            </p:cNvPr>
            <p:cNvSpPr txBox="1"/>
            <p:nvPr/>
          </p:nvSpPr>
          <p:spPr>
            <a:xfrm>
              <a:off x="7999507" y="4196578"/>
              <a:ext cx="113074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498934">
                      <a:lumMod val="50000"/>
                    </a:srgbClr>
                  </a:solidFill>
                  <a:effectLst/>
                  <a:uLnTx/>
                  <a:uFillTx/>
                  <a:latin typeface="Roboto" panose="02000000000000000000" pitchFamily="2" charset="0"/>
                  <a:ea typeface="Roboto" panose="02000000000000000000" pitchFamily="2" charset="0"/>
                  <a:cs typeface="Roboto" panose="02000000000000000000" pitchFamily="2" charset="0"/>
                </a:rPr>
                <a:t>data</a:t>
              </a:r>
            </a:p>
          </p:txBody>
        </p:sp>
        <p:sp>
          <p:nvSpPr>
            <p:cNvPr id="93" name="TextBox 92">
              <a:extLst>
                <a:ext uri="{FF2B5EF4-FFF2-40B4-BE49-F238E27FC236}">
                  <a16:creationId xmlns:a16="http://schemas.microsoft.com/office/drawing/2014/main" id="{4A700B70-376A-4B56-81CB-E216138EA339}"/>
                </a:ext>
              </a:extLst>
            </p:cNvPr>
            <p:cNvSpPr txBox="1"/>
            <p:nvPr/>
          </p:nvSpPr>
          <p:spPr>
            <a:xfrm>
              <a:off x="6531871" y="4011912"/>
              <a:ext cx="261332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498934">
                      <a:lumMod val="40000"/>
                      <a:lumOff val="60000"/>
                    </a:srgbClr>
                  </a:solidFill>
                  <a:effectLst/>
                  <a:uLnTx/>
                  <a:uFillTx/>
                  <a:latin typeface="Roboto" panose="02000000000000000000" pitchFamily="2" charset="0"/>
                  <a:ea typeface="Roboto" panose="02000000000000000000" pitchFamily="2" charset="0"/>
                  <a:cs typeface="Roboto" panose="02000000000000000000" pitchFamily="2" charset="0"/>
                </a:rPr>
                <a:t>commissioning</a:t>
              </a:r>
            </a:p>
          </p:txBody>
        </p:sp>
        <p:sp>
          <p:nvSpPr>
            <p:cNvPr id="99" name="TextBox 98">
              <a:extLst>
                <a:ext uri="{FF2B5EF4-FFF2-40B4-BE49-F238E27FC236}">
                  <a16:creationId xmlns:a16="http://schemas.microsoft.com/office/drawing/2014/main" id="{11913A72-5F3C-4778-9D85-C6D492C83934}"/>
                </a:ext>
              </a:extLst>
            </p:cNvPr>
            <p:cNvSpPr txBox="1"/>
            <p:nvPr/>
          </p:nvSpPr>
          <p:spPr>
            <a:xfrm>
              <a:off x="7321898" y="4582230"/>
              <a:ext cx="113074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70ADA3">
                      <a:lumMod val="75000"/>
                    </a:srgbClr>
                  </a:solidFill>
                  <a:effectLst/>
                  <a:uLnTx/>
                  <a:uFillTx/>
                  <a:latin typeface="Roboto" panose="02000000000000000000" pitchFamily="2" charset="0"/>
                  <a:ea typeface="Roboto" panose="02000000000000000000" pitchFamily="2" charset="0"/>
                  <a:cs typeface="Roboto" panose="02000000000000000000" pitchFamily="2" charset="0"/>
                </a:rPr>
                <a:t>ETs</a:t>
              </a:r>
            </a:p>
          </p:txBody>
        </p:sp>
        <p:sp>
          <p:nvSpPr>
            <p:cNvPr id="100" name="TextBox 99">
              <a:extLst>
                <a:ext uri="{FF2B5EF4-FFF2-40B4-BE49-F238E27FC236}">
                  <a16:creationId xmlns:a16="http://schemas.microsoft.com/office/drawing/2014/main" id="{E710A132-62A1-4BD7-969B-054261002081}"/>
                </a:ext>
              </a:extLst>
            </p:cNvPr>
            <p:cNvSpPr txBox="1"/>
            <p:nvPr/>
          </p:nvSpPr>
          <p:spPr>
            <a:xfrm>
              <a:off x="3295996" y="5647074"/>
              <a:ext cx="12974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70ADA3">
                      <a:lumMod val="75000"/>
                    </a:srgbClr>
                  </a:solidFill>
                  <a:effectLst/>
                  <a:uLnTx/>
                  <a:uFillTx/>
                  <a:latin typeface="Roboto" panose="02000000000000000000" pitchFamily="2" charset="0"/>
                  <a:ea typeface="Roboto" panose="02000000000000000000" pitchFamily="2" charset="0"/>
                  <a:cs typeface="Roboto" panose="02000000000000000000" pitchFamily="2" charset="0"/>
                </a:rPr>
                <a:t>switching </a:t>
              </a:r>
            </a:p>
          </p:txBody>
        </p:sp>
        <p:sp>
          <p:nvSpPr>
            <p:cNvPr id="101" name="TextBox 100">
              <a:extLst>
                <a:ext uri="{FF2B5EF4-FFF2-40B4-BE49-F238E27FC236}">
                  <a16:creationId xmlns:a16="http://schemas.microsoft.com/office/drawing/2014/main" id="{C8C4D2C2-1C3B-4412-80B9-349C37B79885}"/>
                </a:ext>
              </a:extLst>
            </p:cNvPr>
            <p:cNvSpPr txBox="1"/>
            <p:nvPr/>
          </p:nvSpPr>
          <p:spPr>
            <a:xfrm>
              <a:off x="4539523" y="4602125"/>
              <a:ext cx="12974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70ADA3">
                      <a:lumMod val="75000"/>
                    </a:srgbClr>
                  </a:solidFill>
                  <a:effectLst/>
                  <a:uLnTx/>
                  <a:uFillTx/>
                  <a:latin typeface="Roboto" panose="02000000000000000000" pitchFamily="2" charset="0"/>
                  <a:ea typeface="Roboto" panose="02000000000000000000" pitchFamily="2" charset="0"/>
                  <a:cs typeface="Roboto" panose="02000000000000000000" pitchFamily="2" charset="0"/>
                </a:rPr>
                <a:t>SDEP</a:t>
              </a:r>
            </a:p>
          </p:txBody>
        </p:sp>
        <p:sp>
          <p:nvSpPr>
            <p:cNvPr id="103" name="TextBox 102">
              <a:extLst>
                <a:ext uri="{FF2B5EF4-FFF2-40B4-BE49-F238E27FC236}">
                  <a16:creationId xmlns:a16="http://schemas.microsoft.com/office/drawing/2014/main" id="{90FBC3AD-5660-4E15-80CF-F5909AA4ECDD}"/>
                </a:ext>
              </a:extLst>
            </p:cNvPr>
            <p:cNvSpPr txBox="1"/>
            <p:nvPr/>
          </p:nvSpPr>
          <p:spPr>
            <a:xfrm>
              <a:off x="1775625" y="4894513"/>
              <a:ext cx="12597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err="1">
                  <a:ln>
                    <a:noFill/>
                  </a:ln>
                  <a:solidFill>
                    <a:srgbClr val="70ADA3">
                      <a:lumMod val="60000"/>
                      <a:lumOff val="40000"/>
                    </a:srgbClr>
                  </a:solidFill>
                  <a:effectLst/>
                  <a:uLnTx/>
                  <a:uFillTx/>
                  <a:latin typeface="Roboto" panose="02000000000000000000" pitchFamily="2" charset="0"/>
                  <a:ea typeface="Roboto" panose="02000000000000000000" pitchFamily="2" charset="0"/>
                  <a:cs typeface="Roboto" panose="02000000000000000000" pitchFamily="2" charset="0"/>
                </a:rPr>
                <a:t>servicedesk</a:t>
              </a:r>
              <a:endParaRPr kumimoji="0" lang="en-GB" sz="1400" b="0" i="0" u="none" strike="noStrike" kern="1200" cap="none" spc="0" normalizeH="0" baseline="0" noProof="0" dirty="0">
                <a:ln>
                  <a:noFill/>
                </a:ln>
                <a:solidFill>
                  <a:srgbClr val="70ADA3">
                    <a:lumMod val="60000"/>
                    <a:lumOff val="40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104" name="TextBox 103">
              <a:extLst>
                <a:ext uri="{FF2B5EF4-FFF2-40B4-BE49-F238E27FC236}">
                  <a16:creationId xmlns:a16="http://schemas.microsoft.com/office/drawing/2014/main" id="{DB69A8B5-3375-4C9A-93BC-F21FDF892FC0}"/>
                </a:ext>
              </a:extLst>
            </p:cNvPr>
            <p:cNvSpPr txBox="1"/>
            <p:nvPr/>
          </p:nvSpPr>
          <p:spPr>
            <a:xfrm>
              <a:off x="4689784" y="5351628"/>
              <a:ext cx="12597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70ADA3">
                      <a:lumMod val="60000"/>
                      <a:lumOff val="40000"/>
                    </a:srgbClr>
                  </a:solidFill>
                  <a:effectLst/>
                  <a:uLnTx/>
                  <a:uFillTx/>
                  <a:latin typeface="Roboto" panose="02000000000000000000" pitchFamily="2" charset="0"/>
                  <a:ea typeface="Roboto" panose="02000000000000000000" pitchFamily="2" charset="0"/>
                  <a:cs typeface="Roboto" panose="02000000000000000000" pitchFamily="2" charset="0"/>
                </a:rPr>
                <a:t>errors</a:t>
              </a:r>
            </a:p>
          </p:txBody>
        </p:sp>
        <p:sp>
          <p:nvSpPr>
            <p:cNvPr id="106" name="TextBox 105">
              <a:extLst>
                <a:ext uri="{FF2B5EF4-FFF2-40B4-BE49-F238E27FC236}">
                  <a16:creationId xmlns:a16="http://schemas.microsoft.com/office/drawing/2014/main" id="{4EBF687D-B66F-4A46-83FF-B5DE52C997CC}"/>
                </a:ext>
              </a:extLst>
            </p:cNvPr>
            <p:cNvSpPr txBox="1"/>
            <p:nvPr/>
          </p:nvSpPr>
          <p:spPr>
            <a:xfrm>
              <a:off x="9218015" y="4989928"/>
              <a:ext cx="12597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70ADA3">
                      <a:lumMod val="60000"/>
                      <a:lumOff val="40000"/>
                    </a:srgbClr>
                  </a:solidFill>
                  <a:effectLst/>
                  <a:uLnTx/>
                  <a:uFillTx/>
                  <a:latin typeface="Roboto" panose="02000000000000000000" pitchFamily="2" charset="0"/>
                  <a:ea typeface="Roboto" panose="02000000000000000000" pitchFamily="2" charset="0"/>
                  <a:cs typeface="Roboto" panose="02000000000000000000" pitchFamily="2" charset="0"/>
                </a:rPr>
                <a:t>smart</a:t>
              </a:r>
            </a:p>
          </p:txBody>
        </p:sp>
        <p:sp>
          <p:nvSpPr>
            <p:cNvPr id="107" name="TextBox 106">
              <a:extLst>
                <a:ext uri="{FF2B5EF4-FFF2-40B4-BE49-F238E27FC236}">
                  <a16:creationId xmlns:a16="http://schemas.microsoft.com/office/drawing/2014/main" id="{E53FE262-F527-483C-A736-6AC07A1CA580}"/>
                </a:ext>
              </a:extLst>
            </p:cNvPr>
            <p:cNvSpPr txBox="1"/>
            <p:nvPr/>
          </p:nvSpPr>
          <p:spPr>
            <a:xfrm>
              <a:off x="5592102" y="4344913"/>
              <a:ext cx="12597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err="1">
                  <a:ln>
                    <a:noFill/>
                  </a:ln>
                  <a:solidFill>
                    <a:srgbClr val="70ADA3">
                      <a:lumMod val="60000"/>
                      <a:lumOff val="40000"/>
                    </a:srgbClr>
                  </a:solidFill>
                  <a:effectLst/>
                  <a:uLnTx/>
                  <a:uFillTx/>
                  <a:latin typeface="Roboto" panose="02000000000000000000" pitchFamily="2" charset="0"/>
                  <a:ea typeface="Roboto" panose="02000000000000000000" pitchFamily="2" charset="0"/>
                  <a:cs typeface="Roboto" panose="02000000000000000000" pitchFamily="2" charset="0"/>
                </a:rPr>
                <a:t>SoLR</a:t>
              </a:r>
              <a:endParaRPr kumimoji="0" lang="en-GB" sz="1400" b="0" i="0" u="none" strike="noStrike" kern="1200" cap="none" spc="0" normalizeH="0" baseline="0" noProof="0" dirty="0">
                <a:ln>
                  <a:noFill/>
                </a:ln>
                <a:solidFill>
                  <a:srgbClr val="70ADA3">
                    <a:lumMod val="60000"/>
                    <a:lumOff val="40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31" name="TextBox 30">
              <a:extLst>
                <a:ext uri="{FF2B5EF4-FFF2-40B4-BE49-F238E27FC236}">
                  <a16:creationId xmlns:a16="http://schemas.microsoft.com/office/drawing/2014/main" id="{00611CE1-91F9-41F1-B559-BDEC6F99B593}"/>
                </a:ext>
              </a:extLst>
            </p:cNvPr>
            <p:cNvSpPr txBox="1"/>
            <p:nvPr/>
          </p:nvSpPr>
          <p:spPr>
            <a:xfrm>
              <a:off x="673636" y="1796134"/>
              <a:ext cx="4646037"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90 CHANGE PROPOSALS RAISED AS OF 26 Jan 2023</a:t>
              </a:r>
            </a:p>
          </p:txBody>
        </p:sp>
        <p:sp>
          <p:nvSpPr>
            <p:cNvPr id="111" name="TextBox 110">
              <a:extLst>
                <a:ext uri="{FF2B5EF4-FFF2-40B4-BE49-F238E27FC236}">
                  <a16:creationId xmlns:a16="http://schemas.microsoft.com/office/drawing/2014/main" id="{19AF4490-D79B-4F73-B905-8630D1A1B370}"/>
                </a:ext>
              </a:extLst>
            </p:cNvPr>
            <p:cNvSpPr txBox="1"/>
            <p:nvPr/>
          </p:nvSpPr>
          <p:spPr>
            <a:xfrm>
              <a:off x="555206" y="2222011"/>
              <a:ext cx="1984542" cy="523220"/>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Transitional issues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Directed change</a:t>
              </a:r>
            </a:p>
          </p:txBody>
        </p:sp>
        <p:cxnSp>
          <p:nvCxnSpPr>
            <p:cNvPr id="115" name="Straight Connector 114">
              <a:extLst>
                <a:ext uri="{FF2B5EF4-FFF2-40B4-BE49-F238E27FC236}">
                  <a16:creationId xmlns:a16="http://schemas.microsoft.com/office/drawing/2014/main" id="{D999BCC8-EA1F-454A-B4E6-453947949F91}"/>
                </a:ext>
              </a:extLst>
            </p:cNvPr>
            <p:cNvCxnSpPr/>
            <p:nvPr/>
          </p:nvCxnSpPr>
          <p:spPr>
            <a:xfrm>
              <a:off x="448259" y="4820547"/>
              <a:ext cx="1604061" cy="190537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CE5D2C21-E004-4FC3-9721-EA3C7F5BA17E}"/>
                </a:ext>
              </a:extLst>
            </p:cNvPr>
            <p:cNvCxnSpPr>
              <a:cxnSpLocks/>
            </p:cNvCxnSpPr>
            <p:nvPr/>
          </p:nvCxnSpPr>
          <p:spPr>
            <a:xfrm>
              <a:off x="420523" y="4906786"/>
              <a:ext cx="7812185" cy="149400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8B52218E-DDCC-4869-A197-73B18254B25F}"/>
                </a:ext>
              </a:extLst>
            </p:cNvPr>
            <p:cNvCxnSpPr>
              <a:cxnSpLocks/>
              <a:stCxn id="108" idx="0"/>
            </p:cNvCxnSpPr>
            <p:nvPr/>
          </p:nvCxnSpPr>
          <p:spPr>
            <a:xfrm>
              <a:off x="3514768" y="4138676"/>
              <a:ext cx="1883486" cy="232866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D24C4004-0029-4061-BF22-97940F9CDC13}"/>
                </a:ext>
              </a:extLst>
            </p:cNvPr>
            <p:cNvCxnSpPr>
              <a:cxnSpLocks/>
            </p:cNvCxnSpPr>
            <p:nvPr/>
          </p:nvCxnSpPr>
          <p:spPr>
            <a:xfrm flipH="1">
              <a:off x="5977258" y="3477525"/>
              <a:ext cx="4226064" cy="292326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8" name="TextBox 97">
              <a:extLst>
                <a:ext uri="{FF2B5EF4-FFF2-40B4-BE49-F238E27FC236}">
                  <a16:creationId xmlns:a16="http://schemas.microsoft.com/office/drawing/2014/main" id="{078477BF-0DF2-459E-AC31-44D52BEE4355}"/>
                </a:ext>
              </a:extLst>
            </p:cNvPr>
            <p:cNvSpPr txBox="1"/>
            <p:nvPr/>
          </p:nvSpPr>
          <p:spPr>
            <a:xfrm>
              <a:off x="7046551" y="5348649"/>
              <a:ext cx="264575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70ADA3">
                      <a:lumMod val="75000"/>
                    </a:srgbClr>
                  </a:solidFill>
                  <a:effectLst/>
                  <a:uLnTx/>
                  <a:uFillTx/>
                  <a:latin typeface="Roboto" panose="02000000000000000000" pitchFamily="2" charset="0"/>
                  <a:ea typeface="Roboto" panose="02000000000000000000" pitchFamily="2" charset="0"/>
                  <a:cs typeface="Roboto" panose="02000000000000000000" pitchFamily="2" charset="0"/>
                </a:rPr>
                <a:t>housekeeping </a:t>
              </a:r>
            </a:p>
          </p:txBody>
        </p:sp>
        <p:sp>
          <p:nvSpPr>
            <p:cNvPr id="95" name="TextBox 94">
              <a:extLst>
                <a:ext uri="{FF2B5EF4-FFF2-40B4-BE49-F238E27FC236}">
                  <a16:creationId xmlns:a16="http://schemas.microsoft.com/office/drawing/2014/main" id="{4B2F0675-20BD-4642-916A-A2E373D5EFD1}"/>
                </a:ext>
              </a:extLst>
            </p:cNvPr>
            <p:cNvSpPr txBox="1"/>
            <p:nvPr/>
          </p:nvSpPr>
          <p:spPr>
            <a:xfrm>
              <a:off x="7596436" y="4962487"/>
              <a:ext cx="202432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498934">
                      <a:lumMod val="40000"/>
                      <a:lumOff val="60000"/>
                    </a:srgbClr>
                  </a:solidFill>
                  <a:effectLst/>
                  <a:uLnTx/>
                  <a:uFillTx/>
                  <a:latin typeface="Roboto" panose="02000000000000000000" pitchFamily="2" charset="0"/>
                  <a:ea typeface="Roboto" panose="02000000000000000000" pitchFamily="2" charset="0"/>
                  <a:cs typeface="Roboto" panose="02000000000000000000" pitchFamily="2" charset="0"/>
                </a:rPr>
                <a:t>energisation</a:t>
              </a:r>
            </a:p>
          </p:txBody>
        </p:sp>
        <p:cxnSp>
          <p:nvCxnSpPr>
            <p:cNvPr id="127" name="Straight Connector 126">
              <a:extLst>
                <a:ext uri="{FF2B5EF4-FFF2-40B4-BE49-F238E27FC236}">
                  <a16:creationId xmlns:a16="http://schemas.microsoft.com/office/drawing/2014/main" id="{6394D5BB-7396-4585-A568-AE0C329ABE75}"/>
                </a:ext>
              </a:extLst>
            </p:cNvPr>
            <p:cNvCxnSpPr/>
            <p:nvPr/>
          </p:nvCxnSpPr>
          <p:spPr>
            <a:xfrm>
              <a:off x="10293059" y="2969431"/>
              <a:ext cx="0" cy="3441869"/>
            </a:xfrm>
            <a:prstGeom prst="line">
              <a:avLst/>
            </a:prstGeom>
            <a:ln w="12700">
              <a:solidFill>
                <a:srgbClr val="376727"/>
              </a:solidFill>
              <a:prstDash val="lgDash"/>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84FA201F-16A2-4ED5-B51E-36EA39404FD2}"/>
                </a:ext>
              </a:extLst>
            </p:cNvPr>
            <p:cNvCxnSpPr>
              <a:cxnSpLocks/>
            </p:cNvCxnSpPr>
            <p:nvPr/>
          </p:nvCxnSpPr>
          <p:spPr>
            <a:xfrm>
              <a:off x="8293075" y="2919105"/>
              <a:ext cx="1360748" cy="351579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892DFACE-DC58-4AF0-807D-F53B97F05D2F}"/>
                </a:ext>
              </a:extLst>
            </p:cNvPr>
            <p:cNvCxnSpPr>
              <a:cxnSpLocks/>
            </p:cNvCxnSpPr>
            <p:nvPr/>
          </p:nvCxnSpPr>
          <p:spPr>
            <a:xfrm>
              <a:off x="565892" y="6400790"/>
              <a:ext cx="9706147" cy="0"/>
            </a:xfrm>
            <a:prstGeom prst="line">
              <a:avLst/>
            </a:prstGeom>
            <a:ln w="12700">
              <a:solidFill>
                <a:schemeClr val="accent5">
                  <a:lumMod val="75000"/>
                </a:schemeClr>
              </a:solidFill>
              <a:prstDash val="lgDash"/>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3047970F-A7AE-4C5A-A4BE-2139E2D84CA5}"/>
                </a:ext>
              </a:extLst>
            </p:cNvPr>
            <p:cNvSpPr txBox="1"/>
            <p:nvPr/>
          </p:nvSpPr>
          <p:spPr>
            <a:xfrm>
              <a:off x="7481981" y="3396917"/>
              <a:ext cx="276413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488A40"/>
                  </a:solidFill>
                  <a:effectLst/>
                  <a:uLnTx/>
                  <a:uFillTx/>
                  <a:latin typeface="Roboto" panose="02000000000000000000" pitchFamily="2" charset="0"/>
                  <a:ea typeface="Roboto" panose="02000000000000000000" pitchFamily="2" charset="0"/>
                  <a:cs typeface="Roboto" panose="02000000000000000000" pitchFamily="2" charset="0"/>
                </a:rPr>
                <a:t>governance</a:t>
              </a:r>
            </a:p>
          </p:txBody>
        </p:sp>
        <p:sp>
          <p:nvSpPr>
            <p:cNvPr id="97" name="TextBox 96">
              <a:extLst>
                <a:ext uri="{FF2B5EF4-FFF2-40B4-BE49-F238E27FC236}">
                  <a16:creationId xmlns:a16="http://schemas.microsoft.com/office/drawing/2014/main" id="{FB4EE004-B65D-4FC5-B500-476E6AEB64A2}"/>
                </a:ext>
              </a:extLst>
            </p:cNvPr>
            <p:cNvSpPr txBox="1"/>
            <p:nvPr/>
          </p:nvSpPr>
          <p:spPr>
            <a:xfrm>
              <a:off x="8652643" y="3975573"/>
              <a:ext cx="113074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70ADA3">
                      <a:lumMod val="75000"/>
                    </a:srgbClr>
                  </a:solidFill>
                  <a:effectLst/>
                  <a:uLnTx/>
                  <a:uFillTx/>
                  <a:latin typeface="Roboto" panose="02000000000000000000" pitchFamily="2" charset="0"/>
                  <a:ea typeface="Roboto" panose="02000000000000000000" pitchFamily="2" charset="0"/>
                  <a:cs typeface="Roboto" panose="02000000000000000000" pitchFamily="2" charset="0"/>
                </a:rPr>
                <a:t>systems</a:t>
              </a:r>
            </a:p>
          </p:txBody>
        </p:sp>
        <p:sp>
          <p:nvSpPr>
            <p:cNvPr id="102" name="TextBox 101">
              <a:extLst>
                <a:ext uri="{FF2B5EF4-FFF2-40B4-BE49-F238E27FC236}">
                  <a16:creationId xmlns:a16="http://schemas.microsoft.com/office/drawing/2014/main" id="{8904969B-9915-46B8-8EEB-39493C7E11CD}"/>
                </a:ext>
              </a:extLst>
            </p:cNvPr>
            <p:cNvSpPr txBox="1"/>
            <p:nvPr/>
          </p:nvSpPr>
          <p:spPr>
            <a:xfrm>
              <a:off x="8772436" y="4674142"/>
              <a:ext cx="12974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70ADA3">
                      <a:lumMod val="75000"/>
                    </a:srgbClr>
                  </a:solidFill>
                  <a:effectLst/>
                  <a:uLnTx/>
                  <a:uFillTx/>
                  <a:latin typeface="Roboto" panose="02000000000000000000" pitchFamily="2" charset="0"/>
                  <a:ea typeface="Roboto" panose="02000000000000000000" pitchFamily="2" charset="0"/>
                  <a:cs typeface="Roboto" panose="02000000000000000000" pitchFamily="2" charset="0"/>
                </a:rPr>
                <a:t>MSC </a:t>
              </a:r>
            </a:p>
          </p:txBody>
        </p:sp>
        <p:sp>
          <p:nvSpPr>
            <p:cNvPr id="105" name="TextBox 104">
              <a:extLst>
                <a:ext uri="{FF2B5EF4-FFF2-40B4-BE49-F238E27FC236}">
                  <a16:creationId xmlns:a16="http://schemas.microsoft.com/office/drawing/2014/main" id="{2B581D67-C5D7-4DBA-99A3-31883EB0BF36}"/>
                </a:ext>
              </a:extLst>
            </p:cNvPr>
            <p:cNvSpPr txBox="1"/>
            <p:nvPr/>
          </p:nvSpPr>
          <p:spPr>
            <a:xfrm>
              <a:off x="8588126" y="5479377"/>
              <a:ext cx="12597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70ADA3">
                      <a:lumMod val="60000"/>
                      <a:lumOff val="40000"/>
                    </a:srgbClr>
                  </a:solidFill>
                  <a:effectLst/>
                  <a:uLnTx/>
                  <a:uFillTx/>
                  <a:latin typeface="Roboto" panose="02000000000000000000" pitchFamily="2" charset="0"/>
                  <a:ea typeface="Roboto" panose="02000000000000000000" pitchFamily="2" charset="0"/>
                  <a:cs typeface="Roboto" panose="02000000000000000000" pitchFamily="2" charset="0"/>
                </a:rPr>
                <a:t>registration</a:t>
              </a:r>
            </a:p>
          </p:txBody>
        </p:sp>
        <p:sp>
          <p:nvSpPr>
            <p:cNvPr id="132" name="Oval 131">
              <a:extLst>
                <a:ext uri="{FF2B5EF4-FFF2-40B4-BE49-F238E27FC236}">
                  <a16:creationId xmlns:a16="http://schemas.microsoft.com/office/drawing/2014/main" id="{28476BB4-24BA-4CB2-AB74-66425DDFE3E8}"/>
                </a:ext>
              </a:extLst>
            </p:cNvPr>
            <p:cNvSpPr/>
            <p:nvPr/>
          </p:nvSpPr>
          <p:spPr>
            <a:xfrm>
              <a:off x="529557" y="4899765"/>
              <a:ext cx="109156" cy="10915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 name="Oval 132">
              <a:extLst>
                <a:ext uri="{FF2B5EF4-FFF2-40B4-BE49-F238E27FC236}">
                  <a16:creationId xmlns:a16="http://schemas.microsoft.com/office/drawing/2014/main" id="{CA933A65-1F05-44D6-A816-AE78D46B92C1}"/>
                </a:ext>
              </a:extLst>
            </p:cNvPr>
            <p:cNvSpPr/>
            <p:nvPr/>
          </p:nvSpPr>
          <p:spPr>
            <a:xfrm>
              <a:off x="6417353" y="6005078"/>
              <a:ext cx="109156" cy="10915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Oval 133">
              <a:extLst>
                <a:ext uri="{FF2B5EF4-FFF2-40B4-BE49-F238E27FC236}">
                  <a16:creationId xmlns:a16="http://schemas.microsoft.com/office/drawing/2014/main" id="{A058E9D4-0D54-4E92-895D-763DEF0AD85A}"/>
                </a:ext>
              </a:extLst>
            </p:cNvPr>
            <p:cNvSpPr/>
            <p:nvPr/>
          </p:nvSpPr>
          <p:spPr>
            <a:xfrm>
              <a:off x="5330387" y="5774879"/>
              <a:ext cx="109156" cy="10915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4" name="TextBox 93">
              <a:extLst>
                <a:ext uri="{FF2B5EF4-FFF2-40B4-BE49-F238E27FC236}">
                  <a16:creationId xmlns:a16="http://schemas.microsoft.com/office/drawing/2014/main" id="{50237F48-C6C7-46AF-A591-95C47E20C10C}"/>
                </a:ext>
              </a:extLst>
            </p:cNvPr>
            <p:cNvSpPr txBox="1"/>
            <p:nvPr/>
          </p:nvSpPr>
          <p:spPr>
            <a:xfrm>
              <a:off x="4659281" y="5602488"/>
              <a:ext cx="183953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498934">
                      <a:lumMod val="40000"/>
                      <a:lumOff val="60000"/>
                    </a:srgbClr>
                  </a:solidFill>
                  <a:effectLst/>
                  <a:uLnTx/>
                  <a:uFillTx/>
                  <a:latin typeface="Roboto" panose="02000000000000000000" pitchFamily="2" charset="0"/>
                  <a:ea typeface="Roboto" panose="02000000000000000000" pitchFamily="2" charset="0"/>
                  <a:cs typeface="Roboto" panose="02000000000000000000" pitchFamily="2" charset="0"/>
                </a:rPr>
                <a:t>settlement</a:t>
              </a:r>
            </a:p>
          </p:txBody>
        </p:sp>
        <p:sp>
          <p:nvSpPr>
            <p:cNvPr id="135" name="Oval 134">
              <a:extLst>
                <a:ext uri="{FF2B5EF4-FFF2-40B4-BE49-F238E27FC236}">
                  <a16:creationId xmlns:a16="http://schemas.microsoft.com/office/drawing/2014/main" id="{2C896AC0-6579-4011-ACD1-8A387271D1C5}"/>
                </a:ext>
              </a:extLst>
            </p:cNvPr>
            <p:cNvSpPr/>
            <p:nvPr/>
          </p:nvSpPr>
          <p:spPr>
            <a:xfrm>
              <a:off x="8809470" y="4334525"/>
              <a:ext cx="109156" cy="10915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TextBox 91">
              <a:extLst>
                <a:ext uri="{FF2B5EF4-FFF2-40B4-BE49-F238E27FC236}">
                  <a16:creationId xmlns:a16="http://schemas.microsoft.com/office/drawing/2014/main" id="{3140E430-CD27-42F7-8352-7439494D1CD3}"/>
                </a:ext>
              </a:extLst>
            </p:cNvPr>
            <p:cNvSpPr txBox="1"/>
            <p:nvPr/>
          </p:nvSpPr>
          <p:spPr>
            <a:xfrm>
              <a:off x="4074492" y="5063104"/>
              <a:ext cx="113074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498934">
                      <a:lumMod val="40000"/>
                      <a:lumOff val="60000"/>
                    </a:srgbClr>
                  </a:solidFill>
                  <a:effectLst/>
                  <a:uLnTx/>
                  <a:uFillTx/>
                  <a:latin typeface="Roboto" panose="02000000000000000000" pitchFamily="2" charset="0"/>
                  <a:ea typeface="Roboto" panose="02000000000000000000" pitchFamily="2" charset="0"/>
                  <a:cs typeface="Roboto" panose="02000000000000000000" pitchFamily="2" charset="0"/>
                </a:rPr>
                <a:t>theft</a:t>
              </a:r>
            </a:p>
          </p:txBody>
        </p:sp>
        <p:cxnSp>
          <p:nvCxnSpPr>
            <p:cNvPr id="79" name="Straight Connector 78">
              <a:extLst>
                <a:ext uri="{FF2B5EF4-FFF2-40B4-BE49-F238E27FC236}">
                  <a16:creationId xmlns:a16="http://schemas.microsoft.com/office/drawing/2014/main" id="{8A130168-CA84-4B54-8FFF-9EAD75012538}"/>
                </a:ext>
              </a:extLst>
            </p:cNvPr>
            <p:cNvCxnSpPr>
              <a:cxnSpLocks/>
            </p:cNvCxnSpPr>
            <p:nvPr/>
          </p:nvCxnSpPr>
          <p:spPr>
            <a:xfrm>
              <a:off x="6494465" y="2958918"/>
              <a:ext cx="3806477" cy="23477"/>
            </a:xfrm>
            <a:prstGeom prst="line">
              <a:avLst/>
            </a:prstGeom>
            <a:ln w="127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6" name="TextBox 95">
            <a:extLst>
              <a:ext uri="{FF2B5EF4-FFF2-40B4-BE49-F238E27FC236}">
                <a16:creationId xmlns:a16="http://schemas.microsoft.com/office/drawing/2014/main" id="{E4A3A348-B981-4DB4-8071-041B81A0DF86}"/>
              </a:ext>
            </a:extLst>
          </p:cNvPr>
          <p:cNvSpPr txBox="1"/>
          <p:nvPr/>
        </p:nvSpPr>
        <p:spPr>
          <a:xfrm>
            <a:off x="9447106" y="4300721"/>
            <a:ext cx="75458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498934">
                    <a:lumMod val="40000"/>
                    <a:lumOff val="60000"/>
                  </a:srgbClr>
                </a:solidFill>
                <a:effectLst/>
                <a:uLnTx/>
                <a:uFillTx/>
                <a:latin typeface="Roboto" panose="02000000000000000000" pitchFamily="2" charset="0"/>
                <a:ea typeface="Roboto" panose="02000000000000000000" pitchFamily="2" charset="0"/>
                <a:cs typeface="Roboto" panose="02000000000000000000" pitchFamily="2" charset="0"/>
              </a:rPr>
              <a:t>EMR</a:t>
            </a:r>
          </a:p>
        </p:txBody>
      </p:sp>
      <p:sp>
        <p:nvSpPr>
          <p:cNvPr id="68" name="TextBox 67">
            <a:extLst>
              <a:ext uri="{FF2B5EF4-FFF2-40B4-BE49-F238E27FC236}">
                <a16:creationId xmlns:a16="http://schemas.microsoft.com/office/drawing/2014/main" id="{C5DD826D-5380-4FD7-932C-BA2E4FAAC7E7}"/>
              </a:ext>
            </a:extLst>
          </p:cNvPr>
          <p:cNvSpPr txBox="1"/>
          <p:nvPr/>
        </p:nvSpPr>
        <p:spPr>
          <a:xfrm>
            <a:off x="7944526" y="5599251"/>
            <a:ext cx="113074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498934">
                    <a:lumMod val="50000"/>
                  </a:srgbClr>
                </a:solidFill>
                <a:effectLst/>
                <a:uLnTx/>
                <a:uFillTx/>
                <a:latin typeface="Roboto" panose="02000000000000000000" pitchFamily="2" charset="0"/>
                <a:ea typeface="Roboto" panose="02000000000000000000" pitchFamily="2" charset="0"/>
                <a:cs typeface="Roboto" panose="02000000000000000000" pitchFamily="2" charset="0"/>
              </a:rPr>
              <a:t>V3</a:t>
            </a:r>
          </a:p>
        </p:txBody>
      </p:sp>
    </p:spTree>
    <p:extLst>
      <p:ext uri="{BB962C8B-B14F-4D97-AF65-F5344CB8AC3E}">
        <p14:creationId xmlns:p14="http://schemas.microsoft.com/office/powerpoint/2010/main" val="15118197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71E86208-42CA-4890-9E74-5F7EB684D175}"/>
              </a:ext>
            </a:extLst>
          </p:cNvPr>
          <p:cNvSpPr/>
          <p:nvPr/>
        </p:nvSpPr>
        <p:spPr>
          <a:xfrm>
            <a:off x="6838281" y="4224173"/>
            <a:ext cx="4188948" cy="660111"/>
          </a:xfrm>
          <a:prstGeom prst="roundRect">
            <a:avLst/>
          </a:prstGeom>
          <a:solidFill>
            <a:srgbClr val="C6DE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7E1D77E-ABB2-48D1-BA5A-2F3E386361E9}"/>
              </a:ext>
            </a:extLst>
          </p:cNvPr>
          <p:cNvSpPr>
            <a:spLocks noGrp="1"/>
          </p:cNvSpPr>
          <p:nvPr>
            <p:ph type="title"/>
          </p:nvPr>
        </p:nvSpPr>
        <p:spPr/>
        <p:txBody>
          <a:bodyPr/>
          <a:lstStyle/>
          <a:p>
            <a:r>
              <a:rPr lang="en-GB"/>
              <a:t>Roadmap content</a:t>
            </a:r>
          </a:p>
        </p:txBody>
      </p:sp>
      <p:grpSp>
        <p:nvGrpSpPr>
          <p:cNvPr id="98" name="Group 97">
            <a:extLst>
              <a:ext uri="{FF2B5EF4-FFF2-40B4-BE49-F238E27FC236}">
                <a16:creationId xmlns:a16="http://schemas.microsoft.com/office/drawing/2014/main" id="{0BA7D3B3-F4FE-4747-84D4-5A4335DDEB51}"/>
              </a:ext>
            </a:extLst>
          </p:cNvPr>
          <p:cNvGrpSpPr/>
          <p:nvPr/>
        </p:nvGrpSpPr>
        <p:grpSpPr>
          <a:xfrm>
            <a:off x="925285" y="1221113"/>
            <a:ext cx="10514436" cy="5408298"/>
            <a:chOff x="1599422" y="1551008"/>
            <a:chExt cx="9889506" cy="4811746"/>
          </a:xfrm>
        </p:grpSpPr>
        <p:sp>
          <p:nvSpPr>
            <p:cNvPr id="51" name="TextBox 50">
              <a:extLst>
                <a:ext uri="{FF2B5EF4-FFF2-40B4-BE49-F238E27FC236}">
                  <a16:creationId xmlns:a16="http://schemas.microsoft.com/office/drawing/2014/main" id="{54EBA12D-2E5C-444E-8D03-EB373D557D5A}"/>
                </a:ext>
              </a:extLst>
            </p:cNvPr>
            <p:cNvSpPr txBox="1"/>
            <p:nvPr/>
          </p:nvSpPr>
          <p:spPr>
            <a:xfrm>
              <a:off x="6512682" y="1760543"/>
              <a:ext cx="166464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70ADA3">
                      <a:lumMod val="75000"/>
                    </a:srgbClr>
                  </a:solidFill>
                  <a:effectLst/>
                  <a:uLnTx/>
                  <a:uFillTx/>
                  <a:latin typeface="Roboto" panose="02000000000000000000" pitchFamily="2" charset="0"/>
                  <a:ea typeface="Roboto" panose="02000000000000000000" pitchFamily="2" charset="0"/>
                  <a:cs typeface="Roboto" panose="02000000000000000000" pitchFamily="2" charset="0"/>
                </a:rPr>
                <a:t>Categories</a:t>
              </a:r>
            </a:p>
          </p:txBody>
        </p:sp>
        <p:sp>
          <p:nvSpPr>
            <p:cNvPr id="52" name="TextBox 51">
              <a:extLst>
                <a:ext uri="{FF2B5EF4-FFF2-40B4-BE49-F238E27FC236}">
                  <a16:creationId xmlns:a16="http://schemas.microsoft.com/office/drawing/2014/main" id="{D6073BFD-0686-4EEE-B0D8-D3AA7CB2F380}"/>
                </a:ext>
              </a:extLst>
            </p:cNvPr>
            <p:cNvSpPr txBox="1"/>
            <p:nvPr/>
          </p:nvSpPr>
          <p:spPr>
            <a:xfrm>
              <a:off x="6512683" y="2530257"/>
              <a:ext cx="119320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70ADA3">
                      <a:lumMod val="75000"/>
                    </a:srgbClr>
                  </a:solidFill>
                  <a:effectLst/>
                  <a:uLnTx/>
                  <a:uFillTx/>
                  <a:latin typeface="Roboto" panose="02000000000000000000" pitchFamily="2" charset="0"/>
                  <a:ea typeface="Roboto" panose="02000000000000000000" pitchFamily="2" charset="0"/>
                  <a:cs typeface="Roboto" panose="02000000000000000000" pitchFamily="2" charset="0"/>
                </a:rPr>
                <a:t>Themes</a:t>
              </a:r>
            </a:p>
          </p:txBody>
        </p:sp>
        <p:sp>
          <p:nvSpPr>
            <p:cNvPr id="53" name="TextBox 52">
              <a:extLst>
                <a:ext uri="{FF2B5EF4-FFF2-40B4-BE49-F238E27FC236}">
                  <a16:creationId xmlns:a16="http://schemas.microsoft.com/office/drawing/2014/main" id="{259C49EA-C113-40F4-BED0-3A0CFA6C3770}"/>
                </a:ext>
              </a:extLst>
            </p:cNvPr>
            <p:cNvSpPr txBox="1"/>
            <p:nvPr/>
          </p:nvSpPr>
          <p:spPr>
            <a:xfrm>
              <a:off x="6521246" y="3115048"/>
              <a:ext cx="3200902" cy="8002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70ADA3">
                      <a:lumMod val="75000"/>
                    </a:srgbClr>
                  </a:solidFill>
                  <a:effectLst/>
                  <a:uLnTx/>
                  <a:uFillTx/>
                  <a:latin typeface="Roboto" panose="02000000000000000000" pitchFamily="2" charset="0"/>
                  <a:ea typeface="Roboto" panose="02000000000000000000" pitchFamily="2" charset="0"/>
                  <a:cs typeface="Roboto" panose="02000000000000000000" pitchFamily="2" charset="0"/>
                </a:rPr>
                <a:t>Epics</a:t>
              </a:r>
              <a:endParaRPr kumimoji="0" lang="en-GB" sz="1600" b="1" i="0" u="none" strike="noStrike" kern="1200" cap="none" spc="0" normalizeH="0" baseline="0" noProof="0">
                <a:ln>
                  <a:noFill/>
                </a:ln>
                <a:solidFill>
                  <a:srgbClr val="70ADA3">
                    <a:lumMod val="75000"/>
                  </a:srgbClr>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
                  <a:srgbClr val="70ADA3">
                    <a:lumMod val="60000"/>
                    <a:lumOff val="40000"/>
                  </a:srgbClr>
                </a:buClr>
                <a:buSzTx/>
                <a:buFont typeface="Arial" panose="020B0604020202020204" pitchFamily="34" charset="0"/>
                <a:buChar char="•"/>
                <a:tabLst/>
                <a:defRPr/>
              </a:pPr>
              <a:r>
                <a:rPr kumimoji="0" lang="en-GB" sz="1400" b="0" i="0" u="none" strike="noStrike" kern="1200" cap="none" spc="0" normalizeH="0" baseline="0" noProof="0" err="1">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RECCo’s</a:t>
              </a: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strategy FWP items</a:t>
              </a:r>
            </a:p>
            <a:p>
              <a:pPr marL="285750" marR="0" lvl="0" indent="-285750" algn="l" defTabSz="914400" rtl="0" eaLnBrk="1" fontAlgn="auto" latinLnBrk="0" hangingPunct="1">
                <a:lnSpc>
                  <a:spcPct val="100000"/>
                </a:lnSpc>
                <a:spcBef>
                  <a:spcPts val="0"/>
                </a:spcBef>
                <a:spcAft>
                  <a:spcPts val="0"/>
                </a:spcAft>
                <a:buClr>
                  <a:srgbClr val="70ADA3">
                    <a:lumMod val="60000"/>
                    <a:lumOff val="40000"/>
                  </a:srgbClr>
                </a:buClr>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Other areas for change</a:t>
              </a:r>
            </a:p>
          </p:txBody>
        </p:sp>
        <p:sp>
          <p:nvSpPr>
            <p:cNvPr id="54" name="TextBox 53">
              <a:extLst>
                <a:ext uri="{FF2B5EF4-FFF2-40B4-BE49-F238E27FC236}">
                  <a16:creationId xmlns:a16="http://schemas.microsoft.com/office/drawing/2014/main" id="{FEBB4F67-2170-4AE6-AD6B-D86B7951F8B0}"/>
                </a:ext>
              </a:extLst>
            </p:cNvPr>
            <p:cNvSpPr txBox="1"/>
            <p:nvPr/>
          </p:nvSpPr>
          <p:spPr>
            <a:xfrm>
              <a:off x="6531639" y="3897809"/>
              <a:ext cx="215595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70ADA3">
                      <a:lumMod val="75000"/>
                    </a:srgbClr>
                  </a:solidFill>
                  <a:effectLst/>
                  <a:uLnTx/>
                  <a:uFillTx/>
                  <a:latin typeface="Roboto" panose="02000000000000000000" pitchFamily="2" charset="0"/>
                  <a:ea typeface="Roboto" panose="02000000000000000000" pitchFamily="2" charset="0"/>
                  <a:cs typeface="Roboto" panose="02000000000000000000" pitchFamily="2" charset="0"/>
                </a:rPr>
                <a:t>Epic statements</a:t>
              </a:r>
            </a:p>
          </p:txBody>
        </p:sp>
        <p:pic>
          <p:nvPicPr>
            <p:cNvPr id="78" name="Picture 77">
              <a:extLst>
                <a:ext uri="{FF2B5EF4-FFF2-40B4-BE49-F238E27FC236}">
                  <a16:creationId xmlns:a16="http://schemas.microsoft.com/office/drawing/2014/main" id="{32F80B0C-8373-40E6-8204-1B2BDD955BB4}"/>
                </a:ext>
              </a:extLst>
            </p:cNvPr>
            <p:cNvPicPr>
              <a:picLocks noChangeAspect="1"/>
            </p:cNvPicPr>
            <p:nvPr/>
          </p:nvPicPr>
          <p:blipFill>
            <a:blip r:embed="rId2"/>
            <a:stretch>
              <a:fillRect/>
            </a:stretch>
          </p:blipFill>
          <p:spPr>
            <a:xfrm>
              <a:off x="1599422" y="1551008"/>
              <a:ext cx="3012114" cy="4811746"/>
            </a:xfrm>
            <a:prstGeom prst="rect">
              <a:avLst/>
            </a:prstGeom>
          </p:spPr>
        </p:pic>
        <p:cxnSp>
          <p:nvCxnSpPr>
            <p:cNvPr id="80" name="Straight Connector 79">
              <a:extLst>
                <a:ext uri="{FF2B5EF4-FFF2-40B4-BE49-F238E27FC236}">
                  <a16:creationId xmlns:a16="http://schemas.microsoft.com/office/drawing/2014/main" id="{6140F4DC-6A68-4314-BA8C-2026E99507F3}"/>
                </a:ext>
              </a:extLst>
            </p:cNvPr>
            <p:cNvCxnSpPr>
              <a:cxnSpLocks/>
            </p:cNvCxnSpPr>
            <p:nvPr/>
          </p:nvCxnSpPr>
          <p:spPr>
            <a:xfrm flipV="1">
              <a:off x="2662177" y="1955548"/>
              <a:ext cx="3795519" cy="238"/>
            </a:xfrm>
            <a:prstGeom prst="line">
              <a:avLst/>
            </a:prstGeom>
            <a:ln w="2857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4E7A5109-F4CB-492D-93E2-318081369615}"/>
                </a:ext>
              </a:extLst>
            </p:cNvPr>
            <p:cNvCxnSpPr>
              <a:cxnSpLocks/>
            </p:cNvCxnSpPr>
            <p:nvPr/>
          </p:nvCxnSpPr>
          <p:spPr>
            <a:xfrm>
              <a:off x="4611536" y="2744541"/>
              <a:ext cx="1846160" cy="0"/>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95391D3C-2BA9-410A-AD43-D84598DAA787}"/>
                </a:ext>
              </a:extLst>
            </p:cNvPr>
            <p:cNvCxnSpPr>
              <a:cxnSpLocks/>
            </p:cNvCxnSpPr>
            <p:nvPr/>
          </p:nvCxnSpPr>
          <p:spPr>
            <a:xfrm>
              <a:off x="2312456" y="3517886"/>
              <a:ext cx="4145240" cy="0"/>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C3A38852-27F0-47B6-B28F-6AF04EA188BE}"/>
                </a:ext>
              </a:extLst>
            </p:cNvPr>
            <p:cNvCxnSpPr>
              <a:cxnSpLocks/>
            </p:cNvCxnSpPr>
            <p:nvPr/>
          </p:nvCxnSpPr>
          <p:spPr>
            <a:xfrm>
              <a:off x="4611536" y="4222821"/>
              <a:ext cx="1846160" cy="0"/>
            </a:xfrm>
            <a:prstGeom prst="line">
              <a:avLst/>
            </a:prstGeom>
            <a:ln w="28575">
              <a:solidFill>
                <a:schemeClr val="accent3">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8C7E33C2-1CF8-428C-B3A4-851A8D82B053}"/>
                </a:ext>
              </a:extLst>
            </p:cNvPr>
            <p:cNvCxnSpPr>
              <a:cxnSpLocks/>
            </p:cNvCxnSpPr>
            <p:nvPr/>
          </p:nvCxnSpPr>
          <p:spPr>
            <a:xfrm>
              <a:off x="2367320" y="5011406"/>
              <a:ext cx="4041608" cy="0"/>
            </a:xfrm>
            <a:prstGeom prst="line">
              <a:avLst/>
            </a:prstGeom>
            <a:ln w="28575">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F9CD7399-6178-40CC-BD66-996C0EE5C5D3}"/>
                </a:ext>
              </a:extLst>
            </p:cNvPr>
            <p:cNvCxnSpPr>
              <a:cxnSpLocks/>
            </p:cNvCxnSpPr>
            <p:nvPr/>
          </p:nvCxnSpPr>
          <p:spPr>
            <a:xfrm>
              <a:off x="4241840" y="5735306"/>
              <a:ext cx="2057360" cy="0"/>
            </a:xfrm>
            <a:prstGeom prst="line">
              <a:avLst/>
            </a:prstGeom>
            <a:ln w="28575">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92" name="TextBox 91">
              <a:extLst>
                <a:ext uri="{FF2B5EF4-FFF2-40B4-BE49-F238E27FC236}">
                  <a16:creationId xmlns:a16="http://schemas.microsoft.com/office/drawing/2014/main" id="{05D94EA5-3805-437C-BB48-922568053E45}"/>
                </a:ext>
              </a:extLst>
            </p:cNvPr>
            <p:cNvSpPr txBox="1"/>
            <p:nvPr/>
          </p:nvSpPr>
          <p:spPr>
            <a:xfrm>
              <a:off x="7160977" y="4227805"/>
              <a:ext cx="2612082" cy="5750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For</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[stakeholder(s)]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Who</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want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Our</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[product/service]</a:t>
              </a:r>
            </a:p>
          </p:txBody>
        </p:sp>
        <p:sp>
          <p:nvSpPr>
            <p:cNvPr id="94" name="TextBox 93">
              <a:extLst>
                <a:ext uri="{FF2B5EF4-FFF2-40B4-BE49-F238E27FC236}">
                  <a16:creationId xmlns:a16="http://schemas.microsoft.com/office/drawing/2014/main" id="{382CEC33-03B2-4812-A2DA-00CC744A2E26}"/>
                </a:ext>
              </a:extLst>
            </p:cNvPr>
            <p:cNvSpPr txBox="1"/>
            <p:nvPr/>
          </p:nvSpPr>
          <p:spPr>
            <a:xfrm>
              <a:off x="9012109" y="4295662"/>
              <a:ext cx="2476819" cy="41074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Is/are</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[deliverable/standard]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That</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[outcome]</a:t>
              </a:r>
            </a:p>
          </p:txBody>
        </p:sp>
        <p:sp>
          <p:nvSpPr>
            <p:cNvPr id="96" name="TextBox 95">
              <a:extLst>
                <a:ext uri="{FF2B5EF4-FFF2-40B4-BE49-F238E27FC236}">
                  <a16:creationId xmlns:a16="http://schemas.microsoft.com/office/drawing/2014/main" id="{D6E091BA-9444-4D08-8B04-9952B287A70B}"/>
                </a:ext>
              </a:extLst>
            </p:cNvPr>
            <p:cNvSpPr txBox="1"/>
            <p:nvPr/>
          </p:nvSpPr>
          <p:spPr>
            <a:xfrm>
              <a:off x="6521246" y="4899284"/>
              <a:ext cx="4804953" cy="71195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70ADA3">
                      <a:lumMod val="75000"/>
                    </a:srgbClr>
                  </a:solidFill>
                  <a:effectLst/>
                  <a:uLnTx/>
                  <a:uFillTx/>
                  <a:latin typeface="Roboto" panose="02000000000000000000" pitchFamily="2" charset="0"/>
                  <a:ea typeface="Roboto" panose="02000000000000000000" pitchFamily="2" charset="0"/>
                  <a:cs typeface="Roboto" panose="02000000000000000000" pitchFamily="2" charset="0"/>
                </a:rPr>
                <a:t>Kanban style buckets – when work will start</a:t>
              </a:r>
            </a:p>
            <a:p>
              <a:pPr marL="285750" marR="0" lvl="0" indent="-285750" algn="l" defTabSz="914400" rtl="0" eaLnBrk="1" fontAlgn="auto" latinLnBrk="0" hangingPunct="1">
                <a:lnSpc>
                  <a:spcPct val="100000"/>
                </a:lnSpc>
                <a:spcBef>
                  <a:spcPts val="0"/>
                </a:spcBef>
                <a:spcAft>
                  <a:spcPts val="0"/>
                </a:spcAft>
                <a:buClr>
                  <a:srgbClr val="70ADA3">
                    <a:lumMod val="60000"/>
                    <a:lumOff val="40000"/>
                  </a:srgbClr>
                </a:buClr>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0-3 </a:t>
              </a:r>
              <a:r>
                <a:rPr kumimoji="0" lang="en-GB" sz="1400" b="0" i="0" u="none" strike="noStrike" kern="1200" cap="none" spc="0" normalizeH="0" baseline="0" noProof="0" err="1">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mo</a:t>
              </a: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3-6 </a:t>
              </a:r>
              <a:r>
                <a:rPr kumimoji="0" lang="en-GB" sz="1400" b="0" i="0" u="none" strike="noStrike" kern="1200" cap="none" spc="0" normalizeH="0" baseline="0" noProof="0" err="1">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mo</a:t>
              </a: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6-12 </a:t>
              </a:r>
              <a:r>
                <a:rPr kumimoji="0" lang="en-GB" sz="1400" b="0" i="0" u="none" strike="noStrike" kern="1200" cap="none" spc="0" normalizeH="0" baseline="0" noProof="0" err="1">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mo</a:t>
              </a: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12-36 </a:t>
              </a:r>
              <a:r>
                <a:rPr kumimoji="0" lang="en-GB" sz="1400" b="0" i="0" u="none" strike="noStrike" kern="1200" cap="none" spc="0" normalizeH="0" baseline="0" noProof="0" err="1">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mo</a:t>
              </a:r>
              <a:endPar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
                  <a:srgbClr val="70ADA3">
                    <a:lumMod val="60000"/>
                    <a:lumOff val="40000"/>
                  </a:srgbClr>
                </a:buClr>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Done / not doing</a:t>
              </a:r>
            </a:p>
          </p:txBody>
        </p:sp>
        <p:sp>
          <p:nvSpPr>
            <p:cNvPr id="97" name="TextBox 96">
              <a:extLst>
                <a:ext uri="{FF2B5EF4-FFF2-40B4-BE49-F238E27FC236}">
                  <a16:creationId xmlns:a16="http://schemas.microsoft.com/office/drawing/2014/main" id="{333B1FF9-917A-48C5-A7D1-F834B9376FA7}"/>
                </a:ext>
              </a:extLst>
            </p:cNvPr>
            <p:cNvSpPr txBox="1"/>
            <p:nvPr/>
          </p:nvSpPr>
          <p:spPr>
            <a:xfrm>
              <a:off x="6508863" y="5642550"/>
              <a:ext cx="1193208" cy="32859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70ADA3">
                      <a:lumMod val="75000"/>
                    </a:srgbClr>
                  </a:solidFill>
                  <a:effectLst/>
                  <a:uLnTx/>
                  <a:uFillTx/>
                  <a:latin typeface="Roboto" panose="02000000000000000000" pitchFamily="2" charset="0"/>
                  <a:ea typeface="Roboto" panose="02000000000000000000" pitchFamily="2" charset="0"/>
                  <a:cs typeface="Roboto" panose="02000000000000000000" pitchFamily="2" charset="0"/>
                </a:rPr>
                <a:t>Backlog</a:t>
              </a:r>
            </a:p>
          </p:txBody>
        </p:sp>
      </p:grpSp>
    </p:spTree>
    <p:extLst>
      <p:ext uri="{BB962C8B-B14F-4D97-AF65-F5344CB8AC3E}">
        <p14:creationId xmlns:p14="http://schemas.microsoft.com/office/powerpoint/2010/main" val="31918568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a:xfrm>
            <a:off x="838201" y="365125"/>
            <a:ext cx="9418934" cy="660111"/>
          </a:xfrm>
        </p:spPr>
        <p:txBody>
          <a:bodyPr>
            <a:normAutofit/>
          </a:bodyPr>
          <a:lstStyle/>
          <a:p>
            <a:r>
              <a:rPr lang="en-GB"/>
              <a:t>Codes Roadmap – categories and themes </a:t>
            </a:r>
          </a:p>
        </p:txBody>
      </p:sp>
      <p:sp>
        <p:nvSpPr>
          <p:cNvPr id="5" name="Rectangle 4">
            <a:extLst>
              <a:ext uri="{FF2B5EF4-FFF2-40B4-BE49-F238E27FC236}">
                <a16:creationId xmlns:a16="http://schemas.microsoft.com/office/drawing/2014/main" id="{F4E77664-FE50-434E-BA5B-4F25DBE3FAA9}"/>
              </a:ext>
            </a:extLst>
          </p:cNvPr>
          <p:cNvSpPr/>
          <p:nvPr/>
        </p:nvSpPr>
        <p:spPr>
          <a:xfrm>
            <a:off x="436705" y="1908078"/>
            <a:ext cx="1500877" cy="3961875"/>
          </a:xfrm>
          <a:prstGeom prst="rect">
            <a:avLst/>
          </a:prstGeom>
          <a:solidFill>
            <a:schemeClr val="accent3">
              <a:lumMod val="20000"/>
              <a:lumOff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6A62D65-4E31-4FEF-91C0-340A01C8AA91}"/>
              </a:ext>
            </a:extLst>
          </p:cNvPr>
          <p:cNvSpPr/>
          <p:nvPr/>
        </p:nvSpPr>
        <p:spPr>
          <a:xfrm>
            <a:off x="2651235" y="1908078"/>
            <a:ext cx="1500877" cy="396187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ABCBC49A-DF91-46A1-9D2F-E613EEEBB421}"/>
              </a:ext>
            </a:extLst>
          </p:cNvPr>
          <p:cNvSpPr/>
          <p:nvPr/>
        </p:nvSpPr>
        <p:spPr>
          <a:xfrm>
            <a:off x="4865765" y="1908078"/>
            <a:ext cx="1500877" cy="3961875"/>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130DBB36-DE47-4FFD-9004-DB10E490FC3C}"/>
              </a:ext>
            </a:extLst>
          </p:cNvPr>
          <p:cNvSpPr/>
          <p:nvPr/>
        </p:nvSpPr>
        <p:spPr>
          <a:xfrm>
            <a:off x="7080295" y="1908078"/>
            <a:ext cx="1500877" cy="3961875"/>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77BA7019-2E75-4507-829A-21B3E3453984}"/>
              </a:ext>
            </a:extLst>
          </p:cNvPr>
          <p:cNvSpPr/>
          <p:nvPr/>
        </p:nvSpPr>
        <p:spPr>
          <a:xfrm>
            <a:off x="9294824" y="1908078"/>
            <a:ext cx="1500877" cy="396187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000000">
                  <a:lumMod val="50000"/>
                  <a:lumOff val="50000"/>
                </a:srgbClr>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E752595E-D619-42EB-8F8B-708198CC5C51}"/>
              </a:ext>
            </a:extLst>
          </p:cNvPr>
          <p:cNvSpPr txBox="1"/>
          <p:nvPr/>
        </p:nvSpPr>
        <p:spPr>
          <a:xfrm>
            <a:off x="122709" y="1936868"/>
            <a:ext cx="2111002"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Industry Processes</a:t>
            </a:r>
          </a:p>
        </p:txBody>
      </p:sp>
      <p:sp>
        <p:nvSpPr>
          <p:cNvPr id="18" name="TextBox 17">
            <a:extLst>
              <a:ext uri="{FF2B5EF4-FFF2-40B4-BE49-F238E27FC236}">
                <a16:creationId xmlns:a16="http://schemas.microsoft.com/office/drawing/2014/main" id="{046DC5EA-159D-4B70-85ED-C7C0F51AB902}"/>
              </a:ext>
            </a:extLst>
          </p:cNvPr>
          <p:cNvSpPr txBox="1"/>
          <p:nvPr/>
        </p:nvSpPr>
        <p:spPr>
          <a:xfrm>
            <a:off x="436705" y="3556967"/>
            <a:ext cx="143965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Supplier of Last Resort</a:t>
            </a:r>
          </a:p>
        </p:txBody>
      </p:sp>
      <p:sp>
        <p:nvSpPr>
          <p:cNvPr id="20" name="TextBox 19">
            <a:extLst>
              <a:ext uri="{FF2B5EF4-FFF2-40B4-BE49-F238E27FC236}">
                <a16:creationId xmlns:a16="http://schemas.microsoft.com/office/drawing/2014/main" id="{9942CA38-02FF-452D-8615-E5907D345AAB}"/>
              </a:ext>
            </a:extLst>
          </p:cNvPr>
          <p:cNvSpPr txBox="1"/>
          <p:nvPr/>
        </p:nvSpPr>
        <p:spPr>
          <a:xfrm>
            <a:off x="436705" y="3039816"/>
            <a:ext cx="143965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Next Day Switching</a:t>
            </a:r>
          </a:p>
        </p:txBody>
      </p:sp>
      <p:sp>
        <p:nvSpPr>
          <p:cNvPr id="22" name="TextBox 21">
            <a:extLst>
              <a:ext uri="{FF2B5EF4-FFF2-40B4-BE49-F238E27FC236}">
                <a16:creationId xmlns:a16="http://schemas.microsoft.com/office/drawing/2014/main" id="{6F0650A7-A6FE-4F39-8730-A5EA3ACBFED5}"/>
              </a:ext>
            </a:extLst>
          </p:cNvPr>
          <p:cNvSpPr txBox="1"/>
          <p:nvPr/>
        </p:nvSpPr>
        <p:spPr>
          <a:xfrm>
            <a:off x="436705" y="4101877"/>
            <a:ext cx="1439658"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Theft</a:t>
            </a:r>
          </a:p>
        </p:txBody>
      </p:sp>
      <p:sp>
        <p:nvSpPr>
          <p:cNvPr id="24" name="TextBox 23">
            <a:extLst>
              <a:ext uri="{FF2B5EF4-FFF2-40B4-BE49-F238E27FC236}">
                <a16:creationId xmlns:a16="http://schemas.microsoft.com/office/drawing/2014/main" id="{7728897F-8330-461D-A1A8-7A9DD0F40CC5}"/>
              </a:ext>
            </a:extLst>
          </p:cNvPr>
          <p:cNvSpPr txBox="1"/>
          <p:nvPr/>
        </p:nvSpPr>
        <p:spPr>
          <a:xfrm>
            <a:off x="436705" y="4477510"/>
            <a:ext cx="143965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Third Party Intermediaries *</a:t>
            </a:r>
          </a:p>
        </p:txBody>
      </p:sp>
      <p:sp>
        <p:nvSpPr>
          <p:cNvPr id="30" name="TextBox 29">
            <a:extLst>
              <a:ext uri="{FF2B5EF4-FFF2-40B4-BE49-F238E27FC236}">
                <a16:creationId xmlns:a16="http://schemas.microsoft.com/office/drawing/2014/main" id="{21339E25-8D61-4820-A231-C354BE9336AE}"/>
              </a:ext>
            </a:extLst>
          </p:cNvPr>
          <p:cNvSpPr txBox="1"/>
          <p:nvPr/>
        </p:nvSpPr>
        <p:spPr>
          <a:xfrm>
            <a:off x="436705" y="2494906"/>
            <a:ext cx="143965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Market Wide HH Settlement</a:t>
            </a:r>
          </a:p>
        </p:txBody>
      </p:sp>
      <p:sp>
        <p:nvSpPr>
          <p:cNvPr id="32" name="TextBox 31">
            <a:extLst>
              <a:ext uri="{FF2B5EF4-FFF2-40B4-BE49-F238E27FC236}">
                <a16:creationId xmlns:a16="http://schemas.microsoft.com/office/drawing/2014/main" id="{88A97C60-CB02-4D98-8463-33D3B6B2BECA}"/>
              </a:ext>
            </a:extLst>
          </p:cNvPr>
          <p:cNvSpPr txBox="1"/>
          <p:nvPr/>
        </p:nvSpPr>
        <p:spPr>
          <a:xfrm>
            <a:off x="9403605" y="1311565"/>
            <a:ext cx="1694268" cy="116955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a:ln>
                <a:noFill/>
              </a:ln>
              <a:solidFill>
                <a:srgbClr val="000000">
                  <a:lumMod val="50000"/>
                  <a:lumOff val="50000"/>
                </a:srgbClr>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a:ln>
                <a:noFill/>
              </a:ln>
              <a:solidFill>
                <a:srgbClr val="000000">
                  <a:lumMod val="50000"/>
                  <a:lumOff val="50000"/>
                </a:srgbClr>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a:ln>
                <a:noFill/>
              </a:ln>
              <a:solidFill>
                <a:srgbClr val="000000">
                  <a:lumMod val="50000"/>
                  <a:lumOff val="50000"/>
                </a:srgbClr>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lumMod val="50000"/>
                  <a:lumOff val="50000"/>
                </a:srgbClr>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lumMod val="50000"/>
                  <a:lumOff val="50000"/>
                </a:srgbClr>
              </a:solidFill>
              <a:effectLst/>
              <a:uLnTx/>
              <a:uFillTx/>
              <a:latin typeface="Calibri" panose="020F0502020204030204"/>
              <a:ea typeface="+mn-ea"/>
              <a:cs typeface="+mn-cs"/>
            </a:endParaRPr>
          </a:p>
        </p:txBody>
      </p:sp>
      <p:sp>
        <p:nvSpPr>
          <p:cNvPr id="34" name="TextBox 33">
            <a:extLst>
              <a:ext uri="{FF2B5EF4-FFF2-40B4-BE49-F238E27FC236}">
                <a16:creationId xmlns:a16="http://schemas.microsoft.com/office/drawing/2014/main" id="{86294530-4F28-45D4-B4BB-5F16E6351475}"/>
              </a:ext>
            </a:extLst>
          </p:cNvPr>
          <p:cNvSpPr txBox="1"/>
          <p:nvPr/>
        </p:nvSpPr>
        <p:spPr>
          <a:xfrm>
            <a:off x="2885482" y="1941735"/>
            <a:ext cx="1106474"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Consumers</a:t>
            </a:r>
            <a:endPar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36" name="TextBox 35">
            <a:extLst>
              <a:ext uri="{FF2B5EF4-FFF2-40B4-BE49-F238E27FC236}">
                <a16:creationId xmlns:a16="http://schemas.microsoft.com/office/drawing/2014/main" id="{C74DDEE1-6E83-4159-A230-06C56FA6B3EF}"/>
              </a:ext>
            </a:extLst>
          </p:cNvPr>
          <p:cNvSpPr txBox="1"/>
          <p:nvPr/>
        </p:nvSpPr>
        <p:spPr>
          <a:xfrm>
            <a:off x="2852640" y="2470297"/>
            <a:ext cx="1126447"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Prepayment</a:t>
            </a:r>
          </a:p>
        </p:txBody>
      </p:sp>
      <p:sp>
        <p:nvSpPr>
          <p:cNvPr id="38" name="TextBox 37">
            <a:extLst>
              <a:ext uri="{FF2B5EF4-FFF2-40B4-BE49-F238E27FC236}">
                <a16:creationId xmlns:a16="http://schemas.microsoft.com/office/drawing/2014/main" id="{59713E9A-1262-481D-A608-9C00189A17AE}"/>
              </a:ext>
            </a:extLst>
          </p:cNvPr>
          <p:cNvSpPr txBox="1"/>
          <p:nvPr/>
        </p:nvSpPr>
        <p:spPr>
          <a:xfrm>
            <a:off x="2711932" y="2993517"/>
            <a:ext cx="1379482"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Priority Service Register *</a:t>
            </a:r>
          </a:p>
        </p:txBody>
      </p:sp>
      <p:cxnSp>
        <p:nvCxnSpPr>
          <p:cNvPr id="41" name="Straight Connector 40">
            <a:extLst>
              <a:ext uri="{FF2B5EF4-FFF2-40B4-BE49-F238E27FC236}">
                <a16:creationId xmlns:a16="http://schemas.microsoft.com/office/drawing/2014/main" id="{45B56823-8EAA-477E-BB39-8172582F6998}"/>
              </a:ext>
            </a:extLst>
          </p:cNvPr>
          <p:cNvCxnSpPr>
            <a:cxnSpLocks/>
          </p:cNvCxnSpPr>
          <p:nvPr/>
        </p:nvCxnSpPr>
        <p:spPr>
          <a:xfrm>
            <a:off x="497933" y="2326004"/>
            <a:ext cx="137843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8AB8452-CAC7-4283-9306-CC712A90FB4A}"/>
              </a:ext>
            </a:extLst>
          </p:cNvPr>
          <p:cNvCxnSpPr>
            <a:cxnSpLocks/>
          </p:cNvCxnSpPr>
          <p:nvPr/>
        </p:nvCxnSpPr>
        <p:spPr>
          <a:xfrm>
            <a:off x="2711932" y="2326004"/>
            <a:ext cx="137843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1100A872-269B-4EC7-85F1-A45B79CD1035}"/>
              </a:ext>
            </a:extLst>
          </p:cNvPr>
          <p:cNvSpPr txBox="1"/>
          <p:nvPr/>
        </p:nvSpPr>
        <p:spPr>
          <a:xfrm>
            <a:off x="4926988" y="1936868"/>
            <a:ext cx="1360564"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REC Systems</a:t>
            </a:r>
          </a:p>
        </p:txBody>
      </p:sp>
      <p:cxnSp>
        <p:nvCxnSpPr>
          <p:cNvPr id="48" name="Straight Connector 47">
            <a:extLst>
              <a:ext uri="{FF2B5EF4-FFF2-40B4-BE49-F238E27FC236}">
                <a16:creationId xmlns:a16="http://schemas.microsoft.com/office/drawing/2014/main" id="{7DD43C41-FC69-4B9A-8C5C-B21D9B349E55}"/>
              </a:ext>
            </a:extLst>
          </p:cNvPr>
          <p:cNvCxnSpPr>
            <a:cxnSpLocks/>
          </p:cNvCxnSpPr>
          <p:nvPr/>
        </p:nvCxnSpPr>
        <p:spPr>
          <a:xfrm>
            <a:off x="4926988" y="2326004"/>
            <a:ext cx="137843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51A749DE-37D5-4C89-826D-5263BF8B0115}"/>
              </a:ext>
            </a:extLst>
          </p:cNvPr>
          <p:cNvSpPr txBox="1"/>
          <p:nvPr/>
        </p:nvSpPr>
        <p:spPr>
          <a:xfrm>
            <a:off x="4797449" y="2466977"/>
            <a:ext cx="1665889"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Secure Data Exchange</a:t>
            </a:r>
          </a:p>
        </p:txBody>
      </p:sp>
      <p:sp>
        <p:nvSpPr>
          <p:cNvPr id="52" name="TextBox 51">
            <a:extLst>
              <a:ext uri="{FF2B5EF4-FFF2-40B4-BE49-F238E27FC236}">
                <a16:creationId xmlns:a16="http://schemas.microsoft.com/office/drawing/2014/main" id="{C4CF9135-140B-4B05-9799-E72E838BC958}"/>
              </a:ext>
            </a:extLst>
          </p:cNvPr>
          <p:cNvSpPr txBox="1"/>
          <p:nvPr/>
        </p:nvSpPr>
        <p:spPr>
          <a:xfrm>
            <a:off x="6913309" y="4113262"/>
            <a:ext cx="1834845"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REC Services Digitalisation and evolution</a:t>
            </a:r>
          </a:p>
        </p:txBody>
      </p:sp>
      <p:sp>
        <p:nvSpPr>
          <p:cNvPr id="54" name="TextBox 53">
            <a:extLst>
              <a:ext uri="{FF2B5EF4-FFF2-40B4-BE49-F238E27FC236}">
                <a16:creationId xmlns:a16="http://schemas.microsoft.com/office/drawing/2014/main" id="{8D948A32-DFD7-49CD-9893-B63E71468453}"/>
              </a:ext>
            </a:extLst>
          </p:cNvPr>
          <p:cNvSpPr txBox="1"/>
          <p:nvPr/>
        </p:nvSpPr>
        <p:spPr>
          <a:xfrm>
            <a:off x="7051915" y="1884318"/>
            <a:ext cx="1630155"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Data &amp; Digitalisation</a:t>
            </a:r>
          </a:p>
        </p:txBody>
      </p:sp>
      <p:sp>
        <p:nvSpPr>
          <p:cNvPr id="56" name="TextBox 55">
            <a:extLst>
              <a:ext uri="{FF2B5EF4-FFF2-40B4-BE49-F238E27FC236}">
                <a16:creationId xmlns:a16="http://schemas.microsoft.com/office/drawing/2014/main" id="{28B66558-8A11-43CB-AE29-90C27911BE5B}"/>
              </a:ext>
            </a:extLst>
          </p:cNvPr>
          <p:cNvSpPr txBox="1"/>
          <p:nvPr/>
        </p:nvSpPr>
        <p:spPr>
          <a:xfrm>
            <a:off x="7152817" y="2427768"/>
            <a:ext cx="137632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Data principles and usage</a:t>
            </a:r>
          </a:p>
        </p:txBody>
      </p:sp>
      <p:sp>
        <p:nvSpPr>
          <p:cNvPr id="58" name="TextBox 57">
            <a:extLst>
              <a:ext uri="{FF2B5EF4-FFF2-40B4-BE49-F238E27FC236}">
                <a16:creationId xmlns:a16="http://schemas.microsoft.com/office/drawing/2014/main" id="{B39D260D-4A2E-4885-9D86-7AE52D212022}"/>
              </a:ext>
            </a:extLst>
          </p:cNvPr>
          <p:cNvSpPr txBox="1"/>
          <p:nvPr/>
        </p:nvSpPr>
        <p:spPr>
          <a:xfrm>
            <a:off x="7166676" y="3101238"/>
            <a:ext cx="1318326"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Evolution of Enquiry and Database Services *</a:t>
            </a:r>
          </a:p>
        </p:txBody>
      </p:sp>
      <p:cxnSp>
        <p:nvCxnSpPr>
          <p:cNvPr id="59" name="Straight Connector 58">
            <a:extLst>
              <a:ext uri="{FF2B5EF4-FFF2-40B4-BE49-F238E27FC236}">
                <a16:creationId xmlns:a16="http://schemas.microsoft.com/office/drawing/2014/main" id="{FBFA1C2F-10BD-425A-A322-A66D3B17852B}"/>
              </a:ext>
            </a:extLst>
          </p:cNvPr>
          <p:cNvCxnSpPr>
            <a:cxnSpLocks/>
          </p:cNvCxnSpPr>
          <p:nvPr/>
        </p:nvCxnSpPr>
        <p:spPr>
          <a:xfrm>
            <a:off x="7152817" y="2326004"/>
            <a:ext cx="137843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79334EB7-1E74-4691-AE82-ED1DDDEC120B}"/>
              </a:ext>
            </a:extLst>
          </p:cNvPr>
          <p:cNvSpPr txBox="1"/>
          <p:nvPr/>
        </p:nvSpPr>
        <p:spPr>
          <a:xfrm>
            <a:off x="9488225" y="1936438"/>
            <a:ext cx="1127234"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Net Zero</a:t>
            </a:r>
          </a:p>
        </p:txBody>
      </p:sp>
      <p:sp>
        <p:nvSpPr>
          <p:cNvPr id="67" name="TextBox 66">
            <a:extLst>
              <a:ext uri="{FF2B5EF4-FFF2-40B4-BE49-F238E27FC236}">
                <a16:creationId xmlns:a16="http://schemas.microsoft.com/office/drawing/2014/main" id="{FF4F8F1D-D53F-4655-8A35-AA8331BDD0D9}"/>
              </a:ext>
            </a:extLst>
          </p:cNvPr>
          <p:cNvSpPr txBox="1"/>
          <p:nvPr/>
        </p:nvSpPr>
        <p:spPr>
          <a:xfrm>
            <a:off x="9253589" y="2415197"/>
            <a:ext cx="1568669"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Electric Vehicles *</a:t>
            </a:r>
          </a:p>
        </p:txBody>
      </p:sp>
      <p:sp>
        <p:nvSpPr>
          <p:cNvPr id="69" name="TextBox 68">
            <a:extLst>
              <a:ext uri="{FF2B5EF4-FFF2-40B4-BE49-F238E27FC236}">
                <a16:creationId xmlns:a16="http://schemas.microsoft.com/office/drawing/2014/main" id="{7A20F247-8A01-4B57-A4E4-B5578E97E432}"/>
              </a:ext>
            </a:extLst>
          </p:cNvPr>
          <p:cNvSpPr txBox="1"/>
          <p:nvPr/>
        </p:nvSpPr>
        <p:spPr>
          <a:xfrm>
            <a:off x="9324755" y="2830697"/>
            <a:ext cx="1381549"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Heat networks *</a:t>
            </a:r>
          </a:p>
        </p:txBody>
      </p:sp>
      <p:cxnSp>
        <p:nvCxnSpPr>
          <p:cNvPr id="70" name="Straight Connector 69">
            <a:extLst>
              <a:ext uri="{FF2B5EF4-FFF2-40B4-BE49-F238E27FC236}">
                <a16:creationId xmlns:a16="http://schemas.microsoft.com/office/drawing/2014/main" id="{F45A1FD9-1D30-40E5-B63A-182A35B42A86}"/>
              </a:ext>
            </a:extLst>
          </p:cNvPr>
          <p:cNvCxnSpPr>
            <a:cxnSpLocks/>
          </p:cNvCxnSpPr>
          <p:nvPr/>
        </p:nvCxnSpPr>
        <p:spPr>
          <a:xfrm>
            <a:off x="9351841" y="2309853"/>
            <a:ext cx="137843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783C966C-D7CE-4B11-8AED-849E4DD58B71}"/>
              </a:ext>
            </a:extLst>
          </p:cNvPr>
          <p:cNvSpPr txBox="1"/>
          <p:nvPr/>
        </p:nvSpPr>
        <p:spPr>
          <a:xfrm>
            <a:off x="4807762" y="3025876"/>
            <a:ext cx="1645262"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CSS post go live review – known/early operation issues</a:t>
            </a:r>
          </a:p>
        </p:txBody>
      </p:sp>
      <p:sp>
        <p:nvSpPr>
          <p:cNvPr id="84" name="TextBox 83">
            <a:extLst>
              <a:ext uri="{FF2B5EF4-FFF2-40B4-BE49-F238E27FC236}">
                <a16:creationId xmlns:a16="http://schemas.microsoft.com/office/drawing/2014/main" id="{B853FDB6-EB96-4B2B-98C4-DD5026C06BF8}"/>
              </a:ext>
            </a:extLst>
          </p:cNvPr>
          <p:cNvSpPr txBox="1"/>
          <p:nvPr/>
        </p:nvSpPr>
        <p:spPr>
          <a:xfrm>
            <a:off x="4762616" y="3863419"/>
            <a:ext cx="1645262"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CSS post go live review – discovery</a:t>
            </a:r>
          </a:p>
        </p:txBody>
      </p:sp>
      <p:sp>
        <p:nvSpPr>
          <p:cNvPr id="3" name="TextBox 2">
            <a:extLst>
              <a:ext uri="{FF2B5EF4-FFF2-40B4-BE49-F238E27FC236}">
                <a16:creationId xmlns:a16="http://schemas.microsoft.com/office/drawing/2014/main" id="{85E45C7E-974A-468B-8109-840C716B68F0}"/>
              </a:ext>
            </a:extLst>
          </p:cNvPr>
          <p:cNvSpPr txBox="1"/>
          <p:nvPr/>
        </p:nvSpPr>
        <p:spPr>
          <a:xfrm>
            <a:off x="9098107" y="6271728"/>
            <a:ext cx="183484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4E887E"/>
                </a:solidFill>
                <a:effectLst/>
                <a:uLnTx/>
                <a:uFillTx/>
                <a:latin typeface="Roboto" panose="02000000000000000000" pitchFamily="2" charset="0"/>
                <a:ea typeface="Roboto" panose="02000000000000000000" pitchFamily="2" charset="0"/>
                <a:cs typeface="Roboto" panose="02000000000000000000" pitchFamily="2" charset="0"/>
              </a:rPr>
              <a:t>*</a:t>
            </a:r>
            <a:r>
              <a:rPr kumimoji="0" lang="en-GB" sz="1050" b="0" i="0" u="none" strike="noStrike" kern="1200" cap="none" spc="0" normalizeH="0" baseline="0" noProof="0" dirty="0">
                <a:ln>
                  <a:noFill/>
                </a:ln>
                <a:solidFill>
                  <a:srgbClr val="4E887E"/>
                </a:solidFill>
                <a:effectLst/>
                <a:uLnTx/>
                <a:uFillTx/>
                <a:latin typeface="Roboto" panose="02000000000000000000" pitchFamily="2" charset="0"/>
                <a:ea typeface="Roboto" panose="02000000000000000000" pitchFamily="2" charset="0"/>
                <a:cs typeface="Roboto" panose="02000000000000000000" pitchFamily="2" charset="0"/>
              </a:rPr>
              <a:t> RECCo FWP items</a:t>
            </a:r>
          </a:p>
        </p:txBody>
      </p:sp>
      <p:sp>
        <p:nvSpPr>
          <p:cNvPr id="35" name="TextBox 34">
            <a:extLst>
              <a:ext uri="{FF2B5EF4-FFF2-40B4-BE49-F238E27FC236}">
                <a16:creationId xmlns:a16="http://schemas.microsoft.com/office/drawing/2014/main" id="{5C33D324-1535-4755-89C8-F7D3727F0379}"/>
              </a:ext>
            </a:extLst>
          </p:cNvPr>
          <p:cNvSpPr txBox="1"/>
          <p:nvPr/>
        </p:nvSpPr>
        <p:spPr>
          <a:xfrm>
            <a:off x="9331340" y="3287209"/>
            <a:ext cx="1381549"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Hydrogen *</a:t>
            </a:r>
          </a:p>
        </p:txBody>
      </p:sp>
    </p:spTree>
    <p:extLst>
      <p:ext uri="{BB962C8B-B14F-4D97-AF65-F5344CB8AC3E}">
        <p14:creationId xmlns:p14="http://schemas.microsoft.com/office/powerpoint/2010/main" val="34718528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73E68-3973-4054-9103-B29CA0CD1CF7}"/>
              </a:ext>
            </a:extLst>
          </p:cNvPr>
          <p:cNvSpPr>
            <a:spLocks noGrp="1"/>
          </p:cNvSpPr>
          <p:nvPr>
            <p:ph type="title"/>
          </p:nvPr>
        </p:nvSpPr>
        <p:spPr/>
        <p:txBody>
          <a:bodyPr/>
          <a:lstStyle/>
          <a:p>
            <a:r>
              <a:rPr lang="en-GB"/>
              <a:t>RECCo Forward work plan</a:t>
            </a:r>
          </a:p>
        </p:txBody>
      </p:sp>
      <p:cxnSp>
        <p:nvCxnSpPr>
          <p:cNvPr id="7" name="Straight Connector 6">
            <a:extLst>
              <a:ext uri="{FF2B5EF4-FFF2-40B4-BE49-F238E27FC236}">
                <a16:creationId xmlns:a16="http://schemas.microsoft.com/office/drawing/2014/main" id="{F252C011-40AD-4EFA-8C25-7E268609F3E1}"/>
              </a:ext>
            </a:extLst>
          </p:cNvPr>
          <p:cNvCxnSpPr>
            <a:cxnSpLocks/>
          </p:cNvCxnSpPr>
          <p:nvPr/>
        </p:nvCxnSpPr>
        <p:spPr>
          <a:xfrm>
            <a:off x="1048719" y="1231488"/>
            <a:ext cx="0" cy="5228536"/>
          </a:xfrm>
          <a:prstGeom prst="line">
            <a:avLst/>
          </a:prstGeom>
          <a:ln w="12700">
            <a:solidFill>
              <a:srgbClr val="68A495"/>
            </a:solidFill>
            <a:prstDash val="dash"/>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C6F2315-5FEC-46B9-A1D7-68D42BCB5A59}"/>
              </a:ext>
            </a:extLst>
          </p:cNvPr>
          <p:cNvCxnSpPr>
            <a:cxnSpLocks/>
          </p:cNvCxnSpPr>
          <p:nvPr/>
        </p:nvCxnSpPr>
        <p:spPr>
          <a:xfrm>
            <a:off x="4629426" y="1231488"/>
            <a:ext cx="0" cy="5161878"/>
          </a:xfrm>
          <a:prstGeom prst="line">
            <a:avLst/>
          </a:prstGeom>
          <a:ln w="12700">
            <a:solidFill>
              <a:srgbClr val="68A495"/>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65F3148-82F4-4FC1-955E-EB3210BB3090}"/>
              </a:ext>
            </a:extLst>
          </p:cNvPr>
          <p:cNvCxnSpPr>
            <a:cxnSpLocks/>
          </p:cNvCxnSpPr>
          <p:nvPr/>
        </p:nvCxnSpPr>
        <p:spPr>
          <a:xfrm>
            <a:off x="8210133" y="1157060"/>
            <a:ext cx="18809" cy="5215095"/>
          </a:xfrm>
          <a:prstGeom prst="line">
            <a:avLst/>
          </a:prstGeom>
          <a:ln w="12700">
            <a:solidFill>
              <a:srgbClr val="68A495"/>
            </a:solidFill>
            <a:prstDash val="dash"/>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007903F2-3BD3-4D5A-8D19-B64F85C20ED6}"/>
              </a:ext>
            </a:extLst>
          </p:cNvPr>
          <p:cNvSpPr txBox="1"/>
          <p:nvPr/>
        </p:nvSpPr>
        <p:spPr>
          <a:xfrm>
            <a:off x="2066758" y="1119077"/>
            <a:ext cx="152400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2023/24</a:t>
            </a:r>
            <a:endParaRPr kumimoji="0" lang="en-GB" sz="20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13" name="TextBox 12">
            <a:extLst>
              <a:ext uri="{FF2B5EF4-FFF2-40B4-BE49-F238E27FC236}">
                <a16:creationId xmlns:a16="http://schemas.microsoft.com/office/drawing/2014/main" id="{38117F54-CFF2-4FD8-82A1-2999C105E24B}"/>
              </a:ext>
            </a:extLst>
          </p:cNvPr>
          <p:cNvSpPr txBox="1"/>
          <p:nvPr/>
        </p:nvSpPr>
        <p:spPr>
          <a:xfrm>
            <a:off x="5616012" y="1184322"/>
            <a:ext cx="125598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2024/25</a:t>
            </a:r>
            <a:endParaRPr kumimoji="0" lang="en-GB" sz="20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15" name="TextBox 14">
            <a:extLst>
              <a:ext uri="{FF2B5EF4-FFF2-40B4-BE49-F238E27FC236}">
                <a16:creationId xmlns:a16="http://schemas.microsoft.com/office/drawing/2014/main" id="{8678F878-F322-4ABA-AB48-87FF43290F9C}"/>
              </a:ext>
            </a:extLst>
          </p:cNvPr>
          <p:cNvSpPr txBox="1"/>
          <p:nvPr/>
        </p:nvSpPr>
        <p:spPr>
          <a:xfrm>
            <a:off x="8515548" y="1157060"/>
            <a:ext cx="152400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2025/26</a:t>
            </a:r>
            <a:endParaRPr kumimoji="0" lang="en-GB" sz="20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57" name="TextBox 56">
            <a:extLst>
              <a:ext uri="{FF2B5EF4-FFF2-40B4-BE49-F238E27FC236}">
                <a16:creationId xmlns:a16="http://schemas.microsoft.com/office/drawing/2014/main" id="{B66002B4-2746-4CC2-8F73-6841DE343CF2}"/>
              </a:ext>
            </a:extLst>
          </p:cNvPr>
          <p:cNvSpPr txBox="1"/>
          <p:nvPr/>
        </p:nvSpPr>
        <p:spPr>
          <a:xfrm>
            <a:off x="1136145" y="1555162"/>
            <a:ext cx="6979075" cy="338554"/>
          </a:xfrm>
          <a:prstGeom prst="rect">
            <a:avLst/>
          </a:prstGeom>
          <a:solidFill>
            <a:srgbClr val="C6DEDA"/>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Data and Digitalisation</a:t>
            </a:r>
            <a:endPar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58" name="TextBox 57">
            <a:extLst>
              <a:ext uri="{FF2B5EF4-FFF2-40B4-BE49-F238E27FC236}">
                <a16:creationId xmlns:a16="http://schemas.microsoft.com/office/drawing/2014/main" id="{5EFDEDBB-C989-404B-BF70-9F38A8F1F168}"/>
              </a:ext>
            </a:extLst>
          </p:cNvPr>
          <p:cNvSpPr txBox="1"/>
          <p:nvPr/>
        </p:nvSpPr>
        <p:spPr>
          <a:xfrm>
            <a:off x="1136144" y="2005127"/>
            <a:ext cx="6979072" cy="338554"/>
          </a:xfrm>
          <a:prstGeom prst="rect">
            <a:avLst/>
          </a:prstGeom>
          <a:solidFill>
            <a:srgbClr val="68A495"/>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Theft Reduction Strategy</a:t>
            </a:r>
            <a:endPar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59" name="TextBox 58">
            <a:extLst>
              <a:ext uri="{FF2B5EF4-FFF2-40B4-BE49-F238E27FC236}">
                <a16:creationId xmlns:a16="http://schemas.microsoft.com/office/drawing/2014/main" id="{CEF4A519-8FFC-4134-8EDA-4BC79ACE9DE5}"/>
              </a:ext>
            </a:extLst>
          </p:cNvPr>
          <p:cNvSpPr txBox="1"/>
          <p:nvPr/>
        </p:nvSpPr>
        <p:spPr>
          <a:xfrm>
            <a:off x="1136144" y="2455092"/>
            <a:ext cx="10647289" cy="338554"/>
          </a:xfrm>
          <a:prstGeom prst="rect">
            <a:avLst/>
          </a:prstGeom>
          <a:solidFill>
            <a:srgbClr val="C6DEDA"/>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Market Wide Half Hourly Settlement Programme</a:t>
            </a:r>
            <a:endPar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60" name="TextBox 59">
            <a:extLst>
              <a:ext uri="{FF2B5EF4-FFF2-40B4-BE49-F238E27FC236}">
                <a16:creationId xmlns:a16="http://schemas.microsoft.com/office/drawing/2014/main" id="{86E7A2BF-BC5B-4C62-9EED-2ADF68042ED9}"/>
              </a:ext>
            </a:extLst>
          </p:cNvPr>
          <p:cNvSpPr txBox="1"/>
          <p:nvPr/>
        </p:nvSpPr>
        <p:spPr>
          <a:xfrm>
            <a:off x="1143872" y="2905057"/>
            <a:ext cx="10609662" cy="338554"/>
          </a:xfrm>
          <a:prstGeom prst="rect">
            <a:avLst/>
          </a:prstGeom>
          <a:solidFill>
            <a:srgbClr val="68A495"/>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Evolution of Enquiry and Database Services</a:t>
            </a:r>
            <a:endPar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65" name="TextBox 64">
            <a:extLst>
              <a:ext uri="{FF2B5EF4-FFF2-40B4-BE49-F238E27FC236}">
                <a16:creationId xmlns:a16="http://schemas.microsoft.com/office/drawing/2014/main" id="{D466DCC3-B797-496F-910C-B1BA743AD2AF}"/>
              </a:ext>
            </a:extLst>
          </p:cNvPr>
          <p:cNvSpPr txBox="1"/>
          <p:nvPr/>
        </p:nvSpPr>
        <p:spPr>
          <a:xfrm>
            <a:off x="1143873" y="3355022"/>
            <a:ext cx="3501524" cy="338554"/>
          </a:xfrm>
          <a:prstGeom prst="rect">
            <a:avLst/>
          </a:prstGeom>
          <a:solidFill>
            <a:srgbClr val="C6DEDA"/>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Priority Services Register</a:t>
            </a:r>
            <a:endPar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66" name="TextBox 65">
            <a:extLst>
              <a:ext uri="{FF2B5EF4-FFF2-40B4-BE49-F238E27FC236}">
                <a16:creationId xmlns:a16="http://schemas.microsoft.com/office/drawing/2014/main" id="{831132BC-D228-4530-A246-37370645A620}"/>
              </a:ext>
            </a:extLst>
          </p:cNvPr>
          <p:cNvSpPr txBox="1"/>
          <p:nvPr/>
        </p:nvSpPr>
        <p:spPr>
          <a:xfrm>
            <a:off x="1143873" y="3804987"/>
            <a:ext cx="3501524" cy="338554"/>
          </a:xfrm>
          <a:prstGeom prst="rect">
            <a:avLst/>
          </a:prstGeom>
          <a:solidFill>
            <a:srgbClr val="68A495"/>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Third Party Intermediaries</a:t>
            </a:r>
            <a:endPar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67" name="TextBox 66">
            <a:extLst>
              <a:ext uri="{FF2B5EF4-FFF2-40B4-BE49-F238E27FC236}">
                <a16:creationId xmlns:a16="http://schemas.microsoft.com/office/drawing/2014/main" id="{BFB812B1-D966-412E-9F66-E9204F5F74FA}"/>
              </a:ext>
            </a:extLst>
          </p:cNvPr>
          <p:cNvSpPr txBox="1"/>
          <p:nvPr/>
        </p:nvSpPr>
        <p:spPr>
          <a:xfrm>
            <a:off x="1136142" y="4254952"/>
            <a:ext cx="3501524" cy="338554"/>
          </a:xfrm>
          <a:prstGeom prst="rect">
            <a:avLst/>
          </a:prstGeom>
          <a:solidFill>
            <a:srgbClr val="C6DEDA"/>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Net Zero RECCo</a:t>
            </a:r>
            <a:endPar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68" name="TextBox 67">
            <a:extLst>
              <a:ext uri="{FF2B5EF4-FFF2-40B4-BE49-F238E27FC236}">
                <a16:creationId xmlns:a16="http://schemas.microsoft.com/office/drawing/2014/main" id="{139D234E-5711-451C-9F40-033B2942A45A}"/>
              </a:ext>
            </a:extLst>
          </p:cNvPr>
          <p:cNvSpPr txBox="1"/>
          <p:nvPr/>
        </p:nvSpPr>
        <p:spPr>
          <a:xfrm>
            <a:off x="1155859" y="4704917"/>
            <a:ext cx="6979075" cy="338554"/>
          </a:xfrm>
          <a:prstGeom prst="rect">
            <a:avLst/>
          </a:prstGeom>
          <a:solidFill>
            <a:srgbClr val="68A495"/>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Code Reform</a:t>
            </a:r>
            <a:endPar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70" name="TextBox 69">
            <a:extLst>
              <a:ext uri="{FF2B5EF4-FFF2-40B4-BE49-F238E27FC236}">
                <a16:creationId xmlns:a16="http://schemas.microsoft.com/office/drawing/2014/main" id="{BDA34BB0-D7A6-4F51-9E17-1096B656155A}"/>
              </a:ext>
            </a:extLst>
          </p:cNvPr>
          <p:cNvSpPr txBox="1"/>
          <p:nvPr/>
        </p:nvSpPr>
        <p:spPr>
          <a:xfrm>
            <a:off x="4692639" y="5154882"/>
            <a:ext cx="3501524" cy="338554"/>
          </a:xfrm>
          <a:prstGeom prst="rect">
            <a:avLst/>
          </a:prstGeom>
          <a:solidFill>
            <a:srgbClr val="C6DEDA"/>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Transition to Next Day Switching</a:t>
            </a:r>
            <a:endPar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71" name="TextBox 70">
            <a:extLst>
              <a:ext uri="{FF2B5EF4-FFF2-40B4-BE49-F238E27FC236}">
                <a16:creationId xmlns:a16="http://schemas.microsoft.com/office/drawing/2014/main" id="{C24969C6-947D-41CA-9A06-FB855A160598}"/>
              </a:ext>
            </a:extLst>
          </p:cNvPr>
          <p:cNvSpPr txBox="1"/>
          <p:nvPr/>
        </p:nvSpPr>
        <p:spPr>
          <a:xfrm>
            <a:off x="4700779" y="5604847"/>
            <a:ext cx="3501524" cy="338554"/>
          </a:xfrm>
          <a:prstGeom prst="rect">
            <a:avLst/>
          </a:prstGeom>
          <a:solidFill>
            <a:srgbClr val="68A495"/>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Electric Vehicles</a:t>
            </a:r>
            <a:endPar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72" name="TextBox 71">
            <a:extLst>
              <a:ext uri="{FF2B5EF4-FFF2-40B4-BE49-F238E27FC236}">
                <a16:creationId xmlns:a16="http://schemas.microsoft.com/office/drawing/2014/main" id="{7973F181-02F0-4B5A-90D3-5D3DA8245BA5}"/>
              </a:ext>
            </a:extLst>
          </p:cNvPr>
          <p:cNvSpPr txBox="1"/>
          <p:nvPr/>
        </p:nvSpPr>
        <p:spPr>
          <a:xfrm>
            <a:off x="8308124" y="6054812"/>
            <a:ext cx="3501524" cy="338554"/>
          </a:xfrm>
          <a:prstGeom prst="rect">
            <a:avLst/>
          </a:prstGeom>
          <a:solidFill>
            <a:srgbClr val="C6DEDA"/>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Heat Network Governance</a:t>
            </a:r>
            <a:endPar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0" name="TextBox 19">
            <a:extLst>
              <a:ext uri="{FF2B5EF4-FFF2-40B4-BE49-F238E27FC236}">
                <a16:creationId xmlns:a16="http://schemas.microsoft.com/office/drawing/2014/main" id="{C30D6DB0-E300-41D0-98FB-3D4195D3674F}"/>
              </a:ext>
            </a:extLst>
          </p:cNvPr>
          <p:cNvSpPr txBox="1"/>
          <p:nvPr/>
        </p:nvSpPr>
        <p:spPr>
          <a:xfrm>
            <a:off x="8308124" y="6492875"/>
            <a:ext cx="3501524" cy="338554"/>
          </a:xfrm>
          <a:prstGeom prst="rect">
            <a:avLst/>
          </a:prstGeom>
          <a:solidFill>
            <a:srgbClr val="68A495"/>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Hydrogen</a:t>
            </a:r>
            <a:endPar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607556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6AEF2D1A-B97D-4BE3-B885-0337478D2F3F}"/>
              </a:ext>
            </a:extLst>
          </p:cNvPr>
          <p:cNvCxnSpPr>
            <a:cxnSpLocks/>
          </p:cNvCxnSpPr>
          <p:nvPr/>
        </p:nvCxnSpPr>
        <p:spPr>
          <a:xfrm>
            <a:off x="2755428" y="1285922"/>
            <a:ext cx="0" cy="5509260"/>
          </a:xfrm>
          <a:prstGeom prst="line">
            <a:avLst/>
          </a:prstGeom>
          <a:ln w="12700">
            <a:solidFill>
              <a:srgbClr val="68A495"/>
            </a:solidFill>
            <a:prstDash val="dash"/>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AF7090A-FF26-4AE5-90BA-839B81B4E406}"/>
              </a:ext>
            </a:extLst>
          </p:cNvPr>
          <p:cNvCxnSpPr>
            <a:cxnSpLocks/>
          </p:cNvCxnSpPr>
          <p:nvPr/>
        </p:nvCxnSpPr>
        <p:spPr>
          <a:xfrm>
            <a:off x="1684780" y="4135244"/>
            <a:ext cx="9217294" cy="0"/>
          </a:xfrm>
          <a:prstGeom prst="line">
            <a:avLst/>
          </a:prstGeom>
          <a:ln w="12700">
            <a:solidFill>
              <a:srgbClr val="68A495"/>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19C7C06-F0E7-4F56-995D-F838E9734F6E}"/>
              </a:ext>
            </a:extLst>
          </p:cNvPr>
          <p:cNvCxnSpPr>
            <a:cxnSpLocks/>
          </p:cNvCxnSpPr>
          <p:nvPr/>
        </p:nvCxnSpPr>
        <p:spPr>
          <a:xfrm>
            <a:off x="1684780" y="3025663"/>
            <a:ext cx="9217294" cy="0"/>
          </a:xfrm>
          <a:prstGeom prst="line">
            <a:avLst/>
          </a:prstGeom>
          <a:ln w="12700">
            <a:solidFill>
              <a:srgbClr val="68A495"/>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12F3E4C-4E4A-45F2-9F4D-DAB702CDF2A3}"/>
              </a:ext>
            </a:extLst>
          </p:cNvPr>
          <p:cNvCxnSpPr>
            <a:cxnSpLocks/>
          </p:cNvCxnSpPr>
          <p:nvPr/>
        </p:nvCxnSpPr>
        <p:spPr>
          <a:xfrm>
            <a:off x="1684780" y="2257443"/>
            <a:ext cx="9217294" cy="0"/>
          </a:xfrm>
          <a:prstGeom prst="line">
            <a:avLst/>
          </a:prstGeom>
          <a:ln w="12700">
            <a:solidFill>
              <a:srgbClr val="68A495"/>
            </a:solidFill>
            <a:prstDash val="dash"/>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92E6A64-38A5-4F94-AD24-61C11A8987DB}"/>
              </a:ext>
            </a:extLst>
          </p:cNvPr>
          <p:cNvCxnSpPr>
            <a:cxnSpLocks/>
          </p:cNvCxnSpPr>
          <p:nvPr/>
        </p:nvCxnSpPr>
        <p:spPr>
          <a:xfrm>
            <a:off x="4592414" y="1285922"/>
            <a:ext cx="0" cy="5509260"/>
          </a:xfrm>
          <a:prstGeom prst="line">
            <a:avLst/>
          </a:prstGeom>
          <a:ln w="12700">
            <a:solidFill>
              <a:srgbClr val="68A495"/>
            </a:solidFill>
            <a:prstDash val="dash"/>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7444EBD-DF8A-48C9-80A8-FABDA037225D}"/>
              </a:ext>
            </a:extLst>
          </p:cNvPr>
          <p:cNvCxnSpPr>
            <a:cxnSpLocks/>
          </p:cNvCxnSpPr>
          <p:nvPr/>
        </p:nvCxnSpPr>
        <p:spPr>
          <a:xfrm>
            <a:off x="6778105" y="1285922"/>
            <a:ext cx="0" cy="5509260"/>
          </a:xfrm>
          <a:prstGeom prst="line">
            <a:avLst/>
          </a:prstGeom>
          <a:ln w="12700">
            <a:solidFill>
              <a:srgbClr val="68A495"/>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7CD8C9C-F00B-47F4-BFAA-64C5D66A5E76}"/>
              </a:ext>
            </a:extLst>
          </p:cNvPr>
          <p:cNvCxnSpPr>
            <a:cxnSpLocks/>
          </p:cNvCxnSpPr>
          <p:nvPr/>
        </p:nvCxnSpPr>
        <p:spPr>
          <a:xfrm>
            <a:off x="8478176" y="1271414"/>
            <a:ext cx="0" cy="5509260"/>
          </a:xfrm>
          <a:prstGeom prst="line">
            <a:avLst/>
          </a:prstGeom>
          <a:ln w="12700">
            <a:solidFill>
              <a:srgbClr val="68A495"/>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DA69F9A-B0F4-4F1A-AFEE-B6401F5236D0}"/>
              </a:ext>
            </a:extLst>
          </p:cNvPr>
          <p:cNvCxnSpPr>
            <a:cxnSpLocks/>
          </p:cNvCxnSpPr>
          <p:nvPr/>
        </p:nvCxnSpPr>
        <p:spPr>
          <a:xfrm>
            <a:off x="10902074" y="1285922"/>
            <a:ext cx="0" cy="4918628"/>
          </a:xfrm>
          <a:prstGeom prst="line">
            <a:avLst/>
          </a:prstGeom>
          <a:ln w="12700">
            <a:solidFill>
              <a:srgbClr val="68A495"/>
            </a:solidFill>
            <a:prstDash val="dash"/>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3E02A098-401E-4B73-95E5-40F5A106E65F}"/>
              </a:ext>
            </a:extLst>
          </p:cNvPr>
          <p:cNvSpPr txBox="1"/>
          <p:nvPr/>
        </p:nvSpPr>
        <p:spPr>
          <a:xfrm>
            <a:off x="758760" y="398663"/>
            <a:ext cx="3332348"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rgbClr val="000000">
                    <a:lumMod val="50000"/>
                    <a:lumOff val="50000"/>
                  </a:srgbClr>
                </a:solidFill>
                <a:effectLst/>
                <a:uLnTx/>
                <a:uFillTx/>
                <a:latin typeface="Calibri" panose="020F0502020204030204"/>
                <a:ea typeface="+mn-ea"/>
                <a:cs typeface="+mn-cs"/>
              </a:rPr>
              <a:t>INDUSTRY PROCESS</a:t>
            </a:r>
          </a:p>
        </p:txBody>
      </p:sp>
      <p:sp>
        <p:nvSpPr>
          <p:cNvPr id="42" name="TextBox 41">
            <a:extLst>
              <a:ext uri="{FF2B5EF4-FFF2-40B4-BE49-F238E27FC236}">
                <a16:creationId xmlns:a16="http://schemas.microsoft.com/office/drawing/2014/main" id="{44AE7845-7CA5-471E-83B1-BB8C09EFF03D}"/>
              </a:ext>
            </a:extLst>
          </p:cNvPr>
          <p:cNvSpPr txBox="1"/>
          <p:nvPr/>
        </p:nvSpPr>
        <p:spPr>
          <a:xfrm>
            <a:off x="1471596" y="2422513"/>
            <a:ext cx="1439658" cy="43088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Supplier of Last Resort</a:t>
            </a:r>
          </a:p>
        </p:txBody>
      </p:sp>
      <p:sp>
        <p:nvSpPr>
          <p:cNvPr id="44" name="TextBox 43">
            <a:extLst>
              <a:ext uri="{FF2B5EF4-FFF2-40B4-BE49-F238E27FC236}">
                <a16:creationId xmlns:a16="http://schemas.microsoft.com/office/drawing/2014/main" id="{0AF0A0A9-CF9F-4858-A386-3BD3ADF13918}"/>
              </a:ext>
            </a:extLst>
          </p:cNvPr>
          <p:cNvSpPr txBox="1"/>
          <p:nvPr/>
        </p:nvSpPr>
        <p:spPr>
          <a:xfrm>
            <a:off x="1901577" y="3437928"/>
            <a:ext cx="648092"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Theft</a:t>
            </a:r>
          </a:p>
        </p:txBody>
      </p:sp>
      <p:sp>
        <p:nvSpPr>
          <p:cNvPr id="48" name="TextBox 47">
            <a:extLst>
              <a:ext uri="{FF2B5EF4-FFF2-40B4-BE49-F238E27FC236}">
                <a16:creationId xmlns:a16="http://schemas.microsoft.com/office/drawing/2014/main" id="{6B340A58-8958-48EF-921C-603C5C5593DA}"/>
              </a:ext>
            </a:extLst>
          </p:cNvPr>
          <p:cNvSpPr txBox="1"/>
          <p:nvPr/>
        </p:nvSpPr>
        <p:spPr>
          <a:xfrm>
            <a:off x="1492061" y="1553781"/>
            <a:ext cx="1439658" cy="43088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Market Wide HH Settlement</a:t>
            </a:r>
          </a:p>
        </p:txBody>
      </p:sp>
      <p:sp>
        <p:nvSpPr>
          <p:cNvPr id="57" name="TextBox 56">
            <a:extLst>
              <a:ext uri="{FF2B5EF4-FFF2-40B4-BE49-F238E27FC236}">
                <a16:creationId xmlns:a16="http://schemas.microsoft.com/office/drawing/2014/main" id="{E961B544-8BB6-4BE5-84E4-36626F62EEE3}"/>
              </a:ext>
            </a:extLst>
          </p:cNvPr>
          <p:cNvSpPr txBox="1"/>
          <p:nvPr/>
        </p:nvSpPr>
        <p:spPr>
          <a:xfrm>
            <a:off x="4625174" y="3079774"/>
            <a:ext cx="2093012" cy="1015663"/>
          </a:xfrm>
          <a:prstGeom prst="rect">
            <a:avLst/>
          </a:prstGeom>
          <a:solidFill>
            <a:srgbClr val="E2EFED"/>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000000"/>
                </a:solidFill>
                <a:effectLst/>
                <a:uLnTx/>
                <a:uFillTx/>
                <a:latin typeface="Roboto Slab"/>
                <a:ea typeface="+mn-ea"/>
                <a:cs typeface="+mn-cs"/>
              </a:rPr>
              <a:t>Theft - REC provisions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000000"/>
                </a:solidFill>
                <a:effectLst/>
                <a:uLnTx/>
                <a:uFillTx/>
                <a:latin typeface="Roboto Slab"/>
                <a:ea typeface="+mn-ea"/>
                <a:cs typeface="+mn-cs"/>
              </a:rPr>
              <a:t>That</a:t>
            </a:r>
            <a:r>
              <a:rPr kumimoji="0" lang="en-GB" sz="1000" b="0" i="0" u="none" strike="noStrike" kern="0" cap="none" spc="0" normalizeH="0" baseline="0" noProof="0" dirty="0">
                <a:ln>
                  <a:noFill/>
                </a:ln>
                <a:solidFill>
                  <a:srgbClr val="000000"/>
                </a:solidFill>
                <a:effectLst/>
                <a:uLnTx/>
                <a:uFillTx/>
                <a:latin typeface="Roboto Slab"/>
                <a:ea typeface="+mn-ea"/>
                <a:cs typeface="+mn-cs"/>
              </a:rPr>
              <a:t> - Stakeholders are clear on their obligations and understand how to comply, and theft is reduced / managed according to specified goals</a:t>
            </a:r>
          </a:p>
        </p:txBody>
      </p:sp>
      <p:sp>
        <p:nvSpPr>
          <p:cNvPr id="59" name="TextBox 58">
            <a:extLst>
              <a:ext uri="{FF2B5EF4-FFF2-40B4-BE49-F238E27FC236}">
                <a16:creationId xmlns:a16="http://schemas.microsoft.com/office/drawing/2014/main" id="{01EB4BD6-8E1C-4713-8160-9E04027484B9}"/>
              </a:ext>
            </a:extLst>
          </p:cNvPr>
          <p:cNvSpPr txBox="1"/>
          <p:nvPr/>
        </p:nvSpPr>
        <p:spPr>
          <a:xfrm>
            <a:off x="4676345" y="1378110"/>
            <a:ext cx="2037927" cy="707886"/>
          </a:xfrm>
          <a:prstGeom prst="rect">
            <a:avLst/>
          </a:prstGeom>
          <a:solidFill>
            <a:srgbClr val="E2EFED"/>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000000"/>
                </a:solidFill>
                <a:effectLst/>
                <a:uLnTx/>
                <a:uFillTx/>
                <a:latin typeface="Roboto Slab"/>
                <a:ea typeface="+mn-ea"/>
                <a:cs typeface="+mn-cs"/>
              </a:rPr>
              <a:t>MHHS Settlement Procedures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000000"/>
                </a:solidFill>
                <a:effectLst/>
                <a:uLnTx/>
                <a:uFillTx/>
                <a:latin typeface="Roboto Slab"/>
                <a:ea typeface="+mn-ea"/>
                <a:cs typeface="+mn-cs"/>
              </a:rPr>
              <a:t>That</a:t>
            </a:r>
            <a:r>
              <a:rPr kumimoji="0" lang="en-GB" sz="1000" b="0" i="0" u="none" strike="noStrike" kern="0" cap="none" spc="0" normalizeH="0" baseline="0" noProof="0">
                <a:ln>
                  <a:noFill/>
                </a:ln>
                <a:solidFill>
                  <a:srgbClr val="000000"/>
                </a:solidFill>
                <a:effectLst/>
                <a:uLnTx/>
                <a:uFillTx/>
                <a:latin typeface="Roboto Slab"/>
                <a:ea typeface="+mn-ea"/>
                <a:cs typeface="+mn-cs"/>
              </a:rPr>
              <a:t> - the arrangements implemented for MHHS go live fully support live operations</a:t>
            </a:r>
          </a:p>
        </p:txBody>
      </p:sp>
      <p:sp>
        <p:nvSpPr>
          <p:cNvPr id="64" name="TextBox 63">
            <a:extLst>
              <a:ext uri="{FF2B5EF4-FFF2-40B4-BE49-F238E27FC236}">
                <a16:creationId xmlns:a16="http://schemas.microsoft.com/office/drawing/2014/main" id="{E14687F5-7585-4D0E-B5B0-ABDC4D6F863A}"/>
              </a:ext>
            </a:extLst>
          </p:cNvPr>
          <p:cNvSpPr txBox="1"/>
          <p:nvPr/>
        </p:nvSpPr>
        <p:spPr>
          <a:xfrm>
            <a:off x="6815619" y="2278831"/>
            <a:ext cx="1640482" cy="707886"/>
          </a:xfrm>
          <a:prstGeom prst="rect">
            <a:avLst/>
          </a:prstGeom>
          <a:solidFill>
            <a:srgbClr val="E2EFED"/>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000000"/>
                </a:solidFill>
                <a:effectLst/>
                <a:uLnTx/>
                <a:uFillTx/>
                <a:latin typeface="Roboto Slab"/>
                <a:ea typeface="+mn-ea"/>
                <a:cs typeface="+mn-cs"/>
              </a:rPr>
              <a:t>Supplier of Last Resort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000000"/>
                </a:solidFill>
                <a:effectLst/>
                <a:uLnTx/>
                <a:uFillTx/>
                <a:latin typeface="Roboto Slab"/>
                <a:ea typeface="+mn-ea"/>
                <a:cs typeface="+mn-cs"/>
              </a:rPr>
              <a:t>That</a:t>
            </a:r>
            <a:r>
              <a:rPr kumimoji="0" lang="en-GB" sz="1000" b="0" i="0" u="none" strike="noStrike" kern="0" cap="none" spc="0" normalizeH="0" baseline="0" noProof="0">
                <a:ln>
                  <a:noFill/>
                </a:ln>
                <a:solidFill>
                  <a:srgbClr val="000000"/>
                </a:solidFill>
                <a:effectLst/>
                <a:uLnTx/>
                <a:uFillTx/>
                <a:latin typeface="Roboto Slab"/>
                <a:ea typeface="+mn-ea"/>
                <a:cs typeface="+mn-cs"/>
              </a:rPr>
              <a:t> - normal REC processes can continue as far as possible.</a:t>
            </a:r>
          </a:p>
        </p:txBody>
      </p:sp>
      <p:sp>
        <p:nvSpPr>
          <p:cNvPr id="65" name="Oval 64">
            <a:extLst>
              <a:ext uri="{FF2B5EF4-FFF2-40B4-BE49-F238E27FC236}">
                <a16:creationId xmlns:a16="http://schemas.microsoft.com/office/drawing/2014/main" id="{A3E5A453-12EE-478D-80B8-3154992A95BB}"/>
              </a:ext>
            </a:extLst>
          </p:cNvPr>
          <p:cNvSpPr/>
          <p:nvPr/>
        </p:nvSpPr>
        <p:spPr>
          <a:xfrm>
            <a:off x="8767790" y="406150"/>
            <a:ext cx="160494" cy="160494"/>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6" name="TextBox 65">
            <a:extLst>
              <a:ext uri="{FF2B5EF4-FFF2-40B4-BE49-F238E27FC236}">
                <a16:creationId xmlns:a16="http://schemas.microsoft.com/office/drawing/2014/main" id="{730F252F-13F7-4150-B883-CB5E7687F78E}"/>
              </a:ext>
            </a:extLst>
          </p:cNvPr>
          <p:cNvSpPr txBox="1"/>
          <p:nvPr/>
        </p:nvSpPr>
        <p:spPr>
          <a:xfrm>
            <a:off x="8949332" y="330937"/>
            <a:ext cx="93743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To Start</a:t>
            </a: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67" name="Oval 66">
            <a:extLst>
              <a:ext uri="{FF2B5EF4-FFF2-40B4-BE49-F238E27FC236}">
                <a16:creationId xmlns:a16="http://schemas.microsoft.com/office/drawing/2014/main" id="{9CE73838-8126-43ED-ADF8-9713952C89A4}"/>
              </a:ext>
            </a:extLst>
          </p:cNvPr>
          <p:cNvSpPr/>
          <p:nvPr/>
        </p:nvSpPr>
        <p:spPr>
          <a:xfrm>
            <a:off x="8770510" y="714500"/>
            <a:ext cx="160494" cy="160494"/>
          </a:xfrm>
          <a:prstGeom prst="ellipse">
            <a:avLst/>
          </a:prstGeom>
          <a:solidFill>
            <a:srgbClr val="488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TextBox 67">
            <a:extLst>
              <a:ext uri="{FF2B5EF4-FFF2-40B4-BE49-F238E27FC236}">
                <a16:creationId xmlns:a16="http://schemas.microsoft.com/office/drawing/2014/main" id="{C5AF3846-C881-41B9-B30E-4E83BA2F4AEA}"/>
              </a:ext>
            </a:extLst>
          </p:cNvPr>
          <p:cNvSpPr txBox="1"/>
          <p:nvPr/>
        </p:nvSpPr>
        <p:spPr>
          <a:xfrm>
            <a:off x="8949331" y="620197"/>
            <a:ext cx="1087329"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In Progress</a:t>
            </a: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76" name="TextBox 75">
            <a:extLst>
              <a:ext uri="{FF2B5EF4-FFF2-40B4-BE49-F238E27FC236}">
                <a16:creationId xmlns:a16="http://schemas.microsoft.com/office/drawing/2014/main" id="{347FA0A9-3D41-49BE-B232-30576C1912B3}"/>
              </a:ext>
            </a:extLst>
          </p:cNvPr>
          <p:cNvSpPr txBox="1"/>
          <p:nvPr/>
        </p:nvSpPr>
        <p:spPr>
          <a:xfrm>
            <a:off x="2843600" y="1140023"/>
            <a:ext cx="1524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0 – 3 months</a:t>
            </a: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77" name="TextBox 76">
            <a:extLst>
              <a:ext uri="{FF2B5EF4-FFF2-40B4-BE49-F238E27FC236}">
                <a16:creationId xmlns:a16="http://schemas.microsoft.com/office/drawing/2014/main" id="{AA0DCD31-954B-4513-990C-E4B4A4B0F68E}"/>
              </a:ext>
            </a:extLst>
          </p:cNvPr>
          <p:cNvSpPr txBox="1"/>
          <p:nvPr/>
        </p:nvSpPr>
        <p:spPr>
          <a:xfrm>
            <a:off x="4881527" y="1144578"/>
            <a:ext cx="1524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3 – 6 months</a:t>
            </a: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78" name="TextBox 77">
            <a:extLst>
              <a:ext uri="{FF2B5EF4-FFF2-40B4-BE49-F238E27FC236}">
                <a16:creationId xmlns:a16="http://schemas.microsoft.com/office/drawing/2014/main" id="{1812FD5F-43E4-45FC-AA9C-ECE9E6258D2C}"/>
              </a:ext>
            </a:extLst>
          </p:cNvPr>
          <p:cNvSpPr txBox="1"/>
          <p:nvPr/>
        </p:nvSpPr>
        <p:spPr>
          <a:xfrm>
            <a:off x="6932101" y="1142214"/>
            <a:ext cx="1524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6-12 months</a:t>
            </a: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79" name="TextBox 78">
            <a:extLst>
              <a:ext uri="{FF2B5EF4-FFF2-40B4-BE49-F238E27FC236}">
                <a16:creationId xmlns:a16="http://schemas.microsoft.com/office/drawing/2014/main" id="{483B7B17-288E-42CA-A437-4048855CEBBA}"/>
              </a:ext>
            </a:extLst>
          </p:cNvPr>
          <p:cNvSpPr txBox="1"/>
          <p:nvPr/>
        </p:nvSpPr>
        <p:spPr>
          <a:xfrm>
            <a:off x="8667987" y="1145681"/>
            <a:ext cx="1524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12 – 36 months</a:t>
            </a: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81" name="TextBox 80">
            <a:extLst>
              <a:ext uri="{FF2B5EF4-FFF2-40B4-BE49-F238E27FC236}">
                <a16:creationId xmlns:a16="http://schemas.microsoft.com/office/drawing/2014/main" id="{0B5197A3-6E47-45A5-B7DB-0E85B358AE82}"/>
              </a:ext>
            </a:extLst>
          </p:cNvPr>
          <p:cNvSpPr txBox="1"/>
          <p:nvPr/>
        </p:nvSpPr>
        <p:spPr>
          <a:xfrm>
            <a:off x="8507676" y="1378110"/>
            <a:ext cx="2335643" cy="861774"/>
          </a:xfrm>
          <a:prstGeom prst="rect">
            <a:avLst/>
          </a:prstGeom>
          <a:solidFill>
            <a:srgbClr val="E2EFED"/>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000000"/>
                </a:solidFill>
                <a:effectLst/>
                <a:uLnTx/>
                <a:uFillTx/>
                <a:latin typeface="Roboto Slab"/>
                <a:ea typeface="+mn-ea"/>
                <a:cs typeface="+mn-cs"/>
              </a:rPr>
              <a:t>MHHS Post go live review – discovery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000000"/>
                </a:solidFill>
                <a:effectLst/>
                <a:uLnTx/>
                <a:uFillTx/>
                <a:latin typeface="Roboto Slab"/>
                <a:ea typeface="+mn-ea"/>
                <a:cs typeface="+mn-cs"/>
              </a:rPr>
              <a:t>That</a:t>
            </a:r>
            <a:r>
              <a:rPr kumimoji="0" lang="en-GB" sz="1000" b="0" i="0" u="none" strike="noStrike" kern="0" cap="none" spc="0" normalizeH="0" baseline="0" noProof="0">
                <a:ln>
                  <a:noFill/>
                </a:ln>
                <a:solidFill>
                  <a:srgbClr val="000000"/>
                </a:solidFill>
                <a:effectLst/>
                <a:uLnTx/>
                <a:uFillTx/>
                <a:latin typeface="Roboto Slab"/>
                <a:ea typeface="+mn-ea"/>
                <a:cs typeface="+mn-cs"/>
              </a:rPr>
              <a:t> - improvements have been understood and solution options identified</a:t>
            </a:r>
          </a:p>
        </p:txBody>
      </p:sp>
      <p:sp>
        <p:nvSpPr>
          <p:cNvPr id="82" name="TextBox 81">
            <a:extLst>
              <a:ext uri="{FF2B5EF4-FFF2-40B4-BE49-F238E27FC236}">
                <a16:creationId xmlns:a16="http://schemas.microsoft.com/office/drawing/2014/main" id="{D0BC8C56-F93B-40AA-8F83-74B646AC66BD}"/>
              </a:ext>
            </a:extLst>
          </p:cNvPr>
          <p:cNvSpPr txBox="1"/>
          <p:nvPr/>
        </p:nvSpPr>
        <p:spPr>
          <a:xfrm>
            <a:off x="2800663" y="4202850"/>
            <a:ext cx="1758488" cy="707886"/>
          </a:xfrm>
          <a:prstGeom prst="rect">
            <a:avLst/>
          </a:prstGeom>
          <a:solidFill>
            <a:srgbClr val="C6DEDA"/>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Prepayment top ups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That</a:t>
            </a:r>
            <a:r>
              <a:rPr kumimoji="0" lang="en-GB" sz="10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payments are allocated accurately and promptly.</a:t>
            </a:r>
          </a:p>
        </p:txBody>
      </p:sp>
      <p:sp>
        <p:nvSpPr>
          <p:cNvPr id="83" name="TextBox 82">
            <a:extLst>
              <a:ext uri="{FF2B5EF4-FFF2-40B4-BE49-F238E27FC236}">
                <a16:creationId xmlns:a16="http://schemas.microsoft.com/office/drawing/2014/main" id="{6E5FDB0F-67F9-40FF-892B-478555E197E0}"/>
              </a:ext>
            </a:extLst>
          </p:cNvPr>
          <p:cNvSpPr txBox="1"/>
          <p:nvPr/>
        </p:nvSpPr>
        <p:spPr>
          <a:xfrm>
            <a:off x="2801167" y="4934748"/>
            <a:ext cx="1758488" cy="861774"/>
          </a:xfrm>
          <a:prstGeom prst="rect">
            <a:avLst/>
          </a:prstGeom>
          <a:solidFill>
            <a:srgbClr val="C6DEDA"/>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Prepayment unallocated / misdirected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That</a:t>
            </a:r>
            <a:r>
              <a:rPr kumimoji="0" lang="en-GB" sz="10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payments are allocated accurately and promptly.</a:t>
            </a:r>
          </a:p>
        </p:txBody>
      </p:sp>
      <p:sp>
        <p:nvSpPr>
          <p:cNvPr id="84" name="TextBox 83">
            <a:extLst>
              <a:ext uri="{FF2B5EF4-FFF2-40B4-BE49-F238E27FC236}">
                <a16:creationId xmlns:a16="http://schemas.microsoft.com/office/drawing/2014/main" id="{A29D15B7-5D28-4360-88CD-5A6696030B1E}"/>
              </a:ext>
            </a:extLst>
          </p:cNvPr>
          <p:cNvSpPr txBox="1"/>
          <p:nvPr/>
        </p:nvSpPr>
        <p:spPr>
          <a:xfrm>
            <a:off x="2800663" y="5820534"/>
            <a:ext cx="1758488" cy="861774"/>
          </a:xfrm>
          <a:prstGeom prst="rect">
            <a:avLst/>
          </a:prstGeom>
          <a:solidFill>
            <a:srgbClr val="C6DEDA"/>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Prepayment infrastructure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That</a:t>
            </a:r>
            <a:r>
              <a:rPr kumimoji="0" lang="en-GB" sz="10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ensures consumers are protected as the remaining population of legacy meters reduces.</a:t>
            </a:r>
          </a:p>
        </p:txBody>
      </p:sp>
      <p:cxnSp>
        <p:nvCxnSpPr>
          <p:cNvPr id="85" name="Straight Connector 84">
            <a:extLst>
              <a:ext uri="{FF2B5EF4-FFF2-40B4-BE49-F238E27FC236}">
                <a16:creationId xmlns:a16="http://schemas.microsoft.com/office/drawing/2014/main" id="{EDBF3B20-EA15-4143-A370-C64F442C5628}"/>
              </a:ext>
            </a:extLst>
          </p:cNvPr>
          <p:cNvCxnSpPr>
            <a:cxnSpLocks/>
          </p:cNvCxnSpPr>
          <p:nvPr/>
        </p:nvCxnSpPr>
        <p:spPr>
          <a:xfrm>
            <a:off x="1665992" y="1271414"/>
            <a:ext cx="0" cy="5509260"/>
          </a:xfrm>
          <a:prstGeom prst="line">
            <a:avLst/>
          </a:prstGeom>
          <a:ln w="12700">
            <a:solidFill>
              <a:srgbClr val="68A495"/>
            </a:solidFill>
            <a:prstDash val="dash"/>
          </a:ln>
        </p:spPr>
        <p:style>
          <a:lnRef idx="1">
            <a:schemeClr val="accent1"/>
          </a:lnRef>
          <a:fillRef idx="0">
            <a:schemeClr val="accent1"/>
          </a:fillRef>
          <a:effectRef idx="0">
            <a:schemeClr val="accent1"/>
          </a:effectRef>
          <a:fontRef idx="minor">
            <a:schemeClr val="tx1"/>
          </a:fontRef>
        </p:style>
      </p:cxnSp>
      <p:sp>
        <p:nvSpPr>
          <p:cNvPr id="86" name="Rectangle 85">
            <a:extLst>
              <a:ext uri="{FF2B5EF4-FFF2-40B4-BE49-F238E27FC236}">
                <a16:creationId xmlns:a16="http://schemas.microsoft.com/office/drawing/2014/main" id="{5AD4388C-5ED5-41C8-A76E-456EA1CDB304}"/>
              </a:ext>
            </a:extLst>
          </p:cNvPr>
          <p:cNvSpPr/>
          <p:nvPr/>
        </p:nvSpPr>
        <p:spPr>
          <a:xfrm>
            <a:off x="525495" y="1417022"/>
            <a:ext cx="1056568" cy="2675359"/>
          </a:xfrm>
          <a:prstGeom prst="rect">
            <a:avLst/>
          </a:prstGeom>
          <a:solidFill>
            <a:schemeClr val="accent3">
              <a:lumMod val="20000"/>
              <a:lumOff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7" name="Rectangle 86">
            <a:extLst>
              <a:ext uri="{FF2B5EF4-FFF2-40B4-BE49-F238E27FC236}">
                <a16:creationId xmlns:a16="http://schemas.microsoft.com/office/drawing/2014/main" id="{F3204A1C-7FB6-4F92-A80A-FE959DA8FA96}"/>
              </a:ext>
            </a:extLst>
          </p:cNvPr>
          <p:cNvSpPr/>
          <p:nvPr/>
        </p:nvSpPr>
        <p:spPr>
          <a:xfrm>
            <a:off x="525494" y="4135245"/>
            <a:ext cx="1060020" cy="2547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9" name="TextBox 88">
            <a:extLst>
              <a:ext uri="{FF2B5EF4-FFF2-40B4-BE49-F238E27FC236}">
                <a16:creationId xmlns:a16="http://schemas.microsoft.com/office/drawing/2014/main" id="{7A5BDF78-0379-4F28-9B4C-04B5AA91F6E5}"/>
              </a:ext>
            </a:extLst>
          </p:cNvPr>
          <p:cNvSpPr txBox="1"/>
          <p:nvPr/>
        </p:nvSpPr>
        <p:spPr>
          <a:xfrm>
            <a:off x="1628201" y="5234830"/>
            <a:ext cx="1126447"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Prepayment</a:t>
            </a:r>
          </a:p>
        </p:txBody>
      </p:sp>
      <p:sp>
        <p:nvSpPr>
          <p:cNvPr id="92" name="TextBox 91">
            <a:extLst>
              <a:ext uri="{FF2B5EF4-FFF2-40B4-BE49-F238E27FC236}">
                <a16:creationId xmlns:a16="http://schemas.microsoft.com/office/drawing/2014/main" id="{5E0AEB6D-E8D6-45BF-97F2-412DD3B2B67A}"/>
              </a:ext>
            </a:extLst>
          </p:cNvPr>
          <p:cNvSpPr txBox="1"/>
          <p:nvPr/>
        </p:nvSpPr>
        <p:spPr>
          <a:xfrm>
            <a:off x="453673" y="2490118"/>
            <a:ext cx="1208910" cy="43088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Industry Processes</a:t>
            </a:r>
          </a:p>
        </p:txBody>
      </p:sp>
      <p:sp>
        <p:nvSpPr>
          <p:cNvPr id="93" name="TextBox 92">
            <a:extLst>
              <a:ext uri="{FF2B5EF4-FFF2-40B4-BE49-F238E27FC236}">
                <a16:creationId xmlns:a16="http://schemas.microsoft.com/office/drawing/2014/main" id="{C7EBCC95-02C9-4018-A7CD-4F5072EEB6BC}"/>
              </a:ext>
            </a:extLst>
          </p:cNvPr>
          <p:cNvSpPr txBox="1"/>
          <p:nvPr/>
        </p:nvSpPr>
        <p:spPr>
          <a:xfrm>
            <a:off x="558643" y="5310468"/>
            <a:ext cx="1017664"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Consumers</a:t>
            </a:r>
            <a:endParaRPr kumimoji="0" lang="en-GB"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94" name="TextBox 93">
            <a:extLst>
              <a:ext uri="{FF2B5EF4-FFF2-40B4-BE49-F238E27FC236}">
                <a16:creationId xmlns:a16="http://schemas.microsoft.com/office/drawing/2014/main" id="{ED68234F-84F4-4381-9A05-4188C2F4F656}"/>
              </a:ext>
            </a:extLst>
          </p:cNvPr>
          <p:cNvSpPr txBox="1"/>
          <p:nvPr/>
        </p:nvSpPr>
        <p:spPr>
          <a:xfrm>
            <a:off x="1446256" y="1144578"/>
            <a:ext cx="1524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Theme</a:t>
            </a: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95" name="TextBox 94">
            <a:extLst>
              <a:ext uri="{FF2B5EF4-FFF2-40B4-BE49-F238E27FC236}">
                <a16:creationId xmlns:a16="http://schemas.microsoft.com/office/drawing/2014/main" id="{09645FDC-54EE-408D-B3B7-94DF79486DAD}"/>
              </a:ext>
            </a:extLst>
          </p:cNvPr>
          <p:cNvSpPr txBox="1"/>
          <p:nvPr/>
        </p:nvSpPr>
        <p:spPr>
          <a:xfrm>
            <a:off x="275696" y="1140023"/>
            <a:ext cx="1524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Category</a:t>
            </a: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43" name="Oval 42">
            <a:extLst>
              <a:ext uri="{FF2B5EF4-FFF2-40B4-BE49-F238E27FC236}">
                <a16:creationId xmlns:a16="http://schemas.microsoft.com/office/drawing/2014/main" id="{8EB4D8DC-63C4-44FB-8C9D-EE946AE4DF21}"/>
              </a:ext>
            </a:extLst>
          </p:cNvPr>
          <p:cNvSpPr/>
          <p:nvPr/>
        </p:nvSpPr>
        <p:spPr>
          <a:xfrm>
            <a:off x="4312127" y="4681273"/>
            <a:ext cx="160494" cy="160494"/>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a:extLst>
              <a:ext uri="{FF2B5EF4-FFF2-40B4-BE49-F238E27FC236}">
                <a16:creationId xmlns:a16="http://schemas.microsoft.com/office/drawing/2014/main" id="{021111B1-05A1-4278-8D9C-3695200566EE}"/>
              </a:ext>
            </a:extLst>
          </p:cNvPr>
          <p:cNvSpPr/>
          <p:nvPr/>
        </p:nvSpPr>
        <p:spPr>
          <a:xfrm>
            <a:off x="4314352" y="5549745"/>
            <a:ext cx="160494" cy="160494"/>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a:extLst>
              <a:ext uri="{FF2B5EF4-FFF2-40B4-BE49-F238E27FC236}">
                <a16:creationId xmlns:a16="http://schemas.microsoft.com/office/drawing/2014/main" id="{7A4FAA1B-FE19-4287-A201-AB5A1B2EA7AB}"/>
              </a:ext>
            </a:extLst>
          </p:cNvPr>
          <p:cNvSpPr/>
          <p:nvPr/>
        </p:nvSpPr>
        <p:spPr>
          <a:xfrm>
            <a:off x="4312127" y="6435531"/>
            <a:ext cx="160494" cy="160494"/>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54358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a:extLst>
              <a:ext uri="{FF2B5EF4-FFF2-40B4-BE49-F238E27FC236}">
                <a16:creationId xmlns:a16="http://schemas.microsoft.com/office/drawing/2014/main" id="{0748FBD8-9EF9-4577-A9E0-9D7AA3D0A182}"/>
              </a:ext>
            </a:extLst>
          </p:cNvPr>
          <p:cNvSpPr txBox="1"/>
          <p:nvPr/>
        </p:nvSpPr>
        <p:spPr>
          <a:xfrm>
            <a:off x="2606635" y="1282924"/>
            <a:ext cx="1989806" cy="707886"/>
          </a:xfrm>
          <a:prstGeom prst="rect">
            <a:avLst/>
          </a:prstGeom>
          <a:solidFill>
            <a:srgbClr val="A9CEC8"/>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Secure Data Exchange Portal     Functionality Review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That</a:t>
            </a:r>
            <a:r>
              <a:rPr kumimoji="0" lang="en-GB" sz="10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SDEP Users are supported in resolving queries.</a:t>
            </a:r>
          </a:p>
        </p:txBody>
      </p:sp>
      <p:cxnSp>
        <p:nvCxnSpPr>
          <p:cNvPr id="8" name="Straight Connector 7">
            <a:extLst>
              <a:ext uri="{FF2B5EF4-FFF2-40B4-BE49-F238E27FC236}">
                <a16:creationId xmlns:a16="http://schemas.microsoft.com/office/drawing/2014/main" id="{9C6BED90-68A7-4F7D-8A6C-9A516B072EF4}"/>
              </a:ext>
            </a:extLst>
          </p:cNvPr>
          <p:cNvCxnSpPr>
            <a:cxnSpLocks/>
          </p:cNvCxnSpPr>
          <p:nvPr/>
        </p:nvCxnSpPr>
        <p:spPr>
          <a:xfrm>
            <a:off x="1687217" y="2009523"/>
            <a:ext cx="9218350" cy="0"/>
          </a:xfrm>
          <a:prstGeom prst="line">
            <a:avLst/>
          </a:prstGeom>
          <a:ln w="12700">
            <a:solidFill>
              <a:srgbClr val="68A495"/>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F9B9F38-39EE-45F5-9566-03192478EF43}"/>
              </a:ext>
            </a:extLst>
          </p:cNvPr>
          <p:cNvCxnSpPr>
            <a:cxnSpLocks/>
          </p:cNvCxnSpPr>
          <p:nvPr/>
        </p:nvCxnSpPr>
        <p:spPr>
          <a:xfrm>
            <a:off x="2572715" y="1228997"/>
            <a:ext cx="0" cy="5228536"/>
          </a:xfrm>
          <a:prstGeom prst="line">
            <a:avLst/>
          </a:prstGeom>
          <a:ln w="12700">
            <a:solidFill>
              <a:srgbClr val="68A495"/>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5977328-53B7-42F7-A413-0F4BB283613E}"/>
              </a:ext>
            </a:extLst>
          </p:cNvPr>
          <p:cNvCxnSpPr>
            <a:cxnSpLocks/>
          </p:cNvCxnSpPr>
          <p:nvPr/>
        </p:nvCxnSpPr>
        <p:spPr>
          <a:xfrm>
            <a:off x="4624093" y="1231488"/>
            <a:ext cx="0" cy="5161878"/>
          </a:xfrm>
          <a:prstGeom prst="line">
            <a:avLst/>
          </a:prstGeom>
          <a:ln w="12700">
            <a:solidFill>
              <a:srgbClr val="68A495"/>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25A75C8-63CB-4415-92B2-B2BB2C3E8B10}"/>
              </a:ext>
            </a:extLst>
          </p:cNvPr>
          <p:cNvCxnSpPr>
            <a:cxnSpLocks/>
          </p:cNvCxnSpPr>
          <p:nvPr/>
        </p:nvCxnSpPr>
        <p:spPr>
          <a:xfrm>
            <a:off x="6758308" y="1178271"/>
            <a:ext cx="18809" cy="5215095"/>
          </a:xfrm>
          <a:prstGeom prst="line">
            <a:avLst/>
          </a:prstGeom>
          <a:ln w="12700">
            <a:solidFill>
              <a:srgbClr val="68A495"/>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E2F4B58-2F6A-493D-A4AE-C928BF90EA89}"/>
              </a:ext>
            </a:extLst>
          </p:cNvPr>
          <p:cNvCxnSpPr>
            <a:cxnSpLocks/>
          </p:cNvCxnSpPr>
          <p:nvPr/>
        </p:nvCxnSpPr>
        <p:spPr>
          <a:xfrm>
            <a:off x="8601259" y="1178271"/>
            <a:ext cx="0" cy="5215095"/>
          </a:xfrm>
          <a:prstGeom prst="line">
            <a:avLst/>
          </a:prstGeom>
          <a:ln w="12700">
            <a:solidFill>
              <a:srgbClr val="68A495"/>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04DB5CF-7AC7-4B75-BC57-900C9FE268DC}"/>
              </a:ext>
            </a:extLst>
          </p:cNvPr>
          <p:cNvCxnSpPr>
            <a:cxnSpLocks/>
          </p:cNvCxnSpPr>
          <p:nvPr/>
        </p:nvCxnSpPr>
        <p:spPr>
          <a:xfrm>
            <a:off x="10905567" y="1309580"/>
            <a:ext cx="0" cy="5083786"/>
          </a:xfrm>
          <a:prstGeom prst="line">
            <a:avLst/>
          </a:prstGeom>
          <a:ln w="12700">
            <a:solidFill>
              <a:srgbClr val="68A495"/>
            </a:solidFill>
            <a:prstDash val="dash"/>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674226AB-CA80-478B-BD61-546AE000B7CC}"/>
              </a:ext>
            </a:extLst>
          </p:cNvPr>
          <p:cNvSpPr txBox="1"/>
          <p:nvPr/>
        </p:nvSpPr>
        <p:spPr>
          <a:xfrm>
            <a:off x="2876059" y="1012528"/>
            <a:ext cx="1524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0 – 3 months</a:t>
            </a: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16" name="TextBox 15">
            <a:extLst>
              <a:ext uri="{FF2B5EF4-FFF2-40B4-BE49-F238E27FC236}">
                <a16:creationId xmlns:a16="http://schemas.microsoft.com/office/drawing/2014/main" id="{8685A8EE-0C10-4949-B660-00CA11BCC9CE}"/>
              </a:ext>
            </a:extLst>
          </p:cNvPr>
          <p:cNvSpPr txBox="1"/>
          <p:nvPr/>
        </p:nvSpPr>
        <p:spPr>
          <a:xfrm>
            <a:off x="4777332" y="1009623"/>
            <a:ext cx="1255986"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3 – 6 months</a:t>
            </a: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17" name="TextBox 16">
            <a:extLst>
              <a:ext uri="{FF2B5EF4-FFF2-40B4-BE49-F238E27FC236}">
                <a16:creationId xmlns:a16="http://schemas.microsoft.com/office/drawing/2014/main" id="{4D14C18F-B718-4E90-B352-3912B29A462C}"/>
              </a:ext>
            </a:extLst>
          </p:cNvPr>
          <p:cNvSpPr txBox="1"/>
          <p:nvPr/>
        </p:nvSpPr>
        <p:spPr>
          <a:xfrm>
            <a:off x="6575989" y="1018300"/>
            <a:ext cx="1524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6-12 months</a:t>
            </a: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18" name="TextBox 17">
            <a:extLst>
              <a:ext uri="{FF2B5EF4-FFF2-40B4-BE49-F238E27FC236}">
                <a16:creationId xmlns:a16="http://schemas.microsoft.com/office/drawing/2014/main" id="{2B53BEFA-4BA8-4D25-9085-72F46735FE59}"/>
              </a:ext>
            </a:extLst>
          </p:cNvPr>
          <p:cNvSpPr txBox="1"/>
          <p:nvPr/>
        </p:nvSpPr>
        <p:spPr>
          <a:xfrm>
            <a:off x="8710203" y="1007924"/>
            <a:ext cx="1524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12 – 36 months</a:t>
            </a: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1" name="TextBox 20">
            <a:extLst>
              <a:ext uri="{FF2B5EF4-FFF2-40B4-BE49-F238E27FC236}">
                <a16:creationId xmlns:a16="http://schemas.microsoft.com/office/drawing/2014/main" id="{877F1B5F-F3B5-4A78-936E-E9677BDFE1FE}"/>
              </a:ext>
            </a:extLst>
          </p:cNvPr>
          <p:cNvSpPr txBox="1"/>
          <p:nvPr/>
        </p:nvSpPr>
        <p:spPr>
          <a:xfrm>
            <a:off x="6777117" y="2974477"/>
            <a:ext cx="1798976" cy="861774"/>
          </a:xfrm>
          <a:prstGeom prst="rect">
            <a:avLst/>
          </a:prstGeom>
          <a:solidFill>
            <a:srgbClr val="A9CEC8"/>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CSS Post go live review - discovery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That</a:t>
            </a:r>
            <a:r>
              <a:rPr kumimoji="0" lang="en-GB" sz="10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improvements have been understood and solution options identified.</a:t>
            </a:r>
          </a:p>
        </p:txBody>
      </p:sp>
      <p:sp>
        <p:nvSpPr>
          <p:cNvPr id="22" name="TextBox 21">
            <a:extLst>
              <a:ext uri="{FF2B5EF4-FFF2-40B4-BE49-F238E27FC236}">
                <a16:creationId xmlns:a16="http://schemas.microsoft.com/office/drawing/2014/main" id="{D454E73E-48CA-40F7-A690-508F886EF6BA}"/>
              </a:ext>
            </a:extLst>
          </p:cNvPr>
          <p:cNvSpPr txBox="1"/>
          <p:nvPr/>
        </p:nvSpPr>
        <p:spPr>
          <a:xfrm>
            <a:off x="2605991" y="2045099"/>
            <a:ext cx="1990450" cy="1015663"/>
          </a:xfrm>
          <a:prstGeom prst="rect">
            <a:avLst/>
          </a:prstGeom>
          <a:solidFill>
            <a:srgbClr val="A9CEC8"/>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CSS Post go live review - known issues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That</a:t>
            </a:r>
            <a:r>
              <a:rPr kumimoji="0" lang="en-GB" sz="10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known/early operation issues have been understood prioritised and solutions options identified.</a:t>
            </a:r>
          </a:p>
        </p:txBody>
      </p:sp>
      <p:sp>
        <p:nvSpPr>
          <p:cNvPr id="24" name="TextBox 23">
            <a:extLst>
              <a:ext uri="{FF2B5EF4-FFF2-40B4-BE49-F238E27FC236}">
                <a16:creationId xmlns:a16="http://schemas.microsoft.com/office/drawing/2014/main" id="{54068B6D-FFB2-4B21-A4EC-D76E0B0903C5}"/>
              </a:ext>
            </a:extLst>
          </p:cNvPr>
          <p:cNvSpPr txBox="1"/>
          <p:nvPr/>
        </p:nvSpPr>
        <p:spPr>
          <a:xfrm>
            <a:off x="1601164" y="2080691"/>
            <a:ext cx="998148"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CSS post go live review – known issues</a:t>
            </a:r>
          </a:p>
        </p:txBody>
      </p:sp>
      <p:sp>
        <p:nvSpPr>
          <p:cNvPr id="25" name="TextBox 24">
            <a:extLst>
              <a:ext uri="{FF2B5EF4-FFF2-40B4-BE49-F238E27FC236}">
                <a16:creationId xmlns:a16="http://schemas.microsoft.com/office/drawing/2014/main" id="{C854C597-F47D-4475-821B-9E73B3874369}"/>
              </a:ext>
            </a:extLst>
          </p:cNvPr>
          <p:cNvSpPr txBox="1"/>
          <p:nvPr/>
        </p:nvSpPr>
        <p:spPr>
          <a:xfrm>
            <a:off x="1612606" y="1453352"/>
            <a:ext cx="1010662" cy="43088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Secure Data Exchange</a:t>
            </a:r>
          </a:p>
        </p:txBody>
      </p:sp>
      <p:sp>
        <p:nvSpPr>
          <p:cNvPr id="26" name="Oval 25">
            <a:extLst>
              <a:ext uri="{FF2B5EF4-FFF2-40B4-BE49-F238E27FC236}">
                <a16:creationId xmlns:a16="http://schemas.microsoft.com/office/drawing/2014/main" id="{3485F978-2A2C-4CB2-BAAC-0E038B853C8E}"/>
              </a:ext>
            </a:extLst>
          </p:cNvPr>
          <p:cNvSpPr/>
          <p:nvPr/>
        </p:nvSpPr>
        <p:spPr>
          <a:xfrm>
            <a:off x="8576093" y="351578"/>
            <a:ext cx="160494" cy="160494"/>
          </a:xfrm>
          <a:prstGeom prst="ellipse">
            <a:avLst/>
          </a:prstGeom>
          <a:solidFill>
            <a:srgbClr val="ECA1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6A6214FF-DF45-40E8-A197-392D5A4C0E84}"/>
              </a:ext>
            </a:extLst>
          </p:cNvPr>
          <p:cNvSpPr txBox="1"/>
          <p:nvPr/>
        </p:nvSpPr>
        <p:spPr>
          <a:xfrm>
            <a:off x="8757635" y="276365"/>
            <a:ext cx="93743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To Start</a:t>
            </a: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033C373B-BF90-4131-B014-0A34663E2122}"/>
              </a:ext>
            </a:extLst>
          </p:cNvPr>
          <p:cNvSpPr/>
          <p:nvPr/>
        </p:nvSpPr>
        <p:spPr>
          <a:xfrm>
            <a:off x="8578813" y="659928"/>
            <a:ext cx="160494" cy="160494"/>
          </a:xfrm>
          <a:prstGeom prst="ellipse">
            <a:avLst/>
          </a:prstGeom>
          <a:solidFill>
            <a:srgbClr val="488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10F8DD4D-BBC3-4A6C-81EC-728AF67D6374}"/>
              </a:ext>
            </a:extLst>
          </p:cNvPr>
          <p:cNvSpPr txBox="1"/>
          <p:nvPr/>
        </p:nvSpPr>
        <p:spPr>
          <a:xfrm>
            <a:off x="8757634" y="565625"/>
            <a:ext cx="1087329"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In Progress</a:t>
            </a: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id="{DD75EA8D-E142-4A60-9B1B-2EFD58C14B33}"/>
              </a:ext>
            </a:extLst>
          </p:cNvPr>
          <p:cNvSpPr/>
          <p:nvPr/>
        </p:nvSpPr>
        <p:spPr>
          <a:xfrm>
            <a:off x="4415828" y="1735009"/>
            <a:ext cx="160494" cy="160494"/>
          </a:xfrm>
          <a:prstGeom prst="ellipse">
            <a:avLst/>
          </a:prstGeom>
          <a:solidFill>
            <a:srgbClr val="488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A99B444D-1706-432C-8F7C-99C36AFA3DD0}"/>
              </a:ext>
            </a:extLst>
          </p:cNvPr>
          <p:cNvSpPr txBox="1"/>
          <p:nvPr/>
        </p:nvSpPr>
        <p:spPr>
          <a:xfrm>
            <a:off x="1271262" y="1008620"/>
            <a:ext cx="1524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Themes</a:t>
            </a: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cxnSp>
        <p:nvCxnSpPr>
          <p:cNvPr id="33" name="Straight Connector 32">
            <a:extLst>
              <a:ext uri="{FF2B5EF4-FFF2-40B4-BE49-F238E27FC236}">
                <a16:creationId xmlns:a16="http://schemas.microsoft.com/office/drawing/2014/main" id="{44138444-5CF6-4903-AA60-C57F7429DC8D}"/>
              </a:ext>
            </a:extLst>
          </p:cNvPr>
          <p:cNvCxnSpPr>
            <a:cxnSpLocks/>
          </p:cNvCxnSpPr>
          <p:nvPr/>
        </p:nvCxnSpPr>
        <p:spPr>
          <a:xfrm flipV="1">
            <a:off x="1667241" y="2952441"/>
            <a:ext cx="9218350" cy="7100"/>
          </a:xfrm>
          <a:prstGeom prst="line">
            <a:avLst/>
          </a:prstGeom>
          <a:ln w="12700">
            <a:solidFill>
              <a:srgbClr val="68A495"/>
            </a:solidFill>
            <a:prstDash val="dash"/>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9769BBCF-E493-4257-8093-D79B094FE0E7}"/>
              </a:ext>
            </a:extLst>
          </p:cNvPr>
          <p:cNvSpPr txBox="1"/>
          <p:nvPr/>
        </p:nvSpPr>
        <p:spPr>
          <a:xfrm>
            <a:off x="1617812" y="2952441"/>
            <a:ext cx="998148" cy="6001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CSS post go live review - discovery</a:t>
            </a:r>
          </a:p>
        </p:txBody>
      </p:sp>
      <p:cxnSp>
        <p:nvCxnSpPr>
          <p:cNvPr id="38" name="Straight Connector 37">
            <a:extLst>
              <a:ext uri="{FF2B5EF4-FFF2-40B4-BE49-F238E27FC236}">
                <a16:creationId xmlns:a16="http://schemas.microsoft.com/office/drawing/2014/main" id="{7224E74D-C174-4985-A01E-F5D725A5DD7A}"/>
              </a:ext>
            </a:extLst>
          </p:cNvPr>
          <p:cNvCxnSpPr>
            <a:cxnSpLocks/>
          </p:cNvCxnSpPr>
          <p:nvPr/>
        </p:nvCxnSpPr>
        <p:spPr>
          <a:xfrm flipH="1">
            <a:off x="1628982" y="1228997"/>
            <a:ext cx="47390" cy="5228536"/>
          </a:xfrm>
          <a:prstGeom prst="line">
            <a:avLst/>
          </a:prstGeom>
          <a:ln w="12700">
            <a:solidFill>
              <a:srgbClr val="68A495"/>
            </a:solidFill>
            <a:prstDash val="dash"/>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D0BD29B2-A260-4A09-887E-D70A19D1316C}"/>
              </a:ext>
            </a:extLst>
          </p:cNvPr>
          <p:cNvSpPr txBox="1"/>
          <p:nvPr/>
        </p:nvSpPr>
        <p:spPr>
          <a:xfrm>
            <a:off x="338074" y="1294397"/>
            <a:ext cx="1524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Category</a:t>
            </a: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40" name="Rectangle 39">
            <a:extLst>
              <a:ext uri="{FF2B5EF4-FFF2-40B4-BE49-F238E27FC236}">
                <a16:creationId xmlns:a16="http://schemas.microsoft.com/office/drawing/2014/main" id="{E455E3BD-BB90-4644-8D3F-3DB0E09DC895}"/>
              </a:ext>
            </a:extLst>
          </p:cNvPr>
          <p:cNvSpPr/>
          <p:nvPr/>
        </p:nvSpPr>
        <p:spPr>
          <a:xfrm>
            <a:off x="531423" y="1285619"/>
            <a:ext cx="1059354" cy="256600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1" name="Straight Connector 40">
            <a:extLst>
              <a:ext uri="{FF2B5EF4-FFF2-40B4-BE49-F238E27FC236}">
                <a16:creationId xmlns:a16="http://schemas.microsoft.com/office/drawing/2014/main" id="{FBC082BB-A50E-4C00-BCF8-725CB376F805}"/>
              </a:ext>
            </a:extLst>
          </p:cNvPr>
          <p:cNvCxnSpPr>
            <a:cxnSpLocks/>
          </p:cNvCxnSpPr>
          <p:nvPr/>
        </p:nvCxnSpPr>
        <p:spPr>
          <a:xfrm flipV="1">
            <a:off x="1652676" y="3851621"/>
            <a:ext cx="9252891" cy="1773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A6C275DB-E968-4382-B2DA-B39CCE765E59}"/>
              </a:ext>
            </a:extLst>
          </p:cNvPr>
          <p:cNvSpPr/>
          <p:nvPr/>
        </p:nvSpPr>
        <p:spPr>
          <a:xfrm>
            <a:off x="534964" y="3905967"/>
            <a:ext cx="1064731" cy="2551566"/>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Title 1">
            <a:extLst>
              <a:ext uri="{FF2B5EF4-FFF2-40B4-BE49-F238E27FC236}">
                <a16:creationId xmlns:a16="http://schemas.microsoft.com/office/drawing/2014/main" id="{A0BC48E1-7719-480C-8C8B-10EDFDFA1062}"/>
              </a:ext>
            </a:extLst>
          </p:cNvPr>
          <p:cNvSpPr>
            <a:spLocks noGrp="1"/>
          </p:cNvSpPr>
          <p:nvPr>
            <p:ph type="title"/>
          </p:nvPr>
        </p:nvSpPr>
        <p:spPr>
          <a:xfrm>
            <a:off x="838200" y="365125"/>
            <a:ext cx="9284855" cy="660111"/>
          </a:xfrm>
        </p:spPr>
        <p:txBody>
          <a:bodyPr/>
          <a:lstStyle/>
          <a:p>
            <a:r>
              <a:rPr lang="en-GB"/>
              <a:t>Codes Roadmap </a:t>
            </a:r>
          </a:p>
        </p:txBody>
      </p:sp>
      <p:sp>
        <p:nvSpPr>
          <p:cNvPr id="44" name="TextBox 43">
            <a:extLst>
              <a:ext uri="{FF2B5EF4-FFF2-40B4-BE49-F238E27FC236}">
                <a16:creationId xmlns:a16="http://schemas.microsoft.com/office/drawing/2014/main" id="{35FF4D24-2240-48AB-92F6-BFA3597F5FDE}"/>
              </a:ext>
            </a:extLst>
          </p:cNvPr>
          <p:cNvSpPr txBox="1"/>
          <p:nvPr/>
        </p:nvSpPr>
        <p:spPr>
          <a:xfrm>
            <a:off x="395843" y="2279195"/>
            <a:ext cx="1360564"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REC Systems</a:t>
            </a:r>
          </a:p>
        </p:txBody>
      </p:sp>
      <p:sp>
        <p:nvSpPr>
          <p:cNvPr id="45" name="TextBox 44">
            <a:extLst>
              <a:ext uri="{FF2B5EF4-FFF2-40B4-BE49-F238E27FC236}">
                <a16:creationId xmlns:a16="http://schemas.microsoft.com/office/drawing/2014/main" id="{E3AE93B4-33C2-4017-BCF9-9213D5F0F73B}"/>
              </a:ext>
            </a:extLst>
          </p:cNvPr>
          <p:cNvSpPr txBox="1"/>
          <p:nvPr/>
        </p:nvSpPr>
        <p:spPr>
          <a:xfrm>
            <a:off x="485399" y="4754524"/>
            <a:ext cx="1087419" cy="43088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Data &amp; Digitalisation</a:t>
            </a:r>
          </a:p>
        </p:txBody>
      </p:sp>
      <p:sp>
        <p:nvSpPr>
          <p:cNvPr id="46" name="TextBox 45">
            <a:extLst>
              <a:ext uri="{FF2B5EF4-FFF2-40B4-BE49-F238E27FC236}">
                <a16:creationId xmlns:a16="http://schemas.microsoft.com/office/drawing/2014/main" id="{E75009D3-E3D2-453E-B4F8-19EDFB4E7B55}"/>
              </a:ext>
            </a:extLst>
          </p:cNvPr>
          <p:cNvSpPr txBox="1"/>
          <p:nvPr/>
        </p:nvSpPr>
        <p:spPr>
          <a:xfrm>
            <a:off x="1463814" y="5228716"/>
            <a:ext cx="1250128" cy="6001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REC Services Digitalisation and evolution</a:t>
            </a:r>
          </a:p>
        </p:txBody>
      </p:sp>
      <p:sp>
        <p:nvSpPr>
          <p:cNvPr id="47" name="TextBox 46">
            <a:extLst>
              <a:ext uri="{FF2B5EF4-FFF2-40B4-BE49-F238E27FC236}">
                <a16:creationId xmlns:a16="http://schemas.microsoft.com/office/drawing/2014/main" id="{4D4B60C1-F18A-42E7-ADF4-2DB42F3FFDF8}"/>
              </a:ext>
            </a:extLst>
          </p:cNvPr>
          <p:cNvSpPr txBox="1"/>
          <p:nvPr/>
        </p:nvSpPr>
        <p:spPr>
          <a:xfrm>
            <a:off x="1593624" y="4063622"/>
            <a:ext cx="937728" cy="6001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Data principles and usage</a:t>
            </a:r>
          </a:p>
        </p:txBody>
      </p:sp>
      <p:cxnSp>
        <p:nvCxnSpPr>
          <p:cNvPr id="50" name="Straight Connector 49">
            <a:extLst>
              <a:ext uri="{FF2B5EF4-FFF2-40B4-BE49-F238E27FC236}">
                <a16:creationId xmlns:a16="http://schemas.microsoft.com/office/drawing/2014/main" id="{A959DE0F-A95C-4670-86FF-35F9C507FF15}"/>
              </a:ext>
            </a:extLst>
          </p:cNvPr>
          <p:cNvCxnSpPr>
            <a:cxnSpLocks/>
          </p:cNvCxnSpPr>
          <p:nvPr/>
        </p:nvCxnSpPr>
        <p:spPr>
          <a:xfrm>
            <a:off x="1652676" y="4828636"/>
            <a:ext cx="9252891" cy="0"/>
          </a:xfrm>
          <a:prstGeom prst="line">
            <a:avLst/>
          </a:prstGeom>
          <a:ln w="12700">
            <a:solidFill>
              <a:srgbClr val="68A495"/>
            </a:solidFill>
            <a:prstDash val="dash"/>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839B4774-59FF-4B0D-B09D-2F62E2DA30E9}"/>
              </a:ext>
            </a:extLst>
          </p:cNvPr>
          <p:cNvSpPr txBox="1"/>
          <p:nvPr/>
        </p:nvSpPr>
        <p:spPr>
          <a:xfrm>
            <a:off x="6803880" y="4868796"/>
            <a:ext cx="1772213" cy="1015663"/>
          </a:xfrm>
          <a:prstGeom prst="rect">
            <a:avLst/>
          </a:prstGeom>
          <a:solidFill>
            <a:srgbClr val="B0DCA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Address quality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That</a:t>
            </a:r>
            <a:r>
              <a:rPr kumimoji="0" lang="en-GB" sz="10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Stakeholders can rely on address data and understand what they need to do to preserve address quality</a:t>
            </a:r>
          </a:p>
        </p:txBody>
      </p:sp>
      <p:sp>
        <p:nvSpPr>
          <p:cNvPr id="52" name="TextBox 51">
            <a:extLst>
              <a:ext uri="{FF2B5EF4-FFF2-40B4-BE49-F238E27FC236}">
                <a16:creationId xmlns:a16="http://schemas.microsoft.com/office/drawing/2014/main" id="{7ED1F4B4-37CE-4353-848E-C25CA1510C4D}"/>
              </a:ext>
            </a:extLst>
          </p:cNvPr>
          <p:cNvSpPr txBox="1"/>
          <p:nvPr/>
        </p:nvSpPr>
        <p:spPr>
          <a:xfrm>
            <a:off x="8626426" y="4858858"/>
            <a:ext cx="2279465" cy="707886"/>
          </a:xfrm>
          <a:prstGeom prst="rect">
            <a:avLst/>
          </a:prstGeom>
          <a:solidFill>
            <a:srgbClr val="B0DCA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Digitalisation of Data Specification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That</a:t>
            </a:r>
            <a:r>
              <a:rPr kumimoji="0" lang="en-GB" sz="10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industry information can be created, exchanged and understood/used effectively</a:t>
            </a:r>
          </a:p>
        </p:txBody>
      </p:sp>
      <p:sp>
        <p:nvSpPr>
          <p:cNvPr id="53" name="TextBox 52">
            <a:extLst>
              <a:ext uri="{FF2B5EF4-FFF2-40B4-BE49-F238E27FC236}">
                <a16:creationId xmlns:a16="http://schemas.microsoft.com/office/drawing/2014/main" id="{044E33FF-DF87-48E1-A285-830CF4E23809}"/>
              </a:ext>
            </a:extLst>
          </p:cNvPr>
          <p:cNvSpPr txBox="1"/>
          <p:nvPr/>
        </p:nvSpPr>
        <p:spPr>
          <a:xfrm>
            <a:off x="4704912" y="3906232"/>
            <a:ext cx="2007825" cy="861774"/>
          </a:xfrm>
          <a:prstGeom prst="rect">
            <a:avLst/>
          </a:prstGeom>
          <a:solidFill>
            <a:srgbClr val="B0DCA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Access to EES and GES data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That</a:t>
            </a:r>
            <a:r>
              <a:rPr kumimoji="0" lang="en-GB" sz="10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Stakeholders are confident access is as open as possible whilst consumer data is protected where necessary</a:t>
            </a:r>
          </a:p>
        </p:txBody>
      </p:sp>
      <p:sp>
        <p:nvSpPr>
          <p:cNvPr id="54" name="TextBox 53">
            <a:extLst>
              <a:ext uri="{FF2B5EF4-FFF2-40B4-BE49-F238E27FC236}">
                <a16:creationId xmlns:a16="http://schemas.microsoft.com/office/drawing/2014/main" id="{9BBFE4D7-9A31-4DB7-A383-3221C4728DCB}"/>
              </a:ext>
            </a:extLst>
          </p:cNvPr>
          <p:cNvSpPr txBox="1"/>
          <p:nvPr/>
        </p:nvSpPr>
        <p:spPr>
          <a:xfrm>
            <a:off x="8626103" y="5595759"/>
            <a:ext cx="2279464" cy="861774"/>
          </a:xfrm>
          <a:prstGeom prst="rect">
            <a:avLst/>
          </a:prstGeom>
          <a:solidFill>
            <a:srgbClr val="B0DCA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Digitalisation of Data Specification - MHHS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That</a:t>
            </a:r>
            <a:r>
              <a:rPr kumimoji="0" lang="en-GB" sz="10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MHHS information can be created, exchanged and understood/used effectively</a:t>
            </a:r>
          </a:p>
        </p:txBody>
      </p:sp>
      <p:sp>
        <p:nvSpPr>
          <p:cNvPr id="57" name="Rectangle 56">
            <a:extLst>
              <a:ext uri="{FF2B5EF4-FFF2-40B4-BE49-F238E27FC236}">
                <a16:creationId xmlns:a16="http://schemas.microsoft.com/office/drawing/2014/main" id="{2655F728-5145-4D7E-A2EF-890A0888FFB6}"/>
              </a:ext>
            </a:extLst>
          </p:cNvPr>
          <p:cNvSpPr/>
          <p:nvPr/>
        </p:nvSpPr>
        <p:spPr>
          <a:xfrm>
            <a:off x="1680538" y="1285618"/>
            <a:ext cx="883490" cy="2566003"/>
          </a:xfrm>
          <a:prstGeom prst="rect">
            <a:avLst/>
          </a:prstGeom>
          <a:solidFill>
            <a:schemeClr val="accent3">
              <a:lumMod val="60000"/>
              <a:lumOff val="4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Rectangle 57">
            <a:extLst>
              <a:ext uri="{FF2B5EF4-FFF2-40B4-BE49-F238E27FC236}">
                <a16:creationId xmlns:a16="http://schemas.microsoft.com/office/drawing/2014/main" id="{67BA5181-B8FC-481A-9B32-56B00E637213}"/>
              </a:ext>
            </a:extLst>
          </p:cNvPr>
          <p:cNvSpPr/>
          <p:nvPr/>
        </p:nvSpPr>
        <p:spPr>
          <a:xfrm>
            <a:off x="1655859" y="3902458"/>
            <a:ext cx="883490" cy="2555073"/>
          </a:xfrm>
          <a:prstGeom prst="rect">
            <a:avLst/>
          </a:prstGeom>
          <a:solidFill>
            <a:srgbClr val="B0DCA2">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TextBox 78">
            <a:extLst>
              <a:ext uri="{FF2B5EF4-FFF2-40B4-BE49-F238E27FC236}">
                <a16:creationId xmlns:a16="http://schemas.microsoft.com/office/drawing/2014/main" id="{5E21F7FE-F022-41DF-B1F1-939B0948FA03}"/>
              </a:ext>
            </a:extLst>
          </p:cNvPr>
          <p:cNvSpPr txBox="1"/>
          <p:nvPr/>
        </p:nvSpPr>
        <p:spPr>
          <a:xfrm>
            <a:off x="258627" y="1030272"/>
            <a:ext cx="1524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Category</a:t>
            </a: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48" name="Oval 47">
            <a:extLst>
              <a:ext uri="{FF2B5EF4-FFF2-40B4-BE49-F238E27FC236}">
                <a16:creationId xmlns:a16="http://schemas.microsoft.com/office/drawing/2014/main" id="{3FC60FB2-301E-476B-A8E5-F88B288CAE58}"/>
              </a:ext>
            </a:extLst>
          </p:cNvPr>
          <p:cNvSpPr/>
          <p:nvPr/>
        </p:nvSpPr>
        <p:spPr>
          <a:xfrm>
            <a:off x="4415828" y="2627065"/>
            <a:ext cx="160494" cy="160494"/>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71492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115C3-061B-4ADE-8D68-FE73802F3773}"/>
              </a:ext>
            </a:extLst>
          </p:cNvPr>
          <p:cNvSpPr>
            <a:spLocks noGrp="1"/>
          </p:cNvSpPr>
          <p:nvPr>
            <p:ph type="title"/>
          </p:nvPr>
        </p:nvSpPr>
        <p:spPr/>
        <p:txBody>
          <a:bodyPr/>
          <a:lstStyle/>
          <a:p>
            <a:r>
              <a:rPr lang="en-GB"/>
              <a:t>Proposals over 36 months </a:t>
            </a:r>
          </a:p>
        </p:txBody>
      </p:sp>
      <p:sp>
        <p:nvSpPr>
          <p:cNvPr id="4" name="Text Placeholder 3">
            <a:extLst>
              <a:ext uri="{FF2B5EF4-FFF2-40B4-BE49-F238E27FC236}">
                <a16:creationId xmlns:a16="http://schemas.microsoft.com/office/drawing/2014/main" id="{F83369F3-5935-444A-990C-E14001F28806}"/>
              </a:ext>
            </a:extLst>
          </p:cNvPr>
          <p:cNvSpPr>
            <a:spLocks noGrp="1"/>
          </p:cNvSpPr>
          <p:nvPr>
            <p:ph type="body" sz="quarter" idx="11"/>
          </p:nvPr>
        </p:nvSpPr>
        <p:spPr>
          <a:xfrm>
            <a:off x="2868978" y="5129298"/>
            <a:ext cx="7497102" cy="1629202"/>
          </a:xfrm>
        </p:spPr>
        <p:txBody>
          <a:bodyPr>
            <a:normAutofit fontScale="92500"/>
          </a:bodyPr>
          <a:lstStyle/>
          <a:p>
            <a:pPr marL="0" indent="0">
              <a:buNone/>
            </a:pPr>
            <a:r>
              <a:rPr lang="en-GB" sz="1400">
                <a:cs typeface="Roboto" panose="02000000000000000000" pitchFamily="2" charset="0"/>
              </a:rPr>
              <a:t>Change Proposals</a:t>
            </a:r>
          </a:p>
          <a:p>
            <a:pPr lvl="1"/>
            <a:r>
              <a:rPr lang="en-GB" sz="1400">
                <a:cs typeface="Roboto" panose="02000000000000000000" pitchFamily="2" charset="0"/>
              </a:rPr>
              <a:t>Releases to go ahead as planned</a:t>
            </a:r>
          </a:p>
          <a:p>
            <a:pPr lvl="1"/>
            <a:r>
              <a:rPr lang="en-GB" sz="1400">
                <a:cs typeface="Roboto" panose="02000000000000000000" pitchFamily="2" charset="0"/>
              </a:rPr>
              <a:t>Those with existing plans especially already in later stages, likely to continue as now</a:t>
            </a:r>
          </a:p>
          <a:p>
            <a:pPr lvl="1"/>
            <a:r>
              <a:rPr lang="en-GB" sz="1400">
                <a:cs typeface="Roboto" panose="02000000000000000000" pitchFamily="2" charset="0"/>
              </a:rPr>
              <a:t>New CPs will be raised and accepted in on basis of urgency / priority</a:t>
            </a:r>
          </a:p>
          <a:p>
            <a:pPr lvl="1"/>
            <a:endParaRPr lang="en-GB" sz="1400">
              <a:cs typeface="Roboto" panose="02000000000000000000" pitchFamily="2" charset="0"/>
            </a:endParaRPr>
          </a:p>
          <a:p>
            <a:pPr marL="0" indent="0">
              <a:buNone/>
            </a:pPr>
            <a:r>
              <a:rPr lang="en-GB" sz="1400">
                <a:cs typeface="Roboto" panose="02000000000000000000" pitchFamily="2" charset="0"/>
              </a:rPr>
              <a:t>RECCo FWP – Code Manager support and contribution</a:t>
            </a:r>
          </a:p>
        </p:txBody>
      </p:sp>
      <p:sp>
        <p:nvSpPr>
          <p:cNvPr id="65" name="Rectangle 64">
            <a:extLst>
              <a:ext uri="{FF2B5EF4-FFF2-40B4-BE49-F238E27FC236}">
                <a16:creationId xmlns:a16="http://schemas.microsoft.com/office/drawing/2014/main" id="{A12FFDDB-3E98-402E-92B8-BF78695F0D6D}"/>
              </a:ext>
            </a:extLst>
          </p:cNvPr>
          <p:cNvSpPr/>
          <p:nvPr/>
        </p:nvSpPr>
        <p:spPr>
          <a:xfrm>
            <a:off x="572509" y="1397245"/>
            <a:ext cx="10708846" cy="3396134"/>
          </a:xfrm>
          <a:prstGeom prst="rect">
            <a:avLst/>
          </a:prstGeom>
          <a:solidFill>
            <a:srgbClr val="68A495"/>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66" name="Group 65">
            <a:extLst>
              <a:ext uri="{FF2B5EF4-FFF2-40B4-BE49-F238E27FC236}">
                <a16:creationId xmlns:a16="http://schemas.microsoft.com/office/drawing/2014/main" id="{81822AB6-25A6-44E2-A909-684ABCBC8A02}"/>
              </a:ext>
            </a:extLst>
          </p:cNvPr>
          <p:cNvGrpSpPr/>
          <p:nvPr/>
        </p:nvGrpSpPr>
        <p:grpSpPr>
          <a:xfrm>
            <a:off x="572509" y="1397245"/>
            <a:ext cx="10708846" cy="3357045"/>
            <a:chOff x="369309" y="1417166"/>
            <a:chExt cx="10708846" cy="3357045"/>
          </a:xfrm>
        </p:grpSpPr>
        <p:sp>
          <p:nvSpPr>
            <p:cNvPr id="3" name="TextBox 2">
              <a:extLst>
                <a:ext uri="{FF2B5EF4-FFF2-40B4-BE49-F238E27FC236}">
                  <a16:creationId xmlns:a16="http://schemas.microsoft.com/office/drawing/2014/main" id="{4AA33774-FC5C-41B7-8CD0-F52A4B5E39F8}"/>
                </a:ext>
              </a:extLst>
            </p:cNvPr>
            <p:cNvSpPr txBox="1"/>
            <p:nvPr/>
          </p:nvSpPr>
          <p:spPr>
            <a:xfrm>
              <a:off x="369309" y="2926670"/>
              <a:ext cx="108542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0 month </a:t>
              </a:r>
            </a:p>
          </p:txBody>
        </p:sp>
        <p:cxnSp>
          <p:nvCxnSpPr>
            <p:cNvPr id="7" name="Straight Arrow Connector 6">
              <a:extLst>
                <a:ext uri="{FF2B5EF4-FFF2-40B4-BE49-F238E27FC236}">
                  <a16:creationId xmlns:a16="http://schemas.microsoft.com/office/drawing/2014/main" id="{52A73624-29AB-4418-87AD-47EE8B826297}"/>
                </a:ext>
              </a:extLst>
            </p:cNvPr>
            <p:cNvCxnSpPr>
              <a:cxnSpLocks/>
            </p:cNvCxnSpPr>
            <p:nvPr/>
          </p:nvCxnSpPr>
          <p:spPr>
            <a:xfrm>
              <a:off x="1140411" y="3082074"/>
              <a:ext cx="1485293"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C6C0156-8561-4141-A628-A913BC120346}"/>
                </a:ext>
              </a:extLst>
            </p:cNvPr>
            <p:cNvSpPr txBox="1"/>
            <p:nvPr/>
          </p:nvSpPr>
          <p:spPr>
            <a:xfrm>
              <a:off x="2613662" y="2926670"/>
              <a:ext cx="108542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3 months </a:t>
              </a:r>
            </a:p>
          </p:txBody>
        </p:sp>
        <p:sp>
          <p:nvSpPr>
            <p:cNvPr id="11" name="TextBox 10">
              <a:extLst>
                <a:ext uri="{FF2B5EF4-FFF2-40B4-BE49-F238E27FC236}">
                  <a16:creationId xmlns:a16="http://schemas.microsoft.com/office/drawing/2014/main" id="{5330419E-C0FB-4889-9010-641EBAB33C9C}"/>
                </a:ext>
              </a:extLst>
            </p:cNvPr>
            <p:cNvSpPr txBox="1"/>
            <p:nvPr/>
          </p:nvSpPr>
          <p:spPr>
            <a:xfrm>
              <a:off x="5005004" y="2926670"/>
              <a:ext cx="108542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6 months </a:t>
              </a:r>
            </a:p>
          </p:txBody>
        </p:sp>
        <p:sp>
          <p:nvSpPr>
            <p:cNvPr id="20" name="TextBox 19">
              <a:extLst>
                <a:ext uri="{FF2B5EF4-FFF2-40B4-BE49-F238E27FC236}">
                  <a16:creationId xmlns:a16="http://schemas.microsoft.com/office/drawing/2014/main" id="{BBFAE949-CB75-4633-A678-59AEE0D3AC06}"/>
                </a:ext>
              </a:extLst>
            </p:cNvPr>
            <p:cNvSpPr txBox="1"/>
            <p:nvPr/>
          </p:nvSpPr>
          <p:spPr>
            <a:xfrm>
              <a:off x="1422041" y="1417166"/>
              <a:ext cx="297058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SDEP Review (Underway)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Prepayment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EES/GES access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CSS post go live- known issues</a:t>
              </a:r>
            </a:p>
          </p:txBody>
        </p:sp>
        <p:sp>
          <p:nvSpPr>
            <p:cNvPr id="21" name="TextBox 20">
              <a:extLst>
                <a:ext uri="{FF2B5EF4-FFF2-40B4-BE49-F238E27FC236}">
                  <a16:creationId xmlns:a16="http://schemas.microsoft.com/office/drawing/2014/main" id="{AE9F5EB1-9C8B-48A4-BAE7-6286F2A6115D}"/>
                </a:ext>
              </a:extLst>
            </p:cNvPr>
            <p:cNvSpPr txBox="1"/>
            <p:nvPr/>
          </p:nvSpPr>
          <p:spPr>
            <a:xfrm>
              <a:off x="3901846" y="4011182"/>
              <a:ext cx="222246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Market wide Half Hourly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Theft </a:t>
              </a:r>
            </a:p>
          </p:txBody>
        </p:sp>
        <p:cxnSp>
          <p:nvCxnSpPr>
            <p:cNvPr id="27" name="Straight Arrow Connector 26">
              <a:extLst>
                <a:ext uri="{FF2B5EF4-FFF2-40B4-BE49-F238E27FC236}">
                  <a16:creationId xmlns:a16="http://schemas.microsoft.com/office/drawing/2014/main" id="{97050017-D893-450A-89AF-CA3BE8F19F33}"/>
                </a:ext>
              </a:extLst>
            </p:cNvPr>
            <p:cNvCxnSpPr>
              <a:cxnSpLocks/>
            </p:cNvCxnSpPr>
            <p:nvPr/>
          </p:nvCxnSpPr>
          <p:spPr>
            <a:xfrm>
              <a:off x="3527787" y="3085270"/>
              <a:ext cx="1485293"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19D0FF17-4587-4B25-AE3E-E9BB8BF1529B}"/>
                </a:ext>
              </a:extLst>
            </p:cNvPr>
            <p:cNvCxnSpPr>
              <a:cxnSpLocks/>
            </p:cNvCxnSpPr>
            <p:nvPr/>
          </p:nvCxnSpPr>
          <p:spPr>
            <a:xfrm>
              <a:off x="5902114" y="3080558"/>
              <a:ext cx="1485293"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5DD7EB92-82B8-4345-BAE0-A6E1BA98F5CA}"/>
                </a:ext>
              </a:extLst>
            </p:cNvPr>
            <p:cNvSpPr txBox="1"/>
            <p:nvPr/>
          </p:nvSpPr>
          <p:spPr>
            <a:xfrm>
              <a:off x="7387407" y="2926669"/>
              <a:ext cx="108542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12 months </a:t>
              </a:r>
            </a:p>
          </p:txBody>
        </p:sp>
        <p:sp>
          <p:nvSpPr>
            <p:cNvPr id="36" name="TextBox 35">
              <a:extLst>
                <a:ext uri="{FF2B5EF4-FFF2-40B4-BE49-F238E27FC236}">
                  <a16:creationId xmlns:a16="http://schemas.microsoft.com/office/drawing/2014/main" id="{8C14FAA5-99C0-4CA8-B21C-FFF8CC763FDB}"/>
                </a:ext>
              </a:extLst>
            </p:cNvPr>
            <p:cNvSpPr txBox="1"/>
            <p:nvPr/>
          </p:nvSpPr>
          <p:spPr>
            <a:xfrm>
              <a:off x="9992727" y="2920146"/>
              <a:ext cx="108542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36 months </a:t>
              </a:r>
            </a:p>
          </p:txBody>
        </p:sp>
        <p:cxnSp>
          <p:nvCxnSpPr>
            <p:cNvPr id="37" name="Straight Arrow Connector 36">
              <a:extLst>
                <a:ext uri="{FF2B5EF4-FFF2-40B4-BE49-F238E27FC236}">
                  <a16:creationId xmlns:a16="http://schemas.microsoft.com/office/drawing/2014/main" id="{1B6A7790-B2A1-4B45-B2D1-80202224543A}"/>
                </a:ext>
              </a:extLst>
            </p:cNvPr>
            <p:cNvCxnSpPr>
              <a:cxnSpLocks/>
            </p:cNvCxnSpPr>
            <p:nvPr/>
          </p:nvCxnSpPr>
          <p:spPr>
            <a:xfrm>
              <a:off x="8393979" y="3074034"/>
              <a:ext cx="1485293"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BDF4FA20-C4AB-48B0-8E95-238B04876474}"/>
                </a:ext>
              </a:extLst>
            </p:cNvPr>
            <p:cNvCxnSpPr/>
            <p:nvPr/>
          </p:nvCxnSpPr>
          <p:spPr>
            <a:xfrm flipV="1">
              <a:off x="1784857" y="2452626"/>
              <a:ext cx="702644" cy="627932"/>
            </a:xfrm>
            <a:prstGeom prst="line">
              <a:avLst/>
            </a:prstGeom>
            <a:ln cmpd="thickThi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35C0FC23-15B0-4996-A9BF-B2905B7F7FFF}"/>
                </a:ext>
              </a:extLst>
            </p:cNvPr>
            <p:cNvCxnSpPr>
              <a:cxnSpLocks/>
            </p:cNvCxnSpPr>
            <p:nvPr/>
          </p:nvCxnSpPr>
          <p:spPr>
            <a:xfrm>
              <a:off x="4167497" y="3105576"/>
              <a:ext cx="622369" cy="639246"/>
            </a:xfrm>
            <a:prstGeom prst="line">
              <a:avLst/>
            </a:prstGeom>
            <a:ln cmpd="thickThi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1E5115E-A284-441B-866A-920FCA6614F1}"/>
                </a:ext>
              </a:extLst>
            </p:cNvPr>
            <p:cNvCxnSpPr/>
            <p:nvPr/>
          </p:nvCxnSpPr>
          <p:spPr>
            <a:xfrm flipV="1">
              <a:off x="6613300" y="2451816"/>
              <a:ext cx="702644" cy="627932"/>
            </a:xfrm>
            <a:prstGeom prst="line">
              <a:avLst/>
            </a:prstGeom>
            <a:ln cmpd="thickThi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4BC8842A-FCE7-4180-9A43-BD222F7166F2}"/>
                </a:ext>
              </a:extLst>
            </p:cNvPr>
            <p:cNvCxnSpPr>
              <a:cxnSpLocks/>
            </p:cNvCxnSpPr>
            <p:nvPr/>
          </p:nvCxnSpPr>
          <p:spPr>
            <a:xfrm>
              <a:off x="8948052" y="3094341"/>
              <a:ext cx="622369" cy="639246"/>
            </a:xfrm>
            <a:prstGeom prst="line">
              <a:avLst/>
            </a:prstGeom>
            <a:ln cmpd="thickThin">
              <a:solidFill>
                <a:schemeClr val="bg1"/>
              </a:solidFill>
              <a:tailEnd type="oval"/>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16CF1B97-C722-4973-A7EC-3E58148D2A1D}"/>
                </a:ext>
              </a:extLst>
            </p:cNvPr>
            <p:cNvSpPr txBox="1"/>
            <p:nvPr/>
          </p:nvSpPr>
          <p:spPr>
            <a:xfrm>
              <a:off x="6726357" y="1565159"/>
              <a:ext cx="3136900" cy="7386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err="1">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SoLR</a:t>
              </a:r>
              <a:endParaRPr kumimoji="0" lang="en-GB" sz="14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Address quality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CSS post go live - discovery</a:t>
              </a:r>
            </a:p>
          </p:txBody>
        </p:sp>
        <p:sp>
          <p:nvSpPr>
            <p:cNvPr id="64" name="TextBox 63">
              <a:extLst>
                <a:ext uri="{FF2B5EF4-FFF2-40B4-BE49-F238E27FC236}">
                  <a16:creationId xmlns:a16="http://schemas.microsoft.com/office/drawing/2014/main" id="{1EA34BCE-AED2-48D1-9A0B-6C243DF27B68}"/>
                </a:ext>
              </a:extLst>
            </p:cNvPr>
            <p:cNvSpPr txBox="1"/>
            <p:nvPr/>
          </p:nvSpPr>
          <p:spPr>
            <a:xfrm>
              <a:off x="7283221" y="3758548"/>
              <a:ext cx="3405269"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Data Specification – MHHS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Streamlining the Data Specification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MHHS post go live issue discovery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cxnSp>
        <p:nvCxnSpPr>
          <p:cNvPr id="68" name="Straight Connector 67">
            <a:extLst>
              <a:ext uri="{FF2B5EF4-FFF2-40B4-BE49-F238E27FC236}">
                <a16:creationId xmlns:a16="http://schemas.microsoft.com/office/drawing/2014/main" id="{2374D1C4-2379-49BA-881A-E6FD1863C47A}"/>
              </a:ext>
            </a:extLst>
          </p:cNvPr>
          <p:cNvCxnSpPr/>
          <p:nvPr/>
        </p:nvCxnSpPr>
        <p:spPr>
          <a:xfrm>
            <a:off x="1455820" y="1462058"/>
            <a:ext cx="0" cy="905023"/>
          </a:xfrm>
          <a:prstGeom prst="line">
            <a:avLst/>
          </a:prstGeom>
          <a:ln w="12700">
            <a:solidFill>
              <a:schemeClr val="accent3">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2A3008B8-F793-4F2C-8DA1-69F7159D5F2B}"/>
              </a:ext>
            </a:extLst>
          </p:cNvPr>
          <p:cNvCxnSpPr/>
          <p:nvPr/>
        </p:nvCxnSpPr>
        <p:spPr>
          <a:xfrm>
            <a:off x="4370697" y="1462058"/>
            <a:ext cx="0" cy="905023"/>
          </a:xfrm>
          <a:prstGeom prst="line">
            <a:avLst/>
          </a:prstGeom>
          <a:ln w="12700">
            <a:solidFill>
              <a:schemeClr val="accent3">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D67DE22C-E82E-4CE6-B84B-9E02E5CC02B5}"/>
              </a:ext>
            </a:extLst>
          </p:cNvPr>
          <p:cNvCxnSpPr/>
          <p:nvPr/>
        </p:nvCxnSpPr>
        <p:spPr>
          <a:xfrm>
            <a:off x="6847960" y="1446329"/>
            <a:ext cx="0" cy="905023"/>
          </a:xfrm>
          <a:prstGeom prst="line">
            <a:avLst/>
          </a:prstGeom>
          <a:ln w="12700">
            <a:solidFill>
              <a:schemeClr val="accent3">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18789A87-54A3-4BD6-B630-6536FA46344C}"/>
              </a:ext>
            </a:extLst>
          </p:cNvPr>
          <p:cNvCxnSpPr/>
          <p:nvPr/>
        </p:nvCxnSpPr>
        <p:spPr>
          <a:xfrm>
            <a:off x="9370242" y="1462058"/>
            <a:ext cx="0" cy="905023"/>
          </a:xfrm>
          <a:prstGeom prst="line">
            <a:avLst/>
          </a:prstGeom>
          <a:ln w="12700">
            <a:solidFill>
              <a:schemeClr val="accent3">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48A8B639-EA7E-4257-98D4-6A7A819018AD}"/>
              </a:ext>
            </a:extLst>
          </p:cNvPr>
          <p:cNvCxnSpPr/>
          <p:nvPr/>
        </p:nvCxnSpPr>
        <p:spPr>
          <a:xfrm>
            <a:off x="4040080" y="3786881"/>
            <a:ext cx="0" cy="905023"/>
          </a:xfrm>
          <a:prstGeom prst="line">
            <a:avLst/>
          </a:prstGeom>
          <a:ln w="12700">
            <a:solidFill>
              <a:schemeClr val="accent3">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48F65393-5A82-435B-BE39-AB356E1B97CF}"/>
              </a:ext>
            </a:extLst>
          </p:cNvPr>
          <p:cNvCxnSpPr/>
          <p:nvPr/>
        </p:nvCxnSpPr>
        <p:spPr>
          <a:xfrm>
            <a:off x="6233062" y="3786881"/>
            <a:ext cx="0" cy="905023"/>
          </a:xfrm>
          <a:prstGeom prst="line">
            <a:avLst/>
          </a:prstGeom>
          <a:ln w="12700">
            <a:solidFill>
              <a:schemeClr val="accent3">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994688E1-BFF0-4CC8-81C7-BFAF8B845847}"/>
              </a:ext>
            </a:extLst>
          </p:cNvPr>
          <p:cNvCxnSpPr/>
          <p:nvPr/>
        </p:nvCxnSpPr>
        <p:spPr>
          <a:xfrm>
            <a:off x="11052877" y="3786882"/>
            <a:ext cx="0" cy="905023"/>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DB23A619-5DA9-4C96-9DB2-59CF90314CED}"/>
              </a:ext>
            </a:extLst>
          </p:cNvPr>
          <p:cNvCxnSpPr>
            <a:cxnSpLocks/>
          </p:cNvCxnSpPr>
          <p:nvPr/>
        </p:nvCxnSpPr>
        <p:spPr>
          <a:xfrm flipH="1">
            <a:off x="553453" y="4990697"/>
            <a:ext cx="10682480" cy="2408"/>
          </a:xfrm>
          <a:prstGeom prst="line">
            <a:avLst/>
          </a:prstGeom>
          <a:ln>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pic>
        <p:nvPicPr>
          <p:cNvPr id="85" name="Picture 84">
            <a:extLst>
              <a:ext uri="{FF2B5EF4-FFF2-40B4-BE49-F238E27FC236}">
                <a16:creationId xmlns:a16="http://schemas.microsoft.com/office/drawing/2014/main" id="{45F039DF-8726-4636-93CF-49C3F7145429}"/>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5903" b="59028" l="4825" r="53947">
                        <a14:foregroundMark x1="12719" y1="36806" x2="12719" y2="36806"/>
                        <a14:foregroundMark x1="20175" y1="34028" x2="20175" y2="34028"/>
                        <a14:foregroundMark x1="20175" y1="34028" x2="20175" y2="34028"/>
                        <a14:foregroundMark x1="20175" y1="34028" x2="20175" y2="34028"/>
                        <a14:foregroundMark x1="20175" y1="34028" x2="20175" y2="34028"/>
                        <a14:foregroundMark x1="20175" y1="34028" x2="20175" y2="34028"/>
                        <a14:foregroundMark x1="20175" y1="34028" x2="20175" y2="34028"/>
                        <a14:foregroundMark x1="16667" y1="38889" x2="16667" y2="38889"/>
                        <a14:foregroundMark x1="15789" y1="41319" x2="15789" y2="41319"/>
                        <a14:foregroundMark x1="14912" y1="42014" x2="14912" y2="42014"/>
                        <a14:foregroundMark x1="14474" y1="43056" x2="14474" y2="43403"/>
                        <a14:foregroundMark x1="12281" y1="46528" x2="12281" y2="46528"/>
                        <a14:foregroundMark x1="12281" y1="48264" x2="12281" y2="48264"/>
                        <a14:foregroundMark x1="12281" y1="48611" x2="12281" y2="48611"/>
                        <a14:foregroundMark x1="12281" y1="48611" x2="12281" y2="48611"/>
                        <a14:foregroundMark x1="10088" y1="44444" x2="10088" y2="44444"/>
                        <a14:foregroundMark x1="10088" y1="43056" x2="10088" y2="43056"/>
                        <a14:foregroundMark x1="10526" y1="42361" x2="10526" y2="42361"/>
                        <a14:foregroundMark x1="9649" y1="50694" x2="9649" y2="50694"/>
                        <a14:foregroundMark x1="9649" y1="50694" x2="9649" y2="50694"/>
                        <a14:foregroundMark x1="12281" y1="53472" x2="12281" y2="53472"/>
                        <a14:foregroundMark x1="12281" y1="53819" x2="12281" y2="53819"/>
                        <a14:foregroundMark x1="12281" y1="53819" x2="12281" y2="53819"/>
                        <a14:foregroundMark x1="11842" y1="59028" x2="11842" y2="59028"/>
                        <a14:foregroundMark x1="47807" y1="32639" x2="47807" y2="32639"/>
                        <a14:foregroundMark x1="47807" y1="32639" x2="47807" y2="32639"/>
                        <a14:foregroundMark x1="45614" y1="22917" x2="45614" y2="22917"/>
                        <a14:foregroundMark x1="45614" y1="22917" x2="45614" y2="22917"/>
                        <a14:foregroundMark x1="45614" y1="22917" x2="45614" y2="22917"/>
                        <a14:foregroundMark x1="45614" y1="22917" x2="45614" y2="22917"/>
                        <a14:foregroundMark x1="49561" y1="31597" x2="49561" y2="31597"/>
                        <a14:foregroundMark x1="49561" y1="33681" x2="49561" y2="36806"/>
                        <a14:foregroundMark x1="49561" y1="37153" x2="49561" y2="39236"/>
                        <a14:foregroundMark x1="46053" y1="44444" x2="46053" y2="44444"/>
                        <a14:foregroundMark x1="46053" y1="44444" x2="46053" y2="44444"/>
                        <a14:foregroundMark x1="52632" y1="38194" x2="52632" y2="38194"/>
                        <a14:foregroundMark x1="52632" y1="38194" x2="52632" y2="38194"/>
                        <a14:foregroundMark x1="52632" y1="38194" x2="52632" y2="38194"/>
                        <a14:foregroundMark x1="53947" y1="22917" x2="53947" y2="22917"/>
                        <a14:foregroundMark x1="53947" y1="22917" x2="53947" y2="22917"/>
                        <a14:foregroundMark x1="52632" y1="18056" x2="52632" y2="18056"/>
                      </a14:backgroundRemoval>
                    </a14:imgEffect>
                  </a14:imgLayer>
                </a14:imgProps>
              </a:ext>
            </a:extLst>
          </a:blip>
          <a:srcRect r="44153" b="40965"/>
          <a:stretch/>
        </p:blipFill>
        <p:spPr>
          <a:xfrm>
            <a:off x="10248837" y="3601435"/>
            <a:ext cx="1060157" cy="1364379"/>
          </a:xfrm>
          <a:prstGeom prst="rect">
            <a:avLst/>
          </a:prstGeom>
        </p:spPr>
      </p:pic>
      <p:cxnSp>
        <p:nvCxnSpPr>
          <p:cNvPr id="33" name="Straight Connector 32">
            <a:extLst>
              <a:ext uri="{FF2B5EF4-FFF2-40B4-BE49-F238E27FC236}">
                <a16:creationId xmlns:a16="http://schemas.microsoft.com/office/drawing/2014/main" id="{242AC72B-0E39-400A-B8A4-C0E91D6C17F3}"/>
              </a:ext>
            </a:extLst>
          </p:cNvPr>
          <p:cNvCxnSpPr/>
          <p:nvPr/>
        </p:nvCxnSpPr>
        <p:spPr>
          <a:xfrm>
            <a:off x="7471083" y="3786881"/>
            <a:ext cx="0" cy="905023"/>
          </a:xfrm>
          <a:prstGeom prst="line">
            <a:avLst/>
          </a:prstGeom>
          <a:ln w="12700">
            <a:solidFill>
              <a:schemeClr val="accent3">
                <a:lumMod val="5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79676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1D77E-ABB2-48D1-BA5A-2F3E386361E9}"/>
              </a:ext>
            </a:extLst>
          </p:cNvPr>
          <p:cNvSpPr>
            <a:spLocks noGrp="1"/>
          </p:cNvSpPr>
          <p:nvPr>
            <p:ph type="title"/>
          </p:nvPr>
        </p:nvSpPr>
        <p:spPr/>
        <p:txBody>
          <a:bodyPr/>
          <a:lstStyle/>
          <a:p>
            <a:r>
              <a:rPr lang="en-GB"/>
              <a:t>Roadmap process</a:t>
            </a:r>
          </a:p>
        </p:txBody>
      </p:sp>
      <p:sp>
        <p:nvSpPr>
          <p:cNvPr id="3" name="Rectangle 2">
            <a:extLst>
              <a:ext uri="{FF2B5EF4-FFF2-40B4-BE49-F238E27FC236}">
                <a16:creationId xmlns:a16="http://schemas.microsoft.com/office/drawing/2014/main" id="{D605C144-BF84-48C9-9FF1-57DD6F712885}"/>
              </a:ext>
            </a:extLst>
          </p:cNvPr>
          <p:cNvSpPr/>
          <p:nvPr/>
        </p:nvSpPr>
        <p:spPr>
          <a:xfrm>
            <a:off x="1023005" y="1406525"/>
            <a:ext cx="596900" cy="5969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2EB4ACB9-C10E-43E3-8C59-4AE2F84F388F}"/>
              </a:ext>
            </a:extLst>
          </p:cNvPr>
          <p:cNvSpPr/>
          <p:nvPr/>
        </p:nvSpPr>
        <p:spPr>
          <a:xfrm>
            <a:off x="1023005" y="2047875"/>
            <a:ext cx="596900" cy="5969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1C80107-2267-487B-B0A8-8B3D43079CDC}"/>
              </a:ext>
            </a:extLst>
          </p:cNvPr>
          <p:cNvSpPr/>
          <p:nvPr/>
        </p:nvSpPr>
        <p:spPr>
          <a:xfrm>
            <a:off x="1023005" y="2689225"/>
            <a:ext cx="596900" cy="5969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D648EE6F-EDFA-4EF9-91D8-60344C0E7162}"/>
              </a:ext>
            </a:extLst>
          </p:cNvPr>
          <p:cNvSpPr/>
          <p:nvPr/>
        </p:nvSpPr>
        <p:spPr>
          <a:xfrm>
            <a:off x="1023005" y="3330575"/>
            <a:ext cx="596900" cy="5969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37698910-36EA-4ECC-836B-4C5AD859075F}"/>
              </a:ext>
            </a:extLst>
          </p:cNvPr>
          <p:cNvSpPr/>
          <p:nvPr/>
        </p:nvSpPr>
        <p:spPr>
          <a:xfrm>
            <a:off x="1023005" y="3971925"/>
            <a:ext cx="596900" cy="5969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AAFFE4FA-5878-46A2-B743-68D084A8ADB7}"/>
              </a:ext>
            </a:extLst>
          </p:cNvPr>
          <p:cNvSpPr/>
          <p:nvPr/>
        </p:nvSpPr>
        <p:spPr>
          <a:xfrm>
            <a:off x="1023005" y="4613275"/>
            <a:ext cx="596900" cy="5969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0594382-291E-478F-A9C7-616EDACA1092}"/>
              </a:ext>
            </a:extLst>
          </p:cNvPr>
          <p:cNvSpPr/>
          <p:nvPr/>
        </p:nvSpPr>
        <p:spPr>
          <a:xfrm>
            <a:off x="1023005" y="5254625"/>
            <a:ext cx="596900" cy="5969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20D1504-BA8A-41DB-96F3-1E1A5BFDE597}"/>
              </a:ext>
            </a:extLst>
          </p:cNvPr>
          <p:cNvSpPr/>
          <p:nvPr/>
        </p:nvSpPr>
        <p:spPr>
          <a:xfrm>
            <a:off x="1023005" y="5895975"/>
            <a:ext cx="596900" cy="5969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3" name="Straight Connector 12">
            <a:extLst>
              <a:ext uri="{FF2B5EF4-FFF2-40B4-BE49-F238E27FC236}">
                <a16:creationId xmlns:a16="http://schemas.microsoft.com/office/drawing/2014/main" id="{69F6A91B-AB63-4FA1-9030-54A2C8576C88}"/>
              </a:ext>
            </a:extLst>
          </p:cNvPr>
          <p:cNvCxnSpPr>
            <a:cxnSpLocks/>
            <a:stCxn id="3" idx="3"/>
          </p:cNvCxnSpPr>
          <p:nvPr/>
        </p:nvCxnSpPr>
        <p:spPr>
          <a:xfrm>
            <a:off x="1619905" y="1704975"/>
            <a:ext cx="1009650" cy="0"/>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AF71248-BC32-4C6A-9007-C87EA90D0F45}"/>
              </a:ext>
            </a:extLst>
          </p:cNvPr>
          <p:cNvCxnSpPr>
            <a:cxnSpLocks/>
          </p:cNvCxnSpPr>
          <p:nvPr/>
        </p:nvCxnSpPr>
        <p:spPr>
          <a:xfrm>
            <a:off x="1619905" y="2381862"/>
            <a:ext cx="1009650" cy="0"/>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4BFEBB4-5BA2-4D80-9D80-CBD83A4966FF}"/>
              </a:ext>
            </a:extLst>
          </p:cNvPr>
          <p:cNvCxnSpPr>
            <a:cxnSpLocks/>
          </p:cNvCxnSpPr>
          <p:nvPr/>
        </p:nvCxnSpPr>
        <p:spPr>
          <a:xfrm>
            <a:off x="1619905" y="2949575"/>
            <a:ext cx="1009650" cy="0"/>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C1D2AB5-E507-40BE-9452-CBE214D8459E}"/>
              </a:ext>
            </a:extLst>
          </p:cNvPr>
          <p:cNvCxnSpPr>
            <a:cxnSpLocks/>
          </p:cNvCxnSpPr>
          <p:nvPr/>
        </p:nvCxnSpPr>
        <p:spPr>
          <a:xfrm>
            <a:off x="1619905" y="3626462"/>
            <a:ext cx="1009650" cy="0"/>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5C48391-0A24-489F-87AC-13CA870338A5}"/>
              </a:ext>
            </a:extLst>
          </p:cNvPr>
          <p:cNvCxnSpPr>
            <a:cxnSpLocks/>
          </p:cNvCxnSpPr>
          <p:nvPr/>
        </p:nvCxnSpPr>
        <p:spPr>
          <a:xfrm>
            <a:off x="1619905" y="4287754"/>
            <a:ext cx="1009650" cy="0"/>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67BB46F-ADBC-4030-9EDF-F92C6BBBC149}"/>
              </a:ext>
            </a:extLst>
          </p:cNvPr>
          <p:cNvCxnSpPr>
            <a:cxnSpLocks/>
          </p:cNvCxnSpPr>
          <p:nvPr/>
        </p:nvCxnSpPr>
        <p:spPr>
          <a:xfrm>
            <a:off x="1619905" y="4964641"/>
            <a:ext cx="1009650" cy="0"/>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099FDDC-5DF1-4ED9-84FE-BEC60213AB88}"/>
              </a:ext>
            </a:extLst>
          </p:cNvPr>
          <p:cNvCxnSpPr>
            <a:cxnSpLocks/>
          </p:cNvCxnSpPr>
          <p:nvPr/>
        </p:nvCxnSpPr>
        <p:spPr>
          <a:xfrm>
            <a:off x="1619905" y="5532354"/>
            <a:ext cx="1009650" cy="0"/>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E6FBAB7-A877-4CBC-9828-51F8942A6BFD}"/>
              </a:ext>
            </a:extLst>
          </p:cNvPr>
          <p:cNvCxnSpPr>
            <a:cxnSpLocks/>
          </p:cNvCxnSpPr>
          <p:nvPr/>
        </p:nvCxnSpPr>
        <p:spPr>
          <a:xfrm>
            <a:off x="1619905" y="6209241"/>
            <a:ext cx="1009650" cy="0"/>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pic>
        <p:nvPicPr>
          <p:cNvPr id="23" name="Graphic 22" descr="Bar chart with solid fill">
            <a:extLst>
              <a:ext uri="{FF2B5EF4-FFF2-40B4-BE49-F238E27FC236}">
                <a16:creationId xmlns:a16="http://schemas.microsoft.com/office/drawing/2014/main" id="{18DD04E1-56DA-43C2-AA38-ECEBFE72FA2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25417" y="5935554"/>
            <a:ext cx="411275" cy="411275"/>
          </a:xfrm>
          <a:prstGeom prst="rect">
            <a:avLst/>
          </a:prstGeom>
        </p:spPr>
      </p:pic>
      <p:pic>
        <p:nvPicPr>
          <p:cNvPr id="25" name="Graphic 24" descr="Back with solid fill">
            <a:extLst>
              <a:ext uri="{FF2B5EF4-FFF2-40B4-BE49-F238E27FC236}">
                <a16:creationId xmlns:a16="http://schemas.microsoft.com/office/drawing/2014/main" id="{6E2457C3-97B7-4BF7-A9DF-DE7F89671B0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25417" y="5326716"/>
            <a:ext cx="411275" cy="411275"/>
          </a:xfrm>
          <a:prstGeom prst="rect">
            <a:avLst/>
          </a:prstGeom>
        </p:spPr>
      </p:pic>
      <p:pic>
        <p:nvPicPr>
          <p:cNvPr id="27" name="Graphic 26" descr="Download with solid fill">
            <a:extLst>
              <a:ext uri="{FF2B5EF4-FFF2-40B4-BE49-F238E27FC236}">
                <a16:creationId xmlns:a16="http://schemas.microsoft.com/office/drawing/2014/main" id="{037BD903-7961-4FB5-A27C-BE19745A69D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07178" y="4701486"/>
            <a:ext cx="411275" cy="411275"/>
          </a:xfrm>
          <a:prstGeom prst="rect">
            <a:avLst/>
          </a:prstGeom>
        </p:spPr>
      </p:pic>
      <p:pic>
        <p:nvPicPr>
          <p:cNvPr id="29" name="Graphic 28" descr="Pyramid with levels with solid fill">
            <a:extLst>
              <a:ext uri="{FF2B5EF4-FFF2-40B4-BE49-F238E27FC236}">
                <a16:creationId xmlns:a16="http://schemas.microsoft.com/office/drawing/2014/main" id="{E00512E5-00BC-44E8-8384-089E8EE5D3B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18766" y="3386201"/>
            <a:ext cx="411275" cy="411275"/>
          </a:xfrm>
          <a:prstGeom prst="rect">
            <a:avLst/>
          </a:prstGeom>
        </p:spPr>
      </p:pic>
      <p:pic>
        <p:nvPicPr>
          <p:cNvPr id="31" name="Graphic 30" descr="Settings with solid fill">
            <a:extLst>
              <a:ext uri="{FF2B5EF4-FFF2-40B4-BE49-F238E27FC236}">
                <a16:creationId xmlns:a16="http://schemas.microsoft.com/office/drawing/2014/main" id="{DBE289F2-899B-413C-8A5A-F114638CCE4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112717" y="2120211"/>
            <a:ext cx="411275" cy="411275"/>
          </a:xfrm>
          <a:prstGeom prst="rect">
            <a:avLst/>
          </a:prstGeom>
        </p:spPr>
      </p:pic>
      <p:pic>
        <p:nvPicPr>
          <p:cNvPr id="33" name="Graphic 32" descr="List with solid fill">
            <a:extLst>
              <a:ext uri="{FF2B5EF4-FFF2-40B4-BE49-F238E27FC236}">
                <a16:creationId xmlns:a16="http://schemas.microsoft.com/office/drawing/2014/main" id="{FDF9AC92-29FC-44B4-B392-14AE70EB502F}"/>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112717" y="2789301"/>
            <a:ext cx="411275" cy="411275"/>
          </a:xfrm>
          <a:prstGeom prst="rect">
            <a:avLst/>
          </a:prstGeom>
        </p:spPr>
      </p:pic>
      <p:pic>
        <p:nvPicPr>
          <p:cNvPr id="35" name="Graphic 34" descr="Repeat with solid fill">
            <a:extLst>
              <a:ext uri="{FF2B5EF4-FFF2-40B4-BE49-F238E27FC236}">
                <a16:creationId xmlns:a16="http://schemas.microsoft.com/office/drawing/2014/main" id="{24912A2E-716A-437A-AD71-88A7C010D1EE}"/>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115818" y="1499337"/>
            <a:ext cx="411275" cy="411275"/>
          </a:xfrm>
          <a:prstGeom prst="rect">
            <a:avLst/>
          </a:prstGeom>
        </p:spPr>
      </p:pic>
      <p:sp>
        <p:nvSpPr>
          <p:cNvPr id="37" name="TextBox 36">
            <a:extLst>
              <a:ext uri="{FF2B5EF4-FFF2-40B4-BE49-F238E27FC236}">
                <a16:creationId xmlns:a16="http://schemas.microsoft.com/office/drawing/2014/main" id="{F1B842B5-360A-4199-80FC-37A639710AD5}"/>
              </a:ext>
            </a:extLst>
          </p:cNvPr>
          <p:cNvSpPr txBox="1"/>
          <p:nvPr/>
        </p:nvSpPr>
        <p:spPr>
          <a:xfrm>
            <a:off x="2698220" y="1534158"/>
            <a:ext cx="2955925" cy="313932"/>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Refreshed quarterly</a:t>
            </a:r>
          </a:p>
        </p:txBody>
      </p:sp>
      <p:sp>
        <p:nvSpPr>
          <p:cNvPr id="39" name="TextBox 38">
            <a:extLst>
              <a:ext uri="{FF2B5EF4-FFF2-40B4-BE49-F238E27FC236}">
                <a16:creationId xmlns:a16="http://schemas.microsoft.com/office/drawing/2014/main" id="{2EA537B6-3601-4733-8177-826834289071}"/>
              </a:ext>
            </a:extLst>
          </p:cNvPr>
          <p:cNvSpPr txBox="1"/>
          <p:nvPr/>
        </p:nvSpPr>
        <p:spPr>
          <a:xfrm>
            <a:off x="2700865" y="2211046"/>
            <a:ext cx="8674100" cy="313932"/>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Adjusted continuously as BAU</a:t>
            </a:r>
          </a:p>
        </p:txBody>
      </p:sp>
      <p:sp>
        <p:nvSpPr>
          <p:cNvPr id="41" name="TextBox 40">
            <a:extLst>
              <a:ext uri="{FF2B5EF4-FFF2-40B4-BE49-F238E27FC236}">
                <a16:creationId xmlns:a16="http://schemas.microsoft.com/office/drawing/2014/main" id="{1F8862CE-1F25-4C18-ADA8-ACE414F5354E}"/>
              </a:ext>
            </a:extLst>
          </p:cNvPr>
          <p:cNvSpPr txBox="1"/>
          <p:nvPr/>
        </p:nvSpPr>
        <p:spPr>
          <a:xfrm>
            <a:off x="2700865" y="2709307"/>
            <a:ext cx="8674100" cy="535531"/>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600" b="0" i="0" u="none" strike="noStrike" kern="1200" cap="none" spc="0" normalizeH="0" baseline="0" noProof="0" err="1">
                <a:ln>
                  <a:noFill/>
                </a:ln>
                <a:solidFill>
                  <a:srgbClr val="000000"/>
                </a:solidFill>
                <a:effectLst/>
                <a:uLnTx/>
                <a:uFillTx/>
                <a:latin typeface="Roboto" panose="02000000000000000000" pitchFamily="2" charset="0"/>
                <a:ea typeface="Roboto" panose="02000000000000000000" pitchFamily="2" charset="0"/>
                <a:cs typeface="+mn-cs"/>
              </a:rPr>
              <a:t>RECCo</a:t>
            </a: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 and the Code Manager run Epics as projects – plan and approach bespoke to the subject matter, including stakeholder engagement</a:t>
            </a:r>
          </a:p>
        </p:txBody>
      </p:sp>
      <p:sp>
        <p:nvSpPr>
          <p:cNvPr id="43" name="TextBox 42">
            <a:extLst>
              <a:ext uri="{FF2B5EF4-FFF2-40B4-BE49-F238E27FC236}">
                <a16:creationId xmlns:a16="http://schemas.microsoft.com/office/drawing/2014/main" id="{1F268206-E843-4576-90BF-5DC0C3E36855}"/>
              </a:ext>
            </a:extLst>
          </p:cNvPr>
          <p:cNvSpPr txBox="1"/>
          <p:nvPr/>
        </p:nvSpPr>
        <p:spPr>
          <a:xfrm>
            <a:off x="2743200" y="3320047"/>
            <a:ext cx="4824919" cy="599651"/>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Epic projects likely to have standard stages:</a:t>
            </a:r>
          </a:p>
          <a:p>
            <a:pPr marL="457200" marR="0" lvl="1" indent="0" algn="l" defTabSz="914400" rtl="0" eaLnBrk="1" fontAlgn="auto" latinLnBrk="0" hangingPunct="1">
              <a:lnSpc>
                <a:spcPct val="90000"/>
              </a:lnSpc>
              <a:spcBef>
                <a:spcPts val="500"/>
              </a:spcBef>
              <a:spcAft>
                <a:spcPts val="0"/>
              </a:spcAft>
              <a:buClr>
                <a:srgbClr val="70ADA3"/>
              </a:buClr>
              <a:buSzTx/>
              <a:buFontTx/>
              <a:buNone/>
              <a:tabLst/>
              <a:defRPr/>
            </a:pPr>
            <a:r>
              <a:rPr kumimoji="0" lang="en-GB" sz="16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Discovery</a:t>
            </a:r>
          </a:p>
        </p:txBody>
      </p:sp>
      <p:sp>
        <p:nvSpPr>
          <p:cNvPr id="47" name="TextBox 46">
            <a:extLst>
              <a:ext uri="{FF2B5EF4-FFF2-40B4-BE49-F238E27FC236}">
                <a16:creationId xmlns:a16="http://schemas.microsoft.com/office/drawing/2014/main" id="{7A1BACBD-48B6-43D5-BD73-5B4256DE889A}"/>
              </a:ext>
            </a:extLst>
          </p:cNvPr>
          <p:cNvSpPr txBox="1"/>
          <p:nvPr/>
        </p:nvSpPr>
        <p:spPr>
          <a:xfrm>
            <a:off x="8387249" y="3600487"/>
            <a:ext cx="3626069" cy="313932"/>
          </a:xfrm>
          <a:prstGeom prst="rect">
            <a:avLst/>
          </a:prstGeom>
          <a:noFill/>
        </p:spPr>
        <p:txBody>
          <a:bodyPr wrap="square">
            <a:spAutoFit/>
          </a:bodyPr>
          <a:lstStyle/>
          <a:p>
            <a:pPr marL="457200" marR="0" lvl="1" indent="0" algn="l" defTabSz="914400" rtl="0" eaLnBrk="1" fontAlgn="auto" latinLnBrk="0" hangingPunct="1">
              <a:lnSpc>
                <a:spcPct val="90000"/>
              </a:lnSpc>
              <a:spcBef>
                <a:spcPts val="500"/>
              </a:spcBef>
              <a:spcAft>
                <a:spcPts val="0"/>
              </a:spcAft>
              <a:buClr>
                <a:srgbClr val="70ADA3"/>
              </a:buClr>
              <a:buSzTx/>
              <a:buFontTx/>
              <a:buNone/>
              <a:tabLst/>
              <a:defRPr/>
            </a:pPr>
            <a:r>
              <a:rPr kumimoji="0" lang="en-GB" sz="16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Recommendations for change</a:t>
            </a:r>
          </a:p>
        </p:txBody>
      </p:sp>
      <p:sp>
        <p:nvSpPr>
          <p:cNvPr id="49" name="TextBox 48">
            <a:extLst>
              <a:ext uri="{FF2B5EF4-FFF2-40B4-BE49-F238E27FC236}">
                <a16:creationId xmlns:a16="http://schemas.microsoft.com/office/drawing/2014/main" id="{18ED1D76-628F-4A5E-811A-606E64AF64E6}"/>
              </a:ext>
            </a:extLst>
          </p:cNvPr>
          <p:cNvSpPr txBox="1"/>
          <p:nvPr/>
        </p:nvSpPr>
        <p:spPr>
          <a:xfrm>
            <a:off x="4444073" y="3619872"/>
            <a:ext cx="3806300" cy="313932"/>
          </a:xfrm>
          <a:prstGeom prst="rect">
            <a:avLst/>
          </a:prstGeom>
          <a:noFill/>
        </p:spPr>
        <p:txBody>
          <a:bodyPr wrap="square">
            <a:spAutoFit/>
          </a:bodyPr>
          <a:lstStyle/>
          <a:p>
            <a:pPr marL="457200" marR="0" lvl="1" indent="0" algn="l" defTabSz="914400" rtl="0" eaLnBrk="1" fontAlgn="auto" latinLnBrk="0" hangingPunct="1">
              <a:lnSpc>
                <a:spcPct val="90000"/>
              </a:lnSpc>
              <a:spcBef>
                <a:spcPts val="500"/>
              </a:spcBef>
              <a:spcAft>
                <a:spcPts val="0"/>
              </a:spcAft>
              <a:buClr>
                <a:srgbClr val="70ADA3"/>
              </a:buClr>
              <a:buSzTx/>
              <a:buFontTx/>
              <a:buNone/>
              <a:tabLst/>
              <a:defRPr/>
            </a:pPr>
            <a:r>
              <a:rPr kumimoji="0" lang="en-GB" sz="16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Analysis / solution development</a:t>
            </a:r>
          </a:p>
        </p:txBody>
      </p:sp>
      <p:sp>
        <p:nvSpPr>
          <p:cNvPr id="51" name="TextBox 50">
            <a:extLst>
              <a:ext uri="{FF2B5EF4-FFF2-40B4-BE49-F238E27FC236}">
                <a16:creationId xmlns:a16="http://schemas.microsoft.com/office/drawing/2014/main" id="{D2F93EB3-F037-4CE3-8E33-EF40686DC47E}"/>
              </a:ext>
            </a:extLst>
          </p:cNvPr>
          <p:cNvSpPr txBox="1"/>
          <p:nvPr/>
        </p:nvSpPr>
        <p:spPr>
          <a:xfrm>
            <a:off x="2698220" y="4130788"/>
            <a:ext cx="5300152" cy="313929"/>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CPs raised as required based on the recommendations</a:t>
            </a:r>
          </a:p>
        </p:txBody>
      </p:sp>
      <p:sp>
        <p:nvSpPr>
          <p:cNvPr id="53" name="TextBox 52">
            <a:extLst>
              <a:ext uri="{FF2B5EF4-FFF2-40B4-BE49-F238E27FC236}">
                <a16:creationId xmlns:a16="http://schemas.microsoft.com/office/drawing/2014/main" id="{354612AC-805E-4F25-A607-95F5F07BF1BB}"/>
              </a:ext>
            </a:extLst>
          </p:cNvPr>
          <p:cNvSpPr txBox="1"/>
          <p:nvPr/>
        </p:nvSpPr>
        <p:spPr>
          <a:xfrm>
            <a:off x="2698220" y="4719094"/>
            <a:ext cx="7087806" cy="535531"/>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CP process progresses as now – with less effort required on solution development, but impact assessment and consultation carried out</a:t>
            </a:r>
          </a:p>
        </p:txBody>
      </p:sp>
      <p:sp>
        <p:nvSpPr>
          <p:cNvPr id="55" name="TextBox 54">
            <a:extLst>
              <a:ext uri="{FF2B5EF4-FFF2-40B4-BE49-F238E27FC236}">
                <a16:creationId xmlns:a16="http://schemas.microsoft.com/office/drawing/2014/main" id="{868369E3-661C-4B04-AB66-5E0E4F47DEBD}"/>
              </a:ext>
            </a:extLst>
          </p:cNvPr>
          <p:cNvSpPr txBox="1"/>
          <p:nvPr/>
        </p:nvSpPr>
        <p:spPr>
          <a:xfrm>
            <a:off x="2698220" y="5390621"/>
            <a:ext cx="11036300" cy="313932"/>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‘Backlog’ maintained with items for future consideration / progression</a:t>
            </a:r>
          </a:p>
        </p:txBody>
      </p:sp>
      <p:sp>
        <p:nvSpPr>
          <p:cNvPr id="57" name="TextBox 56">
            <a:extLst>
              <a:ext uri="{FF2B5EF4-FFF2-40B4-BE49-F238E27FC236}">
                <a16:creationId xmlns:a16="http://schemas.microsoft.com/office/drawing/2014/main" id="{36B8CF1F-2901-45E5-B5F2-5E5E191783D4}"/>
              </a:ext>
            </a:extLst>
          </p:cNvPr>
          <p:cNvSpPr txBox="1"/>
          <p:nvPr/>
        </p:nvSpPr>
        <p:spPr>
          <a:xfrm>
            <a:off x="2743200" y="5957344"/>
            <a:ext cx="7782128" cy="535531"/>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Information available on progress of the Epics, the timeline and the backlog; committee updates</a:t>
            </a:r>
            <a:r>
              <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 feedback methods</a:t>
            </a: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pic>
        <p:nvPicPr>
          <p:cNvPr id="61" name="Graphic 60" descr="Raised hand with solid fill">
            <a:extLst>
              <a:ext uri="{FF2B5EF4-FFF2-40B4-BE49-F238E27FC236}">
                <a16:creationId xmlns:a16="http://schemas.microsoft.com/office/drawing/2014/main" id="{C7FD8226-27E8-4D26-8B6B-E7EAF5888380}"/>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1097350" y="4078638"/>
            <a:ext cx="421103" cy="421103"/>
          </a:xfrm>
          <a:prstGeom prst="rect">
            <a:avLst/>
          </a:prstGeom>
        </p:spPr>
      </p:pic>
      <p:sp>
        <p:nvSpPr>
          <p:cNvPr id="4" name="Arrow: Right 3">
            <a:extLst>
              <a:ext uri="{FF2B5EF4-FFF2-40B4-BE49-F238E27FC236}">
                <a16:creationId xmlns:a16="http://schemas.microsoft.com/office/drawing/2014/main" id="{132F7A2F-7C26-4A75-B691-04C7A35A9A7B}"/>
              </a:ext>
            </a:extLst>
          </p:cNvPr>
          <p:cNvSpPr/>
          <p:nvPr/>
        </p:nvSpPr>
        <p:spPr>
          <a:xfrm>
            <a:off x="4359993" y="3700032"/>
            <a:ext cx="432724" cy="171014"/>
          </a:xfrm>
          <a:prstGeom prst="rightArrow">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Arrow: Right 37">
            <a:extLst>
              <a:ext uri="{FF2B5EF4-FFF2-40B4-BE49-F238E27FC236}">
                <a16:creationId xmlns:a16="http://schemas.microsoft.com/office/drawing/2014/main" id="{9AADE2C8-6416-4C6A-AF34-A5E4FC276A94}"/>
              </a:ext>
            </a:extLst>
          </p:cNvPr>
          <p:cNvSpPr/>
          <p:nvPr/>
        </p:nvSpPr>
        <p:spPr>
          <a:xfrm>
            <a:off x="8292655" y="3681418"/>
            <a:ext cx="432724" cy="171014"/>
          </a:xfrm>
          <a:prstGeom prst="rightArrow">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93548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00898-66C3-4EC1-8663-DD67555888D5}"/>
              </a:ext>
            </a:extLst>
          </p:cNvPr>
          <p:cNvSpPr>
            <a:spLocks noGrp="1"/>
          </p:cNvSpPr>
          <p:nvPr>
            <p:ph type="title"/>
          </p:nvPr>
        </p:nvSpPr>
        <p:spPr/>
        <p:txBody>
          <a:bodyPr/>
          <a:lstStyle/>
          <a:p>
            <a:r>
              <a:rPr lang="en-GB"/>
              <a:t>What the roadmap is not</a:t>
            </a:r>
          </a:p>
        </p:txBody>
      </p:sp>
      <p:pic>
        <p:nvPicPr>
          <p:cNvPr id="5" name="Picture Placeholder 4">
            <a:extLst>
              <a:ext uri="{FF2B5EF4-FFF2-40B4-BE49-F238E27FC236}">
                <a16:creationId xmlns:a16="http://schemas.microsoft.com/office/drawing/2014/main" id="{40F19739-D526-42DF-8016-78440715B998}"/>
              </a:ext>
            </a:extLst>
          </p:cNvPr>
          <p:cNvPicPr>
            <a:picLocks noGrp="1" noChangeAspect="1"/>
          </p:cNvPicPr>
          <p:nvPr>
            <p:ph type="pic" sz="quarter" idx="10"/>
          </p:nvPr>
        </p:nvPicPr>
        <p:blipFill>
          <a:blip r:embed="rId2"/>
          <a:srcRect l="16957" r="16957"/>
          <a:stretch>
            <a:fillRect/>
          </a:stretch>
        </p:blipFill>
        <p:spPr>
          <a:xfrm>
            <a:off x="1465264" y="1773238"/>
            <a:ext cx="2491254" cy="4460875"/>
          </a:xfrm>
          <a:prstGeom prst="rect">
            <a:avLst/>
          </a:prstGeom>
        </p:spPr>
      </p:pic>
      <p:sp>
        <p:nvSpPr>
          <p:cNvPr id="6" name="Rectangle 5">
            <a:extLst>
              <a:ext uri="{FF2B5EF4-FFF2-40B4-BE49-F238E27FC236}">
                <a16:creationId xmlns:a16="http://schemas.microsoft.com/office/drawing/2014/main" id="{73A8B6B4-1EB7-48FA-97FD-C0983E4FBEDB}"/>
              </a:ext>
            </a:extLst>
          </p:cNvPr>
          <p:cNvSpPr/>
          <p:nvPr/>
        </p:nvSpPr>
        <p:spPr>
          <a:xfrm>
            <a:off x="1465264" y="1773238"/>
            <a:ext cx="2491254" cy="4460875"/>
          </a:xfrm>
          <a:prstGeom prst="rect">
            <a:avLst/>
          </a:prstGeom>
          <a:solidFill>
            <a:srgbClr val="4E887E">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FA591674-17DC-4181-AC22-C7AD6E3A5CEE}"/>
              </a:ext>
            </a:extLst>
          </p:cNvPr>
          <p:cNvSpPr txBox="1"/>
          <p:nvPr/>
        </p:nvSpPr>
        <p:spPr>
          <a:xfrm>
            <a:off x="1520626" y="4279900"/>
            <a:ext cx="18542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THE ROADMAP IS NOT</a:t>
            </a:r>
          </a:p>
        </p:txBody>
      </p:sp>
      <p:sp>
        <p:nvSpPr>
          <p:cNvPr id="8" name="Isosceles Triangle 7">
            <a:extLst>
              <a:ext uri="{FF2B5EF4-FFF2-40B4-BE49-F238E27FC236}">
                <a16:creationId xmlns:a16="http://schemas.microsoft.com/office/drawing/2014/main" id="{7E7A9759-39D8-4410-9CB9-E2BCA4A908BC}"/>
              </a:ext>
            </a:extLst>
          </p:cNvPr>
          <p:cNvSpPr/>
          <p:nvPr/>
        </p:nvSpPr>
        <p:spPr>
          <a:xfrm rot="16200000">
            <a:off x="3769545" y="2117114"/>
            <a:ext cx="200823" cy="173123"/>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Isosceles Triangle 8">
            <a:extLst>
              <a:ext uri="{FF2B5EF4-FFF2-40B4-BE49-F238E27FC236}">
                <a16:creationId xmlns:a16="http://schemas.microsoft.com/office/drawing/2014/main" id="{827172EF-028F-4898-A6F6-74C342FEE44A}"/>
              </a:ext>
            </a:extLst>
          </p:cNvPr>
          <p:cNvSpPr/>
          <p:nvPr/>
        </p:nvSpPr>
        <p:spPr>
          <a:xfrm rot="16200000">
            <a:off x="3769545" y="3016230"/>
            <a:ext cx="200823" cy="173123"/>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Isosceles Triangle 9">
            <a:extLst>
              <a:ext uri="{FF2B5EF4-FFF2-40B4-BE49-F238E27FC236}">
                <a16:creationId xmlns:a16="http://schemas.microsoft.com/office/drawing/2014/main" id="{DFC3BB71-DBE5-4102-AD8E-6F0501C91BDC}"/>
              </a:ext>
            </a:extLst>
          </p:cNvPr>
          <p:cNvSpPr/>
          <p:nvPr/>
        </p:nvSpPr>
        <p:spPr>
          <a:xfrm rot="16200000">
            <a:off x="3769545" y="4814462"/>
            <a:ext cx="200823" cy="173123"/>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Isosceles Triangle 10">
            <a:extLst>
              <a:ext uri="{FF2B5EF4-FFF2-40B4-BE49-F238E27FC236}">
                <a16:creationId xmlns:a16="http://schemas.microsoft.com/office/drawing/2014/main" id="{3999D107-901C-416E-B4E0-8DABCC37D7A4}"/>
              </a:ext>
            </a:extLst>
          </p:cNvPr>
          <p:cNvSpPr/>
          <p:nvPr/>
        </p:nvSpPr>
        <p:spPr>
          <a:xfrm rot="16200000">
            <a:off x="3769545" y="5713578"/>
            <a:ext cx="200823" cy="173123"/>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Isosceles Triangle 11">
            <a:extLst>
              <a:ext uri="{FF2B5EF4-FFF2-40B4-BE49-F238E27FC236}">
                <a16:creationId xmlns:a16="http://schemas.microsoft.com/office/drawing/2014/main" id="{CBDF500D-F39D-44DE-8E69-6BC98A71125D}"/>
              </a:ext>
            </a:extLst>
          </p:cNvPr>
          <p:cNvSpPr/>
          <p:nvPr/>
        </p:nvSpPr>
        <p:spPr>
          <a:xfrm rot="16200000">
            <a:off x="3769545" y="3915346"/>
            <a:ext cx="200823" cy="173123"/>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4EB107E1-0585-4F83-A095-C05919DEA11F}"/>
              </a:ext>
            </a:extLst>
          </p:cNvPr>
          <p:cNvSpPr txBox="1"/>
          <p:nvPr/>
        </p:nvSpPr>
        <p:spPr>
          <a:xfrm>
            <a:off x="5356186" y="2032859"/>
            <a:ext cx="4530882" cy="313932"/>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
                <a:srgbClr val="70ADA3"/>
              </a:buClr>
              <a:buSzTx/>
              <a:buFontTx/>
              <a:buNone/>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 way to reduce the volume of change</a:t>
            </a:r>
          </a:p>
        </p:txBody>
      </p:sp>
      <p:sp>
        <p:nvSpPr>
          <p:cNvPr id="16" name="TextBox 15">
            <a:extLst>
              <a:ext uri="{FF2B5EF4-FFF2-40B4-BE49-F238E27FC236}">
                <a16:creationId xmlns:a16="http://schemas.microsoft.com/office/drawing/2014/main" id="{2583B4B8-EC5F-4415-BD9B-A52C12ED6EBF}"/>
              </a:ext>
            </a:extLst>
          </p:cNvPr>
          <p:cNvSpPr txBox="1"/>
          <p:nvPr/>
        </p:nvSpPr>
        <p:spPr>
          <a:xfrm>
            <a:off x="5356186" y="2918125"/>
            <a:ext cx="5037200"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 way to stop CPs being raised</a:t>
            </a:r>
          </a:p>
        </p:txBody>
      </p:sp>
      <p:sp>
        <p:nvSpPr>
          <p:cNvPr id="18" name="TextBox 17">
            <a:extLst>
              <a:ext uri="{FF2B5EF4-FFF2-40B4-BE49-F238E27FC236}">
                <a16:creationId xmlns:a16="http://schemas.microsoft.com/office/drawing/2014/main" id="{FDAC3575-840C-4B0F-97DC-B30D14850FD8}"/>
              </a:ext>
            </a:extLst>
          </p:cNvPr>
          <p:cNvSpPr txBox="1"/>
          <p:nvPr/>
        </p:nvSpPr>
        <p:spPr>
          <a:xfrm>
            <a:off x="5356186" y="3828165"/>
            <a:ext cx="5211818"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 duplication of the change process</a:t>
            </a:r>
          </a:p>
        </p:txBody>
      </p:sp>
      <p:sp>
        <p:nvSpPr>
          <p:cNvPr id="20" name="TextBox 19">
            <a:extLst>
              <a:ext uri="{FF2B5EF4-FFF2-40B4-BE49-F238E27FC236}">
                <a16:creationId xmlns:a16="http://schemas.microsoft.com/office/drawing/2014/main" id="{F1095B57-12CD-4B4D-B1F6-35A1338262C4}"/>
              </a:ext>
            </a:extLst>
          </p:cNvPr>
          <p:cNvSpPr txBox="1"/>
          <p:nvPr/>
        </p:nvSpPr>
        <p:spPr>
          <a:xfrm>
            <a:off x="5405389" y="4716357"/>
            <a:ext cx="4987997"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 standalone paper exercise</a:t>
            </a:r>
          </a:p>
        </p:txBody>
      </p:sp>
      <p:sp>
        <p:nvSpPr>
          <p:cNvPr id="22" name="TextBox 21">
            <a:extLst>
              <a:ext uri="{FF2B5EF4-FFF2-40B4-BE49-F238E27FC236}">
                <a16:creationId xmlns:a16="http://schemas.microsoft.com/office/drawing/2014/main" id="{23FF0E4A-C9F7-4EFE-BC2A-C02A91FCBF88}"/>
              </a:ext>
            </a:extLst>
          </p:cNvPr>
          <p:cNvSpPr txBox="1"/>
          <p:nvPr/>
        </p:nvSpPr>
        <p:spPr>
          <a:xfrm>
            <a:off x="5405389" y="5665493"/>
            <a:ext cx="4133458"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Set in stone for the year</a:t>
            </a:r>
          </a:p>
        </p:txBody>
      </p:sp>
      <p:sp>
        <p:nvSpPr>
          <p:cNvPr id="23" name="Rectangle 22">
            <a:extLst>
              <a:ext uri="{FF2B5EF4-FFF2-40B4-BE49-F238E27FC236}">
                <a16:creationId xmlns:a16="http://schemas.microsoft.com/office/drawing/2014/main" id="{F53968A8-F76A-45D5-B0D1-E0B99C10391E}"/>
              </a:ext>
            </a:extLst>
          </p:cNvPr>
          <p:cNvSpPr/>
          <p:nvPr/>
        </p:nvSpPr>
        <p:spPr>
          <a:xfrm>
            <a:off x="1465264" y="1773238"/>
            <a:ext cx="8262936" cy="4460875"/>
          </a:xfrm>
          <a:prstGeom prst="rect">
            <a:avLst/>
          </a:prstGeom>
          <a:noFill/>
          <a:ln w="19050">
            <a:solidFill>
              <a:srgbClr val="4E88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5" name="Straight Connector 24">
            <a:extLst>
              <a:ext uri="{FF2B5EF4-FFF2-40B4-BE49-F238E27FC236}">
                <a16:creationId xmlns:a16="http://schemas.microsoft.com/office/drawing/2014/main" id="{4B1B2E8D-0232-43D9-9007-F6B7BA2B3153}"/>
              </a:ext>
            </a:extLst>
          </p:cNvPr>
          <p:cNvCxnSpPr>
            <a:stCxn id="8" idx="3"/>
          </p:cNvCxnSpPr>
          <p:nvPr/>
        </p:nvCxnSpPr>
        <p:spPr>
          <a:xfrm flipV="1">
            <a:off x="3956518" y="2203450"/>
            <a:ext cx="1167932" cy="225"/>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F316E87-1981-497E-910E-88B8D48F845B}"/>
              </a:ext>
            </a:extLst>
          </p:cNvPr>
          <p:cNvCxnSpPr/>
          <p:nvPr/>
        </p:nvCxnSpPr>
        <p:spPr>
          <a:xfrm flipV="1">
            <a:off x="3956518" y="3102791"/>
            <a:ext cx="1167932" cy="225"/>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947CC59-3B34-4848-8626-2018EB39F375}"/>
              </a:ext>
            </a:extLst>
          </p:cNvPr>
          <p:cNvCxnSpPr/>
          <p:nvPr/>
        </p:nvCxnSpPr>
        <p:spPr>
          <a:xfrm flipV="1">
            <a:off x="3956518" y="4007259"/>
            <a:ext cx="1167932" cy="225"/>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0063C83-B01D-446C-92D4-C4D229604C2A}"/>
              </a:ext>
            </a:extLst>
          </p:cNvPr>
          <p:cNvCxnSpPr/>
          <p:nvPr/>
        </p:nvCxnSpPr>
        <p:spPr>
          <a:xfrm flipV="1">
            <a:off x="3956518" y="4895531"/>
            <a:ext cx="1167932" cy="225"/>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58EA2C3-7353-49DA-B58E-A326080052D1}"/>
              </a:ext>
            </a:extLst>
          </p:cNvPr>
          <p:cNvCxnSpPr/>
          <p:nvPr/>
        </p:nvCxnSpPr>
        <p:spPr>
          <a:xfrm flipV="1">
            <a:off x="3956518" y="5799999"/>
            <a:ext cx="1167932" cy="225"/>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9EC9B4B7-EE9D-4D49-AB36-D9834FA2624D}"/>
              </a:ext>
            </a:extLst>
          </p:cNvPr>
          <p:cNvSpPr/>
          <p:nvPr/>
        </p:nvSpPr>
        <p:spPr>
          <a:xfrm>
            <a:off x="5356186" y="2507151"/>
            <a:ext cx="3852000" cy="21600"/>
          </a:xfrm>
          <a:prstGeom prst="rect">
            <a:avLst/>
          </a:prstGeom>
          <a:gradFill flip="none" rotWithShape="1">
            <a:gsLst>
              <a:gs pos="0">
                <a:schemeClr val="accent3">
                  <a:lumMod val="50000"/>
                </a:schemeClr>
              </a:gs>
              <a:gs pos="32000">
                <a:schemeClr val="accent3">
                  <a:lumMod val="60000"/>
                  <a:lumOff val="40000"/>
                </a:schemeClr>
              </a:gs>
              <a:gs pos="95000">
                <a:srgbClr val="E2EFE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5ABC97C5-53C4-4656-AAF0-2AA616FCA5F6}"/>
              </a:ext>
            </a:extLst>
          </p:cNvPr>
          <p:cNvSpPr/>
          <p:nvPr/>
        </p:nvSpPr>
        <p:spPr>
          <a:xfrm>
            <a:off x="5405389" y="3531622"/>
            <a:ext cx="3852000" cy="21600"/>
          </a:xfrm>
          <a:prstGeom prst="rect">
            <a:avLst/>
          </a:prstGeom>
          <a:gradFill flip="none" rotWithShape="1">
            <a:gsLst>
              <a:gs pos="0">
                <a:schemeClr val="accent3">
                  <a:lumMod val="50000"/>
                </a:schemeClr>
              </a:gs>
              <a:gs pos="32000">
                <a:schemeClr val="accent3">
                  <a:lumMod val="60000"/>
                  <a:lumOff val="40000"/>
                </a:schemeClr>
              </a:gs>
              <a:gs pos="95000">
                <a:srgbClr val="E2EFE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86C98EBA-2906-4F8F-BE2C-3BB9A9BF84E9}"/>
              </a:ext>
            </a:extLst>
          </p:cNvPr>
          <p:cNvSpPr/>
          <p:nvPr/>
        </p:nvSpPr>
        <p:spPr>
          <a:xfrm>
            <a:off x="5424865" y="4410956"/>
            <a:ext cx="3852000" cy="21600"/>
          </a:xfrm>
          <a:prstGeom prst="rect">
            <a:avLst/>
          </a:prstGeom>
          <a:gradFill flip="none" rotWithShape="1">
            <a:gsLst>
              <a:gs pos="0">
                <a:schemeClr val="accent3">
                  <a:lumMod val="50000"/>
                </a:schemeClr>
              </a:gs>
              <a:gs pos="32000">
                <a:schemeClr val="accent3">
                  <a:lumMod val="60000"/>
                  <a:lumOff val="40000"/>
                </a:schemeClr>
              </a:gs>
              <a:gs pos="95000">
                <a:srgbClr val="E2EFE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A3D09A95-C8CF-4AF5-A784-20C45100BD8C}"/>
              </a:ext>
            </a:extLst>
          </p:cNvPr>
          <p:cNvSpPr/>
          <p:nvPr/>
        </p:nvSpPr>
        <p:spPr>
          <a:xfrm>
            <a:off x="5474068" y="5435427"/>
            <a:ext cx="3852000" cy="21600"/>
          </a:xfrm>
          <a:prstGeom prst="rect">
            <a:avLst/>
          </a:prstGeom>
          <a:gradFill flip="none" rotWithShape="1">
            <a:gsLst>
              <a:gs pos="0">
                <a:schemeClr val="accent3">
                  <a:lumMod val="50000"/>
                </a:schemeClr>
              </a:gs>
              <a:gs pos="32000">
                <a:schemeClr val="accent3">
                  <a:lumMod val="60000"/>
                  <a:lumOff val="40000"/>
                </a:schemeClr>
              </a:gs>
              <a:gs pos="95000">
                <a:srgbClr val="E2EFE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4276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15F19-0F83-4F01-9EEF-D51951897225}"/>
              </a:ext>
            </a:extLst>
          </p:cNvPr>
          <p:cNvSpPr>
            <a:spLocks noGrp="1"/>
          </p:cNvSpPr>
          <p:nvPr>
            <p:ph type="title"/>
          </p:nvPr>
        </p:nvSpPr>
        <p:spPr>
          <a:xfrm>
            <a:off x="869731" y="407317"/>
            <a:ext cx="9284855" cy="660111"/>
          </a:xfrm>
        </p:spPr>
        <p:txBody>
          <a:bodyPr/>
          <a:lstStyle/>
          <a:p>
            <a:r>
              <a:rPr lang="en-GB"/>
              <a:t>What if I…</a:t>
            </a:r>
          </a:p>
        </p:txBody>
      </p:sp>
      <p:pic>
        <p:nvPicPr>
          <p:cNvPr id="5" name="Picture 4">
            <a:extLst>
              <a:ext uri="{FF2B5EF4-FFF2-40B4-BE49-F238E27FC236}">
                <a16:creationId xmlns:a16="http://schemas.microsoft.com/office/drawing/2014/main" id="{6DC79160-4579-45BF-883E-C2808518401B}"/>
              </a:ext>
            </a:extLst>
          </p:cNvPr>
          <p:cNvPicPr>
            <a:picLocks noChangeAspect="1"/>
          </p:cNvPicPr>
          <p:nvPr/>
        </p:nvPicPr>
        <p:blipFill>
          <a:blip r:embed="rId2"/>
          <a:stretch>
            <a:fillRect/>
          </a:stretch>
        </p:blipFill>
        <p:spPr>
          <a:xfrm>
            <a:off x="1460619" y="1725405"/>
            <a:ext cx="2491254" cy="4460650"/>
          </a:xfrm>
          <a:prstGeom prst="rect">
            <a:avLst/>
          </a:prstGeom>
        </p:spPr>
      </p:pic>
      <p:sp>
        <p:nvSpPr>
          <p:cNvPr id="7" name="Rectangle 6">
            <a:extLst>
              <a:ext uri="{FF2B5EF4-FFF2-40B4-BE49-F238E27FC236}">
                <a16:creationId xmlns:a16="http://schemas.microsoft.com/office/drawing/2014/main" id="{E5E27297-E7F2-4C3C-9B71-6997C0F90F8C}"/>
              </a:ext>
            </a:extLst>
          </p:cNvPr>
          <p:cNvSpPr/>
          <p:nvPr/>
        </p:nvSpPr>
        <p:spPr>
          <a:xfrm>
            <a:off x="1460619" y="1728988"/>
            <a:ext cx="2491254" cy="4460875"/>
          </a:xfrm>
          <a:prstGeom prst="rect">
            <a:avLst/>
          </a:prstGeom>
          <a:solidFill>
            <a:srgbClr val="4E887E">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414D6358-6E4D-4269-92A8-9F3DD212FD2B}"/>
              </a:ext>
            </a:extLst>
          </p:cNvPr>
          <p:cNvSpPr txBox="1"/>
          <p:nvPr/>
        </p:nvSpPr>
        <p:spPr>
          <a:xfrm>
            <a:off x="1515981" y="4705036"/>
            <a:ext cx="18542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WHAT IF I…</a:t>
            </a:r>
          </a:p>
        </p:txBody>
      </p:sp>
      <p:sp>
        <p:nvSpPr>
          <p:cNvPr id="9" name="Isosceles Triangle 8">
            <a:extLst>
              <a:ext uri="{FF2B5EF4-FFF2-40B4-BE49-F238E27FC236}">
                <a16:creationId xmlns:a16="http://schemas.microsoft.com/office/drawing/2014/main" id="{2BF87126-6AD8-4327-860F-601507DE678A}"/>
              </a:ext>
            </a:extLst>
          </p:cNvPr>
          <p:cNvSpPr/>
          <p:nvPr/>
        </p:nvSpPr>
        <p:spPr>
          <a:xfrm rot="16200000">
            <a:off x="3764900" y="2804999"/>
            <a:ext cx="200823" cy="173123"/>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Isosceles Triangle 9">
            <a:extLst>
              <a:ext uri="{FF2B5EF4-FFF2-40B4-BE49-F238E27FC236}">
                <a16:creationId xmlns:a16="http://schemas.microsoft.com/office/drawing/2014/main" id="{6AFAC07C-333A-46F9-A383-5AC1F999F3B3}"/>
              </a:ext>
            </a:extLst>
          </p:cNvPr>
          <p:cNvSpPr/>
          <p:nvPr/>
        </p:nvSpPr>
        <p:spPr>
          <a:xfrm rot="16200000">
            <a:off x="3764900" y="3704115"/>
            <a:ext cx="200823" cy="173123"/>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Isosceles Triangle 12">
            <a:extLst>
              <a:ext uri="{FF2B5EF4-FFF2-40B4-BE49-F238E27FC236}">
                <a16:creationId xmlns:a16="http://schemas.microsoft.com/office/drawing/2014/main" id="{D4A6B4FC-93E2-462C-B64A-E85FDAA78D82}"/>
              </a:ext>
            </a:extLst>
          </p:cNvPr>
          <p:cNvSpPr/>
          <p:nvPr/>
        </p:nvSpPr>
        <p:spPr>
          <a:xfrm rot="16200000">
            <a:off x="3764900" y="4603231"/>
            <a:ext cx="200823" cy="173123"/>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090472A7-1DC3-4235-83F5-02EA6EF891E6}"/>
              </a:ext>
            </a:extLst>
          </p:cNvPr>
          <p:cNvSpPr txBox="1"/>
          <p:nvPr/>
        </p:nvSpPr>
        <p:spPr>
          <a:xfrm>
            <a:off x="5351541" y="2720744"/>
            <a:ext cx="4530882" cy="535531"/>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
                <a:srgbClr val="70ADA3"/>
              </a:buClr>
              <a:buSzTx/>
              <a:buFontTx/>
              <a:buNone/>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…have an issue or idea that fits into a theme on the roadmap?</a:t>
            </a:r>
          </a:p>
        </p:txBody>
      </p:sp>
      <p:sp>
        <p:nvSpPr>
          <p:cNvPr id="15" name="TextBox 14">
            <a:extLst>
              <a:ext uri="{FF2B5EF4-FFF2-40B4-BE49-F238E27FC236}">
                <a16:creationId xmlns:a16="http://schemas.microsoft.com/office/drawing/2014/main" id="{278D6CEA-41E5-4F27-AB41-9ACDED63AB71}"/>
              </a:ext>
            </a:extLst>
          </p:cNvPr>
          <p:cNvSpPr txBox="1"/>
          <p:nvPr/>
        </p:nvSpPr>
        <p:spPr>
          <a:xfrm>
            <a:off x="5351541" y="3606010"/>
            <a:ext cx="4267601"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…have an issue or idea that doesn’t fit into a theme on the roadmap?</a:t>
            </a:r>
          </a:p>
        </p:txBody>
      </p:sp>
      <p:sp>
        <p:nvSpPr>
          <p:cNvPr id="16" name="TextBox 15">
            <a:extLst>
              <a:ext uri="{FF2B5EF4-FFF2-40B4-BE49-F238E27FC236}">
                <a16:creationId xmlns:a16="http://schemas.microsoft.com/office/drawing/2014/main" id="{ECDE1275-5135-4641-AD24-451B0740DFEC}"/>
              </a:ext>
            </a:extLst>
          </p:cNvPr>
          <p:cNvSpPr txBox="1"/>
          <p:nvPr/>
        </p:nvSpPr>
        <p:spPr>
          <a:xfrm>
            <a:off x="5351541" y="4516050"/>
            <a:ext cx="4316652"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raised a CP that is in the early stages of the change process? </a:t>
            </a:r>
          </a:p>
        </p:txBody>
      </p:sp>
      <p:sp>
        <p:nvSpPr>
          <p:cNvPr id="19" name="Rectangle 18">
            <a:extLst>
              <a:ext uri="{FF2B5EF4-FFF2-40B4-BE49-F238E27FC236}">
                <a16:creationId xmlns:a16="http://schemas.microsoft.com/office/drawing/2014/main" id="{4D04BA4A-0647-4681-A0B0-4526C1FDBB24}"/>
              </a:ext>
            </a:extLst>
          </p:cNvPr>
          <p:cNvSpPr/>
          <p:nvPr/>
        </p:nvSpPr>
        <p:spPr>
          <a:xfrm>
            <a:off x="1460619" y="1725405"/>
            <a:ext cx="8421804" cy="4460875"/>
          </a:xfrm>
          <a:prstGeom prst="rect">
            <a:avLst/>
          </a:prstGeom>
          <a:noFill/>
          <a:ln w="19050">
            <a:solidFill>
              <a:srgbClr val="4E88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0" name="Straight Connector 19">
            <a:extLst>
              <a:ext uri="{FF2B5EF4-FFF2-40B4-BE49-F238E27FC236}">
                <a16:creationId xmlns:a16="http://schemas.microsoft.com/office/drawing/2014/main" id="{603C3934-8457-47CA-827C-A875A7B78FA1}"/>
              </a:ext>
            </a:extLst>
          </p:cNvPr>
          <p:cNvCxnSpPr>
            <a:stCxn id="9" idx="3"/>
          </p:cNvCxnSpPr>
          <p:nvPr/>
        </p:nvCxnSpPr>
        <p:spPr>
          <a:xfrm flipV="1">
            <a:off x="3951873" y="2891335"/>
            <a:ext cx="1167932" cy="225"/>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7D9D63F-F8F1-4A00-9C87-218022529F8E}"/>
              </a:ext>
            </a:extLst>
          </p:cNvPr>
          <p:cNvCxnSpPr/>
          <p:nvPr/>
        </p:nvCxnSpPr>
        <p:spPr>
          <a:xfrm flipV="1">
            <a:off x="3951873" y="3790676"/>
            <a:ext cx="1167932" cy="225"/>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4F48C4D-3B8D-46FC-9822-8CFD6EB1C82C}"/>
              </a:ext>
            </a:extLst>
          </p:cNvPr>
          <p:cNvCxnSpPr/>
          <p:nvPr/>
        </p:nvCxnSpPr>
        <p:spPr>
          <a:xfrm flipV="1">
            <a:off x="3951873" y="4695144"/>
            <a:ext cx="1167932" cy="225"/>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F64FF59E-7258-42FA-9962-56A6B7D75FFB}"/>
              </a:ext>
            </a:extLst>
          </p:cNvPr>
          <p:cNvSpPr/>
          <p:nvPr/>
        </p:nvSpPr>
        <p:spPr>
          <a:xfrm>
            <a:off x="5399241" y="4340668"/>
            <a:ext cx="3852000" cy="21600"/>
          </a:xfrm>
          <a:prstGeom prst="rect">
            <a:avLst/>
          </a:prstGeom>
          <a:gradFill flip="none" rotWithShape="1">
            <a:gsLst>
              <a:gs pos="0">
                <a:schemeClr val="accent3">
                  <a:lumMod val="50000"/>
                </a:schemeClr>
              </a:gs>
              <a:gs pos="32000">
                <a:schemeClr val="accent3">
                  <a:lumMod val="60000"/>
                  <a:lumOff val="40000"/>
                </a:schemeClr>
              </a:gs>
              <a:gs pos="95000">
                <a:srgbClr val="E2EFE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BE6C1CE4-E5FC-48EE-9924-6E4E9C7238E7}"/>
              </a:ext>
            </a:extLst>
          </p:cNvPr>
          <p:cNvSpPr/>
          <p:nvPr/>
        </p:nvSpPr>
        <p:spPr>
          <a:xfrm>
            <a:off x="5418717" y="3346335"/>
            <a:ext cx="3852000" cy="21600"/>
          </a:xfrm>
          <a:prstGeom prst="rect">
            <a:avLst/>
          </a:prstGeom>
          <a:gradFill flip="none" rotWithShape="1">
            <a:gsLst>
              <a:gs pos="0">
                <a:schemeClr val="accent3">
                  <a:lumMod val="50000"/>
                </a:schemeClr>
              </a:gs>
              <a:gs pos="32000">
                <a:schemeClr val="accent3">
                  <a:lumMod val="60000"/>
                  <a:lumOff val="40000"/>
                </a:schemeClr>
              </a:gs>
              <a:gs pos="95000">
                <a:srgbClr val="E2EFE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0990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DABF7E2-5422-4A0B-9B16-2C6AE8CB7B2D}"/>
              </a:ext>
            </a:extLst>
          </p:cNvPr>
          <p:cNvSpPr/>
          <p:nvPr/>
        </p:nvSpPr>
        <p:spPr>
          <a:xfrm>
            <a:off x="3186046" y="1645895"/>
            <a:ext cx="6255083" cy="654385"/>
          </a:xfrm>
          <a:prstGeom prst="rect">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A978240-22AE-49AC-B5C5-300B3A957A92}"/>
              </a:ext>
            </a:extLst>
          </p:cNvPr>
          <p:cNvSpPr>
            <a:spLocks noGrp="1"/>
          </p:cNvSpPr>
          <p:nvPr>
            <p:ph type="title"/>
          </p:nvPr>
        </p:nvSpPr>
        <p:spPr/>
        <p:txBody>
          <a:bodyPr/>
          <a:lstStyle/>
          <a:p>
            <a:r>
              <a:rPr lang="en-GB"/>
              <a:t>engagement</a:t>
            </a:r>
          </a:p>
        </p:txBody>
      </p:sp>
      <p:sp>
        <p:nvSpPr>
          <p:cNvPr id="4" name="Text Placeholder 3">
            <a:extLst>
              <a:ext uri="{FF2B5EF4-FFF2-40B4-BE49-F238E27FC236}">
                <a16:creationId xmlns:a16="http://schemas.microsoft.com/office/drawing/2014/main" id="{F3294B47-13FB-4281-A735-3B97F3B176F0}"/>
              </a:ext>
            </a:extLst>
          </p:cNvPr>
          <p:cNvSpPr>
            <a:spLocks noGrp="1"/>
          </p:cNvSpPr>
          <p:nvPr>
            <p:ph type="body" sz="quarter" idx="11"/>
          </p:nvPr>
        </p:nvSpPr>
        <p:spPr>
          <a:xfrm>
            <a:off x="3358497" y="1836739"/>
            <a:ext cx="6146450" cy="557546"/>
          </a:xfrm>
        </p:spPr>
        <p:txBody>
          <a:bodyPr>
            <a:normAutofit/>
          </a:bodyPr>
          <a:lstStyle/>
          <a:p>
            <a:pPr marL="0" indent="0">
              <a:buNone/>
            </a:pPr>
            <a:r>
              <a:rPr lang="en-GB" b="1">
                <a:solidFill>
                  <a:schemeClr val="bg1"/>
                </a:solidFill>
                <a:cs typeface="Roboto" panose="02000000000000000000" pitchFamily="2" charset="0"/>
              </a:rPr>
              <a:t>Engagement plan, working towards refresh 30 March:</a:t>
            </a:r>
          </a:p>
        </p:txBody>
      </p:sp>
      <p:grpSp>
        <p:nvGrpSpPr>
          <p:cNvPr id="5" name="Group 4">
            <a:extLst>
              <a:ext uri="{FF2B5EF4-FFF2-40B4-BE49-F238E27FC236}">
                <a16:creationId xmlns:a16="http://schemas.microsoft.com/office/drawing/2014/main" id="{43D0D8C1-9941-452F-ACB2-AC5469CEA245}"/>
              </a:ext>
            </a:extLst>
          </p:cNvPr>
          <p:cNvGrpSpPr/>
          <p:nvPr/>
        </p:nvGrpSpPr>
        <p:grpSpPr>
          <a:xfrm>
            <a:off x="3249863" y="2522293"/>
            <a:ext cx="3116815" cy="2433040"/>
            <a:chOff x="6388132" y="2669543"/>
            <a:chExt cx="3116815" cy="2433040"/>
          </a:xfrm>
        </p:grpSpPr>
        <p:sp>
          <p:nvSpPr>
            <p:cNvPr id="18" name="Rectangle 17">
              <a:extLst>
                <a:ext uri="{FF2B5EF4-FFF2-40B4-BE49-F238E27FC236}">
                  <a16:creationId xmlns:a16="http://schemas.microsoft.com/office/drawing/2014/main" id="{EFA1A2FA-D181-4CBF-90C6-08C3C82012D6}"/>
                </a:ext>
              </a:extLst>
            </p:cNvPr>
            <p:cNvSpPr/>
            <p:nvPr/>
          </p:nvSpPr>
          <p:spPr>
            <a:xfrm>
              <a:off x="6388132" y="2669543"/>
              <a:ext cx="2935037" cy="2433040"/>
            </a:xfrm>
            <a:prstGeom prst="rect">
              <a:avLst/>
            </a:prstGeom>
            <a:solidFill>
              <a:schemeClr val="accent3">
                <a:lumMod val="60000"/>
                <a:lumOff val="4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56A94FC3-1FAC-4A9F-A5D0-39C3D39A9691}"/>
                </a:ext>
              </a:extLst>
            </p:cNvPr>
            <p:cNvSpPr txBox="1"/>
            <p:nvPr/>
          </p:nvSpPr>
          <p:spPr>
            <a:xfrm>
              <a:off x="6711187" y="2951831"/>
              <a:ext cx="2793760" cy="2019527"/>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
                  <a:srgbClr val="70ADA3"/>
                </a:buClr>
                <a:buSzTx/>
                <a:buFontTx/>
                <a:buNone/>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Committee sessions in February</a:t>
              </a:r>
            </a:p>
            <a:p>
              <a:pPr marL="685800" marR="0" lvl="1"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GB" sz="1600" b="0" i="1"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Change Panel</a:t>
              </a:r>
            </a:p>
            <a:p>
              <a:pPr marL="685800" marR="0" lvl="1"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GB" sz="1600" b="0" i="1"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PAB</a:t>
              </a:r>
            </a:p>
            <a:p>
              <a:pPr marL="685800" marR="0" lvl="1"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GB" sz="1600" b="0" i="1"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TEP</a:t>
              </a:r>
            </a:p>
            <a:p>
              <a:pPr marL="685800" marR="0" lvl="1"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GB" sz="1600" b="0" i="1"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MEP</a:t>
              </a:r>
            </a:p>
            <a:p>
              <a:pPr marL="685800" marR="0" lvl="1"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GB" sz="1600" b="0" i="1"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RIG</a:t>
              </a:r>
            </a:p>
          </p:txBody>
        </p:sp>
      </p:grpSp>
      <p:grpSp>
        <p:nvGrpSpPr>
          <p:cNvPr id="7" name="Group 6">
            <a:extLst>
              <a:ext uri="{FF2B5EF4-FFF2-40B4-BE49-F238E27FC236}">
                <a16:creationId xmlns:a16="http://schemas.microsoft.com/office/drawing/2014/main" id="{4B761614-673A-4912-8CA9-DF3F192317A4}"/>
              </a:ext>
            </a:extLst>
          </p:cNvPr>
          <p:cNvGrpSpPr/>
          <p:nvPr/>
        </p:nvGrpSpPr>
        <p:grpSpPr>
          <a:xfrm>
            <a:off x="6431722" y="2543349"/>
            <a:ext cx="3258092" cy="2433040"/>
            <a:chOff x="3249863" y="2692400"/>
            <a:chExt cx="3258092" cy="2433040"/>
          </a:xfrm>
        </p:grpSpPr>
        <p:sp>
          <p:nvSpPr>
            <p:cNvPr id="17" name="Rectangle 16">
              <a:extLst>
                <a:ext uri="{FF2B5EF4-FFF2-40B4-BE49-F238E27FC236}">
                  <a16:creationId xmlns:a16="http://schemas.microsoft.com/office/drawing/2014/main" id="{E6F06790-82DB-4A46-BE9C-F87C4CCED563}"/>
                </a:ext>
              </a:extLst>
            </p:cNvPr>
            <p:cNvSpPr/>
            <p:nvPr/>
          </p:nvSpPr>
          <p:spPr>
            <a:xfrm>
              <a:off x="3249863" y="2692400"/>
              <a:ext cx="2935037" cy="2433040"/>
            </a:xfrm>
            <a:prstGeom prst="rect">
              <a:avLst/>
            </a:prstGeom>
            <a:solidFill>
              <a:schemeClr val="accent3">
                <a:lumMod val="60000"/>
                <a:lumOff val="4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04B6D1EE-9B76-4ECD-891A-D5ABFD201C79}"/>
                </a:ext>
              </a:extLst>
            </p:cNvPr>
            <p:cNvSpPr txBox="1"/>
            <p:nvPr/>
          </p:nvSpPr>
          <p:spPr>
            <a:xfrm>
              <a:off x="3386004" y="2993511"/>
              <a:ext cx="3121951" cy="89255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Open commentary</a:t>
              </a:r>
            </a:p>
            <a:p>
              <a:pPr marL="742950" marR="0" lvl="1" indent="-285750" algn="l" defTabSz="914400" rtl="0" eaLnBrk="1" fontAlgn="auto" latinLnBrk="0" hangingPunct="1">
                <a:lnSpc>
                  <a:spcPct val="100000"/>
                </a:lnSpc>
                <a:spcBef>
                  <a:spcPts val="0"/>
                </a:spcBef>
                <a:spcAft>
                  <a:spcPts val="0"/>
                </a:spcAft>
                <a:buClr>
                  <a:srgbClr val="70ADA3">
                    <a:lumMod val="75000"/>
                  </a:srgbClr>
                </a:buClr>
                <a:buSzTx/>
                <a:buFont typeface="Arial" panose="020B0604020202020204" pitchFamily="34" charset="0"/>
                <a:buChar char="•"/>
                <a:tabLst/>
                <a:defRPr/>
              </a:pPr>
              <a:r>
                <a:rPr kumimoji="0" lang="en-GB" sz="1600" b="0" i="1"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Questionnaire</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GB" sz="1800" b="0" i="1"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grpSp>
      <p:cxnSp>
        <p:nvCxnSpPr>
          <p:cNvPr id="10" name="Straight Connector 9">
            <a:extLst>
              <a:ext uri="{FF2B5EF4-FFF2-40B4-BE49-F238E27FC236}">
                <a16:creationId xmlns:a16="http://schemas.microsoft.com/office/drawing/2014/main" id="{B7673189-2D18-4021-951D-DC59D543AC7F}"/>
              </a:ext>
            </a:extLst>
          </p:cNvPr>
          <p:cNvCxnSpPr>
            <a:cxnSpLocks/>
          </p:cNvCxnSpPr>
          <p:nvPr/>
        </p:nvCxnSpPr>
        <p:spPr>
          <a:xfrm>
            <a:off x="6304722" y="2394285"/>
            <a:ext cx="0" cy="2731169"/>
          </a:xfrm>
          <a:prstGeom prst="line">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746B744-3253-4211-868A-9B5AFA37082D}"/>
              </a:ext>
            </a:extLst>
          </p:cNvPr>
          <p:cNvCxnSpPr>
            <a:cxnSpLocks/>
          </p:cNvCxnSpPr>
          <p:nvPr/>
        </p:nvCxnSpPr>
        <p:spPr>
          <a:xfrm>
            <a:off x="3249863" y="2394285"/>
            <a:ext cx="6051884" cy="0"/>
          </a:xfrm>
          <a:prstGeom prst="line">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23092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D8E70-857A-4E5B-9CAC-9EC69BC633C7}"/>
              </a:ext>
            </a:extLst>
          </p:cNvPr>
          <p:cNvSpPr>
            <a:spLocks noGrp="1"/>
          </p:cNvSpPr>
          <p:nvPr>
            <p:ph type="title"/>
          </p:nvPr>
        </p:nvSpPr>
        <p:spPr/>
        <p:txBody>
          <a:bodyPr/>
          <a:lstStyle/>
          <a:p>
            <a:r>
              <a:rPr lang="en-GB" dirty="0"/>
              <a:t>Roadmap feedback sought</a:t>
            </a:r>
          </a:p>
        </p:txBody>
      </p:sp>
      <p:sp>
        <p:nvSpPr>
          <p:cNvPr id="5" name="TextBox 4">
            <a:extLst>
              <a:ext uri="{FF2B5EF4-FFF2-40B4-BE49-F238E27FC236}">
                <a16:creationId xmlns:a16="http://schemas.microsoft.com/office/drawing/2014/main" id="{02EFB0C7-B18A-4CC7-950A-AC82D9BD53BF}"/>
              </a:ext>
            </a:extLst>
          </p:cNvPr>
          <p:cNvSpPr txBox="1"/>
          <p:nvPr/>
        </p:nvSpPr>
        <p:spPr>
          <a:xfrm>
            <a:off x="2812804" y="6350483"/>
            <a:ext cx="656639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4E887E"/>
                </a:solidFill>
                <a:effectLst/>
                <a:uLnTx/>
                <a:uFillTx/>
                <a:latin typeface="Calibri" panose="020F0502020204030204"/>
                <a:ea typeface="+mn-ea"/>
                <a:cs typeface="+mn-cs"/>
              </a:rPr>
              <a:t>*  Reminder - RECCo FWP items are being consulted on separately</a:t>
            </a:r>
          </a:p>
        </p:txBody>
      </p:sp>
      <p:pic>
        <p:nvPicPr>
          <p:cNvPr id="6" name="Picture 5">
            <a:extLst>
              <a:ext uri="{FF2B5EF4-FFF2-40B4-BE49-F238E27FC236}">
                <a16:creationId xmlns:a16="http://schemas.microsoft.com/office/drawing/2014/main" id="{5172B67D-6CE8-410C-B373-571D78C25384}"/>
              </a:ext>
            </a:extLst>
          </p:cNvPr>
          <p:cNvPicPr>
            <a:picLocks noChangeAspect="1"/>
          </p:cNvPicPr>
          <p:nvPr/>
        </p:nvPicPr>
        <p:blipFill>
          <a:blip r:embed="rId2"/>
          <a:stretch>
            <a:fillRect/>
          </a:stretch>
        </p:blipFill>
        <p:spPr>
          <a:xfrm>
            <a:off x="1378204" y="1712025"/>
            <a:ext cx="2477129" cy="4460875"/>
          </a:xfrm>
          <a:prstGeom prst="rect">
            <a:avLst/>
          </a:prstGeom>
        </p:spPr>
      </p:pic>
      <p:sp>
        <p:nvSpPr>
          <p:cNvPr id="15" name="TextBox 14">
            <a:extLst>
              <a:ext uri="{FF2B5EF4-FFF2-40B4-BE49-F238E27FC236}">
                <a16:creationId xmlns:a16="http://schemas.microsoft.com/office/drawing/2014/main" id="{E9E3468C-D974-4E3C-BA21-47B01586F5F6}"/>
              </a:ext>
            </a:extLst>
          </p:cNvPr>
          <p:cNvSpPr txBox="1"/>
          <p:nvPr/>
        </p:nvSpPr>
        <p:spPr>
          <a:xfrm>
            <a:off x="5302702" y="2696064"/>
            <a:ext cx="4267601"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Are main areas of focus included – anything significant missing?</a:t>
            </a:r>
          </a:p>
        </p:txBody>
      </p:sp>
      <p:sp>
        <p:nvSpPr>
          <p:cNvPr id="16" name="TextBox 15">
            <a:extLst>
              <a:ext uri="{FF2B5EF4-FFF2-40B4-BE49-F238E27FC236}">
                <a16:creationId xmlns:a16="http://schemas.microsoft.com/office/drawing/2014/main" id="{4872D6FD-5F1C-4383-853A-D7093C8780CF}"/>
              </a:ext>
            </a:extLst>
          </p:cNvPr>
          <p:cNvSpPr txBox="1"/>
          <p:nvPr/>
        </p:nvSpPr>
        <p:spPr>
          <a:xfrm>
            <a:off x="5302702" y="3606104"/>
            <a:ext cx="4316652"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Anything you’d move much further up / down the priority list?</a:t>
            </a:r>
          </a:p>
        </p:txBody>
      </p:sp>
      <p:sp>
        <p:nvSpPr>
          <p:cNvPr id="17" name="TextBox 16">
            <a:extLst>
              <a:ext uri="{FF2B5EF4-FFF2-40B4-BE49-F238E27FC236}">
                <a16:creationId xmlns:a16="http://schemas.microsoft.com/office/drawing/2014/main" id="{1922E5DB-308D-4224-B1A0-C8D031203188}"/>
              </a:ext>
            </a:extLst>
          </p:cNvPr>
          <p:cNvSpPr txBox="1"/>
          <p:nvPr/>
        </p:nvSpPr>
        <p:spPr>
          <a:xfrm>
            <a:off x="5351906" y="4494296"/>
            <a:ext cx="4218398"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What sort of information / communication on the roadmap would be useful for you?</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E.g. releases, in-progress Change Proposals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18" name="Rectangle 17">
            <a:extLst>
              <a:ext uri="{FF2B5EF4-FFF2-40B4-BE49-F238E27FC236}">
                <a16:creationId xmlns:a16="http://schemas.microsoft.com/office/drawing/2014/main" id="{10ADE5ED-EAF1-4051-96E4-203EBA9D249C}"/>
              </a:ext>
            </a:extLst>
          </p:cNvPr>
          <p:cNvSpPr/>
          <p:nvPr/>
        </p:nvSpPr>
        <p:spPr>
          <a:xfrm>
            <a:off x="1364080" y="1712026"/>
            <a:ext cx="8421804" cy="4460875"/>
          </a:xfrm>
          <a:prstGeom prst="rect">
            <a:avLst/>
          </a:prstGeom>
          <a:noFill/>
          <a:ln w="19050">
            <a:solidFill>
              <a:srgbClr val="4E88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0" name="Straight Connector 19">
            <a:extLst>
              <a:ext uri="{FF2B5EF4-FFF2-40B4-BE49-F238E27FC236}">
                <a16:creationId xmlns:a16="http://schemas.microsoft.com/office/drawing/2014/main" id="{EFBA39CB-9015-423C-AFDC-9CEB543ECEDE}"/>
              </a:ext>
            </a:extLst>
          </p:cNvPr>
          <p:cNvCxnSpPr/>
          <p:nvPr/>
        </p:nvCxnSpPr>
        <p:spPr>
          <a:xfrm flipV="1">
            <a:off x="3855334" y="2915455"/>
            <a:ext cx="1167932" cy="225"/>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51EB2C9-86EC-4EF0-B1AC-41D113977AC0}"/>
              </a:ext>
            </a:extLst>
          </p:cNvPr>
          <p:cNvCxnSpPr/>
          <p:nvPr/>
        </p:nvCxnSpPr>
        <p:spPr>
          <a:xfrm flipV="1">
            <a:off x="3855334" y="3819923"/>
            <a:ext cx="1167932" cy="225"/>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44053F5-CFC8-49A4-87E4-14E91506B154}"/>
              </a:ext>
            </a:extLst>
          </p:cNvPr>
          <p:cNvCxnSpPr/>
          <p:nvPr/>
        </p:nvCxnSpPr>
        <p:spPr>
          <a:xfrm flipV="1">
            <a:off x="3855334" y="4708195"/>
            <a:ext cx="1167932" cy="225"/>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375940A2-820A-44A8-A44E-5DFB6C915294}"/>
              </a:ext>
            </a:extLst>
          </p:cNvPr>
          <p:cNvSpPr/>
          <p:nvPr/>
        </p:nvSpPr>
        <p:spPr>
          <a:xfrm>
            <a:off x="5302702" y="3465447"/>
            <a:ext cx="3852000" cy="21600"/>
          </a:xfrm>
          <a:prstGeom prst="rect">
            <a:avLst/>
          </a:prstGeom>
          <a:gradFill flip="none" rotWithShape="1">
            <a:gsLst>
              <a:gs pos="0">
                <a:schemeClr val="accent3">
                  <a:lumMod val="50000"/>
                </a:schemeClr>
              </a:gs>
              <a:gs pos="32000">
                <a:schemeClr val="accent3">
                  <a:lumMod val="60000"/>
                  <a:lumOff val="40000"/>
                </a:schemeClr>
              </a:gs>
              <a:gs pos="95000">
                <a:srgbClr val="E2EFE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4438B627-4B0A-4E6B-BE35-56DA3C4AEC72}"/>
              </a:ext>
            </a:extLst>
          </p:cNvPr>
          <p:cNvSpPr/>
          <p:nvPr/>
        </p:nvSpPr>
        <p:spPr>
          <a:xfrm>
            <a:off x="5322178" y="4344781"/>
            <a:ext cx="3852000" cy="21600"/>
          </a:xfrm>
          <a:prstGeom prst="rect">
            <a:avLst/>
          </a:prstGeom>
          <a:gradFill flip="none" rotWithShape="1">
            <a:gsLst>
              <a:gs pos="0">
                <a:schemeClr val="accent3">
                  <a:lumMod val="50000"/>
                </a:schemeClr>
              </a:gs>
              <a:gs pos="32000">
                <a:schemeClr val="accent3">
                  <a:lumMod val="60000"/>
                  <a:lumOff val="40000"/>
                </a:schemeClr>
              </a:gs>
              <a:gs pos="95000">
                <a:srgbClr val="E2EFE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FD21E871-42C3-40BD-9FC0-DD5AE641D13E}"/>
              </a:ext>
            </a:extLst>
          </p:cNvPr>
          <p:cNvSpPr/>
          <p:nvPr/>
        </p:nvSpPr>
        <p:spPr>
          <a:xfrm>
            <a:off x="1364080" y="1716722"/>
            <a:ext cx="2477129" cy="4460875"/>
          </a:xfrm>
          <a:prstGeom prst="rect">
            <a:avLst/>
          </a:prstGeom>
          <a:solidFill>
            <a:schemeClr val="accent3">
              <a:lumMod val="5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F27931CB-BE42-4111-8477-948C399CADBC}"/>
              </a:ext>
            </a:extLst>
          </p:cNvPr>
          <p:cNvSpPr txBox="1"/>
          <p:nvPr/>
        </p:nvSpPr>
        <p:spPr>
          <a:xfrm>
            <a:off x="1419442" y="4218688"/>
            <a:ext cx="18542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ROADMAP</a:t>
            </a:r>
          </a:p>
        </p:txBody>
      </p:sp>
      <p:sp>
        <p:nvSpPr>
          <p:cNvPr id="11" name="Isosceles Triangle 10">
            <a:extLst>
              <a:ext uri="{FF2B5EF4-FFF2-40B4-BE49-F238E27FC236}">
                <a16:creationId xmlns:a16="http://schemas.microsoft.com/office/drawing/2014/main" id="{C1716198-A468-4A93-8332-F470114CA44E}"/>
              </a:ext>
            </a:extLst>
          </p:cNvPr>
          <p:cNvSpPr/>
          <p:nvPr/>
        </p:nvSpPr>
        <p:spPr>
          <a:xfrm rot="16200000">
            <a:off x="3668361" y="2828894"/>
            <a:ext cx="200823" cy="173123"/>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Isosceles Triangle 11">
            <a:extLst>
              <a:ext uri="{FF2B5EF4-FFF2-40B4-BE49-F238E27FC236}">
                <a16:creationId xmlns:a16="http://schemas.microsoft.com/office/drawing/2014/main" id="{55DE329D-A32B-467E-BA22-7356518631AD}"/>
              </a:ext>
            </a:extLst>
          </p:cNvPr>
          <p:cNvSpPr/>
          <p:nvPr/>
        </p:nvSpPr>
        <p:spPr>
          <a:xfrm rot="16200000">
            <a:off x="3668361" y="4627126"/>
            <a:ext cx="200823" cy="173123"/>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Isosceles Triangle 12">
            <a:extLst>
              <a:ext uri="{FF2B5EF4-FFF2-40B4-BE49-F238E27FC236}">
                <a16:creationId xmlns:a16="http://schemas.microsoft.com/office/drawing/2014/main" id="{EBFAB34C-6F06-475D-A32E-ADDCAA03D6D1}"/>
              </a:ext>
            </a:extLst>
          </p:cNvPr>
          <p:cNvSpPr/>
          <p:nvPr/>
        </p:nvSpPr>
        <p:spPr>
          <a:xfrm rot="16200000">
            <a:off x="3668361" y="3728010"/>
            <a:ext cx="200823" cy="173123"/>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67907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DF185-5116-48F5-9BD5-D8349D571C30}"/>
              </a:ext>
            </a:extLst>
          </p:cNvPr>
          <p:cNvSpPr>
            <a:spLocks noGrp="1"/>
          </p:cNvSpPr>
          <p:nvPr>
            <p:ph type="title"/>
          </p:nvPr>
        </p:nvSpPr>
        <p:spPr/>
        <p:txBody>
          <a:bodyPr/>
          <a:lstStyle/>
          <a:p>
            <a:r>
              <a:rPr lang="en-GB" dirty="0"/>
              <a:t>The epics</a:t>
            </a:r>
          </a:p>
        </p:txBody>
      </p:sp>
    </p:spTree>
    <p:extLst>
      <p:ext uri="{BB962C8B-B14F-4D97-AF65-F5344CB8AC3E}">
        <p14:creationId xmlns:p14="http://schemas.microsoft.com/office/powerpoint/2010/main" val="12021515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BF9B9F38-39EE-45F5-9566-03192478EF43}"/>
              </a:ext>
            </a:extLst>
          </p:cNvPr>
          <p:cNvCxnSpPr>
            <a:cxnSpLocks/>
          </p:cNvCxnSpPr>
          <p:nvPr/>
        </p:nvCxnSpPr>
        <p:spPr>
          <a:xfrm>
            <a:off x="2572715" y="1228997"/>
            <a:ext cx="0" cy="5228536"/>
          </a:xfrm>
          <a:prstGeom prst="line">
            <a:avLst/>
          </a:prstGeom>
          <a:ln w="12700">
            <a:solidFill>
              <a:srgbClr val="68A495"/>
            </a:solidFill>
            <a:prstDash val="dash"/>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A99B444D-1706-432C-8F7C-99C36AFA3DD0}"/>
              </a:ext>
            </a:extLst>
          </p:cNvPr>
          <p:cNvSpPr txBox="1"/>
          <p:nvPr/>
        </p:nvSpPr>
        <p:spPr>
          <a:xfrm>
            <a:off x="1366798" y="1049564"/>
            <a:ext cx="1524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Theme</a:t>
            </a:r>
            <a:endParaRPr kumimoji="0" lang="en-GB" sz="16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35" name="TextBox 34">
            <a:extLst>
              <a:ext uri="{FF2B5EF4-FFF2-40B4-BE49-F238E27FC236}">
                <a16:creationId xmlns:a16="http://schemas.microsoft.com/office/drawing/2014/main" id="{9769BBCF-E493-4257-8093-D79B094FE0E7}"/>
              </a:ext>
            </a:extLst>
          </p:cNvPr>
          <p:cNvSpPr txBox="1"/>
          <p:nvPr/>
        </p:nvSpPr>
        <p:spPr>
          <a:xfrm>
            <a:off x="1602656" y="1789058"/>
            <a:ext cx="998148" cy="43088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Secure Data Exchange</a:t>
            </a:r>
          </a:p>
        </p:txBody>
      </p:sp>
      <p:sp>
        <p:nvSpPr>
          <p:cNvPr id="39" name="TextBox 38">
            <a:extLst>
              <a:ext uri="{FF2B5EF4-FFF2-40B4-BE49-F238E27FC236}">
                <a16:creationId xmlns:a16="http://schemas.microsoft.com/office/drawing/2014/main" id="{D0BD29B2-A260-4A09-887E-D70A19D1316C}"/>
              </a:ext>
            </a:extLst>
          </p:cNvPr>
          <p:cNvSpPr txBox="1"/>
          <p:nvPr/>
        </p:nvSpPr>
        <p:spPr>
          <a:xfrm>
            <a:off x="338074" y="1294397"/>
            <a:ext cx="1524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Category</a:t>
            </a: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40" name="Rectangle 39">
            <a:extLst>
              <a:ext uri="{FF2B5EF4-FFF2-40B4-BE49-F238E27FC236}">
                <a16:creationId xmlns:a16="http://schemas.microsoft.com/office/drawing/2014/main" id="{E455E3BD-BB90-4644-8D3F-3DB0E09DC895}"/>
              </a:ext>
            </a:extLst>
          </p:cNvPr>
          <p:cNvSpPr/>
          <p:nvPr/>
        </p:nvSpPr>
        <p:spPr>
          <a:xfrm>
            <a:off x="531423" y="1285619"/>
            <a:ext cx="1059354" cy="517191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Title 1">
            <a:extLst>
              <a:ext uri="{FF2B5EF4-FFF2-40B4-BE49-F238E27FC236}">
                <a16:creationId xmlns:a16="http://schemas.microsoft.com/office/drawing/2014/main" id="{A0BC48E1-7719-480C-8C8B-10EDFDFA1062}"/>
              </a:ext>
            </a:extLst>
          </p:cNvPr>
          <p:cNvSpPr>
            <a:spLocks noGrp="1"/>
          </p:cNvSpPr>
          <p:nvPr>
            <p:ph type="title"/>
          </p:nvPr>
        </p:nvSpPr>
        <p:spPr>
          <a:xfrm>
            <a:off x="838200" y="365125"/>
            <a:ext cx="9284855" cy="660111"/>
          </a:xfrm>
        </p:spPr>
        <p:txBody>
          <a:bodyPr/>
          <a:lstStyle/>
          <a:p>
            <a:r>
              <a:rPr lang="en-GB" dirty="0"/>
              <a:t>Rec systems</a:t>
            </a:r>
          </a:p>
        </p:txBody>
      </p:sp>
      <p:sp>
        <p:nvSpPr>
          <p:cNvPr id="44" name="TextBox 43">
            <a:extLst>
              <a:ext uri="{FF2B5EF4-FFF2-40B4-BE49-F238E27FC236}">
                <a16:creationId xmlns:a16="http://schemas.microsoft.com/office/drawing/2014/main" id="{35FF4D24-2240-48AB-92F6-BFA3597F5FDE}"/>
              </a:ext>
            </a:extLst>
          </p:cNvPr>
          <p:cNvSpPr txBox="1"/>
          <p:nvPr/>
        </p:nvSpPr>
        <p:spPr>
          <a:xfrm>
            <a:off x="395843" y="3480198"/>
            <a:ext cx="1360564"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REC Systems</a:t>
            </a:r>
          </a:p>
        </p:txBody>
      </p:sp>
      <p:sp>
        <p:nvSpPr>
          <p:cNvPr id="79" name="TextBox 78">
            <a:extLst>
              <a:ext uri="{FF2B5EF4-FFF2-40B4-BE49-F238E27FC236}">
                <a16:creationId xmlns:a16="http://schemas.microsoft.com/office/drawing/2014/main" id="{5E21F7FE-F022-41DF-B1F1-939B0948FA03}"/>
              </a:ext>
            </a:extLst>
          </p:cNvPr>
          <p:cNvSpPr txBox="1"/>
          <p:nvPr/>
        </p:nvSpPr>
        <p:spPr>
          <a:xfrm>
            <a:off x="258627" y="1030272"/>
            <a:ext cx="1524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Category</a:t>
            </a:r>
            <a:endParaRPr kumimoji="0" lang="en-GB" sz="16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cxnSp>
        <p:nvCxnSpPr>
          <p:cNvPr id="49" name="Straight Connector 48">
            <a:extLst>
              <a:ext uri="{FF2B5EF4-FFF2-40B4-BE49-F238E27FC236}">
                <a16:creationId xmlns:a16="http://schemas.microsoft.com/office/drawing/2014/main" id="{C6CE375C-146A-4D90-A01C-EA928D0BEDE4}"/>
              </a:ext>
            </a:extLst>
          </p:cNvPr>
          <p:cNvCxnSpPr>
            <a:cxnSpLocks/>
          </p:cNvCxnSpPr>
          <p:nvPr/>
        </p:nvCxnSpPr>
        <p:spPr>
          <a:xfrm>
            <a:off x="4004192" y="1228995"/>
            <a:ext cx="0" cy="5228536"/>
          </a:xfrm>
          <a:prstGeom prst="line">
            <a:avLst/>
          </a:prstGeom>
          <a:ln w="12700">
            <a:solidFill>
              <a:srgbClr val="68A495"/>
            </a:solidFill>
            <a:prstDash val="dash"/>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A1C7E06A-E497-475C-B2B5-817601901B27}"/>
              </a:ext>
            </a:extLst>
          </p:cNvPr>
          <p:cNvSpPr txBox="1"/>
          <p:nvPr/>
        </p:nvSpPr>
        <p:spPr>
          <a:xfrm>
            <a:off x="2639693" y="1048997"/>
            <a:ext cx="1524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Timescale</a:t>
            </a:r>
            <a:endParaRPr kumimoji="0" lang="en-GB" sz="16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56" name="TextBox 55">
            <a:extLst>
              <a:ext uri="{FF2B5EF4-FFF2-40B4-BE49-F238E27FC236}">
                <a16:creationId xmlns:a16="http://schemas.microsoft.com/office/drawing/2014/main" id="{459DFE85-DA03-4001-899A-03E7CF59DEB7}"/>
              </a:ext>
            </a:extLst>
          </p:cNvPr>
          <p:cNvSpPr txBox="1"/>
          <p:nvPr/>
        </p:nvSpPr>
        <p:spPr>
          <a:xfrm>
            <a:off x="6724076" y="1011665"/>
            <a:ext cx="1524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Description</a:t>
            </a:r>
            <a:endParaRPr kumimoji="0" lang="en-GB" sz="16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59" name="TextBox 58">
            <a:extLst>
              <a:ext uri="{FF2B5EF4-FFF2-40B4-BE49-F238E27FC236}">
                <a16:creationId xmlns:a16="http://schemas.microsoft.com/office/drawing/2014/main" id="{752CF565-C45D-485C-BABC-76433D7E3728}"/>
              </a:ext>
            </a:extLst>
          </p:cNvPr>
          <p:cNvSpPr txBox="1"/>
          <p:nvPr/>
        </p:nvSpPr>
        <p:spPr>
          <a:xfrm>
            <a:off x="4096715" y="1567550"/>
            <a:ext cx="7474835"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SDEP Review</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Full review of SDEP functionality to broaden usage / enhance user experience.</a:t>
            </a:r>
          </a:p>
        </p:txBody>
      </p:sp>
      <p:sp>
        <p:nvSpPr>
          <p:cNvPr id="60" name="TextBox 59">
            <a:extLst>
              <a:ext uri="{FF2B5EF4-FFF2-40B4-BE49-F238E27FC236}">
                <a16:creationId xmlns:a16="http://schemas.microsoft.com/office/drawing/2014/main" id="{95F14A02-5377-496D-BA51-FA070E9CBB59}"/>
              </a:ext>
            </a:extLst>
          </p:cNvPr>
          <p:cNvSpPr txBox="1"/>
          <p:nvPr/>
        </p:nvSpPr>
        <p:spPr>
          <a:xfrm>
            <a:off x="4096716" y="2029215"/>
            <a:ext cx="756386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sng"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Epic rationale</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Broad review of the SDEP after a number of issues and ideas for improvement were raised. Recommendations due to be raised as CPs.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sng"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Time-band rationale</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Project is nearing conclusion.</a:t>
            </a:r>
          </a:p>
        </p:txBody>
      </p:sp>
      <p:sp>
        <p:nvSpPr>
          <p:cNvPr id="62" name="TextBox 61">
            <a:extLst>
              <a:ext uri="{FF2B5EF4-FFF2-40B4-BE49-F238E27FC236}">
                <a16:creationId xmlns:a16="http://schemas.microsoft.com/office/drawing/2014/main" id="{866EF4E3-7F43-4352-8C4C-3A8A3142C1FB}"/>
              </a:ext>
            </a:extLst>
          </p:cNvPr>
          <p:cNvSpPr txBox="1"/>
          <p:nvPr/>
        </p:nvSpPr>
        <p:spPr>
          <a:xfrm>
            <a:off x="2526454" y="1873696"/>
            <a:ext cx="152400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0 – 3 months</a:t>
            </a:r>
          </a:p>
        </p:txBody>
      </p:sp>
      <p:cxnSp>
        <p:nvCxnSpPr>
          <p:cNvPr id="18" name="Straight Connector 17">
            <a:extLst>
              <a:ext uri="{FF2B5EF4-FFF2-40B4-BE49-F238E27FC236}">
                <a16:creationId xmlns:a16="http://schemas.microsoft.com/office/drawing/2014/main" id="{2E91EE95-3875-47AD-BA4B-597112BC2C26}"/>
              </a:ext>
            </a:extLst>
          </p:cNvPr>
          <p:cNvCxnSpPr>
            <a:cxnSpLocks/>
          </p:cNvCxnSpPr>
          <p:nvPr/>
        </p:nvCxnSpPr>
        <p:spPr>
          <a:xfrm>
            <a:off x="1676372" y="2953408"/>
            <a:ext cx="10119785" cy="0"/>
          </a:xfrm>
          <a:prstGeom prst="line">
            <a:avLst/>
          </a:prstGeom>
          <a:ln w="12700">
            <a:solidFill>
              <a:srgbClr val="68A495"/>
            </a:solidFill>
            <a:prstDash val="dash"/>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5C7ACA1E-BD53-450C-A06A-22218C0ED4F7}"/>
              </a:ext>
            </a:extLst>
          </p:cNvPr>
          <p:cNvSpPr txBox="1"/>
          <p:nvPr/>
        </p:nvSpPr>
        <p:spPr>
          <a:xfrm>
            <a:off x="1551437" y="4513349"/>
            <a:ext cx="998148" cy="43088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CSS Operations</a:t>
            </a:r>
          </a:p>
        </p:txBody>
      </p:sp>
      <p:sp>
        <p:nvSpPr>
          <p:cNvPr id="22" name="TextBox 21">
            <a:extLst>
              <a:ext uri="{FF2B5EF4-FFF2-40B4-BE49-F238E27FC236}">
                <a16:creationId xmlns:a16="http://schemas.microsoft.com/office/drawing/2014/main" id="{412CA175-ADCD-4083-99C1-09C8643FC0CA}"/>
              </a:ext>
            </a:extLst>
          </p:cNvPr>
          <p:cNvSpPr txBox="1"/>
          <p:nvPr/>
        </p:nvSpPr>
        <p:spPr>
          <a:xfrm>
            <a:off x="4096715" y="3051910"/>
            <a:ext cx="7699437"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CSS post go live review</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a:t>
            </a:r>
            <a:r>
              <a:rPr kumimoji="0" lang="en-GB" sz="12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known issues </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Review of CSS operational efficiency and identification of functional improvements to the CSS from either Switching Programme / post go-live incident monitoring.</a:t>
            </a:r>
          </a:p>
        </p:txBody>
      </p:sp>
      <p:sp>
        <p:nvSpPr>
          <p:cNvPr id="23" name="TextBox 22">
            <a:extLst>
              <a:ext uri="{FF2B5EF4-FFF2-40B4-BE49-F238E27FC236}">
                <a16:creationId xmlns:a16="http://schemas.microsoft.com/office/drawing/2014/main" id="{D55E05B7-5314-410A-B2F0-213D3DFE9D30}"/>
              </a:ext>
            </a:extLst>
          </p:cNvPr>
          <p:cNvSpPr txBox="1"/>
          <p:nvPr/>
        </p:nvSpPr>
        <p:spPr>
          <a:xfrm>
            <a:off x="4096715" y="3650205"/>
            <a:ext cx="7699431"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sng"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Epic rationale</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Switching Programme handed over a number of change requests and some observed operational incidents that require addressing. Epic signposts the issue resolution work as a priority area.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sng"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Time-band rationale</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Work is already underway on tools/mechanisms to reduce impact.</a:t>
            </a:r>
          </a:p>
        </p:txBody>
      </p:sp>
      <p:sp>
        <p:nvSpPr>
          <p:cNvPr id="24" name="TextBox 23">
            <a:extLst>
              <a:ext uri="{FF2B5EF4-FFF2-40B4-BE49-F238E27FC236}">
                <a16:creationId xmlns:a16="http://schemas.microsoft.com/office/drawing/2014/main" id="{89B9521A-E332-42C7-89C8-9C0F0254B15A}"/>
              </a:ext>
            </a:extLst>
          </p:cNvPr>
          <p:cNvSpPr txBox="1"/>
          <p:nvPr/>
        </p:nvSpPr>
        <p:spPr>
          <a:xfrm>
            <a:off x="2572715" y="3665910"/>
            <a:ext cx="152400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0 – 3 months</a:t>
            </a:r>
          </a:p>
        </p:txBody>
      </p:sp>
      <p:cxnSp>
        <p:nvCxnSpPr>
          <p:cNvPr id="25" name="Straight Connector 24">
            <a:extLst>
              <a:ext uri="{FF2B5EF4-FFF2-40B4-BE49-F238E27FC236}">
                <a16:creationId xmlns:a16="http://schemas.microsoft.com/office/drawing/2014/main" id="{E7F5D335-6522-4838-A8BB-276DE27E7DB1}"/>
              </a:ext>
            </a:extLst>
          </p:cNvPr>
          <p:cNvCxnSpPr>
            <a:cxnSpLocks/>
          </p:cNvCxnSpPr>
          <p:nvPr/>
        </p:nvCxnSpPr>
        <p:spPr>
          <a:xfrm>
            <a:off x="2639693" y="4847666"/>
            <a:ext cx="9156464" cy="0"/>
          </a:xfrm>
          <a:prstGeom prst="line">
            <a:avLst/>
          </a:prstGeom>
          <a:ln w="12700">
            <a:solidFill>
              <a:srgbClr val="68A495"/>
            </a:solidFill>
            <a:prstDash val="dash"/>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BFCB64ED-B108-4441-88AE-8319A299A1B9}"/>
              </a:ext>
            </a:extLst>
          </p:cNvPr>
          <p:cNvSpPr txBox="1"/>
          <p:nvPr/>
        </p:nvSpPr>
        <p:spPr>
          <a:xfrm>
            <a:off x="4050455" y="4946167"/>
            <a:ext cx="7521096"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Future of Faster Switching – discovery </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Review of CSS arrangements to prepare for delivering future stages of faster switching.</a:t>
            </a:r>
          </a:p>
        </p:txBody>
      </p:sp>
      <p:sp>
        <p:nvSpPr>
          <p:cNvPr id="28" name="TextBox 27">
            <a:extLst>
              <a:ext uri="{FF2B5EF4-FFF2-40B4-BE49-F238E27FC236}">
                <a16:creationId xmlns:a16="http://schemas.microsoft.com/office/drawing/2014/main" id="{5272354F-A1DB-4C88-BACE-746C6A2CCB6A}"/>
              </a:ext>
            </a:extLst>
          </p:cNvPr>
          <p:cNvSpPr txBox="1"/>
          <p:nvPr/>
        </p:nvSpPr>
        <p:spPr>
          <a:xfrm>
            <a:off x="4050455" y="5544462"/>
            <a:ext cx="7290208"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sng"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Epic rationale</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Meeting net zero targets likely to be enhanced by much faster switching in the long term, so consumers can actively participate in the energy market.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sng"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Time-band rationale</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in comparison to other Epics and when there has been sufficient time for CSS to bed in.</a:t>
            </a:r>
          </a:p>
        </p:txBody>
      </p:sp>
      <p:sp>
        <p:nvSpPr>
          <p:cNvPr id="29" name="TextBox 28">
            <a:extLst>
              <a:ext uri="{FF2B5EF4-FFF2-40B4-BE49-F238E27FC236}">
                <a16:creationId xmlns:a16="http://schemas.microsoft.com/office/drawing/2014/main" id="{C7D550F1-CDB1-47BD-AAA7-13E000669DE2}"/>
              </a:ext>
            </a:extLst>
          </p:cNvPr>
          <p:cNvSpPr txBox="1"/>
          <p:nvPr/>
        </p:nvSpPr>
        <p:spPr>
          <a:xfrm>
            <a:off x="2572715" y="5560167"/>
            <a:ext cx="152400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12 – 36 months</a:t>
            </a:r>
          </a:p>
        </p:txBody>
      </p:sp>
    </p:spTree>
    <p:extLst>
      <p:ext uri="{BB962C8B-B14F-4D97-AF65-F5344CB8AC3E}">
        <p14:creationId xmlns:p14="http://schemas.microsoft.com/office/powerpoint/2010/main" val="32652068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BF9B9F38-39EE-45F5-9566-03192478EF43}"/>
              </a:ext>
            </a:extLst>
          </p:cNvPr>
          <p:cNvCxnSpPr>
            <a:cxnSpLocks/>
          </p:cNvCxnSpPr>
          <p:nvPr/>
        </p:nvCxnSpPr>
        <p:spPr>
          <a:xfrm>
            <a:off x="2572715" y="1228997"/>
            <a:ext cx="0" cy="5228536"/>
          </a:xfrm>
          <a:prstGeom prst="line">
            <a:avLst/>
          </a:prstGeom>
          <a:ln w="12700">
            <a:solidFill>
              <a:srgbClr val="68A495"/>
            </a:solidFill>
            <a:prstDash val="dash"/>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A99B444D-1706-432C-8F7C-99C36AFA3DD0}"/>
              </a:ext>
            </a:extLst>
          </p:cNvPr>
          <p:cNvSpPr txBox="1"/>
          <p:nvPr/>
        </p:nvSpPr>
        <p:spPr>
          <a:xfrm>
            <a:off x="1366798" y="1049564"/>
            <a:ext cx="1524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Theme</a:t>
            </a:r>
            <a:endParaRPr kumimoji="0" lang="en-GB" sz="16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35" name="TextBox 34">
            <a:extLst>
              <a:ext uri="{FF2B5EF4-FFF2-40B4-BE49-F238E27FC236}">
                <a16:creationId xmlns:a16="http://schemas.microsoft.com/office/drawing/2014/main" id="{9769BBCF-E493-4257-8093-D79B094FE0E7}"/>
              </a:ext>
            </a:extLst>
          </p:cNvPr>
          <p:cNvSpPr txBox="1"/>
          <p:nvPr/>
        </p:nvSpPr>
        <p:spPr>
          <a:xfrm>
            <a:off x="1645181" y="3470070"/>
            <a:ext cx="998148"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Prepayment</a:t>
            </a:r>
          </a:p>
        </p:txBody>
      </p:sp>
      <p:sp>
        <p:nvSpPr>
          <p:cNvPr id="39" name="TextBox 38">
            <a:extLst>
              <a:ext uri="{FF2B5EF4-FFF2-40B4-BE49-F238E27FC236}">
                <a16:creationId xmlns:a16="http://schemas.microsoft.com/office/drawing/2014/main" id="{D0BD29B2-A260-4A09-887E-D70A19D1316C}"/>
              </a:ext>
            </a:extLst>
          </p:cNvPr>
          <p:cNvSpPr txBox="1"/>
          <p:nvPr/>
        </p:nvSpPr>
        <p:spPr>
          <a:xfrm>
            <a:off x="338074" y="1294397"/>
            <a:ext cx="1524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Category</a:t>
            </a: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40" name="Rectangle 39">
            <a:extLst>
              <a:ext uri="{FF2B5EF4-FFF2-40B4-BE49-F238E27FC236}">
                <a16:creationId xmlns:a16="http://schemas.microsoft.com/office/drawing/2014/main" id="{E455E3BD-BB90-4644-8D3F-3DB0E09DC895}"/>
              </a:ext>
            </a:extLst>
          </p:cNvPr>
          <p:cNvSpPr/>
          <p:nvPr/>
        </p:nvSpPr>
        <p:spPr>
          <a:xfrm>
            <a:off x="531423" y="1285619"/>
            <a:ext cx="1059354" cy="517191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Title 1">
            <a:extLst>
              <a:ext uri="{FF2B5EF4-FFF2-40B4-BE49-F238E27FC236}">
                <a16:creationId xmlns:a16="http://schemas.microsoft.com/office/drawing/2014/main" id="{A0BC48E1-7719-480C-8C8B-10EDFDFA1062}"/>
              </a:ext>
            </a:extLst>
          </p:cNvPr>
          <p:cNvSpPr>
            <a:spLocks noGrp="1"/>
          </p:cNvSpPr>
          <p:nvPr>
            <p:ph type="title"/>
          </p:nvPr>
        </p:nvSpPr>
        <p:spPr>
          <a:xfrm>
            <a:off x="838200" y="365125"/>
            <a:ext cx="9284855" cy="660111"/>
          </a:xfrm>
        </p:spPr>
        <p:txBody>
          <a:bodyPr/>
          <a:lstStyle/>
          <a:p>
            <a:r>
              <a:rPr lang="en-GB" dirty="0"/>
              <a:t>Consumers</a:t>
            </a:r>
          </a:p>
        </p:txBody>
      </p:sp>
      <p:sp>
        <p:nvSpPr>
          <p:cNvPr id="44" name="TextBox 43">
            <a:extLst>
              <a:ext uri="{FF2B5EF4-FFF2-40B4-BE49-F238E27FC236}">
                <a16:creationId xmlns:a16="http://schemas.microsoft.com/office/drawing/2014/main" id="{35FF4D24-2240-48AB-92F6-BFA3597F5FDE}"/>
              </a:ext>
            </a:extLst>
          </p:cNvPr>
          <p:cNvSpPr txBox="1"/>
          <p:nvPr/>
        </p:nvSpPr>
        <p:spPr>
          <a:xfrm>
            <a:off x="395843" y="3480198"/>
            <a:ext cx="1360564"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Consumers</a:t>
            </a:r>
          </a:p>
        </p:txBody>
      </p:sp>
      <p:sp>
        <p:nvSpPr>
          <p:cNvPr id="79" name="TextBox 78">
            <a:extLst>
              <a:ext uri="{FF2B5EF4-FFF2-40B4-BE49-F238E27FC236}">
                <a16:creationId xmlns:a16="http://schemas.microsoft.com/office/drawing/2014/main" id="{5E21F7FE-F022-41DF-B1F1-939B0948FA03}"/>
              </a:ext>
            </a:extLst>
          </p:cNvPr>
          <p:cNvSpPr txBox="1"/>
          <p:nvPr/>
        </p:nvSpPr>
        <p:spPr>
          <a:xfrm>
            <a:off x="258627" y="1030272"/>
            <a:ext cx="1524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Category</a:t>
            </a:r>
            <a:endParaRPr kumimoji="0" lang="en-GB" sz="16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cxnSp>
        <p:nvCxnSpPr>
          <p:cNvPr id="49" name="Straight Connector 48">
            <a:extLst>
              <a:ext uri="{FF2B5EF4-FFF2-40B4-BE49-F238E27FC236}">
                <a16:creationId xmlns:a16="http://schemas.microsoft.com/office/drawing/2014/main" id="{C6CE375C-146A-4D90-A01C-EA928D0BEDE4}"/>
              </a:ext>
            </a:extLst>
          </p:cNvPr>
          <p:cNvCxnSpPr>
            <a:cxnSpLocks/>
          </p:cNvCxnSpPr>
          <p:nvPr/>
        </p:nvCxnSpPr>
        <p:spPr>
          <a:xfrm>
            <a:off x="4004192" y="1228995"/>
            <a:ext cx="0" cy="5228536"/>
          </a:xfrm>
          <a:prstGeom prst="line">
            <a:avLst/>
          </a:prstGeom>
          <a:ln w="12700">
            <a:solidFill>
              <a:srgbClr val="68A495"/>
            </a:solidFill>
            <a:prstDash val="dash"/>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A1C7E06A-E497-475C-B2B5-817601901B27}"/>
              </a:ext>
            </a:extLst>
          </p:cNvPr>
          <p:cNvSpPr txBox="1"/>
          <p:nvPr/>
        </p:nvSpPr>
        <p:spPr>
          <a:xfrm>
            <a:off x="2639693" y="1048997"/>
            <a:ext cx="1524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Timescale</a:t>
            </a:r>
            <a:endParaRPr kumimoji="0" lang="en-GB" sz="16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56" name="TextBox 55">
            <a:extLst>
              <a:ext uri="{FF2B5EF4-FFF2-40B4-BE49-F238E27FC236}">
                <a16:creationId xmlns:a16="http://schemas.microsoft.com/office/drawing/2014/main" id="{459DFE85-DA03-4001-899A-03E7CF59DEB7}"/>
              </a:ext>
            </a:extLst>
          </p:cNvPr>
          <p:cNvSpPr txBox="1"/>
          <p:nvPr/>
        </p:nvSpPr>
        <p:spPr>
          <a:xfrm>
            <a:off x="6724076" y="1011665"/>
            <a:ext cx="1524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Description</a:t>
            </a:r>
            <a:endParaRPr kumimoji="0" lang="en-GB" sz="16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59" name="TextBox 58">
            <a:extLst>
              <a:ext uri="{FF2B5EF4-FFF2-40B4-BE49-F238E27FC236}">
                <a16:creationId xmlns:a16="http://schemas.microsoft.com/office/drawing/2014/main" id="{752CF565-C45D-485C-BABC-76433D7E3728}"/>
              </a:ext>
            </a:extLst>
          </p:cNvPr>
          <p:cNvSpPr txBox="1"/>
          <p:nvPr/>
        </p:nvSpPr>
        <p:spPr>
          <a:xfrm>
            <a:off x="4061092" y="2417659"/>
            <a:ext cx="7563857"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REC objective - delivering positive consumer outcomes. RECCo is proposing to focus on the Priority Services Register and ‘tell me once’ principle in 2023/24; the Code Manager proposing focus on prepayment.</a:t>
            </a:r>
          </a:p>
        </p:txBody>
      </p:sp>
      <p:sp>
        <p:nvSpPr>
          <p:cNvPr id="60" name="TextBox 59">
            <a:extLst>
              <a:ext uri="{FF2B5EF4-FFF2-40B4-BE49-F238E27FC236}">
                <a16:creationId xmlns:a16="http://schemas.microsoft.com/office/drawing/2014/main" id="{95F14A02-5377-496D-BA51-FA070E9CBB59}"/>
              </a:ext>
            </a:extLst>
          </p:cNvPr>
          <p:cNvSpPr txBox="1"/>
          <p:nvPr/>
        </p:nvSpPr>
        <p:spPr>
          <a:xfrm>
            <a:off x="4061092" y="4549983"/>
            <a:ext cx="7217279"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sng"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Epic rationale</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Roadmap priority due to known or suspected issues with prepayment arrangements, volume is increasing and potential vulnerability of households with PPMs.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sng"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Time-band rationale</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Propose all the prepayment epics are initially considered together, alongside the change items, and a view taken as to how the individual epics should progress.</a:t>
            </a:r>
          </a:p>
        </p:txBody>
      </p:sp>
      <p:sp>
        <p:nvSpPr>
          <p:cNvPr id="62" name="TextBox 61">
            <a:extLst>
              <a:ext uri="{FF2B5EF4-FFF2-40B4-BE49-F238E27FC236}">
                <a16:creationId xmlns:a16="http://schemas.microsoft.com/office/drawing/2014/main" id="{866EF4E3-7F43-4352-8C4C-3A8A3142C1FB}"/>
              </a:ext>
            </a:extLst>
          </p:cNvPr>
          <p:cNvSpPr txBox="1"/>
          <p:nvPr/>
        </p:nvSpPr>
        <p:spPr>
          <a:xfrm>
            <a:off x="2600804" y="3476265"/>
            <a:ext cx="152400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0 – 3 months</a:t>
            </a:r>
          </a:p>
        </p:txBody>
      </p:sp>
      <p:sp>
        <p:nvSpPr>
          <p:cNvPr id="63" name="TextBox 62">
            <a:extLst>
              <a:ext uri="{FF2B5EF4-FFF2-40B4-BE49-F238E27FC236}">
                <a16:creationId xmlns:a16="http://schemas.microsoft.com/office/drawing/2014/main" id="{BD5BABA5-9209-49D2-AE62-10D5F6AE1F4C}"/>
              </a:ext>
            </a:extLst>
          </p:cNvPr>
          <p:cNvSpPr txBox="1"/>
          <p:nvPr/>
        </p:nvSpPr>
        <p:spPr>
          <a:xfrm>
            <a:off x="4061092" y="3022156"/>
            <a:ext cx="7474835" cy="138499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Areas for consideration under the roadmap: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Roboto" panose="02000000000000000000"/>
                <a:ea typeface="+mn-ea"/>
                <a:cs typeface="+mn-cs"/>
              </a:rPr>
              <a:t>Prepayment switching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Roboto" panose="02000000000000000000"/>
                <a:ea typeface="+mn-ea"/>
                <a:cs typeface="+mn-cs"/>
              </a:rPr>
              <a:t>Prepayment unallocated / misdirected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Roboto" panose="02000000000000000000"/>
                <a:ea typeface="+mn-ea"/>
                <a:cs typeface="+mn-cs"/>
              </a:rPr>
              <a:t>Prepayment top up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Roboto" panose="02000000000000000000"/>
                <a:ea typeface="+mn-ea"/>
                <a:cs typeface="+mn-cs"/>
              </a:rPr>
              <a:t>Prepayment infrastructure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Roboto" panose="02000000000000000000"/>
                <a:ea typeface="+mn-ea"/>
                <a:cs typeface="+mn-cs"/>
              </a:rPr>
              <a:t>Prepayment debt identification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Roboto" panose="02000000000000000000"/>
                <a:ea typeface="Roboto" panose="02000000000000000000" pitchFamily="2" charset="0"/>
                <a:cs typeface="Roboto" panose="02000000000000000000" pitchFamily="2" charset="0"/>
              </a:rPr>
              <a:t>P</a:t>
            </a:r>
            <a:r>
              <a:rPr kumimoji="0" lang="en-GB" sz="1200" b="0" i="0" u="none" strike="noStrike" kern="1200" cap="none" spc="0" normalizeH="0" baseline="0" noProof="0" dirty="0">
                <a:ln>
                  <a:noFill/>
                </a:ln>
                <a:solidFill>
                  <a:srgbClr val="000000"/>
                </a:solidFill>
                <a:effectLst/>
                <a:uLnTx/>
                <a:uFillTx/>
                <a:latin typeface="Roboto" panose="02000000000000000000"/>
                <a:ea typeface="+mn-ea"/>
                <a:cs typeface="+mn-cs"/>
              </a:rPr>
              <a:t>repayment new tenant</a:t>
            </a:r>
            <a:endParaRPr kumimoji="0" lang="en-GB" sz="1200" b="0" i="0" u="none" strike="noStrike" kern="1200" cap="none" spc="0" normalizeH="0" baseline="0" noProof="0" dirty="0">
              <a:ln>
                <a:noFill/>
              </a:ln>
              <a:solidFill>
                <a:srgbClr val="000000"/>
              </a:solidFill>
              <a:effectLst/>
              <a:uLnTx/>
              <a:uFillTx/>
              <a:latin typeface="Roboto" panose="0200000000000000000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8740778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BF9B9F38-39EE-45F5-9566-03192478EF43}"/>
              </a:ext>
            </a:extLst>
          </p:cNvPr>
          <p:cNvCxnSpPr>
            <a:cxnSpLocks/>
          </p:cNvCxnSpPr>
          <p:nvPr/>
        </p:nvCxnSpPr>
        <p:spPr>
          <a:xfrm>
            <a:off x="2572715" y="1313077"/>
            <a:ext cx="0" cy="5500571"/>
          </a:xfrm>
          <a:prstGeom prst="line">
            <a:avLst/>
          </a:prstGeom>
          <a:ln w="12700">
            <a:solidFill>
              <a:srgbClr val="68A495"/>
            </a:solidFill>
            <a:prstDash val="dash"/>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A99B444D-1706-432C-8F7C-99C36AFA3DD0}"/>
              </a:ext>
            </a:extLst>
          </p:cNvPr>
          <p:cNvSpPr txBox="1"/>
          <p:nvPr/>
        </p:nvSpPr>
        <p:spPr>
          <a:xfrm>
            <a:off x="1366798" y="1049564"/>
            <a:ext cx="1524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Theme</a:t>
            </a:r>
            <a:endParaRPr kumimoji="0" lang="en-GB" sz="16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35" name="TextBox 34">
            <a:extLst>
              <a:ext uri="{FF2B5EF4-FFF2-40B4-BE49-F238E27FC236}">
                <a16:creationId xmlns:a16="http://schemas.microsoft.com/office/drawing/2014/main" id="{9769BBCF-E493-4257-8093-D79B094FE0E7}"/>
              </a:ext>
            </a:extLst>
          </p:cNvPr>
          <p:cNvSpPr txBox="1"/>
          <p:nvPr/>
        </p:nvSpPr>
        <p:spPr>
          <a:xfrm>
            <a:off x="1602656" y="1873138"/>
            <a:ext cx="998148" cy="6001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Data access, principles and usage</a:t>
            </a:r>
          </a:p>
        </p:txBody>
      </p:sp>
      <p:sp>
        <p:nvSpPr>
          <p:cNvPr id="39" name="TextBox 38">
            <a:extLst>
              <a:ext uri="{FF2B5EF4-FFF2-40B4-BE49-F238E27FC236}">
                <a16:creationId xmlns:a16="http://schemas.microsoft.com/office/drawing/2014/main" id="{D0BD29B2-A260-4A09-887E-D70A19D1316C}"/>
              </a:ext>
            </a:extLst>
          </p:cNvPr>
          <p:cNvSpPr txBox="1"/>
          <p:nvPr/>
        </p:nvSpPr>
        <p:spPr>
          <a:xfrm>
            <a:off x="338074" y="1378477"/>
            <a:ext cx="1524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Category</a:t>
            </a: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40" name="Rectangle 39">
            <a:extLst>
              <a:ext uri="{FF2B5EF4-FFF2-40B4-BE49-F238E27FC236}">
                <a16:creationId xmlns:a16="http://schemas.microsoft.com/office/drawing/2014/main" id="{E455E3BD-BB90-4644-8D3F-3DB0E09DC895}"/>
              </a:ext>
            </a:extLst>
          </p:cNvPr>
          <p:cNvSpPr/>
          <p:nvPr/>
        </p:nvSpPr>
        <p:spPr>
          <a:xfrm>
            <a:off x="531423" y="1317148"/>
            <a:ext cx="1059354" cy="5441001"/>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Title 1">
            <a:extLst>
              <a:ext uri="{FF2B5EF4-FFF2-40B4-BE49-F238E27FC236}">
                <a16:creationId xmlns:a16="http://schemas.microsoft.com/office/drawing/2014/main" id="{A0BC48E1-7719-480C-8C8B-10EDFDFA1062}"/>
              </a:ext>
            </a:extLst>
          </p:cNvPr>
          <p:cNvSpPr>
            <a:spLocks noGrp="1"/>
          </p:cNvSpPr>
          <p:nvPr>
            <p:ph type="title"/>
          </p:nvPr>
        </p:nvSpPr>
        <p:spPr>
          <a:xfrm>
            <a:off x="838200" y="365125"/>
            <a:ext cx="9284855" cy="660111"/>
          </a:xfrm>
        </p:spPr>
        <p:txBody>
          <a:bodyPr/>
          <a:lstStyle/>
          <a:p>
            <a:r>
              <a:rPr lang="en-GB" dirty="0"/>
              <a:t>Data and digitalisation</a:t>
            </a:r>
          </a:p>
        </p:txBody>
      </p:sp>
      <p:sp>
        <p:nvSpPr>
          <p:cNvPr id="44" name="TextBox 43">
            <a:extLst>
              <a:ext uri="{FF2B5EF4-FFF2-40B4-BE49-F238E27FC236}">
                <a16:creationId xmlns:a16="http://schemas.microsoft.com/office/drawing/2014/main" id="{35FF4D24-2240-48AB-92F6-BFA3597F5FDE}"/>
              </a:ext>
            </a:extLst>
          </p:cNvPr>
          <p:cNvSpPr txBox="1"/>
          <p:nvPr/>
        </p:nvSpPr>
        <p:spPr>
          <a:xfrm>
            <a:off x="395843" y="3848056"/>
            <a:ext cx="1360564" cy="43088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Data &amp; Digitalisation</a:t>
            </a:r>
          </a:p>
        </p:txBody>
      </p:sp>
      <p:sp>
        <p:nvSpPr>
          <p:cNvPr id="79" name="TextBox 78">
            <a:extLst>
              <a:ext uri="{FF2B5EF4-FFF2-40B4-BE49-F238E27FC236}">
                <a16:creationId xmlns:a16="http://schemas.microsoft.com/office/drawing/2014/main" id="{5E21F7FE-F022-41DF-B1F1-939B0948FA03}"/>
              </a:ext>
            </a:extLst>
          </p:cNvPr>
          <p:cNvSpPr txBox="1"/>
          <p:nvPr/>
        </p:nvSpPr>
        <p:spPr>
          <a:xfrm>
            <a:off x="258627" y="1030272"/>
            <a:ext cx="1524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Category</a:t>
            </a:r>
            <a:endParaRPr kumimoji="0" lang="en-GB" sz="16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cxnSp>
        <p:nvCxnSpPr>
          <p:cNvPr id="49" name="Straight Connector 48">
            <a:extLst>
              <a:ext uri="{FF2B5EF4-FFF2-40B4-BE49-F238E27FC236}">
                <a16:creationId xmlns:a16="http://schemas.microsoft.com/office/drawing/2014/main" id="{C6CE375C-146A-4D90-A01C-EA928D0BEDE4}"/>
              </a:ext>
            </a:extLst>
          </p:cNvPr>
          <p:cNvCxnSpPr>
            <a:cxnSpLocks/>
          </p:cNvCxnSpPr>
          <p:nvPr/>
        </p:nvCxnSpPr>
        <p:spPr>
          <a:xfrm>
            <a:off x="4004192" y="1313075"/>
            <a:ext cx="0" cy="5500571"/>
          </a:xfrm>
          <a:prstGeom prst="line">
            <a:avLst/>
          </a:prstGeom>
          <a:ln w="12700">
            <a:solidFill>
              <a:srgbClr val="68A495"/>
            </a:solidFill>
            <a:prstDash val="dash"/>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A1C7E06A-E497-475C-B2B5-817601901B27}"/>
              </a:ext>
            </a:extLst>
          </p:cNvPr>
          <p:cNvSpPr txBox="1"/>
          <p:nvPr/>
        </p:nvSpPr>
        <p:spPr>
          <a:xfrm>
            <a:off x="2639693" y="1048997"/>
            <a:ext cx="1524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Timescale</a:t>
            </a:r>
            <a:endParaRPr kumimoji="0" lang="en-GB" sz="16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56" name="TextBox 55">
            <a:extLst>
              <a:ext uri="{FF2B5EF4-FFF2-40B4-BE49-F238E27FC236}">
                <a16:creationId xmlns:a16="http://schemas.microsoft.com/office/drawing/2014/main" id="{459DFE85-DA03-4001-899A-03E7CF59DEB7}"/>
              </a:ext>
            </a:extLst>
          </p:cNvPr>
          <p:cNvSpPr txBox="1"/>
          <p:nvPr/>
        </p:nvSpPr>
        <p:spPr>
          <a:xfrm>
            <a:off x="6724076" y="1011665"/>
            <a:ext cx="1524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Description</a:t>
            </a:r>
            <a:endParaRPr kumimoji="0" lang="en-GB" sz="16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59" name="TextBox 58">
            <a:extLst>
              <a:ext uri="{FF2B5EF4-FFF2-40B4-BE49-F238E27FC236}">
                <a16:creationId xmlns:a16="http://schemas.microsoft.com/office/drawing/2014/main" id="{752CF565-C45D-485C-BABC-76433D7E3728}"/>
              </a:ext>
            </a:extLst>
          </p:cNvPr>
          <p:cNvSpPr txBox="1"/>
          <p:nvPr/>
        </p:nvSpPr>
        <p:spPr>
          <a:xfrm>
            <a:off x="4096715" y="1357347"/>
            <a:ext cx="7474835"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Access to EES and GES Data</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Review of process for requesting / granting access to GES and EES, including open data principles, review of access need, and approval process.</a:t>
            </a:r>
          </a:p>
        </p:txBody>
      </p:sp>
      <p:sp>
        <p:nvSpPr>
          <p:cNvPr id="60" name="TextBox 59">
            <a:extLst>
              <a:ext uri="{FF2B5EF4-FFF2-40B4-BE49-F238E27FC236}">
                <a16:creationId xmlns:a16="http://schemas.microsoft.com/office/drawing/2014/main" id="{95F14A02-5377-496D-BA51-FA070E9CBB59}"/>
              </a:ext>
            </a:extLst>
          </p:cNvPr>
          <p:cNvSpPr txBox="1"/>
          <p:nvPr/>
        </p:nvSpPr>
        <p:spPr>
          <a:xfrm>
            <a:off x="4096716" y="1829524"/>
            <a:ext cx="7563862"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sng"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Epic rationale</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Regular new requests for access to EES and/or GES data, and CPs may not be the most appropriate approval route.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sng"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Time-band rationale</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to offset effort in the change process, and align with open data work.</a:t>
            </a:r>
          </a:p>
        </p:txBody>
      </p:sp>
      <p:sp>
        <p:nvSpPr>
          <p:cNvPr id="62" name="TextBox 61">
            <a:extLst>
              <a:ext uri="{FF2B5EF4-FFF2-40B4-BE49-F238E27FC236}">
                <a16:creationId xmlns:a16="http://schemas.microsoft.com/office/drawing/2014/main" id="{866EF4E3-7F43-4352-8C4C-3A8A3142C1FB}"/>
              </a:ext>
            </a:extLst>
          </p:cNvPr>
          <p:cNvSpPr txBox="1"/>
          <p:nvPr/>
        </p:nvSpPr>
        <p:spPr>
          <a:xfrm>
            <a:off x="2526454" y="1852675"/>
            <a:ext cx="152400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3 – 6 months</a:t>
            </a:r>
          </a:p>
        </p:txBody>
      </p:sp>
      <p:cxnSp>
        <p:nvCxnSpPr>
          <p:cNvPr id="18" name="Straight Connector 17">
            <a:extLst>
              <a:ext uri="{FF2B5EF4-FFF2-40B4-BE49-F238E27FC236}">
                <a16:creationId xmlns:a16="http://schemas.microsoft.com/office/drawing/2014/main" id="{2E91EE95-3875-47AD-BA4B-597112BC2C26}"/>
              </a:ext>
            </a:extLst>
          </p:cNvPr>
          <p:cNvCxnSpPr>
            <a:cxnSpLocks/>
          </p:cNvCxnSpPr>
          <p:nvPr/>
        </p:nvCxnSpPr>
        <p:spPr>
          <a:xfrm>
            <a:off x="1676372" y="2543508"/>
            <a:ext cx="10119785" cy="0"/>
          </a:xfrm>
          <a:prstGeom prst="line">
            <a:avLst/>
          </a:prstGeom>
          <a:ln w="12700">
            <a:solidFill>
              <a:srgbClr val="68A495"/>
            </a:solidFill>
            <a:prstDash val="dash"/>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5C7ACA1E-BD53-450C-A06A-22218C0ED4F7}"/>
              </a:ext>
            </a:extLst>
          </p:cNvPr>
          <p:cNvSpPr txBox="1"/>
          <p:nvPr/>
        </p:nvSpPr>
        <p:spPr>
          <a:xfrm>
            <a:off x="1551437" y="4366206"/>
            <a:ext cx="998148" cy="93871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REC Services Digitalisation and evolution</a:t>
            </a:r>
          </a:p>
        </p:txBody>
      </p:sp>
      <p:sp>
        <p:nvSpPr>
          <p:cNvPr id="22" name="TextBox 21">
            <a:extLst>
              <a:ext uri="{FF2B5EF4-FFF2-40B4-BE49-F238E27FC236}">
                <a16:creationId xmlns:a16="http://schemas.microsoft.com/office/drawing/2014/main" id="{412CA175-ADCD-4083-99C1-09C8643FC0CA}"/>
              </a:ext>
            </a:extLst>
          </p:cNvPr>
          <p:cNvSpPr txBox="1"/>
          <p:nvPr/>
        </p:nvSpPr>
        <p:spPr>
          <a:xfrm>
            <a:off x="4096715" y="2663036"/>
            <a:ext cx="7699437"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Address Quality </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Review of address data quality and processes around address maintenance including potential inclusion of geolocation information.</a:t>
            </a:r>
          </a:p>
        </p:txBody>
      </p:sp>
      <p:sp>
        <p:nvSpPr>
          <p:cNvPr id="23" name="TextBox 22">
            <a:extLst>
              <a:ext uri="{FF2B5EF4-FFF2-40B4-BE49-F238E27FC236}">
                <a16:creationId xmlns:a16="http://schemas.microsoft.com/office/drawing/2014/main" id="{D55E05B7-5314-410A-B2F0-213D3DFE9D30}"/>
              </a:ext>
            </a:extLst>
          </p:cNvPr>
          <p:cNvSpPr txBox="1"/>
          <p:nvPr/>
        </p:nvSpPr>
        <p:spPr>
          <a:xfrm>
            <a:off x="4096715" y="3198271"/>
            <a:ext cx="7699431"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sng"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Epic rationale</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Address quality is key to facilitate smooth rollout of the MHHS target operating model.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sng"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Time-band rationale</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in comparison with other epics, and allowing some early analysis to test the potential scale and impact of related issues / opportunities for benefit.</a:t>
            </a:r>
          </a:p>
        </p:txBody>
      </p:sp>
      <p:sp>
        <p:nvSpPr>
          <p:cNvPr id="24" name="TextBox 23">
            <a:extLst>
              <a:ext uri="{FF2B5EF4-FFF2-40B4-BE49-F238E27FC236}">
                <a16:creationId xmlns:a16="http://schemas.microsoft.com/office/drawing/2014/main" id="{89B9521A-E332-42C7-89C8-9C0F0254B15A}"/>
              </a:ext>
            </a:extLst>
          </p:cNvPr>
          <p:cNvSpPr txBox="1"/>
          <p:nvPr/>
        </p:nvSpPr>
        <p:spPr>
          <a:xfrm>
            <a:off x="2530675" y="3282351"/>
            <a:ext cx="152400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6 – 12 months</a:t>
            </a:r>
          </a:p>
        </p:txBody>
      </p:sp>
      <p:cxnSp>
        <p:nvCxnSpPr>
          <p:cNvPr id="25" name="Straight Connector 24">
            <a:extLst>
              <a:ext uri="{FF2B5EF4-FFF2-40B4-BE49-F238E27FC236}">
                <a16:creationId xmlns:a16="http://schemas.microsoft.com/office/drawing/2014/main" id="{E7F5D335-6522-4838-A8BB-276DE27E7DB1}"/>
              </a:ext>
            </a:extLst>
          </p:cNvPr>
          <p:cNvCxnSpPr>
            <a:cxnSpLocks/>
          </p:cNvCxnSpPr>
          <p:nvPr/>
        </p:nvCxnSpPr>
        <p:spPr>
          <a:xfrm>
            <a:off x="2639693" y="3912267"/>
            <a:ext cx="9156464" cy="0"/>
          </a:xfrm>
          <a:prstGeom prst="line">
            <a:avLst/>
          </a:prstGeom>
          <a:ln w="12700">
            <a:solidFill>
              <a:srgbClr val="68A495"/>
            </a:solidFill>
            <a:prstDash val="dash"/>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BFCB64ED-B108-4441-88AE-8319A299A1B9}"/>
              </a:ext>
            </a:extLst>
          </p:cNvPr>
          <p:cNvSpPr txBox="1"/>
          <p:nvPr/>
        </p:nvSpPr>
        <p:spPr>
          <a:xfrm>
            <a:off x="4050454" y="4031794"/>
            <a:ext cx="7521096"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Data Specification – MHHS </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Review of the Data Specification for changes required for MHHS, to identify how digitalisation could be continued to enhance user experience and data access.</a:t>
            </a:r>
          </a:p>
        </p:txBody>
      </p:sp>
      <p:sp>
        <p:nvSpPr>
          <p:cNvPr id="28" name="TextBox 27">
            <a:extLst>
              <a:ext uri="{FF2B5EF4-FFF2-40B4-BE49-F238E27FC236}">
                <a16:creationId xmlns:a16="http://schemas.microsoft.com/office/drawing/2014/main" id="{5272354F-A1DB-4C88-BACE-746C6A2CCB6A}"/>
              </a:ext>
            </a:extLst>
          </p:cNvPr>
          <p:cNvSpPr txBox="1"/>
          <p:nvPr/>
        </p:nvSpPr>
        <p:spPr>
          <a:xfrm>
            <a:off x="4028481" y="4545114"/>
            <a:ext cx="756735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sng"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Epic rationale</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Data Specification can have all industry interface definitions in one place for industry parties to use during the preparation for / transition to new MHHS arrangements.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sng"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Time-band rationale</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Incorporation of MHHS interface definitions is planned to commence in February 2023.</a:t>
            </a:r>
          </a:p>
        </p:txBody>
      </p:sp>
      <p:sp>
        <p:nvSpPr>
          <p:cNvPr id="29" name="TextBox 28">
            <a:extLst>
              <a:ext uri="{FF2B5EF4-FFF2-40B4-BE49-F238E27FC236}">
                <a16:creationId xmlns:a16="http://schemas.microsoft.com/office/drawing/2014/main" id="{C7D550F1-CDB1-47BD-AAA7-13E000669DE2}"/>
              </a:ext>
            </a:extLst>
          </p:cNvPr>
          <p:cNvSpPr txBox="1"/>
          <p:nvPr/>
        </p:nvSpPr>
        <p:spPr>
          <a:xfrm>
            <a:off x="2532743" y="4474566"/>
            <a:ext cx="152400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0 – 3 months</a:t>
            </a:r>
          </a:p>
        </p:txBody>
      </p:sp>
      <p:cxnSp>
        <p:nvCxnSpPr>
          <p:cNvPr id="26" name="Straight Connector 25">
            <a:extLst>
              <a:ext uri="{FF2B5EF4-FFF2-40B4-BE49-F238E27FC236}">
                <a16:creationId xmlns:a16="http://schemas.microsoft.com/office/drawing/2014/main" id="{0510A79C-5676-4FD2-A41D-BF5662E356F2}"/>
              </a:ext>
            </a:extLst>
          </p:cNvPr>
          <p:cNvCxnSpPr>
            <a:cxnSpLocks/>
          </p:cNvCxnSpPr>
          <p:nvPr/>
        </p:nvCxnSpPr>
        <p:spPr>
          <a:xfrm>
            <a:off x="2639682" y="5304925"/>
            <a:ext cx="9156464" cy="0"/>
          </a:xfrm>
          <a:prstGeom prst="line">
            <a:avLst/>
          </a:prstGeom>
          <a:ln w="12700">
            <a:solidFill>
              <a:srgbClr val="68A495"/>
            </a:solidFill>
            <a:prstDash val="dash"/>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162CF0AC-CBEE-4125-BD93-58B3AC10F1E5}"/>
              </a:ext>
            </a:extLst>
          </p:cNvPr>
          <p:cNvSpPr txBox="1"/>
          <p:nvPr/>
        </p:nvSpPr>
        <p:spPr>
          <a:xfrm>
            <a:off x="3996865" y="5424451"/>
            <a:ext cx="7521096"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Streamlining the Data Specification </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Review of provision of Data Spec to identify how digitalisation could be continued to enhance user experience and data access (no intention to amend existing Market Messages or Data Items in a way that would impact party systems).</a:t>
            </a:r>
          </a:p>
        </p:txBody>
      </p:sp>
      <p:sp>
        <p:nvSpPr>
          <p:cNvPr id="31" name="TextBox 30">
            <a:extLst>
              <a:ext uri="{FF2B5EF4-FFF2-40B4-BE49-F238E27FC236}">
                <a16:creationId xmlns:a16="http://schemas.microsoft.com/office/drawing/2014/main" id="{D06949D6-8D6C-4BB7-8395-AC3CEEC51054}"/>
              </a:ext>
            </a:extLst>
          </p:cNvPr>
          <p:cNvSpPr txBox="1"/>
          <p:nvPr/>
        </p:nvSpPr>
        <p:spPr>
          <a:xfrm>
            <a:off x="4004192" y="6086912"/>
            <a:ext cx="6977006"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sng"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Epic rationale</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Providing a clear, concise and easily accessible data specification will help facilitate smooth delivery of future data specification Change Proposals.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sng"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Time-band rationale</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After MHHS arrangements live.</a:t>
            </a:r>
          </a:p>
        </p:txBody>
      </p:sp>
      <p:sp>
        <p:nvSpPr>
          <p:cNvPr id="33" name="TextBox 32">
            <a:extLst>
              <a:ext uri="{FF2B5EF4-FFF2-40B4-BE49-F238E27FC236}">
                <a16:creationId xmlns:a16="http://schemas.microsoft.com/office/drawing/2014/main" id="{6F2AD90F-E647-4DBC-8AB4-B195CB51CA52}"/>
              </a:ext>
            </a:extLst>
          </p:cNvPr>
          <p:cNvSpPr txBox="1"/>
          <p:nvPr/>
        </p:nvSpPr>
        <p:spPr>
          <a:xfrm>
            <a:off x="2580043" y="6056363"/>
            <a:ext cx="152400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12 – 36 months</a:t>
            </a:r>
          </a:p>
        </p:txBody>
      </p:sp>
    </p:spTree>
    <p:extLst>
      <p:ext uri="{BB962C8B-B14F-4D97-AF65-F5344CB8AC3E}">
        <p14:creationId xmlns:p14="http://schemas.microsoft.com/office/powerpoint/2010/main" val="40720361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BF9B9F38-39EE-45F5-9566-03192478EF43}"/>
              </a:ext>
            </a:extLst>
          </p:cNvPr>
          <p:cNvCxnSpPr>
            <a:cxnSpLocks/>
          </p:cNvCxnSpPr>
          <p:nvPr/>
        </p:nvCxnSpPr>
        <p:spPr>
          <a:xfrm>
            <a:off x="2572715" y="1271037"/>
            <a:ext cx="0" cy="5228536"/>
          </a:xfrm>
          <a:prstGeom prst="line">
            <a:avLst/>
          </a:prstGeom>
          <a:ln w="12700">
            <a:solidFill>
              <a:srgbClr val="68A495"/>
            </a:solidFill>
            <a:prstDash val="dash"/>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A99B444D-1706-432C-8F7C-99C36AFA3DD0}"/>
              </a:ext>
            </a:extLst>
          </p:cNvPr>
          <p:cNvSpPr txBox="1"/>
          <p:nvPr/>
        </p:nvSpPr>
        <p:spPr>
          <a:xfrm>
            <a:off x="1366798" y="1049564"/>
            <a:ext cx="1524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Theme</a:t>
            </a:r>
            <a:endParaRPr kumimoji="0" lang="en-GB" sz="16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35" name="TextBox 34">
            <a:extLst>
              <a:ext uri="{FF2B5EF4-FFF2-40B4-BE49-F238E27FC236}">
                <a16:creationId xmlns:a16="http://schemas.microsoft.com/office/drawing/2014/main" id="{9769BBCF-E493-4257-8093-D79B094FE0E7}"/>
              </a:ext>
            </a:extLst>
          </p:cNvPr>
          <p:cNvSpPr txBox="1"/>
          <p:nvPr/>
        </p:nvSpPr>
        <p:spPr>
          <a:xfrm>
            <a:off x="1602656" y="1683956"/>
            <a:ext cx="998148"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Theft</a:t>
            </a:r>
          </a:p>
        </p:txBody>
      </p:sp>
      <p:sp>
        <p:nvSpPr>
          <p:cNvPr id="39" name="TextBox 38">
            <a:extLst>
              <a:ext uri="{FF2B5EF4-FFF2-40B4-BE49-F238E27FC236}">
                <a16:creationId xmlns:a16="http://schemas.microsoft.com/office/drawing/2014/main" id="{D0BD29B2-A260-4A09-887E-D70A19D1316C}"/>
              </a:ext>
            </a:extLst>
          </p:cNvPr>
          <p:cNvSpPr txBox="1"/>
          <p:nvPr/>
        </p:nvSpPr>
        <p:spPr>
          <a:xfrm>
            <a:off x="338074" y="1336437"/>
            <a:ext cx="1524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Category</a:t>
            </a: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40" name="Rectangle 39">
            <a:extLst>
              <a:ext uri="{FF2B5EF4-FFF2-40B4-BE49-F238E27FC236}">
                <a16:creationId xmlns:a16="http://schemas.microsoft.com/office/drawing/2014/main" id="{E455E3BD-BB90-4644-8D3F-3DB0E09DC895}"/>
              </a:ext>
            </a:extLst>
          </p:cNvPr>
          <p:cNvSpPr/>
          <p:nvPr/>
        </p:nvSpPr>
        <p:spPr>
          <a:xfrm>
            <a:off x="531423" y="1327658"/>
            <a:ext cx="1059354" cy="5310541"/>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Title 1">
            <a:extLst>
              <a:ext uri="{FF2B5EF4-FFF2-40B4-BE49-F238E27FC236}">
                <a16:creationId xmlns:a16="http://schemas.microsoft.com/office/drawing/2014/main" id="{A0BC48E1-7719-480C-8C8B-10EDFDFA1062}"/>
              </a:ext>
            </a:extLst>
          </p:cNvPr>
          <p:cNvSpPr>
            <a:spLocks noGrp="1"/>
          </p:cNvSpPr>
          <p:nvPr>
            <p:ph type="title"/>
          </p:nvPr>
        </p:nvSpPr>
        <p:spPr>
          <a:xfrm>
            <a:off x="838200" y="365125"/>
            <a:ext cx="9284855" cy="660111"/>
          </a:xfrm>
        </p:spPr>
        <p:txBody>
          <a:bodyPr/>
          <a:lstStyle/>
          <a:p>
            <a:r>
              <a:rPr lang="en-GB" dirty="0"/>
              <a:t>Industry processes</a:t>
            </a:r>
          </a:p>
        </p:txBody>
      </p:sp>
      <p:sp>
        <p:nvSpPr>
          <p:cNvPr id="44" name="TextBox 43">
            <a:extLst>
              <a:ext uri="{FF2B5EF4-FFF2-40B4-BE49-F238E27FC236}">
                <a16:creationId xmlns:a16="http://schemas.microsoft.com/office/drawing/2014/main" id="{35FF4D24-2240-48AB-92F6-BFA3597F5FDE}"/>
              </a:ext>
            </a:extLst>
          </p:cNvPr>
          <p:cNvSpPr txBox="1"/>
          <p:nvPr/>
        </p:nvSpPr>
        <p:spPr>
          <a:xfrm>
            <a:off x="395843" y="3522238"/>
            <a:ext cx="1360564" cy="43088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Industry Processes</a:t>
            </a:r>
          </a:p>
        </p:txBody>
      </p:sp>
      <p:sp>
        <p:nvSpPr>
          <p:cNvPr id="79" name="TextBox 78">
            <a:extLst>
              <a:ext uri="{FF2B5EF4-FFF2-40B4-BE49-F238E27FC236}">
                <a16:creationId xmlns:a16="http://schemas.microsoft.com/office/drawing/2014/main" id="{5E21F7FE-F022-41DF-B1F1-939B0948FA03}"/>
              </a:ext>
            </a:extLst>
          </p:cNvPr>
          <p:cNvSpPr txBox="1"/>
          <p:nvPr/>
        </p:nvSpPr>
        <p:spPr>
          <a:xfrm>
            <a:off x="258627" y="1030272"/>
            <a:ext cx="1524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Category</a:t>
            </a:r>
            <a:endParaRPr kumimoji="0" lang="en-GB" sz="16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cxnSp>
        <p:nvCxnSpPr>
          <p:cNvPr id="49" name="Straight Connector 48">
            <a:extLst>
              <a:ext uri="{FF2B5EF4-FFF2-40B4-BE49-F238E27FC236}">
                <a16:creationId xmlns:a16="http://schemas.microsoft.com/office/drawing/2014/main" id="{C6CE375C-146A-4D90-A01C-EA928D0BEDE4}"/>
              </a:ext>
            </a:extLst>
          </p:cNvPr>
          <p:cNvCxnSpPr>
            <a:cxnSpLocks/>
          </p:cNvCxnSpPr>
          <p:nvPr/>
        </p:nvCxnSpPr>
        <p:spPr>
          <a:xfrm>
            <a:off x="4004192" y="1271035"/>
            <a:ext cx="0" cy="5228536"/>
          </a:xfrm>
          <a:prstGeom prst="line">
            <a:avLst/>
          </a:prstGeom>
          <a:ln w="12700">
            <a:solidFill>
              <a:srgbClr val="68A495"/>
            </a:solidFill>
            <a:prstDash val="dash"/>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A1C7E06A-E497-475C-B2B5-817601901B27}"/>
              </a:ext>
            </a:extLst>
          </p:cNvPr>
          <p:cNvSpPr txBox="1"/>
          <p:nvPr/>
        </p:nvSpPr>
        <p:spPr>
          <a:xfrm>
            <a:off x="2639693" y="1048997"/>
            <a:ext cx="1524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Timescale</a:t>
            </a:r>
            <a:endParaRPr kumimoji="0" lang="en-GB" sz="16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56" name="TextBox 55">
            <a:extLst>
              <a:ext uri="{FF2B5EF4-FFF2-40B4-BE49-F238E27FC236}">
                <a16:creationId xmlns:a16="http://schemas.microsoft.com/office/drawing/2014/main" id="{459DFE85-DA03-4001-899A-03E7CF59DEB7}"/>
              </a:ext>
            </a:extLst>
          </p:cNvPr>
          <p:cNvSpPr txBox="1"/>
          <p:nvPr/>
        </p:nvSpPr>
        <p:spPr>
          <a:xfrm>
            <a:off x="6724076" y="1011665"/>
            <a:ext cx="1524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Description</a:t>
            </a:r>
            <a:endParaRPr kumimoji="0" lang="en-GB" sz="16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59" name="TextBox 58">
            <a:extLst>
              <a:ext uri="{FF2B5EF4-FFF2-40B4-BE49-F238E27FC236}">
                <a16:creationId xmlns:a16="http://schemas.microsoft.com/office/drawing/2014/main" id="{752CF565-C45D-485C-BABC-76433D7E3728}"/>
              </a:ext>
            </a:extLst>
          </p:cNvPr>
          <p:cNvSpPr txBox="1"/>
          <p:nvPr/>
        </p:nvSpPr>
        <p:spPr>
          <a:xfrm>
            <a:off x="4096715" y="1367852"/>
            <a:ext cx="7474835"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Theft - REC provisions</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Considering RECCo FWP items on Theft, identify if there are improvements to the current REC theft arrangements/systems/data to support and enhance stakeholder activities and needs.</a:t>
            </a:r>
          </a:p>
        </p:txBody>
      </p:sp>
      <p:sp>
        <p:nvSpPr>
          <p:cNvPr id="60" name="TextBox 59">
            <a:extLst>
              <a:ext uri="{FF2B5EF4-FFF2-40B4-BE49-F238E27FC236}">
                <a16:creationId xmlns:a16="http://schemas.microsoft.com/office/drawing/2014/main" id="{95F14A02-5377-496D-BA51-FA070E9CBB59}"/>
              </a:ext>
            </a:extLst>
          </p:cNvPr>
          <p:cNvSpPr txBox="1"/>
          <p:nvPr/>
        </p:nvSpPr>
        <p:spPr>
          <a:xfrm>
            <a:off x="4096716" y="1829517"/>
            <a:ext cx="7563862"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sng"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Epic rationale</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Value in looking at if more could be done with the current REC theft provisions, to support RECCo’s more fundamental objectives.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sng"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Time-band rationale</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To align with RECCo’s work.</a:t>
            </a:r>
          </a:p>
        </p:txBody>
      </p:sp>
      <p:sp>
        <p:nvSpPr>
          <p:cNvPr id="62" name="TextBox 61">
            <a:extLst>
              <a:ext uri="{FF2B5EF4-FFF2-40B4-BE49-F238E27FC236}">
                <a16:creationId xmlns:a16="http://schemas.microsoft.com/office/drawing/2014/main" id="{866EF4E3-7F43-4352-8C4C-3A8A3142C1FB}"/>
              </a:ext>
            </a:extLst>
          </p:cNvPr>
          <p:cNvSpPr txBox="1"/>
          <p:nvPr/>
        </p:nvSpPr>
        <p:spPr>
          <a:xfrm>
            <a:off x="2526454" y="1673998"/>
            <a:ext cx="152400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3 – 6 months</a:t>
            </a:r>
          </a:p>
        </p:txBody>
      </p:sp>
      <p:cxnSp>
        <p:nvCxnSpPr>
          <p:cNvPr id="18" name="Straight Connector 17">
            <a:extLst>
              <a:ext uri="{FF2B5EF4-FFF2-40B4-BE49-F238E27FC236}">
                <a16:creationId xmlns:a16="http://schemas.microsoft.com/office/drawing/2014/main" id="{2E91EE95-3875-47AD-BA4B-597112BC2C26}"/>
              </a:ext>
            </a:extLst>
          </p:cNvPr>
          <p:cNvCxnSpPr>
            <a:cxnSpLocks/>
          </p:cNvCxnSpPr>
          <p:nvPr/>
        </p:nvCxnSpPr>
        <p:spPr>
          <a:xfrm>
            <a:off x="1676372" y="2490955"/>
            <a:ext cx="10119785" cy="0"/>
          </a:xfrm>
          <a:prstGeom prst="line">
            <a:avLst/>
          </a:prstGeom>
          <a:ln w="12700">
            <a:solidFill>
              <a:srgbClr val="68A495"/>
            </a:solidFill>
            <a:prstDash val="dash"/>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5C7ACA1E-BD53-450C-A06A-22218C0ED4F7}"/>
              </a:ext>
            </a:extLst>
          </p:cNvPr>
          <p:cNvSpPr txBox="1"/>
          <p:nvPr/>
        </p:nvSpPr>
        <p:spPr>
          <a:xfrm>
            <a:off x="1562688" y="2909411"/>
            <a:ext cx="998148" cy="43088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Supplier of Last Resort</a:t>
            </a:r>
          </a:p>
        </p:txBody>
      </p:sp>
      <p:sp>
        <p:nvSpPr>
          <p:cNvPr id="22" name="TextBox 21">
            <a:extLst>
              <a:ext uri="{FF2B5EF4-FFF2-40B4-BE49-F238E27FC236}">
                <a16:creationId xmlns:a16="http://schemas.microsoft.com/office/drawing/2014/main" id="{412CA175-ADCD-4083-99C1-09C8643FC0CA}"/>
              </a:ext>
            </a:extLst>
          </p:cNvPr>
          <p:cNvSpPr txBox="1"/>
          <p:nvPr/>
        </p:nvSpPr>
        <p:spPr>
          <a:xfrm>
            <a:off x="4096715" y="2589457"/>
            <a:ext cx="7699437"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Supplier of Last Resort </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Review of REC provisions around </a:t>
            </a:r>
            <a:r>
              <a:rPr kumimoji="0" lang="en-GB" sz="1200" b="0" i="0" u="none" strike="noStrike" kern="120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SoLR</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events, in particular how gaining Suppliers can obtain the information required to continue provision of services to the affected customers.</a:t>
            </a:r>
          </a:p>
        </p:txBody>
      </p:sp>
      <p:sp>
        <p:nvSpPr>
          <p:cNvPr id="23" name="TextBox 22">
            <a:extLst>
              <a:ext uri="{FF2B5EF4-FFF2-40B4-BE49-F238E27FC236}">
                <a16:creationId xmlns:a16="http://schemas.microsoft.com/office/drawing/2014/main" id="{D55E05B7-5314-410A-B2F0-213D3DFE9D30}"/>
              </a:ext>
            </a:extLst>
          </p:cNvPr>
          <p:cNvSpPr txBox="1"/>
          <p:nvPr/>
        </p:nvSpPr>
        <p:spPr>
          <a:xfrm>
            <a:off x="4096715" y="3082652"/>
            <a:ext cx="7699431"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sng"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Epic rationale</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a:t>
            </a:r>
            <a:r>
              <a:rPr kumimoji="0" lang="en-GB" sz="1200" b="0" i="0" u="none" strike="noStrike" kern="120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SoLR</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events can cause a significant market disruption in particular for gaining Suppliers who must ensure as much continuity of service for consumers as possible.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sng"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Time-band rationale</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In comparison to other epics; includes early analysis to test the potential scale and impact of related issues / opportunities for benefit.</a:t>
            </a:r>
          </a:p>
        </p:txBody>
      </p:sp>
      <p:sp>
        <p:nvSpPr>
          <p:cNvPr id="24" name="TextBox 23">
            <a:extLst>
              <a:ext uri="{FF2B5EF4-FFF2-40B4-BE49-F238E27FC236}">
                <a16:creationId xmlns:a16="http://schemas.microsoft.com/office/drawing/2014/main" id="{89B9521A-E332-42C7-89C8-9C0F0254B15A}"/>
              </a:ext>
            </a:extLst>
          </p:cNvPr>
          <p:cNvSpPr txBox="1"/>
          <p:nvPr/>
        </p:nvSpPr>
        <p:spPr>
          <a:xfrm>
            <a:off x="2500515" y="3014957"/>
            <a:ext cx="152400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6 – 12 months</a:t>
            </a:r>
          </a:p>
        </p:txBody>
      </p:sp>
      <p:cxnSp>
        <p:nvCxnSpPr>
          <p:cNvPr id="25" name="Straight Connector 24">
            <a:extLst>
              <a:ext uri="{FF2B5EF4-FFF2-40B4-BE49-F238E27FC236}">
                <a16:creationId xmlns:a16="http://schemas.microsoft.com/office/drawing/2014/main" id="{E7F5D335-6522-4838-A8BB-276DE27E7DB1}"/>
              </a:ext>
            </a:extLst>
          </p:cNvPr>
          <p:cNvCxnSpPr>
            <a:cxnSpLocks/>
          </p:cNvCxnSpPr>
          <p:nvPr/>
        </p:nvCxnSpPr>
        <p:spPr>
          <a:xfrm>
            <a:off x="2633491" y="5274003"/>
            <a:ext cx="9156464" cy="0"/>
          </a:xfrm>
          <a:prstGeom prst="line">
            <a:avLst/>
          </a:prstGeom>
          <a:ln w="12700">
            <a:solidFill>
              <a:srgbClr val="68A495"/>
            </a:solidFill>
            <a:prstDash val="dash"/>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BFCB64ED-B108-4441-88AE-8319A299A1B9}"/>
              </a:ext>
            </a:extLst>
          </p:cNvPr>
          <p:cNvSpPr txBox="1"/>
          <p:nvPr/>
        </p:nvSpPr>
        <p:spPr>
          <a:xfrm>
            <a:off x="4050454" y="5345549"/>
            <a:ext cx="7521096"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MHHS Post go live review - discovery </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Review of MHHS operations against the original programme objectives, to identify improvements and enhance operational effectiveness.</a:t>
            </a:r>
          </a:p>
        </p:txBody>
      </p:sp>
      <p:sp>
        <p:nvSpPr>
          <p:cNvPr id="28" name="TextBox 27">
            <a:extLst>
              <a:ext uri="{FF2B5EF4-FFF2-40B4-BE49-F238E27FC236}">
                <a16:creationId xmlns:a16="http://schemas.microsoft.com/office/drawing/2014/main" id="{5272354F-A1DB-4C88-BACE-746C6A2CCB6A}"/>
              </a:ext>
            </a:extLst>
          </p:cNvPr>
          <p:cNvSpPr txBox="1"/>
          <p:nvPr/>
        </p:nvSpPr>
        <p:spPr>
          <a:xfrm>
            <a:off x="4050454" y="5807214"/>
            <a:ext cx="7353255"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sng"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Epic rationale</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full half hourly settlement will be substantial shift - new market roles, systems and processes. This Epic provides for proactively seeking out opportunities for improving REC operations affected by MHHS.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sng"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Time-band rationale</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work couldn’t commence before MHHS live.</a:t>
            </a:r>
          </a:p>
        </p:txBody>
      </p:sp>
      <p:sp>
        <p:nvSpPr>
          <p:cNvPr id="29" name="TextBox 28">
            <a:extLst>
              <a:ext uri="{FF2B5EF4-FFF2-40B4-BE49-F238E27FC236}">
                <a16:creationId xmlns:a16="http://schemas.microsoft.com/office/drawing/2014/main" id="{C7D550F1-CDB1-47BD-AAA7-13E000669DE2}"/>
              </a:ext>
            </a:extLst>
          </p:cNvPr>
          <p:cNvSpPr txBox="1"/>
          <p:nvPr/>
        </p:nvSpPr>
        <p:spPr>
          <a:xfrm>
            <a:off x="2572715" y="5822919"/>
            <a:ext cx="152400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12 – 36 months</a:t>
            </a:r>
          </a:p>
        </p:txBody>
      </p:sp>
      <p:cxnSp>
        <p:nvCxnSpPr>
          <p:cNvPr id="26" name="Straight Connector 25">
            <a:extLst>
              <a:ext uri="{FF2B5EF4-FFF2-40B4-BE49-F238E27FC236}">
                <a16:creationId xmlns:a16="http://schemas.microsoft.com/office/drawing/2014/main" id="{721FEF31-C0B5-4C93-B314-03DE6254DF1F}"/>
              </a:ext>
            </a:extLst>
          </p:cNvPr>
          <p:cNvCxnSpPr>
            <a:cxnSpLocks/>
          </p:cNvCxnSpPr>
          <p:nvPr/>
        </p:nvCxnSpPr>
        <p:spPr>
          <a:xfrm>
            <a:off x="1681632" y="3978167"/>
            <a:ext cx="10119785" cy="0"/>
          </a:xfrm>
          <a:prstGeom prst="line">
            <a:avLst/>
          </a:prstGeom>
          <a:ln w="12700">
            <a:solidFill>
              <a:srgbClr val="68A495"/>
            </a:solidFill>
            <a:prstDash val="dash"/>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0DBF54E1-3102-4A27-BCED-665A0C99EB00}"/>
              </a:ext>
            </a:extLst>
          </p:cNvPr>
          <p:cNvSpPr txBox="1"/>
          <p:nvPr/>
        </p:nvSpPr>
        <p:spPr>
          <a:xfrm>
            <a:off x="1566874" y="5006094"/>
            <a:ext cx="998148"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MHHS</a:t>
            </a:r>
          </a:p>
        </p:txBody>
      </p:sp>
      <p:sp>
        <p:nvSpPr>
          <p:cNvPr id="31" name="TextBox 30">
            <a:extLst>
              <a:ext uri="{FF2B5EF4-FFF2-40B4-BE49-F238E27FC236}">
                <a16:creationId xmlns:a16="http://schemas.microsoft.com/office/drawing/2014/main" id="{25287C3E-146A-4C29-85BE-2B9DCF0AE3EF}"/>
              </a:ext>
            </a:extLst>
          </p:cNvPr>
          <p:cNvSpPr txBox="1"/>
          <p:nvPr/>
        </p:nvSpPr>
        <p:spPr>
          <a:xfrm>
            <a:off x="4050454" y="4094834"/>
            <a:ext cx="7521096"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MHHS Settlement Procedures </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Delivering necessary changes for implementation of MHHS, and identifying other consequential impacts on the REC, aligned with the RECCo Forward Work Plan project.</a:t>
            </a:r>
          </a:p>
        </p:txBody>
      </p:sp>
      <p:sp>
        <p:nvSpPr>
          <p:cNvPr id="33" name="TextBox 32">
            <a:extLst>
              <a:ext uri="{FF2B5EF4-FFF2-40B4-BE49-F238E27FC236}">
                <a16:creationId xmlns:a16="http://schemas.microsoft.com/office/drawing/2014/main" id="{39D102F0-854A-4740-BD22-E67F66344A61}"/>
              </a:ext>
            </a:extLst>
          </p:cNvPr>
          <p:cNvSpPr txBox="1"/>
          <p:nvPr/>
        </p:nvSpPr>
        <p:spPr>
          <a:xfrm>
            <a:off x="4050454" y="4556499"/>
            <a:ext cx="7610105"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sng"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Epic rationale</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observing developing detail of MHHS arrangements and impact on REC processes / systems to ensure the changes are understood, reviewed and prepared for. Epic signposts MHH as a priority.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sng"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Time-band rationale</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 The REC activity has already started which the Code Manager is supporting.</a:t>
            </a:r>
          </a:p>
        </p:txBody>
      </p:sp>
      <p:sp>
        <p:nvSpPr>
          <p:cNvPr id="34" name="TextBox 33">
            <a:extLst>
              <a:ext uri="{FF2B5EF4-FFF2-40B4-BE49-F238E27FC236}">
                <a16:creationId xmlns:a16="http://schemas.microsoft.com/office/drawing/2014/main" id="{B388391A-FBED-4FA3-89D9-C507FAE96F37}"/>
              </a:ext>
            </a:extLst>
          </p:cNvPr>
          <p:cNvSpPr txBox="1"/>
          <p:nvPr/>
        </p:nvSpPr>
        <p:spPr>
          <a:xfrm>
            <a:off x="2526454" y="4572204"/>
            <a:ext cx="152400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lumMod val="50000"/>
                    <a:lumOff val="50000"/>
                  </a:srgbClr>
                </a:solidFill>
                <a:effectLst/>
                <a:uLnTx/>
                <a:uFillTx/>
                <a:latin typeface="Roboto" panose="02000000000000000000" pitchFamily="2" charset="0"/>
                <a:ea typeface="Roboto" panose="02000000000000000000" pitchFamily="2" charset="0"/>
                <a:cs typeface="Roboto" panose="02000000000000000000" pitchFamily="2" charset="0"/>
              </a:rPr>
              <a:t>0 – 3 months</a:t>
            </a:r>
          </a:p>
        </p:txBody>
      </p:sp>
    </p:spTree>
    <p:extLst>
      <p:ext uri="{BB962C8B-B14F-4D97-AF65-F5344CB8AC3E}">
        <p14:creationId xmlns:p14="http://schemas.microsoft.com/office/powerpoint/2010/main" val="10153475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D8E70-857A-4E5B-9CAC-9EC69BC633C7}"/>
              </a:ext>
            </a:extLst>
          </p:cNvPr>
          <p:cNvSpPr>
            <a:spLocks noGrp="1"/>
          </p:cNvSpPr>
          <p:nvPr>
            <p:ph type="title"/>
          </p:nvPr>
        </p:nvSpPr>
        <p:spPr/>
        <p:txBody>
          <a:bodyPr/>
          <a:lstStyle/>
          <a:p>
            <a:r>
              <a:rPr lang="en-GB" dirty="0"/>
              <a:t>Roadmap feedback</a:t>
            </a:r>
          </a:p>
        </p:txBody>
      </p:sp>
      <p:sp>
        <p:nvSpPr>
          <p:cNvPr id="5" name="TextBox 4">
            <a:extLst>
              <a:ext uri="{FF2B5EF4-FFF2-40B4-BE49-F238E27FC236}">
                <a16:creationId xmlns:a16="http://schemas.microsoft.com/office/drawing/2014/main" id="{02EFB0C7-B18A-4CC7-950A-AC82D9BD53BF}"/>
              </a:ext>
            </a:extLst>
          </p:cNvPr>
          <p:cNvSpPr txBox="1"/>
          <p:nvPr/>
        </p:nvSpPr>
        <p:spPr>
          <a:xfrm>
            <a:off x="2812804" y="6350483"/>
            <a:ext cx="656639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4E887E"/>
                </a:solidFill>
                <a:effectLst/>
                <a:uLnTx/>
                <a:uFillTx/>
                <a:latin typeface="Calibri" panose="020F0502020204030204"/>
                <a:ea typeface="+mn-ea"/>
                <a:cs typeface="+mn-cs"/>
              </a:rPr>
              <a:t>*  Reminder - RECCo FWP items are being consulted on separately</a:t>
            </a:r>
          </a:p>
        </p:txBody>
      </p:sp>
      <p:pic>
        <p:nvPicPr>
          <p:cNvPr id="6" name="Picture 5">
            <a:extLst>
              <a:ext uri="{FF2B5EF4-FFF2-40B4-BE49-F238E27FC236}">
                <a16:creationId xmlns:a16="http://schemas.microsoft.com/office/drawing/2014/main" id="{5172B67D-6CE8-410C-B373-571D78C25384}"/>
              </a:ext>
            </a:extLst>
          </p:cNvPr>
          <p:cNvPicPr>
            <a:picLocks noChangeAspect="1"/>
          </p:cNvPicPr>
          <p:nvPr/>
        </p:nvPicPr>
        <p:blipFill>
          <a:blip r:embed="rId2"/>
          <a:stretch>
            <a:fillRect/>
          </a:stretch>
        </p:blipFill>
        <p:spPr>
          <a:xfrm>
            <a:off x="1378204" y="1712025"/>
            <a:ext cx="2477129" cy="4460875"/>
          </a:xfrm>
          <a:prstGeom prst="rect">
            <a:avLst/>
          </a:prstGeom>
        </p:spPr>
      </p:pic>
      <p:sp>
        <p:nvSpPr>
          <p:cNvPr id="15" name="TextBox 14">
            <a:extLst>
              <a:ext uri="{FF2B5EF4-FFF2-40B4-BE49-F238E27FC236}">
                <a16:creationId xmlns:a16="http://schemas.microsoft.com/office/drawing/2014/main" id="{E9E3468C-D974-4E3C-BA21-47B01586F5F6}"/>
              </a:ext>
            </a:extLst>
          </p:cNvPr>
          <p:cNvSpPr txBox="1"/>
          <p:nvPr/>
        </p:nvSpPr>
        <p:spPr>
          <a:xfrm>
            <a:off x="5302702" y="2696064"/>
            <a:ext cx="4267601"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Are main areas of focus included – anything significant missing?</a:t>
            </a:r>
          </a:p>
        </p:txBody>
      </p:sp>
      <p:sp>
        <p:nvSpPr>
          <p:cNvPr id="16" name="TextBox 15">
            <a:extLst>
              <a:ext uri="{FF2B5EF4-FFF2-40B4-BE49-F238E27FC236}">
                <a16:creationId xmlns:a16="http://schemas.microsoft.com/office/drawing/2014/main" id="{4872D6FD-5F1C-4383-853A-D7093C8780CF}"/>
              </a:ext>
            </a:extLst>
          </p:cNvPr>
          <p:cNvSpPr txBox="1"/>
          <p:nvPr/>
        </p:nvSpPr>
        <p:spPr>
          <a:xfrm>
            <a:off x="5302702" y="3606104"/>
            <a:ext cx="4316652"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Anything you’d move much further up / down the priority list?</a:t>
            </a:r>
          </a:p>
        </p:txBody>
      </p:sp>
      <p:sp>
        <p:nvSpPr>
          <p:cNvPr id="17" name="TextBox 16">
            <a:extLst>
              <a:ext uri="{FF2B5EF4-FFF2-40B4-BE49-F238E27FC236}">
                <a16:creationId xmlns:a16="http://schemas.microsoft.com/office/drawing/2014/main" id="{1922E5DB-308D-4224-B1A0-C8D031203188}"/>
              </a:ext>
            </a:extLst>
          </p:cNvPr>
          <p:cNvSpPr txBox="1"/>
          <p:nvPr/>
        </p:nvSpPr>
        <p:spPr>
          <a:xfrm>
            <a:off x="5351906" y="4494296"/>
            <a:ext cx="4218398"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What sort of information / communication on the roadmap would be useful for you?</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E.g. releases, in-progress Change Proposals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18" name="Rectangle 17">
            <a:extLst>
              <a:ext uri="{FF2B5EF4-FFF2-40B4-BE49-F238E27FC236}">
                <a16:creationId xmlns:a16="http://schemas.microsoft.com/office/drawing/2014/main" id="{10ADE5ED-EAF1-4051-96E4-203EBA9D249C}"/>
              </a:ext>
            </a:extLst>
          </p:cNvPr>
          <p:cNvSpPr/>
          <p:nvPr/>
        </p:nvSpPr>
        <p:spPr>
          <a:xfrm>
            <a:off x="1364080" y="1712026"/>
            <a:ext cx="8421804" cy="4460875"/>
          </a:xfrm>
          <a:prstGeom prst="rect">
            <a:avLst/>
          </a:prstGeom>
          <a:noFill/>
          <a:ln w="19050">
            <a:solidFill>
              <a:srgbClr val="4E88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0" name="Straight Connector 19">
            <a:extLst>
              <a:ext uri="{FF2B5EF4-FFF2-40B4-BE49-F238E27FC236}">
                <a16:creationId xmlns:a16="http://schemas.microsoft.com/office/drawing/2014/main" id="{EFBA39CB-9015-423C-AFDC-9CEB543ECEDE}"/>
              </a:ext>
            </a:extLst>
          </p:cNvPr>
          <p:cNvCxnSpPr/>
          <p:nvPr/>
        </p:nvCxnSpPr>
        <p:spPr>
          <a:xfrm flipV="1">
            <a:off x="3855334" y="2915455"/>
            <a:ext cx="1167932" cy="225"/>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51EB2C9-86EC-4EF0-B1AC-41D113977AC0}"/>
              </a:ext>
            </a:extLst>
          </p:cNvPr>
          <p:cNvCxnSpPr/>
          <p:nvPr/>
        </p:nvCxnSpPr>
        <p:spPr>
          <a:xfrm flipV="1">
            <a:off x="3855334" y="3819923"/>
            <a:ext cx="1167932" cy="225"/>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44053F5-CFC8-49A4-87E4-14E91506B154}"/>
              </a:ext>
            </a:extLst>
          </p:cNvPr>
          <p:cNvCxnSpPr/>
          <p:nvPr/>
        </p:nvCxnSpPr>
        <p:spPr>
          <a:xfrm flipV="1">
            <a:off x="3855334" y="4708195"/>
            <a:ext cx="1167932" cy="225"/>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375940A2-820A-44A8-A44E-5DFB6C915294}"/>
              </a:ext>
            </a:extLst>
          </p:cNvPr>
          <p:cNvSpPr/>
          <p:nvPr/>
        </p:nvSpPr>
        <p:spPr>
          <a:xfrm>
            <a:off x="5302702" y="3465447"/>
            <a:ext cx="3852000" cy="21600"/>
          </a:xfrm>
          <a:prstGeom prst="rect">
            <a:avLst/>
          </a:prstGeom>
          <a:gradFill flip="none" rotWithShape="1">
            <a:gsLst>
              <a:gs pos="0">
                <a:schemeClr val="accent3">
                  <a:lumMod val="50000"/>
                </a:schemeClr>
              </a:gs>
              <a:gs pos="32000">
                <a:schemeClr val="accent3">
                  <a:lumMod val="60000"/>
                  <a:lumOff val="40000"/>
                </a:schemeClr>
              </a:gs>
              <a:gs pos="95000">
                <a:srgbClr val="E2EFE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4438B627-4B0A-4E6B-BE35-56DA3C4AEC72}"/>
              </a:ext>
            </a:extLst>
          </p:cNvPr>
          <p:cNvSpPr/>
          <p:nvPr/>
        </p:nvSpPr>
        <p:spPr>
          <a:xfrm>
            <a:off x="5322178" y="4344781"/>
            <a:ext cx="3852000" cy="21600"/>
          </a:xfrm>
          <a:prstGeom prst="rect">
            <a:avLst/>
          </a:prstGeom>
          <a:gradFill flip="none" rotWithShape="1">
            <a:gsLst>
              <a:gs pos="0">
                <a:schemeClr val="accent3">
                  <a:lumMod val="50000"/>
                </a:schemeClr>
              </a:gs>
              <a:gs pos="32000">
                <a:schemeClr val="accent3">
                  <a:lumMod val="60000"/>
                  <a:lumOff val="40000"/>
                </a:schemeClr>
              </a:gs>
              <a:gs pos="95000">
                <a:srgbClr val="E2EFE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FD21E871-42C3-40BD-9FC0-DD5AE641D13E}"/>
              </a:ext>
            </a:extLst>
          </p:cNvPr>
          <p:cNvSpPr/>
          <p:nvPr/>
        </p:nvSpPr>
        <p:spPr>
          <a:xfrm>
            <a:off x="1364080" y="1716722"/>
            <a:ext cx="2477129" cy="4460875"/>
          </a:xfrm>
          <a:prstGeom prst="rect">
            <a:avLst/>
          </a:prstGeom>
          <a:solidFill>
            <a:schemeClr val="accent3">
              <a:lumMod val="5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F27931CB-BE42-4111-8477-948C399CADBC}"/>
              </a:ext>
            </a:extLst>
          </p:cNvPr>
          <p:cNvSpPr txBox="1"/>
          <p:nvPr/>
        </p:nvSpPr>
        <p:spPr>
          <a:xfrm>
            <a:off x="1419442" y="4218688"/>
            <a:ext cx="18542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ROADMAP</a:t>
            </a:r>
          </a:p>
        </p:txBody>
      </p:sp>
      <p:sp>
        <p:nvSpPr>
          <p:cNvPr id="11" name="Isosceles Triangle 10">
            <a:extLst>
              <a:ext uri="{FF2B5EF4-FFF2-40B4-BE49-F238E27FC236}">
                <a16:creationId xmlns:a16="http://schemas.microsoft.com/office/drawing/2014/main" id="{C1716198-A468-4A93-8332-F470114CA44E}"/>
              </a:ext>
            </a:extLst>
          </p:cNvPr>
          <p:cNvSpPr/>
          <p:nvPr/>
        </p:nvSpPr>
        <p:spPr>
          <a:xfrm rot="16200000">
            <a:off x="3668361" y="2828894"/>
            <a:ext cx="200823" cy="173123"/>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Isosceles Triangle 11">
            <a:extLst>
              <a:ext uri="{FF2B5EF4-FFF2-40B4-BE49-F238E27FC236}">
                <a16:creationId xmlns:a16="http://schemas.microsoft.com/office/drawing/2014/main" id="{55DE329D-A32B-467E-BA22-7356518631AD}"/>
              </a:ext>
            </a:extLst>
          </p:cNvPr>
          <p:cNvSpPr/>
          <p:nvPr/>
        </p:nvSpPr>
        <p:spPr>
          <a:xfrm rot="16200000">
            <a:off x="3668361" y="4627126"/>
            <a:ext cx="200823" cy="173123"/>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Isosceles Triangle 12">
            <a:extLst>
              <a:ext uri="{FF2B5EF4-FFF2-40B4-BE49-F238E27FC236}">
                <a16:creationId xmlns:a16="http://schemas.microsoft.com/office/drawing/2014/main" id="{EBFAB34C-6F06-475D-A32E-ADDCAA03D6D1}"/>
              </a:ext>
            </a:extLst>
          </p:cNvPr>
          <p:cNvSpPr/>
          <p:nvPr/>
        </p:nvSpPr>
        <p:spPr>
          <a:xfrm rot="16200000">
            <a:off x="3668361" y="3728010"/>
            <a:ext cx="200823" cy="173123"/>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98150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C9CCF-F898-42D8-B870-4C99E89F26F0}"/>
              </a:ext>
            </a:extLst>
          </p:cNvPr>
          <p:cNvSpPr>
            <a:spLocks noGrp="1"/>
          </p:cNvSpPr>
          <p:nvPr>
            <p:ph type="title"/>
          </p:nvPr>
        </p:nvSpPr>
        <p:spPr/>
        <p:txBody>
          <a:bodyPr/>
          <a:lstStyle/>
          <a:p>
            <a:r>
              <a:rPr lang="en-GB" dirty="0"/>
              <a:t>summary</a:t>
            </a:r>
          </a:p>
        </p:txBody>
      </p:sp>
      <p:sp>
        <p:nvSpPr>
          <p:cNvPr id="8" name="TextBox 7">
            <a:extLst>
              <a:ext uri="{FF2B5EF4-FFF2-40B4-BE49-F238E27FC236}">
                <a16:creationId xmlns:a16="http://schemas.microsoft.com/office/drawing/2014/main" id="{BE825902-517A-4979-9918-2D6CF4A3CB6C}"/>
              </a:ext>
            </a:extLst>
          </p:cNvPr>
          <p:cNvSpPr txBox="1"/>
          <p:nvPr/>
        </p:nvSpPr>
        <p:spPr>
          <a:xfrm>
            <a:off x="2649415" y="1535286"/>
            <a:ext cx="6096000" cy="480131"/>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Roadmap purpose is to provide clear information on change </a:t>
            </a:r>
            <a:r>
              <a:rPr kumimoji="0" lang="en-GB" sz="14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priorities</a:t>
            </a: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and longer term direction of travel of REC arrangements</a:t>
            </a:r>
          </a:p>
        </p:txBody>
      </p:sp>
      <p:sp>
        <p:nvSpPr>
          <p:cNvPr id="10" name="TextBox 9">
            <a:extLst>
              <a:ext uri="{FF2B5EF4-FFF2-40B4-BE49-F238E27FC236}">
                <a16:creationId xmlns:a16="http://schemas.microsoft.com/office/drawing/2014/main" id="{37727F66-8627-4838-BDEA-1ACD3B153BAD}"/>
              </a:ext>
            </a:extLst>
          </p:cNvPr>
          <p:cNvSpPr txBox="1"/>
          <p:nvPr/>
        </p:nvSpPr>
        <p:spPr>
          <a:xfrm>
            <a:off x="2649415" y="2329732"/>
            <a:ext cx="60960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 ‘Epics’ are </a:t>
            </a:r>
            <a:r>
              <a:rPr kumimoji="0" lang="en-GB" sz="14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work items</a:t>
            </a: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that sit within themes/categories</a:t>
            </a:r>
          </a:p>
        </p:txBody>
      </p:sp>
      <p:sp>
        <p:nvSpPr>
          <p:cNvPr id="12" name="TextBox 11">
            <a:extLst>
              <a:ext uri="{FF2B5EF4-FFF2-40B4-BE49-F238E27FC236}">
                <a16:creationId xmlns:a16="http://schemas.microsoft.com/office/drawing/2014/main" id="{ECB9DF10-BB57-48ED-A672-7A60D18012E6}"/>
              </a:ext>
            </a:extLst>
          </p:cNvPr>
          <p:cNvSpPr txBox="1"/>
          <p:nvPr/>
        </p:nvSpPr>
        <p:spPr>
          <a:xfrm>
            <a:off x="2649415" y="2909079"/>
            <a:ext cx="6096000"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Epics will likely be progressed as projects with </a:t>
            </a:r>
            <a:r>
              <a:rPr kumimoji="0" lang="en-GB" sz="14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recommendations</a:t>
            </a: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taken forward as Change Proposals</a:t>
            </a:r>
          </a:p>
        </p:txBody>
      </p:sp>
      <p:sp>
        <p:nvSpPr>
          <p:cNvPr id="14" name="TextBox 13">
            <a:extLst>
              <a:ext uri="{FF2B5EF4-FFF2-40B4-BE49-F238E27FC236}">
                <a16:creationId xmlns:a16="http://schemas.microsoft.com/office/drawing/2014/main" id="{CECF896C-91FA-4717-8C37-42F60F0C2AD6}"/>
              </a:ext>
            </a:extLst>
          </p:cNvPr>
          <p:cNvSpPr txBox="1"/>
          <p:nvPr/>
        </p:nvSpPr>
        <p:spPr>
          <a:xfrm>
            <a:off x="2649415" y="3631060"/>
            <a:ext cx="6096000" cy="480131"/>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Items not yet prioritised will sit on a </a:t>
            </a:r>
            <a:r>
              <a:rPr kumimoji="0" lang="en-GB" sz="14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backlog</a:t>
            </a: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until progression is appropriate</a:t>
            </a:r>
          </a:p>
        </p:txBody>
      </p:sp>
      <p:sp>
        <p:nvSpPr>
          <p:cNvPr id="16" name="TextBox 15">
            <a:extLst>
              <a:ext uri="{FF2B5EF4-FFF2-40B4-BE49-F238E27FC236}">
                <a16:creationId xmlns:a16="http://schemas.microsoft.com/office/drawing/2014/main" id="{866992C6-1A09-4733-8582-27A1F2CCD95D}"/>
              </a:ext>
            </a:extLst>
          </p:cNvPr>
          <p:cNvSpPr txBox="1"/>
          <p:nvPr/>
        </p:nvSpPr>
        <p:spPr>
          <a:xfrm>
            <a:off x="2649415" y="4303947"/>
            <a:ext cx="6096000" cy="480131"/>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Change Proposals can still be raised; inflight or approved CPs will probably not be affected by the roadmap launch</a:t>
            </a:r>
          </a:p>
        </p:txBody>
      </p:sp>
      <p:sp>
        <p:nvSpPr>
          <p:cNvPr id="18" name="TextBox 17">
            <a:extLst>
              <a:ext uri="{FF2B5EF4-FFF2-40B4-BE49-F238E27FC236}">
                <a16:creationId xmlns:a16="http://schemas.microsoft.com/office/drawing/2014/main" id="{099E4669-F53C-43B3-BA17-5DA13629257C}"/>
              </a:ext>
            </a:extLst>
          </p:cNvPr>
          <p:cNvSpPr txBox="1"/>
          <p:nvPr/>
        </p:nvSpPr>
        <p:spPr>
          <a:xfrm>
            <a:off x="2649415" y="5118014"/>
            <a:ext cx="6096000" cy="286232"/>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Roadmap will be formally </a:t>
            </a:r>
            <a:r>
              <a:rPr kumimoji="0" lang="en-GB" sz="14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refreshed quarterly</a:t>
            </a:r>
          </a:p>
        </p:txBody>
      </p:sp>
      <p:sp>
        <p:nvSpPr>
          <p:cNvPr id="20" name="TextBox 19">
            <a:extLst>
              <a:ext uri="{FF2B5EF4-FFF2-40B4-BE49-F238E27FC236}">
                <a16:creationId xmlns:a16="http://schemas.microsoft.com/office/drawing/2014/main" id="{FAF81ED8-68B3-4012-8CCC-23AEF2E7824B}"/>
              </a:ext>
            </a:extLst>
          </p:cNvPr>
          <p:cNvSpPr txBox="1"/>
          <p:nvPr/>
        </p:nvSpPr>
        <p:spPr>
          <a:xfrm>
            <a:off x="2649415" y="5764345"/>
            <a:ext cx="60960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We are seeking </a:t>
            </a:r>
            <a:r>
              <a:rPr kumimoji="0" lang="en-GB" sz="14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feedback</a:t>
            </a: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through February, for the launch at end of March</a:t>
            </a:r>
          </a:p>
        </p:txBody>
      </p:sp>
      <p:sp>
        <p:nvSpPr>
          <p:cNvPr id="23" name="TextBox 22">
            <a:extLst>
              <a:ext uri="{FF2B5EF4-FFF2-40B4-BE49-F238E27FC236}">
                <a16:creationId xmlns:a16="http://schemas.microsoft.com/office/drawing/2014/main" id="{0F243468-967B-445B-AE85-9B9787889299}"/>
              </a:ext>
            </a:extLst>
          </p:cNvPr>
          <p:cNvSpPr txBox="1"/>
          <p:nvPr/>
        </p:nvSpPr>
        <p:spPr>
          <a:xfrm>
            <a:off x="2278575" y="1452185"/>
            <a:ext cx="74168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68A495"/>
                </a:solidFill>
                <a:effectLst/>
                <a:uLnTx/>
                <a:uFillTx/>
                <a:latin typeface="Roboto" panose="02000000000000000000" pitchFamily="2" charset="0"/>
                <a:ea typeface="Roboto" panose="02000000000000000000" pitchFamily="2" charset="0"/>
                <a:cs typeface="Roboto" panose="02000000000000000000" pitchFamily="2" charset="0"/>
              </a:rPr>
              <a:t>1</a:t>
            </a:r>
          </a:p>
        </p:txBody>
      </p:sp>
      <p:sp>
        <p:nvSpPr>
          <p:cNvPr id="24" name="TextBox 23">
            <a:extLst>
              <a:ext uri="{FF2B5EF4-FFF2-40B4-BE49-F238E27FC236}">
                <a16:creationId xmlns:a16="http://schemas.microsoft.com/office/drawing/2014/main" id="{5239DA63-6B63-4704-8B5D-3B51C01F6D22}"/>
              </a:ext>
            </a:extLst>
          </p:cNvPr>
          <p:cNvSpPr txBox="1"/>
          <p:nvPr/>
        </p:nvSpPr>
        <p:spPr>
          <a:xfrm>
            <a:off x="2278575" y="2180632"/>
            <a:ext cx="74168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68A495"/>
                </a:solidFill>
                <a:effectLst/>
                <a:uLnTx/>
                <a:uFillTx/>
                <a:latin typeface="Roboto" panose="02000000000000000000" pitchFamily="2" charset="0"/>
                <a:ea typeface="Roboto" panose="02000000000000000000" pitchFamily="2" charset="0"/>
                <a:cs typeface="Roboto" panose="02000000000000000000" pitchFamily="2" charset="0"/>
              </a:rPr>
              <a:t>2</a:t>
            </a:r>
          </a:p>
        </p:txBody>
      </p:sp>
      <p:sp>
        <p:nvSpPr>
          <p:cNvPr id="25" name="TextBox 24">
            <a:extLst>
              <a:ext uri="{FF2B5EF4-FFF2-40B4-BE49-F238E27FC236}">
                <a16:creationId xmlns:a16="http://schemas.microsoft.com/office/drawing/2014/main" id="{F7C430E3-29FF-4E88-A386-388F8A1DF8E1}"/>
              </a:ext>
            </a:extLst>
          </p:cNvPr>
          <p:cNvSpPr txBox="1"/>
          <p:nvPr/>
        </p:nvSpPr>
        <p:spPr>
          <a:xfrm>
            <a:off x="2278575" y="2851967"/>
            <a:ext cx="74168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68A495"/>
                </a:solidFill>
                <a:effectLst/>
                <a:uLnTx/>
                <a:uFillTx/>
                <a:latin typeface="Roboto" panose="02000000000000000000" pitchFamily="2" charset="0"/>
                <a:ea typeface="Roboto" panose="02000000000000000000" pitchFamily="2" charset="0"/>
                <a:cs typeface="Roboto" panose="02000000000000000000" pitchFamily="2" charset="0"/>
              </a:rPr>
              <a:t>3</a:t>
            </a:r>
          </a:p>
        </p:txBody>
      </p:sp>
      <p:sp>
        <p:nvSpPr>
          <p:cNvPr id="26" name="TextBox 25">
            <a:extLst>
              <a:ext uri="{FF2B5EF4-FFF2-40B4-BE49-F238E27FC236}">
                <a16:creationId xmlns:a16="http://schemas.microsoft.com/office/drawing/2014/main" id="{4B34EAF6-2D38-41E8-B34C-433C8A532168}"/>
              </a:ext>
            </a:extLst>
          </p:cNvPr>
          <p:cNvSpPr txBox="1"/>
          <p:nvPr/>
        </p:nvSpPr>
        <p:spPr>
          <a:xfrm>
            <a:off x="2278575" y="3524406"/>
            <a:ext cx="74168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68A495"/>
                </a:solidFill>
                <a:effectLst/>
                <a:uLnTx/>
                <a:uFillTx/>
                <a:latin typeface="Roboto" panose="02000000000000000000" pitchFamily="2" charset="0"/>
                <a:ea typeface="Roboto" panose="02000000000000000000" pitchFamily="2" charset="0"/>
                <a:cs typeface="Roboto" panose="02000000000000000000" pitchFamily="2" charset="0"/>
              </a:rPr>
              <a:t>4</a:t>
            </a:r>
          </a:p>
        </p:txBody>
      </p:sp>
      <p:sp>
        <p:nvSpPr>
          <p:cNvPr id="27" name="TextBox 26">
            <a:extLst>
              <a:ext uri="{FF2B5EF4-FFF2-40B4-BE49-F238E27FC236}">
                <a16:creationId xmlns:a16="http://schemas.microsoft.com/office/drawing/2014/main" id="{6DE1C446-E98E-4F13-97D0-95A3352AF189}"/>
              </a:ext>
            </a:extLst>
          </p:cNvPr>
          <p:cNvSpPr txBox="1"/>
          <p:nvPr/>
        </p:nvSpPr>
        <p:spPr>
          <a:xfrm>
            <a:off x="2278575" y="4179622"/>
            <a:ext cx="74168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68A495"/>
                </a:solidFill>
                <a:effectLst/>
                <a:uLnTx/>
                <a:uFillTx/>
                <a:latin typeface="Roboto" panose="02000000000000000000" pitchFamily="2" charset="0"/>
                <a:ea typeface="Roboto" panose="02000000000000000000" pitchFamily="2" charset="0"/>
                <a:cs typeface="Roboto" panose="02000000000000000000" pitchFamily="2" charset="0"/>
              </a:rPr>
              <a:t>5</a:t>
            </a:r>
          </a:p>
        </p:txBody>
      </p:sp>
      <p:sp>
        <p:nvSpPr>
          <p:cNvPr id="28" name="TextBox 27">
            <a:extLst>
              <a:ext uri="{FF2B5EF4-FFF2-40B4-BE49-F238E27FC236}">
                <a16:creationId xmlns:a16="http://schemas.microsoft.com/office/drawing/2014/main" id="{F923676B-4905-4312-8165-5471417F32C4}"/>
              </a:ext>
            </a:extLst>
          </p:cNvPr>
          <p:cNvSpPr txBox="1"/>
          <p:nvPr/>
        </p:nvSpPr>
        <p:spPr>
          <a:xfrm>
            <a:off x="2278575" y="4880158"/>
            <a:ext cx="74168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68A495"/>
                </a:solidFill>
                <a:effectLst/>
                <a:uLnTx/>
                <a:uFillTx/>
                <a:latin typeface="Roboto" panose="02000000000000000000" pitchFamily="2" charset="0"/>
                <a:ea typeface="Roboto" panose="02000000000000000000" pitchFamily="2" charset="0"/>
                <a:cs typeface="Roboto" panose="02000000000000000000" pitchFamily="2" charset="0"/>
              </a:rPr>
              <a:t>6</a:t>
            </a:r>
          </a:p>
        </p:txBody>
      </p:sp>
      <p:sp>
        <p:nvSpPr>
          <p:cNvPr id="29" name="TextBox 28">
            <a:extLst>
              <a:ext uri="{FF2B5EF4-FFF2-40B4-BE49-F238E27FC236}">
                <a16:creationId xmlns:a16="http://schemas.microsoft.com/office/drawing/2014/main" id="{D9876F26-75FE-4738-A9E0-DE12EEE2FD67}"/>
              </a:ext>
            </a:extLst>
          </p:cNvPr>
          <p:cNvSpPr txBox="1"/>
          <p:nvPr/>
        </p:nvSpPr>
        <p:spPr>
          <a:xfrm>
            <a:off x="2278575" y="5624691"/>
            <a:ext cx="74168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68A495"/>
                </a:solidFill>
                <a:effectLst/>
                <a:uLnTx/>
                <a:uFillTx/>
                <a:latin typeface="Roboto" panose="02000000000000000000" pitchFamily="2" charset="0"/>
                <a:ea typeface="Roboto" panose="02000000000000000000" pitchFamily="2" charset="0"/>
                <a:cs typeface="Roboto" panose="02000000000000000000" pitchFamily="2" charset="0"/>
              </a:rPr>
              <a:t>7</a:t>
            </a:r>
          </a:p>
        </p:txBody>
      </p:sp>
      <p:cxnSp>
        <p:nvCxnSpPr>
          <p:cNvPr id="31" name="Straight Connector 30">
            <a:extLst>
              <a:ext uri="{FF2B5EF4-FFF2-40B4-BE49-F238E27FC236}">
                <a16:creationId xmlns:a16="http://schemas.microsoft.com/office/drawing/2014/main" id="{7D479996-876C-42D7-8CF7-689E7006B75A}"/>
              </a:ext>
            </a:extLst>
          </p:cNvPr>
          <p:cNvCxnSpPr/>
          <p:nvPr/>
        </p:nvCxnSpPr>
        <p:spPr>
          <a:xfrm>
            <a:off x="2773680" y="2104072"/>
            <a:ext cx="5842000"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5F1AF19-112F-4497-9707-BA168E459DD3}"/>
              </a:ext>
            </a:extLst>
          </p:cNvPr>
          <p:cNvCxnSpPr/>
          <p:nvPr/>
        </p:nvCxnSpPr>
        <p:spPr>
          <a:xfrm>
            <a:off x="2773680" y="2826963"/>
            <a:ext cx="5842000"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5145A08-4E47-4426-9635-3E73CEB0C243}"/>
              </a:ext>
            </a:extLst>
          </p:cNvPr>
          <p:cNvCxnSpPr/>
          <p:nvPr/>
        </p:nvCxnSpPr>
        <p:spPr>
          <a:xfrm>
            <a:off x="2773680" y="3498298"/>
            <a:ext cx="5842000"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3DE9C2C7-F324-4DCD-AF0E-463471CF1CF9}"/>
              </a:ext>
            </a:extLst>
          </p:cNvPr>
          <p:cNvCxnSpPr/>
          <p:nvPr/>
        </p:nvCxnSpPr>
        <p:spPr>
          <a:xfrm>
            <a:off x="2773680" y="4179622"/>
            <a:ext cx="5842000"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6B7E099-D8CD-459C-ABCD-756C9547E1DC}"/>
              </a:ext>
            </a:extLst>
          </p:cNvPr>
          <p:cNvCxnSpPr/>
          <p:nvPr/>
        </p:nvCxnSpPr>
        <p:spPr>
          <a:xfrm>
            <a:off x="2773680" y="4880158"/>
            <a:ext cx="5842000"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4A93DA5-E580-40E1-B2FE-CFB6E5858AB9}"/>
              </a:ext>
            </a:extLst>
          </p:cNvPr>
          <p:cNvCxnSpPr/>
          <p:nvPr/>
        </p:nvCxnSpPr>
        <p:spPr>
          <a:xfrm>
            <a:off x="2773680" y="5624691"/>
            <a:ext cx="5842000"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56678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p:txBody>
          <a:bodyPr>
            <a:normAutofit fontScale="90000"/>
          </a:bodyPr>
          <a:lstStyle/>
          <a:p>
            <a:r>
              <a:rPr lang="en-GB" dirty="0">
                <a:latin typeface="Roboto"/>
                <a:ea typeface="Roboto"/>
                <a:cs typeface="Roboto"/>
              </a:rPr>
              <a:t>5A. RIG ISSUE NO.02</a:t>
            </a:r>
            <a:br>
              <a:rPr lang="en-GB" dirty="0">
                <a:latin typeface="Roboto"/>
                <a:ea typeface="Roboto"/>
                <a:cs typeface="Roboto"/>
              </a:rPr>
            </a:br>
            <a:r>
              <a:rPr lang="en-GB" dirty="0">
                <a:latin typeface="Roboto"/>
                <a:ea typeface="Roboto"/>
                <a:cs typeface="Roboto"/>
              </a:rPr>
              <a:t>Theft incentive scheme, reintroduction of scheme lock out date</a:t>
            </a:r>
            <a:endParaRPr lang="en-GB" dirty="0"/>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dirty="0"/>
              <a:t>REC OAM team</a:t>
            </a:r>
          </a:p>
        </p:txBody>
      </p:sp>
    </p:spTree>
    <p:extLst>
      <p:ext uri="{BB962C8B-B14F-4D97-AF65-F5344CB8AC3E}">
        <p14:creationId xmlns:p14="http://schemas.microsoft.com/office/powerpoint/2010/main" val="3928170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p:txBody>
          <a:bodyPr>
            <a:normAutofit/>
          </a:bodyPr>
          <a:lstStyle/>
          <a:p>
            <a:r>
              <a:rPr lang="en-GB" dirty="0">
                <a:latin typeface="Roboto"/>
                <a:ea typeface="Roboto"/>
                <a:cs typeface="Roboto"/>
              </a:rPr>
              <a:t>5B. RIG ISSUE NO.07</a:t>
            </a:r>
            <a:br>
              <a:rPr lang="en-GB" dirty="0">
                <a:latin typeface="Roboto"/>
                <a:ea typeface="Roboto"/>
                <a:cs typeface="Roboto"/>
              </a:rPr>
            </a:br>
            <a:r>
              <a:rPr lang="en-GB" dirty="0">
                <a:latin typeface="Roboto"/>
                <a:ea typeface="Roboto"/>
                <a:cs typeface="Roboto"/>
              </a:rPr>
              <a:t>EES API specification</a:t>
            </a:r>
            <a:endParaRPr lang="en-GB" dirty="0"/>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dirty="0"/>
              <a:t>REC OAM team</a:t>
            </a:r>
          </a:p>
        </p:txBody>
      </p:sp>
    </p:spTree>
    <p:extLst>
      <p:ext uri="{BB962C8B-B14F-4D97-AF65-F5344CB8AC3E}">
        <p14:creationId xmlns:p14="http://schemas.microsoft.com/office/powerpoint/2010/main" val="3791259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p:txBody>
          <a:bodyPr>
            <a:normAutofit fontScale="90000"/>
          </a:bodyPr>
          <a:lstStyle/>
          <a:p>
            <a:r>
              <a:rPr lang="en-GB" dirty="0">
                <a:latin typeface="Roboto"/>
                <a:ea typeface="Roboto"/>
                <a:cs typeface="Roboto"/>
              </a:rPr>
              <a:t>5C. RIG ISSUE NO.08</a:t>
            </a:r>
            <a:br>
              <a:rPr lang="en-GB" dirty="0">
                <a:latin typeface="Roboto"/>
                <a:ea typeface="Roboto"/>
                <a:cs typeface="Roboto"/>
              </a:rPr>
            </a:br>
            <a:r>
              <a:rPr lang="en-GB" dirty="0">
                <a:latin typeface="Roboto"/>
                <a:ea typeface="Roboto"/>
                <a:cs typeface="Roboto"/>
              </a:rPr>
              <a:t>should shippers and suppliers have same view in GES?</a:t>
            </a:r>
            <a:endParaRPr lang="en-GB" dirty="0"/>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dirty="0"/>
              <a:t>REC lead analyst</a:t>
            </a:r>
          </a:p>
        </p:txBody>
      </p:sp>
    </p:spTree>
    <p:extLst>
      <p:ext uri="{BB962C8B-B14F-4D97-AF65-F5344CB8AC3E}">
        <p14:creationId xmlns:p14="http://schemas.microsoft.com/office/powerpoint/2010/main" val="17330805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p:txBody>
          <a:bodyPr>
            <a:normAutofit/>
          </a:bodyPr>
          <a:lstStyle/>
          <a:p>
            <a:r>
              <a:rPr lang="en-GB" dirty="0">
                <a:latin typeface="Roboto"/>
                <a:ea typeface="Roboto"/>
                <a:cs typeface="Roboto"/>
              </a:rPr>
              <a:t>5D. RIG ISSUE NO.09</a:t>
            </a:r>
            <a:br>
              <a:rPr lang="en-GB" dirty="0">
                <a:latin typeface="Roboto"/>
                <a:ea typeface="Roboto"/>
                <a:cs typeface="Roboto"/>
              </a:rPr>
            </a:br>
            <a:r>
              <a:rPr lang="en-GB" dirty="0">
                <a:latin typeface="Roboto"/>
                <a:ea typeface="Roboto"/>
                <a:cs typeface="Roboto"/>
              </a:rPr>
              <a:t>DNO B Code Escalations</a:t>
            </a:r>
            <a:endParaRPr lang="en-GB" dirty="0"/>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dirty="0"/>
              <a:t>REC lead analyst</a:t>
            </a:r>
          </a:p>
        </p:txBody>
      </p:sp>
    </p:spTree>
    <p:extLst>
      <p:ext uri="{BB962C8B-B14F-4D97-AF65-F5344CB8AC3E}">
        <p14:creationId xmlns:p14="http://schemas.microsoft.com/office/powerpoint/2010/main" val="12275117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7B8CC-D3A6-49A0-B2CB-33C07AF3F7F1}"/>
              </a:ext>
            </a:extLst>
          </p:cNvPr>
          <p:cNvSpPr>
            <a:spLocks noGrp="1"/>
          </p:cNvSpPr>
          <p:nvPr>
            <p:ph type="ctrTitle"/>
          </p:nvPr>
        </p:nvSpPr>
        <p:spPr>
          <a:xfrm>
            <a:off x="2638054" y="1076591"/>
            <a:ext cx="8828314" cy="379332"/>
          </a:xfrm>
        </p:spPr>
        <p:txBody>
          <a:bodyPr>
            <a:normAutofit fontScale="90000"/>
          </a:bodyPr>
          <a:lstStyle/>
          <a:p>
            <a:pPr algn="l"/>
            <a:r>
              <a:rPr lang="en-GB" sz="4400" dirty="0">
                <a:latin typeface="Roboto"/>
                <a:ea typeface="Roboto"/>
                <a:cs typeface="Roboto"/>
              </a:rPr>
              <a:t>DNO Escalation Issues</a:t>
            </a:r>
            <a:endParaRPr lang="en-GB" b="0" dirty="0">
              <a:ea typeface="Roboto"/>
              <a:cs typeface="Roboto"/>
            </a:endParaRPr>
          </a:p>
        </p:txBody>
      </p:sp>
      <p:sp>
        <p:nvSpPr>
          <p:cNvPr id="7" name="TextBox 6">
            <a:extLst>
              <a:ext uri="{FF2B5EF4-FFF2-40B4-BE49-F238E27FC236}">
                <a16:creationId xmlns:a16="http://schemas.microsoft.com/office/drawing/2014/main" id="{ECDFC69D-0E45-2966-FED2-F73AC270F426}"/>
              </a:ext>
            </a:extLst>
          </p:cNvPr>
          <p:cNvSpPr txBox="1"/>
          <p:nvPr/>
        </p:nvSpPr>
        <p:spPr>
          <a:xfrm>
            <a:off x="795826" y="1822930"/>
            <a:ext cx="11041692" cy="48474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An emergency found on site requiring DNO rectification - An A code is raised</a:t>
            </a: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A non-emergency requiring DNO rectification - A D0135 is issued from the MEM along with the relevant code (normally B).</a:t>
            </a: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en-GB"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The quality of the responding D126 from the DNO can be poor.</a:t>
            </a:r>
            <a:endParaRPr kumimoji="0" lang="en-GB"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7429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Examples</a:t>
            </a:r>
            <a:endParaRPr kumimoji="0" lang="en-GB"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1143000" marR="0" lvl="2" indent="-2286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A previous MEM raised the D135. A change of Agent has occurred, and the new MEM has issued a further D135, response received from DNO – Duplicate Job, although the D135 is from a different MEM. This gives the MEM no visibility of the original response in the D126.</a:t>
            </a:r>
            <a:endParaRPr kumimoji="0" lang="en-GB"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1143000" marR="0" lvl="2" indent="-2286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What is the escalation procedure when an asset code of U is returned – Unable to resolve ?</a:t>
            </a:r>
            <a:endParaRPr kumimoji="0" lang="en-GB"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1143000" marR="0" lvl="2" indent="-2286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How do we continue dialogue with the DNO when an asset code of D is returned – Disputed ?</a:t>
            </a:r>
            <a:endParaRPr kumimoji="0" lang="en-GB"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1143000" marR="0" lvl="2" indent="-2286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How do we escalate when the D135 was sent 41 days prior but no response?</a:t>
            </a:r>
            <a:endParaRPr kumimoji="0" lang="en-GB"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en-GB" sz="2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There is little support / advice on the DNOs website.</a:t>
            </a:r>
            <a:endParaRPr kumimoji="0" lang="en-GB"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endParaRPr kumimoji="0" lang="en-US" sz="1800" b="0" i="0" u="none" strike="noStrike" kern="1200" cap="none" spc="0" normalizeH="0" baseline="0" noProof="0" dirty="0">
              <a:ln>
                <a:noFill/>
              </a:ln>
              <a:solidFill>
                <a:srgbClr val="444444"/>
              </a:solidFill>
              <a:effectLst/>
              <a:uLnTx/>
              <a:uFillTx/>
              <a:latin typeface="Roboto Slab"/>
              <a:ea typeface="+mn-ea"/>
              <a:cs typeface="Calibri"/>
            </a:endParaRPr>
          </a:p>
        </p:txBody>
      </p:sp>
    </p:spTree>
    <p:extLst>
      <p:ext uri="{BB962C8B-B14F-4D97-AF65-F5344CB8AC3E}">
        <p14:creationId xmlns:p14="http://schemas.microsoft.com/office/powerpoint/2010/main" val="26381094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a:xfrm>
            <a:off x="4031672" y="2766219"/>
            <a:ext cx="7209485" cy="1325563"/>
          </a:xfrm>
        </p:spPr>
        <p:txBody>
          <a:bodyPr>
            <a:normAutofit/>
          </a:bodyPr>
          <a:lstStyle/>
          <a:p>
            <a:r>
              <a:rPr lang="en-GB" dirty="0">
                <a:latin typeface="Roboto"/>
                <a:ea typeface="Roboto"/>
                <a:cs typeface="Roboto"/>
              </a:rPr>
              <a:t>5E. RIG ISSUE NO.10</a:t>
            </a:r>
            <a:br>
              <a:rPr lang="en-GB" dirty="0">
                <a:latin typeface="Roboto"/>
                <a:ea typeface="Roboto"/>
                <a:cs typeface="Roboto"/>
              </a:rPr>
            </a:br>
            <a:r>
              <a:rPr lang="en-GB" dirty="0">
                <a:latin typeface="Roboto"/>
                <a:ea typeface="Roboto"/>
                <a:cs typeface="Roboto"/>
              </a:rPr>
              <a:t>R0021: questions with implementation</a:t>
            </a:r>
            <a:endParaRPr lang="en-GB" dirty="0"/>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dirty="0"/>
              <a:t>REC lead analyst</a:t>
            </a:r>
          </a:p>
        </p:txBody>
      </p:sp>
    </p:spTree>
    <p:extLst>
      <p:ext uri="{BB962C8B-B14F-4D97-AF65-F5344CB8AC3E}">
        <p14:creationId xmlns:p14="http://schemas.microsoft.com/office/powerpoint/2010/main" val="27771384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p:txBody>
          <a:bodyPr/>
          <a:lstStyle/>
          <a:p>
            <a:r>
              <a:rPr lang="en-GB" dirty="0"/>
              <a:t>Background and status of CP R0021</a:t>
            </a:r>
          </a:p>
        </p:txBody>
      </p:sp>
      <p:sp>
        <p:nvSpPr>
          <p:cNvPr id="8" name="Text Placeholder 7">
            <a:extLst>
              <a:ext uri="{FF2B5EF4-FFF2-40B4-BE49-F238E27FC236}">
                <a16:creationId xmlns:a16="http://schemas.microsoft.com/office/drawing/2014/main" id="{E490EDC1-BC83-2672-E4B2-336D25E15534}"/>
              </a:ext>
            </a:extLst>
          </p:cNvPr>
          <p:cNvSpPr>
            <a:spLocks noGrp="1"/>
          </p:cNvSpPr>
          <p:nvPr>
            <p:ph type="body" sz="quarter" idx="11"/>
          </p:nvPr>
        </p:nvSpPr>
        <p:spPr>
          <a:xfrm>
            <a:off x="1958197" y="1328468"/>
            <a:ext cx="9852804" cy="4969145"/>
          </a:xfrm>
        </p:spPr>
        <p:txBody>
          <a:bodyPr>
            <a:normAutofit/>
          </a:bodyPr>
          <a:lstStyle/>
          <a:p>
            <a:r>
              <a:rPr lang="en-GB" dirty="0"/>
              <a:t>CP R0021 - Allowing REC accredited MEMs to de-energise and re-energise supply points independent of the Supplier has a current status: </a:t>
            </a:r>
            <a:r>
              <a:rPr lang="en-GB" b="1" dirty="0"/>
              <a:t>Approved – Awaiting Implementation</a:t>
            </a:r>
            <a:endParaRPr lang="en-GB" dirty="0"/>
          </a:p>
          <a:p>
            <a:r>
              <a:rPr lang="en-GB" dirty="0"/>
              <a:t>Latest update is that Ofgem published decision to approve change, to be implemented </a:t>
            </a:r>
            <a:r>
              <a:rPr lang="en-GB" b="1" dirty="0"/>
              <a:t>30 Jun 2023</a:t>
            </a:r>
          </a:p>
          <a:p>
            <a:r>
              <a:rPr lang="en-GB" u="sng" dirty="0"/>
              <a:t>Change Summary</a:t>
            </a:r>
            <a:r>
              <a:rPr lang="en-GB" dirty="0"/>
              <a:t> - Currently only the Registered Supplier can instruct a Metering Equipment Manager (MEM) to work on their metering asset. This Change Proposal will introduce a new role for REC accredited MEMs that will enable them to accept instructions to undertake a limited set of activities at the request of the premise owners without the need to use the Registered Suppliers’ MEMs</a:t>
            </a:r>
          </a:p>
          <a:p>
            <a:r>
              <a:rPr lang="en-GB" u="sng" dirty="0"/>
              <a:t>1 Proposed solutions</a:t>
            </a:r>
            <a:r>
              <a:rPr lang="en-GB" dirty="0"/>
              <a:t> – </a:t>
            </a:r>
            <a:r>
              <a:rPr lang="en-GB" b="1" dirty="0"/>
              <a:t>Changes to Legal Text</a:t>
            </a:r>
            <a:r>
              <a:rPr lang="en-GB" dirty="0"/>
              <a:t> to include new definitions around Safe Isolation Provider (SIP) and SIP Works. Adding new text to REC Schedule 14 – Metering Operations and to REC Schedule 15 – Metering Accreditation</a:t>
            </a:r>
          </a:p>
          <a:p>
            <a:r>
              <a:rPr lang="en-GB" u="sng" dirty="0"/>
              <a:t>2 Proposed solutions</a:t>
            </a:r>
            <a:r>
              <a:rPr lang="en-GB" dirty="0"/>
              <a:t> – Amending Data Specifications to include </a:t>
            </a:r>
            <a:r>
              <a:rPr lang="en-GB" b="1" dirty="0"/>
              <a:t>changes to Market Messages</a:t>
            </a:r>
            <a:r>
              <a:rPr lang="en-GB" dirty="0"/>
              <a:t>; MM00013 (D002), MM00016 (D0126), MM00023 (D0135), MM00029 (D0136) and MM00036 (D0139).  </a:t>
            </a:r>
          </a:p>
          <a:p>
            <a:r>
              <a:rPr lang="en-GB" u="sng" dirty="0"/>
              <a:t>3 Proposed solutions </a:t>
            </a:r>
            <a:r>
              <a:rPr lang="en-GB" dirty="0"/>
              <a:t>- </a:t>
            </a:r>
            <a:r>
              <a:rPr lang="en-GB" b="1" dirty="0"/>
              <a:t>Creating a new Market Message</a:t>
            </a:r>
            <a:r>
              <a:rPr lang="en-GB" dirty="0"/>
              <a:t>: MM00??? (D0???) – SIP Event Completed</a:t>
            </a:r>
          </a:p>
        </p:txBody>
      </p:sp>
      <p:pic>
        <p:nvPicPr>
          <p:cNvPr id="3" name="Picture 2" descr="Colorful lights on the road">
            <a:extLst>
              <a:ext uri="{FF2B5EF4-FFF2-40B4-BE49-F238E27FC236}">
                <a16:creationId xmlns:a16="http://schemas.microsoft.com/office/drawing/2014/main" id="{19850289-0ED8-4C4C-80AE-61027C3E75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396" y="1328468"/>
            <a:ext cx="1301898" cy="4969145"/>
          </a:xfrm>
          <a:prstGeom prst="rect">
            <a:avLst/>
          </a:prstGeom>
        </p:spPr>
      </p:pic>
    </p:spTree>
    <p:extLst>
      <p:ext uri="{BB962C8B-B14F-4D97-AF65-F5344CB8AC3E}">
        <p14:creationId xmlns:p14="http://schemas.microsoft.com/office/powerpoint/2010/main" val="5465571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115C3-061B-4ADE-8D68-FE73802F3773}"/>
              </a:ext>
            </a:extLst>
          </p:cNvPr>
          <p:cNvSpPr>
            <a:spLocks noGrp="1"/>
          </p:cNvSpPr>
          <p:nvPr>
            <p:ph type="title"/>
          </p:nvPr>
        </p:nvSpPr>
        <p:spPr/>
        <p:txBody>
          <a:bodyPr/>
          <a:lstStyle/>
          <a:p>
            <a:r>
              <a:rPr lang="en-GB" dirty="0"/>
              <a:t>Questions from British gas</a:t>
            </a:r>
          </a:p>
        </p:txBody>
      </p:sp>
      <p:sp>
        <p:nvSpPr>
          <p:cNvPr id="4" name="Text Placeholder 3">
            <a:extLst>
              <a:ext uri="{FF2B5EF4-FFF2-40B4-BE49-F238E27FC236}">
                <a16:creationId xmlns:a16="http://schemas.microsoft.com/office/drawing/2014/main" id="{F83369F3-5935-444A-990C-E14001F28806}"/>
              </a:ext>
            </a:extLst>
          </p:cNvPr>
          <p:cNvSpPr>
            <a:spLocks noGrp="1"/>
          </p:cNvSpPr>
          <p:nvPr>
            <p:ph type="body" sz="quarter" idx="11"/>
          </p:nvPr>
        </p:nvSpPr>
        <p:spPr>
          <a:xfrm>
            <a:off x="2183906" y="1447271"/>
            <a:ext cx="8026893" cy="4460875"/>
          </a:xfrm>
        </p:spPr>
        <p:txBody>
          <a:bodyPr>
            <a:normAutofit/>
          </a:bodyPr>
          <a:lstStyle/>
          <a:p>
            <a:r>
              <a:rPr lang="en-GB" dirty="0"/>
              <a:t>Given </a:t>
            </a:r>
            <a:r>
              <a:rPr lang="en-GB" b="1" dirty="0"/>
              <a:t>implementation of the change is for 30 Jun 2023</a:t>
            </a:r>
            <a:r>
              <a:rPr lang="en-GB" dirty="0"/>
              <a:t> – British Gas has identified certain questions to enable timely preparations for knowledge and systems to successfully implement this change:</a:t>
            </a:r>
          </a:p>
          <a:p>
            <a:r>
              <a:rPr lang="en-GB" dirty="0"/>
              <a:t>Q1 – Where is the new obligation in REC for SIP to send the D0139 or the new message?</a:t>
            </a:r>
          </a:p>
          <a:p>
            <a:r>
              <a:rPr lang="en-GB" dirty="0"/>
              <a:t>Q2 – Should the SIP send the D0139 to only the Supplier, or only the MEM or both? - If the latter two it makes the whole process simpler for suppliers as this is what currently happens</a:t>
            </a:r>
          </a:p>
          <a:p>
            <a:r>
              <a:rPr lang="en-GB" dirty="0"/>
              <a:t>Q3 – If the SIP only sends the D0139 to the supplier how are suppliers supposed to notify the MEM as there is no existing Market Message (Dataflow) to do this?</a:t>
            </a:r>
          </a:p>
          <a:p>
            <a:r>
              <a:rPr lang="en-GB" dirty="0"/>
              <a:t>Q4 – When does the SIP send the new Market Message (SIP Event Completed)? Is it in addition to the D0139? Only when PSR data is collected?</a:t>
            </a:r>
          </a:p>
        </p:txBody>
      </p:sp>
      <p:pic>
        <p:nvPicPr>
          <p:cNvPr id="3" name="Picture 2" descr="Colorful lights on the road">
            <a:extLst>
              <a:ext uri="{FF2B5EF4-FFF2-40B4-BE49-F238E27FC236}">
                <a16:creationId xmlns:a16="http://schemas.microsoft.com/office/drawing/2014/main" id="{8F79BB75-CA74-8900-79A0-C3F6792976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396" y="1328468"/>
            <a:ext cx="1301898" cy="4969145"/>
          </a:xfrm>
          <a:prstGeom prst="rect">
            <a:avLst/>
          </a:prstGeom>
        </p:spPr>
      </p:pic>
    </p:spTree>
    <p:extLst>
      <p:ext uri="{BB962C8B-B14F-4D97-AF65-F5344CB8AC3E}">
        <p14:creationId xmlns:p14="http://schemas.microsoft.com/office/powerpoint/2010/main" val="34233933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6287764" y="2766218"/>
            <a:ext cx="1933292" cy="1325563"/>
          </a:xfrm>
        </p:spPr>
        <p:txBody>
          <a:bodyPr>
            <a:normAutofit/>
          </a:bodyPr>
          <a:lstStyle/>
          <a:p>
            <a:r>
              <a:rPr lang="en-GB" sz="3600" dirty="0" err="1"/>
              <a:t>aob</a:t>
            </a:r>
            <a:endParaRPr lang="en-GB" sz="3600" dirty="0"/>
          </a:p>
        </p:txBody>
      </p:sp>
    </p:spTree>
    <p:extLst>
      <p:ext uri="{BB962C8B-B14F-4D97-AF65-F5344CB8AC3E}">
        <p14:creationId xmlns:p14="http://schemas.microsoft.com/office/powerpoint/2010/main" val="577164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p:txBody>
          <a:bodyPr>
            <a:normAutofit fontScale="90000"/>
          </a:bodyPr>
          <a:lstStyle/>
          <a:p>
            <a:r>
              <a:rPr lang="en-GB" sz="2000" dirty="0"/>
              <a:t>Next meeting:</a:t>
            </a:r>
            <a:br>
              <a:rPr lang="en-GB" sz="2000" dirty="0"/>
            </a:br>
            <a:br>
              <a:rPr lang="en-GB" dirty="0"/>
            </a:br>
            <a:r>
              <a:rPr lang="en-GB" dirty="0"/>
              <a:t>10</a:t>
            </a:r>
            <a:r>
              <a:rPr lang="en-GB" baseline="30000" dirty="0"/>
              <a:t>th</a:t>
            </a:r>
            <a:r>
              <a:rPr lang="en-GB" dirty="0"/>
              <a:t> March 2023</a:t>
            </a:r>
            <a:br>
              <a:rPr lang="en-GB" dirty="0"/>
            </a:br>
            <a:br>
              <a:rPr lang="en-GB" dirty="0"/>
            </a:br>
            <a:r>
              <a:rPr lang="en-GB" dirty="0"/>
              <a:t>Thanks for attending</a:t>
            </a: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5.xml><?xml version="1.0" encoding="utf-8"?>
<a:theme xmlns:a="http://schemas.openxmlformats.org/drawingml/2006/main" name="CONTENT SLIDE">
  <a:themeElements>
    <a:clrScheme name="REC Colours">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REC">
      <a:majorFont>
        <a:latin typeface="Roboto"/>
        <a:ea typeface=""/>
        <a:cs typeface=""/>
      </a:majorFont>
      <a:minorFont>
        <a:latin typeface="Roboto Sla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5" ma:contentTypeDescription="Create a new document." ma:contentTypeScope="" ma:versionID="fb0678265f88b09758662b02307ca067">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b17f6d4b24d6f7b845e1a3d47d7e6e59"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Props1.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2.xml><?xml version="1.0" encoding="utf-8"?>
<ds:datastoreItem xmlns:ds="http://schemas.openxmlformats.org/officeDocument/2006/customXml" ds:itemID="{C906FD57-F337-4C84-9888-E5FC9E06990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27F3447-4B93-44BA-86EC-08F1999C5A12}">
  <ds:schemaRefs>
    <ds:schemaRef ds:uri="http://schemas.microsoft.com/office/infopath/2007/PartnerControls"/>
    <ds:schemaRef ds:uri="33669984-af94-4b35-9f37-f4574e663bce"/>
    <ds:schemaRef ds:uri="http://schemas.microsoft.com/office/2006/metadata/properties"/>
    <ds:schemaRef ds:uri="http://purl.org/dc/dcmitype/"/>
    <ds:schemaRef ds:uri="http://schemas.microsoft.com/office/2006/documentManagement/types"/>
    <ds:schemaRef ds:uri="d5e8df70-7ba7-462a-92bc-0eb2af61e599"/>
    <ds:schemaRef ds:uri="http://schemas.openxmlformats.org/package/2006/metadata/core-properties"/>
    <ds:schemaRef ds:uri="http://www.w3.org/XML/1998/namespace"/>
    <ds:schemaRef ds:uri="http://purl.org/dc/term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622</TotalTime>
  <Words>3763</Words>
  <Application>Microsoft Office PowerPoint</Application>
  <PresentationFormat>Widescreen</PresentationFormat>
  <Paragraphs>631</Paragraphs>
  <Slides>48</Slides>
  <Notes>2</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48</vt:i4>
      </vt:variant>
    </vt:vector>
  </HeadingPairs>
  <TitlesOfParts>
    <vt:vector size="61" baseType="lpstr">
      <vt:lpstr>Arial</vt:lpstr>
      <vt:lpstr>Calibri</vt:lpstr>
      <vt:lpstr>Calibri Light</vt:lpstr>
      <vt:lpstr>Courier New</vt:lpstr>
      <vt:lpstr>Roboto</vt:lpstr>
      <vt:lpstr>Roboto Slab</vt:lpstr>
      <vt:lpstr>Symbol</vt:lpstr>
      <vt:lpstr>Wingdings</vt:lpstr>
      <vt:lpstr>REC Light Event Theme</vt:lpstr>
      <vt:lpstr>REC Alternative Event Theme</vt:lpstr>
      <vt:lpstr>Office Theme</vt:lpstr>
      <vt:lpstr>1_REC Alternative Event Theme</vt:lpstr>
      <vt:lpstr>CONTENT SLIDE</vt:lpstr>
      <vt:lpstr>REC ISSues group</vt:lpstr>
      <vt:lpstr>1. Introduction and agreement of agenda</vt:lpstr>
      <vt:lpstr>Agenda For today</vt:lpstr>
      <vt:lpstr>2. Data cleanse update – issues  </vt:lpstr>
      <vt:lpstr>Data cleanse issues log</vt:lpstr>
      <vt:lpstr>DATA CLEANSE cp UPDATE</vt:lpstr>
      <vt:lpstr>Change PROPOSAL C3-0042 </vt:lpstr>
      <vt:lpstr>Change PROPOSAL C3-0042 </vt:lpstr>
      <vt:lpstr>DATA CLEANSE RESULTS UPDATE</vt:lpstr>
      <vt:lpstr>Update on MTC Reports</vt:lpstr>
      <vt:lpstr>Update on ar reports</vt:lpstr>
      <vt:lpstr>Update on Non-rel Reports (1/2)</vt:lpstr>
      <vt:lpstr>Update on Non-rel Reports (2/2)</vt:lpstr>
      <vt:lpstr>3. April 2023 REC release and Metering Code of practice consolidation</vt:lpstr>
      <vt:lpstr>R0047 – consolidated metering code of practice &amp; Metering Audit scheme </vt:lpstr>
      <vt:lpstr>4. Code road map</vt:lpstr>
      <vt:lpstr>REC code roadmap launch</vt:lpstr>
      <vt:lpstr>Agenda For today</vt:lpstr>
      <vt:lpstr>Introduction to the rec code roadmap</vt:lpstr>
      <vt:lpstr>Change topics</vt:lpstr>
      <vt:lpstr>Roadmap content</vt:lpstr>
      <vt:lpstr>Codes Roadmap – categories and themes </vt:lpstr>
      <vt:lpstr>RECCo Forward work plan</vt:lpstr>
      <vt:lpstr>PowerPoint Presentation</vt:lpstr>
      <vt:lpstr>Codes Roadmap </vt:lpstr>
      <vt:lpstr>Proposals over 36 months </vt:lpstr>
      <vt:lpstr>Roadmap process</vt:lpstr>
      <vt:lpstr>What the roadmap is not</vt:lpstr>
      <vt:lpstr>What if I…</vt:lpstr>
      <vt:lpstr>engagement</vt:lpstr>
      <vt:lpstr>Roadmap feedback sought</vt:lpstr>
      <vt:lpstr>The epics</vt:lpstr>
      <vt:lpstr>Rec systems</vt:lpstr>
      <vt:lpstr>Consumers</vt:lpstr>
      <vt:lpstr>Data and digitalisation</vt:lpstr>
      <vt:lpstr>Industry processes</vt:lpstr>
      <vt:lpstr>Roadmap feedback</vt:lpstr>
      <vt:lpstr>summary</vt:lpstr>
      <vt:lpstr>5A. RIG ISSUE NO.02 Theft incentive scheme, reintroduction of scheme lock out date</vt:lpstr>
      <vt:lpstr>5B. RIG ISSUE NO.07 EES API specification</vt:lpstr>
      <vt:lpstr>5C. RIG ISSUE NO.08 should shippers and suppliers have same view in GES?</vt:lpstr>
      <vt:lpstr>5D. RIG ISSUE NO.09 DNO B Code Escalations</vt:lpstr>
      <vt:lpstr>DNO Escalation Issues</vt:lpstr>
      <vt:lpstr>5E. RIG ISSUE NO.10 R0021: questions with implementation</vt:lpstr>
      <vt:lpstr>Background and status of CP R0021</vt:lpstr>
      <vt:lpstr>Questions from British gas</vt:lpstr>
      <vt:lpstr>aob</vt:lpstr>
      <vt:lpstr>Next meeting:  10th March 2023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Shelley Rouse</cp:lastModifiedBy>
  <cp:revision>1</cp:revision>
  <dcterms:created xsi:type="dcterms:W3CDTF">2022-06-08T15:31:29Z</dcterms:created>
  <dcterms:modified xsi:type="dcterms:W3CDTF">2023-02-09T16:15:25Z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ediaServiceImageTags">
    <vt:lpwstr/>
  </property>
</Properties>
</file>