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7.xml" ContentType="application/vnd.openxmlformats-officedocument.theme+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8.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 id="2147483671" r:id="rId6"/>
    <p:sldMasterId id="2147483683" r:id="rId7"/>
    <p:sldMasterId id="2147483686" r:id="rId8"/>
    <p:sldMasterId id="2147483692" r:id="rId9"/>
    <p:sldMasterId id="2147483714" r:id="rId10"/>
    <p:sldMasterId id="2147483718" r:id="rId11"/>
    <p:sldMasterId id="2147483724" r:id="rId12"/>
  </p:sldMasterIdLst>
  <p:notesMasterIdLst>
    <p:notesMasterId r:id="rId47"/>
  </p:notesMasterIdLst>
  <p:handoutMasterIdLst>
    <p:handoutMasterId r:id="rId48"/>
  </p:handoutMasterIdLst>
  <p:sldIdLst>
    <p:sldId id="256" r:id="rId13"/>
    <p:sldId id="269" r:id="rId14"/>
    <p:sldId id="263" r:id="rId15"/>
    <p:sldId id="279" r:id="rId16"/>
    <p:sldId id="265" r:id="rId17"/>
    <p:sldId id="2147377155" r:id="rId18"/>
    <p:sldId id="275" r:id="rId19"/>
    <p:sldId id="276" r:id="rId20"/>
    <p:sldId id="273" r:id="rId21"/>
    <p:sldId id="277" r:id="rId22"/>
    <p:sldId id="272" r:id="rId23"/>
    <p:sldId id="664" r:id="rId24"/>
    <p:sldId id="2147377152" r:id="rId25"/>
    <p:sldId id="622" r:id="rId26"/>
    <p:sldId id="671" r:id="rId27"/>
    <p:sldId id="672" r:id="rId28"/>
    <p:sldId id="674" r:id="rId29"/>
    <p:sldId id="2147377153" r:id="rId30"/>
    <p:sldId id="666" r:id="rId31"/>
    <p:sldId id="675" r:id="rId32"/>
    <p:sldId id="676" r:id="rId33"/>
    <p:sldId id="2147377154" r:id="rId34"/>
    <p:sldId id="348" r:id="rId35"/>
    <p:sldId id="274" r:id="rId36"/>
    <p:sldId id="266" r:id="rId37"/>
    <p:sldId id="267" r:id="rId38"/>
    <p:sldId id="278" r:id="rId39"/>
    <p:sldId id="2147377140" r:id="rId40"/>
    <p:sldId id="2147377141" r:id="rId41"/>
    <p:sldId id="264" r:id="rId42"/>
    <p:sldId id="2147377156" r:id="rId43"/>
    <p:sldId id="261" r:id="rId44"/>
    <p:sldId id="352" r:id="rId45"/>
    <p:sldId id="257"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040898D-64CE-1916-0418-5E9191314D41}" name="Moden, Anton" initials="MA" userId="S::amoden@deloitte.co.uk::7b35dd8e-c9e7-4680-8f41-28c9dafada4a"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1B3A2E-0E0C-4635-91F4-68C747BDF03B}" v="86" dt="2023-03-09T12:27:55.104"/>
    <p1510:client id="{E97492FA-B222-41AB-B7C0-A9935FACAB06}" v="21" dt="2023-03-10T09:04:00.971"/>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Master" Target="slideMasters/slideMaster7.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handoutMaster" Target="handoutMasters/handoutMaster1.xml"/><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20" Type="http://schemas.openxmlformats.org/officeDocument/2006/relationships/slide" Target="slides/slide8.xml"/><Relationship Id="rId41" Type="http://schemas.openxmlformats.org/officeDocument/2006/relationships/slide" Target="slides/slide29.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10/03/2023</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10/03/2023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Purpose of RIG</a:t>
            </a:r>
          </a:p>
          <a:p>
            <a:r>
              <a:rPr lang="en-GB"/>
              <a:t>-Demonstrate that when we see a performance issue we try to </a:t>
            </a:r>
            <a:r>
              <a:rPr lang="en-GB" err="1"/>
              <a:t>pulg</a:t>
            </a:r>
            <a:r>
              <a:rPr lang="en-GB"/>
              <a:t> the gaps</a:t>
            </a:r>
          </a:p>
          <a:p>
            <a:pPr marL="171450" indent="-171450">
              <a:buFontTx/>
              <a:buChar char="-"/>
            </a:pPr>
            <a:r>
              <a:rPr lang="en-GB"/>
              <a:t>Doing this</a:t>
            </a:r>
          </a:p>
          <a:p>
            <a:pPr marL="171450" indent="-171450">
              <a:buFontTx/>
              <a:buChar char="-"/>
            </a:pPr>
            <a:r>
              <a:rPr lang="en-GB" err="1"/>
              <a:t>Heres</a:t>
            </a:r>
            <a:r>
              <a:rPr lang="en-GB"/>
              <a:t> the guidance</a:t>
            </a:r>
          </a:p>
          <a:p>
            <a:pPr marL="171450" indent="-171450">
              <a:buFontTx/>
              <a:buChar char="-"/>
            </a:pPr>
            <a:r>
              <a:rPr lang="en-GB"/>
              <a:t>Currently reflects the code</a:t>
            </a:r>
          </a:p>
          <a:p>
            <a:pPr marL="171450" indent="-171450">
              <a:buFontTx/>
              <a:buChar char="-"/>
            </a:pP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98A04-EE3E-4527-87E1-21A20809F5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5378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Purpose of RIG</a:t>
            </a:r>
          </a:p>
          <a:p>
            <a:r>
              <a:rPr lang="en-GB"/>
              <a:t>-Demonstrate that when we see a performance issue we try to </a:t>
            </a:r>
            <a:r>
              <a:rPr lang="en-GB" err="1"/>
              <a:t>pulg</a:t>
            </a:r>
            <a:r>
              <a:rPr lang="en-GB"/>
              <a:t> the gaps</a:t>
            </a:r>
          </a:p>
          <a:p>
            <a:pPr marL="171450" indent="-171450">
              <a:buFontTx/>
              <a:buChar char="-"/>
            </a:pPr>
            <a:r>
              <a:rPr lang="en-GB"/>
              <a:t>Doing this</a:t>
            </a:r>
          </a:p>
          <a:p>
            <a:pPr marL="171450" indent="-171450">
              <a:buFontTx/>
              <a:buChar char="-"/>
            </a:pPr>
            <a:r>
              <a:rPr lang="en-GB" err="1"/>
              <a:t>Heres</a:t>
            </a:r>
            <a:r>
              <a:rPr lang="en-GB"/>
              <a:t> the guidance</a:t>
            </a:r>
          </a:p>
          <a:p>
            <a:pPr marL="171450" indent="-171450">
              <a:buFontTx/>
              <a:buChar char="-"/>
            </a:pPr>
            <a:r>
              <a:rPr lang="en-GB"/>
              <a:t>Currently reflects the code</a:t>
            </a:r>
          </a:p>
          <a:p>
            <a:pPr marL="171450" indent="-171450">
              <a:buFontTx/>
              <a:buChar char="-"/>
            </a:pP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98A04-EE3E-4527-87E1-21A20809F5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6758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98A04-EE3E-4527-87E1-21A20809F5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1799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98A04-EE3E-4527-87E1-21A20809F5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6230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98A04-EE3E-4527-87E1-21A20809F5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60272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98A04-EE3E-4527-87E1-21A20809F5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8023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98A04-EE3E-4527-87E1-21A20809F5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24850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98A04-EE3E-4527-87E1-21A20809F5B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2101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486D9FC-C075-0043-B0AD-5654AC883F6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97210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69A57-8015-D622-6E0E-C4FCD43231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8B63C3F-2BB5-1B07-6BCD-8BAB5AD840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EBF7053-57C7-ECF6-512F-4A5930DE41CF}"/>
              </a:ext>
            </a:extLst>
          </p:cNvPr>
          <p:cNvSpPr>
            <a:spLocks noGrp="1"/>
          </p:cNvSpPr>
          <p:nvPr>
            <p:ph type="dt" sz="half" idx="10"/>
          </p:nvPr>
        </p:nvSpPr>
        <p:spPr/>
        <p:txBody>
          <a:bodyPr/>
          <a:lstStyle/>
          <a:p>
            <a:fld id="{D15067EA-E36E-41A8-BD62-C814B1156FAF}" type="datetimeFigureOut">
              <a:rPr lang="en-GB" smtClean="0"/>
              <a:t>10/03/2023</a:t>
            </a:fld>
            <a:endParaRPr lang="en-GB"/>
          </a:p>
        </p:txBody>
      </p:sp>
      <p:sp>
        <p:nvSpPr>
          <p:cNvPr id="5" name="Footer Placeholder 4">
            <a:extLst>
              <a:ext uri="{FF2B5EF4-FFF2-40B4-BE49-F238E27FC236}">
                <a16:creationId xmlns:a16="http://schemas.microsoft.com/office/drawing/2014/main" id="{5AE6857F-3152-5317-7C2D-C5015271E7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877A37-2721-8016-DF44-0E145D0CFC8A}"/>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250990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6621A-8A1D-4184-9017-D40B040FD58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3BDD375-85FB-4DD8-A9AA-F0B328D9EF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EBDD486-071D-19B2-F858-7CA0FF980DE9}"/>
              </a:ext>
            </a:extLst>
          </p:cNvPr>
          <p:cNvSpPr>
            <a:spLocks noGrp="1"/>
          </p:cNvSpPr>
          <p:nvPr>
            <p:ph type="dt" sz="half" idx="10"/>
          </p:nvPr>
        </p:nvSpPr>
        <p:spPr/>
        <p:txBody>
          <a:bodyPr/>
          <a:lstStyle/>
          <a:p>
            <a:fld id="{D15067EA-E36E-41A8-BD62-C814B1156FAF}" type="datetimeFigureOut">
              <a:rPr lang="en-GB" smtClean="0"/>
              <a:t>10/03/2023</a:t>
            </a:fld>
            <a:endParaRPr lang="en-GB"/>
          </a:p>
        </p:txBody>
      </p:sp>
      <p:sp>
        <p:nvSpPr>
          <p:cNvPr id="5" name="Footer Placeholder 4">
            <a:extLst>
              <a:ext uri="{FF2B5EF4-FFF2-40B4-BE49-F238E27FC236}">
                <a16:creationId xmlns:a16="http://schemas.microsoft.com/office/drawing/2014/main" id="{E0878ECB-7B7E-A0A8-C4F7-58C7DC2734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A6B9B68-B22F-C13A-AC45-3D4B68A3A10E}"/>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41210320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DC48E-896C-FD72-188C-DABC73129B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522354C-4F28-1042-5CA3-F76B2CC829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DE2F61-E176-BAC1-B9F9-0E2D33A5984C}"/>
              </a:ext>
            </a:extLst>
          </p:cNvPr>
          <p:cNvSpPr>
            <a:spLocks noGrp="1"/>
          </p:cNvSpPr>
          <p:nvPr>
            <p:ph type="dt" sz="half" idx="10"/>
          </p:nvPr>
        </p:nvSpPr>
        <p:spPr/>
        <p:txBody>
          <a:bodyPr/>
          <a:lstStyle/>
          <a:p>
            <a:fld id="{D15067EA-E36E-41A8-BD62-C814B1156FAF}" type="datetimeFigureOut">
              <a:rPr lang="en-GB" smtClean="0"/>
              <a:t>10/03/2023</a:t>
            </a:fld>
            <a:endParaRPr lang="en-GB"/>
          </a:p>
        </p:txBody>
      </p:sp>
      <p:sp>
        <p:nvSpPr>
          <p:cNvPr id="5" name="Footer Placeholder 4">
            <a:extLst>
              <a:ext uri="{FF2B5EF4-FFF2-40B4-BE49-F238E27FC236}">
                <a16:creationId xmlns:a16="http://schemas.microsoft.com/office/drawing/2014/main" id="{74C714F0-4508-782F-6F7C-A6E2CBF9CF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12345E-CAD6-6CDD-F645-82A64A8DDF0B}"/>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17489694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B4C31-27AB-306B-D3ED-6683E1D7BBA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72CB119-8119-5164-A5BA-C44EEFF1E8E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93E6DCC-CB1F-3F93-7EAA-F64562F8B2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34155D0-7A67-EE82-F696-AD2FC7C60DC1}"/>
              </a:ext>
            </a:extLst>
          </p:cNvPr>
          <p:cNvSpPr>
            <a:spLocks noGrp="1"/>
          </p:cNvSpPr>
          <p:nvPr>
            <p:ph type="dt" sz="half" idx="10"/>
          </p:nvPr>
        </p:nvSpPr>
        <p:spPr/>
        <p:txBody>
          <a:bodyPr/>
          <a:lstStyle/>
          <a:p>
            <a:fld id="{D15067EA-E36E-41A8-BD62-C814B1156FAF}" type="datetimeFigureOut">
              <a:rPr lang="en-GB" smtClean="0"/>
              <a:t>10/03/2023</a:t>
            </a:fld>
            <a:endParaRPr lang="en-GB"/>
          </a:p>
        </p:txBody>
      </p:sp>
      <p:sp>
        <p:nvSpPr>
          <p:cNvPr id="6" name="Footer Placeholder 5">
            <a:extLst>
              <a:ext uri="{FF2B5EF4-FFF2-40B4-BE49-F238E27FC236}">
                <a16:creationId xmlns:a16="http://schemas.microsoft.com/office/drawing/2014/main" id="{812EA055-0BE4-FA51-DED2-79DFF2C583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6F4F75-C1A7-F63D-ADE5-795B20C3FC48}"/>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4747080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1C409-AC55-C69A-BC00-CBB00EA890E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EB70569-B3B8-E447-D762-4D778A3CB7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314BC2C-4A7E-1E25-EC11-D8C0952C9DE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5FA614F-B63D-A211-A4A3-5B19D288D6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78ED67-B2A9-44D3-D788-753F71E986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2E178CD-7B06-B22A-838E-D3330AAFD41F}"/>
              </a:ext>
            </a:extLst>
          </p:cNvPr>
          <p:cNvSpPr>
            <a:spLocks noGrp="1"/>
          </p:cNvSpPr>
          <p:nvPr>
            <p:ph type="dt" sz="half" idx="10"/>
          </p:nvPr>
        </p:nvSpPr>
        <p:spPr/>
        <p:txBody>
          <a:bodyPr/>
          <a:lstStyle/>
          <a:p>
            <a:fld id="{D15067EA-E36E-41A8-BD62-C814B1156FAF}" type="datetimeFigureOut">
              <a:rPr lang="en-GB" smtClean="0"/>
              <a:t>10/03/2023</a:t>
            </a:fld>
            <a:endParaRPr lang="en-GB"/>
          </a:p>
        </p:txBody>
      </p:sp>
      <p:sp>
        <p:nvSpPr>
          <p:cNvPr id="8" name="Footer Placeholder 7">
            <a:extLst>
              <a:ext uri="{FF2B5EF4-FFF2-40B4-BE49-F238E27FC236}">
                <a16:creationId xmlns:a16="http://schemas.microsoft.com/office/drawing/2014/main" id="{4EBE7C2F-9EAF-4569-104B-34C1A90F11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64BD71A-1F81-BF3E-D965-FE3C10778476}"/>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36647683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6784A-2EA4-E5F8-390A-AEF11C8D53D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50803BF-F770-FFEC-69CF-63721EB154E5}"/>
              </a:ext>
            </a:extLst>
          </p:cNvPr>
          <p:cNvSpPr>
            <a:spLocks noGrp="1"/>
          </p:cNvSpPr>
          <p:nvPr>
            <p:ph type="dt" sz="half" idx="10"/>
          </p:nvPr>
        </p:nvSpPr>
        <p:spPr/>
        <p:txBody>
          <a:bodyPr/>
          <a:lstStyle/>
          <a:p>
            <a:fld id="{D15067EA-E36E-41A8-BD62-C814B1156FAF}" type="datetimeFigureOut">
              <a:rPr lang="en-GB" smtClean="0"/>
              <a:t>10/03/2023</a:t>
            </a:fld>
            <a:endParaRPr lang="en-GB"/>
          </a:p>
        </p:txBody>
      </p:sp>
      <p:sp>
        <p:nvSpPr>
          <p:cNvPr id="4" name="Footer Placeholder 3">
            <a:extLst>
              <a:ext uri="{FF2B5EF4-FFF2-40B4-BE49-F238E27FC236}">
                <a16:creationId xmlns:a16="http://schemas.microsoft.com/office/drawing/2014/main" id="{3BAE8B91-BC7A-B6E8-0B3F-1F518DFD1C1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92564B5-B89A-4B1F-0505-085280D86EE0}"/>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4157990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7C2B81-16A7-B25D-10D7-D1DE7B9BC592}"/>
              </a:ext>
            </a:extLst>
          </p:cNvPr>
          <p:cNvSpPr>
            <a:spLocks noGrp="1"/>
          </p:cNvSpPr>
          <p:nvPr>
            <p:ph type="dt" sz="half" idx="10"/>
          </p:nvPr>
        </p:nvSpPr>
        <p:spPr/>
        <p:txBody>
          <a:bodyPr/>
          <a:lstStyle/>
          <a:p>
            <a:fld id="{D15067EA-E36E-41A8-BD62-C814B1156FAF}" type="datetimeFigureOut">
              <a:rPr lang="en-GB" smtClean="0"/>
              <a:t>10/03/2023</a:t>
            </a:fld>
            <a:endParaRPr lang="en-GB"/>
          </a:p>
        </p:txBody>
      </p:sp>
      <p:sp>
        <p:nvSpPr>
          <p:cNvPr id="3" name="Footer Placeholder 2">
            <a:extLst>
              <a:ext uri="{FF2B5EF4-FFF2-40B4-BE49-F238E27FC236}">
                <a16:creationId xmlns:a16="http://schemas.microsoft.com/office/drawing/2014/main" id="{FDBB15E2-980E-6878-409D-7AC5D7BEDDB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FDC9C74-2CA6-97C9-4078-B21BD657356D}"/>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8952411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65D3BD-556A-2133-30EC-599D66AE2F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7C64784-DF15-151F-3712-0F6FBEA9A5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404828F-E27B-3C47-E3FC-FF83F57C6F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5409C2-F38F-5035-55E4-E195E465FE15}"/>
              </a:ext>
            </a:extLst>
          </p:cNvPr>
          <p:cNvSpPr>
            <a:spLocks noGrp="1"/>
          </p:cNvSpPr>
          <p:nvPr>
            <p:ph type="dt" sz="half" idx="10"/>
          </p:nvPr>
        </p:nvSpPr>
        <p:spPr/>
        <p:txBody>
          <a:bodyPr/>
          <a:lstStyle/>
          <a:p>
            <a:fld id="{D15067EA-E36E-41A8-BD62-C814B1156FAF}" type="datetimeFigureOut">
              <a:rPr lang="en-GB" smtClean="0"/>
              <a:t>10/03/2023</a:t>
            </a:fld>
            <a:endParaRPr lang="en-GB"/>
          </a:p>
        </p:txBody>
      </p:sp>
      <p:sp>
        <p:nvSpPr>
          <p:cNvPr id="6" name="Footer Placeholder 5">
            <a:extLst>
              <a:ext uri="{FF2B5EF4-FFF2-40B4-BE49-F238E27FC236}">
                <a16:creationId xmlns:a16="http://schemas.microsoft.com/office/drawing/2014/main" id="{85D4D745-56D4-ACAC-417B-CD676D59817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2B21D1F-4E8C-CE7D-675B-19FBB923E43E}"/>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11211137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F0F3-E3F4-522B-0A17-EDAF1FC921D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62A8C0D-95AF-6F3F-C720-79985EC501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7D23977-1BAF-1213-1043-B65F3799ED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D1693FF-AA1A-546B-0070-E9FF0389BC20}"/>
              </a:ext>
            </a:extLst>
          </p:cNvPr>
          <p:cNvSpPr>
            <a:spLocks noGrp="1"/>
          </p:cNvSpPr>
          <p:nvPr>
            <p:ph type="dt" sz="half" idx="10"/>
          </p:nvPr>
        </p:nvSpPr>
        <p:spPr/>
        <p:txBody>
          <a:bodyPr/>
          <a:lstStyle/>
          <a:p>
            <a:fld id="{D15067EA-E36E-41A8-BD62-C814B1156FAF}" type="datetimeFigureOut">
              <a:rPr lang="en-GB" smtClean="0"/>
              <a:t>10/03/2023</a:t>
            </a:fld>
            <a:endParaRPr lang="en-GB"/>
          </a:p>
        </p:txBody>
      </p:sp>
      <p:sp>
        <p:nvSpPr>
          <p:cNvPr id="6" name="Footer Placeholder 5">
            <a:extLst>
              <a:ext uri="{FF2B5EF4-FFF2-40B4-BE49-F238E27FC236}">
                <a16:creationId xmlns:a16="http://schemas.microsoft.com/office/drawing/2014/main" id="{747A1A98-3B7E-F4F2-6F23-3EDFBFC953F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2D2D950-8D6B-7017-0522-BB1BBCC5E4DC}"/>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26898803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F39D9-9982-44CC-BF68-9AEC6E34362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9CCDCEA-D74F-3997-664D-F52116A8DAB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9F87F1-CB75-D649-9275-A25987ADCCC7}"/>
              </a:ext>
            </a:extLst>
          </p:cNvPr>
          <p:cNvSpPr>
            <a:spLocks noGrp="1"/>
          </p:cNvSpPr>
          <p:nvPr>
            <p:ph type="dt" sz="half" idx="10"/>
          </p:nvPr>
        </p:nvSpPr>
        <p:spPr/>
        <p:txBody>
          <a:bodyPr/>
          <a:lstStyle/>
          <a:p>
            <a:fld id="{D15067EA-E36E-41A8-BD62-C814B1156FAF}" type="datetimeFigureOut">
              <a:rPr lang="en-GB" smtClean="0"/>
              <a:t>10/03/2023</a:t>
            </a:fld>
            <a:endParaRPr lang="en-GB"/>
          </a:p>
        </p:txBody>
      </p:sp>
      <p:sp>
        <p:nvSpPr>
          <p:cNvPr id="5" name="Footer Placeholder 4">
            <a:extLst>
              <a:ext uri="{FF2B5EF4-FFF2-40B4-BE49-F238E27FC236}">
                <a16:creationId xmlns:a16="http://schemas.microsoft.com/office/drawing/2014/main" id="{4B46442A-7536-709D-DD30-0D57D7CB7B4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7A932A-A18D-F47B-95BF-FA7F125E2959}"/>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13821909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FF41CD-FBEE-F568-BE8F-468E1D17433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EEFB52C-3C52-1D9B-C621-8CDA8FC8674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1E3CD71-C8EE-D97C-8C80-9CB5E4A40801}"/>
              </a:ext>
            </a:extLst>
          </p:cNvPr>
          <p:cNvSpPr>
            <a:spLocks noGrp="1"/>
          </p:cNvSpPr>
          <p:nvPr>
            <p:ph type="dt" sz="half" idx="10"/>
          </p:nvPr>
        </p:nvSpPr>
        <p:spPr/>
        <p:txBody>
          <a:bodyPr/>
          <a:lstStyle/>
          <a:p>
            <a:fld id="{D15067EA-E36E-41A8-BD62-C814B1156FAF}" type="datetimeFigureOut">
              <a:rPr lang="en-GB" smtClean="0"/>
              <a:t>10/03/2023</a:t>
            </a:fld>
            <a:endParaRPr lang="en-GB"/>
          </a:p>
        </p:txBody>
      </p:sp>
      <p:sp>
        <p:nvSpPr>
          <p:cNvPr id="5" name="Footer Placeholder 4">
            <a:extLst>
              <a:ext uri="{FF2B5EF4-FFF2-40B4-BE49-F238E27FC236}">
                <a16:creationId xmlns:a16="http://schemas.microsoft.com/office/drawing/2014/main" id="{039F3784-6EAA-4D0C-6020-3B64D19CD4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57A890-3B26-DB64-E4B4-7D25487DDC1F}"/>
              </a:ext>
            </a:extLst>
          </p:cNvPr>
          <p:cNvSpPr>
            <a:spLocks noGrp="1"/>
          </p:cNvSpPr>
          <p:nvPr>
            <p:ph type="sldNum" sz="quarter" idx="12"/>
          </p:nvPr>
        </p:nvSpPr>
        <p:spPr/>
        <p:txBody>
          <a:bodyPr/>
          <a:lstStyle/>
          <a:p>
            <a:fld id="{F92D9383-7E06-4DE6-8FA3-B7BD711DED16}" type="slidenum">
              <a:rPr lang="en-GB" smtClean="0"/>
              <a:t>‹#›</a:t>
            </a:fld>
            <a:endParaRPr lang="en-GB"/>
          </a:p>
        </p:txBody>
      </p:sp>
    </p:spTree>
    <p:extLst>
      <p:ext uri="{BB962C8B-B14F-4D97-AF65-F5344CB8AC3E}">
        <p14:creationId xmlns:p14="http://schemas.microsoft.com/office/powerpoint/2010/main" val="26398031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264212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8340358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5813640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6534038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843427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7941197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3269246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12424557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9742355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23433255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647812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646188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0759371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6808388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122721208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9127546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402329577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8508615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7739609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5705095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9" name="Title 2"/>
          <p:cNvSpPr>
            <a:spLocks noGrp="1"/>
          </p:cNvSpPr>
          <p:nvPr>
            <p:ph type="title"/>
          </p:nvPr>
        </p:nvSpPr>
        <p:spPr>
          <a:xfrm>
            <a:off x="508001" y="455085"/>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a:t>Click to edit Master title style</a:t>
            </a:r>
          </a:p>
        </p:txBody>
      </p:sp>
    </p:spTree>
    <p:extLst>
      <p:ext uri="{BB962C8B-B14F-4D97-AF65-F5344CB8AC3E}">
        <p14:creationId xmlns:p14="http://schemas.microsoft.com/office/powerpoint/2010/main" val="13962492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137361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1" y="1178427"/>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9" name="Title 2"/>
          <p:cNvSpPr>
            <a:spLocks noGrp="1"/>
          </p:cNvSpPr>
          <p:nvPr>
            <p:ph type="title"/>
          </p:nvPr>
        </p:nvSpPr>
        <p:spPr>
          <a:xfrm>
            <a:off x="508001" y="455085"/>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a:t>Click to edit Master title style</a:t>
            </a:r>
          </a:p>
        </p:txBody>
      </p:sp>
    </p:spTree>
    <p:extLst>
      <p:ext uri="{BB962C8B-B14F-4D97-AF65-F5344CB8AC3E}">
        <p14:creationId xmlns:p14="http://schemas.microsoft.com/office/powerpoint/2010/main" val="7781708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_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8"/>
          <p:cNvSpPr>
            <a:spLocks noGrp="1"/>
          </p:cNvSpPr>
          <p:nvPr>
            <p:ph type="body" sz="quarter" idx="13" hasCustomPrompt="1"/>
          </p:nvPr>
        </p:nvSpPr>
        <p:spPr>
          <a:xfrm>
            <a:off x="502920" y="649224"/>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5" name="Title Placeholder 1"/>
          <p:cNvSpPr>
            <a:spLocks noGrp="1"/>
          </p:cNvSpPr>
          <p:nvPr>
            <p:ph type="title"/>
          </p:nvPr>
        </p:nvSpPr>
        <p:spPr>
          <a:xfrm>
            <a:off x="502920" y="320040"/>
            <a:ext cx="11252200" cy="334102"/>
          </a:xfrm>
          <a:prstGeom prst="rect">
            <a:avLst/>
          </a:prstGeom>
        </p:spPr>
        <p:txBody>
          <a:bodyPr vert="horz" lIns="0" tIns="0" rIns="0" bIns="0" rtlCol="0" anchor="t" anchorCtr="0">
            <a:noAutofit/>
          </a:bodyPr>
          <a:lstStyle>
            <a:lvl1pPr>
              <a:defRPr sz="2000"/>
            </a:lvl1pPr>
          </a:lstStyle>
          <a:p>
            <a:r>
              <a:rPr lang="en-US" noProof="0"/>
              <a:t>Click to edit Master title style</a:t>
            </a:r>
          </a:p>
        </p:txBody>
      </p:sp>
    </p:spTree>
    <p:extLst>
      <p:ext uri="{BB962C8B-B14F-4D97-AF65-F5344CB8AC3E}">
        <p14:creationId xmlns:p14="http://schemas.microsoft.com/office/powerpoint/2010/main" val="3665692585"/>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6D5E6-FD29-840C-CCBB-2B5640536905}"/>
              </a:ext>
            </a:extLst>
          </p:cNvPr>
          <p:cNvSpPr txBox="1">
            <a:spLocks noGrp="1"/>
          </p:cNvSpPr>
          <p:nvPr>
            <p:ph type="ctrTitle"/>
          </p:nvPr>
        </p:nvSpPr>
        <p:spPr>
          <a:xfrm>
            <a:off x="517230" y="2955633"/>
            <a:ext cx="6059061" cy="1939634"/>
          </a:xfrm>
        </p:spPr>
        <p:txBody>
          <a:bodyPr anchor="b"/>
          <a:lstStyle>
            <a:lvl1pPr>
              <a:defRPr sz="3200">
                <a:solidFill>
                  <a:srgbClr val="4D8934"/>
                </a:solidFill>
              </a:defRPr>
            </a:lvl1pPr>
          </a:lstStyle>
          <a:p>
            <a:pPr lvl="0"/>
            <a:r>
              <a:rPr lang="en-US"/>
              <a:t>Click to edit Master title style</a:t>
            </a:r>
            <a:endParaRPr lang="en-GB"/>
          </a:p>
        </p:txBody>
      </p:sp>
      <p:sp>
        <p:nvSpPr>
          <p:cNvPr id="3" name="Subtitle 2">
            <a:extLst>
              <a:ext uri="{FF2B5EF4-FFF2-40B4-BE49-F238E27FC236}">
                <a16:creationId xmlns:a16="http://schemas.microsoft.com/office/drawing/2014/main" id="{F1E72E03-3C45-C473-8192-B541D454EA3D}"/>
              </a:ext>
            </a:extLst>
          </p:cNvPr>
          <p:cNvSpPr txBox="1">
            <a:spLocks noGrp="1"/>
          </p:cNvSpPr>
          <p:nvPr>
            <p:ph type="subTitle" idx="1"/>
          </p:nvPr>
        </p:nvSpPr>
        <p:spPr>
          <a:xfrm>
            <a:off x="517230" y="4895267"/>
            <a:ext cx="6059061" cy="1009076"/>
          </a:xfrm>
        </p:spPr>
        <p:txBody>
          <a:bodyPr anchor="b"/>
          <a:lstStyle>
            <a:lvl1pPr marL="0" indent="0">
              <a:buNone/>
              <a:defRPr sz="2000" cap="all">
                <a:solidFill>
                  <a:srgbClr val="4D8934"/>
                </a:solidFill>
              </a:defRPr>
            </a:lvl1pPr>
          </a:lstStyle>
          <a:p>
            <a:pPr lvl="0"/>
            <a:r>
              <a:rPr lang="en-US"/>
              <a:t>Click to edit Master subtitle style</a:t>
            </a:r>
            <a:endParaRPr lang="en-GB"/>
          </a:p>
        </p:txBody>
      </p:sp>
      <p:pic>
        <p:nvPicPr>
          <p:cNvPr id="4" name="Picture 7" descr="A picture containing text, outdoor&#10;&#10;Description automatically generated">
            <a:extLst>
              <a:ext uri="{FF2B5EF4-FFF2-40B4-BE49-F238E27FC236}">
                <a16:creationId xmlns:a16="http://schemas.microsoft.com/office/drawing/2014/main" id="{BD1FB4A6-6BED-FA12-59CA-1722F38FDB75}"/>
              </a:ext>
            </a:extLst>
          </p:cNvPr>
          <p:cNvPicPr>
            <a:picLocks noChangeAspect="1"/>
          </p:cNvPicPr>
          <p:nvPr/>
        </p:nvPicPr>
        <p:blipFill>
          <a:blip r:embed="rId2"/>
          <a:stretch>
            <a:fillRect/>
          </a:stretch>
        </p:blipFill>
        <p:spPr>
          <a:xfrm>
            <a:off x="7498006" y="339663"/>
            <a:ext cx="3790754" cy="2615970"/>
          </a:xfrm>
          <a:prstGeom prst="rect">
            <a:avLst/>
          </a:prstGeom>
          <a:noFill/>
          <a:ln cap="flat">
            <a:noFill/>
          </a:ln>
        </p:spPr>
      </p:pic>
      <p:pic>
        <p:nvPicPr>
          <p:cNvPr id="5" name="Picture 9" descr="A green and white logo&#10;&#10;Description automatically generated with low confidence">
            <a:extLst>
              <a:ext uri="{FF2B5EF4-FFF2-40B4-BE49-F238E27FC236}">
                <a16:creationId xmlns:a16="http://schemas.microsoft.com/office/drawing/2014/main" id="{A86AC5FE-9028-576B-3C11-0BD5B4CBCF5F}"/>
              </a:ext>
            </a:extLst>
          </p:cNvPr>
          <p:cNvPicPr>
            <a:picLocks noChangeAspect="1"/>
          </p:cNvPicPr>
          <p:nvPr/>
        </p:nvPicPr>
        <p:blipFill>
          <a:blip r:embed="rId3"/>
          <a:srcRect l="6356" t="12217" r="45066" b="29972"/>
          <a:stretch>
            <a:fillRect/>
          </a:stretch>
        </p:blipFill>
        <p:spPr>
          <a:xfrm>
            <a:off x="9393384" y="2893289"/>
            <a:ext cx="2798621" cy="3964710"/>
          </a:xfrm>
          <a:prstGeom prst="rect">
            <a:avLst/>
          </a:prstGeom>
          <a:noFill/>
          <a:ln cap="flat">
            <a:noFill/>
          </a:ln>
        </p:spPr>
      </p:pic>
    </p:spTree>
    <p:extLst>
      <p:ext uri="{BB962C8B-B14F-4D97-AF65-F5344CB8AC3E}">
        <p14:creationId xmlns:p14="http://schemas.microsoft.com/office/powerpoint/2010/main" val="24341733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247CC-EE9B-0365-2460-C74C5EA1474A}"/>
              </a:ext>
            </a:extLst>
          </p:cNvPr>
          <p:cNvSpPr txBox="1">
            <a:spLocks noGrp="1"/>
          </p:cNvSpPr>
          <p:nvPr>
            <p:ph type="title"/>
          </p:nvPr>
        </p:nvSpPr>
        <p:spPr/>
        <p:txBody>
          <a:bodyPr/>
          <a:lstStyle>
            <a:lvl1pPr>
              <a:defRPr/>
            </a:lvl1pPr>
          </a:lstStyle>
          <a:p>
            <a:pPr lvl="0"/>
            <a:r>
              <a:rPr lang="en-US"/>
              <a:t>Introducing your presenters</a:t>
            </a:r>
            <a:endParaRPr lang="en-GB"/>
          </a:p>
        </p:txBody>
      </p:sp>
      <p:sp>
        <p:nvSpPr>
          <p:cNvPr id="3" name="Picture Placeholder 3">
            <a:extLst>
              <a:ext uri="{FF2B5EF4-FFF2-40B4-BE49-F238E27FC236}">
                <a16:creationId xmlns:a16="http://schemas.microsoft.com/office/drawing/2014/main" id="{7C2D2C56-5218-F458-BECE-A014711765DB}"/>
              </a:ext>
            </a:extLst>
          </p:cNvPr>
          <p:cNvSpPr txBox="1">
            <a:spLocks noGrp="1"/>
          </p:cNvSpPr>
          <p:nvPr>
            <p:ph type="pic" idx="4294967295"/>
          </p:nvPr>
        </p:nvSpPr>
        <p:spPr>
          <a:xfrm>
            <a:off x="838203" y="1606545"/>
            <a:ext cx="3521070" cy="3384551"/>
          </a:xfrm>
          <a:ln w="9528">
            <a:solidFill>
              <a:srgbClr val="70ADA3"/>
            </a:solidFill>
            <a:prstDash val="solid"/>
          </a:ln>
        </p:spPr>
        <p:txBody>
          <a:bodyPr/>
          <a:lstStyle>
            <a:lvl1pPr>
              <a:defRPr/>
            </a:lvl1pPr>
          </a:lstStyle>
          <a:p>
            <a:pPr lvl="0"/>
            <a:r>
              <a:rPr lang="en-US"/>
              <a:t>Click icon to add picture</a:t>
            </a:r>
            <a:endParaRPr lang="en-GB"/>
          </a:p>
        </p:txBody>
      </p:sp>
      <p:sp>
        <p:nvSpPr>
          <p:cNvPr id="4" name="Picture Placeholder 3">
            <a:extLst>
              <a:ext uri="{FF2B5EF4-FFF2-40B4-BE49-F238E27FC236}">
                <a16:creationId xmlns:a16="http://schemas.microsoft.com/office/drawing/2014/main" id="{A5D96E07-5A86-5251-C35F-A529FC85B249}"/>
              </a:ext>
            </a:extLst>
          </p:cNvPr>
          <p:cNvSpPr txBox="1">
            <a:spLocks noGrp="1"/>
          </p:cNvSpPr>
          <p:nvPr>
            <p:ph type="pic" idx="4294967295"/>
          </p:nvPr>
        </p:nvSpPr>
        <p:spPr>
          <a:xfrm>
            <a:off x="4929411" y="1606545"/>
            <a:ext cx="3521070" cy="3384551"/>
          </a:xfrm>
          <a:ln w="9528">
            <a:solidFill>
              <a:srgbClr val="70ADA3"/>
            </a:solidFill>
            <a:prstDash val="solid"/>
          </a:ln>
        </p:spPr>
        <p:txBody>
          <a:bodyPr/>
          <a:lstStyle>
            <a:lvl1pPr>
              <a:defRPr/>
            </a:lvl1pPr>
          </a:lstStyle>
          <a:p>
            <a:pPr lvl="0"/>
            <a:r>
              <a:rPr lang="en-US"/>
              <a:t>Click icon to add picture</a:t>
            </a:r>
            <a:endParaRPr lang="en-GB"/>
          </a:p>
        </p:txBody>
      </p:sp>
      <p:sp>
        <p:nvSpPr>
          <p:cNvPr id="5" name="Text Placeholder 6">
            <a:extLst>
              <a:ext uri="{FF2B5EF4-FFF2-40B4-BE49-F238E27FC236}">
                <a16:creationId xmlns:a16="http://schemas.microsoft.com/office/drawing/2014/main" id="{26F1FCB0-79C5-A175-EC69-BC7907020DBE}"/>
              </a:ext>
            </a:extLst>
          </p:cNvPr>
          <p:cNvSpPr txBox="1">
            <a:spLocks noGrp="1"/>
          </p:cNvSpPr>
          <p:nvPr>
            <p:ph type="body" idx="4294967295"/>
          </p:nvPr>
        </p:nvSpPr>
        <p:spPr>
          <a:xfrm>
            <a:off x="1376364" y="4606920"/>
            <a:ext cx="3552828" cy="1358039"/>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
        <p:nvSpPr>
          <p:cNvPr id="6" name="Text Placeholder 6">
            <a:extLst>
              <a:ext uri="{FF2B5EF4-FFF2-40B4-BE49-F238E27FC236}">
                <a16:creationId xmlns:a16="http://schemas.microsoft.com/office/drawing/2014/main" id="{583571B9-A347-8F50-B4C1-9CB5569C00C2}"/>
              </a:ext>
            </a:extLst>
          </p:cNvPr>
          <p:cNvSpPr txBox="1">
            <a:spLocks noGrp="1"/>
          </p:cNvSpPr>
          <p:nvPr>
            <p:ph type="body" idx="4294967295"/>
          </p:nvPr>
        </p:nvSpPr>
        <p:spPr>
          <a:xfrm>
            <a:off x="5467791" y="4607670"/>
            <a:ext cx="3552828" cy="1358039"/>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Tree>
    <p:extLst>
      <p:ext uri="{BB962C8B-B14F-4D97-AF65-F5344CB8AC3E}">
        <p14:creationId xmlns:p14="http://schemas.microsoft.com/office/powerpoint/2010/main" val="159376409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4389A-9E40-B213-5CE2-BE5C2633F41F}"/>
              </a:ext>
            </a:extLst>
          </p:cNvPr>
          <p:cNvSpPr txBox="1">
            <a:spLocks noGrp="1"/>
          </p:cNvSpPr>
          <p:nvPr>
            <p:ph type="title"/>
          </p:nvPr>
        </p:nvSpPr>
        <p:spPr/>
        <p:txBody>
          <a:bodyPr/>
          <a:lstStyle>
            <a:lvl1pPr>
              <a:defRPr/>
            </a:lvl1pPr>
          </a:lstStyle>
          <a:p>
            <a:pPr lvl="0"/>
            <a:r>
              <a:rPr lang="en-US"/>
              <a:t>Introducing your presenters</a:t>
            </a:r>
            <a:endParaRPr lang="en-GB"/>
          </a:p>
        </p:txBody>
      </p:sp>
      <p:sp>
        <p:nvSpPr>
          <p:cNvPr id="3" name="Picture Placeholder 3">
            <a:extLst>
              <a:ext uri="{FF2B5EF4-FFF2-40B4-BE49-F238E27FC236}">
                <a16:creationId xmlns:a16="http://schemas.microsoft.com/office/drawing/2014/main" id="{A44CD63A-FFCB-0801-235E-7F63CD6DA89B}"/>
              </a:ext>
            </a:extLst>
          </p:cNvPr>
          <p:cNvSpPr txBox="1">
            <a:spLocks noGrp="1"/>
          </p:cNvSpPr>
          <p:nvPr>
            <p:ph type="pic" idx="4294967295"/>
          </p:nvPr>
        </p:nvSpPr>
        <p:spPr>
          <a:xfrm>
            <a:off x="838203" y="1606545"/>
            <a:ext cx="2631396" cy="3153454"/>
          </a:xfrm>
          <a:ln w="9528">
            <a:solidFill>
              <a:srgbClr val="70ADA3"/>
            </a:solidFill>
            <a:prstDash val="solid"/>
          </a:ln>
        </p:spPr>
        <p:txBody>
          <a:bodyPr/>
          <a:lstStyle>
            <a:lvl1pPr>
              <a:defRPr/>
            </a:lvl1pPr>
          </a:lstStyle>
          <a:p>
            <a:pPr lvl="0"/>
            <a:r>
              <a:rPr lang="en-US"/>
              <a:t>Click icon to add picture</a:t>
            </a:r>
            <a:endParaRPr lang="en-GB"/>
          </a:p>
        </p:txBody>
      </p:sp>
      <p:sp>
        <p:nvSpPr>
          <p:cNvPr id="4" name="Picture Placeholder 3">
            <a:extLst>
              <a:ext uri="{FF2B5EF4-FFF2-40B4-BE49-F238E27FC236}">
                <a16:creationId xmlns:a16="http://schemas.microsoft.com/office/drawing/2014/main" id="{85E19530-38D8-55D0-782F-5AEA19F62E04}"/>
              </a:ext>
            </a:extLst>
          </p:cNvPr>
          <p:cNvSpPr txBox="1">
            <a:spLocks noGrp="1"/>
          </p:cNvSpPr>
          <p:nvPr>
            <p:ph type="pic" idx="4294967295"/>
          </p:nvPr>
        </p:nvSpPr>
        <p:spPr>
          <a:xfrm>
            <a:off x="4117561" y="1606545"/>
            <a:ext cx="2631396" cy="3401284"/>
          </a:xfrm>
          <a:ln w="9528">
            <a:solidFill>
              <a:srgbClr val="70ADA3"/>
            </a:solidFill>
            <a:prstDash val="solid"/>
          </a:ln>
        </p:spPr>
        <p:txBody>
          <a:bodyPr/>
          <a:lstStyle>
            <a:lvl1pPr>
              <a:defRPr/>
            </a:lvl1pPr>
          </a:lstStyle>
          <a:p>
            <a:pPr lvl="0"/>
            <a:r>
              <a:rPr lang="en-US"/>
              <a:t>Click icon to add picture</a:t>
            </a:r>
            <a:endParaRPr lang="en-GB"/>
          </a:p>
        </p:txBody>
      </p:sp>
      <p:sp>
        <p:nvSpPr>
          <p:cNvPr id="5" name="Text Placeholder 6">
            <a:extLst>
              <a:ext uri="{FF2B5EF4-FFF2-40B4-BE49-F238E27FC236}">
                <a16:creationId xmlns:a16="http://schemas.microsoft.com/office/drawing/2014/main" id="{C49E8783-5C56-6379-AE9C-0C3CFE27C8AE}"/>
              </a:ext>
            </a:extLst>
          </p:cNvPr>
          <p:cNvSpPr txBox="1">
            <a:spLocks noGrp="1"/>
          </p:cNvSpPr>
          <p:nvPr>
            <p:ph type="body" idx="4294967295"/>
          </p:nvPr>
        </p:nvSpPr>
        <p:spPr>
          <a:xfrm>
            <a:off x="1134651" y="4427661"/>
            <a:ext cx="2982909" cy="1135849"/>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
        <p:nvSpPr>
          <p:cNvPr id="6" name="Text Placeholder 6">
            <a:extLst>
              <a:ext uri="{FF2B5EF4-FFF2-40B4-BE49-F238E27FC236}">
                <a16:creationId xmlns:a16="http://schemas.microsoft.com/office/drawing/2014/main" id="{995630E9-992C-25B7-1F9D-58EA553BC9E2}"/>
              </a:ext>
            </a:extLst>
          </p:cNvPr>
          <p:cNvSpPr txBox="1">
            <a:spLocks noGrp="1"/>
          </p:cNvSpPr>
          <p:nvPr>
            <p:ph type="body" idx="4294967295"/>
          </p:nvPr>
        </p:nvSpPr>
        <p:spPr>
          <a:xfrm>
            <a:off x="4414009" y="4440280"/>
            <a:ext cx="2982909" cy="1135108"/>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
        <p:nvSpPr>
          <p:cNvPr id="7" name="Picture Placeholder 3">
            <a:extLst>
              <a:ext uri="{FF2B5EF4-FFF2-40B4-BE49-F238E27FC236}">
                <a16:creationId xmlns:a16="http://schemas.microsoft.com/office/drawing/2014/main" id="{D004A397-ECB5-31A4-9D4B-9DD5EFB79CF4}"/>
              </a:ext>
            </a:extLst>
          </p:cNvPr>
          <p:cNvSpPr txBox="1">
            <a:spLocks noGrp="1"/>
          </p:cNvSpPr>
          <p:nvPr>
            <p:ph type="pic" idx="4294967295"/>
          </p:nvPr>
        </p:nvSpPr>
        <p:spPr>
          <a:xfrm>
            <a:off x="7491660" y="1606545"/>
            <a:ext cx="2631396" cy="3401284"/>
          </a:xfrm>
          <a:ln w="9528">
            <a:solidFill>
              <a:srgbClr val="70ADA3"/>
            </a:solidFill>
            <a:prstDash val="solid"/>
          </a:ln>
        </p:spPr>
        <p:txBody>
          <a:bodyPr/>
          <a:lstStyle>
            <a:lvl1pPr>
              <a:defRPr/>
            </a:lvl1pPr>
          </a:lstStyle>
          <a:p>
            <a:pPr lvl="0"/>
            <a:r>
              <a:rPr lang="en-US"/>
              <a:t>Click icon to add picture</a:t>
            </a:r>
            <a:endParaRPr lang="en-GB"/>
          </a:p>
        </p:txBody>
      </p:sp>
      <p:sp>
        <p:nvSpPr>
          <p:cNvPr id="8" name="Text Placeholder 6">
            <a:extLst>
              <a:ext uri="{FF2B5EF4-FFF2-40B4-BE49-F238E27FC236}">
                <a16:creationId xmlns:a16="http://schemas.microsoft.com/office/drawing/2014/main" id="{F2E88309-2312-35F8-EA20-50C85590B2D5}"/>
              </a:ext>
            </a:extLst>
          </p:cNvPr>
          <p:cNvSpPr txBox="1">
            <a:spLocks noGrp="1"/>
          </p:cNvSpPr>
          <p:nvPr>
            <p:ph type="body" idx="4294967295"/>
          </p:nvPr>
        </p:nvSpPr>
        <p:spPr>
          <a:xfrm>
            <a:off x="7787368" y="4440280"/>
            <a:ext cx="2982909" cy="1135108"/>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Tree>
    <p:extLst>
      <p:ext uri="{BB962C8B-B14F-4D97-AF65-F5344CB8AC3E}">
        <p14:creationId xmlns:p14="http://schemas.microsoft.com/office/powerpoint/2010/main" val="6851688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A0F41-5FF1-CB5F-66E2-44CF0AF3CE9B}"/>
              </a:ext>
            </a:extLst>
          </p:cNvPr>
          <p:cNvSpPr txBox="1">
            <a:spLocks noGrp="1"/>
          </p:cNvSpPr>
          <p:nvPr>
            <p:ph type="title"/>
          </p:nvPr>
        </p:nvSpPr>
        <p:spPr/>
        <p:txBody>
          <a:bodyPr/>
          <a:lstStyle>
            <a:lvl1pPr>
              <a:defRPr/>
            </a:lvl1pPr>
          </a:lstStyle>
          <a:p>
            <a:pPr lvl="0"/>
            <a:r>
              <a:rPr lang="en-US"/>
              <a:t>Introducing your presenters</a:t>
            </a:r>
            <a:endParaRPr lang="en-GB"/>
          </a:p>
        </p:txBody>
      </p:sp>
      <p:sp>
        <p:nvSpPr>
          <p:cNvPr id="3" name="Picture Placeholder 3">
            <a:extLst>
              <a:ext uri="{FF2B5EF4-FFF2-40B4-BE49-F238E27FC236}">
                <a16:creationId xmlns:a16="http://schemas.microsoft.com/office/drawing/2014/main" id="{4CB550A4-75B2-E897-B8AD-A0642BDE9EB0}"/>
              </a:ext>
            </a:extLst>
          </p:cNvPr>
          <p:cNvSpPr txBox="1">
            <a:spLocks noGrp="1"/>
          </p:cNvSpPr>
          <p:nvPr>
            <p:ph type="pic" idx="4294967295"/>
          </p:nvPr>
        </p:nvSpPr>
        <p:spPr>
          <a:xfrm>
            <a:off x="838203" y="1922800"/>
            <a:ext cx="1964817" cy="2324487"/>
          </a:xfrm>
          <a:ln w="9528">
            <a:solidFill>
              <a:srgbClr val="70ADA3"/>
            </a:solidFill>
            <a:prstDash val="solid"/>
          </a:ln>
        </p:spPr>
        <p:txBody>
          <a:bodyPr/>
          <a:lstStyle>
            <a:lvl1pPr>
              <a:defRPr/>
            </a:lvl1pPr>
          </a:lstStyle>
          <a:p>
            <a:pPr lvl="0"/>
            <a:r>
              <a:rPr lang="en-US"/>
              <a:t>Click icon to add picture</a:t>
            </a:r>
            <a:endParaRPr lang="en-GB"/>
          </a:p>
        </p:txBody>
      </p:sp>
      <p:sp>
        <p:nvSpPr>
          <p:cNvPr id="4" name="Text Placeholder 6">
            <a:extLst>
              <a:ext uri="{FF2B5EF4-FFF2-40B4-BE49-F238E27FC236}">
                <a16:creationId xmlns:a16="http://schemas.microsoft.com/office/drawing/2014/main" id="{956E78A7-63CA-47F7-8773-DB354D04A380}"/>
              </a:ext>
            </a:extLst>
          </p:cNvPr>
          <p:cNvSpPr txBox="1">
            <a:spLocks noGrp="1"/>
          </p:cNvSpPr>
          <p:nvPr>
            <p:ph type="body" idx="4294967295"/>
          </p:nvPr>
        </p:nvSpPr>
        <p:spPr>
          <a:xfrm>
            <a:off x="838203" y="4247287"/>
            <a:ext cx="1964817" cy="1374928"/>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
        <p:nvSpPr>
          <p:cNvPr id="5" name="Picture Placeholder 3">
            <a:extLst>
              <a:ext uri="{FF2B5EF4-FFF2-40B4-BE49-F238E27FC236}">
                <a16:creationId xmlns:a16="http://schemas.microsoft.com/office/drawing/2014/main" id="{16CD064A-9B5A-0F92-D3A0-51317DC8520F}"/>
              </a:ext>
            </a:extLst>
          </p:cNvPr>
          <p:cNvSpPr txBox="1">
            <a:spLocks noGrp="1"/>
          </p:cNvSpPr>
          <p:nvPr>
            <p:ph type="pic" idx="4294967295"/>
          </p:nvPr>
        </p:nvSpPr>
        <p:spPr>
          <a:xfrm>
            <a:off x="3238146" y="1922800"/>
            <a:ext cx="1964817" cy="2324487"/>
          </a:xfrm>
          <a:ln w="9528">
            <a:solidFill>
              <a:srgbClr val="70ADA3"/>
            </a:solidFill>
            <a:prstDash val="solid"/>
          </a:ln>
        </p:spPr>
        <p:txBody>
          <a:bodyPr/>
          <a:lstStyle>
            <a:lvl1pPr>
              <a:defRPr/>
            </a:lvl1pPr>
          </a:lstStyle>
          <a:p>
            <a:pPr lvl="0"/>
            <a:r>
              <a:rPr lang="en-US"/>
              <a:t>Click icon to add picture</a:t>
            </a:r>
            <a:endParaRPr lang="en-GB"/>
          </a:p>
        </p:txBody>
      </p:sp>
      <p:sp>
        <p:nvSpPr>
          <p:cNvPr id="6" name="Text Placeholder 6">
            <a:extLst>
              <a:ext uri="{FF2B5EF4-FFF2-40B4-BE49-F238E27FC236}">
                <a16:creationId xmlns:a16="http://schemas.microsoft.com/office/drawing/2014/main" id="{891A224F-5D43-17C2-0307-E14468702D6E}"/>
              </a:ext>
            </a:extLst>
          </p:cNvPr>
          <p:cNvSpPr txBox="1">
            <a:spLocks noGrp="1"/>
          </p:cNvSpPr>
          <p:nvPr>
            <p:ph type="body" idx="4294967295"/>
          </p:nvPr>
        </p:nvSpPr>
        <p:spPr>
          <a:xfrm>
            <a:off x="3238146" y="4247287"/>
            <a:ext cx="1964817" cy="1374928"/>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
        <p:nvSpPr>
          <p:cNvPr id="7" name="Picture Placeholder 3">
            <a:extLst>
              <a:ext uri="{FF2B5EF4-FFF2-40B4-BE49-F238E27FC236}">
                <a16:creationId xmlns:a16="http://schemas.microsoft.com/office/drawing/2014/main" id="{61D8A438-46F9-C1FC-EE82-1FFF9B0A9583}"/>
              </a:ext>
            </a:extLst>
          </p:cNvPr>
          <p:cNvSpPr txBox="1">
            <a:spLocks noGrp="1"/>
          </p:cNvSpPr>
          <p:nvPr>
            <p:ph type="pic" idx="4294967295"/>
          </p:nvPr>
        </p:nvSpPr>
        <p:spPr>
          <a:xfrm>
            <a:off x="5638089" y="1922800"/>
            <a:ext cx="1964817" cy="2324487"/>
          </a:xfrm>
          <a:ln w="9528">
            <a:solidFill>
              <a:srgbClr val="70ADA3"/>
            </a:solidFill>
            <a:prstDash val="solid"/>
          </a:ln>
        </p:spPr>
        <p:txBody>
          <a:bodyPr/>
          <a:lstStyle>
            <a:lvl1pPr>
              <a:defRPr/>
            </a:lvl1pPr>
          </a:lstStyle>
          <a:p>
            <a:pPr lvl="0"/>
            <a:r>
              <a:rPr lang="en-US"/>
              <a:t>Click icon to add picture</a:t>
            </a:r>
            <a:endParaRPr lang="en-GB"/>
          </a:p>
        </p:txBody>
      </p:sp>
      <p:sp>
        <p:nvSpPr>
          <p:cNvPr id="8" name="Text Placeholder 6">
            <a:extLst>
              <a:ext uri="{FF2B5EF4-FFF2-40B4-BE49-F238E27FC236}">
                <a16:creationId xmlns:a16="http://schemas.microsoft.com/office/drawing/2014/main" id="{BA3D3236-9328-304F-2F7B-F5B3CA9EF425}"/>
              </a:ext>
            </a:extLst>
          </p:cNvPr>
          <p:cNvSpPr txBox="1">
            <a:spLocks noGrp="1"/>
          </p:cNvSpPr>
          <p:nvPr>
            <p:ph type="body" idx="4294967295"/>
          </p:nvPr>
        </p:nvSpPr>
        <p:spPr>
          <a:xfrm>
            <a:off x="5638089" y="4247287"/>
            <a:ext cx="1964817" cy="1374928"/>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
        <p:nvSpPr>
          <p:cNvPr id="9" name="Picture Placeholder 3">
            <a:extLst>
              <a:ext uri="{FF2B5EF4-FFF2-40B4-BE49-F238E27FC236}">
                <a16:creationId xmlns:a16="http://schemas.microsoft.com/office/drawing/2014/main" id="{090CB66E-003C-DF5B-8FEC-B06CABFFE96E}"/>
              </a:ext>
            </a:extLst>
          </p:cNvPr>
          <p:cNvSpPr txBox="1">
            <a:spLocks noGrp="1"/>
          </p:cNvSpPr>
          <p:nvPr>
            <p:ph type="pic" idx="4294967295"/>
          </p:nvPr>
        </p:nvSpPr>
        <p:spPr>
          <a:xfrm>
            <a:off x="8038033" y="1922800"/>
            <a:ext cx="1964817" cy="2324487"/>
          </a:xfrm>
          <a:ln w="9528">
            <a:solidFill>
              <a:srgbClr val="70ADA3"/>
            </a:solidFill>
            <a:prstDash val="solid"/>
          </a:ln>
        </p:spPr>
        <p:txBody>
          <a:bodyPr/>
          <a:lstStyle>
            <a:lvl1pPr>
              <a:defRPr/>
            </a:lvl1pPr>
          </a:lstStyle>
          <a:p>
            <a:pPr lvl="0"/>
            <a:r>
              <a:rPr lang="en-US"/>
              <a:t>Click icon to add picture</a:t>
            </a:r>
            <a:endParaRPr lang="en-GB"/>
          </a:p>
        </p:txBody>
      </p:sp>
      <p:sp>
        <p:nvSpPr>
          <p:cNvPr id="10" name="Text Placeholder 6">
            <a:extLst>
              <a:ext uri="{FF2B5EF4-FFF2-40B4-BE49-F238E27FC236}">
                <a16:creationId xmlns:a16="http://schemas.microsoft.com/office/drawing/2014/main" id="{79F84189-A3C0-0F49-0416-31219F5A77D6}"/>
              </a:ext>
            </a:extLst>
          </p:cNvPr>
          <p:cNvSpPr txBox="1">
            <a:spLocks noGrp="1"/>
          </p:cNvSpPr>
          <p:nvPr>
            <p:ph type="body" idx="4294967295"/>
          </p:nvPr>
        </p:nvSpPr>
        <p:spPr>
          <a:xfrm>
            <a:off x="8038033" y="4247287"/>
            <a:ext cx="1964817" cy="1374928"/>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Tree>
    <p:extLst>
      <p:ext uri="{BB962C8B-B14F-4D97-AF65-F5344CB8AC3E}">
        <p14:creationId xmlns:p14="http://schemas.microsoft.com/office/powerpoint/2010/main" val="235632996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018BF-7F6B-5BAD-B98E-75458CFEF902}"/>
              </a:ext>
            </a:extLst>
          </p:cNvPr>
          <p:cNvSpPr txBox="1">
            <a:spLocks noGrp="1"/>
          </p:cNvSpPr>
          <p:nvPr>
            <p:ph type="title"/>
          </p:nvPr>
        </p:nvSpPr>
        <p:spPr/>
        <p:txBody>
          <a:bodyPr/>
          <a:lstStyle>
            <a:lvl1pPr>
              <a:defRPr/>
            </a:lvl1pPr>
          </a:lstStyle>
          <a:p>
            <a:pPr lvl="0"/>
            <a:r>
              <a:rPr lang="en-US"/>
              <a:t>Introducing your presenters</a:t>
            </a:r>
            <a:endParaRPr lang="en-GB"/>
          </a:p>
        </p:txBody>
      </p:sp>
      <p:sp>
        <p:nvSpPr>
          <p:cNvPr id="3" name="Picture Placeholder 3">
            <a:extLst>
              <a:ext uri="{FF2B5EF4-FFF2-40B4-BE49-F238E27FC236}">
                <a16:creationId xmlns:a16="http://schemas.microsoft.com/office/drawing/2014/main" id="{D17B25AE-BAD6-1A94-462D-A4B7372F9616}"/>
              </a:ext>
            </a:extLst>
          </p:cNvPr>
          <p:cNvSpPr txBox="1">
            <a:spLocks noGrp="1"/>
          </p:cNvSpPr>
          <p:nvPr>
            <p:ph type="pic" idx="4294967295"/>
          </p:nvPr>
        </p:nvSpPr>
        <p:spPr>
          <a:xfrm>
            <a:off x="838203" y="1922800"/>
            <a:ext cx="1964817" cy="2324487"/>
          </a:xfrm>
          <a:ln w="9528">
            <a:solidFill>
              <a:srgbClr val="70ADA3"/>
            </a:solidFill>
            <a:prstDash val="solid"/>
          </a:ln>
        </p:spPr>
        <p:txBody>
          <a:bodyPr/>
          <a:lstStyle>
            <a:lvl1pPr>
              <a:defRPr/>
            </a:lvl1pPr>
          </a:lstStyle>
          <a:p>
            <a:pPr lvl="0"/>
            <a:r>
              <a:rPr lang="en-US"/>
              <a:t>Click icon to add picture</a:t>
            </a:r>
            <a:endParaRPr lang="en-GB"/>
          </a:p>
        </p:txBody>
      </p:sp>
      <p:sp>
        <p:nvSpPr>
          <p:cNvPr id="4" name="Text Placeholder 6">
            <a:extLst>
              <a:ext uri="{FF2B5EF4-FFF2-40B4-BE49-F238E27FC236}">
                <a16:creationId xmlns:a16="http://schemas.microsoft.com/office/drawing/2014/main" id="{9F41E2D2-90DD-2AEA-C3A4-3E55B7B76D93}"/>
              </a:ext>
            </a:extLst>
          </p:cNvPr>
          <p:cNvSpPr txBox="1">
            <a:spLocks noGrp="1"/>
          </p:cNvSpPr>
          <p:nvPr>
            <p:ph type="body" idx="4294967295"/>
          </p:nvPr>
        </p:nvSpPr>
        <p:spPr>
          <a:xfrm>
            <a:off x="838203" y="4247287"/>
            <a:ext cx="1964817" cy="1374928"/>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
        <p:nvSpPr>
          <p:cNvPr id="5" name="Picture Placeholder 3">
            <a:extLst>
              <a:ext uri="{FF2B5EF4-FFF2-40B4-BE49-F238E27FC236}">
                <a16:creationId xmlns:a16="http://schemas.microsoft.com/office/drawing/2014/main" id="{4F80302F-777A-1BE6-202D-E41C97CB9149}"/>
              </a:ext>
            </a:extLst>
          </p:cNvPr>
          <p:cNvSpPr txBox="1">
            <a:spLocks noGrp="1"/>
          </p:cNvSpPr>
          <p:nvPr>
            <p:ph type="pic" idx="4294967295"/>
          </p:nvPr>
        </p:nvSpPr>
        <p:spPr>
          <a:xfrm>
            <a:off x="3041596" y="1922800"/>
            <a:ext cx="1964817" cy="2324487"/>
          </a:xfrm>
          <a:ln w="9528">
            <a:solidFill>
              <a:srgbClr val="70ADA3"/>
            </a:solidFill>
            <a:prstDash val="solid"/>
          </a:ln>
        </p:spPr>
        <p:txBody>
          <a:bodyPr/>
          <a:lstStyle>
            <a:lvl1pPr>
              <a:defRPr/>
            </a:lvl1pPr>
          </a:lstStyle>
          <a:p>
            <a:pPr lvl="0"/>
            <a:r>
              <a:rPr lang="en-US"/>
              <a:t>Click icon to add picture</a:t>
            </a:r>
            <a:endParaRPr lang="en-GB"/>
          </a:p>
        </p:txBody>
      </p:sp>
      <p:sp>
        <p:nvSpPr>
          <p:cNvPr id="6" name="Text Placeholder 6">
            <a:extLst>
              <a:ext uri="{FF2B5EF4-FFF2-40B4-BE49-F238E27FC236}">
                <a16:creationId xmlns:a16="http://schemas.microsoft.com/office/drawing/2014/main" id="{6891F0B9-530B-DB40-8104-8FCBA16D4DAE}"/>
              </a:ext>
            </a:extLst>
          </p:cNvPr>
          <p:cNvSpPr txBox="1">
            <a:spLocks noGrp="1"/>
          </p:cNvSpPr>
          <p:nvPr>
            <p:ph type="body" idx="4294967295"/>
          </p:nvPr>
        </p:nvSpPr>
        <p:spPr>
          <a:xfrm>
            <a:off x="3041596" y="4247287"/>
            <a:ext cx="1964817" cy="1374928"/>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
        <p:nvSpPr>
          <p:cNvPr id="7" name="Picture Placeholder 3">
            <a:extLst>
              <a:ext uri="{FF2B5EF4-FFF2-40B4-BE49-F238E27FC236}">
                <a16:creationId xmlns:a16="http://schemas.microsoft.com/office/drawing/2014/main" id="{18EEB620-08D1-DD33-8005-A4A61A9A0DD3}"/>
              </a:ext>
            </a:extLst>
          </p:cNvPr>
          <p:cNvSpPr txBox="1">
            <a:spLocks noGrp="1"/>
          </p:cNvSpPr>
          <p:nvPr>
            <p:ph type="pic" idx="4294967295"/>
          </p:nvPr>
        </p:nvSpPr>
        <p:spPr>
          <a:xfrm>
            <a:off x="5244989" y="1922800"/>
            <a:ext cx="1964817" cy="2324487"/>
          </a:xfrm>
          <a:ln w="9528">
            <a:solidFill>
              <a:srgbClr val="70ADA3"/>
            </a:solidFill>
            <a:prstDash val="solid"/>
          </a:ln>
        </p:spPr>
        <p:txBody>
          <a:bodyPr/>
          <a:lstStyle>
            <a:lvl1pPr>
              <a:defRPr/>
            </a:lvl1pPr>
          </a:lstStyle>
          <a:p>
            <a:pPr lvl="0"/>
            <a:r>
              <a:rPr lang="en-US"/>
              <a:t>Click icon to add picture</a:t>
            </a:r>
            <a:endParaRPr lang="en-GB"/>
          </a:p>
        </p:txBody>
      </p:sp>
      <p:sp>
        <p:nvSpPr>
          <p:cNvPr id="8" name="Text Placeholder 6">
            <a:extLst>
              <a:ext uri="{FF2B5EF4-FFF2-40B4-BE49-F238E27FC236}">
                <a16:creationId xmlns:a16="http://schemas.microsoft.com/office/drawing/2014/main" id="{66836761-BDD4-7A62-47FA-9EB25542C856}"/>
              </a:ext>
            </a:extLst>
          </p:cNvPr>
          <p:cNvSpPr txBox="1">
            <a:spLocks noGrp="1"/>
          </p:cNvSpPr>
          <p:nvPr>
            <p:ph type="body" idx="4294967295"/>
          </p:nvPr>
        </p:nvSpPr>
        <p:spPr>
          <a:xfrm>
            <a:off x="5244989" y="4247287"/>
            <a:ext cx="1964817" cy="1374928"/>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
        <p:nvSpPr>
          <p:cNvPr id="9" name="Picture Placeholder 3">
            <a:extLst>
              <a:ext uri="{FF2B5EF4-FFF2-40B4-BE49-F238E27FC236}">
                <a16:creationId xmlns:a16="http://schemas.microsoft.com/office/drawing/2014/main" id="{7CA44A98-CAD4-F930-9D65-E0E1728F3F07}"/>
              </a:ext>
            </a:extLst>
          </p:cNvPr>
          <p:cNvSpPr txBox="1">
            <a:spLocks noGrp="1"/>
          </p:cNvSpPr>
          <p:nvPr>
            <p:ph type="pic" idx="4294967295"/>
          </p:nvPr>
        </p:nvSpPr>
        <p:spPr>
          <a:xfrm>
            <a:off x="7448382" y="1922800"/>
            <a:ext cx="1964817" cy="2324487"/>
          </a:xfrm>
          <a:ln w="9528">
            <a:solidFill>
              <a:srgbClr val="70ADA3"/>
            </a:solidFill>
            <a:prstDash val="solid"/>
          </a:ln>
        </p:spPr>
        <p:txBody>
          <a:bodyPr/>
          <a:lstStyle>
            <a:lvl1pPr>
              <a:defRPr/>
            </a:lvl1pPr>
          </a:lstStyle>
          <a:p>
            <a:pPr lvl="0"/>
            <a:r>
              <a:rPr lang="en-US"/>
              <a:t>Click icon to add picture</a:t>
            </a:r>
            <a:endParaRPr lang="en-GB"/>
          </a:p>
        </p:txBody>
      </p:sp>
      <p:sp>
        <p:nvSpPr>
          <p:cNvPr id="10" name="Text Placeholder 6">
            <a:extLst>
              <a:ext uri="{FF2B5EF4-FFF2-40B4-BE49-F238E27FC236}">
                <a16:creationId xmlns:a16="http://schemas.microsoft.com/office/drawing/2014/main" id="{A240CC6E-3834-6E6B-E168-40A74A24CDCE}"/>
              </a:ext>
            </a:extLst>
          </p:cNvPr>
          <p:cNvSpPr txBox="1">
            <a:spLocks noGrp="1"/>
          </p:cNvSpPr>
          <p:nvPr>
            <p:ph type="body" idx="4294967295"/>
          </p:nvPr>
        </p:nvSpPr>
        <p:spPr>
          <a:xfrm>
            <a:off x="7448382" y="4247287"/>
            <a:ext cx="1964817" cy="1374928"/>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54648B4D-8992-0FFE-4C30-220D79E5061C}"/>
              </a:ext>
            </a:extLst>
          </p:cNvPr>
          <p:cNvSpPr txBox="1">
            <a:spLocks noGrp="1"/>
          </p:cNvSpPr>
          <p:nvPr>
            <p:ph type="pic" idx="4294967295"/>
          </p:nvPr>
        </p:nvSpPr>
        <p:spPr>
          <a:xfrm>
            <a:off x="9651775" y="1922800"/>
            <a:ext cx="1964817" cy="2324487"/>
          </a:xfrm>
          <a:ln w="9528">
            <a:solidFill>
              <a:srgbClr val="70ADA3"/>
            </a:solidFill>
            <a:prstDash val="solid"/>
          </a:ln>
        </p:spPr>
        <p:txBody>
          <a:bodyPr/>
          <a:lstStyle>
            <a:lvl1pPr>
              <a:defRPr/>
            </a:lvl1pPr>
          </a:lstStyle>
          <a:p>
            <a:pPr lvl="0"/>
            <a:r>
              <a:rPr lang="en-US"/>
              <a:t>Click icon to add picture</a:t>
            </a:r>
            <a:endParaRPr lang="en-GB"/>
          </a:p>
        </p:txBody>
      </p:sp>
      <p:sp>
        <p:nvSpPr>
          <p:cNvPr id="12" name="Text Placeholder 6">
            <a:extLst>
              <a:ext uri="{FF2B5EF4-FFF2-40B4-BE49-F238E27FC236}">
                <a16:creationId xmlns:a16="http://schemas.microsoft.com/office/drawing/2014/main" id="{87C680B8-C232-1E56-08FB-9D5AD38477BB}"/>
              </a:ext>
            </a:extLst>
          </p:cNvPr>
          <p:cNvSpPr txBox="1">
            <a:spLocks noGrp="1"/>
          </p:cNvSpPr>
          <p:nvPr>
            <p:ph type="body" idx="4294967295"/>
          </p:nvPr>
        </p:nvSpPr>
        <p:spPr>
          <a:xfrm>
            <a:off x="9651775" y="4247287"/>
            <a:ext cx="1964817" cy="1374928"/>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Tree>
    <p:extLst>
      <p:ext uri="{BB962C8B-B14F-4D97-AF65-F5344CB8AC3E}">
        <p14:creationId xmlns:p14="http://schemas.microsoft.com/office/powerpoint/2010/main" val="426569938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Introducing Presenters (6)">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45BDF85-D5B4-4A01-B93C-45B1933DBDFE}"/>
              </a:ext>
            </a:extLst>
          </p:cNvPr>
          <p:cNvSpPr txBox="1">
            <a:spLocks noGrp="1"/>
          </p:cNvSpPr>
          <p:nvPr>
            <p:ph type="pic" idx="4294967295"/>
          </p:nvPr>
        </p:nvSpPr>
        <p:spPr>
          <a:xfrm>
            <a:off x="1316763" y="1555101"/>
            <a:ext cx="1212787" cy="1076770"/>
          </a:xfrm>
          <a:ln w="9528">
            <a:solidFill>
              <a:srgbClr val="70ADA3"/>
            </a:solidFill>
            <a:prstDash val="solid"/>
          </a:ln>
        </p:spPr>
        <p:txBody>
          <a:bodyPr/>
          <a:lstStyle>
            <a:lvl1pPr>
              <a:defRPr/>
            </a:lvl1pPr>
          </a:lstStyle>
          <a:p>
            <a:pPr lvl="0"/>
            <a:r>
              <a:rPr lang="en-US"/>
              <a:t>Click icon to add picture</a:t>
            </a:r>
            <a:endParaRPr lang="en-GB"/>
          </a:p>
        </p:txBody>
      </p:sp>
      <p:sp>
        <p:nvSpPr>
          <p:cNvPr id="3" name="Text Placeholder 6">
            <a:extLst>
              <a:ext uri="{FF2B5EF4-FFF2-40B4-BE49-F238E27FC236}">
                <a16:creationId xmlns:a16="http://schemas.microsoft.com/office/drawing/2014/main" id="{609DC43F-EEF8-3767-F2C9-6F9394BDC060}"/>
              </a:ext>
            </a:extLst>
          </p:cNvPr>
          <p:cNvSpPr txBox="1">
            <a:spLocks noGrp="1"/>
          </p:cNvSpPr>
          <p:nvPr>
            <p:ph type="body" idx="4294967295"/>
          </p:nvPr>
        </p:nvSpPr>
        <p:spPr>
          <a:xfrm>
            <a:off x="2538100" y="1559490"/>
            <a:ext cx="2546649" cy="1076770"/>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
        <p:nvSpPr>
          <p:cNvPr id="4" name="Title 2">
            <a:extLst>
              <a:ext uri="{FF2B5EF4-FFF2-40B4-BE49-F238E27FC236}">
                <a16:creationId xmlns:a16="http://schemas.microsoft.com/office/drawing/2014/main" id="{DE2EC43B-D36E-73F7-41F8-EE08C7E70246}"/>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5" name="Picture Placeholder 3">
            <a:extLst>
              <a:ext uri="{FF2B5EF4-FFF2-40B4-BE49-F238E27FC236}">
                <a16:creationId xmlns:a16="http://schemas.microsoft.com/office/drawing/2014/main" id="{93D55730-DE64-B529-1B8D-373657E59298}"/>
              </a:ext>
            </a:extLst>
          </p:cNvPr>
          <p:cNvSpPr txBox="1">
            <a:spLocks noGrp="1"/>
          </p:cNvSpPr>
          <p:nvPr>
            <p:ph type="pic" idx="4294967295"/>
          </p:nvPr>
        </p:nvSpPr>
        <p:spPr>
          <a:xfrm>
            <a:off x="1308222" y="2886230"/>
            <a:ext cx="1212787" cy="1076770"/>
          </a:xfrm>
          <a:ln w="9528">
            <a:solidFill>
              <a:srgbClr val="70ADA3"/>
            </a:solidFill>
            <a:prstDash val="solid"/>
          </a:ln>
        </p:spPr>
        <p:txBody>
          <a:bodyPr/>
          <a:lstStyle>
            <a:lvl1pPr>
              <a:defRPr/>
            </a:lvl1pPr>
          </a:lstStyle>
          <a:p>
            <a:pPr lvl="0"/>
            <a:r>
              <a:rPr lang="en-US"/>
              <a:t>Click icon to add picture</a:t>
            </a:r>
            <a:endParaRPr lang="en-GB"/>
          </a:p>
        </p:txBody>
      </p:sp>
      <p:sp>
        <p:nvSpPr>
          <p:cNvPr id="6" name="Text Placeholder 6">
            <a:extLst>
              <a:ext uri="{FF2B5EF4-FFF2-40B4-BE49-F238E27FC236}">
                <a16:creationId xmlns:a16="http://schemas.microsoft.com/office/drawing/2014/main" id="{94E89193-370B-2293-AB2D-99482CDF62F5}"/>
              </a:ext>
            </a:extLst>
          </p:cNvPr>
          <p:cNvSpPr txBox="1">
            <a:spLocks noGrp="1"/>
          </p:cNvSpPr>
          <p:nvPr>
            <p:ph type="body" idx="4294967295"/>
          </p:nvPr>
        </p:nvSpPr>
        <p:spPr>
          <a:xfrm>
            <a:off x="2529559" y="2890619"/>
            <a:ext cx="2546649" cy="1076770"/>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
        <p:nvSpPr>
          <p:cNvPr id="7" name="Picture Placeholder 3">
            <a:extLst>
              <a:ext uri="{FF2B5EF4-FFF2-40B4-BE49-F238E27FC236}">
                <a16:creationId xmlns:a16="http://schemas.microsoft.com/office/drawing/2014/main" id="{053C7BB7-6D46-3825-9E7C-A3303E53F248}"/>
              </a:ext>
            </a:extLst>
          </p:cNvPr>
          <p:cNvSpPr txBox="1">
            <a:spLocks noGrp="1"/>
          </p:cNvSpPr>
          <p:nvPr>
            <p:ph type="pic" idx="4294967295"/>
          </p:nvPr>
        </p:nvSpPr>
        <p:spPr>
          <a:xfrm>
            <a:off x="1316763" y="4226128"/>
            <a:ext cx="1212787" cy="1076770"/>
          </a:xfrm>
          <a:ln w="9528">
            <a:solidFill>
              <a:srgbClr val="70ADA3"/>
            </a:solidFill>
            <a:prstDash val="solid"/>
          </a:ln>
        </p:spPr>
        <p:txBody>
          <a:bodyPr/>
          <a:lstStyle>
            <a:lvl1pPr>
              <a:defRPr/>
            </a:lvl1pPr>
          </a:lstStyle>
          <a:p>
            <a:pPr lvl="0"/>
            <a:r>
              <a:rPr lang="en-US"/>
              <a:t>Click icon to add picture</a:t>
            </a:r>
            <a:endParaRPr lang="en-GB"/>
          </a:p>
        </p:txBody>
      </p:sp>
      <p:sp>
        <p:nvSpPr>
          <p:cNvPr id="8" name="Text Placeholder 6">
            <a:extLst>
              <a:ext uri="{FF2B5EF4-FFF2-40B4-BE49-F238E27FC236}">
                <a16:creationId xmlns:a16="http://schemas.microsoft.com/office/drawing/2014/main" id="{218E32AE-915B-33BC-75BE-8FE7EBC50750}"/>
              </a:ext>
            </a:extLst>
          </p:cNvPr>
          <p:cNvSpPr txBox="1">
            <a:spLocks noGrp="1"/>
          </p:cNvSpPr>
          <p:nvPr>
            <p:ph type="body" idx="4294967295"/>
          </p:nvPr>
        </p:nvSpPr>
        <p:spPr>
          <a:xfrm>
            <a:off x="2538100" y="4230517"/>
            <a:ext cx="2546649" cy="1076770"/>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
        <p:nvSpPr>
          <p:cNvPr id="9" name="Picture Placeholder 3">
            <a:extLst>
              <a:ext uri="{FF2B5EF4-FFF2-40B4-BE49-F238E27FC236}">
                <a16:creationId xmlns:a16="http://schemas.microsoft.com/office/drawing/2014/main" id="{0EBE295B-C401-05A5-39C1-6760BAB5C1B4}"/>
              </a:ext>
            </a:extLst>
          </p:cNvPr>
          <p:cNvSpPr txBox="1">
            <a:spLocks noGrp="1"/>
          </p:cNvSpPr>
          <p:nvPr>
            <p:ph type="pic" idx="4294967295"/>
          </p:nvPr>
        </p:nvSpPr>
        <p:spPr>
          <a:xfrm>
            <a:off x="6096003" y="2082911"/>
            <a:ext cx="1212787" cy="1076770"/>
          </a:xfrm>
          <a:ln w="9528">
            <a:solidFill>
              <a:srgbClr val="70ADA3"/>
            </a:solidFill>
            <a:prstDash val="solid"/>
          </a:ln>
        </p:spPr>
        <p:txBody>
          <a:bodyPr/>
          <a:lstStyle>
            <a:lvl1pPr>
              <a:defRPr/>
            </a:lvl1pPr>
          </a:lstStyle>
          <a:p>
            <a:pPr lvl="0"/>
            <a:r>
              <a:rPr lang="en-US"/>
              <a:t>Click icon to add picture</a:t>
            </a:r>
            <a:endParaRPr lang="en-GB"/>
          </a:p>
        </p:txBody>
      </p:sp>
      <p:sp>
        <p:nvSpPr>
          <p:cNvPr id="10" name="Text Placeholder 6">
            <a:extLst>
              <a:ext uri="{FF2B5EF4-FFF2-40B4-BE49-F238E27FC236}">
                <a16:creationId xmlns:a16="http://schemas.microsoft.com/office/drawing/2014/main" id="{0BCBE5AA-0CE4-2E6A-A41A-152EC0B2A502}"/>
              </a:ext>
            </a:extLst>
          </p:cNvPr>
          <p:cNvSpPr txBox="1">
            <a:spLocks noGrp="1"/>
          </p:cNvSpPr>
          <p:nvPr>
            <p:ph type="body" idx="4294967295"/>
          </p:nvPr>
        </p:nvSpPr>
        <p:spPr>
          <a:xfrm>
            <a:off x="7317339" y="2087291"/>
            <a:ext cx="2546649" cy="1076770"/>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520E88F7-0AD9-BE81-76FF-C1FC98E2CA27}"/>
              </a:ext>
            </a:extLst>
          </p:cNvPr>
          <p:cNvSpPr txBox="1">
            <a:spLocks noGrp="1"/>
          </p:cNvSpPr>
          <p:nvPr>
            <p:ph type="pic" idx="4294967295"/>
          </p:nvPr>
        </p:nvSpPr>
        <p:spPr>
          <a:xfrm>
            <a:off x="6096003" y="3420221"/>
            <a:ext cx="1212787" cy="1076770"/>
          </a:xfrm>
          <a:ln w="9528">
            <a:solidFill>
              <a:srgbClr val="70ADA3"/>
            </a:solidFill>
            <a:prstDash val="solid"/>
          </a:ln>
        </p:spPr>
        <p:txBody>
          <a:bodyPr/>
          <a:lstStyle>
            <a:lvl1pPr>
              <a:defRPr/>
            </a:lvl1pPr>
          </a:lstStyle>
          <a:p>
            <a:pPr lvl="0"/>
            <a:r>
              <a:rPr lang="en-US"/>
              <a:t>Click icon to add picture</a:t>
            </a:r>
            <a:endParaRPr lang="en-GB"/>
          </a:p>
        </p:txBody>
      </p:sp>
      <p:sp>
        <p:nvSpPr>
          <p:cNvPr id="12" name="Text Placeholder 6">
            <a:extLst>
              <a:ext uri="{FF2B5EF4-FFF2-40B4-BE49-F238E27FC236}">
                <a16:creationId xmlns:a16="http://schemas.microsoft.com/office/drawing/2014/main" id="{51D02FDB-3599-5353-8E74-677814F4B57A}"/>
              </a:ext>
            </a:extLst>
          </p:cNvPr>
          <p:cNvSpPr txBox="1">
            <a:spLocks noGrp="1"/>
          </p:cNvSpPr>
          <p:nvPr>
            <p:ph type="body" idx="4294967295"/>
          </p:nvPr>
        </p:nvSpPr>
        <p:spPr>
          <a:xfrm>
            <a:off x="7317339" y="3424610"/>
            <a:ext cx="2546649" cy="1076770"/>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5E047C92-D1A1-1C8E-E243-A57D8CA83A2D}"/>
              </a:ext>
            </a:extLst>
          </p:cNvPr>
          <p:cNvSpPr txBox="1">
            <a:spLocks noGrp="1"/>
          </p:cNvSpPr>
          <p:nvPr>
            <p:ph type="pic" idx="4294967295"/>
          </p:nvPr>
        </p:nvSpPr>
        <p:spPr>
          <a:xfrm>
            <a:off x="6096003" y="4760119"/>
            <a:ext cx="1212787" cy="1076770"/>
          </a:xfrm>
          <a:ln w="9528">
            <a:solidFill>
              <a:srgbClr val="70ADA3"/>
            </a:solidFill>
            <a:prstDash val="solid"/>
          </a:ln>
        </p:spPr>
        <p:txBody>
          <a:bodyPr/>
          <a:lstStyle>
            <a:lvl1pPr>
              <a:defRPr/>
            </a:lvl1pPr>
          </a:lstStyle>
          <a:p>
            <a:pPr lvl="0"/>
            <a:r>
              <a:rPr lang="en-US"/>
              <a:t>Click icon to add picture</a:t>
            </a:r>
            <a:endParaRPr lang="en-GB"/>
          </a:p>
        </p:txBody>
      </p:sp>
      <p:sp>
        <p:nvSpPr>
          <p:cNvPr id="14" name="Text Placeholder 6">
            <a:extLst>
              <a:ext uri="{FF2B5EF4-FFF2-40B4-BE49-F238E27FC236}">
                <a16:creationId xmlns:a16="http://schemas.microsoft.com/office/drawing/2014/main" id="{6129A748-5B46-BDA2-A12E-F90B3BF8E7BE}"/>
              </a:ext>
            </a:extLst>
          </p:cNvPr>
          <p:cNvSpPr txBox="1">
            <a:spLocks noGrp="1"/>
          </p:cNvSpPr>
          <p:nvPr>
            <p:ph type="body" idx="4294967295"/>
          </p:nvPr>
        </p:nvSpPr>
        <p:spPr>
          <a:xfrm>
            <a:off x="7317339" y="4764508"/>
            <a:ext cx="2546649" cy="1076770"/>
          </a:xfrm>
          <a:solidFill>
            <a:srgbClr val="FFFFFF"/>
          </a:solidFill>
          <a:ln w="38103" cap="flat">
            <a:solidFill>
              <a:srgbClr val="70ADA3"/>
            </a:solidFill>
            <a:prstDash val="solid"/>
            <a:miter/>
          </a:ln>
        </p:spPr>
        <p:txBody>
          <a:bodyPr anchor="ctr"/>
          <a:lstStyle>
            <a:lvl1pPr marL="0" indent="0">
              <a:buNone/>
              <a:defRPr sz="1200"/>
            </a:lvl1pPr>
          </a:lstStyle>
          <a:p>
            <a:pPr lvl="0"/>
            <a:r>
              <a:rPr lang="en-US"/>
              <a:t>Name, Organisation, and Role</a:t>
            </a:r>
            <a:endParaRPr lang="en-GB"/>
          </a:p>
        </p:txBody>
      </p:sp>
    </p:spTree>
    <p:extLst>
      <p:ext uri="{BB962C8B-B14F-4D97-AF65-F5344CB8AC3E}">
        <p14:creationId xmlns:p14="http://schemas.microsoft.com/office/powerpoint/2010/main" val="39316416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D2F58-7383-248A-625C-52AE69295ABC}"/>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3">
            <a:extLst>
              <a:ext uri="{FF2B5EF4-FFF2-40B4-BE49-F238E27FC236}">
                <a16:creationId xmlns:a16="http://schemas.microsoft.com/office/drawing/2014/main" id="{6DBCA4D0-C4F3-7BED-42BE-2EB010598D97}"/>
              </a:ext>
            </a:extLst>
          </p:cNvPr>
          <p:cNvSpPr txBox="1">
            <a:spLocks noGrp="1"/>
          </p:cNvSpPr>
          <p:nvPr>
            <p:ph idx="4294967295"/>
          </p:nvPr>
        </p:nvSpPr>
        <p:spPr>
          <a:xfrm>
            <a:off x="906463" y="1939890"/>
            <a:ext cx="9217023" cy="417833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838229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C030D-0E2C-731A-A61F-593AFDB36BDD}"/>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Table Placeholder 5">
            <a:extLst>
              <a:ext uri="{FF2B5EF4-FFF2-40B4-BE49-F238E27FC236}">
                <a16:creationId xmlns:a16="http://schemas.microsoft.com/office/drawing/2014/main" id="{467209F1-6E22-76AF-A13B-6B36C2E58A54}"/>
              </a:ext>
            </a:extLst>
          </p:cNvPr>
          <p:cNvSpPr txBox="1">
            <a:spLocks noGrp="1"/>
          </p:cNvSpPr>
          <p:nvPr>
            <p:ph type="tbl" idx="4294967295"/>
          </p:nvPr>
        </p:nvSpPr>
        <p:spPr>
          <a:xfrm>
            <a:off x="838203" y="2084383"/>
            <a:ext cx="9285283" cy="3957632"/>
          </a:xfrm>
        </p:spPr>
        <p:txBody>
          <a:bodyPr/>
          <a:lstStyle>
            <a:lvl1pPr>
              <a:defRPr/>
            </a:lvl1pPr>
          </a:lstStyle>
          <a:p>
            <a:pPr lvl="0"/>
            <a:r>
              <a:rPr lang="en-US"/>
              <a:t>Click icon to add table</a:t>
            </a:r>
            <a:endParaRPr lang="en-GB"/>
          </a:p>
        </p:txBody>
      </p:sp>
    </p:spTree>
    <p:extLst>
      <p:ext uri="{BB962C8B-B14F-4D97-AF65-F5344CB8AC3E}">
        <p14:creationId xmlns:p14="http://schemas.microsoft.com/office/powerpoint/2010/main" val="640465335"/>
      </p:ext>
    </p:extLst>
  </p:cSld>
  <p:clrMapOvr>
    <a:masterClrMapping/>
  </p:clrMapOvr>
  <p:hf sldNum="0"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04FD56-186C-9BF8-E953-A477E4C04E59}"/>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Text Placeholder 3">
            <a:extLst>
              <a:ext uri="{FF2B5EF4-FFF2-40B4-BE49-F238E27FC236}">
                <a16:creationId xmlns:a16="http://schemas.microsoft.com/office/drawing/2014/main" id="{40EEBF73-674D-FDF8-724F-D71594B6EF51}"/>
              </a:ext>
            </a:extLst>
          </p:cNvPr>
          <p:cNvSpPr txBox="1">
            <a:spLocks noGrp="1"/>
          </p:cNvSpPr>
          <p:nvPr>
            <p:ph type="body" idx="4294967295"/>
          </p:nvPr>
        </p:nvSpPr>
        <p:spPr>
          <a:xfrm>
            <a:off x="838203" y="1836736"/>
            <a:ext cx="9285283" cy="931865"/>
          </a:xfrm>
        </p:spPr>
        <p:txBody>
          <a:bodyPr anchor="ctr"/>
          <a:lstStyle>
            <a:lvl1pPr marL="0" indent="0">
              <a:buNone/>
              <a:defRPr/>
            </a:lvl1pPr>
          </a:lstStyle>
          <a:p>
            <a:pPr lvl="0"/>
            <a:r>
              <a:rPr lang="en-US"/>
              <a:t>Click to edit Master text styles</a:t>
            </a:r>
          </a:p>
        </p:txBody>
      </p:sp>
      <p:sp>
        <p:nvSpPr>
          <p:cNvPr id="4" name="Table Placeholder 7">
            <a:extLst>
              <a:ext uri="{FF2B5EF4-FFF2-40B4-BE49-F238E27FC236}">
                <a16:creationId xmlns:a16="http://schemas.microsoft.com/office/drawing/2014/main" id="{C8A645F6-7C68-3BA0-56DB-BF9DC1A20840}"/>
              </a:ext>
            </a:extLst>
          </p:cNvPr>
          <p:cNvSpPr txBox="1">
            <a:spLocks noGrp="1"/>
          </p:cNvSpPr>
          <p:nvPr>
            <p:ph type="tbl" idx="4294967295"/>
          </p:nvPr>
        </p:nvSpPr>
        <p:spPr>
          <a:xfrm>
            <a:off x="838203" y="3230566"/>
            <a:ext cx="9285283" cy="2733671"/>
          </a:xfrm>
        </p:spPr>
        <p:txBody>
          <a:bodyPr/>
          <a:lstStyle>
            <a:lvl1pPr>
              <a:defRPr/>
            </a:lvl1pPr>
          </a:lstStyle>
          <a:p>
            <a:pPr lvl="0"/>
            <a:r>
              <a:rPr lang="en-US"/>
              <a:t>Click icon to add table</a:t>
            </a:r>
            <a:endParaRPr lang="en-GB"/>
          </a:p>
        </p:txBody>
      </p:sp>
    </p:spTree>
    <p:extLst>
      <p:ext uri="{BB962C8B-B14F-4D97-AF65-F5344CB8AC3E}">
        <p14:creationId xmlns:p14="http://schemas.microsoft.com/office/powerpoint/2010/main" val="216625232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FC272-6977-28D2-5432-2D1F958DA692}"/>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Text Placeholder 3">
            <a:extLst>
              <a:ext uri="{FF2B5EF4-FFF2-40B4-BE49-F238E27FC236}">
                <a16:creationId xmlns:a16="http://schemas.microsoft.com/office/drawing/2014/main" id="{7210724E-A62F-7090-59E5-46CFA6177844}"/>
              </a:ext>
            </a:extLst>
          </p:cNvPr>
          <p:cNvSpPr txBox="1">
            <a:spLocks noGrp="1"/>
          </p:cNvSpPr>
          <p:nvPr>
            <p:ph type="body" idx="4294967295"/>
          </p:nvPr>
        </p:nvSpPr>
        <p:spPr>
          <a:xfrm>
            <a:off x="838203" y="4915988"/>
            <a:ext cx="9285283" cy="931865"/>
          </a:xfrm>
        </p:spPr>
        <p:txBody>
          <a:bodyPr anchor="ctr"/>
          <a:lstStyle>
            <a:lvl1pPr marL="0" indent="0">
              <a:buNone/>
              <a:defRPr/>
            </a:lvl1pPr>
          </a:lstStyle>
          <a:p>
            <a:pPr lvl="0"/>
            <a:r>
              <a:rPr lang="en-US"/>
              <a:t>Click to edit Master text styles</a:t>
            </a:r>
          </a:p>
        </p:txBody>
      </p:sp>
      <p:sp>
        <p:nvSpPr>
          <p:cNvPr id="4" name="Table Placeholder 7">
            <a:extLst>
              <a:ext uri="{FF2B5EF4-FFF2-40B4-BE49-F238E27FC236}">
                <a16:creationId xmlns:a16="http://schemas.microsoft.com/office/drawing/2014/main" id="{1D57145E-381C-BA26-0B98-BCBF412BCD34}"/>
              </a:ext>
            </a:extLst>
          </p:cNvPr>
          <p:cNvSpPr txBox="1">
            <a:spLocks noGrp="1"/>
          </p:cNvSpPr>
          <p:nvPr>
            <p:ph type="tbl" idx="4294967295"/>
          </p:nvPr>
        </p:nvSpPr>
        <p:spPr>
          <a:xfrm>
            <a:off x="838203" y="1836736"/>
            <a:ext cx="9285283" cy="2733671"/>
          </a:xfrm>
        </p:spPr>
        <p:txBody>
          <a:bodyPr/>
          <a:lstStyle>
            <a:lvl1pPr>
              <a:defRPr/>
            </a:lvl1pPr>
          </a:lstStyle>
          <a:p>
            <a:pPr lvl="0"/>
            <a:r>
              <a:rPr lang="en-US"/>
              <a:t>Click icon to add table</a:t>
            </a:r>
            <a:endParaRPr lang="en-GB"/>
          </a:p>
        </p:txBody>
      </p:sp>
    </p:spTree>
    <p:extLst>
      <p:ext uri="{BB962C8B-B14F-4D97-AF65-F5344CB8AC3E}">
        <p14:creationId xmlns:p14="http://schemas.microsoft.com/office/powerpoint/2010/main" val="239339912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B713A-B1EE-7EC1-E5E2-4D1D86D63E53}"/>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3F5C3B81-6DA8-8EB5-A5B5-11CAF54A6A39}"/>
              </a:ext>
            </a:extLst>
          </p:cNvPr>
          <p:cNvSpPr txBox="1">
            <a:spLocks noGrp="1"/>
          </p:cNvSpPr>
          <p:nvPr>
            <p:ph type="pic" idx="4294967295"/>
          </p:nvPr>
        </p:nvSpPr>
        <p:spPr>
          <a:xfrm>
            <a:off x="906463" y="1836736"/>
            <a:ext cx="4152647" cy="4460872"/>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C090F4BE-FA61-C28D-4B52-CB5D20AA461D}"/>
              </a:ext>
            </a:extLst>
          </p:cNvPr>
          <p:cNvSpPr txBox="1">
            <a:spLocks noGrp="1"/>
          </p:cNvSpPr>
          <p:nvPr>
            <p:ph type="body" idx="4294967295"/>
          </p:nvPr>
        </p:nvSpPr>
        <p:spPr>
          <a:xfrm>
            <a:off x="5469309" y="1836736"/>
            <a:ext cx="4654177" cy="446087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4652682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B9E17-82B6-FB3A-9D0F-2D020EC88135}"/>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0229D18F-5516-E1EA-4426-3CE336FB7400}"/>
              </a:ext>
            </a:extLst>
          </p:cNvPr>
          <p:cNvSpPr txBox="1">
            <a:spLocks noGrp="1"/>
          </p:cNvSpPr>
          <p:nvPr>
            <p:ph type="pic" idx="4294967295"/>
          </p:nvPr>
        </p:nvSpPr>
        <p:spPr>
          <a:xfrm>
            <a:off x="906463" y="1836736"/>
            <a:ext cx="1964926" cy="4460872"/>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F303C446-7E58-3558-1DEE-6F27FC6AAD0B}"/>
              </a:ext>
            </a:extLst>
          </p:cNvPr>
          <p:cNvSpPr txBox="1">
            <a:spLocks noGrp="1"/>
          </p:cNvSpPr>
          <p:nvPr>
            <p:ph type="body" idx="4294967295"/>
          </p:nvPr>
        </p:nvSpPr>
        <p:spPr>
          <a:xfrm>
            <a:off x="3358499" y="1836736"/>
            <a:ext cx="6764987" cy="446087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50005469"/>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037BB-2342-A086-D0B7-16073405E55D}"/>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399C43A4-320D-0369-A338-758CF83C9359}"/>
              </a:ext>
            </a:extLst>
          </p:cNvPr>
          <p:cNvSpPr txBox="1">
            <a:spLocks noGrp="1"/>
          </p:cNvSpPr>
          <p:nvPr>
            <p:ph type="pic" idx="4294967295"/>
          </p:nvPr>
        </p:nvSpPr>
        <p:spPr>
          <a:xfrm>
            <a:off x="8158130" y="1836736"/>
            <a:ext cx="1964926" cy="4460872"/>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BE46AC53-1A49-11E2-2248-F98427B6136C}"/>
              </a:ext>
            </a:extLst>
          </p:cNvPr>
          <p:cNvSpPr txBox="1">
            <a:spLocks noGrp="1"/>
          </p:cNvSpPr>
          <p:nvPr>
            <p:ph type="body" idx="4294967295"/>
          </p:nvPr>
        </p:nvSpPr>
        <p:spPr>
          <a:xfrm>
            <a:off x="838203" y="1827583"/>
            <a:ext cx="6764987" cy="446087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79924983"/>
      </p:ext>
    </p:extLst>
  </p:cSld>
  <p:clrMapOvr>
    <a:masterClrMapping/>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D73B5-79F0-A5EE-3D04-5FB55271ADBB}"/>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5A649770-3921-B21C-95E3-ABD47973B09C}"/>
              </a:ext>
            </a:extLst>
          </p:cNvPr>
          <p:cNvSpPr txBox="1">
            <a:spLocks noGrp="1"/>
          </p:cNvSpPr>
          <p:nvPr>
            <p:ph type="pic" idx="4294967295"/>
          </p:nvPr>
        </p:nvSpPr>
        <p:spPr>
          <a:xfrm>
            <a:off x="5982160" y="1862376"/>
            <a:ext cx="4152647" cy="4460872"/>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FE9B3D8E-8666-DE78-9E16-63EA15D65914}"/>
              </a:ext>
            </a:extLst>
          </p:cNvPr>
          <p:cNvSpPr txBox="1">
            <a:spLocks noGrp="1"/>
          </p:cNvSpPr>
          <p:nvPr>
            <p:ph type="body" idx="4294967295"/>
          </p:nvPr>
        </p:nvSpPr>
        <p:spPr>
          <a:xfrm>
            <a:off x="838203" y="1862376"/>
            <a:ext cx="4654177" cy="4460872"/>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4685862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CC86C-980A-715F-C6ED-76F41CA575F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Media Placeholder 3">
            <a:extLst>
              <a:ext uri="{FF2B5EF4-FFF2-40B4-BE49-F238E27FC236}">
                <a16:creationId xmlns:a16="http://schemas.microsoft.com/office/drawing/2014/main" id="{8E222823-E5DB-C20E-4760-6690CDDF974E}"/>
              </a:ext>
            </a:extLst>
          </p:cNvPr>
          <p:cNvSpPr txBox="1">
            <a:spLocks noGrp="1"/>
          </p:cNvSpPr>
          <p:nvPr>
            <p:ph idx="4294967295"/>
          </p:nvPr>
        </p:nvSpPr>
        <p:spPr>
          <a:xfrm>
            <a:off x="581028" y="1136654"/>
            <a:ext cx="9542458" cy="5486400"/>
          </a:xfrm>
        </p:spPr>
        <p:txBody>
          <a:bodyPr/>
          <a:lstStyle>
            <a:lvl1pPr>
              <a:defRPr/>
            </a:lvl1pPr>
          </a:lstStyle>
          <a:p>
            <a:pPr lvl="0"/>
            <a:r>
              <a:rPr lang="en-US"/>
              <a:t>Click icon to add media</a:t>
            </a:r>
            <a:endParaRPr lang="en-GB"/>
          </a:p>
        </p:txBody>
      </p:sp>
    </p:spTree>
    <p:extLst>
      <p:ext uri="{BB962C8B-B14F-4D97-AF65-F5344CB8AC3E}">
        <p14:creationId xmlns:p14="http://schemas.microsoft.com/office/powerpoint/2010/main" val="221046636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61B63-DFC6-5D40-1418-B76805D7CE6E}"/>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Text Placeholder 3">
            <a:extLst>
              <a:ext uri="{FF2B5EF4-FFF2-40B4-BE49-F238E27FC236}">
                <a16:creationId xmlns:a16="http://schemas.microsoft.com/office/drawing/2014/main" id="{DE522502-42DA-0591-730F-F13D8E7B54A1}"/>
              </a:ext>
            </a:extLst>
          </p:cNvPr>
          <p:cNvSpPr txBox="1">
            <a:spLocks noGrp="1"/>
          </p:cNvSpPr>
          <p:nvPr>
            <p:ph type="body" idx="4294967295"/>
          </p:nvPr>
        </p:nvSpPr>
        <p:spPr>
          <a:xfrm>
            <a:off x="922336" y="1904996"/>
            <a:ext cx="9201150" cy="4503740"/>
          </a:xfrm>
        </p:spPr>
        <p:txBody>
          <a:bodyPr/>
          <a:lstStyle>
            <a:lvl1pPr marL="0" indent="0">
              <a:buNone/>
              <a:defRPr/>
            </a:lvl1pPr>
            <a:lvl2pPr marL="0" indent="0">
              <a:spcBef>
                <a:spcPts val="1000"/>
              </a:spcBef>
              <a:buNone/>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63234474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6A83-F0F0-28F4-81F3-65B67307EE6B}"/>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Table Placeholder 3">
            <a:extLst>
              <a:ext uri="{FF2B5EF4-FFF2-40B4-BE49-F238E27FC236}">
                <a16:creationId xmlns:a16="http://schemas.microsoft.com/office/drawing/2014/main" id="{B8CA03A3-0DA1-1F87-D1DA-BB1B8FA008F1}"/>
              </a:ext>
            </a:extLst>
          </p:cNvPr>
          <p:cNvSpPr txBox="1">
            <a:spLocks noGrp="1"/>
          </p:cNvSpPr>
          <p:nvPr>
            <p:ph type="tbl" idx="4294967295"/>
          </p:nvPr>
        </p:nvSpPr>
        <p:spPr>
          <a:xfrm>
            <a:off x="838203" y="2025652"/>
            <a:ext cx="4383084" cy="3802066"/>
          </a:xfrm>
        </p:spPr>
        <p:txBody>
          <a:bodyPr/>
          <a:lstStyle>
            <a:lvl1pPr>
              <a:defRPr/>
            </a:lvl1pPr>
          </a:lstStyle>
          <a:p>
            <a:pPr lvl="0"/>
            <a:r>
              <a:rPr lang="en-US"/>
              <a:t>Click icon to add table</a:t>
            </a:r>
            <a:endParaRPr lang="en-GB"/>
          </a:p>
        </p:txBody>
      </p:sp>
      <p:sp>
        <p:nvSpPr>
          <p:cNvPr id="4" name="Table Placeholder 3">
            <a:extLst>
              <a:ext uri="{FF2B5EF4-FFF2-40B4-BE49-F238E27FC236}">
                <a16:creationId xmlns:a16="http://schemas.microsoft.com/office/drawing/2014/main" id="{677CA61A-6D1C-847D-CF44-DCD1FC09F769}"/>
              </a:ext>
            </a:extLst>
          </p:cNvPr>
          <p:cNvSpPr txBox="1">
            <a:spLocks noGrp="1"/>
          </p:cNvSpPr>
          <p:nvPr>
            <p:ph type="tbl" idx="4294967295"/>
          </p:nvPr>
        </p:nvSpPr>
        <p:spPr>
          <a:xfrm>
            <a:off x="5739963" y="2025652"/>
            <a:ext cx="4383084" cy="3802066"/>
          </a:xfrm>
        </p:spPr>
        <p:txBody>
          <a:bodyPr/>
          <a:lstStyle>
            <a:lvl1pPr>
              <a:defRPr/>
            </a:lvl1pPr>
          </a:lstStyle>
          <a:p>
            <a:pPr lvl="0"/>
            <a:r>
              <a:rPr lang="en-US"/>
              <a:t>Click icon to add table</a:t>
            </a:r>
            <a:endParaRPr lang="en-GB"/>
          </a:p>
        </p:txBody>
      </p:sp>
    </p:spTree>
    <p:extLst>
      <p:ext uri="{BB962C8B-B14F-4D97-AF65-F5344CB8AC3E}">
        <p14:creationId xmlns:p14="http://schemas.microsoft.com/office/powerpoint/2010/main" val="253375952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7DAE-36AA-6694-F884-D48089CC80D1}"/>
              </a:ext>
            </a:extLst>
          </p:cNvPr>
          <p:cNvSpPr txBox="1">
            <a:spLocks noGrp="1"/>
          </p:cNvSpPr>
          <p:nvPr>
            <p:ph type="title"/>
          </p:nvPr>
        </p:nvSpPr>
        <p:spPr/>
        <p:txBody>
          <a:bodyPr/>
          <a:lstStyle>
            <a:lvl1pPr>
              <a:defRPr/>
            </a:lvl1pPr>
          </a:lstStyle>
          <a:p>
            <a:pPr lvl="0"/>
            <a:r>
              <a:rPr lang="en-US"/>
              <a:t>Click to edit Master title style</a:t>
            </a:r>
            <a:endParaRPr lang="en-GB"/>
          </a:p>
        </p:txBody>
      </p:sp>
      <p:sp>
        <p:nvSpPr>
          <p:cNvPr id="3" name="Picture Placeholder 3">
            <a:extLst>
              <a:ext uri="{FF2B5EF4-FFF2-40B4-BE49-F238E27FC236}">
                <a16:creationId xmlns:a16="http://schemas.microsoft.com/office/drawing/2014/main" id="{1C72905C-7BD6-8F94-9ED9-1D28A5EEA3E6}"/>
              </a:ext>
            </a:extLst>
          </p:cNvPr>
          <p:cNvSpPr txBox="1">
            <a:spLocks noGrp="1"/>
          </p:cNvSpPr>
          <p:nvPr>
            <p:ph type="pic" idx="4294967295"/>
          </p:nvPr>
        </p:nvSpPr>
        <p:spPr>
          <a:xfrm>
            <a:off x="581110" y="1444623"/>
            <a:ext cx="9542376" cy="4451354"/>
          </a:xfrm>
        </p:spPr>
        <p:txBody>
          <a:bodyPr/>
          <a:lstStyle>
            <a:lvl1pPr>
              <a:defRPr/>
            </a:lvl1pPr>
          </a:lstStyle>
          <a:p>
            <a:pPr lvl="0"/>
            <a:r>
              <a:rPr lang="en-US"/>
              <a:t>Click icon to add picture</a:t>
            </a:r>
            <a:endParaRPr lang="en-GB"/>
          </a:p>
        </p:txBody>
      </p:sp>
      <p:sp>
        <p:nvSpPr>
          <p:cNvPr id="4" name="Text Placeholder 5">
            <a:extLst>
              <a:ext uri="{FF2B5EF4-FFF2-40B4-BE49-F238E27FC236}">
                <a16:creationId xmlns:a16="http://schemas.microsoft.com/office/drawing/2014/main" id="{14DD4921-C9FB-813A-C89E-4E9E2BEACC94}"/>
              </a:ext>
            </a:extLst>
          </p:cNvPr>
          <p:cNvSpPr txBox="1">
            <a:spLocks noGrp="1"/>
          </p:cNvSpPr>
          <p:nvPr>
            <p:ph type="body" idx="4294967295"/>
          </p:nvPr>
        </p:nvSpPr>
        <p:spPr>
          <a:xfrm>
            <a:off x="581028" y="6110285"/>
            <a:ext cx="9542458" cy="444498"/>
          </a:xfrm>
        </p:spPr>
        <p:txBody>
          <a:bodyPr anchor="ctr">
            <a:noAutofit/>
          </a:bodyPr>
          <a:lstStyle>
            <a:lvl1pPr marL="0" indent="0">
              <a:buNone/>
              <a:defRPr sz="1400"/>
            </a:lvl1pPr>
          </a:lstStyle>
          <a:p>
            <a:pPr lvl="0"/>
            <a:r>
              <a:rPr lang="en-US"/>
              <a:t>Caption</a:t>
            </a:r>
          </a:p>
        </p:txBody>
      </p:sp>
    </p:spTree>
    <p:extLst>
      <p:ext uri="{BB962C8B-B14F-4D97-AF65-F5344CB8AC3E}">
        <p14:creationId xmlns:p14="http://schemas.microsoft.com/office/powerpoint/2010/main" val="3943775158"/>
      </p:ext>
    </p:extLst>
  </p:cSld>
  <p:clrMapOvr>
    <a:masterClrMapping/>
  </p:clrMapOvr>
  <p:hf sldNum="0"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D0B9E-3608-3BDF-FEB1-6D9F7647560D}"/>
              </a:ext>
            </a:extLst>
          </p:cNvPr>
          <p:cNvSpPr txBox="1">
            <a:spLocks noGrp="1"/>
          </p:cNvSpPr>
          <p:nvPr>
            <p:ph type="ctrTitle"/>
          </p:nvPr>
        </p:nvSpPr>
        <p:spPr>
          <a:xfrm>
            <a:off x="5225960" y="2622343"/>
            <a:ext cx="6059061" cy="1939634"/>
          </a:xfrm>
        </p:spPr>
        <p:txBody>
          <a:bodyPr anchor="b"/>
          <a:lstStyle>
            <a:lvl1pPr>
              <a:defRPr sz="3200">
                <a:solidFill>
                  <a:srgbClr val="4D8934"/>
                </a:solidFill>
              </a:defRPr>
            </a:lvl1pPr>
          </a:lstStyle>
          <a:p>
            <a:pPr lvl="0"/>
            <a:r>
              <a:rPr lang="en-US"/>
              <a:t>Thanks for attending</a:t>
            </a:r>
            <a:endParaRPr lang="en-GB"/>
          </a:p>
        </p:txBody>
      </p:sp>
      <p:sp>
        <p:nvSpPr>
          <p:cNvPr id="3" name="Subtitle 2">
            <a:extLst>
              <a:ext uri="{FF2B5EF4-FFF2-40B4-BE49-F238E27FC236}">
                <a16:creationId xmlns:a16="http://schemas.microsoft.com/office/drawing/2014/main" id="{3C4D68B5-F942-64FD-2CBD-30ED6E79C8ED}"/>
              </a:ext>
            </a:extLst>
          </p:cNvPr>
          <p:cNvSpPr txBox="1">
            <a:spLocks noGrp="1"/>
          </p:cNvSpPr>
          <p:nvPr>
            <p:ph type="subTitle" idx="1"/>
          </p:nvPr>
        </p:nvSpPr>
        <p:spPr>
          <a:xfrm>
            <a:off x="5225960" y="4561978"/>
            <a:ext cx="6059061" cy="1009076"/>
          </a:xfrm>
        </p:spPr>
        <p:txBody>
          <a:bodyPr anchor="b"/>
          <a:lstStyle>
            <a:lvl1pPr marL="0" indent="0">
              <a:buNone/>
              <a:defRPr lang="en-GB" sz="2000" cap="all">
                <a:solidFill>
                  <a:srgbClr val="4D8934"/>
                </a:solidFill>
              </a:defRPr>
            </a:lvl1pPr>
          </a:lstStyle>
          <a:p>
            <a:pPr lvl="0"/>
            <a:r>
              <a:rPr lang="en-GB"/>
              <a:t>Contact us: Enquiries@recmanager.co.uk</a:t>
            </a:r>
          </a:p>
        </p:txBody>
      </p:sp>
      <p:pic>
        <p:nvPicPr>
          <p:cNvPr id="4" name="Picture 7" descr="A picture containing text, outdoor&#10;&#10;Description automatically generated">
            <a:extLst>
              <a:ext uri="{FF2B5EF4-FFF2-40B4-BE49-F238E27FC236}">
                <a16:creationId xmlns:a16="http://schemas.microsoft.com/office/drawing/2014/main" id="{8BBE974F-0B58-E5F1-1E3A-052F8D9E98D7}"/>
              </a:ext>
            </a:extLst>
          </p:cNvPr>
          <p:cNvPicPr>
            <a:picLocks noChangeAspect="1"/>
          </p:cNvPicPr>
          <p:nvPr/>
        </p:nvPicPr>
        <p:blipFill>
          <a:blip r:embed="rId2"/>
          <a:stretch>
            <a:fillRect/>
          </a:stretch>
        </p:blipFill>
        <p:spPr>
          <a:xfrm>
            <a:off x="584457" y="339663"/>
            <a:ext cx="3790754" cy="2615970"/>
          </a:xfrm>
          <a:prstGeom prst="rect">
            <a:avLst/>
          </a:prstGeom>
          <a:noFill/>
          <a:ln cap="flat">
            <a:noFill/>
          </a:ln>
        </p:spPr>
      </p:pic>
      <p:pic>
        <p:nvPicPr>
          <p:cNvPr id="5" name="Picture 5" descr="A green and white logo&#10;&#10;Description automatically generated with low confidence">
            <a:extLst>
              <a:ext uri="{FF2B5EF4-FFF2-40B4-BE49-F238E27FC236}">
                <a16:creationId xmlns:a16="http://schemas.microsoft.com/office/drawing/2014/main" id="{EC06A9BF-279A-E97C-8699-AAC5D7F2F4E5}"/>
              </a:ext>
            </a:extLst>
          </p:cNvPr>
          <p:cNvPicPr>
            <a:picLocks noChangeAspect="1"/>
          </p:cNvPicPr>
          <p:nvPr/>
        </p:nvPicPr>
        <p:blipFill>
          <a:blip r:embed="rId3"/>
          <a:srcRect l="6356" t="12217" r="45066" b="29972"/>
          <a:stretch>
            <a:fillRect/>
          </a:stretch>
        </p:blipFill>
        <p:spPr>
          <a:xfrm rot="5400013">
            <a:off x="583044" y="3476342"/>
            <a:ext cx="2798621" cy="3964710"/>
          </a:xfrm>
          <a:prstGeom prst="rect">
            <a:avLst/>
          </a:prstGeom>
          <a:noFill/>
          <a:ln cap="flat">
            <a:noFill/>
          </a:ln>
        </p:spPr>
      </p:pic>
    </p:spTree>
    <p:extLst>
      <p:ext uri="{BB962C8B-B14F-4D97-AF65-F5344CB8AC3E}">
        <p14:creationId xmlns:p14="http://schemas.microsoft.com/office/powerpoint/2010/main" val="63269413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2661B-6D45-3BB5-D7CD-18E81FE44C79}"/>
              </a:ext>
            </a:extLst>
          </p:cNvPr>
          <p:cNvSpPr txBox="1">
            <a:spLocks noGrp="1"/>
          </p:cNvSpPr>
          <p:nvPr>
            <p:ph type="title"/>
          </p:nvPr>
        </p:nvSpPr>
        <p:spPr>
          <a:xfrm>
            <a:off x="4031671" y="2766215"/>
            <a:ext cx="6966530" cy="1325559"/>
          </a:xfrm>
        </p:spPr>
        <p:txBody>
          <a:bodyPr anchor="b"/>
          <a:lstStyle>
            <a:lvl1pPr>
              <a:defRPr/>
            </a:lvl1pPr>
          </a:lstStyle>
          <a:p>
            <a:pPr lvl="0"/>
            <a:r>
              <a:rPr lang="en-US"/>
              <a:t>Section title</a:t>
            </a:r>
            <a:endParaRPr lang="en-GB"/>
          </a:p>
        </p:txBody>
      </p:sp>
      <p:sp>
        <p:nvSpPr>
          <p:cNvPr id="3" name="Text Placeholder 5">
            <a:extLst>
              <a:ext uri="{FF2B5EF4-FFF2-40B4-BE49-F238E27FC236}">
                <a16:creationId xmlns:a16="http://schemas.microsoft.com/office/drawing/2014/main" id="{F5902CDD-36BC-097A-BB01-EE015D3DAA9B}"/>
              </a:ext>
            </a:extLst>
          </p:cNvPr>
          <p:cNvSpPr txBox="1">
            <a:spLocks noGrp="1"/>
          </p:cNvSpPr>
          <p:nvPr>
            <p:ph type="body" idx="4294967295"/>
          </p:nvPr>
        </p:nvSpPr>
        <p:spPr>
          <a:xfrm>
            <a:off x="4032247" y="4316416"/>
            <a:ext cx="6965954" cy="1084258"/>
          </a:xfrm>
        </p:spPr>
        <p:txBody>
          <a:bodyPr anchor="ctr"/>
          <a:lstStyle>
            <a:lvl1pPr marL="0" indent="0">
              <a:buNone/>
              <a:defRPr cap="all" spc="300"/>
            </a:lvl1pPr>
          </a:lstStyle>
          <a:p>
            <a:pPr lvl="0"/>
            <a:r>
              <a:rPr lang="en-US"/>
              <a:t>Presenter Name</a:t>
            </a:r>
            <a:endParaRPr lang="en-GB"/>
          </a:p>
        </p:txBody>
      </p:sp>
    </p:spTree>
    <p:extLst>
      <p:ext uri="{BB962C8B-B14F-4D97-AF65-F5344CB8AC3E}">
        <p14:creationId xmlns:p14="http://schemas.microsoft.com/office/powerpoint/2010/main" val="4190403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0.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image" Target="../media/image5.jpe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theme" Target="../theme/theme5.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image" Target="../media/image2.png"/><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image" Target="../media/image1.png"/><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2.xml"/><Relationship Id="rId2" Type="http://schemas.openxmlformats.org/officeDocument/2006/relationships/slideLayout" Target="../slideLayouts/slideLayout61.xml"/><Relationship Id="rId1" Type="http://schemas.openxmlformats.org/officeDocument/2006/relationships/slideLayout" Target="../slideLayouts/slideLayout60.xml"/><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5.xml"/><Relationship Id="rId7" Type="http://schemas.openxmlformats.org/officeDocument/2006/relationships/image" Target="../media/image5.jpeg"/><Relationship Id="rId2" Type="http://schemas.openxmlformats.org/officeDocument/2006/relationships/slideLayout" Target="../slideLayouts/slideLayout64.xml"/><Relationship Id="rId1" Type="http://schemas.openxmlformats.org/officeDocument/2006/relationships/slideLayout" Target="../slideLayouts/slideLayout63.xml"/><Relationship Id="rId6" Type="http://schemas.openxmlformats.org/officeDocument/2006/relationships/theme" Target="../theme/theme8.xml"/><Relationship Id="rId5" Type="http://schemas.openxmlformats.org/officeDocument/2006/relationships/slideLayout" Target="../slideLayouts/slideLayout67.xml"/><Relationship Id="rId4" Type="http://schemas.openxmlformats.org/officeDocument/2006/relationships/slideLayout" Target="../slideLayouts/slideLayout6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theme" Target="../theme/theme9.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image" Target="../media/image2.png"/><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2">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24C20-CC14-0D7E-36ED-9FC90BACB6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42C2F12-6302-0105-E3CB-249AD6C06A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A294EB-AB82-AE3F-E2C3-F1BCB33AE7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067EA-E36E-41A8-BD62-C814B1156FAF}" type="datetimeFigureOut">
              <a:rPr lang="en-GB" smtClean="0"/>
              <a:t>10/03/2023</a:t>
            </a:fld>
            <a:endParaRPr lang="en-GB"/>
          </a:p>
        </p:txBody>
      </p:sp>
      <p:sp>
        <p:nvSpPr>
          <p:cNvPr id="5" name="Footer Placeholder 4">
            <a:extLst>
              <a:ext uri="{FF2B5EF4-FFF2-40B4-BE49-F238E27FC236}">
                <a16:creationId xmlns:a16="http://schemas.microsoft.com/office/drawing/2014/main" id="{6DB198A2-F4C9-4AFF-4B1B-AD67F6B1AF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2D6958E-69E5-13B3-B820-236B5CE4CFD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2D9383-7E06-4DE6-8FA3-B7BD711DED16}" type="slidenum">
              <a:rPr lang="en-GB" smtClean="0"/>
              <a:t>‹#›</a:t>
            </a:fld>
            <a:endParaRPr lang="en-GB"/>
          </a:p>
        </p:txBody>
      </p:sp>
    </p:spTree>
    <p:extLst>
      <p:ext uri="{BB962C8B-B14F-4D97-AF65-F5344CB8AC3E}">
        <p14:creationId xmlns:p14="http://schemas.microsoft.com/office/powerpoint/2010/main" val="1207740085"/>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
        <p:nvSpPr>
          <p:cNvPr id="4" name="Rectangle 3">
            <a:extLst>
              <a:ext uri="{FF2B5EF4-FFF2-40B4-BE49-F238E27FC236}">
                <a16:creationId xmlns:a16="http://schemas.microsoft.com/office/drawing/2014/main" id="{077E0BFC-79EC-8153-E74A-E9E331E962CE}"/>
              </a:ext>
            </a:extLst>
          </p:cNvPr>
          <p:cNvSpPr/>
          <p:nvPr userDrawn="1"/>
        </p:nvSpPr>
        <p:spPr>
          <a:xfrm>
            <a:off x="173255" y="6131293"/>
            <a:ext cx="1424539" cy="467584"/>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lang="en-GB" sz="2400">
                <a:solidFill>
                  <a:schemeClr val="bg1">
                    <a:lumMod val="75000"/>
                  </a:schemeClr>
                </a:solidFill>
              </a:rPr>
              <a:t>DRAFT</a:t>
            </a:r>
          </a:p>
        </p:txBody>
      </p:sp>
    </p:spTree>
    <p:extLst>
      <p:ext uri="{BB962C8B-B14F-4D97-AF65-F5344CB8AC3E}">
        <p14:creationId xmlns:p14="http://schemas.microsoft.com/office/powerpoint/2010/main" val="427822146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88314"/>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A5A289-1140-7AA0-3E8D-3DA676336AAD}"/>
              </a:ext>
            </a:extLst>
          </p:cNvPr>
          <p:cNvSpPr txBox="1">
            <a:spLocks noGrp="1"/>
          </p:cNvSpPr>
          <p:nvPr>
            <p:ph type="title"/>
          </p:nvPr>
        </p:nvSpPr>
        <p:spPr>
          <a:xfrm>
            <a:off x="838203" y="365129"/>
            <a:ext cx="9284854" cy="660114"/>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endParaRPr lang="en-GB"/>
          </a:p>
        </p:txBody>
      </p:sp>
      <p:sp>
        <p:nvSpPr>
          <p:cNvPr id="3" name="Text Placeholder 2">
            <a:extLst>
              <a:ext uri="{FF2B5EF4-FFF2-40B4-BE49-F238E27FC236}">
                <a16:creationId xmlns:a16="http://schemas.microsoft.com/office/drawing/2014/main" id="{FC6EACAB-75E4-A688-48B5-E7F68868934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6" descr="A picture containing text, outdoor&#10;&#10;Description automatically generated">
            <a:extLst>
              <a:ext uri="{FF2B5EF4-FFF2-40B4-BE49-F238E27FC236}">
                <a16:creationId xmlns:a16="http://schemas.microsoft.com/office/drawing/2014/main" id="{1C13A8ED-B8A9-FB4D-6689-6E5114E10BB0}"/>
              </a:ext>
            </a:extLst>
          </p:cNvPr>
          <p:cNvPicPr>
            <a:picLocks noChangeAspect="1"/>
          </p:cNvPicPr>
          <p:nvPr/>
        </p:nvPicPr>
        <p:blipFill>
          <a:blip r:embed="rId22"/>
          <a:stretch>
            <a:fillRect/>
          </a:stretch>
        </p:blipFill>
        <p:spPr>
          <a:xfrm>
            <a:off x="10274902" y="169932"/>
            <a:ext cx="1522247" cy="1050490"/>
          </a:xfrm>
          <a:prstGeom prst="rect">
            <a:avLst/>
          </a:prstGeom>
          <a:noFill/>
          <a:ln cap="flat">
            <a:noFill/>
          </a:ln>
        </p:spPr>
      </p:pic>
      <p:sp>
        <p:nvSpPr>
          <p:cNvPr id="5" name="Rectangle 7">
            <a:extLst>
              <a:ext uri="{FF2B5EF4-FFF2-40B4-BE49-F238E27FC236}">
                <a16:creationId xmlns:a16="http://schemas.microsoft.com/office/drawing/2014/main" id="{57D05D42-9392-8A1A-4B64-BCB8F479E8E8}"/>
              </a:ext>
            </a:extLst>
          </p:cNvPr>
          <p:cNvSpPr/>
          <p:nvPr/>
        </p:nvSpPr>
        <p:spPr>
          <a:xfrm>
            <a:off x="535710" y="312816"/>
            <a:ext cx="281982" cy="746260"/>
          </a:xfrm>
          <a:prstGeom prst="rect">
            <a:avLst/>
          </a:prstGeom>
          <a:solidFill>
            <a:srgbClr val="68A495"/>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Calibri"/>
            </a:endParaRPr>
          </a:p>
        </p:txBody>
      </p:sp>
      <p:pic>
        <p:nvPicPr>
          <p:cNvPr id="6" name="Picture 8" descr="A green and white logo&#10;&#10;Description automatically generated with low confidence">
            <a:extLst>
              <a:ext uri="{FF2B5EF4-FFF2-40B4-BE49-F238E27FC236}">
                <a16:creationId xmlns:a16="http://schemas.microsoft.com/office/drawing/2014/main" id="{DAAB0AAF-C4F1-4584-E4B8-0DFF4756F0B9}"/>
              </a:ext>
            </a:extLst>
          </p:cNvPr>
          <p:cNvPicPr>
            <a:picLocks noChangeAspect="1"/>
          </p:cNvPicPr>
          <p:nvPr/>
        </p:nvPicPr>
        <p:blipFill>
          <a:blip r:embed="rId23"/>
          <a:srcRect l="6356" t="12219" r="45066" b="44983"/>
          <a:stretch>
            <a:fillRect/>
          </a:stretch>
        </p:blipFill>
        <p:spPr>
          <a:xfrm>
            <a:off x="10867909" y="5469309"/>
            <a:ext cx="1324096" cy="1388690"/>
          </a:xfrm>
          <a:prstGeom prst="rect">
            <a:avLst/>
          </a:prstGeom>
          <a:noFill/>
          <a:ln cap="flat">
            <a:noFill/>
          </a:ln>
        </p:spPr>
      </p:pic>
    </p:spTree>
    <p:extLst>
      <p:ext uri="{BB962C8B-B14F-4D97-AF65-F5344CB8AC3E}">
        <p14:creationId xmlns:p14="http://schemas.microsoft.com/office/powerpoint/2010/main" val="1133530995"/>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 id="2147483742" r:id="rId18"/>
    <p:sldLayoutId id="2147483743" r:id="rId19"/>
    <p:sldLayoutId id="2147483744" r:id="rId20"/>
  </p:sldLayoutIdLst>
  <p:txStyles>
    <p:titleStyle>
      <a:lvl1pPr marL="0" marR="0" lvl="0" indent="0" algn="l" defTabSz="914400" rtl="0" fontAlgn="auto" hangingPunct="1">
        <a:lnSpc>
          <a:spcPct val="90000"/>
        </a:lnSpc>
        <a:spcBef>
          <a:spcPts val="0"/>
        </a:spcBef>
        <a:spcAft>
          <a:spcPts val="0"/>
        </a:spcAft>
        <a:buNone/>
        <a:tabLst/>
        <a:defRPr lang="en-US" sz="2800" b="1" i="0" u="none" strike="noStrike" kern="1200" cap="all" spc="300" baseline="0">
          <a:solidFill>
            <a:srgbClr val="70ADA3"/>
          </a:solidFill>
          <a:uFillTx/>
          <a:latin typeface="Roboto" pitchFamily="2"/>
          <a:ea typeface="Roboto" pitchFamily="2"/>
        </a:defRPr>
      </a:lvl1pPr>
    </p:titleStyle>
    <p:bodyStyle>
      <a:lvl1pPr marL="228600" marR="0" lvl="0" indent="-228600" algn="l" defTabSz="914400" rtl="0" fontAlgn="auto" hangingPunct="1">
        <a:lnSpc>
          <a:spcPct val="90000"/>
        </a:lnSpc>
        <a:spcBef>
          <a:spcPts val="1000"/>
        </a:spcBef>
        <a:spcAft>
          <a:spcPts val="0"/>
        </a:spcAft>
        <a:buClr>
          <a:srgbClr val="70ADA3"/>
        </a:buClr>
        <a:buSzPct val="100000"/>
        <a:buFont typeface="Arial" pitchFamily="34"/>
        <a:buChar char="•"/>
        <a:tabLst/>
        <a:defRPr lang="en-US" sz="1800" b="0" i="0" u="none" strike="noStrike" kern="1200" cap="none" spc="0" baseline="0">
          <a:solidFill>
            <a:srgbClr val="000000"/>
          </a:solidFill>
          <a:uFillTx/>
          <a:latin typeface="Roboto" pitchFamily="2"/>
          <a:ea typeface="Roboto" pitchFamily="2"/>
        </a:defRPr>
      </a:lvl1pPr>
      <a:lvl2pPr marL="685800" marR="0" lvl="1"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600" b="0" i="0" u="none" strike="noStrike" kern="1200" cap="none" spc="0" baseline="0">
          <a:solidFill>
            <a:srgbClr val="000000"/>
          </a:solidFill>
          <a:uFillTx/>
          <a:latin typeface="Roboto" pitchFamily="2"/>
          <a:ea typeface="Roboto" pitchFamily="2"/>
        </a:defRPr>
      </a:lvl2pPr>
      <a:lvl3pPr marL="1143000" marR="0" lvl="2"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400" b="0" i="0" u="none" strike="noStrike" kern="1200" cap="none" spc="0" baseline="0">
          <a:solidFill>
            <a:srgbClr val="000000"/>
          </a:solidFill>
          <a:uFillTx/>
          <a:latin typeface="Roboto" pitchFamily="2"/>
          <a:ea typeface="Roboto" pitchFamily="2"/>
        </a:defRPr>
      </a:lvl3pPr>
      <a:lvl4pPr marL="1600200" marR="0" lvl="3"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200" b="0" i="0" u="none" strike="noStrike" kern="1200" cap="none" spc="0" baseline="0">
          <a:solidFill>
            <a:srgbClr val="000000"/>
          </a:solidFill>
          <a:uFillTx/>
          <a:latin typeface="Roboto" pitchFamily="2"/>
          <a:ea typeface="Roboto" pitchFamily="2"/>
        </a:defRPr>
      </a:lvl4pPr>
      <a:lvl5pPr marL="2057400" marR="0" lvl="4" indent="-228600" algn="l" defTabSz="914400" rtl="0" fontAlgn="auto" hangingPunct="1">
        <a:lnSpc>
          <a:spcPct val="90000"/>
        </a:lnSpc>
        <a:spcBef>
          <a:spcPts val="500"/>
        </a:spcBef>
        <a:spcAft>
          <a:spcPts val="0"/>
        </a:spcAft>
        <a:buClr>
          <a:srgbClr val="70ADA3"/>
        </a:buClr>
        <a:buSzPct val="100000"/>
        <a:buFont typeface="Arial" pitchFamily="34"/>
        <a:buChar char="•"/>
        <a:tabLst/>
        <a:defRPr lang="en-US" sz="1100" b="0" i="0" u="none" strike="noStrike" kern="1200" cap="none" spc="0" baseline="0">
          <a:solidFill>
            <a:srgbClr val="000000"/>
          </a:solidFill>
          <a:uFillTx/>
          <a:latin typeface="Roboto" pitchFamily="2"/>
          <a:ea typeface="Roboto"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59.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59.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3" Type="http://schemas.openxmlformats.org/officeDocument/2006/relationships/hyperlink" Target="https://recportal.co.uk/documents/20121/224177964/Schedule+30+-+Resolution+of+Consumer+Facing+Switching+and+Billing+Issues.pdf/37769093-3865-8748-0493-daacbfe1ea25?t=1667492878870&amp;download=true" TargetMode="External"/><Relationship Id="rId2" Type="http://schemas.openxmlformats.org/officeDocument/2006/relationships/notesSlide" Target="../notesSlides/notesSlide5.xml"/><Relationship Id="rId1" Type="http://schemas.openxmlformats.org/officeDocument/2006/relationships/slideLayout" Target="../slideLayouts/slideLayout5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0.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0.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50.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5.xml.rels><?xml version="1.0" encoding="UTF-8" standalone="yes"?>
<Relationships xmlns="http://schemas.openxmlformats.org/package/2006/relationships"><Relationship Id="rId3" Type="http://schemas.openxmlformats.org/officeDocument/2006/relationships/hyperlink" Target="https://emar.energycodes.co.uk/rm/web#action=com.ibm.rdm.web.pages.showProjectDashboard&amp;componentURI=https%3A%2F%2Femar.energycodes.co.uk%2Frm%2Frm-projects%2F_Xqe2IFBPEeuGWeSXvTEFcQ%2Fcomponents%2F_XwleIFBPEeuGWeSXvTEFcQ&amp;oslc.configuration=https%3A%2F%2Femar.energycodes.co.uk%2Fgc%2Fconfiguration%2F153" TargetMode="External"/><Relationship Id="rId2" Type="http://schemas.openxmlformats.org/officeDocument/2006/relationships/notesSlide" Target="../notesSlides/notesSlide9.xml"/><Relationship Id="rId1" Type="http://schemas.openxmlformats.org/officeDocument/2006/relationships/slideLayout" Target="../slideLayouts/slideLayout65.xml"/><Relationship Id="rId5" Type="http://schemas.openxmlformats.org/officeDocument/2006/relationships/hyperlink" Target="https://recportal.co.uk/group/guest/-/metering-code-of-practice-consolidation-review" TargetMode="External"/><Relationship Id="rId4" Type="http://schemas.openxmlformats.org/officeDocument/2006/relationships/hyperlink" Target="https://recportal.co.uk/rec-release-information" TargetMode="External"/></Relationships>
</file>

<file path=ppt/slides/_rels/slide26.xml.rels><?xml version="1.0" encoding="UTF-8" standalone="yes"?>
<Relationships xmlns="http://schemas.openxmlformats.org/package/2006/relationships"><Relationship Id="rId2" Type="http://schemas.openxmlformats.org/officeDocument/2006/relationships/hyperlink" Target="mailto:eric@wilcock.co.uk" TargetMode="External"/><Relationship Id="rId1" Type="http://schemas.openxmlformats.org/officeDocument/2006/relationships/slideLayout" Target="../slideLayouts/slideLayout6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a:t>10 march 2023</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1. Introduction and agreement of agenda</a:t>
            </a:r>
            <a:endParaRPr lang="en-GB"/>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lstStyle/>
          <a:p>
            <a:r>
              <a:rPr lang="en-GB"/>
              <a:t>Agenda For today</a:t>
            </a:r>
          </a:p>
        </p:txBody>
      </p:sp>
      <p:graphicFrame>
        <p:nvGraphicFramePr>
          <p:cNvPr id="7" name="Table 7">
            <a:extLst>
              <a:ext uri="{FF2B5EF4-FFF2-40B4-BE49-F238E27FC236}">
                <a16:creationId xmlns:a16="http://schemas.microsoft.com/office/drawing/2014/main" id="{F86CF725-B62F-45BF-428A-61A8EEF73994}"/>
              </a:ext>
            </a:extLst>
          </p:cNvPr>
          <p:cNvGraphicFramePr>
            <a:graphicFrameLocks noGrp="1"/>
          </p:cNvGraphicFramePr>
          <p:nvPr>
            <p:ph type="tbl" sz="quarter" idx="10"/>
            <p:extLst>
              <p:ext uri="{D42A27DB-BD31-4B8C-83A1-F6EECF244321}">
                <p14:modId xmlns:p14="http://schemas.microsoft.com/office/powerpoint/2010/main" val="889497989"/>
              </p:ext>
            </p:extLst>
          </p:nvPr>
        </p:nvGraphicFramePr>
        <p:xfrm>
          <a:off x="529974" y="1169778"/>
          <a:ext cx="9955698" cy="5632832"/>
        </p:xfrm>
        <a:graphic>
          <a:graphicData uri="http://schemas.openxmlformats.org/drawingml/2006/table">
            <a:tbl>
              <a:tblPr firstRow="1" bandRow="1">
                <a:tableStyleId>{F5AB1C69-6EDB-4FF4-983F-18BD219EF322}</a:tableStyleId>
              </a:tblPr>
              <a:tblGrid>
                <a:gridCol w="457400">
                  <a:extLst>
                    <a:ext uri="{9D8B030D-6E8A-4147-A177-3AD203B41FA5}">
                      <a16:colId xmlns:a16="http://schemas.microsoft.com/office/drawing/2014/main" val="2119900406"/>
                    </a:ext>
                  </a:extLst>
                </a:gridCol>
                <a:gridCol w="5470452">
                  <a:extLst>
                    <a:ext uri="{9D8B030D-6E8A-4147-A177-3AD203B41FA5}">
                      <a16:colId xmlns:a16="http://schemas.microsoft.com/office/drawing/2014/main" val="1426387120"/>
                    </a:ext>
                  </a:extLst>
                </a:gridCol>
                <a:gridCol w="1538921">
                  <a:extLst>
                    <a:ext uri="{9D8B030D-6E8A-4147-A177-3AD203B41FA5}">
                      <a16:colId xmlns:a16="http://schemas.microsoft.com/office/drawing/2014/main" val="4252645404"/>
                    </a:ext>
                  </a:extLst>
                </a:gridCol>
                <a:gridCol w="2488925">
                  <a:extLst>
                    <a:ext uri="{9D8B030D-6E8A-4147-A177-3AD203B41FA5}">
                      <a16:colId xmlns:a16="http://schemas.microsoft.com/office/drawing/2014/main" val="1893307877"/>
                    </a:ext>
                  </a:extLst>
                </a:gridCol>
              </a:tblGrid>
              <a:tr h="553040">
                <a:tc>
                  <a:txBody>
                    <a:bodyPr/>
                    <a:lstStyle/>
                    <a:p>
                      <a:endParaRPr lang="en-GB" sz="1600" cap="all" spc="300" baseline="0">
                        <a:latin typeface="Roboto" panose="02000000000000000000" pitchFamily="2" charset="0"/>
                        <a:ea typeface="Roboto" panose="02000000000000000000" pitchFamily="2"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cap="all" spc="300" baseline="0" dirty="0">
                          <a:latin typeface="Roboto"/>
                          <a:ea typeface="Roboto"/>
                        </a:rPr>
                        <a:t>Agenda Item</a:t>
                      </a:r>
                    </a:p>
                  </a:txBody>
                  <a:tcPr anchor="ctr"/>
                </a:tc>
                <a:tc>
                  <a:txBody>
                    <a:bodyPr/>
                    <a:lstStyle/>
                    <a:p>
                      <a:pPr algn="ctr"/>
                      <a:r>
                        <a:rPr lang="en-GB" sz="1600" cap="all" spc="300" baseline="0" dirty="0">
                          <a:latin typeface="Roboto"/>
                          <a:ea typeface="Roboto"/>
                        </a:rPr>
                        <a:t>TIME</a:t>
                      </a:r>
                    </a:p>
                  </a:txBody>
                  <a:tcPr anchor="ctr"/>
                </a:tc>
                <a:tc>
                  <a:txBody>
                    <a:bodyPr/>
                    <a:lstStyle/>
                    <a:p>
                      <a:r>
                        <a:rPr lang="en-GB" sz="1600" cap="all" spc="300" baseline="0" dirty="0">
                          <a:latin typeface="Roboto"/>
                          <a:ea typeface="Roboto"/>
                        </a:rPr>
                        <a:t>LEAD</a:t>
                      </a:r>
                    </a:p>
                  </a:txBody>
                  <a:tcPr anchor="ctr"/>
                </a:tc>
                <a:extLst>
                  <a:ext uri="{0D108BD9-81ED-4DB2-BD59-A6C34878D82A}">
                    <a16:rowId xmlns:a16="http://schemas.microsoft.com/office/drawing/2014/main" val="677238016"/>
                  </a:ext>
                </a:extLst>
              </a:tr>
              <a:tr h="553040">
                <a:tc>
                  <a:txBody>
                    <a:bodyPr/>
                    <a:lstStyle/>
                    <a:p>
                      <a:r>
                        <a:rPr lang="en-GB" sz="1200" dirty="0">
                          <a:effectLst/>
                          <a:latin typeface="Roboto Slab"/>
                          <a:ea typeface="Calibri" panose="020F0502020204030204" pitchFamily="34" charset="0"/>
                          <a:cs typeface="Arial"/>
                        </a:rPr>
                        <a:t>1</a:t>
                      </a:r>
                    </a:p>
                  </a:txBody>
                  <a:tcPr marL="68580" marR="68580" marT="0" marB="0" anchor="ctr"/>
                </a:tc>
                <a:tc>
                  <a:txBody>
                    <a:bodyPr/>
                    <a:lstStyle/>
                    <a:p>
                      <a:r>
                        <a:rPr lang="en-GB" sz="1200" b="1" dirty="0">
                          <a:effectLst/>
                          <a:latin typeface="+mn-lt"/>
                          <a:ea typeface="Calibri" panose="020F0502020204030204" pitchFamily="34" charset="0"/>
                          <a:cs typeface="Arial"/>
                        </a:rPr>
                        <a:t>Introductions and agreement of agenda</a:t>
                      </a:r>
                      <a:endParaRPr lang="en-GB" sz="1200" dirty="0">
                        <a:effectLst/>
                        <a:latin typeface="+mn-lt"/>
                        <a:ea typeface="Calibri" panose="020F0502020204030204" pitchFamily="34" charset="0"/>
                        <a:cs typeface="Arial"/>
                      </a:endParaRPr>
                    </a:p>
                  </a:txBody>
                  <a:tcPr marL="68580" marR="68580" marT="0" marB="0" anchor="ctr"/>
                </a:tc>
                <a:tc>
                  <a:txBody>
                    <a:bodyPr/>
                    <a:lstStyle/>
                    <a:p>
                      <a:pPr algn="ctr"/>
                      <a:r>
                        <a:rPr lang="en-GB" sz="1200" b="0" dirty="0">
                          <a:effectLst/>
                          <a:latin typeface="+mn-lt"/>
                          <a:ea typeface="Calibri" panose="020F0502020204030204" pitchFamily="34" charset="0"/>
                          <a:cs typeface="Times New Roman"/>
                        </a:rPr>
                        <a:t>10:00</a:t>
                      </a:r>
                    </a:p>
                  </a:txBody>
                  <a:tcPr marL="68580" marR="68580" marT="0" marB="0" anchor="ctr"/>
                </a:tc>
                <a:tc>
                  <a:txBody>
                    <a:bodyPr/>
                    <a:lstStyle/>
                    <a:p>
                      <a:r>
                        <a:rPr lang="en-GB" sz="1200" b="0" dirty="0">
                          <a:effectLst/>
                          <a:latin typeface="+mn-lt"/>
                          <a:ea typeface="Calibri" panose="020F0502020204030204" pitchFamily="34" charset="0"/>
                          <a:cs typeface="Times New Roman"/>
                        </a:rPr>
                        <a:t>Chair</a:t>
                      </a:r>
                    </a:p>
                  </a:txBody>
                  <a:tcPr marL="68580" marR="68580" marT="0" marB="0" anchor="ctr"/>
                </a:tc>
                <a:extLst>
                  <a:ext uri="{0D108BD9-81ED-4DB2-BD59-A6C34878D82A}">
                    <a16:rowId xmlns:a16="http://schemas.microsoft.com/office/drawing/2014/main" val="1597326714"/>
                  </a:ext>
                </a:extLst>
              </a:tr>
              <a:tr h="553040">
                <a:tc>
                  <a:txBody>
                    <a:bodyPr/>
                    <a:lstStyle/>
                    <a:p>
                      <a:r>
                        <a:rPr lang="en-GB" sz="1200" dirty="0">
                          <a:effectLst/>
                          <a:latin typeface="Roboto Slab"/>
                          <a:ea typeface="Calibri" panose="020F0502020204030204" pitchFamily="34" charset="0"/>
                          <a:cs typeface="Arial"/>
                        </a:rPr>
                        <a:t>2</a:t>
                      </a:r>
                    </a:p>
                  </a:txBody>
                  <a:tcPr marL="68580" marR="68580" marT="0" marB="0" anchor="ctr"/>
                </a:tc>
                <a:tc>
                  <a:txBody>
                    <a:bodyPr/>
                    <a:lstStyle/>
                    <a:p>
                      <a:r>
                        <a:rPr lang="en-GB" sz="1200" b="1" dirty="0">
                          <a:effectLst/>
                          <a:latin typeface="+mn-lt"/>
                          <a:ea typeface="Calibri" panose="020F0502020204030204" pitchFamily="34" charset="0"/>
                          <a:cs typeface="Arial"/>
                        </a:rPr>
                        <a:t>Data Cleanse update</a:t>
                      </a:r>
                      <a:endParaRPr lang="en-GB" sz="1200" dirty="0">
                        <a:effectLst/>
                        <a:latin typeface="+mn-lt"/>
                        <a:ea typeface="Calibri" panose="020F0502020204030204" pitchFamily="34" charset="0"/>
                        <a:cs typeface="Arial"/>
                      </a:endParaRPr>
                    </a:p>
                    <a:p>
                      <a:r>
                        <a:rPr lang="en-GB" sz="1200" b="1" dirty="0">
                          <a:effectLst/>
                          <a:latin typeface="+mn-lt"/>
                          <a:ea typeface="Calibri" panose="020F0502020204030204" pitchFamily="34" charset="0"/>
                          <a:cs typeface="Arial"/>
                        </a:rPr>
                        <a:t> - Data Cleanse issues log</a:t>
                      </a:r>
                      <a:endParaRPr lang="en-GB" sz="1200" dirty="0">
                        <a:effectLst/>
                        <a:latin typeface="+mn-lt"/>
                        <a:ea typeface="Calibri" panose="020F0502020204030204" pitchFamily="34" charset="0"/>
                        <a:cs typeface="Arial"/>
                      </a:endParaRPr>
                    </a:p>
                  </a:txBody>
                  <a:tcPr marL="68580" marR="68580" marT="0" marB="0" anchor="ctr"/>
                </a:tc>
                <a:tc>
                  <a:txBody>
                    <a:bodyPr/>
                    <a:lstStyle/>
                    <a:p>
                      <a:pPr algn="ctr"/>
                      <a:r>
                        <a:rPr lang="en-GB" sz="1200" b="0" dirty="0">
                          <a:effectLst/>
                          <a:latin typeface="+mn-lt"/>
                          <a:ea typeface="Calibri" panose="020F0502020204030204" pitchFamily="34" charset="0"/>
                          <a:cs typeface="Arial"/>
                        </a:rPr>
                        <a:t>10.05</a:t>
                      </a:r>
                    </a:p>
                  </a:txBody>
                  <a:tcPr marL="68580" marR="68580" marT="0" marB="0" anchor="ctr"/>
                </a:tc>
                <a:tc>
                  <a:txBody>
                    <a:bodyPr/>
                    <a:lstStyle/>
                    <a:p>
                      <a:r>
                        <a:rPr lang="en-GB" sz="1200" b="0" dirty="0">
                          <a:effectLst/>
                          <a:latin typeface="+mn-lt"/>
                          <a:ea typeface="Calibri" panose="020F0502020204030204" pitchFamily="34" charset="0"/>
                          <a:cs typeface="Times New Roman"/>
                        </a:rPr>
                        <a:t>Performance Assurance Team</a:t>
                      </a:r>
                    </a:p>
                  </a:txBody>
                  <a:tcPr marL="68580" marR="68580" marT="0" marB="0" anchor="ctr"/>
                </a:tc>
                <a:extLst>
                  <a:ext uri="{0D108BD9-81ED-4DB2-BD59-A6C34878D82A}">
                    <a16:rowId xmlns:a16="http://schemas.microsoft.com/office/drawing/2014/main" val="2914561477"/>
                  </a:ext>
                </a:extLst>
              </a:tr>
              <a:tr h="553040">
                <a:tc>
                  <a:txBody>
                    <a:bodyPr/>
                    <a:lstStyle/>
                    <a:p>
                      <a:r>
                        <a:rPr lang="en-GB" sz="1200" dirty="0">
                          <a:effectLst/>
                          <a:latin typeface="Roboto Slab"/>
                          <a:ea typeface="Calibri" panose="020F0502020204030204" pitchFamily="34" charset="0"/>
                          <a:cs typeface="Arial"/>
                        </a:rPr>
                        <a:t>3</a:t>
                      </a:r>
                    </a:p>
                  </a:txBody>
                  <a:tcPr marL="68580" marR="68580" marT="0" marB="0" anchor="ctr"/>
                </a:tc>
                <a:tc>
                  <a:txBody>
                    <a:bodyPr/>
                    <a:lstStyle/>
                    <a:p>
                      <a:pPr>
                        <a:lnSpc>
                          <a:spcPct val="107000"/>
                        </a:lnSpc>
                      </a:pPr>
                      <a:r>
                        <a:rPr lang="en-GB" sz="1200" b="1" dirty="0">
                          <a:effectLst/>
                          <a:latin typeface="+mn-lt"/>
                          <a:ea typeface="Calibri" panose="020F0502020204030204" pitchFamily="34" charset="0"/>
                          <a:cs typeface="Arial"/>
                        </a:rPr>
                        <a:t>Switch Meter Read – Guidance document</a:t>
                      </a:r>
                      <a:endParaRPr lang="en-GB" sz="1200" dirty="0">
                        <a:effectLst/>
                        <a:latin typeface="+mn-lt"/>
                        <a:ea typeface="Calibri" panose="020F0502020204030204" pitchFamily="34" charset="0"/>
                        <a:cs typeface="Arial"/>
                      </a:endParaRPr>
                    </a:p>
                  </a:txBody>
                  <a:tcPr marL="68580" marR="68580" marT="0" marB="0" anchor="ctr"/>
                </a:tc>
                <a:tc>
                  <a:txBody>
                    <a:bodyPr/>
                    <a:lstStyle/>
                    <a:p>
                      <a:pPr algn="ctr"/>
                      <a:r>
                        <a:rPr lang="en-GB" sz="1200" b="0" dirty="0">
                          <a:effectLst/>
                          <a:latin typeface="+mn-lt"/>
                          <a:ea typeface="Calibri" panose="020F0502020204030204" pitchFamily="34" charset="0"/>
                          <a:cs typeface="Arial"/>
                        </a:rPr>
                        <a:t>10.35</a:t>
                      </a:r>
                    </a:p>
                  </a:txBody>
                  <a:tcPr marL="68580" marR="68580" marT="0" marB="0" anchor="ctr"/>
                </a:tc>
                <a:tc>
                  <a:txBody>
                    <a:bodyPr/>
                    <a:lstStyle/>
                    <a:p>
                      <a:r>
                        <a:rPr lang="en-GB" sz="1200" b="0" dirty="0">
                          <a:effectLst/>
                          <a:latin typeface="+mn-lt"/>
                          <a:ea typeface="Calibri" panose="020F0502020204030204" pitchFamily="34" charset="0"/>
                          <a:cs typeface="Times New Roman"/>
                        </a:rPr>
                        <a:t>Performance Assurance Team</a:t>
                      </a:r>
                    </a:p>
                  </a:txBody>
                  <a:tcPr marL="68580" marR="68580" marT="0" marB="0" anchor="ctr"/>
                </a:tc>
                <a:extLst>
                  <a:ext uri="{0D108BD9-81ED-4DB2-BD59-A6C34878D82A}">
                    <a16:rowId xmlns:a16="http://schemas.microsoft.com/office/drawing/2014/main" val="826957991"/>
                  </a:ext>
                </a:extLst>
              </a:tr>
              <a:tr h="553040">
                <a:tc>
                  <a:txBody>
                    <a:bodyPr/>
                    <a:lstStyle/>
                    <a:p>
                      <a:r>
                        <a:rPr lang="en-GB" sz="1200" dirty="0">
                          <a:effectLst/>
                          <a:latin typeface="Roboto Slab"/>
                          <a:ea typeface="Calibri" panose="020F0502020204030204" pitchFamily="34" charset="0"/>
                          <a:cs typeface="Arial"/>
                        </a:rPr>
                        <a:t>4</a:t>
                      </a:r>
                    </a:p>
                  </a:txBody>
                  <a:tcPr marL="68580" marR="68580" marT="0" marB="0" anchor="ctr"/>
                </a:tc>
                <a:tc>
                  <a:txBody>
                    <a:bodyPr/>
                    <a:lstStyle/>
                    <a:p>
                      <a:pPr>
                        <a:lnSpc>
                          <a:spcPct val="107000"/>
                        </a:lnSpc>
                      </a:pPr>
                      <a:r>
                        <a:rPr lang="en-GB" sz="1200" b="1" dirty="0">
                          <a:effectLst/>
                          <a:latin typeface="+mn-lt"/>
                          <a:ea typeface="Calibri" panose="020F0502020204030204" pitchFamily="34" charset="0"/>
                          <a:cs typeface="Arial"/>
                        </a:rPr>
                        <a:t>April 2023 REC Release and Metering Code of Practice Consolidation</a:t>
                      </a:r>
                      <a:endParaRPr lang="en-GB" sz="1200" dirty="0">
                        <a:effectLst/>
                        <a:latin typeface="+mn-lt"/>
                        <a:ea typeface="Calibri" panose="020F0502020204030204" pitchFamily="34" charset="0"/>
                        <a:cs typeface="Arial"/>
                      </a:endParaRPr>
                    </a:p>
                  </a:txBody>
                  <a:tcPr marL="68580" marR="68580" marT="0" marB="0" anchor="ctr"/>
                </a:tc>
                <a:tc>
                  <a:txBody>
                    <a:bodyPr/>
                    <a:lstStyle/>
                    <a:p>
                      <a:pPr algn="ctr"/>
                      <a:r>
                        <a:rPr lang="en-GB" sz="1200" b="0" dirty="0">
                          <a:effectLst/>
                          <a:latin typeface="+mn-lt"/>
                          <a:ea typeface="Calibri" panose="020F0502020204030204" pitchFamily="34" charset="0"/>
                          <a:cs typeface="Arial"/>
                        </a:rPr>
                        <a:t>10.50</a:t>
                      </a:r>
                    </a:p>
                  </a:txBody>
                  <a:tcPr marL="68580" marR="68580" marT="0" marB="0" anchor="ctr"/>
                </a:tc>
                <a:tc>
                  <a:txBody>
                    <a:bodyPr/>
                    <a:lstStyle/>
                    <a:p>
                      <a:r>
                        <a:rPr lang="en-GB" sz="1200" b="0" dirty="0">
                          <a:effectLst/>
                          <a:latin typeface="+mn-lt"/>
                          <a:ea typeface="Calibri" panose="020F0502020204030204" pitchFamily="34" charset="0"/>
                          <a:cs typeface="Times New Roman"/>
                        </a:rPr>
                        <a:t>REC Change Team</a:t>
                      </a:r>
                    </a:p>
                  </a:txBody>
                  <a:tcPr marL="68580" marR="68580" marT="0" marB="0" anchor="ctr"/>
                </a:tc>
                <a:extLst>
                  <a:ext uri="{0D108BD9-81ED-4DB2-BD59-A6C34878D82A}">
                    <a16:rowId xmlns:a16="http://schemas.microsoft.com/office/drawing/2014/main" val="3636049273"/>
                  </a:ext>
                </a:extLst>
              </a:tr>
              <a:tr h="771531">
                <a:tc>
                  <a:txBody>
                    <a:bodyPr/>
                    <a:lstStyle/>
                    <a:p>
                      <a:r>
                        <a:rPr lang="en-GB" sz="1200" dirty="0">
                          <a:effectLst/>
                          <a:latin typeface="Roboto Slab"/>
                          <a:ea typeface="Calibri" panose="020F0502020204030204" pitchFamily="34" charset="0"/>
                          <a:cs typeface="Arial"/>
                        </a:rPr>
                        <a:t>5a</a:t>
                      </a:r>
                    </a:p>
                  </a:txBody>
                  <a:tcPr marL="68580" marR="68580" marT="0" marB="0" anchor="ctr"/>
                </a:tc>
                <a:tc>
                  <a:txBody>
                    <a:bodyPr/>
                    <a:lstStyle/>
                    <a:p>
                      <a:r>
                        <a:rPr lang="en-GB" sz="1200" b="1" dirty="0">
                          <a:effectLst/>
                          <a:latin typeface="+mn-lt"/>
                          <a:ea typeface="Calibri" panose="020F0502020204030204" pitchFamily="34" charset="0"/>
                          <a:cs typeface="Arial"/>
                        </a:rPr>
                        <a:t>RIG Issues Update – Issue 09</a:t>
                      </a:r>
                      <a:endParaRPr lang="en-GB" sz="1200" dirty="0">
                        <a:effectLst/>
                        <a:latin typeface="+mn-lt"/>
                        <a:ea typeface="Calibri" panose="020F0502020204030204" pitchFamily="34" charset="0"/>
                        <a:cs typeface="Arial"/>
                      </a:endParaRPr>
                    </a:p>
                    <a:p>
                      <a:pPr marL="342900" lvl="0" indent="-342900">
                        <a:buFont typeface="Symbol" panose="05050102010706020507" pitchFamily="18" charset="2"/>
                        <a:buChar char=""/>
                      </a:pPr>
                      <a:r>
                        <a:rPr lang="en-GB" sz="1200" dirty="0">
                          <a:effectLst/>
                          <a:latin typeface="+mn-lt"/>
                          <a:ea typeface="Calibri" panose="020F0502020204030204" pitchFamily="34" charset="0"/>
                          <a:cs typeface="Arial"/>
                        </a:rPr>
                        <a:t>DNO B Code Escalations – where B code timeframes have exceeded 41 working days is there a way to escalate to the DNO?</a:t>
                      </a:r>
                    </a:p>
                  </a:txBody>
                  <a:tcPr marL="68580" marR="68580" marT="0" marB="0" anchor="ctr"/>
                </a:tc>
                <a:tc>
                  <a:txBody>
                    <a:bodyPr/>
                    <a:lstStyle/>
                    <a:p>
                      <a:pPr algn="ctr"/>
                      <a:r>
                        <a:rPr lang="en-GB" sz="1200" b="0" dirty="0">
                          <a:effectLst/>
                          <a:latin typeface="+mn-lt"/>
                          <a:ea typeface="Calibri" panose="020F0502020204030204" pitchFamily="34" charset="0"/>
                          <a:cs typeface="Arial"/>
                        </a:rPr>
                        <a:t>10.55</a:t>
                      </a:r>
                    </a:p>
                  </a:txBody>
                  <a:tcPr marL="68580" marR="68580" marT="0" marB="0" anchor="ctr"/>
                </a:tc>
                <a:tc>
                  <a:txBody>
                    <a:bodyPr/>
                    <a:lstStyle/>
                    <a:p>
                      <a:r>
                        <a:rPr lang="en-GB" sz="1200" b="0" dirty="0">
                          <a:effectLst/>
                          <a:latin typeface="+mn-lt"/>
                          <a:ea typeface="Calibri" panose="020F0502020204030204" pitchFamily="34" charset="0"/>
                          <a:cs typeface="Times New Roman"/>
                        </a:rPr>
                        <a:t>Lead Analyst</a:t>
                      </a:r>
                    </a:p>
                  </a:txBody>
                  <a:tcPr marL="68580" marR="68580" marT="0" marB="0" anchor="ctr"/>
                </a:tc>
                <a:extLst>
                  <a:ext uri="{0D108BD9-81ED-4DB2-BD59-A6C34878D82A}">
                    <a16:rowId xmlns:a16="http://schemas.microsoft.com/office/drawing/2014/main" val="247672243"/>
                  </a:ext>
                </a:extLst>
              </a:tr>
              <a:tr h="771531">
                <a:tc>
                  <a:txBody>
                    <a:bodyPr/>
                    <a:lstStyle/>
                    <a:p>
                      <a:r>
                        <a:rPr lang="en-GB" sz="1200" dirty="0">
                          <a:effectLst/>
                          <a:latin typeface="Roboto Slab"/>
                          <a:ea typeface="Calibri" panose="020F0502020204030204" pitchFamily="34" charset="0"/>
                          <a:cs typeface="Arial"/>
                        </a:rPr>
                        <a:t>5b</a:t>
                      </a:r>
                    </a:p>
                  </a:txBody>
                  <a:tcPr marL="68580" marR="68580" marT="0" marB="0" anchor="ctr"/>
                </a:tc>
                <a:tc>
                  <a:txBody>
                    <a:bodyPr/>
                    <a:lstStyle/>
                    <a:p>
                      <a:r>
                        <a:rPr lang="en-GB" sz="1200" b="1" dirty="0">
                          <a:effectLst/>
                          <a:latin typeface="+mn-lt"/>
                          <a:ea typeface="Calibri" panose="020F0502020204030204" pitchFamily="34" charset="0"/>
                          <a:cs typeface="Arial"/>
                        </a:rPr>
                        <a:t>RIG Issues Update – Issue 10</a:t>
                      </a:r>
                      <a:endParaRPr lang="en-GB" sz="1200" dirty="0">
                        <a:effectLst/>
                        <a:latin typeface="+mn-lt"/>
                        <a:ea typeface="Calibri" panose="020F0502020204030204" pitchFamily="34" charset="0"/>
                        <a:cs typeface="Arial"/>
                      </a:endParaRPr>
                    </a:p>
                    <a:p>
                      <a:pPr marL="342900" lvl="0" indent="-342900">
                        <a:buFont typeface="Symbol" panose="05050102010706020507" pitchFamily="18" charset="2"/>
                        <a:buChar char=""/>
                      </a:pPr>
                      <a:r>
                        <a:rPr lang="en-GB" sz="1200" dirty="0">
                          <a:effectLst/>
                          <a:latin typeface="+mn-lt"/>
                          <a:ea typeface="Calibri" panose="020F0502020204030204" pitchFamily="34" charset="0"/>
                          <a:cs typeface="Arial"/>
                        </a:rPr>
                        <a:t>Registrations failing due to domestic / non-domestic indicator not matching</a:t>
                      </a:r>
                    </a:p>
                  </a:txBody>
                  <a:tcPr marL="68580" marR="68580" marT="0" marB="0" anchor="ctr"/>
                </a:tc>
                <a:tc>
                  <a:txBody>
                    <a:bodyPr/>
                    <a:lstStyle/>
                    <a:p>
                      <a:pPr algn="ctr"/>
                      <a:r>
                        <a:rPr lang="en-GB" sz="1200" b="0" dirty="0">
                          <a:effectLst/>
                          <a:latin typeface="+mn-lt"/>
                          <a:ea typeface="Calibri" panose="020F0502020204030204" pitchFamily="34" charset="0"/>
                          <a:cs typeface="Arial"/>
                        </a:rPr>
                        <a:t> 11.00</a:t>
                      </a:r>
                    </a:p>
                  </a:txBody>
                  <a:tcPr marL="68580" marR="68580" marT="0" marB="0" anchor="ctr"/>
                </a:tc>
                <a:tc>
                  <a:txBody>
                    <a:bodyPr/>
                    <a:lstStyle/>
                    <a:p>
                      <a:r>
                        <a:rPr lang="en-GB" sz="1200" b="0" dirty="0">
                          <a:effectLst/>
                          <a:latin typeface="+mn-lt"/>
                          <a:ea typeface="Calibri" panose="020F0502020204030204" pitchFamily="34" charset="0"/>
                          <a:cs typeface="Times New Roman"/>
                        </a:rPr>
                        <a:t>Lead Analyst</a:t>
                      </a:r>
                    </a:p>
                  </a:txBody>
                  <a:tcPr marL="68580" marR="68580" marT="0" marB="0" anchor="ctr"/>
                </a:tc>
                <a:extLst>
                  <a:ext uri="{0D108BD9-81ED-4DB2-BD59-A6C34878D82A}">
                    <a16:rowId xmlns:a16="http://schemas.microsoft.com/office/drawing/2014/main" val="1353133547"/>
                  </a:ext>
                </a:extLst>
              </a:tr>
              <a:tr h="771530">
                <a:tc>
                  <a:txBody>
                    <a:bodyPr/>
                    <a:lstStyle/>
                    <a:p>
                      <a:pPr lvl="0">
                        <a:buNone/>
                      </a:pPr>
                      <a:r>
                        <a:rPr lang="en-GB" sz="1200" dirty="0">
                          <a:effectLst/>
                          <a:latin typeface="Roboto Slab"/>
                          <a:ea typeface="Calibri" panose="020F0502020204030204" pitchFamily="34" charset="0"/>
                          <a:cs typeface="Arial"/>
                        </a:rPr>
                        <a:t>6</a:t>
                      </a:r>
                    </a:p>
                  </a:txBody>
                  <a:tcPr marL="68580" marR="68580" marT="0" marB="0" anchor="ctr"/>
                </a:tc>
                <a:tc>
                  <a:txBody>
                    <a:bodyPr/>
                    <a:lstStyle/>
                    <a:p>
                      <a:pPr marL="0" lvl="0" indent="0">
                        <a:buNone/>
                      </a:pPr>
                      <a:r>
                        <a:rPr lang="en-GB" sz="1200" b="1" dirty="0">
                          <a:effectLst/>
                          <a:latin typeface="+mn-lt"/>
                          <a:ea typeface="Calibri" panose="020F0502020204030204" pitchFamily="34" charset="0"/>
                          <a:cs typeface="Arial"/>
                        </a:rPr>
                        <a:t>AOB</a:t>
                      </a:r>
                    </a:p>
                    <a:p>
                      <a:pPr marL="171450" lvl="0" indent="-171450">
                        <a:buFont typeface="Arial"/>
                        <a:buChar char="•"/>
                      </a:pPr>
                      <a:r>
                        <a:rPr lang="en-GB" sz="1200" b="0" i="0" u="none" strike="noStrike" cap="all" noProof="0" dirty="0">
                          <a:effectLst/>
                        </a:rPr>
                        <a:t>GROUPPOOLCODES IN DTC DATA SPEC ACCESS DATABASE</a:t>
                      </a:r>
                      <a:endParaRPr lang="en-GB" sz="1200" b="0" i="0" u="none" strike="noStrike" noProof="0" dirty="0">
                        <a:effectLst/>
                      </a:endParaRPr>
                    </a:p>
                  </a:txBody>
                  <a:tcPr marL="68580" marR="68580" marT="0" marB="0" anchor="ctr"/>
                </a:tc>
                <a:tc>
                  <a:txBody>
                    <a:bodyPr/>
                    <a:lstStyle/>
                    <a:p>
                      <a:pPr lvl="0" algn="ctr">
                        <a:buNone/>
                      </a:pPr>
                      <a:r>
                        <a:rPr lang="en-GB" sz="1200" b="0" dirty="0">
                          <a:effectLst/>
                          <a:latin typeface="+mn-lt"/>
                          <a:ea typeface="Calibri" panose="020F0502020204030204" pitchFamily="34" charset="0"/>
                          <a:cs typeface="Arial"/>
                        </a:rPr>
                        <a:t>11.15</a:t>
                      </a:r>
                    </a:p>
                  </a:txBody>
                  <a:tcPr marL="68580" marR="68580" marT="0" marB="0" anchor="ctr"/>
                </a:tc>
                <a:tc>
                  <a:txBody>
                    <a:bodyPr/>
                    <a:lstStyle/>
                    <a:p>
                      <a:pPr lvl="0">
                        <a:buNone/>
                      </a:pPr>
                      <a:r>
                        <a:rPr lang="en-GB" sz="1200" b="0" i="0" u="none" strike="noStrike" noProof="0" dirty="0">
                          <a:effectLst/>
                          <a:latin typeface="Calibri"/>
                        </a:rPr>
                        <a:t>Lead Analyst</a:t>
                      </a:r>
                      <a:endParaRPr lang="en-US" dirty="0"/>
                    </a:p>
                  </a:txBody>
                  <a:tcPr marL="68580" marR="68580" marT="0" marB="0" anchor="ctr"/>
                </a:tc>
                <a:extLst>
                  <a:ext uri="{0D108BD9-81ED-4DB2-BD59-A6C34878D82A}">
                    <a16:rowId xmlns:a16="http://schemas.microsoft.com/office/drawing/2014/main" val="3064327622"/>
                  </a:ext>
                </a:extLst>
              </a:tr>
              <a:tr h="553040">
                <a:tc>
                  <a:txBody>
                    <a:bodyPr/>
                    <a:lstStyle/>
                    <a:p>
                      <a:r>
                        <a:rPr lang="en-GB" sz="1200" dirty="0">
                          <a:effectLst/>
                          <a:latin typeface="Roboto Slab"/>
                          <a:ea typeface="Calibri" panose="020F0502020204030204" pitchFamily="34" charset="0"/>
                          <a:cs typeface="Arial"/>
                        </a:rPr>
                        <a:t>7</a:t>
                      </a:r>
                    </a:p>
                  </a:txBody>
                  <a:tcPr marL="68580" marR="68580" marT="0" marB="0" anchor="ctr"/>
                </a:tc>
                <a:tc>
                  <a:txBody>
                    <a:bodyPr/>
                    <a:lstStyle/>
                    <a:p>
                      <a:r>
                        <a:rPr lang="en-GB" sz="1200" b="1" dirty="0">
                          <a:effectLst/>
                          <a:latin typeface="+mn-lt"/>
                          <a:ea typeface="Calibri" panose="020F0502020204030204" pitchFamily="34" charset="0"/>
                          <a:cs typeface="Arial"/>
                        </a:rPr>
                        <a:t>Close</a:t>
                      </a:r>
                      <a:endParaRPr lang="en-GB" sz="1200" dirty="0">
                        <a:effectLst/>
                        <a:latin typeface="+mn-lt"/>
                        <a:ea typeface="Calibri" panose="020F0502020204030204" pitchFamily="34" charset="0"/>
                        <a:cs typeface="Arial"/>
                      </a:endParaRPr>
                    </a:p>
                  </a:txBody>
                  <a:tcPr marL="68580" marR="68580" marT="0" marB="0" anchor="ctr"/>
                </a:tc>
                <a:tc>
                  <a:txBody>
                    <a:bodyPr/>
                    <a:lstStyle/>
                    <a:p>
                      <a:pPr algn="ctr"/>
                      <a:r>
                        <a:rPr lang="en-GB" sz="1200" b="0" dirty="0">
                          <a:effectLst/>
                          <a:latin typeface="+mn-lt"/>
                          <a:ea typeface="Calibri" panose="020F0502020204030204" pitchFamily="34" charset="0"/>
                          <a:cs typeface="Times New Roman"/>
                        </a:rPr>
                        <a:t>11.30</a:t>
                      </a:r>
                    </a:p>
                  </a:txBody>
                  <a:tcPr marL="68580" marR="68580" marT="0" marB="0" anchor="ctr"/>
                </a:tc>
                <a:tc>
                  <a:txBody>
                    <a:bodyPr/>
                    <a:lstStyle/>
                    <a:p>
                      <a:r>
                        <a:rPr lang="en-GB" sz="1200" b="0" dirty="0">
                          <a:effectLst/>
                          <a:latin typeface="+mn-lt"/>
                          <a:ea typeface="Calibri" panose="020F0502020204030204" pitchFamily="34" charset="0"/>
                          <a:cs typeface="Times New Roman"/>
                        </a:rPr>
                        <a:t>Chair</a:t>
                      </a:r>
                    </a:p>
                  </a:txBody>
                  <a:tcPr marL="68580" marR="68580" marT="0" marB="0" anchor="ctr"/>
                </a:tc>
                <a:extLst>
                  <a:ext uri="{0D108BD9-81ED-4DB2-BD59-A6C34878D82A}">
                    <a16:rowId xmlns:a16="http://schemas.microsoft.com/office/drawing/2014/main" val="2276711481"/>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a:latin typeface="Roboto"/>
                <a:ea typeface="Roboto"/>
                <a:cs typeface="Roboto"/>
              </a:rPr>
              <a:t>2. Data cleanse update – issues </a:t>
            </a:r>
            <a:br>
              <a:rPr lang="en-GB">
                <a:latin typeface="Roboto"/>
                <a:ea typeface="Roboto"/>
                <a:cs typeface="Roboto"/>
              </a:rPr>
            </a:br>
            <a:endParaRPr lang="en-GB"/>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78294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75DC1-6B4C-3339-E767-88796785377B}"/>
              </a:ext>
            </a:extLst>
          </p:cNvPr>
          <p:cNvSpPr>
            <a:spLocks noGrp="1"/>
          </p:cNvSpPr>
          <p:nvPr>
            <p:ph type="title"/>
          </p:nvPr>
        </p:nvSpPr>
        <p:spPr>
          <a:xfrm>
            <a:off x="838200" y="365125"/>
            <a:ext cx="9284855" cy="660111"/>
          </a:xfrm>
        </p:spPr>
        <p:txBody>
          <a:bodyPr anchor="ctr">
            <a:normAutofit/>
          </a:bodyPr>
          <a:lstStyle/>
          <a:p>
            <a:r>
              <a:rPr lang="en-GB"/>
              <a:t>Data cleanse issues log</a:t>
            </a:r>
          </a:p>
        </p:txBody>
      </p:sp>
      <p:pic>
        <p:nvPicPr>
          <p:cNvPr id="8" name="Picture 7">
            <a:extLst>
              <a:ext uri="{FF2B5EF4-FFF2-40B4-BE49-F238E27FC236}">
                <a16:creationId xmlns:a16="http://schemas.microsoft.com/office/drawing/2014/main" id="{59D89CB5-144C-C6AB-FA31-AAA160DA3B76}"/>
              </a:ext>
            </a:extLst>
          </p:cNvPr>
          <p:cNvPicPr>
            <a:picLocks noChangeAspect="1"/>
          </p:cNvPicPr>
          <p:nvPr/>
        </p:nvPicPr>
        <p:blipFill>
          <a:blip r:embed="rId2"/>
          <a:stretch>
            <a:fillRect/>
          </a:stretch>
        </p:blipFill>
        <p:spPr>
          <a:xfrm>
            <a:off x="311784" y="1920874"/>
            <a:ext cx="11646763" cy="2651125"/>
          </a:xfrm>
          <a:prstGeom prst="rect">
            <a:avLst/>
          </a:prstGeom>
        </p:spPr>
      </p:pic>
    </p:spTree>
    <p:extLst>
      <p:ext uri="{BB962C8B-B14F-4D97-AF65-F5344CB8AC3E}">
        <p14:creationId xmlns:p14="http://schemas.microsoft.com/office/powerpoint/2010/main" val="629995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lstStyle/>
          <a:p>
            <a:r>
              <a:rPr lang="en-GB" dirty="0"/>
              <a:t>DATA CLEANSE RESULTS UPDATE</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Lewis Williams</a:t>
            </a:r>
          </a:p>
        </p:txBody>
      </p:sp>
    </p:spTree>
    <p:extLst>
      <p:ext uri="{BB962C8B-B14F-4D97-AF65-F5344CB8AC3E}">
        <p14:creationId xmlns:p14="http://schemas.microsoft.com/office/powerpoint/2010/main" val="3184252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MTC Reports</a:t>
            </a:r>
          </a:p>
        </p:txBody>
      </p:sp>
      <p:sp>
        <p:nvSpPr>
          <p:cNvPr id="9" name="Text Placeholder 3">
            <a:extLst>
              <a:ext uri="{FF2B5EF4-FFF2-40B4-BE49-F238E27FC236}">
                <a16:creationId xmlns:a16="http://schemas.microsoft.com/office/drawing/2014/main" id="{159B0F36-E5B1-473B-8E70-4D7A743EBF19}"/>
              </a:ext>
            </a:extLst>
          </p:cNvPr>
          <p:cNvSpPr txBox="1">
            <a:spLocks/>
          </p:cNvSpPr>
          <p:nvPr/>
        </p:nvSpPr>
        <p:spPr>
          <a:xfrm>
            <a:off x="8772814" y="1956867"/>
            <a:ext cx="3064165" cy="396251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srgbClr val="4D8934"/>
                </a:solidFill>
                <a:effectLst/>
                <a:uLnTx/>
                <a:uFillTx/>
                <a:latin typeface="Roboto" panose="02000000000000000000" pitchFamily="2" charset="0"/>
                <a:ea typeface="Roboto" panose="02000000000000000000" pitchFamily="2" charset="0"/>
                <a:cs typeface="+mn-cs"/>
              </a:rPr>
              <a:t>Summary</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a:ea typeface="Roboto"/>
                <a:cs typeface="Roboto"/>
              </a:rPr>
              <a:t>3A Unflagged has continued it’s decreasing trend - </a:t>
            </a:r>
            <a:r>
              <a:rPr kumimoji="0" lang="en-GB" sz="1600" b="0" i="0" u="none" strike="noStrike" kern="1200" cap="none" spc="0" normalizeH="0" baseline="0" noProof="0" dirty="0">
                <a:ln>
                  <a:noFill/>
                </a:ln>
                <a:solidFill>
                  <a:srgbClr val="70ADA3"/>
                </a:solidFill>
                <a:effectLst/>
                <a:uLnTx/>
                <a:uFillTx/>
                <a:latin typeface="Roboto"/>
                <a:ea typeface="Roboto"/>
                <a:cs typeface="Roboto"/>
              </a:rPr>
              <a:t>4,807 </a:t>
            </a:r>
            <a:r>
              <a:rPr kumimoji="0" lang="en-GB" sz="1600" b="0" i="0" u="none" strike="noStrike" kern="1200" cap="none" spc="0" normalizeH="0" baseline="0" noProof="0" dirty="0">
                <a:ln>
                  <a:noFill/>
                </a:ln>
                <a:solidFill>
                  <a:srgbClr val="70ADA3"/>
                </a:solidFill>
                <a:effectLst/>
                <a:uLnTx/>
                <a:uFillTx/>
                <a:latin typeface="Roboto"/>
                <a:ea typeface="Roboto"/>
                <a:cs typeface="Roboto"/>
                <a:sym typeface="Wingdings" panose="05000000000000000000" pitchFamily="2" charset="2"/>
              </a:rPr>
              <a:t> 3,973 </a:t>
            </a:r>
            <a:r>
              <a:rPr kumimoji="0" lang="en-GB" sz="1600" b="0" i="0" u="none" strike="noStrike" kern="1200" cap="none" spc="0" normalizeH="0" baseline="0" noProof="0" dirty="0">
                <a:ln>
                  <a:noFill/>
                </a:ln>
                <a:solidFill>
                  <a:prstClr val="black"/>
                </a:solidFill>
                <a:effectLst/>
                <a:uLnTx/>
                <a:uFillTx/>
                <a:latin typeface="Roboto"/>
                <a:ea typeface="Roboto"/>
                <a:cs typeface="Roboto"/>
                <a:sym typeface="Wingdings" panose="05000000000000000000" pitchFamily="2" charset="2"/>
              </a:rPr>
              <a:t>in 6-months</a:t>
            </a:r>
            <a:endParaRPr kumimoji="0" lang="en-GB" sz="1600" b="0" i="0" u="none" strike="noStrike" kern="1200" cap="none" spc="0" normalizeH="0" baseline="0" noProof="0" dirty="0">
              <a:ln>
                <a:noFill/>
              </a:ln>
              <a:solidFill>
                <a:prstClr val="black"/>
              </a:solidFill>
              <a:effectLst/>
              <a:uLnTx/>
              <a:uFillTx/>
              <a:latin typeface="Roboto"/>
              <a:ea typeface="Roboto"/>
              <a:cs typeface="Roboto"/>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a:ea typeface="Roboto"/>
                <a:cs typeface="Roboto"/>
              </a:rPr>
              <a:t>Reports 3B, 4A and 6B have remained relatively stable</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a:ea typeface="Roboto"/>
                <a:cs typeface="Roboto"/>
              </a:rPr>
              <a:t>The 6-month trend for reports 5B and 6A remains an increase – </a:t>
            </a:r>
            <a:r>
              <a:rPr kumimoji="0" lang="en-GB" sz="1600" b="0" i="0" u="none" strike="noStrike" kern="1200" cap="none" spc="0" normalizeH="0" baseline="0" noProof="0" dirty="0">
                <a:ln>
                  <a:noFill/>
                </a:ln>
                <a:solidFill>
                  <a:srgbClr val="70ADA3"/>
                </a:solidFill>
                <a:effectLst/>
                <a:uLnTx/>
                <a:uFillTx/>
                <a:latin typeface="Roboto"/>
                <a:ea typeface="Roboto"/>
                <a:cs typeface="Roboto"/>
              </a:rPr>
              <a:t>both +6% </a:t>
            </a:r>
            <a:r>
              <a:rPr kumimoji="0" lang="en-GB" sz="1600" b="0" i="0" u="none" strike="noStrike" kern="1200" cap="none" spc="0" normalizeH="0" baseline="0" noProof="0" dirty="0">
                <a:ln>
                  <a:noFill/>
                </a:ln>
                <a:solidFill>
                  <a:prstClr val="black"/>
                </a:solidFill>
                <a:effectLst/>
                <a:uLnTx/>
                <a:uFillTx/>
                <a:latin typeface="Roboto"/>
                <a:ea typeface="Roboto"/>
                <a:cs typeface="Roboto"/>
              </a:rPr>
              <a:t>- although a month-on-month decrease has been observed in 5B.</a:t>
            </a:r>
          </a:p>
        </p:txBody>
      </p:sp>
      <p:pic>
        <p:nvPicPr>
          <p:cNvPr id="5" name="Picture 4">
            <a:extLst>
              <a:ext uri="{FF2B5EF4-FFF2-40B4-BE49-F238E27FC236}">
                <a16:creationId xmlns:a16="http://schemas.microsoft.com/office/drawing/2014/main" id="{F09961FD-1E94-4D39-A700-4BED963B772C}"/>
              </a:ext>
            </a:extLst>
          </p:cNvPr>
          <p:cNvPicPr>
            <a:picLocks noChangeAspect="1"/>
          </p:cNvPicPr>
          <p:nvPr/>
        </p:nvPicPr>
        <p:blipFill>
          <a:blip r:embed="rId2"/>
          <a:stretch>
            <a:fillRect/>
          </a:stretch>
        </p:blipFill>
        <p:spPr>
          <a:xfrm>
            <a:off x="1384844" y="1956867"/>
            <a:ext cx="7030292" cy="3924000"/>
          </a:xfrm>
          <a:prstGeom prst="rect">
            <a:avLst/>
          </a:prstGeom>
        </p:spPr>
      </p:pic>
    </p:spTree>
    <p:extLst>
      <p:ext uri="{BB962C8B-B14F-4D97-AF65-F5344CB8AC3E}">
        <p14:creationId xmlns:p14="http://schemas.microsoft.com/office/powerpoint/2010/main" val="433855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a:t>
            </a:r>
            <a:r>
              <a:rPr lang="en-GB" sz="2400" dirty="0" err="1"/>
              <a:t>ar</a:t>
            </a:r>
            <a:r>
              <a:rPr lang="en-GB" sz="2400" dirty="0"/>
              <a:t> reports</a:t>
            </a:r>
          </a:p>
        </p:txBody>
      </p:sp>
      <p:sp>
        <p:nvSpPr>
          <p:cNvPr id="9" name="Text Placeholder 3">
            <a:extLst>
              <a:ext uri="{FF2B5EF4-FFF2-40B4-BE49-F238E27FC236}">
                <a16:creationId xmlns:a16="http://schemas.microsoft.com/office/drawing/2014/main" id="{159B0F36-E5B1-473B-8E70-4D7A743EBF19}"/>
              </a:ext>
            </a:extLst>
          </p:cNvPr>
          <p:cNvSpPr txBox="1">
            <a:spLocks/>
          </p:cNvSpPr>
          <p:nvPr/>
        </p:nvSpPr>
        <p:spPr>
          <a:xfrm>
            <a:off x="8795117" y="1956867"/>
            <a:ext cx="3064165" cy="3760539"/>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800" b="0" i="0" u="none" strike="noStrike" kern="1200" cap="none" spc="0" normalizeH="0" baseline="0" noProof="0" dirty="0">
                <a:ln>
                  <a:noFill/>
                </a:ln>
                <a:solidFill>
                  <a:srgbClr val="4D8934"/>
                </a:solidFill>
                <a:effectLst/>
                <a:uLnTx/>
                <a:uFillTx/>
                <a:latin typeface="Roboto" panose="02000000000000000000" pitchFamily="2" charset="0"/>
                <a:ea typeface="Roboto" panose="02000000000000000000" pitchFamily="2" charset="0"/>
                <a:cs typeface="+mn-cs"/>
              </a:rPr>
              <a:t>Summary</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AR3A remains stable month-on-month</a:t>
            </a:r>
            <a:endPar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AR3B has dropped back down to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sym typeface="Wingdings" panose="05000000000000000000" pitchFamily="2" charset="2"/>
              </a:rPr>
              <a:t>6 </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total MPANs following a spike to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sym typeface="Wingdings" panose="05000000000000000000" pitchFamily="2" charset="2"/>
              </a:rPr>
              <a:t>18</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 last month</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AR3C has increased up to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sym typeface="Wingdings" panose="05000000000000000000" pitchFamily="2" charset="2"/>
              </a:rPr>
              <a:t>1,528 </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from a low of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sym typeface="Wingdings" panose="05000000000000000000" pitchFamily="2" charset="2"/>
              </a:rPr>
              <a:t>1,312 </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sym typeface="Wingdings" panose="05000000000000000000" pitchFamily="2" charset="2"/>
              </a:rPr>
              <a:t>in August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2 </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Primary MPANs remain in AR3D</a:t>
            </a:r>
            <a:endPar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AR3E has stabilised around </a:t>
            </a:r>
            <a:r>
              <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rPr>
              <a:t>160</a:t>
            </a:r>
            <a:r>
              <a:rPr kumimoji="0" lang="en-GB" sz="16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 following an increase back in Sept/Oct </a:t>
            </a: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600" b="0"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2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 Graph displays total MPANs</a:t>
            </a:r>
          </a:p>
        </p:txBody>
      </p:sp>
      <p:pic>
        <p:nvPicPr>
          <p:cNvPr id="5" name="Picture 4">
            <a:extLst>
              <a:ext uri="{FF2B5EF4-FFF2-40B4-BE49-F238E27FC236}">
                <a16:creationId xmlns:a16="http://schemas.microsoft.com/office/drawing/2014/main" id="{ADE82C45-40AE-45DB-93E9-34A0AD0AA40C}"/>
              </a:ext>
            </a:extLst>
          </p:cNvPr>
          <p:cNvPicPr>
            <a:picLocks noChangeAspect="1"/>
          </p:cNvPicPr>
          <p:nvPr/>
        </p:nvPicPr>
        <p:blipFill>
          <a:blip r:embed="rId2"/>
          <a:stretch>
            <a:fillRect/>
          </a:stretch>
        </p:blipFill>
        <p:spPr>
          <a:xfrm>
            <a:off x="1251108" y="1956867"/>
            <a:ext cx="7202471" cy="3924000"/>
          </a:xfrm>
          <a:prstGeom prst="rect">
            <a:avLst/>
          </a:prstGeom>
        </p:spPr>
      </p:pic>
    </p:spTree>
    <p:extLst>
      <p:ext uri="{BB962C8B-B14F-4D97-AF65-F5344CB8AC3E}">
        <p14:creationId xmlns:p14="http://schemas.microsoft.com/office/powerpoint/2010/main" val="1575410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Non-</a:t>
            </a:r>
            <a:r>
              <a:rPr lang="en-GB" sz="2400" dirty="0" err="1"/>
              <a:t>rel</a:t>
            </a:r>
            <a:r>
              <a:rPr lang="en-GB" sz="2400" dirty="0"/>
              <a:t> Reports (1/2)</a:t>
            </a:r>
          </a:p>
        </p:txBody>
      </p:sp>
      <p:graphicFrame>
        <p:nvGraphicFramePr>
          <p:cNvPr id="4" name="Table 4">
            <a:extLst>
              <a:ext uri="{FF2B5EF4-FFF2-40B4-BE49-F238E27FC236}">
                <a16:creationId xmlns:a16="http://schemas.microsoft.com/office/drawing/2014/main" id="{E356A1CB-432C-436E-A112-7D00B70F66D2}"/>
              </a:ext>
            </a:extLst>
          </p:cNvPr>
          <p:cNvGraphicFramePr>
            <a:graphicFrameLocks noGrp="1"/>
          </p:cNvGraphicFramePr>
          <p:nvPr/>
        </p:nvGraphicFramePr>
        <p:xfrm>
          <a:off x="2021305" y="1717631"/>
          <a:ext cx="9504949" cy="3845560"/>
        </p:xfrm>
        <a:graphic>
          <a:graphicData uri="http://schemas.openxmlformats.org/drawingml/2006/table">
            <a:tbl>
              <a:tblPr firstRow="1" bandRow="1">
                <a:tableStyleId>{21E4AEA4-8DFA-4A89-87EB-49C32662AFE0}</a:tableStyleId>
              </a:tblPr>
              <a:tblGrid>
                <a:gridCol w="2945331">
                  <a:extLst>
                    <a:ext uri="{9D8B030D-6E8A-4147-A177-3AD203B41FA5}">
                      <a16:colId xmlns:a16="http://schemas.microsoft.com/office/drawing/2014/main" val="2813081192"/>
                    </a:ext>
                  </a:extLst>
                </a:gridCol>
                <a:gridCol w="904775">
                  <a:extLst>
                    <a:ext uri="{9D8B030D-6E8A-4147-A177-3AD203B41FA5}">
                      <a16:colId xmlns:a16="http://schemas.microsoft.com/office/drawing/2014/main" val="564841988"/>
                    </a:ext>
                  </a:extLst>
                </a:gridCol>
                <a:gridCol w="837397">
                  <a:extLst>
                    <a:ext uri="{9D8B030D-6E8A-4147-A177-3AD203B41FA5}">
                      <a16:colId xmlns:a16="http://schemas.microsoft.com/office/drawing/2014/main" val="602321232"/>
                    </a:ext>
                  </a:extLst>
                </a:gridCol>
                <a:gridCol w="914400">
                  <a:extLst>
                    <a:ext uri="{9D8B030D-6E8A-4147-A177-3AD203B41FA5}">
                      <a16:colId xmlns:a16="http://schemas.microsoft.com/office/drawing/2014/main" val="3987394557"/>
                    </a:ext>
                  </a:extLst>
                </a:gridCol>
                <a:gridCol w="866274">
                  <a:extLst>
                    <a:ext uri="{9D8B030D-6E8A-4147-A177-3AD203B41FA5}">
                      <a16:colId xmlns:a16="http://schemas.microsoft.com/office/drawing/2014/main" val="59339630"/>
                    </a:ext>
                  </a:extLst>
                </a:gridCol>
                <a:gridCol w="856649">
                  <a:extLst>
                    <a:ext uri="{9D8B030D-6E8A-4147-A177-3AD203B41FA5}">
                      <a16:colId xmlns:a16="http://schemas.microsoft.com/office/drawing/2014/main" val="2001417253"/>
                    </a:ext>
                  </a:extLst>
                </a:gridCol>
                <a:gridCol w="1000879">
                  <a:extLst>
                    <a:ext uri="{9D8B030D-6E8A-4147-A177-3AD203B41FA5}">
                      <a16:colId xmlns:a16="http://schemas.microsoft.com/office/drawing/2014/main" val="4277894105"/>
                    </a:ext>
                  </a:extLst>
                </a:gridCol>
                <a:gridCol w="1179244">
                  <a:extLst>
                    <a:ext uri="{9D8B030D-6E8A-4147-A177-3AD203B41FA5}">
                      <a16:colId xmlns:a16="http://schemas.microsoft.com/office/drawing/2014/main" val="1753739200"/>
                    </a:ext>
                  </a:extLst>
                </a:gridCol>
              </a:tblGrid>
              <a:tr h="370840">
                <a:tc>
                  <a:txBody>
                    <a:bodyPr/>
                    <a:lstStyle/>
                    <a:p>
                      <a:r>
                        <a:rPr lang="en-GB" sz="1400" dirty="0">
                          <a:latin typeface="Arial" panose="020B0604020202020204" pitchFamily="34" charset="0"/>
                          <a:cs typeface="Arial" panose="020B0604020202020204" pitchFamily="34" charset="0"/>
                        </a:rPr>
                        <a:t>Report</a:t>
                      </a:r>
                    </a:p>
                  </a:txBody>
                  <a:tcPr/>
                </a:tc>
                <a:tc>
                  <a:txBody>
                    <a:bodyPr/>
                    <a:lstStyle/>
                    <a:p>
                      <a:pPr algn="ctr"/>
                      <a:r>
                        <a:rPr lang="en-GB" sz="1400" dirty="0">
                          <a:latin typeface="Arial" panose="020B0604020202020204" pitchFamily="34" charset="0"/>
                          <a:cs typeface="Arial" panose="020B0604020202020204" pitchFamily="34" charset="0"/>
                        </a:rPr>
                        <a:t>Oct-22</a:t>
                      </a:r>
                    </a:p>
                  </a:txBody>
                  <a:tcPr/>
                </a:tc>
                <a:tc>
                  <a:txBody>
                    <a:bodyPr/>
                    <a:lstStyle/>
                    <a:p>
                      <a:pPr algn="ctr"/>
                      <a:r>
                        <a:rPr lang="en-GB" sz="1400" dirty="0">
                          <a:latin typeface="Arial" panose="020B0604020202020204" pitchFamily="34" charset="0"/>
                          <a:cs typeface="Arial" panose="020B0604020202020204" pitchFamily="34" charset="0"/>
                        </a:rPr>
                        <a:t>Nov-22</a:t>
                      </a:r>
                    </a:p>
                  </a:txBody>
                  <a:tcPr/>
                </a:tc>
                <a:tc>
                  <a:txBody>
                    <a:bodyPr/>
                    <a:lstStyle/>
                    <a:p>
                      <a:pPr algn="ctr"/>
                      <a:r>
                        <a:rPr lang="en-GB" sz="1400" dirty="0">
                          <a:latin typeface="Arial" panose="020B0604020202020204" pitchFamily="34" charset="0"/>
                          <a:cs typeface="Arial" panose="020B0604020202020204" pitchFamily="34" charset="0"/>
                        </a:rPr>
                        <a:t>Dec-22</a:t>
                      </a:r>
                    </a:p>
                  </a:txBody>
                  <a:tcPr/>
                </a:tc>
                <a:tc>
                  <a:txBody>
                    <a:bodyPr/>
                    <a:lstStyle/>
                    <a:p>
                      <a:pPr algn="ctr"/>
                      <a:r>
                        <a:rPr lang="en-GB" sz="1400" dirty="0">
                          <a:latin typeface="Arial" panose="020B0604020202020204" pitchFamily="34" charset="0"/>
                          <a:cs typeface="Arial" panose="020B0604020202020204" pitchFamily="34" charset="0"/>
                        </a:rPr>
                        <a:t>Jan-23</a:t>
                      </a:r>
                    </a:p>
                  </a:txBody>
                  <a:tcPr/>
                </a:tc>
                <a:tc>
                  <a:txBody>
                    <a:bodyPr/>
                    <a:lstStyle/>
                    <a:p>
                      <a:pPr algn="ctr"/>
                      <a:r>
                        <a:rPr lang="en-GB" sz="1400" dirty="0">
                          <a:latin typeface="Arial" panose="020B0604020202020204" pitchFamily="34" charset="0"/>
                          <a:cs typeface="Arial" panose="020B0604020202020204" pitchFamily="34" charset="0"/>
                        </a:rPr>
                        <a:t>Feb-23</a:t>
                      </a:r>
                    </a:p>
                  </a:txBody>
                  <a:tcPr/>
                </a:tc>
                <a:tc>
                  <a:txBody>
                    <a:bodyPr/>
                    <a:lstStyle/>
                    <a:p>
                      <a:pPr algn="ctr"/>
                      <a:r>
                        <a:rPr lang="en-GB" sz="1400" dirty="0">
                          <a:latin typeface="Arial" panose="020B0604020202020204" pitchFamily="34" charset="0"/>
                          <a:cs typeface="Arial" panose="020B0604020202020204" pitchFamily="34" charset="0"/>
                        </a:rPr>
                        <a:t>Mar-23</a:t>
                      </a:r>
                    </a:p>
                  </a:txBody>
                  <a:tcPr/>
                </a:tc>
                <a:tc>
                  <a:txBody>
                    <a:bodyPr/>
                    <a:lstStyle/>
                    <a:p>
                      <a:pPr algn="ctr"/>
                      <a:r>
                        <a:rPr lang="en-GB" sz="1400" dirty="0">
                          <a:latin typeface="Arial" panose="020B0604020202020204" pitchFamily="34" charset="0"/>
                          <a:cs typeface="Arial" panose="020B0604020202020204" pitchFamily="34" charset="0"/>
                        </a:rPr>
                        <a:t>6-Month Trend</a:t>
                      </a:r>
                    </a:p>
                    <a:p>
                      <a:pPr algn="ct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18542511"/>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Meter Type Mismatch</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42,997</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44,297</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45,636</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45,200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45,712</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40,929</a:t>
                      </a:r>
                    </a:p>
                  </a:txBody>
                  <a:tcPr marL="6350" marR="6350" marT="6350" marB="0"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-5%</a:t>
                      </a:r>
                    </a:p>
                  </a:txBody>
                  <a:tcPr anchor="ctr"/>
                </a:tc>
                <a:extLst>
                  <a:ext uri="{0D108BD9-81ED-4DB2-BD59-A6C34878D82A}">
                    <a16:rowId xmlns:a16="http://schemas.microsoft.com/office/drawing/2014/main" val="3331807853"/>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No Meter MTC</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180,178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188,755</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194,799</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201,971</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211,779</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224,390</a:t>
                      </a:r>
                    </a:p>
                  </a:txBody>
                  <a:tcPr marL="6350" marR="6350" marT="6350" marB="0" anchor="ctr"/>
                </a:tc>
                <a:tc>
                  <a:txBody>
                    <a:bodyPr/>
                    <a:lstStyle/>
                    <a:p>
                      <a:pPr algn="ctr"/>
                      <a:r>
                        <a:rPr lang="en-GB" sz="1400" dirty="0">
                          <a:solidFill>
                            <a:srgbClr val="FF0000"/>
                          </a:solidFill>
                          <a:latin typeface="Arial" panose="020B0604020202020204" pitchFamily="34" charset="0"/>
                          <a:cs typeface="Arial" panose="020B0604020202020204" pitchFamily="34" charset="0"/>
                        </a:rPr>
                        <a:t>+25%</a:t>
                      </a:r>
                    </a:p>
                  </a:txBody>
                  <a:tcPr anchor="ctr"/>
                </a:tc>
                <a:extLst>
                  <a:ext uri="{0D108BD9-81ED-4DB2-BD59-A6C34878D82A}">
                    <a16:rowId xmlns:a16="http://schemas.microsoft.com/office/drawing/2014/main" val="1732498816"/>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Smart Meter Type/MTC Mismatch</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116,880</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161,870</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141,073</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144,127</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151,899</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159,757</a:t>
                      </a:r>
                    </a:p>
                  </a:txBody>
                  <a:tcPr marL="6350" marR="6350" marT="6350" marB="0" anchor="ctr"/>
                </a:tc>
                <a:tc>
                  <a:txBody>
                    <a:bodyPr/>
                    <a:lstStyle/>
                    <a:p>
                      <a:pPr algn="ctr"/>
                      <a:r>
                        <a:rPr lang="en-GB" sz="1400" dirty="0">
                          <a:solidFill>
                            <a:srgbClr val="FF0000"/>
                          </a:solidFill>
                          <a:latin typeface="Arial" panose="020B0604020202020204" pitchFamily="34" charset="0"/>
                          <a:cs typeface="Arial" panose="020B0604020202020204" pitchFamily="34" charset="0"/>
                        </a:rPr>
                        <a:t>+37%</a:t>
                      </a:r>
                    </a:p>
                  </a:txBody>
                  <a:tcPr anchor="ctr"/>
                </a:tc>
                <a:extLst>
                  <a:ext uri="{0D108BD9-81ED-4DB2-BD59-A6C34878D82A}">
                    <a16:rowId xmlns:a16="http://schemas.microsoft.com/office/drawing/2014/main" val="1174998287"/>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Invalid MAP ID</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4,940</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4,855</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4,638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4,584</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4,479</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4,119</a:t>
                      </a:r>
                    </a:p>
                  </a:txBody>
                  <a:tcPr marL="6350" marR="6350" marT="6350" marB="0" anchor="ctr"/>
                </a:tc>
                <a:tc>
                  <a:txBody>
                    <a:bodyPr/>
                    <a:lstStyle/>
                    <a:p>
                      <a:pPr algn="ctr"/>
                      <a:r>
                        <a:rPr lang="en-GB" sz="1400" dirty="0">
                          <a:latin typeface="Arial" panose="020B0604020202020204" pitchFamily="34" charset="0"/>
                          <a:cs typeface="Arial" panose="020B0604020202020204" pitchFamily="34" charset="0"/>
                        </a:rPr>
                        <a:t>-17%</a:t>
                      </a:r>
                    </a:p>
                  </a:txBody>
                  <a:tcPr anchor="ctr"/>
                </a:tc>
                <a:extLst>
                  <a:ext uri="{0D108BD9-81ED-4DB2-BD59-A6C34878D82A}">
                    <a16:rowId xmlns:a16="http://schemas.microsoft.com/office/drawing/2014/main" val="658467381"/>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Plot Address Energised (Supplier)</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20,194</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20,477</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23,848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24,238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22,066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21,905</a:t>
                      </a:r>
                    </a:p>
                  </a:txBody>
                  <a:tcPr marL="6350" marR="6350" marT="6350" marB="0" anchor="ctr"/>
                </a:tc>
                <a:tc>
                  <a:txBody>
                    <a:bodyPr/>
                    <a:lstStyle/>
                    <a:p>
                      <a:pPr algn="ctr"/>
                      <a:r>
                        <a:rPr lang="en-GB" sz="1400" dirty="0">
                          <a:solidFill>
                            <a:srgbClr val="FF0000"/>
                          </a:solidFill>
                          <a:latin typeface="Arial" panose="020B0604020202020204" pitchFamily="34" charset="0"/>
                          <a:cs typeface="Arial" panose="020B0604020202020204" pitchFamily="34" charset="0"/>
                        </a:rPr>
                        <a:t>+8%</a:t>
                      </a:r>
                    </a:p>
                  </a:txBody>
                  <a:tcPr anchor="ctr"/>
                </a:tc>
                <a:extLst>
                  <a:ext uri="{0D108BD9-81ED-4DB2-BD59-A6C34878D82A}">
                    <a16:rowId xmlns:a16="http://schemas.microsoft.com/office/drawing/2014/main" val="194849693"/>
                  </a:ext>
                </a:extLst>
              </a:tr>
              <a:tr h="370840">
                <a:tc>
                  <a:txBody>
                    <a:bodyPr/>
                    <a:lstStyle/>
                    <a:p>
                      <a:pPr algn="l" fontAlgn="b"/>
                      <a:r>
                        <a:rPr lang="en-GB" sz="1400" b="0" u="none" strike="noStrike" dirty="0">
                          <a:solidFill>
                            <a:srgbClr val="000000"/>
                          </a:solidFill>
                          <a:effectLst/>
                          <a:latin typeface="Arial" panose="020B0604020202020204" pitchFamily="34" charset="0"/>
                          <a:cs typeface="Arial" panose="020B0604020202020204" pitchFamily="34" charset="0"/>
                        </a:rPr>
                        <a:t>Plot Address De-Energised (Supplier)</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algn="ctr" fontAlgn="b"/>
                      <a:r>
                        <a:rPr lang="en-GB" sz="1400" b="0" u="none" strike="noStrike" dirty="0">
                          <a:solidFill>
                            <a:srgbClr val="000000"/>
                          </a:solidFill>
                          <a:effectLst/>
                          <a:latin typeface="Arial" panose="020B0604020202020204" pitchFamily="34" charset="0"/>
                          <a:cs typeface="Arial" panose="020B0604020202020204" pitchFamily="34" charset="0"/>
                        </a:rPr>
                        <a:t>10,726</a:t>
                      </a:r>
                      <a:endParaRPr lang="en-GB" sz="1400" b="0" i="0" u="none" strike="noStrike" dirty="0">
                        <a:solidFill>
                          <a:srgbClr val="000000"/>
                        </a:solidFill>
                        <a:effectLst/>
                        <a:latin typeface="Arial" panose="020B0604020202020204" pitchFamily="34" charset="0"/>
                        <a:cs typeface="Arial" panose="020B0604020202020204" pitchFamily="34" charset="0"/>
                      </a:endParaRP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10,390</a:t>
                      </a:r>
                    </a:p>
                  </a:txBody>
                  <a:tcPr anchor="ctr"/>
                </a:tc>
                <a:tc>
                  <a:txBody>
                    <a:bodyPr/>
                    <a:lstStyle/>
                    <a:p>
                      <a:pPr algn="ctr"/>
                      <a:r>
                        <a:rPr lang="en-GB" sz="1400" dirty="0">
                          <a:latin typeface="Arial" panose="020B0604020202020204" pitchFamily="34" charset="0"/>
                          <a:cs typeface="Arial" panose="020B0604020202020204" pitchFamily="34" charset="0"/>
                        </a:rPr>
                        <a:t>14,851</a:t>
                      </a:r>
                    </a:p>
                  </a:txBody>
                  <a:tcPr anchor="ctr"/>
                </a:tc>
                <a:tc>
                  <a:txBody>
                    <a:bodyPr/>
                    <a:lstStyle/>
                    <a:p>
                      <a:pPr algn="ctr"/>
                      <a:r>
                        <a:rPr lang="en-GB" sz="1400" dirty="0">
                          <a:latin typeface="Arial" panose="020B0604020202020204" pitchFamily="34" charset="0"/>
                          <a:cs typeface="Arial" panose="020B0604020202020204" pitchFamily="34" charset="0"/>
                        </a:rPr>
                        <a:t>15,476</a:t>
                      </a:r>
                    </a:p>
                  </a:txBody>
                  <a:tcPr anchor="ctr"/>
                </a:tc>
                <a:tc>
                  <a:txBody>
                    <a:bodyPr/>
                    <a:lstStyle/>
                    <a:p>
                      <a:pPr algn="ctr"/>
                      <a:r>
                        <a:rPr lang="en-GB" sz="1400" dirty="0">
                          <a:latin typeface="Arial" panose="020B0604020202020204" pitchFamily="34" charset="0"/>
                          <a:cs typeface="Arial" panose="020B0604020202020204" pitchFamily="34" charset="0"/>
                        </a:rPr>
                        <a:t>12,539</a:t>
                      </a:r>
                    </a:p>
                  </a:txBody>
                  <a:tcPr anchor="ctr"/>
                </a:tc>
                <a:tc>
                  <a:txBody>
                    <a:bodyPr/>
                    <a:lstStyle/>
                    <a:p>
                      <a:pPr algn="ctr"/>
                      <a:r>
                        <a:rPr lang="en-GB" sz="1400" dirty="0">
                          <a:latin typeface="Arial" panose="020B0604020202020204" pitchFamily="34" charset="0"/>
                          <a:cs typeface="Arial" panose="020B0604020202020204" pitchFamily="34" charset="0"/>
                        </a:rPr>
                        <a:t>11,659</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solidFill>
                            <a:srgbClr val="FF0000"/>
                          </a:solidFill>
                          <a:latin typeface="Arial" panose="020B0604020202020204" pitchFamily="34" charset="0"/>
                          <a:cs typeface="Arial" panose="020B0604020202020204" pitchFamily="34" charset="0"/>
                        </a:rPr>
                        <a:t>+9%</a:t>
                      </a:r>
                    </a:p>
                  </a:txBody>
                  <a:tcPr anchor="ctr"/>
                </a:tc>
                <a:extLst>
                  <a:ext uri="{0D108BD9-81ED-4DB2-BD59-A6C34878D82A}">
                    <a16:rowId xmlns:a16="http://schemas.microsoft.com/office/drawing/2014/main" val="1521493554"/>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Plot Address Energised (DNO)</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algn="ctr" fontAlgn="b"/>
                      <a:r>
                        <a:rPr lang="en-GB" sz="1400" b="0" u="none" strike="noStrike" kern="1200" dirty="0">
                          <a:solidFill>
                            <a:srgbClr val="000000"/>
                          </a:solidFill>
                          <a:effectLst/>
                          <a:latin typeface="Arial" panose="020B0604020202020204" pitchFamily="34" charset="0"/>
                          <a:cs typeface="Arial" panose="020B0604020202020204" pitchFamily="34" charset="0"/>
                        </a:rPr>
                        <a:t>13,038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12,831</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12,883</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12,967</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12,938</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12,807</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-7%</a:t>
                      </a:r>
                    </a:p>
                  </a:txBody>
                  <a:tcPr anchor="ctr"/>
                </a:tc>
                <a:extLst>
                  <a:ext uri="{0D108BD9-81ED-4DB2-BD59-A6C34878D82A}">
                    <a16:rowId xmlns:a16="http://schemas.microsoft.com/office/drawing/2014/main" val="548400892"/>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Plot Address De-Energised (DNO)</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algn="ctr" fontAlgn="b"/>
                      <a:r>
                        <a:rPr lang="en-GB" sz="1400" b="0" u="none" strike="noStrike" kern="1200" dirty="0">
                          <a:solidFill>
                            <a:srgbClr val="000000"/>
                          </a:solidFill>
                          <a:effectLst/>
                          <a:latin typeface="Arial" panose="020B0604020202020204" pitchFamily="34" charset="0"/>
                          <a:cs typeface="Arial" panose="020B0604020202020204" pitchFamily="34" charset="0"/>
                        </a:rPr>
                        <a:t>5,402</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4,739</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4,969</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5,009</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4,857</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4,119</a:t>
                      </a:r>
                    </a:p>
                  </a:txBody>
                  <a:tcPr anchor="ct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400" dirty="0">
                          <a:latin typeface="Arial" panose="020B0604020202020204" pitchFamily="34" charset="0"/>
                          <a:cs typeface="Arial" panose="020B0604020202020204" pitchFamily="34" charset="0"/>
                        </a:rPr>
                        <a:t>-24%</a:t>
                      </a:r>
                    </a:p>
                  </a:txBody>
                  <a:tcPr anchor="ctr"/>
                </a:tc>
                <a:extLst>
                  <a:ext uri="{0D108BD9-81ED-4DB2-BD59-A6C34878D82A}">
                    <a16:rowId xmlns:a16="http://schemas.microsoft.com/office/drawing/2014/main" val="4210230973"/>
                  </a:ext>
                </a:extLst>
              </a:tr>
            </a:tbl>
          </a:graphicData>
        </a:graphic>
      </p:graphicFrame>
    </p:spTree>
    <p:extLst>
      <p:ext uri="{BB962C8B-B14F-4D97-AF65-F5344CB8AC3E}">
        <p14:creationId xmlns:p14="http://schemas.microsoft.com/office/powerpoint/2010/main" val="37769511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BA7-1813-4921-958E-E533DC416C6C}"/>
              </a:ext>
            </a:extLst>
          </p:cNvPr>
          <p:cNvSpPr>
            <a:spLocks noGrp="1"/>
          </p:cNvSpPr>
          <p:nvPr>
            <p:ph type="ctrTitle"/>
          </p:nvPr>
        </p:nvSpPr>
        <p:spPr>
          <a:xfrm>
            <a:off x="2382253" y="675436"/>
            <a:ext cx="9144000" cy="678445"/>
          </a:xfrm>
        </p:spPr>
        <p:txBody>
          <a:bodyPr>
            <a:normAutofit/>
          </a:bodyPr>
          <a:lstStyle/>
          <a:p>
            <a:r>
              <a:rPr lang="en-GB" sz="2400" dirty="0"/>
              <a:t>Update on Non-</a:t>
            </a:r>
            <a:r>
              <a:rPr lang="en-GB" sz="2400" dirty="0" err="1"/>
              <a:t>rel</a:t>
            </a:r>
            <a:r>
              <a:rPr lang="en-GB" sz="2400" dirty="0"/>
              <a:t> Reports (2/2)</a:t>
            </a:r>
          </a:p>
        </p:txBody>
      </p:sp>
      <p:graphicFrame>
        <p:nvGraphicFramePr>
          <p:cNvPr id="4" name="Table 4">
            <a:extLst>
              <a:ext uri="{FF2B5EF4-FFF2-40B4-BE49-F238E27FC236}">
                <a16:creationId xmlns:a16="http://schemas.microsoft.com/office/drawing/2014/main" id="{E356A1CB-432C-436E-A112-7D00B70F66D2}"/>
              </a:ext>
            </a:extLst>
          </p:cNvPr>
          <p:cNvGraphicFramePr>
            <a:graphicFrameLocks noGrp="1"/>
          </p:cNvGraphicFramePr>
          <p:nvPr/>
        </p:nvGraphicFramePr>
        <p:xfrm>
          <a:off x="2021304" y="1736121"/>
          <a:ext cx="9504949" cy="2509520"/>
        </p:xfrm>
        <a:graphic>
          <a:graphicData uri="http://schemas.openxmlformats.org/drawingml/2006/table">
            <a:tbl>
              <a:tblPr firstRow="1" bandRow="1">
                <a:tableStyleId>{21E4AEA4-8DFA-4A89-87EB-49C32662AFE0}</a:tableStyleId>
              </a:tblPr>
              <a:tblGrid>
                <a:gridCol w="2945331">
                  <a:extLst>
                    <a:ext uri="{9D8B030D-6E8A-4147-A177-3AD203B41FA5}">
                      <a16:colId xmlns:a16="http://schemas.microsoft.com/office/drawing/2014/main" val="2813081192"/>
                    </a:ext>
                  </a:extLst>
                </a:gridCol>
                <a:gridCol w="904775">
                  <a:extLst>
                    <a:ext uri="{9D8B030D-6E8A-4147-A177-3AD203B41FA5}">
                      <a16:colId xmlns:a16="http://schemas.microsoft.com/office/drawing/2014/main" val="564841988"/>
                    </a:ext>
                  </a:extLst>
                </a:gridCol>
                <a:gridCol w="837397">
                  <a:extLst>
                    <a:ext uri="{9D8B030D-6E8A-4147-A177-3AD203B41FA5}">
                      <a16:colId xmlns:a16="http://schemas.microsoft.com/office/drawing/2014/main" val="602321232"/>
                    </a:ext>
                  </a:extLst>
                </a:gridCol>
                <a:gridCol w="914400">
                  <a:extLst>
                    <a:ext uri="{9D8B030D-6E8A-4147-A177-3AD203B41FA5}">
                      <a16:colId xmlns:a16="http://schemas.microsoft.com/office/drawing/2014/main" val="3987394557"/>
                    </a:ext>
                  </a:extLst>
                </a:gridCol>
                <a:gridCol w="866274">
                  <a:extLst>
                    <a:ext uri="{9D8B030D-6E8A-4147-A177-3AD203B41FA5}">
                      <a16:colId xmlns:a16="http://schemas.microsoft.com/office/drawing/2014/main" val="59339630"/>
                    </a:ext>
                  </a:extLst>
                </a:gridCol>
                <a:gridCol w="856649">
                  <a:extLst>
                    <a:ext uri="{9D8B030D-6E8A-4147-A177-3AD203B41FA5}">
                      <a16:colId xmlns:a16="http://schemas.microsoft.com/office/drawing/2014/main" val="2001417253"/>
                    </a:ext>
                  </a:extLst>
                </a:gridCol>
                <a:gridCol w="1000879">
                  <a:extLst>
                    <a:ext uri="{9D8B030D-6E8A-4147-A177-3AD203B41FA5}">
                      <a16:colId xmlns:a16="http://schemas.microsoft.com/office/drawing/2014/main" val="4277894105"/>
                    </a:ext>
                  </a:extLst>
                </a:gridCol>
                <a:gridCol w="1179244">
                  <a:extLst>
                    <a:ext uri="{9D8B030D-6E8A-4147-A177-3AD203B41FA5}">
                      <a16:colId xmlns:a16="http://schemas.microsoft.com/office/drawing/2014/main" val="1753739200"/>
                    </a:ext>
                  </a:extLst>
                </a:gridCol>
              </a:tblGrid>
              <a:tr h="370840">
                <a:tc>
                  <a:txBody>
                    <a:bodyPr/>
                    <a:lstStyle/>
                    <a:p>
                      <a:r>
                        <a:rPr lang="en-GB" sz="1400" dirty="0">
                          <a:latin typeface="Arial" panose="020B0604020202020204" pitchFamily="34" charset="0"/>
                          <a:cs typeface="Arial" panose="020B0604020202020204" pitchFamily="34" charset="0"/>
                        </a:rPr>
                        <a:t>Report</a:t>
                      </a:r>
                    </a:p>
                  </a:txBody>
                  <a:tcPr/>
                </a:tc>
                <a:tc>
                  <a:txBody>
                    <a:bodyPr/>
                    <a:lstStyle/>
                    <a:p>
                      <a:pPr algn="ctr"/>
                      <a:r>
                        <a:rPr lang="en-GB" sz="1400" dirty="0">
                          <a:latin typeface="Arial" panose="020B0604020202020204" pitchFamily="34" charset="0"/>
                          <a:cs typeface="Arial" panose="020B0604020202020204" pitchFamily="34" charset="0"/>
                        </a:rPr>
                        <a:t>Oct-22</a:t>
                      </a:r>
                    </a:p>
                  </a:txBody>
                  <a:tcPr/>
                </a:tc>
                <a:tc>
                  <a:txBody>
                    <a:bodyPr/>
                    <a:lstStyle/>
                    <a:p>
                      <a:pPr algn="ctr"/>
                      <a:r>
                        <a:rPr lang="en-GB" sz="1400" dirty="0">
                          <a:latin typeface="Arial" panose="020B0604020202020204" pitchFamily="34" charset="0"/>
                          <a:cs typeface="Arial" panose="020B0604020202020204" pitchFamily="34" charset="0"/>
                        </a:rPr>
                        <a:t>Nov-22</a:t>
                      </a:r>
                    </a:p>
                  </a:txBody>
                  <a:tcPr/>
                </a:tc>
                <a:tc>
                  <a:txBody>
                    <a:bodyPr/>
                    <a:lstStyle/>
                    <a:p>
                      <a:pPr algn="ctr"/>
                      <a:r>
                        <a:rPr lang="en-GB" sz="1400" dirty="0">
                          <a:latin typeface="Arial" panose="020B0604020202020204" pitchFamily="34" charset="0"/>
                          <a:cs typeface="Arial" panose="020B0604020202020204" pitchFamily="34" charset="0"/>
                        </a:rPr>
                        <a:t>Dec-22</a:t>
                      </a:r>
                    </a:p>
                  </a:txBody>
                  <a:tcPr/>
                </a:tc>
                <a:tc>
                  <a:txBody>
                    <a:bodyPr/>
                    <a:lstStyle/>
                    <a:p>
                      <a:pPr algn="ctr"/>
                      <a:r>
                        <a:rPr lang="en-GB" sz="1400" dirty="0">
                          <a:latin typeface="Arial" panose="020B0604020202020204" pitchFamily="34" charset="0"/>
                          <a:cs typeface="Arial" panose="020B0604020202020204" pitchFamily="34" charset="0"/>
                        </a:rPr>
                        <a:t>Jan-23</a:t>
                      </a:r>
                    </a:p>
                  </a:txBody>
                  <a:tcPr/>
                </a:tc>
                <a:tc>
                  <a:txBody>
                    <a:bodyPr/>
                    <a:lstStyle/>
                    <a:p>
                      <a:pPr algn="ctr"/>
                      <a:r>
                        <a:rPr lang="en-GB" sz="1400" dirty="0">
                          <a:latin typeface="Arial" panose="020B0604020202020204" pitchFamily="34" charset="0"/>
                          <a:cs typeface="Arial" panose="020B0604020202020204" pitchFamily="34" charset="0"/>
                        </a:rPr>
                        <a:t>Feb-23</a:t>
                      </a:r>
                    </a:p>
                  </a:txBody>
                  <a:tcPr/>
                </a:tc>
                <a:tc>
                  <a:txBody>
                    <a:bodyPr/>
                    <a:lstStyle/>
                    <a:p>
                      <a:pPr algn="ctr"/>
                      <a:r>
                        <a:rPr lang="en-GB" sz="1400" dirty="0">
                          <a:latin typeface="Arial" panose="020B0604020202020204" pitchFamily="34" charset="0"/>
                          <a:cs typeface="Arial" panose="020B0604020202020204" pitchFamily="34" charset="0"/>
                        </a:rPr>
                        <a:t>Mar-23</a:t>
                      </a:r>
                    </a:p>
                  </a:txBody>
                  <a:tcPr/>
                </a:tc>
                <a:tc>
                  <a:txBody>
                    <a:bodyPr/>
                    <a:lstStyle/>
                    <a:p>
                      <a:pPr algn="ctr"/>
                      <a:r>
                        <a:rPr lang="en-GB" sz="1400" dirty="0">
                          <a:latin typeface="Arial" panose="020B0604020202020204" pitchFamily="34" charset="0"/>
                          <a:cs typeface="Arial" panose="020B0604020202020204" pitchFamily="34" charset="0"/>
                        </a:rPr>
                        <a:t>6-Month Trend</a:t>
                      </a:r>
                    </a:p>
                    <a:p>
                      <a:pPr algn="ctr"/>
                      <a:endParaRPr lang="en-GB"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18542511"/>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Disconnected MPANs/Active Relationships</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1,706</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1,700</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u="none" strike="noStrike" kern="1200" dirty="0">
                          <a:solidFill>
                            <a:srgbClr val="000000"/>
                          </a:solidFill>
                          <a:effectLst/>
                          <a:latin typeface="Arial" panose="020B0604020202020204" pitchFamily="34" charset="0"/>
                          <a:cs typeface="Arial" panose="020B0604020202020204" pitchFamily="34" charset="0"/>
                        </a:rPr>
                        <a:t>1,698</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1,698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1,698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1,698</a:t>
                      </a:r>
                    </a:p>
                  </a:txBody>
                  <a:tcPr marL="6350" marR="6350" marT="6350" marB="0" anchor="ctr"/>
                </a:tc>
                <a:tc>
                  <a:txBody>
                    <a:bodyPr/>
                    <a:lstStyle/>
                    <a:p>
                      <a:pPr algn="ctr"/>
                      <a:r>
                        <a:rPr lang="en-GB" sz="1400" dirty="0">
                          <a:latin typeface="Arial" panose="020B0604020202020204" pitchFamily="34" charset="0"/>
                          <a:cs typeface="Arial" panose="020B0604020202020204" pitchFamily="34" charset="0"/>
                        </a:rPr>
                        <a:t>-1%</a:t>
                      </a:r>
                    </a:p>
                  </a:txBody>
                  <a:tcPr anchor="ctr"/>
                </a:tc>
                <a:extLst>
                  <a:ext uri="{0D108BD9-81ED-4DB2-BD59-A6C34878D82A}">
                    <a16:rowId xmlns:a16="http://schemas.microsoft.com/office/drawing/2014/main" val="2185438447"/>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Unrestricted SSC/Active Relationships Flag</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1,439</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1,474</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1,358</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1,364</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1,396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1,528</a:t>
                      </a:r>
                    </a:p>
                  </a:txBody>
                  <a:tcPr marL="6350" marR="6350" marT="6350" marB="0" anchor="ctr"/>
                </a:tc>
                <a:tc>
                  <a:txBody>
                    <a:bodyPr/>
                    <a:lstStyle/>
                    <a:p>
                      <a:pPr algn="ctr"/>
                      <a:r>
                        <a:rPr lang="en-GB" sz="1400" dirty="0">
                          <a:solidFill>
                            <a:srgbClr val="FF0000"/>
                          </a:solidFill>
                          <a:latin typeface="Arial" panose="020B0604020202020204" pitchFamily="34" charset="0"/>
                          <a:cs typeface="Arial" panose="020B0604020202020204" pitchFamily="34" charset="0"/>
                        </a:rPr>
                        <a:t>+6%</a:t>
                      </a:r>
                    </a:p>
                  </a:txBody>
                  <a:tcPr anchor="ctr"/>
                </a:tc>
                <a:extLst>
                  <a:ext uri="{0D108BD9-81ED-4DB2-BD59-A6C34878D82A}">
                    <a16:rowId xmlns:a16="http://schemas.microsoft.com/office/drawing/2014/main" val="3331807853"/>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Invalid </a:t>
                      </a:r>
                      <a:r>
                        <a:rPr lang="en-GB" sz="1400" b="0" u="none" strike="noStrike" kern="1200" dirty="0" err="1">
                          <a:solidFill>
                            <a:srgbClr val="000000"/>
                          </a:solidFill>
                          <a:effectLst/>
                          <a:latin typeface="Arial" panose="020B0604020202020204" pitchFamily="34" charset="0"/>
                          <a:cs typeface="Arial" panose="020B0604020202020204" pitchFamily="34" charset="0"/>
                        </a:rPr>
                        <a:t>Topline</a:t>
                      </a:r>
                      <a:r>
                        <a:rPr lang="en-GB" sz="1400" b="0" u="none" strike="noStrike" kern="1200" dirty="0">
                          <a:solidFill>
                            <a:srgbClr val="000000"/>
                          </a:solidFill>
                          <a:effectLst/>
                          <a:latin typeface="Arial" panose="020B0604020202020204" pitchFamily="34" charset="0"/>
                          <a:cs typeface="Arial" panose="020B0604020202020204" pitchFamily="34" charset="0"/>
                        </a:rPr>
                        <a:t> (Supplier)</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1,856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1,831</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1,780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1,774</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1,770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1,776</a:t>
                      </a:r>
                    </a:p>
                  </a:txBody>
                  <a:tcPr marL="6350" marR="6350" marT="6350" marB="0" anchor="ctr"/>
                </a:tc>
                <a:tc>
                  <a:txBody>
                    <a:bodyPr/>
                    <a:lstStyle/>
                    <a:p>
                      <a:pPr algn="ctr"/>
                      <a:r>
                        <a:rPr lang="en-GB" sz="1400" dirty="0">
                          <a:solidFill>
                            <a:schemeClr val="tx1"/>
                          </a:solidFill>
                          <a:latin typeface="Arial" panose="020B0604020202020204" pitchFamily="34" charset="0"/>
                          <a:cs typeface="Arial" panose="020B0604020202020204" pitchFamily="34" charset="0"/>
                        </a:rPr>
                        <a:t>-4%</a:t>
                      </a:r>
                    </a:p>
                  </a:txBody>
                  <a:tcPr anchor="ctr"/>
                </a:tc>
                <a:extLst>
                  <a:ext uri="{0D108BD9-81ED-4DB2-BD59-A6C34878D82A}">
                    <a16:rowId xmlns:a16="http://schemas.microsoft.com/office/drawing/2014/main" val="1732498816"/>
                  </a:ext>
                </a:extLst>
              </a:tr>
              <a:tr h="370840">
                <a:tc>
                  <a:txBody>
                    <a:bodyPr/>
                    <a:lstStyle/>
                    <a:p>
                      <a:pPr algn="l" fontAlgn="b"/>
                      <a:r>
                        <a:rPr lang="en-GB" sz="1400" b="0" u="none" strike="noStrike" kern="1200" dirty="0">
                          <a:solidFill>
                            <a:srgbClr val="000000"/>
                          </a:solidFill>
                          <a:effectLst/>
                          <a:latin typeface="Arial" panose="020B0604020202020204" pitchFamily="34" charset="0"/>
                          <a:cs typeface="Arial" panose="020B0604020202020204" pitchFamily="34" charset="0"/>
                        </a:rPr>
                        <a:t>Invalid </a:t>
                      </a:r>
                      <a:r>
                        <a:rPr lang="en-GB" sz="1400" b="0" u="none" strike="noStrike" kern="1200" dirty="0" err="1">
                          <a:solidFill>
                            <a:srgbClr val="000000"/>
                          </a:solidFill>
                          <a:effectLst/>
                          <a:latin typeface="Arial" panose="020B0604020202020204" pitchFamily="34" charset="0"/>
                          <a:cs typeface="Arial" panose="020B0604020202020204" pitchFamily="34" charset="0"/>
                        </a:rPr>
                        <a:t>Topline</a:t>
                      </a:r>
                      <a:r>
                        <a:rPr lang="en-GB" sz="1400" b="0" u="none" strike="noStrike" kern="1200" dirty="0">
                          <a:solidFill>
                            <a:srgbClr val="000000"/>
                          </a:solidFill>
                          <a:effectLst/>
                          <a:latin typeface="Arial" panose="020B0604020202020204" pitchFamily="34" charset="0"/>
                          <a:cs typeface="Arial" panose="020B0604020202020204" pitchFamily="34" charset="0"/>
                        </a:rPr>
                        <a:t> (DNO)</a:t>
                      </a:r>
                      <a:endParaRPr lang="en-GB" sz="1400" b="0" i="0" u="none" strike="noStrike" kern="1200" dirty="0">
                        <a:solidFill>
                          <a:srgbClr val="000000"/>
                        </a:solidFill>
                        <a:effectLst/>
                        <a:latin typeface="Arial" panose="020B0604020202020204" pitchFamily="34" charset="0"/>
                        <a:ea typeface="+mn-ea"/>
                        <a:cs typeface="Arial" panose="020B0604020202020204" pitchFamily="34" charset="0"/>
                      </a:endParaRPr>
                    </a:p>
                  </a:txBody>
                  <a:tcPr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33,046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36,163</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33,860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34,300</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34,116</a:t>
                      </a:r>
                    </a:p>
                  </a:txBody>
                  <a:tcPr marL="6350" marR="6350" marT="6350" marB="0" anchor="ctr"/>
                </a:tc>
                <a:tc>
                  <a:txBody>
                    <a:bodyPr/>
                    <a:lstStyle/>
                    <a:p>
                      <a:pPr marL="0" algn="ctr" defTabSz="914400" rtl="0" eaLnBrk="1" fontAlgn="b" latinLnBrk="0" hangingPunct="1"/>
                      <a:r>
                        <a:rPr lang="en-GB" sz="1400" b="0" i="0" u="none" strike="noStrike" kern="1200" dirty="0">
                          <a:solidFill>
                            <a:srgbClr val="000000"/>
                          </a:solidFill>
                          <a:effectLst/>
                          <a:latin typeface="Arial" panose="020B0604020202020204" pitchFamily="34" charset="0"/>
                          <a:ea typeface="+mn-ea"/>
                          <a:cs typeface="Arial" panose="020B0604020202020204" pitchFamily="34" charset="0"/>
                        </a:rPr>
                        <a:t>34,946</a:t>
                      </a:r>
                    </a:p>
                  </a:txBody>
                  <a:tcPr marL="6350" marR="6350" marT="6350" marB="0" anchor="ctr"/>
                </a:tc>
                <a:tc>
                  <a:txBody>
                    <a:bodyPr/>
                    <a:lstStyle/>
                    <a:p>
                      <a:pPr algn="ctr"/>
                      <a:r>
                        <a:rPr lang="en-GB" sz="1400" dirty="0">
                          <a:solidFill>
                            <a:srgbClr val="FF0000"/>
                          </a:solidFill>
                          <a:latin typeface="Arial" panose="020B0604020202020204" pitchFamily="34" charset="0"/>
                          <a:cs typeface="Arial" panose="020B0604020202020204" pitchFamily="34" charset="0"/>
                        </a:rPr>
                        <a:t>+6%</a:t>
                      </a:r>
                    </a:p>
                  </a:txBody>
                  <a:tcPr anchor="ctr"/>
                </a:tc>
                <a:extLst>
                  <a:ext uri="{0D108BD9-81ED-4DB2-BD59-A6C34878D82A}">
                    <a16:rowId xmlns:a16="http://schemas.microsoft.com/office/drawing/2014/main" val="1174998287"/>
                  </a:ext>
                </a:extLst>
              </a:tr>
            </a:tbl>
          </a:graphicData>
        </a:graphic>
      </p:graphicFrame>
    </p:spTree>
    <p:extLst>
      <p:ext uri="{BB962C8B-B14F-4D97-AF65-F5344CB8AC3E}">
        <p14:creationId xmlns:p14="http://schemas.microsoft.com/office/powerpoint/2010/main" val="3945463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p:txBody>
          <a:bodyPr/>
          <a:lstStyle/>
          <a:p>
            <a:r>
              <a:rPr lang="en-GB"/>
              <a:t>3. Switch meter read – guidance document</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6051924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B05585-11F3-43A2-A75F-4BCA6B2B121E}"/>
              </a:ext>
            </a:extLst>
          </p:cNvPr>
          <p:cNvSpPr>
            <a:spLocks noGrp="1"/>
          </p:cNvSpPr>
          <p:nvPr>
            <p:ph type="ctrTitle"/>
          </p:nvPr>
        </p:nvSpPr>
        <p:spPr>
          <a:xfrm>
            <a:off x="622736" y="468923"/>
            <a:ext cx="6059063" cy="1073544"/>
          </a:xfrm>
        </p:spPr>
        <p:txBody>
          <a:bodyPr/>
          <a:lstStyle/>
          <a:p>
            <a:r>
              <a:rPr lang="en-GB"/>
              <a:t>SWITCH METER READING GUIDANCE </a:t>
            </a:r>
          </a:p>
        </p:txBody>
      </p:sp>
      <p:sp>
        <p:nvSpPr>
          <p:cNvPr id="2" name="TextBox 1">
            <a:extLst>
              <a:ext uri="{FF2B5EF4-FFF2-40B4-BE49-F238E27FC236}">
                <a16:creationId xmlns:a16="http://schemas.microsoft.com/office/drawing/2014/main" id="{EC833A14-0B44-4F3A-AC96-8533C0532EAA}"/>
              </a:ext>
            </a:extLst>
          </p:cNvPr>
          <p:cNvSpPr txBox="1"/>
          <p:nvPr/>
        </p:nvSpPr>
        <p:spPr>
          <a:xfrm>
            <a:off x="773723" y="1887415"/>
            <a:ext cx="6400799"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Many market participants struggle to meet their Switch Meter Readings obligations.  We think the complexity of the process may be a factor. We have produced </a:t>
            </a:r>
            <a:r>
              <a:rPr kumimoji="0" lang="en-GB" sz="16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draft guidance </a:t>
            </a:r>
            <a:r>
              <a:rPr kumimoji="0" lang="en-GB"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to help operational teams understand what they need to do.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This presents information within Schedule 30 of the REC in a simpler way, as well as hints and tips based on input from industry participants.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We want to get feedback on this before it is updated and finalised from the RIG, asking the following 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 Are there potential pitfalls we have missed or other issues we should cover?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2. Is this guidance pitched at the right level to be helpful to your operational teams?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74821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Switch meter reads guidance</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a:xfrm>
            <a:off x="517228" y="4895267"/>
            <a:ext cx="6059063" cy="1009073"/>
          </a:xfrm>
        </p:spPr>
        <p:txBody>
          <a:bodyPr/>
          <a:lstStyle/>
          <a:p>
            <a:r>
              <a:rPr lang="en-GB"/>
              <a:t>Schedule 30 section C: switch meter reading problems  </a:t>
            </a:r>
          </a:p>
        </p:txBody>
      </p:sp>
    </p:spTree>
    <p:extLst>
      <p:ext uri="{BB962C8B-B14F-4D97-AF65-F5344CB8AC3E}">
        <p14:creationId xmlns:p14="http://schemas.microsoft.com/office/powerpoint/2010/main" val="2392460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reeform 5"/>
          <p:cNvSpPr>
            <a:spLocks/>
          </p:cNvSpPr>
          <p:nvPr/>
        </p:nvSpPr>
        <p:spPr bwMode="auto">
          <a:xfrm flipH="1">
            <a:off x="2239055" y="1927398"/>
            <a:ext cx="2184442" cy="4383350"/>
          </a:xfrm>
          <a:custGeom>
            <a:avLst/>
            <a:gdLst>
              <a:gd name="T0" fmla="*/ 761 w 761"/>
              <a:gd name="T1" fmla="*/ 1493 h 1528"/>
              <a:gd name="T2" fmla="*/ 709 w 761"/>
              <a:gd name="T3" fmla="*/ 1458 h 1528"/>
              <a:gd name="T4" fmla="*/ 709 w 761"/>
              <a:gd name="T5" fmla="*/ 1486 h 1528"/>
              <a:gd name="T6" fmla="*/ 13 w 761"/>
              <a:gd name="T7" fmla="*/ 761 h 1528"/>
              <a:gd name="T8" fmla="*/ 696 w 761"/>
              <a:gd name="T9" fmla="*/ 37 h 1528"/>
              <a:gd name="T10" fmla="*/ 725 w 761"/>
              <a:gd name="T11" fmla="*/ 61 h 1528"/>
              <a:gd name="T12" fmla="*/ 755 w 761"/>
              <a:gd name="T13" fmla="*/ 31 h 1528"/>
              <a:gd name="T14" fmla="*/ 725 w 761"/>
              <a:gd name="T15" fmla="*/ 0 h 1528"/>
              <a:gd name="T16" fmla="*/ 696 w 761"/>
              <a:gd name="T17" fmla="*/ 24 h 1528"/>
              <a:gd name="T18" fmla="*/ 0 w 761"/>
              <a:gd name="T19" fmla="*/ 761 h 1528"/>
              <a:gd name="T20" fmla="*/ 709 w 761"/>
              <a:gd name="T21" fmla="*/ 1498 h 1528"/>
              <a:gd name="T22" fmla="*/ 709 w 761"/>
              <a:gd name="T23" fmla="*/ 1528 h 1528"/>
              <a:gd name="T24" fmla="*/ 761 w 761"/>
              <a:gd name="T25" fmla="*/ 1493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1" h="1528">
                <a:moveTo>
                  <a:pt x="761" y="1493"/>
                </a:moveTo>
                <a:cubicBezTo>
                  <a:pt x="709" y="1458"/>
                  <a:pt x="709" y="1458"/>
                  <a:pt x="709" y="1458"/>
                </a:cubicBezTo>
                <a:cubicBezTo>
                  <a:pt x="709" y="1486"/>
                  <a:pt x="709" y="1486"/>
                  <a:pt x="709" y="1486"/>
                </a:cubicBezTo>
                <a:cubicBezTo>
                  <a:pt x="323" y="1470"/>
                  <a:pt x="13" y="1151"/>
                  <a:pt x="13" y="761"/>
                </a:cubicBezTo>
                <a:cubicBezTo>
                  <a:pt x="13" y="375"/>
                  <a:pt x="316" y="59"/>
                  <a:pt x="696" y="37"/>
                </a:cubicBezTo>
                <a:cubicBezTo>
                  <a:pt x="699" y="51"/>
                  <a:pt x="711" y="61"/>
                  <a:pt x="725" y="61"/>
                </a:cubicBezTo>
                <a:cubicBezTo>
                  <a:pt x="742" y="61"/>
                  <a:pt x="755" y="47"/>
                  <a:pt x="755" y="31"/>
                </a:cubicBezTo>
                <a:cubicBezTo>
                  <a:pt x="755" y="14"/>
                  <a:pt x="742" y="0"/>
                  <a:pt x="725" y="0"/>
                </a:cubicBezTo>
                <a:cubicBezTo>
                  <a:pt x="711" y="0"/>
                  <a:pt x="698" y="11"/>
                  <a:pt x="696" y="24"/>
                </a:cubicBezTo>
                <a:cubicBezTo>
                  <a:pt x="308" y="46"/>
                  <a:pt x="0" y="368"/>
                  <a:pt x="0" y="761"/>
                </a:cubicBezTo>
                <a:cubicBezTo>
                  <a:pt x="0" y="1158"/>
                  <a:pt x="315" y="1483"/>
                  <a:pt x="709" y="1498"/>
                </a:cubicBezTo>
                <a:cubicBezTo>
                  <a:pt x="709" y="1528"/>
                  <a:pt x="709" y="1528"/>
                  <a:pt x="709" y="1528"/>
                </a:cubicBezTo>
                <a:lnTo>
                  <a:pt x="761" y="1493"/>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4" name="Group 3"/>
          <p:cNvGrpSpPr/>
          <p:nvPr/>
        </p:nvGrpSpPr>
        <p:grpSpPr>
          <a:xfrm>
            <a:off x="3090770" y="1916548"/>
            <a:ext cx="1148279" cy="1146470"/>
            <a:chOff x="2568254" y="1916548"/>
            <a:chExt cx="1148279" cy="1146470"/>
          </a:xfrm>
        </p:grpSpPr>
        <p:sp>
          <p:nvSpPr>
            <p:cNvPr id="6" name="Oval 6"/>
            <p:cNvSpPr>
              <a:spLocks noChangeArrowheads="1"/>
            </p:cNvSpPr>
            <p:nvPr/>
          </p:nvSpPr>
          <p:spPr bwMode="auto">
            <a:xfrm flipH="1">
              <a:off x="2568254" y="1916548"/>
              <a:ext cx="1148279" cy="1146470"/>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9" name="Oval 9"/>
            <p:cNvSpPr>
              <a:spLocks noChangeArrowheads="1"/>
            </p:cNvSpPr>
            <p:nvPr/>
          </p:nvSpPr>
          <p:spPr bwMode="auto">
            <a:xfrm flipH="1">
              <a:off x="2680369" y="2026856"/>
              <a:ext cx="924049" cy="924048"/>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14" name="Group 13"/>
          <p:cNvGrpSpPr/>
          <p:nvPr/>
        </p:nvGrpSpPr>
        <p:grpSpPr>
          <a:xfrm>
            <a:off x="3848454" y="3511480"/>
            <a:ext cx="1148279" cy="1150087"/>
            <a:chOff x="3325938" y="3511480"/>
            <a:chExt cx="1148279" cy="1150087"/>
          </a:xfrm>
        </p:grpSpPr>
        <p:sp>
          <p:nvSpPr>
            <p:cNvPr id="7" name="Oval 7"/>
            <p:cNvSpPr>
              <a:spLocks noChangeArrowheads="1"/>
            </p:cNvSpPr>
            <p:nvPr/>
          </p:nvSpPr>
          <p:spPr bwMode="auto">
            <a:xfrm flipH="1">
              <a:off x="3325938" y="3511480"/>
              <a:ext cx="1148279" cy="1150087"/>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0" name="Oval 10"/>
            <p:cNvSpPr>
              <a:spLocks noChangeArrowheads="1"/>
            </p:cNvSpPr>
            <p:nvPr/>
          </p:nvSpPr>
          <p:spPr bwMode="auto">
            <a:xfrm flipH="1">
              <a:off x="3438053" y="3621787"/>
              <a:ext cx="924049" cy="927665"/>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15" name="Group 14"/>
          <p:cNvGrpSpPr/>
          <p:nvPr/>
        </p:nvGrpSpPr>
        <p:grpSpPr>
          <a:xfrm>
            <a:off x="3090770" y="5108221"/>
            <a:ext cx="1148279" cy="1148279"/>
            <a:chOff x="2568254" y="5108221"/>
            <a:chExt cx="1148279" cy="1148279"/>
          </a:xfrm>
        </p:grpSpPr>
        <p:sp>
          <p:nvSpPr>
            <p:cNvPr id="8" name="Oval 8"/>
            <p:cNvSpPr>
              <a:spLocks noChangeArrowheads="1"/>
            </p:cNvSpPr>
            <p:nvPr/>
          </p:nvSpPr>
          <p:spPr bwMode="auto">
            <a:xfrm flipH="1">
              <a:off x="2568254" y="5108221"/>
              <a:ext cx="1148279" cy="1148279"/>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Oval 11"/>
            <p:cNvSpPr>
              <a:spLocks noChangeArrowheads="1"/>
            </p:cNvSpPr>
            <p:nvPr/>
          </p:nvSpPr>
          <p:spPr bwMode="auto">
            <a:xfrm flipH="1">
              <a:off x="2680369" y="5220336"/>
              <a:ext cx="924049" cy="924048"/>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12" name="Oval 12"/>
          <p:cNvSpPr>
            <a:spLocks noChangeArrowheads="1"/>
          </p:cNvSpPr>
          <p:nvPr/>
        </p:nvSpPr>
        <p:spPr bwMode="auto">
          <a:xfrm flipH="1">
            <a:off x="1058227" y="2880379"/>
            <a:ext cx="2462922" cy="2461114"/>
          </a:xfrm>
          <a:prstGeom prst="ellipse">
            <a:avLst/>
          </a:pr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946298" y="455085"/>
            <a:ext cx="9144000" cy="660511"/>
          </a:xfrm>
        </p:spPr>
        <p:txBody>
          <a:bodyPr>
            <a:normAutofit/>
          </a:bodyPr>
          <a:lstStyle/>
          <a:p>
            <a:r>
              <a:rPr lang="en-US" sz="2000">
                <a:solidFill>
                  <a:srgbClr val="4D8934"/>
                </a:solidFill>
                <a:cs typeface="+mn-cs"/>
              </a:rPr>
              <a:t>This Guidance document aims to provide information on 3 key themes</a:t>
            </a:r>
          </a:p>
        </p:txBody>
      </p:sp>
      <p:grpSp>
        <p:nvGrpSpPr>
          <p:cNvPr id="16" name="Group 15"/>
          <p:cNvGrpSpPr/>
          <p:nvPr/>
        </p:nvGrpSpPr>
        <p:grpSpPr>
          <a:xfrm>
            <a:off x="1688759" y="3519545"/>
            <a:ext cx="1195642" cy="1199055"/>
            <a:chOff x="7216775" y="2687638"/>
            <a:chExt cx="555625" cy="557212"/>
          </a:xfrm>
          <a:solidFill>
            <a:schemeClr val="bg1">
              <a:lumMod val="65000"/>
            </a:schemeClr>
          </a:solidFill>
        </p:grpSpPr>
        <p:sp>
          <p:nvSpPr>
            <p:cNvPr id="17" name="Freeform 123"/>
            <p:cNvSpPr>
              <a:spLocks noEditPoints="1"/>
            </p:cNvSpPr>
            <p:nvPr/>
          </p:nvSpPr>
          <p:spPr bwMode="auto">
            <a:xfrm>
              <a:off x="7216775" y="2687638"/>
              <a:ext cx="555625" cy="557212"/>
            </a:xfrm>
            <a:custGeom>
              <a:avLst/>
              <a:gdLst>
                <a:gd name="T0" fmla="*/ 1528 w 3500"/>
                <a:gd name="T1" fmla="*/ 438 h 3510"/>
                <a:gd name="T2" fmla="*/ 1195 w 3500"/>
                <a:gd name="T3" fmla="*/ 616 h 3510"/>
                <a:gd name="T4" fmla="*/ 924 w 3500"/>
                <a:gd name="T5" fmla="*/ 637 h 3510"/>
                <a:gd name="T6" fmla="*/ 512 w 3500"/>
                <a:gd name="T7" fmla="*/ 758 h 3510"/>
                <a:gd name="T8" fmla="*/ 671 w 3500"/>
                <a:gd name="T9" fmla="*/ 1072 h 3510"/>
                <a:gd name="T10" fmla="*/ 505 w 3500"/>
                <a:gd name="T11" fmla="*/ 1473 h 3510"/>
                <a:gd name="T12" fmla="*/ 172 w 3500"/>
                <a:gd name="T13" fmla="*/ 1582 h 3510"/>
                <a:gd name="T14" fmla="*/ 378 w 3500"/>
                <a:gd name="T15" fmla="*/ 1959 h 3510"/>
                <a:gd name="T16" fmla="*/ 555 w 3500"/>
                <a:gd name="T17" fmla="*/ 2168 h 3510"/>
                <a:gd name="T18" fmla="*/ 665 w 3500"/>
                <a:gd name="T19" fmla="*/ 2528 h 3510"/>
                <a:gd name="T20" fmla="*/ 739 w 3500"/>
                <a:gd name="T21" fmla="*/ 2991 h 3510"/>
                <a:gd name="T22" fmla="*/ 1007 w 3500"/>
                <a:gd name="T23" fmla="*/ 2837 h 3510"/>
                <a:gd name="T24" fmla="*/ 1413 w 3500"/>
                <a:gd name="T25" fmla="*/ 2977 h 3510"/>
                <a:gd name="T26" fmla="*/ 1559 w 3500"/>
                <a:gd name="T27" fmla="*/ 3231 h 3510"/>
                <a:gd name="T28" fmla="*/ 1926 w 3500"/>
                <a:gd name="T29" fmla="*/ 3329 h 3510"/>
                <a:gd name="T30" fmla="*/ 2058 w 3500"/>
                <a:gd name="T31" fmla="*/ 2988 h 3510"/>
                <a:gd name="T32" fmla="*/ 2462 w 3500"/>
                <a:gd name="T33" fmla="*/ 2835 h 3510"/>
                <a:gd name="T34" fmla="*/ 2753 w 3500"/>
                <a:gd name="T35" fmla="*/ 2996 h 3510"/>
                <a:gd name="T36" fmla="*/ 2848 w 3500"/>
                <a:gd name="T37" fmla="*/ 2557 h 3510"/>
                <a:gd name="T38" fmla="*/ 2918 w 3500"/>
                <a:gd name="T39" fmla="*/ 2240 h 3510"/>
                <a:gd name="T40" fmla="*/ 3092 w 3500"/>
                <a:gd name="T41" fmla="*/ 1967 h 3510"/>
                <a:gd name="T42" fmla="*/ 3335 w 3500"/>
                <a:gd name="T43" fmla="*/ 1589 h 3510"/>
                <a:gd name="T44" fmla="*/ 3014 w 3500"/>
                <a:gd name="T45" fmla="*/ 1497 h 3510"/>
                <a:gd name="T46" fmla="*/ 2837 w 3500"/>
                <a:gd name="T47" fmla="*/ 1101 h 3510"/>
                <a:gd name="T48" fmla="*/ 2985 w 3500"/>
                <a:gd name="T49" fmla="*/ 767 h 3510"/>
                <a:gd name="T50" fmla="*/ 2656 w 3500"/>
                <a:gd name="T51" fmla="*/ 576 h 3510"/>
                <a:gd name="T52" fmla="*/ 2374 w 3500"/>
                <a:gd name="T53" fmla="*/ 652 h 3510"/>
                <a:gd name="T54" fmla="*/ 1988 w 3500"/>
                <a:gd name="T55" fmla="*/ 465 h 3510"/>
                <a:gd name="T56" fmla="*/ 1907 w 3500"/>
                <a:gd name="T57" fmla="*/ 164 h 3510"/>
                <a:gd name="T58" fmla="*/ 2048 w 3500"/>
                <a:gd name="T59" fmla="*/ 68 h 3510"/>
                <a:gd name="T60" fmla="*/ 2122 w 3500"/>
                <a:gd name="T61" fmla="*/ 370 h 3510"/>
                <a:gd name="T62" fmla="*/ 2469 w 3500"/>
                <a:gd name="T63" fmla="*/ 512 h 3510"/>
                <a:gd name="T64" fmla="*/ 2775 w 3500"/>
                <a:gd name="T65" fmla="*/ 352 h 3510"/>
                <a:gd name="T66" fmla="*/ 3143 w 3500"/>
                <a:gd name="T67" fmla="*/ 699 h 3510"/>
                <a:gd name="T68" fmla="*/ 2994 w 3500"/>
                <a:gd name="T69" fmla="*/ 1026 h 3510"/>
                <a:gd name="T70" fmla="*/ 3128 w 3500"/>
                <a:gd name="T71" fmla="*/ 1378 h 3510"/>
                <a:gd name="T72" fmla="*/ 3406 w 3500"/>
                <a:gd name="T73" fmla="*/ 1437 h 3510"/>
                <a:gd name="T74" fmla="*/ 3497 w 3500"/>
                <a:gd name="T75" fmla="*/ 1945 h 3510"/>
                <a:gd name="T76" fmla="*/ 3244 w 3500"/>
                <a:gd name="T77" fmla="*/ 2108 h 3510"/>
                <a:gd name="T78" fmla="*/ 3069 w 3500"/>
                <a:gd name="T79" fmla="*/ 2303 h 3510"/>
                <a:gd name="T80" fmla="*/ 3132 w 3500"/>
                <a:gd name="T81" fmla="*/ 2671 h 3510"/>
                <a:gd name="T82" fmla="*/ 3098 w 3500"/>
                <a:gd name="T83" fmla="*/ 2885 h 3510"/>
                <a:gd name="T84" fmla="*/ 2690 w 3500"/>
                <a:gd name="T85" fmla="*/ 3152 h 3510"/>
                <a:gd name="T86" fmla="*/ 2377 w 3500"/>
                <a:gd name="T87" fmla="*/ 3042 h 3510"/>
                <a:gd name="T88" fmla="*/ 2116 w 3500"/>
                <a:gd name="T89" fmla="*/ 3153 h 3510"/>
                <a:gd name="T90" fmla="*/ 1971 w 3500"/>
                <a:gd name="T91" fmla="*/ 3498 h 3510"/>
                <a:gd name="T92" fmla="*/ 1452 w 3500"/>
                <a:gd name="T93" fmla="*/ 3442 h 3510"/>
                <a:gd name="T94" fmla="*/ 1378 w 3500"/>
                <a:gd name="T95" fmla="*/ 3140 h 3510"/>
                <a:gd name="T96" fmla="*/ 1031 w 3500"/>
                <a:gd name="T97" fmla="*/ 2998 h 3510"/>
                <a:gd name="T98" fmla="*/ 725 w 3500"/>
                <a:gd name="T99" fmla="*/ 3158 h 3510"/>
                <a:gd name="T100" fmla="*/ 357 w 3500"/>
                <a:gd name="T101" fmla="*/ 2811 h 3510"/>
                <a:gd name="T102" fmla="*/ 506 w 3500"/>
                <a:gd name="T103" fmla="*/ 2484 h 3510"/>
                <a:gd name="T104" fmla="*/ 372 w 3500"/>
                <a:gd name="T105" fmla="*/ 2132 h 3510"/>
                <a:gd name="T106" fmla="*/ 94 w 3500"/>
                <a:gd name="T107" fmla="*/ 2073 h 3510"/>
                <a:gd name="T108" fmla="*/ 3 w 3500"/>
                <a:gd name="T109" fmla="*/ 1565 h 3510"/>
                <a:gd name="T110" fmla="*/ 256 w 3500"/>
                <a:gd name="T111" fmla="*/ 1402 h 3510"/>
                <a:gd name="T112" fmla="*/ 431 w 3500"/>
                <a:gd name="T113" fmla="*/ 1207 h 3510"/>
                <a:gd name="T114" fmla="*/ 368 w 3500"/>
                <a:gd name="T115" fmla="*/ 839 h 3510"/>
                <a:gd name="T116" fmla="*/ 402 w 3500"/>
                <a:gd name="T117" fmla="*/ 625 h 3510"/>
                <a:gd name="T118" fmla="*/ 810 w 3500"/>
                <a:gd name="T119" fmla="*/ 358 h 3510"/>
                <a:gd name="T120" fmla="*/ 1123 w 3500"/>
                <a:gd name="T121" fmla="*/ 468 h 3510"/>
                <a:gd name="T122" fmla="*/ 1384 w 3500"/>
                <a:gd name="T123" fmla="*/ 357 h 3510"/>
                <a:gd name="T124" fmla="*/ 1529 w 3500"/>
                <a:gd name="T125" fmla="*/ 12 h 3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0" h="3510">
                  <a:moveTo>
                    <a:pt x="1593" y="164"/>
                  </a:moveTo>
                  <a:lnTo>
                    <a:pt x="1585" y="166"/>
                  </a:lnTo>
                  <a:lnTo>
                    <a:pt x="1577" y="172"/>
                  </a:lnTo>
                  <a:lnTo>
                    <a:pt x="1574" y="181"/>
                  </a:lnTo>
                  <a:lnTo>
                    <a:pt x="1559" y="280"/>
                  </a:lnTo>
                  <a:lnTo>
                    <a:pt x="1546" y="379"/>
                  </a:lnTo>
                  <a:lnTo>
                    <a:pt x="1539" y="410"/>
                  </a:lnTo>
                  <a:lnTo>
                    <a:pt x="1528" y="438"/>
                  </a:lnTo>
                  <a:lnTo>
                    <a:pt x="1512" y="465"/>
                  </a:lnTo>
                  <a:lnTo>
                    <a:pt x="1492" y="487"/>
                  </a:lnTo>
                  <a:lnTo>
                    <a:pt x="1469" y="506"/>
                  </a:lnTo>
                  <a:lnTo>
                    <a:pt x="1442" y="522"/>
                  </a:lnTo>
                  <a:lnTo>
                    <a:pt x="1413" y="533"/>
                  </a:lnTo>
                  <a:lnTo>
                    <a:pt x="1338" y="556"/>
                  </a:lnTo>
                  <a:lnTo>
                    <a:pt x="1266" y="584"/>
                  </a:lnTo>
                  <a:lnTo>
                    <a:pt x="1195" y="616"/>
                  </a:lnTo>
                  <a:lnTo>
                    <a:pt x="1126" y="652"/>
                  </a:lnTo>
                  <a:lnTo>
                    <a:pt x="1098" y="665"/>
                  </a:lnTo>
                  <a:lnTo>
                    <a:pt x="1069" y="673"/>
                  </a:lnTo>
                  <a:lnTo>
                    <a:pt x="1038" y="675"/>
                  </a:lnTo>
                  <a:lnTo>
                    <a:pt x="1009" y="673"/>
                  </a:lnTo>
                  <a:lnTo>
                    <a:pt x="979" y="667"/>
                  </a:lnTo>
                  <a:lnTo>
                    <a:pt x="950" y="654"/>
                  </a:lnTo>
                  <a:lnTo>
                    <a:pt x="924" y="637"/>
                  </a:lnTo>
                  <a:lnTo>
                    <a:pt x="844" y="576"/>
                  </a:lnTo>
                  <a:lnTo>
                    <a:pt x="765" y="517"/>
                  </a:lnTo>
                  <a:lnTo>
                    <a:pt x="756" y="514"/>
                  </a:lnTo>
                  <a:lnTo>
                    <a:pt x="747" y="514"/>
                  </a:lnTo>
                  <a:lnTo>
                    <a:pt x="739" y="519"/>
                  </a:lnTo>
                  <a:lnTo>
                    <a:pt x="518" y="741"/>
                  </a:lnTo>
                  <a:lnTo>
                    <a:pt x="512" y="749"/>
                  </a:lnTo>
                  <a:lnTo>
                    <a:pt x="512" y="758"/>
                  </a:lnTo>
                  <a:lnTo>
                    <a:pt x="515" y="767"/>
                  </a:lnTo>
                  <a:lnTo>
                    <a:pt x="575" y="847"/>
                  </a:lnTo>
                  <a:lnTo>
                    <a:pt x="635" y="926"/>
                  </a:lnTo>
                  <a:lnTo>
                    <a:pt x="652" y="953"/>
                  </a:lnTo>
                  <a:lnTo>
                    <a:pt x="665" y="982"/>
                  </a:lnTo>
                  <a:lnTo>
                    <a:pt x="671" y="1012"/>
                  </a:lnTo>
                  <a:lnTo>
                    <a:pt x="673" y="1041"/>
                  </a:lnTo>
                  <a:lnTo>
                    <a:pt x="671" y="1072"/>
                  </a:lnTo>
                  <a:lnTo>
                    <a:pt x="663" y="1101"/>
                  </a:lnTo>
                  <a:lnTo>
                    <a:pt x="650" y="1130"/>
                  </a:lnTo>
                  <a:lnTo>
                    <a:pt x="614" y="1199"/>
                  </a:lnTo>
                  <a:lnTo>
                    <a:pt x="582" y="1270"/>
                  </a:lnTo>
                  <a:lnTo>
                    <a:pt x="555" y="1342"/>
                  </a:lnTo>
                  <a:lnTo>
                    <a:pt x="531" y="1417"/>
                  </a:lnTo>
                  <a:lnTo>
                    <a:pt x="521" y="1447"/>
                  </a:lnTo>
                  <a:lnTo>
                    <a:pt x="505" y="1473"/>
                  </a:lnTo>
                  <a:lnTo>
                    <a:pt x="486" y="1497"/>
                  </a:lnTo>
                  <a:lnTo>
                    <a:pt x="463" y="1517"/>
                  </a:lnTo>
                  <a:lnTo>
                    <a:pt x="437" y="1533"/>
                  </a:lnTo>
                  <a:lnTo>
                    <a:pt x="408" y="1543"/>
                  </a:lnTo>
                  <a:lnTo>
                    <a:pt x="378" y="1551"/>
                  </a:lnTo>
                  <a:lnTo>
                    <a:pt x="279" y="1564"/>
                  </a:lnTo>
                  <a:lnTo>
                    <a:pt x="180" y="1578"/>
                  </a:lnTo>
                  <a:lnTo>
                    <a:pt x="172" y="1582"/>
                  </a:lnTo>
                  <a:lnTo>
                    <a:pt x="165" y="1589"/>
                  </a:lnTo>
                  <a:lnTo>
                    <a:pt x="163" y="1599"/>
                  </a:lnTo>
                  <a:lnTo>
                    <a:pt x="163" y="1912"/>
                  </a:lnTo>
                  <a:lnTo>
                    <a:pt x="165" y="1921"/>
                  </a:lnTo>
                  <a:lnTo>
                    <a:pt x="172" y="1928"/>
                  </a:lnTo>
                  <a:lnTo>
                    <a:pt x="180" y="1932"/>
                  </a:lnTo>
                  <a:lnTo>
                    <a:pt x="279" y="1946"/>
                  </a:lnTo>
                  <a:lnTo>
                    <a:pt x="378" y="1959"/>
                  </a:lnTo>
                  <a:lnTo>
                    <a:pt x="408" y="1967"/>
                  </a:lnTo>
                  <a:lnTo>
                    <a:pt x="437" y="1977"/>
                  </a:lnTo>
                  <a:lnTo>
                    <a:pt x="463" y="1993"/>
                  </a:lnTo>
                  <a:lnTo>
                    <a:pt x="486" y="2013"/>
                  </a:lnTo>
                  <a:lnTo>
                    <a:pt x="505" y="2037"/>
                  </a:lnTo>
                  <a:lnTo>
                    <a:pt x="521" y="2063"/>
                  </a:lnTo>
                  <a:lnTo>
                    <a:pt x="531" y="2093"/>
                  </a:lnTo>
                  <a:lnTo>
                    <a:pt x="555" y="2168"/>
                  </a:lnTo>
                  <a:lnTo>
                    <a:pt x="582" y="2240"/>
                  </a:lnTo>
                  <a:lnTo>
                    <a:pt x="614" y="2311"/>
                  </a:lnTo>
                  <a:lnTo>
                    <a:pt x="650" y="2380"/>
                  </a:lnTo>
                  <a:lnTo>
                    <a:pt x="663" y="2409"/>
                  </a:lnTo>
                  <a:lnTo>
                    <a:pt x="671" y="2438"/>
                  </a:lnTo>
                  <a:lnTo>
                    <a:pt x="673" y="2469"/>
                  </a:lnTo>
                  <a:lnTo>
                    <a:pt x="671" y="2498"/>
                  </a:lnTo>
                  <a:lnTo>
                    <a:pt x="665" y="2528"/>
                  </a:lnTo>
                  <a:lnTo>
                    <a:pt x="652" y="2557"/>
                  </a:lnTo>
                  <a:lnTo>
                    <a:pt x="635" y="2584"/>
                  </a:lnTo>
                  <a:lnTo>
                    <a:pt x="575" y="2663"/>
                  </a:lnTo>
                  <a:lnTo>
                    <a:pt x="515" y="2743"/>
                  </a:lnTo>
                  <a:lnTo>
                    <a:pt x="512" y="2752"/>
                  </a:lnTo>
                  <a:lnTo>
                    <a:pt x="512" y="2761"/>
                  </a:lnTo>
                  <a:lnTo>
                    <a:pt x="518" y="2769"/>
                  </a:lnTo>
                  <a:lnTo>
                    <a:pt x="739" y="2991"/>
                  </a:lnTo>
                  <a:lnTo>
                    <a:pt x="747" y="2996"/>
                  </a:lnTo>
                  <a:lnTo>
                    <a:pt x="756" y="2997"/>
                  </a:lnTo>
                  <a:lnTo>
                    <a:pt x="765" y="2993"/>
                  </a:lnTo>
                  <a:lnTo>
                    <a:pt x="844" y="2934"/>
                  </a:lnTo>
                  <a:lnTo>
                    <a:pt x="924" y="2873"/>
                  </a:lnTo>
                  <a:lnTo>
                    <a:pt x="950" y="2856"/>
                  </a:lnTo>
                  <a:lnTo>
                    <a:pt x="978" y="2844"/>
                  </a:lnTo>
                  <a:lnTo>
                    <a:pt x="1007" y="2837"/>
                  </a:lnTo>
                  <a:lnTo>
                    <a:pt x="1036" y="2835"/>
                  </a:lnTo>
                  <a:lnTo>
                    <a:pt x="1067" y="2837"/>
                  </a:lnTo>
                  <a:lnTo>
                    <a:pt x="1098" y="2845"/>
                  </a:lnTo>
                  <a:lnTo>
                    <a:pt x="1126" y="2858"/>
                  </a:lnTo>
                  <a:lnTo>
                    <a:pt x="1195" y="2894"/>
                  </a:lnTo>
                  <a:lnTo>
                    <a:pt x="1266" y="2926"/>
                  </a:lnTo>
                  <a:lnTo>
                    <a:pt x="1338" y="2954"/>
                  </a:lnTo>
                  <a:lnTo>
                    <a:pt x="1413" y="2977"/>
                  </a:lnTo>
                  <a:lnTo>
                    <a:pt x="1442" y="2988"/>
                  </a:lnTo>
                  <a:lnTo>
                    <a:pt x="1469" y="3004"/>
                  </a:lnTo>
                  <a:lnTo>
                    <a:pt x="1492" y="3023"/>
                  </a:lnTo>
                  <a:lnTo>
                    <a:pt x="1512" y="3045"/>
                  </a:lnTo>
                  <a:lnTo>
                    <a:pt x="1528" y="3072"/>
                  </a:lnTo>
                  <a:lnTo>
                    <a:pt x="1539" y="3101"/>
                  </a:lnTo>
                  <a:lnTo>
                    <a:pt x="1546" y="3131"/>
                  </a:lnTo>
                  <a:lnTo>
                    <a:pt x="1559" y="3231"/>
                  </a:lnTo>
                  <a:lnTo>
                    <a:pt x="1574" y="3329"/>
                  </a:lnTo>
                  <a:lnTo>
                    <a:pt x="1577" y="3338"/>
                  </a:lnTo>
                  <a:lnTo>
                    <a:pt x="1585" y="3344"/>
                  </a:lnTo>
                  <a:lnTo>
                    <a:pt x="1593" y="3346"/>
                  </a:lnTo>
                  <a:lnTo>
                    <a:pt x="1907" y="3346"/>
                  </a:lnTo>
                  <a:lnTo>
                    <a:pt x="1915" y="3344"/>
                  </a:lnTo>
                  <a:lnTo>
                    <a:pt x="1923" y="3338"/>
                  </a:lnTo>
                  <a:lnTo>
                    <a:pt x="1926" y="3329"/>
                  </a:lnTo>
                  <a:lnTo>
                    <a:pt x="1941" y="3230"/>
                  </a:lnTo>
                  <a:lnTo>
                    <a:pt x="1954" y="3131"/>
                  </a:lnTo>
                  <a:lnTo>
                    <a:pt x="1961" y="3101"/>
                  </a:lnTo>
                  <a:lnTo>
                    <a:pt x="1972" y="3072"/>
                  </a:lnTo>
                  <a:lnTo>
                    <a:pt x="1988" y="3045"/>
                  </a:lnTo>
                  <a:lnTo>
                    <a:pt x="2008" y="3023"/>
                  </a:lnTo>
                  <a:lnTo>
                    <a:pt x="2031" y="3004"/>
                  </a:lnTo>
                  <a:lnTo>
                    <a:pt x="2058" y="2988"/>
                  </a:lnTo>
                  <a:lnTo>
                    <a:pt x="2087" y="2977"/>
                  </a:lnTo>
                  <a:lnTo>
                    <a:pt x="2162" y="2954"/>
                  </a:lnTo>
                  <a:lnTo>
                    <a:pt x="2234" y="2926"/>
                  </a:lnTo>
                  <a:lnTo>
                    <a:pt x="2305" y="2894"/>
                  </a:lnTo>
                  <a:lnTo>
                    <a:pt x="2374" y="2858"/>
                  </a:lnTo>
                  <a:lnTo>
                    <a:pt x="2402" y="2845"/>
                  </a:lnTo>
                  <a:lnTo>
                    <a:pt x="2431" y="2837"/>
                  </a:lnTo>
                  <a:lnTo>
                    <a:pt x="2462" y="2835"/>
                  </a:lnTo>
                  <a:lnTo>
                    <a:pt x="2491" y="2837"/>
                  </a:lnTo>
                  <a:lnTo>
                    <a:pt x="2521" y="2843"/>
                  </a:lnTo>
                  <a:lnTo>
                    <a:pt x="2550" y="2856"/>
                  </a:lnTo>
                  <a:lnTo>
                    <a:pt x="2576" y="2873"/>
                  </a:lnTo>
                  <a:lnTo>
                    <a:pt x="2656" y="2934"/>
                  </a:lnTo>
                  <a:lnTo>
                    <a:pt x="2735" y="2993"/>
                  </a:lnTo>
                  <a:lnTo>
                    <a:pt x="2744" y="2997"/>
                  </a:lnTo>
                  <a:lnTo>
                    <a:pt x="2753" y="2996"/>
                  </a:lnTo>
                  <a:lnTo>
                    <a:pt x="2761" y="2991"/>
                  </a:lnTo>
                  <a:lnTo>
                    <a:pt x="2982" y="2769"/>
                  </a:lnTo>
                  <a:lnTo>
                    <a:pt x="2988" y="2761"/>
                  </a:lnTo>
                  <a:lnTo>
                    <a:pt x="2988" y="2752"/>
                  </a:lnTo>
                  <a:lnTo>
                    <a:pt x="2985" y="2743"/>
                  </a:lnTo>
                  <a:lnTo>
                    <a:pt x="2925" y="2663"/>
                  </a:lnTo>
                  <a:lnTo>
                    <a:pt x="2865" y="2584"/>
                  </a:lnTo>
                  <a:lnTo>
                    <a:pt x="2848" y="2557"/>
                  </a:lnTo>
                  <a:lnTo>
                    <a:pt x="2835" y="2528"/>
                  </a:lnTo>
                  <a:lnTo>
                    <a:pt x="2829" y="2498"/>
                  </a:lnTo>
                  <a:lnTo>
                    <a:pt x="2827" y="2469"/>
                  </a:lnTo>
                  <a:lnTo>
                    <a:pt x="2829" y="2438"/>
                  </a:lnTo>
                  <a:lnTo>
                    <a:pt x="2837" y="2409"/>
                  </a:lnTo>
                  <a:lnTo>
                    <a:pt x="2850" y="2380"/>
                  </a:lnTo>
                  <a:lnTo>
                    <a:pt x="2886" y="2311"/>
                  </a:lnTo>
                  <a:lnTo>
                    <a:pt x="2918" y="2240"/>
                  </a:lnTo>
                  <a:lnTo>
                    <a:pt x="2945" y="2168"/>
                  </a:lnTo>
                  <a:lnTo>
                    <a:pt x="2969" y="2093"/>
                  </a:lnTo>
                  <a:lnTo>
                    <a:pt x="2979" y="2063"/>
                  </a:lnTo>
                  <a:lnTo>
                    <a:pt x="2995" y="2037"/>
                  </a:lnTo>
                  <a:lnTo>
                    <a:pt x="3014" y="2013"/>
                  </a:lnTo>
                  <a:lnTo>
                    <a:pt x="3037" y="1993"/>
                  </a:lnTo>
                  <a:lnTo>
                    <a:pt x="3063" y="1977"/>
                  </a:lnTo>
                  <a:lnTo>
                    <a:pt x="3092" y="1967"/>
                  </a:lnTo>
                  <a:lnTo>
                    <a:pt x="3122" y="1959"/>
                  </a:lnTo>
                  <a:lnTo>
                    <a:pt x="3221" y="1946"/>
                  </a:lnTo>
                  <a:lnTo>
                    <a:pt x="3320" y="1932"/>
                  </a:lnTo>
                  <a:lnTo>
                    <a:pt x="3328" y="1928"/>
                  </a:lnTo>
                  <a:lnTo>
                    <a:pt x="3335" y="1921"/>
                  </a:lnTo>
                  <a:lnTo>
                    <a:pt x="3337" y="1912"/>
                  </a:lnTo>
                  <a:lnTo>
                    <a:pt x="3337" y="1598"/>
                  </a:lnTo>
                  <a:lnTo>
                    <a:pt x="3335" y="1589"/>
                  </a:lnTo>
                  <a:lnTo>
                    <a:pt x="3328" y="1582"/>
                  </a:lnTo>
                  <a:lnTo>
                    <a:pt x="3320" y="1578"/>
                  </a:lnTo>
                  <a:lnTo>
                    <a:pt x="3221" y="1564"/>
                  </a:lnTo>
                  <a:lnTo>
                    <a:pt x="3122" y="1551"/>
                  </a:lnTo>
                  <a:lnTo>
                    <a:pt x="3092" y="1543"/>
                  </a:lnTo>
                  <a:lnTo>
                    <a:pt x="3063" y="1533"/>
                  </a:lnTo>
                  <a:lnTo>
                    <a:pt x="3037" y="1517"/>
                  </a:lnTo>
                  <a:lnTo>
                    <a:pt x="3014" y="1497"/>
                  </a:lnTo>
                  <a:lnTo>
                    <a:pt x="2995" y="1473"/>
                  </a:lnTo>
                  <a:lnTo>
                    <a:pt x="2979" y="1447"/>
                  </a:lnTo>
                  <a:lnTo>
                    <a:pt x="2969" y="1417"/>
                  </a:lnTo>
                  <a:lnTo>
                    <a:pt x="2945" y="1342"/>
                  </a:lnTo>
                  <a:lnTo>
                    <a:pt x="2918" y="1270"/>
                  </a:lnTo>
                  <a:lnTo>
                    <a:pt x="2886" y="1199"/>
                  </a:lnTo>
                  <a:lnTo>
                    <a:pt x="2850" y="1130"/>
                  </a:lnTo>
                  <a:lnTo>
                    <a:pt x="2837" y="1101"/>
                  </a:lnTo>
                  <a:lnTo>
                    <a:pt x="2829" y="1072"/>
                  </a:lnTo>
                  <a:lnTo>
                    <a:pt x="2827" y="1041"/>
                  </a:lnTo>
                  <a:lnTo>
                    <a:pt x="2829" y="1012"/>
                  </a:lnTo>
                  <a:lnTo>
                    <a:pt x="2835" y="982"/>
                  </a:lnTo>
                  <a:lnTo>
                    <a:pt x="2848" y="953"/>
                  </a:lnTo>
                  <a:lnTo>
                    <a:pt x="2865" y="926"/>
                  </a:lnTo>
                  <a:lnTo>
                    <a:pt x="2925" y="847"/>
                  </a:lnTo>
                  <a:lnTo>
                    <a:pt x="2985" y="767"/>
                  </a:lnTo>
                  <a:lnTo>
                    <a:pt x="2988" y="758"/>
                  </a:lnTo>
                  <a:lnTo>
                    <a:pt x="2988" y="749"/>
                  </a:lnTo>
                  <a:lnTo>
                    <a:pt x="2982" y="741"/>
                  </a:lnTo>
                  <a:lnTo>
                    <a:pt x="2761" y="519"/>
                  </a:lnTo>
                  <a:lnTo>
                    <a:pt x="2753" y="514"/>
                  </a:lnTo>
                  <a:lnTo>
                    <a:pt x="2744" y="514"/>
                  </a:lnTo>
                  <a:lnTo>
                    <a:pt x="2735" y="517"/>
                  </a:lnTo>
                  <a:lnTo>
                    <a:pt x="2656" y="576"/>
                  </a:lnTo>
                  <a:lnTo>
                    <a:pt x="2576" y="637"/>
                  </a:lnTo>
                  <a:lnTo>
                    <a:pt x="2550" y="654"/>
                  </a:lnTo>
                  <a:lnTo>
                    <a:pt x="2521" y="667"/>
                  </a:lnTo>
                  <a:lnTo>
                    <a:pt x="2491" y="673"/>
                  </a:lnTo>
                  <a:lnTo>
                    <a:pt x="2462" y="675"/>
                  </a:lnTo>
                  <a:lnTo>
                    <a:pt x="2431" y="673"/>
                  </a:lnTo>
                  <a:lnTo>
                    <a:pt x="2402" y="665"/>
                  </a:lnTo>
                  <a:lnTo>
                    <a:pt x="2374" y="652"/>
                  </a:lnTo>
                  <a:lnTo>
                    <a:pt x="2305" y="616"/>
                  </a:lnTo>
                  <a:lnTo>
                    <a:pt x="2234" y="584"/>
                  </a:lnTo>
                  <a:lnTo>
                    <a:pt x="2162" y="556"/>
                  </a:lnTo>
                  <a:lnTo>
                    <a:pt x="2087" y="533"/>
                  </a:lnTo>
                  <a:lnTo>
                    <a:pt x="2058" y="522"/>
                  </a:lnTo>
                  <a:lnTo>
                    <a:pt x="2031" y="506"/>
                  </a:lnTo>
                  <a:lnTo>
                    <a:pt x="2008" y="487"/>
                  </a:lnTo>
                  <a:lnTo>
                    <a:pt x="1988" y="465"/>
                  </a:lnTo>
                  <a:lnTo>
                    <a:pt x="1972" y="438"/>
                  </a:lnTo>
                  <a:lnTo>
                    <a:pt x="1961" y="410"/>
                  </a:lnTo>
                  <a:lnTo>
                    <a:pt x="1954" y="379"/>
                  </a:lnTo>
                  <a:lnTo>
                    <a:pt x="1941" y="280"/>
                  </a:lnTo>
                  <a:lnTo>
                    <a:pt x="1926" y="181"/>
                  </a:lnTo>
                  <a:lnTo>
                    <a:pt x="1923" y="172"/>
                  </a:lnTo>
                  <a:lnTo>
                    <a:pt x="1915" y="166"/>
                  </a:lnTo>
                  <a:lnTo>
                    <a:pt x="1907" y="164"/>
                  </a:lnTo>
                  <a:lnTo>
                    <a:pt x="1593" y="164"/>
                  </a:lnTo>
                  <a:close/>
                  <a:moveTo>
                    <a:pt x="1593" y="0"/>
                  </a:moveTo>
                  <a:lnTo>
                    <a:pt x="1907" y="0"/>
                  </a:lnTo>
                  <a:lnTo>
                    <a:pt x="1940" y="3"/>
                  </a:lnTo>
                  <a:lnTo>
                    <a:pt x="1971" y="12"/>
                  </a:lnTo>
                  <a:lnTo>
                    <a:pt x="2000" y="26"/>
                  </a:lnTo>
                  <a:lnTo>
                    <a:pt x="2026" y="45"/>
                  </a:lnTo>
                  <a:lnTo>
                    <a:pt x="2048" y="68"/>
                  </a:lnTo>
                  <a:lnTo>
                    <a:pt x="2067" y="95"/>
                  </a:lnTo>
                  <a:lnTo>
                    <a:pt x="2080" y="124"/>
                  </a:lnTo>
                  <a:lnTo>
                    <a:pt x="2088" y="156"/>
                  </a:lnTo>
                  <a:lnTo>
                    <a:pt x="2102" y="256"/>
                  </a:lnTo>
                  <a:lnTo>
                    <a:pt x="2116" y="357"/>
                  </a:lnTo>
                  <a:lnTo>
                    <a:pt x="2117" y="363"/>
                  </a:lnTo>
                  <a:lnTo>
                    <a:pt x="2119" y="367"/>
                  </a:lnTo>
                  <a:lnTo>
                    <a:pt x="2122" y="370"/>
                  </a:lnTo>
                  <a:lnTo>
                    <a:pt x="2125" y="373"/>
                  </a:lnTo>
                  <a:lnTo>
                    <a:pt x="2130" y="374"/>
                  </a:lnTo>
                  <a:lnTo>
                    <a:pt x="2215" y="401"/>
                  </a:lnTo>
                  <a:lnTo>
                    <a:pt x="2296" y="432"/>
                  </a:lnTo>
                  <a:lnTo>
                    <a:pt x="2377" y="468"/>
                  </a:lnTo>
                  <a:lnTo>
                    <a:pt x="2454" y="509"/>
                  </a:lnTo>
                  <a:lnTo>
                    <a:pt x="2462" y="512"/>
                  </a:lnTo>
                  <a:lnTo>
                    <a:pt x="2469" y="512"/>
                  </a:lnTo>
                  <a:lnTo>
                    <a:pt x="2477" y="507"/>
                  </a:lnTo>
                  <a:lnTo>
                    <a:pt x="2557" y="446"/>
                  </a:lnTo>
                  <a:lnTo>
                    <a:pt x="2638" y="385"/>
                  </a:lnTo>
                  <a:lnTo>
                    <a:pt x="2663" y="369"/>
                  </a:lnTo>
                  <a:lnTo>
                    <a:pt x="2690" y="358"/>
                  </a:lnTo>
                  <a:lnTo>
                    <a:pt x="2718" y="352"/>
                  </a:lnTo>
                  <a:lnTo>
                    <a:pt x="2746" y="350"/>
                  </a:lnTo>
                  <a:lnTo>
                    <a:pt x="2775" y="352"/>
                  </a:lnTo>
                  <a:lnTo>
                    <a:pt x="2803" y="358"/>
                  </a:lnTo>
                  <a:lnTo>
                    <a:pt x="2830" y="369"/>
                  </a:lnTo>
                  <a:lnTo>
                    <a:pt x="2854" y="384"/>
                  </a:lnTo>
                  <a:lnTo>
                    <a:pt x="2876" y="403"/>
                  </a:lnTo>
                  <a:lnTo>
                    <a:pt x="3098" y="625"/>
                  </a:lnTo>
                  <a:lnTo>
                    <a:pt x="3117" y="648"/>
                  </a:lnTo>
                  <a:lnTo>
                    <a:pt x="3132" y="672"/>
                  </a:lnTo>
                  <a:lnTo>
                    <a:pt x="3143" y="699"/>
                  </a:lnTo>
                  <a:lnTo>
                    <a:pt x="3149" y="728"/>
                  </a:lnTo>
                  <a:lnTo>
                    <a:pt x="3151" y="756"/>
                  </a:lnTo>
                  <a:lnTo>
                    <a:pt x="3149" y="784"/>
                  </a:lnTo>
                  <a:lnTo>
                    <a:pt x="3143" y="813"/>
                  </a:lnTo>
                  <a:lnTo>
                    <a:pt x="3132" y="839"/>
                  </a:lnTo>
                  <a:lnTo>
                    <a:pt x="3116" y="865"/>
                  </a:lnTo>
                  <a:lnTo>
                    <a:pt x="3056" y="946"/>
                  </a:lnTo>
                  <a:lnTo>
                    <a:pt x="2994" y="1026"/>
                  </a:lnTo>
                  <a:lnTo>
                    <a:pt x="2990" y="1034"/>
                  </a:lnTo>
                  <a:lnTo>
                    <a:pt x="2990" y="1041"/>
                  </a:lnTo>
                  <a:lnTo>
                    <a:pt x="2992" y="1049"/>
                  </a:lnTo>
                  <a:lnTo>
                    <a:pt x="3033" y="1126"/>
                  </a:lnTo>
                  <a:lnTo>
                    <a:pt x="3069" y="1207"/>
                  </a:lnTo>
                  <a:lnTo>
                    <a:pt x="3100" y="1289"/>
                  </a:lnTo>
                  <a:lnTo>
                    <a:pt x="3127" y="1374"/>
                  </a:lnTo>
                  <a:lnTo>
                    <a:pt x="3128" y="1378"/>
                  </a:lnTo>
                  <a:lnTo>
                    <a:pt x="3131" y="1382"/>
                  </a:lnTo>
                  <a:lnTo>
                    <a:pt x="3134" y="1385"/>
                  </a:lnTo>
                  <a:lnTo>
                    <a:pt x="3138" y="1387"/>
                  </a:lnTo>
                  <a:lnTo>
                    <a:pt x="3144" y="1388"/>
                  </a:lnTo>
                  <a:lnTo>
                    <a:pt x="3244" y="1402"/>
                  </a:lnTo>
                  <a:lnTo>
                    <a:pt x="3344" y="1416"/>
                  </a:lnTo>
                  <a:lnTo>
                    <a:pt x="3376" y="1424"/>
                  </a:lnTo>
                  <a:lnTo>
                    <a:pt x="3406" y="1437"/>
                  </a:lnTo>
                  <a:lnTo>
                    <a:pt x="3432" y="1456"/>
                  </a:lnTo>
                  <a:lnTo>
                    <a:pt x="3455" y="1478"/>
                  </a:lnTo>
                  <a:lnTo>
                    <a:pt x="3475" y="1504"/>
                  </a:lnTo>
                  <a:lnTo>
                    <a:pt x="3488" y="1534"/>
                  </a:lnTo>
                  <a:lnTo>
                    <a:pt x="3497" y="1565"/>
                  </a:lnTo>
                  <a:lnTo>
                    <a:pt x="3500" y="1598"/>
                  </a:lnTo>
                  <a:lnTo>
                    <a:pt x="3500" y="1912"/>
                  </a:lnTo>
                  <a:lnTo>
                    <a:pt x="3497" y="1945"/>
                  </a:lnTo>
                  <a:lnTo>
                    <a:pt x="3488" y="1976"/>
                  </a:lnTo>
                  <a:lnTo>
                    <a:pt x="3475" y="2006"/>
                  </a:lnTo>
                  <a:lnTo>
                    <a:pt x="3455" y="2032"/>
                  </a:lnTo>
                  <a:lnTo>
                    <a:pt x="3432" y="2054"/>
                  </a:lnTo>
                  <a:lnTo>
                    <a:pt x="3406" y="2073"/>
                  </a:lnTo>
                  <a:lnTo>
                    <a:pt x="3376" y="2086"/>
                  </a:lnTo>
                  <a:lnTo>
                    <a:pt x="3344" y="2094"/>
                  </a:lnTo>
                  <a:lnTo>
                    <a:pt x="3244" y="2108"/>
                  </a:lnTo>
                  <a:lnTo>
                    <a:pt x="3144" y="2122"/>
                  </a:lnTo>
                  <a:lnTo>
                    <a:pt x="3138" y="2123"/>
                  </a:lnTo>
                  <a:lnTo>
                    <a:pt x="3134" y="2125"/>
                  </a:lnTo>
                  <a:lnTo>
                    <a:pt x="3131" y="2128"/>
                  </a:lnTo>
                  <a:lnTo>
                    <a:pt x="3128" y="2132"/>
                  </a:lnTo>
                  <a:lnTo>
                    <a:pt x="3127" y="2136"/>
                  </a:lnTo>
                  <a:lnTo>
                    <a:pt x="3100" y="2221"/>
                  </a:lnTo>
                  <a:lnTo>
                    <a:pt x="3069" y="2303"/>
                  </a:lnTo>
                  <a:lnTo>
                    <a:pt x="3033" y="2384"/>
                  </a:lnTo>
                  <a:lnTo>
                    <a:pt x="2992" y="2461"/>
                  </a:lnTo>
                  <a:lnTo>
                    <a:pt x="2990" y="2469"/>
                  </a:lnTo>
                  <a:lnTo>
                    <a:pt x="2990" y="2476"/>
                  </a:lnTo>
                  <a:lnTo>
                    <a:pt x="2994" y="2484"/>
                  </a:lnTo>
                  <a:lnTo>
                    <a:pt x="3056" y="2564"/>
                  </a:lnTo>
                  <a:lnTo>
                    <a:pt x="3116" y="2645"/>
                  </a:lnTo>
                  <a:lnTo>
                    <a:pt x="3132" y="2671"/>
                  </a:lnTo>
                  <a:lnTo>
                    <a:pt x="3143" y="2697"/>
                  </a:lnTo>
                  <a:lnTo>
                    <a:pt x="3149" y="2726"/>
                  </a:lnTo>
                  <a:lnTo>
                    <a:pt x="3151" y="2754"/>
                  </a:lnTo>
                  <a:lnTo>
                    <a:pt x="3149" y="2782"/>
                  </a:lnTo>
                  <a:lnTo>
                    <a:pt x="3143" y="2810"/>
                  </a:lnTo>
                  <a:lnTo>
                    <a:pt x="3132" y="2838"/>
                  </a:lnTo>
                  <a:lnTo>
                    <a:pt x="3117" y="2862"/>
                  </a:lnTo>
                  <a:lnTo>
                    <a:pt x="3098" y="2885"/>
                  </a:lnTo>
                  <a:lnTo>
                    <a:pt x="2876" y="3107"/>
                  </a:lnTo>
                  <a:lnTo>
                    <a:pt x="2854" y="3126"/>
                  </a:lnTo>
                  <a:lnTo>
                    <a:pt x="2830" y="3141"/>
                  </a:lnTo>
                  <a:lnTo>
                    <a:pt x="2802" y="3152"/>
                  </a:lnTo>
                  <a:lnTo>
                    <a:pt x="2775" y="3158"/>
                  </a:lnTo>
                  <a:lnTo>
                    <a:pt x="2746" y="3160"/>
                  </a:lnTo>
                  <a:lnTo>
                    <a:pt x="2718" y="3158"/>
                  </a:lnTo>
                  <a:lnTo>
                    <a:pt x="2690" y="3152"/>
                  </a:lnTo>
                  <a:lnTo>
                    <a:pt x="2663" y="3141"/>
                  </a:lnTo>
                  <a:lnTo>
                    <a:pt x="2638" y="3125"/>
                  </a:lnTo>
                  <a:lnTo>
                    <a:pt x="2557" y="3064"/>
                  </a:lnTo>
                  <a:lnTo>
                    <a:pt x="2477" y="3003"/>
                  </a:lnTo>
                  <a:lnTo>
                    <a:pt x="2469" y="2998"/>
                  </a:lnTo>
                  <a:lnTo>
                    <a:pt x="2462" y="2998"/>
                  </a:lnTo>
                  <a:lnTo>
                    <a:pt x="2454" y="3001"/>
                  </a:lnTo>
                  <a:lnTo>
                    <a:pt x="2377" y="3042"/>
                  </a:lnTo>
                  <a:lnTo>
                    <a:pt x="2296" y="3078"/>
                  </a:lnTo>
                  <a:lnTo>
                    <a:pt x="2215" y="3109"/>
                  </a:lnTo>
                  <a:lnTo>
                    <a:pt x="2130" y="3136"/>
                  </a:lnTo>
                  <a:lnTo>
                    <a:pt x="2125" y="3137"/>
                  </a:lnTo>
                  <a:lnTo>
                    <a:pt x="2122" y="3140"/>
                  </a:lnTo>
                  <a:lnTo>
                    <a:pt x="2119" y="3143"/>
                  </a:lnTo>
                  <a:lnTo>
                    <a:pt x="2117" y="3147"/>
                  </a:lnTo>
                  <a:lnTo>
                    <a:pt x="2116" y="3153"/>
                  </a:lnTo>
                  <a:lnTo>
                    <a:pt x="2102" y="3254"/>
                  </a:lnTo>
                  <a:lnTo>
                    <a:pt x="2088" y="3354"/>
                  </a:lnTo>
                  <a:lnTo>
                    <a:pt x="2080" y="3386"/>
                  </a:lnTo>
                  <a:lnTo>
                    <a:pt x="2067" y="3415"/>
                  </a:lnTo>
                  <a:lnTo>
                    <a:pt x="2048" y="3442"/>
                  </a:lnTo>
                  <a:lnTo>
                    <a:pt x="2026" y="3465"/>
                  </a:lnTo>
                  <a:lnTo>
                    <a:pt x="2000" y="3484"/>
                  </a:lnTo>
                  <a:lnTo>
                    <a:pt x="1971" y="3498"/>
                  </a:lnTo>
                  <a:lnTo>
                    <a:pt x="1940" y="3507"/>
                  </a:lnTo>
                  <a:lnTo>
                    <a:pt x="1907" y="3510"/>
                  </a:lnTo>
                  <a:lnTo>
                    <a:pt x="1593" y="3510"/>
                  </a:lnTo>
                  <a:lnTo>
                    <a:pt x="1560" y="3507"/>
                  </a:lnTo>
                  <a:lnTo>
                    <a:pt x="1529" y="3498"/>
                  </a:lnTo>
                  <a:lnTo>
                    <a:pt x="1500" y="3484"/>
                  </a:lnTo>
                  <a:lnTo>
                    <a:pt x="1474" y="3465"/>
                  </a:lnTo>
                  <a:lnTo>
                    <a:pt x="1452" y="3442"/>
                  </a:lnTo>
                  <a:lnTo>
                    <a:pt x="1433" y="3415"/>
                  </a:lnTo>
                  <a:lnTo>
                    <a:pt x="1420" y="3386"/>
                  </a:lnTo>
                  <a:lnTo>
                    <a:pt x="1412" y="3354"/>
                  </a:lnTo>
                  <a:lnTo>
                    <a:pt x="1398" y="3254"/>
                  </a:lnTo>
                  <a:lnTo>
                    <a:pt x="1384" y="3153"/>
                  </a:lnTo>
                  <a:lnTo>
                    <a:pt x="1383" y="3147"/>
                  </a:lnTo>
                  <a:lnTo>
                    <a:pt x="1381" y="3143"/>
                  </a:lnTo>
                  <a:lnTo>
                    <a:pt x="1378" y="3140"/>
                  </a:lnTo>
                  <a:lnTo>
                    <a:pt x="1375" y="3137"/>
                  </a:lnTo>
                  <a:lnTo>
                    <a:pt x="1370" y="3136"/>
                  </a:lnTo>
                  <a:lnTo>
                    <a:pt x="1285" y="3109"/>
                  </a:lnTo>
                  <a:lnTo>
                    <a:pt x="1204" y="3078"/>
                  </a:lnTo>
                  <a:lnTo>
                    <a:pt x="1123" y="3042"/>
                  </a:lnTo>
                  <a:lnTo>
                    <a:pt x="1046" y="3001"/>
                  </a:lnTo>
                  <a:lnTo>
                    <a:pt x="1038" y="2998"/>
                  </a:lnTo>
                  <a:lnTo>
                    <a:pt x="1031" y="2998"/>
                  </a:lnTo>
                  <a:lnTo>
                    <a:pt x="1023" y="3003"/>
                  </a:lnTo>
                  <a:lnTo>
                    <a:pt x="943" y="3064"/>
                  </a:lnTo>
                  <a:lnTo>
                    <a:pt x="862" y="3125"/>
                  </a:lnTo>
                  <a:lnTo>
                    <a:pt x="837" y="3141"/>
                  </a:lnTo>
                  <a:lnTo>
                    <a:pt x="810" y="3152"/>
                  </a:lnTo>
                  <a:lnTo>
                    <a:pt x="782" y="3158"/>
                  </a:lnTo>
                  <a:lnTo>
                    <a:pt x="754" y="3161"/>
                  </a:lnTo>
                  <a:lnTo>
                    <a:pt x="725" y="3158"/>
                  </a:lnTo>
                  <a:lnTo>
                    <a:pt x="697" y="3152"/>
                  </a:lnTo>
                  <a:lnTo>
                    <a:pt x="670" y="3141"/>
                  </a:lnTo>
                  <a:lnTo>
                    <a:pt x="646" y="3126"/>
                  </a:lnTo>
                  <a:lnTo>
                    <a:pt x="624" y="3107"/>
                  </a:lnTo>
                  <a:lnTo>
                    <a:pt x="402" y="2885"/>
                  </a:lnTo>
                  <a:lnTo>
                    <a:pt x="383" y="2862"/>
                  </a:lnTo>
                  <a:lnTo>
                    <a:pt x="368" y="2838"/>
                  </a:lnTo>
                  <a:lnTo>
                    <a:pt x="357" y="2811"/>
                  </a:lnTo>
                  <a:lnTo>
                    <a:pt x="351" y="2782"/>
                  </a:lnTo>
                  <a:lnTo>
                    <a:pt x="348" y="2754"/>
                  </a:lnTo>
                  <a:lnTo>
                    <a:pt x="351" y="2726"/>
                  </a:lnTo>
                  <a:lnTo>
                    <a:pt x="357" y="2697"/>
                  </a:lnTo>
                  <a:lnTo>
                    <a:pt x="368" y="2671"/>
                  </a:lnTo>
                  <a:lnTo>
                    <a:pt x="384" y="2645"/>
                  </a:lnTo>
                  <a:lnTo>
                    <a:pt x="444" y="2564"/>
                  </a:lnTo>
                  <a:lnTo>
                    <a:pt x="506" y="2484"/>
                  </a:lnTo>
                  <a:lnTo>
                    <a:pt x="510" y="2476"/>
                  </a:lnTo>
                  <a:lnTo>
                    <a:pt x="510" y="2469"/>
                  </a:lnTo>
                  <a:lnTo>
                    <a:pt x="508" y="2461"/>
                  </a:lnTo>
                  <a:lnTo>
                    <a:pt x="467" y="2384"/>
                  </a:lnTo>
                  <a:lnTo>
                    <a:pt x="431" y="2303"/>
                  </a:lnTo>
                  <a:lnTo>
                    <a:pt x="400" y="2221"/>
                  </a:lnTo>
                  <a:lnTo>
                    <a:pt x="373" y="2136"/>
                  </a:lnTo>
                  <a:lnTo>
                    <a:pt x="372" y="2132"/>
                  </a:lnTo>
                  <a:lnTo>
                    <a:pt x="369" y="2128"/>
                  </a:lnTo>
                  <a:lnTo>
                    <a:pt x="366" y="2125"/>
                  </a:lnTo>
                  <a:lnTo>
                    <a:pt x="362" y="2123"/>
                  </a:lnTo>
                  <a:lnTo>
                    <a:pt x="356" y="2122"/>
                  </a:lnTo>
                  <a:lnTo>
                    <a:pt x="256" y="2108"/>
                  </a:lnTo>
                  <a:lnTo>
                    <a:pt x="156" y="2094"/>
                  </a:lnTo>
                  <a:lnTo>
                    <a:pt x="124" y="2086"/>
                  </a:lnTo>
                  <a:lnTo>
                    <a:pt x="94" y="2073"/>
                  </a:lnTo>
                  <a:lnTo>
                    <a:pt x="68" y="2054"/>
                  </a:lnTo>
                  <a:lnTo>
                    <a:pt x="45" y="2032"/>
                  </a:lnTo>
                  <a:lnTo>
                    <a:pt x="25" y="2006"/>
                  </a:lnTo>
                  <a:lnTo>
                    <a:pt x="12" y="1976"/>
                  </a:lnTo>
                  <a:lnTo>
                    <a:pt x="3" y="1945"/>
                  </a:lnTo>
                  <a:lnTo>
                    <a:pt x="0" y="1912"/>
                  </a:lnTo>
                  <a:lnTo>
                    <a:pt x="0" y="1598"/>
                  </a:lnTo>
                  <a:lnTo>
                    <a:pt x="3" y="1565"/>
                  </a:lnTo>
                  <a:lnTo>
                    <a:pt x="12" y="1534"/>
                  </a:lnTo>
                  <a:lnTo>
                    <a:pt x="25" y="1504"/>
                  </a:lnTo>
                  <a:lnTo>
                    <a:pt x="45" y="1478"/>
                  </a:lnTo>
                  <a:lnTo>
                    <a:pt x="68" y="1456"/>
                  </a:lnTo>
                  <a:lnTo>
                    <a:pt x="94" y="1437"/>
                  </a:lnTo>
                  <a:lnTo>
                    <a:pt x="124" y="1424"/>
                  </a:lnTo>
                  <a:lnTo>
                    <a:pt x="156" y="1416"/>
                  </a:lnTo>
                  <a:lnTo>
                    <a:pt x="256" y="1402"/>
                  </a:lnTo>
                  <a:lnTo>
                    <a:pt x="356" y="1388"/>
                  </a:lnTo>
                  <a:lnTo>
                    <a:pt x="362" y="1387"/>
                  </a:lnTo>
                  <a:lnTo>
                    <a:pt x="366" y="1385"/>
                  </a:lnTo>
                  <a:lnTo>
                    <a:pt x="369" y="1382"/>
                  </a:lnTo>
                  <a:lnTo>
                    <a:pt x="372" y="1378"/>
                  </a:lnTo>
                  <a:lnTo>
                    <a:pt x="373" y="1374"/>
                  </a:lnTo>
                  <a:lnTo>
                    <a:pt x="400" y="1289"/>
                  </a:lnTo>
                  <a:lnTo>
                    <a:pt x="431" y="1207"/>
                  </a:lnTo>
                  <a:lnTo>
                    <a:pt x="467" y="1126"/>
                  </a:lnTo>
                  <a:lnTo>
                    <a:pt x="508" y="1049"/>
                  </a:lnTo>
                  <a:lnTo>
                    <a:pt x="510" y="1041"/>
                  </a:lnTo>
                  <a:lnTo>
                    <a:pt x="510" y="1034"/>
                  </a:lnTo>
                  <a:lnTo>
                    <a:pt x="506" y="1026"/>
                  </a:lnTo>
                  <a:lnTo>
                    <a:pt x="444" y="946"/>
                  </a:lnTo>
                  <a:lnTo>
                    <a:pt x="384" y="865"/>
                  </a:lnTo>
                  <a:lnTo>
                    <a:pt x="368" y="839"/>
                  </a:lnTo>
                  <a:lnTo>
                    <a:pt x="357" y="813"/>
                  </a:lnTo>
                  <a:lnTo>
                    <a:pt x="351" y="784"/>
                  </a:lnTo>
                  <a:lnTo>
                    <a:pt x="348" y="756"/>
                  </a:lnTo>
                  <a:lnTo>
                    <a:pt x="351" y="728"/>
                  </a:lnTo>
                  <a:lnTo>
                    <a:pt x="357" y="700"/>
                  </a:lnTo>
                  <a:lnTo>
                    <a:pt x="368" y="672"/>
                  </a:lnTo>
                  <a:lnTo>
                    <a:pt x="383" y="648"/>
                  </a:lnTo>
                  <a:lnTo>
                    <a:pt x="402" y="625"/>
                  </a:lnTo>
                  <a:lnTo>
                    <a:pt x="624" y="403"/>
                  </a:lnTo>
                  <a:lnTo>
                    <a:pt x="646" y="384"/>
                  </a:lnTo>
                  <a:lnTo>
                    <a:pt x="670" y="369"/>
                  </a:lnTo>
                  <a:lnTo>
                    <a:pt x="697" y="358"/>
                  </a:lnTo>
                  <a:lnTo>
                    <a:pt x="725" y="352"/>
                  </a:lnTo>
                  <a:lnTo>
                    <a:pt x="754" y="350"/>
                  </a:lnTo>
                  <a:lnTo>
                    <a:pt x="782" y="352"/>
                  </a:lnTo>
                  <a:lnTo>
                    <a:pt x="810" y="358"/>
                  </a:lnTo>
                  <a:lnTo>
                    <a:pt x="837" y="369"/>
                  </a:lnTo>
                  <a:lnTo>
                    <a:pt x="862" y="385"/>
                  </a:lnTo>
                  <a:lnTo>
                    <a:pt x="943" y="446"/>
                  </a:lnTo>
                  <a:lnTo>
                    <a:pt x="1023" y="507"/>
                  </a:lnTo>
                  <a:lnTo>
                    <a:pt x="1031" y="512"/>
                  </a:lnTo>
                  <a:lnTo>
                    <a:pt x="1038" y="512"/>
                  </a:lnTo>
                  <a:lnTo>
                    <a:pt x="1046" y="509"/>
                  </a:lnTo>
                  <a:lnTo>
                    <a:pt x="1123" y="468"/>
                  </a:lnTo>
                  <a:lnTo>
                    <a:pt x="1204" y="432"/>
                  </a:lnTo>
                  <a:lnTo>
                    <a:pt x="1285" y="401"/>
                  </a:lnTo>
                  <a:lnTo>
                    <a:pt x="1370" y="374"/>
                  </a:lnTo>
                  <a:lnTo>
                    <a:pt x="1375" y="373"/>
                  </a:lnTo>
                  <a:lnTo>
                    <a:pt x="1378" y="370"/>
                  </a:lnTo>
                  <a:lnTo>
                    <a:pt x="1381" y="367"/>
                  </a:lnTo>
                  <a:lnTo>
                    <a:pt x="1383" y="363"/>
                  </a:lnTo>
                  <a:lnTo>
                    <a:pt x="1384" y="357"/>
                  </a:lnTo>
                  <a:lnTo>
                    <a:pt x="1398" y="256"/>
                  </a:lnTo>
                  <a:lnTo>
                    <a:pt x="1412" y="156"/>
                  </a:lnTo>
                  <a:lnTo>
                    <a:pt x="1420" y="124"/>
                  </a:lnTo>
                  <a:lnTo>
                    <a:pt x="1433" y="95"/>
                  </a:lnTo>
                  <a:lnTo>
                    <a:pt x="1452" y="68"/>
                  </a:lnTo>
                  <a:lnTo>
                    <a:pt x="1474" y="45"/>
                  </a:lnTo>
                  <a:lnTo>
                    <a:pt x="1500" y="26"/>
                  </a:lnTo>
                  <a:lnTo>
                    <a:pt x="1529" y="12"/>
                  </a:lnTo>
                  <a:lnTo>
                    <a:pt x="1560" y="3"/>
                  </a:lnTo>
                  <a:lnTo>
                    <a:pt x="159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8" name="Freeform 124"/>
            <p:cNvSpPr>
              <a:spLocks noEditPoints="1"/>
            </p:cNvSpPr>
            <p:nvPr/>
          </p:nvSpPr>
          <p:spPr bwMode="auto">
            <a:xfrm>
              <a:off x="7373938" y="2844800"/>
              <a:ext cx="241300" cy="242887"/>
            </a:xfrm>
            <a:custGeom>
              <a:avLst/>
              <a:gdLst>
                <a:gd name="T0" fmla="*/ 639 w 1518"/>
                <a:gd name="T1" fmla="*/ 176 h 1524"/>
                <a:gd name="T2" fmla="*/ 475 w 1518"/>
                <a:gd name="T3" fmla="*/ 237 h 1524"/>
                <a:gd name="T4" fmla="*/ 338 w 1518"/>
                <a:gd name="T5" fmla="*/ 340 h 1524"/>
                <a:gd name="T6" fmla="*/ 235 w 1518"/>
                <a:gd name="T7" fmla="*/ 477 h 1524"/>
                <a:gd name="T8" fmla="*/ 175 w 1518"/>
                <a:gd name="T9" fmla="*/ 642 h 1524"/>
                <a:gd name="T10" fmla="*/ 166 w 1518"/>
                <a:gd name="T11" fmla="*/ 823 h 1524"/>
                <a:gd name="T12" fmla="*/ 210 w 1518"/>
                <a:gd name="T13" fmla="*/ 995 h 1524"/>
                <a:gd name="T14" fmla="*/ 299 w 1518"/>
                <a:gd name="T15" fmla="*/ 1142 h 1524"/>
                <a:gd name="T16" fmla="*/ 426 w 1518"/>
                <a:gd name="T17" fmla="*/ 1258 h 1524"/>
                <a:gd name="T18" fmla="*/ 582 w 1518"/>
                <a:gd name="T19" fmla="*/ 1333 h 1524"/>
                <a:gd name="T20" fmla="*/ 759 w 1518"/>
                <a:gd name="T21" fmla="*/ 1360 h 1524"/>
                <a:gd name="T22" fmla="*/ 936 w 1518"/>
                <a:gd name="T23" fmla="*/ 1333 h 1524"/>
                <a:gd name="T24" fmla="*/ 1092 w 1518"/>
                <a:gd name="T25" fmla="*/ 1258 h 1524"/>
                <a:gd name="T26" fmla="*/ 1219 w 1518"/>
                <a:gd name="T27" fmla="*/ 1142 h 1524"/>
                <a:gd name="T28" fmla="*/ 1308 w 1518"/>
                <a:gd name="T29" fmla="*/ 995 h 1524"/>
                <a:gd name="T30" fmla="*/ 1352 w 1518"/>
                <a:gd name="T31" fmla="*/ 823 h 1524"/>
                <a:gd name="T32" fmla="*/ 1343 w 1518"/>
                <a:gd name="T33" fmla="*/ 642 h 1524"/>
                <a:gd name="T34" fmla="*/ 1283 w 1518"/>
                <a:gd name="T35" fmla="*/ 477 h 1524"/>
                <a:gd name="T36" fmla="*/ 1180 w 1518"/>
                <a:gd name="T37" fmla="*/ 340 h 1524"/>
                <a:gd name="T38" fmla="*/ 1043 w 1518"/>
                <a:gd name="T39" fmla="*/ 237 h 1524"/>
                <a:gd name="T40" fmla="*/ 879 w 1518"/>
                <a:gd name="T41" fmla="*/ 176 h 1524"/>
                <a:gd name="T42" fmla="*/ 759 w 1518"/>
                <a:gd name="T43" fmla="*/ 0 h 1524"/>
                <a:gd name="T44" fmla="*/ 961 w 1518"/>
                <a:gd name="T45" fmla="*/ 27 h 1524"/>
                <a:gd name="T46" fmla="*/ 1142 w 1518"/>
                <a:gd name="T47" fmla="*/ 105 h 1524"/>
                <a:gd name="T48" fmla="*/ 1296 w 1518"/>
                <a:gd name="T49" fmla="*/ 224 h 1524"/>
                <a:gd name="T50" fmla="*/ 1414 w 1518"/>
                <a:gd name="T51" fmla="*/ 378 h 1524"/>
                <a:gd name="T52" fmla="*/ 1492 w 1518"/>
                <a:gd name="T53" fmla="*/ 560 h 1524"/>
                <a:gd name="T54" fmla="*/ 1518 w 1518"/>
                <a:gd name="T55" fmla="*/ 762 h 1524"/>
                <a:gd name="T56" fmla="*/ 1492 w 1518"/>
                <a:gd name="T57" fmla="*/ 964 h 1524"/>
                <a:gd name="T58" fmla="*/ 1414 w 1518"/>
                <a:gd name="T59" fmla="*/ 1146 h 1524"/>
                <a:gd name="T60" fmla="*/ 1296 w 1518"/>
                <a:gd name="T61" fmla="*/ 1300 h 1524"/>
                <a:gd name="T62" fmla="*/ 1142 w 1518"/>
                <a:gd name="T63" fmla="*/ 1419 h 1524"/>
                <a:gd name="T64" fmla="*/ 961 w 1518"/>
                <a:gd name="T65" fmla="*/ 1497 h 1524"/>
                <a:gd name="T66" fmla="*/ 759 w 1518"/>
                <a:gd name="T67" fmla="*/ 1524 h 1524"/>
                <a:gd name="T68" fmla="*/ 557 w 1518"/>
                <a:gd name="T69" fmla="*/ 1497 h 1524"/>
                <a:gd name="T70" fmla="*/ 376 w 1518"/>
                <a:gd name="T71" fmla="*/ 1419 h 1524"/>
                <a:gd name="T72" fmla="*/ 222 w 1518"/>
                <a:gd name="T73" fmla="*/ 1300 h 1524"/>
                <a:gd name="T74" fmla="*/ 104 w 1518"/>
                <a:gd name="T75" fmla="*/ 1146 h 1524"/>
                <a:gd name="T76" fmla="*/ 26 w 1518"/>
                <a:gd name="T77" fmla="*/ 964 h 1524"/>
                <a:gd name="T78" fmla="*/ 0 w 1518"/>
                <a:gd name="T79" fmla="*/ 762 h 1524"/>
                <a:gd name="T80" fmla="*/ 26 w 1518"/>
                <a:gd name="T81" fmla="*/ 560 h 1524"/>
                <a:gd name="T82" fmla="*/ 104 w 1518"/>
                <a:gd name="T83" fmla="*/ 378 h 1524"/>
                <a:gd name="T84" fmla="*/ 222 w 1518"/>
                <a:gd name="T85" fmla="*/ 224 h 1524"/>
                <a:gd name="T86" fmla="*/ 376 w 1518"/>
                <a:gd name="T87" fmla="*/ 105 h 1524"/>
                <a:gd name="T88" fmla="*/ 557 w 1518"/>
                <a:gd name="T89" fmla="*/ 27 h 1524"/>
                <a:gd name="T90" fmla="*/ 759 w 1518"/>
                <a:gd name="T91"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8" h="1524">
                  <a:moveTo>
                    <a:pt x="759" y="164"/>
                  </a:moveTo>
                  <a:lnTo>
                    <a:pt x="699" y="167"/>
                  </a:lnTo>
                  <a:lnTo>
                    <a:pt x="639" y="176"/>
                  </a:lnTo>
                  <a:lnTo>
                    <a:pt x="582" y="191"/>
                  </a:lnTo>
                  <a:lnTo>
                    <a:pt x="527" y="211"/>
                  </a:lnTo>
                  <a:lnTo>
                    <a:pt x="475" y="237"/>
                  </a:lnTo>
                  <a:lnTo>
                    <a:pt x="426" y="266"/>
                  </a:lnTo>
                  <a:lnTo>
                    <a:pt x="380" y="300"/>
                  </a:lnTo>
                  <a:lnTo>
                    <a:pt x="338" y="340"/>
                  </a:lnTo>
                  <a:lnTo>
                    <a:pt x="299" y="382"/>
                  </a:lnTo>
                  <a:lnTo>
                    <a:pt x="265" y="428"/>
                  </a:lnTo>
                  <a:lnTo>
                    <a:pt x="235" y="477"/>
                  </a:lnTo>
                  <a:lnTo>
                    <a:pt x="210" y="529"/>
                  </a:lnTo>
                  <a:lnTo>
                    <a:pt x="189" y="584"/>
                  </a:lnTo>
                  <a:lnTo>
                    <a:pt x="175" y="642"/>
                  </a:lnTo>
                  <a:lnTo>
                    <a:pt x="166" y="701"/>
                  </a:lnTo>
                  <a:lnTo>
                    <a:pt x="163" y="762"/>
                  </a:lnTo>
                  <a:lnTo>
                    <a:pt x="166" y="823"/>
                  </a:lnTo>
                  <a:lnTo>
                    <a:pt x="175" y="882"/>
                  </a:lnTo>
                  <a:lnTo>
                    <a:pt x="189" y="940"/>
                  </a:lnTo>
                  <a:lnTo>
                    <a:pt x="210" y="995"/>
                  </a:lnTo>
                  <a:lnTo>
                    <a:pt x="235" y="1047"/>
                  </a:lnTo>
                  <a:lnTo>
                    <a:pt x="265" y="1096"/>
                  </a:lnTo>
                  <a:lnTo>
                    <a:pt x="299" y="1142"/>
                  </a:lnTo>
                  <a:lnTo>
                    <a:pt x="338" y="1184"/>
                  </a:lnTo>
                  <a:lnTo>
                    <a:pt x="380" y="1224"/>
                  </a:lnTo>
                  <a:lnTo>
                    <a:pt x="426" y="1258"/>
                  </a:lnTo>
                  <a:lnTo>
                    <a:pt x="475" y="1287"/>
                  </a:lnTo>
                  <a:lnTo>
                    <a:pt x="527" y="1313"/>
                  </a:lnTo>
                  <a:lnTo>
                    <a:pt x="582" y="1333"/>
                  </a:lnTo>
                  <a:lnTo>
                    <a:pt x="639" y="1348"/>
                  </a:lnTo>
                  <a:lnTo>
                    <a:pt x="699" y="1357"/>
                  </a:lnTo>
                  <a:lnTo>
                    <a:pt x="759" y="1360"/>
                  </a:lnTo>
                  <a:lnTo>
                    <a:pt x="819" y="1357"/>
                  </a:lnTo>
                  <a:lnTo>
                    <a:pt x="879" y="1348"/>
                  </a:lnTo>
                  <a:lnTo>
                    <a:pt x="936" y="1333"/>
                  </a:lnTo>
                  <a:lnTo>
                    <a:pt x="991" y="1313"/>
                  </a:lnTo>
                  <a:lnTo>
                    <a:pt x="1043" y="1287"/>
                  </a:lnTo>
                  <a:lnTo>
                    <a:pt x="1092" y="1258"/>
                  </a:lnTo>
                  <a:lnTo>
                    <a:pt x="1138" y="1224"/>
                  </a:lnTo>
                  <a:lnTo>
                    <a:pt x="1180" y="1184"/>
                  </a:lnTo>
                  <a:lnTo>
                    <a:pt x="1219" y="1142"/>
                  </a:lnTo>
                  <a:lnTo>
                    <a:pt x="1253" y="1096"/>
                  </a:lnTo>
                  <a:lnTo>
                    <a:pt x="1283" y="1047"/>
                  </a:lnTo>
                  <a:lnTo>
                    <a:pt x="1308" y="995"/>
                  </a:lnTo>
                  <a:lnTo>
                    <a:pt x="1329" y="940"/>
                  </a:lnTo>
                  <a:lnTo>
                    <a:pt x="1343" y="882"/>
                  </a:lnTo>
                  <a:lnTo>
                    <a:pt x="1352" y="823"/>
                  </a:lnTo>
                  <a:lnTo>
                    <a:pt x="1355" y="762"/>
                  </a:lnTo>
                  <a:lnTo>
                    <a:pt x="1352" y="701"/>
                  </a:lnTo>
                  <a:lnTo>
                    <a:pt x="1343" y="642"/>
                  </a:lnTo>
                  <a:lnTo>
                    <a:pt x="1329" y="584"/>
                  </a:lnTo>
                  <a:lnTo>
                    <a:pt x="1308" y="529"/>
                  </a:lnTo>
                  <a:lnTo>
                    <a:pt x="1283" y="477"/>
                  </a:lnTo>
                  <a:lnTo>
                    <a:pt x="1253" y="428"/>
                  </a:lnTo>
                  <a:lnTo>
                    <a:pt x="1219" y="382"/>
                  </a:lnTo>
                  <a:lnTo>
                    <a:pt x="1180" y="340"/>
                  </a:lnTo>
                  <a:lnTo>
                    <a:pt x="1138" y="300"/>
                  </a:lnTo>
                  <a:lnTo>
                    <a:pt x="1092" y="266"/>
                  </a:lnTo>
                  <a:lnTo>
                    <a:pt x="1043" y="237"/>
                  </a:lnTo>
                  <a:lnTo>
                    <a:pt x="991" y="211"/>
                  </a:lnTo>
                  <a:lnTo>
                    <a:pt x="936" y="191"/>
                  </a:lnTo>
                  <a:lnTo>
                    <a:pt x="879" y="176"/>
                  </a:lnTo>
                  <a:lnTo>
                    <a:pt x="819" y="167"/>
                  </a:lnTo>
                  <a:lnTo>
                    <a:pt x="759" y="164"/>
                  </a:lnTo>
                  <a:close/>
                  <a:moveTo>
                    <a:pt x="759" y="0"/>
                  </a:moveTo>
                  <a:lnTo>
                    <a:pt x="828" y="4"/>
                  </a:lnTo>
                  <a:lnTo>
                    <a:pt x="896" y="12"/>
                  </a:lnTo>
                  <a:lnTo>
                    <a:pt x="961" y="27"/>
                  </a:lnTo>
                  <a:lnTo>
                    <a:pt x="1024" y="48"/>
                  </a:lnTo>
                  <a:lnTo>
                    <a:pt x="1085" y="74"/>
                  </a:lnTo>
                  <a:lnTo>
                    <a:pt x="1142" y="105"/>
                  </a:lnTo>
                  <a:lnTo>
                    <a:pt x="1197" y="140"/>
                  </a:lnTo>
                  <a:lnTo>
                    <a:pt x="1248" y="179"/>
                  </a:lnTo>
                  <a:lnTo>
                    <a:pt x="1296" y="224"/>
                  </a:lnTo>
                  <a:lnTo>
                    <a:pt x="1340" y="272"/>
                  </a:lnTo>
                  <a:lnTo>
                    <a:pt x="1379" y="323"/>
                  </a:lnTo>
                  <a:lnTo>
                    <a:pt x="1414" y="378"/>
                  </a:lnTo>
                  <a:lnTo>
                    <a:pt x="1445" y="435"/>
                  </a:lnTo>
                  <a:lnTo>
                    <a:pt x="1471" y="496"/>
                  </a:lnTo>
                  <a:lnTo>
                    <a:pt x="1492" y="560"/>
                  </a:lnTo>
                  <a:lnTo>
                    <a:pt x="1507" y="625"/>
                  </a:lnTo>
                  <a:lnTo>
                    <a:pt x="1515" y="693"/>
                  </a:lnTo>
                  <a:lnTo>
                    <a:pt x="1518" y="762"/>
                  </a:lnTo>
                  <a:lnTo>
                    <a:pt x="1515" y="831"/>
                  </a:lnTo>
                  <a:lnTo>
                    <a:pt x="1507" y="899"/>
                  </a:lnTo>
                  <a:lnTo>
                    <a:pt x="1492" y="964"/>
                  </a:lnTo>
                  <a:lnTo>
                    <a:pt x="1471" y="1028"/>
                  </a:lnTo>
                  <a:lnTo>
                    <a:pt x="1445" y="1089"/>
                  </a:lnTo>
                  <a:lnTo>
                    <a:pt x="1414" y="1146"/>
                  </a:lnTo>
                  <a:lnTo>
                    <a:pt x="1379" y="1201"/>
                  </a:lnTo>
                  <a:lnTo>
                    <a:pt x="1340" y="1252"/>
                  </a:lnTo>
                  <a:lnTo>
                    <a:pt x="1296" y="1300"/>
                  </a:lnTo>
                  <a:lnTo>
                    <a:pt x="1248" y="1345"/>
                  </a:lnTo>
                  <a:lnTo>
                    <a:pt x="1197" y="1384"/>
                  </a:lnTo>
                  <a:lnTo>
                    <a:pt x="1142" y="1419"/>
                  </a:lnTo>
                  <a:lnTo>
                    <a:pt x="1085" y="1450"/>
                  </a:lnTo>
                  <a:lnTo>
                    <a:pt x="1024" y="1476"/>
                  </a:lnTo>
                  <a:lnTo>
                    <a:pt x="961" y="1497"/>
                  </a:lnTo>
                  <a:lnTo>
                    <a:pt x="896" y="1512"/>
                  </a:lnTo>
                  <a:lnTo>
                    <a:pt x="828" y="1520"/>
                  </a:lnTo>
                  <a:lnTo>
                    <a:pt x="759" y="1524"/>
                  </a:lnTo>
                  <a:lnTo>
                    <a:pt x="690" y="1520"/>
                  </a:lnTo>
                  <a:lnTo>
                    <a:pt x="622" y="1512"/>
                  </a:lnTo>
                  <a:lnTo>
                    <a:pt x="557" y="1497"/>
                  </a:lnTo>
                  <a:lnTo>
                    <a:pt x="494" y="1476"/>
                  </a:lnTo>
                  <a:lnTo>
                    <a:pt x="433" y="1450"/>
                  </a:lnTo>
                  <a:lnTo>
                    <a:pt x="376" y="1419"/>
                  </a:lnTo>
                  <a:lnTo>
                    <a:pt x="321" y="1384"/>
                  </a:lnTo>
                  <a:lnTo>
                    <a:pt x="270" y="1345"/>
                  </a:lnTo>
                  <a:lnTo>
                    <a:pt x="222" y="1300"/>
                  </a:lnTo>
                  <a:lnTo>
                    <a:pt x="178" y="1252"/>
                  </a:lnTo>
                  <a:lnTo>
                    <a:pt x="139" y="1201"/>
                  </a:lnTo>
                  <a:lnTo>
                    <a:pt x="104" y="1146"/>
                  </a:lnTo>
                  <a:lnTo>
                    <a:pt x="73" y="1089"/>
                  </a:lnTo>
                  <a:lnTo>
                    <a:pt x="47" y="1028"/>
                  </a:lnTo>
                  <a:lnTo>
                    <a:pt x="26" y="964"/>
                  </a:lnTo>
                  <a:lnTo>
                    <a:pt x="11" y="899"/>
                  </a:lnTo>
                  <a:lnTo>
                    <a:pt x="3" y="831"/>
                  </a:lnTo>
                  <a:lnTo>
                    <a:pt x="0" y="762"/>
                  </a:lnTo>
                  <a:lnTo>
                    <a:pt x="3" y="693"/>
                  </a:lnTo>
                  <a:lnTo>
                    <a:pt x="11" y="625"/>
                  </a:lnTo>
                  <a:lnTo>
                    <a:pt x="26" y="560"/>
                  </a:lnTo>
                  <a:lnTo>
                    <a:pt x="47" y="496"/>
                  </a:lnTo>
                  <a:lnTo>
                    <a:pt x="73" y="435"/>
                  </a:lnTo>
                  <a:lnTo>
                    <a:pt x="104" y="378"/>
                  </a:lnTo>
                  <a:lnTo>
                    <a:pt x="139" y="323"/>
                  </a:lnTo>
                  <a:lnTo>
                    <a:pt x="178" y="272"/>
                  </a:lnTo>
                  <a:lnTo>
                    <a:pt x="222" y="224"/>
                  </a:lnTo>
                  <a:lnTo>
                    <a:pt x="270" y="179"/>
                  </a:lnTo>
                  <a:lnTo>
                    <a:pt x="321" y="140"/>
                  </a:lnTo>
                  <a:lnTo>
                    <a:pt x="376" y="105"/>
                  </a:lnTo>
                  <a:lnTo>
                    <a:pt x="433" y="74"/>
                  </a:lnTo>
                  <a:lnTo>
                    <a:pt x="494" y="48"/>
                  </a:lnTo>
                  <a:lnTo>
                    <a:pt x="557" y="27"/>
                  </a:lnTo>
                  <a:lnTo>
                    <a:pt x="622" y="12"/>
                  </a:lnTo>
                  <a:lnTo>
                    <a:pt x="690" y="4"/>
                  </a:lnTo>
                  <a:lnTo>
                    <a:pt x="7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19" name="Inhaltsplatzhalter 4"/>
          <p:cNvSpPr txBox="1">
            <a:spLocks/>
          </p:cNvSpPr>
          <p:nvPr/>
        </p:nvSpPr>
        <p:spPr>
          <a:xfrm>
            <a:off x="6177330" y="2366672"/>
            <a:ext cx="4501565" cy="24622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600" b="1" i="0" u="none" strike="noStrike" kern="1200" cap="none" spc="0" normalizeH="0" baseline="0" noProof="0">
                <a:ln>
                  <a:noFill/>
                </a:ln>
                <a:solidFill>
                  <a:srgbClr val="7B282E"/>
                </a:solidFill>
                <a:effectLst/>
                <a:uLnTx/>
                <a:uFillTx/>
                <a:latin typeface="Calibri Light" panose="020F0302020204030204"/>
                <a:ea typeface="+mn-ea"/>
                <a:cs typeface="+mn-cs"/>
              </a:rPr>
              <a:t>Why might a dispute arise?</a:t>
            </a:r>
            <a:endParaRPr kumimoji="0" lang="en-US" sz="1100" b="0" i="0" u="none" strike="noStrike" kern="1200" cap="none" spc="0" normalizeH="0" baseline="0" noProof="0">
              <a:ln>
                <a:noFill/>
              </a:ln>
              <a:solidFill>
                <a:prstClr val="white">
                  <a:lumMod val="50000"/>
                </a:prstClr>
              </a:solidFill>
              <a:effectLst/>
              <a:uLnTx/>
              <a:uFillTx/>
              <a:latin typeface="Calibri" panose="020F0502020204030204"/>
              <a:ea typeface="+mn-ea"/>
              <a:cs typeface="+mn-cs"/>
            </a:endParaRPr>
          </a:p>
        </p:txBody>
      </p:sp>
      <p:sp>
        <p:nvSpPr>
          <p:cNvPr id="20" name="Inhaltsplatzhalter 4"/>
          <p:cNvSpPr txBox="1">
            <a:spLocks/>
          </p:cNvSpPr>
          <p:nvPr/>
        </p:nvSpPr>
        <p:spPr>
          <a:xfrm>
            <a:off x="5066395" y="2212784"/>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3600" b="1" i="0" u="none" strike="noStrike" kern="1200" cap="none" spc="0" normalizeH="0" baseline="0" noProof="0">
                <a:ln>
                  <a:noFill/>
                </a:ln>
                <a:solidFill>
                  <a:srgbClr val="7B282E"/>
                </a:solidFill>
                <a:effectLst/>
                <a:uLnTx/>
                <a:uFillTx/>
                <a:latin typeface="Calibri Light" panose="020F0302020204030204"/>
                <a:ea typeface="+mn-ea"/>
                <a:cs typeface="+mn-cs"/>
              </a:rPr>
              <a:t>1</a:t>
            </a:r>
            <a:endParaRPr kumimoji="0" lang="en-US" sz="2800" b="0" i="0" u="none" strike="noStrike" kern="1200" cap="none" spc="0" normalizeH="0" baseline="0" noProof="0">
              <a:ln>
                <a:noFill/>
              </a:ln>
              <a:solidFill>
                <a:srgbClr val="7B282E"/>
              </a:solidFill>
              <a:effectLst/>
              <a:uLnTx/>
              <a:uFillTx/>
              <a:latin typeface="Calibri" panose="020F0502020204030204"/>
              <a:ea typeface="+mn-ea"/>
              <a:cs typeface="+mn-cs"/>
            </a:endParaRPr>
          </a:p>
        </p:txBody>
      </p:sp>
      <p:sp>
        <p:nvSpPr>
          <p:cNvPr id="21" name="Inhaltsplatzhalter 4"/>
          <p:cNvSpPr txBox="1">
            <a:spLocks/>
          </p:cNvSpPr>
          <p:nvPr/>
        </p:nvSpPr>
        <p:spPr>
          <a:xfrm>
            <a:off x="6715260" y="3962960"/>
            <a:ext cx="4501565" cy="24622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1600" b="1" i="0" u="none" strike="noStrike" kern="1200" cap="none" spc="0" normalizeH="0" baseline="0" noProof="0">
                <a:ln>
                  <a:noFill/>
                </a:ln>
                <a:solidFill>
                  <a:srgbClr val="BE6516"/>
                </a:solidFill>
                <a:effectLst/>
                <a:uLnTx/>
                <a:uFillTx/>
                <a:latin typeface="Calibri Light" panose="020F0302020204030204"/>
                <a:ea typeface="+mn-ea"/>
                <a:cs typeface="+mn-cs"/>
              </a:rPr>
              <a:t>What is the process?</a:t>
            </a:r>
            <a:endParaRPr kumimoji="0" lang="en-US" sz="1100" b="0" i="0" u="none" strike="noStrike" kern="1200" cap="none" spc="0" normalizeH="0" baseline="0" noProof="0">
              <a:ln>
                <a:noFill/>
              </a:ln>
              <a:solidFill>
                <a:prstClr val="white">
                  <a:lumMod val="50000"/>
                </a:prstClr>
              </a:solidFill>
              <a:effectLst/>
              <a:uLnTx/>
              <a:uFillTx/>
              <a:latin typeface="Calibri" panose="020F0502020204030204"/>
              <a:ea typeface="+mn-ea"/>
              <a:cs typeface="+mn-cs"/>
            </a:endParaRPr>
          </a:p>
        </p:txBody>
      </p:sp>
      <p:sp>
        <p:nvSpPr>
          <p:cNvPr id="22" name="Inhaltsplatzhalter 4"/>
          <p:cNvSpPr txBox="1">
            <a:spLocks/>
          </p:cNvSpPr>
          <p:nvPr/>
        </p:nvSpPr>
        <p:spPr>
          <a:xfrm>
            <a:off x="5604325" y="3809072"/>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3600" b="1" i="0" u="none" strike="noStrike" kern="1200" cap="none" spc="0" normalizeH="0" baseline="0" noProof="0">
                <a:ln>
                  <a:noFill/>
                </a:ln>
                <a:solidFill>
                  <a:srgbClr val="BE6516"/>
                </a:solidFill>
                <a:effectLst/>
                <a:uLnTx/>
                <a:uFillTx/>
                <a:latin typeface="Calibri Light" panose="020F0302020204030204"/>
                <a:ea typeface="+mn-ea"/>
                <a:cs typeface="+mn-cs"/>
              </a:rPr>
              <a:t>2</a:t>
            </a:r>
            <a:endParaRPr kumimoji="0" lang="en-US" sz="2800" b="0" i="0" u="none" strike="noStrike" kern="1200" cap="none" spc="0" normalizeH="0" baseline="0" noProof="0">
              <a:ln>
                <a:noFill/>
              </a:ln>
              <a:solidFill>
                <a:srgbClr val="BE6516"/>
              </a:solidFill>
              <a:effectLst/>
              <a:uLnTx/>
              <a:uFillTx/>
              <a:latin typeface="Calibri" panose="020F0502020204030204"/>
              <a:ea typeface="+mn-ea"/>
              <a:cs typeface="+mn-cs"/>
            </a:endParaRPr>
          </a:p>
        </p:txBody>
      </p:sp>
      <p:sp>
        <p:nvSpPr>
          <p:cNvPr id="23" name="Inhaltsplatzhalter 4"/>
          <p:cNvSpPr txBox="1">
            <a:spLocks/>
          </p:cNvSpPr>
          <p:nvPr/>
        </p:nvSpPr>
        <p:spPr>
          <a:xfrm>
            <a:off x="6177330" y="5559249"/>
            <a:ext cx="4501565" cy="24622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600" b="1" i="0" u="none" strike="noStrike" kern="1200" cap="none" spc="0" normalizeH="0" baseline="0" noProof="0">
                <a:ln>
                  <a:noFill/>
                </a:ln>
                <a:solidFill>
                  <a:srgbClr val="70ADA3"/>
                </a:solidFill>
                <a:effectLst/>
                <a:uLnTx/>
                <a:uFillTx/>
                <a:latin typeface="Calibri Light" panose="020F0302020204030204"/>
                <a:ea typeface="+mn-ea"/>
                <a:cs typeface="+mn-cs"/>
              </a:rPr>
              <a:t>Top tips to drive your performance</a:t>
            </a:r>
            <a:endParaRPr kumimoji="0" lang="en-US" sz="1100" b="0" i="0" u="none" strike="noStrike" kern="1200" cap="none" spc="0" normalizeH="0" baseline="0" noProof="0">
              <a:ln>
                <a:noFill/>
              </a:ln>
              <a:solidFill>
                <a:prstClr val="white">
                  <a:lumMod val="50000"/>
                </a:prstClr>
              </a:solidFill>
              <a:effectLst/>
              <a:uLnTx/>
              <a:uFillTx/>
              <a:latin typeface="Calibri" panose="020F0502020204030204"/>
              <a:ea typeface="+mn-ea"/>
              <a:cs typeface="+mn-cs"/>
            </a:endParaRPr>
          </a:p>
        </p:txBody>
      </p:sp>
      <p:sp>
        <p:nvSpPr>
          <p:cNvPr id="24" name="Inhaltsplatzhalter 4"/>
          <p:cNvSpPr txBox="1">
            <a:spLocks/>
          </p:cNvSpPr>
          <p:nvPr/>
        </p:nvSpPr>
        <p:spPr>
          <a:xfrm>
            <a:off x="5066395" y="5405361"/>
            <a:ext cx="885242" cy="55399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US" sz="3600" b="1" i="0" u="none" strike="noStrike" kern="1200" cap="none" spc="0" normalizeH="0" baseline="0" noProof="0">
                <a:ln>
                  <a:noFill/>
                </a:ln>
                <a:solidFill>
                  <a:srgbClr val="70ADA3"/>
                </a:solidFill>
                <a:effectLst/>
                <a:uLnTx/>
                <a:uFillTx/>
                <a:latin typeface="Calibri Light" panose="020F0302020204030204"/>
                <a:ea typeface="+mn-ea"/>
                <a:cs typeface="+mn-cs"/>
              </a:rPr>
              <a:t>3</a:t>
            </a:r>
            <a:endParaRPr kumimoji="0" lang="en-US" sz="2800" b="0" i="0" u="none" strike="noStrike" kern="1200" cap="none" spc="0" normalizeH="0" baseline="0" noProof="0">
              <a:ln>
                <a:noFill/>
              </a:ln>
              <a:solidFill>
                <a:srgbClr val="70ADA3"/>
              </a:solidFill>
              <a:effectLst/>
              <a:uLnTx/>
              <a:uFillTx/>
              <a:latin typeface="Calibri" panose="020F0502020204030204"/>
              <a:ea typeface="+mn-ea"/>
              <a:cs typeface="+mn-cs"/>
            </a:endParaRPr>
          </a:p>
        </p:txBody>
      </p:sp>
      <p:sp>
        <p:nvSpPr>
          <p:cNvPr id="25" name="Freeform 182"/>
          <p:cNvSpPr>
            <a:spLocks noEditPoints="1"/>
          </p:cNvSpPr>
          <p:nvPr/>
        </p:nvSpPr>
        <p:spPr bwMode="auto">
          <a:xfrm>
            <a:off x="3416403" y="5433855"/>
            <a:ext cx="497014" cy="497012"/>
          </a:xfrm>
          <a:custGeom>
            <a:avLst/>
            <a:gdLst/>
            <a:ahLst/>
            <a:cxnLst>
              <a:cxn ang="0">
                <a:pos x="128" y="256"/>
              </a:cxn>
              <a:cxn ang="0">
                <a:pos x="0" y="128"/>
              </a:cxn>
              <a:cxn ang="0">
                <a:pos x="128" y="0"/>
              </a:cxn>
              <a:cxn ang="0">
                <a:pos x="256" y="128"/>
              </a:cxn>
              <a:cxn ang="0">
                <a:pos x="128" y="256"/>
              </a:cxn>
              <a:cxn ang="0">
                <a:pos x="128" y="24"/>
              </a:cxn>
              <a:cxn ang="0">
                <a:pos x="24" y="128"/>
              </a:cxn>
              <a:cxn ang="0">
                <a:pos x="128" y="232"/>
              </a:cxn>
              <a:cxn ang="0">
                <a:pos x="232" y="128"/>
              </a:cxn>
              <a:cxn ang="0">
                <a:pos x="128" y="24"/>
              </a:cxn>
              <a:cxn ang="0">
                <a:pos x="180" y="140"/>
              </a:cxn>
              <a:cxn ang="0">
                <a:pos x="156" y="140"/>
              </a:cxn>
              <a:cxn ang="0">
                <a:pos x="140" y="140"/>
              </a:cxn>
              <a:cxn ang="0">
                <a:pos x="128" y="140"/>
              </a:cxn>
              <a:cxn ang="0">
                <a:pos x="116" y="128"/>
              </a:cxn>
              <a:cxn ang="0">
                <a:pos x="116" y="56"/>
              </a:cxn>
              <a:cxn ang="0">
                <a:pos x="128" y="44"/>
              </a:cxn>
              <a:cxn ang="0">
                <a:pos x="140" y="56"/>
              </a:cxn>
              <a:cxn ang="0">
                <a:pos x="140" y="116"/>
              </a:cxn>
              <a:cxn ang="0">
                <a:pos x="156" y="116"/>
              </a:cxn>
              <a:cxn ang="0">
                <a:pos x="180" y="116"/>
              </a:cxn>
              <a:cxn ang="0">
                <a:pos x="192" y="128"/>
              </a:cxn>
              <a:cxn ang="0">
                <a:pos x="180" y="140"/>
              </a:cxn>
            </a:cxnLst>
            <a:rect l="0" t="0" r="r" b="b"/>
            <a:pathLst>
              <a:path w="256" h="256">
                <a:moveTo>
                  <a:pt x="128" y="256"/>
                </a:moveTo>
                <a:cubicBezTo>
                  <a:pt x="57" y="256"/>
                  <a:pt x="0" y="199"/>
                  <a:pt x="0" y="128"/>
                </a:cubicBezTo>
                <a:cubicBezTo>
                  <a:pt x="0" y="57"/>
                  <a:pt x="57" y="0"/>
                  <a:pt x="128" y="0"/>
                </a:cubicBezTo>
                <a:cubicBezTo>
                  <a:pt x="199" y="0"/>
                  <a:pt x="256" y="57"/>
                  <a:pt x="256" y="128"/>
                </a:cubicBezTo>
                <a:cubicBezTo>
                  <a:pt x="256" y="199"/>
                  <a:pt x="199" y="256"/>
                  <a:pt x="128" y="256"/>
                </a:cubicBezTo>
                <a:moveTo>
                  <a:pt x="128" y="24"/>
                </a:moveTo>
                <a:cubicBezTo>
                  <a:pt x="71" y="24"/>
                  <a:pt x="24" y="71"/>
                  <a:pt x="24" y="128"/>
                </a:cubicBezTo>
                <a:cubicBezTo>
                  <a:pt x="24" y="185"/>
                  <a:pt x="71" y="232"/>
                  <a:pt x="128" y="232"/>
                </a:cubicBezTo>
                <a:cubicBezTo>
                  <a:pt x="185" y="232"/>
                  <a:pt x="232" y="185"/>
                  <a:pt x="232" y="128"/>
                </a:cubicBezTo>
                <a:cubicBezTo>
                  <a:pt x="232" y="71"/>
                  <a:pt x="185" y="24"/>
                  <a:pt x="128" y="24"/>
                </a:cubicBezTo>
                <a:moveTo>
                  <a:pt x="180" y="140"/>
                </a:moveTo>
                <a:cubicBezTo>
                  <a:pt x="156" y="140"/>
                  <a:pt x="156" y="140"/>
                  <a:pt x="156" y="140"/>
                </a:cubicBezTo>
                <a:cubicBezTo>
                  <a:pt x="140" y="140"/>
                  <a:pt x="140" y="140"/>
                  <a:pt x="140" y="140"/>
                </a:cubicBezTo>
                <a:cubicBezTo>
                  <a:pt x="128" y="140"/>
                  <a:pt x="128" y="140"/>
                  <a:pt x="128" y="140"/>
                </a:cubicBezTo>
                <a:cubicBezTo>
                  <a:pt x="121" y="140"/>
                  <a:pt x="116" y="135"/>
                  <a:pt x="116" y="128"/>
                </a:cubicBezTo>
                <a:cubicBezTo>
                  <a:pt x="116" y="56"/>
                  <a:pt x="116" y="56"/>
                  <a:pt x="116" y="56"/>
                </a:cubicBezTo>
                <a:cubicBezTo>
                  <a:pt x="116" y="49"/>
                  <a:pt x="121" y="44"/>
                  <a:pt x="128" y="44"/>
                </a:cubicBezTo>
                <a:cubicBezTo>
                  <a:pt x="135" y="44"/>
                  <a:pt x="140" y="49"/>
                  <a:pt x="140" y="56"/>
                </a:cubicBezTo>
                <a:cubicBezTo>
                  <a:pt x="140" y="116"/>
                  <a:pt x="140" y="116"/>
                  <a:pt x="140" y="116"/>
                </a:cubicBezTo>
                <a:cubicBezTo>
                  <a:pt x="156" y="116"/>
                  <a:pt x="156" y="116"/>
                  <a:pt x="156" y="116"/>
                </a:cubicBezTo>
                <a:cubicBezTo>
                  <a:pt x="180" y="116"/>
                  <a:pt x="180" y="116"/>
                  <a:pt x="180" y="116"/>
                </a:cubicBezTo>
                <a:cubicBezTo>
                  <a:pt x="187" y="116"/>
                  <a:pt x="192" y="121"/>
                  <a:pt x="192" y="128"/>
                </a:cubicBezTo>
                <a:cubicBezTo>
                  <a:pt x="192" y="135"/>
                  <a:pt x="187" y="140"/>
                  <a:pt x="180" y="140"/>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8" name="Freeform 64">
            <a:extLst>
              <a:ext uri="{FF2B5EF4-FFF2-40B4-BE49-F238E27FC236}">
                <a16:creationId xmlns:a16="http://schemas.microsoft.com/office/drawing/2014/main" id="{F558B4CA-4C85-44ED-9A4B-F6041FDB6B02}"/>
              </a:ext>
            </a:extLst>
          </p:cNvPr>
          <p:cNvSpPr>
            <a:spLocks noEditPoints="1"/>
          </p:cNvSpPr>
          <p:nvPr/>
        </p:nvSpPr>
        <p:spPr bwMode="auto">
          <a:xfrm>
            <a:off x="4231285" y="3857739"/>
            <a:ext cx="496007" cy="496007"/>
          </a:xfrm>
          <a:custGeom>
            <a:avLst/>
            <a:gdLst/>
            <a:ahLst/>
            <a:cxnLst>
              <a:cxn ang="0">
                <a:pos x="192" y="98"/>
              </a:cxn>
              <a:cxn ang="0">
                <a:pos x="192" y="98"/>
              </a:cxn>
              <a:cxn ang="0">
                <a:pos x="192" y="99"/>
              </a:cxn>
              <a:cxn ang="0">
                <a:pos x="192" y="99"/>
              </a:cxn>
              <a:cxn ang="0">
                <a:pos x="192" y="100"/>
              </a:cxn>
              <a:cxn ang="0">
                <a:pos x="192" y="100"/>
              </a:cxn>
              <a:cxn ang="0">
                <a:pos x="189" y="108"/>
              </a:cxn>
              <a:cxn ang="0">
                <a:pos x="189" y="108"/>
              </a:cxn>
              <a:cxn ang="0">
                <a:pos x="121" y="188"/>
              </a:cxn>
              <a:cxn ang="0">
                <a:pos x="121" y="188"/>
              </a:cxn>
              <a:cxn ang="0">
                <a:pos x="112" y="192"/>
              </a:cxn>
              <a:cxn ang="0">
                <a:pos x="111" y="192"/>
              </a:cxn>
              <a:cxn ang="0">
                <a:pos x="110" y="192"/>
              </a:cxn>
              <a:cxn ang="0">
                <a:pos x="110" y="192"/>
              </a:cxn>
              <a:cxn ang="0">
                <a:pos x="104" y="189"/>
              </a:cxn>
              <a:cxn ang="0">
                <a:pos x="104" y="189"/>
              </a:cxn>
              <a:cxn ang="0">
                <a:pos x="4" y="97"/>
              </a:cxn>
              <a:cxn ang="0">
                <a:pos x="4" y="97"/>
              </a:cxn>
              <a:cxn ang="0">
                <a:pos x="0" y="88"/>
              </a:cxn>
              <a:cxn ang="0">
                <a:pos x="0" y="88"/>
              </a:cxn>
              <a:cxn ang="0">
                <a:pos x="0" y="24"/>
              </a:cxn>
              <a:cxn ang="0">
                <a:pos x="0" y="12"/>
              </a:cxn>
              <a:cxn ang="0">
                <a:pos x="0" y="12"/>
              </a:cxn>
              <a:cxn ang="0">
                <a:pos x="0" y="12"/>
              </a:cxn>
              <a:cxn ang="0">
                <a:pos x="12" y="0"/>
              </a:cxn>
              <a:cxn ang="0">
                <a:pos x="12" y="0"/>
              </a:cxn>
              <a:cxn ang="0">
                <a:pos x="88" y="0"/>
              </a:cxn>
              <a:cxn ang="0">
                <a:pos x="88" y="0"/>
              </a:cxn>
              <a:cxn ang="0">
                <a:pos x="88" y="0"/>
              </a:cxn>
              <a:cxn ang="0">
                <a:pos x="97" y="4"/>
              </a:cxn>
              <a:cxn ang="0">
                <a:pos x="188" y="91"/>
              </a:cxn>
              <a:cxn ang="0">
                <a:pos x="192" y="98"/>
              </a:cxn>
              <a:cxn ang="0">
                <a:pos x="32" y="16"/>
              </a:cxn>
              <a:cxn ang="0">
                <a:pos x="16" y="32"/>
              </a:cxn>
              <a:cxn ang="0">
                <a:pos x="32" y="48"/>
              </a:cxn>
              <a:cxn ang="0">
                <a:pos x="48" y="32"/>
              </a:cxn>
              <a:cxn ang="0">
                <a:pos x="32" y="16"/>
              </a:cxn>
            </a:cxnLst>
            <a:rect l="0" t="0" r="r" b="b"/>
            <a:pathLst>
              <a:path w="192" h="192">
                <a:moveTo>
                  <a:pt x="192" y="98"/>
                </a:moveTo>
                <a:cubicBezTo>
                  <a:pt x="192" y="98"/>
                  <a:pt x="192" y="98"/>
                  <a:pt x="192" y="98"/>
                </a:cubicBezTo>
                <a:cubicBezTo>
                  <a:pt x="192" y="98"/>
                  <a:pt x="192" y="98"/>
                  <a:pt x="192" y="99"/>
                </a:cubicBezTo>
                <a:cubicBezTo>
                  <a:pt x="192" y="99"/>
                  <a:pt x="192" y="99"/>
                  <a:pt x="192" y="99"/>
                </a:cubicBezTo>
                <a:cubicBezTo>
                  <a:pt x="192" y="99"/>
                  <a:pt x="192" y="99"/>
                  <a:pt x="192" y="100"/>
                </a:cubicBezTo>
                <a:cubicBezTo>
                  <a:pt x="192" y="100"/>
                  <a:pt x="192" y="100"/>
                  <a:pt x="192" y="100"/>
                </a:cubicBezTo>
                <a:cubicBezTo>
                  <a:pt x="192" y="103"/>
                  <a:pt x="191" y="106"/>
                  <a:pt x="189" y="108"/>
                </a:cubicBezTo>
                <a:cubicBezTo>
                  <a:pt x="189" y="108"/>
                  <a:pt x="189" y="108"/>
                  <a:pt x="189" y="108"/>
                </a:cubicBezTo>
                <a:cubicBezTo>
                  <a:pt x="121" y="188"/>
                  <a:pt x="121" y="188"/>
                  <a:pt x="121" y="188"/>
                </a:cubicBezTo>
                <a:cubicBezTo>
                  <a:pt x="121" y="188"/>
                  <a:pt x="121" y="188"/>
                  <a:pt x="121" y="188"/>
                </a:cubicBezTo>
                <a:cubicBezTo>
                  <a:pt x="119" y="190"/>
                  <a:pt x="116" y="192"/>
                  <a:pt x="112" y="192"/>
                </a:cubicBezTo>
                <a:cubicBezTo>
                  <a:pt x="112" y="192"/>
                  <a:pt x="111" y="192"/>
                  <a:pt x="111" y="192"/>
                </a:cubicBezTo>
                <a:cubicBezTo>
                  <a:pt x="111" y="192"/>
                  <a:pt x="110" y="192"/>
                  <a:pt x="110" y="192"/>
                </a:cubicBezTo>
                <a:cubicBezTo>
                  <a:pt x="110" y="192"/>
                  <a:pt x="110" y="192"/>
                  <a:pt x="110" y="192"/>
                </a:cubicBezTo>
                <a:cubicBezTo>
                  <a:pt x="108" y="191"/>
                  <a:pt x="106" y="190"/>
                  <a:pt x="104" y="189"/>
                </a:cubicBezTo>
                <a:cubicBezTo>
                  <a:pt x="104" y="189"/>
                  <a:pt x="104" y="189"/>
                  <a:pt x="104" y="189"/>
                </a:cubicBezTo>
                <a:cubicBezTo>
                  <a:pt x="4" y="97"/>
                  <a:pt x="4" y="97"/>
                  <a:pt x="4" y="97"/>
                </a:cubicBezTo>
                <a:cubicBezTo>
                  <a:pt x="4" y="97"/>
                  <a:pt x="4" y="97"/>
                  <a:pt x="4" y="97"/>
                </a:cubicBezTo>
                <a:cubicBezTo>
                  <a:pt x="2" y="95"/>
                  <a:pt x="0" y="92"/>
                  <a:pt x="0" y="88"/>
                </a:cubicBezTo>
                <a:cubicBezTo>
                  <a:pt x="0" y="88"/>
                  <a:pt x="0" y="88"/>
                  <a:pt x="0" y="88"/>
                </a:cubicBezTo>
                <a:cubicBezTo>
                  <a:pt x="0" y="24"/>
                  <a:pt x="0" y="24"/>
                  <a:pt x="0" y="24"/>
                </a:cubicBezTo>
                <a:cubicBezTo>
                  <a:pt x="0" y="12"/>
                  <a:pt x="0" y="12"/>
                  <a:pt x="0" y="12"/>
                </a:cubicBezTo>
                <a:cubicBezTo>
                  <a:pt x="0" y="12"/>
                  <a:pt x="0" y="12"/>
                  <a:pt x="0" y="12"/>
                </a:cubicBezTo>
                <a:cubicBezTo>
                  <a:pt x="0" y="12"/>
                  <a:pt x="0" y="12"/>
                  <a:pt x="0" y="12"/>
                </a:cubicBezTo>
                <a:cubicBezTo>
                  <a:pt x="0" y="5"/>
                  <a:pt x="5" y="0"/>
                  <a:pt x="12" y="0"/>
                </a:cubicBezTo>
                <a:cubicBezTo>
                  <a:pt x="12" y="0"/>
                  <a:pt x="12" y="0"/>
                  <a:pt x="12" y="0"/>
                </a:cubicBezTo>
                <a:cubicBezTo>
                  <a:pt x="88" y="0"/>
                  <a:pt x="88" y="0"/>
                  <a:pt x="88" y="0"/>
                </a:cubicBezTo>
                <a:cubicBezTo>
                  <a:pt x="88" y="0"/>
                  <a:pt x="88" y="0"/>
                  <a:pt x="88" y="0"/>
                </a:cubicBezTo>
                <a:cubicBezTo>
                  <a:pt x="88" y="0"/>
                  <a:pt x="88" y="0"/>
                  <a:pt x="88" y="0"/>
                </a:cubicBezTo>
                <a:cubicBezTo>
                  <a:pt x="91" y="0"/>
                  <a:pt x="94" y="1"/>
                  <a:pt x="97" y="4"/>
                </a:cubicBezTo>
                <a:cubicBezTo>
                  <a:pt x="188" y="91"/>
                  <a:pt x="188" y="91"/>
                  <a:pt x="188" y="91"/>
                </a:cubicBezTo>
                <a:cubicBezTo>
                  <a:pt x="190" y="93"/>
                  <a:pt x="191" y="95"/>
                  <a:pt x="192" y="98"/>
                </a:cubicBezTo>
                <a:moveTo>
                  <a:pt x="32" y="16"/>
                </a:moveTo>
                <a:cubicBezTo>
                  <a:pt x="23" y="16"/>
                  <a:pt x="16" y="23"/>
                  <a:pt x="16" y="32"/>
                </a:cubicBezTo>
                <a:cubicBezTo>
                  <a:pt x="16" y="41"/>
                  <a:pt x="23" y="48"/>
                  <a:pt x="32" y="48"/>
                </a:cubicBezTo>
                <a:cubicBezTo>
                  <a:pt x="41" y="48"/>
                  <a:pt x="48" y="41"/>
                  <a:pt x="48" y="32"/>
                </a:cubicBezTo>
                <a:cubicBezTo>
                  <a:pt x="48" y="23"/>
                  <a:pt x="41" y="16"/>
                  <a:pt x="32" y="16"/>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29" name="Graphic 28" descr="Downward trend graph with solid fill">
            <a:extLst>
              <a:ext uri="{FF2B5EF4-FFF2-40B4-BE49-F238E27FC236}">
                <a16:creationId xmlns:a16="http://schemas.microsoft.com/office/drawing/2014/main" id="{EA61C8F3-A202-4174-A851-962A4ABFFE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310947" y="2098093"/>
            <a:ext cx="720000" cy="720000"/>
          </a:xfrm>
          <a:prstGeom prst="rect">
            <a:avLst/>
          </a:prstGeom>
        </p:spPr>
      </p:pic>
    </p:spTree>
    <p:extLst>
      <p:ext uri="{BB962C8B-B14F-4D97-AF65-F5344CB8AC3E}">
        <p14:creationId xmlns:p14="http://schemas.microsoft.com/office/powerpoint/2010/main" val="3097490534"/>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reeform 5"/>
          <p:cNvSpPr>
            <a:spLocks/>
          </p:cNvSpPr>
          <p:nvPr/>
        </p:nvSpPr>
        <p:spPr bwMode="auto">
          <a:xfrm>
            <a:off x="8602981" y="7567843"/>
            <a:ext cx="3227061" cy="1071446"/>
          </a:xfrm>
          <a:custGeom>
            <a:avLst/>
            <a:gdLst>
              <a:gd name="T0" fmla="*/ 0 w 2283"/>
              <a:gd name="T1" fmla="*/ 378 h 758"/>
              <a:gd name="T2" fmla="*/ 217 w 2283"/>
              <a:gd name="T3" fmla="*/ 758 h 758"/>
              <a:gd name="T4" fmla="*/ 2066 w 2283"/>
              <a:gd name="T5" fmla="*/ 758 h 758"/>
              <a:gd name="T6" fmla="*/ 2283 w 2283"/>
              <a:gd name="T7" fmla="*/ 378 h 758"/>
              <a:gd name="T8" fmla="*/ 2066 w 2283"/>
              <a:gd name="T9" fmla="*/ 0 h 758"/>
              <a:gd name="T10" fmla="*/ 217 w 2283"/>
              <a:gd name="T11" fmla="*/ 0 h 758"/>
              <a:gd name="T12" fmla="*/ 0 w 2283"/>
              <a:gd name="T13" fmla="*/ 378 h 758"/>
            </a:gdLst>
            <a:ahLst/>
            <a:cxnLst>
              <a:cxn ang="0">
                <a:pos x="T0" y="T1"/>
              </a:cxn>
              <a:cxn ang="0">
                <a:pos x="T2" y="T3"/>
              </a:cxn>
              <a:cxn ang="0">
                <a:pos x="T4" y="T5"/>
              </a:cxn>
              <a:cxn ang="0">
                <a:pos x="T6" y="T7"/>
              </a:cxn>
              <a:cxn ang="0">
                <a:pos x="T8" y="T9"/>
              </a:cxn>
              <a:cxn ang="0">
                <a:pos x="T10" y="T11"/>
              </a:cxn>
              <a:cxn ang="0">
                <a:pos x="T12" y="T13"/>
              </a:cxn>
            </a:cxnLst>
            <a:rect l="0" t="0" r="r" b="b"/>
            <a:pathLst>
              <a:path w="2283" h="758">
                <a:moveTo>
                  <a:pt x="0" y="378"/>
                </a:moveTo>
                <a:lnTo>
                  <a:pt x="217" y="758"/>
                </a:lnTo>
                <a:lnTo>
                  <a:pt x="2066" y="758"/>
                </a:lnTo>
                <a:lnTo>
                  <a:pt x="2283" y="378"/>
                </a:lnTo>
                <a:lnTo>
                  <a:pt x="2066" y="0"/>
                </a:lnTo>
                <a:lnTo>
                  <a:pt x="217" y="0"/>
                </a:lnTo>
                <a:lnTo>
                  <a:pt x="0" y="37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Freeform 6"/>
          <p:cNvSpPr>
            <a:spLocks/>
          </p:cNvSpPr>
          <p:nvPr/>
        </p:nvSpPr>
        <p:spPr bwMode="auto">
          <a:xfrm>
            <a:off x="7615111" y="8732676"/>
            <a:ext cx="3227060" cy="1072860"/>
          </a:xfrm>
          <a:custGeom>
            <a:avLst/>
            <a:gdLst>
              <a:gd name="T0" fmla="*/ 0 w 2283"/>
              <a:gd name="T1" fmla="*/ 378 h 759"/>
              <a:gd name="T2" fmla="*/ 215 w 2283"/>
              <a:gd name="T3" fmla="*/ 759 h 759"/>
              <a:gd name="T4" fmla="*/ 2067 w 2283"/>
              <a:gd name="T5" fmla="*/ 759 h 759"/>
              <a:gd name="T6" fmla="*/ 2283 w 2283"/>
              <a:gd name="T7" fmla="*/ 378 h 759"/>
              <a:gd name="T8" fmla="*/ 2067 w 2283"/>
              <a:gd name="T9" fmla="*/ 0 h 759"/>
              <a:gd name="T10" fmla="*/ 215 w 2283"/>
              <a:gd name="T11" fmla="*/ 0 h 759"/>
              <a:gd name="T12" fmla="*/ 0 w 2283"/>
              <a:gd name="T13" fmla="*/ 378 h 759"/>
            </a:gdLst>
            <a:ahLst/>
            <a:cxnLst>
              <a:cxn ang="0">
                <a:pos x="T0" y="T1"/>
              </a:cxn>
              <a:cxn ang="0">
                <a:pos x="T2" y="T3"/>
              </a:cxn>
              <a:cxn ang="0">
                <a:pos x="T4" y="T5"/>
              </a:cxn>
              <a:cxn ang="0">
                <a:pos x="T6" y="T7"/>
              </a:cxn>
              <a:cxn ang="0">
                <a:pos x="T8" y="T9"/>
              </a:cxn>
              <a:cxn ang="0">
                <a:pos x="T10" y="T11"/>
              </a:cxn>
              <a:cxn ang="0">
                <a:pos x="T12" y="T13"/>
              </a:cxn>
            </a:cxnLst>
            <a:rect l="0" t="0" r="r" b="b"/>
            <a:pathLst>
              <a:path w="2283" h="759">
                <a:moveTo>
                  <a:pt x="0" y="378"/>
                </a:moveTo>
                <a:lnTo>
                  <a:pt x="215" y="759"/>
                </a:lnTo>
                <a:lnTo>
                  <a:pt x="2067" y="759"/>
                </a:lnTo>
                <a:lnTo>
                  <a:pt x="2283" y="378"/>
                </a:lnTo>
                <a:lnTo>
                  <a:pt x="2067" y="0"/>
                </a:lnTo>
                <a:lnTo>
                  <a:pt x="215" y="0"/>
                </a:lnTo>
                <a:lnTo>
                  <a:pt x="0" y="37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1034183" y="347402"/>
            <a:ext cx="11157817" cy="660511"/>
          </a:xfrm>
        </p:spPr>
        <p:txBody>
          <a:bodyPr>
            <a:normAutofit/>
          </a:bodyPr>
          <a:lstStyle/>
          <a:p>
            <a:pPr algn="l"/>
            <a:r>
              <a:rPr lang="en-US" sz="2800">
                <a:solidFill>
                  <a:schemeClr val="accent3"/>
                </a:solidFill>
              </a:rPr>
              <a:t>Why might a dispute arise?</a:t>
            </a:r>
          </a:p>
        </p:txBody>
      </p:sp>
      <p:sp>
        <p:nvSpPr>
          <p:cNvPr id="7" name="Freeform 7"/>
          <p:cNvSpPr>
            <a:spLocks/>
          </p:cNvSpPr>
          <p:nvPr/>
        </p:nvSpPr>
        <p:spPr bwMode="auto">
          <a:xfrm>
            <a:off x="10625217" y="7050619"/>
            <a:ext cx="1258031" cy="1071446"/>
          </a:xfrm>
          <a:custGeom>
            <a:avLst/>
            <a:gdLst>
              <a:gd name="T0" fmla="*/ 0 w 890"/>
              <a:gd name="T1" fmla="*/ 380 h 758"/>
              <a:gd name="T2" fmla="*/ 215 w 890"/>
              <a:gd name="T3" fmla="*/ 758 h 758"/>
              <a:gd name="T4" fmla="*/ 674 w 890"/>
              <a:gd name="T5" fmla="*/ 758 h 758"/>
              <a:gd name="T6" fmla="*/ 890 w 890"/>
              <a:gd name="T7" fmla="*/ 380 h 758"/>
              <a:gd name="T8" fmla="*/ 674 w 890"/>
              <a:gd name="T9" fmla="*/ 0 h 758"/>
              <a:gd name="T10" fmla="*/ 215 w 890"/>
              <a:gd name="T11" fmla="*/ 0 h 758"/>
              <a:gd name="T12" fmla="*/ 0 w 890"/>
              <a:gd name="T13" fmla="*/ 380 h 758"/>
            </a:gdLst>
            <a:ahLst/>
            <a:cxnLst>
              <a:cxn ang="0">
                <a:pos x="T0" y="T1"/>
              </a:cxn>
              <a:cxn ang="0">
                <a:pos x="T2" y="T3"/>
              </a:cxn>
              <a:cxn ang="0">
                <a:pos x="T4" y="T5"/>
              </a:cxn>
              <a:cxn ang="0">
                <a:pos x="T6" y="T7"/>
              </a:cxn>
              <a:cxn ang="0">
                <a:pos x="T8" y="T9"/>
              </a:cxn>
              <a:cxn ang="0">
                <a:pos x="T10" y="T11"/>
              </a:cxn>
              <a:cxn ang="0">
                <a:pos x="T12" y="T13"/>
              </a:cxn>
            </a:cxnLst>
            <a:rect l="0" t="0" r="r" b="b"/>
            <a:pathLst>
              <a:path w="890" h="758">
                <a:moveTo>
                  <a:pt x="0" y="380"/>
                </a:moveTo>
                <a:lnTo>
                  <a:pt x="215" y="758"/>
                </a:lnTo>
                <a:lnTo>
                  <a:pt x="674" y="758"/>
                </a:lnTo>
                <a:lnTo>
                  <a:pt x="890" y="380"/>
                </a:lnTo>
                <a:lnTo>
                  <a:pt x="674" y="0"/>
                </a:lnTo>
                <a:lnTo>
                  <a:pt x="215" y="0"/>
                </a:lnTo>
                <a:lnTo>
                  <a:pt x="0" y="38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7" name="Inhaltsplatzhalter 4"/>
          <p:cNvSpPr txBox="1">
            <a:spLocks/>
          </p:cNvSpPr>
          <p:nvPr/>
        </p:nvSpPr>
        <p:spPr>
          <a:xfrm>
            <a:off x="8899312" y="7795790"/>
            <a:ext cx="1725905" cy="61555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Agree a Switch Meter Reading where no actual or estimated Switch Meter Reading has been obtained; </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 name="Inhaltsplatzhalter 4"/>
          <p:cNvSpPr txBox="1">
            <a:spLocks/>
          </p:cNvSpPr>
          <p:nvPr/>
        </p:nvSpPr>
        <p:spPr>
          <a:xfrm>
            <a:off x="8899312" y="8947101"/>
            <a:ext cx="1725905" cy="61555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Agree an alternative Switch Meter Reading where the original Switch Meter Reading is being disputed.</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 name="Freeform 64">
            <a:extLst>
              <a:ext uri="{FF2B5EF4-FFF2-40B4-BE49-F238E27FC236}">
                <a16:creationId xmlns:a16="http://schemas.microsoft.com/office/drawing/2014/main" id="{A7D56F43-0129-4718-A94A-0C6FA0714F7A}"/>
              </a:ext>
            </a:extLst>
          </p:cNvPr>
          <p:cNvSpPr>
            <a:spLocks noEditPoints="1"/>
          </p:cNvSpPr>
          <p:nvPr/>
        </p:nvSpPr>
        <p:spPr bwMode="auto">
          <a:xfrm>
            <a:off x="11009161" y="7360607"/>
            <a:ext cx="496007" cy="496007"/>
          </a:xfrm>
          <a:custGeom>
            <a:avLst/>
            <a:gdLst/>
            <a:ahLst/>
            <a:cxnLst>
              <a:cxn ang="0">
                <a:pos x="192" y="98"/>
              </a:cxn>
              <a:cxn ang="0">
                <a:pos x="192" y="98"/>
              </a:cxn>
              <a:cxn ang="0">
                <a:pos x="192" y="99"/>
              </a:cxn>
              <a:cxn ang="0">
                <a:pos x="192" y="99"/>
              </a:cxn>
              <a:cxn ang="0">
                <a:pos x="192" y="100"/>
              </a:cxn>
              <a:cxn ang="0">
                <a:pos x="192" y="100"/>
              </a:cxn>
              <a:cxn ang="0">
                <a:pos x="189" y="108"/>
              </a:cxn>
              <a:cxn ang="0">
                <a:pos x="189" y="108"/>
              </a:cxn>
              <a:cxn ang="0">
                <a:pos x="121" y="188"/>
              </a:cxn>
              <a:cxn ang="0">
                <a:pos x="121" y="188"/>
              </a:cxn>
              <a:cxn ang="0">
                <a:pos x="112" y="192"/>
              </a:cxn>
              <a:cxn ang="0">
                <a:pos x="111" y="192"/>
              </a:cxn>
              <a:cxn ang="0">
                <a:pos x="110" y="192"/>
              </a:cxn>
              <a:cxn ang="0">
                <a:pos x="110" y="192"/>
              </a:cxn>
              <a:cxn ang="0">
                <a:pos x="104" y="189"/>
              </a:cxn>
              <a:cxn ang="0">
                <a:pos x="104" y="189"/>
              </a:cxn>
              <a:cxn ang="0">
                <a:pos x="4" y="97"/>
              </a:cxn>
              <a:cxn ang="0">
                <a:pos x="4" y="97"/>
              </a:cxn>
              <a:cxn ang="0">
                <a:pos x="0" y="88"/>
              </a:cxn>
              <a:cxn ang="0">
                <a:pos x="0" y="88"/>
              </a:cxn>
              <a:cxn ang="0">
                <a:pos x="0" y="24"/>
              </a:cxn>
              <a:cxn ang="0">
                <a:pos x="0" y="12"/>
              </a:cxn>
              <a:cxn ang="0">
                <a:pos x="0" y="12"/>
              </a:cxn>
              <a:cxn ang="0">
                <a:pos x="0" y="12"/>
              </a:cxn>
              <a:cxn ang="0">
                <a:pos x="12" y="0"/>
              </a:cxn>
              <a:cxn ang="0">
                <a:pos x="12" y="0"/>
              </a:cxn>
              <a:cxn ang="0">
                <a:pos x="88" y="0"/>
              </a:cxn>
              <a:cxn ang="0">
                <a:pos x="88" y="0"/>
              </a:cxn>
              <a:cxn ang="0">
                <a:pos x="88" y="0"/>
              </a:cxn>
              <a:cxn ang="0">
                <a:pos x="97" y="4"/>
              </a:cxn>
              <a:cxn ang="0">
                <a:pos x="188" y="91"/>
              </a:cxn>
              <a:cxn ang="0">
                <a:pos x="192" y="98"/>
              </a:cxn>
              <a:cxn ang="0">
                <a:pos x="32" y="16"/>
              </a:cxn>
              <a:cxn ang="0">
                <a:pos x="16" y="32"/>
              </a:cxn>
              <a:cxn ang="0">
                <a:pos x="32" y="48"/>
              </a:cxn>
              <a:cxn ang="0">
                <a:pos x="48" y="32"/>
              </a:cxn>
              <a:cxn ang="0">
                <a:pos x="32" y="16"/>
              </a:cxn>
            </a:cxnLst>
            <a:rect l="0" t="0" r="r" b="b"/>
            <a:pathLst>
              <a:path w="192" h="192">
                <a:moveTo>
                  <a:pt x="192" y="98"/>
                </a:moveTo>
                <a:cubicBezTo>
                  <a:pt x="192" y="98"/>
                  <a:pt x="192" y="98"/>
                  <a:pt x="192" y="98"/>
                </a:cubicBezTo>
                <a:cubicBezTo>
                  <a:pt x="192" y="98"/>
                  <a:pt x="192" y="98"/>
                  <a:pt x="192" y="99"/>
                </a:cubicBezTo>
                <a:cubicBezTo>
                  <a:pt x="192" y="99"/>
                  <a:pt x="192" y="99"/>
                  <a:pt x="192" y="99"/>
                </a:cubicBezTo>
                <a:cubicBezTo>
                  <a:pt x="192" y="99"/>
                  <a:pt x="192" y="99"/>
                  <a:pt x="192" y="100"/>
                </a:cubicBezTo>
                <a:cubicBezTo>
                  <a:pt x="192" y="100"/>
                  <a:pt x="192" y="100"/>
                  <a:pt x="192" y="100"/>
                </a:cubicBezTo>
                <a:cubicBezTo>
                  <a:pt x="192" y="103"/>
                  <a:pt x="191" y="106"/>
                  <a:pt x="189" y="108"/>
                </a:cubicBezTo>
                <a:cubicBezTo>
                  <a:pt x="189" y="108"/>
                  <a:pt x="189" y="108"/>
                  <a:pt x="189" y="108"/>
                </a:cubicBezTo>
                <a:cubicBezTo>
                  <a:pt x="121" y="188"/>
                  <a:pt x="121" y="188"/>
                  <a:pt x="121" y="188"/>
                </a:cubicBezTo>
                <a:cubicBezTo>
                  <a:pt x="121" y="188"/>
                  <a:pt x="121" y="188"/>
                  <a:pt x="121" y="188"/>
                </a:cubicBezTo>
                <a:cubicBezTo>
                  <a:pt x="119" y="190"/>
                  <a:pt x="116" y="192"/>
                  <a:pt x="112" y="192"/>
                </a:cubicBezTo>
                <a:cubicBezTo>
                  <a:pt x="112" y="192"/>
                  <a:pt x="111" y="192"/>
                  <a:pt x="111" y="192"/>
                </a:cubicBezTo>
                <a:cubicBezTo>
                  <a:pt x="111" y="192"/>
                  <a:pt x="110" y="192"/>
                  <a:pt x="110" y="192"/>
                </a:cubicBezTo>
                <a:cubicBezTo>
                  <a:pt x="110" y="192"/>
                  <a:pt x="110" y="192"/>
                  <a:pt x="110" y="192"/>
                </a:cubicBezTo>
                <a:cubicBezTo>
                  <a:pt x="108" y="191"/>
                  <a:pt x="106" y="190"/>
                  <a:pt x="104" y="189"/>
                </a:cubicBezTo>
                <a:cubicBezTo>
                  <a:pt x="104" y="189"/>
                  <a:pt x="104" y="189"/>
                  <a:pt x="104" y="189"/>
                </a:cubicBezTo>
                <a:cubicBezTo>
                  <a:pt x="4" y="97"/>
                  <a:pt x="4" y="97"/>
                  <a:pt x="4" y="97"/>
                </a:cubicBezTo>
                <a:cubicBezTo>
                  <a:pt x="4" y="97"/>
                  <a:pt x="4" y="97"/>
                  <a:pt x="4" y="97"/>
                </a:cubicBezTo>
                <a:cubicBezTo>
                  <a:pt x="2" y="95"/>
                  <a:pt x="0" y="92"/>
                  <a:pt x="0" y="88"/>
                </a:cubicBezTo>
                <a:cubicBezTo>
                  <a:pt x="0" y="88"/>
                  <a:pt x="0" y="88"/>
                  <a:pt x="0" y="88"/>
                </a:cubicBezTo>
                <a:cubicBezTo>
                  <a:pt x="0" y="24"/>
                  <a:pt x="0" y="24"/>
                  <a:pt x="0" y="24"/>
                </a:cubicBezTo>
                <a:cubicBezTo>
                  <a:pt x="0" y="12"/>
                  <a:pt x="0" y="12"/>
                  <a:pt x="0" y="12"/>
                </a:cubicBezTo>
                <a:cubicBezTo>
                  <a:pt x="0" y="12"/>
                  <a:pt x="0" y="12"/>
                  <a:pt x="0" y="12"/>
                </a:cubicBezTo>
                <a:cubicBezTo>
                  <a:pt x="0" y="12"/>
                  <a:pt x="0" y="12"/>
                  <a:pt x="0" y="12"/>
                </a:cubicBezTo>
                <a:cubicBezTo>
                  <a:pt x="0" y="5"/>
                  <a:pt x="5" y="0"/>
                  <a:pt x="12" y="0"/>
                </a:cubicBezTo>
                <a:cubicBezTo>
                  <a:pt x="12" y="0"/>
                  <a:pt x="12" y="0"/>
                  <a:pt x="12" y="0"/>
                </a:cubicBezTo>
                <a:cubicBezTo>
                  <a:pt x="88" y="0"/>
                  <a:pt x="88" y="0"/>
                  <a:pt x="88" y="0"/>
                </a:cubicBezTo>
                <a:cubicBezTo>
                  <a:pt x="88" y="0"/>
                  <a:pt x="88" y="0"/>
                  <a:pt x="88" y="0"/>
                </a:cubicBezTo>
                <a:cubicBezTo>
                  <a:pt x="88" y="0"/>
                  <a:pt x="88" y="0"/>
                  <a:pt x="88" y="0"/>
                </a:cubicBezTo>
                <a:cubicBezTo>
                  <a:pt x="91" y="0"/>
                  <a:pt x="94" y="1"/>
                  <a:pt x="97" y="4"/>
                </a:cubicBezTo>
                <a:cubicBezTo>
                  <a:pt x="188" y="91"/>
                  <a:pt x="188" y="91"/>
                  <a:pt x="188" y="91"/>
                </a:cubicBezTo>
                <a:cubicBezTo>
                  <a:pt x="190" y="93"/>
                  <a:pt x="191" y="95"/>
                  <a:pt x="192" y="98"/>
                </a:cubicBezTo>
                <a:moveTo>
                  <a:pt x="32" y="16"/>
                </a:moveTo>
                <a:cubicBezTo>
                  <a:pt x="23" y="16"/>
                  <a:pt x="16" y="23"/>
                  <a:pt x="16" y="32"/>
                </a:cubicBezTo>
                <a:cubicBezTo>
                  <a:pt x="16" y="41"/>
                  <a:pt x="23" y="48"/>
                  <a:pt x="32" y="48"/>
                </a:cubicBezTo>
                <a:cubicBezTo>
                  <a:pt x="41" y="48"/>
                  <a:pt x="48" y="41"/>
                  <a:pt x="48" y="32"/>
                </a:cubicBezTo>
                <a:cubicBezTo>
                  <a:pt x="48" y="23"/>
                  <a:pt x="41" y="16"/>
                  <a:pt x="32" y="16"/>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7" name="Freeform 8">
            <a:extLst>
              <a:ext uri="{FF2B5EF4-FFF2-40B4-BE49-F238E27FC236}">
                <a16:creationId xmlns:a16="http://schemas.microsoft.com/office/drawing/2014/main" id="{B95DB9C4-D070-41DD-879F-2D0FF8BC9351}"/>
              </a:ext>
            </a:extLst>
          </p:cNvPr>
          <p:cNvSpPr>
            <a:spLocks/>
          </p:cNvSpPr>
          <p:nvPr/>
        </p:nvSpPr>
        <p:spPr bwMode="auto">
          <a:xfrm flipH="1">
            <a:off x="7567948" y="8122065"/>
            <a:ext cx="1259444" cy="1072860"/>
          </a:xfrm>
          <a:custGeom>
            <a:avLst/>
            <a:gdLst>
              <a:gd name="T0" fmla="*/ 0 w 891"/>
              <a:gd name="T1" fmla="*/ 380 h 759"/>
              <a:gd name="T2" fmla="*/ 217 w 891"/>
              <a:gd name="T3" fmla="*/ 759 h 759"/>
              <a:gd name="T4" fmla="*/ 675 w 891"/>
              <a:gd name="T5" fmla="*/ 759 h 759"/>
              <a:gd name="T6" fmla="*/ 891 w 891"/>
              <a:gd name="T7" fmla="*/ 380 h 759"/>
              <a:gd name="T8" fmla="*/ 675 w 891"/>
              <a:gd name="T9" fmla="*/ 0 h 759"/>
              <a:gd name="T10" fmla="*/ 217 w 891"/>
              <a:gd name="T11" fmla="*/ 0 h 759"/>
              <a:gd name="T12" fmla="*/ 0 w 891"/>
              <a:gd name="T13" fmla="*/ 380 h 759"/>
            </a:gdLst>
            <a:ahLst/>
            <a:cxnLst>
              <a:cxn ang="0">
                <a:pos x="T0" y="T1"/>
              </a:cxn>
              <a:cxn ang="0">
                <a:pos x="T2" y="T3"/>
              </a:cxn>
              <a:cxn ang="0">
                <a:pos x="T4" y="T5"/>
              </a:cxn>
              <a:cxn ang="0">
                <a:pos x="T6" y="T7"/>
              </a:cxn>
              <a:cxn ang="0">
                <a:pos x="T8" y="T9"/>
              </a:cxn>
              <a:cxn ang="0">
                <a:pos x="T10" y="T11"/>
              </a:cxn>
              <a:cxn ang="0">
                <a:pos x="T12" y="T13"/>
              </a:cxn>
            </a:cxnLst>
            <a:rect l="0" t="0" r="r" b="b"/>
            <a:pathLst>
              <a:path w="891" h="759">
                <a:moveTo>
                  <a:pt x="0" y="380"/>
                </a:moveTo>
                <a:lnTo>
                  <a:pt x="217" y="759"/>
                </a:lnTo>
                <a:lnTo>
                  <a:pt x="675" y="759"/>
                </a:lnTo>
                <a:lnTo>
                  <a:pt x="891" y="380"/>
                </a:lnTo>
                <a:lnTo>
                  <a:pt x="675" y="0"/>
                </a:lnTo>
                <a:lnTo>
                  <a:pt x="217" y="0"/>
                </a:lnTo>
                <a:lnTo>
                  <a:pt x="0" y="38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1" name="Subtitle 2">
            <a:extLst>
              <a:ext uri="{FF2B5EF4-FFF2-40B4-BE49-F238E27FC236}">
                <a16:creationId xmlns:a16="http://schemas.microsoft.com/office/drawing/2014/main" id="{6E4B2BEE-BC55-4433-A8C9-CBB243EF1E81}"/>
              </a:ext>
            </a:extLst>
          </p:cNvPr>
          <p:cNvSpPr txBox="1">
            <a:spLocks/>
          </p:cNvSpPr>
          <p:nvPr/>
        </p:nvSpPr>
        <p:spPr>
          <a:xfrm>
            <a:off x="7564659" y="10099262"/>
            <a:ext cx="4054629" cy="201367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050" b="1"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050" b="1"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050" b="1"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Where the Consumer is disputing the Switch Meter Reading, the Energy Supplier shall endeavour to reach an agreement with the Consumer without invoking this disputes process.</a:t>
            </a:r>
          </a:p>
          <a:p>
            <a:pPr marL="0" marR="0" lvl="0" indent="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050" b="1"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This area has potential for revision and to be included in guidance to provide.</a:t>
            </a:r>
          </a:p>
        </p:txBody>
      </p:sp>
      <p:sp>
        <p:nvSpPr>
          <p:cNvPr id="135" name="Rounded Rectangle 52">
            <a:extLst>
              <a:ext uri="{FF2B5EF4-FFF2-40B4-BE49-F238E27FC236}">
                <a16:creationId xmlns:a16="http://schemas.microsoft.com/office/drawing/2014/main" id="{5458F127-1DFB-5A2D-B406-282D5795A67E}"/>
              </a:ext>
            </a:extLst>
          </p:cNvPr>
          <p:cNvSpPr/>
          <p:nvPr/>
        </p:nvSpPr>
        <p:spPr>
          <a:xfrm>
            <a:off x="4565701" y="1511332"/>
            <a:ext cx="3268919" cy="927043"/>
          </a:xfrm>
          <a:prstGeom prst="roundRect">
            <a:avLst>
              <a:gd name="adj" fmla="val 5556"/>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When shouldn’t I use this process</a:t>
            </a:r>
          </a:p>
        </p:txBody>
      </p:sp>
      <p:sp>
        <p:nvSpPr>
          <p:cNvPr id="136" name="Rounded Rectangle 52">
            <a:extLst>
              <a:ext uri="{FF2B5EF4-FFF2-40B4-BE49-F238E27FC236}">
                <a16:creationId xmlns:a16="http://schemas.microsoft.com/office/drawing/2014/main" id="{3433651C-AE0D-35B8-9DD3-0A5F524C4F5D}"/>
              </a:ext>
            </a:extLst>
          </p:cNvPr>
          <p:cNvSpPr/>
          <p:nvPr/>
        </p:nvSpPr>
        <p:spPr>
          <a:xfrm>
            <a:off x="569648" y="1535395"/>
            <a:ext cx="3621886" cy="927043"/>
          </a:xfrm>
          <a:prstGeom prst="roundRect">
            <a:avLst>
              <a:gd name="adj" fmla="val 555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When should I use this process</a:t>
            </a:r>
          </a:p>
        </p:txBody>
      </p:sp>
      <p:sp>
        <p:nvSpPr>
          <p:cNvPr id="137" name="Rounded Rectangle 52">
            <a:extLst>
              <a:ext uri="{FF2B5EF4-FFF2-40B4-BE49-F238E27FC236}">
                <a16:creationId xmlns:a16="http://schemas.microsoft.com/office/drawing/2014/main" id="{232C48BC-9495-467D-0C44-7EDCDD6C9C17}"/>
              </a:ext>
            </a:extLst>
          </p:cNvPr>
          <p:cNvSpPr/>
          <p:nvPr/>
        </p:nvSpPr>
        <p:spPr>
          <a:xfrm>
            <a:off x="8389640" y="1542065"/>
            <a:ext cx="3229648" cy="790076"/>
          </a:xfrm>
          <a:prstGeom prst="roundRect">
            <a:avLst>
              <a:gd name="adj" fmla="val 5556"/>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Minimum threshold for consumer disputes:</a:t>
            </a:r>
          </a:p>
        </p:txBody>
      </p:sp>
      <p:sp>
        <p:nvSpPr>
          <p:cNvPr id="138" name="Rounded Rectangle 52">
            <a:extLst>
              <a:ext uri="{FF2B5EF4-FFF2-40B4-BE49-F238E27FC236}">
                <a16:creationId xmlns:a16="http://schemas.microsoft.com/office/drawing/2014/main" id="{CEC9C63C-26EA-00BB-266F-C2B40A419FE8}"/>
              </a:ext>
            </a:extLst>
          </p:cNvPr>
          <p:cNvSpPr/>
          <p:nvPr/>
        </p:nvSpPr>
        <p:spPr>
          <a:xfrm>
            <a:off x="569647" y="2682959"/>
            <a:ext cx="3621886" cy="2086687"/>
          </a:xfrm>
          <a:prstGeom prst="roundRect">
            <a:avLst>
              <a:gd name="adj" fmla="val 5556"/>
            </a:avLst>
          </a:prstGeom>
          <a:ln/>
        </p:spPr>
        <p:style>
          <a:lnRef idx="2">
            <a:schemeClr val="dk1"/>
          </a:lnRef>
          <a:fillRef idx="1">
            <a:schemeClr val="lt1"/>
          </a:fillRef>
          <a:effectRef idx="0">
            <a:schemeClr val="dk1"/>
          </a:effectRef>
          <a:fontRef idx="minor">
            <a:schemeClr val="dk1"/>
          </a:fontRef>
        </p:style>
        <p:txBody>
          <a:bodyPr lIns="0" tIns="0" rIns="0" bIns="0" rtlCol="0" anchor="ctr"/>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mn-cs"/>
              </a:rPr>
              <a:t>There is no meter read available</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mn-cs"/>
              </a:rPr>
              <a:t>The gaining or losing supply does not agree with the read</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mn-cs"/>
              </a:rPr>
              <a:t>A consumer disputes the read and it is over the minimum threshold</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mn-cs"/>
              </a:rPr>
              <a:t>Settlement reads are late</a:t>
            </a:r>
          </a:p>
        </p:txBody>
      </p:sp>
      <p:sp>
        <p:nvSpPr>
          <p:cNvPr id="3" name="Rounded Rectangle 52">
            <a:extLst>
              <a:ext uri="{FF2B5EF4-FFF2-40B4-BE49-F238E27FC236}">
                <a16:creationId xmlns:a16="http://schemas.microsoft.com/office/drawing/2014/main" id="{220E91A9-B2B4-AD8A-C1AA-C22CFEF82302}"/>
              </a:ext>
            </a:extLst>
          </p:cNvPr>
          <p:cNvSpPr/>
          <p:nvPr/>
        </p:nvSpPr>
        <p:spPr>
          <a:xfrm>
            <a:off x="4565701" y="2682958"/>
            <a:ext cx="3268919" cy="2086687"/>
          </a:xfrm>
          <a:prstGeom prst="roundRect">
            <a:avLst>
              <a:gd name="adj" fmla="val 5556"/>
            </a:avLst>
          </a:prstGeom>
          <a:ln/>
        </p:spPr>
        <p:style>
          <a:lnRef idx="2">
            <a:schemeClr val="dk1"/>
          </a:lnRef>
          <a:fillRef idx="1">
            <a:schemeClr val="lt1"/>
          </a:fillRef>
          <a:effectRef idx="0">
            <a:schemeClr val="dk1"/>
          </a:effectRef>
          <a:fontRef idx="minor">
            <a:schemeClr val="dk1"/>
          </a:fontRef>
        </p:style>
        <p:txBody>
          <a:bodyPr lIns="0" tIns="0" rIns="0" bIns="0" rtlCol="0" anchor="ctr"/>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û"/>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mn-cs"/>
              </a:rPr>
              <a:t>Another process, such as the Erroneous Switch is underway</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û"/>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mn-cs"/>
              </a:rPr>
              <a:t>A dispute has already been raised</a:t>
            </a:r>
          </a:p>
        </p:txBody>
      </p:sp>
      <p:pic>
        <p:nvPicPr>
          <p:cNvPr id="8" name="Graphic 7" descr="Fire with solid fill">
            <a:extLst>
              <a:ext uri="{FF2B5EF4-FFF2-40B4-BE49-F238E27FC236}">
                <a16:creationId xmlns:a16="http://schemas.microsoft.com/office/drawing/2014/main" id="{030BA01B-655A-726C-706D-EEE010295C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87119" y="2439353"/>
            <a:ext cx="914400" cy="914400"/>
          </a:xfrm>
          <a:prstGeom prst="rect">
            <a:avLst/>
          </a:prstGeom>
        </p:spPr>
      </p:pic>
      <p:pic>
        <p:nvPicPr>
          <p:cNvPr id="10" name="Graphic 9" descr="Electric Tower with solid fill">
            <a:extLst>
              <a:ext uri="{FF2B5EF4-FFF2-40B4-BE49-F238E27FC236}">
                <a16:creationId xmlns:a16="http://schemas.microsoft.com/office/drawing/2014/main" id="{BE643CB8-FE84-BFBA-523B-3CBF1E28DB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54463" y="3514643"/>
            <a:ext cx="914400" cy="914400"/>
          </a:xfrm>
          <a:prstGeom prst="rect">
            <a:avLst/>
          </a:prstGeom>
        </p:spPr>
      </p:pic>
      <p:sp>
        <p:nvSpPr>
          <p:cNvPr id="12" name="TextBox 11">
            <a:extLst>
              <a:ext uri="{FF2B5EF4-FFF2-40B4-BE49-F238E27FC236}">
                <a16:creationId xmlns:a16="http://schemas.microsoft.com/office/drawing/2014/main" id="{562CBA13-0E6D-8B08-DF33-400B83C48884}"/>
              </a:ext>
            </a:extLst>
          </p:cNvPr>
          <p:cNvSpPr txBox="1"/>
          <p:nvPr/>
        </p:nvSpPr>
        <p:spPr>
          <a:xfrm>
            <a:off x="9437435" y="2828635"/>
            <a:ext cx="1378857"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1,200 kWh </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37E71DA5-3E4A-F475-6E11-4D4593DB5783}"/>
              </a:ext>
            </a:extLst>
          </p:cNvPr>
          <p:cNvSpPr txBox="1"/>
          <p:nvPr/>
        </p:nvSpPr>
        <p:spPr>
          <a:xfrm>
            <a:off x="9571691" y="3832512"/>
            <a:ext cx="111034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250 kWh </a:t>
            </a:r>
            <a:endPar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Rounded Rectangle 52">
            <a:extLst>
              <a:ext uri="{FF2B5EF4-FFF2-40B4-BE49-F238E27FC236}">
                <a16:creationId xmlns:a16="http://schemas.microsoft.com/office/drawing/2014/main" id="{FD5DE633-DB9C-BB1D-12EB-D0DF57D259DA}"/>
              </a:ext>
            </a:extLst>
          </p:cNvPr>
          <p:cNvSpPr/>
          <p:nvPr/>
        </p:nvSpPr>
        <p:spPr>
          <a:xfrm>
            <a:off x="469852" y="5012331"/>
            <a:ext cx="11149658" cy="521135"/>
          </a:xfrm>
          <a:prstGeom prst="roundRect">
            <a:avLst>
              <a:gd name="adj" fmla="val 555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Calibri"/>
              </a:rPr>
              <a:t>What is a late settlement read?</a:t>
            </a:r>
          </a:p>
        </p:txBody>
      </p:sp>
      <p:pic>
        <p:nvPicPr>
          <p:cNvPr id="22" name="Graphic 21" descr="Fire with solid fill">
            <a:extLst>
              <a:ext uri="{FF2B5EF4-FFF2-40B4-BE49-F238E27FC236}">
                <a16:creationId xmlns:a16="http://schemas.microsoft.com/office/drawing/2014/main" id="{272D7782-74E5-F78E-80EB-9D3BB0D7D9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7618" y="5778705"/>
            <a:ext cx="914400" cy="914400"/>
          </a:xfrm>
          <a:prstGeom prst="rect">
            <a:avLst/>
          </a:prstGeom>
        </p:spPr>
      </p:pic>
      <p:pic>
        <p:nvPicPr>
          <p:cNvPr id="23" name="Graphic 22" descr="Electric Tower with solid fill">
            <a:extLst>
              <a:ext uri="{FF2B5EF4-FFF2-40B4-BE49-F238E27FC236}">
                <a16:creationId xmlns:a16="http://schemas.microsoft.com/office/drawing/2014/main" id="{11B36EDF-20D6-6F46-CAC7-B036211828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18992" y="5778230"/>
            <a:ext cx="914400" cy="914400"/>
          </a:xfrm>
          <a:prstGeom prst="rect">
            <a:avLst/>
          </a:prstGeom>
        </p:spPr>
      </p:pic>
      <p:sp>
        <p:nvSpPr>
          <p:cNvPr id="24" name="TextBox 23">
            <a:extLst>
              <a:ext uri="{FF2B5EF4-FFF2-40B4-BE49-F238E27FC236}">
                <a16:creationId xmlns:a16="http://schemas.microsoft.com/office/drawing/2014/main" id="{AFEAF35F-4E83-FC86-99EB-1E516C778B67}"/>
              </a:ext>
            </a:extLst>
          </p:cNvPr>
          <p:cNvSpPr txBox="1"/>
          <p:nvPr/>
        </p:nvSpPr>
        <p:spPr>
          <a:xfrm>
            <a:off x="1940699" y="5786988"/>
            <a:ext cx="4101886" cy="923330"/>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mn-ea"/>
                <a:cs typeface="Arial"/>
              </a:rPr>
              <a:t>The losing supplier hasn't got a read from CDSP / Data Collector after 15 days, or the gaining after 17.</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36BDE231-037B-1137-6A24-1A8E4A33667C}"/>
              </a:ext>
            </a:extLst>
          </p:cNvPr>
          <p:cNvSpPr txBox="1"/>
          <p:nvPr/>
        </p:nvSpPr>
        <p:spPr>
          <a:xfrm>
            <a:off x="6994550" y="5775782"/>
            <a:ext cx="3967416" cy="120032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Arial"/>
                <a:ea typeface="+mn-ea"/>
                <a:cs typeface="Arial"/>
              </a:rPr>
              <a:t>The losing supplier has a read from the smart meter, but no proposed read from the gaining supplier after 10 days. </a:t>
            </a:r>
          </a:p>
        </p:txBody>
      </p:sp>
      <p:pic>
        <p:nvPicPr>
          <p:cNvPr id="29" name="Graphic 28" descr="Electric Tower with solid fill">
            <a:extLst>
              <a:ext uri="{FF2B5EF4-FFF2-40B4-BE49-F238E27FC236}">
                <a16:creationId xmlns:a16="http://schemas.microsoft.com/office/drawing/2014/main" id="{858B484E-27ED-B87E-5879-1B7559684C8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090874" y="5778230"/>
            <a:ext cx="914400" cy="914400"/>
          </a:xfrm>
          <a:prstGeom prst="rect">
            <a:avLst/>
          </a:prstGeom>
        </p:spPr>
      </p:pic>
    </p:spTree>
    <p:extLst>
      <p:ext uri="{BB962C8B-B14F-4D97-AF65-F5344CB8AC3E}">
        <p14:creationId xmlns:p14="http://schemas.microsoft.com/office/powerpoint/2010/main" val="3768886416"/>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 name="Subtitle 2">
            <a:extLst>
              <a:ext uri="{FF2B5EF4-FFF2-40B4-BE49-F238E27FC236}">
                <a16:creationId xmlns:a16="http://schemas.microsoft.com/office/drawing/2014/main" id="{EF5994EF-6D94-4C83-B7C9-070F39D10BB2}"/>
              </a:ext>
            </a:extLst>
          </p:cNvPr>
          <p:cNvSpPr txBox="1">
            <a:spLocks/>
          </p:cNvSpPr>
          <p:nvPr/>
        </p:nvSpPr>
        <p:spPr>
          <a:xfrm>
            <a:off x="6537750" y="1292250"/>
            <a:ext cx="1426515" cy="81352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lIns="91440" tIns="45720" rIns="91440" bIns="45720" anchor="t">
            <a:normAutofit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prstClr val="white"/>
                </a:solidFill>
                <a:effectLst/>
                <a:uLnTx/>
                <a:uFillTx/>
                <a:latin typeface="Arial"/>
                <a:ea typeface="Roboto"/>
                <a:cs typeface="Arial"/>
              </a:rPr>
              <a:t>Once both suppliers have proposed a solution, if it's not agreed it's time for a telephone call.  </a:t>
            </a:r>
            <a:endParaRPr kumimoji="0" lang="en-GB" sz="1100" b="0"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6" name="Freeform 6"/>
          <p:cNvSpPr>
            <a:spLocks/>
          </p:cNvSpPr>
          <p:nvPr/>
        </p:nvSpPr>
        <p:spPr bwMode="auto">
          <a:xfrm>
            <a:off x="7718120" y="8718447"/>
            <a:ext cx="3227060" cy="1072860"/>
          </a:xfrm>
          <a:custGeom>
            <a:avLst/>
            <a:gdLst>
              <a:gd name="T0" fmla="*/ 0 w 2283"/>
              <a:gd name="T1" fmla="*/ 378 h 759"/>
              <a:gd name="T2" fmla="*/ 215 w 2283"/>
              <a:gd name="T3" fmla="*/ 759 h 759"/>
              <a:gd name="T4" fmla="*/ 2067 w 2283"/>
              <a:gd name="T5" fmla="*/ 759 h 759"/>
              <a:gd name="T6" fmla="*/ 2283 w 2283"/>
              <a:gd name="T7" fmla="*/ 378 h 759"/>
              <a:gd name="T8" fmla="*/ 2067 w 2283"/>
              <a:gd name="T9" fmla="*/ 0 h 759"/>
              <a:gd name="T10" fmla="*/ 215 w 2283"/>
              <a:gd name="T11" fmla="*/ 0 h 759"/>
              <a:gd name="T12" fmla="*/ 0 w 2283"/>
              <a:gd name="T13" fmla="*/ 378 h 759"/>
            </a:gdLst>
            <a:ahLst/>
            <a:cxnLst>
              <a:cxn ang="0">
                <a:pos x="T0" y="T1"/>
              </a:cxn>
              <a:cxn ang="0">
                <a:pos x="T2" y="T3"/>
              </a:cxn>
              <a:cxn ang="0">
                <a:pos x="T4" y="T5"/>
              </a:cxn>
              <a:cxn ang="0">
                <a:pos x="T6" y="T7"/>
              </a:cxn>
              <a:cxn ang="0">
                <a:pos x="T8" y="T9"/>
              </a:cxn>
              <a:cxn ang="0">
                <a:pos x="T10" y="T11"/>
              </a:cxn>
              <a:cxn ang="0">
                <a:pos x="T12" y="T13"/>
              </a:cxn>
            </a:cxnLst>
            <a:rect l="0" t="0" r="r" b="b"/>
            <a:pathLst>
              <a:path w="2283" h="759">
                <a:moveTo>
                  <a:pt x="0" y="378"/>
                </a:moveTo>
                <a:lnTo>
                  <a:pt x="215" y="759"/>
                </a:lnTo>
                <a:lnTo>
                  <a:pt x="2067" y="759"/>
                </a:lnTo>
                <a:lnTo>
                  <a:pt x="2283" y="378"/>
                </a:lnTo>
                <a:lnTo>
                  <a:pt x="2067" y="0"/>
                </a:lnTo>
                <a:lnTo>
                  <a:pt x="215" y="0"/>
                </a:lnTo>
                <a:lnTo>
                  <a:pt x="0" y="37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1034183" y="347402"/>
            <a:ext cx="11157817" cy="660511"/>
          </a:xfrm>
        </p:spPr>
        <p:txBody>
          <a:bodyPr>
            <a:normAutofit/>
          </a:bodyPr>
          <a:lstStyle/>
          <a:p>
            <a:pPr algn="l"/>
            <a:r>
              <a:rPr lang="en-US" sz="2800">
                <a:solidFill>
                  <a:schemeClr val="accent3"/>
                </a:solidFill>
              </a:rPr>
              <a:t>What is the process?</a:t>
            </a:r>
          </a:p>
        </p:txBody>
      </p:sp>
      <p:sp>
        <p:nvSpPr>
          <p:cNvPr id="47" name="Inhaltsplatzhalter 4"/>
          <p:cNvSpPr txBox="1">
            <a:spLocks/>
          </p:cNvSpPr>
          <p:nvPr/>
        </p:nvSpPr>
        <p:spPr>
          <a:xfrm>
            <a:off x="8899312" y="7795790"/>
            <a:ext cx="1725905" cy="61555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Agree a Switch Meter Reading where no actual or estimated Switch Meter Reading has been obtained; </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 name="Inhaltsplatzhalter 4"/>
          <p:cNvSpPr txBox="1">
            <a:spLocks/>
          </p:cNvSpPr>
          <p:nvPr/>
        </p:nvSpPr>
        <p:spPr>
          <a:xfrm>
            <a:off x="8899312" y="8947101"/>
            <a:ext cx="1725905" cy="61555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Agree an alternative Switch Meter Reading where the original Switch Meter Reading is being disputed.</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7" name="Freeform 8">
            <a:extLst>
              <a:ext uri="{FF2B5EF4-FFF2-40B4-BE49-F238E27FC236}">
                <a16:creationId xmlns:a16="http://schemas.microsoft.com/office/drawing/2014/main" id="{B95DB9C4-D070-41DD-879F-2D0FF8BC9351}"/>
              </a:ext>
            </a:extLst>
          </p:cNvPr>
          <p:cNvSpPr>
            <a:spLocks/>
          </p:cNvSpPr>
          <p:nvPr/>
        </p:nvSpPr>
        <p:spPr bwMode="auto">
          <a:xfrm flipH="1">
            <a:off x="7567948" y="8122065"/>
            <a:ext cx="1259444" cy="1072860"/>
          </a:xfrm>
          <a:custGeom>
            <a:avLst/>
            <a:gdLst>
              <a:gd name="T0" fmla="*/ 0 w 891"/>
              <a:gd name="T1" fmla="*/ 380 h 759"/>
              <a:gd name="T2" fmla="*/ 217 w 891"/>
              <a:gd name="T3" fmla="*/ 759 h 759"/>
              <a:gd name="T4" fmla="*/ 675 w 891"/>
              <a:gd name="T5" fmla="*/ 759 h 759"/>
              <a:gd name="T6" fmla="*/ 891 w 891"/>
              <a:gd name="T7" fmla="*/ 380 h 759"/>
              <a:gd name="T8" fmla="*/ 675 w 891"/>
              <a:gd name="T9" fmla="*/ 0 h 759"/>
              <a:gd name="T10" fmla="*/ 217 w 891"/>
              <a:gd name="T11" fmla="*/ 0 h 759"/>
              <a:gd name="T12" fmla="*/ 0 w 891"/>
              <a:gd name="T13" fmla="*/ 380 h 759"/>
            </a:gdLst>
            <a:ahLst/>
            <a:cxnLst>
              <a:cxn ang="0">
                <a:pos x="T0" y="T1"/>
              </a:cxn>
              <a:cxn ang="0">
                <a:pos x="T2" y="T3"/>
              </a:cxn>
              <a:cxn ang="0">
                <a:pos x="T4" y="T5"/>
              </a:cxn>
              <a:cxn ang="0">
                <a:pos x="T6" y="T7"/>
              </a:cxn>
              <a:cxn ang="0">
                <a:pos x="T8" y="T9"/>
              </a:cxn>
              <a:cxn ang="0">
                <a:pos x="T10" y="T11"/>
              </a:cxn>
              <a:cxn ang="0">
                <a:pos x="T12" y="T13"/>
              </a:cxn>
            </a:cxnLst>
            <a:rect l="0" t="0" r="r" b="b"/>
            <a:pathLst>
              <a:path w="891" h="759">
                <a:moveTo>
                  <a:pt x="0" y="380"/>
                </a:moveTo>
                <a:lnTo>
                  <a:pt x="217" y="759"/>
                </a:lnTo>
                <a:lnTo>
                  <a:pt x="675" y="759"/>
                </a:lnTo>
                <a:lnTo>
                  <a:pt x="891" y="380"/>
                </a:lnTo>
                <a:lnTo>
                  <a:pt x="675" y="0"/>
                </a:lnTo>
                <a:lnTo>
                  <a:pt x="217" y="0"/>
                </a:lnTo>
                <a:lnTo>
                  <a:pt x="0" y="38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8" name="Freeform 64">
            <a:extLst>
              <a:ext uri="{FF2B5EF4-FFF2-40B4-BE49-F238E27FC236}">
                <a16:creationId xmlns:a16="http://schemas.microsoft.com/office/drawing/2014/main" id="{CA5A1D6B-7B6C-463F-9718-8FF5FD6DA8BC}"/>
              </a:ext>
            </a:extLst>
          </p:cNvPr>
          <p:cNvSpPr>
            <a:spLocks noEditPoints="1"/>
          </p:cNvSpPr>
          <p:nvPr/>
        </p:nvSpPr>
        <p:spPr bwMode="auto">
          <a:xfrm>
            <a:off x="7949667" y="8410492"/>
            <a:ext cx="496007" cy="496007"/>
          </a:xfrm>
          <a:custGeom>
            <a:avLst/>
            <a:gdLst/>
            <a:ahLst/>
            <a:cxnLst>
              <a:cxn ang="0">
                <a:pos x="192" y="98"/>
              </a:cxn>
              <a:cxn ang="0">
                <a:pos x="192" y="98"/>
              </a:cxn>
              <a:cxn ang="0">
                <a:pos x="192" y="99"/>
              </a:cxn>
              <a:cxn ang="0">
                <a:pos x="192" y="99"/>
              </a:cxn>
              <a:cxn ang="0">
                <a:pos x="192" y="100"/>
              </a:cxn>
              <a:cxn ang="0">
                <a:pos x="192" y="100"/>
              </a:cxn>
              <a:cxn ang="0">
                <a:pos x="189" y="108"/>
              </a:cxn>
              <a:cxn ang="0">
                <a:pos x="189" y="108"/>
              </a:cxn>
              <a:cxn ang="0">
                <a:pos x="121" y="188"/>
              </a:cxn>
              <a:cxn ang="0">
                <a:pos x="121" y="188"/>
              </a:cxn>
              <a:cxn ang="0">
                <a:pos x="112" y="192"/>
              </a:cxn>
              <a:cxn ang="0">
                <a:pos x="111" y="192"/>
              </a:cxn>
              <a:cxn ang="0">
                <a:pos x="110" y="192"/>
              </a:cxn>
              <a:cxn ang="0">
                <a:pos x="110" y="192"/>
              </a:cxn>
              <a:cxn ang="0">
                <a:pos x="104" y="189"/>
              </a:cxn>
              <a:cxn ang="0">
                <a:pos x="104" y="189"/>
              </a:cxn>
              <a:cxn ang="0">
                <a:pos x="4" y="97"/>
              </a:cxn>
              <a:cxn ang="0">
                <a:pos x="4" y="97"/>
              </a:cxn>
              <a:cxn ang="0">
                <a:pos x="0" y="88"/>
              </a:cxn>
              <a:cxn ang="0">
                <a:pos x="0" y="88"/>
              </a:cxn>
              <a:cxn ang="0">
                <a:pos x="0" y="24"/>
              </a:cxn>
              <a:cxn ang="0">
                <a:pos x="0" y="12"/>
              </a:cxn>
              <a:cxn ang="0">
                <a:pos x="0" y="12"/>
              </a:cxn>
              <a:cxn ang="0">
                <a:pos x="0" y="12"/>
              </a:cxn>
              <a:cxn ang="0">
                <a:pos x="12" y="0"/>
              </a:cxn>
              <a:cxn ang="0">
                <a:pos x="12" y="0"/>
              </a:cxn>
              <a:cxn ang="0">
                <a:pos x="88" y="0"/>
              </a:cxn>
              <a:cxn ang="0">
                <a:pos x="88" y="0"/>
              </a:cxn>
              <a:cxn ang="0">
                <a:pos x="88" y="0"/>
              </a:cxn>
              <a:cxn ang="0">
                <a:pos x="97" y="4"/>
              </a:cxn>
              <a:cxn ang="0">
                <a:pos x="188" y="91"/>
              </a:cxn>
              <a:cxn ang="0">
                <a:pos x="192" y="98"/>
              </a:cxn>
              <a:cxn ang="0">
                <a:pos x="32" y="16"/>
              </a:cxn>
              <a:cxn ang="0">
                <a:pos x="16" y="32"/>
              </a:cxn>
              <a:cxn ang="0">
                <a:pos x="32" y="48"/>
              </a:cxn>
              <a:cxn ang="0">
                <a:pos x="48" y="32"/>
              </a:cxn>
              <a:cxn ang="0">
                <a:pos x="32" y="16"/>
              </a:cxn>
            </a:cxnLst>
            <a:rect l="0" t="0" r="r" b="b"/>
            <a:pathLst>
              <a:path w="192" h="192">
                <a:moveTo>
                  <a:pt x="192" y="98"/>
                </a:moveTo>
                <a:cubicBezTo>
                  <a:pt x="192" y="98"/>
                  <a:pt x="192" y="98"/>
                  <a:pt x="192" y="98"/>
                </a:cubicBezTo>
                <a:cubicBezTo>
                  <a:pt x="192" y="98"/>
                  <a:pt x="192" y="98"/>
                  <a:pt x="192" y="99"/>
                </a:cubicBezTo>
                <a:cubicBezTo>
                  <a:pt x="192" y="99"/>
                  <a:pt x="192" y="99"/>
                  <a:pt x="192" y="99"/>
                </a:cubicBezTo>
                <a:cubicBezTo>
                  <a:pt x="192" y="99"/>
                  <a:pt x="192" y="99"/>
                  <a:pt x="192" y="100"/>
                </a:cubicBezTo>
                <a:cubicBezTo>
                  <a:pt x="192" y="100"/>
                  <a:pt x="192" y="100"/>
                  <a:pt x="192" y="100"/>
                </a:cubicBezTo>
                <a:cubicBezTo>
                  <a:pt x="192" y="103"/>
                  <a:pt x="191" y="106"/>
                  <a:pt x="189" y="108"/>
                </a:cubicBezTo>
                <a:cubicBezTo>
                  <a:pt x="189" y="108"/>
                  <a:pt x="189" y="108"/>
                  <a:pt x="189" y="108"/>
                </a:cubicBezTo>
                <a:cubicBezTo>
                  <a:pt x="121" y="188"/>
                  <a:pt x="121" y="188"/>
                  <a:pt x="121" y="188"/>
                </a:cubicBezTo>
                <a:cubicBezTo>
                  <a:pt x="121" y="188"/>
                  <a:pt x="121" y="188"/>
                  <a:pt x="121" y="188"/>
                </a:cubicBezTo>
                <a:cubicBezTo>
                  <a:pt x="119" y="190"/>
                  <a:pt x="116" y="192"/>
                  <a:pt x="112" y="192"/>
                </a:cubicBezTo>
                <a:cubicBezTo>
                  <a:pt x="112" y="192"/>
                  <a:pt x="111" y="192"/>
                  <a:pt x="111" y="192"/>
                </a:cubicBezTo>
                <a:cubicBezTo>
                  <a:pt x="111" y="192"/>
                  <a:pt x="110" y="192"/>
                  <a:pt x="110" y="192"/>
                </a:cubicBezTo>
                <a:cubicBezTo>
                  <a:pt x="110" y="192"/>
                  <a:pt x="110" y="192"/>
                  <a:pt x="110" y="192"/>
                </a:cubicBezTo>
                <a:cubicBezTo>
                  <a:pt x="108" y="191"/>
                  <a:pt x="106" y="190"/>
                  <a:pt x="104" y="189"/>
                </a:cubicBezTo>
                <a:cubicBezTo>
                  <a:pt x="104" y="189"/>
                  <a:pt x="104" y="189"/>
                  <a:pt x="104" y="189"/>
                </a:cubicBezTo>
                <a:cubicBezTo>
                  <a:pt x="4" y="97"/>
                  <a:pt x="4" y="97"/>
                  <a:pt x="4" y="97"/>
                </a:cubicBezTo>
                <a:cubicBezTo>
                  <a:pt x="4" y="97"/>
                  <a:pt x="4" y="97"/>
                  <a:pt x="4" y="97"/>
                </a:cubicBezTo>
                <a:cubicBezTo>
                  <a:pt x="2" y="95"/>
                  <a:pt x="0" y="92"/>
                  <a:pt x="0" y="88"/>
                </a:cubicBezTo>
                <a:cubicBezTo>
                  <a:pt x="0" y="88"/>
                  <a:pt x="0" y="88"/>
                  <a:pt x="0" y="88"/>
                </a:cubicBezTo>
                <a:cubicBezTo>
                  <a:pt x="0" y="24"/>
                  <a:pt x="0" y="24"/>
                  <a:pt x="0" y="24"/>
                </a:cubicBezTo>
                <a:cubicBezTo>
                  <a:pt x="0" y="12"/>
                  <a:pt x="0" y="12"/>
                  <a:pt x="0" y="12"/>
                </a:cubicBezTo>
                <a:cubicBezTo>
                  <a:pt x="0" y="12"/>
                  <a:pt x="0" y="12"/>
                  <a:pt x="0" y="12"/>
                </a:cubicBezTo>
                <a:cubicBezTo>
                  <a:pt x="0" y="12"/>
                  <a:pt x="0" y="12"/>
                  <a:pt x="0" y="12"/>
                </a:cubicBezTo>
                <a:cubicBezTo>
                  <a:pt x="0" y="5"/>
                  <a:pt x="5" y="0"/>
                  <a:pt x="12" y="0"/>
                </a:cubicBezTo>
                <a:cubicBezTo>
                  <a:pt x="12" y="0"/>
                  <a:pt x="12" y="0"/>
                  <a:pt x="12" y="0"/>
                </a:cubicBezTo>
                <a:cubicBezTo>
                  <a:pt x="88" y="0"/>
                  <a:pt x="88" y="0"/>
                  <a:pt x="88" y="0"/>
                </a:cubicBezTo>
                <a:cubicBezTo>
                  <a:pt x="88" y="0"/>
                  <a:pt x="88" y="0"/>
                  <a:pt x="88" y="0"/>
                </a:cubicBezTo>
                <a:cubicBezTo>
                  <a:pt x="88" y="0"/>
                  <a:pt x="88" y="0"/>
                  <a:pt x="88" y="0"/>
                </a:cubicBezTo>
                <a:cubicBezTo>
                  <a:pt x="91" y="0"/>
                  <a:pt x="94" y="1"/>
                  <a:pt x="97" y="4"/>
                </a:cubicBezTo>
                <a:cubicBezTo>
                  <a:pt x="188" y="91"/>
                  <a:pt x="188" y="91"/>
                  <a:pt x="188" y="91"/>
                </a:cubicBezTo>
                <a:cubicBezTo>
                  <a:pt x="190" y="93"/>
                  <a:pt x="191" y="95"/>
                  <a:pt x="192" y="98"/>
                </a:cubicBezTo>
                <a:moveTo>
                  <a:pt x="32" y="16"/>
                </a:moveTo>
                <a:cubicBezTo>
                  <a:pt x="23" y="16"/>
                  <a:pt x="16" y="23"/>
                  <a:pt x="16" y="32"/>
                </a:cubicBezTo>
                <a:cubicBezTo>
                  <a:pt x="16" y="41"/>
                  <a:pt x="23" y="48"/>
                  <a:pt x="32" y="48"/>
                </a:cubicBezTo>
                <a:cubicBezTo>
                  <a:pt x="41" y="48"/>
                  <a:pt x="48" y="41"/>
                  <a:pt x="48" y="32"/>
                </a:cubicBezTo>
                <a:cubicBezTo>
                  <a:pt x="48" y="23"/>
                  <a:pt x="41" y="16"/>
                  <a:pt x="32" y="16"/>
                </a:cubicBezTo>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1" name="Subtitle 2">
            <a:extLst>
              <a:ext uri="{FF2B5EF4-FFF2-40B4-BE49-F238E27FC236}">
                <a16:creationId xmlns:a16="http://schemas.microsoft.com/office/drawing/2014/main" id="{6E4B2BEE-BC55-4433-A8C9-CBB243EF1E81}"/>
              </a:ext>
            </a:extLst>
          </p:cNvPr>
          <p:cNvSpPr txBox="1">
            <a:spLocks/>
          </p:cNvSpPr>
          <p:nvPr/>
        </p:nvSpPr>
        <p:spPr>
          <a:xfrm>
            <a:off x="7564659" y="10099262"/>
            <a:ext cx="4054629" cy="201367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050" b="1"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050" b="1"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050" b="1"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Where the Consumer is disputing the Switch Meter Reading, the Energy Supplier shall endeavour to reach an agreement with the Consumer without invoking this disputes process.</a:t>
            </a:r>
          </a:p>
          <a:p>
            <a:pPr marL="0" marR="0" lvl="0" indent="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050" b="1"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This area has potential for revision and to be included in guidance to provide.</a:t>
            </a:r>
          </a:p>
        </p:txBody>
      </p:sp>
      <p:sp>
        <p:nvSpPr>
          <p:cNvPr id="52" name="Subtitle 2">
            <a:extLst>
              <a:ext uri="{FF2B5EF4-FFF2-40B4-BE49-F238E27FC236}">
                <a16:creationId xmlns:a16="http://schemas.microsoft.com/office/drawing/2014/main" id="{BD6F53F0-383A-47F0-85C8-8FDC87643557}"/>
              </a:ext>
            </a:extLst>
          </p:cNvPr>
          <p:cNvSpPr txBox="1">
            <a:spLocks/>
          </p:cNvSpPr>
          <p:nvPr/>
        </p:nvSpPr>
        <p:spPr>
          <a:xfrm>
            <a:off x="277262" y="7989753"/>
            <a:ext cx="7179162" cy="4123180"/>
          </a:xfrm>
          <a:prstGeom prst="rect">
            <a:avLst/>
          </a:prstGeom>
        </p:spPr>
        <p:style>
          <a:lnRef idx="2">
            <a:schemeClr val="accent3"/>
          </a:lnRef>
          <a:fillRef idx="1">
            <a:schemeClr val="lt1"/>
          </a:fillRef>
          <a:effectRef idx="0">
            <a:schemeClr val="accent3"/>
          </a:effectRef>
          <a:fontRef idx="minor">
            <a:schemeClr val="dk1"/>
          </a:fontRef>
        </p:style>
        <p:txBody>
          <a:bodyPr>
            <a:no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   The Energy Supplier contacted by the Consumer shall consider the specific circumstances as detailed below:</a:t>
            </a:r>
          </a:p>
          <a:p>
            <a:pPr marL="228600" marR="0" lvl="0" indent="-22860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1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p:txBody>
      </p:sp>
      <p:sp>
        <p:nvSpPr>
          <p:cNvPr id="55" name="Rounded Rectangle 52">
            <a:extLst>
              <a:ext uri="{FF2B5EF4-FFF2-40B4-BE49-F238E27FC236}">
                <a16:creationId xmlns:a16="http://schemas.microsoft.com/office/drawing/2014/main" id="{ABA6E05D-C8EC-4809-8ED3-08CD44E5FF24}"/>
              </a:ext>
            </a:extLst>
          </p:cNvPr>
          <p:cNvSpPr/>
          <p:nvPr/>
        </p:nvSpPr>
        <p:spPr>
          <a:xfrm>
            <a:off x="388787" y="8977098"/>
            <a:ext cx="3376110" cy="2477812"/>
          </a:xfrm>
          <a:prstGeom prst="roundRect">
            <a:avLst>
              <a:gd name="adj" fmla="val 555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498934"/>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D2DC1998-8D5C-421C-BEA8-EA0021103B45}"/>
              </a:ext>
            </a:extLst>
          </p:cNvPr>
          <p:cNvSpPr/>
          <p:nvPr/>
        </p:nvSpPr>
        <p:spPr>
          <a:xfrm>
            <a:off x="1871037" y="8657211"/>
            <a:ext cx="534991" cy="534991"/>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0ADA3"/>
                </a:solidFill>
                <a:effectLst/>
                <a:uLnTx/>
                <a:uFillTx/>
                <a:latin typeface="Calibri" panose="020F0502020204030204"/>
                <a:ea typeface="+mn-ea"/>
                <a:cs typeface="+mn-cs"/>
              </a:rPr>
              <a:t>A</a:t>
            </a:r>
          </a:p>
        </p:txBody>
      </p:sp>
      <p:sp>
        <p:nvSpPr>
          <p:cNvPr id="57" name="Inhaltsplatzhalter 4">
            <a:extLst>
              <a:ext uri="{FF2B5EF4-FFF2-40B4-BE49-F238E27FC236}">
                <a16:creationId xmlns:a16="http://schemas.microsoft.com/office/drawing/2014/main" id="{6C8781F3-2466-4271-9D77-68464AF1A489}"/>
              </a:ext>
            </a:extLst>
          </p:cNvPr>
          <p:cNvSpPr txBox="1">
            <a:spLocks/>
          </p:cNvSpPr>
          <p:nvPr/>
        </p:nvSpPr>
        <p:spPr>
          <a:xfrm>
            <a:off x="504132" y="9149511"/>
            <a:ext cx="3164030" cy="226215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Where the difference between the Energy Supplier’s view of consumption and that derived from the initial Switch Meter Reading is 1,200 kWh or less for a gas RMP or 250 kWh or less for an electricity RMP, then the Energy Supplier shall not Resolution of Consumer Facing Switching and Billing Issues 19 Copyright 2022 Retail Energy Code Company dispute the Switch Meter Reading unless the Consumer specifically requests a new Switch Meter Reading, but shall instead attempt to resolve the dispute with an accommodation (e.g. cash allowance to the Consumer), thus retaining the initial proposed Switch Meter Reading, so that no further action is then required;</a:t>
            </a:r>
            <a:r>
              <a:rPr kumimoji="0" lang="en-US" sz="105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a:t>
            </a:r>
          </a:p>
        </p:txBody>
      </p:sp>
      <p:sp>
        <p:nvSpPr>
          <p:cNvPr id="58" name="Rounded Rectangle 62">
            <a:extLst>
              <a:ext uri="{FF2B5EF4-FFF2-40B4-BE49-F238E27FC236}">
                <a16:creationId xmlns:a16="http://schemas.microsoft.com/office/drawing/2014/main" id="{F3431E2C-373E-409F-9093-D52302D165D1}"/>
              </a:ext>
            </a:extLst>
          </p:cNvPr>
          <p:cNvSpPr/>
          <p:nvPr/>
        </p:nvSpPr>
        <p:spPr>
          <a:xfrm>
            <a:off x="4019196" y="8959409"/>
            <a:ext cx="3376109" cy="2477811"/>
          </a:xfrm>
          <a:prstGeom prst="roundRect">
            <a:avLst>
              <a:gd name="adj" fmla="val 5556"/>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498934"/>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012EF7D8-AFD8-446B-8F12-999FB3B91695}"/>
              </a:ext>
            </a:extLst>
          </p:cNvPr>
          <p:cNvSpPr/>
          <p:nvPr/>
        </p:nvSpPr>
        <p:spPr>
          <a:xfrm>
            <a:off x="5391710" y="8662561"/>
            <a:ext cx="534991" cy="534991"/>
          </a:xfrm>
          <a:prstGeom prst="ellipse">
            <a:avLst/>
          </a:prstGeom>
          <a:ln w="28575"/>
        </p:spPr>
        <p:style>
          <a:lnRef idx="2">
            <a:schemeClr val="accent1"/>
          </a:lnRef>
          <a:fillRef idx="1">
            <a:schemeClr val="lt1"/>
          </a:fillRef>
          <a:effectRef idx="0">
            <a:schemeClr val="accent1"/>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w="0"/>
                <a:solidFill>
                  <a:srgbClr val="C00000"/>
                </a:solidFill>
                <a:effectLst>
                  <a:outerShdw blurRad="38100" dist="19050" dir="2700000" algn="tl" rotWithShape="0">
                    <a:srgbClr val="000000">
                      <a:alpha val="40000"/>
                    </a:srgbClr>
                  </a:outerShdw>
                </a:effectLst>
                <a:uLnTx/>
                <a:uFillTx/>
                <a:latin typeface="Calibri" panose="020F0502020204030204"/>
                <a:ea typeface="+mn-ea"/>
                <a:cs typeface="+mn-cs"/>
              </a:rPr>
              <a:t>B</a:t>
            </a:r>
          </a:p>
        </p:txBody>
      </p:sp>
      <p:sp>
        <p:nvSpPr>
          <p:cNvPr id="60" name="Inhaltsplatzhalter 4">
            <a:extLst>
              <a:ext uri="{FF2B5EF4-FFF2-40B4-BE49-F238E27FC236}">
                <a16:creationId xmlns:a16="http://schemas.microsoft.com/office/drawing/2014/main" id="{D5F480DD-C813-4C14-8C24-62F2444D4A01}"/>
              </a:ext>
            </a:extLst>
          </p:cNvPr>
          <p:cNvSpPr txBox="1">
            <a:spLocks/>
          </p:cNvSpPr>
          <p:nvPr/>
        </p:nvSpPr>
        <p:spPr>
          <a:xfrm>
            <a:off x="4091608" y="9587146"/>
            <a:ext cx="3205577" cy="1508105"/>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 where the Consumer is unwilling to accept an accommodation, or the difference between the Energy Supplier’s view of consumption and that derived from the Switch Meter Reading is more than 1,200 kWh for a gas RMP or more than 250 kWh for an electricity RMP, then the Energy Supplier shall initiate a dispute.</a:t>
            </a:r>
          </a:p>
          <a:p>
            <a:pPr marL="0" marR="0" lvl="0" indent="0" algn="ct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endParaRPr kumimoji="0" lang="en-US" sz="11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3" name="Oval 62">
            <a:extLst>
              <a:ext uri="{FF2B5EF4-FFF2-40B4-BE49-F238E27FC236}">
                <a16:creationId xmlns:a16="http://schemas.microsoft.com/office/drawing/2014/main" id="{6279D1C6-6112-49D7-9D6D-653C6E6CA815}"/>
              </a:ext>
            </a:extLst>
          </p:cNvPr>
          <p:cNvSpPr/>
          <p:nvPr/>
        </p:nvSpPr>
        <p:spPr>
          <a:xfrm>
            <a:off x="7415018" y="9987253"/>
            <a:ext cx="376512" cy="387135"/>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0ADA3"/>
                </a:solidFill>
                <a:effectLst/>
                <a:uLnTx/>
                <a:uFillTx/>
                <a:latin typeface="Calibri" panose="020F0502020204030204"/>
                <a:ea typeface="+mn-ea"/>
                <a:cs typeface="+mn-cs"/>
              </a:rPr>
              <a:t>3</a:t>
            </a:r>
          </a:p>
        </p:txBody>
      </p:sp>
      <p:sp>
        <p:nvSpPr>
          <p:cNvPr id="64" name="Oval 63">
            <a:extLst>
              <a:ext uri="{FF2B5EF4-FFF2-40B4-BE49-F238E27FC236}">
                <a16:creationId xmlns:a16="http://schemas.microsoft.com/office/drawing/2014/main" id="{C1D41744-5B63-4114-9F87-E45B01B772F5}"/>
              </a:ext>
            </a:extLst>
          </p:cNvPr>
          <p:cNvSpPr/>
          <p:nvPr/>
        </p:nvSpPr>
        <p:spPr>
          <a:xfrm>
            <a:off x="117098" y="7851427"/>
            <a:ext cx="376512" cy="387135"/>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70ADA3"/>
                </a:solidFill>
                <a:effectLst/>
                <a:uLnTx/>
                <a:uFillTx/>
                <a:latin typeface="Calibri" panose="020F0502020204030204"/>
                <a:ea typeface="+mn-ea"/>
                <a:cs typeface="+mn-cs"/>
              </a:rPr>
              <a:t>4</a:t>
            </a:r>
          </a:p>
        </p:txBody>
      </p:sp>
      <p:sp>
        <p:nvSpPr>
          <p:cNvPr id="3" name="Rectangle: Rounded Corners 2">
            <a:extLst>
              <a:ext uri="{FF2B5EF4-FFF2-40B4-BE49-F238E27FC236}">
                <a16:creationId xmlns:a16="http://schemas.microsoft.com/office/drawing/2014/main" id="{6D5FFDD1-2652-A975-88B8-AFA68DA57392}"/>
              </a:ext>
            </a:extLst>
          </p:cNvPr>
          <p:cNvSpPr/>
          <p:nvPr/>
        </p:nvSpPr>
        <p:spPr>
          <a:xfrm>
            <a:off x="205614" y="1550346"/>
            <a:ext cx="1585972" cy="880110"/>
          </a:xfrm>
          <a:prstGeom prst="round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Switch meter read not received</a:t>
            </a:r>
          </a:p>
        </p:txBody>
      </p:sp>
      <p:sp>
        <p:nvSpPr>
          <p:cNvPr id="4" name="Rectangle 3">
            <a:extLst>
              <a:ext uri="{FF2B5EF4-FFF2-40B4-BE49-F238E27FC236}">
                <a16:creationId xmlns:a16="http://schemas.microsoft.com/office/drawing/2014/main" id="{0C4C9496-C928-D498-C552-EBB6C187C815}"/>
              </a:ext>
            </a:extLst>
          </p:cNvPr>
          <p:cNvSpPr/>
          <p:nvPr/>
        </p:nvSpPr>
        <p:spPr>
          <a:xfrm>
            <a:off x="4150411" y="2313830"/>
            <a:ext cx="1717690" cy="88011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Initial request – proposing an alternative read</a:t>
            </a:r>
          </a:p>
        </p:txBody>
      </p:sp>
      <p:sp>
        <p:nvSpPr>
          <p:cNvPr id="8" name="Rectangle 7">
            <a:extLst>
              <a:ext uri="{FF2B5EF4-FFF2-40B4-BE49-F238E27FC236}">
                <a16:creationId xmlns:a16="http://schemas.microsoft.com/office/drawing/2014/main" id="{9E10737A-D3A1-5376-9A62-3D6132F7FE94}"/>
              </a:ext>
            </a:extLst>
          </p:cNvPr>
          <p:cNvSpPr/>
          <p:nvPr/>
        </p:nvSpPr>
        <p:spPr>
          <a:xfrm>
            <a:off x="6570157" y="3640830"/>
            <a:ext cx="1585972" cy="88011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Propose solution</a:t>
            </a:r>
          </a:p>
        </p:txBody>
      </p:sp>
      <p:sp>
        <p:nvSpPr>
          <p:cNvPr id="11" name="Flowchart: Alternate Process 10">
            <a:extLst>
              <a:ext uri="{FF2B5EF4-FFF2-40B4-BE49-F238E27FC236}">
                <a16:creationId xmlns:a16="http://schemas.microsoft.com/office/drawing/2014/main" id="{42583492-7010-B3D4-6A7B-B57CE336A5CA}"/>
              </a:ext>
            </a:extLst>
          </p:cNvPr>
          <p:cNvSpPr/>
          <p:nvPr/>
        </p:nvSpPr>
        <p:spPr>
          <a:xfrm>
            <a:off x="205614" y="3077315"/>
            <a:ext cx="1585972" cy="880110"/>
          </a:xfrm>
          <a:prstGeom prst="flowChartAlternateProcess">
            <a:avLst/>
          </a:prstGeom>
        </p:spPr>
        <p:style>
          <a:lnRef idx="2">
            <a:schemeClr val="accent1"/>
          </a:lnRef>
          <a:fillRef idx="1">
            <a:schemeClr val="lt1"/>
          </a:fillRef>
          <a:effectRef idx="0">
            <a:schemeClr val="accent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Switch meter read received but disputed</a:t>
            </a:r>
          </a:p>
        </p:txBody>
      </p:sp>
      <p:sp>
        <p:nvSpPr>
          <p:cNvPr id="12" name="Diamond 11">
            <a:extLst>
              <a:ext uri="{FF2B5EF4-FFF2-40B4-BE49-F238E27FC236}">
                <a16:creationId xmlns:a16="http://schemas.microsoft.com/office/drawing/2014/main" id="{76B8014B-EC6B-6632-BEF9-988B0BFB8E03}"/>
              </a:ext>
            </a:extLst>
          </p:cNvPr>
          <p:cNvSpPr/>
          <p:nvPr/>
        </p:nvSpPr>
        <p:spPr>
          <a:xfrm>
            <a:off x="6537750" y="2161140"/>
            <a:ext cx="1656000" cy="1191600"/>
          </a:xfrm>
          <a:prstGeom prst="diamond">
            <a:avLst/>
          </a:prstGeom>
        </p:spPr>
        <p:style>
          <a:lnRef idx="2">
            <a:schemeClr val="accent1"/>
          </a:lnRef>
          <a:fillRef idx="1">
            <a:schemeClr val="lt1"/>
          </a:fillRef>
          <a:effectRef idx="0">
            <a:schemeClr val="accent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Agree?</a:t>
            </a:r>
          </a:p>
        </p:txBody>
      </p:sp>
      <p:cxnSp>
        <p:nvCxnSpPr>
          <p:cNvPr id="15" name="Connector: Elbow 14">
            <a:extLst>
              <a:ext uri="{FF2B5EF4-FFF2-40B4-BE49-F238E27FC236}">
                <a16:creationId xmlns:a16="http://schemas.microsoft.com/office/drawing/2014/main" id="{12D781A7-0DDE-CE29-F3DE-8043CBFC83F9}"/>
              </a:ext>
            </a:extLst>
          </p:cNvPr>
          <p:cNvCxnSpPr>
            <a:cxnSpLocks/>
            <a:stCxn id="12" idx="3"/>
            <a:endCxn id="85" idx="1"/>
          </p:cNvCxnSpPr>
          <p:nvPr/>
        </p:nvCxnSpPr>
        <p:spPr>
          <a:xfrm flipV="1">
            <a:off x="8193750" y="2753885"/>
            <a:ext cx="1711948" cy="305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Connector: Elbow 20">
            <a:extLst>
              <a:ext uri="{FF2B5EF4-FFF2-40B4-BE49-F238E27FC236}">
                <a16:creationId xmlns:a16="http://schemas.microsoft.com/office/drawing/2014/main" id="{B408B202-A84B-485A-A328-06EFBD2CA00D}"/>
              </a:ext>
            </a:extLst>
          </p:cNvPr>
          <p:cNvCxnSpPr>
            <a:cxnSpLocks/>
            <a:stCxn id="12" idx="3"/>
            <a:endCxn id="8" idx="3"/>
          </p:cNvCxnSpPr>
          <p:nvPr/>
        </p:nvCxnSpPr>
        <p:spPr>
          <a:xfrm flipH="1">
            <a:off x="8156129" y="2756940"/>
            <a:ext cx="37621" cy="1323945"/>
          </a:xfrm>
          <a:prstGeom prst="bentConnector3">
            <a:avLst>
              <a:gd name="adj1" fmla="val -607639"/>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17269A3C-3209-D763-CD83-2E317615816E}"/>
              </a:ext>
            </a:extLst>
          </p:cNvPr>
          <p:cNvCxnSpPr>
            <a:cxnSpLocks/>
            <a:stCxn id="8" idx="0"/>
            <a:endCxn id="12" idx="2"/>
          </p:cNvCxnSpPr>
          <p:nvPr/>
        </p:nvCxnSpPr>
        <p:spPr>
          <a:xfrm rot="5400000" flipH="1" flipV="1">
            <a:off x="7220401" y="3495482"/>
            <a:ext cx="288090" cy="260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DCACE922-BFC2-43C2-DF35-5F106DC2A6D3}"/>
              </a:ext>
            </a:extLst>
          </p:cNvPr>
          <p:cNvSpPr/>
          <p:nvPr/>
        </p:nvSpPr>
        <p:spPr>
          <a:xfrm>
            <a:off x="10093674" y="4343184"/>
            <a:ext cx="1585972" cy="88011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Call the other supplier</a:t>
            </a:r>
          </a:p>
        </p:txBody>
      </p:sp>
      <p:sp>
        <p:nvSpPr>
          <p:cNvPr id="44" name="Diamond 43">
            <a:extLst>
              <a:ext uri="{FF2B5EF4-FFF2-40B4-BE49-F238E27FC236}">
                <a16:creationId xmlns:a16="http://schemas.microsoft.com/office/drawing/2014/main" id="{864CB9F9-8C0D-3FBC-695C-7461FF1ABE1D}"/>
              </a:ext>
            </a:extLst>
          </p:cNvPr>
          <p:cNvSpPr/>
          <p:nvPr/>
        </p:nvSpPr>
        <p:spPr>
          <a:xfrm>
            <a:off x="2107271" y="2157651"/>
            <a:ext cx="1657619" cy="1192468"/>
          </a:xfrm>
          <a:prstGeom prst="diamond">
            <a:avLst/>
          </a:prstGeom>
        </p:spPr>
        <p:style>
          <a:lnRef idx="2">
            <a:schemeClr val="accent1"/>
          </a:lnRef>
          <a:fillRef idx="1">
            <a:schemeClr val="lt1"/>
          </a:fillRef>
          <a:effectRef idx="0">
            <a:schemeClr val="accent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Is there a read?</a:t>
            </a:r>
          </a:p>
        </p:txBody>
      </p:sp>
      <p:cxnSp>
        <p:nvCxnSpPr>
          <p:cNvPr id="45" name="Connector: Elbow 44">
            <a:extLst>
              <a:ext uri="{FF2B5EF4-FFF2-40B4-BE49-F238E27FC236}">
                <a16:creationId xmlns:a16="http://schemas.microsoft.com/office/drawing/2014/main" id="{A40E5B73-7094-F99F-7AA6-223F52450D73}"/>
              </a:ext>
            </a:extLst>
          </p:cNvPr>
          <p:cNvCxnSpPr>
            <a:cxnSpLocks/>
            <a:stCxn id="4" idx="3"/>
            <a:endCxn id="12" idx="1"/>
          </p:cNvCxnSpPr>
          <p:nvPr/>
        </p:nvCxnSpPr>
        <p:spPr>
          <a:xfrm>
            <a:off x="5868101" y="2753885"/>
            <a:ext cx="669649" cy="3055"/>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5F79B6B2-01C4-54D0-D3C2-6E1D40622327}"/>
              </a:ext>
            </a:extLst>
          </p:cNvPr>
          <p:cNvSpPr/>
          <p:nvPr/>
        </p:nvSpPr>
        <p:spPr>
          <a:xfrm>
            <a:off x="2002814" y="5018194"/>
            <a:ext cx="1864029" cy="88011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Ask the customer for a read / instruct agent</a:t>
            </a:r>
          </a:p>
        </p:txBody>
      </p:sp>
      <p:cxnSp>
        <p:nvCxnSpPr>
          <p:cNvPr id="53" name="Connector: Elbow 52">
            <a:extLst>
              <a:ext uri="{FF2B5EF4-FFF2-40B4-BE49-F238E27FC236}">
                <a16:creationId xmlns:a16="http://schemas.microsoft.com/office/drawing/2014/main" id="{CDEA4FC1-3C69-DB7F-7B8D-1A1FE2CBDEE9}"/>
              </a:ext>
            </a:extLst>
          </p:cNvPr>
          <p:cNvCxnSpPr>
            <a:cxnSpLocks/>
            <a:stCxn id="44" idx="2"/>
            <a:endCxn id="50" idx="0"/>
          </p:cNvCxnSpPr>
          <p:nvPr/>
        </p:nvCxnSpPr>
        <p:spPr>
          <a:xfrm rot="5400000">
            <a:off x="2101418" y="4183530"/>
            <a:ext cx="1668075" cy="1252"/>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 name="Connector: Elbow 64">
            <a:extLst>
              <a:ext uri="{FF2B5EF4-FFF2-40B4-BE49-F238E27FC236}">
                <a16:creationId xmlns:a16="http://schemas.microsoft.com/office/drawing/2014/main" id="{BA5CD45E-5DC6-782D-2C5C-BD17E57761B5}"/>
              </a:ext>
            </a:extLst>
          </p:cNvPr>
          <p:cNvCxnSpPr>
            <a:cxnSpLocks/>
            <a:stCxn id="50" idx="3"/>
            <a:endCxn id="41" idx="2"/>
          </p:cNvCxnSpPr>
          <p:nvPr/>
        </p:nvCxnSpPr>
        <p:spPr>
          <a:xfrm flipV="1">
            <a:off x="3866843" y="5223294"/>
            <a:ext cx="7019817" cy="234955"/>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Connector: Elbow 66">
            <a:extLst>
              <a:ext uri="{FF2B5EF4-FFF2-40B4-BE49-F238E27FC236}">
                <a16:creationId xmlns:a16="http://schemas.microsoft.com/office/drawing/2014/main" id="{0703B8ED-AD9C-551B-D0B0-1A409BFC4AAB}"/>
              </a:ext>
            </a:extLst>
          </p:cNvPr>
          <p:cNvCxnSpPr>
            <a:stCxn id="8" idx="2"/>
            <a:endCxn id="41" idx="1"/>
          </p:cNvCxnSpPr>
          <p:nvPr/>
        </p:nvCxnSpPr>
        <p:spPr>
          <a:xfrm rot="16200000" flipH="1">
            <a:off x="8597259" y="3286823"/>
            <a:ext cx="262299" cy="2730531"/>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aphicFrame>
        <p:nvGraphicFramePr>
          <p:cNvPr id="68" name="Table 67">
            <a:extLst>
              <a:ext uri="{FF2B5EF4-FFF2-40B4-BE49-F238E27FC236}">
                <a16:creationId xmlns:a16="http://schemas.microsoft.com/office/drawing/2014/main" id="{37D3EFCB-6772-8E09-5D99-E9D6D02BF35F}"/>
              </a:ext>
            </a:extLst>
          </p:cNvPr>
          <p:cNvGraphicFramePr>
            <a:graphicFrameLocks noGrp="1"/>
          </p:cNvGraphicFramePr>
          <p:nvPr/>
        </p:nvGraphicFramePr>
        <p:xfrm>
          <a:off x="14200203" y="276149"/>
          <a:ext cx="10184777" cy="1463527"/>
        </p:xfrm>
        <a:graphic>
          <a:graphicData uri="http://schemas.openxmlformats.org/drawingml/2006/table">
            <a:tbl>
              <a:tblPr firstRow="1" bandRow="1">
                <a:tableStyleId>{F2DE63D5-997A-4646-A377-4702673A728D}</a:tableStyleId>
              </a:tblPr>
              <a:tblGrid>
                <a:gridCol w="1013341">
                  <a:extLst>
                    <a:ext uri="{9D8B030D-6E8A-4147-A177-3AD203B41FA5}">
                      <a16:colId xmlns:a16="http://schemas.microsoft.com/office/drawing/2014/main" val="1525260590"/>
                    </a:ext>
                  </a:extLst>
                </a:gridCol>
                <a:gridCol w="2066544">
                  <a:extLst>
                    <a:ext uri="{9D8B030D-6E8A-4147-A177-3AD203B41FA5}">
                      <a16:colId xmlns:a16="http://schemas.microsoft.com/office/drawing/2014/main" val="974335101"/>
                    </a:ext>
                  </a:extLst>
                </a:gridCol>
                <a:gridCol w="2304288">
                  <a:extLst>
                    <a:ext uri="{9D8B030D-6E8A-4147-A177-3AD203B41FA5}">
                      <a16:colId xmlns:a16="http://schemas.microsoft.com/office/drawing/2014/main" val="1224728984"/>
                    </a:ext>
                  </a:extLst>
                </a:gridCol>
                <a:gridCol w="1243584">
                  <a:extLst>
                    <a:ext uri="{9D8B030D-6E8A-4147-A177-3AD203B41FA5}">
                      <a16:colId xmlns:a16="http://schemas.microsoft.com/office/drawing/2014/main" val="43490540"/>
                    </a:ext>
                  </a:extLst>
                </a:gridCol>
                <a:gridCol w="1051560">
                  <a:extLst>
                    <a:ext uri="{9D8B030D-6E8A-4147-A177-3AD203B41FA5}">
                      <a16:colId xmlns:a16="http://schemas.microsoft.com/office/drawing/2014/main" val="3187486608"/>
                    </a:ext>
                  </a:extLst>
                </a:gridCol>
                <a:gridCol w="1892808">
                  <a:extLst>
                    <a:ext uri="{9D8B030D-6E8A-4147-A177-3AD203B41FA5}">
                      <a16:colId xmlns:a16="http://schemas.microsoft.com/office/drawing/2014/main" val="1708875763"/>
                    </a:ext>
                  </a:extLst>
                </a:gridCol>
                <a:gridCol w="612652">
                  <a:extLst>
                    <a:ext uri="{9D8B030D-6E8A-4147-A177-3AD203B41FA5}">
                      <a16:colId xmlns:a16="http://schemas.microsoft.com/office/drawing/2014/main" val="3609611618"/>
                    </a:ext>
                  </a:extLst>
                </a:gridCol>
              </a:tblGrid>
              <a:tr h="692330">
                <a:tc>
                  <a:txBody>
                    <a:bodyPr/>
                    <a:lstStyle/>
                    <a:p>
                      <a:pPr algn="l"/>
                      <a:r>
                        <a:rPr lang="en-GB" sz="900">
                          <a:latin typeface="Arial" panose="020B0604020202020204" pitchFamily="34" charset="0"/>
                          <a:cs typeface="Arial" panose="020B0604020202020204" pitchFamily="34" charset="0"/>
                        </a:rPr>
                        <a:t>9.11.13</a:t>
                      </a:r>
                    </a:p>
                  </a:txBody>
                  <a:tcPr/>
                </a:tc>
                <a:tc>
                  <a:txBody>
                    <a:bodyPr/>
                    <a:lstStyle/>
                    <a:p>
                      <a:pPr algn="l"/>
                      <a:r>
                        <a:rPr lang="en-GB" sz="900">
                          <a:latin typeface="Arial" panose="020B0604020202020204" pitchFamily="34" charset="0"/>
                          <a:cs typeface="Arial" panose="020B0604020202020204" pitchFamily="34" charset="0"/>
                        </a:rPr>
                        <a:t>For gas only, following 9.11.12 if the agreed Switch Meter Reading is not accepted by the gas CDSP</a:t>
                      </a:r>
                    </a:p>
                  </a:txBody>
                  <a:tcPr/>
                </a:tc>
                <a:tc>
                  <a:txBody>
                    <a:bodyPr/>
                    <a:lstStyle/>
                    <a:p>
                      <a:pPr algn="l"/>
                      <a:r>
                        <a:rPr lang="en-GB" sz="900">
                          <a:latin typeface="Arial" panose="020B0604020202020204" pitchFamily="34" charset="0"/>
                          <a:cs typeface="Arial" panose="020B0604020202020204" pitchFamily="34" charset="0"/>
                        </a:rPr>
                        <a:t>Request replacement of the Meter Reading(s) that are preventing the agreed Switch Metering Reading from being accepted.</a:t>
                      </a:r>
                      <a:endParaRPr lang="en-GB" sz="900" kern="1200">
                        <a:solidFill>
                          <a:srgbClr val="3C3C3B"/>
                        </a:solidFill>
                        <a:latin typeface="Arial" panose="020B0604020202020204" pitchFamily="34" charset="0"/>
                        <a:ea typeface="+mn-ea"/>
                        <a:cs typeface="Arial" panose="020B0604020202020204" pitchFamily="34" charset="0"/>
                      </a:endParaRPr>
                    </a:p>
                  </a:txBody>
                  <a:tcPr/>
                </a:tc>
                <a:tc>
                  <a:txBody>
                    <a:bodyPr/>
                    <a:lstStyle/>
                    <a:p>
                      <a:pPr algn="l"/>
                      <a:r>
                        <a:rPr lang="en-GB" sz="900" kern="1200">
                          <a:solidFill>
                            <a:srgbClr val="3C3C3B"/>
                          </a:solidFill>
                          <a:latin typeface="Arial" panose="020B0604020202020204" pitchFamily="34" charset="0"/>
                          <a:cs typeface="Arial" panose="020B0604020202020204" pitchFamily="34" charset="0"/>
                        </a:rPr>
                        <a:t>Gaining Supplier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a:solidFill>
                            <a:srgbClr val="3C3C3B"/>
                          </a:solidFill>
                          <a:latin typeface="Arial" panose="020B0604020202020204" pitchFamily="34" charset="0"/>
                          <a:cs typeface="Arial" panose="020B0604020202020204" pitchFamily="34" charset="0"/>
                        </a:rPr>
                        <a:t>Losing Supplier</a:t>
                      </a:r>
                    </a:p>
                  </a:txBody>
                  <a:tcPr/>
                </a:tc>
                <a:tc>
                  <a:txBody>
                    <a:bodyPr/>
                    <a:lstStyle/>
                    <a:p>
                      <a:pPr algn="l"/>
                      <a:r>
                        <a:rPr lang="en-GB" sz="900">
                          <a:latin typeface="Arial" panose="020B0604020202020204" pitchFamily="34" charset="0"/>
                          <a:cs typeface="Arial" panose="020B0604020202020204" pitchFamily="34" charset="0"/>
                        </a:rPr>
                        <a:t>Gas Replacement Readings </a:t>
                      </a:r>
                      <a:endParaRPr lang="en-GB" sz="900" kern="1200">
                        <a:solidFill>
                          <a:srgbClr val="3C3C3B"/>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a:solidFill>
                            <a:srgbClr val="3C3C3B"/>
                          </a:solidFill>
                          <a:latin typeface="Arial" panose="020B0604020202020204" pitchFamily="34" charset="0"/>
                          <a:cs typeface="Arial" panose="020B0604020202020204" pitchFamily="34" charset="0"/>
                        </a:rPr>
                        <a:t>SDES</a:t>
                      </a:r>
                    </a:p>
                    <a:p>
                      <a:pPr algn="l"/>
                      <a:endParaRPr lang="en-GB" sz="900" kern="1200">
                        <a:solidFill>
                          <a:srgbClr val="3C3C3B"/>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123053607"/>
                  </a:ext>
                </a:extLst>
              </a:tr>
              <a:tr h="771197">
                <a:tc>
                  <a:txBody>
                    <a:bodyPr/>
                    <a:lstStyle/>
                    <a:p>
                      <a:pPr algn="l"/>
                      <a:r>
                        <a:rPr lang="en-GB" sz="900">
                          <a:latin typeface="Arial" panose="020B0604020202020204" pitchFamily="34" charset="0"/>
                          <a:cs typeface="Arial" panose="020B0604020202020204" pitchFamily="34" charset="0"/>
                        </a:rPr>
                        <a:t>9.11.14</a:t>
                      </a:r>
                    </a:p>
                  </a:txBody>
                  <a:tcPr/>
                </a:tc>
                <a:tc>
                  <a:txBody>
                    <a:bodyPr/>
                    <a:lstStyle/>
                    <a:p>
                      <a:pPr algn="l"/>
                      <a:r>
                        <a:rPr lang="en-GB" sz="900">
                          <a:latin typeface="Arial" panose="020B0604020202020204" pitchFamily="34" charset="0"/>
                          <a:cs typeface="Arial" panose="020B0604020202020204" pitchFamily="34" charset="0"/>
                        </a:rPr>
                        <a:t>For gas only, where 9.11.13 applies and within 5 WDs.</a:t>
                      </a:r>
                    </a:p>
                  </a:txBody>
                  <a:tcPr/>
                </a:tc>
                <a:tc>
                  <a:txBody>
                    <a:bodyPr/>
                    <a:lstStyle/>
                    <a:p>
                      <a:pPr algn="l"/>
                      <a:r>
                        <a:rPr lang="en-GB" sz="900" kern="1200">
                          <a:solidFill>
                            <a:srgbClr val="3C3C3B"/>
                          </a:solidFill>
                          <a:latin typeface="Arial" panose="020B0604020202020204" pitchFamily="34" charset="0"/>
                          <a:ea typeface="+mn-ea"/>
                          <a:cs typeface="Arial" panose="020B0604020202020204" pitchFamily="34" charset="0"/>
                        </a:rPr>
                        <a:t>S</a:t>
                      </a:r>
                      <a:r>
                        <a:rPr lang="en-GB" sz="900">
                          <a:latin typeface="Arial" panose="020B0604020202020204" pitchFamily="34" charset="0"/>
                          <a:cs typeface="Arial" panose="020B0604020202020204" pitchFamily="34" charset="0"/>
                        </a:rPr>
                        <a:t>ubmit the replacement Meter Reading(s).</a:t>
                      </a:r>
                      <a:endParaRPr lang="en-GB" sz="900" kern="1200">
                        <a:solidFill>
                          <a:srgbClr val="3C3C3B"/>
                        </a:solidFill>
                        <a:latin typeface="Arial" panose="020B0604020202020204" pitchFamily="34" charset="0"/>
                        <a:ea typeface="+mn-ea"/>
                        <a:cs typeface="Arial" panose="020B0604020202020204" pitchFamily="34" charset="0"/>
                      </a:endParaRPr>
                    </a:p>
                  </a:txBody>
                  <a:tcPr/>
                </a:tc>
                <a:tc>
                  <a:txBody>
                    <a:bodyPr/>
                    <a:lstStyle/>
                    <a:p>
                      <a:pPr algn="l"/>
                      <a:r>
                        <a:rPr lang="en-GB" sz="900" kern="1200">
                          <a:solidFill>
                            <a:srgbClr val="3C3C3B"/>
                          </a:solidFill>
                          <a:latin typeface="Arial" panose="020B0604020202020204" pitchFamily="34" charset="0"/>
                          <a:cs typeface="Arial" panose="020B0604020202020204" pitchFamily="34" charset="0"/>
                        </a:rPr>
                        <a:t>Losing Supplier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a:solidFill>
                            <a:srgbClr val="3C3C3B"/>
                          </a:solidFill>
                          <a:latin typeface="Arial" panose="020B0604020202020204" pitchFamily="34" charset="0"/>
                          <a:cs typeface="Arial" panose="020B0604020202020204" pitchFamily="34" charset="0"/>
                        </a:rPr>
                        <a:t>Shipper</a:t>
                      </a:r>
                    </a:p>
                  </a:txBody>
                  <a:tcPr/>
                </a:tc>
                <a:tc>
                  <a:txBody>
                    <a:bodyPr/>
                    <a:lstStyle/>
                    <a:p>
                      <a:pPr algn="l"/>
                      <a:r>
                        <a:rPr lang="en-GB" sz="900">
                          <a:latin typeface="Arial" panose="020B0604020202020204" pitchFamily="34" charset="0"/>
                          <a:cs typeface="Arial" panose="020B0604020202020204" pitchFamily="34" charset="0"/>
                        </a:rPr>
                        <a:t>In accordance with the BSC and UNC / IG T UNC</a:t>
                      </a:r>
                      <a:endParaRPr lang="en-GB" sz="900" kern="1200">
                        <a:solidFill>
                          <a:srgbClr val="3C3C3B"/>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a:solidFill>
                            <a:srgbClr val="3C3C3B"/>
                          </a:solidFill>
                          <a:latin typeface="Arial" panose="020B0604020202020204" pitchFamily="34" charset="0"/>
                          <a:ea typeface="+mn-ea"/>
                          <a:cs typeface="Arial" panose="020B0604020202020204" pitchFamily="34" charset="0"/>
                        </a:rPr>
                        <a:t>N/A</a:t>
                      </a:r>
                    </a:p>
                    <a:p>
                      <a:pPr algn="l"/>
                      <a:endParaRPr lang="en-GB" sz="900" kern="1200">
                        <a:solidFill>
                          <a:srgbClr val="3C3C3B"/>
                        </a:solidFill>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694255189"/>
                  </a:ext>
                </a:extLst>
              </a:tr>
            </a:tbl>
          </a:graphicData>
        </a:graphic>
      </p:graphicFrame>
      <p:cxnSp>
        <p:nvCxnSpPr>
          <p:cNvPr id="70" name="Connector: Elbow 69">
            <a:extLst>
              <a:ext uri="{FF2B5EF4-FFF2-40B4-BE49-F238E27FC236}">
                <a16:creationId xmlns:a16="http://schemas.microsoft.com/office/drawing/2014/main" id="{FD1930E8-43A2-420D-9C76-989E3DAF867C}"/>
              </a:ext>
            </a:extLst>
          </p:cNvPr>
          <p:cNvCxnSpPr>
            <a:cxnSpLocks/>
            <a:stCxn id="41" idx="0"/>
            <a:endCxn id="85" idx="2"/>
          </p:cNvCxnSpPr>
          <p:nvPr/>
        </p:nvCxnSpPr>
        <p:spPr>
          <a:xfrm rot="5400000" flipH="1" flipV="1">
            <a:off x="10284013" y="3736859"/>
            <a:ext cx="1208973" cy="3679"/>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Connector: Elbow 71">
            <a:extLst>
              <a:ext uri="{FF2B5EF4-FFF2-40B4-BE49-F238E27FC236}">
                <a16:creationId xmlns:a16="http://schemas.microsoft.com/office/drawing/2014/main" id="{5E76D08E-6B21-5C13-6A42-74D89DB06A1D}"/>
              </a:ext>
            </a:extLst>
          </p:cNvPr>
          <p:cNvCxnSpPr>
            <a:cxnSpLocks/>
            <a:stCxn id="11" idx="3"/>
            <a:endCxn id="44" idx="1"/>
          </p:cNvCxnSpPr>
          <p:nvPr/>
        </p:nvCxnSpPr>
        <p:spPr>
          <a:xfrm flipV="1">
            <a:off x="1791586" y="2753885"/>
            <a:ext cx="315685" cy="763485"/>
          </a:xfrm>
          <a:prstGeom prst="bentConnector3">
            <a:avLst/>
          </a:prstGeom>
          <a:ln>
            <a:tailEnd type="triangle"/>
          </a:ln>
        </p:spPr>
        <p:style>
          <a:lnRef idx="2">
            <a:schemeClr val="accent1"/>
          </a:lnRef>
          <a:fillRef idx="1">
            <a:schemeClr val="lt1"/>
          </a:fillRef>
          <a:effectRef idx="0">
            <a:schemeClr val="accent1"/>
          </a:effectRef>
          <a:fontRef idx="minor">
            <a:schemeClr val="dk1"/>
          </a:fontRef>
        </p:style>
      </p:cxnSp>
      <p:cxnSp>
        <p:nvCxnSpPr>
          <p:cNvPr id="74" name="Connector: Elbow 73">
            <a:extLst>
              <a:ext uri="{FF2B5EF4-FFF2-40B4-BE49-F238E27FC236}">
                <a16:creationId xmlns:a16="http://schemas.microsoft.com/office/drawing/2014/main" id="{292AC001-566A-F94F-1E6A-0A24DAB87C1F}"/>
              </a:ext>
            </a:extLst>
          </p:cNvPr>
          <p:cNvCxnSpPr>
            <a:cxnSpLocks/>
            <a:stCxn id="3" idx="3"/>
            <a:endCxn id="44" idx="1"/>
          </p:cNvCxnSpPr>
          <p:nvPr/>
        </p:nvCxnSpPr>
        <p:spPr>
          <a:xfrm>
            <a:off x="1791586" y="1990401"/>
            <a:ext cx="315685" cy="763484"/>
          </a:xfrm>
          <a:prstGeom prst="bentConnector3">
            <a:avLst/>
          </a:prstGeom>
          <a:ln>
            <a:tailEnd type="triangle"/>
          </a:ln>
        </p:spPr>
        <p:style>
          <a:lnRef idx="2">
            <a:schemeClr val="accent1"/>
          </a:lnRef>
          <a:fillRef idx="1">
            <a:schemeClr val="lt1"/>
          </a:fillRef>
          <a:effectRef idx="0">
            <a:schemeClr val="accent1"/>
          </a:effectRef>
          <a:fontRef idx="minor">
            <a:schemeClr val="dk1"/>
          </a:fontRef>
        </p:style>
      </p:cxnSp>
      <p:cxnSp>
        <p:nvCxnSpPr>
          <p:cNvPr id="76" name="Connector: Elbow 75">
            <a:extLst>
              <a:ext uri="{FF2B5EF4-FFF2-40B4-BE49-F238E27FC236}">
                <a16:creationId xmlns:a16="http://schemas.microsoft.com/office/drawing/2014/main" id="{5F9ABDE9-CA83-0983-4557-563AC02AC1F2}"/>
              </a:ext>
            </a:extLst>
          </p:cNvPr>
          <p:cNvCxnSpPr>
            <a:cxnSpLocks/>
          </p:cNvCxnSpPr>
          <p:nvPr/>
        </p:nvCxnSpPr>
        <p:spPr>
          <a:xfrm>
            <a:off x="3706833" y="2753885"/>
            <a:ext cx="443578" cy="544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77" name="Subtitle 2">
            <a:extLst>
              <a:ext uri="{FF2B5EF4-FFF2-40B4-BE49-F238E27FC236}">
                <a16:creationId xmlns:a16="http://schemas.microsoft.com/office/drawing/2014/main" id="{A4CD9604-E4A9-A9D9-F864-1E02B9C2BBF8}"/>
              </a:ext>
            </a:extLst>
          </p:cNvPr>
          <p:cNvSpPr txBox="1">
            <a:spLocks/>
          </p:cNvSpPr>
          <p:nvPr/>
        </p:nvSpPr>
        <p:spPr>
          <a:xfrm>
            <a:off x="3028805" y="4080265"/>
            <a:ext cx="392919" cy="287348"/>
          </a:xfrm>
          <a:prstGeom prst="rect">
            <a:avLst/>
          </a:prstGeom>
          <a:ln>
            <a:noFill/>
          </a:ln>
        </p:spPr>
        <p:style>
          <a:lnRef idx="2">
            <a:schemeClr val="accent3"/>
          </a:lnRef>
          <a:fillRef idx="1">
            <a:schemeClr val="lt1"/>
          </a:fillRef>
          <a:effectRef idx="0">
            <a:schemeClr val="accent3"/>
          </a:effectRef>
          <a:fontRef idx="minor">
            <a:schemeClr val="dk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No</a:t>
            </a:r>
          </a:p>
        </p:txBody>
      </p:sp>
      <p:sp>
        <p:nvSpPr>
          <p:cNvPr id="78" name="Subtitle 2">
            <a:extLst>
              <a:ext uri="{FF2B5EF4-FFF2-40B4-BE49-F238E27FC236}">
                <a16:creationId xmlns:a16="http://schemas.microsoft.com/office/drawing/2014/main" id="{B1BAAD26-835E-B967-1107-279032295A6B}"/>
              </a:ext>
            </a:extLst>
          </p:cNvPr>
          <p:cNvSpPr txBox="1">
            <a:spLocks/>
          </p:cNvSpPr>
          <p:nvPr/>
        </p:nvSpPr>
        <p:spPr>
          <a:xfrm>
            <a:off x="3655600" y="2374277"/>
            <a:ext cx="392919" cy="287348"/>
          </a:xfrm>
          <a:prstGeom prst="rect">
            <a:avLst/>
          </a:prstGeom>
          <a:ln>
            <a:noFill/>
          </a:ln>
        </p:spPr>
        <p:style>
          <a:lnRef idx="2">
            <a:schemeClr val="accent3"/>
          </a:lnRef>
          <a:fillRef idx="1">
            <a:schemeClr val="lt1"/>
          </a:fillRef>
          <a:effectRef idx="0">
            <a:schemeClr val="accent3"/>
          </a:effectRef>
          <a:fontRef idx="minor">
            <a:schemeClr val="dk1"/>
          </a:fontRef>
        </p:style>
        <p:txBody>
          <a:bodyPr>
            <a:normAutofit fontScale="85000"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Yes</a:t>
            </a:r>
          </a:p>
        </p:txBody>
      </p:sp>
      <p:sp>
        <p:nvSpPr>
          <p:cNvPr id="79" name="Subtitle 2">
            <a:extLst>
              <a:ext uri="{FF2B5EF4-FFF2-40B4-BE49-F238E27FC236}">
                <a16:creationId xmlns:a16="http://schemas.microsoft.com/office/drawing/2014/main" id="{F4082B6A-8E01-30E7-182A-D5BBE10D9105}"/>
              </a:ext>
            </a:extLst>
          </p:cNvPr>
          <p:cNvSpPr txBox="1">
            <a:spLocks/>
          </p:cNvSpPr>
          <p:nvPr/>
        </p:nvSpPr>
        <p:spPr>
          <a:xfrm>
            <a:off x="7417959" y="3230022"/>
            <a:ext cx="392919" cy="28734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No</a:t>
            </a:r>
          </a:p>
        </p:txBody>
      </p:sp>
      <p:sp>
        <p:nvSpPr>
          <p:cNvPr id="80" name="Subtitle 2">
            <a:extLst>
              <a:ext uri="{FF2B5EF4-FFF2-40B4-BE49-F238E27FC236}">
                <a16:creationId xmlns:a16="http://schemas.microsoft.com/office/drawing/2014/main" id="{F02CD9EA-C174-F44F-F857-8E152EACF7D7}"/>
              </a:ext>
            </a:extLst>
          </p:cNvPr>
          <p:cNvSpPr txBox="1">
            <a:spLocks/>
          </p:cNvSpPr>
          <p:nvPr/>
        </p:nvSpPr>
        <p:spPr>
          <a:xfrm>
            <a:off x="7832008" y="2296469"/>
            <a:ext cx="392919" cy="287348"/>
          </a:xfrm>
          <a:prstGeom prst="rect">
            <a:avLst/>
          </a:prstGeom>
          <a:noFill/>
          <a:ln>
            <a:noFill/>
          </a:ln>
        </p:spPr>
        <p:style>
          <a:lnRef idx="2">
            <a:schemeClr val="accent3"/>
          </a:lnRef>
          <a:fillRef idx="1">
            <a:schemeClr val="lt1"/>
          </a:fillRef>
          <a:effectRef idx="0">
            <a:schemeClr val="accent3"/>
          </a:effectRef>
          <a:fontRef idx="minor">
            <a:schemeClr val="dk1"/>
          </a:fontRef>
        </p:style>
        <p:txBody>
          <a:bodyPr>
            <a:normAutofit fontScale="85000"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Yes</a:t>
            </a:r>
          </a:p>
        </p:txBody>
      </p:sp>
      <p:sp>
        <p:nvSpPr>
          <p:cNvPr id="84" name="Subtitle 2">
            <a:extLst>
              <a:ext uri="{FF2B5EF4-FFF2-40B4-BE49-F238E27FC236}">
                <a16:creationId xmlns:a16="http://schemas.microsoft.com/office/drawing/2014/main" id="{BEDD79A5-38AB-76F9-555D-F82B5DC074CD}"/>
              </a:ext>
            </a:extLst>
          </p:cNvPr>
          <p:cNvSpPr txBox="1">
            <a:spLocks/>
          </p:cNvSpPr>
          <p:nvPr/>
        </p:nvSpPr>
        <p:spPr>
          <a:xfrm>
            <a:off x="4262720" y="1304761"/>
            <a:ext cx="1426515" cy="70817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ormAutofit fontScale="925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Once identified this request is within 5WD</a:t>
            </a:r>
          </a:p>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Use SAR / D300</a:t>
            </a:r>
          </a:p>
        </p:txBody>
      </p:sp>
      <p:sp>
        <p:nvSpPr>
          <p:cNvPr id="85" name="Rectangle: Rounded Corners 84">
            <a:extLst>
              <a:ext uri="{FF2B5EF4-FFF2-40B4-BE49-F238E27FC236}">
                <a16:creationId xmlns:a16="http://schemas.microsoft.com/office/drawing/2014/main" id="{15EE35C1-8361-EBDF-5710-83AE3228C76A}"/>
              </a:ext>
            </a:extLst>
          </p:cNvPr>
          <p:cNvSpPr/>
          <p:nvPr/>
        </p:nvSpPr>
        <p:spPr>
          <a:xfrm>
            <a:off x="9905698" y="2373559"/>
            <a:ext cx="1969282" cy="760652"/>
          </a:xfrm>
          <a:prstGeom prst="roundRect">
            <a:avLst/>
          </a:prstGeom>
        </p:spPr>
        <p:style>
          <a:lnRef idx="2">
            <a:schemeClr val="accent1"/>
          </a:lnRef>
          <a:fillRef idx="1">
            <a:schemeClr val="lt1"/>
          </a:fillRef>
          <a:effectRef idx="0">
            <a:schemeClr val="accent1"/>
          </a:effectRef>
          <a:fontRef idx="minor">
            <a:schemeClr val="dk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Tell the other supplier, DC and Shipper</a:t>
            </a:r>
          </a:p>
        </p:txBody>
      </p:sp>
      <p:sp>
        <p:nvSpPr>
          <p:cNvPr id="93" name="Subtitle 2">
            <a:extLst>
              <a:ext uri="{FF2B5EF4-FFF2-40B4-BE49-F238E27FC236}">
                <a16:creationId xmlns:a16="http://schemas.microsoft.com/office/drawing/2014/main" id="{73FE3480-3D73-4CF3-03B5-8CF451857B37}"/>
              </a:ext>
            </a:extLst>
          </p:cNvPr>
          <p:cNvSpPr txBox="1">
            <a:spLocks/>
          </p:cNvSpPr>
          <p:nvPr/>
        </p:nvSpPr>
        <p:spPr>
          <a:xfrm>
            <a:off x="5478039" y="4628918"/>
            <a:ext cx="1235921" cy="28734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Use SAR / D300</a:t>
            </a:r>
          </a:p>
        </p:txBody>
      </p:sp>
      <p:sp>
        <p:nvSpPr>
          <p:cNvPr id="95" name="Subtitle 2">
            <a:extLst>
              <a:ext uri="{FF2B5EF4-FFF2-40B4-BE49-F238E27FC236}">
                <a16:creationId xmlns:a16="http://schemas.microsoft.com/office/drawing/2014/main" id="{1C067CD5-2C41-9F9B-22AF-50C6D1EC46B6}"/>
              </a:ext>
            </a:extLst>
          </p:cNvPr>
          <p:cNvSpPr txBox="1">
            <a:spLocks/>
          </p:cNvSpPr>
          <p:nvPr/>
        </p:nvSpPr>
        <p:spPr>
          <a:xfrm>
            <a:off x="9832285" y="5709016"/>
            <a:ext cx="1964922" cy="88011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ormAutofit/>
          </a:bodyPr>
          <a:lstStyle>
            <a:defPPr>
              <a:defRPr lang="en-US"/>
            </a:defPPr>
            <a:lvl1pPr indent="0">
              <a:lnSpc>
                <a:spcPct val="90000"/>
              </a:lnSpc>
              <a:spcBef>
                <a:spcPts val="1000"/>
              </a:spcBef>
              <a:buClr>
                <a:srgbClr val="70ADA3"/>
              </a:buClr>
              <a:buFont typeface="Arial" panose="020B0604020202020204" pitchFamily="34" charset="0"/>
              <a:buNone/>
              <a:defRPr sz="1100">
                <a:solidFill>
                  <a:schemeClr val="bg1"/>
                </a:solidFill>
                <a:latin typeface="Arial" panose="020B0604020202020204" pitchFamily="34" charset="0"/>
                <a:ea typeface="Roboto" panose="02000000000000000000" pitchFamily="2" charset="0"/>
                <a:cs typeface="Arial" panose="020B0604020202020204" pitchFamily="34" charset="0"/>
              </a:defRPr>
            </a:lvl1pPr>
            <a:lvl2pPr marL="685800" indent="-228600">
              <a:lnSpc>
                <a:spcPct val="90000"/>
              </a:lnSpc>
              <a:spcBef>
                <a:spcPts val="500"/>
              </a:spcBef>
              <a:buClr>
                <a:srgbClr val="70ADA3"/>
              </a:buClr>
              <a:buFont typeface="Arial" panose="020B0604020202020204" pitchFamily="34" charset="0"/>
              <a:buChar char="•"/>
              <a:defRPr sz="1600">
                <a:solidFill>
                  <a:schemeClr val="tx1"/>
                </a:solidFill>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solidFill>
                  <a:schemeClr val="tx1"/>
                </a:solidFill>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solidFill>
                  <a:schemeClr val="tx1"/>
                </a:solidFill>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solidFill>
                  <a:schemeClr val="tx1"/>
                </a:solidFill>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defRPr>
                <a:solidFill>
                  <a:schemeClr val="tx1"/>
                </a:solidFill>
              </a:defRPr>
            </a:lvl6pPr>
            <a:lvl7pPr marL="2971800" indent="-228600">
              <a:lnSpc>
                <a:spcPct val="90000"/>
              </a:lnSpc>
              <a:spcBef>
                <a:spcPts val="500"/>
              </a:spcBef>
              <a:buFont typeface="Arial" panose="020B0604020202020204" pitchFamily="34" charset="0"/>
              <a:buChar char="•"/>
              <a:defRPr>
                <a:solidFill>
                  <a:schemeClr val="tx1"/>
                </a:solidFill>
              </a:defRPr>
            </a:lvl7pPr>
            <a:lvl8pPr marL="3429000" indent="-228600">
              <a:lnSpc>
                <a:spcPct val="90000"/>
              </a:lnSpc>
              <a:spcBef>
                <a:spcPts val="500"/>
              </a:spcBef>
              <a:buFont typeface="Arial" panose="020B0604020202020204" pitchFamily="34" charset="0"/>
              <a:buChar char="•"/>
              <a:defRPr>
                <a:solidFill>
                  <a:schemeClr val="tx1"/>
                </a:solidFill>
              </a:defRPr>
            </a:lvl8pPr>
            <a:lvl9pPr marL="3886200" indent="-228600">
              <a:lnSpc>
                <a:spcPct val="90000"/>
              </a:lnSpc>
              <a:spcBef>
                <a:spcPts val="500"/>
              </a:spcBef>
              <a:buFont typeface="Arial" panose="020B0604020202020204" pitchFamily="34" charset="0"/>
              <a:buChar char="•"/>
              <a:defRPr>
                <a:solidFill>
                  <a:schemeClr val="tx1"/>
                </a:solidFill>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Who calls varies.  Where they are reads, the person raising the dispute calls.  Where not it’s the gaining supplier </a:t>
            </a:r>
          </a:p>
        </p:txBody>
      </p:sp>
      <p:sp>
        <p:nvSpPr>
          <p:cNvPr id="96" name="Subtitle 2">
            <a:extLst>
              <a:ext uri="{FF2B5EF4-FFF2-40B4-BE49-F238E27FC236}">
                <a16:creationId xmlns:a16="http://schemas.microsoft.com/office/drawing/2014/main" id="{D6497386-D1CD-B59E-50C0-64FB4AF843D4}"/>
              </a:ext>
            </a:extLst>
          </p:cNvPr>
          <p:cNvSpPr txBox="1">
            <a:spLocks/>
          </p:cNvSpPr>
          <p:nvPr/>
        </p:nvSpPr>
        <p:spPr>
          <a:xfrm>
            <a:off x="8018322" y="4894489"/>
            <a:ext cx="501572" cy="2958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5WD</a:t>
            </a:r>
          </a:p>
        </p:txBody>
      </p:sp>
      <p:sp>
        <p:nvSpPr>
          <p:cNvPr id="102" name="Subtitle 2">
            <a:extLst>
              <a:ext uri="{FF2B5EF4-FFF2-40B4-BE49-F238E27FC236}">
                <a16:creationId xmlns:a16="http://schemas.microsoft.com/office/drawing/2014/main" id="{2A3B7480-D316-C99E-8903-5718B231C9DD}"/>
              </a:ext>
            </a:extLst>
          </p:cNvPr>
          <p:cNvSpPr txBox="1">
            <a:spLocks/>
          </p:cNvSpPr>
          <p:nvPr/>
        </p:nvSpPr>
        <p:spPr>
          <a:xfrm>
            <a:off x="1971532" y="4075335"/>
            <a:ext cx="700077" cy="27837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10 WD</a:t>
            </a:r>
          </a:p>
        </p:txBody>
      </p:sp>
      <p:sp>
        <p:nvSpPr>
          <p:cNvPr id="103" name="Subtitle 2">
            <a:extLst>
              <a:ext uri="{FF2B5EF4-FFF2-40B4-BE49-F238E27FC236}">
                <a16:creationId xmlns:a16="http://schemas.microsoft.com/office/drawing/2014/main" id="{B4F94EE9-FCAE-BFEF-FF67-764044682CB7}"/>
              </a:ext>
            </a:extLst>
          </p:cNvPr>
          <p:cNvSpPr txBox="1">
            <a:spLocks/>
          </p:cNvSpPr>
          <p:nvPr/>
        </p:nvSpPr>
        <p:spPr>
          <a:xfrm>
            <a:off x="10961666" y="3424516"/>
            <a:ext cx="1215830" cy="4538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ormAutofit fontScale="925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Use SAR / D300 + settlement flows</a:t>
            </a:r>
          </a:p>
        </p:txBody>
      </p:sp>
      <p:sp>
        <p:nvSpPr>
          <p:cNvPr id="113" name="Subtitle 2">
            <a:extLst>
              <a:ext uri="{FF2B5EF4-FFF2-40B4-BE49-F238E27FC236}">
                <a16:creationId xmlns:a16="http://schemas.microsoft.com/office/drawing/2014/main" id="{3F3E6512-6478-B956-1C5E-8D8826A0D894}"/>
              </a:ext>
            </a:extLst>
          </p:cNvPr>
          <p:cNvSpPr txBox="1">
            <a:spLocks/>
          </p:cNvSpPr>
          <p:nvPr/>
        </p:nvSpPr>
        <p:spPr>
          <a:xfrm>
            <a:off x="8519893" y="1970724"/>
            <a:ext cx="1215830" cy="45383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ormAutofit fontScale="925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Use SAR / D300 + settlement flows</a:t>
            </a:r>
          </a:p>
        </p:txBody>
      </p:sp>
      <p:sp>
        <p:nvSpPr>
          <p:cNvPr id="130" name="Subtitle 2">
            <a:extLst>
              <a:ext uri="{FF2B5EF4-FFF2-40B4-BE49-F238E27FC236}">
                <a16:creationId xmlns:a16="http://schemas.microsoft.com/office/drawing/2014/main" id="{E26658E8-73F7-21AC-9B2A-3DC96D1B1AC2}"/>
              </a:ext>
            </a:extLst>
          </p:cNvPr>
          <p:cNvSpPr txBox="1">
            <a:spLocks/>
          </p:cNvSpPr>
          <p:nvPr/>
        </p:nvSpPr>
        <p:spPr>
          <a:xfrm>
            <a:off x="6829246" y="5651730"/>
            <a:ext cx="700077" cy="27837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10 WD</a:t>
            </a:r>
          </a:p>
        </p:txBody>
      </p:sp>
      <p:sp>
        <p:nvSpPr>
          <p:cNvPr id="131" name="Subtitle 2">
            <a:extLst>
              <a:ext uri="{FF2B5EF4-FFF2-40B4-BE49-F238E27FC236}">
                <a16:creationId xmlns:a16="http://schemas.microsoft.com/office/drawing/2014/main" id="{4DD736EA-D6E4-52DC-7AAE-F7181082B541}"/>
              </a:ext>
            </a:extLst>
          </p:cNvPr>
          <p:cNvSpPr txBox="1">
            <a:spLocks/>
          </p:cNvSpPr>
          <p:nvPr/>
        </p:nvSpPr>
        <p:spPr>
          <a:xfrm>
            <a:off x="4724238" y="3276224"/>
            <a:ext cx="501572" cy="2958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5WD</a:t>
            </a:r>
          </a:p>
        </p:txBody>
      </p:sp>
      <p:sp>
        <p:nvSpPr>
          <p:cNvPr id="132" name="Subtitle 2">
            <a:extLst>
              <a:ext uri="{FF2B5EF4-FFF2-40B4-BE49-F238E27FC236}">
                <a16:creationId xmlns:a16="http://schemas.microsoft.com/office/drawing/2014/main" id="{5CCF4B6F-FB2F-23E5-91CA-F22B07FFD697}"/>
              </a:ext>
            </a:extLst>
          </p:cNvPr>
          <p:cNvSpPr txBox="1">
            <a:spLocks/>
          </p:cNvSpPr>
          <p:nvPr/>
        </p:nvSpPr>
        <p:spPr>
          <a:xfrm>
            <a:off x="8942070" y="2842610"/>
            <a:ext cx="501572" cy="2958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5WD</a:t>
            </a:r>
          </a:p>
        </p:txBody>
      </p:sp>
      <p:sp>
        <p:nvSpPr>
          <p:cNvPr id="133" name="Subtitle 2">
            <a:extLst>
              <a:ext uri="{FF2B5EF4-FFF2-40B4-BE49-F238E27FC236}">
                <a16:creationId xmlns:a16="http://schemas.microsoft.com/office/drawing/2014/main" id="{13CD9E88-0289-090B-5A42-95168A561A8C}"/>
              </a:ext>
            </a:extLst>
          </p:cNvPr>
          <p:cNvSpPr txBox="1">
            <a:spLocks/>
          </p:cNvSpPr>
          <p:nvPr/>
        </p:nvSpPr>
        <p:spPr>
          <a:xfrm>
            <a:off x="6658582" y="3301151"/>
            <a:ext cx="501572" cy="29580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5WD</a:t>
            </a:r>
          </a:p>
        </p:txBody>
      </p:sp>
      <p:sp>
        <p:nvSpPr>
          <p:cNvPr id="9" name="Subtitle 2">
            <a:extLst>
              <a:ext uri="{FF2B5EF4-FFF2-40B4-BE49-F238E27FC236}">
                <a16:creationId xmlns:a16="http://schemas.microsoft.com/office/drawing/2014/main" id="{B7B62114-5B0B-CDF7-EAE3-9344AEA4C7FF}"/>
              </a:ext>
            </a:extLst>
          </p:cNvPr>
          <p:cNvSpPr txBox="1">
            <a:spLocks/>
          </p:cNvSpPr>
          <p:nvPr/>
        </p:nvSpPr>
        <p:spPr>
          <a:xfrm>
            <a:off x="205359" y="6149071"/>
            <a:ext cx="1744069" cy="40811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a:normAutofit/>
          </a:bodyPr>
          <a:lstStyle>
            <a:defPPr>
              <a:defRPr lang="en-US"/>
            </a:defPPr>
            <a:lvl1pPr indent="0">
              <a:lnSpc>
                <a:spcPct val="90000"/>
              </a:lnSpc>
              <a:spcBef>
                <a:spcPts val="1000"/>
              </a:spcBef>
              <a:buClr>
                <a:srgbClr val="70ADA3"/>
              </a:buClr>
              <a:buFont typeface="Arial" panose="020B0604020202020204" pitchFamily="34" charset="0"/>
              <a:buNone/>
              <a:defRPr sz="1100">
                <a:solidFill>
                  <a:schemeClr val="bg1"/>
                </a:solidFill>
                <a:latin typeface="Arial" panose="020B0604020202020204" pitchFamily="34" charset="0"/>
                <a:ea typeface="Roboto" panose="02000000000000000000" pitchFamily="2" charset="0"/>
                <a:cs typeface="Arial" panose="020B0604020202020204" pitchFamily="34" charset="0"/>
              </a:defRPr>
            </a:lvl1pPr>
            <a:lvl2pPr marL="685800" indent="-228600">
              <a:lnSpc>
                <a:spcPct val="90000"/>
              </a:lnSpc>
              <a:spcBef>
                <a:spcPts val="500"/>
              </a:spcBef>
              <a:buClr>
                <a:srgbClr val="70ADA3"/>
              </a:buClr>
              <a:buFont typeface="Arial" panose="020B0604020202020204" pitchFamily="34" charset="0"/>
              <a:buChar char="•"/>
              <a:defRPr sz="1600">
                <a:solidFill>
                  <a:schemeClr val="tx1"/>
                </a:solidFill>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solidFill>
                  <a:schemeClr val="tx1"/>
                </a:solidFill>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solidFill>
                  <a:schemeClr val="tx1"/>
                </a:solidFill>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solidFill>
                  <a:schemeClr val="tx1"/>
                </a:solidFill>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defRPr>
                <a:solidFill>
                  <a:schemeClr val="tx1"/>
                </a:solidFill>
              </a:defRPr>
            </a:lvl6pPr>
            <a:lvl7pPr marL="2971800" indent="-228600">
              <a:lnSpc>
                <a:spcPct val="90000"/>
              </a:lnSpc>
              <a:spcBef>
                <a:spcPts val="500"/>
              </a:spcBef>
              <a:buFont typeface="Arial" panose="020B0604020202020204" pitchFamily="34" charset="0"/>
              <a:buChar char="•"/>
              <a:defRPr>
                <a:solidFill>
                  <a:schemeClr val="tx1"/>
                </a:solidFill>
              </a:defRPr>
            </a:lvl7pPr>
            <a:lvl8pPr marL="3429000" indent="-228600">
              <a:lnSpc>
                <a:spcPct val="90000"/>
              </a:lnSpc>
              <a:spcBef>
                <a:spcPts val="500"/>
              </a:spcBef>
              <a:buFont typeface="Arial" panose="020B0604020202020204" pitchFamily="34" charset="0"/>
              <a:buChar char="•"/>
              <a:defRPr>
                <a:solidFill>
                  <a:schemeClr val="tx1"/>
                </a:solidFill>
              </a:defRPr>
            </a:lvl8pPr>
            <a:lvl9pPr marL="3886200" indent="-228600">
              <a:lnSpc>
                <a:spcPct val="90000"/>
              </a:lnSpc>
              <a:spcBef>
                <a:spcPts val="500"/>
              </a:spcBef>
              <a:buFont typeface="Arial" panose="020B0604020202020204" pitchFamily="34" charset="0"/>
              <a:buChar char="•"/>
              <a:defRPr>
                <a:solidFill>
                  <a:schemeClr val="tx1"/>
                </a:solidFill>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D flows are for electricity SAR flows for gas</a:t>
            </a:r>
          </a:p>
        </p:txBody>
      </p:sp>
    </p:spTree>
    <p:extLst>
      <p:ext uri="{BB962C8B-B14F-4D97-AF65-F5344CB8AC3E}">
        <p14:creationId xmlns:p14="http://schemas.microsoft.com/office/powerpoint/2010/main" val="299047394"/>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reeform 5"/>
          <p:cNvSpPr>
            <a:spLocks/>
          </p:cNvSpPr>
          <p:nvPr/>
        </p:nvSpPr>
        <p:spPr bwMode="auto">
          <a:xfrm>
            <a:off x="8602981" y="7567843"/>
            <a:ext cx="3227061" cy="1071446"/>
          </a:xfrm>
          <a:custGeom>
            <a:avLst/>
            <a:gdLst>
              <a:gd name="T0" fmla="*/ 0 w 2283"/>
              <a:gd name="T1" fmla="*/ 378 h 758"/>
              <a:gd name="T2" fmla="*/ 217 w 2283"/>
              <a:gd name="T3" fmla="*/ 758 h 758"/>
              <a:gd name="T4" fmla="*/ 2066 w 2283"/>
              <a:gd name="T5" fmla="*/ 758 h 758"/>
              <a:gd name="T6" fmla="*/ 2283 w 2283"/>
              <a:gd name="T7" fmla="*/ 378 h 758"/>
              <a:gd name="T8" fmla="*/ 2066 w 2283"/>
              <a:gd name="T9" fmla="*/ 0 h 758"/>
              <a:gd name="T10" fmla="*/ 217 w 2283"/>
              <a:gd name="T11" fmla="*/ 0 h 758"/>
              <a:gd name="T12" fmla="*/ 0 w 2283"/>
              <a:gd name="T13" fmla="*/ 378 h 758"/>
            </a:gdLst>
            <a:ahLst/>
            <a:cxnLst>
              <a:cxn ang="0">
                <a:pos x="T0" y="T1"/>
              </a:cxn>
              <a:cxn ang="0">
                <a:pos x="T2" y="T3"/>
              </a:cxn>
              <a:cxn ang="0">
                <a:pos x="T4" y="T5"/>
              </a:cxn>
              <a:cxn ang="0">
                <a:pos x="T6" y="T7"/>
              </a:cxn>
              <a:cxn ang="0">
                <a:pos x="T8" y="T9"/>
              </a:cxn>
              <a:cxn ang="0">
                <a:pos x="T10" y="T11"/>
              </a:cxn>
              <a:cxn ang="0">
                <a:pos x="T12" y="T13"/>
              </a:cxn>
            </a:cxnLst>
            <a:rect l="0" t="0" r="r" b="b"/>
            <a:pathLst>
              <a:path w="2283" h="758">
                <a:moveTo>
                  <a:pt x="0" y="378"/>
                </a:moveTo>
                <a:lnTo>
                  <a:pt x="217" y="758"/>
                </a:lnTo>
                <a:lnTo>
                  <a:pt x="2066" y="758"/>
                </a:lnTo>
                <a:lnTo>
                  <a:pt x="2283" y="378"/>
                </a:lnTo>
                <a:lnTo>
                  <a:pt x="2066" y="0"/>
                </a:lnTo>
                <a:lnTo>
                  <a:pt x="217" y="0"/>
                </a:lnTo>
                <a:lnTo>
                  <a:pt x="0" y="37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 name="Freeform 6"/>
          <p:cNvSpPr>
            <a:spLocks/>
          </p:cNvSpPr>
          <p:nvPr/>
        </p:nvSpPr>
        <p:spPr bwMode="auto">
          <a:xfrm>
            <a:off x="7615111" y="8732676"/>
            <a:ext cx="3227060" cy="1072860"/>
          </a:xfrm>
          <a:custGeom>
            <a:avLst/>
            <a:gdLst>
              <a:gd name="T0" fmla="*/ 0 w 2283"/>
              <a:gd name="T1" fmla="*/ 378 h 759"/>
              <a:gd name="T2" fmla="*/ 215 w 2283"/>
              <a:gd name="T3" fmla="*/ 759 h 759"/>
              <a:gd name="T4" fmla="*/ 2067 w 2283"/>
              <a:gd name="T5" fmla="*/ 759 h 759"/>
              <a:gd name="T6" fmla="*/ 2283 w 2283"/>
              <a:gd name="T7" fmla="*/ 378 h 759"/>
              <a:gd name="T8" fmla="*/ 2067 w 2283"/>
              <a:gd name="T9" fmla="*/ 0 h 759"/>
              <a:gd name="T10" fmla="*/ 215 w 2283"/>
              <a:gd name="T11" fmla="*/ 0 h 759"/>
              <a:gd name="T12" fmla="*/ 0 w 2283"/>
              <a:gd name="T13" fmla="*/ 378 h 759"/>
            </a:gdLst>
            <a:ahLst/>
            <a:cxnLst>
              <a:cxn ang="0">
                <a:pos x="T0" y="T1"/>
              </a:cxn>
              <a:cxn ang="0">
                <a:pos x="T2" y="T3"/>
              </a:cxn>
              <a:cxn ang="0">
                <a:pos x="T4" y="T5"/>
              </a:cxn>
              <a:cxn ang="0">
                <a:pos x="T6" y="T7"/>
              </a:cxn>
              <a:cxn ang="0">
                <a:pos x="T8" y="T9"/>
              </a:cxn>
              <a:cxn ang="0">
                <a:pos x="T10" y="T11"/>
              </a:cxn>
              <a:cxn ang="0">
                <a:pos x="T12" y="T13"/>
              </a:cxn>
            </a:cxnLst>
            <a:rect l="0" t="0" r="r" b="b"/>
            <a:pathLst>
              <a:path w="2283" h="759">
                <a:moveTo>
                  <a:pt x="0" y="378"/>
                </a:moveTo>
                <a:lnTo>
                  <a:pt x="215" y="759"/>
                </a:lnTo>
                <a:lnTo>
                  <a:pt x="2067" y="759"/>
                </a:lnTo>
                <a:lnTo>
                  <a:pt x="2283" y="378"/>
                </a:lnTo>
                <a:lnTo>
                  <a:pt x="2067" y="0"/>
                </a:lnTo>
                <a:lnTo>
                  <a:pt x="215" y="0"/>
                </a:lnTo>
                <a:lnTo>
                  <a:pt x="0" y="378"/>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p:cNvSpPr>
            <a:spLocks noGrp="1"/>
          </p:cNvSpPr>
          <p:nvPr>
            <p:ph type="title"/>
          </p:nvPr>
        </p:nvSpPr>
        <p:spPr>
          <a:xfrm>
            <a:off x="1034184" y="347402"/>
            <a:ext cx="8267336" cy="1163455"/>
          </a:xfrm>
        </p:spPr>
        <p:txBody>
          <a:bodyPr>
            <a:normAutofit/>
          </a:bodyPr>
          <a:lstStyle/>
          <a:p>
            <a:pPr algn="l"/>
            <a:r>
              <a:rPr lang="en-US" sz="2800">
                <a:solidFill>
                  <a:schemeClr val="accent3"/>
                </a:solidFill>
              </a:rPr>
              <a:t>Specific gas process following resolution</a:t>
            </a:r>
          </a:p>
        </p:txBody>
      </p:sp>
      <p:sp>
        <p:nvSpPr>
          <p:cNvPr id="47" name="Inhaltsplatzhalter 4"/>
          <p:cNvSpPr txBox="1">
            <a:spLocks/>
          </p:cNvSpPr>
          <p:nvPr/>
        </p:nvSpPr>
        <p:spPr>
          <a:xfrm>
            <a:off x="8899312" y="7795790"/>
            <a:ext cx="1725905" cy="61555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r"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Agree a Switch Meter Reading where no actual or estimated Switch Meter Reading has been obtained; </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 name="Inhaltsplatzhalter 4"/>
          <p:cNvSpPr txBox="1">
            <a:spLocks/>
          </p:cNvSpPr>
          <p:nvPr/>
        </p:nvSpPr>
        <p:spPr>
          <a:xfrm>
            <a:off x="8899312" y="8947101"/>
            <a:ext cx="1725905" cy="61555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Agree an alternative Switch Meter Reading where the original Switch Meter Reading is being disputed.</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7" name="Freeform 8">
            <a:extLst>
              <a:ext uri="{FF2B5EF4-FFF2-40B4-BE49-F238E27FC236}">
                <a16:creationId xmlns:a16="http://schemas.microsoft.com/office/drawing/2014/main" id="{B95DB9C4-D070-41DD-879F-2D0FF8BC9351}"/>
              </a:ext>
            </a:extLst>
          </p:cNvPr>
          <p:cNvSpPr>
            <a:spLocks/>
          </p:cNvSpPr>
          <p:nvPr/>
        </p:nvSpPr>
        <p:spPr bwMode="auto">
          <a:xfrm flipH="1">
            <a:off x="7567948" y="8122065"/>
            <a:ext cx="1259444" cy="1072860"/>
          </a:xfrm>
          <a:custGeom>
            <a:avLst/>
            <a:gdLst>
              <a:gd name="T0" fmla="*/ 0 w 891"/>
              <a:gd name="T1" fmla="*/ 380 h 759"/>
              <a:gd name="T2" fmla="*/ 217 w 891"/>
              <a:gd name="T3" fmla="*/ 759 h 759"/>
              <a:gd name="T4" fmla="*/ 675 w 891"/>
              <a:gd name="T5" fmla="*/ 759 h 759"/>
              <a:gd name="T6" fmla="*/ 891 w 891"/>
              <a:gd name="T7" fmla="*/ 380 h 759"/>
              <a:gd name="T8" fmla="*/ 675 w 891"/>
              <a:gd name="T9" fmla="*/ 0 h 759"/>
              <a:gd name="T10" fmla="*/ 217 w 891"/>
              <a:gd name="T11" fmla="*/ 0 h 759"/>
              <a:gd name="T12" fmla="*/ 0 w 891"/>
              <a:gd name="T13" fmla="*/ 380 h 759"/>
            </a:gdLst>
            <a:ahLst/>
            <a:cxnLst>
              <a:cxn ang="0">
                <a:pos x="T0" y="T1"/>
              </a:cxn>
              <a:cxn ang="0">
                <a:pos x="T2" y="T3"/>
              </a:cxn>
              <a:cxn ang="0">
                <a:pos x="T4" y="T5"/>
              </a:cxn>
              <a:cxn ang="0">
                <a:pos x="T6" y="T7"/>
              </a:cxn>
              <a:cxn ang="0">
                <a:pos x="T8" y="T9"/>
              </a:cxn>
              <a:cxn ang="0">
                <a:pos x="T10" y="T11"/>
              </a:cxn>
              <a:cxn ang="0">
                <a:pos x="T12" y="T13"/>
              </a:cxn>
            </a:cxnLst>
            <a:rect l="0" t="0" r="r" b="b"/>
            <a:pathLst>
              <a:path w="891" h="759">
                <a:moveTo>
                  <a:pt x="0" y="380"/>
                </a:moveTo>
                <a:lnTo>
                  <a:pt x="217" y="759"/>
                </a:lnTo>
                <a:lnTo>
                  <a:pt x="675" y="759"/>
                </a:lnTo>
                <a:lnTo>
                  <a:pt x="891" y="380"/>
                </a:lnTo>
                <a:lnTo>
                  <a:pt x="675" y="0"/>
                </a:lnTo>
                <a:lnTo>
                  <a:pt x="217" y="0"/>
                </a:lnTo>
                <a:lnTo>
                  <a:pt x="0" y="38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31" name="Subtitle 2">
            <a:extLst>
              <a:ext uri="{FF2B5EF4-FFF2-40B4-BE49-F238E27FC236}">
                <a16:creationId xmlns:a16="http://schemas.microsoft.com/office/drawing/2014/main" id="{6E4B2BEE-BC55-4433-A8C9-CBB243EF1E81}"/>
              </a:ext>
            </a:extLst>
          </p:cNvPr>
          <p:cNvSpPr txBox="1">
            <a:spLocks/>
          </p:cNvSpPr>
          <p:nvPr/>
        </p:nvSpPr>
        <p:spPr>
          <a:xfrm>
            <a:off x="7564659" y="10099262"/>
            <a:ext cx="4054629" cy="201367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050" b="1"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endParaRPr kumimoji="0" lang="en-GB" sz="1050" b="1"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050" b="1"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Where the Consumer is disputing the Switch Meter Reading, the Energy Supplier shall endeavour to reach an agreement with the Consumer without invoking this disputes process.</a:t>
            </a:r>
          </a:p>
          <a:p>
            <a:pPr marL="0" marR="0" lvl="0" indent="0" algn="ctr"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050" b="1" i="0" u="none" strike="noStrike" kern="1200" cap="none" spc="0" normalizeH="0" baseline="0" noProof="0">
                <a:ln>
                  <a:noFill/>
                </a:ln>
                <a:solidFill>
                  <a:prstClr val="white"/>
                </a:solidFill>
                <a:effectLst/>
                <a:uLnTx/>
                <a:uFillTx/>
                <a:latin typeface="Arial" panose="020B0604020202020204" pitchFamily="34" charset="0"/>
                <a:ea typeface="Roboto" panose="02000000000000000000" pitchFamily="2" charset="0"/>
                <a:cs typeface="Arial" panose="020B0604020202020204" pitchFamily="34" charset="0"/>
              </a:rPr>
              <a:t>This area has potential for revision and to be included in guidance to provide.</a:t>
            </a:r>
          </a:p>
        </p:txBody>
      </p:sp>
      <p:sp>
        <p:nvSpPr>
          <p:cNvPr id="9" name="Rounded Rectangle 52">
            <a:extLst>
              <a:ext uri="{FF2B5EF4-FFF2-40B4-BE49-F238E27FC236}">
                <a16:creationId xmlns:a16="http://schemas.microsoft.com/office/drawing/2014/main" id="{4B4FDDB8-8FC2-BDD5-B572-27654E76BE15}"/>
              </a:ext>
            </a:extLst>
          </p:cNvPr>
          <p:cNvSpPr/>
          <p:nvPr/>
        </p:nvSpPr>
        <p:spPr>
          <a:xfrm>
            <a:off x="1604437" y="2387903"/>
            <a:ext cx="8978402" cy="1163456"/>
          </a:xfrm>
          <a:prstGeom prst="roundRect">
            <a:avLst>
              <a:gd name="adj" fmla="val 5556"/>
            </a:avLst>
          </a:prstGeom>
          <a:ln/>
        </p:spPr>
        <p:style>
          <a:lnRef idx="2">
            <a:schemeClr val="dk1"/>
          </a:lnRef>
          <a:fillRef idx="1">
            <a:schemeClr val="lt1"/>
          </a:fillRef>
          <a:effectRef idx="0">
            <a:schemeClr val="dk1"/>
          </a:effectRef>
          <a:fontRef idx="minor">
            <a:schemeClr val="dk1"/>
          </a:fontRef>
        </p:style>
        <p:txBody>
          <a:bodyPr lIns="0" tIns="0" rIns="0" bIns="0" rtlCol="0" anchor="ctr"/>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mn-cs"/>
              </a:rPr>
              <a:t>If after resolution a gas reading its possible the CDSP may not accept the reading</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mn-cs"/>
              </a:rPr>
              <a:t>If so the gaining supplier requests the replacement of the read by the losing supplier on SDEP</a:t>
            </a:r>
          </a:p>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mn-cs"/>
              </a:rPr>
              <a:t>This needs to take place within 5WD, so the losing supplier must update the shipper</a:t>
            </a:r>
          </a:p>
        </p:txBody>
      </p:sp>
      <p:sp>
        <p:nvSpPr>
          <p:cNvPr id="11" name="TextBox 10">
            <a:extLst>
              <a:ext uri="{FF2B5EF4-FFF2-40B4-BE49-F238E27FC236}">
                <a16:creationId xmlns:a16="http://schemas.microsoft.com/office/drawing/2014/main" id="{1A89B249-D7A9-9D0F-1D2A-665382A6E3F3}"/>
              </a:ext>
            </a:extLst>
          </p:cNvPr>
          <p:cNvSpPr txBox="1"/>
          <p:nvPr/>
        </p:nvSpPr>
        <p:spPr>
          <a:xfrm>
            <a:off x="567988" y="4611179"/>
            <a:ext cx="11051300" cy="5909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70ADA3"/>
              </a:buClr>
              <a:buSzTx/>
              <a:buFontTx/>
              <a:buNone/>
              <a:tabLst/>
              <a:defRPr/>
            </a:pP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Full details of the full switch meter process are included in Schedule 30 which you can get to following this </a:t>
            </a:r>
            <a:r>
              <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hlinkClick r:id="rId3"/>
              </a:rPr>
              <a:t>link</a:t>
            </a:r>
            <a:endParaRPr kumimoji="0" lang="en-GB"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2456273"/>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2822713" y="2766219"/>
            <a:ext cx="8458199" cy="1325563"/>
          </a:xfrm>
        </p:spPr>
        <p:txBody>
          <a:bodyPr/>
          <a:lstStyle/>
          <a:p>
            <a:r>
              <a:rPr lang="en-GB"/>
              <a:t>Top tips to Drive your performance</a:t>
            </a:r>
          </a:p>
        </p:txBody>
      </p:sp>
    </p:spTree>
    <p:extLst>
      <p:ext uri="{BB962C8B-B14F-4D97-AF65-F5344CB8AC3E}">
        <p14:creationId xmlns:p14="http://schemas.microsoft.com/office/powerpoint/2010/main" val="2116060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normAutofit fontScale="90000"/>
          </a:bodyPr>
          <a:lstStyle/>
          <a:p>
            <a:r>
              <a:rPr lang="en-GB"/>
              <a:t>What can you </a:t>
            </a:r>
            <a:r>
              <a:rPr lang="en-GB" u="sng"/>
              <a:t>proactively</a:t>
            </a:r>
            <a:r>
              <a:rPr lang="en-GB"/>
              <a:t> do to improve your performance?</a:t>
            </a:r>
          </a:p>
        </p:txBody>
      </p:sp>
      <p:sp>
        <p:nvSpPr>
          <p:cNvPr id="95" name="object 5">
            <a:extLst>
              <a:ext uri="{FF2B5EF4-FFF2-40B4-BE49-F238E27FC236}">
                <a16:creationId xmlns:a16="http://schemas.microsoft.com/office/drawing/2014/main" id="{32DDA69A-821F-434D-B4CC-75E5BC9BE652}"/>
              </a:ext>
            </a:extLst>
          </p:cNvPr>
          <p:cNvSpPr txBox="1"/>
          <p:nvPr/>
        </p:nvSpPr>
        <p:spPr>
          <a:xfrm>
            <a:off x="2239152" y="4658666"/>
            <a:ext cx="3215974" cy="166712"/>
          </a:xfrm>
          <a:prstGeom prst="rect">
            <a:avLst/>
          </a:prstGeom>
        </p:spPr>
        <p:txBody>
          <a:bodyPr vert="horz" wrap="square" lIns="0" tIns="12700" rIns="0" bIns="0" rtlCol="0">
            <a:spAutoFit/>
          </a:bodyPr>
          <a:lstStyle/>
          <a:p>
            <a:pPr marL="598805" marR="0" lvl="0" indent="0" algn="l" defTabSz="914400" rtl="0" eaLnBrk="1" fontAlgn="auto" latinLnBrk="0" hangingPunct="1">
              <a:lnSpc>
                <a:spcPct val="100000"/>
              </a:lnSpc>
              <a:spcBef>
                <a:spcPts val="100"/>
              </a:spcBef>
              <a:spcAft>
                <a:spcPts val="0"/>
              </a:spcAft>
              <a:buClrTx/>
              <a:buSzTx/>
              <a:buFontTx/>
              <a:buNone/>
              <a:tabLst/>
              <a:defRPr/>
            </a:pPr>
            <a:r>
              <a:rPr kumimoji="0" lang="en-GB" sz="1000" b="1" i="0" u="none" strike="noStrike" kern="1200" cap="none" spc="-5" normalizeH="0" baseline="0" noProof="0">
                <a:ln>
                  <a:noFill/>
                </a:ln>
                <a:solidFill>
                  <a:prstClr val="black"/>
                </a:solidFill>
                <a:effectLst/>
                <a:uLnTx/>
                <a:uFillTx/>
                <a:latin typeface="Open Sans"/>
                <a:ea typeface="+mn-ea"/>
                <a:cs typeface="Open Sans"/>
              </a:rPr>
              <a:t>Monitor SDEP Daily </a:t>
            </a:r>
            <a:endParaRPr kumimoji="0" sz="1000" b="0" i="0" u="none" strike="noStrike" kern="1200" cap="none" spc="0" normalizeH="0" baseline="0" noProof="0">
              <a:ln>
                <a:noFill/>
              </a:ln>
              <a:solidFill>
                <a:prstClr val="black"/>
              </a:solidFill>
              <a:effectLst/>
              <a:uLnTx/>
              <a:uFillTx/>
              <a:latin typeface="Open Sans"/>
              <a:ea typeface="+mn-ea"/>
              <a:cs typeface="Open Sans"/>
            </a:endParaRPr>
          </a:p>
        </p:txBody>
      </p:sp>
      <p:sp>
        <p:nvSpPr>
          <p:cNvPr id="97" name="object 7">
            <a:extLst>
              <a:ext uri="{FF2B5EF4-FFF2-40B4-BE49-F238E27FC236}">
                <a16:creationId xmlns:a16="http://schemas.microsoft.com/office/drawing/2014/main" id="{FFE8838F-19A6-4438-A5E6-522583ECB4DF}"/>
              </a:ext>
            </a:extLst>
          </p:cNvPr>
          <p:cNvSpPr txBox="1"/>
          <p:nvPr/>
        </p:nvSpPr>
        <p:spPr>
          <a:xfrm>
            <a:off x="7531851" y="4594530"/>
            <a:ext cx="1861820" cy="474489"/>
          </a:xfrm>
          <a:prstGeom prst="rect">
            <a:avLst/>
          </a:prstGeom>
        </p:spPr>
        <p:txBody>
          <a:bodyPr vert="horz" wrap="square" lIns="0" tIns="12700" rIns="0" bIns="0" rtlCol="0">
            <a:spAutoFit/>
          </a:bodyPr>
          <a:lstStyle/>
          <a:p>
            <a:pPr marL="17145" marR="0" lvl="0" indent="0" algn="ctr" defTabSz="914400" rtl="0" eaLnBrk="1" fontAlgn="auto" latinLnBrk="0" hangingPunct="1">
              <a:lnSpc>
                <a:spcPct val="100000"/>
              </a:lnSpc>
              <a:spcBef>
                <a:spcPts val="100"/>
              </a:spcBef>
              <a:spcAft>
                <a:spcPts val="0"/>
              </a:spcAft>
              <a:buClrTx/>
              <a:buSzTx/>
              <a:buFontTx/>
              <a:buNone/>
              <a:tabLst/>
              <a:defRPr/>
            </a:pPr>
            <a:r>
              <a:rPr kumimoji="0" lang="en-GB" sz="1000" b="1" i="0" u="none" strike="noStrike" kern="1200" cap="none" spc="-10" normalizeH="0" baseline="0" noProof="0">
                <a:ln>
                  <a:noFill/>
                </a:ln>
                <a:solidFill>
                  <a:prstClr val="black"/>
                </a:solidFill>
                <a:effectLst/>
                <a:uLnTx/>
                <a:uFillTx/>
                <a:latin typeface="Open Sans"/>
                <a:ea typeface="+mn-ea"/>
                <a:cs typeface="Open Sans"/>
              </a:rPr>
              <a:t>Review your Performance Assurance Risk Dashboard via REC portal </a:t>
            </a:r>
            <a:endParaRPr kumimoji="0" sz="1000" b="0" i="0" u="none" strike="noStrike" kern="1200" cap="none" spc="0" normalizeH="0" baseline="0" noProof="0">
              <a:ln>
                <a:noFill/>
              </a:ln>
              <a:solidFill>
                <a:prstClr val="black"/>
              </a:solidFill>
              <a:effectLst/>
              <a:uLnTx/>
              <a:uFillTx/>
              <a:latin typeface="Open Sans"/>
              <a:ea typeface="+mn-ea"/>
              <a:cs typeface="Open Sans"/>
            </a:endParaRPr>
          </a:p>
        </p:txBody>
      </p:sp>
      <p:sp>
        <p:nvSpPr>
          <p:cNvPr id="98" name="object 8">
            <a:extLst>
              <a:ext uri="{FF2B5EF4-FFF2-40B4-BE49-F238E27FC236}">
                <a16:creationId xmlns:a16="http://schemas.microsoft.com/office/drawing/2014/main" id="{923727B3-0608-4259-8EA2-E7C502B7844B}"/>
              </a:ext>
            </a:extLst>
          </p:cNvPr>
          <p:cNvSpPr/>
          <p:nvPr/>
        </p:nvSpPr>
        <p:spPr>
          <a:xfrm>
            <a:off x="2331399" y="1687628"/>
            <a:ext cx="2146300" cy="2146300"/>
          </a:xfrm>
          <a:custGeom>
            <a:avLst/>
            <a:gdLst/>
            <a:ahLst/>
            <a:cxnLst/>
            <a:rect l="l" t="t" r="r" b="b"/>
            <a:pathLst>
              <a:path w="2146300" h="2146300">
                <a:moveTo>
                  <a:pt x="1072896" y="0"/>
                </a:moveTo>
                <a:lnTo>
                  <a:pt x="1025102" y="1045"/>
                </a:lnTo>
                <a:lnTo>
                  <a:pt x="977843" y="4152"/>
                </a:lnTo>
                <a:lnTo>
                  <a:pt x="931164" y="9276"/>
                </a:lnTo>
                <a:lnTo>
                  <a:pt x="885108" y="16375"/>
                </a:lnTo>
                <a:lnTo>
                  <a:pt x="839718" y="25405"/>
                </a:lnTo>
                <a:lnTo>
                  <a:pt x="795039" y="36322"/>
                </a:lnTo>
                <a:lnTo>
                  <a:pt x="751112" y="49082"/>
                </a:lnTo>
                <a:lnTo>
                  <a:pt x="707984" y="63643"/>
                </a:lnTo>
                <a:lnTo>
                  <a:pt x="665696" y="79959"/>
                </a:lnTo>
                <a:lnTo>
                  <a:pt x="624292" y="97989"/>
                </a:lnTo>
                <a:lnTo>
                  <a:pt x="583816" y="117687"/>
                </a:lnTo>
                <a:lnTo>
                  <a:pt x="544312" y="139011"/>
                </a:lnTo>
                <a:lnTo>
                  <a:pt x="505823" y="161917"/>
                </a:lnTo>
                <a:lnTo>
                  <a:pt x="468393" y="186361"/>
                </a:lnTo>
                <a:lnTo>
                  <a:pt x="432065" y="212301"/>
                </a:lnTo>
                <a:lnTo>
                  <a:pt x="396884" y="239691"/>
                </a:lnTo>
                <a:lnTo>
                  <a:pt x="362892" y="268489"/>
                </a:lnTo>
                <a:lnTo>
                  <a:pt x="330133" y="298650"/>
                </a:lnTo>
                <a:lnTo>
                  <a:pt x="298650" y="330133"/>
                </a:lnTo>
                <a:lnTo>
                  <a:pt x="268489" y="362892"/>
                </a:lnTo>
                <a:lnTo>
                  <a:pt x="239691" y="396884"/>
                </a:lnTo>
                <a:lnTo>
                  <a:pt x="212301" y="432065"/>
                </a:lnTo>
                <a:lnTo>
                  <a:pt x="186361" y="468393"/>
                </a:lnTo>
                <a:lnTo>
                  <a:pt x="161917" y="505823"/>
                </a:lnTo>
                <a:lnTo>
                  <a:pt x="139011" y="544312"/>
                </a:lnTo>
                <a:lnTo>
                  <a:pt x="117687" y="583816"/>
                </a:lnTo>
                <a:lnTo>
                  <a:pt x="97989" y="624292"/>
                </a:lnTo>
                <a:lnTo>
                  <a:pt x="79959" y="665696"/>
                </a:lnTo>
                <a:lnTo>
                  <a:pt x="63643" y="707984"/>
                </a:lnTo>
                <a:lnTo>
                  <a:pt x="49082" y="751112"/>
                </a:lnTo>
                <a:lnTo>
                  <a:pt x="36322" y="795039"/>
                </a:lnTo>
                <a:lnTo>
                  <a:pt x="25405" y="839718"/>
                </a:lnTo>
                <a:lnTo>
                  <a:pt x="16375" y="885108"/>
                </a:lnTo>
                <a:lnTo>
                  <a:pt x="9276" y="931164"/>
                </a:lnTo>
                <a:lnTo>
                  <a:pt x="4152" y="977843"/>
                </a:lnTo>
                <a:lnTo>
                  <a:pt x="1045" y="1025102"/>
                </a:lnTo>
                <a:lnTo>
                  <a:pt x="0" y="1072896"/>
                </a:lnTo>
                <a:lnTo>
                  <a:pt x="1045" y="1120689"/>
                </a:lnTo>
                <a:lnTo>
                  <a:pt x="4152" y="1167948"/>
                </a:lnTo>
                <a:lnTo>
                  <a:pt x="9276" y="1214627"/>
                </a:lnTo>
                <a:lnTo>
                  <a:pt x="16375" y="1260683"/>
                </a:lnTo>
                <a:lnTo>
                  <a:pt x="25405" y="1306073"/>
                </a:lnTo>
                <a:lnTo>
                  <a:pt x="36322" y="1350752"/>
                </a:lnTo>
                <a:lnTo>
                  <a:pt x="49082" y="1394679"/>
                </a:lnTo>
                <a:lnTo>
                  <a:pt x="63643" y="1437807"/>
                </a:lnTo>
                <a:lnTo>
                  <a:pt x="79959" y="1480095"/>
                </a:lnTo>
                <a:lnTo>
                  <a:pt x="97989" y="1521499"/>
                </a:lnTo>
                <a:lnTo>
                  <a:pt x="117687" y="1561975"/>
                </a:lnTo>
                <a:lnTo>
                  <a:pt x="139011" y="1601479"/>
                </a:lnTo>
                <a:lnTo>
                  <a:pt x="161917" y="1639968"/>
                </a:lnTo>
                <a:lnTo>
                  <a:pt x="186361" y="1677398"/>
                </a:lnTo>
                <a:lnTo>
                  <a:pt x="212301" y="1713726"/>
                </a:lnTo>
                <a:lnTo>
                  <a:pt x="239691" y="1748907"/>
                </a:lnTo>
                <a:lnTo>
                  <a:pt x="268489" y="1782899"/>
                </a:lnTo>
                <a:lnTo>
                  <a:pt x="298650" y="1815658"/>
                </a:lnTo>
                <a:lnTo>
                  <a:pt x="330133" y="1847141"/>
                </a:lnTo>
                <a:lnTo>
                  <a:pt x="362892" y="1877302"/>
                </a:lnTo>
                <a:lnTo>
                  <a:pt x="396884" y="1906100"/>
                </a:lnTo>
                <a:lnTo>
                  <a:pt x="432065" y="1933490"/>
                </a:lnTo>
                <a:lnTo>
                  <a:pt x="468393" y="1959430"/>
                </a:lnTo>
                <a:lnTo>
                  <a:pt x="505823" y="1983874"/>
                </a:lnTo>
                <a:lnTo>
                  <a:pt x="544312" y="2006780"/>
                </a:lnTo>
                <a:lnTo>
                  <a:pt x="583816" y="2028104"/>
                </a:lnTo>
                <a:lnTo>
                  <a:pt x="624292" y="2047802"/>
                </a:lnTo>
                <a:lnTo>
                  <a:pt x="665696" y="2065832"/>
                </a:lnTo>
                <a:lnTo>
                  <a:pt x="707984" y="2082148"/>
                </a:lnTo>
                <a:lnTo>
                  <a:pt x="751112" y="2096709"/>
                </a:lnTo>
                <a:lnTo>
                  <a:pt x="795039" y="2109469"/>
                </a:lnTo>
                <a:lnTo>
                  <a:pt x="839718" y="2120386"/>
                </a:lnTo>
                <a:lnTo>
                  <a:pt x="885108" y="2129416"/>
                </a:lnTo>
                <a:lnTo>
                  <a:pt x="931164" y="2136515"/>
                </a:lnTo>
                <a:lnTo>
                  <a:pt x="977843" y="2141639"/>
                </a:lnTo>
                <a:lnTo>
                  <a:pt x="1025102" y="2144746"/>
                </a:lnTo>
                <a:lnTo>
                  <a:pt x="1072896" y="2145792"/>
                </a:lnTo>
                <a:lnTo>
                  <a:pt x="1120689" y="2144746"/>
                </a:lnTo>
                <a:lnTo>
                  <a:pt x="1167948" y="2141639"/>
                </a:lnTo>
                <a:lnTo>
                  <a:pt x="1214627" y="2136515"/>
                </a:lnTo>
                <a:lnTo>
                  <a:pt x="1260683" y="2129416"/>
                </a:lnTo>
                <a:lnTo>
                  <a:pt x="1306073" y="2120386"/>
                </a:lnTo>
                <a:lnTo>
                  <a:pt x="1350752" y="2109469"/>
                </a:lnTo>
                <a:lnTo>
                  <a:pt x="1394679" y="2096709"/>
                </a:lnTo>
                <a:lnTo>
                  <a:pt x="1437807" y="2082148"/>
                </a:lnTo>
                <a:lnTo>
                  <a:pt x="1480095" y="2065832"/>
                </a:lnTo>
                <a:lnTo>
                  <a:pt x="1521499" y="2047802"/>
                </a:lnTo>
                <a:lnTo>
                  <a:pt x="1561975" y="2028104"/>
                </a:lnTo>
                <a:lnTo>
                  <a:pt x="1601479" y="2006780"/>
                </a:lnTo>
                <a:lnTo>
                  <a:pt x="1639968" y="1983874"/>
                </a:lnTo>
                <a:lnTo>
                  <a:pt x="1677398" y="1959430"/>
                </a:lnTo>
                <a:lnTo>
                  <a:pt x="1713726" y="1933490"/>
                </a:lnTo>
                <a:lnTo>
                  <a:pt x="1748907" y="1906100"/>
                </a:lnTo>
                <a:lnTo>
                  <a:pt x="1782899" y="1877302"/>
                </a:lnTo>
                <a:lnTo>
                  <a:pt x="1815658" y="1847141"/>
                </a:lnTo>
                <a:lnTo>
                  <a:pt x="1847141" y="1815658"/>
                </a:lnTo>
                <a:lnTo>
                  <a:pt x="1877302" y="1782899"/>
                </a:lnTo>
                <a:lnTo>
                  <a:pt x="1906100" y="1748907"/>
                </a:lnTo>
                <a:lnTo>
                  <a:pt x="1933490" y="1713726"/>
                </a:lnTo>
                <a:lnTo>
                  <a:pt x="1959430" y="1677398"/>
                </a:lnTo>
                <a:lnTo>
                  <a:pt x="1983874" y="1639968"/>
                </a:lnTo>
                <a:lnTo>
                  <a:pt x="2006780" y="1601479"/>
                </a:lnTo>
                <a:lnTo>
                  <a:pt x="2028104" y="1561975"/>
                </a:lnTo>
                <a:lnTo>
                  <a:pt x="2047802" y="1521499"/>
                </a:lnTo>
                <a:lnTo>
                  <a:pt x="2065832" y="1480095"/>
                </a:lnTo>
                <a:lnTo>
                  <a:pt x="2082148" y="1437807"/>
                </a:lnTo>
                <a:lnTo>
                  <a:pt x="2096709" y="1394679"/>
                </a:lnTo>
                <a:lnTo>
                  <a:pt x="2109469" y="1350752"/>
                </a:lnTo>
                <a:lnTo>
                  <a:pt x="2120386" y="1306073"/>
                </a:lnTo>
                <a:lnTo>
                  <a:pt x="2129416" y="1260683"/>
                </a:lnTo>
                <a:lnTo>
                  <a:pt x="2136515" y="1214627"/>
                </a:lnTo>
                <a:lnTo>
                  <a:pt x="2141639" y="1167948"/>
                </a:lnTo>
                <a:lnTo>
                  <a:pt x="2144746" y="1120689"/>
                </a:lnTo>
                <a:lnTo>
                  <a:pt x="2145791" y="1072896"/>
                </a:lnTo>
                <a:lnTo>
                  <a:pt x="2144746" y="1025102"/>
                </a:lnTo>
                <a:lnTo>
                  <a:pt x="2141639" y="977843"/>
                </a:lnTo>
                <a:lnTo>
                  <a:pt x="2136515" y="931164"/>
                </a:lnTo>
                <a:lnTo>
                  <a:pt x="2129416" y="885108"/>
                </a:lnTo>
                <a:lnTo>
                  <a:pt x="2120386" y="839718"/>
                </a:lnTo>
                <a:lnTo>
                  <a:pt x="2109469" y="795039"/>
                </a:lnTo>
                <a:lnTo>
                  <a:pt x="2096709" y="751112"/>
                </a:lnTo>
                <a:lnTo>
                  <a:pt x="2082148" y="707984"/>
                </a:lnTo>
                <a:lnTo>
                  <a:pt x="2065832" y="665696"/>
                </a:lnTo>
                <a:lnTo>
                  <a:pt x="2047802" y="624292"/>
                </a:lnTo>
                <a:lnTo>
                  <a:pt x="2028104" y="583816"/>
                </a:lnTo>
                <a:lnTo>
                  <a:pt x="2006780" y="544312"/>
                </a:lnTo>
                <a:lnTo>
                  <a:pt x="1983874" y="505823"/>
                </a:lnTo>
                <a:lnTo>
                  <a:pt x="1959430" y="468393"/>
                </a:lnTo>
                <a:lnTo>
                  <a:pt x="1933490" y="432065"/>
                </a:lnTo>
                <a:lnTo>
                  <a:pt x="1906100" y="396884"/>
                </a:lnTo>
                <a:lnTo>
                  <a:pt x="1877302" y="362892"/>
                </a:lnTo>
                <a:lnTo>
                  <a:pt x="1847141" y="330133"/>
                </a:lnTo>
                <a:lnTo>
                  <a:pt x="1815658" y="298650"/>
                </a:lnTo>
                <a:lnTo>
                  <a:pt x="1782899" y="268489"/>
                </a:lnTo>
                <a:lnTo>
                  <a:pt x="1748907" y="239691"/>
                </a:lnTo>
                <a:lnTo>
                  <a:pt x="1713726" y="212301"/>
                </a:lnTo>
                <a:lnTo>
                  <a:pt x="1677398" y="186361"/>
                </a:lnTo>
                <a:lnTo>
                  <a:pt x="1639968" y="161917"/>
                </a:lnTo>
                <a:lnTo>
                  <a:pt x="1601479" y="139011"/>
                </a:lnTo>
                <a:lnTo>
                  <a:pt x="1561975" y="117687"/>
                </a:lnTo>
                <a:lnTo>
                  <a:pt x="1521499" y="97989"/>
                </a:lnTo>
                <a:lnTo>
                  <a:pt x="1480095" y="79959"/>
                </a:lnTo>
                <a:lnTo>
                  <a:pt x="1437807" y="63643"/>
                </a:lnTo>
                <a:lnTo>
                  <a:pt x="1394679" y="49082"/>
                </a:lnTo>
                <a:lnTo>
                  <a:pt x="1350752" y="36322"/>
                </a:lnTo>
                <a:lnTo>
                  <a:pt x="1306073" y="25405"/>
                </a:lnTo>
                <a:lnTo>
                  <a:pt x="1260683" y="16375"/>
                </a:lnTo>
                <a:lnTo>
                  <a:pt x="1214627" y="9276"/>
                </a:lnTo>
                <a:lnTo>
                  <a:pt x="1167948" y="4152"/>
                </a:lnTo>
                <a:lnTo>
                  <a:pt x="1120689" y="1045"/>
                </a:lnTo>
                <a:lnTo>
                  <a:pt x="1072896" y="0"/>
                </a:lnTo>
                <a:close/>
              </a:path>
            </a:pathLst>
          </a:custGeom>
          <a:solidFill>
            <a:srgbClr val="34E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99" name="object 9">
            <a:extLst>
              <a:ext uri="{FF2B5EF4-FFF2-40B4-BE49-F238E27FC236}">
                <a16:creationId xmlns:a16="http://schemas.microsoft.com/office/drawing/2014/main" id="{C02AD4FD-29F4-43C6-BA13-DDE6876D69AB}"/>
              </a:ext>
            </a:extLst>
          </p:cNvPr>
          <p:cNvSpPr/>
          <p:nvPr/>
        </p:nvSpPr>
        <p:spPr>
          <a:xfrm>
            <a:off x="2524946" y="1881177"/>
            <a:ext cx="1840229" cy="1838706"/>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0" name="object 10">
            <a:extLst>
              <a:ext uri="{FF2B5EF4-FFF2-40B4-BE49-F238E27FC236}">
                <a16:creationId xmlns:a16="http://schemas.microsoft.com/office/drawing/2014/main" id="{07DFF2AA-8D08-40B6-8E36-7691A8933073}"/>
              </a:ext>
            </a:extLst>
          </p:cNvPr>
          <p:cNvSpPr/>
          <p:nvPr/>
        </p:nvSpPr>
        <p:spPr>
          <a:xfrm>
            <a:off x="2572190" y="1928421"/>
            <a:ext cx="1664335" cy="1663064"/>
          </a:xfrm>
          <a:custGeom>
            <a:avLst/>
            <a:gdLst/>
            <a:ahLst/>
            <a:cxnLst/>
            <a:rect l="l" t="t" r="r" b="b"/>
            <a:pathLst>
              <a:path w="1664335" h="1663064">
                <a:moveTo>
                  <a:pt x="832104" y="0"/>
                </a:moveTo>
                <a:lnTo>
                  <a:pt x="783206" y="1411"/>
                </a:lnTo>
                <a:lnTo>
                  <a:pt x="735052" y="5593"/>
                </a:lnTo>
                <a:lnTo>
                  <a:pt x="687722" y="12468"/>
                </a:lnTo>
                <a:lnTo>
                  <a:pt x="641292" y="21958"/>
                </a:lnTo>
                <a:lnTo>
                  <a:pt x="595842" y="33984"/>
                </a:lnTo>
                <a:lnTo>
                  <a:pt x="551447" y="48469"/>
                </a:lnTo>
                <a:lnTo>
                  <a:pt x="508188" y="65335"/>
                </a:lnTo>
                <a:lnTo>
                  <a:pt x="466141" y="84504"/>
                </a:lnTo>
                <a:lnTo>
                  <a:pt x="425385" y="105897"/>
                </a:lnTo>
                <a:lnTo>
                  <a:pt x="385998" y="129437"/>
                </a:lnTo>
                <a:lnTo>
                  <a:pt x="348058" y="155046"/>
                </a:lnTo>
                <a:lnTo>
                  <a:pt x="311642" y="182646"/>
                </a:lnTo>
                <a:lnTo>
                  <a:pt x="276829" y="212159"/>
                </a:lnTo>
                <a:lnTo>
                  <a:pt x="243697" y="243506"/>
                </a:lnTo>
                <a:lnTo>
                  <a:pt x="212323" y="276610"/>
                </a:lnTo>
                <a:lnTo>
                  <a:pt x="182786" y="311393"/>
                </a:lnTo>
                <a:lnTo>
                  <a:pt x="155164" y="347777"/>
                </a:lnTo>
                <a:lnTo>
                  <a:pt x="129535" y="385683"/>
                </a:lnTo>
                <a:lnTo>
                  <a:pt x="105976" y="425035"/>
                </a:lnTo>
                <a:lnTo>
                  <a:pt x="84566" y="465753"/>
                </a:lnTo>
                <a:lnTo>
                  <a:pt x="65383" y="507759"/>
                </a:lnTo>
                <a:lnTo>
                  <a:pt x="48504" y="550977"/>
                </a:lnTo>
                <a:lnTo>
                  <a:pt x="34008" y="595327"/>
                </a:lnTo>
                <a:lnTo>
                  <a:pt x="21973" y="640733"/>
                </a:lnTo>
                <a:lnTo>
                  <a:pt x="12477" y="687115"/>
                </a:lnTo>
                <a:lnTo>
                  <a:pt x="5597" y="734395"/>
                </a:lnTo>
                <a:lnTo>
                  <a:pt x="1412" y="782497"/>
                </a:lnTo>
                <a:lnTo>
                  <a:pt x="0" y="831341"/>
                </a:lnTo>
                <a:lnTo>
                  <a:pt x="1412" y="880186"/>
                </a:lnTo>
                <a:lnTo>
                  <a:pt x="5597" y="928288"/>
                </a:lnTo>
                <a:lnTo>
                  <a:pt x="12477" y="975568"/>
                </a:lnTo>
                <a:lnTo>
                  <a:pt x="21973" y="1021950"/>
                </a:lnTo>
                <a:lnTo>
                  <a:pt x="34008" y="1067356"/>
                </a:lnTo>
                <a:lnTo>
                  <a:pt x="48504" y="1111706"/>
                </a:lnTo>
                <a:lnTo>
                  <a:pt x="65383" y="1154924"/>
                </a:lnTo>
                <a:lnTo>
                  <a:pt x="84566" y="1196930"/>
                </a:lnTo>
                <a:lnTo>
                  <a:pt x="105976" y="1237648"/>
                </a:lnTo>
                <a:lnTo>
                  <a:pt x="129535" y="1277000"/>
                </a:lnTo>
                <a:lnTo>
                  <a:pt x="155164" y="1314906"/>
                </a:lnTo>
                <a:lnTo>
                  <a:pt x="182786" y="1351290"/>
                </a:lnTo>
                <a:lnTo>
                  <a:pt x="212323" y="1386073"/>
                </a:lnTo>
                <a:lnTo>
                  <a:pt x="243697" y="1419177"/>
                </a:lnTo>
                <a:lnTo>
                  <a:pt x="276829" y="1450524"/>
                </a:lnTo>
                <a:lnTo>
                  <a:pt x="311642" y="1480037"/>
                </a:lnTo>
                <a:lnTo>
                  <a:pt x="348058" y="1507637"/>
                </a:lnTo>
                <a:lnTo>
                  <a:pt x="385998" y="1533246"/>
                </a:lnTo>
                <a:lnTo>
                  <a:pt x="425385" y="1556786"/>
                </a:lnTo>
                <a:lnTo>
                  <a:pt x="466141" y="1578179"/>
                </a:lnTo>
                <a:lnTo>
                  <a:pt x="508188" y="1597348"/>
                </a:lnTo>
                <a:lnTo>
                  <a:pt x="551447" y="1614214"/>
                </a:lnTo>
                <a:lnTo>
                  <a:pt x="595842" y="1628699"/>
                </a:lnTo>
                <a:lnTo>
                  <a:pt x="641292" y="1640725"/>
                </a:lnTo>
                <a:lnTo>
                  <a:pt x="687722" y="1650215"/>
                </a:lnTo>
                <a:lnTo>
                  <a:pt x="735052" y="1657090"/>
                </a:lnTo>
                <a:lnTo>
                  <a:pt x="783206" y="1661272"/>
                </a:lnTo>
                <a:lnTo>
                  <a:pt x="832104" y="1662683"/>
                </a:lnTo>
                <a:lnTo>
                  <a:pt x="881001" y="1661272"/>
                </a:lnTo>
                <a:lnTo>
                  <a:pt x="929155" y="1657090"/>
                </a:lnTo>
                <a:lnTo>
                  <a:pt x="976485" y="1650215"/>
                </a:lnTo>
                <a:lnTo>
                  <a:pt x="1022915" y="1640725"/>
                </a:lnTo>
                <a:lnTo>
                  <a:pt x="1068365" y="1628699"/>
                </a:lnTo>
                <a:lnTo>
                  <a:pt x="1112760" y="1614214"/>
                </a:lnTo>
                <a:lnTo>
                  <a:pt x="1156019" y="1597348"/>
                </a:lnTo>
                <a:lnTo>
                  <a:pt x="1198066" y="1578179"/>
                </a:lnTo>
                <a:lnTo>
                  <a:pt x="1238822" y="1556786"/>
                </a:lnTo>
                <a:lnTo>
                  <a:pt x="1278209" y="1533246"/>
                </a:lnTo>
                <a:lnTo>
                  <a:pt x="1316149" y="1507637"/>
                </a:lnTo>
                <a:lnTo>
                  <a:pt x="1352565" y="1480037"/>
                </a:lnTo>
                <a:lnTo>
                  <a:pt x="1387378" y="1450524"/>
                </a:lnTo>
                <a:lnTo>
                  <a:pt x="1420510" y="1419177"/>
                </a:lnTo>
                <a:lnTo>
                  <a:pt x="1451884" y="1386073"/>
                </a:lnTo>
                <a:lnTo>
                  <a:pt x="1481421" y="1351290"/>
                </a:lnTo>
                <a:lnTo>
                  <a:pt x="1509043" y="1314906"/>
                </a:lnTo>
                <a:lnTo>
                  <a:pt x="1534672" y="1277000"/>
                </a:lnTo>
                <a:lnTo>
                  <a:pt x="1558231" y="1237648"/>
                </a:lnTo>
                <a:lnTo>
                  <a:pt x="1579641" y="1196930"/>
                </a:lnTo>
                <a:lnTo>
                  <a:pt x="1598824" y="1154924"/>
                </a:lnTo>
                <a:lnTo>
                  <a:pt x="1615703" y="1111706"/>
                </a:lnTo>
                <a:lnTo>
                  <a:pt x="1630199" y="1067356"/>
                </a:lnTo>
                <a:lnTo>
                  <a:pt x="1642234" y="1021950"/>
                </a:lnTo>
                <a:lnTo>
                  <a:pt x="1651730" y="975568"/>
                </a:lnTo>
                <a:lnTo>
                  <a:pt x="1658610" y="928288"/>
                </a:lnTo>
                <a:lnTo>
                  <a:pt x="1662795" y="880186"/>
                </a:lnTo>
                <a:lnTo>
                  <a:pt x="1664208" y="831341"/>
                </a:lnTo>
                <a:lnTo>
                  <a:pt x="1662795" y="782497"/>
                </a:lnTo>
                <a:lnTo>
                  <a:pt x="1658610" y="734395"/>
                </a:lnTo>
                <a:lnTo>
                  <a:pt x="1651730" y="687115"/>
                </a:lnTo>
                <a:lnTo>
                  <a:pt x="1642234" y="640733"/>
                </a:lnTo>
                <a:lnTo>
                  <a:pt x="1630199" y="595327"/>
                </a:lnTo>
                <a:lnTo>
                  <a:pt x="1615703" y="550977"/>
                </a:lnTo>
                <a:lnTo>
                  <a:pt x="1598824" y="507759"/>
                </a:lnTo>
                <a:lnTo>
                  <a:pt x="1579641" y="465753"/>
                </a:lnTo>
                <a:lnTo>
                  <a:pt x="1558231" y="425035"/>
                </a:lnTo>
                <a:lnTo>
                  <a:pt x="1534672" y="385683"/>
                </a:lnTo>
                <a:lnTo>
                  <a:pt x="1509043" y="347777"/>
                </a:lnTo>
                <a:lnTo>
                  <a:pt x="1481421" y="311393"/>
                </a:lnTo>
                <a:lnTo>
                  <a:pt x="1451884" y="276610"/>
                </a:lnTo>
                <a:lnTo>
                  <a:pt x="1420510" y="243506"/>
                </a:lnTo>
                <a:lnTo>
                  <a:pt x="1387378" y="212159"/>
                </a:lnTo>
                <a:lnTo>
                  <a:pt x="1352565" y="182646"/>
                </a:lnTo>
                <a:lnTo>
                  <a:pt x="1316149" y="155046"/>
                </a:lnTo>
                <a:lnTo>
                  <a:pt x="1278209" y="129437"/>
                </a:lnTo>
                <a:lnTo>
                  <a:pt x="1238822" y="105897"/>
                </a:lnTo>
                <a:lnTo>
                  <a:pt x="1198066" y="84504"/>
                </a:lnTo>
                <a:lnTo>
                  <a:pt x="1156019" y="65335"/>
                </a:lnTo>
                <a:lnTo>
                  <a:pt x="1112760" y="48469"/>
                </a:lnTo>
                <a:lnTo>
                  <a:pt x="1068365" y="33984"/>
                </a:lnTo>
                <a:lnTo>
                  <a:pt x="1022915" y="21958"/>
                </a:lnTo>
                <a:lnTo>
                  <a:pt x="976485" y="12468"/>
                </a:lnTo>
                <a:lnTo>
                  <a:pt x="929155" y="5593"/>
                </a:lnTo>
                <a:lnTo>
                  <a:pt x="881001" y="1411"/>
                </a:lnTo>
                <a:lnTo>
                  <a:pt x="832104"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1" name="object 11">
            <a:extLst>
              <a:ext uri="{FF2B5EF4-FFF2-40B4-BE49-F238E27FC236}">
                <a16:creationId xmlns:a16="http://schemas.microsoft.com/office/drawing/2014/main" id="{6AF3B43C-17E1-4FCE-930C-7ADEC538545C}"/>
              </a:ext>
            </a:extLst>
          </p:cNvPr>
          <p:cNvSpPr/>
          <p:nvPr/>
        </p:nvSpPr>
        <p:spPr>
          <a:xfrm>
            <a:off x="3049202" y="3687117"/>
            <a:ext cx="710565" cy="387350"/>
          </a:xfrm>
          <a:custGeom>
            <a:avLst/>
            <a:gdLst/>
            <a:ahLst/>
            <a:cxnLst/>
            <a:rect l="l" t="t" r="r" b="b"/>
            <a:pathLst>
              <a:path w="710564" h="387350">
                <a:moveTo>
                  <a:pt x="710183" y="0"/>
                </a:moveTo>
                <a:lnTo>
                  <a:pt x="0" y="0"/>
                </a:lnTo>
                <a:lnTo>
                  <a:pt x="355092" y="387096"/>
                </a:lnTo>
                <a:lnTo>
                  <a:pt x="710183" y="0"/>
                </a:lnTo>
                <a:close/>
              </a:path>
            </a:pathLst>
          </a:custGeom>
          <a:solidFill>
            <a:srgbClr val="34E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2" name="object 12">
            <a:extLst>
              <a:ext uri="{FF2B5EF4-FFF2-40B4-BE49-F238E27FC236}">
                <a16:creationId xmlns:a16="http://schemas.microsoft.com/office/drawing/2014/main" id="{24C2CC35-483D-4559-A8F6-B14E77908877}"/>
              </a:ext>
            </a:extLst>
          </p:cNvPr>
          <p:cNvSpPr/>
          <p:nvPr/>
        </p:nvSpPr>
        <p:spPr>
          <a:xfrm>
            <a:off x="4785038" y="1687628"/>
            <a:ext cx="2146300" cy="2146300"/>
          </a:xfrm>
          <a:custGeom>
            <a:avLst/>
            <a:gdLst/>
            <a:ahLst/>
            <a:cxnLst/>
            <a:rect l="l" t="t" r="r" b="b"/>
            <a:pathLst>
              <a:path w="2146300" h="2146300">
                <a:moveTo>
                  <a:pt x="1072896" y="0"/>
                </a:moveTo>
                <a:lnTo>
                  <a:pt x="1025102" y="1045"/>
                </a:lnTo>
                <a:lnTo>
                  <a:pt x="977843" y="4152"/>
                </a:lnTo>
                <a:lnTo>
                  <a:pt x="931164" y="9276"/>
                </a:lnTo>
                <a:lnTo>
                  <a:pt x="885108" y="16375"/>
                </a:lnTo>
                <a:lnTo>
                  <a:pt x="839718" y="25405"/>
                </a:lnTo>
                <a:lnTo>
                  <a:pt x="795039" y="36322"/>
                </a:lnTo>
                <a:lnTo>
                  <a:pt x="751112" y="49082"/>
                </a:lnTo>
                <a:lnTo>
                  <a:pt x="707984" y="63643"/>
                </a:lnTo>
                <a:lnTo>
                  <a:pt x="665696" y="79959"/>
                </a:lnTo>
                <a:lnTo>
                  <a:pt x="624292" y="97989"/>
                </a:lnTo>
                <a:lnTo>
                  <a:pt x="583816" y="117687"/>
                </a:lnTo>
                <a:lnTo>
                  <a:pt x="544312" y="139011"/>
                </a:lnTo>
                <a:lnTo>
                  <a:pt x="505823" y="161917"/>
                </a:lnTo>
                <a:lnTo>
                  <a:pt x="468393" y="186361"/>
                </a:lnTo>
                <a:lnTo>
                  <a:pt x="432065" y="212301"/>
                </a:lnTo>
                <a:lnTo>
                  <a:pt x="396884" y="239691"/>
                </a:lnTo>
                <a:lnTo>
                  <a:pt x="362892" y="268489"/>
                </a:lnTo>
                <a:lnTo>
                  <a:pt x="330133" y="298650"/>
                </a:lnTo>
                <a:lnTo>
                  <a:pt x="298650" y="330133"/>
                </a:lnTo>
                <a:lnTo>
                  <a:pt x="268489" y="362892"/>
                </a:lnTo>
                <a:lnTo>
                  <a:pt x="239691" y="396884"/>
                </a:lnTo>
                <a:lnTo>
                  <a:pt x="212301" y="432065"/>
                </a:lnTo>
                <a:lnTo>
                  <a:pt x="186361" y="468393"/>
                </a:lnTo>
                <a:lnTo>
                  <a:pt x="161917" y="505823"/>
                </a:lnTo>
                <a:lnTo>
                  <a:pt x="139011" y="544312"/>
                </a:lnTo>
                <a:lnTo>
                  <a:pt x="117687" y="583816"/>
                </a:lnTo>
                <a:lnTo>
                  <a:pt x="97989" y="624292"/>
                </a:lnTo>
                <a:lnTo>
                  <a:pt x="79959" y="665696"/>
                </a:lnTo>
                <a:lnTo>
                  <a:pt x="63643" y="707984"/>
                </a:lnTo>
                <a:lnTo>
                  <a:pt x="49082" y="751112"/>
                </a:lnTo>
                <a:lnTo>
                  <a:pt x="36322" y="795039"/>
                </a:lnTo>
                <a:lnTo>
                  <a:pt x="25405" y="839718"/>
                </a:lnTo>
                <a:lnTo>
                  <a:pt x="16375" y="885108"/>
                </a:lnTo>
                <a:lnTo>
                  <a:pt x="9276" y="931164"/>
                </a:lnTo>
                <a:lnTo>
                  <a:pt x="4152" y="977843"/>
                </a:lnTo>
                <a:lnTo>
                  <a:pt x="1045" y="1025102"/>
                </a:lnTo>
                <a:lnTo>
                  <a:pt x="0" y="1072896"/>
                </a:lnTo>
                <a:lnTo>
                  <a:pt x="1045" y="1120689"/>
                </a:lnTo>
                <a:lnTo>
                  <a:pt x="4152" y="1167948"/>
                </a:lnTo>
                <a:lnTo>
                  <a:pt x="9276" y="1214627"/>
                </a:lnTo>
                <a:lnTo>
                  <a:pt x="16375" y="1260683"/>
                </a:lnTo>
                <a:lnTo>
                  <a:pt x="25405" y="1306073"/>
                </a:lnTo>
                <a:lnTo>
                  <a:pt x="36322" y="1350752"/>
                </a:lnTo>
                <a:lnTo>
                  <a:pt x="49082" y="1394679"/>
                </a:lnTo>
                <a:lnTo>
                  <a:pt x="63643" y="1437807"/>
                </a:lnTo>
                <a:lnTo>
                  <a:pt x="79959" y="1480095"/>
                </a:lnTo>
                <a:lnTo>
                  <a:pt x="97989" y="1521499"/>
                </a:lnTo>
                <a:lnTo>
                  <a:pt x="117687" y="1561975"/>
                </a:lnTo>
                <a:lnTo>
                  <a:pt x="139011" y="1601479"/>
                </a:lnTo>
                <a:lnTo>
                  <a:pt x="161917" y="1639968"/>
                </a:lnTo>
                <a:lnTo>
                  <a:pt x="186361" y="1677398"/>
                </a:lnTo>
                <a:lnTo>
                  <a:pt x="212301" y="1713726"/>
                </a:lnTo>
                <a:lnTo>
                  <a:pt x="239691" y="1748907"/>
                </a:lnTo>
                <a:lnTo>
                  <a:pt x="268489" y="1782899"/>
                </a:lnTo>
                <a:lnTo>
                  <a:pt x="298650" y="1815658"/>
                </a:lnTo>
                <a:lnTo>
                  <a:pt x="330133" y="1847141"/>
                </a:lnTo>
                <a:lnTo>
                  <a:pt x="362892" y="1877302"/>
                </a:lnTo>
                <a:lnTo>
                  <a:pt x="396884" y="1906100"/>
                </a:lnTo>
                <a:lnTo>
                  <a:pt x="432065" y="1933490"/>
                </a:lnTo>
                <a:lnTo>
                  <a:pt x="468393" y="1959430"/>
                </a:lnTo>
                <a:lnTo>
                  <a:pt x="505823" y="1983874"/>
                </a:lnTo>
                <a:lnTo>
                  <a:pt x="544312" y="2006780"/>
                </a:lnTo>
                <a:lnTo>
                  <a:pt x="583816" y="2028104"/>
                </a:lnTo>
                <a:lnTo>
                  <a:pt x="624292" y="2047802"/>
                </a:lnTo>
                <a:lnTo>
                  <a:pt x="665696" y="2065832"/>
                </a:lnTo>
                <a:lnTo>
                  <a:pt x="707984" y="2082148"/>
                </a:lnTo>
                <a:lnTo>
                  <a:pt x="751112" y="2096709"/>
                </a:lnTo>
                <a:lnTo>
                  <a:pt x="795039" y="2109469"/>
                </a:lnTo>
                <a:lnTo>
                  <a:pt x="839718" y="2120386"/>
                </a:lnTo>
                <a:lnTo>
                  <a:pt x="885108" y="2129416"/>
                </a:lnTo>
                <a:lnTo>
                  <a:pt x="931164" y="2136515"/>
                </a:lnTo>
                <a:lnTo>
                  <a:pt x="977843" y="2141639"/>
                </a:lnTo>
                <a:lnTo>
                  <a:pt x="1025102" y="2144746"/>
                </a:lnTo>
                <a:lnTo>
                  <a:pt x="1072896" y="2145792"/>
                </a:lnTo>
                <a:lnTo>
                  <a:pt x="1120689" y="2144746"/>
                </a:lnTo>
                <a:lnTo>
                  <a:pt x="1167948" y="2141639"/>
                </a:lnTo>
                <a:lnTo>
                  <a:pt x="1214627" y="2136515"/>
                </a:lnTo>
                <a:lnTo>
                  <a:pt x="1260683" y="2129416"/>
                </a:lnTo>
                <a:lnTo>
                  <a:pt x="1306073" y="2120386"/>
                </a:lnTo>
                <a:lnTo>
                  <a:pt x="1350752" y="2109469"/>
                </a:lnTo>
                <a:lnTo>
                  <a:pt x="1394679" y="2096709"/>
                </a:lnTo>
                <a:lnTo>
                  <a:pt x="1437807" y="2082148"/>
                </a:lnTo>
                <a:lnTo>
                  <a:pt x="1480095" y="2065832"/>
                </a:lnTo>
                <a:lnTo>
                  <a:pt x="1521499" y="2047802"/>
                </a:lnTo>
                <a:lnTo>
                  <a:pt x="1561975" y="2028104"/>
                </a:lnTo>
                <a:lnTo>
                  <a:pt x="1601479" y="2006780"/>
                </a:lnTo>
                <a:lnTo>
                  <a:pt x="1639968" y="1983874"/>
                </a:lnTo>
                <a:lnTo>
                  <a:pt x="1677398" y="1959430"/>
                </a:lnTo>
                <a:lnTo>
                  <a:pt x="1713726" y="1933490"/>
                </a:lnTo>
                <a:lnTo>
                  <a:pt x="1748907" y="1906100"/>
                </a:lnTo>
                <a:lnTo>
                  <a:pt x="1782899" y="1877302"/>
                </a:lnTo>
                <a:lnTo>
                  <a:pt x="1815658" y="1847141"/>
                </a:lnTo>
                <a:lnTo>
                  <a:pt x="1847141" y="1815658"/>
                </a:lnTo>
                <a:lnTo>
                  <a:pt x="1877302" y="1782899"/>
                </a:lnTo>
                <a:lnTo>
                  <a:pt x="1906100" y="1748907"/>
                </a:lnTo>
                <a:lnTo>
                  <a:pt x="1933490" y="1713726"/>
                </a:lnTo>
                <a:lnTo>
                  <a:pt x="1959430" y="1677398"/>
                </a:lnTo>
                <a:lnTo>
                  <a:pt x="1983874" y="1639968"/>
                </a:lnTo>
                <a:lnTo>
                  <a:pt x="2006780" y="1601479"/>
                </a:lnTo>
                <a:lnTo>
                  <a:pt x="2028104" y="1561975"/>
                </a:lnTo>
                <a:lnTo>
                  <a:pt x="2047802" y="1521499"/>
                </a:lnTo>
                <a:lnTo>
                  <a:pt x="2065832" y="1480095"/>
                </a:lnTo>
                <a:lnTo>
                  <a:pt x="2082148" y="1437807"/>
                </a:lnTo>
                <a:lnTo>
                  <a:pt x="2096709" y="1394679"/>
                </a:lnTo>
                <a:lnTo>
                  <a:pt x="2109469" y="1350752"/>
                </a:lnTo>
                <a:lnTo>
                  <a:pt x="2120386" y="1306073"/>
                </a:lnTo>
                <a:lnTo>
                  <a:pt x="2129416" y="1260683"/>
                </a:lnTo>
                <a:lnTo>
                  <a:pt x="2136515" y="1214627"/>
                </a:lnTo>
                <a:lnTo>
                  <a:pt x="2141639" y="1167948"/>
                </a:lnTo>
                <a:lnTo>
                  <a:pt x="2144746" y="1120689"/>
                </a:lnTo>
                <a:lnTo>
                  <a:pt x="2145791" y="1072896"/>
                </a:lnTo>
                <a:lnTo>
                  <a:pt x="2144746" y="1025102"/>
                </a:lnTo>
                <a:lnTo>
                  <a:pt x="2141639" y="977843"/>
                </a:lnTo>
                <a:lnTo>
                  <a:pt x="2136515" y="931164"/>
                </a:lnTo>
                <a:lnTo>
                  <a:pt x="2129416" y="885108"/>
                </a:lnTo>
                <a:lnTo>
                  <a:pt x="2120386" y="839718"/>
                </a:lnTo>
                <a:lnTo>
                  <a:pt x="2109469" y="795039"/>
                </a:lnTo>
                <a:lnTo>
                  <a:pt x="2096709" y="751112"/>
                </a:lnTo>
                <a:lnTo>
                  <a:pt x="2082148" y="707984"/>
                </a:lnTo>
                <a:lnTo>
                  <a:pt x="2065832" y="665696"/>
                </a:lnTo>
                <a:lnTo>
                  <a:pt x="2047802" y="624292"/>
                </a:lnTo>
                <a:lnTo>
                  <a:pt x="2028104" y="583816"/>
                </a:lnTo>
                <a:lnTo>
                  <a:pt x="2006780" y="544312"/>
                </a:lnTo>
                <a:lnTo>
                  <a:pt x="1983874" y="505823"/>
                </a:lnTo>
                <a:lnTo>
                  <a:pt x="1959430" y="468393"/>
                </a:lnTo>
                <a:lnTo>
                  <a:pt x="1933490" y="432065"/>
                </a:lnTo>
                <a:lnTo>
                  <a:pt x="1906100" y="396884"/>
                </a:lnTo>
                <a:lnTo>
                  <a:pt x="1877302" y="362892"/>
                </a:lnTo>
                <a:lnTo>
                  <a:pt x="1847141" y="330133"/>
                </a:lnTo>
                <a:lnTo>
                  <a:pt x="1815658" y="298650"/>
                </a:lnTo>
                <a:lnTo>
                  <a:pt x="1782899" y="268489"/>
                </a:lnTo>
                <a:lnTo>
                  <a:pt x="1748907" y="239691"/>
                </a:lnTo>
                <a:lnTo>
                  <a:pt x="1713726" y="212301"/>
                </a:lnTo>
                <a:lnTo>
                  <a:pt x="1677398" y="186361"/>
                </a:lnTo>
                <a:lnTo>
                  <a:pt x="1639968" y="161917"/>
                </a:lnTo>
                <a:lnTo>
                  <a:pt x="1601479" y="139011"/>
                </a:lnTo>
                <a:lnTo>
                  <a:pt x="1561975" y="117687"/>
                </a:lnTo>
                <a:lnTo>
                  <a:pt x="1521499" y="97989"/>
                </a:lnTo>
                <a:lnTo>
                  <a:pt x="1480095" y="79959"/>
                </a:lnTo>
                <a:lnTo>
                  <a:pt x="1437807" y="63643"/>
                </a:lnTo>
                <a:lnTo>
                  <a:pt x="1394679" y="49082"/>
                </a:lnTo>
                <a:lnTo>
                  <a:pt x="1350752" y="36322"/>
                </a:lnTo>
                <a:lnTo>
                  <a:pt x="1306073" y="25405"/>
                </a:lnTo>
                <a:lnTo>
                  <a:pt x="1260683" y="16375"/>
                </a:lnTo>
                <a:lnTo>
                  <a:pt x="1214627" y="9276"/>
                </a:lnTo>
                <a:lnTo>
                  <a:pt x="1167948" y="4152"/>
                </a:lnTo>
                <a:lnTo>
                  <a:pt x="1120689" y="1045"/>
                </a:lnTo>
                <a:lnTo>
                  <a:pt x="1072896" y="0"/>
                </a:lnTo>
                <a:close/>
              </a:path>
            </a:pathLst>
          </a:custGeom>
          <a:solidFill>
            <a:srgbClr val="FCD2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3" name="object 13">
            <a:extLst>
              <a:ext uri="{FF2B5EF4-FFF2-40B4-BE49-F238E27FC236}">
                <a16:creationId xmlns:a16="http://schemas.microsoft.com/office/drawing/2014/main" id="{528A1D92-C0B1-4E8F-8041-BC44B6905BEC}"/>
              </a:ext>
            </a:extLst>
          </p:cNvPr>
          <p:cNvSpPr/>
          <p:nvPr/>
        </p:nvSpPr>
        <p:spPr>
          <a:xfrm>
            <a:off x="4978587" y="1891844"/>
            <a:ext cx="1840230" cy="1838706"/>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4" name="object 14">
            <a:extLst>
              <a:ext uri="{FF2B5EF4-FFF2-40B4-BE49-F238E27FC236}">
                <a16:creationId xmlns:a16="http://schemas.microsoft.com/office/drawing/2014/main" id="{00C9290C-3554-44E1-9277-062F801BB048}"/>
              </a:ext>
            </a:extLst>
          </p:cNvPr>
          <p:cNvSpPr/>
          <p:nvPr/>
        </p:nvSpPr>
        <p:spPr>
          <a:xfrm>
            <a:off x="5025831" y="1939089"/>
            <a:ext cx="1664335" cy="1663064"/>
          </a:xfrm>
          <a:custGeom>
            <a:avLst/>
            <a:gdLst/>
            <a:ahLst/>
            <a:cxnLst/>
            <a:rect l="l" t="t" r="r" b="b"/>
            <a:pathLst>
              <a:path w="1664334" h="1663064">
                <a:moveTo>
                  <a:pt x="832103" y="0"/>
                </a:moveTo>
                <a:lnTo>
                  <a:pt x="783206" y="1411"/>
                </a:lnTo>
                <a:lnTo>
                  <a:pt x="735052" y="5593"/>
                </a:lnTo>
                <a:lnTo>
                  <a:pt x="687722" y="12468"/>
                </a:lnTo>
                <a:lnTo>
                  <a:pt x="641292" y="21958"/>
                </a:lnTo>
                <a:lnTo>
                  <a:pt x="595842" y="33984"/>
                </a:lnTo>
                <a:lnTo>
                  <a:pt x="551447" y="48469"/>
                </a:lnTo>
                <a:lnTo>
                  <a:pt x="508188" y="65335"/>
                </a:lnTo>
                <a:lnTo>
                  <a:pt x="466141" y="84504"/>
                </a:lnTo>
                <a:lnTo>
                  <a:pt x="425385" y="105897"/>
                </a:lnTo>
                <a:lnTo>
                  <a:pt x="385998" y="129437"/>
                </a:lnTo>
                <a:lnTo>
                  <a:pt x="348058" y="155046"/>
                </a:lnTo>
                <a:lnTo>
                  <a:pt x="311642" y="182646"/>
                </a:lnTo>
                <a:lnTo>
                  <a:pt x="276829" y="212159"/>
                </a:lnTo>
                <a:lnTo>
                  <a:pt x="243697" y="243506"/>
                </a:lnTo>
                <a:lnTo>
                  <a:pt x="212323" y="276610"/>
                </a:lnTo>
                <a:lnTo>
                  <a:pt x="182786" y="311393"/>
                </a:lnTo>
                <a:lnTo>
                  <a:pt x="155164" y="347777"/>
                </a:lnTo>
                <a:lnTo>
                  <a:pt x="129535" y="385683"/>
                </a:lnTo>
                <a:lnTo>
                  <a:pt x="105976" y="425035"/>
                </a:lnTo>
                <a:lnTo>
                  <a:pt x="84566" y="465753"/>
                </a:lnTo>
                <a:lnTo>
                  <a:pt x="65383" y="507759"/>
                </a:lnTo>
                <a:lnTo>
                  <a:pt x="48504" y="550977"/>
                </a:lnTo>
                <a:lnTo>
                  <a:pt x="34008" y="595327"/>
                </a:lnTo>
                <a:lnTo>
                  <a:pt x="21973" y="640733"/>
                </a:lnTo>
                <a:lnTo>
                  <a:pt x="12477" y="687115"/>
                </a:lnTo>
                <a:lnTo>
                  <a:pt x="5597" y="734395"/>
                </a:lnTo>
                <a:lnTo>
                  <a:pt x="1412" y="782497"/>
                </a:lnTo>
                <a:lnTo>
                  <a:pt x="0" y="831341"/>
                </a:lnTo>
                <a:lnTo>
                  <a:pt x="1412" y="880186"/>
                </a:lnTo>
                <a:lnTo>
                  <a:pt x="5597" y="928288"/>
                </a:lnTo>
                <a:lnTo>
                  <a:pt x="12477" y="975568"/>
                </a:lnTo>
                <a:lnTo>
                  <a:pt x="21973" y="1021950"/>
                </a:lnTo>
                <a:lnTo>
                  <a:pt x="34008" y="1067356"/>
                </a:lnTo>
                <a:lnTo>
                  <a:pt x="48504" y="1111706"/>
                </a:lnTo>
                <a:lnTo>
                  <a:pt x="65383" y="1154924"/>
                </a:lnTo>
                <a:lnTo>
                  <a:pt x="84566" y="1196930"/>
                </a:lnTo>
                <a:lnTo>
                  <a:pt x="105976" y="1237648"/>
                </a:lnTo>
                <a:lnTo>
                  <a:pt x="129535" y="1277000"/>
                </a:lnTo>
                <a:lnTo>
                  <a:pt x="155164" y="1314906"/>
                </a:lnTo>
                <a:lnTo>
                  <a:pt x="182786" y="1351290"/>
                </a:lnTo>
                <a:lnTo>
                  <a:pt x="212323" y="1386073"/>
                </a:lnTo>
                <a:lnTo>
                  <a:pt x="243697" y="1419177"/>
                </a:lnTo>
                <a:lnTo>
                  <a:pt x="276829" y="1450524"/>
                </a:lnTo>
                <a:lnTo>
                  <a:pt x="311642" y="1480037"/>
                </a:lnTo>
                <a:lnTo>
                  <a:pt x="348058" y="1507637"/>
                </a:lnTo>
                <a:lnTo>
                  <a:pt x="385998" y="1533246"/>
                </a:lnTo>
                <a:lnTo>
                  <a:pt x="425385" y="1556786"/>
                </a:lnTo>
                <a:lnTo>
                  <a:pt x="466141" y="1578179"/>
                </a:lnTo>
                <a:lnTo>
                  <a:pt x="508188" y="1597348"/>
                </a:lnTo>
                <a:lnTo>
                  <a:pt x="551447" y="1614214"/>
                </a:lnTo>
                <a:lnTo>
                  <a:pt x="595842" y="1628699"/>
                </a:lnTo>
                <a:lnTo>
                  <a:pt x="641292" y="1640725"/>
                </a:lnTo>
                <a:lnTo>
                  <a:pt x="687722" y="1650215"/>
                </a:lnTo>
                <a:lnTo>
                  <a:pt x="735052" y="1657090"/>
                </a:lnTo>
                <a:lnTo>
                  <a:pt x="783206" y="1661272"/>
                </a:lnTo>
                <a:lnTo>
                  <a:pt x="832103" y="1662683"/>
                </a:lnTo>
                <a:lnTo>
                  <a:pt x="881001" y="1661272"/>
                </a:lnTo>
                <a:lnTo>
                  <a:pt x="929155" y="1657090"/>
                </a:lnTo>
                <a:lnTo>
                  <a:pt x="976485" y="1650215"/>
                </a:lnTo>
                <a:lnTo>
                  <a:pt x="1022915" y="1640725"/>
                </a:lnTo>
                <a:lnTo>
                  <a:pt x="1068365" y="1628699"/>
                </a:lnTo>
                <a:lnTo>
                  <a:pt x="1112760" y="1614214"/>
                </a:lnTo>
                <a:lnTo>
                  <a:pt x="1156019" y="1597348"/>
                </a:lnTo>
                <a:lnTo>
                  <a:pt x="1198066" y="1578179"/>
                </a:lnTo>
                <a:lnTo>
                  <a:pt x="1238822" y="1556786"/>
                </a:lnTo>
                <a:lnTo>
                  <a:pt x="1278209" y="1533246"/>
                </a:lnTo>
                <a:lnTo>
                  <a:pt x="1316149" y="1507637"/>
                </a:lnTo>
                <a:lnTo>
                  <a:pt x="1352565" y="1480037"/>
                </a:lnTo>
                <a:lnTo>
                  <a:pt x="1387378" y="1450524"/>
                </a:lnTo>
                <a:lnTo>
                  <a:pt x="1420510" y="1419177"/>
                </a:lnTo>
                <a:lnTo>
                  <a:pt x="1451884" y="1386073"/>
                </a:lnTo>
                <a:lnTo>
                  <a:pt x="1481421" y="1351290"/>
                </a:lnTo>
                <a:lnTo>
                  <a:pt x="1509043" y="1314906"/>
                </a:lnTo>
                <a:lnTo>
                  <a:pt x="1534672" y="1277000"/>
                </a:lnTo>
                <a:lnTo>
                  <a:pt x="1558231" y="1237648"/>
                </a:lnTo>
                <a:lnTo>
                  <a:pt x="1579641" y="1196930"/>
                </a:lnTo>
                <a:lnTo>
                  <a:pt x="1598824" y="1154924"/>
                </a:lnTo>
                <a:lnTo>
                  <a:pt x="1615703" y="1111706"/>
                </a:lnTo>
                <a:lnTo>
                  <a:pt x="1630199" y="1067356"/>
                </a:lnTo>
                <a:lnTo>
                  <a:pt x="1642234" y="1021950"/>
                </a:lnTo>
                <a:lnTo>
                  <a:pt x="1651730" y="975568"/>
                </a:lnTo>
                <a:lnTo>
                  <a:pt x="1658610" y="928288"/>
                </a:lnTo>
                <a:lnTo>
                  <a:pt x="1662795" y="880186"/>
                </a:lnTo>
                <a:lnTo>
                  <a:pt x="1664208" y="831341"/>
                </a:lnTo>
                <a:lnTo>
                  <a:pt x="1662795" y="782497"/>
                </a:lnTo>
                <a:lnTo>
                  <a:pt x="1658610" y="734395"/>
                </a:lnTo>
                <a:lnTo>
                  <a:pt x="1651730" y="687115"/>
                </a:lnTo>
                <a:lnTo>
                  <a:pt x="1642234" y="640733"/>
                </a:lnTo>
                <a:lnTo>
                  <a:pt x="1630199" y="595327"/>
                </a:lnTo>
                <a:lnTo>
                  <a:pt x="1615703" y="550977"/>
                </a:lnTo>
                <a:lnTo>
                  <a:pt x="1598824" y="507759"/>
                </a:lnTo>
                <a:lnTo>
                  <a:pt x="1579641" y="465753"/>
                </a:lnTo>
                <a:lnTo>
                  <a:pt x="1558231" y="425035"/>
                </a:lnTo>
                <a:lnTo>
                  <a:pt x="1534672" y="385683"/>
                </a:lnTo>
                <a:lnTo>
                  <a:pt x="1509043" y="347777"/>
                </a:lnTo>
                <a:lnTo>
                  <a:pt x="1481421" y="311393"/>
                </a:lnTo>
                <a:lnTo>
                  <a:pt x="1451884" y="276610"/>
                </a:lnTo>
                <a:lnTo>
                  <a:pt x="1420510" y="243506"/>
                </a:lnTo>
                <a:lnTo>
                  <a:pt x="1387378" y="212159"/>
                </a:lnTo>
                <a:lnTo>
                  <a:pt x="1352565" y="182646"/>
                </a:lnTo>
                <a:lnTo>
                  <a:pt x="1316149" y="155046"/>
                </a:lnTo>
                <a:lnTo>
                  <a:pt x="1278209" y="129437"/>
                </a:lnTo>
                <a:lnTo>
                  <a:pt x="1238822" y="105897"/>
                </a:lnTo>
                <a:lnTo>
                  <a:pt x="1198066" y="84504"/>
                </a:lnTo>
                <a:lnTo>
                  <a:pt x="1156019" y="65335"/>
                </a:lnTo>
                <a:lnTo>
                  <a:pt x="1112760" y="48469"/>
                </a:lnTo>
                <a:lnTo>
                  <a:pt x="1068365" y="33984"/>
                </a:lnTo>
                <a:lnTo>
                  <a:pt x="1022915" y="21958"/>
                </a:lnTo>
                <a:lnTo>
                  <a:pt x="976485" y="12468"/>
                </a:lnTo>
                <a:lnTo>
                  <a:pt x="929155" y="5593"/>
                </a:lnTo>
                <a:lnTo>
                  <a:pt x="881001" y="1411"/>
                </a:lnTo>
                <a:lnTo>
                  <a:pt x="832103"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5" name="object 15">
            <a:extLst>
              <a:ext uri="{FF2B5EF4-FFF2-40B4-BE49-F238E27FC236}">
                <a16:creationId xmlns:a16="http://schemas.microsoft.com/office/drawing/2014/main" id="{201B9965-2D89-468A-BF60-EECB6CDD5D26}"/>
              </a:ext>
            </a:extLst>
          </p:cNvPr>
          <p:cNvSpPr/>
          <p:nvPr/>
        </p:nvSpPr>
        <p:spPr>
          <a:xfrm>
            <a:off x="5502843" y="3687117"/>
            <a:ext cx="710565" cy="387350"/>
          </a:xfrm>
          <a:custGeom>
            <a:avLst/>
            <a:gdLst/>
            <a:ahLst/>
            <a:cxnLst/>
            <a:rect l="l" t="t" r="r" b="b"/>
            <a:pathLst>
              <a:path w="710564" h="387350">
                <a:moveTo>
                  <a:pt x="710183" y="0"/>
                </a:moveTo>
                <a:lnTo>
                  <a:pt x="0" y="0"/>
                </a:lnTo>
                <a:lnTo>
                  <a:pt x="355091" y="387096"/>
                </a:lnTo>
                <a:lnTo>
                  <a:pt x="710183" y="0"/>
                </a:lnTo>
                <a:close/>
              </a:path>
            </a:pathLst>
          </a:custGeom>
          <a:solidFill>
            <a:srgbClr val="FCD20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6" name="object 16">
            <a:extLst>
              <a:ext uri="{FF2B5EF4-FFF2-40B4-BE49-F238E27FC236}">
                <a16:creationId xmlns:a16="http://schemas.microsoft.com/office/drawing/2014/main" id="{90092011-C3BD-4D0C-8506-E3E4E5372496}"/>
              </a:ext>
            </a:extLst>
          </p:cNvPr>
          <p:cNvSpPr/>
          <p:nvPr/>
        </p:nvSpPr>
        <p:spPr>
          <a:xfrm>
            <a:off x="7238679" y="1681533"/>
            <a:ext cx="2146300" cy="2147570"/>
          </a:xfrm>
          <a:custGeom>
            <a:avLst/>
            <a:gdLst/>
            <a:ahLst/>
            <a:cxnLst/>
            <a:rect l="l" t="t" r="r" b="b"/>
            <a:pathLst>
              <a:path w="2146300" h="2147570">
                <a:moveTo>
                  <a:pt x="1072896" y="0"/>
                </a:moveTo>
                <a:lnTo>
                  <a:pt x="1025102" y="1046"/>
                </a:lnTo>
                <a:lnTo>
                  <a:pt x="977843" y="4155"/>
                </a:lnTo>
                <a:lnTo>
                  <a:pt x="931164" y="9284"/>
                </a:lnTo>
                <a:lnTo>
                  <a:pt x="885108" y="16388"/>
                </a:lnTo>
                <a:lnTo>
                  <a:pt x="839718" y="25425"/>
                </a:lnTo>
                <a:lnTo>
                  <a:pt x="795039" y="36350"/>
                </a:lnTo>
                <a:lnTo>
                  <a:pt x="751112" y="49121"/>
                </a:lnTo>
                <a:lnTo>
                  <a:pt x="707984" y="63692"/>
                </a:lnTo>
                <a:lnTo>
                  <a:pt x="665696" y="80021"/>
                </a:lnTo>
                <a:lnTo>
                  <a:pt x="624292" y="98065"/>
                </a:lnTo>
                <a:lnTo>
                  <a:pt x="583816" y="117778"/>
                </a:lnTo>
                <a:lnTo>
                  <a:pt x="544312" y="139118"/>
                </a:lnTo>
                <a:lnTo>
                  <a:pt x="505823" y="162042"/>
                </a:lnTo>
                <a:lnTo>
                  <a:pt x="468393" y="186504"/>
                </a:lnTo>
                <a:lnTo>
                  <a:pt x="432065" y="212463"/>
                </a:lnTo>
                <a:lnTo>
                  <a:pt x="396884" y="239874"/>
                </a:lnTo>
                <a:lnTo>
                  <a:pt x="362892" y="268693"/>
                </a:lnTo>
                <a:lnTo>
                  <a:pt x="330133" y="298877"/>
                </a:lnTo>
                <a:lnTo>
                  <a:pt x="298650" y="330382"/>
                </a:lnTo>
                <a:lnTo>
                  <a:pt x="268489" y="363165"/>
                </a:lnTo>
                <a:lnTo>
                  <a:pt x="239691" y="397182"/>
                </a:lnTo>
                <a:lnTo>
                  <a:pt x="212301" y="432389"/>
                </a:lnTo>
                <a:lnTo>
                  <a:pt x="186361" y="468743"/>
                </a:lnTo>
                <a:lnTo>
                  <a:pt x="161917" y="506200"/>
                </a:lnTo>
                <a:lnTo>
                  <a:pt x="139011" y="544716"/>
                </a:lnTo>
                <a:lnTo>
                  <a:pt x="117687" y="584248"/>
                </a:lnTo>
                <a:lnTo>
                  <a:pt x="97989" y="624752"/>
                </a:lnTo>
                <a:lnTo>
                  <a:pt x="79959" y="666185"/>
                </a:lnTo>
                <a:lnTo>
                  <a:pt x="63643" y="708502"/>
                </a:lnTo>
                <a:lnTo>
                  <a:pt x="49082" y="751661"/>
                </a:lnTo>
                <a:lnTo>
                  <a:pt x="36322" y="795617"/>
                </a:lnTo>
                <a:lnTo>
                  <a:pt x="25405" y="840327"/>
                </a:lnTo>
                <a:lnTo>
                  <a:pt x="16375" y="885747"/>
                </a:lnTo>
                <a:lnTo>
                  <a:pt x="9276" y="931834"/>
                </a:lnTo>
                <a:lnTo>
                  <a:pt x="4152" y="978544"/>
                </a:lnTo>
                <a:lnTo>
                  <a:pt x="1045" y="1025833"/>
                </a:lnTo>
                <a:lnTo>
                  <a:pt x="0" y="1073657"/>
                </a:lnTo>
                <a:lnTo>
                  <a:pt x="1045" y="1121482"/>
                </a:lnTo>
                <a:lnTo>
                  <a:pt x="4152" y="1168771"/>
                </a:lnTo>
                <a:lnTo>
                  <a:pt x="9276" y="1215481"/>
                </a:lnTo>
                <a:lnTo>
                  <a:pt x="16375" y="1261568"/>
                </a:lnTo>
                <a:lnTo>
                  <a:pt x="25405" y="1306988"/>
                </a:lnTo>
                <a:lnTo>
                  <a:pt x="36322" y="1351698"/>
                </a:lnTo>
                <a:lnTo>
                  <a:pt x="49082" y="1395654"/>
                </a:lnTo>
                <a:lnTo>
                  <a:pt x="63643" y="1438813"/>
                </a:lnTo>
                <a:lnTo>
                  <a:pt x="79959" y="1481130"/>
                </a:lnTo>
                <a:lnTo>
                  <a:pt x="97989" y="1522563"/>
                </a:lnTo>
                <a:lnTo>
                  <a:pt x="117687" y="1563067"/>
                </a:lnTo>
                <a:lnTo>
                  <a:pt x="139011" y="1602599"/>
                </a:lnTo>
                <a:lnTo>
                  <a:pt x="161917" y="1641115"/>
                </a:lnTo>
                <a:lnTo>
                  <a:pt x="186361" y="1678572"/>
                </a:lnTo>
                <a:lnTo>
                  <a:pt x="212301" y="1714926"/>
                </a:lnTo>
                <a:lnTo>
                  <a:pt x="239691" y="1750133"/>
                </a:lnTo>
                <a:lnTo>
                  <a:pt x="268489" y="1784150"/>
                </a:lnTo>
                <a:lnTo>
                  <a:pt x="298650" y="1816933"/>
                </a:lnTo>
                <a:lnTo>
                  <a:pt x="330133" y="1848438"/>
                </a:lnTo>
                <a:lnTo>
                  <a:pt x="362892" y="1878622"/>
                </a:lnTo>
                <a:lnTo>
                  <a:pt x="396884" y="1907441"/>
                </a:lnTo>
                <a:lnTo>
                  <a:pt x="432065" y="1934852"/>
                </a:lnTo>
                <a:lnTo>
                  <a:pt x="468393" y="1960811"/>
                </a:lnTo>
                <a:lnTo>
                  <a:pt x="505823" y="1985273"/>
                </a:lnTo>
                <a:lnTo>
                  <a:pt x="544312" y="2008197"/>
                </a:lnTo>
                <a:lnTo>
                  <a:pt x="583816" y="2029537"/>
                </a:lnTo>
                <a:lnTo>
                  <a:pt x="624292" y="2049250"/>
                </a:lnTo>
                <a:lnTo>
                  <a:pt x="665696" y="2067294"/>
                </a:lnTo>
                <a:lnTo>
                  <a:pt x="707984" y="2083623"/>
                </a:lnTo>
                <a:lnTo>
                  <a:pt x="751112" y="2098194"/>
                </a:lnTo>
                <a:lnTo>
                  <a:pt x="795039" y="2110965"/>
                </a:lnTo>
                <a:lnTo>
                  <a:pt x="839718" y="2121890"/>
                </a:lnTo>
                <a:lnTo>
                  <a:pt x="885108" y="2130927"/>
                </a:lnTo>
                <a:lnTo>
                  <a:pt x="931164" y="2138031"/>
                </a:lnTo>
                <a:lnTo>
                  <a:pt x="977843" y="2143160"/>
                </a:lnTo>
                <a:lnTo>
                  <a:pt x="1025102" y="2146269"/>
                </a:lnTo>
                <a:lnTo>
                  <a:pt x="1072896" y="2147316"/>
                </a:lnTo>
                <a:lnTo>
                  <a:pt x="1120689" y="2146269"/>
                </a:lnTo>
                <a:lnTo>
                  <a:pt x="1167948" y="2143160"/>
                </a:lnTo>
                <a:lnTo>
                  <a:pt x="1214627" y="2138031"/>
                </a:lnTo>
                <a:lnTo>
                  <a:pt x="1260683" y="2130927"/>
                </a:lnTo>
                <a:lnTo>
                  <a:pt x="1306073" y="2121890"/>
                </a:lnTo>
                <a:lnTo>
                  <a:pt x="1350752" y="2110965"/>
                </a:lnTo>
                <a:lnTo>
                  <a:pt x="1394679" y="2098194"/>
                </a:lnTo>
                <a:lnTo>
                  <a:pt x="1437807" y="2083623"/>
                </a:lnTo>
                <a:lnTo>
                  <a:pt x="1480095" y="2067294"/>
                </a:lnTo>
                <a:lnTo>
                  <a:pt x="1521499" y="2049250"/>
                </a:lnTo>
                <a:lnTo>
                  <a:pt x="1561975" y="2029537"/>
                </a:lnTo>
                <a:lnTo>
                  <a:pt x="1601479" y="2008197"/>
                </a:lnTo>
                <a:lnTo>
                  <a:pt x="1639968" y="1985273"/>
                </a:lnTo>
                <a:lnTo>
                  <a:pt x="1677398" y="1960811"/>
                </a:lnTo>
                <a:lnTo>
                  <a:pt x="1713726" y="1934852"/>
                </a:lnTo>
                <a:lnTo>
                  <a:pt x="1748907" y="1907441"/>
                </a:lnTo>
                <a:lnTo>
                  <a:pt x="1782899" y="1878622"/>
                </a:lnTo>
                <a:lnTo>
                  <a:pt x="1815658" y="1848438"/>
                </a:lnTo>
                <a:lnTo>
                  <a:pt x="1847141" y="1816933"/>
                </a:lnTo>
                <a:lnTo>
                  <a:pt x="1877302" y="1784150"/>
                </a:lnTo>
                <a:lnTo>
                  <a:pt x="1906100" y="1750133"/>
                </a:lnTo>
                <a:lnTo>
                  <a:pt x="1933490" y="1714926"/>
                </a:lnTo>
                <a:lnTo>
                  <a:pt x="1959430" y="1678572"/>
                </a:lnTo>
                <a:lnTo>
                  <a:pt x="1983874" y="1641115"/>
                </a:lnTo>
                <a:lnTo>
                  <a:pt x="2006780" y="1602599"/>
                </a:lnTo>
                <a:lnTo>
                  <a:pt x="2028104" y="1563067"/>
                </a:lnTo>
                <a:lnTo>
                  <a:pt x="2047802" y="1522563"/>
                </a:lnTo>
                <a:lnTo>
                  <a:pt x="2065832" y="1481130"/>
                </a:lnTo>
                <a:lnTo>
                  <a:pt x="2082148" y="1438813"/>
                </a:lnTo>
                <a:lnTo>
                  <a:pt x="2096709" y="1395654"/>
                </a:lnTo>
                <a:lnTo>
                  <a:pt x="2109469" y="1351698"/>
                </a:lnTo>
                <a:lnTo>
                  <a:pt x="2120386" y="1306988"/>
                </a:lnTo>
                <a:lnTo>
                  <a:pt x="2129416" y="1261568"/>
                </a:lnTo>
                <a:lnTo>
                  <a:pt x="2136515" y="1215481"/>
                </a:lnTo>
                <a:lnTo>
                  <a:pt x="2141639" y="1168771"/>
                </a:lnTo>
                <a:lnTo>
                  <a:pt x="2144746" y="1121482"/>
                </a:lnTo>
                <a:lnTo>
                  <a:pt x="2145792" y="1073657"/>
                </a:lnTo>
                <a:lnTo>
                  <a:pt x="2144746" y="1025833"/>
                </a:lnTo>
                <a:lnTo>
                  <a:pt x="2141639" y="978544"/>
                </a:lnTo>
                <a:lnTo>
                  <a:pt x="2136515" y="931834"/>
                </a:lnTo>
                <a:lnTo>
                  <a:pt x="2129416" y="885747"/>
                </a:lnTo>
                <a:lnTo>
                  <a:pt x="2120386" y="840327"/>
                </a:lnTo>
                <a:lnTo>
                  <a:pt x="2109469" y="795617"/>
                </a:lnTo>
                <a:lnTo>
                  <a:pt x="2096709" y="751661"/>
                </a:lnTo>
                <a:lnTo>
                  <a:pt x="2082148" y="708502"/>
                </a:lnTo>
                <a:lnTo>
                  <a:pt x="2065832" y="666185"/>
                </a:lnTo>
                <a:lnTo>
                  <a:pt x="2047802" y="624752"/>
                </a:lnTo>
                <a:lnTo>
                  <a:pt x="2028104" y="584248"/>
                </a:lnTo>
                <a:lnTo>
                  <a:pt x="2006780" y="544716"/>
                </a:lnTo>
                <a:lnTo>
                  <a:pt x="1983874" y="506200"/>
                </a:lnTo>
                <a:lnTo>
                  <a:pt x="1959430" y="468743"/>
                </a:lnTo>
                <a:lnTo>
                  <a:pt x="1933490" y="432389"/>
                </a:lnTo>
                <a:lnTo>
                  <a:pt x="1906100" y="397182"/>
                </a:lnTo>
                <a:lnTo>
                  <a:pt x="1877302" y="363165"/>
                </a:lnTo>
                <a:lnTo>
                  <a:pt x="1847141" y="330382"/>
                </a:lnTo>
                <a:lnTo>
                  <a:pt x="1815658" y="298877"/>
                </a:lnTo>
                <a:lnTo>
                  <a:pt x="1782899" y="268693"/>
                </a:lnTo>
                <a:lnTo>
                  <a:pt x="1748907" y="239874"/>
                </a:lnTo>
                <a:lnTo>
                  <a:pt x="1713726" y="212463"/>
                </a:lnTo>
                <a:lnTo>
                  <a:pt x="1677398" y="186504"/>
                </a:lnTo>
                <a:lnTo>
                  <a:pt x="1639968" y="162042"/>
                </a:lnTo>
                <a:lnTo>
                  <a:pt x="1601479" y="139118"/>
                </a:lnTo>
                <a:lnTo>
                  <a:pt x="1561975" y="117778"/>
                </a:lnTo>
                <a:lnTo>
                  <a:pt x="1521499" y="98065"/>
                </a:lnTo>
                <a:lnTo>
                  <a:pt x="1480095" y="80021"/>
                </a:lnTo>
                <a:lnTo>
                  <a:pt x="1437807" y="63692"/>
                </a:lnTo>
                <a:lnTo>
                  <a:pt x="1394679" y="49121"/>
                </a:lnTo>
                <a:lnTo>
                  <a:pt x="1350752" y="36350"/>
                </a:lnTo>
                <a:lnTo>
                  <a:pt x="1306073" y="25425"/>
                </a:lnTo>
                <a:lnTo>
                  <a:pt x="1260683" y="16388"/>
                </a:lnTo>
                <a:lnTo>
                  <a:pt x="1214627" y="9284"/>
                </a:lnTo>
                <a:lnTo>
                  <a:pt x="1167948" y="4155"/>
                </a:lnTo>
                <a:lnTo>
                  <a:pt x="1120689" y="1046"/>
                </a:lnTo>
                <a:lnTo>
                  <a:pt x="1072896" y="0"/>
                </a:lnTo>
                <a:close/>
              </a:path>
            </a:pathLst>
          </a:custGeom>
          <a:solidFill>
            <a:srgbClr val="3DF9C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7" name="object 17">
            <a:extLst>
              <a:ext uri="{FF2B5EF4-FFF2-40B4-BE49-F238E27FC236}">
                <a16:creationId xmlns:a16="http://schemas.microsoft.com/office/drawing/2014/main" id="{3F07BE76-6A4D-4437-BE3D-E970C02FE768}"/>
              </a:ext>
            </a:extLst>
          </p:cNvPr>
          <p:cNvSpPr/>
          <p:nvPr/>
        </p:nvSpPr>
        <p:spPr>
          <a:xfrm>
            <a:off x="7432227" y="1876605"/>
            <a:ext cx="1840229" cy="1838705"/>
          </a:xfrm>
          <a:prstGeom prst="rect">
            <a:avLst/>
          </a:prstGeom>
          <a:blipFill>
            <a:blip r:embed="rId2"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8" name="object 18">
            <a:extLst>
              <a:ext uri="{FF2B5EF4-FFF2-40B4-BE49-F238E27FC236}">
                <a16:creationId xmlns:a16="http://schemas.microsoft.com/office/drawing/2014/main" id="{F51EEB46-38C8-41BE-AB60-1D2050EE5A3C}"/>
              </a:ext>
            </a:extLst>
          </p:cNvPr>
          <p:cNvSpPr/>
          <p:nvPr/>
        </p:nvSpPr>
        <p:spPr>
          <a:xfrm>
            <a:off x="7479470" y="1923849"/>
            <a:ext cx="1664335" cy="1663064"/>
          </a:xfrm>
          <a:custGeom>
            <a:avLst/>
            <a:gdLst/>
            <a:ahLst/>
            <a:cxnLst/>
            <a:rect l="l" t="t" r="r" b="b"/>
            <a:pathLst>
              <a:path w="1664334" h="1663064">
                <a:moveTo>
                  <a:pt x="832103" y="0"/>
                </a:moveTo>
                <a:lnTo>
                  <a:pt x="783206" y="1411"/>
                </a:lnTo>
                <a:lnTo>
                  <a:pt x="735052" y="5593"/>
                </a:lnTo>
                <a:lnTo>
                  <a:pt x="687722" y="12468"/>
                </a:lnTo>
                <a:lnTo>
                  <a:pt x="641292" y="21958"/>
                </a:lnTo>
                <a:lnTo>
                  <a:pt x="595842" y="33984"/>
                </a:lnTo>
                <a:lnTo>
                  <a:pt x="551447" y="48469"/>
                </a:lnTo>
                <a:lnTo>
                  <a:pt x="508188" y="65335"/>
                </a:lnTo>
                <a:lnTo>
                  <a:pt x="466141" y="84504"/>
                </a:lnTo>
                <a:lnTo>
                  <a:pt x="425385" y="105897"/>
                </a:lnTo>
                <a:lnTo>
                  <a:pt x="385998" y="129437"/>
                </a:lnTo>
                <a:lnTo>
                  <a:pt x="348058" y="155046"/>
                </a:lnTo>
                <a:lnTo>
                  <a:pt x="311642" y="182646"/>
                </a:lnTo>
                <a:lnTo>
                  <a:pt x="276829" y="212159"/>
                </a:lnTo>
                <a:lnTo>
                  <a:pt x="243697" y="243506"/>
                </a:lnTo>
                <a:lnTo>
                  <a:pt x="212323" y="276610"/>
                </a:lnTo>
                <a:lnTo>
                  <a:pt x="182786" y="311393"/>
                </a:lnTo>
                <a:lnTo>
                  <a:pt x="155164" y="347777"/>
                </a:lnTo>
                <a:lnTo>
                  <a:pt x="129535" y="385683"/>
                </a:lnTo>
                <a:lnTo>
                  <a:pt x="105976" y="425035"/>
                </a:lnTo>
                <a:lnTo>
                  <a:pt x="84566" y="465753"/>
                </a:lnTo>
                <a:lnTo>
                  <a:pt x="65383" y="507759"/>
                </a:lnTo>
                <a:lnTo>
                  <a:pt x="48504" y="550977"/>
                </a:lnTo>
                <a:lnTo>
                  <a:pt x="34008" y="595327"/>
                </a:lnTo>
                <a:lnTo>
                  <a:pt x="21973" y="640733"/>
                </a:lnTo>
                <a:lnTo>
                  <a:pt x="12477" y="687115"/>
                </a:lnTo>
                <a:lnTo>
                  <a:pt x="5597" y="734395"/>
                </a:lnTo>
                <a:lnTo>
                  <a:pt x="1412" y="782497"/>
                </a:lnTo>
                <a:lnTo>
                  <a:pt x="0" y="831341"/>
                </a:lnTo>
                <a:lnTo>
                  <a:pt x="1412" y="880186"/>
                </a:lnTo>
                <a:lnTo>
                  <a:pt x="5597" y="928288"/>
                </a:lnTo>
                <a:lnTo>
                  <a:pt x="12477" y="975568"/>
                </a:lnTo>
                <a:lnTo>
                  <a:pt x="21973" y="1021950"/>
                </a:lnTo>
                <a:lnTo>
                  <a:pt x="34008" y="1067356"/>
                </a:lnTo>
                <a:lnTo>
                  <a:pt x="48504" y="1111706"/>
                </a:lnTo>
                <a:lnTo>
                  <a:pt x="65383" y="1154924"/>
                </a:lnTo>
                <a:lnTo>
                  <a:pt x="84566" y="1196930"/>
                </a:lnTo>
                <a:lnTo>
                  <a:pt x="105976" y="1237648"/>
                </a:lnTo>
                <a:lnTo>
                  <a:pt x="129535" y="1277000"/>
                </a:lnTo>
                <a:lnTo>
                  <a:pt x="155164" y="1314906"/>
                </a:lnTo>
                <a:lnTo>
                  <a:pt x="182786" y="1351290"/>
                </a:lnTo>
                <a:lnTo>
                  <a:pt x="212323" y="1386073"/>
                </a:lnTo>
                <a:lnTo>
                  <a:pt x="243697" y="1419177"/>
                </a:lnTo>
                <a:lnTo>
                  <a:pt x="276829" y="1450524"/>
                </a:lnTo>
                <a:lnTo>
                  <a:pt x="311642" y="1480037"/>
                </a:lnTo>
                <a:lnTo>
                  <a:pt x="348058" y="1507637"/>
                </a:lnTo>
                <a:lnTo>
                  <a:pt x="385998" y="1533246"/>
                </a:lnTo>
                <a:lnTo>
                  <a:pt x="425385" y="1556786"/>
                </a:lnTo>
                <a:lnTo>
                  <a:pt x="466141" y="1578179"/>
                </a:lnTo>
                <a:lnTo>
                  <a:pt x="508188" y="1597348"/>
                </a:lnTo>
                <a:lnTo>
                  <a:pt x="551447" y="1614214"/>
                </a:lnTo>
                <a:lnTo>
                  <a:pt x="595842" y="1628699"/>
                </a:lnTo>
                <a:lnTo>
                  <a:pt x="641292" y="1640725"/>
                </a:lnTo>
                <a:lnTo>
                  <a:pt x="687722" y="1650215"/>
                </a:lnTo>
                <a:lnTo>
                  <a:pt x="735052" y="1657090"/>
                </a:lnTo>
                <a:lnTo>
                  <a:pt x="783206" y="1661272"/>
                </a:lnTo>
                <a:lnTo>
                  <a:pt x="832103" y="1662683"/>
                </a:lnTo>
                <a:lnTo>
                  <a:pt x="881001" y="1661272"/>
                </a:lnTo>
                <a:lnTo>
                  <a:pt x="929155" y="1657090"/>
                </a:lnTo>
                <a:lnTo>
                  <a:pt x="976485" y="1650215"/>
                </a:lnTo>
                <a:lnTo>
                  <a:pt x="1022915" y="1640725"/>
                </a:lnTo>
                <a:lnTo>
                  <a:pt x="1068365" y="1628699"/>
                </a:lnTo>
                <a:lnTo>
                  <a:pt x="1112760" y="1614214"/>
                </a:lnTo>
                <a:lnTo>
                  <a:pt x="1156019" y="1597348"/>
                </a:lnTo>
                <a:lnTo>
                  <a:pt x="1198066" y="1578179"/>
                </a:lnTo>
                <a:lnTo>
                  <a:pt x="1238822" y="1556786"/>
                </a:lnTo>
                <a:lnTo>
                  <a:pt x="1278209" y="1533246"/>
                </a:lnTo>
                <a:lnTo>
                  <a:pt x="1316149" y="1507637"/>
                </a:lnTo>
                <a:lnTo>
                  <a:pt x="1352565" y="1480037"/>
                </a:lnTo>
                <a:lnTo>
                  <a:pt x="1387378" y="1450524"/>
                </a:lnTo>
                <a:lnTo>
                  <a:pt x="1420510" y="1419177"/>
                </a:lnTo>
                <a:lnTo>
                  <a:pt x="1451884" y="1386073"/>
                </a:lnTo>
                <a:lnTo>
                  <a:pt x="1481421" y="1351290"/>
                </a:lnTo>
                <a:lnTo>
                  <a:pt x="1509043" y="1314906"/>
                </a:lnTo>
                <a:lnTo>
                  <a:pt x="1534672" y="1277000"/>
                </a:lnTo>
                <a:lnTo>
                  <a:pt x="1558231" y="1237648"/>
                </a:lnTo>
                <a:lnTo>
                  <a:pt x="1579641" y="1196930"/>
                </a:lnTo>
                <a:lnTo>
                  <a:pt x="1598824" y="1154924"/>
                </a:lnTo>
                <a:lnTo>
                  <a:pt x="1615703" y="1111706"/>
                </a:lnTo>
                <a:lnTo>
                  <a:pt x="1630199" y="1067356"/>
                </a:lnTo>
                <a:lnTo>
                  <a:pt x="1642234" y="1021950"/>
                </a:lnTo>
                <a:lnTo>
                  <a:pt x="1651730" y="975568"/>
                </a:lnTo>
                <a:lnTo>
                  <a:pt x="1658610" y="928288"/>
                </a:lnTo>
                <a:lnTo>
                  <a:pt x="1662795" y="880186"/>
                </a:lnTo>
                <a:lnTo>
                  <a:pt x="1664207" y="831341"/>
                </a:lnTo>
                <a:lnTo>
                  <a:pt x="1662795" y="782497"/>
                </a:lnTo>
                <a:lnTo>
                  <a:pt x="1658610" y="734395"/>
                </a:lnTo>
                <a:lnTo>
                  <a:pt x="1651730" y="687115"/>
                </a:lnTo>
                <a:lnTo>
                  <a:pt x="1642234" y="640733"/>
                </a:lnTo>
                <a:lnTo>
                  <a:pt x="1630199" y="595327"/>
                </a:lnTo>
                <a:lnTo>
                  <a:pt x="1615703" y="550977"/>
                </a:lnTo>
                <a:lnTo>
                  <a:pt x="1598824" y="507759"/>
                </a:lnTo>
                <a:lnTo>
                  <a:pt x="1579641" y="465753"/>
                </a:lnTo>
                <a:lnTo>
                  <a:pt x="1558231" y="425035"/>
                </a:lnTo>
                <a:lnTo>
                  <a:pt x="1534672" y="385683"/>
                </a:lnTo>
                <a:lnTo>
                  <a:pt x="1509043" y="347777"/>
                </a:lnTo>
                <a:lnTo>
                  <a:pt x="1481421" y="311393"/>
                </a:lnTo>
                <a:lnTo>
                  <a:pt x="1451884" y="276610"/>
                </a:lnTo>
                <a:lnTo>
                  <a:pt x="1420510" y="243506"/>
                </a:lnTo>
                <a:lnTo>
                  <a:pt x="1387378" y="212159"/>
                </a:lnTo>
                <a:lnTo>
                  <a:pt x="1352565" y="182646"/>
                </a:lnTo>
                <a:lnTo>
                  <a:pt x="1316149" y="155046"/>
                </a:lnTo>
                <a:lnTo>
                  <a:pt x="1278209" y="129437"/>
                </a:lnTo>
                <a:lnTo>
                  <a:pt x="1238822" y="105897"/>
                </a:lnTo>
                <a:lnTo>
                  <a:pt x="1198066" y="84504"/>
                </a:lnTo>
                <a:lnTo>
                  <a:pt x="1156019" y="65335"/>
                </a:lnTo>
                <a:lnTo>
                  <a:pt x="1112760" y="48469"/>
                </a:lnTo>
                <a:lnTo>
                  <a:pt x="1068365" y="33984"/>
                </a:lnTo>
                <a:lnTo>
                  <a:pt x="1022915" y="21958"/>
                </a:lnTo>
                <a:lnTo>
                  <a:pt x="976485" y="12468"/>
                </a:lnTo>
                <a:lnTo>
                  <a:pt x="929155" y="5593"/>
                </a:lnTo>
                <a:lnTo>
                  <a:pt x="881001" y="1411"/>
                </a:lnTo>
                <a:lnTo>
                  <a:pt x="832103"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09" name="object 19">
            <a:extLst>
              <a:ext uri="{FF2B5EF4-FFF2-40B4-BE49-F238E27FC236}">
                <a16:creationId xmlns:a16="http://schemas.microsoft.com/office/drawing/2014/main" id="{A3202AE3-1C3E-4918-BDE0-B84BF7C01EC6}"/>
              </a:ext>
            </a:extLst>
          </p:cNvPr>
          <p:cNvSpPr/>
          <p:nvPr/>
        </p:nvSpPr>
        <p:spPr>
          <a:xfrm>
            <a:off x="7956482" y="3682544"/>
            <a:ext cx="710565" cy="387350"/>
          </a:xfrm>
          <a:custGeom>
            <a:avLst/>
            <a:gdLst/>
            <a:ahLst/>
            <a:cxnLst/>
            <a:rect l="l" t="t" r="r" b="b"/>
            <a:pathLst>
              <a:path w="710565" h="387350">
                <a:moveTo>
                  <a:pt x="710184" y="0"/>
                </a:moveTo>
                <a:lnTo>
                  <a:pt x="0" y="0"/>
                </a:lnTo>
                <a:lnTo>
                  <a:pt x="355092" y="387096"/>
                </a:lnTo>
                <a:lnTo>
                  <a:pt x="710184" y="0"/>
                </a:lnTo>
                <a:close/>
              </a:path>
            </a:pathLst>
          </a:custGeom>
          <a:solidFill>
            <a:srgbClr val="3DF9C5"/>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0" name="object 20">
            <a:extLst>
              <a:ext uri="{FF2B5EF4-FFF2-40B4-BE49-F238E27FC236}">
                <a16:creationId xmlns:a16="http://schemas.microsoft.com/office/drawing/2014/main" id="{115CEDD8-4526-4A4E-AEB5-FCC4935862DA}"/>
              </a:ext>
            </a:extLst>
          </p:cNvPr>
          <p:cNvSpPr/>
          <p:nvPr/>
        </p:nvSpPr>
        <p:spPr>
          <a:xfrm>
            <a:off x="3237417" y="4177083"/>
            <a:ext cx="335280" cy="335280"/>
          </a:xfrm>
          <a:custGeom>
            <a:avLst/>
            <a:gdLst/>
            <a:ahLst/>
            <a:cxnLst/>
            <a:rect l="l" t="t" r="r" b="b"/>
            <a:pathLst>
              <a:path w="335279" h="335279">
                <a:moveTo>
                  <a:pt x="0" y="167639"/>
                </a:moveTo>
                <a:lnTo>
                  <a:pt x="5988" y="123075"/>
                </a:lnTo>
                <a:lnTo>
                  <a:pt x="22888" y="83029"/>
                </a:lnTo>
                <a:lnTo>
                  <a:pt x="49101" y="49101"/>
                </a:lnTo>
                <a:lnTo>
                  <a:pt x="83029" y="22888"/>
                </a:lnTo>
                <a:lnTo>
                  <a:pt x="123075" y="5988"/>
                </a:lnTo>
                <a:lnTo>
                  <a:pt x="167639" y="0"/>
                </a:lnTo>
                <a:lnTo>
                  <a:pt x="212204" y="5988"/>
                </a:lnTo>
                <a:lnTo>
                  <a:pt x="252250" y="22888"/>
                </a:lnTo>
                <a:lnTo>
                  <a:pt x="286178" y="49101"/>
                </a:lnTo>
                <a:lnTo>
                  <a:pt x="312391" y="83029"/>
                </a:lnTo>
                <a:lnTo>
                  <a:pt x="329291" y="123075"/>
                </a:lnTo>
                <a:lnTo>
                  <a:pt x="335279" y="167639"/>
                </a:lnTo>
                <a:lnTo>
                  <a:pt x="329291" y="212204"/>
                </a:lnTo>
                <a:lnTo>
                  <a:pt x="312391" y="252250"/>
                </a:lnTo>
                <a:lnTo>
                  <a:pt x="286178" y="286178"/>
                </a:lnTo>
                <a:lnTo>
                  <a:pt x="252250" y="312391"/>
                </a:lnTo>
                <a:lnTo>
                  <a:pt x="212204" y="329291"/>
                </a:lnTo>
                <a:lnTo>
                  <a:pt x="167639" y="335279"/>
                </a:lnTo>
                <a:lnTo>
                  <a:pt x="123075" y="329291"/>
                </a:lnTo>
                <a:lnTo>
                  <a:pt x="83029" y="312391"/>
                </a:lnTo>
                <a:lnTo>
                  <a:pt x="49101" y="286178"/>
                </a:lnTo>
                <a:lnTo>
                  <a:pt x="22888" y="252250"/>
                </a:lnTo>
                <a:lnTo>
                  <a:pt x="5988" y="212204"/>
                </a:lnTo>
                <a:lnTo>
                  <a:pt x="0" y="167639"/>
                </a:lnTo>
                <a:close/>
              </a:path>
            </a:pathLst>
          </a:custGeom>
          <a:ln w="28955">
            <a:solidFill>
              <a:srgbClr val="F9F8F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1" name="object 21">
            <a:extLst>
              <a:ext uri="{FF2B5EF4-FFF2-40B4-BE49-F238E27FC236}">
                <a16:creationId xmlns:a16="http://schemas.microsoft.com/office/drawing/2014/main" id="{314F6B1D-32EF-4A5D-B3E4-F5A170C684A9}"/>
              </a:ext>
            </a:extLst>
          </p:cNvPr>
          <p:cNvSpPr/>
          <p:nvPr/>
        </p:nvSpPr>
        <p:spPr>
          <a:xfrm>
            <a:off x="3286946" y="4226612"/>
            <a:ext cx="237743" cy="237743"/>
          </a:xfrm>
          <a:prstGeom prst="rect">
            <a:avLst/>
          </a:prstGeom>
          <a:blipFill>
            <a:blip r:embed="rId3"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2" name="object 22">
            <a:extLst>
              <a:ext uri="{FF2B5EF4-FFF2-40B4-BE49-F238E27FC236}">
                <a16:creationId xmlns:a16="http://schemas.microsoft.com/office/drawing/2014/main" id="{A0528F2B-7018-4EE6-A6FB-AD3F7CC69857}"/>
              </a:ext>
            </a:extLst>
          </p:cNvPr>
          <p:cNvSpPr/>
          <p:nvPr/>
        </p:nvSpPr>
        <p:spPr>
          <a:xfrm>
            <a:off x="8144696" y="4155747"/>
            <a:ext cx="335280" cy="335280"/>
          </a:xfrm>
          <a:custGeom>
            <a:avLst/>
            <a:gdLst/>
            <a:ahLst/>
            <a:cxnLst/>
            <a:rect l="l" t="t" r="r" b="b"/>
            <a:pathLst>
              <a:path w="335279" h="335279">
                <a:moveTo>
                  <a:pt x="0" y="167640"/>
                </a:moveTo>
                <a:lnTo>
                  <a:pt x="5988" y="123075"/>
                </a:lnTo>
                <a:lnTo>
                  <a:pt x="22888" y="83029"/>
                </a:lnTo>
                <a:lnTo>
                  <a:pt x="49101" y="49101"/>
                </a:lnTo>
                <a:lnTo>
                  <a:pt x="83029" y="22888"/>
                </a:lnTo>
                <a:lnTo>
                  <a:pt x="123075" y="5988"/>
                </a:lnTo>
                <a:lnTo>
                  <a:pt x="167640" y="0"/>
                </a:lnTo>
                <a:lnTo>
                  <a:pt x="212204" y="5988"/>
                </a:lnTo>
                <a:lnTo>
                  <a:pt x="252250" y="22888"/>
                </a:lnTo>
                <a:lnTo>
                  <a:pt x="286178" y="49101"/>
                </a:lnTo>
                <a:lnTo>
                  <a:pt x="312391" y="83029"/>
                </a:lnTo>
                <a:lnTo>
                  <a:pt x="329291" y="123075"/>
                </a:lnTo>
                <a:lnTo>
                  <a:pt x="335279" y="167640"/>
                </a:lnTo>
                <a:lnTo>
                  <a:pt x="329291" y="212204"/>
                </a:lnTo>
                <a:lnTo>
                  <a:pt x="312391" y="252250"/>
                </a:lnTo>
                <a:lnTo>
                  <a:pt x="286178" y="286178"/>
                </a:lnTo>
                <a:lnTo>
                  <a:pt x="252250" y="312391"/>
                </a:lnTo>
                <a:lnTo>
                  <a:pt x="212204" y="329291"/>
                </a:lnTo>
                <a:lnTo>
                  <a:pt x="167640" y="335280"/>
                </a:lnTo>
                <a:lnTo>
                  <a:pt x="123075" y="329291"/>
                </a:lnTo>
                <a:lnTo>
                  <a:pt x="83029" y="312391"/>
                </a:lnTo>
                <a:lnTo>
                  <a:pt x="49101" y="286178"/>
                </a:lnTo>
                <a:lnTo>
                  <a:pt x="22888" y="252250"/>
                </a:lnTo>
                <a:lnTo>
                  <a:pt x="5988" y="212204"/>
                </a:lnTo>
                <a:lnTo>
                  <a:pt x="0" y="167640"/>
                </a:lnTo>
                <a:close/>
              </a:path>
            </a:pathLst>
          </a:custGeom>
          <a:ln w="28955">
            <a:solidFill>
              <a:srgbClr val="F9F8F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3" name="object 23">
            <a:extLst>
              <a:ext uri="{FF2B5EF4-FFF2-40B4-BE49-F238E27FC236}">
                <a16:creationId xmlns:a16="http://schemas.microsoft.com/office/drawing/2014/main" id="{2C15D431-E978-496F-8858-8B955992028C}"/>
              </a:ext>
            </a:extLst>
          </p:cNvPr>
          <p:cNvSpPr/>
          <p:nvPr/>
        </p:nvSpPr>
        <p:spPr>
          <a:xfrm>
            <a:off x="8194227" y="4203753"/>
            <a:ext cx="237744" cy="237743"/>
          </a:xfrm>
          <a:prstGeom prst="rect">
            <a:avLst/>
          </a:prstGeom>
          <a:blipFill>
            <a:blip r:embed="rId4"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4" name="object 24">
            <a:extLst>
              <a:ext uri="{FF2B5EF4-FFF2-40B4-BE49-F238E27FC236}">
                <a16:creationId xmlns:a16="http://schemas.microsoft.com/office/drawing/2014/main" id="{E19B868E-1DC6-4E48-AFB6-6FF1557451B6}"/>
              </a:ext>
            </a:extLst>
          </p:cNvPr>
          <p:cNvSpPr/>
          <p:nvPr/>
        </p:nvSpPr>
        <p:spPr>
          <a:xfrm>
            <a:off x="3572696" y="4323386"/>
            <a:ext cx="4572000" cy="22225"/>
          </a:xfrm>
          <a:custGeom>
            <a:avLst/>
            <a:gdLst/>
            <a:ahLst/>
            <a:cxnLst/>
            <a:rect l="l" t="t" r="r" b="b"/>
            <a:pathLst>
              <a:path w="4572000" h="22225">
                <a:moveTo>
                  <a:pt x="0" y="21843"/>
                </a:moveTo>
                <a:lnTo>
                  <a:pt x="4571492" y="0"/>
                </a:lnTo>
              </a:path>
            </a:pathLst>
          </a:custGeom>
          <a:ln w="28956">
            <a:solidFill>
              <a:srgbClr val="F9F8F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5" name="object 25">
            <a:extLst>
              <a:ext uri="{FF2B5EF4-FFF2-40B4-BE49-F238E27FC236}">
                <a16:creationId xmlns:a16="http://schemas.microsoft.com/office/drawing/2014/main" id="{FE2C19D1-BC50-4C24-A929-70494D544683}"/>
              </a:ext>
            </a:extLst>
          </p:cNvPr>
          <p:cNvSpPr/>
          <p:nvPr/>
        </p:nvSpPr>
        <p:spPr>
          <a:xfrm>
            <a:off x="5691057" y="4155747"/>
            <a:ext cx="335280" cy="335280"/>
          </a:xfrm>
          <a:custGeom>
            <a:avLst/>
            <a:gdLst/>
            <a:ahLst/>
            <a:cxnLst/>
            <a:rect l="l" t="t" r="r" b="b"/>
            <a:pathLst>
              <a:path w="335279" h="335279">
                <a:moveTo>
                  <a:pt x="167639" y="0"/>
                </a:moveTo>
                <a:lnTo>
                  <a:pt x="123075" y="5988"/>
                </a:lnTo>
                <a:lnTo>
                  <a:pt x="83029" y="22888"/>
                </a:lnTo>
                <a:lnTo>
                  <a:pt x="49101" y="49101"/>
                </a:lnTo>
                <a:lnTo>
                  <a:pt x="22888" y="83029"/>
                </a:lnTo>
                <a:lnTo>
                  <a:pt x="5988" y="123075"/>
                </a:lnTo>
                <a:lnTo>
                  <a:pt x="0" y="167640"/>
                </a:lnTo>
                <a:lnTo>
                  <a:pt x="5988" y="212204"/>
                </a:lnTo>
                <a:lnTo>
                  <a:pt x="22888" y="252250"/>
                </a:lnTo>
                <a:lnTo>
                  <a:pt x="49101" y="286178"/>
                </a:lnTo>
                <a:lnTo>
                  <a:pt x="83029" y="312391"/>
                </a:lnTo>
                <a:lnTo>
                  <a:pt x="123075" y="329291"/>
                </a:lnTo>
                <a:lnTo>
                  <a:pt x="167639" y="335280"/>
                </a:lnTo>
                <a:lnTo>
                  <a:pt x="212204" y="329291"/>
                </a:lnTo>
                <a:lnTo>
                  <a:pt x="252250" y="312391"/>
                </a:lnTo>
                <a:lnTo>
                  <a:pt x="286178" y="286178"/>
                </a:lnTo>
                <a:lnTo>
                  <a:pt x="312391" y="252250"/>
                </a:lnTo>
                <a:lnTo>
                  <a:pt x="329291" y="212204"/>
                </a:lnTo>
                <a:lnTo>
                  <a:pt x="335279" y="167640"/>
                </a:lnTo>
                <a:lnTo>
                  <a:pt x="329291" y="123075"/>
                </a:lnTo>
                <a:lnTo>
                  <a:pt x="312391" y="83029"/>
                </a:lnTo>
                <a:lnTo>
                  <a:pt x="286178" y="49101"/>
                </a:lnTo>
                <a:lnTo>
                  <a:pt x="252250" y="22888"/>
                </a:lnTo>
                <a:lnTo>
                  <a:pt x="212204" y="5988"/>
                </a:lnTo>
                <a:lnTo>
                  <a:pt x="167639" y="0"/>
                </a:lnTo>
                <a:close/>
              </a:path>
            </a:pathLst>
          </a:custGeom>
          <a:solidFill>
            <a:srgbClr val="FFFFF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6" name="object 26">
            <a:extLst>
              <a:ext uri="{FF2B5EF4-FFF2-40B4-BE49-F238E27FC236}">
                <a16:creationId xmlns:a16="http://schemas.microsoft.com/office/drawing/2014/main" id="{E8AF9006-7335-46BB-B40B-EC425A62F329}"/>
              </a:ext>
            </a:extLst>
          </p:cNvPr>
          <p:cNvSpPr/>
          <p:nvPr/>
        </p:nvSpPr>
        <p:spPr>
          <a:xfrm>
            <a:off x="5691057" y="4155747"/>
            <a:ext cx="335280" cy="335280"/>
          </a:xfrm>
          <a:custGeom>
            <a:avLst/>
            <a:gdLst/>
            <a:ahLst/>
            <a:cxnLst/>
            <a:rect l="l" t="t" r="r" b="b"/>
            <a:pathLst>
              <a:path w="335279" h="335279">
                <a:moveTo>
                  <a:pt x="0" y="167640"/>
                </a:moveTo>
                <a:lnTo>
                  <a:pt x="5988" y="123075"/>
                </a:lnTo>
                <a:lnTo>
                  <a:pt x="22888" y="83029"/>
                </a:lnTo>
                <a:lnTo>
                  <a:pt x="49101" y="49101"/>
                </a:lnTo>
                <a:lnTo>
                  <a:pt x="83029" y="22888"/>
                </a:lnTo>
                <a:lnTo>
                  <a:pt x="123075" y="5988"/>
                </a:lnTo>
                <a:lnTo>
                  <a:pt x="167639" y="0"/>
                </a:lnTo>
                <a:lnTo>
                  <a:pt x="212204" y="5988"/>
                </a:lnTo>
                <a:lnTo>
                  <a:pt x="252250" y="22888"/>
                </a:lnTo>
                <a:lnTo>
                  <a:pt x="286178" y="49101"/>
                </a:lnTo>
                <a:lnTo>
                  <a:pt x="312391" y="83029"/>
                </a:lnTo>
                <a:lnTo>
                  <a:pt x="329291" y="123075"/>
                </a:lnTo>
                <a:lnTo>
                  <a:pt x="335279" y="167640"/>
                </a:lnTo>
                <a:lnTo>
                  <a:pt x="329291" y="212204"/>
                </a:lnTo>
                <a:lnTo>
                  <a:pt x="312391" y="252250"/>
                </a:lnTo>
                <a:lnTo>
                  <a:pt x="286178" y="286178"/>
                </a:lnTo>
                <a:lnTo>
                  <a:pt x="252250" y="312391"/>
                </a:lnTo>
                <a:lnTo>
                  <a:pt x="212204" y="329291"/>
                </a:lnTo>
                <a:lnTo>
                  <a:pt x="167639" y="335280"/>
                </a:lnTo>
                <a:lnTo>
                  <a:pt x="123075" y="329291"/>
                </a:lnTo>
                <a:lnTo>
                  <a:pt x="83029" y="312391"/>
                </a:lnTo>
                <a:lnTo>
                  <a:pt x="49101" y="286178"/>
                </a:lnTo>
                <a:lnTo>
                  <a:pt x="22888" y="252250"/>
                </a:lnTo>
                <a:lnTo>
                  <a:pt x="5988" y="212204"/>
                </a:lnTo>
                <a:lnTo>
                  <a:pt x="0" y="167640"/>
                </a:lnTo>
                <a:close/>
              </a:path>
            </a:pathLst>
          </a:custGeom>
          <a:ln w="28955">
            <a:solidFill>
              <a:srgbClr val="F9F8F8"/>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7" name="object 27">
            <a:extLst>
              <a:ext uri="{FF2B5EF4-FFF2-40B4-BE49-F238E27FC236}">
                <a16:creationId xmlns:a16="http://schemas.microsoft.com/office/drawing/2014/main" id="{A937DC48-1FA6-4EBC-857F-C97BE70EC562}"/>
              </a:ext>
            </a:extLst>
          </p:cNvPr>
          <p:cNvSpPr/>
          <p:nvPr/>
        </p:nvSpPr>
        <p:spPr>
          <a:xfrm>
            <a:off x="5740587" y="4203753"/>
            <a:ext cx="237743" cy="237743"/>
          </a:xfrm>
          <a:prstGeom prst="rect">
            <a:avLst/>
          </a:prstGeom>
          <a:blipFill>
            <a:blip r:embed="rId5"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8" name="object 28">
            <a:extLst>
              <a:ext uri="{FF2B5EF4-FFF2-40B4-BE49-F238E27FC236}">
                <a16:creationId xmlns:a16="http://schemas.microsoft.com/office/drawing/2014/main" id="{4C247645-9EE7-4704-8B1D-C55100942899}"/>
              </a:ext>
            </a:extLst>
          </p:cNvPr>
          <p:cNvSpPr/>
          <p:nvPr/>
        </p:nvSpPr>
        <p:spPr>
          <a:xfrm>
            <a:off x="3378901" y="2531813"/>
            <a:ext cx="52069" cy="52069"/>
          </a:xfrm>
          <a:custGeom>
            <a:avLst/>
            <a:gdLst/>
            <a:ahLst/>
            <a:cxnLst/>
            <a:rect l="l" t="t" r="r" b="b"/>
            <a:pathLst>
              <a:path w="52070" h="52069">
                <a:moveTo>
                  <a:pt x="25930" y="0"/>
                </a:moveTo>
                <a:lnTo>
                  <a:pt x="15839" y="2030"/>
                </a:lnTo>
                <a:lnTo>
                  <a:pt x="7596" y="7569"/>
                </a:lnTo>
                <a:lnTo>
                  <a:pt x="2038" y="15785"/>
                </a:lnTo>
                <a:lnTo>
                  <a:pt x="0" y="25849"/>
                </a:lnTo>
                <a:lnTo>
                  <a:pt x="2038" y="35909"/>
                </a:lnTo>
                <a:lnTo>
                  <a:pt x="7596" y="44125"/>
                </a:lnTo>
                <a:lnTo>
                  <a:pt x="15839" y="49666"/>
                </a:lnTo>
                <a:lnTo>
                  <a:pt x="25930" y="51699"/>
                </a:lnTo>
                <a:lnTo>
                  <a:pt x="36021" y="49666"/>
                </a:lnTo>
                <a:lnTo>
                  <a:pt x="44263" y="44125"/>
                </a:lnTo>
                <a:lnTo>
                  <a:pt x="49822" y="35909"/>
                </a:lnTo>
                <a:lnTo>
                  <a:pt x="51860" y="25849"/>
                </a:lnTo>
                <a:lnTo>
                  <a:pt x="49822" y="15785"/>
                </a:lnTo>
                <a:lnTo>
                  <a:pt x="44263" y="7569"/>
                </a:lnTo>
                <a:lnTo>
                  <a:pt x="36021" y="2030"/>
                </a:lnTo>
                <a:lnTo>
                  <a:pt x="25930" y="0"/>
                </a:lnTo>
                <a:close/>
              </a:path>
            </a:pathLst>
          </a:custGeom>
          <a:solidFill>
            <a:srgbClr val="66666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9" name="object 29">
            <a:extLst>
              <a:ext uri="{FF2B5EF4-FFF2-40B4-BE49-F238E27FC236}">
                <a16:creationId xmlns:a16="http://schemas.microsoft.com/office/drawing/2014/main" id="{C8757922-1A8C-47B1-B318-D8E7184D8769}"/>
              </a:ext>
            </a:extLst>
          </p:cNvPr>
          <p:cNvSpPr/>
          <p:nvPr/>
        </p:nvSpPr>
        <p:spPr>
          <a:xfrm>
            <a:off x="3378901" y="3048804"/>
            <a:ext cx="52069" cy="52069"/>
          </a:xfrm>
          <a:custGeom>
            <a:avLst/>
            <a:gdLst/>
            <a:ahLst/>
            <a:cxnLst/>
            <a:rect l="l" t="t" r="r" b="b"/>
            <a:pathLst>
              <a:path w="52070" h="52070">
                <a:moveTo>
                  <a:pt x="25930" y="0"/>
                </a:moveTo>
                <a:lnTo>
                  <a:pt x="15839" y="2030"/>
                </a:lnTo>
                <a:lnTo>
                  <a:pt x="7596" y="7569"/>
                </a:lnTo>
                <a:lnTo>
                  <a:pt x="2038" y="15785"/>
                </a:lnTo>
                <a:lnTo>
                  <a:pt x="0" y="25849"/>
                </a:lnTo>
                <a:lnTo>
                  <a:pt x="2038" y="35909"/>
                </a:lnTo>
                <a:lnTo>
                  <a:pt x="7596" y="44125"/>
                </a:lnTo>
                <a:lnTo>
                  <a:pt x="15839" y="49666"/>
                </a:lnTo>
                <a:lnTo>
                  <a:pt x="25930" y="51699"/>
                </a:lnTo>
                <a:lnTo>
                  <a:pt x="36021" y="49666"/>
                </a:lnTo>
                <a:lnTo>
                  <a:pt x="44263" y="44125"/>
                </a:lnTo>
                <a:lnTo>
                  <a:pt x="49822" y="35909"/>
                </a:lnTo>
                <a:lnTo>
                  <a:pt x="51860" y="25849"/>
                </a:lnTo>
                <a:lnTo>
                  <a:pt x="49822" y="15785"/>
                </a:lnTo>
                <a:lnTo>
                  <a:pt x="44263" y="7569"/>
                </a:lnTo>
                <a:lnTo>
                  <a:pt x="36021" y="2030"/>
                </a:lnTo>
                <a:lnTo>
                  <a:pt x="25930" y="0"/>
                </a:lnTo>
                <a:close/>
              </a:path>
            </a:pathLst>
          </a:custGeom>
          <a:solidFill>
            <a:srgbClr val="66666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0" name="object 30">
            <a:extLst>
              <a:ext uri="{FF2B5EF4-FFF2-40B4-BE49-F238E27FC236}">
                <a16:creationId xmlns:a16="http://schemas.microsoft.com/office/drawing/2014/main" id="{653AEE68-7FE6-4AB4-B3C6-70F0596079C4}"/>
              </a:ext>
            </a:extLst>
          </p:cNvPr>
          <p:cNvSpPr/>
          <p:nvPr/>
        </p:nvSpPr>
        <p:spPr>
          <a:xfrm>
            <a:off x="3638205" y="2777384"/>
            <a:ext cx="52069" cy="52069"/>
          </a:xfrm>
          <a:custGeom>
            <a:avLst/>
            <a:gdLst/>
            <a:ahLst/>
            <a:cxnLst/>
            <a:rect l="l" t="t" r="r" b="b"/>
            <a:pathLst>
              <a:path w="52070" h="52069">
                <a:moveTo>
                  <a:pt x="25930" y="0"/>
                </a:moveTo>
                <a:lnTo>
                  <a:pt x="15839" y="2030"/>
                </a:lnTo>
                <a:lnTo>
                  <a:pt x="7596" y="7569"/>
                </a:lnTo>
                <a:lnTo>
                  <a:pt x="2038" y="15785"/>
                </a:lnTo>
                <a:lnTo>
                  <a:pt x="0" y="25849"/>
                </a:lnTo>
                <a:lnTo>
                  <a:pt x="2038" y="35909"/>
                </a:lnTo>
                <a:lnTo>
                  <a:pt x="7596" y="44125"/>
                </a:lnTo>
                <a:lnTo>
                  <a:pt x="15839" y="49666"/>
                </a:lnTo>
                <a:lnTo>
                  <a:pt x="25930" y="51699"/>
                </a:lnTo>
                <a:lnTo>
                  <a:pt x="36021" y="49666"/>
                </a:lnTo>
                <a:lnTo>
                  <a:pt x="44263" y="44125"/>
                </a:lnTo>
                <a:lnTo>
                  <a:pt x="49822" y="35909"/>
                </a:lnTo>
                <a:lnTo>
                  <a:pt x="51860" y="25849"/>
                </a:lnTo>
                <a:lnTo>
                  <a:pt x="49822" y="15785"/>
                </a:lnTo>
                <a:lnTo>
                  <a:pt x="44263" y="7569"/>
                </a:lnTo>
                <a:lnTo>
                  <a:pt x="36021" y="2030"/>
                </a:lnTo>
                <a:lnTo>
                  <a:pt x="25930" y="0"/>
                </a:lnTo>
                <a:close/>
              </a:path>
            </a:pathLst>
          </a:custGeom>
          <a:solidFill>
            <a:srgbClr val="66666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1" name="object 31">
            <a:extLst>
              <a:ext uri="{FF2B5EF4-FFF2-40B4-BE49-F238E27FC236}">
                <a16:creationId xmlns:a16="http://schemas.microsoft.com/office/drawing/2014/main" id="{06610189-1DAF-4B4D-83F0-AE2A6D687CE0}"/>
              </a:ext>
            </a:extLst>
          </p:cNvPr>
          <p:cNvSpPr/>
          <p:nvPr/>
        </p:nvSpPr>
        <p:spPr>
          <a:xfrm>
            <a:off x="3119598" y="2777384"/>
            <a:ext cx="52069" cy="52069"/>
          </a:xfrm>
          <a:custGeom>
            <a:avLst/>
            <a:gdLst/>
            <a:ahLst/>
            <a:cxnLst/>
            <a:rect l="l" t="t" r="r" b="b"/>
            <a:pathLst>
              <a:path w="52069" h="52069">
                <a:moveTo>
                  <a:pt x="25930" y="0"/>
                </a:moveTo>
                <a:lnTo>
                  <a:pt x="15839" y="2030"/>
                </a:lnTo>
                <a:lnTo>
                  <a:pt x="7596" y="7569"/>
                </a:lnTo>
                <a:lnTo>
                  <a:pt x="2038" y="15785"/>
                </a:lnTo>
                <a:lnTo>
                  <a:pt x="0" y="25849"/>
                </a:lnTo>
                <a:lnTo>
                  <a:pt x="2038" y="35909"/>
                </a:lnTo>
                <a:lnTo>
                  <a:pt x="7596" y="44125"/>
                </a:lnTo>
                <a:lnTo>
                  <a:pt x="15839" y="49666"/>
                </a:lnTo>
                <a:lnTo>
                  <a:pt x="25930" y="51699"/>
                </a:lnTo>
                <a:lnTo>
                  <a:pt x="36021" y="49666"/>
                </a:lnTo>
                <a:lnTo>
                  <a:pt x="44263" y="44125"/>
                </a:lnTo>
                <a:lnTo>
                  <a:pt x="49822" y="35909"/>
                </a:lnTo>
                <a:lnTo>
                  <a:pt x="51860" y="25849"/>
                </a:lnTo>
                <a:lnTo>
                  <a:pt x="49822" y="15785"/>
                </a:lnTo>
                <a:lnTo>
                  <a:pt x="44263" y="7569"/>
                </a:lnTo>
                <a:lnTo>
                  <a:pt x="36021" y="2030"/>
                </a:lnTo>
                <a:lnTo>
                  <a:pt x="25930" y="0"/>
                </a:lnTo>
                <a:close/>
              </a:path>
            </a:pathLst>
          </a:custGeom>
          <a:solidFill>
            <a:srgbClr val="66666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2" name="object 32">
            <a:extLst>
              <a:ext uri="{FF2B5EF4-FFF2-40B4-BE49-F238E27FC236}">
                <a16:creationId xmlns:a16="http://schemas.microsoft.com/office/drawing/2014/main" id="{A6643D54-EEBA-4D67-92A7-4B0B5453952A}"/>
              </a:ext>
            </a:extLst>
          </p:cNvPr>
          <p:cNvSpPr/>
          <p:nvPr/>
        </p:nvSpPr>
        <p:spPr>
          <a:xfrm>
            <a:off x="3378901" y="2622287"/>
            <a:ext cx="172720" cy="327025"/>
          </a:xfrm>
          <a:custGeom>
            <a:avLst/>
            <a:gdLst/>
            <a:ahLst/>
            <a:cxnLst/>
            <a:rect l="l" t="t" r="r" b="b"/>
            <a:pathLst>
              <a:path w="172720" h="327025">
                <a:moveTo>
                  <a:pt x="51860" y="0"/>
                </a:moveTo>
                <a:lnTo>
                  <a:pt x="0" y="0"/>
                </a:lnTo>
                <a:lnTo>
                  <a:pt x="0" y="187409"/>
                </a:lnTo>
                <a:lnTo>
                  <a:pt x="2593" y="193871"/>
                </a:lnTo>
                <a:lnTo>
                  <a:pt x="136134" y="326996"/>
                </a:lnTo>
                <a:lnTo>
                  <a:pt x="172437" y="290807"/>
                </a:lnTo>
                <a:lnTo>
                  <a:pt x="51860" y="170606"/>
                </a:lnTo>
                <a:lnTo>
                  <a:pt x="51860" y="0"/>
                </a:lnTo>
                <a:close/>
              </a:path>
            </a:pathLst>
          </a:custGeom>
          <a:solidFill>
            <a:srgbClr val="66666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3" name="object 33">
            <a:extLst>
              <a:ext uri="{FF2B5EF4-FFF2-40B4-BE49-F238E27FC236}">
                <a16:creationId xmlns:a16="http://schemas.microsoft.com/office/drawing/2014/main" id="{DBC3DC82-557D-4339-BAC4-31A145CD3004}"/>
              </a:ext>
            </a:extLst>
          </p:cNvPr>
          <p:cNvSpPr/>
          <p:nvPr/>
        </p:nvSpPr>
        <p:spPr>
          <a:xfrm>
            <a:off x="2964489" y="2247425"/>
            <a:ext cx="882650" cy="1007744"/>
          </a:xfrm>
          <a:custGeom>
            <a:avLst/>
            <a:gdLst/>
            <a:ahLst/>
            <a:cxnLst/>
            <a:rect l="l" t="t" r="r" b="b"/>
            <a:pathLst>
              <a:path w="882650" h="1007745">
                <a:moveTo>
                  <a:pt x="479238" y="77591"/>
                </a:moveTo>
                <a:lnTo>
                  <a:pt x="401447" y="77591"/>
                </a:lnTo>
                <a:lnTo>
                  <a:pt x="401447" y="130583"/>
                </a:lnTo>
                <a:lnTo>
                  <a:pt x="354633" y="137216"/>
                </a:lnTo>
                <a:lnTo>
                  <a:pt x="309519" y="148594"/>
                </a:lnTo>
                <a:lnTo>
                  <a:pt x="266378" y="164458"/>
                </a:lnTo>
                <a:lnTo>
                  <a:pt x="225481" y="184550"/>
                </a:lnTo>
                <a:lnTo>
                  <a:pt x="187102" y="208614"/>
                </a:lnTo>
                <a:lnTo>
                  <a:pt x="151513" y="236390"/>
                </a:lnTo>
                <a:lnTo>
                  <a:pt x="118987" y="267623"/>
                </a:lnTo>
                <a:lnTo>
                  <a:pt x="89796" y="302053"/>
                </a:lnTo>
                <a:lnTo>
                  <a:pt x="64213" y="339424"/>
                </a:lnTo>
                <a:lnTo>
                  <a:pt x="42511" y="379477"/>
                </a:lnTo>
                <a:lnTo>
                  <a:pt x="24962" y="421955"/>
                </a:lnTo>
                <a:lnTo>
                  <a:pt x="11839" y="466601"/>
                </a:lnTo>
                <a:lnTo>
                  <a:pt x="3415" y="513156"/>
                </a:lnTo>
                <a:lnTo>
                  <a:pt x="0" y="560343"/>
                </a:lnTo>
                <a:lnTo>
                  <a:pt x="1590" y="606846"/>
                </a:lnTo>
                <a:lnTo>
                  <a:pt x="7993" y="652346"/>
                </a:lnTo>
                <a:lnTo>
                  <a:pt x="19014" y="696526"/>
                </a:lnTo>
                <a:lnTo>
                  <a:pt x="34456" y="739069"/>
                </a:lnTo>
                <a:lnTo>
                  <a:pt x="54126" y="779655"/>
                </a:lnTo>
                <a:lnTo>
                  <a:pt x="77830" y="817969"/>
                </a:lnTo>
                <a:lnTo>
                  <a:pt x="105371" y="853692"/>
                </a:lnTo>
                <a:lnTo>
                  <a:pt x="136556" y="886506"/>
                </a:lnTo>
                <a:lnTo>
                  <a:pt x="171190" y="916094"/>
                </a:lnTo>
                <a:lnTo>
                  <a:pt x="209077" y="942139"/>
                </a:lnTo>
                <a:lnTo>
                  <a:pt x="250024" y="964321"/>
                </a:lnTo>
                <a:lnTo>
                  <a:pt x="293835" y="982325"/>
                </a:lnTo>
                <a:lnTo>
                  <a:pt x="339325" y="995605"/>
                </a:lnTo>
                <a:lnTo>
                  <a:pt x="385203" y="1003909"/>
                </a:lnTo>
                <a:lnTo>
                  <a:pt x="431124" y="1007352"/>
                </a:lnTo>
                <a:lnTo>
                  <a:pt x="476741" y="1006051"/>
                </a:lnTo>
                <a:lnTo>
                  <a:pt x="521706" y="1000123"/>
                </a:lnTo>
                <a:lnTo>
                  <a:pt x="565673" y="989684"/>
                </a:lnTo>
                <a:lnTo>
                  <a:pt x="608294" y="974850"/>
                </a:lnTo>
                <a:lnTo>
                  <a:pt x="649222" y="955738"/>
                </a:lnTo>
                <a:lnTo>
                  <a:pt x="688111" y="932465"/>
                </a:lnTo>
                <a:lnTo>
                  <a:pt x="690569" y="930626"/>
                </a:lnTo>
                <a:lnTo>
                  <a:pt x="440342" y="930626"/>
                </a:lnTo>
                <a:lnTo>
                  <a:pt x="390984" y="927331"/>
                </a:lnTo>
                <a:lnTo>
                  <a:pt x="343673" y="917731"/>
                </a:lnTo>
                <a:lnTo>
                  <a:pt x="298839" y="902252"/>
                </a:lnTo>
                <a:lnTo>
                  <a:pt x="256909" y="881320"/>
                </a:lnTo>
                <a:lnTo>
                  <a:pt x="218309" y="855362"/>
                </a:lnTo>
                <a:lnTo>
                  <a:pt x="183469" y="824804"/>
                </a:lnTo>
                <a:lnTo>
                  <a:pt x="152816" y="790073"/>
                </a:lnTo>
                <a:lnTo>
                  <a:pt x="126777" y="751594"/>
                </a:lnTo>
                <a:lnTo>
                  <a:pt x="105779" y="709794"/>
                </a:lnTo>
                <a:lnTo>
                  <a:pt x="90252" y="665100"/>
                </a:lnTo>
                <a:lnTo>
                  <a:pt x="80622" y="617937"/>
                </a:lnTo>
                <a:lnTo>
                  <a:pt x="77317" y="568732"/>
                </a:lnTo>
                <a:lnTo>
                  <a:pt x="80622" y="519528"/>
                </a:lnTo>
                <a:lnTo>
                  <a:pt x="90252" y="472365"/>
                </a:lnTo>
                <a:lnTo>
                  <a:pt x="105779" y="427671"/>
                </a:lnTo>
                <a:lnTo>
                  <a:pt x="126777" y="385871"/>
                </a:lnTo>
                <a:lnTo>
                  <a:pt x="152816" y="347392"/>
                </a:lnTo>
                <a:lnTo>
                  <a:pt x="183469" y="312660"/>
                </a:lnTo>
                <a:lnTo>
                  <a:pt x="218309" y="282102"/>
                </a:lnTo>
                <a:lnTo>
                  <a:pt x="256909" y="256144"/>
                </a:lnTo>
                <a:lnTo>
                  <a:pt x="298839" y="235213"/>
                </a:lnTo>
                <a:lnTo>
                  <a:pt x="343673" y="219734"/>
                </a:lnTo>
                <a:lnTo>
                  <a:pt x="390984" y="210134"/>
                </a:lnTo>
                <a:lnTo>
                  <a:pt x="440342" y="206839"/>
                </a:lnTo>
                <a:lnTo>
                  <a:pt x="791344" y="206839"/>
                </a:lnTo>
                <a:lnTo>
                  <a:pt x="792955" y="204254"/>
                </a:lnTo>
                <a:lnTo>
                  <a:pt x="686681" y="204254"/>
                </a:lnTo>
                <a:lnTo>
                  <a:pt x="638406" y="176223"/>
                </a:lnTo>
                <a:lnTo>
                  <a:pt x="587335" y="154494"/>
                </a:lnTo>
                <a:lnTo>
                  <a:pt x="534076" y="139549"/>
                </a:lnTo>
                <a:lnTo>
                  <a:pt x="479238" y="131875"/>
                </a:lnTo>
                <a:lnTo>
                  <a:pt x="479238" y="77591"/>
                </a:lnTo>
                <a:close/>
              </a:path>
              <a:path w="882650" h="1007745">
                <a:moveTo>
                  <a:pt x="791344" y="206839"/>
                </a:moveTo>
                <a:lnTo>
                  <a:pt x="440342" y="206839"/>
                </a:lnTo>
                <a:lnTo>
                  <a:pt x="489701" y="210134"/>
                </a:lnTo>
                <a:lnTo>
                  <a:pt x="537011" y="219734"/>
                </a:lnTo>
                <a:lnTo>
                  <a:pt x="581845" y="235213"/>
                </a:lnTo>
                <a:lnTo>
                  <a:pt x="623776" y="256144"/>
                </a:lnTo>
                <a:lnTo>
                  <a:pt x="662375" y="282102"/>
                </a:lnTo>
                <a:lnTo>
                  <a:pt x="697215" y="312660"/>
                </a:lnTo>
                <a:lnTo>
                  <a:pt x="727869" y="347392"/>
                </a:lnTo>
                <a:lnTo>
                  <a:pt x="753908" y="385871"/>
                </a:lnTo>
                <a:lnTo>
                  <a:pt x="774905" y="427671"/>
                </a:lnTo>
                <a:lnTo>
                  <a:pt x="790432" y="472365"/>
                </a:lnTo>
                <a:lnTo>
                  <a:pt x="800062" y="519528"/>
                </a:lnTo>
                <a:lnTo>
                  <a:pt x="803368" y="568732"/>
                </a:lnTo>
                <a:lnTo>
                  <a:pt x="800062" y="617937"/>
                </a:lnTo>
                <a:lnTo>
                  <a:pt x="790432" y="665100"/>
                </a:lnTo>
                <a:lnTo>
                  <a:pt x="774905" y="709794"/>
                </a:lnTo>
                <a:lnTo>
                  <a:pt x="753908" y="751594"/>
                </a:lnTo>
                <a:lnTo>
                  <a:pt x="727869" y="790073"/>
                </a:lnTo>
                <a:lnTo>
                  <a:pt x="697215" y="824804"/>
                </a:lnTo>
                <a:lnTo>
                  <a:pt x="662375" y="855362"/>
                </a:lnTo>
                <a:lnTo>
                  <a:pt x="623776" y="881320"/>
                </a:lnTo>
                <a:lnTo>
                  <a:pt x="581845" y="902252"/>
                </a:lnTo>
                <a:lnTo>
                  <a:pt x="537011" y="917731"/>
                </a:lnTo>
                <a:lnTo>
                  <a:pt x="489701" y="927331"/>
                </a:lnTo>
                <a:lnTo>
                  <a:pt x="440342" y="930626"/>
                </a:lnTo>
                <a:lnTo>
                  <a:pt x="690569" y="930626"/>
                </a:lnTo>
                <a:lnTo>
                  <a:pt x="724614" y="905147"/>
                </a:lnTo>
                <a:lnTo>
                  <a:pt x="758383" y="873900"/>
                </a:lnTo>
                <a:lnTo>
                  <a:pt x="789072" y="838840"/>
                </a:lnTo>
                <a:lnTo>
                  <a:pt x="816333" y="800086"/>
                </a:lnTo>
                <a:lnTo>
                  <a:pt x="839267" y="758666"/>
                </a:lnTo>
                <a:lnTo>
                  <a:pt x="857251" y="715781"/>
                </a:lnTo>
                <a:lnTo>
                  <a:pt x="870353" y="671802"/>
                </a:lnTo>
                <a:lnTo>
                  <a:pt x="878639" y="627100"/>
                </a:lnTo>
                <a:lnTo>
                  <a:pt x="882177" y="582044"/>
                </a:lnTo>
                <a:lnTo>
                  <a:pt x="881034" y="537006"/>
                </a:lnTo>
                <a:lnTo>
                  <a:pt x="875277" y="492357"/>
                </a:lnTo>
                <a:lnTo>
                  <a:pt x="864974" y="448466"/>
                </a:lnTo>
                <a:lnTo>
                  <a:pt x="850192" y="405705"/>
                </a:lnTo>
                <a:lnTo>
                  <a:pt x="830998" y="364444"/>
                </a:lnTo>
                <a:lnTo>
                  <a:pt x="807459" y="325054"/>
                </a:lnTo>
                <a:lnTo>
                  <a:pt x="779643" y="287905"/>
                </a:lnTo>
                <a:lnTo>
                  <a:pt x="747617" y="253368"/>
                </a:lnTo>
                <a:lnTo>
                  <a:pt x="786513" y="214594"/>
                </a:lnTo>
                <a:lnTo>
                  <a:pt x="791344" y="206839"/>
                </a:lnTo>
                <a:close/>
              </a:path>
              <a:path w="882650" h="1007745">
                <a:moveTo>
                  <a:pt x="758476" y="149001"/>
                </a:moveTo>
                <a:lnTo>
                  <a:pt x="743829" y="151222"/>
                </a:lnTo>
                <a:lnTo>
                  <a:pt x="730762" y="159017"/>
                </a:lnTo>
                <a:lnTo>
                  <a:pt x="686681" y="204254"/>
                </a:lnTo>
                <a:lnTo>
                  <a:pt x="792955" y="204254"/>
                </a:lnTo>
                <a:lnTo>
                  <a:pt x="794515" y="201750"/>
                </a:lnTo>
                <a:lnTo>
                  <a:pt x="797047" y="187452"/>
                </a:lnTo>
                <a:lnTo>
                  <a:pt x="793988" y="173154"/>
                </a:lnTo>
                <a:lnTo>
                  <a:pt x="785216" y="160310"/>
                </a:lnTo>
                <a:lnTo>
                  <a:pt x="772879" y="152111"/>
                </a:lnTo>
                <a:lnTo>
                  <a:pt x="758476" y="149001"/>
                </a:lnTo>
                <a:close/>
              </a:path>
              <a:path w="882650" h="1007745">
                <a:moveTo>
                  <a:pt x="595924" y="0"/>
                </a:moveTo>
                <a:lnTo>
                  <a:pt x="284760" y="0"/>
                </a:lnTo>
                <a:lnTo>
                  <a:pt x="284760" y="77591"/>
                </a:lnTo>
                <a:lnTo>
                  <a:pt x="595924" y="77591"/>
                </a:lnTo>
                <a:lnTo>
                  <a:pt x="595924" y="0"/>
                </a:lnTo>
                <a:close/>
              </a:path>
            </a:pathLst>
          </a:custGeom>
          <a:solidFill>
            <a:srgbClr val="66666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4" name="object 34">
            <a:extLst>
              <a:ext uri="{FF2B5EF4-FFF2-40B4-BE49-F238E27FC236}">
                <a16:creationId xmlns:a16="http://schemas.microsoft.com/office/drawing/2014/main" id="{A0035FE8-268B-4851-87D0-F13D68491AB0}"/>
              </a:ext>
            </a:extLst>
          </p:cNvPr>
          <p:cNvSpPr/>
          <p:nvPr/>
        </p:nvSpPr>
        <p:spPr>
          <a:xfrm>
            <a:off x="5706688" y="2958331"/>
            <a:ext cx="337185" cy="78105"/>
          </a:xfrm>
          <a:custGeom>
            <a:avLst/>
            <a:gdLst/>
            <a:ahLst/>
            <a:cxnLst/>
            <a:rect l="l" t="t" r="r" b="b"/>
            <a:pathLst>
              <a:path w="337185" h="78104">
                <a:moveTo>
                  <a:pt x="298199" y="0"/>
                </a:moveTo>
                <a:lnTo>
                  <a:pt x="38895" y="0"/>
                </a:lnTo>
                <a:lnTo>
                  <a:pt x="23519" y="2968"/>
                </a:lnTo>
                <a:lnTo>
                  <a:pt x="11182" y="11147"/>
                </a:lnTo>
                <a:lnTo>
                  <a:pt x="2977" y="23446"/>
                </a:lnTo>
                <a:lnTo>
                  <a:pt x="0" y="38774"/>
                </a:lnTo>
                <a:lnTo>
                  <a:pt x="2977" y="54102"/>
                </a:lnTo>
                <a:lnTo>
                  <a:pt x="11182" y="66400"/>
                </a:lnTo>
                <a:lnTo>
                  <a:pt x="23519" y="74579"/>
                </a:lnTo>
                <a:lnTo>
                  <a:pt x="38895" y="77548"/>
                </a:lnTo>
                <a:lnTo>
                  <a:pt x="298199" y="77548"/>
                </a:lnTo>
                <a:lnTo>
                  <a:pt x="313575" y="74579"/>
                </a:lnTo>
                <a:lnTo>
                  <a:pt x="325912" y="66400"/>
                </a:lnTo>
                <a:lnTo>
                  <a:pt x="334117" y="54102"/>
                </a:lnTo>
                <a:lnTo>
                  <a:pt x="337094" y="38774"/>
                </a:lnTo>
                <a:lnTo>
                  <a:pt x="334117" y="23446"/>
                </a:lnTo>
                <a:lnTo>
                  <a:pt x="325912" y="11147"/>
                </a:lnTo>
                <a:lnTo>
                  <a:pt x="313575" y="2968"/>
                </a:lnTo>
                <a:lnTo>
                  <a:pt x="298199" y="0"/>
                </a:lnTo>
                <a:close/>
              </a:path>
            </a:pathLst>
          </a:custGeom>
          <a:solidFill>
            <a:srgbClr val="C5B8A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5" name="object 35">
            <a:extLst>
              <a:ext uri="{FF2B5EF4-FFF2-40B4-BE49-F238E27FC236}">
                <a16:creationId xmlns:a16="http://schemas.microsoft.com/office/drawing/2014/main" id="{1D61D28B-AA85-45A2-8CE2-FFDF671D05EE}"/>
              </a:ext>
            </a:extLst>
          </p:cNvPr>
          <p:cNvSpPr/>
          <p:nvPr/>
        </p:nvSpPr>
        <p:spPr>
          <a:xfrm>
            <a:off x="5706688" y="3087578"/>
            <a:ext cx="337185" cy="78105"/>
          </a:xfrm>
          <a:custGeom>
            <a:avLst/>
            <a:gdLst/>
            <a:ahLst/>
            <a:cxnLst/>
            <a:rect l="l" t="t" r="r" b="b"/>
            <a:pathLst>
              <a:path w="337185" h="78104">
                <a:moveTo>
                  <a:pt x="298199" y="0"/>
                </a:moveTo>
                <a:lnTo>
                  <a:pt x="38895" y="0"/>
                </a:lnTo>
                <a:lnTo>
                  <a:pt x="23519" y="2968"/>
                </a:lnTo>
                <a:lnTo>
                  <a:pt x="11182" y="11147"/>
                </a:lnTo>
                <a:lnTo>
                  <a:pt x="2977" y="23446"/>
                </a:lnTo>
                <a:lnTo>
                  <a:pt x="0" y="38774"/>
                </a:lnTo>
                <a:lnTo>
                  <a:pt x="2977" y="54102"/>
                </a:lnTo>
                <a:lnTo>
                  <a:pt x="11182" y="66400"/>
                </a:lnTo>
                <a:lnTo>
                  <a:pt x="23519" y="74579"/>
                </a:lnTo>
                <a:lnTo>
                  <a:pt x="38895" y="77548"/>
                </a:lnTo>
                <a:lnTo>
                  <a:pt x="298199" y="77548"/>
                </a:lnTo>
                <a:lnTo>
                  <a:pt x="313575" y="74579"/>
                </a:lnTo>
                <a:lnTo>
                  <a:pt x="325912" y="66400"/>
                </a:lnTo>
                <a:lnTo>
                  <a:pt x="334117" y="54102"/>
                </a:lnTo>
                <a:lnTo>
                  <a:pt x="337094" y="38774"/>
                </a:lnTo>
                <a:lnTo>
                  <a:pt x="334117" y="23446"/>
                </a:lnTo>
                <a:lnTo>
                  <a:pt x="325912" y="11147"/>
                </a:lnTo>
                <a:lnTo>
                  <a:pt x="313575" y="2968"/>
                </a:lnTo>
                <a:lnTo>
                  <a:pt x="298199" y="0"/>
                </a:lnTo>
                <a:close/>
              </a:path>
            </a:pathLst>
          </a:custGeom>
          <a:solidFill>
            <a:srgbClr val="C5B8A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6" name="object 36">
            <a:extLst>
              <a:ext uri="{FF2B5EF4-FFF2-40B4-BE49-F238E27FC236}">
                <a16:creationId xmlns:a16="http://schemas.microsoft.com/office/drawing/2014/main" id="{991C10F2-E55E-436C-AF00-C689310160CE}"/>
              </a:ext>
            </a:extLst>
          </p:cNvPr>
          <p:cNvSpPr/>
          <p:nvPr/>
        </p:nvSpPr>
        <p:spPr>
          <a:xfrm>
            <a:off x="5790962" y="3216826"/>
            <a:ext cx="168547" cy="77547"/>
          </a:xfrm>
          <a:prstGeom prst="rect">
            <a:avLst/>
          </a:prstGeom>
          <a:blipFill>
            <a:blip r:embed="rId6" cstate="print">
              <a:extLst>
                <a:ext uri="{28A0092B-C50C-407E-A947-70E740481C1C}">
                  <a14:useLocalDpi xmlns:a14="http://schemas.microsoft.com/office/drawing/2010/main" val="0"/>
                </a:ext>
              </a:extLst>
            </a:blip>
            <a:stretch>
              <a:fillRect/>
            </a:stretch>
          </a:blip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7" name="object 37">
            <a:extLst>
              <a:ext uri="{FF2B5EF4-FFF2-40B4-BE49-F238E27FC236}">
                <a16:creationId xmlns:a16="http://schemas.microsoft.com/office/drawing/2014/main" id="{EE9F43D5-8F93-4DD6-A699-BB25E17D75B6}"/>
              </a:ext>
            </a:extLst>
          </p:cNvPr>
          <p:cNvSpPr/>
          <p:nvPr/>
        </p:nvSpPr>
        <p:spPr>
          <a:xfrm>
            <a:off x="5538141" y="2208651"/>
            <a:ext cx="674370" cy="698500"/>
          </a:xfrm>
          <a:custGeom>
            <a:avLst/>
            <a:gdLst/>
            <a:ahLst/>
            <a:cxnLst/>
            <a:rect l="l" t="t" r="r" b="b"/>
            <a:pathLst>
              <a:path w="674370" h="698500">
                <a:moveTo>
                  <a:pt x="337094" y="0"/>
                </a:moveTo>
                <a:lnTo>
                  <a:pt x="287835" y="3892"/>
                </a:lnTo>
                <a:lnTo>
                  <a:pt x="240807" y="14532"/>
                </a:lnTo>
                <a:lnTo>
                  <a:pt x="196509" y="31426"/>
                </a:lnTo>
                <a:lnTo>
                  <a:pt x="155438" y="54077"/>
                </a:lnTo>
                <a:lnTo>
                  <a:pt x="118089" y="81990"/>
                </a:lnTo>
                <a:lnTo>
                  <a:pt x="84960" y="114669"/>
                </a:lnTo>
                <a:lnTo>
                  <a:pt x="56548" y="151618"/>
                </a:lnTo>
                <a:lnTo>
                  <a:pt x="33349" y="192343"/>
                </a:lnTo>
                <a:lnTo>
                  <a:pt x="15860" y="236346"/>
                </a:lnTo>
                <a:lnTo>
                  <a:pt x="4578" y="283134"/>
                </a:lnTo>
                <a:lnTo>
                  <a:pt x="0" y="332209"/>
                </a:lnTo>
                <a:lnTo>
                  <a:pt x="0" y="343841"/>
                </a:lnTo>
                <a:lnTo>
                  <a:pt x="6806" y="402972"/>
                </a:lnTo>
                <a:lnTo>
                  <a:pt x="23337" y="460164"/>
                </a:lnTo>
                <a:lnTo>
                  <a:pt x="48619" y="510409"/>
                </a:lnTo>
                <a:lnTo>
                  <a:pt x="81680" y="555808"/>
                </a:lnTo>
                <a:lnTo>
                  <a:pt x="105159" y="585979"/>
                </a:lnTo>
                <a:lnTo>
                  <a:pt x="127545" y="621724"/>
                </a:lnTo>
                <a:lnTo>
                  <a:pt x="146770" y="656500"/>
                </a:lnTo>
                <a:lnTo>
                  <a:pt x="160768" y="683763"/>
                </a:lnTo>
                <a:lnTo>
                  <a:pt x="164597" y="689801"/>
                </a:lnTo>
                <a:lnTo>
                  <a:pt x="170006" y="694264"/>
                </a:lnTo>
                <a:lnTo>
                  <a:pt x="176630" y="697031"/>
                </a:lnTo>
                <a:lnTo>
                  <a:pt x="184105" y="697980"/>
                </a:lnTo>
                <a:lnTo>
                  <a:pt x="490084" y="697980"/>
                </a:lnTo>
                <a:lnTo>
                  <a:pt x="527419" y="656500"/>
                </a:lnTo>
                <a:lnTo>
                  <a:pt x="546644" y="621724"/>
                </a:lnTo>
                <a:lnTo>
                  <a:pt x="547454" y="620431"/>
                </a:lnTo>
                <a:lnTo>
                  <a:pt x="216518" y="620431"/>
                </a:lnTo>
                <a:lnTo>
                  <a:pt x="200028" y="589897"/>
                </a:lnTo>
                <a:lnTo>
                  <a:pt x="181836" y="560331"/>
                </a:lnTo>
                <a:lnTo>
                  <a:pt x="162186" y="531735"/>
                </a:lnTo>
                <a:lnTo>
                  <a:pt x="141320" y="504108"/>
                </a:lnTo>
                <a:lnTo>
                  <a:pt x="128233" y="487912"/>
                </a:lnTo>
                <a:lnTo>
                  <a:pt x="116362" y="470504"/>
                </a:lnTo>
                <a:lnTo>
                  <a:pt x="97238" y="433022"/>
                </a:lnTo>
                <a:lnTo>
                  <a:pt x="84273" y="388755"/>
                </a:lnTo>
                <a:lnTo>
                  <a:pt x="79184" y="343841"/>
                </a:lnTo>
                <a:lnTo>
                  <a:pt x="79087" y="332209"/>
                </a:lnTo>
                <a:lnTo>
                  <a:pt x="84010" y="286370"/>
                </a:lnTo>
                <a:lnTo>
                  <a:pt x="96573" y="243241"/>
                </a:lnTo>
                <a:lnTo>
                  <a:pt x="116062" y="203525"/>
                </a:lnTo>
                <a:lnTo>
                  <a:pt x="141761" y="167924"/>
                </a:lnTo>
                <a:lnTo>
                  <a:pt x="172956" y="137142"/>
                </a:lnTo>
                <a:lnTo>
                  <a:pt x="208931" y="111882"/>
                </a:lnTo>
                <a:lnTo>
                  <a:pt x="248972" y="92845"/>
                </a:lnTo>
                <a:lnTo>
                  <a:pt x="292364" y="80736"/>
                </a:lnTo>
                <a:lnTo>
                  <a:pt x="338391" y="76256"/>
                </a:lnTo>
                <a:lnTo>
                  <a:pt x="548427" y="76256"/>
                </a:lnTo>
                <a:lnTo>
                  <a:pt x="518751" y="54077"/>
                </a:lnTo>
                <a:lnTo>
                  <a:pt x="477680" y="31426"/>
                </a:lnTo>
                <a:lnTo>
                  <a:pt x="433382" y="14532"/>
                </a:lnTo>
                <a:lnTo>
                  <a:pt x="386354" y="3892"/>
                </a:lnTo>
                <a:lnTo>
                  <a:pt x="337094" y="0"/>
                </a:lnTo>
                <a:close/>
              </a:path>
              <a:path w="674370" h="698500">
                <a:moveTo>
                  <a:pt x="548427" y="76256"/>
                </a:moveTo>
                <a:lnTo>
                  <a:pt x="338391" y="76256"/>
                </a:lnTo>
                <a:lnTo>
                  <a:pt x="384418" y="80693"/>
                </a:lnTo>
                <a:lnTo>
                  <a:pt x="427810" y="92696"/>
                </a:lnTo>
                <a:lnTo>
                  <a:pt x="467851" y="111594"/>
                </a:lnTo>
                <a:lnTo>
                  <a:pt x="503826" y="136717"/>
                </a:lnTo>
                <a:lnTo>
                  <a:pt x="535021" y="167392"/>
                </a:lnTo>
                <a:lnTo>
                  <a:pt x="560720" y="202950"/>
                </a:lnTo>
                <a:lnTo>
                  <a:pt x="580209" y="242720"/>
                </a:lnTo>
                <a:lnTo>
                  <a:pt x="592772" y="286029"/>
                </a:lnTo>
                <a:lnTo>
                  <a:pt x="597695" y="332209"/>
                </a:lnTo>
                <a:lnTo>
                  <a:pt x="597695" y="342549"/>
                </a:lnTo>
                <a:lnTo>
                  <a:pt x="596398" y="342549"/>
                </a:lnTo>
                <a:lnTo>
                  <a:pt x="594474" y="365773"/>
                </a:lnTo>
                <a:lnTo>
                  <a:pt x="585277" y="411252"/>
                </a:lnTo>
                <a:lnTo>
                  <a:pt x="569718" y="452127"/>
                </a:lnTo>
                <a:lnTo>
                  <a:pt x="547799" y="487912"/>
                </a:lnTo>
                <a:lnTo>
                  <a:pt x="534165" y="504108"/>
                </a:lnTo>
                <a:lnTo>
                  <a:pt x="512570" y="531735"/>
                </a:lnTo>
                <a:lnTo>
                  <a:pt x="492677" y="560331"/>
                </a:lnTo>
                <a:lnTo>
                  <a:pt x="474728" y="589897"/>
                </a:lnTo>
                <a:lnTo>
                  <a:pt x="458967" y="620431"/>
                </a:lnTo>
                <a:lnTo>
                  <a:pt x="547454" y="620431"/>
                </a:lnTo>
                <a:lnTo>
                  <a:pt x="569030" y="585979"/>
                </a:lnTo>
                <a:lnTo>
                  <a:pt x="592509" y="555808"/>
                </a:lnTo>
                <a:lnTo>
                  <a:pt x="626056" y="510409"/>
                </a:lnTo>
                <a:lnTo>
                  <a:pt x="650852" y="460164"/>
                </a:lnTo>
                <a:lnTo>
                  <a:pt x="667383" y="402972"/>
                </a:lnTo>
                <a:lnTo>
                  <a:pt x="674189" y="343841"/>
                </a:lnTo>
                <a:lnTo>
                  <a:pt x="674189" y="332209"/>
                </a:lnTo>
                <a:lnTo>
                  <a:pt x="669611" y="283134"/>
                </a:lnTo>
                <a:lnTo>
                  <a:pt x="658329" y="236346"/>
                </a:lnTo>
                <a:lnTo>
                  <a:pt x="640840" y="192343"/>
                </a:lnTo>
                <a:lnTo>
                  <a:pt x="617641" y="151618"/>
                </a:lnTo>
                <a:lnTo>
                  <a:pt x="589229" y="114669"/>
                </a:lnTo>
                <a:lnTo>
                  <a:pt x="556100" y="81990"/>
                </a:lnTo>
                <a:lnTo>
                  <a:pt x="548427" y="76256"/>
                </a:lnTo>
                <a:close/>
              </a:path>
            </a:pathLst>
          </a:custGeom>
          <a:solidFill>
            <a:srgbClr val="C5B8AA"/>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8" name="object 38">
            <a:extLst>
              <a:ext uri="{FF2B5EF4-FFF2-40B4-BE49-F238E27FC236}">
                <a16:creationId xmlns:a16="http://schemas.microsoft.com/office/drawing/2014/main" id="{FFDFA715-5F1C-4478-8EA6-6FDF852FB8B2}"/>
              </a:ext>
            </a:extLst>
          </p:cNvPr>
          <p:cNvSpPr/>
          <p:nvPr/>
        </p:nvSpPr>
        <p:spPr>
          <a:xfrm>
            <a:off x="7871295" y="3151904"/>
            <a:ext cx="882015" cy="0"/>
          </a:xfrm>
          <a:custGeom>
            <a:avLst/>
            <a:gdLst/>
            <a:ahLst/>
            <a:cxnLst/>
            <a:rect l="l" t="t" r="r" b="b"/>
            <a:pathLst>
              <a:path w="882015">
                <a:moveTo>
                  <a:pt x="0" y="0"/>
                </a:moveTo>
                <a:lnTo>
                  <a:pt x="881633" y="0"/>
                </a:lnTo>
              </a:path>
            </a:pathLst>
          </a:custGeom>
          <a:ln w="77349">
            <a:solidFill>
              <a:srgbClr val="9999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29" name="object 39">
            <a:extLst>
              <a:ext uri="{FF2B5EF4-FFF2-40B4-BE49-F238E27FC236}">
                <a16:creationId xmlns:a16="http://schemas.microsoft.com/office/drawing/2014/main" id="{C6941CF0-CAC3-4BE1-A6EB-5B7887CEB588}"/>
              </a:ext>
            </a:extLst>
          </p:cNvPr>
          <p:cNvSpPr/>
          <p:nvPr/>
        </p:nvSpPr>
        <p:spPr>
          <a:xfrm>
            <a:off x="7910191" y="2311842"/>
            <a:ext cx="0" cy="802005"/>
          </a:xfrm>
          <a:custGeom>
            <a:avLst/>
            <a:gdLst/>
            <a:ahLst/>
            <a:cxnLst/>
            <a:rect l="l" t="t" r="r" b="b"/>
            <a:pathLst>
              <a:path h="802004">
                <a:moveTo>
                  <a:pt x="0" y="0"/>
                </a:moveTo>
                <a:lnTo>
                  <a:pt x="0" y="801386"/>
                </a:lnTo>
              </a:path>
            </a:pathLst>
          </a:custGeom>
          <a:ln w="77791">
            <a:solidFill>
              <a:srgbClr val="999999"/>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0" name="object 40">
            <a:extLst>
              <a:ext uri="{FF2B5EF4-FFF2-40B4-BE49-F238E27FC236}">
                <a16:creationId xmlns:a16="http://schemas.microsoft.com/office/drawing/2014/main" id="{D28B44F0-702E-4A6A-9EF0-BD03D187E73E}"/>
              </a:ext>
            </a:extLst>
          </p:cNvPr>
          <p:cNvSpPr/>
          <p:nvPr/>
        </p:nvSpPr>
        <p:spPr>
          <a:xfrm>
            <a:off x="7999650" y="2531813"/>
            <a:ext cx="753745" cy="441325"/>
          </a:xfrm>
          <a:custGeom>
            <a:avLst/>
            <a:gdLst/>
            <a:ahLst/>
            <a:cxnLst/>
            <a:rect l="l" t="t" r="r" b="b"/>
            <a:pathLst>
              <a:path w="753745" h="441325">
                <a:moveTo>
                  <a:pt x="234669" y="152512"/>
                </a:moveTo>
                <a:lnTo>
                  <a:pt x="0" y="386450"/>
                </a:lnTo>
                <a:lnTo>
                  <a:pt x="54453" y="440734"/>
                </a:lnTo>
                <a:lnTo>
                  <a:pt x="234669" y="261080"/>
                </a:lnTo>
                <a:lnTo>
                  <a:pt x="390252" y="261080"/>
                </a:lnTo>
                <a:lnTo>
                  <a:pt x="421368" y="230060"/>
                </a:lnTo>
                <a:lnTo>
                  <a:pt x="312461" y="230060"/>
                </a:lnTo>
                <a:lnTo>
                  <a:pt x="234669" y="152512"/>
                </a:lnTo>
                <a:close/>
              </a:path>
              <a:path w="753745" h="441325">
                <a:moveTo>
                  <a:pt x="390252" y="261080"/>
                </a:moveTo>
                <a:lnTo>
                  <a:pt x="234669" y="261080"/>
                </a:lnTo>
                <a:lnTo>
                  <a:pt x="312461" y="338628"/>
                </a:lnTo>
                <a:lnTo>
                  <a:pt x="390252" y="261080"/>
                </a:lnTo>
                <a:close/>
              </a:path>
              <a:path w="753745" h="441325">
                <a:moveTo>
                  <a:pt x="597695" y="209381"/>
                </a:moveTo>
                <a:lnTo>
                  <a:pt x="442113" y="209381"/>
                </a:lnTo>
                <a:lnTo>
                  <a:pt x="519904" y="286929"/>
                </a:lnTo>
                <a:lnTo>
                  <a:pt x="597695" y="209381"/>
                </a:lnTo>
                <a:close/>
              </a:path>
              <a:path w="753745" h="441325">
                <a:moveTo>
                  <a:pt x="442113" y="100813"/>
                </a:moveTo>
                <a:lnTo>
                  <a:pt x="312461" y="230060"/>
                </a:lnTo>
                <a:lnTo>
                  <a:pt x="421368" y="230060"/>
                </a:lnTo>
                <a:lnTo>
                  <a:pt x="442113" y="209381"/>
                </a:lnTo>
                <a:lnTo>
                  <a:pt x="597695" y="209381"/>
                </a:lnTo>
                <a:lnTo>
                  <a:pt x="628811" y="178361"/>
                </a:lnTo>
                <a:lnTo>
                  <a:pt x="519904" y="178361"/>
                </a:lnTo>
                <a:lnTo>
                  <a:pt x="442113" y="100813"/>
                </a:lnTo>
                <a:close/>
              </a:path>
              <a:path w="753745" h="441325">
                <a:moveTo>
                  <a:pt x="753277" y="130540"/>
                </a:moveTo>
                <a:lnTo>
                  <a:pt x="676783" y="130540"/>
                </a:lnTo>
                <a:lnTo>
                  <a:pt x="753277" y="206796"/>
                </a:lnTo>
                <a:lnTo>
                  <a:pt x="753277" y="130540"/>
                </a:lnTo>
                <a:close/>
              </a:path>
              <a:path w="753745" h="441325">
                <a:moveTo>
                  <a:pt x="753277" y="0"/>
                </a:moveTo>
                <a:lnTo>
                  <a:pt x="545834" y="0"/>
                </a:lnTo>
                <a:lnTo>
                  <a:pt x="622329" y="76256"/>
                </a:lnTo>
                <a:lnTo>
                  <a:pt x="519904" y="178361"/>
                </a:lnTo>
                <a:lnTo>
                  <a:pt x="628811" y="178361"/>
                </a:lnTo>
                <a:lnTo>
                  <a:pt x="676783" y="130540"/>
                </a:lnTo>
                <a:lnTo>
                  <a:pt x="753277" y="130540"/>
                </a:lnTo>
                <a:lnTo>
                  <a:pt x="753277" y="0"/>
                </a:lnTo>
                <a:close/>
              </a:path>
            </a:pathLst>
          </a:custGeom>
          <a:solidFill>
            <a:srgbClr val="999999"/>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31" name="object 7">
            <a:extLst>
              <a:ext uri="{FF2B5EF4-FFF2-40B4-BE49-F238E27FC236}">
                <a16:creationId xmlns:a16="http://schemas.microsoft.com/office/drawing/2014/main" id="{5E7B78F6-A8F5-456B-8B14-525C10E9A06C}"/>
              </a:ext>
            </a:extLst>
          </p:cNvPr>
          <p:cNvSpPr txBox="1"/>
          <p:nvPr/>
        </p:nvSpPr>
        <p:spPr>
          <a:xfrm>
            <a:off x="4477699" y="4658666"/>
            <a:ext cx="2746813" cy="166712"/>
          </a:xfrm>
          <a:prstGeom prst="rect">
            <a:avLst/>
          </a:prstGeom>
        </p:spPr>
        <p:txBody>
          <a:bodyPr vert="horz" wrap="square" lIns="0" tIns="12700" rIns="0" bIns="0" rtlCol="0">
            <a:spAutoFit/>
          </a:bodyPr>
          <a:lstStyle/>
          <a:p>
            <a:pPr marL="17145" marR="0" lvl="0" indent="0" algn="ctr" defTabSz="914400" rtl="0" eaLnBrk="1" fontAlgn="auto" latinLnBrk="0" hangingPunct="1">
              <a:lnSpc>
                <a:spcPct val="100000"/>
              </a:lnSpc>
              <a:spcBef>
                <a:spcPts val="100"/>
              </a:spcBef>
              <a:spcAft>
                <a:spcPts val="0"/>
              </a:spcAft>
              <a:buClrTx/>
              <a:buSzTx/>
              <a:buFontTx/>
              <a:buNone/>
              <a:tabLst/>
              <a:defRPr/>
            </a:pPr>
            <a:r>
              <a:rPr kumimoji="0" lang="en-GB" sz="1000" b="1" i="0" u="none" strike="noStrike" kern="1200" cap="none" spc="-10" normalizeH="0" baseline="0" noProof="0">
                <a:ln>
                  <a:noFill/>
                </a:ln>
                <a:solidFill>
                  <a:prstClr val="black"/>
                </a:solidFill>
                <a:effectLst/>
                <a:uLnTx/>
                <a:uFillTx/>
                <a:latin typeface="Open Sans"/>
                <a:ea typeface="+mn-ea"/>
                <a:cs typeface="Open Sans"/>
              </a:rPr>
              <a:t>Track number of open issues</a:t>
            </a:r>
            <a:endParaRPr kumimoji="0" sz="1000" b="0" i="0" u="none" strike="noStrike" kern="1200" cap="none" spc="0" normalizeH="0" baseline="0" noProof="0">
              <a:ln>
                <a:noFill/>
              </a:ln>
              <a:solidFill>
                <a:prstClr val="black"/>
              </a:solidFill>
              <a:effectLst/>
              <a:uLnTx/>
              <a:uFillTx/>
              <a:latin typeface="Open Sans"/>
              <a:ea typeface="+mn-ea"/>
              <a:cs typeface="Open Sans"/>
            </a:endParaRPr>
          </a:p>
        </p:txBody>
      </p:sp>
    </p:spTree>
    <p:extLst>
      <p:ext uri="{BB962C8B-B14F-4D97-AF65-F5344CB8AC3E}">
        <p14:creationId xmlns:p14="http://schemas.microsoft.com/office/powerpoint/2010/main" val="4160574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normAutofit/>
          </a:bodyPr>
          <a:lstStyle/>
          <a:p>
            <a:r>
              <a:rPr lang="en-GB"/>
              <a:t>Building blocks to drive performance</a:t>
            </a:r>
          </a:p>
        </p:txBody>
      </p:sp>
      <p:sp>
        <p:nvSpPr>
          <p:cNvPr id="39" name="Rectangle 38">
            <a:extLst>
              <a:ext uri="{FF2B5EF4-FFF2-40B4-BE49-F238E27FC236}">
                <a16:creationId xmlns:a16="http://schemas.microsoft.com/office/drawing/2014/main" id="{1A500CDB-22DE-48FB-B718-16A21D86F709}"/>
              </a:ext>
            </a:extLst>
          </p:cNvPr>
          <p:cNvSpPr/>
          <p:nvPr/>
        </p:nvSpPr>
        <p:spPr>
          <a:xfrm>
            <a:off x="240530" y="1117526"/>
            <a:ext cx="11710939" cy="5644221"/>
          </a:xfrm>
          <a:prstGeom prst="rect">
            <a:avLst/>
          </a:prstGeom>
          <a:solidFill>
            <a:schemeClr val="bg1">
              <a:lumMod val="95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tIns="9144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A247ED30-0E59-459E-9155-003C26FA99BF}"/>
              </a:ext>
            </a:extLst>
          </p:cNvPr>
          <p:cNvSpPr/>
          <p:nvPr/>
        </p:nvSpPr>
        <p:spPr>
          <a:xfrm>
            <a:off x="387594" y="1215328"/>
            <a:ext cx="4625542" cy="5390727"/>
          </a:xfrm>
          <a:prstGeom prst="rect">
            <a:avLst/>
          </a:prstGeom>
          <a:solidFill>
            <a:schemeClr val="bg1"/>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rPr>
              <a:t>Problem 1</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Not able to resolve Switch Meter Read problems in a timely manner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rPr>
              <a:t>Reduce the risk by…</a:t>
            </a: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Process all incoming D0300s first thing in the morning every day. </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Check SDEP </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to make sure all follow up queries are responded to at most every other day. </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Upon D0300 receipt </a:t>
            </a: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create a work item </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for the relevant term to work on in date order descending from oldest to newest daily.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Calibri" panose="020F0502020204030204"/>
              <a:ea typeface="Open Sans" charset="0"/>
              <a:cs typeface="Open Sans" charset="0"/>
            </a:endParaRPr>
          </a:p>
        </p:txBody>
      </p:sp>
      <p:sp>
        <p:nvSpPr>
          <p:cNvPr id="41" name="Rectangle 40">
            <a:extLst>
              <a:ext uri="{FF2B5EF4-FFF2-40B4-BE49-F238E27FC236}">
                <a16:creationId xmlns:a16="http://schemas.microsoft.com/office/drawing/2014/main" id="{1DCD9C8E-E9ED-420C-9308-ABBB88BA062E}"/>
              </a:ext>
            </a:extLst>
          </p:cNvPr>
          <p:cNvSpPr/>
          <p:nvPr/>
        </p:nvSpPr>
        <p:spPr>
          <a:xfrm>
            <a:off x="5160199" y="1215328"/>
            <a:ext cx="6496260" cy="5390728"/>
          </a:xfrm>
          <a:prstGeom prst="rect">
            <a:avLst/>
          </a:prstGeom>
          <a:solidFill>
            <a:schemeClr val="bg1"/>
          </a:solid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rPr>
              <a:t>Problem 2</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Incidents that exceed</a:t>
            </a:r>
            <a:r>
              <a:rPr kumimoji="0" lang="en-GB" sz="12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 timescales described within REC Schedule 30, Section C 9.11</a:t>
            </a:r>
            <a:endPar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Open Sans"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Open Sans"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Open Sans"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rPr>
              <a:t>Reduce the risk by…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Have </a:t>
            </a: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controls in places </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to prevent or detect instances, some examples of this below: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Dating the work item of the incoming DO300 when opened originally.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SDEP managed daily </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to ensure follow ups are sent in a timely manner.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You could create </a:t>
            </a: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automated alerts</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 for timescales in place to monitor and detect instances/timescales, for the missing read process whereby when it reaches X day on gain and X day on loss the system triggers the missing read process.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You could have an </a:t>
            </a: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exception management process </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in place whereby you can respond to requests where the system has failed.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You could create a </a:t>
            </a: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D0300 report </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at the beginning of each month and follow up any D0300s that have not been responded to on SDEP.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Ensure that when reviewing responses received for D0300 process it is </a:t>
            </a: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escalated correctly </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via SDEP when SLAs missed.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Calibri" panose="020F0502020204030204"/>
              <a:ea typeface="Open Sans" charset="0"/>
              <a:cs typeface="Open Sans"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Calibri" panose="020F0502020204030204"/>
              <a:ea typeface="Open Sans" charset="0"/>
              <a:cs typeface="Open Sans" charset="0"/>
            </a:endParaRPr>
          </a:p>
        </p:txBody>
      </p:sp>
      <p:cxnSp>
        <p:nvCxnSpPr>
          <p:cNvPr id="45" name="Straight Connector 44">
            <a:extLst>
              <a:ext uri="{FF2B5EF4-FFF2-40B4-BE49-F238E27FC236}">
                <a16:creationId xmlns:a16="http://schemas.microsoft.com/office/drawing/2014/main" id="{2DC3D49B-F623-4115-B987-18318F032D80}"/>
              </a:ext>
            </a:extLst>
          </p:cNvPr>
          <p:cNvCxnSpPr>
            <a:cxnSpLocks/>
          </p:cNvCxnSpPr>
          <p:nvPr/>
        </p:nvCxnSpPr>
        <p:spPr>
          <a:xfrm>
            <a:off x="1126220" y="2223252"/>
            <a:ext cx="30353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28A6713-6209-42D6-9D85-2B6C5E5573F1}"/>
              </a:ext>
            </a:extLst>
          </p:cNvPr>
          <p:cNvCxnSpPr>
            <a:cxnSpLocks/>
          </p:cNvCxnSpPr>
          <p:nvPr/>
        </p:nvCxnSpPr>
        <p:spPr>
          <a:xfrm>
            <a:off x="6733214" y="2223252"/>
            <a:ext cx="34901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8" name="Graphic 57" descr="Fire with solid fill">
            <a:extLst>
              <a:ext uri="{FF2B5EF4-FFF2-40B4-BE49-F238E27FC236}">
                <a16:creationId xmlns:a16="http://schemas.microsoft.com/office/drawing/2014/main" id="{C05E4A6B-240A-4040-A18C-FA023F6B041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6220" y="5578475"/>
            <a:ext cx="914400" cy="914400"/>
          </a:xfrm>
          <a:prstGeom prst="rect">
            <a:avLst/>
          </a:prstGeom>
        </p:spPr>
      </p:pic>
      <p:pic>
        <p:nvPicPr>
          <p:cNvPr id="59" name="Graphic 58" descr="Electric Tower with solid fill">
            <a:extLst>
              <a:ext uri="{FF2B5EF4-FFF2-40B4-BE49-F238E27FC236}">
                <a16:creationId xmlns:a16="http://schemas.microsoft.com/office/drawing/2014/main" id="{09AD6034-0D44-4595-A0C1-B05CD6E76E3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7594" y="5578000"/>
            <a:ext cx="914400" cy="914400"/>
          </a:xfrm>
          <a:prstGeom prst="rect">
            <a:avLst/>
          </a:prstGeom>
        </p:spPr>
      </p:pic>
    </p:spTree>
    <p:extLst>
      <p:ext uri="{BB962C8B-B14F-4D97-AF65-F5344CB8AC3E}">
        <p14:creationId xmlns:p14="http://schemas.microsoft.com/office/powerpoint/2010/main" val="963023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normAutofit/>
          </a:bodyPr>
          <a:lstStyle/>
          <a:p>
            <a:r>
              <a:rPr lang="en-GB"/>
              <a:t>Building blocks to drive performance</a:t>
            </a:r>
          </a:p>
        </p:txBody>
      </p:sp>
      <p:sp>
        <p:nvSpPr>
          <p:cNvPr id="39" name="Rectangle 38">
            <a:extLst>
              <a:ext uri="{FF2B5EF4-FFF2-40B4-BE49-F238E27FC236}">
                <a16:creationId xmlns:a16="http://schemas.microsoft.com/office/drawing/2014/main" id="{1A500CDB-22DE-48FB-B718-16A21D86F709}"/>
              </a:ext>
            </a:extLst>
          </p:cNvPr>
          <p:cNvSpPr/>
          <p:nvPr/>
        </p:nvSpPr>
        <p:spPr>
          <a:xfrm>
            <a:off x="240530" y="1117526"/>
            <a:ext cx="11710939" cy="5644221"/>
          </a:xfrm>
          <a:prstGeom prst="rect">
            <a:avLst/>
          </a:prstGeom>
          <a:solidFill>
            <a:schemeClr val="bg1">
              <a:lumMod val="95000"/>
            </a:schemeClr>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tIns="9144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A247ED30-0E59-459E-9155-003C26FA99BF}"/>
              </a:ext>
            </a:extLst>
          </p:cNvPr>
          <p:cNvSpPr/>
          <p:nvPr/>
        </p:nvSpPr>
        <p:spPr>
          <a:xfrm>
            <a:off x="375083" y="1241077"/>
            <a:ext cx="3498038" cy="5390727"/>
          </a:xfrm>
          <a:prstGeom prst="rect">
            <a:avLst/>
          </a:prstGeom>
          <a:solidFill>
            <a:schemeClr val="bg1"/>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rPr>
              <a:t>Problem 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Backlog of Switch Meter Reads due to lack of staff</a:t>
            </a:r>
          </a:p>
          <a:p>
            <a:pPr marL="0" marR="0" lvl="0" indent="0" algn="ctr" defTabSz="914400" rtl="0" eaLnBrk="1" fontAlgn="auto" latinLnBrk="0" hangingPunct="1">
              <a:lnSpc>
                <a:spcPct val="100000"/>
              </a:lnSpc>
              <a:spcBef>
                <a:spcPts val="1000"/>
              </a:spcBef>
              <a:spcAft>
                <a:spcPts val="0"/>
              </a:spcAft>
              <a:buClrTx/>
              <a:buSzTx/>
              <a:buFontTx/>
              <a:buNone/>
              <a:tabLst/>
              <a:defRPr/>
            </a:pPr>
            <a:endPar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rPr>
              <a:t>Reduce the risk by…</a:t>
            </a: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Ensure you have a </a:t>
            </a: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monthly update </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on how your recruitment activity is progressing, outlining any delays, risks or dependencies. </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Ensure that any newly recruited team members have the </a:t>
            </a: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skills and knowledge </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to effectively fulfil their role </a:t>
            </a:r>
          </a:p>
          <a:p>
            <a:pPr marL="171450" marR="0" lvl="0" indent="-1714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Ensure you have procedures and controls in place to identify and </a:t>
            </a: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address capability gaps </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within your organisation, ensuring that the teams are sufficiently staffed to </a:t>
            </a: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achieve compliance to REC obligations</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Calibri" panose="020F0502020204030204"/>
              <a:ea typeface="Open Sans" charset="0"/>
              <a:cs typeface="Open Sans" charset="0"/>
            </a:endParaRPr>
          </a:p>
        </p:txBody>
      </p:sp>
      <p:sp>
        <p:nvSpPr>
          <p:cNvPr id="42" name="Rectangle 41">
            <a:extLst>
              <a:ext uri="{FF2B5EF4-FFF2-40B4-BE49-F238E27FC236}">
                <a16:creationId xmlns:a16="http://schemas.microsoft.com/office/drawing/2014/main" id="{94AB5B7F-0D26-4E86-8908-6D6E0C00A13A}"/>
              </a:ext>
            </a:extLst>
          </p:cNvPr>
          <p:cNvSpPr/>
          <p:nvPr/>
        </p:nvSpPr>
        <p:spPr>
          <a:xfrm>
            <a:off x="7945903" y="1241077"/>
            <a:ext cx="3825857" cy="5390727"/>
          </a:xfrm>
          <a:prstGeom prst="rect">
            <a:avLst/>
          </a:prstGeom>
          <a:solidFill>
            <a:schemeClr val="bg1"/>
          </a:solidFill>
          <a:ln w="222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rPr>
              <a:t>Problem 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Not responding to the Switch Meter Read Data Flows due to lack of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rPr>
              <a:t>Reduce the risk by…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Confirm if there is any mismatch of data e.g., MSN or number of registers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Check read history, if any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Customer contact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Photo evidence of meter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300" normalizeH="0" baseline="0" noProof="0">
              <a:ln>
                <a:noFill/>
              </a:ln>
              <a:solidFill>
                <a:srgbClr val="000000"/>
              </a:solidFill>
              <a:effectLst/>
              <a:uLnTx/>
              <a:uFillTx/>
              <a:latin typeface="Calibri" panose="020F0502020204030204"/>
              <a:ea typeface="Open Sans ExtraBold" charset="0"/>
              <a:cs typeface="Open Sans ExtraBold" charset="0"/>
            </a:endParaRPr>
          </a:p>
        </p:txBody>
      </p:sp>
      <p:cxnSp>
        <p:nvCxnSpPr>
          <p:cNvPr id="45" name="Straight Connector 44">
            <a:extLst>
              <a:ext uri="{FF2B5EF4-FFF2-40B4-BE49-F238E27FC236}">
                <a16:creationId xmlns:a16="http://schemas.microsoft.com/office/drawing/2014/main" id="{2DC3D49B-F623-4115-B987-18318F032D80}"/>
              </a:ext>
            </a:extLst>
          </p:cNvPr>
          <p:cNvCxnSpPr>
            <a:cxnSpLocks/>
          </p:cNvCxnSpPr>
          <p:nvPr/>
        </p:nvCxnSpPr>
        <p:spPr>
          <a:xfrm>
            <a:off x="535541" y="2337552"/>
            <a:ext cx="30353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AC5294B0-4F0D-4160-BCF4-67F375E3AFDF}"/>
              </a:ext>
            </a:extLst>
          </p:cNvPr>
          <p:cNvCxnSpPr>
            <a:cxnSpLocks/>
          </p:cNvCxnSpPr>
          <p:nvPr/>
        </p:nvCxnSpPr>
        <p:spPr>
          <a:xfrm>
            <a:off x="8081919" y="2360922"/>
            <a:ext cx="3593424"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5651E770-08E7-4ACB-B0D2-233566BDD8CD}"/>
              </a:ext>
            </a:extLst>
          </p:cNvPr>
          <p:cNvSpPr/>
          <p:nvPr/>
        </p:nvSpPr>
        <p:spPr>
          <a:xfrm>
            <a:off x="4007674" y="1241077"/>
            <a:ext cx="3803676" cy="5390727"/>
          </a:xfrm>
          <a:prstGeom prst="rect">
            <a:avLst/>
          </a:prstGeom>
          <a:solidFill>
            <a:schemeClr val="bg1"/>
          </a:solidFill>
          <a:ln w="222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40" tIns="91440" rIns="91440" bIns="0" rtlCol="0" anchor="t"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rPr>
              <a:t>Problem6</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Not being able to communicate with Suppliers </a:t>
            </a: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Open Sans"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Open Sans"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Open Sans"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Open Sans"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rPr>
              <a:t>Reduce the risk by…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300" normalizeH="0" baseline="0" noProof="0">
              <a:ln>
                <a:noFill/>
              </a:ln>
              <a:solidFill>
                <a:srgbClr val="000000"/>
              </a:solidFill>
              <a:effectLst/>
              <a:uLnTx/>
              <a:uFillTx/>
              <a:latin typeface="Arial" panose="020B0604020202020204" pitchFamily="34" charset="0"/>
              <a:ea typeface="Open Sans ExtraBold"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Examples of </a:t>
            </a:r>
            <a:r>
              <a:rPr kumimoji="0" lang="en-GB" sz="1200" b="1"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communication mechanisms </a:t>
            </a: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you can use: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rPr>
              <a:t>S</a:t>
            </a:r>
            <a:r>
              <a:rPr kumimoji="0" lang="en-GB" sz="12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DEP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Voice (calls)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Email</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000000"/>
                </a:solidFill>
                <a:effectLst/>
                <a:uLnTx/>
                <a:uFillTx/>
                <a:latin typeface="Arial" panose="020B0604020202020204" pitchFamily="34" charset="0"/>
                <a:cs typeface="Arial" panose="020B0604020202020204" pitchFamily="34" charset="0"/>
              </a:rPr>
              <a:t>Escalate to Code Manager via enquiries@recmanager.co.uk</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Calibri" panose="020F0502020204030204"/>
              <a:ea typeface="Open Sans" charset="0"/>
              <a:cs typeface="Open Sans"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Calibri" panose="020F0502020204030204"/>
              <a:ea typeface="Open Sans" charset="0"/>
              <a:cs typeface="Open Sans" charset="0"/>
            </a:endParaRPr>
          </a:p>
        </p:txBody>
      </p:sp>
      <p:cxnSp>
        <p:nvCxnSpPr>
          <p:cNvPr id="46" name="Straight Connector 45">
            <a:extLst>
              <a:ext uri="{FF2B5EF4-FFF2-40B4-BE49-F238E27FC236}">
                <a16:creationId xmlns:a16="http://schemas.microsoft.com/office/drawing/2014/main" id="{228A6713-6209-42D6-9D85-2B6C5E5573F1}"/>
              </a:ext>
            </a:extLst>
          </p:cNvPr>
          <p:cNvCxnSpPr>
            <a:cxnSpLocks/>
          </p:cNvCxnSpPr>
          <p:nvPr/>
        </p:nvCxnSpPr>
        <p:spPr>
          <a:xfrm>
            <a:off x="4164453" y="2322429"/>
            <a:ext cx="3490118"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1" name="Graphic 10" descr="Fire with solid fill">
            <a:extLst>
              <a:ext uri="{FF2B5EF4-FFF2-40B4-BE49-F238E27FC236}">
                <a16:creationId xmlns:a16="http://schemas.microsoft.com/office/drawing/2014/main" id="{2111B8AF-EA95-4BA2-B5D4-053514673C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26220" y="5578475"/>
            <a:ext cx="914400" cy="914400"/>
          </a:xfrm>
          <a:prstGeom prst="rect">
            <a:avLst/>
          </a:prstGeom>
        </p:spPr>
      </p:pic>
      <p:pic>
        <p:nvPicPr>
          <p:cNvPr id="12" name="Graphic 11" descr="Electric Tower with solid fill">
            <a:extLst>
              <a:ext uri="{FF2B5EF4-FFF2-40B4-BE49-F238E27FC236}">
                <a16:creationId xmlns:a16="http://schemas.microsoft.com/office/drawing/2014/main" id="{0F73FA6A-2FA4-422D-B62F-A605900BDE9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87594" y="5578000"/>
            <a:ext cx="914400" cy="914400"/>
          </a:xfrm>
          <a:prstGeom prst="rect">
            <a:avLst/>
          </a:prstGeom>
        </p:spPr>
      </p:pic>
    </p:spTree>
    <p:extLst>
      <p:ext uri="{BB962C8B-B14F-4D97-AF65-F5344CB8AC3E}">
        <p14:creationId xmlns:p14="http://schemas.microsoft.com/office/powerpoint/2010/main" val="36638365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lstStyle/>
          <a:p>
            <a:r>
              <a:rPr lang="en-GB"/>
              <a:t>glossary</a:t>
            </a:r>
          </a:p>
        </p:txBody>
      </p:sp>
    </p:spTree>
    <p:extLst>
      <p:ext uri="{BB962C8B-B14F-4D97-AF65-F5344CB8AC3E}">
        <p14:creationId xmlns:p14="http://schemas.microsoft.com/office/powerpoint/2010/main" val="34071731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Freeform 5"/>
          <p:cNvSpPr>
            <a:spLocks/>
          </p:cNvSpPr>
          <p:nvPr/>
        </p:nvSpPr>
        <p:spPr bwMode="auto">
          <a:xfrm>
            <a:off x="5834281" y="161932"/>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6" name="Rectangle 6"/>
          <p:cNvSpPr>
            <a:spLocks noChangeArrowheads="1"/>
          </p:cNvSpPr>
          <p:nvPr/>
        </p:nvSpPr>
        <p:spPr bwMode="auto">
          <a:xfrm>
            <a:off x="6490896" y="6133"/>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Roboto"/>
                <a:ea typeface="+mn-ea"/>
                <a:cs typeface="+mn-cs"/>
              </a:rPr>
              <a:t>Initiating Supplier</a:t>
            </a:r>
          </a:p>
        </p:txBody>
      </p:sp>
      <p:pic>
        <p:nvPicPr>
          <p:cNvPr id="23" name="Picture 22">
            <a:extLst>
              <a:ext uri="{FF2B5EF4-FFF2-40B4-BE49-F238E27FC236}">
                <a16:creationId xmlns:a16="http://schemas.microsoft.com/office/drawing/2014/main" id="{F1E3BDAD-50C0-41A9-849B-4CB1F50A84D0}"/>
              </a:ext>
            </a:extLst>
          </p:cNvPr>
          <p:cNvPicPr>
            <a:picLocks noChangeAspect="1"/>
          </p:cNvPicPr>
          <p:nvPr/>
        </p:nvPicPr>
        <p:blipFill rotWithShape="1">
          <a:blip r:embed="rId3">
            <a:alphaModFix amt="35000"/>
          </a:blip>
          <a:srcRect b="21869"/>
          <a:stretch/>
        </p:blipFill>
        <p:spPr>
          <a:xfrm>
            <a:off x="8574708" y="3459283"/>
            <a:ext cx="3400582" cy="3202582"/>
          </a:xfrm>
          <a:prstGeom prst="rect">
            <a:avLst/>
          </a:prstGeom>
        </p:spPr>
      </p:pic>
      <p:sp>
        <p:nvSpPr>
          <p:cNvPr id="9" name="Freeform 5"/>
          <p:cNvSpPr>
            <a:spLocks/>
          </p:cNvSpPr>
          <p:nvPr/>
        </p:nvSpPr>
        <p:spPr bwMode="auto">
          <a:xfrm>
            <a:off x="5757570" y="1741530"/>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10" name="Rectangle 6"/>
          <p:cNvSpPr>
            <a:spLocks noChangeArrowheads="1"/>
          </p:cNvSpPr>
          <p:nvPr/>
        </p:nvSpPr>
        <p:spPr bwMode="auto">
          <a:xfrm>
            <a:off x="6490896" y="1553868"/>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Enquiry Services </a:t>
            </a:r>
          </a:p>
        </p:txBody>
      </p:sp>
      <p:sp>
        <p:nvSpPr>
          <p:cNvPr id="12" name="Freeform 5"/>
          <p:cNvSpPr>
            <a:spLocks/>
          </p:cNvSpPr>
          <p:nvPr/>
        </p:nvSpPr>
        <p:spPr bwMode="auto">
          <a:xfrm>
            <a:off x="8425891" y="982867"/>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13" name="Rectangle 6"/>
          <p:cNvSpPr>
            <a:spLocks noChangeArrowheads="1"/>
          </p:cNvSpPr>
          <p:nvPr/>
        </p:nvSpPr>
        <p:spPr bwMode="auto">
          <a:xfrm>
            <a:off x="9159217" y="795205"/>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Dual Initiation </a:t>
            </a:r>
          </a:p>
        </p:txBody>
      </p:sp>
      <p:sp>
        <p:nvSpPr>
          <p:cNvPr id="15" name="Freeform 5"/>
          <p:cNvSpPr>
            <a:spLocks/>
          </p:cNvSpPr>
          <p:nvPr/>
        </p:nvSpPr>
        <p:spPr bwMode="auto">
          <a:xfrm>
            <a:off x="5757570" y="3286378"/>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16" name="Rectangle 6"/>
          <p:cNvSpPr>
            <a:spLocks noChangeArrowheads="1"/>
          </p:cNvSpPr>
          <p:nvPr/>
        </p:nvSpPr>
        <p:spPr bwMode="auto">
          <a:xfrm>
            <a:off x="6490896" y="3098716"/>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Associated Supplier</a:t>
            </a:r>
          </a:p>
        </p:txBody>
      </p:sp>
      <p:sp>
        <p:nvSpPr>
          <p:cNvPr id="18" name="Freeform 5"/>
          <p:cNvSpPr>
            <a:spLocks/>
          </p:cNvSpPr>
          <p:nvPr/>
        </p:nvSpPr>
        <p:spPr bwMode="auto">
          <a:xfrm>
            <a:off x="8364651" y="2513954"/>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19" name="Rectangle 6"/>
          <p:cNvSpPr>
            <a:spLocks noChangeArrowheads="1"/>
          </p:cNvSpPr>
          <p:nvPr/>
        </p:nvSpPr>
        <p:spPr bwMode="auto">
          <a:xfrm>
            <a:off x="9142410" y="2324848"/>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Actual Meter Readings </a:t>
            </a:r>
          </a:p>
        </p:txBody>
      </p:sp>
      <p:sp>
        <p:nvSpPr>
          <p:cNvPr id="30" name="Inhaltsplatzhalter 4"/>
          <p:cNvSpPr txBox="1">
            <a:spLocks/>
          </p:cNvSpPr>
          <p:nvPr/>
        </p:nvSpPr>
        <p:spPr>
          <a:xfrm>
            <a:off x="6404689" y="518864"/>
            <a:ext cx="1836572" cy="48474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the Energy Supplier which sends the Initial Request.</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33" name="Inhaltsplatzhalter 4"/>
          <p:cNvSpPr txBox="1">
            <a:spLocks/>
          </p:cNvSpPr>
          <p:nvPr/>
        </p:nvSpPr>
        <p:spPr>
          <a:xfrm>
            <a:off x="6053042" y="2091495"/>
            <a:ext cx="2484449" cy="48474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one of the Gas Enquiry Service (for gas) or the Electricity Enquiry Service (for electricity).</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36" name="Inhaltsplatzhalter 4"/>
          <p:cNvSpPr txBox="1">
            <a:spLocks/>
          </p:cNvSpPr>
          <p:nvPr/>
        </p:nvSpPr>
        <p:spPr>
          <a:xfrm>
            <a:off x="5962976" y="3474760"/>
            <a:ext cx="2732945" cy="80791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in respect of a problem under the Resolution of Consumer-Facing Switching and Billing Problems Schedule, each of the Energy Suppliers to which the Initiating Supplier sent an Initial Request.</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39" name="Inhaltsplatzhalter 4"/>
          <p:cNvSpPr txBox="1">
            <a:spLocks/>
          </p:cNvSpPr>
          <p:nvPr/>
        </p:nvSpPr>
        <p:spPr>
          <a:xfrm>
            <a:off x="8956053" y="1332832"/>
            <a:ext cx="2249759" cy="48474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where two or more Energy Suppliers have sent an Initial Request in relation to the same problem.</a:t>
            </a:r>
            <a:r>
              <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rPr>
              <a:t>. </a:t>
            </a:r>
          </a:p>
        </p:txBody>
      </p:sp>
      <p:sp>
        <p:nvSpPr>
          <p:cNvPr id="42" name="Inhaltsplatzhalter 4"/>
          <p:cNvSpPr txBox="1">
            <a:spLocks/>
          </p:cNvSpPr>
          <p:nvPr/>
        </p:nvSpPr>
        <p:spPr>
          <a:xfrm>
            <a:off x="8776694" y="2702336"/>
            <a:ext cx="2367878" cy="80791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a meter reading obtained by inspection by the Energy Supplier (or its Supplier Agent or other contractor) or via a remote meter reading (including via a Smart Meter).</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45" name="Freeform 5">
            <a:extLst>
              <a:ext uri="{FF2B5EF4-FFF2-40B4-BE49-F238E27FC236}">
                <a16:creationId xmlns:a16="http://schemas.microsoft.com/office/drawing/2014/main" id="{CFFF0E57-72BA-48B3-A1F6-7F5929A7F7C5}"/>
              </a:ext>
            </a:extLst>
          </p:cNvPr>
          <p:cNvSpPr>
            <a:spLocks/>
          </p:cNvSpPr>
          <p:nvPr/>
        </p:nvSpPr>
        <p:spPr bwMode="auto">
          <a:xfrm>
            <a:off x="501127" y="187662"/>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46" name="Rectangle 6">
            <a:extLst>
              <a:ext uri="{FF2B5EF4-FFF2-40B4-BE49-F238E27FC236}">
                <a16:creationId xmlns:a16="http://schemas.microsoft.com/office/drawing/2014/main" id="{29D502B4-AC08-4410-9D47-1323A7868337}"/>
              </a:ext>
            </a:extLst>
          </p:cNvPr>
          <p:cNvSpPr>
            <a:spLocks noChangeArrowheads="1"/>
          </p:cNvSpPr>
          <p:nvPr/>
        </p:nvSpPr>
        <p:spPr bwMode="auto">
          <a:xfrm>
            <a:off x="1234453" y="0"/>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Roboto"/>
                <a:ea typeface="+mn-ea"/>
                <a:cs typeface="+mn-cs"/>
              </a:rPr>
              <a:t>Switch</a:t>
            </a:r>
            <a:endParaRPr kumimoji="0" lang="en-US" sz="1400" b="1" i="0" u="none" strike="noStrike" kern="1200" cap="none" spc="0" normalizeH="0" baseline="0" noProof="0">
              <a:ln>
                <a:noFill/>
              </a:ln>
              <a:solidFill>
                <a:srgbClr val="FFFFFF"/>
              </a:solidFill>
              <a:effectLst/>
              <a:uLnTx/>
              <a:uFillTx/>
              <a:latin typeface="Roboto"/>
              <a:ea typeface="+mn-ea"/>
              <a:cs typeface="+mn-cs"/>
            </a:endParaRPr>
          </a:p>
        </p:txBody>
      </p:sp>
      <p:sp>
        <p:nvSpPr>
          <p:cNvPr id="49" name="Freeform 5">
            <a:extLst>
              <a:ext uri="{FF2B5EF4-FFF2-40B4-BE49-F238E27FC236}">
                <a16:creationId xmlns:a16="http://schemas.microsoft.com/office/drawing/2014/main" id="{9B8E5894-94EA-4D28-BBC9-098DFA4A26F7}"/>
              </a:ext>
            </a:extLst>
          </p:cNvPr>
          <p:cNvSpPr>
            <a:spLocks/>
          </p:cNvSpPr>
          <p:nvPr/>
        </p:nvSpPr>
        <p:spPr bwMode="auto">
          <a:xfrm>
            <a:off x="501127" y="1732510"/>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50" name="Rectangle 6">
            <a:extLst>
              <a:ext uri="{FF2B5EF4-FFF2-40B4-BE49-F238E27FC236}">
                <a16:creationId xmlns:a16="http://schemas.microsoft.com/office/drawing/2014/main" id="{37762118-3F53-40EA-B275-5AF8C8853F8B}"/>
              </a:ext>
            </a:extLst>
          </p:cNvPr>
          <p:cNvSpPr>
            <a:spLocks noChangeArrowheads="1"/>
          </p:cNvSpPr>
          <p:nvPr/>
        </p:nvSpPr>
        <p:spPr bwMode="auto">
          <a:xfrm>
            <a:off x="1234453" y="1541961"/>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Switch Meter Readings </a:t>
            </a:r>
          </a:p>
        </p:txBody>
      </p:sp>
      <p:sp>
        <p:nvSpPr>
          <p:cNvPr id="51" name="Freeform 5">
            <a:extLst>
              <a:ext uri="{FF2B5EF4-FFF2-40B4-BE49-F238E27FC236}">
                <a16:creationId xmlns:a16="http://schemas.microsoft.com/office/drawing/2014/main" id="{8197B83D-4588-484E-9D24-DE7B0A068A4F}"/>
              </a:ext>
            </a:extLst>
          </p:cNvPr>
          <p:cNvSpPr>
            <a:spLocks/>
          </p:cNvSpPr>
          <p:nvPr/>
        </p:nvSpPr>
        <p:spPr bwMode="auto">
          <a:xfrm>
            <a:off x="2981020" y="924616"/>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52" name="Rectangle 6">
            <a:extLst>
              <a:ext uri="{FF2B5EF4-FFF2-40B4-BE49-F238E27FC236}">
                <a16:creationId xmlns:a16="http://schemas.microsoft.com/office/drawing/2014/main" id="{FEB71A7C-C197-4C85-A90E-78D3662038F2}"/>
              </a:ext>
            </a:extLst>
          </p:cNvPr>
          <p:cNvSpPr>
            <a:spLocks noChangeArrowheads="1"/>
          </p:cNvSpPr>
          <p:nvPr/>
        </p:nvSpPr>
        <p:spPr bwMode="auto">
          <a:xfrm>
            <a:off x="3841534" y="772424"/>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RMP</a:t>
            </a:r>
          </a:p>
        </p:txBody>
      </p:sp>
      <p:sp>
        <p:nvSpPr>
          <p:cNvPr id="59" name="Inhaltsplatzhalter 4">
            <a:extLst>
              <a:ext uri="{FF2B5EF4-FFF2-40B4-BE49-F238E27FC236}">
                <a16:creationId xmlns:a16="http://schemas.microsoft.com/office/drawing/2014/main" id="{D507E088-150C-4D7A-BED1-C8C6D078D5E8}"/>
              </a:ext>
            </a:extLst>
          </p:cNvPr>
          <p:cNvSpPr txBox="1">
            <a:spLocks/>
          </p:cNvSpPr>
          <p:nvPr/>
        </p:nvSpPr>
        <p:spPr>
          <a:xfrm>
            <a:off x="1057057" y="2082475"/>
            <a:ext cx="2223991" cy="48474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the meter reading at the time of a Switch, as determined under the BSC or the UNC (as applicable)</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65" name="Inhaltsplatzhalter 4">
            <a:extLst>
              <a:ext uri="{FF2B5EF4-FFF2-40B4-BE49-F238E27FC236}">
                <a16:creationId xmlns:a16="http://schemas.microsoft.com/office/drawing/2014/main" id="{0D8386D4-5B6B-4A42-8082-87F4C85F1F9B}"/>
              </a:ext>
            </a:extLst>
          </p:cNvPr>
          <p:cNvSpPr txBox="1">
            <a:spLocks/>
          </p:cNvSpPr>
          <p:nvPr/>
        </p:nvSpPr>
        <p:spPr>
          <a:xfrm>
            <a:off x="3760716" y="1265069"/>
            <a:ext cx="1836572" cy="64633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a person which is either or both an Electricity Supplier and/or a Gas Supplier.</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66" name="Freeform 5">
            <a:extLst>
              <a:ext uri="{FF2B5EF4-FFF2-40B4-BE49-F238E27FC236}">
                <a16:creationId xmlns:a16="http://schemas.microsoft.com/office/drawing/2014/main" id="{B3B63057-E5C7-4A11-9176-DBF0A3CC2967}"/>
              </a:ext>
            </a:extLst>
          </p:cNvPr>
          <p:cNvSpPr>
            <a:spLocks/>
          </p:cNvSpPr>
          <p:nvPr/>
        </p:nvSpPr>
        <p:spPr bwMode="auto">
          <a:xfrm>
            <a:off x="8364651" y="3932339"/>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67" name="Rectangle 6">
            <a:extLst>
              <a:ext uri="{FF2B5EF4-FFF2-40B4-BE49-F238E27FC236}">
                <a16:creationId xmlns:a16="http://schemas.microsoft.com/office/drawing/2014/main" id="{17BC8994-E47F-4EDB-8125-AB20A98F7587}"/>
              </a:ext>
            </a:extLst>
          </p:cNvPr>
          <p:cNvSpPr>
            <a:spLocks noChangeArrowheads="1"/>
          </p:cNvSpPr>
          <p:nvPr/>
        </p:nvSpPr>
        <p:spPr bwMode="auto">
          <a:xfrm>
            <a:off x="9097977" y="3744677"/>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Data Collector </a:t>
            </a:r>
          </a:p>
        </p:txBody>
      </p:sp>
      <p:sp>
        <p:nvSpPr>
          <p:cNvPr id="68" name="Freeform 5">
            <a:extLst>
              <a:ext uri="{FF2B5EF4-FFF2-40B4-BE49-F238E27FC236}">
                <a16:creationId xmlns:a16="http://schemas.microsoft.com/office/drawing/2014/main" id="{6B05E3DC-270F-4588-9F7D-EB70F07CF0A7}"/>
              </a:ext>
            </a:extLst>
          </p:cNvPr>
          <p:cNvSpPr>
            <a:spLocks/>
          </p:cNvSpPr>
          <p:nvPr/>
        </p:nvSpPr>
        <p:spPr bwMode="auto">
          <a:xfrm>
            <a:off x="8364651" y="5477187"/>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69" name="Rectangle 6">
            <a:extLst>
              <a:ext uri="{FF2B5EF4-FFF2-40B4-BE49-F238E27FC236}">
                <a16:creationId xmlns:a16="http://schemas.microsoft.com/office/drawing/2014/main" id="{5DD97E9C-57B3-4BC8-A20D-5A94EF35E289}"/>
              </a:ext>
            </a:extLst>
          </p:cNvPr>
          <p:cNvSpPr>
            <a:spLocks noChangeArrowheads="1"/>
          </p:cNvSpPr>
          <p:nvPr/>
        </p:nvSpPr>
        <p:spPr bwMode="auto">
          <a:xfrm>
            <a:off x="9097977" y="5289525"/>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DCC Enrolled Meter </a:t>
            </a:r>
          </a:p>
        </p:txBody>
      </p:sp>
      <p:sp>
        <p:nvSpPr>
          <p:cNvPr id="72" name="Inhaltsplatzhalter 4">
            <a:extLst>
              <a:ext uri="{FF2B5EF4-FFF2-40B4-BE49-F238E27FC236}">
                <a16:creationId xmlns:a16="http://schemas.microsoft.com/office/drawing/2014/main" id="{6B32050E-4648-4E1D-A2E0-AB00DD8412B1}"/>
              </a:ext>
            </a:extLst>
          </p:cNvPr>
          <p:cNvSpPr txBox="1">
            <a:spLocks/>
          </p:cNvSpPr>
          <p:nvPr/>
        </p:nvSpPr>
        <p:spPr>
          <a:xfrm>
            <a:off x="8752215" y="4120721"/>
            <a:ext cx="2392357" cy="807913"/>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the person Appointed by an Electricity Supplier to collect and process meter readings for an RMP as further described in the Balancing and Settlement Code.</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75" name="Inhaltsplatzhalter 4">
            <a:extLst>
              <a:ext uri="{FF2B5EF4-FFF2-40B4-BE49-F238E27FC236}">
                <a16:creationId xmlns:a16="http://schemas.microsoft.com/office/drawing/2014/main" id="{A470C63C-2679-4A05-B169-245EA05A2F63}"/>
              </a:ext>
            </a:extLst>
          </p:cNvPr>
          <p:cNvSpPr txBox="1">
            <a:spLocks/>
          </p:cNvSpPr>
          <p:nvPr/>
        </p:nvSpPr>
        <p:spPr>
          <a:xfrm>
            <a:off x="8695921" y="5746360"/>
            <a:ext cx="2448651" cy="64633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a Smart Meter for which the communications between the Energy Supplier and the Smart Meter are managed by the DCC.</a:t>
            </a:r>
            <a:r>
              <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rPr>
              <a:t>. </a:t>
            </a:r>
          </a:p>
        </p:txBody>
      </p:sp>
      <p:sp>
        <p:nvSpPr>
          <p:cNvPr id="76" name="Freeform 5">
            <a:extLst>
              <a:ext uri="{FF2B5EF4-FFF2-40B4-BE49-F238E27FC236}">
                <a16:creationId xmlns:a16="http://schemas.microsoft.com/office/drawing/2014/main" id="{6E1E89E2-E470-4811-8986-412505D75AE6}"/>
              </a:ext>
            </a:extLst>
          </p:cNvPr>
          <p:cNvSpPr>
            <a:spLocks/>
          </p:cNvSpPr>
          <p:nvPr/>
        </p:nvSpPr>
        <p:spPr bwMode="auto">
          <a:xfrm>
            <a:off x="5714014" y="4704763"/>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77" name="Rectangle 6">
            <a:extLst>
              <a:ext uri="{FF2B5EF4-FFF2-40B4-BE49-F238E27FC236}">
                <a16:creationId xmlns:a16="http://schemas.microsoft.com/office/drawing/2014/main" id="{5B3157E1-9464-4497-BD6C-F0BAD0529446}"/>
              </a:ext>
            </a:extLst>
          </p:cNvPr>
          <p:cNvSpPr>
            <a:spLocks noChangeArrowheads="1"/>
          </p:cNvSpPr>
          <p:nvPr/>
        </p:nvSpPr>
        <p:spPr bwMode="auto">
          <a:xfrm>
            <a:off x="6447340" y="4517101"/>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Initial</a:t>
            </a:r>
            <a:r>
              <a:rPr kumimoji="0" lang="en-US" sz="105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Request</a:t>
            </a:r>
          </a:p>
        </p:txBody>
      </p:sp>
      <p:sp>
        <p:nvSpPr>
          <p:cNvPr id="82" name="Inhaltsplatzhalter 4">
            <a:extLst>
              <a:ext uri="{FF2B5EF4-FFF2-40B4-BE49-F238E27FC236}">
                <a16:creationId xmlns:a16="http://schemas.microsoft.com/office/drawing/2014/main" id="{05C26242-EBDC-47CA-8E08-CC0FB60D7839}"/>
              </a:ext>
            </a:extLst>
          </p:cNvPr>
          <p:cNvSpPr txBox="1">
            <a:spLocks/>
          </p:cNvSpPr>
          <p:nvPr/>
        </p:nvSpPr>
        <p:spPr>
          <a:xfrm>
            <a:off x="5916837" y="4931636"/>
            <a:ext cx="2812275"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a notification from an Energy Supplier to another Energy Supplier to raise an issue which needs to be resolved in respect of one of the problems covered by the Resolution of Consumer-Facing Switching and Billing Problems Schedule.</a:t>
            </a:r>
            <a:r>
              <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rPr>
              <a:t>. </a:t>
            </a:r>
          </a:p>
        </p:txBody>
      </p:sp>
      <p:sp>
        <p:nvSpPr>
          <p:cNvPr id="86" name="Freeform 5">
            <a:extLst>
              <a:ext uri="{FF2B5EF4-FFF2-40B4-BE49-F238E27FC236}">
                <a16:creationId xmlns:a16="http://schemas.microsoft.com/office/drawing/2014/main" id="{1B0A2B49-B43E-44EB-BF06-18B81E13F366}"/>
              </a:ext>
            </a:extLst>
          </p:cNvPr>
          <p:cNvSpPr>
            <a:spLocks/>
          </p:cNvSpPr>
          <p:nvPr/>
        </p:nvSpPr>
        <p:spPr bwMode="auto">
          <a:xfrm>
            <a:off x="3063377" y="3964971"/>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87" name="Rectangle 6">
            <a:extLst>
              <a:ext uri="{FF2B5EF4-FFF2-40B4-BE49-F238E27FC236}">
                <a16:creationId xmlns:a16="http://schemas.microsoft.com/office/drawing/2014/main" id="{F7B45E5A-92A8-42AB-80F4-442D680E04A0}"/>
              </a:ext>
            </a:extLst>
          </p:cNvPr>
          <p:cNvSpPr>
            <a:spLocks noChangeArrowheads="1"/>
          </p:cNvSpPr>
          <p:nvPr/>
        </p:nvSpPr>
        <p:spPr bwMode="auto">
          <a:xfrm>
            <a:off x="3796703" y="3777309"/>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Consumer </a:t>
            </a:r>
          </a:p>
        </p:txBody>
      </p:sp>
      <p:sp>
        <p:nvSpPr>
          <p:cNvPr id="88" name="Freeform 5">
            <a:extLst>
              <a:ext uri="{FF2B5EF4-FFF2-40B4-BE49-F238E27FC236}">
                <a16:creationId xmlns:a16="http://schemas.microsoft.com/office/drawing/2014/main" id="{20A9691E-5126-4399-9C45-7FB3A276F796}"/>
              </a:ext>
            </a:extLst>
          </p:cNvPr>
          <p:cNvSpPr>
            <a:spLocks/>
          </p:cNvSpPr>
          <p:nvPr/>
        </p:nvSpPr>
        <p:spPr bwMode="auto">
          <a:xfrm>
            <a:off x="3119671" y="5488071"/>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89" name="Rectangle 6">
            <a:extLst>
              <a:ext uri="{FF2B5EF4-FFF2-40B4-BE49-F238E27FC236}">
                <a16:creationId xmlns:a16="http://schemas.microsoft.com/office/drawing/2014/main" id="{31AFBB8E-F754-4DA1-B274-42C705592EC5}"/>
              </a:ext>
            </a:extLst>
          </p:cNvPr>
          <p:cNvSpPr>
            <a:spLocks noChangeArrowheads="1"/>
          </p:cNvSpPr>
          <p:nvPr/>
        </p:nvSpPr>
        <p:spPr bwMode="auto">
          <a:xfrm>
            <a:off x="3852997" y="5300409"/>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Energy Supplier</a:t>
            </a:r>
          </a:p>
        </p:txBody>
      </p:sp>
      <p:sp>
        <p:nvSpPr>
          <p:cNvPr id="92" name="Inhaltsplatzhalter 4">
            <a:extLst>
              <a:ext uri="{FF2B5EF4-FFF2-40B4-BE49-F238E27FC236}">
                <a16:creationId xmlns:a16="http://schemas.microsoft.com/office/drawing/2014/main" id="{001EB84D-0C96-4F1D-B39A-5AD3F5BA3DB8}"/>
              </a:ext>
            </a:extLst>
          </p:cNvPr>
          <p:cNvSpPr txBox="1">
            <a:spLocks/>
          </p:cNvSpPr>
          <p:nvPr/>
        </p:nvSpPr>
        <p:spPr>
          <a:xfrm>
            <a:off x="3449994" y="4234145"/>
            <a:ext cx="2393304" cy="646331"/>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any person supplied (or seeking a supply) of Energy at an RMP (whether that person also exports or is seeking to export electricity at an RMP).</a:t>
            </a:r>
            <a:r>
              <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rPr>
              <a:t>. </a:t>
            </a:r>
          </a:p>
        </p:txBody>
      </p:sp>
      <p:sp>
        <p:nvSpPr>
          <p:cNvPr id="95" name="Inhaltsplatzhalter 4">
            <a:extLst>
              <a:ext uri="{FF2B5EF4-FFF2-40B4-BE49-F238E27FC236}">
                <a16:creationId xmlns:a16="http://schemas.microsoft.com/office/drawing/2014/main" id="{97D9DC35-E161-4138-B1C9-D7003A5C902D}"/>
              </a:ext>
            </a:extLst>
          </p:cNvPr>
          <p:cNvSpPr txBox="1">
            <a:spLocks/>
          </p:cNvSpPr>
          <p:nvPr/>
        </p:nvSpPr>
        <p:spPr>
          <a:xfrm>
            <a:off x="3588008" y="5785139"/>
            <a:ext cx="2182300" cy="48474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a person which is either or both an Electricity Supplier and/or a Gas Supplier.</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96" name="Freeform 5">
            <a:extLst>
              <a:ext uri="{FF2B5EF4-FFF2-40B4-BE49-F238E27FC236}">
                <a16:creationId xmlns:a16="http://schemas.microsoft.com/office/drawing/2014/main" id="{94679A93-BFDC-49DF-87FE-794E2EE8B0EB}"/>
              </a:ext>
            </a:extLst>
          </p:cNvPr>
          <p:cNvSpPr>
            <a:spLocks/>
          </p:cNvSpPr>
          <p:nvPr/>
        </p:nvSpPr>
        <p:spPr bwMode="auto">
          <a:xfrm>
            <a:off x="3100281" y="2478855"/>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97" name="Rectangle 6">
            <a:extLst>
              <a:ext uri="{FF2B5EF4-FFF2-40B4-BE49-F238E27FC236}">
                <a16:creationId xmlns:a16="http://schemas.microsoft.com/office/drawing/2014/main" id="{431852DE-6B46-4488-8728-8F9878D8DFA7}"/>
              </a:ext>
            </a:extLst>
          </p:cNvPr>
          <p:cNvSpPr>
            <a:spLocks noChangeArrowheads="1"/>
          </p:cNvSpPr>
          <p:nvPr/>
        </p:nvSpPr>
        <p:spPr bwMode="auto">
          <a:xfrm>
            <a:off x="3833607" y="2291193"/>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Erroneous Switch</a:t>
            </a:r>
          </a:p>
        </p:txBody>
      </p:sp>
      <p:sp>
        <p:nvSpPr>
          <p:cNvPr id="100" name="Inhaltsplatzhalter 4">
            <a:extLst>
              <a:ext uri="{FF2B5EF4-FFF2-40B4-BE49-F238E27FC236}">
                <a16:creationId xmlns:a16="http://schemas.microsoft.com/office/drawing/2014/main" id="{45A23AC5-FB71-43CE-BC4D-557B416824D7}"/>
              </a:ext>
            </a:extLst>
          </p:cNvPr>
          <p:cNvSpPr txBox="1">
            <a:spLocks/>
          </p:cNvSpPr>
          <p:nvPr/>
        </p:nvSpPr>
        <p:spPr>
          <a:xfrm>
            <a:off x="3449994" y="2681220"/>
            <a:ext cx="2603048"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where a Consumer has been switched to an Energy Supplier which does not have an Energy Contract in place, as further described in the Resolution of Consumer-Facing Switching and Billing Problems Schedule</a:t>
            </a:r>
            <a:r>
              <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rPr>
              <a:t>. </a:t>
            </a:r>
          </a:p>
        </p:txBody>
      </p:sp>
      <p:sp>
        <p:nvSpPr>
          <p:cNvPr id="101" name="Freeform 5">
            <a:extLst>
              <a:ext uri="{FF2B5EF4-FFF2-40B4-BE49-F238E27FC236}">
                <a16:creationId xmlns:a16="http://schemas.microsoft.com/office/drawing/2014/main" id="{7B82CC04-1183-47EF-858B-23FB0D66FAF6}"/>
              </a:ext>
            </a:extLst>
          </p:cNvPr>
          <p:cNvSpPr>
            <a:spLocks/>
          </p:cNvSpPr>
          <p:nvPr/>
        </p:nvSpPr>
        <p:spPr bwMode="auto">
          <a:xfrm>
            <a:off x="460016" y="3201652"/>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102" name="Rectangle 6">
            <a:extLst>
              <a:ext uri="{FF2B5EF4-FFF2-40B4-BE49-F238E27FC236}">
                <a16:creationId xmlns:a16="http://schemas.microsoft.com/office/drawing/2014/main" id="{4A064F57-3A99-4EA4-9FAD-413CBDD90E37}"/>
              </a:ext>
            </a:extLst>
          </p:cNvPr>
          <p:cNvSpPr>
            <a:spLocks noChangeArrowheads="1"/>
          </p:cNvSpPr>
          <p:nvPr/>
        </p:nvSpPr>
        <p:spPr bwMode="auto">
          <a:xfrm>
            <a:off x="1281780" y="3031709"/>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Losing</a:t>
            </a:r>
            <a:r>
              <a:rPr kumimoji="0" lang="en-US" sz="105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Supplier</a:t>
            </a:r>
          </a:p>
        </p:txBody>
      </p:sp>
      <p:sp>
        <p:nvSpPr>
          <p:cNvPr id="105" name="Inhaltsplatzhalter 4">
            <a:extLst>
              <a:ext uri="{FF2B5EF4-FFF2-40B4-BE49-F238E27FC236}">
                <a16:creationId xmlns:a16="http://schemas.microsoft.com/office/drawing/2014/main" id="{6CF7AD14-923C-441E-96AC-EFF76CA2DF76}"/>
              </a:ext>
            </a:extLst>
          </p:cNvPr>
          <p:cNvSpPr txBox="1">
            <a:spLocks/>
          </p:cNvSpPr>
          <p:nvPr/>
        </p:nvSpPr>
        <p:spPr>
          <a:xfrm>
            <a:off x="751885" y="3424458"/>
            <a:ext cx="2827105"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in relation to a proposed Switch (or Switch), the Energy Supplier which will cease to be the Registered Supplier at an RMP as a result of that proposed Switch (or which has ceased to be the Registered Supplier as a result of that Switch)</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106" name="Freeform 5">
            <a:extLst>
              <a:ext uri="{FF2B5EF4-FFF2-40B4-BE49-F238E27FC236}">
                <a16:creationId xmlns:a16="http://schemas.microsoft.com/office/drawing/2014/main" id="{240B63EE-3CB0-44C1-BD96-0931C255264D}"/>
              </a:ext>
            </a:extLst>
          </p:cNvPr>
          <p:cNvSpPr>
            <a:spLocks/>
          </p:cNvSpPr>
          <p:nvPr/>
        </p:nvSpPr>
        <p:spPr bwMode="auto">
          <a:xfrm>
            <a:off x="469034" y="4723562"/>
            <a:ext cx="3038201" cy="1184677"/>
          </a:xfrm>
          <a:custGeom>
            <a:avLst/>
            <a:gdLst>
              <a:gd name="T0" fmla="*/ 489 w 3157"/>
              <a:gd name="T1" fmla="*/ 1231 h 1231"/>
              <a:gd name="T2" fmla="*/ 0 w 3157"/>
              <a:gd name="T3" fmla="*/ 619 h 1231"/>
              <a:gd name="T4" fmla="*/ 489 w 3157"/>
              <a:gd name="T5" fmla="*/ 0 h 1231"/>
              <a:gd name="T6" fmla="*/ 2668 w 3157"/>
              <a:gd name="T7" fmla="*/ 0 h 1231"/>
              <a:gd name="T8" fmla="*/ 3157 w 3157"/>
              <a:gd name="T9" fmla="*/ 619 h 1231"/>
              <a:gd name="T10" fmla="*/ 2668 w 3157"/>
              <a:gd name="T11" fmla="*/ 1231 h 1231"/>
              <a:gd name="T12" fmla="*/ 489 w 3157"/>
              <a:gd name="T13" fmla="*/ 1231 h 1231"/>
            </a:gdLst>
            <a:ahLst/>
            <a:cxnLst>
              <a:cxn ang="0">
                <a:pos x="T0" y="T1"/>
              </a:cxn>
              <a:cxn ang="0">
                <a:pos x="T2" y="T3"/>
              </a:cxn>
              <a:cxn ang="0">
                <a:pos x="T4" y="T5"/>
              </a:cxn>
              <a:cxn ang="0">
                <a:pos x="T6" y="T7"/>
              </a:cxn>
              <a:cxn ang="0">
                <a:pos x="T8" y="T9"/>
              </a:cxn>
              <a:cxn ang="0">
                <a:pos x="T10" y="T11"/>
              </a:cxn>
              <a:cxn ang="0">
                <a:pos x="T12" y="T13"/>
              </a:cxn>
            </a:cxnLst>
            <a:rect l="0" t="0" r="r" b="b"/>
            <a:pathLst>
              <a:path w="3157" h="1231">
                <a:moveTo>
                  <a:pt x="489" y="1231"/>
                </a:moveTo>
                <a:lnTo>
                  <a:pt x="0" y="619"/>
                </a:lnTo>
                <a:lnTo>
                  <a:pt x="489" y="0"/>
                </a:lnTo>
                <a:lnTo>
                  <a:pt x="2668" y="0"/>
                </a:lnTo>
                <a:lnTo>
                  <a:pt x="3157" y="619"/>
                </a:lnTo>
                <a:lnTo>
                  <a:pt x="2668" y="1231"/>
                </a:lnTo>
                <a:lnTo>
                  <a:pt x="489" y="1231"/>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262626"/>
              </a:solidFill>
              <a:effectLst/>
              <a:uLnTx/>
              <a:uFillTx/>
              <a:latin typeface="Arial" panose="020B0604020202020204" pitchFamily="34" charset="0"/>
              <a:ea typeface="+mn-ea"/>
              <a:cs typeface="Arial" panose="020B0604020202020204" pitchFamily="34" charset="0"/>
            </a:endParaRPr>
          </a:p>
        </p:txBody>
      </p:sp>
      <p:sp>
        <p:nvSpPr>
          <p:cNvPr id="107" name="Rectangle 6">
            <a:extLst>
              <a:ext uri="{FF2B5EF4-FFF2-40B4-BE49-F238E27FC236}">
                <a16:creationId xmlns:a16="http://schemas.microsoft.com/office/drawing/2014/main" id="{7A4E3672-7231-4D95-8EE5-604AC8D271F5}"/>
              </a:ext>
            </a:extLst>
          </p:cNvPr>
          <p:cNvSpPr>
            <a:spLocks noChangeArrowheads="1"/>
          </p:cNvSpPr>
          <p:nvPr/>
        </p:nvSpPr>
        <p:spPr bwMode="auto">
          <a:xfrm>
            <a:off x="1236313" y="4563068"/>
            <a:ext cx="1577324" cy="381098"/>
          </a:xfrm>
          <a:prstGeom prst="rect">
            <a:avLst/>
          </a:prstGeom>
          <a:solidFill>
            <a:schemeClr val="accent1"/>
          </a:solidFill>
          <a:ln>
            <a:solidFill>
              <a:schemeClr val="accent1"/>
            </a:solidFill>
          </a:ln>
        </p:spPr>
        <p:txBody>
          <a:bodyPr vert="horz" wrap="square" lIns="91440" tIns="45720" rIns="91440" bIns="45720" numCol="1" anchor="ctr" anchorCtr="0" compatLnSpc="1">
            <a:prstTxWarp prst="textNoShape">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Gaining Supplier</a:t>
            </a:r>
          </a:p>
        </p:txBody>
      </p:sp>
      <p:sp>
        <p:nvSpPr>
          <p:cNvPr id="110" name="Inhaltsplatzhalter 4">
            <a:extLst>
              <a:ext uri="{FF2B5EF4-FFF2-40B4-BE49-F238E27FC236}">
                <a16:creationId xmlns:a16="http://schemas.microsoft.com/office/drawing/2014/main" id="{57C64053-0E76-44EB-8FD6-BF1A00DE2B6E}"/>
              </a:ext>
            </a:extLst>
          </p:cNvPr>
          <p:cNvSpPr txBox="1">
            <a:spLocks/>
          </p:cNvSpPr>
          <p:nvPr/>
        </p:nvSpPr>
        <p:spPr>
          <a:xfrm>
            <a:off x="598618" y="4946142"/>
            <a:ext cx="2864044" cy="969496"/>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in relation to a proposed Switch (or Switch), the Energy Supplier which is proposing to become the Registered Supplier at an RMP as a result of that proposed Switch (or which has become the Registered Supplier as a result of that Switch).</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
        <p:nvSpPr>
          <p:cNvPr id="111" name="Inhaltsplatzhalter 4">
            <a:extLst>
              <a:ext uri="{FF2B5EF4-FFF2-40B4-BE49-F238E27FC236}">
                <a16:creationId xmlns:a16="http://schemas.microsoft.com/office/drawing/2014/main" id="{A59829CA-DAD2-433D-B514-D52DB7985F44}"/>
              </a:ext>
            </a:extLst>
          </p:cNvPr>
          <p:cNvSpPr txBox="1">
            <a:spLocks/>
          </p:cNvSpPr>
          <p:nvPr/>
        </p:nvSpPr>
        <p:spPr>
          <a:xfrm>
            <a:off x="1168993" y="511897"/>
            <a:ext cx="1836572" cy="484748"/>
          </a:xfrm>
          <a:prstGeom prst="rect">
            <a:avLst/>
          </a:prstGeom>
        </p:spPr>
        <p:txBody>
          <a:bodyPr wrap="square" lIns="0" tIns="0" rIns="0" bIns="0" anchor="ctr">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127" rtl="0" eaLnBrk="1" fontAlgn="auto" latinLnBrk="0" hangingPunct="1">
              <a:lnSpc>
                <a:spcPct val="100000"/>
              </a:lnSpc>
              <a:spcBef>
                <a:spcPts val="0"/>
              </a:spcBef>
              <a:spcAft>
                <a:spcPts val="1200"/>
              </a:spcAft>
              <a:buClrTx/>
              <a:buSzTx/>
              <a:buFont typeface="Wingdings" panose="05000000000000000000" pitchFamily="2" charset="2"/>
              <a:buNone/>
              <a:tabLst/>
              <a:defRPr/>
            </a:pPr>
            <a:r>
              <a:rPr kumimoji="0" lang="en-GB" sz="1050" b="0" i="0" u="none" strike="noStrike" kern="1200" cap="none" spc="0" normalizeH="0" baseline="0" noProof="0">
                <a:ln>
                  <a:noFill/>
                </a:ln>
                <a:solidFill>
                  <a:srgbClr val="244061"/>
                </a:solidFill>
                <a:effectLst/>
                <a:uLnTx/>
                <a:uFillTx/>
                <a:latin typeface="Arial" panose="020B0604020202020204" pitchFamily="34" charset="0"/>
                <a:ea typeface="+mn-ea"/>
                <a:cs typeface="Arial" panose="020B0604020202020204" pitchFamily="34" charset="0"/>
              </a:rPr>
              <a:t>means a change to the Registered Supplier for an RMP.</a:t>
            </a:r>
            <a:endPar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68679975"/>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p:txBody>
          <a:bodyPr/>
          <a:lstStyle/>
          <a:p>
            <a:r>
              <a:rPr lang="en-GB"/>
              <a:t>4. April 2023 release and metering code of practice consolidation</a:t>
            </a:r>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lead</a:t>
            </a:r>
          </a:p>
        </p:txBody>
      </p:sp>
    </p:spTree>
    <p:extLst>
      <p:ext uri="{BB962C8B-B14F-4D97-AF65-F5344CB8AC3E}">
        <p14:creationId xmlns:p14="http://schemas.microsoft.com/office/powerpoint/2010/main" val="2485909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64654-A8BE-4164-BCC3-B8C4AE86B84B}"/>
              </a:ext>
            </a:extLst>
          </p:cNvPr>
          <p:cNvSpPr>
            <a:spLocks noGrp="1"/>
          </p:cNvSpPr>
          <p:nvPr>
            <p:ph type="ctrTitle"/>
          </p:nvPr>
        </p:nvSpPr>
        <p:spPr>
          <a:xfrm>
            <a:off x="2345094" y="482400"/>
            <a:ext cx="7703975" cy="678445"/>
          </a:xfrm>
        </p:spPr>
        <p:txBody>
          <a:bodyPr/>
          <a:lstStyle/>
          <a:p>
            <a:r>
              <a:rPr lang="en-GB"/>
              <a:t>R0047 – consolidated metering code of practice &amp; Metering Audit scheme </a:t>
            </a:r>
          </a:p>
        </p:txBody>
      </p:sp>
      <p:graphicFrame>
        <p:nvGraphicFramePr>
          <p:cNvPr id="6" name="Table 5">
            <a:extLst>
              <a:ext uri="{FF2B5EF4-FFF2-40B4-BE49-F238E27FC236}">
                <a16:creationId xmlns:a16="http://schemas.microsoft.com/office/drawing/2014/main" id="{6971B4BB-623C-4F15-9D9D-14FF712D8FCC}"/>
              </a:ext>
            </a:extLst>
          </p:cNvPr>
          <p:cNvGraphicFramePr>
            <a:graphicFrameLocks noGrp="1"/>
          </p:cNvGraphicFramePr>
          <p:nvPr/>
        </p:nvGraphicFramePr>
        <p:xfrm>
          <a:off x="478894" y="4113398"/>
          <a:ext cx="5423142" cy="2389784"/>
        </p:xfrm>
        <a:graphic>
          <a:graphicData uri="http://schemas.openxmlformats.org/drawingml/2006/table">
            <a:tbl>
              <a:tblPr firstRow="1" bandRow="1">
                <a:tableStyleId>{5C22544A-7EE6-4342-B048-85BDC9FD1C3A}</a:tableStyleId>
              </a:tblPr>
              <a:tblGrid>
                <a:gridCol w="1562342">
                  <a:extLst>
                    <a:ext uri="{9D8B030D-6E8A-4147-A177-3AD203B41FA5}">
                      <a16:colId xmlns:a16="http://schemas.microsoft.com/office/drawing/2014/main" val="2524328576"/>
                    </a:ext>
                  </a:extLst>
                </a:gridCol>
                <a:gridCol w="965200">
                  <a:extLst>
                    <a:ext uri="{9D8B030D-6E8A-4147-A177-3AD203B41FA5}">
                      <a16:colId xmlns:a16="http://schemas.microsoft.com/office/drawing/2014/main" val="3345382393"/>
                    </a:ext>
                  </a:extLst>
                </a:gridCol>
                <a:gridCol w="965200">
                  <a:extLst>
                    <a:ext uri="{9D8B030D-6E8A-4147-A177-3AD203B41FA5}">
                      <a16:colId xmlns:a16="http://schemas.microsoft.com/office/drawing/2014/main" val="3818207512"/>
                    </a:ext>
                  </a:extLst>
                </a:gridCol>
                <a:gridCol w="965200">
                  <a:extLst>
                    <a:ext uri="{9D8B030D-6E8A-4147-A177-3AD203B41FA5}">
                      <a16:colId xmlns:a16="http://schemas.microsoft.com/office/drawing/2014/main" val="23260422"/>
                    </a:ext>
                  </a:extLst>
                </a:gridCol>
                <a:gridCol w="965200">
                  <a:extLst>
                    <a:ext uri="{9D8B030D-6E8A-4147-A177-3AD203B41FA5}">
                      <a16:colId xmlns:a16="http://schemas.microsoft.com/office/drawing/2014/main" val="1396016564"/>
                    </a:ext>
                  </a:extLst>
                </a:gridCol>
              </a:tblGrid>
              <a:tr h="475800">
                <a:tc rowSpan="2">
                  <a:txBody>
                    <a:bodyPr/>
                    <a:lstStyle/>
                    <a:p>
                      <a:pPr algn="ctr"/>
                      <a:r>
                        <a:rPr lang="en-GB" sz="1100">
                          <a:latin typeface="Arial" panose="020B0604020202020204" pitchFamily="34" charset="0"/>
                          <a:cs typeface="Arial" panose="020B0604020202020204" pitchFamily="34" charset="0"/>
                        </a:rPr>
                        <a:t>Communication &amp; Engagement Plan</a:t>
                      </a:r>
                    </a:p>
                  </a:txBody>
                  <a:tcPr anchor="ctr">
                    <a:solidFill>
                      <a:srgbClr val="68A495"/>
                    </a:solid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latin typeface="Arial" panose="020B0604020202020204" pitchFamily="34" charset="0"/>
                          <a:cs typeface="Arial" panose="020B0604020202020204" pitchFamily="34" charset="0"/>
                        </a:rPr>
                        <a:t>March 2023</a:t>
                      </a:r>
                    </a:p>
                  </a:txBody>
                  <a:tcPr anchor="ctr">
                    <a:solidFill>
                      <a:srgbClr val="68A495"/>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a:latin typeface="Roboto Slab"/>
                        </a:rPr>
                        <a:t>March 2023</a:t>
                      </a:r>
                    </a:p>
                  </a:txBody>
                  <a:tcPr anchor="ctr">
                    <a:solidFill>
                      <a:srgbClr val="68A495"/>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171109433"/>
                  </a:ext>
                </a:extLst>
              </a:tr>
              <a:tr h="737650">
                <a:tc vMerge="1">
                  <a:txBody>
                    <a:bodyPr/>
                    <a:lstStyle/>
                    <a:p>
                      <a:endParaRPr lang="en-GB"/>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chemeClr val="bg1"/>
                          </a:solidFill>
                          <a:latin typeface="Arial" panose="020B0604020202020204" pitchFamily="34" charset="0"/>
                          <a:cs typeface="Arial" panose="020B0604020202020204" pitchFamily="34" charset="0"/>
                        </a:rPr>
                        <a:t>W/C 06</a:t>
                      </a:r>
                    </a:p>
                  </a:txBody>
                  <a:tcPr anchor="ctr">
                    <a:solidFill>
                      <a:srgbClr val="68A49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chemeClr val="bg1"/>
                          </a:solidFill>
                          <a:latin typeface="Arial" panose="020B0604020202020204" pitchFamily="34" charset="0"/>
                          <a:cs typeface="Arial" panose="020B0604020202020204" pitchFamily="34" charset="0"/>
                        </a:rPr>
                        <a:t>W/C 13</a:t>
                      </a:r>
                    </a:p>
                  </a:txBody>
                  <a:tcPr anchor="ctr">
                    <a:solidFill>
                      <a:srgbClr val="68A49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chemeClr val="bg1"/>
                          </a:solidFill>
                          <a:latin typeface="Arial" panose="020B0604020202020204" pitchFamily="34" charset="0"/>
                          <a:cs typeface="Arial" panose="020B0604020202020204" pitchFamily="34" charset="0"/>
                        </a:rPr>
                        <a:t>W/C 20</a:t>
                      </a:r>
                    </a:p>
                  </a:txBody>
                  <a:tcPr anchor="ctr">
                    <a:solidFill>
                      <a:srgbClr val="68A495"/>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b="1">
                          <a:solidFill>
                            <a:schemeClr val="bg1"/>
                          </a:solidFill>
                          <a:latin typeface="Arial" panose="020B0604020202020204" pitchFamily="34" charset="0"/>
                          <a:cs typeface="Arial" panose="020B0604020202020204" pitchFamily="34" charset="0"/>
                        </a:rPr>
                        <a:t>W/C 27</a:t>
                      </a:r>
                    </a:p>
                  </a:txBody>
                  <a:tcPr anchor="ctr">
                    <a:solidFill>
                      <a:srgbClr val="68A495"/>
                    </a:solidFill>
                  </a:tcPr>
                </a:tc>
                <a:extLst>
                  <a:ext uri="{0D108BD9-81ED-4DB2-BD59-A6C34878D82A}">
                    <a16:rowId xmlns:a16="http://schemas.microsoft.com/office/drawing/2014/main" val="549296121"/>
                  </a:ext>
                </a:extLst>
              </a:tr>
              <a:tr h="1176334">
                <a:tc>
                  <a:txBody>
                    <a:bodyPr/>
                    <a:lstStyle/>
                    <a:p>
                      <a:pPr algn="ctr"/>
                      <a:r>
                        <a:rPr lang="en-GB" sz="1100">
                          <a:latin typeface="Arial" panose="020B0604020202020204" pitchFamily="34" charset="0"/>
                          <a:cs typeface="Arial" panose="020B0604020202020204" pitchFamily="34" charset="0"/>
                        </a:rPr>
                        <a:t>April Release</a:t>
                      </a:r>
                    </a:p>
                  </a:txBody>
                  <a:tcPr anchor="ctr">
                    <a:solidFill>
                      <a:srgbClr val="D5E3C8"/>
                    </a:solidFill>
                  </a:tcPr>
                </a:tc>
                <a:tc gridSpan="4">
                  <a:txBody>
                    <a:bodyPr/>
                    <a:lstStyle/>
                    <a:p>
                      <a:endParaRPr lang="en-GB">
                        <a:latin typeface="Arial" panose="020B0604020202020204" pitchFamily="34" charset="0"/>
                        <a:cs typeface="Arial" panose="020B0604020202020204" pitchFamily="34" charset="0"/>
                      </a:endParaRPr>
                    </a:p>
                  </a:txBody>
                  <a:tcPr>
                    <a:solidFill>
                      <a:srgbClr val="D5E3C8"/>
                    </a:solidFill>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96440483"/>
                  </a:ext>
                </a:extLst>
              </a:tr>
            </a:tbl>
          </a:graphicData>
        </a:graphic>
      </p:graphicFrame>
      <p:sp>
        <p:nvSpPr>
          <p:cNvPr id="14" name="Star: 5 Points 13">
            <a:extLst>
              <a:ext uri="{FF2B5EF4-FFF2-40B4-BE49-F238E27FC236}">
                <a16:creationId xmlns:a16="http://schemas.microsoft.com/office/drawing/2014/main" id="{96C9A658-8B4E-B5CE-999F-914CE06B4E07}"/>
              </a:ext>
            </a:extLst>
          </p:cNvPr>
          <p:cNvSpPr/>
          <p:nvPr/>
        </p:nvSpPr>
        <p:spPr>
          <a:xfrm>
            <a:off x="2705599" y="5436057"/>
            <a:ext cx="252000" cy="25200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800" b="0" i="0" u="none" strike="noStrike" kern="1200" cap="none" spc="0" normalizeH="0" baseline="0" noProof="0">
              <a:ln>
                <a:noFill/>
              </a:ln>
              <a:solidFill>
                <a:prstClr val="white"/>
              </a:solidFill>
              <a:effectLst/>
              <a:uLnTx/>
              <a:uFillTx/>
              <a:latin typeface="Roboto Slab" pitchFamily="2" charset="0"/>
              <a:ea typeface="Roboto Slab" pitchFamily="2" charset="0"/>
              <a:cs typeface="Roboto Slab" pitchFamily="2" charset="0"/>
            </a:endParaRPr>
          </a:p>
        </p:txBody>
      </p:sp>
      <p:sp>
        <p:nvSpPr>
          <p:cNvPr id="15" name="TextBox 14">
            <a:extLst>
              <a:ext uri="{FF2B5EF4-FFF2-40B4-BE49-F238E27FC236}">
                <a16:creationId xmlns:a16="http://schemas.microsoft.com/office/drawing/2014/main" id="{9C91F5ED-8068-6A70-689E-313BA75F244C}"/>
              </a:ext>
            </a:extLst>
          </p:cNvPr>
          <p:cNvSpPr txBox="1"/>
          <p:nvPr/>
        </p:nvSpPr>
        <p:spPr>
          <a:xfrm>
            <a:off x="1908244" y="5377574"/>
            <a:ext cx="936000" cy="21544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Arial" panose="020B0604020202020204" pitchFamily="34" charset="0"/>
                <a:ea typeface="Roboto Slab" pitchFamily="2" charset="0"/>
                <a:cs typeface="Arial" panose="020B0604020202020204" pitchFamily="34" charset="0"/>
              </a:rPr>
              <a:t>Update FAQs</a:t>
            </a:r>
          </a:p>
        </p:txBody>
      </p:sp>
      <p:sp>
        <p:nvSpPr>
          <p:cNvPr id="37" name="Star: 5 Points 36">
            <a:extLst>
              <a:ext uri="{FF2B5EF4-FFF2-40B4-BE49-F238E27FC236}">
                <a16:creationId xmlns:a16="http://schemas.microsoft.com/office/drawing/2014/main" id="{D4AB77CF-FD0F-9DBB-CE0E-8660DD181992}"/>
              </a:ext>
            </a:extLst>
          </p:cNvPr>
          <p:cNvSpPr/>
          <p:nvPr/>
        </p:nvSpPr>
        <p:spPr>
          <a:xfrm>
            <a:off x="5523669" y="5827019"/>
            <a:ext cx="252000" cy="252000"/>
          </a:xfrm>
          <a:prstGeom prst="star5">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TextBox 37">
            <a:extLst>
              <a:ext uri="{FF2B5EF4-FFF2-40B4-BE49-F238E27FC236}">
                <a16:creationId xmlns:a16="http://schemas.microsoft.com/office/drawing/2014/main" id="{0BD90AEC-736B-E67C-4BA6-11BD1B9D50DD}"/>
              </a:ext>
            </a:extLst>
          </p:cNvPr>
          <p:cNvSpPr txBox="1"/>
          <p:nvPr/>
        </p:nvSpPr>
        <p:spPr>
          <a:xfrm>
            <a:off x="4733961" y="5745083"/>
            <a:ext cx="972000" cy="215444"/>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black"/>
                </a:solidFill>
                <a:effectLst/>
                <a:uLnTx/>
                <a:uFillTx/>
                <a:latin typeface="Arial" panose="020B0604020202020204" pitchFamily="34" charset="0"/>
                <a:ea typeface="Roboto Slab" pitchFamily="2" charset="0"/>
                <a:cs typeface="Arial" panose="020B0604020202020204" pitchFamily="34" charset="0"/>
              </a:rPr>
              <a:t>Publish podcast</a:t>
            </a:r>
          </a:p>
        </p:txBody>
      </p:sp>
      <p:sp>
        <p:nvSpPr>
          <p:cNvPr id="3" name="TextBox 2">
            <a:extLst>
              <a:ext uri="{FF2B5EF4-FFF2-40B4-BE49-F238E27FC236}">
                <a16:creationId xmlns:a16="http://schemas.microsoft.com/office/drawing/2014/main" id="{AE1BE754-FAB3-09F4-8408-BC37EA715E54}"/>
              </a:ext>
            </a:extLst>
          </p:cNvPr>
          <p:cNvSpPr txBox="1"/>
          <p:nvPr/>
        </p:nvSpPr>
        <p:spPr>
          <a:xfrm>
            <a:off x="479461" y="2077814"/>
            <a:ext cx="11034445" cy="133882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Presentation slides and webinar video now available on the REC Portal</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Version V2.0 of FAQS will be published on REC Portal on 10 March</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March’s podcast will be on the Metering Audit Scheme and will be published on 27 March</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Any requests or recommendations of amendments to the Consolidated Metering Code of Practice can be sent via a Service Desk Enquiry and tilted ‘next iteration of the CoMCoP</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1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 name="TextBox 3">
            <a:extLst>
              <a:ext uri="{FF2B5EF4-FFF2-40B4-BE49-F238E27FC236}">
                <a16:creationId xmlns:a16="http://schemas.microsoft.com/office/drawing/2014/main" id="{FBA9DDAF-F863-389A-A2A0-92699E13A8EC}"/>
              </a:ext>
            </a:extLst>
          </p:cNvPr>
          <p:cNvSpPr txBox="1"/>
          <p:nvPr/>
        </p:nvSpPr>
        <p:spPr>
          <a:xfrm>
            <a:off x="1003738" y="3224040"/>
            <a:ext cx="3010927" cy="600164"/>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Link to </a:t>
            </a:r>
            <a:r>
              <a:rPr kumimoji="0" lang="en-GB" sz="11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hlinkClick r:id="rId3"/>
              </a:rPr>
              <a:t>EMAR</a:t>
            </a:r>
            <a:r>
              <a:rPr kumimoji="0" lang="en-GB" sz="11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Link to </a:t>
            </a:r>
            <a:r>
              <a:rPr kumimoji="0" lang="en-GB" sz="11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hlinkClick r:id="rId4"/>
              </a:rPr>
              <a:t>REC Release Information</a:t>
            </a:r>
            <a:endParaRPr kumimoji="0" lang="en-GB" sz="11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rPr>
              <a:t>Link to </a:t>
            </a:r>
            <a:r>
              <a:rPr kumimoji="0" lang="en-GB" sz="11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hlinkClick r:id="rId5"/>
              </a:rPr>
              <a:t>REC Change Proposal R0047</a:t>
            </a:r>
            <a:endParaRPr kumimoji="0" lang="en-GB" sz="1100" b="0" i="0" u="none" strike="noStrike" kern="1200" cap="none" spc="0" normalizeH="0" baseline="0" noProof="0">
              <a:ln>
                <a:noFill/>
              </a:ln>
              <a:solidFill>
                <a:prstClr val="black"/>
              </a:solidFill>
              <a:effectLst/>
              <a:uLnTx/>
              <a:uFillTx/>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53939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C382E1A-172E-2776-2AF1-00BA77ADDAAF}"/>
              </a:ext>
            </a:extLst>
          </p:cNvPr>
          <p:cNvSpPr txBox="1">
            <a:spLocks/>
          </p:cNvSpPr>
          <p:nvPr/>
        </p:nvSpPr>
        <p:spPr>
          <a:xfrm>
            <a:off x="2345094" y="482400"/>
            <a:ext cx="7703975" cy="67844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all" spc="250" normalizeH="0" baseline="0" noProof="0">
                <a:ln>
                  <a:noFill/>
                </a:ln>
                <a:solidFill>
                  <a:srgbClr val="68A495"/>
                </a:solidFill>
                <a:effectLst/>
                <a:uLnTx/>
                <a:uFillTx/>
                <a:latin typeface="Roboto" panose="02000000000000000000" pitchFamily="2" charset="0"/>
                <a:ea typeface="+mj-ea"/>
                <a:cs typeface="+mj-cs"/>
              </a:rPr>
              <a:t>R0047 – consolidated metering code of practice &amp; Metering Audit scheme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2000" b="1" i="0" u="none" strike="noStrike" kern="1200" cap="all" spc="250" normalizeH="0" baseline="0" noProof="0">
              <a:ln>
                <a:noFill/>
              </a:ln>
              <a:solidFill>
                <a:srgbClr val="68A495"/>
              </a:solidFill>
              <a:effectLst/>
              <a:uLnTx/>
              <a:uFillTx/>
              <a:latin typeface="Roboto" panose="02000000000000000000" pitchFamily="2" charset="0"/>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all" spc="250" normalizeH="0" baseline="0" noProof="0">
                <a:ln>
                  <a:noFill/>
                </a:ln>
                <a:solidFill>
                  <a:srgbClr val="68A495"/>
                </a:solidFill>
                <a:effectLst/>
                <a:uLnTx/>
                <a:uFillTx/>
                <a:latin typeface="Roboto" panose="02000000000000000000" pitchFamily="2" charset="0"/>
                <a:ea typeface="+mj-ea"/>
                <a:cs typeface="+mj-cs"/>
              </a:rPr>
              <a:t>Post Go live Support</a:t>
            </a:r>
          </a:p>
        </p:txBody>
      </p:sp>
      <p:sp>
        <p:nvSpPr>
          <p:cNvPr id="5" name="Google Shape;328;p41">
            <a:extLst>
              <a:ext uri="{FF2B5EF4-FFF2-40B4-BE49-F238E27FC236}">
                <a16:creationId xmlns:a16="http://schemas.microsoft.com/office/drawing/2014/main" id="{AAA774A5-467D-9851-E013-4CB2D3F27B00}"/>
              </a:ext>
            </a:extLst>
          </p:cNvPr>
          <p:cNvSpPr txBox="1"/>
          <p:nvPr/>
        </p:nvSpPr>
        <p:spPr>
          <a:xfrm>
            <a:off x="3494333" y="2102197"/>
            <a:ext cx="7725044" cy="4494600"/>
          </a:xfrm>
          <a:prstGeom prst="rect">
            <a:avLst/>
          </a:prstGeom>
          <a:solidFill>
            <a:srgbClr val="D5E3C8"/>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3C3C3B"/>
              </a:solidFill>
              <a:effectLst/>
              <a:uLnTx/>
              <a:uFillTx/>
              <a:latin typeface="Arial"/>
              <a:cs typeface="Arial"/>
              <a:sym typeface="Arial"/>
            </a:endParaRPr>
          </a:p>
        </p:txBody>
      </p:sp>
      <p:sp>
        <p:nvSpPr>
          <p:cNvPr id="7" name="Google Shape;325;p41">
            <a:extLst>
              <a:ext uri="{FF2B5EF4-FFF2-40B4-BE49-F238E27FC236}">
                <a16:creationId xmlns:a16="http://schemas.microsoft.com/office/drawing/2014/main" id="{6A0BB069-4A38-E887-121F-5A58A8FEC48F}"/>
              </a:ext>
            </a:extLst>
          </p:cNvPr>
          <p:cNvSpPr txBox="1"/>
          <p:nvPr/>
        </p:nvSpPr>
        <p:spPr>
          <a:xfrm>
            <a:off x="877824" y="2102797"/>
            <a:ext cx="2678777" cy="4494600"/>
          </a:xfrm>
          <a:prstGeom prst="rect">
            <a:avLst/>
          </a:prstGeom>
          <a:solidFill>
            <a:srgbClr val="68A495"/>
          </a:solidFill>
          <a:ln>
            <a:solidFill>
              <a:srgbClr val="68A495"/>
            </a:solid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rPr>
              <a:t>End Users</a:t>
            </a:r>
            <a:endParaRPr kumimoji="0" sz="14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p:txBody>
      </p:sp>
      <p:sp>
        <p:nvSpPr>
          <p:cNvPr id="8" name="Google Shape;330;p41">
            <a:extLst>
              <a:ext uri="{FF2B5EF4-FFF2-40B4-BE49-F238E27FC236}">
                <a16:creationId xmlns:a16="http://schemas.microsoft.com/office/drawing/2014/main" id="{80A2DEFB-0A47-9F69-39E3-1B9D91A260BF}"/>
              </a:ext>
            </a:extLst>
          </p:cNvPr>
          <p:cNvSpPr txBox="1"/>
          <p:nvPr/>
        </p:nvSpPr>
        <p:spPr>
          <a:xfrm rot="-5400000">
            <a:off x="2082195" y="4107269"/>
            <a:ext cx="4056600" cy="4392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Enquiry Management</a:t>
            </a:r>
            <a:endParaRPr kumimoji="0" sz="14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endParaRPr>
          </a:p>
        </p:txBody>
      </p:sp>
      <p:sp>
        <p:nvSpPr>
          <p:cNvPr id="9" name="Google Shape;331;p41">
            <a:extLst>
              <a:ext uri="{FF2B5EF4-FFF2-40B4-BE49-F238E27FC236}">
                <a16:creationId xmlns:a16="http://schemas.microsoft.com/office/drawing/2014/main" id="{C69EA543-D37E-DFC6-9759-EBFC55924CB4}"/>
              </a:ext>
            </a:extLst>
          </p:cNvPr>
          <p:cNvSpPr txBox="1"/>
          <p:nvPr/>
        </p:nvSpPr>
        <p:spPr>
          <a:xfrm>
            <a:off x="7774145" y="2299871"/>
            <a:ext cx="2988000" cy="366651"/>
          </a:xfrm>
          <a:prstGeom prst="rect">
            <a:avLst/>
          </a:prstGeom>
          <a:solidFill>
            <a:srgbClr val="D5E3C8"/>
          </a:solid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Support Ownership</a:t>
            </a:r>
            <a:endParaRPr kumimoji="0" sz="1400" b="1"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endParaRPr>
          </a:p>
        </p:txBody>
      </p:sp>
      <p:sp>
        <p:nvSpPr>
          <p:cNvPr id="10" name="Google Shape;332;p41">
            <a:extLst>
              <a:ext uri="{FF2B5EF4-FFF2-40B4-BE49-F238E27FC236}">
                <a16:creationId xmlns:a16="http://schemas.microsoft.com/office/drawing/2014/main" id="{D982891B-59E6-0CD3-904D-CF8AFF032BE6}"/>
              </a:ext>
            </a:extLst>
          </p:cNvPr>
          <p:cNvSpPr txBox="1"/>
          <p:nvPr/>
        </p:nvSpPr>
        <p:spPr>
          <a:xfrm>
            <a:off x="956633" y="2455228"/>
            <a:ext cx="2537700" cy="813000"/>
          </a:xfrm>
          <a:prstGeom prst="rect">
            <a:avLst/>
          </a:prstGeom>
          <a:noFill/>
          <a:ln w="9525" cap="flat" cmpd="sng">
            <a:solidFill>
              <a:srgbClr val="EBF1E6"/>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rPr>
              <a:t>	End User </a:t>
            </a: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457200" marR="0" lvl="0" indent="-317500" algn="l" defTabSz="457200" rtl="0" eaLnBrk="1" fontAlgn="auto" latinLnBrk="0" hangingPunct="1">
              <a:lnSpc>
                <a:spcPct val="100000"/>
              </a:lnSpc>
              <a:spcBef>
                <a:spcPts val="0"/>
              </a:spcBef>
              <a:spcAft>
                <a:spcPts val="0"/>
              </a:spcAft>
              <a:buClr>
                <a:prstClr val="white"/>
              </a:buClr>
              <a:buSzPts val="1400"/>
              <a:buFont typeface="Arial"/>
              <a:buChar char="●"/>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rPr>
              <a:t>Has an enquiry related to the release</a:t>
            </a:r>
            <a:endParaRPr kumimoji="0" sz="11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p:txBody>
      </p:sp>
      <p:sp>
        <p:nvSpPr>
          <p:cNvPr id="11" name="Google Shape;333;p41">
            <a:extLst>
              <a:ext uri="{FF2B5EF4-FFF2-40B4-BE49-F238E27FC236}">
                <a16:creationId xmlns:a16="http://schemas.microsoft.com/office/drawing/2014/main" id="{5997F511-2BB0-1918-5C04-5A21397B6399}"/>
              </a:ext>
            </a:extLst>
          </p:cNvPr>
          <p:cNvSpPr txBox="1"/>
          <p:nvPr/>
        </p:nvSpPr>
        <p:spPr>
          <a:xfrm>
            <a:off x="956633" y="3767228"/>
            <a:ext cx="2537700" cy="872600"/>
          </a:xfrm>
          <a:prstGeom prst="rect">
            <a:avLst/>
          </a:prstGeom>
          <a:noFill/>
          <a:ln w="9525" cap="flat" cmpd="sng">
            <a:solidFill>
              <a:srgbClr val="EBF1E6"/>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marR="0" lvl="0" indent="0" algn="l"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rPr>
              <a:t>Step 1</a:t>
            </a: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457200" marR="0" lvl="0" indent="-292100" algn="l" defTabSz="457200" rtl="0" eaLnBrk="1" fontAlgn="auto" latinLnBrk="0" hangingPunct="1">
              <a:lnSpc>
                <a:spcPct val="100000"/>
              </a:lnSpc>
              <a:spcBef>
                <a:spcPts val="0"/>
              </a:spcBef>
              <a:spcAft>
                <a:spcPts val="0"/>
              </a:spcAft>
              <a:buClr>
                <a:prstClr val="white"/>
              </a:buClr>
              <a:buSzPts val="1000"/>
              <a:buFont typeface="Arial"/>
              <a:buChar char="●"/>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rPr>
              <a:t>Review information available via the REC Release Information page</a:t>
            </a:r>
          </a:p>
        </p:txBody>
      </p:sp>
      <p:sp>
        <p:nvSpPr>
          <p:cNvPr id="12" name="Google Shape;334;p41">
            <a:extLst>
              <a:ext uri="{FF2B5EF4-FFF2-40B4-BE49-F238E27FC236}">
                <a16:creationId xmlns:a16="http://schemas.microsoft.com/office/drawing/2014/main" id="{2E1E5384-BCC7-CE2C-CAD8-BB4EEB434E96}"/>
              </a:ext>
            </a:extLst>
          </p:cNvPr>
          <p:cNvSpPr txBox="1"/>
          <p:nvPr/>
        </p:nvSpPr>
        <p:spPr>
          <a:xfrm>
            <a:off x="956633" y="5138119"/>
            <a:ext cx="2537700" cy="960387"/>
          </a:xfrm>
          <a:prstGeom prst="rect">
            <a:avLst/>
          </a:prstGeom>
          <a:noFill/>
          <a:ln w="9525" cap="flat" cmpd="sng">
            <a:solidFill>
              <a:srgbClr val="EBF1E6"/>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457200" marR="0" lvl="0" indent="0" algn="l"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rPr>
              <a:t>Step 2</a:t>
            </a:r>
            <a:endParaRPr kumimoji="0" sz="14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457200" marR="0" lvl="0" indent="-292100" algn="l" defTabSz="457200" rtl="0" eaLnBrk="1" fontAlgn="auto" latinLnBrk="0" hangingPunct="1">
              <a:lnSpc>
                <a:spcPct val="100000"/>
              </a:lnSpc>
              <a:spcBef>
                <a:spcPts val="0"/>
              </a:spcBef>
              <a:spcAft>
                <a:spcPts val="0"/>
              </a:spcAft>
              <a:buClr>
                <a:prstClr val="white"/>
              </a:buClr>
              <a:buSzPts val="1000"/>
              <a:buFont typeface="Arial"/>
              <a:buChar char="●"/>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rPr>
              <a:t>Raise Service Desk Enquiry</a:t>
            </a:r>
          </a:p>
          <a:p>
            <a:pPr marL="457200" marR="0" lvl="0" indent="-292100" algn="l" defTabSz="457200" rtl="0" eaLnBrk="1" fontAlgn="auto" latinLnBrk="0" hangingPunct="1">
              <a:lnSpc>
                <a:spcPct val="100000"/>
              </a:lnSpc>
              <a:spcBef>
                <a:spcPts val="0"/>
              </a:spcBef>
              <a:spcAft>
                <a:spcPts val="0"/>
              </a:spcAft>
              <a:buClr>
                <a:prstClr val="white"/>
              </a:buClr>
              <a:buSzPts val="1000"/>
              <a:buFont typeface="Arial"/>
              <a:buChar char="●"/>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rPr>
              <a:t>Raise an Enquiry with Wilcock </a:t>
            </a:r>
            <a:r>
              <a:rPr kumimoji="0" lang="en-GB" sz="11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hlinkClick r:id="rId2">
                  <a:extLst>
                    <a:ext uri="{A12FA001-AC4F-418D-AE19-62706E023703}">
                      <ahyp:hlinkClr xmlns:ahyp="http://schemas.microsoft.com/office/drawing/2018/hyperlinkcolor" val="tx"/>
                    </a:ext>
                  </a:extLst>
                </a:hlinkClick>
              </a:rPr>
              <a:t>eric@wilcock.co.uk</a:t>
            </a:r>
            <a:r>
              <a:rPr kumimoji="0" lang="en-GB" sz="11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rPr>
              <a:t> </a:t>
            </a:r>
          </a:p>
          <a:p>
            <a:pPr marL="165100" marR="0" lvl="0" indent="0" algn="l" defTabSz="457200" rtl="0" eaLnBrk="1" fontAlgn="auto" latinLnBrk="0" hangingPunct="1">
              <a:lnSpc>
                <a:spcPct val="100000"/>
              </a:lnSpc>
              <a:spcBef>
                <a:spcPts val="0"/>
              </a:spcBef>
              <a:spcAft>
                <a:spcPts val="0"/>
              </a:spcAft>
              <a:buClr>
                <a:prstClr val="white"/>
              </a:buClr>
              <a:buSzPts val="1000"/>
              <a:buFont typeface="Arial"/>
              <a:buNone/>
              <a:tabLst/>
              <a:defRPr/>
            </a:pPr>
            <a:r>
              <a:rPr kumimoji="0" lang="en-GB" sz="11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rPr>
              <a:t> </a:t>
            </a:r>
            <a:endParaRPr kumimoji="0" sz="11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0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sym typeface="Arial"/>
            </a:endParaRPr>
          </a:p>
        </p:txBody>
      </p:sp>
      <p:sp>
        <p:nvSpPr>
          <p:cNvPr id="13" name="Google Shape;335;p41">
            <a:extLst>
              <a:ext uri="{FF2B5EF4-FFF2-40B4-BE49-F238E27FC236}">
                <a16:creationId xmlns:a16="http://schemas.microsoft.com/office/drawing/2014/main" id="{8C203F05-7AEB-3EED-83B8-C2EB3082EE2B}"/>
              </a:ext>
            </a:extLst>
          </p:cNvPr>
          <p:cNvSpPr txBox="1"/>
          <p:nvPr/>
        </p:nvSpPr>
        <p:spPr>
          <a:xfrm>
            <a:off x="4183341" y="3439274"/>
            <a:ext cx="3233877" cy="1766033"/>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1</a:t>
            </a:r>
            <a:r>
              <a:rPr kumimoji="0" lang="en-GB" sz="1400" b="1" i="0" u="none" strike="noStrike" kern="1200" cap="none" spc="0" normalizeH="0" baseline="30000" noProof="0">
                <a:ln>
                  <a:noFill/>
                </a:ln>
                <a:solidFill>
                  <a:srgbClr val="3C3C3B"/>
                </a:solidFill>
                <a:effectLst/>
                <a:uLnTx/>
                <a:uFillTx/>
                <a:latin typeface="Arial" panose="020B0604020202020204" pitchFamily="34" charset="0"/>
                <a:cs typeface="Arial" panose="020B0604020202020204" pitchFamily="34" charset="0"/>
                <a:sym typeface="Arial"/>
              </a:rPr>
              <a:t>st</a:t>
            </a:r>
            <a:r>
              <a:rPr kumimoji="0" lang="en-GB" sz="1400" b="1"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  line support</a:t>
            </a: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endParaRPr kumimoji="0" lang="en-GB" sz="1400" b="1"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endParaRP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Will respond within 24 hours</a:t>
            </a: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endPar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endParaRP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2</a:t>
            </a:r>
            <a:r>
              <a:rPr kumimoji="0" lang="en-GB" sz="1400" b="1" i="0" u="none" strike="noStrike" kern="1200" cap="none" spc="0" normalizeH="0" baseline="30000" noProof="0">
                <a:ln>
                  <a:noFill/>
                </a:ln>
                <a:solidFill>
                  <a:srgbClr val="3C3C3B"/>
                </a:solidFill>
                <a:effectLst/>
                <a:uLnTx/>
                <a:uFillTx/>
                <a:latin typeface="Arial" panose="020B0604020202020204" pitchFamily="34" charset="0"/>
                <a:cs typeface="Arial" panose="020B0604020202020204" pitchFamily="34" charset="0"/>
                <a:sym typeface="Arial"/>
              </a:rPr>
              <a:t>nd</a:t>
            </a:r>
            <a:r>
              <a:rPr kumimoji="0" lang="en-GB" sz="1400" b="1"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 line support</a:t>
            </a: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endParaRPr kumimoji="0" lang="en-GB" sz="1400" b="1"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endParaRP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Will respond within 3 Working Days</a:t>
            </a: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endPar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endParaRPr>
          </a:p>
        </p:txBody>
      </p:sp>
      <p:sp>
        <p:nvSpPr>
          <p:cNvPr id="18" name="Google Shape;327;p41">
            <a:extLst>
              <a:ext uri="{FF2B5EF4-FFF2-40B4-BE49-F238E27FC236}">
                <a16:creationId xmlns:a16="http://schemas.microsoft.com/office/drawing/2014/main" id="{0609E4D6-5746-9974-7066-F9FA3E4F22C1}"/>
              </a:ext>
            </a:extLst>
          </p:cNvPr>
          <p:cNvSpPr/>
          <p:nvPr/>
        </p:nvSpPr>
        <p:spPr>
          <a:xfrm>
            <a:off x="2014733" y="3235828"/>
            <a:ext cx="421500" cy="623400"/>
          </a:xfrm>
          <a:prstGeom prst="downArrow">
            <a:avLst>
              <a:gd name="adj1" fmla="val 50000"/>
              <a:gd name="adj2" fmla="val 50000"/>
            </a:avLst>
          </a:prstGeom>
          <a:solidFill>
            <a:schemeClr val="lt1"/>
          </a:solidFill>
          <a:ln w="9525" cap="flat" cmpd="sng">
            <a:solidFill>
              <a:srgbClr val="68A495"/>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a:cs typeface="Arial"/>
              <a:sym typeface="Arial"/>
            </a:endParaRPr>
          </a:p>
        </p:txBody>
      </p:sp>
      <p:sp>
        <p:nvSpPr>
          <p:cNvPr id="19" name="Google Shape;326;p41">
            <a:extLst>
              <a:ext uri="{FF2B5EF4-FFF2-40B4-BE49-F238E27FC236}">
                <a16:creationId xmlns:a16="http://schemas.microsoft.com/office/drawing/2014/main" id="{626FC93E-4F23-8973-31D0-FDB825C775B0}"/>
              </a:ext>
            </a:extLst>
          </p:cNvPr>
          <p:cNvSpPr/>
          <p:nvPr/>
        </p:nvSpPr>
        <p:spPr>
          <a:xfrm>
            <a:off x="2014733" y="4571633"/>
            <a:ext cx="421500" cy="623400"/>
          </a:xfrm>
          <a:prstGeom prst="downArrow">
            <a:avLst>
              <a:gd name="adj1" fmla="val 50000"/>
              <a:gd name="adj2" fmla="val 50000"/>
            </a:avLst>
          </a:prstGeom>
          <a:solidFill>
            <a:schemeClr val="lt1"/>
          </a:solidFill>
          <a:ln w="9525" cap="flat" cmpd="sng">
            <a:solidFill>
              <a:srgbClr val="68A495"/>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Arial"/>
              <a:cs typeface="Arial"/>
              <a:sym typeface="Arial"/>
            </a:endParaRPr>
          </a:p>
        </p:txBody>
      </p:sp>
      <p:sp>
        <p:nvSpPr>
          <p:cNvPr id="20" name="Google Shape;329;p41">
            <a:extLst>
              <a:ext uri="{FF2B5EF4-FFF2-40B4-BE49-F238E27FC236}">
                <a16:creationId xmlns:a16="http://schemas.microsoft.com/office/drawing/2014/main" id="{676D4CCC-7177-EB79-0550-DE3AF06A6D2E}"/>
              </a:ext>
            </a:extLst>
          </p:cNvPr>
          <p:cNvSpPr/>
          <p:nvPr/>
        </p:nvSpPr>
        <p:spPr>
          <a:xfrm>
            <a:off x="3434402" y="4024622"/>
            <a:ext cx="641100" cy="421500"/>
          </a:xfrm>
          <a:prstGeom prst="rightArrow">
            <a:avLst>
              <a:gd name="adj1" fmla="val 50000"/>
              <a:gd name="adj2" fmla="val 50000"/>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4572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srgbClr val="3C3C3B"/>
              </a:solidFill>
              <a:effectLst/>
              <a:uLnTx/>
              <a:uFillTx/>
              <a:latin typeface="Arial"/>
              <a:cs typeface="Arial"/>
              <a:sym typeface="Arial"/>
            </a:endParaRPr>
          </a:p>
        </p:txBody>
      </p:sp>
      <p:sp>
        <p:nvSpPr>
          <p:cNvPr id="26" name="Google Shape;335;p41">
            <a:extLst>
              <a:ext uri="{FF2B5EF4-FFF2-40B4-BE49-F238E27FC236}">
                <a16:creationId xmlns:a16="http://schemas.microsoft.com/office/drawing/2014/main" id="{D8BAB453-7654-85F9-6D37-1F30C975AE9A}"/>
              </a:ext>
            </a:extLst>
          </p:cNvPr>
          <p:cNvSpPr txBox="1"/>
          <p:nvPr/>
        </p:nvSpPr>
        <p:spPr>
          <a:xfrm>
            <a:off x="7651206" y="2724857"/>
            <a:ext cx="3233877" cy="1766033"/>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endPar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endParaRP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endParaRPr kumimoji="0" lang="en-GB" sz="1400" b="1"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endParaRP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Metering Auditor</a:t>
            </a: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endPar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endParaRP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Scheduling</a:t>
            </a: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Scope </a:t>
            </a: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Delivery </a:t>
            </a: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Audit follow up questions</a:t>
            </a: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Audit charges/how to invoice</a:t>
            </a: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endPar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endParaRP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endPar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endParaRP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endPar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endParaRPr>
          </a:p>
        </p:txBody>
      </p:sp>
      <p:sp>
        <p:nvSpPr>
          <p:cNvPr id="27" name="Google Shape;335;p41">
            <a:extLst>
              <a:ext uri="{FF2B5EF4-FFF2-40B4-BE49-F238E27FC236}">
                <a16:creationId xmlns:a16="http://schemas.microsoft.com/office/drawing/2014/main" id="{183CCCA7-12F2-46CB-B842-77803161624F}"/>
              </a:ext>
            </a:extLst>
          </p:cNvPr>
          <p:cNvSpPr txBox="1"/>
          <p:nvPr/>
        </p:nvSpPr>
        <p:spPr>
          <a:xfrm>
            <a:off x="7651206" y="4635559"/>
            <a:ext cx="3233877" cy="1628082"/>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400" b="1"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Code Manager</a:t>
            </a: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endParaRPr kumimoji="0" lang="en-GB" sz="1400" b="1"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endParaRP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Audit certificates</a:t>
            </a: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Accreditation queries</a:t>
            </a: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r>
              <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rPr>
              <a:t>Query on the audit results</a:t>
            </a:r>
          </a:p>
          <a:p>
            <a:pPr marL="0" marR="0" lvl="0" indent="0" algn="ctr" defTabSz="457200" rtl="0" eaLnBrk="1" fontAlgn="auto" latinLnBrk="0" hangingPunct="1">
              <a:lnSpc>
                <a:spcPct val="100000"/>
              </a:lnSpc>
              <a:spcBef>
                <a:spcPts val="0"/>
              </a:spcBef>
              <a:spcAft>
                <a:spcPts val="0"/>
              </a:spcAft>
              <a:buClr>
                <a:srgbClr val="000000"/>
              </a:buClr>
              <a:buSzTx/>
              <a:buFont typeface="Arial"/>
              <a:buNone/>
              <a:tabLst/>
              <a:defRPr/>
            </a:pPr>
            <a:endParaRPr kumimoji="0" lang="en-GB" sz="1100" b="0" i="0" u="none" strike="noStrike" kern="1200" cap="none" spc="0" normalizeH="0" baseline="0" noProof="0">
              <a:ln>
                <a:noFill/>
              </a:ln>
              <a:solidFill>
                <a:srgbClr val="3C3C3B"/>
              </a:solidFill>
              <a:effectLst/>
              <a:uLnTx/>
              <a:uFillTx/>
              <a:latin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2903182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p:txBody>
          <a:bodyPr>
            <a:normAutofit/>
          </a:bodyPr>
          <a:lstStyle/>
          <a:p>
            <a:r>
              <a:rPr lang="en-GB">
                <a:latin typeface="Roboto"/>
                <a:ea typeface="Roboto"/>
                <a:cs typeface="Roboto"/>
              </a:rPr>
              <a:t>5A. RIG ISSUE NO.09</a:t>
            </a:r>
            <a:br>
              <a:rPr lang="en-GB">
                <a:latin typeface="Roboto"/>
                <a:ea typeface="Roboto"/>
                <a:cs typeface="Roboto"/>
              </a:rPr>
            </a:br>
            <a:r>
              <a:rPr lang="en-GB">
                <a:latin typeface="Roboto"/>
                <a:ea typeface="Roboto"/>
                <a:cs typeface="Roboto"/>
              </a:rPr>
              <a:t>DNO B Code Escalations</a:t>
            </a:r>
            <a:endParaRPr lang="en-GB"/>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lead analyst</a:t>
            </a:r>
          </a:p>
        </p:txBody>
      </p:sp>
    </p:spTree>
    <p:extLst>
      <p:ext uri="{BB962C8B-B14F-4D97-AF65-F5344CB8AC3E}">
        <p14:creationId xmlns:p14="http://schemas.microsoft.com/office/powerpoint/2010/main" val="1227511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7B8CC-D3A6-49A0-B2CB-33C07AF3F7F1}"/>
              </a:ext>
            </a:extLst>
          </p:cNvPr>
          <p:cNvSpPr>
            <a:spLocks noGrp="1"/>
          </p:cNvSpPr>
          <p:nvPr>
            <p:ph type="ctrTitle"/>
          </p:nvPr>
        </p:nvSpPr>
        <p:spPr>
          <a:xfrm>
            <a:off x="2638054" y="1076591"/>
            <a:ext cx="8828314" cy="379332"/>
          </a:xfrm>
        </p:spPr>
        <p:txBody>
          <a:bodyPr>
            <a:normAutofit fontScale="90000"/>
          </a:bodyPr>
          <a:lstStyle/>
          <a:p>
            <a:pPr algn="l"/>
            <a:r>
              <a:rPr lang="en-GB" sz="4400">
                <a:latin typeface="Roboto"/>
                <a:ea typeface="Roboto"/>
                <a:cs typeface="Roboto"/>
              </a:rPr>
              <a:t>DNO Escalation Issues</a:t>
            </a:r>
            <a:endParaRPr lang="en-GB" b="0">
              <a:ea typeface="Roboto"/>
              <a:cs typeface="Roboto"/>
            </a:endParaRPr>
          </a:p>
        </p:txBody>
      </p:sp>
      <p:sp>
        <p:nvSpPr>
          <p:cNvPr id="7" name="TextBox 6">
            <a:extLst>
              <a:ext uri="{FF2B5EF4-FFF2-40B4-BE49-F238E27FC236}">
                <a16:creationId xmlns:a16="http://schemas.microsoft.com/office/drawing/2014/main" id="{ECDFC69D-0E45-2966-FED2-F73AC270F426}"/>
              </a:ext>
            </a:extLst>
          </p:cNvPr>
          <p:cNvSpPr txBox="1"/>
          <p:nvPr/>
        </p:nvSpPr>
        <p:spPr>
          <a:xfrm>
            <a:off x="795826" y="1822930"/>
            <a:ext cx="11041692" cy="48474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An emergency found on site requiring DNO rectification - An A code is raised</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A non-emergency requiring DNO rectification - A D0135 is issued from the MEM along with the relevant code (normally B).</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GB"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The quality of the responding D126 from the DNO can be poor.</a:t>
            </a:r>
            <a:endParaRPr kumimoji="0" lang="en-GB"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Examples</a:t>
            </a:r>
            <a:endParaRPr kumimoji="0" lang="en-GB"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1143000" marR="0" lvl="2"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A previous MEM raised the D135. A change of Agent has occurred, and the new MEM has issued a further D135, response received from DNO – Duplicate Job, although the D135 is from a different MEM. This gives the MEM no visibility of the original response in the D126.</a:t>
            </a:r>
            <a:endParaRPr kumimoji="0" lang="en-GB"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1143000" marR="0" lvl="2"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What is the escalation procedure when an asset code of U is returned – Unable to resolve ?</a:t>
            </a:r>
            <a:endParaRPr kumimoji="0" lang="en-GB"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1143000" marR="0" lvl="2"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How do we continue dialogue with the DNO when an asset code of D is returned – Disputed ?</a:t>
            </a:r>
            <a:endParaRPr kumimoji="0" lang="en-GB"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1143000" marR="0" lvl="2" indent="-2286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How do we escalate when the D135 was sent 41 days prior but no response?</a:t>
            </a:r>
            <a:endParaRPr kumimoji="0" lang="en-GB"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GB" sz="20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There is little support / advice on the DNOs website.</a:t>
            </a:r>
            <a:endParaRPr kumimoji="0" lang="en-GB" sz="20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US" sz="1800" b="0" i="0" u="none" strike="noStrike" kern="1200" cap="none" spc="0" normalizeH="0" baseline="0" noProof="0">
              <a:ln>
                <a:noFill/>
              </a:ln>
              <a:solidFill>
                <a:srgbClr val="444444"/>
              </a:solidFill>
              <a:effectLst/>
              <a:uLnTx/>
              <a:uFillTx/>
              <a:latin typeface="Roboto Slab"/>
              <a:ea typeface="+mn-ea"/>
              <a:cs typeface="Calibri"/>
            </a:endParaRPr>
          </a:p>
        </p:txBody>
      </p:sp>
    </p:spTree>
    <p:extLst>
      <p:ext uri="{BB962C8B-B14F-4D97-AF65-F5344CB8AC3E}">
        <p14:creationId xmlns:p14="http://schemas.microsoft.com/office/powerpoint/2010/main" val="2638109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45660-5610-EF4C-8F74-903FD894A975}"/>
              </a:ext>
            </a:extLst>
          </p:cNvPr>
          <p:cNvSpPr>
            <a:spLocks noGrp="1"/>
          </p:cNvSpPr>
          <p:nvPr>
            <p:ph type="title"/>
          </p:nvPr>
        </p:nvSpPr>
        <p:spPr>
          <a:xfrm>
            <a:off x="4031672" y="2766219"/>
            <a:ext cx="7209485" cy="1325563"/>
          </a:xfrm>
        </p:spPr>
        <p:txBody>
          <a:bodyPr>
            <a:normAutofit fontScale="90000"/>
          </a:bodyPr>
          <a:lstStyle/>
          <a:p>
            <a:r>
              <a:rPr lang="en-GB">
                <a:latin typeface="Roboto"/>
                <a:ea typeface="Roboto"/>
                <a:cs typeface="Roboto"/>
              </a:rPr>
              <a:t>5B. RIG ISSUE NO.11</a:t>
            </a:r>
            <a:br>
              <a:rPr lang="en-GB">
                <a:latin typeface="Roboto"/>
                <a:ea typeface="Roboto"/>
                <a:cs typeface="Roboto"/>
              </a:rPr>
            </a:br>
            <a:r>
              <a:rPr lang="en-GB">
                <a:latin typeface="Roboto"/>
                <a:ea typeface="Roboto"/>
                <a:cs typeface="Roboto"/>
              </a:rPr>
              <a:t>Registrations failing due to domestic/non-domestic indicator not matching</a:t>
            </a:r>
            <a:endParaRPr lang="en-GB"/>
          </a:p>
        </p:txBody>
      </p:sp>
      <p:sp>
        <p:nvSpPr>
          <p:cNvPr id="3" name="Text Placeholder 2">
            <a:extLst>
              <a:ext uri="{FF2B5EF4-FFF2-40B4-BE49-F238E27FC236}">
                <a16:creationId xmlns:a16="http://schemas.microsoft.com/office/drawing/2014/main" id="{21CE4570-C787-5CF4-242C-DD11BFA5A0AD}"/>
              </a:ext>
            </a:extLst>
          </p:cNvPr>
          <p:cNvSpPr>
            <a:spLocks noGrp="1"/>
          </p:cNvSpPr>
          <p:nvPr>
            <p:ph type="body" sz="quarter" idx="10"/>
          </p:nvPr>
        </p:nvSpPr>
        <p:spPr/>
        <p:txBody>
          <a:bodyPr/>
          <a:lstStyle/>
          <a:p>
            <a:r>
              <a:rPr lang="en-GB"/>
              <a:t>REC lead analyst</a:t>
            </a:r>
          </a:p>
        </p:txBody>
      </p:sp>
    </p:spTree>
    <p:extLst>
      <p:ext uri="{BB962C8B-B14F-4D97-AF65-F5344CB8AC3E}">
        <p14:creationId xmlns:p14="http://schemas.microsoft.com/office/powerpoint/2010/main" val="27771384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p:txBody>
          <a:bodyPr>
            <a:normAutofit fontScale="90000"/>
          </a:bodyPr>
          <a:lstStyle/>
          <a:p>
            <a:r>
              <a:rPr lang="en-GB" dirty="0"/>
              <a:t>Switching incidents between domestic suppliers and non-domestic suppliers</a:t>
            </a: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1958197" y="1328468"/>
            <a:ext cx="8807569" cy="4969145"/>
          </a:xfrm>
        </p:spPr>
        <p:txBody>
          <a:bodyPr>
            <a:normAutofit/>
          </a:bodyPr>
          <a:lstStyle/>
          <a:p>
            <a:pPr marL="0" indent="0">
              <a:buNone/>
            </a:pPr>
            <a:r>
              <a:rPr lang="en-GB" sz="2000" u="sng" dirty="0"/>
              <a:t>ISSUE SUMMARY</a:t>
            </a:r>
          </a:p>
          <a:p>
            <a:r>
              <a:rPr lang="en-GB" sz="2000" dirty="0"/>
              <a:t>Since the launch of Faster Switching (Central Switching Services - CSS), Non-Domestic suppliers have seen an increase in Switching incidents where Domestic suppliers try to register Profile Class meters 1 &amp; 2 from their supply (Non-Domestic supply points).</a:t>
            </a:r>
          </a:p>
          <a:p>
            <a:r>
              <a:rPr lang="en-GB" sz="2000" dirty="0"/>
              <a:t>From Faster Switching go-live, the domestic premise indicator is based on MPID level for Non-Domestic suppliers.  </a:t>
            </a:r>
          </a:p>
          <a:p>
            <a:r>
              <a:rPr lang="en-GB" sz="2000" dirty="0"/>
              <a:t>Therefore, all Domestic Indicators show as ‘False’ for Non-Domestic suppliers.</a:t>
            </a:r>
          </a:p>
          <a:p>
            <a:r>
              <a:rPr lang="en-GB" sz="2000" dirty="0"/>
              <a:t>This ‘False’ designation (or Non-Domestic Indicator) is also reflected on Electricity Enquiries Service (EES).</a:t>
            </a:r>
          </a:p>
          <a:p>
            <a:r>
              <a:rPr lang="en-GB" sz="2000" dirty="0"/>
              <a:t>However, whilst attempting to initiate the Switch for these Non-Domestic supply points, Domestic suppliers mark the Domestic Indicator as ‘True’. </a:t>
            </a:r>
          </a:p>
          <a:p>
            <a:r>
              <a:rPr lang="en-GB" sz="2000" dirty="0"/>
              <a:t>Resulting in the Switch Request failing CSS validation checks. </a:t>
            </a:r>
          </a:p>
          <a:p>
            <a:endParaRPr lang="en-GB" dirty="0"/>
          </a:p>
        </p:txBody>
      </p:sp>
      <p:pic>
        <p:nvPicPr>
          <p:cNvPr id="3" name="Picture 2" descr="Colorful lights on the road">
            <a:extLst>
              <a:ext uri="{FF2B5EF4-FFF2-40B4-BE49-F238E27FC236}">
                <a16:creationId xmlns:a16="http://schemas.microsoft.com/office/drawing/2014/main" id="{19850289-0ED8-4C4C-80AE-61027C3E7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6" y="1328468"/>
            <a:ext cx="1301898" cy="4969145"/>
          </a:xfrm>
          <a:prstGeom prst="rect">
            <a:avLst/>
          </a:prstGeom>
        </p:spPr>
      </p:pic>
    </p:spTree>
    <p:extLst>
      <p:ext uri="{BB962C8B-B14F-4D97-AF65-F5344CB8AC3E}">
        <p14:creationId xmlns:p14="http://schemas.microsoft.com/office/powerpoint/2010/main" val="3033858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115C3-061B-4ADE-8D68-FE73802F3773}"/>
              </a:ext>
            </a:extLst>
          </p:cNvPr>
          <p:cNvSpPr>
            <a:spLocks noGrp="1"/>
          </p:cNvSpPr>
          <p:nvPr>
            <p:ph type="title"/>
          </p:nvPr>
        </p:nvSpPr>
        <p:spPr/>
        <p:txBody>
          <a:bodyPr>
            <a:normAutofit fontScale="90000"/>
          </a:bodyPr>
          <a:lstStyle/>
          <a:p>
            <a:r>
              <a:rPr lang="en-GB" dirty="0"/>
              <a:t>Switching incidents between domestic suppliers and non-domestic suppliers</a:t>
            </a:r>
          </a:p>
        </p:txBody>
      </p:sp>
      <p:pic>
        <p:nvPicPr>
          <p:cNvPr id="3" name="Picture 2" descr="Colorful lights on the road">
            <a:extLst>
              <a:ext uri="{FF2B5EF4-FFF2-40B4-BE49-F238E27FC236}">
                <a16:creationId xmlns:a16="http://schemas.microsoft.com/office/drawing/2014/main" id="{8F79BB75-CA74-8900-79A0-C3F6792976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6" y="1328468"/>
            <a:ext cx="1301898" cy="4969145"/>
          </a:xfrm>
          <a:prstGeom prst="rect">
            <a:avLst/>
          </a:prstGeom>
        </p:spPr>
      </p:pic>
      <p:sp>
        <p:nvSpPr>
          <p:cNvPr id="5" name="Text Placeholder 7">
            <a:extLst>
              <a:ext uri="{FF2B5EF4-FFF2-40B4-BE49-F238E27FC236}">
                <a16:creationId xmlns:a16="http://schemas.microsoft.com/office/drawing/2014/main" id="{3D8AE381-2CD0-F589-70DF-65CE0FDC3DDB}"/>
              </a:ext>
            </a:extLst>
          </p:cNvPr>
          <p:cNvSpPr txBox="1">
            <a:spLocks/>
          </p:cNvSpPr>
          <p:nvPr/>
        </p:nvSpPr>
        <p:spPr>
          <a:xfrm>
            <a:off x="1969486" y="1328468"/>
            <a:ext cx="8807569" cy="49691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2400" b="0" i="0" u="sng"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Questions for REC Issues Group (RIG)</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Due to multiple communications between Issue raiser and Domestic suppliers, we would like to gauge how many other Group members have experienced similar challenges?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2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Where would be the best forum for this issue to be addressed, is it Central Switching Services (CSS) or the </a:t>
            </a:r>
            <a:r>
              <a:rPr kumimoji="0" lang="en-GB" sz="2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REC Manager? </a:t>
            </a:r>
            <a:endParaRPr kumimoji="0" lang="en-GB" sz="2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2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This issue is impacting customers, due to switching delays, how long would it take to find a sustainable and consistent approach to minimise this issue?</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2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34233933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6287764" y="2766218"/>
            <a:ext cx="1933292" cy="1325563"/>
          </a:xfrm>
        </p:spPr>
        <p:txBody>
          <a:bodyPr>
            <a:normAutofit/>
          </a:bodyPr>
          <a:lstStyle/>
          <a:p>
            <a:r>
              <a:rPr lang="en-GB" sz="3600" err="1"/>
              <a:t>aob</a:t>
            </a:r>
            <a:endParaRPr lang="en-GB" sz="3600"/>
          </a:p>
        </p:txBody>
      </p:sp>
    </p:spTree>
    <p:extLst>
      <p:ext uri="{BB962C8B-B14F-4D97-AF65-F5344CB8AC3E}">
        <p14:creationId xmlns:p14="http://schemas.microsoft.com/office/powerpoint/2010/main" val="577164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5FCD86A4-7A1A-F3BD-0C6F-F6E9E3AB04F9}"/>
              </a:ext>
            </a:extLst>
          </p:cNvPr>
          <p:cNvSpPr txBox="1">
            <a:spLocks noGrp="1"/>
          </p:cNvSpPr>
          <p:nvPr>
            <p:ph type="title"/>
          </p:nvPr>
        </p:nvSpPr>
        <p:spPr/>
        <p:txBody>
          <a:bodyPr>
            <a:normAutofit fontScale="90000"/>
          </a:bodyPr>
          <a:lstStyle/>
          <a:p>
            <a:pPr lvl="0"/>
            <a:r>
              <a:rPr lang="en-GB" dirty="0" err="1"/>
              <a:t>GroupPoolCodes</a:t>
            </a:r>
            <a:r>
              <a:rPr lang="en-GB" dirty="0"/>
              <a:t> in DTC Data spec Access Database</a:t>
            </a:r>
          </a:p>
        </p:txBody>
      </p:sp>
      <p:sp>
        <p:nvSpPr>
          <p:cNvPr id="3" name="TextBox 2">
            <a:extLst>
              <a:ext uri="{FF2B5EF4-FFF2-40B4-BE49-F238E27FC236}">
                <a16:creationId xmlns:a16="http://schemas.microsoft.com/office/drawing/2014/main" id="{324E863F-36F3-DD5C-6D32-187FA841B441}"/>
              </a:ext>
            </a:extLst>
          </p:cNvPr>
          <p:cNvSpPr txBox="1"/>
          <p:nvPr/>
        </p:nvSpPr>
        <p:spPr>
          <a:xfrm>
            <a:off x="484632" y="1325880"/>
            <a:ext cx="10762488" cy="50167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Issue: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Change Proposal has been submitted, requesting an update to the DTC Data Specification Access database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submission is requesting the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DataGroup</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tables within the database to be updated to include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GroupPoolCodes</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GroupPoolCodes</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are used to lookup the structure of the flow.</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example provided below, the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GroupPoolCodes</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have never been included in any version of the DTC database since the flows entered the database.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 other issues have been reported related to the missing </a:t>
            </a:r>
            <a:r>
              <a:rPr kumimoji="0" lang="en-GB" sz="16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GroupPoolCodes</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Example: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An example is the D0311s 05D group.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a:t>
            </a:r>
            <a:r>
              <a:rPr kumimoji="0" lang="en-GB" sz="1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DataFlowGroup</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table searching for entries with a </a:t>
            </a:r>
            <a:r>
              <a:rPr kumimoji="0" lang="en-GB" sz="1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FlowCounter</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equaling</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311, the first result is the 05D group with a </a:t>
            </a:r>
            <a:r>
              <a:rPr kumimoji="0" lang="en-GB" sz="1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GroupCounter</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of 1305.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a:t>
            </a:r>
            <a:r>
              <a:rPr kumimoji="0" lang="en-GB" sz="1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DataGroup</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table searching for entries with </a:t>
            </a:r>
            <a:r>
              <a:rPr kumimoji="0" lang="en-GB" sz="1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GroupCounter</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of 1305 the GroupPoolCode is null. This should be populated with 05D.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example provided, the </a:t>
            </a:r>
            <a:r>
              <a:rPr kumimoji="0" lang="en-GB" sz="1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GroupPoolCodes</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have never been included in any version of the DTC database since the flows entered the database.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Ask of RIG: To provide views on whether your organisation is experiencing any issues relating to the missing GroupPoolCode – this will help the Code Manager determine whether a change is required.</a:t>
            </a:r>
          </a:p>
        </p:txBody>
      </p:sp>
    </p:spTree>
    <p:extLst>
      <p:ext uri="{BB962C8B-B14F-4D97-AF65-F5344CB8AC3E}">
        <p14:creationId xmlns:p14="http://schemas.microsoft.com/office/powerpoint/2010/main" val="2355189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normAutofit fontScale="90000"/>
          </a:bodyPr>
          <a:lstStyle/>
          <a:p>
            <a:r>
              <a:rPr lang="en-GB" sz="2000"/>
              <a:t>Next meeting:</a:t>
            </a:r>
            <a:br>
              <a:rPr lang="en-GB" sz="2000"/>
            </a:br>
            <a:br>
              <a:rPr lang="en-GB"/>
            </a:br>
            <a:r>
              <a:rPr lang="en-GB"/>
              <a:t>14</a:t>
            </a:r>
            <a:r>
              <a:rPr lang="en-GB" baseline="30000"/>
              <a:t>th</a:t>
            </a:r>
            <a:r>
              <a:rPr lang="en-GB"/>
              <a:t> </a:t>
            </a:r>
            <a:r>
              <a:rPr lang="en-GB" err="1"/>
              <a:t>april</a:t>
            </a:r>
            <a:r>
              <a:rPr lang="en-GB"/>
              <a:t> 2023</a:t>
            </a:r>
            <a:br>
              <a:rPr lang="en-GB"/>
            </a:br>
            <a:br>
              <a:rPr lang="en-GB"/>
            </a:br>
            <a:r>
              <a:rPr lang="en-GB"/>
              <a:t>Thanks for attending</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5.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7.xml><?xml version="1.0" encoding="utf-8"?>
<a:theme xmlns:a="http://schemas.openxmlformats.org/drawingml/2006/main" name="1_Office Theme">
  <a:themeElements>
    <a:clrScheme name="SlideSalad Theme 61">
      <a:dk1>
        <a:srgbClr val="262626"/>
      </a:dk1>
      <a:lt1>
        <a:srgbClr val="FFFFFF"/>
      </a:lt1>
      <a:dk2>
        <a:srgbClr val="262626"/>
      </a:dk2>
      <a:lt2>
        <a:srgbClr val="FFFFFF"/>
      </a:lt2>
      <a:accent1>
        <a:srgbClr val="1AAD96"/>
      </a:accent1>
      <a:accent2>
        <a:srgbClr val="A9C370"/>
      </a:accent2>
      <a:accent3>
        <a:srgbClr val="F5AE3B"/>
      </a:accent3>
      <a:accent4>
        <a:srgbClr val="CC4E3D"/>
      </a:accent4>
      <a:accent5>
        <a:srgbClr val="56687C"/>
      </a:accent5>
      <a:accent6>
        <a:srgbClr val="94A4B5"/>
      </a:accent6>
      <a:hlink>
        <a:srgbClr val="FFFFFF"/>
      </a:hlink>
      <a:folHlink>
        <a:srgbClr val="595959"/>
      </a:folHlink>
    </a:clrScheme>
    <a:fontScheme name="Custom 77">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REC Light Event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5" ma:contentTypeDescription="Create a new document." ma:contentTypeScope="" ma:versionID="fb0678265f88b09758662b02307ca067">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b17f6d4b24d6f7b845e1a3d47d7e6e59"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http://purl.org/dc/terms/"/>
    <ds:schemaRef ds:uri="http://www.w3.org/XML/1998/namespace"/>
    <ds:schemaRef ds:uri="5eb01662-1b8e-47cb-8683-36f494b8385c"/>
    <ds:schemaRef ds:uri="65e7efb7-4b5a-4a4a-bd0c-94ce4e8e30f2"/>
    <ds:schemaRef ds:uri="http://schemas.openxmlformats.org/package/2006/metadata/core-properties"/>
    <ds:schemaRef ds:uri="http://schemas.microsoft.com/office/2006/documentManagement/types"/>
    <ds:schemaRef ds:uri="http://purl.org/dc/dcmitype/"/>
    <ds:schemaRef ds:uri="http://schemas.microsoft.com/office/2006/metadata/properties"/>
    <ds:schemaRef ds:uri="http://schemas.microsoft.com/office/infopath/2007/PartnerControls"/>
    <ds:schemaRef ds:uri="http://purl.org/dc/elements/1.1/"/>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8C2F14F4-1DA4-446A-88ED-EDA791068F1F}"/>
</file>

<file path=docProps/app.xml><?xml version="1.0" encoding="utf-8"?>
<Properties xmlns="http://schemas.openxmlformats.org/officeDocument/2006/extended-properties" xmlns:vt="http://schemas.openxmlformats.org/officeDocument/2006/docPropsVTypes">
  <Template>REC Code Manager Template</Template>
  <TotalTime>2</TotalTime>
  <Words>3429</Words>
  <Application>Microsoft Office PowerPoint</Application>
  <PresentationFormat>Widescreen</PresentationFormat>
  <Paragraphs>539</Paragraphs>
  <Slides>34</Slides>
  <Notes>9</Notes>
  <HiddenSlides>0</HiddenSlides>
  <MMClips>0</MMClips>
  <ScaleCrop>false</ScaleCrop>
  <HeadingPairs>
    <vt:vector size="4" baseType="variant">
      <vt:variant>
        <vt:lpstr>Theme</vt:lpstr>
      </vt:variant>
      <vt:variant>
        <vt:i4>9</vt:i4>
      </vt:variant>
      <vt:variant>
        <vt:lpstr>Slide Titles</vt:lpstr>
      </vt:variant>
      <vt:variant>
        <vt:i4>34</vt:i4>
      </vt:variant>
    </vt:vector>
  </HeadingPairs>
  <TitlesOfParts>
    <vt:vector size="43" baseType="lpstr">
      <vt:lpstr>REC Light Event Theme</vt:lpstr>
      <vt:lpstr>REC Alternative Event Theme</vt:lpstr>
      <vt:lpstr>Office Theme</vt:lpstr>
      <vt:lpstr>1_REC Alternative Event Theme</vt:lpstr>
      <vt:lpstr>CONTENT SLIDE</vt:lpstr>
      <vt:lpstr>1_REC Light Event Theme</vt:lpstr>
      <vt:lpstr>1_Office Theme</vt:lpstr>
      <vt:lpstr>1_CONTENT SLIDE</vt:lpstr>
      <vt:lpstr>2_REC Light Event Theme</vt:lpstr>
      <vt:lpstr>REC ISSues group</vt:lpstr>
      <vt:lpstr>1. Introduction and agreement of agenda</vt:lpstr>
      <vt:lpstr>Agenda For today</vt:lpstr>
      <vt:lpstr>2. Data cleanse update – issues  </vt:lpstr>
      <vt:lpstr>Data cleanse issues log</vt:lpstr>
      <vt:lpstr>DATA CLEANSE RESULTS UPDATE</vt:lpstr>
      <vt:lpstr>Update on MTC Reports</vt:lpstr>
      <vt:lpstr>Update on ar reports</vt:lpstr>
      <vt:lpstr>Update on Non-rel Reports (1/2)</vt:lpstr>
      <vt:lpstr>Update on Non-rel Reports (2/2)</vt:lpstr>
      <vt:lpstr>3. Switch meter read – guidance document</vt:lpstr>
      <vt:lpstr>SWITCH METER READING GUIDANCE </vt:lpstr>
      <vt:lpstr>Switch meter reads guidance</vt:lpstr>
      <vt:lpstr>This Guidance document aims to provide information on 3 key themes</vt:lpstr>
      <vt:lpstr>Why might a dispute arise?</vt:lpstr>
      <vt:lpstr>What is the process?</vt:lpstr>
      <vt:lpstr>Specific gas process following resolution</vt:lpstr>
      <vt:lpstr>Top tips to Drive your performance</vt:lpstr>
      <vt:lpstr>What can you proactively do to improve your performance?</vt:lpstr>
      <vt:lpstr>Building blocks to drive performance</vt:lpstr>
      <vt:lpstr>Building blocks to drive performance</vt:lpstr>
      <vt:lpstr>glossary</vt:lpstr>
      <vt:lpstr>PowerPoint Presentation</vt:lpstr>
      <vt:lpstr>4. April 2023 release and metering code of practice consolidation</vt:lpstr>
      <vt:lpstr>R0047 – consolidated metering code of practice &amp; Metering Audit scheme </vt:lpstr>
      <vt:lpstr>PowerPoint Presentation</vt:lpstr>
      <vt:lpstr>5A. RIG ISSUE NO.09 DNO B Code Escalations</vt:lpstr>
      <vt:lpstr>DNO Escalation Issues</vt:lpstr>
      <vt:lpstr>5B. RIG ISSUE NO.11 Registrations failing due to domestic/non-domestic indicator not matching</vt:lpstr>
      <vt:lpstr>Switching incidents between domestic suppliers and non-domestic suppliers</vt:lpstr>
      <vt:lpstr>Switching incidents between domestic suppliers and non-domestic suppliers</vt:lpstr>
      <vt:lpstr>aob</vt:lpstr>
      <vt:lpstr>GroupPoolCodes in DTC Data spec Access Database</vt:lpstr>
      <vt:lpstr>Next meeting:  14th april 2023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Shelley Rouse</cp:lastModifiedBy>
  <cp:revision>14</cp:revision>
  <dcterms:created xsi:type="dcterms:W3CDTF">2022-06-08T15:31:29Z</dcterms:created>
  <dcterms:modified xsi:type="dcterms:W3CDTF">2023-03-10T09:14:27Z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0x010100AECDA73D37ABB94BA980839D83CDC0C7</vt:lpwstr>
  </property>
  <property fmtid="{D5CDD505-2E9C-101B-9397-08002B2CF9AE}" pid="3" name="MediaServiceImageTags">
    <vt:lpwstr/>
  </property>
</Properties>
</file>