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26E_B89FF466.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2" r:id="rId6"/>
  </p:sldMasterIdLst>
  <p:notesMasterIdLst>
    <p:notesMasterId r:id="rId19"/>
  </p:notesMasterIdLst>
  <p:handoutMasterIdLst>
    <p:handoutMasterId r:id="rId20"/>
  </p:handoutMasterIdLst>
  <p:sldIdLst>
    <p:sldId id="664" r:id="rId7"/>
    <p:sldId id="256" r:id="rId8"/>
    <p:sldId id="622" r:id="rId9"/>
    <p:sldId id="671" r:id="rId10"/>
    <p:sldId id="672" r:id="rId11"/>
    <p:sldId id="674" r:id="rId12"/>
    <p:sldId id="269" r:id="rId13"/>
    <p:sldId id="666" r:id="rId14"/>
    <p:sldId id="675" r:id="rId15"/>
    <p:sldId id="676" r:id="rId16"/>
    <p:sldId id="257" r:id="rId17"/>
    <p:sldId id="34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68DD6D-1477-6D95-07E0-9B29258CF966}" name="Bayat, Maryam" initials="BM" userId="S::mbayat@deloitte.co.uk::896735a8-24fa-4007-a281-4b8a8b3b6803" providerId="AD"/>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omments/modernComment_26E_B89FF466.xml><?xml version="1.0" encoding="utf-8"?>
<p188:cmLst xmlns:a="http://schemas.openxmlformats.org/drawingml/2006/main" xmlns:r="http://schemas.openxmlformats.org/officeDocument/2006/relationships" xmlns:p188="http://schemas.microsoft.com/office/powerpoint/2018/8/main">
  <p188:cm id="{B216C50F-6EE0-4677-A27C-34C93EBA64D8}" authorId="{9040898D-64CE-1916-0418-5E9191314D41}" status="resolved" created="2023-02-21T13:21:11.094" complete="100000">
    <pc:sldMkLst xmlns:pc="http://schemas.microsoft.com/office/powerpoint/2013/main/command">
      <pc:docMk/>
      <pc:sldMk cId="3097490534" sldId="622"/>
    </pc:sldMkLst>
    <p188:replyLst>
      <p188:reply id="{082AFFAD-B1BF-4CFD-929C-767AE54EE5C2}" authorId="{EDD324A7-4B82-85A8-02FB-E42A87DF671F}" created="2023-03-02T18:09:51.525">
        <p188:txBody>
          <a:bodyPr/>
          <a:lstStyle/>
          <a:p>
            <a:r>
              <a:rPr lang="en-GB"/>
              <a:t>need to update wording</a:t>
            </a:r>
          </a:p>
        </p188:txBody>
      </p188:reply>
    </p188:replyLst>
    <p188:txBody>
      <a:bodyPr/>
      <a:lstStyle/>
      <a:p>
        <a:r>
          <a:rPr lang="en-US"/>
          <a:t>Love it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02/03/2023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303A3-5F21-42EA-9988-59326D80C7F1}" type="datetimeFigureOut">
              <a:rPr lang="en-GB" smtClean="0"/>
              <a:t>02/03/2023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98A04-EE3E-4527-87E1-21A20809F5BE}" type="slidenum">
              <a:rPr lang="en-GB" smtClean="0"/>
              <a:t>‹#›</a:t>
            </a:fld>
            <a:endParaRPr lang="en-GB"/>
          </a:p>
        </p:txBody>
      </p:sp>
    </p:spTree>
    <p:extLst>
      <p:ext uri="{BB962C8B-B14F-4D97-AF65-F5344CB8AC3E}">
        <p14:creationId xmlns:p14="http://schemas.microsoft.com/office/powerpoint/2010/main" val="2716382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Purpose of RIG</a:t>
            </a:r>
          </a:p>
          <a:p>
            <a:r>
              <a:rPr lang="en-GB"/>
              <a:t>-Demonstrate that when we see a performance issue we try to </a:t>
            </a:r>
            <a:r>
              <a:rPr lang="en-GB" err="1"/>
              <a:t>pulg</a:t>
            </a:r>
            <a:r>
              <a:rPr lang="en-GB"/>
              <a:t> the gaps</a:t>
            </a:r>
          </a:p>
          <a:p>
            <a:pPr marL="171450" indent="-171450">
              <a:buFontTx/>
              <a:buChar char="-"/>
            </a:pPr>
            <a:r>
              <a:rPr lang="en-GB"/>
              <a:t>Doing this</a:t>
            </a:r>
          </a:p>
          <a:p>
            <a:pPr marL="171450" indent="-171450">
              <a:buFontTx/>
              <a:buChar char="-"/>
            </a:pPr>
            <a:r>
              <a:rPr lang="en-GB" err="1"/>
              <a:t>Heres</a:t>
            </a:r>
            <a:r>
              <a:rPr lang="en-GB"/>
              <a:t> the guidance</a:t>
            </a:r>
          </a:p>
          <a:p>
            <a:pPr marL="171450" indent="-171450">
              <a:buFontTx/>
              <a:buChar char="-"/>
            </a:pPr>
            <a:r>
              <a:rPr lang="en-GB"/>
              <a:t>Currently reflects the code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1</a:t>
            </a:fld>
            <a:endParaRPr lang="en-GB"/>
          </a:p>
        </p:txBody>
      </p:sp>
    </p:spTree>
    <p:extLst>
      <p:ext uri="{BB962C8B-B14F-4D97-AF65-F5344CB8AC3E}">
        <p14:creationId xmlns:p14="http://schemas.microsoft.com/office/powerpoint/2010/main" val="2895378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Purpose of RIG</a:t>
            </a:r>
          </a:p>
          <a:p>
            <a:r>
              <a:rPr lang="en-GB"/>
              <a:t>-Demonstrate that when we see a performance issue we try to </a:t>
            </a:r>
            <a:r>
              <a:rPr lang="en-GB" err="1"/>
              <a:t>pulg</a:t>
            </a:r>
            <a:r>
              <a:rPr lang="en-GB"/>
              <a:t> the gaps</a:t>
            </a:r>
          </a:p>
          <a:p>
            <a:pPr marL="171450" indent="-171450">
              <a:buFontTx/>
              <a:buChar char="-"/>
            </a:pPr>
            <a:r>
              <a:rPr lang="en-GB"/>
              <a:t>Doing this</a:t>
            </a:r>
          </a:p>
          <a:p>
            <a:pPr marL="171450" indent="-171450">
              <a:buFontTx/>
              <a:buChar char="-"/>
            </a:pPr>
            <a:r>
              <a:rPr lang="en-GB" err="1"/>
              <a:t>Heres</a:t>
            </a:r>
            <a:r>
              <a:rPr lang="en-GB"/>
              <a:t> the guidance</a:t>
            </a:r>
          </a:p>
          <a:p>
            <a:pPr marL="171450" indent="-171450">
              <a:buFontTx/>
              <a:buChar char="-"/>
            </a:pPr>
            <a:r>
              <a:rPr lang="en-GB"/>
              <a:t>Currently reflects the code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2</a:t>
            </a:fld>
            <a:endParaRPr lang="en-GB"/>
          </a:p>
        </p:txBody>
      </p:sp>
    </p:spTree>
    <p:extLst>
      <p:ext uri="{BB962C8B-B14F-4D97-AF65-F5344CB8AC3E}">
        <p14:creationId xmlns:p14="http://schemas.microsoft.com/office/powerpoint/2010/main" val="404675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4</a:t>
            </a:fld>
            <a:endParaRPr lang="en-GB"/>
          </a:p>
        </p:txBody>
      </p:sp>
    </p:spTree>
    <p:extLst>
      <p:ext uri="{BB962C8B-B14F-4D97-AF65-F5344CB8AC3E}">
        <p14:creationId xmlns:p14="http://schemas.microsoft.com/office/powerpoint/2010/main" val="3561799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5</a:t>
            </a:fld>
            <a:endParaRPr lang="en-GB"/>
          </a:p>
        </p:txBody>
      </p:sp>
    </p:spTree>
    <p:extLst>
      <p:ext uri="{BB962C8B-B14F-4D97-AF65-F5344CB8AC3E}">
        <p14:creationId xmlns:p14="http://schemas.microsoft.com/office/powerpoint/2010/main" val="3066230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6</a:t>
            </a:fld>
            <a:endParaRPr lang="en-GB"/>
          </a:p>
        </p:txBody>
      </p:sp>
    </p:spTree>
    <p:extLst>
      <p:ext uri="{BB962C8B-B14F-4D97-AF65-F5344CB8AC3E}">
        <p14:creationId xmlns:p14="http://schemas.microsoft.com/office/powerpoint/2010/main" val="333602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298A04-EE3E-4527-87E1-21A20809F5BE}" type="slidenum">
              <a:rPr lang="en-GB" smtClean="0"/>
              <a:t>9</a:t>
            </a:fld>
            <a:endParaRPr lang="en-GB"/>
          </a:p>
        </p:txBody>
      </p:sp>
    </p:spTree>
    <p:extLst>
      <p:ext uri="{BB962C8B-B14F-4D97-AF65-F5344CB8AC3E}">
        <p14:creationId xmlns:p14="http://schemas.microsoft.com/office/powerpoint/2010/main" val="708023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298A04-EE3E-4527-87E1-21A20809F5BE}" type="slidenum">
              <a:rPr lang="en-GB" smtClean="0"/>
              <a:t>10</a:t>
            </a:fld>
            <a:endParaRPr lang="en-GB"/>
          </a:p>
        </p:txBody>
      </p:sp>
    </p:spTree>
    <p:extLst>
      <p:ext uri="{BB962C8B-B14F-4D97-AF65-F5344CB8AC3E}">
        <p14:creationId xmlns:p14="http://schemas.microsoft.com/office/powerpoint/2010/main" val="2222485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1298A04-EE3E-4527-87E1-21A20809F5BE}" type="slidenum">
              <a:rPr lang="en-GB" smtClean="0"/>
              <a:t>12</a:t>
            </a:fld>
            <a:endParaRPr lang="en-GB"/>
          </a:p>
        </p:txBody>
      </p:sp>
    </p:spTree>
    <p:extLst>
      <p:ext uri="{BB962C8B-B14F-4D97-AF65-F5344CB8AC3E}">
        <p14:creationId xmlns:p14="http://schemas.microsoft.com/office/powerpoint/2010/main" val="324210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2866567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2313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3347766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p>
        </p:txBody>
      </p:sp>
    </p:spTree>
    <p:extLst>
      <p:ext uri="{BB962C8B-B14F-4D97-AF65-F5344CB8AC3E}">
        <p14:creationId xmlns:p14="http://schemas.microsoft.com/office/powerpoint/2010/main" val="28920343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4" name="Rectangle 3">
            <a:extLst>
              <a:ext uri="{FF2B5EF4-FFF2-40B4-BE49-F238E27FC236}">
                <a16:creationId xmlns:a16="http://schemas.microsoft.com/office/drawing/2014/main" id="{077E0BFC-79EC-8153-E74A-E9E331E962CE}"/>
              </a:ext>
            </a:extLst>
          </p:cNvPr>
          <p:cNvSpPr/>
          <p:nvPr userDrawn="1"/>
        </p:nvSpPr>
        <p:spPr>
          <a:xfrm>
            <a:off x="173255" y="6131293"/>
            <a:ext cx="1424539" cy="46758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2400">
                <a:solidFill>
                  <a:schemeClr val="bg1">
                    <a:lumMod val="75000"/>
                  </a:schemeClr>
                </a:solidFill>
              </a:rPr>
              <a:t>DRAFT</a:t>
            </a:r>
          </a:p>
        </p:txBody>
      </p:sp>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367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166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26E_B89FF466.xml"/><Relationship Id="rId1" Type="http://schemas.openxmlformats.org/officeDocument/2006/relationships/slideLayout" Target="../slideLayouts/slideLayout21.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hyperlink" Target="https://recportal.co.uk/documents/20121/224177964/Schedule+30+-+Resolution+of+Consumer+Facing+Switching+and+Billing+Issues.pdf/37769093-3865-8748-0493-daacbfe1ea25?t=1667492878870&amp;download=true" TargetMode="External"/><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B05585-11F3-43A2-A75F-4BCA6B2B121E}"/>
              </a:ext>
            </a:extLst>
          </p:cNvPr>
          <p:cNvSpPr>
            <a:spLocks noGrp="1"/>
          </p:cNvSpPr>
          <p:nvPr>
            <p:ph type="ctrTitle"/>
          </p:nvPr>
        </p:nvSpPr>
        <p:spPr>
          <a:xfrm>
            <a:off x="622736" y="468923"/>
            <a:ext cx="6059063" cy="1073544"/>
          </a:xfrm>
        </p:spPr>
        <p:txBody>
          <a:bodyPr/>
          <a:lstStyle/>
          <a:p>
            <a:r>
              <a:rPr lang="en-GB"/>
              <a:t>SWITCH METER READING GUIDANCE </a:t>
            </a:r>
          </a:p>
        </p:txBody>
      </p:sp>
      <p:sp>
        <p:nvSpPr>
          <p:cNvPr id="2" name="TextBox 1">
            <a:extLst>
              <a:ext uri="{FF2B5EF4-FFF2-40B4-BE49-F238E27FC236}">
                <a16:creationId xmlns:a16="http://schemas.microsoft.com/office/drawing/2014/main" id="{EC833A14-0B44-4F3A-AC96-8533C0532EAA}"/>
              </a:ext>
            </a:extLst>
          </p:cNvPr>
          <p:cNvSpPr txBox="1"/>
          <p:nvPr/>
        </p:nvSpPr>
        <p:spPr>
          <a:xfrm>
            <a:off x="773723" y="1887415"/>
            <a:ext cx="6400799" cy="4247317"/>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Many market participants struggle to meet their Switch Meter Readings obligations.  We think the complexity of the process may be a factor. We have produced </a:t>
            </a:r>
            <a:r>
              <a:rPr lang="en-GB" sz="1600" b="1" dirty="0">
                <a:latin typeface="Arial" panose="020B0604020202020204" pitchFamily="34" charset="0"/>
                <a:cs typeface="Arial" panose="020B0604020202020204" pitchFamily="34" charset="0"/>
              </a:rPr>
              <a:t>draft guidance </a:t>
            </a:r>
            <a:r>
              <a:rPr lang="en-GB" sz="1600" dirty="0">
                <a:latin typeface="Arial" panose="020B0604020202020204" pitchFamily="34" charset="0"/>
                <a:cs typeface="Arial" panose="020B0604020202020204" pitchFamily="34" charset="0"/>
              </a:rPr>
              <a:t>to help operational teams understand what they need to do. </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This presents information within Schedule 30 of the REC in a simpler way, as well as hints and tips based on input from industry participants.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We want to get feedback on this before it is updated and finalised from the RIG, asking the following questions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1. Are there potential pitfalls we have missed or other issues we should cover?</a:t>
            </a:r>
          </a:p>
          <a:p>
            <a:r>
              <a:rPr lang="en-GB" sz="1600" dirty="0">
                <a:latin typeface="Arial" panose="020B0604020202020204" pitchFamily="34" charset="0"/>
                <a:cs typeface="Arial" panose="020B0604020202020204" pitchFamily="34" charset="0"/>
              </a:rPr>
              <a:t>2. Is this guidance pitched at the right level to be helpful to your operational teams?</a:t>
            </a:r>
          </a:p>
          <a:p>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482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Switch meter reads guidance</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a:t>Schedule 30 section C: switch meter reading problems  </a:t>
            </a:r>
          </a:p>
        </p:txBody>
      </p:sp>
    </p:spTree>
    <p:extLst>
      <p:ext uri="{BB962C8B-B14F-4D97-AF65-F5344CB8AC3E}">
        <p14:creationId xmlns:p14="http://schemas.microsoft.com/office/powerpoint/2010/main" val="424965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flipH="1">
            <a:off x="2239055" y="1927398"/>
            <a:ext cx="2184442" cy="4383350"/>
          </a:xfrm>
          <a:custGeom>
            <a:avLst/>
            <a:gdLst>
              <a:gd name="T0" fmla="*/ 761 w 761"/>
              <a:gd name="T1" fmla="*/ 1493 h 1528"/>
              <a:gd name="T2" fmla="*/ 709 w 761"/>
              <a:gd name="T3" fmla="*/ 1458 h 1528"/>
              <a:gd name="T4" fmla="*/ 709 w 761"/>
              <a:gd name="T5" fmla="*/ 1486 h 1528"/>
              <a:gd name="T6" fmla="*/ 13 w 761"/>
              <a:gd name="T7" fmla="*/ 761 h 1528"/>
              <a:gd name="T8" fmla="*/ 696 w 761"/>
              <a:gd name="T9" fmla="*/ 37 h 1528"/>
              <a:gd name="T10" fmla="*/ 725 w 761"/>
              <a:gd name="T11" fmla="*/ 61 h 1528"/>
              <a:gd name="T12" fmla="*/ 755 w 761"/>
              <a:gd name="T13" fmla="*/ 31 h 1528"/>
              <a:gd name="T14" fmla="*/ 725 w 761"/>
              <a:gd name="T15" fmla="*/ 0 h 1528"/>
              <a:gd name="T16" fmla="*/ 696 w 761"/>
              <a:gd name="T17" fmla="*/ 24 h 1528"/>
              <a:gd name="T18" fmla="*/ 0 w 761"/>
              <a:gd name="T19" fmla="*/ 761 h 1528"/>
              <a:gd name="T20" fmla="*/ 709 w 761"/>
              <a:gd name="T21" fmla="*/ 1498 h 1528"/>
              <a:gd name="T22" fmla="*/ 709 w 761"/>
              <a:gd name="T23" fmla="*/ 1528 h 1528"/>
              <a:gd name="T24" fmla="*/ 761 w 761"/>
              <a:gd name="T25" fmla="*/ 1493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1" h="1528">
                <a:moveTo>
                  <a:pt x="761" y="1493"/>
                </a:moveTo>
                <a:cubicBezTo>
                  <a:pt x="709" y="1458"/>
                  <a:pt x="709" y="1458"/>
                  <a:pt x="709" y="1458"/>
                </a:cubicBezTo>
                <a:cubicBezTo>
                  <a:pt x="709" y="1486"/>
                  <a:pt x="709" y="1486"/>
                  <a:pt x="709" y="1486"/>
                </a:cubicBezTo>
                <a:cubicBezTo>
                  <a:pt x="323" y="1470"/>
                  <a:pt x="13" y="1151"/>
                  <a:pt x="13" y="761"/>
                </a:cubicBezTo>
                <a:cubicBezTo>
                  <a:pt x="13" y="375"/>
                  <a:pt x="316" y="59"/>
                  <a:pt x="696" y="37"/>
                </a:cubicBezTo>
                <a:cubicBezTo>
                  <a:pt x="699" y="51"/>
                  <a:pt x="711" y="61"/>
                  <a:pt x="725" y="61"/>
                </a:cubicBezTo>
                <a:cubicBezTo>
                  <a:pt x="742" y="61"/>
                  <a:pt x="755" y="47"/>
                  <a:pt x="755" y="31"/>
                </a:cubicBezTo>
                <a:cubicBezTo>
                  <a:pt x="755" y="14"/>
                  <a:pt x="742" y="0"/>
                  <a:pt x="725" y="0"/>
                </a:cubicBezTo>
                <a:cubicBezTo>
                  <a:pt x="711" y="0"/>
                  <a:pt x="698" y="11"/>
                  <a:pt x="696" y="24"/>
                </a:cubicBezTo>
                <a:cubicBezTo>
                  <a:pt x="308" y="46"/>
                  <a:pt x="0" y="368"/>
                  <a:pt x="0" y="761"/>
                </a:cubicBezTo>
                <a:cubicBezTo>
                  <a:pt x="0" y="1158"/>
                  <a:pt x="315" y="1483"/>
                  <a:pt x="709" y="1498"/>
                </a:cubicBezTo>
                <a:cubicBezTo>
                  <a:pt x="709" y="1528"/>
                  <a:pt x="709" y="1528"/>
                  <a:pt x="709" y="1528"/>
                </a:cubicBezTo>
                <a:lnTo>
                  <a:pt x="761" y="149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3090770" y="1916548"/>
            <a:ext cx="1148279" cy="1146470"/>
            <a:chOff x="2568254" y="1916548"/>
            <a:chExt cx="1148279" cy="1146470"/>
          </a:xfrm>
        </p:grpSpPr>
        <p:sp>
          <p:nvSpPr>
            <p:cNvPr id="6" name="Oval 6"/>
            <p:cNvSpPr>
              <a:spLocks noChangeArrowheads="1"/>
            </p:cNvSpPr>
            <p:nvPr/>
          </p:nvSpPr>
          <p:spPr bwMode="auto">
            <a:xfrm flipH="1">
              <a:off x="2568254" y="1916548"/>
              <a:ext cx="1148279" cy="1146470"/>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Oval 9"/>
            <p:cNvSpPr>
              <a:spLocks noChangeArrowheads="1"/>
            </p:cNvSpPr>
            <p:nvPr/>
          </p:nvSpPr>
          <p:spPr bwMode="auto">
            <a:xfrm flipH="1">
              <a:off x="2680369" y="2026856"/>
              <a:ext cx="924049" cy="924048"/>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4" name="Group 13"/>
          <p:cNvGrpSpPr/>
          <p:nvPr/>
        </p:nvGrpSpPr>
        <p:grpSpPr>
          <a:xfrm>
            <a:off x="3848454" y="3511480"/>
            <a:ext cx="1148279" cy="1150087"/>
            <a:chOff x="3325938" y="3511480"/>
            <a:chExt cx="1148279" cy="1150087"/>
          </a:xfrm>
        </p:grpSpPr>
        <p:sp>
          <p:nvSpPr>
            <p:cNvPr id="7" name="Oval 7"/>
            <p:cNvSpPr>
              <a:spLocks noChangeArrowheads="1"/>
            </p:cNvSpPr>
            <p:nvPr/>
          </p:nvSpPr>
          <p:spPr bwMode="auto">
            <a:xfrm flipH="1">
              <a:off x="3325938" y="3511480"/>
              <a:ext cx="1148279" cy="1150087"/>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Oval 10"/>
            <p:cNvSpPr>
              <a:spLocks noChangeArrowheads="1"/>
            </p:cNvSpPr>
            <p:nvPr/>
          </p:nvSpPr>
          <p:spPr bwMode="auto">
            <a:xfrm flipH="1">
              <a:off x="3438053" y="3621787"/>
              <a:ext cx="924049" cy="92766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5" name="Group 14"/>
          <p:cNvGrpSpPr/>
          <p:nvPr/>
        </p:nvGrpSpPr>
        <p:grpSpPr>
          <a:xfrm>
            <a:off x="3090770" y="5108221"/>
            <a:ext cx="1148279" cy="1148279"/>
            <a:chOff x="2568254" y="5108221"/>
            <a:chExt cx="1148279" cy="1148279"/>
          </a:xfrm>
        </p:grpSpPr>
        <p:sp>
          <p:nvSpPr>
            <p:cNvPr id="8" name="Oval 8"/>
            <p:cNvSpPr>
              <a:spLocks noChangeArrowheads="1"/>
            </p:cNvSpPr>
            <p:nvPr/>
          </p:nvSpPr>
          <p:spPr bwMode="auto">
            <a:xfrm flipH="1">
              <a:off x="2568254" y="5108221"/>
              <a:ext cx="1148279" cy="1148279"/>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Oval 11"/>
            <p:cNvSpPr>
              <a:spLocks noChangeArrowheads="1"/>
            </p:cNvSpPr>
            <p:nvPr/>
          </p:nvSpPr>
          <p:spPr bwMode="auto">
            <a:xfrm flipH="1">
              <a:off x="2680369" y="5220336"/>
              <a:ext cx="924049" cy="924048"/>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Oval 12"/>
          <p:cNvSpPr>
            <a:spLocks noChangeArrowheads="1"/>
          </p:cNvSpPr>
          <p:nvPr/>
        </p:nvSpPr>
        <p:spPr bwMode="auto">
          <a:xfrm flipH="1">
            <a:off x="1058227" y="2880379"/>
            <a:ext cx="2462922" cy="2461114"/>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46298" y="455085"/>
            <a:ext cx="9144000" cy="660511"/>
          </a:xfrm>
        </p:spPr>
        <p:txBody>
          <a:bodyPr>
            <a:normAutofit/>
          </a:bodyPr>
          <a:lstStyle/>
          <a:p>
            <a:r>
              <a:rPr lang="en-US" sz="2000">
                <a:solidFill>
                  <a:srgbClr val="4D8934"/>
                </a:solidFill>
                <a:cs typeface="+mn-cs"/>
              </a:rPr>
              <a:t>This Guidance document aims to provide information on 3 key themes</a:t>
            </a:r>
          </a:p>
        </p:txBody>
      </p:sp>
      <p:grpSp>
        <p:nvGrpSpPr>
          <p:cNvPr id="16" name="Group 15"/>
          <p:cNvGrpSpPr/>
          <p:nvPr/>
        </p:nvGrpSpPr>
        <p:grpSpPr>
          <a:xfrm>
            <a:off x="1688759" y="3519545"/>
            <a:ext cx="1195642" cy="1199055"/>
            <a:chOff x="7216775" y="2687638"/>
            <a:chExt cx="555625" cy="557212"/>
          </a:xfrm>
          <a:solidFill>
            <a:schemeClr val="bg1">
              <a:lumMod val="65000"/>
            </a:schemeClr>
          </a:solidFill>
        </p:grpSpPr>
        <p:sp>
          <p:nvSpPr>
            <p:cNvPr id="17"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 name="Inhaltsplatzhalter 4"/>
          <p:cNvSpPr txBox="1">
            <a:spLocks/>
          </p:cNvSpPr>
          <p:nvPr/>
        </p:nvSpPr>
        <p:spPr>
          <a:xfrm>
            <a:off x="6177330" y="2366672"/>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600" b="1" dirty="0">
                <a:solidFill>
                  <a:schemeClr val="accent1"/>
                </a:solidFill>
                <a:latin typeface="+mj-lt"/>
              </a:rPr>
              <a:t>Why might a dispute arise?</a:t>
            </a:r>
            <a:endParaRPr lang="en-US" sz="1100" dirty="0">
              <a:solidFill>
                <a:schemeClr val="bg1">
                  <a:lumMod val="50000"/>
                </a:schemeClr>
              </a:solidFill>
              <a:latin typeface="+mn-lt"/>
            </a:endParaRPr>
          </a:p>
        </p:txBody>
      </p:sp>
      <p:sp>
        <p:nvSpPr>
          <p:cNvPr id="20" name="Inhaltsplatzhalter 4"/>
          <p:cNvSpPr txBox="1">
            <a:spLocks/>
          </p:cNvSpPr>
          <p:nvPr/>
        </p:nvSpPr>
        <p:spPr>
          <a:xfrm>
            <a:off x="5066395" y="2212784"/>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a:solidFill>
                  <a:schemeClr val="accent1"/>
                </a:solidFill>
                <a:latin typeface="+mj-lt"/>
              </a:rPr>
              <a:t>1</a:t>
            </a:r>
            <a:endParaRPr lang="en-US" sz="2800">
              <a:solidFill>
                <a:schemeClr val="accent1"/>
              </a:solidFill>
              <a:latin typeface="+mn-lt"/>
            </a:endParaRPr>
          </a:p>
        </p:txBody>
      </p:sp>
      <p:sp>
        <p:nvSpPr>
          <p:cNvPr id="21" name="Inhaltsplatzhalter 4"/>
          <p:cNvSpPr txBox="1">
            <a:spLocks/>
          </p:cNvSpPr>
          <p:nvPr/>
        </p:nvSpPr>
        <p:spPr>
          <a:xfrm>
            <a:off x="6715260" y="3962960"/>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1600" b="1" dirty="0">
                <a:solidFill>
                  <a:schemeClr val="accent2"/>
                </a:solidFill>
                <a:latin typeface="+mj-lt"/>
              </a:rPr>
              <a:t>What is the process?</a:t>
            </a:r>
            <a:endParaRPr lang="en-US" sz="1100" dirty="0">
              <a:solidFill>
                <a:schemeClr val="bg1">
                  <a:lumMod val="50000"/>
                </a:schemeClr>
              </a:solidFill>
              <a:latin typeface="+mn-lt"/>
            </a:endParaRPr>
          </a:p>
        </p:txBody>
      </p:sp>
      <p:sp>
        <p:nvSpPr>
          <p:cNvPr id="22" name="Inhaltsplatzhalter 4"/>
          <p:cNvSpPr txBox="1">
            <a:spLocks/>
          </p:cNvSpPr>
          <p:nvPr/>
        </p:nvSpPr>
        <p:spPr>
          <a:xfrm>
            <a:off x="5604325" y="3809072"/>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a:solidFill>
                  <a:schemeClr val="accent2"/>
                </a:solidFill>
                <a:latin typeface="+mj-lt"/>
              </a:rPr>
              <a:t>2</a:t>
            </a:r>
            <a:endParaRPr lang="en-US" sz="2800">
              <a:solidFill>
                <a:schemeClr val="accent2"/>
              </a:solidFill>
              <a:latin typeface="+mn-lt"/>
            </a:endParaRPr>
          </a:p>
        </p:txBody>
      </p:sp>
      <p:sp>
        <p:nvSpPr>
          <p:cNvPr id="23" name="Inhaltsplatzhalter 4"/>
          <p:cNvSpPr txBox="1">
            <a:spLocks/>
          </p:cNvSpPr>
          <p:nvPr/>
        </p:nvSpPr>
        <p:spPr>
          <a:xfrm>
            <a:off x="6177330" y="5559249"/>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600" b="1" dirty="0">
                <a:solidFill>
                  <a:schemeClr val="accent3"/>
                </a:solidFill>
                <a:latin typeface="+mj-lt"/>
              </a:rPr>
              <a:t>Top tips to drive your performance</a:t>
            </a:r>
            <a:endParaRPr lang="en-US" sz="1100" dirty="0">
              <a:solidFill>
                <a:schemeClr val="bg1">
                  <a:lumMod val="50000"/>
                </a:schemeClr>
              </a:solidFill>
              <a:latin typeface="+mn-lt"/>
            </a:endParaRPr>
          </a:p>
        </p:txBody>
      </p:sp>
      <p:sp>
        <p:nvSpPr>
          <p:cNvPr id="24" name="Inhaltsplatzhalter 4"/>
          <p:cNvSpPr txBox="1">
            <a:spLocks/>
          </p:cNvSpPr>
          <p:nvPr/>
        </p:nvSpPr>
        <p:spPr>
          <a:xfrm>
            <a:off x="5066395" y="5405361"/>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a:solidFill>
                  <a:schemeClr val="accent3"/>
                </a:solidFill>
                <a:latin typeface="+mj-lt"/>
              </a:rPr>
              <a:t>3</a:t>
            </a:r>
            <a:endParaRPr lang="en-US" sz="2800">
              <a:solidFill>
                <a:schemeClr val="accent3"/>
              </a:solidFill>
              <a:latin typeface="+mn-lt"/>
            </a:endParaRPr>
          </a:p>
        </p:txBody>
      </p:sp>
      <p:sp>
        <p:nvSpPr>
          <p:cNvPr id="25" name="Freeform 182"/>
          <p:cNvSpPr>
            <a:spLocks noEditPoints="1"/>
          </p:cNvSpPr>
          <p:nvPr/>
        </p:nvSpPr>
        <p:spPr bwMode="auto">
          <a:xfrm>
            <a:off x="3416403" y="5433855"/>
            <a:ext cx="497014" cy="497012"/>
          </a:xfrm>
          <a:custGeom>
            <a:avLst/>
            <a:gdLst/>
            <a:ahLst/>
            <a:cxnLst>
              <a:cxn ang="0">
                <a:pos x="128" y="256"/>
              </a:cxn>
              <a:cxn ang="0">
                <a:pos x="0" y="128"/>
              </a:cxn>
              <a:cxn ang="0">
                <a:pos x="128" y="0"/>
              </a:cxn>
              <a:cxn ang="0">
                <a:pos x="256" y="128"/>
              </a:cxn>
              <a:cxn ang="0">
                <a:pos x="128" y="256"/>
              </a:cxn>
              <a:cxn ang="0">
                <a:pos x="128" y="24"/>
              </a:cxn>
              <a:cxn ang="0">
                <a:pos x="24" y="128"/>
              </a:cxn>
              <a:cxn ang="0">
                <a:pos x="128" y="232"/>
              </a:cxn>
              <a:cxn ang="0">
                <a:pos x="232" y="128"/>
              </a:cxn>
              <a:cxn ang="0">
                <a:pos x="128" y="24"/>
              </a:cxn>
              <a:cxn ang="0">
                <a:pos x="180" y="140"/>
              </a:cxn>
              <a:cxn ang="0">
                <a:pos x="156" y="140"/>
              </a:cxn>
              <a:cxn ang="0">
                <a:pos x="140" y="140"/>
              </a:cxn>
              <a:cxn ang="0">
                <a:pos x="128" y="140"/>
              </a:cxn>
              <a:cxn ang="0">
                <a:pos x="116" y="128"/>
              </a:cxn>
              <a:cxn ang="0">
                <a:pos x="116" y="56"/>
              </a:cxn>
              <a:cxn ang="0">
                <a:pos x="128" y="44"/>
              </a:cxn>
              <a:cxn ang="0">
                <a:pos x="140" y="56"/>
              </a:cxn>
              <a:cxn ang="0">
                <a:pos x="140" y="116"/>
              </a:cxn>
              <a:cxn ang="0">
                <a:pos x="156" y="116"/>
              </a:cxn>
              <a:cxn ang="0">
                <a:pos x="180" y="116"/>
              </a:cxn>
              <a:cxn ang="0">
                <a:pos x="192" y="128"/>
              </a:cxn>
              <a:cxn ang="0">
                <a:pos x="180" y="140"/>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80" y="140"/>
                </a:moveTo>
                <a:cubicBezTo>
                  <a:pt x="156" y="140"/>
                  <a:pt x="156" y="140"/>
                  <a:pt x="156" y="140"/>
                </a:cubicBezTo>
                <a:cubicBezTo>
                  <a:pt x="140" y="140"/>
                  <a:pt x="140" y="140"/>
                  <a:pt x="140" y="140"/>
                </a:cubicBezTo>
                <a:cubicBezTo>
                  <a:pt x="128" y="140"/>
                  <a:pt x="128" y="140"/>
                  <a:pt x="128" y="140"/>
                </a:cubicBezTo>
                <a:cubicBezTo>
                  <a:pt x="121" y="140"/>
                  <a:pt x="116" y="135"/>
                  <a:pt x="116" y="128"/>
                </a:cubicBezTo>
                <a:cubicBezTo>
                  <a:pt x="116" y="56"/>
                  <a:pt x="116" y="56"/>
                  <a:pt x="116" y="56"/>
                </a:cubicBezTo>
                <a:cubicBezTo>
                  <a:pt x="116" y="49"/>
                  <a:pt x="121" y="44"/>
                  <a:pt x="128" y="44"/>
                </a:cubicBezTo>
                <a:cubicBezTo>
                  <a:pt x="135" y="44"/>
                  <a:pt x="140" y="49"/>
                  <a:pt x="140" y="56"/>
                </a:cubicBezTo>
                <a:cubicBezTo>
                  <a:pt x="140" y="116"/>
                  <a:pt x="140" y="116"/>
                  <a:pt x="140" y="116"/>
                </a:cubicBezTo>
                <a:cubicBezTo>
                  <a:pt x="156" y="116"/>
                  <a:pt x="156" y="116"/>
                  <a:pt x="156" y="116"/>
                </a:cubicBezTo>
                <a:cubicBezTo>
                  <a:pt x="180" y="116"/>
                  <a:pt x="180" y="116"/>
                  <a:pt x="180" y="116"/>
                </a:cubicBezTo>
                <a:cubicBezTo>
                  <a:pt x="187" y="116"/>
                  <a:pt x="192" y="121"/>
                  <a:pt x="192" y="128"/>
                </a:cubicBezTo>
                <a:cubicBezTo>
                  <a:pt x="192" y="135"/>
                  <a:pt x="187" y="140"/>
                  <a:pt x="180" y="14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4">
            <a:extLst>
              <a:ext uri="{FF2B5EF4-FFF2-40B4-BE49-F238E27FC236}">
                <a16:creationId xmlns:a16="http://schemas.microsoft.com/office/drawing/2014/main" id="{F558B4CA-4C85-44ED-9A4B-F6041FDB6B02}"/>
              </a:ext>
            </a:extLst>
          </p:cNvPr>
          <p:cNvSpPr>
            <a:spLocks noEditPoints="1"/>
          </p:cNvSpPr>
          <p:nvPr/>
        </p:nvSpPr>
        <p:spPr bwMode="auto">
          <a:xfrm>
            <a:off x="4231285" y="3857739"/>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9" name="Graphic 28" descr="Downward trend graph with solid fill">
            <a:extLst>
              <a:ext uri="{FF2B5EF4-FFF2-40B4-BE49-F238E27FC236}">
                <a16:creationId xmlns:a16="http://schemas.microsoft.com/office/drawing/2014/main" id="{EA61C8F3-A202-4174-A851-962A4ABFFE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10947" y="2098093"/>
            <a:ext cx="720000" cy="720000"/>
          </a:xfrm>
          <a:prstGeom prst="rect">
            <a:avLst/>
          </a:prstGeom>
        </p:spPr>
      </p:pic>
    </p:spTree>
    <p:extLst>
      <p:ext uri="{BB962C8B-B14F-4D97-AF65-F5344CB8AC3E}">
        <p14:creationId xmlns:p14="http://schemas.microsoft.com/office/powerpoint/2010/main" val="3097490534"/>
      </p:ext>
    </p:extLst>
  </p:cSld>
  <p:clrMapOvr>
    <a:masterClrMapping/>
  </p:clrMapOvr>
  <p:transition spd="slow">
    <p:push dir="u"/>
  </p:transition>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8602981" y="7567843"/>
            <a:ext cx="3227061" cy="1071446"/>
          </a:xfrm>
          <a:custGeom>
            <a:avLst/>
            <a:gdLst>
              <a:gd name="T0" fmla="*/ 0 w 2283"/>
              <a:gd name="T1" fmla="*/ 378 h 758"/>
              <a:gd name="T2" fmla="*/ 217 w 2283"/>
              <a:gd name="T3" fmla="*/ 758 h 758"/>
              <a:gd name="T4" fmla="*/ 2066 w 2283"/>
              <a:gd name="T5" fmla="*/ 758 h 758"/>
              <a:gd name="T6" fmla="*/ 2283 w 2283"/>
              <a:gd name="T7" fmla="*/ 378 h 758"/>
              <a:gd name="T8" fmla="*/ 2066 w 2283"/>
              <a:gd name="T9" fmla="*/ 0 h 758"/>
              <a:gd name="T10" fmla="*/ 217 w 2283"/>
              <a:gd name="T11" fmla="*/ 0 h 758"/>
              <a:gd name="T12" fmla="*/ 0 w 2283"/>
              <a:gd name="T13" fmla="*/ 378 h 758"/>
            </a:gdLst>
            <a:ahLst/>
            <a:cxnLst>
              <a:cxn ang="0">
                <a:pos x="T0" y="T1"/>
              </a:cxn>
              <a:cxn ang="0">
                <a:pos x="T2" y="T3"/>
              </a:cxn>
              <a:cxn ang="0">
                <a:pos x="T4" y="T5"/>
              </a:cxn>
              <a:cxn ang="0">
                <a:pos x="T6" y="T7"/>
              </a:cxn>
              <a:cxn ang="0">
                <a:pos x="T8" y="T9"/>
              </a:cxn>
              <a:cxn ang="0">
                <a:pos x="T10" y="T11"/>
              </a:cxn>
              <a:cxn ang="0">
                <a:pos x="T12" y="T13"/>
              </a:cxn>
            </a:cxnLst>
            <a:rect l="0" t="0" r="r" b="b"/>
            <a:pathLst>
              <a:path w="2283" h="758">
                <a:moveTo>
                  <a:pt x="0" y="378"/>
                </a:moveTo>
                <a:lnTo>
                  <a:pt x="217" y="758"/>
                </a:lnTo>
                <a:lnTo>
                  <a:pt x="2066" y="758"/>
                </a:lnTo>
                <a:lnTo>
                  <a:pt x="2283" y="378"/>
                </a:lnTo>
                <a:lnTo>
                  <a:pt x="2066" y="0"/>
                </a:lnTo>
                <a:lnTo>
                  <a:pt x="217"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p:cNvSpPr>
            <a:spLocks/>
          </p:cNvSpPr>
          <p:nvPr/>
        </p:nvSpPr>
        <p:spPr bwMode="auto">
          <a:xfrm>
            <a:off x="7615111" y="8732676"/>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34183" y="347402"/>
            <a:ext cx="11157817" cy="660511"/>
          </a:xfrm>
        </p:spPr>
        <p:txBody>
          <a:bodyPr>
            <a:normAutofit/>
          </a:bodyPr>
          <a:lstStyle/>
          <a:p>
            <a:pPr algn="l"/>
            <a:r>
              <a:rPr lang="en-US" sz="2800" dirty="0">
                <a:solidFill>
                  <a:schemeClr val="accent3"/>
                </a:solidFill>
              </a:rPr>
              <a:t>Why might a dispute arise?</a:t>
            </a:r>
          </a:p>
        </p:txBody>
      </p:sp>
      <p:sp>
        <p:nvSpPr>
          <p:cNvPr id="7" name="Freeform 7"/>
          <p:cNvSpPr>
            <a:spLocks/>
          </p:cNvSpPr>
          <p:nvPr/>
        </p:nvSpPr>
        <p:spPr bwMode="auto">
          <a:xfrm>
            <a:off x="10625217" y="7050619"/>
            <a:ext cx="1258031" cy="1071446"/>
          </a:xfrm>
          <a:custGeom>
            <a:avLst/>
            <a:gdLst>
              <a:gd name="T0" fmla="*/ 0 w 890"/>
              <a:gd name="T1" fmla="*/ 380 h 758"/>
              <a:gd name="T2" fmla="*/ 215 w 890"/>
              <a:gd name="T3" fmla="*/ 758 h 758"/>
              <a:gd name="T4" fmla="*/ 674 w 890"/>
              <a:gd name="T5" fmla="*/ 758 h 758"/>
              <a:gd name="T6" fmla="*/ 890 w 890"/>
              <a:gd name="T7" fmla="*/ 380 h 758"/>
              <a:gd name="T8" fmla="*/ 674 w 890"/>
              <a:gd name="T9" fmla="*/ 0 h 758"/>
              <a:gd name="T10" fmla="*/ 215 w 890"/>
              <a:gd name="T11" fmla="*/ 0 h 758"/>
              <a:gd name="T12" fmla="*/ 0 w 890"/>
              <a:gd name="T13" fmla="*/ 380 h 758"/>
            </a:gdLst>
            <a:ahLst/>
            <a:cxnLst>
              <a:cxn ang="0">
                <a:pos x="T0" y="T1"/>
              </a:cxn>
              <a:cxn ang="0">
                <a:pos x="T2" y="T3"/>
              </a:cxn>
              <a:cxn ang="0">
                <a:pos x="T4" y="T5"/>
              </a:cxn>
              <a:cxn ang="0">
                <a:pos x="T6" y="T7"/>
              </a:cxn>
              <a:cxn ang="0">
                <a:pos x="T8" y="T9"/>
              </a:cxn>
              <a:cxn ang="0">
                <a:pos x="T10" y="T11"/>
              </a:cxn>
              <a:cxn ang="0">
                <a:pos x="T12" y="T13"/>
              </a:cxn>
            </a:cxnLst>
            <a:rect l="0" t="0" r="r" b="b"/>
            <a:pathLst>
              <a:path w="890" h="758">
                <a:moveTo>
                  <a:pt x="0" y="380"/>
                </a:moveTo>
                <a:lnTo>
                  <a:pt x="215" y="758"/>
                </a:lnTo>
                <a:lnTo>
                  <a:pt x="674" y="758"/>
                </a:lnTo>
                <a:lnTo>
                  <a:pt x="890" y="380"/>
                </a:lnTo>
                <a:lnTo>
                  <a:pt x="674" y="0"/>
                </a:lnTo>
                <a:lnTo>
                  <a:pt x="215" y="0"/>
                </a:lnTo>
                <a:lnTo>
                  <a:pt x="0" y="3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 Agree a Switch Meter Reading where no actual or estimated Switch Meter Reading has been obtained; </a:t>
            </a:r>
            <a:endParaRPr lang="en-US" sz="1000">
              <a:solidFill>
                <a:schemeClr val="tx1"/>
              </a:solidFill>
              <a:latin typeface="Arial" panose="020B0604020202020204" pitchFamily="34" charset="0"/>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Agree an alternative Switch Meter Reading where the original Switch Meter Reading is being disputed.</a:t>
            </a:r>
            <a:endParaRPr lang="en-US" sz="1000">
              <a:solidFill>
                <a:schemeClr val="tx1"/>
              </a:solidFill>
              <a:latin typeface="Arial" panose="020B0604020202020204" pitchFamily="34" charset="0"/>
              <a:cs typeface="Arial" panose="020B0604020202020204" pitchFamily="34" charset="0"/>
            </a:endParaRPr>
          </a:p>
        </p:txBody>
      </p:sp>
      <p:sp>
        <p:nvSpPr>
          <p:cNvPr id="26" name="Freeform 64">
            <a:extLst>
              <a:ext uri="{FF2B5EF4-FFF2-40B4-BE49-F238E27FC236}">
                <a16:creationId xmlns:a16="http://schemas.microsoft.com/office/drawing/2014/main" id="{A7D56F43-0129-4718-A94A-0C6FA0714F7A}"/>
              </a:ext>
            </a:extLst>
          </p:cNvPr>
          <p:cNvSpPr>
            <a:spLocks noEditPoints="1"/>
          </p:cNvSpPr>
          <p:nvPr/>
        </p:nvSpPr>
        <p:spPr bwMode="auto">
          <a:xfrm>
            <a:off x="11009161" y="7360607"/>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r>
              <a:rPr lang="en-GB" sz="1050" b="1">
                <a:solidFill>
                  <a:schemeClr val="bg1"/>
                </a:solidFill>
                <a:latin typeface="Arial" panose="020B0604020202020204" pitchFamily="34" charset="0"/>
                <a:cs typeface="Arial" panose="020B0604020202020204" pitchFamily="34" charset="0"/>
              </a:rPr>
              <a:t>Where the Consumer is disputing the Switch Meter Reading, the Energy Supplier shall endeavour to reach an agreement with the Consumer without invoking this disputes process.</a:t>
            </a:r>
          </a:p>
          <a:p>
            <a:pPr marL="0" indent="0" algn="ctr">
              <a:buNone/>
            </a:pPr>
            <a:r>
              <a:rPr lang="en-GB" sz="1050" b="1">
                <a:solidFill>
                  <a:schemeClr val="bg1"/>
                </a:solidFill>
                <a:latin typeface="Arial" panose="020B0604020202020204" pitchFamily="34" charset="0"/>
                <a:cs typeface="Arial" panose="020B0604020202020204" pitchFamily="34" charset="0"/>
              </a:rPr>
              <a:t>This area has potential for revision and to be included in guidance to provide.</a:t>
            </a:r>
          </a:p>
        </p:txBody>
      </p:sp>
      <p:sp>
        <p:nvSpPr>
          <p:cNvPr id="135" name="Rounded Rectangle 52">
            <a:extLst>
              <a:ext uri="{FF2B5EF4-FFF2-40B4-BE49-F238E27FC236}">
                <a16:creationId xmlns:a16="http://schemas.microsoft.com/office/drawing/2014/main" id="{5458F127-1DFB-5A2D-B406-282D5795A67E}"/>
              </a:ext>
            </a:extLst>
          </p:cNvPr>
          <p:cNvSpPr/>
          <p:nvPr/>
        </p:nvSpPr>
        <p:spPr>
          <a:xfrm>
            <a:off x="4565701" y="1511332"/>
            <a:ext cx="3268919" cy="927043"/>
          </a:xfrm>
          <a:prstGeom prst="roundRect">
            <a:avLst>
              <a:gd name="adj" fmla="val 555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b="1">
                <a:solidFill>
                  <a:schemeClr val="bg1"/>
                </a:solidFill>
              </a:rPr>
              <a:t>When shouldn’t I use this process</a:t>
            </a:r>
          </a:p>
        </p:txBody>
      </p:sp>
      <p:sp>
        <p:nvSpPr>
          <p:cNvPr id="136" name="Rounded Rectangle 52">
            <a:extLst>
              <a:ext uri="{FF2B5EF4-FFF2-40B4-BE49-F238E27FC236}">
                <a16:creationId xmlns:a16="http://schemas.microsoft.com/office/drawing/2014/main" id="{3433651C-AE0D-35B8-9DD3-0A5F524C4F5D}"/>
              </a:ext>
            </a:extLst>
          </p:cNvPr>
          <p:cNvSpPr/>
          <p:nvPr/>
        </p:nvSpPr>
        <p:spPr>
          <a:xfrm>
            <a:off x="569648" y="1535395"/>
            <a:ext cx="3621886" cy="927043"/>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When should I use this process</a:t>
            </a:r>
          </a:p>
        </p:txBody>
      </p:sp>
      <p:sp>
        <p:nvSpPr>
          <p:cNvPr id="137" name="Rounded Rectangle 52">
            <a:extLst>
              <a:ext uri="{FF2B5EF4-FFF2-40B4-BE49-F238E27FC236}">
                <a16:creationId xmlns:a16="http://schemas.microsoft.com/office/drawing/2014/main" id="{232C48BC-9495-467D-0C44-7EDCDD6C9C17}"/>
              </a:ext>
            </a:extLst>
          </p:cNvPr>
          <p:cNvSpPr/>
          <p:nvPr/>
        </p:nvSpPr>
        <p:spPr>
          <a:xfrm>
            <a:off x="8389640" y="1542065"/>
            <a:ext cx="3229648" cy="790076"/>
          </a:xfrm>
          <a:prstGeom prst="roundRect">
            <a:avLst>
              <a:gd name="adj" fmla="val 5556"/>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b="1">
                <a:solidFill>
                  <a:schemeClr val="bg1"/>
                </a:solidFill>
              </a:rPr>
              <a:t>Minimum threshold for consumer disputes:</a:t>
            </a:r>
          </a:p>
        </p:txBody>
      </p:sp>
      <p:sp>
        <p:nvSpPr>
          <p:cNvPr id="138" name="Rounded Rectangle 52">
            <a:extLst>
              <a:ext uri="{FF2B5EF4-FFF2-40B4-BE49-F238E27FC236}">
                <a16:creationId xmlns:a16="http://schemas.microsoft.com/office/drawing/2014/main" id="{CEC9C63C-26EA-00BB-266F-C2B40A419FE8}"/>
              </a:ext>
            </a:extLst>
          </p:cNvPr>
          <p:cNvSpPr/>
          <p:nvPr/>
        </p:nvSpPr>
        <p:spPr>
          <a:xfrm>
            <a:off x="569647" y="2682959"/>
            <a:ext cx="3621886" cy="2086687"/>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indent="-285750" algn="ctr">
              <a:buFont typeface="Wingdings" panose="05000000000000000000" pitchFamily="2" charset="2"/>
              <a:buChar char="ü"/>
            </a:pPr>
            <a:r>
              <a:rPr lang="en-US" b="1">
                <a:solidFill>
                  <a:schemeClr val="tx1"/>
                </a:solidFill>
              </a:rPr>
              <a:t>There is no meter read available</a:t>
            </a:r>
          </a:p>
          <a:p>
            <a:pPr marL="285750" indent="-285750" algn="ctr">
              <a:buFont typeface="Wingdings" panose="05000000000000000000" pitchFamily="2" charset="2"/>
              <a:buChar char="ü"/>
            </a:pPr>
            <a:r>
              <a:rPr lang="en-US" b="1">
                <a:solidFill>
                  <a:schemeClr val="tx1"/>
                </a:solidFill>
              </a:rPr>
              <a:t>The gaining or losing supply does not agree with the read</a:t>
            </a:r>
          </a:p>
          <a:p>
            <a:pPr marL="285750" indent="-285750" algn="ctr">
              <a:buFont typeface="Wingdings" panose="05000000000000000000" pitchFamily="2" charset="2"/>
              <a:buChar char="ü"/>
            </a:pPr>
            <a:r>
              <a:rPr lang="en-US" b="1">
                <a:solidFill>
                  <a:schemeClr val="tx1"/>
                </a:solidFill>
              </a:rPr>
              <a:t>A consumer disputes the read and it is over the minimum threshold</a:t>
            </a:r>
          </a:p>
          <a:p>
            <a:pPr marL="285750" indent="-285750" algn="ctr">
              <a:buFont typeface="Wingdings" panose="05000000000000000000" pitchFamily="2" charset="2"/>
              <a:buChar char="ü"/>
            </a:pPr>
            <a:r>
              <a:rPr lang="en-US" b="1">
                <a:solidFill>
                  <a:schemeClr val="tx1"/>
                </a:solidFill>
              </a:rPr>
              <a:t>Settlement reads are late</a:t>
            </a:r>
          </a:p>
        </p:txBody>
      </p:sp>
      <p:sp>
        <p:nvSpPr>
          <p:cNvPr id="3" name="Rounded Rectangle 52">
            <a:extLst>
              <a:ext uri="{FF2B5EF4-FFF2-40B4-BE49-F238E27FC236}">
                <a16:creationId xmlns:a16="http://schemas.microsoft.com/office/drawing/2014/main" id="{220E91A9-B2B4-AD8A-C1AA-C22CFEF82302}"/>
              </a:ext>
            </a:extLst>
          </p:cNvPr>
          <p:cNvSpPr/>
          <p:nvPr/>
        </p:nvSpPr>
        <p:spPr>
          <a:xfrm>
            <a:off x="4565701" y="2682958"/>
            <a:ext cx="3268919" cy="2086687"/>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indent="-285750" algn="ctr">
              <a:buFont typeface="Wingdings" panose="05000000000000000000" pitchFamily="2" charset="2"/>
              <a:buChar char="û"/>
            </a:pPr>
            <a:r>
              <a:rPr lang="en-US" b="1">
                <a:solidFill>
                  <a:schemeClr val="tx1"/>
                </a:solidFill>
              </a:rPr>
              <a:t>Another process, such as the Erroneous Switch is underway</a:t>
            </a:r>
          </a:p>
          <a:p>
            <a:pPr marL="285750" indent="-285750" algn="ctr">
              <a:buFont typeface="Wingdings" panose="05000000000000000000" pitchFamily="2" charset="2"/>
              <a:buChar char="û"/>
            </a:pPr>
            <a:r>
              <a:rPr lang="en-US" b="1">
                <a:solidFill>
                  <a:schemeClr val="tx1"/>
                </a:solidFill>
              </a:rPr>
              <a:t>A dispute has already been raised</a:t>
            </a:r>
          </a:p>
        </p:txBody>
      </p:sp>
      <p:pic>
        <p:nvPicPr>
          <p:cNvPr id="8" name="Graphic 7" descr="Fire with solid fill">
            <a:extLst>
              <a:ext uri="{FF2B5EF4-FFF2-40B4-BE49-F238E27FC236}">
                <a16:creationId xmlns:a16="http://schemas.microsoft.com/office/drawing/2014/main" id="{030BA01B-655A-726C-706D-EEE010295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7119" y="2439353"/>
            <a:ext cx="914400" cy="914400"/>
          </a:xfrm>
          <a:prstGeom prst="rect">
            <a:avLst/>
          </a:prstGeom>
        </p:spPr>
      </p:pic>
      <p:pic>
        <p:nvPicPr>
          <p:cNvPr id="10" name="Graphic 9" descr="Electric Tower with solid fill">
            <a:extLst>
              <a:ext uri="{FF2B5EF4-FFF2-40B4-BE49-F238E27FC236}">
                <a16:creationId xmlns:a16="http://schemas.microsoft.com/office/drawing/2014/main" id="{BE643CB8-FE84-BFBA-523B-3CBF1E28DB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54463" y="3514643"/>
            <a:ext cx="914400" cy="914400"/>
          </a:xfrm>
          <a:prstGeom prst="rect">
            <a:avLst/>
          </a:prstGeom>
        </p:spPr>
      </p:pic>
      <p:sp>
        <p:nvSpPr>
          <p:cNvPr id="12" name="TextBox 11">
            <a:extLst>
              <a:ext uri="{FF2B5EF4-FFF2-40B4-BE49-F238E27FC236}">
                <a16:creationId xmlns:a16="http://schemas.microsoft.com/office/drawing/2014/main" id="{562CBA13-0E6D-8B08-DF33-400B83C48884}"/>
              </a:ext>
            </a:extLst>
          </p:cNvPr>
          <p:cNvSpPr txBox="1"/>
          <p:nvPr/>
        </p:nvSpPr>
        <p:spPr>
          <a:xfrm>
            <a:off x="9437435" y="2828635"/>
            <a:ext cx="1378857" cy="369332"/>
          </a:xfrm>
          <a:prstGeom prst="rect">
            <a:avLst/>
          </a:prstGeom>
          <a:noFill/>
        </p:spPr>
        <p:txBody>
          <a:bodyPr wrap="square">
            <a:spAutoFit/>
          </a:bodyPr>
          <a:lstStyle/>
          <a:p>
            <a:r>
              <a:rPr lang="en-GB" sz="1800">
                <a:latin typeface="Arial" panose="020B0604020202020204" pitchFamily="34" charset="0"/>
                <a:cs typeface="Arial" panose="020B0604020202020204" pitchFamily="34" charset="0"/>
              </a:rPr>
              <a:t>1,200 kWh </a:t>
            </a:r>
            <a:endParaRPr lang="en-GB"/>
          </a:p>
        </p:txBody>
      </p:sp>
      <p:sp>
        <p:nvSpPr>
          <p:cNvPr id="14" name="TextBox 13">
            <a:extLst>
              <a:ext uri="{FF2B5EF4-FFF2-40B4-BE49-F238E27FC236}">
                <a16:creationId xmlns:a16="http://schemas.microsoft.com/office/drawing/2014/main" id="{37E71DA5-3E4A-F475-6E11-4D4593DB5783}"/>
              </a:ext>
            </a:extLst>
          </p:cNvPr>
          <p:cNvSpPr txBox="1"/>
          <p:nvPr/>
        </p:nvSpPr>
        <p:spPr>
          <a:xfrm>
            <a:off x="9571691" y="3832512"/>
            <a:ext cx="1110343" cy="369332"/>
          </a:xfrm>
          <a:prstGeom prst="rect">
            <a:avLst/>
          </a:prstGeom>
          <a:noFill/>
        </p:spPr>
        <p:txBody>
          <a:bodyPr wrap="square">
            <a:spAutoFit/>
          </a:bodyPr>
          <a:lstStyle/>
          <a:p>
            <a:r>
              <a:rPr lang="en-GB" sz="1800">
                <a:latin typeface="Arial" panose="020B0604020202020204" pitchFamily="34" charset="0"/>
                <a:cs typeface="Arial" panose="020B0604020202020204" pitchFamily="34" charset="0"/>
              </a:rPr>
              <a:t>250 kWh </a:t>
            </a:r>
            <a:endParaRPr lang="en-GB"/>
          </a:p>
        </p:txBody>
      </p:sp>
      <p:sp>
        <p:nvSpPr>
          <p:cNvPr id="21" name="Rounded Rectangle 52">
            <a:extLst>
              <a:ext uri="{FF2B5EF4-FFF2-40B4-BE49-F238E27FC236}">
                <a16:creationId xmlns:a16="http://schemas.microsoft.com/office/drawing/2014/main" id="{FD5DE633-DB9C-BB1D-12EB-D0DF57D259DA}"/>
              </a:ext>
            </a:extLst>
          </p:cNvPr>
          <p:cNvSpPr/>
          <p:nvPr/>
        </p:nvSpPr>
        <p:spPr>
          <a:xfrm>
            <a:off x="469852" y="5012331"/>
            <a:ext cx="11149658" cy="521135"/>
          </a:xfrm>
          <a:prstGeom prst="roundRect">
            <a:avLst>
              <a:gd name="adj" fmla="val 555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b="1">
                <a:solidFill>
                  <a:schemeClr val="bg1"/>
                </a:solidFill>
                <a:cs typeface="Calibri"/>
              </a:rPr>
              <a:t>What is a late settlement read?</a:t>
            </a:r>
          </a:p>
        </p:txBody>
      </p:sp>
      <p:pic>
        <p:nvPicPr>
          <p:cNvPr id="22" name="Graphic 21" descr="Fire with solid fill">
            <a:extLst>
              <a:ext uri="{FF2B5EF4-FFF2-40B4-BE49-F238E27FC236}">
                <a16:creationId xmlns:a16="http://schemas.microsoft.com/office/drawing/2014/main" id="{272D7782-74E5-F78E-80EB-9D3BB0D7D9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618" y="5778705"/>
            <a:ext cx="914400" cy="914400"/>
          </a:xfrm>
          <a:prstGeom prst="rect">
            <a:avLst/>
          </a:prstGeom>
        </p:spPr>
      </p:pic>
      <p:pic>
        <p:nvPicPr>
          <p:cNvPr id="23" name="Graphic 22" descr="Electric Tower with solid fill">
            <a:extLst>
              <a:ext uri="{FF2B5EF4-FFF2-40B4-BE49-F238E27FC236}">
                <a16:creationId xmlns:a16="http://schemas.microsoft.com/office/drawing/2014/main" id="{11B36EDF-20D6-6F46-CAC7-B036211828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8992" y="5778230"/>
            <a:ext cx="914400" cy="914400"/>
          </a:xfrm>
          <a:prstGeom prst="rect">
            <a:avLst/>
          </a:prstGeom>
        </p:spPr>
      </p:pic>
      <p:sp>
        <p:nvSpPr>
          <p:cNvPr id="24" name="TextBox 23">
            <a:extLst>
              <a:ext uri="{FF2B5EF4-FFF2-40B4-BE49-F238E27FC236}">
                <a16:creationId xmlns:a16="http://schemas.microsoft.com/office/drawing/2014/main" id="{AFEAF35F-4E83-FC86-99EB-1E516C778B67}"/>
              </a:ext>
            </a:extLst>
          </p:cNvPr>
          <p:cNvSpPr txBox="1"/>
          <p:nvPr/>
        </p:nvSpPr>
        <p:spPr>
          <a:xfrm>
            <a:off x="1940699" y="5786988"/>
            <a:ext cx="4101886" cy="923330"/>
          </a:xfrm>
          <a:prstGeom prst="rect">
            <a:avLst/>
          </a:prstGeom>
          <a:noFill/>
        </p:spPr>
        <p:txBody>
          <a:bodyPr wrap="square" lIns="91440" tIns="45720" rIns="91440" bIns="45720" anchor="t">
            <a:spAutoFit/>
          </a:bodyPr>
          <a:lstStyle/>
          <a:p>
            <a:r>
              <a:rPr lang="en-GB">
                <a:latin typeface="Arial"/>
                <a:cs typeface="Arial"/>
              </a:rPr>
              <a:t>The losing supplier hasn't got a read from CDSP / Data Collector after 15 days, or the gaining after 17.</a:t>
            </a:r>
            <a:endParaRPr lang="en-US"/>
          </a:p>
        </p:txBody>
      </p:sp>
      <p:sp>
        <p:nvSpPr>
          <p:cNvPr id="28" name="TextBox 27">
            <a:extLst>
              <a:ext uri="{FF2B5EF4-FFF2-40B4-BE49-F238E27FC236}">
                <a16:creationId xmlns:a16="http://schemas.microsoft.com/office/drawing/2014/main" id="{36BDE231-037B-1137-6A24-1A8E4A33667C}"/>
              </a:ext>
            </a:extLst>
          </p:cNvPr>
          <p:cNvSpPr txBox="1"/>
          <p:nvPr/>
        </p:nvSpPr>
        <p:spPr>
          <a:xfrm>
            <a:off x="6994550" y="5775782"/>
            <a:ext cx="3967416" cy="1200329"/>
          </a:xfrm>
          <a:prstGeom prst="rect">
            <a:avLst/>
          </a:prstGeom>
          <a:noFill/>
        </p:spPr>
        <p:txBody>
          <a:bodyPr wrap="square" lIns="91440" tIns="45720" rIns="91440" bIns="45720" anchor="t">
            <a:spAutoFit/>
          </a:bodyPr>
          <a:lstStyle/>
          <a:p>
            <a:r>
              <a:rPr lang="en-GB">
                <a:latin typeface="Arial"/>
                <a:cs typeface="Arial"/>
              </a:rPr>
              <a:t>The losing supplier has a read from the smart meter, but no proposed read from the gaining supplier after 10 days. </a:t>
            </a:r>
          </a:p>
        </p:txBody>
      </p:sp>
      <p:pic>
        <p:nvPicPr>
          <p:cNvPr id="29" name="Graphic 28" descr="Electric Tower with solid fill">
            <a:extLst>
              <a:ext uri="{FF2B5EF4-FFF2-40B4-BE49-F238E27FC236}">
                <a16:creationId xmlns:a16="http://schemas.microsoft.com/office/drawing/2014/main" id="{858B484E-27ED-B87E-5879-1B7559684C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0874" y="5778230"/>
            <a:ext cx="914400" cy="914400"/>
          </a:xfrm>
          <a:prstGeom prst="rect">
            <a:avLst/>
          </a:prstGeom>
        </p:spPr>
      </p:pic>
    </p:spTree>
    <p:extLst>
      <p:ext uri="{BB962C8B-B14F-4D97-AF65-F5344CB8AC3E}">
        <p14:creationId xmlns:p14="http://schemas.microsoft.com/office/powerpoint/2010/main" val="376888641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Subtitle 2">
            <a:extLst>
              <a:ext uri="{FF2B5EF4-FFF2-40B4-BE49-F238E27FC236}">
                <a16:creationId xmlns:a16="http://schemas.microsoft.com/office/drawing/2014/main" id="{EF5994EF-6D94-4C83-B7C9-070F39D10BB2}"/>
              </a:ext>
            </a:extLst>
          </p:cNvPr>
          <p:cNvSpPr txBox="1">
            <a:spLocks/>
          </p:cNvSpPr>
          <p:nvPr/>
        </p:nvSpPr>
        <p:spPr>
          <a:xfrm>
            <a:off x="6537750" y="1292250"/>
            <a:ext cx="1426515" cy="8135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a:ea typeface="Roboto"/>
                <a:cs typeface="Arial"/>
              </a:rPr>
              <a:t>Once both suppliers have proposed a solution, if it's not agreed it's time for a telephone call.  </a:t>
            </a:r>
            <a:endParaRPr lang="en-GB" sz="1100">
              <a:solidFill>
                <a:schemeClr val="bg1"/>
              </a:solidFill>
              <a:latin typeface="Arial" panose="020B0604020202020204" pitchFamily="34" charset="0"/>
              <a:cs typeface="Arial" panose="020B0604020202020204" pitchFamily="34" charset="0"/>
            </a:endParaRPr>
          </a:p>
        </p:txBody>
      </p:sp>
      <p:sp>
        <p:nvSpPr>
          <p:cNvPr id="6" name="Freeform 6"/>
          <p:cNvSpPr>
            <a:spLocks/>
          </p:cNvSpPr>
          <p:nvPr/>
        </p:nvSpPr>
        <p:spPr bwMode="auto">
          <a:xfrm>
            <a:off x="7718120" y="8718447"/>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34183" y="347402"/>
            <a:ext cx="11157817" cy="660511"/>
          </a:xfrm>
        </p:spPr>
        <p:txBody>
          <a:bodyPr>
            <a:normAutofit/>
          </a:bodyPr>
          <a:lstStyle/>
          <a:p>
            <a:pPr algn="l"/>
            <a:r>
              <a:rPr lang="en-US" sz="2800" dirty="0">
                <a:solidFill>
                  <a:schemeClr val="accent3"/>
                </a:solidFill>
              </a:rPr>
              <a:t>What is the process?</a:t>
            </a:r>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 Agree a Switch Meter Reading where no actual or estimated Switch Meter Reading has been obtained; </a:t>
            </a:r>
            <a:endParaRPr lang="en-US" sz="1000">
              <a:solidFill>
                <a:schemeClr val="tx1"/>
              </a:solidFill>
              <a:latin typeface="Arial" panose="020B0604020202020204" pitchFamily="34" charset="0"/>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Agree an alternative Switch Meter Reading where the original Switch Meter Reading is being disputed.</a:t>
            </a:r>
            <a:endParaRPr lang="en-US" sz="1000">
              <a:solidFill>
                <a:schemeClr val="tx1"/>
              </a:solidFill>
              <a:latin typeface="Arial" panose="020B0604020202020204" pitchFamily="34" charset="0"/>
              <a:cs typeface="Arial" panose="020B0604020202020204" pitchFamily="34" charset="0"/>
            </a:endParaRPr>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4">
            <a:extLst>
              <a:ext uri="{FF2B5EF4-FFF2-40B4-BE49-F238E27FC236}">
                <a16:creationId xmlns:a16="http://schemas.microsoft.com/office/drawing/2014/main" id="{CA5A1D6B-7B6C-463F-9718-8FF5FD6DA8BC}"/>
              </a:ext>
            </a:extLst>
          </p:cNvPr>
          <p:cNvSpPr>
            <a:spLocks noEditPoints="1"/>
          </p:cNvSpPr>
          <p:nvPr/>
        </p:nvSpPr>
        <p:spPr bwMode="auto">
          <a:xfrm>
            <a:off x="7949667" y="8410492"/>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r>
              <a:rPr lang="en-GB" sz="1050" b="1">
                <a:solidFill>
                  <a:schemeClr val="bg1"/>
                </a:solidFill>
                <a:latin typeface="Arial" panose="020B0604020202020204" pitchFamily="34" charset="0"/>
                <a:cs typeface="Arial" panose="020B0604020202020204" pitchFamily="34" charset="0"/>
              </a:rPr>
              <a:t>Where the Consumer is disputing the Switch Meter Reading, the Energy Supplier shall endeavour to reach an agreement with the Consumer without invoking this disputes process.</a:t>
            </a:r>
          </a:p>
          <a:p>
            <a:pPr marL="0" indent="0" algn="ctr">
              <a:buNone/>
            </a:pPr>
            <a:r>
              <a:rPr lang="en-GB" sz="1050" b="1">
                <a:solidFill>
                  <a:schemeClr val="bg1"/>
                </a:solidFill>
                <a:latin typeface="Arial" panose="020B0604020202020204" pitchFamily="34" charset="0"/>
                <a:cs typeface="Arial" panose="020B0604020202020204" pitchFamily="34" charset="0"/>
              </a:rPr>
              <a:t>This area has potential for revision and to be included in guidance to provide.</a:t>
            </a:r>
          </a:p>
        </p:txBody>
      </p:sp>
      <p:sp>
        <p:nvSpPr>
          <p:cNvPr id="52" name="Subtitle 2">
            <a:extLst>
              <a:ext uri="{FF2B5EF4-FFF2-40B4-BE49-F238E27FC236}">
                <a16:creationId xmlns:a16="http://schemas.microsoft.com/office/drawing/2014/main" id="{BD6F53F0-383A-47F0-85C8-8FDC87643557}"/>
              </a:ext>
            </a:extLst>
          </p:cNvPr>
          <p:cNvSpPr txBox="1">
            <a:spLocks/>
          </p:cNvSpPr>
          <p:nvPr/>
        </p:nvSpPr>
        <p:spPr>
          <a:xfrm>
            <a:off x="277262" y="7989753"/>
            <a:ext cx="7179162" cy="4123180"/>
          </a:xfrm>
          <a:prstGeom prst="rect">
            <a:avLst/>
          </a:prstGeom>
        </p:spPr>
        <p:style>
          <a:lnRef idx="2">
            <a:schemeClr val="accent3"/>
          </a:lnRef>
          <a:fillRef idx="1">
            <a:schemeClr val="lt1"/>
          </a:fillRef>
          <a:effectRef idx="0">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100">
                <a:latin typeface="Arial" panose="020B0604020202020204" pitchFamily="34" charset="0"/>
                <a:cs typeface="Arial" panose="020B0604020202020204" pitchFamily="34" charset="0"/>
              </a:rPr>
              <a:t>   The Energy Supplier contacted by the Consumer shall consider the specific circumstances as detailed below:</a:t>
            </a:r>
          </a:p>
          <a:p>
            <a:pPr algn="ctr"/>
            <a:endParaRPr lang="en-GB" sz="1100">
              <a:latin typeface="Arial" panose="020B0604020202020204" pitchFamily="34" charset="0"/>
              <a:cs typeface="Arial" panose="020B0604020202020204" pitchFamily="34" charset="0"/>
            </a:endParaRPr>
          </a:p>
        </p:txBody>
      </p:sp>
      <p:sp>
        <p:nvSpPr>
          <p:cNvPr id="55" name="Rounded Rectangle 52">
            <a:extLst>
              <a:ext uri="{FF2B5EF4-FFF2-40B4-BE49-F238E27FC236}">
                <a16:creationId xmlns:a16="http://schemas.microsoft.com/office/drawing/2014/main" id="{ABA6E05D-C8EC-4809-8ED3-08CD44E5FF24}"/>
              </a:ext>
            </a:extLst>
          </p:cNvPr>
          <p:cNvSpPr/>
          <p:nvPr/>
        </p:nvSpPr>
        <p:spPr>
          <a:xfrm>
            <a:off x="388787" y="8977098"/>
            <a:ext cx="3376110" cy="2477812"/>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a:solidFill>
                <a:schemeClr val="accent5"/>
              </a:solidFill>
            </a:endParaRPr>
          </a:p>
        </p:txBody>
      </p:sp>
      <p:sp>
        <p:nvSpPr>
          <p:cNvPr id="56" name="Oval 55">
            <a:extLst>
              <a:ext uri="{FF2B5EF4-FFF2-40B4-BE49-F238E27FC236}">
                <a16:creationId xmlns:a16="http://schemas.microsoft.com/office/drawing/2014/main" id="{D2DC1998-8D5C-421C-BEA8-EA0021103B45}"/>
              </a:ext>
            </a:extLst>
          </p:cNvPr>
          <p:cNvSpPr/>
          <p:nvPr/>
        </p:nvSpPr>
        <p:spPr>
          <a:xfrm>
            <a:off x="1871037" y="8657211"/>
            <a:ext cx="534991" cy="534991"/>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accent3"/>
                </a:solidFill>
              </a:rPr>
              <a:t>A</a:t>
            </a:r>
          </a:p>
        </p:txBody>
      </p:sp>
      <p:sp>
        <p:nvSpPr>
          <p:cNvPr id="57" name="Inhaltsplatzhalter 4">
            <a:extLst>
              <a:ext uri="{FF2B5EF4-FFF2-40B4-BE49-F238E27FC236}">
                <a16:creationId xmlns:a16="http://schemas.microsoft.com/office/drawing/2014/main" id="{6C8781F3-2466-4271-9D77-68464AF1A489}"/>
              </a:ext>
            </a:extLst>
          </p:cNvPr>
          <p:cNvSpPr txBox="1">
            <a:spLocks/>
          </p:cNvSpPr>
          <p:nvPr/>
        </p:nvSpPr>
        <p:spPr>
          <a:xfrm>
            <a:off x="504132" y="9149511"/>
            <a:ext cx="3164030" cy="226215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050">
                <a:latin typeface="Arial" panose="020B0604020202020204" pitchFamily="34" charset="0"/>
                <a:cs typeface="Arial" panose="020B0604020202020204" pitchFamily="34" charset="0"/>
              </a:rPr>
              <a:t>Where the difference between the Energy Supplier’s view of consumption and that derived from the initial Switch Meter Reading is 1,200 kWh or less for a gas RMP or 250 kWh or less for an electricity RMP, then the Energy Supplier shall not Resolution of Consumer Facing Switching and Billing Issues 19 Copyright 2022 Retail Energy Code Company dispute the Switch Meter Reading unless the Consumer specifically requests a new Switch Meter Reading, but shall instead attempt to resolve the dispute with an accommodation (e.g. cash allowance to the Consumer), thus retaining the initial proposed Switch Meter Reading, so that no further action is then required;</a:t>
            </a:r>
            <a:r>
              <a:rPr lang="en-US" sz="1050">
                <a:latin typeface="Arial" panose="020B0604020202020204" pitchFamily="34" charset="0"/>
                <a:cs typeface="Arial" panose="020B0604020202020204" pitchFamily="34" charset="0"/>
              </a:rPr>
              <a:t>. </a:t>
            </a:r>
          </a:p>
        </p:txBody>
      </p:sp>
      <p:sp>
        <p:nvSpPr>
          <p:cNvPr id="58" name="Rounded Rectangle 62">
            <a:extLst>
              <a:ext uri="{FF2B5EF4-FFF2-40B4-BE49-F238E27FC236}">
                <a16:creationId xmlns:a16="http://schemas.microsoft.com/office/drawing/2014/main" id="{F3431E2C-373E-409F-9093-D52302D165D1}"/>
              </a:ext>
            </a:extLst>
          </p:cNvPr>
          <p:cNvSpPr/>
          <p:nvPr/>
        </p:nvSpPr>
        <p:spPr>
          <a:xfrm>
            <a:off x="4019196" y="8959409"/>
            <a:ext cx="3376109" cy="2477811"/>
          </a:xfrm>
          <a:prstGeom prst="roundRect">
            <a:avLst>
              <a:gd name="adj" fmla="val 555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b="1">
              <a:solidFill>
                <a:schemeClr val="accent5"/>
              </a:solidFill>
            </a:endParaRPr>
          </a:p>
        </p:txBody>
      </p:sp>
      <p:sp>
        <p:nvSpPr>
          <p:cNvPr id="59" name="Oval 58">
            <a:extLst>
              <a:ext uri="{FF2B5EF4-FFF2-40B4-BE49-F238E27FC236}">
                <a16:creationId xmlns:a16="http://schemas.microsoft.com/office/drawing/2014/main" id="{012EF7D8-AFD8-446B-8F12-999FB3B91695}"/>
              </a:ext>
            </a:extLst>
          </p:cNvPr>
          <p:cNvSpPr/>
          <p:nvPr/>
        </p:nvSpPr>
        <p:spPr>
          <a:xfrm>
            <a:off x="5391710" y="8662561"/>
            <a:ext cx="534991" cy="534991"/>
          </a:xfrm>
          <a:prstGeom prst="ellipse">
            <a:avLst/>
          </a:prstGeom>
          <a:ln w="28575"/>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b="1">
                <a:ln w="0"/>
                <a:solidFill>
                  <a:srgbClr val="C00000"/>
                </a:solidFill>
                <a:effectLst>
                  <a:outerShdw blurRad="38100" dist="19050" dir="2700000" algn="tl" rotWithShape="0">
                    <a:schemeClr val="dk1">
                      <a:alpha val="40000"/>
                    </a:schemeClr>
                  </a:outerShdw>
                </a:effectLst>
              </a:rPr>
              <a:t>B</a:t>
            </a:r>
          </a:p>
        </p:txBody>
      </p:sp>
      <p:sp>
        <p:nvSpPr>
          <p:cNvPr id="60" name="Inhaltsplatzhalter 4">
            <a:extLst>
              <a:ext uri="{FF2B5EF4-FFF2-40B4-BE49-F238E27FC236}">
                <a16:creationId xmlns:a16="http://schemas.microsoft.com/office/drawing/2014/main" id="{D5F480DD-C813-4C14-8C24-62F2444D4A01}"/>
              </a:ext>
            </a:extLst>
          </p:cNvPr>
          <p:cNvSpPr txBox="1">
            <a:spLocks/>
          </p:cNvSpPr>
          <p:nvPr/>
        </p:nvSpPr>
        <p:spPr>
          <a:xfrm>
            <a:off x="4091608" y="9587146"/>
            <a:ext cx="3205577" cy="150810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100">
                <a:latin typeface="Arial" panose="020B0604020202020204" pitchFamily="34" charset="0"/>
                <a:cs typeface="Arial" panose="020B0604020202020204" pitchFamily="34" charset="0"/>
              </a:rPr>
              <a:t> where the Consumer is unwilling to accept an accommodation, or the difference between the Energy Supplier’s view of consumption and that derived from the Switch Meter Reading is more than 1,200 kWh for a gas RMP or more than 250 kWh for an electricity RMP, then the Energy Supplier shall initiate a dispute.</a:t>
            </a:r>
          </a:p>
          <a:p>
            <a:pPr marL="0" indent="0" algn="ctr">
              <a:lnSpc>
                <a:spcPct val="100000"/>
              </a:lnSpc>
              <a:spcAft>
                <a:spcPts val="1200"/>
              </a:spcAft>
              <a:buNone/>
            </a:pPr>
            <a:endParaRPr lang="en-US" sz="1100">
              <a:latin typeface="Arial" panose="020B0604020202020204" pitchFamily="34" charset="0"/>
              <a:cs typeface="Arial" panose="020B0604020202020204" pitchFamily="34" charset="0"/>
            </a:endParaRPr>
          </a:p>
        </p:txBody>
      </p:sp>
      <p:sp>
        <p:nvSpPr>
          <p:cNvPr id="63" name="Oval 62">
            <a:extLst>
              <a:ext uri="{FF2B5EF4-FFF2-40B4-BE49-F238E27FC236}">
                <a16:creationId xmlns:a16="http://schemas.microsoft.com/office/drawing/2014/main" id="{6279D1C6-6112-49D7-9D6D-653C6E6CA815}"/>
              </a:ext>
            </a:extLst>
          </p:cNvPr>
          <p:cNvSpPr/>
          <p:nvPr/>
        </p:nvSpPr>
        <p:spPr>
          <a:xfrm>
            <a:off x="7415018" y="9987253"/>
            <a:ext cx="376512" cy="38713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accent3"/>
                </a:solidFill>
              </a:rPr>
              <a:t>3</a:t>
            </a:r>
          </a:p>
        </p:txBody>
      </p:sp>
      <p:sp>
        <p:nvSpPr>
          <p:cNvPr id="64" name="Oval 63">
            <a:extLst>
              <a:ext uri="{FF2B5EF4-FFF2-40B4-BE49-F238E27FC236}">
                <a16:creationId xmlns:a16="http://schemas.microsoft.com/office/drawing/2014/main" id="{C1D41744-5B63-4114-9F87-E45B01B772F5}"/>
              </a:ext>
            </a:extLst>
          </p:cNvPr>
          <p:cNvSpPr/>
          <p:nvPr/>
        </p:nvSpPr>
        <p:spPr>
          <a:xfrm>
            <a:off x="117098" y="7851427"/>
            <a:ext cx="376512" cy="38713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accent3"/>
                </a:solidFill>
              </a:rPr>
              <a:t>4</a:t>
            </a:r>
          </a:p>
        </p:txBody>
      </p:sp>
      <p:sp>
        <p:nvSpPr>
          <p:cNvPr id="3" name="Rectangle: Rounded Corners 2">
            <a:extLst>
              <a:ext uri="{FF2B5EF4-FFF2-40B4-BE49-F238E27FC236}">
                <a16:creationId xmlns:a16="http://schemas.microsoft.com/office/drawing/2014/main" id="{6D5FFDD1-2652-A975-88B8-AFA68DA57392}"/>
              </a:ext>
            </a:extLst>
          </p:cNvPr>
          <p:cNvSpPr/>
          <p:nvPr/>
        </p:nvSpPr>
        <p:spPr>
          <a:xfrm>
            <a:off x="205614" y="1550346"/>
            <a:ext cx="1585972" cy="880110"/>
          </a:xfrm>
          <a:prstGeom prst="round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lang="en-GB"/>
              <a:t>Switch meter read not received</a:t>
            </a:r>
          </a:p>
        </p:txBody>
      </p:sp>
      <p:sp>
        <p:nvSpPr>
          <p:cNvPr id="4" name="Rectangle 3">
            <a:extLst>
              <a:ext uri="{FF2B5EF4-FFF2-40B4-BE49-F238E27FC236}">
                <a16:creationId xmlns:a16="http://schemas.microsoft.com/office/drawing/2014/main" id="{0C4C9496-C928-D498-C552-EBB6C187C815}"/>
              </a:ext>
            </a:extLst>
          </p:cNvPr>
          <p:cNvSpPr/>
          <p:nvPr/>
        </p:nvSpPr>
        <p:spPr>
          <a:xfrm>
            <a:off x="4150411" y="2313830"/>
            <a:ext cx="1717690"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a:t>Initial request – proposing an alternative read</a:t>
            </a:r>
          </a:p>
        </p:txBody>
      </p:sp>
      <p:sp>
        <p:nvSpPr>
          <p:cNvPr id="8" name="Rectangle 7">
            <a:extLst>
              <a:ext uri="{FF2B5EF4-FFF2-40B4-BE49-F238E27FC236}">
                <a16:creationId xmlns:a16="http://schemas.microsoft.com/office/drawing/2014/main" id="{9E10737A-D3A1-5376-9A62-3D6132F7FE94}"/>
              </a:ext>
            </a:extLst>
          </p:cNvPr>
          <p:cNvSpPr/>
          <p:nvPr/>
        </p:nvSpPr>
        <p:spPr>
          <a:xfrm>
            <a:off x="6570157" y="3640830"/>
            <a:ext cx="1585972"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a:t>Propose solution</a:t>
            </a:r>
          </a:p>
        </p:txBody>
      </p:sp>
      <p:sp>
        <p:nvSpPr>
          <p:cNvPr id="11" name="Flowchart: Alternate Process 10">
            <a:extLst>
              <a:ext uri="{FF2B5EF4-FFF2-40B4-BE49-F238E27FC236}">
                <a16:creationId xmlns:a16="http://schemas.microsoft.com/office/drawing/2014/main" id="{42583492-7010-B3D4-6A7B-B57CE336A5CA}"/>
              </a:ext>
            </a:extLst>
          </p:cNvPr>
          <p:cNvSpPr/>
          <p:nvPr/>
        </p:nvSpPr>
        <p:spPr>
          <a:xfrm>
            <a:off x="205614" y="3077315"/>
            <a:ext cx="1585972" cy="880110"/>
          </a:xfrm>
          <a:prstGeom prst="flowChartAlternateProcess">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lang="en-GB"/>
              <a:t>Switch meter read received but disputed</a:t>
            </a:r>
          </a:p>
        </p:txBody>
      </p:sp>
      <p:sp>
        <p:nvSpPr>
          <p:cNvPr id="12" name="Diamond 11">
            <a:extLst>
              <a:ext uri="{FF2B5EF4-FFF2-40B4-BE49-F238E27FC236}">
                <a16:creationId xmlns:a16="http://schemas.microsoft.com/office/drawing/2014/main" id="{76B8014B-EC6B-6632-BEF9-988B0BFB8E03}"/>
              </a:ext>
            </a:extLst>
          </p:cNvPr>
          <p:cNvSpPr/>
          <p:nvPr/>
        </p:nvSpPr>
        <p:spPr>
          <a:xfrm>
            <a:off x="6537750" y="2161140"/>
            <a:ext cx="1656000" cy="1191600"/>
          </a:xfrm>
          <a:prstGeom prst="diamond">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lang="en-GB"/>
              <a:t>Agree?</a:t>
            </a:r>
          </a:p>
        </p:txBody>
      </p:sp>
      <p:cxnSp>
        <p:nvCxnSpPr>
          <p:cNvPr id="15" name="Connector: Elbow 14">
            <a:extLst>
              <a:ext uri="{FF2B5EF4-FFF2-40B4-BE49-F238E27FC236}">
                <a16:creationId xmlns:a16="http://schemas.microsoft.com/office/drawing/2014/main" id="{12D781A7-0DDE-CE29-F3DE-8043CBFC83F9}"/>
              </a:ext>
            </a:extLst>
          </p:cNvPr>
          <p:cNvCxnSpPr>
            <a:cxnSpLocks/>
            <a:stCxn id="12" idx="3"/>
            <a:endCxn id="85" idx="1"/>
          </p:cNvCxnSpPr>
          <p:nvPr/>
        </p:nvCxnSpPr>
        <p:spPr>
          <a:xfrm flipV="1">
            <a:off x="8193750" y="2753885"/>
            <a:ext cx="1711948" cy="3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B408B202-A84B-485A-A328-06EFBD2CA00D}"/>
              </a:ext>
            </a:extLst>
          </p:cNvPr>
          <p:cNvCxnSpPr>
            <a:cxnSpLocks/>
            <a:stCxn id="12" idx="3"/>
            <a:endCxn id="8" idx="3"/>
          </p:cNvCxnSpPr>
          <p:nvPr/>
        </p:nvCxnSpPr>
        <p:spPr>
          <a:xfrm flipH="1">
            <a:off x="8156129" y="2756940"/>
            <a:ext cx="37621" cy="1323945"/>
          </a:xfrm>
          <a:prstGeom prst="bentConnector3">
            <a:avLst>
              <a:gd name="adj1" fmla="val -60763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17269A3C-3209-D763-CD83-2E317615816E}"/>
              </a:ext>
            </a:extLst>
          </p:cNvPr>
          <p:cNvCxnSpPr>
            <a:cxnSpLocks/>
            <a:stCxn id="8" idx="0"/>
            <a:endCxn id="12" idx="2"/>
          </p:cNvCxnSpPr>
          <p:nvPr/>
        </p:nvCxnSpPr>
        <p:spPr>
          <a:xfrm rot="5400000" flipH="1" flipV="1">
            <a:off x="7220401" y="3495482"/>
            <a:ext cx="288090" cy="260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CACE922-BFC2-43C2-DF35-5F106DC2A6D3}"/>
              </a:ext>
            </a:extLst>
          </p:cNvPr>
          <p:cNvSpPr/>
          <p:nvPr/>
        </p:nvSpPr>
        <p:spPr>
          <a:xfrm>
            <a:off x="10093674" y="4343184"/>
            <a:ext cx="1585972"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a:t>Call the other supplier</a:t>
            </a:r>
          </a:p>
        </p:txBody>
      </p:sp>
      <p:sp>
        <p:nvSpPr>
          <p:cNvPr id="44" name="Diamond 43">
            <a:extLst>
              <a:ext uri="{FF2B5EF4-FFF2-40B4-BE49-F238E27FC236}">
                <a16:creationId xmlns:a16="http://schemas.microsoft.com/office/drawing/2014/main" id="{864CB9F9-8C0D-3FBC-695C-7461FF1ABE1D}"/>
              </a:ext>
            </a:extLst>
          </p:cNvPr>
          <p:cNvSpPr/>
          <p:nvPr/>
        </p:nvSpPr>
        <p:spPr>
          <a:xfrm>
            <a:off x="2107271" y="2157651"/>
            <a:ext cx="1657619" cy="1192468"/>
          </a:xfrm>
          <a:prstGeom prst="diamond">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lang="en-GB"/>
              <a:t>Is there a read?</a:t>
            </a:r>
          </a:p>
        </p:txBody>
      </p:sp>
      <p:cxnSp>
        <p:nvCxnSpPr>
          <p:cNvPr id="45" name="Connector: Elbow 44">
            <a:extLst>
              <a:ext uri="{FF2B5EF4-FFF2-40B4-BE49-F238E27FC236}">
                <a16:creationId xmlns:a16="http://schemas.microsoft.com/office/drawing/2014/main" id="{A40E5B73-7094-F99F-7AA6-223F52450D73}"/>
              </a:ext>
            </a:extLst>
          </p:cNvPr>
          <p:cNvCxnSpPr>
            <a:cxnSpLocks/>
            <a:stCxn id="4" idx="3"/>
            <a:endCxn id="12" idx="1"/>
          </p:cNvCxnSpPr>
          <p:nvPr/>
        </p:nvCxnSpPr>
        <p:spPr>
          <a:xfrm>
            <a:off x="5868101" y="2753885"/>
            <a:ext cx="669649" cy="3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F79B6B2-01C4-54D0-D3C2-6E1D40622327}"/>
              </a:ext>
            </a:extLst>
          </p:cNvPr>
          <p:cNvSpPr/>
          <p:nvPr/>
        </p:nvSpPr>
        <p:spPr>
          <a:xfrm>
            <a:off x="2002814" y="5018194"/>
            <a:ext cx="1864029"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a:t>Ask the customer for a read / instruct agent</a:t>
            </a:r>
          </a:p>
        </p:txBody>
      </p:sp>
      <p:cxnSp>
        <p:nvCxnSpPr>
          <p:cNvPr id="53" name="Connector: Elbow 52">
            <a:extLst>
              <a:ext uri="{FF2B5EF4-FFF2-40B4-BE49-F238E27FC236}">
                <a16:creationId xmlns:a16="http://schemas.microsoft.com/office/drawing/2014/main" id="{CDEA4FC1-3C69-DB7F-7B8D-1A1FE2CBDEE9}"/>
              </a:ext>
            </a:extLst>
          </p:cNvPr>
          <p:cNvCxnSpPr>
            <a:cxnSpLocks/>
            <a:stCxn id="44" idx="2"/>
            <a:endCxn id="50" idx="0"/>
          </p:cNvCxnSpPr>
          <p:nvPr/>
        </p:nvCxnSpPr>
        <p:spPr>
          <a:xfrm rot="5400000">
            <a:off x="2101418" y="4183530"/>
            <a:ext cx="1668075" cy="125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BA5CD45E-5DC6-782D-2C5C-BD17E57761B5}"/>
              </a:ext>
            </a:extLst>
          </p:cNvPr>
          <p:cNvCxnSpPr>
            <a:cxnSpLocks/>
            <a:stCxn id="50" idx="3"/>
            <a:endCxn id="41" idx="2"/>
          </p:cNvCxnSpPr>
          <p:nvPr/>
        </p:nvCxnSpPr>
        <p:spPr>
          <a:xfrm flipV="1">
            <a:off x="3866843" y="5223294"/>
            <a:ext cx="7019817" cy="2349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0703B8ED-AD9C-551B-D0B0-1A409BFC4AAB}"/>
              </a:ext>
            </a:extLst>
          </p:cNvPr>
          <p:cNvCxnSpPr>
            <a:stCxn id="8" idx="2"/>
            <a:endCxn id="41" idx="1"/>
          </p:cNvCxnSpPr>
          <p:nvPr/>
        </p:nvCxnSpPr>
        <p:spPr>
          <a:xfrm rot="16200000" flipH="1">
            <a:off x="8597259" y="3286823"/>
            <a:ext cx="262299" cy="273053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Table 67">
            <a:extLst>
              <a:ext uri="{FF2B5EF4-FFF2-40B4-BE49-F238E27FC236}">
                <a16:creationId xmlns:a16="http://schemas.microsoft.com/office/drawing/2014/main" id="{37D3EFCB-6772-8E09-5D99-E9D6D02BF35F}"/>
              </a:ext>
            </a:extLst>
          </p:cNvPr>
          <p:cNvGraphicFramePr>
            <a:graphicFrameLocks noGrp="1"/>
          </p:cNvGraphicFramePr>
          <p:nvPr>
            <p:extLst>
              <p:ext uri="{D42A27DB-BD31-4B8C-83A1-F6EECF244321}">
                <p14:modId xmlns:p14="http://schemas.microsoft.com/office/powerpoint/2010/main" val="2954878123"/>
              </p:ext>
            </p:extLst>
          </p:nvPr>
        </p:nvGraphicFramePr>
        <p:xfrm>
          <a:off x="14200203" y="276149"/>
          <a:ext cx="10184777" cy="1463527"/>
        </p:xfrm>
        <a:graphic>
          <a:graphicData uri="http://schemas.openxmlformats.org/drawingml/2006/table">
            <a:tbl>
              <a:tblPr firstRow="1" bandRow="1">
                <a:tableStyleId>{F2DE63D5-997A-4646-A377-4702673A728D}</a:tableStyleId>
              </a:tblPr>
              <a:tblGrid>
                <a:gridCol w="1013341">
                  <a:extLst>
                    <a:ext uri="{9D8B030D-6E8A-4147-A177-3AD203B41FA5}">
                      <a16:colId xmlns:a16="http://schemas.microsoft.com/office/drawing/2014/main" val="1525260590"/>
                    </a:ext>
                  </a:extLst>
                </a:gridCol>
                <a:gridCol w="2066544">
                  <a:extLst>
                    <a:ext uri="{9D8B030D-6E8A-4147-A177-3AD203B41FA5}">
                      <a16:colId xmlns:a16="http://schemas.microsoft.com/office/drawing/2014/main" val="974335101"/>
                    </a:ext>
                  </a:extLst>
                </a:gridCol>
                <a:gridCol w="2304288">
                  <a:extLst>
                    <a:ext uri="{9D8B030D-6E8A-4147-A177-3AD203B41FA5}">
                      <a16:colId xmlns:a16="http://schemas.microsoft.com/office/drawing/2014/main" val="1224728984"/>
                    </a:ext>
                  </a:extLst>
                </a:gridCol>
                <a:gridCol w="1243584">
                  <a:extLst>
                    <a:ext uri="{9D8B030D-6E8A-4147-A177-3AD203B41FA5}">
                      <a16:colId xmlns:a16="http://schemas.microsoft.com/office/drawing/2014/main" val="43490540"/>
                    </a:ext>
                  </a:extLst>
                </a:gridCol>
                <a:gridCol w="1051560">
                  <a:extLst>
                    <a:ext uri="{9D8B030D-6E8A-4147-A177-3AD203B41FA5}">
                      <a16:colId xmlns:a16="http://schemas.microsoft.com/office/drawing/2014/main" val="3187486608"/>
                    </a:ext>
                  </a:extLst>
                </a:gridCol>
                <a:gridCol w="1892808">
                  <a:extLst>
                    <a:ext uri="{9D8B030D-6E8A-4147-A177-3AD203B41FA5}">
                      <a16:colId xmlns:a16="http://schemas.microsoft.com/office/drawing/2014/main" val="1708875763"/>
                    </a:ext>
                  </a:extLst>
                </a:gridCol>
                <a:gridCol w="612652">
                  <a:extLst>
                    <a:ext uri="{9D8B030D-6E8A-4147-A177-3AD203B41FA5}">
                      <a16:colId xmlns:a16="http://schemas.microsoft.com/office/drawing/2014/main" val="3609611618"/>
                    </a:ext>
                  </a:extLst>
                </a:gridCol>
              </a:tblGrid>
              <a:tr h="692330">
                <a:tc>
                  <a:txBody>
                    <a:bodyPr/>
                    <a:lstStyle/>
                    <a:p>
                      <a:pPr algn="l"/>
                      <a:r>
                        <a:rPr lang="en-GB" sz="900">
                          <a:latin typeface="Arial" panose="020B0604020202020204" pitchFamily="34" charset="0"/>
                          <a:cs typeface="Arial" panose="020B0604020202020204" pitchFamily="34" charset="0"/>
                        </a:rPr>
                        <a:t>9.11.13</a:t>
                      </a:r>
                    </a:p>
                  </a:txBody>
                  <a:tcPr/>
                </a:tc>
                <a:tc>
                  <a:txBody>
                    <a:bodyPr/>
                    <a:lstStyle/>
                    <a:p>
                      <a:pPr algn="l"/>
                      <a:r>
                        <a:rPr lang="en-GB" sz="900">
                          <a:latin typeface="Arial" panose="020B0604020202020204" pitchFamily="34" charset="0"/>
                          <a:cs typeface="Arial" panose="020B0604020202020204" pitchFamily="34" charset="0"/>
                        </a:rPr>
                        <a:t>For gas only, following 9.11.12 if the agreed Switch Meter Reading is not accepted by the gas CDSP</a:t>
                      </a:r>
                    </a:p>
                  </a:txBody>
                  <a:tcPr/>
                </a:tc>
                <a:tc>
                  <a:txBody>
                    <a:bodyPr/>
                    <a:lstStyle/>
                    <a:p>
                      <a:pPr algn="l"/>
                      <a:r>
                        <a:rPr lang="en-GB" sz="900">
                          <a:latin typeface="Arial" panose="020B0604020202020204" pitchFamily="34" charset="0"/>
                          <a:cs typeface="Arial" panose="020B0604020202020204" pitchFamily="34" charset="0"/>
                        </a:rPr>
                        <a:t>Request replacement of the Meter Reading(s) that are preventing the agreed Switch Metering Reading from being accepted.</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algn="l"/>
                      <a:r>
                        <a:rPr lang="en-GB" sz="900" kern="1200">
                          <a:solidFill>
                            <a:srgbClr val="3C3C3B"/>
                          </a:solidFill>
                          <a:latin typeface="Arial" panose="020B0604020202020204" pitchFamily="34" charset="0"/>
                          <a:cs typeface="Arial" panose="020B0604020202020204" pitchFamily="34" charset="0"/>
                        </a:rPr>
                        <a:t>Gaining Supplier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Losing Supplier</a:t>
                      </a:r>
                    </a:p>
                  </a:txBody>
                  <a:tcPr/>
                </a:tc>
                <a:tc>
                  <a:txBody>
                    <a:bodyPr/>
                    <a:lstStyle/>
                    <a:p>
                      <a:pPr algn="l"/>
                      <a:r>
                        <a:rPr lang="en-GB" sz="900">
                          <a:latin typeface="Arial" panose="020B0604020202020204" pitchFamily="34" charset="0"/>
                          <a:cs typeface="Arial" panose="020B0604020202020204" pitchFamily="34" charset="0"/>
                        </a:rPr>
                        <a:t>Gas Replacement Readings </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SDES</a:t>
                      </a:r>
                    </a:p>
                    <a:p>
                      <a:pPr algn="l"/>
                      <a:endParaRPr lang="en-GB" sz="900" kern="1200">
                        <a:solidFill>
                          <a:srgbClr val="3C3C3B"/>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123053607"/>
                  </a:ext>
                </a:extLst>
              </a:tr>
              <a:tr h="771197">
                <a:tc>
                  <a:txBody>
                    <a:bodyPr/>
                    <a:lstStyle/>
                    <a:p>
                      <a:pPr algn="l"/>
                      <a:r>
                        <a:rPr lang="en-GB" sz="900">
                          <a:latin typeface="Arial" panose="020B0604020202020204" pitchFamily="34" charset="0"/>
                          <a:cs typeface="Arial" panose="020B0604020202020204" pitchFamily="34" charset="0"/>
                        </a:rPr>
                        <a:t>9.11.14</a:t>
                      </a:r>
                    </a:p>
                  </a:txBody>
                  <a:tcPr/>
                </a:tc>
                <a:tc>
                  <a:txBody>
                    <a:bodyPr/>
                    <a:lstStyle/>
                    <a:p>
                      <a:pPr algn="l"/>
                      <a:r>
                        <a:rPr lang="en-GB" sz="900">
                          <a:latin typeface="Arial" panose="020B0604020202020204" pitchFamily="34" charset="0"/>
                          <a:cs typeface="Arial" panose="020B0604020202020204" pitchFamily="34" charset="0"/>
                        </a:rPr>
                        <a:t>For gas only, where 9.11.13 applies and within 5 WDs.</a:t>
                      </a:r>
                    </a:p>
                  </a:txBody>
                  <a:tcPr/>
                </a:tc>
                <a:tc>
                  <a:txBody>
                    <a:bodyPr/>
                    <a:lstStyle/>
                    <a:p>
                      <a:pPr algn="l"/>
                      <a:r>
                        <a:rPr lang="en-GB" sz="900" kern="1200" dirty="0">
                          <a:solidFill>
                            <a:srgbClr val="3C3C3B"/>
                          </a:solidFill>
                          <a:latin typeface="Arial" panose="020B0604020202020204" pitchFamily="34" charset="0"/>
                          <a:ea typeface="+mn-ea"/>
                          <a:cs typeface="Arial" panose="020B0604020202020204" pitchFamily="34" charset="0"/>
                        </a:rPr>
                        <a:t>S</a:t>
                      </a:r>
                      <a:r>
                        <a:rPr lang="en-GB" sz="900" dirty="0">
                          <a:latin typeface="Arial" panose="020B0604020202020204" pitchFamily="34" charset="0"/>
                          <a:cs typeface="Arial" panose="020B0604020202020204" pitchFamily="34" charset="0"/>
                        </a:rPr>
                        <a:t>ubmit the replacement Meter Reading(s).</a:t>
                      </a:r>
                      <a:endParaRPr lang="en-GB" sz="900" kern="1200" dirty="0">
                        <a:solidFill>
                          <a:srgbClr val="3C3C3B"/>
                        </a:solidFill>
                        <a:latin typeface="Arial" panose="020B0604020202020204" pitchFamily="34" charset="0"/>
                        <a:ea typeface="+mn-ea"/>
                        <a:cs typeface="Arial" panose="020B0604020202020204" pitchFamily="34" charset="0"/>
                      </a:endParaRPr>
                    </a:p>
                  </a:txBody>
                  <a:tcPr/>
                </a:tc>
                <a:tc>
                  <a:txBody>
                    <a:bodyPr/>
                    <a:lstStyle/>
                    <a:p>
                      <a:pPr algn="l"/>
                      <a:r>
                        <a:rPr lang="en-GB" sz="900" kern="1200">
                          <a:solidFill>
                            <a:srgbClr val="3C3C3B"/>
                          </a:solidFill>
                          <a:latin typeface="Arial" panose="020B0604020202020204" pitchFamily="34" charset="0"/>
                          <a:cs typeface="Arial" panose="020B0604020202020204" pitchFamily="34" charset="0"/>
                        </a:rPr>
                        <a:t>Losing Supplier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Shipper</a:t>
                      </a:r>
                    </a:p>
                  </a:txBody>
                  <a:tcPr/>
                </a:tc>
                <a:tc>
                  <a:txBody>
                    <a:bodyPr/>
                    <a:lstStyle/>
                    <a:p>
                      <a:pPr algn="l"/>
                      <a:r>
                        <a:rPr lang="en-GB" sz="900">
                          <a:latin typeface="Arial" panose="020B0604020202020204" pitchFamily="34" charset="0"/>
                          <a:cs typeface="Arial" panose="020B0604020202020204" pitchFamily="34" charset="0"/>
                        </a:rPr>
                        <a:t>In accordance with the BSC and UNC / IG T UNC</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rgbClr val="3C3C3B"/>
                          </a:solidFill>
                          <a:latin typeface="Arial" panose="020B0604020202020204" pitchFamily="34" charset="0"/>
                          <a:ea typeface="+mn-ea"/>
                          <a:cs typeface="Arial" panose="020B0604020202020204" pitchFamily="34" charset="0"/>
                        </a:rPr>
                        <a:t>N/A</a:t>
                      </a:r>
                    </a:p>
                    <a:p>
                      <a:pPr algn="l"/>
                      <a:endParaRPr lang="en-GB" sz="900" kern="1200" dirty="0">
                        <a:solidFill>
                          <a:srgbClr val="3C3C3B"/>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694255189"/>
                  </a:ext>
                </a:extLst>
              </a:tr>
            </a:tbl>
          </a:graphicData>
        </a:graphic>
      </p:graphicFrame>
      <p:cxnSp>
        <p:nvCxnSpPr>
          <p:cNvPr id="70" name="Connector: Elbow 69">
            <a:extLst>
              <a:ext uri="{FF2B5EF4-FFF2-40B4-BE49-F238E27FC236}">
                <a16:creationId xmlns:a16="http://schemas.microsoft.com/office/drawing/2014/main" id="{FD1930E8-43A2-420D-9C76-989E3DAF867C}"/>
              </a:ext>
            </a:extLst>
          </p:cNvPr>
          <p:cNvCxnSpPr>
            <a:cxnSpLocks/>
            <a:stCxn id="41" idx="0"/>
            <a:endCxn id="85" idx="2"/>
          </p:cNvCxnSpPr>
          <p:nvPr/>
        </p:nvCxnSpPr>
        <p:spPr>
          <a:xfrm rot="5400000" flipH="1" flipV="1">
            <a:off x="10284013" y="3736859"/>
            <a:ext cx="1208973" cy="36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5E76D08E-6B21-5C13-6A42-74D89DB06A1D}"/>
              </a:ext>
            </a:extLst>
          </p:cNvPr>
          <p:cNvCxnSpPr>
            <a:cxnSpLocks/>
            <a:stCxn id="11" idx="3"/>
            <a:endCxn id="44" idx="1"/>
          </p:cNvCxnSpPr>
          <p:nvPr/>
        </p:nvCxnSpPr>
        <p:spPr>
          <a:xfrm flipV="1">
            <a:off x="1791586" y="2753885"/>
            <a:ext cx="315685" cy="763485"/>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cxnSp>
        <p:nvCxnSpPr>
          <p:cNvPr id="74" name="Connector: Elbow 73">
            <a:extLst>
              <a:ext uri="{FF2B5EF4-FFF2-40B4-BE49-F238E27FC236}">
                <a16:creationId xmlns:a16="http://schemas.microsoft.com/office/drawing/2014/main" id="{292AC001-566A-F94F-1E6A-0A24DAB87C1F}"/>
              </a:ext>
            </a:extLst>
          </p:cNvPr>
          <p:cNvCxnSpPr>
            <a:cxnSpLocks/>
            <a:stCxn id="3" idx="3"/>
            <a:endCxn id="44" idx="1"/>
          </p:cNvCxnSpPr>
          <p:nvPr/>
        </p:nvCxnSpPr>
        <p:spPr>
          <a:xfrm>
            <a:off x="1791586" y="1990401"/>
            <a:ext cx="315685" cy="763484"/>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cxnSp>
        <p:nvCxnSpPr>
          <p:cNvPr id="76" name="Connector: Elbow 75">
            <a:extLst>
              <a:ext uri="{FF2B5EF4-FFF2-40B4-BE49-F238E27FC236}">
                <a16:creationId xmlns:a16="http://schemas.microsoft.com/office/drawing/2014/main" id="{5F9ABDE9-CA83-0983-4557-563AC02AC1F2}"/>
              </a:ext>
            </a:extLst>
          </p:cNvPr>
          <p:cNvCxnSpPr>
            <a:cxnSpLocks/>
          </p:cNvCxnSpPr>
          <p:nvPr/>
        </p:nvCxnSpPr>
        <p:spPr>
          <a:xfrm>
            <a:off x="3706833" y="2753885"/>
            <a:ext cx="443578" cy="54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Subtitle 2">
            <a:extLst>
              <a:ext uri="{FF2B5EF4-FFF2-40B4-BE49-F238E27FC236}">
                <a16:creationId xmlns:a16="http://schemas.microsoft.com/office/drawing/2014/main" id="{A4CD9604-E4A9-A9D9-F864-1E02B9C2BBF8}"/>
              </a:ext>
            </a:extLst>
          </p:cNvPr>
          <p:cNvSpPr txBox="1">
            <a:spLocks/>
          </p:cNvSpPr>
          <p:nvPr/>
        </p:nvSpPr>
        <p:spPr>
          <a:xfrm>
            <a:off x="3028805" y="4080265"/>
            <a:ext cx="392919" cy="287348"/>
          </a:xfrm>
          <a:prstGeom prst="rect">
            <a:avLst/>
          </a:prstGeom>
          <a:ln>
            <a:noFill/>
          </a:ln>
        </p:spPr>
        <p:style>
          <a:lnRef idx="2">
            <a:schemeClr val="accent3"/>
          </a:lnRef>
          <a:fillRef idx="1">
            <a:schemeClr val="lt1"/>
          </a:fillRef>
          <a:effectRef idx="0">
            <a:schemeClr val="accent3"/>
          </a:effectRef>
          <a:fontRef idx="minor">
            <a:schemeClr val="dk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latin typeface="Arial" panose="020B0604020202020204" pitchFamily="34" charset="0"/>
                <a:cs typeface="Arial" panose="020B0604020202020204" pitchFamily="34" charset="0"/>
              </a:rPr>
              <a:t>No</a:t>
            </a:r>
          </a:p>
        </p:txBody>
      </p:sp>
      <p:sp>
        <p:nvSpPr>
          <p:cNvPr id="78" name="Subtitle 2">
            <a:extLst>
              <a:ext uri="{FF2B5EF4-FFF2-40B4-BE49-F238E27FC236}">
                <a16:creationId xmlns:a16="http://schemas.microsoft.com/office/drawing/2014/main" id="{B1BAAD26-835E-B967-1107-279032295A6B}"/>
              </a:ext>
            </a:extLst>
          </p:cNvPr>
          <p:cNvSpPr txBox="1">
            <a:spLocks/>
          </p:cNvSpPr>
          <p:nvPr/>
        </p:nvSpPr>
        <p:spPr>
          <a:xfrm>
            <a:off x="3655600" y="2374277"/>
            <a:ext cx="392919" cy="287348"/>
          </a:xfrm>
          <a:prstGeom prst="rect">
            <a:avLst/>
          </a:prstGeom>
          <a:ln>
            <a:noFill/>
          </a:ln>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latin typeface="Arial" panose="020B0604020202020204" pitchFamily="34" charset="0"/>
                <a:cs typeface="Arial" panose="020B0604020202020204" pitchFamily="34" charset="0"/>
              </a:rPr>
              <a:t>Yes</a:t>
            </a:r>
          </a:p>
        </p:txBody>
      </p:sp>
      <p:sp>
        <p:nvSpPr>
          <p:cNvPr id="79" name="Subtitle 2">
            <a:extLst>
              <a:ext uri="{FF2B5EF4-FFF2-40B4-BE49-F238E27FC236}">
                <a16:creationId xmlns:a16="http://schemas.microsoft.com/office/drawing/2014/main" id="{F4082B6A-8E01-30E7-182A-D5BBE10D9105}"/>
              </a:ext>
            </a:extLst>
          </p:cNvPr>
          <p:cNvSpPr txBox="1">
            <a:spLocks/>
          </p:cNvSpPr>
          <p:nvPr/>
        </p:nvSpPr>
        <p:spPr>
          <a:xfrm>
            <a:off x="7417959" y="3230022"/>
            <a:ext cx="392919" cy="28734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latin typeface="Arial" panose="020B0604020202020204" pitchFamily="34" charset="0"/>
                <a:cs typeface="Arial" panose="020B0604020202020204" pitchFamily="34" charset="0"/>
              </a:rPr>
              <a:t>No</a:t>
            </a:r>
          </a:p>
        </p:txBody>
      </p:sp>
      <p:sp>
        <p:nvSpPr>
          <p:cNvPr id="80" name="Subtitle 2">
            <a:extLst>
              <a:ext uri="{FF2B5EF4-FFF2-40B4-BE49-F238E27FC236}">
                <a16:creationId xmlns:a16="http://schemas.microsoft.com/office/drawing/2014/main" id="{F02CD9EA-C174-F44F-F857-8E152EACF7D7}"/>
              </a:ext>
            </a:extLst>
          </p:cNvPr>
          <p:cNvSpPr txBox="1">
            <a:spLocks/>
          </p:cNvSpPr>
          <p:nvPr/>
        </p:nvSpPr>
        <p:spPr>
          <a:xfrm>
            <a:off x="7832008" y="2296469"/>
            <a:ext cx="392919" cy="28734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latin typeface="Arial" panose="020B0604020202020204" pitchFamily="34" charset="0"/>
                <a:cs typeface="Arial" panose="020B0604020202020204" pitchFamily="34" charset="0"/>
              </a:rPr>
              <a:t>Yes</a:t>
            </a:r>
          </a:p>
        </p:txBody>
      </p:sp>
      <p:sp>
        <p:nvSpPr>
          <p:cNvPr id="84" name="Subtitle 2">
            <a:extLst>
              <a:ext uri="{FF2B5EF4-FFF2-40B4-BE49-F238E27FC236}">
                <a16:creationId xmlns:a16="http://schemas.microsoft.com/office/drawing/2014/main" id="{BEDD79A5-38AB-76F9-555D-F82B5DC074CD}"/>
              </a:ext>
            </a:extLst>
          </p:cNvPr>
          <p:cNvSpPr txBox="1">
            <a:spLocks/>
          </p:cNvSpPr>
          <p:nvPr/>
        </p:nvSpPr>
        <p:spPr>
          <a:xfrm>
            <a:off x="4262720" y="1304761"/>
            <a:ext cx="1426515" cy="7081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Once identified this request is within 5WD</a:t>
            </a:r>
          </a:p>
          <a:p>
            <a:pPr marL="0" indent="0">
              <a:buNone/>
            </a:pPr>
            <a:r>
              <a:rPr lang="en-GB" sz="1100">
                <a:solidFill>
                  <a:schemeClr val="bg1"/>
                </a:solidFill>
                <a:latin typeface="Arial" panose="020B0604020202020204" pitchFamily="34" charset="0"/>
                <a:cs typeface="Arial" panose="020B0604020202020204" pitchFamily="34" charset="0"/>
              </a:rPr>
              <a:t>Use SAR / D300</a:t>
            </a:r>
          </a:p>
        </p:txBody>
      </p:sp>
      <p:sp>
        <p:nvSpPr>
          <p:cNvPr id="85" name="Rectangle: Rounded Corners 84">
            <a:extLst>
              <a:ext uri="{FF2B5EF4-FFF2-40B4-BE49-F238E27FC236}">
                <a16:creationId xmlns:a16="http://schemas.microsoft.com/office/drawing/2014/main" id="{15EE35C1-8361-EBDF-5710-83AE3228C76A}"/>
              </a:ext>
            </a:extLst>
          </p:cNvPr>
          <p:cNvSpPr/>
          <p:nvPr/>
        </p:nvSpPr>
        <p:spPr>
          <a:xfrm>
            <a:off x="9905698" y="2373559"/>
            <a:ext cx="1969282" cy="760652"/>
          </a:xfrm>
          <a:prstGeom prst="round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algn="ctr"/>
            <a:r>
              <a:rPr lang="en-GB"/>
              <a:t>Tell the other supplier, DC and Shipper</a:t>
            </a:r>
          </a:p>
        </p:txBody>
      </p:sp>
      <p:sp>
        <p:nvSpPr>
          <p:cNvPr id="93" name="Subtitle 2">
            <a:extLst>
              <a:ext uri="{FF2B5EF4-FFF2-40B4-BE49-F238E27FC236}">
                <a16:creationId xmlns:a16="http://schemas.microsoft.com/office/drawing/2014/main" id="{73FE3480-3D73-4CF3-03B5-8CF451857B37}"/>
              </a:ext>
            </a:extLst>
          </p:cNvPr>
          <p:cNvSpPr txBox="1">
            <a:spLocks/>
          </p:cNvSpPr>
          <p:nvPr/>
        </p:nvSpPr>
        <p:spPr>
          <a:xfrm>
            <a:off x="5478039" y="4628918"/>
            <a:ext cx="1235921" cy="2873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Use SAR / D300</a:t>
            </a:r>
          </a:p>
        </p:txBody>
      </p:sp>
      <p:sp>
        <p:nvSpPr>
          <p:cNvPr id="95" name="Subtitle 2">
            <a:extLst>
              <a:ext uri="{FF2B5EF4-FFF2-40B4-BE49-F238E27FC236}">
                <a16:creationId xmlns:a16="http://schemas.microsoft.com/office/drawing/2014/main" id="{1C067CD5-2C41-9F9B-22AF-50C6D1EC46B6}"/>
              </a:ext>
            </a:extLst>
          </p:cNvPr>
          <p:cNvSpPr txBox="1">
            <a:spLocks/>
          </p:cNvSpPr>
          <p:nvPr/>
        </p:nvSpPr>
        <p:spPr>
          <a:xfrm>
            <a:off x="9832285" y="5709016"/>
            <a:ext cx="1964922" cy="88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defPPr>
              <a:defRPr lang="en-US"/>
            </a:defPPr>
            <a:lvl1pPr indent="0">
              <a:lnSpc>
                <a:spcPct val="90000"/>
              </a:lnSpc>
              <a:spcBef>
                <a:spcPts val="1000"/>
              </a:spcBef>
              <a:buClr>
                <a:srgbClr val="70ADA3"/>
              </a:buClr>
              <a:buFont typeface="Arial" panose="020B0604020202020204" pitchFamily="34" charset="0"/>
              <a:buNone/>
              <a:defRPr sz="11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685800" indent="-228600">
              <a:lnSpc>
                <a:spcPct val="90000"/>
              </a:lnSpc>
              <a:spcBef>
                <a:spcPts val="500"/>
              </a:spcBef>
              <a:buClr>
                <a:srgbClr val="70ADA3"/>
              </a:buClr>
              <a:buFont typeface="Arial" panose="020B0604020202020204" pitchFamily="34" charset="0"/>
              <a:buChar char="•"/>
              <a:defRPr sz="1600">
                <a:solidFill>
                  <a:schemeClr val="tx1"/>
                </a:solidFill>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solidFill>
                  <a:schemeClr val="tx1"/>
                </a:solidFill>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solidFill>
                  <a:schemeClr val="tx1"/>
                </a:solidFill>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solidFill>
                  <a:schemeClr val="tx1"/>
                </a:solidFill>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defRPr>
                <a:solidFill>
                  <a:schemeClr val="tx1"/>
                </a:solidFill>
              </a:defRPr>
            </a:lvl6pPr>
            <a:lvl7pPr marL="2971800" indent="-228600">
              <a:lnSpc>
                <a:spcPct val="90000"/>
              </a:lnSpc>
              <a:spcBef>
                <a:spcPts val="500"/>
              </a:spcBef>
              <a:buFont typeface="Arial" panose="020B0604020202020204" pitchFamily="34" charset="0"/>
              <a:buChar char="•"/>
              <a:defRPr>
                <a:solidFill>
                  <a:schemeClr val="tx1"/>
                </a:solidFill>
              </a:defRPr>
            </a:lvl7pPr>
            <a:lvl8pPr marL="3429000" indent="-228600">
              <a:lnSpc>
                <a:spcPct val="90000"/>
              </a:lnSpc>
              <a:spcBef>
                <a:spcPts val="500"/>
              </a:spcBef>
              <a:buFont typeface="Arial" panose="020B0604020202020204" pitchFamily="34" charset="0"/>
              <a:buChar char="•"/>
              <a:defRPr>
                <a:solidFill>
                  <a:schemeClr val="tx1"/>
                </a:solidFill>
              </a:defRPr>
            </a:lvl8pPr>
            <a:lvl9pPr marL="3886200" indent="-228600">
              <a:lnSpc>
                <a:spcPct val="90000"/>
              </a:lnSpc>
              <a:spcBef>
                <a:spcPts val="500"/>
              </a:spcBef>
              <a:buFont typeface="Arial" panose="020B0604020202020204" pitchFamily="34" charset="0"/>
              <a:buChar char="•"/>
              <a:defRPr>
                <a:solidFill>
                  <a:schemeClr val="tx1"/>
                </a:solidFill>
              </a:defRPr>
            </a:lvl9pPr>
          </a:lstStyle>
          <a:p>
            <a:r>
              <a:rPr lang="en-GB"/>
              <a:t>Who calls varies.  Where they are reads, the person raising the dispute calls.  Where not it’s the gaining supplier </a:t>
            </a:r>
          </a:p>
        </p:txBody>
      </p:sp>
      <p:sp>
        <p:nvSpPr>
          <p:cNvPr id="96" name="Subtitle 2">
            <a:extLst>
              <a:ext uri="{FF2B5EF4-FFF2-40B4-BE49-F238E27FC236}">
                <a16:creationId xmlns:a16="http://schemas.microsoft.com/office/drawing/2014/main" id="{D6497386-D1CD-B59E-50C0-64FB4AF843D4}"/>
              </a:ext>
            </a:extLst>
          </p:cNvPr>
          <p:cNvSpPr txBox="1">
            <a:spLocks/>
          </p:cNvSpPr>
          <p:nvPr/>
        </p:nvSpPr>
        <p:spPr>
          <a:xfrm>
            <a:off x="8018322" y="4894489"/>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5WD</a:t>
            </a:r>
          </a:p>
        </p:txBody>
      </p:sp>
      <p:sp>
        <p:nvSpPr>
          <p:cNvPr id="102" name="Subtitle 2">
            <a:extLst>
              <a:ext uri="{FF2B5EF4-FFF2-40B4-BE49-F238E27FC236}">
                <a16:creationId xmlns:a16="http://schemas.microsoft.com/office/drawing/2014/main" id="{2A3B7480-D316-C99E-8903-5718B231C9DD}"/>
              </a:ext>
            </a:extLst>
          </p:cNvPr>
          <p:cNvSpPr txBox="1">
            <a:spLocks/>
          </p:cNvSpPr>
          <p:nvPr/>
        </p:nvSpPr>
        <p:spPr>
          <a:xfrm>
            <a:off x="1971532" y="4075335"/>
            <a:ext cx="700077" cy="2783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10 WD</a:t>
            </a:r>
          </a:p>
        </p:txBody>
      </p:sp>
      <p:sp>
        <p:nvSpPr>
          <p:cNvPr id="103" name="Subtitle 2">
            <a:extLst>
              <a:ext uri="{FF2B5EF4-FFF2-40B4-BE49-F238E27FC236}">
                <a16:creationId xmlns:a16="http://schemas.microsoft.com/office/drawing/2014/main" id="{B4F94EE9-FCAE-BFEF-FF67-764044682CB7}"/>
              </a:ext>
            </a:extLst>
          </p:cNvPr>
          <p:cNvSpPr txBox="1">
            <a:spLocks/>
          </p:cNvSpPr>
          <p:nvPr/>
        </p:nvSpPr>
        <p:spPr>
          <a:xfrm>
            <a:off x="10961666" y="3424516"/>
            <a:ext cx="1215830" cy="453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Use SAR / D300 + settlement flows</a:t>
            </a:r>
          </a:p>
        </p:txBody>
      </p:sp>
      <p:sp>
        <p:nvSpPr>
          <p:cNvPr id="113" name="Subtitle 2">
            <a:extLst>
              <a:ext uri="{FF2B5EF4-FFF2-40B4-BE49-F238E27FC236}">
                <a16:creationId xmlns:a16="http://schemas.microsoft.com/office/drawing/2014/main" id="{3F3E6512-6478-B956-1C5E-8D8826A0D894}"/>
              </a:ext>
            </a:extLst>
          </p:cNvPr>
          <p:cNvSpPr txBox="1">
            <a:spLocks/>
          </p:cNvSpPr>
          <p:nvPr/>
        </p:nvSpPr>
        <p:spPr>
          <a:xfrm>
            <a:off x="8519893" y="1970724"/>
            <a:ext cx="1215830" cy="453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Use SAR / D300 + settlement flows</a:t>
            </a:r>
          </a:p>
        </p:txBody>
      </p:sp>
      <p:sp>
        <p:nvSpPr>
          <p:cNvPr id="130" name="Subtitle 2">
            <a:extLst>
              <a:ext uri="{FF2B5EF4-FFF2-40B4-BE49-F238E27FC236}">
                <a16:creationId xmlns:a16="http://schemas.microsoft.com/office/drawing/2014/main" id="{E26658E8-73F7-21AC-9B2A-3DC96D1B1AC2}"/>
              </a:ext>
            </a:extLst>
          </p:cNvPr>
          <p:cNvSpPr txBox="1">
            <a:spLocks/>
          </p:cNvSpPr>
          <p:nvPr/>
        </p:nvSpPr>
        <p:spPr>
          <a:xfrm>
            <a:off x="6829246" y="5651730"/>
            <a:ext cx="700077" cy="2783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10 WD</a:t>
            </a:r>
          </a:p>
        </p:txBody>
      </p:sp>
      <p:sp>
        <p:nvSpPr>
          <p:cNvPr id="131" name="Subtitle 2">
            <a:extLst>
              <a:ext uri="{FF2B5EF4-FFF2-40B4-BE49-F238E27FC236}">
                <a16:creationId xmlns:a16="http://schemas.microsoft.com/office/drawing/2014/main" id="{4DD736EA-D6E4-52DC-7AAE-F7181082B541}"/>
              </a:ext>
            </a:extLst>
          </p:cNvPr>
          <p:cNvSpPr txBox="1">
            <a:spLocks/>
          </p:cNvSpPr>
          <p:nvPr/>
        </p:nvSpPr>
        <p:spPr>
          <a:xfrm>
            <a:off x="4724238" y="3276224"/>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5WD</a:t>
            </a:r>
          </a:p>
        </p:txBody>
      </p:sp>
      <p:sp>
        <p:nvSpPr>
          <p:cNvPr id="132" name="Subtitle 2">
            <a:extLst>
              <a:ext uri="{FF2B5EF4-FFF2-40B4-BE49-F238E27FC236}">
                <a16:creationId xmlns:a16="http://schemas.microsoft.com/office/drawing/2014/main" id="{5CCF4B6F-FB2F-23E5-91CA-F22B07FFD697}"/>
              </a:ext>
            </a:extLst>
          </p:cNvPr>
          <p:cNvSpPr txBox="1">
            <a:spLocks/>
          </p:cNvSpPr>
          <p:nvPr/>
        </p:nvSpPr>
        <p:spPr>
          <a:xfrm>
            <a:off x="8942070" y="2842610"/>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5WD</a:t>
            </a:r>
          </a:p>
        </p:txBody>
      </p:sp>
      <p:sp>
        <p:nvSpPr>
          <p:cNvPr id="133" name="Subtitle 2">
            <a:extLst>
              <a:ext uri="{FF2B5EF4-FFF2-40B4-BE49-F238E27FC236}">
                <a16:creationId xmlns:a16="http://schemas.microsoft.com/office/drawing/2014/main" id="{13CD9E88-0289-090B-5A42-95168A561A8C}"/>
              </a:ext>
            </a:extLst>
          </p:cNvPr>
          <p:cNvSpPr txBox="1">
            <a:spLocks/>
          </p:cNvSpPr>
          <p:nvPr/>
        </p:nvSpPr>
        <p:spPr>
          <a:xfrm>
            <a:off x="6658582" y="3301151"/>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a:solidFill>
                  <a:schemeClr val="bg1"/>
                </a:solidFill>
                <a:latin typeface="Arial" panose="020B0604020202020204" pitchFamily="34" charset="0"/>
                <a:cs typeface="Arial" panose="020B0604020202020204" pitchFamily="34" charset="0"/>
              </a:rPr>
              <a:t>5WD</a:t>
            </a:r>
          </a:p>
        </p:txBody>
      </p:sp>
      <p:sp>
        <p:nvSpPr>
          <p:cNvPr id="9" name="Subtitle 2">
            <a:extLst>
              <a:ext uri="{FF2B5EF4-FFF2-40B4-BE49-F238E27FC236}">
                <a16:creationId xmlns:a16="http://schemas.microsoft.com/office/drawing/2014/main" id="{B7B62114-5B0B-CDF7-EAE3-9344AEA4C7FF}"/>
              </a:ext>
            </a:extLst>
          </p:cNvPr>
          <p:cNvSpPr txBox="1">
            <a:spLocks/>
          </p:cNvSpPr>
          <p:nvPr/>
        </p:nvSpPr>
        <p:spPr>
          <a:xfrm>
            <a:off x="205359" y="6149071"/>
            <a:ext cx="1744069" cy="4081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defPPr>
              <a:defRPr lang="en-US"/>
            </a:defPPr>
            <a:lvl1pPr indent="0">
              <a:lnSpc>
                <a:spcPct val="90000"/>
              </a:lnSpc>
              <a:spcBef>
                <a:spcPts val="1000"/>
              </a:spcBef>
              <a:buClr>
                <a:srgbClr val="70ADA3"/>
              </a:buClr>
              <a:buFont typeface="Arial" panose="020B0604020202020204" pitchFamily="34" charset="0"/>
              <a:buNone/>
              <a:defRPr sz="11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685800" indent="-228600">
              <a:lnSpc>
                <a:spcPct val="90000"/>
              </a:lnSpc>
              <a:spcBef>
                <a:spcPts val="500"/>
              </a:spcBef>
              <a:buClr>
                <a:srgbClr val="70ADA3"/>
              </a:buClr>
              <a:buFont typeface="Arial" panose="020B0604020202020204" pitchFamily="34" charset="0"/>
              <a:buChar char="•"/>
              <a:defRPr sz="1600">
                <a:solidFill>
                  <a:schemeClr val="tx1"/>
                </a:solidFill>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solidFill>
                  <a:schemeClr val="tx1"/>
                </a:solidFill>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solidFill>
                  <a:schemeClr val="tx1"/>
                </a:solidFill>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solidFill>
                  <a:schemeClr val="tx1"/>
                </a:solidFill>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defRPr>
                <a:solidFill>
                  <a:schemeClr val="tx1"/>
                </a:solidFill>
              </a:defRPr>
            </a:lvl6pPr>
            <a:lvl7pPr marL="2971800" indent="-228600">
              <a:lnSpc>
                <a:spcPct val="90000"/>
              </a:lnSpc>
              <a:spcBef>
                <a:spcPts val="500"/>
              </a:spcBef>
              <a:buFont typeface="Arial" panose="020B0604020202020204" pitchFamily="34" charset="0"/>
              <a:buChar char="•"/>
              <a:defRPr>
                <a:solidFill>
                  <a:schemeClr val="tx1"/>
                </a:solidFill>
              </a:defRPr>
            </a:lvl7pPr>
            <a:lvl8pPr marL="3429000" indent="-228600">
              <a:lnSpc>
                <a:spcPct val="90000"/>
              </a:lnSpc>
              <a:spcBef>
                <a:spcPts val="500"/>
              </a:spcBef>
              <a:buFont typeface="Arial" panose="020B0604020202020204" pitchFamily="34" charset="0"/>
              <a:buChar char="•"/>
              <a:defRPr>
                <a:solidFill>
                  <a:schemeClr val="tx1"/>
                </a:solidFill>
              </a:defRPr>
            </a:lvl8pPr>
            <a:lvl9pPr marL="3886200" indent="-228600">
              <a:lnSpc>
                <a:spcPct val="90000"/>
              </a:lnSpc>
              <a:spcBef>
                <a:spcPts val="500"/>
              </a:spcBef>
              <a:buFont typeface="Arial" panose="020B0604020202020204" pitchFamily="34" charset="0"/>
              <a:buChar char="•"/>
              <a:defRPr>
                <a:solidFill>
                  <a:schemeClr val="tx1"/>
                </a:solidFill>
              </a:defRPr>
            </a:lvl9pPr>
          </a:lstStyle>
          <a:p>
            <a:r>
              <a:rPr lang="en-GB"/>
              <a:t>D flows are for electricity SAR flows for gas</a:t>
            </a:r>
          </a:p>
        </p:txBody>
      </p:sp>
    </p:spTree>
    <p:extLst>
      <p:ext uri="{BB962C8B-B14F-4D97-AF65-F5344CB8AC3E}">
        <p14:creationId xmlns:p14="http://schemas.microsoft.com/office/powerpoint/2010/main" val="29904739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8602981" y="7567843"/>
            <a:ext cx="3227061" cy="1071446"/>
          </a:xfrm>
          <a:custGeom>
            <a:avLst/>
            <a:gdLst>
              <a:gd name="T0" fmla="*/ 0 w 2283"/>
              <a:gd name="T1" fmla="*/ 378 h 758"/>
              <a:gd name="T2" fmla="*/ 217 w 2283"/>
              <a:gd name="T3" fmla="*/ 758 h 758"/>
              <a:gd name="T4" fmla="*/ 2066 w 2283"/>
              <a:gd name="T5" fmla="*/ 758 h 758"/>
              <a:gd name="T6" fmla="*/ 2283 w 2283"/>
              <a:gd name="T7" fmla="*/ 378 h 758"/>
              <a:gd name="T8" fmla="*/ 2066 w 2283"/>
              <a:gd name="T9" fmla="*/ 0 h 758"/>
              <a:gd name="T10" fmla="*/ 217 w 2283"/>
              <a:gd name="T11" fmla="*/ 0 h 758"/>
              <a:gd name="T12" fmla="*/ 0 w 2283"/>
              <a:gd name="T13" fmla="*/ 378 h 758"/>
            </a:gdLst>
            <a:ahLst/>
            <a:cxnLst>
              <a:cxn ang="0">
                <a:pos x="T0" y="T1"/>
              </a:cxn>
              <a:cxn ang="0">
                <a:pos x="T2" y="T3"/>
              </a:cxn>
              <a:cxn ang="0">
                <a:pos x="T4" y="T5"/>
              </a:cxn>
              <a:cxn ang="0">
                <a:pos x="T6" y="T7"/>
              </a:cxn>
              <a:cxn ang="0">
                <a:pos x="T8" y="T9"/>
              </a:cxn>
              <a:cxn ang="0">
                <a:pos x="T10" y="T11"/>
              </a:cxn>
              <a:cxn ang="0">
                <a:pos x="T12" y="T13"/>
              </a:cxn>
            </a:cxnLst>
            <a:rect l="0" t="0" r="r" b="b"/>
            <a:pathLst>
              <a:path w="2283" h="758">
                <a:moveTo>
                  <a:pt x="0" y="378"/>
                </a:moveTo>
                <a:lnTo>
                  <a:pt x="217" y="758"/>
                </a:lnTo>
                <a:lnTo>
                  <a:pt x="2066" y="758"/>
                </a:lnTo>
                <a:lnTo>
                  <a:pt x="2283" y="378"/>
                </a:lnTo>
                <a:lnTo>
                  <a:pt x="2066" y="0"/>
                </a:lnTo>
                <a:lnTo>
                  <a:pt x="217"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p:cNvSpPr>
            <a:spLocks/>
          </p:cNvSpPr>
          <p:nvPr/>
        </p:nvSpPr>
        <p:spPr bwMode="auto">
          <a:xfrm>
            <a:off x="7615111" y="8732676"/>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34184" y="347402"/>
            <a:ext cx="8267336" cy="1163455"/>
          </a:xfrm>
        </p:spPr>
        <p:txBody>
          <a:bodyPr>
            <a:normAutofit/>
          </a:bodyPr>
          <a:lstStyle/>
          <a:p>
            <a:pPr algn="l"/>
            <a:r>
              <a:rPr lang="en-US" sz="2800">
                <a:solidFill>
                  <a:schemeClr val="accent3"/>
                </a:solidFill>
              </a:rPr>
              <a:t>Specific gas process following resolution</a:t>
            </a:r>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 Agree a Switch Meter Reading where no actual or estimated Switch Meter Reading has been obtained; </a:t>
            </a:r>
            <a:endParaRPr lang="en-US" sz="1000">
              <a:solidFill>
                <a:schemeClr val="tx1"/>
              </a:solidFill>
              <a:latin typeface="Arial" panose="020B0604020202020204" pitchFamily="34" charset="0"/>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GB" sz="1000">
                <a:solidFill>
                  <a:schemeClr val="tx1"/>
                </a:solidFill>
                <a:latin typeface="Arial" panose="020B0604020202020204" pitchFamily="34" charset="0"/>
                <a:cs typeface="Arial" panose="020B0604020202020204" pitchFamily="34" charset="0"/>
              </a:rPr>
              <a:t>Agree an alternative Switch Meter Reading where the original Switch Meter Reading is being disputed.</a:t>
            </a:r>
            <a:endParaRPr lang="en-US" sz="1000">
              <a:solidFill>
                <a:schemeClr val="tx1"/>
              </a:solidFill>
              <a:latin typeface="Arial" panose="020B0604020202020204" pitchFamily="34" charset="0"/>
              <a:cs typeface="Arial" panose="020B0604020202020204" pitchFamily="34" charset="0"/>
            </a:endParaRPr>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endParaRPr lang="en-GB" sz="1050" b="1">
              <a:solidFill>
                <a:schemeClr val="bg1"/>
              </a:solidFill>
              <a:latin typeface="Arial" panose="020B0604020202020204" pitchFamily="34" charset="0"/>
              <a:cs typeface="Arial" panose="020B0604020202020204" pitchFamily="34" charset="0"/>
            </a:endParaRPr>
          </a:p>
          <a:p>
            <a:pPr marL="0" indent="0" algn="ctr">
              <a:buNone/>
            </a:pPr>
            <a:r>
              <a:rPr lang="en-GB" sz="1050" b="1">
                <a:solidFill>
                  <a:schemeClr val="bg1"/>
                </a:solidFill>
                <a:latin typeface="Arial" panose="020B0604020202020204" pitchFamily="34" charset="0"/>
                <a:cs typeface="Arial" panose="020B0604020202020204" pitchFamily="34" charset="0"/>
              </a:rPr>
              <a:t>Where the Consumer is disputing the Switch Meter Reading, the Energy Supplier shall endeavour to reach an agreement with the Consumer without invoking this disputes process.</a:t>
            </a:r>
          </a:p>
          <a:p>
            <a:pPr marL="0" indent="0" algn="ctr">
              <a:buNone/>
            </a:pPr>
            <a:r>
              <a:rPr lang="en-GB" sz="1050" b="1">
                <a:solidFill>
                  <a:schemeClr val="bg1"/>
                </a:solidFill>
                <a:latin typeface="Arial" panose="020B0604020202020204" pitchFamily="34" charset="0"/>
                <a:cs typeface="Arial" panose="020B0604020202020204" pitchFamily="34" charset="0"/>
              </a:rPr>
              <a:t>This area has potential for revision and to be included in guidance to provide.</a:t>
            </a:r>
          </a:p>
        </p:txBody>
      </p:sp>
      <p:sp>
        <p:nvSpPr>
          <p:cNvPr id="9" name="Rounded Rectangle 52">
            <a:extLst>
              <a:ext uri="{FF2B5EF4-FFF2-40B4-BE49-F238E27FC236}">
                <a16:creationId xmlns:a16="http://schemas.microsoft.com/office/drawing/2014/main" id="{4B4FDDB8-8FC2-BDD5-B572-27654E76BE15}"/>
              </a:ext>
            </a:extLst>
          </p:cNvPr>
          <p:cNvSpPr/>
          <p:nvPr/>
        </p:nvSpPr>
        <p:spPr>
          <a:xfrm>
            <a:off x="1604437" y="2387903"/>
            <a:ext cx="8978402" cy="1163456"/>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indent="-285750" algn="ctr">
              <a:buFont typeface="Wingdings" panose="05000000000000000000" pitchFamily="2" charset="2"/>
              <a:buChar char="ü"/>
            </a:pPr>
            <a:r>
              <a:rPr lang="en-US" b="1" dirty="0">
                <a:solidFill>
                  <a:schemeClr val="tx1"/>
                </a:solidFill>
              </a:rPr>
              <a:t>If after resolution a gas reading its possible the CDSP may not accept the reading</a:t>
            </a:r>
          </a:p>
          <a:p>
            <a:pPr marL="285750" indent="-285750" algn="ctr">
              <a:buFont typeface="Wingdings" panose="05000000000000000000" pitchFamily="2" charset="2"/>
              <a:buChar char="ü"/>
            </a:pPr>
            <a:r>
              <a:rPr lang="en-US" b="1" dirty="0">
                <a:solidFill>
                  <a:schemeClr val="tx1"/>
                </a:solidFill>
              </a:rPr>
              <a:t>If so the gaining supplier requests the replacement of the read by the losing supplier on SDEP</a:t>
            </a:r>
          </a:p>
          <a:p>
            <a:pPr marL="285750" indent="-285750" algn="ctr">
              <a:buFont typeface="Wingdings" panose="05000000000000000000" pitchFamily="2" charset="2"/>
              <a:buChar char="ü"/>
            </a:pPr>
            <a:r>
              <a:rPr lang="en-US" b="1" dirty="0">
                <a:solidFill>
                  <a:schemeClr val="tx1"/>
                </a:solidFill>
              </a:rPr>
              <a:t>This needs to take place within 5WD, so the losing supplier must update the shipper</a:t>
            </a:r>
          </a:p>
        </p:txBody>
      </p:sp>
      <p:sp>
        <p:nvSpPr>
          <p:cNvPr id="11" name="TextBox 10">
            <a:extLst>
              <a:ext uri="{FF2B5EF4-FFF2-40B4-BE49-F238E27FC236}">
                <a16:creationId xmlns:a16="http://schemas.microsoft.com/office/drawing/2014/main" id="{1A89B249-D7A9-9D0F-1D2A-665382A6E3F3}"/>
              </a:ext>
            </a:extLst>
          </p:cNvPr>
          <p:cNvSpPr txBox="1"/>
          <p:nvPr/>
        </p:nvSpPr>
        <p:spPr>
          <a:xfrm>
            <a:off x="567988" y="4611179"/>
            <a:ext cx="11051300" cy="590931"/>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
                <a:srgbClr val="70ADA3"/>
              </a:buClr>
              <a:buSzTx/>
              <a:tabLst/>
              <a:defRPr/>
            </a:pPr>
            <a:r>
              <a:rPr lang="en-GB" sz="1800" dirty="0">
                <a:latin typeface="Arial" panose="020B0604020202020204" pitchFamily="34" charset="0"/>
                <a:cs typeface="Arial" panose="020B0604020202020204" pitchFamily="34" charset="0"/>
              </a:rPr>
              <a:t>Full details of the full switch meter process are included in </a:t>
            </a:r>
            <a:r>
              <a:rPr lang="en-GB" dirty="0">
                <a:latin typeface="Arial" panose="020B0604020202020204" pitchFamily="34" charset="0"/>
                <a:cs typeface="Arial" panose="020B0604020202020204" pitchFamily="34" charset="0"/>
              </a:rPr>
              <a:t>Schedule 30 which you can get to following this </a:t>
            </a:r>
            <a:r>
              <a:rPr lang="en-GB" sz="1800" dirty="0">
                <a:latin typeface="Arial" panose="020B0604020202020204" pitchFamily="34" charset="0"/>
                <a:cs typeface="Arial" panose="020B0604020202020204" pitchFamily="34" charset="0"/>
                <a:hlinkClick r:id="rId3"/>
              </a:rPr>
              <a:t>link</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5627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2822713" y="2766219"/>
            <a:ext cx="8458199" cy="1325563"/>
          </a:xfrm>
        </p:spPr>
        <p:txBody>
          <a:bodyPr/>
          <a:lstStyle/>
          <a:p>
            <a:r>
              <a:rPr lang="en-GB" dirty="0"/>
              <a:t>Top tips to Drive your performance</a:t>
            </a:r>
          </a:p>
        </p:txBody>
      </p:sp>
    </p:spTree>
    <p:extLst>
      <p:ext uri="{BB962C8B-B14F-4D97-AF65-F5344CB8AC3E}">
        <p14:creationId xmlns:p14="http://schemas.microsoft.com/office/powerpoint/2010/main" val="2386782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a:t>What can you </a:t>
            </a:r>
            <a:r>
              <a:rPr lang="en-GB" u="sng" dirty="0"/>
              <a:t>proactively</a:t>
            </a:r>
            <a:r>
              <a:rPr lang="en-GB" dirty="0"/>
              <a:t> do to improve your performance?</a:t>
            </a:r>
          </a:p>
        </p:txBody>
      </p:sp>
      <p:sp>
        <p:nvSpPr>
          <p:cNvPr id="95" name="object 5">
            <a:extLst>
              <a:ext uri="{FF2B5EF4-FFF2-40B4-BE49-F238E27FC236}">
                <a16:creationId xmlns:a16="http://schemas.microsoft.com/office/drawing/2014/main" id="{32DDA69A-821F-434D-B4CC-75E5BC9BE652}"/>
              </a:ext>
            </a:extLst>
          </p:cNvPr>
          <p:cNvSpPr txBox="1"/>
          <p:nvPr/>
        </p:nvSpPr>
        <p:spPr>
          <a:xfrm>
            <a:off x="2239152" y="4658666"/>
            <a:ext cx="3215974" cy="166712"/>
          </a:xfrm>
          <a:prstGeom prst="rect">
            <a:avLst/>
          </a:prstGeom>
        </p:spPr>
        <p:txBody>
          <a:bodyPr vert="horz" wrap="square" lIns="0" tIns="12700" rIns="0" bIns="0" rtlCol="0">
            <a:spAutoFit/>
          </a:bodyPr>
          <a:lstStyle/>
          <a:p>
            <a:pPr marL="598805" marR="0" lvl="0" indent="0" algn="l"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5" normalizeH="0" baseline="0" noProof="0" dirty="0">
                <a:ln>
                  <a:noFill/>
                </a:ln>
                <a:solidFill>
                  <a:prstClr val="black"/>
                </a:solidFill>
                <a:effectLst/>
                <a:uLnTx/>
                <a:uFillTx/>
                <a:latin typeface="Open Sans"/>
                <a:ea typeface="+mn-ea"/>
                <a:cs typeface="Open Sans"/>
              </a:rPr>
              <a:t>Monitor SDEP Daily </a:t>
            </a:r>
            <a:endParaRPr kumimoji="0" sz="1000" b="0" i="0" u="none" strike="noStrike" kern="1200" cap="none" spc="0" normalizeH="0" baseline="0" noProof="0" dirty="0">
              <a:ln>
                <a:noFill/>
              </a:ln>
              <a:solidFill>
                <a:prstClr val="black"/>
              </a:solidFill>
              <a:effectLst/>
              <a:uLnTx/>
              <a:uFillTx/>
              <a:latin typeface="Open Sans"/>
              <a:ea typeface="+mn-ea"/>
              <a:cs typeface="Open Sans"/>
            </a:endParaRPr>
          </a:p>
        </p:txBody>
      </p:sp>
      <p:sp>
        <p:nvSpPr>
          <p:cNvPr id="97" name="object 7">
            <a:extLst>
              <a:ext uri="{FF2B5EF4-FFF2-40B4-BE49-F238E27FC236}">
                <a16:creationId xmlns:a16="http://schemas.microsoft.com/office/drawing/2014/main" id="{FFE8838F-19A6-4438-A5E6-522583ECB4DF}"/>
              </a:ext>
            </a:extLst>
          </p:cNvPr>
          <p:cNvSpPr txBox="1"/>
          <p:nvPr/>
        </p:nvSpPr>
        <p:spPr>
          <a:xfrm>
            <a:off x="7531851" y="4594530"/>
            <a:ext cx="1861820" cy="474489"/>
          </a:xfrm>
          <a:prstGeom prst="rect">
            <a:avLst/>
          </a:prstGeom>
        </p:spPr>
        <p:txBody>
          <a:bodyPr vert="horz" wrap="square" lIns="0" tIns="12700" rIns="0" bIns="0" rtlCol="0">
            <a:spAutoFit/>
          </a:bodyPr>
          <a:lstStyle/>
          <a:p>
            <a:pPr marL="17145" marR="0" lvl="0" indent="0" algn="ctr"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10" normalizeH="0" baseline="0" noProof="0" dirty="0">
                <a:ln>
                  <a:noFill/>
                </a:ln>
                <a:solidFill>
                  <a:prstClr val="black"/>
                </a:solidFill>
                <a:effectLst/>
                <a:uLnTx/>
                <a:uFillTx/>
                <a:latin typeface="Open Sans"/>
                <a:ea typeface="+mn-ea"/>
                <a:cs typeface="Open Sans"/>
              </a:rPr>
              <a:t>Review your Performance Assurance Risk Dashboard via REC portal </a:t>
            </a:r>
            <a:endParaRPr kumimoji="0" sz="1000" b="0" i="0" u="none" strike="noStrike" kern="1200" cap="none" spc="0" normalizeH="0" baseline="0" noProof="0" dirty="0">
              <a:ln>
                <a:noFill/>
              </a:ln>
              <a:solidFill>
                <a:prstClr val="black"/>
              </a:solidFill>
              <a:effectLst/>
              <a:uLnTx/>
              <a:uFillTx/>
              <a:latin typeface="Open Sans"/>
              <a:ea typeface="+mn-ea"/>
              <a:cs typeface="Open Sans"/>
            </a:endParaRPr>
          </a:p>
        </p:txBody>
      </p:sp>
      <p:sp>
        <p:nvSpPr>
          <p:cNvPr id="98" name="object 8">
            <a:extLst>
              <a:ext uri="{FF2B5EF4-FFF2-40B4-BE49-F238E27FC236}">
                <a16:creationId xmlns:a16="http://schemas.microsoft.com/office/drawing/2014/main" id="{923727B3-0608-4259-8EA2-E7C502B7844B}"/>
              </a:ext>
            </a:extLst>
          </p:cNvPr>
          <p:cNvSpPr/>
          <p:nvPr/>
        </p:nvSpPr>
        <p:spPr>
          <a:xfrm>
            <a:off x="2331399" y="1687628"/>
            <a:ext cx="2146300" cy="2146300"/>
          </a:xfrm>
          <a:custGeom>
            <a:avLst/>
            <a:gdLst/>
            <a:ahLst/>
            <a:cxnLst/>
            <a:rect l="l" t="t" r="r" b="b"/>
            <a:pathLst>
              <a:path w="2146300" h="2146300">
                <a:moveTo>
                  <a:pt x="1072896" y="0"/>
                </a:moveTo>
                <a:lnTo>
                  <a:pt x="1025102" y="1045"/>
                </a:lnTo>
                <a:lnTo>
                  <a:pt x="977843" y="4152"/>
                </a:lnTo>
                <a:lnTo>
                  <a:pt x="931164" y="9276"/>
                </a:lnTo>
                <a:lnTo>
                  <a:pt x="885108" y="16375"/>
                </a:lnTo>
                <a:lnTo>
                  <a:pt x="839718" y="25405"/>
                </a:lnTo>
                <a:lnTo>
                  <a:pt x="795039" y="36322"/>
                </a:lnTo>
                <a:lnTo>
                  <a:pt x="751112" y="49082"/>
                </a:lnTo>
                <a:lnTo>
                  <a:pt x="707984" y="63643"/>
                </a:lnTo>
                <a:lnTo>
                  <a:pt x="665696" y="79959"/>
                </a:lnTo>
                <a:lnTo>
                  <a:pt x="624292" y="97989"/>
                </a:lnTo>
                <a:lnTo>
                  <a:pt x="583816" y="117687"/>
                </a:lnTo>
                <a:lnTo>
                  <a:pt x="544312" y="139011"/>
                </a:lnTo>
                <a:lnTo>
                  <a:pt x="505823" y="161917"/>
                </a:lnTo>
                <a:lnTo>
                  <a:pt x="468393" y="186361"/>
                </a:lnTo>
                <a:lnTo>
                  <a:pt x="432065" y="212301"/>
                </a:lnTo>
                <a:lnTo>
                  <a:pt x="396884" y="239691"/>
                </a:lnTo>
                <a:lnTo>
                  <a:pt x="362892" y="268489"/>
                </a:lnTo>
                <a:lnTo>
                  <a:pt x="330133" y="298650"/>
                </a:lnTo>
                <a:lnTo>
                  <a:pt x="298650" y="330133"/>
                </a:lnTo>
                <a:lnTo>
                  <a:pt x="268489" y="362892"/>
                </a:lnTo>
                <a:lnTo>
                  <a:pt x="239691" y="396884"/>
                </a:lnTo>
                <a:lnTo>
                  <a:pt x="212301" y="432065"/>
                </a:lnTo>
                <a:lnTo>
                  <a:pt x="186361" y="468393"/>
                </a:lnTo>
                <a:lnTo>
                  <a:pt x="161917" y="505823"/>
                </a:lnTo>
                <a:lnTo>
                  <a:pt x="139011" y="544312"/>
                </a:lnTo>
                <a:lnTo>
                  <a:pt x="117687" y="583816"/>
                </a:lnTo>
                <a:lnTo>
                  <a:pt x="97989" y="624292"/>
                </a:lnTo>
                <a:lnTo>
                  <a:pt x="79959" y="665696"/>
                </a:lnTo>
                <a:lnTo>
                  <a:pt x="63643" y="707984"/>
                </a:lnTo>
                <a:lnTo>
                  <a:pt x="49082" y="751112"/>
                </a:lnTo>
                <a:lnTo>
                  <a:pt x="36322" y="795039"/>
                </a:lnTo>
                <a:lnTo>
                  <a:pt x="25405" y="839718"/>
                </a:lnTo>
                <a:lnTo>
                  <a:pt x="16375" y="885108"/>
                </a:lnTo>
                <a:lnTo>
                  <a:pt x="9276" y="931164"/>
                </a:lnTo>
                <a:lnTo>
                  <a:pt x="4152" y="977843"/>
                </a:lnTo>
                <a:lnTo>
                  <a:pt x="1045" y="1025102"/>
                </a:lnTo>
                <a:lnTo>
                  <a:pt x="0" y="1072896"/>
                </a:lnTo>
                <a:lnTo>
                  <a:pt x="1045" y="1120689"/>
                </a:lnTo>
                <a:lnTo>
                  <a:pt x="4152" y="1167948"/>
                </a:lnTo>
                <a:lnTo>
                  <a:pt x="9276" y="1214627"/>
                </a:lnTo>
                <a:lnTo>
                  <a:pt x="16375" y="1260683"/>
                </a:lnTo>
                <a:lnTo>
                  <a:pt x="25405" y="1306073"/>
                </a:lnTo>
                <a:lnTo>
                  <a:pt x="36322" y="1350752"/>
                </a:lnTo>
                <a:lnTo>
                  <a:pt x="49082" y="1394679"/>
                </a:lnTo>
                <a:lnTo>
                  <a:pt x="63643" y="1437807"/>
                </a:lnTo>
                <a:lnTo>
                  <a:pt x="79959" y="1480095"/>
                </a:lnTo>
                <a:lnTo>
                  <a:pt x="97989" y="1521499"/>
                </a:lnTo>
                <a:lnTo>
                  <a:pt x="117687" y="1561975"/>
                </a:lnTo>
                <a:lnTo>
                  <a:pt x="139011" y="1601479"/>
                </a:lnTo>
                <a:lnTo>
                  <a:pt x="161917" y="1639968"/>
                </a:lnTo>
                <a:lnTo>
                  <a:pt x="186361" y="1677398"/>
                </a:lnTo>
                <a:lnTo>
                  <a:pt x="212301" y="1713726"/>
                </a:lnTo>
                <a:lnTo>
                  <a:pt x="239691" y="1748907"/>
                </a:lnTo>
                <a:lnTo>
                  <a:pt x="268489" y="1782899"/>
                </a:lnTo>
                <a:lnTo>
                  <a:pt x="298650" y="1815658"/>
                </a:lnTo>
                <a:lnTo>
                  <a:pt x="330133" y="1847141"/>
                </a:lnTo>
                <a:lnTo>
                  <a:pt x="362892" y="1877302"/>
                </a:lnTo>
                <a:lnTo>
                  <a:pt x="396884" y="1906100"/>
                </a:lnTo>
                <a:lnTo>
                  <a:pt x="432065" y="1933490"/>
                </a:lnTo>
                <a:lnTo>
                  <a:pt x="468393" y="1959430"/>
                </a:lnTo>
                <a:lnTo>
                  <a:pt x="505823" y="1983874"/>
                </a:lnTo>
                <a:lnTo>
                  <a:pt x="544312" y="2006780"/>
                </a:lnTo>
                <a:lnTo>
                  <a:pt x="583816" y="2028104"/>
                </a:lnTo>
                <a:lnTo>
                  <a:pt x="624292" y="2047802"/>
                </a:lnTo>
                <a:lnTo>
                  <a:pt x="665696" y="2065832"/>
                </a:lnTo>
                <a:lnTo>
                  <a:pt x="707984" y="2082148"/>
                </a:lnTo>
                <a:lnTo>
                  <a:pt x="751112" y="2096709"/>
                </a:lnTo>
                <a:lnTo>
                  <a:pt x="795039" y="2109469"/>
                </a:lnTo>
                <a:lnTo>
                  <a:pt x="839718" y="2120386"/>
                </a:lnTo>
                <a:lnTo>
                  <a:pt x="885108" y="2129416"/>
                </a:lnTo>
                <a:lnTo>
                  <a:pt x="931164" y="2136515"/>
                </a:lnTo>
                <a:lnTo>
                  <a:pt x="977843" y="2141639"/>
                </a:lnTo>
                <a:lnTo>
                  <a:pt x="1025102" y="2144746"/>
                </a:lnTo>
                <a:lnTo>
                  <a:pt x="1072896" y="2145792"/>
                </a:lnTo>
                <a:lnTo>
                  <a:pt x="1120689" y="2144746"/>
                </a:lnTo>
                <a:lnTo>
                  <a:pt x="1167948" y="2141639"/>
                </a:lnTo>
                <a:lnTo>
                  <a:pt x="1214627" y="2136515"/>
                </a:lnTo>
                <a:lnTo>
                  <a:pt x="1260683" y="2129416"/>
                </a:lnTo>
                <a:lnTo>
                  <a:pt x="1306073" y="2120386"/>
                </a:lnTo>
                <a:lnTo>
                  <a:pt x="1350752" y="2109469"/>
                </a:lnTo>
                <a:lnTo>
                  <a:pt x="1394679" y="2096709"/>
                </a:lnTo>
                <a:lnTo>
                  <a:pt x="1437807" y="2082148"/>
                </a:lnTo>
                <a:lnTo>
                  <a:pt x="1480095" y="2065832"/>
                </a:lnTo>
                <a:lnTo>
                  <a:pt x="1521499" y="2047802"/>
                </a:lnTo>
                <a:lnTo>
                  <a:pt x="1561975" y="2028104"/>
                </a:lnTo>
                <a:lnTo>
                  <a:pt x="1601479" y="2006780"/>
                </a:lnTo>
                <a:lnTo>
                  <a:pt x="1639968" y="1983874"/>
                </a:lnTo>
                <a:lnTo>
                  <a:pt x="1677398" y="1959430"/>
                </a:lnTo>
                <a:lnTo>
                  <a:pt x="1713726" y="1933490"/>
                </a:lnTo>
                <a:lnTo>
                  <a:pt x="1748907" y="1906100"/>
                </a:lnTo>
                <a:lnTo>
                  <a:pt x="1782899" y="1877302"/>
                </a:lnTo>
                <a:lnTo>
                  <a:pt x="1815658" y="1847141"/>
                </a:lnTo>
                <a:lnTo>
                  <a:pt x="1847141" y="1815658"/>
                </a:lnTo>
                <a:lnTo>
                  <a:pt x="1877302" y="1782899"/>
                </a:lnTo>
                <a:lnTo>
                  <a:pt x="1906100" y="1748907"/>
                </a:lnTo>
                <a:lnTo>
                  <a:pt x="1933490" y="1713726"/>
                </a:lnTo>
                <a:lnTo>
                  <a:pt x="1959430" y="1677398"/>
                </a:lnTo>
                <a:lnTo>
                  <a:pt x="1983874" y="1639968"/>
                </a:lnTo>
                <a:lnTo>
                  <a:pt x="2006780" y="1601479"/>
                </a:lnTo>
                <a:lnTo>
                  <a:pt x="2028104" y="1561975"/>
                </a:lnTo>
                <a:lnTo>
                  <a:pt x="2047802" y="1521499"/>
                </a:lnTo>
                <a:lnTo>
                  <a:pt x="2065832" y="1480095"/>
                </a:lnTo>
                <a:lnTo>
                  <a:pt x="2082148" y="1437807"/>
                </a:lnTo>
                <a:lnTo>
                  <a:pt x="2096709" y="1394679"/>
                </a:lnTo>
                <a:lnTo>
                  <a:pt x="2109469" y="1350752"/>
                </a:lnTo>
                <a:lnTo>
                  <a:pt x="2120386" y="1306073"/>
                </a:lnTo>
                <a:lnTo>
                  <a:pt x="2129416" y="1260683"/>
                </a:lnTo>
                <a:lnTo>
                  <a:pt x="2136515" y="1214627"/>
                </a:lnTo>
                <a:lnTo>
                  <a:pt x="2141639" y="1167948"/>
                </a:lnTo>
                <a:lnTo>
                  <a:pt x="2144746" y="1120689"/>
                </a:lnTo>
                <a:lnTo>
                  <a:pt x="2145791" y="1072896"/>
                </a:lnTo>
                <a:lnTo>
                  <a:pt x="2144746" y="1025102"/>
                </a:lnTo>
                <a:lnTo>
                  <a:pt x="2141639" y="977843"/>
                </a:lnTo>
                <a:lnTo>
                  <a:pt x="2136515" y="931164"/>
                </a:lnTo>
                <a:lnTo>
                  <a:pt x="2129416" y="885108"/>
                </a:lnTo>
                <a:lnTo>
                  <a:pt x="2120386" y="839718"/>
                </a:lnTo>
                <a:lnTo>
                  <a:pt x="2109469" y="795039"/>
                </a:lnTo>
                <a:lnTo>
                  <a:pt x="2096709" y="751112"/>
                </a:lnTo>
                <a:lnTo>
                  <a:pt x="2082148" y="707984"/>
                </a:lnTo>
                <a:lnTo>
                  <a:pt x="2065832" y="665696"/>
                </a:lnTo>
                <a:lnTo>
                  <a:pt x="2047802" y="624292"/>
                </a:lnTo>
                <a:lnTo>
                  <a:pt x="2028104" y="583816"/>
                </a:lnTo>
                <a:lnTo>
                  <a:pt x="2006780" y="544312"/>
                </a:lnTo>
                <a:lnTo>
                  <a:pt x="1983874" y="505823"/>
                </a:lnTo>
                <a:lnTo>
                  <a:pt x="1959430" y="468393"/>
                </a:lnTo>
                <a:lnTo>
                  <a:pt x="1933490" y="432065"/>
                </a:lnTo>
                <a:lnTo>
                  <a:pt x="1906100" y="396884"/>
                </a:lnTo>
                <a:lnTo>
                  <a:pt x="1877302" y="362892"/>
                </a:lnTo>
                <a:lnTo>
                  <a:pt x="1847141" y="330133"/>
                </a:lnTo>
                <a:lnTo>
                  <a:pt x="1815658" y="298650"/>
                </a:lnTo>
                <a:lnTo>
                  <a:pt x="1782899" y="268489"/>
                </a:lnTo>
                <a:lnTo>
                  <a:pt x="1748907" y="239691"/>
                </a:lnTo>
                <a:lnTo>
                  <a:pt x="1713726" y="212301"/>
                </a:lnTo>
                <a:lnTo>
                  <a:pt x="1677398" y="186361"/>
                </a:lnTo>
                <a:lnTo>
                  <a:pt x="1639968" y="161917"/>
                </a:lnTo>
                <a:lnTo>
                  <a:pt x="1601479" y="139011"/>
                </a:lnTo>
                <a:lnTo>
                  <a:pt x="1561975" y="117687"/>
                </a:lnTo>
                <a:lnTo>
                  <a:pt x="1521499" y="97989"/>
                </a:lnTo>
                <a:lnTo>
                  <a:pt x="1480095" y="79959"/>
                </a:lnTo>
                <a:lnTo>
                  <a:pt x="1437807" y="63643"/>
                </a:lnTo>
                <a:lnTo>
                  <a:pt x="1394679" y="49082"/>
                </a:lnTo>
                <a:lnTo>
                  <a:pt x="1350752" y="36322"/>
                </a:lnTo>
                <a:lnTo>
                  <a:pt x="1306073" y="25405"/>
                </a:lnTo>
                <a:lnTo>
                  <a:pt x="1260683" y="16375"/>
                </a:lnTo>
                <a:lnTo>
                  <a:pt x="1214627" y="9276"/>
                </a:lnTo>
                <a:lnTo>
                  <a:pt x="1167948" y="4152"/>
                </a:lnTo>
                <a:lnTo>
                  <a:pt x="1120689" y="1045"/>
                </a:lnTo>
                <a:lnTo>
                  <a:pt x="1072896" y="0"/>
                </a:lnTo>
                <a:close/>
              </a:path>
            </a:pathLst>
          </a:custGeom>
          <a:solidFill>
            <a:srgbClr val="34E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object 9">
            <a:extLst>
              <a:ext uri="{FF2B5EF4-FFF2-40B4-BE49-F238E27FC236}">
                <a16:creationId xmlns:a16="http://schemas.microsoft.com/office/drawing/2014/main" id="{C02AD4FD-29F4-43C6-BA13-DDE6876D69AB}"/>
              </a:ext>
            </a:extLst>
          </p:cNvPr>
          <p:cNvSpPr/>
          <p:nvPr/>
        </p:nvSpPr>
        <p:spPr>
          <a:xfrm>
            <a:off x="2524946" y="1881177"/>
            <a:ext cx="1840229" cy="183870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0" name="object 10">
            <a:extLst>
              <a:ext uri="{FF2B5EF4-FFF2-40B4-BE49-F238E27FC236}">
                <a16:creationId xmlns:a16="http://schemas.microsoft.com/office/drawing/2014/main" id="{07DFF2AA-8D08-40B6-8E36-7691A8933073}"/>
              </a:ext>
            </a:extLst>
          </p:cNvPr>
          <p:cNvSpPr/>
          <p:nvPr/>
        </p:nvSpPr>
        <p:spPr>
          <a:xfrm>
            <a:off x="2572190" y="1928421"/>
            <a:ext cx="1664335" cy="1663064"/>
          </a:xfrm>
          <a:custGeom>
            <a:avLst/>
            <a:gdLst/>
            <a:ahLst/>
            <a:cxnLst/>
            <a:rect l="l" t="t" r="r" b="b"/>
            <a:pathLst>
              <a:path w="1664335" h="1663064">
                <a:moveTo>
                  <a:pt x="832104"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4"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8"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object 11">
            <a:extLst>
              <a:ext uri="{FF2B5EF4-FFF2-40B4-BE49-F238E27FC236}">
                <a16:creationId xmlns:a16="http://schemas.microsoft.com/office/drawing/2014/main" id="{6AF3B43C-17E1-4FCE-930C-7ADEC538545C}"/>
              </a:ext>
            </a:extLst>
          </p:cNvPr>
          <p:cNvSpPr/>
          <p:nvPr/>
        </p:nvSpPr>
        <p:spPr>
          <a:xfrm>
            <a:off x="3049202" y="3687117"/>
            <a:ext cx="710565" cy="387350"/>
          </a:xfrm>
          <a:custGeom>
            <a:avLst/>
            <a:gdLst/>
            <a:ahLst/>
            <a:cxnLst/>
            <a:rect l="l" t="t" r="r" b="b"/>
            <a:pathLst>
              <a:path w="710564" h="387350">
                <a:moveTo>
                  <a:pt x="710183" y="0"/>
                </a:moveTo>
                <a:lnTo>
                  <a:pt x="0" y="0"/>
                </a:lnTo>
                <a:lnTo>
                  <a:pt x="355092" y="387096"/>
                </a:lnTo>
                <a:lnTo>
                  <a:pt x="710183" y="0"/>
                </a:lnTo>
                <a:close/>
              </a:path>
            </a:pathLst>
          </a:custGeom>
          <a:solidFill>
            <a:srgbClr val="34E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2" name="object 12">
            <a:extLst>
              <a:ext uri="{FF2B5EF4-FFF2-40B4-BE49-F238E27FC236}">
                <a16:creationId xmlns:a16="http://schemas.microsoft.com/office/drawing/2014/main" id="{24C2CC35-483D-4559-A8F6-B14E77908877}"/>
              </a:ext>
            </a:extLst>
          </p:cNvPr>
          <p:cNvSpPr/>
          <p:nvPr/>
        </p:nvSpPr>
        <p:spPr>
          <a:xfrm>
            <a:off x="4785038" y="1687628"/>
            <a:ext cx="2146300" cy="2146300"/>
          </a:xfrm>
          <a:custGeom>
            <a:avLst/>
            <a:gdLst/>
            <a:ahLst/>
            <a:cxnLst/>
            <a:rect l="l" t="t" r="r" b="b"/>
            <a:pathLst>
              <a:path w="2146300" h="2146300">
                <a:moveTo>
                  <a:pt x="1072896" y="0"/>
                </a:moveTo>
                <a:lnTo>
                  <a:pt x="1025102" y="1045"/>
                </a:lnTo>
                <a:lnTo>
                  <a:pt x="977843" y="4152"/>
                </a:lnTo>
                <a:lnTo>
                  <a:pt x="931164" y="9276"/>
                </a:lnTo>
                <a:lnTo>
                  <a:pt x="885108" y="16375"/>
                </a:lnTo>
                <a:lnTo>
                  <a:pt x="839718" y="25405"/>
                </a:lnTo>
                <a:lnTo>
                  <a:pt x="795039" y="36322"/>
                </a:lnTo>
                <a:lnTo>
                  <a:pt x="751112" y="49082"/>
                </a:lnTo>
                <a:lnTo>
                  <a:pt x="707984" y="63643"/>
                </a:lnTo>
                <a:lnTo>
                  <a:pt x="665696" y="79959"/>
                </a:lnTo>
                <a:lnTo>
                  <a:pt x="624292" y="97989"/>
                </a:lnTo>
                <a:lnTo>
                  <a:pt x="583816" y="117687"/>
                </a:lnTo>
                <a:lnTo>
                  <a:pt x="544312" y="139011"/>
                </a:lnTo>
                <a:lnTo>
                  <a:pt x="505823" y="161917"/>
                </a:lnTo>
                <a:lnTo>
                  <a:pt x="468393" y="186361"/>
                </a:lnTo>
                <a:lnTo>
                  <a:pt x="432065" y="212301"/>
                </a:lnTo>
                <a:lnTo>
                  <a:pt x="396884" y="239691"/>
                </a:lnTo>
                <a:lnTo>
                  <a:pt x="362892" y="268489"/>
                </a:lnTo>
                <a:lnTo>
                  <a:pt x="330133" y="298650"/>
                </a:lnTo>
                <a:lnTo>
                  <a:pt x="298650" y="330133"/>
                </a:lnTo>
                <a:lnTo>
                  <a:pt x="268489" y="362892"/>
                </a:lnTo>
                <a:lnTo>
                  <a:pt x="239691" y="396884"/>
                </a:lnTo>
                <a:lnTo>
                  <a:pt x="212301" y="432065"/>
                </a:lnTo>
                <a:lnTo>
                  <a:pt x="186361" y="468393"/>
                </a:lnTo>
                <a:lnTo>
                  <a:pt x="161917" y="505823"/>
                </a:lnTo>
                <a:lnTo>
                  <a:pt x="139011" y="544312"/>
                </a:lnTo>
                <a:lnTo>
                  <a:pt x="117687" y="583816"/>
                </a:lnTo>
                <a:lnTo>
                  <a:pt x="97989" y="624292"/>
                </a:lnTo>
                <a:lnTo>
                  <a:pt x="79959" y="665696"/>
                </a:lnTo>
                <a:lnTo>
                  <a:pt x="63643" y="707984"/>
                </a:lnTo>
                <a:lnTo>
                  <a:pt x="49082" y="751112"/>
                </a:lnTo>
                <a:lnTo>
                  <a:pt x="36322" y="795039"/>
                </a:lnTo>
                <a:lnTo>
                  <a:pt x="25405" y="839718"/>
                </a:lnTo>
                <a:lnTo>
                  <a:pt x="16375" y="885108"/>
                </a:lnTo>
                <a:lnTo>
                  <a:pt x="9276" y="931164"/>
                </a:lnTo>
                <a:lnTo>
                  <a:pt x="4152" y="977843"/>
                </a:lnTo>
                <a:lnTo>
                  <a:pt x="1045" y="1025102"/>
                </a:lnTo>
                <a:lnTo>
                  <a:pt x="0" y="1072896"/>
                </a:lnTo>
                <a:lnTo>
                  <a:pt x="1045" y="1120689"/>
                </a:lnTo>
                <a:lnTo>
                  <a:pt x="4152" y="1167948"/>
                </a:lnTo>
                <a:lnTo>
                  <a:pt x="9276" y="1214627"/>
                </a:lnTo>
                <a:lnTo>
                  <a:pt x="16375" y="1260683"/>
                </a:lnTo>
                <a:lnTo>
                  <a:pt x="25405" y="1306073"/>
                </a:lnTo>
                <a:lnTo>
                  <a:pt x="36322" y="1350752"/>
                </a:lnTo>
                <a:lnTo>
                  <a:pt x="49082" y="1394679"/>
                </a:lnTo>
                <a:lnTo>
                  <a:pt x="63643" y="1437807"/>
                </a:lnTo>
                <a:lnTo>
                  <a:pt x="79959" y="1480095"/>
                </a:lnTo>
                <a:lnTo>
                  <a:pt x="97989" y="1521499"/>
                </a:lnTo>
                <a:lnTo>
                  <a:pt x="117687" y="1561975"/>
                </a:lnTo>
                <a:lnTo>
                  <a:pt x="139011" y="1601479"/>
                </a:lnTo>
                <a:lnTo>
                  <a:pt x="161917" y="1639968"/>
                </a:lnTo>
                <a:lnTo>
                  <a:pt x="186361" y="1677398"/>
                </a:lnTo>
                <a:lnTo>
                  <a:pt x="212301" y="1713726"/>
                </a:lnTo>
                <a:lnTo>
                  <a:pt x="239691" y="1748907"/>
                </a:lnTo>
                <a:lnTo>
                  <a:pt x="268489" y="1782899"/>
                </a:lnTo>
                <a:lnTo>
                  <a:pt x="298650" y="1815658"/>
                </a:lnTo>
                <a:lnTo>
                  <a:pt x="330133" y="1847141"/>
                </a:lnTo>
                <a:lnTo>
                  <a:pt x="362892" y="1877302"/>
                </a:lnTo>
                <a:lnTo>
                  <a:pt x="396884" y="1906100"/>
                </a:lnTo>
                <a:lnTo>
                  <a:pt x="432065" y="1933490"/>
                </a:lnTo>
                <a:lnTo>
                  <a:pt x="468393" y="1959430"/>
                </a:lnTo>
                <a:lnTo>
                  <a:pt x="505823" y="1983874"/>
                </a:lnTo>
                <a:lnTo>
                  <a:pt x="544312" y="2006780"/>
                </a:lnTo>
                <a:lnTo>
                  <a:pt x="583816" y="2028104"/>
                </a:lnTo>
                <a:lnTo>
                  <a:pt x="624292" y="2047802"/>
                </a:lnTo>
                <a:lnTo>
                  <a:pt x="665696" y="2065832"/>
                </a:lnTo>
                <a:lnTo>
                  <a:pt x="707984" y="2082148"/>
                </a:lnTo>
                <a:lnTo>
                  <a:pt x="751112" y="2096709"/>
                </a:lnTo>
                <a:lnTo>
                  <a:pt x="795039" y="2109469"/>
                </a:lnTo>
                <a:lnTo>
                  <a:pt x="839718" y="2120386"/>
                </a:lnTo>
                <a:lnTo>
                  <a:pt x="885108" y="2129416"/>
                </a:lnTo>
                <a:lnTo>
                  <a:pt x="931164" y="2136515"/>
                </a:lnTo>
                <a:lnTo>
                  <a:pt x="977843" y="2141639"/>
                </a:lnTo>
                <a:lnTo>
                  <a:pt x="1025102" y="2144746"/>
                </a:lnTo>
                <a:lnTo>
                  <a:pt x="1072896" y="2145792"/>
                </a:lnTo>
                <a:lnTo>
                  <a:pt x="1120689" y="2144746"/>
                </a:lnTo>
                <a:lnTo>
                  <a:pt x="1167948" y="2141639"/>
                </a:lnTo>
                <a:lnTo>
                  <a:pt x="1214627" y="2136515"/>
                </a:lnTo>
                <a:lnTo>
                  <a:pt x="1260683" y="2129416"/>
                </a:lnTo>
                <a:lnTo>
                  <a:pt x="1306073" y="2120386"/>
                </a:lnTo>
                <a:lnTo>
                  <a:pt x="1350752" y="2109469"/>
                </a:lnTo>
                <a:lnTo>
                  <a:pt x="1394679" y="2096709"/>
                </a:lnTo>
                <a:lnTo>
                  <a:pt x="1437807" y="2082148"/>
                </a:lnTo>
                <a:lnTo>
                  <a:pt x="1480095" y="2065832"/>
                </a:lnTo>
                <a:lnTo>
                  <a:pt x="1521499" y="2047802"/>
                </a:lnTo>
                <a:lnTo>
                  <a:pt x="1561975" y="2028104"/>
                </a:lnTo>
                <a:lnTo>
                  <a:pt x="1601479" y="2006780"/>
                </a:lnTo>
                <a:lnTo>
                  <a:pt x="1639968" y="1983874"/>
                </a:lnTo>
                <a:lnTo>
                  <a:pt x="1677398" y="1959430"/>
                </a:lnTo>
                <a:lnTo>
                  <a:pt x="1713726" y="1933490"/>
                </a:lnTo>
                <a:lnTo>
                  <a:pt x="1748907" y="1906100"/>
                </a:lnTo>
                <a:lnTo>
                  <a:pt x="1782899" y="1877302"/>
                </a:lnTo>
                <a:lnTo>
                  <a:pt x="1815658" y="1847141"/>
                </a:lnTo>
                <a:lnTo>
                  <a:pt x="1847141" y="1815658"/>
                </a:lnTo>
                <a:lnTo>
                  <a:pt x="1877302" y="1782899"/>
                </a:lnTo>
                <a:lnTo>
                  <a:pt x="1906100" y="1748907"/>
                </a:lnTo>
                <a:lnTo>
                  <a:pt x="1933490" y="1713726"/>
                </a:lnTo>
                <a:lnTo>
                  <a:pt x="1959430" y="1677398"/>
                </a:lnTo>
                <a:lnTo>
                  <a:pt x="1983874" y="1639968"/>
                </a:lnTo>
                <a:lnTo>
                  <a:pt x="2006780" y="1601479"/>
                </a:lnTo>
                <a:lnTo>
                  <a:pt x="2028104" y="1561975"/>
                </a:lnTo>
                <a:lnTo>
                  <a:pt x="2047802" y="1521499"/>
                </a:lnTo>
                <a:lnTo>
                  <a:pt x="2065832" y="1480095"/>
                </a:lnTo>
                <a:lnTo>
                  <a:pt x="2082148" y="1437807"/>
                </a:lnTo>
                <a:lnTo>
                  <a:pt x="2096709" y="1394679"/>
                </a:lnTo>
                <a:lnTo>
                  <a:pt x="2109469" y="1350752"/>
                </a:lnTo>
                <a:lnTo>
                  <a:pt x="2120386" y="1306073"/>
                </a:lnTo>
                <a:lnTo>
                  <a:pt x="2129416" y="1260683"/>
                </a:lnTo>
                <a:lnTo>
                  <a:pt x="2136515" y="1214627"/>
                </a:lnTo>
                <a:lnTo>
                  <a:pt x="2141639" y="1167948"/>
                </a:lnTo>
                <a:lnTo>
                  <a:pt x="2144746" y="1120689"/>
                </a:lnTo>
                <a:lnTo>
                  <a:pt x="2145791" y="1072896"/>
                </a:lnTo>
                <a:lnTo>
                  <a:pt x="2144746" y="1025102"/>
                </a:lnTo>
                <a:lnTo>
                  <a:pt x="2141639" y="977843"/>
                </a:lnTo>
                <a:lnTo>
                  <a:pt x="2136515" y="931164"/>
                </a:lnTo>
                <a:lnTo>
                  <a:pt x="2129416" y="885108"/>
                </a:lnTo>
                <a:lnTo>
                  <a:pt x="2120386" y="839718"/>
                </a:lnTo>
                <a:lnTo>
                  <a:pt x="2109469" y="795039"/>
                </a:lnTo>
                <a:lnTo>
                  <a:pt x="2096709" y="751112"/>
                </a:lnTo>
                <a:lnTo>
                  <a:pt x="2082148" y="707984"/>
                </a:lnTo>
                <a:lnTo>
                  <a:pt x="2065832" y="665696"/>
                </a:lnTo>
                <a:lnTo>
                  <a:pt x="2047802" y="624292"/>
                </a:lnTo>
                <a:lnTo>
                  <a:pt x="2028104" y="583816"/>
                </a:lnTo>
                <a:lnTo>
                  <a:pt x="2006780" y="544312"/>
                </a:lnTo>
                <a:lnTo>
                  <a:pt x="1983874" y="505823"/>
                </a:lnTo>
                <a:lnTo>
                  <a:pt x="1959430" y="468393"/>
                </a:lnTo>
                <a:lnTo>
                  <a:pt x="1933490" y="432065"/>
                </a:lnTo>
                <a:lnTo>
                  <a:pt x="1906100" y="396884"/>
                </a:lnTo>
                <a:lnTo>
                  <a:pt x="1877302" y="362892"/>
                </a:lnTo>
                <a:lnTo>
                  <a:pt x="1847141" y="330133"/>
                </a:lnTo>
                <a:lnTo>
                  <a:pt x="1815658" y="298650"/>
                </a:lnTo>
                <a:lnTo>
                  <a:pt x="1782899" y="268489"/>
                </a:lnTo>
                <a:lnTo>
                  <a:pt x="1748907" y="239691"/>
                </a:lnTo>
                <a:lnTo>
                  <a:pt x="1713726" y="212301"/>
                </a:lnTo>
                <a:lnTo>
                  <a:pt x="1677398" y="186361"/>
                </a:lnTo>
                <a:lnTo>
                  <a:pt x="1639968" y="161917"/>
                </a:lnTo>
                <a:lnTo>
                  <a:pt x="1601479" y="139011"/>
                </a:lnTo>
                <a:lnTo>
                  <a:pt x="1561975" y="117687"/>
                </a:lnTo>
                <a:lnTo>
                  <a:pt x="1521499" y="97989"/>
                </a:lnTo>
                <a:lnTo>
                  <a:pt x="1480095" y="79959"/>
                </a:lnTo>
                <a:lnTo>
                  <a:pt x="1437807" y="63643"/>
                </a:lnTo>
                <a:lnTo>
                  <a:pt x="1394679" y="49082"/>
                </a:lnTo>
                <a:lnTo>
                  <a:pt x="1350752" y="36322"/>
                </a:lnTo>
                <a:lnTo>
                  <a:pt x="1306073" y="25405"/>
                </a:lnTo>
                <a:lnTo>
                  <a:pt x="1260683" y="16375"/>
                </a:lnTo>
                <a:lnTo>
                  <a:pt x="1214627" y="9276"/>
                </a:lnTo>
                <a:lnTo>
                  <a:pt x="1167948" y="4152"/>
                </a:lnTo>
                <a:lnTo>
                  <a:pt x="1120689" y="1045"/>
                </a:lnTo>
                <a:lnTo>
                  <a:pt x="1072896" y="0"/>
                </a:lnTo>
                <a:close/>
              </a:path>
            </a:pathLst>
          </a:custGeom>
          <a:solidFill>
            <a:srgbClr val="FCD2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3" name="object 13">
            <a:extLst>
              <a:ext uri="{FF2B5EF4-FFF2-40B4-BE49-F238E27FC236}">
                <a16:creationId xmlns:a16="http://schemas.microsoft.com/office/drawing/2014/main" id="{528A1D92-C0B1-4E8F-8041-BC44B6905BEC}"/>
              </a:ext>
            </a:extLst>
          </p:cNvPr>
          <p:cNvSpPr/>
          <p:nvPr/>
        </p:nvSpPr>
        <p:spPr>
          <a:xfrm>
            <a:off x="4978587" y="1891844"/>
            <a:ext cx="1840230" cy="183870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 name="object 14">
            <a:extLst>
              <a:ext uri="{FF2B5EF4-FFF2-40B4-BE49-F238E27FC236}">
                <a16:creationId xmlns:a16="http://schemas.microsoft.com/office/drawing/2014/main" id="{00C9290C-3554-44E1-9277-062F801BB048}"/>
              </a:ext>
            </a:extLst>
          </p:cNvPr>
          <p:cNvSpPr/>
          <p:nvPr/>
        </p:nvSpPr>
        <p:spPr>
          <a:xfrm>
            <a:off x="5025831" y="1939089"/>
            <a:ext cx="1664335" cy="1663064"/>
          </a:xfrm>
          <a:custGeom>
            <a:avLst/>
            <a:gdLst/>
            <a:ahLst/>
            <a:cxnLst/>
            <a:rect l="l" t="t" r="r" b="b"/>
            <a:pathLst>
              <a:path w="1664334" h="1663064">
                <a:moveTo>
                  <a:pt x="832103"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3"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8"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object 15">
            <a:extLst>
              <a:ext uri="{FF2B5EF4-FFF2-40B4-BE49-F238E27FC236}">
                <a16:creationId xmlns:a16="http://schemas.microsoft.com/office/drawing/2014/main" id="{201B9965-2D89-468A-BF60-EECB6CDD5D26}"/>
              </a:ext>
            </a:extLst>
          </p:cNvPr>
          <p:cNvSpPr/>
          <p:nvPr/>
        </p:nvSpPr>
        <p:spPr>
          <a:xfrm>
            <a:off x="5502843" y="3687117"/>
            <a:ext cx="710565" cy="387350"/>
          </a:xfrm>
          <a:custGeom>
            <a:avLst/>
            <a:gdLst/>
            <a:ahLst/>
            <a:cxnLst/>
            <a:rect l="l" t="t" r="r" b="b"/>
            <a:pathLst>
              <a:path w="710564" h="387350">
                <a:moveTo>
                  <a:pt x="710183" y="0"/>
                </a:moveTo>
                <a:lnTo>
                  <a:pt x="0" y="0"/>
                </a:lnTo>
                <a:lnTo>
                  <a:pt x="355091" y="387096"/>
                </a:lnTo>
                <a:lnTo>
                  <a:pt x="710183" y="0"/>
                </a:lnTo>
                <a:close/>
              </a:path>
            </a:pathLst>
          </a:custGeom>
          <a:solidFill>
            <a:srgbClr val="FCD2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6" name="object 16">
            <a:extLst>
              <a:ext uri="{FF2B5EF4-FFF2-40B4-BE49-F238E27FC236}">
                <a16:creationId xmlns:a16="http://schemas.microsoft.com/office/drawing/2014/main" id="{90092011-C3BD-4D0C-8506-E3E4E5372496}"/>
              </a:ext>
            </a:extLst>
          </p:cNvPr>
          <p:cNvSpPr/>
          <p:nvPr/>
        </p:nvSpPr>
        <p:spPr>
          <a:xfrm>
            <a:off x="7238679" y="1681533"/>
            <a:ext cx="2146300" cy="2147570"/>
          </a:xfrm>
          <a:custGeom>
            <a:avLst/>
            <a:gdLst/>
            <a:ahLst/>
            <a:cxnLst/>
            <a:rect l="l" t="t" r="r" b="b"/>
            <a:pathLst>
              <a:path w="2146300" h="2147570">
                <a:moveTo>
                  <a:pt x="1072896" y="0"/>
                </a:moveTo>
                <a:lnTo>
                  <a:pt x="1025102" y="1046"/>
                </a:lnTo>
                <a:lnTo>
                  <a:pt x="977843" y="4155"/>
                </a:lnTo>
                <a:lnTo>
                  <a:pt x="931164" y="9284"/>
                </a:lnTo>
                <a:lnTo>
                  <a:pt x="885108" y="16388"/>
                </a:lnTo>
                <a:lnTo>
                  <a:pt x="839718" y="25425"/>
                </a:lnTo>
                <a:lnTo>
                  <a:pt x="795039" y="36350"/>
                </a:lnTo>
                <a:lnTo>
                  <a:pt x="751112" y="49121"/>
                </a:lnTo>
                <a:lnTo>
                  <a:pt x="707984" y="63692"/>
                </a:lnTo>
                <a:lnTo>
                  <a:pt x="665696" y="80021"/>
                </a:lnTo>
                <a:lnTo>
                  <a:pt x="624292" y="98065"/>
                </a:lnTo>
                <a:lnTo>
                  <a:pt x="583816" y="117778"/>
                </a:lnTo>
                <a:lnTo>
                  <a:pt x="544312" y="139118"/>
                </a:lnTo>
                <a:lnTo>
                  <a:pt x="505823" y="162042"/>
                </a:lnTo>
                <a:lnTo>
                  <a:pt x="468393" y="186504"/>
                </a:lnTo>
                <a:lnTo>
                  <a:pt x="432065" y="212463"/>
                </a:lnTo>
                <a:lnTo>
                  <a:pt x="396884" y="239874"/>
                </a:lnTo>
                <a:lnTo>
                  <a:pt x="362892" y="268693"/>
                </a:lnTo>
                <a:lnTo>
                  <a:pt x="330133" y="298877"/>
                </a:lnTo>
                <a:lnTo>
                  <a:pt x="298650" y="330382"/>
                </a:lnTo>
                <a:lnTo>
                  <a:pt x="268489" y="363165"/>
                </a:lnTo>
                <a:lnTo>
                  <a:pt x="239691" y="397182"/>
                </a:lnTo>
                <a:lnTo>
                  <a:pt x="212301" y="432389"/>
                </a:lnTo>
                <a:lnTo>
                  <a:pt x="186361" y="468743"/>
                </a:lnTo>
                <a:lnTo>
                  <a:pt x="161917" y="506200"/>
                </a:lnTo>
                <a:lnTo>
                  <a:pt x="139011" y="544716"/>
                </a:lnTo>
                <a:lnTo>
                  <a:pt x="117687" y="584248"/>
                </a:lnTo>
                <a:lnTo>
                  <a:pt x="97989" y="624752"/>
                </a:lnTo>
                <a:lnTo>
                  <a:pt x="79959" y="666185"/>
                </a:lnTo>
                <a:lnTo>
                  <a:pt x="63643" y="708502"/>
                </a:lnTo>
                <a:lnTo>
                  <a:pt x="49082" y="751661"/>
                </a:lnTo>
                <a:lnTo>
                  <a:pt x="36322" y="795617"/>
                </a:lnTo>
                <a:lnTo>
                  <a:pt x="25405" y="840327"/>
                </a:lnTo>
                <a:lnTo>
                  <a:pt x="16375" y="885747"/>
                </a:lnTo>
                <a:lnTo>
                  <a:pt x="9276" y="931834"/>
                </a:lnTo>
                <a:lnTo>
                  <a:pt x="4152" y="978544"/>
                </a:lnTo>
                <a:lnTo>
                  <a:pt x="1045" y="1025833"/>
                </a:lnTo>
                <a:lnTo>
                  <a:pt x="0" y="1073657"/>
                </a:lnTo>
                <a:lnTo>
                  <a:pt x="1045" y="1121482"/>
                </a:lnTo>
                <a:lnTo>
                  <a:pt x="4152" y="1168771"/>
                </a:lnTo>
                <a:lnTo>
                  <a:pt x="9276" y="1215481"/>
                </a:lnTo>
                <a:lnTo>
                  <a:pt x="16375" y="1261568"/>
                </a:lnTo>
                <a:lnTo>
                  <a:pt x="25405" y="1306988"/>
                </a:lnTo>
                <a:lnTo>
                  <a:pt x="36322" y="1351698"/>
                </a:lnTo>
                <a:lnTo>
                  <a:pt x="49082" y="1395654"/>
                </a:lnTo>
                <a:lnTo>
                  <a:pt x="63643" y="1438813"/>
                </a:lnTo>
                <a:lnTo>
                  <a:pt x="79959" y="1481130"/>
                </a:lnTo>
                <a:lnTo>
                  <a:pt x="97989" y="1522563"/>
                </a:lnTo>
                <a:lnTo>
                  <a:pt x="117687" y="1563067"/>
                </a:lnTo>
                <a:lnTo>
                  <a:pt x="139011" y="1602599"/>
                </a:lnTo>
                <a:lnTo>
                  <a:pt x="161917" y="1641115"/>
                </a:lnTo>
                <a:lnTo>
                  <a:pt x="186361" y="1678572"/>
                </a:lnTo>
                <a:lnTo>
                  <a:pt x="212301" y="1714926"/>
                </a:lnTo>
                <a:lnTo>
                  <a:pt x="239691" y="1750133"/>
                </a:lnTo>
                <a:lnTo>
                  <a:pt x="268489" y="1784150"/>
                </a:lnTo>
                <a:lnTo>
                  <a:pt x="298650" y="1816933"/>
                </a:lnTo>
                <a:lnTo>
                  <a:pt x="330133" y="1848438"/>
                </a:lnTo>
                <a:lnTo>
                  <a:pt x="362892" y="1878622"/>
                </a:lnTo>
                <a:lnTo>
                  <a:pt x="396884" y="1907441"/>
                </a:lnTo>
                <a:lnTo>
                  <a:pt x="432065" y="1934852"/>
                </a:lnTo>
                <a:lnTo>
                  <a:pt x="468393" y="1960811"/>
                </a:lnTo>
                <a:lnTo>
                  <a:pt x="505823" y="1985273"/>
                </a:lnTo>
                <a:lnTo>
                  <a:pt x="544312" y="2008197"/>
                </a:lnTo>
                <a:lnTo>
                  <a:pt x="583816" y="2029537"/>
                </a:lnTo>
                <a:lnTo>
                  <a:pt x="624292" y="2049250"/>
                </a:lnTo>
                <a:lnTo>
                  <a:pt x="665696" y="2067294"/>
                </a:lnTo>
                <a:lnTo>
                  <a:pt x="707984" y="2083623"/>
                </a:lnTo>
                <a:lnTo>
                  <a:pt x="751112" y="2098194"/>
                </a:lnTo>
                <a:lnTo>
                  <a:pt x="795039" y="2110965"/>
                </a:lnTo>
                <a:lnTo>
                  <a:pt x="839718" y="2121890"/>
                </a:lnTo>
                <a:lnTo>
                  <a:pt x="885108" y="2130927"/>
                </a:lnTo>
                <a:lnTo>
                  <a:pt x="931164" y="2138031"/>
                </a:lnTo>
                <a:lnTo>
                  <a:pt x="977843" y="2143160"/>
                </a:lnTo>
                <a:lnTo>
                  <a:pt x="1025102" y="2146269"/>
                </a:lnTo>
                <a:lnTo>
                  <a:pt x="1072896" y="2147316"/>
                </a:lnTo>
                <a:lnTo>
                  <a:pt x="1120689" y="2146269"/>
                </a:lnTo>
                <a:lnTo>
                  <a:pt x="1167948" y="2143160"/>
                </a:lnTo>
                <a:lnTo>
                  <a:pt x="1214627" y="2138031"/>
                </a:lnTo>
                <a:lnTo>
                  <a:pt x="1260683" y="2130927"/>
                </a:lnTo>
                <a:lnTo>
                  <a:pt x="1306073" y="2121890"/>
                </a:lnTo>
                <a:lnTo>
                  <a:pt x="1350752" y="2110965"/>
                </a:lnTo>
                <a:lnTo>
                  <a:pt x="1394679" y="2098194"/>
                </a:lnTo>
                <a:lnTo>
                  <a:pt x="1437807" y="2083623"/>
                </a:lnTo>
                <a:lnTo>
                  <a:pt x="1480095" y="2067294"/>
                </a:lnTo>
                <a:lnTo>
                  <a:pt x="1521499" y="2049250"/>
                </a:lnTo>
                <a:lnTo>
                  <a:pt x="1561975" y="2029537"/>
                </a:lnTo>
                <a:lnTo>
                  <a:pt x="1601479" y="2008197"/>
                </a:lnTo>
                <a:lnTo>
                  <a:pt x="1639968" y="1985273"/>
                </a:lnTo>
                <a:lnTo>
                  <a:pt x="1677398" y="1960811"/>
                </a:lnTo>
                <a:lnTo>
                  <a:pt x="1713726" y="1934852"/>
                </a:lnTo>
                <a:lnTo>
                  <a:pt x="1748907" y="1907441"/>
                </a:lnTo>
                <a:lnTo>
                  <a:pt x="1782899" y="1878622"/>
                </a:lnTo>
                <a:lnTo>
                  <a:pt x="1815658" y="1848438"/>
                </a:lnTo>
                <a:lnTo>
                  <a:pt x="1847141" y="1816933"/>
                </a:lnTo>
                <a:lnTo>
                  <a:pt x="1877302" y="1784150"/>
                </a:lnTo>
                <a:lnTo>
                  <a:pt x="1906100" y="1750133"/>
                </a:lnTo>
                <a:lnTo>
                  <a:pt x="1933490" y="1714926"/>
                </a:lnTo>
                <a:lnTo>
                  <a:pt x="1959430" y="1678572"/>
                </a:lnTo>
                <a:lnTo>
                  <a:pt x="1983874" y="1641115"/>
                </a:lnTo>
                <a:lnTo>
                  <a:pt x="2006780" y="1602599"/>
                </a:lnTo>
                <a:lnTo>
                  <a:pt x="2028104" y="1563067"/>
                </a:lnTo>
                <a:lnTo>
                  <a:pt x="2047802" y="1522563"/>
                </a:lnTo>
                <a:lnTo>
                  <a:pt x="2065832" y="1481130"/>
                </a:lnTo>
                <a:lnTo>
                  <a:pt x="2082148" y="1438813"/>
                </a:lnTo>
                <a:lnTo>
                  <a:pt x="2096709" y="1395654"/>
                </a:lnTo>
                <a:lnTo>
                  <a:pt x="2109469" y="1351698"/>
                </a:lnTo>
                <a:lnTo>
                  <a:pt x="2120386" y="1306988"/>
                </a:lnTo>
                <a:lnTo>
                  <a:pt x="2129416" y="1261568"/>
                </a:lnTo>
                <a:lnTo>
                  <a:pt x="2136515" y="1215481"/>
                </a:lnTo>
                <a:lnTo>
                  <a:pt x="2141639" y="1168771"/>
                </a:lnTo>
                <a:lnTo>
                  <a:pt x="2144746" y="1121482"/>
                </a:lnTo>
                <a:lnTo>
                  <a:pt x="2145792" y="1073657"/>
                </a:lnTo>
                <a:lnTo>
                  <a:pt x="2144746" y="1025833"/>
                </a:lnTo>
                <a:lnTo>
                  <a:pt x="2141639" y="978544"/>
                </a:lnTo>
                <a:lnTo>
                  <a:pt x="2136515" y="931834"/>
                </a:lnTo>
                <a:lnTo>
                  <a:pt x="2129416" y="885747"/>
                </a:lnTo>
                <a:lnTo>
                  <a:pt x="2120386" y="840327"/>
                </a:lnTo>
                <a:lnTo>
                  <a:pt x="2109469" y="795617"/>
                </a:lnTo>
                <a:lnTo>
                  <a:pt x="2096709" y="751661"/>
                </a:lnTo>
                <a:lnTo>
                  <a:pt x="2082148" y="708502"/>
                </a:lnTo>
                <a:lnTo>
                  <a:pt x="2065832" y="666185"/>
                </a:lnTo>
                <a:lnTo>
                  <a:pt x="2047802" y="624752"/>
                </a:lnTo>
                <a:lnTo>
                  <a:pt x="2028104" y="584248"/>
                </a:lnTo>
                <a:lnTo>
                  <a:pt x="2006780" y="544716"/>
                </a:lnTo>
                <a:lnTo>
                  <a:pt x="1983874" y="506200"/>
                </a:lnTo>
                <a:lnTo>
                  <a:pt x="1959430" y="468743"/>
                </a:lnTo>
                <a:lnTo>
                  <a:pt x="1933490" y="432389"/>
                </a:lnTo>
                <a:lnTo>
                  <a:pt x="1906100" y="397182"/>
                </a:lnTo>
                <a:lnTo>
                  <a:pt x="1877302" y="363165"/>
                </a:lnTo>
                <a:lnTo>
                  <a:pt x="1847141" y="330382"/>
                </a:lnTo>
                <a:lnTo>
                  <a:pt x="1815658" y="298877"/>
                </a:lnTo>
                <a:lnTo>
                  <a:pt x="1782899" y="268693"/>
                </a:lnTo>
                <a:lnTo>
                  <a:pt x="1748907" y="239874"/>
                </a:lnTo>
                <a:lnTo>
                  <a:pt x="1713726" y="212463"/>
                </a:lnTo>
                <a:lnTo>
                  <a:pt x="1677398" y="186504"/>
                </a:lnTo>
                <a:lnTo>
                  <a:pt x="1639968" y="162042"/>
                </a:lnTo>
                <a:lnTo>
                  <a:pt x="1601479" y="139118"/>
                </a:lnTo>
                <a:lnTo>
                  <a:pt x="1561975" y="117778"/>
                </a:lnTo>
                <a:lnTo>
                  <a:pt x="1521499" y="98065"/>
                </a:lnTo>
                <a:lnTo>
                  <a:pt x="1480095" y="80021"/>
                </a:lnTo>
                <a:lnTo>
                  <a:pt x="1437807" y="63692"/>
                </a:lnTo>
                <a:lnTo>
                  <a:pt x="1394679" y="49121"/>
                </a:lnTo>
                <a:lnTo>
                  <a:pt x="1350752" y="36350"/>
                </a:lnTo>
                <a:lnTo>
                  <a:pt x="1306073" y="25425"/>
                </a:lnTo>
                <a:lnTo>
                  <a:pt x="1260683" y="16388"/>
                </a:lnTo>
                <a:lnTo>
                  <a:pt x="1214627" y="9284"/>
                </a:lnTo>
                <a:lnTo>
                  <a:pt x="1167948" y="4155"/>
                </a:lnTo>
                <a:lnTo>
                  <a:pt x="1120689" y="1046"/>
                </a:lnTo>
                <a:lnTo>
                  <a:pt x="1072896" y="0"/>
                </a:lnTo>
                <a:close/>
              </a:path>
            </a:pathLst>
          </a:custGeom>
          <a:solidFill>
            <a:srgbClr val="3DF9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7" name="object 17">
            <a:extLst>
              <a:ext uri="{FF2B5EF4-FFF2-40B4-BE49-F238E27FC236}">
                <a16:creationId xmlns:a16="http://schemas.microsoft.com/office/drawing/2014/main" id="{3F07BE76-6A4D-4437-BE3D-E970C02FE768}"/>
              </a:ext>
            </a:extLst>
          </p:cNvPr>
          <p:cNvSpPr/>
          <p:nvPr/>
        </p:nvSpPr>
        <p:spPr>
          <a:xfrm>
            <a:off x="7432227" y="1876605"/>
            <a:ext cx="1840229" cy="1838705"/>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8" name="object 18">
            <a:extLst>
              <a:ext uri="{FF2B5EF4-FFF2-40B4-BE49-F238E27FC236}">
                <a16:creationId xmlns:a16="http://schemas.microsoft.com/office/drawing/2014/main" id="{F51EEB46-38C8-41BE-AB60-1D2050EE5A3C}"/>
              </a:ext>
            </a:extLst>
          </p:cNvPr>
          <p:cNvSpPr/>
          <p:nvPr/>
        </p:nvSpPr>
        <p:spPr>
          <a:xfrm>
            <a:off x="7479470" y="1923849"/>
            <a:ext cx="1664335" cy="1663064"/>
          </a:xfrm>
          <a:custGeom>
            <a:avLst/>
            <a:gdLst/>
            <a:ahLst/>
            <a:cxnLst/>
            <a:rect l="l" t="t" r="r" b="b"/>
            <a:pathLst>
              <a:path w="1664334" h="1663064">
                <a:moveTo>
                  <a:pt x="832103"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3"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7"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9" name="object 19">
            <a:extLst>
              <a:ext uri="{FF2B5EF4-FFF2-40B4-BE49-F238E27FC236}">
                <a16:creationId xmlns:a16="http://schemas.microsoft.com/office/drawing/2014/main" id="{A3202AE3-1C3E-4918-BDE0-B84BF7C01EC6}"/>
              </a:ext>
            </a:extLst>
          </p:cNvPr>
          <p:cNvSpPr/>
          <p:nvPr/>
        </p:nvSpPr>
        <p:spPr>
          <a:xfrm>
            <a:off x="7956482" y="3682544"/>
            <a:ext cx="710565" cy="387350"/>
          </a:xfrm>
          <a:custGeom>
            <a:avLst/>
            <a:gdLst/>
            <a:ahLst/>
            <a:cxnLst/>
            <a:rect l="l" t="t" r="r" b="b"/>
            <a:pathLst>
              <a:path w="710565" h="387350">
                <a:moveTo>
                  <a:pt x="710184" y="0"/>
                </a:moveTo>
                <a:lnTo>
                  <a:pt x="0" y="0"/>
                </a:lnTo>
                <a:lnTo>
                  <a:pt x="355092" y="387096"/>
                </a:lnTo>
                <a:lnTo>
                  <a:pt x="710184" y="0"/>
                </a:lnTo>
                <a:close/>
              </a:path>
            </a:pathLst>
          </a:custGeom>
          <a:solidFill>
            <a:srgbClr val="3DF9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0" name="object 20">
            <a:extLst>
              <a:ext uri="{FF2B5EF4-FFF2-40B4-BE49-F238E27FC236}">
                <a16:creationId xmlns:a16="http://schemas.microsoft.com/office/drawing/2014/main" id="{115CEDD8-4526-4A4E-AEB5-FCC4935862DA}"/>
              </a:ext>
            </a:extLst>
          </p:cNvPr>
          <p:cNvSpPr/>
          <p:nvPr/>
        </p:nvSpPr>
        <p:spPr>
          <a:xfrm>
            <a:off x="3237417" y="4177083"/>
            <a:ext cx="335280" cy="335280"/>
          </a:xfrm>
          <a:custGeom>
            <a:avLst/>
            <a:gdLst/>
            <a:ahLst/>
            <a:cxnLst/>
            <a:rect l="l" t="t" r="r" b="b"/>
            <a:pathLst>
              <a:path w="335279" h="335279">
                <a:moveTo>
                  <a:pt x="0" y="167639"/>
                </a:moveTo>
                <a:lnTo>
                  <a:pt x="5988" y="123075"/>
                </a:lnTo>
                <a:lnTo>
                  <a:pt x="22888" y="83029"/>
                </a:lnTo>
                <a:lnTo>
                  <a:pt x="49101" y="49101"/>
                </a:lnTo>
                <a:lnTo>
                  <a:pt x="83029" y="22888"/>
                </a:lnTo>
                <a:lnTo>
                  <a:pt x="123075" y="5988"/>
                </a:lnTo>
                <a:lnTo>
                  <a:pt x="167639" y="0"/>
                </a:lnTo>
                <a:lnTo>
                  <a:pt x="212204" y="5988"/>
                </a:lnTo>
                <a:lnTo>
                  <a:pt x="252250" y="22888"/>
                </a:lnTo>
                <a:lnTo>
                  <a:pt x="286178" y="49101"/>
                </a:lnTo>
                <a:lnTo>
                  <a:pt x="312391" y="83029"/>
                </a:lnTo>
                <a:lnTo>
                  <a:pt x="329291" y="123075"/>
                </a:lnTo>
                <a:lnTo>
                  <a:pt x="335279" y="167639"/>
                </a:lnTo>
                <a:lnTo>
                  <a:pt x="329291" y="212204"/>
                </a:lnTo>
                <a:lnTo>
                  <a:pt x="312391" y="252250"/>
                </a:lnTo>
                <a:lnTo>
                  <a:pt x="286178" y="286178"/>
                </a:lnTo>
                <a:lnTo>
                  <a:pt x="252250" y="312391"/>
                </a:lnTo>
                <a:lnTo>
                  <a:pt x="212204" y="329291"/>
                </a:lnTo>
                <a:lnTo>
                  <a:pt x="167639" y="335279"/>
                </a:lnTo>
                <a:lnTo>
                  <a:pt x="123075" y="329291"/>
                </a:lnTo>
                <a:lnTo>
                  <a:pt x="83029" y="312391"/>
                </a:lnTo>
                <a:lnTo>
                  <a:pt x="49101" y="286178"/>
                </a:lnTo>
                <a:lnTo>
                  <a:pt x="22888" y="252250"/>
                </a:lnTo>
                <a:lnTo>
                  <a:pt x="5988" y="212204"/>
                </a:lnTo>
                <a:lnTo>
                  <a:pt x="0" y="167639"/>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1" name="object 21">
            <a:extLst>
              <a:ext uri="{FF2B5EF4-FFF2-40B4-BE49-F238E27FC236}">
                <a16:creationId xmlns:a16="http://schemas.microsoft.com/office/drawing/2014/main" id="{314F6B1D-32EF-4A5D-B3E4-F5A170C684A9}"/>
              </a:ext>
            </a:extLst>
          </p:cNvPr>
          <p:cNvSpPr/>
          <p:nvPr/>
        </p:nvSpPr>
        <p:spPr>
          <a:xfrm>
            <a:off x="3286946" y="4226612"/>
            <a:ext cx="237743" cy="237743"/>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2" name="object 22">
            <a:extLst>
              <a:ext uri="{FF2B5EF4-FFF2-40B4-BE49-F238E27FC236}">
                <a16:creationId xmlns:a16="http://schemas.microsoft.com/office/drawing/2014/main" id="{A0528F2B-7018-4EE6-A6FB-AD3F7CC69857}"/>
              </a:ext>
            </a:extLst>
          </p:cNvPr>
          <p:cNvSpPr/>
          <p:nvPr/>
        </p:nvSpPr>
        <p:spPr>
          <a:xfrm>
            <a:off x="8144696" y="4155747"/>
            <a:ext cx="335280" cy="335280"/>
          </a:xfrm>
          <a:custGeom>
            <a:avLst/>
            <a:gdLst/>
            <a:ahLst/>
            <a:cxnLst/>
            <a:rect l="l" t="t" r="r" b="b"/>
            <a:pathLst>
              <a:path w="335279" h="335279">
                <a:moveTo>
                  <a:pt x="0" y="167640"/>
                </a:moveTo>
                <a:lnTo>
                  <a:pt x="5988" y="123075"/>
                </a:lnTo>
                <a:lnTo>
                  <a:pt x="22888" y="83029"/>
                </a:lnTo>
                <a:lnTo>
                  <a:pt x="49101" y="49101"/>
                </a:lnTo>
                <a:lnTo>
                  <a:pt x="83029" y="22888"/>
                </a:lnTo>
                <a:lnTo>
                  <a:pt x="123075" y="5988"/>
                </a:lnTo>
                <a:lnTo>
                  <a:pt x="167640" y="0"/>
                </a:lnTo>
                <a:lnTo>
                  <a:pt x="212204" y="5988"/>
                </a:lnTo>
                <a:lnTo>
                  <a:pt x="252250" y="22888"/>
                </a:lnTo>
                <a:lnTo>
                  <a:pt x="286178" y="49101"/>
                </a:lnTo>
                <a:lnTo>
                  <a:pt x="312391" y="83029"/>
                </a:lnTo>
                <a:lnTo>
                  <a:pt x="329291" y="123075"/>
                </a:lnTo>
                <a:lnTo>
                  <a:pt x="335279" y="167640"/>
                </a:lnTo>
                <a:lnTo>
                  <a:pt x="329291" y="212204"/>
                </a:lnTo>
                <a:lnTo>
                  <a:pt x="312391" y="252250"/>
                </a:lnTo>
                <a:lnTo>
                  <a:pt x="286178" y="286178"/>
                </a:lnTo>
                <a:lnTo>
                  <a:pt x="252250" y="312391"/>
                </a:lnTo>
                <a:lnTo>
                  <a:pt x="212204" y="329291"/>
                </a:lnTo>
                <a:lnTo>
                  <a:pt x="167640" y="335280"/>
                </a:lnTo>
                <a:lnTo>
                  <a:pt x="123075" y="329291"/>
                </a:lnTo>
                <a:lnTo>
                  <a:pt x="83029" y="312391"/>
                </a:lnTo>
                <a:lnTo>
                  <a:pt x="49101" y="286178"/>
                </a:lnTo>
                <a:lnTo>
                  <a:pt x="22888" y="252250"/>
                </a:lnTo>
                <a:lnTo>
                  <a:pt x="5988" y="212204"/>
                </a:lnTo>
                <a:lnTo>
                  <a:pt x="0" y="167640"/>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3" name="object 23">
            <a:extLst>
              <a:ext uri="{FF2B5EF4-FFF2-40B4-BE49-F238E27FC236}">
                <a16:creationId xmlns:a16="http://schemas.microsoft.com/office/drawing/2014/main" id="{2C15D431-E978-496F-8858-8B955992028C}"/>
              </a:ext>
            </a:extLst>
          </p:cNvPr>
          <p:cNvSpPr/>
          <p:nvPr/>
        </p:nvSpPr>
        <p:spPr>
          <a:xfrm>
            <a:off x="8194227" y="4203753"/>
            <a:ext cx="237744" cy="237743"/>
          </a:xfrm>
          <a:prstGeom prst="rect">
            <a:avLst/>
          </a:prstGeom>
          <a:blipFill>
            <a:blip r:embed="rId4"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4" name="object 24">
            <a:extLst>
              <a:ext uri="{FF2B5EF4-FFF2-40B4-BE49-F238E27FC236}">
                <a16:creationId xmlns:a16="http://schemas.microsoft.com/office/drawing/2014/main" id="{E19B868E-1DC6-4E48-AFB6-6FF1557451B6}"/>
              </a:ext>
            </a:extLst>
          </p:cNvPr>
          <p:cNvSpPr/>
          <p:nvPr/>
        </p:nvSpPr>
        <p:spPr>
          <a:xfrm>
            <a:off x="3572696" y="4323386"/>
            <a:ext cx="4572000" cy="22225"/>
          </a:xfrm>
          <a:custGeom>
            <a:avLst/>
            <a:gdLst/>
            <a:ahLst/>
            <a:cxnLst/>
            <a:rect l="l" t="t" r="r" b="b"/>
            <a:pathLst>
              <a:path w="4572000" h="22225">
                <a:moveTo>
                  <a:pt x="0" y="21843"/>
                </a:moveTo>
                <a:lnTo>
                  <a:pt x="4571492" y="0"/>
                </a:lnTo>
              </a:path>
            </a:pathLst>
          </a:custGeom>
          <a:ln w="28956">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5" name="object 25">
            <a:extLst>
              <a:ext uri="{FF2B5EF4-FFF2-40B4-BE49-F238E27FC236}">
                <a16:creationId xmlns:a16="http://schemas.microsoft.com/office/drawing/2014/main" id="{FE2C19D1-BC50-4C24-A929-70494D544683}"/>
              </a:ext>
            </a:extLst>
          </p:cNvPr>
          <p:cNvSpPr/>
          <p:nvPr/>
        </p:nvSpPr>
        <p:spPr>
          <a:xfrm>
            <a:off x="5691057" y="4155747"/>
            <a:ext cx="335280" cy="335280"/>
          </a:xfrm>
          <a:custGeom>
            <a:avLst/>
            <a:gdLst/>
            <a:ahLst/>
            <a:cxnLst/>
            <a:rect l="l" t="t" r="r" b="b"/>
            <a:pathLst>
              <a:path w="335279" h="335279">
                <a:moveTo>
                  <a:pt x="167639" y="0"/>
                </a:moveTo>
                <a:lnTo>
                  <a:pt x="123075" y="5988"/>
                </a:lnTo>
                <a:lnTo>
                  <a:pt x="83029" y="22888"/>
                </a:lnTo>
                <a:lnTo>
                  <a:pt x="49101" y="49101"/>
                </a:lnTo>
                <a:lnTo>
                  <a:pt x="22888" y="83029"/>
                </a:lnTo>
                <a:lnTo>
                  <a:pt x="5988" y="123075"/>
                </a:lnTo>
                <a:lnTo>
                  <a:pt x="0" y="167640"/>
                </a:lnTo>
                <a:lnTo>
                  <a:pt x="5988" y="212204"/>
                </a:lnTo>
                <a:lnTo>
                  <a:pt x="22888" y="252250"/>
                </a:lnTo>
                <a:lnTo>
                  <a:pt x="49101" y="286178"/>
                </a:lnTo>
                <a:lnTo>
                  <a:pt x="83029" y="312391"/>
                </a:lnTo>
                <a:lnTo>
                  <a:pt x="123075" y="329291"/>
                </a:lnTo>
                <a:lnTo>
                  <a:pt x="167639" y="335280"/>
                </a:lnTo>
                <a:lnTo>
                  <a:pt x="212204" y="329291"/>
                </a:lnTo>
                <a:lnTo>
                  <a:pt x="252250" y="312391"/>
                </a:lnTo>
                <a:lnTo>
                  <a:pt x="286178" y="286178"/>
                </a:lnTo>
                <a:lnTo>
                  <a:pt x="312391" y="252250"/>
                </a:lnTo>
                <a:lnTo>
                  <a:pt x="329291" y="212204"/>
                </a:lnTo>
                <a:lnTo>
                  <a:pt x="335279" y="167640"/>
                </a:lnTo>
                <a:lnTo>
                  <a:pt x="329291" y="123075"/>
                </a:lnTo>
                <a:lnTo>
                  <a:pt x="312391" y="83029"/>
                </a:lnTo>
                <a:lnTo>
                  <a:pt x="286178" y="49101"/>
                </a:lnTo>
                <a:lnTo>
                  <a:pt x="252250" y="22888"/>
                </a:lnTo>
                <a:lnTo>
                  <a:pt x="212204" y="5988"/>
                </a:lnTo>
                <a:lnTo>
                  <a:pt x="16763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6" name="object 26">
            <a:extLst>
              <a:ext uri="{FF2B5EF4-FFF2-40B4-BE49-F238E27FC236}">
                <a16:creationId xmlns:a16="http://schemas.microsoft.com/office/drawing/2014/main" id="{E8AF9006-7335-46BB-B40B-EC425A62F329}"/>
              </a:ext>
            </a:extLst>
          </p:cNvPr>
          <p:cNvSpPr/>
          <p:nvPr/>
        </p:nvSpPr>
        <p:spPr>
          <a:xfrm>
            <a:off x="5691057" y="4155747"/>
            <a:ext cx="335280" cy="335280"/>
          </a:xfrm>
          <a:custGeom>
            <a:avLst/>
            <a:gdLst/>
            <a:ahLst/>
            <a:cxnLst/>
            <a:rect l="l" t="t" r="r" b="b"/>
            <a:pathLst>
              <a:path w="335279" h="335279">
                <a:moveTo>
                  <a:pt x="0" y="167640"/>
                </a:moveTo>
                <a:lnTo>
                  <a:pt x="5988" y="123075"/>
                </a:lnTo>
                <a:lnTo>
                  <a:pt x="22888" y="83029"/>
                </a:lnTo>
                <a:lnTo>
                  <a:pt x="49101" y="49101"/>
                </a:lnTo>
                <a:lnTo>
                  <a:pt x="83029" y="22888"/>
                </a:lnTo>
                <a:lnTo>
                  <a:pt x="123075" y="5988"/>
                </a:lnTo>
                <a:lnTo>
                  <a:pt x="167639" y="0"/>
                </a:lnTo>
                <a:lnTo>
                  <a:pt x="212204" y="5988"/>
                </a:lnTo>
                <a:lnTo>
                  <a:pt x="252250" y="22888"/>
                </a:lnTo>
                <a:lnTo>
                  <a:pt x="286178" y="49101"/>
                </a:lnTo>
                <a:lnTo>
                  <a:pt x="312391" y="83029"/>
                </a:lnTo>
                <a:lnTo>
                  <a:pt x="329291" y="123075"/>
                </a:lnTo>
                <a:lnTo>
                  <a:pt x="335279" y="167640"/>
                </a:lnTo>
                <a:lnTo>
                  <a:pt x="329291" y="212204"/>
                </a:lnTo>
                <a:lnTo>
                  <a:pt x="312391" y="252250"/>
                </a:lnTo>
                <a:lnTo>
                  <a:pt x="286178" y="286178"/>
                </a:lnTo>
                <a:lnTo>
                  <a:pt x="252250" y="312391"/>
                </a:lnTo>
                <a:lnTo>
                  <a:pt x="212204" y="329291"/>
                </a:lnTo>
                <a:lnTo>
                  <a:pt x="167639" y="335280"/>
                </a:lnTo>
                <a:lnTo>
                  <a:pt x="123075" y="329291"/>
                </a:lnTo>
                <a:lnTo>
                  <a:pt x="83029" y="312391"/>
                </a:lnTo>
                <a:lnTo>
                  <a:pt x="49101" y="286178"/>
                </a:lnTo>
                <a:lnTo>
                  <a:pt x="22888" y="252250"/>
                </a:lnTo>
                <a:lnTo>
                  <a:pt x="5988" y="212204"/>
                </a:lnTo>
                <a:lnTo>
                  <a:pt x="0" y="167640"/>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7" name="object 27">
            <a:extLst>
              <a:ext uri="{FF2B5EF4-FFF2-40B4-BE49-F238E27FC236}">
                <a16:creationId xmlns:a16="http://schemas.microsoft.com/office/drawing/2014/main" id="{A937DC48-1FA6-4EBC-857F-C97BE70EC562}"/>
              </a:ext>
            </a:extLst>
          </p:cNvPr>
          <p:cNvSpPr/>
          <p:nvPr/>
        </p:nvSpPr>
        <p:spPr>
          <a:xfrm>
            <a:off x="5740587" y="4203753"/>
            <a:ext cx="237743" cy="237743"/>
          </a:xfrm>
          <a:prstGeom prst="rect">
            <a:avLst/>
          </a:prstGeom>
          <a:blipFill>
            <a:blip r:embed="rId5"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8" name="object 28">
            <a:extLst>
              <a:ext uri="{FF2B5EF4-FFF2-40B4-BE49-F238E27FC236}">
                <a16:creationId xmlns:a16="http://schemas.microsoft.com/office/drawing/2014/main" id="{4C247645-9EE7-4704-8B1D-C55100942899}"/>
              </a:ext>
            </a:extLst>
          </p:cNvPr>
          <p:cNvSpPr/>
          <p:nvPr/>
        </p:nvSpPr>
        <p:spPr>
          <a:xfrm>
            <a:off x="3378901" y="2531813"/>
            <a:ext cx="52069" cy="52069"/>
          </a:xfrm>
          <a:custGeom>
            <a:avLst/>
            <a:gdLst/>
            <a:ahLst/>
            <a:cxnLst/>
            <a:rect l="l" t="t" r="r" b="b"/>
            <a:pathLst>
              <a:path w="52070"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9" name="object 29">
            <a:extLst>
              <a:ext uri="{FF2B5EF4-FFF2-40B4-BE49-F238E27FC236}">
                <a16:creationId xmlns:a16="http://schemas.microsoft.com/office/drawing/2014/main" id="{C8757922-1A8C-47B1-B318-D8E7184D8769}"/>
              </a:ext>
            </a:extLst>
          </p:cNvPr>
          <p:cNvSpPr/>
          <p:nvPr/>
        </p:nvSpPr>
        <p:spPr>
          <a:xfrm>
            <a:off x="3378901" y="3048804"/>
            <a:ext cx="52069" cy="52069"/>
          </a:xfrm>
          <a:custGeom>
            <a:avLst/>
            <a:gdLst/>
            <a:ahLst/>
            <a:cxnLst/>
            <a:rect l="l" t="t" r="r" b="b"/>
            <a:pathLst>
              <a:path w="52070" h="52070">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0" name="object 30">
            <a:extLst>
              <a:ext uri="{FF2B5EF4-FFF2-40B4-BE49-F238E27FC236}">
                <a16:creationId xmlns:a16="http://schemas.microsoft.com/office/drawing/2014/main" id="{653AEE68-7FE6-4AB4-B3C6-70F0596079C4}"/>
              </a:ext>
            </a:extLst>
          </p:cNvPr>
          <p:cNvSpPr/>
          <p:nvPr/>
        </p:nvSpPr>
        <p:spPr>
          <a:xfrm>
            <a:off x="3638205" y="2777384"/>
            <a:ext cx="52069" cy="52069"/>
          </a:xfrm>
          <a:custGeom>
            <a:avLst/>
            <a:gdLst/>
            <a:ahLst/>
            <a:cxnLst/>
            <a:rect l="l" t="t" r="r" b="b"/>
            <a:pathLst>
              <a:path w="52070"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1" name="object 31">
            <a:extLst>
              <a:ext uri="{FF2B5EF4-FFF2-40B4-BE49-F238E27FC236}">
                <a16:creationId xmlns:a16="http://schemas.microsoft.com/office/drawing/2014/main" id="{06610189-1DAF-4B4D-83F0-AE2A6D687CE0}"/>
              </a:ext>
            </a:extLst>
          </p:cNvPr>
          <p:cNvSpPr/>
          <p:nvPr/>
        </p:nvSpPr>
        <p:spPr>
          <a:xfrm>
            <a:off x="3119598" y="2777384"/>
            <a:ext cx="52069" cy="52069"/>
          </a:xfrm>
          <a:custGeom>
            <a:avLst/>
            <a:gdLst/>
            <a:ahLst/>
            <a:cxnLst/>
            <a:rect l="l" t="t" r="r" b="b"/>
            <a:pathLst>
              <a:path w="52069"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2" name="object 32">
            <a:extLst>
              <a:ext uri="{FF2B5EF4-FFF2-40B4-BE49-F238E27FC236}">
                <a16:creationId xmlns:a16="http://schemas.microsoft.com/office/drawing/2014/main" id="{A6643D54-EEBA-4D67-92A7-4B0B5453952A}"/>
              </a:ext>
            </a:extLst>
          </p:cNvPr>
          <p:cNvSpPr/>
          <p:nvPr/>
        </p:nvSpPr>
        <p:spPr>
          <a:xfrm>
            <a:off x="3378901" y="2622287"/>
            <a:ext cx="172720" cy="327025"/>
          </a:xfrm>
          <a:custGeom>
            <a:avLst/>
            <a:gdLst/>
            <a:ahLst/>
            <a:cxnLst/>
            <a:rect l="l" t="t" r="r" b="b"/>
            <a:pathLst>
              <a:path w="172720" h="327025">
                <a:moveTo>
                  <a:pt x="51860" y="0"/>
                </a:moveTo>
                <a:lnTo>
                  <a:pt x="0" y="0"/>
                </a:lnTo>
                <a:lnTo>
                  <a:pt x="0" y="187409"/>
                </a:lnTo>
                <a:lnTo>
                  <a:pt x="2593" y="193871"/>
                </a:lnTo>
                <a:lnTo>
                  <a:pt x="136134" y="326996"/>
                </a:lnTo>
                <a:lnTo>
                  <a:pt x="172437" y="290807"/>
                </a:lnTo>
                <a:lnTo>
                  <a:pt x="51860" y="170606"/>
                </a:lnTo>
                <a:lnTo>
                  <a:pt x="5186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object 33">
            <a:extLst>
              <a:ext uri="{FF2B5EF4-FFF2-40B4-BE49-F238E27FC236}">
                <a16:creationId xmlns:a16="http://schemas.microsoft.com/office/drawing/2014/main" id="{DBC3DC82-557D-4339-BAC4-31A145CD3004}"/>
              </a:ext>
            </a:extLst>
          </p:cNvPr>
          <p:cNvSpPr/>
          <p:nvPr/>
        </p:nvSpPr>
        <p:spPr>
          <a:xfrm>
            <a:off x="2964489" y="2247425"/>
            <a:ext cx="882650" cy="1007744"/>
          </a:xfrm>
          <a:custGeom>
            <a:avLst/>
            <a:gdLst/>
            <a:ahLst/>
            <a:cxnLst/>
            <a:rect l="l" t="t" r="r" b="b"/>
            <a:pathLst>
              <a:path w="882650" h="1007745">
                <a:moveTo>
                  <a:pt x="479238" y="77591"/>
                </a:moveTo>
                <a:lnTo>
                  <a:pt x="401447" y="77591"/>
                </a:lnTo>
                <a:lnTo>
                  <a:pt x="401447" y="130583"/>
                </a:lnTo>
                <a:lnTo>
                  <a:pt x="354633" y="137216"/>
                </a:lnTo>
                <a:lnTo>
                  <a:pt x="309519" y="148594"/>
                </a:lnTo>
                <a:lnTo>
                  <a:pt x="266378" y="164458"/>
                </a:lnTo>
                <a:lnTo>
                  <a:pt x="225481" y="184550"/>
                </a:lnTo>
                <a:lnTo>
                  <a:pt x="187102" y="208614"/>
                </a:lnTo>
                <a:lnTo>
                  <a:pt x="151513" y="236390"/>
                </a:lnTo>
                <a:lnTo>
                  <a:pt x="118987" y="267623"/>
                </a:lnTo>
                <a:lnTo>
                  <a:pt x="89796" y="302053"/>
                </a:lnTo>
                <a:lnTo>
                  <a:pt x="64213" y="339424"/>
                </a:lnTo>
                <a:lnTo>
                  <a:pt x="42511" y="379477"/>
                </a:lnTo>
                <a:lnTo>
                  <a:pt x="24962" y="421955"/>
                </a:lnTo>
                <a:lnTo>
                  <a:pt x="11839" y="466601"/>
                </a:lnTo>
                <a:lnTo>
                  <a:pt x="3415" y="513156"/>
                </a:lnTo>
                <a:lnTo>
                  <a:pt x="0" y="560343"/>
                </a:lnTo>
                <a:lnTo>
                  <a:pt x="1590" y="606846"/>
                </a:lnTo>
                <a:lnTo>
                  <a:pt x="7993" y="652346"/>
                </a:lnTo>
                <a:lnTo>
                  <a:pt x="19014" y="696526"/>
                </a:lnTo>
                <a:lnTo>
                  <a:pt x="34456" y="739069"/>
                </a:lnTo>
                <a:lnTo>
                  <a:pt x="54126" y="779655"/>
                </a:lnTo>
                <a:lnTo>
                  <a:pt x="77830" y="817969"/>
                </a:lnTo>
                <a:lnTo>
                  <a:pt x="105371" y="853692"/>
                </a:lnTo>
                <a:lnTo>
                  <a:pt x="136556" y="886506"/>
                </a:lnTo>
                <a:lnTo>
                  <a:pt x="171190" y="916094"/>
                </a:lnTo>
                <a:lnTo>
                  <a:pt x="209077" y="942139"/>
                </a:lnTo>
                <a:lnTo>
                  <a:pt x="250024" y="964321"/>
                </a:lnTo>
                <a:lnTo>
                  <a:pt x="293835" y="982325"/>
                </a:lnTo>
                <a:lnTo>
                  <a:pt x="339325" y="995605"/>
                </a:lnTo>
                <a:lnTo>
                  <a:pt x="385203" y="1003909"/>
                </a:lnTo>
                <a:lnTo>
                  <a:pt x="431124" y="1007352"/>
                </a:lnTo>
                <a:lnTo>
                  <a:pt x="476741" y="1006051"/>
                </a:lnTo>
                <a:lnTo>
                  <a:pt x="521706" y="1000123"/>
                </a:lnTo>
                <a:lnTo>
                  <a:pt x="565673" y="989684"/>
                </a:lnTo>
                <a:lnTo>
                  <a:pt x="608294" y="974850"/>
                </a:lnTo>
                <a:lnTo>
                  <a:pt x="649222" y="955738"/>
                </a:lnTo>
                <a:lnTo>
                  <a:pt x="688111" y="932465"/>
                </a:lnTo>
                <a:lnTo>
                  <a:pt x="690569" y="930626"/>
                </a:lnTo>
                <a:lnTo>
                  <a:pt x="440342" y="930626"/>
                </a:lnTo>
                <a:lnTo>
                  <a:pt x="390984" y="927331"/>
                </a:lnTo>
                <a:lnTo>
                  <a:pt x="343673" y="917731"/>
                </a:lnTo>
                <a:lnTo>
                  <a:pt x="298839" y="902252"/>
                </a:lnTo>
                <a:lnTo>
                  <a:pt x="256909" y="881320"/>
                </a:lnTo>
                <a:lnTo>
                  <a:pt x="218309" y="855362"/>
                </a:lnTo>
                <a:lnTo>
                  <a:pt x="183469" y="824804"/>
                </a:lnTo>
                <a:lnTo>
                  <a:pt x="152816" y="790073"/>
                </a:lnTo>
                <a:lnTo>
                  <a:pt x="126777" y="751594"/>
                </a:lnTo>
                <a:lnTo>
                  <a:pt x="105779" y="709794"/>
                </a:lnTo>
                <a:lnTo>
                  <a:pt x="90252" y="665100"/>
                </a:lnTo>
                <a:lnTo>
                  <a:pt x="80622" y="617937"/>
                </a:lnTo>
                <a:lnTo>
                  <a:pt x="77317" y="568732"/>
                </a:lnTo>
                <a:lnTo>
                  <a:pt x="80622" y="519528"/>
                </a:lnTo>
                <a:lnTo>
                  <a:pt x="90252" y="472365"/>
                </a:lnTo>
                <a:lnTo>
                  <a:pt x="105779" y="427671"/>
                </a:lnTo>
                <a:lnTo>
                  <a:pt x="126777" y="385871"/>
                </a:lnTo>
                <a:lnTo>
                  <a:pt x="152816" y="347392"/>
                </a:lnTo>
                <a:lnTo>
                  <a:pt x="183469" y="312660"/>
                </a:lnTo>
                <a:lnTo>
                  <a:pt x="218309" y="282102"/>
                </a:lnTo>
                <a:lnTo>
                  <a:pt x="256909" y="256144"/>
                </a:lnTo>
                <a:lnTo>
                  <a:pt x="298839" y="235213"/>
                </a:lnTo>
                <a:lnTo>
                  <a:pt x="343673" y="219734"/>
                </a:lnTo>
                <a:lnTo>
                  <a:pt x="390984" y="210134"/>
                </a:lnTo>
                <a:lnTo>
                  <a:pt x="440342" y="206839"/>
                </a:lnTo>
                <a:lnTo>
                  <a:pt x="791344" y="206839"/>
                </a:lnTo>
                <a:lnTo>
                  <a:pt x="792955" y="204254"/>
                </a:lnTo>
                <a:lnTo>
                  <a:pt x="686681" y="204254"/>
                </a:lnTo>
                <a:lnTo>
                  <a:pt x="638406" y="176223"/>
                </a:lnTo>
                <a:lnTo>
                  <a:pt x="587335" y="154494"/>
                </a:lnTo>
                <a:lnTo>
                  <a:pt x="534076" y="139549"/>
                </a:lnTo>
                <a:lnTo>
                  <a:pt x="479238" y="131875"/>
                </a:lnTo>
                <a:lnTo>
                  <a:pt x="479238" y="77591"/>
                </a:lnTo>
                <a:close/>
              </a:path>
              <a:path w="882650" h="1007745">
                <a:moveTo>
                  <a:pt x="791344" y="206839"/>
                </a:moveTo>
                <a:lnTo>
                  <a:pt x="440342" y="206839"/>
                </a:lnTo>
                <a:lnTo>
                  <a:pt x="489701" y="210134"/>
                </a:lnTo>
                <a:lnTo>
                  <a:pt x="537011" y="219734"/>
                </a:lnTo>
                <a:lnTo>
                  <a:pt x="581845" y="235213"/>
                </a:lnTo>
                <a:lnTo>
                  <a:pt x="623776" y="256144"/>
                </a:lnTo>
                <a:lnTo>
                  <a:pt x="662375" y="282102"/>
                </a:lnTo>
                <a:lnTo>
                  <a:pt x="697215" y="312660"/>
                </a:lnTo>
                <a:lnTo>
                  <a:pt x="727869" y="347392"/>
                </a:lnTo>
                <a:lnTo>
                  <a:pt x="753908" y="385871"/>
                </a:lnTo>
                <a:lnTo>
                  <a:pt x="774905" y="427671"/>
                </a:lnTo>
                <a:lnTo>
                  <a:pt x="790432" y="472365"/>
                </a:lnTo>
                <a:lnTo>
                  <a:pt x="800062" y="519528"/>
                </a:lnTo>
                <a:lnTo>
                  <a:pt x="803368" y="568732"/>
                </a:lnTo>
                <a:lnTo>
                  <a:pt x="800062" y="617937"/>
                </a:lnTo>
                <a:lnTo>
                  <a:pt x="790432" y="665100"/>
                </a:lnTo>
                <a:lnTo>
                  <a:pt x="774905" y="709794"/>
                </a:lnTo>
                <a:lnTo>
                  <a:pt x="753908" y="751594"/>
                </a:lnTo>
                <a:lnTo>
                  <a:pt x="727869" y="790073"/>
                </a:lnTo>
                <a:lnTo>
                  <a:pt x="697215" y="824804"/>
                </a:lnTo>
                <a:lnTo>
                  <a:pt x="662375" y="855362"/>
                </a:lnTo>
                <a:lnTo>
                  <a:pt x="623776" y="881320"/>
                </a:lnTo>
                <a:lnTo>
                  <a:pt x="581845" y="902252"/>
                </a:lnTo>
                <a:lnTo>
                  <a:pt x="537011" y="917731"/>
                </a:lnTo>
                <a:lnTo>
                  <a:pt x="489701" y="927331"/>
                </a:lnTo>
                <a:lnTo>
                  <a:pt x="440342" y="930626"/>
                </a:lnTo>
                <a:lnTo>
                  <a:pt x="690569" y="930626"/>
                </a:lnTo>
                <a:lnTo>
                  <a:pt x="724614" y="905147"/>
                </a:lnTo>
                <a:lnTo>
                  <a:pt x="758383" y="873900"/>
                </a:lnTo>
                <a:lnTo>
                  <a:pt x="789072" y="838840"/>
                </a:lnTo>
                <a:lnTo>
                  <a:pt x="816333" y="800086"/>
                </a:lnTo>
                <a:lnTo>
                  <a:pt x="839267" y="758666"/>
                </a:lnTo>
                <a:lnTo>
                  <a:pt x="857251" y="715781"/>
                </a:lnTo>
                <a:lnTo>
                  <a:pt x="870353" y="671802"/>
                </a:lnTo>
                <a:lnTo>
                  <a:pt x="878639" y="627100"/>
                </a:lnTo>
                <a:lnTo>
                  <a:pt x="882177" y="582044"/>
                </a:lnTo>
                <a:lnTo>
                  <a:pt x="881034" y="537006"/>
                </a:lnTo>
                <a:lnTo>
                  <a:pt x="875277" y="492357"/>
                </a:lnTo>
                <a:lnTo>
                  <a:pt x="864974" y="448466"/>
                </a:lnTo>
                <a:lnTo>
                  <a:pt x="850192" y="405705"/>
                </a:lnTo>
                <a:lnTo>
                  <a:pt x="830998" y="364444"/>
                </a:lnTo>
                <a:lnTo>
                  <a:pt x="807459" y="325054"/>
                </a:lnTo>
                <a:lnTo>
                  <a:pt x="779643" y="287905"/>
                </a:lnTo>
                <a:lnTo>
                  <a:pt x="747617" y="253368"/>
                </a:lnTo>
                <a:lnTo>
                  <a:pt x="786513" y="214594"/>
                </a:lnTo>
                <a:lnTo>
                  <a:pt x="791344" y="206839"/>
                </a:lnTo>
                <a:close/>
              </a:path>
              <a:path w="882650" h="1007745">
                <a:moveTo>
                  <a:pt x="758476" y="149001"/>
                </a:moveTo>
                <a:lnTo>
                  <a:pt x="743829" y="151222"/>
                </a:lnTo>
                <a:lnTo>
                  <a:pt x="730762" y="159017"/>
                </a:lnTo>
                <a:lnTo>
                  <a:pt x="686681" y="204254"/>
                </a:lnTo>
                <a:lnTo>
                  <a:pt x="792955" y="204254"/>
                </a:lnTo>
                <a:lnTo>
                  <a:pt x="794515" y="201750"/>
                </a:lnTo>
                <a:lnTo>
                  <a:pt x="797047" y="187452"/>
                </a:lnTo>
                <a:lnTo>
                  <a:pt x="793988" y="173154"/>
                </a:lnTo>
                <a:lnTo>
                  <a:pt x="785216" y="160310"/>
                </a:lnTo>
                <a:lnTo>
                  <a:pt x="772879" y="152111"/>
                </a:lnTo>
                <a:lnTo>
                  <a:pt x="758476" y="149001"/>
                </a:lnTo>
                <a:close/>
              </a:path>
              <a:path w="882650" h="1007745">
                <a:moveTo>
                  <a:pt x="595924" y="0"/>
                </a:moveTo>
                <a:lnTo>
                  <a:pt x="284760" y="0"/>
                </a:lnTo>
                <a:lnTo>
                  <a:pt x="284760" y="77591"/>
                </a:lnTo>
                <a:lnTo>
                  <a:pt x="595924" y="77591"/>
                </a:lnTo>
                <a:lnTo>
                  <a:pt x="595924"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4" name="object 34">
            <a:extLst>
              <a:ext uri="{FF2B5EF4-FFF2-40B4-BE49-F238E27FC236}">
                <a16:creationId xmlns:a16="http://schemas.microsoft.com/office/drawing/2014/main" id="{A0035FE8-268B-4851-87D0-F13D68491AB0}"/>
              </a:ext>
            </a:extLst>
          </p:cNvPr>
          <p:cNvSpPr/>
          <p:nvPr/>
        </p:nvSpPr>
        <p:spPr>
          <a:xfrm>
            <a:off x="5706688" y="2958331"/>
            <a:ext cx="337185" cy="78105"/>
          </a:xfrm>
          <a:custGeom>
            <a:avLst/>
            <a:gdLst/>
            <a:ahLst/>
            <a:cxnLst/>
            <a:rect l="l" t="t" r="r" b="b"/>
            <a:pathLst>
              <a:path w="337185" h="78104">
                <a:moveTo>
                  <a:pt x="298199" y="0"/>
                </a:moveTo>
                <a:lnTo>
                  <a:pt x="38895" y="0"/>
                </a:lnTo>
                <a:lnTo>
                  <a:pt x="23519" y="2968"/>
                </a:lnTo>
                <a:lnTo>
                  <a:pt x="11182" y="11147"/>
                </a:lnTo>
                <a:lnTo>
                  <a:pt x="2977" y="23446"/>
                </a:lnTo>
                <a:lnTo>
                  <a:pt x="0" y="38774"/>
                </a:lnTo>
                <a:lnTo>
                  <a:pt x="2977" y="54102"/>
                </a:lnTo>
                <a:lnTo>
                  <a:pt x="11182" y="66400"/>
                </a:lnTo>
                <a:lnTo>
                  <a:pt x="23519" y="74579"/>
                </a:lnTo>
                <a:lnTo>
                  <a:pt x="38895" y="77548"/>
                </a:lnTo>
                <a:lnTo>
                  <a:pt x="298199" y="77548"/>
                </a:lnTo>
                <a:lnTo>
                  <a:pt x="313575" y="74579"/>
                </a:lnTo>
                <a:lnTo>
                  <a:pt x="325912" y="66400"/>
                </a:lnTo>
                <a:lnTo>
                  <a:pt x="334117" y="54102"/>
                </a:lnTo>
                <a:lnTo>
                  <a:pt x="337094" y="38774"/>
                </a:lnTo>
                <a:lnTo>
                  <a:pt x="334117" y="23446"/>
                </a:lnTo>
                <a:lnTo>
                  <a:pt x="325912" y="11147"/>
                </a:lnTo>
                <a:lnTo>
                  <a:pt x="313575" y="2968"/>
                </a:lnTo>
                <a:lnTo>
                  <a:pt x="298199" y="0"/>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object 35">
            <a:extLst>
              <a:ext uri="{FF2B5EF4-FFF2-40B4-BE49-F238E27FC236}">
                <a16:creationId xmlns:a16="http://schemas.microsoft.com/office/drawing/2014/main" id="{1D61D28B-AA85-45A2-8CE2-FFDF671D05EE}"/>
              </a:ext>
            </a:extLst>
          </p:cNvPr>
          <p:cNvSpPr/>
          <p:nvPr/>
        </p:nvSpPr>
        <p:spPr>
          <a:xfrm>
            <a:off x="5706688" y="3087578"/>
            <a:ext cx="337185" cy="78105"/>
          </a:xfrm>
          <a:custGeom>
            <a:avLst/>
            <a:gdLst/>
            <a:ahLst/>
            <a:cxnLst/>
            <a:rect l="l" t="t" r="r" b="b"/>
            <a:pathLst>
              <a:path w="337185" h="78104">
                <a:moveTo>
                  <a:pt x="298199" y="0"/>
                </a:moveTo>
                <a:lnTo>
                  <a:pt x="38895" y="0"/>
                </a:lnTo>
                <a:lnTo>
                  <a:pt x="23519" y="2968"/>
                </a:lnTo>
                <a:lnTo>
                  <a:pt x="11182" y="11147"/>
                </a:lnTo>
                <a:lnTo>
                  <a:pt x="2977" y="23446"/>
                </a:lnTo>
                <a:lnTo>
                  <a:pt x="0" y="38774"/>
                </a:lnTo>
                <a:lnTo>
                  <a:pt x="2977" y="54102"/>
                </a:lnTo>
                <a:lnTo>
                  <a:pt x="11182" y="66400"/>
                </a:lnTo>
                <a:lnTo>
                  <a:pt x="23519" y="74579"/>
                </a:lnTo>
                <a:lnTo>
                  <a:pt x="38895" y="77548"/>
                </a:lnTo>
                <a:lnTo>
                  <a:pt x="298199" y="77548"/>
                </a:lnTo>
                <a:lnTo>
                  <a:pt x="313575" y="74579"/>
                </a:lnTo>
                <a:lnTo>
                  <a:pt x="325912" y="66400"/>
                </a:lnTo>
                <a:lnTo>
                  <a:pt x="334117" y="54102"/>
                </a:lnTo>
                <a:lnTo>
                  <a:pt x="337094" y="38774"/>
                </a:lnTo>
                <a:lnTo>
                  <a:pt x="334117" y="23446"/>
                </a:lnTo>
                <a:lnTo>
                  <a:pt x="325912" y="11147"/>
                </a:lnTo>
                <a:lnTo>
                  <a:pt x="313575" y="2968"/>
                </a:lnTo>
                <a:lnTo>
                  <a:pt x="298199" y="0"/>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6" name="object 36">
            <a:extLst>
              <a:ext uri="{FF2B5EF4-FFF2-40B4-BE49-F238E27FC236}">
                <a16:creationId xmlns:a16="http://schemas.microsoft.com/office/drawing/2014/main" id="{991C10F2-E55E-436C-AF00-C689310160CE}"/>
              </a:ext>
            </a:extLst>
          </p:cNvPr>
          <p:cNvSpPr/>
          <p:nvPr/>
        </p:nvSpPr>
        <p:spPr>
          <a:xfrm>
            <a:off x="5790962" y="3216826"/>
            <a:ext cx="168547" cy="77547"/>
          </a:xfrm>
          <a:prstGeom prst="rect">
            <a:avLst/>
          </a:prstGeom>
          <a:blipFill>
            <a:blip r:embed="rId6"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7" name="object 37">
            <a:extLst>
              <a:ext uri="{FF2B5EF4-FFF2-40B4-BE49-F238E27FC236}">
                <a16:creationId xmlns:a16="http://schemas.microsoft.com/office/drawing/2014/main" id="{EE9F43D5-8F93-4DD6-A699-BB25E17D75B6}"/>
              </a:ext>
            </a:extLst>
          </p:cNvPr>
          <p:cNvSpPr/>
          <p:nvPr/>
        </p:nvSpPr>
        <p:spPr>
          <a:xfrm>
            <a:off x="5538141" y="2208651"/>
            <a:ext cx="674370" cy="698500"/>
          </a:xfrm>
          <a:custGeom>
            <a:avLst/>
            <a:gdLst/>
            <a:ahLst/>
            <a:cxnLst/>
            <a:rect l="l" t="t" r="r" b="b"/>
            <a:pathLst>
              <a:path w="674370" h="698500">
                <a:moveTo>
                  <a:pt x="337094" y="0"/>
                </a:moveTo>
                <a:lnTo>
                  <a:pt x="287835" y="3892"/>
                </a:lnTo>
                <a:lnTo>
                  <a:pt x="240807" y="14532"/>
                </a:lnTo>
                <a:lnTo>
                  <a:pt x="196509" y="31426"/>
                </a:lnTo>
                <a:lnTo>
                  <a:pt x="155438" y="54077"/>
                </a:lnTo>
                <a:lnTo>
                  <a:pt x="118089" y="81990"/>
                </a:lnTo>
                <a:lnTo>
                  <a:pt x="84960" y="114669"/>
                </a:lnTo>
                <a:lnTo>
                  <a:pt x="56548" y="151618"/>
                </a:lnTo>
                <a:lnTo>
                  <a:pt x="33349" y="192343"/>
                </a:lnTo>
                <a:lnTo>
                  <a:pt x="15860" y="236346"/>
                </a:lnTo>
                <a:lnTo>
                  <a:pt x="4578" y="283134"/>
                </a:lnTo>
                <a:lnTo>
                  <a:pt x="0" y="332209"/>
                </a:lnTo>
                <a:lnTo>
                  <a:pt x="0" y="343841"/>
                </a:lnTo>
                <a:lnTo>
                  <a:pt x="6806" y="402972"/>
                </a:lnTo>
                <a:lnTo>
                  <a:pt x="23337" y="460164"/>
                </a:lnTo>
                <a:lnTo>
                  <a:pt x="48619" y="510409"/>
                </a:lnTo>
                <a:lnTo>
                  <a:pt x="81680" y="555808"/>
                </a:lnTo>
                <a:lnTo>
                  <a:pt x="105159" y="585979"/>
                </a:lnTo>
                <a:lnTo>
                  <a:pt x="127545" y="621724"/>
                </a:lnTo>
                <a:lnTo>
                  <a:pt x="146770" y="656500"/>
                </a:lnTo>
                <a:lnTo>
                  <a:pt x="160768" y="683763"/>
                </a:lnTo>
                <a:lnTo>
                  <a:pt x="164597" y="689801"/>
                </a:lnTo>
                <a:lnTo>
                  <a:pt x="170006" y="694264"/>
                </a:lnTo>
                <a:lnTo>
                  <a:pt x="176630" y="697031"/>
                </a:lnTo>
                <a:lnTo>
                  <a:pt x="184105" y="697980"/>
                </a:lnTo>
                <a:lnTo>
                  <a:pt x="490084" y="697980"/>
                </a:lnTo>
                <a:lnTo>
                  <a:pt x="527419" y="656500"/>
                </a:lnTo>
                <a:lnTo>
                  <a:pt x="546644" y="621724"/>
                </a:lnTo>
                <a:lnTo>
                  <a:pt x="547454" y="620431"/>
                </a:lnTo>
                <a:lnTo>
                  <a:pt x="216518" y="620431"/>
                </a:lnTo>
                <a:lnTo>
                  <a:pt x="200028" y="589897"/>
                </a:lnTo>
                <a:lnTo>
                  <a:pt x="181836" y="560331"/>
                </a:lnTo>
                <a:lnTo>
                  <a:pt x="162186" y="531735"/>
                </a:lnTo>
                <a:lnTo>
                  <a:pt x="141320" y="504108"/>
                </a:lnTo>
                <a:lnTo>
                  <a:pt x="128233" y="487912"/>
                </a:lnTo>
                <a:lnTo>
                  <a:pt x="116362" y="470504"/>
                </a:lnTo>
                <a:lnTo>
                  <a:pt x="97238" y="433022"/>
                </a:lnTo>
                <a:lnTo>
                  <a:pt x="84273" y="388755"/>
                </a:lnTo>
                <a:lnTo>
                  <a:pt x="79184" y="343841"/>
                </a:lnTo>
                <a:lnTo>
                  <a:pt x="79087" y="332209"/>
                </a:lnTo>
                <a:lnTo>
                  <a:pt x="84010" y="286370"/>
                </a:lnTo>
                <a:lnTo>
                  <a:pt x="96573" y="243241"/>
                </a:lnTo>
                <a:lnTo>
                  <a:pt x="116062" y="203525"/>
                </a:lnTo>
                <a:lnTo>
                  <a:pt x="141761" y="167924"/>
                </a:lnTo>
                <a:lnTo>
                  <a:pt x="172956" y="137142"/>
                </a:lnTo>
                <a:lnTo>
                  <a:pt x="208931" y="111882"/>
                </a:lnTo>
                <a:lnTo>
                  <a:pt x="248972" y="92845"/>
                </a:lnTo>
                <a:lnTo>
                  <a:pt x="292364" y="80736"/>
                </a:lnTo>
                <a:lnTo>
                  <a:pt x="338391" y="76256"/>
                </a:lnTo>
                <a:lnTo>
                  <a:pt x="548427" y="76256"/>
                </a:lnTo>
                <a:lnTo>
                  <a:pt x="518751" y="54077"/>
                </a:lnTo>
                <a:lnTo>
                  <a:pt x="477680" y="31426"/>
                </a:lnTo>
                <a:lnTo>
                  <a:pt x="433382" y="14532"/>
                </a:lnTo>
                <a:lnTo>
                  <a:pt x="386354" y="3892"/>
                </a:lnTo>
                <a:lnTo>
                  <a:pt x="337094" y="0"/>
                </a:lnTo>
                <a:close/>
              </a:path>
              <a:path w="674370" h="698500">
                <a:moveTo>
                  <a:pt x="548427" y="76256"/>
                </a:moveTo>
                <a:lnTo>
                  <a:pt x="338391" y="76256"/>
                </a:lnTo>
                <a:lnTo>
                  <a:pt x="384418" y="80693"/>
                </a:lnTo>
                <a:lnTo>
                  <a:pt x="427810" y="92696"/>
                </a:lnTo>
                <a:lnTo>
                  <a:pt x="467851" y="111594"/>
                </a:lnTo>
                <a:lnTo>
                  <a:pt x="503826" y="136717"/>
                </a:lnTo>
                <a:lnTo>
                  <a:pt x="535021" y="167392"/>
                </a:lnTo>
                <a:lnTo>
                  <a:pt x="560720" y="202950"/>
                </a:lnTo>
                <a:lnTo>
                  <a:pt x="580209" y="242720"/>
                </a:lnTo>
                <a:lnTo>
                  <a:pt x="592772" y="286029"/>
                </a:lnTo>
                <a:lnTo>
                  <a:pt x="597695" y="332209"/>
                </a:lnTo>
                <a:lnTo>
                  <a:pt x="597695" y="342549"/>
                </a:lnTo>
                <a:lnTo>
                  <a:pt x="596398" y="342549"/>
                </a:lnTo>
                <a:lnTo>
                  <a:pt x="594474" y="365773"/>
                </a:lnTo>
                <a:lnTo>
                  <a:pt x="585277" y="411252"/>
                </a:lnTo>
                <a:lnTo>
                  <a:pt x="569718" y="452127"/>
                </a:lnTo>
                <a:lnTo>
                  <a:pt x="547799" y="487912"/>
                </a:lnTo>
                <a:lnTo>
                  <a:pt x="534165" y="504108"/>
                </a:lnTo>
                <a:lnTo>
                  <a:pt x="512570" y="531735"/>
                </a:lnTo>
                <a:lnTo>
                  <a:pt x="492677" y="560331"/>
                </a:lnTo>
                <a:lnTo>
                  <a:pt x="474728" y="589897"/>
                </a:lnTo>
                <a:lnTo>
                  <a:pt x="458967" y="620431"/>
                </a:lnTo>
                <a:lnTo>
                  <a:pt x="547454" y="620431"/>
                </a:lnTo>
                <a:lnTo>
                  <a:pt x="569030" y="585979"/>
                </a:lnTo>
                <a:lnTo>
                  <a:pt x="592509" y="555808"/>
                </a:lnTo>
                <a:lnTo>
                  <a:pt x="626056" y="510409"/>
                </a:lnTo>
                <a:lnTo>
                  <a:pt x="650852" y="460164"/>
                </a:lnTo>
                <a:lnTo>
                  <a:pt x="667383" y="402972"/>
                </a:lnTo>
                <a:lnTo>
                  <a:pt x="674189" y="343841"/>
                </a:lnTo>
                <a:lnTo>
                  <a:pt x="674189" y="332209"/>
                </a:lnTo>
                <a:lnTo>
                  <a:pt x="669611" y="283134"/>
                </a:lnTo>
                <a:lnTo>
                  <a:pt x="658329" y="236346"/>
                </a:lnTo>
                <a:lnTo>
                  <a:pt x="640840" y="192343"/>
                </a:lnTo>
                <a:lnTo>
                  <a:pt x="617641" y="151618"/>
                </a:lnTo>
                <a:lnTo>
                  <a:pt x="589229" y="114669"/>
                </a:lnTo>
                <a:lnTo>
                  <a:pt x="556100" y="81990"/>
                </a:lnTo>
                <a:lnTo>
                  <a:pt x="548427" y="76256"/>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8" name="object 38">
            <a:extLst>
              <a:ext uri="{FF2B5EF4-FFF2-40B4-BE49-F238E27FC236}">
                <a16:creationId xmlns:a16="http://schemas.microsoft.com/office/drawing/2014/main" id="{FFDFA715-5F1C-4478-8EA6-6FDF852FB8B2}"/>
              </a:ext>
            </a:extLst>
          </p:cNvPr>
          <p:cNvSpPr/>
          <p:nvPr/>
        </p:nvSpPr>
        <p:spPr>
          <a:xfrm>
            <a:off x="7871295" y="3151904"/>
            <a:ext cx="882015" cy="0"/>
          </a:xfrm>
          <a:custGeom>
            <a:avLst/>
            <a:gdLst/>
            <a:ahLst/>
            <a:cxnLst/>
            <a:rect l="l" t="t" r="r" b="b"/>
            <a:pathLst>
              <a:path w="882015">
                <a:moveTo>
                  <a:pt x="0" y="0"/>
                </a:moveTo>
                <a:lnTo>
                  <a:pt x="881633" y="0"/>
                </a:lnTo>
              </a:path>
            </a:pathLst>
          </a:custGeom>
          <a:ln w="77349">
            <a:solidFill>
              <a:srgbClr val="9999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9" name="object 39">
            <a:extLst>
              <a:ext uri="{FF2B5EF4-FFF2-40B4-BE49-F238E27FC236}">
                <a16:creationId xmlns:a16="http://schemas.microsoft.com/office/drawing/2014/main" id="{C6941CF0-CAC3-4BE1-A6EB-5B7887CEB588}"/>
              </a:ext>
            </a:extLst>
          </p:cNvPr>
          <p:cNvSpPr/>
          <p:nvPr/>
        </p:nvSpPr>
        <p:spPr>
          <a:xfrm>
            <a:off x="7910191" y="2311842"/>
            <a:ext cx="0" cy="802005"/>
          </a:xfrm>
          <a:custGeom>
            <a:avLst/>
            <a:gdLst/>
            <a:ahLst/>
            <a:cxnLst/>
            <a:rect l="l" t="t" r="r" b="b"/>
            <a:pathLst>
              <a:path h="802004">
                <a:moveTo>
                  <a:pt x="0" y="0"/>
                </a:moveTo>
                <a:lnTo>
                  <a:pt x="0" y="801386"/>
                </a:lnTo>
              </a:path>
            </a:pathLst>
          </a:custGeom>
          <a:ln w="77791">
            <a:solidFill>
              <a:srgbClr val="9999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0" name="object 40">
            <a:extLst>
              <a:ext uri="{FF2B5EF4-FFF2-40B4-BE49-F238E27FC236}">
                <a16:creationId xmlns:a16="http://schemas.microsoft.com/office/drawing/2014/main" id="{D28B44F0-702E-4A6A-9EF0-BD03D187E73E}"/>
              </a:ext>
            </a:extLst>
          </p:cNvPr>
          <p:cNvSpPr/>
          <p:nvPr/>
        </p:nvSpPr>
        <p:spPr>
          <a:xfrm>
            <a:off x="7999650" y="2531813"/>
            <a:ext cx="753745" cy="441325"/>
          </a:xfrm>
          <a:custGeom>
            <a:avLst/>
            <a:gdLst/>
            <a:ahLst/>
            <a:cxnLst/>
            <a:rect l="l" t="t" r="r" b="b"/>
            <a:pathLst>
              <a:path w="753745" h="441325">
                <a:moveTo>
                  <a:pt x="234669" y="152512"/>
                </a:moveTo>
                <a:lnTo>
                  <a:pt x="0" y="386450"/>
                </a:lnTo>
                <a:lnTo>
                  <a:pt x="54453" y="440734"/>
                </a:lnTo>
                <a:lnTo>
                  <a:pt x="234669" y="261080"/>
                </a:lnTo>
                <a:lnTo>
                  <a:pt x="390252" y="261080"/>
                </a:lnTo>
                <a:lnTo>
                  <a:pt x="421368" y="230060"/>
                </a:lnTo>
                <a:lnTo>
                  <a:pt x="312461" y="230060"/>
                </a:lnTo>
                <a:lnTo>
                  <a:pt x="234669" y="152512"/>
                </a:lnTo>
                <a:close/>
              </a:path>
              <a:path w="753745" h="441325">
                <a:moveTo>
                  <a:pt x="390252" y="261080"/>
                </a:moveTo>
                <a:lnTo>
                  <a:pt x="234669" y="261080"/>
                </a:lnTo>
                <a:lnTo>
                  <a:pt x="312461" y="338628"/>
                </a:lnTo>
                <a:lnTo>
                  <a:pt x="390252" y="261080"/>
                </a:lnTo>
                <a:close/>
              </a:path>
              <a:path w="753745" h="441325">
                <a:moveTo>
                  <a:pt x="597695" y="209381"/>
                </a:moveTo>
                <a:lnTo>
                  <a:pt x="442113" y="209381"/>
                </a:lnTo>
                <a:lnTo>
                  <a:pt x="519904" y="286929"/>
                </a:lnTo>
                <a:lnTo>
                  <a:pt x="597695" y="209381"/>
                </a:lnTo>
                <a:close/>
              </a:path>
              <a:path w="753745" h="441325">
                <a:moveTo>
                  <a:pt x="442113" y="100813"/>
                </a:moveTo>
                <a:lnTo>
                  <a:pt x="312461" y="230060"/>
                </a:lnTo>
                <a:lnTo>
                  <a:pt x="421368" y="230060"/>
                </a:lnTo>
                <a:lnTo>
                  <a:pt x="442113" y="209381"/>
                </a:lnTo>
                <a:lnTo>
                  <a:pt x="597695" y="209381"/>
                </a:lnTo>
                <a:lnTo>
                  <a:pt x="628811" y="178361"/>
                </a:lnTo>
                <a:lnTo>
                  <a:pt x="519904" y="178361"/>
                </a:lnTo>
                <a:lnTo>
                  <a:pt x="442113" y="100813"/>
                </a:lnTo>
                <a:close/>
              </a:path>
              <a:path w="753745" h="441325">
                <a:moveTo>
                  <a:pt x="753277" y="130540"/>
                </a:moveTo>
                <a:lnTo>
                  <a:pt x="676783" y="130540"/>
                </a:lnTo>
                <a:lnTo>
                  <a:pt x="753277" y="206796"/>
                </a:lnTo>
                <a:lnTo>
                  <a:pt x="753277" y="130540"/>
                </a:lnTo>
                <a:close/>
              </a:path>
              <a:path w="753745" h="441325">
                <a:moveTo>
                  <a:pt x="753277" y="0"/>
                </a:moveTo>
                <a:lnTo>
                  <a:pt x="545834" y="0"/>
                </a:lnTo>
                <a:lnTo>
                  <a:pt x="622329" y="76256"/>
                </a:lnTo>
                <a:lnTo>
                  <a:pt x="519904" y="178361"/>
                </a:lnTo>
                <a:lnTo>
                  <a:pt x="628811" y="178361"/>
                </a:lnTo>
                <a:lnTo>
                  <a:pt x="676783" y="130540"/>
                </a:lnTo>
                <a:lnTo>
                  <a:pt x="753277" y="130540"/>
                </a:lnTo>
                <a:lnTo>
                  <a:pt x="753277" y="0"/>
                </a:lnTo>
                <a:close/>
              </a:path>
            </a:pathLst>
          </a:custGeom>
          <a:solidFill>
            <a:srgbClr val="99999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1" name="object 7">
            <a:extLst>
              <a:ext uri="{FF2B5EF4-FFF2-40B4-BE49-F238E27FC236}">
                <a16:creationId xmlns:a16="http://schemas.microsoft.com/office/drawing/2014/main" id="{5E7B78F6-A8F5-456B-8B14-525C10E9A06C}"/>
              </a:ext>
            </a:extLst>
          </p:cNvPr>
          <p:cNvSpPr txBox="1"/>
          <p:nvPr/>
        </p:nvSpPr>
        <p:spPr>
          <a:xfrm>
            <a:off x="4477699" y="4658666"/>
            <a:ext cx="2746813" cy="166712"/>
          </a:xfrm>
          <a:prstGeom prst="rect">
            <a:avLst/>
          </a:prstGeom>
        </p:spPr>
        <p:txBody>
          <a:bodyPr vert="horz" wrap="square" lIns="0" tIns="12700" rIns="0" bIns="0" rtlCol="0">
            <a:spAutoFit/>
          </a:bodyPr>
          <a:lstStyle/>
          <a:p>
            <a:pPr marL="17145" marR="0" lvl="0" indent="0" algn="ctr"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10" normalizeH="0" baseline="0" noProof="0" dirty="0">
                <a:ln>
                  <a:noFill/>
                </a:ln>
                <a:solidFill>
                  <a:prstClr val="black"/>
                </a:solidFill>
                <a:effectLst/>
                <a:uLnTx/>
                <a:uFillTx/>
                <a:latin typeface="Open Sans"/>
                <a:ea typeface="+mn-ea"/>
                <a:cs typeface="Open Sans"/>
              </a:rPr>
              <a:t>Track number of open issues</a:t>
            </a:r>
            <a:endParaRPr kumimoji="0" sz="1000" b="0" i="0" u="none" strike="noStrike" kern="1200" cap="none" spc="0" normalizeH="0" baseline="0" noProof="0" dirty="0">
              <a:ln>
                <a:noFill/>
              </a:ln>
              <a:solidFill>
                <a:prstClr val="black"/>
              </a:solidFill>
              <a:effectLst/>
              <a:uLnTx/>
              <a:uFillTx/>
              <a:latin typeface="Open Sans"/>
              <a:ea typeface="+mn-ea"/>
              <a:cs typeface="Open Sans"/>
            </a:endParaRPr>
          </a:p>
        </p:txBody>
      </p:sp>
    </p:spTree>
    <p:extLst>
      <p:ext uri="{BB962C8B-B14F-4D97-AF65-F5344CB8AC3E}">
        <p14:creationId xmlns:p14="http://schemas.microsoft.com/office/powerpoint/2010/main" val="4160574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a:bodyPr>
          <a:lstStyle/>
          <a:p>
            <a:r>
              <a:rPr lang="en-GB" dirty="0"/>
              <a:t>Building blocks to drive performance</a:t>
            </a:r>
          </a:p>
        </p:txBody>
      </p:sp>
      <p:sp>
        <p:nvSpPr>
          <p:cNvPr id="39" name="Rectangle 38">
            <a:extLst>
              <a:ext uri="{FF2B5EF4-FFF2-40B4-BE49-F238E27FC236}">
                <a16:creationId xmlns:a16="http://schemas.microsoft.com/office/drawing/2014/main" id="{1A500CDB-22DE-48FB-B718-16A21D86F709}"/>
              </a:ext>
            </a:extLst>
          </p:cNvPr>
          <p:cNvSpPr/>
          <p:nvPr/>
        </p:nvSpPr>
        <p:spPr>
          <a:xfrm>
            <a:off x="240530" y="1117526"/>
            <a:ext cx="11710939" cy="5644221"/>
          </a:xfrm>
          <a:prstGeom prst="rect">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ea typeface="+mn-ea"/>
              <a:cs typeface="+mn-cs"/>
            </a:endParaRPr>
          </a:p>
        </p:txBody>
      </p:sp>
      <p:sp>
        <p:nvSpPr>
          <p:cNvPr id="40" name="Rectangle 39">
            <a:extLst>
              <a:ext uri="{FF2B5EF4-FFF2-40B4-BE49-F238E27FC236}">
                <a16:creationId xmlns:a16="http://schemas.microsoft.com/office/drawing/2014/main" id="{A247ED30-0E59-459E-9155-003C26FA99BF}"/>
              </a:ext>
            </a:extLst>
          </p:cNvPr>
          <p:cNvSpPr/>
          <p:nvPr/>
        </p:nvSpPr>
        <p:spPr>
          <a:xfrm>
            <a:off x="387594" y="1215328"/>
            <a:ext cx="4625542" cy="5390727"/>
          </a:xfrm>
          <a:prstGeom prst="rect">
            <a:avLst/>
          </a:prstGeom>
          <a:solidFill>
            <a:schemeClr val="bg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rPr>
              <a:t>Problem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Not able to resolve Switch Meter Read problems in a timely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algn="ctr">
              <a:spcBef>
                <a:spcPts val="1000"/>
              </a:spcBef>
              <a:defRPr/>
            </a:pPr>
            <a:r>
              <a:rPr lang="en-US" sz="1000" b="1" spc="300" dirty="0">
                <a:solidFill>
                  <a:srgbClr val="000000"/>
                </a:solidFill>
                <a:ea typeface="Open Sans ExtraBold" charset="0"/>
                <a:cs typeface="Open Sans ExtraBold" charset="0"/>
              </a:rPr>
              <a:t>Reduce the risk by…</a:t>
            </a: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spcBef>
                <a:spcPts val="1000"/>
              </a:spcBef>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Process all incoming D0300s first thing in the morning every day. </a:t>
            </a:r>
          </a:p>
          <a:p>
            <a:pPr marL="171450" indent="-171450">
              <a:spcBef>
                <a:spcPts val="1000"/>
              </a:spcBef>
              <a:buFont typeface="Arial" panose="020B0604020202020204" pitchFamily="34" charset="0"/>
              <a:buChar char="•"/>
              <a:defRPr/>
            </a:pP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Check SDEP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to make sure all follow up queries are responded to at most every other day. </a:t>
            </a:r>
          </a:p>
          <a:p>
            <a:pPr marL="171450" indent="-171450">
              <a:spcBef>
                <a:spcPts val="1000"/>
              </a:spcBef>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Upon D0300 receipt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create a work item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for the relevant term to work on in date order descending from oldest to newest daily.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p:txBody>
      </p:sp>
      <p:sp>
        <p:nvSpPr>
          <p:cNvPr id="41" name="Rectangle 40">
            <a:extLst>
              <a:ext uri="{FF2B5EF4-FFF2-40B4-BE49-F238E27FC236}">
                <a16:creationId xmlns:a16="http://schemas.microsoft.com/office/drawing/2014/main" id="{1DCD9C8E-E9ED-420C-9308-ABBB88BA062E}"/>
              </a:ext>
            </a:extLst>
          </p:cNvPr>
          <p:cNvSpPr/>
          <p:nvPr/>
        </p:nvSpPr>
        <p:spPr>
          <a:xfrm>
            <a:off x="5160199" y="1215328"/>
            <a:ext cx="6496260" cy="5390728"/>
          </a:xfrm>
          <a:prstGeom prst="rect">
            <a:avLst/>
          </a:prstGeom>
          <a:solidFill>
            <a:schemeClr val="bg1"/>
          </a:solid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rPr>
              <a:t>Problem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Incidents that exceed</a:t>
            </a:r>
            <a:r>
              <a:rPr lang="en-GB" sz="1000" dirty="0">
                <a:solidFill>
                  <a:srgbClr val="000000"/>
                </a:solidFill>
                <a:latin typeface="Arial" panose="020B0604020202020204" pitchFamily="34" charset="0"/>
                <a:cs typeface="Arial" panose="020B0604020202020204" pitchFamily="34" charset="0"/>
              </a:rPr>
              <a:t> timescales described within REC Schedule 30, Section C 9.11</a:t>
            </a: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a:p>
            <a:pPr algn="ctr">
              <a:defRPr/>
            </a:pPr>
            <a:r>
              <a:rPr kumimoji="0" lang="en-US" sz="1000" b="1" i="0" u="none" strike="noStrike" kern="1200" cap="none" spc="300" normalizeH="0" baseline="0" noProof="0" dirty="0">
                <a:ln>
                  <a:noFill/>
                </a:ln>
                <a:solidFill>
                  <a:srgbClr val="000000"/>
                </a:solidFill>
                <a:effectLst/>
                <a:uLnTx/>
                <a:uFillTx/>
                <a:ea typeface="Open Sans ExtraBold" charset="0"/>
                <a:cs typeface="Open Sans ExtraBold" charset="0"/>
              </a:rPr>
              <a:t>Reduce the risk by…</a:t>
            </a:r>
          </a:p>
          <a:p>
            <a:pPr>
              <a:defRPr/>
            </a:pPr>
            <a:endParaRPr kumimoji="0" lang="en-US" sz="10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Have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controls in places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to prevent or detect instances, some examples of this below:</a:t>
            </a:r>
          </a:p>
          <a:p>
            <a:pP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Dating the work item of the incoming DO300 when opened originally. </a:t>
            </a:r>
          </a:p>
          <a:p>
            <a:pP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SDEP managed daily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to ensure follow ups are sent in a timely manner. </a:t>
            </a:r>
          </a:p>
          <a:p>
            <a:pPr marL="171450" indent="-171450">
              <a:buFont typeface="Arial" panose="020B0604020202020204" pitchFamily="34" charset="0"/>
              <a:buChar cha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You could create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automated alerts</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 for timescales in place to monitor and detect instances/timescales, for the missing read process whereby when it reaches X day on gain and X day on loss the system triggers the missing read process. </a:t>
            </a:r>
          </a:p>
          <a:p>
            <a:pPr marL="171450" indent="-171450">
              <a:buFont typeface="Arial" panose="020B0604020202020204" pitchFamily="34" charset="0"/>
              <a:buChar cha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You could have an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exception management process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in place whereby you can respond to requests where the system has failed. </a:t>
            </a:r>
          </a:p>
          <a:p>
            <a:pPr marL="171450" indent="-171450">
              <a:buFont typeface="Arial" panose="020B0604020202020204" pitchFamily="34" charset="0"/>
              <a:buChar cha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You could create a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D0300 report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at the beginning of each month and follow up any D0300s that have not been responded to on SDEP. </a:t>
            </a:r>
          </a:p>
          <a:p>
            <a:pPr marL="171450" indent="-171450">
              <a:buFont typeface="Arial" panose="020B0604020202020204" pitchFamily="34" charset="0"/>
              <a:buChar cha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Ensure that when reviewing responses received for D0300 process it is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escalated correctly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via SDEP when SLAs missed. </a:t>
            </a:r>
          </a:p>
          <a:p>
            <a:pPr lvl="1">
              <a:defRPr/>
            </a:pPr>
            <a:endParaRPr lang="en-GB" sz="800" dirty="0">
              <a:solidFill>
                <a:srgbClr val="00000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p:txBody>
      </p:sp>
      <p:cxnSp>
        <p:nvCxnSpPr>
          <p:cNvPr id="45" name="Straight Connector 44">
            <a:extLst>
              <a:ext uri="{FF2B5EF4-FFF2-40B4-BE49-F238E27FC236}">
                <a16:creationId xmlns:a16="http://schemas.microsoft.com/office/drawing/2014/main" id="{2DC3D49B-F623-4115-B987-18318F032D80}"/>
              </a:ext>
            </a:extLst>
          </p:cNvPr>
          <p:cNvCxnSpPr>
            <a:cxnSpLocks/>
          </p:cNvCxnSpPr>
          <p:nvPr/>
        </p:nvCxnSpPr>
        <p:spPr>
          <a:xfrm>
            <a:off x="1126220" y="2223252"/>
            <a:ext cx="30353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28A6713-6209-42D6-9D85-2B6C5E5573F1}"/>
              </a:ext>
            </a:extLst>
          </p:cNvPr>
          <p:cNvCxnSpPr>
            <a:cxnSpLocks/>
          </p:cNvCxnSpPr>
          <p:nvPr/>
        </p:nvCxnSpPr>
        <p:spPr>
          <a:xfrm>
            <a:off x="6733214" y="2223252"/>
            <a:ext cx="34901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8" name="Graphic 57" descr="Fire with solid fill">
            <a:extLst>
              <a:ext uri="{FF2B5EF4-FFF2-40B4-BE49-F238E27FC236}">
                <a16:creationId xmlns:a16="http://schemas.microsoft.com/office/drawing/2014/main" id="{C05E4A6B-240A-4040-A18C-FA023F6B04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6220" y="5578475"/>
            <a:ext cx="914400" cy="914400"/>
          </a:xfrm>
          <a:prstGeom prst="rect">
            <a:avLst/>
          </a:prstGeom>
        </p:spPr>
      </p:pic>
      <p:pic>
        <p:nvPicPr>
          <p:cNvPr id="59" name="Graphic 58" descr="Electric Tower with solid fill">
            <a:extLst>
              <a:ext uri="{FF2B5EF4-FFF2-40B4-BE49-F238E27FC236}">
                <a16:creationId xmlns:a16="http://schemas.microsoft.com/office/drawing/2014/main" id="{09AD6034-0D44-4595-A0C1-B05CD6E76E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594" y="5578000"/>
            <a:ext cx="914400" cy="914400"/>
          </a:xfrm>
          <a:prstGeom prst="rect">
            <a:avLst/>
          </a:prstGeom>
        </p:spPr>
      </p:pic>
    </p:spTree>
    <p:extLst>
      <p:ext uri="{BB962C8B-B14F-4D97-AF65-F5344CB8AC3E}">
        <p14:creationId xmlns:p14="http://schemas.microsoft.com/office/powerpoint/2010/main" val="963023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a:bodyPr>
          <a:lstStyle/>
          <a:p>
            <a:r>
              <a:rPr lang="en-GB" dirty="0"/>
              <a:t>Building blocks to drive performance</a:t>
            </a:r>
          </a:p>
        </p:txBody>
      </p:sp>
      <p:sp>
        <p:nvSpPr>
          <p:cNvPr id="39" name="Rectangle 38">
            <a:extLst>
              <a:ext uri="{FF2B5EF4-FFF2-40B4-BE49-F238E27FC236}">
                <a16:creationId xmlns:a16="http://schemas.microsoft.com/office/drawing/2014/main" id="{1A500CDB-22DE-48FB-B718-16A21D86F709}"/>
              </a:ext>
            </a:extLst>
          </p:cNvPr>
          <p:cNvSpPr/>
          <p:nvPr/>
        </p:nvSpPr>
        <p:spPr>
          <a:xfrm>
            <a:off x="240530" y="1117526"/>
            <a:ext cx="11710939" cy="5644221"/>
          </a:xfrm>
          <a:prstGeom prst="rect">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ea typeface="+mn-ea"/>
              <a:cs typeface="+mn-cs"/>
            </a:endParaRPr>
          </a:p>
        </p:txBody>
      </p:sp>
      <p:sp>
        <p:nvSpPr>
          <p:cNvPr id="40" name="Rectangle 39">
            <a:extLst>
              <a:ext uri="{FF2B5EF4-FFF2-40B4-BE49-F238E27FC236}">
                <a16:creationId xmlns:a16="http://schemas.microsoft.com/office/drawing/2014/main" id="{A247ED30-0E59-459E-9155-003C26FA99BF}"/>
              </a:ext>
            </a:extLst>
          </p:cNvPr>
          <p:cNvSpPr/>
          <p:nvPr/>
        </p:nvSpPr>
        <p:spPr>
          <a:xfrm>
            <a:off x="375083" y="1241077"/>
            <a:ext cx="3498038" cy="5390727"/>
          </a:xfrm>
          <a:prstGeom prst="rect">
            <a:avLst/>
          </a:prstGeom>
          <a:solidFill>
            <a:schemeClr val="bg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rPr>
              <a:t>Problem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a:defRPr/>
            </a:pPr>
            <a:r>
              <a:rPr lang="en-GB" sz="1000" dirty="0">
                <a:solidFill>
                  <a:srgbClr val="000000"/>
                </a:solidFill>
                <a:latin typeface="Arial" panose="020B0604020202020204" pitchFamily="34" charset="0"/>
                <a:cs typeface="Arial" panose="020B0604020202020204" pitchFamily="34" charset="0"/>
              </a:rPr>
              <a:t>Backlog of Switch Meter Reads due to lack of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algn="ctr">
              <a:spcBef>
                <a:spcPts val="1000"/>
              </a:spcBef>
              <a:defRPr/>
            </a:pPr>
            <a:endParaRPr lang="en-US" sz="1000" b="1" spc="300" dirty="0">
              <a:solidFill>
                <a:srgbClr val="000000"/>
              </a:solidFill>
              <a:ea typeface="Open Sans ExtraBold" charset="0"/>
              <a:cs typeface="Open Sans ExtraBold" charset="0"/>
            </a:endParaRPr>
          </a:p>
          <a:p>
            <a:pPr algn="ctr">
              <a:spcBef>
                <a:spcPts val="1000"/>
              </a:spcBef>
              <a:defRPr/>
            </a:pPr>
            <a:r>
              <a:rPr lang="en-US" sz="1000" b="1" spc="300" dirty="0">
                <a:solidFill>
                  <a:srgbClr val="000000"/>
                </a:solidFill>
                <a:ea typeface="Open Sans ExtraBold" charset="0"/>
                <a:cs typeface="Open Sans ExtraBold" charset="0"/>
              </a:rPr>
              <a:t>Reduce the risk by…</a:t>
            </a: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indent="-171450">
              <a:spcBef>
                <a:spcPts val="1000"/>
              </a:spcBef>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Ensure you have a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monthly update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on how your recruitment activity is progressing, outlining any delays, risks or dependencies. </a:t>
            </a:r>
          </a:p>
          <a:p>
            <a:pPr marL="171450" indent="-171450">
              <a:spcBef>
                <a:spcPts val="1000"/>
              </a:spcBef>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Ensure that any newly recruited team members have the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skills and knowledge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to effectively fulfil their role </a:t>
            </a:r>
          </a:p>
          <a:p>
            <a:pPr marL="171450" indent="-171450">
              <a:spcBef>
                <a:spcPts val="1000"/>
              </a:spcBef>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Ensure you have procedures and controls in place to identify and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address capability gaps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within your organisation, ensuring that the teams are sufficiently staffed to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achieve compliance to REC obligations</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p:txBody>
      </p:sp>
      <p:sp>
        <p:nvSpPr>
          <p:cNvPr id="42" name="Rectangle 41">
            <a:extLst>
              <a:ext uri="{FF2B5EF4-FFF2-40B4-BE49-F238E27FC236}">
                <a16:creationId xmlns:a16="http://schemas.microsoft.com/office/drawing/2014/main" id="{94AB5B7F-0D26-4E86-8908-6D6E0C00A13A}"/>
              </a:ext>
            </a:extLst>
          </p:cNvPr>
          <p:cNvSpPr/>
          <p:nvPr/>
        </p:nvSpPr>
        <p:spPr>
          <a:xfrm>
            <a:off x="7945903" y="1241077"/>
            <a:ext cx="3825857" cy="5390727"/>
          </a:xfrm>
          <a:prstGeom prst="rect">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rPr>
              <a:t>Problem 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a:defRPr/>
            </a:pPr>
            <a:r>
              <a:rPr lang="en-GB" sz="1000" dirty="0">
                <a:solidFill>
                  <a:srgbClr val="000000"/>
                </a:solidFill>
                <a:latin typeface="Arial" panose="020B0604020202020204" pitchFamily="34" charset="0"/>
                <a:cs typeface="Arial" panose="020B0604020202020204" pitchFamily="34" charset="0"/>
              </a:rPr>
              <a:t>Not responding to the Switch Meter Read Data Flows due to lack of information</a:t>
            </a:r>
          </a:p>
          <a:p>
            <a:pPr>
              <a:defRPr/>
            </a:pPr>
            <a:endParaRPr lang="en-GB" sz="1000" dirty="0">
              <a:solidFill>
                <a:srgbClr val="000000"/>
              </a:solidFill>
              <a:latin typeface="Arial" panose="020B0604020202020204" pitchFamily="34" charset="0"/>
              <a:cs typeface="Arial" panose="020B0604020202020204" pitchFamily="34" charset="0"/>
            </a:endParaRPr>
          </a:p>
          <a:p>
            <a:pPr>
              <a:defRPr/>
            </a:pPr>
            <a:endParaRPr lang="en-GB" sz="1000" dirty="0">
              <a:solidFill>
                <a:srgbClr val="00000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spc="300" dirty="0">
              <a:solidFill>
                <a:srgbClr val="000000"/>
              </a:solidFill>
              <a:ea typeface="Open Sans ExtraBold" charset="0"/>
              <a:cs typeface="Open Sans ExtraBold" charset="0"/>
            </a:endParaRPr>
          </a:p>
          <a:p>
            <a:pPr algn="ctr">
              <a:defRPr/>
            </a:pPr>
            <a:r>
              <a:rPr kumimoji="0" lang="en-US" sz="1050" b="1" i="0" u="none" strike="noStrike" kern="1200" cap="none" spc="300" normalizeH="0" baseline="0" noProof="0" dirty="0">
                <a:ln>
                  <a:noFill/>
                </a:ln>
                <a:solidFill>
                  <a:srgbClr val="000000"/>
                </a:solidFill>
                <a:effectLst/>
                <a:uLnTx/>
                <a:uFillTx/>
                <a:ea typeface="Open Sans ExtraBold" charset="0"/>
                <a:cs typeface="Open Sans ExtraBold" charset="0"/>
              </a:rPr>
              <a:t>Reduce the risk by…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spc="300" dirty="0">
              <a:solidFill>
                <a:srgbClr val="000000"/>
              </a:solidFill>
              <a:ea typeface="Open Sans ExtraBold" charset="0"/>
              <a:cs typeface="Open Sans ExtraBold"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Confirm if there is any mismatch of data e.g., MSN or number of registers</a:t>
            </a:r>
          </a:p>
          <a:p>
            <a:pPr marR="0" lvl="0" defTabSz="914400" rtl="0" eaLnBrk="1" fontAlgn="auto" latinLnBrk="0" hangingPunct="1">
              <a:lnSpc>
                <a:spcPct val="100000"/>
              </a:lnSpc>
              <a:spcBef>
                <a:spcPts val="0"/>
              </a:spcBef>
              <a:spcAft>
                <a:spcPts val="0"/>
              </a:spcAft>
              <a:buClrTx/>
              <a:buSzTx/>
              <a:tabLst/>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Check read history, if any </a:t>
            </a:r>
          </a:p>
          <a:p>
            <a:pPr marR="0" lvl="0" defTabSz="914400" rtl="0" eaLnBrk="1" fontAlgn="auto" latinLnBrk="0" hangingPunct="1">
              <a:lnSpc>
                <a:spcPct val="100000"/>
              </a:lnSpc>
              <a:spcBef>
                <a:spcPts val="0"/>
              </a:spcBef>
              <a:spcAft>
                <a:spcPts val="0"/>
              </a:spcAft>
              <a:buClrTx/>
              <a:buSzTx/>
              <a:tabLst/>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Customer contact</a:t>
            </a:r>
          </a:p>
          <a:p>
            <a:pPr marR="0" lvl="0" defTabSz="914400" rtl="0" eaLnBrk="1" fontAlgn="auto" latinLnBrk="0" hangingPunct="1">
              <a:lnSpc>
                <a:spcPct val="100000"/>
              </a:lnSpc>
              <a:spcBef>
                <a:spcPts val="0"/>
              </a:spcBef>
              <a:spcAft>
                <a:spcPts val="0"/>
              </a:spcAft>
              <a:buClrTx/>
              <a:buSzTx/>
              <a:tabLst/>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Photo evidence of meter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p:txBody>
      </p:sp>
      <p:cxnSp>
        <p:nvCxnSpPr>
          <p:cNvPr id="45" name="Straight Connector 44">
            <a:extLst>
              <a:ext uri="{FF2B5EF4-FFF2-40B4-BE49-F238E27FC236}">
                <a16:creationId xmlns:a16="http://schemas.microsoft.com/office/drawing/2014/main" id="{2DC3D49B-F623-4115-B987-18318F032D80}"/>
              </a:ext>
            </a:extLst>
          </p:cNvPr>
          <p:cNvCxnSpPr>
            <a:cxnSpLocks/>
          </p:cNvCxnSpPr>
          <p:nvPr/>
        </p:nvCxnSpPr>
        <p:spPr>
          <a:xfrm>
            <a:off x="535541" y="2337552"/>
            <a:ext cx="30353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C5294B0-4F0D-4160-BCF4-67F375E3AFDF}"/>
              </a:ext>
            </a:extLst>
          </p:cNvPr>
          <p:cNvCxnSpPr>
            <a:cxnSpLocks/>
          </p:cNvCxnSpPr>
          <p:nvPr/>
        </p:nvCxnSpPr>
        <p:spPr>
          <a:xfrm>
            <a:off x="8081919" y="2360922"/>
            <a:ext cx="3593424"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651E770-08E7-4ACB-B0D2-233566BDD8CD}"/>
              </a:ext>
            </a:extLst>
          </p:cNvPr>
          <p:cNvSpPr/>
          <p:nvPr/>
        </p:nvSpPr>
        <p:spPr>
          <a:xfrm>
            <a:off x="4007674" y="1241077"/>
            <a:ext cx="3803676" cy="5390727"/>
          </a:xfrm>
          <a:prstGeom prst="rect">
            <a:avLst/>
          </a:prstGeom>
          <a:solidFill>
            <a:schemeClr val="bg1"/>
          </a:solid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rPr>
              <a:t>Problem6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Not being able to communicate with Suppliers </a:t>
            </a: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a:p>
            <a:pPr algn="ctr">
              <a:defRPr/>
            </a:pPr>
            <a:endParaRPr lang="en-US" sz="1000" b="1" spc="300" dirty="0">
              <a:solidFill>
                <a:srgbClr val="000000"/>
              </a:solidFill>
              <a:ea typeface="Open Sans ExtraBold" charset="0"/>
              <a:cs typeface="Open Sans ExtraBold" charset="0"/>
            </a:endParaRPr>
          </a:p>
          <a:p>
            <a:pPr algn="ctr">
              <a:defRPr/>
            </a:pPr>
            <a:r>
              <a:rPr kumimoji="0" lang="en-US" sz="1000" b="1" i="0" u="none" strike="noStrike" kern="1200" cap="none" spc="300" normalizeH="0" baseline="0" noProof="0" dirty="0">
                <a:ln>
                  <a:noFill/>
                </a:ln>
                <a:solidFill>
                  <a:srgbClr val="000000"/>
                </a:solidFill>
                <a:effectLst/>
                <a:uLnTx/>
                <a:uFillTx/>
                <a:ea typeface="Open Sans ExtraBold" charset="0"/>
                <a:cs typeface="Open Sans ExtraBold" charset="0"/>
              </a:rPr>
              <a:t>Reduce the risk by…</a:t>
            </a:r>
          </a:p>
          <a:p>
            <a:pPr>
              <a:defRPr/>
            </a:pPr>
            <a:endParaRPr kumimoji="0" lang="en-US" sz="1000" b="1" i="0" u="none" strike="noStrike" kern="1200" cap="none" spc="300" normalizeH="0" baseline="0" noProof="0" dirty="0">
              <a:ln>
                <a:noFill/>
              </a:ln>
              <a:solidFill>
                <a:srgbClr val="000000"/>
              </a:solidFill>
              <a:effectLst/>
              <a:uLnTx/>
              <a:uFillTx/>
              <a:ea typeface="Open Sans ExtraBold" charset="0"/>
              <a:cs typeface="Open Sans ExtraBold" charset="0"/>
            </a:endParaRPr>
          </a:p>
          <a:p>
            <a:pPr marL="171450"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Examples of </a:t>
            </a:r>
            <a:r>
              <a:rPr lang="en-GB" sz="1000" b="1" dirty="0">
                <a:solidFill>
                  <a:srgbClr val="000000"/>
                </a:solidFill>
                <a:latin typeface="Arial" panose="020B0604020202020204" pitchFamily="34" charset="0"/>
                <a:ea typeface="Roboto" panose="02000000000000000000" pitchFamily="2" charset="0"/>
                <a:cs typeface="Arial" panose="020B0604020202020204" pitchFamily="34" charset="0"/>
              </a:rPr>
              <a:t>communication mechanisms </a:t>
            </a: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you can use: </a:t>
            </a:r>
          </a:p>
          <a:p>
            <a:pPr marL="628650" lvl="1" indent="-171450">
              <a:buFont typeface="Arial" panose="020B0604020202020204" pitchFamily="34" charset="0"/>
              <a:buChar char="•"/>
              <a:defRPr/>
            </a:pPr>
            <a:endParaRPr lang="en-GB" sz="1000" dirty="0">
              <a:solidFill>
                <a:srgbClr val="000000"/>
              </a:solidFill>
              <a:latin typeface="Arial" panose="020B0604020202020204" pitchFamily="34" charset="0"/>
              <a:ea typeface="Roboto" panose="02000000000000000000" pitchFamily="2" charset="0"/>
              <a:cs typeface="Arial" panose="020B0604020202020204" pitchFamily="34" charset="0"/>
            </a:endParaRPr>
          </a:p>
          <a:p>
            <a:pPr marL="628650" lvl="1" indent="-171450">
              <a:buFont typeface="Arial" panose="020B0604020202020204" pitchFamily="34" charset="0"/>
              <a:buChar char="•"/>
              <a:defRPr/>
            </a:pPr>
            <a:r>
              <a:rPr lang="en-GB" sz="1000" dirty="0">
                <a:solidFill>
                  <a:srgbClr val="000000"/>
                </a:solidFill>
                <a:latin typeface="Arial" panose="020B0604020202020204" pitchFamily="34" charset="0"/>
                <a:ea typeface="Roboto" panose="02000000000000000000" pitchFamily="2" charset="0"/>
                <a:cs typeface="Arial" panose="020B0604020202020204" pitchFamily="34" charset="0"/>
              </a:rPr>
              <a:t>S</a:t>
            </a:r>
            <a:r>
              <a:rPr lang="en-GB" sz="1000" dirty="0">
                <a:solidFill>
                  <a:srgbClr val="000000"/>
                </a:solidFill>
                <a:latin typeface="Arial" panose="020B0604020202020204" pitchFamily="34" charset="0"/>
                <a:cs typeface="Arial" panose="020B0604020202020204" pitchFamily="34" charset="0"/>
              </a:rPr>
              <a:t>DEP </a:t>
            </a:r>
          </a:p>
          <a:p>
            <a:pPr marL="171450" indent="-171450">
              <a:buFont typeface="Arial" panose="020B0604020202020204" pitchFamily="34" charset="0"/>
              <a:buChar char="•"/>
              <a:defRPr/>
            </a:pPr>
            <a:endParaRPr lang="en-GB" sz="1000" dirty="0">
              <a:solidFill>
                <a:srgbClr val="000000"/>
              </a:solidFill>
              <a:latin typeface="Arial" panose="020B0604020202020204" pitchFamily="34" charset="0"/>
              <a:cs typeface="Arial" panose="020B0604020202020204" pitchFamily="34" charset="0"/>
            </a:endParaRPr>
          </a:p>
          <a:p>
            <a:pPr marL="628650" lvl="1" indent="-171450">
              <a:buFont typeface="Arial" panose="020B0604020202020204" pitchFamily="34" charset="0"/>
              <a:buChar char="•"/>
              <a:defRPr/>
            </a:pPr>
            <a:r>
              <a:rPr lang="en-GB" sz="1000" dirty="0">
                <a:solidFill>
                  <a:srgbClr val="000000"/>
                </a:solidFill>
                <a:latin typeface="Arial" panose="020B0604020202020204" pitchFamily="34" charset="0"/>
                <a:cs typeface="Arial" panose="020B0604020202020204" pitchFamily="34" charset="0"/>
              </a:rPr>
              <a:t>Voice (calls)</a:t>
            </a:r>
          </a:p>
          <a:p>
            <a:pPr>
              <a:defRPr/>
            </a:pPr>
            <a:endParaRPr lang="en-GB" sz="1000" dirty="0">
              <a:solidFill>
                <a:srgbClr val="000000"/>
              </a:solidFill>
              <a:latin typeface="Arial" panose="020B0604020202020204" pitchFamily="34" charset="0"/>
              <a:cs typeface="Arial" panose="020B0604020202020204" pitchFamily="34" charset="0"/>
            </a:endParaRPr>
          </a:p>
          <a:p>
            <a:pPr marL="628650" lvl="1" indent="-171450">
              <a:buFont typeface="Arial" panose="020B0604020202020204" pitchFamily="34" charset="0"/>
              <a:buChar char="•"/>
              <a:defRPr/>
            </a:pPr>
            <a:r>
              <a:rPr lang="en-GB" sz="1000" dirty="0">
                <a:solidFill>
                  <a:srgbClr val="000000"/>
                </a:solidFill>
                <a:latin typeface="Arial" panose="020B0604020202020204" pitchFamily="34" charset="0"/>
                <a:cs typeface="Arial" panose="020B0604020202020204" pitchFamily="34" charset="0"/>
              </a:rPr>
              <a:t>Email</a:t>
            </a:r>
          </a:p>
          <a:p>
            <a:pPr marL="628650" lvl="1" indent="-171450">
              <a:buFont typeface="Arial" panose="020B0604020202020204" pitchFamily="34" charset="0"/>
              <a:buChar char="•"/>
              <a:defRPr/>
            </a:pPr>
            <a:endParaRPr lang="en-GB" sz="1000" dirty="0">
              <a:solidFill>
                <a:srgbClr val="000000"/>
              </a:solidFill>
              <a:latin typeface="Arial" panose="020B0604020202020204" pitchFamily="34" charset="0"/>
              <a:cs typeface="Arial" panose="020B0604020202020204" pitchFamily="34" charset="0"/>
            </a:endParaRPr>
          </a:p>
          <a:p>
            <a:pPr marL="628650" lvl="1" indent="-171450">
              <a:buFont typeface="Arial" panose="020B0604020202020204" pitchFamily="34" charset="0"/>
              <a:buChar char="•"/>
              <a:defRPr/>
            </a:pPr>
            <a:r>
              <a:rPr lang="en-GB" sz="1000" dirty="0">
                <a:solidFill>
                  <a:srgbClr val="000000"/>
                </a:solidFill>
                <a:latin typeface="Arial" panose="020B0604020202020204" pitchFamily="34" charset="0"/>
                <a:cs typeface="Arial" panose="020B0604020202020204" pitchFamily="34" charset="0"/>
              </a:rPr>
              <a:t>Escalate to Code Manager via enquiries@recmanager.co.uk</a:t>
            </a:r>
          </a:p>
          <a:p>
            <a:pPr lvl="1">
              <a:defRPr/>
            </a:pPr>
            <a:endParaRPr lang="en-GB" sz="1000" dirty="0">
              <a:solidFill>
                <a:srgbClr val="000000"/>
              </a:solidFill>
              <a:latin typeface="Arial" panose="020B0604020202020204" pitchFamily="34" charset="0"/>
              <a:cs typeface="Arial" panose="020B0604020202020204" pitchFamily="34" charset="0"/>
            </a:endParaRPr>
          </a:p>
          <a:p>
            <a:pPr lvl="1">
              <a:defRPr/>
            </a:pPr>
            <a:endParaRPr lang="en-GB" sz="800" dirty="0">
              <a:solidFill>
                <a:srgbClr val="00000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000000"/>
              </a:solidFill>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ea typeface="Open Sans" charset="0"/>
              <a:cs typeface="Open Sans" charset="0"/>
            </a:endParaRPr>
          </a:p>
        </p:txBody>
      </p:sp>
      <p:cxnSp>
        <p:nvCxnSpPr>
          <p:cNvPr id="46" name="Straight Connector 45">
            <a:extLst>
              <a:ext uri="{FF2B5EF4-FFF2-40B4-BE49-F238E27FC236}">
                <a16:creationId xmlns:a16="http://schemas.microsoft.com/office/drawing/2014/main" id="{228A6713-6209-42D6-9D85-2B6C5E5573F1}"/>
              </a:ext>
            </a:extLst>
          </p:cNvPr>
          <p:cNvCxnSpPr>
            <a:cxnSpLocks/>
          </p:cNvCxnSpPr>
          <p:nvPr/>
        </p:nvCxnSpPr>
        <p:spPr>
          <a:xfrm>
            <a:off x="4164453" y="2322429"/>
            <a:ext cx="34901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Graphic 10" descr="Fire with solid fill">
            <a:extLst>
              <a:ext uri="{FF2B5EF4-FFF2-40B4-BE49-F238E27FC236}">
                <a16:creationId xmlns:a16="http://schemas.microsoft.com/office/drawing/2014/main" id="{2111B8AF-EA95-4BA2-B5D4-053514673C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6220" y="5578475"/>
            <a:ext cx="914400" cy="914400"/>
          </a:xfrm>
          <a:prstGeom prst="rect">
            <a:avLst/>
          </a:prstGeom>
        </p:spPr>
      </p:pic>
      <p:pic>
        <p:nvPicPr>
          <p:cNvPr id="12" name="Graphic 11" descr="Electric Tower with solid fill">
            <a:extLst>
              <a:ext uri="{FF2B5EF4-FFF2-40B4-BE49-F238E27FC236}">
                <a16:creationId xmlns:a16="http://schemas.microsoft.com/office/drawing/2014/main" id="{0F73FA6A-2FA4-422D-B62F-A605900BD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594" y="5578000"/>
            <a:ext cx="914400" cy="914400"/>
          </a:xfrm>
          <a:prstGeom prst="rect">
            <a:avLst/>
          </a:prstGeom>
        </p:spPr>
      </p:pic>
    </p:spTree>
    <p:extLst>
      <p:ext uri="{BB962C8B-B14F-4D97-AF65-F5344CB8AC3E}">
        <p14:creationId xmlns:p14="http://schemas.microsoft.com/office/powerpoint/2010/main" val="3663836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glossary</a:t>
            </a:r>
          </a:p>
        </p:txBody>
      </p:sp>
    </p:spTree>
    <p:extLst>
      <p:ext uri="{BB962C8B-B14F-4D97-AF65-F5344CB8AC3E}">
        <p14:creationId xmlns:p14="http://schemas.microsoft.com/office/powerpoint/2010/main" val="1876557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5834281" y="16193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6" name="Rectangle 6"/>
          <p:cNvSpPr>
            <a:spLocks noChangeArrowheads="1"/>
          </p:cNvSpPr>
          <p:nvPr/>
        </p:nvSpPr>
        <p:spPr bwMode="auto">
          <a:xfrm>
            <a:off x="6490896" y="6133"/>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Roboto"/>
                <a:ea typeface="+mn-ea"/>
                <a:cs typeface="+mn-cs"/>
              </a:rPr>
              <a:t>Initiating Supplier</a:t>
            </a:r>
          </a:p>
        </p:txBody>
      </p:sp>
      <p:pic>
        <p:nvPicPr>
          <p:cNvPr id="23" name="Picture 22">
            <a:extLst>
              <a:ext uri="{FF2B5EF4-FFF2-40B4-BE49-F238E27FC236}">
                <a16:creationId xmlns:a16="http://schemas.microsoft.com/office/drawing/2014/main" id="{F1E3BDAD-50C0-41A9-849B-4CB1F50A84D0}"/>
              </a:ext>
            </a:extLst>
          </p:cNvPr>
          <p:cNvPicPr>
            <a:picLocks noChangeAspect="1"/>
          </p:cNvPicPr>
          <p:nvPr/>
        </p:nvPicPr>
        <p:blipFill rotWithShape="1">
          <a:blip r:embed="rId3">
            <a:alphaModFix amt="35000"/>
          </a:blip>
          <a:srcRect b="21869"/>
          <a:stretch/>
        </p:blipFill>
        <p:spPr>
          <a:xfrm>
            <a:off x="8574708" y="3459283"/>
            <a:ext cx="3400582" cy="3202582"/>
          </a:xfrm>
          <a:prstGeom prst="rect">
            <a:avLst/>
          </a:prstGeom>
        </p:spPr>
      </p:pic>
      <p:sp>
        <p:nvSpPr>
          <p:cNvPr id="9" name="Freeform 5"/>
          <p:cNvSpPr>
            <a:spLocks/>
          </p:cNvSpPr>
          <p:nvPr/>
        </p:nvSpPr>
        <p:spPr bwMode="auto">
          <a:xfrm>
            <a:off x="5757570" y="1741530"/>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0" name="Rectangle 6"/>
          <p:cNvSpPr>
            <a:spLocks noChangeArrowheads="1"/>
          </p:cNvSpPr>
          <p:nvPr/>
        </p:nvSpPr>
        <p:spPr bwMode="auto">
          <a:xfrm>
            <a:off x="6490896" y="155386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Enquiry Services </a:t>
            </a:r>
          </a:p>
        </p:txBody>
      </p:sp>
      <p:sp>
        <p:nvSpPr>
          <p:cNvPr id="12" name="Freeform 5"/>
          <p:cNvSpPr>
            <a:spLocks/>
          </p:cNvSpPr>
          <p:nvPr/>
        </p:nvSpPr>
        <p:spPr bwMode="auto">
          <a:xfrm>
            <a:off x="8425891" y="982867"/>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3" name="Rectangle 6"/>
          <p:cNvSpPr>
            <a:spLocks noChangeArrowheads="1"/>
          </p:cNvSpPr>
          <p:nvPr/>
        </p:nvSpPr>
        <p:spPr bwMode="auto">
          <a:xfrm>
            <a:off x="9159217" y="795205"/>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Dual Initiation </a:t>
            </a:r>
          </a:p>
        </p:txBody>
      </p:sp>
      <p:sp>
        <p:nvSpPr>
          <p:cNvPr id="15" name="Freeform 5"/>
          <p:cNvSpPr>
            <a:spLocks/>
          </p:cNvSpPr>
          <p:nvPr/>
        </p:nvSpPr>
        <p:spPr bwMode="auto">
          <a:xfrm>
            <a:off x="5757570" y="3286378"/>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6" name="Rectangle 6"/>
          <p:cNvSpPr>
            <a:spLocks noChangeArrowheads="1"/>
          </p:cNvSpPr>
          <p:nvPr/>
        </p:nvSpPr>
        <p:spPr bwMode="auto">
          <a:xfrm>
            <a:off x="6490896" y="3098716"/>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Arial" panose="020B0604020202020204" pitchFamily="34" charset="0"/>
                <a:cs typeface="Arial" panose="020B0604020202020204" pitchFamily="34" charset="0"/>
              </a:rPr>
              <a:t>Associated Supplier</a:t>
            </a:r>
            <a:endPar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 name="Freeform 5"/>
          <p:cNvSpPr>
            <a:spLocks/>
          </p:cNvSpPr>
          <p:nvPr/>
        </p:nvSpPr>
        <p:spPr bwMode="auto">
          <a:xfrm>
            <a:off x="8364651" y="2513954"/>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9" name="Rectangle 6"/>
          <p:cNvSpPr>
            <a:spLocks noChangeArrowheads="1"/>
          </p:cNvSpPr>
          <p:nvPr/>
        </p:nvSpPr>
        <p:spPr bwMode="auto">
          <a:xfrm>
            <a:off x="9142410" y="232484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Actual Meter Readings </a:t>
            </a:r>
          </a:p>
        </p:txBody>
      </p:sp>
      <p:sp>
        <p:nvSpPr>
          <p:cNvPr id="30" name="Inhaltsplatzhalter 4"/>
          <p:cNvSpPr txBox="1">
            <a:spLocks/>
          </p:cNvSpPr>
          <p:nvPr/>
        </p:nvSpPr>
        <p:spPr>
          <a:xfrm>
            <a:off x="6404689" y="518864"/>
            <a:ext cx="1836572"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the Energy Supplier which sends the Initial Request.</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33" name="Inhaltsplatzhalter 4"/>
          <p:cNvSpPr txBox="1">
            <a:spLocks/>
          </p:cNvSpPr>
          <p:nvPr/>
        </p:nvSpPr>
        <p:spPr>
          <a:xfrm>
            <a:off x="6053042" y="2091495"/>
            <a:ext cx="2484449"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one of the Gas Enquiry Service (for gas) or the Electricity Enquiry Service (for electricity).</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36" name="Inhaltsplatzhalter 4"/>
          <p:cNvSpPr txBox="1">
            <a:spLocks/>
          </p:cNvSpPr>
          <p:nvPr/>
        </p:nvSpPr>
        <p:spPr>
          <a:xfrm>
            <a:off x="5962976" y="3474760"/>
            <a:ext cx="2732945"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in respect of a problem under the Resolution of Consumer-Facing Switching and Billing Problems Schedule, each of the Energy Suppliers to which the Initiating Supplier sent an Initial Request.</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39" name="Inhaltsplatzhalter 4"/>
          <p:cNvSpPr txBox="1">
            <a:spLocks/>
          </p:cNvSpPr>
          <p:nvPr/>
        </p:nvSpPr>
        <p:spPr>
          <a:xfrm>
            <a:off x="8956053" y="1332832"/>
            <a:ext cx="2249759"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where two or more Energy Suppliers have sent an Initial Request in relation to the same problem.</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rPr>
              <a:t>. </a:t>
            </a:r>
          </a:p>
        </p:txBody>
      </p:sp>
      <p:sp>
        <p:nvSpPr>
          <p:cNvPr id="42" name="Inhaltsplatzhalter 4"/>
          <p:cNvSpPr txBox="1">
            <a:spLocks/>
          </p:cNvSpPr>
          <p:nvPr/>
        </p:nvSpPr>
        <p:spPr>
          <a:xfrm>
            <a:off x="8776694" y="2702336"/>
            <a:ext cx="2367878"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meter reading obtained by inspection by the Energy Supplier (or its Supplier Agent or other contractor) or via a remote meter reading (including via a Smart Meter).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45" name="Freeform 5">
            <a:extLst>
              <a:ext uri="{FF2B5EF4-FFF2-40B4-BE49-F238E27FC236}">
                <a16:creationId xmlns:a16="http://schemas.microsoft.com/office/drawing/2014/main" id="{CFFF0E57-72BA-48B3-A1F6-7F5929A7F7C5}"/>
              </a:ext>
            </a:extLst>
          </p:cNvPr>
          <p:cNvSpPr>
            <a:spLocks/>
          </p:cNvSpPr>
          <p:nvPr/>
        </p:nvSpPr>
        <p:spPr bwMode="auto">
          <a:xfrm>
            <a:off x="501127" y="18766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46" name="Rectangle 6">
            <a:extLst>
              <a:ext uri="{FF2B5EF4-FFF2-40B4-BE49-F238E27FC236}">
                <a16:creationId xmlns:a16="http://schemas.microsoft.com/office/drawing/2014/main" id="{29D502B4-AC08-4410-9D47-1323A7868337}"/>
              </a:ext>
            </a:extLst>
          </p:cNvPr>
          <p:cNvSpPr>
            <a:spLocks noChangeArrowheads="1"/>
          </p:cNvSpPr>
          <p:nvPr/>
        </p:nvSpPr>
        <p:spPr bwMode="auto">
          <a:xfrm>
            <a:off x="1234453" y="0"/>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Roboto"/>
                <a:ea typeface="+mn-ea"/>
                <a:cs typeface="+mn-cs"/>
              </a:rPr>
              <a:t>Switch</a:t>
            </a:r>
            <a:endParaRPr kumimoji="0" lang="en-US" sz="1400" b="1" i="0" u="none" strike="noStrike" kern="1200" cap="none" spc="0" normalizeH="0" baseline="0" noProof="0">
              <a:ln>
                <a:noFill/>
              </a:ln>
              <a:solidFill>
                <a:srgbClr val="FFFFFF"/>
              </a:solidFill>
              <a:effectLst/>
              <a:uLnTx/>
              <a:uFillTx/>
              <a:latin typeface="Roboto"/>
              <a:ea typeface="+mn-ea"/>
              <a:cs typeface="+mn-cs"/>
            </a:endParaRPr>
          </a:p>
        </p:txBody>
      </p:sp>
      <p:sp>
        <p:nvSpPr>
          <p:cNvPr id="49" name="Freeform 5">
            <a:extLst>
              <a:ext uri="{FF2B5EF4-FFF2-40B4-BE49-F238E27FC236}">
                <a16:creationId xmlns:a16="http://schemas.microsoft.com/office/drawing/2014/main" id="{9B8E5894-94EA-4D28-BBC9-098DFA4A26F7}"/>
              </a:ext>
            </a:extLst>
          </p:cNvPr>
          <p:cNvSpPr>
            <a:spLocks/>
          </p:cNvSpPr>
          <p:nvPr/>
        </p:nvSpPr>
        <p:spPr bwMode="auto">
          <a:xfrm>
            <a:off x="501127" y="1732510"/>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50" name="Rectangle 6">
            <a:extLst>
              <a:ext uri="{FF2B5EF4-FFF2-40B4-BE49-F238E27FC236}">
                <a16:creationId xmlns:a16="http://schemas.microsoft.com/office/drawing/2014/main" id="{37762118-3F53-40EA-B275-5AF8C8853F8B}"/>
              </a:ext>
            </a:extLst>
          </p:cNvPr>
          <p:cNvSpPr>
            <a:spLocks noChangeArrowheads="1"/>
          </p:cNvSpPr>
          <p:nvPr/>
        </p:nvSpPr>
        <p:spPr bwMode="auto">
          <a:xfrm>
            <a:off x="1234453" y="1541961"/>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Switch Meter Readings </a:t>
            </a:r>
          </a:p>
        </p:txBody>
      </p:sp>
      <p:sp>
        <p:nvSpPr>
          <p:cNvPr id="51" name="Freeform 5">
            <a:extLst>
              <a:ext uri="{FF2B5EF4-FFF2-40B4-BE49-F238E27FC236}">
                <a16:creationId xmlns:a16="http://schemas.microsoft.com/office/drawing/2014/main" id="{8197B83D-4588-484E-9D24-DE7B0A068A4F}"/>
              </a:ext>
            </a:extLst>
          </p:cNvPr>
          <p:cNvSpPr>
            <a:spLocks/>
          </p:cNvSpPr>
          <p:nvPr/>
        </p:nvSpPr>
        <p:spPr bwMode="auto">
          <a:xfrm>
            <a:off x="2981020" y="924616"/>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52" name="Rectangle 6">
            <a:extLst>
              <a:ext uri="{FF2B5EF4-FFF2-40B4-BE49-F238E27FC236}">
                <a16:creationId xmlns:a16="http://schemas.microsoft.com/office/drawing/2014/main" id="{FEB71A7C-C197-4C85-A90E-78D3662038F2}"/>
              </a:ext>
            </a:extLst>
          </p:cNvPr>
          <p:cNvSpPr>
            <a:spLocks noChangeArrowheads="1"/>
          </p:cNvSpPr>
          <p:nvPr/>
        </p:nvSpPr>
        <p:spPr bwMode="auto">
          <a:xfrm>
            <a:off x="3841534" y="772424"/>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RMP</a:t>
            </a:r>
          </a:p>
        </p:txBody>
      </p:sp>
      <p:sp>
        <p:nvSpPr>
          <p:cNvPr id="59" name="Inhaltsplatzhalter 4">
            <a:extLst>
              <a:ext uri="{FF2B5EF4-FFF2-40B4-BE49-F238E27FC236}">
                <a16:creationId xmlns:a16="http://schemas.microsoft.com/office/drawing/2014/main" id="{D507E088-150C-4D7A-BED1-C8C6D078D5E8}"/>
              </a:ext>
            </a:extLst>
          </p:cNvPr>
          <p:cNvSpPr txBox="1">
            <a:spLocks/>
          </p:cNvSpPr>
          <p:nvPr/>
        </p:nvSpPr>
        <p:spPr>
          <a:xfrm>
            <a:off x="1057057" y="2082475"/>
            <a:ext cx="2223991"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the meter reading at the time of a Switch, as determined under the BSC or the UNC (as applicable)</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65" name="Inhaltsplatzhalter 4">
            <a:extLst>
              <a:ext uri="{FF2B5EF4-FFF2-40B4-BE49-F238E27FC236}">
                <a16:creationId xmlns:a16="http://schemas.microsoft.com/office/drawing/2014/main" id="{0D8386D4-5B6B-4A42-8082-87F4C85F1F9B}"/>
              </a:ext>
            </a:extLst>
          </p:cNvPr>
          <p:cNvSpPr txBox="1">
            <a:spLocks/>
          </p:cNvSpPr>
          <p:nvPr/>
        </p:nvSpPr>
        <p:spPr>
          <a:xfrm>
            <a:off x="3760716" y="1265069"/>
            <a:ext cx="1836572"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person which is either or both an Electricity Supplier and/or a Gas Supplier.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66" name="Freeform 5">
            <a:extLst>
              <a:ext uri="{FF2B5EF4-FFF2-40B4-BE49-F238E27FC236}">
                <a16:creationId xmlns:a16="http://schemas.microsoft.com/office/drawing/2014/main" id="{B3B63057-E5C7-4A11-9176-DBF0A3CC2967}"/>
              </a:ext>
            </a:extLst>
          </p:cNvPr>
          <p:cNvSpPr>
            <a:spLocks/>
          </p:cNvSpPr>
          <p:nvPr/>
        </p:nvSpPr>
        <p:spPr bwMode="auto">
          <a:xfrm>
            <a:off x="8364651" y="3932339"/>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67" name="Rectangle 6">
            <a:extLst>
              <a:ext uri="{FF2B5EF4-FFF2-40B4-BE49-F238E27FC236}">
                <a16:creationId xmlns:a16="http://schemas.microsoft.com/office/drawing/2014/main" id="{17BC8994-E47F-4EDB-8125-AB20A98F7587}"/>
              </a:ext>
            </a:extLst>
          </p:cNvPr>
          <p:cNvSpPr>
            <a:spLocks noChangeArrowheads="1"/>
          </p:cNvSpPr>
          <p:nvPr/>
        </p:nvSpPr>
        <p:spPr bwMode="auto">
          <a:xfrm>
            <a:off x="9097977" y="3744677"/>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Data Collector </a:t>
            </a:r>
          </a:p>
        </p:txBody>
      </p:sp>
      <p:sp>
        <p:nvSpPr>
          <p:cNvPr id="68" name="Freeform 5">
            <a:extLst>
              <a:ext uri="{FF2B5EF4-FFF2-40B4-BE49-F238E27FC236}">
                <a16:creationId xmlns:a16="http://schemas.microsoft.com/office/drawing/2014/main" id="{6B05E3DC-270F-4588-9F7D-EB70F07CF0A7}"/>
              </a:ext>
            </a:extLst>
          </p:cNvPr>
          <p:cNvSpPr>
            <a:spLocks/>
          </p:cNvSpPr>
          <p:nvPr/>
        </p:nvSpPr>
        <p:spPr bwMode="auto">
          <a:xfrm>
            <a:off x="8364651" y="5477187"/>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69" name="Rectangle 6">
            <a:extLst>
              <a:ext uri="{FF2B5EF4-FFF2-40B4-BE49-F238E27FC236}">
                <a16:creationId xmlns:a16="http://schemas.microsoft.com/office/drawing/2014/main" id="{5DD97E9C-57B3-4BC8-A20D-5A94EF35E289}"/>
              </a:ext>
            </a:extLst>
          </p:cNvPr>
          <p:cNvSpPr>
            <a:spLocks noChangeArrowheads="1"/>
          </p:cNvSpPr>
          <p:nvPr/>
        </p:nvSpPr>
        <p:spPr bwMode="auto">
          <a:xfrm>
            <a:off x="9097977" y="5289525"/>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DCC Enrolled Meter </a:t>
            </a:r>
          </a:p>
        </p:txBody>
      </p:sp>
      <p:sp>
        <p:nvSpPr>
          <p:cNvPr id="72" name="Inhaltsplatzhalter 4">
            <a:extLst>
              <a:ext uri="{FF2B5EF4-FFF2-40B4-BE49-F238E27FC236}">
                <a16:creationId xmlns:a16="http://schemas.microsoft.com/office/drawing/2014/main" id="{6B32050E-4648-4E1D-A2E0-AB00DD8412B1}"/>
              </a:ext>
            </a:extLst>
          </p:cNvPr>
          <p:cNvSpPr txBox="1">
            <a:spLocks/>
          </p:cNvSpPr>
          <p:nvPr/>
        </p:nvSpPr>
        <p:spPr>
          <a:xfrm>
            <a:off x="8752215" y="4120721"/>
            <a:ext cx="2392357"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the person Appointed by an Electricity Supplier to collect and process meter readings for an RMP as further described in the Balancing and Settlement Code.</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75" name="Inhaltsplatzhalter 4">
            <a:extLst>
              <a:ext uri="{FF2B5EF4-FFF2-40B4-BE49-F238E27FC236}">
                <a16:creationId xmlns:a16="http://schemas.microsoft.com/office/drawing/2014/main" id="{A470C63C-2679-4A05-B169-245EA05A2F63}"/>
              </a:ext>
            </a:extLst>
          </p:cNvPr>
          <p:cNvSpPr txBox="1">
            <a:spLocks/>
          </p:cNvSpPr>
          <p:nvPr/>
        </p:nvSpPr>
        <p:spPr>
          <a:xfrm>
            <a:off x="8695921" y="5746360"/>
            <a:ext cx="2448651"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Smart Meter for which the communications between the Energy Supplier and the Smart Meter are managed by the DCC.</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rPr>
              <a:t>. </a:t>
            </a:r>
          </a:p>
        </p:txBody>
      </p:sp>
      <p:sp>
        <p:nvSpPr>
          <p:cNvPr id="76" name="Freeform 5">
            <a:extLst>
              <a:ext uri="{FF2B5EF4-FFF2-40B4-BE49-F238E27FC236}">
                <a16:creationId xmlns:a16="http://schemas.microsoft.com/office/drawing/2014/main" id="{6E1E89E2-E470-4811-8986-412505D75AE6}"/>
              </a:ext>
            </a:extLst>
          </p:cNvPr>
          <p:cNvSpPr>
            <a:spLocks/>
          </p:cNvSpPr>
          <p:nvPr/>
        </p:nvSpPr>
        <p:spPr bwMode="auto">
          <a:xfrm>
            <a:off x="5714014" y="4704763"/>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77" name="Rectangle 6">
            <a:extLst>
              <a:ext uri="{FF2B5EF4-FFF2-40B4-BE49-F238E27FC236}">
                <a16:creationId xmlns:a16="http://schemas.microsoft.com/office/drawing/2014/main" id="{5B3157E1-9464-4497-BD6C-F0BAD0529446}"/>
              </a:ext>
            </a:extLst>
          </p:cNvPr>
          <p:cNvSpPr>
            <a:spLocks noChangeArrowheads="1"/>
          </p:cNvSpPr>
          <p:nvPr/>
        </p:nvSpPr>
        <p:spPr bwMode="auto">
          <a:xfrm>
            <a:off x="6447340" y="4517101"/>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Initial</a:t>
            </a:r>
            <a:r>
              <a:rPr kumimoji="0" lang="en-US" sz="105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 </a:t>
            </a: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Request</a:t>
            </a:r>
          </a:p>
        </p:txBody>
      </p:sp>
      <p:sp>
        <p:nvSpPr>
          <p:cNvPr id="82" name="Inhaltsplatzhalter 4">
            <a:extLst>
              <a:ext uri="{FF2B5EF4-FFF2-40B4-BE49-F238E27FC236}">
                <a16:creationId xmlns:a16="http://schemas.microsoft.com/office/drawing/2014/main" id="{05C26242-EBDC-47CA-8E08-CC0FB60D7839}"/>
              </a:ext>
            </a:extLst>
          </p:cNvPr>
          <p:cNvSpPr txBox="1">
            <a:spLocks/>
          </p:cNvSpPr>
          <p:nvPr/>
        </p:nvSpPr>
        <p:spPr>
          <a:xfrm>
            <a:off x="5916837" y="4931636"/>
            <a:ext cx="281227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notification from an Energy Supplier to another Energy Supplier to raise an issue which needs to be resolved in respect of one of the problems covered by the Resolution of Consumer-Facing Switching and Billing Problems Schedule.</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rPr>
              <a:t>. </a:t>
            </a:r>
          </a:p>
        </p:txBody>
      </p:sp>
      <p:sp>
        <p:nvSpPr>
          <p:cNvPr id="86" name="Freeform 5">
            <a:extLst>
              <a:ext uri="{FF2B5EF4-FFF2-40B4-BE49-F238E27FC236}">
                <a16:creationId xmlns:a16="http://schemas.microsoft.com/office/drawing/2014/main" id="{1B0A2B49-B43E-44EB-BF06-18B81E13F366}"/>
              </a:ext>
            </a:extLst>
          </p:cNvPr>
          <p:cNvSpPr>
            <a:spLocks/>
          </p:cNvSpPr>
          <p:nvPr/>
        </p:nvSpPr>
        <p:spPr bwMode="auto">
          <a:xfrm>
            <a:off x="3063377" y="3964971"/>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87" name="Rectangle 6">
            <a:extLst>
              <a:ext uri="{FF2B5EF4-FFF2-40B4-BE49-F238E27FC236}">
                <a16:creationId xmlns:a16="http://schemas.microsoft.com/office/drawing/2014/main" id="{F7B45E5A-92A8-42AB-80F4-442D680E04A0}"/>
              </a:ext>
            </a:extLst>
          </p:cNvPr>
          <p:cNvSpPr>
            <a:spLocks noChangeArrowheads="1"/>
          </p:cNvSpPr>
          <p:nvPr/>
        </p:nvSpPr>
        <p:spPr bwMode="auto">
          <a:xfrm>
            <a:off x="3796703" y="37773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Consumer </a:t>
            </a:r>
          </a:p>
        </p:txBody>
      </p:sp>
      <p:sp>
        <p:nvSpPr>
          <p:cNvPr id="88" name="Freeform 5">
            <a:extLst>
              <a:ext uri="{FF2B5EF4-FFF2-40B4-BE49-F238E27FC236}">
                <a16:creationId xmlns:a16="http://schemas.microsoft.com/office/drawing/2014/main" id="{20A9691E-5126-4399-9C45-7FB3A276F796}"/>
              </a:ext>
            </a:extLst>
          </p:cNvPr>
          <p:cNvSpPr>
            <a:spLocks/>
          </p:cNvSpPr>
          <p:nvPr/>
        </p:nvSpPr>
        <p:spPr bwMode="auto">
          <a:xfrm>
            <a:off x="3119671" y="5488071"/>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89" name="Rectangle 6">
            <a:extLst>
              <a:ext uri="{FF2B5EF4-FFF2-40B4-BE49-F238E27FC236}">
                <a16:creationId xmlns:a16="http://schemas.microsoft.com/office/drawing/2014/main" id="{31AFBB8E-F754-4DA1-B274-42C705592EC5}"/>
              </a:ext>
            </a:extLst>
          </p:cNvPr>
          <p:cNvSpPr>
            <a:spLocks noChangeArrowheads="1"/>
          </p:cNvSpPr>
          <p:nvPr/>
        </p:nvSpPr>
        <p:spPr bwMode="auto">
          <a:xfrm>
            <a:off x="3852997" y="53004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Energy Supplier</a:t>
            </a:r>
          </a:p>
        </p:txBody>
      </p:sp>
      <p:sp>
        <p:nvSpPr>
          <p:cNvPr id="92" name="Inhaltsplatzhalter 4">
            <a:extLst>
              <a:ext uri="{FF2B5EF4-FFF2-40B4-BE49-F238E27FC236}">
                <a16:creationId xmlns:a16="http://schemas.microsoft.com/office/drawing/2014/main" id="{001EB84D-0C96-4F1D-B39A-5AD3F5BA3DB8}"/>
              </a:ext>
            </a:extLst>
          </p:cNvPr>
          <p:cNvSpPr txBox="1">
            <a:spLocks/>
          </p:cNvSpPr>
          <p:nvPr/>
        </p:nvSpPr>
        <p:spPr>
          <a:xfrm>
            <a:off x="3449994" y="4234145"/>
            <a:ext cx="2393304"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dirty="0">
                <a:solidFill>
                  <a:srgbClr val="244061"/>
                </a:solidFill>
                <a:effectLst/>
                <a:latin typeface="Arial" panose="020B0604020202020204" pitchFamily="34" charset="0"/>
                <a:cs typeface="Arial" panose="020B0604020202020204" pitchFamily="34" charset="0"/>
              </a:rPr>
              <a:t>means any person supplied (or seeking a supply) of Energy at an RMP (whether that person also exports or is seeking to export electricity at an RMP).</a:t>
            </a:r>
            <a:r>
              <a:rPr kumimoji="0" lang="en-US" sz="1050" b="0" i="0" u="none" strike="noStrike" kern="1200" cap="none" spc="0" normalizeH="0" baseline="0" noProof="0" dirty="0">
                <a:ln>
                  <a:noFill/>
                </a:ln>
                <a:solidFill>
                  <a:srgbClr val="FFFFFF">
                    <a:lumMod val="50000"/>
                  </a:srgbClr>
                </a:solidFill>
                <a:effectLst/>
                <a:uLnTx/>
                <a:uFillTx/>
                <a:latin typeface="Arial" panose="020B0604020202020204" pitchFamily="34" charset="0"/>
                <a:cs typeface="Arial" panose="020B0604020202020204" pitchFamily="34" charset="0"/>
              </a:rPr>
              <a:t>. </a:t>
            </a:r>
          </a:p>
        </p:txBody>
      </p:sp>
      <p:sp>
        <p:nvSpPr>
          <p:cNvPr id="95" name="Inhaltsplatzhalter 4">
            <a:extLst>
              <a:ext uri="{FF2B5EF4-FFF2-40B4-BE49-F238E27FC236}">
                <a16:creationId xmlns:a16="http://schemas.microsoft.com/office/drawing/2014/main" id="{97D9DC35-E161-4138-B1C9-D7003A5C902D}"/>
              </a:ext>
            </a:extLst>
          </p:cNvPr>
          <p:cNvSpPr txBox="1">
            <a:spLocks/>
          </p:cNvSpPr>
          <p:nvPr/>
        </p:nvSpPr>
        <p:spPr>
          <a:xfrm>
            <a:off x="3588008" y="5785139"/>
            <a:ext cx="2182300"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person which is either or both an Electricity Supplier and/or a Gas Supplier.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96" name="Freeform 5">
            <a:extLst>
              <a:ext uri="{FF2B5EF4-FFF2-40B4-BE49-F238E27FC236}">
                <a16:creationId xmlns:a16="http://schemas.microsoft.com/office/drawing/2014/main" id="{94679A93-BFDC-49DF-87FE-794E2EE8B0EB}"/>
              </a:ext>
            </a:extLst>
          </p:cNvPr>
          <p:cNvSpPr>
            <a:spLocks/>
          </p:cNvSpPr>
          <p:nvPr/>
        </p:nvSpPr>
        <p:spPr bwMode="auto">
          <a:xfrm>
            <a:off x="3100281" y="2478855"/>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97" name="Rectangle 6">
            <a:extLst>
              <a:ext uri="{FF2B5EF4-FFF2-40B4-BE49-F238E27FC236}">
                <a16:creationId xmlns:a16="http://schemas.microsoft.com/office/drawing/2014/main" id="{431852DE-6B46-4488-8728-8F9878D8DFA7}"/>
              </a:ext>
            </a:extLst>
          </p:cNvPr>
          <p:cNvSpPr>
            <a:spLocks noChangeArrowheads="1"/>
          </p:cNvSpPr>
          <p:nvPr/>
        </p:nvSpPr>
        <p:spPr bwMode="auto">
          <a:xfrm>
            <a:off x="3833607" y="2291193"/>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Erroneous Switch</a:t>
            </a:r>
          </a:p>
        </p:txBody>
      </p:sp>
      <p:sp>
        <p:nvSpPr>
          <p:cNvPr id="100" name="Inhaltsplatzhalter 4">
            <a:extLst>
              <a:ext uri="{FF2B5EF4-FFF2-40B4-BE49-F238E27FC236}">
                <a16:creationId xmlns:a16="http://schemas.microsoft.com/office/drawing/2014/main" id="{45A23AC5-FB71-43CE-BC4D-557B416824D7}"/>
              </a:ext>
            </a:extLst>
          </p:cNvPr>
          <p:cNvSpPr txBox="1">
            <a:spLocks/>
          </p:cNvSpPr>
          <p:nvPr/>
        </p:nvSpPr>
        <p:spPr>
          <a:xfrm>
            <a:off x="3449994" y="2681220"/>
            <a:ext cx="260304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where a Consumer has been switched to an Energy Supplier which does not have an Energy Contract in place, as further described in the Resolution of Consumer-Facing Switching and Billing Problems Schedule</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rPr>
              <a:t>. </a:t>
            </a:r>
          </a:p>
        </p:txBody>
      </p:sp>
      <p:sp>
        <p:nvSpPr>
          <p:cNvPr id="101" name="Freeform 5">
            <a:extLst>
              <a:ext uri="{FF2B5EF4-FFF2-40B4-BE49-F238E27FC236}">
                <a16:creationId xmlns:a16="http://schemas.microsoft.com/office/drawing/2014/main" id="{7B82CC04-1183-47EF-858B-23FB0D66FAF6}"/>
              </a:ext>
            </a:extLst>
          </p:cNvPr>
          <p:cNvSpPr>
            <a:spLocks/>
          </p:cNvSpPr>
          <p:nvPr/>
        </p:nvSpPr>
        <p:spPr bwMode="auto">
          <a:xfrm>
            <a:off x="460016" y="320165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02" name="Rectangle 6">
            <a:extLst>
              <a:ext uri="{FF2B5EF4-FFF2-40B4-BE49-F238E27FC236}">
                <a16:creationId xmlns:a16="http://schemas.microsoft.com/office/drawing/2014/main" id="{4A064F57-3A99-4EA4-9FAD-413CBDD90E37}"/>
              </a:ext>
            </a:extLst>
          </p:cNvPr>
          <p:cNvSpPr>
            <a:spLocks noChangeArrowheads="1"/>
          </p:cNvSpPr>
          <p:nvPr/>
        </p:nvSpPr>
        <p:spPr bwMode="auto">
          <a:xfrm>
            <a:off x="1281780" y="30317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Losing</a:t>
            </a:r>
            <a:r>
              <a:rPr kumimoji="0" lang="en-US" sz="105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 </a:t>
            </a: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Supplier</a:t>
            </a:r>
          </a:p>
        </p:txBody>
      </p:sp>
      <p:sp>
        <p:nvSpPr>
          <p:cNvPr id="105" name="Inhaltsplatzhalter 4">
            <a:extLst>
              <a:ext uri="{FF2B5EF4-FFF2-40B4-BE49-F238E27FC236}">
                <a16:creationId xmlns:a16="http://schemas.microsoft.com/office/drawing/2014/main" id="{6CF7AD14-923C-441E-96AC-EFF76CA2DF76}"/>
              </a:ext>
            </a:extLst>
          </p:cNvPr>
          <p:cNvSpPr txBox="1">
            <a:spLocks/>
          </p:cNvSpPr>
          <p:nvPr/>
        </p:nvSpPr>
        <p:spPr>
          <a:xfrm>
            <a:off x="751885" y="3424458"/>
            <a:ext cx="282710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in relation to a proposed Switch (or Switch), the Energy Supplier which will cease to be the Registered Supplier at an RMP as a result of that proposed Switch (or which has ceased to be the Registered Supplier as a result of that Switch)</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106" name="Freeform 5">
            <a:extLst>
              <a:ext uri="{FF2B5EF4-FFF2-40B4-BE49-F238E27FC236}">
                <a16:creationId xmlns:a16="http://schemas.microsoft.com/office/drawing/2014/main" id="{240B63EE-3CB0-44C1-BD96-0931C255264D}"/>
              </a:ext>
            </a:extLst>
          </p:cNvPr>
          <p:cNvSpPr>
            <a:spLocks/>
          </p:cNvSpPr>
          <p:nvPr/>
        </p:nvSpPr>
        <p:spPr bwMode="auto">
          <a:xfrm>
            <a:off x="469034" y="472356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cs typeface="Arial" panose="020B0604020202020204" pitchFamily="34" charset="0"/>
            </a:endParaRPr>
          </a:p>
        </p:txBody>
      </p:sp>
      <p:sp>
        <p:nvSpPr>
          <p:cNvPr id="107" name="Rectangle 6">
            <a:extLst>
              <a:ext uri="{FF2B5EF4-FFF2-40B4-BE49-F238E27FC236}">
                <a16:creationId xmlns:a16="http://schemas.microsoft.com/office/drawing/2014/main" id="{7A4E3672-7231-4D95-8EE5-604AC8D271F5}"/>
              </a:ext>
            </a:extLst>
          </p:cNvPr>
          <p:cNvSpPr>
            <a:spLocks noChangeArrowheads="1"/>
          </p:cNvSpPr>
          <p:nvPr/>
        </p:nvSpPr>
        <p:spPr bwMode="auto">
          <a:xfrm>
            <a:off x="1236313" y="456306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Gaining Supplier</a:t>
            </a:r>
          </a:p>
        </p:txBody>
      </p:sp>
      <p:sp>
        <p:nvSpPr>
          <p:cNvPr id="110" name="Inhaltsplatzhalter 4">
            <a:extLst>
              <a:ext uri="{FF2B5EF4-FFF2-40B4-BE49-F238E27FC236}">
                <a16:creationId xmlns:a16="http://schemas.microsoft.com/office/drawing/2014/main" id="{57C64053-0E76-44EB-8FD6-BF1A00DE2B6E}"/>
              </a:ext>
            </a:extLst>
          </p:cNvPr>
          <p:cNvSpPr txBox="1">
            <a:spLocks/>
          </p:cNvSpPr>
          <p:nvPr/>
        </p:nvSpPr>
        <p:spPr>
          <a:xfrm>
            <a:off x="598618" y="4946142"/>
            <a:ext cx="28640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in relation to a proposed Switch (or Switch), the Energy Supplier which is proposing to become the Registered Supplier at an RMP as a result of that proposed Switch (or which has become the Registered Supplier as a result of that Switch).</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
        <p:nvSpPr>
          <p:cNvPr id="111" name="Inhaltsplatzhalter 4">
            <a:extLst>
              <a:ext uri="{FF2B5EF4-FFF2-40B4-BE49-F238E27FC236}">
                <a16:creationId xmlns:a16="http://schemas.microsoft.com/office/drawing/2014/main" id="{A59829CA-DAD2-433D-B514-D52DB7985F44}"/>
              </a:ext>
            </a:extLst>
          </p:cNvPr>
          <p:cNvSpPr txBox="1">
            <a:spLocks/>
          </p:cNvSpPr>
          <p:nvPr/>
        </p:nvSpPr>
        <p:spPr>
          <a:xfrm>
            <a:off x="1168993" y="511897"/>
            <a:ext cx="1836572"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GB" sz="1050" b="0" i="0">
                <a:solidFill>
                  <a:srgbClr val="244061"/>
                </a:solidFill>
                <a:effectLst/>
                <a:latin typeface="Arial" panose="020B0604020202020204" pitchFamily="34" charset="0"/>
                <a:cs typeface="Arial" panose="020B0604020202020204" pitchFamily="34" charset="0"/>
              </a:rPr>
              <a:t>means a change to the Registered Supplier for an RMP.</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679975"/>
      </p:ext>
    </p:extLst>
  </p:cSld>
  <p:clrMapOvr>
    <a:masterClrMapping/>
  </p:clrMapOvr>
  <p:transition spd="slow">
    <p:push dir="u"/>
  </p:transition>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SlideSalad Theme 61">
      <a:dk1>
        <a:srgbClr val="262626"/>
      </a:dk1>
      <a:lt1>
        <a:srgbClr val="FFFFFF"/>
      </a:lt1>
      <a:dk2>
        <a:srgbClr val="262626"/>
      </a:dk2>
      <a:lt2>
        <a:srgbClr val="FFFFFF"/>
      </a:lt2>
      <a:accent1>
        <a:srgbClr val="1AAD96"/>
      </a:accent1>
      <a:accent2>
        <a:srgbClr val="A9C370"/>
      </a:accent2>
      <a:accent3>
        <a:srgbClr val="F5AE3B"/>
      </a:accent3>
      <a:accent4>
        <a:srgbClr val="CC4E3D"/>
      </a:accent4>
      <a:accent5>
        <a:srgbClr val="56687C"/>
      </a:accent5>
      <a:accent6>
        <a:srgbClr val="94A4B5"/>
      </a:accent6>
      <a:hlink>
        <a:srgbClr val="FFFFFF"/>
      </a:hlink>
      <a:folHlink>
        <a:srgbClr val="595959"/>
      </a:folHlink>
    </a:clrScheme>
    <a:fontScheme name="Custom 77">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95C1B381-B9E6-4A77-8CF6-A62C2F857C48}"/>
</file>

<file path=customXml/itemProps3.xml><?xml version="1.0" encoding="utf-8"?>
<ds:datastoreItem xmlns:ds="http://schemas.openxmlformats.org/officeDocument/2006/customXml" ds:itemID="{227F3447-4B93-44BA-86EC-08F1999C5A12}">
  <ds:schemaRefs>
    <ds:schemaRef ds:uri="58dbe026-c2b7-4f74-8c27-82ec413bac0d"/>
    <ds:schemaRef ds:uri="9aec8e27-46b6-4dfa-bdad-04f5a9be56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4</TotalTime>
  <Words>2029</Words>
  <Application>Microsoft Office PowerPoint</Application>
  <PresentationFormat>Widescreen</PresentationFormat>
  <Paragraphs>244</Paragraphs>
  <Slides>12</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vt:i4>
      </vt:variant>
    </vt:vector>
  </HeadingPairs>
  <TitlesOfParts>
    <vt:vector size="21" baseType="lpstr">
      <vt:lpstr>Arial</vt:lpstr>
      <vt:lpstr>Calibri</vt:lpstr>
      <vt:lpstr>Calibri Light</vt:lpstr>
      <vt:lpstr>Open Sans</vt:lpstr>
      <vt:lpstr>Roboto</vt:lpstr>
      <vt:lpstr>Wingdings</vt:lpstr>
      <vt:lpstr>REC Light Event Theme</vt:lpstr>
      <vt:lpstr>REC Alternative Event Theme</vt:lpstr>
      <vt:lpstr>Office Theme</vt:lpstr>
      <vt:lpstr>SWITCH METER READING GUIDANCE </vt:lpstr>
      <vt:lpstr>Switch meter reads guidance</vt:lpstr>
      <vt:lpstr>This Guidance document aims to provide information on 3 key themes</vt:lpstr>
      <vt:lpstr>Why might a dispute arise?</vt:lpstr>
      <vt:lpstr>What is the process?</vt:lpstr>
      <vt:lpstr>Specific gas process following resolution</vt:lpstr>
      <vt:lpstr>Top tips to Drive your performance</vt:lpstr>
      <vt:lpstr>What can you proactively do to improve your performance?</vt:lpstr>
      <vt:lpstr>Building blocks to drive performance</vt:lpstr>
      <vt:lpstr>Building blocks to drive performance</vt:lpstr>
      <vt:lpstr>glossary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Switch meter reads guidance</dc:title>
  <dc:creator>Crowe-Lamont, Amy</dc:creator>
  <cp:lastModifiedBy>Crowe-Lamont, Amy</cp:lastModifiedBy>
  <cp:revision>2</cp:revision>
  <dcterms:created xsi:type="dcterms:W3CDTF">2023-02-17T11:45:48Z</dcterms:created>
  <dcterms:modified xsi:type="dcterms:W3CDTF">2023-03-03T15:16:30Z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0x0101003A9D1BF19C22A248B6F8E3EABC10E12A</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2023-02-17T11:45:49Z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48b58934-8a99-468b-9ac3-6f5bed0e1fe8</vt:lpwstr>
  </property>
  <property fmtid="{D5CDD505-2E9C-101B-9397-08002B2CF9AE}" pid="10" name="MSIP_Label_ea60d57e-af5b-4752-ac57-3e4f28ca11dc_ContentBits">
    <vt:lpwstr>0</vt:lpwstr>
  </property>
</Properties>
</file>