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83" r:id="rId6"/>
    <p:sldMasterId id="2147483686" r:id="rId7"/>
    <p:sldMasterId id="2147483718" r:id="rId8"/>
  </p:sldMasterIdLst>
  <p:notesMasterIdLst>
    <p:notesMasterId r:id="rId29"/>
  </p:notesMasterIdLst>
  <p:handoutMasterIdLst>
    <p:handoutMasterId r:id="rId30"/>
  </p:handoutMasterIdLst>
  <p:sldIdLst>
    <p:sldId id="256" r:id="rId9"/>
    <p:sldId id="269" r:id="rId10"/>
    <p:sldId id="263" r:id="rId11"/>
    <p:sldId id="279" r:id="rId12"/>
    <p:sldId id="265" r:id="rId13"/>
    <p:sldId id="278" r:id="rId14"/>
    <p:sldId id="2147377159" r:id="rId15"/>
    <p:sldId id="276" r:id="rId16"/>
    <p:sldId id="273" r:id="rId17"/>
    <p:sldId id="277" r:id="rId18"/>
    <p:sldId id="272" r:id="rId19"/>
    <p:sldId id="264" r:id="rId20"/>
    <p:sldId id="274" r:id="rId21"/>
    <p:sldId id="2147377160" r:id="rId22"/>
    <p:sldId id="2147377157" r:id="rId23"/>
    <p:sldId id="2147377162" r:id="rId24"/>
    <p:sldId id="2147377158" r:id="rId25"/>
    <p:sldId id="2147377161" r:id="rId26"/>
    <p:sldId id="261" r:id="rId27"/>
    <p:sldId id="25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AB6325-D8FA-4CD5-898E-9EB0583E94FC}" v="15" dt="2023-04-13T12:03:32.20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Rouse" userId="bc3b33a8-25aa-49a7-b24b-eed0ce40fef1" providerId="ADAL" clId="{EFAB6325-D8FA-4CD5-898E-9EB0583E94FC}"/>
    <pc:docChg chg="custSel addSld delSld modSld sldOrd delMainMaster">
      <pc:chgData name="Shelley Rouse" userId="bc3b33a8-25aa-49a7-b24b-eed0ce40fef1" providerId="ADAL" clId="{EFAB6325-D8FA-4CD5-898E-9EB0583E94FC}" dt="2023-04-13T12:02:08.920" v="812" actId="478"/>
      <pc:docMkLst>
        <pc:docMk/>
      </pc:docMkLst>
      <pc:sldChg chg="modSp mod">
        <pc:chgData name="Shelley Rouse" userId="bc3b33a8-25aa-49a7-b24b-eed0ce40fef1" providerId="ADAL" clId="{EFAB6325-D8FA-4CD5-898E-9EB0583E94FC}" dt="2023-04-12T10:16:33.891" v="9" actId="20577"/>
        <pc:sldMkLst>
          <pc:docMk/>
          <pc:sldMk cId="424965022" sldId="256"/>
        </pc:sldMkLst>
        <pc:spChg chg="mod">
          <ac:chgData name="Shelley Rouse" userId="bc3b33a8-25aa-49a7-b24b-eed0ce40fef1" providerId="ADAL" clId="{EFAB6325-D8FA-4CD5-898E-9EB0583E94FC}" dt="2023-04-12T10:16:33.891" v="9" actId="20577"/>
          <ac:spMkLst>
            <pc:docMk/>
            <pc:sldMk cId="424965022" sldId="256"/>
            <ac:spMk id="3" creationId="{CA510E5E-697D-4331-038A-BC23DF000C2A}"/>
          </ac:spMkLst>
        </pc:spChg>
      </pc:sldChg>
      <pc:sldChg chg="modSp mod">
        <pc:chgData name="Shelley Rouse" userId="bc3b33a8-25aa-49a7-b24b-eed0ce40fef1" providerId="ADAL" clId="{EFAB6325-D8FA-4CD5-898E-9EB0583E94FC}" dt="2023-04-12T11:34:38.240" v="758" actId="20577"/>
        <pc:sldMkLst>
          <pc:docMk/>
          <pc:sldMk cId="1876557297" sldId="257"/>
        </pc:sldMkLst>
        <pc:spChg chg="mod">
          <ac:chgData name="Shelley Rouse" userId="bc3b33a8-25aa-49a7-b24b-eed0ce40fef1" providerId="ADAL" clId="{EFAB6325-D8FA-4CD5-898E-9EB0583E94FC}" dt="2023-04-12T11:34:38.240" v="758" actId="20577"/>
          <ac:spMkLst>
            <pc:docMk/>
            <pc:sldMk cId="1876557297" sldId="257"/>
            <ac:spMk id="2" creationId="{5B02A7D5-1EE1-44B5-DC76-072639BE3655}"/>
          </ac:spMkLst>
        </pc:spChg>
      </pc:sldChg>
      <pc:sldChg chg="modSp mod">
        <pc:chgData name="Shelley Rouse" userId="bc3b33a8-25aa-49a7-b24b-eed0ce40fef1" providerId="ADAL" clId="{EFAB6325-D8FA-4CD5-898E-9EB0583E94FC}" dt="2023-04-12T13:59:29.595" v="776" actId="20577"/>
        <pc:sldMkLst>
          <pc:docMk/>
          <pc:sldMk cId="1116783212" sldId="263"/>
        </pc:sldMkLst>
        <pc:graphicFrameChg chg="mod modGraphic">
          <ac:chgData name="Shelley Rouse" userId="bc3b33a8-25aa-49a7-b24b-eed0ce40fef1" providerId="ADAL" clId="{EFAB6325-D8FA-4CD5-898E-9EB0583E94FC}" dt="2023-04-12T13:59:29.595" v="776" actId="20577"/>
          <ac:graphicFrameMkLst>
            <pc:docMk/>
            <pc:sldMk cId="1116783212" sldId="263"/>
            <ac:graphicFrameMk id="7" creationId="{F86CF725-B62F-45BF-428A-61A8EEF73994}"/>
          </ac:graphicFrameMkLst>
        </pc:graphicFrameChg>
      </pc:sldChg>
      <pc:sldChg chg="del">
        <pc:chgData name="Shelley Rouse" userId="bc3b33a8-25aa-49a7-b24b-eed0ce40fef1" providerId="ADAL" clId="{EFAB6325-D8FA-4CD5-898E-9EB0583E94FC}" dt="2023-04-12T14:30:51.583" v="778" actId="47"/>
        <pc:sldMkLst>
          <pc:docMk/>
          <pc:sldMk cId="3033858403" sldId="264"/>
        </pc:sldMkLst>
      </pc:sldChg>
      <pc:sldChg chg="addSp delSp modSp mod">
        <pc:chgData name="Shelley Rouse" userId="bc3b33a8-25aa-49a7-b24b-eed0ce40fef1" providerId="ADAL" clId="{EFAB6325-D8FA-4CD5-898E-9EB0583E94FC}" dt="2023-04-12T16:06:09.914" v="804" actId="1076"/>
        <pc:sldMkLst>
          <pc:docMk/>
          <pc:sldMk cId="629995870" sldId="265"/>
        </pc:sldMkLst>
        <pc:spChg chg="add del">
          <ac:chgData name="Shelley Rouse" userId="bc3b33a8-25aa-49a7-b24b-eed0ce40fef1" providerId="ADAL" clId="{EFAB6325-D8FA-4CD5-898E-9EB0583E94FC}" dt="2023-04-12T10:53:00.071" v="13" actId="478"/>
          <ac:spMkLst>
            <pc:docMk/>
            <pc:sldMk cId="629995870" sldId="265"/>
            <ac:spMk id="4" creationId="{283122EC-DD9E-E9B7-E17D-8F950BD6FC07}"/>
          </ac:spMkLst>
        </pc:spChg>
        <pc:spChg chg="add mod">
          <ac:chgData name="Shelley Rouse" userId="bc3b33a8-25aa-49a7-b24b-eed0ce40fef1" providerId="ADAL" clId="{EFAB6325-D8FA-4CD5-898E-9EB0583E94FC}" dt="2023-04-12T16:06:09.914" v="804" actId="1076"/>
          <ac:spMkLst>
            <pc:docMk/>
            <pc:sldMk cId="629995870" sldId="265"/>
            <ac:spMk id="11" creationId="{E1ADD025-6429-9D7D-4BE2-CB4FE3DFDEB2}"/>
          </ac:spMkLst>
        </pc:spChg>
        <pc:graphicFrameChg chg="add del mod modGraphic">
          <ac:chgData name="Shelley Rouse" userId="bc3b33a8-25aa-49a7-b24b-eed0ce40fef1" providerId="ADAL" clId="{EFAB6325-D8FA-4CD5-898E-9EB0583E94FC}" dt="2023-04-12T10:54:28.738" v="19" actId="478"/>
          <ac:graphicFrameMkLst>
            <pc:docMk/>
            <pc:sldMk cId="629995870" sldId="265"/>
            <ac:graphicFrameMk id="5" creationId="{AF0FFE8A-EFFF-2191-CE39-153A2C3FC541}"/>
          </ac:graphicFrameMkLst>
        </pc:graphicFrameChg>
        <pc:graphicFrameChg chg="add del mod modGraphic">
          <ac:chgData name="Shelley Rouse" userId="bc3b33a8-25aa-49a7-b24b-eed0ce40fef1" providerId="ADAL" clId="{EFAB6325-D8FA-4CD5-898E-9EB0583E94FC}" dt="2023-04-12T10:54:34.608" v="22" actId="478"/>
          <ac:graphicFrameMkLst>
            <pc:docMk/>
            <pc:sldMk cId="629995870" sldId="265"/>
            <ac:graphicFrameMk id="6" creationId="{420A54ED-93C3-9A1B-4A80-1B30DE349142}"/>
          </ac:graphicFrameMkLst>
        </pc:graphicFrameChg>
        <pc:graphicFrameChg chg="add del mod">
          <ac:chgData name="Shelley Rouse" userId="bc3b33a8-25aa-49a7-b24b-eed0ce40fef1" providerId="ADAL" clId="{EFAB6325-D8FA-4CD5-898E-9EB0583E94FC}" dt="2023-04-12T10:54:38.235" v="24" actId="478"/>
          <ac:graphicFrameMkLst>
            <pc:docMk/>
            <pc:sldMk cId="629995870" sldId="265"/>
            <ac:graphicFrameMk id="7" creationId="{B8EDCFF5-7333-8D4C-EDC0-9C022BC1E188}"/>
          </ac:graphicFrameMkLst>
        </pc:graphicFrameChg>
        <pc:graphicFrameChg chg="add del mod modGraphic">
          <ac:chgData name="Shelley Rouse" userId="bc3b33a8-25aa-49a7-b24b-eed0ce40fef1" providerId="ADAL" clId="{EFAB6325-D8FA-4CD5-898E-9EB0583E94FC}" dt="2023-04-12T16:05:39.607" v="784" actId="478"/>
          <ac:graphicFrameMkLst>
            <pc:docMk/>
            <pc:sldMk cId="629995870" sldId="265"/>
            <ac:graphicFrameMk id="9" creationId="{C0D87E18-4AD6-B445-E47C-FE23AF3A6C55}"/>
          </ac:graphicFrameMkLst>
        </pc:graphicFrameChg>
        <pc:graphicFrameChg chg="add mod modGraphic">
          <ac:chgData name="Shelley Rouse" userId="bc3b33a8-25aa-49a7-b24b-eed0ce40fef1" providerId="ADAL" clId="{EFAB6325-D8FA-4CD5-898E-9EB0583E94FC}" dt="2023-04-12T16:05:56.155" v="788" actId="1076"/>
          <ac:graphicFrameMkLst>
            <pc:docMk/>
            <pc:sldMk cId="629995870" sldId="265"/>
            <ac:graphicFrameMk id="10" creationId="{A21FA16A-99BC-C6FB-B520-9104C05F288D}"/>
          </ac:graphicFrameMkLst>
        </pc:graphicFrameChg>
        <pc:picChg chg="del">
          <ac:chgData name="Shelley Rouse" userId="bc3b33a8-25aa-49a7-b24b-eed0ce40fef1" providerId="ADAL" clId="{EFAB6325-D8FA-4CD5-898E-9EB0583E94FC}" dt="2023-04-12T10:52:50.216" v="10" actId="478"/>
          <ac:picMkLst>
            <pc:docMk/>
            <pc:sldMk cId="629995870" sldId="265"/>
            <ac:picMk id="8" creationId="{59D89CB5-144C-C6AB-FA31-AAA160DA3B76}"/>
          </ac:picMkLst>
        </pc:picChg>
      </pc:sldChg>
      <pc:sldChg chg="del">
        <pc:chgData name="Shelley Rouse" userId="bc3b33a8-25aa-49a7-b24b-eed0ce40fef1" providerId="ADAL" clId="{EFAB6325-D8FA-4CD5-898E-9EB0583E94FC}" dt="2023-04-12T11:31:28.766" v="476" actId="47"/>
        <pc:sldMkLst>
          <pc:docMk/>
          <pc:sldMk cId="53939173" sldId="266"/>
        </pc:sldMkLst>
      </pc:sldChg>
      <pc:sldChg chg="del">
        <pc:chgData name="Shelley Rouse" userId="bc3b33a8-25aa-49a7-b24b-eed0ce40fef1" providerId="ADAL" clId="{EFAB6325-D8FA-4CD5-898E-9EB0583E94FC}" dt="2023-04-12T11:31:29.857" v="477" actId="47"/>
        <pc:sldMkLst>
          <pc:docMk/>
          <pc:sldMk cId="2903182143" sldId="267"/>
        </pc:sldMkLst>
      </pc:sldChg>
      <pc:sldChg chg="addSp delSp modSp mod">
        <pc:chgData name="Shelley Rouse" userId="bc3b33a8-25aa-49a7-b24b-eed0ce40fef1" providerId="ADAL" clId="{EFAB6325-D8FA-4CD5-898E-9EB0583E94FC}" dt="2023-04-13T12:02:08.920" v="812" actId="478"/>
        <pc:sldMkLst>
          <pc:docMk/>
          <pc:sldMk cId="605192422" sldId="272"/>
        </pc:sldMkLst>
        <pc:spChg chg="mod">
          <ac:chgData name="Shelley Rouse" userId="bc3b33a8-25aa-49a7-b24b-eed0ce40fef1" providerId="ADAL" clId="{EFAB6325-D8FA-4CD5-898E-9EB0583E94FC}" dt="2023-04-12T11:30:43.024" v="429" actId="20577"/>
          <ac:spMkLst>
            <pc:docMk/>
            <pc:sldMk cId="605192422" sldId="272"/>
            <ac:spMk id="2" creationId="{C7B45660-5610-EF4C-8F74-903FD894A975}"/>
          </ac:spMkLst>
        </pc:spChg>
        <pc:spChg chg="mod">
          <ac:chgData name="Shelley Rouse" userId="bc3b33a8-25aa-49a7-b24b-eed0ce40fef1" providerId="ADAL" clId="{EFAB6325-D8FA-4CD5-898E-9EB0583E94FC}" dt="2023-04-12T11:30:55.442" v="460" actId="20577"/>
          <ac:spMkLst>
            <pc:docMk/>
            <pc:sldMk cId="605192422" sldId="272"/>
            <ac:spMk id="3" creationId="{21CE4570-C787-5CF4-242C-DD11BFA5A0AD}"/>
          </ac:spMkLst>
        </pc:spChg>
        <pc:spChg chg="add del">
          <ac:chgData name="Shelley Rouse" userId="bc3b33a8-25aa-49a7-b24b-eed0ce40fef1" providerId="ADAL" clId="{EFAB6325-D8FA-4CD5-898E-9EB0583E94FC}" dt="2023-04-13T12:01:52.548" v="810" actId="478"/>
          <ac:spMkLst>
            <pc:docMk/>
            <pc:sldMk cId="605192422" sldId="272"/>
            <ac:spMk id="5" creationId="{2030F71B-9052-F0C6-0121-91D0B705837B}"/>
          </ac:spMkLst>
        </pc:spChg>
        <pc:spChg chg="add del">
          <ac:chgData name="Shelley Rouse" userId="bc3b33a8-25aa-49a7-b24b-eed0ce40fef1" providerId="ADAL" clId="{EFAB6325-D8FA-4CD5-898E-9EB0583E94FC}" dt="2023-04-13T12:02:08.920" v="812" actId="478"/>
          <ac:spMkLst>
            <pc:docMk/>
            <pc:sldMk cId="605192422" sldId="272"/>
            <ac:spMk id="7" creationId="{0A2E94E3-C455-439C-5EB8-5D8D5A83355D}"/>
          </ac:spMkLst>
        </pc:spChg>
      </pc:sldChg>
      <pc:sldChg chg="add del">
        <pc:chgData name="Shelley Rouse" userId="bc3b33a8-25aa-49a7-b24b-eed0ce40fef1" providerId="ADAL" clId="{EFAB6325-D8FA-4CD5-898E-9EB0583E94FC}" dt="2023-04-12T16:19:17.842" v="806"/>
        <pc:sldMkLst>
          <pc:docMk/>
          <pc:sldMk cId="3776951151" sldId="273"/>
        </pc:sldMkLst>
      </pc:sldChg>
      <pc:sldChg chg="modSp del mod">
        <pc:chgData name="Shelley Rouse" userId="bc3b33a8-25aa-49a7-b24b-eed0ce40fef1" providerId="ADAL" clId="{EFAB6325-D8FA-4CD5-898E-9EB0583E94FC}" dt="2023-04-12T11:31:27.176" v="475" actId="47"/>
        <pc:sldMkLst>
          <pc:docMk/>
          <pc:sldMk cId="2485909214" sldId="274"/>
        </pc:sldMkLst>
        <pc:spChg chg="mod">
          <ac:chgData name="Shelley Rouse" userId="bc3b33a8-25aa-49a7-b24b-eed0ce40fef1" providerId="ADAL" clId="{EFAB6325-D8FA-4CD5-898E-9EB0583E94FC}" dt="2023-04-12T11:31:25.185" v="474" actId="6549"/>
          <ac:spMkLst>
            <pc:docMk/>
            <pc:sldMk cId="2485909214" sldId="274"/>
            <ac:spMk id="2" creationId="{C7B45660-5610-EF4C-8F74-903FD894A975}"/>
          </ac:spMkLst>
        </pc:spChg>
      </pc:sldChg>
      <pc:sldChg chg="delSp modSp del mod">
        <pc:chgData name="Shelley Rouse" userId="bc3b33a8-25aa-49a7-b24b-eed0ce40fef1" providerId="ADAL" clId="{EFAB6325-D8FA-4CD5-898E-9EB0583E94FC}" dt="2023-04-12T16:19:37.580" v="808" actId="2696"/>
        <pc:sldMkLst>
          <pc:docMk/>
          <pc:sldMk cId="433855565" sldId="275"/>
        </pc:sldMkLst>
        <pc:spChg chg="del mod">
          <ac:chgData name="Shelley Rouse" userId="bc3b33a8-25aa-49a7-b24b-eed0ce40fef1" providerId="ADAL" clId="{EFAB6325-D8FA-4CD5-898E-9EB0583E94FC}" dt="2023-04-12T11:30:10.600" v="403" actId="478"/>
          <ac:spMkLst>
            <pc:docMk/>
            <pc:sldMk cId="433855565" sldId="275"/>
            <ac:spMk id="9" creationId="{159B0F36-E5B1-473B-8E70-4D7A743EBF19}"/>
          </ac:spMkLst>
        </pc:spChg>
        <pc:picChg chg="del">
          <ac:chgData name="Shelley Rouse" userId="bc3b33a8-25aa-49a7-b24b-eed0ce40fef1" providerId="ADAL" clId="{EFAB6325-D8FA-4CD5-898E-9EB0583E94FC}" dt="2023-04-12T11:30:08.057" v="401" actId="478"/>
          <ac:picMkLst>
            <pc:docMk/>
            <pc:sldMk cId="433855565" sldId="275"/>
            <ac:picMk id="5" creationId="{F09961FD-1E94-4D39-A700-4BED963B772C}"/>
          </ac:picMkLst>
        </pc:picChg>
      </pc:sldChg>
      <pc:sldChg chg="delSp add del mod">
        <pc:chgData name="Shelley Rouse" userId="bc3b33a8-25aa-49a7-b24b-eed0ce40fef1" providerId="ADAL" clId="{EFAB6325-D8FA-4CD5-898E-9EB0583E94FC}" dt="2023-04-12T16:19:17.842" v="806"/>
        <pc:sldMkLst>
          <pc:docMk/>
          <pc:sldMk cId="1575410056" sldId="276"/>
        </pc:sldMkLst>
        <pc:spChg chg="del">
          <ac:chgData name="Shelley Rouse" userId="bc3b33a8-25aa-49a7-b24b-eed0ce40fef1" providerId="ADAL" clId="{EFAB6325-D8FA-4CD5-898E-9EB0583E94FC}" dt="2023-04-12T11:30:15.393" v="405" actId="478"/>
          <ac:spMkLst>
            <pc:docMk/>
            <pc:sldMk cId="1575410056" sldId="276"/>
            <ac:spMk id="9" creationId="{159B0F36-E5B1-473B-8E70-4D7A743EBF19}"/>
          </ac:spMkLst>
        </pc:spChg>
        <pc:picChg chg="del">
          <ac:chgData name="Shelley Rouse" userId="bc3b33a8-25aa-49a7-b24b-eed0ce40fef1" providerId="ADAL" clId="{EFAB6325-D8FA-4CD5-898E-9EB0583E94FC}" dt="2023-04-12T11:30:13.978" v="404" actId="478"/>
          <ac:picMkLst>
            <pc:docMk/>
            <pc:sldMk cId="1575410056" sldId="276"/>
            <ac:picMk id="5" creationId="{ADE82C45-40AE-45DB-93E9-34A0AD0AA40C}"/>
          </ac:picMkLst>
        </pc:picChg>
      </pc:sldChg>
      <pc:sldChg chg="add del">
        <pc:chgData name="Shelley Rouse" userId="bc3b33a8-25aa-49a7-b24b-eed0ce40fef1" providerId="ADAL" clId="{EFAB6325-D8FA-4CD5-898E-9EB0583E94FC}" dt="2023-04-12T16:19:17.842" v="806"/>
        <pc:sldMkLst>
          <pc:docMk/>
          <pc:sldMk cId="2855736164" sldId="277"/>
        </pc:sldMkLst>
      </pc:sldChg>
      <pc:sldChg chg="del">
        <pc:chgData name="Shelley Rouse" userId="bc3b33a8-25aa-49a7-b24b-eed0ce40fef1" providerId="ADAL" clId="{EFAB6325-D8FA-4CD5-898E-9EB0583E94FC}" dt="2023-04-12T11:30:23.411" v="406" actId="2696"/>
        <pc:sldMkLst>
          <pc:docMk/>
          <pc:sldMk cId="3945463086" sldId="277"/>
        </pc:sldMkLst>
      </pc:sldChg>
      <pc:sldChg chg="modSp del mod">
        <pc:chgData name="Shelley Rouse" userId="bc3b33a8-25aa-49a7-b24b-eed0ce40fef1" providerId="ADAL" clId="{EFAB6325-D8FA-4CD5-898E-9EB0583E94FC}" dt="2023-04-12T11:32:35.921" v="587" actId="2696"/>
        <pc:sldMkLst>
          <pc:docMk/>
          <pc:sldMk cId="1227511798" sldId="278"/>
        </pc:sldMkLst>
        <pc:spChg chg="mod">
          <ac:chgData name="Shelley Rouse" userId="bc3b33a8-25aa-49a7-b24b-eed0ce40fef1" providerId="ADAL" clId="{EFAB6325-D8FA-4CD5-898E-9EB0583E94FC}" dt="2023-04-12T11:32:08.304" v="581" actId="20577"/>
          <ac:spMkLst>
            <pc:docMk/>
            <pc:sldMk cId="1227511798" sldId="278"/>
            <ac:spMk id="2" creationId="{C7B45660-5610-EF4C-8F74-903FD894A975}"/>
          </ac:spMkLst>
        </pc:spChg>
      </pc:sldChg>
      <pc:sldChg chg="add del">
        <pc:chgData name="Shelley Rouse" userId="bc3b33a8-25aa-49a7-b24b-eed0ce40fef1" providerId="ADAL" clId="{EFAB6325-D8FA-4CD5-898E-9EB0583E94FC}" dt="2023-04-12T16:19:17.842" v="806"/>
        <pc:sldMkLst>
          <pc:docMk/>
          <pc:sldMk cId="3712291619" sldId="278"/>
        </pc:sldMkLst>
      </pc:sldChg>
      <pc:sldChg chg="del">
        <pc:chgData name="Shelley Rouse" userId="bc3b33a8-25aa-49a7-b24b-eed0ce40fef1" providerId="ADAL" clId="{EFAB6325-D8FA-4CD5-898E-9EB0583E94FC}" dt="2023-04-12T11:31:09.049" v="472" actId="47"/>
        <pc:sldMkLst>
          <pc:docMk/>
          <pc:sldMk cId="2368679975" sldId="348"/>
        </pc:sldMkLst>
      </pc:sldChg>
      <pc:sldChg chg="del">
        <pc:chgData name="Shelley Rouse" userId="bc3b33a8-25aa-49a7-b24b-eed0ce40fef1" providerId="ADAL" clId="{EFAB6325-D8FA-4CD5-898E-9EB0583E94FC}" dt="2023-04-12T11:34:20.451" v="748" actId="47"/>
        <pc:sldMkLst>
          <pc:docMk/>
          <pc:sldMk cId="2355189210" sldId="352"/>
        </pc:sldMkLst>
      </pc:sldChg>
      <pc:sldChg chg="del">
        <pc:chgData name="Shelley Rouse" userId="bc3b33a8-25aa-49a7-b24b-eed0ce40fef1" providerId="ADAL" clId="{EFAB6325-D8FA-4CD5-898E-9EB0583E94FC}" dt="2023-04-12T11:31:02.113" v="463" actId="47"/>
        <pc:sldMkLst>
          <pc:docMk/>
          <pc:sldMk cId="3097490534" sldId="622"/>
        </pc:sldMkLst>
      </pc:sldChg>
      <pc:sldChg chg="del">
        <pc:chgData name="Shelley Rouse" userId="bc3b33a8-25aa-49a7-b24b-eed0ce40fef1" providerId="ADAL" clId="{EFAB6325-D8FA-4CD5-898E-9EB0583E94FC}" dt="2023-04-12T11:30:59.700" v="461" actId="47"/>
        <pc:sldMkLst>
          <pc:docMk/>
          <pc:sldMk cId="2374821363" sldId="664"/>
        </pc:sldMkLst>
      </pc:sldChg>
      <pc:sldChg chg="del">
        <pc:chgData name="Shelley Rouse" userId="bc3b33a8-25aa-49a7-b24b-eed0ce40fef1" providerId="ADAL" clId="{EFAB6325-D8FA-4CD5-898E-9EB0583E94FC}" dt="2023-04-12T11:31:04.324" v="468" actId="47"/>
        <pc:sldMkLst>
          <pc:docMk/>
          <pc:sldMk cId="4160574678" sldId="666"/>
        </pc:sldMkLst>
      </pc:sldChg>
      <pc:sldChg chg="del">
        <pc:chgData name="Shelley Rouse" userId="bc3b33a8-25aa-49a7-b24b-eed0ce40fef1" providerId="ADAL" clId="{EFAB6325-D8FA-4CD5-898E-9EB0583E94FC}" dt="2023-04-12T11:31:02.522" v="464" actId="47"/>
        <pc:sldMkLst>
          <pc:docMk/>
          <pc:sldMk cId="3768886416" sldId="671"/>
        </pc:sldMkLst>
      </pc:sldChg>
      <pc:sldChg chg="del">
        <pc:chgData name="Shelley Rouse" userId="bc3b33a8-25aa-49a7-b24b-eed0ce40fef1" providerId="ADAL" clId="{EFAB6325-D8FA-4CD5-898E-9EB0583E94FC}" dt="2023-04-12T11:31:02.824" v="465" actId="47"/>
        <pc:sldMkLst>
          <pc:docMk/>
          <pc:sldMk cId="299047394" sldId="672"/>
        </pc:sldMkLst>
      </pc:sldChg>
      <pc:sldChg chg="del">
        <pc:chgData name="Shelley Rouse" userId="bc3b33a8-25aa-49a7-b24b-eed0ce40fef1" providerId="ADAL" clId="{EFAB6325-D8FA-4CD5-898E-9EB0583E94FC}" dt="2023-04-12T11:31:03.180" v="466" actId="47"/>
        <pc:sldMkLst>
          <pc:docMk/>
          <pc:sldMk cId="62456273" sldId="674"/>
        </pc:sldMkLst>
      </pc:sldChg>
      <pc:sldChg chg="del">
        <pc:chgData name="Shelley Rouse" userId="bc3b33a8-25aa-49a7-b24b-eed0ce40fef1" providerId="ADAL" clId="{EFAB6325-D8FA-4CD5-898E-9EB0583E94FC}" dt="2023-04-12T11:31:04.615" v="469" actId="47"/>
        <pc:sldMkLst>
          <pc:docMk/>
          <pc:sldMk cId="963023045" sldId="675"/>
        </pc:sldMkLst>
      </pc:sldChg>
      <pc:sldChg chg="del">
        <pc:chgData name="Shelley Rouse" userId="bc3b33a8-25aa-49a7-b24b-eed0ce40fef1" providerId="ADAL" clId="{EFAB6325-D8FA-4CD5-898E-9EB0583E94FC}" dt="2023-04-12T11:31:05.328" v="470" actId="47"/>
        <pc:sldMkLst>
          <pc:docMk/>
          <pc:sldMk cId="3663836551" sldId="676"/>
        </pc:sldMkLst>
      </pc:sldChg>
      <pc:sldChg chg="del">
        <pc:chgData name="Shelley Rouse" userId="bc3b33a8-25aa-49a7-b24b-eed0ce40fef1" providerId="ADAL" clId="{EFAB6325-D8FA-4CD5-898E-9EB0583E94FC}" dt="2023-04-12T11:32:17.763" v="582" actId="47"/>
        <pc:sldMkLst>
          <pc:docMk/>
          <pc:sldMk cId="2638109464" sldId="2147377140"/>
        </pc:sldMkLst>
      </pc:sldChg>
      <pc:sldChg chg="modSp del mod">
        <pc:chgData name="Shelley Rouse" userId="bc3b33a8-25aa-49a7-b24b-eed0ce40fef1" providerId="ADAL" clId="{EFAB6325-D8FA-4CD5-898E-9EB0583E94FC}" dt="2023-04-12T14:30:50.582" v="777" actId="47"/>
        <pc:sldMkLst>
          <pc:docMk/>
          <pc:sldMk cId="2777138450" sldId="2147377141"/>
        </pc:sldMkLst>
        <pc:spChg chg="mod">
          <ac:chgData name="Shelley Rouse" userId="bc3b33a8-25aa-49a7-b24b-eed0ce40fef1" providerId="ADAL" clId="{EFAB6325-D8FA-4CD5-898E-9EB0583E94FC}" dt="2023-04-12T11:32:31.672" v="586" actId="20577"/>
          <ac:spMkLst>
            <pc:docMk/>
            <pc:sldMk cId="2777138450" sldId="2147377141"/>
            <ac:spMk id="2" creationId="{C7B45660-5610-EF4C-8F74-903FD894A975}"/>
          </ac:spMkLst>
        </pc:spChg>
      </pc:sldChg>
      <pc:sldChg chg="del">
        <pc:chgData name="Shelley Rouse" userId="bc3b33a8-25aa-49a7-b24b-eed0ce40fef1" providerId="ADAL" clId="{EFAB6325-D8FA-4CD5-898E-9EB0583E94FC}" dt="2023-04-12T11:31:01.481" v="462" actId="47"/>
        <pc:sldMkLst>
          <pc:docMk/>
          <pc:sldMk cId="2392460898" sldId="2147377152"/>
        </pc:sldMkLst>
      </pc:sldChg>
      <pc:sldChg chg="del">
        <pc:chgData name="Shelley Rouse" userId="bc3b33a8-25aa-49a7-b24b-eed0ce40fef1" providerId="ADAL" clId="{EFAB6325-D8FA-4CD5-898E-9EB0583E94FC}" dt="2023-04-12T11:31:03.496" v="467" actId="47"/>
        <pc:sldMkLst>
          <pc:docMk/>
          <pc:sldMk cId="2116060545" sldId="2147377153"/>
        </pc:sldMkLst>
      </pc:sldChg>
      <pc:sldChg chg="del">
        <pc:chgData name="Shelley Rouse" userId="bc3b33a8-25aa-49a7-b24b-eed0ce40fef1" providerId="ADAL" clId="{EFAB6325-D8FA-4CD5-898E-9EB0583E94FC}" dt="2023-04-12T11:31:06.826" v="471" actId="47"/>
        <pc:sldMkLst>
          <pc:docMk/>
          <pc:sldMk cId="3407173168" sldId="2147377154"/>
        </pc:sldMkLst>
      </pc:sldChg>
      <pc:sldChg chg="del">
        <pc:chgData name="Shelley Rouse" userId="bc3b33a8-25aa-49a7-b24b-eed0ce40fef1" providerId="ADAL" clId="{EFAB6325-D8FA-4CD5-898E-9EB0583E94FC}" dt="2023-04-12T16:19:28.356" v="807" actId="2696"/>
        <pc:sldMkLst>
          <pc:docMk/>
          <pc:sldMk cId="3184252575" sldId="2147377155"/>
        </pc:sldMkLst>
      </pc:sldChg>
      <pc:sldChg chg="del">
        <pc:chgData name="Shelley Rouse" userId="bc3b33a8-25aa-49a7-b24b-eed0ce40fef1" providerId="ADAL" clId="{EFAB6325-D8FA-4CD5-898E-9EB0583E94FC}" dt="2023-04-12T14:30:52.423" v="779" actId="47"/>
        <pc:sldMkLst>
          <pc:docMk/>
          <pc:sldMk cId="3423393334" sldId="2147377156"/>
        </pc:sldMkLst>
      </pc:sldChg>
      <pc:sldChg chg="modSp add mod ord">
        <pc:chgData name="Shelley Rouse" userId="bc3b33a8-25aa-49a7-b24b-eed0ce40fef1" providerId="ADAL" clId="{EFAB6325-D8FA-4CD5-898E-9EB0583E94FC}" dt="2023-04-12T14:30:57.290" v="781" actId="20577"/>
        <pc:sldMkLst>
          <pc:docMk/>
          <pc:sldMk cId="2421218179" sldId="2147377157"/>
        </pc:sldMkLst>
        <pc:spChg chg="mod">
          <ac:chgData name="Shelley Rouse" userId="bc3b33a8-25aa-49a7-b24b-eed0ce40fef1" providerId="ADAL" clId="{EFAB6325-D8FA-4CD5-898E-9EB0583E94FC}" dt="2023-04-12T14:30:57.290" v="781" actId="20577"/>
          <ac:spMkLst>
            <pc:docMk/>
            <pc:sldMk cId="2421218179" sldId="2147377157"/>
            <ac:spMk id="2" creationId="{C7B45660-5610-EF4C-8F74-903FD894A975}"/>
          </ac:spMkLst>
        </pc:spChg>
      </pc:sldChg>
      <pc:sldChg chg="add del">
        <pc:chgData name="Shelley Rouse" userId="bc3b33a8-25aa-49a7-b24b-eed0ce40fef1" providerId="ADAL" clId="{EFAB6325-D8FA-4CD5-898E-9EB0583E94FC}" dt="2023-04-12T11:32:50.534" v="589" actId="2696"/>
        <pc:sldMkLst>
          <pc:docMk/>
          <pc:sldMk cId="4127145444" sldId="2147377157"/>
        </pc:sldMkLst>
      </pc:sldChg>
      <pc:sldChg chg="modSp add mod">
        <pc:chgData name="Shelley Rouse" userId="bc3b33a8-25aa-49a7-b24b-eed0ce40fef1" providerId="ADAL" clId="{EFAB6325-D8FA-4CD5-898E-9EB0583E94FC}" dt="2023-04-12T14:31:02.225" v="783" actId="20577"/>
        <pc:sldMkLst>
          <pc:docMk/>
          <pc:sldMk cId="1454414836" sldId="2147377158"/>
        </pc:sldMkLst>
        <pc:spChg chg="mod">
          <ac:chgData name="Shelley Rouse" userId="bc3b33a8-25aa-49a7-b24b-eed0ce40fef1" providerId="ADAL" clId="{EFAB6325-D8FA-4CD5-898E-9EB0583E94FC}" dt="2023-04-12T14:31:02.225" v="783" actId="20577"/>
          <ac:spMkLst>
            <pc:docMk/>
            <pc:sldMk cId="1454414836" sldId="2147377158"/>
            <ac:spMk id="2" creationId="{C7B45660-5610-EF4C-8F74-903FD894A975}"/>
          </ac:spMkLst>
        </pc:spChg>
      </pc:sldChg>
      <pc:sldChg chg="add del">
        <pc:chgData name="Shelley Rouse" userId="bc3b33a8-25aa-49a7-b24b-eed0ce40fef1" providerId="ADAL" clId="{EFAB6325-D8FA-4CD5-898E-9EB0583E94FC}" dt="2023-04-12T16:19:17.842" v="806"/>
        <pc:sldMkLst>
          <pc:docMk/>
          <pc:sldMk cId="1164516213" sldId="2147377159"/>
        </pc:sldMkLst>
      </pc:sldChg>
      <pc:sldMasterChg chg="delSldLayout">
        <pc:chgData name="Shelley Rouse" userId="bc3b33a8-25aa-49a7-b24b-eed0ce40fef1" providerId="ADAL" clId="{EFAB6325-D8FA-4CD5-898E-9EB0583E94FC}" dt="2023-04-12T11:32:50.534" v="589" actId="2696"/>
        <pc:sldMasterMkLst>
          <pc:docMk/>
          <pc:sldMasterMk cId="2033014776" sldId="2147483648"/>
        </pc:sldMasterMkLst>
        <pc:sldLayoutChg chg="del">
          <pc:chgData name="Shelley Rouse" userId="bc3b33a8-25aa-49a7-b24b-eed0ce40fef1" providerId="ADAL" clId="{EFAB6325-D8FA-4CD5-898E-9EB0583E94FC}" dt="2023-04-12T11:32:50.534" v="589" actId="2696"/>
          <pc:sldLayoutMkLst>
            <pc:docMk/>
            <pc:sldMasterMk cId="2033014776" sldId="2147483648"/>
            <pc:sldLayoutMk cId="2549033251" sldId="2147483745"/>
          </pc:sldLayoutMkLst>
        </pc:sldLayoutChg>
      </pc:sldMasterChg>
      <pc:sldMasterChg chg="del delSldLayout">
        <pc:chgData name="Shelley Rouse" userId="bc3b33a8-25aa-49a7-b24b-eed0ce40fef1" providerId="ADAL" clId="{EFAB6325-D8FA-4CD5-898E-9EB0583E94FC}" dt="2023-04-12T11:32:17.763" v="582" actId="47"/>
        <pc:sldMasterMkLst>
          <pc:docMk/>
          <pc:sldMasterMk cId="1207740085" sldId="2147483671"/>
        </pc:sldMasterMkLst>
        <pc:sldLayoutChg chg="del">
          <pc:chgData name="Shelley Rouse" userId="bc3b33a8-25aa-49a7-b24b-eed0ce40fef1" providerId="ADAL" clId="{EFAB6325-D8FA-4CD5-898E-9EB0583E94FC}" dt="2023-04-12T11:32:17.763" v="582" actId="47"/>
          <pc:sldLayoutMkLst>
            <pc:docMk/>
            <pc:sldMasterMk cId="1207740085" sldId="2147483671"/>
            <pc:sldLayoutMk cId="250990365" sldId="2147483672"/>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121032067" sldId="2147483673"/>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748969435" sldId="2147483674"/>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74708075" sldId="2147483675"/>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3664768302" sldId="2147483676"/>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15799064" sldId="2147483677"/>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895241109" sldId="2147483678"/>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121113776" sldId="2147483679"/>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2689880355" sldId="2147483680"/>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382190978" sldId="2147483681"/>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2639803181" sldId="2147483682"/>
          </pc:sldLayoutMkLst>
        </pc:sldLayoutChg>
      </pc:sldMasterChg>
      <pc:sldMasterChg chg="del delSldLayout">
        <pc:chgData name="Shelley Rouse" userId="bc3b33a8-25aa-49a7-b24b-eed0ce40fef1" providerId="ADAL" clId="{EFAB6325-D8FA-4CD5-898E-9EB0583E94FC}" dt="2023-04-12T11:31:06.826" v="471" actId="47"/>
        <pc:sldMasterMkLst>
          <pc:docMk/>
          <pc:sldMasterMk cId="4278221467" sldId="2147483692"/>
        </pc:sldMasterMkLst>
        <pc:sldLayoutChg chg="del">
          <pc:chgData name="Shelley Rouse" userId="bc3b33a8-25aa-49a7-b24b-eed0ce40fef1" providerId="ADAL" clId="{EFAB6325-D8FA-4CD5-898E-9EB0583E94FC}" dt="2023-04-12T11:31:06.826" v="471" actId="47"/>
          <pc:sldLayoutMkLst>
            <pc:docMk/>
            <pc:sldMasterMk cId="4278221467" sldId="2147483692"/>
            <pc:sldLayoutMk cId="1426421274" sldId="2147483693"/>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34035838" sldId="2147483694"/>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581364040" sldId="2147483695"/>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653403812" sldId="2147483696"/>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4342788" sldId="2147483697"/>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579411979" sldId="2147483698"/>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632692461" sldId="2147483699"/>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242455716" sldId="2147483700"/>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974235518" sldId="2147483701"/>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343325592" sldId="2147483702"/>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4164781278" sldId="2147483703"/>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3664618861" sldId="2147483704"/>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807593715" sldId="2147483705"/>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768083886" sldId="2147483706"/>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227212083" sldId="2147483707"/>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912754668" sldId="2147483708"/>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4023295773" sldId="2147483709"/>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50861543" sldId="2147483710"/>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773960914" sldId="2147483711"/>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570509592" sldId="2147483712"/>
          </pc:sldLayoutMkLst>
        </pc:sldLayoutChg>
        <pc:sldLayoutChg chg="del">
          <pc:chgData name="Shelley Rouse" userId="bc3b33a8-25aa-49a7-b24b-eed0ce40fef1" providerId="ADAL" clId="{EFAB6325-D8FA-4CD5-898E-9EB0583E94FC}" dt="2023-04-12T11:31:03.180" v="466" actId="47"/>
          <pc:sldLayoutMkLst>
            <pc:docMk/>
            <pc:sldMasterMk cId="4278221467" sldId="2147483692"/>
            <pc:sldLayoutMk cId="1396249255" sldId="2147483713"/>
          </pc:sldLayoutMkLst>
        </pc:sldLayoutChg>
      </pc:sldMasterChg>
      <pc:sldMasterChg chg="del delSldLayout">
        <pc:chgData name="Shelley Rouse" userId="bc3b33a8-25aa-49a7-b24b-eed0ce40fef1" providerId="ADAL" clId="{EFAB6325-D8FA-4CD5-898E-9EB0583E94FC}" dt="2023-04-12T11:31:09.049" v="472" actId="47"/>
        <pc:sldMasterMkLst>
          <pc:docMk/>
          <pc:sldMasterMk cId="75688314" sldId="2147483714"/>
        </pc:sldMasterMkLst>
        <pc:sldLayoutChg chg="del">
          <pc:chgData name="Shelley Rouse" userId="bc3b33a8-25aa-49a7-b24b-eed0ce40fef1" providerId="ADAL" clId="{EFAB6325-D8FA-4CD5-898E-9EB0583E94FC}" dt="2023-04-12T11:31:09.049" v="472" actId="47"/>
          <pc:sldLayoutMkLst>
            <pc:docMk/>
            <pc:sldMasterMk cId="75688314" sldId="2147483714"/>
            <pc:sldLayoutMk cId="2681373618" sldId="2147483715"/>
          </pc:sldLayoutMkLst>
        </pc:sldLayoutChg>
        <pc:sldLayoutChg chg="del">
          <pc:chgData name="Shelley Rouse" userId="bc3b33a8-25aa-49a7-b24b-eed0ce40fef1" providerId="ADAL" clId="{EFAB6325-D8FA-4CD5-898E-9EB0583E94FC}" dt="2023-04-12T11:31:09.049" v="472" actId="47"/>
          <pc:sldLayoutMkLst>
            <pc:docMk/>
            <pc:sldMasterMk cId="75688314" sldId="2147483714"/>
            <pc:sldLayoutMk cId="778170876" sldId="2147483716"/>
          </pc:sldLayoutMkLst>
        </pc:sldLayoutChg>
        <pc:sldLayoutChg chg="del">
          <pc:chgData name="Shelley Rouse" userId="bc3b33a8-25aa-49a7-b24b-eed0ce40fef1" providerId="ADAL" clId="{EFAB6325-D8FA-4CD5-898E-9EB0583E94FC}" dt="2023-04-12T11:31:09.049" v="472" actId="47"/>
          <pc:sldLayoutMkLst>
            <pc:docMk/>
            <pc:sldMasterMk cId="75688314" sldId="2147483714"/>
            <pc:sldLayoutMk cId="3665692585" sldId="2147483717"/>
          </pc:sldLayoutMkLst>
        </pc:sldLayoutChg>
      </pc:sldMasterChg>
      <pc:sldMasterChg chg="del delSldLayout">
        <pc:chgData name="Shelley Rouse" userId="bc3b33a8-25aa-49a7-b24b-eed0ce40fef1" providerId="ADAL" clId="{EFAB6325-D8FA-4CD5-898E-9EB0583E94FC}" dt="2023-04-12T11:34:20.451" v="748" actId="47"/>
        <pc:sldMasterMkLst>
          <pc:docMk/>
          <pc:sldMasterMk cId="1133530995" sldId="2147483724"/>
        </pc:sldMasterMkLst>
        <pc:sldLayoutChg chg="del">
          <pc:chgData name="Shelley Rouse" userId="bc3b33a8-25aa-49a7-b24b-eed0ce40fef1" providerId="ADAL" clId="{EFAB6325-D8FA-4CD5-898E-9EB0583E94FC}" dt="2023-04-12T11:34:20.451" v="748" actId="47"/>
          <pc:sldLayoutMkLst>
            <pc:docMk/>
            <pc:sldMasterMk cId="1133530995" sldId="2147483724"/>
            <pc:sldLayoutMk cId="2434173347" sldId="2147483725"/>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1593764098" sldId="2147483726"/>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85168857" sldId="2147483727"/>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356329968" sldId="2147483728"/>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4265699387" sldId="2147483729"/>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931641675" sldId="2147483730"/>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583822936" sldId="2147483731"/>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40465335" sldId="2147483732"/>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166252323" sldId="2147483733"/>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393399120" sldId="2147483734"/>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46526822" sldId="2147483735"/>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750005469" sldId="2147483736"/>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779924983" sldId="2147483737"/>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046858623" sldId="2147483738"/>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210466369" sldId="2147483739"/>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1632344743" sldId="2147483740"/>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533759520" sldId="2147483741"/>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943775158" sldId="2147483742"/>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32694138" sldId="2147483743"/>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4190403409" sldId="214748374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13/04/2023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13/04/2023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5.jpe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4.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5.jpe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5.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hyperlink" Target="mailto:enquiries@recmanager.co.uk" TargetMode="External"/><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14 April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2064123144"/>
              </p:ext>
            </p:extLst>
          </p:nvPr>
        </p:nvGraphicFramePr>
        <p:xfrm>
          <a:off x="529974" y="1169778"/>
          <a:ext cx="9955698" cy="5079792"/>
        </p:xfrm>
        <a:graphic>
          <a:graphicData uri="http://schemas.openxmlformats.org/drawingml/2006/table">
            <a:tbl>
              <a:tblPr firstRow="1" bandRow="1">
                <a:tableStyleId>{F5AB1C69-6EDB-4FF4-983F-18BD219EF322}</a:tableStyleId>
              </a:tblPr>
              <a:tblGrid>
                <a:gridCol w="457400">
                  <a:extLst>
                    <a:ext uri="{9D8B030D-6E8A-4147-A177-3AD203B41FA5}">
                      <a16:colId xmlns:a16="http://schemas.microsoft.com/office/drawing/2014/main" val="2119900406"/>
                    </a:ext>
                  </a:extLst>
                </a:gridCol>
                <a:gridCol w="5470452">
                  <a:extLst>
                    <a:ext uri="{9D8B030D-6E8A-4147-A177-3AD203B41FA5}">
                      <a16:colId xmlns:a16="http://schemas.microsoft.com/office/drawing/2014/main" val="1426387120"/>
                    </a:ext>
                  </a:extLst>
                </a:gridCol>
                <a:gridCol w="1538921">
                  <a:extLst>
                    <a:ext uri="{9D8B030D-6E8A-4147-A177-3AD203B41FA5}">
                      <a16:colId xmlns:a16="http://schemas.microsoft.com/office/drawing/2014/main" val="4252645404"/>
                    </a:ext>
                  </a:extLst>
                </a:gridCol>
                <a:gridCol w="2488925">
                  <a:extLst>
                    <a:ext uri="{9D8B030D-6E8A-4147-A177-3AD203B41FA5}">
                      <a16:colId xmlns:a16="http://schemas.microsoft.com/office/drawing/2014/main" val="1893307877"/>
                    </a:ext>
                  </a:extLst>
                </a:gridCol>
              </a:tblGrid>
              <a:tr h="553040">
                <a:tc>
                  <a:txBody>
                    <a:bodyPr/>
                    <a:lstStyle/>
                    <a:p>
                      <a:endParaRPr lang="en-GB" sz="1600" cap="all" spc="300" baseline="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dirty="0">
                          <a:latin typeface="Roboto"/>
                          <a:ea typeface="Roboto"/>
                        </a:rPr>
                        <a:t>Agenda Item</a:t>
                      </a:r>
                    </a:p>
                  </a:txBody>
                  <a:tcPr anchor="ctr"/>
                </a:tc>
                <a:tc>
                  <a:txBody>
                    <a:bodyPr/>
                    <a:lstStyle/>
                    <a:p>
                      <a:pPr algn="ctr"/>
                      <a:r>
                        <a:rPr lang="en-GB" sz="1600" cap="all" spc="300" baseline="0" dirty="0">
                          <a:latin typeface="Roboto"/>
                          <a:ea typeface="Roboto"/>
                        </a:rPr>
                        <a:t>TIME</a:t>
                      </a:r>
                    </a:p>
                  </a:txBody>
                  <a:tcPr anchor="ctr"/>
                </a:tc>
                <a:tc>
                  <a:txBody>
                    <a:bodyPr/>
                    <a:lstStyle/>
                    <a:p>
                      <a:r>
                        <a:rPr lang="en-GB" sz="1600" cap="all" spc="300" baseline="0" dirty="0">
                          <a:latin typeface="Roboto"/>
                          <a:ea typeface="Roboto"/>
                        </a:rPr>
                        <a:t>LEAD</a:t>
                      </a:r>
                    </a:p>
                  </a:txBody>
                  <a:tcPr anchor="ctr"/>
                </a:tc>
                <a:extLst>
                  <a:ext uri="{0D108BD9-81ED-4DB2-BD59-A6C34878D82A}">
                    <a16:rowId xmlns:a16="http://schemas.microsoft.com/office/drawing/2014/main" val="677238016"/>
                  </a:ext>
                </a:extLst>
              </a:tr>
              <a:tr h="553040">
                <a:tc>
                  <a:txBody>
                    <a:bodyPr/>
                    <a:lstStyle/>
                    <a:p>
                      <a:r>
                        <a:rPr lang="en-GB" sz="1200" dirty="0">
                          <a:effectLst/>
                          <a:latin typeface="Roboto Slab"/>
                          <a:ea typeface="Calibri" panose="020F0502020204030204" pitchFamily="34" charset="0"/>
                          <a:cs typeface="Arial"/>
                        </a:rPr>
                        <a:t>1</a:t>
                      </a:r>
                    </a:p>
                  </a:txBody>
                  <a:tcPr marL="68580" marR="68580" marT="0" marB="0" anchor="ctr"/>
                </a:tc>
                <a:tc>
                  <a:txBody>
                    <a:bodyPr/>
                    <a:lstStyle/>
                    <a:p>
                      <a:r>
                        <a:rPr lang="en-GB" sz="1200" b="1" dirty="0">
                          <a:effectLst/>
                          <a:latin typeface="+mn-lt"/>
                          <a:ea typeface="Calibri" panose="020F0502020204030204" pitchFamily="34" charset="0"/>
                          <a:cs typeface="Arial"/>
                        </a:rPr>
                        <a:t>Introductions and agreement of agenda</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Times New Roman"/>
                        </a:rPr>
                        <a:t>10:00</a:t>
                      </a:r>
                    </a:p>
                  </a:txBody>
                  <a:tcPr marL="68580" marR="68580" marT="0" marB="0" anchor="ctr"/>
                </a:tc>
                <a:tc>
                  <a:txBody>
                    <a:bodyPr/>
                    <a:lstStyle/>
                    <a:p>
                      <a:r>
                        <a:rPr lang="en-GB" sz="1200" b="0" dirty="0">
                          <a:effectLst/>
                          <a:latin typeface="+mn-lt"/>
                          <a:ea typeface="Calibri" panose="020F0502020204030204" pitchFamily="34" charset="0"/>
                          <a:cs typeface="Times New Roman"/>
                        </a:rPr>
                        <a:t>Chair</a:t>
                      </a:r>
                    </a:p>
                  </a:txBody>
                  <a:tcPr marL="68580" marR="68580" marT="0" marB="0" anchor="ctr"/>
                </a:tc>
                <a:extLst>
                  <a:ext uri="{0D108BD9-81ED-4DB2-BD59-A6C34878D82A}">
                    <a16:rowId xmlns:a16="http://schemas.microsoft.com/office/drawing/2014/main" val="1597326714"/>
                  </a:ext>
                </a:extLst>
              </a:tr>
              <a:tr h="553040">
                <a:tc>
                  <a:txBody>
                    <a:bodyPr/>
                    <a:lstStyle/>
                    <a:p>
                      <a:r>
                        <a:rPr lang="en-GB" sz="1200" dirty="0">
                          <a:effectLst/>
                          <a:latin typeface="Roboto Slab"/>
                          <a:ea typeface="Calibri" panose="020F0502020204030204" pitchFamily="34" charset="0"/>
                          <a:cs typeface="Arial"/>
                        </a:rPr>
                        <a:t>2</a:t>
                      </a:r>
                    </a:p>
                  </a:txBody>
                  <a:tcPr marL="68580" marR="68580" marT="0" marB="0" anchor="ctr"/>
                </a:tc>
                <a:tc>
                  <a:txBody>
                    <a:bodyPr/>
                    <a:lstStyle/>
                    <a:p>
                      <a:r>
                        <a:rPr lang="en-GB" sz="1200" b="1" dirty="0">
                          <a:effectLst/>
                          <a:latin typeface="+mn-lt"/>
                          <a:ea typeface="Calibri" panose="020F0502020204030204" pitchFamily="34" charset="0"/>
                          <a:cs typeface="Arial"/>
                        </a:rPr>
                        <a:t>Data Cleanse update</a:t>
                      </a:r>
                      <a:endParaRPr lang="en-GB" sz="1200" dirty="0">
                        <a:effectLst/>
                        <a:latin typeface="+mn-lt"/>
                        <a:ea typeface="Calibri" panose="020F0502020204030204" pitchFamily="34" charset="0"/>
                        <a:cs typeface="Arial"/>
                      </a:endParaRPr>
                    </a:p>
                    <a:p>
                      <a:r>
                        <a:rPr lang="en-GB" sz="1200" b="1" dirty="0">
                          <a:effectLst/>
                          <a:latin typeface="+mn-lt"/>
                          <a:ea typeface="Calibri" panose="020F0502020204030204" pitchFamily="34" charset="0"/>
                          <a:cs typeface="Arial"/>
                        </a:rPr>
                        <a:t> - Data Cleanse issues log</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Arial"/>
                        </a:rPr>
                        <a:t>10.05</a:t>
                      </a:r>
                    </a:p>
                  </a:txBody>
                  <a:tcPr marL="68580" marR="68580" marT="0" marB="0" anchor="ctr"/>
                </a:tc>
                <a:tc>
                  <a:txBody>
                    <a:bodyPr/>
                    <a:lstStyle/>
                    <a:p>
                      <a:r>
                        <a:rPr lang="en-GB" sz="1200" b="0" dirty="0">
                          <a:effectLst/>
                          <a:latin typeface="+mn-lt"/>
                          <a:ea typeface="Calibri" panose="020F0502020204030204" pitchFamily="34" charset="0"/>
                          <a:cs typeface="Times New Roman"/>
                        </a:rPr>
                        <a:t>Performance Assurance Team</a:t>
                      </a:r>
                    </a:p>
                  </a:txBody>
                  <a:tcPr marL="68580" marR="68580" marT="0" marB="0" anchor="ctr"/>
                </a:tc>
                <a:extLst>
                  <a:ext uri="{0D108BD9-81ED-4DB2-BD59-A6C34878D82A}">
                    <a16:rowId xmlns:a16="http://schemas.microsoft.com/office/drawing/2014/main" val="2914561477"/>
                  </a:ext>
                </a:extLst>
              </a:tr>
              <a:tr h="553040">
                <a:tc>
                  <a:txBody>
                    <a:bodyPr/>
                    <a:lstStyle/>
                    <a:p>
                      <a:r>
                        <a:rPr lang="en-GB" sz="1200" dirty="0">
                          <a:effectLst/>
                          <a:latin typeface="Roboto Slab"/>
                          <a:ea typeface="Calibri" panose="020F0502020204030204" pitchFamily="34" charset="0"/>
                          <a:cs typeface="Arial"/>
                        </a:rPr>
                        <a:t>3</a:t>
                      </a:r>
                    </a:p>
                  </a:txBody>
                  <a:tcPr marL="68580" marR="68580" marT="0" marB="0" anchor="ctr"/>
                </a:tc>
                <a:tc>
                  <a:txBody>
                    <a:bodyPr/>
                    <a:lstStyle/>
                    <a:p>
                      <a:pPr>
                        <a:lnSpc>
                          <a:spcPct val="107000"/>
                        </a:lnSpc>
                      </a:pPr>
                      <a:r>
                        <a:rPr lang="en-GB" sz="1200" b="1" dirty="0">
                          <a:effectLst/>
                          <a:latin typeface="+mn-lt"/>
                          <a:ea typeface="Calibri" panose="020F0502020204030204" pitchFamily="34" charset="0"/>
                          <a:cs typeface="Arial"/>
                        </a:rPr>
                        <a:t>Code Road Map Update</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Arial"/>
                        </a:rPr>
                        <a:t>10.35</a:t>
                      </a:r>
                    </a:p>
                  </a:txBody>
                  <a:tcPr marL="68580" marR="68580" marT="0" marB="0" anchor="ctr"/>
                </a:tc>
                <a:tc>
                  <a:txBody>
                    <a:bodyPr/>
                    <a:lstStyle/>
                    <a:p>
                      <a:r>
                        <a:rPr lang="en-GB" sz="1200" b="0" dirty="0">
                          <a:effectLst/>
                          <a:latin typeface="+mn-lt"/>
                          <a:ea typeface="Calibri" panose="020F0502020204030204" pitchFamily="34" charset="0"/>
                          <a:cs typeface="Times New Roman"/>
                        </a:rPr>
                        <a:t>REC Technical Services Team</a:t>
                      </a:r>
                    </a:p>
                  </a:txBody>
                  <a:tcPr marL="68580" marR="68580" marT="0" marB="0" anchor="ctr"/>
                </a:tc>
                <a:extLst>
                  <a:ext uri="{0D108BD9-81ED-4DB2-BD59-A6C34878D82A}">
                    <a16:rowId xmlns:a16="http://schemas.microsoft.com/office/drawing/2014/main" val="826957991"/>
                  </a:ext>
                </a:extLst>
              </a:tr>
              <a:tr h="771531">
                <a:tc>
                  <a:txBody>
                    <a:bodyPr/>
                    <a:lstStyle/>
                    <a:p>
                      <a:r>
                        <a:rPr lang="en-GB" sz="1200" dirty="0">
                          <a:effectLst/>
                          <a:latin typeface="Roboto Slab"/>
                          <a:ea typeface="Calibri" panose="020F0502020204030204" pitchFamily="34" charset="0"/>
                          <a:cs typeface="Arial"/>
                        </a:rPr>
                        <a:t>4a</a:t>
                      </a:r>
                    </a:p>
                  </a:txBody>
                  <a:tcPr marL="68580" marR="68580" marT="0" marB="0" anchor="ctr"/>
                </a:tc>
                <a:tc>
                  <a:txBody>
                    <a:bodyPr/>
                    <a:lstStyle/>
                    <a:p>
                      <a:r>
                        <a:rPr lang="en-GB" sz="1200" b="1" dirty="0">
                          <a:effectLst/>
                          <a:latin typeface="+mn-lt"/>
                          <a:ea typeface="Calibri" panose="020F0502020204030204" pitchFamily="34" charset="0"/>
                          <a:cs typeface="Arial"/>
                        </a:rPr>
                        <a:t>RIG Issues Update – Issue 12</a:t>
                      </a:r>
                      <a:endParaRPr lang="en-GB" sz="1200" dirty="0">
                        <a:effectLst/>
                        <a:latin typeface="+mn-lt"/>
                        <a:ea typeface="Calibri" panose="020F0502020204030204" pitchFamily="34" charset="0"/>
                        <a:cs typeface="Arial"/>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a:rPr>
                        <a:t>Erroneous switching process – incorrect use of annulment process</a:t>
                      </a:r>
                    </a:p>
                  </a:txBody>
                  <a:tcPr marL="68580" marR="68580" marT="0" marB="0" anchor="ctr"/>
                </a:tc>
                <a:tc>
                  <a:txBody>
                    <a:bodyPr/>
                    <a:lstStyle/>
                    <a:p>
                      <a:pPr algn="ctr"/>
                      <a:r>
                        <a:rPr lang="en-GB" sz="1200" b="0" dirty="0">
                          <a:effectLst/>
                          <a:latin typeface="+mn-lt"/>
                          <a:ea typeface="Calibri" panose="020F0502020204030204" pitchFamily="34" charset="0"/>
                          <a:cs typeface="Arial"/>
                        </a:rPr>
                        <a:t>11.00</a:t>
                      </a:r>
                    </a:p>
                  </a:txBody>
                  <a:tcPr marL="68580" marR="68580" marT="0" marB="0" anchor="ctr"/>
                </a:tc>
                <a:tc>
                  <a:txBody>
                    <a:bodyPr/>
                    <a:lstStyle/>
                    <a:p>
                      <a:r>
                        <a:rPr lang="en-GB" sz="1200" b="0" dirty="0">
                          <a:effectLst/>
                          <a:latin typeface="+mn-lt"/>
                          <a:ea typeface="Calibri" panose="020F0502020204030204" pitchFamily="34" charset="0"/>
                          <a:cs typeface="Times New Roman"/>
                        </a:rPr>
                        <a:t>Lead Analyst</a:t>
                      </a:r>
                    </a:p>
                  </a:txBody>
                  <a:tcPr marL="68580" marR="68580" marT="0" marB="0" anchor="ctr"/>
                </a:tc>
                <a:extLst>
                  <a:ext uri="{0D108BD9-81ED-4DB2-BD59-A6C34878D82A}">
                    <a16:rowId xmlns:a16="http://schemas.microsoft.com/office/drawing/2014/main" val="247672243"/>
                  </a:ext>
                </a:extLst>
              </a:tr>
              <a:tr h="771531">
                <a:tc>
                  <a:txBody>
                    <a:bodyPr/>
                    <a:lstStyle/>
                    <a:p>
                      <a:r>
                        <a:rPr lang="en-GB" sz="1200" dirty="0">
                          <a:effectLst/>
                          <a:latin typeface="Roboto Slab"/>
                          <a:ea typeface="Calibri" panose="020F0502020204030204" pitchFamily="34" charset="0"/>
                          <a:cs typeface="Arial"/>
                        </a:rPr>
                        <a:t>4b</a:t>
                      </a:r>
                    </a:p>
                  </a:txBody>
                  <a:tcPr marL="68580" marR="68580" marT="0" marB="0" anchor="ctr"/>
                </a:tc>
                <a:tc>
                  <a:txBody>
                    <a:bodyPr/>
                    <a:lstStyle/>
                    <a:p>
                      <a:r>
                        <a:rPr lang="en-GB" sz="1200" b="1" dirty="0">
                          <a:effectLst/>
                          <a:latin typeface="+mn-lt"/>
                          <a:ea typeface="Calibri" panose="020F0502020204030204" pitchFamily="34" charset="0"/>
                          <a:cs typeface="Arial"/>
                        </a:rPr>
                        <a:t>RIG Issues Update – Issue 10</a:t>
                      </a:r>
                      <a:endParaRPr lang="en-GB" sz="1200" dirty="0">
                        <a:effectLst/>
                        <a:latin typeface="+mn-lt"/>
                        <a:ea typeface="Calibri" panose="020F0502020204030204" pitchFamily="34" charset="0"/>
                        <a:cs typeface="Arial"/>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a:rPr>
                        <a:t>SDEP queries – increased instances of queries raised against incorrect MPIDs</a:t>
                      </a:r>
                    </a:p>
                  </a:txBody>
                  <a:tcPr marL="68580" marR="68580" marT="0" marB="0" anchor="ctr"/>
                </a:tc>
                <a:tc>
                  <a:txBody>
                    <a:bodyPr/>
                    <a:lstStyle/>
                    <a:p>
                      <a:pPr algn="ctr"/>
                      <a:r>
                        <a:rPr lang="en-GB" sz="1200" b="0" dirty="0">
                          <a:effectLst/>
                          <a:latin typeface="+mn-lt"/>
                          <a:ea typeface="Calibri" panose="020F0502020204030204" pitchFamily="34" charset="0"/>
                          <a:cs typeface="Arial"/>
                        </a:rPr>
                        <a:t> 11.15</a:t>
                      </a:r>
                    </a:p>
                  </a:txBody>
                  <a:tcPr marL="68580" marR="68580" marT="0" marB="0" anchor="ctr"/>
                </a:tc>
                <a:tc>
                  <a:txBody>
                    <a:bodyPr/>
                    <a:lstStyle/>
                    <a:p>
                      <a:r>
                        <a:rPr lang="en-GB" sz="1200" b="0" dirty="0">
                          <a:effectLst/>
                          <a:latin typeface="+mn-lt"/>
                          <a:ea typeface="Calibri" panose="020F0502020204030204" pitchFamily="34" charset="0"/>
                          <a:cs typeface="Times New Roman"/>
                        </a:rPr>
                        <a:t>Lead Analyst</a:t>
                      </a:r>
                    </a:p>
                  </a:txBody>
                  <a:tcPr marL="68580" marR="68580" marT="0" marB="0" anchor="ctr"/>
                </a:tc>
                <a:extLst>
                  <a:ext uri="{0D108BD9-81ED-4DB2-BD59-A6C34878D82A}">
                    <a16:rowId xmlns:a16="http://schemas.microsoft.com/office/drawing/2014/main" val="1353133547"/>
                  </a:ext>
                </a:extLst>
              </a:tr>
              <a:tr h="771530">
                <a:tc>
                  <a:txBody>
                    <a:bodyPr/>
                    <a:lstStyle/>
                    <a:p>
                      <a:pPr lvl="0">
                        <a:buNone/>
                      </a:pPr>
                      <a:r>
                        <a:rPr lang="en-GB" sz="1200" dirty="0">
                          <a:effectLst/>
                          <a:latin typeface="Roboto Slab"/>
                          <a:ea typeface="Calibri" panose="020F0502020204030204" pitchFamily="34" charset="0"/>
                          <a:cs typeface="Arial"/>
                        </a:rPr>
                        <a:t>5</a:t>
                      </a:r>
                    </a:p>
                  </a:txBody>
                  <a:tcPr marL="68580" marR="68580" marT="0" marB="0" anchor="ctr"/>
                </a:tc>
                <a:tc>
                  <a:txBody>
                    <a:bodyPr/>
                    <a:lstStyle/>
                    <a:p>
                      <a:pPr marL="0" lvl="0" indent="0">
                        <a:buNone/>
                      </a:pPr>
                      <a:r>
                        <a:rPr lang="en-GB" sz="1200" b="1" dirty="0">
                          <a:effectLst/>
                          <a:latin typeface="+mn-lt"/>
                          <a:ea typeface="Calibri" panose="020F0502020204030204" pitchFamily="34" charset="0"/>
                          <a:cs typeface="Arial"/>
                        </a:rPr>
                        <a:t>AOB</a:t>
                      </a:r>
                    </a:p>
                  </a:txBody>
                  <a:tcPr marL="68580" marR="68580" marT="0" marB="0" anchor="ctr"/>
                </a:tc>
                <a:tc>
                  <a:txBody>
                    <a:bodyPr/>
                    <a:lstStyle/>
                    <a:p>
                      <a:pPr lvl="0" algn="ctr">
                        <a:buNone/>
                      </a:pPr>
                      <a:r>
                        <a:rPr lang="en-GB" sz="1200" b="0" dirty="0">
                          <a:effectLst/>
                          <a:latin typeface="+mn-lt"/>
                          <a:ea typeface="Calibri" panose="020F0502020204030204" pitchFamily="34" charset="0"/>
                          <a:cs typeface="Arial"/>
                        </a:rPr>
                        <a:t>11.30</a:t>
                      </a:r>
                    </a:p>
                  </a:txBody>
                  <a:tcPr marL="68580" marR="68580" marT="0" marB="0" anchor="ctr"/>
                </a:tc>
                <a:tc>
                  <a:txBody>
                    <a:bodyPr/>
                    <a:lstStyle/>
                    <a:p>
                      <a:pPr lvl="0">
                        <a:buNone/>
                      </a:pPr>
                      <a:r>
                        <a:rPr lang="en-GB" sz="1200" b="0" i="0" u="none" strike="noStrike" noProof="0" dirty="0">
                          <a:effectLst/>
                          <a:latin typeface="Calibri"/>
                        </a:rPr>
                        <a:t>All</a:t>
                      </a:r>
                      <a:endParaRPr lang="en-US" dirty="0"/>
                    </a:p>
                  </a:txBody>
                  <a:tcPr marL="68580" marR="68580" marT="0" marB="0" anchor="ctr"/>
                </a:tc>
                <a:extLst>
                  <a:ext uri="{0D108BD9-81ED-4DB2-BD59-A6C34878D82A}">
                    <a16:rowId xmlns:a16="http://schemas.microsoft.com/office/drawing/2014/main" val="3064327622"/>
                  </a:ext>
                </a:extLst>
              </a:tr>
              <a:tr h="553040">
                <a:tc>
                  <a:txBody>
                    <a:bodyPr/>
                    <a:lstStyle/>
                    <a:p>
                      <a:r>
                        <a:rPr lang="en-GB" sz="1200" dirty="0">
                          <a:effectLst/>
                          <a:latin typeface="Roboto Slab"/>
                          <a:ea typeface="Calibri" panose="020F0502020204030204" pitchFamily="34" charset="0"/>
                          <a:cs typeface="Arial"/>
                        </a:rPr>
                        <a:t>6</a:t>
                      </a:r>
                    </a:p>
                  </a:txBody>
                  <a:tcPr marL="68580" marR="68580" marT="0" marB="0" anchor="ctr"/>
                </a:tc>
                <a:tc>
                  <a:txBody>
                    <a:bodyPr/>
                    <a:lstStyle/>
                    <a:p>
                      <a:r>
                        <a:rPr lang="en-GB" sz="1200" b="1" dirty="0">
                          <a:effectLst/>
                          <a:latin typeface="+mn-lt"/>
                          <a:ea typeface="Calibri" panose="020F0502020204030204" pitchFamily="34" charset="0"/>
                          <a:cs typeface="Arial"/>
                        </a:rPr>
                        <a:t>Close</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Times New Roman"/>
                        </a:rPr>
                        <a:t>12.00</a:t>
                      </a:r>
                    </a:p>
                  </a:txBody>
                  <a:tcPr marL="68580" marR="68580" marT="0" marB="0" anchor="ctr"/>
                </a:tc>
                <a:tc>
                  <a:txBody>
                    <a:bodyPr/>
                    <a:lstStyle/>
                    <a:p>
                      <a:r>
                        <a:rPr lang="en-GB" sz="1200" b="0" dirty="0">
                          <a:effectLst/>
                          <a:latin typeface="+mn-lt"/>
                          <a:ea typeface="Calibri" panose="020F0502020204030204" pitchFamily="34" charset="0"/>
                          <a:cs typeface="Times New Roman"/>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2. Data cleanse update – issues </a:t>
            </a:r>
            <a:br>
              <a:rPr lang="en-GB">
                <a:latin typeface="Roboto"/>
                <a:ea typeface="Roboto"/>
                <a:cs typeface="Roboto"/>
              </a:rPr>
            </a:br>
            <a:endParaRPr lang="en-GB"/>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0" y="365125"/>
            <a:ext cx="9284855" cy="660111"/>
          </a:xfrm>
        </p:spPr>
        <p:txBody>
          <a:bodyPr anchor="ctr">
            <a:normAutofit/>
          </a:bodyPr>
          <a:lstStyle/>
          <a:p>
            <a:r>
              <a:rPr lang="en-GB"/>
              <a:t>Data cleanse issues log</a:t>
            </a:r>
          </a:p>
        </p:txBody>
      </p:sp>
      <p:graphicFrame>
        <p:nvGraphicFramePr>
          <p:cNvPr id="10" name="Table 9">
            <a:extLst>
              <a:ext uri="{FF2B5EF4-FFF2-40B4-BE49-F238E27FC236}">
                <a16:creationId xmlns:a16="http://schemas.microsoft.com/office/drawing/2014/main" id="{A21FA16A-99BC-C6FB-B520-9104C05F288D}"/>
              </a:ext>
            </a:extLst>
          </p:cNvPr>
          <p:cNvGraphicFramePr>
            <a:graphicFrameLocks noGrp="1"/>
          </p:cNvGraphicFramePr>
          <p:nvPr>
            <p:extLst>
              <p:ext uri="{D42A27DB-BD31-4B8C-83A1-F6EECF244321}">
                <p14:modId xmlns:p14="http://schemas.microsoft.com/office/powerpoint/2010/main" val="1925059165"/>
              </p:ext>
            </p:extLst>
          </p:nvPr>
        </p:nvGraphicFramePr>
        <p:xfrm>
          <a:off x="497942" y="1724947"/>
          <a:ext cx="10266630" cy="4858463"/>
        </p:xfrm>
        <a:graphic>
          <a:graphicData uri="http://schemas.openxmlformats.org/drawingml/2006/table">
            <a:tbl>
              <a:tblPr/>
              <a:tblGrid>
                <a:gridCol w="422679">
                  <a:extLst>
                    <a:ext uri="{9D8B030D-6E8A-4147-A177-3AD203B41FA5}">
                      <a16:colId xmlns:a16="http://schemas.microsoft.com/office/drawing/2014/main" val="3245436997"/>
                    </a:ext>
                  </a:extLst>
                </a:gridCol>
                <a:gridCol w="689632">
                  <a:extLst>
                    <a:ext uri="{9D8B030D-6E8A-4147-A177-3AD203B41FA5}">
                      <a16:colId xmlns:a16="http://schemas.microsoft.com/office/drawing/2014/main" val="1504856579"/>
                    </a:ext>
                  </a:extLst>
                </a:gridCol>
                <a:gridCol w="3759610">
                  <a:extLst>
                    <a:ext uri="{9D8B030D-6E8A-4147-A177-3AD203B41FA5}">
                      <a16:colId xmlns:a16="http://schemas.microsoft.com/office/drawing/2014/main" val="1953469742"/>
                    </a:ext>
                  </a:extLst>
                </a:gridCol>
                <a:gridCol w="756371">
                  <a:extLst>
                    <a:ext uri="{9D8B030D-6E8A-4147-A177-3AD203B41FA5}">
                      <a16:colId xmlns:a16="http://schemas.microsoft.com/office/drawing/2014/main" val="1326110946"/>
                    </a:ext>
                  </a:extLst>
                </a:gridCol>
                <a:gridCol w="2658423">
                  <a:extLst>
                    <a:ext uri="{9D8B030D-6E8A-4147-A177-3AD203B41FA5}">
                      <a16:colId xmlns:a16="http://schemas.microsoft.com/office/drawing/2014/main" val="2418585085"/>
                    </a:ext>
                  </a:extLst>
                </a:gridCol>
                <a:gridCol w="1490497">
                  <a:extLst>
                    <a:ext uri="{9D8B030D-6E8A-4147-A177-3AD203B41FA5}">
                      <a16:colId xmlns:a16="http://schemas.microsoft.com/office/drawing/2014/main" val="1208720015"/>
                    </a:ext>
                  </a:extLst>
                </a:gridCol>
                <a:gridCol w="489418">
                  <a:extLst>
                    <a:ext uri="{9D8B030D-6E8A-4147-A177-3AD203B41FA5}">
                      <a16:colId xmlns:a16="http://schemas.microsoft.com/office/drawing/2014/main" val="2766459866"/>
                    </a:ext>
                  </a:extLst>
                </a:gridCol>
              </a:tblGrid>
              <a:tr h="310632">
                <a:tc>
                  <a:txBody>
                    <a:bodyPr/>
                    <a:lstStyle/>
                    <a:p>
                      <a:pPr algn="l" fontAlgn="b"/>
                      <a:r>
                        <a:rPr lang="en-GB" sz="600" b="0" i="0" u="none" strike="noStrike">
                          <a:solidFill>
                            <a:srgbClr val="000000"/>
                          </a:solidFill>
                          <a:effectLst/>
                          <a:latin typeface="Calibri" panose="020F0502020204030204" pitchFamily="34" charset="0"/>
                        </a:rPr>
                        <a:t>Issue No.</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Date of Submission</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Summary of Issue</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Date of RIG at which initially reviewed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Comments and/or actions</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RIG recommendation</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GB" sz="600" b="0" i="0" u="none" strike="noStrike">
                          <a:solidFill>
                            <a:srgbClr val="000000"/>
                          </a:solidFill>
                          <a:effectLst/>
                          <a:latin typeface="Calibri" panose="020F0502020204030204" pitchFamily="34" charset="0"/>
                        </a:rPr>
                        <a:t>Issue Status</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753615590"/>
                  </a:ext>
                </a:extLst>
              </a:tr>
              <a:tr h="784217">
                <a:tc>
                  <a:txBody>
                    <a:bodyPr/>
                    <a:lstStyle/>
                    <a:p>
                      <a:pPr algn="l" fontAlgn="b"/>
                      <a:r>
                        <a:rPr lang="en-GB" sz="600" b="0" i="0" u="none" strike="noStrike">
                          <a:solidFill>
                            <a:srgbClr val="000000"/>
                          </a:solidFill>
                          <a:effectLst/>
                          <a:latin typeface="Calibri" panose="020F0502020204030204" pitchFamily="34" charset="0"/>
                        </a:rPr>
                        <a:t>DC1</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11/9/2022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dirty="0">
                          <a:solidFill>
                            <a:srgbClr val="000000"/>
                          </a:solidFill>
                          <a:effectLst/>
                          <a:latin typeface="Calibri" panose="020F0502020204030204" pitchFamily="34" charset="0"/>
                        </a:rPr>
                        <a:t>Proposal to split the </a:t>
                      </a:r>
                      <a:r>
                        <a:rPr lang="en-GB" sz="600" b="0" i="0" u="none" strike="noStrike" dirty="0" err="1">
                          <a:solidFill>
                            <a:srgbClr val="000000"/>
                          </a:solidFill>
                          <a:effectLst/>
                          <a:latin typeface="Calibri" panose="020F0502020204030204" pitchFamily="34" charset="0"/>
                        </a:rPr>
                        <a:t>NoMeterMTC</a:t>
                      </a:r>
                      <a:r>
                        <a:rPr lang="en-GB" sz="600" b="0" i="0" u="none" strike="noStrike" dirty="0">
                          <a:solidFill>
                            <a:srgbClr val="000000"/>
                          </a:solidFill>
                          <a:effectLst/>
                          <a:latin typeface="Calibri" panose="020F0502020204030204" pitchFamily="34" charset="0"/>
                        </a:rPr>
                        <a:t> Report into two sub-reports</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11/11/2022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1" i="0" u="none" strike="noStrike">
                          <a:solidFill>
                            <a:srgbClr val="000000"/>
                          </a:solidFill>
                          <a:effectLst/>
                          <a:latin typeface="Calibri" panose="020F0502020204030204" pitchFamily="34" charset="0"/>
                        </a:rPr>
                        <a:t>11/11/2022 Action:</a:t>
                      </a:r>
                      <a:r>
                        <a:rPr lang="en-GB" sz="600" b="0" i="0" u="none" strike="noStrike">
                          <a:solidFill>
                            <a:srgbClr val="000000"/>
                          </a:solidFill>
                          <a:effectLst/>
                          <a:latin typeface="Calibri" panose="020F0502020204030204" pitchFamily="34" charset="0"/>
                        </a:rPr>
                        <a:t> The Code Manager will investigate the most appropriate REC change process to be followed for this issue to be progressed. </a:t>
                      </a:r>
                      <a:r>
                        <a:rPr lang="en-GB" sz="600" b="1" i="0" u="none" strike="noStrike">
                          <a:solidFill>
                            <a:srgbClr val="000000"/>
                          </a:solidFill>
                          <a:effectLst/>
                          <a:latin typeface="Calibri" panose="020F0502020204030204" pitchFamily="34" charset="0"/>
                        </a:rPr>
                        <a:t>09/12/2022 update:</a:t>
                      </a:r>
                      <a:r>
                        <a:rPr lang="en-GB" sz="600" b="0" i="0" u="none" strike="noStrike">
                          <a:solidFill>
                            <a:srgbClr val="000000"/>
                          </a:solidFill>
                          <a:effectLst/>
                          <a:latin typeface="Calibri" panose="020F0502020204030204" pitchFamily="34" charset="0"/>
                        </a:rPr>
                        <a:t> Code Manager confirmed that the reporting specs will be classified as category 3 documents, so that the change process can be followed.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a:solidFill>
                            <a:srgbClr val="000000"/>
                          </a:solidFill>
                          <a:effectLst/>
                          <a:latin typeface="Calibri" panose="020F0502020204030204" pitchFamily="34" charset="0"/>
                        </a:rPr>
                        <a:t>13/01/23 - CP in the process of being drafted to address this issue 23/01/2023 - CP R0019 raised 23/01/2023. </a:t>
                      </a:r>
                      <a:r>
                        <a:rPr lang="en-GB" sz="600" b="1" i="0" u="none" strike="noStrike">
                          <a:solidFill>
                            <a:srgbClr val="000000"/>
                          </a:solidFill>
                          <a:effectLst/>
                          <a:latin typeface="Calibri" panose="020F0502020204030204" pitchFamily="34" charset="0"/>
                        </a:rPr>
                        <a:t>Captured in Change C3-40032</a:t>
                      </a:r>
                      <a:endParaRPr lang="en-GB" sz="600" b="0" i="0" u="none" strike="noStrike">
                        <a:solidFill>
                          <a:srgbClr val="000000"/>
                        </a:solidFill>
                        <a:effectLst/>
                        <a:latin typeface="Calibri" panose="020F0502020204030204" pitchFamily="34" charset="0"/>
                      </a:endParaRP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66983651"/>
                  </a:ext>
                </a:extLst>
              </a:tr>
              <a:tr h="1247872">
                <a:tc>
                  <a:txBody>
                    <a:bodyPr/>
                    <a:lstStyle/>
                    <a:p>
                      <a:pPr algn="l" fontAlgn="b"/>
                      <a:r>
                        <a:rPr lang="en-GB" sz="600" b="0" i="0" u="none" strike="noStrike">
                          <a:solidFill>
                            <a:srgbClr val="000000"/>
                          </a:solidFill>
                          <a:effectLst/>
                          <a:latin typeface="Calibri" panose="020F0502020204030204" pitchFamily="34" charset="0"/>
                        </a:rPr>
                        <a:t>DC2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11/9/2022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GB" sz="600" b="0" i="0" u="none" strike="noStrike">
                          <a:solidFill>
                            <a:srgbClr val="000000"/>
                          </a:solidFill>
                          <a:effectLst/>
                          <a:latin typeface="Calibri" panose="020F0502020204030204" pitchFamily="34" charset="0"/>
                        </a:rPr>
                        <a:t>The Domestic Premise Indicator is required to reflect whether the MPAN is determined by the Supplier to be a Domestic or Non-Domestic premises.  The Supplier has an obligation to set the indicator correctly.  Initially populate the Domestic Premises Indicator using existing industry data.  The basis described in the Ofgem CP related to metered MPANs (as per BSCP516), unfortunately it was not recognised that NHH Unmetered MPANs are governed under BSCP520 rather than BSCP516.   </a:t>
                      </a: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11/11/2022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GB" sz="600" b="1" i="0" u="none" strike="noStrike">
                          <a:solidFill>
                            <a:srgbClr val="000000"/>
                          </a:solidFill>
                          <a:effectLst/>
                          <a:latin typeface="Calibri" panose="020F0502020204030204" pitchFamily="34" charset="0"/>
                        </a:rPr>
                        <a:t>11/11/2022 Action</a:t>
                      </a:r>
                      <a:r>
                        <a:rPr lang="en-GB" sz="600" b="0" i="0" u="none" strike="noStrike">
                          <a:solidFill>
                            <a:srgbClr val="000000"/>
                          </a:solidFill>
                          <a:effectLst/>
                          <a:latin typeface="Calibri" panose="020F0502020204030204" pitchFamily="34" charset="0"/>
                        </a:rPr>
                        <a:t>: Suppliers to update/correct the DPI directly into the Central CSS. This data will then be replicated in other systems including EES.  </a:t>
                      </a:r>
                      <a:r>
                        <a:rPr lang="en-GB" sz="600" b="1" i="0" u="none" strike="noStrike">
                          <a:solidFill>
                            <a:srgbClr val="000000"/>
                          </a:solidFill>
                          <a:effectLst/>
                          <a:latin typeface="Calibri" panose="020F0502020204030204" pitchFamily="34" charset="0"/>
                        </a:rPr>
                        <a:t>Action:</a:t>
                      </a:r>
                      <a:r>
                        <a:rPr lang="en-GB" sz="600" b="0" i="0" u="none" strike="noStrike">
                          <a:solidFill>
                            <a:srgbClr val="000000"/>
                          </a:solidFill>
                          <a:effectLst/>
                          <a:latin typeface="Calibri" panose="020F0502020204030204" pitchFamily="34" charset="0"/>
                        </a:rPr>
                        <a:t> Parties to provide feedback as to whether the use of the DPI is a concern across the board. </a:t>
                      </a:r>
                      <a:r>
                        <a:rPr lang="en-GB" sz="600" b="1" i="0" u="none" strike="noStrike">
                          <a:solidFill>
                            <a:srgbClr val="000000"/>
                          </a:solidFill>
                          <a:effectLst/>
                          <a:latin typeface="Calibri" panose="020F0502020204030204" pitchFamily="34" charset="0"/>
                        </a:rPr>
                        <a:t>Action:</a:t>
                      </a:r>
                      <a:r>
                        <a:rPr lang="en-GB" sz="600" b="0" i="0" u="none" strike="noStrike">
                          <a:solidFill>
                            <a:srgbClr val="000000"/>
                          </a:solidFill>
                          <a:effectLst/>
                          <a:latin typeface="Calibri" panose="020F0502020204030204" pitchFamily="34" charset="0"/>
                        </a:rPr>
                        <a:t> Code Manager to investigate these rules and to consider whether any reporting is required to monitor this, for example whether a single data offload of MPANs having a DPI would be sufficient, or if a more enduring process is needed. </a:t>
                      </a:r>
                      <a:r>
                        <a:rPr lang="en-GB" sz="600" b="1" i="0" u="none" strike="noStrike">
                          <a:solidFill>
                            <a:srgbClr val="000000"/>
                          </a:solidFill>
                          <a:effectLst/>
                          <a:latin typeface="Calibri" panose="020F0502020204030204" pitchFamily="34" charset="0"/>
                        </a:rPr>
                        <a:t>09/12/2022 update: </a:t>
                      </a:r>
                      <a:r>
                        <a:rPr lang="en-GB" sz="600" b="0" i="0" u="none" strike="noStrike">
                          <a:solidFill>
                            <a:srgbClr val="000000"/>
                          </a:solidFill>
                          <a:effectLst/>
                          <a:latin typeface="Calibri" panose="020F0502020204030204" pitchFamily="34" charset="0"/>
                        </a:rPr>
                        <a:t>Code Manager continues to investigate most appropriate data provision approach</a:t>
                      </a:r>
                      <a:endParaRPr lang="en-GB" sz="600" b="1" i="0" u="none" strike="noStrike">
                        <a:solidFill>
                          <a:srgbClr val="000000"/>
                        </a:solidFill>
                        <a:effectLst/>
                        <a:latin typeface="Calibri" panose="020F0502020204030204" pitchFamily="34" charset="0"/>
                      </a:endParaRP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1" i="0" u="none" strike="noStrike">
                          <a:solidFill>
                            <a:srgbClr val="000000"/>
                          </a:solidFill>
                          <a:effectLst/>
                          <a:latin typeface="Calibri" panose="020F0502020204030204" pitchFamily="34" charset="0"/>
                        </a:rPr>
                        <a:t>Captured in Change C3-40032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98831072"/>
                  </a:ext>
                </a:extLst>
              </a:tr>
              <a:tr h="497082">
                <a:tc>
                  <a:txBody>
                    <a:bodyPr/>
                    <a:lstStyle/>
                    <a:p>
                      <a:pPr algn="l" fontAlgn="b"/>
                      <a:r>
                        <a:rPr lang="en-GB" sz="600" b="0" i="0" u="none" strike="noStrike">
                          <a:solidFill>
                            <a:srgbClr val="000000"/>
                          </a:solidFill>
                          <a:effectLst/>
                          <a:latin typeface="Calibri" panose="020F0502020204030204" pitchFamily="34" charset="0"/>
                        </a:rPr>
                        <a:t>DC3</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0" i="0" u="none" strike="noStrike">
                          <a:solidFill>
                            <a:srgbClr val="000000"/>
                          </a:solidFill>
                          <a:effectLst/>
                          <a:latin typeface="Calibri" panose="020F0502020204030204" pitchFamily="34" charset="0"/>
                        </a:rPr>
                        <a:t>25/11/2022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0" i="0" u="none" strike="noStrike">
                          <a:solidFill>
                            <a:srgbClr val="000000"/>
                          </a:solidFill>
                          <a:effectLst/>
                          <a:latin typeface="Calibri" panose="020F0502020204030204" pitchFamily="34" charset="0"/>
                        </a:rPr>
                        <a:t>PLOT address amendments - Looking through the plot address amendments we have found that we have EV lamppost charging points listed. The charging points do not have a Post office address.  What is the best course of action to get these resolved or removed from the report.</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en-GB" sz="600" b="0" i="0" u="none" strike="noStrike">
                          <a:solidFill>
                            <a:srgbClr val="000000"/>
                          </a:solidFill>
                          <a:effectLst/>
                          <a:latin typeface="Calibri" panose="020F0502020204030204" pitchFamily="34" charset="0"/>
                        </a:rPr>
                        <a:t>9/12/2022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t"/>
                      <a:r>
                        <a:rPr lang="en-GB" sz="600" b="1" i="0" u="none" strike="noStrike">
                          <a:solidFill>
                            <a:srgbClr val="000000"/>
                          </a:solidFill>
                          <a:effectLst/>
                          <a:latin typeface="Calibri" panose="020F0502020204030204" pitchFamily="34" charset="0"/>
                        </a:rPr>
                        <a:t>09/12/2022 action:</a:t>
                      </a:r>
                      <a:r>
                        <a:rPr lang="en-GB" sz="600" b="0" i="0" u="none" strike="noStrike">
                          <a:solidFill>
                            <a:srgbClr val="000000"/>
                          </a:solidFill>
                          <a:effectLst/>
                          <a:latin typeface="Calibri" panose="020F0502020204030204" pitchFamily="34" charset="0"/>
                        </a:rPr>
                        <a:t> RIG parties to provide examples. </a:t>
                      </a:r>
                      <a:r>
                        <a:rPr lang="en-GB" sz="600" b="1" i="0" u="none" strike="noStrike">
                          <a:solidFill>
                            <a:srgbClr val="000000"/>
                          </a:solidFill>
                          <a:effectLst/>
                          <a:latin typeface="Calibri" panose="020F0502020204030204" pitchFamily="34" charset="0"/>
                        </a:rPr>
                        <a:t>13/01/2023: </a:t>
                      </a:r>
                      <a:r>
                        <a:rPr lang="en-GB" sz="600" b="0" i="0" u="none" strike="noStrike">
                          <a:solidFill>
                            <a:srgbClr val="000000"/>
                          </a:solidFill>
                          <a:effectLst/>
                          <a:latin typeface="Calibri" panose="020F0502020204030204" pitchFamily="34" charset="0"/>
                        </a:rPr>
                        <a:t>Code Manager is working with the DCC to seek guidance on this issue. </a:t>
                      </a: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t"/>
                      <a:r>
                        <a:rPr lang="en-GB" sz="600" b="1" i="0" u="none" strike="noStrike">
                          <a:solidFill>
                            <a:srgbClr val="000000"/>
                          </a:solidFill>
                          <a:effectLst/>
                          <a:latin typeface="Calibri" panose="020F0502020204030204" pitchFamily="34" charset="0"/>
                        </a:rPr>
                        <a:t>10/03/2023 </a:t>
                      </a:r>
                      <a:r>
                        <a:rPr lang="en-GB" sz="600" b="0" i="0" u="none" strike="noStrike">
                          <a:solidFill>
                            <a:srgbClr val="000000"/>
                          </a:solidFill>
                          <a:effectLst/>
                          <a:latin typeface="Calibri" panose="020F0502020204030204" pitchFamily="34" charset="0"/>
                        </a:rPr>
                        <a:t>- group agreed that issue could be closed</a:t>
                      </a: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0" i="0" u="none" strike="noStrike">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861891544"/>
                  </a:ext>
                </a:extLst>
              </a:tr>
              <a:tr h="497082">
                <a:tc>
                  <a:txBody>
                    <a:bodyPr/>
                    <a:lstStyle/>
                    <a:p>
                      <a:pPr algn="l" fontAlgn="b"/>
                      <a:r>
                        <a:rPr lang="en-GB" sz="600" b="0" i="0" u="none" strike="noStrike">
                          <a:solidFill>
                            <a:srgbClr val="000000"/>
                          </a:solidFill>
                          <a:effectLst/>
                          <a:latin typeface="Calibri" panose="020F0502020204030204" pitchFamily="34" charset="0"/>
                        </a:rPr>
                        <a:t>DC4</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12/16/2022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600" b="0" i="0" u="none" strike="noStrike">
                          <a:solidFill>
                            <a:srgbClr val="000000"/>
                          </a:solidFill>
                          <a:effectLst/>
                          <a:latin typeface="Calibri" panose="020F0502020204030204" pitchFamily="34" charset="0"/>
                        </a:rPr>
                        <a:t>Request from two Parties for exemptions to go back to being included in the individual supplier reports</a:t>
                      </a:r>
                    </a:p>
                  </a:txBody>
                  <a:tcPr marL="29770"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1/13/2023</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GB" sz="600" b="0" i="0" u="none" strike="noStrike">
                        <a:solidFill>
                          <a:srgbClr val="000000"/>
                        </a:solidFill>
                        <a:effectLst/>
                        <a:latin typeface="Calibri" panose="020F0502020204030204" pitchFamily="34" charset="0"/>
                      </a:endParaRP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GB" sz="600" b="1" i="0" u="none" strike="noStrike">
                          <a:solidFill>
                            <a:srgbClr val="000000"/>
                          </a:solidFill>
                          <a:effectLst/>
                          <a:latin typeface="Calibri" panose="020F0502020204030204" pitchFamily="34" charset="0"/>
                        </a:rPr>
                        <a:t>13/01/23</a:t>
                      </a:r>
                      <a:r>
                        <a:rPr lang="en-GB" sz="600" b="0" i="0" u="none" strike="noStrike">
                          <a:solidFill>
                            <a:srgbClr val="000000"/>
                          </a:solidFill>
                          <a:effectLst/>
                          <a:latin typeface="Calibri" panose="020F0502020204030204" pitchFamily="34" charset="0"/>
                        </a:rPr>
                        <a:t> - CP in the process of being drafted to address this issue . </a:t>
                      </a:r>
                      <a:r>
                        <a:rPr lang="en-GB" sz="600" b="1" i="0" u="none" strike="noStrike">
                          <a:solidFill>
                            <a:srgbClr val="000000"/>
                          </a:solidFill>
                          <a:effectLst/>
                          <a:latin typeface="Calibri" panose="020F0502020204030204" pitchFamily="34" charset="0"/>
                        </a:rPr>
                        <a:t>Captured in Change C3-40032</a:t>
                      </a:r>
                      <a:endParaRPr lang="en-GB" sz="600" b="0" i="0" u="none" strike="noStrike">
                        <a:solidFill>
                          <a:srgbClr val="000000"/>
                        </a:solidFill>
                        <a:effectLst/>
                        <a:latin typeface="Calibri" panose="020F0502020204030204" pitchFamily="34" charset="0"/>
                      </a:endParaRP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17358034"/>
                  </a:ext>
                </a:extLst>
              </a:tr>
              <a:tr h="590931">
                <a:tc>
                  <a:txBody>
                    <a:bodyPr/>
                    <a:lstStyle/>
                    <a:p>
                      <a:pPr algn="l" fontAlgn="b"/>
                      <a:r>
                        <a:rPr lang="en-GB" sz="600" b="0" i="0" u="none" strike="noStrike">
                          <a:solidFill>
                            <a:srgbClr val="000000"/>
                          </a:solidFill>
                          <a:effectLst/>
                          <a:latin typeface="Calibri" panose="020F0502020204030204" pitchFamily="34" charset="0"/>
                        </a:rPr>
                        <a:t>DC5</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12/16/2022</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600" b="0" i="0" u="none" strike="noStrike">
                          <a:solidFill>
                            <a:srgbClr val="000000"/>
                          </a:solidFill>
                          <a:effectLst/>
                          <a:latin typeface="Calibri" panose="020F0502020204030204" pitchFamily="34" charset="0"/>
                        </a:rPr>
                        <a:t>MPANs in valid relationship, yet addreses do not match as they serve as identifiers</a:t>
                      </a:r>
                    </a:p>
                  </a:txBody>
                  <a:tcPr marL="29770"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GB" sz="600" b="0" i="0" u="none" strike="noStrike">
                          <a:solidFill>
                            <a:srgbClr val="000000"/>
                          </a:solidFill>
                          <a:effectLst/>
                          <a:latin typeface="Calibri" panose="020F0502020204030204" pitchFamily="34" charset="0"/>
                        </a:rPr>
                        <a:t>1/13/2023</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GB" sz="600" b="1" i="0" u="none" strike="noStrike">
                          <a:solidFill>
                            <a:srgbClr val="000000"/>
                          </a:solidFill>
                          <a:effectLst/>
                          <a:latin typeface="Calibri" panose="020F0502020204030204" pitchFamily="34" charset="0"/>
                        </a:rPr>
                        <a:t>13/01/2023</a:t>
                      </a:r>
                      <a:r>
                        <a:rPr lang="en-GB" sz="600" b="0" i="0" u="none" strike="noStrike">
                          <a:solidFill>
                            <a:srgbClr val="000000"/>
                          </a:solidFill>
                          <a:effectLst/>
                          <a:latin typeface="Calibri" panose="020F0502020204030204" pitchFamily="34" charset="0"/>
                        </a:rPr>
                        <a:t> - Suggested that the status quo for using the exemption process for these sites be maintained with the existing wording being amended rather than a new exemption code being created</a:t>
                      </a:r>
                    </a:p>
                  </a:txBody>
                  <a:tcPr marL="3308" marR="3308" marT="3308" marB="2381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1" i="0" u="none" strike="noStrike">
                          <a:solidFill>
                            <a:srgbClr val="000000"/>
                          </a:solidFill>
                          <a:effectLst/>
                          <a:latin typeface="Calibri" panose="020F0502020204030204" pitchFamily="34" charset="0"/>
                        </a:rPr>
                        <a:t>10/02/2023</a:t>
                      </a:r>
                      <a:r>
                        <a:rPr lang="en-GB" sz="600" b="0" i="0" u="none" strike="noStrike">
                          <a:solidFill>
                            <a:srgbClr val="000000"/>
                          </a:solidFill>
                          <a:effectLst/>
                          <a:latin typeface="Calibri" panose="020F0502020204030204" pitchFamily="34" charset="0"/>
                        </a:rPr>
                        <a:t> - RIG parties agreed that E3 is the correct exemption code to be used in this situation. Description to be amended to make it clearer.</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600" b="0" i="0" u="none" strike="noStrike">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36133922"/>
                  </a:ext>
                </a:extLst>
              </a:tr>
              <a:tr h="621262">
                <a:tc>
                  <a:txBody>
                    <a:bodyPr/>
                    <a:lstStyle/>
                    <a:p>
                      <a:pPr algn="l" fontAlgn="ctr"/>
                      <a:r>
                        <a:rPr lang="en-GB" sz="600" b="0" i="0" u="none" strike="noStrike">
                          <a:solidFill>
                            <a:srgbClr val="000000"/>
                          </a:solidFill>
                          <a:effectLst/>
                          <a:latin typeface="Calibri" panose="020F0502020204030204" pitchFamily="34" charset="0"/>
                        </a:rPr>
                        <a:t>DC6</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ctr"/>
                      <a:r>
                        <a:rPr lang="en-GB" sz="600" b="0" i="0" u="none" strike="noStrike">
                          <a:solidFill>
                            <a:srgbClr val="000000"/>
                          </a:solidFill>
                          <a:effectLst/>
                          <a:latin typeface="Calibri" panose="020F0502020204030204" pitchFamily="34" charset="0"/>
                        </a:rPr>
                        <a:t>6/1/2022</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en-GB" sz="600" b="0" i="0" u="none" strike="noStrike">
                          <a:solidFill>
                            <a:srgbClr val="000000"/>
                          </a:solidFill>
                          <a:effectLst/>
                          <a:latin typeface="Calibri" panose="020F0502020204030204" pitchFamily="34" charset="0"/>
                        </a:rPr>
                        <a:t>Managing discrepancy between supplier for relationship and registered supplier for MPAN for active relationship reports</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ctr"/>
                      <a:r>
                        <a:rPr lang="en-GB" sz="600" b="0" i="0" u="none" strike="noStrike">
                          <a:solidFill>
                            <a:srgbClr val="000000"/>
                          </a:solidFill>
                          <a:effectLst/>
                          <a:latin typeface="Calibri" panose="020F0502020204030204" pitchFamily="34" charset="0"/>
                        </a:rPr>
                        <a:t>13/01/2023</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en-GB" sz="600" b="1" i="0" u="none" strike="noStrike">
                          <a:solidFill>
                            <a:srgbClr val="000000"/>
                          </a:solidFill>
                          <a:effectLst/>
                          <a:latin typeface="Calibri" panose="020F0502020204030204" pitchFamily="34" charset="0"/>
                        </a:rPr>
                        <a:t>13/01/2023 </a:t>
                      </a:r>
                      <a:r>
                        <a:rPr lang="en-GB" sz="600" b="0" i="0" u="none" strike="noStrike">
                          <a:solidFill>
                            <a:srgbClr val="000000"/>
                          </a:solidFill>
                          <a:effectLst/>
                          <a:latin typeface="Calibri" panose="020F0502020204030204" pitchFamily="34" charset="0"/>
                        </a:rPr>
                        <a:t>- The Code Manager agreed to investigate whether this scenario is an edge case or a wider issue</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en-GB" sz="600" b="1" i="0" u="none" strike="noStrike">
                          <a:solidFill>
                            <a:srgbClr val="000000"/>
                          </a:solidFill>
                          <a:effectLst/>
                          <a:latin typeface="Calibri" panose="020F0502020204030204" pitchFamily="34" charset="0"/>
                        </a:rPr>
                        <a:t>10/02/2023</a:t>
                      </a:r>
                      <a:r>
                        <a:rPr lang="en-GB" sz="600" b="0" i="0" u="none" strike="noStrike">
                          <a:solidFill>
                            <a:srgbClr val="000000"/>
                          </a:solidFill>
                          <a:effectLst/>
                          <a:latin typeface="Calibri" panose="020F0502020204030204" pitchFamily="34" charset="0"/>
                        </a:rPr>
                        <a:t> - Code Manager confirmed that they will make a change to the Disconnected MPANs/Active Realtionshop Logic to correct the issue</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en-GB" sz="600" b="0" i="0" u="none" strike="noStrike">
                          <a:solidFill>
                            <a:srgbClr val="000000"/>
                          </a:solidFill>
                          <a:effectLst/>
                          <a:latin typeface="Calibri" panose="020F0502020204030204" pitchFamily="34" charset="0"/>
                        </a:rPr>
                        <a:t>CLOSED</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09539029"/>
                  </a:ext>
                </a:extLst>
              </a:tr>
              <a:tr h="309385">
                <a:tc>
                  <a:txBody>
                    <a:bodyPr/>
                    <a:lstStyle/>
                    <a:p>
                      <a:pPr algn="l" fontAlgn="b"/>
                      <a:r>
                        <a:rPr lang="en-GB" sz="600" b="0" i="0" u="none" strike="noStrike">
                          <a:solidFill>
                            <a:srgbClr val="000000"/>
                          </a:solidFill>
                          <a:effectLst/>
                          <a:latin typeface="Calibri" panose="020F0502020204030204" pitchFamily="34" charset="0"/>
                        </a:rPr>
                        <a:t>DC7</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en-GB" sz="600" b="0" i="0" u="none" strike="noStrike">
                          <a:solidFill>
                            <a:srgbClr val="000000"/>
                          </a:solidFill>
                          <a:effectLst/>
                          <a:latin typeface="Calibri" panose="020F0502020204030204" pitchFamily="34" charset="0"/>
                        </a:rPr>
                        <a:t>1/27/2023</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en-GB" sz="600" b="0" i="0" u="none" strike="noStrike">
                          <a:solidFill>
                            <a:srgbClr val="000000"/>
                          </a:solidFill>
                          <a:effectLst/>
                          <a:latin typeface="Calibri" panose="020F0502020204030204" pitchFamily="34" charset="0"/>
                        </a:rPr>
                        <a:t>Correct MAP ID on systems but being flagged as 'invalid' in data cleanse report</a:t>
                      </a:r>
                    </a:p>
                  </a:txBody>
                  <a:tcPr marL="3308" marR="3308" marT="3308" marB="2381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r" fontAlgn="b"/>
                      <a:r>
                        <a:rPr lang="en-GB" sz="600" b="0" i="0" u="none" strike="noStrike">
                          <a:solidFill>
                            <a:srgbClr val="000000"/>
                          </a:solidFill>
                          <a:effectLst/>
                          <a:latin typeface="Calibri" panose="020F0502020204030204" pitchFamily="34" charset="0"/>
                        </a:rPr>
                        <a:t>2/10/2023</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1" i="0" u="none" strike="noStrike">
                          <a:solidFill>
                            <a:srgbClr val="000000"/>
                          </a:solidFill>
                          <a:effectLst/>
                          <a:latin typeface="Calibri" panose="020F0502020204030204" pitchFamily="34" charset="0"/>
                        </a:rPr>
                        <a:t>10/01/2023</a:t>
                      </a:r>
                      <a:r>
                        <a:rPr lang="en-GB" sz="600" b="0" i="0" u="none" strike="noStrike">
                          <a:solidFill>
                            <a:srgbClr val="000000"/>
                          </a:solidFill>
                          <a:effectLst/>
                          <a:latin typeface="Calibri" panose="020F0502020204030204" pitchFamily="34" charset="0"/>
                        </a:rPr>
                        <a:t> - more information needed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0" i="0" u="none" strike="noStrike">
                          <a:solidFill>
                            <a:srgbClr val="000000"/>
                          </a:solidFill>
                          <a:effectLst/>
                          <a:latin typeface="Calibri" panose="020F0502020204030204" pitchFamily="34" charset="0"/>
                        </a:rPr>
                        <a:t>10/03/2023 - agreed to close and for party to raise as a Service Desk Ticket</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en-GB" sz="600" b="0" i="0" u="none" strike="noStrike" dirty="0">
                          <a:solidFill>
                            <a:srgbClr val="000000"/>
                          </a:solidFill>
                          <a:effectLst/>
                          <a:latin typeface="Calibri" panose="020F0502020204030204" pitchFamily="34" charset="0"/>
                        </a:rPr>
                        <a:t>CLOSED</a:t>
                      </a:r>
                    </a:p>
                  </a:txBody>
                  <a:tcPr marL="3308" marR="3308" marT="3308" marB="238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094413678"/>
                  </a:ext>
                </a:extLst>
              </a:tr>
            </a:tbl>
          </a:graphicData>
        </a:graphic>
      </p:graphicFrame>
      <p:sp>
        <p:nvSpPr>
          <p:cNvPr id="11" name="TextBox 10">
            <a:extLst>
              <a:ext uri="{FF2B5EF4-FFF2-40B4-BE49-F238E27FC236}">
                <a16:creationId xmlns:a16="http://schemas.microsoft.com/office/drawing/2014/main" id="{E1ADD025-6429-9D7D-4BE2-CB4FE3DFDEB2}"/>
              </a:ext>
            </a:extLst>
          </p:cNvPr>
          <p:cNvSpPr txBox="1"/>
          <p:nvPr/>
        </p:nvSpPr>
        <p:spPr>
          <a:xfrm>
            <a:off x="398352" y="1355615"/>
            <a:ext cx="1632178" cy="369332"/>
          </a:xfrm>
          <a:prstGeom prst="rect">
            <a:avLst/>
          </a:prstGeom>
          <a:noFill/>
        </p:spPr>
        <p:txBody>
          <a:bodyPr wrap="none" rtlCol="0">
            <a:spAutoFit/>
          </a:bodyPr>
          <a:lstStyle/>
          <a:p>
            <a:r>
              <a:rPr lang="en-GB" dirty="0"/>
              <a:t>No Open issues</a:t>
            </a:r>
          </a:p>
        </p:txBody>
      </p:sp>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RESULTS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Andrew Waghorn</a:t>
            </a:r>
          </a:p>
        </p:txBody>
      </p:sp>
    </p:spTree>
    <p:extLst>
      <p:ext uri="{BB962C8B-B14F-4D97-AF65-F5344CB8AC3E}">
        <p14:creationId xmlns:p14="http://schemas.microsoft.com/office/powerpoint/2010/main" val="371229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MTC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72814" y="1956867"/>
            <a:ext cx="3064165" cy="39625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3A Unflagged has continued it’s decreasing trend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4,477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 3,915 </a:t>
            </a:r>
            <a:r>
              <a:rPr kumimoji="0" lang="en-GB" sz="1600" b="0" i="0" u="none" strike="noStrike" kern="1200" cap="none" spc="0" normalizeH="0" baseline="0" noProof="0" dirty="0">
                <a:ln>
                  <a:noFill/>
                </a:ln>
                <a:solidFill>
                  <a:prstClr val="black"/>
                </a:solidFill>
                <a:effectLst/>
                <a:uLnTx/>
                <a:uFillTx/>
                <a:latin typeface="Roboto"/>
                <a:ea typeface="Roboto"/>
                <a:cs typeface="Roboto"/>
                <a:sym typeface="Wingdings" panose="05000000000000000000" pitchFamily="2" charset="2"/>
              </a:rPr>
              <a:t>in 6-months</a:t>
            </a:r>
            <a:endParaRPr kumimoji="0" lang="en-GB" sz="16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Reports 3B, 4A and 6B have remained relatively stable, showing slight decreases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sym typeface="Wingdings" panose="05000000000000000000" pitchFamily="2" charset="2"/>
              </a:rPr>
              <a:t>The 5B population is declining following a spike in January</a:t>
            </a:r>
            <a:endParaRPr kumimoji="0" lang="en-GB" sz="16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An increasing trend is being observed for 6A, increasing by </a:t>
            </a:r>
            <a:r>
              <a:rPr kumimoji="0" lang="en-GB" sz="1600" b="0" i="0" u="none" strike="noStrike" kern="1200" cap="none" spc="0" normalizeH="0" baseline="0" noProof="0" dirty="0">
                <a:ln>
                  <a:noFill/>
                </a:ln>
                <a:solidFill>
                  <a:srgbClr val="70ADA3"/>
                </a:solidFill>
                <a:effectLst/>
                <a:uLnTx/>
                <a:uFillTx/>
                <a:latin typeface="Roboto"/>
                <a:ea typeface="Roboto"/>
                <a:cs typeface="Roboto"/>
              </a:rPr>
              <a:t>12%</a:t>
            </a:r>
            <a:r>
              <a:rPr kumimoji="0" lang="en-GB" sz="1600" b="0" i="0" u="none" strike="noStrike" kern="1200" cap="none" spc="0" normalizeH="0" baseline="0" noProof="0" dirty="0">
                <a:ln>
                  <a:noFill/>
                </a:ln>
                <a:solidFill>
                  <a:prstClr val="black"/>
                </a:solidFill>
                <a:effectLst/>
                <a:uLnTx/>
                <a:uFillTx/>
                <a:latin typeface="Roboto"/>
                <a:ea typeface="Roboto"/>
                <a:cs typeface="Roboto"/>
              </a:rPr>
              <a:t> since February</a:t>
            </a:r>
          </a:p>
        </p:txBody>
      </p:sp>
      <p:pic>
        <p:nvPicPr>
          <p:cNvPr id="4" name="Picture 3">
            <a:extLst>
              <a:ext uri="{FF2B5EF4-FFF2-40B4-BE49-F238E27FC236}">
                <a16:creationId xmlns:a16="http://schemas.microsoft.com/office/drawing/2014/main" id="{BAA4BD4A-5A01-ECB1-FAF0-549A671DB3EA}"/>
              </a:ext>
            </a:extLst>
          </p:cNvPr>
          <p:cNvPicPr>
            <a:picLocks noChangeAspect="1"/>
          </p:cNvPicPr>
          <p:nvPr/>
        </p:nvPicPr>
        <p:blipFill>
          <a:blip r:embed="rId2"/>
          <a:stretch>
            <a:fillRect/>
          </a:stretch>
        </p:blipFill>
        <p:spPr>
          <a:xfrm>
            <a:off x="1135832" y="1956867"/>
            <a:ext cx="7296944" cy="3960000"/>
          </a:xfrm>
          <a:prstGeom prst="rect">
            <a:avLst/>
          </a:prstGeom>
        </p:spPr>
      </p:pic>
    </p:spTree>
    <p:extLst>
      <p:ext uri="{BB962C8B-B14F-4D97-AF65-F5344CB8AC3E}">
        <p14:creationId xmlns:p14="http://schemas.microsoft.com/office/powerpoint/2010/main" val="253507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a:t>
            </a:r>
            <a:r>
              <a:rPr lang="en-GB" sz="2400" dirty="0" err="1"/>
              <a:t>ar</a:t>
            </a:r>
            <a:r>
              <a:rPr lang="en-GB" sz="2400" dirty="0"/>
              <a:t>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95117" y="1956867"/>
            <a:ext cx="3064165" cy="3760539"/>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AR3A remains stable month-on-month</a:t>
            </a: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AR3B remains at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6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total MPANs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AR3C has increased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1,756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from a low of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1,312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in August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2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Primary MPANs remain in AR3D</a:t>
            </a: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AR3E has shown a small month-on-month increase from </a:t>
            </a:r>
            <a:r>
              <a:rPr kumimoji="0" lang="en-GB" sz="1600" b="0" i="0" u="none" strike="noStrike" kern="1200" cap="none" spc="0" normalizeH="0" baseline="0" noProof="0" dirty="0">
                <a:ln>
                  <a:noFill/>
                </a:ln>
                <a:solidFill>
                  <a:srgbClr val="70ADA3"/>
                </a:solidFill>
                <a:effectLst/>
                <a:uLnTx/>
                <a:uFillTx/>
                <a:latin typeface="Roboto"/>
                <a:ea typeface="Roboto"/>
                <a:cs typeface="Roboto"/>
              </a:rPr>
              <a:t>163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 178</a:t>
            </a:r>
            <a:endPar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Graph displays total MPANs</a:t>
            </a:r>
          </a:p>
        </p:txBody>
      </p:sp>
      <p:pic>
        <p:nvPicPr>
          <p:cNvPr id="4" name="Picture 3">
            <a:extLst>
              <a:ext uri="{FF2B5EF4-FFF2-40B4-BE49-F238E27FC236}">
                <a16:creationId xmlns:a16="http://schemas.microsoft.com/office/drawing/2014/main" id="{98C1738E-5565-C87C-D95E-C7CCBE2073E6}"/>
              </a:ext>
            </a:extLst>
          </p:cNvPr>
          <p:cNvPicPr>
            <a:picLocks noChangeAspect="1"/>
          </p:cNvPicPr>
          <p:nvPr/>
        </p:nvPicPr>
        <p:blipFill>
          <a:blip r:embed="rId2"/>
          <a:stretch>
            <a:fillRect/>
          </a:stretch>
        </p:blipFill>
        <p:spPr>
          <a:xfrm>
            <a:off x="1346154" y="1956867"/>
            <a:ext cx="7222567" cy="3960000"/>
          </a:xfrm>
          <a:prstGeom prst="rect">
            <a:avLst/>
          </a:prstGeom>
        </p:spPr>
      </p:pic>
    </p:spTree>
    <p:extLst>
      <p:ext uri="{BB962C8B-B14F-4D97-AF65-F5344CB8AC3E}">
        <p14:creationId xmlns:p14="http://schemas.microsoft.com/office/powerpoint/2010/main" val="1575410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(1/2)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5" y="1717631"/>
          <a:ext cx="9504949" cy="384556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Nov-22</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Mar-23</a:t>
                      </a:r>
                    </a:p>
                  </a:txBody>
                  <a:tcPr/>
                </a:tc>
                <a:tc>
                  <a:txBody>
                    <a:bodyPr/>
                    <a:lstStyle/>
                    <a:p>
                      <a:pPr algn="ctr"/>
                      <a:r>
                        <a:rPr lang="en-GB" sz="1400" dirty="0">
                          <a:latin typeface="Arial" panose="020B0604020202020204" pitchFamily="34" charset="0"/>
                          <a:cs typeface="Arial" panose="020B0604020202020204" pitchFamily="34" charset="0"/>
                        </a:rPr>
                        <a:t>Apr-23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Meter Type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44,297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45,636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45,200</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45,712</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40,929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39,367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-11%</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No Meter MTC</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188,755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194,799</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201,971</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211,779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224,390</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221,296</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+17%</a:t>
                      </a:r>
                    </a:p>
                  </a:txBody>
                  <a:tcPr anchor="ctr"/>
                </a:tc>
                <a:extLst>
                  <a:ext uri="{0D108BD9-81ED-4DB2-BD59-A6C34878D82A}">
                    <a16:rowId xmlns:a16="http://schemas.microsoft.com/office/drawing/2014/main" val="1732498816"/>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Smart Meter Type/MTC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161,870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141,073</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144,127</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151,899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159,757</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170,906</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1174998287"/>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Invalid MAP ID</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4,855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4,638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4,584</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4,479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4,119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4,055</a:t>
                      </a:r>
                    </a:p>
                  </a:txBody>
                  <a:tcPr anchor="ctr"/>
                </a:tc>
                <a:tc>
                  <a:txBody>
                    <a:bodyPr/>
                    <a:lstStyle/>
                    <a:p>
                      <a:pPr algn="ctr"/>
                      <a:r>
                        <a:rPr lang="en-GB" sz="1400" dirty="0">
                          <a:latin typeface="Arial" panose="020B0604020202020204" pitchFamily="34" charset="0"/>
                          <a:cs typeface="Arial" panose="020B0604020202020204" pitchFamily="34" charset="0"/>
                        </a:rPr>
                        <a:t>-16%</a:t>
                      </a:r>
                    </a:p>
                  </a:txBody>
                  <a:tcPr anchor="ctr"/>
                </a:tc>
                <a:extLst>
                  <a:ext uri="{0D108BD9-81ED-4DB2-BD59-A6C34878D82A}">
                    <a16:rowId xmlns:a16="http://schemas.microsoft.com/office/drawing/2014/main" val="65846738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20,477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23,848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24,238</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22,066</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21,905</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21,532</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19484969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De-Energised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10,390</a:t>
                      </a:r>
                    </a:p>
                  </a:txBody>
                  <a:tcPr anchor="ctr"/>
                </a:tc>
                <a:tc>
                  <a:txBody>
                    <a:bodyPr/>
                    <a:lstStyle/>
                    <a:p>
                      <a:pPr algn="ctr"/>
                      <a:r>
                        <a:rPr lang="en-GB" sz="1400" dirty="0">
                          <a:latin typeface="Arial" panose="020B0604020202020204" pitchFamily="34" charset="0"/>
                          <a:cs typeface="Arial" panose="020B0604020202020204" pitchFamily="34" charset="0"/>
                        </a:rPr>
                        <a:t>14,851</a:t>
                      </a:r>
                    </a:p>
                  </a:txBody>
                  <a:tcPr anchor="ctr"/>
                </a:tc>
                <a:tc>
                  <a:txBody>
                    <a:bodyPr/>
                    <a:lstStyle/>
                    <a:p>
                      <a:pPr algn="ctr"/>
                      <a:r>
                        <a:rPr lang="en-GB" sz="1400" dirty="0">
                          <a:latin typeface="Arial" panose="020B0604020202020204" pitchFamily="34" charset="0"/>
                          <a:cs typeface="Arial" panose="020B0604020202020204" pitchFamily="34" charset="0"/>
                        </a:rPr>
                        <a:t>15,476</a:t>
                      </a:r>
                    </a:p>
                  </a:txBody>
                  <a:tcPr anchor="ctr"/>
                </a:tc>
                <a:tc>
                  <a:txBody>
                    <a:bodyPr/>
                    <a:lstStyle/>
                    <a:p>
                      <a:pPr algn="ctr"/>
                      <a:r>
                        <a:rPr lang="en-GB" sz="1400" dirty="0">
                          <a:latin typeface="Arial" panose="020B0604020202020204" pitchFamily="34" charset="0"/>
                          <a:cs typeface="Arial" panose="020B0604020202020204" pitchFamily="34" charset="0"/>
                        </a:rPr>
                        <a:t>12,539</a:t>
                      </a:r>
                    </a:p>
                  </a:txBody>
                  <a:tcPr anchor="ctr"/>
                </a:tc>
                <a:tc>
                  <a:txBody>
                    <a:bodyPr/>
                    <a:lstStyle/>
                    <a:p>
                      <a:pPr algn="ctr"/>
                      <a:r>
                        <a:rPr lang="en-GB" sz="1400" dirty="0">
                          <a:latin typeface="Arial" panose="020B0604020202020204" pitchFamily="34" charset="0"/>
                          <a:cs typeface="Arial" panose="020B0604020202020204" pitchFamily="34" charset="0"/>
                        </a:rPr>
                        <a:t>11,659</a:t>
                      </a:r>
                    </a:p>
                  </a:txBody>
                  <a:tcPr anchor="ctr"/>
                </a:tc>
                <a:tc>
                  <a:txBody>
                    <a:bodyPr/>
                    <a:lstStyle/>
                    <a:p>
                      <a:pPr algn="ctr"/>
                      <a:r>
                        <a:rPr lang="en-GB" sz="1400" dirty="0">
                          <a:latin typeface="Arial" panose="020B0604020202020204" pitchFamily="34" charset="0"/>
                          <a:cs typeface="Arial" panose="020B0604020202020204" pitchFamily="34" charset="0"/>
                        </a:rPr>
                        <a:t>10,860</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solidFill>
                            <a:srgbClr val="FF0000"/>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1521493554"/>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12,831</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12,883</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12,938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12,807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12,556</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-2%</a:t>
                      </a:r>
                    </a:p>
                  </a:txBody>
                  <a:tcPr anchor="ctr"/>
                </a:tc>
                <a:extLst>
                  <a:ext uri="{0D108BD9-81ED-4DB2-BD59-A6C34878D82A}">
                    <a16:rowId xmlns:a16="http://schemas.microsoft.com/office/drawing/2014/main" val="548400892"/>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De-Energised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4,739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4,969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5,009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4,857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4,914</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4,678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-2%</a:t>
                      </a:r>
                    </a:p>
                  </a:txBody>
                  <a:tcPr anchor="ctr"/>
                </a:tc>
                <a:extLst>
                  <a:ext uri="{0D108BD9-81ED-4DB2-BD59-A6C34878D82A}">
                    <a16:rowId xmlns:a16="http://schemas.microsoft.com/office/drawing/2014/main" val="4210230973"/>
                  </a:ext>
                </a:extLst>
              </a:tr>
            </a:tbl>
          </a:graphicData>
        </a:graphic>
      </p:graphicFrame>
    </p:spTree>
    <p:extLst>
      <p:ext uri="{BB962C8B-B14F-4D97-AF65-F5344CB8AC3E}">
        <p14:creationId xmlns:p14="http://schemas.microsoft.com/office/powerpoint/2010/main" val="377695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(2/2)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4" y="1736121"/>
          <a:ext cx="9504949" cy="225425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Nov-22</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Dec-22</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Jan-23</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Feb-23</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Mar-23</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Apr-23</a:t>
                      </a:r>
                    </a:p>
                  </a:txBody>
                  <a:tcPr marL="6350" marR="6350" marT="6350" marB="0"/>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marL="6350" marR="6350" marT="6350" marB="0"/>
                </a:tc>
                <a:extLst>
                  <a:ext uri="{0D108BD9-81ED-4DB2-BD59-A6C34878D82A}">
                    <a16:rowId xmlns:a16="http://schemas.microsoft.com/office/drawing/2014/main" val="2918542511"/>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Disconnected MPANs/Active Relationships</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1,700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1,698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1,694</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0%</a:t>
                      </a:r>
                    </a:p>
                  </a:txBody>
                  <a:tcPr marL="6350" marR="6350" marT="6350" marB="0" anchor="ctr"/>
                </a:tc>
                <a:extLst>
                  <a:ext uri="{0D108BD9-81ED-4DB2-BD59-A6C34878D82A}">
                    <a16:rowId xmlns:a16="http://schemas.microsoft.com/office/drawing/2014/main" val="2185438447"/>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Unrestricted SSC/Active Relationships Flag</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1,358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1,364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1,396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1,528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1,765</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+20%</a:t>
                      </a:r>
                    </a:p>
                  </a:txBody>
                  <a:tcPr marL="6350" marR="6350" marT="6350" marB="0" anchor="ctr"/>
                </a:tc>
                <a:extLst>
                  <a:ext uri="{0D108BD9-81ED-4DB2-BD59-A6C34878D82A}">
                    <a16:rowId xmlns:a16="http://schemas.microsoft.com/office/drawing/2014/main" val="3331807853"/>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(Supplier)</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1,831</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1,780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1,266</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-30%</a:t>
                      </a:r>
                    </a:p>
                  </a:txBody>
                  <a:tcPr marL="6350" marR="6350" marT="6350" marB="0" anchor="ctr"/>
                </a:tc>
                <a:extLst>
                  <a:ext uri="{0D108BD9-81ED-4DB2-BD59-A6C34878D82A}">
                    <a16:rowId xmlns:a16="http://schemas.microsoft.com/office/drawing/2014/main" val="1732498816"/>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36,163</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33,860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34,300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34,116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34,946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39,082</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+8%</a:t>
                      </a:r>
                    </a:p>
                  </a:txBody>
                  <a:tcPr marL="6350" marR="6350" marT="6350" marB="0" anchor="ctr"/>
                </a:tc>
                <a:extLst>
                  <a:ext uri="{0D108BD9-81ED-4DB2-BD59-A6C34878D82A}">
                    <a16:rowId xmlns:a16="http://schemas.microsoft.com/office/drawing/2014/main" val="1174998287"/>
                  </a:ext>
                </a:extLst>
              </a:tr>
            </a:tbl>
          </a:graphicData>
        </a:graphic>
      </p:graphicFrame>
    </p:spTree>
    <p:extLst>
      <p:ext uri="{BB962C8B-B14F-4D97-AF65-F5344CB8AC3E}">
        <p14:creationId xmlns:p14="http://schemas.microsoft.com/office/powerpoint/2010/main" val="2855736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lstStyle/>
          <a:p>
            <a:r>
              <a:rPr lang="en-GB" dirty="0"/>
              <a:t>3. Codes road map update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technical services team</a:t>
            </a:r>
          </a:p>
        </p:txBody>
      </p:sp>
    </p:spTree>
    <p:extLst>
      <p:ext uri="{BB962C8B-B14F-4D97-AF65-F5344CB8AC3E}">
        <p14:creationId xmlns:p14="http://schemas.microsoft.com/office/powerpoint/2010/main" val="60519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Rec code roadmap</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3358497" y="1836738"/>
            <a:ext cx="7431423" cy="4460875"/>
          </a:xfrm>
        </p:spPr>
        <p:txBody>
          <a:bodyPr/>
          <a:lstStyle/>
          <a:p>
            <a:r>
              <a:rPr lang="en-GB" dirty="0"/>
              <a:t>Launched 30 March</a:t>
            </a:r>
          </a:p>
          <a:p>
            <a:r>
              <a:rPr lang="en-GB" dirty="0"/>
              <a:t>Presents ‘epics’ over 7 themes</a:t>
            </a:r>
          </a:p>
          <a:p>
            <a:r>
              <a:rPr lang="en-GB" dirty="0"/>
              <a:t>35 epics due to start during April - June 2023</a:t>
            </a:r>
          </a:p>
          <a:p>
            <a:endParaRPr lang="en-GB" dirty="0"/>
          </a:p>
          <a:p>
            <a:r>
              <a:rPr lang="en-GB" dirty="0"/>
              <a:t>Wiki page on the background and approach</a:t>
            </a:r>
          </a:p>
          <a:p>
            <a:r>
              <a:rPr lang="en-GB" dirty="0"/>
              <a:t>Roadmap hosted on the REC Digital Navigator</a:t>
            </a:r>
          </a:p>
          <a:p>
            <a:endParaRPr lang="en-GB" dirty="0"/>
          </a:p>
          <a:p>
            <a:r>
              <a:rPr lang="en-GB" dirty="0"/>
              <a:t>Information about epics active / in planning to be published regularly</a:t>
            </a:r>
          </a:p>
          <a:p>
            <a:endParaRPr lang="en-GB" dirty="0"/>
          </a:p>
          <a:p>
            <a:r>
              <a:rPr lang="en-GB" dirty="0"/>
              <a:t>Contact for queries – </a:t>
            </a:r>
            <a:r>
              <a:rPr lang="en-GB" dirty="0">
                <a:hlinkClick r:id="rId3"/>
              </a:rPr>
              <a:t>enquiries@recmanager.co.uk</a:t>
            </a:r>
            <a:endParaRPr lang="en-GB" dirty="0"/>
          </a:p>
        </p:txBody>
      </p:sp>
    </p:spTree>
    <p:extLst>
      <p:ext uri="{BB962C8B-B14F-4D97-AF65-F5344CB8AC3E}">
        <p14:creationId xmlns:p14="http://schemas.microsoft.com/office/powerpoint/2010/main" val="3033858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5C44606E-948C-0F14-96AD-85F0D70841BB}"/>
              </a:ext>
            </a:extLst>
          </p:cNvPr>
          <p:cNvSpPr/>
          <p:nvPr/>
        </p:nvSpPr>
        <p:spPr>
          <a:xfrm>
            <a:off x="0" y="0"/>
            <a:ext cx="12192000" cy="132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D47A76-AAFF-9B13-A6E3-F578A139D0D1}"/>
              </a:ext>
            </a:extLst>
          </p:cNvPr>
          <p:cNvSpPr>
            <a:spLocks noGrp="1"/>
          </p:cNvSpPr>
          <p:nvPr>
            <p:ph type="title"/>
          </p:nvPr>
        </p:nvSpPr>
        <p:spPr>
          <a:xfrm>
            <a:off x="1877410" y="20953"/>
            <a:ext cx="9284855" cy="660111"/>
          </a:xfrm>
        </p:spPr>
        <p:txBody>
          <a:bodyPr/>
          <a:lstStyle/>
          <a:p>
            <a:r>
              <a:rPr lang="en-GB" dirty="0"/>
              <a:t>Epics due to start April – June 2023</a:t>
            </a:r>
          </a:p>
        </p:txBody>
      </p:sp>
      <p:sp>
        <p:nvSpPr>
          <p:cNvPr id="5" name="Rectangle 4">
            <a:extLst>
              <a:ext uri="{FF2B5EF4-FFF2-40B4-BE49-F238E27FC236}">
                <a16:creationId xmlns:a16="http://schemas.microsoft.com/office/drawing/2014/main" id="{A2717849-9F47-7AFD-4F5D-EB5A84DD4218}"/>
              </a:ext>
            </a:extLst>
          </p:cNvPr>
          <p:cNvSpPr/>
          <p:nvPr/>
        </p:nvSpPr>
        <p:spPr>
          <a:xfrm>
            <a:off x="235426" y="948463"/>
            <a:ext cx="1455163" cy="1615218"/>
          </a:xfrm>
          <a:prstGeom prst="rect">
            <a:avLst/>
          </a:prstGeom>
          <a:solidFill>
            <a:srgbClr val="70ADA3"/>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Data &amp; Digitalisation</a:t>
            </a:r>
          </a:p>
        </p:txBody>
      </p:sp>
      <p:sp>
        <p:nvSpPr>
          <p:cNvPr id="12" name="Rectangle 11">
            <a:extLst>
              <a:ext uri="{FF2B5EF4-FFF2-40B4-BE49-F238E27FC236}">
                <a16:creationId xmlns:a16="http://schemas.microsoft.com/office/drawing/2014/main" id="{8FD8782A-9AF9-0223-6DAD-8D21B7F6014D}"/>
              </a:ext>
            </a:extLst>
          </p:cNvPr>
          <p:cNvSpPr/>
          <p:nvPr/>
        </p:nvSpPr>
        <p:spPr>
          <a:xfrm>
            <a:off x="1733298" y="946363"/>
            <a:ext cx="1467772" cy="374438"/>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Consumer Consent</a:t>
            </a:r>
          </a:p>
        </p:txBody>
      </p:sp>
      <p:sp>
        <p:nvSpPr>
          <p:cNvPr id="13" name="Rectangle 12">
            <a:extLst>
              <a:ext uri="{FF2B5EF4-FFF2-40B4-BE49-F238E27FC236}">
                <a16:creationId xmlns:a16="http://schemas.microsoft.com/office/drawing/2014/main" id="{5C295D42-AE23-1A0F-4A97-36BAE09419A1}"/>
              </a:ext>
            </a:extLst>
          </p:cNvPr>
          <p:cNvSpPr/>
          <p:nvPr/>
        </p:nvSpPr>
        <p:spPr>
          <a:xfrm>
            <a:off x="1735401" y="1388413"/>
            <a:ext cx="1467772" cy="1175268"/>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Open Data (OD)</a:t>
            </a:r>
          </a:p>
        </p:txBody>
      </p:sp>
      <p:sp>
        <p:nvSpPr>
          <p:cNvPr id="14" name="Rectangle 13">
            <a:extLst>
              <a:ext uri="{FF2B5EF4-FFF2-40B4-BE49-F238E27FC236}">
                <a16:creationId xmlns:a16="http://schemas.microsoft.com/office/drawing/2014/main" id="{19C8DB6B-7397-1C94-2779-326A10CCFF3C}"/>
              </a:ext>
            </a:extLst>
          </p:cNvPr>
          <p:cNvSpPr/>
          <p:nvPr/>
        </p:nvSpPr>
        <p:spPr>
          <a:xfrm>
            <a:off x="3242734" y="946362"/>
            <a:ext cx="2774609" cy="374191"/>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Publish Findings of ODCC Work for Consultation</a:t>
            </a:r>
          </a:p>
        </p:txBody>
      </p:sp>
      <p:sp>
        <p:nvSpPr>
          <p:cNvPr id="16" name="Rectangle 15">
            <a:extLst>
              <a:ext uri="{FF2B5EF4-FFF2-40B4-BE49-F238E27FC236}">
                <a16:creationId xmlns:a16="http://schemas.microsoft.com/office/drawing/2014/main" id="{89B295AF-CAD6-9614-9D44-EC5D8AF2D449}"/>
              </a:ext>
            </a:extLst>
          </p:cNvPr>
          <p:cNvSpPr/>
          <p:nvPr/>
        </p:nvSpPr>
        <p:spPr>
          <a:xfrm>
            <a:off x="3242733" y="1388412"/>
            <a:ext cx="2774609" cy="1175269"/>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Changes to the REC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Provide Metadata Standard for Data asset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Identify Data Sources for 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Analyse Data Sources for 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Solution Development for Achieving OD for REC Controlled Data</a:t>
            </a:r>
          </a:p>
        </p:txBody>
      </p:sp>
      <p:sp>
        <p:nvSpPr>
          <p:cNvPr id="17" name="Rectangle 16">
            <a:extLst>
              <a:ext uri="{FF2B5EF4-FFF2-40B4-BE49-F238E27FC236}">
                <a16:creationId xmlns:a16="http://schemas.microsoft.com/office/drawing/2014/main" id="{2757F21F-9DB7-5816-7FA3-008E49D9917E}"/>
              </a:ext>
            </a:extLst>
          </p:cNvPr>
          <p:cNvSpPr/>
          <p:nvPr/>
        </p:nvSpPr>
        <p:spPr>
          <a:xfrm>
            <a:off x="235424" y="4598621"/>
            <a:ext cx="1455163" cy="1444269"/>
          </a:xfrm>
          <a:prstGeom prst="rect">
            <a:avLst/>
          </a:prstGeom>
          <a:solidFill>
            <a:srgbClr val="70ADA3"/>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Evolution of REC Services</a:t>
            </a:r>
          </a:p>
        </p:txBody>
      </p:sp>
      <p:sp>
        <p:nvSpPr>
          <p:cNvPr id="18" name="Rectangle 17">
            <a:extLst>
              <a:ext uri="{FF2B5EF4-FFF2-40B4-BE49-F238E27FC236}">
                <a16:creationId xmlns:a16="http://schemas.microsoft.com/office/drawing/2014/main" id="{A47B4D26-D195-61CF-A8C7-E9381CC8EE8F}"/>
              </a:ext>
            </a:extLst>
          </p:cNvPr>
          <p:cNvSpPr/>
          <p:nvPr/>
        </p:nvSpPr>
        <p:spPr>
          <a:xfrm>
            <a:off x="1733297" y="4598621"/>
            <a:ext cx="1467772" cy="358134"/>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CSS Operations</a:t>
            </a:r>
          </a:p>
        </p:txBody>
      </p:sp>
      <p:sp>
        <p:nvSpPr>
          <p:cNvPr id="19" name="Rectangle 18">
            <a:extLst>
              <a:ext uri="{FF2B5EF4-FFF2-40B4-BE49-F238E27FC236}">
                <a16:creationId xmlns:a16="http://schemas.microsoft.com/office/drawing/2014/main" id="{59F6D2FE-31FE-1373-1261-9EAA227A753A}"/>
              </a:ext>
            </a:extLst>
          </p:cNvPr>
          <p:cNvSpPr/>
          <p:nvPr/>
        </p:nvSpPr>
        <p:spPr>
          <a:xfrm>
            <a:off x="1735400" y="4995256"/>
            <a:ext cx="1467772" cy="504569"/>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Enquiry Services and Green Deal</a:t>
            </a:r>
          </a:p>
        </p:txBody>
      </p:sp>
      <p:sp>
        <p:nvSpPr>
          <p:cNvPr id="20" name="Rectangle 19">
            <a:extLst>
              <a:ext uri="{FF2B5EF4-FFF2-40B4-BE49-F238E27FC236}">
                <a16:creationId xmlns:a16="http://schemas.microsoft.com/office/drawing/2014/main" id="{5CE56F96-08C6-5A4D-065E-5921A39CD9EA}"/>
              </a:ext>
            </a:extLst>
          </p:cNvPr>
          <p:cNvSpPr/>
          <p:nvPr/>
        </p:nvSpPr>
        <p:spPr>
          <a:xfrm>
            <a:off x="3242733" y="4598621"/>
            <a:ext cx="2774609" cy="358134"/>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CSS early life issues rectification</a:t>
            </a:r>
            <a:endParaRPr kumimoji="0" lang="en-GB" sz="11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22BB4EA-0A1A-3EA6-DC4D-389DE2FCDA9D}"/>
              </a:ext>
            </a:extLst>
          </p:cNvPr>
          <p:cNvSpPr/>
          <p:nvPr/>
        </p:nvSpPr>
        <p:spPr>
          <a:xfrm>
            <a:off x="3242732" y="4995255"/>
            <a:ext cx="2774609" cy="504569"/>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for Evolution of Gas and Electricity Enquiry Services and GGDCC Database</a:t>
            </a:r>
          </a:p>
        </p:txBody>
      </p:sp>
      <p:sp>
        <p:nvSpPr>
          <p:cNvPr id="22" name="Rectangle 21">
            <a:extLst>
              <a:ext uri="{FF2B5EF4-FFF2-40B4-BE49-F238E27FC236}">
                <a16:creationId xmlns:a16="http://schemas.microsoft.com/office/drawing/2014/main" id="{DBC7F505-7FBF-C131-FC18-FF2C9697AF7F}"/>
              </a:ext>
            </a:extLst>
          </p:cNvPr>
          <p:cNvSpPr/>
          <p:nvPr/>
        </p:nvSpPr>
        <p:spPr>
          <a:xfrm>
            <a:off x="1733297" y="5538323"/>
            <a:ext cx="1467772" cy="504568"/>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Secure Data Exchange</a:t>
            </a:r>
          </a:p>
        </p:txBody>
      </p:sp>
      <p:sp>
        <p:nvSpPr>
          <p:cNvPr id="23" name="Rectangle 22">
            <a:extLst>
              <a:ext uri="{FF2B5EF4-FFF2-40B4-BE49-F238E27FC236}">
                <a16:creationId xmlns:a16="http://schemas.microsoft.com/office/drawing/2014/main" id="{C2E7F60F-0FBD-1B69-DDEF-A5A4F5C265AF}"/>
              </a:ext>
            </a:extLst>
          </p:cNvPr>
          <p:cNvSpPr/>
          <p:nvPr/>
        </p:nvSpPr>
        <p:spPr>
          <a:xfrm>
            <a:off x="3242733" y="5538323"/>
            <a:ext cx="2774609" cy="504568"/>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SDEP functionality review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Solution Development for SDEP</a:t>
            </a:r>
          </a:p>
        </p:txBody>
      </p:sp>
      <p:sp>
        <p:nvSpPr>
          <p:cNvPr id="24" name="Rectangle 23">
            <a:extLst>
              <a:ext uri="{FF2B5EF4-FFF2-40B4-BE49-F238E27FC236}">
                <a16:creationId xmlns:a16="http://schemas.microsoft.com/office/drawing/2014/main" id="{A4D3747E-11B1-E441-0E2B-62F7F6119DA7}"/>
              </a:ext>
            </a:extLst>
          </p:cNvPr>
          <p:cNvSpPr/>
          <p:nvPr/>
        </p:nvSpPr>
        <p:spPr>
          <a:xfrm>
            <a:off x="235424" y="2637238"/>
            <a:ext cx="1455163" cy="1920110"/>
          </a:xfrm>
          <a:prstGeom prst="rect">
            <a:avLst/>
          </a:prstGeom>
          <a:solidFill>
            <a:srgbClr val="E7AB00"/>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Energy Theft</a:t>
            </a:r>
          </a:p>
        </p:txBody>
      </p:sp>
      <p:sp>
        <p:nvSpPr>
          <p:cNvPr id="25" name="Rectangle 24">
            <a:extLst>
              <a:ext uri="{FF2B5EF4-FFF2-40B4-BE49-F238E27FC236}">
                <a16:creationId xmlns:a16="http://schemas.microsoft.com/office/drawing/2014/main" id="{069486F5-9EF0-A9D2-62AB-79E2CF9F7DB3}"/>
              </a:ext>
            </a:extLst>
          </p:cNvPr>
          <p:cNvSpPr/>
          <p:nvPr/>
        </p:nvSpPr>
        <p:spPr>
          <a:xfrm>
            <a:off x="1733297" y="2637238"/>
            <a:ext cx="1467772"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Awareness</a:t>
            </a:r>
          </a:p>
        </p:txBody>
      </p:sp>
      <p:sp>
        <p:nvSpPr>
          <p:cNvPr id="26" name="Rectangle 25">
            <a:extLst>
              <a:ext uri="{FF2B5EF4-FFF2-40B4-BE49-F238E27FC236}">
                <a16:creationId xmlns:a16="http://schemas.microsoft.com/office/drawing/2014/main" id="{018FC3D7-5883-BED8-A8D5-20BE34C12E6C}"/>
              </a:ext>
            </a:extLst>
          </p:cNvPr>
          <p:cNvSpPr/>
          <p:nvPr/>
        </p:nvSpPr>
        <p:spPr>
          <a:xfrm>
            <a:off x="1735400" y="3351507"/>
            <a:ext cx="1467772" cy="466068"/>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Data Driven Detection</a:t>
            </a:r>
          </a:p>
        </p:txBody>
      </p:sp>
      <p:sp>
        <p:nvSpPr>
          <p:cNvPr id="27" name="Rectangle 26">
            <a:extLst>
              <a:ext uri="{FF2B5EF4-FFF2-40B4-BE49-F238E27FC236}">
                <a16:creationId xmlns:a16="http://schemas.microsoft.com/office/drawing/2014/main" id="{9105AD7A-D535-9903-93FE-CACE7539FE3D}"/>
              </a:ext>
            </a:extLst>
          </p:cNvPr>
          <p:cNvSpPr/>
          <p:nvPr/>
        </p:nvSpPr>
        <p:spPr>
          <a:xfrm>
            <a:off x="3242733" y="2637238"/>
            <a:ext cx="2774609"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Raising Awareness of Energy Theft for Consumers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Raising General Awareness of Energy Theft Across Industry</a:t>
            </a:r>
          </a:p>
        </p:txBody>
      </p:sp>
      <p:sp>
        <p:nvSpPr>
          <p:cNvPr id="28" name="Rectangle 27">
            <a:extLst>
              <a:ext uri="{FF2B5EF4-FFF2-40B4-BE49-F238E27FC236}">
                <a16:creationId xmlns:a16="http://schemas.microsoft.com/office/drawing/2014/main" id="{59110C25-E5D6-A67C-63DD-87268BEE7E6C}"/>
              </a:ext>
            </a:extLst>
          </p:cNvPr>
          <p:cNvSpPr/>
          <p:nvPr/>
        </p:nvSpPr>
        <p:spPr>
          <a:xfrm>
            <a:off x="3242732" y="3351506"/>
            <a:ext cx="2774609" cy="466068"/>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Obtain Smart Meter Data, relevant to Energy Theft</a:t>
            </a:r>
          </a:p>
        </p:txBody>
      </p:sp>
      <p:sp>
        <p:nvSpPr>
          <p:cNvPr id="29" name="Rectangle 28">
            <a:extLst>
              <a:ext uri="{FF2B5EF4-FFF2-40B4-BE49-F238E27FC236}">
                <a16:creationId xmlns:a16="http://schemas.microsoft.com/office/drawing/2014/main" id="{5418A166-B6AF-C52D-D3B6-36CE836B72BE}"/>
              </a:ext>
            </a:extLst>
          </p:cNvPr>
          <p:cNvSpPr/>
          <p:nvPr/>
        </p:nvSpPr>
        <p:spPr>
          <a:xfrm>
            <a:off x="1733297" y="3865076"/>
            <a:ext cx="1467772"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Theft Forum</a:t>
            </a:r>
          </a:p>
        </p:txBody>
      </p:sp>
      <p:sp>
        <p:nvSpPr>
          <p:cNvPr id="30" name="Rectangle 29">
            <a:extLst>
              <a:ext uri="{FF2B5EF4-FFF2-40B4-BE49-F238E27FC236}">
                <a16:creationId xmlns:a16="http://schemas.microsoft.com/office/drawing/2014/main" id="{F6C0CA3A-6E2C-B18B-D921-29ABE56DCF61}"/>
              </a:ext>
            </a:extLst>
          </p:cNvPr>
          <p:cNvSpPr/>
          <p:nvPr/>
        </p:nvSpPr>
        <p:spPr>
          <a:xfrm>
            <a:off x="3242733" y="3865076"/>
            <a:ext cx="2774609"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Re-establish Dedicated Theft Expert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Implement Energy Theft Stakeholder Forum</a:t>
            </a:r>
          </a:p>
        </p:txBody>
      </p:sp>
      <p:sp>
        <p:nvSpPr>
          <p:cNvPr id="31" name="Rectangle 30">
            <a:extLst>
              <a:ext uri="{FF2B5EF4-FFF2-40B4-BE49-F238E27FC236}">
                <a16:creationId xmlns:a16="http://schemas.microsoft.com/office/drawing/2014/main" id="{093443B5-A8E2-89A2-DB18-0218752D6F94}"/>
              </a:ext>
            </a:extLst>
          </p:cNvPr>
          <p:cNvSpPr/>
          <p:nvPr/>
        </p:nvSpPr>
        <p:spPr>
          <a:xfrm>
            <a:off x="6217049" y="537559"/>
            <a:ext cx="1455163" cy="2099680"/>
          </a:xfrm>
          <a:prstGeom prst="rect">
            <a:avLst/>
          </a:prstGeom>
          <a:solidFill>
            <a:srgbClr val="70ADA3"/>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MHHS</a:t>
            </a:r>
          </a:p>
        </p:txBody>
      </p:sp>
      <p:sp>
        <p:nvSpPr>
          <p:cNvPr id="32" name="Rectangle 31">
            <a:extLst>
              <a:ext uri="{FF2B5EF4-FFF2-40B4-BE49-F238E27FC236}">
                <a16:creationId xmlns:a16="http://schemas.microsoft.com/office/drawing/2014/main" id="{4D79139D-37C4-D4B7-BCF4-EA043A25254E}"/>
              </a:ext>
            </a:extLst>
          </p:cNvPr>
          <p:cNvSpPr/>
          <p:nvPr/>
        </p:nvSpPr>
        <p:spPr>
          <a:xfrm>
            <a:off x="7711995" y="539571"/>
            <a:ext cx="1455162" cy="439619"/>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Central Switching Service</a:t>
            </a:r>
          </a:p>
        </p:txBody>
      </p:sp>
      <p:sp>
        <p:nvSpPr>
          <p:cNvPr id="33" name="Rectangle 32">
            <a:extLst>
              <a:ext uri="{FF2B5EF4-FFF2-40B4-BE49-F238E27FC236}">
                <a16:creationId xmlns:a16="http://schemas.microsoft.com/office/drawing/2014/main" id="{7294255F-81EE-9ABD-C5E7-7971B44F41C8}"/>
              </a:ext>
            </a:extLst>
          </p:cNvPr>
          <p:cNvSpPr/>
          <p:nvPr/>
        </p:nvSpPr>
        <p:spPr>
          <a:xfrm>
            <a:off x="7714098" y="1031275"/>
            <a:ext cx="1455162" cy="434871"/>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Energy Enquiry Service</a:t>
            </a:r>
          </a:p>
        </p:txBody>
      </p:sp>
      <p:sp>
        <p:nvSpPr>
          <p:cNvPr id="34" name="Rectangle 33">
            <a:extLst>
              <a:ext uri="{FF2B5EF4-FFF2-40B4-BE49-F238E27FC236}">
                <a16:creationId xmlns:a16="http://schemas.microsoft.com/office/drawing/2014/main" id="{1CDB9A65-17D3-24F0-7800-C01F7A34506D}"/>
              </a:ext>
            </a:extLst>
          </p:cNvPr>
          <p:cNvSpPr/>
          <p:nvPr/>
        </p:nvSpPr>
        <p:spPr>
          <a:xfrm>
            <a:off x="9206940" y="539571"/>
            <a:ext cx="2789418" cy="439619"/>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of CSS Management of Changes in Market Roles and Data</a:t>
            </a:r>
          </a:p>
        </p:txBody>
      </p:sp>
      <p:sp>
        <p:nvSpPr>
          <p:cNvPr id="35" name="Rectangle 34">
            <a:extLst>
              <a:ext uri="{FF2B5EF4-FFF2-40B4-BE49-F238E27FC236}">
                <a16:creationId xmlns:a16="http://schemas.microsoft.com/office/drawing/2014/main" id="{D2DADE51-0497-D5D2-EA8B-7941B1ED3DAF}"/>
              </a:ext>
            </a:extLst>
          </p:cNvPr>
          <p:cNvSpPr/>
          <p:nvPr/>
        </p:nvSpPr>
        <p:spPr>
          <a:xfrm>
            <a:off x="9206939" y="1031274"/>
            <a:ext cx="2789418" cy="434871"/>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of the Energy Enquiry Service Data Processing Procedure </a:t>
            </a:r>
          </a:p>
        </p:txBody>
      </p:sp>
      <p:sp>
        <p:nvSpPr>
          <p:cNvPr id="36" name="Rectangle 35">
            <a:extLst>
              <a:ext uri="{FF2B5EF4-FFF2-40B4-BE49-F238E27FC236}">
                <a16:creationId xmlns:a16="http://schemas.microsoft.com/office/drawing/2014/main" id="{47FE7603-DD20-48DD-C739-77F19F8FA3A3}"/>
              </a:ext>
            </a:extLst>
          </p:cNvPr>
          <p:cNvSpPr/>
          <p:nvPr/>
        </p:nvSpPr>
        <p:spPr>
          <a:xfrm>
            <a:off x="235423" y="6119887"/>
            <a:ext cx="1455163" cy="504569"/>
          </a:xfrm>
          <a:prstGeom prst="rect">
            <a:avLst/>
          </a:prstGeom>
          <a:solidFill>
            <a:srgbClr val="E7AB00"/>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UX-Driven Change</a:t>
            </a:r>
          </a:p>
        </p:txBody>
      </p:sp>
      <p:sp>
        <p:nvSpPr>
          <p:cNvPr id="37" name="Rectangle 36">
            <a:extLst>
              <a:ext uri="{FF2B5EF4-FFF2-40B4-BE49-F238E27FC236}">
                <a16:creationId xmlns:a16="http://schemas.microsoft.com/office/drawing/2014/main" id="{6CC46084-1102-7A5E-080B-3E437B4E69FB}"/>
              </a:ext>
            </a:extLst>
          </p:cNvPr>
          <p:cNvSpPr/>
          <p:nvPr/>
        </p:nvSpPr>
        <p:spPr>
          <a:xfrm>
            <a:off x="7719794" y="5220648"/>
            <a:ext cx="1455162" cy="1076872"/>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PSR Improvements</a:t>
            </a:r>
          </a:p>
        </p:txBody>
      </p:sp>
      <p:sp>
        <p:nvSpPr>
          <p:cNvPr id="38" name="Rectangle 37">
            <a:extLst>
              <a:ext uri="{FF2B5EF4-FFF2-40B4-BE49-F238E27FC236}">
                <a16:creationId xmlns:a16="http://schemas.microsoft.com/office/drawing/2014/main" id="{0AF7B5F5-D085-7FF3-0184-7C901D470E2D}"/>
              </a:ext>
            </a:extLst>
          </p:cNvPr>
          <p:cNvSpPr/>
          <p:nvPr/>
        </p:nvSpPr>
        <p:spPr>
          <a:xfrm>
            <a:off x="7711992" y="4124045"/>
            <a:ext cx="1455162" cy="1037780"/>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Third Party Intermediaries</a:t>
            </a:r>
          </a:p>
        </p:txBody>
      </p:sp>
      <p:sp>
        <p:nvSpPr>
          <p:cNvPr id="39" name="Rectangle 38">
            <a:extLst>
              <a:ext uri="{FF2B5EF4-FFF2-40B4-BE49-F238E27FC236}">
                <a16:creationId xmlns:a16="http://schemas.microsoft.com/office/drawing/2014/main" id="{6A90DFF9-76AD-6057-8029-9830CDC72A17}"/>
              </a:ext>
            </a:extLst>
          </p:cNvPr>
          <p:cNvSpPr/>
          <p:nvPr/>
        </p:nvSpPr>
        <p:spPr>
          <a:xfrm>
            <a:off x="9215170" y="5222691"/>
            <a:ext cx="2789417" cy="1076872"/>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of Consumer Journeys Relating to PSR Application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Assessment of Other Industry Activities - 'Support for 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Publish Comms for Analysis / Solution Development for Improving PSR</a:t>
            </a:r>
          </a:p>
        </p:txBody>
      </p:sp>
      <p:sp>
        <p:nvSpPr>
          <p:cNvPr id="40" name="Rectangle 39">
            <a:extLst>
              <a:ext uri="{FF2B5EF4-FFF2-40B4-BE49-F238E27FC236}">
                <a16:creationId xmlns:a16="http://schemas.microsoft.com/office/drawing/2014/main" id="{87BB54FA-7293-E935-5DB3-4A8B92502F32}"/>
              </a:ext>
            </a:extLst>
          </p:cNvPr>
          <p:cNvSpPr/>
          <p:nvPr/>
        </p:nvSpPr>
        <p:spPr>
          <a:xfrm>
            <a:off x="9209865" y="4128972"/>
            <a:ext cx="2789418" cy="1037780"/>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for Possibility of a REC Governed Code of Conduct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Analysis to Identify Other Categories of TPIs Beyond Brokers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Publish Comms for Findings of Industry Workshops Regarding TPI Governance</a:t>
            </a:r>
          </a:p>
        </p:txBody>
      </p:sp>
      <p:sp>
        <p:nvSpPr>
          <p:cNvPr id="41" name="Rectangle 40">
            <a:extLst>
              <a:ext uri="{FF2B5EF4-FFF2-40B4-BE49-F238E27FC236}">
                <a16:creationId xmlns:a16="http://schemas.microsoft.com/office/drawing/2014/main" id="{78552156-96EA-0200-7291-2E12B078B0D8}"/>
              </a:ext>
            </a:extLst>
          </p:cNvPr>
          <p:cNvSpPr/>
          <p:nvPr/>
        </p:nvSpPr>
        <p:spPr>
          <a:xfrm>
            <a:off x="1733296" y="6119889"/>
            <a:ext cx="1467772" cy="504568"/>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EMAR / Portal</a:t>
            </a:r>
          </a:p>
        </p:txBody>
      </p:sp>
      <p:sp>
        <p:nvSpPr>
          <p:cNvPr id="42" name="Rectangle 41">
            <a:extLst>
              <a:ext uri="{FF2B5EF4-FFF2-40B4-BE49-F238E27FC236}">
                <a16:creationId xmlns:a16="http://schemas.microsoft.com/office/drawing/2014/main" id="{8745AD43-EDCC-946F-7274-611F82BB5452}"/>
              </a:ext>
            </a:extLst>
          </p:cNvPr>
          <p:cNvSpPr/>
          <p:nvPr/>
        </p:nvSpPr>
        <p:spPr>
          <a:xfrm>
            <a:off x="3242732" y="6119889"/>
            <a:ext cx="2774609" cy="504568"/>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EMAR Usability Improvements</a:t>
            </a:r>
          </a:p>
        </p:txBody>
      </p:sp>
      <p:sp>
        <p:nvSpPr>
          <p:cNvPr id="43" name="Rectangle 42">
            <a:extLst>
              <a:ext uri="{FF2B5EF4-FFF2-40B4-BE49-F238E27FC236}">
                <a16:creationId xmlns:a16="http://schemas.microsoft.com/office/drawing/2014/main" id="{6640384D-1946-987C-6011-7CA4E1A72A47}"/>
              </a:ext>
            </a:extLst>
          </p:cNvPr>
          <p:cNvSpPr/>
          <p:nvPr/>
        </p:nvSpPr>
        <p:spPr>
          <a:xfrm>
            <a:off x="6217049" y="2746602"/>
            <a:ext cx="1455163" cy="2415223"/>
          </a:xfrm>
          <a:prstGeom prst="rect">
            <a:avLst/>
          </a:prstGeom>
          <a:solidFill>
            <a:srgbClr val="E7AB00"/>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Policy Initiatives</a:t>
            </a:r>
          </a:p>
        </p:txBody>
      </p:sp>
      <p:sp>
        <p:nvSpPr>
          <p:cNvPr id="44" name="Rectangle 43">
            <a:extLst>
              <a:ext uri="{FF2B5EF4-FFF2-40B4-BE49-F238E27FC236}">
                <a16:creationId xmlns:a16="http://schemas.microsoft.com/office/drawing/2014/main" id="{3D2986B3-0126-B25A-6D65-270AA1EB521C}"/>
              </a:ext>
            </a:extLst>
          </p:cNvPr>
          <p:cNvSpPr/>
          <p:nvPr/>
        </p:nvSpPr>
        <p:spPr>
          <a:xfrm>
            <a:off x="7711994" y="2746601"/>
            <a:ext cx="1455162" cy="267056"/>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Net Zero RECCo</a:t>
            </a:r>
          </a:p>
        </p:txBody>
      </p:sp>
      <p:sp>
        <p:nvSpPr>
          <p:cNvPr id="45" name="Rectangle 44">
            <a:extLst>
              <a:ext uri="{FF2B5EF4-FFF2-40B4-BE49-F238E27FC236}">
                <a16:creationId xmlns:a16="http://schemas.microsoft.com/office/drawing/2014/main" id="{3E1671F9-BC78-9300-AFB6-39AC18C3F980}"/>
              </a:ext>
            </a:extLst>
          </p:cNvPr>
          <p:cNvSpPr/>
          <p:nvPr/>
        </p:nvSpPr>
        <p:spPr>
          <a:xfrm>
            <a:off x="7714097" y="3057751"/>
            <a:ext cx="1455162" cy="291542"/>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Other</a:t>
            </a:r>
          </a:p>
        </p:txBody>
      </p:sp>
      <p:sp>
        <p:nvSpPr>
          <p:cNvPr id="46" name="Rectangle 45">
            <a:extLst>
              <a:ext uri="{FF2B5EF4-FFF2-40B4-BE49-F238E27FC236}">
                <a16:creationId xmlns:a16="http://schemas.microsoft.com/office/drawing/2014/main" id="{023E2DFC-FCE3-1109-DFA9-A202FAACC355}"/>
              </a:ext>
            </a:extLst>
          </p:cNvPr>
          <p:cNvSpPr/>
          <p:nvPr/>
        </p:nvSpPr>
        <p:spPr>
          <a:xfrm>
            <a:off x="9206939" y="2746601"/>
            <a:ext cx="2789418" cy="267056"/>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Progress Towards a Net-Zero Company</a:t>
            </a:r>
          </a:p>
        </p:txBody>
      </p:sp>
      <p:sp>
        <p:nvSpPr>
          <p:cNvPr id="47" name="Rectangle 46">
            <a:extLst>
              <a:ext uri="{FF2B5EF4-FFF2-40B4-BE49-F238E27FC236}">
                <a16:creationId xmlns:a16="http://schemas.microsoft.com/office/drawing/2014/main" id="{B5C071E0-7114-3879-2877-0C7016798DD4}"/>
              </a:ext>
            </a:extLst>
          </p:cNvPr>
          <p:cNvSpPr/>
          <p:nvPr/>
        </p:nvSpPr>
        <p:spPr>
          <a:xfrm>
            <a:off x="9206938" y="3057750"/>
            <a:ext cx="2789418" cy="291542"/>
          </a:xfrm>
          <a:prstGeom prst="rect">
            <a:avLst/>
          </a:prstGeom>
          <a:solidFill>
            <a:srgbClr val="FFCE4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Development of Procurement Principles</a:t>
            </a:r>
          </a:p>
        </p:txBody>
      </p:sp>
      <p:sp>
        <p:nvSpPr>
          <p:cNvPr id="48" name="Rectangle 47">
            <a:extLst>
              <a:ext uri="{FF2B5EF4-FFF2-40B4-BE49-F238E27FC236}">
                <a16:creationId xmlns:a16="http://schemas.microsoft.com/office/drawing/2014/main" id="{3CF96C30-3478-0680-CD6F-02892595BE37}"/>
              </a:ext>
            </a:extLst>
          </p:cNvPr>
          <p:cNvSpPr/>
          <p:nvPr/>
        </p:nvSpPr>
        <p:spPr>
          <a:xfrm>
            <a:off x="7711994" y="3404171"/>
            <a:ext cx="1455162"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Prepayment</a:t>
            </a:r>
          </a:p>
        </p:txBody>
      </p:sp>
      <p:sp>
        <p:nvSpPr>
          <p:cNvPr id="49" name="Rectangle 48">
            <a:extLst>
              <a:ext uri="{FF2B5EF4-FFF2-40B4-BE49-F238E27FC236}">
                <a16:creationId xmlns:a16="http://schemas.microsoft.com/office/drawing/2014/main" id="{BF9A69FB-165D-2D09-E8F4-8BAFDC736C11}"/>
              </a:ext>
            </a:extLst>
          </p:cNvPr>
          <p:cNvSpPr/>
          <p:nvPr/>
        </p:nvSpPr>
        <p:spPr>
          <a:xfrm>
            <a:off x="9206939" y="3404171"/>
            <a:ext cx="2789418" cy="672161"/>
          </a:xfrm>
          <a:prstGeom prst="rect">
            <a:avLst/>
          </a:prstGeom>
          <a:solidFill>
            <a:srgbClr val="FFE7A3"/>
          </a:solidFill>
          <a:ln>
            <a:solidFill>
              <a:srgbClr val="FFCE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Debt identification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Legacy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New Tenant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Unallocated/misdirected</a:t>
            </a:r>
          </a:p>
        </p:txBody>
      </p:sp>
      <p:sp>
        <p:nvSpPr>
          <p:cNvPr id="50" name="Rectangle 49">
            <a:extLst>
              <a:ext uri="{FF2B5EF4-FFF2-40B4-BE49-F238E27FC236}">
                <a16:creationId xmlns:a16="http://schemas.microsoft.com/office/drawing/2014/main" id="{D57D87F7-B2EA-C078-F677-B507084DB5B1}"/>
              </a:ext>
            </a:extLst>
          </p:cNvPr>
          <p:cNvSpPr/>
          <p:nvPr/>
        </p:nvSpPr>
        <p:spPr>
          <a:xfrm>
            <a:off x="7714921" y="1524840"/>
            <a:ext cx="1455162" cy="358134"/>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Engagement</a:t>
            </a:r>
          </a:p>
        </p:txBody>
      </p:sp>
      <p:sp>
        <p:nvSpPr>
          <p:cNvPr id="51" name="Rectangle 50">
            <a:extLst>
              <a:ext uri="{FF2B5EF4-FFF2-40B4-BE49-F238E27FC236}">
                <a16:creationId xmlns:a16="http://schemas.microsoft.com/office/drawing/2014/main" id="{24EFE5D4-23B3-0620-4DF9-912F0177EAAC}"/>
              </a:ext>
            </a:extLst>
          </p:cNvPr>
          <p:cNvSpPr/>
          <p:nvPr/>
        </p:nvSpPr>
        <p:spPr>
          <a:xfrm>
            <a:off x="7717024" y="1941139"/>
            <a:ext cx="1455162" cy="699784"/>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Impacts and Consequential Changes</a:t>
            </a:r>
          </a:p>
        </p:txBody>
      </p:sp>
      <p:sp>
        <p:nvSpPr>
          <p:cNvPr id="52" name="Rectangle 51">
            <a:extLst>
              <a:ext uri="{FF2B5EF4-FFF2-40B4-BE49-F238E27FC236}">
                <a16:creationId xmlns:a16="http://schemas.microsoft.com/office/drawing/2014/main" id="{4ADBAB16-6898-6F34-CDFF-F6F6587C4E71}"/>
              </a:ext>
            </a:extLst>
          </p:cNvPr>
          <p:cNvSpPr/>
          <p:nvPr/>
        </p:nvSpPr>
        <p:spPr>
          <a:xfrm>
            <a:off x="9209866" y="1524840"/>
            <a:ext cx="2789418" cy="358134"/>
          </a:xfrm>
          <a:prstGeom prst="rect">
            <a:avLst/>
          </a:prstGeom>
          <a:solidFill>
            <a:srgbClr val="CCE2DE"/>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Engagement With Stakeholders Regarding MHHS Programme</a:t>
            </a:r>
          </a:p>
        </p:txBody>
      </p:sp>
      <p:sp>
        <p:nvSpPr>
          <p:cNvPr id="53" name="Rectangle 52">
            <a:extLst>
              <a:ext uri="{FF2B5EF4-FFF2-40B4-BE49-F238E27FC236}">
                <a16:creationId xmlns:a16="http://schemas.microsoft.com/office/drawing/2014/main" id="{8C9A25B8-0BD0-C975-CF0C-7918B761DA82}"/>
              </a:ext>
            </a:extLst>
          </p:cNvPr>
          <p:cNvSpPr/>
          <p:nvPr/>
        </p:nvSpPr>
        <p:spPr>
          <a:xfrm>
            <a:off x="9209865" y="1941138"/>
            <a:ext cx="2789418" cy="699784"/>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Impact Assessment of MHHS Programme on REC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Data Specification – MHHS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MHHS REC Products</a:t>
            </a:r>
          </a:p>
        </p:txBody>
      </p:sp>
      <p:sp>
        <p:nvSpPr>
          <p:cNvPr id="54" name="Rectangle 53">
            <a:extLst>
              <a:ext uri="{FF2B5EF4-FFF2-40B4-BE49-F238E27FC236}">
                <a16:creationId xmlns:a16="http://schemas.microsoft.com/office/drawing/2014/main" id="{12EC536F-9A3D-1E02-74AB-2D03B14AAB0B}"/>
              </a:ext>
            </a:extLst>
          </p:cNvPr>
          <p:cNvSpPr/>
          <p:nvPr/>
        </p:nvSpPr>
        <p:spPr>
          <a:xfrm>
            <a:off x="6217049" y="5222691"/>
            <a:ext cx="1455163" cy="1502706"/>
          </a:xfrm>
          <a:prstGeom prst="rect">
            <a:avLst/>
          </a:prstGeom>
          <a:solidFill>
            <a:srgbClr val="70ADA3"/>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Priority Services Register</a:t>
            </a:r>
          </a:p>
        </p:txBody>
      </p:sp>
      <p:sp>
        <p:nvSpPr>
          <p:cNvPr id="57" name="Rectangle 56">
            <a:extLst>
              <a:ext uri="{FF2B5EF4-FFF2-40B4-BE49-F238E27FC236}">
                <a16:creationId xmlns:a16="http://schemas.microsoft.com/office/drawing/2014/main" id="{C30E5297-1A96-DCAA-4894-8DC4687678C9}"/>
              </a:ext>
            </a:extLst>
          </p:cNvPr>
          <p:cNvSpPr/>
          <p:nvPr/>
        </p:nvSpPr>
        <p:spPr>
          <a:xfrm>
            <a:off x="7719794" y="6338779"/>
            <a:ext cx="1455162" cy="391564"/>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Vulnerability criteria and id</a:t>
            </a:r>
          </a:p>
        </p:txBody>
      </p:sp>
      <p:sp>
        <p:nvSpPr>
          <p:cNvPr id="58" name="Rectangle 57">
            <a:extLst>
              <a:ext uri="{FF2B5EF4-FFF2-40B4-BE49-F238E27FC236}">
                <a16:creationId xmlns:a16="http://schemas.microsoft.com/office/drawing/2014/main" id="{25366C95-C602-C039-702C-B148BD68CF19}"/>
              </a:ext>
            </a:extLst>
          </p:cNvPr>
          <p:cNvSpPr/>
          <p:nvPr/>
        </p:nvSpPr>
        <p:spPr>
          <a:xfrm>
            <a:off x="9215171" y="6333833"/>
            <a:ext cx="2789418" cy="391564"/>
          </a:xfrm>
          <a:prstGeom prst="rect">
            <a:avLst/>
          </a:prstGeom>
          <a:solidFill>
            <a:srgbClr val="AFD1CB"/>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Gap Analysis for Vulnerability Criteria Across Industry</a:t>
            </a:r>
          </a:p>
        </p:txBody>
      </p:sp>
      <p:sp>
        <p:nvSpPr>
          <p:cNvPr id="60" name="Rectangle 59">
            <a:extLst>
              <a:ext uri="{FF2B5EF4-FFF2-40B4-BE49-F238E27FC236}">
                <a16:creationId xmlns:a16="http://schemas.microsoft.com/office/drawing/2014/main" id="{1444E45E-4748-382B-699A-647615CCE326}"/>
              </a:ext>
            </a:extLst>
          </p:cNvPr>
          <p:cNvSpPr/>
          <p:nvPr/>
        </p:nvSpPr>
        <p:spPr>
          <a:xfrm>
            <a:off x="247720" y="581611"/>
            <a:ext cx="1455163" cy="296892"/>
          </a:xfrm>
          <a:prstGeom prst="rect">
            <a:avLst/>
          </a:prstGeom>
          <a:solidFill>
            <a:schemeClr val="bg1">
              <a:lumMod val="75000"/>
            </a:schemeClr>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Theme</a:t>
            </a:r>
          </a:p>
        </p:txBody>
      </p:sp>
      <p:sp>
        <p:nvSpPr>
          <p:cNvPr id="61" name="Rectangle 60">
            <a:extLst>
              <a:ext uri="{FF2B5EF4-FFF2-40B4-BE49-F238E27FC236}">
                <a16:creationId xmlns:a16="http://schemas.microsoft.com/office/drawing/2014/main" id="{21BAE8D3-40E7-ABC2-FF4E-5838C46B5B61}"/>
              </a:ext>
            </a:extLst>
          </p:cNvPr>
          <p:cNvSpPr/>
          <p:nvPr/>
        </p:nvSpPr>
        <p:spPr>
          <a:xfrm>
            <a:off x="1745593" y="581612"/>
            <a:ext cx="1467772" cy="296891"/>
          </a:xfrm>
          <a:prstGeom prst="rect">
            <a:avLst/>
          </a:prstGeom>
          <a:solidFill>
            <a:schemeClr val="bg1">
              <a:lumMod val="75000"/>
            </a:schemeClr>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Sub-theme</a:t>
            </a:r>
          </a:p>
        </p:txBody>
      </p:sp>
      <p:sp>
        <p:nvSpPr>
          <p:cNvPr id="62" name="Rectangle 61">
            <a:extLst>
              <a:ext uri="{FF2B5EF4-FFF2-40B4-BE49-F238E27FC236}">
                <a16:creationId xmlns:a16="http://schemas.microsoft.com/office/drawing/2014/main" id="{50C0DDC9-A1D6-79FA-AE03-8F06BDA0954D}"/>
              </a:ext>
            </a:extLst>
          </p:cNvPr>
          <p:cNvSpPr/>
          <p:nvPr/>
        </p:nvSpPr>
        <p:spPr>
          <a:xfrm>
            <a:off x="3255029" y="581612"/>
            <a:ext cx="2774609" cy="296891"/>
          </a:xfrm>
          <a:prstGeom prst="rect">
            <a:avLst/>
          </a:prstGeom>
          <a:solidFill>
            <a:schemeClr val="bg1">
              <a:lumMod val="75000"/>
            </a:schemeClr>
          </a:solidFill>
          <a:ln>
            <a:solidFill>
              <a:srgbClr val="AFD1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Calibri" panose="020F0502020204030204"/>
                <a:ea typeface="+mn-ea"/>
                <a:cs typeface="+mn-cs"/>
              </a:rPr>
              <a:t>Epic</a:t>
            </a:r>
          </a:p>
        </p:txBody>
      </p:sp>
    </p:spTree>
    <p:extLst>
      <p:ext uri="{BB962C8B-B14F-4D97-AF65-F5344CB8AC3E}">
        <p14:creationId xmlns:p14="http://schemas.microsoft.com/office/powerpoint/2010/main" val="364600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7CD2-AE31-7AC1-CAA1-5DAB143F3769}"/>
              </a:ext>
            </a:extLst>
          </p:cNvPr>
          <p:cNvSpPr>
            <a:spLocks noGrp="1"/>
          </p:cNvSpPr>
          <p:nvPr>
            <p:ph type="title"/>
          </p:nvPr>
        </p:nvSpPr>
        <p:spPr/>
        <p:txBody>
          <a:bodyPr/>
          <a:lstStyle/>
          <a:p>
            <a:r>
              <a:rPr lang="en-GB" dirty="0"/>
              <a:t>Use of the roadmap</a:t>
            </a:r>
          </a:p>
        </p:txBody>
      </p:sp>
      <p:sp>
        <p:nvSpPr>
          <p:cNvPr id="3" name="Picture Placeholder 2">
            <a:extLst>
              <a:ext uri="{FF2B5EF4-FFF2-40B4-BE49-F238E27FC236}">
                <a16:creationId xmlns:a16="http://schemas.microsoft.com/office/drawing/2014/main" id="{971394F3-42A5-5B24-6A61-964BAC4AF77B}"/>
              </a:ext>
            </a:extLst>
          </p:cNvPr>
          <p:cNvSpPr>
            <a:spLocks noGrp="1"/>
          </p:cNvSpPr>
          <p:nvPr>
            <p:ph type="pic" sz="quarter" idx="10"/>
          </p:nvPr>
        </p:nvSpPr>
        <p:spPr/>
      </p:sp>
      <p:sp>
        <p:nvSpPr>
          <p:cNvPr id="4" name="Text Placeholder 3">
            <a:extLst>
              <a:ext uri="{FF2B5EF4-FFF2-40B4-BE49-F238E27FC236}">
                <a16:creationId xmlns:a16="http://schemas.microsoft.com/office/drawing/2014/main" id="{51E9219A-5B8B-2669-AA0A-F1A8C3DDEF41}"/>
              </a:ext>
            </a:extLst>
          </p:cNvPr>
          <p:cNvSpPr>
            <a:spLocks noGrp="1"/>
          </p:cNvSpPr>
          <p:nvPr>
            <p:ph type="body" sz="quarter" idx="11"/>
          </p:nvPr>
        </p:nvSpPr>
        <p:spPr>
          <a:xfrm>
            <a:off x="3358497" y="1836738"/>
            <a:ext cx="8509452" cy="4460875"/>
          </a:xfrm>
        </p:spPr>
        <p:txBody>
          <a:bodyPr/>
          <a:lstStyle/>
          <a:p>
            <a:r>
              <a:rPr lang="en-GB" dirty="0"/>
              <a:t>Epics progressed, usually akin to projects</a:t>
            </a:r>
          </a:p>
          <a:p>
            <a:r>
              <a:rPr lang="en-GB" dirty="0"/>
              <a:t>Stakeholder input likely to be sought during solution development</a:t>
            </a:r>
          </a:p>
          <a:p>
            <a:r>
              <a:rPr lang="en-GB" dirty="0"/>
              <a:t>Recommendations presented for approval / progression</a:t>
            </a:r>
          </a:p>
          <a:p>
            <a:r>
              <a:rPr lang="en-GB" dirty="0"/>
              <a:t>Change implemented as Change Proposals and/or Service Provider contract changes</a:t>
            </a:r>
          </a:p>
          <a:p>
            <a:endParaRPr lang="en-GB" dirty="0"/>
          </a:p>
          <a:p>
            <a:r>
              <a:rPr lang="en-GB" dirty="0"/>
              <a:t>Change Proposals and REC Issues assessed against roadmap items for prioritisation and alignment</a:t>
            </a:r>
          </a:p>
          <a:p>
            <a:endParaRPr lang="en-GB" dirty="0"/>
          </a:p>
          <a:p>
            <a:r>
              <a:rPr lang="en-GB" dirty="0"/>
              <a:t>Quarterly refresh (end June 2023) – engagement ahead of this</a:t>
            </a:r>
          </a:p>
        </p:txBody>
      </p:sp>
      <p:pic>
        <p:nvPicPr>
          <p:cNvPr id="5" name="Picture Placeholder 5" descr="A picture containing sky, pylon, outdoor, bridge&#10;&#10;Description automatically generated">
            <a:extLst>
              <a:ext uri="{FF2B5EF4-FFF2-40B4-BE49-F238E27FC236}">
                <a16:creationId xmlns:a16="http://schemas.microsoft.com/office/drawing/2014/main" id="{EC653F34-C588-B08F-AC83-C6D167903092}"/>
              </a:ext>
            </a:extLst>
          </p:cNvPr>
          <p:cNvPicPr>
            <a:picLocks noChangeAspect="1"/>
          </p:cNvPicPr>
          <p:nvPr/>
        </p:nvPicPr>
        <p:blipFill rotWithShape="1">
          <a:blip r:embed="rId2">
            <a:extLst>
              <a:ext uri="{28A0092B-C50C-407E-A947-70E740481C1C}">
                <a14:useLocalDpi xmlns:a14="http://schemas.microsoft.com/office/drawing/2010/main" val="0"/>
              </a:ext>
            </a:extLst>
          </a:blip>
          <a:srcRect l="19188" r="19188"/>
          <a:stretch/>
        </p:blipFill>
        <p:spPr>
          <a:xfrm>
            <a:off x="906464" y="1836737"/>
            <a:ext cx="1964924" cy="4460875"/>
          </a:xfrm>
          <a:prstGeom prst="rect">
            <a:avLst/>
          </a:prstGeom>
        </p:spPr>
      </p:pic>
    </p:spTree>
    <p:extLst>
      <p:ext uri="{BB962C8B-B14F-4D97-AF65-F5344CB8AC3E}">
        <p14:creationId xmlns:p14="http://schemas.microsoft.com/office/powerpoint/2010/main" val="2722415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dirty="0">
                <a:latin typeface="Roboto"/>
                <a:ea typeface="Roboto"/>
                <a:cs typeface="Roboto"/>
              </a:rPr>
              <a:t>4A. RIG ISSUE NO.12</a:t>
            </a:r>
            <a:br>
              <a:rPr lang="en-GB" dirty="0">
                <a:latin typeface="Roboto"/>
                <a:ea typeface="Roboto"/>
                <a:cs typeface="Roboto"/>
              </a:rPr>
            </a:br>
            <a:r>
              <a:rPr lang="en-GB" dirty="0">
                <a:latin typeface="Roboto"/>
                <a:ea typeface="Roboto"/>
                <a:cs typeface="Roboto"/>
              </a:rPr>
              <a:t>erroneous switching process – incorrect use of annulment process</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421218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a:t>Using Annulment process on erroneous switches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lnSpcReduction="10000"/>
          </a:bodyPr>
          <a:lstStyle/>
          <a:p>
            <a:pPr marL="0" indent="0">
              <a:buNone/>
            </a:pPr>
            <a:r>
              <a:rPr lang="en-GB" sz="2000" u="sng" dirty="0"/>
              <a:t>ISSUE SUMMARY</a:t>
            </a:r>
          </a:p>
          <a:p>
            <a:r>
              <a:rPr lang="en-GB" sz="2000" dirty="0"/>
              <a:t>A REC Party has raised a concern that they believe the Annulment Process is being used to resolve registration issues where an Erroneous Switch has taken place.</a:t>
            </a:r>
          </a:p>
          <a:p>
            <a:r>
              <a:rPr lang="en-GB" sz="2000" dirty="0"/>
              <a:t>Annulment Process is capture in REC Schedule 23 - Registration Services.  It is described as; ‘A Losing Supplier must only submit an Annulment Request in respect of a Registration where the Losing Supplier is permitted to do so in accordance with its Energy Supply Licence. The Losing Supplier may only submit an </a:t>
            </a:r>
            <a:r>
              <a:rPr lang="en-GB" sz="2000" b="1" dirty="0"/>
              <a:t>Annulment Request prior to the Registration being Secured Active</a:t>
            </a:r>
            <a:r>
              <a:rPr lang="en-GB" sz="2000" dirty="0"/>
              <a:t>.’</a:t>
            </a:r>
          </a:p>
          <a:p>
            <a:r>
              <a:rPr lang="en-GB" sz="2000" dirty="0"/>
              <a:t>Erroneous Switch is captured in REC Schedule 30 – Resolution of Consumer Facing Switching and Billing Issues.  It is described as, ‘An Erroneous Switch occurs where a Consumer has been switched to an Energy Supplier which does not have an Energy Contract in place. An Erroneous Switch only occurs once the Registration Status of the erroneous Energy Supplier's </a:t>
            </a:r>
            <a:r>
              <a:rPr lang="en-GB" sz="2000" b="1" dirty="0"/>
              <a:t>Registration has become Secured Active or Active</a:t>
            </a:r>
            <a:r>
              <a:rPr lang="en-GB" sz="2000" dirty="0"/>
              <a:t>.’</a:t>
            </a:r>
          </a:p>
          <a:p>
            <a:endParaRPr lang="en-GB" dirty="0"/>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402806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dirty="0">
                <a:latin typeface="Roboto"/>
                <a:ea typeface="Roboto"/>
                <a:cs typeface="Roboto"/>
              </a:rPr>
              <a:t>4B. RIG ISSUE NO.13</a:t>
            </a:r>
            <a:br>
              <a:rPr lang="en-GB" dirty="0">
                <a:latin typeface="Roboto"/>
                <a:ea typeface="Roboto"/>
                <a:cs typeface="Roboto"/>
              </a:rPr>
            </a:br>
            <a:r>
              <a:rPr lang="en-GB" dirty="0">
                <a:latin typeface="Roboto"/>
                <a:ea typeface="Roboto"/>
                <a:cs typeface="Roboto"/>
              </a:rPr>
              <a:t>SDEP queries – increased instances of queries raised against incorrect </a:t>
            </a:r>
            <a:r>
              <a:rPr lang="en-GB" dirty="0" err="1">
                <a:latin typeface="Roboto"/>
                <a:ea typeface="Roboto"/>
                <a:cs typeface="Roboto"/>
              </a:rPr>
              <a:t>mpids</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1454414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err="1"/>
              <a:t>Sdep</a:t>
            </a:r>
            <a:r>
              <a:rPr lang="en-GB" dirty="0"/>
              <a:t> queries being raised to the incorrect </a:t>
            </a:r>
            <a:r>
              <a:rPr lang="en-GB" dirty="0" err="1"/>
              <a:t>mpid</a:t>
            </a:r>
            <a:endParaRPr lang="en-GB" dirty="0"/>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a:bodyPr>
          <a:lstStyle/>
          <a:p>
            <a:pPr marL="0" indent="0">
              <a:buNone/>
            </a:pPr>
            <a:r>
              <a:rPr lang="en-GB" sz="2000" u="sng" dirty="0"/>
              <a:t>ISSUE SUMMARY</a:t>
            </a:r>
          </a:p>
          <a:p>
            <a:r>
              <a:rPr lang="en-GB" sz="2000" dirty="0"/>
              <a:t>A REC Party has raised a concern that they have seen in increase in SDEP (Secure Data Exchange Portal) queries being raised to the incorrect MPID (Market Participant Identifier).</a:t>
            </a:r>
          </a:p>
          <a:p>
            <a:r>
              <a:rPr lang="en-GB" sz="2000" dirty="0"/>
              <a:t>The SDEP and it’s functionality is captured in REC Schedule 17 – Secure Data Exchange and the Secure Data Exchange Portal (SDEP) User Guide V3.1  </a:t>
            </a:r>
          </a:p>
          <a:p>
            <a:r>
              <a:rPr lang="en-GB" sz="2000" dirty="0"/>
              <a:t>The SDEP User Guide informs users on Raising a new Communication in section 4.3 of the SDEP User Guide. </a:t>
            </a:r>
          </a:p>
          <a:p>
            <a:r>
              <a:rPr lang="en-GB" sz="2000" dirty="0"/>
              <a:t>For users raising these communications (queries), great care needs to be taken in selecting the ‘Recipient Company Group’ and ‘Recipient Legal Entity’.</a:t>
            </a:r>
          </a:p>
          <a:p>
            <a:r>
              <a:rPr lang="en-GB" sz="2000" dirty="0"/>
              <a:t>Errors in the selection of the Company group and Legal entity (MPID) can and will result in delays to queries being addressed.</a:t>
            </a:r>
          </a:p>
          <a:p>
            <a:endParaRPr lang="en-GB" dirty="0"/>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3134800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dirty="0"/>
              <a:t>Next meeting:</a:t>
            </a:r>
            <a:br>
              <a:rPr lang="en-GB" sz="2000" dirty="0"/>
            </a:br>
            <a:br>
              <a:rPr lang="en-GB" dirty="0"/>
            </a:br>
            <a:r>
              <a:rPr lang="en-GB" dirty="0"/>
              <a:t>12</a:t>
            </a:r>
            <a:r>
              <a:rPr lang="en-GB" baseline="30000" dirty="0"/>
              <a:t>th</a:t>
            </a:r>
            <a:r>
              <a:rPr lang="en-GB" dirty="0"/>
              <a:t> may 2023</a:t>
            </a:r>
            <a:br>
              <a:rPr lang="en-GB" dirty="0"/>
            </a:br>
            <a:br>
              <a:rPr lang="en-GB" dirty="0"/>
            </a:br>
            <a:r>
              <a:rPr lang="en-GB" dirty="0"/>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http://purl.org/dc/terms/"/>
    <ds:schemaRef ds:uri="http://purl.org/dc/elements/1.1/"/>
    <ds:schemaRef ds:uri="http://schemas.microsoft.com/office/2006/metadata/properties"/>
    <ds:schemaRef ds:uri="http://www.w3.org/XML/1998/namespace"/>
    <ds:schemaRef ds:uri="http://schemas.microsoft.com/office/2006/documentManagement/types"/>
    <ds:schemaRef ds:uri="http://purl.org/dc/dcmitype/"/>
    <ds:schemaRef ds:uri="65e7efb7-4b5a-4a4a-bd0c-94ce4e8e30f2"/>
    <ds:schemaRef ds:uri="http://schemas.microsoft.com/office/infopath/2007/PartnerControls"/>
    <ds:schemaRef ds:uri="http://schemas.openxmlformats.org/package/2006/metadata/core-properties"/>
    <ds:schemaRef ds:uri="5eb01662-1b8e-47cb-8683-36f494b8385c"/>
  </ds:schemaRefs>
</ds:datastoreItem>
</file>

<file path=customXml/itemProps2.xml><?xml version="1.0" encoding="utf-8"?>
<ds:datastoreItem xmlns:ds="http://schemas.openxmlformats.org/officeDocument/2006/customXml" ds:itemID="{33B93C6D-03CB-4212-A960-2C507D1EF3E3}"/>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366</TotalTime>
  <Words>1847</Words>
  <Application>Microsoft Office PowerPoint</Application>
  <PresentationFormat>Widescreen</PresentationFormat>
  <Paragraphs>334</Paragraphs>
  <Slides>20</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20</vt:i4>
      </vt:variant>
    </vt:vector>
  </HeadingPairs>
  <TitlesOfParts>
    <vt:vector size="31" baseType="lpstr">
      <vt:lpstr>Arial</vt:lpstr>
      <vt:lpstr>Calibri</vt:lpstr>
      <vt:lpstr>Roboto</vt:lpstr>
      <vt:lpstr>Roboto Slab</vt:lpstr>
      <vt:lpstr>Symbol</vt:lpstr>
      <vt:lpstr>Wingdings</vt:lpstr>
      <vt:lpstr>REC Light Event Theme</vt:lpstr>
      <vt:lpstr>REC Alternative Event Theme</vt:lpstr>
      <vt:lpstr>1_REC Alternative Event Theme</vt:lpstr>
      <vt:lpstr>CONTENT SLIDE</vt:lpstr>
      <vt:lpstr>1_CONTENT SLIDE</vt:lpstr>
      <vt:lpstr>REC ISSues group</vt:lpstr>
      <vt:lpstr>1. Introduction and agreement of agenda</vt:lpstr>
      <vt:lpstr>Agenda For today</vt:lpstr>
      <vt:lpstr>2. Data cleanse update – issues  </vt:lpstr>
      <vt:lpstr>Data cleanse issues log</vt:lpstr>
      <vt:lpstr>DATA CLEANSE RESULTS UPDATE</vt:lpstr>
      <vt:lpstr>Update on MTC Reports</vt:lpstr>
      <vt:lpstr>Update on ar reports</vt:lpstr>
      <vt:lpstr>Update on Non-rel Reports (1/2)</vt:lpstr>
      <vt:lpstr>Update on Non-rel Reports (2/2)</vt:lpstr>
      <vt:lpstr>3. Codes road map update</vt:lpstr>
      <vt:lpstr>Rec code roadmap</vt:lpstr>
      <vt:lpstr>Epics due to start April – June 2023</vt:lpstr>
      <vt:lpstr>Use of the roadmap</vt:lpstr>
      <vt:lpstr>4A. RIG ISSUE NO.12 erroneous switching process – incorrect use of annulment process</vt:lpstr>
      <vt:lpstr>Using Annulment process on erroneous switches</vt:lpstr>
      <vt:lpstr>4B. RIG ISSUE NO.13 SDEP queries – increased instances of queries raised against incorrect mpids</vt:lpstr>
      <vt:lpstr>Sdep queries being raised to the incorrect mpid</vt:lpstr>
      <vt:lpstr>aob</vt:lpstr>
      <vt:lpstr>Next meeting:  12th may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13</cp:revision>
  <dcterms:created xsi:type="dcterms:W3CDTF">2022-06-08T15:31:29Z</dcterms:created>
  <dcterms:modified xsi:type="dcterms:W3CDTF">2023-04-13T12:03:34Z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ies>
</file>