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comments/modernComment_7FFE602F_7E1ADC5F.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69" r:id="rId9"/>
    <p:sldMasterId id="2147483746" r:id="rId10"/>
    <p:sldMasterId id="2147483720" r:id="rId11"/>
    <p:sldMasterId id="2147483797" r:id="rId12"/>
    <p:sldMasterId id="2147483648" r:id="rId13"/>
  </p:sldMasterIdLst>
  <p:notesMasterIdLst>
    <p:notesMasterId r:id="rId44"/>
  </p:notesMasterIdLst>
  <p:handoutMasterIdLst>
    <p:handoutMasterId r:id="rId45"/>
  </p:handoutMasterIdLst>
  <p:sldIdLst>
    <p:sldId id="256" r:id="rId14"/>
    <p:sldId id="269" r:id="rId15"/>
    <p:sldId id="263" r:id="rId16"/>
    <p:sldId id="279" r:id="rId17"/>
    <p:sldId id="2147377192" r:id="rId18"/>
    <p:sldId id="2147377191" r:id="rId19"/>
    <p:sldId id="2147377190" r:id="rId20"/>
    <p:sldId id="2147377189" r:id="rId21"/>
    <p:sldId id="278" r:id="rId22"/>
    <p:sldId id="2147377193" r:id="rId23"/>
    <p:sldId id="280" r:id="rId24"/>
    <p:sldId id="2147377172" r:id="rId25"/>
    <p:sldId id="2147377199" r:id="rId26"/>
    <p:sldId id="2147377198" r:id="rId27"/>
    <p:sldId id="2147377197" r:id="rId28"/>
    <p:sldId id="2147377196" r:id="rId29"/>
    <p:sldId id="2147377195" r:id="rId30"/>
    <p:sldId id="2147377194" r:id="rId31"/>
    <p:sldId id="2147377157" r:id="rId32"/>
    <p:sldId id="2147377201" r:id="rId33"/>
    <p:sldId id="2147377163" r:id="rId34"/>
    <p:sldId id="261" r:id="rId35"/>
    <p:sldId id="2147377202" r:id="rId36"/>
    <p:sldId id="2147377208" r:id="rId37"/>
    <p:sldId id="2147377207" r:id="rId38"/>
    <p:sldId id="2147377206" r:id="rId39"/>
    <p:sldId id="2147377205" r:id="rId40"/>
    <p:sldId id="2147377203" r:id="rId41"/>
    <p:sldId id="2147377204" r:id="rId42"/>
    <p:sldId id="25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F8F874-809C-47EA-A083-45BC29BE8BD0}" v="1" dt="2023-07-21T08:47:24.645"/>
    <p1510:client id="{9F697003-A737-D48E-A116-464FA94DBE58}" v="1" dt="2023-07-14T09:59:50.844"/>
    <p1510:client id="{B8A11B97-0637-73C3-46AA-43C102BC399A}" v="1142" dt="2023-07-13T15:35:43.326"/>
    <p1510:client id="{BA52366E-1A22-4F74-874C-A94396EA1215}" v="48" dt="2023-06-08T13:54:05.776"/>
    <p1510:client id="{DBB3C97B-1F57-7B50-AF3E-DFA0BD665BF4}" v="110" dt="2023-07-21T08:21:44.36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presProps" Target="presProps.xml"/><Relationship Id="rId20" Type="http://schemas.openxmlformats.org/officeDocument/2006/relationships/slide" Target="slides/slide7.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3.xml"/></Relationships>
</file>

<file path=ppt/comments/modernComment_7FFE602F_7E1ADC5F.xml><?xml version="1.0" encoding="utf-8"?>
<p188:cmLst xmlns:a="http://schemas.openxmlformats.org/drawingml/2006/main" xmlns:r="http://schemas.openxmlformats.org/officeDocument/2006/relationships" xmlns:p188="http://schemas.microsoft.com/office/powerpoint/2018/8/main">
  <p188:cm id="{50A1F616-FF93-4244-9678-93AC75FD0FB8}" authorId="{83E97C7E-EE36-FD2C-007B-C8BD7271793E}" status="resolved" created="2023-07-06T13:55:54.609" complete="100000">
    <pc:sldMkLst xmlns:pc="http://schemas.microsoft.com/office/powerpoint/2013/main/command">
      <pc:docMk/>
      <pc:sldMk cId="3712291619" sldId="278"/>
    </pc:sldMkLst>
    <p188:txBody>
      <a:bodyPr/>
      <a:lstStyle/>
      <a:p>
        <a:r>
          <a:rPr lang="en-GB"/>
          <a:t>[@Moden, Anton] - please review if you have a moment. RIG Papers go out tomorrow.</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panose="020B0604020202020204" pitchFamily="34" charset="0"/>
              <a:cs typeface="Arial" panose="020B0604020202020204" pitchFamily="34" charset="0"/>
            </a:rPr>
            <a:t>REC Schedule 23, 10.1: </a:t>
          </a:r>
          <a:r>
            <a:rPr lang="en-GB" sz="1400" i="1">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a:latin typeface="Arial" panose="020B0604020202020204" pitchFamily="34" charset="0"/>
            <a:cs typeface="Arial" panose="020B0604020202020204" pitchFamily="34" charset="0"/>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panose="020B0604020202020204" pitchFamily="34" charset="0"/>
              <a:cs typeface="Arial" panose="020B0604020202020204" pitchFamily="34" charset="0"/>
            </a:rPr>
            <a:t>In summary: Annulments can </a:t>
          </a:r>
          <a:r>
            <a:rPr lang="en-GB" sz="1400" b="1" u="sng">
              <a:latin typeface="Arial" panose="020B0604020202020204" pitchFamily="34" charset="0"/>
              <a:cs typeface="Arial" panose="020B0604020202020204" pitchFamily="34" charset="0"/>
            </a:rPr>
            <a:t>only</a:t>
          </a:r>
          <a:r>
            <a:rPr lang="en-GB" sz="14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a:latin typeface="Arial" panose="020B0604020202020204" pitchFamily="34" charset="0"/>
            <a:cs typeface="Arial" panose="020B0604020202020204" pitchFamily="34" charset="0"/>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a:cs typeface="Arial"/>
            </a:rPr>
            <a:t>REC Schedule 23, 10.2: </a:t>
          </a:r>
          <a:r>
            <a:rPr lang="en-GB" sz="1400" i="1">
              <a:latin typeface="Arial"/>
              <a:cs typeface="Arial"/>
            </a:rPr>
            <a:t>‘A Losing Supplier which submits an Annulment Request must retain (for at least 1 year) evidence of the reason for the Annulment Request.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solidFill>
                <a:schemeClr val="tx1"/>
              </a:solidFill>
              <a:latin typeface="Arial"/>
              <a:cs typeface="Arial"/>
            </a:rPr>
            <a:t>Standard Licence Conditions for Electricity and Gas Suppliers, Condition </a:t>
          </a:r>
          <a:r>
            <a:rPr lang="en-GB" sz="1400" i="0">
              <a:solidFill>
                <a:schemeClr val="tx1"/>
              </a:solidFill>
              <a:latin typeface="Arial"/>
              <a:cs typeface="Arial"/>
            </a:rPr>
            <a:t>14.10 requires:  </a:t>
          </a:r>
          <a:r>
            <a:rPr lang="en-GB" sz="1400" i="1">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a:latin typeface="Arial"/>
            <a:cs typeface="Arial"/>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evidenc</a:t>
          </a:r>
          <a:r>
            <a:rPr lang="en-US" sz="1400">
              <a:solidFill>
                <a:schemeClr val="tx1"/>
              </a:solidFill>
              <a:latin typeface="Arial"/>
              <a:cs typeface="Arial"/>
            </a:rPr>
            <a:t>e to validate the appropriateness of the Annulment.</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6.1: </a:t>
          </a:r>
          <a:r>
            <a:rPr lang="en-GB" sz="1400" i="1">
              <a:solidFill>
                <a:srgbClr val="000000"/>
              </a:solidFill>
              <a:latin typeface="Arial"/>
              <a:cs typeface="Arial"/>
            </a:rPr>
            <a:t>‘A Losing Supplier may only raise an Objection where it is permitted to do so in accordance with its Energy Supply Licence</a:t>
          </a:r>
          <a:r>
            <a:rPr lang="en-GB" sz="1400" i="1">
              <a:latin typeface="Arial"/>
              <a:cs typeface="Arial"/>
            </a:rPr>
            <a: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a:cs typeface="Arial"/>
            </a:rPr>
            <a:t>Standard Licence Conditions for Electricity and Gas Suppliers, Condition 14.2(a) allows the use of Objections where for a Non-Domestic Customer: </a:t>
          </a:r>
          <a:r>
            <a:rPr lang="en-GB" sz="1400" i="1">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a:cs typeface="Arial"/>
            </a:rPr>
            <a:t>In summary: Objections can </a:t>
          </a:r>
          <a:r>
            <a:rPr lang="en-GB" sz="1400" b="1" u="sng">
              <a:latin typeface="Arial"/>
              <a:cs typeface="Arial"/>
            </a:rPr>
            <a:t>only</a:t>
          </a:r>
          <a:r>
            <a:rPr lang="en-GB" sz="1400">
              <a:latin typeface="Arial"/>
              <a:cs typeface="Arial"/>
            </a:rPr>
            <a:t> be used when:</a:t>
          </a:r>
        </a:p>
        <a:p>
          <a:pPr>
            <a:lnSpc>
              <a:spcPct val="100000"/>
            </a:lnSpc>
          </a:pPr>
          <a:r>
            <a:rPr lang="en-GB" sz="1200">
              <a:latin typeface="Arial"/>
              <a:cs typeface="Arial"/>
            </a:rPr>
            <a:t>the Losing Supplier has a contract with a customer, the terms of which allows them to object; or</a:t>
          </a:r>
        </a:p>
        <a:p>
          <a:pPr>
            <a:lnSpc>
              <a:spcPct val="100000"/>
            </a:lnSpc>
          </a:pPr>
          <a:r>
            <a:rPr lang="en-GB" sz="120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a:latin typeface="Arial"/>
            <a:cs typeface="Arial"/>
          </a:endParaRPr>
        </a:p>
      </dgm:t>
    </dgm:pt>
    <dgm:pt modelId="{41B694AF-FB0D-4B3D-8D10-338954B8A361}" type="parTrans" cxnId="{D020C95E-721B-497E-8C04-1A4843C5AB31}">
      <dgm:prSet/>
      <dgm:spPr/>
      <dgm:t>
        <a:bodyPr/>
        <a:lstStyle/>
        <a:p>
          <a:endParaRPr lang="en-US" sz="1400"/>
        </a:p>
      </dgm:t>
    </dgm:pt>
    <dgm:pt modelId="{14E8AAE4-6D2A-4720-B194-D9488584854B}" type="sibTrans" cxnId="{D020C95E-721B-497E-8C04-1A4843C5AB31}">
      <dgm:prSet/>
      <dgm:spPr/>
      <dgm:t>
        <a:bodyPr/>
        <a:lstStyle/>
        <a:p>
          <a:endParaRPr lang="en-US" sz="1400"/>
        </a:p>
      </dgm:t>
    </dgm:pt>
    <dgm:pt modelId="{A0AB403C-2685-46B8-95AB-345170530E14}">
      <dgm:prSet custT="1"/>
      <dgm:spPr/>
      <dgm:t>
        <a:bodyPr/>
        <a:lstStyle/>
        <a:p>
          <a:pPr rtl="0">
            <a:lnSpc>
              <a:spcPct val="100000"/>
            </a:lnSpc>
          </a:pPr>
          <a:r>
            <a:rPr lang="en-GB" sz="1400">
              <a:latin typeface="Arial"/>
              <a:cs typeface="Arial"/>
            </a:rPr>
            <a:t>Standard Licence Conditions for Electricity and Gas Suppliers, Condition 14.4 (a) allows the use of Objections where for a Domestic Customers: </a:t>
          </a:r>
          <a:r>
            <a:rPr lang="en-GB" sz="1400" i="1">
              <a:latin typeface="Arial"/>
              <a:cs typeface="Arial"/>
            </a:rPr>
            <a:t>‘subject to paragraphs 14.5 and 14.7, if at the time the request is made Outstanding Charges are due to the licensee from that Domestic Customer’</a:t>
          </a:r>
        </a:p>
      </dgm:t>
    </dgm:pt>
    <dgm:pt modelId="{9ED58054-DED5-47D7-9B35-FE6DA7D13F8E}" type="parTrans" cxnId="{805600E5-732D-4A14-82BA-A0D50E9A645E}">
      <dgm:prSet/>
      <dgm:spPr/>
      <dgm:t>
        <a:bodyPr/>
        <a:lstStyle/>
        <a:p>
          <a:endParaRPr lang="en-GB" sz="1400"/>
        </a:p>
      </dgm:t>
    </dgm:pt>
    <dgm:pt modelId="{5710FA34-43B2-4D1C-8320-A6A1E4B687CB}" type="sibTrans" cxnId="{805600E5-732D-4A14-82BA-A0D50E9A645E}">
      <dgm:prSet/>
      <dgm:spPr/>
      <dgm:t>
        <a:bodyPr/>
        <a:lstStyle/>
        <a:p>
          <a:endParaRPr lang="en-GB"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4"/>
      <dgm:spPr>
        <a:solidFill>
          <a:schemeClr val="accent3"/>
        </a:solidFill>
      </dgm:spPr>
    </dgm:pt>
    <dgm:pt modelId="{130404BF-A276-4920-A48A-8F030D5A241E}" type="pres">
      <dgm:prSet presAssocID="{DC5E77EC-DB26-4D8D-AA19-D54287B218C6}"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4">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4"/>
      <dgm:spPr/>
    </dgm:pt>
    <dgm:pt modelId="{B0D2FDB2-0379-4AAF-913F-EC450BF52BBC}" type="pres">
      <dgm:prSet presAssocID="{FCD7C0EF-C3FC-4FCF-90E7-A0CE37C14DF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4" custLinFactNeighborY="-3984">
        <dgm:presLayoutVars>
          <dgm:chMax val="0"/>
          <dgm:chPref val="0"/>
        </dgm:presLayoutVars>
      </dgm:prSet>
      <dgm:spPr/>
    </dgm:pt>
    <dgm:pt modelId="{48EBC18F-8D87-4044-825F-CB3DB3CEC229}" type="pres">
      <dgm:prSet presAssocID="{AE7CABF4-D877-4568-A7F8-4EA550596157}" presName="sibTrans" presStyleCnt="0"/>
      <dgm:spPr/>
    </dgm:pt>
    <dgm:pt modelId="{1ACBC42F-CD4C-4182-8792-508061563322}" type="pres">
      <dgm:prSet presAssocID="{A0AB403C-2685-46B8-95AB-345170530E14}" presName="compNode" presStyleCnt="0"/>
      <dgm:spPr/>
    </dgm:pt>
    <dgm:pt modelId="{C89FD829-5D7F-4558-888E-4777624A23F7}" type="pres">
      <dgm:prSet presAssocID="{A0AB403C-2685-46B8-95AB-345170530E14}" presName="bgRect" presStyleLbl="bgShp" presStyleIdx="2" presStyleCnt="4"/>
      <dgm:spPr/>
    </dgm:pt>
    <dgm:pt modelId="{896EFD3C-31C8-4CBE-88A7-FCEBE7B61A77}" type="pres">
      <dgm:prSet presAssocID="{A0AB403C-2685-46B8-95AB-345170530E14}" presName="iconRect" presStyleLbl="node1" presStyleIdx="2"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E7A6BBE1-DA31-4499-A9AD-CA42C8072579}" type="pres">
      <dgm:prSet presAssocID="{A0AB403C-2685-46B8-95AB-345170530E14}" presName="spaceRect" presStyleCnt="0"/>
      <dgm:spPr/>
    </dgm:pt>
    <dgm:pt modelId="{B3E89107-38C7-41AB-9BF5-D6D3C69AD3F4}" type="pres">
      <dgm:prSet presAssocID="{A0AB403C-2685-46B8-95AB-345170530E14}" presName="parTx" presStyleLbl="revTx" presStyleIdx="2" presStyleCnt="4">
        <dgm:presLayoutVars>
          <dgm:chMax val="0"/>
          <dgm:chPref val="0"/>
        </dgm:presLayoutVars>
      </dgm:prSet>
      <dgm:spPr/>
    </dgm:pt>
    <dgm:pt modelId="{A0CF1390-D7DC-4975-AED6-E3EB549751A9}" type="pres">
      <dgm:prSet presAssocID="{5710FA34-43B2-4D1C-8320-A6A1E4B687CB}"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3" presStyleCnt="4">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3"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3" presStyleCnt="4" custLinFactNeighborY="-2988">
        <dgm:presLayoutVars>
          <dgm:chMax val="0"/>
          <dgm:chPref val="0"/>
        </dgm:presLayoutVars>
      </dgm:prSet>
      <dgm:spPr/>
    </dgm:pt>
  </dgm:ptLst>
  <dgm:cxnLst>
    <dgm:cxn modelId="{C50E2600-848C-49FD-951D-593C812C6D24}" type="presOf" srcId="{FCD7C0EF-C3FC-4FCF-90E7-A0CE37C14DFD}" destId="{F8B271BC-8ADC-4C8F-A684-C7512BECD24F}" srcOrd="0" destOrd="0" presId="urn:microsoft.com/office/officeart/2018/2/layout/IconVerticalSolidList"/>
    <dgm:cxn modelId="{07BE1523-0DAD-4788-93D8-DDF2FC9B1D70}" type="presOf" srcId="{DC5E77EC-DB26-4D8D-AA19-D54287B218C6}" destId="{A5649D91-D292-4D99-A5E7-9400CF005E14}"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3" destOrd="0" parTransId="{41B694AF-FB0D-4B3D-8D10-338954B8A361}" sibTransId="{14E8AAE4-6D2A-4720-B194-D9488584854B}"/>
    <dgm:cxn modelId="{9968059A-EF1D-4EA9-AC63-5D67BC2B658D}" type="presOf" srcId="{A0AB403C-2685-46B8-95AB-345170530E14}" destId="{B3E89107-38C7-41AB-9BF5-D6D3C69AD3F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805600E5-732D-4A14-82BA-A0D50E9A645E}" srcId="{F733276F-1C02-45D8-87CB-D21E6EC4EFEB}" destId="{A0AB403C-2685-46B8-95AB-345170530E14}" srcOrd="2" destOrd="0" parTransId="{9ED58054-DED5-47D7-9B35-FE6DA7D13F8E}" sibTransId="{5710FA34-43B2-4D1C-8320-A6A1E4B687CB}"/>
    <dgm:cxn modelId="{602615E7-0C10-40F6-A157-956F3DE82C4A}" type="presOf" srcId="{82A08E3F-05E4-45BD-A860-F3AD177386B6}" destId="{DFF85D8E-D948-4585-9375-E8419956AC48}" srcOrd="0" destOrd="0" presId="urn:microsoft.com/office/officeart/2018/2/layout/IconVerticalSolidList"/>
    <dgm:cxn modelId="{CBBABF78-99D1-48C2-8D3B-3E181D7D32E7}" type="presParOf" srcId="{761BB028-E7CD-4D36-B819-14D7D6495813}" destId="{77276166-3086-4B8C-8730-86375BF69546}" srcOrd="0" destOrd="0" presId="urn:microsoft.com/office/officeart/2018/2/layout/IconVerticalSolidList"/>
    <dgm:cxn modelId="{9E24E02A-06C0-4EA3-82A8-E96D7CBA828D}" type="presParOf" srcId="{77276166-3086-4B8C-8730-86375BF69546}" destId="{E0F6843F-1F99-4448-BBCF-242345DDF5E7}" srcOrd="0" destOrd="0" presId="urn:microsoft.com/office/officeart/2018/2/layout/IconVerticalSolidList"/>
    <dgm:cxn modelId="{7811E681-E094-46BC-8C11-D38CC7E9D1AB}" type="presParOf" srcId="{77276166-3086-4B8C-8730-86375BF69546}" destId="{130404BF-A276-4920-A48A-8F030D5A241E}" srcOrd="1" destOrd="0" presId="urn:microsoft.com/office/officeart/2018/2/layout/IconVerticalSolidList"/>
    <dgm:cxn modelId="{3A63095A-8E4D-47CE-975D-C3E0C2CC0C8A}" type="presParOf" srcId="{77276166-3086-4B8C-8730-86375BF69546}" destId="{21434844-4DFD-4425-9F74-FDADFD94E0F2}" srcOrd="2" destOrd="0" presId="urn:microsoft.com/office/officeart/2018/2/layout/IconVerticalSolidList"/>
    <dgm:cxn modelId="{35282E25-98C7-45C7-8F38-8F3CFEB031F8}" type="presParOf" srcId="{77276166-3086-4B8C-8730-86375BF69546}" destId="{A5649D91-D292-4D99-A5E7-9400CF005E14}" srcOrd="3" destOrd="0" presId="urn:microsoft.com/office/officeart/2018/2/layout/IconVerticalSolidList"/>
    <dgm:cxn modelId="{FDC7329D-92F1-433C-BBC5-CC8BF2702289}" type="presParOf" srcId="{761BB028-E7CD-4D36-B819-14D7D6495813}" destId="{527DF390-7E34-432A-ADAE-EC3BD7411EFB}" srcOrd="1" destOrd="0" presId="urn:microsoft.com/office/officeart/2018/2/layout/IconVerticalSolidList"/>
    <dgm:cxn modelId="{2A15D9C8-5483-4A30-B1D1-43C0371A56EE}" type="presParOf" srcId="{761BB028-E7CD-4D36-B819-14D7D6495813}" destId="{038CF0C6-1EFB-497E-B788-22FBAD336023}" srcOrd="2" destOrd="0" presId="urn:microsoft.com/office/officeart/2018/2/layout/IconVerticalSolidList"/>
    <dgm:cxn modelId="{570332EB-85DB-4842-BBA1-9EA6586BEAB6}" type="presParOf" srcId="{038CF0C6-1EFB-497E-B788-22FBAD336023}" destId="{4931FBC0-56C2-437A-91A2-88EFCC116538}" srcOrd="0" destOrd="0" presId="urn:microsoft.com/office/officeart/2018/2/layout/IconVerticalSolidList"/>
    <dgm:cxn modelId="{4DAA0B26-DAE8-412E-B62A-40EF50F14D85}" type="presParOf" srcId="{038CF0C6-1EFB-497E-B788-22FBAD336023}" destId="{B0D2FDB2-0379-4AAF-913F-EC450BF52BBC}" srcOrd="1" destOrd="0" presId="urn:microsoft.com/office/officeart/2018/2/layout/IconVerticalSolidList"/>
    <dgm:cxn modelId="{7B712E49-F2D9-4EE2-8177-82C7505AB130}" type="presParOf" srcId="{038CF0C6-1EFB-497E-B788-22FBAD336023}" destId="{452C5A56-08B2-4883-AA41-A4EF20B36C78}" srcOrd="2" destOrd="0" presId="urn:microsoft.com/office/officeart/2018/2/layout/IconVerticalSolidList"/>
    <dgm:cxn modelId="{C4ABD29C-5306-4D6A-B7EF-3342EDEC365B}" type="presParOf" srcId="{038CF0C6-1EFB-497E-B788-22FBAD336023}" destId="{F8B271BC-8ADC-4C8F-A684-C7512BECD24F}" srcOrd="3" destOrd="0" presId="urn:microsoft.com/office/officeart/2018/2/layout/IconVerticalSolidList"/>
    <dgm:cxn modelId="{B1A32668-5307-421D-BF5E-0CEBED48704C}" type="presParOf" srcId="{761BB028-E7CD-4D36-B819-14D7D6495813}" destId="{48EBC18F-8D87-4044-825F-CB3DB3CEC229}" srcOrd="3" destOrd="0" presId="urn:microsoft.com/office/officeart/2018/2/layout/IconVerticalSolidList"/>
    <dgm:cxn modelId="{81DBB6B4-EBD8-4A8C-AE80-85204CD74742}" type="presParOf" srcId="{761BB028-E7CD-4D36-B819-14D7D6495813}" destId="{1ACBC42F-CD4C-4182-8792-508061563322}" srcOrd="4" destOrd="0" presId="urn:microsoft.com/office/officeart/2018/2/layout/IconVerticalSolidList"/>
    <dgm:cxn modelId="{F327F6A0-8B4A-47A9-9484-BAF7BD8FF713}" type="presParOf" srcId="{1ACBC42F-CD4C-4182-8792-508061563322}" destId="{C89FD829-5D7F-4558-888E-4777624A23F7}" srcOrd="0" destOrd="0" presId="urn:microsoft.com/office/officeart/2018/2/layout/IconVerticalSolidList"/>
    <dgm:cxn modelId="{58DC1B81-AF3D-4404-819C-044F5DCEE87F}" type="presParOf" srcId="{1ACBC42F-CD4C-4182-8792-508061563322}" destId="{896EFD3C-31C8-4CBE-88A7-FCEBE7B61A77}" srcOrd="1" destOrd="0" presId="urn:microsoft.com/office/officeart/2018/2/layout/IconVerticalSolidList"/>
    <dgm:cxn modelId="{A3988F3E-F576-4AE6-BAD6-62528E0E7A19}" type="presParOf" srcId="{1ACBC42F-CD4C-4182-8792-508061563322}" destId="{E7A6BBE1-DA31-4499-A9AD-CA42C8072579}" srcOrd="2" destOrd="0" presId="urn:microsoft.com/office/officeart/2018/2/layout/IconVerticalSolidList"/>
    <dgm:cxn modelId="{D8183C5F-DE46-4423-AD92-B8A418556631}" type="presParOf" srcId="{1ACBC42F-CD4C-4182-8792-508061563322}" destId="{B3E89107-38C7-41AB-9BF5-D6D3C69AD3F4}" srcOrd="3" destOrd="0" presId="urn:microsoft.com/office/officeart/2018/2/layout/IconVerticalSolidList"/>
    <dgm:cxn modelId="{373017F1-3D65-4F8E-A539-50380FF7E366}" type="presParOf" srcId="{761BB028-E7CD-4D36-B819-14D7D6495813}" destId="{A0CF1390-D7DC-4975-AED6-E3EB549751A9}" srcOrd="5" destOrd="0" presId="urn:microsoft.com/office/officeart/2018/2/layout/IconVerticalSolidList"/>
    <dgm:cxn modelId="{8EFB26C3-0CF6-436C-BB78-411BCBF5FAF6}" type="presParOf" srcId="{761BB028-E7CD-4D36-B819-14D7D6495813}" destId="{92F357D8-94A1-42E9-BA29-FC842B69F19B}" srcOrd="6" destOrd="0" presId="urn:microsoft.com/office/officeart/2018/2/layout/IconVerticalSolidList"/>
    <dgm:cxn modelId="{4B17073E-82F6-49F0-8FE6-CD4BCEE67A03}" type="presParOf" srcId="{92F357D8-94A1-42E9-BA29-FC842B69F19B}" destId="{405464A4-10C2-4DE2-941E-8BCC92B0F1AE}" srcOrd="0" destOrd="0" presId="urn:microsoft.com/office/officeart/2018/2/layout/IconVerticalSolidList"/>
    <dgm:cxn modelId="{ADEC4455-FD7F-437B-BF2C-375E3F399336}" type="presParOf" srcId="{92F357D8-94A1-42E9-BA29-FC842B69F19B}" destId="{21DFBFAE-E0FA-4299-A2FF-142139F9A48E}" srcOrd="1" destOrd="0" presId="urn:microsoft.com/office/officeart/2018/2/layout/IconVerticalSolidList"/>
    <dgm:cxn modelId="{A7D8177B-E27B-4521-A47B-48326E3C73D3}" type="presParOf" srcId="{92F357D8-94A1-42E9-BA29-FC842B69F19B}" destId="{85DBF937-65A7-4B54-BCF1-D80609471238}" srcOrd="2" destOrd="0" presId="urn:microsoft.com/office/officeart/2018/2/layout/IconVerticalSolidList"/>
    <dgm:cxn modelId="{C3D68A9E-0ACD-4728-BE8D-B6D4EBE16655}"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6.3: </a:t>
          </a:r>
          <a:r>
            <a:rPr lang="en-GB" sz="1400" i="1">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a:latin typeface="Arial"/>
              <a:cs typeface="Arial"/>
            </a:rPr>
            <a:t>.’</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a:t>
          </a:r>
          <a:r>
            <a:rPr lang="en-US" sz="1400">
              <a:solidFill>
                <a:schemeClr val="tx1"/>
              </a:solidFill>
              <a:latin typeface="Arial"/>
              <a:cs typeface="Arial"/>
            </a:rPr>
            <a:t>ce to validate the appropriateness of the Objection.</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2"/>
      <dgm:spPr>
        <a:solidFill>
          <a:schemeClr val="accent3"/>
        </a:solidFill>
      </dgm:spPr>
    </dgm:pt>
    <dgm:pt modelId="{130404BF-A276-4920-A48A-8F030D5A241E}" type="pres">
      <dgm:prSet presAssocID="{DC5E77EC-DB26-4D8D-AA19-D54287B218C6}"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2" custScaleX="100000">
        <dgm:presLayoutVars>
          <dgm:chMax val="0"/>
          <dgm:chPref val="0"/>
        </dgm:presLayoutVars>
      </dgm:prSet>
      <dgm:spPr/>
    </dgm:pt>
    <dgm:pt modelId="{527DF390-7E34-432A-ADAE-EC3BD7411EFB}" type="pres">
      <dgm:prSet presAssocID="{FF50EEFA-CF8C-4CF4-AB07-919A6269F5BE}"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1" presStyleCnt="2">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1" presStyleCnt="2">
        <dgm:presLayoutVars>
          <dgm:chMax val="0"/>
          <dgm:chPref val="0"/>
        </dgm:presLayoutVars>
      </dgm:prSet>
      <dgm:spPr/>
    </dgm:pt>
  </dgm:ptLst>
  <dgm:cxnLst>
    <dgm:cxn modelId="{D020C95E-721B-497E-8C04-1A4843C5AB31}" srcId="{F733276F-1C02-45D8-87CB-D21E6EC4EFEB}" destId="{82A08E3F-05E4-45BD-A860-F3AD177386B6}" srcOrd="1"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CCA4DEE7-1C5D-4656-BAC9-43CDC880EEA5}" type="presParOf" srcId="{761BB028-E7CD-4D36-B819-14D7D6495813}" destId="{92F357D8-94A1-42E9-BA29-FC842B69F19B}" srcOrd="2"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510"/>
          <a:ext cx="9217025" cy="1193517"/>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1038" y="269051"/>
          <a:ext cx="656434" cy="65643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78512" y="510"/>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REC Schedule 23, 10.1: </a:t>
          </a:r>
          <a:r>
            <a:rPr lang="en-GB" sz="1400" i="1" kern="1200">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kern="1200">
            <a:latin typeface="Arial" panose="020B0604020202020204" pitchFamily="34" charset="0"/>
            <a:cs typeface="Arial" panose="020B0604020202020204" pitchFamily="34" charset="0"/>
          </a:endParaRPr>
        </a:p>
      </dsp:txBody>
      <dsp:txXfrm>
        <a:off x="1378512" y="510"/>
        <a:ext cx="7838512" cy="1193517"/>
      </dsp:txXfrm>
    </dsp:sp>
    <dsp:sp modelId="{4931FBC0-56C2-437A-91A2-88EFCC116538}">
      <dsp:nvSpPr>
        <dsp:cNvPr id="0" name=""/>
        <dsp:cNvSpPr/>
      </dsp:nvSpPr>
      <dsp:spPr>
        <a:xfrm>
          <a:off x="0" y="1492406"/>
          <a:ext cx="9217025" cy="119351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1038" y="1760947"/>
          <a:ext cx="656434" cy="6564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78512" y="1492406"/>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kern="1200">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kern="1200">
            <a:latin typeface="Arial" panose="020B0604020202020204" pitchFamily="34" charset="0"/>
            <a:cs typeface="Arial" panose="020B0604020202020204" pitchFamily="34" charset="0"/>
          </a:endParaRPr>
        </a:p>
      </dsp:txBody>
      <dsp:txXfrm>
        <a:off x="1378512" y="1492406"/>
        <a:ext cx="7838512" cy="1193517"/>
      </dsp:txXfrm>
    </dsp:sp>
    <dsp:sp modelId="{405464A4-10C2-4DE2-941E-8BCC92B0F1AE}">
      <dsp:nvSpPr>
        <dsp:cNvPr id="0" name=""/>
        <dsp:cNvSpPr/>
      </dsp:nvSpPr>
      <dsp:spPr>
        <a:xfrm>
          <a:off x="0" y="2984302"/>
          <a:ext cx="9217025" cy="1193517"/>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1038" y="3252844"/>
          <a:ext cx="656434" cy="65643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78512" y="2984302"/>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In summary: Annulments can </a:t>
          </a:r>
          <a:r>
            <a:rPr lang="en-GB" sz="1400" b="1" u="sng" kern="1200">
              <a:latin typeface="Arial" panose="020B0604020202020204" pitchFamily="34" charset="0"/>
              <a:cs typeface="Arial" panose="020B0604020202020204" pitchFamily="34" charset="0"/>
            </a:rPr>
            <a:t>only</a:t>
          </a:r>
          <a:r>
            <a:rPr lang="en-GB" sz="1400" kern="12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kern="1200">
            <a:latin typeface="Arial" panose="020B0604020202020204" pitchFamily="34" charset="0"/>
            <a:cs typeface="Arial" panose="020B0604020202020204" pitchFamily="34" charset="0"/>
          </a:endParaRPr>
        </a:p>
      </dsp:txBody>
      <dsp:txXfrm>
        <a:off x="1378512" y="2984302"/>
        <a:ext cx="7838512" cy="1193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3791"/>
          <a:ext cx="9217025" cy="1195654"/>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1685" y="272813"/>
          <a:ext cx="658252" cy="65760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81623" y="3791"/>
          <a:ext cx="7781270" cy="1196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664" tIns="126664" rIns="126664" bIns="12666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REC Schedule 23, 10.2: </a:t>
          </a:r>
          <a:r>
            <a:rPr lang="en-GB" sz="1400" i="1" kern="1200">
              <a:latin typeface="Arial"/>
              <a:cs typeface="Arial"/>
            </a:rPr>
            <a:t>‘A Losing Supplier which submits an Annulment Request must retain (for at least 1 year) evidence of the reason for the Annulment Request.</a:t>
          </a:r>
          <a:endParaRPr lang="en-US" sz="1400" kern="1200">
            <a:latin typeface="Arial"/>
            <a:cs typeface="Arial"/>
          </a:endParaRPr>
        </a:p>
      </dsp:txBody>
      <dsp:txXfrm>
        <a:off x="1381623" y="3791"/>
        <a:ext cx="7781270" cy="1196822"/>
      </dsp:txXfrm>
    </dsp:sp>
    <dsp:sp modelId="{4931FBC0-56C2-437A-91A2-88EFCC116538}">
      <dsp:nvSpPr>
        <dsp:cNvPr id="0" name=""/>
        <dsp:cNvSpPr/>
      </dsp:nvSpPr>
      <dsp:spPr>
        <a:xfrm>
          <a:off x="0" y="1490753"/>
          <a:ext cx="9217025" cy="119565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1685" y="1759775"/>
          <a:ext cx="658252" cy="6576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81623" y="1490753"/>
          <a:ext cx="7781270" cy="1196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664" tIns="126664" rIns="126664" bIns="126664" numCol="1" spcCol="1270" anchor="ctr" anchorCtr="0">
          <a:noAutofit/>
        </a:bodyPr>
        <a:lstStyle/>
        <a:p>
          <a:pPr marL="0" lvl="0" indent="0" algn="l" defTabSz="622300">
            <a:lnSpc>
              <a:spcPct val="100000"/>
            </a:lnSpc>
            <a:spcBef>
              <a:spcPct val="0"/>
            </a:spcBef>
            <a:spcAft>
              <a:spcPct val="35000"/>
            </a:spcAft>
            <a:buNone/>
          </a:pPr>
          <a:r>
            <a:rPr lang="en-GB" sz="1400" kern="1200">
              <a:solidFill>
                <a:schemeClr val="tx1"/>
              </a:solidFill>
              <a:latin typeface="Arial"/>
              <a:cs typeface="Arial"/>
            </a:rPr>
            <a:t>Standard Licence Conditions for Electricity and Gas Suppliers, Condition </a:t>
          </a:r>
          <a:r>
            <a:rPr lang="en-GB" sz="1400" i="0" kern="1200">
              <a:solidFill>
                <a:schemeClr val="tx1"/>
              </a:solidFill>
              <a:latin typeface="Arial"/>
              <a:cs typeface="Arial"/>
            </a:rPr>
            <a:t>14.10 requires:  </a:t>
          </a:r>
          <a:r>
            <a:rPr lang="en-GB" sz="1400" i="1" kern="1200">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kern="1200">
            <a:latin typeface="Arial"/>
            <a:cs typeface="Arial"/>
          </a:endParaRPr>
        </a:p>
      </dsp:txBody>
      <dsp:txXfrm>
        <a:off x="1381623" y="1490753"/>
        <a:ext cx="7781270" cy="1196822"/>
      </dsp:txXfrm>
    </dsp:sp>
    <dsp:sp modelId="{405464A4-10C2-4DE2-941E-8BCC92B0F1AE}">
      <dsp:nvSpPr>
        <dsp:cNvPr id="0" name=""/>
        <dsp:cNvSpPr/>
      </dsp:nvSpPr>
      <dsp:spPr>
        <a:xfrm>
          <a:off x="0" y="2977715"/>
          <a:ext cx="9217025" cy="1195654"/>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1685" y="3246737"/>
          <a:ext cx="658252" cy="65760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81623" y="2977715"/>
          <a:ext cx="7781270" cy="1196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664" tIns="126664" rIns="126664" bIns="126664"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evidenc</a:t>
          </a:r>
          <a:r>
            <a:rPr lang="en-US" sz="1400" kern="1200">
              <a:solidFill>
                <a:schemeClr val="tx1"/>
              </a:solidFill>
              <a:latin typeface="Arial"/>
              <a:cs typeface="Arial"/>
            </a:rPr>
            <a:t>e to validate the appropriateness of the Annulment.</a:t>
          </a:r>
          <a:endParaRPr lang="en-US" sz="1400" strike="sngStrike" kern="1200">
            <a:solidFill>
              <a:schemeClr val="tx1"/>
            </a:solidFill>
            <a:latin typeface="Arial"/>
            <a:cs typeface="Arial"/>
          </a:endParaRPr>
        </a:p>
      </dsp:txBody>
      <dsp:txXfrm>
        <a:off x="1381623" y="2977715"/>
        <a:ext cx="7781270" cy="11968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4110"/>
          <a:ext cx="9742487" cy="900509"/>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272404" y="206725"/>
          <a:ext cx="495764" cy="49528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040572" y="4110"/>
          <a:ext cx="8670396"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6.1: </a:t>
          </a:r>
          <a:r>
            <a:rPr lang="en-GB" sz="1400" i="1" kern="1200">
              <a:solidFill>
                <a:srgbClr val="000000"/>
              </a:solidFill>
              <a:latin typeface="Arial"/>
              <a:cs typeface="Arial"/>
            </a:rPr>
            <a:t>‘A Losing Supplier may only raise an Objection where it is permitted to do so in accordance with its Energy Supply Licence</a:t>
          </a:r>
          <a:r>
            <a:rPr lang="en-GB" sz="1400" i="1" kern="1200">
              <a:latin typeface="Arial"/>
              <a:cs typeface="Arial"/>
            </a:rPr>
            <a:t>.’</a:t>
          </a:r>
          <a:endParaRPr lang="en-US" sz="1400" kern="1200">
            <a:latin typeface="Arial"/>
            <a:cs typeface="Arial"/>
          </a:endParaRPr>
        </a:p>
      </dsp:txBody>
      <dsp:txXfrm>
        <a:off x="1040572" y="4110"/>
        <a:ext cx="8670396" cy="956791"/>
      </dsp:txXfrm>
    </dsp:sp>
    <dsp:sp modelId="{4931FBC0-56C2-437A-91A2-88EFCC116538}">
      <dsp:nvSpPr>
        <dsp:cNvPr id="0" name=""/>
        <dsp:cNvSpPr/>
      </dsp:nvSpPr>
      <dsp:spPr>
        <a:xfrm>
          <a:off x="0" y="1200099"/>
          <a:ext cx="9742487" cy="90050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272404" y="1402714"/>
          <a:ext cx="495764" cy="49528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040572" y="1161981"/>
          <a:ext cx="8670396"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Standard Licence Conditions for Electricity and Gas Suppliers, Condition 14.2(a) allows the use of Objections where for a Non-Domestic Customer: </a:t>
          </a:r>
          <a:r>
            <a:rPr lang="en-GB" sz="1400" i="1" kern="1200">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sp:txBody>
      <dsp:txXfrm>
        <a:off x="1040572" y="1161981"/>
        <a:ext cx="8670396" cy="956791"/>
      </dsp:txXfrm>
    </dsp:sp>
    <dsp:sp modelId="{C89FD829-5D7F-4558-888E-4777624A23F7}">
      <dsp:nvSpPr>
        <dsp:cNvPr id="0" name=""/>
        <dsp:cNvSpPr/>
      </dsp:nvSpPr>
      <dsp:spPr>
        <a:xfrm>
          <a:off x="0" y="2396088"/>
          <a:ext cx="9742487" cy="90050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EFD3C-31C8-4CBE-88A7-FCEBE7B61A77}">
      <dsp:nvSpPr>
        <dsp:cNvPr id="0" name=""/>
        <dsp:cNvSpPr/>
      </dsp:nvSpPr>
      <dsp:spPr>
        <a:xfrm>
          <a:off x="272404" y="2598703"/>
          <a:ext cx="495764" cy="49528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E89107-38C7-41AB-9BF5-D6D3C69AD3F4}">
      <dsp:nvSpPr>
        <dsp:cNvPr id="0" name=""/>
        <dsp:cNvSpPr/>
      </dsp:nvSpPr>
      <dsp:spPr>
        <a:xfrm>
          <a:off x="1040572" y="2396088"/>
          <a:ext cx="8670396"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rtl="0">
            <a:lnSpc>
              <a:spcPct val="100000"/>
            </a:lnSpc>
            <a:spcBef>
              <a:spcPct val="0"/>
            </a:spcBef>
            <a:spcAft>
              <a:spcPct val="35000"/>
            </a:spcAft>
            <a:buNone/>
          </a:pPr>
          <a:r>
            <a:rPr lang="en-GB" sz="1400" kern="1200">
              <a:latin typeface="Arial"/>
              <a:cs typeface="Arial"/>
            </a:rPr>
            <a:t>Standard Licence Conditions for Electricity and Gas Suppliers, Condition 14.4 (a) allows the use of Objections where for a Domestic Customers: </a:t>
          </a:r>
          <a:r>
            <a:rPr lang="en-GB" sz="1400" i="1" kern="1200">
              <a:latin typeface="Arial"/>
              <a:cs typeface="Arial"/>
            </a:rPr>
            <a:t>‘subject to paragraphs 14.5 and 14.7, if at the time the request is made Outstanding Charges are due to the licensee from that Domestic Customer’</a:t>
          </a:r>
        </a:p>
      </dsp:txBody>
      <dsp:txXfrm>
        <a:off x="1040572" y="2396088"/>
        <a:ext cx="8670396" cy="956791"/>
      </dsp:txXfrm>
    </dsp:sp>
    <dsp:sp modelId="{405464A4-10C2-4DE2-941E-8BCC92B0F1AE}">
      <dsp:nvSpPr>
        <dsp:cNvPr id="0" name=""/>
        <dsp:cNvSpPr/>
      </dsp:nvSpPr>
      <dsp:spPr>
        <a:xfrm>
          <a:off x="0" y="3592077"/>
          <a:ext cx="9742487" cy="900509"/>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272404" y="3794692"/>
          <a:ext cx="495764" cy="49528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040572" y="3563488"/>
          <a:ext cx="8670396"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In summary: Objections can </a:t>
          </a:r>
          <a:r>
            <a:rPr lang="en-GB" sz="1400" b="1" u="sng" kern="1200">
              <a:latin typeface="Arial"/>
              <a:cs typeface="Arial"/>
            </a:rPr>
            <a:t>only</a:t>
          </a:r>
          <a:r>
            <a:rPr lang="en-GB" sz="1400" kern="1200">
              <a:latin typeface="Arial"/>
              <a:cs typeface="Arial"/>
            </a:rPr>
            <a:t> be used when:</a:t>
          </a:r>
        </a:p>
        <a:p>
          <a:pPr marL="0" lvl="0" indent="0" algn="l" defTabSz="622300">
            <a:lnSpc>
              <a:spcPct val="100000"/>
            </a:lnSpc>
            <a:spcBef>
              <a:spcPct val="0"/>
            </a:spcBef>
            <a:spcAft>
              <a:spcPct val="35000"/>
            </a:spcAft>
            <a:buNone/>
          </a:pPr>
          <a:r>
            <a:rPr lang="en-GB" sz="1200" kern="1200">
              <a:latin typeface="Arial"/>
              <a:cs typeface="Arial"/>
            </a:rPr>
            <a:t>the Losing Supplier has a contract with a customer, the terms of which allows them to object; or</a:t>
          </a:r>
        </a:p>
        <a:p>
          <a:pPr marL="0" lvl="0" indent="0" algn="l" defTabSz="622300">
            <a:lnSpc>
              <a:spcPct val="100000"/>
            </a:lnSpc>
            <a:spcBef>
              <a:spcPct val="0"/>
            </a:spcBef>
            <a:spcAft>
              <a:spcPct val="35000"/>
            </a:spcAft>
            <a:buNone/>
          </a:pPr>
          <a:r>
            <a:rPr lang="en-GB" sz="1200" kern="120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kern="1200">
            <a:latin typeface="Arial"/>
            <a:cs typeface="Arial"/>
          </a:endParaRPr>
        </a:p>
      </dsp:txBody>
      <dsp:txXfrm>
        <a:off x="1040572" y="3563488"/>
        <a:ext cx="8670396" cy="9567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639806"/>
          <a:ext cx="9217025" cy="1292670"/>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91032" y="930657"/>
          <a:ext cx="710968" cy="71096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493034" y="639806"/>
          <a:ext cx="7723990" cy="129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08" tIns="136808" rIns="136808" bIns="136808"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6.3: </a:t>
          </a:r>
          <a:r>
            <a:rPr lang="en-GB" sz="1400" i="1" kern="1200">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kern="1200">
              <a:latin typeface="Arial"/>
              <a:cs typeface="Arial"/>
            </a:rPr>
            <a:t>.’</a:t>
          </a:r>
          <a:endParaRPr lang="en-US" sz="1400" kern="1200">
            <a:latin typeface="Arial" panose="020B0604020202020204" pitchFamily="34" charset="0"/>
            <a:cs typeface="Arial" panose="020B0604020202020204" pitchFamily="34" charset="0"/>
          </a:endParaRPr>
        </a:p>
      </dsp:txBody>
      <dsp:txXfrm>
        <a:off x="1493034" y="639806"/>
        <a:ext cx="7723990" cy="1292670"/>
      </dsp:txXfrm>
    </dsp:sp>
    <dsp:sp modelId="{405464A4-10C2-4DE2-941E-8BCC92B0F1AE}">
      <dsp:nvSpPr>
        <dsp:cNvPr id="0" name=""/>
        <dsp:cNvSpPr/>
      </dsp:nvSpPr>
      <dsp:spPr>
        <a:xfrm>
          <a:off x="0" y="2245852"/>
          <a:ext cx="9217025" cy="1292670"/>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91032" y="2536703"/>
          <a:ext cx="710968" cy="71096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493034" y="2245852"/>
          <a:ext cx="7723990" cy="129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08" tIns="136808" rIns="136808" bIns="136808"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a:t>
          </a:r>
          <a:r>
            <a:rPr lang="en-US" sz="1400" kern="1200">
              <a:solidFill>
                <a:schemeClr val="tx1"/>
              </a:solidFill>
              <a:latin typeface="Arial"/>
              <a:cs typeface="Arial"/>
            </a:rPr>
            <a:t>ce to validate the appropriateness of the Objection.</a:t>
          </a:r>
          <a:endParaRPr lang="en-US" sz="1400" strike="sngStrike" kern="1200">
            <a:solidFill>
              <a:schemeClr val="tx1"/>
            </a:solidFill>
            <a:latin typeface="Arial"/>
            <a:cs typeface="Arial"/>
          </a:endParaRPr>
        </a:p>
      </dsp:txBody>
      <dsp:txXfrm>
        <a:off x="1493034" y="2245852"/>
        <a:ext cx="7723990" cy="129267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21/07/2023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21/07/2023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assaferegister.co.uk/"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The purpose of the presentation is to engage with parties in regards to the customer journey to achieving a gas supply disconnection and the appropriate steps that should be taken to support this.</a:t>
            </a:r>
          </a:p>
          <a:p>
            <a:r>
              <a:rPr lang="en-GB" sz="1800" dirty="0">
                <a:effectLst/>
                <a:latin typeface="Calibri" panose="020F0502020204030204" pitchFamily="34" charset="0"/>
                <a:ea typeface="Calibri" panose="020F0502020204030204" pitchFamily="34" charset="0"/>
              </a:rPr>
              <a:t> </a:t>
            </a:r>
          </a:p>
          <a:p>
            <a:endParaRPr lang="en-GB" dirty="0"/>
          </a:p>
        </p:txBody>
      </p:sp>
      <p:sp>
        <p:nvSpPr>
          <p:cNvPr id="4" name="Slide Number Placeholder 3"/>
          <p:cNvSpPr>
            <a:spLocks noGrp="1"/>
          </p:cNvSpPr>
          <p:nvPr>
            <p:ph type="sldNum" sz="quarter" idx="5"/>
          </p:nvPr>
        </p:nvSpPr>
        <p:spPr/>
        <p:txBody>
          <a:bodyPr/>
          <a:lstStyle/>
          <a:p>
            <a:fld id="{11D17E21-35FD-4141-BCC2-028AA084AC23}" type="slidenum">
              <a:rPr lang="en-GB" smtClean="0"/>
              <a:t>24</a:t>
            </a:fld>
            <a:endParaRPr lang="en-GB"/>
          </a:p>
        </p:txBody>
      </p:sp>
    </p:spTree>
    <p:extLst>
      <p:ext uri="{BB962C8B-B14F-4D97-AF65-F5344CB8AC3E}">
        <p14:creationId xmlns:p14="http://schemas.microsoft.com/office/powerpoint/2010/main" val="3566948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rial" panose="020B0604020202020204" pitchFamily="34" charset="0"/>
                <a:ea typeface="Calibri" panose="020F0502020204030204" pitchFamily="34" charset="0"/>
              </a:rPr>
              <a:t>Step 1:</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Disconnection of the internal pipework (outlet</a:t>
            </a:r>
            <a:r>
              <a:rPr lang="en-GB" sz="1800" dirty="0">
                <a:effectLst/>
                <a:latin typeface="Arial" panose="020B0604020202020204" pitchFamily="34" charset="0"/>
                <a:ea typeface="Calibri" panose="020F0502020204030204" pitchFamily="34" charset="0"/>
              </a:rPr>
              <a:t>). The customer must organise this via their Gas Safe engineer. </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Always direct people to the </a:t>
            </a:r>
            <a:r>
              <a:rPr lang="en-GB" sz="1800" u="sng" dirty="0">
                <a:solidFill>
                  <a:srgbClr val="0000FF"/>
                </a:solidFill>
                <a:effectLst/>
                <a:latin typeface="Calibri" panose="020F0502020204030204" pitchFamily="34" charset="0"/>
                <a:ea typeface="Calibri" panose="020F0502020204030204" pitchFamily="34" charset="0"/>
                <a:hlinkClick r:id="rId3"/>
              </a:rPr>
              <a:t>Gas Safe Register - The Official List of Gas Safe Registered Businesses - Gas Safe Register has replaced CORGI registration. Don't cut corners, only use a Gas Safe registered engineer.</a:t>
            </a:r>
            <a:endParaRPr lang="en-GB" sz="1800" dirty="0">
              <a:effectLst/>
              <a:latin typeface="Calibri" panose="020F0502020204030204" pitchFamily="34" charset="0"/>
              <a:ea typeface="Calibri" panose="020F0502020204030204" pitchFamily="34" charset="0"/>
            </a:endParaRPr>
          </a:p>
          <a:p>
            <a:endParaRPr lang="en-GB" sz="1800" b="1" dirty="0">
              <a:effectLst/>
              <a:latin typeface="Arial" panose="020B0604020202020204" pitchFamily="34" charset="0"/>
              <a:ea typeface="Calibri" panose="020F0502020204030204" pitchFamily="34" charset="0"/>
            </a:endParaRPr>
          </a:p>
          <a:p>
            <a:r>
              <a:rPr lang="en-GB" sz="1800" b="1" dirty="0">
                <a:effectLst/>
                <a:latin typeface="Arial" panose="020B0604020202020204" pitchFamily="34" charset="0"/>
                <a:ea typeface="Calibri" panose="020F0502020204030204" pitchFamily="34" charset="0"/>
              </a:rPr>
              <a:t>Step 2</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Meter disconnection &amp; removal.</a:t>
            </a:r>
            <a:r>
              <a:rPr lang="en-GB" sz="1800" dirty="0">
                <a:effectLst/>
                <a:latin typeface="Arial" panose="020B0604020202020204" pitchFamily="34" charset="0"/>
                <a:ea typeface="Calibri" panose="020F0502020204030204" pitchFamily="34" charset="0"/>
              </a:rPr>
              <a:t> The customer must organise the removal of the meter via their gas supplier. The meter </a:t>
            </a:r>
            <a:r>
              <a:rPr lang="en-GB" sz="1800" b="1" dirty="0">
                <a:effectLst/>
                <a:latin typeface="Arial" panose="020B0604020202020204" pitchFamily="34" charset="0"/>
                <a:ea typeface="Calibri" panose="020F0502020204030204" pitchFamily="34" charset="0"/>
              </a:rPr>
              <a:t>must</a:t>
            </a:r>
            <a:r>
              <a:rPr lang="en-GB" sz="1800" dirty="0">
                <a:effectLst/>
                <a:latin typeface="Arial" panose="020B0604020202020204" pitchFamily="34" charset="0"/>
                <a:ea typeface="Calibri" panose="020F0502020204030204" pitchFamily="34" charset="0"/>
              </a:rPr>
              <a:t> be removed prior to the disconnection of the service pipe. </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If the customer is not doing any works that affect the DNs pipework, then the customer can leave the service capped at the ECV. The Gas Safety (Installation &amp; Use) Regulations 1998 (paragraph 16(3)(b)) process will be triggered if a new meter is not fitted within 9 months from the meter removal. </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If the customer is doing works that affect the pipe, they must contact the DN (or GIRS accredited company) to organise a service disconnection.</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b="1" dirty="0">
                <a:effectLst/>
                <a:latin typeface="Arial" panose="020B0604020202020204" pitchFamily="34" charset="0"/>
                <a:ea typeface="Calibri" panose="020F0502020204030204" pitchFamily="34" charset="0"/>
              </a:rPr>
              <a:t>Step 3: Disconnection of the service. </a:t>
            </a:r>
            <a:r>
              <a:rPr lang="en-GB" sz="1800" dirty="0">
                <a:effectLst/>
                <a:latin typeface="Arial" panose="020B0604020202020204" pitchFamily="34" charset="0"/>
                <a:ea typeface="Calibri" panose="020F0502020204030204" pitchFamily="34" charset="0"/>
              </a:rPr>
              <a:t>These are chargeable works. The customer must apply for a quote. The meter must be removed before the service disconnection. </a:t>
            </a:r>
            <a:endParaRPr lang="en-GB" sz="1800" dirty="0">
              <a:effectLst/>
              <a:latin typeface="Calibri" panose="020F050202020403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b="1" dirty="0">
                <a:effectLst/>
                <a:latin typeface="Arial" panose="020B0604020202020204" pitchFamily="34" charset="0"/>
                <a:ea typeface="Calibri" panose="020F0502020204030204" pitchFamily="34" charset="0"/>
              </a:rPr>
              <a:t>Step 4:</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Xoserve records updated. </a:t>
            </a:r>
            <a:r>
              <a:rPr lang="en-GB" sz="1800" dirty="0">
                <a:effectLst/>
                <a:latin typeface="Arial" panose="020B0604020202020204" pitchFamily="34" charset="0"/>
                <a:ea typeface="Calibri" panose="020F0502020204030204" pitchFamily="34" charset="0"/>
              </a:rPr>
              <a:t>Shipper to update meter removal and DN to update the status of the MPRN to DE (Dead). </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11D17E21-35FD-4141-BCC2-028AA084AC23}" type="slidenum">
              <a:rPr lang="en-GB" smtClean="0"/>
              <a:t>26</a:t>
            </a:fld>
            <a:endParaRPr lang="en-GB"/>
          </a:p>
        </p:txBody>
      </p:sp>
    </p:spTree>
    <p:extLst>
      <p:ext uri="{BB962C8B-B14F-4D97-AF65-F5344CB8AC3E}">
        <p14:creationId xmlns:p14="http://schemas.microsoft.com/office/powerpoint/2010/main" val="3326984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94152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284812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65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6336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1847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6816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9729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141778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958316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33041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2593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8236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6555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0794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124647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9006595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8415477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3210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501642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776571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571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2635607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14488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874486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298576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390386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034030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33837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5957188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716046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0843683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98472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62711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361507" y="6109801"/>
            <a:ext cx="10313994" cy="661044"/>
          </a:xfrm>
          <a:prstGeom prst="rect">
            <a:avLst/>
          </a:prstGeom>
          <a:solidFill>
            <a:srgbClr val="68A495"/>
          </a:solidFill>
          <a:ln w="12700" cap="flat" cmpd="sng" algn="ctr">
            <a:noFill/>
            <a:prstDash val="solid"/>
            <a:miter lim="800000"/>
          </a:ln>
          <a:effectLst/>
        </p:spPr>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white"/>
                </a:solidFill>
                <a:effectLst/>
                <a:uLnTx/>
                <a:uFillTx/>
                <a:latin typeface="Roboto Slab"/>
                <a:ea typeface="+mn-ea"/>
                <a:cs typeface="+mn-cs"/>
              </a:rPr>
              <a:t>PAB Members are invited to take the following action:</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prstClr val="white"/>
              </a:solidFill>
              <a:effectLst/>
              <a:uLnTx/>
              <a:uFillTx/>
              <a:latin typeface="Roboto Slab"/>
              <a:ea typeface="+mn-ea"/>
              <a:cs typeface="+mn-cs"/>
            </a:endParaRPr>
          </a:p>
        </p:txBody>
      </p:sp>
    </p:spTree>
    <p:extLst>
      <p:ext uri="{BB962C8B-B14F-4D97-AF65-F5344CB8AC3E}">
        <p14:creationId xmlns:p14="http://schemas.microsoft.com/office/powerpoint/2010/main" val="2000819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32179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12273176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979657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4303016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96085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5565875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21/07/2023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3394-2F07-3950-DD15-53B80074EC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825929C-7AAE-490F-53E1-5B5ABE451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F1CDEDB-96E9-A726-1F50-AFCB457BB80B}"/>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5" name="Footer Placeholder 4">
            <a:extLst>
              <a:ext uri="{FF2B5EF4-FFF2-40B4-BE49-F238E27FC236}">
                <a16:creationId xmlns:a16="http://schemas.microsoft.com/office/drawing/2014/main" id="{847BCB00-DA2F-0E9A-F177-DF9D32E8F7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F61393-F121-7659-DE5D-74051B1EB217}"/>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2588936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1AC43-5E7A-B5B1-FE95-AD5F2BC9AC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7702CA-7ACD-B7AA-55F1-07D32D0FE6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1DAD2B-D595-BDF1-4D6D-9EA789948BF1}"/>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5" name="Footer Placeholder 4">
            <a:extLst>
              <a:ext uri="{FF2B5EF4-FFF2-40B4-BE49-F238E27FC236}">
                <a16:creationId xmlns:a16="http://schemas.microsoft.com/office/drawing/2014/main" id="{AE601A07-CFD7-5983-C9C3-DD87D84BF8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E5F466-A9C0-B361-C13D-2D0C23824537}"/>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7262217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00DDC-684C-1FF5-685E-E457A9AB1E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1FEE0B3-350A-A3DC-4FC9-95F418DA7F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554A8F-7E4F-6F5B-7C00-0E559B8C68EE}"/>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5" name="Footer Placeholder 4">
            <a:extLst>
              <a:ext uri="{FF2B5EF4-FFF2-40B4-BE49-F238E27FC236}">
                <a16:creationId xmlns:a16="http://schemas.microsoft.com/office/drawing/2014/main" id="{A8C744F9-E6B1-7CF1-BF69-F0C8EEAA65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EE753-EF16-3653-81DA-14C932A30CAA}"/>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6975799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BE0B-C891-0442-063B-B80A85C3CB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0A4943-5B0C-9797-F774-AB1EF07445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9EF4DB-8BCA-60F2-DEBD-0F272BBA61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3341BDD-89C4-012D-E7DE-158575060419}"/>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6" name="Footer Placeholder 5">
            <a:extLst>
              <a:ext uri="{FF2B5EF4-FFF2-40B4-BE49-F238E27FC236}">
                <a16:creationId xmlns:a16="http://schemas.microsoft.com/office/drawing/2014/main" id="{00B45B81-3DD1-7487-BA60-CE91C9BCF7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A510D8-A58F-68A2-53F7-EB9311E1BC32}"/>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428530573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E6B56-F8C4-D18D-4A44-AF279C323B9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B2C1B3-E696-29AF-8B6C-F7062D3C6C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001283-3530-04A2-D9DE-0BD397D3B8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0C1FE0-F855-51CD-C506-35E78D5BDD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93B32F-7E3B-CC37-77CF-F9F76A7FF5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E74F84E-F1D7-9E73-03D7-8FDF7B3E53E1}"/>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8" name="Footer Placeholder 7">
            <a:extLst>
              <a:ext uri="{FF2B5EF4-FFF2-40B4-BE49-F238E27FC236}">
                <a16:creationId xmlns:a16="http://schemas.microsoft.com/office/drawing/2014/main" id="{ABD04626-9819-4019-7819-AF2F9BA3E6B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8D78E9-8F60-0E67-4692-667B001AC3BD}"/>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29659114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4C2AC-7B05-8D6D-1758-F9BB788C0E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874A1C-B443-F8E0-AD3E-2788198E64D9}"/>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4" name="Footer Placeholder 3">
            <a:extLst>
              <a:ext uri="{FF2B5EF4-FFF2-40B4-BE49-F238E27FC236}">
                <a16:creationId xmlns:a16="http://schemas.microsoft.com/office/drawing/2014/main" id="{CD8A2E49-CA02-4250-0151-156F95991A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B82E20C-7582-03B3-7723-C4470591375D}"/>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10828841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FC6203-FB51-09E9-EF28-E2FF4AB9B44B}"/>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3" name="Footer Placeholder 2">
            <a:extLst>
              <a:ext uri="{FF2B5EF4-FFF2-40B4-BE49-F238E27FC236}">
                <a16:creationId xmlns:a16="http://schemas.microsoft.com/office/drawing/2014/main" id="{3E295B8A-24E0-B8A8-CF68-EAB4799116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5AAEB45-34C2-E1CA-97C9-5ED00B7A513B}"/>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0766748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26DC-4315-D816-B424-EF03F24496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B29CEC-B5E7-9AA2-A10E-F0D2E4399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C7A5849-C97E-74AE-7CC9-E7FE44CD56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D023EF-23EA-B9B1-7682-7B6E2DDE6A71}"/>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6" name="Footer Placeholder 5">
            <a:extLst>
              <a:ext uri="{FF2B5EF4-FFF2-40B4-BE49-F238E27FC236}">
                <a16:creationId xmlns:a16="http://schemas.microsoft.com/office/drawing/2014/main" id="{60BC6BA2-994D-3942-D453-60B0399FF1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EE7438-52FB-EB16-C435-3C32F0A75726}"/>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8794297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1666-B989-FDBC-41E2-9C49F42162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955CA0-D95F-BBC0-4A47-8C219A7B5E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F2A25C-F32E-8673-FD69-64F56E6E0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E3CD99-AEC3-E13D-78A8-B39689C1A273}"/>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6" name="Footer Placeholder 5">
            <a:extLst>
              <a:ext uri="{FF2B5EF4-FFF2-40B4-BE49-F238E27FC236}">
                <a16:creationId xmlns:a16="http://schemas.microsoft.com/office/drawing/2014/main" id="{644CEBE8-C2F6-ED08-F77D-2CAC04BE3F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4D0A54-4994-DA4A-2068-D9DE2BFFEDD3}"/>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27126171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92A7-4BE5-FD32-A62B-F24AA71D3D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7F1884-FDDE-3042-0BB5-6991F60AD2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67C474-3FA2-DD73-4AE6-E409F4533660}"/>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5" name="Footer Placeholder 4">
            <a:extLst>
              <a:ext uri="{FF2B5EF4-FFF2-40B4-BE49-F238E27FC236}">
                <a16:creationId xmlns:a16="http://schemas.microsoft.com/office/drawing/2014/main" id="{DF576C7E-7B0B-2692-B1F7-A7C1434494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3B5714-4F3B-5617-4534-00AD152C1E41}"/>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9579518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A7F174-9CC6-398A-6F9F-266A1C4152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1E0A03-C26B-1C56-8B31-1A48D8E7D6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6D35D4-CECF-5BF6-25B2-1DC40BD3D2E1}"/>
              </a:ext>
            </a:extLst>
          </p:cNvPr>
          <p:cNvSpPr>
            <a:spLocks noGrp="1"/>
          </p:cNvSpPr>
          <p:nvPr>
            <p:ph type="dt" sz="half" idx="10"/>
          </p:nvPr>
        </p:nvSpPr>
        <p:spPr/>
        <p:txBody>
          <a:bodyPr/>
          <a:lstStyle/>
          <a:p>
            <a:fld id="{C972ED7E-5D49-436E-A782-E394A2DB1CCE}" type="datetimeFigureOut">
              <a:rPr lang="en-GB" smtClean="0"/>
              <a:t>21/07/2023</a:t>
            </a:fld>
            <a:endParaRPr lang="en-GB"/>
          </a:p>
        </p:txBody>
      </p:sp>
      <p:sp>
        <p:nvSpPr>
          <p:cNvPr id="5" name="Footer Placeholder 4">
            <a:extLst>
              <a:ext uri="{FF2B5EF4-FFF2-40B4-BE49-F238E27FC236}">
                <a16:creationId xmlns:a16="http://schemas.microsoft.com/office/drawing/2014/main" id="{2CBCF784-81F1-2958-0539-08255BFA35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096B84-E787-8823-4757-F248C4767FFB}"/>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4263260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8036-D32E-0D88-4B08-5FEDF6AB8A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F2FDF2-B06D-26F9-5739-04EAEEABA2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CCD4BEF-2349-4C2F-8401-9F6E4C44394E}"/>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5" name="Footer Placeholder 4">
            <a:extLst>
              <a:ext uri="{FF2B5EF4-FFF2-40B4-BE49-F238E27FC236}">
                <a16:creationId xmlns:a16="http://schemas.microsoft.com/office/drawing/2014/main" id="{1CC7CCCF-EEC4-5BD9-E744-CB70BF5DF0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1C1E33-2866-DA0F-F21C-D26C3BF3C161}"/>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29495674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AC6E-6299-2043-1788-5814DF49FB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342480-D988-C97D-CB77-12426C9D06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EE5C22-D853-C47E-9420-84CD9C4EC1F2}"/>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5" name="Footer Placeholder 4">
            <a:extLst>
              <a:ext uri="{FF2B5EF4-FFF2-40B4-BE49-F238E27FC236}">
                <a16:creationId xmlns:a16="http://schemas.microsoft.com/office/drawing/2014/main" id="{CD0F78B4-2905-C794-CE9E-54DC7295D4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2E3B1A-21E0-8AF5-EE4B-649B5A3744E5}"/>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27865818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295E2-FE2E-6C35-5833-876F4ECF81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79713F3-D217-1CAD-9A64-EC545D16E6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C4EF10-A053-A7FC-99C9-14677B57FCD0}"/>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5" name="Footer Placeholder 4">
            <a:extLst>
              <a:ext uri="{FF2B5EF4-FFF2-40B4-BE49-F238E27FC236}">
                <a16:creationId xmlns:a16="http://schemas.microsoft.com/office/drawing/2014/main" id="{42FE084A-05A1-9340-D182-DE084952FB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515A6D-9722-3C72-951F-0BF59A5E7EB4}"/>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238374850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3BC7-2B08-AC46-930E-F24C5BFF47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C6BB69-3353-AD3F-CC27-8034D27E90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895E9D9-8D9D-EDB6-512A-E7ADEF4B1A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E0EE25-3168-CAE1-5920-432101D9B985}"/>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6" name="Footer Placeholder 5">
            <a:extLst>
              <a:ext uri="{FF2B5EF4-FFF2-40B4-BE49-F238E27FC236}">
                <a16:creationId xmlns:a16="http://schemas.microsoft.com/office/drawing/2014/main" id="{CC1D1D6B-061D-08FF-E57F-0E24766E13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A4FE5E-4EA9-D19D-2EE7-6182A7AC8CDC}"/>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161776252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9247-69A7-A1B0-0F0C-ECF53D91FAF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A58310-5084-792C-3F0B-9C2986D165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2C006B-A5D7-9D81-C4C5-C3C45D2D42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F64278-C817-C92A-340A-660FE7C959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93DAC0-D59D-F1B0-5F12-B40816490D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D31D2D9-1936-5822-6F1B-77B4328A8E3F}"/>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8" name="Footer Placeholder 7">
            <a:extLst>
              <a:ext uri="{FF2B5EF4-FFF2-40B4-BE49-F238E27FC236}">
                <a16:creationId xmlns:a16="http://schemas.microsoft.com/office/drawing/2014/main" id="{0F1AA3C4-9FFE-0EAB-BAE5-6B9C5993F8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12FFE9-20F2-4024-BB28-7960AF357D82}"/>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12127963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A7946-18C2-4750-4826-0F4B507384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0F3DCA8-4FA8-FCBD-0755-FC89BD277D5C}"/>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4" name="Footer Placeholder 3">
            <a:extLst>
              <a:ext uri="{FF2B5EF4-FFF2-40B4-BE49-F238E27FC236}">
                <a16:creationId xmlns:a16="http://schemas.microsoft.com/office/drawing/2014/main" id="{A3A90A81-CED3-EF7A-6CA9-D0B6BDED3A8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EF5B70-E2A9-2BC2-BD85-DAECF9DB1414}"/>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33780635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878261-F10B-A288-1E74-5E57826130CB}"/>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3" name="Footer Placeholder 2">
            <a:extLst>
              <a:ext uri="{FF2B5EF4-FFF2-40B4-BE49-F238E27FC236}">
                <a16:creationId xmlns:a16="http://schemas.microsoft.com/office/drawing/2014/main" id="{D1A0B14F-8DCA-0563-5E16-09C77C1566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0A885EE-9974-9C7E-4CA6-C08CAB2DBCA0}"/>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34424190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56E7-1672-9541-0301-FE674BED17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B1599D-9251-E00F-4429-C444D1F279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67B1764-722F-2C0F-C73D-E189CAAF01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8AD4D1-DE1D-039B-045F-92D020E9136B}"/>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6" name="Footer Placeholder 5">
            <a:extLst>
              <a:ext uri="{FF2B5EF4-FFF2-40B4-BE49-F238E27FC236}">
                <a16:creationId xmlns:a16="http://schemas.microsoft.com/office/drawing/2014/main" id="{5A106A98-2D8A-0FD3-9D87-2034BC07C0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B241EB-F8BA-2B35-DCAE-55C18A389B19}"/>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229875992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04E27-B80A-FFCC-C7CC-0E7ABCC15B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6C5426-FE13-4A61-75F7-6390321682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5DD29B-9CBA-B92C-CD1A-83B1E2618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E7493F-B07D-3FC2-6B1F-CEA5EE0BFD75}"/>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6" name="Footer Placeholder 5">
            <a:extLst>
              <a:ext uri="{FF2B5EF4-FFF2-40B4-BE49-F238E27FC236}">
                <a16:creationId xmlns:a16="http://schemas.microsoft.com/office/drawing/2014/main" id="{580F53FD-F4C0-CE47-62BC-71F8C4B53A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CB738E-2BF8-AEE6-B9DA-A84D49DA8DB3}"/>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10629810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C6196-2833-BB98-9374-0B3C07D988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9D756B-C875-DC64-457D-7CCAF65D06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9CF94B-F202-585D-6952-9A4087A90C80}"/>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5" name="Footer Placeholder 4">
            <a:extLst>
              <a:ext uri="{FF2B5EF4-FFF2-40B4-BE49-F238E27FC236}">
                <a16:creationId xmlns:a16="http://schemas.microsoft.com/office/drawing/2014/main" id="{991895A0-638A-F168-62ED-6B920DC107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F62874-CF4F-0A0D-E771-F564A0BB8ABB}"/>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19571873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53BF8C-3117-2811-8A30-BF2FDF7C39B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06A794-95D0-BCDA-1A99-92F6D856AA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8D8AEB-9ADC-AF79-F7F7-4565C984F7DB}"/>
              </a:ext>
            </a:extLst>
          </p:cNvPr>
          <p:cNvSpPr>
            <a:spLocks noGrp="1"/>
          </p:cNvSpPr>
          <p:nvPr>
            <p:ph type="dt" sz="half" idx="10"/>
          </p:nvPr>
        </p:nvSpPr>
        <p:spPr/>
        <p:txBody>
          <a:bodyPr/>
          <a:lstStyle/>
          <a:p>
            <a:fld id="{00737809-0AD6-4C9F-B37C-65BF394CED0F}" type="datetimeFigureOut">
              <a:rPr lang="en-GB" smtClean="0"/>
              <a:t>21/07/2023</a:t>
            </a:fld>
            <a:endParaRPr lang="en-GB"/>
          </a:p>
        </p:txBody>
      </p:sp>
      <p:sp>
        <p:nvSpPr>
          <p:cNvPr id="5" name="Footer Placeholder 4">
            <a:extLst>
              <a:ext uri="{FF2B5EF4-FFF2-40B4-BE49-F238E27FC236}">
                <a16:creationId xmlns:a16="http://schemas.microsoft.com/office/drawing/2014/main" id="{F9C70FD9-5E3F-8EDF-5085-B1F108113E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A0B013-0EB8-10F2-E022-7CC054EE3A5D}"/>
              </a:ext>
            </a:extLst>
          </p:cNvPr>
          <p:cNvSpPr>
            <a:spLocks noGrp="1"/>
          </p:cNvSpPr>
          <p:nvPr>
            <p:ph type="sldNum" sz="quarter" idx="12"/>
          </p:nvPr>
        </p:nvSpPr>
        <p:spPr/>
        <p:txBody>
          <a:bodyPr/>
          <a:lstStyle/>
          <a:p>
            <a:fld id="{15A2E28F-0FBC-4781-8B46-0D1CC36D6263}" type="slidenum">
              <a:rPr lang="en-GB" smtClean="0"/>
              <a:t>‹#›</a:t>
            </a:fld>
            <a:endParaRPr lang="en-GB"/>
          </a:p>
        </p:txBody>
      </p:sp>
    </p:spTree>
    <p:extLst>
      <p:ext uri="{BB962C8B-B14F-4D97-AF65-F5344CB8AC3E}">
        <p14:creationId xmlns:p14="http://schemas.microsoft.com/office/powerpoint/2010/main" val="2598957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5.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5.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5.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2.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1.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image" Target="../media/image1.pn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theme" Target="../theme/theme7.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theme" Target="../theme/theme8.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9.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0.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6172152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72" r:id="rId3"/>
    <p:sldLayoutId id="2147483773" r:id="rId4"/>
    <p:sldLayoutId id="2147483774" r:id="rId5"/>
    <p:sldLayoutId id="2147483775" r:id="rId6"/>
    <p:sldLayoutId id="2147483777" r:id="rId7"/>
    <p:sldLayoutId id="2147483732" r:id="rId8"/>
    <p:sldLayoutId id="2147483733" r:id="rId9"/>
    <p:sldLayoutId id="2147483734" r:id="rId10"/>
    <p:sldLayoutId id="2147483735" r:id="rId11"/>
    <p:sldLayoutId id="2147483736" r:id="rId12"/>
    <p:sldLayoutId id="2147483770" r:id="rId13"/>
    <p:sldLayoutId id="2147483771" r:id="rId14"/>
    <p:sldLayoutId id="2147483739" r:id="rId15"/>
    <p:sldLayoutId id="2147483740" r:id="rId16"/>
    <p:sldLayoutId id="2147483741" r:id="rId17"/>
    <p:sldLayoutId id="2147483742" r:id="rId18"/>
    <p:sldLayoutId id="2147483743" r:id="rId19"/>
    <p:sldLayoutId id="2147483744"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26559092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6C3A71-E391-C569-BB14-2814307F2C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B1961D-5C22-1251-C383-53D8E14C5B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C06933-A50C-DB25-B0A8-7F0DFB62AB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2ED7E-5D49-436E-A782-E394A2DB1CCE}" type="datetimeFigureOut">
              <a:rPr lang="en-GB" smtClean="0"/>
              <a:t>21/07/2023</a:t>
            </a:fld>
            <a:endParaRPr lang="en-GB"/>
          </a:p>
        </p:txBody>
      </p:sp>
      <p:sp>
        <p:nvSpPr>
          <p:cNvPr id="5" name="Footer Placeholder 4">
            <a:extLst>
              <a:ext uri="{FF2B5EF4-FFF2-40B4-BE49-F238E27FC236}">
                <a16:creationId xmlns:a16="http://schemas.microsoft.com/office/drawing/2014/main" id="{6776C7E7-1086-77E9-676A-68A6D78E24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F754CA-0B08-18DD-6DB2-61EE4C4299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F14DA-A4C3-4F5F-8BDE-447BF692F32C}" type="slidenum">
              <a:rPr lang="en-GB" smtClean="0"/>
              <a:t>‹#›</a:t>
            </a:fld>
            <a:endParaRPr lang="en-GB"/>
          </a:p>
        </p:txBody>
      </p:sp>
    </p:spTree>
    <p:extLst>
      <p:ext uri="{BB962C8B-B14F-4D97-AF65-F5344CB8AC3E}">
        <p14:creationId xmlns:p14="http://schemas.microsoft.com/office/powerpoint/2010/main" val="2104743548"/>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FBF60-63C6-AAD7-1AC0-681B32659B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B281BFD-750D-566C-5514-AFB8664C68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EB7473-4E8D-18CB-9BFA-BE80E7FDB9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37809-0AD6-4C9F-B37C-65BF394CED0F}" type="datetimeFigureOut">
              <a:rPr lang="en-GB" smtClean="0"/>
              <a:t>21/07/2023</a:t>
            </a:fld>
            <a:endParaRPr lang="en-GB"/>
          </a:p>
        </p:txBody>
      </p:sp>
      <p:sp>
        <p:nvSpPr>
          <p:cNvPr id="5" name="Footer Placeholder 4">
            <a:extLst>
              <a:ext uri="{FF2B5EF4-FFF2-40B4-BE49-F238E27FC236}">
                <a16:creationId xmlns:a16="http://schemas.microsoft.com/office/drawing/2014/main" id="{9B4BBDEB-8A1A-08AF-DE53-FE16D6D323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B68C45-309B-FA33-DCF9-D869790A8A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A2E28F-0FBC-4781-8B46-0D1CC36D6263}" type="slidenum">
              <a:rPr lang="en-GB" smtClean="0"/>
              <a:t>‹#›</a:t>
            </a:fld>
            <a:endParaRPr lang="en-GB"/>
          </a:p>
        </p:txBody>
      </p:sp>
    </p:spTree>
    <p:extLst>
      <p:ext uri="{BB962C8B-B14F-4D97-AF65-F5344CB8AC3E}">
        <p14:creationId xmlns:p14="http://schemas.microsoft.com/office/powerpoint/2010/main" val="3933727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recportal.co.uk/web/guest/recportal" TargetMode="External"/><Relationship Id="rId2" Type="http://schemas.openxmlformats.org/officeDocument/2006/relationships/hyperlink" Target="https://recportal.co.uk/web/guest/service-desk-landing" TargetMode="Externa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7FFE602F_7E1ADC5F.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13 July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28" name="Table 28">
            <a:extLst>
              <a:ext uri="{FF2B5EF4-FFF2-40B4-BE49-F238E27FC236}">
                <a16:creationId xmlns:a16="http://schemas.microsoft.com/office/drawing/2014/main" id="{87EA3530-A933-51D3-02BD-ECF00FC9FCD8}"/>
              </a:ext>
            </a:extLst>
          </p:cNvPr>
          <p:cNvGraphicFramePr>
            <a:graphicFrameLocks noGrp="1"/>
          </p:cNvGraphicFramePr>
          <p:nvPr>
            <p:extLst>
              <p:ext uri="{D42A27DB-BD31-4B8C-83A1-F6EECF244321}">
                <p14:modId xmlns:p14="http://schemas.microsoft.com/office/powerpoint/2010/main" val="2271227651"/>
              </p:ext>
            </p:extLst>
          </p:nvPr>
        </p:nvGraphicFramePr>
        <p:xfrm>
          <a:off x="920421" y="976375"/>
          <a:ext cx="9184679" cy="5292600"/>
        </p:xfrm>
        <a:graphic>
          <a:graphicData uri="http://schemas.openxmlformats.org/drawingml/2006/table">
            <a:tbl>
              <a:tblPr firstRow="1" bandRow="1">
                <a:tableStyleId>{F5AB1C69-6EDB-4FF4-983F-18BD219EF322}</a:tableStyleId>
              </a:tblPr>
              <a:tblGrid>
                <a:gridCol w="624072">
                  <a:extLst>
                    <a:ext uri="{9D8B030D-6E8A-4147-A177-3AD203B41FA5}">
                      <a16:colId xmlns:a16="http://schemas.microsoft.com/office/drawing/2014/main" val="2317643275"/>
                    </a:ext>
                  </a:extLst>
                </a:gridCol>
                <a:gridCol w="5500317">
                  <a:extLst>
                    <a:ext uri="{9D8B030D-6E8A-4147-A177-3AD203B41FA5}">
                      <a16:colId xmlns:a16="http://schemas.microsoft.com/office/drawing/2014/main" val="2705730696"/>
                    </a:ext>
                  </a:extLst>
                </a:gridCol>
                <a:gridCol w="764119">
                  <a:extLst>
                    <a:ext uri="{9D8B030D-6E8A-4147-A177-3AD203B41FA5}">
                      <a16:colId xmlns:a16="http://schemas.microsoft.com/office/drawing/2014/main" val="3791298271"/>
                    </a:ext>
                  </a:extLst>
                </a:gridCol>
                <a:gridCol w="2296171">
                  <a:extLst>
                    <a:ext uri="{9D8B030D-6E8A-4147-A177-3AD203B41FA5}">
                      <a16:colId xmlns:a16="http://schemas.microsoft.com/office/drawing/2014/main" val="3846099702"/>
                    </a:ext>
                  </a:extLst>
                </a:gridCol>
              </a:tblGrid>
              <a:tr h="370840">
                <a:tc>
                  <a:txBody>
                    <a:bodyPr/>
                    <a:lstStyle/>
                    <a:p>
                      <a:endParaRPr lang="en-GB"/>
                    </a:p>
                  </a:txBody>
                  <a:tcPr/>
                </a:tc>
                <a:tc>
                  <a:txBody>
                    <a:bodyPr/>
                    <a:lstStyle/>
                    <a:p>
                      <a:r>
                        <a:rPr lang="en-GB" sz="1600" dirty="0"/>
                        <a:t>TITLE</a:t>
                      </a:r>
                    </a:p>
                  </a:txBody>
                  <a:tcPr/>
                </a:tc>
                <a:tc>
                  <a:txBody>
                    <a:bodyPr/>
                    <a:lstStyle/>
                    <a:p>
                      <a:r>
                        <a:rPr lang="en-GB" sz="1600" dirty="0"/>
                        <a:t>TIME</a:t>
                      </a:r>
                    </a:p>
                  </a:txBody>
                  <a:tcPr/>
                </a:tc>
                <a:tc>
                  <a:txBody>
                    <a:bodyPr/>
                    <a:lstStyle/>
                    <a:p>
                      <a:pPr lvl="0">
                        <a:buNone/>
                      </a:pPr>
                      <a:r>
                        <a:rPr lang="en-GB" sz="1600" dirty="0"/>
                        <a:t>LEAD</a:t>
                      </a:r>
                    </a:p>
                  </a:txBody>
                  <a:tcPr/>
                </a:tc>
                <a:extLst>
                  <a:ext uri="{0D108BD9-81ED-4DB2-BD59-A6C34878D82A}">
                    <a16:rowId xmlns:a16="http://schemas.microsoft.com/office/drawing/2014/main" val="3643455171"/>
                  </a:ext>
                </a:extLst>
              </a:tr>
              <a:tr h="263407">
                <a:tc>
                  <a:txBody>
                    <a:bodyPr/>
                    <a:lstStyle/>
                    <a:p>
                      <a:r>
                        <a:rPr lang="en-GB" sz="1100" dirty="0"/>
                        <a:t>1</a:t>
                      </a:r>
                    </a:p>
                  </a:txBody>
                  <a:tcPr/>
                </a:tc>
                <a:tc>
                  <a:txBody>
                    <a:bodyPr/>
                    <a:lstStyle/>
                    <a:p>
                      <a:r>
                        <a:rPr lang="en-GB" sz="1100" b="1" dirty="0"/>
                        <a:t>Introductions and Agreement of Agenda</a:t>
                      </a:r>
                    </a:p>
                  </a:txBody>
                  <a:tcPr/>
                </a:tc>
                <a:tc>
                  <a:txBody>
                    <a:bodyPr/>
                    <a:lstStyle/>
                    <a:p>
                      <a:pPr algn="ctr"/>
                      <a:r>
                        <a:rPr lang="en-GB" sz="1100" dirty="0"/>
                        <a:t>10.00</a:t>
                      </a:r>
                    </a:p>
                  </a:txBody>
                  <a:tcPr/>
                </a:tc>
                <a:tc>
                  <a:txBody>
                    <a:bodyPr/>
                    <a:lstStyle/>
                    <a:p>
                      <a:pPr lvl="0">
                        <a:buNone/>
                      </a:pPr>
                      <a:r>
                        <a:rPr lang="en-GB" sz="1100" dirty="0"/>
                        <a:t>Chair</a:t>
                      </a:r>
                    </a:p>
                  </a:txBody>
                  <a:tcPr/>
                </a:tc>
                <a:extLst>
                  <a:ext uri="{0D108BD9-81ED-4DB2-BD59-A6C34878D82A}">
                    <a16:rowId xmlns:a16="http://schemas.microsoft.com/office/drawing/2014/main" val="2583213027"/>
                  </a:ext>
                </a:extLst>
              </a:tr>
              <a:tr h="370840">
                <a:tc>
                  <a:txBody>
                    <a:bodyPr/>
                    <a:lstStyle/>
                    <a:p>
                      <a:r>
                        <a:rPr lang="en-GB" sz="1100" dirty="0"/>
                        <a:t>2</a:t>
                      </a:r>
                    </a:p>
                  </a:txBody>
                  <a:tcPr/>
                </a:tc>
                <a:tc>
                  <a:txBody>
                    <a:bodyPr/>
                    <a:lstStyle/>
                    <a:p>
                      <a:pPr lvl="0">
                        <a:buNone/>
                      </a:pPr>
                      <a:r>
                        <a:rPr lang="en-GB" sz="1100" b="1" i="0" u="none" strike="noStrike" baseline="0" noProof="0" dirty="0">
                          <a:solidFill>
                            <a:srgbClr val="000000"/>
                          </a:solidFill>
                          <a:latin typeface="Calibri"/>
                        </a:rPr>
                        <a:t>Data Cleanse Update</a:t>
                      </a:r>
                    </a:p>
                  </a:txBody>
                  <a:tcPr/>
                </a:tc>
                <a:tc>
                  <a:txBody>
                    <a:bodyPr/>
                    <a:lstStyle/>
                    <a:p>
                      <a:pPr algn="ctr"/>
                      <a:r>
                        <a:rPr lang="en-GB" sz="1100" dirty="0"/>
                        <a:t>10.05</a:t>
                      </a:r>
                    </a:p>
                  </a:txBody>
                  <a:tcPr/>
                </a:tc>
                <a:tc>
                  <a:txBody>
                    <a:bodyPr/>
                    <a:lstStyle/>
                    <a:p>
                      <a:pPr lvl="0">
                        <a:buNone/>
                      </a:pPr>
                      <a:r>
                        <a:rPr lang="en-GB" sz="1100" b="0" i="0" u="none" strike="noStrike" baseline="0" noProof="0" dirty="0">
                          <a:solidFill>
                            <a:srgbClr val="000000"/>
                          </a:solidFill>
                          <a:latin typeface="Calibri"/>
                        </a:rPr>
                        <a:t>REC Performance Assurance Team</a:t>
                      </a:r>
                    </a:p>
                  </a:txBody>
                  <a:tcPr/>
                </a:tc>
                <a:extLst>
                  <a:ext uri="{0D108BD9-81ED-4DB2-BD59-A6C34878D82A}">
                    <a16:rowId xmlns:a16="http://schemas.microsoft.com/office/drawing/2014/main" val="3203678036"/>
                  </a:ext>
                </a:extLst>
              </a:tr>
              <a:tr h="370840">
                <a:tc>
                  <a:txBody>
                    <a:bodyPr/>
                    <a:lstStyle/>
                    <a:p>
                      <a:r>
                        <a:rPr lang="en-GB" sz="1100" dirty="0"/>
                        <a:t>3</a:t>
                      </a:r>
                    </a:p>
                  </a:txBody>
                  <a:tcPr/>
                </a:tc>
                <a:tc>
                  <a:txBody>
                    <a:bodyPr/>
                    <a:lstStyle/>
                    <a:p>
                      <a:pPr marL="0" lvl="0" indent="0" algn="l">
                        <a:lnSpc>
                          <a:spcPct val="100000"/>
                        </a:lnSpc>
                        <a:buNone/>
                      </a:pPr>
                      <a:r>
                        <a:rPr lang="en-GB" sz="1100" b="1" i="0" u="none" strike="noStrike" baseline="0" noProof="0" dirty="0">
                          <a:solidFill>
                            <a:srgbClr val="000000"/>
                          </a:solidFill>
                          <a:latin typeface="Calibri"/>
                        </a:rPr>
                        <a:t>Data Issue</a:t>
                      </a:r>
                    </a:p>
                    <a:p>
                      <a:pPr marL="0" lvl="0" indent="0" algn="l">
                        <a:lnSpc>
                          <a:spcPct val="100000"/>
                        </a:lnSpc>
                        <a:buNone/>
                      </a:pPr>
                      <a:r>
                        <a:rPr lang="en-GB" sz="1100" b="1" i="0" u="none" strike="noStrike" baseline="0" noProof="0" dirty="0">
                          <a:solidFill>
                            <a:srgbClr val="000000"/>
                          </a:solidFill>
                          <a:latin typeface="Calibri"/>
                        </a:rPr>
                        <a:t>RIG Issues Update – Issue 18</a:t>
                      </a:r>
                    </a:p>
                    <a:p>
                      <a:pPr marL="0" lvl="0" indent="0" algn="l">
                        <a:lnSpc>
                          <a:spcPct val="100000"/>
                        </a:lnSpc>
                        <a:buNone/>
                      </a:pPr>
                      <a:r>
                        <a:rPr lang="en-GB" sz="1100" b="0" i="0" u="none" strike="noStrike" baseline="0" noProof="0" dirty="0">
                          <a:solidFill>
                            <a:srgbClr val="000000"/>
                          </a:solidFill>
                          <a:latin typeface="Calibri"/>
                        </a:rPr>
                        <a:t>We submit ONJOB and ONPUD files monthly through the portal to Performance Assurance and as an IGT constituency we hoped this information could be used in some way to assist with the number of meter details not being accepted from the supplier.</a:t>
                      </a:r>
                    </a:p>
                  </a:txBody>
                  <a:tcPr/>
                </a:tc>
                <a:tc>
                  <a:txBody>
                    <a:bodyPr/>
                    <a:lstStyle/>
                    <a:p>
                      <a:pPr algn="ctr"/>
                      <a:r>
                        <a:rPr lang="en-GB" sz="1100" dirty="0"/>
                        <a:t>10.20</a:t>
                      </a:r>
                    </a:p>
                  </a:txBody>
                  <a:tcPr/>
                </a:tc>
                <a:tc>
                  <a:txBody>
                    <a:bodyPr/>
                    <a:lstStyle/>
                    <a:p>
                      <a:pPr lvl="0">
                        <a:buNone/>
                      </a:pPr>
                      <a:r>
                        <a:rPr lang="en-GB" sz="1100" dirty="0"/>
                        <a:t>Lead Analyst</a:t>
                      </a:r>
                    </a:p>
                  </a:txBody>
                  <a:tcPr/>
                </a:tc>
                <a:extLst>
                  <a:ext uri="{0D108BD9-81ED-4DB2-BD59-A6C34878D82A}">
                    <a16:rowId xmlns:a16="http://schemas.microsoft.com/office/drawing/2014/main" val="4106677762"/>
                  </a:ext>
                </a:extLst>
              </a:tr>
              <a:tr h="370840">
                <a:tc>
                  <a:txBody>
                    <a:bodyPr/>
                    <a:lstStyle/>
                    <a:p>
                      <a:r>
                        <a:rPr lang="en-GB" sz="1100" dirty="0"/>
                        <a:t>4</a:t>
                      </a:r>
                    </a:p>
                  </a:txBody>
                  <a:tcPr/>
                </a:tc>
                <a:tc>
                  <a:txBody>
                    <a:bodyPr/>
                    <a:lstStyle/>
                    <a:p>
                      <a:r>
                        <a:rPr lang="en-GB" sz="1100" b="1" dirty="0"/>
                        <a:t>Update on P1 Switching incident</a:t>
                      </a:r>
                    </a:p>
                  </a:txBody>
                  <a:tcPr/>
                </a:tc>
                <a:tc>
                  <a:txBody>
                    <a:bodyPr/>
                    <a:lstStyle/>
                    <a:p>
                      <a:pPr algn="ctr"/>
                      <a:r>
                        <a:rPr lang="en-GB" sz="1100" dirty="0"/>
                        <a:t>10.40</a:t>
                      </a:r>
                    </a:p>
                  </a:txBody>
                  <a:tcPr/>
                </a:tc>
                <a:tc>
                  <a:txBody>
                    <a:bodyPr/>
                    <a:lstStyle/>
                    <a:p>
                      <a:pPr lvl="0">
                        <a:buNone/>
                      </a:pPr>
                      <a:r>
                        <a:rPr lang="en-GB" sz="1100" dirty="0"/>
                        <a:t>REC Performance Assurance Team</a:t>
                      </a:r>
                    </a:p>
                  </a:txBody>
                  <a:tcPr/>
                </a:tc>
                <a:extLst>
                  <a:ext uri="{0D108BD9-81ED-4DB2-BD59-A6C34878D82A}">
                    <a16:rowId xmlns:a16="http://schemas.microsoft.com/office/drawing/2014/main" val="2625790094"/>
                  </a:ext>
                </a:extLst>
              </a:tr>
              <a:tr h="370840">
                <a:tc>
                  <a:txBody>
                    <a:bodyPr/>
                    <a:lstStyle/>
                    <a:p>
                      <a:r>
                        <a:rPr lang="en-GB" sz="1100" dirty="0"/>
                        <a:t>5</a:t>
                      </a:r>
                    </a:p>
                  </a:txBody>
                  <a:tcPr/>
                </a:tc>
                <a:tc>
                  <a:txBody>
                    <a:bodyPr/>
                    <a:lstStyle/>
                    <a:p>
                      <a:r>
                        <a:rPr lang="en-GB" sz="1100" b="1" dirty="0"/>
                        <a:t>REC Switching Service Management schedule review - </a:t>
                      </a:r>
                    </a:p>
                  </a:txBody>
                  <a:tcPr/>
                </a:tc>
                <a:tc>
                  <a:txBody>
                    <a:bodyPr/>
                    <a:lstStyle/>
                    <a:p>
                      <a:pPr algn="ctr"/>
                      <a:r>
                        <a:rPr lang="en-GB" sz="1100" dirty="0"/>
                        <a:t>11.00</a:t>
                      </a:r>
                    </a:p>
                  </a:txBody>
                  <a:tcPr/>
                </a:tc>
                <a:tc>
                  <a:txBody>
                    <a:bodyPr/>
                    <a:lstStyle/>
                    <a:p>
                      <a:pPr lvl="0">
                        <a:buNone/>
                      </a:pPr>
                      <a:r>
                        <a:rPr lang="en-GB" sz="1100" b="0" i="0" u="none" strike="noStrike" noProof="0" dirty="0">
                          <a:solidFill>
                            <a:srgbClr val="000000"/>
                          </a:solidFill>
                          <a:latin typeface="Calibri"/>
                        </a:rPr>
                        <a:t>REC Performance Assurance Team</a:t>
                      </a:r>
                      <a:endParaRPr lang="en-US" dirty="0"/>
                    </a:p>
                  </a:txBody>
                  <a:tcPr/>
                </a:tc>
                <a:extLst>
                  <a:ext uri="{0D108BD9-81ED-4DB2-BD59-A6C34878D82A}">
                    <a16:rowId xmlns:a16="http://schemas.microsoft.com/office/drawing/2014/main" val="200901571"/>
                  </a:ext>
                </a:extLst>
              </a:tr>
              <a:tr h="370840">
                <a:tc>
                  <a:txBody>
                    <a:bodyPr/>
                    <a:lstStyle/>
                    <a:p>
                      <a:r>
                        <a:rPr lang="en-GB" sz="1100" dirty="0"/>
                        <a:t>6</a:t>
                      </a:r>
                    </a:p>
                  </a:txBody>
                  <a:tcPr/>
                </a:tc>
                <a:tc>
                  <a:txBody>
                    <a:bodyPr/>
                    <a:lstStyle/>
                    <a:p>
                      <a:pPr lvl="0">
                        <a:buNone/>
                      </a:pPr>
                      <a:r>
                        <a:rPr lang="en-GB" sz="1100" b="1" i="0" u="none" strike="noStrike" baseline="0" noProof="0" dirty="0">
                          <a:solidFill>
                            <a:srgbClr val="000000"/>
                          </a:solidFill>
                          <a:latin typeface="Calibri"/>
                        </a:rPr>
                        <a:t>Guidance on REC Requirements for Annulments and Objections</a:t>
                      </a:r>
                    </a:p>
                  </a:txBody>
                  <a:tcPr/>
                </a:tc>
                <a:tc>
                  <a:txBody>
                    <a:bodyPr/>
                    <a:lstStyle/>
                    <a:p>
                      <a:pPr algn="ctr"/>
                      <a:r>
                        <a:rPr lang="en-GB" sz="1100" dirty="0"/>
                        <a:t>11.10</a:t>
                      </a:r>
                    </a:p>
                  </a:txBody>
                  <a:tcPr/>
                </a:tc>
                <a:tc>
                  <a:txBody>
                    <a:bodyPr/>
                    <a:lstStyle/>
                    <a:p>
                      <a:pPr lvl="0">
                        <a:buNone/>
                      </a:pPr>
                      <a:r>
                        <a:rPr lang="en-GB" sz="1100" b="0" i="0" u="none" strike="noStrike" noProof="0" dirty="0">
                          <a:solidFill>
                            <a:srgbClr val="000000"/>
                          </a:solidFill>
                          <a:latin typeface="Calibri"/>
                        </a:rPr>
                        <a:t>REC Performance Assurance Team</a:t>
                      </a:r>
                      <a:endParaRPr lang="en-US" dirty="0"/>
                    </a:p>
                  </a:txBody>
                  <a:tcPr/>
                </a:tc>
                <a:extLst>
                  <a:ext uri="{0D108BD9-81ED-4DB2-BD59-A6C34878D82A}">
                    <a16:rowId xmlns:a16="http://schemas.microsoft.com/office/drawing/2014/main" val="3757430277"/>
                  </a:ext>
                </a:extLst>
              </a:tr>
              <a:tr h="370839">
                <a:tc>
                  <a:txBody>
                    <a:bodyPr/>
                    <a:lstStyle/>
                    <a:p>
                      <a:pPr lvl="0">
                        <a:buNone/>
                      </a:pPr>
                      <a:r>
                        <a:rPr lang="en-GB" sz="1100" dirty="0"/>
                        <a:t>7</a:t>
                      </a:r>
                    </a:p>
                  </a:txBody>
                  <a:tcPr/>
                </a:tc>
                <a:tc>
                  <a:txBody>
                    <a:bodyPr/>
                    <a:lstStyle/>
                    <a:p>
                      <a:pPr lvl="0">
                        <a:buNone/>
                      </a:pPr>
                      <a:r>
                        <a:rPr lang="en-GB" sz="1100" b="1" i="0" u="none" strike="noStrike" baseline="0" noProof="0" dirty="0">
                          <a:solidFill>
                            <a:srgbClr val="000000"/>
                          </a:solidFill>
                          <a:latin typeface="Calibri"/>
                        </a:rPr>
                        <a:t>Change Plan and Change Improvements Project</a:t>
                      </a:r>
                    </a:p>
                  </a:txBody>
                  <a:tcPr/>
                </a:tc>
                <a:tc>
                  <a:txBody>
                    <a:bodyPr/>
                    <a:lstStyle/>
                    <a:p>
                      <a:pPr lvl="0" algn="ctr">
                        <a:buNone/>
                      </a:pPr>
                      <a:r>
                        <a:rPr lang="en-GB" sz="1100" dirty="0"/>
                        <a:t>11.40</a:t>
                      </a:r>
                    </a:p>
                  </a:txBody>
                  <a:tcPr/>
                </a:tc>
                <a:tc>
                  <a:txBody>
                    <a:bodyPr/>
                    <a:lstStyle/>
                    <a:p>
                      <a:pPr lvl="0">
                        <a:buNone/>
                      </a:pPr>
                      <a:r>
                        <a:rPr lang="en-GB" sz="1100" dirty="0"/>
                        <a:t>REC Change Team</a:t>
                      </a:r>
                    </a:p>
                  </a:txBody>
                  <a:tcPr/>
                </a:tc>
                <a:extLst>
                  <a:ext uri="{0D108BD9-81ED-4DB2-BD59-A6C34878D82A}">
                    <a16:rowId xmlns:a16="http://schemas.microsoft.com/office/drawing/2014/main" val="1087853780"/>
                  </a:ext>
                </a:extLst>
              </a:tr>
              <a:tr h="370838">
                <a:tc>
                  <a:txBody>
                    <a:bodyPr/>
                    <a:lstStyle/>
                    <a:p>
                      <a:pPr lvl="0">
                        <a:buNone/>
                      </a:pPr>
                      <a:r>
                        <a:rPr lang="en-GB" sz="1100" dirty="0"/>
                        <a:t>8</a:t>
                      </a:r>
                    </a:p>
                  </a:txBody>
                  <a:tcPr/>
                </a:tc>
                <a:tc>
                  <a:txBody>
                    <a:bodyPr/>
                    <a:lstStyle/>
                    <a:p>
                      <a:pPr marL="0" lvl="0" indent="0" algn="l">
                        <a:lnSpc>
                          <a:spcPct val="100000"/>
                        </a:lnSpc>
                        <a:buNone/>
                      </a:pPr>
                      <a:r>
                        <a:rPr lang="en-GB" sz="1100" b="1" i="0" u="none" strike="noStrike" baseline="0" noProof="0" dirty="0">
                          <a:solidFill>
                            <a:srgbClr val="000000"/>
                          </a:solidFill>
                          <a:latin typeface="Calibri"/>
                        </a:rPr>
                        <a:t>RIG Issues Update – Issue 17</a:t>
                      </a:r>
                    </a:p>
                    <a:p>
                      <a:pPr marL="171450" lvl="0" indent="-171450" algn="l">
                        <a:lnSpc>
                          <a:spcPct val="100000"/>
                        </a:lnSpc>
                        <a:buFont typeface="Arial"/>
                        <a:buChar char="•"/>
                      </a:pPr>
                      <a:r>
                        <a:rPr lang="en-GB" sz="1100" b="0" i="0" u="none" strike="noStrike" baseline="0" noProof="0" dirty="0">
                          <a:solidFill>
                            <a:srgbClr val="000000"/>
                          </a:solidFill>
                          <a:latin typeface="Calibri"/>
                        </a:rPr>
                        <a:t>New Connections - delays identified between agreeing supply contact with consumers in new builds and connection of these to the network</a:t>
                      </a:r>
                    </a:p>
                    <a:p>
                      <a:pPr lvl="0">
                        <a:buNone/>
                      </a:pPr>
                      <a:endParaRPr lang="en-GB" sz="1100" b="0" i="0" u="none" strike="noStrike" noProof="0" dirty="0">
                        <a:solidFill>
                          <a:srgbClr val="000000"/>
                        </a:solidFill>
                        <a:latin typeface="Calibri"/>
                      </a:endParaRPr>
                    </a:p>
                  </a:txBody>
                  <a:tcPr/>
                </a:tc>
                <a:tc>
                  <a:txBody>
                    <a:bodyPr/>
                    <a:lstStyle/>
                    <a:p>
                      <a:pPr lvl="0" algn="ctr">
                        <a:buNone/>
                      </a:pPr>
                      <a:r>
                        <a:rPr lang="en-GB" sz="1100" dirty="0"/>
                        <a:t>12.00</a:t>
                      </a:r>
                    </a:p>
                  </a:txBody>
                  <a:tcPr/>
                </a:tc>
                <a:tc>
                  <a:txBody>
                    <a:bodyPr/>
                    <a:lstStyle/>
                    <a:p>
                      <a:pPr lvl="0">
                        <a:buNone/>
                      </a:pPr>
                      <a:r>
                        <a:rPr lang="en-GB" sz="1100" dirty="0"/>
                        <a:t>Lead Analyst</a:t>
                      </a:r>
                    </a:p>
                  </a:txBody>
                  <a:tcPr/>
                </a:tc>
                <a:extLst>
                  <a:ext uri="{0D108BD9-81ED-4DB2-BD59-A6C34878D82A}">
                    <a16:rowId xmlns:a16="http://schemas.microsoft.com/office/drawing/2014/main" val="3965601986"/>
                  </a:ext>
                </a:extLst>
              </a:tr>
              <a:tr h="370838">
                <a:tc>
                  <a:txBody>
                    <a:bodyPr/>
                    <a:lstStyle/>
                    <a:p>
                      <a:pPr lvl="0">
                        <a:buNone/>
                      </a:pPr>
                      <a:r>
                        <a:rPr lang="en-GB" sz="1100" dirty="0"/>
                        <a:t>9</a:t>
                      </a:r>
                    </a:p>
                  </a:txBody>
                  <a:tcPr/>
                </a:tc>
                <a:tc>
                  <a:txBody>
                    <a:bodyPr/>
                    <a:lstStyle/>
                    <a:p>
                      <a:pPr lvl="0">
                        <a:buNone/>
                      </a:pPr>
                      <a:r>
                        <a:rPr lang="en-GB" sz="1100" b="1" i="0" u="none" strike="noStrike" noProof="0" dirty="0">
                          <a:solidFill>
                            <a:srgbClr val="000000"/>
                          </a:solidFill>
                          <a:latin typeface="Calibri"/>
                        </a:rPr>
                        <a:t>AOB</a:t>
                      </a:r>
                    </a:p>
                  </a:txBody>
                  <a:tcPr/>
                </a:tc>
                <a:tc>
                  <a:txBody>
                    <a:bodyPr/>
                    <a:lstStyle/>
                    <a:p>
                      <a:pPr lvl="0" algn="ctr">
                        <a:buNone/>
                      </a:pPr>
                      <a:r>
                        <a:rPr lang="en-GB" sz="1100" dirty="0"/>
                        <a:t>12.05</a:t>
                      </a:r>
                    </a:p>
                  </a:txBody>
                  <a:tcPr/>
                </a:tc>
                <a:tc>
                  <a:txBody>
                    <a:bodyPr/>
                    <a:lstStyle/>
                    <a:p>
                      <a:pPr lvl="0">
                        <a:buNone/>
                      </a:pPr>
                      <a:r>
                        <a:rPr lang="en-GB" sz="1100" dirty="0"/>
                        <a:t>All</a:t>
                      </a:r>
                    </a:p>
                  </a:txBody>
                  <a:tcPr/>
                </a:tc>
                <a:extLst>
                  <a:ext uri="{0D108BD9-81ED-4DB2-BD59-A6C34878D82A}">
                    <a16:rowId xmlns:a16="http://schemas.microsoft.com/office/drawing/2014/main" val="1685332271"/>
                  </a:ext>
                </a:extLst>
              </a:tr>
              <a:tr h="370838">
                <a:tc>
                  <a:txBody>
                    <a:bodyPr/>
                    <a:lstStyle/>
                    <a:p>
                      <a:pPr lvl="0">
                        <a:buNone/>
                      </a:pPr>
                      <a:endParaRPr lang="en-GB" sz="1100" dirty="0"/>
                    </a:p>
                  </a:txBody>
                  <a:tcPr/>
                </a:tc>
                <a:tc>
                  <a:txBody>
                    <a:bodyPr/>
                    <a:lstStyle/>
                    <a:p>
                      <a:pPr lvl="0">
                        <a:buNone/>
                      </a:pPr>
                      <a:r>
                        <a:rPr lang="en-GB" sz="1100" b="1" i="0" u="none" strike="noStrike" noProof="0" dirty="0">
                          <a:solidFill>
                            <a:srgbClr val="000000"/>
                          </a:solidFill>
                          <a:latin typeface="Calibri"/>
                        </a:rPr>
                        <a:t>Gas Supply Disconnection Process</a:t>
                      </a:r>
                    </a:p>
                  </a:txBody>
                  <a:tcPr/>
                </a:tc>
                <a:tc>
                  <a:txBody>
                    <a:bodyPr/>
                    <a:lstStyle/>
                    <a:p>
                      <a:pPr lvl="0" algn="ctr">
                        <a:buNone/>
                      </a:pPr>
                      <a:endParaRPr lang="en-GB" sz="1100" dirty="0"/>
                    </a:p>
                  </a:txBody>
                  <a:tcPr/>
                </a:tc>
                <a:tc>
                  <a:txBody>
                    <a:bodyPr/>
                    <a:lstStyle/>
                    <a:p>
                      <a:pPr lvl="0">
                        <a:buNone/>
                      </a:pPr>
                      <a:endParaRPr lang="en-GB" sz="1100" dirty="0"/>
                    </a:p>
                  </a:txBody>
                  <a:tcPr/>
                </a:tc>
                <a:extLst>
                  <a:ext uri="{0D108BD9-81ED-4DB2-BD59-A6C34878D82A}">
                    <a16:rowId xmlns:a16="http://schemas.microsoft.com/office/drawing/2014/main" val="1038017591"/>
                  </a:ext>
                </a:extLst>
              </a:tr>
              <a:tr h="370838">
                <a:tc>
                  <a:txBody>
                    <a:bodyPr/>
                    <a:lstStyle/>
                    <a:p>
                      <a:pPr lvl="0">
                        <a:buNone/>
                      </a:pPr>
                      <a:endParaRPr lang="en-GB" sz="1100" dirty="0"/>
                    </a:p>
                  </a:txBody>
                  <a:tcPr/>
                </a:tc>
                <a:tc>
                  <a:txBody>
                    <a:bodyPr/>
                    <a:lstStyle/>
                    <a:p>
                      <a:pPr lvl="0">
                        <a:buNone/>
                      </a:pPr>
                      <a:r>
                        <a:rPr lang="en-GB" sz="1100" b="1" i="0" u="none" strike="noStrike" kern="1200" noProof="0">
                          <a:solidFill>
                            <a:srgbClr val="000000"/>
                          </a:solidFill>
                          <a:latin typeface="Calibri"/>
                          <a:ea typeface="+mn-ea"/>
                          <a:cs typeface="+mn-cs"/>
                        </a:rPr>
                        <a:t>Domestic Premise Indicator View In The Electricity Enquiry Service Portal</a:t>
                      </a:r>
                    </a:p>
                  </a:txBody>
                  <a:tcPr/>
                </a:tc>
                <a:tc>
                  <a:txBody>
                    <a:bodyPr/>
                    <a:lstStyle/>
                    <a:p>
                      <a:pPr lvl="0" algn="ctr">
                        <a:buNone/>
                      </a:pPr>
                      <a:endParaRPr lang="en-GB" sz="1100" dirty="0"/>
                    </a:p>
                  </a:txBody>
                  <a:tcPr/>
                </a:tc>
                <a:tc>
                  <a:txBody>
                    <a:bodyPr/>
                    <a:lstStyle/>
                    <a:p>
                      <a:pPr lvl="0">
                        <a:buNone/>
                      </a:pPr>
                      <a:endParaRPr lang="en-GB" sz="1100" dirty="0"/>
                    </a:p>
                  </a:txBody>
                  <a:tcPr/>
                </a:tc>
                <a:extLst>
                  <a:ext uri="{0D108BD9-81ED-4DB2-BD59-A6C34878D82A}">
                    <a16:rowId xmlns:a16="http://schemas.microsoft.com/office/drawing/2014/main" val="125971545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t>Report AR3F</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None/>
              <a:tabLst/>
              <a:defRPr/>
            </a:pPr>
            <a:r>
              <a:rPr lang="en-GB" dirty="0">
                <a:solidFill>
                  <a:srgbClr val="000000"/>
                </a:solidFill>
                <a:latin typeface="Roboto"/>
                <a:ea typeface="Roboto"/>
                <a:cs typeface="Roboto"/>
              </a:rPr>
              <a:t>The following</a:t>
            </a:r>
            <a:r>
              <a:rPr kumimoji="0" lang="en-GB" b="0" i="0" u="none" strike="noStrike" kern="1200" cap="none" spc="0" normalizeH="0" baseline="0" noProof="0" dirty="0">
                <a:ln>
                  <a:noFill/>
                </a:ln>
                <a:solidFill>
                  <a:srgbClr val="000000"/>
                </a:solidFill>
                <a:effectLst/>
                <a:uLnTx/>
                <a:uFillTx/>
                <a:latin typeface="Roboto"/>
                <a:ea typeface="Roboto"/>
                <a:cs typeface="Roboto"/>
              </a:rPr>
              <a:t> update was provided in the REC Weekly Bulletin issued on the 7 July:</a:t>
            </a: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a:p>
            <a:pPr marL="0" indent="0">
              <a:buNone/>
              <a:defRPr/>
            </a:pPr>
            <a:r>
              <a:rPr lang="en-GB" i="1" dirty="0">
                <a:solidFill>
                  <a:srgbClr val="000000"/>
                </a:solidFill>
                <a:effectLst/>
                <a:latin typeface="Arial" panose="020B0604020202020204" pitchFamily="34" charset="0"/>
                <a:ea typeface="Calibri" panose="020F0502020204030204" pitchFamily="34" charset="0"/>
              </a:rPr>
              <a:t>Please note that Report AR3F will not be produced this month following an issue being identified with the Population of the Domestic Premise Indicator (DPI) within the source data used to produce the report, as discussed at prior REC Issues Group (RIG) meetings. Publication of the report will recommence following resolution.</a:t>
            </a: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i="1" dirty="0">
              <a:solidFill>
                <a:srgbClr val="000000"/>
              </a:solidFill>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i="1" dirty="0">
              <a:solidFill>
                <a:srgbClr val="000000"/>
              </a:solidFill>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r>
              <a:rPr lang="en-GB" sz="1800" dirty="0">
                <a:solidFill>
                  <a:srgbClr val="000000"/>
                </a:solidFill>
                <a:effectLst/>
                <a:latin typeface="Arial" panose="020B0604020202020204" pitchFamily="34" charset="0"/>
                <a:ea typeface="Calibri" panose="020F0502020204030204" pitchFamily="34" charset="0"/>
              </a:rPr>
              <a:t>If you do not receive the Weekly </a:t>
            </a:r>
            <a:r>
              <a:rPr lang="en-GB" dirty="0">
                <a:solidFill>
                  <a:srgbClr val="000000"/>
                </a:solidFill>
                <a:latin typeface="Arial" panose="020B0604020202020204" pitchFamily="34" charset="0"/>
                <a:ea typeface="Calibri" panose="020F0502020204030204" pitchFamily="34" charset="0"/>
              </a:rPr>
              <a:t>B</a:t>
            </a:r>
            <a:r>
              <a:rPr lang="en-GB" sz="1800" dirty="0">
                <a:solidFill>
                  <a:srgbClr val="000000"/>
                </a:solidFill>
                <a:effectLst/>
                <a:latin typeface="Arial" panose="020B0604020202020204" pitchFamily="34" charset="0"/>
                <a:ea typeface="Calibri" panose="020F0502020204030204" pitchFamily="34" charset="0"/>
              </a:rPr>
              <a:t>ulletin, please </a:t>
            </a:r>
            <a:r>
              <a:rPr lang="en-GB" dirty="0">
                <a:solidFill>
                  <a:srgbClr val="000000"/>
                </a:solidFill>
                <a:latin typeface="Arial" panose="020B0604020202020204" pitchFamily="34" charset="0"/>
                <a:ea typeface="Calibri" panose="020F0502020204030204" pitchFamily="34" charset="0"/>
              </a:rPr>
              <a:t>sign up by contacting the </a:t>
            </a:r>
            <a:r>
              <a:rPr lang="en-GB" dirty="0">
                <a:solidFill>
                  <a:srgbClr val="000000"/>
                </a:solidFill>
                <a:latin typeface="Arial" panose="020B0604020202020204" pitchFamily="34" charset="0"/>
                <a:ea typeface="Calibri" panose="020F0502020204030204" pitchFamily="34" charset="0"/>
                <a:hlinkClick r:id="rId2"/>
              </a:rPr>
              <a:t>REC Service Desk</a:t>
            </a:r>
            <a:r>
              <a:rPr lang="en-GB" dirty="0">
                <a:solidFill>
                  <a:srgbClr val="000000"/>
                </a:solidFill>
                <a:latin typeface="Arial" panose="020B0604020202020204" pitchFamily="34" charset="0"/>
                <a:ea typeface="Calibri" panose="020F0502020204030204" pitchFamily="34" charset="0"/>
              </a:rPr>
              <a:t> or by using the </a:t>
            </a:r>
            <a:r>
              <a:rPr lang="en-GB" dirty="0">
                <a:solidFill>
                  <a:srgbClr val="000000"/>
                </a:solidFill>
                <a:latin typeface="Arial" panose="020B0604020202020204" pitchFamily="34" charset="0"/>
                <a:ea typeface="Calibri" panose="020F0502020204030204" pitchFamily="34" charset="0"/>
                <a:hlinkClick r:id="rId3"/>
              </a:rPr>
              <a:t>live chat</a:t>
            </a:r>
            <a:r>
              <a:rPr lang="en-GB" dirty="0">
                <a:solidFill>
                  <a:srgbClr val="000000"/>
                </a:solidFill>
                <a:latin typeface="Arial" panose="020B0604020202020204" pitchFamily="34" charset="0"/>
                <a:ea typeface="Calibri" panose="020F0502020204030204" pitchFamily="34" charset="0"/>
              </a:rPr>
              <a:t>.</a:t>
            </a:r>
            <a:endParaRPr lang="en-GB" sz="1800" dirty="0">
              <a:solidFill>
                <a:srgbClr val="000000"/>
              </a:solidFill>
              <a:effectLst/>
              <a:latin typeface="Arial" panose="020B0604020202020204" pitchFamily="34" charset="0"/>
              <a:ea typeface="Calibri" panose="020F0502020204030204" pitchFamily="34" charset="0"/>
            </a:endParaRPr>
          </a:p>
          <a:p>
            <a:pPr marL="0" indent="0">
              <a:buNone/>
              <a:defRPr/>
            </a:pPr>
            <a:endParaRPr kumimoji="0" lang="en-GB" u="none" strike="noStrike" kern="1200" cap="none" spc="0" normalizeH="0" baseline="0" noProof="0" dirty="0">
              <a:ln>
                <a:noFill/>
              </a:ln>
              <a:solidFill>
                <a:schemeClr val="accent3"/>
              </a:solidFill>
              <a:effectLst/>
              <a:uLnTx/>
              <a:uFillTx/>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p:txBody>
      </p:sp>
    </p:spTree>
    <p:extLst>
      <p:ext uri="{BB962C8B-B14F-4D97-AF65-F5344CB8AC3E}">
        <p14:creationId xmlns:p14="http://schemas.microsoft.com/office/powerpoint/2010/main" val="3359220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fontScale="90000"/>
          </a:bodyPr>
          <a:lstStyle/>
          <a:p>
            <a:r>
              <a:rPr lang="en-GB"/>
              <a:t>Smart Meter Type/MTC Mismatch report</a:t>
            </a:r>
            <a:endParaRPr lang="en-GB" dirty="0"/>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a:ea typeface="Roboto"/>
                <a:cs typeface="Roboto"/>
              </a:rPr>
              <a:t>The issue of MTC mismatch for smart meters was first raised in February 2020 through the MRA IREG.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It was then brought through into the DWG in March 2020, and the production of this report was agreed as industry believed it posed issues for switching.</a:t>
            </a:r>
          </a:p>
          <a:p>
            <a:r>
              <a:rPr lang="en-GB" dirty="0">
                <a:solidFill>
                  <a:srgbClr val="000000"/>
                </a:solidFill>
                <a:latin typeface="Roboto"/>
                <a:ea typeface="Roboto"/>
                <a:cs typeface="Roboto"/>
              </a:rPr>
              <a:t>The</a:t>
            </a:r>
            <a:r>
              <a:rPr kumimoji="0" lang="en-GB" b="0" i="0" u="none" strike="noStrike" kern="1200" cap="none" spc="0" normalizeH="0" baseline="0" noProof="0" dirty="0">
                <a:ln>
                  <a:noFill/>
                </a:ln>
                <a:solidFill>
                  <a:srgbClr val="000000"/>
                </a:solidFill>
                <a:effectLst/>
                <a:uLnTx/>
                <a:uFillTx/>
                <a:latin typeface="Roboto"/>
                <a:ea typeface="Roboto"/>
                <a:cs typeface="Roboto"/>
              </a:rPr>
              <a:t> requirement for smart meters to be set with a credit MTC was originally stated within the MRA DTC Annex C document. This document was moved under the REC and can now be found on EMAR as the ‘Legacy DTC Annex C’.</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On transition, it was agreed the report would continue to be produced under the REC Code Manager arrangements.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Feedback has been received from Parties in recent months as to whether this issue still poses any negative impact.</a:t>
            </a:r>
          </a:p>
          <a:p>
            <a:pPr>
              <a:defRPr/>
            </a:pPr>
            <a:r>
              <a:rPr kumimoji="0" lang="en-GB" b="0" i="0" u="none" strike="noStrike" kern="1200" cap="none" spc="0" normalizeH="0" baseline="0" noProof="0" dirty="0">
                <a:ln>
                  <a:noFill/>
                </a:ln>
                <a:effectLst/>
                <a:uLnTx/>
                <a:uFillTx/>
                <a:latin typeface="Roboto"/>
                <a:ea typeface="Roboto"/>
                <a:cs typeface="Roboto"/>
              </a:rPr>
              <a:t>We are seeking the views of RIG members on this matter</a:t>
            </a:r>
            <a:r>
              <a:rPr kumimoji="0" lang="en-GB" b="0" i="0" u="none" strike="noStrike" kern="1200" cap="none" spc="0" normalizeH="0" baseline="0" noProof="0" dirty="0">
                <a:ln>
                  <a:noFill/>
                </a:ln>
                <a:solidFill>
                  <a:schemeClr val="accent3"/>
                </a:solidFill>
                <a:effectLst/>
                <a:uLnTx/>
                <a:uFillTx/>
                <a:latin typeface="Roboto"/>
                <a:ea typeface="Roboto"/>
                <a:cs typeface="Roboto"/>
              </a:rPr>
              <a:t>.</a:t>
            </a: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p:txBody>
      </p:sp>
    </p:spTree>
    <p:extLst>
      <p:ext uri="{BB962C8B-B14F-4D97-AF65-F5344CB8AC3E}">
        <p14:creationId xmlns:p14="http://schemas.microsoft.com/office/powerpoint/2010/main" val="90644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t>NO METER MTC Report</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a:ea typeface="Roboto"/>
                <a:cs typeface="Roboto"/>
              </a:rPr>
              <a:t>Feedback has been received on the ‘MSN’ version of the No Meter MTC report – flagging instances where an MSN is present, but the MTC is 800.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A Party questioned whether this was still a requirement, and whether it resulted in any negative outcome for Parties or Consumers.</a:t>
            </a:r>
          </a:p>
          <a:p>
            <a:pPr>
              <a:defRPr/>
            </a:pPr>
            <a:r>
              <a:rPr lang="en-GB" dirty="0">
                <a:solidFill>
                  <a:srgbClr val="000000"/>
                </a:solidFill>
                <a:latin typeface="Roboto"/>
                <a:ea typeface="Roboto"/>
                <a:cs typeface="Roboto"/>
              </a:rPr>
              <a:t>Again, on transition, it was agreed the report would continue to be produced under the REC Code Manager arrangements.</a:t>
            </a:r>
          </a:p>
          <a:p>
            <a:pPr>
              <a:defRPr/>
            </a:pPr>
            <a:r>
              <a:rPr lang="en-GB" dirty="0">
                <a:solidFill>
                  <a:srgbClr val="000000"/>
                </a:solidFill>
                <a:latin typeface="Roboto"/>
                <a:ea typeface="Roboto"/>
                <a:cs typeface="Roboto"/>
              </a:rPr>
              <a:t>It was later requested that the No Meter MTC report was split into the two versions in place today.</a:t>
            </a:r>
          </a:p>
          <a:p>
            <a:pPr>
              <a:defRPr/>
            </a:pPr>
            <a:r>
              <a:rPr kumimoji="0" lang="en-GB" b="0" i="0" u="none" strike="noStrike" kern="1200" cap="none" spc="0" normalizeH="0" baseline="0" noProof="0" dirty="0">
                <a:ln>
                  <a:noFill/>
                </a:ln>
                <a:effectLst/>
                <a:uLnTx/>
                <a:uFillTx/>
                <a:latin typeface="Roboto"/>
                <a:ea typeface="Roboto"/>
                <a:cs typeface="Roboto"/>
              </a:rPr>
              <a:t>We are seeking the views of RIG members on this matter</a:t>
            </a:r>
            <a:r>
              <a:rPr lang="en-GB" dirty="0">
                <a:latin typeface="Roboto"/>
                <a:ea typeface="Roboto"/>
                <a:cs typeface="Roboto"/>
              </a:rPr>
              <a:t>.</a:t>
            </a:r>
            <a:endParaRPr kumimoji="0" lang="en-GB" b="0" i="0" u="none" strike="noStrike" kern="1200" cap="none" spc="0" normalizeH="0" baseline="0" noProof="0" dirty="0">
              <a:ln>
                <a:noFill/>
              </a:ln>
              <a:effectLst/>
              <a:uLnTx/>
              <a:uFillTx/>
              <a:latin typeface="Roboto"/>
              <a:ea typeface="Roboto"/>
              <a:cs typeface="Roboto"/>
            </a:endParaRPr>
          </a:p>
        </p:txBody>
      </p:sp>
    </p:spTree>
    <p:extLst>
      <p:ext uri="{BB962C8B-B14F-4D97-AF65-F5344CB8AC3E}">
        <p14:creationId xmlns:p14="http://schemas.microsoft.com/office/powerpoint/2010/main" val="313524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a:t>
            </a:r>
            <a:r>
              <a:rPr lang="en-GB" dirty="0" err="1"/>
              <a:t>ReSULTS</a:t>
            </a:r>
            <a:r>
              <a:rPr lang="en-GB" dirty="0"/>
              <a:t>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 &amp; Andrew Waghorn</a:t>
            </a:r>
          </a:p>
        </p:txBody>
      </p:sp>
    </p:spTree>
    <p:extLst>
      <p:ext uri="{BB962C8B-B14F-4D97-AF65-F5344CB8AC3E}">
        <p14:creationId xmlns:p14="http://schemas.microsoft.com/office/powerpoint/2010/main" val="4043250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fontScale="90000"/>
          </a:bodyPr>
          <a:lstStyle/>
          <a:p>
            <a:r>
              <a:rPr lang="en-GB" dirty="0">
                <a:latin typeface="Roboto"/>
                <a:ea typeface="Roboto"/>
                <a:cs typeface="Roboto"/>
              </a:rPr>
              <a:t>3. DATA ISSUE</a:t>
            </a:r>
            <a:br>
              <a:rPr lang="en-GB" dirty="0">
                <a:latin typeface="Roboto"/>
                <a:ea typeface="Roboto"/>
                <a:cs typeface="Roboto"/>
              </a:rPr>
            </a:br>
            <a:r>
              <a:rPr lang="en-GB" dirty="0" err="1">
                <a:latin typeface="Roboto"/>
                <a:ea typeface="Roboto"/>
                <a:cs typeface="Roboto"/>
              </a:rPr>
              <a:t>IssuE</a:t>
            </a:r>
            <a:r>
              <a:rPr lang="en-GB" dirty="0">
                <a:latin typeface="Roboto"/>
                <a:ea typeface="Roboto"/>
                <a:cs typeface="Roboto"/>
              </a:rPr>
              <a:t> 18</a:t>
            </a:r>
            <a:br>
              <a:rPr lang="en-GB" dirty="0">
                <a:latin typeface="Roboto"/>
                <a:ea typeface="Roboto"/>
                <a:cs typeface="Roboto"/>
              </a:rPr>
            </a:br>
            <a:r>
              <a:rPr lang="en-GB" b="0" dirty="0" err="1">
                <a:latin typeface="Roboto"/>
                <a:ea typeface="Roboto"/>
                <a:cs typeface="Roboto"/>
              </a:rPr>
              <a:t>MOnthly</a:t>
            </a:r>
            <a:r>
              <a:rPr lang="en-GB" b="0" dirty="0">
                <a:latin typeface="Roboto"/>
                <a:ea typeface="Roboto"/>
                <a:cs typeface="Roboto"/>
              </a:rPr>
              <a:t> ONJOB and ONPUD submissions and meter details</a:t>
            </a:r>
            <a:endParaRPr lang="en-GB" b="0"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371229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latin typeface="Roboto"/>
                <a:ea typeface="Roboto"/>
                <a:cs typeface="Roboto"/>
              </a:rPr>
              <a:t>Issue 18</a:t>
            </a:r>
            <a:endParaRPr lang="en-GB" dirty="0"/>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GB" sz="2400" i="1" dirty="0">
                <a:latin typeface="Calibri"/>
                <a:ea typeface="Roboto"/>
                <a:cs typeface="Calibri"/>
              </a:rPr>
              <a:t>'We submit ONJOB and ONPUD files monthly through the portal to Performance Assurance and as an IGT constituency we hoped this information could be used in some way to assist with the number of meter details not being accepted from the supplier'</a:t>
            </a:r>
            <a:endParaRPr lang="en-US" dirty="0"/>
          </a:p>
        </p:txBody>
      </p:sp>
    </p:spTree>
    <p:extLst>
      <p:ext uri="{BB962C8B-B14F-4D97-AF65-F5344CB8AC3E}">
        <p14:creationId xmlns:p14="http://schemas.microsoft.com/office/powerpoint/2010/main" val="890265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4. P1 switching incident</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Roboto"/>
                <a:ea typeface="Roboto"/>
                <a:cs typeface="Roboto"/>
              </a:rPr>
              <a:t>Anton </a:t>
            </a:r>
            <a:r>
              <a:rPr lang="en-GB" dirty="0" err="1">
                <a:latin typeface="Roboto"/>
                <a:ea typeface="Roboto"/>
                <a:cs typeface="Roboto"/>
              </a:rPr>
              <a:t>moden</a:t>
            </a:r>
            <a:endParaRPr lang="en-GB" dirty="0" err="1"/>
          </a:p>
        </p:txBody>
      </p:sp>
    </p:spTree>
    <p:extLst>
      <p:ext uri="{BB962C8B-B14F-4D97-AF65-F5344CB8AC3E}">
        <p14:creationId xmlns:p14="http://schemas.microsoft.com/office/powerpoint/2010/main" val="55162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5. REC Switching service management schedule review – stakeholder engagement</a:t>
            </a: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Roboto"/>
                <a:ea typeface="Roboto"/>
                <a:cs typeface="Roboto"/>
              </a:rPr>
              <a:t>Anton </a:t>
            </a:r>
            <a:r>
              <a:rPr lang="en-GB" dirty="0" err="1">
                <a:latin typeface="Roboto"/>
                <a:ea typeface="Roboto"/>
                <a:cs typeface="Roboto"/>
              </a:rPr>
              <a:t>moden</a:t>
            </a:r>
            <a:endParaRPr lang="en-GB" dirty="0" err="1"/>
          </a:p>
        </p:txBody>
      </p:sp>
    </p:spTree>
    <p:extLst>
      <p:ext uri="{BB962C8B-B14F-4D97-AF65-F5344CB8AC3E}">
        <p14:creationId xmlns:p14="http://schemas.microsoft.com/office/powerpoint/2010/main" val="240127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a:ea typeface="Roboto"/>
                <a:cs typeface="Arial"/>
              </a:rPr>
              <a:t>6. Guidance on REC Requirements for Annulments and Objections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Arial"/>
                <a:ea typeface="Roboto"/>
                <a:cs typeface="Arial"/>
              </a:rPr>
              <a:t>Amy Crowe-Lamont and Vaishnavi Sharma</a:t>
            </a:r>
            <a:endParaRPr lang="en-GB">
              <a:latin typeface="Arial"/>
              <a:cs typeface="Arial"/>
            </a:endParaRPr>
          </a:p>
        </p:txBody>
      </p:sp>
    </p:spTree>
    <p:extLst>
      <p:ext uri="{BB962C8B-B14F-4D97-AF65-F5344CB8AC3E}">
        <p14:creationId xmlns:p14="http://schemas.microsoft.com/office/powerpoint/2010/main" val="2115689567"/>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latin typeface="Arial"/>
                <a:ea typeface="Roboto"/>
                <a:cs typeface="Roboto"/>
              </a:rPr>
              <a:t>Performance Assurance Risk Monitoring</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1487488" y="1651192"/>
            <a:ext cx="8635568" cy="417833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GB" sz="1400">
                <a:solidFill>
                  <a:srgbClr val="000000"/>
                </a:solidFill>
                <a:latin typeface="Arial"/>
                <a:ea typeface="Roboto"/>
                <a:cs typeface="Roboto"/>
              </a:rPr>
              <a:t>REC Schedule 23 lists requirements for Suppliers in relation to the Annulments and Objections processes.</a:t>
            </a:r>
          </a:p>
          <a:p>
            <a:pPr marL="285750" indent="-285750">
              <a:buFontTx/>
              <a:buChar char="-"/>
            </a:pPr>
            <a:r>
              <a:rPr lang="en-GB" sz="1400">
                <a:solidFill>
                  <a:srgbClr val="000000"/>
                </a:solidFill>
                <a:latin typeface="Arial"/>
                <a:ea typeface="Roboto"/>
                <a:cs typeface="Roboto"/>
              </a:rPr>
              <a:t>The Code Manager monitors the rate of use of Annulments and Objections as a part of the Performance Assurance risk monitoring and reporting to the Performance Assurance Board (PAB). </a:t>
            </a:r>
            <a:endParaRPr lang="en-GB" sz="1400">
              <a:solidFill>
                <a:srgbClr val="000000"/>
              </a:solidFill>
              <a:latin typeface="Arial"/>
              <a:cs typeface="Arial"/>
            </a:endParaRPr>
          </a:p>
          <a:p>
            <a:pPr marL="285750" indent="-285750">
              <a:buFontTx/>
              <a:buChar char="-"/>
            </a:pPr>
            <a:r>
              <a:rPr lang="en-GB" sz="1400">
                <a:solidFill>
                  <a:srgbClr val="000000"/>
                </a:solidFill>
                <a:latin typeface="Arial"/>
                <a:ea typeface="Roboto"/>
                <a:cs typeface="Roboto"/>
              </a:rPr>
              <a:t>Earlier in the year, the Code Manager noted an increase in the volume of Objections despite the volume of switching remaining low. We also noted some Parties had high use of Annulments while they were not using Objections at all.</a:t>
            </a:r>
          </a:p>
          <a:p>
            <a:pPr marL="285750" indent="-285750">
              <a:buFontTx/>
              <a:buChar char="-"/>
            </a:pPr>
            <a:r>
              <a:rPr lang="en-GB" sz="1400">
                <a:solidFill>
                  <a:srgbClr val="000000"/>
                </a:solidFill>
                <a:latin typeface="Arial"/>
                <a:ea typeface="Roboto"/>
                <a:cs typeface="Arial"/>
              </a:rPr>
              <a:t>The Code Manager has also received allegations where some Parties may not be meeting their REC obligations for these processes.</a:t>
            </a:r>
          </a:p>
          <a:p>
            <a:pPr marL="285750" indent="-285750">
              <a:buFontTx/>
              <a:buChar char="-"/>
            </a:pPr>
            <a:r>
              <a:rPr lang="en-GB" sz="1400">
                <a:solidFill>
                  <a:srgbClr val="000000"/>
                </a:solidFill>
                <a:latin typeface="Arial"/>
                <a:ea typeface="Roboto"/>
                <a:cs typeface="Roboto"/>
              </a:rPr>
              <a:t>To understand the cause for the spike, and to ensure Objections and Annulments were being in line with the Code, the Code Manager issued Request for Clarification (RFC) </a:t>
            </a:r>
            <a:r>
              <a:rPr lang="en-GB" sz="1400" err="1">
                <a:solidFill>
                  <a:srgbClr val="000000"/>
                </a:solidFill>
                <a:latin typeface="Arial"/>
                <a:ea typeface="Roboto"/>
                <a:cs typeface="Roboto"/>
              </a:rPr>
              <a:t>PATs.</a:t>
            </a:r>
            <a:endParaRPr lang="en-GB" sz="1400">
              <a:solidFill>
                <a:srgbClr val="000000"/>
              </a:solidFill>
              <a:latin typeface="Arial"/>
              <a:ea typeface="Roboto"/>
              <a:cs typeface="Roboto"/>
            </a:endParaRPr>
          </a:p>
          <a:p>
            <a:pPr marL="285750" indent="-285750">
              <a:buFontTx/>
              <a:buChar char="-"/>
            </a:pPr>
            <a:r>
              <a:rPr lang="en-GB" sz="1400">
                <a:solidFill>
                  <a:srgbClr val="000000"/>
                </a:solidFill>
                <a:latin typeface="Arial"/>
                <a:ea typeface="Roboto"/>
                <a:cs typeface="Roboto"/>
              </a:rPr>
              <a:t>This made it clear that Parties did not consistently understand which process to use when.  To help Parties understand the Code we are providing guidance to clarify when to appropriately use Objections and Annulments within the Code and have also raised a Code change to make the Code much clearer .</a:t>
            </a:r>
          </a:p>
          <a:p>
            <a:pPr marL="285750" indent="-285750">
              <a:buFontTx/>
              <a:buChar char="-"/>
            </a:pPr>
            <a:r>
              <a:rPr lang="en-GB" sz="1400">
                <a:solidFill>
                  <a:srgbClr val="000000"/>
                </a:solidFill>
                <a:latin typeface="Arial"/>
                <a:ea typeface="Roboto"/>
                <a:cs typeface="Roboto"/>
              </a:rPr>
              <a:t>This has really validated our RFC approach – where we are open to understanding the underlying cause, and do not assume the issue is caused by the Party.</a:t>
            </a:r>
          </a:p>
          <a:p>
            <a:pPr marL="285750" indent="-285750">
              <a:buFontTx/>
              <a:buChar char="-"/>
            </a:pPr>
            <a:r>
              <a:rPr lang="en-GB" sz="1400">
                <a:solidFill>
                  <a:srgbClr val="000000"/>
                </a:solidFill>
                <a:latin typeface="Arial"/>
                <a:ea typeface="Roboto"/>
                <a:cs typeface="Roboto"/>
              </a:rPr>
              <a:t>We would like to test this guidance with RIG before circulating it to all Parties.</a:t>
            </a:r>
            <a:endParaRPr lang="en-GB" sz="1400" strike="sngStrike">
              <a:solidFill>
                <a:srgbClr val="000000"/>
              </a:solidFill>
              <a:latin typeface="Arial"/>
              <a:ea typeface="Roboto"/>
              <a:cs typeface="Roboto"/>
            </a:endParaRPr>
          </a:p>
        </p:txBody>
      </p:sp>
    </p:spTree>
    <p:extLst>
      <p:ext uri="{BB962C8B-B14F-4D97-AF65-F5344CB8AC3E}">
        <p14:creationId xmlns:p14="http://schemas.microsoft.com/office/powerpoint/2010/main" val="1227838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261595830"/>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Annulments?</a:t>
            </a:r>
          </a:p>
        </p:txBody>
      </p:sp>
    </p:spTree>
    <p:extLst>
      <p:ext uri="{BB962C8B-B14F-4D97-AF65-F5344CB8AC3E}">
        <p14:creationId xmlns:p14="http://schemas.microsoft.com/office/powerpoint/2010/main" val="1869731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091369951"/>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2115553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Objections</a:t>
            </a:r>
            <a:endParaRPr lang="en-GB"/>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1436102264"/>
              </p:ext>
            </p:extLst>
          </p:nvPr>
        </p:nvGraphicFramePr>
        <p:xfrm>
          <a:off x="906463" y="1939895"/>
          <a:ext cx="9742487" cy="4552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07CF055-A3DB-F170-EE93-397E8E7B413F}"/>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Objections?</a:t>
            </a:r>
          </a:p>
        </p:txBody>
      </p:sp>
    </p:spTree>
    <p:extLst>
      <p:ext uri="{BB962C8B-B14F-4D97-AF65-F5344CB8AC3E}">
        <p14:creationId xmlns:p14="http://schemas.microsoft.com/office/powerpoint/2010/main" val="3059931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t>
            </a:r>
            <a:r>
              <a:rPr lang="en-GB" err="1">
                <a:latin typeface="Roboto"/>
                <a:ea typeface="Roboto"/>
                <a:cs typeface="Roboto"/>
              </a:rPr>
              <a:t>OBjections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676781324"/>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801376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1878805"/>
            <a:ext cx="7209485" cy="1325563"/>
          </a:xfrm>
        </p:spPr>
        <p:txBody>
          <a:bodyPr>
            <a:normAutofit/>
          </a:bodyPr>
          <a:lstStyle/>
          <a:p>
            <a:r>
              <a:rPr lang="en-GB" dirty="0">
                <a:latin typeface="Roboto"/>
                <a:ea typeface="Roboto"/>
                <a:cs typeface="Roboto"/>
              </a:rPr>
              <a:t>7. Change Plan and change improvement project</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2421218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dirty="0">
                <a:latin typeface="Roboto"/>
                <a:ea typeface="Roboto"/>
                <a:cs typeface="Roboto"/>
              </a:rPr>
              <a:t>REC Changes</a:t>
            </a:r>
            <a:endParaRPr lang="en-GB" dirty="0">
              <a:latin typeface="Roboto"/>
              <a:cs typeface="Roboto"/>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lIns="91440" tIns="45720" rIns="91440" bIns="45720" rtlCol="0" anchor="t">
            <a:spAutoFit/>
          </a:bodyPr>
          <a:lstStyle/>
          <a:p>
            <a:endParaRPr lang="en-GB" b="1" dirty="0">
              <a:latin typeface="Arial" panose="020B0604020202020204" pitchFamily="34" charset="0"/>
              <a:cs typeface="Arial" panose="020B0604020202020204" pitchFamily="34" charset="0"/>
            </a:endParaRPr>
          </a:p>
        </p:txBody>
      </p:sp>
      <p:sp>
        <p:nvSpPr>
          <p:cNvPr id="14" name="Content Placeholder 13">
            <a:extLst>
              <a:ext uri="{FF2B5EF4-FFF2-40B4-BE49-F238E27FC236}">
                <a16:creationId xmlns:a16="http://schemas.microsoft.com/office/drawing/2014/main" id="{D1496549-C30F-AF26-144D-7A956F7E3AE3}"/>
              </a:ext>
            </a:extLst>
          </p:cNvPr>
          <p:cNvSpPr>
            <a:spLocks noGrp="1"/>
          </p:cNvSpPr>
          <p:nvPr>
            <p:ph sz="quarter" idx="10"/>
          </p:nvPr>
        </p:nvSpPr>
        <p:spPr>
          <a:xfrm>
            <a:off x="944093" y="1535376"/>
            <a:ext cx="9217025" cy="4178330"/>
          </a:xfrm>
        </p:spPr>
        <p:txBody>
          <a:bodyPr vert="horz" lIns="91440" tIns="45720" rIns="91440" bIns="45720" rtlCol="0" anchor="t">
            <a:normAutofit/>
          </a:bodyPr>
          <a:lstStyle/>
          <a:p>
            <a:pPr marL="342900" indent="-342900">
              <a:lnSpc>
                <a:spcPct val="100000"/>
              </a:lnSpc>
              <a:spcBef>
                <a:spcPts val="0"/>
              </a:spcBef>
              <a:buFont typeface="Courier New,monospace" panose="020B0604020202020204" pitchFamily="34" charset="0"/>
              <a:buChar char="o"/>
            </a:pPr>
            <a:r>
              <a:rPr lang="en-GB" dirty="0">
                <a:solidFill>
                  <a:srgbClr val="3A3C3B"/>
                </a:solidFill>
                <a:latin typeface="Calibri"/>
                <a:cs typeface="Calibri"/>
              </a:rPr>
              <a:t>Change Plan:</a:t>
            </a:r>
            <a:endParaRPr lang="en-US" dirty="0">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Progress current change proposals</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Task Force established and changes reviewed</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Hold Special RIG’s dates:</a:t>
            </a:r>
            <a:endParaRPr lang="en-US">
              <a:solidFill>
                <a:srgbClr val="3A3C3B"/>
              </a:solidFill>
              <a:latin typeface="Calibri"/>
              <a:cs typeface="Calibri"/>
            </a:endParaRPr>
          </a:p>
          <a:p>
            <a:pPr marL="1257300" lvl="2" indent="-342900">
              <a:lnSpc>
                <a:spcPct val="100000"/>
              </a:lnSpc>
              <a:spcBef>
                <a:spcPts val="0"/>
              </a:spcBef>
              <a:buAutoNum type="arabicPeriod"/>
            </a:pPr>
            <a:r>
              <a:rPr lang="en-GB" dirty="0">
                <a:solidFill>
                  <a:srgbClr val="3A3C3B"/>
                </a:solidFill>
                <a:latin typeface="Calibri"/>
                <a:cs typeface="Calibri"/>
              </a:rPr>
              <a:t>Changes to Legal text 24/7</a:t>
            </a:r>
            <a:endParaRPr lang="en-US">
              <a:solidFill>
                <a:srgbClr val="3A3C3B"/>
              </a:solidFill>
              <a:latin typeface="Calibri"/>
              <a:cs typeface="Calibri"/>
            </a:endParaRPr>
          </a:p>
          <a:p>
            <a:pPr marL="1257300" lvl="2" indent="-342900">
              <a:lnSpc>
                <a:spcPct val="100000"/>
              </a:lnSpc>
              <a:spcBef>
                <a:spcPts val="0"/>
              </a:spcBef>
              <a:buAutoNum type="arabicPeriod"/>
            </a:pPr>
            <a:r>
              <a:rPr lang="en-GB" dirty="0">
                <a:solidFill>
                  <a:srgbClr val="3A3C3B"/>
                </a:solidFill>
                <a:latin typeface="Calibri"/>
                <a:ea typeface="Roboto"/>
                <a:cs typeface="Calibri"/>
              </a:rPr>
              <a:t>SDEP 18/8</a:t>
            </a:r>
            <a:br>
              <a:rPr lang="en-GB" dirty="0">
                <a:latin typeface="Calibri"/>
                <a:cs typeface="Calibri"/>
              </a:rPr>
            </a:br>
            <a:endParaRPr lang="en-GB">
              <a:solidFill>
                <a:srgbClr val="3A3C3B"/>
              </a:solidFill>
              <a:latin typeface="Calibri"/>
              <a:cs typeface="Calibri"/>
            </a:endParaRPr>
          </a:p>
          <a:p>
            <a:pPr marL="342900" indent="-342900">
              <a:lnSpc>
                <a:spcPct val="100000"/>
              </a:lnSpc>
              <a:spcBef>
                <a:spcPts val="0"/>
              </a:spcBef>
              <a:buFont typeface="Courier New,monospace" panose="020B0604020202020204" pitchFamily="34" charset="0"/>
              <a:buChar char="o"/>
            </a:pPr>
            <a:r>
              <a:rPr lang="en-GB" dirty="0">
                <a:solidFill>
                  <a:srgbClr val="3A3C3B"/>
                </a:solidFill>
                <a:latin typeface="Calibri"/>
                <a:cs typeface="Calibri"/>
              </a:rPr>
              <a:t>Change Improvements Project: end to end review</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Change and Release simple, efficient, engaged and valued process</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ea typeface="Roboto"/>
                <a:cs typeface="Calibri"/>
              </a:rPr>
              <a:t>Use of the right experts and engagement for the Issues, want parties to be more engaged and be more effective as a group</a:t>
            </a:r>
            <a:endParaRPr lang="en-US" dirty="0">
              <a:solidFill>
                <a:srgbClr val="3A3C3B"/>
              </a:solidFill>
              <a:latin typeface="Calibri"/>
              <a:ea typeface="Roboto"/>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Upcoming Stakeholder engagement sessions </a:t>
            </a:r>
          </a:p>
          <a:p>
            <a:pPr marL="800100" lvl="1" indent="-342900">
              <a:lnSpc>
                <a:spcPct val="100000"/>
              </a:lnSpc>
              <a:spcBef>
                <a:spcPts val="0"/>
              </a:spcBef>
              <a:buFont typeface="Arial,Sans-Serif" panose="020B0604020202020204" pitchFamily="34" charset="0"/>
            </a:pPr>
            <a:endParaRPr lang="en-GB" dirty="0">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a:solidFill>
                  <a:srgbClr val="FF0000"/>
                </a:solidFill>
                <a:latin typeface="Calibri"/>
                <a:ea typeface="Roboto"/>
                <a:cs typeface="Calibri"/>
              </a:rPr>
              <a:t>POST MEETING NOTE:</a:t>
            </a:r>
            <a:endParaRPr lang="en-GB">
              <a:solidFill>
                <a:srgbClr val="FF0000"/>
              </a:solidFill>
              <a:latin typeface="Calibri"/>
              <a:cs typeface="Calibri"/>
            </a:endParaRPr>
          </a:p>
          <a:p>
            <a:pPr marL="1257300" lvl="2" indent="-342900">
              <a:lnSpc>
                <a:spcPct val="100000"/>
              </a:lnSpc>
              <a:spcBef>
                <a:spcPts val="0"/>
              </a:spcBef>
              <a:buFont typeface="Arial,Sans-Serif" panose="020B0604020202020204" pitchFamily="34" charset="0"/>
            </a:pPr>
            <a:r>
              <a:rPr lang="en-GB" dirty="0">
                <a:solidFill>
                  <a:srgbClr val="FF0000"/>
                </a:solidFill>
                <a:latin typeface="Calibri"/>
                <a:ea typeface="Roboto"/>
                <a:cs typeface="Calibri"/>
              </a:rPr>
              <a:t>Changes to legal text will now be discussed at the regular RIG meeting to be held 11/08/2023</a:t>
            </a:r>
          </a:p>
          <a:p>
            <a:pPr marL="1257300" lvl="2" indent="-342900">
              <a:lnSpc>
                <a:spcPct val="100000"/>
              </a:lnSpc>
              <a:spcBef>
                <a:spcPts val="0"/>
              </a:spcBef>
              <a:buFont typeface="Arial,Sans-Serif" panose="020B0604020202020204" pitchFamily="34" charset="0"/>
            </a:pPr>
            <a:r>
              <a:rPr lang="en-GB" dirty="0">
                <a:solidFill>
                  <a:srgbClr val="FF0000"/>
                </a:solidFill>
                <a:latin typeface="Calibri"/>
                <a:ea typeface="Roboto"/>
                <a:cs typeface="Calibri"/>
              </a:rPr>
              <a:t>SDEP change proposals will be discussed at a Special RIG to be held 18/08/2023</a:t>
            </a:r>
            <a:endParaRPr lang="en-GB" dirty="0">
              <a:solidFill>
                <a:srgbClr val="FF0000"/>
              </a:solidFill>
              <a:latin typeface="Calibri"/>
              <a:cs typeface="Calibri"/>
            </a:endParaRPr>
          </a:p>
          <a:p>
            <a:pPr marL="1257300" lvl="2" indent="-342900">
              <a:lnSpc>
                <a:spcPct val="100000"/>
              </a:lnSpc>
              <a:spcBef>
                <a:spcPts val="0"/>
              </a:spcBef>
              <a:buFont typeface="Arial,Sans-Serif" panose="020B0604020202020204" pitchFamily="34" charset="0"/>
            </a:pPr>
            <a:endParaRPr lang="en-GB" dirty="0">
              <a:solidFill>
                <a:srgbClr val="3A3C3B"/>
              </a:solidFill>
              <a:latin typeface="Calibri"/>
              <a:cs typeface="Calibri"/>
            </a:endParaRPr>
          </a:p>
        </p:txBody>
      </p:sp>
    </p:spTree>
    <p:extLst>
      <p:ext uri="{BB962C8B-B14F-4D97-AF65-F5344CB8AC3E}">
        <p14:creationId xmlns:p14="http://schemas.microsoft.com/office/powerpoint/2010/main" val="2876337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132256" y="3653631"/>
            <a:ext cx="7209485" cy="1325563"/>
          </a:xfrm>
        </p:spPr>
        <p:txBody>
          <a:bodyPr>
            <a:normAutofit fontScale="90000"/>
          </a:bodyPr>
          <a:lstStyle/>
          <a:p>
            <a:r>
              <a:rPr lang="en-GB" dirty="0">
                <a:latin typeface="Roboto"/>
                <a:ea typeface="Roboto"/>
                <a:cs typeface="Roboto"/>
              </a:rPr>
              <a:t>8. RIG ISSUE NO.17</a:t>
            </a:r>
            <a:br>
              <a:rPr lang="en-GB" dirty="0">
                <a:latin typeface="Roboto"/>
                <a:ea typeface="Roboto"/>
                <a:cs typeface="Roboto"/>
              </a:rPr>
            </a:br>
            <a:r>
              <a:rPr lang="en-GB" dirty="0">
                <a:latin typeface="Roboto"/>
                <a:ea typeface="Roboto"/>
                <a:cs typeface="Roboto"/>
              </a:rPr>
              <a:t>New connections – delays identified between agreeing supply contact with consumers and new builds and connection to network</a:t>
            </a:r>
            <a:endParaRPr lang="en-GB" dirty="0">
              <a:cs typeface="Roboto"/>
            </a:endParaRP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a:xfrm>
            <a:off x="4023106" y="4828477"/>
            <a:ext cx="6965950" cy="1084262"/>
          </a:xfrm>
        </p:spPr>
        <p:txBody>
          <a:bodyPr/>
          <a:lstStyle/>
          <a:p>
            <a:r>
              <a:rPr lang="en-GB"/>
              <a:t>REC lead analyst</a:t>
            </a:r>
          </a:p>
        </p:txBody>
      </p:sp>
    </p:spTree>
    <p:extLst>
      <p:ext uri="{BB962C8B-B14F-4D97-AF65-F5344CB8AC3E}">
        <p14:creationId xmlns:p14="http://schemas.microsoft.com/office/powerpoint/2010/main" val="4323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5506949" y="3471774"/>
            <a:ext cx="5065958" cy="1325563"/>
          </a:xfrm>
        </p:spPr>
        <p:txBody>
          <a:bodyPr>
            <a:normAutofit fontScale="90000"/>
          </a:bodyPr>
          <a:lstStyle/>
          <a:p>
            <a:r>
              <a:rPr lang="en-GB" sz="3600" dirty="0">
                <a:latin typeface="Roboto"/>
                <a:ea typeface="Roboto"/>
                <a:cs typeface="Roboto"/>
              </a:rPr>
              <a:t>Gas Supply Disconnection process</a:t>
            </a:r>
            <a:br>
              <a:rPr lang="en-GB" sz="3600" dirty="0">
                <a:latin typeface="Roboto"/>
                <a:ea typeface="Roboto"/>
                <a:cs typeface="Roboto"/>
              </a:rPr>
            </a:br>
            <a:br>
              <a:rPr lang="en-GB" sz="3600" dirty="0">
                <a:latin typeface="Roboto"/>
                <a:ea typeface="Roboto"/>
                <a:cs typeface="Roboto"/>
              </a:rPr>
            </a:br>
            <a:r>
              <a:rPr lang="en-GB" sz="2000" b="0" dirty="0">
                <a:latin typeface="Roboto"/>
                <a:ea typeface="Roboto"/>
                <a:cs typeface="Roboto"/>
              </a:rPr>
              <a:t>Tom Stuart Wales and West Utilities</a:t>
            </a:r>
            <a:endParaRPr lang="en-GB" sz="2000" b="0" dirty="0">
              <a:cs typeface="Roboto"/>
            </a:endParaRPr>
          </a:p>
        </p:txBody>
      </p:sp>
    </p:spTree>
    <p:extLst>
      <p:ext uri="{BB962C8B-B14F-4D97-AF65-F5344CB8AC3E}">
        <p14:creationId xmlns:p14="http://schemas.microsoft.com/office/powerpoint/2010/main" val="2139121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FD2B0-DFE2-3611-FFD4-725C16A0E0D5}"/>
              </a:ext>
            </a:extLst>
          </p:cNvPr>
          <p:cNvSpPr>
            <a:spLocks noGrp="1"/>
          </p:cNvSpPr>
          <p:nvPr>
            <p:ph type="ctrTitle"/>
          </p:nvPr>
        </p:nvSpPr>
        <p:spPr>
          <a:xfrm>
            <a:off x="1524000" y="1659258"/>
            <a:ext cx="9144000" cy="2387600"/>
          </a:xfrm>
        </p:spPr>
        <p:txBody>
          <a:bodyPr/>
          <a:lstStyle/>
          <a:p>
            <a:r>
              <a:rPr lang="en-GB" dirty="0"/>
              <a:t>Gas supply disconnection process</a:t>
            </a:r>
          </a:p>
        </p:txBody>
      </p:sp>
    </p:spTree>
    <p:extLst>
      <p:ext uri="{BB962C8B-B14F-4D97-AF65-F5344CB8AC3E}">
        <p14:creationId xmlns:p14="http://schemas.microsoft.com/office/powerpoint/2010/main" val="1949367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F07A8-94F7-9C8A-1C2E-83DBF394D71B}"/>
              </a:ext>
            </a:extLst>
          </p:cNvPr>
          <p:cNvSpPr>
            <a:spLocks noGrp="1"/>
          </p:cNvSpPr>
          <p:nvPr>
            <p:ph type="title"/>
          </p:nvPr>
        </p:nvSpPr>
        <p:spPr>
          <a:xfrm>
            <a:off x="609600" y="18799"/>
            <a:ext cx="10515600" cy="1325563"/>
          </a:xfrm>
        </p:spPr>
        <p:txBody>
          <a:bodyPr/>
          <a:lstStyle/>
          <a:p>
            <a:r>
              <a:rPr lang="en-GB" dirty="0"/>
              <a:t>Gas supply disconnection</a:t>
            </a:r>
          </a:p>
        </p:txBody>
      </p:sp>
      <p:sp>
        <p:nvSpPr>
          <p:cNvPr id="3" name="Content Placeholder 2">
            <a:extLst>
              <a:ext uri="{FF2B5EF4-FFF2-40B4-BE49-F238E27FC236}">
                <a16:creationId xmlns:a16="http://schemas.microsoft.com/office/drawing/2014/main" id="{27F2EB53-F1AB-0142-366F-F96ADD7516A3}"/>
              </a:ext>
            </a:extLst>
          </p:cNvPr>
          <p:cNvSpPr>
            <a:spLocks noGrp="1"/>
          </p:cNvSpPr>
          <p:nvPr>
            <p:ph idx="1"/>
          </p:nvPr>
        </p:nvSpPr>
        <p:spPr>
          <a:xfrm>
            <a:off x="609600" y="1344362"/>
            <a:ext cx="11097126" cy="5420332"/>
          </a:xfrm>
        </p:spPr>
        <p:txBody>
          <a:bodyPr>
            <a:normAutofit fontScale="92500" lnSpcReduction="10000"/>
          </a:bodyPr>
          <a:lstStyle/>
          <a:p>
            <a:pPr marL="0" indent="0">
              <a:lnSpc>
                <a:spcPct val="107000"/>
              </a:lnSpc>
              <a:spcAft>
                <a:spcPts val="800"/>
              </a:spcAft>
              <a:buNone/>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Reasons that </a:t>
            </a:r>
            <a:r>
              <a:rPr lang="en-GB" sz="1800" b="1" kern="100" dirty="0">
                <a:latin typeface="Calibri" panose="020F0502020204030204" pitchFamily="34" charset="0"/>
                <a:ea typeface="Calibri" panose="020F0502020204030204" pitchFamily="34" charset="0"/>
                <a:cs typeface="Times New Roman" panose="02020603050405020304" pitchFamily="18" charset="0"/>
              </a:rPr>
              <a:t>customers</a:t>
            </a: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 want to stop using gas: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latin typeface="Calibri" panose="020F0502020204030204" pitchFamily="34" charset="0"/>
                <a:ea typeface="Calibri" panose="020F0502020204030204" pitchFamily="34" charset="0"/>
                <a:cs typeface="Times New Roman" panose="02020603050405020304" pitchFamily="18" charset="0"/>
              </a:rPr>
              <a:t>M</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ove to alternative method of heating </a:t>
            </a:r>
          </a:p>
          <a:p>
            <a:pPr marL="342900" lvl="0" indent="-342900">
              <a:lnSpc>
                <a:spcPct val="107000"/>
              </a:lnSpc>
              <a:spcAft>
                <a:spcPts val="800"/>
              </a:spcAft>
              <a:buFont typeface="Symbol" panose="05050102010706020507" pitchFamily="18" charset="2"/>
              <a:buChar char=""/>
            </a:pPr>
            <a:r>
              <a:rPr lang="en-GB" sz="1800" kern="100" dirty="0">
                <a:latin typeface="Calibri" panose="020F0502020204030204" pitchFamily="34" charset="0"/>
                <a:ea typeface="Calibri" panose="020F0502020204030204" pitchFamily="34" charset="0"/>
                <a:cs typeface="Times New Roman" panose="02020603050405020304" pitchFamily="18" charset="0"/>
              </a:rPr>
              <a:t>Customer is carrying out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works that affect the DNs pipework e.g.  demolition, re-development, or extension</a:t>
            </a:r>
          </a:p>
          <a:p>
            <a:pPr marL="0" lvl="0" indent="0">
              <a:lnSpc>
                <a:spcPct val="107000"/>
              </a:lnSpc>
              <a:spcAft>
                <a:spcPts val="800"/>
              </a:spcAft>
              <a:buNone/>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Customers are being referred to DNs to:</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‘Cap the supply prior to the meter being removed’</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Disconnect the service prior to the meter removal</a:t>
            </a:r>
            <a:endParaRPr lang="en-GB" sz="9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Why is this a problem:</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800" dirty="0">
                <a:latin typeface="Calibri" panose="020F0502020204030204" pitchFamily="34" charset="0"/>
                <a:ea typeface="Calibri" panose="020F0502020204030204" pitchFamily="34" charset="0"/>
                <a:cs typeface="Times New Roman" panose="02020603050405020304" pitchFamily="18" charset="0"/>
              </a:rPr>
              <a:t>Customers p</a:t>
            </a:r>
            <a:r>
              <a:rPr lang="en-GB" sz="1800" dirty="0">
                <a:effectLst/>
                <a:latin typeface="Calibri" panose="020F0502020204030204" pitchFamily="34" charset="0"/>
                <a:ea typeface="Calibri" panose="020F0502020204030204" pitchFamily="34" charset="0"/>
                <a:cs typeface="Times New Roman" panose="02020603050405020304" pitchFamily="18" charset="0"/>
              </a:rPr>
              <a:t>ay for a disconnection when it's not necessary (happy to leave capped or cut off under GSR)</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Miscommunication</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Frustration - customers find themselves in the middle of conflicting information by suppliers and networks</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Complaints &amp; escalation to the ombudsman</a:t>
            </a:r>
          </a:p>
          <a:p>
            <a:pPr marL="342900" indent="-342900">
              <a:lnSpc>
                <a:spcPct val="107000"/>
              </a:lnSpc>
              <a:spcAft>
                <a:spcPts val="800"/>
              </a:spcAft>
              <a:buFont typeface="Symbol" panose="05050102010706020507" pitchFamily="18" charset="2"/>
              <a:buChar char=""/>
            </a:pPr>
            <a:r>
              <a:rPr lang="en-GB" sz="1800" dirty="0"/>
              <a:t>Issue of incorrect data flowing through central systems </a:t>
            </a:r>
          </a:p>
          <a:p>
            <a:pPr marL="0" lv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GB" dirty="0"/>
          </a:p>
        </p:txBody>
      </p:sp>
    </p:spTree>
    <p:extLst>
      <p:ext uri="{BB962C8B-B14F-4D97-AF65-F5344CB8AC3E}">
        <p14:creationId xmlns:p14="http://schemas.microsoft.com/office/powerpoint/2010/main" val="1386941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D9AD-C579-F12D-75B4-79834435CC73}"/>
              </a:ext>
            </a:extLst>
          </p:cNvPr>
          <p:cNvSpPr>
            <a:spLocks noGrp="1"/>
          </p:cNvSpPr>
          <p:nvPr>
            <p:ph type="title"/>
          </p:nvPr>
        </p:nvSpPr>
        <p:spPr>
          <a:xfrm>
            <a:off x="645160" y="111125"/>
            <a:ext cx="10515600" cy="1325563"/>
          </a:xfrm>
        </p:spPr>
        <p:txBody>
          <a:bodyPr/>
          <a:lstStyle/>
          <a:p>
            <a:r>
              <a:rPr lang="en-GB" dirty="0"/>
              <a:t>Customer journey to disconnect a gas supply</a:t>
            </a:r>
          </a:p>
        </p:txBody>
      </p:sp>
      <p:sp>
        <p:nvSpPr>
          <p:cNvPr id="3" name="Content Placeholder 2">
            <a:extLst>
              <a:ext uri="{FF2B5EF4-FFF2-40B4-BE49-F238E27FC236}">
                <a16:creationId xmlns:a16="http://schemas.microsoft.com/office/drawing/2014/main" id="{AB5EE728-2E59-3670-803A-8EA53A2AA5B7}"/>
              </a:ext>
            </a:extLst>
          </p:cNvPr>
          <p:cNvSpPr>
            <a:spLocks noGrp="1"/>
          </p:cNvSpPr>
          <p:nvPr>
            <p:ph idx="1"/>
          </p:nvPr>
        </p:nvSpPr>
        <p:spPr>
          <a:xfrm>
            <a:off x="645160" y="1436689"/>
            <a:ext cx="10708640" cy="5056186"/>
          </a:xfrm>
        </p:spPr>
        <p:txBody>
          <a:bodyPr>
            <a:normAutofit lnSpcReduction="10000"/>
          </a:bodyPr>
          <a:lstStyle/>
          <a:p>
            <a:pPr marL="0" indent="0">
              <a:buNone/>
            </a:pPr>
            <a:r>
              <a:rPr lang="en-GB" sz="1800" b="1" dirty="0">
                <a:effectLst/>
                <a:latin typeface="Arial" panose="020B0604020202020204" pitchFamily="34" charset="0"/>
                <a:ea typeface="Calibri" panose="020F0502020204030204" pitchFamily="34" charset="0"/>
              </a:rPr>
              <a:t>Step 1:</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Disconnection of the internal pipework (outlet</a:t>
            </a:r>
            <a:r>
              <a:rPr lang="en-GB" sz="1800" dirty="0">
                <a:effectLst/>
                <a:latin typeface="Arial" panose="020B0604020202020204" pitchFamily="34" charset="0"/>
                <a:ea typeface="Calibri" panose="020F0502020204030204" pitchFamily="34" charset="0"/>
              </a:rPr>
              <a:t>) The customer must organise this via their Gas Safe engineer </a:t>
            </a:r>
          </a:p>
          <a:p>
            <a:pPr marL="0" indent="0">
              <a:buNone/>
            </a:pPr>
            <a:endParaRPr lang="en-GB" sz="1100" dirty="0">
              <a:effectLst/>
              <a:latin typeface="Arial" panose="020B0604020202020204" pitchFamily="34" charset="0"/>
              <a:ea typeface="Calibri" panose="020F0502020204030204" pitchFamily="34" charset="0"/>
            </a:endParaRPr>
          </a:p>
          <a:p>
            <a:pPr marL="0" indent="0">
              <a:buNone/>
            </a:pPr>
            <a:r>
              <a:rPr lang="en-GB" sz="1800" b="1" dirty="0">
                <a:effectLst/>
                <a:latin typeface="Arial" panose="020B0604020202020204" pitchFamily="34" charset="0"/>
                <a:ea typeface="Calibri" panose="020F0502020204030204" pitchFamily="34" charset="0"/>
              </a:rPr>
              <a:t>Step 2</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Meter disconnection &amp; removal.</a:t>
            </a:r>
            <a:r>
              <a:rPr lang="en-GB" sz="1800" dirty="0">
                <a:effectLst/>
                <a:latin typeface="Arial" panose="020B0604020202020204" pitchFamily="34" charset="0"/>
                <a:ea typeface="Calibri" panose="020F0502020204030204" pitchFamily="34" charset="0"/>
              </a:rPr>
              <a:t> The customer should organise the removal of the meter via their gas supplier. The </a:t>
            </a:r>
            <a:r>
              <a:rPr lang="en-GB" sz="1800" dirty="0">
                <a:latin typeface="Arial" panose="020B0604020202020204" pitchFamily="34" charset="0"/>
              </a:rPr>
              <a:t>meter must </a:t>
            </a:r>
            <a:r>
              <a:rPr lang="en-GB" sz="1800" dirty="0">
                <a:effectLst/>
                <a:latin typeface="Arial" panose="020B0604020202020204" pitchFamily="34" charset="0"/>
                <a:ea typeface="Calibri" panose="020F0502020204030204" pitchFamily="34" charset="0"/>
              </a:rPr>
              <a:t>be removed prior to the disconnection of the service pipe</a:t>
            </a:r>
          </a:p>
          <a:p>
            <a:pPr marL="0" indent="0">
              <a:buNone/>
            </a:pPr>
            <a:endParaRPr lang="en-GB" sz="1100" dirty="0">
              <a:effectLst/>
              <a:latin typeface="Arial" panose="020B060402020202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If the customer is not doing any works that affect the DNs pipework, then the customer can leave the service capped at the ECV. The Gas Safety (Installation &amp; Use) Regulations 1998 (paragraph 16(3)(b)) process will be triggered if a new meter is not fitted within 9 months from the meter removal </a:t>
            </a:r>
            <a:r>
              <a:rPr lang="en-GB" sz="1800" dirty="0">
                <a:latin typeface="Arial" panose="020B0604020202020204" pitchFamily="34" charset="0"/>
              </a:rPr>
              <a:t>which may lead to the service disconnection at the main. </a:t>
            </a:r>
          </a:p>
          <a:p>
            <a:r>
              <a:rPr lang="en-GB" sz="1800" dirty="0">
                <a:effectLst/>
                <a:latin typeface="Arial" panose="020B0604020202020204" pitchFamily="34" charset="0"/>
                <a:ea typeface="Calibri" panose="020F0502020204030204" pitchFamily="34" charset="0"/>
              </a:rPr>
              <a:t>If the customer is doing works that affect the pipe, they must contact the DN (or GIRS accredited company) to organise a service disconnection.</a:t>
            </a:r>
          </a:p>
          <a:p>
            <a:pPr marL="0" indent="0">
              <a:buNone/>
            </a:pPr>
            <a:endParaRPr lang="en-GB" sz="1100" dirty="0">
              <a:effectLst/>
              <a:latin typeface="Arial" panose="020B0604020202020204" pitchFamily="34" charset="0"/>
              <a:ea typeface="Calibri" panose="020F0502020204030204" pitchFamily="34" charset="0"/>
            </a:endParaRPr>
          </a:p>
          <a:p>
            <a:pPr marL="0" indent="0">
              <a:buNone/>
            </a:pPr>
            <a:r>
              <a:rPr lang="en-GB" sz="1800" b="1" dirty="0">
                <a:effectLst/>
                <a:latin typeface="Arial" panose="020B0604020202020204" pitchFamily="34" charset="0"/>
                <a:ea typeface="Calibri" panose="020F0502020204030204" pitchFamily="34" charset="0"/>
              </a:rPr>
              <a:t>Step 3: Disconnection of the service. </a:t>
            </a:r>
            <a:r>
              <a:rPr lang="en-GB" sz="1800" dirty="0">
                <a:effectLst/>
                <a:latin typeface="Arial" panose="020B0604020202020204" pitchFamily="34" charset="0"/>
                <a:ea typeface="Calibri" panose="020F0502020204030204" pitchFamily="34" charset="0"/>
              </a:rPr>
              <a:t>These are chargeable works. The customer must apply for a quote. The meter must be removed before the service disconnection </a:t>
            </a:r>
          </a:p>
          <a:p>
            <a:pPr marL="0" indent="0">
              <a:buNone/>
            </a:pPr>
            <a:endParaRPr lang="en-GB" sz="1100" dirty="0">
              <a:effectLst/>
              <a:latin typeface="Calibri" panose="020F0502020204030204" pitchFamily="34" charset="0"/>
              <a:ea typeface="Calibri" panose="020F0502020204030204" pitchFamily="34" charset="0"/>
            </a:endParaRPr>
          </a:p>
          <a:p>
            <a:pPr marL="0" indent="0">
              <a:buNone/>
            </a:pPr>
            <a:r>
              <a:rPr lang="en-GB" sz="1800" b="1" dirty="0">
                <a:effectLst/>
                <a:latin typeface="Arial" panose="020B0604020202020204" pitchFamily="34" charset="0"/>
                <a:ea typeface="Calibri" panose="020F0502020204030204" pitchFamily="34" charset="0"/>
              </a:rPr>
              <a:t>Step 4:</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Xoserve records updated. </a:t>
            </a:r>
            <a:r>
              <a:rPr lang="en-GB" sz="1800" dirty="0">
                <a:effectLst/>
                <a:latin typeface="Arial" panose="020B0604020202020204" pitchFamily="34" charset="0"/>
                <a:ea typeface="Calibri" panose="020F0502020204030204" pitchFamily="34" charset="0"/>
              </a:rPr>
              <a:t>Shipper to update meter removal and DN to update the status of the MPRN to DE (Dead) </a:t>
            </a:r>
            <a:endParaRPr lang="en-GB" sz="1800" dirty="0">
              <a:effectLst/>
              <a:latin typeface="Calibri" panose="020F0502020204030204" pitchFamily="34" charset="0"/>
              <a:ea typeface="Calibri" panose="020F0502020204030204" pitchFamily="34" charset="0"/>
            </a:endParaRPr>
          </a:p>
          <a:p>
            <a:pPr marL="0" indent="0">
              <a:buNone/>
            </a:pPr>
            <a:endParaRPr lang="en-GB" sz="1800" dirty="0">
              <a:effectLst/>
              <a:latin typeface="Calibri" panose="020F0502020204030204" pitchFamily="34" charset="0"/>
              <a:ea typeface="Calibri" panose="020F0502020204030204" pitchFamily="34" charset="0"/>
            </a:endParaRPr>
          </a:p>
          <a:p>
            <a:endParaRPr lang="en-GB" sz="2000" dirty="0"/>
          </a:p>
        </p:txBody>
      </p:sp>
    </p:spTree>
    <p:extLst>
      <p:ext uri="{BB962C8B-B14F-4D97-AF65-F5344CB8AC3E}">
        <p14:creationId xmlns:p14="http://schemas.microsoft.com/office/powerpoint/2010/main" val="1284284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3FD7B-5804-3D6B-6033-11DFAF53753C}"/>
              </a:ext>
            </a:extLst>
          </p:cNvPr>
          <p:cNvSpPr>
            <a:spLocks noGrp="1"/>
          </p:cNvSpPr>
          <p:nvPr>
            <p:ph type="title"/>
          </p:nvPr>
        </p:nvSpPr>
        <p:spPr>
          <a:xfrm>
            <a:off x="838200" y="253365"/>
            <a:ext cx="10515600" cy="1325563"/>
          </a:xfrm>
        </p:spPr>
        <p:txBody>
          <a:bodyPr/>
          <a:lstStyle/>
          <a:p>
            <a:r>
              <a:rPr lang="en-GB" dirty="0"/>
              <a:t>Summary</a:t>
            </a:r>
          </a:p>
        </p:txBody>
      </p:sp>
      <p:sp>
        <p:nvSpPr>
          <p:cNvPr id="3" name="Content Placeholder 2">
            <a:extLst>
              <a:ext uri="{FF2B5EF4-FFF2-40B4-BE49-F238E27FC236}">
                <a16:creationId xmlns:a16="http://schemas.microsoft.com/office/drawing/2014/main" id="{CF621720-C8E6-0B0E-70D3-8125BE7FB17F}"/>
              </a:ext>
            </a:extLst>
          </p:cNvPr>
          <p:cNvSpPr>
            <a:spLocks noGrp="1"/>
          </p:cNvSpPr>
          <p:nvPr>
            <p:ph idx="1"/>
          </p:nvPr>
        </p:nvSpPr>
        <p:spPr/>
        <p:txBody>
          <a:bodyPr/>
          <a:lstStyle/>
          <a:p>
            <a:r>
              <a:rPr lang="en-GB" dirty="0"/>
              <a:t>The customers internal pipework must be disconnected, and the meter disconnected and removed before a DN can disconnect the service pipe</a:t>
            </a:r>
          </a:p>
          <a:p>
            <a:r>
              <a:rPr lang="en-GB" dirty="0"/>
              <a:t>Advising the customer correctly is key</a:t>
            </a:r>
          </a:p>
          <a:p>
            <a:r>
              <a:rPr lang="en-GB" dirty="0"/>
              <a:t>A clear and consistent approach is needed - A training package is being developed with Xoserve to support this</a:t>
            </a:r>
          </a:p>
        </p:txBody>
      </p:sp>
    </p:spTree>
    <p:extLst>
      <p:ext uri="{BB962C8B-B14F-4D97-AF65-F5344CB8AC3E}">
        <p14:creationId xmlns:p14="http://schemas.microsoft.com/office/powerpoint/2010/main" val="1543664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5318801" y="4290218"/>
            <a:ext cx="5065958" cy="1325563"/>
          </a:xfrm>
        </p:spPr>
        <p:txBody>
          <a:bodyPr>
            <a:normAutofit fontScale="90000"/>
          </a:bodyPr>
          <a:lstStyle/>
          <a:p>
            <a:r>
              <a:rPr lang="en-GB" sz="3600" dirty="0">
                <a:latin typeface="Roboto"/>
                <a:ea typeface="Roboto"/>
                <a:cs typeface="Roboto"/>
              </a:rPr>
              <a:t>Domestic Premise Indicator view in the Electricity Enquiry Service portal</a:t>
            </a:r>
            <a:br>
              <a:rPr lang="en-GB" sz="3600" dirty="0">
                <a:latin typeface="Roboto"/>
                <a:ea typeface="Roboto"/>
                <a:cs typeface="Roboto"/>
              </a:rPr>
            </a:br>
            <a:br>
              <a:rPr lang="en-GB" sz="3600" dirty="0">
                <a:latin typeface="Roboto"/>
                <a:ea typeface="Roboto"/>
                <a:cs typeface="Roboto"/>
              </a:rPr>
            </a:br>
            <a:r>
              <a:rPr lang="en-GB" sz="2000" b="0" dirty="0">
                <a:latin typeface="Roboto"/>
                <a:ea typeface="Roboto"/>
                <a:cs typeface="Roboto"/>
              </a:rPr>
              <a:t>Sarah Mower – EES Service Provider</a:t>
            </a:r>
            <a:endParaRPr lang="en-GB" sz="2000" b="0" dirty="0">
              <a:cs typeface="Roboto"/>
            </a:endParaRPr>
          </a:p>
        </p:txBody>
      </p:sp>
    </p:spTree>
    <p:extLst>
      <p:ext uri="{BB962C8B-B14F-4D97-AF65-F5344CB8AC3E}">
        <p14:creationId xmlns:p14="http://schemas.microsoft.com/office/powerpoint/2010/main" val="4126918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F9C0-1558-0F73-7C30-1144E4BB926F}"/>
              </a:ext>
            </a:extLst>
          </p:cNvPr>
          <p:cNvSpPr>
            <a:spLocks noGrp="1"/>
          </p:cNvSpPr>
          <p:nvPr>
            <p:ph type="title"/>
          </p:nvPr>
        </p:nvSpPr>
        <p:spPr>
          <a:xfrm>
            <a:off x="838200" y="471123"/>
            <a:ext cx="10515600" cy="536471"/>
          </a:xfrm>
        </p:spPr>
        <p:txBody>
          <a:bodyPr>
            <a:noAutofit/>
          </a:bodyPr>
          <a:lstStyle/>
          <a:p>
            <a:r>
              <a:rPr lang="en-GB" sz="2800" b="1" cap="all" spc="300" dirty="0">
                <a:solidFill>
                  <a:srgbClr val="70ADA3"/>
                </a:solidFill>
                <a:latin typeface="Roboto"/>
                <a:ea typeface="Roboto"/>
                <a:cs typeface="Roboto"/>
              </a:rPr>
              <a:t>Domestic Premise Indicator view in the Electricity Enquiry Service portal</a:t>
            </a:r>
          </a:p>
        </p:txBody>
      </p:sp>
      <p:sp>
        <p:nvSpPr>
          <p:cNvPr id="3" name="Content Placeholder 2">
            <a:extLst>
              <a:ext uri="{FF2B5EF4-FFF2-40B4-BE49-F238E27FC236}">
                <a16:creationId xmlns:a16="http://schemas.microsoft.com/office/drawing/2014/main" id="{906F8DCE-7B74-4AB8-4833-C69A61F70609}"/>
              </a:ext>
            </a:extLst>
          </p:cNvPr>
          <p:cNvSpPr>
            <a:spLocks noGrp="1"/>
          </p:cNvSpPr>
          <p:nvPr>
            <p:ph idx="1"/>
          </p:nvPr>
        </p:nvSpPr>
        <p:spPr>
          <a:xfrm>
            <a:off x="763249" y="1196038"/>
            <a:ext cx="10515600" cy="5414624"/>
          </a:xfrm>
        </p:spPr>
        <p:txBody>
          <a:bodyPr>
            <a:normAutofit/>
          </a:bodyPr>
          <a:lstStyle/>
          <a:p>
            <a:pPr marL="0" indent="0">
              <a:buNone/>
            </a:pPr>
            <a:r>
              <a:rPr lang="en-GB" sz="1100" dirty="0"/>
              <a:t>The EES sources the status of a property through the CSS DPI indicator. Where a CSS DPI has not been received, the status of the property is derived from the Profile Class and Measurement Class combination.</a:t>
            </a:r>
          </a:p>
          <a:p>
            <a:pPr marL="0" indent="0">
              <a:buNone/>
            </a:pPr>
            <a:r>
              <a:rPr lang="en-GB" sz="1100" dirty="0"/>
              <a:t>Currently under the Data Access Matrix, DNO’s are not permitted to view the CSS DPI indicator. Therefore, a DNO will not see a change on screen when the CSS DPI has updated the status as shown in this example:</a:t>
            </a:r>
          </a:p>
          <a:p>
            <a:pPr marL="0" indent="0">
              <a:buNone/>
            </a:pPr>
            <a:r>
              <a:rPr lang="en-GB" sz="1100" b="1" dirty="0"/>
              <a:t>Supplier view showing the house icon (domestic</a:t>
            </a:r>
            <a:r>
              <a:rPr lang="en-GB" sz="1100" dirty="0"/>
              <a:t>)</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r>
              <a:rPr lang="en-GB" sz="1100" b="1" dirty="0"/>
              <a:t>DNO View showing the factory icon (non-domestic)</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r>
              <a:rPr lang="en-GB" sz="1100" dirty="0"/>
              <a:t>If DNO’s were permitted to see the CSS DPI value via a change to the DAM, they would automatically see the latest DPI in the EES, helping to ensure suppliers and DNOs are seeing the same data at the same time.</a:t>
            </a:r>
          </a:p>
          <a:p>
            <a:pPr marL="0" indent="0">
              <a:buNone/>
            </a:pPr>
            <a:endParaRPr lang="en-GB" dirty="0"/>
          </a:p>
        </p:txBody>
      </p:sp>
      <p:pic>
        <p:nvPicPr>
          <p:cNvPr id="8" name="Picture 7">
            <a:extLst>
              <a:ext uri="{FF2B5EF4-FFF2-40B4-BE49-F238E27FC236}">
                <a16:creationId xmlns:a16="http://schemas.microsoft.com/office/drawing/2014/main" id="{0795A9BE-F441-417D-852E-24804BD51092}"/>
              </a:ext>
            </a:extLst>
          </p:cNvPr>
          <p:cNvPicPr>
            <a:picLocks noChangeAspect="1"/>
          </p:cNvPicPr>
          <p:nvPr/>
        </p:nvPicPr>
        <p:blipFill>
          <a:blip r:embed="rId2"/>
          <a:stretch>
            <a:fillRect/>
          </a:stretch>
        </p:blipFill>
        <p:spPr>
          <a:xfrm>
            <a:off x="763249" y="2252424"/>
            <a:ext cx="9546861" cy="1799134"/>
          </a:xfrm>
          <a:prstGeom prst="rect">
            <a:avLst/>
          </a:prstGeom>
        </p:spPr>
      </p:pic>
      <p:pic>
        <p:nvPicPr>
          <p:cNvPr id="9" name="Picture 8">
            <a:extLst>
              <a:ext uri="{FF2B5EF4-FFF2-40B4-BE49-F238E27FC236}">
                <a16:creationId xmlns:a16="http://schemas.microsoft.com/office/drawing/2014/main" id="{A488A7E7-63FB-E493-543F-2C8C67C030E2}"/>
              </a:ext>
            </a:extLst>
          </p:cNvPr>
          <p:cNvPicPr>
            <a:picLocks noChangeAspect="1"/>
          </p:cNvPicPr>
          <p:nvPr/>
        </p:nvPicPr>
        <p:blipFill>
          <a:blip r:embed="rId3"/>
          <a:stretch>
            <a:fillRect/>
          </a:stretch>
        </p:blipFill>
        <p:spPr>
          <a:xfrm>
            <a:off x="763249" y="4360704"/>
            <a:ext cx="9617440" cy="1494479"/>
          </a:xfrm>
          <a:prstGeom prst="rect">
            <a:avLst/>
          </a:prstGeom>
        </p:spPr>
      </p:pic>
    </p:spTree>
    <p:extLst>
      <p:ext uri="{BB962C8B-B14F-4D97-AF65-F5344CB8AC3E}">
        <p14:creationId xmlns:p14="http://schemas.microsoft.com/office/powerpoint/2010/main" val="1272076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dirty="0">
                <a:latin typeface="Roboto"/>
                <a:ea typeface="Roboto"/>
                <a:cs typeface="Roboto"/>
              </a:rPr>
              <a:t>Next meeting:</a:t>
            </a:r>
            <a:br>
              <a:rPr lang="en-GB" sz="2000" dirty="0"/>
            </a:br>
            <a:br>
              <a:rPr lang="en-GB" dirty="0"/>
            </a:br>
            <a:r>
              <a:rPr lang="en-GB" dirty="0">
                <a:latin typeface="Roboto"/>
                <a:ea typeface="Roboto"/>
                <a:cs typeface="Roboto"/>
              </a:rPr>
              <a:t>11 August 2023</a:t>
            </a:r>
            <a:br>
              <a:rPr lang="en-GB" dirty="0"/>
            </a:br>
            <a:br>
              <a:rPr lang="en-GB" dirty="0"/>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067A25AF-4421-46B3-A92B-D0DFDD178FF2}"/>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5eb01662-1b8e-47cb-8683-36f494b8385c"/>
    <ds:schemaRef ds:uri="http://schemas.microsoft.com/office/2006/metadata/properties"/>
    <ds:schemaRef ds:uri="http://purl.org/dc/elements/1.1/"/>
    <ds:schemaRef ds:uri="http://www.w3.org/XML/1998/namespac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65e7efb7-4b5a-4a4a-bd0c-94ce4e8e30f2"/>
    <ds:schemaRef ds:uri="http://purl.org/dc/te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92</TotalTime>
  <Words>2548</Words>
  <Application>Microsoft Office PowerPoint</Application>
  <PresentationFormat>Widescreen</PresentationFormat>
  <Paragraphs>201</Paragraphs>
  <Slides>30</Slides>
  <Notes>2</Notes>
  <HiddenSlides>0</HiddenSlides>
  <MMClips>0</MMClips>
  <ScaleCrop>false</ScaleCrop>
  <HeadingPairs>
    <vt:vector size="6" baseType="variant">
      <vt:variant>
        <vt:lpstr>Fonts Used</vt:lpstr>
      </vt:variant>
      <vt:variant>
        <vt:i4>10</vt:i4>
      </vt:variant>
      <vt:variant>
        <vt:lpstr>Theme</vt:lpstr>
      </vt:variant>
      <vt:variant>
        <vt:i4>10</vt:i4>
      </vt:variant>
      <vt:variant>
        <vt:lpstr>Slide Titles</vt:lpstr>
      </vt:variant>
      <vt:variant>
        <vt:i4>30</vt:i4>
      </vt:variant>
    </vt:vector>
  </HeadingPairs>
  <TitlesOfParts>
    <vt:vector size="50" baseType="lpstr">
      <vt:lpstr>Arial</vt:lpstr>
      <vt:lpstr>Arial,Sans-Serif</vt:lpstr>
      <vt:lpstr>Calibri</vt:lpstr>
      <vt:lpstr>Calibri Light</vt:lpstr>
      <vt:lpstr>Courier New,monospace</vt:lpstr>
      <vt:lpstr>Roboto</vt:lpstr>
      <vt:lpstr>Roboto Slab</vt:lpstr>
      <vt:lpstr>Segoe UI</vt:lpstr>
      <vt:lpstr>Symbol</vt:lpstr>
      <vt:lpstr>Wingdings</vt:lpstr>
      <vt:lpstr>REC Light Event Theme</vt:lpstr>
      <vt:lpstr>REC Alternative Event Theme</vt:lpstr>
      <vt:lpstr>1_REC Alternative Event Theme</vt:lpstr>
      <vt:lpstr>CONTENT SLIDE</vt:lpstr>
      <vt:lpstr>1_CONTENT SLIDE</vt:lpstr>
      <vt:lpstr>1_REC Light Event Theme</vt:lpstr>
      <vt:lpstr>2_REC Light Event Theme</vt:lpstr>
      <vt:lpstr>Gemserv Content</vt:lpstr>
      <vt:lpstr>Office Theme</vt:lpstr>
      <vt:lpstr>Office Theme</vt:lpstr>
      <vt:lpstr>REC ISSues group</vt:lpstr>
      <vt:lpstr>1. Introduction and agreement of agenda</vt:lpstr>
      <vt:lpstr>Agenda For today</vt:lpstr>
      <vt:lpstr> 2. Data cleanse update    </vt:lpstr>
      <vt:lpstr>Report AR3F</vt:lpstr>
      <vt:lpstr>Smart Meter Type/MTC Mismatch report</vt:lpstr>
      <vt:lpstr>NO METER MTC Report</vt:lpstr>
      <vt:lpstr>Data Cleanse ReSULTS UPDATE</vt:lpstr>
      <vt:lpstr>3. DATA ISSUE IssuE 18 MOnthly ONJOB and ONPUD submissions and meter details</vt:lpstr>
      <vt:lpstr>Issue 18</vt:lpstr>
      <vt:lpstr>4. P1 switching incident</vt:lpstr>
      <vt:lpstr> 5. REC Switching service management schedule review – stakeholder engagement</vt:lpstr>
      <vt:lpstr>6. Guidance on REC Requirements for Annulments and Objections</vt:lpstr>
      <vt:lpstr>Performance Assurance Risk Monitoring</vt:lpstr>
      <vt:lpstr>REC requirements for Annulments</vt:lpstr>
      <vt:lpstr>REC requirements for Annulments</vt:lpstr>
      <vt:lpstr>REC requirements for Objections</vt:lpstr>
      <vt:lpstr>REC requirements for OBjections</vt:lpstr>
      <vt:lpstr>7. Change Plan and change improvement project</vt:lpstr>
      <vt:lpstr>REC Changes</vt:lpstr>
      <vt:lpstr>8. RIG ISSUE NO.17 New connections – delays identified between agreeing supply contact with consumers and new builds and connection to network </vt:lpstr>
      <vt:lpstr>aob</vt:lpstr>
      <vt:lpstr>Gas Supply Disconnection process  Tom Stuart Wales and West Utilities</vt:lpstr>
      <vt:lpstr>Gas supply disconnection process</vt:lpstr>
      <vt:lpstr>Gas supply disconnection</vt:lpstr>
      <vt:lpstr>Customer journey to disconnect a gas supply</vt:lpstr>
      <vt:lpstr>Summary</vt:lpstr>
      <vt:lpstr>Domestic Premise Indicator view in the Electricity Enquiry Service portal  Sarah Mower – EES Service Provider</vt:lpstr>
      <vt:lpstr>Domestic Premise Indicator view in the Electricity Enquiry Service portal</vt:lpstr>
      <vt:lpstr>Next meeting:  11 August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237</cp:revision>
  <dcterms:created xsi:type="dcterms:W3CDTF">2022-06-08T15:31:29Z</dcterms:created>
  <dcterms:modified xsi:type="dcterms:W3CDTF">2023-07-21T08:47:24Z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2023-07-21T08:47:08Z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f78c03e7-a865-40c2-9893-db4f19f16898</vt:lpwstr>
  </property>
  <property fmtid="{D5CDD505-2E9C-101B-9397-08002B2CF9AE}" pid="10" name="MSIP_Label_2d7f055f-5347-41d4-8cbe-c035e83f4f3c_ContentBits">
    <vt:lpwstr>0</vt:lpwstr>
  </property>
</Properties>
</file>