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8.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9.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modernComment_7FFE605A_B18F92A6.xml" ContentType="application/vnd.ms-powerpoint.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omments/modernComment_7FFE6058_E1A36F8.xml" ContentType="application/vnd.ms-powerpoint.comment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omments/modernComment_7FFE6057_C6B7FC09.xml" ContentType="application/vnd.ms-powerpoint.comment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omments/modernComment_7FFE6056_59A84771.xml" ContentType="application/vnd.ms-powerpoint.comments+xml"/>
  <Override PartName="/ppt/comments/modernComment_7FFE6055_D12DE905.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6"/>
    <p:sldMasterId id="2147483666" r:id="rId7"/>
    <p:sldMasterId id="2147483683" r:id="rId8"/>
    <p:sldMasterId id="2147483686" r:id="rId9"/>
    <p:sldMasterId id="2147483718" r:id="rId10"/>
    <p:sldMasterId id="2147483769" r:id="rId11"/>
    <p:sldMasterId id="2147483720" r:id="rId12"/>
    <p:sldMasterId id="2147483797" r:id="rId13"/>
    <p:sldMasterId id="2147483648" r:id="rId14"/>
    <p:sldMasterId id="2147483862" r:id="rId15"/>
  </p:sldMasterIdLst>
  <p:notesMasterIdLst>
    <p:notesMasterId r:id="rId62"/>
  </p:notesMasterIdLst>
  <p:handoutMasterIdLst>
    <p:handoutMasterId r:id="rId63"/>
  </p:handoutMasterIdLst>
  <p:sldIdLst>
    <p:sldId id="256" r:id="rId16"/>
    <p:sldId id="269" r:id="rId17"/>
    <p:sldId id="263" r:id="rId18"/>
    <p:sldId id="279" r:id="rId19"/>
    <p:sldId id="2147377262" r:id="rId20"/>
    <p:sldId id="2147377263" r:id="rId21"/>
    <p:sldId id="2147377264" r:id="rId22"/>
    <p:sldId id="2147377265" r:id="rId23"/>
    <p:sldId id="2147377157" r:id="rId24"/>
    <p:sldId id="434" r:id="rId25"/>
    <p:sldId id="271" r:id="rId26"/>
    <p:sldId id="2147377254" r:id="rId27"/>
    <p:sldId id="2147377257" r:id="rId28"/>
    <p:sldId id="2147377256" r:id="rId29"/>
    <p:sldId id="2147377255" r:id="rId30"/>
    <p:sldId id="2147377250" r:id="rId31"/>
    <p:sldId id="2147377249" r:id="rId32"/>
    <p:sldId id="2147377248" r:id="rId33"/>
    <p:sldId id="2147377247" r:id="rId34"/>
    <p:sldId id="280" r:id="rId35"/>
    <p:sldId id="2147377236" r:id="rId36"/>
    <p:sldId id="2147377235" r:id="rId37"/>
    <p:sldId id="2147377234" r:id="rId38"/>
    <p:sldId id="2147377233" r:id="rId39"/>
    <p:sldId id="2147377232" r:id="rId40"/>
    <p:sldId id="2147377211" r:id="rId41"/>
    <p:sldId id="2147377245" r:id="rId42"/>
    <p:sldId id="2147377244" r:id="rId43"/>
    <p:sldId id="2147377243" r:id="rId44"/>
    <p:sldId id="2147377242" r:id="rId45"/>
    <p:sldId id="2147377241" r:id="rId46"/>
    <p:sldId id="2147377240" r:id="rId47"/>
    <p:sldId id="2147377239" r:id="rId48"/>
    <p:sldId id="2147377238" r:id="rId49"/>
    <p:sldId id="2147377237" r:id="rId50"/>
    <p:sldId id="2147377210" r:id="rId51"/>
    <p:sldId id="2147377246" r:id="rId52"/>
    <p:sldId id="2147377253" r:id="rId53"/>
    <p:sldId id="2147377252" r:id="rId54"/>
    <p:sldId id="2147377251" r:id="rId55"/>
    <p:sldId id="2147377261" r:id="rId56"/>
    <p:sldId id="2147377260" r:id="rId57"/>
    <p:sldId id="2147377259" r:id="rId58"/>
    <p:sldId id="2147377258" r:id="rId59"/>
    <p:sldId id="261" r:id="rId60"/>
    <p:sldId id="257"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2EC3FC-D7FC-40DF-8A79-072AD8E94E77}" v="1" dt="2023-09-11T10:29:05.829"/>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0" d="100"/>
          <a:sy n="120" d="100"/>
        </p:scale>
        <p:origin x="198" y="84"/>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handoutMaster" Target="handoutMasters/handoutMaster1.xml"/><Relationship Id="rId68" Type="http://schemas.microsoft.com/office/2015/10/relationships/revisionInfo" Target="revisionInfo.xml"/><Relationship Id="rId7" Type="http://schemas.openxmlformats.org/officeDocument/2006/relationships/slideMaster" Target="slideMasters/slideMaster2.xml"/><Relationship Id="rId2" Type="http://schemas.openxmlformats.org/officeDocument/2006/relationships/customXml" Target="../customXml/item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slideMaster" Target="slideMasters/slideMaster6.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8" Type="http://schemas.openxmlformats.org/officeDocument/2006/relationships/slide" Target="slides/slide43.xml"/><Relationship Id="rId66" Type="http://schemas.openxmlformats.org/officeDocument/2006/relationships/theme" Target="theme/theme1.xml"/><Relationship Id="rId5" Type="http://schemas.openxmlformats.org/officeDocument/2006/relationships/customXml" Target="../customXml/item5.xml"/><Relationship Id="rId61" Type="http://schemas.openxmlformats.org/officeDocument/2006/relationships/slide" Target="slides/slide46.xml"/><Relationship Id="rId19" Type="http://schemas.openxmlformats.org/officeDocument/2006/relationships/slide" Target="slides/slide4.xml"/><Relationship Id="rId14" Type="http://schemas.openxmlformats.org/officeDocument/2006/relationships/slideMaster" Target="slideMasters/slideMaster9.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presProps" Target="presProps.xml"/><Relationship Id="rId69" Type="http://schemas.microsoft.com/office/2018/10/relationships/authors" Target="authors.xml"/><Relationship Id="rId8" Type="http://schemas.openxmlformats.org/officeDocument/2006/relationships/slideMaster" Target="slideMasters/slideMaster3.xml"/><Relationship Id="rId51" Type="http://schemas.openxmlformats.org/officeDocument/2006/relationships/slide" Target="slides/slide36.xml"/><Relationship Id="rId3" Type="http://schemas.openxmlformats.org/officeDocument/2006/relationships/customXml" Target="../customXml/item3.xml"/><Relationship Id="rId12" Type="http://schemas.openxmlformats.org/officeDocument/2006/relationships/slideMaster" Target="slideMasters/slideMaster7.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tableStyles" Target="tableStyles.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Master" Target="slideMasters/slideMaster10.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5.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Master" Target="slideMasters/slideMaster4.xml"/><Relationship Id="rId13" Type="http://schemas.openxmlformats.org/officeDocument/2006/relationships/slideMaster" Target="slideMasters/slideMaster8.xml"/><Relationship Id="rId18" Type="http://schemas.openxmlformats.org/officeDocument/2006/relationships/slide" Target="slides/slide3.xml"/><Relationship Id="rId39" Type="http://schemas.openxmlformats.org/officeDocument/2006/relationships/slide" Target="slides/slide2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s>
</file>

<file path=ppt/comments/modernComment_7FFE605A_B18F92A6.xml><?xml version="1.0" encoding="utf-8"?>
<p188:cmLst xmlns:a="http://schemas.openxmlformats.org/drawingml/2006/main" xmlns:r="http://schemas.openxmlformats.org/officeDocument/2006/relationships" xmlns:p188="http://schemas.microsoft.com/office/powerpoint/2018/8/main">
  <p188:cm id="{AF501BB7-D5B8-4DFD-886B-4D90DB5380A0}" authorId="{F2283723-168E-52DB-6156-E47376DDA1D5}" status="resolved" created="2023-08-25T08:32:49.548" complete="100000">
    <pc:sldMkLst xmlns:pc="http://schemas.microsoft.com/office/powerpoint/2013/main/command">
      <pc:docMk/>
      <pc:sldMk cId="3748846101" sldId="301"/>
    </pc:sldMkLst>
    <p188:txBody>
      <a:bodyPr/>
      <a:lstStyle/>
      <a:p>
        <a:r>
          <a:rPr lang="en-GB"/>
          <a:t>From Tracy - Do we need to be careful about adding any reference to GDPR here?  There may be indirect personal data items we have classified as conditionally open</a:t>
        </a:r>
      </a:p>
    </p188:txBody>
  </p188:cm>
</p188:cmLst>
</file>

<file path=ppt/comments/modernComment_7FFE6055_D12DE905.xml><?xml version="1.0" encoding="utf-8"?>
<p188:cmLst xmlns:a="http://schemas.openxmlformats.org/drawingml/2006/main" xmlns:r="http://schemas.openxmlformats.org/officeDocument/2006/relationships" xmlns:p188="http://schemas.microsoft.com/office/powerpoint/2018/8/main">
  <p188:cm id="{19098388-0277-429F-A150-7632C833050A}" authorId="{C52A1704-DD28-5A10-B4FA-FF1D32ED2B12}" status="resolved" created="2023-08-23T13:44:46.246" complete="100000">
    <ac:deMkLst xmlns:ac="http://schemas.microsoft.com/office/drawing/2013/main/command">
      <pc:docMk xmlns:pc="http://schemas.microsoft.com/office/powerpoint/2013/main/command"/>
      <pc:sldMk xmlns:pc="http://schemas.microsoft.com/office/powerpoint/2013/main/command" cId="272670024" sldId="291"/>
      <ac:spMk id="3" creationId="{A05BC36A-13BB-D076-35BD-1D30BE5572A6}"/>
    </ac:deMkLst>
    <p188:txBody>
      <a:bodyPr/>
      <a:lstStyle/>
      <a:p>
        <a:r>
          <a:rPr lang="en-US"/>
          <a:t>Seems to be a mixture of key points &amp; questions can we split into two sections?</a:t>
        </a:r>
      </a:p>
    </p188:txBody>
  </p188:cm>
</p188:cmLst>
</file>

<file path=ppt/comments/modernComment_7FFE6056_59A84771.xml><?xml version="1.0" encoding="utf-8"?>
<p188:cmLst xmlns:a="http://schemas.openxmlformats.org/drawingml/2006/main" xmlns:r="http://schemas.openxmlformats.org/officeDocument/2006/relationships" xmlns:p188="http://schemas.microsoft.com/office/powerpoint/2018/8/main">
  <p188:cm id="{503B8459-7C8C-445E-A5BC-BB47FC5DFF8A}" authorId="{A08DA99B-88BC-F501-020B-0A25E50015F4}" status="resolved" created="2023-08-31T09:04:37.767" complete="100000">
    <pc:sldMkLst xmlns:pc="http://schemas.microsoft.com/office/powerpoint/2013/main/command">
      <pc:docMk/>
      <pc:sldMk cId="3379949049" sldId="296"/>
    </pc:sldMkLst>
    <p188:txBody>
      <a:bodyPr/>
      <a:lstStyle/>
      <a:p>
        <a:r>
          <a:rPr lang="en-GB"/>
          <a:t>Elise to add a slide to replace these two timeline slides</a:t>
        </a:r>
      </a:p>
    </p188:txBody>
  </p188:cm>
</p188:cmLst>
</file>

<file path=ppt/comments/modernComment_7FFE6057_C6B7FC09.xml><?xml version="1.0" encoding="utf-8"?>
<p188:cmLst xmlns:a="http://schemas.openxmlformats.org/drawingml/2006/main" xmlns:r="http://schemas.openxmlformats.org/officeDocument/2006/relationships" xmlns:p188="http://schemas.microsoft.com/office/powerpoint/2018/8/main">
  <p188:cm id="{8A299686-EC59-4674-84A3-915DB4778C07}" authorId="{08CDB698-BFD2-A908-E4F9-5231A66A3845}" status="resolved" created="2023-08-29T14:36:07.451">
    <ac:deMkLst xmlns:ac="http://schemas.microsoft.com/office/drawing/2013/main/command">
      <pc:docMk xmlns:pc="http://schemas.microsoft.com/office/powerpoint/2013/main/command"/>
      <pc:sldMk xmlns:pc="http://schemas.microsoft.com/office/powerpoint/2013/main/command" cId="4111098055" sldId="302"/>
      <ac:graphicFrameMk id="5281" creationId="{A88F756C-6258-9B3A-0757-91D36938363A}"/>
    </ac:deMkLst>
    <p188:txBody>
      <a:bodyPr/>
      <a:lstStyle/>
      <a:p>
        <a:r>
          <a:rPr lang="en-GB"/>
          <a:t>Include updates here to explain that the request would be assessed differently depending on the highest classification of the data items</a:t>
        </a:r>
      </a:p>
    </p188:txBody>
  </p188:cm>
  <p188:cm id="{DCB20941-F2A9-4677-A4D7-34E1AAB4A3A7}" authorId="{A08DA99B-88BC-F501-020B-0A25E50015F4}" status="resolved" created="2023-08-31T08:55:46.311" complete="100000">
    <pc:sldMkLst xmlns:pc="http://schemas.microsoft.com/office/powerpoint/2013/main/command">
      <pc:docMk/>
      <pc:sldMk cId="4111098055" sldId="302"/>
    </pc:sldMkLst>
    <p188:txBody>
      <a:bodyPr/>
      <a:lstStyle/>
      <a:p>
        <a:r>
          <a:rPr lang="en-GB"/>
          <a:t>Add another example with personal data items too and the outcome</a:t>
        </a:r>
      </a:p>
    </p188:txBody>
  </p188:cm>
</p188:cmLst>
</file>

<file path=ppt/comments/modernComment_7FFE6058_E1A36F8.xml><?xml version="1.0" encoding="utf-8"?>
<p188:cmLst xmlns:a="http://schemas.openxmlformats.org/drawingml/2006/main" xmlns:r="http://schemas.openxmlformats.org/officeDocument/2006/relationships" xmlns:p188="http://schemas.microsoft.com/office/powerpoint/2018/8/main">
  <p188:cm id="{9619D32F-005E-4A5A-8270-13A4A085AAEC}" authorId="{08CDB698-BFD2-A908-E4F9-5231A66A3845}" status="resolved" created="2023-08-29T14:36:07.451" complete="100000">
    <ac:deMkLst xmlns:ac="http://schemas.microsoft.com/office/drawing/2013/main/command">
      <pc:docMk xmlns:pc="http://schemas.microsoft.com/office/powerpoint/2013/main/command"/>
      <pc:sldMk xmlns:pc="http://schemas.microsoft.com/office/powerpoint/2013/main/command" cId="4111098055" sldId="302"/>
      <ac:graphicFrameMk id="5281" creationId="{A88F756C-6258-9B3A-0757-91D36938363A}"/>
    </ac:deMkLst>
    <p188:txBody>
      <a:bodyPr/>
      <a:lstStyle/>
      <a:p>
        <a:r>
          <a:rPr lang="en-GB"/>
          <a:t>Include updates here to explain that the request would be assessed differently depending on the highest classification of the data items</a:t>
        </a:r>
      </a:p>
    </p188:txBody>
  </p188:cm>
  <p188:cm id="{5FD3BBDD-308F-4B00-A414-521BABA965CA}" authorId="{A08DA99B-88BC-F501-020B-0A25E50015F4}" status="resolved" created="2023-08-31T08:55:46.311" complete="100000">
    <pc:sldMkLst xmlns:pc="http://schemas.microsoft.com/office/powerpoint/2013/main/command">
      <pc:docMk/>
      <pc:sldMk cId="4111098055" sldId="302"/>
    </pc:sldMkLst>
    <p188:txBody>
      <a:bodyPr/>
      <a:lstStyle/>
      <a:p>
        <a:r>
          <a:rPr lang="en-GB"/>
          <a:t>Add another example with personal data items too and the outcome</a:t>
        </a:r>
      </a:p>
    </p188:txBody>
  </p188:cm>
</p188: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6FFE4E-2417-46DA-8035-82C87D6C24E1}"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GB"/>
        </a:p>
      </dgm:t>
    </dgm:pt>
    <dgm:pt modelId="{1E0C86C5-1E7D-4C20-B98E-41AFF0FC1C84}">
      <dgm:prSet phldrT="[Text]"/>
      <dgm:spPr/>
      <dgm:t>
        <a:bodyPr/>
        <a:lstStyle/>
        <a:p>
          <a:pPr rtl="0"/>
          <a:r>
            <a:rPr lang="en-GB">
              <a:latin typeface="Arial" panose="020B0604020202020204" pitchFamily="34" charset="0"/>
              <a:cs typeface="Arial" panose="020B0604020202020204" pitchFamily="34" charset="0"/>
            </a:rPr>
            <a:t>The REC is accountable for delivery of a number of key industry data services</a:t>
          </a:r>
        </a:p>
      </dgm:t>
    </dgm:pt>
    <dgm:pt modelId="{0A96BE68-D684-45E5-9FFF-CD3C075D7E1F}" type="parTrans" cxnId="{EABB6852-94C1-4355-9B56-47EC4CF328B0}">
      <dgm:prSet/>
      <dgm:spPr/>
      <dgm:t>
        <a:bodyPr/>
        <a:lstStyle/>
        <a:p>
          <a:endParaRPr lang="en-GB"/>
        </a:p>
      </dgm:t>
    </dgm:pt>
    <dgm:pt modelId="{6A481EDE-141A-4936-87B4-F49DE244FCFD}" type="sibTrans" cxnId="{EABB6852-94C1-4355-9B56-47EC4CF328B0}">
      <dgm:prSet/>
      <dgm:spPr/>
      <dgm:t>
        <a:bodyPr/>
        <a:lstStyle/>
        <a:p>
          <a:endParaRPr lang="en-GB"/>
        </a:p>
      </dgm:t>
    </dgm:pt>
    <dgm:pt modelId="{25757C9F-B937-4946-B66E-B781E48EEDCC}">
      <dgm:prSet phldrT="[Text]"/>
      <dgm:spPr/>
      <dgm:t>
        <a:bodyPr/>
        <a:lstStyle/>
        <a:p>
          <a:pPr rtl="0"/>
          <a:r>
            <a:rPr lang="en-GB">
              <a:latin typeface="Arial" panose="020B0604020202020204" pitchFamily="34" charset="0"/>
              <a:cs typeface="Arial" panose="020B0604020202020204" pitchFamily="34" charset="0"/>
            </a:rPr>
            <a:t>The REC and RECCo has an obligation to conduct a periodic assessment and review to assure itself that the code and REC services remain fit for purpose</a:t>
          </a:r>
        </a:p>
      </dgm:t>
    </dgm:pt>
    <dgm:pt modelId="{73DB0C1A-5852-48B5-87EC-CA267D5AC7BF}" type="parTrans" cxnId="{26E97D1F-5CEE-4462-B374-E66D45B497B8}">
      <dgm:prSet/>
      <dgm:spPr/>
      <dgm:t>
        <a:bodyPr/>
        <a:lstStyle/>
        <a:p>
          <a:endParaRPr lang="en-GB"/>
        </a:p>
      </dgm:t>
    </dgm:pt>
    <dgm:pt modelId="{E6C99329-AAF6-49CE-9680-B04F6A926ED2}" type="sibTrans" cxnId="{26E97D1F-5CEE-4462-B374-E66D45B497B8}">
      <dgm:prSet/>
      <dgm:spPr/>
      <dgm:t>
        <a:bodyPr/>
        <a:lstStyle/>
        <a:p>
          <a:endParaRPr lang="en-GB"/>
        </a:p>
      </dgm:t>
    </dgm:pt>
    <dgm:pt modelId="{00DF3CBA-0865-48A6-914F-8B87E49C9F56}">
      <dgm:prSet phldrT="[Text]"/>
      <dgm:spPr/>
      <dgm:t>
        <a:bodyPr/>
        <a:lstStyle/>
        <a:p>
          <a:pPr rtl="0"/>
          <a:r>
            <a:rPr lang="en-GB">
              <a:latin typeface="Arial" panose="020B0604020202020204" pitchFamily="34" charset="0"/>
              <a:cs typeface="Arial" panose="020B0604020202020204" pitchFamily="34" charset="0"/>
            </a:rPr>
            <a:t>The REC Forward Work Plan sets out a key priority area of its Data and </a:t>
          </a:r>
          <a:r>
            <a:rPr lang="en-GB" err="1">
              <a:latin typeface="Arial" panose="020B0604020202020204" pitchFamily="34" charset="0"/>
              <a:cs typeface="Arial" panose="020B0604020202020204" pitchFamily="34" charset="0"/>
            </a:rPr>
            <a:t>Digitilisation</a:t>
          </a:r>
          <a:r>
            <a:rPr lang="en-GB">
              <a:latin typeface="Arial" panose="020B0604020202020204" pitchFamily="34" charset="0"/>
              <a:cs typeface="Arial" panose="020B0604020202020204" pitchFamily="34" charset="0"/>
            </a:rPr>
            <a:t> Strategy which included the Open Data project </a:t>
          </a:r>
        </a:p>
      </dgm:t>
    </dgm:pt>
    <dgm:pt modelId="{BD82C935-6282-4D53-BD8C-0C7630C6FF83}" type="parTrans" cxnId="{F269B60B-B03B-413E-82C4-683EFE876C78}">
      <dgm:prSet/>
      <dgm:spPr/>
      <dgm:t>
        <a:bodyPr/>
        <a:lstStyle/>
        <a:p>
          <a:endParaRPr lang="en-GB"/>
        </a:p>
      </dgm:t>
    </dgm:pt>
    <dgm:pt modelId="{73E73109-83E5-423F-ABBA-14A06C897D7E}" type="sibTrans" cxnId="{F269B60B-B03B-413E-82C4-683EFE876C78}">
      <dgm:prSet/>
      <dgm:spPr/>
      <dgm:t>
        <a:bodyPr/>
        <a:lstStyle/>
        <a:p>
          <a:endParaRPr lang="en-GB"/>
        </a:p>
      </dgm:t>
    </dgm:pt>
    <dgm:pt modelId="{3E2FBC47-28A9-4A38-8357-83903A631655}">
      <dgm:prSet phldrT="[Text]"/>
      <dgm:spPr/>
      <dgm:t>
        <a:bodyPr/>
        <a:lstStyle/>
        <a:p>
          <a:r>
            <a:rPr lang="en-GB">
              <a:latin typeface="Arial" panose="020B0604020202020204" pitchFamily="34" charset="0"/>
              <a:cs typeface="Arial" panose="020B0604020202020204" pitchFamily="34" charset="0"/>
            </a:rPr>
            <a:t>Ambition is to deliver a published asset via existing mechanisms of the data governed by the REC with a move towards classification-based access and the creation of a meta data catalogue</a:t>
          </a:r>
        </a:p>
      </dgm:t>
    </dgm:pt>
    <dgm:pt modelId="{D809B4D4-DA80-4834-AB1B-A2F88FB57469}" type="parTrans" cxnId="{2BC0F298-7340-4511-AD38-E290FA085C4A}">
      <dgm:prSet/>
      <dgm:spPr/>
      <dgm:t>
        <a:bodyPr/>
        <a:lstStyle/>
        <a:p>
          <a:endParaRPr lang="en-GB"/>
        </a:p>
      </dgm:t>
    </dgm:pt>
    <dgm:pt modelId="{6C3D19F8-6F1B-49D9-9F49-78DA38308EDF}" type="sibTrans" cxnId="{2BC0F298-7340-4511-AD38-E290FA085C4A}">
      <dgm:prSet/>
      <dgm:spPr/>
      <dgm:t>
        <a:bodyPr/>
        <a:lstStyle/>
        <a:p>
          <a:endParaRPr lang="en-GB"/>
        </a:p>
      </dgm:t>
    </dgm:pt>
    <dgm:pt modelId="{53E1277E-2768-4AD3-889B-4AE531E65FB4}">
      <dgm:prSet phldrT="[Text]"/>
      <dgm:spPr/>
      <dgm:t>
        <a:bodyPr/>
        <a:lstStyle/>
        <a:p>
          <a:r>
            <a:rPr lang="en-GB">
              <a:latin typeface="Arial" panose="020B0604020202020204" pitchFamily="34" charset="0"/>
              <a:cs typeface="Arial" panose="020B0604020202020204" pitchFamily="34" charset="0"/>
            </a:rPr>
            <a:t>Global and national recognition of increased benefits from transparency and data publication</a:t>
          </a:r>
        </a:p>
      </dgm:t>
    </dgm:pt>
    <dgm:pt modelId="{4CDD472D-8696-414C-9F04-4BDC19AB7986}" type="parTrans" cxnId="{8282941E-2B7A-465C-BC29-DFBB445BEA97}">
      <dgm:prSet/>
      <dgm:spPr/>
      <dgm:t>
        <a:bodyPr/>
        <a:lstStyle/>
        <a:p>
          <a:endParaRPr lang="en-GB"/>
        </a:p>
      </dgm:t>
    </dgm:pt>
    <dgm:pt modelId="{442686DE-2135-447F-A962-9A9C0D77FD26}" type="sibTrans" cxnId="{8282941E-2B7A-465C-BC29-DFBB445BEA97}">
      <dgm:prSet/>
      <dgm:spPr/>
      <dgm:t>
        <a:bodyPr/>
        <a:lstStyle/>
        <a:p>
          <a:endParaRPr lang="en-GB"/>
        </a:p>
      </dgm:t>
    </dgm:pt>
    <dgm:pt modelId="{EC2C44D1-C772-47AC-A8BD-7B5D3EAC4F86}">
      <dgm:prSet phldr="0"/>
      <dgm:spPr/>
      <dgm:t>
        <a:bodyPr/>
        <a:lstStyle/>
        <a:p>
          <a:pPr rtl="0"/>
          <a:r>
            <a:rPr lang="en-GB">
              <a:latin typeface="Arial" panose="020B0604020202020204" pitchFamily="34" charset="0"/>
              <a:cs typeface="Arial" panose="020B0604020202020204" pitchFamily="34" charset="0"/>
            </a:rPr>
            <a:t>Support Industry with adoption of Ofgem's Data Best Practices work, which will be being extended to retailers next</a:t>
          </a:r>
        </a:p>
      </dgm:t>
    </dgm:pt>
    <dgm:pt modelId="{8E0FECBE-F391-4CA2-AFD4-AD3A4289F153}" type="parTrans" cxnId="{8675CD84-64AA-4E34-99D4-3C152C733C90}">
      <dgm:prSet/>
      <dgm:spPr/>
      <dgm:t>
        <a:bodyPr/>
        <a:lstStyle/>
        <a:p>
          <a:endParaRPr lang="en-GB"/>
        </a:p>
      </dgm:t>
    </dgm:pt>
    <dgm:pt modelId="{C0F28745-41CB-428E-8637-3B4CD36201D3}" type="sibTrans" cxnId="{8675CD84-64AA-4E34-99D4-3C152C733C90}">
      <dgm:prSet/>
      <dgm:spPr/>
      <dgm:t>
        <a:bodyPr/>
        <a:lstStyle/>
        <a:p>
          <a:endParaRPr lang="en-GB"/>
        </a:p>
      </dgm:t>
    </dgm:pt>
    <dgm:pt modelId="{7B00A223-DFDD-4B4D-B814-D711134C8050}" type="pres">
      <dgm:prSet presAssocID="{4B6FFE4E-2417-46DA-8035-82C87D6C24E1}" presName="diagram" presStyleCnt="0">
        <dgm:presLayoutVars>
          <dgm:dir/>
          <dgm:resizeHandles val="exact"/>
        </dgm:presLayoutVars>
      </dgm:prSet>
      <dgm:spPr/>
    </dgm:pt>
    <dgm:pt modelId="{4BD6AA76-919A-4888-ACD7-8CC25C1FE7BE}" type="pres">
      <dgm:prSet presAssocID="{53E1277E-2768-4AD3-889B-4AE531E65FB4}" presName="node" presStyleLbl="node1" presStyleIdx="0" presStyleCnt="6">
        <dgm:presLayoutVars>
          <dgm:bulletEnabled val="1"/>
        </dgm:presLayoutVars>
      </dgm:prSet>
      <dgm:spPr/>
    </dgm:pt>
    <dgm:pt modelId="{928D7415-6355-4F56-B504-C249FB29C0C0}" type="pres">
      <dgm:prSet presAssocID="{442686DE-2135-447F-A962-9A9C0D77FD26}" presName="sibTrans" presStyleCnt="0"/>
      <dgm:spPr/>
    </dgm:pt>
    <dgm:pt modelId="{CF9456AC-32F4-4D90-A6E7-9C80CFAD9FB8}" type="pres">
      <dgm:prSet presAssocID="{1E0C86C5-1E7D-4C20-B98E-41AFF0FC1C84}" presName="node" presStyleLbl="node1" presStyleIdx="1" presStyleCnt="6">
        <dgm:presLayoutVars>
          <dgm:bulletEnabled val="1"/>
        </dgm:presLayoutVars>
      </dgm:prSet>
      <dgm:spPr/>
    </dgm:pt>
    <dgm:pt modelId="{71B5BA6F-F997-4124-9191-0C54E78700E5}" type="pres">
      <dgm:prSet presAssocID="{6A481EDE-141A-4936-87B4-F49DE244FCFD}" presName="sibTrans" presStyleCnt="0"/>
      <dgm:spPr/>
    </dgm:pt>
    <dgm:pt modelId="{17DB9D26-4E46-4231-A865-0B0436B9137D}" type="pres">
      <dgm:prSet presAssocID="{25757C9F-B937-4946-B66E-B781E48EEDCC}" presName="node" presStyleLbl="node1" presStyleIdx="2" presStyleCnt="6">
        <dgm:presLayoutVars>
          <dgm:bulletEnabled val="1"/>
        </dgm:presLayoutVars>
      </dgm:prSet>
      <dgm:spPr/>
    </dgm:pt>
    <dgm:pt modelId="{82DCD968-62B3-45C3-B57F-490025E071D4}" type="pres">
      <dgm:prSet presAssocID="{E6C99329-AAF6-49CE-9680-B04F6A926ED2}" presName="sibTrans" presStyleCnt="0"/>
      <dgm:spPr/>
    </dgm:pt>
    <dgm:pt modelId="{09D338C2-F029-4EA6-9534-C60E064B84AA}" type="pres">
      <dgm:prSet presAssocID="{00DF3CBA-0865-48A6-914F-8B87E49C9F56}" presName="node" presStyleLbl="node1" presStyleIdx="3" presStyleCnt="6">
        <dgm:presLayoutVars>
          <dgm:bulletEnabled val="1"/>
        </dgm:presLayoutVars>
      </dgm:prSet>
      <dgm:spPr/>
    </dgm:pt>
    <dgm:pt modelId="{FA462CA1-25B8-4F87-ACD4-E95E03F367F0}" type="pres">
      <dgm:prSet presAssocID="{73E73109-83E5-423F-ABBA-14A06C897D7E}" presName="sibTrans" presStyleCnt="0"/>
      <dgm:spPr/>
    </dgm:pt>
    <dgm:pt modelId="{FCBE6635-590E-4779-92A2-0E301B32F197}" type="pres">
      <dgm:prSet presAssocID="{3E2FBC47-28A9-4A38-8357-83903A631655}" presName="node" presStyleLbl="node1" presStyleIdx="4" presStyleCnt="6">
        <dgm:presLayoutVars>
          <dgm:bulletEnabled val="1"/>
        </dgm:presLayoutVars>
      </dgm:prSet>
      <dgm:spPr/>
    </dgm:pt>
    <dgm:pt modelId="{0ED4D4AB-4B3B-4D3D-B833-99FB971E7E2D}" type="pres">
      <dgm:prSet presAssocID="{6C3D19F8-6F1B-49D9-9F49-78DA38308EDF}" presName="sibTrans" presStyleCnt="0"/>
      <dgm:spPr/>
    </dgm:pt>
    <dgm:pt modelId="{4AE3EF3C-A4B0-4E0E-A754-6A71B13930A6}" type="pres">
      <dgm:prSet presAssocID="{EC2C44D1-C772-47AC-A8BD-7B5D3EAC4F86}" presName="node" presStyleLbl="node1" presStyleIdx="5" presStyleCnt="6">
        <dgm:presLayoutVars>
          <dgm:bulletEnabled val="1"/>
        </dgm:presLayoutVars>
      </dgm:prSet>
      <dgm:spPr/>
    </dgm:pt>
  </dgm:ptLst>
  <dgm:cxnLst>
    <dgm:cxn modelId="{F269B60B-B03B-413E-82C4-683EFE876C78}" srcId="{4B6FFE4E-2417-46DA-8035-82C87D6C24E1}" destId="{00DF3CBA-0865-48A6-914F-8B87E49C9F56}" srcOrd="3" destOrd="0" parTransId="{BD82C935-6282-4D53-BD8C-0C7630C6FF83}" sibTransId="{73E73109-83E5-423F-ABBA-14A06C897D7E}"/>
    <dgm:cxn modelId="{8282941E-2B7A-465C-BC29-DFBB445BEA97}" srcId="{4B6FFE4E-2417-46DA-8035-82C87D6C24E1}" destId="{53E1277E-2768-4AD3-889B-4AE531E65FB4}" srcOrd="0" destOrd="0" parTransId="{4CDD472D-8696-414C-9F04-4BDC19AB7986}" sibTransId="{442686DE-2135-447F-A962-9A9C0D77FD26}"/>
    <dgm:cxn modelId="{26E97D1F-5CEE-4462-B374-E66D45B497B8}" srcId="{4B6FFE4E-2417-46DA-8035-82C87D6C24E1}" destId="{25757C9F-B937-4946-B66E-B781E48EEDCC}" srcOrd="2" destOrd="0" parTransId="{73DB0C1A-5852-48B5-87EC-CA267D5AC7BF}" sibTransId="{E6C99329-AAF6-49CE-9680-B04F6A926ED2}"/>
    <dgm:cxn modelId="{1E263A2B-E71A-4CFF-B14A-04BF978C5EDF}" type="presOf" srcId="{3E2FBC47-28A9-4A38-8357-83903A631655}" destId="{FCBE6635-590E-4779-92A2-0E301B32F197}" srcOrd="0" destOrd="0" presId="urn:microsoft.com/office/officeart/2005/8/layout/default"/>
    <dgm:cxn modelId="{13FADD2E-82A8-4046-BB48-8475D1843D63}" type="presOf" srcId="{4B6FFE4E-2417-46DA-8035-82C87D6C24E1}" destId="{7B00A223-DFDD-4B4D-B814-D711134C8050}" srcOrd="0" destOrd="0" presId="urn:microsoft.com/office/officeart/2005/8/layout/default"/>
    <dgm:cxn modelId="{7AC3D86A-CD65-4300-875C-1D9C350945B7}" type="presOf" srcId="{00DF3CBA-0865-48A6-914F-8B87E49C9F56}" destId="{09D338C2-F029-4EA6-9534-C60E064B84AA}" srcOrd="0" destOrd="0" presId="urn:microsoft.com/office/officeart/2005/8/layout/default"/>
    <dgm:cxn modelId="{8049C94E-AB96-4ABF-813F-DFE919FC34DF}" type="presOf" srcId="{25757C9F-B937-4946-B66E-B781E48EEDCC}" destId="{17DB9D26-4E46-4231-A865-0B0436B9137D}" srcOrd="0" destOrd="0" presId="urn:microsoft.com/office/officeart/2005/8/layout/default"/>
    <dgm:cxn modelId="{EABB6852-94C1-4355-9B56-47EC4CF328B0}" srcId="{4B6FFE4E-2417-46DA-8035-82C87D6C24E1}" destId="{1E0C86C5-1E7D-4C20-B98E-41AFF0FC1C84}" srcOrd="1" destOrd="0" parTransId="{0A96BE68-D684-45E5-9FFF-CD3C075D7E1F}" sibTransId="{6A481EDE-141A-4936-87B4-F49DE244FCFD}"/>
    <dgm:cxn modelId="{8675CD84-64AA-4E34-99D4-3C152C733C90}" srcId="{4B6FFE4E-2417-46DA-8035-82C87D6C24E1}" destId="{EC2C44D1-C772-47AC-A8BD-7B5D3EAC4F86}" srcOrd="5" destOrd="0" parTransId="{8E0FECBE-F391-4CA2-AFD4-AD3A4289F153}" sibTransId="{C0F28745-41CB-428E-8637-3B4CD36201D3}"/>
    <dgm:cxn modelId="{2BC0F298-7340-4511-AD38-E290FA085C4A}" srcId="{4B6FFE4E-2417-46DA-8035-82C87D6C24E1}" destId="{3E2FBC47-28A9-4A38-8357-83903A631655}" srcOrd="4" destOrd="0" parTransId="{D809B4D4-DA80-4834-AB1B-A2F88FB57469}" sibTransId="{6C3D19F8-6F1B-49D9-9F49-78DA38308EDF}"/>
    <dgm:cxn modelId="{ACCBBEA0-BDBA-426A-AABB-EEBAD3412D0D}" type="presOf" srcId="{53E1277E-2768-4AD3-889B-4AE531E65FB4}" destId="{4BD6AA76-919A-4888-ACD7-8CC25C1FE7BE}" srcOrd="0" destOrd="0" presId="urn:microsoft.com/office/officeart/2005/8/layout/default"/>
    <dgm:cxn modelId="{F4BFA5AE-7C49-4F37-B757-DDFF69DB6064}" type="presOf" srcId="{1E0C86C5-1E7D-4C20-B98E-41AFF0FC1C84}" destId="{CF9456AC-32F4-4D90-A6E7-9C80CFAD9FB8}" srcOrd="0" destOrd="0" presId="urn:microsoft.com/office/officeart/2005/8/layout/default"/>
    <dgm:cxn modelId="{3DA53BE7-426D-4C78-BBAD-F1F3A41487FD}" type="presOf" srcId="{EC2C44D1-C772-47AC-A8BD-7B5D3EAC4F86}" destId="{4AE3EF3C-A4B0-4E0E-A754-6A71B13930A6}" srcOrd="0" destOrd="0" presId="urn:microsoft.com/office/officeart/2005/8/layout/default"/>
    <dgm:cxn modelId="{A519F636-4995-427A-AFA5-700D970CF0E0}" type="presParOf" srcId="{7B00A223-DFDD-4B4D-B814-D711134C8050}" destId="{4BD6AA76-919A-4888-ACD7-8CC25C1FE7BE}" srcOrd="0" destOrd="0" presId="urn:microsoft.com/office/officeart/2005/8/layout/default"/>
    <dgm:cxn modelId="{8DBD4181-FCCF-4C33-95E8-492068B896DF}" type="presParOf" srcId="{7B00A223-DFDD-4B4D-B814-D711134C8050}" destId="{928D7415-6355-4F56-B504-C249FB29C0C0}" srcOrd="1" destOrd="0" presId="urn:microsoft.com/office/officeart/2005/8/layout/default"/>
    <dgm:cxn modelId="{28690771-2C4D-40D2-B5B2-1A7A7587BBCD}" type="presParOf" srcId="{7B00A223-DFDD-4B4D-B814-D711134C8050}" destId="{CF9456AC-32F4-4D90-A6E7-9C80CFAD9FB8}" srcOrd="2" destOrd="0" presId="urn:microsoft.com/office/officeart/2005/8/layout/default"/>
    <dgm:cxn modelId="{870638C2-9ABF-495C-AACD-A794D7091982}" type="presParOf" srcId="{7B00A223-DFDD-4B4D-B814-D711134C8050}" destId="{71B5BA6F-F997-4124-9191-0C54E78700E5}" srcOrd="3" destOrd="0" presId="urn:microsoft.com/office/officeart/2005/8/layout/default"/>
    <dgm:cxn modelId="{54EBDC19-D6AD-45B4-92B2-27A5519FBA95}" type="presParOf" srcId="{7B00A223-DFDD-4B4D-B814-D711134C8050}" destId="{17DB9D26-4E46-4231-A865-0B0436B9137D}" srcOrd="4" destOrd="0" presId="urn:microsoft.com/office/officeart/2005/8/layout/default"/>
    <dgm:cxn modelId="{B96A2A50-D8C8-4C29-8AF3-8EF7FDD89918}" type="presParOf" srcId="{7B00A223-DFDD-4B4D-B814-D711134C8050}" destId="{82DCD968-62B3-45C3-B57F-490025E071D4}" srcOrd="5" destOrd="0" presId="urn:microsoft.com/office/officeart/2005/8/layout/default"/>
    <dgm:cxn modelId="{3A58B8CF-ACF0-4838-94F2-C912B45CEB22}" type="presParOf" srcId="{7B00A223-DFDD-4B4D-B814-D711134C8050}" destId="{09D338C2-F029-4EA6-9534-C60E064B84AA}" srcOrd="6" destOrd="0" presId="urn:microsoft.com/office/officeart/2005/8/layout/default"/>
    <dgm:cxn modelId="{59A9EAF6-D123-4DE2-AC92-8642D6ADE24F}" type="presParOf" srcId="{7B00A223-DFDD-4B4D-B814-D711134C8050}" destId="{FA462CA1-25B8-4F87-ACD4-E95E03F367F0}" srcOrd="7" destOrd="0" presId="urn:microsoft.com/office/officeart/2005/8/layout/default"/>
    <dgm:cxn modelId="{966CDCD1-4E81-4C8F-A37B-35EE521ED209}" type="presParOf" srcId="{7B00A223-DFDD-4B4D-B814-D711134C8050}" destId="{FCBE6635-590E-4779-92A2-0E301B32F197}" srcOrd="8" destOrd="0" presId="urn:microsoft.com/office/officeart/2005/8/layout/default"/>
    <dgm:cxn modelId="{0E19A150-30AC-41EC-A064-901C664280AE}" type="presParOf" srcId="{7B00A223-DFDD-4B4D-B814-D711134C8050}" destId="{0ED4D4AB-4B3B-4D3D-B833-99FB971E7E2D}" srcOrd="9" destOrd="0" presId="urn:microsoft.com/office/officeart/2005/8/layout/default"/>
    <dgm:cxn modelId="{016FD39B-4BE7-4F89-9FE0-119320B3AFAC}" type="presParOf" srcId="{7B00A223-DFDD-4B4D-B814-D711134C8050}" destId="{4AE3EF3C-A4B0-4E0E-A754-6A71B13930A6}"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32F7115-A559-41A6-B637-F57F671B8AD1}" type="doc">
      <dgm:prSet loTypeId="urn:microsoft.com/office/officeart/2005/8/layout/bProcess3" loCatId="process" qsTypeId="urn:microsoft.com/office/officeart/2005/8/quickstyle/simple1" qsCatId="simple" csTypeId="urn:microsoft.com/office/officeart/2005/8/colors/colorful1" csCatId="colorful" phldr="1"/>
      <dgm:spPr/>
      <dgm:t>
        <a:bodyPr/>
        <a:lstStyle/>
        <a:p>
          <a:endParaRPr lang="en-GB"/>
        </a:p>
      </dgm:t>
    </dgm:pt>
    <dgm:pt modelId="{CCC20C95-EAA2-4A85-85B9-1E2C9298D37B}">
      <dgm:prSet phldrT="[Text]" phldr="0"/>
      <dgm:spPr/>
      <dgm:t>
        <a:bodyPr/>
        <a:lstStyle/>
        <a:p>
          <a:pPr rtl="0"/>
          <a:r>
            <a:rPr lang="en-GB">
              <a:latin typeface="Arial" panose="020B0604020202020204" pitchFamily="34" charset="0"/>
              <a:cs typeface="Arial" panose="020B0604020202020204" pitchFamily="34" charset="0"/>
            </a:rPr>
            <a:t>New access request comes in</a:t>
          </a:r>
        </a:p>
      </dgm:t>
    </dgm:pt>
    <dgm:pt modelId="{A6321DCD-0D1E-4A3B-B968-4D079CF50933}" type="parTrans" cxnId="{C67DF6A7-DA42-48B6-AA6D-9AC7E9294411}">
      <dgm:prSet/>
      <dgm:spPr/>
      <dgm:t>
        <a:bodyPr/>
        <a:lstStyle/>
        <a:p>
          <a:endParaRPr lang="en-GB">
            <a:latin typeface="Arial" panose="020B0604020202020204" pitchFamily="34" charset="0"/>
            <a:cs typeface="Arial" panose="020B0604020202020204" pitchFamily="34" charset="0"/>
          </a:endParaRPr>
        </a:p>
      </dgm:t>
    </dgm:pt>
    <dgm:pt modelId="{7EBD6948-B5E2-45ED-9161-D5E0A1742A2E}" type="sibTrans" cxnId="{C67DF6A7-DA42-48B6-AA6D-9AC7E9294411}">
      <dgm:prSet/>
      <dgm:spPr/>
      <dgm:t>
        <a:bodyPr/>
        <a:lstStyle/>
        <a:p>
          <a:endParaRPr lang="en-GB">
            <a:latin typeface="Arial" panose="020B0604020202020204" pitchFamily="34" charset="0"/>
            <a:cs typeface="Arial" panose="020B0604020202020204" pitchFamily="34" charset="0"/>
          </a:endParaRPr>
        </a:p>
      </dgm:t>
    </dgm:pt>
    <dgm:pt modelId="{C6034BC2-0780-4730-81BF-DC6A41D8849F}">
      <dgm:prSet phldr="0"/>
      <dgm:spPr/>
      <dgm:t>
        <a:bodyPr/>
        <a:lstStyle/>
        <a:p>
          <a:pPr rtl="0"/>
          <a:r>
            <a:rPr lang="en-GB">
              <a:latin typeface="Arial" panose="020B0604020202020204" pitchFamily="34" charset="0"/>
              <a:cs typeface="Arial" panose="020B0604020202020204" pitchFamily="34" charset="0"/>
            </a:rPr>
            <a:t>Each data item has one of four defined classifications and conditions for access associated with it</a:t>
          </a:r>
        </a:p>
      </dgm:t>
    </dgm:pt>
    <dgm:pt modelId="{D20F2338-BFD2-4137-9726-F615C0F3813E}" type="parTrans" cxnId="{11D3B26D-A69A-497B-BEF1-E61A7DD921BC}">
      <dgm:prSet/>
      <dgm:spPr/>
      <dgm:t>
        <a:bodyPr/>
        <a:lstStyle/>
        <a:p>
          <a:endParaRPr lang="en-GB">
            <a:latin typeface="Arial" panose="020B0604020202020204" pitchFamily="34" charset="0"/>
            <a:cs typeface="Arial" panose="020B0604020202020204" pitchFamily="34" charset="0"/>
          </a:endParaRPr>
        </a:p>
      </dgm:t>
    </dgm:pt>
    <dgm:pt modelId="{3BEC7B17-5202-4972-93A1-D669A3DF0111}" type="sibTrans" cxnId="{11D3B26D-A69A-497B-BEF1-E61A7DD921BC}">
      <dgm:prSet/>
      <dgm:spPr/>
      <dgm:t>
        <a:bodyPr/>
        <a:lstStyle/>
        <a:p>
          <a:endParaRPr lang="en-GB">
            <a:latin typeface="Arial" panose="020B0604020202020204" pitchFamily="34" charset="0"/>
            <a:cs typeface="Arial" panose="020B0604020202020204" pitchFamily="34" charset="0"/>
          </a:endParaRPr>
        </a:p>
      </dgm:t>
    </dgm:pt>
    <dgm:pt modelId="{E744E0CF-D13F-4F6A-BC4E-FCF7809E6027}">
      <dgm:prSet phldr="0"/>
      <dgm:spPr/>
      <dgm:t>
        <a:bodyPr/>
        <a:lstStyle/>
        <a:p>
          <a:pPr rtl="0"/>
          <a:r>
            <a:rPr lang="en-GB">
              <a:latin typeface="Arial" panose="020B0604020202020204" pitchFamily="34" charset="0"/>
              <a:cs typeface="Arial" panose="020B0604020202020204" pitchFamily="34" charset="0"/>
            </a:rPr>
            <a:t>If the user meets the conditions for access to the classified data items, access can be granted</a:t>
          </a:r>
        </a:p>
      </dgm:t>
    </dgm:pt>
    <dgm:pt modelId="{262EA810-7EDF-428C-B2FC-D1DE95D44490}" type="parTrans" cxnId="{67E64D76-9760-4B1B-AE0E-1424C6815BE1}">
      <dgm:prSet/>
      <dgm:spPr/>
      <dgm:t>
        <a:bodyPr/>
        <a:lstStyle/>
        <a:p>
          <a:endParaRPr lang="en-GB">
            <a:latin typeface="Arial" panose="020B0604020202020204" pitchFamily="34" charset="0"/>
            <a:cs typeface="Arial" panose="020B0604020202020204" pitchFamily="34" charset="0"/>
          </a:endParaRPr>
        </a:p>
      </dgm:t>
    </dgm:pt>
    <dgm:pt modelId="{D2B27722-DE7E-44C4-8300-6D6B60DFBC35}" type="sibTrans" cxnId="{67E64D76-9760-4B1B-AE0E-1424C6815BE1}">
      <dgm:prSet/>
      <dgm:spPr/>
      <dgm:t>
        <a:bodyPr/>
        <a:lstStyle/>
        <a:p>
          <a:endParaRPr lang="en-GB">
            <a:latin typeface="Arial" panose="020B0604020202020204" pitchFamily="34" charset="0"/>
            <a:cs typeface="Arial" panose="020B0604020202020204" pitchFamily="34" charset="0"/>
          </a:endParaRPr>
        </a:p>
      </dgm:t>
    </dgm:pt>
    <dgm:pt modelId="{A065C516-6C07-4521-836B-F78D763EB5B3}">
      <dgm:prSet phldr="0"/>
      <dgm:spPr/>
      <dgm:t>
        <a:bodyPr/>
        <a:lstStyle/>
        <a:p>
          <a:pPr rtl="0"/>
          <a:r>
            <a:rPr lang="en-GB">
              <a:latin typeface="Arial" panose="020B0604020202020204" pitchFamily="34" charset="0"/>
              <a:cs typeface="Arial" panose="020B0604020202020204" pitchFamily="34" charset="0"/>
            </a:rPr>
            <a:t>More information/assessment may be needed before access is granted</a:t>
          </a:r>
        </a:p>
      </dgm:t>
    </dgm:pt>
    <dgm:pt modelId="{BDB6FDE6-F626-4F93-B1CF-6BA97D7B3C2A}" type="parTrans" cxnId="{8431917D-0FE9-4E81-AED5-D0E31233B621}">
      <dgm:prSet/>
      <dgm:spPr/>
      <dgm:t>
        <a:bodyPr/>
        <a:lstStyle/>
        <a:p>
          <a:endParaRPr lang="en-GB">
            <a:latin typeface="Arial" panose="020B0604020202020204" pitchFamily="34" charset="0"/>
            <a:cs typeface="Arial" panose="020B0604020202020204" pitchFamily="34" charset="0"/>
          </a:endParaRPr>
        </a:p>
      </dgm:t>
    </dgm:pt>
    <dgm:pt modelId="{D56E05D5-897B-4D80-B306-17229ED97637}" type="sibTrans" cxnId="{8431917D-0FE9-4E81-AED5-D0E31233B621}">
      <dgm:prSet/>
      <dgm:spPr/>
      <dgm:t>
        <a:bodyPr/>
        <a:lstStyle/>
        <a:p>
          <a:endParaRPr lang="en-GB">
            <a:latin typeface="Arial" panose="020B0604020202020204" pitchFamily="34" charset="0"/>
            <a:cs typeface="Arial" panose="020B0604020202020204" pitchFamily="34" charset="0"/>
          </a:endParaRPr>
        </a:p>
      </dgm:t>
    </dgm:pt>
    <dgm:pt modelId="{88B7429F-578F-4B4E-8235-C4B681FB43A8}" type="pres">
      <dgm:prSet presAssocID="{032F7115-A559-41A6-B637-F57F671B8AD1}" presName="Name0" presStyleCnt="0">
        <dgm:presLayoutVars>
          <dgm:dir/>
          <dgm:resizeHandles val="exact"/>
        </dgm:presLayoutVars>
      </dgm:prSet>
      <dgm:spPr/>
    </dgm:pt>
    <dgm:pt modelId="{AC91E992-A548-4205-9431-AE5AD89B525C}" type="pres">
      <dgm:prSet presAssocID="{CCC20C95-EAA2-4A85-85B9-1E2C9298D37B}" presName="node" presStyleLbl="node1" presStyleIdx="0" presStyleCnt="4">
        <dgm:presLayoutVars>
          <dgm:bulletEnabled val="1"/>
        </dgm:presLayoutVars>
      </dgm:prSet>
      <dgm:spPr/>
    </dgm:pt>
    <dgm:pt modelId="{5CA09B4D-5225-4881-8988-7BA73D6721D2}" type="pres">
      <dgm:prSet presAssocID="{7EBD6948-B5E2-45ED-9161-D5E0A1742A2E}" presName="sibTrans" presStyleLbl="sibTrans1D1" presStyleIdx="0" presStyleCnt="3"/>
      <dgm:spPr/>
    </dgm:pt>
    <dgm:pt modelId="{912914A8-4ABD-4B59-B127-253A78DB9CDC}" type="pres">
      <dgm:prSet presAssocID="{7EBD6948-B5E2-45ED-9161-D5E0A1742A2E}" presName="connectorText" presStyleLbl="sibTrans1D1" presStyleIdx="0" presStyleCnt="3"/>
      <dgm:spPr/>
    </dgm:pt>
    <dgm:pt modelId="{C0AA7999-3088-467F-8DD6-005809E4F93B}" type="pres">
      <dgm:prSet presAssocID="{C6034BC2-0780-4730-81BF-DC6A41D8849F}" presName="node" presStyleLbl="node1" presStyleIdx="1" presStyleCnt="4">
        <dgm:presLayoutVars>
          <dgm:bulletEnabled val="1"/>
        </dgm:presLayoutVars>
      </dgm:prSet>
      <dgm:spPr/>
    </dgm:pt>
    <dgm:pt modelId="{1BC013C7-CD1F-4F7A-A60D-5142AFCEB2A6}" type="pres">
      <dgm:prSet presAssocID="{3BEC7B17-5202-4972-93A1-D669A3DF0111}" presName="sibTrans" presStyleLbl="sibTrans1D1" presStyleIdx="1" presStyleCnt="3"/>
      <dgm:spPr/>
    </dgm:pt>
    <dgm:pt modelId="{3A21AEF8-FFCA-431E-B9FD-2A56E268B151}" type="pres">
      <dgm:prSet presAssocID="{3BEC7B17-5202-4972-93A1-D669A3DF0111}" presName="connectorText" presStyleLbl="sibTrans1D1" presStyleIdx="1" presStyleCnt="3"/>
      <dgm:spPr/>
    </dgm:pt>
    <dgm:pt modelId="{4F21C791-41A8-4C13-B622-AD5672CD17B1}" type="pres">
      <dgm:prSet presAssocID="{E744E0CF-D13F-4F6A-BC4E-FCF7809E6027}" presName="node" presStyleLbl="node1" presStyleIdx="2" presStyleCnt="4">
        <dgm:presLayoutVars>
          <dgm:bulletEnabled val="1"/>
        </dgm:presLayoutVars>
      </dgm:prSet>
      <dgm:spPr/>
    </dgm:pt>
    <dgm:pt modelId="{C3363616-62F4-441F-894E-25991F7ABC34}" type="pres">
      <dgm:prSet presAssocID="{D2B27722-DE7E-44C4-8300-6D6B60DFBC35}" presName="sibTrans" presStyleLbl="sibTrans1D1" presStyleIdx="2" presStyleCnt="3"/>
      <dgm:spPr/>
    </dgm:pt>
    <dgm:pt modelId="{B64B7323-6430-4CD6-A56A-2BC10173F19E}" type="pres">
      <dgm:prSet presAssocID="{D2B27722-DE7E-44C4-8300-6D6B60DFBC35}" presName="connectorText" presStyleLbl="sibTrans1D1" presStyleIdx="2" presStyleCnt="3"/>
      <dgm:spPr/>
    </dgm:pt>
    <dgm:pt modelId="{DFE509F1-8DBD-4398-AF9A-AADE36A0B06E}" type="pres">
      <dgm:prSet presAssocID="{A065C516-6C07-4521-836B-F78D763EB5B3}" presName="node" presStyleLbl="node1" presStyleIdx="3" presStyleCnt="4">
        <dgm:presLayoutVars>
          <dgm:bulletEnabled val="1"/>
        </dgm:presLayoutVars>
      </dgm:prSet>
      <dgm:spPr/>
    </dgm:pt>
  </dgm:ptLst>
  <dgm:cxnLst>
    <dgm:cxn modelId="{704D9129-DBFA-4AF4-8532-A7A6F4223FE2}" type="presOf" srcId="{3BEC7B17-5202-4972-93A1-D669A3DF0111}" destId="{1BC013C7-CD1F-4F7A-A60D-5142AFCEB2A6}" srcOrd="0" destOrd="0" presId="urn:microsoft.com/office/officeart/2005/8/layout/bProcess3"/>
    <dgm:cxn modelId="{6FAE352D-9000-4869-935A-B2CA42DF19E8}" type="presOf" srcId="{A065C516-6C07-4521-836B-F78D763EB5B3}" destId="{DFE509F1-8DBD-4398-AF9A-AADE36A0B06E}" srcOrd="0" destOrd="0" presId="urn:microsoft.com/office/officeart/2005/8/layout/bProcess3"/>
    <dgm:cxn modelId="{22850130-7EEF-411E-8243-AA69C0B70E8F}" type="presOf" srcId="{7EBD6948-B5E2-45ED-9161-D5E0A1742A2E}" destId="{5CA09B4D-5225-4881-8988-7BA73D6721D2}" srcOrd="0" destOrd="0" presId="urn:microsoft.com/office/officeart/2005/8/layout/bProcess3"/>
    <dgm:cxn modelId="{CDBA3E34-CC55-465E-A084-902B6411925B}" type="presOf" srcId="{032F7115-A559-41A6-B637-F57F671B8AD1}" destId="{88B7429F-578F-4B4E-8235-C4B681FB43A8}" srcOrd="0" destOrd="0" presId="urn:microsoft.com/office/officeart/2005/8/layout/bProcess3"/>
    <dgm:cxn modelId="{921BD738-F7EE-4BCD-AFD8-A79D209B8218}" type="presOf" srcId="{3BEC7B17-5202-4972-93A1-D669A3DF0111}" destId="{3A21AEF8-FFCA-431E-B9FD-2A56E268B151}" srcOrd="1" destOrd="0" presId="urn:microsoft.com/office/officeart/2005/8/layout/bProcess3"/>
    <dgm:cxn modelId="{11D3B26D-A69A-497B-BEF1-E61A7DD921BC}" srcId="{032F7115-A559-41A6-B637-F57F671B8AD1}" destId="{C6034BC2-0780-4730-81BF-DC6A41D8849F}" srcOrd="1" destOrd="0" parTransId="{D20F2338-BFD2-4137-9726-F615C0F3813E}" sibTransId="{3BEC7B17-5202-4972-93A1-D669A3DF0111}"/>
    <dgm:cxn modelId="{67E64D76-9760-4B1B-AE0E-1424C6815BE1}" srcId="{032F7115-A559-41A6-B637-F57F671B8AD1}" destId="{E744E0CF-D13F-4F6A-BC4E-FCF7809E6027}" srcOrd="2" destOrd="0" parTransId="{262EA810-7EDF-428C-B2FC-D1DE95D44490}" sibTransId="{D2B27722-DE7E-44C4-8300-6D6B60DFBC35}"/>
    <dgm:cxn modelId="{CA4D907B-3505-4648-B95B-936AF27B86A7}" type="presOf" srcId="{7EBD6948-B5E2-45ED-9161-D5E0A1742A2E}" destId="{912914A8-4ABD-4B59-B127-253A78DB9CDC}" srcOrd="1" destOrd="0" presId="urn:microsoft.com/office/officeart/2005/8/layout/bProcess3"/>
    <dgm:cxn modelId="{8431917D-0FE9-4E81-AED5-D0E31233B621}" srcId="{032F7115-A559-41A6-B637-F57F671B8AD1}" destId="{A065C516-6C07-4521-836B-F78D763EB5B3}" srcOrd="3" destOrd="0" parTransId="{BDB6FDE6-F626-4F93-B1CF-6BA97D7B3C2A}" sibTransId="{D56E05D5-897B-4D80-B306-17229ED97637}"/>
    <dgm:cxn modelId="{E75B869F-B566-4085-898D-95768743C28B}" type="presOf" srcId="{D2B27722-DE7E-44C4-8300-6D6B60DFBC35}" destId="{B64B7323-6430-4CD6-A56A-2BC10173F19E}" srcOrd="1" destOrd="0" presId="urn:microsoft.com/office/officeart/2005/8/layout/bProcess3"/>
    <dgm:cxn modelId="{1E3558A7-4EA6-4849-B370-0DF488389099}" type="presOf" srcId="{C6034BC2-0780-4730-81BF-DC6A41D8849F}" destId="{C0AA7999-3088-467F-8DD6-005809E4F93B}" srcOrd="0" destOrd="0" presId="urn:microsoft.com/office/officeart/2005/8/layout/bProcess3"/>
    <dgm:cxn modelId="{C67DF6A7-DA42-48B6-AA6D-9AC7E9294411}" srcId="{032F7115-A559-41A6-B637-F57F671B8AD1}" destId="{CCC20C95-EAA2-4A85-85B9-1E2C9298D37B}" srcOrd="0" destOrd="0" parTransId="{A6321DCD-0D1E-4A3B-B968-4D079CF50933}" sibTransId="{7EBD6948-B5E2-45ED-9161-D5E0A1742A2E}"/>
    <dgm:cxn modelId="{DF32C0B9-5057-4A7F-9A96-77FC9449DF82}" type="presOf" srcId="{E744E0CF-D13F-4F6A-BC4E-FCF7809E6027}" destId="{4F21C791-41A8-4C13-B622-AD5672CD17B1}" srcOrd="0" destOrd="0" presId="urn:microsoft.com/office/officeart/2005/8/layout/bProcess3"/>
    <dgm:cxn modelId="{5D2AC0F1-FE22-4EE8-B1C0-4B237045E171}" type="presOf" srcId="{D2B27722-DE7E-44C4-8300-6D6B60DFBC35}" destId="{C3363616-62F4-441F-894E-25991F7ABC34}" srcOrd="0" destOrd="0" presId="urn:microsoft.com/office/officeart/2005/8/layout/bProcess3"/>
    <dgm:cxn modelId="{474F52F3-B915-4A16-BBA5-4B9CCC5353BE}" type="presOf" srcId="{CCC20C95-EAA2-4A85-85B9-1E2C9298D37B}" destId="{AC91E992-A548-4205-9431-AE5AD89B525C}" srcOrd="0" destOrd="0" presId="urn:microsoft.com/office/officeart/2005/8/layout/bProcess3"/>
    <dgm:cxn modelId="{75230850-C7FD-4D20-A580-3E110672A8EE}" type="presParOf" srcId="{88B7429F-578F-4B4E-8235-C4B681FB43A8}" destId="{AC91E992-A548-4205-9431-AE5AD89B525C}" srcOrd="0" destOrd="0" presId="urn:microsoft.com/office/officeart/2005/8/layout/bProcess3"/>
    <dgm:cxn modelId="{373CDCA3-6647-4DF5-98A7-12D4FBDC7192}" type="presParOf" srcId="{88B7429F-578F-4B4E-8235-C4B681FB43A8}" destId="{5CA09B4D-5225-4881-8988-7BA73D6721D2}" srcOrd="1" destOrd="0" presId="urn:microsoft.com/office/officeart/2005/8/layout/bProcess3"/>
    <dgm:cxn modelId="{38EEE10C-F7C6-41C3-AECB-A0893DBAEAD1}" type="presParOf" srcId="{5CA09B4D-5225-4881-8988-7BA73D6721D2}" destId="{912914A8-4ABD-4B59-B127-253A78DB9CDC}" srcOrd="0" destOrd="0" presId="urn:microsoft.com/office/officeart/2005/8/layout/bProcess3"/>
    <dgm:cxn modelId="{1AD2488A-81C5-4FB1-8DD4-5E97F5F2BBCB}" type="presParOf" srcId="{88B7429F-578F-4B4E-8235-C4B681FB43A8}" destId="{C0AA7999-3088-467F-8DD6-005809E4F93B}" srcOrd="2" destOrd="0" presId="urn:microsoft.com/office/officeart/2005/8/layout/bProcess3"/>
    <dgm:cxn modelId="{42E4FBDF-38D8-4111-91F8-842C545836BE}" type="presParOf" srcId="{88B7429F-578F-4B4E-8235-C4B681FB43A8}" destId="{1BC013C7-CD1F-4F7A-A60D-5142AFCEB2A6}" srcOrd="3" destOrd="0" presId="urn:microsoft.com/office/officeart/2005/8/layout/bProcess3"/>
    <dgm:cxn modelId="{8C0467DE-7EDE-4CBD-894D-686186A5C21A}" type="presParOf" srcId="{1BC013C7-CD1F-4F7A-A60D-5142AFCEB2A6}" destId="{3A21AEF8-FFCA-431E-B9FD-2A56E268B151}" srcOrd="0" destOrd="0" presId="urn:microsoft.com/office/officeart/2005/8/layout/bProcess3"/>
    <dgm:cxn modelId="{9E3D82A8-7B36-4C21-A8FF-A85A84B5843F}" type="presParOf" srcId="{88B7429F-578F-4B4E-8235-C4B681FB43A8}" destId="{4F21C791-41A8-4C13-B622-AD5672CD17B1}" srcOrd="4" destOrd="0" presId="urn:microsoft.com/office/officeart/2005/8/layout/bProcess3"/>
    <dgm:cxn modelId="{DAC08AEF-DCD2-415F-8AF0-BCFDE6232B21}" type="presParOf" srcId="{88B7429F-578F-4B4E-8235-C4B681FB43A8}" destId="{C3363616-62F4-441F-894E-25991F7ABC34}" srcOrd="5" destOrd="0" presId="urn:microsoft.com/office/officeart/2005/8/layout/bProcess3"/>
    <dgm:cxn modelId="{A2FF8651-EF9F-4D39-BDFD-7AABBC4B2D2E}" type="presParOf" srcId="{C3363616-62F4-441F-894E-25991F7ABC34}" destId="{B64B7323-6430-4CD6-A56A-2BC10173F19E}" srcOrd="0" destOrd="0" presId="urn:microsoft.com/office/officeart/2005/8/layout/bProcess3"/>
    <dgm:cxn modelId="{CFE6B314-4EAA-4533-BDC6-BAC6CE421A16}" type="presParOf" srcId="{88B7429F-578F-4B4E-8235-C4B681FB43A8}" destId="{DFE509F1-8DBD-4398-AF9A-AADE36A0B06E}" srcOrd="6"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32F7115-A559-41A6-B637-F57F671B8AD1}" type="doc">
      <dgm:prSet loTypeId="urn:microsoft.com/office/officeart/2005/8/layout/bProcess3" loCatId="process" qsTypeId="urn:microsoft.com/office/officeart/2005/8/quickstyle/simple1" qsCatId="simple" csTypeId="urn:microsoft.com/office/officeart/2005/8/colors/colorful1" csCatId="colorful" phldr="1"/>
      <dgm:spPr/>
      <dgm:t>
        <a:bodyPr/>
        <a:lstStyle/>
        <a:p>
          <a:endParaRPr lang="en-GB"/>
        </a:p>
      </dgm:t>
    </dgm:pt>
    <dgm:pt modelId="{CCC20C95-EAA2-4A85-85B9-1E2C9298D37B}">
      <dgm:prSet phldrT="[Text]" phldr="0"/>
      <dgm:spPr/>
      <dgm:t>
        <a:bodyPr/>
        <a:lstStyle/>
        <a:p>
          <a:pPr rtl="0"/>
          <a:r>
            <a:rPr lang="en-GB">
              <a:latin typeface="Arial" panose="020B0604020202020204" pitchFamily="34" charset="0"/>
              <a:cs typeface="Arial" panose="020B0604020202020204" pitchFamily="34" charset="0"/>
            </a:rPr>
            <a:t>New access request comes in</a:t>
          </a:r>
        </a:p>
      </dgm:t>
    </dgm:pt>
    <dgm:pt modelId="{A6321DCD-0D1E-4A3B-B968-4D079CF50933}" type="parTrans" cxnId="{C67DF6A7-DA42-48B6-AA6D-9AC7E9294411}">
      <dgm:prSet/>
      <dgm:spPr/>
      <dgm:t>
        <a:bodyPr/>
        <a:lstStyle/>
        <a:p>
          <a:endParaRPr lang="en-GB">
            <a:latin typeface="Arial" panose="020B0604020202020204" pitchFamily="34" charset="0"/>
            <a:cs typeface="Arial" panose="020B0604020202020204" pitchFamily="34" charset="0"/>
          </a:endParaRPr>
        </a:p>
      </dgm:t>
    </dgm:pt>
    <dgm:pt modelId="{7EBD6948-B5E2-45ED-9161-D5E0A1742A2E}" type="sibTrans" cxnId="{C67DF6A7-DA42-48B6-AA6D-9AC7E9294411}">
      <dgm:prSet/>
      <dgm:spPr/>
      <dgm:t>
        <a:bodyPr/>
        <a:lstStyle/>
        <a:p>
          <a:endParaRPr lang="en-GB">
            <a:latin typeface="Arial" panose="020B0604020202020204" pitchFamily="34" charset="0"/>
            <a:cs typeface="Arial" panose="020B0604020202020204" pitchFamily="34" charset="0"/>
          </a:endParaRPr>
        </a:p>
      </dgm:t>
    </dgm:pt>
    <dgm:pt modelId="{C6034BC2-0780-4730-81BF-DC6A41D8849F}">
      <dgm:prSet phldr="0"/>
      <dgm:spPr/>
      <dgm:t>
        <a:bodyPr/>
        <a:lstStyle/>
        <a:p>
          <a:pPr rtl="0"/>
          <a:r>
            <a:rPr lang="en-GB">
              <a:latin typeface="Arial" panose="020B0604020202020204" pitchFamily="34" charset="0"/>
              <a:cs typeface="Arial" panose="020B0604020202020204" pitchFamily="34" charset="0"/>
            </a:rPr>
            <a:t>Each data item has one of four defined classifications and conditions for access associated with it</a:t>
          </a:r>
        </a:p>
      </dgm:t>
    </dgm:pt>
    <dgm:pt modelId="{D20F2338-BFD2-4137-9726-F615C0F3813E}" type="parTrans" cxnId="{11D3B26D-A69A-497B-BEF1-E61A7DD921BC}">
      <dgm:prSet/>
      <dgm:spPr/>
      <dgm:t>
        <a:bodyPr/>
        <a:lstStyle/>
        <a:p>
          <a:endParaRPr lang="en-GB">
            <a:latin typeface="Arial" panose="020B0604020202020204" pitchFamily="34" charset="0"/>
            <a:cs typeface="Arial" panose="020B0604020202020204" pitchFamily="34" charset="0"/>
          </a:endParaRPr>
        </a:p>
      </dgm:t>
    </dgm:pt>
    <dgm:pt modelId="{3BEC7B17-5202-4972-93A1-D669A3DF0111}" type="sibTrans" cxnId="{11D3B26D-A69A-497B-BEF1-E61A7DD921BC}">
      <dgm:prSet/>
      <dgm:spPr/>
      <dgm:t>
        <a:bodyPr/>
        <a:lstStyle/>
        <a:p>
          <a:endParaRPr lang="en-GB">
            <a:latin typeface="Arial" panose="020B0604020202020204" pitchFamily="34" charset="0"/>
            <a:cs typeface="Arial" panose="020B0604020202020204" pitchFamily="34" charset="0"/>
          </a:endParaRPr>
        </a:p>
      </dgm:t>
    </dgm:pt>
    <dgm:pt modelId="{E744E0CF-D13F-4F6A-BC4E-FCF7809E6027}">
      <dgm:prSet phldr="0"/>
      <dgm:spPr/>
      <dgm:t>
        <a:bodyPr/>
        <a:lstStyle/>
        <a:p>
          <a:pPr rtl="0"/>
          <a:r>
            <a:rPr lang="en-GB">
              <a:latin typeface="Arial" panose="020B0604020202020204" pitchFamily="34" charset="0"/>
              <a:cs typeface="Arial" panose="020B0604020202020204" pitchFamily="34" charset="0"/>
            </a:rPr>
            <a:t>If the user meets the conditions for access to the classified data items, access can be granted</a:t>
          </a:r>
        </a:p>
      </dgm:t>
    </dgm:pt>
    <dgm:pt modelId="{262EA810-7EDF-428C-B2FC-D1DE95D44490}" type="parTrans" cxnId="{67E64D76-9760-4B1B-AE0E-1424C6815BE1}">
      <dgm:prSet/>
      <dgm:spPr/>
      <dgm:t>
        <a:bodyPr/>
        <a:lstStyle/>
        <a:p>
          <a:endParaRPr lang="en-GB">
            <a:latin typeface="Arial" panose="020B0604020202020204" pitchFamily="34" charset="0"/>
            <a:cs typeface="Arial" panose="020B0604020202020204" pitchFamily="34" charset="0"/>
          </a:endParaRPr>
        </a:p>
      </dgm:t>
    </dgm:pt>
    <dgm:pt modelId="{D2B27722-DE7E-44C4-8300-6D6B60DFBC35}" type="sibTrans" cxnId="{67E64D76-9760-4B1B-AE0E-1424C6815BE1}">
      <dgm:prSet/>
      <dgm:spPr/>
      <dgm:t>
        <a:bodyPr/>
        <a:lstStyle/>
        <a:p>
          <a:endParaRPr lang="en-GB">
            <a:latin typeface="Arial" panose="020B0604020202020204" pitchFamily="34" charset="0"/>
            <a:cs typeface="Arial" panose="020B0604020202020204" pitchFamily="34" charset="0"/>
          </a:endParaRPr>
        </a:p>
      </dgm:t>
    </dgm:pt>
    <dgm:pt modelId="{A065C516-6C07-4521-836B-F78D763EB5B3}">
      <dgm:prSet phldr="0"/>
      <dgm:spPr/>
      <dgm:t>
        <a:bodyPr/>
        <a:lstStyle/>
        <a:p>
          <a:pPr rtl="0"/>
          <a:r>
            <a:rPr lang="en-GB">
              <a:latin typeface="Arial" panose="020B0604020202020204" pitchFamily="34" charset="0"/>
              <a:cs typeface="Arial" panose="020B0604020202020204" pitchFamily="34" charset="0"/>
            </a:rPr>
            <a:t>More information/assessment may be needed before access is granted</a:t>
          </a:r>
        </a:p>
      </dgm:t>
    </dgm:pt>
    <dgm:pt modelId="{BDB6FDE6-F626-4F93-B1CF-6BA97D7B3C2A}" type="parTrans" cxnId="{8431917D-0FE9-4E81-AED5-D0E31233B621}">
      <dgm:prSet/>
      <dgm:spPr/>
      <dgm:t>
        <a:bodyPr/>
        <a:lstStyle/>
        <a:p>
          <a:endParaRPr lang="en-GB">
            <a:latin typeface="Arial" panose="020B0604020202020204" pitchFamily="34" charset="0"/>
            <a:cs typeface="Arial" panose="020B0604020202020204" pitchFamily="34" charset="0"/>
          </a:endParaRPr>
        </a:p>
      </dgm:t>
    </dgm:pt>
    <dgm:pt modelId="{D56E05D5-897B-4D80-B306-17229ED97637}" type="sibTrans" cxnId="{8431917D-0FE9-4E81-AED5-D0E31233B621}">
      <dgm:prSet/>
      <dgm:spPr/>
      <dgm:t>
        <a:bodyPr/>
        <a:lstStyle/>
        <a:p>
          <a:endParaRPr lang="en-GB">
            <a:latin typeface="Arial" panose="020B0604020202020204" pitchFamily="34" charset="0"/>
            <a:cs typeface="Arial" panose="020B0604020202020204" pitchFamily="34" charset="0"/>
          </a:endParaRPr>
        </a:p>
      </dgm:t>
    </dgm:pt>
    <dgm:pt modelId="{88B7429F-578F-4B4E-8235-C4B681FB43A8}" type="pres">
      <dgm:prSet presAssocID="{032F7115-A559-41A6-B637-F57F671B8AD1}" presName="Name0" presStyleCnt="0">
        <dgm:presLayoutVars>
          <dgm:dir/>
          <dgm:resizeHandles val="exact"/>
        </dgm:presLayoutVars>
      </dgm:prSet>
      <dgm:spPr/>
    </dgm:pt>
    <dgm:pt modelId="{AC91E992-A548-4205-9431-AE5AD89B525C}" type="pres">
      <dgm:prSet presAssocID="{CCC20C95-EAA2-4A85-85B9-1E2C9298D37B}" presName="node" presStyleLbl="node1" presStyleIdx="0" presStyleCnt="4">
        <dgm:presLayoutVars>
          <dgm:bulletEnabled val="1"/>
        </dgm:presLayoutVars>
      </dgm:prSet>
      <dgm:spPr/>
    </dgm:pt>
    <dgm:pt modelId="{5CA09B4D-5225-4881-8988-7BA73D6721D2}" type="pres">
      <dgm:prSet presAssocID="{7EBD6948-B5E2-45ED-9161-D5E0A1742A2E}" presName="sibTrans" presStyleLbl="sibTrans1D1" presStyleIdx="0" presStyleCnt="3"/>
      <dgm:spPr/>
    </dgm:pt>
    <dgm:pt modelId="{912914A8-4ABD-4B59-B127-253A78DB9CDC}" type="pres">
      <dgm:prSet presAssocID="{7EBD6948-B5E2-45ED-9161-D5E0A1742A2E}" presName="connectorText" presStyleLbl="sibTrans1D1" presStyleIdx="0" presStyleCnt="3"/>
      <dgm:spPr/>
    </dgm:pt>
    <dgm:pt modelId="{C0AA7999-3088-467F-8DD6-005809E4F93B}" type="pres">
      <dgm:prSet presAssocID="{C6034BC2-0780-4730-81BF-DC6A41D8849F}" presName="node" presStyleLbl="node1" presStyleIdx="1" presStyleCnt="4">
        <dgm:presLayoutVars>
          <dgm:bulletEnabled val="1"/>
        </dgm:presLayoutVars>
      </dgm:prSet>
      <dgm:spPr/>
    </dgm:pt>
    <dgm:pt modelId="{1BC013C7-CD1F-4F7A-A60D-5142AFCEB2A6}" type="pres">
      <dgm:prSet presAssocID="{3BEC7B17-5202-4972-93A1-D669A3DF0111}" presName="sibTrans" presStyleLbl="sibTrans1D1" presStyleIdx="1" presStyleCnt="3"/>
      <dgm:spPr/>
    </dgm:pt>
    <dgm:pt modelId="{3A21AEF8-FFCA-431E-B9FD-2A56E268B151}" type="pres">
      <dgm:prSet presAssocID="{3BEC7B17-5202-4972-93A1-D669A3DF0111}" presName="connectorText" presStyleLbl="sibTrans1D1" presStyleIdx="1" presStyleCnt="3"/>
      <dgm:spPr/>
    </dgm:pt>
    <dgm:pt modelId="{4F21C791-41A8-4C13-B622-AD5672CD17B1}" type="pres">
      <dgm:prSet presAssocID="{E744E0CF-D13F-4F6A-BC4E-FCF7809E6027}" presName="node" presStyleLbl="node1" presStyleIdx="2" presStyleCnt="4">
        <dgm:presLayoutVars>
          <dgm:bulletEnabled val="1"/>
        </dgm:presLayoutVars>
      </dgm:prSet>
      <dgm:spPr/>
    </dgm:pt>
    <dgm:pt modelId="{C3363616-62F4-441F-894E-25991F7ABC34}" type="pres">
      <dgm:prSet presAssocID="{D2B27722-DE7E-44C4-8300-6D6B60DFBC35}" presName="sibTrans" presStyleLbl="sibTrans1D1" presStyleIdx="2" presStyleCnt="3"/>
      <dgm:spPr/>
    </dgm:pt>
    <dgm:pt modelId="{B64B7323-6430-4CD6-A56A-2BC10173F19E}" type="pres">
      <dgm:prSet presAssocID="{D2B27722-DE7E-44C4-8300-6D6B60DFBC35}" presName="connectorText" presStyleLbl="sibTrans1D1" presStyleIdx="2" presStyleCnt="3"/>
      <dgm:spPr/>
    </dgm:pt>
    <dgm:pt modelId="{DFE509F1-8DBD-4398-AF9A-AADE36A0B06E}" type="pres">
      <dgm:prSet presAssocID="{A065C516-6C07-4521-836B-F78D763EB5B3}" presName="node" presStyleLbl="node1" presStyleIdx="3" presStyleCnt="4">
        <dgm:presLayoutVars>
          <dgm:bulletEnabled val="1"/>
        </dgm:presLayoutVars>
      </dgm:prSet>
      <dgm:spPr/>
    </dgm:pt>
  </dgm:ptLst>
  <dgm:cxnLst>
    <dgm:cxn modelId="{704D9129-DBFA-4AF4-8532-A7A6F4223FE2}" type="presOf" srcId="{3BEC7B17-5202-4972-93A1-D669A3DF0111}" destId="{1BC013C7-CD1F-4F7A-A60D-5142AFCEB2A6}" srcOrd="0" destOrd="0" presId="urn:microsoft.com/office/officeart/2005/8/layout/bProcess3"/>
    <dgm:cxn modelId="{6FAE352D-9000-4869-935A-B2CA42DF19E8}" type="presOf" srcId="{A065C516-6C07-4521-836B-F78D763EB5B3}" destId="{DFE509F1-8DBD-4398-AF9A-AADE36A0B06E}" srcOrd="0" destOrd="0" presId="urn:microsoft.com/office/officeart/2005/8/layout/bProcess3"/>
    <dgm:cxn modelId="{22850130-7EEF-411E-8243-AA69C0B70E8F}" type="presOf" srcId="{7EBD6948-B5E2-45ED-9161-D5E0A1742A2E}" destId="{5CA09B4D-5225-4881-8988-7BA73D6721D2}" srcOrd="0" destOrd="0" presId="urn:microsoft.com/office/officeart/2005/8/layout/bProcess3"/>
    <dgm:cxn modelId="{CDBA3E34-CC55-465E-A084-902B6411925B}" type="presOf" srcId="{032F7115-A559-41A6-B637-F57F671B8AD1}" destId="{88B7429F-578F-4B4E-8235-C4B681FB43A8}" srcOrd="0" destOrd="0" presId="urn:microsoft.com/office/officeart/2005/8/layout/bProcess3"/>
    <dgm:cxn modelId="{921BD738-F7EE-4BCD-AFD8-A79D209B8218}" type="presOf" srcId="{3BEC7B17-5202-4972-93A1-D669A3DF0111}" destId="{3A21AEF8-FFCA-431E-B9FD-2A56E268B151}" srcOrd="1" destOrd="0" presId="urn:microsoft.com/office/officeart/2005/8/layout/bProcess3"/>
    <dgm:cxn modelId="{11D3B26D-A69A-497B-BEF1-E61A7DD921BC}" srcId="{032F7115-A559-41A6-B637-F57F671B8AD1}" destId="{C6034BC2-0780-4730-81BF-DC6A41D8849F}" srcOrd="1" destOrd="0" parTransId="{D20F2338-BFD2-4137-9726-F615C0F3813E}" sibTransId="{3BEC7B17-5202-4972-93A1-D669A3DF0111}"/>
    <dgm:cxn modelId="{67E64D76-9760-4B1B-AE0E-1424C6815BE1}" srcId="{032F7115-A559-41A6-B637-F57F671B8AD1}" destId="{E744E0CF-D13F-4F6A-BC4E-FCF7809E6027}" srcOrd="2" destOrd="0" parTransId="{262EA810-7EDF-428C-B2FC-D1DE95D44490}" sibTransId="{D2B27722-DE7E-44C4-8300-6D6B60DFBC35}"/>
    <dgm:cxn modelId="{CA4D907B-3505-4648-B95B-936AF27B86A7}" type="presOf" srcId="{7EBD6948-B5E2-45ED-9161-D5E0A1742A2E}" destId="{912914A8-4ABD-4B59-B127-253A78DB9CDC}" srcOrd="1" destOrd="0" presId="urn:microsoft.com/office/officeart/2005/8/layout/bProcess3"/>
    <dgm:cxn modelId="{8431917D-0FE9-4E81-AED5-D0E31233B621}" srcId="{032F7115-A559-41A6-B637-F57F671B8AD1}" destId="{A065C516-6C07-4521-836B-F78D763EB5B3}" srcOrd="3" destOrd="0" parTransId="{BDB6FDE6-F626-4F93-B1CF-6BA97D7B3C2A}" sibTransId="{D56E05D5-897B-4D80-B306-17229ED97637}"/>
    <dgm:cxn modelId="{E75B869F-B566-4085-898D-95768743C28B}" type="presOf" srcId="{D2B27722-DE7E-44C4-8300-6D6B60DFBC35}" destId="{B64B7323-6430-4CD6-A56A-2BC10173F19E}" srcOrd="1" destOrd="0" presId="urn:microsoft.com/office/officeart/2005/8/layout/bProcess3"/>
    <dgm:cxn modelId="{1E3558A7-4EA6-4849-B370-0DF488389099}" type="presOf" srcId="{C6034BC2-0780-4730-81BF-DC6A41D8849F}" destId="{C0AA7999-3088-467F-8DD6-005809E4F93B}" srcOrd="0" destOrd="0" presId="urn:microsoft.com/office/officeart/2005/8/layout/bProcess3"/>
    <dgm:cxn modelId="{C67DF6A7-DA42-48B6-AA6D-9AC7E9294411}" srcId="{032F7115-A559-41A6-B637-F57F671B8AD1}" destId="{CCC20C95-EAA2-4A85-85B9-1E2C9298D37B}" srcOrd="0" destOrd="0" parTransId="{A6321DCD-0D1E-4A3B-B968-4D079CF50933}" sibTransId="{7EBD6948-B5E2-45ED-9161-D5E0A1742A2E}"/>
    <dgm:cxn modelId="{DF32C0B9-5057-4A7F-9A96-77FC9449DF82}" type="presOf" srcId="{E744E0CF-D13F-4F6A-BC4E-FCF7809E6027}" destId="{4F21C791-41A8-4C13-B622-AD5672CD17B1}" srcOrd="0" destOrd="0" presId="urn:microsoft.com/office/officeart/2005/8/layout/bProcess3"/>
    <dgm:cxn modelId="{5D2AC0F1-FE22-4EE8-B1C0-4B237045E171}" type="presOf" srcId="{D2B27722-DE7E-44C4-8300-6D6B60DFBC35}" destId="{C3363616-62F4-441F-894E-25991F7ABC34}" srcOrd="0" destOrd="0" presId="urn:microsoft.com/office/officeart/2005/8/layout/bProcess3"/>
    <dgm:cxn modelId="{474F52F3-B915-4A16-BBA5-4B9CCC5353BE}" type="presOf" srcId="{CCC20C95-EAA2-4A85-85B9-1E2C9298D37B}" destId="{AC91E992-A548-4205-9431-AE5AD89B525C}" srcOrd="0" destOrd="0" presId="urn:microsoft.com/office/officeart/2005/8/layout/bProcess3"/>
    <dgm:cxn modelId="{75230850-C7FD-4D20-A580-3E110672A8EE}" type="presParOf" srcId="{88B7429F-578F-4B4E-8235-C4B681FB43A8}" destId="{AC91E992-A548-4205-9431-AE5AD89B525C}" srcOrd="0" destOrd="0" presId="urn:microsoft.com/office/officeart/2005/8/layout/bProcess3"/>
    <dgm:cxn modelId="{373CDCA3-6647-4DF5-98A7-12D4FBDC7192}" type="presParOf" srcId="{88B7429F-578F-4B4E-8235-C4B681FB43A8}" destId="{5CA09B4D-5225-4881-8988-7BA73D6721D2}" srcOrd="1" destOrd="0" presId="urn:microsoft.com/office/officeart/2005/8/layout/bProcess3"/>
    <dgm:cxn modelId="{38EEE10C-F7C6-41C3-AECB-A0893DBAEAD1}" type="presParOf" srcId="{5CA09B4D-5225-4881-8988-7BA73D6721D2}" destId="{912914A8-4ABD-4B59-B127-253A78DB9CDC}" srcOrd="0" destOrd="0" presId="urn:microsoft.com/office/officeart/2005/8/layout/bProcess3"/>
    <dgm:cxn modelId="{1AD2488A-81C5-4FB1-8DD4-5E97F5F2BBCB}" type="presParOf" srcId="{88B7429F-578F-4B4E-8235-C4B681FB43A8}" destId="{C0AA7999-3088-467F-8DD6-005809E4F93B}" srcOrd="2" destOrd="0" presId="urn:microsoft.com/office/officeart/2005/8/layout/bProcess3"/>
    <dgm:cxn modelId="{42E4FBDF-38D8-4111-91F8-842C545836BE}" type="presParOf" srcId="{88B7429F-578F-4B4E-8235-C4B681FB43A8}" destId="{1BC013C7-CD1F-4F7A-A60D-5142AFCEB2A6}" srcOrd="3" destOrd="0" presId="urn:microsoft.com/office/officeart/2005/8/layout/bProcess3"/>
    <dgm:cxn modelId="{8C0467DE-7EDE-4CBD-894D-686186A5C21A}" type="presParOf" srcId="{1BC013C7-CD1F-4F7A-A60D-5142AFCEB2A6}" destId="{3A21AEF8-FFCA-431E-B9FD-2A56E268B151}" srcOrd="0" destOrd="0" presId="urn:microsoft.com/office/officeart/2005/8/layout/bProcess3"/>
    <dgm:cxn modelId="{9E3D82A8-7B36-4C21-A8FF-A85A84B5843F}" type="presParOf" srcId="{88B7429F-578F-4B4E-8235-C4B681FB43A8}" destId="{4F21C791-41A8-4C13-B622-AD5672CD17B1}" srcOrd="4" destOrd="0" presId="urn:microsoft.com/office/officeart/2005/8/layout/bProcess3"/>
    <dgm:cxn modelId="{DAC08AEF-DCD2-415F-8AF0-BCFDE6232B21}" type="presParOf" srcId="{88B7429F-578F-4B4E-8235-C4B681FB43A8}" destId="{C3363616-62F4-441F-894E-25991F7ABC34}" srcOrd="5" destOrd="0" presId="urn:microsoft.com/office/officeart/2005/8/layout/bProcess3"/>
    <dgm:cxn modelId="{A2FF8651-EF9F-4D39-BDFD-7AABBC4B2D2E}" type="presParOf" srcId="{C3363616-62F4-441F-894E-25991F7ABC34}" destId="{B64B7323-6430-4CD6-A56A-2BC10173F19E}" srcOrd="0" destOrd="0" presId="urn:microsoft.com/office/officeart/2005/8/layout/bProcess3"/>
    <dgm:cxn modelId="{CFE6B314-4EAA-4533-BDC6-BAC6CE421A16}" type="presParOf" srcId="{88B7429F-578F-4B4E-8235-C4B681FB43A8}" destId="{DFE509F1-8DBD-4398-AF9A-AADE36A0B06E}" srcOrd="6"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32F7115-A559-41A6-B637-F57F671B8AD1}" type="doc">
      <dgm:prSet loTypeId="urn:microsoft.com/office/officeart/2005/8/layout/bProcess3" loCatId="process" qsTypeId="urn:microsoft.com/office/officeart/2005/8/quickstyle/simple1" qsCatId="simple" csTypeId="urn:microsoft.com/office/officeart/2005/8/colors/colorful1" csCatId="colorful" phldr="1"/>
      <dgm:spPr/>
      <dgm:t>
        <a:bodyPr/>
        <a:lstStyle/>
        <a:p>
          <a:endParaRPr lang="en-GB"/>
        </a:p>
      </dgm:t>
    </dgm:pt>
    <dgm:pt modelId="{CCC20C95-EAA2-4A85-85B9-1E2C9298D37B}">
      <dgm:prSet phldrT="[Text]" phldr="0"/>
      <dgm:spPr/>
      <dgm:t>
        <a:bodyPr/>
        <a:lstStyle/>
        <a:p>
          <a:pPr rtl="0"/>
          <a:r>
            <a:rPr lang="en-GB">
              <a:latin typeface="Arial" panose="020B0604020202020204" pitchFamily="34" charset="0"/>
              <a:cs typeface="Arial" panose="020B0604020202020204" pitchFamily="34" charset="0"/>
            </a:rPr>
            <a:t>New access request comes in</a:t>
          </a:r>
        </a:p>
      </dgm:t>
    </dgm:pt>
    <dgm:pt modelId="{A6321DCD-0D1E-4A3B-B968-4D079CF50933}" type="parTrans" cxnId="{C67DF6A7-DA42-48B6-AA6D-9AC7E9294411}">
      <dgm:prSet/>
      <dgm:spPr/>
      <dgm:t>
        <a:bodyPr/>
        <a:lstStyle/>
        <a:p>
          <a:endParaRPr lang="en-GB">
            <a:latin typeface="Arial" panose="020B0604020202020204" pitchFamily="34" charset="0"/>
            <a:cs typeface="Arial" panose="020B0604020202020204" pitchFamily="34" charset="0"/>
          </a:endParaRPr>
        </a:p>
      </dgm:t>
    </dgm:pt>
    <dgm:pt modelId="{7EBD6948-B5E2-45ED-9161-D5E0A1742A2E}" type="sibTrans" cxnId="{C67DF6A7-DA42-48B6-AA6D-9AC7E9294411}">
      <dgm:prSet/>
      <dgm:spPr/>
      <dgm:t>
        <a:bodyPr/>
        <a:lstStyle/>
        <a:p>
          <a:endParaRPr lang="en-GB">
            <a:latin typeface="Arial" panose="020B0604020202020204" pitchFamily="34" charset="0"/>
            <a:cs typeface="Arial" panose="020B0604020202020204" pitchFamily="34" charset="0"/>
          </a:endParaRPr>
        </a:p>
      </dgm:t>
    </dgm:pt>
    <dgm:pt modelId="{C6034BC2-0780-4730-81BF-DC6A41D8849F}">
      <dgm:prSet phldr="0"/>
      <dgm:spPr/>
      <dgm:t>
        <a:bodyPr/>
        <a:lstStyle/>
        <a:p>
          <a:pPr rtl="0"/>
          <a:r>
            <a:rPr lang="en-GB">
              <a:latin typeface="Arial" panose="020B0604020202020204" pitchFamily="34" charset="0"/>
              <a:cs typeface="Arial" panose="020B0604020202020204" pitchFamily="34" charset="0"/>
            </a:rPr>
            <a:t>Each data item has one of four defined classifications and conditions for access associated with it</a:t>
          </a:r>
        </a:p>
      </dgm:t>
    </dgm:pt>
    <dgm:pt modelId="{D20F2338-BFD2-4137-9726-F615C0F3813E}" type="parTrans" cxnId="{11D3B26D-A69A-497B-BEF1-E61A7DD921BC}">
      <dgm:prSet/>
      <dgm:spPr/>
      <dgm:t>
        <a:bodyPr/>
        <a:lstStyle/>
        <a:p>
          <a:endParaRPr lang="en-GB">
            <a:latin typeface="Arial" panose="020B0604020202020204" pitchFamily="34" charset="0"/>
            <a:cs typeface="Arial" panose="020B0604020202020204" pitchFamily="34" charset="0"/>
          </a:endParaRPr>
        </a:p>
      </dgm:t>
    </dgm:pt>
    <dgm:pt modelId="{3BEC7B17-5202-4972-93A1-D669A3DF0111}" type="sibTrans" cxnId="{11D3B26D-A69A-497B-BEF1-E61A7DD921BC}">
      <dgm:prSet/>
      <dgm:spPr/>
      <dgm:t>
        <a:bodyPr/>
        <a:lstStyle/>
        <a:p>
          <a:endParaRPr lang="en-GB">
            <a:latin typeface="Arial" panose="020B0604020202020204" pitchFamily="34" charset="0"/>
            <a:cs typeface="Arial" panose="020B0604020202020204" pitchFamily="34" charset="0"/>
          </a:endParaRPr>
        </a:p>
      </dgm:t>
    </dgm:pt>
    <dgm:pt modelId="{E744E0CF-D13F-4F6A-BC4E-FCF7809E6027}">
      <dgm:prSet phldr="0"/>
      <dgm:spPr/>
      <dgm:t>
        <a:bodyPr/>
        <a:lstStyle/>
        <a:p>
          <a:pPr rtl="0"/>
          <a:r>
            <a:rPr lang="en-GB">
              <a:latin typeface="Arial" panose="020B0604020202020204" pitchFamily="34" charset="0"/>
              <a:cs typeface="Arial" panose="020B0604020202020204" pitchFamily="34" charset="0"/>
            </a:rPr>
            <a:t>If the user meets the conditions for access to the classified data items, access can be granted</a:t>
          </a:r>
        </a:p>
      </dgm:t>
    </dgm:pt>
    <dgm:pt modelId="{262EA810-7EDF-428C-B2FC-D1DE95D44490}" type="parTrans" cxnId="{67E64D76-9760-4B1B-AE0E-1424C6815BE1}">
      <dgm:prSet/>
      <dgm:spPr/>
      <dgm:t>
        <a:bodyPr/>
        <a:lstStyle/>
        <a:p>
          <a:endParaRPr lang="en-GB">
            <a:latin typeface="Arial" panose="020B0604020202020204" pitchFamily="34" charset="0"/>
            <a:cs typeface="Arial" panose="020B0604020202020204" pitchFamily="34" charset="0"/>
          </a:endParaRPr>
        </a:p>
      </dgm:t>
    </dgm:pt>
    <dgm:pt modelId="{D2B27722-DE7E-44C4-8300-6D6B60DFBC35}" type="sibTrans" cxnId="{67E64D76-9760-4B1B-AE0E-1424C6815BE1}">
      <dgm:prSet/>
      <dgm:spPr/>
      <dgm:t>
        <a:bodyPr/>
        <a:lstStyle/>
        <a:p>
          <a:endParaRPr lang="en-GB">
            <a:latin typeface="Arial" panose="020B0604020202020204" pitchFamily="34" charset="0"/>
            <a:cs typeface="Arial" panose="020B0604020202020204" pitchFamily="34" charset="0"/>
          </a:endParaRPr>
        </a:p>
      </dgm:t>
    </dgm:pt>
    <dgm:pt modelId="{A065C516-6C07-4521-836B-F78D763EB5B3}">
      <dgm:prSet phldr="0"/>
      <dgm:spPr/>
      <dgm:t>
        <a:bodyPr/>
        <a:lstStyle/>
        <a:p>
          <a:pPr rtl="0"/>
          <a:r>
            <a:rPr lang="en-GB">
              <a:latin typeface="Arial" panose="020B0604020202020204" pitchFamily="34" charset="0"/>
              <a:cs typeface="Arial" panose="020B0604020202020204" pitchFamily="34" charset="0"/>
            </a:rPr>
            <a:t>More information/assessment may be needed before access is granted</a:t>
          </a:r>
        </a:p>
      </dgm:t>
    </dgm:pt>
    <dgm:pt modelId="{BDB6FDE6-F626-4F93-B1CF-6BA97D7B3C2A}" type="parTrans" cxnId="{8431917D-0FE9-4E81-AED5-D0E31233B621}">
      <dgm:prSet/>
      <dgm:spPr/>
      <dgm:t>
        <a:bodyPr/>
        <a:lstStyle/>
        <a:p>
          <a:endParaRPr lang="en-GB">
            <a:latin typeface="Arial" panose="020B0604020202020204" pitchFamily="34" charset="0"/>
            <a:cs typeface="Arial" panose="020B0604020202020204" pitchFamily="34" charset="0"/>
          </a:endParaRPr>
        </a:p>
      </dgm:t>
    </dgm:pt>
    <dgm:pt modelId="{D56E05D5-897B-4D80-B306-17229ED97637}" type="sibTrans" cxnId="{8431917D-0FE9-4E81-AED5-D0E31233B621}">
      <dgm:prSet/>
      <dgm:spPr/>
      <dgm:t>
        <a:bodyPr/>
        <a:lstStyle/>
        <a:p>
          <a:endParaRPr lang="en-GB">
            <a:latin typeface="Arial" panose="020B0604020202020204" pitchFamily="34" charset="0"/>
            <a:cs typeface="Arial" panose="020B0604020202020204" pitchFamily="34" charset="0"/>
          </a:endParaRPr>
        </a:p>
      </dgm:t>
    </dgm:pt>
    <dgm:pt modelId="{88B7429F-578F-4B4E-8235-C4B681FB43A8}" type="pres">
      <dgm:prSet presAssocID="{032F7115-A559-41A6-B637-F57F671B8AD1}" presName="Name0" presStyleCnt="0">
        <dgm:presLayoutVars>
          <dgm:dir/>
          <dgm:resizeHandles val="exact"/>
        </dgm:presLayoutVars>
      </dgm:prSet>
      <dgm:spPr/>
    </dgm:pt>
    <dgm:pt modelId="{AC91E992-A548-4205-9431-AE5AD89B525C}" type="pres">
      <dgm:prSet presAssocID="{CCC20C95-EAA2-4A85-85B9-1E2C9298D37B}" presName="node" presStyleLbl="node1" presStyleIdx="0" presStyleCnt="4">
        <dgm:presLayoutVars>
          <dgm:bulletEnabled val="1"/>
        </dgm:presLayoutVars>
      </dgm:prSet>
      <dgm:spPr/>
    </dgm:pt>
    <dgm:pt modelId="{5CA09B4D-5225-4881-8988-7BA73D6721D2}" type="pres">
      <dgm:prSet presAssocID="{7EBD6948-B5E2-45ED-9161-D5E0A1742A2E}" presName="sibTrans" presStyleLbl="sibTrans1D1" presStyleIdx="0" presStyleCnt="3"/>
      <dgm:spPr/>
    </dgm:pt>
    <dgm:pt modelId="{912914A8-4ABD-4B59-B127-253A78DB9CDC}" type="pres">
      <dgm:prSet presAssocID="{7EBD6948-B5E2-45ED-9161-D5E0A1742A2E}" presName="connectorText" presStyleLbl="sibTrans1D1" presStyleIdx="0" presStyleCnt="3"/>
      <dgm:spPr/>
    </dgm:pt>
    <dgm:pt modelId="{C0AA7999-3088-467F-8DD6-005809E4F93B}" type="pres">
      <dgm:prSet presAssocID="{C6034BC2-0780-4730-81BF-DC6A41D8849F}" presName="node" presStyleLbl="node1" presStyleIdx="1" presStyleCnt="4">
        <dgm:presLayoutVars>
          <dgm:bulletEnabled val="1"/>
        </dgm:presLayoutVars>
      </dgm:prSet>
      <dgm:spPr/>
    </dgm:pt>
    <dgm:pt modelId="{1BC013C7-CD1F-4F7A-A60D-5142AFCEB2A6}" type="pres">
      <dgm:prSet presAssocID="{3BEC7B17-5202-4972-93A1-D669A3DF0111}" presName="sibTrans" presStyleLbl="sibTrans1D1" presStyleIdx="1" presStyleCnt="3"/>
      <dgm:spPr/>
    </dgm:pt>
    <dgm:pt modelId="{3A21AEF8-FFCA-431E-B9FD-2A56E268B151}" type="pres">
      <dgm:prSet presAssocID="{3BEC7B17-5202-4972-93A1-D669A3DF0111}" presName="connectorText" presStyleLbl="sibTrans1D1" presStyleIdx="1" presStyleCnt="3"/>
      <dgm:spPr/>
    </dgm:pt>
    <dgm:pt modelId="{4F21C791-41A8-4C13-B622-AD5672CD17B1}" type="pres">
      <dgm:prSet presAssocID="{E744E0CF-D13F-4F6A-BC4E-FCF7809E6027}" presName="node" presStyleLbl="node1" presStyleIdx="2" presStyleCnt="4">
        <dgm:presLayoutVars>
          <dgm:bulletEnabled val="1"/>
        </dgm:presLayoutVars>
      </dgm:prSet>
      <dgm:spPr/>
    </dgm:pt>
    <dgm:pt modelId="{C3363616-62F4-441F-894E-25991F7ABC34}" type="pres">
      <dgm:prSet presAssocID="{D2B27722-DE7E-44C4-8300-6D6B60DFBC35}" presName="sibTrans" presStyleLbl="sibTrans1D1" presStyleIdx="2" presStyleCnt="3"/>
      <dgm:spPr/>
    </dgm:pt>
    <dgm:pt modelId="{B64B7323-6430-4CD6-A56A-2BC10173F19E}" type="pres">
      <dgm:prSet presAssocID="{D2B27722-DE7E-44C4-8300-6D6B60DFBC35}" presName="connectorText" presStyleLbl="sibTrans1D1" presStyleIdx="2" presStyleCnt="3"/>
      <dgm:spPr/>
    </dgm:pt>
    <dgm:pt modelId="{DFE509F1-8DBD-4398-AF9A-AADE36A0B06E}" type="pres">
      <dgm:prSet presAssocID="{A065C516-6C07-4521-836B-F78D763EB5B3}" presName="node" presStyleLbl="node1" presStyleIdx="3" presStyleCnt="4">
        <dgm:presLayoutVars>
          <dgm:bulletEnabled val="1"/>
        </dgm:presLayoutVars>
      </dgm:prSet>
      <dgm:spPr/>
    </dgm:pt>
  </dgm:ptLst>
  <dgm:cxnLst>
    <dgm:cxn modelId="{704D9129-DBFA-4AF4-8532-A7A6F4223FE2}" type="presOf" srcId="{3BEC7B17-5202-4972-93A1-D669A3DF0111}" destId="{1BC013C7-CD1F-4F7A-A60D-5142AFCEB2A6}" srcOrd="0" destOrd="0" presId="urn:microsoft.com/office/officeart/2005/8/layout/bProcess3"/>
    <dgm:cxn modelId="{6FAE352D-9000-4869-935A-B2CA42DF19E8}" type="presOf" srcId="{A065C516-6C07-4521-836B-F78D763EB5B3}" destId="{DFE509F1-8DBD-4398-AF9A-AADE36A0B06E}" srcOrd="0" destOrd="0" presId="urn:microsoft.com/office/officeart/2005/8/layout/bProcess3"/>
    <dgm:cxn modelId="{22850130-7EEF-411E-8243-AA69C0B70E8F}" type="presOf" srcId="{7EBD6948-B5E2-45ED-9161-D5E0A1742A2E}" destId="{5CA09B4D-5225-4881-8988-7BA73D6721D2}" srcOrd="0" destOrd="0" presId="urn:microsoft.com/office/officeart/2005/8/layout/bProcess3"/>
    <dgm:cxn modelId="{CDBA3E34-CC55-465E-A084-902B6411925B}" type="presOf" srcId="{032F7115-A559-41A6-B637-F57F671B8AD1}" destId="{88B7429F-578F-4B4E-8235-C4B681FB43A8}" srcOrd="0" destOrd="0" presId="urn:microsoft.com/office/officeart/2005/8/layout/bProcess3"/>
    <dgm:cxn modelId="{921BD738-F7EE-4BCD-AFD8-A79D209B8218}" type="presOf" srcId="{3BEC7B17-5202-4972-93A1-D669A3DF0111}" destId="{3A21AEF8-FFCA-431E-B9FD-2A56E268B151}" srcOrd="1" destOrd="0" presId="urn:microsoft.com/office/officeart/2005/8/layout/bProcess3"/>
    <dgm:cxn modelId="{11D3B26D-A69A-497B-BEF1-E61A7DD921BC}" srcId="{032F7115-A559-41A6-B637-F57F671B8AD1}" destId="{C6034BC2-0780-4730-81BF-DC6A41D8849F}" srcOrd="1" destOrd="0" parTransId="{D20F2338-BFD2-4137-9726-F615C0F3813E}" sibTransId="{3BEC7B17-5202-4972-93A1-D669A3DF0111}"/>
    <dgm:cxn modelId="{67E64D76-9760-4B1B-AE0E-1424C6815BE1}" srcId="{032F7115-A559-41A6-B637-F57F671B8AD1}" destId="{E744E0CF-D13F-4F6A-BC4E-FCF7809E6027}" srcOrd="2" destOrd="0" parTransId="{262EA810-7EDF-428C-B2FC-D1DE95D44490}" sibTransId="{D2B27722-DE7E-44C4-8300-6D6B60DFBC35}"/>
    <dgm:cxn modelId="{CA4D907B-3505-4648-B95B-936AF27B86A7}" type="presOf" srcId="{7EBD6948-B5E2-45ED-9161-D5E0A1742A2E}" destId="{912914A8-4ABD-4B59-B127-253A78DB9CDC}" srcOrd="1" destOrd="0" presId="urn:microsoft.com/office/officeart/2005/8/layout/bProcess3"/>
    <dgm:cxn modelId="{8431917D-0FE9-4E81-AED5-D0E31233B621}" srcId="{032F7115-A559-41A6-B637-F57F671B8AD1}" destId="{A065C516-6C07-4521-836B-F78D763EB5B3}" srcOrd="3" destOrd="0" parTransId="{BDB6FDE6-F626-4F93-B1CF-6BA97D7B3C2A}" sibTransId="{D56E05D5-897B-4D80-B306-17229ED97637}"/>
    <dgm:cxn modelId="{E75B869F-B566-4085-898D-95768743C28B}" type="presOf" srcId="{D2B27722-DE7E-44C4-8300-6D6B60DFBC35}" destId="{B64B7323-6430-4CD6-A56A-2BC10173F19E}" srcOrd="1" destOrd="0" presId="urn:microsoft.com/office/officeart/2005/8/layout/bProcess3"/>
    <dgm:cxn modelId="{1E3558A7-4EA6-4849-B370-0DF488389099}" type="presOf" srcId="{C6034BC2-0780-4730-81BF-DC6A41D8849F}" destId="{C0AA7999-3088-467F-8DD6-005809E4F93B}" srcOrd="0" destOrd="0" presId="urn:microsoft.com/office/officeart/2005/8/layout/bProcess3"/>
    <dgm:cxn modelId="{C67DF6A7-DA42-48B6-AA6D-9AC7E9294411}" srcId="{032F7115-A559-41A6-B637-F57F671B8AD1}" destId="{CCC20C95-EAA2-4A85-85B9-1E2C9298D37B}" srcOrd="0" destOrd="0" parTransId="{A6321DCD-0D1E-4A3B-B968-4D079CF50933}" sibTransId="{7EBD6948-B5E2-45ED-9161-D5E0A1742A2E}"/>
    <dgm:cxn modelId="{DF32C0B9-5057-4A7F-9A96-77FC9449DF82}" type="presOf" srcId="{E744E0CF-D13F-4F6A-BC4E-FCF7809E6027}" destId="{4F21C791-41A8-4C13-B622-AD5672CD17B1}" srcOrd="0" destOrd="0" presId="urn:microsoft.com/office/officeart/2005/8/layout/bProcess3"/>
    <dgm:cxn modelId="{5D2AC0F1-FE22-4EE8-B1C0-4B237045E171}" type="presOf" srcId="{D2B27722-DE7E-44C4-8300-6D6B60DFBC35}" destId="{C3363616-62F4-441F-894E-25991F7ABC34}" srcOrd="0" destOrd="0" presId="urn:microsoft.com/office/officeart/2005/8/layout/bProcess3"/>
    <dgm:cxn modelId="{474F52F3-B915-4A16-BBA5-4B9CCC5353BE}" type="presOf" srcId="{CCC20C95-EAA2-4A85-85B9-1E2C9298D37B}" destId="{AC91E992-A548-4205-9431-AE5AD89B525C}" srcOrd="0" destOrd="0" presId="urn:microsoft.com/office/officeart/2005/8/layout/bProcess3"/>
    <dgm:cxn modelId="{75230850-C7FD-4D20-A580-3E110672A8EE}" type="presParOf" srcId="{88B7429F-578F-4B4E-8235-C4B681FB43A8}" destId="{AC91E992-A548-4205-9431-AE5AD89B525C}" srcOrd="0" destOrd="0" presId="urn:microsoft.com/office/officeart/2005/8/layout/bProcess3"/>
    <dgm:cxn modelId="{373CDCA3-6647-4DF5-98A7-12D4FBDC7192}" type="presParOf" srcId="{88B7429F-578F-4B4E-8235-C4B681FB43A8}" destId="{5CA09B4D-5225-4881-8988-7BA73D6721D2}" srcOrd="1" destOrd="0" presId="urn:microsoft.com/office/officeart/2005/8/layout/bProcess3"/>
    <dgm:cxn modelId="{38EEE10C-F7C6-41C3-AECB-A0893DBAEAD1}" type="presParOf" srcId="{5CA09B4D-5225-4881-8988-7BA73D6721D2}" destId="{912914A8-4ABD-4B59-B127-253A78DB9CDC}" srcOrd="0" destOrd="0" presId="urn:microsoft.com/office/officeart/2005/8/layout/bProcess3"/>
    <dgm:cxn modelId="{1AD2488A-81C5-4FB1-8DD4-5E97F5F2BBCB}" type="presParOf" srcId="{88B7429F-578F-4B4E-8235-C4B681FB43A8}" destId="{C0AA7999-3088-467F-8DD6-005809E4F93B}" srcOrd="2" destOrd="0" presId="urn:microsoft.com/office/officeart/2005/8/layout/bProcess3"/>
    <dgm:cxn modelId="{42E4FBDF-38D8-4111-91F8-842C545836BE}" type="presParOf" srcId="{88B7429F-578F-4B4E-8235-C4B681FB43A8}" destId="{1BC013C7-CD1F-4F7A-A60D-5142AFCEB2A6}" srcOrd="3" destOrd="0" presId="urn:microsoft.com/office/officeart/2005/8/layout/bProcess3"/>
    <dgm:cxn modelId="{8C0467DE-7EDE-4CBD-894D-686186A5C21A}" type="presParOf" srcId="{1BC013C7-CD1F-4F7A-A60D-5142AFCEB2A6}" destId="{3A21AEF8-FFCA-431E-B9FD-2A56E268B151}" srcOrd="0" destOrd="0" presId="urn:microsoft.com/office/officeart/2005/8/layout/bProcess3"/>
    <dgm:cxn modelId="{9E3D82A8-7B36-4C21-A8FF-A85A84B5843F}" type="presParOf" srcId="{88B7429F-578F-4B4E-8235-C4B681FB43A8}" destId="{4F21C791-41A8-4C13-B622-AD5672CD17B1}" srcOrd="4" destOrd="0" presId="urn:microsoft.com/office/officeart/2005/8/layout/bProcess3"/>
    <dgm:cxn modelId="{DAC08AEF-DCD2-415F-8AF0-BCFDE6232B21}" type="presParOf" srcId="{88B7429F-578F-4B4E-8235-C4B681FB43A8}" destId="{C3363616-62F4-441F-894E-25991F7ABC34}" srcOrd="5" destOrd="0" presId="urn:microsoft.com/office/officeart/2005/8/layout/bProcess3"/>
    <dgm:cxn modelId="{A2FF8651-EF9F-4D39-BDFD-7AABBC4B2D2E}" type="presParOf" srcId="{C3363616-62F4-441F-894E-25991F7ABC34}" destId="{B64B7323-6430-4CD6-A56A-2BC10173F19E}" srcOrd="0" destOrd="0" presId="urn:microsoft.com/office/officeart/2005/8/layout/bProcess3"/>
    <dgm:cxn modelId="{CFE6B314-4EAA-4533-BDC6-BAC6CE421A16}" type="presParOf" srcId="{88B7429F-578F-4B4E-8235-C4B681FB43A8}" destId="{DFE509F1-8DBD-4398-AF9A-AADE36A0B06E}" srcOrd="6"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D6AA76-919A-4888-ACD7-8CC25C1FE7BE}">
      <dsp:nvSpPr>
        <dsp:cNvPr id="0" name=""/>
        <dsp:cNvSpPr/>
      </dsp:nvSpPr>
      <dsp:spPr>
        <a:xfrm>
          <a:off x="0" y="248214"/>
          <a:ext cx="2762567" cy="165754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latin typeface="Arial" panose="020B0604020202020204" pitchFamily="34" charset="0"/>
              <a:cs typeface="Arial" panose="020B0604020202020204" pitchFamily="34" charset="0"/>
            </a:rPr>
            <a:t>Global and national recognition of increased benefits from transparency and data publication</a:t>
          </a:r>
        </a:p>
      </dsp:txBody>
      <dsp:txXfrm>
        <a:off x="0" y="248214"/>
        <a:ext cx="2762567" cy="1657540"/>
      </dsp:txXfrm>
    </dsp:sp>
    <dsp:sp modelId="{CF9456AC-32F4-4D90-A6E7-9C80CFAD9FB8}">
      <dsp:nvSpPr>
        <dsp:cNvPr id="0" name=""/>
        <dsp:cNvSpPr/>
      </dsp:nvSpPr>
      <dsp:spPr>
        <a:xfrm>
          <a:off x="3038824" y="248214"/>
          <a:ext cx="2762567" cy="165754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GB" sz="1500" kern="1200">
              <a:latin typeface="Arial" panose="020B0604020202020204" pitchFamily="34" charset="0"/>
              <a:cs typeface="Arial" panose="020B0604020202020204" pitchFamily="34" charset="0"/>
            </a:rPr>
            <a:t>The REC is accountable for delivery of a number of key industry data services</a:t>
          </a:r>
        </a:p>
      </dsp:txBody>
      <dsp:txXfrm>
        <a:off x="3038824" y="248214"/>
        <a:ext cx="2762567" cy="1657540"/>
      </dsp:txXfrm>
    </dsp:sp>
    <dsp:sp modelId="{17DB9D26-4E46-4231-A865-0B0436B9137D}">
      <dsp:nvSpPr>
        <dsp:cNvPr id="0" name=""/>
        <dsp:cNvSpPr/>
      </dsp:nvSpPr>
      <dsp:spPr>
        <a:xfrm>
          <a:off x="6077648" y="248214"/>
          <a:ext cx="2762567" cy="165754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GB" sz="1500" kern="1200">
              <a:latin typeface="Arial" panose="020B0604020202020204" pitchFamily="34" charset="0"/>
              <a:cs typeface="Arial" panose="020B0604020202020204" pitchFamily="34" charset="0"/>
            </a:rPr>
            <a:t>The REC and RECCo has an obligation to conduct a periodic assessment and review to assure itself that the code and REC services remain fit for purpose</a:t>
          </a:r>
        </a:p>
      </dsp:txBody>
      <dsp:txXfrm>
        <a:off x="6077648" y="248214"/>
        <a:ext cx="2762567" cy="1657540"/>
      </dsp:txXfrm>
    </dsp:sp>
    <dsp:sp modelId="{09D338C2-F029-4EA6-9534-C60E064B84AA}">
      <dsp:nvSpPr>
        <dsp:cNvPr id="0" name=""/>
        <dsp:cNvSpPr/>
      </dsp:nvSpPr>
      <dsp:spPr>
        <a:xfrm>
          <a:off x="0" y="2182011"/>
          <a:ext cx="2762567" cy="165754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GB" sz="1500" kern="1200">
              <a:latin typeface="Arial" panose="020B0604020202020204" pitchFamily="34" charset="0"/>
              <a:cs typeface="Arial" panose="020B0604020202020204" pitchFamily="34" charset="0"/>
            </a:rPr>
            <a:t>The REC Forward Work Plan sets out a key priority area of its Data and </a:t>
          </a:r>
          <a:r>
            <a:rPr lang="en-GB" sz="1500" kern="1200" err="1">
              <a:latin typeface="Arial" panose="020B0604020202020204" pitchFamily="34" charset="0"/>
              <a:cs typeface="Arial" panose="020B0604020202020204" pitchFamily="34" charset="0"/>
            </a:rPr>
            <a:t>Digitilisation</a:t>
          </a:r>
          <a:r>
            <a:rPr lang="en-GB" sz="1500" kern="1200">
              <a:latin typeface="Arial" panose="020B0604020202020204" pitchFamily="34" charset="0"/>
              <a:cs typeface="Arial" panose="020B0604020202020204" pitchFamily="34" charset="0"/>
            </a:rPr>
            <a:t> Strategy which included the Open Data project </a:t>
          </a:r>
        </a:p>
      </dsp:txBody>
      <dsp:txXfrm>
        <a:off x="0" y="2182011"/>
        <a:ext cx="2762567" cy="1657540"/>
      </dsp:txXfrm>
    </dsp:sp>
    <dsp:sp modelId="{FCBE6635-590E-4779-92A2-0E301B32F197}">
      <dsp:nvSpPr>
        <dsp:cNvPr id="0" name=""/>
        <dsp:cNvSpPr/>
      </dsp:nvSpPr>
      <dsp:spPr>
        <a:xfrm>
          <a:off x="3038824" y="2182011"/>
          <a:ext cx="2762567" cy="1657540"/>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a:latin typeface="Arial" panose="020B0604020202020204" pitchFamily="34" charset="0"/>
              <a:cs typeface="Arial" panose="020B0604020202020204" pitchFamily="34" charset="0"/>
            </a:rPr>
            <a:t>Ambition is to deliver a published asset via existing mechanisms of the data governed by the REC with a move towards classification-based access and the creation of a meta data catalogue</a:t>
          </a:r>
        </a:p>
      </dsp:txBody>
      <dsp:txXfrm>
        <a:off x="3038824" y="2182011"/>
        <a:ext cx="2762567" cy="1657540"/>
      </dsp:txXfrm>
    </dsp:sp>
    <dsp:sp modelId="{4AE3EF3C-A4B0-4E0E-A754-6A71B13930A6}">
      <dsp:nvSpPr>
        <dsp:cNvPr id="0" name=""/>
        <dsp:cNvSpPr/>
      </dsp:nvSpPr>
      <dsp:spPr>
        <a:xfrm>
          <a:off x="6077648" y="2182011"/>
          <a:ext cx="2762567" cy="165754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GB" sz="1500" kern="1200">
              <a:latin typeface="Arial" panose="020B0604020202020204" pitchFamily="34" charset="0"/>
              <a:cs typeface="Arial" panose="020B0604020202020204" pitchFamily="34" charset="0"/>
            </a:rPr>
            <a:t>Support Industry with adoption of Ofgem's Data Best Practices work, which will be being extended to retailers next</a:t>
          </a:r>
        </a:p>
      </dsp:txBody>
      <dsp:txXfrm>
        <a:off x="6077648" y="2182011"/>
        <a:ext cx="2762567" cy="16575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A09B4D-5225-4881-8988-7BA73D6721D2}">
      <dsp:nvSpPr>
        <dsp:cNvPr id="0" name=""/>
        <dsp:cNvSpPr/>
      </dsp:nvSpPr>
      <dsp:spPr>
        <a:xfrm>
          <a:off x="2852390" y="555414"/>
          <a:ext cx="429652" cy="91440"/>
        </a:xfrm>
        <a:custGeom>
          <a:avLst/>
          <a:gdLst/>
          <a:ahLst/>
          <a:cxnLst/>
          <a:rect l="0" t="0" r="0" b="0"/>
          <a:pathLst>
            <a:path>
              <a:moveTo>
                <a:pt x="0" y="45720"/>
              </a:moveTo>
              <a:lnTo>
                <a:pt x="429652"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latin typeface="Arial" panose="020B0604020202020204" pitchFamily="34" charset="0"/>
            <a:cs typeface="Arial" panose="020B0604020202020204" pitchFamily="34" charset="0"/>
          </a:endParaRPr>
        </a:p>
      </dsp:txBody>
      <dsp:txXfrm>
        <a:off x="3055710" y="598832"/>
        <a:ext cx="23012" cy="4602"/>
      </dsp:txXfrm>
    </dsp:sp>
    <dsp:sp modelId="{AC91E992-A548-4205-9431-AE5AD89B525C}">
      <dsp:nvSpPr>
        <dsp:cNvPr id="0" name=""/>
        <dsp:cNvSpPr/>
      </dsp:nvSpPr>
      <dsp:spPr>
        <a:xfrm>
          <a:off x="853092" y="804"/>
          <a:ext cx="2001097" cy="120065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GB" sz="1300" kern="1200">
              <a:latin typeface="Arial" panose="020B0604020202020204" pitchFamily="34" charset="0"/>
              <a:cs typeface="Arial" panose="020B0604020202020204" pitchFamily="34" charset="0"/>
            </a:rPr>
            <a:t>New access request comes in</a:t>
          </a:r>
        </a:p>
      </dsp:txBody>
      <dsp:txXfrm>
        <a:off x="853092" y="804"/>
        <a:ext cx="2001097" cy="1200658"/>
      </dsp:txXfrm>
    </dsp:sp>
    <dsp:sp modelId="{1BC013C7-CD1F-4F7A-A60D-5142AFCEB2A6}">
      <dsp:nvSpPr>
        <dsp:cNvPr id="0" name=""/>
        <dsp:cNvSpPr/>
      </dsp:nvSpPr>
      <dsp:spPr>
        <a:xfrm>
          <a:off x="5313739" y="555414"/>
          <a:ext cx="429652" cy="91440"/>
        </a:xfrm>
        <a:custGeom>
          <a:avLst/>
          <a:gdLst/>
          <a:ahLst/>
          <a:cxnLst/>
          <a:rect l="0" t="0" r="0" b="0"/>
          <a:pathLst>
            <a:path>
              <a:moveTo>
                <a:pt x="0" y="45720"/>
              </a:moveTo>
              <a:lnTo>
                <a:pt x="429652"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latin typeface="Arial" panose="020B0604020202020204" pitchFamily="34" charset="0"/>
            <a:cs typeface="Arial" panose="020B0604020202020204" pitchFamily="34" charset="0"/>
          </a:endParaRPr>
        </a:p>
      </dsp:txBody>
      <dsp:txXfrm>
        <a:off x="5517059" y="598832"/>
        <a:ext cx="23012" cy="4602"/>
      </dsp:txXfrm>
    </dsp:sp>
    <dsp:sp modelId="{C0AA7999-3088-467F-8DD6-005809E4F93B}">
      <dsp:nvSpPr>
        <dsp:cNvPr id="0" name=""/>
        <dsp:cNvSpPr/>
      </dsp:nvSpPr>
      <dsp:spPr>
        <a:xfrm>
          <a:off x="3314442" y="804"/>
          <a:ext cx="2001097" cy="120065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GB" sz="1300" kern="1200">
              <a:latin typeface="Arial" panose="020B0604020202020204" pitchFamily="34" charset="0"/>
              <a:cs typeface="Arial" panose="020B0604020202020204" pitchFamily="34" charset="0"/>
            </a:rPr>
            <a:t>Each data item has one of four defined classifications and conditions for access associated with it</a:t>
          </a:r>
        </a:p>
      </dsp:txBody>
      <dsp:txXfrm>
        <a:off x="3314442" y="804"/>
        <a:ext cx="2001097" cy="1200658"/>
      </dsp:txXfrm>
    </dsp:sp>
    <dsp:sp modelId="{C3363616-62F4-441F-894E-25991F7ABC34}">
      <dsp:nvSpPr>
        <dsp:cNvPr id="0" name=""/>
        <dsp:cNvSpPr/>
      </dsp:nvSpPr>
      <dsp:spPr>
        <a:xfrm>
          <a:off x="7775089" y="555414"/>
          <a:ext cx="429652" cy="91440"/>
        </a:xfrm>
        <a:custGeom>
          <a:avLst/>
          <a:gdLst/>
          <a:ahLst/>
          <a:cxnLst/>
          <a:rect l="0" t="0" r="0" b="0"/>
          <a:pathLst>
            <a:path>
              <a:moveTo>
                <a:pt x="0" y="45720"/>
              </a:moveTo>
              <a:lnTo>
                <a:pt x="429652"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latin typeface="Arial" panose="020B0604020202020204" pitchFamily="34" charset="0"/>
            <a:cs typeface="Arial" panose="020B0604020202020204" pitchFamily="34" charset="0"/>
          </a:endParaRPr>
        </a:p>
      </dsp:txBody>
      <dsp:txXfrm>
        <a:off x="7978409" y="598832"/>
        <a:ext cx="23012" cy="4602"/>
      </dsp:txXfrm>
    </dsp:sp>
    <dsp:sp modelId="{4F21C791-41A8-4C13-B622-AD5672CD17B1}">
      <dsp:nvSpPr>
        <dsp:cNvPr id="0" name=""/>
        <dsp:cNvSpPr/>
      </dsp:nvSpPr>
      <dsp:spPr>
        <a:xfrm>
          <a:off x="5775792" y="804"/>
          <a:ext cx="2001097" cy="120065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GB" sz="1300" kern="1200">
              <a:latin typeface="Arial" panose="020B0604020202020204" pitchFamily="34" charset="0"/>
              <a:cs typeface="Arial" panose="020B0604020202020204" pitchFamily="34" charset="0"/>
            </a:rPr>
            <a:t>If the user meets the conditions for access to the classified data items, access can be granted</a:t>
          </a:r>
        </a:p>
      </dsp:txBody>
      <dsp:txXfrm>
        <a:off x="5775792" y="804"/>
        <a:ext cx="2001097" cy="1200658"/>
      </dsp:txXfrm>
    </dsp:sp>
    <dsp:sp modelId="{DFE509F1-8DBD-4398-AF9A-AADE36A0B06E}">
      <dsp:nvSpPr>
        <dsp:cNvPr id="0" name=""/>
        <dsp:cNvSpPr/>
      </dsp:nvSpPr>
      <dsp:spPr>
        <a:xfrm>
          <a:off x="8237141" y="804"/>
          <a:ext cx="2001097" cy="120065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GB" sz="1300" kern="1200">
              <a:latin typeface="Arial" panose="020B0604020202020204" pitchFamily="34" charset="0"/>
              <a:cs typeface="Arial" panose="020B0604020202020204" pitchFamily="34" charset="0"/>
            </a:rPr>
            <a:t>More information/assessment may be needed before access is granted</a:t>
          </a:r>
        </a:p>
      </dsp:txBody>
      <dsp:txXfrm>
        <a:off x="8237141" y="804"/>
        <a:ext cx="2001097" cy="12006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A09B4D-5225-4881-8988-7BA73D6721D2}">
      <dsp:nvSpPr>
        <dsp:cNvPr id="0" name=""/>
        <dsp:cNvSpPr/>
      </dsp:nvSpPr>
      <dsp:spPr>
        <a:xfrm>
          <a:off x="2852390" y="555414"/>
          <a:ext cx="429652" cy="91440"/>
        </a:xfrm>
        <a:custGeom>
          <a:avLst/>
          <a:gdLst/>
          <a:ahLst/>
          <a:cxnLst/>
          <a:rect l="0" t="0" r="0" b="0"/>
          <a:pathLst>
            <a:path>
              <a:moveTo>
                <a:pt x="0" y="45720"/>
              </a:moveTo>
              <a:lnTo>
                <a:pt x="429652"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latin typeface="Arial" panose="020B0604020202020204" pitchFamily="34" charset="0"/>
            <a:cs typeface="Arial" panose="020B0604020202020204" pitchFamily="34" charset="0"/>
          </a:endParaRPr>
        </a:p>
      </dsp:txBody>
      <dsp:txXfrm>
        <a:off x="3055710" y="598832"/>
        <a:ext cx="23012" cy="4602"/>
      </dsp:txXfrm>
    </dsp:sp>
    <dsp:sp modelId="{AC91E992-A548-4205-9431-AE5AD89B525C}">
      <dsp:nvSpPr>
        <dsp:cNvPr id="0" name=""/>
        <dsp:cNvSpPr/>
      </dsp:nvSpPr>
      <dsp:spPr>
        <a:xfrm>
          <a:off x="853092" y="804"/>
          <a:ext cx="2001097" cy="120065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GB" sz="1300" kern="1200">
              <a:latin typeface="Arial" panose="020B0604020202020204" pitchFamily="34" charset="0"/>
              <a:cs typeface="Arial" panose="020B0604020202020204" pitchFamily="34" charset="0"/>
            </a:rPr>
            <a:t>New access request comes in</a:t>
          </a:r>
        </a:p>
      </dsp:txBody>
      <dsp:txXfrm>
        <a:off x="853092" y="804"/>
        <a:ext cx="2001097" cy="1200658"/>
      </dsp:txXfrm>
    </dsp:sp>
    <dsp:sp modelId="{1BC013C7-CD1F-4F7A-A60D-5142AFCEB2A6}">
      <dsp:nvSpPr>
        <dsp:cNvPr id="0" name=""/>
        <dsp:cNvSpPr/>
      </dsp:nvSpPr>
      <dsp:spPr>
        <a:xfrm>
          <a:off x="5313739" y="555414"/>
          <a:ext cx="429652" cy="91440"/>
        </a:xfrm>
        <a:custGeom>
          <a:avLst/>
          <a:gdLst/>
          <a:ahLst/>
          <a:cxnLst/>
          <a:rect l="0" t="0" r="0" b="0"/>
          <a:pathLst>
            <a:path>
              <a:moveTo>
                <a:pt x="0" y="45720"/>
              </a:moveTo>
              <a:lnTo>
                <a:pt x="429652"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latin typeface="Arial" panose="020B0604020202020204" pitchFamily="34" charset="0"/>
            <a:cs typeface="Arial" panose="020B0604020202020204" pitchFamily="34" charset="0"/>
          </a:endParaRPr>
        </a:p>
      </dsp:txBody>
      <dsp:txXfrm>
        <a:off x="5517059" y="598832"/>
        <a:ext cx="23012" cy="4602"/>
      </dsp:txXfrm>
    </dsp:sp>
    <dsp:sp modelId="{C0AA7999-3088-467F-8DD6-005809E4F93B}">
      <dsp:nvSpPr>
        <dsp:cNvPr id="0" name=""/>
        <dsp:cNvSpPr/>
      </dsp:nvSpPr>
      <dsp:spPr>
        <a:xfrm>
          <a:off x="3314442" y="804"/>
          <a:ext cx="2001097" cy="120065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GB" sz="1300" kern="1200">
              <a:latin typeface="Arial" panose="020B0604020202020204" pitchFamily="34" charset="0"/>
              <a:cs typeface="Arial" panose="020B0604020202020204" pitchFamily="34" charset="0"/>
            </a:rPr>
            <a:t>Each data item has one of four defined classifications and conditions for access associated with it</a:t>
          </a:r>
        </a:p>
      </dsp:txBody>
      <dsp:txXfrm>
        <a:off x="3314442" y="804"/>
        <a:ext cx="2001097" cy="1200658"/>
      </dsp:txXfrm>
    </dsp:sp>
    <dsp:sp modelId="{C3363616-62F4-441F-894E-25991F7ABC34}">
      <dsp:nvSpPr>
        <dsp:cNvPr id="0" name=""/>
        <dsp:cNvSpPr/>
      </dsp:nvSpPr>
      <dsp:spPr>
        <a:xfrm>
          <a:off x="7775089" y="555414"/>
          <a:ext cx="429652" cy="91440"/>
        </a:xfrm>
        <a:custGeom>
          <a:avLst/>
          <a:gdLst/>
          <a:ahLst/>
          <a:cxnLst/>
          <a:rect l="0" t="0" r="0" b="0"/>
          <a:pathLst>
            <a:path>
              <a:moveTo>
                <a:pt x="0" y="45720"/>
              </a:moveTo>
              <a:lnTo>
                <a:pt x="429652"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latin typeface="Arial" panose="020B0604020202020204" pitchFamily="34" charset="0"/>
            <a:cs typeface="Arial" panose="020B0604020202020204" pitchFamily="34" charset="0"/>
          </a:endParaRPr>
        </a:p>
      </dsp:txBody>
      <dsp:txXfrm>
        <a:off x="7978409" y="598832"/>
        <a:ext cx="23012" cy="4602"/>
      </dsp:txXfrm>
    </dsp:sp>
    <dsp:sp modelId="{4F21C791-41A8-4C13-B622-AD5672CD17B1}">
      <dsp:nvSpPr>
        <dsp:cNvPr id="0" name=""/>
        <dsp:cNvSpPr/>
      </dsp:nvSpPr>
      <dsp:spPr>
        <a:xfrm>
          <a:off x="5775792" y="804"/>
          <a:ext cx="2001097" cy="120065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GB" sz="1300" kern="1200">
              <a:latin typeface="Arial" panose="020B0604020202020204" pitchFamily="34" charset="0"/>
              <a:cs typeface="Arial" panose="020B0604020202020204" pitchFamily="34" charset="0"/>
            </a:rPr>
            <a:t>If the user meets the conditions for access to the classified data items, access can be granted</a:t>
          </a:r>
        </a:p>
      </dsp:txBody>
      <dsp:txXfrm>
        <a:off x="5775792" y="804"/>
        <a:ext cx="2001097" cy="1200658"/>
      </dsp:txXfrm>
    </dsp:sp>
    <dsp:sp modelId="{DFE509F1-8DBD-4398-AF9A-AADE36A0B06E}">
      <dsp:nvSpPr>
        <dsp:cNvPr id="0" name=""/>
        <dsp:cNvSpPr/>
      </dsp:nvSpPr>
      <dsp:spPr>
        <a:xfrm>
          <a:off x="8237141" y="804"/>
          <a:ext cx="2001097" cy="120065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GB" sz="1300" kern="1200">
              <a:latin typeface="Arial" panose="020B0604020202020204" pitchFamily="34" charset="0"/>
              <a:cs typeface="Arial" panose="020B0604020202020204" pitchFamily="34" charset="0"/>
            </a:rPr>
            <a:t>More information/assessment may be needed before access is granted</a:t>
          </a:r>
        </a:p>
      </dsp:txBody>
      <dsp:txXfrm>
        <a:off x="8237141" y="804"/>
        <a:ext cx="2001097" cy="12006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A09B4D-5225-4881-8988-7BA73D6721D2}">
      <dsp:nvSpPr>
        <dsp:cNvPr id="0" name=""/>
        <dsp:cNvSpPr/>
      </dsp:nvSpPr>
      <dsp:spPr>
        <a:xfrm>
          <a:off x="2852390" y="555414"/>
          <a:ext cx="429652" cy="91440"/>
        </a:xfrm>
        <a:custGeom>
          <a:avLst/>
          <a:gdLst/>
          <a:ahLst/>
          <a:cxnLst/>
          <a:rect l="0" t="0" r="0" b="0"/>
          <a:pathLst>
            <a:path>
              <a:moveTo>
                <a:pt x="0" y="45720"/>
              </a:moveTo>
              <a:lnTo>
                <a:pt x="429652"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latin typeface="Arial" panose="020B0604020202020204" pitchFamily="34" charset="0"/>
            <a:cs typeface="Arial" panose="020B0604020202020204" pitchFamily="34" charset="0"/>
          </a:endParaRPr>
        </a:p>
      </dsp:txBody>
      <dsp:txXfrm>
        <a:off x="3055710" y="598832"/>
        <a:ext cx="23012" cy="4602"/>
      </dsp:txXfrm>
    </dsp:sp>
    <dsp:sp modelId="{AC91E992-A548-4205-9431-AE5AD89B525C}">
      <dsp:nvSpPr>
        <dsp:cNvPr id="0" name=""/>
        <dsp:cNvSpPr/>
      </dsp:nvSpPr>
      <dsp:spPr>
        <a:xfrm>
          <a:off x="853092" y="804"/>
          <a:ext cx="2001097" cy="120065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GB" sz="1300" kern="1200">
              <a:latin typeface="Arial" panose="020B0604020202020204" pitchFamily="34" charset="0"/>
              <a:cs typeface="Arial" panose="020B0604020202020204" pitchFamily="34" charset="0"/>
            </a:rPr>
            <a:t>New access request comes in</a:t>
          </a:r>
        </a:p>
      </dsp:txBody>
      <dsp:txXfrm>
        <a:off x="853092" y="804"/>
        <a:ext cx="2001097" cy="1200658"/>
      </dsp:txXfrm>
    </dsp:sp>
    <dsp:sp modelId="{1BC013C7-CD1F-4F7A-A60D-5142AFCEB2A6}">
      <dsp:nvSpPr>
        <dsp:cNvPr id="0" name=""/>
        <dsp:cNvSpPr/>
      </dsp:nvSpPr>
      <dsp:spPr>
        <a:xfrm>
          <a:off x="5313739" y="555414"/>
          <a:ext cx="429652" cy="91440"/>
        </a:xfrm>
        <a:custGeom>
          <a:avLst/>
          <a:gdLst/>
          <a:ahLst/>
          <a:cxnLst/>
          <a:rect l="0" t="0" r="0" b="0"/>
          <a:pathLst>
            <a:path>
              <a:moveTo>
                <a:pt x="0" y="45720"/>
              </a:moveTo>
              <a:lnTo>
                <a:pt x="429652"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latin typeface="Arial" panose="020B0604020202020204" pitchFamily="34" charset="0"/>
            <a:cs typeface="Arial" panose="020B0604020202020204" pitchFamily="34" charset="0"/>
          </a:endParaRPr>
        </a:p>
      </dsp:txBody>
      <dsp:txXfrm>
        <a:off x="5517059" y="598832"/>
        <a:ext cx="23012" cy="4602"/>
      </dsp:txXfrm>
    </dsp:sp>
    <dsp:sp modelId="{C0AA7999-3088-467F-8DD6-005809E4F93B}">
      <dsp:nvSpPr>
        <dsp:cNvPr id="0" name=""/>
        <dsp:cNvSpPr/>
      </dsp:nvSpPr>
      <dsp:spPr>
        <a:xfrm>
          <a:off x="3314442" y="804"/>
          <a:ext cx="2001097" cy="120065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GB" sz="1300" kern="1200">
              <a:latin typeface="Arial" panose="020B0604020202020204" pitchFamily="34" charset="0"/>
              <a:cs typeface="Arial" panose="020B0604020202020204" pitchFamily="34" charset="0"/>
            </a:rPr>
            <a:t>Each data item has one of four defined classifications and conditions for access associated with it</a:t>
          </a:r>
        </a:p>
      </dsp:txBody>
      <dsp:txXfrm>
        <a:off x="3314442" y="804"/>
        <a:ext cx="2001097" cy="1200658"/>
      </dsp:txXfrm>
    </dsp:sp>
    <dsp:sp modelId="{C3363616-62F4-441F-894E-25991F7ABC34}">
      <dsp:nvSpPr>
        <dsp:cNvPr id="0" name=""/>
        <dsp:cNvSpPr/>
      </dsp:nvSpPr>
      <dsp:spPr>
        <a:xfrm>
          <a:off x="7775089" y="555414"/>
          <a:ext cx="429652" cy="91440"/>
        </a:xfrm>
        <a:custGeom>
          <a:avLst/>
          <a:gdLst/>
          <a:ahLst/>
          <a:cxnLst/>
          <a:rect l="0" t="0" r="0" b="0"/>
          <a:pathLst>
            <a:path>
              <a:moveTo>
                <a:pt x="0" y="45720"/>
              </a:moveTo>
              <a:lnTo>
                <a:pt x="429652"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latin typeface="Arial" panose="020B0604020202020204" pitchFamily="34" charset="0"/>
            <a:cs typeface="Arial" panose="020B0604020202020204" pitchFamily="34" charset="0"/>
          </a:endParaRPr>
        </a:p>
      </dsp:txBody>
      <dsp:txXfrm>
        <a:off x="7978409" y="598832"/>
        <a:ext cx="23012" cy="4602"/>
      </dsp:txXfrm>
    </dsp:sp>
    <dsp:sp modelId="{4F21C791-41A8-4C13-B622-AD5672CD17B1}">
      <dsp:nvSpPr>
        <dsp:cNvPr id="0" name=""/>
        <dsp:cNvSpPr/>
      </dsp:nvSpPr>
      <dsp:spPr>
        <a:xfrm>
          <a:off x="5775792" y="804"/>
          <a:ext cx="2001097" cy="120065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GB" sz="1300" kern="1200">
              <a:latin typeface="Arial" panose="020B0604020202020204" pitchFamily="34" charset="0"/>
              <a:cs typeface="Arial" panose="020B0604020202020204" pitchFamily="34" charset="0"/>
            </a:rPr>
            <a:t>If the user meets the conditions for access to the classified data items, access can be granted</a:t>
          </a:r>
        </a:p>
      </dsp:txBody>
      <dsp:txXfrm>
        <a:off x="5775792" y="804"/>
        <a:ext cx="2001097" cy="1200658"/>
      </dsp:txXfrm>
    </dsp:sp>
    <dsp:sp modelId="{DFE509F1-8DBD-4398-AF9A-AADE36A0B06E}">
      <dsp:nvSpPr>
        <dsp:cNvPr id="0" name=""/>
        <dsp:cNvSpPr/>
      </dsp:nvSpPr>
      <dsp:spPr>
        <a:xfrm>
          <a:off x="8237141" y="804"/>
          <a:ext cx="2001097" cy="120065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rtl="0">
            <a:lnSpc>
              <a:spcPct val="90000"/>
            </a:lnSpc>
            <a:spcBef>
              <a:spcPct val="0"/>
            </a:spcBef>
            <a:spcAft>
              <a:spcPct val="35000"/>
            </a:spcAft>
            <a:buNone/>
          </a:pPr>
          <a:r>
            <a:rPr lang="en-GB" sz="1300" kern="1200">
              <a:latin typeface="Arial" panose="020B0604020202020204" pitchFamily="34" charset="0"/>
              <a:cs typeface="Arial" panose="020B0604020202020204" pitchFamily="34" charset="0"/>
            </a:rPr>
            <a:t>More information/assessment may be needed before access is granted</a:t>
          </a:r>
        </a:p>
      </dsp:txBody>
      <dsp:txXfrm>
        <a:off x="8237141" y="804"/>
        <a:ext cx="2001097" cy="120065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11/09/2023</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11/09/2023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3759626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6343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12DAEE-5BA1-47E9-90E0-72F1243252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6044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strike="noStrike"/>
          </a:p>
        </p:txBody>
      </p:sp>
      <p:sp>
        <p:nvSpPr>
          <p:cNvPr id="4" name="Slide Number Placeholder 3"/>
          <p:cNvSpPr>
            <a:spLocks noGrp="1"/>
          </p:cNvSpPr>
          <p:nvPr>
            <p:ph type="sldNum" sz="quarter" idx="5"/>
          </p:nvPr>
        </p:nvSpPr>
        <p:spPr/>
        <p:txBody>
          <a:bodyPr/>
          <a:lstStyle/>
          <a:p>
            <a:fld id="{BC11E1DD-D7CC-4827-8132-FCDD0544BD71}" type="slidenum">
              <a:rPr lang="en-US" smtClean="0"/>
              <a:t>24</a:t>
            </a:fld>
            <a:endParaRPr lang="en-US"/>
          </a:p>
        </p:txBody>
      </p:sp>
    </p:spTree>
    <p:extLst>
      <p:ext uri="{BB962C8B-B14F-4D97-AF65-F5344CB8AC3E}">
        <p14:creationId xmlns:p14="http://schemas.microsoft.com/office/powerpoint/2010/main" val="803343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E12DAEE-5BA1-47E9-90E0-72F1243252B4}" type="slidenum">
              <a:rPr lang="en-GB" smtClean="0"/>
              <a:t>41</a:t>
            </a:fld>
            <a:endParaRPr lang="en-GB"/>
          </a:p>
        </p:txBody>
      </p:sp>
    </p:spTree>
    <p:extLst>
      <p:ext uri="{BB962C8B-B14F-4D97-AF65-F5344CB8AC3E}">
        <p14:creationId xmlns:p14="http://schemas.microsoft.com/office/powerpoint/2010/main" val="2936343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E12DAEE-5BA1-47E9-90E0-72F1243252B4}" type="slidenum">
              <a:rPr lang="en-GB" smtClean="0"/>
              <a:t>42</a:t>
            </a:fld>
            <a:endParaRPr lang="en-GB"/>
          </a:p>
        </p:txBody>
      </p:sp>
    </p:spTree>
    <p:extLst>
      <p:ext uri="{BB962C8B-B14F-4D97-AF65-F5344CB8AC3E}">
        <p14:creationId xmlns:p14="http://schemas.microsoft.com/office/powerpoint/2010/main" val="20507312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If </a:t>
            </a:r>
          </a:p>
        </p:txBody>
      </p:sp>
      <p:sp>
        <p:nvSpPr>
          <p:cNvPr id="4" name="Slide Number Placeholder 3"/>
          <p:cNvSpPr>
            <a:spLocks noGrp="1"/>
          </p:cNvSpPr>
          <p:nvPr>
            <p:ph type="sldNum" sz="quarter" idx="5"/>
          </p:nvPr>
        </p:nvSpPr>
        <p:spPr/>
        <p:txBody>
          <a:bodyPr/>
          <a:lstStyle/>
          <a:p>
            <a:fld id="{3E12DAEE-5BA1-47E9-90E0-72F1243252B4}" type="slidenum">
              <a:rPr lang="en-GB" smtClean="0"/>
              <a:t>43</a:t>
            </a:fld>
            <a:endParaRPr lang="en-GB"/>
          </a:p>
        </p:txBody>
      </p:sp>
    </p:spTree>
    <p:extLst>
      <p:ext uri="{BB962C8B-B14F-4D97-AF65-F5344CB8AC3E}">
        <p14:creationId xmlns:p14="http://schemas.microsoft.com/office/powerpoint/2010/main" val="3288221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E12DAEE-5BA1-47E9-90E0-72F1243252B4}" type="slidenum">
              <a:rPr lang="en-GB" smtClean="0"/>
              <a:t>44</a:t>
            </a:fld>
            <a:endParaRPr lang="en-GB"/>
          </a:p>
        </p:txBody>
      </p:sp>
    </p:spTree>
    <p:extLst>
      <p:ext uri="{BB962C8B-B14F-4D97-AF65-F5344CB8AC3E}">
        <p14:creationId xmlns:p14="http://schemas.microsoft.com/office/powerpoint/2010/main" val="19885730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472346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3941520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284812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759650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063364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91847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968165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259729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41141778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0958316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33041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525933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82360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7655560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130794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8124647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9006595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84154777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63321062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45016420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47765713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31571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11/09/2023</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82921219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57869494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2656033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61500960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1221135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449055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9681063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9951363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85434363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87612770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8464634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5568020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2183749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7827997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8978389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42745334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313975406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2116873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33831947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2159501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02010069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144541340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424354461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117798943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62640867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131091187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72844261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dirty="0"/>
          </a:p>
        </p:txBody>
      </p:sp>
    </p:spTree>
    <p:extLst>
      <p:ext uri="{BB962C8B-B14F-4D97-AF65-F5344CB8AC3E}">
        <p14:creationId xmlns:p14="http://schemas.microsoft.com/office/powerpoint/2010/main" val="86975148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10299099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75435707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6010028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1087456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2065847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5251905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43945863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30445208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79325808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dirty="0"/>
              <a:t>Caption</a:t>
            </a:r>
          </a:p>
        </p:txBody>
      </p:sp>
    </p:spTree>
    <p:extLst>
      <p:ext uri="{BB962C8B-B14F-4D97-AF65-F5344CB8AC3E}">
        <p14:creationId xmlns:p14="http://schemas.microsoft.com/office/powerpoint/2010/main" val="402879538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dirty="0"/>
              <a:t>Thanks for attending</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399562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5.jpe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theme" Target="../theme/theme4.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2.xml"/><Relationship Id="rId7" Type="http://schemas.openxmlformats.org/officeDocument/2006/relationships/image" Target="../media/image5.jpeg"/><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theme" Target="../theme/theme5.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image" Target="../media/image2.png"/><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image" Target="../media/image1.png"/><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3" Type="http://schemas.openxmlformats.org/officeDocument/2006/relationships/slideLayout" Target="../slideLayouts/slideLayout58.xml"/><Relationship Id="rId21" Type="http://schemas.openxmlformats.org/officeDocument/2006/relationships/theme" Target="../theme/theme7.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image" Target="../media/image6.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18" Type="http://schemas.openxmlformats.org/officeDocument/2006/relationships/slideLayout" Target="../slideLayouts/slideLayout93.xml"/><Relationship Id="rId3" Type="http://schemas.openxmlformats.org/officeDocument/2006/relationships/slideLayout" Target="../slideLayouts/slideLayout78.xml"/><Relationship Id="rId21" Type="http://schemas.openxmlformats.org/officeDocument/2006/relationships/theme" Target="../theme/theme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image" Target="../media/image2.png"/><Relationship Id="rId10" Type="http://schemas.openxmlformats.org/officeDocument/2006/relationships/slideLayout" Target="../slideLayouts/slideLayout85.xml"/><Relationship Id="rId19" Type="http://schemas.openxmlformats.org/officeDocument/2006/relationships/slideLayout" Target="../slideLayouts/slideLayout94.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slideLayout" Target="../slideLayouts/slideLayout113.xml"/><Relationship Id="rId3" Type="http://schemas.openxmlformats.org/officeDocument/2006/relationships/slideLayout" Target="../slideLayouts/slideLayout98.xml"/><Relationship Id="rId21" Type="http://schemas.openxmlformats.org/officeDocument/2006/relationships/image" Target="../media/image1.png"/><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theme" Target="../theme/theme9.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10" Type="http://schemas.openxmlformats.org/officeDocument/2006/relationships/slideLayout" Target="../slideLayouts/slideLayout105.xml"/><Relationship Id="rId19" Type="http://schemas.openxmlformats.org/officeDocument/2006/relationships/slideLayout" Target="../slideLayouts/slideLayout114.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 Id="rId22" Type="http://schemas.openxmlformats.org/officeDocument/2006/relationships/image" Target="../media/image2.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image" Target="../media/image1.png"/><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theme" Target="../theme/theme10.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3861"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617215222"/>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72" r:id="rId3"/>
    <p:sldLayoutId id="2147483773" r:id="rId4"/>
    <p:sldLayoutId id="2147483774" r:id="rId5"/>
    <p:sldLayoutId id="2147483775" r:id="rId6"/>
    <p:sldLayoutId id="2147483777" r:id="rId7"/>
    <p:sldLayoutId id="2147483732" r:id="rId8"/>
    <p:sldLayoutId id="2147483733" r:id="rId9"/>
    <p:sldLayoutId id="2147483734" r:id="rId10"/>
    <p:sldLayoutId id="2147483735" r:id="rId11"/>
    <p:sldLayoutId id="2147483736" r:id="rId12"/>
    <p:sldLayoutId id="2147483770" r:id="rId13"/>
    <p:sldLayoutId id="2147483771" r:id="rId14"/>
    <p:sldLayoutId id="2147483739" r:id="rId15"/>
    <p:sldLayoutId id="2147483740" r:id="rId16"/>
    <p:sldLayoutId id="2147483741" r:id="rId17"/>
    <p:sldLayoutId id="2147483742" r:id="rId18"/>
    <p:sldLayoutId id="2147483743" r:id="rId19"/>
    <p:sldLayoutId id="2147483744" r:id="rId20"/>
    <p:sldLayoutId id="2147483745" r:id="rId21"/>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85401473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3" r:id="rId16"/>
    <p:sldLayoutId id="2147483814" r:id="rId17"/>
    <p:sldLayoutId id="2147483815" r:id="rId18"/>
    <p:sldLayoutId id="2147483816" r:id="rId19"/>
    <p:sldLayoutId id="2147483817"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2">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830" r:id="rId12"/>
    <p:sldLayoutId id="2147483831" r:id="rId13"/>
    <p:sldLayoutId id="2147483832" r:id="rId14"/>
    <p:sldLayoutId id="2147483833" r:id="rId15"/>
    <p:sldLayoutId id="2147483834" r:id="rId16"/>
    <p:sldLayoutId id="2147483835" r:id="rId17"/>
    <p:sldLayoutId id="2147483836" r:id="rId18"/>
    <p:sldLayoutId id="2147483837" r:id="rId19"/>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2">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966061206"/>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0.xml"/></Relationships>
</file>

<file path=ppt/slides/_rels/slide11.xml.rels><?xml version="1.0" encoding="UTF-8" standalone="yes"?>
<Relationships xmlns="http://schemas.openxmlformats.org/package/2006/relationships"><Relationship Id="rId3" Type="http://schemas.openxmlformats.org/officeDocument/2006/relationships/hyperlink" Target="https://recportal.co.uk/group/guest/-/commissioning-of-works-using-shared-meter-operator-services-by-the-crowded-meter-room-co-ordinator-cmrc-?p_l_back_url=%2Fsearch%3Fp_l_back_url%3D%252Fsearch%253Fp_l_back_url%253D%25252Fsearch%25253Fp_l_back_url%25253D%2525252Fsearch%2525253Fq%2525253Dr0010%252526q%25253Dr0132%2526q%253Dr0128%26q%3DR0043" TargetMode="External"/><Relationship Id="rId2" Type="http://schemas.openxmlformats.org/officeDocument/2006/relationships/notesSlide" Target="../notesSlides/notesSlide3.xml"/><Relationship Id="rId1" Type="http://schemas.openxmlformats.org/officeDocument/2006/relationships/slideLayout" Target="../slideLayouts/slideLayout130.xml"/><Relationship Id="rId4" Type="http://schemas.openxmlformats.org/officeDocument/2006/relationships/hyperlink" Target="https://recportal.co.uk/group/guest/-/new-value-for-site-visit-check-code-j0024-?p_l_back_url=%2Fsearch%3Fp_l_back_url%3D%252Fsearch%253Fp_l_back_url%253D%25252Fsearch%25253Fq%25253DR0139%2526q%253Dr0078%26q%3Dr0143"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microsoft.com/office/2018/10/relationships/comments" Target="../comments/modernComment_7FFE605A_B18F92A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microsoft.com/office/2018/10/relationships/comments" Target="../comments/modernComment_7FFE6058_E1A36F8.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microsoft.com/office/2018/10/relationships/comments" Target="../comments/modernComment_7FFE6057_C6B7FC09.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4.xml.rels><?xml version="1.0" encoding="UTF-8" standalone="yes"?>
<Relationships xmlns="http://schemas.openxmlformats.org/package/2006/relationships"><Relationship Id="rId2" Type="http://schemas.microsoft.com/office/2018/10/relationships/comments" Target="../comments/modernComment_7FFE6056_59A84771.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microsoft.com/office/2018/10/relationships/comments" Target="../comments/modernComment_7FFE6055_D12DE90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3" Type="http://schemas.openxmlformats.org/officeDocument/2006/relationships/hyperlink" Target="https://recportal.co.uk/group/guest/-/sdep-review-improvements-2-usability?p_l_back_url=%2Fsearch%3Fp_l_back_url%3D%252Fsearch%253Fq%253Dr0121%26q%3Dr0122" TargetMode="External"/><Relationship Id="rId7" Type="http://schemas.openxmlformats.org/officeDocument/2006/relationships/hyperlink" Target="https://recportal.co.uk/group/guest/-/introduction-of-sdep-and-ees-user-maintenance-api-ecoes-change-?p_l_back_url=%2Fsearch%3Fp_l_back_url%3D%252Fsearch%253Fp_l_back_url%253D%25252Fsearch%25253Fp_l_back_url%25253D%2525252Fsearch%2525253Fp_l_back_url%2525253D%252525252Fsearch%252525253Fp_l_back_url%252525253D%25252525252Fsearch%25252525253Fq%25252525253Dr0121%2525252526q%252525253Dr0122%25252526q%2525253Dr0123%252526q%25253Dr0124%2526q%253Dr0122%26q%3Dr0009" TargetMode="External"/><Relationship Id="rId2" Type="http://schemas.openxmlformats.org/officeDocument/2006/relationships/hyperlink" Target="https://recportal.co.uk/group/guest/-/sdep-review-improvements-1-process-types-and-escalations?p_l_back_url=%2Fsearch%3Fq%3Dr0121" TargetMode="External"/><Relationship Id="rId1" Type="http://schemas.openxmlformats.org/officeDocument/2006/relationships/slideLayout" Target="../slideLayouts/slideLayout13.xml"/><Relationship Id="rId6" Type="http://schemas.openxmlformats.org/officeDocument/2006/relationships/hyperlink" Target="https://recportal.co.uk/group/guest/-/sdep-review-improvements-2-usability?p_l_back_url=%2Fsearch%3Fp_l_back_url%3D%252Fsearch%253Fp_l_back_url%253D%25252Fsearch%25253Fp_l_back_url%25253D%2525252Fsearch%2525253Fp_l_back_url%2525253D%252525252Fsearch%252525253Fq%252525253Dr0121%25252526q%2525253Dr0122%252526q%25253Dr0123%2526q%253Dr0124%26q%3Dr0122" TargetMode="External"/><Relationship Id="rId5" Type="http://schemas.openxmlformats.org/officeDocument/2006/relationships/hyperlink" Target="https://recportal.co.uk/group/guest/-/sdep-review-improvements-4-reporting?p_l_back_url=%2Fsearch%3Fp_l_back_url%3D%252Fsearch%253Fp_l_back_url%253D%25252Fsearch%25253Fp_l_back_url%25253D%2525252Fsearch%2525253Fq%2525253Dr0121%252526q%25253Dr0122%2526q%253Dr0123%26q%3Dr0124" TargetMode="External"/><Relationship Id="rId4" Type="http://schemas.openxmlformats.org/officeDocument/2006/relationships/hyperlink" Target="https://recportal.co.uk/group/guest/-/sdep-review-improvements-3-look-and-feel?p_l_back_url=%2Fsearch%3Fp_l_back_url%3D%252Fsearch%253Fp_l_back_url%253D%25252Fsearch%25253Fq%25253Dr0121%2526q%253Dr0122%26q%3Dr0123"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1.xml"/></Relationships>
</file>

<file path=ppt/slides/_rels/slide44.xml.rels><?xml version="1.0" encoding="UTF-8" standalone="yes"?>
<Relationships xmlns="http://schemas.openxmlformats.org/package/2006/relationships"><Relationship Id="rId3" Type="http://schemas.openxmlformats.org/officeDocument/2006/relationships/hyperlink" Target="mailto:Lydia.Bentley@recmanager.co.uk" TargetMode="External"/><Relationship Id="rId2" Type="http://schemas.openxmlformats.org/officeDocument/2006/relationships/notesSlide" Target="../notesSlides/notesSlide8.xml"/><Relationship Id="rId1" Type="http://schemas.openxmlformats.org/officeDocument/2006/relationships/slideLayout" Target="../slideLayouts/slideLayout9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a:t>
            </a:r>
            <a:r>
              <a:rPr lang="en-GB" err="1"/>
              <a:t>ISSues</a:t>
            </a:r>
            <a:r>
              <a:rPr lang="en-GB"/>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Roboto"/>
                <a:ea typeface="Roboto"/>
                <a:cs typeface="Roboto"/>
              </a:rPr>
              <a:t>08 September 2023</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latin typeface="Roboto"/>
                <a:ea typeface="Roboto"/>
                <a:cs typeface="Roboto"/>
              </a:rPr>
              <a:t>1. Introduction and agreement of agenda</a:t>
            </a:r>
            <a:endParaRPr lang="en-GB"/>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lstStyle/>
          <a:p>
            <a:r>
              <a:rPr lang="en-GB"/>
              <a:t>Agenda For today</a:t>
            </a:r>
          </a:p>
        </p:txBody>
      </p:sp>
      <p:graphicFrame>
        <p:nvGraphicFramePr>
          <p:cNvPr id="15" name="Table 14">
            <a:extLst>
              <a:ext uri="{FF2B5EF4-FFF2-40B4-BE49-F238E27FC236}">
                <a16:creationId xmlns:a16="http://schemas.microsoft.com/office/drawing/2014/main" id="{D5DF45AC-04AD-A3E9-5F0B-94E3B885ED03}"/>
              </a:ext>
            </a:extLst>
          </p:cNvPr>
          <p:cNvGraphicFramePr>
            <a:graphicFrameLocks noGrp="1"/>
          </p:cNvGraphicFramePr>
          <p:nvPr>
            <p:extLst>
              <p:ext uri="{D42A27DB-BD31-4B8C-83A1-F6EECF244321}">
                <p14:modId xmlns:p14="http://schemas.microsoft.com/office/powerpoint/2010/main" val="229346521"/>
              </p:ext>
            </p:extLst>
          </p:nvPr>
        </p:nvGraphicFramePr>
        <p:xfrm>
          <a:off x="372941" y="1164218"/>
          <a:ext cx="9976221" cy="5605024"/>
        </p:xfrm>
        <a:graphic>
          <a:graphicData uri="http://schemas.openxmlformats.org/drawingml/2006/table">
            <a:tbl>
              <a:tblPr firstRow="1" bandRow="1">
                <a:tableStyleId>{F5AB1C69-6EDB-4FF4-983F-18BD219EF322}</a:tableStyleId>
              </a:tblPr>
              <a:tblGrid>
                <a:gridCol w="607105">
                  <a:extLst>
                    <a:ext uri="{9D8B030D-6E8A-4147-A177-3AD203B41FA5}">
                      <a16:colId xmlns:a16="http://schemas.microsoft.com/office/drawing/2014/main" val="4141211519"/>
                    </a:ext>
                  </a:extLst>
                </a:gridCol>
                <a:gridCol w="4955295">
                  <a:extLst>
                    <a:ext uri="{9D8B030D-6E8A-4147-A177-3AD203B41FA5}">
                      <a16:colId xmlns:a16="http://schemas.microsoft.com/office/drawing/2014/main" val="979809359"/>
                    </a:ext>
                  </a:extLst>
                </a:gridCol>
                <a:gridCol w="1082944">
                  <a:extLst>
                    <a:ext uri="{9D8B030D-6E8A-4147-A177-3AD203B41FA5}">
                      <a16:colId xmlns:a16="http://schemas.microsoft.com/office/drawing/2014/main" val="4270230024"/>
                    </a:ext>
                  </a:extLst>
                </a:gridCol>
                <a:gridCol w="3330877">
                  <a:extLst>
                    <a:ext uri="{9D8B030D-6E8A-4147-A177-3AD203B41FA5}">
                      <a16:colId xmlns:a16="http://schemas.microsoft.com/office/drawing/2014/main" val="194576595"/>
                    </a:ext>
                  </a:extLst>
                </a:gridCol>
              </a:tblGrid>
              <a:tr h="534629">
                <a:tc>
                  <a:txBody>
                    <a:bodyPr/>
                    <a:lstStyle/>
                    <a:p>
                      <a:pPr fontAlgn="ctr"/>
                      <a:endParaRPr lang="en-GB" sz="1400">
                        <a:effectLst/>
                        <a:latin typeface="Calibri"/>
                      </a:endParaRPr>
                    </a:p>
                    <a:p>
                      <a:pPr algn="l" rtl="0" fontAlgn="base"/>
                      <a:endParaRPr lang="en-GB" sz="1400" b="0" i="0">
                        <a:effectLst/>
                        <a:latin typeface="Calibri"/>
                      </a:endParaRPr>
                    </a:p>
                  </a:txBody>
                  <a:tcPr anchor="ctr"/>
                </a:tc>
                <a:tc>
                  <a:txBody>
                    <a:bodyPr/>
                    <a:lstStyle/>
                    <a:p>
                      <a:pPr algn="ctr" fontAlgn="ctr"/>
                      <a:endParaRPr lang="en-GB" sz="1400">
                        <a:effectLst/>
                        <a:latin typeface="Calibri"/>
                      </a:endParaRPr>
                    </a:p>
                    <a:p>
                      <a:pPr algn="l" rtl="0" fontAlgn="base"/>
                      <a:r>
                        <a:rPr lang="en-GB" sz="1400">
                          <a:effectLst/>
                          <a:latin typeface="Calibri"/>
                        </a:rPr>
                        <a:t>TITLE </a:t>
                      </a:r>
                      <a:endParaRPr lang="en-GB" sz="1400" b="0" i="0">
                        <a:effectLst/>
                        <a:latin typeface="Calibri"/>
                      </a:endParaRPr>
                    </a:p>
                  </a:txBody>
                  <a:tcPr anchor="ctr"/>
                </a:tc>
                <a:tc>
                  <a:txBody>
                    <a:bodyPr/>
                    <a:lstStyle/>
                    <a:p>
                      <a:pPr algn="ctr" fontAlgn="ctr"/>
                      <a:endParaRPr lang="en-GB" sz="1400">
                        <a:effectLst/>
                        <a:latin typeface="Calibri"/>
                      </a:endParaRPr>
                    </a:p>
                    <a:p>
                      <a:pPr algn="ctr" rtl="0" fontAlgn="base"/>
                      <a:r>
                        <a:rPr lang="en-GB" sz="1400">
                          <a:effectLst/>
                          <a:latin typeface="Calibri"/>
                        </a:rPr>
                        <a:t>TIME </a:t>
                      </a:r>
                      <a:endParaRPr lang="en-GB" sz="1400" b="0" i="0">
                        <a:effectLst/>
                        <a:latin typeface="Calibri"/>
                      </a:endParaRPr>
                    </a:p>
                  </a:txBody>
                  <a:tcPr anchor="ctr"/>
                </a:tc>
                <a:tc>
                  <a:txBody>
                    <a:bodyPr/>
                    <a:lstStyle/>
                    <a:p>
                      <a:pPr algn="ctr" fontAlgn="ctr"/>
                      <a:endParaRPr lang="en-GB" sz="1400">
                        <a:effectLst/>
                        <a:latin typeface="Calibri"/>
                      </a:endParaRPr>
                    </a:p>
                    <a:p>
                      <a:pPr algn="l" rtl="0" fontAlgn="base"/>
                      <a:r>
                        <a:rPr lang="en-GB" sz="1400">
                          <a:effectLst/>
                          <a:latin typeface="Calibri"/>
                        </a:rPr>
                        <a:t>LEAD </a:t>
                      </a:r>
                      <a:endParaRPr lang="en-GB" sz="1400" b="0" i="0">
                        <a:effectLst/>
                        <a:latin typeface="Calibri"/>
                      </a:endParaRPr>
                    </a:p>
                  </a:txBody>
                  <a:tcPr anchor="ctr"/>
                </a:tc>
                <a:extLst>
                  <a:ext uri="{0D108BD9-81ED-4DB2-BD59-A6C34878D82A}">
                    <a16:rowId xmlns:a16="http://schemas.microsoft.com/office/drawing/2014/main" val="2863950953"/>
                  </a:ext>
                </a:extLst>
              </a:tr>
              <a:tr h="534629">
                <a:tc>
                  <a:txBody>
                    <a:bodyPr/>
                    <a:lstStyle/>
                    <a:p>
                      <a:pPr fontAlgn="ctr"/>
                      <a:r>
                        <a:rPr lang="en-GB" sz="1400">
                          <a:effectLst/>
                          <a:latin typeface="Calibri"/>
                        </a:rPr>
                        <a:t>1 </a:t>
                      </a:r>
                      <a:endParaRPr lang="en-GB" sz="1400" b="0" i="0">
                        <a:effectLst/>
                        <a:latin typeface="Calibri"/>
                      </a:endParaRPr>
                    </a:p>
                  </a:txBody>
                  <a:tcPr anchor="ctr"/>
                </a:tc>
                <a:tc>
                  <a:txBody>
                    <a:bodyPr/>
                    <a:lstStyle/>
                    <a:p>
                      <a:pPr fontAlgn="ctr"/>
                      <a:r>
                        <a:rPr lang="en-GB" sz="1400">
                          <a:effectLst/>
                          <a:latin typeface="Calibri"/>
                        </a:rPr>
                        <a:t>Introductions and Agreement of Agenda </a:t>
                      </a:r>
                      <a:endParaRPr lang="en-GB" sz="1400" b="0" i="0">
                        <a:effectLst/>
                        <a:latin typeface="Calibri"/>
                      </a:endParaRPr>
                    </a:p>
                  </a:txBody>
                  <a:tcPr anchor="ctr"/>
                </a:tc>
                <a:tc>
                  <a:txBody>
                    <a:bodyPr/>
                    <a:lstStyle/>
                    <a:p>
                      <a:pPr fontAlgn="ctr"/>
                      <a:r>
                        <a:rPr lang="en-GB" sz="1400">
                          <a:effectLst/>
                          <a:latin typeface="Calibri"/>
                        </a:rPr>
                        <a:t>10:00 </a:t>
                      </a:r>
                      <a:endParaRPr lang="en-GB" sz="1400" b="0" i="0">
                        <a:effectLst/>
                        <a:latin typeface="Calibri"/>
                      </a:endParaRPr>
                    </a:p>
                  </a:txBody>
                  <a:tcPr anchor="ctr"/>
                </a:tc>
                <a:tc>
                  <a:txBody>
                    <a:bodyPr/>
                    <a:lstStyle/>
                    <a:p>
                      <a:pPr fontAlgn="ctr"/>
                      <a:endParaRPr lang="en-GB" sz="1400">
                        <a:effectLst/>
                        <a:latin typeface="Calibri"/>
                      </a:endParaRPr>
                    </a:p>
                    <a:p>
                      <a:pPr algn="l" rtl="0" fontAlgn="base"/>
                      <a:r>
                        <a:rPr lang="en-GB" sz="1400">
                          <a:effectLst/>
                          <a:latin typeface="Calibri"/>
                        </a:rPr>
                        <a:t>Chair </a:t>
                      </a:r>
                      <a:endParaRPr lang="en-GB" sz="1400" b="0" i="0">
                        <a:effectLst/>
                        <a:latin typeface="Calibri"/>
                      </a:endParaRPr>
                    </a:p>
                  </a:txBody>
                  <a:tcPr anchor="ctr"/>
                </a:tc>
                <a:extLst>
                  <a:ext uri="{0D108BD9-81ED-4DB2-BD59-A6C34878D82A}">
                    <a16:rowId xmlns:a16="http://schemas.microsoft.com/office/drawing/2014/main" val="591073521"/>
                  </a:ext>
                </a:extLst>
              </a:tr>
              <a:tr h="461836">
                <a:tc>
                  <a:txBody>
                    <a:bodyPr/>
                    <a:lstStyle/>
                    <a:p>
                      <a:pPr fontAlgn="ctr"/>
                      <a:r>
                        <a:rPr lang="en-GB" sz="1400">
                          <a:effectLst/>
                          <a:latin typeface="Calibri"/>
                        </a:rPr>
                        <a:t>2 </a:t>
                      </a:r>
                    </a:p>
                  </a:txBody>
                  <a:tcPr anchor="ctr"/>
                </a:tc>
                <a:tc>
                  <a:txBody>
                    <a:bodyPr/>
                    <a:lstStyle/>
                    <a:p>
                      <a:pPr fontAlgn="ctr"/>
                      <a:r>
                        <a:rPr lang="en-GB" sz="1400">
                          <a:effectLst/>
                          <a:latin typeface="Calibri"/>
                        </a:rPr>
                        <a:t>Data Cleanse Update </a:t>
                      </a:r>
                    </a:p>
                    <a:p>
                      <a:pPr marL="285750" indent="-285750" fontAlgn="ctr">
                        <a:buFont typeface="Arial" panose="020B0604020202020204" pitchFamily="34" charset="0"/>
                        <a:buChar char="•"/>
                      </a:pPr>
                      <a:r>
                        <a:rPr lang="en-GB" sz="1400">
                          <a:effectLst/>
                          <a:latin typeface="Calibri"/>
                        </a:rPr>
                        <a:t>2A – Theft Target Methodology Initial Analysis</a:t>
                      </a:r>
                    </a:p>
                  </a:txBody>
                  <a:tcPr anchor="ctr"/>
                </a:tc>
                <a:tc>
                  <a:txBody>
                    <a:bodyPr/>
                    <a:lstStyle/>
                    <a:p>
                      <a:pPr fontAlgn="ctr"/>
                      <a:r>
                        <a:rPr lang="en-GB" sz="1400">
                          <a:effectLst/>
                          <a:latin typeface="Calibri"/>
                        </a:rPr>
                        <a:t>10.05 </a:t>
                      </a:r>
                      <a:endParaRPr lang="en-GB" sz="1400" b="0" i="0">
                        <a:effectLst/>
                        <a:latin typeface="Calibri"/>
                      </a:endParaRPr>
                    </a:p>
                  </a:txBody>
                  <a:tcPr anchor="ctr"/>
                </a:tc>
                <a:tc>
                  <a:txBody>
                    <a:bodyPr/>
                    <a:lstStyle/>
                    <a:p>
                      <a:pPr fontAlgn="ctr"/>
                      <a:r>
                        <a:rPr lang="en-GB" sz="1400">
                          <a:effectLst/>
                          <a:latin typeface="Calibri"/>
                        </a:rPr>
                        <a:t>REC Performance Assurance Team </a:t>
                      </a:r>
                      <a:endParaRPr lang="en-GB" sz="1400" b="0" i="0">
                        <a:effectLst/>
                        <a:latin typeface="Calibri"/>
                      </a:endParaRPr>
                    </a:p>
                  </a:txBody>
                  <a:tcPr anchor="ctr"/>
                </a:tc>
                <a:extLst>
                  <a:ext uri="{0D108BD9-81ED-4DB2-BD59-A6C34878D82A}">
                    <a16:rowId xmlns:a16="http://schemas.microsoft.com/office/drawing/2014/main" val="1786682494"/>
                  </a:ext>
                </a:extLst>
              </a:tr>
              <a:tr h="461836">
                <a:tc>
                  <a:txBody>
                    <a:bodyPr/>
                    <a:lstStyle/>
                    <a:p>
                      <a:pPr fontAlgn="ctr"/>
                      <a:r>
                        <a:rPr lang="en-GB" sz="1400">
                          <a:effectLst/>
                          <a:latin typeface="Calibri"/>
                        </a:rPr>
                        <a:t>3</a:t>
                      </a:r>
                    </a:p>
                  </a:txBody>
                  <a:tcPr anchor="ctr"/>
                </a:tc>
                <a:tc>
                  <a:txBody>
                    <a:bodyPr/>
                    <a:lstStyle/>
                    <a:p>
                      <a:pPr fontAlgn="t"/>
                      <a:r>
                        <a:rPr lang="en-GB" sz="1400">
                          <a:effectLst/>
                          <a:latin typeface="Calibri"/>
                        </a:rPr>
                        <a:t>R0132 – Market Role Codes </a:t>
                      </a:r>
                      <a:endParaRPr lang="en-GB" sz="1400" b="0" i="0">
                        <a:effectLst/>
                        <a:latin typeface="Calibri"/>
                      </a:endParaRPr>
                    </a:p>
                  </a:txBody>
                  <a:tcPr anchor="ctr"/>
                </a:tc>
                <a:tc>
                  <a:txBody>
                    <a:bodyPr/>
                    <a:lstStyle/>
                    <a:p>
                      <a:pPr fontAlgn="t"/>
                      <a:r>
                        <a:rPr lang="en-GB" sz="1400">
                          <a:effectLst/>
                          <a:latin typeface="Calibri"/>
                        </a:rPr>
                        <a:t>10.30 </a:t>
                      </a:r>
                      <a:endParaRPr lang="en-GB" sz="1400" b="0" i="0">
                        <a:effectLst/>
                        <a:latin typeface="Calibri"/>
                      </a:endParaRPr>
                    </a:p>
                  </a:txBody>
                  <a:tcPr anchor="ctr"/>
                </a:tc>
                <a:tc>
                  <a:txBody>
                    <a:bodyPr/>
                    <a:lstStyle/>
                    <a:p>
                      <a:pPr fontAlgn="t"/>
                      <a:r>
                        <a:rPr lang="en-GB" sz="1400">
                          <a:effectLst/>
                          <a:latin typeface="Calibri"/>
                        </a:rPr>
                        <a:t>REC Change Analyst </a:t>
                      </a:r>
                    </a:p>
                  </a:txBody>
                  <a:tcPr anchor="ctr"/>
                </a:tc>
                <a:extLst>
                  <a:ext uri="{0D108BD9-81ED-4DB2-BD59-A6C34878D82A}">
                    <a16:rowId xmlns:a16="http://schemas.microsoft.com/office/drawing/2014/main" val="651386159"/>
                  </a:ext>
                </a:extLst>
              </a:tr>
              <a:tr h="461836">
                <a:tc>
                  <a:txBody>
                    <a:bodyPr/>
                    <a:lstStyle/>
                    <a:p>
                      <a:pPr fontAlgn="ctr"/>
                      <a:r>
                        <a:rPr lang="en-GB" sz="1400">
                          <a:effectLst/>
                          <a:latin typeface="Calibri"/>
                        </a:rPr>
                        <a:t>4</a:t>
                      </a:r>
                    </a:p>
                  </a:txBody>
                  <a:tcPr anchor="ctr"/>
                </a:tc>
                <a:tc>
                  <a:txBody>
                    <a:bodyPr/>
                    <a:lstStyle/>
                    <a:p>
                      <a:pPr lvl="0">
                        <a:buNone/>
                      </a:pPr>
                      <a:r>
                        <a:rPr lang="en-GB" sz="1400">
                          <a:effectLst/>
                          <a:latin typeface="Calibri"/>
                        </a:rPr>
                        <a:t>R0143 – New Value for site visit check code (J0024)</a:t>
                      </a:r>
                    </a:p>
                  </a:txBody>
                  <a:tcPr anchor="ctr"/>
                </a:tc>
                <a:tc>
                  <a:txBody>
                    <a:bodyPr/>
                    <a:lstStyle/>
                    <a:p>
                      <a:pPr lvl="0">
                        <a:buNone/>
                      </a:pPr>
                      <a:r>
                        <a:rPr lang="en-GB" sz="1400">
                          <a:effectLst/>
                          <a:latin typeface="Calibri"/>
                        </a:rPr>
                        <a:t>10.45</a:t>
                      </a:r>
                    </a:p>
                  </a:txBody>
                  <a:tcPr anchor="ctr"/>
                </a:tc>
                <a:tc>
                  <a:txBody>
                    <a:bodyPr/>
                    <a:lstStyle/>
                    <a:p>
                      <a:pPr lvl="0">
                        <a:buNone/>
                      </a:pPr>
                      <a:r>
                        <a:rPr lang="en-GB" sz="1400" b="0" i="0" u="none" strike="noStrike" noProof="0">
                          <a:solidFill>
                            <a:srgbClr val="000000"/>
                          </a:solidFill>
                          <a:effectLst/>
                          <a:latin typeface="Calibri"/>
                        </a:rPr>
                        <a:t>REC Change Analyst </a:t>
                      </a:r>
                      <a:endParaRPr lang="en-US"/>
                    </a:p>
                  </a:txBody>
                  <a:tcPr anchor="ctr"/>
                </a:tc>
                <a:extLst>
                  <a:ext uri="{0D108BD9-81ED-4DB2-BD59-A6C34878D82A}">
                    <a16:rowId xmlns:a16="http://schemas.microsoft.com/office/drawing/2014/main" val="1657772975"/>
                  </a:ext>
                </a:extLst>
              </a:tr>
              <a:tr h="359206">
                <a:tc>
                  <a:txBody>
                    <a:bodyPr/>
                    <a:lstStyle/>
                    <a:p>
                      <a:pPr fontAlgn="ctr"/>
                      <a:r>
                        <a:rPr lang="en-GB" sz="1400">
                          <a:effectLst/>
                          <a:latin typeface="Calibri"/>
                        </a:rPr>
                        <a:t>5 </a:t>
                      </a:r>
                      <a:endParaRPr lang="en-GB" sz="1400" b="0" i="0">
                        <a:effectLst/>
                        <a:latin typeface="Calibri"/>
                      </a:endParaRPr>
                    </a:p>
                  </a:txBody>
                  <a:tcPr anchor="ctr"/>
                </a:tc>
                <a:tc>
                  <a:txBody>
                    <a:bodyPr/>
                    <a:lstStyle/>
                    <a:p>
                      <a:pPr marL="0" indent="0" fontAlgn="ctr">
                        <a:buFont typeface="Arial" panose="020B0604020202020204" pitchFamily="34" charset="0"/>
                        <a:buNone/>
                      </a:pPr>
                      <a:r>
                        <a:rPr lang="en-GB" sz="1400">
                          <a:effectLst/>
                          <a:latin typeface="Calibri"/>
                        </a:rPr>
                        <a:t>LLFC ID – DI50078 / J0147 Discrepancy in Logical Format </a:t>
                      </a:r>
                      <a:endParaRPr lang="en-GB" sz="1400" b="0" i="0">
                        <a:effectLst/>
                        <a:latin typeface="Calibri"/>
                      </a:endParaRPr>
                    </a:p>
                  </a:txBody>
                  <a:tcPr anchor="ctr"/>
                </a:tc>
                <a:tc>
                  <a:txBody>
                    <a:bodyPr/>
                    <a:lstStyle/>
                    <a:p>
                      <a:pPr fontAlgn="ctr"/>
                      <a:r>
                        <a:rPr lang="en-GB" sz="1400">
                          <a:effectLst/>
                          <a:latin typeface="Calibri"/>
                        </a:rPr>
                        <a:t>11.00</a:t>
                      </a:r>
                      <a:endParaRPr lang="en-GB" sz="1400" b="0" i="0">
                        <a:effectLst/>
                        <a:latin typeface="Calibri"/>
                      </a:endParaRPr>
                    </a:p>
                  </a:txBody>
                  <a:tcPr anchor="ctr"/>
                </a:tc>
                <a:tc>
                  <a:txBody>
                    <a:bodyPr/>
                    <a:lstStyle/>
                    <a:p>
                      <a:pPr fontAlgn="ctr"/>
                      <a:r>
                        <a:rPr lang="en-GB" sz="1400">
                          <a:effectLst/>
                          <a:latin typeface="Calibri"/>
                        </a:rPr>
                        <a:t>REC Technical Services Lead Analyst </a:t>
                      </a:r>
                      <a:endParaRPr lang="en-GB" sz="1400" b="0" i="0">
                        <a:effectLst/>
                        <a:latin typeface="Calibri"/>
                      </a:endParaRPr>
                    </a:p>
                  </a:txBody>
                  <a:tcPr anchor="ctr"/>
                </a:tc>
                <a:extLst>
                  <a:ext uri="{0D108BD9-81ED-4DB2-BD59-A6C34878D82A}">
                    <a16:rowId xmlns:a16="http://schemas.microsoft.com/office/drawing/2014/main" val="3944556695"/>
                  </a:ext>
                </a:extLst>
              </a:tr>
              <a:tr h="474665">
                <a:tc>
                  <a:txBody>
                    <a:bodyPr/>
                    <a:lstStyle/>
                    <a:p>
                      <a:pPr fontAlgn="ctr"/>
                      <a:r>
                        <a:rPr lang="en-GB" sz="1400">
                          <a:effectLst/>
                          <a:latin typeface="Calibri"/>
                        </a:rPr>
                        <a:t>6 </a:t>
                      </a:r>
                      <a:endParaRPr lang="en-GB" sz="1400" b="0" i="0">
                        <a:effectLst/>
                        <a:latin typeface="Calibri"/>
                      </a:endParaRPr>
                    </a:p>
                  </a:txBody>
                  <a:tcPr anchor="ctr"/>
                </a:tc>
                <a:tc>
                  <a:txBody>
                    <a:bodyPr/>
                    <a:lstStyle/>
                    <a:p>
                      <a:pPr fontAlgn="t"/>
                      <a:r>
                        <a:rPr lang="en-GB" sz="1400" dirty="0">
                          <a:effectLst/>
                          <a:latin typeface="Calibri"/>
                        </a:rPr>
                        <a:t>R0062 – Removal of ERDA </a:t>
                      </a:r>
                      <a:r>
                        <a:rPr lang="en-GB" sz="1400" dirty="0" err="1">
                          <a:effectLst/>
                          <a:latin typeface="Calibri"/>
                        </a:rPr>
                        <a:t>meteringPointEnergyFlow</a:t>
                      </a:r>
                      <a:r>
                        <a:rPr lang="en-GB" sz="1400" dirty="0">
                          <a:effectLst/>
                          <a:latin typeface="Calibri"/>
                        </a:rPr>
                        <a:t> change restriction </a:t>
                      </a:r>
                    </a:p>
                  </a:txBody>
                  <a:tcPr anchor="ctr"/>
                </a:tc>
                <a:tc>
                  <a:txBody>
                    <a:bodyPr/>
                    <a:lstStyle/>
                    <a:p>
                      <a:pPr fontAlgn="t"/>
                      <a:r>
                        <a:rPr lang="en-GB" sz="1400">
                          <a:effectLst/>
                          <a:latin typeface="Calibri"/>
                        </a:rPr>
                        <a:t>11.15 </a:t>
                      </a:r>
                      <a:endParaRPr lang="en-GB" sz="1400" b="0" i="0">
                        <a:effectLst/>
                        <a:latin typeface="Calibri"/>
                      </a:endParaRPr>
                    </a:p>
                  </a:txBody>
                  <a:tcPr anchor="ctr"/>
                </a:tc>
                <a:tc>
                  <a:txBody>
                    <a:bodyPr/>
                    <a:lstStyle/>
                    <a:p>
                      <a:pPr fontAlgn="t"/>
                      <a:r>
                        <a:rPr lang="en-GB" sz="1400">
                          <a:effectLst/>
                          <a:latin typeface="Calibri"/>
                        </a:rPr>
                        <a:t>REC Technical Services Lead Analyst </a:t>
                      </a:r>
                      <a:endParaRPr lang="en-GB" sz="1400" b="0" i="0">
                        <a:effectLst/>
                        <a:latin typeface="Calibri"/>
                      </a:endParaRPr>
                    </a:p>
                  </a:txBody>
                  <a:tcPr anchor="ctr"/>
                </a:tc>
                <a:extLst>
                  <a:ext uri="{0D108BD9-81ED-4DB2-BD59-A6C34878D82A}">
                    <a16:rowId xmlns:a16="http://schemas.microsoft.com/office/drawing/2014/main" val="1150111229"/>
                  </a:ext>
                </a:extLst>
              </a:tr>
              <a:tr h="461836">
                <a:tc>
                  <a:txBody>
                    <a:bodyPr/>
                    <a:lstStyle/>
                    <a:p>
                      <a:pPr fontAlgn="ctr"/>
                      <a:r>
                        <a:rPr lang="en-GB" sz="1400">
                          <a:effectLst/>
                          <a:latin typeface="Calibri"/>
                        </a:rPr>
                        <a:t>7 </a:t>
                      </a:r>
                      <a:endParaRPr lang="en-GB" sz="1400" b="0" i="0">
                        <a:effectLst/>
                        <a:latin typeface="Calibri"/>
                      </a:endParaRPr>
                    </a:p>
                  </a:txBody>
                  <a:tcPr anchor="ctr"/>
                </a:tc>
                <a:tc>
                  <a:txBody>
                    <a:bodyPr/>
                    <a:lstStyle/>
                    <a:p>
                      <a:pPr fontAlgn="t"/>
                      <a:r>
                        <a:rPr lang="en-GB" sz="1400">
                          <a:effectLst/>
                          <a:latin typeface="Calibri"/>
                        </a:rPr>
                        <a:t>Classification Based Access (Open Data) Change Proposal </a:t>
                      </a:r>
                      <a:endParaRPr lang="en-GB" sz="1400" b="0" i="0">
                        <a:effectLst/>
                        <a:latin typeface="Calibri"/>
                      </a:endParaRPr>
                    </a:p>
                  </a:txBody>
                  <a:tcPr anchor="ctr"/>
                </a:tc>
                <a:tc>
                  <a:txBody>
                    <a:bodyPr/>
                    <a:lstStyle/>
                    <a:p>
                      <a:pPr fontAlgn="t"/>
                      <a:r>
                        <a:rPr lang="en-GB" sz="1400">
                          <a:effectLst/>
                          <a:latin typeface="Calibri"/>
                        </a:rPr>
                        <a:t>11.30</a:t>
                      </a:r>
                      <a:endParaRPr lang="en-GB" sz="1400" b="0" i="0">
                        <a:effectLst/>
                        <a:latin typeface="Calibri"/>
                      </a:endParaRPr>
                    </a:p>
                  </a:txBody>
                  <a:tcPr anchor="ctr"/>
                </a:tc>
                <a:tc>
                  <a:txBody>
                    <a:bodyPr/>
                    <a:lstStyle/>
                    <a:p>
                      <a:pPr fontAlgn="t"/>
                      <a:r>
                        <a:rPr lang="en-GB" sz="1400">
                          <a:effectLst/>
                          <a:latin typeface="Calibri"/>
                        </a:rPr>
                        <a:t>REC Change Analyst </a:t>
                      </a:r>
                    </a:p>
                  </a:txBody>
                  <a:tcPr anchor="ctr"/>
                </a:tc>
                <a:extLst>
                  <a:ext uri="{0D108BD9-81ED-4DB2-BD59-A6C34878D82A}">
                    <a16:rowId xmlns:a16="http://schemas.microsoft.com/office/drawing/2014/main" val="4212402603"/>
                  </a:ext>
                </a:extLst>
              </a:tr>
              <a:tr h="461836">
                <a:tc>
                  <a:txBody>
                    <a:bodyPr/>
                    <a:lstStyle/>
                    <a:p>
                      <a:pPr fontAlgn="ctr"/>
                      <a:r>
                        <a:rPr lang="en-GB" sz="1400">
                          <a:effectLst/>
                          <a:latin typeface="Calibri"/>
                        </a:rPr>
                        <a:t>8 </a:t>
                      </a:r>
                      <a:endParaRPr lang="en-GB" sz="1400" b="0" i="0">
                        <a:effectLst/>
                        <a:latin typeface="Calibri"/>
                      </a:endParaRPr>
                    </a:p>
                  </a:txBody>
                  <a:tcPr anchor="ctr"/>
                </a:tc>
                <a:tc>
                  <a:txBody>
                    <a:bodyPr/>
                    <a:lstStyle/>
                    <a:p>
                      <a:pPr fontAlgn="t"/>
                      <a:r>
                        <a:rPr lang="en-GB" sz="1400">
                          <a:effectLst/>
                          <a:latin typeface="Calibri"/>
                        </a:rPr>
                        <a:t>SDEP change proposal update </a:t>
                      </a:r>
                    </a:p>
                    <a:p>
                      <a:pPr marL="285750" lvl="0" indent="-285750">
                        <a:buFont typeface="Calibri"/>
                        <a:buChar char="-"/>
                      </a:pPr>
                      <a:r>
                        <a:rPr lang="en-GB" sz="1400">
                          <a:effectLst/>
                          <a:latin typeface="Calibri"/>
                        </a:rPr>
                        <a:t>Including Change proposal merge plan</a:t>
                      </a:r>
                    </a:p>
                  </a:txBody>
                  <a:tcPr anchor="ctr"/>
                </a:tc>
                <a:tc>
                  <a:txBody>
                    <a:bodyPr/>
                    <a:lstStyle/>
                    <a:p>
                      <a:pPr fontAlgn="t"/>
                      <a:r>
                        <a:rPr lang="en-GB" sz="1400">
                          <a:effectLst/>
                          <a:latin typeface="Calibri"/>
                        </a:rPr>
                        <a:t>11.45 </a:t>
                      </a:r>
                      <a:endParaRPr lang="en-GB" sz="1400" b="0" i="0">
                        <a:effectLst/>
                        <a:latin typeface="Calibri"/>
                      </a:endParaRPr>
                    </a:p>
                  </a:txBody>
                  <a:tcPr anchor="ctr"/>
                </a:tc>
                <a:tc>
                  <a:txBody>
                    <a:bodyPr/>
                    <a:lstStyle/>
                    <a:p>
                      <a:pPr fontAlgn="t"/>
                      <a:r>
                        <a:rPr lang="en-GB" sz="1400">
                          <a:effectLst/>
                          <a:latin typeface="Calibri"/>
                        </a:rPr>
                        <a:t>REC Change Analyst </a:t>
                      </a:r>
                    </a:p>
                  </a:txBody>
                  <a:tcPr anchor="ctr"/>
                </a:tc>
                <a:extLst>
                  <a:ext uri="{0D108BD9-81ED-4DB2-BD59-A6C34878D82A}">
                    <a16:rowId xmlns:a16="http://schemas.microsoft.com/office/drawing/2014/main" val="3659720967"/>
                  </a:ext>
                </a:extLst>
              </a:tr>
              <a:tr h="359206">
                <a:tc>
                  <a:txBody>
                    <a:bodyPr/>
                    <a:lstStyle/>
                    <a:p>
                      <a:pPr fontAlgn="ctr"/>
                      <a:r>
                        <a:rPr lang="en-GB" sz="1400">
                          <a:effectLst/>
                          <a:latin typeface="Calibri"/>
                        </a:rPr>
                        <a:t>8 </a:t>
                      </a:r>
                      <a:endParaRPr lang="en-GB" sz="1400" b="0" i="0">
                        <a:effectLst/>
                        <a:latin typeface="Calibri"/>
                      </a:endParaRPr>
                    </a:p>
                  </a:txBody>
                  <a:tcPr anchor="ctr"/>
                </a:tc>
                <a:tc>
                  <a:txBody>
                    <a:bodyPr/>
                    <a:lstStyle/>
                    <a:p>
                      <a:pPr fontAlgn="t"/>
                      <a:r>
                        <a:rPr lang="en-GB" sz="1400">
                          <a:effectLst/>
                          <a:latin typeface="Calibri"/>
                        </a:rPr>
                        <a:t>R0136 – Market Stabilisation Charge </a:t>
                      </a:r>
                      <a:endParaRPr lang="en-GB" sz="1400" b="0" i="0">
                        <a:effectLst/>
                        <a:latin typeface="Calibri"/>
                      </a:endParaRPr>
                    </a:p>
                  </a:txBody>
                  <a:tcPr anchor="ctr"/>
                </a:tc>
                <a:tc>
                  <a:txBody>
                    <a:bodyPr/>
                    <a:lstStyle/>
                    <a:p>
                      <a:pPr fontAlgn="t"/>
                      <a:r>
                        <a:rPr lang="en-GB" sz="1400">
                          <a:effectLst/>
                          <a:latin typeface="Calibri"/>
                        </a:rPr>
                        <a:t>12.00</a:t>
                      </a:r>
                      <a:endParaRPr lang="en-GB" sz="1400" b="0" i="0">
                        <a:effectLst/>
                        <a:latin typeface="Calibri"/>
                      </a:endParaRPr>
                    </a:p>
                  </a:txBody>
                  <a:tcPr anchor="ctr"/>
                </a:tc>
                <a:tc>
                  <a:txBody>
                    <a:bodyPr/>
                    <a:lstStyle/>
                    <a:p>
                      <a:pPr fontAlgn="t"/>
                      <a:r>
                        <a:rPr lang="en-GB" sz="1400">
                          <a:effectLst/>
                          <a:latin typeface="Calibri"/>
                        </a:rPr>
                        <a:t>REC Change Analyst </a:t>
                      </a:r>
                      <a:endParaRPr lang="en-GB" sz="1400" b="0" i="0">
                        <a:effectLst/>
                        <a:latin typeface="Calibri"/>
                      </a:endParaRPr>
                    </a:p>
                  </a:txBody>
                  <a:tcPr anchor="ctr"/>
                </a:tc>
                <a:extLst>
                  <a:ext uri="{0D108BD9-81ED-4DB2-BD59-A6C34878D82A}">
                    <a16:rowId xmlns:a16="http://schemas.microsoft.com/office/drawing/2014/main" val="3402743044"/>
                  </a:ext>
                </a:extLst>
              </a:tr>
              <a:tr h="359206">
                <a:tc>
                  <a:txBody>
                    <a:bodyPr/>
                    <a:lstStyle/>
                    <a:p>
                      <a:pPr fontAlgn="ctr"/>
                      <a:r>
                        <a:rPr lang="en-GB" sz="1400">
                          <a:effectLst/>
                          <a:latin typeface="Calibri"/>
                        </a:rPr>
                        <a:t>10</a:t>
                      </a:r>
                    </a:p>
                  </a:txBody>
                  <a:tcPr anchor="ctr"/>
                </a:tc>
                <a:tc>
                  <a:txBody>
                    <a:bodyPr/>
                    <a:lstStyle/>
                    <a:p>
                      <a:pPr fontAlgn="t"/>
                      <a:r>
                        <a:rPr lang="en-GB" sz="1400">
                          <a:effectLst/>
                          <a:latin typeface="Calibri"/>
                        </a:rPr>
                        <a:t>AOB </a:t>
                      </a:r>
                      <a:endParaRPr lang="en-GB" sz="1400" b="0" i="0">
                        <a:effectLst/>
                        <a:latin typeface="Calibri"/>
                      </a:endParaRPr>
                    </a:p>
                  </a:txBody>
                  <a:tcPr anchor="ctr"/>
                </a:tc>
                <a:tc>
                  <a:txBody>
                    <a:bodyPr/>
                    <a:lstStyle/>
                    <a:p>
                      <a:pPr fontAlgn="t"/>
                      <a:r>
                        <a:rPr lang="en-GB" sz="1400">
                          <a:effectLst/>
                          <a:latin typeface="Calibri"/>
                        </a:rPr>
                        <a:t>12.15</a:t>
                      </a:r>
                      <a:endParaRPr lang="en-GB" sz="1400" b="0" i="0">
                        <a:effectLst/>
                        <a:latin typeface="Calibri"/>
                      </a:endParaRPr>
                    </a:p>
                  </a:txBody>
                  <a:tcPr anchor="ctr"/>
                </a:tc>
                <a:tc>
                  <a:txBody>
                    <a:bodyPr/>
                    <a:lstStyle/>
                    <a:p>
                      <a:pPr fontAlgn="t"/>
                      <a:r>
                        <a:rPr lang="en-GB" sz="1400">
                          <a:effectLst/>
                          <a:latin typeface="Calibri"/>
                        </a:rPr>
                        <a:t>ALL </a:t>
                      </a:r>
                      <a:endParaRPr lang="en-GB" sz="1400" b="0" i="0">
                        <a:effectLst/>
                        <a:latin typeface="Calibri"/>
                      </a:endParaRPr>
                    </a:p>
                  </a:txBody>
                  <a:tcPr anchor="ctr"/>
                </a:tc>
                <a:extLst>
                  <a:ext uri="{0D108BD9-81ED-4DB2-BD59-A6C34878D82A}">
                    <a16:rowId xmlns:a16="http://schemas.microsoft.com/office/drawing/2014/main" val="3265643913"/>
                  </a:ext>
                </a:extLst>
              </a:tr>
              <a:tr h="359206">
                <a:tc>
                  <a:txBody>
                    <a:bodyPr/>
                    <a:lstStyle/>
                    <a:p>
                      <a:pPr fontAlgn="ctr"/>
                      <a:endParaRPr lang="en-GB" sz="1400">
                        <a:effectLst/>
                        <a:latin typeface="Calibri"/>
                      </a:endParaRPr>
                    </a:p>
                    <a:p>
                      <a:pPr algn="l" rtl="0" fontAlgn="base"/>
                      <a:endParaRPr lang="en-GB" sz="1400" b="0" i="0">
                        <a:effectLst/>
                        <a:latin typeface="Calibri"/>
                      </a:endParaRPr>
                    </a:p>
                  </a:txBody>
                  <a:tcPr anchor="ctr"/>
                </a:tc>
                <a:tc>
                  <a:txBody>
                    <a:bodyPr/>
                    <a:lstStyle/>
                    <a:p>
                      <a:pPr fontAlgn="ctr"/>
                      <a:r>
                        <a:rPr lang="en-GB" sz="1400">
                          <a:effectLst/>
                          <a:latin typeface="Calibri"/>
                        </a:rPr>
                        <a:t>Close </a:t>
                      </a:r>
                      <a:endParaRPr lang="en-GB" sz="1400" b="0" i="0">
                        <a:effectLst/>
                        <a:latin typeface="Calibri"/>
                      </a:endParaRPr>
                    </a:p>
                  </a:txBody>
                  <a:tcPr anchor="ctr"/>
                </a:tc>
                <a:tc>
                  <a:txBody>
                    <a:bodyPr/>
                    <a:lstStyle/>
                    <a:p>
                      <a:pPr fontAlgn="ctr"/>
                      <a:r>
                        <a:rPr lang="en-GB" sz="1400">
                          <a:effectLst/>
                          <a:latin typeface="Calibri"/>
                        </a:rPr>
                        <a:t>13.00 </a:t>
                      </a:r>
                      <a:endParaRPr lang="en-GB" sz="1400" b="0" i="0">
                        <a:effectLst/>
                        <a:latin typeface="Calibri"/>
                      </a:endParaRPr>
                    </a:p>
                  </a:txBody>
                  <a:tcPr anchor="ctr"/>
                </a:tc>
                <a:tc>
                  <a:txBody>
                    <a:bodyPr/>
                    <a:lstStyle/>
                    <a:p>
                      <a:pPr fontAlgn="ctr"/>
                      <a:r>
                        <a:rPr lang="en-GB" sz="1400" dirty="0">
                          <a:effectLst/>
                          <a:latin typeface="Calibri"/>
                        </a:rPr>
                        <a:t>Chair </a:t>
                      </a:r>
                      <a:endParaRPr lang="en-GB" sz="1400" b="0" i="0" dirty="0">
                        <a:effectLst/>
                        <a:latin typeface="Calibri"/>
                      </a:endParaRPr>
                    </a:p>
                  </a:txBody>
                  <a:tcPr anchor="ctr"/>
                </a:tc>
                <a:extLst>
                  <a:ext uri="{0D108BD9-81ED-4DB2-BD59-A6C34878D82A}">
                    <a16:rowId xmlns:a16="http://schemas.microsoft.com/office/drawing/2014/main" val="4118212588"/>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a:latin typeface="Roboto"/>
                <a:ea typeface="Roboto"/>
                <a:cs typeface="Roboto"/>
              </a:rPr>
            </a:br>
            <a:r>
              <a:rPr lang="en-GB">
                <a:latin typeface="Roboto"/>
                <a:ea typeface="Roboto"/>
                <a:cs typeface="Roboto"/>
              </a:rPr>
              <a:t>2. Data cleanse update</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782947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a:latin typeface="Roboto"/>
                <a:ea typeface="Roboto"/>
                <a:cs typeface="Roboto"/>
              </a:rPr>
            </a:br>
            <a:r>
              <a:rPr lang="en-GB">
                <a:latin typeface="Roboto"/>
                <a:ea typeface="Roboto"/>
                <a:cs typeface="Roboto"/>
              </a:rPr>
              <a:t>2A. Theft target methodology initial analysis</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Nirav </a:t>
            </a:r>
            <a:r>
              <a:rPr lang="en-GB" err="1"/>
              <a:t>vyas</a:t>
            </a:r>
            <a:endParaRPr lang="en-GB"/>
          </a:p>
        </p:txBody>
      </p:sp>
    </p:spTree>
    <p:extLst>
      <p:ext uri="{BB962C8B-B14F-4D97-AF65-F5344CB8AC3E}">
        <p14:creationId xmlns:p14="http://schemas.microsoft.com/office/powerpoint/2010/main" val="654910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98900-2FDD-0450-5D7D-BCD95CFC3310}"/>
              </a:ext>
            </a:extLst>
          </p:cNvPr>
          <p:cNvSpPr>
            <a:spLocks noGrp="1"/>
          </p:cNvSpPr>
          <p:nvPr>
            <p:ph type="title"/>
          </p:nvPr>
        </p:nvSpPr>
        <p:spPr>
          <a:xfrm>
            <a:off x="920496" y="447421"/>
            <a:ext cx="5873173" cy="660111"/>
          </a:xfrm>
        </p:spPr>
        <p:txBody>
          <a:bodyPr>
            <a:normAutofit fontScale="90000"/>
          </a:bodyPr>
          <a:lstStyle/>
          <a:p>
            <a:r>
              <a:rPr lang="en-GB" sz="2800" b="1">
                <a:effectLst/>
                <a:latin typeface="Arial" panose="020B0604020202020204" pitchFamily="34" charset="0"/>
                <a:ea typeface="Calibri" panose="020F0502020204030204" pitchFamily="34" charset="0"/>
                <a:cs typeface="Arial" panose="020B0604020202020204" pitchFamily="34" charset="0"/>
              </a:rPr>
              <a:t>Target Theft Methodology Initial Analysis</a:t>
            </a:r>
            <a:endParaRPr lang="en-GB"/>
          </a:p>
        </p:txBody>
      </p:sp>
      <p:sp>
        <p:nvSpPr>
          <p:cNvPr id="5" name="Text Placeholder 3">
            <a:extLst>
              <a:ext uri="{FF2B5EF4-FFF2-40B4-BE49-F238E27FC236}">
                <a16:creationId xmlns:a16="http://schemas.microsoft.com/office/drawing/2014/main" id="{3142003D-4475-18B7-466A-3668A28B1AB7}"/>
              </a:ext>
            </a:extLst>
          </p:cNvPr>
          <p:cNvSpPr txBox="1">
            <a:spLocks/>
          </p:cNvSpPr>
          <p:nvPr/>
        </p:nvSpPr>
        <p:spPr>
          <a:xfrm>
            <a:off x="491600" y="1483621"/>
            <a:ext cx="11125165" cy="162660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US" sz="1200" b="1"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Background:</a:t>
            </a:r>
            <a:endParaRPr kumimoji="0" lang="en-US" sz="1800" b="1"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The Energy Theft Reduction Scheme (ETRS) as specified in Schedule 7 of the Retail Energy Code aims to combat Energy Theft within the Retail Energy Market and support Suppliers with their obligations in Condition 12A of the Energy Supply Licence</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Following REC change R0091 responsibility for the Theft Target Methodology (TTM) – which determines the level, distribution and value of targets – moved from the RECCo Board to the Code Manager.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Code Manager administers the Theft Detection Incentive Scheme (TDIS), assigning all Suppliers in the market a Theft Target, currently split by fuel type and further by Domestic and Non-Domestic customer segments for a total of four distinct target totals or incentive pots across the industry. </a:t>
            </a:r>
          </a:p>
        </p:txBody>
      </p:sp>
      <p:sp>
        <p:nvSpPr>
          <p:cNvPr id="6" name="Text Placeholder 3">
            <a:extLst>
              <a:ext uri="{FF2B5EF4-FFF2-40B4-BE49-F238E27FC236}">
                <a16:creationId xmlns:a16="http://schemas.microsoft.com/office/drawing/2014/main" id="{B444F1F2-080C-C3A3-2DB7-A64288F5B6A2}"/>
              </a:ext>
            </a:extLst>
          </p:cNvPr>
          <p:cNvSpPr txBox="1">
            <a:spLocks/>
          </p:cNvSpPr>
          <p:nvPr/>
        </p:nvSpPr>
        <p:spPr>
          <a:xfrm>
            <a:off x="491600" y="3568615"/>
            <a:ext cx="11208799" cy="1577762"/>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US" sz="1200" b="1"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Context:</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The Code Manager has been responsible for the administration of the ETRS for the last two Reporting Years, covering the period from April 2021 to the present.</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The TTM has not been significantly changed since REC go-live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The overall performance of the industry for the previous two completed Reporting Years has fallen short of the total targets, </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42% of the overall industry target being achieved in 2021/2022</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40% achieved in 2022/2023</a:t>
            </a:r>
            <a:br>
              <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b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2495982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6FC81-0F4D-3BFC-976D-2716C92A4E3A}"/>
              </a:ext>
            </a:extLst>
          </p:cNvPr>
          <p:cNvSpPr>
            <a:spLocks noGrp="1"/>
          </p:cNvSpPr>
          <p:nvPr>
            <p:ph type="title"/>
          </p:nvPr>
        </p:nvSpPr>
        <p:spPr/>
        <p:txBody>
          <a:bodyPr/>
          <a:lstStyle/>
          <a:p>
            <a:r>
              <a:rPr lang="en-GB"/>
              <a:t>Proposed changes</a:t>
            </a:r>
          </a:p>
        </p:txBody>
      </p:sp>
      <p:pic>
        <p:nvPicPr>
          <p:cNvPr id="4" name="Picture 3">
            <a:extLst>
              <a:ext uri="{FF2B5EF4-FFF2-40B4-BE49-F238E27FC236}">
                <a16:creationId xmlns:a16="http://schemas.microsoft.com/office/drawing/2014/main" id="{3A87221C-9370-A4AF-4988-81974B441DE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71548" y="1461478"/>
            <a:ext cx="5450205" cy="2515235"/>
          </a:xfrm>
          <a:prstGeom prst="rect">
            <a:avLst/>
          </a:prstGeom>
          <a:noFill/>
        </p:spPr>
      </p:pic>
      <p:sp>
        <p:nvSpPr>
          <p:cNvPr id="5" name="Text Placeholder 3">
            <a:extLst>
              <a:ext uri="{FF2B5EF4-FFF2-40B4-BE49-F238E27FC236}">
                <a16:creationId xmlns:a16="http://schemas.microsoft.com/office/drawing/2014/main" id="{4D47ACD8-492C-B6AD-DA6E-51B864880CB5}"/>
              </a:ext>
            </a:extLst>
          </p:cNvPr>
          <p:cNvSpPr txBox="1">
            <a:spLocks/>
          </p:cNvSpPr>
          <p:nvPr/>
        </p:nvSpPr>
        <p:spPr>
          <a:xfrm>
            <a:off x="186213" y="1053782"/>
            <a:ext cx="5909786" cy="161552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US" sz="1200" b="1"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Incentive pots: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The Domestic customer segment will have an additional split by meter type and include Traditional Prepayment, Traditional Credit and Smart.</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Disaggregation of the Non-Domestic customer segment into SME and Industrial &amp; Commercial (I&amp;C).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The SME customer type is further split between Smart/AMR and Traditional meters.</a:t>
            </a:r>
            <a:br>
              <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b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7" name="Text Placeholder 3">
            <a:extLst>
              <a:ext uri="{FF2B5EF4-FFF2-40B4-BE49-F238E27FC236}">
                <a16:creationId xmlns:a16="http://schemas.microsoft.com/office/drawing/2014/main" id="{45879846-D1C4-3DD3-AF8B-5EEC234A0A7C}"/>
              </a:ext>
            </a:extLst>
          </p:cNvPr>
          <p:cNvSpPr txBox="1">
            <a:spLocks/>
          </p:cNvSpPr>
          <p:nvPr/>
        </p:nvSpPr>
        <p:spPr>
          <a:xfrm>
            <a:off x="186213" y="2956538"/>
            <a:ext cx="5909786" cy="144624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US" sz="1200" b="1" i="0" u="none" strike="noStrike" kern="1200" cap="none" spc="0" normalizeH="0" baseline="0" noProof="0">
                <a:ln>
                  <a:noFill/>
                </a:ln>
                <a:solidFill>
                  <a:prstClr val="black"/>
                </a:solidFill>
                <a:effectLst/>
                <a:uLnTx/>
                <a:uFillTx/>
                <a:latin typeface="Arial"/>
                <a:ea typeface="Roboto"/>
                <a:cs typeface="Arial"/>
              </a:rPr>
              <a:t>Theft Detection Values: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a:ea typeface="Roboto"/>
                <a:cs typeface="Arial"/>
              </a:rPr>
              <a:t>In light of the new proposed incentive pot splits, the TDV will be revisited to determine appropriate values. </a:t>
            </a:r>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a:ea typeface="Roboto"/>
                <a:cs typeface="Arial"/>
              </a:rPr>
              <a:t>For the avoidance of doubt, no change is proposed to the underlying definition of the TDV – such as basing it on the value of theft avoided or setting it in a way designed to incentivise specific behaviours.</a:t>
            </a:r>
            <a:br>
              <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b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8" name="Text Placeholder 3">
            <a:extLst>
              <a:ext uri="{FF2B5EF4-FFF2-40B4-BE49-F238E27FC236}">
                <a16:creationId xmlns:a16="http://schemas.microsoft.com/office/drawing/2014/main" id="{85609FCB-29ED-16CC-516E-39087C2FE9AC}"/>
              </a:ext>
            </a:extLst>
          </p:cNvPr>
          <p:cNvSpPr txBox="1">
            <a:spLocks/>
          </p:cNvSpPr>
          <p:nvPr/>
        </p:nvSpPr>
        <p:spPr>
          <a:xfrm>
            <a:off x="186213" y="4699307"/>
            <a:ext cx="5909786" cy="117502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US" sz="1200" b="1"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Theft target:</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In light of the new proposed incentive pot splits, the Theft targets will be revisited to determine appropriate values.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The target for the 2023/2024 TDIS reporting year continued to be based on the number of confirmed thefts and operates at the same level as in the prior year.</a:t>
            </a:r>
            <a:br>
              <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b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9" name="Text Placeholder 3">
            <a:extLst>
              <a:ext uri="{FF2B5EF4-FFF2-40B4-BE49-F238E27FC236}">
                <a16:creationId xmlns:a16="http://schemas.microsoft.com/office/drawing/2014/main" id="{8CE8937D-336C-8C74-DE74-AE2CD5780B48}"/>
              </a:ext>
            </a:extLst>
          </p:cNvPr>
          <p:cNvSpPr txBox="1">
            <a:spLocks/>
          </p:cNvSpPr>
          <p:nvPr/>
        </p:nvSpPr>
        <p:spPr>
          <a:xfrm>
            <a:off x="186213" y="6166232"/>
            <a:ext cx="5909786" cy="40696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Roboto"/>
                <a:cs typeface="Arial" panose="020B0604020202020204" pitchFamily="34" charset="0"/>
              </a:rPr>
              <a:t>The three proposed changes will require input from Suppliers so will represent a key part of the call for evidence from Suppliers.</a:t>
            </a: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3272740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F46A9-42E4-C4A8-5870-BE76892855B1}"/>
              </a:ext>
            </a:extLst>
          </p:cNvPr>
          <p:cNvSpPr>
            <a:spLocks noGrp="1"/>
          </p:cNvSpPr>
          <p:nvPr>
            <p:ph type="title"/>
          </p:nvPr>
        </p:nvSpPr>
        <p:spPr/>
        <p:txBody>
          <a:bodyPr/>
          <a:lstStyle/>
          <a:p>
            <a:r>
              <a:rPr lang="en-GB"/>
              <a:t>Next steps</a:t>
            </a:r>
          </a:p>
        </p:txBody>
      </p:sp>
      <p:sp>
        <p:nvSpPr>
          <p:cNvPr id="4" name="Text Placeholder 3">
            <a:extLst>
              <a:ext uri="{FF2B5EF4-FFF2-40B4-BE49-F238E27FC236}">
                <a16:creationId xmlns:a16="http://schemas.microsoft.com/office/drawing/2014/main" id="{46B80539-0713-37B9-471E-BAF02ED7F8F5}"/>
              </a:ext>
            </a:extLst>
          </p:cNvPr>
          <p:cNvSpPr txBox="1">
            <a:spLocks/>
          </p:cNvSpPr>
          <p:nvPr/>
        </p:nvSpPr>
        <p:spPr>
          <a:xfrm>
            <a:off x="278579" y="1214356"/>
            <a:ext cx="11433130" cy="45742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2000" b="0" i="0" u="none" strike="noStrike" kern="1200" cap="none" spc="0" normalizeH="0" baseline="0" noProof="0">
                <a:ln>
                  <a:noFill/>
                </a:ln>
                <a:solidFill>
                  <a:prstClr val="black"/>
                </a:solidFill>
                <a:effectLst/>
                <a:uLnTx/>
                <a:uFillTx/>
                <a:latin typeface="Outfit"/>
                <a:ea typeface="Roboto" panose="02000000000000000000" pitchFamily="2" charset="0"/>
                <a:cs typeface="Arial"/>
              </a:rPr>
              <a:t>The proposed timeline for review of the TTM is as follows:</a:t>
            </a:r>
          </a:p>
        </p:txBody>
      </p:sp>
      <p:pic>
        <p:nvPicPr>
          <p:cNvPr id="5" name="Picture 4">
            <a:extLst>
              <a:ext uri="{FF2B5EF4-FFF2-40B4-BE49-F238E27FC236}">
                <a16:creationId xmlns:a16="http://schemas.microsoft.com/office/drawing/2014/main" id="{8B22E264-B7D7-9EFB-B573-0FDDAE72F5D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291" y="1671782"/>
            <a:ext cx="10465100" cy="4639338"/>
          </a:xfrm>
          <a:prstGeom prst="rect">
            <a:avLst/>
          </a:prstGeom>
          <a:noFill/>
        </p:spPr>
      </p:pic>
    </p:spTree>
    <p:extLst>
      <p:ext uri="{BB962C8B-B14F-4D97-AF65-F5344CB8AC3E}">
        <p14:creationId xmlns:p14="http://schemas.microsoft.com/office/powerpoint/2010/main" val="2172774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32250" y="2610325"/>
            <a:ext cx="7209485" cy="1325563"/>
          </a:xfrm>
        </p:spPr>
        <p:txBody>
          <a:bodyPr>
            <a:normAutofit/>
          </a:bodyPr>
          <a:lstStyle/>
          <a:p>
            <a:r>
              <a:rPr lang="en-GB">
                <a:latin typeface="Roboto"/>
                <a:ea typeface="Roboto"/>
                <a:cs typeface="Roboto"/>
              </a:rPr>
              <a:t>3. R0132 Market Role Codes</a:t>
            </a: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latin typeface="Roboto"/>
                <a:ea typeface="Roboto"/>
                <a:cs typeface="Roboto"/>
              </a:rPr>
              <a:t>REC change analyst</a:t>
            </a:r>
            <a:endParaRPr lang="en-GB"/>
          </a:p>
        </p:txBody>
      </p:sp>
    </p:spTree>
    <p:extLst>
      <p:ext uri="{BB962C8B-B14F-4D97-AF65-F5344CB8AC3E}">
        <p14:creationId xmlns:p14="http://schemas.microsoft.com/office/powerpoint/2010/main" val="2421218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R0132 – OVERVIEW </a:t>
            </a:r>
          </a:p>
        </p:txBody>
      </p:sp>
      <p:sp>
        <p:nvSpPr>
          <p:cNvPr id="5" name="TextBox 4">
            <a:extLst>
              <a:ext uri="{FF2B5EF4-FFF2-40B4-BE49-F238E27FC236}">
                <a16:creationId xmlns:a16="http://schemas.microsoft.com/office/drawing/2014/main" id="{2762CB19-D862-0D55-D1D7-7D735641BBC1}"/>
              </a:ext>
            </a:extLst>
          </p:cNvPr>
          <p:cNvSpPr txBox="1"/>
          <p:nvPr/>
        </p:nvSpPr>
        <p:spPr>
          <a:xfrm>
            <a:off x="326960" y="895664"/>
            <a:ext cx="10852028" cy="6550511"/>
          </a:xfrm>
          <a:prstGeom prst="rect">
            <a:avLst/>
          </a:prstGeom>
          <a:noFill/>
        </p:spPr>
        <p:txBody>
          <a:bodyPr wrap="square" rtlCol="0">
            <a:spAutoFit/>
          </a:bodyPr>
          <a:lstStyle/>
          <a:p>
            <a:pPr marL="285750" marR="0" lvl="0" indent="-28575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a:p>
            <a:pPr marL="285750" marR="0" lvl="0" indent="-28575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1" i="0" u="none" strike="noStrike" kern="1200" cap="none" spc="0" normalizeH="0" baseline="0" noProof="0" dirty="0">
                <a:ln>
                  <a:noFill/>
                </a:ln>
                <a:solidFill>
                  <a:srgbClr val="272833"/>
                </a:solidFill>
                <a:effectLst/>
                <a:uLnTx/>
                <a:uFillTx/>
                <a:latin typeface="Roboto-regular"/>
                <a:ea typeface="+mn-ea"/>
                <a:cs typeface="+mn-cs"/>
              </a:rPr>
              <a:t>Change the Logical Format of the J0001 (DI50001) ‘Market Participant Role Code’ data item to Char(2)</a:t>
            </a:r>
          </a:p>
          <a:p>
            <a:pPr marL="285750" marR="0" lvl="0" indent="-28575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a:p>
            <a:pPr marL="285750" marR="0" lvl="0" indent="-28575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The REC Change Proposal, R0132, looks to make the consequential changes to REC-owned Market Messages. </a:t>
            </a:r>
          </a:p>
          <a:p>
            <a:pPr marL="342900" marR="0" lvl="0" indent="-3429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The Cross Code Steering Group (CCSG) have confirmed BSC will be the lead code. There is a commitment between the codes to align change plans and for information provided to inform both processes.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a:p>
            <a:pPr marL="285750" marR="0" lvl="0" indent="-28575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There are only 36 possible Market Participant Roles, and they have all been allocated. </a:t>
            </a:r>
            <a:r>
              <a:rPr kumimoji="0" lang="en-GB" sz="18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cs typeface="+mn-cs"/>
              </a:rPr>
              <a:t>BSCCo</a:t>
            </a: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 will not be able to allocate new Market Participant Role Codes when required. </a:t>
            </a:r>
          </a:p>
          <a:p>
            <a:pPr marL="285750" marR="0" lvl="0" indent="-28575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a:p>
            <a:pPr marL="285750" marR="0" lvl="0" indent="-28575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BSC, as the data item owner, are raising a Change Proposal to change the logical format of the J0001 Market Participant Role Code. The proposed solution is to change the logical format from one character to two characters which would provide thousands of new Market Participant Role Codes. Other solutions have been considered but have discounted during the BSC’s development of the solution. </a:t>
            </a:r>
          </a:p>
          <a:p>
            <a:pPr marL="285750" marR="0" lvl="0" indent="-28575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816357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dirty="0"/>
              <a:t>R0132 – OVERVIEW </a:t>
            </a:r>
          </a:p>
        </p:txBody>
      </p:sp>
      <p:sp>
        <p:nvSpPr>
          <p:cNvPr id="5" name="TextBox 4">
            <a:extLst>
              <a:ext uri="{FF2B5EF4-FFF2-40B4-BE49-F238E27FC236}">
                <a16:creationId xmlns:a16="http://schemas.microsoft.com/office/drawing/2014/main" id="{2762CB19-D862-0D55-D1D7-7D735641BBC1}"/>
              </a:ext>
            </a:extLst>
          </p:cNvPr>
          <p:cNvSpPr txBox="1"/>
          <p:nvPr/>
        </p:nvSpPr>
        <p:spPr>
          <a:xfrm>
            <a:off x="604866" y="1379759"/>
            <a:ext cx="10561834" cy="4632037"/>
          </a:xfrm>
          <a:prstGeom prst="rect">
            <a:avLst/>
          </a:prstGeom>
          <a:noFill/>
        </p:spPr>
        <p:txBody>
          <a:bodyPr wrap="square" rtlCol="0">
            <a:spAutoFit/>
          </a:bodyPr>
          <a:lstStyle/>
          <a:p>
            <a:pPr marL="0" marR="0" lvl="0" indent="-3429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Proposed implementation date of June 2024</a:t>
            </a:r>
          </a:p>
          <a:p>
            <a:pPr marL="0" marR="0" lvl="0" indent="-3429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Dependencies - </a:t>
            </a: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hlinkClick r:id="rId3"/>
              </a:rPr>
              <a:t>R0043 - Commissioning of Works by the Crowded Meter Room Coordinator (CMRC) to Resolve Issues In Crowded Meter Rooms</a:t>
            </a: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 &amp; </a:t>
            </a:r>
            <a:r>
              <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hlinkClick r:id="rId4"/>
              </a:rPr>
              <a:t>R0143 - New value for Site Visit Check Code (J0024)</a:t>
            </a: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a:p>
            <a:pPr marL="0" marR="0" lvl="0" indent="-3429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Indicative plan </a:t>
            </a:r>
          </a:p>
          <a:p>
            <a:pPr marL="742950" marR="0" lvl="1" indent="-28575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	Urgent Critical change</a:t>
            </a:r>
          </a:p>
          <a:p>
            <a:pPr marL="742950" marR="0" lvl="1" indent="-28575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	Service Provider impact assessment to start w/c 11 September 2023</a:t>
            </a:r>
          </a:p>
          <a:p>
            <a:pPr marL="742950" marR="0" lvl="1" indent="-28575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	IAR &amp; CPP at Change Panel on 19 September 2023</a:t>
            </a:r>
          </a:p>
          <a:p>
            <a:pPr marL="742950" marR="0" lvl="1" indent="-28575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   Party impact assessment start date 06 October 2023</a:t>
            </a:r>
          </a:p>
          <a:p>
            <a:pPr marL="742950" marR="0" lvl="1" indent="-28575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	10 working day consultation period, but with consultation engagement event in advance</a:t>
            </a:r>
          </a:p>
          <a:p>
            <a:pPr marL="742950" marR="0" lvl="1" indent="-28575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	Decision date early Jan 2024</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70ADA3"/>
                </a:solidFill>
                <a:effectLst/>
                <a:uLnTx/>
                <a:uFillTx/>
                <a:latin typeface="Arial" panose="020B0604020202020204" pitchFamily="34" charset="0"/>
                <a:ea typeface="+mn-ea"/>
                <a:cs typeface="Arial" panose="020B0604020202020204" pitchFamily="34" charset="0"/>
              </a:rPr>
              <a:t>What can you do?</a:t>
            </a:r>
          </a:p>
          <a:p>
            <a:pPr marL="742950" marR="0" lvl="1" indent="-28575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Respond to the Party IA in October</a:t>
            </a:r>
          </a:p>
        </p:txBody>
      </p:sp>
    </p:spTree>
    <p:extLst>
      <p:ext uri="{BB962C8B-B14F-4D97-AF65-F5344CB8AC3E}">
        <p14:creationId xmlns:p14="http://schemas.microsoft.com/office/powerpoint/2010/main" val="3744647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32250" y="2610325"/>
            <a:ext cx="7209485" cy="1325563"/>
          </a:xfrm>
        </p:spPr>
        <p:txBody>
          <a:bodyPr>
            <a:normAutofit/>
          </a:bodyPr>
          <a:lstStyle/>
          <a:p>
            <a:r>
              <a:rPr lang="en-GB">
                <a:latin typeface="Roboto"/>
                <a:ea typeface="Roboto"/>
                <a:cs typeface="Roboto"/>
              </a:rPr>
              <a:t>4. R0143 – New value for site visit check code (J0024)</a:t>
            </a: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latin typeface="Roboto"/>
                <a:ea typeface="Roboto"/>
                <a:cs typeface="Roboto"/>
              </a:rPr>
              <a:t>REC change analyst</a:t>
            </a:r>
            <a:endParaRPr lang="en-GB"/>
          </a:p>
        </p:txBody>
      </p:sp>
    </p:spTree>
    <p:extLst>
      <p:ext uri="{BB962C8B-B14F-4D97-AF65-F5344CB8AC3E}">
        <p14:creationId xmlns:p14="http://schemas.microsoft.com/office/powerpoint/2010/main" val="2688953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p:txBody>
          <a:bodyPr>
            <a:normAutofit fontScale="90000"/>
          </a:bodyPr>
          <a:lstStyle/>
          <a:p>
            <a:r>
              <a:rPr lang="en-GB"/>
              <a:t>R0143 – New Value for site visit check code (joo24)</a:t>
            </a:r>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endParaRPr kumimoji="0" lang="en-GB" u="none" strike="noStrike" kern="1200" cap="none" spc="0" normalizeH="0" baseline="0" noProof="0">
              <a:ln>
                <a:noFill/>
              </a:ln>
              <a:solidFill>
                <a:schemeClr val="accent3"/>
              </a:solidFill>
              <a:effectLst/>
              <a:uLnTx/>
              <a:uFillTx/>
              <a:latin typeface="Roboto"/>
              <a:ea typeface="Roboto"/>
              <a:cs typeface="Roboto"/>
            </a:endParaRPr>
          </a:p>
          <a:p>
            <a:pPr marL="0" marR="0" lvl="0" indent="0" algn="l" defTabSz="914400" rtl="0" eaLnBrk="1" fontAlgn="auto" latinLnBrk="0" hangingPunct="1">
              <a:lnSpc>
                <a:spcPct val="90000"/>
              </a:lnSpc>
              <a:spcBef>
                <a:spcPts val="1000"/>
              </a:spcBef>
              <a:spcAft>
                <a:spcPts val="0"/>
              </a:spcAft>
              <a:buClr>
                <a:srgbClr val="70ADA3"/>
              </a:buClr>
              <a:buSzTx/>
              <a:buNone/>
              <a:tabLst/>
              <a:defRPr/>
            </a:pPr>
            <a:endParaRPr lang="en-GB">
              <a:solidFill>
                <a:srgbClr val="000000"/>
              </a:solidFill>
              <a:latin typeface="Roboto"/>
              <a:ea typeface="Roboto"/>
              <a:cs typeface="Roboto"/>
            </a:endParaRPr>
          </a:p>
        </p:txBody>
      </p:sp>
      <p:sp>
        <p:nvSpPr>
          <p:cNvPr id="3" name="Content Placeholder 2">
            <a:extLst>
              <a:ext uri="{FF2B5EF4-FFF2-40B4-BE49-F238E27FC236}">
                <a16:creationId xmlns:a16="http://schemas.microsoft.com/office/drawing/2014/main" id="{5829D8C2-D3A0-BAEA-CEC7-AA8C667BAC0E}"/>
              </a:ext>
            </a:extLst>
          </p:cNvPr>
          <p:cNvSpPr txBox="1">
            <a:spLocks/>
          </p:cNvSpPr>
          <p:nvPr/>
        </p:nvSpPr>
        <p:spPr>
          <a:xfrm>
            <a:off x="1487488" y="1651192"/>
            <a:ext cx="8635568" cy="417833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400" strike="sngStrike">
              <a:solidFill>
                <a:srgbClr val="000000"/>
              </a:solidFill>
              <a:latin typeface="Arial"/>
              <a:ea typeface="Roboto"/>
              <a:cs typeface="Roboto"/>
            </a:endParaRPr>
          </a:p>
        </p:txBody>
      </p:sp>
      <p:sp>
        <p:nvSpPr>
          <p:cNvPr id="7" name="Content Placeholder 2">
            <a:extLst>
              <a:ext uri="{FF2B5EF4-FFF2-40B4-BE49-F238E27FC236}">
                <a16:creationId xmlns:a16="http://schemas.microsoft.com/office/drawing/2014/main" id="{BB323A77-8810-797E-71C5-00A795F59961}"/>
              </a:ext>
            </a:extLst>
          </p:cNvPr>
          <p:cNvSpPr txBox="1">
            <a:spLocks/>
          </p:cNvSpPr>
          <p:nvPr/>
        </p:nvSpPr>
        <p:spPr>
          <a:xfrm>
            <a:off x="838200" y="1478184"/>
            <a:ext cx="9777153" cy="351776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a:latin typeface="Arial" panose="020B0604020202020204" pitchFamily="34" charset="0"/>
                <a:cs typeface="Arial" panose="020B0604020202020204" pitchFamily="34" charset="0"/>
              </a:rPr>
              <a:t>DCUSA</a:t>
            </a:r>
            <a:r>
              <a:rPr lang="en-GB" sz="2000">
                <a:latin typeface="Arial" panose="020B0604020202020204" pitchFamily="34" charset="0"/>
                <a:cs typeface="Arial" panose="020B0604020202020204" pitchFamily="34" charset="0"/>
              </a:rPr>
              <a:t> Change Proposal </a:t>
            </a:r>
            <a:r>
              <a:rPr lang="en-GB" sz="2000" b="1">
                <a:latin typeface="Arial" panose="020B0604020202020204" pitchFamily="34" charset="0"/>
                <a:cs typeface="Arial" panose="020B0604020202020204" pitchFamily="34" charset="0"/>
              </a:rPr>
              <a:t>DCP 411 </a:t>
            </a:r>
            <a:r>
              <a:rPr lang="en-GB" sz="2000">
                <a:latin typeface="Arial" panose="020B0604020202020204" pitchFamily="34" charset="0"/>
                <a:cs typeface="Arial" panose="020B0604020202020204" pitchFamily="34" charset="0"/>
              </a:rPr>
              <a:t>was raised to enable the DNO’s to apply charges to de-energised sites, where the registrant wished to retain the site’s capacity.</a:t>
            </a:r>
          </a:p>
          <a:p>
            <a:pPr marL="0" indent="0">
              <a:buNone/>
            </a:pPr>
            <a:r>
              <a:rPr lang="en-GB" sz="2000">
                <a:latin typeface="Arial" panose="020B0604020202020204" pitchFamily="34" charset="0"/>
                <a:cs typeface="Arial" panose="020B0604020202020204" pitchFamily="34" charset="0"/>
              </a:rPr>
              <a:t>DCP 411 completed its development and was submitted to the Authority for a decision on 14 June 2023.  We are expecting a decision from the Authority in November.</a:t>
            </a:r>
          </a:p>
          <a:p>
            <a:pPr marL="0" indent="0">
              <a:buNone/>
            </a:pPr>
            <a:r>
              <a:rPr lang="en-GB" sz="2000">
                <a:latin typeface="Arial" panose="020B0604020202020204" pitchFamily="34" charset="0"/>
                <a:cs typeface="Arial" panose="020B0604020202020204" pitchFamily="34" charset="0"/>
              </a:rPr>
              <a:t>The DCUSA workgroup determined that the </a:t>
            </a:r>
            <a:r>
              <a:rPr lang="en-GB" sz="2000" b="1">
                <a:latin typeface="Arial" panose="020B0604020202020204" pitchFamily="34" charset="0"/>
                <a:cs typeface="Arial" panose="020B0604020202020204" pitchFamily="34" charset="0"/>
              </a:rPr>
              <a:t>D0139/MM00036 </a:t>
            </a:r>
            <a:r>
              <a:rPr lang="en-GB" sz="2000">
                <a:latin typeface="Arial" panose="020B0604020202020204" pitchFamily="34" charset="0"/>
                <a:cs typeface="Arial" panose="020B0604020202020204" pitchFamily="34" charset="0"/>
              </a:rPr>
              <a:t>was the most appropriate mechanism for the DNO to  notify the Supplier of the agreement between the Supplier and the Consumer that the capacity for the site would be retained, and that charges for that capacity would be levied by the DNO to the Supplier, to be paid by the Consumer.</a:t>
            </a:r>
          </a:p>
          <a:p>
            <a:pPr marL="0" indent="0">
              <a:buNone/>
            </a:pPr>
            <a:r>
              <a:rPr lang="en-GB" sz="2000">
                <a:latin typeface="Arial" panose="020B0604020202020204" pitchFamily="34" charset="0"/>
                <a:cs typeface="Arial" panose="020B0604020202020204" pitchFamily="34" charset="0"/>
              </a:rPr>
              <a:t>The DNO’s raised R0143 to give effect to the solution they designed during development of DCP411. The intention of the Change Proposal is to require the DNO to send a D0139/MM00036 to the Supplier and include a enumeration of the Site Visit Check Code (J0024) to indicate Capacity Charges will apply.</a:t>
            </a:r>
          </a:p>
          <a:p>
            <a:pPr marL="0" indent="0">
              <a:buNone/>
            </a:pPr>
            <a:endParaRPr lang="en-GB"/>
          </a:p>
          <a:p>
            <a:pPr marL="0" indent="0">
              <a:buNone/>
            </a:pPr>
            <a:endParaRPr lang="en-GB"/>
          </a:p>
        </p:txBody>
      </p:sp>
    </p:spTree>
    <p:extLst>
      <p:ext uri="{BB962C8B-B14F-4D97-AF65-F5344CB8AC3E}">
        <p14:creationId xmlns:p14="http://schemas.microsoft.com/office/powerpoint/2010/main" val="3834915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D2ACB-6AE8-50A7-2BC1-BCF0A65CB391}"/>
              </a:ext>
            </a:extLst>
          </p:cNvPr>
          <p:cNvSpPr>
            <a:spLocks noGrp="1"/>
          </p:cNvSpPr>
          <p:nvPr>
            <p:ph type="title"/>
          </p:nvPr>
        </p:nvSpPr>
        <p:spPr/>
        <p:txBody>
          <a:bodyPr>
            <a:normAutofit fontScale="90000"/>
          </a:bodyPr>
          <a:lstStyle/>
          <a:p>
            <a:r>
              <a:rPr lang="en-GB"/>
              <a:t>R0143 – New Value for site visit check code (joo24) – DNO Process</a:t>
            </a:r>
            <a:endParaRPr lang="en-GB">
              <a:latin typeface="Arial"/>
              <a:cs typeface="Arial"/>
            </a:endParaRPr>
          </a:p>
        </p:txBody>
      </p:sp>
      <p:sp>
        <p:nvSpPr>
          <p:cNvPr id="4" name="Content Placeholder 2">
            <a:extLst>
              <a:ext uri="{FF2B5EF4-FFF2-40B4-BE49-F238E27FC236}">
                <a16:creationId xmlns:a16="http://schemas.microsoft.com/office/drawing/2014/main" id="{3940A578-6F51-C2E3-322C-4A2AA67A55C9}"/>
              </a:ext>
            </a:extLst>
          </p:cNvPr>
          <p:cNvSpPr txBox="1">
            <a:spLocks/>
          </p:cNvSpPr>
          <p:nvPr/>
        </p:nvSpPr>
        <p:spPr>
          <a:xfrm>
            <a:off x="838200" y="1651192"/>
            <a:ext cx="9284856" cy="484168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400" strike="sngStrike">
              <a:solidFill>
                <a:srgbClr val="000000"/>
              </a:solidFill>
              <a:latin typeface="Arial"/>
              <a:ea typeface="Roboto"/>
              <a:cs typeface="Roboto"/>
            </a:endParaRPr>
          </a:p>
        </p:txBody>
      </p:sp>
      <p:pic>
        <p:nvPicPr>
          <p:cNvPr id="5" name="Picture 4">
            <a:extLst>
              <a:ext uri="{FF2B5EF4-FFF2-40B4-BE49-F238E27FC236}">
                <a16:creationId xmlns:a16="http://schemas.microsoft.com/office/drawing/2014/main" id="{9A230E0A-D191-A41A-76DA-CE0044024B77}"/>
              </a:ext>
            </a:extLst>
          </p:cNvPr>
          <p:cNvPicPr>
            <a:picLocks noChangeAspect="1"/>
          </p:cNvPicPr>
          <p:nvPr/>
        </p:nvPicPr>
        <p:blipFill>
          <a:blip r:embed="rId2"/>
          <a:stretch>
            <a:fillRect/>
          </a:stretch>
        </p:blipFill>
        <p:spPr>
          <a:xfrm>
            <a:off x="955163" y="1651192"/>
            <a:ext cx="9284855" cy="4841683"/>
          </a:xfrm>
          <a:prstGeom prst="rect">
            <a:avLst/>
          </a:prstGeom>
        </p:spPr>
      </p:pic>
    </p:spTree>
    <p:extLst>
      <p:ext uri="{BB962C8B-B14F-4D97-AF65-F5344CB8AC3E}">
        <p14:creationId xmlns:p14="http://schemas.microsoft.com/office/powerpoint/2010/main" val="1373515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D2ACB-6AE8-50A7-2BC1-BCF0A65CB391}"/>
              </a:ext>
            </a:extLst>
          </p:cNvPr>
          <p:cNvSpPr>
            <a:spLocks noGrp="1"/>
          </p:cNvSpPr>
          <p:nvPr>
            <p:ph type="title"/>
          </p:nvPr>
        </p:nvSpPr>
        <p:spPr/>
        <p:txBody>
          <a:bodyPr>
            <a:normAutofit fontScale="90000"/>
          </a:bodyPr>
          <a:lstStyle/>
          <a:p>
            <a:r>
              <a:rPr lang="en-GB"/>
              <a:t>R0143 – New Value for site visit check code (joo24)</a:t>
            </a:r>
            <a:endParaRPr lang="en-GB">
              <a:latin typeface="Arial"/>
              <a:cs typeface="Arial"/>
            </a:endParaRPr>
          </a:p>
        </p:txBody>
      </p:sp>
      <p:sp>
        <p:nvSpPr>
          <p:cNvPr id="4" name="Content Placeholder 2">
            <a:extLst>
              <a:ext uri="{FF2B5EF4-FFF2-40B4-BE49-F238E27FC236}">
                <a16:creationId xmlns:a16="http://schemas.microsoft.com/office/drawing/2014/main" id="{3940A578-6F51-C2E3-322C-4A2AA67A55C9}"/>
              </a:ext>
            </a:extLst>
          </p:cNvPr>
          <p:cNvSpPr txBox="1">
            <a:spLocks/>
          </p:cNvSpPr>
          <p:nvPr/>
        </p:nvSpPr>
        <p:spPr>
          <a:xfrm>
            <a:off x="838199" y="1651192"/>
            <a:ext cx="9284856" cy="484168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a:latin typeface="Arial" panose="020B0604020202020204" pitchFamily="34" charset="0"/>
                <a:cs typeface="Arial" panose="020B0604020202020204" pitchFamily="34" charset="0"/>
              </a:rPr>
              <a:t>During our Impact Assessment of the Change, we have identified that the instance of the D0139 between the DNO and the Supplier will no longer exist after MHHS and so this can only be an interim solution, and post MHHS a new solution will need to be found.  </a:t>
            </a:r>
          </a:p>
          <a:p>
            <a:pPr marL="0" indent="0">
              <a:buNone/>
            </a:pPr>
            <a:r>
              <a:rPr lang="en-GB" sz="2000">
                <a:latin typeface="Arial" panose="020B0604020202020204" pitchFamily="34" charset="0"/>
                <a:cs typeface="Arial" panose="020B0604020202020204" pitchFamily="34" charset="0"/>
              </a:rPr>
              <a:t>The Proposer has indicated they wishes to proceed with this interim solution, which we propose to implement together with other changes to the D0139 Market Message (Change Proposal R0043) in June 2024.</a:t>
            </a:r>
          </a:p>
          <a:p>
            <a:pPr marL="0" indent="0">
              <a:buNone/>
            </a:pPr>
            <a:endParaRPr lang="en-GB" sz="2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5088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lstStyle/>
          <a:p>
            <a:r>
              <a:rPr lang="en-GB">
                <a:latin typeface="Roboto"/>
                <a:ea typeface="Roboto"/>
                <a:cs typeface="Roboto"/>
              </a:rPr>
              <a:t>5. LLFC ID – DI50078 / J0147</a:t>
            </a:r>
            <a:br>
              <a:rPr lang="en-GB"/>
            </a:br>
            <a:br>
              <a:rPr lang="en-GB"/>
            </a:br>
            <a:r>
              <a:rPr lang="en-GB">
                <a:latin typeface="Roboto"/>
                <a:ea typeface="Roboto"/>
                <a:cs typeface="Roboto"/>
              </a:rPr>
              <a:t>discrepancy in Logical format</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Beth brown</a:t>
            </a:r>
          </a:p>
        </p:txBody>
      </p:sp>
    </p:spTree>
    <p:extLst>
      <p:ext uri="{BB962C8B-B14F-4D97-AF65-F5344CB8AC3E}">
        <p14:creationId xmlns:p14="http://schemas.microsoft.com/office/powerpoint/2010/main" val="34057259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lstStyle/>
          <a:p>
            <a:r>
              <a:rPr lang="en-GB"/>
              <a:t>LLFC id </a:t>
            </a:r>
          </a:p>
        </p:txBody>
      </p:sp>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750771" y="1430414"/>
            <a:ext cx="10173903" cy="4171489"/>
          </a:xfrm>
        </p:spPr>
        <p:txBody>
          <a:bodyPr/>
          <a:lstStyle/>
          <a:p>
            <a:pPr>
              <a:lnSpc>
                <a:spcPct val="150000"/>
              </a:lnSpc>
            </a:pPr>
            <a:r>
              <a:rPr lang="en-GB"/>
              <a:t>A Party has flagged that the </a:t>
            </a:r>
            <a:r>
              <a:rPr lang="en-GB" b="1"/>
              <a:t>logical format</a:t>
            </a:r>
            <a:r>
              <a:rPr lang="en-GB"/>
              <a:t> of the DI50078 (</a:t>
            </a:r>
            <a:r>
              <a:rPr lang="en-GB" b="1"/>
              <a:t>J0147</a:t>
            </a:r>
            <a:r>
              <a:rPr lang="en-GB"/>
              <a:t> Line Loss Factor Class Id) is inconsistent between the Data Specification and the EES (ECOES) API.</a:t>
            </a:r>
          </a:p>
          <a:p>
            <a:pPr>
              <a:lnSpc>
                <a:spcPct val="150000"/>
              </a:lnSpc>
            </a:pPr>
            <a:r>
              <a:rPr lang="en-GB" u="sng"/>
              <a:t>Data Specification</a:t>
            </a:r>
            <a:r>
              <a:rPr lang="en-GB"/>
              <a:t> – Up to 3 alphanumeric characters. ‘000’ and combinations starting ‘0’ and ’00’ are invalid – e.g. ‘1’ not ‘001’</a:t>
            </a:r>
          </a:p>
          <a:p>
            <a:pPr>
              <a:lnSpc>
                <a:spcPct val="150000"/>
              </a:lnSpc>
            </a:pPr>
            <a:r>
              <a:rPr lang="en-GB" u="sng"/>
              <a:t>System</a:t>
            </a:r>
            <a:r>
              <a:rPr lang="en-GB"/>
              <a:t> – ECOES API returns LLFCs </a:t>
            </a:r>
            <a:r>
              <a:rPr lang="en-GB" u="sng"/>
              <a:t>with</a:t>
            </a:r>
            <a:r>
              <a:rPr lang="en-GB"/>
              <a:t> leading zeros</a:t>
            </a:r>
          </a:p>
          <a:p>
            <a:pPr>
              <a:lnSpc>
                <a:spcPct val="150000"/>
              </a:lnSpc>
            </a:pPr>
            <a:endParaRPr lang="en-GB"/>
          </a:p>
          <a:p>
            <a:pPr>
              <a:lnSpc>
                <a:spcPct val="150000"/>
              </a:lnSpc>
            </a:pPr>
            <a:r>
              <a:rPr lang="en-GB"/>
              <a:t>Looks like the format was updated under BSC CP1434 / MRA CR3472 in 2016, equivalent system change may not have happened</a:t>
            </a:r>
          </a:p>
          <a:p>
            <a:pPr>
              <a:lnSpc>
                <a:spcPct val="150000"/>
              </a:lnSpc>
            </a:pPr>
            <a:endParaRPr lang="en-GB"/>
          </a:p>
        </p:txBody>
      </p:sp>
      <p:pic>
        <p:nvPicPr>
          <p:cNvPr id="5" name="Picture 4">
            <a:extLst>
              <a:ext uri="{FF2B5EF4-FFF2-40B4-BE49-F238E27FC236}">
                <a16:creationId xmlns:a16="http://schemas.microsoft.com/office/drawing/2014/main" id="{13EA1D13-9712-2833-9E91-DA6AF24B6695}"/>
              </a:ext>
            </a:extLst>
          </p:cNvPr>
          <p:cNvPicPr>
            <a:picLocks noChangeAspect="1"/>
          </p:cNvPicPr>
          <p:nvPr/>
        </p:nvPicPr>
        <p:blipFill>
          <a:blip r:embed="rId2"/>
          <a:stretch>
            <a:fillRect/>
          </a:stretch>
        </p:blipFill>
        <p:spPr>
          <a:xfrm>
            <a:off x="1267326" y="5891289"/>
            <a:ext cx="9411599" cy="4063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6167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lstStyle/>
          <a:p>
            <a:r>
              <a:rPr lang="en-GB"/>
              <a:t>Current data specification</a:t>
            </a:r>
          </a:p>
        </p:txBody>
      </p:sp>
      <p:pic>
        <p:nvPicPr>
          <p:cNvPr id="1026" name="Picture 2">
            <a:extLst>
              <a:ext uri="{FF2B5EF4-FFF2-40B4-BE49-F238E27FC236}">
                <a16:creationId xmlns:a16="http://schemas.microsoft.com/office/drawing/2014/main" id="{18191B19-EA6F-0AEA-2479-DC9115EA2C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452" y="1461067"/>
            <a:ext cx="10764083" cy="44784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87697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27972-69DF-524B-24B8-031A4A37084B}"/>
              </a:ext>
            </a:extLst>
          </p:cNvPr>
          <p:cNvSpPr>
            <a:spLocks noGrp="1"/>
          </p:cNvSpPr>
          <p:nvPr>
            <p:ph type="title"/>
          </p:nvPr>
        </p:nvSpPr>
        <p:spPr/>
        <p:txBody>
          <a:bodyPr/>
          <a:lstStyle/>
          <a:p>
            <a:r>
              <a:rPr lang="en-GB"/>
              <a:t>Way forward</a:t>
            </a:r>
          </a:p>
        </p:txBody>
      </p:sp>
      <p:sp>
        <p:nvSpPr>
          <p:cNvPr id="4" name="Text Placeholder 3">
            <a:extLst>
              <a:ext uri="{FF2B5EF4-FFF2-40B4-BE49-F238E27FC236}">
                <a16:creationId xmlns:a16="http://schemas.microsoft.com/office/drawing/2014/main" id="{C5B71C73-0A60-6476-20A8-E8139ACE901B}"/>
              </a:ext>
            </a:extLst>
          </p:cNvPr>
          <p:cNvSpPr>
            <a:spLocks noGrp="1"/>
          </p:cNvSpPr>
          <p:nvPr>
            <p:ph type="body" sz="quarter" idx="11"/>
          </p:nvPr>
        </p:nvSpPr>
        <p:spPr>
          <a:xfrm>
            <a:off x="838200" y="1827583"/>
            <a:ext cx="9284855" cy="4460875"/>
          </a:xfrm>
        </p:spPr>
        <p:txBody>
          <a:bodyPr/>
          <a:lstStyle/>
          <a:p>
            <a:pPr>
              <a:lnSpc>
                <a:spcPct val="150000"/>
              </a:lnSpc>
            </a:pPr>
            <a:r>
              <a:rPr lang="en-GB"/>
              <a:t>This Data Item is due to be retired under MHHS.</a:t>
            </a:r>
          </a:p>
          <a:p>
            <a:pPr>
              <a:lnSpc>
                <a:spcPct val="150000"/>
              </a:lnSpc>
            </a:pPr>
            <a:endParaRPr lang="en-GB"/>
          </a:p>
          <a:p>
            <a:pPr>
              <a:lnSpc>
                <a:spcPct val="150000"/>
              </a:lnSpc>
            </a:pPr>
            <a:r>
              <a:rPr lang="en-GB"/>
              <a:t>Is this causing any known issues now?</a:t>
            </a:r>
          </a:p>
          <a:p>
            <a:pPr>
              <a:lnSpc>
                <a:spcPct val="150000"/>
              </a:lnSpc>
            </a:pPr>
            <a:r>
              <a:rPr lang="en-GB"/>
              <a:t>Are organisations using work arounds?</a:t>
            </a:r>
          </a:p>
        </p:txBody>
      </p:sp>
    </p:spTree>
    <p:extLst>
      <p:ext uri="{BB962C8B-B14F-4D97-AF65-F5344CB8AC3E}">
        <p14:creationId xmlns:p14="http://schemas.microsoft.com/office/powerpoint/2010/main" val="2695674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latin typeface="Roboto"/>
                <a:ea typeface="Roboto"/>
                <a:cs typeface="Roboto"/>
              </a:rPr>
              <a:t>6. R0062 Removal of ERDA </a:t>
            </a:r>
            <a:r>
              <a:rPr lang="en-GB" err="1">
                <a:latin typeface="Roboto"/>
                <a:ea typeface="Roboto"/>
                <a:cs typeface="Roboto"/>
              </a:rPr>
              <a:t>meteringpointenergyflow</a:t>
            </a:r>
            <a:r>
              <a:rPr lang="en-GB">
                <a:latin typeface="Roboto"/>
                <a:ea typeface="Roboto"/>
                <a:cs typeface="Roboto"/>
              </a:rPr>
              <a:t> change restriction</a:t>
            </a: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latin typeface="Roboto"/>
                <a:ea typeface="Roboto"/>
                <a:cs typeface="Roboto"/>
              </a:rPr>
              <a:t>REC technical services Lead Analyst</a:t>
            </a:r>
            <a:endParaRPr lang="en-GB">
              <a:cs typeface="Roboto"/>
            </a:endParaRPr>
          </a:p>
        </p:txBody>
      </p:sp>
    </p:spTree>
    <p:extLst>
      <p:ext uri="{BB962C8B-B14F-4D97-AF65-F5344CB8AC3E}">
        <p14:creationId xmlns:p14="http://schemas.microsoft.com/office/powerpoint/2010/main" val="551629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CAC61-D7A5-35EB-2E59-56E2944847F8}"/>
              </a:ext>
            </a:extLst>
          </p:cNvPr>
          <p:cNvSpPr>
            <a:spLocks noGrp="1"/>
          </p:cNvSpPr>
          <p:nvPr>
            <p:ph type="title"/>
          </p:nvPr>
        </p:nvSpPr>
        <p:spPr/>
        <p:txBody>
          <a:bodyPr/>
          <a:lstStyle/>
          <a:p>
            <a:r>
              <a:rPr lang="en-GB"/>
              <a:t>CP summary</a:t>
            </a:r>
            <a:endParaRPr lang="en-US"/>
          </a:p>
        </p:txBody>
      </p:sp>
      <p:sp>
        <p:nvSpPr>
          <p:cNvPr id="10" name="TextBox 9">
            <a:extLst>
              <a:ext uri="{FF2B5EF4-FFF2-40B4-BE49-F238E27FC236}">
                <a16:creationId xmlns:a16="http://schemas.microsoft.com/office/drawing/2014/main" id="{DDCEFB3A-A2D2-5A1D-E1FB-1999926FFB37}"/>
              </a:ext>
            </a:extLst>
          </p:cNvPr>
          <p:cNvSpPr txBox="1"/>
          <p:nvPr/>
        </p:nvSpPr>
        <p:spPr>
          <a:xfrm>
            <a:off x="433652" y="1389325"/>
            <a:ext cx="11152759" cy="4524315"/>
          </a:xfrm>
          <a:prstGeom prst="rect">
            <a:avLst/>
          </a:prstGeom>
          <a:noFill/>
        </p:spPr>
        <p:txBody>
          <a:bodyPr wrap="square">
            <a:spAutoFit/>
          </a:bodyPr>
          <a:lstStyle/>
          <a:p>
            <a:pPr algn="l"/>
            <a:r>
              <a:rPr lang="en-GB" sz="1800" b="0" i="0" u="none" strike="noStrike" baseline="0">
                <a:latin typeface="CIDFont+F3"/>
              </a:rPr>
              <a:t>The Electricity Retail Data Service (ERDS) currently derives the Energy Direction (‘meteringPointEnergyFlow’ DI90033) from the MS Specific LLF Class Indicator (DI50370) which is an attribute of Line Loss Factor Class, as set by ERDAs.</a:t>
            </a:r>
          </a:p>
          <a:p>
            <a:pPr algn="l"/>
            <a:endParaRPr lang="en-GB" sz="1800" b="0" i="0" u="none" strike="noStrike" baseline="0">
              <a:latin typeface="CIDFont+F3"/>
            </a:endParaRPr>
          </a:p>
          <a:p>
            <a:pPr algn="l"/>
            <a:r>
              <a:rPr lang="en-GB" sz="1800" b="0" i="0" u="none" strike="noStrike" baseline="0">
                <a:latin typeface="CIDFont+F3"/>
              </a:rPr>
              <a:t>As part of the Faster Switching Programme Enactment Phase, change CR-E37 implemented a restriction within ERDS, limiting a correction to DI90033 to a once only event occurrence (within the lifetime of an Registrable Measurement Point).</a:t>
            </a:r>
          </a:p>
          <a:p>
            <a:pPr algn="l"/>
            <a:endParaRPr lang="en-GB" sz="1800" b="0" i="0" u="none" strike="noStrike" baseline="0">
              <a:latin typeface="CIDFont+F3"/>
            </a:endParaRPr>
          </a:p>
          <a:p>
            <a:pPr algn="l"/>
            <a:r>
              <a:rPr lang="en-GB" sz="1800" b="0" i="0" u="none" strike="noStrike" baseline="0">
                <a:latin typeface="CIDFont+F3"/>
              </a:rPr>
              <a:t>At present, rules under Schedule 27 - RMP Lifecycle prevent the ERDA making more than one amendment in an</a:t>
            </a:r>
          </a:p>
          <a:p>
            <a:pPr algn="l"/>
            <a:r>
              <a:rPr lang="en-GB" sz="1800" b="0" i="0" u="none" strike="noStrike" baseline="0">
                <a:latin typeface="CIDFont+F3"/>
              </a:rPr>
              <a:t>RMP’s lifetime. The code states that any corrections which require more than one event change will need to be completed via termination and creation of a new RMP.</a:t>
            </a:r>
          </a:p>
          <a:p>
            <a:pPr algn="l"/>
            <a:endParaRPr lang="en-GB" sz="1800" b="0" i="0" u="none" strike="noStrike" baseline="0">
              <a:latin typeface="CIDFont+F3"/>
            </a:endParaRPr>
          </a:p>
          <a:p>
            <a:pPr algn="l"/>
            <a:r>
              <a:rPr lang="en-GB" b="0" i="0" u="none" strike="noStrike" baseline="0">
                <a:latin typeface="CIDFont+F4"/>
              </a:rPr>
              <a:t>This change looks to align ERDS with CSS and only enforce the Effective From Date validation rule.</a:t>
            </a:r>
          </a:p>
          <a:p>
            <a:pPr algn="l"/>
            <a:r>
              <a:rPr lang="en-GB" b="0" i="0" u="none" strike="noStrike" baseline="0">
                <a:latin typeface="CIDFont+F4"/>
              </a:rPr>
              <a:t>Allowing ERDAs (DNOs) to make more than one change to Energy Flow direction to improve data</a:t>
            </a:r>
          </a:p>
          <a:p>
            <a:pPr algn="l"/>
            <a:r>
              <a:rPr lang="en-GB" b="0" i="0" u="none" strike="noStrike" baseline="0">
                <a:latin typeface="CIDFont+F4"/>
              </a:rPr>
              <a:t>accuracy without requiring a new RMP to be created</a:t>
            </a:r>
            <a:r>
              <a:rPr lang="en-GB">
                <a:latin typeface="CIDFont+F4"/>
              </a:rPr>
              <a:t> in line with the MHHS Transition date. </a:t>
            </a:r>
            <a:endParaRPr lang="en-GB" b="0" i="0" u="none" strike="noStrike" baseline="0">
              <a:latin typeface="CIDFont+F4"/>
            </a:endParaRPr>
          </a:p>
          <a:p>
            <a:pPr algn="l"/>
            <a:endParaRPr lang="en-GB">
              <a:latin typeface="CIDFont+F4"/>
            </a:endParaRPr>
          </a:p>
          <a:p>
            <a:pPr algn="l"/>
            <a:r>
              <a:rPr lang="en-GB">
                <a:latin typeface="CIDFont+F4"/>
              </a:rPr>
              <a:t>The current solution defines this as an ‘unrestricted’ number of changes that can occur within an RMP’s lifetime.</a:t>
            </a:r>
            <a:endParaRPr lang="en-US" sz="1600"/>
          </a:p>
        </p:txBody>
      </p:sp>
    </p:spTree>
    <p:extLst>
      <p:ext uri="{BB962C8B-B14F-4D97-AF65-F5344CB8AC3E}">
        <p14:creationId xmlns:p14="http://schemas.microsoft.com/office/powerpoint/2010/main" val="4071399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9E3246D-B2DE-1A28-4D11-08220F01987E}"/>
              </a:ext>
            </a:extLst>
          </p:cNvPr>
          <p:cNvSpPr>
            <a:spLocks noGrp="1"/>
          </p:cNvSpPr>
          <p:nvPr>
            <p:ph type="title"/>
          </p:nvPr>
        </p:nvSpPr>
        <p:spPr>
          <a:xfrm>
            <a:off x="838200" y="365125"/>
            <a:ext cx="9284855" cy="753812"/>
          </a:xfrm>
        </p:spPr>
        <p:txBody>
          <a:bodyPr anchor="ctr">
            <a:normAutofit fontScale="90000"/>
          </a:bodyPr>
          <a:lstStyle/>
          <a:p>
            <a:r>
              <a:rPr lang="en-GB" err="1"/>
              <a:t>dno</a:t>
            </a:r>
            <a:r>
              <a:rPr lang="en-GB"/>
              <a:t> workshop for scenario establishment</a:t>
            </a:r>
          </a:p>
        </p:txBody>
      </p:sp>
      <p:sp>
        <p:nvSpPr>
          <p:cNvPr id="5" name="TextBox 4">
            <a:extLst>
              <a:ext uri="{FF2B5EF4-FFF2-40B4-BE49-F238E27FC236}">
                <a16:creationId xmlns:a16="http://schemas.microsoft.com/office/drawing/2014/main" id="{4A103757-6491-9A31-70DC-397564C62BAB}"/>
              </a:ext>
            </a:extLst>
          </p:cNvPr>
          <p:cNvSpPr txBox="1"/>
          <p:nvPr/>
        </p:nvSpPr>
        <p:spPr>
          <a:xfrm>
            <a:off x="838200" y="1275347"/>
            <a:ext cx="11012905" cy="3693319"/>
          </a:xfrm>
          <a:prstGeom prst="rect">
            <a:avLst/>
          </a:prstGeom>
          <a:noFill/>
        </p:spPr>
        <p:txBody>
          <a:bodyPr wrap="square" rtlCol="0">
            <a:spAutoFit/>
          </a:bodyPr>
          <a:lstStyle/>
          <a:p>
            <a:pPr marL="285750" indent="-285750">
              <a:buFont typeface="Arial" panose="020B0604020202020204" pitchFamily="34" charset="0"/>
              <a:buChar char="•"/>
            </a:pPr>
            <a:r>
              <a:rPr lang="en-GB"/>
              <a:t>A workshop with several LDSO’s was conducted by the Code Manager on 25 July 2023. The purpose of this workshop was to review and refine the draft Proposed Solution, but also to ensure a greater understanding of what processes and scenarios may enact the need to correct the ‘</a:t>
            </a:r>
            <a:r>
              <a:rPr lang="en-GB" err="1"/>
              <a:t>energyPointMeteringFlow</a:t>
            </a:r>
            <a:r>
              <a:rPr lang="en-GB"/>
              <a:t>’ direction on more than one occasion. </a:t>
            </a:r>
          </a:p>
          <a:p>
            <a:endParaRPr lang="en-GB"/>
          </a:p>
          <a:p>
            <a:pPr marL="285750" indent="-285750">
              <a:buFont typeface="Arial" panose="020B0604020202020204" pitchFamily="34" charset="0"/>
              <a:buChar char="•"/>
            </a:pPr>
            <a:r>
              <a:rPr lang="en-GB"/>
              <a:t>The result of this workshop defined, two scenarios which may require a correction to the </a:t>
            </a:r>
            <a:r>
              <a:rPr lang="en-GB" err="1"/>
              <a:t>energyPointMeteringFlow</a:t>
            </a:r>
            <a:r>
              <a:rPr lang="en-GB"/>
              <a:t> direction: </a:t>
            </a:r>
          </a:p>
          <a:p>
            <a:pPr marL="800100" lvl="1" indent="-342900">
              <a:buFont typeface="+mj-lt"/>
              <a:buAutoNum type="arabicPeriod"/>
            </a:pPr>
            <a:r>
              <a:rPr lang="en-GB"/>
              <a:t>Corrections following a New Connection request; or additional Import/ Export Connection request; and</a:t>
            </a:r>
          </a:p>
          <a:p>
            <a:pPr marL="800100" lvl="1" indent="-342900">
              <a:buFont typeface="+mj-lt"/>
              <a:buAutoNum type="arabicPeriod"/>
            </a:pPr>
            <a:r>
              <a:rPr lang="en-GB"/>
              <a:t>Correction following a Switch </a:t>
            </a:r>
          </a:p>
          <a:p>
            <a:pPr marL="800100" lvl="1" indent="-342900">
              <a:buFont typeface="+mj-lt"/>
              <a:buAutoNum type="arabicPeriod"/>
            </a:pPr>
            <a:endParaRPr lang="en-GB"/>
          </a:p>
          <a:p>
            <a:pPr marL="285750" indent="-285750">
              <a:buFont typeface="Arial" panose="020B0604020202020204" pitchFamily="34" charset="0"/>
              <a:buChar char="•"/>
            </a:pPr>
            <a:r>
              <a:rPr lang="en-US"/>
              <a:t>In both identified scenarios, the correction which takes place may be for both the </a:t>
            </a:r>
            <a:r>
              <a:rPr lang="en-US" err="1"/>
              <a:t>energyPointMeteringFlow</a:t>
            </a:r>
            <a:r>
              <a:rPr lang="en-US"/>
              <a:t> and Line Loss Factor Class data items, or solely a correction to the </a:t>
            </a:r>
            <a:r>
              <a:rPr lang="en-US" err="1"/>
              <a:t>energyPointMeteringFlow</a:t>
            </a:r>
            <a:r>
              <a:rPr lang="en-US"/>
              <a:t> as the LLFC assigned is correct. </a:t>
            </a:r>
            <a:endParaRPr lang="en-GB"/>
          </a:p>
        </p:txBody>
      </p:sp>
    </p:spTree>
    <p:extLst>
      <p:ext uri="{BB962C8B-B14F-4D97-AF65-F5344CB8AC3E}">
        <p14:creationId xmlns:p14="http://schemas.microsoft.com/office/powerpoint/2010/main" val="39229359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itle 1">
            <a:extLst>
              <a:ext uri="{FF2B5EF4-FFF2-40B4-BE49-F238E27FC236}">
                <a16:creationId xmlns:a16="http://schemas.microsoft.com/office/drawing/2014/main" id="{3F816D4C-854E-9B90-0161-A28B2BAEE2C2}"/>
              </a:ext>
            </a:extLst>
          </p:cNvPr>
          <p:cNvSpPr>
            <a:spLocks noGrp="1"/>
          </p:cNvSpPr>
          <p:nvPr>
            <p:ph type="title"/>
          </p:nvPr>
        </p:nvSpPr>
        <p:spPr>
          <a:xfrm>
            <a:off x="825919" y="343112"/>
            <a:ext cx="10947772" cy="716711"/>
          </a:xfrm>
        </p:spPr>
        <p:txBody>
          <a:bodyPr/>
          <a:lstStyle/>
          <a:p>
            <a:r>
              <a:rPr lang="en-GB"/>
              <a:t>Scenario process maps</a:t>
            </a:r>
            <a:endParaRPr lang="en-US"/>
          </a:p>
        </p:txBody>
      </p:sp>
      <p:sp>
        <p:nvSpPr>
          <p:cNvPr id="2" name="TextBox 1">
            <a:extLst>
              <a:ext uri="{FF2B5EF4-FFF2-40B4-BE49-F238E27FC236}">
                <a16:creationId xmlns:a16="http://schemas.microsoft.com/office/drawing/2014/main" id="{C1895BE6-75C8-569E-44D5-4B8412BDFE9E}"/>
              </a:ext>
            </a:extLst>
          </p:cNvPr>
          <p:cNvSpPr txBox="1"/>
          <p:nvPr/>
        </p:nvSpPr>
        <p:spPr>
          <a:xfrm>
            <a:off x="998621" y="1059823"/>
            <a:ext cx="9011653" cy="646331"/>
          </a:xfrm>
          <a:prstGeom prst="rect">
            <a:avLst/>
          </a:prstGeom>
          <a:noFill/>
        </p:spPr>
        <p:txBody>
          <a:bodyPr wrap="square" rtlCol="0">
            <a:spAutoFit/>
          </a:bodyPr>
          <a:lstStyle/>
          <a:p>
            <a:r>
              <a:rPr lang="en-GB" b="1" i="1"/>
              <a:t>Scenario 1: Corrections following a New Connection request; or additional Import/ Export Connection request</a:t>
            </a:r>
            <a:endParaRPr lang="en-US" b="1" i="1"/>
          </a:p>
        </p:txBody>
      </p:sp>
      <p:sp>
        <p:nvSpPr>
          <p:cNvPr id="3" name="Rectangle: Rounded Corners 2">
            <a:extLst>
              <a:ext uri="{FF2B5EF4-FFF2-40B4-BE49-F238E27FC236}">
                <a16:creationId xmlns:a16="http://schemas.microsoft.com/office/drawing/2014/main" id="{486A196C-5FBC-38FE-70AC-9CFF20E052F4}"/>
              </a:ext>
            </a:extLst>
          </p:cNvPr>
          <p:cNvSpPr/>
          <p:nvPr/>
        </p:nvSpPr>
        <p:spPr>
          <a:xfrm>
            <a:off x="174167" y="2234692"/>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a:t>Instruction to DNO to Create new/ additional Connection</a:t>
            </a:r>
          </a:p>
        </p:txBody>
      </p:sp>
      <p:sp>
        <p:nvSpPr>
          <p:cNvPr id="4" name="Rectangle: Rounded Corners 3">
            <a:extLst>
              <a:ext uri="{FF2B5EF4-FFF2-40B4-BE49-F238E27FC236}">
                <a16:creationId xmlns:a16="http://schemas.microsoft.com/office/drawing/2014/main" id="{1BFEAC9B-6A88-B4A7-D944-716C4CDC39EE}"/>
              </a:ext>
            </a:extLst>
          </p:cNvPr>
          <p:cNvSpPr/>
          <p:nvPr/>
        </p:nvSpPr>
        <p:spPr>
          <a:xfrm>
            <a:off x="1981202" y="2237805"/>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a:t>Request received. </a:t>
            </a:r>
          </a:p>
          <a:p>
            <a:pPr algn="ctr"/>
            <a:r>
              <a:rPr lang="en-GB" sz="1050" b="1" i="1"/>
              <a:t>DNO Creates new RMP record within ERDS</a:t>
            </a:r>
            <a:endParaRPr lang="en-US" sz="1050" b="1" i="1"/>
          </a:p>
        </p:txBody>
      </p:sp>
      <p:sp>
        <p:nvSpPr>
          <p:cNvPr id="5" name="Rectangle: Rounded Corners 4">
            <a:extLst>
              <a:ext uri="{FF2B5EF4-FFF2-40B4-BE49-F238E27FC236}">
                <a16:creationId xmlns:a16="http://schemas.microsoft.com/office/drawing/2014/main" id="{383F5496-D213-E9C1-B494-D97B113E5478}"/>
              </a:ext>
            </a:extLst>
          </p:cNvPr>
          <p:cNvSpPr/>
          <p:nvPr/>
        </p:nvSpPr>
        <p:spPr>
          <a:xfrm>
            <a:off x="3766457" y="2234692"/>
            <a:ext cx="1393362" cy="87397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a:t>RECM_SN_CSS01000</a:t>
            </a:r>
          </a:p>
          <a:p>
            <a:pPr algn="ctr"/>
            <a:r>
              <a:rPr lang="en-GB" sz="1050" b="1" i="1"/>
              <a:t>Message sent from ERDS to CSS</a:t>
            </a:r>
            <a:endParaRPr lang="en-US" sz="1050" b="1" i="1"/>
          </a:p>
        </p:txBody>
      </p:sp>
      <p:sp>
        <p:nvSpPr>
          <p:cNvPr id="6" name="Rectangle: Rounded Corners 5">
            <a:extLst>
              <a:ext uri="{FF2B5EF4-FFF2-40B4-BE49-F238E27FC236}">
                <a16:creationId xmlns:a16="http://schemas.microsoft.com/office/drawing/2014/main" id="{4A494104-6000-1FFD-BDE6-689D85E9C88E}"/>
              </a:ext>
            </a:extLst>
          </p:cNvPr>
          <p:cNvSpPr/>
          <p:nvPr/>
        </p:nvSpPr>
        <p:spPr>
          <a:xfrm>
            <a:off x="7369637" y="2237805"/>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b="1"/>
              <a:t>Supplier issues request to correct </a:t>
            </a:r>
            <a:r>
              <a:rPr lang="en-GB" sz="1050" err="1"/>
              <a:t>energyPointMeteringFlow</a:t>
            </a:r>
            <a:endParaRPr lang="en-US" sz="1050" b="1" i="1"/>
          </a:p>
        </p:txBody>
      </p:sp>
      <p:sp>
        <p:nvSpPr>
          <p:cNvPr id="7" name="Rectangle: Rounded Corners 6">
            <a:extLst>
              <a:ext uri="{FF2B5EF4-FFF2-40B4-BE49-F238E27FC236}">
                <a16:creationId xmlns:a16="http://schemas.microsoft.com/office/drawing/2014/main" id="{10C189FA-A19D-96F7-6401-F36D66F5784D}"/>
              </a:ext>
            </a:extLst>
          </p:cNvPr>
          <p:cNvSpPr/>
          <p:nvPr/>
        </p:nvSpPr>
        <p:spPr>
          <a:xfrm>
            <a:off x="5573492" y="2237805"/>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a:t>RMP Creation process completed. </a:t>
            </a:r>
          </a:p>
          <a:p>
            <a:pPr algn="ctr"/>
            <a:r>
              <a:rPr lang="en-GB" sz="1050" b="1" i="1" err="1"/>
              <a:t>energyPointMeteringFlow</a:t>
            </a:r>
            <a:r>
              <a:rPr lang="en-GB" sz="1050" b="1" i="1"/>
              <a:t> set within ERDS &amp; CSS.</a:t>
            </a:r>
            <a:endParaRPr lang="en-US" sz="1050" b="1" i="1"/>
          </a:p>
        </p:txBody>
      </p:sp>
      <p:sp>
        <p:nvSpPr>
          <p:cNvPr id="8" name="Callout: Line 7">
            <a:extLst>
              <a:ext uri="{FF2B5EF4-FFF2-40B4-BE49-F238E27FC236}">
                <a16:creationId xmlns:a16="http://schemas.microsoft.com/office/drawing/2014/main" id="{A7E3F358-0A0E-C23E-24D2-7E0134112EA0}"/>
              </a:ext>
            </a:extLst>
          </p:cNvPr>
          <p:cNvSpPr/>
          <p:nvPr/>
        </p:nvSpPr>
        <p:spPr>
          <a:xfrm>
            <a:off x="10711556" y="1706154"/>
            <a:ext cx="1306277" cy="531651"/>
          </a:xfrm>
          <a:prstGeom prst="borderCallout1">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a:t>1</a:t>
            </a:r>
            <a:r>
              <a:rPr lang="en-GB" sz="1050" baseline="30000"/>
              <a:t>st</a:t>
            </a:r>
            <a:r>
              <a:rPr lang="en-GB" sz="1050"/>
              <a:t> correction instance (within current rules)</a:t>
            </a:r>
            <a:endParaRPr lang="en-US" sz="1050"/>
          </a:p>
        </p:txBody>
      </p:sp>
      <p:sp>
        <p:nvSpPr>
          <p:cNvPr id="9" name="Rectangle: Rounded Corners 8">
            <a:extLst>
              <a:ext uri="{FF2B5EF4-FFF2-40B4-BE49-F238E27FC236}">
                <a16:creationId xmlns:a16="http://schemas.microsoft.com/office/drawing/2014/main" id="{6DC72A4A-088A-825F-2F63-888DC3C7D097}"/>
              </a:ext>
            </a:extLst>
          </p:cNvPr>
          <p:cNvSpPr/>
          <p:nvPr/>
        </p:nvSpPr>
        <p:spPr>
          <a:xfrm>
            <a:off x="9165781" y="2234691"/>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b="1"/>
              <a:t>RECM_SN_CSS00700</a:t>
            </a:r>
          </a:p>
          <a:p>
            <a:pPr algn="ctr"/>
            <a:r>
              <a:rPr lang="en-GB" sz="1050" b="1" i="1"/>
              <a:t>Message sent from ERDS to CSS</a:t>
            </a:r>
            <a:endParaRPr lang="en-US" sz="1050" b="1" i="1"/>
          </a:p>
        </p:txBody>
      </p:sp>
      <p:sp>
        <p:nvSpPr>
          <p:cNvPr id="10" name="Rectangle: Rounded Corners 9">
            <a:extLst>
              <a:ext uri="{FF2B5EF4-FFF2-40B4-BE49-F238E27FC236}">
                <a16:creationId xmlns:a16="http://schemas.microsoft.com/office/drawing/2014/main" id="{A2118244-F079-3DBC-26E1-C9FB16BFCF47}"/>
              </a:ext>
            </a:extLst>
          </p:cNvPr>
          <p:cNvSpPr/>
          <p:nvPr/>
        </p:nvSpPr>
        <p:spPr>
          <a:xfrm>
            <a:off x="9165781" y="3467894"/>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b="1"/>
              <a:t>Supplier issues request to correct </a:t>
            </a:r>
            <a:r>
              <a:rPr lang="en-GB" sz="1050" err="1"/>
              <a:t>energyPointMeteringFlow</a:t>
            </a:r>
            <a:endParaRPr lang="en-US" sz="1050" b="1" i="1"/>
          </a:p>
        </p:txBody>
      </p:sp>
      <p:sp>
        <p:nvSpPr>
          <p:cNvPr id="12" name="Callout: Line 11">
            <a:extLst>
              <a:ext uri="{FF2B5EF4-FFF2-40B4-BE49-F238E27FC236}">
                <a16:creationId xmlns:a16="http://schemas.microsoft.com/office/drawing/2014/main" id="{C94E3E42-CA43-6651-9009-F8FC9ED46852}"/>
              </a:ext>
            </a:extLst>
          </p:cNvPr>
          <p:cNvSpPr/>
          <p:nvPr/>
        </p:nvSpPr>
        <p:spPr>
          <a:xfrm>
            <a:off x="9633870" y="4662408"/>
            <a:ext cx="1393362" cy="716711"/>
          </a:xfrm>
          <a:prstGeom prst="borderCallout1">
            <a:avLst>
              <a:gd name="adj1" fmla="val 17687"/>
              <a:gd name="adj2" fmla="val -677"/>
              <a:gd name="adj3" fmla="val -55398"/>
              <a:gd name="adj4" fmla="val -22499"/>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a:t>2nd correction instance </a:t>
            </a:r>
          </a:p>
          <a:p>
            <a:pPr algn="ctr"/>
            <a:r>
              <a:rPr lang="en-GB" sz="1050"/>
              <a:t>[restriction prevents update to CSS</a:t>
            </a:r>
            <a:endParaRPr lang="en-US" sz="1050"/>
          </a:p>
        </p:txBody>
      </p:sp>
      <p:sp>
        <p:nvSpPr>
          <p:cNvPr id="13" name="Rectangle: Rounded Corners 12">
            <a:extLst>
              <a:ext uri="{FF2B5EF4-FFF2-40B4-BE49-F238E27FC236}">
                <a16:creationId xmlns:a16="http://schemas.microsoft.com/office/drawing/2014/main" id="{7BB04021-1ACA-C10B-2BFE-F0014A58045D}"/>
              </a:ext>
            </a:extLst>
          </p:cNvPr>
          <p:cNvSpPr/>
          <p:nvPr/>
        </p:nvSpPr>
        <p:spPr>
          <a:xfrm>
            <a:off x="7369637" y="3467893"/>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b="1"/>
              <a:t>Inaccurate </a:t>
            </a:r>
            <a:r>
              <a:rPr lang="en-GB" sz="1050" b="1" err="1"/>
              <a:t>energyPointMeteringFlow</a:t>
            </a:r>
            <a:r>
              <a:rPr lang="en-GB" sz="1050" b="1"/>
              <a:t> identified. </a:t>
            </a:r>
          </a:p>
        </p:txBody>
      </p:sp>
      <p:sp>
        <p:nvSpPr>
          <p:cNvPr id="14" name="Rectangle: Rounded Corners 13">
            <a:extLst>
              <a:ext uri="{FF2B5EF4-FFF2-40B4-BE49-F238E27FC236}">
                <a16:creationId xmlns:a16="http://schemas.microsoft.com/office/drawing/2014/main" id="{95F4497E-19F4-8D37-70A9-FC4EAAEDEF72}"/>
              </a:ext>
            </a:extLst>
          </p:cNvPr>
          <p:cNvSpPr/>
          <p:nvPr/>
        </p:nvSpPr>
        <p:spPr>
          <a:xfrm>
            <a:off x="5603124" y="3467893"/>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b="1"/>
              <a:t>Terminate RMP</a:t>
            </a:r>
            <a:endParaRPr lang="en-US" sz="1050" b="1" i="1"/>
          </a:p>
        </p:txBody>
      </p:sp>
      <p:cxnSp>
        <p:nvCxnSpPr>
          <p:cNvPr id="16" name="Straight Arrow Connector 15">
            <a:extLst>
              <a:ext uri="{FF2B5EF4-FFF2-40B4-BE49-F238E27FC236}">
                <a16:creationId xmlns:a16="http://schemas.microsoft.com/office/drawing/2014/main" id="{3687A218-57DE-AB97-1F30-3161C9AE94AA}"/>
              </a:ext>
            </a:extLst>
          </p:cNvPr>
          <p:cNvCxnSpPr>
            <a:stCxn id="3" idx="3"/>
            <a:endCxn id="4" idx="1"/>
          </p:cNvCxnSpPr>
          <p:nvPr/>
        </p:nvCxnSpPr>
        <p:spPr>
          <a:xfrm>
            <a:off x="1567529" y="2670121"/>
            <a:ext cx="413673" cy="31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6F13587-D18F-62F4-7263-624AA7E63395}"/>
              </a:ext>
            </a:extLst>
          </p:cNvPr>
          <p:cNvCxnSpPr>
            <a:stCxn id="4" idx="3"/>
            <a:endCxn id="5" idx="1"/>
          </p:cNvCxnSpPr>
          <p:nvPr/>
        </p:nvCxnSpPr>
        <p:spPr>
          <a:xfrm flipV="1">
            <a:off x="3374564" y="2671677"/>
            <a:ext cx="391893" cy="15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06D7224-BE59-6D14-B633-D17345A8F960}"/>
              </a:ext>
            </a:extLst>
          </p:cNvPr>
          <p:cNvCxnSpPr>
            <a:stCxn id="5" idx="3"/>
            <a:endCxn id="7" idx="1"/>
          </p:cNvCxnSpPr>
          <p:nvPr/>
        </p:nvCxnSpPr>
        <p:spPr>
          <a:xfrm>
            <a:off x="5159819" y="2671677"/>
            <a:ext cx="413673" cy="15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180FB7BF-0B06-79B5-0BBF-E74361062C0A}"/>
              </a:ext>
            </a:extLst>
          </p:cNvPr>
          <p:cNvCxnSpPr>
            <a:cxnSpLocks/>
            <a:stCxn id="7" idx="3"/>
            <a:endCxn id="6" idx="1"/>
          </p:cNvCxnSpPr>
          <p:nvPr/>
        </p:nvCxnSpPr>
        <p:spPr>
          <a:xfrm>
            <a:off x="6966854" y="2673234"/>
            <a:ext cx="40278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10C4A2CA-D307-52BD-6CAD-F33CFD1CEC73}"/>
              </a:ext>
            </a:extLst>
          </p:cNvPr>
          <p:cNvCxnSpPr>
            <a:stCxn id="6" idx="3"/>
            <a:endCxn id="9" idx="1"/>
          </p:cNvCxnSpPr>
          <p:nvPr/>
        </p:nvCxnSpPr>
        <p:spPr>
          <a:xfrm flipV="1">
            <a:off x="8762999" y="2670120"/>
            <a:ext cx="402782" cy="31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37C1842E-BA07-4F56-B187-C75F25586523}"/>
              </a:ext>
            </a:extLst>
          </p:cNvPr>
          <p:cNvCxnSpPr>
            <a:stCxn id="9" idx="2"/>
            <a:endCxn id="10" idx="0"/>
          </p:cNvCxnSpPr>
          <p:nvPr/>
        </p:nvCxnSpPr>
        <p:spPr>
          <a:xfrm>
            <a:off x="9862462" y="3105548"/>
            <a:ext cx="0" cy="3623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CC1C9CF-5885-2B70-11E7-0F91C2024901}"/>
              </a:ext>
            </a:extLst>
          </p:cNvPr>
          <p:cNvCxnSpPr>
            <a:stCxn id="10" idx="1"/>
            <a:endCxn id="13" idx="3"/>
          </p:cNvCxnSpPr>
          <p:nvPr/>
        </p:nvCxnSpPr>
        <p:spPr>
          <a:xfrm flipH="1" flipV="1">
            <a:off x="8762999" y="3903322"/>
            <a:ext cx="402782"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C3C06CF1-A4C8-102E-5A9B-3E70BFD61B2A}"/>
              </a:ext>
            </a:extLst>
          </p:cNvPr>
          <p:cNvCxnSpPr>
            <a:stCxn id="13" idx="1"/>
            <a:endCxn id="14" idx="3"/>
          </p:cNvCxnSpPr>
          <p:nvPr/>
        </p:nvCxnSpPr>
        <p:spPr>
          <a:xfrm flipH="1">
            <a:off x="6996486" y="3903322"/>
            <a:ext cx="37315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Connector: Elbow 33">
            <a:extLst>
              <a:ext uri="{FF2B5EF4-FFF2-40B4-BE49-F238E27FC236}">
                <a16:creationId xmlns:a16="http://schemas.microsoft.com/office/drawing/2014/main" id="{98AAAF48-2289-D6F0-8058-187B843BF8B7}"/>
              </a:ext>
            </a:extLst>
          </p:cNvPr>
          <p:cNvCxnSpPr>
            <a:stCxn id="14" idx="1"/>
            <a:endCxn id="4" idx="2"/>
          </p:cNvCxnSpPr>
          <p:nvPr/>
        </p:nvCxnSpPr>
        <p:spPr>
          <a:xfrm rot="10800000">
            <a:off x="2677884" y="3108662"/>
            <a:ext cx="2925241" cy="79466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5BCC00DB-2876-83A1-BC54-D1920BC2EB51}"/>
              </a:ext>
            </a:extLst>
          </p:cNvPr>
          <p:cNvSpPr txBox="1"/>
          <p:nvPr/>
        </p:nvSpPr>
        <p:spPr>
          <a:xfrm>
            <a:off x="174166" y="4810242"/>
            <a:ext cx="7445833" cy="1477328"/>
          </a:xfrm>
          <a:prstGeom prst="rect">
            <a:avLst/>
          </a:prstGeom>
          <a:noFill/>
          <a:ln w="28575">
            <a:solidFill>
              <a:schemeClr val="accent1"/>
            </a:solidFill>
          </a:ln>
        </p:spPr>
        <p:txBody>
          <a:bodyPr wrap="square" rtlCol="0">
            <a:spAutoFit/>
          </a:bodyPr>
          <a:lstStyle/>
          <a:p>
            <a:pPr marL="342900" indent="-342900">
              <a:buAutoNum type="arabicPeriod"/>
            </a:pPr>
            <a:r>
              <a:rPr lang="en-GB"/>
              <a:t>Does this process map articulate an accurate reflection of activities, which enact the need to make </a:t>
            </a:r>
            <a:r>
              <a:rPr lang="en-GB" b="1"/>
              <a:t>more than one </a:t>
            </a:r>
            <a:r>
              <a:rPr lang="en-GB"/>
              <a:t>correction to the ‘</a:t>
            </a:r>
            <a:r>
              <a:rPr lang="en-GB" err="1"/>
              <a:t>energyPointMeteringFlow</a:t>
            </a:r>
            <a:r>
              <a:rPr lang="en-GB"/>
              <a:t>’ data item? </a:t>
            </a:r>
          </a:p>
          <a:p>
            <a:pPr marL="342900" indent="-342900">
              <a:buFont typeface="+mj-lt"/>
              <a:buAutoNum type="arabicPeriod"/>
            </a:pPr>
            <a:endParaRPr lang="en-GB"/>
          </a:p>
          <a:p>
            <a:pPr marL="342900" indent="-342900">
              <a:buAutoNum type="arabicPeriod"/>
            </a:pPr>
            <a:r>
              <a:rPr lang="en-GB"/>
              <a:t>What are the reasons that a 2</a:t>
            </a:r>
            <a:r>
              <a:rPr lang="en-GB" baseline="30000"/>
              <a:t>nd</a:t>
            </a:r>
            <a:r>
              <a:rPr lang="en-GB"/>
              <a:t> correction instance is required? </a:t>
            </a:r>
            <a:endParaRPr lang="en-US"/>
          </a:p>
        </p:txBody>
      </p:sp>
    </p:spTree>
    <p:extLst>
      <p:ext uri="{BB962C8B-B14F-4D97-AF65-F5344CB8AC3E}">
        <p14:creationId xmlns:p14="http://schemas.microsoft.com/office/powerpoint/2010/main" val="21990266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itle 1">
            <a:extLst>
              <a:ext uri="{FF2B5EF4-FFF2-40B4-BE49-F238E27FC236}">
                <a16:creationId xmlns:a16="http://schemas.microsoft.com/office/drawing/2014/main" id="{3F816D4C-854E-9B90-0161-A28B2BAEE2C2}"/>
              </a:ext>
            </a:extLst>
          </p:cNvPr>
          <p:cNvSpPr>
            <a:spLocks noGrp="1"/>
          </p:cNvSpPr>
          <p:nvPr>
            <p:ph type="title"/>
          </p:nvPr>
        </p:nvSpPr>
        <p:spPr>
          <a:xfrm>
            <a:off x="825919" y="343112"/>
            <a:ext cx="10947772" cy="716711"/>
          </a:xfrm>
        </p:spPr>
        <p:txBody>
          <a:bodyPr/>
          <a:lstStyle/>
          <a:p>
            <a:r>
              <a:rPr lang="en-GB"/>
              <a:t>Scenario process maps</a:t>
            </a:r>
            <a:endParaRPr lang="en-US"/>
          </a:p>
        </p:txBody>
      </p:sp>
      <p:sp>
        <p:nvSpPr>
          <p:cNvPr id="2" name="TextBox 1">
            <a:extLst>
              <a:ext uri="{FF2B5EF4-FFF2-40B4-BE49-F238E27FC236}">
                <a16:creationId xmlns:a16="http://schemas.microsoft.com/office/drawing/2014/main" id="{C1895BE6-75C8-569E-44D5-4B8412BDFE9E}"/>
              </a:ext>
            </a:extLst>
          </p:cNvPr>
          <p:cNvSpPr txBox="1"/>
          <p:nvPr/>
        </p:nvSpPr>
        <p:spPr>
          <a:xfrm>
            <a:off x="998621" y="1059823"/>
            <a:ext cx="9011653" cy="646331"/>
          </a:xfrm>
          <a:prstGeom prst="rect">
            <a:avLst/>
          </a:prstGeom>
          <a:noFill/>
        </p:spPr>
        <p:txBody>
          <a:bodyPr wrap="square" rtlCol="0">
            <a:spAutoFit/>
          </a:bodyPr>
          <a:lstStyle/>
          <a:p>
            <a:r>
              <a:rPr lang="en-GB" b="1" i="1"/>
              <a:t>Scenario 2: Corrections following a Switch</a:t>
            </a:r>
          </a:p>
          <a:p>
            <a:endParaRPr lang="en-US" b="1" i="1"/>
          </a:p>
        </p:txBody>
      </p:sp>
      <p:sp>
        <p:nvSpPr>
          <p:cNvPr id="3" name="Rectangle: Rounded Corners 2">
            <a:extLst>
              <a:ext uri="{FF2B5EF4-FFF2-40B4-BE49-F238E27FC236}">
                <a16:creationId xmlns:a16="http://schemas.microsoft.com/office/drawing/2014/main" id="{486A196C-5FBC-38FE-70AC-9CFF20E052F4}"/>
              </a:ext>
            </a:extLst>
          </p:cNvPr>
          <p:cNvSpPr/>
          <p:nvPr/>
        </p:nvSpPr>
        <p:spPr>
          <a:xfrm>
            <a:off x="174167" y="2234692"/>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err="1"/>
              <a:t>CoS</a:t>
            </a:r>
            <a:r>
              <a:rPr lang="en-GB" sz="1050"/>
              <a:t> Complete</a:t>
            </a:r>
          </a:p>
        </p:txBody>
      </p:sp>
      <p:sp>
        <p:nvSpPr>
          <p:cNvPr id="4" name="Rectangle: Rounded Corners 3">
            <a:extLst>
              <a:ext uri="{FF2B5EF4-FFF2-40B4-BE49-F238E27FC236}">
                <a16:creationId xmlns:a16="http://schemas.microsoft.com/office/drawing/2014/main" id="{1BFEAC9B-6A88-B4A7-D944-716C4CDC39EE}"/>
              </a:ext>
            </a:extLst>
          </p:cNvPr>
          <p:cNvSpPr/>
          <p:nvPr/>
        </p:nvSpPr>
        <p:spPr>
          <a:xfrm>
            <a:off x="1823364" y="2234690"/>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a:t>Supplier identifies incorrect </a:t>
            </a:r>
            <a:r>
              <a:rPr lang="en-GB" sz="1050" err="1"/>
              <a:t>energyPointMeteringFlow</a:t>
            </a:r>
            <a:r>
              <a:rPr lang="en-GB" sz="1050"/>
              <a:t> direction. </a:t>
            </a:r>
            <a:endParaRPr lang="en-US" sz="1050" b="1" i="1"/>
          </a:p>
        </p:txBody>
      </p:sp>
      <p:sp>
        <p:nvSpPr>
          <p:cNvPr id="5" name="Rectangle: Rounded Corners 4">
            <a:extLst>
              <a:ext uri="{FF2B5EF4-FFF2-40B4-BE49-F238E27FC236}">
                <a16:creationId xmlns:a16="http://schemas.microsoft.com/office/drawing/2014/main" id="{383F5496-D213-E9C1-B494-D97B113E5478}"/>
              </a:ext>
            </a:extLst>
          </p:cNvPr>
          <p:cNvSpPr/>
          <p:nvPr/>
        </p:nvSpPr>
        <p:spPr>
          <a:xfrm>
            <a:off x="3766457" y="2234692"/>
            <a:ext cx="1393362" cy="87397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a:t>Request DNO to amend</a:t>
            </a:r>
          </a:p>
          <a:p>
            <a:pPr algn="ctr"/>
            <a:r>
              <a:rPr lang="en-GB" sz="1050" b="1" i="1"/>
              <a:t>(how?/ method? SDES) </a:t>
            </a:r>
            <a:endParaRPr lang="en-US" sz="1050" b="1" i="1"/>
          </a:p>
        </p:txBody>
      </p:sp>
      <p:sp>
        <p:nvSpPr>
          <p:cNvPr id="6" name="Rectangle: Rounded Corners 5">
            <a:extLst>
              <a:ext uri="{FF2B5EF4-FFF2-40B4-BE49-F238E27FC236}">
                <a16:creationId xmlns:a16="http://schemas.microsoft.com/office/drawing/2014/main" id="{4A494104-6000-1FFD-BDE6-689D85E9C88E}"/>
              </a:ext>
            </a:extLst>
          </p:cNvPr>
          <p:cNvSpPr/>
          <p:nvPr/>
        </p:nvSpPr>
        <p:spPr>
          <a:xfrm>
            <a:off x="7369637" y="2237805"/>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b="1"/>
              <a:t>RECM_SN_CSS00700</a:t>
            </a:r>
          </a:p>
          <a:p>
            <a:pPr algn="ctr"/>
            <a:r>
              <a:rPr lang="en-GB" sz="1050" b="1" i="1"/>
              <a:t>Message sent from ERDA to CSS</a:t>
            </a:r>
            <a:endParaRPr lang="en-US" sz="1050" b="1" i="1"/>
          </a:p>
        </p:txBody>
      </p:sp>
      <p:sp>
        <p:nvSpPr>
          <p:cNvPr id="7" name="Rectangle: Rounded Corners 6">
            <a:extLst>
              <a:ext uri="{FF2B5EF4-FFF2-40B4-BE49-F238E27FC236}">
                <a16:creationId xmlns:a16="http://schemas.microsoft.com/office/drawing/2014/main" id="{10C189FA-A19D-96F7-6401-F36D66F5784D}"/>
              </a:ext>
            </a:extLst>
          </p:cNvPr>
          <p:cNvSpPr/>
          <p:nvPr/>
        </p:nvSpPr>
        <p:spPr>
          <a:xfrm>
            <a:off x="5573492" y="2237805"/>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a:t>ERDA reviews  to identify if any previous corrections have already been made for RMP?</a:t>
            </a:r>
            <a:endParaRPr lang="en-US" sz="1050" i="1"/>
          </a:p>
        </p:txBody>
      </p:sp>
      <p:sp>
        <p:nvSpPr>
          <p:cNvPr id="8" name="Callout: Line 7">
            <a:extLst>
              <a:ext uri="{FF2B5EF4-FFF2-40B4-BE49-F238E27FC236}">
                <a16:creationId xmlns:a16="http://schemas.microsoft.com/office/drawing/2014/main" id="{A7E3F358-0A0E-C23E-24D2-7E0134112EA0}"/>
              </a:ext>
            </a:extLst>
          </p:cNvPr>
          <p:cNvSpPr/>
          <p:nvPr/>
        </p:nvSpPr>
        <p:spPr>
          <a:xfrm>
            <a:off x="8426645" y="1492138"/>
            <a:ext cx="1319335" cy="569039"/>
          </a:xfrm>
          <a:prstGeom prst="borderCallout1">
            <a:avLst>
              <a:gd name="adj1" fmla="val 18750"/>
              <a:gd name="adj2" fmla="val -8333"/>
              <a:gd name="adj3" fmla="val 133926"/>
              <a:gd name="adj4" fmla="val -51617"/>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a:t>1</a:t>
            </a:r>
            <a:r>
              <a:rPr lang="en-GB" sz="1050" baseline="30000"/>
              <a:t>st</a:t>
            </a:r>
            <a:r>
              <a:rPr lang="en-GB" sz="1050"/>
              <a:t> correction instance (within current rules)</a:t>
            </a:r>
            <a:endParaRPr lang="en-US" sz="1050"/>
          </a:p>
        </p:txBody>
      </p:sp>
      <p:sp>
        <p:nvSpPr>
          <p:cNvPr id="10" name="Rectangle: Rounded Corners 9">
            <a:extLst>
              <a:ext uri="{FF2B5EF4-FFF2-40B4-BE49-F238E27FC236}">
                <a16:creationId xmlns:a16="http://schemas.microsoft.com/office/drawing/2014/main" id="{A2118244-F079-3DBC-26E1-C9FB16BFCF47}"/>
              </a:ext>
            </a:extLst>
          </p:cNvPr>
          <p:cNvSpPr/>
          <p:nvPr/>
        </p:nvSpPr>
        <p:spPr>
          <a:xfrm>
            <a:off x="7369637" y="3459174"/>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b="1"/>
              <a:t>Supplier issues request to correct </a:t>
            </a:r>
            <a:r>
              <a:rPr lang="en-GB" sz="1050" err="1"/>
              <a:t>energyPointMeteringFlow</a:t>
            </a:r>
            <a:endParaRPr lang="en-US" sz="1050" b="1" i="1"/>
          </a:p>
        </p:txBody>
      </p:sp>
      <p:sp>
        <p:nvSpPr>
          <p:cNvPr id="12" name="Callout: Line 11">
            <a:extLst>
              <a:ext uri="{FF2B5EF4-FFF2-40B4-BE49-F238E27FC236}">
                <a16:creationId xmlns:a16="http://schemas.microsoft.com/office/drawing/2014/main" id="{C94E3E42-CA43-6651-9009-F8FC9ED46852}"/>
              </a:ext>
            </a:extLst>
          </p:cNvPr>
          <p:cNvSpPr/>
          <p:nvPr/>
        </p:nvSpPr>
        <p:spPr>
          <a:xfrm>
            <a:off x="7342987" y="4545432"/>
            <a:ext cx="1393362" cy="716711"/>
          </a:xfrm>
          <a:prstGeom prst="borderCallout1">
            <a:avLst>
              <a:gd name="adj1" fmla="val -4640"/>
              <a:gd name="adj2" fmla="val 4792"/>
              <a:gd name="adj3" fmla="val -55398"/>
              <a:gd name="adj4" fmla="val -22499"/>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a:t>2nd correction instance </a:t>
            </a:r>
          </a:p>
          <a:p>
            <a:pPr algn="ctr"/>
            <a:r>
              <a:rPr lang="en-GB" sz="1050"/>
              <a:t>[restriction prevents update to CSS</a:t>
            </a:r>
            <a:endParaRPr lang="en-US" sz="1050"/>
          </a:p>
        </p:txBody>
      </p:sp>
      <p:sp>
        <p:nvSpPr>
          <p:cNvPr id="13" name="Rectangle: Rounded Corners 12">
            <a:extLst>
              <a:ext uri="{FF2B5EF4-FFF2-40B4-BE49-F238E27FC236}">
                <a16:creationId xmlns:a16="http://schemas.microsoft.com/office/drawing/2014/main" id="{7BB04021-1ACA-C10B-2BFE-F0014A58045D}"/>
              </a:ext>
            </a:extLst>
          </p:cNvPr>
          <p:cNvSpPr/>
          <p:nvPr/>
        </p:nvSpPr>
        <p:spPr>
          <a:xfrm>
            <a:off x="5571308" y="3443938"/>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b="1"/>
              <a:t>Inaccurate </a:t>
            </a:r>
            <a:r>
              <a:rPr lang="en-GB" sz="1050" b="1" err="1"/>
              <a:t>energyPointMeteringFlow</a:t>
            </a:r>
            <a:r>
              <a:rPr lang="en-GB" sz="1050" b="1"/>
              <a:t> identified. </a:t>
            </a:r>
            <a:endParaRPr lang="en-US" sz="1050" b="1" i="1"/>
          </a:p>
        </p:txBody>
      </p:sp>
      <p:sp>
        <p:nvSpPr>
          <p:cNvPr id="14" name="Rectangle: Rounded Corners 13">
            <a:extLst>
              <a:ext uri="{FF2B5EF4-FFF2-40B4-BE49-F238E27FC236}">
                <a16:creationId xmlns:a16="http://schemas.microsoft.com/office/drawing/2014/main" id="{95F4497E-19F4-8D37-70A9-FC4EAAEDEF72}"/>
              </a:ext>
            </a:extLst>
          </p:cNvPr>
          <p:cNvSpPr/>
          <p:nvPr/>
        </p:nvSpPr>
        <p:spPr>
          <a:xfrm>
            <a:off x="3771940" y="3443940"/>
            <a:ext cx="1393362" cy="87085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050" b="1"/>
              <a:t>Terminate RMP</a:t>
            </a:r>
            <a:endParaRPr lang="en-US" sz="1050" b="1" i="1"/>
          </a:p>
        </p:txBody>
      </p:sp>
      <p:cxnSp>
        <p:nvCxnSpPr>
          <p:cNvPr id="16" name="Straight Arrow Connector 15">
            <a:extLst>
              <a:ext uri="{FF2B5EF4-FFF2-40B4-BE49-F238E27FC236}">
                <a16:creationId xmlns:a16="http://schemas.microsoft.com/office/drawing/2014/main" id="{3687A218-57DE-AB97-1F30-3161C9AE94AA}"/>
              </a:ext>
            </a:extLst>
          </p:cNvPr>
          <p:cNvCxnSpPr>
            <a:stCxn id="3" idx="3"/>
            <a:endCxn id="4" idx="1"/>
          </p:cNvCxnSpPr>
          <p:nvPr/>
        </p:nvCxnSpPr>
        <p:spPr>
          <a:xfrm flipV="1">
            <a:off x="1567529" y="2670119"/>
            <a:ext cx="255835" cy="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6F13587-D18F-62F4-7263-624AA7E63395}"/>
              </a:ext>
            </a:extLst>
          </p:cNvPr>
          <p:cNvCxnSpPr>
            <a:stCxn id="4" idx="3"/>
            <a:endCxn id="5" idx="1"/>
          </p:cNvCxnSpPr>
          <p:nvPr/>
        </p:nvCxnSpPr>
        <p:spPr>
          <a:xfrm>
            <a:off x="3216726" y="2670119"/>
            <a:ext cx="549731" cy="15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06D7224-BE59-6D14-B633-D17345A8F960}"/>
              </a:ext>
            </a:extLst>
          </p:cNvPr>
          <p:cNvCxnSpPr>
            <a:stCxn id="5" idx="3"/>
            <a:endCxn id="7" idx="1"/>
          </p:cNvCxnSpPr>
          <p:nvPr/>
        </p:nvCxnSpPr>
        <p:spPr>
          <a:xfrm>
            <a:off x="5159819" y="2671677"/>
            <a:ext cx="413673" cy="15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180FB7BF-0B06-79B5-0BBF-E74361062C0A}"/>
              </a:ext>
            </a:extLst>
          </p:cNvPr>
          <p:cNvCxnSpPr>
            <a:cxnSpLocks/>
            <a:stCxn id="7" idx="3"/>
            <a:endCxn id="6" idx="1"/>
          </p:cNvCxnSpPr>
          <p:nvPr/>
        </p:nvCxnSpPr>
        <p:spPr>
          <a:xfrm>
            <a:off x="6966854" y="2673234"/>
            <a:ext cx="40278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CC1C9CF-5885-2B70-11E7-0F91C2024901}"/>
              </a:ext>
            </a:extLst>
          </p:cNvPr>
          <p:cNvCxnSpPr>
            <a:stCxn id="10" idx="1"/>
            <a:endCxn id="13" idx="3"/>
          </p:cNvCxnSpPr>
          <p:nvPr/>
        </p:nvCxnSpPr>
        <p:spPr>
          <a:xfrm flipH="1" flipV="1">
            <a:off x="6964670" y="3879367"/>
            <a:ext cx="404967" cy="152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5BCC00DB-2876-83A1-BC54-D1920BC2EB51}"/>
              </a:ext>
            </a:extLst>
          </p:cNvPr>
          <p:cNvSpPr txBox="1"/>
          <p:nvPr/>
        </p:nvSpPr>
        <p:spPr>
          <a:xfrm>
            <a:off x="174167" y="5632389"/>
            <a:ext cx="7445833" cy="923330"/>
          </a:xfrm>
          <a:prstGeom prst="rect">
            <a:avLst/>
          </a:prstGeom>
          <a:noFill/>
          <a:ln w="28575">
            <a:solidFill>
              <a:schemeClr val="accent1"/>
            </a:solidFill>
          </a:ln>
        </p:spPr>
        <p:txBody>
          <a:bodyPr wrap="square" rtlCol="0">
            <a:spAutoFit/>
          </a:bodyPr>
          <a:lstStyle/>
          <a:p>
            <a:pPr marL="342900" indent="-342900">
              <a:buAutoNum type="arabicPeriod"/>
            </a:pPr>
            <a:r>
              <a:rPr lang="en-GB"/>
              <a:t>Does this process map articulate an accurate reflection of activities, which enact the need to make more than one correction to the ‘</a:t>
            </a:r>
            <a:r>
              <a:rPr lang="en-GB" err="1"/>
              <a:t>energyPointMeteringFlow</a:t>
            </a:r>
            <a:r>
              <a:rPr lang="en-GB"/>
              <a:t>’ data item? </a:t>
            </a:r>
          </a:p>
        </p:txBody>
      </p:sp>
      <p:sp>
        <p:nvSpPr>
          <p:cNvPr id="23" name="Callout: Line 22">
            <a:extLst>
              <a:ext uri="{FF2B5EF4-FFF2-40B4-BE49-F238E27FC236}">
                <a16:creationId xmlns:a16="http://schemas.microsoft.com/office/drawing/2014/main" id="{1A0E7A88-8B50-99A9-64AE-F2B8B5200760}"/>
              </a:ext>
            </a:extLst>
          </p:cNvPr>
          <p:cNvSpPr/>
          <p:nvPr/>
        </p:nvSpPr>
        <p:spPr>
          <a:xfrm>
            <a:off x="7342987" y="4545432"/>
            <a:ext cx="1393362" cy="716711"/>
          </a:xfrm>
          <a:prstGeom prst="borderCallout1">
            <a:avLst>
              <a:gd name="adj1" fmla="val -4640"/>
              <a:gd name="adj2" fmla="val 4792"/>
              <a:gd name="adj3" fmla="val -54335"/>
              <a:gd name="adj4" fmla="val 26720"/>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a:t>2nd correction instance </a:t>
            </a:r>
          </a:p>
          <a:p>
            <a:pPr algn="ctr"/>
            <a:r>
              <a:rPr lang="en-GB" sz="1050"/>
              <a:t>[restriction prevents update to CSS]</a:t>
            </a:r>
            <a:endParaRPr lang="en-US" sz="1050"/>
          </a:p>
        </p:txBody>
      </p:sp>
      <p:cxnSp>
        <p:nvCxnSpPr>
          <p:cNvPr id="26" name="Straight Arrow Connector 25">
            <a:extLst>
              <a:ext uri="{FF2B5EF4-FFF2-40B4-BE49-F238E27FC236}">
                <a16:creationId xmlns:a16="http://schemas.microsoft.com/office/drawing/2014/main" id="{8CE2ED63-9C80-479A-BFB8-D321023CB37C}"/>
              </a:ext>
            </a:extLst>
          </p:cNvPr>
          <p:cNvCxnSpPr>
            <a:stCxn id="7" idx="2"/>
            <a:endCxn id="13" idx="0"/>
          </p:cNvCxnSpPr>
          <p:nvPr/>
        </p:nvCxnSpPr>
        <p:spPr>
          <a:xfrm flipH="1">
            <a:off x="6267989" y="3108662"/>
            <a:ext cx="2184" cy="3352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D01529F3-62EF-B01D-D764-E60C0CB4BB8E}"/>
              </a:ext>
            </a:extLst>
          </p:cNvPr>
          <p:cNvCxnSpPr>
            <a:stCxn id="13" idx="1"/>
            <a:endCxn id="14" idx="3"/>
          </p:cNvCxnSpPr>
          <p:nvPr/>
        </p:nvCxnSpPr>
        <p:spPr>
          <a:xfrm flipH="1">
            <a:off x="5165302" y="3879367"/>
            <a:ext cx="406006" cy="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A92B7E8B-6F1E-8A15-84E9-C7B2BDC47D2C}"/>
              </a:ext>
            </a:extLst>
          </p:cNvPr>
          <p:cNvSpPr txBox="1"/>
          <p:nvPr/>
        </p:nvSpPr>
        <p:spPr>
          <a:xfrm>
            <a:off x="7001684" y="2459319"/>
            <a:ext cx="357063" cy="230832"/>
          </a:xfrm>
          <a:prstGeom prst="rect">
            <a:avLst/>
          </a:prstGeom>
          <a:noFill/>
        </p:spPr>
        <p:txBody>
          <a:bodyPr wrap="square" rtlCol="0">
            <a:spAutoFit/>
          </a:bodyPr>
          <a:lstStyle/>
          <a:p>
            <a:r>
              <a:rPr lang="en-GB" sz="900" b="1"/>
              <a:t>No</a:t>
            </a:r>
            <a:endParaRPr lang="en-US" sz="900" b="1"/>
          </a:p>
        </p:txBody>
      </p:sp>
      <p:sp>
        <p:nvSpPr>
          <p:cNvPr id="33" name="TextBox 32">
            <a:extLst>
              <a:ext uri="{FF2B5EF4-FFF2-40B4-BE49-F238E27FC236}">
                <a16:creationId xmlns:a16="http://schemas.microsoft.com/office/drawing/2014/main" id="{8AFBEBFA-FE5F-9DD9-7696-BD4CB799A33C}"/>
              </a:ext>
            </a:extLst>
          </p:cNvPr>
          <p:cNvSpPr txBox="1"/>
          <p:nvPr/>
        </p:nvSpPr>
        <p:spPr>
          <a:xfrm>
            <a:off x="6086196" y="3060584"/>
            <a:ext cx="357063" cy="230832"/>
          </a:xfrm>
          <a:prstGeom prst="rect">
            <a:avLst/>
          </a:prstGeom>
          <a:noFill/>
        </p:spPr>
        <p:txBody>
          <a:bodyPr wrap="square" rtlCol="0">
            <a:spAutoFit/>
          </a:bodyPr>
          <a:lstStyle/>
          <a:p>
            <a:r>
              <a:rPr lang="en-GB" sz="900" b="1"/>
              <a:t>Yes</a:t>
            </a:r>
            <a:endParaRPr lang="en-US" sz="900" b="1"/>
          </a:p>
        </p:txBody>
      </p:sp>
      <p:cxnSp>
        <p:nvCxnSpPr>
          <p:cNvPr id="38" name="Straight Arrow Connector 37">
            <a:extLst>
              <a:ext uri="{FF2B5EF4-FFF2-40B4-BE49-F238E27FC236}">
                <a16:creationId xmlns:a16="http://schemas.microsoft.com/office/drawing/2014/main" id="{A84211F4-F7CA-93B1-B821-C04FF4A8D4C1}"/>
              </a:ext>
            </a:extLst>
          </p:cNvPr>
          <p:cNvCxnSpPr>
            <a:stCxn id="6" idx="2"/>
            <a:endCxn id="10" idx="0"/>
          </p:cNvCxnSpPr>
          <p:nvPr/>
        </p:nvCxnSpPr>
        <p:spPr>
          <a:xfrm>
            <a:off x="8066318" y="3108662"/>
            <a:ext cx="0" cy="3505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00871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a:t>Queries for parties’</a:t>
            </a:r>
          </a:p>
        </p:txBody>
      </p:sp>
      <p:sp>
        <p:nvSpPr>
          <p:cNvPr id="3" name="TextBox 2">
            <a:extLst>
              <a:ext uri="{FF2B5EF4-FFF2-40B4-BE49-F238E27FC236}">
                <a16:creationId xmlns:a16="http://schemas.microsoft.com/office/drawing/2014/main" id="{D4F899B3-5983-3FAB-CC94-51D30237BD01}"/>
              </a:ext>
            </a:extLst>
          </p:cNvPr>
          <p:cNvSpPr txBox="1"/>
          <p:nvPr/>
        </p:nvSpPr>
        <p:spPr>
          <a:xfrm>
            <a:off x="766010" y="1307016"/>
            <a:ext cx="10659979" cy="5355312"/>
          </a:xfrm>
          <a:prstGeom prst="rect">
            <a:avLst/>
          </a:prstGeom>
          <a:noFill/>
        </p:spPr>
        <p:txBody>
          <a:bodyPr wrap="square" rtlCol="0">
            <a:spAutoFit/>
          </a:bodyPr>
          <a:lstStyle/>
          <a:p>
            <a:r>
              <a:rPr lang="en-GB" b="1" u="sng"/>
              <a:t>Electricity Supplier’s</a:t>
            </a:r>
          </a:p>
          <a:p>
            <a:pPr marL="342900" indent="-342900">
              <a:buFont typeface="+mj-lt"/>
              <a:buAutoNum type="arabicPeriod"/>
            </a:pPr>
            <a:endParaRPr lang="en-GB"/>
          </a:p>
          <a:p>
            <a:pPr marL="342900" indent="-342900">
              <a:buAutoNum type="arabicPeriod"/>
            </a:pPr>
            <a:r>
              <a:rPr lang="en-GB"/>
              <a:t>Are there any operational challenges that should be reviewed/ addressed as part of this change proposal which would mitigate the need to correct an Energy Flow direction? </a:t>
            </a:r>
          </a:p>
          <a:p>
            <a:pPr marL="342900" indent="-342900">
              <a:buFont typeface="+mj-lt"/>
              <a:buAutoNum type="arabicPeriod"/>
            </a:pPr>
            <a:endParaRPr lang="en-GB"/>
          </a:p>
          <a:p>
            <a:pPr marL="342900" indent="-342900">
              <a:buAutoNum type="arabicPeriod"/>
            </a:pPr>
            <a:r>
              <a:rPr lang="en-GB"/>
              <a:t>Do Suppliers maintain any records of how many RMP’s have been terminated as a result of where a correction is requested (on more than one instance)?; or how many RMP’s require a correction, but have not had the RMP terminated to avoid consumer detriment?</a:t>
            </a:r>
          </a:p>
          <a:p>
            <a:pPr marL="342900" indent="-342900">
              <a:buFont typeface="+mj-lt"/>
              <a:buAutoNum type="arabicPeriod"/>
            </a:pPr>
            <a:endParaRPr lang="en-GB"/>
          </a:p>
          <a:p>
            <a:pPr marL="342900" indent="-342900">
              <a:buAutoNum type="arabicPeriod"/>
            </a:pPr>
            <a:r>
              <a:rPr lang="en-GB"/>
              <a:t>Are there any further scenarios which have not been described/ documented which may enact the need to make more than 1 correction an Energy flow or LLFC direction? </a:t>
            </a:r>
          </a:p>
          <a:p>
            <a:pPr marL="342900" indent="-342900">
              <a:buAutoNum type="arabicPeriod"/>
            </a:pPr>
            <a:endParaRPr lang="en-GB"/>
          </a:p>
          <a:p>
            <a:r>
              <a:rPr lang="en-GB" b="1" u="sng"/>
              <a:t>All Parties</a:t>
            </a:r>
          </a:p>
          <a:p>
            <a:endParaRPr lang="en-GB"/>
          </a:p>
          <a:p>
            <a:pPr marL="342900" indent="-342900">
              <a:buAutoNum type="arabicPeriod"/>
            </a:pPr>
            <a:r>
              <a:rPr lang="en-GB"/>
              <a:t>Are there any further methods to make requests to correct Energy Flow/ LLFC which have not been described and documented under the Scenario Process Maps slide? </a:t>
            </a:r>
          </a:p>
          <a:p>
            <a:endParaRPr lang="en-GB"/>
          </a:p>
          <a:p>
            <a:r>
              <a:rPr lang="en-US"/>
              <a:t>2.    Should a ‘top’ level restriction be considered? The current draft solution has this as unrestricted (technically to 99 instances), but would a more appropriate restriction be implemented? (for example, 3) </a:t>
            </a:r>
          </a:p>
        </p:txBody>
      </p:sp>
    </p:spTree>
    <p:extLst>
      <p:ext uri="{BB962C8B-B14F-4D97-AF65-F5344CB8AC3E}">
        <p14:creationId xmlns:p14="http://schemas.microsoft.com/office/powerpoint/2010/main" val="14833599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latin typeface="Roboto"/>
                <a:ea typeface="Roboto"/>
                <a:cs typeface="Roboto"/>
              </a:rPr>
              <a:t>7. classification based access (open data) change proposal</a:t>
            </a: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latin typeface="Roboto"/>
                <a:ea typeface="Roboto"/>
                <a:cs typeface="Roboto"/>
              </a:rPr>
              <a:t>REC change analyst</a:t>
            </a:r>
            <a:endParaRPr lang="en-GB">
              <a:cs typeface="Roboto"/>
            </a:endParaRPr>
          </a:p>
        </p:txBody>
      </p:sp>
    </p:spTree>
    <p:extLst>
      <p:ext uri="{BB962C8B-B14F-4D97-AF65-F5344CB8AC3E}">
        <p14:creationId xmlns:p14="http://schemas.microsoft.com/office/powerpoint/2010/main" val="37465193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8919589-A904-F62E-9023-7985893D6215}"/>
              </a:ext>
            </a:extLst>
          </p:cNvPr>
          <p:cNvSpPr>
            <a:spLocks noGrp="1"/>
          </p:cNvSpPr>
          <p:nvPr>
            <p:ph type="title"/>
          </p:nvPr>
        </p:nvSpPr>
        <p:spPr/>
        <p:txBody>
          <a:bodyPr/>
          <a:lstStyle/>
          <a:p>
            <a:r>
              <a:rPr lang="en-GB"/>
              <a:t>Open Data Project - Background</a:t>
            </a:r>
          </a:p>
        </p:txBody>
      </p:sp>
      <p:sp>
        <p:nvSpPr>
          <p:cNvPr id="11" name="Content Placeholder 10">
            <a:extLst>
              <a:ext uri="{FF2B5EF4-FFF2-40B4-BE49-F238E27FC236}">
                <a16:creationId xmlns:a16="http://schemas.microsoft.com/office/drawing/2014/main" id="{5251E2F5-3649-C7DF-DA82-52A7A3FEEFF9}"/>
              </a:ext>
            </a:extLst>
          </p:cNvPr>
          <p:cNvSpPr>
            <a:spLocks noGrp="1"/>
          </p:cNvSpPr>
          <p:nvPr>
            <p:ph sz="quarter" idx="10"/>
          </p:nvPr>
        </p:nvSpPr>
        <p:spPr>
          <a:xfrm>
            <a:off x="701170" y="1165029"/>
            <a:ext cx="10622943" cy="4774455"/>
          </a:xfrm>
        </p:spPr>
        <p:txBody>
          <a:bodyPr vert="horz" lIns="91440" tIns="45720" rIns="91440" bIns="45720" rtlCol="0" anchor="t">
            <a:normAutofit/>
          </a:bodyPr>
          <a:lstStyle/>
          <a:p>
            <a:pPr marL="0" indent="0" algn="ctr">
              <a:buNone/>
            </a:pPr>
            <a:endParaRPr lang="en-GB">
              <a:latin typeface="Roboto"/>
              <a:ea typeface="Roboto"/>
              <a:cs typeface="Roboto"/>
            </a:endParaRPr>
          </a:p>
          <a:p>
            <a:pPr marL="0" indent="0" algn="ctr">
              <a:buNone/>
            </a:pPr>
            <a:r>
              <a:rPr lang="en-GB">
                <a:latin typeface="Arial" panose="020B0604020202020204" pitchFamily="34" charset="0"/>
                <a:ea typeface="Roboto"/>
                <a:cs typeface="Arial" panose="020B0604020202020204" pitchFamily="34" charset="0"/>
              </a:rPr>
              <a:t>Goal of Project: To improve &amp; simplify access to data securely &amp; efficiently</a:t>
            </a:r>
            <a:endParaRPr lang="en-US">
              <a:latin typeface="Arial" panose="020B0604020202020204" pitchFamily="34" charset="0"/>
              <a:cs typeface="Arial" panose="020B0604020202020204" pitchFamily="34" charset="0"/>
            </a:endParaRPr>
          </a:p>
          <a:p>
            <a:endParaRPr lang="en-GB">
              <a:cs typeface="Roboto" panose="02000000000000000000" pitchFamily="2" charset="0"/>
            </a:endParaRPr>
          </a:p>
        </p:txBody>
      </p:sp>
      <p:graphicFrame>
        <p:nvGraphicFramePr>
          <p:cNvPr id="2" name="Diagram 1">
            <a:extLst>
              <a:ext uri="{FF2B5EF4-FFF2-40B4-BE49-F238E27FC236}">
                <a16:creationId xmlns:a16="http://schemas.microsoft.com/office/drawing/2014/main" id="{F5979E88-1878-879F-DF88-F32762D7F8B4}"/>
              </a:ext>
            </a:extLst>
          </p:cNvPr>
          <p:cNvGraphicFramePr/>
          <p:nvPr>
            <p:extLst>
              <p:ext uri="{D42A27DB-BD31-4B8C-83A1-F6EECF244321}">
                <p14:modId xmlns:p14="http://schemas.microsoft.com/office/powerpoint/2010/main" val="1796836287"/>
              </p:ext>
            </p:extLst>
          </p:nvPr>
        </p:nvGraphicFramePr>
        <p:xfrm>
          <a:off x="1591884" y="1853046"/>
          <a:ext cx="8840216" cy="40877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31807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3B5E0-F103-F274-A182-642F08FB2611}"/>
              </a:ext>
            </a:extLst>
          </p:cNvPr>
          <p:cNvSpPr>
            <a:spLocks noGrp="1"/>
          </p:cNvSpPr>
          <p:nvPr>
            <p:ph type="title"/>
          </p:nvPr>
        </p:nvSpPr>
        <p:spPr/>
        <p:txBody>
          <a:bodyPr/>
          <a:lstStyle/>
          <a:p>
            <a:r>
              <a:rPr lang="en-GB"/>
              <a:t>Open Data Project - Background</a:t>
            </a:r>
          </a:p>
        </p:txBody>
      </p:sp>
      <p:sp>
        <p:nvSpPr>
          <p:cNvPr id="3" name="Content Placeholder 2">
            <a:extLst>
              <a:ext uri="{FF2B5EF4-FFF2-40B4-BE49-F238E27FC236}">
                <a16:creationId xmlns:a16="http://schemas.microsoft.com/office/drawing/2014/main" id="{F37DBC03-44CC-CB45-DE8D-1F310B84BDBA}"/>
              </a:ext>
            </a:extLst>
          </p:cNvPr>
          <p:cNvSpPr>
            <a:spLocks noGrp="1"/>
          </p:cNvSpPr>
          <p:nvPr>
            <p:ph sz="quarter" idx="10"/>
          </p:nvPr>
        </p:nvSpPr>
        <p:spPr>
          <a:xfrm>
            <a:off x="675861" y="1343770"/>
            <a:ext cx="6706718" cy="4774455"/>
          </a:xfrm>
        </p:spPr>
        <p:txBody>
          <a:bodyPr vert="horz" lIns="91440" tIns="45720" rIns="91440" bIns="45720" rtlCol="0" anchor="t">
            <a:normAutofit/>
          </a:bodyPr>
          <a:lstStyle/>
          <a:p>
            <a:pPr marL="0" indent="0">
              <a:buNone/>
            </a:pPr>
            <a:r>
              <a:rPr lang="en-GB" u="sng">
                <a:latin typeface="Arial" panose="020B0604020202020204" pitchFamily="34" charset="0"/>
                <a:cs typeface="Arial" panose="020B0604020202020204" pitchFamily="34" charset="0"/>
              </a:rPr>
              <a:t>Achievement to date</a:t>
            </a:r>
          </a:p>
          <a:p>
            <a:r>
              <a:rPr lang="en-GB">
                <a:latin typeface="Arial" panose="020B0604020202020204" pitchFamily="34" charset="0"/>
                <a:cs typeface="Arial" panose="020B0604020202020204" pitchFamily="34" charset="0"/>
              </a:rPr>
              <a:t>Phase 1 – Discovery Phase</a:t>
            </a:r>
          </a:p>
          <a:p>
            <a:pPr lvl="1"/>
            <a:r>
              <a:rPr lang="en-GB">
                <a:latin typeface="Arial" panose="020B0604020202020204" pitchFamily="34" charset="0"/>
                <a:ea typeface="Roboto"/>
                <a:cs typeface="Arial" panose="020B0604020202020204" pitchFamily="34" charset="0"/>
              </a:rPr>
              <a:t>Focussed on meta data (information about the data, rather than the actual data) for data sources within REC's control.</a:t>
            </a:r>
            <a:endParaRPr lang="en-GB">
              <a:latin typeface="Arial" panose="020B0604020202020204" pitchFamily="34" charset="0"/>
              <a:cs typeface="Arial" panose="020B0604020202020204" pitchFamily="34" charset="0"/>
            </a:endParaRPr>
          </a:p>
          <a:p>
            <a:pPr lvl="1"/>
            <a:r>
              <a:rPr lang="en-GB">
                <a:latin typeface="Arial" panose="020B0604020202020204" pitchFamily="34" charset="0"/>
                <a:ea typeface="Roboto"/>
                <a:cs typeface="Arial" panose="020B0604020202020204" pitchFamily="34" charset="0"/>
              </a:rPr>
              <a:t>Analysis of 911 data items which have been mapped back to specific items within the code (Table 1).</a:t>
            </a:r>
          </a:p>
          <a:p>
            <a:pPr lvl="1"/>
            <a:r>
              <a:rPr lang="en-GB">
                <a:latin typeface="Arial" panose="020B0604020202020204" pitchFamily="34" charset="0"/>
                <a:ea typeface="Roboto"/>
                <a:cs typeface="Arial" panose="020B0604020202020204" pitchFamily="34" charset="0"/>
              </a:rPr>
              <a:t>Delivered:- Meta Data Catalogue; Roles and Responsibilities Model; Data Item Classification Model; Data Domain Model; Data Quality Framework and Log</a:t>
            </a:r>
          </a:p>
          <a:p>
            <a:pPr marL="0" indent="0">
              <a:buNone/>
            </a:pPr>
            <a:r>
              <a:rPr lang="en-GB" u="sng">
                <a:latin typeface="Arial" panose="020B0604020202020204" pitchFamily="34" charset="0"/>
                <a:cs typeface="Arial" panose="020B0604020202020204" pitchFamily="34" charset="0"/>
              </a:rPr>
              <a:t>Current Activities</a:t>
            </a:r>
          </a:p>
          <a:p>
            <a:r>
              <a:rPr lang="en-GB">
                <a:latin typeface="Arial" panose="020B0604020202020204" pitchFamily="34" charset="0"/>
                <a:cs typeface="Arial" panose="020B0604020202020204" pitchFamily="34" charset="0"/>
              </a:rPr>
              <a:t>Phase 2 – Open Data</a:t>
            </a:r>
          </a:p>
          <a:p>
            <a:pPr lvl="1"/>
            <a:r>
              <a:rPr lang="en-GB">
                <a:latin typeface="Arial" panose="020B0604020202020204" pitchFamily="34" charset="0"/>
                <a:cs typeface="Arial" panose="020B0604020202020204" pitchFamily="34" charset="0"/>
              </a:rPr>
              <a:t>Update the metadata catalogue based on stakeholder feedback;</a:t>
            </a:r>
          </a:p>
          <a:p>
            <a:pPr lvl="1"/>
            <a:r>
              <a:rPr lang="en-GB">
                <a:latin typeface="Arial" panose="020B0604020202020204" pitchFamily="34" charset="0"/>
                <a:cs typeface="Arial" panose="020B0604020202020204" pitchFamily="34" charset="0"/>
              </a:rPr>
              <a:t>Gain approval of metadata item classification from metadata owners as per the Energy Markets Data Specification (EMDS);</a:t>
            </a:r>
          </a:p>
          <a:p>
            <a:pPr lvl="1"/>
            <a:r>
              <a:rPr lang="en-GB">
                <a:latin typeface="Arial" panose="020B0604020202020204" pitchFamily="34" charset="0"/>
                <a:cs typeface="Arial" panose="020B0604020202020204" pitchFamily="34" charset="0"/>
              </a:rPr>
              <a:t>Raise a REC Change Proposal to improve and expand data access simply and securely; and</a:t>
            </a:r>
          </a:p>
          <a:p>
            <a:pPr lvl="1"/>
            <a:r>
              <a:rPr lang="en-GB">
                <a:latin typeface="Arial" panose="020B0604020202020204" pitchFamily="34" charset="0"/>
                <a:ea typeface="Roboto"/>
                <a:cs typeface="Arial" panose="020B0604020202020204" pitchFamily="34" charset="0"/>
              </a:rPr>
              <a:t>Develop technical solution to reflect any changes proposed</a:t>
            </a:r>
          </a:p>
          <a:p>
            <a:pPr lvl="1"/>
            <a:endParaRPr lang="en-GB">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C68AB4B5-4175-DB4A-267D-2B3A21F5AB49}"/>
              </a:ext>
            </a:extLst>
          </p:cNvPr>
          <p:cNvPicPr>
            <a:picLocks noChangeAspect="1"/>
          </p:cNvPicPr>
          <p:nvPr/>
        </p:nvPicPr>
        <p:blipFill>
          <a:blip r:embed="rId2"/>
          <a:stretch>
            <a:fillRect/>
          </a:stretch>
        </p:blipFill>
        <p:spPr>
          <a:xfrm>
            <a:off x="7446587" y="1659370"/>
            <a:ext cx="4283697" cy="3069713"/>
          </a:xfrm>
          <a:prstGeom prst="rect">
            <a:avLst/>
          </a:prstGeom>
        </p:spPr>
      </p:pic>
    </p:spTree>
    <p:extLst>
      <p:ext uri="{BB962C8B-B14F-4D97-AF65-F5344CB8AC3E}">
        <p14:creationId xmlns:p14="http://schemas.microsoft.com/office/powerpoint/2010/main" val="38823987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2738A-DC8F-F752-07CC-CFAB74EB0E2E}"/>
              </a:ext>
            </a:extLst>
          </p:cNvPr>
          <p:cNvSpPr>
            <a:spLocks noGrp="1"/>
          </p:cNvSpPr>
          <p:nvPr>
            <p:ph type="title"/>
          </p:nvPr>
        </p:nvSpPr>
        <p:spPr>
          <a:xfrm>
            <a:off x="838200" y="365125"/>
            <a:ext cx="9298965" cy="660111"/>
          </a:xfrm>
        </p:spPr>
        <p:txBody>
          <a:bodyPr vert="horz" lIns="91440" tIns="45720" rIns="91440" bIns="45720" rtlCol="0" anchor="ctr">
            <a:noAutofit/>
          </a:bodyPr>
          <a:lstStyle/>
          <a:p>
            <a:r>
              <a:rPr lang="en-GB" sz="2400">
                <a:latin typeface="Roboto"/>
                <a:ea typeface="Roboto"/>
                <a:cs typeface="Roboto"/>
              </a:rPr>
              <a:t>Classification Based Access and CP Principles</a:t>
            </a:r>
          </a:p>
        </p:txBody>
      </p:sp>
      <p:sp>
        <p:nvSpPr>
          <p:cNvPr id="3" name="Content Placeholder 2">
            <a:extLst>
              <a:ext uri="{FF2B5EF4-FFF2-40B4-BE49-F238E27FC236}">
                <a16:creationId xmlns:a16="http://schemas.microsoft.com/office/drawing/2014/main" id="{BFE2A77B-A7ED-D77C-C384-B4C98D3311D0}"/>
              </a:ext>
            </a:extLst>
          </p:cNvPr>
          <p:cNvSpPr>
            <a:spLocks noGrp="1"/>
          </p:cNvSpPr>
          <p:nvPr>
            <p:ph sz="quarter" idx="10"/>
          </p:nvPr>
        </p:nvSpPr>
        <p:spPr>
          <a:xfrm>
            <a:off x="906463" y="1410455"/>
            <a:ext cx="10585802" cy="4707770"/>
          </a:xfrm>
        </p:spPr>
        <p:txBody>
          <a:bodyPr vert="horz" lIns="91440" tIns="45720" rIns="91440" bIns="45720" rtlCol="0" anchor="t">
            <a:normAutofit/>
          </a:bodyPr>
          <a:lstStyle/>
          <a:p>
            <a:pPr marL="342900" indent="-342900">
              <a:buFont typeface="Symbol" panose="05050102010706020507" pitchFamily="18" charset="2"/>
              <a:buChar char=""/>
            </a:pPr>
            <a:r>
              <a:rPr lang="en-GB" sz="1800" b="1">
                <a:effectLst/>
                <a:latin typeface="Arial" panose="020B0604020202020204" pitchFamily="34" charset="0"/>
                <a:ea typeface="Times New Roman" panose="02020603050405020304" pitchFamily="18" charset="0"/>
                <a:cs typeface="Arial" panose="020B0604020202020204" pitchFamily="34" charset="0"/>
              </a:rPr>
              <a:t>The classification-based access model seeks to grant access to data items by virtue of the data item classification as opposed to role-based access which is based on access to the data item by virtue of the role of the user.</a:t>
            </a:r>
            <a:r>
              <a:rPr lang="en-GB" b="1">
                <a:latin typeface="Arial" panose="020B0604020202020204" pitchFamily="34" charset="0"/>
                <a:ea typeface="Times New Roman" panose="02020603050405020304" pitchFamily="18" charset="0"/>
                <a:cs typeface="Arial" panose="020B0604020202020204" pitchFamily="34" charset="0"/>
              </a:rPr>
              <a:t> </a:t>
            </a:r>
            <a:endParaRPr lang="en-GB" sz="1800" b="1">
              <a:effectLst/>
              <a:latin typeface="Arial" panose="020B0604020202020204" pitchFamily="34" charset="0"/>
              <a:ea typeface="Times New Roman" panose="02020603050405020304" pitchFamily="18" charset="0"/>
              <a:cs typeface="Arial" panose="020B0604020202020204" pitchFamily="34" charset="0"/>
            </a:endParaRPr>
          </a:p>
          <a:p>
            <a:pPr marL="342900" indent="-342900">
              <a:buFont typeface="Symbol" panose="05050102010706020507" pitchFamily="18" charset="2"/>
              <a:buChar char=""/>
            </a:pPr>
            <a:r>
              <a:rPr lang="en-GB" b="1">
                <a:latin typeface="Arial" panose="020B0604020202020204" pitchFamily="34" charset="0"/>
                <a:ea typeface="Roboto"/>
                <a:cs typeface="Arial" panose="020B0604020202020204" pitchFamily="34" charset="0"/>
              </a:rPr>
              <a:t>Expect that new data item requests will be assessed against the data item classification and associated conditions.</a:t>
            </a:r>
          </a:p>
          <a:p>
            <a:pPr marL="342900" indent="-342900">
              <a:buFont typeface="Symbol" panose="05050102010706020507" pitchFamily="18" charset="2"/>
              <a:buChar char=""/>
            </a:pPr>
            <a:r>
              <a:rPr lang="en-GB">
                <a:latin typeface="Arial" panose="020B0604020202020204" pitchFamily="34" charset="0"/>
                <a:ea typeface="Roboto"/>
                <a:cs typeface="Arial" panose="020B0604020202020204" pitchFamily="34" charset="0"/>
              </a:rPr>
              <a:t>In addition, seek to develop a solution to make always open data items easily available without the need for a data access request.</a:t>
            </a:r>
            <a:endParaRPr lang="en-GB" b="1">
              <a:latin typeface="Arial" panose="020B0604020202020204" pitchFamily="34" charset="0"/>
              <a:ea typeface="Roboto"/>
              <a:cs typeface="Arial" panose="020B0604020202020204" pitchFamily="34" charset="0"/>
            </a:endParaRPr>
          </a:p>
          <a:p>
            <a:pPr marL="342900" lvl="0" indent="-342900">
              <a:buFont typeface="Symbol" panose="05050102010706020507" pitchFamily="18" charset="2"/>
              <a:buChar char=""/>
            </a:pPr>
            <a:r>
              <a:rPr lang="en-GB" sz="1800">
                <a:effectLst/>
                <a:latin typeface="Arial" panose="020B0604020202020204" pitchFamily="34" charset="0"/>
                <a:ea typeface="Times New Roman" panose="02020603050405020304" pitchFamily="18" charset="0"/>
                <a:cs typeface="Arial" panose="020B0604020202020204" pitchFamily="34" charset="0"/>
              </a:rPr>
              <a:t>Key principles to take forward as part of the Change Proposal:</a:t>
            </a:r>
            <a:endParaRPr lang="en-GB">
              <a:latin typeface="Arial" panose="020B0604020202020204" pitchFamily="34" charset="0"/>
              <a:cs typeface="Arial" panose="020B0604020202020204" pitchFamily="34" charset="0"/>
            </a:endParaRPr>
          </a:p>
          <a:p>
            <a:pPr marL="800100" lvl="1" indent="-342900">
              <a:buFont typeface="Symbol" panose="05050102010706020507" pitchFamily="18" charset="2"/>
              <a:buChar char=""/>
            </a:pPr>
            <a:r>
              <a:rPr lang="en-GB">
                <a:effectLst/>
                <a:latin typeface="Arial" panose="020B0604020202020204" pitchFamily="34" charset="0"/>
                <a:ea typeface="Times New Roman" panose="02020603050405020304" pitchFamily="18" charset="0"/>
                <a:cs typeface="Arial" panose="020B0604020202020204" pitchFamily="34" charset="0"/>
              </a:rPr>
              <a:t>No change will be made to current EES &amp; GES user access;</a:t>
            </a:r>
          </a:p>
          <a:p>
            <a:pPr marL="800100" lvl="1" indent="-342900">
              <a:buFont typeface="Symbol" panose="05050102010706020507" pitchFamily="18" charset="2"/>
              <a:buChar char=""/>
            </a:pPr>
            <a:r>
              <a:rPr lang="en-GB">
                <a:latin typeface="Arial" panose="020B0604020202020204" pitchFamily="34" charset="0"/>
                <a:ea typeface="Times New Roman" panose="02020603050405020304" pitchFamily="18" charset="0"/>
                <a:cs typeface="Arial" panose="020B0604020202020204" pitchFamily="34" charset="0"/>
              </a:rPr>
              <a:t>Minimise any additional</a:t>
            </a:r>
            <a:r>
              <a:rPr lang="en-GB">
                <a:effectLst/>
                <a:latin typeface="Arial" panose="020B0604020202020204" pitchFamily="34" charset="0"/>
                <a:ea typeface="Times New Roman" panose="02020603050405020304" pitchFamily="18" charset="0"/>
                <a:cs typeface="Arial" panose="020B0604020202020204" pitchFamily="34" charset="0"/>
              </a:rPr>
              <a:t> work </a:t>
            </a:r>
            <a:r>
              <a:rPr lang="en-GB">
                <a:latin typeface="Arial" panose="020B0604020202020204" pitchFamily="34" charset="0"/>
                <a:ea typeface="Times New Roman" panose="02020603050405020304" pitchFamily="18" charset="0"/>
                <a:cs typeface="Arial" panose="020B0604020202020204" pitchFamily="34" charset="0"/>
              </a:rPr>
              <a:t>that may be </a:t>
            </a:r>
            <a:r>
              <a:rPr lang="en-GB">
                <a:effectLst/>
                <a:latin typeface="Arial" panose="020B0604020202020204" pitchFamily="34" charset="0"/>
                <a:ea typeface="Times New Roman" panose="02020603050405020304" pitchFamily="18" charset="0"/>
                <a:cs typeface="Arial" panose="020B0604020202020204" pitchFamily="34" charset="0"/>
              </a:rPr>
              <a:t>required by EES &amp; GES service providers in granting access;</a:t>
            </a:r>
          </a:p>
          <a:p>
            <a:pPr marL="800100" lvl="1" indent="-342900">
              <a:buFont typeface="Symbol" panose="05050102010706020507" pitchFamily="18" charset="2"/>
              <a:buChar char=""/>
            </a:pPr>
            <a:r>
              <a:rPr lang="en-GB">
                <a:effectLst/>
                <a:latin typeface="Arial" panose="020B0604020202020204" pitchFamily="34" charset="0"/>
                <a:ea typeface="Times New Roman" panose="02020603050405020304" pitchFamily="18" charset="0"/>
                <a:cs typeface="Arial" panose="020B0604020202020204" pitchFamily="34" charset="0"/>
              </a:rPr>
              <a:t>The move from role-based access to classification-based access will not increase the time taken to approve access requests;</a:t>
            </a:r>
          </a:p>
          <a:p>
            <a:pPr marL="800100" lvl="1" indent="-342900">
              <a:buFont typeface="Symbol" panose="05050102010706020507" pitchFamily="18" charset="2"/>
              <a:buChar char=""/>
            </a:pPr>
            <a:r>
              <a:rPr lang="en-GB">
                <a:effectLst/>
                <a:latin typeface="Arial" panose="020B0604020202020204" pitchFamily="34" charset="0"/>
                <a:ea typeface="Times New Roman" panose="02020603050405020304" pitchFamily="18" charset="0"/>
                <a:cs typeface="Arial" panose="020B0604020202020204" pitchFamily="34" charset="0"/>
              </a:rPr>
              <a:t>A list of available data items &amp; classification will be made available to users;</a:t>
            </a:r>
          </a:p>
          <a:p>
            <a:pPr marL="800100" lvl="1" indent="-342900">
              <a:buFont typeface="Symbol" panose="05050102010706020507" pitchFamily="18" charset="2"/>
              <a:buChar char=""/>
            </a:pPr>
            <a:r>
              <a:rPr lang="en-GB">
                <a:effectLst/>
                <a:latin typeface="Arial" panose="020B0604020202020204" pitchFamily="34" charset="0"/>
                <a:ea typeface="Times New Roman" panose="02020603050405020304" pitchFamily="18" charset="0"/>
                <a:cs typeface="Arial" panose="020B0604020202020204" pitchFamily="34" charset="0"/>
              </a:rPr>
              <a:t>A list of open data items will be available to all (could be via an open data portal);</a:t>
            </a:r>
          </a:p>
          <a:p>
            <a:pPr marL="800100" lvl="1" indent="-342900">
              <a:buFont typeface="Symbol" panose="05050102010706020507" pitchFamily="18" charset="2"/>
              <a:buChar char=""/>
            </a:pPr>
            <a:r>
              <a:rPr lang="en-GB">
                <a:effectLst/>
                <a:latin typeface="Arial" panose="020B0604020202020204" pitchFamily="34" charset="0"/>
                <a:ea typeface="Times New Roman" panose="02020603050405020304" pitchFamily="18" charset="0"/>
                <a:cs typeface="Arial" panose="020B0604020202020204" pitchFamily="34" charset="0"/>
              </a:rPr>
              <a:t>Conditions of </a:t>
            </a:r>
            <a:r>
              <a:rPr lang="en-GB">
                <a:latin typeface="Arial" panose="020B0604020202020204" pitchFamily="34" charset="0"/>
                <a:ea typeface="Times New Roman" panose="02020603050405020304" pitchFamily="18" charset="0"/>
                <a:cs typeface="Arial" panose="020B0604020202020204" pitchFamily="34" charset="0"/>
              </a:rPr>
              <a:t>access will</a:t>
            </a:r>
            <a:r>
              <a:rPr lang="en-GB">
                <a:effectLst/>
                <a:latin typeface="Arial" panose="020B0604020202020204" pitchFamily="34" charset="0"/>
                <a:ea typeface="Times New Roman" panose="02020603050405020304" pitchFamily="18" charset="0"/>
                <a:cs typeface="Arial" panose="020B0604020202020204" pitchFamily="34" charset="0"/>
              </a:rPr>
              <a:t> be defined &amp; examples made available; and</a:t>
            </a:r>
          </a:p>
          <a:p>
            <a:pPr marL="800100" lvl="1" indent="-342900">
              <a:buFont typeface="Symbol" panose="05050102010706020507" pitchFamily="18" charset="2"/>
              <a:buChar char=""/>
            </a:pPr>
            <a:r>
              <a:rPr lang="en-GB">
                <a:effectLst/>
                <a:latin typeface="Arial" panose="020B0604020202020204" pitchFamily="34" charset="0"/>
                <a:ea typeface="Times New Roman" panose="02020603050405020304" pitchFamily="18" charset="0"/>
                <a:cs typeface="Arial" panose="020B0604020202020204" pitchFamily="34" charset="0"/>
              </a:rPr>
              <a:t>CP aligns to </a:t>
            </a:r>
            <a:r>
              <a:rPr lang="en-GB" err="1">
                <a:effectLst/>
                <a:latin typeface="Arial" panose="020B0604020202020204" pitchFamily="34" charset="0"/>
                <a:ea typeface="Times New Roman" panose="02020603050405020304" pitchFamily="18" charset="0"/>
                <a:cs typeface="Arial" panose="020B0604020202020204" pitchFamily="34" charset="0"/>
              </a:rPr>
              <a:t>Ofgems</a:t>
            </a:r>
            <a:r>
              <a:rPr lang="en-GB">
                <a:effectLst/>
                <a:latin typeface="Arial" panose="020B0604020202020204" pitchFamily="34" charset="0"/>
                <a:ea typeface="Times New Roman" panose="02020603050405020304" pitchFamily="18" charset="0"/>
                <a:cs typeface="Arial" panose="020B0604020202020204" pitchFamily="34" charset="0"/>
              </a:rPr>
              <a:t> Data Best Practice guidance.</a:t>
            </a:r>
          </a:p>
          <a:p>
            <a:pPr>
              <a:buFont typeface="Arial" panose="05050102010706020507" pitchFamily="18" charset="2"/>
              <a:buChar char="•"/>
            </a:pPr>
            <a:endParaRPr lang="en-GB">
              <a:latin typeface="Arial" panose="020B0604020202020204" pitchFamily="34" charset="0"/>
              <a:ea typeface="Roboto"/>
              <a:cs typeface="Arial" panose="020B0604020202020204" pitchFamily="34" charset="0"/>
            </a:endParaRPr>
          </a:p>
          <a:p>
            <a:pPr>
              <a:buFont typeface="Arial" panose="05050102010706020507" pitchFamily="18" charset="2"/>
              <a:buChar char="•"/>
            </a:pPr>
            <a:endParaRPr lang="en-GB">
              <a:latin typeface="Arial" panose="020B0604020202020204" pitchFamily="34" charset="0"/>
              <a:ea typeface="Roboto"/>
              <a:cs typeface="Arial" panose="020B0604020202020204" pitchFamily="34" charset="0"/>
            </a:endParaRPr>
          </a:p>
          <a:p>
            <a:pPr marL="342900" indent="-342900">
              <a:buFont typeface="Symbol" panose="05050102010706020507" pitchFamily="18" charset="2"/>
              <a:buChar char=""/>
            </a:pPr>
            <a:endParaRPr lang="en-GB">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83812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0E1E2-8AE8-9749-0772-728F6CBEE0EE}"/>
              </a:ext>
            </a:extLst>
          </p:cNvPr>
          <p:cNvSpPr>
            <a:spLocks noGrp="1"/>
          </p:cNvSpPr>
          <p:nvPr>
            <p:ph type="title"/>
          </p:nvPr>
        </p:nvSpPr>
        <p:spPr/>
        <p:txBody>
          <a:bodyPr/>
          <a:lstStyle/>
          <a:p>
            <a:r>
              <a:rPr lang="en-GB">
                <a:cs typeface="Roboto"/>
              </a:rPr>
              <a:t>Classification Definitions</a:t>
            </a:r>
            <a:endParaRPr lang="en-US"/>
          </a:p>
        </p:txBody>
      </p:sp>
      <p:sp>
        <p:nvSpPr>
          <p:cNvPr id="3" name="Content Placeholder 2">
            <a:extLst>
              <a:ext uri="{FF2B5EF4-FFF2-40B4-BE49-F238E27FC236}">
                <a16:creationId xmlns:a16="http://schemas.microsoft.com/office/drawing/2014/main" id="{AC0614EC-2503-0235-C877-7CEF43116447}"/>
              </a:ext>
            </a:extLst>
          </p:cNvPr>
          <p:cNvSpPr>
            <a:spLocks noGrp="1"/>
          </p:cNvSpPr>
          <p:nvPr>
            <p:ph sz="quarter" idx="10"/>
          </p:nvPr>
        </p:nvSpPr>
        <p:spPr>
          <a:xfrm>
            <a:off x="835908" y="1333117"/>
            <a:ext cx="9217025" cy="946886"/>
          </a:xfrm>
        </p:spPr>
        <p:txBody>
          <a:bodyPr vert="horz" lIns="91440" tIns="45720" rIns="91440" bIns="45720" rtlCol="0" anchor="t">
            <a:normAutofit/>
          </a:bodyPr>
          <a:lstStyle/>
          <a:p>
            <a:pPr marL="285750" indent="-285750">
              <a:lnSpc>
                <a:spcPct val="100000"/>
              </a:lnSpc>
              <a:spcBef>
                <a:spcPts val="0"/>
              </a:spcBef>
              <a:buFont typeface="Arial,Sans-Serif" panose="020B0604020202020204" pitchFamily="34" charset="0"/>
            </a:pPr>
            <a:r>
              <a:rPr lang="en-GB" sz="2000">
                <a:latin typeface="Arial" panose="020B0604020202020204" pitchFamily="34" charset="0"/>
                <a:ea typeface="Roboto"/>
                <a:cs typeface="Arial" panose="020B0604020202020204" pitchFamily="34" charset="0"/>
              </a:rPr>
              <a:t>Each data item will have one of the following classifications associated with it:</a:t>
            </a:r>
            <a:endParaRPr lang="en-US" sz="2000">
              <a:latin typeface="Arial" panose="020B0604020202020204" pitchFamily="34" charset="0"/>
              <a:ea typeface="Roboto"/>
              <a:cs typeface="Arial" panose="020B0604020202020204" pitchFamily="34" charset="0"/>
            </a:endParaRPr>
          </a:p>
          <a:p>
            <a:endParaRPr lang="en-GB" sz="1600">
              <a:latin typeface="Arial" panose="020B0604020202020204" pitchFamily="34" charset="0"/>
              <a:cs typeface="Arial" panose="020B0604020202020204" pitchFamily="34" charset="0"/>
            </a:endParaRPr>
          </a:p>
        </p:txBody>
      </p:sp>
      <p:graphicFrame>
        <p:nvGraphicFramePr>
          <p:cNvPr id="5" name="Table 6">
            <a:extLst>
              <a:ext uri="{FF2B5EF4-FFF2-40B4-BE49-F238E27FC236}">
                <a16:creationId xmlns:a16="http://schemas.microsoft.com/office/drawing/2014/main" id="{36C342BE-D2BE-28B1-AE6A-E45F6D7FAD57}"/>
              </a:ext>
            </a:extLst>
          </p:cNvPr>
          <p:cNvGraphicFramePr>
            <a:graphicFrameLocks noGrp="1"/>
          </p:cNvGraphicFramePr>
          <p:nvPr>
            <p:extLst>
              <p:ext uri="{D42A27DB-BD31-4B8C-83A1-F6EECF244321}">
                <p14:modId xmlns:p14="http://schemas.microsoft.com/office/powerpoint/2010/main" val="591398045"/>
              </p:ext>
            </p:extLst>
          </p:nvPr>
        </p:nvGraphicFramePr>
        <p:xfrm>
          <a:off x="380999" y="2300111"/>
          <a:ext cx="11140587" cy="3265862"/>
        </p:xfrm>
        <a:graphic>
          <a:graphicData uri="http://schemas.openxmlformats.org/drawingml/2006/table">
            <a:tbl>
              <a:tblPr firstRow="1" bandRow="1">
                <a:tableStyleId>{F5AB1C69-6EDB-4FF4-983F-18BD219EF322}</a:tableStyleId>
              </a:tblPr>
              <a:tblGrid>
                <a:gridCol w="2090227">
                  <a:extLst>
                    <a:ext uri="{9D8B030D-6E8A-4147-A177-3AD203B41FA5}">
                      <a16:colId xmlns:a16="http://schemas.microsoft.com/office/drawing/2014/main" val="1554077516"/>
                    </a:ext>
                  </a:extLst>
                </a:gridCol>
                <a:gridCol w="9050360">
                  <a:extLst>
                    <a:ext uri="{9D8B030D-6E8A-4147-A177-3AD203B41FA5}">
                      <a16:colId xmlns:a16="http://schemas.microsoft.com/office/drawing/2014/main" val="1823603901"/>
                    </a:ext>
                  </a:extLst>
                </a:gridCol>
              </a:tblGrid>
              <a:tr h="428971">
                <a:tc>
                  <a:txBody>
                    <a:bodyPr/>
                    <a:lstStyle/>
                    <a:p>
                      <a:r>
                        <a:rPr lang="en-GB">
                          <a:latin typeface="Arial" panose="020B0604020202020204" pitchFamily="34" charset="0"/>
                          <a:cs typeface="Arial" panose="020B0604020202020204" pitchFamily="34" charset="0"/>
                        </a:rPr>
                        <a:t>Classification</a:t>
                      </a:r>
                    </a:p>
                  </a:txBody>
                  <a:tcPr/>
                </a:tc>
                <a:tc>
                  <a:txBody>
                    <a:bodyPr/>
                    <a:lstStyle/>
                    <a:p>
                      <a:r>
                        <a:rPr lang="en-GB">
                          <a:latin typeface="Arial" panose="020B0604020202020204" pitchFamily="34" charset="0"/>
                          <a:cs typeface="Arial" panose="020B0604020202020204" pitchFamily="34" charset="0"/>
                        </a:rPr>
                        <a:t>Definition</a:t>
                      </a:r>
                    </a:p>
                  </a:txBody>
                  <a:tcPr/>
                </a:tc>
                <a:extLst>
                  <a:ext uri="{0D108BD9-81ED-4DB2-BD59-A6C34878D82A}">
                    <a16:rowId xmlns:a16="http://schemas.microsoft.com/office/drawing/2014/main" val="888375221"/>
                  </a:ext>
                </a:extLst>
              </a:tr>
              <a:tr h="428971">
                <a:tc>
                  <a:txBody>
                    <a:bodyPr/>
                    <a:lstStyle/>
                    <a:p>
                      <a:r>
                        <a:rPr lang="en-GB" sz="2000">
                          <a:latin typeface="Arial" panose="020B0604020202020204" pitchFamily="34" charset="0"/>
                          <a:cs typeface="Arial" panose="020B0604020202020204" pitchFamily="34" charset="0"/>
                        </a:rPr>
                        <a:t>Always Open</a:t>
                      </a:r>
                    </a:p>
                  </a:txBody>
                  <a:tcPr/>
                </a:tc>
                <a:tc>
                  <a:txBody>
                    <a:bodyPr/>
                    <a:lstStyle/>
                    <a:p>
                      <a:r>
                        <a:rPr lang="en-GB" sz="2000">
                          <a:latin typeface="Arial" panose="020B0604020202020204" pitchFamily="34" charset="0"/>
                          <a:cs typeface="Arial" panose="020B0604020202020204" pitchFamily="34" charset="0"/>
                        </a:rPr>
                        <a:t>Data item does not contain personal, commercial or security sensitive data and can be made open.</a:t>
                      </a:r>
                    </a:p>
                  </a:txBody>
                  <a:tcPr/>
                </a:tc>
                <a:extLst>
                  <a:ext uri="{0D108BD9-81ED-4DB2-BD59-A6C34878D82A}">
                    <a16:rowId xmlns:a16="http://schemas.microsoft.com/office/drawing/2014/main" val="3864346562"/>
                  </a:ext>
                </a:extLst>
              </a:tr>
              <a:tr h="662956">
                <a:tc>
                  <a:txBody>
                    <a:bodyPr/>
                    <a:lstStyle/>
                    <a:p>
                      <a:r>
                        <a:rPr lang="en-GB" sz="2000">
                          <a:latin typeface="Arial" panose="020B0604020202020204" pitchFamily="34" charset="0"/>
                          <a:cs typeface="Arial" panose="020B0604020202020204" pitchFamily="34" charset="0"/>
                        </a:rPr>
                        <a:t>Conditionally Open</a:t>
                      </a:r>
                    </a:p>
                  </a:txBody>
                  <a:tcPr/>
                </a:tc>
                <a:tc>
                  <a:txBody>
                    <a:bodyPr/>
                    <a:lstStyle/>
                    <a:p>
                      <a:r>
                        <a:rPr lang="en-GB" sz="2000">
                          <a:latin typeface="Arial" panose="020B0604020202020204" pitchFamily="34" charset="0"/>
                          <a:cs typeface="Arial" panose="020B0604020202020204" pitchFamily="34" charset="0"/>
                        </a:rPr>
                        <a:t>Data item in isolation is not personal, commercial or security sensitive, but when combined with other data items, may result in it becoming personal, commercial or security sensitive.</a:t>
                      </a:r>
                    </a:p>
                  </a:txBody>
                  <a:tcPr/>
                </a:tc>
                <a:extLst>
                  <a:ext uri="{0D108BD9-81ED-4DB2-BD59-A6C34878D82A}">
                    <a16:rowId xmlns:a16="http://schemas.microsoft.com/office/drawing/2014/main" val="2311018238"/>
                  </a:ext>
                </a:extLst>
              </a:tr>
              <a:tr h="428971">
                <a:tc>
                  <a:txBody>
                    <a:bodyPr/>
                    <a:lstStyle/>
                    <a:p>
                      <a:r>
                        <a:rPr lang="en-GB" sz="2000">
                          <a:latin typeface="Arial" panose="020B0604020202020204" pitchFamily="34" charset="0"/>
                          <a:cs typeface="Arial" panose="020B0604020202020204" pitchFamily="34" charset="0"/>
                        </a:rPr>
                        <a:t>Personal</a:t>
                      </a:r>
                    </a:p>
                  </a:txBody>
                  <a:tcPr/>
                </a:tc>
                <a:tc>
                  <a:txBody>
                    <a:bodyPr/>
                    <a:lstStyle/>
                    <a:p>
                      <a:r>
                        <a:rPr lang="en-GB" sz="2000">
                          <a:latin typeface="Arial" panose="020B0604020202020204" pitchFamily="34" charset="0"/>
                          <a:cs typeface="Arial" panose="020B0604020202020204" pitchFamily="34" charset="0"/>
                        </a:rPr>
                        <a:t>Data item contains Personally Identifiable Information (PII).</a:t>
                      </a:r>
                    </a:p>
                  </a:txBody>
                  <a:tcPr/>
                </a:tc>
                <a:extLst>
                  <a:ext uri="{0D108BD9-81ED-4DB2-BD59-A6C34878D82A}">
                    <a16:rowId xmlns:a16="http://schemas.microsoft.com/office/drawing/2014/main" val="2216408137"/>
                  </a:ext>
                </a:extLst>
              </a:tr>
              <a:tr h="662956">
                <a:tc>
                  <a:txBody>
                    <a:bodyPr/>
                    <a:lstStyle/>
                    <a:p>
                      <a:r>
                        <a:rPr lang="en-GB" sz="2000">
                          <a:latin typeface="Arial" panose="020B0604020202020204" pitchFamily="34" charset="0"/>
                          <a:cs typeface="Arial" panose="020B0604020202020204" pitchFamily="34" charset="0"/>
                        </a:rPr>
                        <a:t>Closed</a:t>
                      </a:r>
                    </a:p>
                  </a:txBody>
                  <a:tcPr/>
                </a:tc>
                <a:tc>
                  <a:txBody>
                    <a:bodyPr/>
                    <a:lstStyle/>
                    <a:p>
                      <a:r>
                        <a:rPr lang="en-GB" sz="2000">
                          <a:latin typeface="Arial" panose="020B0604020202020204" pitchFamily="34" charset="0"/>
                          <a:cs typeface="Arial" panose="020B0604020202020204" pitchFamily="34" charset="0"/>
                        </a:rPr>
                        <a:t>Data item contains data that is personally, commercially or security sensitive and cannot be shared unless under exceptional circumstances.</a:t>
                      </a:r>
                    </a:p>
                  </a:txBody>
                  <a:tcPr/>
                </a:tc>
                <a:extLst>
                  <a:ext uri="{0D108BD9-81ED-4DB2-BD59-A6C34878D82A}">
                    <a16:rowId xmlns:a16="http://schemas.microsoft.com/office/drawing/2014/main" val="3619883079"/>
                  </a:ext>
                </a:extLst>
              </a:tr>
            </a:tbl>
          </a:graphicData>
        </a:graphic>
      </p:graphicFrame>
    </p:spTree>
    <p:extLst>
      <p:ext uri="{BB962C8B-B14F-4D97-AF65-F5344CB8AC3E}">
        <p14:creationId xmlns:p14="http://schemas.microsoft.com/office/powerpoint/2010/main" val="2978976422"/>
      </p:ext>
    </p:extLst>
  </p:cSld>
  <p:clrMapOvr>
    <a:masterClrMapping/>
  </p:clrMapOvr>
  <p:extLst>
    <p:ext uri="{6950BFC3-D8DA-4A85-94F7-54DA5524770B}">
      <p188:commentRel xmlns:p188="http://schemas.microsoft.com/office/powerpoint/2018/8/main" r:id="rId2"/>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DDE96-45D0-E41A-CC21-958E80576763}"/>
              </a:ext>
            </a:extLst>
          </p:cNvPr>
          <p:cNvSpPr>
            <a:spLocks noGrp="1"/>
          </p:cNvSpPr>
          <p:nvPr>
            <p:ph type="title"/>
          </p:nvPr>
        </p:nvSpPr>
        <p:spPr/>
        <p:txBody>
          <a:bodyPr/>
          <a:lstStyle/>
          <a:p>
            <a:r>
              <a:rPr lang="en-GB" err="1">
                <a:latin typeface="Roboto"/>
                <a:ea typeface="Roboto"/>
                <a:cs typeface="Roboto"/>
              </a:rPr>
              <a:t>HOw</a:t>
            </a:r>
            <a:r>
              <a:rPr lang="en-GB">
                <a:latin typeface="Roboto"/>
                <a:ea typeface="Roboto"/>
                <a:cs typeface="Roboto"/>
              </a:rPr>
              <a:t> it could work</a:t>
            </a:r>
            <a:endParaRPr lang="en-GB"/>
          </a:p>
        </p:txBody>
      </p:sp>
      <p:graphicFrame>
        <p:nvGraphicFramePr>
          <p:cNvPr id="359" name="Diagram 358">
            <a:extLst>
              <a:ext uri="{FF2B5EF4-FFF2-40B4-BE49-F238E27FC236}">
                <a16:creationId xmlns:a16="http://schemas.microsoft.com/office/drawing/2014/main" id="{0DF5AC9E-532E-6403-F47F-7F1C7162BBA1}"/>
              </a:ext>
            </a:extLst>
          </p:cNvPr>
          <p:cNvGraphicFramePr/>
          <p:nvPr>
            <p:extLst>
              <p:ext uri="{D42A27DB-BD31-4B8C-83A1-F6EECF244321}">
                <p14:modId xmlns:p14="http://schemas.microsoft.com/office/powerpoint/2010/main" val="592089834"/>
              </p:ext>
            </p:extLst>
          </p:nvPr>
        </p:nvGraphicFramePr>
        <p:xfrm>
          <a:off x="-70555" y="1162754"/>
          <a:ext cx="11091332" cy="12022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269" name="Round Diagonal Corner of Rectangle 99">
            <a:extLst>
              <a:ext uri="{FF2B5EF4-FFF2-40B4-BE49-F238E27FC236}">
                <a16:creationId xmlns:a16="http://schemas.microsoft.com/office/drawing/2014/main" id="{65E40D84-FFB7-B235-4296-5CB7068818B2}"/>
              </a:ext>
            </a:extLst>
          </p:cNvPr>
          <p:cNvSpPr/>
          <p:nvPr/>
        </p:nvSpPr>
        <p:spPr>
          <a:xfrm>
            <a:off x="712123" y="2512066"/>
            <a:ext cx="1942809" cy="321086"/>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600" b="1">
                <a:latin typeface="Arial" panose="020B0604020202020204" pitchFamily="34" charset="0"/>
                <a:cs typeface="Arial" panose="020B0604020202020204" pitchFamily="34" charset="0"/>
              </a:rPr>
              <a:t>Example Request</a:t>
            </a:r>
          </a:p>
        </p:txBody>
      </p:sp>
      <p:sp>
        <p:nvSpPr>
          <p:cNvPr id="5271" name="Round Diagonal Corner of Rectangle 8">
            <a:extLst>
              <a:ext uri="{FF2B5EF4-FFF2-40B4-BE49-F238E27FC236}">
                <a16:creationId xmlns:a16="http://schemas.microsoft.com/office/drawing/2014/main" id="{CD2D11C3-E2E7-2C01-F937-6D1B449C3136}"/>
              </a:ext>
            </a:extLst>
          </p:cNvPr>
          <p:cNvSpPr/>
          <p:nvPr/>
        </p:nvSpPr>
        <p:spPr>
          <a:xfrm>
            <a:off x="2756728" y="2512066"/>
            <a:ext cx="8850171" cy="321086"/>
          </a:xfrm>
          <a:prstGeom prst="round2Diag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600">
                <a:solidFill>
                  <a:schemeClr val="tx1"/>
                </a:solidFill>
                <a:latin typeface="Arial" panose="020B0604020202020204" pitchFamily="34" charset="0"/>
                <a:cs typeface="Arial" panose="020B0604020202020204" pitchFamily="34" charset="0"/>
              </a:rPr>
              <a:t>I want access to data items 3-4 for Customers 1-5, no purpose given</a:t>
            </a:r>
          </a:p>
        </p:txBody>
      </p:sp>
      <p:sp>
        <p:nvSpPr>
          <p:cNvPr id="5273" name="Rectangle 5272">
            <a:extLst>
              <a:ext uri="{FF2B5EF4-FFF2-40B4-BE49-F238E27FC236}">
                <a16:creationId xmlns:a16="http://schemas.microsoft.com/office/drawing/2014/main" id="{854CB9CF-B332-F789-E0D4-C41ED708DB27}"/>
              </a:ext>
            </a:extLst>
          </p:cNvPr>
          <p:cNvSpPr/>
          <p:nvPr/>
        </p:nvSpPr>
        <p:spPr>
          <a:xfrm>
            <a:off x="683901" y="5450492"/>
            <a:ext cx="1942809" cy="2223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400" b="1">
                <a:latin typeface="Arial" panose="020B0604020202020204" pitchFamily="34" charset="0"/>
                <a:cs typeface="Arial" panose="020B0604020202020204" pitchFamily="34" charset="0"/>
              </a:rPr>
              <a:t>OUTCOME</a:t>
            </a:r>
          </a:p>
        </p:txBody>
      </p:sp>
      <p:sp>
        <p:nvSpPr>
          <p:cNvPr id="5275" name="Rectangle 5274">
            <a:extLst>
              <a:ext uri="{FF2B5EF4-FFF2-40B4-BE49-F238E27FC236}">
                <a16:creationId xmlns:a16="http://schemas.microsoft.com/office/drawing/2014/main" id="{6B328A2D-1E8A-E862-7B2E-AF87B292C9CE}"/>
              </a:ext>
            </a:extLst>
          </p:cNvPr>
          <p:cNvSpPr/>
          <p:nvPr/>
        </p:nvSpPr>
        <p:spPr>
          <a:xfrm>
            <a:off x="712123" y="5831069"/>
            <a:ext cx="1942809" cy="52472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400" b="1">
                <a:latin typeface="Arial" panose="020B0604020202020204" pitchFamily="34" charset="0"/>
                <a:cs typeface="Arial" panose="020B0604020202020204" pitchFamily="34" charset="0"/>
              </a:rPr>
              <a:t>AUTOMATIC APPROVAL</a:t>
            </a:r>
          </a:p>
        </p:txBody>
      </p:sp>
      <p:sp>
        <p:nvSpPr>
          <p:cNvPr id="5277" name="Rectangle 5276">
            <a:extLst>
              <a:ext uri="{FF2B5EF4-FFF2-40B4-BE49-F238E27FC236}">
                <a16:creationId xmlns:a16="http://schemas.microsoft.com/office/drawing/2014/main" id="{6A3C91AE-0C49-B41E-8BBC-232B8D326552}"/>
              </a:ext>
            </a:extLst>
          </p:cNvPr>
          <p:cNvSpPr/>
          <p:nvPr/>
        </p:nvSpPr>
        <p:spPr>
          <a:xfrm>
            <a:off x="2762532" y="5450492"/>
            <a:ext cx="8867201" cy="2223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400" b="1">
                <a:latin typeface="Arial" panose="020B0604020202020204" pitchFamily="34" charset="0"/>
                <a:cs typeface="Arial" panose="020B0604020202020204" pitchFamily="34" charset="0"/>
              </a:rPr>
              <a:t>WHY?</a:t>
            </a:r>
          </a:p>
        </p:txBody>
      </p:sp>
      <p:sp>
        <p:nvSpPr>
          <p:cNvPr id="5279" name="Rectangle 5278">
            <a:extLst>
              <a:ext uri="{FF2B5EF4-FFF2-40B4-BE49-F238E27FC236}">
                <a16:creationId xmlns:a16="http://schemas.microsoft.com/office/drawing/2014/main" id="{B3F6066F-EE7E-B032-629B-6C20BF667739}"/>
              </a:ext>
            </a:extLst>
          </p:cNvPr>
          <p:cNvSpPr/>
          <p:nvPr/>
        </p:nvSpPr>
        <p:spPr>
          <a:xfrm>
            <a:off x="2762532" y="5832388"/>
            <a:ext cx="8867201" cy="5234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t"/>
            <a:r>
              <a:rPr lang="en-GB" sz="1400" u="none" strike="noStrike">
                <a:solidFill>
                  <a:schemeClr val="tx1"/>
                </a:solidFill>
                <a:effectLst/>
                <a:latin typeface="Arial" panose="020B0604020202020204" pitchFamily="34" charset="0"/>
                <a:cs typeface="Arial" panose="020B0604020202020204" pitchFamily="34" charset="0"/>
              </a:rPr>
              <a:t>Because the data items are not connected to a </a:t>
            </a:r>
            <a:r>
              <a:rPr lang="en-GB" sz="1400">
                <a:solidFill>
                  <a:schemeClr val="tx1"/>
                </a:solidFill>
                <a:latin typeface="Arial" panose="020B0604020202020204" pitchFamily="34" charset="0"/>
                <a:cs typeface="Arial" panose="020B0604020202020204" pitchFamily="34" charset="0"/>
              </a:rPr>
              <a:t>Conditionally Open</a:t>
            </a:r>
            <a:r>
              <a:rPr lang="en-GB" sz="1400" u="none" strike="noStrike">
                <a:solidFill>
                  <a:schemeClr val="tx1"/>
                </a:solidFill>
                <a:effectLst/>
                <a:latin typeface="Arial" panose="020B0604020202020204" pitchFamily="34" charset="0"/>
                <a:cs typeface="Arial" panose="020B0604020202020204" pitchFamily="34" charset="0"/>
              </a:rPr>
              <a:t> item, and all are </a:t>
            </a:r>
            <a:r>
              <a:rPr lang="en-GB" sz="1400">
                <a:solidFill>
                  <a:schemeClr val="tx1"/>
                </a:solidFill>
                <a:latin typeface="Arial" panose="020B0604020202020204" pitchFamily="34" charset="0"/>
                <a:cs typeface="Arial" panose="020B0604020202020204" pitchFamily="34" charset="0"/>
              </a:rPr>
              <a:t>classified Always Open</a:t>
            </a:r>
            <a:r>
              <a:rPr lang="en-GB" sz="1400" u="none" strike="noStrike">
                <a:solidFill>
                  <a:schemeClr val="tx1"/>
                </a:solidFill>
                <a:effectLst/>
                <a:latin typeface="Arial" panose="020B0604020202020204" pitchFamily="34" charset="0"/>
                <a:cs typeface="Arial" panose="020B0604020202020204" pitchFamily="34" charset="0"/>
              </a:rPr>
              <a:t>, then automatic approval is given</a:t>
            </a:r>
          </a:p>
        </p:txBody>
      </p:sp>
      <p:graphicFrame>
        <p:nvGraphicFramePr>
          <p:cNvPr id="5281" name="Table 5280">
            <a:extLst>
              <a:ext uri="{FF2B5EF4-FFF2-40B4-BE49-F238E27FC236}">
                <a16:creationId xmlns:a16="http://schemas.microsoft.com/office/drawing/2014/main" id="{A88F756C-6258-9B3A-0757-91D36938363A}"/>
              </a:ext>
            </a:extLst>
          </p:cNvPr>
          <p:cNvGraphicFramePr>
            <a:graphicFrameLocks noGrp="1"/>
          </p:cNvGraphicFramePr>
          <p:nvPr>
            <p:extLst>
              <p:ext uri="{D42A27DB-BD31-4B8C-83A1-F6EECF244321}">
                <p14:modId xmlns:p14="http://schemas.microsoft.com/office/powerpoint/2010/main" val="147465320"/>
              </p:ext>
            </p:extLst>
          </p:nvPr>
        </p:nvGraphicFramePr>
        <p:xfrm>
          <a:off x="395111" y="2991555"/>
          <a:ext cx="11362223" cy="2183130"/>
        </p:xfrm>
        <a:graphic>
          <a:graphicData uri="http://schemas.openxmlformats.org/drawingml/2006/table">
            <a:tbl>
              <a:tblPr firstRow="1" bandRow="1">
                <a:tableStyleId>{F5AB1C69-6EDB-4FF4-983F-18BD219EF322}</a:tableStyleId>
              </a:tblPr>
              <a:tblGrid>
                <a:gridCol w="1058333">
                  <a:extLst>
                    <a:ext uri="{9D8B030D-6E8A-4147-A177-3AD203B41FA5}">
                      <a16:colId xmlns:a16="http://schemas.microsoft.com/office/drawing/2014/main" val="4174015836"/>
                    </a:ext>
                  </a:extLst>
                </a:gridCol>
                <a:gridCol w="1397000">
                  <a:extLst>
                    <a:ext uri="{9D8B030D-6E8A-4147-A177-3AD203B41FA5}">
                      <a16:colId xmlns:a16="http://schemas.microsoft.com/office/drawing/2014/main" val="1701456054"/>
                    </a:ext>
                  </a:extLst>
                </a:gridCol>
                <a:gridCol w="1199442">
                  <a:extLst>
                    <a:ext uri="{9D8B030D-6E8A-4147-A177-3AD203B41FA5}">
                      <a16:colId xmlns:a16="http://schemas.microsoft.com/office/drawing/2014/main" val="2581730337"/>
                    </a:ext>
                  </a:extLst>
                </a:gridCol>
                <a:gridCol w="1215371">
                  <a:extLst>
                    <a:ext uri="{9D8B030D-6E8A-4147-A177-3AD203B41FA5}">
                      <a16:colId xmlns:a16="http://schemas.microsoft.com/office/drawing/2014/main" val="1156399125"/>
                    </a:ext>
                  </a:extLst>
                </a:gridCol>
                <a:gridCol w="1219811">
                  <a:extLst>
                    <a:ext uri="{9D8B030D-6E8A-4147-A177-3AD203B41FA5}">
                      <a16:colId xmlns:a16="http://schemas.microsoft.com/office/drawing/2014/main" val="1470810834"/>
                    </a:ext>
                  </a:extLst>
                </a:gridCol>
                <a:gridCol w="1288100">
                  <a:extLst>
                    <a:ext uri="{9D8B030D-6E8A-4147-A177-3AD203B41FA5}">
                      <a16:colId xmlns:a16="http://schemas.microsoft.com/office/drawing/2014/main" val="1485816233"/>
                    </a:ext>
                  </a:extLst>
                </a:gridCol>
                <a:gridCol w="1202358">
                  <a:extLst>
                    <a:ext uri="{9D8B030D-6E8A-4147-A177-3AD203B41FA5}">
                      <a16:colId xmlns:a16="http://schemas.microsoft.com/office/drawing/2014/main" val="2977274347"/>
                    </a:ext>
                  </a:extLst>
                </a:gridCol>
                <a:gridCol w="2781808">
                  <a:extLst>
                    <a:ext uri="{9D8B030D-6E8A-4147-A177-3AD203B41FA5}">
                      <a16:colId xmlns:a16="http://schemas.microsoft.com/office/drawing/2014/main" val="1984313093"/>
                    </a:ext>
                  </a:extLst>
                </a:gridCol>
              </a:tblGrid>
              <a:tr h="361950">
                <a:tc gridSpan="2">
                  <a:txBody>
                    <a:bodyPr/>
                    <a:lstStyle/>
                    <a:p>
                      <a:pPr algn="ctr" fontAlgn="base"/>
                      <a:r>
                        <a:rPr lang="en-GB" sz="1200">
                          <a:effectLst/>
                          <a:latin typeface="Arial" panose="020B0604020202020204" pitchFamily="34" charset="0"/>
                          <a:cs typeface="Arial" panose="020B0604020202020204" pitchFamily="34" charset="0"/>
                        </a:rPr>
                        <a:t>Data Record      ​</a:t>
                      </a:r>
                      <a:endParaRPr lang="en-GB" sz="1600" b="1">
                        <a:solidFill>
                          <a:srgbClr val="FFFFFF"/>
                        </a:solidFill>
                        <a:effectLst/>
                        <a:latin typeface="Arial" panose="020B0604020202020204" pitchFamily="34" charset="0"/>
                        <a:cs typeface="Arial" panose="020B0604020202020204" pitchFamily="34" charset="0"/>
                      </a:endParaRPr>
                    </a:p>
                  </a:txBody>
                  <a:tcPr anchor="b"/>
                </a:tc>
                <a:tc hMerge="1">
                  <a:txBody>
                    <a:bodyPr/>
                    <a:lstStyle/>
                    <a:p>
                      <a:endParaRPr lang="en-GB"/>
                    </a:p>
                  </a:txBody>
                  <a:tcPr/>
                </a:tc>
                <a:tc>
                  <a:txBody>
                    <a:bodyPr/>
                    <a:lstStyle/>
                    <a:p>
                      <a:pPr algn="ctr" fontAlgn="base"/>
                      <a:r>
                        <a:rPr lang="en-GB" sz="1200">
                          <a:effectLst/>
                          <a:latin typeface="Arial" panose="020B0604020202020204" pitchFamily="34" charset="0"/>
                          <a:cs typeface="Arial" panose="020B0604020202020204" pitchFamily="34" charset="0"/>
                        </a:rPr>
                        <a:t>Customer 1​</a:t>
                      </a:r>
                      <a:endParaRPr lang="en-GB" sz="1600" b="1">
                        <a:solidFill>
                          <a:srgbClr val="FFFFFF"/>
                        </a:solidFill>
                        <a:effectLst/>
                        <a:latin typeface="Arial" panose="020B0604020202020204" pitchFamily="34" charset="0"/>
                        <a:cs typeface="Arial" panose="020B0604020202020204" pitchFamily="34" charset="0"/>
                      </a:endParaRPr>
                    </a:p>
                  </a:txBody>
                  <a:tcPr anchor="ctr"/>
                </a:tc>
                <a:tc>
                  <a:txBody>
                    <a:bodyPr/>
                    <a:lstStyle/>
                    <a:p>
                      <a:pPr lvl="0" algn="ctr">
                        <a:buNone/>
                      </a:pPr>
                      <a:r>
                        <a:rPr lang="en-GB" sz="1200">
                          <a:effectLst/>
                          <a:latin typeface="Arial" panose="020B0604020202020204" pitchFamily="34" charset="0"/>
                          <a:cs typeface="Arial" panose="020B0604020202020204" pitchFamily="34" charset="0"/>
                        </a:rPr>
                        <a:t>Customer 2</a:t>
                      </a:r>
                      <a:endParaRPr lang="en-US" sz="1600">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Customer 3</a:t>
                      </a:r>
                    </a:p>
                  </a:txBody>
                  <a:tcPr anchor="ctr"/>
                </a:tc>
                <a:tc>
                  <a:txBody>
                    <a:bodyPr/>
                    <a:lstStyle/>
                    <a:p>
                      <a:pPr algn="ctr" fontAlgn="base"/>
                      <a:r>
                        <a:rPr lang="en-GB" sz="1200">
                          <a:effectLst/>
                          <a:latin typeface="Arial" panose="020B0604020202020204" pitchFamily="34" charset="0"/>
                          <a:cs typeface="Arial" panose="020B0604020202020204" pitchFamily="34" charset="0"/>
                        </a:rPr>
                        <a:t>Customer 4</a:t>
                      </a:r>
                    </a:p>
                  </a:txBody>
                  <a:tcPr anchor="ctr"/>
                </a:tc>
                <a:tc>
                  <a:txBody>
                    <a:bodyPr/>
                    <a:lstStyle/>
                    <a:p>
                      <a:pPr algn="ctr" fontAlgn="base"/>
                      <a:r>
                        <a:rPr lang="en-GB" sz="1200">
                          <a:effectLst/>
                          <a:latin typeface="Arial" panose="020B0604020202020204" pitchFamily="34" charset="0"/>
                          <a:cs typeface="Arial" panose="020B0604020202020204" pitchFamily="34" charset="0"/>
                        </a:rPr>
                        <a:t>Customer 5​</a:t>
                      </a:r>
                      <a:endParaRPr lang="en-GB" sz="1600" b="1">
                        <a:solidFill>
                          <a:srgbClr val="FFFFFF"/>
                        </a:solidFill>
                        <a:effectLst/>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Additional info​</a:t>
                      </a:r>
                      <a:endParaRPr lang="en-GB" sz="1600" b="1">
                        <a:solidFill>
                          <a:srgbClr val="FFFFFF"/>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717162283"/>
                  </a:ext>
                </a:extLst>
              </a:tr>
              <a:tr h="361950">
                <a:tc>
                  <a:txBody>
                    <a:bodyPr/>
                    <a:lstStyle/>
                    <a:p>
                      <a:pPr fontAlgn="base"/>
                      <a:r>
                        <a:rPr lang="en-GB" sz="1200">
                          <a:effectLst/>
                          <a:latin typeface="Arial" panose="020B0604020202020204" pitchFamily="34" charset="0"/>
                          <a:cs typeface="Arial" panose="020B0604020202020204" pitchFamily="34" charset="0"/>
                        </a:rPr>
                        <a:t>Data item 1​</a:t>
                      </a:r>
                      <a:endParaRPr lang="en-GB" sz="1600">
                        <a:solidFill>
                          <a:srgbClr val="201E2E"/>
                        </a:solidFill>
                        <a:effectLst/>
                        <a:latin typeface="Arial" panose="020B0604020202020204" pitchFamily="34" charset="0"/>
                        <a:cs typeface="Arial" panose="020B0604020202020204" pitchFamily="34" charset="0"/>
                      </a:endParaRPr>
                    </a:p>
                  </a:txBody>
                  <a:tcPr anchor="ctr"/>
                </a:tc>
                <a:tc>
                  <a:txBody>
                    <a:bodyPr/>
                    <a:lstStyle/>
                    <a:p>
                      <a:pPr fontAlgn="base"/>
                      <a:r>
                        <a:rPr lang="en-GB" sz="1200">
                          <a:effectLst/>
                          <a:latin typeface="Arial" panose="020B0604020202020204" pitchFamily="34" charset="0"/>
                          <a:cs typeface="Arial" panose="020B0604020202020204" pitchFamily="34" charset="0"/>
                        </a:rPr>
                        <a:t>Address​</a:t>
                      </a:r>
                      <a:endParaRPr lang="en-GB" sz="1600">
                        <a:solidFill>
                          <a:srgbClr val="201E2E"/>
                        </a:solidFill>
                        <a:effectLst/>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P​ersonal</a:t>
                      </a:r>
                      <a:endParaRPr lang="en-GB" sz="1600">
                        <a:solidFill>
                          <a:srgbClr val="201E2E"/>
                        </a:solidFill>
                        <a:effectLst/>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P​ersonal</a:t>
                      </a:r>
                      <a:endParaRPr lang="en-GB" sz="1600">
                        <a:solidFill>
                          <a:srgbClr val="201E2E"/>
                        </a:solidFill>
                        <a:effectLst/>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P​ersonal</a:t>
                      </a:r>
                      <a:endParaRPr lang="en-GB" sz="1600">
                        <a:solidFill>
                          <a:srgbClr val="201E2E"/>
                        </a:solidFill>
                        <a:effectLst/>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P​ersonal</a:t>
                      </a:r>
                      <a:endParaRPr lang="en-GB" sz="1600">
                        <a:solidFill>
                          <a:srgbClr val="201E2E"/>
                        </a:solidFill>
                        <a:effectLst/>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P​ersonal</a:t>
                      </a:r>
                      <a:endParaRPr lang="en-GB" sz="1600">
                        <a:solidFill>
                          <a:srgbClr val="201E2E"/>
                        </a:solidFill>
                        <a:effectLst/>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Personal because location info is GDPR​</a:t>
                      </a:r>
                      <a:endParaRPr lang="en-GB" sz="1600">
                        <a:solidFill>
                          <a:srgbClr val="201E2E"/>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616294648"/>
                  </a:ext>
                </a:extLst>
              </a:tr>
              <a:tr h="361950">
                <a:tc>
                  <a:txBody>
                    <a:bodyPr/>
                    <a:lstStyle/>
                    <a:p>
                      <a:pPr fontAlgn="base"/>
                      <a:r>
                        <a:rPr lang="en-GB" sz="1200">
                          <a:effectLst/>
                          <a:latin typeface="Arial" panose="020B0604020202020204" pitchFamily="34" charset="0"/>
                          <a:cs typeface="Arial" panose="020B0604020202020204" pitchFamily="34" charset="0"/>
                        </a:rPr>
                        <a:t>Data item 2​</a:t>
                      </a:r>
                      <a:endParaRPr lang="en-GB" sz="1600">
                        <a:solidFill>
                          <a:srgbClr val="201E2E"/>
                        </a:solidFill>
                        <a:effectLst/>
                        <a:latin typeface="Arial" panose="020B0604020202020204" pitchFamily="34" charset="0"/>
                        <a:cs typeface="Arial" panose="020B0604020202020204" pitchFamily="34" charset="0"/>
                      </a:endParaRPr>
                    </a:p>
                  </a:txBody>
                  <a:tcPr anchor="ctr"/>
                </a:tc>
                <a:tc>
                  <a:txBody>
                    <a:bodyPr/>
                    <a:lstStyle/>
                    <a:p>
                      <a:pPr fontAlgn="base"/>
                      <a:r>
                        <a:rPr lang="en-GB" sz="1200">
                          <a:effectLst/>
                          <a:latin typeface="Arial" panose="020B0604020202020204" pitchFamily="34" charset="0"/>
                          <a:cs typeface="Arial" panose="020B0604020202020204" pitchFamily="34" charset="0"/>
                        </a:rPr>
                        <a:t>Supplier​</a:t>
                      </a:r>
                      <a:endParaRPr lang="en-GB" sz="1600">
                        <a:solidFill>
                          <a:srgbClr val="201E2E"/>
                        </a:solidFill>
                        <a:effectLst/>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Conditionally Open​</a:t>
                      </a:r>
                      <a:endParaRPr lang="en-GB" sz="1600">
                        <a:solidFill>
                          <a:srgbClr val="201E2E"/>
                        </a:solidFill>
                        <a:effectLst/>
                        <a:latin typeface="Arial" panose="020B0604020202020204" pitchFamily="34" charset="0"/>
                        <a:cs typeface="Arial" panose="020B0604020202020204" pitchFamily="34" charset="0"/>
                      </a:endParaRPr>
                    </a:p>
                  </a:txBody>
                  <a:tcPr anchor="ct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Conditionally Open </a:t>
                      </a:r>
                      <a:endParaRPr lang="en-US" sz="1600">
                        <a:latin typeface="Arial" panose="020B0604020202020204" pitchFamily="34" charset="0"/>
                        <a:cs typeface="Arial" panose="020B0604020202020204" pitchFamily="34" charset="0"/>
                      </a:endParaRPr>
                    </a:p>
                  </a:txBody>
                  <a:tcPr anchor="ct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Conditionally Open </a:t>
                      </a:r>
                      <a:endParaRPr lang="en-US" sz="1600">
                        <a:latin typeface="Arial" panose="020B0604020202020204" pitchFamily="34" charset="0"/>
                        <a:cs typeface="Arial" panose="020B0604020202020204" pitchFamily="34" charset="0"/>
                      </a:endParaRPr>
                    </a:p>
                  </a:txBody>
                  <a:tcPr anchor="ct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Conditionally Open </a:t>
                      </a:r>
                      <a:endParaRPr lang="en-US" sz="1600">
                        <a:latin typeface="Arial" panose="020B0604020202020204" pitchFamily="34" charset="0"/>
                        <a:cs typeface="Arial" panose="020B0604020202020204" pitchFamily="34" charset="0"/>
                      </a:endParaRPr>
                    </a:p>
                  </a:txBody>
                  <a:tcPr anchor="ct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Conditionally Open </a:t>
                      </a:r>
                      <a:endParaRPr lang="en-US" sz="1600">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Conditionally Open because could be used to target marketing to change supplier​</a:t>
                      </a:r>
                      <a:endParaRPr lang="en-GB" sz="1600">
                        <a:solidFill>
                          <a:srgbClr val="201E2E"/>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622970459"/>
                  </a:ext>
                </a:extLst>
              </a:tr>
              <a:tr h="361950">
                <a:tc>
                  <a:txBody>
                    <a:bodyPr/>
                    <a:lstStyle/>
                    <a:p>
                      <a:pPr fontAlgn="base"/>
                      <a:r>
                        <a:rPr lang="en-GB" sz="1200">
                          <a:effectLst/>
                          <a:latin typeface="Arial" panose="020B0604020202020204" pitchFamily="34" charset="0"/>
                          <a:cs typeface="Arial" panose="020B0604020202020204" pitchFamily="34" charset="0"/>
                        </a:rPr>
                        <a:t>Data item 3​</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fontAlgn="base"/>
                      <a:r>
                        <a:rPr lang="en-GB" sz="1200">
                          <a:effectLst/>
                          <a:latin typeface="Arial" panose="020B0604020202020204" pitchFamily="34" charset="0"/>
                          <a:cs typeface="Arial" panose="020B0604020202020204" pitchFamily="34" charset="0"/>
                        </a:rPr>
                        <a:t>Install date​</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algn="ctr" fontAlgn="base"/>
                      <a:r>
                        <a:rPr lang="en-GB" sz="1200">
                          <a:effectLst/>
                          <a:latin typeface="Arial" panose="020B0604020202020204" pitchFamily="34" charset="0"/>
                          <a:cs typeface="Arial" panose="020B0604020202020204" pitchFamily="34" charset="0"/>
                        </a:rPr>
                        <a:t>Always Open​</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algn="ctr" fontAlgn="base"/>
                      <a:r>
                        <a:rPr lang="en-GB" sz="1200">
                          <a:effectLst/>
                          <a:latin typeface="Arial" panose="020B0604020202020204" pitchFamily="34" charset="0"/>
                          <a:cs typeface="Arial" panose="020B0604020202020204" pitchFamily="34" charset="0"/>
                        </a:rPr>
                        <a:t>Always Open because it is a date ​</a:t>
                      </a:r>
                      <a:endParaRPr lang="en-GB" sz="1600">
                        <a:solidFill>
                          <a:srgbClr val="201E2E"/>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57370599"/>
                  </a:ext>
                </a:extLst>
              </a:tr>
              <a:tr h="361950">
                <a:tc>
                  <a:txBody>
                    <a:bodyPr/>
                    <a:lstStyle/>
                    <a:p>
                      <a:pPr fontAlgn="base"/>
                      <a:r>
                        <a:rPr lang="en-GB" sz="1200">
                          <a:effectLst/>
                          <a:latin typeface="Arial" panose="020B0604020202020204" pitchFamily="34" charset="0"/>
                          <a:cs typeface="Arial" panose="020B0604020202020204" pitchFamily="34" charset="0"/>
                        </a:rPr>
                        <a:t>Data item 4​</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fontAlgn="base"/>
                      <a:r>
                        <a:rPr lang="en-GB" sz="1200">
                          <a:effectLst/>
                          <a:latin typeface="Arial" panose="020B0604020202020204" pitchFamily="34" charset="0"/>
                          <a:cs typeface="Arial" panose="020B0604020202020204" pitchFamily="34" charset="0"/>
                        </a:rPr>
                        <a:t>Annual Quantity​</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a:t>
                      </a: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algn="ctr" fontAlgn="base"/>
                      <a:r>
                        <a:rPr lang="en-GB" sz="1200">
                          <a:effectLst/>
                          <a:latin typeface="Arial" panose="020B0604020202020204" pitchFamily="34" charset="0"/>
                          <a:cs typeface="Arial" panose="020B0604020202020204" pitchFamily="34" charset="0"/>
                        </a:rPr>
                        <a:t>Always Open because it is a value​</a:t>
                      </a:r>
                      <a:endParaRPr lang="en-GB" sz="1600">
                        <a:solidFill>
                          <a:srgbClr val="201E2E"/>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81529159"/>
                  </a:ext>
                </a:extLst>
              </a:tr>
            </a:tbl>
          </a:graphicData>
        </a:graphic>
      </p:graphicFrame>
    </p:spTree>
    <p:extLst>
      <p:ext uri="{BB962C8B-B14F-4D97-AF65-F5344CB8AC3E}">
        <p14:creationId xmlns:p14="http://schemas.microsoft.com/office/powerpoint/2010/main" val="1249291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DDE96-45D0-E41A-CC21-958E80576763}"/>
              </a:ext>
            </a:extLst>
          </p:cNvPr>
          <p:cNvSpPr>
            <a:spLocks noGrp="1"/>
          </p:cNvSpPr>
          <p:nvPr>
            <p:ph type="title"/>
          </p:nvPr>
        </p:nvSpPr>
        <p:spPr/>
        <p:txBody>
          <a:bodyPr/>
          <a:lstStyle/>
          <a:p>
            <a:r>
              <a:rPr lang="en-GB" err="1">
                <a:latin typeface="Roboto"/>
                <a:ea typeface="Roboto"/>
                <a:cs typeface="Roboto"/>
              </a:rPr>
              <a:t>HOw</a:t>
            </a:r>
            <a:r>
              <a:rPr lang="en-GB">
                <a:latin typeface="Roboto"/>
                <a:ea typeface="Roboto"/>
                <a:cs typeface="Roboto"/>
              </a:rPr>
              <a:t> it could work</a:t>
            </a:r>
            <a:endParaRPr lang="en-GB"/>
          </a:p>
        </p:txBody>
      </p:sp>
      <p:graphicFrame>
        <p:nvGraphicFramePr>
          <p:cNvPr id="359" name="Diagram 358">
            <a:extLst>
              <a:ext uri="{FF2B5EF4-FFF2-40B4-BE49-F238E27FC236}">
                <a16:creationId xmlns:a16="http://schemas.microsoft.com/office/drawing/2014/main" id="{0DF5AC9E-532E-6403-F47F-7F1C7162BBA1}"/>
              </a:ext>
            </a:extLst>
          </p:cNvPr>
          <p:cNvGraphicFramePr/>
          <p:nvPr>
            <p:extLst>
              <p:ext uri="{D42A27DB-BD31-4B8C-83A1-F6EECF244321}">
                <p14:modId xmlns:p14="http://schemas.microsoft.com/office/powerpoint/2010/main" val="3929956163"/>
              </p:ext>
            </p:extLst>
          </p:nvPr>
        </p:nvGraphicFramePr>
        <p:xfrm>
          <a:off x="-70555" y="1162754"/>
          <a:ext cx="11091332" cy="12022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269" name="Round Diagonal Corner of Rectangle 99">
            <a:extLst>
              <a:ext uri="{FF2B5EF4-FFF2-40B4-BE49-F238E27FC236}">
                <a16:creationId xmlns:a16="http://schemas.microsoft.com/office/drawing/2014/main" id="{65E40D84-FFB7-B235-4296-5CB7068818B2}"/>
              </a:ext>
            </a:extLst>
          </p:cNvPr>
          <p:cNvSpPr/>
          <p:nvPr/>
        </p:nvSpPr>
        <p:spPr>
          <a:xfrm>
            <a:off x="712123" y="2512066"/>
            <a:ext cx="1942809" cy="321086"/>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600" b="1">
                <a:latin typeface="Arial" panose="020B0604020202020204" pitchFamily="34" charset="0"/>
                <a:cs typeface="Arial" panose="020B0604020202020204" pitchFamily="34" charset="0"/>
              </a:rPr>
              <a:t>Example Request</a:t>
            </a:r>
          </a:p>
        </p:txBody>
      </p:sp>
      <p:sp>
        <p:nvSpPr>
          <p:cNvPr id="5271" name="Round Diagonal Corner of Rectangle 8">
            <a:extLst>
              <a:ext uri="{FF2B5EF4-FFF2-40B4-BE49-F238E27FC236}">
                <a16:creationId xmlns:a16="http://schemas.microsoft.com/office/drawing/2014/main" id="{CD2D11C3-E2E7-2C01-F937-6D1B449C3136}"/>
              </a:ext>
            </a:extLst>
          </p:cNvPr>
          <p:cNvSpPr/>
          <p:nvPr/>
        </p:nvSpPr>
        <p:spPr>
          <a:xfrm>
            <a:off x="2756728" y="2512066"/>
            <a:ext cx="8850171" cy="321086"/>
          </a:xfrm>
          <a:prstGeom prst="round2Diag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600">
                <a:solidFill>
                  <a:schemeClr val="tx1"/>
                </a:solidFill>
                <a:latin typeface="Arial" panose="020B0604020202020204" pitchFamily="34" charset="0"/>
                <a:cs typeface="Arial" panose="020B0604020202020204" pitchFamily="34" charset="0"/>
              </a:rPr>
              <a:t>I want access to data item 2, no purpose given</a:t>
            </a:r>
          </a:p>
        </p:txBody>
      </p:sp>
      <p:sp>
        <p:nvSpPr>
          <p:cNvPr id="5273" name="Rectangle 5272">
            <a:extLst>
              <a:ext uri="{FF2B5EF4-FFF2-40B4-BE49-F238E27FC236}">
                <a16:creationId xmlns:a16="http://schemas.microsoft.com/office/drawing/2014/main" id="{854CB9CF-B332-F789-E0D4-C41ED708DB27}"/>
              </a:ext>
            </a:extLst>
          </p:cNvPr>
          <p:cNvSpPr/>
          <p:nvPr/>
        </p:nvSpPr>
        <p:spPr>
          <a:xfrm>
            <a:off x="683901" y="5450492"/>
            <a:ext cx="1942809" cy="2223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400" b="1">
                <a:latin typeface="Arial" panose="020B0604020202020204" pitchFamily="34" charset="0"/>
                <a:cs typeface="Arial" panose="020B0604020202020204" pitchFamily="34" charset="0"/>
              </a:rPr>
              <a:t>OUTCOME</a:t>
            </a:r>
          </a:p>
        </p:txBody>
      </p:sp>
      <p:sp>
        <p:nvSpPr>
          <p:cNvPr id="5275" name="Rectangle 5274">
            <a:extLst>
              <a:ext uri="{FF2B5EF4-FFF2-40B4-BE49-F238E27FC236}">
                <a16:creationId xmlns:a16="http://schemas.microsoft.com/office/drawing/2014/main" id="{6B328A2D-1E8A-E862-7B2E-AF87B292C9CE}"/>
              </a:ext>
            </a:extLst>
          </p:cNvPr>
          <p:cNvSpPr/>
          <p:nvPr/>
        </p:nvSpPr>
        <p:spPr>
          <a:xfrm>
            <a:off x="712123" y="5831069"/>
            <a:ext cx="1942809" cy="52472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200" b="1">
                <a:solidFill>
                  <a:schemeClr val="tx1"/>
                </a:solidFill>
                <a:latin typeface="Arial" panose="020B0604020202020204" pitchFamily="34" charset="0"/>
                <a:cs typeface="Arial" panose="020B0604020202020204" pitchFamily="34" charset="0"/>
              </a:rPr>
              <a:t>Assessment Required</a:t>
            </a:r>
            <a:endParaRPr lang="en-US" sz="1600">
              <a:solidFill>
                <a:schemeClr val="tx1"/>
              </a:solidFill>
              <a:latin typeface="Arial" panose="020B0604020202020204" pitchFamily="34" charset="0"/>
              <a:cs typeface="Arial" panose="020B0604020202020204" pitchFamily="34" charset="0"/>
            </a:endParaRPr>
          </a:p>
        </p:txBody>
      </p:sp>
      <p:sp>
        <p:nvSpPr>
          <p:cNvPr id="5277" name="Rectangle 5276">
            <a:extLst>
              <a:ext uri="{FF2B5EF4-FFF2-40B4-BE49-F238E27FC236}">
                <a16:creationId xmlns:a16="http://schemas.microsoft.com/office/drawing/2014/main" id="{6A3C91AE-0C49-B41E-8BBC-232B8D326552}"/>
              </a:ext>
            </a:extLst>
          </p:cNvPr>
          <p:cNvSpPr/>
          <p:nvPr/>
        </p:nvSpPr>
        <p:spPr>
          <a:xfrm>
            <a:off x="2762532" y="5450492"/>
            <a:ext cx="8867201" cy="2223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400" b="1">
                <a:latin typeface="Arial" panose="020B0604020202020204" pitchFamily="34" charset="0"/>
                <a:cs typeface="Arial" panose="020B0604020202020204" pitchFamily="34" charset="0"/>
              </a:rPr>
              <a:t>WHY?</a:t>
            </a:r>
          </a:p>
        </p:txBody>
      </p:sp>
      <p:sp>
        <p:nvSpPr>
          <p:cNvPr id="5279" name="Rectangle 5278">
            <a:extLst>
              <a:ext uri="{FF2B5EF4-FFF2-40B4-BE49-F238E27FC236}">
                <a16:creationId xmlns:a16="http://schemas.microsoft.com/office/drawing/2014/main" id="{B3F6066F-EE7E-B032-629B-6C20BF667739}"/>
              </a:ext>
            </a:extLst>
          </p:cNvPr>
          <p:cNvSpPr/>
          <p:nvPr/>
        </p:nvSpPr>
        <p:spPr>
          <a:xfrm>
            <a:off x="2762532" y="5832388"/>
            <a:ext cx="8867201" cy="5234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1400" u="none" strike="noStrike">
                <a:solidFill>
                  <a:schemeClr val="tx1"/>
                </a:solidFill>
                <a:effectLst/>
                <a:latin typeface="Arial" panose="020B0604020202020204" pitchFamily="34" charset="0"/>
                <a:ea typeface="+mn-lt"/>
                <a:cs typeface="Arial" panose="020B0604020202020204" pitchFamily="34" charset="0"/>
              </a:rPr>
              <a:t>The data items requested, when combined together will lead to more insights of customers directly, as well as the ability to establish market share or direct marketing when viewed across all data records.</a:t>
            </a:r>
            <a:r>
              <a:rPr lang="en-GB" sz="1400">
                <a:solidFill>
                  <a:schemeClr val="tx1"/>
                </a:solidFill>
                <a:latin typeface="Arial" panose="020B0604020202020204" pitchFamily="34" charset="0"/>
                <a:ea typeface="+mn-lt"/>
                <a:cs typeface="Arial" panose="020B0604020202020204" pitchFamily="34" charset="0"/>
              </a:rPr>
              <a:t> </a:t>
            </a:r>
            <a:endParaRPr lang="en-US" sz="1400">
              <a:latin typeface="Arial" panose="020B0604020202020204" pitchFamily="34" charset="0"/>
              <a:cs typeface="Arial" panose="020B0604020202020204" pitchFamily="34" charset="0"/>
            </a:endParaRPr>
          </a:p>
        </p:txBody>
      </p:sp>
      <p:graphicFrame>
        <p:nvGraphicFramePr>
          <p:cNvPr id="5281" name="Table 5280">
            <a:extLst>
              <a:ext uri="{FF2B5EF4-FFF2-40B4-BE49-F238E27FC236}">
                <a16:creationId xmlns:a16="http://schemas.microsoft.com/office/drawing/2014/main" id="{A88F756C-6258-9B3A-0757-91D36938363A}"/>
              </a:ext>
            </a:extLst>
          </p:cNvPr>
          <p:cNvGraphicFramePr>
            <a:graphicFrameLocks noGrp="1"/>
          </p:cNvGraphicFramePr>
          <p:nvPr>
            <p:extLst>
              <p:ext uri="{D42A27DB-BD31-4B8C-83A1-F6EECF244321}">
                <p14:modId xmlns:p14="http://schemas.microsoft.com/office/powerpoint/2010/main" val="2821558115"/>
              </p:ext>
            </p:extLst>
          </p:nvPr>
        </p:nvGraphicFramePr>
        <p:xfrm>
          <a:off x="395111" y="2991555"/>
          <a:ext cx="11362223" cy="2183130"/>
        </p:xfrm>
        <a:graphic>
          <a:graphicData uri="http://schemas.openxmlformats.org/drawingml/2006/table">
            <a:tbl>
              <a:tblPr firstRow="1" bandRow="1">
                <a:tableStyleId>{F5AB1C69-6EDB-4FF4-983F-18BD219EF322}</a:tableStyleId>
              </a:tblPr>
              <a:tblGrid>
                <a:gridCol w="1058333">
                  <a:extLst>
                    <a:ext uri="{9D8B030D-6E8A-4147-A177-3AD203B41FA5}">
                      <a16:colId xmlns:a16="http://schemas.microsoft.com/office/drawing/2014/main" val="4174015836"/>
                    </a:ext>
                  </a:extLst>
                </a:gridCol>
                <a:gridCol w="1397000">
                  <a:extLst>
                    <a:ext uri="{9D8B030D-6E8A-4147-A177-3AD203B41FA5}">
                      <a16:colId xmlns:a16="http://schemas.microsoft.com/office/drawing/2014/main" val="1701456054"/>
                    </a:ext>
                  </a:extLst>
                </a:gridCol>
                <a:gridCol w="1199442">
                  <a:extLst>
                    <a:ext uri="{9D8B030D-6E8A-4147-A177-3AD203B41FA5}">
                      <a16:colId xmlns:a16="http://schemas.microsoft.com/office/drawing/2014/main" val="2581730337"/>
                    </a:ext>
                  </a:extLst>
                </a:gridCol>
                <a:gridCol w="1215371">
                  <a:extLst>
                    <a:ext uri="{9D8B030D-6E8A-4147-A177-3AD203B41FA5}">
                      <a16:colId xmlns:a16="http://schemas.microsoft.com/office/drawing/2014/main" val="1156399125"/>
                    </a:ext>
                  </a:extLst>
                </a:gridCol>
                <a:gridCol w="1219811">
                  <a:extLst>
                    <a:ext uri="{9D8B030D-6E8A-4147-A177-3AD203B41FA5}">
                      <a16:colId xmlns:a16="http://schemas.microsoft.com/office/drawing/2014/main" val="1470810834"/>
                    </a:ext>
                  </a:extLst>
                </a:gridCol>
                <a:gridCol w="1288100">
                  <a:extLst>
                    <a:ext uri="{9D8B030D-6E8A-4147-A177-3AD203B41FA5}">
                      <a16:colId xmlns:a16="http://schemas.microsoft.com/office/drawing/2014/main" val="1485816233"/>
                    </a:ext>
                  </a:extLst>
                </a:gridCol>
                <a:gridCol w="1202358">
                  <a:extLst>
                    <a:ext uri="{9D8B030D-6E8A-4147-A177-3AD203B41FA5}">
                      <a16:colId xmlns:a16="http://schemas.microsoft.com/office/drawing/2014/main" val="2977274347"/>
                    </a:ext>
                  </a:extLst>
                </a:gridCol>
                <a:gridCol w="2781808">
                  <a:extLst>
                    <a:ext uri="{9D8B030D-6E8A-4147-A177-3AD203B41FA5}">
                      <a16:colId xmlns:a16="http://schemas.microsoft.com/office/drawing/2014/main" val="1984313093"/>
                    </a:ext>
                  </a:extLst>
                </a:gridCol>
              </a:tblGrid>
              <a:tr h="361950">
                <a:tc gridSpan="2">
                  <a:txBody>
                    <a:bodyPr/>
                    <a:lstStyle/>
                    <a:p>
                      <a:pPr algn="ctr" fontAlgn="base"/>
                      <a:r>
                        <a:rPr lang="en-GB" sz="1200">
                          <a:effectLst/>
                          <a:latin typeface="Arial" panose="020B0604020202020204" pitchFamily="34" charset="0"/>
                          <a:cs typeface="Arial" panose="020B0604020202020204" pitchFamily="34" charset="0"/>
                        </a:rPr>
                        <a:t>Data Record      ​</a:t>
                      </a:r>
                      <a:endParaRPr lang="en-GB" sz="1600" b="1">
                        <a:solidFill>
                          <a:srgbClr val="FFFFFF"/>
                        </a:solidFill>
                        <a:effectLst/>
                        <a:latin typeface="Arial" panose="020B0604020202020204" pitchFamily="34" charset="0"/>
                        <a:cs typeface="Arial" panose="020B0604020202020204" pitchFamily="34" charset="0"/>
                      </a:endParaRPr>
                    </a:p>
                  </a:txBody>
                  <a:tcPr anchor="b"/>
                </a:tc>
                <a:tc hMerge="1">
                  <a:txBody>
                    <a:bodyPr/>
                    <a:lstStyle/>
                    <a:p>
                      <a:endParaRPr lang="en-GB"/>
                    </a:p>
                  </a:txBody>
                  <a:tcPr/>
                </a:tc>
                <a:tc>
                  <a:txBody>
                    <a:bodyPr/>
                    <a:lstStyle/>
                    <a:p>
                      <a:pPr algn="ctr" fontAlgn="base"/>
                      <a:r>
                        <a:rPr lang="en-GB" sz="1200">
                          <a:effectLst/>
                          <a:latin typeface="Arial" panose="020B0604020202020204" pitchFamily="34" charset="0"/>
                          <a:cs typeface="Arial" panose="020B0604020202020204" pitchFamily="34" charset="0"/>
                        </a:rPr>
                        <a:t>Customer 1​</a:t>
                      </a:r>
                      <a:endParaRPr lang="en-GB" sz="1600" b="1">
                        <a:solidFill>
                          <a:srgbClr val="FFFFFF"/>
                        </a:solidFill>
                        <a:effectLst/>
                        <a:latin typeface="Arial" panose="020B0604020202020204" pitchFamily="34" charset="0"/>
                        <a:cs typeface="Arial" panose="020B0604020202020204" pitchFamily="34" charset="0"/>
                      </a:endParaRPr>
                    </a:p>
                  </a:txBody>
                  <a:tcPr anchor="ctr"/>
                </a:tc>
                <a:tc>
                  <a:txBody>
                    <a:bodyPr/>
                    <a:lstStyle/>
                    <a:p>
                      <a:pPr lvl="0" algn="ctr">
                        <a:buNone/>
                      </a:pPr>
                      <a:r>
                        <a:rPr lang="en-GB" sz="1200">
                          <a:effectLst/>
                          <a:latin typeface="Arial" panose="020B0604020202020204" pitchFamily="34" charset="0"/>
                          <a:cs typeface="Arial" panose="020B0604020202020204" pitchFamily="34" charset="0"/>
                        </a:rPr>
                        <a:t>Customer 2</a:t>
                      </a:r>
                      <a:endParaRPr lang="en-US" sz="1600">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Customer 3</a:t>
                      </a:r>
                    </a:p>
                  </a:txBody>
                  <a:tcPr anchor="ctr"/>
                </a:tc>
                <a:tc>
                  <a:txBody>
                    <a:bodyPr/>
                    <a:lstStyle/>
                    <a:p>
                      <a:pPr algn="ctr" fontAlgn="base"/>
                      <a:r>
                        <a:rPr lang="en-GB" sz="1200">
                          <a:effectLst/>
                          <a:latin typeface="Arial" panose="020B0604020202020204" pitchFamily="34" charset="0"/>
                          <a:cs typeface="Arial" panose="020B0604020202020204" pitchFamily="34" charset="0"/>
                        </a:rPr>
                        <a:t>Customer 4</a:t>
                      </a:r>
                    </a:p>
                  </a:txBody>
                  <a:tcPr anchor="ctr"/>
                </a:tc>
                <a:tc>
                  <a:txBody>
                    <a:bodyPr/>
                    <a:lstStyle/>
                    <a:p>
                      <a:pPr algn="ctr" fontAlgn="base"/>
                      <a:r>
                        <a:rPr lang="en-GB" sz="1200">
                          <a:effectLst/>
                          <a:latin typeface="Arial" panose="020B0604020202020204" pitchFamily="34" charset="0"/>
                          <a:cs typeface="Arial" panose="020B0604020202020204" pitchFamily="34" charset="0"/>
                        </a:rPr>
                        <a:t>Customer 5​</a:t>
                      </a:r>
                      <a:endParaRPr lang="en-GB" sz="1600" b="1">
                        <a:solidFill>
                          <a:srgbClr val="FFFFFF"/>
                        </a:solidFill>
                        <a:effectLst/>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Additional info​</a:t>
                      </a:r>
                      <a:endParaRPr lang="en-GB" sz="1600" b="1">
                        <a:solidFill>
                          <a:srgbClr val="FFFFFF"/>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717162283"/>
                  </a:ext>
                </a:extLst>
              </a:tr>
              <a:tr h="361950">
                <a:tc>
                  <a:txBody>
                    <a:bodyPr/>
                    <a:lstStyle/>
                    <a:p>
                      <a:pPr algn="l" fontAlgn="base"/>
                      <a:r>
                        <a:rPr lang="en-GB" sz="1200">
                          <a:effectLst/>
                          <a:latin typeface="Arial" panose="020B0604020202020204" pitchFamily="34" charset="0"/>
                          <a:cs typeface="Arial" panose="020B0604020202020204" pitchFamily="34" charset="0"/>
                        </a:rPr>
                        <a:t>Data item 1​</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40000"/>
                        <a:lumOff val="60000"/>
                      </a:schemeClr>
                    </a:solidFill>
                  </a:tcPr>
                </a:tc>
                <a:tc>
                  <a:txBody>
                    <a:bodyPr/>
                    <a:lstStyle/>
                    <a:p>
                      <a:pPr algn="l" fontAlgn="base"/>
                      <a:r>
                        <a:rPr lang="en-GB" sz="1200">
                          <a:effectLst/>
                          <a:latin typeface="Arial" panose="020B0604020202020204" pitchFamily="34" charset="0"/>
                          <a:cs typeface="Arial" panose="020B0604020202020204" pitchFamily="34" charset="0"/>
                        </a:rPr>
                        <a:t>Address​</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40000"/>
                        <a:lumOff val="60000"/>
                      </a:schemeClr>
                    </a:solidFill>
                  </a:tcPr>
                </a:tc>
                <a:tc>
                  <a:txBody>
                    <a:bodyPr/>
                    <a:lstStyle/>
                    <a:p>
                      <a:pPr algn="ctr" fontAlgn="base"/>
                      <a:r>
                        <a:rPr lang="en-GB" sz="1200">
                          <a:effectLst/>
                          <a:latin typeface="Arial" panose="020B0604020202020204" pitchFamily="34" charset="0"/>
                          <a:cs typeface="Arial" panose="020B0604020202020204" pitchFamily="34" charset="0"/>
                        </a:rPr>
                        <a:t>P​ersonal</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40000"/>
                        <a:lumOff val="60000"/>
                      </a:schemeClr>
                    </a:solidFill>
                  </a:tcPr>
                </a:tc>
                <a:tc>
                  <a:txBody>
                    <a:bodyPr/>
                    <a:lstStyle/>
                    <a:p>
                      <a:pPr algn="ctr" fontAlgn="base"/>
                      <a:r>
                        <a:rPr lang="en-GB" sz="1200">
                          <a:effectLst/>
                          <a:latin typeface="Arial" panose="020B0604020202020204" pitchFamily="34" charset="0"/>
                          <a:cs typeface="Arial" panose="020B0604020202020204" pitchFamily="34" charset="0"/>
                        </a:rPr>
                        <a:t>P​ersonal</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40000"/>
                        <a:lumOff val="60000"/>
                      </a:schemeClr>
                    </a:solidFill>
                  </a:tcPr>
                </a:tc>
                <a:tc>
                  <a:txBody>
                    <a:bodyPr/>
                    <a:lstStyle/>
                    <a:p>
                      <a:pPr algn="ctr" fontAlgn="base"/>
                      <a:r>
                        <a:rPr lang="en-GB" sz="1200">
                          <a:effectLst/>
                          <a:latin typeface="Arial" panose="020B0604020202020204" pitchFamily="34" charset="0"/>
                          <a:cs typeface="Arial" panose="020B0604020202020204" pitchFamily="34" charset="0"/>
                        </a:rPr>
                        <a:t>P​ersonal</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40000"/>
                        <a:lumOff val="60000"/>
                      </a:schemeClr>
                    </a:solidFill>
                  </a:tcPr>
                </a:tc>
                <a:tc>
                  <a:txBody>
                    <a:bodyPr/>
                    <a:lstStyle/>
                    <a:p>
                      <a:pPr algn="ctr" fontAlgn="base"/>
                      <a:r>
                        <a:rPr lang="en-GB" sz="1200">
                          <a:effectLst/>
                          <a:latin typeface="Arial" panose="020B0604020202020204" pitchFamily="34" charset="0"/>
                          <a:cs typeface="Arial" panose="020B0604020202020204" pitchFamily="34" charset="0"/>
                        </a:rPr>
                        <a:t>P​ersonal</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40000"/>
                        <a:lumOff val="60000"/>
                      </a:schemeClr>
                    </a:solidFill>
                  </a:tcPr>
                </a:tc>
                <a:tc>
                  <a:txBody>
                    <a:bodyPr/>
                    <a:lstStyle/>
                    <a:p>
                      <a:pPr algn="ctr" fontAlgn="base"/>
                      <a:r>
                        <a:rPr lang="en-GB" sz="1200">
                          <a:effectLst/>
                          <a:latin typeface="Arial" panose="020B0604020202020204" pitchFamily="34" charset="0"/>
                          <a:cs typeface="Arial" panose="020B0604020202020204" pitchFamily="34" charset="0"/>
                        </a:rPr>
                        <a:t>P​ersonal</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40000"/>
                        <a:lumOff val="60000"/>
                      </a:schemeClr>
                    </a:solidFill>
                  </a:tcPr>
                </a:tc>
                <a:tc>
                  <a:txBody>
                    <a:bodyPr/>
                    <a:lstStyle/>
                    <a:p>
                      <a:pPr algn="ctr" fontAlgn="base"/>
                      <a:r>
                        <a:rPr lang="en-GB" sz="1200">
                          <a:effectLst/>
                          <a:latin typeface="Arial" panose="020B0604020202020204" pitchFamily="34" charset="0"/>
                          <a:cs typeface="Arial" panose="020B0604020202020204" pitchFamily="34" charset="0"/>
                        </a:rPr>
                        <a:t>Personal because location info is GDPR​</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40000"/>
                        <a:lumOff val="60000"/>
                      </a:schemeClr>
                    </a:solidFill>
                  </a:tcPr>
                </a:tc>
                <a:extLst>
                  <a:ext uri="{0D108BD9-81ED-4DB2-BD59-A6C34878D82A}">
                    <a16:rowId xmlns:a16="http://schemas.microsoft.com/office/drawing/2014/main" val="3616294648"/>
                  </a:ext>
                </a:extLst>
              </a:tr>
              <a:tr h="361950">
                <a:tc>
                  <a:txBody>
                    <a:bodyPr/>
                    <a:lstStyle/>
                    <a:p>
                      <a:pPr algn="l" fontAlgn="base"/>
                      <a:r>
                        <a:rPr lang="en-GB" sz="1200">
                          <a:effectLst/>
                          <a:latin typeface="Arial" panose="020B0604020202020204" pitchFamily="34" charset="0"/>
                          <a:cs typeface="Arial" panose="020B0604020202020204" pitchFamily="34" charset="0"/>
                        </a:rPr>
                        <a:t>Data item 2​</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algn="l" fontAlgn="base"/>
                      <a:r>
                        <a:rPr lang="en-GB" sz="1200">
                          <a:effectLst/>
                          <a:latin typeface="Arial" panose="020B0604020202020204" pitchFamily="34" charset="0"/>
                          <a:cs typeface="Arial" panose="020B0604020202020204" pitchFamily="34" charset="0"/>
                        </a:rPr>
                        <a:t>Supplier​</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algn="ctr" fontAlgn="base"/>
                      <a:r>
                        <a:rPr lang="en-GB" sz="1200">
                          <a:effectLst/>
                          <a:latin typeface="Arial" panose="020B0604020202020204" pitchFamily="34" charset="0"/>
                          <a:cs typeface="Arial" panose="020B0604020202020204" pitchFamily="34" charset="0"/>
                        </a:rPr>
                        <a:t>Conditionally Open​</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Conditionally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Conditionally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Conditionally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Conditionally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algn="ctr" fontAlgn="base"/>
                      <a:r>
                        <a:rPr lang="en-GB" sz="1200">
                          <a:effectLst/>
                          <a:latin typeface="Arial" panose="020B0604020202020204" pitchFamily="34" charset="0"/>
                          <a:cs typeface="Arial" panose="020B0604020202020204" pitchFamily="34" charset="0"/>
                        </a:rPr>
                        <a:t>Conditionally Open because could be used to target marketing to change supplier​</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20000"/>
                        <a:lumOff val="80000"/>
                      </a:schemeClr>
                    </a:solidFill>
                  </a:tcPr>
                </a:tc>
                <a:extLst>
                  <a:ext uri="{0D108BD9-81ED-4DB2-BD59-A6C34878D82A}">
                    <a16:rowId xmlns:a16="http://schemas.microsoft.com/office/drawing/2014/main" val="3622970459"/>
                  </a:ext>
                </a:extLst>
              </a:tr>
              <a:tr h="361950">
                <a:tc>
                  <a:txBody>
                    <a:bodyPr/>
                    <a:lstStyle/>
                    <a:p>
                      <a:pPr marL="0" algn="l" defTabSz="914400" rtl="0" eaLnBrk="1" fontAlgn="base" latinLnBrk="0" hangingPunct="1"/>
                      <a:r>
                        <a:rPr lang="en-GB" sz="1200" kern="1200">
                          <a:solidFill>
                            <a:schemeClr val="dk1"/>
                          </a:solidFill>
                          <a:effectLst/>
                          <a:latin typeface="Arial" panose="020B0604020202020204" pitchFamily="34" charset="0"/>
                          <a:ea typeface="+mn-ea"/>
                          <a:cs typeface="Arial" panose="020B0604020202020204" pitchFamily="34" charset="0"/>
                        </a:rPr>
                        <a:t>Data item 3​</a:t>
                      </a:r>
                    </a:p>
                  </a:txBody>
                  <a:tcPr anchor="ctr">
                    <a:solidFill>
                      <a:srgbClr val="FFC000"/>
                    </a:solidFill>
                  </a:tcPr>
                </a:tc>
                <a:tc>
                  <a:txBody>
                    <a:bodyPr/>
                    <a:lstStyle/>
                    <a:p>
                      <a:pPr marL="0" algn="l" defTabSz="914400" rtl="0" eaLnBrk="1" fontAlgn="base" latinLnBrk="0" hangingPunct="1"/>
                      <a:r>
                        <a:rPr lang="en-GB" sz="1200" kern="1200">
                          <a:solidFill>
                            <a:schemeClr val="dk1"/>
                          </a:solidFill>
                          <a:effectLst/>
                          <a:latin typeface="Arial" panose="020B0604020202020204" pitchFamily="34" charset="0"/>
                          <a:ea typeface="+mn-ea"/>
                          <a:cs typeface="Arial" panose="020B0604020202020204" pitchFamily="34" charset="0"/>
                        </a:rPr>
                        <a:t>Install date​</a:t>
                      </a:r>
                    </a:p>
                  </a:txBody>
                  <a:tcPr anchor="ctr">
                    <a:solidFill>
                      <a:srgbClr val="FFC000"/>
                    </a:solidFill>
                  </a:tcPr>
                </a:tc>
                <a:tc>
                  <a:txBody>
                    <a:bodyPr/>
                    <a:lstStyle/>
                    <a:p>
                      <a:pPr marL="0" algn="ctr" defTabSz="914400" rtl="0" eaLnBrk="1" fontAlgn="base" latinLnBrk="0" hangingPunct="1"/>
                      <a:r>
                        <a:rPr lang="en-GB" sz="1200" kern="1200">
                          <a:solidFill>
                            <a:schemeClr val="dk1"/>
                          </a:solidFill>
                          <a:effectLst/>
                          <a:latin typeface="Arial" panose="020B0604020202020204" pitchFamily="34" charset="0"/>
                          <a:ea typeface="+mn-ea"/>
                          <a:cs typeface="Arial" panose="020B0604020202020204" pitchFamily="34" charset="0"/>
                        </a:rPr>
                        <a:t>Always Open​</a:t>
                      </a:r>
                    </a:p>
                  </a:txBody>
                  <a:tcPr anchor="ctr">
                    <a:solidFill>
                      <a:srgbClr val="FFC000"/>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a:t>
                      </a:r>
                      <a:endParaRPr lang="en-US" sz="1200" kern="1200">
                        <a:solidFill>
                          <a:schemeClr val="dk1"/>
                        </a:solidFill>
                        <a:effectLst/>
                        <a:latin typeface="Arial" panose="020B0604020202020204" pitchFamily="34" charset="0"/>
                        <a:ea typeface="+mn-ea"/>
                        <a:cs typeface="Arial" panose="020B0604020202020204" pitchFamily="34" charset="0"/>
                      </a:endParaRPr>
                    </a:p>
                  </a:txBody>
                  <a:tcPr anchor="ctr">
                    <a:solidFill>
                      <a:srgbClr val="FFC000"/>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 </a:t>
                      </a:r>
                      <a:endParaRPr lang="en-US" sz="1200" kern="1200">
                        <a:solidFill>
                          <a:schemeClr val="dk1"/>
                        </a:solidFill>
                        <a:effectLst/>
                        <a:latin typeface="Arial" panose="020B0604020202020204" pitchFamily="34" charset="0"/>
                        <a:ea typeface="+mn-ea"/>
                        <a:cs typeface="Arial" panose="020B0604020202020204" pitchFamily="34" charset="0"/>
                      </a:endParaRPr>
                    </a:p>
                  </a:txBody>
                  <a:tcPr anchor="ctr">
                    <a:solidFill>
                      <a:srgbClr val="FFC000"/>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 </a:t>
                      </a:r>
                      <a:endParaRPr lang="en-US" sz="1200" kern="1200">
                        <a:solidFill>
                          <a:schemeClr val="dk1"/>
                        </a:solidFill>
                        <a:effectLst/>
                        <a:latin typeface="Arial" panose="020B0604020202020204" pitchFamily="34" charset="0"/>
                        <a:ea typeface="+mn-ea"/>
                        <a:cs typeface="Arial" panose="020B0604020202020204" pitchFamily="34" charset="0"/>
                      </a:endParaRPr>
                    </a:p>
                  </a:txBody>
                  <a:tcPr anchor="ctr">
                    <a:solidFill>
                      <a:srgbClr val="FFC000"/>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 </a:t>
                      </a:r>
                      <a:endParaRPr lang="en-US" sz="1200" kern="1200">
                        <a:solidFill>
                          <a:schemeClr val="dk1"/>
                        </a:solidFill>
                        <a:effectLst/>
                        <a:latin typeface="Arial" panose="020B0604020202020204" pitchFamily="34" charset="0"/>
                        <a:ea typeface="+mn-ea"/>
                        <a:cs typeface="Arial" panose="020B0604020202020204" pitchFamily="34" charset="0"/>
                      </a:endParaRPr>
                    </a:p>
                  </a:txBody>
                  <a:tcPr anchor="ctr">
                    <a:solidFill>
                      <a:srgbClr val="FFC000"/>
                    </a:solidFill>
                  </a:tcPr>
                </a:tc>
                <a:tc>
                  <a:txBody>
                    <a:bodyPr/>
                    <a:lstStyle/>
                    <a:p>
                      <a:pPr algn="ctr" fontAlgn="base"/>
                      <a:r>
                        <a:rPr lang="en-GB" sz="1200">
                          <a:effectLst/>
                          <a:latin typeface="Arial" panose="020B0604020202020204" pitchFamily="34" charset="0"/>
                          <a:cs typeface="Arial" panose="020B0604020202020204" pitchFamily="34" charset="0"/>
                        </a:rPr>
                        <a:t>Always Open because it is a date ​</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40000"/>
                        <a:lumOff val="60000"/>
                      </a:schemeClr>
                    </a:solidFill>
                  </a:tcPr>
                </a:tc>
                <a:extLst>
                  <a:ext uri="{0D108BD9-81ED-4DB2-BD59-A6C34878D82A}">
                    <a16:rowId xmlns:a16="http://schemas.microsoft.com/office/drawing/2014/main" val="57370599"/>
                  </a:ext>
                </a:extLst>
              </a:tr>
              <a:tr h="361950">
                <a:tc>
                  <a:txBody>
                    <a:bodyPr/>
                    <a:lstStyle/>
                    <a:p>
                      <a:pPr marL="0" algn="l" defTabSz="914400" rtl="0" eaLnBrk="1" fontAlgn="base" latinLnBrk="0" hangingPunct="1"/>
                      <a:r>
                        <a:rPr lang="en-GB" sz="1200" kern="1200">
                          <a:solidFill>
                            <a:schemeClr val="dk1"/>
                          </a:solidFill>
                          <a:effectLst/>
                          <a:latin typeface="Arial" panose="020B0604020202020204" pitchFamily="34" charset="0"/>
                          <a:ea typeface="+mn-ea"/>
                          <a:cs typeface="Arial" panose="020B0604020202020204" pitchFamily="34" charset="0"/>
                        </a:rPr>
                        <a:t>Data item 4​</a:t>
                      </a:r>
                    </a:p>
                  </a:txBody>
                  <a:tcPr anchor="ctr">
                    <a:solidFill>
                      <a:srgbClr val="FFC000"/>
                    </a:solidFill>
                  </a:tcPr>
                </a:tc>
                <a:tc>
                  <a:txBody>
                    <a:bodyPr/>
                    <a:lstStyle/>
                    <a:p>
                      <a:pPr marL="0" algn="l" defTabSz="914400" rtl="0" eaLnBrk="1" fontAlgn="base" latinLnBrk="0" hangingPunct="1"/>
                      <a:r>
                        <a:rPr lang="en-GB" sz="1200" kern="1200">
                          <a:solidFill>
                            <a:schemeClr val="dk1"/>
                          </a:solidFill>
                          <a:effectLst/>
                          <a:latin typeface="Arial" panose="020B0604020202020204" pitchFamily="34" charset="0"/>
                          <a:ea typeface="+mn-ea"/>
                          <a:cs typeface="Arial" panose="020B0604020202020204" pitchFamily="34" charset="0"/>
                        </a:rPr>
                        <a:t>Annual Quantity​</a:t>
                      </a:r>
                    </a:p>
                  </a:txBody>
                  <a:tcPr anchor="ctr">
                    <a:solidFill>
                      <a:srgbClr val="FFC000"/>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 </a:t>
                      </a:r>
                      <a:endParaRPr lang="en-US" sz="1200" kern="1200">
                        <a:solidFill>
                          <a:schemeClr val="dk1"/>
                        </a:solidFill>
                        <a:effectLst/>
                        <a:latin typeface="Arial" panose="020B0604020202020204" pitchFamily="34" charset="0"/>
                        <a:ea typeface="+mn-ea"/>
                        <a:cs typeface="Arial" panose="020B0604020202020204" pitchFamily="34" charset="0"/>
                      </a:endParaRPr>
                    </a:p>
                  </a:txBody>
                  <a:tcPr anchor="ctr">
                    <a:solidFill>
                      <a:srgbClr val="FFC000"/>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a:t>
                      </a:r>
                    </a:p>
                  </a:txBody>
                  <a:tcPr anchor="ctr">
                    <a:solidFill>
                      <a:srgbClr val="FFC000"/>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 </a:t>
                      </a:r>
                      <a:endParaRPr lang="en-US" sz="1200" kern="1200">
                        <a:solidFill>
                          <a:schemeClr val="dk1"/>
                        </a:solidFill>
                        <a:effectLst/>
                        <a:latin typeface="Arial" panose="020B0604020202020204" pitchFamily="34" charset="0"/>
                        <a:ea typeface="+mn-ea"/>
                        <a:cs typeface="Arial" panose="020B0604020202020204" pitchFamily="34" charset="0"/>
                      </a:endParaRPr>
                    </a:p>
                  </a:txBody>
                  <a:tcPr anchor="ctr">
                    <a:solidFill>
                      <a:srgbClr val="FFC000"/>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 </a:t>
                      </a:r>
                      <a:endParaRPr lang="en-US" sz="1200" kern="1200">
                        <a:solidFill>
                          <a:schemeClr val="dk1"/>
                        </a:solidFill>
                        <a:effectLst/>
                        <a:latin typeface="Arial" panose="020B0604020202020204" pitchFamily="34" charset="0"/>
                        <a:ea typeface="+mn-ea"/>
                        <a:cs typeface="Arial" panose="020B0604020202020204" pitchFamily="34" charset="0"/>
                      </a:endParaRPr>
                    </a:p>
                  </a:txBody>
                  <a:tcPr anchor="ctr">
                    <a:solidFill>
                      <a:srgbClr val="FFC000"/>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 </a:t>
                      </a:r>
                      <a:endParaRPr lang="en-US" sz="1200" kern="1200">
                        <a:solidFill>
                          <a:schemeClr val="dk1"/>
                        </a:solidFill>
                        <a:effectLst/>
                        <a:latin typeface="Arial" panose="020B0604020202020204" pitchFamily="34" charset="0"/>
                        <a:ea typeface="+mn-ea"/>
                        <a:cs typeface="Arial" panose="020B0604020202020204" pitchFamily="34" charset="0"/>
                      </a:endParaRPr>
                    </a:p>
                  </a:txBody>
                  <a:tcPr anchor="ctr">
                    <a:solidFill>
                      <a:srgbClr val="FFC000"/>
                    </a:solidFill>
                  </a:tcPr>
                </a:tc>
                <a:tc>
                  <a:txBody>
                    <a:bodyPr/>
                    <a:lstStyle/>
                    <a:p>
                      <a:pPr algn="ctr" fontAlgn="base"/>
                      <a:r>
                        <a:rPr lang="en-GB" sz="1200">
                          <a:effectLst/>
                          <a:latin typeface="Arial" panose="020B0604020202020204" pitchFamily="34" charset="0"/>
                          <a:cs typeface="Arial" panose="020B0604020202020204" pitchFamily="34" charset="0"/>
                        </a:rPr>
                        <a:t>Always Open because it is a value​</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20000"/>
                        <a:lumOff val="80000"/>
                      </a:schemeClr>
                    </a:solidFill>
                  </a:tcPr>
                </a:tc>
                <a:extLst>
                  <a:ext uri="{0D108BD9-81ED-4DB2-BD59-A6C34878D82A}">
                    <a16:rowId xmlns:a16="http://schemas.microsoft.com/office/drawing/2014/main" val="381529159"/>
                  </a:ext>
                </a:extLst>
              </a:tr>
            </a:tbl>
          </a:graphicData>
        </a:graphic>
      </p:graphicFrame>
    </p:spTree>
    <p:extLst>
      <p:ext uri="{BB962C8B-B14F-4D97-AF65-F5344CB8AC3E}">
        <p14:creationId xmlns:p14="http://schemas.microsoft.com/office/powerpoint/2010/main" val="236599032"/>
      </p:ext>
    </p:extLst>
  </p:cSld>
  <p:clrMapOvr>
    <a:masterClrMapping/>
  </p:clrMapOvr>
  <p:extLst>
    <p:ext uri="{6950BFC3-D8DA-4A85-94F7-54DA5524770B}">
      <p188:commentRel xmlns:p188="http://schemas.microsoft.com/office/powerpoint/2018/8/main" r:id="rId2"/>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DDE96-45D0-E41A-CC21-958E80576763}"/>
              </a:ext>
            </a:extLst>
          </p:cNvPr>
          <p:cNvSpPr>
            <a:spLocks noGrp="1"/>
          </p:cNvSpPr>
          <p:nvPr>
            <p:ph type="title"/>
          </p:nvPr>
        </p:nvSpPr>
        <p:spPr/>
        <p:txBody>
          <a:bodyPr/>
          <a:lstStyle/>
          <a:p>
            <a:r>
              <a:rPr lang="en-GB" err="1">
                <a:latin typeface="Roboto"/>
                <a:ea typeface="Roboto"/>
                <a:cs typeface="Roboto"/>
              </a:rPr>
              <a:t>HOw</a:t>
            </a:r>
            <a:r>
              <a:rPr lang="en-GB">
                <a:latin typeface="Roboto"/>
                <a:ea typeface="Roboto"/>
                <a:cs typeface="Roboto"/>
              </a:rPr>
              <a:t> it could work</a:t>
            </a:r>
            <a:endParaRPr lang="en-GB"/>
          </a:p>
        </p:txBody>
      </p:sp>
      <p:graphicFrame>
        <p:nvGraphicFramePr>
          <p:cNvPr id="359" name="Diagram 358">
            <a:extLst>
              <a:ext uri="{FF2B5EF4-FFF2-40B4-BE49-F238E27FC236}">
                <a16:creationId xmlns:a16="http://schemas.microsoft.com/office/drawing/2014/main" id="{0DF5AC9E-532E-6403-F47F-7F1C7162BBA1}"/>
              </a:ext>
            </a:extLst>
          </p:cNvPr>
          <p:cNvGraphicFramePr/>
          <p:nvPr>
            <p:extLst>
              <p:ext uri="{D42A27DB-BD31-4B8C-83A1-F6EECF244321}">
                <p14:modId xmlns:p14="http://schemas.microsoft.com/office/powerpoint/2010/main" val="684801549"/>
              </p:ext>
            </p:extLst>
          </p:nvPr>
        </p:nvGraphicFramePr>
        <p:xfrm>
          <a:off x="-70555" y="1162754"/>
          <a:ext cx="11091332" cy="12022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269" name="Round Diagonal Corner of Rectangle 99">
            <a:extLst>
              <a:ext uri="{FF2B5EF4-FFF2-40B4-BE49-F238E27FC236}">
                <a16:creationId xmlns:a16="http://schemas.microsoft.com/office/drawing/2014/main" id="{65E40D84-FFB7-B235-4296-5CB7068818B2}"/>
              </a:ext>
            </a:extLst>
          </p:cNvPr>
          <p:cNvSpPr/>
          <p:nvPr/>
        </p:nvSpPr>
        <p:spPr>
          <a:xfrm>
            <a:off x="712123" y="2512066"/>
            <a:ext cx="1942809" cy="321086"/>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600" b="1">
                <a:latin typeface="Arial" panose="020B0604020202020204" pitchFamily="34" charset="0"/>
                <a:cs typeface="Arial" panose="020B0604020202020204" pitchFamily="34" charset="0"/>
              </a:rPr>
              <a:t>Example Request</a:t>
            </a:r>
          </a:p>
        </p:txBody>
      </p:sp>
      <p:sp>
        <p:nvSpPr>
          <p:cNvPr id="5271" name="Round Diagonal Corner of Rectangle 8">
            <a:extLst>
              <a:ext uri="{FF2B5EF4-FFF2-40B4-BE49-F238E27FC236}">
                <a16:creationId xmlns:a16="http://schemas.microsoft.com/office/drawing/2014/main" id="{CD2D11C3-E2E7-2C01-F937-6D1B449C3136}"/>
              </a:ext>
            </a:extLst>
          </p:cNvPr>
          <p:cNvSpPr/>
          <p:nvPr/>
        </p:nvSpPr>
        <p:spPr>
          <a:xfrm>
            <a:off x="2756728" y="2512066"/>
            <a:ext cx="8850171" cy="321086"/>
          </a:xfrm>
          <a:prstGeom prst="round2Diag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600">
                <a:solidFill>
                  <a:schemeClr val="tx1"/>
                </a:solidFill>
                <a:latin typeface="Arial" panose="020B0604020202020204" pitchFamily="34" charset="0"/>
                <a:cs typeface="Arial" panose="020B0604020202020204" pitchFamily="34" charset="0"/>
              </a:rPr>
              <a:t>I want access to data item 2, no purpose given</a:t>
            </a:r>
          </a:p>
        </p:txBody>
      </p:sp>
      <p:sp>
        <p:nvSpPr>
          <p:cNvPr id="5273" name="Rectangle 5272">
            <a:extLst>
              <a:ext uri="{FF2B5EF4-FFF2-40B4-BE49-F238E27FC236}">
                <a16:creationId xmlns:a16="http://schemas.microsoft.com/office/drawing/2014/main" id="{854CB9CF-B332-F789-E0D4-C41ED708DB27}"/>
              </a:ext>
            </a:extLst>
          </p:cNvPr>
          <p:cNvSpPr/>
          <p:nvPr/>
        </p:nvSpPr>
        <p:spPr>
          <a:xfrm>
            <a:off x="683901" y="5450492"/>
            <a:ext cx="1942809" cy="2223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400" b="1">
                <a:latin typeface="Arial" panose="020B0604020202020204" pitchFamily="34" charset="0"/>
                <a:cs typeface="Arial" panose="020B0604020202020204" pitchFamily="34" charset="0"/>
              </a:rPr>
              <a:t>OUTCOME</a:t>
            </a:r>
          </a:p>
        </p:txBody>
      </p:sp>
      <p:sp>
        <p:nvSpPr>
          <p:cNvPr id="5275" name="Rectangle 5274">
            <a:extLst>
              <a:ext uri="{FF2B5EF4-FFF2-40B4-BE49-F238E27FC236}">
                <a16:creationId xmlns:a16="http://schemas.microsoft.com/office/drawing/2014/main" id="{6B328A2D-1E8A-E862-7B2E-AF87B292C9CE}"/>
              </a:ext>
            </a:extLst>
          </p:cNvPr>
          <p:cNvSpPr/>
          <p:nvPr/>
        </p:nvSpPr>
        <p:spPr>
          <a:xfrm>
            <a:off x="690352" y="5776641"/>
            <a:ext cx="1931924" cy="64446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400" b="1">
                <a:solidFill>
                  <a:schemeClr val="tx1"/>
                </a:solidFill>
                <a:latin typeface="Arial" panose="020B0604020202020204" pitchFamily="34" charset="0"/>
                <a:cs typeface="Arial" panose="020B0604020202020204" pitchFamily="34" charset="0"/>
              </a:rPr>
              <a:t>Assessment Required</a:t>
            </a:r>
            <a:endParaRPr lang="en-US">
              <a:solidFill>
                <a:schemeClr val="tx1"/>
              </a:solidFill>
              <a:latin typeface="Arial" panose="020B0604020202020204" pitchFamily="34" charset="0"/>
              <a:cs typeface="Arial" panose="020B0604020202020204" pitchFamily="34" charset="0"/>
            </a:endParaRPr>
          </a:p>
        </p:txBody>
      </p:sp>
      <p:sp>
        <p:nvSpPr>
          <p:cNvPr id="5277" name="Rectangle 5276">
            <a:extLst>
              <a:ext uri="{FF2B5EF4-FFF2-40B4-BE49-F238E27FC236}">
                <a16:creationId xmlns:a16="http://schemas.microsoft.com/office/drawing/2014/main" id="{6A3C91AE-0C49-B41E-8BBC-232B8D326552}"/>
              </a:ext>
            </a:extLst>
          </p:cNvPr>
          <p:cNvSpPr/>
          <p:nvPr/>
        </p:nvSpPr>
        <p:spPr>
          <a:xfrm>
            <a:off x="2762532" y="5450492"/>
            <a:ext cx="8867201" cy="2223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400" b="1">
                <a:latin typeface="Arial" panose="020B0604020202020204" pitchFamily="34" charset="0"/>
                <a:cs typeface="Arial" panose="020B0604020202020204" pitchFamily="34" charset="0"/>
              </a:rPr>
              <a:t>WHY?</a:t>
            </a:r>
          </a:p>
        </p:txBody>
      </p:sp>
      <p:sp>
        <p:nvSpPr>
          <p:cNvPr id="5279" name="Rectangle 5278">
            <a:extLst>
              <a:ext uri="{FF2B5EF4-FFF2-40B4-BE49-F238E27FC236}">
                <a16:creationId xmlns:a16="http://schemas.microsoft.com/office/drawing/2014/main" id="{B3F6066F-EE7E-B032-629B-6C20BF667739}"/>
              </a:ext>
            </a:extLst>
          </p:cNvPr>
          <p:cNvSpPr/>
          <p:nvPr/>
        </p:nvSpPr>
        <p:spPr>
          <a:xfrm>
            <a:off x="2762532" y="5777960"/>
            <a:ext cx="8856316" cy="6975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1400" u="none" strike="noStrike">
                <a:solidFill>
                  <a:schemeClr val="tx1"/>
                </a:solidFill>
                <a:effectLst/>
                <a:latin typeface="Arial" panose="020B0604020202020204" pitchFamily="34" charset="0"/>
                <a:ea typeface="+mn-lt"/>
                <a:cs typeface="Arial" panose="020B0604020202020204" pitchFamily="34" charset="0"/>
              </a:rPr>
              <a:t>The data items requested, </a:t>
            </a:r>
            <a:r>
              <a:rPr lang="en-GB" sz="1400">
                <a:solidFill>
                  <a:schemeClr val="tx1"/>
                </a:solidFill>
                <a:latin typeface="Arial" panose="020B0604020202020204" pitchFamily="34" charset="0"/>
                <a:ea typeface="+mn-lt"/>
                <a:cs typeface="Arial" panose="020B0604020202020204" pitchFamily="34" charset="0"/>
              </a:rPr>
              <a:t>contain personal data and will also</a:t>
            </a:r>
            <a:r>
              <a:rPr lang="en-GB" sz="1400" u="none" strike="noStrike">
                <a:solidFill>
                  <a:schemeClr val="tx1"/>
                </a:solidFill>
                <a:effectLst/>
                <a:latin typeface="Arial" panose="020B0604020202020204" pitchFamily="34" charset="0"/>
                <a:ea typeface="+mn-lt"/>
                <a:cs typeface="Arial" panose="020B0604020202020204" pitchFamily="34" charset="0"/>
              </a:rPr>
              <a:t> lead to more insights of customers directly, as well as the ability to establish market share or direct marketing when viewed across all data records.</a:t>
            </a:r>
            <a:r>
              <a:rPr lang="en-GB" sz="1400">
                <a:solidFill>
                  <a:schemeClr val="tx1"/>
                </a:solidFill>
                <a:latin typeface="Arial" panose="020B0604020202020204" pitchFamily="34" charset="0"/>
                <a:ea typeface="+mn-lt"/>
                <a:cs typeface="Arial" panose="020B0604020202020204" pitchFamily="34" charset="0"/>
              </a:rPr>
              <a:t> </a:t>
            </a:r>
            <a:endParaRPr lang="en-US" sz="1400">
              <a:solidFill>
                <a:schemeClr val="tx1"/>
              </a:solidFill>
              <a:latin typeface="Arial" panose="020B0604020202020204" pitchFamily="34" charset="0"/>
              <a:cs typeface="Arial" panose="020B0604020202020204" pitchFamily="34" charset="0"/>
            </a:endParaRPr>
          </a:p>
        </p:txBody>
      </p:sp>
      <p:graphicFrame>
        <p:nvGraphicFramePr>
          <p:cNvPr id="5281" name="Table 5280">
            <a:extLst>
              <a:ext uri="{FF2B5EF4-FFF2-40B4-BE49-F238E27FC236}">
                <a16:creationId xmlns:a16="http://schemas.microsoft.com/office/drawing/2014/main" id="{A88F756C-6258-9B3A-0757-91D36938363A}"/>
              </a:ext>
            </a:extLst>
          </p:cNvPr>
          <p:cNvGraphicFramePr>
            <a:graphicFrameLocks noGrp="1"/>
          </p:cNvGraphicFramePr>
          <p:nvPr>
            <p:extLst>
              <p:ext uri="{D42A27DB-BD31-4B8C-83A1-F6EECF244321}">
                <p14:modId xmlns:p14="http://schemas.microsoft.com/office/powerpoint/2010/main" val="3125465220"/>
              </p:ext>
            </p:extLst>
          </p:nvPr>
        </p:nvGraphicFramePr>
        <p:xfrm>
          <a:off x="395111" y="2991555"/>
          <a:ext cx="11362223" cy="2183130"/>
        </p:xfrm>
        <a:graphic>
          <a:graphicData uri="http://schemas.openxmlformats.org/drawingml/2006/table">
            <a:tbl>
              <a:tblPr firstRow="1" bandRow="1">
                <a:tableStyleId>{F5AB1C69-6EDB-4FF4-983F-18BD219EF322}</a:tableStyleId>
              </a:tblPr>
              <a:tblGrid>
                <a:gridCol w="1058333">
                  <a:extLst>
                    <a:ext uri="{9D8B030D-6E8A-4147-A177-3AD203B41FA5}">
                      <a16:colId xmlns:a16="http://schemas.microsoft.com/office/drawing/2014/main" val="4174015836"/>
                    </a:ext>
                  </a:extLst>
                </a:gridCol>
                <a:gridCol w="1397000">
                  <a:extLst>
                    <a:ext uri="{9D8B030D-6E8A-4147-A177-3AD203B41FA5}">
                      <a16:colId xmlns:a16="http://schemas.microsoft.com/office/drawing/2014/main" val="1701456054"/>
                    </a:ext>
                  </a:extLst>
                </a:gridCol>
                <a:gridCol w="1199442">
                  <a:extLst>
                    <a:ext uri="{9D8B030D-6E8A-4147-A177-3AD203B41FA5}">
                      <a16:colId xmlns:a16="http://schemas.microsoft.com/office/drawing/2014/main" val="2581730337"/>
                    </a:ext>
                  </a:extLst>
                </a:gridCol>
                <a:gridCol w="1215371">
                  <a:extLst>
                    <a:ext uri="{9D8B030D-6E8A-4147-A177-3AD203B41FA5}">
                      <a16:colId xmlns:a16="http://schemas.microsoft.com/office/drawing/2014/main" val="1156399125"/>
                    </a:ext>
                  </a:extLst>
                </a:gridCol>
                <a:gridCol w="1219811">
                  <a:extLst>
                    <a:ext uri="{9D8B030D-6E8A-4147-A177-3AD203B41FA5}">
                      <a16:colId xmlns:a16="http://schemas.microsoft.com/office/drawing/2014/main" val="1470810834"/>
                    </a:ext>
                  </a:extLst>
                </a:gridCol>
                <a:gridCol w="1288100">
                  <a:extLst>
                    <a:ext uri="{9D8B030D-6E8A-4147-A177-3AD203B41FA5}">
                      <a16:colId xmlns:a16="http://schemas.microsoft.com/office/drawing/2014/main" val="1485816233"/>
                    </a:ext>
                  </a:extLst>
                </a:gridCol>
                <a:gridCol w="1202358">
                  <a:extLst>
                    <a:ext uri="{9D8B030D-6E8A-4147-A177-3AD203B41FA5}">
                      <a16:colId xmlns:a16="http://schemas.microsoft.com/office/drawing/2014/main" val="2977274347"/>
                    </a:ext>
                  </a:extLst>
                </a:gridCol>
                <a:gridCol w="2781808">
                  <a:extLst>
                    <a:ext uri="{9D8B030D-6E8A-4147-A177-3AD203B41FA5}">
                      <a16:colId xmlns:a16="http://schemas.microsoft.com/office/drawing/2014/main" val="1984313093"/>
                    </a:ext>
                  </a:extLst>
                </a:gridCol>
              </a:tblGrid>
              <a:tr h="361950">
                <a:tc gridSpan="2">
                  <a:txBody>
                    <a:bodyPr/>
                    <a:lstStyle/>
                    <a:p>
                      <a:pPr algn="ctr" fontAlgn="base"/>
                      <a:r>
                        <a:rPr lang="en-GB" sz="1200">
                          <a:effectLst/>
                          <a:latin typeface="Arial" panose="020B0604020202020204" pitchFamily="34" charset="0"/>
                          <a:cs typeface="Arial" panose="020B0604020202020204" pitchFamily="34" charset="0"/>
                        </a:rPr>
                        <a:t>Data Record      ​</a:t>
                      </a:r>
                      <a:endParaRPr lang="en-GB" sz="1600" b="1">
                        <a:solidFill>
                          <a:srgbClr val="FFFFFF"/>
                        </a:solidFill>
                        <a:effectLst/>
                        <a:latin typeface="Arial" panose="020B0604020202020204" pitchFamily="34" charset="0"/>
                        <a:cs typeface="Arial" panose="020B0604020202020204" pitchFamily="34" charset="0"/>
                      </a:endParaRPr>
                    </a:p>
                  </a:txBody>
                  <a:tcPr anchor="b"/>
                </a:tc>
                <a:tc hMerge="1">
                  <a:txBody>
                    <a:bodyPr/>
                    <a:lstStyle/>
                    <a:p>
                      <a:endParaRPr lang="en-GB"/>
                    </a:p>
                  </a:txBody>
                  <a:tcPr/>
                </a:tc>
                <a:tc>
                  <a:txBody>
                    <a:bodyPr/>
                    <a:lstStyle/>
                    <a:p>
                      <a:pPr algn="ctr" fontAlgn="base"/>
                      <a:r>
                        <a:rPr lang="en-GB" sz="1200">
                          <a:effectLst/>
                          <a:latin typeface="Arial" panose="020B0604020202020204" pitchFamily="34" charset="0"/>
                          <a:cs typeface="Arial" panose="020B0604020202020204" pitchFamily="34" charset="0"/>
                        </a:rPr>
                        <a:t>Customer 1​</a:t>
                      </a:r>
                      <a:endParaRPr lang="en-GB" sz="1600" b="1">
                        <a:solidFill>
                          <a:srgbClr val="FFFFFF"/>
                        </a:solidFill>
                        <a:effectLst/>
                        <a:latin typeface="Arial" panose="020B0604020202020204" pitchFamily="34" charset="0"/>
                        <a:cs typeface="Arial" panose="020B0604020202020204" pitchFamily="34" charset="0"/>
                      </a:endParaRPr>
                    </a:p>
                  </a:txBody>
                  <a:tcPr anchor="ctr"/>
                </a:tc>
                <a:tc>
                  <a:txBody>
                    <a:bodyPr/>
                    <a:lstStyle/>
                    <a:p>
                      <a:pPr lvl="0" algn="ctr">
                        <a:buNone/>
                      </a:pPr>
                      <a:r>
                        <a:rPr lang="en-GB" sz="1200">
                          <a:effectLst/>
                          <a:latin typeface="Arial" panose="020B0604020202020204" pitchFamily="34" charset="0"/>
                          <a:cs typeface="Arial" panose="020B0604020202020204" pitchFamily="34" charset="0"/>
                        </a:rPr>
                        <a:t>Customer 2</a:t>
                      </a:r>
                      <a:endParaRPr lang="en-US" sz="1600">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Customer 3</a:t>
                      </a:r>
                    </a:p>
                  </a:txBody>
                  <a:tcPr anchor="ctr"/>
                </a:tc>
                <a:tc>
                  <a:txBody>
                    <a:bodyPr/>
                    <a:lstStyle/>
                    <a:p>
                      <a:pPr algn="ctr" fontAlgn="base"/>
                      <a:r>
                        <a:rPr lang="en-GB" sz="1200">
                          <a:effectLst/>
                          <a:latin typeface="Arial" panose="020B0604020202020204" pitchFamily="34" charset="0"/>
                          <a:cs typeface="Arial" panose="020B0604020202020204" pitchFamily="34" charset="0"/>
                        </a:rPr>
                        <a:t>Customer 4</a:t>
                      </a:r>
                    </a:p>
                  </a:txBody>
                  <a:tcPr anchor="ctr"/>
                </a:tc>
                <a:tc>
                  <a:txBody>
                    <a:bodyPr/>
                    <a:lstStyle/>
                    <a:p>
                      <a:pPr algn="ctr" fontAlgn="base"/>
                      <a:r>
                        <a:rPr lang="en-GB" sz="1200">
                          <a:effectLst/>
                          <a:latin typeface="Arial" panose="020B0604020202020204" pitchFamily="34" charset="0"/>
                          <a:cs typeface="Arial" panose="020B0604020202020204" pitchFamily="34" charset="0"/>
                        </a:rPr>
                        <a:t>Customer 5​</a:t>
                      </a:r>
                      <a:endParaRPr lang="en-GB" sz="1600" b="1">
                        <a:solidFill>
                          <a:srgbClr val="FFFFFF"/>
                        </a:solidFill>
                        <a:effectLst/>
                        <a:latin typeface="Arial" panose="020B0604020202020204" pitchFamily="34" charset="0"/>
                        <a:cs typeface="Arial" panose="020B0604020202020204" pitchFamily="34" charset="0"/>
                      </a:endParaRPr>
                    </a:p>
                  </a:txBody>
                  <a:tcPr anchor="ctr"/>
                </a:tc>
                <a:tc>
                  <a:txBody>
                    <a:bodyPr/>
                    <a:lstStyle/>
                    <a:p>
                      <a:pPr algn="ctr" fontAlgn="base"/>
                      <a:r>
                        <a:rPr lang="en-GB" sz="1200">
                          <a:effectLst/>
                          <a:latin typeface="Arial" panose="020B0604020202020204" pitchFamily="34" charset="0"/>
                          <a:cs typeface="Arial" panose="020B0604020202020204" pitchFamily="34" charset="0"/>
                        </a:rPr>
                        <a:t>Additional info​</a:t>
                      </a:r>
                      <a:endParaRPr lang="en-GB" sz="1600" b="1">
                        <a:solidFill>
                          <a:srgbClr val="FFFFFF"/>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717162283"/>
                  </a:ext>
                </a:extLst>
              </a:tr>
              <a:tr h="361950">
                <a:tc>
                  <a:txBody>
                    <a:bodyPr/>
                    <a:lstStyle/>
                    <a:p>
                      <a:pPr lvl="0">
                        <a:buNone/>
                      </a:pPr>
                      <a:r>
                        <a:rPr lang="en-GB" sz="1200">
                          <a:effectLst/>
                          <a:latin typeface="Arial" panose="020B0604020202020204" pitchFamily="34" charset="0"/>
                          <a:cs typeface="Arial" panose="020B0604020202020204" pitchFamily="34" charset="0"/>
                        </a:rPr>
                        <a:t>Data item 1​</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lvl="0">
                        <a:buNone/>
                      </a:pPr>
                      <a:r>
                        <a:rPr lang="en-GB" sz="1200">
                          <a:effectLst/>
                          <a:latin typeface="Arial" panose="020B0604020202020204" pitchFamily="34" charset="0"/>
                          <a:cs typeface="Arial" panose="020B0604020202020204" pitchFamily="34" charset="0"/>
                        </a:rPr>
                        <a:t>Address​</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a:effectLst/>
                          <a:latin typeface="Arial" panose="020B0604020202020204" pitchFamily="34" charset="0"/>
                          <a:cs typeface="Arial" panose="020B0604020202020204" pitchFamily="34" charset="0"/>
                        </a:rPr>
                        <a:t>P​</a:t>
                      </a:r>
                      <a:r>
                        <a:rPr lang="en-GB" sz="1200" err="1">
                          <a:effectLst/>
                          <a:latin typeface="Arial" panose="020B0604020202020204" pitchFamily="34" charset="0"/>
                          <a:cs typeface="Arial" panose="020B0604020202020204" pitchFamily="34" charset="0"/>
                        </a:rPr>
                        <a:t>ersonal</a:t>
                      </a:r>
                      <a:endParaRPr lang="en-GB" sz="1600" err="1">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a:effectLst/>
                          <a:latin typeface="Arial" panose="020B0604020202020204" pitchFamily="34" charset="0"/>
                          <a:cs typeface="Arial" panose="020B0604020202020204" pitchFamily="34" charset="0"/>
                        </a:rPr>
                        <a:t>P​</a:t>
                      </a:r>
                      <a:r>
                        <a:rPr lang="en-GB" sz="1200" err="1">
                          <a:effectLst/>
                          <a:latin typeface="Arial" panose="020B0604020202020204" pitchFamily="34" charset="0"/>
                          <a:cs typeface="Arial" panose="020B0604020202020204" pitchFamily="34" charset="0"/>
                        </a:rPr>
                        <a:t>ersonal</a:t>
                      </a:r>
                      <a:endParaRPr lang="en-GB" sz="1600" err="1">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a:effectLst/>
                          <a:latin typeface="Arial" panose="020B0604020202020204" pitchFamily="34" charset="0"/>
                          <a:cs typeface="Arial" panose="020B0604020202020204" pitchFamily="34" charset="0"/>
                        </a:rPr>
                        <a:t>P​</a:t>
                      </a:r>
                      <a:r>
                        <a:rPr lang="en-GB" sz="1200" err="1">
                          <a:effectLst/>
                          <a:latin typeface="Arial" panose="020B0604020202020204" pitchFamily="34" charset="0"/>
                          <a:cs typeface="Arial" panose="020B0604020202020204" pitchFamily="34" charset="0"/>
                        </a:rPr>
                        <a:t>ersonal</a:t>
                      </a:r>
                      <a:endParaRPr lang="en-GB" sz="1600" err="1">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a:effectLst/>
                          <a:latin typeface="Arial" panose="020B0604020202020204" pitchFamily="34" charset="0"/>
                          <a:cs typeface="Arial" panose="020B0604020202020204" pitchFamily="34" charset="0"/>
                        </a:rPr>
                        <a:t>P​</a:t>
                      </a:r>
                      <a:r>
                        <a:rPr lang="en-GB" sz="1200" err="1">
                          <a:effectLst/>
                          <a:latin typeface="Arial" panose="020B0604020202020204" pitchFamily="34" charset="0"/>
                          <a:cs typeface="Arial" panose="020B0604020202020204" pitchFamily="34" charset="0"/>
                        </a:rPr>
                        <a:t>ersonal</a:t>
                      </a:r>
                      <a:endParaRPr lang="en-GB" sz="1600" err="1">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a:effectLst/>
                          <a:latin typeface="Arial" panose="020B0604020202020204" pitchFamily="34" charset="0"/>
                          <a:cs typeface="Arial" panose="020B0604020202020204" pitchFamily="34" charset="0"/>
                        </a:rPr>
                        <a:t>P​</a:t>
                      </a:r>
                      <a:r>
                        <a:rPr lang="en-GB" sz="1200" err="1">
                          <a:effectLst/>
                          <a:latin typeface="Arial" panose="020B0604020202020204" pitchFamily="34" charset="0"/>
                          <a:cs typeface="Arial" panose="020B0604020202020204" pitchFamily="34" charset="0"/>
                        </a:rPr>
                        <a:t>ersonal</a:t>
                      </a:r>
                      <a:endParaRPr lang="en-GB" sz="1600" err="1">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algn="ctr" fontAlgn="base"/>
                      <a:r>
                        <a:rPr lang="en-GB" sz="1200">
                          <a:effectLst/>
                          <a:latin typeface="Arial" panose="020B0604020202020204" pitchFamily="34" charset="0"/>
                          <a:cs typeface="Arial" panose="020B0604020202020204" pitchFamily="34" charset="0"/>
                        </a:rPr>
                        <a:t>Personal because location info is GDPR​</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40000"/>
                        <a:lumOff val="60000"/>
                      </a:schemeClr>
                    </a:solidFill>
                  </a:tcPr>
                </a:tc>
                <a:extLst>
                  <a:ext uri="{0D108BD9-81ED-4DB2-BD59-A6C34878D82A}">
                    <a16:rowId xmlns:a16="http://schemas.microsoft.com/office/drawing/2014/main" val="3616294648"/>
                  </a:ext>
                </a:extLst>
              </a:tr>
              <a:tr h="361950">
                <a:tc>
                  <a:txBody>
                    <a:bodyPr/>
                    <a:lstStyle/>
                    <a:p>
                      <a:pPr lvl="0">
                        <a:buNone/>
                      </a:pPr>
                      <a:r>
                        <a:rPr lang="en-GB" sz="1200">
                          <a:effectLst/>
                          <a:latin typeface="Arial" panose="020B0604020202020204" pitchFamily="34" charset="0"/>
                          <a:cs typeface="Arial" panose="020B0604020202020204" pitchFamily="34" charset="0"/>
                        </a:rPr>
                        <a:t>Data item 2​</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lvl="0">
                        <a:buNone/>
                      </a:pPr>
                      <a:r>
                        <a:rPr lang="en-GB" sz="1200">
                          <a:effectLst/>
                          <a:latin typeface="Arial" panose="020B0604020202020204" pitchFamily="34" charset="0"/>
                          <a:cs typeface="Arial" panose="020B0604020202020204" pitchFamily="34" charset="0"/>
                        </a:rPr>
                        <a:t>Supplier​</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a:effectLst/>
                          <a:latin typeface="Arial" panose="020B0604020202020204" pitchFamily="34" charset="0"/>
                          <a:cs typeface="Arial" panose="020B0604020202020204" pitchFamily="34" charset="0"/>
                        </a:rPr>
                        <a:t>Conditionally Open​</a:t>
                      </a:r>
                      <a:endParaRPr lang="en-GB" sz="1600">
                        <a:solidFill>
                          <a:srgbClr val="201E2E"/>
                        </a:solidFill>
                        <a:effectLst/>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Conditionally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Conditionally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Conditionally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Conditionally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algn="ctr" fontAlgn="base"/>
                      <a:r>
                        <a:rPr lang="en-GB" sz="1200">
                          <a:effectLst/>
                          <a:latin typeface="Arial" panose="020B0604020202020204" pitchFamily="34" charset="0"/>
                          <a:cs typeface="Arial" panose="020B0604020202020204" pitchFamily="34" charset="0"/>
                        </a:rPr>
                        <a:t>Conditionally Open because could be used to target marketing to change supplier​</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20000"/>
                        <a:lumOff val="80000"/>
                      </a:schemeClr>
                    </a:solidFill>
                  </a:tcPr>
                </a:tc>
                <a:extLst>
                  <a:ext uri="{0D108BD9-81ED-4DB2-BD59-A6C34878D82A}">
                    <a16:rowId xmlns:a16="http://schemas.microsoft.com/office/drawing/2014/main" val="3622970459"/>
                  </a:ext>
                </a:extLst>
              </a:tr>
              <a:tr h="361950">
                <a:tc>
                  <a:txBody>
                    <a:bodyPr/>
                    <a:lstStyle/>
                    <a:p>
                      <a:pPr marL="0" lvl="0" algn="ctr" defTabSz="914400" rtl="0" eaLnBrk="1" fontAlgn="base" latinLnBrk="0" hangingPunct="1">
                        <a:buNone/>
                      </a:pPr>
                      <a:r>
                        <a:rPr lang="en-GB" sz="1200" kern="1200">
                          <a:solidFill>
                            <a:schemeClr val="dk1"/>
                          </a:solidFill>
                          <a:effectLst/>
                          <a:latin typeface="Arial" panose="020B0604020202020204" pitchFamily="34" charset="0"/>
                          <a:ea typeface="+mn-ea"/>
                          <a:cs typeface="Arial" panose="020B0604020202020204" pitchFamily="34" charset="0"/>
                        </a:rPr>
                        <a:t>Data item 3​</a:t>
                      </a:r>
                    </a:p>
                  </a:txBody>
                  <a:tcPr anchor="ctr">
                    <a:solidFill>
                      <a:schemeClr val="accent3">
                        <a:lumMod val="40000"/>
                        <a:lumOff val="60000"/>
                      </a:schemeClr>
                    </a:solidFill>
                  </a:tcPr>
                </a:tc>
                <a:tc>
                  <a:txBody>
                    <a:bodyPr/>
                    <a:lstStyle/>
                    <a:p>
                      <a:pPr marL="0" lvl="0" algn="l" defTabSz="914400" rtl="0" eaLnBrk="1" fontAlgn="base" latinLnBrk="0" hangingPunct="1">
                        <a:buNone/>
                      </a:pPr>
                      <a:r>
                        <a:rPr lang="en-GB" sz="1200" kern="1200">
                          <a:solidFill>
                            <a:schemeClr val="dk1"/>
                          </a:solidFill>
                          <a:effectLst/>
                          <a:latin typeface="Arial" panose="020B0604020202020204" pitchFamily="34" charset="0"/>
                          <a:ea typeface="+mn-ea"/>
                          <a:cs typeface="Arial" panose="020B0604020202020204" pitchFamily="34" charset="0"/>
                        </a:rPr>
                        <a:t>Install date​</a:t>
                      </a:r>
                    </a:p>
                  </a:txBody>
                  <a:tcPr anchor="ctr">
                    <a:solidFill>
                      <a:schemeClr val="accent3">
                        <a:lumMod val="40000"/>
                        <a:lumOff val="60000"/>
                      </a:schemeClr>
                    </a:solidFill>
                  </a:tcPr>
                </a:tc>
                <a:tc>
                  <a:txBody>
                    <a:bodyPr/>
                    <a:lstStyle/>
                    <a:p>
                      <a:pPr marL="0" lvl="0" algn="ctr" defTabSz="914400" rtl="0" eaLnBrk="1" fontAlgn="base" latinLnBrk="0" hangingPunct="1">
                        <a:buNone/>
                      </a:pPr>
                      <a:r>
                        <a:rPr lang="en-GB" sz="1200" kern="1200">
                          <a:solidFill>
                            <a:schemeClr val="dk1"/>
                          </a:solidFill>
                          <a:effectLst/>
                          <a:latin typeface="Arial" panose="020B0604020202020204" pitchFamily="34" charset="0"/>
                          <a:ea typeface="+mn-ea"/>
                          <a:cs typeface="Arial" panose="020B0604020202020204" pitchFamily="34" charset="0"/>
                        </a:rPr>
                        <a:t>Always Open​</a:t>
                      </a:r>
                    </a:p>
                  </a:txBody>
                  <a:tcPr anchor="ctr">
                    <a:solidFill>
                      <a:schemeClr val="accent3">
                        <a:lumMod val="40000"/>
                        <a:lumOff val="60000"/>
                      </a:schemeClr>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a:t>
                      </a:r>
                      <a:endParaRPr lang="en-US" sz="1200" kern="1200">
                        <a:solidFill>
                          <a:schemeClr val="dk1"/>
                        </a:solidFill>
                        <a:effectLst/>
                        <a:latin typeface="Arial" panose="020B0604020202020204" pitchFamily="34" charset="0"/>
                        <a:ea typeface="+mn-ea"/>
                        <a:cs typeface="Arial" panose="020B0604020202020204" pitchFamily="34" charset="0"/>
                      </a:endParaRPr>
                    </a:p>
                  </a:txBody>
                  <a:tcPr anchor="ctr">
                    <a:solidFill>
                      <a:schemeClr val="accent3">
                        <a:lumMod val="40000"/>
                        <a:lumOff val="60000"/>
                      </a:schemeClr>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 </a:t>
                      </a:r>
                      <a:endParaRPr lang="en-US" sz="1200" kern="1200">
                        <a:solidFill>
                          <a:schemeClr val="dk1"/>
                        </a:solidFill>
                        <a:effectLst/>
                        <a:latin typeface="Arial" panose="020B0604020202020204" pitchFamily="34" charset="0"/>
                        <a:ea typeface="+mn-ea"/>
                        <a:cs typeface="Arial" panose="020B0604020202020204" pitchFamily="34" charset="0"/>
                      </a:endParaRPr>
                    </a:p>
                  </a:txBody>
                  <a:tcPr anchor="ctr">
                    <a:solidFill>
                      <a:schemeClr val="accent3">
                        <a:lumMod val="40000"/>
                        <a:lumOff val="60000"/>
                      </a:schemeClr>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 </a:t>
                      </a:r>
                      <a:endParaRPr lang="en-US" sz="1200" kern="1200">
                        <a:solidFill>
                          <a:schemeClr val="dk1"/>
                        </a:solidFill>
                        <a:effectLst/>
                        <a:latin typeface="Arial" panose="020B0604020202020204" pitchFamily="34" charset="0"/>
                        <a:ea typeface="+mn-ea"/>
                        <a:cs typeface="Arial" panose="020B0604020202020204" pitchFamily="34" charset="0"/>
                      </a:endParaRPr>
                    </a:p>
                  </a:txBody>
                  <a:tcPr anchor="ctr">
                    <a:solidFill>
                      <a:schemeClr val="accent3">
                        <a:lumMod val="40000"/>
                        <a:lumOff val="60000"/>
                      </a:schemeClr>
                    </a:solidFill>
                  </a:tcPr>
                </a:tc>
                <a:tc>
                  <a:txBody>
                    <a:bodyPr/>
                    <a:lstStyle/>
                    <a:p>
                      <a:pPr marL="0" lvl="0" algn="ctr" defTabSz="914400" rtl="0" eaLnBrk="1" fontAlgn="base" latinLnBrk="0" hangingPunct="1">
                        <a:buNone/>
                      </a:pPr>
                      <a:r>
                        <a:rPr lang="en-GB" sz="1200" kern="1200" noProof="0">
                          <a:solidFill>
                            <a:schemeClr val="dk1"/>
                          </a:solidFill>
                          <a:effectLst/>
                          <a:latin typeface="Arial" panose="020B0604020202020204" pitchFamily="34" charset="0"/>
                          <a:ea typeface="+mn-ea"/>
                          <a:cs typeface="Arial" panose="020B0604020202020204" pitchFamily="34" charset="0"/>
                        </a:rPr>
                        <a:t>Always Open </a:t>
                      </a:r>
                      <a:endParaRPr lang="en-US" sz="1200" kern="1200">
                        <a:solidFill>
                          <a:schemeClr val="dk1"/>
                        </a:solidFill>
                        <a:effectLst/>
                        <a:latin typeface="Arial" panose="020B0604020202020204" pitchFamily="34" charset="0"/>
                        <a:ea typeface="+mn-ea"/>
                        <a:cs typeface="Arial" panose="020B0604020202020204" pitchFamily="34" charset="0"/>
                      </a:endParaRPr>
                    </a:p>
                  </a:txBody>
                  <a:tcPr anchor="ctr">
                    <a:solidFill>
                      <a:schemeClr val="accent3">
                        <a:lumMod val="40000"/>
                        <a:lumOff val="60000"/>
                      </a:schemeClr>
                    </a:solidFill>
                  </a:tcPr>
                </a:tc>
                <a:tc>
                  <a:txBody>
                    <a:bodyPr/>
                    <a:lstStyle/>
                    <a:p>
                      <a:pPr algn="ctr" fontAlgn="base"/>
                      <a:r>
                        <a:rPr lang="en-GB" sz="1200">
                          <a:effectLst/>
                          <a:latin typeface="Arial" panose="020B0604020202020204" pitchFamily="34" charset="0"/>
                          <a:cs typeface="Arial" panose="020B0604020202020204" pitchFamily="34" charset="0"/>
                        </a:rPr>
                        <a:t>Always Open because it is a date ​</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40000"/>
                        <a:lumOff val="60000"/>
                      </a:schemeClr>
                    </a:solidFill>
                  </a:tcPr>
                </a:tc>
                <a:extLst>
                  <a:ext uri="{0D108BD9-81ED-4DB2-BD59-A6C34878D82A}">
                    <a16:rowId xmlns:a16="http://schemas.microsoft.com/office/drawing/2014/main" val="57370599"/>
                  </a:ext>
                </a:extLst>
              </a:tr>
              <a:tr h="361950">
                <a:tc>
                  <a:txBody>
                    <a:bodyPr/>
                    <a:lstStyle/>
                    <a:p>
                      <a:pPr lvl="0" defTabSz="914400">
                        <a:buNone/>
                      </a:pPr>
                      <a:r>
                        <a:rPr lang="en-GB" sz="1200">
                          <a:effectLst/>
                          <a:latin typeface="Arial" panose="020B0604020202020204" pitchFamily="34" charset="0"/>
                          <a:cs typeface="Arial" panose="020B0604020202020204" pitchFamily="34" charset="0"/>
                        </a:rPr>
                        <a:t>Data item 4​</a:t>
                      </a:r>
                    </a:p>
                  </a:txBody>
                  <a:tcPr anchor="ctr">
                    <a:solidFill>
                      <a:srgbClr val="FFC000"/>
                    </a:solidFill>
                  </a:tcPr>
                </a:tc>
                <a:tc>
                  <a:txBody>
                    <a:bodyPr/>
                    <a:lstStyle/>
                    <a:p>
                      <a:pPr lvl="0" defTabSz="914400">
                        <a:buNone/>
                      </a:pPr>
                      <a:r>
                        <a:rPr lang="en-GB" sz="1200">
                          <a:effectLst/>
                          <a:latin typeface="Arial" panose="020B0604020202020204" pitchFamily="34" charset="0"/>
                          <a:cs typeface="Arial" panose="020B0604020202020204" pitchFamily="34" charset="0"/>
                        </a:rPr>
                        <a:t>Annual Quantity​</a:t>
                      </a: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defTabSz="914400">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a:t>
                      </a: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lvl="0" algn="ctr">
                        <a:buNone/>
                      </a:pPr>
                      <a:r>
                        <a:rPr lang="en-GB" sz="1200" b="0" i="0" u="none" strike="noStrike" noProof="0">
                          <a:solidFill>
                            <a:srgbClr val="000000"/>
                          </a:solidFill>
                          <a:effectLst/>
                          <a:latin typeface="Arial" panose="020B0604020202020204" pitchFamily="34" charset="0"/>
                          <a:cs typeface="Arial" panose="020B0604020202020204" pitchFamily="34" charset="0"/>
                        </a:rPr>
                        <a:t>Always Open </a:t>
                      </a:r>
                      <a:endParaRPr lang="en-US" sz="1600">
                        <a:latin typeface="Arial" panose="020B0604020202020204" pitchFamily="34" charset="0"/>
                        <a:cs typeface="Arial" panose="020B0604020202020204" pitchFamily="34" charset="0"/>
                      </a:endParaRPr>
                    </a:p>
                  </a:txBody>
                  <a:tcPr anchor="ctr">
                    <a:solidFill>
                      <a:srgbClr val="FFC000"/>
                    </a:solidFill>
                  </a:tcPr>
                </a:tc>
                <a:tc>
                  <a:txBody>
                    <a:bodyPr/>
                    <a:lstStyle/>
                    <a:p>
                      <a:pPr algn="ctr" fontAlgn="base"/>
                      <a:r>
                        <a:rPr lang="en-GB" sz="1200">
                          <a:effectLst/>
                          <a:latin typeface="Arial" panose="020B0604020202020204" pitchFamily="34" charset="0"/>
                          <a:cs typeface="Arial" panose="020B0604020202020204" pitchFamily="34" charset="0"/>
                        </a:rPr>
                        <a:t>Always Open because it is a value​</a:t>
                      </a:r>
                      <a:endParaRPr lang="en-GB" sz="1600">
                        <a:solidFill>
                          <a:srgbClr val="201E2E"/>
                        </a:solidFill>
                        <a:effectLst/>
                        <a:latin typeface="Arial" panose="020B0604020202020204" pitchFamily="34" charset="0"/>
                        <a:cs typeface="Arial" panose="020B0604020202020204" pitchFamily="34" charset="0"/>
                      </a:endParaRPr>
                    </a:p>
                  </a:txBody>
                  <a:tcPr anchor="ctr">
                    <a:solidFill>
                      <a:schemeClr val="accent3">
                        <a:lumMod val="20000"/>
                        <a:lumOff val="80000"/>
                      </a:schemeClr>
                    </a:solidFill>
                  </a:tcPr>
                </a:tc>
                <a:extLst>
                  <a:ext uri="{0D108BD9-81ED-4DB2-BD59-A6C34878D82A}">
                    <a16:rowId xmlns:a16="http://schemas.microsoft.com/office/drawing/2014/main" val="381529159"/>
                  </a:ext>
                </a:extLst>
              </a:tr>
            </a:tbl>
          </a:graphicData>
        </a:graphic>
      </p:graphicFrame>
    </p:spTree>
    <p:extLst>
      <p:ext uri="{BB962C8B-B14F-4D97-AF65-F5344CB8AC3E}">
        <p14:creationId xmlns:p14="http://schemas.microsoft.com/office/powerpoint/2010/main" val="3333946377"/>
      </p:ext>
    </p:extLst>
  </p:cSld>
  <p:clrMapOvr>
    <a:masterClrMapping/>
  </p:clrMapOvr>
  <p:extLst>
    <p:ext uri="{6950BFC3-D8DA-4A85-94F7-54DA5524770B}">
      <p188:commentRel xmlns:p188="http://schemas.microsoft.com/office/powerpoint/2018/8/main" r:id="rId2"/>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F7F29-01F5-BC09-3CA8-D18044F2E67D}"/>
              </a:ext>
            </a:extLst>
          </p:cNvPr>
          <p:cNvSpPr>
            <a:spLocks noGrp="1"/>
          </p:cNvSpPr>
          <p:nvPr>
            <p:ph type="title"/>
          </p:nvPr>
        </p:nvSpPr>
        <p:spPr>
          <a:xfrm>
            <a:off x="838200" y="365125"/>
            <a:ext cx="9046156" cy="660111"/>
          </a:xfrm>
        </p:spPr>
        <p:txBody>
          <a:bodyPr>
            <a:normAutofit/>
          </a:bodyPr>
          <a:lstStyle/>
          <a:p>
            <a:r>
              <a:rPr lang="en-GB">
                <a:latin typeface="Roboto"/>
                <a:ea typeface="Roboto"/>
                <a:cs typeface="Roboto"/>
              </a:rPr>
              <a:t>DEVELOPMENT OF THE CHANGE PROPOSAL</a:t>
            </a:r>
            <a:endParaRPr lang="en-GB">
              <a:cs typeface="Roboto"/>
            </a:endParaRPr>
          </a:p>
        </p:txBody>
      </p:sp>
      <p:sp>
        <p:nvSpPr>
          <p:cNvPr id="3" name="TextBox 2">
            <a:extLst>
              <a:ext uri="{FF2B5EF4-FFF2-40B4-BE49-F238E27FC236}">
                <a16:creationId xmlns:a16="http://schemas.microsoft.com/office/drawing/2014/main" id="{45E28A2E-995D-6F1E-DA82-CE0EFA647988}"/>
              </a:ext>
            </a:extLst>
          </p:cNvPr>
          <p:cNvSpPr txBox="1"/>
          <p:nvPr/>
        </p:nvSpPr>
        <p:spPr>
          <a:xfrm>
            <a:off x="679938" y="1312985"/>
            <a:ext cx="9026769"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Clr>
                <a:schemeClr val="accent3"/>
              </a:buClr>
              <a:buFont typeface="Arial"/>
              <a:buChar char="•"/>
            </a:pPr>
            <a:r>
              <a:rPr lang="en-GB" sz="2000">
                <a:latin typeface="Arial" panose="020B0604020202020204" pitchFamily="34" charset="0"/>
                <a:ea typeface="Roboto"/>
                <a:cs typeface="Arial" panose="020B0604020202020204" pitchFamily="34" charset="0"/>
              </a:rPr>
              <a:t>The Code Manager is looking at a potential implementation of this Change Proposal between </a:t>
            </a:r>
            <a:r>
              <a:rPr lang="en-GB" sz="2000" b="1">
                <a:latin typeface="Arial" panose="020B0604020202020204" pitchFamily="34" charset="0"/>
                <a:ea typeface="Roboto"/>
                <a:cs typeface="Arial" panose="020B0604020202020204" pitchFamily="34" charset="0"/>
              </a:rPr>
              <a:t>April – July 2024</a:t>
            </a:r>
            <a:r>
              <a:rPr lang="en-GB" sz="2000">
                <a:latin typeface="Arial" panose="020B0604020202020204" pitchFamily="34" charset="0"/>
                <a:ea typeface="Roboto"/>
                <a:cs typeface="Arial" panose="020B0604020202020204" pitchFamily="34" charset="0"/>
              </a:rPr>
              <a:t>.</a:t>
            </a:r>
          </a:p>
          <a:p>
            <a:pPr marL="342900" indent="-342900">
              <a:buFont typeface="Arial"/>
              <a:buChar char="•"/>
            </a:pPr>
            <a:endParaRPr lang="en-GB" sz="2000">
              <a:latin typeface="Arial" panose="020B0604020202020204" pitchFamily="34" charset="0"/>
              <a:ea typeface="Roboto"/>
              <a:cs typeface="Arial" panose="020B0604020202020204" pitchFamily="34" charset="0"/>
            </a:endParaRPr>
          </a:p>
          <a:p>
            <a:pPr marL="342900" indent="-342900">
              <a:buClr>
                <a:schemeClr val="accent3"/>
              </a:buClr>
              <a:buFont typeface="Arial"/>
              <a:buChar char="•"/>
            </a:pPr>
            <a:r>
              <a:rPr lang="en-GB" sz="2000">
                <a:latin typeface="Arial" panose="020B0604020202020204" pitchFamily="34" charset="0"/>
                <a:ea typeface="Roboto"/>
                <a:cs typeface="Arial" panose="020B0604020202020204" pitchFamily="34" charset="0"/>
              </a:rPr>
              <a:t>Stakeholders are expected to see a </a:t>
            </a:r>
            <a:r>
              <a:rPr lang="en-GB" sz="2000" b="1">
                <a:latin typeface="Arial" panose="020B0604020202020204" pitchFamily="34" charset="0"/>
                <a:ea typeface="Roboto"/>
                <a:cs typeface="Arial" panose="020B0604020202020204" pitchFamily="34" charset="0"/>
              </a:rPr>
              <a:t>Party Impact Assessment</a:t>
            </a:r>
            <a:r>
              <a:rPr lang="en-GB" sz="2000">
                <a:latin typeface="Arial" panose="020B0604020202020204" pitchFamily="34" charset="0"/>
                <a:ea typeface="Roboto"/>
                <a:cs typeface="Arial" panose="020B0604020202020204" pitchFamily="34" charset="0"/>
              </a:rPr>
              <a:t> being circulated in </a:t>
            </a:r>
            <a:r>
              <a:rPr lang="en-GB" sz="2000" b="1">
                <a:latin typeface="Arial" panose="020B0604020202020204" pitchFamily="34" charset="0"/>
                <a:ea typeface="Roboto"/>
                <a:cs typeface="Arial" panose="020B0604020202020204" pitchFamily="34" charset="0"/>
              </a:rPr>
              <a:t>January 2024 </a:t>
            </a:r>
            <a:r>
              <a:rPr lang="en-GB" sz="2000">
                <a:latin typeface="Arial" panose="020B0604020202020204" pitchFamily="34" charset="0"/>
                <a:ea typeface="Roboto"/>
                <a:cs typeface="Arial" panose="020B0604020202020204" pitchFamily="34" charset="0"/>
              </a:rPr>
              <a:t>and </a:t>
            </a:r>
            <a:r>
              <a:rPr lang="en-GB" sz="2000" b="1">
                <a:latin typeface="Arial" panose="020B0604020202020204" pitchFamily="34" charset="0"/>
                <a:ea typeface="Roboto"/>
                <a:cs typeface="Arial" panose="020B0604020202020204" pitchFamily="34" charset="0"/>
              </a:rPr>
              <a:t>Consultation</a:t>
            </a:r>
            <a:r>
              <a:rPr lang="en-GB" sz="2000">
                <a:latin typeface="Arial" panose="020B0604020202020204" pitchFamily="34" charset="0"/>
                <a:ea typeface="Roboto"/>
                <a:cs typeface="Arial" panose="020B0604020202020204" pitchFamily="34" charset="0"/>
              </a:rPr>
              <a:t> in </a:t>
            </a:r>
            <a:r>
              <a:rPr lang="en-GB" sz="2000" b="1">
                <a:latin typeface="Arial" panose="020B0604020202020204" pitchFamily="34" charset="0"/>
                <a:ea typeface="Roboto"/>
                <a:cs typeface="Arial" panose="020B0604020202020204" pitchFamily="34" charset="0"/>
              </a:rPr>
              <a:t>February/March 2024</a:t>
            </a:r>
            <a:r>
              <a:rPr lang="en-GB" sz="2000">
                <a:latin typeface="Arial" panose="020B0604020202020204" pitchFamily="34" charset="0"/>
                <a:ea typeface="Roboto"/>
                <a:cs typeface="Arial" panose="020B0604020202020204" pitchFamily="34" charset="0"/>
              </a:rPr>
              <a:t>.</a:t>
            </a:r>
          </a:p>
        </p:txBody>
      </p:sp>
    </p:spTree>
    <p:extLst>
      <p:ext uri="{BB962C8B-B14F-4D97-AF65-F5344CB8AC3E}">
        <p14:creationId xmlns:p14="http://schemas.microsoft.com/office/powerpoint/2010/main" val="1504200561"/>
      </p:ext>
    </p:extLst>
  </p:cSld>
  <p:clrMapOvr>
    <a:masterClrMapping/>
  </p:clrMapOvr>
  <p:extLst>
    <p:ext uri="{6950BFC3-D8DA-4A85-94F7-54DA5524770B}">
      <p188:commentRel xmlns:p188="http://schemas.microsoft.com/office/powerpoint/2018/8/main" r:id="rId2"/>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DC764-2775-2544-A88E-6D13CDF8E99C}"/>
              </a:ext>
            </a:extLst>
          </p:cNvPr>
          <p:cNvSpPr>
            <a:spLocks noGrp="1"/>
          </p:cNvSpPr>
          <p:nvPr>
            <p:ph type="title"/>
          </p:nvPr>
        </p:nvSpPr>
        <p:spPr/>
        <p:txBody>
          <a:bodyPr>
            <a:normAutofit fontScale="90000"/>
          </a:bodyPr>
          <a:lstStyle/>
          <a:p>
            <a:r>
              <a:rPr lang="en-GB">
                <a:latin typeface="Roboto"/>
                <a:ea typeface="Roboto"/>
                <a:cs typeface="Roboto"/>
              </a:rPr>
              <a:t>Key Points and Questions for stakeholders</a:t>
            </a:r>
          </a:p>
        </p:txBody>
      </p:sp>
      <p:sp>
        <p:nvSpPr>
          <p:cNvPr id="3" name="Content Placeholder 2">
            <a:extLst>
              <a:ext uri="{FF2B5EF4-FFF2-40B4-BE49-F238E27FC236}">
                <a16:creationId xmlns:a16="http://schemas.microsoft.com/office/drawing/2014/main" id="{A05BC36A-13BB-D076-35BD-1D30BE5572A6}"/>
              </a:ext>
            </a:extLst>
          </p:cNvPr>
          <p:cNvSpPr>
            <a:spLocks noGrp="1"/>
          </p:cNvSpPr>
          <p:nvPr>
            <p:ph sz="quarter" idx="10"/>
          </p:nvPr>
        </p:nvSpPr>
        <p:spPr>
          <a:xfrm>
            <a:off x="906463" y="1329070"/>
            <a:ext cx="9217025" cy="4789155"/>
          </a:xfrm>
        </p:spPr>
        <p:txBody>
          <a:bodyPr vert="horz" lIns="91440" tIns="45720" rIns="91440" bIns="45720" rtlCol="0" anchor="t">
            <a:normAutofit lnSpcReduction="10000"/>
          </a:bodyPr>
          <a:lstStyle/>
          <a:p>
            <a:r>
              <a:rPr lang="en-GB" sz="2000">
                <a:latin typeface="Arial" panose="020B0604020202020204" pitchFamily="34" charset="0"/>
                <a:ea typeface="Roboto"/>
                <a:cs typeface="Arial" panose="020B0604020202020204" pitchFamily="34" charset="0"/>
              </a:rPr>
              <a:t>Key Points:</a:t>
            </a:r>
            <a:endParaRPr lang="en-US" sz="2000">
              <a:latin typeface="Arial" panose="020B0604020202020204" pitchFamily="34" charset="0"/>
              <a:cs typeface="Arial" panose="020B0604020202020204" pitchFamily="34" charset="0"/>
            </a:endParaRPr>
          </a:p>
          <a:p>
            <a:pPr lvl="1"/>
            <a:r>
              <a:rPr lang="en-GB" sz="1800">
                <a:latin typeface="Arial" panose="020B0604020202020204" pitchFamily="34" charset="0"/>
                <a:ea typeface="Roboto"/>
                <a:cs typeface="Arial" panose="020B0604020202020204" pitchFamily="34" charset="0"/>
              </a:rPr>
              <a:t>No change will be made to current EES &amp; GES user access and data items that users have access to.</a:t>
            </a:r>
          </a:p>
          <a:p>
            <a:pPr lvl="1"/>
            <a:r>
              <a:rPr lang="en-GB" sz="1800">
                <a:latin typeface="Arial" panose="020B0604020202020204" pitchFamily="34" charset="0"/>
                <a:ea typeface="Roboto"/>
                <a:cs typeface="Arial" panose="020B0604020202020204" pitchFamily="34" charset="0"/>
              </a:rPr>
              <a:t>Assigning classifications to each of the items in the DAM is complete and has been through Code Body and Service Provider consultation.  This information is contained in the metadata catalogue which will be a living document throughout the life of the CP to ensure any changes to the DAM are reflected.</a:t>
            </a:r>
            <a:endParaRPr lang="en-GB" sz="1800">
              <a:latin typeface="Arial" panose="020B0604020202020204" pitchFamily="34" charset="0"/>
              <a:cs typeface="Arial" panose="020B0604020202020204" pitchFamily="34" charset="0"/>
            </a:endParaRPr>
          </a:p>
          <a:p>
            <a:pPr lvl="1"/>
            <a:r>
              <a:rPr lang="en-GB" sz="1800">
                <a:latin typeface="Arial" panose="020B0604020202020204" pitchFamily="34" charset="0"/>
                <a:ea typeface="Roboto"/>
                <a:cs typeface="Arial" panose="020B0604020202020204" pitchFamily="34" charset="0"/>
              </a:rPr>
              <a:t>Next steps are to further develop use cases and the proposed solution for implementation via the Change Proposal process.</a:t>
            </a:r>
          </a:p>
          <a:p>
            <a:pPr lvl="1"/>
            <a:r>
              <a:rPr lang="en-GB" sz="1800">
                <a:latin typeface="Arial" panose="020B0604020202020204" pitchFamily="34" charset="0"/>
                <a:ea typeface="Roboto"/>
                <a:cs typeface="Arial" panose="020B0604020202020204" pitchFamily="34" charset="0"/>
              </a:rPr>
              <a:t>Prior to raising the Change Proposal, we would like to understand views from stakeholders which will help to develop the Change Proposal. </a:t>
            </a:r>
            <a:endParaRPr lang="en-GB" sz="1800">
              <a:latin typeface="Arial" panose="020B0604020202020204" pitchFamily="34" charset="0"/>
              <a:cs typeface="Arial" panose="020B0604020202020204" pitchFamily="34" charset="0"/>
            </a:endParaRPr>
          </a:p>
          <a:p>
            <a:r>
              <a:rPr lang="en-GB" sz="2000">
                <a:latin typeface="Arial" panose="020B0604020202020204" pitchFamily="34" charset="0"/>
                <a:ea typeface="Roboto"/>
                <a:cs typeface="Arial" panose="020B0604020202020204" pitchFamily="34" charset="0"/>
              </a:rPr>
              <a:t>Key Questions:</a:t>
            </a:r>
          </a:p>
          <a:p>
            <a:pPr lvl="1"/>
            <a:r>
              <a:rPr lang="en-GB" sz="1800">
                <a:latin typeface="Arial" panose="020B0604020202020204" pitchFamily="34" charset="0"/>
                <a:ea typeface="Roboto"/>
                <a:cs typeface="Arial" panose="020B0604020202020204" pitchFamily="34" charset="0"/>
              </a:rPr>
              <a:t>Seeking to understand views on movement from role-based access to classification-based access.</a:t>
            </a:r>
            <a:endParaRPr lang="en-GB" sz="1800">
              <a:latin typeface="Arial" panose="020B0604020202020204" pitchFamily="34" charset="0"/>
              <a:cs typeface="Arial" panose="020B0604020202020204" pitchFamily="34" charset="0"/>
            </a:endParaRPr>
          </a:p>
          <a:p>
            <a:pPr lvl="1"/>
            <a:r>
              <a:rPr lang="en-GB" sz="1800">
                <a:latin typeface="Arial" panose="020B0604020202020204" pitchFamily="34" charset="0"/>
                <a:ea typeface="Roboto"/>
                <a:cs typeface="Arial" panose="020B0604020202020204" pitchFamily="34" charset="0"/>
              </a:rPr>
              <a:t>Should we run this CP in parallel to the current CP in progress to remove the backlog of data access request CPs currently in the process?</a:t>
            </a:r>
          </a:p>
          <a:p>
            <a:pPr lvl="1"/>
            <a:r>
              <a:rPr lang="en-GB" sz="1800">
                <a:latin typeface="Arial" panose="020B0604020202020204" pitchFamily="34" charset="0"/>
                <a:ea typeface="Roboto"/>
                <a:cs typeface="Arial" panose="020B0604020202020204" pitchFamily="34" charset="0"/>
              </a:rPr>
              <a:t>Could we have different implementation dates for the Electricity data items vs Gas data items?</a:t>
            </a:r>
          </a:p>
          <a:p>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9446917"/>
      </p:ext>
    </p:extLst>
  </p:cSld>
  <p:clrMapOvr>
    <a:masterClrMapping/>
  </p:clrMapOvr>
  <p:extLst>
    <p:ext uri="{6950BFC3-D8DA-4A85-94F7-54DA5524770B}">
      <p188:commentRel xmlns:p188="http://schemas.microsoft.com/office/powerpoint/2018/8/main" r:id="rId2"/>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32250" y="1878805"/>
            <a:ext cx="7209485" cy="1325563"/>
          </a:xfrm>
        </p:spPr>
        <p:txBody>
          <a:bodyPr>
            <a:normAutofit/>
          </a:bodyPr>
          <a:lstStyle/>
          <a:p>
            <a:r>
              <a:rPr lang="en-GB">
                <a:latin typeface="Roboto"/>
                <a:ea typeface="Roboto"/>
                <a:cs typeface="Roboto"/>
              </a:rPr>
              <a:t>8. SDEP Change proposal update</a:t>
            </a: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latin typeface="Roboto"/>
                <a:ea typeface="Roboto"/>
                <a:cs typeface="Roboto"/>
              </a:rPr>
              <a:t>Rec change analyst</a:t>
            </a:r>
            <a:endParaRPr lang="en-GB">
              <a:cs typeface="Roboto"/>
            </a:endParaRPr>
          </a:p>
        </p:txBody>
      </p:sp>
    </p:spTree>
    <p:extLst>
      <p:ext uri="{BB962C8B-B14F-4D97-AF65-F5344CB8AC3E}">
        <p14:creationId xmlns:p14="http://schemas.microsoft.com/office/powerpoint/2010/main" val="2986174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27972-69DF-524B-24B8-031A4A37084B}"/>
              </a:ext>
            </a:extLst>
          </p:cNvPr>
          <p:cNvSpPr>
            <a:spLocks noGrp="1"/>
          </p:cNvSpPr>
          <p:nvPr>
            <p:ph type="title"/>
          </p:nvPr>
        </p:nvSpPr>
        <p:spPr/>
        <p:txBody>
          <a:bodyPr/>
          <a:lstStyle/>
          <a:p>
            <a:r>
              <a:rPr lang="en-GB"/>
              <a:t>SDEP Change Proposals Update</a:t>
            </a:r>
          </a:p>
        </p:txBody>
      </p:sp>
      <p:sp>
        <p:nvSpPr>
          <p:cNvPr id="4" name="Text Placeholder 3">
            <a:extLst>
              <a:ext uri="{FF2B5EF4-FFF2-40B4-BE49-F238E27FC236}">
                <a16:creationId xmlns:a16="http://schemas.microsoft.com/office/drawing/2014/main" id="{C5B71C73-0A60-6476-20A8-E8139ACE901B}"/>
              </a:ext>
            </a:extLst>
          </p:cNvPr>
          <p:cNvSpPr>
            <a:spLocks noGrp="1"/>
          </p:cNvSpPr>
          <p:nvPr>
            <p:ph type="body" sz="quarter" idx="11"/>
          </p:nvPr>
        </p:nvSpPr>
        <p:spPr>
          <a:xfrm>
            <a:off x="510396" y="1379009"/>
            <a:ext cx="9763664" cy="4460875"/>
          </a:xfrm>
        </p:spPr>
        <p:txBody>
          <a:bodyPr>
            <a:normAutofit lnSpcReduction="10000"/>
          </a:bodyPr>
          <a:lstStyle/>
          <a:p>
            <a:r>
              <a:rPr lang="en-GB"/>
              <a:t>Special RIG held 18 August – great engagement and stakeholder feedback regarding the requirements for </a:t>
            </a:r>
            <a:r>
              <a:rPr lang="en-GB">
                <a:hlinkClick r:id="rId2"/>
              </a:rPr>
              <a:t>R0121 – Process Types and Escalations</a:t>
            </a:r>
            <a:r>
              <a:rPr lang="en-GB"/>
              <a:t>.</a:t>
            </a:r>
          </a:p>
          <a:p>
            <a:endParaRPr lang="en-GB"/>
          </a:p>
          <a:p>
            <a:r>
              <a:rPr lang="en-GB"/>
              <a:t>Some of the recommendations being put forward had conflicting views so the Code Manager will be circulating an RFI on </a:t>
            </a:r>
            <a:r>
              <a:rPr lang="en-GB" b="1"/>
              <a:t>15 September 2023 </a:t>
            </a:r>
            <a:r>
              <a:rPr lang="en-GB"/>
              <a:t>for 10WDs. This will then provide the final steer on what to take to C&amp;C as the Service Provider.</a:t>
            </a:r>
          </a:p>
          <a:p>
            <a:endParaRPr lang="en-GB"/>
          </a:p>
          <a:p>
            <a:r>
              <a:rPr lang="en-GB"/>
              <a:t>Work has also commenced on </a:t>
            </a:r>
            <a:r>
              <a:rPr lang="en-GB">
                <a:hlinkClick r:id="rId3"/>
              </a:rPr>
              <a:t>R0122</a:t>
            </a:r>
            <a:r>
              <a:rPr lang="en-GB"/>
              <a:t>, and this will be the umbrella CP for </a:t>
            </a:r>
            <a:r>
              <a:rPr lang="en-GB">
                <a:hlinkClick r:id="rId3"/>
              </a:rPr>
              <a:t>R0122 - Useability</a:t>
            </a:r>
            <a:r>
              <a:rPr lang="en-GB"/>
              <a:t>, </a:t>
            </a:r>
            <a:r>
              <a:rPr lang="en-GB">
                <a:hlinkClick r:id="rId4"/>
              </a:rPr>
              <a:t>R0123 - Look and Feel </a:t>
            </a:r>
            <a:r>
              <a:rPr lang="en-GB"/>
              <a:t>and </a:t>
            </a:r>
            <a:r>
              <a:rPr lang="en-GB">
                <a:hlinkClick r:id="rId5"/>
              </a:rPr>
              <a:t>R0124 - Reporting </a:t>
            </a:r>
            <a:r>
              <a:rPr lang="en-GB"/>
              <a:t>Change Proposals.</a:t>
            </a:r>
          </a:p>
          <a:p>
            <a:endParaRPr lang="en-GB"/>
          </a:p>
          <a:p>
            <a:r>
              <a:rPr lang="en-GB"/>
              <a:t>To get stakeholder feedback on the requirements for </a:t>
            </a:r>
            <a:r>
              <a:rPr lang="en-GB">
                <a:hlinkClick r:id="rId6"/>
              </a:rPr>
              <a:t>R0122</a:t>
            </a:r>
            <a:r>
              <a:rPr lang="en-GB"/>
              <a:t>, a second Special SDEP RIG will be held </a:t>
            </a:r>
            <a:r>
              <a:rPr lang="en-GB" b="1"/>
              <a:t>20 October 2023</a:t>
            </a:r>
            <a:r>
              <a:rPr lang="en-GB"/>
              <a:t>. </a:t>
            </a:r>
          </a:p>
          <a:p>
            <a:endParaRPr lang="en-GB"/>
          </a:p>
          <a:p>
            <a:r>
              <a:rPr lang="en-GB">
                <a:hlinkClick r:id="rId7"/>
              </a:rPr>
              <a:t>R0009 – Introduction of SDEP and EES User Maintenance API </a:t>
            </a:r>
            <a:r>
              <a:rPr lang="en-GB"/>
              <a:t>had its appeal rejected by the Authority. </a:t>
            </a:r>
          </a:p>
        </p:txBody>
      </p:sp>
    </p:spTree>
    <p:extLst>
      <p:ext uri="{BB962C8B-B14F-4D97-AF65-F5344CB8AC3E}">
        <p14:creationId xmlns:p14="http://schemas.microsoft.com/office/powerpoint/2010/main" val="38327622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t>SDEP Review – Change Proposals</a:t>
            </a:r>
          </a:p>
        </p:txBody>
      </p:sp>
    </p:spTree>
    <p:extLst>
      <p:ext uri="{BB962C8B-B14F-4D97-AF65-F5344CB8AC3E}">
        <p14:creationId xmlns:p14="http://schemas.microsoft.com/office/powerpoint/2010/main" val="14564316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27972-69DF-524B-24B8-031A4A37084B}"/>
              </a:ext>
            </a:extLst>
          </p:cNvPr>
          <p:cNvSpPr>
            <a:spLocks noGrp="1"/>
          </p:cNvSpPr>
          <p:nvPr>
            <p:ph type="title"/>
          </p:nvPr>
        </p:nvSpPr>
        <p:spPr/>
        <p:txBody>
          <a:bodyPr/>
          <a:lstStyle/>
          <a:p>
            <a:r>
              <a:rPr lang="en-GB"/>
              <a:t>Approach to merged change proposals</a:t>
            </a:r>
          </a:p>
        </p:txBody>
      </p:sp>
      <p:sp>
        <p:nvSpPr>
          <p:cNvPr id="53" name="Rectangle 52">
            <a:extLst>
              <a:ext uri="{FF2B5EF4-FFF2-40B4-BE49-F238E27FC236}">
                <a16:creationId xmlns:a16="http://schemas.microsoft.com/office/drawing/2014/main" id="{DB41B752-CFAF-71E3-2842-242F2D795B10}"/>
              </a:ext>
            </a:extLst>
          </p:cNvPr>
          <p:cNvSpPr/>
          <p:nvPr/>
        </p:nvSpPr>
        <p:spPr>
          <a:xfrm>
            <a:off x="510143" y="1180226"/>
            <a:ext cx="4437817" cy="66011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lumMod val="65000"/>
                    <a:lumOff val="35000"/>
                  </a:schemeClr>
                </a:solidFill>
              </a:rPr>
              <a:t>R0121 – Process Types &amp; Escalation</a:t>
            </a:r>
          </a:p>
        </p:txBody>
      </p:sp>
      <p:grpSp>
        <p:nvGrpSpPr>
          <p:cNvPr id="40" name="Group 39">
            <a:extLst>
              <a:ext uri="{FF2B5EF4-FFF2-40B4-BE49-F238E27FC236}">
                <a16:creationId xmlns:a16="http://schemas.microsoft.com/office/drawing/2014/main" id="{3966BA6B-734B-A1E4-19EE-55AA05969642}"/>
              </a:ext>
            </a:extLst>
          </p:cNvPr>
          <p:cNvGrpSpPr/>
          <p:nvPr/>
        </p:nvGrpSpPr>
        <p:grpSpPr>
          <a:xfrm>
            <a:off x="4627927" y="1196473"/>
            <a:ext cx="679450" cy="633413"/>
            <a:chOff x="1062038" y="5850210"/>
            <a:chExt cx="679450" cy="633413"/>
          </a:xfrm>
        </p:grpSpPr>
        <p:sp>
          <p:nvSpPr>
            <p:cNvPr id="41" name="Freeform 452">
              <a:extLst>
                <a:ext uri="{FF2B5EF4-FFF2-40B4-BE49-F238E27FC236}">
                  <a16:creationId xmlns:a16="http://schemas.microsoft.com/office/drawing/2014/main" id="{53A37A4F-3241-6CE0-054C-75EEAADF8DBA}"/>
                </a:ext>
              </a:extLst>
            </p:cNvPr>
            <p:cNvSpPr>
              <a:spLocks/>
            </p:cNvSpPr>
            <p:nvPr/>
          </p:nvSpPr>
          <p:spPr bwMode="auto">
            <a:xfrm>
              <a:off x="1062038" y="5850210"/>
              <a:ext cx="679450" cy="633413"/>
            </a:xfrm>
            <a:custGeom>
              <a:avLst/>
              <a:gdLst>
                <a:gd name="T0" fmla="*/ 34 w 234"/>
                <a:gd name="T1" fmla="*/ 171 h 218"/>
                <a:gd name="T2" fmla="*/ 56 w 234"/>
                <a:gd name="T3" fmla="*/ 33 h 218"/>
                <a:gd name="T4" fmla="*/ 200 w 234"/>
                <a:gd name="T5" fmla="*/ 53 h 218"/>
                <a:gd name="T6" fmla="*/ 174 w 234"/>
                <a:gd name="T7" fmla="*/ 186 h 218"/>
                <a:gd name="T8" fmla="*/ 34 w 234"/>
                <a:gd name="T9" fmla="*/ 171 h 218"/>
              </a:gdLst>
              <a:ahLst/>
              <a:cxnLst>
                <a:cxn ang="0">
                  <a:pos x="T0" y="T1"/>
                </a:cxn>
                <a:cxn ang="0">
                  <a:pos x="T2" y="T3"/>
                </a:cxn>
                <a:cxn ang="0">
                  <a:pos x="T4" y="T5"/>
                </a:cxn>
                <a:cxn ang="0">
                  <a:pos x="T6" y="T7"/>
                </a:cxn>
                <a:cxn ang="0">
                  <a:pos x="T8" y="T9"/>
                </a:cxn>
              </a:cxnLst>
              <a:rect l="0" t="0" r="r" b="b"/>
              <a:pathLst>
                <a:path w="234" h="218">
                  <a:moveTo>
                    <a:pt x="34" y="171"/>
                  </a:moveTo>
                  <a:cubicBezTo>
                    <a:pt x="0" y="127"/>
                    <a:pt x="11" y="65"/>
                    <a:pt x="56" y="33"/>
                  </a:cubicBezTo>
                  <a:cubicBezTo>
                    <a:pt x="102" y="0"/>
                    <a:pt x="167" y="10"/>
                    <a:pt x="200" y="53"/>
                  </a:cubicBezTo>
                  <a:cubicBezTo>
                    <a:pt x="234" y="97"/>
                    <a:pt x="220" y="154"/>
                    <a:pt x="174" y="186"/>
                  </a:cubicBezTo>
                  <a:cubicBezTo>
                    <a:pt x="128" y="218"/>
                    <a:pt x="68" y="215"/>
                    <a:pt x="34" y="171"/>
                  </a:cubicBezTo>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453">
              <a:extLst>
                <a:ext uri="{FF2B5EF4-FFF2-40B4-BE49-F238E27FC236}">
                  <a16:creationId xmlns:a16="http://schemas.microsoft.com/office/drawing/2014/main" id="{598BA774-6266-3B83-31E6-8B32C2E5640A}"/>
                </a:ext>
              </a:extLst>
            </p:cNvPr>
            <p:cNvSpPr>
              <a:spLocks/>
            </p:cNvSpPr>
            <p:nvPr/>
          </p:nvSpPr>
          <p:spPr bwMode="auto">
            <a:xfrm>
              <a:off x="1273176" y="6053410"/>
              <a:ext cx="254000" cy="236538"/>
            </a:xfrm>
            <a:custGeom>
              <a:avLst/>
              <a:gdLst>
                <a:gd name="T0" fmla="*/ 73 w 87"/>
                <a:gd name="T1" fmla="*/ 10 h 81"/>
                <a:gd name="T2" fmla="*/ 38 w 87"/>
                <a:gd name="T3" fmla="*/ 9 h 81"/>
                <a:gd name="T4" fmla="*/ 25 w 87"/>
                <a:gd name="T5" fmla="*/ 0 h 81"/>
                <a:gd name="T6" fmla="*/ 0 w 87"/>
                <a:gd name="T7" fmla="*/ 0 h 81"/>
                <a:gd name="T8" fmla="*/ 0 w 87"/>
                <a:gd name="T9" fmla="*/ 10 h 81"/>
                <a:gd name="T10" fmla="*/ 0 w 87"/>
                <a:gd name="T11" fmla="*/ 10 h 81"/>
                <a:gd name="T12" fmla="*/ 0 w 87"/>
                <a:gd name="T13" fmla="*/ 63 h 81"/>
                <a:gd name="T14" fmla="*/ 13 w 87"/>
                <a:gd name="T15" fmla="*/ 80 h 81"/>
                <a:gd name="T16" fmla="*/ 73 w 87"/>
                <a:gd name="T17" fmla="*/ 80 h 81"/>
                <a:gd name="T18" fmla="*/ 87 w 87"/>
                <a:gd name="T19" fmla="*/ 67 h 81"/>
                <a:gd name="T20" fmla="*/ 87 w 87"/>
                <a:gd name="T21" fmla="*/ 26 h 81"/>
                <a:gd name="T22" fmla="*/ 73 w 87"/>
                <a:gd name="T23" fmla="*/ 1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 h="81">
                  <a:moveTo>
                    <a:pt x="73" y="10"/>
                  </a:moveTo>
                  <a:cubicBezTo>
                    <a:pt x="68" y="9"/>
                    <a:pt x="53" y="9"/>
                    <a:pt x="38" y="9"/>
                  </a:cubicBezTo>
                  <a:cubicBezTo>
                    <a:pt x="35" y="6"/>
                    <a:pt x="29" y="0"/>
                    <a:pt x="25" y="0"/>
                  </a:cubicBezTo>
                  <a:cubicBezTo>
                    <a:pt x="0" y="0"/>
                    <a:pt x="0" y="0"/>
                    <a:pt x="0" y="0"/>
                  </a:cubicBezTo>
                  <a:cubicBezTo>
                    <a:pt x="0" y="0"/>
                    <a:pt x="0" y="6"/>
                    <a:pt x="0" y="10"/>
                  </a:cubicBezTo>
                  <a:cubicBezTo>
                    <a:pt x="0" y="10"/>
                    <a:pt x="0" y="10"/>
                    <a:pt x="0" y="10"/>
                  </a:cubicBezTo>
                  <a:cubicBezTo>
                    <a:pt x="0" y="23"/>
                    <a:pt x="0" y="63"/>
                    <a:pt x="0" y="63"/>
                  </a:cubicBezTo>
                  <a:cubicBezTo>
                    <a:pt x="0" y="74"/>
                    <a:pt x="2" y="79"/>
                    <a:pt x="13" y="80"/>
                  </a:cubicBezTo>
                  <a:cubicBezTo>
                    <a:pt x="20" y="80"/>
                    <a:pt x="64" y="81"/>
                    <a:pt x="73" y="80"/>
                  </a:cubicBezTo>
                  <a:cubicBezTo>
                    <a:pt x="84" y="80"/>
                    <a:pt x="87" y="78"/>
                    <a:pt x="87" y="67"/>
                  </a:cubicBezTo>
                  <a:cubicBezTo>
                    <a:pt x="87" y="26"/>
                    <a:pt x="87" y="26"/>
                    <a:pt x="87" y="26"/>
                  </a:cubicBezTo>
                  <a:cubicBezTo>
                    <a:pt x="87" y="13"/>
                    <a:pt x="83" y="11"/>
                    <a:pt x="73" y="10"/>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54">
              <a:extLst>
                <a:ext uri="{FF2B5EF4-FFF2-40B4-BE49-F238E27FC236}">
                  <a16:creationId xmlns:a16="http://schemas.microsoft.com/office/drawing/2014/main" id="{10FDFCFC-1BB4-1ACB-75E0-7CC25812E140}"/>
                </a:ext>
              </a:extLst>
            </p:cNvPr>
            <p:cNvSpPr>
              <a:spLocks/>
            </p:cNvSpPr>
            <p:nvPr/>
          </p:nvSpPr>
          <p:spPr bwMode="auto">
            <a:xfrm>
              <a:off x="1273176" y="6123260"/>
              <a:ext cx="255588" cy="166688"/>
            </a:xfrm>
            <a:custGeom>
              <a:avLst/>
              <a:gdLst>
                <a:gd name="T0" fmla="*/ 14 w 88"/>
                <a:gd name="T1" fmla="*/ 56 h 57"/>
                <a:gd name="T2" fmla="*/ 74 w 88"/>
                <a:gd name="T3" fmla="*/ 56 h 57"/>
                <a:gd name="T4" fmla="*/ 87 w 88"/>
                <a:gd name="T5" fmla="*/ 39 h 57"/>
                <a:gd name="T6" fmla="*/ 87 w 88"/>
                <a:gd name="T7" fmla="*/ 1 h 57"/>
                <a:gd name="T8" fmla="*/ 14 w 88"/>
                <a:gd name="T9" fmla="*/ 1 h 57"/>
                <a:gd name="T10" fmla="*/ 0 w 88"/>
                <a:gd name="T11" fmla="*/ 17 h 57"/>
                <a:gd name="T12" fmla="*/ 0 w 88"/>
                <a:gd name="T13" fmla="*/ 43 h 57"/>
                <a:gd name="T14" fmla="*/ 14 w 88"/>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57">
                  <a:moveTo>
                    <a:pt x="14" y="56"/>
                  </a:moveTo>
                  <a:cubicBezTo>
                    <a:pt x="23" y="57"/>
                    <a:pt x="68" y="57"/>
                    <a:pt x="74" y="56"/>
                  </a:cubicBezTo>
                  <a:cubicBezTo>
                    <a:pt x="85" y="55"/>
                    <a:pt x="88" y="53"/>
                    <a:pt x="87" y="39"/>
                  </a:cubicBezTo>
                  <a:cubicBezTo>
                    <a:pt x="87" y="39"/>
                    <a:pt x="87" y="14"/>
                    <a:pt x="87" y="1"/>
                  </a:cubicBezTo>
                  <a:cubicBezTo>
                    <a:pt x="84" y="1"/>
                    <a:pt x="26" y="0"/>
                    <a:pt x="14" y="1"/>
                  </a:cubicBezTo>
                  <a:cubicBezTo>
                    <a:pt x="4" y="2"/>
                    <a:pt x="0" y="3"/>
                    <a:pt x="0" y="17"/>
                  </a:cubicBezTo>
                  <a:cubicBezTo>
                    <a:pt x="0" y="43"/>
                    <a:pt x="0" y="43"/>
                    <a:pt x="0" y="43"/>
                  </a:cubicBezTo>
                  <a:cubicBezTo>
                    <a:pt x="0" y="54"/>
                    <a:pt x="3" y="56"/>
                    <a:pt x="14" y="56"/>
                  </a:cubicBezTo>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54" name="Rectangle 53">
            <a:extLst>
              <a:ext uri="{FF2B5EF4-FFF2-40B4-BE49-F238E27FC236}">
                <a16:creationId xmlns:a16="http://schemas.microsoft.com/office/drawing/2014/main" id="{C46E421C-B7DD-1B3D-D08B-DF74BF3A6E41}"/>
              </a:ext>
            </a:extLst>
          </p:cNvPr>
          <p:cNvSpPr/>
          <p:nvPr/>
        </p:nvSpPr>
        <p:spPr>
          <a:xfrm>
            <a:off x="510143" y="2097987"/>
            <a:ext cx="4437817" cy="66011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lumMod val="65000"/>
                    <a:lumOff val="35000"/>
                  </a:schemeClr>
                </a:solidFill>
              </a:rPr>
              <a:t>R0122 – Usability</a:t>
            </a:r>
          </a:p>
        </p:txBody>
      </p:sp>
      <p:sp>
        <p:nvSpPr>
          <p:cNvPr id="55" name="Rectangle 54">
            <a:extLst>
              <a:ext uri="{FF2B5EF4-FFF2-40B4-BE49-F238E27FC236}">
                <a16:creationId xmlns:a16="http://schemas.microsoft.com/office/drawing/2014/main" id="{88A33D40-162B-8755-4AEF-CCDE51755B22}"/>
              </a:ext>
            </a:extLst>
          </p:cNvPr>
          <p:cNvSpPr/>
          <p:nvPr/>
        </p:nvSpPr>
        <p:spPr>
          <a:xfrm>
            <a:off x="518277" y="3015748"/>
            <a:ext cx="4437817" cy="66011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lumMod val="65000"/>
                    <a:lumOff val="35000"/>
                  </a:schemeClr>
                </a:solidFill>
              </a:rPr>
              <a:t>R0123 – Look &amp; Feel</a:t>
            </a:r>
          </a:p>
        </p:txBody>
      </p:sp>
      <p:sp>
        <p:nvSpPr>
          <p:cNvPr id="56" name="Rectangle 55">
            <a:extLst>
              <a:ext uri="{FF2B5EF4-FFF2-40B4-BE49-F238E27FC236}">
                <a16:creationId xmlns:a16="http://schemas.microsoft.com/office/drawing/2014/main" id="{03719A0B-791F-ED8C-5562-6F5E794337CE}"/>
              </a:ext>
            </a:extLst>
          </p:cNvPr>
          <p:cNvSpPr/>
          <p:nvPr/>
        </p:nvSpPr>
        <p:spPr>
          <a:xfrm>
            <a:off x="510143" y="3933509"/>
            <a:ext cx="4437817" cy="66011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lumMod val="65000"/>
                    <a:lumOff val="35000"/>
                  </a:schemeClr>
                </a:solidFill>
              </a:rPr>
              <a:t>R0124 – Reporting</a:t>
            </a:r>
          </a:p>
        </p:txBody>
      </p:sp>
      <p:sp>
        <p:nvSpPr>
          <p:cNvPr id="57" name="Rectangle 56">
            <a:extLst>
              <a:ext uri="{FF2B5EF4-FFF2-40B4-BE49-F238E27FC236}">
                <a16:creationId xmlns:a16="http://schemas.microsoft.com/office/drawing/2014/main" id="{C4F0376C-ACE3-01F8-EF38-FD0FE29BCEA6}"/>
              </a:ext>
            </a:extLst>
          </p:cNvPr>
          <p:cNvSpPr/>
          <p:nvPr/>
        </p:nvSpPr>
        <p:spPr>
          <a:xfrm>
            <a:off x="510143" y="4851270"/>
            <a:ext cx="4437817" cy="66011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lumMod val="65000"/>
                    <a:lumOff val="35000"/>
                  </a:schemeClr>
                </a:solidFill>
              </a:rPr>
              <a:t>R0125 – Multilateral Erroneous Switches</a:t>
            </a:r>
          </a:p>
        </p:txBody>
      </p:sp>
      <p:sp>
        <p:nvSpPr>
          <p:cNvPr id="58" name="Rectangle 57">
            <a:extLst>
              <a:ext uri="{FF2B5EF4-FFF2-40B4-BE49-F238E27FC236}">
                <a16:creationId xmlns:a16="http://schemas.microsoft.com/office/drawing/2014/main" id="{D1ABE1B7-643D-97B2-D95D-903C0E09C0AE}"/>
              </a:ext>
            </a:extLst>
          </p:cNvPr>
          <p:cNvSpPr/>
          <p:nvPr/>
        </p:nvSpPr>
        <p:spPr>
          <a:xfrm>
            <a:off x="510143" y="5769029"/>
            <a:ext cx="4437817" cy="66011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lumMod val="65000"/>
                    <a:lumOff val="35000"/>
                  </a:schemeClr>
                </a:solidFill>
              </a:rPr>
              <a:t>R0126 – User Guide &amp; Obligations</a:t>
            </a:r>
          </a:p>
        </p:txBody>
      </p:sp>
      <p:grpSp>
        <p:nvGrpSpPr>
          <p:cNvPr id="31" name="Group 30">
            <a:extLst>
              <a:ext uri="{FF2B5EF4-FFF2-40B4-BE49-F238E27FC236}">
                <a16:creationId xmlns:a16="http://schemas.microsoft.com/office/drawing/2014/main" id="{C8A5B9EB-F3B5-062C-39B8-06154095EF59}"/>
              </a:ext>
            </a:extLst>
          </p:cNvPr>
          <p:cNvGrpSpPr/>
          <p:nvPr/>
        </p:nvGrpSpPr>
        <p:grpSpPr>
          <a:xfrm>
            <a:off x="4626340" y="2090736"/>
            <a:ext cx="679450" cy="633413"/>
            <a:chOff x="5398872" y="-298652"/>
            <a:chExt cx="679450" cy="633413"/>
          </a:xfrm>
        </p:grpSpPr>
        <p:sp>
          <p:nvSpPr>
            <p:cNvPr id="32" name="Freeform 289">
              <a:extLst>
                <a:ext uri="{FF2B5EF4-FFF2-40B4-BE49-F238E27FC236}">
                  <a16:creationId xmlns:a16="http://schemas.microsoft.com/office/drawing/2014/main" id="{CA398F78-2E4D-416C-9F59-F78BF555A6D7}"/>
                </a:ext>
              </a:extLst>
            </p:cNvPr>
            <p:cNvSpPr>
              <a:spLocks/>
            </p:cNvSpPr>
            <p:nvPr/>
          </p:nvSpPr>
          <p:spPr bwMode="auto">
            <a:xfrm>
              <a:off x="5398872" y="-298652"/>
              <a:ext cx="679450" cy="633413"/>
            </a:xfrm>
            <a:custGeom>
              <a:avLst/>
              <a:gdLst>
                <a:gd name="T0" fmla="*/ 34 w 234"/>
                <a:gd name="T1" fmla="*/ 170 h 218"/>
                <a:gd name="T2" fmla="*/ 56 w 234"/>
                <a:gd name="T3" fmla="*/ 32 h 218"/>
                <a:gd name="T4" fmla="*/ 200 w 234"/>
                <a:gd name="T5" fmla="*/ 53 h 218"/>
                <a:gd name="T6" fmla="*/ 174 w 234"/>
                <a:gd name="T7" fmla="*/ 185 h 218"/>
                <a:gd name="T8" fmla="*/ 34 w 234"/>
                <a:gd name="T9" fmla="*/ 170 h 218"/>
              </a:gdLst>
              <a:ahLst/>
              <a:cxnLst>
                <a:cxn ang="0">
                  <a:pos x="T0" y="T1"/>
                </a:cxn>
                <a:cxn ang="0">
                  <a:pos x="T2" y="T3"/>
                </a:cxn>
                <a:cxn ang="0">
                  <a:pos x="T4" y="T5"/>
                </a:cxn>
                <a:cxn ang="0">
                  <a:pos x="T6" y="T7"/>
                </a:cxn>
                <a:cxn ang="0">
                  <a:pos x="T8" y="T9"/>
                </a:cxn>
              </a:cxnLst>
              <a:rect l="0" t="0" r="r" b="b"/>
              <a:pathLst>
                <a:path w="234" h="218">
                  <a:moveTo>
                    <a:pt x="34" y="170"/>
                  </a:moveTo>
                  <a:cubicBezTo>
                    <a:pt x="0" y="127"/>
                    <a:pt x="10" y="65"/>
                    <a:pt x="56" y="32"/>
                  </a:cubicBezTo>
                  <a:cubicBezTo>
                    <a:pt x="102" y="0"/>
                    <a:pt x="167" y="9"/>
                    <a:pt x="200" y="53"/>
                  </a:cubicBezTo>
                  <a:cubicBezTo>
                    <a:pt x="234" y="96"/>
                    <a:pt x="220" y="153"/>
                    <a:pt x="174" y="185"/>
                  </a:cubicBezTo>
                  <a:cubicBezTo>
                    <a:pt x="128" y="218"/>
                    <a:pt x="67" y="214"/>
                    <a:pt x="34" y="170"/>
                  </a:cubicBezTo>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33" name="Group 32">
              <a:extLst>
                <a:ext uri="{FF2B5EF4-FFF2-40B4-BE49-F238E27FC236}">
                  <a16:creationId xmlns:a16="http://schemas.microsoft.com/office/drawing/2014/main" id="{2CFC7DF7-973E-76C1-3457-87292431C26D}"/>
                </a:ext>
              </a:extLst>
            </p:cNvPr>
            <p:cNvGrpSpPr>
              <a:grpSpLocks noChangeAspect="1"/>
            </p:cNvGrpSpPr>
            <p:nvPr/>
          </p:nvGrpSpPr>
          <p:grpSpPr>
            <a:xfrm>
              <a:off x="5548518" y="-166555"/>
              <a:ext cx="360000" cy="353863"/>
              <a:chOff x="3889681" y="2907914"/>
              <a:chExt cx="385095" cy="377659"/>
            </a:xfrm>
            <a:solidFill>
              <a:schemeClr val="bg1"/>
            </a:solidFill>
          </p:grpSpPr>
          <p:sp>
            <p:nvSpPr>
              <p:cNvPr id="34" name="Freeform: Shape 33">
                <a:extLst>
                  <a:ext uri="{FF2B5EF4-FFF2-40B4-BE49-F238E27FC236}">
                    <a16:creationId xmlns:a16="http://schemas.microsoft.com/office/drawing/2014/main" id="{D687ED89-11C3-0019-8D31-DFCFBB4023B4}"/>
                  </a:ext>
                </a:extLst>
              </p:cNvPr>
              <p:cNvSpPr/>
              <p:nvPr/>
            </p:nvSpPr>
            <p:spPr>
              <a:xfrm>
                <a:off x="4005219" y="2907914"/>
                <a:ext cx="269557" cy="269595"/>
              </a:xfrm>
              <a:custGeom>
                <a:avLst/>
                <a:gdLst>
                  <a:gd name="connsiteX0" fmla="*/ 229087 w 269557"/>
                  <a:gd name="connsiteY0" fmla="*/ 230837 h 269595"/>
                  <a:gd name="connsiteX1" fmla="*/ 230899 w 269557"/>
                  <a:gd name="connsiteY1" fmla="*/ 40240 h 269595"/>
                  <a:gd name="connsiteX2" fmla="*/ 40301 w 269557"/>
                  <a:gd name="connsiteY2" fmla="*/ 38428 h 269595"/>
                  <a:gd name="connsiteX3" fmla="*/ 38490 w 269557"/>
                  <a:gd name="connsiteY3" fmla="*/ 229025 h 269595"/>
                  <a:gd name="connsiteX4" fmla="*/ 40301 w 269557"/>
                  <a:gd name="connsiteY4" fmla="*/ 230837 h 269595"/>
                  <a:gd name="connsiteX5" fmla="*/ 229087 w 269557"/>
                  <a:gd name="connsiteY5" fmla="*/ 230837 h 269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557" h="269595">
                    <a:moveTo>
                      <a:pt x="229087" y="230837"/>
                    </a:moveTo>
                    <a:cubicBezTo>
                      <a:pt x="282219" y="178705"/>
                      <a:pt x="283030" y="93372"/>
                      <a:pt x="230899" y="40240"/>
                    </a:cubicBezTo>
                    <a:cubicBezTo>
                      <a:pt x="178767" y="-12893"/>
                      <a:pt x="93434" y="-13704"/>
                      <a:pt x="40301" y="38428"/>
                    </a:cubicBezTo>
                    <a:cubicBezTo>
                      <a:pt x="-12831" y="90559"/>
                      <a:pt x="-13642" y="175893"/>
                      <a:pt x="38490" y="229025"/>
                    </a:cubicBezTo>
                    <a:cubicBezTo>
                      <a:pt x="39088" y="229635"/>
                      <a:pt x="39692" y="230239"/>
                      <a:pt x="40301" y="230837"/>
                    </a:cubicBezTo>
                    <a:cubicBezTo>
                      <a:pt x="92700" y="282320"/>
                      <a:pt x="176688" y="282320"/>
                      <a:pt x="229087" y="230837"/>
                    </a:cubicBezTo>
                    <a:close/>
                  </a:path>
                </a:pathLst>
              </a:custGeom>
              <a:grpFill/>
              <a:ln w="9525"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64CCE859-029D-D713-31E6-40A089257908}"/>
                  </a:ext>
                </a:extLst>
              </p:cNvPr>
              <p:cNvSpPr/>
              <p:nvPr/>
            </p:nvSpPr>
            <p:spPr>
              <a:xfrm>
                <a:off x="4033265" y="2935352"/>
                <a:ext cx="210754" cy="213304"/>
              </a:xfrm>
              <a:custGeom>
                <a:avLst/>
                <a:gdLst>
                  <a:gd name="connsiteX0" fmla="*/ 178657 w 210754"/>
                  <a:gd name="connsiteY0" fmla="*/ 180730 h 213304"/>
                  <a:gd name="connsiteX1" fmla="*/ 182809 w 210754"/>
                  <a:gd name="connsiteY1" fmla="*/ 36387 h 213304"/>
                  <a:gd name="connsiteX2" fmla="*/ 178657 w 210754"/>
                  <a:gd name="connsiteY2" fmla="*/ 32235 h 213304"/>
                  <a:gd name="connsiteX3" fmla="*/ 38445 w 210754"/>
                  <a:gd name="connsiteY3" fmla="*/ 25762 h 213304"/>
                  <a:gd name="connsiteX4" fmla="*/ 31972 w 210754"/>
                  <a:gd name="connsiteY4" fmla="*/ 32235 h 213304"/>
                  <a:gd name="connsiteX5" fmla="*/ 27681 w 210754"/>
                  <a:gd name="connsiteY5" fmla="*/ 176439 h 213304"/>
                  <a:gd name="connsiteX6" fmla="*/ 31972 w 210754"/>
                  <a:gd name="connsiteY6" fmla="*/ 180730 h 213304"/>
                  <a:gd name="connsiteX7" fmla="*/ 172042 w 210754"/>
                  <a:gd name="connsiteY7" fmla="*/ 187344 h 213304"/>
                  <a:gd name="connsiteX8" fmla="*/ 178657 w 210754"/>
                  <a:gd name="connsiteY8" fmla="*/ 180730 h 213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754" h="213304">
                    <a:moveTo>
                      <a:pt x="178657" y="180730"/>
                    </a:moveTo>
                    <a:cubicBezTo>
                      <a:pt x="219662" y="142017"/>
                      <a:pt x="221521" y="77393"/>
                      <a:pt x="182809" y="36387"/>
                    </a:cubicBezTo>
                    <a:cubicBezTo>
                      <a:pt x="181465" y="34964"/>
                      <a:pt x="180080" y="33579"/>
                      <a:pt x="178657" y="32235"/>
                    </a:cubicBezTo>
                    <a:cubicBezTo>
                      <a:pt x="141726" y="-8271"/>
                      <a:pt x="78951" y="-11169"/>
                      <a:pt x="38445" y="25762"/>
                    </a:cubicBezTo>
                    <a:cubicBezTo>
                      <a:pt x="36189" y="27819"/>
                      <a:pt x="34029" y="29979"/>
                      <a:pt x="31972" y="32235"/>
                    </a:cubicBezTo>
                    <a:cubicBezTo>
                      <a:pt x="-9034" y="70871"/>
                      <a:pt x="-10955" y="135433"/>
                      <a:pt x="27681" y="176439"/>
                    </a:cubicBezTo>
                    <a:cubicBezTo>
                      <a:pt x="29068" y="177912"/>
                      <a:pt x="30499" y="179342"/>
                      <a:pt x="31972" y="180730"/>
                    </a:cubicBezTo>
                    <a:cubicBezTo>
                      <a:pt x="68825" y="221236"/>
                      <a:pt x="131536" y="224197"/>
                      <a:pt x="172042" y="187344"/>
                    </a:cubicBezTo>
                    <a:cubicBezTo>
                      <a:pt x="174350" y="185245"/>
                      <a:pt x="176557" y="183038"/>
                      <a:pt x="178657" y="180730"/>
                    </a:cubicBezTo>
                    <a:close/>
                  </a:path>
                </a:pathLst>
              </a:custGeom>
              <a:solidFill>
                <a:schemeClr val="accent1"/>
              </a:solidFill>
              <a:ln w="9525"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FCBCD645-FBCF-38A6-CE45-64F249C1F09F}"/>
                  </a:ext>
                </a:extLst>
              </p:cNvPr>
              <p:cNvSpPr/>
              <p:nvPr/>
            </p:nvSpPr>
            <p:spPr>
              <a:xfrm>
                <a:off x="4015887" y="3113847"/>
                <a:ext cx="50958" cy="50958"/>
              </a:xfrm>
              <a:custGeom>
                <a:avLst/>
                <a:gdLst>
                  <a:gd name="connsiteX0" fmla="*/ 0 w 50958"/>
                  <a:gd name="connsiteY0" fmla="*/ 21622 h 50958"/>
                  <a:gd name="connsiteX1" fmla="*/ 21145 w 50958"/>
                  <a:gd name="connsiteY1" fmla="*/ 0 h 50958"/>
                  <a:gd name="connsiteX2" fmla="*/ 50959 w 50958"/>
                  <a:gd name="connsiteY2" fmla="*/ 29337 h 50958"/>
                  <a:gd name="connsiteX3" fmla="*/ 29813 w 50958"/>
                  <a:gd name="connsiteY3" fmla="*/ 50959 h 50958"/>
                  <a:gd name="connsiteX4" fmla="*/ 0 w 50958"/>
                  <a:gd name="connsiteY4" fmla="*/ 21622 h 50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58" h="50958">
                    <a:moveTo>
                      <a:pt x="0" y="21622"/>
                    </a:moveTo>
                    <a:lnTo>
                      <a:pt x="21145" y="0"/>
                    </a:lnTo>
                    <a:lnTo>
                      <a:pt x="50959" y="29337"/>
                    </a:lnTo>
                    <a:lnTo>
                      <a:pt x="29813" y="50959"/>
                    </a:lnTo>
                    <a:lnTo>
                      <a:pt x="0" y="21622"/>
                    </a:lnTo>
                    <a:close/>
                  </a:path>
                </a:pathLst>
              </a:custGeom>
              <a:grpFill/>
              <a:ln w="9525"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F5B15DF7-950C-CD2F-2B29-47482AA5A156}"/>
                  </a:ext>
                </a:extLst>
              </p:cNvPr>
              <p:cNvSpPr/>
              <p:nvPr/>
            </p:nvSpPr>
            <p:spPr>
              <a:xfrm>
                <a:off x="3983693" y="3129944"/>
                <a:ext cx="67055" cy="64389"/>
              </a:xfrm>
              <a:custGeom>
                <a:avLst/>
                <a:gdLst>
                  <a:gd name="connsiteX0" fmla="*/ 0 w 67055"/>
                  <a:gd name="connsiteY0" fmla="*/ 27242 h 64389"/>
                  <a:gd name="connsiteX1" fmla="*/ 29051 w 67055"/>
                  <a:gd name="connsiteY1" fmla="*/ 0 h 64389"/>
                  <a:gd name="connsiteX2" fmla="*/ 67056 w 67055"/>
                  <a:gd name="connsiteY2" fmla="*/ 37148 h 64389"/>
                  <a:gd name="connsiteX3" fmla="*/ 40481 w 67055"/>
                  <a:gd name="connsiteY3" fmla="*/ 64389 h 64389"/>
                  <a:gd name="connsiteX4" fmla="*/ 0 w 67055"/>
                  <a:gd name="connsiteY4" fmla="*/ 27242 h 64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55" h="64389">
                    <a:moveTo>
                      <a:pt x="0" y="27242"/>
                    </a:moveTo>
                    <a:lnTo>
                      <a:pt x="29051" y="0"/>
                    </a:lnTo>
                    <a:lnTo>
                      <a:pt x="67056" y="37148"/>
                    </a:lnTo>
                    <a:lnTo>
                      <a:pt x="40481" y="64389"/>
                    </a:lnTo>
                    <a:lnTo>
                      <a:pt x="0" y="27242"/>
                    </a:lnTo>
                    <a:close/>
                  </a:path>
                </a:pathLst>
              </a:custGeom>
              <a:grpFill/>
              <a:ln w="9525"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E83A078A-8B7C-8530-C54A-208651EEDB03}"/>
                  </a:ext>
                </a:extLst>
              </p:cNvPr>
              <p:cNvSpPr/>
              <p:nvPr/>
            </p:nvSpPr>
            <p:spPr>
              <a:xfrm>
                <a:off x="4160762" y="2956780"/>
                <a:ext cx="62007" cy="64063"/>
              </a:xfrm>
              <a:custGeom>
                <a:avLst/>
                <a:gdLst>
                  <a:gd name="connsiteX0" fmla="*/ 48207 w 62007"/>
                  <a:gd name="connsiteY0" fmla="*/ 60147 h 64063"/>
                  <a:gd name="connsiteX1" fmla="*/ 45540 w 62007"/>
                  <a:gd name="connsiteY1" fmla="*/ 57385 h 64063"/>
                  <a:gd name="connsiteX2" fmla="*/ 32110 w 62007"/>
                  <a:gd name="connsiteY2" fmla="*/ 32810 h 64063"/>
                  <a:gd name="connsiteX3" fmla="*/ 5345 w 62007"/>
                  <a:gd name="connsiteY3" fmla="*/ 16332 h 64063"/>
                  <a:gd name="connsiteX4" fmla="*/ -85 w 62007"/>
                  <a:gd name="connsiteY4" fmla="*/ 5378 h 64063"/>
                  <a:gd name="connsiteX5" fmla="*/ 10679 w 62007"/>
                  <a:gd name="connsiteY5" fmla="*/ -147 h 64063"/>
                  <a:gd name="connsiteX6" fmla="*/ 42873 w 62007"/>
                  <a:gd name="connsiteY6" fmla="*/ 18903 h 64063"/>
                  <a:gd name="connsiteX7" fmla="*/ 61923 w 62007"/>
                  <a:gd name="connsiteY7" fmla="*/ 51765 h 64063"/>
                  <a:gd name="connsiteX8" fmla="*/ 56589 w 62007"/>
                  <a:gd name="connsiteY8" fmla="*/ 62718 h 64063"/>
                  <a:gd name="connsiteX9" fmla="*/ 48207 w 62007"/>
                  <a:gd name="connsiteY9" fmla="*/ 60147 h 6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007" h="64063">
                    <a:moveTo>
                      <a:pt x="48207" y="60147"/>
                    </a:moveTo>
                    <a:cubicBezTo>
                      <a:pt x="45540" y="60147"/>
                      <a:pt x="45540" y="60147"/>
                      <a:pt x="45540" y="57385"/>
                    </a:cubicBezTo>
                    <a:cubicBezTo>
                      <a:pt x="42755" y="48376"/>
                      <a:pt x="38187" y="40019"/>
                      <a:pt x="32110" y="32810"/>
                    </a:cubicBezTo>
                    <a:cubicBezTo>
                      <a:pt x="25004" y="24803"/>
                      <a:pt x="15694" y="19071"/>
                      <a:pt x="5345" y="16332"/>
                    </a:cubicBezTo>
                    <a:cubicBezTo>
                      <a:pt x="2582" y="16332"/>
                      <a:pt x="-85" y="10807"/>
                      <a:pt x="-85" y="5378"/>
                    </a:cubicBezTo>
                    <a:cubicBezTo>
                      <a:pt x="2472" y="1991"/>
                      <a:pt x="6436" y="-44"/>
                      <a:pt x="10679" y="-147"/>
                    </a:cubicBezTo>
                    <a:cubicBezTo>
                      <a:pt x="22292" y="4578"/>
                      <a:pt x="33142" y="10998"/>
                      <a:pt x="42873" y="18903"/>
                    </a:cubicBezTo>
                    <a:cubicBezTo>
                      <a:pt x="51228" y="28565"/>
                      <a:pt x="57691" y="39713"/>
                      <a:pt x="61923" y="51765"/>
                    </a:cubicBezTo>
                    <a:cubicBezTo>
                      <a:pt x="61883" y="56032"/>
                      <a:pt x="59924" y="60055"/>
                      <a:pt x="56589" y="62718"/>
                    </a:cubicBezTo>
                    <a:cubicBezTo>
                      <a:pt x="53637" y="65671"/>
                      <a:pt x="50970" y="62528"/>
                      <a:pt x="48207" y="60147"/>
                    </a:cubicBezTo>
                    <a:close/>
                  </a:path>
                </a:pathLst>
              </a:custGeom>
              <a:grpFill/>
              <a:ln w="9525"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843AC259-EF14-27EC-E3EE-BDC3D377EBED}"/>
                  </a:ext>
                </a:extLst>
              </p:cNvPr>
              <p:cNvSpPr/>
              <p:nvPr/>
            </p:nvSpPr>
            <p:spPr>
              <a:xfrm>
                <a:off x="3889681" y="3156805"/>
                <a:ext cx="135540" cy="128768"/>
              </a:xfrm>
              <a:custGeom>
                <a:avLst/>
                <a:gdLst>
                  <a:gd name="connsiteX0" fmla="*/ 124598 w 135540"/>
                  <a:gd name="connsiteY0" fmla="*/ 26904 h 128768"/>
                  <a:gd name="connsiteX1" fmla="*/ 108405 w 135540"/>
                  <a:gd name="connsiteY1" fmla="*/ 10712 h 128768"/>
                  <a:gd name="connsiteX2" fmla="*/ 94784 w 135540"/>
                  <a:gd name="connsiteY2" fmla="*/ -147 h 128768"/>
                  <a:gd name="connsiteX3" fmla="*/ 83926 w 135540"/>
                  <a:gd name="connsiteY3" fmla="*/ 10712 h 128768"/>
                  <a:gd name="connsiteX4" fmla="*/ 10774 w 135540"/>
                  <a:gd name="connsiteY4" fmla="*/ 83864 h 128768"/>
                  <a:gd name="connsiteX5" fmla="*/ -85 w 135540"/>
                  <a:gd name="connsiteY5" fmla="*/ 94723 h 128768"/>
                  <a:gd name="connsiteX6" fmla="*/ 10774 w 135540"/>
                  <a:gd name="connsiteY6" fmla="*/ 108343 h 128768"/>
                  <a:gd name="connsiteX7" fmla="*/ 18965 w 135540"/>
                  <a:gd name="connsiteY7" fmla="*/ 116440 h 128768"/>
                  <a:gd name="connsiteX8" fmla="*/ 26966 w 135540"/>
                  <a:gd name="connsiteY8" fmla="*/ 124631 h 128768"/>
                  <a:gd name="connsiteX9" fmla="*/ 51446 w 135540"/>
                  <a:gd name="connsiteY9" fmla="*/ 124631 h 128768"/>
                  <a:gd name="connsiteX10" fmla="*/ 119264 w 135540"/>
                  <a:gd name="connsiteY10" fmla="*/ 56813 h 128768"/>
                  <a:gd name="connsiteX11" fmla="*/ 124598 w 135540"/>
                  <a:gd name="connsiteY11" fmla="*/ 51384 h 128768"/>
                  <a:gd name="connsiteX12" fmla="*/ 135456 w 135540"/>
                  <a:gd name="connsiteY12" fmla="*/ 40525 h 128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5540" h="128768">
                    <a:moveTo>
                      <a:pt x="124598" y="26904"/>
                    </a:moveTo>
                    <a:lnTo>
                      <a:pt x="108405" y="10712"/>
                    </a:lnTo>
                    <a:lnTo>
                      <a:pt x="94784" y="-147"/>
                    </a:lnTo>
                    <a:lnTo>
                      <a:pt x="83926" y="10712"/>
                    </a:lnTo>
                    <a:lnTo>
                      <a:pt x="10774" y="83864"/>
                    </a:lnTo>
                    <a:lnTo>
                      <a:pt x="-85" y="94723"/>
                    </a:lnTo>
                    <a:lnTo>
                      <a:pt x="10774" y="108343"/>
                    </a:lnTo>
                    <a:lnTo>
                      <a:pt x="18965" y="116440"/>
                    </a:lnTo>
                    <a:lnTo>
                      <a:pt x="26966" y="124631"/>
                    </a:lnTo>
                    <a:cubicBezTo>
                      <a:pt x="34259" y="129952"/>
                      <a:pt x="44153" y="129952"/>
                      <a:pt x="51446" y="124631"/>
                    </a:cubicBezTo>
                    <a:lnTo>
                      <a:pt x="119264" y="56813"/>
                    </a:lnTo>
                    <a:lnTo>
                      <a:pt x="124598" y="51384"/>
                    </a:lnTo>
                    <a:lnTo>
                      <a:pt x="135456" y="40525"/>
                    </a:lnTo>
                    <a:close/>
                  </a:path>
                </a:pathLst>
              </a:custGeom>
              <a:grpFill/>
              <a:ln w="9525" cap="flat">
                <a:noFill/>
                <a:prstDash val="solid"/>
                <a:miter/>
              </a:ln>
            </p:spPr>
            <p:txBody>
              <a:bodyPr rtlCol="0" anchor="ctr"/>
              <a:lstStyle/>
              <a:p>
                <a:endParaRPr lang="en-GB"/>
              </a:p>
            </p:txBody>
          </p:sp>
        </p:grpSp>
      </p:grpSp>
      <p:grpSp>
        <p:nvGrpSpPr>
          <p:cNvPr id="5" name="Group 4">
            <a:extLst>
              <a:ext uri="{FF2B5EF4-FFF2-40B4-BE49-F238E27FC236}">
                <a16:creationId xmlns:a16="http://schemas.microsoft.com/office/drawing/2014/main" id="{13AAB93E-26A0-4485-3E93-599E20AB33E8}"/>
              </a:ext>
            </a:extLst>
          </p:cNvPr>
          <p:cNvGrpSpPr/>
          <p:nvPr/>
        </p:nvGrpSpPr>
        <p:grpSpPr>
          <a:xfrm>
            <a:off x="4623617" y="3940581"/>
            <a:ext cx="672195" cy="633600"/>
            <a:chOff x="2658954" y="5028273"/>
            <a:chExt cx="672195" cy="633600"/>
          </a:xfrm>
        </p:grpSpPr>
        <p:sp>
          <p:nvSpPr>
            <p:cNvPr id="6" name="Freeform 30">
              <a:extLst>
                <a:ext uri="{FF2B5EF4-FFF2-40B4-BE49-F238E27FC236}">
                  <a16:creationId xmlns:a16="http://schemas.microsoft.com/office/drawing/2014/main" id="{711E9C16-6B3F-9E08-95BE-7CB599164639}"/>
                </a:ext>
              </a:extLst>
            </p:cNvPr>
            <p:cNvSpPr>
              <a:spLocks/>
            </p:cNvSpPr>
            <p:nvPr/>
          </p:nvSpPr>
          <p:spPr bwMode="auto">
            <a:xfrm>
              <a:off x="2658954" y="5028273"/>
              <a:ext cx="672195" cy="633600"/>
            </a:xfrm>
            <a:custGeom>
              <a:avLst/>
              <a:gdLst>
                <a:gd name="T0" fmla="*/ 43 w 294"/>
                <a:gd name="T1" fmla="*/ 215 h 275"/>
                <a:gd name="T2" fmla="*/ 71 w 294"/>
                <a:gd name="T3" fmla="*/ 41 h 275"/>
                <a:gd name="T4" fmla="*/ 252 w 294"/>
                <a:gd name="T5" fmla="*/ 67 h 275"/>
                <a:gd name="T6" fmla="*/ 219 w 294"/>
                <a:gd name="T7" fmla="*/ 234 h 275"/>
                <a:gd name="T8" fmla="*/ 43 w 294"/>
                <a:gd name="T9" fmla="*/ 215 h 275"/>
              </a:gdLst>
              <a:ahLst/>
              <a:cxnLst>
                <a:cxn ang="0">
                  <a:pos x="T0" y="T1"/>
                </a:cxn>
                <a:cxn ang="0">
                  <a:pos x="T2" y="T3"/>
                </a:cxn>
                <a:cxn ang="0">
                  <a:pos x="T4" y="T5"/>
                </a:cxn>
                <a:cxn ang="0">
                  <a:pos x="T6" y="T7"/>
                </a:cxn>
                <a:cxn ang="0">
                  <a:pos x="T8" y="T9"/>
                </a:cxn>
              </a:cxnLst>
              <a:rect l="0" t="0" r="r" b="b"/>
              <a:pathLst>
                <a:path w="294" h="275">
                  <a:moveTo>
                    <a:pt x="43" y="215"/>
                  </a:moveTo>
                  <a:cubicBezTo>
                    <a:pt x="0" y="160"/>
                    <a:pt x="13" y="82"/>
                    <a:pt x="71" y="41"/>
                  </a:cubicBezTo>
                  <a:cubicBezTo>
                    <a:pt x="129" y="0"/>
                    <a:pt x="210" y="12"/>
                    <a:pt x="252" y="67"/>
                  </a:cubicBezTo>
                  <a:cubicBezTo>
                    <a:pt x="294" y="122"/>
                    <a:pt x="277" y="193"/>
                    <a:pt x="219" y="234"/>
                  </a:cubicBezTo>
                  <a:cubicBezTo>
                    <a:pt x="161" y="275"/>
                    <a:pt x="85" y="270"/>
                    <a:pt x="43" y="215"/>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7" name="Group 6">
              <a:extLst>
                <a:ext uri="{FF2B5EF4-FFF2-40B4-BE49-F238E27FC236}">
                  <a16:creationId xmlns:a16="http://schemas.microsoft.com/office/drawing/2014/main" id="{6C8300D2-E798-97CA-255F-9F45A3044A5B}"/>
                </a:ext>
              </a:extLst>
            </p:cNvPr>
            <p:cNvGrpSpPr/>
            <p:nvPr/>
          </p:nvGrpSpPr>
          <p:grpSpPr>
            <a:xfrm>
              <a:off x="2841881" y="5159447"/>
              <a:ext cx="316401" cy="364712"/>
              <a:chOff x="4723238" y="210134"/>
              <a:chExt cx="316401" cy="364712"/>
            </a:xfrm>
          </p:grpSpPr>
          <p:sp>
            <p:nvSpPr>
              <p:cNvPr id="8" name="Freeform: Shape 7">
                <a:extLst>
                  <a:ext uri="{FF2B5EF4-FFF2-40B4-BE49-F238E27FC236}">
                    <a16:creationId xmlns:a16="http://schemas.microsoft.com/office/drawing/2014/main" id="{B62F981E-2D56-614A-71EB-74307144AEDE}"/>
                  </a:ext>
                </a:extLst>
              </p:cNvPr>
              <p:cNvSpPr/>
              <p:nvPr/>
            </p:nvSpPr>
            <p:spPr>
              <a:xfrm>
                <a:off x="4723238" y="210134"/>
                <a:ext cx="316401" cy="364712"/>
              </a:xfrm>
              <a:custGeom>
                <a:avLst/>
                <a:gdLst>
                  <a:gd name="connsiteX0" fmla="*/ 57039 w 316401"/>
                  <a:gd name="connsiteY0" fmla="*/ 334306 h 364712"/>
                  <a:gd name="connsiteX1" fmla="*/ 57039 w 316401"/>
                  <a:gd name="connsiteY1" fmla="*/ 334306 h 364712"/>
                  <a:gd name="connsiteX2" fmla="*/ 63516 w 316401"/>
                  <a:gd name="connsiteY2" fmla="*/ 310303 h 364712"/>
                  <a:gd name="connsiteX3" fmla="*/ 63516 w 316401"/>
                  <a:gd name="connsiteY3" fmla="*/ 274394 h 364712"/>
                  <a:gd name="connsiteX4" fmla="*/ 39990 w 316401"/>
                  <a:gd name="connsiteY4" fmla="*/ 250486 h 364712"/>
                  <a:gd name="connsiteX5" fmla="*/ 8843 w 316401"/>
                  <a:gd name="connsiteY5" fmla="*/ 250486 h 364712"/>
                  <a:gd name="connsiteX6" fmla="*/ 1223 w 316401"/>
                  <a:gd name="connsiteY6" fmla="*/ 263630 h 364712"/>
                  <a:gd name="connsiteX7" fmla="*/ 49991 w 316401"/>
                  <a:gd name="connsiteY7" fmla="*/ 329544 h 364712"/>
                  <a:gd name="connsiteX8" fmla="*/ 57039 w 316401"/>
                  <a:gd name="connsiteY8" fmla="*/ 334306 h 364712"/>
                  <a:gd name="connsiteX9" fmla="*/ 57039 w 316401"/>
                  <a:gd name="connsiteY9" fmla="*/ 225340 h 364712"/>
                  <a:gd name="connsiteX10" fmla="*/ 57039 w 316401"/>
                  <a:gd name="connsiteY10" fmla="*/ 225340 h 364712"/>
                  <a:gd name="connsiteX11" fmla="*/ 63516 w 316401"/>
                  <a:gd name="connsiteY11" fmla="*/ 201337 h 364712"/>
                  <a:gd name="connsiteX12" fmla="*/ 63516 w 316401"/>
                  <a:gd name="connsiteY12" fmla="*/ 165999 h 364712"/>
                  <a:gd name="connsiteX13" fmla="*/ 39990 w 316401"/>
                  <a:gd name="connsiteY13" fmla="*/ 142092 h 364712"/>
                  <a:gd name="connsiteX14" fmla="*/ 8843 w 316401"/>
                  <a:gd name="connsiteY14" fmla="*/ 142092 h 364712"/>
                  <a:gd name="connsiteX15" fmla="*/ 1223 w 316401"/>
                  <a:gd name="connsiteY15" fmla="*/ 154665 h 364712"/>
                  <a:gd name="connsiteX16" fmla="*/ 49991 w 316401"/>
                  <a:gd name="connsiteY16" fmla="*/ 221340 h 364712"/>
                  <a:gd name="connsiteX17" fmla="*/ 57039 w 316401"/>
                  <a:gd name="connsiteY17" fmla="*/ 225340 h 364712"/>
                  <a:gd name="connsiteX18" fmla="*/ 57039 w 316401"/>
                  <a:gd name="connsiteY18" fmla="*/ 116946 h 364712"/>
                  <a:gd name="connsiteX19" fmla="*/ 57039 w 316401"/>
                  <a:gd name="connsiteY19" fmla="*/ 116946 h 364712"/>
                  <a:gd name="connsiteX20" fmla="*/ 63516 w 316401"/>
                  <a:gd name="connsiteY20" fmla="*/ 92942 h 364712"/>
                  <a:gd name="connsiteX21" fmla="*/ 63516 w 316401"/>
                  <a:gd name="connsiteY21" fmla="*/ 57605 h 364712"/>
                  <a:gd name="connsiteX22" fmla="*/ 39990 w 316401"/>
                  <a:gd name="connsiteY22" fmla="*/ 33697 h 364712"/>
                  <a:gd name="connsiteX23" fmla="*/ 8843 w 316401"/>
                  <a:gd name="connsiteY23" fmla="*/ 33697 h 364712"/>
                  <a:gd name="connsiteX24" fmla="*/ 1223 w 316401"/>
                  <a:gd name="connsiteY24" fmla="*/ 46270 h 364712"/>
                  <a:gd name="connsiteX25" fmla="*/ 49991 w 316401"/>
                  <a:gd name="connsiteY25" fmla="*/ 112945 h 364712"/>
                  <a:gd name="connsiteX26" fmla="*/ 57039 w 316401"/>
                  <a:gd name="connsiteY26" fmla="*/ 116946 h 364712"/>
                  <a:gd name="connsiteX27" fmla="*/ 265351 w 316401"/>
                  <a:gd name="connsiteY27" fmla="*/ 329544 h 364712"/>
                  <a:gd name="connsiteX28" fmla="*/ 314119 w 316401"/>
                  <a:gd name="connsiteY28" fmla="*/ 263630 h 364712"/>
                  <a:gd name="connsiteX29" fmla="*/ 307071 w 316401"/>
                  <a:gd name="connsiteY29" fmla="*/ 250486 h 364712"/>
                  <a:gd name="connsiteX30" fmla="*/ 275352 w 316401"/>
                  <a:gd name="connsiteY30" fmla="*/ 250486 h 364712"/>
                  <a:gd name="connsiteX31" fmla="*/ 251730 w 316401"/>
                  <a:gd name="connsiteY31" fmla="*/ 274394 h 364712"/>
                  <a:gd name="connsiteX32" fmla="*/ 251730 w 316401"/>
                  <a:gd name="connsiteY32" fmla="*/ 310303 h 364712"/>
                  <a:gd name="connsiteX33" fmla="*/ 258208 w 316401"/>
                  <a:gd name="connsiteY33" fmla="*/ 334306 h 364712"/>
                  <a:gd name="connsiteX34" fmla="*/ 265351 w 316401"/>
                  <a:gd name="connsiteY34" fmla="*/ 329544 h 364712"/>
                  <a:gd name="connsiteX35" fmla="*/ 265351 w 316401"/>
                  <a:gd name="connsiteY35" fmla="*/ 221149 h 364712"/>
                  <a:gd name="connsiteX36" fmla="*/ 314119 w 316401"/>
                  <a:gd name="connsiteY36" fmla="*/ 154474 h 364712"/>
                  <a:gd name="connsiteX37" fmla="*/ 307071 w 316401"/>
                  <a:gd name="connsiteY37" fmla="*/ 141901 h 364712"/>
                  <a:gd name="connsiteX38" fmla="*/ 275352 w 316401"/>
                  <a:gd name="connsiteY38" fmla="*/ 141901 h 364712"/>
                  <a:gd name="connsiteX39" fmla="*/ 251730 w 316401"/>
                  <a:gd name="connsiteY39" fmla="*/ 165809 h 364712"/>
                  <a:gd name="connsiteX40" fmla="*/ 251730 w 316401"/>
                  <a:gd name="connsiteY40" fmla="*/ 201146 h 364712"/>
                  <a:gd name="connsiteX41" fmla="*/ 258208 w 316401"/>
                  <a:gd name="connsiteY41" fmla="*/ 225150 h 364712"/>
                  <a:gd name="connsiteX42" fmla="*/ 265351 w 316401"/>
                  <a:gd name="connsiteY42" fmla="*/ 221149 h 364712"/>
                  <a:gd name="connsiteX43" fmla="*/ 258398 w 316401"/>
                  <a:gd name="connsiteY43" fmla="*/ 116946 h 364712"/>
                  <a:gd name="connsiteX44" fmla="*/ 258398 w 316401"/>
                  <a:gd name="connsiteY44" fmla="*/ 116946 h 364712"/>
                  <a:gd name="connsiteX45" fmla="*/ 251921 w 316401"/>
                  <a:gd name="connsiteY45" fmla="*/ 92942 h 364712"/>
                  <a:gd name="connsiteX46" fmla="*/ 251921 w 316401"/>
                  <a:gd name="connsiteY46" fmla="*/ 57605 h 364712"/>
                  <a:gd name="connsiteX47" fmla="*/ 275543 w 316401"/>
                  <a:gd name="connsiteY47" fmla="*/ 33697 h 364712"/>
                  <a:gd name="connsiteX48" fmla="*/ 307261 w 316401"/>
                  <a:gd name="connsiteY48" fmla="*/ 33697 h 364712"/>
                  <a:gd name="connsiteX49" fmla="*/ 314310 w 316401"/>
                  <a:gd name="connsiteY49" fmla="*/ 46270 h 364712"/>
                  <a:gd name="connsiteX50" fmla="*/ 265542 w 316401"/>
                  <a:gd name="connsiteY50" fmla="*/ 112945 h 364712"/>
                  <a:gd name="connsiteX51" fmla="*/ 258398 w 316401"/>
                  <a:gd name="connsiteY51" fmla="*/ 116946 h 364712"/>
                  <a:gd name="connsiteX52" fmla="*/ 132573 w 316401"/>
                  <a:gd name="connsiteY52" fmla="*/ 75036 h 364712"/>
                  <a:gd name="connsiteX53" fmla="*/ 159624 w 316401"/>
                  <a:gd name="connsiteY53" fmla="*/ 48080 h 364712"/>
                  <a:gd name="connsiteX54" fmla="*/ 186104 w 316401"/>
                  <a:gd name="connsiteY54" fmla="*/ 74938 h 364712"/>
                  <a:gd name="connsiteX55" fmla="*/ 186103 w 316401"/>
                  <a:gd name="connsiteY55" fmla="*/ 75036 h 364712"/>
                  <a:gd name="connsiteX56" fmla="*/ 159624 w 316401"/>
                  <a:gd name="connsiteY56" fmla="*/ 102563 h 364712"/>
                  <a:gd name="connsiteX57" fmla="*/ 132382 w 316401"/>
                  <a:gd name="connsiteY57" fmla="*/ 75036 h 364712"/>
                  <a:gd name="connsiteX58" fmla="*/ 132573 w 316401"/>
                  <a:gd name="connsiteY58" fmla="*/ 182763 h 364712"/>
                  <a:gd name="connsiteX59" fmla="*/ 159526 w 316401"/>
                  <a:gd name="connsiteY59" fmla="*/ 155237 h 364712"/>
                  <a:gd name="connsiteX60" fmla="*/ 159624 w 316401"/>
                  <a:gd name="connsiteY60" fmla="*/ 155236 h 364712"/>
                  <a:gd name="connsiteX61" fmla="*/ 186865 w 316401"/>
                  <a:gd name="connsiteY61" fmla="*/ 182478 h 364712"/>
                  <a:gd name="connsiteX62" fmla="*/ 159624 w 316401"/>
                  <a:gd name="connsiteY62" fmla="*/ 209719 h 364712"/>
                  <a:gd name="connsiteX63" fmla="*/ 132383 w 316401"/>
                  <a:gd name="connsiteY63" fmla="*/ 182859 h 364712"/>
                  <a:gd name="connsiteX64" fmla="*/ 132382 w 316401"/>
                  <a:gd name="connsiteY64" fmla="*/ 182763 h 364712"/>
                  <a:gd name="connsiteX65" fmla="*/ 159624 w 316401"/>
                  <a:gd name="connsiteY65" fmla="*/ 113898 h 364712"/>
                  <a:gd name="connsiteX66" fmla="*/ 119819 w 316401"/>
                  <a:gd name="connsiteY66" fmla="*/ 75807 h 364712"/>
                  <a:gd name="connsiteX67" fmla="*/ 157910 w 316401"/>
                  <a:gd name="connsiteY67" fmla="*/ 36002 h 364712"/>
                  <a:gd name="connsiteX68" fmla="*/ 197714 w 316401"/>
                  <a:gd name="connsiteY68" fmla="*/ 74093 h 364712"/>
                  <a:gd name="connsiteX69" fmla="*/ 197724 w 316401"/>
                  <a:gd name="connsiteY69" fmla="*/ 75036 h 364712"/>
                  <a:gd name="connsiteX70" fmla="*/ 160394 w 316401"/>
                  <a:gd name="connsiteY70" fmla="*/ 113890 h 364712"/>
                  <a:gd name="connsiteX71" fmla="*/ 159433 w 316401"/>
                  <a:gd name="connsiteY71" fmla="*/ 113898 h 364712"/>
                  <a:gd name="connsiteX72" fmla="*/ 159624 w 316401"/>
                  <a:gd name="connsiteY72" fmla="*/ 221721 h 364712"/>
                  <a:gd name="connsiteX73" fmla="*/ 119255 w 316401"/>
                  <a:gd name="connsiteY73" fmla="*/ 183636 h 364712"/>
                  <a:gd name="connsiteX74" fmla="*/ 157340 w 316401"/>
                  <a:gd name="connsiteY74" fmla="*/ 143268 h 364712"/>
                  <a:gd name="connsiteX75" fmla="*/ 197708 w 316401"/>
                  <a:gd name="connsiteY75" fmla="*/ 181352 h 364712"/>
                  <a:gd name="connsiteX76" fmla="*/ 197724 w 316401"/>
                  <a:gd name="connsiteY76" fmla="*/ 182763 h 364712"/>
                  <a:gd name="connsiteX77" fmla="*/ 159433 w 316401"/>
                  <a:gd name="connsiteY77" fmla="*/ 221721 h 364712"/>
                  <a:gd name="connsiteX78" fmla="*/ 159624 w 316401"/>
                  <a:gd name="connsiteY78" fmla="*/ 324114 h 364712"/>
                  <a:gd name="connsiteX79" fmla="*/ 124769 w 316401"/>
                  <a:gd name="connsiteY79" fmla="*/ 290593 h 364712"/>
                  <a:gd name="connsiteX80" fmla="*/ 158290 w 316401"/>
                  <a:gd name="connsiteY80" fmla="*/ 255738 h 364712"/>
                  <a:gd name="connsiteX81" fmla="*/ 193145 w 316401"/>
                  <a:gd name="connsiteY81" fmla="*/ 289259 h 364712"/>
                  <a:gd name="connsiteX82" fmla="*/ 193152 w 316401"/>
                  <a:gd name="connsiteY82" fmla="*/ 290015 h 364712"/>
                  <a:gd name="connsiteX83" fmla="*/ 159433 w 316401"/>
                  <a:gd name="connsiteY83" fmla="*/ 324114 h 364712"/>
                  <a:gd name="connsiteX84" fmla="*/ 100759 w 316401"/>
                  <a:gd name="connsiteY84" fmla="*/ 264 h 364712"/>
                  <a:gd name="connsiteX85" fmla="*/ 77423 w 316401"/>
                  <a:gd name="connsiteY85" fmla="*/ 23791 h 364712"/>
                  <a:gd name="connsiteX86" fmla="*/ 77423 w 316401"/>
                  <a:gd name="connsiteY86" fmla="*/ 340592 h 364712"/>
                  <a:gd name="connsiteX87" fmla="*/ 100950 w 316401"/>
                  <a:gd name="connsiteY87" fmla="*/ 364596 h 364712"/>
                  <a:gd name="connsiteX88" fmla="*/ 218583 w 316401"/>
                  <a:gd name="connsiteY88" fmla="*/ 364596 h 364712"/>
                  <a:gd name="connsiteX89" fmla="*/ 242206 w 316401"/>
                  <a:gd name="connsiteY89" fmla="*/ 340592 h 364712"/>
                  <a:gd name="connsiteX90" fmla="*/ 242205 w 316401"/>
                  <a:gd name="connsiteY90" fmla="*/ 23791 h 364712"/>
                  <a:gd name="connsiteX91" fmla="*/ 218583 w 316401"/>
                  <a:gd name="connsiteY91" fmla="*/ -117 h 36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316401" h="364712">
                    <a:moveTo>
                      <a:pt x="57039" y="334306"/>
                    </a:moveTo>
                    <a:lnTo>
                      <a:pt x="57039" y="334306"/>
                    </a:lnTo>
                    <a:cubicBezTo>
                      <a:pt x="60564" y="334306"/>
                      <a:pt x="63516" y="323543"/>
                      <a:pt x="63516" y="310303"/>
                    </a:cubicBezTo>
                    <a:lnTo>
                      <a:pt x="63516" y="274394"/>
                    </a:lnTo>
                    <a:cubicBezTo>
                      <a:pt x="63570" y="261316"/>
                      <a:pt x="53067" y="250643"/>
                      <a:pt x="39990" y="250486"/>
                    </a:cubicBezTo>
                    <a:lnTo>
                      <a:pt x="8843" y="250486"/>
                    </a:lnTo>
                    <a:cubicBezTo>
                      <a:pt x="2366" y="250486"/>
                      <a:pt x="-2968" y="258868"/>
                      <a:pt x="1223" y="263630"/>
                    </a:cubicBezTo>
                    <a:cubicBezTo>
                      <a:pt x="20273" y="284014"/>
                      <a:pt x="40561" y="298968"/>
                      <a:pt x="49991" y="329544"/>
                    </a:cubicBezTo>
                    <a:cubicBezTo>
                      <a:pt x="51010" y="332530"/>
                      <a:pt x="53889" y="334475"/>
                      <a:pt x="57039" y="334306"/>
                    </a:cubicBezTo>
                    <a:close/>
                    <a:moveTo>
                      <a:pt x="57039" y="225340"/>
                    </a:moveTo>
                    <a:lnTo>
                      <a:pt x="57039" y="225340"/>
                    </a:lnTo>
                    <a:cubicBezTo>
                      <a:pt x="60564" y="225340"/>
                      <a:pt x="63516" y="214577"/>
                      <a:pt x="63516" y="201337"/>
                    </a:cubicBezTo>
                    <a:lnTo>
                      <a:pt x="63516" y="165999"/>
                    </a:lnTo>
                    <a:cubicBezTo>
                      <a:pt x="63570" y="152922"/>
                      <a:pt x="53067" y="142248"/>
                      <a:pt x="39990" y="142092"/>
                    </a:cubicBezTo>
                    <a:lnTo>
                      <a:pt x="8843" y="142092"/>
                    </a:lnTo>
                    <a:cubicBezTo>
                      <a:pt x="2366" y="142092"/>
                      <a:pt x="-2968" y="149902"/>
                      <a:pt x="1223" y="154665"/>
                    </a:cubicBezTo>
                    <a:cubicBezTo>
                      <a:pt x="20273" y="175048"/>
                      <a:pt x="40561" y="190002"/>
                      <a:pt x="49991" y="221340"/>
                    </a:cubicBezTo>
                    <a:cubicBezTo>
                      <a:pt x="50562" y="223816"/>
                      <a:pt x="54087" y="225340"/>
                      <a:pt x="57039" y="225340"/>
                    </a:cubicBezTo>
                    <a:close/>
                    <a:moveTo>
                      <a:pt x="57039" y="116946"/>
                    </a:moveTo>
                    <a:lnTo>
                      <a:pt x="57039" y="116946"/>
                    </a:lnTo>
                    <a:cubicBezTo>
                      <a:pt x="60564" y="116946"/>
                      <a:pt x="63516" y="106182"/>
                      <a:pt x="63516" y="92942"/>
                    </a:cubicBezTo>
                    <a:lnTo>
                      <a:pt x="63516" y="57605"/>
                    </a:lnTo>
                    <a:cubicBezTo>
                      <a:pt x="63570" y="44527"/>
                      <a:pt x="53067" y="33854"/>
                      <a:pt x="39990" y="33697"/>
                    </a:cubicBezTo>
                    <a:lnTo>
                      <a:pt x="8843" y="33697"/>
                    </a:lnTo>
                    <a:cubicBezTo>
                      <a:pt x="2366" y="33697"/>
                      <a:pt x="-2968" y="41508"/>
                      <a:pt x="1223" y="46270"/>
                    </a:cubicBezTo>
                    <a:cubicBezTo>
                      <a:pt x="20273" y="66654"/>
                      <a:pt x="40561" y="81608"/>
                      <a:pt x="49991" y="112945"/>
                    </a:cubicBezTo>
                    <a:cubicBezTo>
                      <a:pt x="50562" y="115707"/>
                      <a:pt x="54087" y="116946"/>
                      <a:pt x="57039" y="116946"/>
                    </a:cubicBezTo>
                    <a:close/>
                    <a:moveTo>
                      <a:pt x="265351" y="329544"/>
                    </a:moveTo>
                    <a:cubicBezTo>
                      <a:pt x="274876" y="298968"/>
                      <a:pt x="295926" y="284014"/>
                      <a:pt x="314119" y="263630"/>
                    </a:cubicBezTo>
                    <a:cubicBezTo>
                      <a:pt x="318882" y="258868"/>
                      <a:pt x="313548" y="250486"/>
                      <a:pt x="307071" y="250486"/>
                    </a:cubicBezTo>
                    <a:lnTo>
                      <a:pt x="275352" y="250486"/>
                    </a:lnTo>
                    <a:cubicBezTo>
                      <a:pt x="262260" y="250643"/>
                      <a:pt x="251729" y="261301"/>
                      <a:pt x="251730" y="274394"/>
                    </a:cubicBezTo>
                    <a:lnTo>
                      <a:pt x="251730" y="310303"/>
                    </a:lnTo>
                    <a:cubicBezTo>
                      <a:pt x="251730" y="323543"/>
                      <a:pt x="254683" y="334306"/>
                      <a:pt x="258208" y="334306"/>
                    </a:cubicBezTo>
                    <a:cubicBezTo>
                      <a:pt x="261366" y="334424"/>
                      <a:pt x="264245" y="332505"/>
                      <a:pt x="265351" y="329544"/>
                    </a:cubicBezTo>
                    <a:close/>
                    <a:moveTo>
                      <a:pt x="265351" y="221149"/>
                    </a:moveTo>
                    <a:cubicBezTo>
                      <a:pt x="274876" y="190002"/>
                      <a:pt x="295926" y="175048"/>
                      <a:pt x="314119" y="154474"/>
                    </a:cubicBezTo>
                    <a:cubicBezTo>
                      <a:pt x="318882" y="149712"/>
                      <a:pt x="313548" y="141901"/>
                      <a:pt x="307071" y="141901"/>
                    </a:cubicBezTo>
                    <a:lnTo>
                      <a:pt x="275352" y="141901"/>
                    </a:lnTo>
                    <a:cubicBezTo>
                      <a:pt x="262260" y="142058"/>
                      <a:pt x="251729" y="152716"/>
                      <a:pt x="251730" y="165809"/>
                    </a:cubicBezTo>
                    <a:lnTo>
                      <a:pt x="251730" y="201146"/>
                    </a:lnTo>
                    <a:cubicBezTo>
                      <a:pt x="251730" y="214386"/>
                      <a:pt x="254683" y="225150"/>
                      <a:pt x="258208" y="225150"/>
                    </a:cubicBezTo>
                    <a:cubicBezTo>
                      <a:pt x="261732" y="225150"/>
                      <a:pt x="264684" y="223816"/>
                      <a:pt x="265351" y="221149"/>
                    </a:cubicBezTo>
                    <a:close/>
                    <a:moveTo>
                      <a:pt x="258398" y="116946"/>
                    </a:moveTo>
                    <a:lnTo>
                      <a:pt x="258398" y="116946"/>
                    </a:lnTo>
                    <a:cubicBezTo>
                      <a:pt x="254874" y="116946"/>
                      <a:pt x="251921" y="106182"/>
                      <a:pt x="251921" y="92942"/>
                    </a:cubicBezTo>
                    <a:lnTo>
                      <a:pt x="251921" y="57605"/>
                    </a:lnTo>
                    <a:cubicBezTo>
                      <a:pt x="251920" y="44512"/>
                      <a:pt x="262451" y="33853"/>
                      <a:pt x="275543" y="33697"/>
                    </a:cubicBezTo>
                    <a:lnTo>
                      <a:pt x="307261" y="33697"/>
                    </a:lnTo>
                    <a:cubicBezTo>
                      <a:pt x="313738" y="33697"/>
                      <a:pt x="319072" y="41508"/>
                      <a:pt x="314310" y="46270"/>
                    </a:cubicBezTo>
                    <a:cubicBezTo>
                      <a:pt x="296117" y="66654"/>
                      <a:pt x="274876" y="81608"/>
                      <a:pt x="265542" y="112945"/>
                    </a:cubicBezTo>
                    <a:cubicBezTo>
                      <a:pt x="264684" y="115707"/>
                      <a:pt x="261160" y="116946"/>
                      <a:pt x="258398" y="116946"/>
                    </a:cubicBezTo>
                    <a:close/>
                    <a:moveTo>
                      <a:pt x="132573" y="75036"/>
                    </a:moveTo>
                    <a:cubicBezTo>
                      <a:pt x="132625" y="60133"/>
                      <a:pt x="144721" y="48080"/>
                      <a:pt x="159624" y="48080"/>
                    </a:cubicBezTo>
                    <a:cubicBezTo>
                      <a:pt x="174353" y="48184"/>
                      <a:pt x="186208" y="60209"/>
                      <a:pt x="186104" y="74938"/>
                    </a:cubicBezTo>
                    <a:cubicBezTo>
                      <a:pt x="186104" y="74971"/>
                      <a:pt x="186103" y="75003"/>
                      <a:pt x="186103" y="75036"/>
                    </a:cubicBezTo>
                    <a:cubicBezTo>
                      <a:pt x="186317" y="89919"/>
                      <a:pt x="174504" y="102199"/>
                      <a:pt x="159624" y="102563"/>
                    </a:cubicBezTo>
                    <a:cubicBezTo>
                      <a:pt x="144532" y="102406"/>
                      <a:pt x="132381" y="90128"/>
                      <a:pt x="132382" y="75036"/>
                    </a:cubicBezTo>
                    <a:close/>
                    <a:moveTo>
                      <a:pt x="132573" y="182763"/>
                    </a:moveTo>
                    <a:cubicBezTo>
                      <a:pt x="132415" y="167719"/>
                      <a:pt x="144482" y="155395"/>
                      <a:pt x="159526" y="155237"/>
                    </a:cubicBezTo>
                    <a:cubicBezTo>
                      <a:pt x="159559" y="155237"/>
                      <a:pt x="159591" y="155236"/>
                      <a:pt x="159624" y="155236"/>
                    </a:cubicBezTo>
                    <a:cubicBezTo>
                      <a:pt x="174669" y="155236"/>
                      <a:pt x="186865" y="167433"/>
                      <a:pt x="186865" y="182478"/>
                    </a:cubicBezTo>
                    <a:cubicBezTo>
                      <a:pt x="186865" y="197523"/>
                      <a:pt x="174669" y="209719"/>
                      <a:pt x="159624" y="209719"/>
                    </a:cubicBezTo>
                    <a:cubicBezTo>
                      <a:pt x="144684" y="209824"/>
                      <a:pt x="132488" y="197799"/>
                      <a:pt x="132383" y="182859"/>
                    </a:cubicBezTo>
                    <a:cubicBezTo>
                      <a:pt x="132382" y="182827"/>
                      <a:pt x="132382" y="182795"/>
                      <a:pt x="132382" y="182763"/>
                    </a:cubicBezTo>
                    <a:close/>
                    <a:moveTo>
                      <a:pt x="159624" y="113898"/>
                    </a:moveTo>
                    <a:cubicBezTo>
                      <a:pt x="138113" y="114371"/>
                      <a:pt x="120292" y="97317"/>
                      <a:pt x="119819" y="75807"/>
                    </a:cubicBezTo>
                    <a:cubicBezTo>
                      <a:pt x="119345" y="54297"/>
                      <a:pt x="136399" y="36475"/>
                      <a:pt x="157910" y="36002"/>
                    </a:cubicBezTo>
                    <a:cubicBezTo>
                      <a:pt x="179420" y="35529"/>
                      <a:pt x="197241" y="52582"/>
                      <a:pt x="197714" y="74093"/>
                    </a:cubicBezTo>
                    <a:cubicBezTo>
                      <a:pt x="197721" y="74407"/>
                      <a:pt x="197725" y="74721"/>
                      <a:pt x="197724" y="75036"/>
                    </a:cubicBezTo>
                    <a:cubicBezTo>
                      <a:pt x="198145" y="96073"/>
                      <a:pt x="181432" y="113469"/>
                      <a:pt x="160394" y="113890"/>
                    </a:cubicBezTo>
                    <a:cubicBezTo>
                      <a:pt x="160074" y="113897"/>
                      <a:pt x="159753" y="113899"/>
                      <a:pt x="159433" y="113898"/>
                    </a:cubicBezTo>
                    <a:close/>
                    <a:moveTo>
                      <a:pt x="159624" y="221721"/>
                    </a:moveTo>
                    <a:cubicBezTo>
                      <a:pt x="137960" y="222351"/>
                      <a:pt x="119886" y="205300"/>
                      <a:pt x="119255" y="183636"/>
                    </a:cubicBezTo>
                    <a:cubicBezTo>
                      <a:pt x="118624" y="161972"/>
                      <a:pt x="135675" y="143899"/>
                      <a:pt x="157340" y="143268"/>
                    </a:cubicBezTo>
                    <a:cubicBezTo>
                      <a:pt x="179004" y="142637"/>
                      <a:pt x="197077" y="159688"/>
                      <a:pt x="197708" y="181352"/>
                    </a:cubicBezTo>
                    <a:cubicBezTo>
                      <a:pt x="197722" y="181822"/>
                      <a:pt x="197727" y="182293"/>
                      <a:pt x="197724" y="182763"/>
                    </a:cubicBezTo>
                    <a:cubicBezTo>
                      <a:pt x="197727" y="204021"/>
                      <a:pt x="180688" y="221357"/>
                      <a:pt x="159433" y="221721"/>
                    </a:cubicBezTo>
                    <a:close/>
                    <a:moveTo>
                      <a:pt x="159624" y="324114"/>
                    </a:moveTo>
                    <a:cubicBezTo>
                      <a:pt x="140742" y="324482"/>
                      <a:pt x="125137" y="309474"/>
                      <a:pt x="124769" y="290593"/>
                    </a:cubicBezTo>
                    <a:cubicBezTo>
                      <a:pt x="124401" y="271711"/>
                      <a:pt x="139409" y="256106"/>
                      <a:pt x="158290" y="255738"/>
                    </a:cubicBezTo>
                    <a:cubicBezTo>
                      <a:pt x="177172" y="255370"/>
                      <a:pt x="192777" y="270378"/>
                      <a:pt x="193145" y="289259"/>
                    </a:cubicBezTo>
                    <a:cubicBezTo>
                      <a:pt x="193150" y="289511"/>
                      <a:pt x="193152" y="289763"/>
                      <a:pt x="193152" y="290015"/>
                    </a:cubicBezTo>
                    <a:cubicBezTo>
                      <a:pt x="193101" y="308678"/>
                      <a:pt x="178095" y="323854"/>
                      <a:pt x="159433" y="324114"/>
                    </a:cubicBezTo>
                    <a:close/>
                    <a:moveTo>
                      <a:pt x="100759" y="264"/>
                    </a:moveTo>
                    <a:cubicBezTo>
                      <a:pt x="87905" y="520"/>
                      <a:pt x="77575" y="10935"/>
                      <a:pt x="77423" y="23791"/>
                    </a:cubicBezTo>
                    <a:lnTo>
                      <a:pt x="77423" y="340592"/>
                    </a:lnTo>
                    <a:cubicBezTo>
                      <a:pt x="77369" y="353686"/>
                      <a:pt x="87858" y="364387"/>
                      <a:pt x="100950" y="364596"/>
                    </a:cubicBezTo>
                    <a:lnTo>
                      <a:pt x="218583" y="364596"/>
                    </a:lnTo>
                    <a:cubicBezTo>
                      <a:pt x="231713" y="364439"/>
                      <a:pt x="242259" y="353723"/>
                      <a:pt x="242206" y="340592"/>
                    </a:cubicBezTo>
                    <a:lnTo>
                      <a:pt x="242205" y="23791"/>
                    </a:lnTo>
                    <a:cubicBezTo>
                      <a:pt x="242206" y="10698"/>
                      <a:pt x="231675" y="40"/>
                      <a:pt x="218583" y="-117"/>
                    </a:cubicBezTo>
                    <a:close/>
                  </a:path>
                </a:pathLst>
              </a:custGeom>
              <a:solidFill>
                <a:schemeClr val="bg1"/>
              </a:solidFill>
              <a:ln w="9525" cap="flat">
                <a:noFill/>
                <a:prstDash val="solid"/>
                <a:miter/>
              </a:ln>
            </p:spPr>
            <p:txBody>
              <a:bodyPr rtlCol="0" anchor="ctr"/>
              <a:lstStyle/>
              <a:p>
                <a:endParaRPr lang="en-GB"/>
              </a:p>
            </p:txBody>
          </p:sp>
          <p:grpSp>
            <p:nvGrpSpPr>
              <p:cNvPr id="9" name="Group 8">
                <a:extLst>
                  <a:ext uri="{FF2B5EF4-FFF2-40B4-BE49-F238E27FC236}">
                    <a16:creationId xmlns:a16="http://schemas.microsoft.com/office/drawing/2014/main" id="{39F704C1-F7DE-7CDA-D186-A4688F4A4764}"/>
                  </a:ext>
                </a:extLst>
              </p:cNvPr>
              <p:cNvGrpSpPr/>
              <p:nvPr/>
            </p:nvGrpSpPr>
            <p:grpSpPr>
              <a:xfrm>
                <a:off x="4838646" y="242614"/>
                <a:ext cx="85725" cy="310991"/>
                <a:chOff x="4838646" y="242614"/>
                <a:chExt cx="85725" cy="310991"/>
              </a:xfrm>
            </p:grpSpPr>
            <p:sp>
              <p:nvSpPr>
                <p:cNvPr id="10" name="Freeform: Shape 9">
                  <a:extLst>
                    <a:ext uri="{FF2B5EF4-FFF2-40B4-BE49-F238E27FC236}">
                      <a16:creationId xmlns:a16="http://schemas.microsoft.com/office/drawing/2014/main" id="{46441BC2-3A22-2203-6C3B-7C40FD70DD4A}"/>
                    </a:ext>
                  </a:extLst>
                </p:cNvPr>
                <p:cNvSpPr/>
                <p:nvPr/>
              </p:nvSpPr>
              <p:spPr>
                <a:xfrm>
                  <a:off x="4838646" y="242614"/>
                  <a:ext cx="85725" cy="85725"/>
                </a:xfrm>
                <a:custGeom>
                  <a:avLst/>
                  <a:gdLst>
                    <a:gd name="connsiteX0" fmla="*/ 85725 w 85725"/>
                    <a:gd name="connsiteY0" fmla="*/ 42862 h 85725"/>
                    <a:gd name="connsiteX1" fmla="*/ 42863 w 85725"/>
                    <a:gd name="connsiteY1" fmla="*/ 85725 h 85725"/>
                    <a:gd name="connsiteX2" fmla="*/ 0 w 85725"/>
                    <a:gd name="connsiteY2" fmla="*/ 42862 h 85725"/>
                    <a:gd name="connsiteX3" fmla="*/ 42863 w 85725"/>
                    <a:gd name="connsiteY3" fmla="*/ 0 h 85725"/>
                    <a:gd name="connsiteX4" fmla="*/ 85725 w 85725"/>
                    <a:gd name="connsiteY4" fmla="*/ 42862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85725" y="42862"/>
                      </a:moveTo>
                      <a:cubicBezTo>
                        <a:pt x="85725" y="66535"/>
                        <a:pt x="66535" y="85725"/>
                        <a:pt x="42863" y="85725"/>
                      </a:cubicBezTo>
                      <a:cubicBezTo>
                        <a:pt x="19190" y="85725"/>
                        <a:pt x="0" y="66535"/>
                        <a:pt x="0" y="42862"/>
                      </a:cubicBezTo>
                      <a:cubicBezTo>
                        <a:pt x="0" y="19190"/>
                        <a:pt x="19190" y="0"/>
                        <a:pt x="42863" y="0"/>
                      </a:cubicBezTo>
                      <a:cubicBezTo>
                        <a:pt x="66535" y="0"/>
                        <a:pt x="85725" y="19190"/>
                        <a:pt x="85725" y="42862"/>
                      </a:cubicBezTo>
                      <a:close/>
                    </a:path>
                  </a:pathLst>
                </a:custGeom>
                <a:solidFill>
                  <a:schemeClr val="accent1"/>
                </a:solidFill>
                <a:ln w="9525"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ACA2EB4C-244E-6797-9C58-F9C4BC08531D}"/>
                    </a:ext>
                  </a:extLst>
                </p:cNvPr>
                <p:cNvSpPr/>
                <p:nvPr/>
              </p:nvSpPr>
              <p:spPr>
                <a:xfrm>
                  <a:off x="4838646" y="349866"/>
                  <a:ext cx="85725" cy="85724"/>
                </a:xfrm>
                <a:custGeom>
                  <a:avLst/>
                  <a:gdLst>
                    <a:gd name="connsiteX0" fmla="*/ 85725 w 85725"/>
                    <a:gd name="connsiteY0" fmla="*/ 42863 h 85724"/>
                    <a:gd name="connsiteX1" fmla="*/ 42863 w 85725"/>
                    <a:gd name="connsiteY1" fmla="*/ 85725 h 85724"/>
                    <a:gd name="connsiteX2" fmla="*/ 0 w 85725"/>
                    <a:gd name="connsiteY2" fmla="*/ 42863 h 85724"/>
                    <a:gd name="connsiteX3" fmla="*/ 42863 w 85725"/>
                    <a:gd name="connsiteY3" fmla="*/ 0 h 85724"/>
                    <a:gd name="connsiteX4" fmla="*/ 85725 w 85725"/>
                    <a:gd name="connsiteY4" fmla="*/ 42863 h 85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4">
                      <a:moveTo>
                        <a:pt x="85725" y="42863"/>
                      </a:moveTo>
                      <a:cubicBezTo>
                        <a:pt x="85725" y="66535"/>
                        <a:pt x="66535" y="85725"/>
                        <a:pt x="42863" y="85725"/>
                      </a:cubicBezTo>
                      <a:cubicBezTo>
                        <a:pt x="19190" y="85725"/>
                        <a:pt x="0" y="66535"/>
                        <a:pt x="0" y="42863"/>
                      </a:cubicBezTo>
                      <a:cubicBezTo>
                        <a:pt x="0" y="19190"/>
                        <a:pt x="19190" y="0"/>
                        <a:pt x="42863" y="0"/>
                      </a:cubicBezTo>
                      <a:cubicBezTo>
                        <a:pt x="66535" y="0"/>
                        <a:pt x="85725" y="19190"/>
                        <a:pt x="85725" y="42863"/>
                      </a:cubicBezTo>
                      <a:close/>
                    </a:path>
                  </a:pathLst>
                </a:custGeom>
                <a:solidFill>
                  <a:schemeClr val="accent1"/>
                </a:solidFill>
                <a:ln w="9525"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025D0735-0D7D-5F7B-C8F8-C3EC616D3557}"/>
                    </a:ext>
                  </a:extLst>
                </p:cNvPr>
                <p:cNvSpPr/>
                <p:nvPr/>
              </p:nvSpPr>
              <p:spPr>
                <a:xfrm>
                  <a:off x="4838646" y="457022"/>
                  <a:ext cx="85725" cy="96583"/>
                </a:xfrm>
                <a:custGeom>
                  <a:avLst/>
                  <a:gdLst>
                    <a:gd name="connsiteX0" fmla="*/ 85725 w 85725"/>
                    <a:gd name="connsiteY0" fmla="*/ 48292 h 96583"/>
                    <a:gd name="connsiteX1" fmla="*/ 42863 w 85725"/>
                    <a:gd name="connsiteY1" fmla="*/ 96583 h 96583"/>
                    <a:gd name="connsiteX2" fmla="*/ 0 w 85725"/>
                    <a:gd name="connsiteY2" fmla="*/ 48292 h 96583"/>
                    <a:gd name="connsiteX3" fmla="*/ 42863 w 85725"/>
                    <a:gd name="connsiteY3" fmla="*/ 0 h 96583"/>
                    <a:gd name="connsiteX4" fmla="*/ 85725 w 85725"/>
                    <a:gd name="connsiteY4" fmla="*/ 48292 h 96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96583">
                      <a:moveTo>
                        <a:pt x="85725" y="48292"/>
                      </a:moveTo>
                      <a:cubicBezTo>
                        <a:pt x="85725" y="74963"/>
                        <a:pt x="66535" y="96583"/>
                        <a:pt x="42863" y="96583"/>
                      </a:cubicBezTo>
                      <a:cubicBezTo>
                        <a:pt x="19190" y="96583"/>
                        <a:pt x="0" y="74963"/>
                        <a:pt x="0" y="48292"/>
                      </a:cubicBezTo>
                      <a:cubicBezTo>
                        <a:pt x="0" y="21621"/>
                        <a:pt x="19190" y="0"/>
                        <a:pt x="42863" y="0"/>
                      </a:cubicBezTo>
                      <a:cubicBezTo>
                        <a:pt x="66535" y="0"/>
                        <a:pt x="85725" y="21621"/>
                        <a:pt x="85725" y="48292"/>
                      </a:cubicBezTo>
                      <a:close/>
                    </a:path>
                  </a:pathLst>
                </a:custGeom>
                <a:solidFill>
                  <a:schemeClr val="accent1"/>
                </a:solidFill>
                <a:ln w="9525" cap="flat">
                  <a:noFill/>
                  <a:prstDash val="solid"/>
                  <a:miter/>
                </a:ln>
              </p:spPr>
              <p:txBody>
                <a:bodyPr rtlCol="0" anchor="ctr"/>
                <a:lstStyle/>
                <a:p>
                  <a:endParaRPr lang="en-GB"/>
                </a:p>
              </p:txBody>
            </p:sp>
          </p:grpSp>
        </p:grpSp>
      </p:grpSp>
      <p:grpSp>
        <p:nvGrpSpPr>
          <p:cNvPr id="13" name="Group 12">
            <a:extLst>
              <a:ext uri="{FF2B5EF4-FFF2-40B4-BE49-F238E27FC236}">
                <a16:creationId xmlns:a16="http://schemas.microsoft.com/office/drawing/2014/main" id="{C8419702-E88F-3C10-00AD-ACDB673AEF93}"/>
              </a:ext>
            </a:extLst>
          </p:cNvPr>
          <p:cNvGrpSpPr/>
          <p:nvPr/>
        </p:nvGrpSpPr>
        <p:grpSpPr>
          <a:xfrm>
            <a:off x="4629515" y="3016939"/>
            <a:ext cx="676275" cy="635000"/>
            <a:chOff x="1835151" y="1817688"/>
            <a:chExt cx="676275" cy="635000"/>
          </a:xfrm>
        </p:grpSpPr>
        <p:sp>
          <p:nvSpPr>
            <p:cNvPr id="14" name="Freeform 145">
              <a:extLst>
                <a:ext uri="{FF2B5EF4-FFF2-40B4-BE49-F238E27FC236}">
                  <a16:creationId xmlns:a16="http://schemas.microsoft.com/office/drawing/2014/main" id="{2D54F276-B855-FC43-B1C1-A3F374D462CC}"/>
                </a:ext>
              </a:extLst>
            </p:cNvPr>
            <p:cNvSpPr>
              <a:spLocks/>
            </p:cNvSpPr>
            <p:nvPr/>
          </p:nvSpPr>
          <p:spPr bwMode="auto">
            <a:xfrm>
              <a:off x="1835151" y="1817688"/>
              <a:ext cx="676275" cy="635000"/>
            </a:xfrm>
            <a:custGeom>
              <a:avLst/>
              <a:gdLst>
                <a:gd name="T0" fmla="*/ 34 w 233"/>
                <a:gd name="T1" fmla="*/ 171 h 218"/>
                <a:gd name="T2" fmla="*/ 56 w 233"/>
                <a:gd name="T3" fmla="*/ 33 h 218"/>
                <a:gd name="T4" fmla="*/ 200 w 233"/>
                <a:gd name="T5" fmla="*/ 53 h 218"/>
                <a:gd name="T6" fmla="*/ 174 w 233"/>
                <a:gd name="T7" fmla="*/ 186 h 218"/>
                <a:gd name="T8" fmla="*/ 34 w 233"/>
                <a:gd name="T9" fmla="*/ 171 h 218"/>
              </a:gdLst>
              <a:ahLst/>
              <a:cxnLst>
                <a:cxn ang="0">
                  <a:pos x="T0" y="T1"/>
                </a:cxn>
                <a:cxn ang="0">
                  <a:pos x="T2" y="T3"/>
                </a:cxn>
                <a:cxn ang="0">
                  <a:pos x="T4" y="T5"/>
                </a:cxn>
                <a:cxn ang="0">
                  <a:pos x="T6" y="T7"/>
                </a:cxn>
                <a:cxn ang="0">
                  <a:pos x="T8" y="T9"/>
                </a:cxn>
              </a:cxnLst>
              <a:rect l="0" t="0" r="r" b="b"/>
              <a:pathLst>
                <a:path w="233" h="218">
                  <a:moveTo>
                    <a:pt x="34" y="171"/>
                  </a:moveTo>
                  <a:cubicBezTo>
                    <a:pt x="0" y="127"/>
                    <a:pt x="10" y="65"/>
                    <a:pt x="56" y="33"/>
                  </a:cubicBezTo>
                  <a:cubicBezTo>
                    <a:pt x="102" y="0"/>
                    <a:pt x="166" y="9"/>
                    <a:pt x="200" y="53"/>
                  </a:cubicBezTo>
                  <a:cubicBezTo>
                    <a:pt x="233" y="97"/>
                    <a:pt x="220" y="153"/>
                    <a:pt x="174" y="186"/>
                  </a:cubicBezTo>
                  <a:cubicBezTo>
                    <a:pt x="128" y="218"/>
                    <a:pt x="67" y="215"/>
                    <a:pt x="34" y="171"/>
                  </a:cubicBezTo>
                </a:path>
              </a:pathLst>
            </a:custGeom>
            <a:solidFill>
              <a:schemeClr val="accent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46">
              <a:extLst>
                <a:ext uri="{FF2B5EF4-FFF2-40B4-BE49-F238E27FC236}">
                  <a16:creationId xmlns:a16="http://schemas.microsoft.com/office/drawing/2014/main" id="{D7F86568-87E1-93C0-5E59-D887A8E2EE1C}"/>
                </a:ext>
              </a:extLst>
            </p:cNvPr>
            <p:cNvSpPr>
              <a:spLocks noEditPoints="1"/>
            </p:cNvSpPr>
            <p:nvPr/>
          </p:nvSpPr>
          <p:spPr bwMode="auto">
            <a:xfrm>
              <a:off x="2165351" y="1952625"/>
              <a:ext cx="180975" cy="179388"/>
            </a:xfrm>
            <a:custGeom>
              <a:avLst/>
              <a:gdLst>
                <a:gd name="T0" fmla="*/ 25 w 62"/>
                <a:gd name="T1" fmla="*/ 6 h 62"/>
                <a:gd name="T2" fmla="*/ 19 w 62"/>
                <a:gd name="T3" fmla="*/ 9 h 62"/>
                <a:gd name="T4" fmla="*/ 17 w 62"/>
                <a:gd name="T5" fmla="*/ 7 h 62"/>
                <a:gd name="T6" fmla="*/ 11 w 62"/>
                <a:gd name="T7" fmla="*/ 7 h 62"/>
                <a:gd name="T8" fmla="*/ 8 w 62"/>
                <a:gd name="T9" fmla="*/ 10 h 62"/>
                <a:gd name="T10" fmla="*/ 7 w 62"/>
                <a:gd name="T11" fmla="*/ 16 h 62"/>
                <a:gd name="T12" fmla="*/ 9 w 62"/>
                <a:gd name="T13" fmla="*/ 18 h 62"/>
                <a:gd name="T14" fmla="*/ 7 w 62"/>
                <a:gd name="T15" fmla="*/ 24 h 62"/>
                <a:gd name="T16" fmla="*/ 4 w 62"/>
                <a:gd name="T17" fmla="*/ 24 h 62"/>
                <a:gd name="T18" fmla="*/ 0 w 62"/>
                <a:gd name="T19" fmla="*/ 29 h 62"/>
                <a:gd name="T20" fmla="*/ 0 w 62"/>
                <a:gd name="T21" fmla="*/ 33 h 62"/>
                <a:gd name="T22" fmla="*/ 4 w 62"/>
                <a:gd name="T23" fmla="*/ 37 h 62"/>
                <a:gd name="T24" fmla="*/ 7 w 62"/>
                <a:gd name="T25" fmla="*/ 38 h 62"/>
                <a:gd name="T26" fmla="*/ 9 w 62"/>
                <a:gd name="T27" fmla="*/ 43 h 62"/>
                <a:gd name="T28" fmla="*/ 7 w 62"/>
                <a:gd name="T29" fmla="*/ 45 h 62"/>
                <a:gd name="T30" fmla="*/ 7 w 62"/>
                <a:gd name="T31" fmla="*/ 51 h 62"/>
                <a:gd name="T32" fmla="*/ 10 w 62"/>
                <a:gd name="T33" fmla="*/ 54 h 62"/>
                <a:gd name="T34" fmla="*/ 16 w 62"/>
                <a:gd name="T35" fmla="*/ 55 h 62"/>
                <a:gd name="T36" fmla="*/ 18 w 62"/>
                <a:gd name="T37" fmla="*/ 53 h 62"/>
                <a:gd name="T38" fmla="*/ 24 w 62"/>
                <a:gd name="T39" fmla="*/ 55 h 62"/>
                <a:gd name="T40" fmla="*/ 24 w 62"/>
                <a:gd name="T41" fmla="*/ 58 h 62"/>
                <a:gd name="T42" fmla="*/ 29 w 62"/>
                <a:gd name="T43" fmla="*/ 62 h 62"/>
                <a:gd name="T44" fmla="*/ 33 w 62"/>
                <a:gd name="T45" fmla="*/ 62 h 62"/>
                <a:gd name="T46" fmla="*/ 37 w 62"/>
                <a:gd name="T47" fmla="*/ 58 h 62"/>
                <a:gd name="T48" fmla="*/ 37 w 62"/>
                <a:gd name="T49" fmla="*/ 55 h 62"/>
                <a:gd name="T50" fmla="*/ 44 w 62"/>
                <a:gd name="T51" fmla="*/ 53 h 62"/>
                <a:gd name="T52" fmla="*/ 46 w 62"/>
                <a:gd name="T53" fmla="*/ 55 h 62"/>
                <a:gd name="T54" fmla="*/ 52 w 62"/>
                <a:gd name="T55" fmla="*/ 55 h 62"/>
                <a:gd name="T56" fmla="*/ 55 w 62"/>
                <a:gd name="T57" fmla="*/ 52 h 62"/>
                <a:gd name="T58" fmla="*/ 55 w 62"/>
                <a:gd name="T59" fmla="*/ 46 h 62"/>
                <a:gd name="T60" fmla="*/ 53 w 62"/>
                <a:gd name="T61" fmla="*/ 44 h 62"/>
                <a:gd name="T62" fmla="*/ 56 w 62"/>
                <a:gd name="T63" fmla="*/ 38 h 62"/>
                <a:gd name="T64" fmla="*/ 59 w 62"/>
                <a:gd name="T65" fmla="*/ 37 h 62"/>
                <a:gd name="T66" fmla="*/ 62 w 62"/>
                <a:gd name="T67" fmla="*/ 33 h 62"/>
                <a:gd name="T68" fmla="*/ 62 w 62"/>
                <a:gd name="T69" fmla="*/ 29 h 62"/>
                <a:gd name="T70" fmla="*/ 59 w 62"/>
                <a:gd name="T71" fmla="*/ 25 h 62"/>
                <a:gd name="T72" fmla="*/ 56 w 62"/>
                <a:gd name="T73" fmla="*/ 24 h 62"/>
                <a:gd name="T74" fmla="*/ 54 w 62"/>
                <a:gd name="T75" fmla="*/ 19 h 62"/>
                <a:gd name="T76" fmla="*/ 55 w 62"/>
                <a:gd name="T77" fmla="*/ 16 h 62"/>
                <a:gd name="T78" fmla="*/ 55 w 62"/>
                <a:gd name="T79" fmla="*/ 11 h 62"/>
                <a:gd name="T80" fmla="*/ 52 w 62"/>
                <a:gd name="T81" fmla="*/ 8 h 62"/>
                <a:gd name="T82" fmla="*/ 47 w 62"/>
                <a:gd name="T83" fmla="*/ 7 h 62"/>
                <a:gd name="T84" fmla="*/ 44 w 62"/>
                <a:gd name="T85" fmla="*/ 9 h 62"/>
                <a:gd name="T86" fmla="*/ 38 w 62"/>
                <a:gd name="T87" fmla="*/ 6 h 62"/>
                <a:gd name="T88" fmla="*/ 38 w 62"/>
                <a:gd name="T89" fmla="*/ 4 h 62"/>
                <a:gd name="T90" fmla="*/ 34 w 62"/>
                <a:gd name="T91" fmla="*/ 0 h 62"/>
                <a:gd name="T92" fmla="*/ 30 w 62"/>
                <a:gd name="T93" fmla="*/ 0 h 62"/>
                <a:gd name="T94" fmla="*/ 25 w 62"/>
                <a:gd name="T95" fmla="*/ 0 h 62"/>
                <a:gd name="T96" fmla="*/ 25 w 62"/>
                <a:gd name="T97" fmla="*/ 6 h 62"/>
                <a:gd name="T98" fmla="*/ 32 w 62"/>
                <a:gd name="T99" fmla="*/ 20 h 62"/>
                <a:gd name="T100" fmla="*/ 42 w 62"/>
                <a:gd name="T101" fmla="*/ 33 h 62"/>
                <a:gd name="T102" fmla="*/ 34 w 62"/>
                <a:gd name="T103" fmla="*/ 42 h 62"/>
                <a:gd name="T104" fmla="*/ 20 w 62"/>
                <a:gd name="T105" fmla="*/ 31 h 62"/>
                <a:gd name="T106" fmla="*/ 32 w 62"/>
                <a:gd name="T107"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62">
                  <a:moveTo>
                    <a:pt x="25" y="6"/>
                  </a:moveTo>
                  <a:cubicBezTo>
                    <a:pt x="23" y="7"/>
                    <a:pt x="21" y="8"/>
                    <a:pt x="19" y="9"/>
                  </a:cubicBezTo>
                  <a:cubicBezTo>
                    <a:pt x="17" y="7"/>
                    <a:pt x="17" y="7"/>
                    <a:pt x="17" y="7"/>
                  </a:cubicBezTo>
                  <a:cubicBezTo>
                    <a:pt x="15" y="6"/>
                    <a:pt x="12" y="6"/>
                    <a:pt x="11" y="7"/>
                  </a:cubicBezTo>
                  <a:cubicBezTo>
                    <a:pt x="8" y="10"/>
                    <a:pt x="8" y="10"/>
                    <a:pt x="8" y="10"/>
                  </a:cubicBezTo>
                  <a:cubicBezTo>
                    <a:pt x="6" y="12"/>
                    <a:pt x="6" y="14"/>
                    <a:pt x="7" y="16"/>
                  </a:cubicBezTo>
                  <a:cubicBezTo>
                    <a:pt x="9" y="18"/>
                    <a:pt x="9" y="18"/>
                    <a:pt x="9" y="18"/>
                  </a:cubicBezTo>
                  <a:cubicBezTo>
                    <a:pt x="8" y="20"/>
                    <a:pt x="7" y="22"/>
                    <a:pt x="7" y="24"/>
                  </a:cubicBezTo>
                  <a:cubicBezTo>
                    <a:pt x="4" y="24"/>
                    <a:pt x="4" y="24"/>
                    <a:pt x="4" y="24"/>
                  </a:cubicBezTo>
                  <a:cubicBezTo>
                    <a:pt x="2" y="25"/>
                    <a:pt x="0" y="26"/>
                    <a:pt x="0" y="29"/>
                  </a:cubicBezTo>
                  <a:cubicBezTo>
                    <a:pt x="0" y="33"/>
                    <a:pt x="0" y="33"/>
                    <a:pt x="0" y="33"/>
                  </a:cubicBezTo>
                  <a:cubicBezTo>
                    <a:pt x="0" y="35"/>
                    <a:pt x="2" y="37"/>
                    <a:pt x="4" y="37"/>
                  </a:cubicBezTo>
                  <a:cubicBezTo>
                    <a:pt x="7" y="38"/>
                    <a:pt x="7" y="38"/>
                    <a:pt x="7" y="38"/>
                  </a:cubicBezTo>
                  <a:cubicBezTo>
                    <a:pt x="7" y="39"/>
                    <a:pt x="8" y="41"/>
                    <a:pt x="9" y="43"/>
                  </a:cubicBezTo>
                  <a:cubicBezTo>
                    <a:pt x="7" y="45"/>
                    <a:pt x="7" y="45"/>
                    <a:pt x="7" y="45"/>
                  </a:cubicBezTo>
                  <a:cubicBezTo>
                    <a:pt x="6" y="47"/>
                    <a:pt x="6" y="50"/>
                    <a:pt x="7" y="51"/>
                  </a:cubicBezTo>
                  <a:cubicBezTo>
                    <a:pt x="10" y="54"/>
                    <a:pt x="10" y="54"/>
                    <a:pt x="10" y="54"/>
                  </a:cubicBezTo>
                  <a:cubicBezTo>
                    <a:pt x="12" y="56"/>
                    <a:pt x="14" y="56"/>
                    <a:pt x="16" y="55"/>
                  </a:cubicBezTo>
                  <a:cubicBezTo>
                    <a:pt x="18" y="53"/>
                    <a:pt x="18" y="53"/>
                    <a:pt x="18" y="53"/>
                  </a:cubicBezTo>
                  <a:cubicBezTo>
                    <a:pt x="20" y="54"/>
                    <a:pt x="22" y="54"/>
                    <a:pt x="24" y="55"/>
                  </a:cubicBezTo>
                  <a:cubicBezTo>
                    <a:pt x="24" y="58"/>
                    <a:pt x="24" y="58"/>
                    <a:pt x="24" y="58"/>
                  </a:cubicBezTo>
                  <a:cubicBezTo>
                    <a:pt x="25" y="60"/>
                    <a:pt x="26" y="62"/>
                    <a:pt x="29" y="62"/>
                  </a:cubicBezTo>
                  <a:cubicBezTo>
                    <a:pt x="33" y="62"/>
                    <a:pt x="33" y="62"/>
                    <a:pt x="33" y="62"/>
                  </a:cubicBezTo>
                  <a:cubicBezTo>
                    <a:pt x="35" y="62"/>
                    <a:pt x="37" y="61"/>
                    <a:pt x="37" y="58"/>
                  </a:cubicBezTo>
                  <a:cubicBezTo>
                    <a:pt x="37" y="55"/>
                    <a:pt x="37" y="55"/>
                    <a:pt x="37" y="55"/>
                  </a:cubicBezTo>
                  <a:cubicBezTo>
                    <a:pt x="40" y="55"/>
                    <a:pt x="42" y="54"/>
                    <a:pt x="44" y="53"/>
                  </a:cubicBezTo>
                  <a:cubicBezTo>
                    <a:pt x="46" y="55"/>
                    <a:pt x="46" y="55"/>
                    <a:pt x="46" y="55"/>
                  </a:cubicBezTo>
                  <a:cubicBezTo>
                    <a:pt x="48" y="56"/>
                    <a:pt x="50" y="56"/>
                    <a:pt x="52" y="55"/>
                  </a:cubicBezTo>
                  <a:cubicBezTo>
                    <a:pt x="55" y="52"/>
                    <a:pt x="55" y="52"/>
                    <a:pt x="55" y="52"/>
                  </a:cubicBezTo>
                  <a:cubicBezTo>
                    <a:pt x="56" y="50"/>
                    <a:pt x="56" y="48"/>
                    <a:pt x="55" y="46"/>
                  </a:cubicBezTo>
                  <a:cubicBezTo>
                    <a:pt x="53" y="44"/>
                    <a:pt x="53" y="44"/>
                    <a:pt x="53" y="44"/>
                  </a:cubicBezTo>
                  <a:cubicBezTo>
                    <a:pt x="54" y="42"/>
                    <a:pt x="55" y="40"/>
                    <a:pt x="56" y="38"/>
                  </a:cubicBezTo>
                  <a:cubicBezTo>
                    <a:pt x="59" y="37"/>
                    <a:pt x="59" y="37"/>
                    <a:pt x="59" y="37"/>
                  </a:cubicBezTo>
                  <a:cubicBezTo>
                    <a:pt x="61" y="37"/>
                    <a:pt x="62" y="35"/>
                    <a:pt x="62" y="33"/>
                  </a:cubicBezTo>
                  <a:cubicBezTo>
                    <a:pt x="62" y="29"/>
                    <a:pt x="62" y="29"/>
                    <a:pt x="62" y="29"/>
                  </a:cubicBezTo>
                  <a:cubicBezTo>
                    <a:pt x="62" y="27"/>
                    <a:pt x="61" y="25"/>
                    <a:pt x="59" y="25"/>
                  </a:cubicBezTo>
                  <a:cubicBezTo>
                    <a:pt x="56" y="24"/>
                    <a:pt x="56" y="24"/>
                    <a:pt x="56" y="24"/>
                  </a:cubicBezTo>
                  <a:cubicBezTo>
                    <a:pt x="55" y="22"/>
                    <a:pt x="55" y="20"/>
                    <a:pt x="54" y="19"/>
                  </a:cubicBezTo>
                  <a:cubicBezTo>
                    <a:pt x="55" y="16"/>
                    <a:pt x="55" y="16"/>
                    <a:pt x="55" y="16"/>
                  </a:cubicBezTo>
                  <a:cubicBezTo>
                    <a:pt x="57" y="15"/>
                    <a:pt x="57" y="12"/>
                    <a:pt x="55" y="11"/>
                  </a:cubicBezTo>
                  <a:cubicBezTo>
                    <a:pt x="52" y="8"/>
                    <a:pt x="52" y="8"/>
                    <a:pt x="52" y="8"/>
                  </a:cubicBezTo>
                  <a:cubicBezTo>
                    <a:pt x="51" y="6"/>
                    <a:pt x="48" y="6"/>
                    <a:pt x="47" y="7"/>
                  </a:cubicBezTo>
                  <a:cubicBezTo>
                    <a:pt x="44" y="9"/>
                    <a:pt x="44" y="9"/>
                    <a:pt x="44" y="9"/>
                  </a:cubicBezTo>
                  <a:cubicBezTo>
                    <a:pt x="43" y="8"/>
                    <a:pt x="40" y="7"/>
                    <a:pt x="38" y="6"/>
                  </a:cubicBezTo>
                  <a:cubicBezTo>
                    <a:pt x="38" y="4"/>
                    <a:pt x="38" y="4"/>
                    <a:pt x="38" y="4"/>
                  </a:cubicBezTo>
                  <a:cubicBezTo>
                    <a:pt x="38" y="1"/>
                    <a:pt x="36" y="0"/>
                    <a:pt x="34" y="0"/>
                  </a:cubicBezTo>
                  <a:cubicBezTo>
                    <a:pt x="30" y="0"/>
                    <a:pt x="30" y="0"/>
                    <a:pt x="30" y="0"/>
                  </a:cubicBezTo>
                  <a:cubicBezTo>
                    <a:pt x="30" y="0"/>
                    <a:pt x="28" y="0"/>
                    <a:pt x="25" y="0"/>
                  </a:cubicBezTo>
                  <a:cubicBezTo>
                    <a:pt x="26" y="3"/>
                    <a:pt x="25" y="6"/>
                    <a:pt x="25" y="6"/>
                  </a:cubicBezTo>
                  <a:close/>
                  <a:moveTo>
                    <a:pt x="32" y="20"/>
                  </a:moveTo>
                  <a:cubicBezTo>
                    <a:pt x="38" y="20"/>
                    <a:pt x="44" y="26"/>
                    <a:pt x="42" y="33"/>
                  </a:cubicBezTo>
                  <a:cubicBezTo>
                    <a:pt x="41" y="37"/>
                    <a:pt x="38" y="41"/>
                    <a:pt x="34" y="42"/>
                  </a:cubicBezTo>
                  <a:cubicBezTo>
                    <a:pt x="26" y="43"/>
                    <a:pt x="20" y="37"/>
                    <a:pt x="20" y="31"/>
                  </a:cubicBezTo>
                  <a:cubicBezTo>
                    <a:pt x="20" y="24"/>
                    <a:pt x="25" y="20"/>
                    <a:pt x="32" y="20"/>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47">
              <a:extLst>
                <a:ext uri="{FF2B5EF4-FFF2-40B4-BE49-F238E27FC236}">
                  <a16:creationId xmlns:a16="http://schemas.microsoft.com/office/drawing/2014/main" id="{E0B2892E-70C4-8025-2F9D-62674E24D58A}"/>
                </a:ext>
              </a:extLst>
            </p:cNvPr>
            <p:cNvSpPr>
              <a:spLocks noEditPoints="1"/>
            </p:cNvSpPr>
            <p:nvPr/>
          </p:nvSpPr>
          <p:spPr bwMode="auto">
            <a:xfrm>
              <a:off x="1997076" y="2058988"/>
              <a:ext cx="265113" cy="265113"/>
            </a:xfrm>
            <a:custGeom>
              <a:avLst/>
              <a:gdLst>
                <a:gd name="T0" fmla="*/ 36 w 91"/>
                <a:gd name="T1" fmla="*/ 9 h 91"/>
                <a:gd name="T2" fmla="*/ 27 w 91"/>
                <a:gd name="T3" fmla="*/ 13 h 91"/>
                <a:gd name="T4" fmla="*/ 24 w 91"/>
                <a:gd name="T5" fmla="*/ 10 h 91"/>
                <a:gd name="T6" fmla="*/ 16 w 91"/>
                <a:gd name="T7" fmla="*/ 11 h 91"/>
                <a:gd name="T8" fmla="*/ 11 w 91"/>
                <a:gd name="T9" fmla="*/ 15 h 91"/>
                <a:gd name="T10" fmla="*/ 11 w 91"/>
                <a:gd name="T11" fmla="*/ 23 h 91"/>
                <a:gd name="T12" fmla="*/ 13 w 91"/>
                <a:gd name="T13" fmla="*/ 27 h 91"/>
                <a:gd name="T14" fmla="*/ 10 w 91"/>
                <a:gd name="T15" fmla="*/ 35 h 91"/>
                <a:gd name="T16" fmla="*/ 5 w 91"/>
                <a:gd name="T17" fmla="*/ 36 h 91"/>
                <a:gd name="T18" fmla="*/ 0 w 91"/>
                <a:gd name="T19" fmla="*/ 42 h 91"/>
                <a:gd name="T20" fmla="*/ 0 w 91"/>
                <a:gd name="T21" fmla="*/ 48 h 91"/>
                <a:gd name="T22" fmla="*/ 5 w 91"/>
                <a:gd name="T23" fmla="*/ 54 h 91"/>
                <a:gd name="T24" fmla="*/ 10 w 91"/>
                <a:gd name="T25" fmla="*/ 55 h 91"/>
                <a:gd name="T26" fmla="*/ 13 w 91"/>
                <a:gd name="T27" fmla="*/ 63 h 91"/>
                <a:gd name="T28" fmla="*/ 10 w 91"/>
                <a:gd name="T29" fmla="*/ 67 h 91"/>
                <a:gd name="T30" fmla="*/ 10 w 91"/>
                <a:gd name="T31" fmla="*/ 75 h 91"/>
                <a:gd name="T32" fmla="*/ 15 w 91"/>
                <a:gd name="T33" fmla="*/ 79 h 91"/>
                <a:gd name="T34" fmla="*/ 23 w 91"/>
                <a:gd name="T35" fmla="*/ 80 h 91"/>
                <a:gd name="T36" fmla="*/ 27 w 91"/>
                <a:gd name="T37" fmla="*/ 77 h 91"/>
                <a:gd name="T38" fmla="*/ 35 w 91"/>
                <a:gd name="T39" fmla="*/ 81 h 91"/>
                <a:gd name="T40" fmla="*/ 35 w 91"/>
                <a:gd name="T41" fmla="*/ 86 h 91"/>
                <a:gd name="T42" fmla="*/ 42 w 91"/>
                <a:gd name="T43" fmla="*/ 91 h 91"/>
                <a:gd name="T44" fmla="*/ 48 w 91"/>
                <a:gd name="T45" fmla="*/ 91 h 91"/>
                <a:gd name="T46" fmla="*/ 54 w 91"/>
                <a:gd name="T47" fmla="*/ 86 h 91"/>
                <a:gd name="T48" fmla="*/ 55 w 91"/>
                <a:gd name="T49" fmla="*/ 81 h 91"/>
                <a:gd name="T50" fmla="*/ 64 w 91"/>
                <a:gd name="T51" fmla="*/ 78 h 91"/>
                <a:gd name="T52" fmla="*/ 67 w 91"/>
                <a:gd name="T53" fmla="*/ 81 h 91"/>
                <a:gd name="T54" fmla="*/ 75 w 91"/>
                <a:gd name="T55" fmla="*/ 80 h 91"/>
                <a:gd name="T56" fmla="*/ 80 w 91"/>
                <a:gd name="T57" fmla="*/ 76 h 91"/>
                <a:gd name="T58" fmla="*/ 80 w 91"/>
                <a:gd name="T59" fmla="*/ 68 h 91"/>
                <a:gd name="T60" fmla="*/ 78 w 91"/>
                <a:gd name="T61" fmla="*/ 64 h 91"/>
                <a:gd name="T62" fmla="*/ 81 w 91"/>
                <a:gd name="T63" fmla="*/ 55 h 91"/>
                <a:gd name="T64" fmla="*/ 86 w 91"/>
                <a:gd name="T65" fmla="*/ 55 h 91"/>
                <a:gd name="T66" fmla="*/ 91 w 91"/>
                <a:gd name="T67" fmla="*/ 49 h 91"/>
                <a:gd name="T68" fmla="*/ 91 w 91"/>
                <a:gd name="T69" fmla="*/ 43 h 91"/>
                <a:gd name="T70" fmla="*/ 86 w 91"/>
                <a:gd name="T71" fmla="*/ 36 h 91"/>
                <a:gd name="T72" fmla="*/ 82 w 91"/>
                <a:gd name="T73" fmla="*/ 36 h 91"/>
                <a:gd name="T74" fmla="*/ 78 w 91"/>
                <a:gd name="T75" fmla="*/ 27 h 91"/>
                <a:gd name="T76" fmla="*/ 81 w 91"/>
                <a:gd name="T77" fmla="*/ 24 h 91"/>
                <a:gd name="T78" fmla="*/ 81 w 91"/>
                <a:gd name="T79" fmla="*/ 16 h 91"/>
                <a:gd name="T80" fmla="*/ 76 w 91"/>
                <a:gd name="T81" fmla="*/ 11 h 91"/>
                <a:gd name="T82" fmla="*/ 68 w 91"/>
                <a:gd name="T83" fmla="*/ 11 h 91"/>
                <a:gd name="T84" fmla="*/ 65 w 91"/>
                <a:gd name="T85" fmla="*/ 13 h 91"/>
                <a:gd name="T86" fmla="*/ 56 w 91"/>
                <a:gd name="T87" fmla="*/ 9 h 91"/>
                <a:gd name="T88" fmla="*/ 55 w 91"/>
                <a:gd name="T89" fmla="*/ 5 h 91"/>
                <a:gd name="T90" fmla="*/ 49 w 91"/>
                <a:gd name="T91" fmla="*/ 0 h 91"/>
                <a:gd name="T92" fmla="*/ 43 w 91"/>
                <a:gd name="T93" fmla="*/ 0 h 91"/>
                <a:gd name="T94" fmla="*/ 37 w 91"/>
                <a:gd name="T95" fmla="*/ 0 h 91"/>
                <a:gd name="T96" fmla="*/ 36 w 91"/>
                <a:gd name="T97" fmla="*/ 9 h 91"/>
                <a:gd name="T98" fmla="*/ 46 w 91"/>
                <a:gd name="T99" fmla="*/ 29 h 91"/>
                <a:gd name="T100" fmla="*/ 62 w 91"/>
                <a:gd name="T101" fmla="*/ 48 h 91"/>
                <a:gd name="T102" fmla="*/ 49 w 91"/>
                <a:gd name="T103" fmla="*/ 61 h 91"/>
                <a:gd name="T104" fmla="*/ 29 w 91"/>
                <a:gd name="T105" fmla="*/ 45 h 91"/>
                <a:gd name="T106" fmla="*/ 46 w 91"/>
                <a:gd name="T107" fmla="*/ 2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 h="91">
                  <a:moveTo>
                    <a:pt x="36" y="9"/>
                  </a:moveTo>
                  <a:cubicBezTo>
                    <a:pt x="33" y="10"/>
                    <a:pt x="30" y="11"/>
                    <a:pt x="27" y="13"/>
                  </a:cubicBezTo>
                  <a:cubicBezTo>
                    <a:pt x="24" y="10"/>
                    <a:pt x="24" y="10"/>
                    <a:pt x="24" y="10"/>
                  </a:cubicBezTo>
                  <a:cubicBezTo>
                    <a:pt x="21" y="8"/>
                    <a:pt x="18" y="8"/>
                    <a:pt x="16" y="11"/>
                  </a:cubicBezTo>
                  <a:cubicBezTo>
                    <a:pt x="11" y="15"/>
                    <a:pt x="11" y="15"/>
                    <a:pt x="11" y="15"/>
                  </a:cubicBezTo>
                  <a:cubicBezTo>
                    <a:pt x="9" y="17"/>
                    <a:pt x="9" y="21"/>
                    <a:pt x="11" y="23"/>
                  </a:cubicBezTo>
                  <a:cubicBezTo>
                    <a:pt x="13" y="27"/>
                    <a:pt x="13" y="27"/>
                    <a:pt x="13" y="27"/>
                  </a:cubicBezTo>
                  <a:cubicBezTo>
                    <a:pt x="12" y="29"/>
                    <a:pt x="10" y="32"/>
                    <a:pt x="10" y="35"/>
                  </a:cubicBezTo>
                  <a:cubicBezTo>
                    <a:pt x="5" y="36"/>
                    <a:pt x="5" y="36"/>
                    <a:pt x="5" y="36"/>
                  </a:cubicBezTo>
                  <a:cubicBezTo>
                    <a:pt x="2" y="36"/>
                    <a:pt x="0" y="39"/>
                    <a:pt x="0" y="42"/>
                  </a:cubicBezTo>
                  <a:cubicBezTo>
                    <a:pt x="0" y="48"/>
                    <a:pt x="0" y="48"/>
                    <a:pt x="0" y="48"/>
                  </a:cubicBezTo>
                  <a:cubicBezTo>
                    <a:pt x="0" y="51"/>
                    <a:pt x="2" y="54"/>
                    <a:pt x="5" y="54"/>
                  </a:cubicBezTo>
                  <a:cubicBezTo>
                    <a:pt x="10" y="55"/>
                    <a:pt x="10" y="55"/>
                    <a:pt x="10" y="55"/>
                  </a:cubicBezTo>
                  <a:cubicBezTo>
                    <a:pt x="10" y="58"/>
                    <a:pt x="12" y="61"/>
                    <a:pt x="13" y="63"/>
                  </a:cubicBezTo>
                  <a:cubicBezTo>
                    <a:pt x="10" y="67"/>
                    <a:pt x="10" y="67"/>
                    <a:pt x="10" y="67"/>
                  </a:cubicBezTo>
                  <a:cubicBezTo>
                    <a:pt x="8" y="69"/>
                    <a:pt x="8" y="73"/>
                    <a:pt x="10" y="75"/>
                  </a:cubicBezTo>
                  <a:cubicBezTo>
                    <a:pt x="15" y="79"/>
                    <a:pt x="15" y="79"/>
                    <a:pt x="15" y="79"/>
                  </a:cubicBezTo>
                  <a:cubicBezTo>
                    <a:pt x="17" y="82"/>
                    <a:pt x="20" y="82"/>
                    <a:pt x="23" y="80"/>
                  </a:cubicBezTo>
                  <a:cubicBezTo>
                    <a:pt x="27" y="77"/>
                    <a:pt x="27" y="77"/>
                    <a:pt x="27" y="77"/>
                  </a:cubicBezTo>
                  <a:cubicBezTo>
                    <a:pt x="29" y="79"/>
                    <a:pt x="32" y="80"/>
                    <a:pt x="35" y="81"/>
                  </a:cubicBezTo>
                  <a:cubicBezTo>
                    <a:pt x="35" y="86"/>
                    <a:pt x="35" y="86"/>
                    <a:pt x="35" y="86"/>
                  </a:cubicBezTo>
                  <a:cubicBezTo>
                    <a:pt x="36" y="89"/>
                    <a:pt x="38" y="91"/>
                    <a:pt x="42" y="91"/>
                  </a:cubicBezTo>
                  <a:cubicBezTo>
                    <a:pt x="48" y="91"/>
                    <a:pt x="48" y="91"/>
                    <a:pt x="48" y="91"/>
                  </a:cubicBezTo>
                  <a:cubicBezTo>
                    <a:pt x="51" y="91"/>
                    <a:pt x="54" y="89"/>
                    <a:pt x="54" y="86"/>
                  </a:cubicBezTo>
                  <a:cubicBezTo>
                    <a:pt x="55" y="81"/>
                    <a:pt x="55" y="81"/>
                    <a:pt x="55" y="81"/>
                  </a:cubicBezTo>
                  <a:cubicBezTo>
                    <a:pt x="58" y="80"/>
                    <a:pt x="61" y="79"/>
                    <a:pt x="64" y="78"/>
                  </a:cubicBezTo>
                  <a:cubicBezTo>
                    <a:pt x="67" y="81"/>
                    <a:pt x="67" y="81"/>
                    <a:pt x="67" y="81"/>
                  </a:cubicBezTo>
                  <a:cubicBezTo>
                    <a:pt x="70" y="83"/>
                    <a:pt x="73" y="82"/>
                    <a:pt x="75" y="80"/>
                  </a:cubicBezTo>
                  <a:cubicBezTo>
                    <a:pt x="80" y="76"/>
                    <a:pt x="80" y="76"/>
                    <a:pt x="80" y="76"/>
                  </a:cubicBezTo>
                  <a:cubicBezTo>
                    <a:pt x="82" y="74"/>
                    <a:pt x="82" y="70"/>
                    <a:pt x="80" y="68"/>
                  </a:cubicBezTo>
                  <a:cubicBezTo>
                    <a:pt x="78" y="64"/>
                    <a:pt x="78" y="64"/>
                    <a:pt x="78" y="64"/>
                  </a:cubicBezTo>
                  <a:cubicBezTo>
                    <a:pt x="79" y="61"/>
                    <a:pt x="81" y="58"/>
                    <a:pt x="81" y="55"/>
                  </a:cubicBezTo>
                  <a:cubicBezTo>
                    <a:pt x="86" y="55"/>
                    <a:pt x="86" y="55"/>
                    <a:pt x="86" y="55"/>
                  </a:cubicBezTo>
                  <a:cubicBezTo>
                    <a:pt x="89" y="55"/>
                    <a:pt x="91" y="52"/>
                    <a:pt x="91" y="49"/>
                  </a:cubicBezTo>
                  <a:cubicBezTo>
                    <a:pt x="91" y="43"/>
                    <a:pt x="91" y="43"/>
                    <a:pt x="91" y="43"/>
                  </a:cubicBezTo>
                  <a:cubicBezTo>
                    <a:pt x="91" y="39"/>
                    <a:pt x="89" y="37"/>
                    <a:pt x="86" y="36"/>
                  </a:cubicBezTo>
                  <a:cubicBezTo>
                    <a:pt x="82" y="36"/>
                    <a:pt x="82" y="36"/>
                    <a:pt x="82" y="36"/>
                  </a:cubicBezTo>
                  <a:cubicBezTo>
                    <a:pt x="81" y="33"/>
                    <a:pt x="80" y="30"/>
                    <a:pt x="78" y="27"/>
                  </a:cubicBezTo>
                  <a:cubicBezTo>
                    <a:pt x="81" y="24"/>
                    <a:pt x="81" y="24"/>
                    <a:pt x="81" y="24"/>
                  </a:cubicBezTo>
                  <a:cubicBezTo>
                    <a:pt x="83" y="22"/>
                    <a:pt x="83" y="18"/>
                    <a:pt x="81" y="16"/>
                  </a:cubicBezTo>
                  <a:cubicBezTo>
                    <a:pt x="76" y="11"/>
                    <a:pt x="76" y="11"/>
                    <a:pt x="76" y="11"/>
                  </a:cubicBezTo>
                  <a:cubicBezTo>
                    <a:pt x="74" y="9"/>
                    <a:pt x="70" y="9"/>
                    <a:pt x="68" y="11"/>
                  </a:cubicBezTo>
                  <a:cubicBezTo>
                    <a:pt x="65" y="13"/>
                    <a:pt x="65" y="13"/>
                    <a:pt x="65" y="13"/>
                  </a:cubicBezTo>
                  <a:cubicBezTo>
                    <a:pt x="62" y="11"/>
                    <a:pt x="59" y="10"/>
                    <a:pt x="56" y="9"/>
                  </a:cubicBezTo>
                  <a:cubicBezTo>
                    <a:pt x="55" y="5"/>
                    <a:pt x="55" y="5"/>
                    <a:pt x="55" y="5"/>
                  </a:cubicBezTo>
                  <a:cubicBezTo>
                    <a:pt x="55" y="2"/>
                    <a:pt x="52" y="0"/>
                    <a:pt x="49" y="0"/>
                  </a:cubicBezTo>
                  <a:cubicBezTo>
                    <a:pt x="43" y="0"/>
                    <a:pt x="43" y="0"/>
                    <a:pt x="43" y="0"/>
                  </a:cubicBezTo>
                  <a:cubicBezTo>
                    <a:pt x="43" y="0"/>
                    <a:pt x="41" y="0"/>
                    <a:pt x="37" y="0"/>
                  </a:cubicBezTo>
                  <a:cubicBezTo>
                    <a:pt x="38" y="5"/>
                    <a:pt x="36" y="9"/>
                    <a:pt x="36" y="9"/>
                  </a:cubicBezTo>
                  <a:close/>
                  <a:moveTo>
                    <a:pt x="46" y="29"/>
                  </a:moveTo>
                  <a:cubicBezTo>
                    <a:pt x="56" y="29"/>
                    <a:pt x="64" y="38"/>
                    <a:pt x="62" y="48"/>
                  </a:cubicBezTo>
                  <a:cubicBezTo>
                    <a:pt x="60" y="55"/>
                    <a:pt x="55" y="60"/>
                    <a:pt x="49" y="61"/>
                  </a:cubicBezTo>
                  <a:cubicBezTo>
                    <a:pt x="38" y="63"/>
                    <a:pt x="29" y="55"/>
                    <a:pt x="29" y="45"/>
                  </a:cubicBezTo>
                  <a:cubicBezTo>
                    <a:pt x="29" y="36"/>
                    <a:pt x="37" y="29"/>
                    <a:pt x="46" y="29"/>
                  </a:cubicBezTo>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17" name="Group 16">
            <a:extLst>
              <a:ext uri="{FF2B5EF4-FFF2-40B4-BE49-F238E27FC236}">
                <a16:creationId xmlns:a16="http://schemas.microsoft.com/office/drawing/2014/main" id="{1568B897-E598-AC34-1639-DE4583D273C4}"/>
              </a:ext>
            </a:extLst>
          </p:cNvPr>
          <p:cNvGrpSpPr>
            <a:grpSpLocks noChangeAspect="1"/>
          </p:cNvGrpSpPr>
          <p:nvPr/>
        </p:nvGrpSpPr>
        <p:grpSpPr>
          <a:xfrm>
            <a:off x="4631006" y="5766665"/>
            <a:ext cx="674784" cy="633600"/>
            <a:chOff x="4446800" y="-730041"/>
            <a:chExt cx="1685454" cy="1582586"/>
          </a:xfrm>
        </p:grpSpPr>
        <p:sp>
          <p:nvSpPr>
            <p:cNvPr id="18" name="Freeform 93">
              <a:extLst>
                <a:ext uri="{FF2B5EF4-FFF2-40B4-BE49-F238E27FC236}">
                  <a16:creationId xmlns:a16="http://schemas.microsoft.com/office/drawing/2014/main" id="{FB367EEE-D8C1-90A5-607D-FC8D1E47F61E}"/>
                </a:ext>
              </a:extLst>
            </p:cNvPr>
            <p:cNvSpPr>
              <a:spLocks/>
            </p:cNvSpPr>
            <p:nvPr/>
          </p:nvSpPr>
          <p:spPr bwMode="auto">
            <a:xfrm>
              <a:off x="4446800" y="-730041"/>
              <a:ext cx="1685454" cy="1582586"/>
            </a:xfrm>
            <a:custGeom>
              <a:avLst/>
              <a:gdLst>
                <a:gd name="T0" fmla="*/ 43 w 300"/>
                <a:gd name="T1" fmla="*/ 219 h 281"/>
                <a:gd name="T2" fmla="*/ 72 w 300"/>
                <a:gd name="T3" fmla="*/ 42 h 281"/>
                <a:gd name="T4" fmla="*/ 257 w 300"/>
                <a:gd name="T5" fmla="*/ 68 h 281"/>
                <a:gd name="T6" fmla="*/ 223 w 300"/>
                <a:gd name="T7" fmla="*/ 239 h 281"/>
                <a:gd name="T8" fmla="*/ 43 w 300"/>
                <a:gd name="T9" fmla="*/ 219 h 281"/>
              </a:gdLst>
              <a:ahLst/>
              <a:cxnLst>
                <a:cxn ang="0">
                  <a:pos x="T0" y="T1"/>
                </a:cxn>
                <a:cxn ang="0">
                  <a:pos x="T2" y="T3"/>
                </a:cxn>
                <a:cxn ang="0">
                  <a:pos x="T4" y="T5"/>
                </a:cxn>
                <a:cxn ang="0">
                  <a:pos x="T6" y="T7"/>
                </a:cxn>
                <a:cxn ang="0">
                  <a:pos x="T8" y="T9"/>
                </a:cxn>
              </a:cxnLst>
              <a:rect l="0" t="0" r="r" b="b"/>
              <a:pathLst>
                <a:path w="300" h="281">
                  <a:moveTo>
                    <a:pt x="43" y="219"/>
                  </a:moveTo>
                  <a:cubicBezTo>
                    <a:pt x="0" y="163"/>
                    <a:pt x="13" y="84"/>
                    <a:pt x="72" y="42"/>
                  </a:cubicBezTo>
                  <a:cubicBezTo>
                    <a:pt x="131" y="0"/>
                    <a:pt x="214" y="12"/>
                    <a:pt x="257" y="68"/>
                  </a:cubicBezTo>
                  <a:cubicBezTo>
                    <a:pt x="300" y="124"/>
                    <a:pt x="282" y="197"/>
                    <a:pt x="223" y="239"/>
                  </a:cubicBezTo>
                  <a:cubicBezTo>
                    <a:pt x="164" y="281"/>
                    <a:pt x="86" y="276"/>
                    <a:pt x="43" y="219"/>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19" name="Group 18">
              <a:extLst>
                <a:ext uri="{FF2B5EF4-FFF2-40B4-BE49-F238E27FC236}">
                  <a16:creationId xmlns:a16="http://schemas.microsoft.com/office/drawing/2014/main" id="{80974A0E-D5EF-E1BF-3CDB-FAFF373696C5}"/>
                </a:ext>
              </a:extLst>
            </p:cNvPr>
            <p:cNvGrpSpPr/>
            <p:nvPr/>
          </p:nvGrpSpPr>
          <p:grpSpPr>
            <a:xfrm>
              <a:off x="4963778" y="-381872"/>
              <a:ext cx="859871" cy="975930"/>
              <a:chOff x="4963778" y="-381872"/>
              <a:chExt cx="859871" cy="975930"/>
            </a:xfrm>
          </p:grpSpPr>
          <p:sp>
            <p:nvSpPr>
              <p:cNvPr id="20" name="Freeform 95">
                <a:extLst>
                  <a:ext uri="{FF2B5EF4-FFF2-40B4-BE49-F238E27FC236}">
                    <a16:creationId xmlns:a16="http://schemas.microsoft.com/office/drawing/2014/main" id="{C97E267C-F335-5220-4321-FD5BC272B047}"/>
                  </a:ext>
                </a:extLst>
              </p:cNvPr>
              <p:cNvSpPr>
                <a:spLocks/>
              </p:cNvSpPr>
              <p:nvPr/>
            </p:nvSpPr>
            <p:spPr bwMode="auto">
              <a:xfrm>
                <a:off x="4963778" y="-381872"/>
                <a:ext cx="590832" cy="873061"/>
              </a:xfrm>
              <a:custGeom>
                <a:avLst/>
                <a:gdLst>
                  <a:gd name="T0" fmla="*/ 105 w 105"/>
                  <a:gd name="T1" fmla="*/ 149 h 155"/>
                  <a:gd name="T2" fmla="*/ 0 w 105"/>
                  <a:gd name="T3" fmla="*/ 149 h 155"/>
                  <a:gd name="T4" fmla="*/ 0 w 105"/>
                  <a:gd name="T5" fmla="*/ 0 h 155"/>
                  <a:gd name="T6" fmla="*/ 105 w 105"/>
                  <a:gd name="T7" fmla="*/ 0 h 155"/>
                  <a:gd name="T8" fmla="*/ 105 w 105"/>
                  <a:gd name="T9" fmla="*/ 149 h 155"/>
                </a:gdLst>
                <a:ahLst/>
                <a:cxnLst>
                  <a:cxn ang="0">
                    <a:pos x="T0" y="T1"/>
                  </a:cxn>
                  <a:cxn ang="0">
                    <a:pos x="T2" y="T3"/>
                  </a:cxn>
                  <a:cxn ang="0">
                    <a:pos x="T4" y="T5"/>
                  </a:cxn>
                  <a:cxn ang="0">
                    <a:pos x="T6" y="T7"/>
                  </a:cxn>
                  <a:cxn ang="0">
                    <a:pos x="T8" y="T9"/>
                  </a:cxn>
                </a:cxnLst>
                <a:rect l="0" t="0" r="r" b="b"/>
                <a:pathLst>
                  <a:path w="105" h="155">
                    <a:moveTo>
                      <a:pt x="105" y="149"/>
                    </a:moveTo>
                    <a:cubicBezTo>
                      <a:pt x="101" y="155"/>
                      <a:pt x="7" y="146"/>
                      <a:pt x="0" y="149"/>
                    </a:cubicBezTo>
                    <a:cubicBezTo>
                      <a:pt x="0" y="125"/>
                      <a:pt x="0" y="0"/>
                      <a:pt x="0" y="0"/>
                    </a:cubicBezTo>
                    <a:cubicBezTo>
                      <a:pt x="105" y="0"/>
                      <a:pt x="105" y="0"/>
                      <a:pt x="105" y="0"/>
                    </a:cubicBezTo>
                    <a:cubicBezTo>
                      <a:pt x="105" y="0"/>
                      <a:pt x="105" y="122"/>
                      <a:pt x="105"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8">
                <a:extLst>
                  <a:ext uri="{FF2B5EF4-FFF2-40B4-BE49-F238E27FC236}">
                    <a16:creationId xmlns:a16="http://schemas.microsoft.com/office/drawing/2014/main" id="{8EDB8375-19CB-F43A-4459-1D599C2A9D2E}"/>
                  </a:ext>
                </a:extLst>
              </p:cNvPr>
              <p:cNvSpPr>
                <a:spLocks/>
              </p:cNvSpPr>
              <p:nvPr/>
            </p:nvSpPr>
            <p:spPr bwMode="auto">
              <a:xfrm>
                <a:off x="5211716" y="137745"/>
                <a:ext cx="611933" cy="456313"/>
              </a:xfrm>
              <a:custGeom>
                <a:avLst/>
                <a:gdLst>
                  <a:gd name="T0" fmla="*/ 39 w 109"/>
                  <a:gd name="T1" fmla="*/ 81 h 81"/>
                  <a:gd name="T2" fmla="*/ 34 w 109"/>
                  <a:gd name="T3" fmla="*/ 74 h 81"/>
                  <a:gd name="T4" fmla="*/ 3 w 109"/>
                  <a:gd name="T5" fmla="*/ 47 h 81"/>
                  <a:gd name="T6" fmla="*/ 2 w 109"/>
                  <a:gd name="T7" fmla="*/ 38 h 81"/>
                  <a:gd name="T8" fmla="*/ 11 w 109"/>
                  <a:gd name="T9" fmla="*/ 37 h 81"/>
                  <a:gd name="T10" fmla="*/ 38 w 109"/>
                  <a:gd name="T11" fmla="*/ 60 h 81"/>
                  <a:gd name="T12" fmla="*/ 99 w 109"/>
                  <a:gd name="T13" fmla="*/ 2 h 81"/>
                  <a:gd name="T14" fmla="*/ 108 w 109"/>
                  <a:gd name="T15" fmla="*/ 4 h 81"/>
                  <a:gd name="T16" fmla="*/ 105 w 109"/>
                  <a:gd name="T17" fmla="*/ 13 h 81"/>
                  <a:gd name="T18" fmla="*/ 44 w 109"/>
                  <a:gd name="T19" fmla="*/ 74 h 81"/>
                  <a:gd name="T20" fmla="*/ 39 w 109"/>
                  <a:gd name="T21"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81">
                    <a:moveTo>
                      <a:pt x="39" y="81"/>
                    </a:moveTo>
                    <a:cubicBezTo>
                      <a:pt x="34" y="74"/>
                      <a:pt x="34" y="74"/>
                      <a:pt x="34" y="74"/>
                    </a:cubicBezTo>
                    <a:cubicBezTo>
                      <a:pt x="26" y="65"/>
                      <a:pt x="4" y="47"/>
                      <a:pt x="3" y="47"/>
                    </a:cubicBezTo>
                    <a:cubicBezTo>
                      <a:pt x="1" y="45"/>
                      <a:pt x="0" y="41"/>
                      <a:pt x="2" y="38"/>
                    </a:cubicBezTo>
                    <a:cubicBezTo>
                      <a:pt x="4" y="35"/>
                      <a:pt x="9" y="35"/>
                      <a:pt x="11" y="37"/>
                    </a:cubicBezTo>
                    <a:cubicBezTo>
                      <a:pt x="12" y="38"/>
                      <a:pt x="28" y="50"/>
                      <a:pt x="38" y="60"/>
                    </a:cubicBezTo>
                    <a:cubicBezTo>
                      <a:pt x="50" y="43"/>
                      <a:pt x="72" y="17"/>
                      <a:pt x="99" y="2"/>
                    </a:cubicBezTo>
                    <a:cubicBezTo>
                      <a:pt x="102" y="0"/>
                      <a:pt x="106" y="1"/>
                      <a:pt x="108" y="4"/>
                    </a:cubicBezTo>
                    <a:cubicBezTo>
                      <a:pt x="109" y="7"/>
                      <a:pt x="108" y="11"/>
                      <a:pt x="105" y="13"/>
                    </a:cubicBezTo>
                    <a:cubicBezTo>
                      <a:pt x="77" y="29"/>
                      <a:pt x="55" y="58"/>
                      <a:pt x="44" y="74"/>
                    </a:cubicBezTo>
                    <a:lnTo>
                      <a:pt x="39" y="81"/>
                    </a:lnTo>
                    <a:close/>
                  </a:path>
                </a:pathLst>
              </a:custGeom>
              <a:solidFill>
                <a:schemeClr val="bg1"/>
              </a:solidFill>
              <a:ln w="12700">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22" name="Group 21">
                <a:extLst>
                  <a:ext uri="{FF2B5EF4-FFF2-40B4-BE49-F238E27FC236}">
                    <a16:creationId xmlns:a16="http://schemas.microsoft.com/office/drawing/2014/main" id="{B12678B4-9D5A-E4EA-1E16-66F64BEA7314}"/>
                  </a:ext>
                </a:extLst>
              </p:cNvPr>
              <p:cNvGrpSpPr/>
              <p:nvPr/>
            </p:nvGrpSpPr>
            <p:grpSpPr>
              <a:xfrm>
                <a:off x="5143138" y="-155034"/>
                <a:ext cx="269039" cy="353444"/>
                <a:chOff x="5143138" y="-155034"/>
                <a:chExt cx="269039" cy="353444"/>
              </a:xfrm>
            </p:grpSpPr>
            <p:sp>
              <p:nvSpPr>
                <p:cNvPr id="23" name="Freeform 100">
                  <a:extLst>
                    <a:ext uri="{FF2B5EF4-FFF2-40B4-BE49-F238E27FC236}">
                      <a16:creationId xmlns:a16="http://schemas.microsoft.com/office/drawing/2014/main" id="{4D559B9C-C7DC-D59E-C720-FFD08A3F1B09}"/>
                    </a:ext>
                  </a:extLst>
                </p:cNvPr>
                <p:cNvSpPr>
                  <a:spLocks/>
                </p:cNvSpPr>
                <p:nvPr/>
              </p:nvSpPr>
              <p:spPr bwMode="auto">
                <a:xfrm>
                  <a:off x="5143138" y="-155034"/>
                  <a:ext cx="269039" cy="10551"/>
                </a:xfrm>
                <a:custGeom>
                  <a:avLst/>
                  <a:gdLst>
                    <a:gd name="T0" fmla="*/ 48 w 48"/>
                    <a:gd name="T1" fmla="*/ 2 h 2"/>
                    <a:gd name="T2" fmla="*/ 1 w 48"/>
                    <a:gd name="T3" fmla="*/ 2 h 2"/>
                    <a:gd name="T4" fmla="*/ 0 w 48"/>
                    <a:gd name="T5" fmla="*/ 1 h 2"/>
                    <a:gd name="T6" fmla="*/ 1 w 48"/>
                    <a:gd name="T7" fmla="*/ 0 h 2"/>
                    <a:gd name="T8" fmla="*/ 48 w 48"/>
                    <a:gd name="T9" fmla="*/ 0 h 2"/>
                    <a:gd name="T10" fmla="*/ 48 w 48"/>
                    <a:gd name="T11" fmla="*/ 1 h 2"/>
                    <a:gd name="T12" fmla="*/ 48 w 4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8" h="2">
                      <a:moveTo>
                        <a:pt x="48" y="2"/>
                      </a:moveTo>
                      <a:cubicBezTo>
                        <a:pt x="1" y="2"/>
                        <a:pt x="1" y="2"/>
                        <a:pt x="1" y="2"/>
                      </a:cubicBezTo>
                      <a:cubicBezTo>
                        <a:pt x="0" y="2"/>
                        <a:pt x="0" y="1"/>
                        <a:pt x="0" y="1"/>
                      </a:cubicBezTo>
                      <a:cubicBezTo>
                        <a:pt x="0" y="0"/>
                        <a:pt x="0" y="0"/>
                        <a:pt x="1" y="0"/>
                      </a:cubicBezTo>
                      <a:cubicBezTo>
                        <a:pt x="48" y="0"/>
                        <a:pt x="48" y="0"/>
                        <a:pt x="48" y="0"/>
                      </a:cubicBezTo>
                      <a:cubicBezTo>
                        <a:pt x="48" y="0"/>
                        <a:pt x="48" y="0"/>
                        <a:pt x="48" y="1"/>
                      </a:cubicBezTo>
                      <a:cubicBezTo>
                        <a:pt x="48" y="1"/>
                        <a:pt x="48" y="2"/>
                        <a:pt x="48" y="2"/>
                      </a:cubicBezTo>
                      <a:close/>
                    </a:path>
                  </a:pathLst>
                </a:custGeom>
                <a:solidFill>
                  <a:srgbClr val="300B48"/>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4" name="Freeform 102">
                  <a:extLst>
                    <a:ext uri="{FF2B5EF4-FFF2-40B4-BE49-F238E27FC236}">
                      <a16:creationId xmlns:a16="http://schemas.microsoft.com/office/drawing/2014/main" id="{AA5A35E8-E1EC-16E4-757B-D3FF185B0C3E}"/>
                    </a:ext>
                  </a:extLst>
                </p:cNvPr>
                <p:cNvSpPr>
                  <a:spLocks/>
                </p:cNvSpPr>
                <p:nvPr/>
              </p:nvSpPr>
              <p:spPr bwMode="auto">
                <a:xfrm>
                  <a:off x="5143138" y="-44253"/>
                  <a:ext cx="269039" cy="13189"/>
                </a:xfrm>
                <a:custGeom>
                  <a:avLst/>
                  <a:gdLst>
                    <a:gd name="T0" fmla="*/ 48 w 48"/>
                    <a:gd name="T1" fmla="*/ 2 h 2"/>
                    <a:gd name="T2" fmla="*/ 1 w 48"/>
                    <a:gd name="T3" fmla="*/ 2 h 2"/>
                    <a:gd name="T4" fmla="*/ 0 w 48"/>
                    <a:gd name="T5" fmla="*/ 1 h 2"/>
                    <a:gd name="T6" fmla="*/ 1 w 48"/>
                    <a:gd name="T7" fmla="*/ 0 h 2"/>
                    <a:gd name="T8" fmla="*/ 48 w 48"/>
                    <a:gd name="T9" fmla="*/ 0 h 2"/>
                    <a:gd name="T10" fmla="*/ 48 w 48"/>
                    <a:gd name="T11" fmla="*/ 1 h 2"/>
                    <a:gd name="T12" fmla="*/ 48 w 4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8" h="2">
                      <a:moveTo>
                        <a:pt x="48" y="2"/>
                      </a:moveTo>
                      <a:cubicBezTo>
                        <a:pt x="1" y="2"/>
                        <a:pt x="1" y="2"/>
                        <a:pt x="1" y="2"/>
                      </a:cubicBezTo>
                      <a:cubicBezTo>
                        <a:pt x="0" y="2"/>
                        <a:pt x="0" y="2"/>
                        <a:pt x="0" y="1"/>
                      </a:cubicBezTo>
                      <a:cubicBezTo>
                        <a:pt x="0" y="1"/>
                        <a:pt x="0" y="0"/>
                        <a:pt x="1" y="0"/>
                      </a:cubicBezTo>
                      <a:cubicBezTo>
                        <a:pt x="48" y="0"/>
                        <a:pt x="48" y="0"/>
                        <a:pt x="48" y="0"/>
                      </a:cubicBezTo>
                      <a:cubicBezTo>
                        <a:pt x="48" y="0"/>
                        <a:pt x="48" y="1"/>
                        <a:pt x="48" y="1"/>
                      </a:cubicBezTo>
                      <a:cubicBezTo>
                        <a:pt x="48" y="2"/>
                        <a:pt x="48" y="2"/>
                        <a:pt x="48" y="2"/>
                      </a:cubicBezTo>
                      <a:close/>
                    </a:path>
                  </a:pathLst>
                </a:custGeom>
                <a:solidFill>
                  <a:srgbClr val="300B48"/>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5" name="Freeform 104">
                  <a:extLst>
                    <a:ext uri="{FF2B5EF4-FFF2-40B4-BE49-F238E27FC236}">
                      <a16:creationId xmlns:a16="http://schemas.microsoft.com/office/drawing/2014/main" id="{EA1CE90E-1240-6D94-043B-ECD08917CB15}"/>
                    </a:ext>
                  </a:extLst>
                </p:cNvPr>
                <p:cNvSpPr>
                  <a:spLocks/>
                </p:cNvSpPr>
                <p:nvPr/>
              </p:nvSpPr>
              <p:spPr bwMode="auto">
                <a:xfrm>
                  <a:off x="5143138" y="74441"/>
                  <a:ext cx="269039" cy="13189"/>
                </a:xfrm>
                <a:custGeom>
                  <a:avLst/>
                  <a:gdLst>
                    <a:gd name="T0" fmla="*/ 48 w 48"/>
                    <a:gd name="T1" fmla="*/ 2 h 2"/>
                    <a:gd name="T2" fmla="*/ 1 w 48"/>
                    <a:gd name="T3" fmla="*/ 2 h 2"/>
                    <a:gd name="T4" fmla="*/ 0 w 48"/>
                    <a:gd name="T5" fmla="*/ 1 h 2"/>
                    <a:gd name="T6" fmla="*/ 1 w 48"/>
                    <a:gd name="T7" fmla="*/ 0 h 2"/>
                    <a:gd name="T8" fmla="*/ 48 w 48"/>
                    <a:gd name="T9" fmla="*/ 0 h 2"/>
                    <a:gd name="T10" fmla="*/ 48 w 48"/>
                    <a:gd name="T11" fmla="*/ 1 h 2"/>
                    <a:gd name="T12" fmla="*/ 48 w 4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8" h="2">
                      <a:moveTo>
                        <a:pt x="48" y="2"/>
                      </a:moveTo>
                      <a:cubicBezTo>
                        <a:pt x="1" y="2"/>
                        <a:pt x="1" y="2"/>
                        <a:pt x="1" y="2"/>
                      </a:cubicBezTo>
                      <a:cubicBezTo>
                        <a:pt x="0" y="2"/>
                        <a:pt x="0" y="1"/>
                        <a:pt x="0" y="1"/>
                      </a:cubicBezTo>
                      <a:cubicBezTo>
                        <a:pt x="0" y="0"/>
                        <a:pt x="0" y="0"/>
                        <a:pt x="1" y="0"/>
                      </a:cubicBezTo>
                      <a:cubicBezTo>
                        <a:pt x="48" y="0"/>
                        <a:pt x="48" y="0"/>
                        <a:pt x="48" y="0"/>
                      </a:cubicBezTo>
                      <a:cubicBezTo>
                        <a:pt x="48" y="0"/>
                        <a:pt x="48" y="0"/>
                        <a:pt x="48" y="1"/>
                      </a:cubicBezTo>
                      <a:cubicBezTo>
                        <a:pt x="48" y="1"/>
                        <a:pt x="48" y="2"/>
                        <a:pt x="48" y="2"/>
                      </a:cubicBezTo>
                      <a:close/>
                    </a:path>
                  </a:pathLst>
                </a:custGeom>
                <a:solidFill>
                  <a:srgbClr val="300B48"/>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6" name="Freeform 106">
                  <a:extLst>
                    <a:ext uri="{FF2B5EF4-FFF2-40B4-BE49-F238E27FC236}">
                      <a16:creationId xmlns:a16="http://schemas.microsoft.com/office/drawing/2014/main" id="{67D3A32D-5120-2BF6-964D-1DED1B8DC521}"/>
                    </a:ext>
                  </a:extLst>
                </p:cNvPr>
                <p:cNvSpPr>
                  <a:spLocks/>
                </p:cNvSpPr>
                <p:nvPr/>
              </p:nvSpPr>
              <p:spPr bwMode="auto">
                <a:xfrm>
                  <a:off x="5143138" y="187859"/>
                  <a:ext cx="269039" cy="10551"/>
                </a:xfrm>
                <a:custGeom>
                  <a:avLst/>
                  <a:gdLst>
                    <a:gd name="T0" fmla="*/ 48 w 48"/>
                    <a:gd name="T1" fmla="*/ 2 h 2"/>
                    <a:gd name="T2" fmla="*/ 1 w 48"/>
                    <a:gd name="T3" fmla="*/ 2 h 2"/>
                    <a:gd name="T4" fmla="*/ 0 w 48"/>
                    <a:gd name="T5" fmla="*/ 1 h 2"/>
                    <a:gd name="T6" fmla="*/ 1 w 48"/>
                    <a:gd name="T7" fmla="*/ 0 h 2"/>
                    <a:gd name="T8" fmla="*/ 48 w 48"/>
                    <a:gd name="T9" fmla="*/ 0 h 2"/>
                    <a:gd name="T10" fmla="*/ 48 w 48"/>
                    <a:gd name="T11" fmla="*/ 1 h 2"/>
                    <a:gd name="T12" fmla="*/ 48 w 4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8" h="2">
                      <a:moveTo>
                        <a:pt x="48" y="2"/>
                      </a:moveTo>
                      <a:cubicBezTo>
                        <a:pt x="1" y="2"/>
                        <a:pt x="1" y="2"/>
                        <a:pt x="1" y="2"/>
                      </a:cubicBezTo>
                      <a:cubicBezTo>
                        <a:pt x="0" y="2"/>
                        <a:pt x="0" y="1"/>
                        <a:pt x="0" y="1"/>
                      </a:cubicBezTo>
                      <a:cubicBezTo>
                        <a:pt x="0" y="0"/>
                        <a:pt x="0" y="0"/>
                        <a:pt x="1" y="0"/>
                      </a:cubicBezTo>
                      <a:cubicBezTo>
                        <a:pt x="48" y="0"/>
                        <a:pt x="48" y="0"/>
                        <a:pt x="48" y="0"/>
                      </a:cubicBezTo>
                      <a:cubicBezTo>
                        <a:pt x="48" y="0"/>
                        <a:pt x="48" y="0"/>
                        <a:pt x="48" y="1"/>
                      </a:cubicBezTo>
                      <a:cubicBezTo>
                        <a:pt x="48" y="1"/>
                        <a:pt x="48" y="2"/>
                        <a:pt x="48" y="2"/>
                      </a:cubicBezTo>
                      <a:close/>
                    </a:path>
                  </a:pathLst>
                </a:custGeom>
                <a:solidFill>
                  <a:srgbClr val="300B48"/>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grpSp>
      </p:grpSp>
      <p:grpSp>
        <p:nvGrpSpPr>
          <p:cNvPr id="44" name="Groupe 389">
            <a:extLst>
              <a:ext uri="{FF2B5EF4-FFF2-40B4-BE49-F238E27FC236}">
                <a16:creationId xmlns:a16="http://schemas.microsoft.com/office/drawing/2014/main" id="{D45D7918-A9E9-B515-1A05-3F90439F93C6}"/>
              </a:ext>
            </a:extLst>
          </p:cNvPr>
          <p:cNvGrpSpPr>
            <a:grpSpLocks noChangeAspect="1"/>
          </p:cNvGrpSpPr>
          <p:nvPr/>
        </p:nvGrpSpPr>
        <p:grpSpPr>
          <a:xfrm>
            <a:off x="4618985" y="4847819"/>
            <a:ext cx="676827" cy="633600"/>
            <a:chOff x="6848476" y="504826"/>
            <a:chExt cx="869950" cy="814388"/>
          </a:xfrm>
        </p:grpSpPr>
        <p:sp>
          <p:nvSpPr>
            <p:cNvPr id="45" name="Freeform 94">
              <a:extLst>
                <a:ext uri="{FF2B5EF4-FFF2-40B4-BE49-F238E27FC236}">
                  <a16:creationId xmlns:a16="http://schemas.microsoft.com/office/drawing/2014/main" id="{8DD54929-B695-B11E-ADA0-903B7CC27889}"/>
                </a:ext>
              </a:extLst>
            </p:cNvPr>
            <p:cNvSpPr>
              <a:spLocks/>
            </p:cNvSpPr>
            <p:nvPr/>
          </p:nvSpPr>
          <p:spPr bwMode="auto">
            <a:xfrm>
              <a:off x="6848476" y="504826"/>
              <a:ext cx="869950" cy="814388"/>
            </a:xfrm>
            <a:custGeom>
              <a:avLst/>
              <a:gdLst>
                <a:gd name="T0" fmla="*/ 33 w 232"/>
                <a:gd name="T1" fmla="*/ 169 h 217"/>
                <a:gd name="T2" fmla="*/ 55 w 232"/>
                <a:gd name="T3" fmla="*/ 32 h 217"/>
                <a:gd name="T4" fmla="*/ 199 w 232"/>
                <a:gd name="T5" fmla="*/ 52 h 217"/>
                <a:gd name="T6" fmla="*/ 173 w 232"/>
                <a:gd name="T7" fmla="*/ 184 h 217"/>
                <a:gd name="T8" fmla="*/ 33 w 232"/>
                <a:gd name="T9" fmla="*/ 169 h 217"/>
              </a:gdLst>
              <a:ahLst/>
              <a:cxnLst>
                <a:cxn ang="0">
                  <a:pos x="T0" y="T1"/>
                </a:cxn>
                <a:cxn ang="0">
                  <a:pos x="T2" y="T3"/>
                </a:cxn>
                <a:cxn ang="0">
                  <a:pos x="T4" y="T5"/>
                </a:cxn>
                <a:cxn ang="0">
                  <a:pos x="T6" y="T7"/>
                </a:cxn>
                <a:cxn ang="0">
                  <a:pos x="T8" y="T9"/>
                </a:cxn>
              </a:cxnLst>
              <a:rect l="0" t="0" r="r" b="b"/>
              <a:pathLst>
                <a:path w="232" h="217">
                  <a:moveTo>
                    <a:pt x="33" y="169"/>
                  </a:moveTo>
                  <a:cubicBezTo>
                    <a:pt x="0" y="126"/>
                    <a:pt x="10" y="64"/>
                    <a:pt x="55" y="32"/>
                  </a:cubicBezTo>
                  <a:cubicBezTo>
                    <a:pt x="101" y="0"/>
                    <a:pt x="165" y="9"/>
                    <a:pt x="199" y="52"/>
                  </a:cubicBezTo>
                  <a:cubicBezTo>
                    <a:pt x="232" y="96"/>
                    <a:pt x="218" y="152"/>
                    <a:pt x="173" y="184"/>
                  </a:cubicBezTo>
                  <a:cubicBezTo>
                    <a:pt x="127" y="217"/>
                    <a:pt x="67" y="213"/>
                    <a:pt x="33" y="169"/>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95">
              <a:extLst>
                <a:ext uri="{FF2B5EF4-FFF2-40B4-BE49-F238E27FC236}">
                  <a16:creationId xmlns:a16="http://schemas.microsoft.com/office/drawing/2014/main" id="{F99691F4-3B37-6FB9-7A59-B695984FC852}"/>
                </a:ext>
              </a:extLst>
            </p:cNvPr>
            <p:cNvSpPr>
              <a:spLocks/>
            </p:cNvSpPr>
            <p:nvPr/>
          </p:nvSpPr>
          <p:spPr bwMode="auto">
            <a:xfrm>
              <a:off x="7219951" y="942976"/>
              <a:ext cx="130175" cy="125413"/>
            </a:xfrm>
            <a:custGeom>
              <a:avLst/>
              <a:gdLst>
                <a:gd name="T0" fmla="*/ 30 w 35"/>
                <a:gd name="T1" fmla="*/ 0 h 33"/>
                <a:gd name="T2" fmla="*/ 5 w 35"/>
                <a:gd name="T3" fmla="*/ 1 h 33"/>
                <a:gd name="T4" fmla="*/ 0 w 35"/>
                <a:gd name="T5" fmla="*/ 7 h 33"/>
                <a:gd name="T6" fmla="*/ 0 w 35"/>
                <a:gd name="T7" fmla="*/ 9 h 33"/>
                <a:gd name="T8" fmla="*/ 0 w 35"/>
                <a:gd name="T9" fmla="*/ 32 h 33"/>
                <a:gd name="T10" fmla="*/ 30 w 35"/>
                <a:gd name="T11" fmla="*/ 32 h 33"/>
                <a:gd name="T12" fmla="*/ 35 w 35"/>
                <a:gd name="T13" fmla="*/ 27 h 33"/>
                <a:gd name="T14" fmla="*/ 35 w 35"/>
                <a:gd name="T15" fmla="*/ 5 h 33"/>
                <a:gd name="T16" fmla="*/ 30 w 35"/>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3">
                  <a:moveTo>
                    <a:pt x="30" y="0"/>
                  </a:moveTo>
                  <a:cubicBezTo>
                    <a:pt x="27" y="0"/>
                    <a:pt x="7" y="1"/>
                    <a:pt x="5" y="1"/>
                  </a:cubicBezTo>
                  <a:cubicBezTo>
                    <a:pt x="1" y="1"/>
                    <a:pt x="0" y="3"/>
                    <a:pt x="0" y="7"/>
                  </a:cubicBezTo>
                  <a:cubicBezTo>
                    <a:pt x="0" y="9"/>
                    <a:pt x="0" y="9"/>
                    <a:pt x="0" y="9"/>
                  </a:cubicBezTo>
                  <a:cubicBezTo>
                    <a:pt x="0" y="13"/>
                    <a:pt x="1" y="27"/>
                    <a:pt x="0" y="32"/>
                  </a:cubicBezTo>
                  <a:cubicBezTo>
                    <a:pt x="1" y="32"/>
                    <a:pt x="26" y="33"/>
                    <a:pt x="30" y="32"/>
                  </a:cubicBezTo>
                  <a:cubicBezTo>
                    <a:pt x="33" y="32"/>
                    <a:pt x="35" y="31"/>
                    <a:pt x="35" y="27"/>
                  </a:cubicBezTo>
                  <a:cubicBezTo>
                    <a:pt x="35" y="5"/>
                    <a:pt x="35" y="5"/>
                    <a:pt x="35" y="5"/>
                  </a:cubicBezTo>
                  <a:cubicBezTo>
                    <a:pt x="35" y="1"/>
                    <a:pt x="34" y="1"/>
                    <a:pt x="3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96">
              <a:extLst>
                <a:ext uri="{FF2B5EF4-FFF2-40B4-BE49-F238E27FC236}">
                  <a16:creationId xmlns:a16="http://schemas.microsoft.com/office/drawing/2014/main" id="{A869E63D-9B19-C0AA-716D-F52DDF9A32AB}"/>
                </a:ext>
              </a:extLst>
            </p:cNvPr>
            <p:cNvSpPr>
              <a:spLocks/>
            </p:cNvSpPr>
            <p:nvPr/>
          </p:nvSpPr>
          <p:spPr bwMode="auto">
            <a:xfrm>
              <a:off x="7156451" y="835026"/>
              <a:ext cx="258763" cy="79375"/>
            </a:xfrm>
            <a:custGeom>
              <a:avLst/>
              <a:gdLst>
                <a:gd name="T0" fmla="*/ 69 w 69"/>
                <a:gd name="T1" fmla="*/ 0 h 21"/>
                <a:gd name="T2" fmla="*/ 69 w 69"/>
                <a:gd name="T3" fmla="*/ 12 h 21"/>
                <a:gd name="T4" fmla="*/ 60 w 69"/>
                <a:gd name="T5" fmla="*/ 21 h 21"/>
                <a:gd name="T6" fmla="*/ 9 w 69"/>
                <a:gd name="T7" fmla="*/ 21 h 21"/>
                <a:gd name="T8" fmla="*/ 0 w 69"/>
                <a:gd name="T9" fmla="*/ 11 h 21"/>
                <a:gd name="T10" fmla="*/ 0 w 69"/>
                <a:gd name="T11" fmla="*/ 0 h 21"/>
                <a:gd name="T12" fmla="*/ 17 w 69"/>
                <a:gd name="T13" fmla="*/ 0 h 21"/>
                <a:gd name="T14" fmla="*/ 17 w 69"/>
                <a:gd name="T15" fmla="*/ 3 h 21"/>
                <a:gd name="T16" fmla="*/ 3 w 69"/>
                <a:gd name="T17" fmla="*/ 3 h 21"/>
                <a:gd name="T18" fmla="*/ 3 w 69"/>
                <a:gd name="T19" fmla="*/ 12 h 21"/>
                <a:gd name="T20" fmla="*/ 9 w 69"/>
                <a:gd name="T21" fmla="*/ 18 h 21"/>
                <a:gd name="T22" fmla="*/ 60 w 69"/>
                <a:gd name="T23" fmla="*/ 18 h 21"/>
                <a:gd name="T24" fmla="*/ 66 w 69"/>
                <a:gd name="T25" fmla="*/ 11 h 21"/>
                <a:gd name="T26" fmla="*/ 66 w 69"/>
                <a:gd name="T27" fmla="*/ 3 h 21"/>
                <a:gd name="T28" fmla="*/ 49 w 69"/>
                <a:gd name="T29" fmla="*/ 3 h 21"/>
                <a:gd name="T30" fmla="*/ 49 w 69"/>
                <a:gd name="T31" fmla="*/ 3 h 21"/>
                <a:gd name="T32" fmla="*/ 49 w 69"/>
                <a:gd name="T33" fmla="*/ 3 h 21"/>
                <a:gd name="T34" fmla="*/ 49 w 69"/>
                <a:gd name="T35" fmla="*/ 1 h 21"/>
                <a:gd name="T36" fmla="*/ 49 w 69"/>
                <a:gd name="T37" fmla="*/ 0 h 21"/>
                <a:gd name="T38" fmla="*/ 69 w 69"/>
                <a:gd name="T3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21">
                  <a:moveTo>
                    <a:pt x="69" y="0"/>
                  </a:moveTo>
                  <a:cubicBezTo>
                    <a:pt x="69" y="12"/>
                    <a:pt x="69" y="12"/>
                    <a:pt x="69" y="12"/>
                  </a:cubicBezTo>
                  <a:cubicBezTo>
                    <a:pt x="69" y="17"/>
                    <a:pt x="65" y="21"/>
                    <a:pt x="60" y="21"/>
                  </a:cubicBezTo>
                  <a:cubicBezTo>
                    <a:pt x="9" y="21"/>
                    <a:pt x="9" y="21"/>
                    <a:pt x="9" y="21"/>
                  </a:cubicBezTo>
                  <a:cubicBezTo>
                    <a:pt x="4" y="21"/>
                    <a:pt x="0" y="17"/>
                    <a:pt x="0" y="11"/>
                  </a:cubicBezTo>
                  <a:cubicBezTo>
                    <a:pt x="0" y="0"/>
                    <a:pt x="0" y="0"/>
                    <a:pt x="0" y="0"/>
                  </a:cubicBezTo>
                  <a:cubicBezTo>
                    <a:pt x="17" y="0"/>
                    <a:pt x="17" y="0"/>
                    <a:pt x="17" y="0"/>
                  </a:cubicBezTo>
                  <a:cubicBezTo>
                    <a:pt x="17" y="3"/>
                    <a:pt x="17" y="3"/>
                    <a:pt x="17" y="3"/>
                  </a:cubicBezTo>
                  <a:cubicBezTo>
                    <a:pt x="3" y="3"/>
                    <a:pt x="3" y="3"/>
                    <a:pt x="3" y="3"/>
                  </a:cubicBezTo>
                  <a:cubicBezTo>
                    <a:pt x="3" y="12"/>
                    <a:pt x="3" y="12"/>
                    <a:pt x="3" y="12"/>
                  </a:cubicBezTo>
                  <a:cubicBezTo>
                    <a:pt x="3" y="15"/>
                    <a:pt x="6" y="18"/>
                    <a:pt x="9" y="18"/>
                  </a:cubicBezTo>
                  <a:cubicBezTo>
                    <a:pt x="60" y="18"/>
                    <a:pt x="60" y="18"/>
                    <a:pt x="60" y="18"/>
                  </a:cubicBezTo>
                  <a:cubicBezTo>
                    <a:pt x="63" y="18"/>
                    <a:pt x="66" y="15"/>
                    <a:pt x="66" y="11"/>
                  </a:cubicBezTo>
                  <a:cubicBezTo>
                    <a:pt x="66" y="3"/>
                    <a:pt x="66" y="3"/>
                    <a:pt x="66" y="3"/>
                  </a:cubicBezTo>
                  <a:cubicBezTo>
                    <a:pt x="49" y="3"/>
                    <a:pt x="49" y="3"/>
                    <a:pt x="49" y="3"/>
                  </a:cubicBezTo>
                  <a:cubicBezTo>
                    <a:pt x="49" y="3"/>
                    <a:pt x="49" y="3"/>
                    <a:pt x="49" y="3"/>
                  </a:cubicBezTo>
                  <a:cubicBezTo>
                    <a:pt x="49" y="3"/>
                    <a:pt x="49" y="3"/>
                    <a:pt x="49" y="3"/>
                  </a:cubicBezTo>
                  <a:cubicBezTo>
                    <a:pt x="49" y="1"/>
                    <a:pt x="49" y="1"/>
                    <a:pt x="49" y="1"/>
                  </a:cubicBezTo>
                  <a:cubicBezTo>
                    <a:pt x="49" y="1"/>
                    <a:pt x="49" y="1"/>
                    <a:pt x="49" y="0"/>
                  </a:cubicBezTo>
                  <a:lnTo>
                    <a:pt x="6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97">
              <a:extLst>
                <a:ext uri="{FF2B5EF4-FFF2-40B4-BE49-F238E27FC236}">
                  <a16:creationId xmlns:a16="http://schemas.microsoft.com/office/drawing/2014/main" id="{EC735348-43E5-4B8C-8E16-F77C3CA5CA56}"/>
                </a:ext>
              </a:extLst>
            </p:cNvPr>
            <p:cNvSpPr>
              <a:spLocks/>
            </p:cNvSpPr>
            <p:nvPr/>
          </p:nvSpPr>
          <p:spPr bwMode="auto">
            <a:xfrm>
              <a:off x="7159626" y="838201"/>
              <a:ext cx="255588" cy="71438"/>
            </a:xfrm>
            <a:custGeom>
              <a:avLst/>
              <a:gdLst>
                <a:gd name="T0" fmla="*/ 68 w 68"/>
                <a:gd name="T1" fmla="*/ 0 h 19"/>
                <a:gd name="T2" fmla="*/ 68 w 68"/>
                <a:gd name="T3" fmla="*/ 10 h 19"/>
                <a:gd name="T4" fmla="*/ 59 w 68"/>
                <a:gd name="T5" fmla="*/ 19 h 19"/>
                <a:gd name="T6" fmla="*/ 8 w 68"/>
                <a:gd name="T7" fmla="*/ 19 h 19"/>
                <a:gd name="T8" fmla="*/ 0 w 68"/>
                <a:gd name="T9" fmla="*/ 10 h 19"/>
                <a:gd name="T10" fmla="*/ 0 w 68"/>
                <a:gd name="T11" fmla="*/ 0 h 19"/>
                <a:gd name="T12" fmla="*/ 16 w 68"/>
                <a:gd name="T13" fmla="*/ 0 h 19"/>
                <a:gd name="T14" fmla="*/ 16 w 68"/>
                <a:gd name="T15" fmla="*/ 2 h 19"/>
                <a:gd name="T16" fmla="*/ 1 w 68"/>
                <a:gd name="T17" fmla="*/ 2 h 19"/>
                <a:gd name="T18" fmla="*/ 1 w 68"/>
                <a:gd name="T19" fmla="*/ 10 h 19"/>
                <a:gd name="T20" fmla="*/ 8 w 68"/>
                <a:gd name="T21" fmla="*/ 18 h 19"/>
                <a:gd name="T22" fmla="*/ 59 w 68"/>
                <a:gd name="T23" fmla="*/ 18 h 19"/>
                <a:gd name="T24" fmla="*/ 66 w 68"/>
                <a:gd name="T25" fmla="*/ 10 h 19"/>
                <a:gd name="T26" fmla="*/ 66 w 68"/>
                <a:gd name="T27" fmla="*/ 2 h 19"/>
                <a:gd name="T28" fmla="*/ 48 w 68"/>
                <a:gd name="T29" fmla="*/ 2 h 19"/>
                <a:gd name="T30" fmla="*/ 48 w 68"/>
                <a:gd name="T31" fmla="*/ 0 h 19"/>
                <a:gd name="T32" fmla="*/ 68 w 68"/>
                <a:gd name="T3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19">
                  <a:moveTo>
                    <a:pt x="68" y="0"/>
                  </a:moveTo>
                  <a:cubicBezTo>
                    <a:pt x="68" y="10"/>
                    <a:pt x="68" y="10"/>
                    <a:pt x="68" y="10"/>
                  </a:cubicBezTo>
                  <a:cubicBezTo>
                    <a:pt x="68" y="15"/>
                    <a:pt x="64" y="19"/>
                    <a:pt x="59" y="19"/>
                  </a:cubicBezTo>
                  <a:cubicBezTo>
                    <a:pt x="8" y="19"/>
                    <a:pt x="8" y="19"/>
                    <a:pt x="8" y="19"/>
                  </a:cubicBezTo>
                  <a:cubicBezTo>
                    <a:pt x="3" y="19"/>
                    <a:pt x="0" y="15"/>
                    <a:pt x="0" y="10"/>
                  </a:cubicBezTo>
                  <a:cubicBezTo>
                    <a:pt x="0" y="0"/>
                    <a:pt x="0" y="0"/>
                    <a:pt x="0" y="0"/>
                  </a:cubicBezTo>
                  <a:cubicBezTo>
                    <a:pt x="16" y="0"/>
                    <a:pt x="16" y="0"/>
                    <a:pt x="16" y="0"/>
                  </a:cubicBezTo>
                  <a:cubicBezTo>
                    <a:pt x="16" y="2"/>
                    <a:pt x="16" y="2"/>
                    <a:pt x="16" y="2"/>
                  </a:cubicBezTo>
                  <a:cubicBezTo>
                    <a:pt x="1" y="2"/>
                    <a:pt x="1" y="2"/>
                    <a:pt x="1" y="2"/>
                  </a:cubicBezTo>
                  <a:cubicBezTo>
                    <a:pt x="1" y="10"/>
                    <a:pt x="1" y="10"/>
                    <a:pt x="1" y="10"/>
                  </a:cubicBezTo>
                  <a:cubicBezTo>
                    <a:pt x="1" y="14"/>
                    <a:pt x="4" y="18"/>
                    <a:pt x="8" y="18"/>
                  </a:cubicBezTo>
                  <a:cubicBezTo>
                    <a:pt x="59" y="18"/>
                    <a:pt x="59" y="18"/>
                    <a:pt x="59" y="18"/>
                  </a:cubicBezTo>
                  <a:cubicBezTo>
                    <a:pt x="63" y="18"/>
                    <a:pt x="66" y="14"/>
                    <a:pt x="66" y="10"/>
                  </a:cubicBezTo>
                  <a:cubicBezTo>
                    <a:pt x="66" y="2"/>
                    <a:pt x="66" y="2"/>
                    <a:pt x="66" y="2"/>
                  </a:cubicBezTo>
                  <a:cubicBezTo>
                    <a:pt x="48" y="2"/>
                    <a:pt x="48" y="2"/>
                    <a:pt x="48" y="2"/>
                  </a:cubicBezTo>
                  <a:cubicBezTo>
                    <a:pt x="48" y="0"/>
                    <a:pt x="48" y="0"/>
                    <a:pt x="48" y="0"/>
                  </a:cubicBezTo>
                  <a:lnTo>
                    <a:pt x="6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Rectangle 98">
              <a:extLst>
                <a:ext uri="{FF2B5EF4-FFF2-40B4-BE49-F238E27FC236}">
                  <a16:creationId xmlns:a16="http://schemas.microsoft.com/office/drawing/2014/main" id="{78F499F2-9839-431B-CAB0-8DA39E92CDFB}"/>
                </a:ext>
              </a:extLst>
            </p:cNvPr>
            <p:cNvSpPr>
              <a:spLocks noChangeArrowheads="1"/>
            </p:cNvSpPr>
            <p:nvPr/>
          </p:nvSpPr>
          <p:spPr bwMode="auto">
            <a:xfrm>
              <a:off x="7280276" y="906463"/>
              <a:ext cx="11113" cy="41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Rectangle 99">
              <a:extLst>
                <a:ext uri="{FF2B5EF4-FFF2-40B4-BE49-F238E27FC236}">
                  <a16:creationId xmlns:a16="http://schemas.microsoft.com/office/drawing/2014/main" id="{5109103A-19D9-8368-1E9A-887BB941BBF9}"/>
                </a:ext>
              </a:extLst>
            </p:cNvPr>
            <p:cNvSpPr>
              <a:spLocks noChangeArrowheads="1"/>
            </p:cNvSpPr>
            <p:nvPr/>
          </p:nvSpPr>
          <p:spPr bwMode="auto">
            <a:xfrm>
              <a:off x="7283451" y="906463"/>
              <a:ext cx="3175" cy="365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100">
              <a:extLst>
                <a:ext uri="{FF2B5EF4-FFF2-40B4-BE49-F238E27FC236}">
                  <a16:creationId xmlns:a16="http://schemas.microsoft.com/office/drawing/2014/main" id="{E062C560-0520-726F-50F2-763C585592FB}"/>
                </a:ext>
              </a:extLst>
            </p:cNvPr>
            <p:cNvSpPr>
              <a:spLocks/>
            </p:cNvSpPr>
            <p:nvPr/>
          </p:nvSpPr>
          <p:spPr bwMode="auto">
            <a:xfrm>
              <a:off x="7088188" y="755651"/>
              <a:ext cx="131763" cy="123825"/>
            </a:xfrm>
            <a:custGeom>
              <a:avLst/>
              <a:gdLst>
                <a:gd name="T0" fmla="*/ 35 w 35"/>
                <a:gd name="T1" fmla="*/ 21 h 33"/>
                <a:gd name="T2" fmla="*/ 35 w 35"/>
                <a:gd name="T3" fmla="*/ 27 h 33"/>
                <a:gd name="T4" fmla="*/ 30 w 35"/>
                <a:gd name="T5" fmla="*/ 32 h 33"/>
                <a:gd name="T6" fmla="*/ 21 w 35"/>
                <a:gd name="T7" fmla="*/ 33 h 33"/>
                <a:gd name="T8" fmla="*/ 20 w 35"/>
                <a:gd name="T9" fmla="*/ 32 h 33"/>
                <a:gd name="T10" fmla="*/ 19 w 35"/>
                <a:gd name="T11" fmla="*/ 32 h 33"/>
                <a:gd name="T12" fmla="*/ 18 w 35"/>
                <a:gd name="T13" fmla="*/ 32 h 33"/>
                <a:gd name="T14" fmla="*/ 1 w 35"/>
                <a:gd name="T15" fmla="*/ 32 h 33"/>
                <a:gd name="T16" fmla="*/ 0 w 35"/>
                <a:gd name="T17" fmla="*/ 9 h 33"/>
                <a:gd name="T18" fmla="*/ 0 w 35"/>
                <a:gd name="T19" fmla="*/ 7 h 33"/>
                <a:gd name="T20" fmla="*/ 5 w 35"/>
                <a:gd name="T21" fmla="*/ 1 h 33"/>
                <a:gd name="T22" fmla="*/ 30 w 35"/>
                <a:gd name="T23" fmla="*/ 1 h 33"/>
                <a:gd name="T24" fmla="*/ 35 w 35"/>
                <a:gd name="T25" fmla="*/ 5 h 33"/>
                <a:gd name="T26" fmla="*/ 35 w 35"/>
                <a:gd name="T27" fmla="*/ 2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3">
                  <a:moveTo>
                    <a:pt x="35" y="21"/>
                  </a:moveTo>
                  <a:cubicBezTo>
                    <a:pt x="35" y="27"/>
                    <a:pt x="35" y="27"/>
                    <a:pt x="35" y="27"/>
                  </a:cubicBezTo>
                  <a:cubicBezTo>
                    <a:pt x="35" y="32"/>
                    <a:pt x="34" y="32"/>
                    <a:pt x="30" y="32"/>
                  </a:cubicBezTo>
                  <a:cubicBezTo>
                    <a:pt x="29" y="33"/>
                    <a:pt x="25" y="33"/>
                    <a:pt x="21" y="33"/>
                  </a:cubicBezTo>
                  <a:cubicBezTo>
                    <a:pt x="20" y="33"/>
                    <a:pt x="20" y="33"/>
                    <a:pt x="20" y="32"/>
                  </a:cubicBezTo>
                  <a:cubicBezTo>
                    <a:pt x="19" y="32"/>
                    <a:pt x="19" y="32"/>
                    <a:pt x="19" y="32"/>
                  </a:cubicBezTo>
                  <a:cubicBezTo>
                    <a:pt x="18" y="32"/>
                    <a:pt x="18" y="32"/>
                    <a:pt x="18" y="32"/>
                  </a:cubicBezTo>
                  <a:cubicBezTo>
                    <a:pt x="10" y="32"/>
                    <a:pt x="1" y="32"/>
                    <a:pt x="1" y="32"/>
                  </a:cubicBezTo>
                  <a:cubicBezTo>
                    <a:pt x="1" y="28"/>
                    <a:pt x="0" y="13"/>
                    <a:pt x="0" y="9"/>
                  </a:cubicBezTo>
                  <a:cubicBezTo>
                    <a:pt x="0" y="7"/>
                    <a:pt x="0" y="7"/>
                    <a:pt x="0" y="7"/>
                  </a:cubicBezTo>
                  <a:cubicBezTo>
                    <a:pt x="0" y="3"/>
                    <a:pt x="1" y="1"/>
                    <a:pt x="5" y="1"/>
                  </a:cubicBezTo>
                  <a:cubicBezTo>
                    <a:pt x="7" y="1"/>
                    <a:pt x="27" y="0"/>
                    <a:pt x="30" y="1"/>
                  </a:cubicBezTo>
                  <a:cubicBezTo>
                    <a:pt x="34" y="1"/>
                    <a:pt x="35" y="2"/>
                    <a:pt x="35" y="5"/>
                  </a:cubicBezTo>
                  <a:lnTo>
                    <a:pt x="35"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101">
              <a:extLst>
                <a:ext uri="{FF2B5EF4-FFF2-40B4-BE49-F238E27FC236}">
                  <a16:creationId xmlns:a16="http://schemas.microsoft.com/office/drawing/2014/main" id="{D753CDD6-CC61-8DD5-3CE8-60D4B0322F8C}"/>
                </a:ext>
              </a:extLst>
            </p:cNvPr>
            <p:cNvSpPr>
              <a:spLocks/>
            </p:cNvSpPr>
            <p:nvPr/>
          </p:nvSpPr>
          <p:spPr bwMode="auto">
            <a:xfrm>
              <a:off x="7339013" y="755651"/>
              <a:ext cx="131763" cy="123825"/>
            </a:xfrm>
            <a:custGeom>
              <a:avLst/>
              <a:gdLst>
                <a:gd name="T0" fmla="*/ 35 w 35"/>
                <a:gd name="T1" fmla="*/ 27 h 33"/>
                <a:gd name="T2" fmla="*/ 30 w 35"/>
                <a:gd name="T3" fmla="*/ 32 h 33"/>
                <a:gd name="T4" fmla="*/ 20 w 35"/>
                <a:gd name="T5" fmla="*/ 33 h 33"/>
                <a:gd name="T6" fmla="*/ 20 w 35"/>
                <a:gd name="T7" fmla="*/ 32 h 33"/>
                <a:gd name="T8" fmla="*/ 18 w 35"/>
                <a:gd name="T9" fmla="*/ 32 h 33"/>
                <a:gd name="T10" fmla="*/ 17 w 35"/>
                <a:gd name="T11" fmla="*/ 32 h 33"/>
                <a:gd name="T12" fmla="*/ 0 w 35"/>
                <a:gd name="T13" fmla="*/ 32 h 33"/>
                <a:gd name="T14" fmla="*/ 0 w 35"/>
                <a:gd name="T15" fmla="*/ 24 h 33"/>
                <a:gd name="T16" fmla="*/ 0 w 35"/>
                <a:gd name="T17" fmla="*/ 24 h 33"/>
                <a:gd name="T18" fmla="*/ 0 w 35"/>
                <a:gd name="T19" fmla="*/ 22 h 33"/>
                <a:gd name="T20" fmla="*/ 0 w 35"/>
                <a:gd name="T21" fmla="*/ 21 h 33"/>
                <a:gd name="T22" fmla="*/ 0 w 35"/>
                <a:gd name="T23" fmla="*/ 9 h 33"/>
                <a:gd name="T24" fmla="*/ 0 w 35"/>
                <a:gd name="T25" fmla="*/ 7 h 33"/>
                <a:gd name="T26" fmla="*/ 5 w 35"/>
                <a:gd name="T27" fmla="*/ 1 h 33"/>
                <a:gd name="T28" fmla="*/ 29 w 35"/>
                <a:gd name="T29" fmla="*/ 1 h 33"/>
                <a:gd name="T30" fmla="*/ 35 w 35"/>
                <a:gd name="T31" fmla="*/ 5 h 33"/>
                <a:gd name="T32" fmla="*/ 35 w 35"/>
                <a:gd name="T33" fmla="*/ 2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33">
                  <a:moveTo>
                    <a:pt x="35" y="27"/>
                  </a:moveTo>
                  <a:cubicBezTo>
                    <a:pt x="35" y="32"/>
                    <a:pt x="33" y="32"/>
                    <a:pt x="30" y="32"/>
                  </a:cubicBezTo>
                  <a:cubicBezTo>
                    <a:pt x="28" y="33"/>
                    <a:pt x="25" y="33"/>
                    <a:pt x="20" y="33"/>
                  </a:cubicBezTo>
                  <a:cubicBezTo>
                    <a:pt x="20" y="33"/>
                    <a:pt x="20" y="33"/>
                    <a:pt x="20" y="32"/>
                  </a:cubicBezTo>
                  <a:cubicBezTo>
                    <a:pt x="19" y="32"/>
                    <a:pt x="19" y="32"/>
                    <a:pt x="18" y="32"/>
                  </a:cubicBezTo>
                  <a:cubicBezTo>
                    <a:pt x="18" y="32"/>
                    <a:pt x="18" y="32"/>
                    <a:pt x="17" y="32"/>
                  </a:cubicBezTo>
                  <a:cubicBezTo>
                    <a:pt x="10" y="32"/>
                    <a:pt x="1" y="32"/>
                    <a:pt x="0" y="32"/>
                  </a:cubicBezTo>
                  <a:cubicBezTo>
                    <a:pt x="0" y="30"/>
                    <a:pt x="0" y="28"/>
                    <a:pt x="0" y="24"/>
                  </a:cubicBezTo>
                  <a:cubicBezTo>
                    <a:pt x="0" y="24"/>
                    <a:pt x="0" y="24"/>
                    <a:pt x="0" y="24"/>
                  </a:cubicBezTo>
                  <a:cubicBezTo>
                    <a:pt x="0" y="23"/>
                    <a:pt x="0" y="23"/>
                    <a:pt x="0" y="22"/>
                  </a:cubicBezTo>
                  <a:cubicBezTo>
                    <a:pt x="0" y="22"/>
                    <a:pt x="0" y="22"/>
                    <a:pt x="0" y="21"/>
                  </a:cubicBezTo>
                  <a:cubicBezTo>
                    <a:pt x="0" y="16"/>
                    <a:pt x="0" y="11"/>
                    <a:pt x="0" y="9"/>
                  </a:cubicBezTo>
                  <a:cubicBezTo>
                    <a:pt x="0" y="7"/>
                    <a:pt x="0" y="7"/>
                    <a:pt x="0" y="7"/>
                  </a:cubicBezTo>
                  <a:cubicBezTo>
                    <a:pt x="0" y="3"/>
                    <a:pt x="1" y="1"/>
                    <a:pt x="5" y="1"/>
                  </a:cubicBezTo>
                  <a:cubicBezTo>
                    <a:pt x="7" y="1"/>
                    <a:pt x="26" y="0"/>
                    <a:pt x="29" y="1"/>
                  </a:cubicBezTo>
                  <a:cubicBezTo>
                    <a:pt x="34" y="1"/>
                    <a:pt x="35" y="2"/>
                    <a:pt x="35" y="5"/>
                  </a:cubicBezTo>
                  <a:lnTo>
                    <a:pt x="35"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59" name="Rectangle 58">
            <a:extLst>
              <a:ext uri="{FF2B5EF4-FFF2-40B4-BE49-F238E27FC236}">
                <a16:creationId xmlns:a16="http://schemas.microsoft.com/office/drawing/2014/main" id="{A404C077-71ED-A666-730F-9448B55FE749}"/>
              </a:ext>
            </a:extLst>
          </p:cNvPr>
          <p:cNvSpPr/>
          <p:nvPr/>
        </p:nvSpPr>
        <p:spPr>
          <a:xfrm>
            <a:off x="7296014" y="1640428"/>
            <a:ext cx="4594320" cy="66011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lumMod val="65000"/>
                    <a:lumOff val="35000"/>
                  </a:schemeClr>
                </a:solidFill>
              </a:rPr>
              <a:t>R0121 – Process Types &amp; Escalation, </a:t>
            </a:r>
          </a:p>
          <a:p>
            <a:pPr algn="ctr"/>
            <a:r>
              <a:rPr lang="en-GB" b="1">
                <a:solidFill>
                  <a:schemeClr val="tx1">
                    <a:lumMod val="65000"/>
                    <a:lumOff val="35000"/>
                  </a:schemeClr>
                </a:solidFill>
              </a:rPr>
              <a:t>User Guide, Obligations</a:t>
            </a:r>
          </a:p>
        </p:txBody>
      </p:sp>
      <p:grpSp>
        <p:nvGrpSpPr>
          <p:cNvPr id="60" name="Group 59">
            <a:extLst>
              <a:ext uri="{FF2B5EF4-FFF2-40B4-BE49-F238E27FC236}">
                <a16:creationId xmlns:a16="http://schemas.microsoft.com/office/drawing/2014/main" id="{71108CBF-5232-58CB-160E-0A6413F22F0F}"/>
              </a:ext>
            </a:extLst>
          </p:cNvPr>
          <p:cNvGrpSpPr/>
          <p:nvPr/>
        </p:nvGrpSpPr>
        <p:grpSpPr>
          <a:xfrm>
            <a:off x="7087704" y="1640553"/>
            <a:ext cx="679450" cy="633413"/>
            <a:chOff x="1062038" y="5850210"/>
            <a:chExt cx="679450" cy="633413"/>
          </a:xfrm>
        </p:grpSpPr>
        <p:sp>
          <p:nvSpPr>
            <p:cNvPr id="61" name="Freeform 452">
              <a:extLst>
                <a:ext uri="{FF2B5EF4-FFF2-40B4-BE49-F238E27FC236}">
                  <a16:creationId xmlns:a16="http://schemas.microsoft.com/office/drawing/2014/main" id="{5B53C356-10F5-1FBE-56AA-F878A2D344E6}"/>
                </a:ext>
              </a:extLst>
            </p:cNvPr>
            <p:cNvSpPr>
              <a:spLocks/>
            </p:cNvSpPr>
            <p:nvPr/>
          </p:nvSpPr>
          <p:spPr bwMode="auto">
            <a:xfrm>
              <a:off x="1062038" y="5850210"/>
              <a:ext cx="679450" cy="633413"/>
            </a:xfrm>
            <a:custGeom>
              <a:avLst/>
              <a:gdLst>
                <a:gd name="T0" fmla="*/ 34 w 234"/>
                <a:gd name="T1" fmla="*/ 171 h 218"/>
                <a:gd name="T2" fmla="*/ 56 w 234"/>
                <a:gd name="T3" fmla="*/ 33 h 218"/>
                <a:gd name="T4" fmla="*/ 200 w 234"/>
                <a:gd name="T5" fmla="*/ 53 h 218"/>
                <a:gd name="T6" fmla="*/ 174 w 234"/>
                <a:gd name="T7" fmla="*/ 186 h 218"/>
                <a:gd name="T8" fmla="*/ 34 w 234"/>
                <a:gd name="T9" fmla="*/ 171 h 218"/>
              </a:gdLst>
              <a:ahLst/>
              <a:cxnLst>
                <a:cxn ang="0">
                  <a:pos x="T0" y="T1"/>
                </a:cxn>
                <a:cxn ang="0">
                  <a:pos x="T2" y="T3"/>
                </a:cxn>
                <a:cxn ang="0">
                  <a:pos x="T4" y="T5"/>
                </a:cxn>
                <a:cxn ang="0">
                  <a:pos x="T6" y="T7"/>
                </a:cxn>
                <a:cxn ang="0">
                  <a:pos x="T8" y="T9"/>
                </a:cxn>
              </a:cxnLst>
              <a:rect l="0" t="0" r="r" b="b"/>
              <a:pathLst>
                <a:path w="234" h="218">
                  <a:moveTo>
                    <a:pt x="34" y="171"/>
                  </a:moveTo>
                  <a:cubicBezTo>
                    <a:pt x="0" y="127"/>
                    <a:pt x="11" y="65"/>
                    <a:pt x="56" y="33"/>
                  </a:cubicBezTo>
                  <a:cubicBezTo>
                    <a:pt x="102" y="0"/>
                    <a:pt x="167" y="10"/>
                    <a:pt x="200" y="53"/>
                  </a:cubicBezTo>
                  <a:cubicBezTo>
                    <a:pt x="234" y="97"/>
                    <a:pt x="220" y="154"/>
                    <a:pt x="174" y="186"/>
                  </a:cubicBezTo>
                  <a:cubicBezTo>
                    <a:pt x="128" y="218"/>
                    <a:pt x="68" y="215"/>
                    <a:pt x="34" y="171"/>
                  </a:cubicBezTo>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453">
              <a:extLst>
                <a:ext uri="{FF2B5EF4-FFF2-40B4-BE49-F238E27FC236}">
                  <a16:creationId xmlns:a16="http://schemas.microsoft.com/office/drawing/2014/main" id="{87FEB7BB-163F-B8D6-DCDC-87C079C0C096}"/>
                </a:ext>
              </a:extLst>
            </p:cNvPr>
            <p:cNvSpPr>
              <a:spLocks/>
            </p:cNvSpPr>
            <p:nvPr/>
          </p:nvSpPr>
          <p:spPr bwMode="auto">
            <a:xfrm>
              <a:off x="1273176" y="6053410"/>
              <a:ext cx="254000" cy="236538"/>
            </a:xfrm>
            <a:custGeom>
              <a:avLst/>
              <a:gdLst>
                <a:gd name="T0" fmla="*/ 73 w 87"/>
                <a:gd name="T1" fmla="*/ 10 h 81"/>
                <a:gd name="T2" fmla="*/ 38 w 87"/>
                <a:gd name="T3" fmla="*/ 9 h 81"/>
                <a:gd name="T4" fmla="*/ 25 w 87"/>
                <a:gd name="T5" fmla="*/ 0 h 81"/>
                <a:gd name="T6" fmla="*/ 0 w 87"/>
                <a:gd name="T7" fmla="*/ 0 h 81"/>
                <a:gd name="T8" fmla="*/ 0 w 87"/>
                <a:gd name="T9" fmla="*/ 10 h 81"/>
                <a:gd name="T10" fmla="*/ 0 w 87"/>
                <a:gd name="T11" fmla="*/ 10 h 81"/>
                <a:gd name="T12" fmla="*/ 0 w 87"/>
                <a:gd name="T13" fmla="*/ 63 h 81"/>
                <a:gd name="T14" fmla="*/ 13 w 87"/>
                <a:gd name="T15" fmla="*/ 80 h 81"/>
                <a:gd name="T16" fmla="*/ 73 w 87"/>
                <a:gd name="T17" fmla="*/ 80 h 81"/>
                <a:gd name="T18" fmla="*/ 87 w 87"/>
                <a:gd name="T19" fmla="*/ 67 h 81"/>
                <a:gd name="T20" fmla="*/ 87 w 87"/>
                <a:gd name="T21" fmla="*/ 26 h 81"/>
                <a:gd name="T22" fmla="*/ 73 w 87"/>
                <a:gd name="T23" fmla="*/ 1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7" h="81">
                  <a:moveTo>
                    <a:pt x="73" y="10"/>
                  </a:moveTo>
                  <a:cubicBezTo>
                    <a:pt x="68" y="9"/>
                    <a:pt x="53" y="9"/>
                    <a:pt x="38" y="9"/>
                  </a:cubicBezTo>
                  <a:cubicBezTo>
                    <a:pt x="35" y="6"/>
                    <a:pt x="29" y="0"/>
                    <a:pt x="25" y="0"/>
                  </a:cubicBezTo>
                  <a:cubicBezTo>
                    <a:pt x="0" y="0"/>
                    <a:pt x="0" y="0"/>
                    <a:pt x="0" y="0"/>
                  </a:cubicBezTo>
                  <a:cubicBezTo>
                    <a:pt x="0" y="0"/>
                    <a:pt x="0" y="6"/>
                    <a:pt x="0" y="10"/>
                  </a:cubicBezTo>
                  <a:cubicBezTo>
                    <a:pt x="0" y="10"/>
                    <a:pt x="0" y="10"/>
                    <a:pt x="0" y="10"/>
                  </a:cubicBezTo>
                  <a:cubicBezTo>
                    <a:pt x="0" y="23"/>
                    <a:pt x="0" y="63"/>
                    <a:pt x="0" y="63"/>
                  </a:cubicBezTo>
                  <a:cubicBezTo>
                    <a:pt x="0" y="74"/>
                    <a:pt x="2" y="79"/>
                    <a:pt x="13" y="80"/>
                  </a:cubicBezTo>
                  <a:cubicBezTo>
                    <a:pt x="20" y="80"/>
                    <a:pt x="64" y="81"/>
                    <a:pt x="73" y="80"/>
                  </a:cubicBezTo>
                  <a:cubicBezTo>
                    <a:pt x="84" y="80"/>
                    <a:pt x="87" y="78"/>
                    <a:pt x="87" y="67"/>
                  </a:cubicBezTo>
                  <a:cubicBezTo>
                    <a:pt x="87" y="26"/>
                    <a:pt x="87" y="26"/>
                    <a:pt x="87" y="26"/>
                  </a:cubicBezTo>
                  <a:cubicBezTo>
                    <a:pt x="87" y="13"/>
                    <a:pt x="83" y="11"/>
                    <a:pt x="73" y="10"/>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454">
              <a:extLst>
                <a:ext uri="{FF2B5EF4-FFF2-40B4-BE49-F238E27FC236}">
                  <a16:creationId xmlns:a16="http://schemas.microsoft.com/office/drawing/2014/main" id="{762BD479-C841-A17B-7D50-C66F4E1EBDCE}"/>
                </a:ext>
              </a:extLst>
            </p:cNvPr>
            <p:cNvSpPr>
              <a:spLocks/>
            </p:cNvSpPr>
            <p:nvPr/>
          </p:nvSpPr>
          <p:spPr bwMode="auto">
            <a:xfrm>
              <a:off x="1273176" y="6123260"/>
              <a:ext cx="255588" cy="166688"/>
            </a:xfrm>
            <a:custGeom>
              <a:avLst/>
              <a:gdLst>
                <a:gd name="T0" fmla="*/ 14 w 88"/>
                <a:gd name="T1" fmla="*/ 56 h 57"/>
                <a:gd name="T2" fmla="*/ 74 w 88"/>
                <a:gd name="T3" fmla="*/ 56 h 57"/>
                <a:gd name="T4" fmla="*/ 87 w 88"/>
                <a:gd name="T5" fmla="*/ 39 h 57"/>
                <a:gd name="T6" fmla="*/ 87 w 88"/>
                <a:gd name="T7" fmla="*/ 1 h 57"/>
                <a:gd name="T8" fmla="*/ 14 w 88"/>
                <a:gd name="T9" fmla="*/ 1 h 57"/>
                <a:gd name="T10" fmla="*/ 0 w 88"/>
                <a:gd name="T11" fmla="*/ 17 h 57"/>
                <a:gd name="T12" fmla="*/ 0 w 88"/>
                <a:gd name="T13" fmla="*/ 43 h 57"/>
                <a:gd name="T14" fmla="*/ 14 w 88"/>
                <a:gd name="T15" fmla="*/ 56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57">
                  <a:moveTo>
                    <a:pt x="14" y="56"/>
                  </a:moveTo>
                  <a:cubicBezTo>
                    <a:pt x="23" y="57"/>
                    <a:pt x="68" y="57"/>
                    <a:pt x="74" y="56"/>
                  </a:cubicBezTo>
                  <a:cubicBezTo>
                    <a:pt x="85" y="55"/>
                    <a:pt x="88" y="53"/>
                    <a:pt x="87" y="39"/>
                  </a:cubicBezTo>
                  <a:cubicBezTo>
                    <a:pt x="87" y="39"/>
                    <a:pt x="87" y="14"/>
                    <a:pt x="87" y="1"/>
                  </a:cubicBezTo>
                  <a:cubicBezTo>
                    <a:pt x="84" y="1"/>
                    <a:pt x="26" y="0"/>
                    <a:pt x="14" y="1"/>
                  </a:cubicBezTo>
                  <a:cubicBezTo>
                    <a:pt x="4" y="2"/>
                    <a:pt x="0" y="3"/>
                    <a:pt x="0" y="17"/>
                  </a:cubicBezTo>
                  <a:cubicBezTo>
                    <a:pt x="0" y="43"/>
                    <a:pt x="0" y="43"/>
                    <a:pt x="0" y="43"/>
                  </a:cubicBezTo>
                  <a:cubicBezTo>
                    <a:pt x="0" y="54"/>
                    <a:pt x="3" y="56"/>
                    <a:pt x="14" y="56"/>
                  </a:cubicBezTo>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64" name="Rectangle 63">
            <a:extLst>
              <a:ext uri="{FF2B5EF4-FFF2-40B4-BE49-F238E27FC236}">
                <a16:creationId xmlns:a16="http://schemas.microsoft.com/office/drawing/2014/main" id="{568BB7F3-727D-8EAA-EBAB-576DD1254519}"/>
              </a:ext>
            </a:extLst>
          </p:cNvPr>
          <p:cNvSpPr/>
          <p:nvPr/>
        </p:nvSpPr>
        <p:spPr>
          <a:xfrm>
            <a:off x="7411514" y="2731453"/>
            <a:ext cx="4594320" cy="66011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lumMod val="65000"/>
                    <a:lumOff val="35000"/>
                  </a:schemeClr>
                </a:solidFill>
              </a:rPr>
              <a:t>R0122 – Usability, Look &amp; Feel, </a:t>
            </a:r>
          </a:p>
          <a:p>
            <a:pPr algn="ctr"/>
            <a:r>
              <a:rPr lang="en-GB" b="1">
                <a:solidFill>
                  <a:schemeClr val="tx1">
                    <a:lumMod val="65000"/>
                    <a:lumOff val="35000"/>
                  </a:schemeClr>
                </a:solidFill>
              </a:rPr>
              <a:t>Reporting</a:t>
            </a:r>
          </a:p>
        </p:txBody>
      </p:sp>
      <p:sp>
        <p:nvSpPr>
          <p:cNvPr id="67" name="Rectangle 66">
            <a:extLst>
              <a:ext uri="{FF2B5EF4-FFF2-40B4-BE49-F238E27FC236}">
                <a16:creationId xmlns:a16="http://schemas.microsoft.com/office/drawing/2014/main" id="{2FC17C68-7E2D-EF40-D883-FB3452F2633E}"/>
              </a:ext>
            </a:extLst>
          </p:cNvPr>
          <p:cNvSpPr/>
          <p:nvPr/>
        </p:nvSpPr>
        <p:spPr>
          <a:xfrm>
            <a:off x="7296014" y="3886938"/>
            <a:ext cx="4594320" cy="66011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lumMod val="65000"/>
                    <a:lumOff val="35000"/>
                  </a:schemeClr>
                </a:solidFill>
              </a:rPr>
              <a:t>R0125 – Multilateral Erroneous Switches</a:t>
            </a:r>
          </a:p>
        </p:txBody>
      </p:sp>
      <p:grpSp>
        <p:nvGrpSpPr>
          <p:cNvPr id="69" name="Group 68">
            <a:extLst>
              <a:ext uri="{FF2B5EF4-FFF2-40B4-BE49-F238E27FC236}">
                <a16:creationId xmlns:a16="http://schemas.microsoft.com/office/drawing/2014/main" id="{A1235E43-DD7B-409F-BD93-D9DD84CA1912}"/>
              </a:ext>
            </a:extLst>
          </p:cNvPr>
          <p:cNvGrpSpPr/>
          <p:nvPr/>
        </p:nvGrpSpPr>
        <p:grpSpPr>
          <a:xfrm>
            <a:off x="7553716" y="2744745"/>
            <a:ext cx="679450" cy="633413"/>
            <a:chOff x="5398872" y="-298652"/>
            <a:chExt cx="679450" cy="633413"/>
          </a:xfrm>
        </p:grpSpPr>
        <p:sp>
          <p:nvSpPr>
            <p:cNvPr id="70" name="Freeform 289">
              <a:extLst>
                <a:ext uri="{FF2B5EF4-FFF2-40B4-BE49-F238E27FC236}">
                  <a16:creationId xmlns:a16="http://schemas.microsoft.com/office/drawing/2014/main" id="{4CD819C1-521E-C659-4215-ACB15468A8AB}"/>
                </a:ext>
              </a:extLst>
            </p:cNvPr>
            <p:cNvSpPr>
              <a:spLocks/>
            </p:cNvSpPr>
            <p:nvPr/>
          </p:nvSpPr>
          <p:spPr bwMode="auto">
            <a:xfrm>
              <a:off x="5398872" y="-298652"/>
              <a:ext cx="679450" cy="633413"/>
            </a:xfrm>
            <a:custGeom>
              <a:avLst/>
              <a:gdLst>
                <a:gd name="T0" fmla="*/ 34 w 234"/>
                <a:gd name="T1" fmla="*/ 170 h 218"/>
                <a:gd name="T2" fmla="*/ 56 w 234"/>
                <a:gd name="T3" fmla="*/ 32 h 218"/>
                <a:gd name="T4" fmla="*/ 200 w 234"/>
                <a:gd name="T5" fmla="*/ 53 h 218"/>
                <a:gd name="T6" fmla="*/ 174 w 234"/>
                <a:gd name="T7" fmla="*/ 185 h 218"/>
                <a:gd name="T8" fmla="*/ 34 w 234"/>
                <a:gd name="T9" fmla="*/ 170 h 218"/>
              </a:gdLst>
              <a:ahLst/>
              <a:cxnLst>
                <a:cxn ang="0">
                  <a:pos x="T0" y="T1"/>
                </a:cxn>
                <a:cxn ang="0">
                  <a:pos x="T2" y="T3"/>
                </a:cxn>
                <a:cxn ang="0">
                  <a:pos x="T4" y="T5"/>
                </a:cxn>
                <a:cxn ang="0">
                  <a:pos x="T6" y="T7"/>
                </a:cxn>
                <a:cxn ang="0">
                  <a:pos x="T8" y="T9"/>
                </a:cxn>
              </a:cxnLst>
              <a:rect l="0" t="0" r="r" b="b"/>
              <a:pathLst>
                <a:path w="234" h="218">
                  <a:moveTo>
                    <a:pt x="34" y="170"/>
                  </a:moveTo>
                  <a:cubicBezTo>
                    <a:pt x="0" y="127"/>
                    <a:pt x="10" y="65"/>
                    <a:pt x="56" y="32"/>
                  </a:cubicBezTo>
                  <a:cubicBezTo>
                    <a:pt x="102" y="0"/>
                    <a:pt x="167" y="9"/>
                    <a:pt x="200" y="53"/>
                  </a:cubicBezTo>
                  <a:cubicBezTo>
                    <a:pt x="234" y="96"/>
                    <a:pt x="220" y="153"/>
                    <a:pt x="174" y="185"/>
                  </a:cubicBezTo>
                  <a:cubicBezTo>
                    <a:pt x="128" y="218"/>
                    <a:pt x="67" y="214"/>
                    <a:pt x="34" y="170"/>
                  </a:cubicBezTo>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71" name="Group 70">
              <a:extLst>
                <a:ext uri="{FF2B5EF4-FFF2-40B4-BE49-F238E27FC236}">
                  <a16:creationId xmlns:a16="http://schemas.microsoft.com/office/drawing/2014/main" id="{F4D7E6C9-93C3-A024-081C-C3DEACB7733F}"/>
                </a:ext>
              </a:extLst>
            </p:cNvPr>
            <p:cNvGrpSpPr>
              <a:grpSpLocks noChangeAspect="1"/>
            </p:cNvGrpSpPr>
            <p:nvPr/>
          </p:nvGrpSpPr>
          <p:grpSpPr>
            <a:xfrm>
              <a:off x="5548518" y="-166555"/>
              <a:ext cx="360000" cy="353863"/>
              <a:chOff x="3889681" y="2907914"/>
              <a:chExt cx="385095" cy="377659"/>
            </a:xfrm>
            <a:solidFill>
              <a:schemeClr val="bg1"/>
            </a:solidFill>
          </p:grpSpPr>
          <p:sp>
            <p:nvSpPr>
              <p:cNvPr id="72" name="Freeform: Shape 71">
                <a:extLst>
                  <a:ext uri="{FF2B5EF4-FFF2-40B4-BE49-F238E27FC236}">
                    <a16:creationId xmlns:a16="http://schemas.microsoft.com/office/drawing/2014/main" id="{10D1E360-A818-9DA2-9CE0-CD0DEC2A36EA}"/>
                  </a:ext>
                </a:extLst>
              </p:cNvPr>
              <p:cNvSpPr/>
              <p:nvPr/>
            </p:nvSpPr>
            <p:spPr>
              <a:xfrm>
                <a:off x="4005219" y="2907914"/>
                <a:ext cx="269557" cy="269595"/>
              </a:xfrm>
              <a:custGeom>
                <a:avLst/>
                <a:gdLst>
                  <a:gd name="connsiteX0" fmla="*/ 229087 w 269557"/>
                  <a:gd name="connsiteY0" fmla="*/ 230837 h 269595"/>
                  <a:gd name="connsiteX1" fmla="*/ 230899 w 269557"/>
                  <a:gd name="connsiteY1" fmla="*/ 40240 h 269595"/>
                  <a:gd name="connsiteX2" fmla="*/ 40301 w 269557"/>
                  <a:gd name="connsiteY2" fmla="*/ 38428 h 269595"/>
                  <a:gd name="connsiteX3" fmla="*/ 38490 w 269557"/>
                  <a:gd name="connsiteY3" fmla="*/ 229025 h 269595"/>
                  <a:gd name="connsiteX4" fmla="*/ 40301 w 269557"/>
                  <a:gd name="connsiteY4" fmla="*/ 230837 h 269595"/>
                  <a:gd name="connsiteX5" fmla="*/ 229087 w 269557"/>
                  <a:gd name="connsiteY5" fmla="*/ 230837 h 269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557" h="269595">
                    <a:moveTo>
                      <a:pt x="229087" y="230837"/>
                    </a:moveTo>
                    <a:cubicBezTo>
                      <a:pt x="282219" y="178705"/>
                      <a:pt x="283030" y="93372"/>
                      <a:pt x="230899" y="40240"/>
                    </a:cubicBezTo>
                    <a:cubicBezTo>
                      <a:pt x="178767" y="-12893"/>
                      <a:pt x="93434" y="-13704"/>
                      <a:pt x="40301" y="38428"/>
                    </a:cubicBezTo>
                    <a:cubicBezTo>
                      <a:pt x="-12831" y="90559"/>
                      <a:pt x="-13642" y="175893"/>
                      <a:pt x="38490" y="229025"/>
                    </a:cubicBezTo>
                    <a:cubicBezTo>
                      <a:pt x="39088" y="229635"/>
                      <a:pt x="39692" y="230239"/>
                      <a:pt x="40301" y="230837"/>
                    </a:cubicBezTo>
                    <a:cubicBezTo>
                      <a:pt x="92700" y="282320"/>
                      <a:pt x="176688" y="282320"/>
                      <a:pt x="229087" y="230837"/>
                    </a:cubicBezTo>
                    <a:close/>
                  </a:path>
                </a:pathLst>
              </a:custGeom>
              <a:grpFill/>
              <a:ln w="9525"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1BF5554A-A49C-A2DD-D483-B0E7D4A576FB}"/>
                  </a:ext>
                </a:extLst>
              </p:cNvPr>
              <p:cNvSpPr/>
              <p:nvPr/>
            </p:nvSpPr>
            <p:spPr>
              <a:xfrm>
                <a:off x="4033265" y="2935352"/>
                <a:ext cx="210754" cy="213304"/>
              </a:xfrm>
              <a:custGeom>
                <a:avLst/>
                <a:gdLst>
                  <a:gd name="connsiteX0" fmla="*/ 178657 w 210754"/>
                  <a:gd name="connsiteY0" fmla="*/ 180730 h 213304"/>
                  <a:gd name="connsiteX1" fmla="*/ 182809 w 210754"/>
                  <a:gd name="connsiteY1" fmla="*/ 36387 h 213304"/>
                  <a:gd name="connsiteX2" fmla="*/ 178657 w 210754"/>
                  <a:gd name="connsiteY2" fmla="*/ 32235 h 213304"/>
                  <a:gd name="connsiteX3" fmla="*/ 38445 w 210754"/>
                  <a:gd name="connsiteY3" fmla="*/ 25762 h 213304"/>
                  <a:gd name="connsiteX4" fmla="*/ 31972 w 210754"/>
                  <a:gd name="connsiteY4" fmla="*/ 32235 h 213304"/>
                  <a:gd name="connsiteX5" fmla="*/ 27681 w 210754"/>
                  <a:gd name="connsiteY5" fmla="*/ 176439 h 213304"/>
                  <a:gd name="connsiteX6" fmla="*/ 31972 w 210754"/>
                  <a:gd name="connsiteY6" fmla="*/ 180730 h 213304"/>
                  <a:gd name="connsiteX7" fmla="*/ 172042 w 210754"/>
                  <a:gd name="connsiteY7" fmla="*/ 187344 h 213304"/>
                  <a:gd name="connsiteX8" fmla="*/ 178657 w 210754"/>
                  <a:gd name="connsiteY8" fmla="*/ 180730 h 213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754" h="213304">
                    <a:moveTo>
                      <a:pt x="178657" y="180730"/>
                    </a:moveTo>
                    <a:cubicBezTo>
                      <a:pt x="219662" y="142017"/>
                      <a:pt x="221521" y="77393"/>
                      <a:pt x="182809" y="36387"/>
                    </a:cubicBezTo>
                    <a:cubicBezTo>
                      <a:pt x="181465" y="34964"/>
                      <a:pt x="180080" y="33579"/>
                      <a:pt x="178657" y="32235"/>
                    </a:cubicBezTo>
                    <a:cubicBezTo>
                      <a:pt x="141726" y="-8271"/>
                      <a:pt x="78951" y="-11169"/>
                      <a:pt x="38445" y="25762"/>
                    </a:cubicBezTo>
                    <a:cubicBezTo>
                      <a:pt x="36189" y="27819"/>
                      <a:pt x="34029" y="29979"/>
                      <a:pt x="31972" y="32235"/>
                    </a:cubicBezTo>
                    <a:cubicBezTo>
                      <a:pt x="-9034" y="70871"/>
                      <a:pt x="-10955" y="135433"/>
                      <a:pt x="27681" y="176439"/>
                    </a:cubicBezTo>
                    <a:cubicBezTo>
                      <a:pt x="29068" y="177912"/>
                      <a:pt x="30499" y="179342"/>
                      <a:pt x="31972" y="180730"/>
                    </a:cubicBezTo>
                    <a:cubicBezTo>
                      <a:pt x="68825" y="221236"/>
                      <a:pt x="131536" y="224197"/>
                      <a:pt x="172042" y="187344"/>
                    </a:cubicBezTo>
                    <a:cubicBezTo>
                      <a:pt x="174350" y="185245"/>
                      <a:pt x="176557" y="183038"/>
                      <a:pt x="178657" y="180730"/>
                    </a:cubicBezTo>
                    <a:close/>
                  </a:path>
                </a:pathLst>
              </a:custGeom>
              <a:solidFill>
                <a:schemeClr val="accent1"/>
              </a:solidFill>
              <a:ln w="9525" cap="flat">
                <a:noFill/>
                <a:prstDash val="solid"/>
                <a:miter/>
              </a:ln>
            </p:spPr>
            <p:txBody>
              <a:bodyPr rtlCol="0" anchor="ctr"/>
              <a:lstStyle/>
              <a:p>
                <a:endParaRPr lang="en-GB"/>
              </a:p>
            </p:txBody>
          </p:sp>
          <p:sp>
            <p:nvSpPr>
              <p:cNvPr id="74" name="Freeform: Shape 73">
                <a:extLst>
                  <a:ext uri="{FF2B5EF4-FFF2-40B4-BE49-F238E27FC236}">
                    <a16:creationId xmlns:a16="http://schemas.microsoft.com/office/drawing/2014/main" id="{FA42D052-7D24-57C3-22C2-CF6E781BBDD6}"/>
                  </a:ext>
                </a:extLst>
              </p:cNvPr>
              <p:cNvSpPr/>
              <p:nvPr/>
            </p:nvSpPr>
            <p:spPr>
              <a:xfrm>
                <a:off x="4015887" y="3113847"/>
                <a:ext cx="50958" cy="50958"/>
              </a:xfrm>
              <a:custGeom>
                <a:avLst/>
                <a:gdLst>
                  <a:gd name="connsiteX0" fmla="*/ 0 w 50958"/>
                  <a:gd name="connsiteY0" fmla="*/ 21622 h 50958"/>
                  <a:gd name="connsiteX1" fmla="*/ 21145 w 50958"/>
                  <a:gd name="connsiteY1" fmla="*/ 0 h 50958"/>
                  <a:gd name="connsiteX2" fmla="*/ 50959 w 50958"/>
                  <a:gd name="connsiteY2" fmla="*/ 29337 h 50958"/>
                  <a:gd name="connsiteX3" fmla="*/ 29813 w 50958"/>
                  <a:gd name="connsiteY3" fmla="*/ 50959 h 50958"/>
                  <a:gd name="connsiteX4" fmla="*/ 0 w 50958"/>
                  <a:gd name="connsiteY4" fmla="*/ 21622 h 50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58" h="50958">
                    <a:moveTo>
                      <a:pt x="0" y="21622"/>
                    </a:moveTo>
                    <a:lnTo>
                      <a:pt x="21145" y="0"/>
                    </a:lnTo>
                    <a:lnTo>
                      <a:pt x="50959" y="29337"/>
                    </a:lnTo>
                    <a:lnTo>
                      <a:pt x="29813" y="50959"/>
                    </a:lnTo>
                    <a:lnTo>
                      <a:pt x="0" y="21622"/>
                    </a:lnTo>
                    <a:close/>
                  </a:path>
                </a:pathLst>
              </a:custGeom>
              <a:grpFill/>
              <a:ln w="9525" cap="flat">
                <a:noFill/>
                <a:prstDash val="solid"/>
                <a:miter/>
              </a:ln>
            </p:spPr>
            <p:txBody>
              <a:bodyPr rtlCol="0" anchor="ctr"/>
              <a:lstStyle/>
              <a:p>
                <a:endParaRPr lang="en-GB"/>
              </a:p>
            </p:txBody>
          </p:sp>
          <p:sp>
            <p:nvSpPr>
              <p:cNvPr id="75" name="Freeform: Shape 74">
                <a:extLst>
                  <a:ext uri="{FF2B5EF4-FFF2-40B4-BE49-F238E27FC236}">
                    <a16:creationId xmlns:a16="http://schemas.microsoft.com/office/drawing/2014/main" id="{1E24EB6C-E38E-F640-B161-361390392161}"/>
                  </a:ext>
                </a:extLst>
              </p:cNvPr>
              <p:cNvSpPr/>
              <p:nvPr/>
            </p:nvSpPr>
            <p:spPr>
              <a:xfrm>
                <a:off x="3983693" y="3129944"/>
                <a:ext cx="67055" cy="64389"/>
              </a:xfrm>
              <a:custGeom>
                <a:avLst/>
                <a:gdLst>
                  <a:gd name="connsiteX0" fmla="*/ 0 w 67055"/>
                  <a:gd name="connsiteY0" fmla="*/ 27242 h 64389"/>
                  <a:gd name="connsiteX1" fmla="*/ 29051 w 67055"/>
                  <a:gd name="connsiteY1" fmla="*/ 0 h 64389"/>
                  <a:gd name="connsiteX2" fmla="*/ 67056 w 67055"/>
                  <a:gd name="connsiteY2" fmla="*/ 37148 h 64389"/>
                  <a:gd name="connsiteX3" fmla="*/ 40481 w 67055"/>
                  <a:gd name="connsiteY3" fmla="*/ 64389 h 64389"/>
                  <a:gd name="connsiteX4" fmla="*/ 0 w 67055"/>
                  <a:gd name="connsiteY4" fmla="*/ 27242 h 64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55" h="64389">
                    <a:moveTo>
                      <a:pt x="0" y="27242"/>
                    </a:moveTo>
                    <a:lnTo>
                      <a:pt x="29051" y="0"/>
                    </a:lnTo>
                    <a:lnTo>
                      <a:pt x="67056" y="37148"/>
                    </a:lnTo>
                    <a:lnTo>
                      <a:pt x="40481" y="64389"/>
                    </a:lnTo>
                    <a:lnTo>
                      <a:pt x="0" y="27242"/>
                    </a:lnTo>
                    <a:close/>
                  </a:path>
                </a:pathLst>
              </a:custGeom>
              <a:grpFill/>
              <a:ln w="9525" cap="flat">
                <a:noFill/>
                <a:prstDash val="solid"/>
                <a:miter/>
              </a:ln>
            </p:spPr>
            <p:txBody>
              <a:bodyPr rtlCol="0" anchor="ctr"/>
              <a:lstStyle/>
              <a:p>
                <a:endParaRPr lang="en-GB"/>
              </a:p>
            </p:txBody>
          </p:sp>
          <p:sp>
            <p:nvSpPr>
              <p:cNvPr id="76" name="Freeform: Shape 75">
                <a:extLst>
                  <a:ext uri="{FF2B5EF4-FFF2-40B4-BE49-F238E27FC236}">
                    <a16:creationId xmlns:a16="http://schemas.microsoft.com/office/drawing/2014/main" id="{E41D5AB3-7C14-BD96-6C5F-EAFAE0D047D1}"/>
                  </a:ext>
                </a:extLst>
              </p:cNvPr>
              <p:cNvSpPr/>
              <p:nvPr/>
            </p:nvSpPr>
            <p:spPr>
              <a:xfrm>
                <a:off x="4160762" y="2956780"/>
                <a:ext cx="62007" cy="64063"/>
              </a:xfrm>
              <a:custGeom>
                <a:avLst/>
                <a:gdLst>
                  <a:gd name="connsiteX0" fmla="*/ 48207 w 62007"/>
                  <a:gd name="connsiteY0" fmla="*/ 60147 h 64063"/>
                  <a:gd name="connsiteX1" fmla="*/ 45540 w 62007"/>
                  <a:gd name="connsiteY1" fmla="*/ 57385 h 64063"/>
                  <a:gd name="connsiteX2" fmla="*/ 32110 w 62007"/>
                  <a:gd name="connsiteY2" fmla="*/ 32810 h 64063"/>
                  <a:gd name="connsiteX3" fmla="*/ 5345 w 62007"/>
                  <a:gd name="connsiteY3" fmla="*/ 16332 h 64063"/>
                  <a:gd name="connsiteX4" fmla="*/ -85 w 62007"/>
                  <a:gd name="connsiteY4" fmla="*/ 5378 h 64063"/>
                  <a:gd name="connsiteX5" fmla="*/ 10679 w 62007"/>
                  <a:gd name="connsiteY5" fmla="*/ -147 h 64063"/>
                  <a:gd name="connsiteX6" fmla="*/ 42873 w 62007"/>
                  <a:gd name="connsiteY6" fmla="*/ 18903 h 64063"/>
                  <a:gd name="connsiteX7" fmla="*/ 61923 w 62007"/>
                  <a:gd name="connsiteY7" fmla="*/ 51765 h 64063"/>
                  <a:gd name="connsiteX8" fmla="*/ 56589 w 62007"/>
                  <a:gd name="connsiteY8" fmla="*/ 62718 h 64063"/>
                  <a:gd name="connsiteX9" fmla="*/ 48207 w 62007"/>
                  <a:gd name="connsiteY9" fmla="*/ 60147 h 6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007" h="64063">
                    <a:moveTo>
                      <a:pt x="48207" y="60147"/>
                    </a:moveTo>
                    <a:cubicBezTo>
                      <a:pt x="45540" y="60147"/>
                      <a:pt x="45540" y="60147"/>
                      <a:pt x="45540" y="57385"/>
                    </a:cubicBezTo>
                    <a:cubicBezTo>
                      <a:pt x="42755" y="48376"/>
                      <a:pt x="38187" y="40019"/>
                      <a:pt x="32110" y="32810"/>
                    </a:cubicBezTo>
                    <a:cubicBezTo>
                      <a:pt x="25004" y="24803"/>
                      <a:pt x="15694" y="19071"/>
                      <a:pt x="5345" y="16332"/>
                    </a:cubicBezTo>
                    <a:cubicBezTo>
                      <a:pt x="2582" y="16332"/>
                      <a:pt x="-85" y="10807"/>
                      <a:pt x="-85" y="5378"/>
                    </a:cubicBezTo>
                    <a:cubicBezTo>
                      <a:pt x="2472" y="1991"/>
                      <a:pt x="6436" y="-44"/>
                      <a:pt x="10679" y="-147"/>
                    </a:cubicBezTo>
                    <a:cubicBezTo>
                      <a:pt x="22292" y="4578"/>
                      <a:pt x="33142" y="10998"/>
                      <a:pt x="42873" y="18903"/>
                    </a:cubicBezTo>
                    <a:cubicBezTo>
                      <a:pt x="51228" y="28565"/>
                      <a:pt x="57691" y="39713"/>
                      <a:pt x="61923" y="51765"/>
                    </a:cubicBezTo>
                    <a:cubicBezTo>
                      <a:pt x="61883" y="56032"/>
                      <a:pt x="59924" y="60055"/>
                      <a:pt x="56589" y="62718"/>
                    </a:cubicBezTo>
                    <a:cubicBezTo>
                      <a:pt x="53637" y="65671"/>
                      <a:pt x="50970" y="62528"/>
                      <a:pt x="48207" y="60147"/>
                    </a:cubicBezTo>
                    <a:close/>
                  </a:path>
                </a:pathLst>
              </a:custGeom>
              <a:grpFill/>
              <a:ln w="9525" cap="flat">
                <a:noFill/>
                <a:prstDash val="solid"/>
                <a:miter/>
              </a:ln>
            </p:spPr>
            <p:txBody>
              <a:bodyPr rtlCol="0" anchor="ctr"/>
              <a:lstStyle/>
              <a:p>
                <a:endParaRPr lang="en-GB"/>
              </a:p>
            </p:txBody>
          </p:sp>
          <p:sp>
            <p:nvSpPr>
              <p:cNvPr id="77" name="Freeform: Shape 76">
                <a:extLst>
                  <a:ext uri="{FF2B5EF4-FFF2-40B4-BE49-F238E27FC236}">
                    <a16:creationId xmlns:a16="http://schemas.microsoft.com/office/drawing/2014/main" id="{A6CA4A0F-AE7C-6BFA-AC7A-3BCFF57DD761}"/>
                  </a:ext>
                </a:extLst>
              </p:cNvPr>
              <p:cNvSpPr/>
              <p:nvPr/>
            </p:nvSpPr>
            <p:spPr>
              <a:xfrm>
                <a:off x="3889681" y="3156805"/>
                <a:ext cx="135540" cy="128768"/>
              </a:xfrm>
              <a:custGeom>
                <a:avLst/>
                <a:gdLst>
                  <a:gd name="connsiteX0" fmla="*/ 124598 w 135540"/>
                  <a:gd name="connsiteY0" fmla="*/ 26904 h 128768"/>
                  <a:gd name="connsiteX1" fmla="*/ 108405 w 135540"/>
                  <a:gd name="connsiteY1" fmla="*/ 10712 h 128768"/>
                  <a:gd name="connsiteX2" fmla="*/ 94784 w 135540"/>
                  <a:gd name="connsiteY2" fmla="*/ -147 h 128768"/>
                  <a:gd name="connsiteX3" fmla="*/ 83926 w 135540"/>
                  <a:gd name="connsiteY3" fmla="*/ 10712 h 128768"/>
                  <a:gd name="connsiteX4" fmla="*/ 10774 w 135540"/>
                  <a:gd name="connsiteY4" fmla="*/ 83864 h 128768"/>
                  <a:gd name="connsiteX5" fmla="*/ -85 w 135540"/>
                  <a:gd name="connsiteY5" fmla="*/ 94723 h 128768"/>
                  <a:gd name="connsiteX6" fmla="*/ 10774 w 135540"/>
                  <a:gd name="connsiteY6" fmla="*/ 108343 h 128768"/>
                  <a:gd name="connsiteX7" fmla="*/ 18965 w 135540"/>
                  <a:gd name="connsiteY7" fmla="*/ 116440 h 128768"/>
                  <a:gd name="connsiteX8" fmla="*/ 26966 w 135540"/>
                  <a:gd name="connsiteY8" fmla="*/ 124631 h 128768"/>
                  <a:gd name="connsiteX9" fmla="*/ 51446 w 135540"/>
                  <a:gd name="connsiteY9" fmla="*/ 124631 h 128768"/>
                  <a:gd name="connsiteX10" fmla="*/ 119264 w 135540"/>
                  <a:gd name="connsiteY10" fmla="*/ 56813 h 128768"/>
                  <a:gd name="connsiteX11" fmla="*/ 124598 w 135540"/>
                  <a:gd name="connsiteY11" fmla="*/ 51384 h 128768"/>
                  <a:gd name="connsiteX12" fmla="*/ 135456 w 135540"/>
                  <a:gd name="connsiteY12" fmla="*/ 40525 h 128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5540" h="128768">
                    <a:moveTo>
                      <a:pt x="124598" y="26904"/>
                    </a:moveTo>
                    <a:lnTo>
                      <a:pt x="108405" y="10712"/>
                    </a:lnTo>
                    <a:lnTo>
                      <a:pt x="94784" y="-147"/>
                    </a:lnTo>
                    <a:lnTo>
                      <a:pt x="83926" y="10712"/>
                    </a:lnTo>
                    <a:lnTo>
                      <a:pt x="10774" y="83864"/>
                    </a:lnTo>
                    <a:lnTo>
                      <a:pt x="-85" y="94723"/>
                    </a:lnTo>
                    <a:lnTo>
                      <a:pt x="10774" y="108343"/>
                    </a:lnTo>
                    <a:lnTo>
                      <a:pt x="18965" y="116440"/>
                    </a:lnTo>
                    <a:lnTo>
                      <a:pt x="26966" y="124631"/>
                    </a:lnTo>
                    <a:cubicBezTo>
                      <a:pt x="34259" y="129952"/>
                      <a:pt x="44153" y="129952"/>
                      <a:pt x="51446" y="124631"/>
                    </a:cubicBezTo>
                    <a:lnTo>
                      <a:pt x="119264" y="56813"/>
                    </a:lnTo>
                    <a:lnTo>
                      <a:pt x="124598" y="51384"/>
                    </a:lnTo>
                    <a:lnTo>
                      <a:pt x="135456" y="40525"/>
                    </a:lnTo>
                    <a:close/>
                  </a:path>
                </a:pathLst>
              </a:custGeom>
              <a:grpFill/>
              <a:ln w="9525" cap="flat">
                <a:noFill/>
                <a:prstDash val="solid"/>
                <a:miter/>
              </a:ln>
            </p:spPr>
            <p:txBody>
              <a:bodyPr rtlCol="0" anchor="ctr"/>
              <a:lstStyle/>
              <a:p>
                <a:endParaRPr lang="en-GB"/>
              </a:p>
            </p:txBody>
          </p:sp>
        </p:grpSp>
      </p:grpSp>
      <p:grpSp>
        <p:nvGrpSpPr>
          <p:cNvPr id="78" name="Group 77">
            <a:extLst>
              <a:ext uri="{FF2B5EF4-FFF2-40B4-BE49-F238E27FC236}">
                <a16:creationId xmlns:a16="http://schemas.microsoft.com/office/drawing/2014/main" id="{DBD222A9-4705-6DF7-C616-08118229BB53}"/>
              </a:ext>
            </a:extLst>
          </p:cNvPr>
          <p:cNvGrpSpPr/>
          <p:nvPr/>
        </p:nvGrpSpPr>
        <p:grpSpPr>
          <a:xfrm>
            <a:off x="7042469" y="2756427"/>
            <a:ext cx="672195" cy="633600"/>
            <a:chOff x="2658954" y="5028273"/>
            <a:chExt cx="672195" cy="633600"/>
          </a:xfrm>
        </p:grpSpPr>
        <p:sp>
          <p:nvSpPr>
            <p:cNvPr id="79" name="Freeform 30">
              <a:extLst>
                <a:ext uri="{FF2B5EF4-FFF2-40B4-BE49-F238E27FC236}">
                  <a16:creationId xmlns:a16="http://schemas.microsoft.com/office/drawing/2014/main" id="{FD6C6232-9E67-940B-3BB3-F2381F53B019}"/>
                </a:ext>
              </a:extLst>
            </p:cNvPr>
            <p:cNvSpPr>
              <a:spLocks/>
            </p:cNvSpPr>
            <p:nvPr/>
          </p:nvSpPr>
          <p:spPr bwMode="auto">
            <a:xfrm>
              <a:off x="2658954" y="5028273"/>
              <a:ext cx="672195" cy="633600"/>
            </a:xfrm>
            <a:custGeom>
              <a:avLst/>
              <a:gdLst>
                <a:gd name="T0" fmla="*/ 43 w 294"/>
                <a:gd name="T1" fmla="*/ 215 h 275"/>
                <a:gd name="T2" fmla="*/ 71 w 294"/>
                <a:gd name="T3" fmla="*/ 41 h 275"/>
                <a:gd name="T4" fmla="*/ 252 w 294"/>
                <a:gd name="T5" fmla="*/ 67 h 275"/>
                <a:gd name="T6" fmla="*/ 219 w 294"/>
                <a:gd name="T7" fmla="*/ 234 h 275"/>
                <a:gd name="T8" fmla="*/ 43 w 294"/>
                <a:gd name="T9" fmla="*/ 215 h 275"/>
              </a:gdLst>
              <a:ahLst/>
              <a:cxnLst>
                <a:cxn ang="0">
                  <a:pos x="T0" y="T1"/>
                </a:cxn>
                <a:cxn ang="0">
                  <a:pos x="T2" y="T3"/>
                </a:cxn>
                <a:cxn ang="0">
                  <a:pos x="T4" y="T5"/>
                </a:cxn>
                <a:cxn ang="0">
                  <a:pos x="T6" y="T7"/>
                </a:cxn>
                <a:cxn ang="0">
                  <a:pos x="T8" y="T9"/>
                </a:cxn>
              </a:cxnLst>
              <a:rect l="0" t="0" r="r" b="b"/>
              <a:pathLst>
                <a:path w="294" h="275">
                  <a:moveTo>
                    <a:pt x="43" y="215"/>
                  </a:moveTo>
                  <a:cubicBezTo>
                    <a:pt x="0" y="160"/>
                    <a:pt x="13" y="82"/>
                    <a:pt x="71" y="41"/>
                  </a:cubicBezTo>
                  <a:cubicBezTo>
                    <a:pt x="129" y="0"/>
                    <a:pt x="210" y="12"/>
                    <a:pt x="252" y="67"/>
                  </a:cubicBezTo>
                  <a:cubicBezTo>
                    <a:pt x="294" y="122"/>
                    <a:pt x="277" y="193"/>
                    <a:pt x="219" y="234"/>
                  </a:cubicBezTo>
                  <a:cubicBezTo>
                    <a:pt x="161" y="275"/>
                    <a:pt x="85" y="270"/>
                    <a:pt x="43" y="215"/>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80" name="Group 79">
              <a:extLst>
                <a:ext uri="{FF2B5EF4-FFF2-40B4-BE49-F238E27FC236}">
                  <a16:creationId xmlns:a16="http://schemas.microsoft.com/office/drawing/2014/main" id="{8B7332EA-7AD2-2FB9-2CB2-E0FCAF5F84CA}"/>
                </a:ext>
              </a:extLst>
            </p:cNvPr>
            <p:cNvGrpSpPr/>
            <p:nvPr/>
          </p:nvGrpSpPr>
          <p:grpSpPr>
            <a:xfrm>
              <a:off x="2841881" y="5159447"/>
              <a:ext cx="316401" cy="364712"/>
              <a:chOff x="4723238" y="210134"/>
              <a:chExt cx="316401" cy="364712"/>
            </a:xfrm>
          </p:grpSpPr>
          <p:sp>
            <p:nvSpPr>
              <p:cNvPr id="81" name="Freeform: Shape 80">
                <a:extLst>
                  <a:ext uri="{FF2B5EF4-FFF2-40B4-BE49-F238E27FC236}">
                    <a16:creationId xmlns:a16="http://schemas.microsoft.com/office/drawing/2014/main" id="{71CB2891-C713-50F4-939B-CFC47916F772}"/>
                  </a:ext>
                </a:extLst>
              </p:cNvPr>
              <p:cNvSpPr/>
              <p:nvPr/>
            </p:nvSpPr>
            <p:spPr>
              <a:xfrm>
                <a:off x="4723238" y="210134"/>
                <a:ext cx="316401" cy="364712"/>
              </a:xfrm>
              <a:custGeom>
                <a:avLst/>
                <a:gdLst>
                  <a:gd name="connsiteX0" fmla="*/ 57039 w 316401"/>
                  <a:gd name="connsiteY0" fmla="*/ 334306 h 364712"/>
                  <a:gd name="connsiteX1" fmla="*/ 57039 w 316401"/>
                  <a:gd name="connsiteY1" fmla="*/ 334306 h 364712"/>
                  <a:gd name="connsiteX2" fmla="*/ 63516 w 316401"/>
                  <a:gd name="connsiteY2" fmla="*/ 310303 h 364712"/>
                  <a:gd name="connsiteX3" fmla="*/ 63516 w 316401"/>
                  <a:gd name="connsiteY3" fmla="*/ 274394 h 364712"/>
                  <a:gd name="connsiteX4" fmla="*/ 39990 w 316401"/>
                  <a:gd name="connsiteY4" fmla="*/ 250486 h 364712"/>
                  <a:gd name="connsiteX5" fmla="*/ 8843 w 316401"/>
                  <a:gd name="connsiteY5" fmla="*/ 250486 h 364712"/>
                  <a:gd name="connsiteX6" fmla="*/ 1223 w 316401"/>
                  <a:gd name="connsiteY6" fmla="*/ 263630 h 364712"/>
                  <a:gd name="connsiteX7" fmla="*/ 49991 w 316401"/>
                  <a:gd name="connsiteY7" fmla="*/ 329544 h 364712"/>
                  <a:gd name="connsiteX8" fmla="*/ 57039 w 316401"/>
                  <a:gd name="connsiteY8" fmla="*/ 334306 h 364712"/>
                  <a:gd name="connsiteX9" fmla="*/ 57039 w 316401"/>
                  <a:gd name="connsiteY9" fmla="*/ 225340 h 364712"/>
                  <a:gd name="connsiteX10" fmla="*/ 57039 w 316401"/>
                  <a:gd name="connsiteY10" fmla="*/ 225340 h 364712"/>
                  <a:gd name="connsiteX11" fmla="*/ 63516 w 316401"/>
                  <a:gd name="connsiteY11" fmla="*/ 201337 h 364712"/>
                  <a:gd name="connsiteX12" fmla="*/ 63516 w 316401"/>
                  <a:gd name="connsiteY12" fmla="*/ 165999 h 364712"/>
                  <a:gd name="connsiteX13" fmla="*/ 39990 w 316401"/>
                  <a:gd name="connsiteY13" fmla="*/ 142092 h 364712"/>
                  <a:gd name="connsiteX14" fmla="*/ 8843 w 316401"/>
                  <a:gd name="connsiteY14" fmla="*/ 142092 h 364712"/>
                  <a:gd name="connsiteX15" fmla="*/ 1223 w 316401"/>
                  <a:gd name="connsiteY15" fmla="*/ 154665 h 364712"/>
                  <a:gd name="connsiteX16" fmla="*/ 49991 w 316401"/>
                  <a:gd name="connsiteY16" fmla="*/ 221340 h 364712"/>
                  <a:gd name="connsiteX17" fmla="*/ 57039 w 316401"/>
                  <a:gd name="connsiteY17" fmla="*/ 225340 h 364712"/>
                  <a:gd name="connsiteX18" fmla="*/ 57039 w 316401"/>
                  <a:gd name="connsiteY18" fmla="*/ 116946 h 364712"/>
                  <a:gd name="connsiteX19" fmla="*/ 57039 w 316401"/>
                  <a:gd name="connsiteY19" fmla="*/ 116946 h 364712"/>
                  <a:gd name="connsiteX20" fmla="*/ 63516 w 316401"/>
                  <a:gd name="connsiteY20" fmla="*/ 92942 h 364712"/>
                  <a:gd name="connsiteX21" fmla="*/ 63516 w 316401"/>
                  <a:gd name="connsiteY21" fmla="*/ 57605 h 364712"/>
                  <a:gd name="connsiteX22" fmla="*/ 39990 w 316401"/>
                  <a:gd name="connsiteY22" fmla="*/ 33697 h 364712"/>
                  <a:gd name="connsiteX23" fmla="*/ 8843 w 316401"/>
                  <a:gd name="connsiteY23" fmla="*/ 33697 h 364712"/>
                  <a:gd name="connsiteX24" fmla="*/ 1223 w 316401"/>
                  <a:gd name="connsiteY24" fmla="*/ 46270 h 364712"/>
                  <a:gd name="connsiteX25" fmla="*/ 49991 w 316401"/>
                  <a:gd name="connsiteY25" fmla="*/ 112945 h 364712"/>
                  <a:gd name="connsiteX26" fmla="*/ 57039 w 316401"/>
                  <a:gd name="connsiteY26" fmla="*/ 116946 h 364712"/>
                  <a:gd name="connsiteX27" fmla="*/ 265351 w 316401"/>
                  <a:gd name="connsiteY27" fmla="*/ 329544 h 364712"/>
                  <a:gd name="connsiteX28" fmla="*/ 314119 w 316401"/>
                  <a:gd name="connsiteY28" fmla="*/ 263630 h 364712"/>
                  <a:gd name="connsiteX29" fmla="*/ 307071 w 316401"/>
                  <a:gd name="connsiteY29" fmla="*/ 250486 h 364712"/>
                  <a:gd name="connsiteX30" fmla="*/ 275352 w 316401"/>
                  <a:gd name="connsiteY30" fmla="*/ 250486 h 364712"/>
                  <a:gd name="connsiteX31" fmla="*/ 251730 w 316401"/>
                  <a:gd name="connsiteY31" fmla="*/ 274394 h 364712"/>
                  <a:gd name="connsiteX32" fmla="*/ 251730 w 316401"/>
                  <a:gd name="connsiteY32" fmla="*/ 310303 h 364712"/>
                  <a:gd name="connsiteX33" fmla="*/ 258208 w 316401"/>
                  <a:gd name="connsiteY33" fmla="*/ 334306 h 364712"/>
                  <a:gd name="connsiteX34" fmla="*/ 265351 w 316401"/>
                  <a:gd name="connsiteY34" fmla="*/ 329544 h 364712"/>
                  <a:gd name="connsiteX35" fmla="*/ 265351 w 316401"/>
                  <a:gd name="connsiteY35" fmla="*/ 221149 h 364712"/>
                  <a:gd name="connsiteX36" fmla="*/ 314119 w 316401"/>
                  <a:gd name="connsiteY36" fmla="*/ 154474 h 364712"/>
                  <a:gd name="connsiteX37" fmla="*/ 307071 w 316401"/>
                  <a:gd name="connsiteY37" fmla="*/ 141901 h 364712"/>
                  <a:gd name="connsiteX38" fmla="*/ 275352 w 316401"/>
                  <a:gd name="connsiteY38" fmla="*/ 141901 h 364712"/>
                  <a:gd name="connsiteX39" fmla="*/ 251730 w 316401"/>
                  <a:gd name="connsiteY39" fmla="*/ 165809 h 364712"/>
                  <a:gd name="connsiteX40" fmla="*/ 251730 w 316401"/>
                  <a:gd name="connsiteY40" fmla="*/ 201146 h 364712"/>
                  <a:gd name="connsiteX41" fmla="*/ 258208 w 316401"/>
                  <a:gd name="connsiteY41" fmla="*/ 225150 h 364712"/>
                  <a:gd name="connsiteX42" fmla="*/ 265351 w 316401"/>
                  <a:gd name="connsiteY42" fmla="*/ 221149 h 364712"/>
                  <a:gd name="connsiteX43" fmla="*/ 258398 w 316401"/>
                  <a:gd name="connsiteY43" fmla="*/ 116946 h 364712"/>
                  <a:gd name="connsiteX44" fmla="*/ 258398 w 316401"/>
                  <a:gd name="connsiteY44" fmla="*/ 116946 h 364712"/>
                  <a:gd name="connsiteX45" fmla="*/ 251921 w 316401"/>
                  <a:gd name="connsiteY45" fmla="*/ 92942 h 364712"/>
                  <a:gd name="connsiteX46" fmla="*/ 251921 w 316401"/>
                  <a:gd name="connsiteY46" fmla="*/ 57605 h 364712"/>
                  <a:gd name="connsiteX47" fmla="*/ 275543 w 316401"/>
                  <a:gd name="connsiteY47" fmla="*/ 33697 h 364712"/>
                  <a:gd name="connsiteX48" fmla="*/ 307261 w 316401"/>
                  <a:gd name="connsiteY48" fmla="*/ 33697 h 364712"/>
                  <a:gd name="connsiteX49" fmla="*/ 314310 w 316401"/>
                  <a:gd name="connsiteY49" fmla="*/ 46270 h 364712"/>
                  <a:gd name="connsiteX50" fmla="*/ 265542 w 316401"/>
                  <a:gd name="connsiteY50" fmla="*/ 112945 h 364712"/>
                  <a:gd name="connsiteX51" fmla="*/ 258398 w 316401"/>
                  <a:gd name="connsiteY51" fmla="*/ 116946 h 364712"/>
                  <a:gd name="connsiteX52" fmla="*/ 132573 w 316401"/>
                  <a:gd name="connsiteY52" fmla="*/ 75036 h 364712"/>
                  <a:gd name="connsiteX53" fmla="*/ 159624 w 316401"/>
                  <a:gd name="connsiteY53" fmla="*/ 48080 h 364712"/>
                  <a:gd name="connsiteX54" fmla="*/ 186104 w 316401"/>
                  <a:gd name="connsiteY54" fmla="*/ 74938 h 364712"/>
                  <a:gd name="connsiteX55" fmla="*/ 186103 w 316401"/>
                  <a:gd name="connsiteY55" fmla="*/ 75036 h 364712"/>
                  <a:gd name="connsiteX56" fmla="*/ 159624 w 316401"/>
                  <a:gd name="connsiteY56" fmla="*/ 102563 h 364712"/>
                  <a:gd name="connsiteX57" fmla="*/ 132382 w 316401"/>
                  <a:gd name="connsiteY57" fmla="*/ 75036 h 364712"/>
                  <a:gd name="connsiteX58" fmla="*/ 132573 w 316401"/>
                  <a:gd name="connsiteY58" fmla="*/ 182763 h 364712"/>
                  <a:gd name="connsiteX59" fmla="*/ 159526 w 316401"/>
                  <a:gd name="connsiteY59" fmla="*/ 155237 h 364712"/>
                  <a:gd name="connsiteX60" fmla="*/ 159624 w 316401"/>
                  <a:gd name="connsiteY60" fmla="*/ 155236 h 364712"/>
                  <a:gd name="connsiteX61" fmla="*/ 186865 w 316401"/>
                  <a:gd name="connsiteY61" fmla="*/ 182478 h 364712"/>
                  <a:gd name="connsiteX62" fmla="*/ 159624 w 316401"/>
                  <a:gd name="connsiteY62" fmla="*/ 209719 h 364712"/>
                  <a:gd name="connsiteX63" fmla="*/ 132383 w 316401"/>
                  <a:gd name="connsiteY63" fmla="*/ 182859 h 364712"/>
                  <a:gd name="connsiteX64" fmla="*/ 132382 w 316401"/>
                  <a:gd name="connsiteY64" fmla="*/ 182763 h 364712"/>
                  <a:gd name="connsiteX65" fmla="*/ 159624 w 316401"/>
                  <a:gd name="connsiteY65" fmla="*/ 113898 h 364712"/>
                  <a:gd name="connsiteX66" fmla="*/ 119819 w 316401"/>
                  <a:gd name="connsiteY66" fmla="*/ 75807 h 364712"/>
                  <a:gd name="connsiteX67" fmla="*/ 157910 w 316401"/>
                  <a:gd name="connsiteY67" fmla="*/ 36002 h 364712"/>
                  <a:gd name="connsiteX68" fmla="*/ 197714 w 316401"/>
                  <a:gd name="connsiteY68" fmla="*/ 74093 h 364712"/>
                  <a:gd name="connsiteX69" fmla="*/ 197724 w 316401"/>
                  <a:gd name="connsiteY69" fmla="*/ 75036 h 364712"/>
                  <a:gd name="connsiteX70" fmla="*/ 160394 w 316401"/>
                  <a:gd name="connsiteY70" fmla="*/ 113890 h 364712"/>
                  <a:gd name="connsiteX71" fmla="*/ 159433 w 316401"/>
                  <a:gd name="connsiteY71" fmla="*/ 113898 h 364712"/>
                  <a:gd name="connsiteX72" fmla="*/ 159624 w 316401"/>
                  <a:gd name="connsiteY72" fmla="*/ 221721 h 364712"/>
                  <a:gd name="connsiteX73" fmla="*/ 119255 w 316401"/>
                  <a:gd name="connsiteY73" fmla="*/ 183636 h 364712"/>
                  <a:gd name="connsiteX74" fmla="*/ 157340 w 316401"/>
                  <a:gd name="connsiteY74" fmla="*/ 143268 h 364712"/>
                  <a:gd name="connsiteX75" fmla="*/ 197708 w 316401"/>
                  <a:gd name="connsiteY75" fmla="*/ 181352 h 364712"/>
                  <a:gd name="connsiteX76" fmla="*/ 197724 w 316401"/>
                  <a:gd name="connsiteY76" fmla="*/ 182763 h 364712"/>
                  <a:gd name="connsiteX77" fmla="*/ 159433 w 316401"/>
                  <a:gd name="connsiteY77" fmla="*/ 221721 h 364712"/>
                  <a:gd name="connsiteX78" fmla="*/ 159624 w 316401"/>
                  <a:gd name="connsiteY78" fmla="*/ 324114 h 364712"/>
                  <a:gd name="connsiteX79" fmla="*/ 124769 w 316401"/>
                  <a:gd name="connsiteY79" fmla="*/ 290593 h 364712"/>
                  <a:gd name="connsiteX80" fmla="*/ 158290 w 316401"/>
                  <a:gd name="connsiteY80" fmla="*/ 255738 h 364712"/>
                  <a:gd name="connsiteX81" fmla="*/ 193145 w 316401"/>
                  <a:gd name="connsiteY81" fmla="*/ 289259 h 364712"/>
                  <a:gd name="connsiteX82" fmla="*/ 193152 w 316401"/>
                  <a:gd name="connsiteY82" fmla="*/ 290015 h 364712"/>
                  <a:gd name="connsiteX83" fmla="*/ 159433 w 316401"/>
                  <a:gd name="connsiteY83" fmla="*/ 324114 h 364712"/>
                  <a:gd name="connsiteX84" fmla="*/ 100759 w 316401"/>
                  <a:gd name="connsiteY84" fmla="*/ 264 h 364712"/>
                  <a:gd name="connsiteX85" fmla="*/ 77423 w 316401"/>
                  <a:gd name="connsiteY85" fmla="*/ 23791 h 364712"/>
                  <a:gd name="connsiteX86" fmla="*/ 77423 w 316401"/>
                  <a:gd name="connsiteY86" fmla="*/ 340592 h 364712"/>
                  <a:gd name="connsiteX87" fmla="*/ 100950 w 316401"/>
                  <a:gd name="connsiteY87" fmla="*/ 364596 h 364712"/>
                  <a:gd name="connsiteX88" fmla="*/ 218583 w 316401"/>
                  <a:gd name="connsiteY88" fmla="*/ 364596 h 364712"/>
                  <a:gd name="connsiteX89" fmla="*/ 242206 w 316401"/>
                  <a:gd name="connsiteY89" fmla="*/ 340592 h 364712"/>
                  <a:gd name="connsiteX90" fmla="*/ 242205 w 316401"/>
                  <a:gd name="connsiteY90" fmla="*/ 23791 h 364712"/>
                  <a:gd name="connsiteX91" fmla="*/ 218583 w 316401"/>
                  <a:gd name="connsiteY91" fmla="*/ -117 h 36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316401" h="364712">
                    <a:moveTo>
                      <a:pt x="57039" y="334306"/>
                    </a:moveTo>
                    <a:lnTo>
                      <a:pt x="57039" y="334306"/>
                    </a:lnTo>
                    <a:cubicBezTo>
                      <a:pt x="60564" y="334306"/>
                      <a:pt x="63516" y="323543"/>
                      <a:pt x="63516" y="310303"/>
                    </a:cubicBezTo>
                    <a:lnTo>
                      <a:pt x="63516" y="274394"/>
                    </a:lnTo>
                    <a:cubicBezTo>
                      <a:pt x="63570" y="261316"/>
                      <a:pt x="53067" y="250643"/>
                      <a:pt x="39990" y="250486"/>
                    </a:cubicBezTo>
                    <a:lnTo>
                      <a:pt x="8843" y="250486"/>
                    </a:lnTo>
                    <a:cubicBezTo>
                      <a:pt x="2366" y="250486"/>
                      <a:pt x="-2968" y="258868"/>
                      <a:pt x="1223" y="263630"/>
                    </a:cubicBezTo>
                    <a:cubicBezTo>
                      <a:pt x="20273" y="284014"/>
                      <a:pt x="40561" y="298968"/>
                      <a:pt x="49991" y="329544"/>
                    </a:cubicBezTo>
                    <a:cubicBezTo>
                      <a:pt x="51010" y="332530"/>
                      <a:pt x="53889" y="334475"/>
                      <a:pt x="57039" y="334306"/>
                    </a:cubicBezTo>
                    <a:close/>
                    <a:moveTo>
                      <a:pt x="57039" y="225340"/>
                    </a:moveTo>
                    <a:lnTo>
                      <a:pt x="57039" y="225340"/>
                    </a:lnTo>
                    <a:cubicBezTo>
                      <a:pt x="60564" y="225340"/>
                      <a:pt x="63516" y="214577"/>
                      <a:pt x="63516" y="201337"/>
                    </a:cubicBezTo>
                    <a:lnTo>
                      <a:pt x="63516" y="165999"/>
                    </a:lnTo>
                    <a:cubicBezTo>
                      <a:pt x="63570" y="152922"/>
                      <a:pt x="53067" y="142248"/>
                      <a:pt x="39990" y="142092"/>
                    </a:cubicBezTo>
                    <a:lnTo>
                      <a:pt x="8843" y="142092"/>
                    </a:lnTo>
                    <a:cubicBezTo>
                      <a:pt x="2366" y="142092"/>
                      <a:pt x="-2968" y="149902"/>
                      <a:pt x="1223" y="154665"/>
                    </a:cubicBezTo>
                    <a:cubicBezTo>
                      <a:pt x="20273" y="175048"/>
                      <a:pt x="40561" y="190002"/>
                      <a:pt x="49991" y="221340"/>
                    </a:cubicBezTo>
                    <a:cubicBezTo>
                      <a:pt x="50562" y="223816"/>
                      <a:pt x="54087" y="225340"/>
                      <a:pt x="57039" y="225340"/>
                    </a:cubicBezTo>
                    <a:close/>
                    <a:moveTo>
                      <a:pt x="57039" y="116946"/>
                    </a:moveTo>
                    <a:lnTo>
                      <a:pt x="57039" y="116946"/>
                    </a:lnTo>
                    <a:cubicBezTo>
                      <a:pt x="60564" y="116946"/>
                      <a:pt x="63516" y="106182"/>
                      <a:pt x="63516" y="92942"/>
                    </a:cubicBezTo>
                    <a:lnTo>
                      <a:pt x="63516" y="57605"/>
                    </a:lnTo>
                    <a:cubicBezTo>
                      <a:pt x="63570" y="44527"/>
                      <a:pt x="53067" y="33854"/>
                      <a:pt x="39990" y="33697"/>
                    </a:cubicBezTo>
                    <a:lnTo>
                      <a:pt x="8843" y="33697"/>
                    </a:lnTo>
                    <a:cubicBezTo>
                      <a:pt x="2366" y="33697"/>
                      <a:pt x="-2968" y="41508"/>
                      <a:pt x="1223" y="46270"/>
                    </a:cubicBezTo>
                    <a:cubicBezTo>
                      <a:pt x="20273" y="66654"/>
                      <a:pt x="40561" y="81608"/>
                      <a:pt x="49991" y="112945"/>
                    </a:cubicBezTo>
                    <a:cubicBezTo>
                      <a:pt x="50562" y="115707"/>
                      <a:pt x="54087" y="116946"/>
                      <a:pt x="57039" y="116946"/>
                    </a:cubicBezTo>
                    <a:close/>
                    <a:moveTo>
                      <a:pt x="265351" y="329544"/>
                    </a:moveTo>
                    <a:cubicBezTo>
                      <a:pt x="274876" y="298968"/>
                      <a:pt x="295926" y="284014"/>
                      <a:pt x="314119" y="263630"/>
                    </a:cubicBezTo>
                    <a:cubicBezTo>
                      <a:pt x="318882" y="258868"/>
                      <a:pt x="313548" y="250486"/>
                      <a:pt x="307071" y="250486"/>
                    </a:cubicBezTo>
                    <a:lnTo>
                      <a:pt x="275352" y="250486"/>
                    </a:lnTo>
                    <a:cubicBezTo>
                      <a:pt x="262260" y="250643"/>
                      <a:pt x="251729" y="261301"/>
                      <a:pt x="251730" y="274394"/>
                    </a:cubicBezTo>
                    <a:lnTo>
                      <a:pt x="251730" y="310303"/>
                    </a:lnTo>
                    <a:cubicBezTo>
                      <a:pt x="251730" y="323543"/>
                      <a:pt x="254683" y="334306"/>
                      <a:pt x="258208" y="334306"/>
                    </a:cubicBezTo>
                    <a:cubicBezTo>
                      <a:pt x="261366" y="334424"/>
                      <a:pt x="264245" y="332505"/>
                      <a:pt x="265351" y="329544"/>
                    </a:cubicBezTo>
                    <a:close/>
                    <a:moveTo>
                      <a:pt x="265351" y="221149"/>
                    </a:moveTo>
                    <a:cubicBezTo>
                      <a:pt x="274876" y="190002"/>
                      <a:pt x="295926" y="175048"/>
                      <a:pt x="314119" y="154474"/>
                    </a:cubicBezTo>
                    <a:cubicBezTo>
                      <a:pt x="318882" y="149712"/>
                      <a:pt x="313548" y="141901"/>
                      <a:pt x="307071" y="141901"/>
                    </a:cubicBezTo>
                    <a:lnTo>
                      <a:pt x="275352" y="141901"/>
                    </a:lnTo>
                    <a:cubicBezTo>
                      <a:pt x="262260" y="142058"/>
                      <a:pt x="251729" y="152716"/>
                      <a:pt x="251730" y="165809"/>
                    </a:cubicBezTo>
                    <a:lnTo>
                      <a:pt x="251730" y="201146"/>
                    </a:lnTo>
                    <a:cubicBezTo>
                      <a:pt x="251730" y="214386"/>
                      <a:pt x="254683" y="225150"/>
                      <a:pt x="258208" y="225150"/>
                    </a:cubicBezTo>
                    <a:cubicBezTo>
                      <a:pt x="261732" y="225150"/>
                      <a:pt x="264684" y="223816"/>
                      <a:pt x="265351" y="221149"/>
                    </a:cubicBezTo>
                    <a:close/>
                    <a:moveTo>
                      <a:pt x="258398" y="116946"/>
                    </a:moveTo>
                    <a:lnTo>
                      <a:pt x="258398" y="116946"/>
                    </a:lnTo>
                    <a:cubicBezTo>
                      <a:pt x="254874" y="116946"/>
                      <a:pt x="251921" y="106182"/>
                      <a:pt x="251921" y="92942"/>
                    </a:cubicBezTo>
                    <a:lnTo>
                      <a:pt x="251921" y="57605"/>
                    </a:lnTo>
                    <a:cubicBezTo>
                      <a:pt x="251920" y="44512"/>
                      <a:pt x="262451" y="33853"/>
                      <a:pt x="275543" y="33697"/>
                    </a:cubicBezTo>
                    <a:lnTo>
                      <a:pt x="307261" y="33697"/>
                    </a:lnTo>
                    <a:cubicBezTo>
                      <a:pt x="313738" y="33697"/>
                      <a:pt x="319072" y="41508"/>
                      <a:pt x="314310" y="46270"/>
                    </a:cubicBezTo>
                    <a:cubicBezTo>
                      <a:pt x="296117" y="66654"/>
                      <a:pt x="274876" y="81608"/>
                      <a:pt x="265542" y="112945"/>
                    </a:cubicBezTo>
                    <a:cubicBezTo>
                      <a:pt x="264684" y="115707"/>
                      <a:pt x="261160" y="116946"/>
                      <a:pt x="258398" y="116946"/>
                    </a:cubicBezTo>
                    <a:close/>
                    <a:moveTo>
                      <a:pt x="132573" y="75036"/>
                    </a:moveTo>
                    <a:cubicBezTo>
                      <a:pt x="132625" y="60133"/>
                      <a:pt x="144721" y="48080"/>
                      <a:pt x="159624" y="48080"/>
                    </a:cubicBezTo>
                    <a:cubicBezTo>
                      <a:pt x="174353" y="48184"/>
                      <a:pt x="186208" y="60209"/>
                      <a:pt x="186104" y="74938"/>
                    </a:cubicBezTo>
                    <a:cubicBezTo>
                      <a:pt x="186104" y="74971"/>
                      <a:pt x="186103" y="75003"/>
                      <a:pt x="186103" y="75036"/>
                    </a:cubicBezTo>
                    <a:cubicBezTo>
                      <a:pt x="186317" y="89919"/>
                      <a:pt x="174504" y="102199"/>
                      <a:pt x="159624" y="102563"/>
                    </a:cubicBezTo>
                    <a:cubicBezTo>
                      <a:pt x="144532" y="102406"/>
                      <a:pt x="132381" y="90128"/>
                      <a:pt x="132382" y="75036"/>
                    </a:cubicBezTo>
                    <a:close/>
                    <a:moveTo>
                      <a:pt x="132573" y="182763"/>
                    </a:moveTo>
                    <a:cubicBezTo>
                      <a:pt x="132415" y="167719"/>
                      <a:pt x="144482" y="155395"/>
                      <a:pt x="159526" y="155237"/>
                    </a:cubicBezTo>
                    <a:cubicBezTo>
                      <a:pt x="159559" y="155237"/>
                      <a:pt x="159591" y="155236"/>
                      <a:pt x="159624" y="155236"/>
                    </a:cubicBezTo>
                    <a:cubicBezTo>
                      <a:pt x="174669" y="155236"/>
                      <a:pt x="186865" y="167433"/>
                      <a:pt x="186865" y="182478"/>
                    </a:cubicBezTo>
                    <a:cubicBezTo>
                      <a:pt x="186865" y="197523"/>
                      <a:pt x="174669" y="209719"/>
                      <a:pt x="159624" y="209719"/>
                    </a:cubicBezTo>
                    <a:cubicBezTo>
                      <a:pt x="144684" y="209824"/>
                      <a:pt x="132488" y="197799"/>
                      <a:pt x="132383" y="182859"/>
                    </a:cubicBezTo>
                    <a:cubicBezTo>
                      <a:pt x="132382" y="182827"/>
                      <a:pt x="132382" y="182795"/>
                      <a:pt x="132382" y="182763"/>
                    </a:cubicBezTo>
                    <a:close/>
                    <a:moveTo>
                      <a:pt x="159624" y="113898"/>
                    </a:moveTo>
                    <a:cubicBezTo>
                      <a:pt x="138113" y="114371"/>
                      <a:pt x="120292" y="97317"/>
                      <a:pt x="119819" y="75807"/>
                    </a:cubicBezTo>
                    <a:cubicBezTo>
                      <a:pt x="119345" y="54297"/>
                      <a:pt x="136399" y="36475"/>
                      <a:pt x="157910" y="36002"/>
                    </a:cubicBezTo>
                    <a:cubicBezTo>
                      <a:pt x="179420" y="35529"/>
                      <a:pt x="197241" y="52582"/>
                      <a:pt x="197714" y="74093"/>
                    </a:cubicBezTo>
                    <a:cubicBezTo>
                      <a:pt x="197721" y="74407"/>
                      <a:pt x="197725" y="74721"/>
                      <a:pt x="197724" y="75036"/>
                    </a:cubicBezTo>
                    <a:cubicBezTo>
                      <a:pt x="198145" y="96073"/>
                      <a:pt x="181432" y="113469"/>
                      <a:pt x="160394" y="113890"/>
                    </a:cubicBezTo>
                    <a:cubicBezTo>
                      <a:pt x="160074" y="113897"/>
                      <a:pt x="159753" y="113899"/>
                      <a:pt x="159433" y="113898"/>
                    </a:cubicBezTo>
                    <a:close/>
                    <a:moveTo>
                      <a:pt x="159624" y="221721"/>
                    </a:moveTo>
                    <a:cubicBezTo>
                      <a:pt x="137960" y="222351"/>
                      <a:pt x="119886" y="205300"/>
                      <a:pt x="119255" y="183636"/>
                    </a:cubicBezTo>
                    <a:cubicBezTo>
                      <a:pt x="118624" y="161972"/>
                      <a:pt x="135675" y="143899"/>
                      <a:pt x="157340" y="143268"/>
                    </a:cubicBezTo>
                    <a:cubicBezTo>
                      <a:pt x="179004" y="142637"/>
                      <a:pt x="197077" y="159688"/>
                      <a:pt x="197708" y="181352"/>
                    </a:cubicBezTo>
                    <a:cubicBezTo>
                      <a:pt x="197722" y="181822"/>
                      <a:pt x="197727" y="182293"/>
                      <a:pt x="197724" y="182763"/>
                    </a:cubicBezTo>
                    <a:cubicBezTo>
                      <a:pt x="197727" y="204021"/>
                      <a:pt x="180688" y="221357"/>
                      <a:pt x="159433" y="221721"/>
                    </a:cubicBezTo>
                    <a:close/>
                    <a:moveTo>
                      <a:pt x="159624" y="324114"/>
                    </a:moveTo>
                    <a:cubicBezTo>
                      <a:pt x="140742" y="324482"/>
                      <a:pt x="125137" y="309474"/>
                      <a:pt x="124769" y="290593"/>
                    </a:cubicBezTo>
                    <a:cubicBezTo>
                      <a:pt x="124401" y="271711"/>
                      <a:pt x="139409" y="256106"/>
                      <a:pt x="158290" y="255738"/>
                    </a:cubicBezTo>
                    <a:cubicBezTo>
                      <a:pt x="177172" y="255370"/>
                      <a:pt x="192777" y="270378"/>
                      <a:pt x="193145" y="289259"/>
                    </a:cubicBezTo>
                    <a:cubicBezTo>
                      <a:pt x="193150" y="289511"/>
                      <a:pt x="193152" y="289763"/>
                      <a:pt x="193152" y="290015"/>
                    </a:cubicBezTo>
                    <a:cubicBezTo>
                      <a:pt x="193101" y="308678"/>
                      <a:pt x="178095" y="323854"/>
                      <a:pt x="159433" y="324114"/>
                    </a:cubicBezTo>
                    <a:close/>
                    <a:moveTo>
                      <a:pt x="100759" y="264"/>
                    </a:moveTo>
                    <a:cubicBezTo>
                      <a:pt x="87905" y="520"/>
                      <a:pt x="77575" y="10935"/>
                      <a:pt x="77423" y="23791"/>
                    </a:cubicBezTo>
                    <a:lnTo>
                      <a:pt x="77423" y="340592"/>
                    </a:lnTo>
                    <a:cubicBezTo>
                      <a:pt x="77369" y="353686"/>
                      <a:pt x="87858" y="364387"/>
                      <a:pt x="100950" y="364596"/>
                    </a:cubicBezTo>
                    <a:lnTo>
                      <a:pt x="218583" y="364596"/>
                    </a:lnTo>
                    <a:cubicBezTo>
                      <a:pt x="231713" y="364439"/>
                      <a:pt x="242259" y="353723"/>
                      <a:pt x="242206" y="340592"/>
                    </a:cubicBezTo>
                    <a:lnTo>
                      <a:pt x="242205" y="23791"/>
                    </a:lnTo>
                    <a:cubicBezTo>
                      <a:pt x="242206" y="10698"/>
                      <a:pt x="231675" y="40"/>
                      <a:pt x="218583" y="-117"/>
                    </a:cubicBezTo>
                    <a:close/>
                  </a:path>
                </a:pathLst>
              </a:custGeom>
              <a:solidFill>
                <a:schemeClr val="bg1"/>
              </a:solidFill>
              <a:ln w="9525" cap="flat">
                <a:noFill/>
                <a:prstDash val="solid"/>
                <a:miter/>
              </a:ln>
            </p:spPr>
            <p:txBody>
              <a:bodyPr rtlCol="0" anchor="ctr"/>
              <a:lstStyle/>
              <a:p>
                <a:endParaRPr lang="en-GB"/>
              </a:p>
            </p:txBody>
          </p:sp>
          <p:grpSp>
            <p:nvGrpSpPr>
              <p:cNvPr id="82" name="Group 81">
                <a:extLst>
                  <a:ext uri="{FF2B5EF4-FFF2-40B4-BE49-F238E27FC236}">
                    <a16:creationId xmlns:a16="http://schemas.microsoft.com/office/drawing/2014/main" id="{5E57FC0E-1F02-49B2-BE79-07093A566F14}"/>
                  </a:ext>
                </a:extLst>
              </p:cNvPr>
              <p:cNvGrpSpPr/>
              <p:nvPr/>
            </p:nvGrpSpPr>
            <p:grpSpPr>
              <a:xfrm>
                <a:off x="4838646" y="242614"/>
                <a:ext cx="85725" cy="310991"/>
                <a:chOff x="4838646" y="242614"/>
                <a:chExt cx="85725" cy="310991"/>
              </a:xfrm>
            </p:grpSpPr>
            <p:sp>
              <p:nvSpPr>
                <p:cNvPr id="83" name="Freeform: Shape 82">
                  <a:extLst>
                    <a:ext uri="{FF2B5EF4-FFF2-40B4-BE49-F238E27FC236}">
                      <a16:creationId xmlns:a16="http://schemas.microsoft.com/office/drawing/2014/main" id="{76668EF1-8A5C-1305-6608-3A2842F5C9C5}"/>
                    </a:ext>
                  </a:extLst>
                </p:cNvPr>
                <p:cNvSpPr/>
                <p:nvPr/>
              </p:nvSpPr>
              <p:spPr>
                <a:xfrm>
                  <a:off x="4838646" y="242614"/>
                  <a:ext cx="85725" cy="85725"/>
                </a:xfrm>
                <a:custGeom>
                  <a:avLst/>
                  <a:gdLst>
                    <a:gd name="connsiteX0" fmla="*/ 85725 w 85725"/>
                    <a:gd name="connsiteY0" fmla="*/ 42862 h 85725"/>
                    <a:gd name="connsiteX1" fmla="*/ 42863 w 85725"/>
                    <a:gd name="connsiteY1" fmla="*/ 85725 h 85725"/>
                    <a:gd name="connsiteX2" fmla="*/ 0 w 85725"/>
                    <a:gd name="connsiteY2" fmla="*/ 42862 h 85725"/>
                    <a:gd name="connsiteX3" fmla="*/ 42863 w 85725"/>
                    <a:gd name="connsiteY3" fmla="*/ 0 h 85725"/>
                    <a:gd name="connsiteX4" fmla="*/ 85725 w 85725"/>
                    <a:gd name="connsiteY4" fmla="*/ 42862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85725" y="42862"/>
                      </a:moveTo>
                      <a:cubicBezTo>
                        <a:pt x="85725" y="66535"/>
                        <a:pt x="66535" y="85725"/>
                        <a:pt x="42863" y="85725"/>
                      </a:cubicBezTo>
                      <a:cubicBezTo>
                        <a:pt x="19190" y="85725"/>
                        <a:pt x="0" y="66535"/>
                        <a:pt x="0" y="42862"/>
                      </a:cubicBezTo>
                      <a:cubicBezTo>
                        <a:pt x="0" y="19190"/>
                        <a:pt x="19190" y="0"/>
                        <a:pt x="42863" y="0"/>
                      </a:cubicBezTo>
                      <a:cubicBezTo>
                        <a:pt x="66535" y="0"/>
                        <a:pt x="85725" y="19190"/>
                        <a:pt x="85725" y="42862"/>
                      </a:cubicBezTo>
                      <a:close/>
                    </a:path>
                  </a:pathLst>
                </a:custGeom>
                <a:solidFill>
                  <a:schemeClr val="accent1"/>
                </a:solidFill>
                <a:ln w="9525" cap="flat">
                  <a:noFill/>
                  <a:prstDash val="solid"/>
                  <a:miter/>
                </a:ln>
              </p:spPr>
              <p:txBody>
                <a:bodyPr rtlCol="0" anchor="ctr"/>
                <a:lstStyle/>
                <a:p>
                  <a:endParaRPr lang="en-GB"/>
                </a:p>
              </p:txBody>
            </p:sp>
            <p:sp>
              <p:nvSpPr>
                <p:cNvPr id="84" name="Freeform: Shape 83">
                  <a:extLst>
                    <a:ext uri="{FF2B5EF4-FFF2-40B4-BE49-F238E27FC236}">
                      <a16:creationId xmlns:a16="http://schemas.microsoft.com/office/drawing/2014/main" id="{4A7E06BF-FE10-DBC3-DB56-1FB219AAE190}"/>
                    </a:ext>
                  </a:extLst>
                </p:cNvPr>
                <p:cNvSpPr/>
                <p:nvPr/>
              </p:nvSpPr>
              <p:spPr>
                <a:xfrm>
                  <a:off x="4838646" y="349866"/>
                  <a:ext cx="85725" cy="85724"/>
                </a:xfrm>
                <a:custGeom>
                  <a:avLst/>
                  <a:gdLst>
                    <a:gd name="connsiteX0" fmla="*/ 85725 w 85725"/>
                    <a:gd name="connsiteY0" fmla="*/ 42863 h 85724"/>
                    <a:gd name="connsiteX1" fmla="*/ 42863 w 85725"/>
                    <a:gd name="connsiteY1" fmla="*/ 85725 h 85724"/>
                    <a:gd name="connsiteX2" fmla="*/ 0 w 85725"/>
                    <a:gd name="connsiteY2" fmla="*/ 42863 h 85724"/>
                    <a:gd name="connsiteX3" fmla="*/ 42863 w 85725"/>
                    <a:gd name="connsiteY3" fmla="*/ 0 h 85724"/>
                    <a:gd name="connsiteX4" fmla="*/ 85725 w 85725"/>
                    <a:gd name="connsiteY4" fmla="*/ 42863 h 85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4">
                      <a:moveTo>
                        <a:pt x="85725" y="42863"/>
                      </a:moveTo>
                      <a:cubicBezTo>
                        <a:pt x="85725" y="66535"/>
                        <a:pt x="66535" y="85725"/>
                        <a:pt x="42863" y="85725"/>
                      </a:cubicBezTo>
                      <a:cubicBezTo>
                        <a:pt x="19190" y="85725"/>
                        <a:pt x="0" y="66535"/>
                        <a:pt x="0" y="42863"/>
                      </a:cubicBezTo>
                      <a:cubicBezTo>
                        <a:pt x="0" y="19190"/>
                        <a:pt x="19190" y="0"/>
                        <a:pt x="42863" y="0"/>
                      </a:cubicBezTo>
                      <a:cubicBezTo>
                        <a:pt x="66535" y="0"/>
                        <a:pt x="85725" y="19190"/>
                        <a:pt x="85725" y="42863"/>
                      </a:cubicBezTo>
                      <a:close/>
                    </a:path>
                  </a:pathLst>
                </a:custGeom>
                <a:solidFill>
                  <a:schemeClr val="accent1"/>
                </a:solidFill>
                <a:ln w="9525" cap="flat">
                  <a:noFill/>
                  <a:prstDash val="solid"/>
                  <a:miter/>
                </a:ln>
              </p:spPr>
              <p:txBody>
                <a:bodyPr rtlCol="0" anchor="ctr"/>
                <a:lstStyle/>
                <a:p>
                  <a:endParaRPr lang="en-GB"/>
                </a:p>
              </p:txBody>
            </p:sp>
            <p:sp>
              <p:nvSpPr>
                <p:cNvPr id="85" name="Freeform: Shape 84">
                  <a:extLst>
                    <a:ext uri="{FF2B5EF4-FFF2-40B4-BE49-F238E27FC236}">
                      <a16:creationId xmlns:a16="http://schemas.microsoft.com/office/drawing/2014/main" id="{B95BD3F3-98D8-0BA1-4422-BB4416896793}"/>
                    </a:ext>
                  </a:extLst>
                </p:cNvPr>
                <p:cNvSpPr/>
                <p:nvPr/>
              </p:nvSpPr>
              <p:spPr>
                <a:xfrm>
                  <a:off x="4838646" y="457022"/>
                  <a:ext cx="85725" cy="96583"/>
                </a:xfrm>
                <a:custGeom>
                  <a:avLst/>
                  <a:gdLst>
                    <a:gd name="connsiteX0" fmla="*/ 85725 w 85725"/>
                    <a:gd name="connsiteY0" fmla="*/ 48292 h 96583"/>
                    <a:gd name="connsiteX1" fmla="*/ 42863 w 85725"/>
                    <a:gd name="connsiteY1" fmla="*/ 96583 h 96583"/>
                    <a:gd name="connsiteX2" fmla="*/ 0 w 85725"/>
                    <a:gd name="connsiteY2" fmla="*/ 48292 h 96583"/>
                    <a:gd name="connsiteX3" fmla="*/ 42863 w 85725"/>
                    <a:gd name="connsiteY3" fmla="*/ 0 h 96583"/>
                    <a:gd name="connsiteX4" fmla="*/ 85725 w 85725"/>
                    <a:gd name="connsiteY4" fmla="*/ 48292 h 96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96583">
                      <a:moveTo>
                        <a:pt x="85725" y="48292"/>
                      </a:moveTo>
                      <a:cubicBezTo>
                        <a:pt x="85725" y="74963"/>
                        <a:pt x="66535" y="96583"/>
                        <a:pt x="42863" y="96583"/>
                      </a:cubicBezTo>
                      <a:cubicBezTo>
                        <a:pt x="19190" y="96583"/>
                        <a:pt x="0" y="74963"/>
                        <a:pt x="0" y="48292"/>
                      </a:cubicBezTo>
                      <a:cubicBezTo>
                        <a:pt x="0" y="21621"/>
                        <a:pt x="19190" y="0"/>
                        <a:pt x="42863" y="0"/>
                      </a:cubicBezTo>
                      <a:cubicBezTo>
                        <a:pt x="66535" y="0"/>
                        <a:pt x="85725" y="21621"/>
                        <a:pt x="85725" y="48292"/>
                      </a:cubicBezTo>
                      <a:close/>
                    </a:path>
                  </a:pathLst>
                </a:custGeom>
                <a:solidFill>
                  <a:schemeClr val="accent1"/>
                </a:solidFill>
                <a:ln w="9525" cap="flat">
                  <a:noFill/>
                  <a:prstDash val="solid"/>
                  <a:miter/>
                </a:ln>
              </p:spPr>
              <p:txBody>
                <a:bodyPr rtlCol="0" anchor="ctr"/>
                <a:lstStyle/>
                <a:p>
                  <a:endParaRPr lang="en-GB"/>
                </a:p>
              </p:txBody>
            </p:sp>
          </p:grpSp>
        </p:grpSp>
      </p:grpSp>
      <p:grpSp>
        <p:nvGrpSpPr>
          <p:cNvPr id="86" name="Group 85">
            <a:extLst>
              <a:ext uri="{FF2B5EF4-FFF2-40B4-BE49-F238E27FC236}">
                <a16:creationId xmlns:a16="http://schemas.microsoft.com/office/drawing/2014/main" id="{3F548321-CDEF-05B5-2EDF-25CFDE3F47FA}"/>
              </a:ext>
            </a:extLst>
          </p:cNvPr>
          <p:cNvGrpSpPr/>
          <p:nvPr/>
        </p:nvGrpSpPr>
        <p:grpSpPr>
          <a:xfrm>
            <a:off x="6518474" y="2744745"/>
            <a:ext cx="676275" cy="635000"/>
            <a:chOff x="1835151" y="1817688"/>
            <a:chExt cx="676275" cy="635000"/>
          </a:xfrm>
        </p:grpSpPr>
        <p:sp>
          <p:nvSpPr>
            <p:cNvPr id="87" name="Freeform 145">
              <a:extLst>
                <a:ext uri="{FF2B5EF4-FFF2-40B4-BE49-F238E27FC236}">
                  <a16:creationId xmlns:a16="http://schemas.microsoft.com/office/drawing/2014/main" id="{CB9B55A0-AAC1-B257-73CD-963E1940B22D}"/>
                </a:ext>
              </a:extLst>
            </p:cNvPr>
            <p:cNvSpPr>
              <a:spLocks/>
            </p:cNvSpPr>
            <p:nvPr/>
          </p:nvSpPr>
          <p:spPr bwMode="auto">
            <a:xfrm>
              <a:off x="1835151" y="1817688"/>
              <a:ext cx="676275" cy="635000"/>
            </a:xfrm>
            <a:custGeom>
              <a:avLst/>
              <a:gdLst>
                <a:gd name="T0" fmla="*/ 34 w 233"/>
                <a:gd name="T1" fmla="*/ 171 h 218"/>
                <a:gd name="T2" fmla="*/ 56 w 233"/>
                <a:gd name="T3" fmla="*/ 33 h 218"/>
                <a:gd name="T4" fmla="*/ 200 w 233"/>
                <a:gd name="T5" fmla="*/ 53 h 218"/>
                <a:gd name="T6" fmla="*/ 174 w 233"/>
                <a:gd name="T7" fmla="*/ 186 h 218"/>
                <a:gd name="T8" fmla="*/ 34 w 233"/>
                <a:gd name="T9" fmla="*/ 171 h 218"/>
              </a:gdLst>
              <a:ahLst/>
              <a:cxnLst>
                <a:cxn ang="0">
                  <a:pos x="T0" y="T1"/>
                </a:cxn>
                <a:cxn ang="0">
                  <a:pos x="T2" y="T3"/>
                </a:cxn>
                <a:cxn ang="0">
                  <a:pos x="T4" y="T5"/>
                </a:cxn>
                <a:cxn ang="0">
                  <a:pos x="T6" y="T7"/>
                </a:cxn>
                <a:cxn ang="0">
                  <a:pos x="T8" y="T9"/>
                </a:cxn>
              </a:cxnLst>
              <a:rect l="0" t="0" r="r" b="b"/>
              <a:pathLst>
                <a:path w="233" h="218">
                  <a:moveTo>
                    <a:pt x="34" y="171"/>
                  </a:moveTo>
                  <a:cubicBezTo>
                    <a:pt x="0" y="127"/>
                    <a:pt x="10" y="65"/>
                    <a:pt x="56" y="33"/>
                  </a:cubicBezTo>
                  <a:cubicBezTo>
                    <a:pt x="102" y="0"/>
                    <a:pt x="166" y="9"/>
                    <a:pt x="200" y="53"/>
                  </a:cubicBezTo>
                  <a:cubicBezTo>
                    <a:pt x="233" y="97"/>
                    <a:pt x="220" y="153"/>
                    <a:pt x="174" y="186"/>
                  </a:cubicBezTo>
                  <a:cubicBezTo>
                    <a:pt x="128" y="218"/>
                    <a:pt x="67" y="215"/>
                    <a:pt x="34" y="171"/>
                  </a:cubicBezTo>
                </a:path>
              </a:pathLst>
            </a:custGeom>
            <a:solidFill>
              <a:schemeClr val="accent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146">
              <a:extLst>
                <a:ext uri="{FF2B5EF4-FFF2-40B4-BE49-F238E27FC236}">
                  <a16:creationId xmlns:a16="http://schemas.microsoft.com/office/drawing/2014/main" id="{4D976BE2-CD6E-6C78-006B-C69EAFE634E9}"/>
                </a:ext>
              </a:extLst>
            </p:cNvPr>
            <p:cNvSpPr>
              <a:spLocks noEditPoints="1"/>
            </p:cNvSpPr>
            <p:nvPr/>
          </p:nvSpPr>
          <p:spPr bwMode="auto">
            <a:xfrm>
              <a:off x="2165351" y="1952625"/>
              <a:ext cx="180975" cy="179388"/>
            </a:xfrm>
            <a:custGeom>
              <a:avLst/>
              <a:gdLst>
                <a:gd name="T0" fmla="*/ 25 w 62"/>
                <a:gd name="T1" fmla="*/ 6 h 62"/>
                <a:gd name="T2" fmla="*/ 19 w 62"/>
                <a:gd name="T3" fmla="*/ 9 h 62"/>
                <a:gd name="T4" fmla="*/ 17 w 62"/>
                <a:gd name="T5" fmla="*/ 7 h 62"/>
                <a:gd name="T6" fmla="*/ 11 w 62"/>
                <a:gd name="T7" fmla="*/ 7 h 62"/>
                <a:gd name="T8" fmla="*/ 8 w 62"/>
                <a:gd name="T9" fmla="*/ 10 h 62"/>
                <a:gd name="T10" fmla="*/ 7 w 62"/>
                <a:gd name="T11" fmla="*/ 16 h 62"/>
                <a:gd name="T12" fmla="*/ 9 w 62"/>
                <a:gd name="T13" fmla="*/ 18 h 62"/>
                <a:gd name="T14" fmla="*/ 7 w 62"/>
                <a:gd name="T15" fmla="*/ 24 h 62"/>
                <a:gd name="T16" fmla="*/ 4 w 62"/>
                <a:gd name="T17" fmla="*/ 24 h 62"/>
                <a:gd name="T18" fmla="*/ 0 w 62"/>
                <a:gd name="T19" fmla="*/ 29 h 62"/>
                <a:gd name="T20" fmla="*/ 0 w 62"/>
                <a:gd name="T21" fmla="*/ 33 h 62"/>
                <a:gd name="T22" fmla="*/ 4 w 62"/>
                <a:gd name="T23" fmla="*/ 37 h 62"/>
                <a:gd name="T24" fmla="*/ 7 w 62"/>
                <a:gd name="T25" fmla="*/ 38 h 62"/>
                <a:gd name="T26" fmla="*/ 9 w 62"/>
                <a:gd name="T27" fmla="*/ 43 h 62"/>
                <a:gd name="T28" fmla="*/ 7 w 62"/>
                <a:gd name="T29" fmla="*/ 45 h 62"/>
                <a:gd name="T30" fmla="*/ 7 w 62"/>
                <a:gd name="T31" fmla="*/ 51 h 62"/>
                <a:gd name="T32" fmla="*/ 10 w 62"/>
                <a:gd name="T33" fmla="*/ 54 h 62"/>
                <a:gd name="T34" fmla="*/ 16 w 62"/>
                <a:gd name="T35" fmla="*/ 55 h 62"/>
                <a:gd name="T36" fmla="*/ 18 w 62"/>
                <a:gd name="T37" fmla="*/ 53 h 62"/>
                <a:gd name="T38" fmla="*/ 24 w 62"/>
                <a:gd name="T39" fmla="*/ 55 h 62"/>
                <a:gd name="T40" fmla="*/ 24 w 62"/>
                <a:gd name="T41" fmla="*/ 58 h 62"/>
                <a:gd name="T42" fmla="*/ 29 w 62"/>
                <a:gd name="T43" fmla="*/ 62 h 62"/>
                <a:gd name="T44" fmla="*/ 33 w 62"/>
                <a:gd name="T45" fmla="*/ 62 h 62"/>
                <a:gd name="T46" fmla="*/ 37 w 62"/>
                <a:gd name="T47" fmla="*/ 58 h 62"/>
                <a:gd name="T48" fmla="*/ 37 w 62"/>
                <a:gd name="T49" fmla="*/ 55 h 62"/>
                <a:gd name="T50" fmla="*/ 44 w 62"/>
                <a:gd name="T51" fmla="*/ 53 h 62"/>
                <a:gd name="T52" fmla="*/ 46 w 62"/>
                <a:gd name="T53" fmla="*/ 55 h 62"/>
                <a:gd name="T54" fmla="*/ 52 w 62"/>
                <a:gd name="T55" fmla="*/ 55 h 62"/>
                <a:gd name="T56" fmla="*/ 55 w 62"/>
                <a:gd name="T57" fmla="*/ 52 h 62"/>
                <a:gd name="T58" fmla="*/ 55 w 62"/>
                <a:gd name="T59" fmla="*/ 46 h 62"/>
                <a:gd name="T60" fmla="*/ 53 w 62"/>
                <a:gd name="T61" fmla="*/ 44 h 62"/>
                <a:gd name="T62" fmla="*/ 56 w 62"/>
                <a:gd name="T63" fmla="*/ 38 h 62"/>
                <a:gd name="T64" fmla="*/ 59 w 62"/>
                <a:gd name="T65" fmla="*/ 37 h 62"/>
                <a:gd name="T66" fmla="*/ 62 w 62"/>
                <a:gd name="T67" fmla="*/ 33 h 62"/>
                <a:gd name="T68" fmla="*/ 62 w 62"/>
                <a:gd name="T69" fmla="*/ 29 h 62"/>
                <a:gd name="T70" fmla="*/ 59 w 62"/>
                <a:gd name="T71" fmla="*/ 25 h 62"/>
                <a:gd name="T72" fmla="*/ 56 w 62"/>
                <a:gd name="T73" fmla="*/ 24 h 62"/>
                <a:gd name="T74" fmla="*/ 54 w 62"/>
                <a:gd name="T75" fmla="*/ 19 h 62"/>
                <a:gd name="T76" fmla="*/ 55 w 62"/>
                <a:gd name="T77" fmla="*/ 16 h 62"/>
                <a:gd name="T78" fmla="*/ 55 w 62"/>
                <a:gd name="T79" fmla="*/ 11 h 62"/>
                <a:gd name="T80" fmla="*/ 52 w 62"/>
                <a:gd name="T81" fmla="*/ 8 h 62"/>
                <a:gd name="T82" fmla="*/ 47 w 62"/>
                <a:gd name="T83" fmla="*/ 7 h 62"/>
                <a:gd name="T84" fmla="*/ 44 w 62"/>
                <a:gd name="T85" fmla="*/ 9 h 62"/>
                <a:gd name="T86" fmla="*/ 38 w 62"/>
                <a:gd name="T87" fmla="*/ 6 h 62"/>
                <a:gd name="T88" fmla="*/ 38 w 62"/>
                <a:gd name="T89" fmla="*/ 4 h 62"/>
                <a:gd name="T90" fmla="*/ 34 w 62"/>
                <a:gd name="T91" fmla="*/ 0 h 62"/>
                <a:gd name="T92" fmla="*/ 30 w 62"/>
                <a:gd name="T93" fmla="*/ 0 h 62"/>
                <a:gd name="T94" fmla="*/ 25 w 62"/>
                <a:gd name="T95" fmla="*/ 0 h 62"/>
                <a:gd name="T96" fmla="*/ 25 w 62"/>
                <a:gd name="T97" fmla="*/ 6 h 62"/>
                <a:gd name="T98" fmla="*/ 32 w 62"/>
                <a:gd name="T99" fmla="*/ 20 h 62"/>
                <a:gd name="T100" fmla="*/ 42 w 62"/>
                <a:gd name="T101" fmla="*/ 33 h 62"/>
                <a:gd name="T102" fmla="*/ 34 w 62"/>
                <a:gd name="T103" fmla="*/ 42 h 62"/>
                <a:gd name="T104" fmla="*/ 20 w 62"/>
                <a:gd name="T105" fmla="*/ 31 h 62"/>
                <a:gd name="T106" fmla="*/ 32 w 62"/>
                <a:gd name="T107"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62">
                  <a:moveTo>
                    <a:pt x="25" y="6"/>
                  </a:moveTo>
                  <a:cubicBezTo>
                    <a:pt x="23" y="7"/>
                    <a:pt x="21" y="8"/>
                    <a:pt x="19" y="9"/>
                  </a:cubicBezTo>
                  <a:cubicBezTo>
                    <a:pt x="17" y="7"/>
                    <a:pt x="17" y="7"/>
                    <a:pt x="17" y="7"/>
                  </a:cubicBezTo>
                  <a:cubicBezTo>
                    <a:pt x="15" y="6"/>
                    <a:pt x="12" y="6"/>
                    <a:pt x="11" y="7"/>
                  </a:cubicBezTo>
                  <a:cubicBezTo>
                    <a:pt x="8" y="10"/>
                    <a:pt x="8" y="10"/>
                    <a:pt x="8" y="10"/>
                  </a:cubicBezTo>
                  <a:cubicBezTo>
                    <a:pt x="6" y="12"/>
                    <a:pt x="6" y="14"/>
                    <a:pt x="7" y="16"/>
                  </a:cubicBezTo>
                  <a:cubicBezTo>
                    <a:pt x="9" y="18"/>
                    <a:pt x="9" y="18"/>
                    <a:pt x="9" y="18"/>
                  </a:cubicBezTo>
                  <a:cubicBezTo>
                    <a:pt x="8" y="20"/>
                    <a:pt x="7" y="22"/>
                    <a:pt x="7" y="24"/>
                  </a:cubicBezTo>
                  <a:cubicBezTo>
                    <a:pt x="4" y="24"/>
                    <a:pt x="4" y="24"/>
                    <a:pt x="4" y="24"/>
                  </a:cubicBezTo>
                  <a:cubicBezTo>
                    <a:pt x="2" y="25"/>
                    <a:pt x="0" y="26"/>
                    <a:pt x="0" y="29"/>
                  </a:cubicBezTo>
                  <a:cubicBezTo>
                    <a:pt x="0" y="33"/>
                    <a:pt x="0" y="33"/>
                    <a:pt x="0" y="33"/>
                  </a:cubicBezTo>
                  <a:cubicBezTo>
                    <a:pt x="0" y="35"/>
                    <a:pt x="2" y="37"/>
                    <a:pt x="4" y="37"/>
                  </a:cubicBezTo>
                  <a:cubicBezTo>
                    <a:pt x="7" y="38"/>
                    <a:pt x="7" y="38"/>
                    <a:pt x="7" y="38"/>
                  </a:cubicBezTo>
                  <a:cubicBezTo>
                    <a:pt x="7" y="39"/>
                    <a:pt x="8" y="41"/>
                    <a:pt x="9" y="43"/>
                  </a:cubicBezTo>
                  <a:cubicBezTo>
                    <a:pt x="7" y="45"/>
                    <a:pt x="7" y="45"/>
                    <a:pt x="7" y="45"/>
                  </a:cubicBezTo>
                  <a:cubicBezTo>
                    <a:pt x="6" y="47"/>
                    <a:pt x="6" y="50"/>
                    <a:pt x="7" y="51"/>
                  </a:cubicBezTo>
                  <a:cubicBezTo>
                    <a:pt x="10" y="54"/>
                    <a:pt x="10" y="54"/>
                    <a:pt x="10" y="54"/>
                  </a:cubicBezTo>
                  <a:cubicBezTo>
                    <a:pt x="12" y="56"/>
                    <a:pt x="14" y="56"/>
                    <a:pt x="16" y="55"/>
                  </a:cubicBezTo>
                  <a:cubicBezTo>
                    <a:pt x="18" y="53"/>
                    <a:pt x="18" y="53"/>
                    <a:pt x="18" y="53"/>
                  </a:cubicBezTo>
                  <a:cubicBezTo>
                    <a:pt x="20" y="54"/>
                    <a:pt x="22" y="54"/>
                    <a:pt x="24" y="55"/>
                  </a:cubicBezTo>
                  <a:cubicBezTo>
                    <a:pt x="24" y="58"/>
                    <a:pt x="24" y="58"/>
                    <a:pt x="24" y="58"/>
                  </a:cubicBezTo>
                  <a:cubicBezTo>
                    <a:pt x="25" y="60"/>
                    <a:pt x="26" y="62"/>
                    <a:pt x="29" y="62"/>
                  </a:cubicBezTo>
                  <a:cubicBezTo>
                    <a:pt x="33" y="62"/>
                    <a:pt x="33" y="62"/>
                    <a:pt x="33" y="62"/>
                  </a:cubicBezTo>
                  <a:cubicBezTo>
                    <a:pt x="35" y="62"/>
                    <a:pt x="37" y="61"/>
                    <a:pt x="37" y="58"/>
                  </a:cubicBezTo>
                  <a:cubicBezTo>
                    <a:pt x="37" y="55"/>
                    <a:pt x="37" y="55"/>
                    <a:pt x="37" y="55"/>
                  </a:cubicBezTo>
                  <a:cubicBezTo>
                    <a:pt x="40" y="55"/>
                    <a:pt x="42" y="54"/>
                    <a:pt x="44" y="53"/>
                  </a:cubicBezTo>
                  <a:cubicBezTo>
                    <a:pt x="46" y="55"/>
                    <a:pt x="46" y="55"/>
                    <a:pt x="46" y="55"/>
                  </a:cubicBezTo>
                  <a:cubicBezTo>
                    <a:pt x="48" y="56"/>
                    <a:pt x="50" y="56"/>
                    <a:pt x="52" y="55"/>
                  </a:cubicBezTo>
                  <a:cubicBezTo>
                    <a:pt x="55" y="52"/>
                    <a:pt x="55" y="52"/>
                    <a:pt x="55" y="52"/>
                  </a:cubicBezTo>
                  <a:cubicBezTo>
                    <a:pt x="56" y="50"/>
                    <a:pt x="56" y="48"/>
                    <a:pt x="55" y="46"/>
                  </a:cubicBezTo>
                  <a:cubicBezTo>
                    <a:pt x="53" y="44"/>
                    <a:pt x="53" y="44"/>
                    <a:pt x="53" y="44"/>
                  </a:cubicBezTo>
                  <a:cubicBezTo>
                    <a:pt x="54" y="42"/>
                    <a:pt x="55" y="40"/>
                    <a:pt x="56" y="38"/>
                  </a:cubicBezTo>
                  <a:cubicBezTo>
                    <a:pt x="59" y="37"/>
                    <a:pt x="59" y="37"/>
                    <a:pt x="59" y="37"/>
                  </a:cubicBezTo>
                  <a:cubicBezTo>
                    <a:pt x="61" y="37"/>
                    <a:pt x="62" y="35"/>
                    <a:pt x="62" y="33"/>
                  </a:cubicBezTo>
                  <a:cubicBezTo>
                    <a:pt x="62" y="29"/>
                    <a:pt x="62" y="29"/>
                    <a:pt x="62" y="29"/>
                  </a:cubicBezTo>
                  <a:cubicBezTo>
                    <a:pt x="62" y="27"/>
                    <a:pt x="61" y="25"/>
                    <a:pt x="59" y="25"/>
                  </a:cubicBezTo>
                  <a:cubicBezTo>
                    <a:pt x="56" y="24"/>
                    <a:pt x="56" y="24"/>
                    <a:pt x="56" y="24"/>
                  </a:cubicBezTo>
                  <a:cubicBezTo>
                    <a:pt x="55" y="22"/>
                    <a:pt x="55" y="20"/>
                    <a:pt x="54" y="19"/>
                  </a:cubicBezTo>
                  <a:cubicBezTo>
                    <a:pt x="55" y="16"/>
                    <a:pt x="55" y="16"/>
                    <a:pt x="55" y="16"/>
                  </a:cubicBezTo>
                  <a:cubicBezTo>
                    <a:pt x="57" y="15"/>
                    <a:pt x="57" y="12"/>
                    <a:pt x="55" y="11"/>
                  </a:cubicBezTo>
                  <a:cubicBezTo>
                    <a:pt x="52" y="8"/>
                    <a:pt x="52" y="8"/>
                    <a:pt x="52" y="8"/>
                  </a:cubicBezTo>
                  <a:cubicBezTo>
                    <a:pt x="51" y="6"/>
                    <a:pt x="48" y="6"/>
                    <a:pt x="47" y="7"/>
                  </a:cubicBezTo>
                  <a:cubicBezTo>
                    <a:pt x="44" y="9"/>
                    <a:pt x="44" y="9"/>
                    <a:pt x="44" y="9"/>
                  </a:cubicBezTo>
                  <a:cubicBezTo>
                    <a:pt x="43" y="8"/>
                    <a:pt x="40" y="7"/>
                    <a:pt x="38" y="6"/>
                  </a:cubicBezTo>
                  <a:cubicBezTo>
                    <a:pt x="38" y="4"/>
                    <a:pt x="38" y="4"/>
                    <a:pt x="38" y="4"/>
                  </a:cubicBezTo>
                  <a:cubicBezTo>
                    <a:pt x="38" y="1"/>
                    <a:pt x="36" y="0"/>
                    <a:pt x="34" y="0"/>
                  </a:cubicBezTo>
                  <a:cubicBezTo>
                    <a:pt x="30" y="0"/>
                    <a:pt x="30" y="0"/>
                    <a:pt x="30" y="0"/>
                  </a:cubicBezTo>
                  <a:cubicBezTo>
                    <a:pt x="30" y="0"/>
                    <a:pt x="28" y="0"/>
                    <a:pt x="25" y="0"/>
                  </a:cubicBezTo>
                  <a:cubicBezTo>
                    <a:pt x="26" y="3"/>
                    <a:pt x="25" y="6"/>
                    <a:pt x="25" y="6"/>
                  </a:cubicBezTo>
                  <a:close/>
                  <a:moveTo>
                    <a:pt x="32" y="20"/>
                  </a:moveTo>
                  <a:cubicBezTo>
                    <a:pt x="38" y="20"/>
                    <a:pt x="44" y="26"/>
                    <a:pt x="42" y="33"/>
                  </a:cubicBezTo>
                  <a:cubicBezTo>
                    <a:pt x="41" y="37"/>
                    <a:pt x="38" y="41"/>
                    <a:pt x="34" y="42"/>
                  </a:cubicBezTo>
                  <a:cubicBezTo>
                    <a:pt x="26" y="43"/>
                    <a:pt x="20" y="37"/>
                    <a:pt x="20" y="31"/>
                  </a:cubicBezTo>
                  <a:cubicBezTo>
                    <a:pt x="20" y="24"/>
                    <a:pt x="25" y="20"/>
                    <a:pt x="32" y="20"/>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147">
              <a:extLst>
                <a:ext uri="{FF2B5EF4-FFF2-40B4-BE49-F238E27FC236}">
                  <a16:creationId xmlns:a16="http://schemas.microsoft.com/office/drawing/2014/main" id="{7419D765-C7E3-335A-C0AF-6501BD589EFD}"/>
                </a:ext>
              </a:extLst>
            </p:cNvPr>
            <p:cNvSpPr>
              <a:spLocks noEditPoints="1"/>
            </p:cNvSpPr>
            <p:nvPr/>
          </p:nvSpPr>
          <p:spPr bwMode="auto">
            <a:xfrm>
              <a:off x="1997076" y="2058988"/>
              <a:ext cx="265113" cy="265113"/>
            </a:xfrm>
            <a:custGeom>
              <a:avLst/>
              <a:gdLst>
                <a:gd name="T0" fmla="*/ 36 w 91"/>
                <a:gd name="T1" fmla="*/ 9 h 91"/>
                <a:gd name="T2" fmla="*/ 27 w 91"/>
                <a:gd name="T3" fmla="*/ 13 h 91"/>
                <a:gd name="T4" fmla="*/ 24 w 91"/>
                <a:gd name="T5" fmla="*/ 10 h 91"/>
                <a:gd name="T6" fmla="*/ 16 w 91"/>
                <a:gd name="T7" fmla="*/ 11 h 91"/>
                <a:gd name="T8" fmla="*/ 11 w 91"/>
                <a:gd name="T9" fmla="*/ 15 h 91"/>
                <a:gd name="T10" fmla="*/ 11 w 91"/>
                <a:gd name="T11" fmla="*/ 23 h 91"/>
                <a:gd name="T12" fmla="*/ 13 w 91"/>
                <a:gd name="T13" fmla="*/ 27 h 91"/>
                <a:gd name="T14" fmla="*/ 10 w 91"/>
                <a:gd name="T15" fmla="*/ 35 h 91"/>
                <a:gd name="T16" fmla="*/ 5 w 91"/>
                <a:gd name="T17" fmla="*/ 36 h 91"/>
                <a:gd name="T18" fmla="*/ 0 w 91"/>
                <a:gd name="T19" fmla="*/ 42 h 91"/>
                <a:gd name="T20" fmla="*/ 0 w 91"/>
                <a:gd name="T21" fmla="*/ 48 h 91"/>
                <a:gd name="T22" fmla="*/ 5 w 91"/>
                <a:gd name="T23" fmla="*/ 54 h 91"/>
                <a:gd name="T24" fmla="*/ 10 w 91"/>
                <a:gd name="T25" fmla="*/ 55 h 91"/>
                <a:gd name="T26" fmla="*/ 13 w 91"/>
                <a:gd name="T27" fmla="*/ 63 h 91"/>
                <a:gd name="T28" fmla="*/ 10 w 91"/>
                <a:gd name="T29" fmla="*/ 67 h 91"/>
                <a:gd name="T30" fmla="*/ 10 w 91"/>
                <a:gd name="T31" fmla="*/ 75 h 91"/>
                <a:gd name="T32" fmla="*/ 15 w 91"/>
                <a:gd name="T33" fmla="*/ 79 h 91"/>
                <a:gd name="T34" fmla="*/ 23 w 91"/>
                <a:gd name="T35" fmla="*/ 80 h 91"/>
                <a:gd name="T36" fmla="*/ 27 w 91"/>
                <a:gd name="T37" fmla="*/ 77 h 91"/>
                <a:gd name="T38" fmla="*/ 35 w 91"/>
                <a:gd name="T39" fmla="*/ 81 h 91"/>
                <a:gd name="T40" fmla="*/ 35 w 91"/>
                <a:gd name="T41" fmla="*/ 86 h 91"/>
                <a:gd name="T42" fmla="*/ 42 w 91"/>
                <a:gd name="T43" fmla="*/ 91 h 91"/>
                <a:gd name="T44" fmla="*/ 48 w 91"/>
                <a:gd name="T45" fmla="*/ 91 h 91"/>
                <a:gd name="T46" fmla="*/ 54 w 91"/>
                <a:gd name="T47" fmla="*/ 86 h 91"/>
                <a:gd name="T48" fmla="*/ 55 w 91"/>
                <a:gd name="T49" fmla="*/ 81 h 91"/>
                <a:gd name="T50" fmla="*/ 64 w 91"/>
                <a:gd name="T51" fmla="*/ 78 h 91"/>
                <a:gd name="T52" fmla="*/ 67 w 91"/>
                <a:gd name="T53" fmla="*/ 81 h 91"/>
                <a:gd name="T54" fmla="*/ 75 w 91"/>
                <a:gd name="T55" fmla="*/ 80 h 91"/>
                <a:gd name="T56" fmla="*/ 80 w 91"/>
                <a:gd name="T57" fmla="*/ 76 h 91"/>
                <a:gd name="T58" fmla="*/ 80 w 91"/>
                <a:gd name="T59" fmla="*/ 68 h 91"/>
                <a:gd name="T60" fmla="*/ 78 w 91"/>
                <a:gd name="T61" fmla="*/ 64 h 91"/>
                <a:gd name="T62" fmla="*/ 81 w 91"/>
                <a:gd name="T63" fmla="*/ 55 h 91"/>
                <a:gd name="T64" fmla="*/ 86 w 91"/>
                <a:gd name="T65" fmla="*/ 55 h 91"/>
                <a:gd name="T66" fmla="*/ 91 w 91"/>
                <a:gd name="T67" fmla="*/ 49 h 91"/>
                <a:gd name="T68" fmla="*/ 91 w 91"/>
                <a:gd name="T69" fmla="*/ 43 h 91"/>
                <a:gd name="T70" fmla="*/ 86 w 91"/>
                <a:gd name="T71" fmla="*/ 36 h 91"/>
                <a:gd name="T72" fmla="*/ 82 w 91"/>
                <a:gd name="T73" fmla="*/ 36 h 91"/>
                <a:gd name="T74" fmla="*/ 78 w 91"/>
                <a:gd name="T75" fmla="*/ 27 h 91"/>
                <a:gd name="T76" fmla="*/ 81 w 91"/>
                <a:gd name="T77" fmla="*/ 24 h 91"/>
                <a:gd name="T78" fmla="*/ 81 w 91"/>
                <a:gd name="T79" fmla="*/ 16 h 91"/>
                <a:gd name="T80" fmla="*/ 76 w 91"/>
                <a:gd name="T81" fmla="*/ 11 h 91"/>
                <a:gd name="T82" fmla="*/ 68 w 91"/>
                <a:gd name="T83" fmla="*/ 11 h 91"/>
                <a:gd name="T84" fmla="*/ 65 w 91"/>
                <a:gd name="T85" fmla="*/ 13 h 91"/>
                <a:gd name="T86" fmla="*/ 56 w 91"/>
                <a:gd name="T87" fmla="*/ 9 h 91"/>
                <a:gd name="T88" fmla="*/ 55 w 91"/>
                <a:gd name="T89" fmla="*/ 5 h 91"/>
                <a:gd name="T90" fmla="*/ 49 w 91"/>
                <a:gd name="T91" fmla="*/ 0 h 91"/>
                <a:gd name="T92" fmla="*/ 43 w 91"/>
                <a:gd name="T93" fmla="*/ 0 h 91"/>
                <a:gd name="T94" fmla="*/ 37 w 91"/>
                <a:gd name="T95" fmla="*/ 0 h 91"/>
                <a:gd name="T96" fmla="*/ 36 w 91"/>
                <a:gd name="T97" fmla="*/ 9 h 91"/>
                <a:gd name="T98" fmla="*/ 46 w 91"/>
                <a:gd name="T99" fmla="*/ 29 h 91"/>
                <a:gd name="T100" fmla="*/ 62 w 91"/>
                <a:gd name="T101" fmla="*/ 48 h 91"/>
                <a:gd name="T102" fmla="*/ 49 w 91"/>
                <a:gd name="T103" fmla="*/ 61 h 91"/>
                <a:gd name="T104" fmla="*/ 29 w 91"/>
                <a:gd name="T105" fmla="*/ 45 h 91"/>
                <a:gd name="T106" fmla="*/ 46 w 91"/>
                <a:gd name="T107" fmla="*/ 2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 h="91">
                  <a:moveTo>
                    <a:pt x="36" y="9"/>
                  </a:moveTo>
                  <a:cubicBezTo>
                    <a:pt x="33" y="10"/>
                    <a:pt x="30" y="11"/>
                    <a:pt x="27" y="13"/>
                  </a:cubicBezTo>
                  <a:cubicBezTo>
                    <a:pt x="24" y="10"/>
                    <a:pt x="24" y="10"/>
                    <a:pt x="24" y="10"/>
                  </a:cubicBezTo>
                  <a:cubicBezTo>
                    <a:pt x="21" y="8"/>
                    <a:pt x="18" y="8"/>
                    <a:pt x="16" y="11"/>
                  </a:cubicBezTo>
                  <a:cubicBezTo>
                    <a:pt x="11" y="15"/>
                    <a:pt x="11" y="15"/>
                    <a:pt x="11" y="15"/>
                  </a:cubicBezTo>
                  <a:cubicBezTo>
                    <a:pt x="9" y="17"/>
                    <a:pt x="9" y="21"/>
                    <a:pt x="11" y="23"/>
                  </a:cubicBezTo>
                  <a:cubicBezTo>
                    <a:pt x="13" y="27"/>
                    <a:pt x="13" y="27"/>
                    <a:pt x="13" y="27"/>
                  </a:cubicBezTo>
                  <a:cubicBezTo>
                    <a:pt x="12" y="29"/>
                    <a:pt x="10" y="32"/>
                    <a:pt x="10" y="35"/>
                  </a:cubicBezTo>
                  <a:cubicBezTo>
                    <a:pt x="5" y="36"/>
                    <a:pt x="5" y="36"/>
                    <a:pt x="5" y="36"/>
                  </a:cubicBezTo>
                  <a:cubicBezTo>
                    <a:pt x="2" y="36"/>
                    <a:pt x="0" y="39"/>
                    <a:pt x="0" y="42"/>
                  </a:cubicBezTo>
                  <a:cubicBezTo>
                    <a:pt x="0" y="48"/>
                    <a:pt x="0" y="48"/>
                    <a:pt x="0" y="48"/>
                  </a:cubicBezTo>
                  <a:cubicBezTo>
                    <a:pt x="0" y="51"/>
                    <a:pt x="2" y="54"/>
                    <a:pt x="5" y="54"/>
                  </a:cubicBezTo>
                  <a:cubicBezTo>
                    <a:pt x="10" y="55"/>
                    <a:pt x="10" y="55"/>
                    <a:pt x="10" y="55"/>
                  </a:cubicBezTo>
                  <a:cubicBezTo>
                    <a:pt x="10" y="58"/>
                    <a:pt x="12" y="61"/>
                    <a:pt x="13" y="63"/>
                  </a:cubicBezTo>
                  <a:cubicBezTo>
                    <a:pt x="10" y="67"/>
                    <a:pt x="10" y="67"/>
                    <a:pt x="10" y="67"/>
                  </a:cubicBezTo>
                  <a:cubicBezTo>
                    <a:pt x="8" y="69"/>
                    <a:pt x="8" y="73"/>
                    <a:pt x="10" y="75"/>
                  </a:cubicBezTo>
                  <a:cubicBezTo>
                    <a:pt x="15" y="79"/>
                    <a:pt x="15" y="79"/>
                    <a:pt x="15" y="79"/>
                  </a:cubicBezTo>
                  <a:cubicBezTo>
                    <a:pt x="17" y="82"/>
                    <a:pt x="20" y="82"/>
                    <a:pt x="23" y="80"/>
                  </a:cubicBezTo>
                  <a:cubicBezTo>
                    <a:pt x="27" y="77"/>
                    <a:pt x="27" y="77"/>
                    <a:pt x="27" y="77"/>
                  </a:cubicBezTo>
                  <a:cubicBezTo>
                    <a:pt x="29" y="79"/>
                    <a:pt x="32" y="80"/>
                    <a:pt x="35" y="81"/>
                  </a:cubicBezTo>
                  <a:cubicBezTo>
                    <a:pt x="35" y="86"/>
                    <a:pt x="35" y="86"/>
                    <a:pt x="35" y="86"/>
                  </a:cubicBezTo>
                  <a:cubicBezTo>
                    <a:pt x="36" y="89"/>
                    <a:pt x="38" y="91"/>
                    <a:pt x="42" y="91"/>
                  </a:cubicBezTo>
                  <a:cubicBezTo>
                    <a:pt x="48" y="91"/>
                    <a:pt x="48" y="91"/>
                    <a:pt x="48" y="91"/>
                  </a:cubicBezTo>
                  <a:cubicBezTo>
                    <a:pt x="51" y="91"/>
                    <a:pt x="54" y="89"/>
                    <a:pt x="54" y="86"/>
                  </a:cubicBezTo>
                  <a:cubicBezTo>
                    <a:pt x="55" y="81"/>
                    <a:pt x="55" y="81"/>
                    <a:pt x="55" y="81"/>
                  </a:cubicBezTo>
                  <a:cubicBezTo>
                    <a:pt x="58" y="80"/>
                    <a:pt x="61" y="79"/>
                    <a:pt x="64" y="78"/>
                  </a:cubicBezTo>
                  <a:cubicBezTo>
                    <a:pt x="67" y="81"/>
                    <a:pt x="67" y="81"/>
                    <a:pt x="67" y="81"/>
                  </a:cubicBezTo>
                  <a:cubicBezTo>
                    <a:pt x="70" y="83"/>
                    <a:pt x="73" y="82"/>
                    <a:pt x="75" y="80"/>
                  </a:cubicBezTo>
                  <a:cubicBezTo>
                    <a:pt x="80" y="76"/>
                    <a:pt x="80" y="76"/>
                    <a:pt x="80" y="76"/>
                  </a:cubicBezTo>
                  <a:cubicBezTo>
                    <a:pt x="82" y="74"/>
                    <a:pt x="82" y="70"/>
                    <a:pt x="80" y="68"/>
                  </a:cubicBezTo>
                  <a:cubicBezTo>
                    <a:pt x="78" y="64"/>
                    <a:pt x="78" y="64"/>
                    <a:pt x="78" y="64"/>
                  </a:cubicBezTo>
                  <a:cubicBezTo>
                    <a:pt x="79" y="61"/>
                    <a:pt x="81" y="58"/>
                    <a:pt x="81" y="55"/>
                  </a:cubicBezTo>
                  <a:cubicBezTo>
                    <a:pt x="86" y="55"/>
                    <a:pt x="86" y="55"/>
                    <a:pt x="86" y="55"/>
                  </a:cubicBezTo>
                  <a:cubicBezTo>
                    <a:pt x="89" y="55"/>
                    <a:pt x="91" y="52"/>
                    <a:pt x="91" y="49"/>
                  </a:cubicBezTo>
                  <a:cubicBezTo>
                    <a:pt x="91" y="43"/>
                    <a:pt x="91" y="43"/>
                    <a:pt x="91" y="43"/>
                  </a:cubicBezTo>
                  <a:cubicBezTo>
                    <a:pt x="91" y="39"/>
                    <a:pt x="89" y="37"/>
                    <a:pt x="86" y="36"/>
                  </a:cubicBezTo>
                  <a:cubicBezTo>
                    <a:pt x="82" y="36"/>
                    <a:pt x="82" y="36"/>
                    <a:pt x="82" y="36"/>
                  </a:cubicBezTo>
                  <a:cubicBezTo>
                    <a:pt x="81" y="33"/>
                    <a:pt x="80" y="30"/>
                    <a:pt x="78" y="27"/>
                  </a:cubicBezTo>
                  <a:cubicBezTo>
                    <a:pt x="81" y="24"/>
                    <a:pt x="81" y="24"/>
                    <a:pt x="81" y="24"/>
                  </a:cubicBezTo>
                  <a:cubicBezTo>
                    <a:pt x="83" y="22"/>
                    <a:pt x="83" y="18"/>
                    <a:pt x="81" y="16"/>
                  </a:cubicBezTo>
                  <a:cubicBezTo>
                    <a:pt x="76" y="11"/>
                    <a:pt x="76" y="11"/>
                    <a:pt x="76" y="11"/>
                  </a:cubicBezTo>
                  <a:cubicBezTo>
                    <a:pt x="74" y="9"/>
                    <a:pt x="70" y="9"/>
                    <a:pt x="68" y="11"/>
                  </a:cubicBezTo>
                  <a:cubicBezTo>
                    <a:pt x="65" y="13"/>
                    <a:pt x="65" y="13"/>
                    <a:pt x="65" y="13"/>
                  </a:cubicBezTo>
                  <a:cubicBezTo>
                    <a:pt x="62" y="11"/>
                    <a:pt x="59" y="10"/>
                    <a:pt x="56" y="9"/>
                  </a:cubicBezTo>
                  <a:cubicBezTo>
                    <a:pt x="55" y="5"/>
                    <a:pt x="55" y="5"/>
                    <a:pt x="55" y="5"/>
                  </a:cubicBezTo>
                  <a:cubicBezTo>
                    <a:pt x="55" y="2"/>
                    <a:pt x="52" y="0"/>
                    <a:pt x="49" y="0"/>
                  </a:cubicBezTo>
                  <a:cubicBezTo>
                    <a:pt x="43" y="0"/>
                    <a:pt x="43" y="0"/>
                    <a:pt x="43" y="0"/>
                  </a:cubicBezTo>
                  <a:cubicBezTo>
                    <a:pt x="43" y="0"/>
                    <a:pt x="41" y="0"/>
                    <a:pt x="37" y="0"/>
                  </a:cubicBezTo>
                  <a:cubicBezTo>
                    <a:pt x="38" y="5"/>
                    <a:pt x="36" y="9"/>
                    <a:pt x="36" y="9"/>
                  </a:cubicBezTo>
                  <a:close/>
                  <a:moveTo>
                    <a:pt x="46" y="29"/>
                  </a:moveTo>
                  <a:cubicBezTo>
                    <a:pt x="56" y="29"/>
                    <a:pt x="64" y="38"/>
                    <a:pt x="62" y="48"/>
                  </a:cubicBezTo>
                  <a:cubicBezTo>
                    <a:pt x="60" y="55"/>
                    <a:pt x="55" y="60"/>
                    <a:pt x="49" y="61"/>
                  </a:cubicBezTo>
                  <a:cubicBezTo>
                    <a:pt x="38" y="63"/>
                    <a:pt x="29" y="55"/>
                    <a:pt x="29" y="45"/>
                  </a:cubicBezTo>
                  <a:cubicBezTo>
                    <a:pt x="29" y="36"/>
                    <a:pt x="37" y="29"/>
                    <a:pt x="46" y="29"/>
                  </a:cubicBezTo>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90" name="Group 89">
            <a:extLst>
              <a:ext uri="{FF2B5EF4-FFF2-40B4-BE49-F238E27FC236}">
                <a16:creationId xmlns:a16="http://schemas.microsoft.com/office/drawing/2014/main" id="{F9F7DA3E-04F0-D72A-FBC4-A4D4AA644F34}"/>
              </a:ext>
            </a:extLst>
          </p:cNvPr>
          <p:cNvGrpSpPr>
            <a:grpSpLocks noChangeAspect="1"/>
          </p:cNvGrpSpPr>
          <p:nvPr/>
        </p:nvGrpSpPr>
        <p:grpSpPr>
          <a:xfrm>
            <a:off x="6565767" y="1655427"/>
            <a:ext cx="674784" cy="633600"/>
            <a:chOff x="4446800" y="-730041"/>
            <a:chExt cx="1685454" cy="1582586"/>
          </a:xfrm>
        </p:grpSpPr>
        <p:sp>
          <p:nvSpPr>
            <p:cNvPr id="91" name="Freeform 93">
              <a:extLst>
                <a:ext uri="{FF2B5EF4-FFF2-40B4-BE49-F238E27FC236}">
                  <a16:creationId xmlns:a16="http://schemas.microsoft.com/office/drawing/2014/main" id="{9FBB4E5E-3047-C7C6-9E66-BD0919F79117}"/>
                </a:ext>
              </a:extLst>
            </p:cNvPr>
            <p:cNvSpPr>
              <a:spLocks/>
            </p:cNvSpPr>
            <p:nvPr/>
          </p:nvSpPr>
          <p:spPr bwMode="auto">
            <a:xfrm>
              <a:off x="4446800" y="-730041"/>
              <a:ext cx="1685454" cy="1582586"/>
            </a:xfrm>
            <a:custGeom>
              <a:avLst/>
              <a:gdLst>
                <a:gd name="T0" fmla="*/ 43 w 300"/>
                <a:gd name="T1" fmla="*/ 219 h 281"/>
                <a:gd name="T2" fmla="*/ 72 w 300"/>
                <a:gd name="T3" fmla="*/ 42 h 281"/>
                <a:gd name="T4" fmla="*/ 257 w 300"/>
                <a:gd name="T5" fmla="*/ 68 h 281"/>
                <a:gd name="T6" fmla="*/ 223 w 300"/>
                <a:gd name="T7" fmla="*/ 239 h 281"/>
                <a:gd name="T8" fmla="*/ 43 w 300"/>
                <a:gd name="T9" fmla="*/ 219 h 281"/>
              </a:gdLst>
              <a:ahLst/>
              <a:cxnLst>
                <a:cxn ang="0">
                  <a:pos x="T0" y="T1"/>
                </a:cxn>
                <a:cxn ang="0">
                  <a:pos x="T2" y="T3"/>
                </a:cxn>
                <a:cxn ang="0">
                  <a:pos x="T4" y="T5"/>
                </a:cxn>
                <a:cxn ang="0">
                  <a:pos x="T6" y="T7"/>
                </a:cxn>
                <a:cxn ang="0">
                  <a:pos x="T8" y="T9"/>
                </a:cxn>
              </a:cxnLst>
              <a:rect l="0" t="0" r="r" b="b"/>
              <a:pathLst>
                <a:path w="300" h="281">
                  <a:moveTo>
                    <a:pt x="43" y="219"/>
                  </a:moveTo>
                  <a:cubicBezTo>
                    <a:pt x="0" y="163"/>
                    <a:pt x="13" y="84"/>
                    <a:pt x="72" y="42"/>
                  </a:cubicBezTo>
                  <a:cubicBezTo>
                    <a:pt x="131" y="0"/>
                    <a:pt x="214" y="12"/>
                    <a:pt x="257" y="68"/>
                  </a:cubicBezTo>
                  <a:cubicBezTo>
                    <a:pt x="300" y="124"/>
                    <a:pt x="282" y="197"/>
                    <a:pt x="223" y="239"/>
                  </a:cubicBezTo>
                  <a:cubicBezTo>
                    <a:pt x="164" y="281"/>
                    <a:pt x="86" y="276"/>
                    <a:pt x="43" y="219"/>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GB"/>
            </a:p>
          </p:txBody>
        </p:sp>
        <p:grpSp>
          <p:nvGrpSpPr>
            <p:cNvPr id="92" name="Group 91">
              <a:extLst>
                <a:ext uri="{FF2B5EF4-FFF2-40B4-BE49-F238E27FC236}">
                  <a16:creationId xmlns:a16="http://schemas.microsoft.com/office/drawing/2014/main" id="{EAED7683-C60B-4199-DA14-14A71BD69B65}"/>
                </a:ext>
              </a:extLst>
            </p:cNvPr>
            <p:cNvGrpSpPr/>
            <p:nvPr/>
          </p:nvGrpSpPr>
          <p:grpSpPr>
            <a:xfrm>
              <a:off x="4963778" y="-381872"/>
              <a:ext cx="859871" cy="975930"/>
              <a:chOff x="4963778" y="-381872"/>
              <a:chExt cx="859871" cy="975930"/>
            </a:xfrm>
          </p:grpSpPr>
          <p:sp>
            <p:nvSpPr>
              <p:cNvPr id="93" name="Freeform 95">
                <a:extLst>
                  <a:ext uri="{FF2B5EF4-FFF2-40B4-BE49-F238E27FC236}">
                    <a16:creationId xmlns:a16="http://schemas.microsoft.com/office/drawing/2014/main" id="{95B7D42C-19E2-68AF-8215-46611BABF290}"/>
                  </a:ext>
                </a:extLst>
              </p:cNvPr>
              <p:cNvSpPr>
                <a:spLocks/>
              </p:cNvSpPr>
              <p:nvPr/>
            </p:nvSpPr>
            <p:spPr bwMode="auto">
              <a:xfrm>
                <a:off x="4963778" y="-381872"/>
                <a:ext cx="590832" cy="873061"/>
              </a:xfrm>
              <a:custGeom>
                <a:avLst/>
                <a:gdLst>
                  <a:gd name="T0" fmla="*/ 105 w 105"/>
                  <a:gd name="T1" fmla="*/ 149 h 155"/>
                  <a:gd name="T2" fmla="*/ 0 w 105"/>
                  <a:gd name="T3" fmla="*/ 149 h 155"/>
                  <a:gd name="T4" fmla="*/ 0 w 105"/>
                  <a:gd name="T5" fmla="*/ 0 h 155"/>
                  <a:gd name="T6" fmla="*/ 105 w 105"/>
                  <a:gd name="T7" fmla="*/ 0 h 155"/>
                  <a:gd name="T8" fmla="*/ 105 w 105"/>
                  <a:gd name="T9" fmla="*/ 149 h 155"/>
                </a:gdLst>
                <a:ahLst/>
                <a:cxnLst>
                  <a:cxn ang="0">
                    <a:pos x="T0" y="T1"/>
                  </a:cxn>
                  <a:cxn ang="0">
                    <a:pos x="T2" y="T3"/>
                  </a:cxn>
                  <a:cxn ang="0">
                    <a:pos x="T4" y="T5"/>
                  </a:cxn>
                  <a:cxn ang="0">
                    <a:pos x="T6" y="T7"/>
                  </a:cxn>
                  <a:cxn ang="0">
                    <a:pos x="T8" y="T9"/>
                  </a:cxn>
                </a:cxnLst>
                <a:rect l="0" t="0" r="r" b="b"/>
                <a:pathLst>
                  <a:path w="105" h="155">
                    <a:moveTo>
                      <a:pt x="105" y="149"/>
                    </a:moveTo>
                    <a:cubicBezTo>
                      <a:pt x="101" y="155"/>
                      <a:pt x="7" y="146"/>
                      <a:pt x="0" y="149"/>
                    </a:cubicBezTo>
                    <a:cubicBezTo>
                      <a:pt x="0" y="125"/>
                      <a:pt x="0" y="0"/>
                      <a:pt x="0" y="0"/>
                    </a:cubicBezTo>
                    <a:cubicBezTo>
                      <a:pt x="105" y="0"/>
                      <a:pt x="105" y="0"/>
                      <a:pt x="105" y="0"/>
                    </a:cubicBezTo>
                    <a:cubicBezTo>
                      <a:pt x="105" y="0"/>
                      <a:pt x="105" y="122"/>
                      <a:pt x="105"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98">
                <a:extLst>
                  <a:ext uri="{FF2B5EF4-FFF2-40B4-BE49-F238E27FC236}">
                    <a16:creationId xmlns:a16="http://schemas.microsoft.com/office/drawing/2014/main" id="{2D4E3777-07DA-E456-110A-17EB76AAD88B}"/>
                  </a:ext>
                </a:extLst>
              </p:cNvPr>
              <p:cNvSpPr>
                <a:spLocks/>
              </p:cNvSpPr>
              <p:nvPr/>
            </p:nvSpPr>
            <p:spPr bwMode="auto">
              <a:xfrm>
                <a:off x="5211716" y="137745"/>
                <a:ext cx="611933" cy="456313"/>
              </a:xfrm>
              <a:custGeom>
                <a:avLst/>
                <a:gdLst>
                  <a:gd name="T0" fmla="*/ 39 w 109"/>
                  <a:gd name="T1" fmla="*/ 81 h 81"/>
                  <a:gd name="T2" fmla="*/ 34 w 109"/>
                  <a:gd name="T3" fmla="*/ 74 h 81"/>
                  <a:gd name="T4" fmla="*/ 3 w 109"/>
                  <a:gd name="T5" fmla="*/ 47 h 81"/>
                  <a:gd name="T6" fmla="*/ 2 w 109"/>
                  <a:gd name="T7" fmla="*/ 38 h 81"/>
                  <a:gd name="T8" fmla="*/ 11 w 109"/>
                  <a:gd name="T9" fmla="*/ 37 h 81"/>
                  <a:gd name="T10" fmla="*/ 38 w 109"/>
                  <a:gd name="T11" fmla="*/ 60 h 81"/>
                  <a:gd name="T12" fmla="*/ 99 w 109"/>
                  <a:gd name="T13" fmla="*/ 2 h 81"/>
                  <a:gd name="T14" fmla="*/ 108 w 109"/>
                  <a:gd name="T15" fmla="*/ 4 h 81"/>
                  <a:gd name="T16" fmla="*/ 105 w 109"/>
                  <a:gd name="T17" fmla="*/ 13 h 81"/>
                  <a:gd name="T18" fmla="*/ 44 w 109"/>
                  <a:gd name="T19" fmla="*/ 74 h 81"/>
                  <a:gd name="T20" fmla="*/ 39 w 109"/>
                  <a:gd name="T21"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81">
                    <a:moveTo>
                      <a:pt x="39" y="81"/>
                    </a:moveTo>
                    <a:cubicBezTo>
                      <a:pt x="34" y="74"/>
                      <a:pt x="34" y="74"/>
                      <a:pt x="34" y="74"/>
                    </a:cubicBezTo>
                    <a:cubicBezTo>
                      <a:pt x="26" y="65"/>
                      <a:pt x="4" y="47"/>
                      <a:pt x="3" y="47"/>
                    </a:cubicBezTo>
                    <a:cubicBezTo>
                      <a:pt x="1" y="45"/>
                      <a:pt x="0" y="41"/>
                      <a:pt x="2" y="38"/>
                    </a:cubicBezTo>
                    <a:cubicBezTo>
                      <a:pt x="4" y="35"/>
                      <a:pt x="9" y="35"/>
                      <a:pt x="11" y="37"/>
                    </a:cubicBezTo>
                    <a:cubicBezTo>
                      <a:pt x="12" y="38"/>
                      <a:pt x="28" y="50"/>
                      <a:pt x="38" y="60"/>
                    </a:cubicBezTo>
                    <a:cubicBezTo>
                      <a:pt x="50" y="43"/>
                      <a:pt x="72" y="17"/>
                      <a:pt x="99" y="2"/>
                    </a:cubicBezTo>
                    <a:cubicBezTo>
                      <a:pt x="102" y="0"/>
                      <a:pt x="106" y="1"/>
                      <a:pt x="108" y="4"/>
                    </a:cubicBezTo>
                    <a:cubicBezTo>
                      <a:pt x="109" y="7"/>
                      <a:pt x="108" y="11"/>
                      <a:pt x="105" y="13"/>
                    </a:cubicBezTo>
                    <a:cubicBezTo>
                      <a:pt x="77" y="29"/>
                      <a:pt x="55" y="58"/>
                      <a:pt x="44" y="74"/>
                    </a:cubicBezTo>
                    <a:lnTo>
                      <a:pt x="39" y="81"/>
                    </a:lnTo>
                    <a:close/>
                  </a:path>
                </a:pathLst>
              </a:custGeom>
              <a:solidFill>
                <a:schemeClr val="bg1"/>
              </a:solidFill>
              <a:ln w="12700">
                <a:solidFill>
                  <a:schemeClr val="accent3"/>
                </a:solid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95" name="Group 94">
                <a:extLst>
                  <a:ext uri="{FF2B5EF4-FFF2-40B4-BE49-F238E27FC236}">
                    <a16:creationId xmlns:a16="http://schemas.microsoft.com/office/drawing/2014/main" id="{31E1A335-0239-ED50-333B-14372169053B}"/>
                  </a:ext>
                </a:extLst>
              </p:cNvPr>
              <p:cNvGrpSpPr/>
              <p:nvPr/>
            </p:nvGrpSpPr>
            <p:grpSpPr>
              <a:xfrm>
                <a:off x="5143138" y="-155034"/>
                <a:ext cx="269039" cy="353444"/>
                <a:chOff x="5143138" y="-155034"/>
                <a:chExt cx="269039" cy="353444"/>
              </a:xfrm>
            </p:grpSpPr>
            <p:sp>
              <p:nvSpPr>
                <p:cNvPr id="96" name="Freeform 100">
                  <a:extLst>
                    <a:ext uri="{FF2B5EF4-FFF2-40B4-BE49-F238E27FC236}">
                      <a16:creationId xmlns:a16="http://schemas.microsoft.com/office/drawing/2014/main" id="{6D0CC218-0DDA-DA6D-0261-EB8AA001F98A}"/>
                    </a:ext>
                  </a:extLst>
                </p:cNvPr>
                <p:cNvSpPr>
                  <a:spLocks/>
                </p:cNvSpPr>
                <p:nvPr/>
              </p:nvSpPr>
              <p:spPr bwMode="auto">
                <a:xfrm>
                  <a:off x="5143138" y="-155034"/>
                  <a:ext cx="269039" cy="10551"/>
                </a:xfrm>
                <a:custGeom>
                  <a:avLst/>
                  <a:gdLst>
                    <a:gd name="T0" fmla="*/ 48 w 48"/>
                    <a:gd name="T1" fmla="*/ 2 h 2"/>
                    <a:gd name="T2" fmla="*/ 1 w 48"/>
                    <a:gd name="T3" fmla="*/ 2 h 2"/>
                    <a:gd name="T4" fmla="*/ 0 w 48"/>
                    <a:gd name="T5" fmla="*/ 1 h 2"/>
                    <a:gd name="T6" fmla="*/ 1 w 48"/>
                    <a:gd name="T7" fmla="*/ 0 h 2"/>
                    <a:gd name="T8" fmla="*/ 48 w 48"/>
                    <a:gd name="T9" fmla="*/ 0 h 2"/>
                    <a:gd name="T10" fmla="*/ 48 w 48"/>
                    <a:gd name="T11" fmla="*/ 1 h 2"/>
                    <a:gd name="T12" fmla="*/ 48 w 4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8" h="2">
                      <a:moveTo>
                        <a:pt x="48" y="2"/>
                      </a:moveTo>
                      <a:cubicBezTo>
                        <a:pt x="1" y="2"/>
                        <a:pt x="1" y="2"/>
                        <a:pt x="1" y="2"/>
                      </a:cubicBezTo>
                      <a:cubicBezTo>
                        <a:pt x="0" y="2"/>
                        <a:pt x="0" y="1"/>
                        <a:pt x="0" y="1"/>
                      </a:cubicBezTo>
                      <a:cubicBezTo>
                        <a:pt x="0" y="0"/>
                        <a:pt x="0" y="0"/>
                        <a:pt x="1" y="0"/>
                      </a:cubicBezTo>
                      <a:cubicBezTo>
                        <a:pt x="48" y="0"/>
                        <a:pt x="48" y="0"/>
                        <a:pt x="48" y="0"/>
                      </a:cubicBezTo>
                      <a:cubicBezTo>
                        <a:pt x="48" y="0"/>
                        <a:pt x="48" y="0"/>
                        <a:pt x="48" y="1"/>
                      </a:cubicBezTo>
                      <a:cubicBezTo>
                        <a:pt x="48" y="1"/>
                        <a:pt x="48" y="2"/>
                        <a:pt x="48" y="2"/>
                      </a:cubicBezTo>
                      <a:close/>
                    </a:path>
                  </a:pathLst>
                </a:custGeom>
                <a:solidFill>
                  <a:srgbClr val="300B48"/>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7" name="Freeform 102">
                  <a:extLst>
                    <a:ext uri="{FF2B5EF4-FFF2-40B4-BE49-F238E27FC236}">
                      <a16:creationId xmlns:a16="http://schemas.microsoft.com/office/drawing/2014/main" id="{04D9D693-C4CB-71A2-0647-77CCB4BD662F}"/>
                    </a:ext>
                  </a:extLst>
                </p:cNvPr>
                <p:cNvSpPr>
                  <a:spLocks/>
                </p:cNvSpPr>
                <p:nvPr/>
              </p:nvSpPr>
              <p:spPr bwMode="auto">
                <a:xfrm>
                  <a:off x="5143138" y="-44253"/>
                  <a:ext cx="269039" cy="13189"/>
                </a:xfrm>
                <a:custGeom>
                  <a:avLst/>
                  <a:gdLst>
                    <a:gd name="T0" fmla="*/ 48 w 48"/>
                    <a:gd name="T1" fmla="*/ 2 h 2"/>
                    <a:gd name="T2" fmla="*/ 1 w 48"/>
                    <a:gd name="T3" fmla="*/ 2 h 2"/>
                    <a:gd name="T4" fmla="*/ 0 w 48"/>
                    <a:gd name="T5" fmla="*/ 1 h 2"/>
                    <a:gd name="T6" fmla="*/ 1 w 48"/>
                    <a:gd name="T7" fmla="*/ 0 h 2"/>
                    <a:gd name="T8" fmla="*/ 48 w 48"/>
                    <a:gd name="T9" fmla="*/ 0 h 2"/>
                    <a:gd name="T10" fmla="*/ 48 w 48"/>
                    <a:gd name="T11" fmla="*/ 1 h 2"/>
                    <a:gd name="T12" fmla="*/ 48 w 4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8" h="2">
                      <a:moveTo>
                        <a:pt x="48" y="2"/>
                      </a:moveTo>
                      <a:cubicBezTo>
                        <a:pt x="1" y="2"/>
                        <a:pt x="1" y="2"/>
                        <a:pt x="1" y="2"/>
                      </a:cubicBezTo>
                      <a:cubicBezTo>
                        <a:pt x="0" y="2"/>
                        <a:pt x="0" y="2"/>
                        <a:pt x="0" y="1"/>
                      </a:cubicBezTo>
                      <a:cubicBezTo>
                        <a:pt x="0" y="1"/>
                        <a:pt x="0" y="0"/>
                        <a:pt x="1" y="0"/>
                      </a:cubicBezTo>
                      <a:cubicBezTo>
                        <a:pt x="48" y="0"/>
                        <a:pt x="48" y="0"/>
                        <a:pt x="48" y="0"/>
                      </a:cubicBezTo>
                      <a:cubicBezTo>
                        <a:pt x="48" y="0"/>
                        <a:pt x="48" y="1"/>
                        <a:pt x="48" y="1"/>
                      </a:cubicBezTo>
                      <a:cubicBezTo>
                        <a:pt x="48" y="2"/>
                        <a:pt x="48" y="2"/>
                        <a:pt x="48" y="2"/>
                      </a:cubicBezTo>
                      <a:close/>
                    </a:path>
                  </a:pathLst>
                </a:custGeom>
                <a:solidFill>
                  <a:srgbClr val="300B48"/>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8" name="Freeform 104">
                  <a:extLst>
                    <a:ext uri="{FF2B5EF4-FFF2-40B4-BE49-F238E27FC236}">
                      <a16:creationId xmlns:a16="http://schemas.microsoft.com/office/drawing/2014/main" id="{0B63BED1-9FD3-4EBB-B975-7E85438576CD}"/>
                    </a:ext>
                  </a:extLst>
                </p:cNvPr>
                <p:cNvSpPr>
                  <a:spLocks/>
                </p:cNvSpPr>
                <p:nvPr/>
              </p:nvSpPr>
              <p:spPr bwMode="auto">
                <a:xfrm>
                  <a:off x="5143138" y="74441"/>
                  <a:ext cx="269039" cy="13189"/>
                </a:xfrm>
                <a:custGeom>
                  <a:avLst/>
                  <a:gdLst>
                    <a:gd name="T0" fmla="*/ 48 w 48"/>
                    <a:gd name="T1" fmla="*/ 2 h 2"/>
                    <a:gd name="T2" fmla="*/ 1 w 48"/>
                    <a:gd name="T3" fmla="*/ 2 h 2"/>
                    <a:gd name="T4" fmla="*/ 0 w 48"/>
                    <a:gd name="T5" fmla="*/ 1 h 2"/>
                    <a:gd name="T6" fmla="*/ 1 w 48"/>
                    <a:gd name="T7" fmla="*/ 0 h 2"/>
                    <a:gd name="T8" fmla="*/ 48 w 48"/>
                    <a:gd name="T9" fmla="*/ 0 h 2"/>
                    <a:gd name="T10" fmla="*/ 48 w 48"/>
                    <a:gd name="T11" fmla="*/ 1 h 2"/>
                    <a:gd name="T12" fmla="*/ 48 w 4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8" h="2">
                      <a:moveTo>
                        <a:pt x="48" y="2"/>
                      </a:moveTo>
                      <a:cubicBezTo>
                        <a:pt x="1" y="2"/>
                        <a:pt x="1" y="2"/>
                        <a:pt x="1" y="2"/>
                      </a:cubicBezTo>
                      <a:cubicBezTo>
                        <a:pt x="0" y="2"/>
                        <a:pt x="0" y="1"/>
                        <a:pt x="0" y="1"/>
                      </a:cubicBezTo>
                      <a:cubicBezTo>
                        <a:pt x="0" y="0"/>
                        <a:pt x="0" y="0"/>
                        <a:pt x="1" y="0"/>
                      </a:cubicBezTo>
                      <a:cubicBezTo>
                        <a:pt x="48" y="0"/>
                        <a:pt x="48" y="0"/>
                        <a:pt x="48" y="0"/>
                      </a:cubicBezTo>
                      <a:cubicBezTo>
                        <a:pt x="48" y="0"/>
                        <a:pt x="48" y="0"/>
                        <a:pt x="48" y="1"/>
                      </a:cubicBezTo>
                      <a:cubicBezTo>
                        <a:pt x="48" y="1"/>
                        <a:pt x="48" y="2"/>
                        <a:pt x="48" y="2"/>
                      </a:cubicBezTo>
                      <a:close/>
                    </a:path>
                  </a:pathLst>
                </a:custGeom>
                <a:solidFill>
                  <a:srgbClr val="300B48"/>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9" name="Freeform 106">
                  <a:extLst>
                    <a:ext uri="{FF2B5EF4-FFF2-40B4-BE49-F238E27FC236}">
                      <a16:creationId xmlns:a16="http://schemas.microsoft.com/office/drawing/2014/main" id="{A83BC643-193E-FC97-4718-D32F36E79D1E}"/>
                    </a:ext>
                  </a:extLst>
                </p:cNvPr>
                <p:cNvSpPr>
                  <a:spLocks/>
                </p:cNvSpPr>
                <p:nvPr/>
              </p:nvSpPr>
              <p:spPr bwMode="auto">
                <a:xfrm>
                  <a:off x="5143138" y="187859"/>
                  <a:ext cx="269039" cy="10551"/>
                </a:xfrm>
                <a:custGeom>
                  <a:avLst/>
                  <a:gdLst>
                    <a:gd name="T0" fmla="*/ 48 w 48"/>
                    <a:gd name="T1" fmla="*/ 2 h 2"/>
                    <a:gd name="T2" fmla="*/ 1 w 48"/>
                    <a:gd name="T3" fmla="*/ 2 h 2"/>
                    <a:gd name="T4" fmla="*/ 0 w 48"/>
                    <a:gd name="T5" fmla="*/ 1 h 2"/>
                    <a:gd name="T6" fmla="*/ 1 w 48"/>
                    <a:gd name="T7" fmla="*/ 0 h 2"/>
                    <a:gd name="T8" fmla="*/ 48 w 48"/>
                    <a:gd name="T9" fmla="*/ 0 h 2"/>
                    <a:gd name="T10" fmla="*/ 48 w 48"/>
                    <a:gd name="T11" fmla="*/ 1 h 2"/>
                    <a:gd name="T12" fmla="*/ 48 w 4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8" h="2">
                      <a:moveTo>
                        <a:pt x="48" y="2"/>
                      </a:moveTo>
                      <a:cubicBezTo>
                        <a:pt x="1" y="2"/>
                        <a:pt x="1" y="2"/>
                        <a:pt x="1" y="2"/>
                      </a:cubicBezTo>
                      <a:cubicBezTo>
                        <a:pt x="0" y="2"/>
                        <a:pt x="0" y="1"/>
                        <a:pt x="0" y="1"/>
                      </a:cubicBezTo>
                      <a:cubicBezTo>
                        <a:pt x="0" y="0"/>
                        <a:pt x="0" y="0"/>
                        <a:pt x="1" y="0"/>
                      </a:cubicBezTo>
                      <a:cubicBezTo>
                        <a:pt x="48" y="0"/>
                        <a:pt x="48" y="0"/>
                        <a:pt x="48" y="0"/>
                      </a:cubicBezTo>
                      <a:cubicBezTo>
                        <a:pt x="48" y="0"/>
                        <a:pt x="48" y="0"/>
                        <a:pt x="48" y="1"/>
                      </a:cubicBezTo>
                      <a:cubicBezTo>
                        <a:pt x="48" y="1"/>
                        <a:pt x="48" y="2"/>
                        <a:pt x="48" y="2"/>
                      </a:cubicBezTo>
                      <a:close/>
                    </a:path>
                  </a:pathLst>
                </a:custGeom>
                <a:solidFill>
                  <a:srgbClr val="300B48"/>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grpSp>
      </p:grpSp>
      <p:grpSp>
        <p:nvGrpSpPr>
          <p:cNvPr id="100" name="Groupe 389">
            <a:extLst>
              <a:ext uri="{FF2B5EF4-FFF2-40B4-BE49-F238E27FC236}">
                <a16:creationId xmlns:a16="http://schemas.microsoft.com/office/drawing/2014/main" id="{34A03634-8D0C-28F8-3A67-D27E70B7E8FC}"/>
              </a:ext>
            </a:extLst>
          </p:cNvPr>
          <p:cNvGrpSpPr>
            <a:grpSpLocks noChangeAspect="1"/>
          </p:cNvGrpSpPr>
          <p:nvPr/>
        </p:nvGrpSpPr>
        <p:grpSpPr>
          <a:xfrm>
            <a:off x="6967745" y="3901999"/>
            <a:ext cx="676827" cy="633600"/>
            <a:chOff x="6848476" y="504826"/>
            <a:chExt cx="869950" cy="814388"/>
          </a:xfrm>
        </p:grpSpPr>
        <p:sp>
          <p:nvSpPr>
            <p:cNvPr id="101" name="Freeform 94">
              <a:extLst>
                <a:ext uri="{FF2B5EF4-FFF2-40B4-BE49-F238E27FC236}">
                  <a16:creationId xmlns:a16="http://schemas.microsoft.com/office/drawing/2014/main" id="{C2A1A626-47C5-EDCB-F80D-8AF944974B8B}"/>
                </a:ext>
              </a:extLst>
            </p:cNvPr>
            <p:cNvSpPr>
              <a:spLocks/>
            </p:cNvSpPr>
            <p:nvPr/>
          </p:nvSpPr>
          <p:spPr bwMode="auto">
            <a:xfrm>
              <a:off x="6848476" y="504826"/>
              <a:ext cx="869950" cy="814388"/>
            </a:xfrm>
            <a:custGeom>
              <a:avLst/>
              <a:gdLst>
                <a:gd name="T0" fmla="*/ 33 w 232"/>
                <a:gd name="T1" fmla="*/ 169 h 217"/>
                <a:gd name="T2" fmla="*/ 55 w 232"/>
                <a:gd name="T3" fmla="*/ 32 h 217"/>
                <a:gd name="T4" fmla="*/ 199 w 232"/>
                <a:gd name="T5" fmla="*/ 52 h 217"/>
                <a:gd name="T6" fmla="*/ 173 w 232"/>
                <a:gd name="T7" fmla="*/ 184 h 217"/>
                <a:gd name="T8" fmla="*/ 33 w 232"/>
                <a:gd name="T9" fmla="*/ 169 h 217"/>
              </a:gdLst>
              <a:ahLst/>
              <a:cxnLst>
                <a:cxn ang="0">
                  <a:pos x="T0" y="T1"/>
                </a:cxn>
                <a:cxn ang="0">
                  <a:pos x="T2" y="T3"/>
                </a:cxn>
                <a:cxn ang="0">
                  <a:pos x="T4" y="T5"/>
                </a:cxn>
                <a:cxn ang="0">
                  <a:pos x="T6" y="T7"/>
                </a:cxn>
                <a:cxn ang="0">
                  <a:pos x="T8" y="T9"/>
                </a:cxn>
              </a:cxnLst>
              <a:rect l="0" t="0" r="r" b="b"/>
              <a:pathLst>
                <a:path w="232" h="217">
                  <a:moveTo>
                    <a:pt x="33" y="169"/>
                  </a:moveTo>
                  <a:cubicBezTo>
                    <a:pt x="0" y="126"/>
                    <a:pt x="10" y="64"/>
                    <a:pt x="55" y="32"/>
                  </a:cubicBezTo>
                  <a:cubicBezTo>
                    <a:pt x="101" y="0"/>
                    <a:pt x="165" y="9"/>
                    <a:pt x="199" y="52"/>
                  </a:cubicBezTo>
                  <a:cubicBezTo>
                    <a:pt x="232" y="96"/>
                    <a:pt x="218" y="152"/>
                    <a:pt x="173" y="184"/>
                  </a:cubicBezTo>
                  <a:cubicBezTo>
                    <a:pt x="127" y="217"/>
                    <a:pt x="67" y="213"/>
                    <a:pt x="33" y="169"/>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95">
              <a:extLst>
                <a:ext uri="{FF2B5EF4-FFF2-40B4-BE49-F238E27FC236}">
                  <a16:creationId xmlns:a16="http://schemas.microsoft.com/office/drawing/2014/main" id="{0ED51243-2290-65DE-359B-E2DE91046CA8}"/>
                </a:ext>
              </a:extLst>
            </p:cNvPr>
            <p:cNvSpPr>
              <a:spLocks/>
            </p:cNvSpPr>
            <p:nvPr/>
          </p:nvSpPr>
          <p:spPr bwMode="auto">
            <a:xfrm>
              <a:off x="7219951" y="942976"/>
              <a:ext cx="130175" cy="125413"/>
            </a:xfrm>
            <a:custGeom>
              <a:avLst/>
              <a:gdLst>
                <a:gd name="T0" fmla="*/ 30 w 35"/>
                <a:gd name="T1" fmla="*/ 0 h 33"/>
                <a:gd name="T2" fmla="*/ 5 w 35"/>
                <a:gd name="T3" fmla="*/ 1 h 33"/>
                <a:gd name="T4" fmla="*/ 0 w 35"/>
                <a:gd name="T5" fmla="*/ 7 h 33"/>
                <a:gd name="T6" fmla="*/ 0 w 35"/>
                <a:gd name="T7" fmla="*/ 9 h 33"/>
                <a:gd name="T8" fmla="*/ 0 w 35"/>
                <a:gd name="T9" fmla="*/ 32 h 33"/>
                <a:gd name="T10" fmla="*/ 30 w 35"/>
                <a:gd name="T11" fmla="*/ 32 h 33"/>
                <a:gd name="T12" fmla="*/ 35 w 35"/>
                <a:gd name="T13" fmla="*/ 27 h 33"/>
                <a:gd name="T14" fmla="*/ 35 w 35"/>
                <a:gd name="T15" fmla="*/ 5 h 33"/>
                <a:gd name="T16" fmla="*/ 30 w 35"/>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3">
                  <a:moveTo>
                    <a:pt x="30" y="0"/>
                  </a:moveTo>
                  <a:cubicBezTo>
                    <a:pt x="27" y="0"/>
                    <a:pt x="7" y="1"/>
                    <a:pt x="5" y="1"/>
                  </a:cubicBezTo>
                  <a:cubicBezTo>
                    <a:pt x="1" y="1"/>
                    <a:pt x="0" y="3"/>
                    <a:pt x="0" y="7"/>
                  </a:cubicBezTo>
                  <a:cubicBezTo>
                    <a:pt x="0" y="9"/>
                    <a:pt x="0" y="9"/>
                    <a:pt x="0" y="9"/>
                  </a:cubicBezTo>
                  <a:cubicBezTo>
                    <a:pt x="0" y="13"/>
                    <a:pt x="1" y="27"/>
                    <a:pt x="0" y="32"/>
                  </a:cubicBezTo>
                  <a:cubicBezTo>
                    <a:pt x="1" y="32"/>
                    <a:pt x="26" y="33"/>
                    <a:pt x="30" y="32"/>
                  </a:cubicBezTo>
                  <a:cubicBezTo>
                    <a:pt x="33" y="32"/>
                    <a:pt x="35" y="31"/>
                    <a:pt x="35" y="27"/>
                  </a:cubicBezTo>
                  <a:cubicBezTo>
                    <a:pt x="35" y="5"/>
                    <a:pt x="35" y="5"/>
                    <a:pt x="35" y="5"/>
                  </a:cubicBezTo>
                  <a:cubicBezTo>
                    <a:pt x="35" y="1"/>
                    <a:pt x="34" y="1"/>
                    <a:pt x="3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96">
              <a:extLst>
                <a:ext uri="{FF2B5EF4-FFF2-40B4-BE49-F238E27FC236}">
                  <a16:creationId xmlns:a16="http://schemas.microsoft.com/office/drawing/2014/main" id="{32CAEAB3-6092-F4A5-473C-0CF58934BD2C}"/>
                </a:ext>
              </a:extLst>
            </p:cNvPr>
            <p:cNvSpPr>
              <a:spLocks/>
            </p:cNvSpPr>
            <p:nvPr/>
          </p:nvSpPr>
          <p:spPr bwMode="auto">
            <a:xfrm>
              <a:off x="7156451" y="835026"/>
              <a:ext cx="258763" cy="79375"/>
            </a:xfrm>
            <a:custGeom>
              <a:avLst/>
              <a:gdLst>
                <a:gd name="T0" fmla="*/ 69 w 69"/>
                <a:gd name="T1" fmla="*/ 0 h 21"/>
                <a:gd name="T2" fmla="*/ 69 w 69"/>
                <a:gd name="T3" fmla="*/ 12 h 21"/>
                <a:gd name="T4" fmla="*/ 60 w 69"/>
                <a:gd name="T5" fmla="*/ 21 h 21"/>
                <a:gd name="T6" fmla="*/ 9 w 69"/>
                <a:gd name="T7" fmla="*/ 21 h 21"/>
                <a:gd name="T8" fmla="*/ 0 w 69"/>
                <a:gd name="T9" fmla="*/ 11 h 21"/>
                <a:gd name="T10" fmla="*/ 0 w 69"/>
                <a:gd name="T11" fmla="*/ 0 h 21"/>
                <a:gd name="T12" fmla="*/ 17 w 69"/>
                <a:gd name="T13" fmla="*/ 0 h 21"/>
                <a:gd name="T14" fmla="*/ 17 w 69"/>
                <a:gd name="T15" fmla="*/ 3 h 21"/>
                <a:gd name="T16" fmla="*/ 3 w 69"/>
                <a:gd name="T17" fmla="*/ 3 h 21"/>
                <a:gd name="T18" fmla="*/ 3 w 69"/>
                <a:gd name="T19" fmla="*/ 12 h 21"/>
                <a:gd name="T20" fmla="*/ 9 w 69"/>
                <a:gd name="T21" fmla="*/ 18 h 21"/>
                <a:gd name="T22" fmla="*/ 60 w 69"/>
                <a:gd name="T23" fmla="*/ 18 h 21"/>
                <a:gd name="T24" fmla="*/ 66 w 69"/>
                <a:gd name="T25" fmla="*/ 11 h 21"/>
                <a:gd name="T26" fmla="*/ 66 w 69"/>
                <a:gd name="T27" fmla="*/ 3 h 21"/>
                <a:gd name="T28" fmla="*/ 49 w 69"/>
                <a:gd name="T29" fmla="*/ 3 h 21"/>
                <a:gd name="T30" fmla="*/ 49 w 69"/>
                <a:gd name="T31" fmla="*/ 3 h 21"/>
                <a:gd name="T32" fmla="*/ 49 w 69"/>
                <a:gd name="T33" fmla="*/ 3 h 21"/>
                <a:gd name="T34" fmla="*/ 49 w 69"/>
                <a:gd name="T35" fmla="*/ 1 h 21"/>
                <a:gd name="T36" fmla="*/ 49 w 69"/>
                <a:gd name="T37" fmla="*/ 0 h 21"/>
                <a:gd name="T38" fmla="*/ 69 w 69"/>
                <a:gd name="T3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21">
                  <a:moveTo>
                    <a:pt x="69" y="0"/>
                  </a:moveTo>
                  <a:cubicBezTo>
                    <a:pt x="69" y="12"/>
                    <a:pt x="69" y="12"/>
                    <a:pt x="69" y="12"/>
                  </a:cubicBezTo>
                  <a:cubicBezTo>
                    <a:pt x="69" y="17"/>
                    <a:pt x="65" y="21"/>
                    <a:pt x="60" y="21"/>
                  </a:cubicBezTo>
                  <a:cubicBezTo>
                    <a:pt x="9" y="21"/>
                    <a:pt x="9" y="21"/>
                    <a:pt x="9" y="21"/>
                  </a:cubicBezTo>
                  <a:cubicBezTo>
                    <a:pt x="4" y="21"/>
                    <a:pt x="0" y="17"/>
                    <a:pt x="0" y="11"/>
                  </a:cubicBezTo>
                  <a:cubicBezTo>
                    <a:pt x="0" y="0"/>
                    <a:pt x="0" y="0"/>
                    <a:pt x="0" y="0"/>
                  </a:cubicBezTo>
                  <a:cubicBezTo>
                    <a:pt x="17" y="0"/>
                    <a:pt x="17" y="0"/>
                    <a:pt x="17" y="0"/>
                  </a:cubicBezTo>
                  <a:cubicBezTo>
                    <a:pt x="17" y="3"/>
                    <a:pt x="17" y="3"/>
                    <a:pt x="17" y="3"/>
                  </a:cubicBezTo>
                  <a:cubicBezTo>
                    <a:pt x="3" y="3"/>
                    <a:pt x="3" y="3"/>
                    <a:pt x="3" y="3"/>
                  </a:cubicBezTo>
                  <a:cubicBezTo>
                    <a:pt x="3" y="12"/>
                    <a:pt x="3" y="12"/>
                    <a:pt x="3" y="12"/>
                  </a:cubicBezTo>
                  <a:cubicBezTo>
                    <a:pt x="3" y="15"/>
                    <a:pt x="6" y="18"/>
                    <a:pt x="9" y="18"/>
                  </a:cubicBezTo>
                  <a:cubicBezTo>
                    <a:pt x="60" y="18"/>
                    <a:pt x="60" y="18"/>
                    <a:pt x="60" y="18"/>
                  </a:cubicBezTo>
                  <a:cubicBezTo>
                    <a:pt x="63" y="18"/>
                    <a:pt x="66" y="15"/>
                    <a:pt x="66" y="11"/>
                  </a:cubicBezTo>
                  <a:cubicBezTo>
                    <a:pt x="66" y="3"/>
                    <a:pt x="66" y="3"/>
                    <a:pt x="66" y="3"/>
                  </a:cubicBezTo>
                  <a:cubicBezTo>
                    <a:pt x="49" y="3"/>
                    <a:pt x="49" y="3"/>
                    <a:pt x="49" y="3"/>
                  </a:cubicBezTo>
                  <a:cubicBezTo>
                    <a:pt x="49" y="3"/>
                    <a:pt x="49" y="3"/>
                    <a:pt x="49" y="3"/>
                  </a:cubicBezTo>
                  <a:cubicBezTo>
                    <a:pt x="49" y="3"/>
                    <a:pt x="49" y="3"/>
                    <a:pt x="49" y="3"/>
                  </a:cubicBezTo>
                  <a:cubicBezTo>
                    <a:pt x="49" y="1"/>
                    <a:pt x="49" y="1"/>
                    <a:pt x="49" y="1"/>
                  </a:cubicBezTo>
                  <a:cubicBezTo>
                    <a:pt x="49" y="1"/>
                    <a:pt x="49" y="1"/>
                    <a:pt x="49" y="0"/>
                  </a:cubicBezTo>
                  <a:lnTo>
                    <a:pt x="6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97">
              <a:extLst>
                <a:ext uri="{FF2B5EF4-FFF2-40B4-BE49-F238E27FC236}">
                  <a16:creationId xmlns:a16="http://schemas.microsoft.com/office/drawing/2014/main" id="{BAFABE76-4D5D-7939-5278-EF129C9FEBE9}"/>
                </a:ext>
              </a:extLst>
            </p:cNvPr>
            <p:cNvSpPr>
              <a:spLocks/>
            </p:cNvSpPr>
            <p:nvPr/>
          </p:nvSpPr>
          <p:spPr bwMode="auto">
            <a:xfrm>
              <a:off x="7159626" y="838201"/>
              <a:ext cx="255588" cy="71438"/>
            </a:xfrm>
            <a:custGeom>
              <a:avLst/>
              <a:gdLst>
                <a:gd name="T0" fmla="*/ 68 w 68"/>
                <a:gd name="T1" fmla="*/ 0 h 19"/>
                <a:gd name="T2" fmla="*/ 68 w 68"/>
                <a:gd name="T3" fmla="*/ 10 h 19"/>
                <a:gd name="T4" fmla="*/ 59 w 68"/>
                <a:gd name="T5" fmla="*/ 19 h 19"/>
                <a:gd name="T6" fmla="*/ 8 w 68"/>
                <a:gd name="T7" fmla="*/ 19 h 19"/>
                <a:gd name="T8" fmla="*/ 0 w 68"/>
                <a:gd name="T9" fmla="*/ 10 h 19"/>
                <a:gd name="T10" fmla="*/ 0 w 68"/>
                <a:gd name="T11" fmla="*/ 0 h 19"/>
                <a:gd name="T12" fmla="*/ 16 w 68"/>
                <a:gd name="T13" fmla="*/ 0 h 19"/>
                <a:gd name="T14" fmla="*/ 16 w 68"/>
                <a:gd name="T15" fmla="*/ 2 h 19"/>
                <a:gd name="T16" fmla="*/ 1 w 68"/>
                <a:gd name="T17" fmla="*/ 2 h 19"/>
                <a:gd name="T18" fmla="*/ 1 w 68"/>
                <a:gd name="T19" fmla="*/ 10 h 19"/>
                <a:gd name="T20" fmla="*/ 8 w 68"/>
                <a:gd name="T21" fmla="*/ 18 h 19"/>
                <a:gd name="T22" fmla="*/ 59 w 68"/>
                <a:gd name="T23" fmla="*/ 18 h 19"/>
                <a:gd name="T24" fmla="*/ 66 w 68"/>
                <a:gd name="T25" fmla="*/ 10 h 19"/>
                <a:gd name="T26" fmla="*/ 66 w 68"/>
                <a:gd name="T27" fmla="*/ 2 h 19"/>
                <a:gd name="T28" fmla="*/ 48 w 68"/>
                <a:gd name="T29" fmla="*/ 2 h 19"/>
                <a:gd name="T30" fmla="*/ 48 w 68"/>
                <a:gd name="T31" fmla="*/ 0 h 19"/>
                <a:gd name="T32" fmla="*/ 68 w 68"/>
                <a:gd name="T3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19">
                  <a:moveTo>
                    <a:pt x="68" y="0"/>
                  </a:moveTo>
                  <a:cubicBezTo>
                    <a:pt x="68" y="10"/>
                    <a:pt x="68" y="10"/>
                    <a:pt x="68" y="10"/>
                  </a:cubicBezTo>
                  <a:cubicBezTo>
                    <a:pt x="68" y="15"/>
                    <a:pt x="64" y="19"/>
                    <a:pt x="59" y="19"/>
                  </a:cubicBezTo>
                  <a:cubicBezTo>
                    <a:pt x="8" y="19"/>
                    <a:pt x="8" y="19"/>
                    <a:pt x="8" y="19"/>
                  </a:cubicBezTo>
                  <a:cubicBezTo>
                    <a:pt x="3" y="19"/>
                    <a:pt x="0" y="15"/>
                    <a:pt x="0" y="10"/>
                  </a:cubicBezTo>
                  <a:cubicBezTo>
                    <a:pt x="0" y="0"/>
                    <a:pt x="0" y="0"/>
                    <a:pt x="0" y="0"/>
                  </a:cubicBezTo>
                  <a:cubicBezTo>
                    <a:pt x="16" y="0"/>
                    <a:pt x="16" y="0"/>
                    <a:pt x="16" y="0"/>
                  </a:cubicBezTo>
                  <a:cubicBezTo>
                    <a:pt x="16" y="2"/>
                    <a:pt x="16" y="2"/>
                    <a:pt x="16" y="2"/>
                  </a:cubicBezTo>
                  <a:cubicBezTo>
                    <a:pt x="1" y="2"/>
                    <a:pt x="1" y="2"/>
                    <a:pt x="1" y="2"/>
                  </a:cubicBezTo>
                  <a:cubicBezTo>
                    <a:pt x="1" y="10"/>
                    <a:pt x="1" y="10"/>
                    <a:pt x="1" y="10"/>
                  </a:cubicBezTo>
                  <a:cubicBezTo>
                    <a:pt x="1" y="14"/>
                    <a:pt x="4" y="18"/>
                    <a:pt x="8" y="18"/>
                  </a:cubicBezTo>
                  <a:cubicBezTo>
                    <a:pt x="59" y="18"/>
                    <a:pt x="59" y="18"/>
                    <a:pt x="59" y="18"/>
                  </a:cubicBezTo>
                  <a:cubicBezTo>
                    <a:pt x="63" y="18"/>
                    <a:pt x="66" y="14"/>
                    <a:pt x="66" y="10"/>
                  </a:cubicBezTo>
                  <a:cubicBezTo>
                    <a:pt x="66" y="2"/>
                    <a:pt x="66" y="2"/>
                    <a:pt x="66" y="2"/>
                  </a:cubicBezTo>
                  <a:cubicBezTo>
                    <a:pt x="48" y="2"/>
                    <a:pt x="48" y="2"/>
                    <a:pt x="48" y="2"/>
                  </a:cubicBezTo>
                  <a:cubicBezTo>
                    <a:pt x="48" y="0"/>
                    <a:pt x="48" y="0"/>
                    <a:pt x="48" y="0"/>
                  </a:cubicBezTo>
                  <a:lnTo>
                    <a:pt x="6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5" name="Rectangle 98">
              <a:extLst>
                <a:ext uri="{FF2B5EF4-FFF2-40B4-BE49-F238E27FC236}">
                  <a16:creationId xmlns:a16="http://schemas.microsoft.com/office/drawing/2014/main" id="{410B8900-AC68-895E-AE77-1D9FD5CF1CE8}"/>
                </a:ext>
              </a:extLst>
            </p:cNvPr>
            <p:cNvSpPr>
              <a:spLocks noChangeArrowheads="1"/>
            </p:cNvSpPr>
            <p:nvPr/>
          </p:nvSpPr>
          <p:spPr bwMode="auto">
            <a:xfrm>
              <a:off x="7280276" y="906463"/>
              <a:ext cx="11113" cy="41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Rectangle 99">
              <a:extLst>
                <a:ext uri="{FF2B5EF4-FFF2-40B4-BE49-F238E27FC236}">
                  <a16:creationId xmlns:a16="http://schemas.microsoft.com/office/drawing/2014/main" id="{4819A356-3642-3F45-7E8F-4E10EE826A38}"/>
                </a:ext>
              </a:extLst>
            </p:cNvPr>
            <p:cNvSpPr>
              <a:spLocks noChangeArrowheads="1"/>
            </p:cNvSpPr>
            <p:nvPr/>
          </p:nvSpPr>
          <p:spPr bwMode="auto">
            <a:xfrm>
              <a:off x="7283451" y="906463"/>
              <a:ext cx="3175" cy="365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7" name="Freeform 100">
              <a:extLst>
                <a:ext uri="{FF2B5EF4-FFF2-40B4-BE49-F238E27FC236}">
                  <a16:creationId xmlns:a16="http://schemas.microsoft.com/office/drawing/2014/main" id="{4877F62A-79A2-A99F-4077-D406A9591B2D}"/>
                </a:ext>
              </a:extLst>
            </p:cNvPr>
            <p:cNvSpPr>
              <a:spLocks/>
            </p:cNvSpPr>
            <p:nvPr/>
          </p:nvSpPr>
          <p:spPr bwMode="auto">
            <a:xfrm>
              <a:off x="7088188" y="755651"/>
              <a:ext cx="131763" cy="123825"/>
            </a:xfrm>
            <a:custGeom>
              <a:avLst/>
              <a:gdLst>
                <a:gd name="T0" fmla="*/ 35 w 35"/>
                <a:gd name="T1" fmla="*/ 21 h 33"/>
                <a:gd name="T2" fmla="*/ 35 w 35"/>
                <a:gd name="T3" fmla="*/ 27 h 33"/>
                <a:gd name="T4" fmla="*/ 30 w 35"/>
                <a:gd name="T5" fmla="*/ 32 h 33"/>
                <a:gd name="T6" fmla="*/ 21 w 35"/>
                <a:gd name="T7" fmla="*/ 33 h 33"/>
                <a:gd name="T8" fmla="*/ 20 w 35"/>
                <a:gd name="T9" fmla="*/ 32 h 33"/>
                <a:gd name="T10" fmla="*/ 19 w 35"/>
                <a:gd name="T11" fmla="*/ 32 h 33"/>
                <a:gd name="T12" fmla="*/ 18 w 35"/>
                <a:gd name="T13" fmla="*/ 32 h 33"/>
                <a:gd name="T14" fmla="*/ 1 w 35"/>
                <a:gd name="T15" fmla="*/ 32 h 33"/>
                <a:gd name="T16" fmla="*/ 0 w 35"/>
                <a:gd name="T17" fmla="*/ 9 h 33"/>
                <a:gd name="T18" fmla="*/ 0 w 35"/>
                <a:gd name="T19" fmla="*/ 7 h 33"/>
                <a:gd name="T20" fmla="*/ 5 w 35"/>
                <a:gd name="T21" fmla="*/ 1 h 33"/>
                <a:gd name="T22" fmla="*/ 30 w 35"/>
                <a:gd name="T23" fmla="*/ 1 h 33"/>
                <a:gd name="T24" fmla="*/ 35 w 35"/>
                <a:gd name="T25" fmla="*/ 5 h 33"/>
                <a:gd name="T26" fmla="*/ 35 w 35"/>
                <a:gd name="T27" fmla="*/ 2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3">
                  <a:moveTo>
                    <a:pt x="35" y="21"/>
                  </a:moveTo>
                  <a:cubicBezTo>
                    <a:pt x="35" y="27"/>
                    <a:pt x="35" y="27"/>
                    <a:pt x="35" y="27"/>
                  </a:cubicBezTo>
                  <a:cubicBezTo>
                    <a:pt x="35" y="32"/>
                    <a:pt x="34" y="32"/>
                    <a:pt x="30" y="32"/>
                  </a:cubicBezTo>
                  <a:cubicBezTo>
                    <a:pt x="29" y="33"/>
                    <a:pt x="25" y="33"/>
                    <a:pt x="21" y="33"/>
                  </a:cubicBezTo>
                  <a:cubicBezTo>
                    <a:pt x="20" y="33"/>
                    <a:pt x="20" y="33"/>
                    <a:pt x="20" y="32"/>
                  </a:cubicBezTo>
                  <a:cubicBezTo>
                    <a:pt x="19" y="32"/>
                    <a:pt x="19" y="32"/>
                    <a:pt x="19" y="32"/>
                  </a:cubicBezTo>
                  <a:cubicBezTo>
                    <a:pt x="18" y="32"/>
                    <a:pt x="18" y="32"/>
                    <a:pt x="18" y="32"/>
                  </a:cubicBezTo>
                  <a:cubicBezTo>
                    <a:pt x="10" y="32"/>
                    <a:pt x="1" y="32"/>
                    <a:pt x="1" y="32"/>
                  </a:cubicBezTo>
                  <a:cubicBezTo>
                    <a:pt x="1" y="28"/>
                    <a:pt x="0" y="13"/>
                    <a:pt x="0" y="9"/>
                  </a:cubicBezTo>
                  <a:cubicBezTo>
                    <a:pt x="0" y="7"/>
                    <a:pt x="0" y="7"/>
                    <a:pt x="0" y="7"/>
                  </a:cubicBezTo>
                  <a:cubicBezTo>
                    <a:pt x="0" y="3"/>
                    <a:pt x="1" y="1"/>
                    <a:pt x="5" y="1"/>
                  </a:cubicBezTo>
                  <a:cubicBezTo>
                    <a:pt x="7" y="1"/>
                    <a:pt x="27" y="0"/>
                    <a:pt x="30" y="1"/>
                  </a:cubicBezTo>
                  <a:cubicBezTo>
                    <a:pt x="34" y="1"/>
                    <a:pt x="35" y="2"/>
                    <a:pt x="35" y="5"/>
                  </a:cubicBezTo>
                  <a:lnTo>
                    <a:pt x="35"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101">
              <a:extLst>
                <a:ext uri="{FF2B5EF4-FFF2-40B4-BE49-F238E27FC236}">
                  <a16:creationId xmlns:a16="http://schemas.microsoft.com/office/drawing/2014/main" id="{62C78CAD-90CF-F855-AABF-7BAA1E48650E}"/>
                </a:ext>
              </a:extLst>
            </p:cNvPr>
            <p:cNvSpPr>
              <a:spLocks/>
            </p:cNvSpPr>
            <p:nvPr/>
          </p:nvSpPr>
          <p:spPr bwMode="auto">
            <a:xfrm>
              <a:off x="7339013" y="755651"/>
              <a:ext cx="131763" cy="123825"/>
            </a:xfrm>
            <a:custGeom>
              <a:avLst/>
              <a:gdLst>
                <a:gd name="T0" fmla="*/ 35 w 35"/>
                <a:gd name="T1" fmla="*/ 27 h 33"/>
                <a:gd name="T2" fmla="*/ 30 w 35"/>
                <a:gd name="T3" fmla="*/ 32 h 33"/>
                <a:gd name="T4" fmla="*/ 20 w 35"/>
                <a:gd name="T5" fmla="*/ 33 h 33"/>
                <a:gd name="T6" fmla="*/ 20 w 35"/>
                <a:gd name="T7" fmla="*/ 32 h 33"/>
                <a:gd name="T8" fmla="*/ 18 w 35"/>
                <a:gd name="T9" fmla="*/ 32 h 33"/>
                <a:gd name="T10" fmla="*/ 17 w 35"/>
                <a:gd name="T11" fmla="*/ 32 h 33"/>
                <a:gd name="T12" fmla="*/ 0 w 35"/>
                <a:gd name="T13" fmla="*/ 32 h 33"/>
                <a:gd name="T14" fmla="*/ 0 w 35"/>
                <a:gd name="T15" fmla="*/ 24 h 33"/>
                <a:gd name="T16" fmla="*/ 0 w 35"/>
                <a:gd name="T17" fmla="*/ 24 h 33"/>
                <a:gd name="T18" fmla="*/ 0 w 35"/>
                <a:gd name="T19" fmla="*/ 22 h 33"/>
                <a:gd name="T20" fmla="*/ 0 w 35"/>
                <a:gd name="T21" fmla="*/ 21 h 33"/>
                <a:gd name="T22" fmla="*/ 0 w 35"/>
                <a:gd name="T23" fmla="*/ 9 h 33"/>
                <a:gd name="T24" fmla="*/ 0 w 35"/>
                <a:gd name="T25" fmla="*/ 7 h 33"/>
                <a:gd name="T26" fmla="*/ 5 w 35"/>
                <a:gd name="T27" fmla="*/ 1 h 33"/>
                <a:gd name="T28" fmla="*/ 29 w 35"/>
                <a:gd name="T29" fmla="*/ 1 h 33"/>
                <a:gd name="T30" fmla="*/ 35 w 35"/>
                <a:gd name="T31" fmla="*/ 5 h 33"/>
                <a:gd name="T32" fmla="*/ 35 w 35"/>
                <a:gd name="T33" fmla="*/ 2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33">
                  <a:moveTo>
                    <a:pt x="35" y="27"/>
                  </a:moveTo>
                  <a:cubicBezTo>
                    <a:pt x="35" y="32"/>
                    <a:pt x="33" y="32"/>
                    <a:pt x="30" y="32"/>
                  </a:cubicBezTo>
                  <a:cubicBezTo>
                    <a:pt x="28" y="33"/>
                    <a:pt x="25" y="33"/>
                    <a:pt x="20" y="33"/>
                  </a:cubicBezTo>
                  <a:cubicBezTo>
                    <a:pt x="20" y="33"/>
                    <a:pt x="20" y="33"/>
                    <a:pt x="20" y="32"/>
                  </a:cubicBezTo>
                  <a:cubicBezTo>
                    <a:pt x="19" y="32"/>
                    <a:pt x="19" y="32"/>
                    <a:pt x="18" y="32"/>
                  </a:cubicBezTo>
                  <a:cubicBezTo>
                    <a:pt x="18" y="32"/>
                    <a:pt x="18" y="32"/>
                    <a:pt x="17" y="32"/>
                  </a:cubicBezTo>
                  <a:cubicBezTo>
                    <a:pt x="10" y="32"/>
                    <a:pt x="1" y="32"/>
                    <a:pt x="0" y="32"/>
                  </a:cubicBezTo>
                  <a:cubicBezTo>
                    <a:pt x="0" y="30"/>
                    <a:pt x="0" y="28"/>
                    <a:pt x="0" y="24"/>
                  </a:cubicBezTo>
                  <a:cubicBezTo>
                    <a:pt x="0" y="24"/>
                    <a:pt x="0" y="24"/>
                    <a:pt x="0" y="24"/>
                  </a:cubicBezTo>
                  <a:cubicBezTo>
                    <a:pt x="0" y="23"/>
                    <a:pt x="0" y="23"/>
                    <a:pt x="0" y="22"/>
                  </a:cubicBezTo>
                  <a:cubicBezTo>
                    <a:pt x="0" y="22"/>
                    <a:pt x="0" y="22"/>
                    <a:pt x="0" y="21"/>
                  </a:cubicBezTo>
                  <a:cubicBezTo>
                    <a:pt x="0" y="16"/>
                    <a:pt x="0" y="11"/>
                    <a:pt x="0" y="9"/>
                  </a:cubicBezTo>
                  <a:cubicBezTo>
                    <a:pt x="0" y="7"/>
                    <a:pt x="0" y="7"/>
                    <a:pt x="0" y="7"/>
                  </a:cubicBezTo>
                  <a:cubicBezTo>
                    <a:pt x="0" y="3"/>
                    <a:pt x="1" y="1"/>
                    <a:pt x="5" y="1"/>
                  </a:cubicBezTo>
                  <a:cubicBezTo>
                    <a:pt x="7" y="1"/>
                    <a:pt x="26" y="0"/>
                    <a:pt x="29" y="1"/>
                  </a:cubicBezTo>
                  <a:cubicBezTo>
                    <a:pt x="34" y="1"/>
                    <a:pt x="35" y="2"/>
                    <a:pt x="35" y="5"/>
                  </a:cubicBezTo>
                  <a:lnTo>
                    <a:pt x="35"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09" name="Isosceles Triangle 108">
            <a:extLst>
              <a:ext uri="{FF2B5EF4-FFF2-40B4-BE49-F238E27FC236}">
                <a16:creationId xmlns:a16="http://schemas.microsoft.com/office/drawing/2014/main" id="{EB61D987-E8C0-0E25-13AC-AB98215EA745}"/>
              </a:ext>
            </a:extLst>
          </p:cNvPr>
          <p:cNvSpPr/>
          <p:nvPr/>
        </p:nvSpPr>
        <p:spPr>
          <a:xfrm rot="5400000">
            <a:off x="3368261" y="3117002"/>
            <a:ext cx="5250720" cy="1373555"/>
          </a:xfrm>
          <a:prstGeom prst="triangle">
            <a:avLst>
              <a:gd name="adj" fmla="val 5055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Double Bracket 109">
            <a:extLst>
              <a:ext uri="{FF2B5EF4-FFF2-40B4-BE49-F238E27FC236}">
                <a16:creationId xmlns:a16="http://schemas.microsoft.com/office/drawing/2014/main" id="{1B6404CD-A211-0546-7817-289FDDC1DE35}"/>
              </a:ext>
            </a:extLst>
          </p:cNvPr>
          <p:cNvSpPr/>
          <p:nvPr/>
        </p:nvSpPr>
        <p:spPr>
          <a:xfrm>
            <a:off x="6872008" y="6135731"/>
            <a:ext cx="3985290" cy="586818"/>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r>
              <a:rPr lang="en-GB"/>
              <a:t>R0123, R0124, R0126 will be withdrawn</a:t>
            </a:r>
          </a:p>
        </p:txBody>
      </p:sp>
      <p:sp>
        <p:nvSpPr>
          <p:cNvPr id="111" name="Rectangle 110">
            <a:extLst>
              <a:ext uri="{FF2B5EF4-FFF2-40B4-BE49-F238E27FC236}">
                <a16:creationId xmlns:a16="http://schemas.microsoft.com/office/drawing/2014/main" id="{0B75DD1E-35E1-BC24-3972-9CCFC1007CFC}"/>
              </a:ext>
            </a:extLst>
          </p:cNvPr>
          <p:cNvSpPr/>
          <p:nvPr/>
        </p:nvSpPr>
        <p:spPr>
          <a:xfrm>
            <a:off x="7236313" y="4990159"/>
            <a:ext cx="4602966" cy="660111"/>
          </a:xfrm>
          <a:prstGeom prst="rect">
            <a:avLst/>
          </a:prstGeom>
          <a:solidFill>
            <a:schemeClr val="accent3">
              <a:lumMod val="60000"/>
              <a:lumOff val="40000"/>
            </a:schemeClr>
          </a:solidFill>
          <a:ln>
            <a:solidFill>
              <a:schemeClr val="accent3">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chemeClr val="tx1">
                    <a:lumMod val="65000"/>
                    <a:lumOff val="35000"/>
                  </a:schemeClr>
                </a:solidFill>
              </a:rPr>
              <a:t>Category 3 Change(s) for User Guide – aligned to CP implementation(s)</a:t>
            </a:r>
          </a:p>
        </p:txBody>
      </p:sp>
    </p:spTree>
    <p:extLst>
      <p:ext uri="{BB962C8B-B14F-4D97-AF65-F5344CB8AC3E}">
        <p14:creationId xmlns:p14="http://schemas.microsoft.com/office/powerpoint/2010/main" val="35547854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32250" y="2610325"/>
            <a:ext cx="7209485" cy="1325563"/>
          </a:xfrm>
        </p:spPr>
        <p:txBody>
          <a:bodyPr>
            <a:normAutofit/>
          </a:bodyPr>
          <a:lstStyle/>
          <a:p>
            <a:r>
              <a:rPr lang="en-GB">
                <a:latin typeface="Roboto"/>
                <a:ea typeface="Roboto"/>
                <a:cs typeface="Roboto"/>
              </a:rPr>
              <a:t>9. R0136 – Market Stabilisation charge</a:t>
            </a: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latin typeface="Roboto"/>
                <a:ea typeface="Roboto"/>
                <a:cs typeface="Roboto"/>
              </a:rPr>
              <a:t>REC change analyst</a:t>
            </a:r>
            <a:endParaRPr lang="en-GB"/>
          </a:p>
        </p:txBody>
      </p:sp>
    </p:spTree>
    <p:extLst>
      <p:ext uri="{BB962C8B-B14F-4D97-AF65-F5344CB8AC3E}">
        <p14:creationId xmlns:p14="http://schemas.microsoft.com/office/powerpoint/2010/main" val="28429349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a:t>R0136 – OVERVIEW </a:t>
            </a:r>
          </a:p>
        </p:txBody>
      </p:sp>
      <p:sp>
        <p:nvSpPr>
          <p:cNvPr id="5" name="TextBox 4">
            <a:extLst>
              <a:ext uri="{FF2B5EF4-FFF2-40B4-BE49-F238E27FC236}">
                <a16:creationId xmlns:a16="http://schemas.microsoft.com/office/drawing/2014/main" id="{2762CB19-D862-0D55-D1D7-7D735641BBC1}"/>
              </a:ext>
            </a:extLst>
          </p:cNvPr>
          <p:cNvSpPr txBox="1"/>
          <p:nvPr/>
        </p:nvSpPr>
        <p:spPr>
          <a:xfrm>
            <a:off x="595901" y="1541124"/>
            <a:ext cx="10561834" cy="2554545"/>
          </a:xfrm>
          <a:prstGeom prst="rect">
            <a:avLst/>
          </a:prstGeom>
          <a:noFill/>
        </p:spPr>
        <p:txBody>
          <a:bodyPr wrap="square" rtlCol="0">
            <a:spAutoFit/>
          </a:bodyPr>
          <a:lstStyle/>
          <a:p>
            <a:r>
              <a:rPr lang="en-GB" sz="2000">
                <a:solidFill>
                  <a:schemeClr val="accent3"/>
                </a:solidFill>
                <a:latin typeface="Arial" panose="020B0604020202020204" pitchFamily="34" charset="0"/>
                <a:cs typeface="Arial" panose="020B0604020202020204" pitchFamily="34" charset="0"/>
              </a:rPr>
              <a:t>When REC Schedule 22 – Market Stabilisation Charge was introduced, the statement Schedules were not correctly aligned to the stated period for issuing statements as set out in the business process maps that were shared during the development of the changes. </a:t>
            </a:r>
          </a:p>
          <a:p>
            <a:endParaRPr lang="en-GB" sz="2000">
              <a:solidFill>
                <a:schemeClr val="accent3"/>
              </a:solidFill>
              <a:latin typeface="Arial" panose="020B0604020202020204" pitchFamily="34" charset="0"/>
              <a:cs typeface="Arial" panose="020B0604020202020204" pitchFamily="34" charset="0"/>
            </a:endParaRPr>
          </a:p>
          <a:p>
            <a:r>
              <a:rPr lang="en-GB" sz="2000">
                <a:solidFill>
                  <a:schemeClr val="accent3"/>
                </a:solidFill>
                <a:latin typeface="Arial" panose="020B0604020202020204" pitchFamily="34" charset="0"/>
                <a:cs typeface="Arial" panose="020B0604020202020204" pitchFamily="34" charset="0"/>
              </a:rPr>
              <a:t>Additionally, suppliers are querying how they may raise a dispute when they believe they are not entitled to the monies stated on Credit Advice Notices as this process is not set out in the Schedule.  </a:t>
            </a:r>
            <a:br>
              <a:rPr lang="en-GB" sz="2000">
                <a:solidFill>
                  <a:schemeClr val="accent3"/>
                </a:solidFill>
                <a:latin typeface="Arial" panose="020B0604020202020204" pitchFamily="34" charset="0"/>
                <a:cs typeface="Arial" panose="020B0604020202020204" pitchFamily="34" charset="0"/>
              </a:rPr>
            </a:br>
            <a:endParaRPr lang="en-GB" sz="2000">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10224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a:t>R0136 –Proposed Solution  </a:t>
            </a:r>
          </a:p>
        </p:txBody>
      </p:sp>
      <p:sp>
        <p:nvSpPr>
          <p:cNvPr id="5" name="TextBox 4">
            <a:extLst>
              <a:ext uri="{FF2B5EF4-FFF2-40B4-BE49-F238E27FC236}">
                <a16:creationId xmlns:a16="http://schemas.microsoft.com/office/drawing/2014/main" id="{2762CB19-D862-0D55-D1D7-7D735641BBC1}"/>
              </a:ext>
            </a:extLst>
          </p:cNvPr>
          <p:cNvSpPr txBox="1"/>
          <p:nvPr/>
        </p:nvSpPr>
        <p:spPr>
          <a:xfrm>
            <a:off x="595901" y="1541124"/>
            <a:ext cx="10561834" cy="4093428"/>
          </a:xfrm>
          <a:prstGeom prst="rect">
            <a:avLst/>
          </a:prstGeom>
          <a:noFill/>
        </p:spPr>
        <p:txBody>
          <a:bodyPr wrap="square" rtlCol="0">
            <a:spAutoFit/>
          </a:bodyPr>
          <a:lstStyle/>
          <a:p>
            <a:r>
              <a:rPr lang="en-GB" sz="2000" b="1">
                <a:solidFill>
                  <a:schemeClr val="accent3"/>
                </a:solidFill>
              </a:rPr>
              <a:t>This Change Proposal seeks to: </a:t>
            </a:r>
          </a:p>
          <a:p>
            <a:endParaRPr lang="en-GB" sz="2000" b="1">
              <a:solidFill>
                <a:schemeClr val="accent3"/>
              </a:solidFill>
            </a:endParaRPr>
          </a:p>
          <a:p>
            <a:pPr marL="342900" indent="-342900">
              <a:buFont typeface="Arial" panose="020B0604020202020204" pitchFamily="34" charset="0"/>
              <a:buChar char="•"/>
            </a:pPr>
            <a:r>
              <a:rPr lang="en-GB" sz="2000" b="1">
                <a:solidFill>
                  <a:schemeClr val="accent3"/>
                </a:solidFill>
              </a:rPr>
              <a:t>Correct the error in the timescales for the production of the 4- weekly statements by RECCo to reflect what was intended – issuing them at 15 Working Days instead of the 10 Working Days set out in the Schedule.  </a:t>
            </a:r>
          </a:p>
          <a:p>
            <a:pPr marL="342900" indent="-342900">
              <a:buFont typeface="Arial" panose="020B0604020202020204" pitchFamily="34" charset="0"/>
              <a:buChar char="•"/>
            </a:pPr>
            <a:r>
              <a:rPr lang="en-GB" sz="2000" b="1">
                <a:solidFill>
                  <a:schemeClr val="accent3"/>
                </a:solidFill>
              </a:rPr>
              <a:t>Enable Parties to dispute Credit Advice Notes – which is currently not permitted. </a:t>
            </a:r>
          </a:p>
          <a:p>
            <a:pPr marL="342900" indent="-342900">
              <a:buFont typeface="Arial" panose="020B0604020202020204" pitchFamily="34" charset="0"/>
              <a:buChar char="•"/>
            </a:pPr>
            <a:r>
              <a:rPr lang="en-GB" sz="2000" b="1">
                <a:solidFill>
                  <a:schemeClr val="accent3"/>
                </a:solidFill>
              </a:rPr>
              <a:t>Amend section 7.3 (b) to enable the energy suppliers to query the amount in a statement within 10 Working Days of receipt of the supporting statement data.  </a:t>
            </a:r>
          </a:p>
          <a:p>
            <a:pPr marL="342900" indent="-342900">
              <a:buFont typeface="Arial" panose="020B0604020202020204" pitchFamily="34" charset="0"/>
              <a:buChar char="•"/>
            </a:pPr>
            <a:endParaRPr lang="en-GB" sz="2000" b="1">
              <a:solidFill>
                <a:schemeClr val="accent3"/>
              </a:solidFill>
            </a:endParaRPr>
          </a:p>
          <a:p>
            <a:r>
              <a:rPr lang="en-GB" sz="2000" b="1">
                <a:solidFill>
                  <a:schemeClr val="accent3"/>
                </a:solidFill>
              </a:rPr>
              <a:t>The Change Proposal plan has been set out with an accelerated timeline to reflect the urgency of this Change.  The Proposal has a fully formed solution and has no central system impacts, there are no requirements to conduct Service Provider or Party Impact Assessments and therefore we propose to progress straight to production of the Preliminary Change Report (PCR).  </a:t>
            </a:r>
            <a:endParaRPr lang="en-GB" sz="2000">
              <a:solidFill>
                <a:schemeClr val="accent3"/>
              </a:solidFill>
            </a:endParaRPr>
          </a:p>
        </p:txBody>
      </p:sp>
    </p:spTree>
    <p:extLst>
      <p:ext uri="{BB962C8B-B14F-4D97-AF65-F5344CB8AC3E}">
        <p14:creationId xmlns:p14="http://schemas.microsoft.com/office/powerpoint/2010/main" val="6774470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a:t>R0136 – Questions From rig </a:t>
            </a:r>
          </a:p>
        </p:txBody>
      </p:sp>
      <p:sp>
        <p:nvSpPr>
          <p:cNvPr id="5" name="TextBox 4">
            <a:extLst>
              <a:ext uri="{FF2B5EF4-FFF2-40B4-BE49-F238E27FC236}">
                <a16:creationId xmlns:a16="http://schemas.microsoft.com/office/drawing/2014/main" id="{2762CB19-D862-0D55-D1D7-7D735641BBC1}"/>
              </a:ext>
            </a:extLst>
          </p:cNvPr>
          <p:cNvSpPr txBox="1"/>
          <p:nvPr/>
        </p:nvSpPr>
        <p:spPr>
          <a:xfrm>
            <a:off x="565421" y="1541124"/>
            <a:ext cx="10561834" cy="2862322"/>
          </a:xfrm>
          <a:prstGeom prst="rect">
            <a:avLst/>
          </a:prstGeom>
          <a:noFill/>
        </p:spPr>
        <p:txBody>
          <a:bodyPr wrap="square" rtlCol="0">
            <a:spAutoFit/>
          </a:bodyPr>
          <a:lstStyle/>
          <a:p>
            <a:r>
              <a:rPr lang="en-GB" sz="2000" b="1">
                <a:solidFill>
                  <a:schemeClr val="accent3"/>
                </a:solidFill>
              </a:rPr>
              <a:t>We would be happy to understand your thoughts on the issue and would like to open discussion:   </a:t>
            </a:r>
            <a:br>
              <a:rPr lang="en-GB" sz="2000">
                <a:solidFill>
                  <a:schemeClr val="accent3"/>
                </a:solidFill>
              </a:rPr>
            </a:br>
            <a:endParaRPr lang="en-GB" sz="2000">
              <a:solidFill>
                <a:schemeClr val="accent3"/>
              </a:solidFill>
            </a:endParaRPr>
          </a:p>
          <a:p>
            <a:pPr marL="342900" indent="-342900">
              <a:buFont typeface="Arial" panose="020B0604020202020204" pitchFamily="34" charset="0"/>
              <a:buChar char="•"/>
            </a:pPr>
            <a:r>
              <a:rPr lang="en-GB" sz="2000">
                <a:solidFill>
                  <a:schemeClr val="accent3"/>
                </a:solidFill>
              </a:rPr>
              <a:t>Do you have any alternative ideas on solution options, different to the one raised by the proposer ?  </a:t>
            </a:r>
          </a:p>
          <a:p>
            <a:pPr marL="457200" indent="-457200">
              <a:buFont typeface="Arial" panose="020B0604020202020204" pitchFamily="34" charset="0"/>
              <a:buChar char="•"/>
            </a:pPr>
            <a:endParaRPr lang="en-GB" sz="2000">
              <a:solidFill>
                <a:schemeClr val="accent3"/>
              </a:solidFill>
            </a:endParaRPr>
          </a:p>
          <a:p>
            <a:endParaRPr lang="en-GB" sz="2000">
              <a:solidFill>
                <a:schemeClr val="accent3"/>
              </a:solidFill>
            </a:endParaRPr>
          </a:p>
          <a:p>
            <a:pPr marL="457200" indent="-457200">
              <a:buFont typeface="Arial" panose="020B0604020202020204" pitchFamily="34" charset="0"/>
              <a:buChar char="•"/>
            </a:pPr>
            <a:endParaRPr lang="en-GB" sz="2000">
              <a:solidFill>
                <a:schemeClr val="accent3"/>
              </a:solidFill>
            </a:endParaRPr>
          </a:p>
          <a:p>
            <a:pPr marL="457200" indent="-457200">
              <a:buFont typeface="Arial" panose="020B0604020202020204" pitchFamily="34" charset="0"/>
              <a:buChar char="•"/>
            </a:pPr>
            <a:endParaRPr lang="en-GB" sz="2000">
              <a:solidFill>
                <a:schemeClr val="accent3"/>
              </a:solidFill>
            </a:endParaRPr>
          </a:p>
          <a:p>
            <a:endParaRPr lang="en-GB" sz="2000">
              <a:solidFill>
                <a:schemeClr val="accent3"/>
              </a:solidFill>
            </a:endParaRPr>
          </a:p>
        </p:txBody>
      </p:sp>
    </p:spTree>
    <p:extLst>
      <p:ext uri="{BB962C8B-B14F-4D97-AF65-F5344CB8AC3E}">
        <p14:creationId xmlns:p14="http://schemas.microsoft.com/office/powerpoint/2010/main" val="3571272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8D91F-3E44-70DA-49B9-E4C02419306B}"/>
              </a:ext>
            </a:extLst>
          </p:cNvPr>
          <p:cNvSpPr>
            <a:spLocks noGrp="1"/>
          </p:cNvSpPr>
          <p:nvPr>
            <p:ph type="title"/>
          </p:nvPr>
        </p:nvSpPr>
        <p:spPr/>
        <p:txBody>
          <a:bodyPr/>
          <a:lstStyle/>
          <a:p>
            <a:r>
              <a:rPr lang="en-GB"/>
              <a:t>R0136 – Further comments</a:t>
            </a:r>
          </a:p>
        </p:txBody>
      </p:sp>
      <p:sp>
        <p:nvSpPr>
          <p:cNvPr id="5" name="TextBox 4">
            <a:extLst>
              <a:ext uri="{FF2B5EF4-FFF2-40B4-BE49-F238E27FC236}">
                <a16:creationId xmlns:a16="http://schemas.microsoft.com/office/drawing/2014/main" id="{2762CB19-D862-0D55-D1D7-7D735641BBC1}"/>
              </a:ext>
            </a:extLst>
          </p:cNvPr>
          <p:cNvSpPr txBox="1"/>
          <p:nvPr/>
        </p:nvSpPr>
        <p:spPr>
          <a:xfrm>
            <a:off x="545101" y="2262484"/>
            <a:ext cx="10561834" cy="4093428"/>
          </a:xfrm>
          <a:prstGeom prst="rect">
            <a:avLst/>
          </a:prstGeom>
          <a:noFill/>
        </p:spPr>
        <p:txBody>
          <a:bodyPr wrap="square" rtlCol="0">
            <a:spAutoFit/>
          </a:bodyPr>
          <a:lstStyle/>
          <a:p>
            <a:pPr algn="ctr"/>
            <a:r>
              <a:rPr lang="en-GB" sz="4000" b="1">
                <a:solidFill>
                  <a:schemeClr val="accent3"/>
                </a:solidFill>
              </a:rPr>
              <a:t>If you would like to contact me to discuss further, please reach me at: </a:t>
            </a:r>
          </a:p>
          <a:p>
            <a:pPr algn="ctr"/>
            <a:endParaRPr lang="en-GB" sz="4000" b="1">
              <a:solidFill>
                <a:schemeClr val="accent3"/>
              </a:solidFill>
            </a:endParaRPr>
          </a:p>
          <a:p>
            <a:pPr algn="ctr"/>
            <a:r>
              <a:rPr lang="en-GB" sz="4000" b="1">
                <a:solidFill>
                  <a:schemeClr val="accent3"/>
                </a:solidFill>
                <a:hlinkClick r:id="rId3"/>
              </a:rPr>
              <a:t>Samantha.Briggs@recmanager.co.uk</a:t>
            </a:r>
            <a:r>
              <a:rPr lang="en-GB" sz="4000" b="1">
                <a:solidFill>
                  <a:schemeClr val="accent3"/>
                </a:solidFill>
              </a:rPr>
              <a:t> </a:t>
            </a:r>
          </a:p>
          <a:p>
            <a:pPr marL="457200" indent="-457200">
              <a:buFont typeface="Arial" panose="020B0604020202020204" pitchFamily="34" charset="0"/>
              <a:buChar char="•"/>
            </a:pPr>
            <a:endParaRPr lang="en-GB" sz="2000">
              <a:solidFill>
                <a:schemeClr val="accent3"/>
              </a:solidFill>
            </a:endParaRPr>
          </a:p>
          <a:p>
            <a:endParaRPr lang="en-GB" sz="2000">
              <a:solidFill>
                <a:schemeClr val="accent3"/>
              </a:solidFill>
            </a:endParaRPr>
          </a:p>
          <a:p>
            <a:pPr marL="457200" indent="-457200">
              <a:buFont typeface="Arial" panose="020B0604020202020204" pitchFamily="34" charset="0"/>
              <a:buChar char="•"/>
            </a:pPr>
            <a:endParaRPr lang="en-GB" sz="2000">
              <a:solidFill>
                <a:schemeClr val="accent3"/>
              </a:solidFill>
            </a:endParaRPr>
          </a:p>
          <a:p>
            <a:pPr marL="457200" indent="-457200">
              <a:buFont typeface="Arial" panose="020B0604020202020204" pitchFamily="34" charset="0"/>
              <a:buChar char="•"/>
            </a:pPr>
            <a:endParaRPr lang="en-GB" sz="2000">
              <a:solidFill>
                <a:schemeClr val="accent3"/>
              </a:solidFill>
            </a:endParaRPr>
          </a:p>
          <a:p>
            <a:endParaRPr lang="en-GB" sz="2000">
              <a:solidFill>
                <a:schemeClr val="accent3"/>
              </a:solidFill>
            </a:endParaRPr>
          </a:p>
        </p:txBody>
      </p:sp>
    </p:spTree>
    <p:extLst>
      <p:ext uri="{BB962C8B-B14F-4D97-AF65-F5344CB8AC3E}">
        <p14:creationId xmlns:p14="http://schemas.microsoft.com/office/powerpoint/2010/main" val="4608340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6287764" y="2766218"/>
            <a:ext cx="1933292" cy="1325563"/>
          </a:xfrm>
        </p:spPr>
        <p:txBody>
          <a:bodyPr>
            <a:normAutofit/>
          </a:bodyPr>
          <a:lstStyle/>
          <a:p>
            <a:r>
              <a:rPr lang="en-GB" sz="3600" err="1"/>
              <a:t>aob</a:t>
            </a:r>
            <a:endParaRPr lang="en-GB" sz="3600"/>
          </a:p>
        </p:txBody>
      </p:sp>
    </p:spTree>
    <p:extLst>
      <p:ext uri="{BB962C8B-B14F-4D97-AF65-F5344CB8AC3E}">
        <p14:creationId xmlns:p14="http://schemas.microsoft.com/office/powerpoint/2010/main" val="577164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749040" y="2622346"/>
            <a:ext cx="7827263" cy="1977086"/>
          </a:xfrm>
        </p:spPr>
        <p:txBody>
          <a:bodyPr>
            <a:normAutofit fontScale="90000"/>
          </a:bodyPr>
          <a:lstStyle/>
          <a:p>
            <a:r>
              <a:rPr lang="en-GB" sz="2000">
                <a:latin typeface="Roboto"/>
                <a:ea typeface="Roboto"/>
                <a:cs typeface="Roboto"/>
              </a:rPr>
              <a:t>Next meeting:</a:t>
            </a:r>
            <a:br>
              <a:rPr lang="en-GB" sz="2000"/>
            </a:br>
            <a:br>
              <a:rPr lang="en-GB" sz="2200">
                <a:latin typeface="Roboto"/>
                <a:ea typeface="Roboto"/>
                <a:cs typeface="Roboto"/>
              </a:rPr>
            </a:br>
            <a:r>
              <a:rPr lang="en-GB" sz="2200">
                <a:latin typeface="Roboto"/>
                <a:ea typeface="Roboto"/>
                <a:cs typeface="Roboto"/>
              </a:rPr>
              <a:t>Regular RIG: 13 October 2023</a:t>
            </a:r>
            <a:br>
              <a:rPr lang="en-GB" sz="2200">
                <a:cs typeface="Roboto"/>
              </a:rPr>
            </a:br>
            <a:r>
              <a:rPr lang="en-GB" sz="2200">
                <a:latin typeface="Roboto"/>
                <a:ea typeface="Roboto"/>
                <a:cs typeface="Roboto"/>
              </a:rPr>
              <a:t>SPECIAL RIG: 20 october 2023</a:t>
            </a:r>
            <a:br>
              <a:rPr lang="en-GB"/>
            </a:br>
            <a:br>
              <a:rPr lang="en-GB">
                <a:latin typeface="Roboto"/>
                <a:ea typeface="Roboto"/>
              </a:rPr>
            </a:br>
            <a:r>
              <a:rPr lang="en-GB">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7.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8.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Code Manager Template" id="{2B200D23-CED6-497B-8722-F6DC915C62B8}" vid="{EC207632-8481-4220-B8A6-DA6C5D0D046E}"/>
    </a:ext>
  </a:extLst>
</a:theme>
</file>

<file path=ppt/theme/theme9.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PPT template" id="{6E3C9CE1-E10D-43DC-B6EB-E1E466AE027B}" vid="{DA55915B-B50D-4017-ACEC-FF002A17E8DD}"/>
    </a:ext>
  </a:extLst>
</a:theme>
</file>

<file path=ppt/theme/theme10.xml><?xml version="1.0" encoding="utf-8"?>
<a:theme xmlns:a="http://schemas.openxmlformats.org/drawingml/2006/main" name="3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ent Template" id="{F9B566E5-4516-4BA1-BE13-61D8AC123AC2}" vid="{81711ED2-D696-4BEA-B198-E3E3B2C47681}"/>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6" ma:contentTypeDescription="Create a new document." ma:contentTypeScope="" ma:versionID="054da06208d2fae31879611ad289288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4db1b05883021a9433411da48fb1f879"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TemplafySlideTemplateConfiguration><![CDATA[{"slideVersion":1,"isValidatorEnabled":false,"isLocked":false,"elementsMetadata":[{"type":"shape","elementConfiguration":{"binding":"{{IfElse(Equals(Form.InternalExternal.Name, \"External\"), Switch(UserProfile.DocumentLanguage.Language, \"en-GB\", UserProfile.LegalEntity.PowerPoint_External_en-GB, \"fr-FR\", UserProfile.LegalEntity.PowerPoint_External_fr-FR, \"de-DE\", UserProfile.LegalEntity.PowerPoint_External_de-DE, \"it-IT\", UserProfile.LegalEntity.PowerPoint_External_it-IT, UserProfile.LegalEntity.PowerPoint_External_en-GB), Switch(UserProfile.DocumentLanguage.Language, \"en-GB\", UserProfile.LegalEntity.DisclaimerInternal_Internal_en-GB, \"fr-FR\", UserProfile.LegalEntity.DisclaimerInternal_Internal_fr-FR, \"de-DE\", UserProfile.LegalEntity.DisclaimerInternal_Internal_de-DE, \"it-IT\", UserProfile.LegalEntity.DisclaimerInternal_Internal_it-IT, UserProfile.LegalEntity.DisclaimerInternal_Internal_en-GB))}}\n{{StringJoin(\" \", \"©\", FormatDateTime(Now(), \"yyyy\"), Switch(UserProfile.DocumentLanguage.Language,\"en-GB\", UserProfile.LegalEntity.Copyright_en-GB, \"fr-FR\", UserProfile.LegalEntity.Copyright_fr-FR, \"de-DE\", UserProfile.LegalEntity.Copyright_de-DE, \"it-IT\", UserProfile.LegalEntity.Copyright_it-IT, UserProfile.LegalEntity.Copyright_en-GB))}}","visibility":"","type":"text","disableUpdates":false}},{"type":"shape","elementConfiguration":{"inheritDimensions":"{{InheritDimensions.InheritNone}}","width":"6.35 cm","height":"","image":"{{UserProfile.Brand.PP_LogoBlack.Image}}","visibility":"","type":"image","disableUpdates":false}}],"slideId":"638143120855995515","enableDocumentContentUpdater":false,"version":"2.0"}]]></TemplafySlideTemplateConfiguration>
</file>

<file path=customXml/item5.xml><?xml version="1.0" encoding="utf-8"?>
<TemplafySlideFormConfiguration><![CDATA[{"formFields":[{"distinct":true,"hideIfNoUserInteractionRequired":false,"required":true,"autoSelectFirstOption":false,"helpTexts":{"prefix":"","postfix":""},"spacing":{},"shareValue":false,"type":"dropDown","dataSourceName":"InternalExternal","dataSourceFieldName":"InternalExternal","name":"InternalExternal","label":"Internal/External"}],"formDataEntries":[]}]]></TemplafySlideFormConfiguration>
</file>

<file path=customXml/itemProps1.xml><?xml version="1.0" encoding="utf-8"?>
<ds:datastoreItem xmlns:ds="http://schemas.openxmlformats.org/officeDocument/2006/customXml" ds:itemID="{DD98834D-03E1-40EA-A345-E17C3BA32E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27F3447-4B93-44BA-86EC-08F1999C5A12}">
  <ds:schemaRefs>
    <ds:schemaRef ds:uri="5eb01662-1b8e-47cb-8683-36f494b8385c"/>
    <ds:schemaRef ds:uri="65e7efb7-4b5a-4a4a-bd0c-94ce4e8e30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d5e8df70-7ba7-462a-92bc-0eb2af61e599"/>
    <ds:schemaRef ds:uri="33669984-af94-4b35-9f37-f4574e663bce"/>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4.xml><?xml version="1.0" encoding="utf-8"?>
<ds:datastoreItem xmlns:ds="http://schemas.openxmlformats.org/officeDocument/2006/customXml" ds:itemID="{ED71D599-DFCF-432D-B5E3-1F763DAC5EDE}">
  <ds:schemaRefs/>
</ds:datastoreItem>
</file>

<file path=customXml/itemProps5.xml><?xml version="1.0" encoding="utf-8"?>
<ds:datastoreItem xmlns:ds="http://schemas.openxmlformats.org/officeDocument/2006/customXml" ds:itemID="{6589C9DD-BEF9-4D1E-9210-171AFFFA2426}">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120</TotalTime>
  <Words>4342</Words>
  <Application>Microsoft Office PowerPoint</Application>
  <PresentationFormat>Widescreen</PresentationFormat>
  <Paragraphs>495</Paragraphs>
  <Slides>46</Slides>
  <Notes>8</Notes>
  <HiddenSlides>0</HiddenSlides>
  <MMClips>0</MMClips>
  <ScaleCrop>false</ScaleCrop>
  <HeadingPairs>
    <vt:vector size="6" baseType="variant">
      <vt:variant>
        <vt:lpstr>Fonts Used</vt:lpstr>
      </vt:variant>
      <vt:variant>
        <vt:i4>12</vt:i4>
      </vt:variant>
      <vt:variant>
        <vt:lpstr>Theme</vt:lpstr>
      </vt:variant>
      <vt:variant>
        <vt:i4>10</vt:i4>
      </vt:variant>
      <vt:variant>
        <vt:lpstr>Slide Titles</vt:lpstr>
      </vt:variant>
      <vt:variant>
        <vt:i4>46</vt:i4>
      </vt:variant>
    </vt:vector>
  </HeadingPairs>
  <TitlesOfParts>
    <vt:vector size="68" baseType="lpstr">
      <vt:lpstr>Arial</vt:lpstr>
      <vt:lpstr>Arial,Sans-Serif</vt:lpstr>
      <vt:lpstr>Calibri</vt:lpstr>
      <vt:lpstr>CIDFont+F3</vt:lpstr>
      <vt:lpstr>CIDFont+F4</vt:lpstr>
      <vt:lpstr>Outfit</vt:lpstr>
      <vt:lpstr>Roboto</vt:lpstr>
      <vt:lpstr>Roboto Slab</vt:lpstr>
      <vt:lpstr>Roboto-regular</vt:lpstr>
      <vt:lpstr>Segoe UI</vt:lpstr>
      <vt:lpstr>Symbol</vt:lpstr>
      <vt:lpstr>Wingdings</vt:lpstr>
      <vt:lpstr>REC Light Event Theme</vt:lpstr>
      <vt:lpstr>REC Alternative Event Theme</vt:lpstr>
      <vt:lpstr>1_REC Alternative Event Theme</vt:lpstr>
      <vt:lpstr>CONTENT SLIDE</vt:lpstr>
      <vt:lpstr>1_CONTENT SLIDE</vt:lpstr>
      <vt:lpstr>1_REC Light Event Theme</vt:lpstr>
      <vt:lpstr>Gemserv Content</vt:lpstr>
      <vt:lpstr>2_REC Light Event Theme</vt:lpstr>
      <vt:lpstr>REC Light Event Theme</vt:lpstr>
      <vt:lpstr>3_REC Light Event Theme</vt:lpstr>
      <vt:lpstr>REC ISSues group</vt:lpstr>
      <vt:lpstr>1. Introduction and agreement of agenda</vt:lpstr>
      <vt:lpstr>Agenda For today</vt:lpstr>
      <vt:lpstr> 2. Data cleanse update    </vt:lpstr>
      <vt:lpstr> 2A. Theft target methodology initial analysis    </vt:lpstr>
      <vt:lpstr>Target Theft Methodology Initial Analysis</vt:lpstr>
      <vt:lpstr>Proposed changes</vt:lpstr>
      <vt:lpstr>Next steps</vt:lpstr>
      <vt:lpstr>3. R0132 Market Role Codes</vt:lpstr>
      <vt:lpstr>R0132 – OVERVIEW </vt:lpstr>
      <vt:lpstr>R0132 – OVERVIEW </vt:lpstr>
      <vt:lpstr>4. R0143 – New value for site visit check code (J0024)</vt:lpstr>
      <vt:lpstr>R0143 – New Value for site visit check code (joo24)</vt:lpstr>
      <vt:lpstr>R0143 – New Value for site visit check code (joo24) – DNO Process</vt:lpstr>
      <vt:lpstr>R0143 – New Value for site visit check code (joo24)</vt:lpstr>
      <vt:lpstr>5. LLFC ID – DI50078 / J0147  discrepancy in Logical format</vt:lpstr>
      <vt:lpstr>LLFC id </vt:lpstr>
      <vt:lpstr>Current data specification</vt:lpstr>
      <vt:lpstr>Way forward</vt:lpstr>
      <vt:lpstr>6. R0062 Removal of ERDA meteringpointenergyflow change restriction</vt:lpstr>
      <vt:lpstr>CP summary</vt:lpstr>
      <vt:lpstr>dno workshop for scenario establishment</vt:lpstr>
      <vt:lpstr>Scenario process maps</vt:lpstr>
      <vt:lpstr>Scenario process maps</vt:lpstr>
      <vt:lpstr>Queries for parties’</vt:lpstr>
      <vt:lpstr>7. classification based access (open data) change proposal</vt:lpstr>
      <vt:lpstr>Open Data Project - Background</vt:lpstr>
      <vt:lpstr>Open Data Project - Background</vt:lpstr>
      <vt:lpstr>Classification Based Access and CP Principles</vt:lpstr>
      <vt:lpstr>Classification Definitions</vt:lpstr>
      <vt:lpstr>HOw it could work</vt:lpstr>
      <vt:lpstr>HOw it could work</vt:lpstr>
      <vt:lpstr>HOw it could work</vt:lpstr>
      <vt:lpstr>DEVELOPMENT OF THE CHANGE PROPOSAL</vt:lpstr>
      <vt:lpstr>Key Points and Questions for stakeholders</vt:lpstr>
      <vt:lpstr>8. SDEP Change proposal update</vt:lpstr>
      <vt:lpstr>SDEP Change Proposals Update</vt:lpstr>
      <vt:lpstr>SDEP Review – Change Proposals</vt:lpstr>
      <vt:lpstr>Approach to merged change proposals</vt:lpstr>
      <vt:lpstr>9. R0136 – Market Stabilisation charge</vt:lpstr>
      <vt:lpstr>R0136 – OVERVIEW </vt:lpstr>
      <vt:lpstr>R0136 –Proposed Solution  </vt:lpstr>
      <vt:lpstr>R0136 – Questions From rig </vt:lpstr>
      <vt:lpstr>R0136 – Further comments</vt:lpstr>
      <vt:lpstr>aob</vt:lpstr>
      <vt:lpstr>Next meeting:  Regular RIG: 13 October 2023 SPECIAL RIG: 20 october 2023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1</cp:revision>
  <dcterms:created xsi:type="dcterms:W3CDTF">2022-06-08T15:31:29Z</dcterms:created>
  <dcterms:modified xsi:type="dcterms:W3CDTF">2023-09-11T10:29:16Z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0x010100AECDA73D37ABB94BA980839D83CDC0C7</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